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8138C1-AE53-43FD-A51D-57149BD26ED4}" v="1" dt="2025-02-20T23:13:14.2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2" d="100"/>
          <a:sy n="92" d="100"/>
        </p:scale>
        <p:origin x="131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A8138C1-AE53-43FD-A51D-57149BD26ED4}"/>
    <pc:docChg chg="custSel addSld delSld modSld">
      <pc:chgData name="MARIA KARAMPELIA" userId="9dfcc2cac66bf474" providerId="LiveId" clId="{0A8138C1-AE53-43FD-A51D-57149BD26ED4}" dt="2025-02-21T08:20:43.425" v="598" actId="20577"/>
      <pc:docMkLst>
        <pc:docMk/>
      </pc:docMkLst>
      <pc:sldChg chg="modSp mod">
        <pc:chgData name="MARIA KARAMPELIA" userId="9dfcc2cac66bf474" providerId="LiveId" clId="{0A8138C1-AE53-43FD-A51D-57149BD26ED4}" dt="2025-02-21T07:14:48.026" v="286" actId="1076"/>
        <pc:sldMkLst>
          <pc:docMk/>
          <pc:sldMk cId="3019955445" sldId="256"/>
        </pc:sldMkLst>
        <pc:spChg chg="mod">
          <ac:chgData name="MARIA KARAMPELIA" userId="9dfcc2cac66bf474" providerId="LiveId" clId="{0A8138C1-AE53-43FD-A51D-57149BD26ED4}" dt="2025-02-21T07:14:48.026" v="286" actId="1076"/>
          <ac:spMkLst>
            <pc:docMk/>
            <pc:sldMk cId="3019955445" sldId="256"/>
            <ac:spMk id="2" creationId="{0292555F-18C1-B269-E944-3B686B3A237F}"/>
          </ac:spMkLst>
        </pc:spChg>
        <pc:spChg chg="mod">
          <ac:chgData name="MARIA KARAMPELIA" userId="9dfcc2cac66bf474" providerId="LiveId" clId="{0A8138C1-AE53-43FD-A51D-57149BD26ED4}" dt="2025-02-21T07:14:42.442" v="285" actId="1076"/>
          <ac:spMkLst>
            <pc:docMk/>
            <pc:sldMk cId="3019955445" sldId="256"/>
            <ac:spMk id="3" creationId="{6A5120B5-BC4C-75C8-0DA8-7F939A5CA9FF}"/>
          </ac:spMkLst>
        </pc:spChg>
      </pc:sldChg>
      <pc:sldChg chg="del">
        <pc:chgData name="MARIA KARAMPELIA" userId="9dfcc2cac66bf474" providerId="LiveId" clId="{0A8138C1-AE53-43FD-A51D-57149BD26ED4}" dt="2025-02-20T23:13:25.852" v="8" actId="2696"/>
        <pc:sldMkLst>
          <pc:docMk/>
          <pc:sldMk cId="1235615879" sldId="257"/>
        </pc:sldMkLst>
      </pc:sldChg>
      <pc:sldChg chg="add">
        <pc:chgData name="MARIA KARAMPELIA" userId="9dfcc2cac66bf474" providerId="LiveId" clId="{0A8138C1-AE53-43FD-A51D-57149BD26ED4}" dt="2025-02-20T23:13:14.277" v="0"/>
        <pc:sldMkLst>
          <pc:docMk/>
          <pc:sldMk cId="3040952321" sldId="258"/>
        </pc:sldMkLst>
      </pc:sldChg>
      <pc:sldChg chg="modSp add mod">
        <pc:chgData name="MARIA KARAMPELIA" userId="9dfcc2cac66bf474" providerId="LiveId" clId="{0A8138C1-AE53-43FD-A51D-57149BD26ED4}" dt="2025-02-21T07:18:13.294" v="289" actId="5793"/>
        <pc:sldMkLst>
          <pc:docMk/>
          <pc:sldMk cId="3083093403" sldId="259"/>
        </pc:sldMkLst>
        <pc:spChg chg="mod">
          <ac:chgData name="MARIA KARAMPELIA" userId="9dfcc2cac66bf474" providerId="LiveId" clId="{0A8138C1-AE53-43FD-A51D-57149BD26ED4}" dt="2025-02-21T07:18:13.294" v="289" actId="5793"/>
          <ac:spMkLst>
            <pc:docMk/>
            <pc:sldMk cId="3083093403" sldId="259"/>
            <ac:spMk id="3" creationId="{00000000-0000-0000-0000-000000000000}"/>
          </ac:spMkLst>
        </pc:spChg>
      </pc:sldChg>
      <pc:sldChg chg="add del">
        <pc:chgData name="MARIA KARAMPELIA" userId="9dfcc2cac66bf474" providerId="LiveId" clId="{0A8138C1-AE53-43FD-A51D-57149BD26ED4}" dt="2025-02-20T23:13:40.472" v="9" actId="2696"/>
        <pc:sldMkLst>
          <pc:docMk/>
          <pc:sldMk cId="3918258705" sldId="260"/>
        </pc:sldMkLst>
      </pc:sldChg>
      <pc:sldChg chg="add">
        <pc:chgData name="MARIA KARAMPELIA" userId="9dfcc2cac66bf474" providerId="LiveId" clId="{0A8138C1-AE53-43FD-A51D-57149BD26ED4}" dt="2025-02-20T23:13:14.277" v="0"/>
        <pc:sldMkLst>
          <pc:docMk/>
          <pc:sldMk cId="2700918192" sldId="261"/>
        </pc:sldMkLst>
      </pc:sldChg>
      <pc:sldChg chg="modSp add mod">
        <pc:chgData name="MARIA KARAMPELIA" userId="9dfcc2cac66bf474" providerId="LiveId" clId="{0A8138C1-AE53-43FD-A51D-57149BD26ED4}" dt="2025-02-20T23:15:26.364" v="26" actId="1076"/>
        <pc:sldMkLst>
          <pc:docMk/>
          <pc:sldMk cId="3837024834" sldId="262"/>
        </pc:sldMkLst>
        <pc:spChg chg="mod">
          <ac:chgData name="MARIA KARAMPELIA" userId="9dfcc2cac66bf474" providerId="LiveId" clId="{0A8138C1-AE53-43FD-A51D-57149BD26ED4}" dt="2025-02-20T23:15:26.364" v="26" actId="1076"/>
          <ac:spMkLst>
            <pc:docMk/>
            <pc:sldMk cId="3837024834" sldId="262"/>
            <ac:spMk id="2" creationId="{00000000-0000-0000-0000-000000000000}"/>
          </ac:spMkLst>
        </pc:spChg>
        <pc:spChg chg="mod">
          <ac:chgData name="MARIA KARAMPELIA" userId="9dfcc2cac66bf474" providerId="LiveId" clId="{0A8138C1-AE53-43FD-A51D-57149BD26ED4}" dt="2025-02-20T23:15:21.678" v="25" actId="14100"/>
          <ac:spMkLst>
            <pc:docMk/>
            <pc:sldMk cId="3837024834" sldId="262"/>
            <ac:spMk id="3" creationId="{00000000-0000-0000-0000-000000000000}"/>
          </ac:spMkLst>
        </pc:spChg>
      </pc:sldChg>
      <pc:sldChg chg="modSp add mod">
        <pc:chgData name="MARIA KARAMPELIA" userId="9dfcc2cac66bf474" providerId="LiveId" clId="{0A8138C1-AE53-43FD-A51D-57149BD26ED4}" dt="2025-02-20T23:14:55.951" v="20" actId="1076"/>
        <pc:sldMkLst>
          <pc:docMk/>
          <pc:sldMk cId="3819328764" sldId="263"/>
        </pc:sldMkLst>
        <pc:spChg chg="mod">
          <ac:chgData name="MARIA KARAMPELIA" userId="9dfcc2cac66bf474" providerId="LiveId" clId="{0A8138C1-AE53-43FD-A51D-57149BD26ED4}" dt="2025-02-20T23:14:55.951" v="20" actId="1076"/>
          <ac:spMkLst>
            <pc:docMk/>
            <pc:sldMk cId="3819328764" sldId="263"/>
            <ac:spMk id="2" creationId="{00000000-0000-0000-0000-000000000000}"/>
          </ac:spMkLst>
        </pc:spChg>
        <pc:spChg chg="mod">
          <ac:chgData name="MARIA KARAMPELIA" userId="9dfcc2cac66bf474" providerId="LiveId" clId="{0A8138C1-AE53-43FD-A51D-57149BD26ED4}" dt="2025-02-20T23:14:51.194" v="19" actId="27636"/>
          <ac:spMkLst>
            <pc:docMk/>
            <pc:sldMk cId="3819328764" sldId="263"/>
            <ac:spMk id="3" creationId="{00000000-0000-0000-0000-000000000000}"/>
          </ac:spMkLst>
        </pc:spChg>
      </pc:sldChg>
      <pc:sldChg chg="modSp add mod">
        <pc:chgData name="MARIA KARAMPELIA" userId="9dfcc2cac66bf474" providerId="LiveId" clId="{0A8138C1-AE53-43FD-A51D-57149BD26ED4}" dt="2025-02-20T23:16:18.413" v="33" actId="1076"/>
        <pc:sldMkLst>
          <pc:docMk/>
          <pc:sldMk cId="2200436082" sldId="264"/>
        </pc:sldMkLst>
        <pc:spChg chg="mod">
          <ac:chgData name="MARIA KARAMPELIA" userId="9dfcc2cac66bf474" providerId="LiveId" clId="{0A8138C1-AE53-43FD-A51D-57149BD26ED4}" dt="2025-02-20T23:16:18.413" v="33" actId="1076"/>
          <ac:spMkLst>
            <pc:docMk/>
            <pc:sldMk cId="2200436082" sldId="264"/>
            <ac:spMk id="2" creationId="{00000000-0000-0000-0000-000000000000}"/>
          </ac:spMkLst>
        </pc:spChg>
        <pc:spChg chg="mod">
          <ac:chgData name="MARIA KARAMPELIA" userId="9dfcc2cac66bf474" providerId="LiveId" clId="{0A8138C1-AE53-43FD-A51D-57149BD26ED4}" dt="2025-02-20T23:15:51.048" v="32" actId="14100"/>
          <ac:spMkLst>
            <pc:docMk/>
            <pc:sldMk cId="2200436082" sldId="264"/>
            <ac:spMk id="3" creationId="{00000000-0000-0000-0000-000000000000}"/>
          </ac:spMkLst>
        </pc:spChg>
      </pc:sldChg>
      <pc:sldChg chg="modSp add mod">
        <pc:chgData name="MARIA KARAMPELIA" userId="9dfcc2cac66bf474" providerId="LiveId" clId="{0A8138C1-AE53-43FD-A51D-57149BD26ED4}" dt="2025-02-20T23:17:05.624" v="42" actId="14100"/>
        <pc:sldMkLst>
          <pc:docMk/>
          <pc:sldMk cId="675939634" sldId="265"/>
        </pc:sldMkLst>
        <pc:spChg chg="mod">
          <ac:chgData name="MARIA KARAMPELIA" userId="9dfcc2cac66bf474" providerId="LiveId" clId="{0A8138C1-AE53-43FD-A51D-57149BD26ED4}" dt="2025-02-20T23:16:42.555" v="35" actId="1076"/>
          <ac:spMkLst>
            <pc:docMk/>
            <pc:sldMk cId="675939634" sldId="265"/>
            <ac:spMk id="2" creationId="{00000000-0000-0000-0000-000000000000}"/>
          </ac:spMkLst>
        </pc:spChg>
        <pc:spChg chg="mod">
          <ac:chgData name="MARIA KARAMPELIA" userId="9dfcc2cac66bf474" providerId="LiveId" clId="{0A8138C1-AE53-43FD-A51D-57149BD26ED4}" dt="2025-02-20T23:17:05.624" v="42" actId="14100"/>
          <ac:spMkLst>
            <pc:docMk/>
            <pc:sldMk cId="675939634" sldId="265"/>
            <ac:spMk id="3" creationId="{00000000-0000-0000-0000-000000000000}"/>
          </ac:spMkLst>
        </pc:spChg>
      </pc:sldChg>
      <pc:sldChg chg="modSp add mod">
        <pc:chgData name="MARIA KARAMPELIA" userId="9dfcc2cac66bf474" providerId="LiveId" clId="{0A8138C1-AE53-43FD-A51D-57149BD26ED4}" dt="2025-02-20T23:17:29.745" v="48" actId="14100"/>
        <pc:sldMkLst>
          <pc:docMk/>
          <pc:sldMk cId="3374011537" sldId="266"/>
        </pc:sldMkLst>
        <pc:spChg chg="mod">
          <ac:chgData name="MARIA KARAMPELIA" userId="9dfcc2cac66bf474" providerId="LiveId" clId="{0A8138C1-AE53-43FD-A51D-57149BD26ED4}" dt="2025-02-20T23:17:14.744" v="43" actId="1076"/>
          <ac:spMkLst>
            <pc:docMk/>
            <pc:sldMk cId="3374011537" sldId="266"/>
            <ac:spMk id="2" creationId="{00000000-0000-0000-0000-000000000000}"/>
          </ac:spMkLst>
        </pc:spChg>
        <pc:spChg chg="mod">
          <ac:chgData name="MARIA KARAMPELIA" userId="9dfcc2cac66bf474" providerId="LiveId" clId="{0A8138C1-AE53-43FD-A51D-57149BD26ED4}" dt="2025-02-20T23:17:29.745" v="48" actId="14100"/>
          <ac:spMkLst>
            <pc:docMk/>
            <pc:sldMk cId="3374011537" sldId="266"/>
            <ac:spMk id="3" creationId="{00000000-0000-0000-0000-000000000000}"/>
          </ac:spMkLst>
        </pc:spChg>
      </pc:sldChg>
      <pc:sldChg chg="modSp add mod">
        <pc:chgData name="MARIA KARAMPELIA" userId="9dfcc2cac66bf474" providerId="LiveId" clId="{0A8138C1-AE53-43FD-A51D-57149BD26ED4}" dt="2025-02-20T23:18:07.340" v="57" actId="27636"/>
        <pc:sldMkLst>
          <pc:docMk/>
          <pc:sldMk cId="3610530953" sldId="267"/>
        </pc:sldMkLst>
        <pc:spChg chg="mod">
          <ac:chgData name="MARIA KARAMPELIA" userId="9dfcc2cac66bf474" providerId="LiveId" clId="{0A8138C1-AE53-43FD-A51D-57149BD26ED4}" dt="2025-02-20T23:17:52.475" v="50" actId="14100"/>
          <ac:spMkLst>
            <pc:docMk/>
            <pc:sldMk cId="3610530953" sldId="267"/>
            <ac:spMk id="2" creationId="{00000000-0000-0000-0000-000000000000}"/>
          </ac:spMkLst>
        </pc:spChg>
        <pc:spChg chg="mod">
          <ac:chgData name="MARIA KARAMPELIA" userId="9dfcc2cac66bf474" providerId="LiveId" clId="{0A8138C1-AE53-43FD-A51D-57149BD26ED4}" dt="2025-02-20T23:18:07.340" v="57" actId="27636"/>
          <ac:spMkLst>
            <pc:docMk/>
            <pc:sldMk cId="3610530953" sldId="267"/>
            <ac:spMk id="3" creationId="{00000000-0000-0000-0000-000000000000}"/>
          </ac:spMkLst>
        </pc:spChg>
      </pc:sldChg>
      <pc:sldChg chg="modSp add mod">
        <pc:chgData name="MARIA KARAMPELIA" userId="9dfcc2cac66bf474" providerId="LiveId" clId="{0A8138C1-AE53-43FD-A51D-57149BD26ED4}" dt="2025-02-20T23:18:42.529" v="68" actId="1076"/>
        <pc:sldMkLst>
          <pc:docMk/>
          <pc:sldMk cId="1572335468" sldId="268"/>
        </pc:sldMkLst>
        <pc:spChg chg="mod">
          <ac:chgData name="MARIA KARAMPELIA" userId="9dfcc2cac66bf474" providerId="LiveId" clId="{0A8138C1-AE53-43FD-A51D-57149BD26ED4}" dt="2025-02-20T23:18:20.895" v="59" actId="14100"/>
          <ac:spMkLst>
            <pc:docMk/>
            <pc:sldMk cId="1572335468" sldId="268"/>
            <ac:spMk id="2" creationId="{00000000-0000-0000-0000-000000000000}"/>
          </ac:spMkLst>
        </pc:spChg>
        <pc:spChg chg="mod">
          <ac:chgData name="MARIA KARAMPELIA" userId="9dfcc2cac66bf474" providerId="LiveId" clId="{0A8138C1-AE53-43FD-A51D-57149BD26ED4}" dt="2025-02-20T23:18:42.529" v="68" actId="1076"/>
          <ac:spMkLst>
            <pc:docMk/>
            <pc:sldMk cId="1572335468" sldId="268"/>
            <ac:spMk id="3" creationId="{00000000-0000-0000-0000-000000000000}"/>
          </ac:spMkLst>
        </pc:spChg>
      </pc:sldChg>
      <pc:sldChg chg="modSp add mod">
        <pc:chgData name="MARIA KARAMPELIA" userId="9dfcc2cac66bf474" providerId="LiveId" clId="{0A8138C1-AE53-43FD-A51D-57149BD26ED4}" dt="2025-02-20T23:23:21.729" v="77" actId="14100"/>
        <pc:sldMkLst>
          <pc:docMk/>
          <pc:sldMk cId="2781267166" sldId="269"/>
        </pc:sldMkLst>
        <pc:spChg chg="mod">
          <ac:chgData name="MARIA KARAMPELIA" userId="9dfcc2cac66bf474" providerId="LiveId" clId="{0A8138C1-AE53-43FD-A51D-57149BD26ED4}" dt="2025-02-20T23:22:50.508" v="69" actId="1076"/>
          <ac:spMkLst>
            <pc:docMk/>
            <pc:sldMk cId="2781267166" sldId="269"/>
            <ac:spMk id="2" creationId="{00000000-0000-0000-0000-000000000000}"/>
          </ac:spMkLst>
        </pc:spChg>
        <pc:spChg chg="mod">
          <ac:chgData name="MARIA KARAMPELIA" userId="9dfcc2cac66bf474" providerId="LiveId" clId="{0A8138C1-AE53-43FD-A51D-57149BD26ED4}" dt="2025-02-20T23:23:21.729" v="77" actId="14100"/>
          <ac:spMkLst>
            <pc:docMk/>
            <pc:sldMk cId="2781267166" sldId="269"/>
            <ac:spMk id="3" creationId="{00000000-0000-0000-0000-000000000000}"/>
          </ac:spMkLst>
        </pc:spChg>
      </pc:sldChg>
      <pc:sldChg chg="modSp add mod">
        <pc:chgData name="MARIA KARAMPELIA" userId="9dfcc2cac66bf474" providerId="LiveId" clId="{0A8138C1-AE53-43FD-A51D-57149BD26ED4}" dt="2025-02-20T23:23:58.348" v="85" actId="14100"/>
        <pc:sldMkLst>
          <pc:docMk/>
          <pc:sldMk cId="3196462173" sldId="270"/>
        </pc:sldMkLst>
        <pc:spChg chg="mod">
          <ac:chgData name="MARIA KARAMPELIA" userId="9dfcc2cac66bf474" providerId="LiveId" clId="{0A8138C1-AE53-43FD-A51D-57149BD26ED4}" dt="2025-02-20T23:23:30.056" v="78" actId="1076"/>
          <ac:spMkLst>
            <pc:docMk/>
            <pc:sldMk cId="3196462173" sldId="270"/>
            <ac:spMk id="2" creationId="{00000000-0000-0000-0000-000000000000}"/>
          </ac:spMkLst>
        </pc:spChg>
        <pc:spChg chg="mod">
          <ac:chgData name="MARIA KARAMPELIA" userId="9dfcc2cac66bf474" providerId="LiveId" clId="{0A8138C1-AE53-43FD-A51D-57149BD26ED4}" dt="2025-02-20T23:23:58.348" v="85" actId="14100"/>
          <ac:spMkLst>
            <pc:docMk/>
            <pc:sldMk cId="3196462173" sldId="270"/>
            <ac:spMk id="3" creationId="{00000000-0000-0000-0000-000000000000}"/>
          </ac:spMkLst>
        </pc:spChg>
      </pc:sldChg>
      <pc:sldChg chg="modSp add mod">
        <pc:chgData name="MARIA KARAMPELIA" userId="9dfcc2cac66bf474" providerId="LiveId" clId="{0A8138C1-AE53-43FD-A51D-57149BD26ED4}" dt="2025-02-20T23:25:00.326" v="89" actId="14100"/>
        <pc:sldMkLst>
          <pc:docMk/>
          <pc:sldMk cId="3174722276" sldId="271"/>
        </pc:sldMkLst>
        <pc:spChg chg="mod">
          <ac:chgData name="MARIA KARAMPELIA" userId="9dfcc2cac66bf474" providerId="LiveId" clId="{0A8138C1-AE53-43FD-A51D-57149BD26ED4}" dt="2025-02-20T23:24:37.672" v="86" actId="1076"/>
          <ac:spMkLst>
            <pc:docMk/>
            <pc:sldMk cId="3174722276" sldId="271"/>
            <ac:spMk id="2" creationId="{00000000-0000-0000-0000-000000000000}"/>
          </ac:spMkLst>
        </pc:spChg>
        <pc:spChg chg="mod">
          <ac:chgData name="MARIA KARAMPELIA" userId="9dfcc2cac66bf474" providerId="LiveId" clId="{0A8138C1-AE53-43FD-A51D-57149BD26ED4}" dt="2025-02-20T23:25:00.326" v="89" actId="14100"/>
          <ac:spMkLst>
            <pc:docMk/>
            <pc:sldMk cId="3174722276" sldId="271"/>
            <ac:spMk id="3" creationId="{00000000-0000-0000-0000-000000000000}"/>
          </ac:spMkLst>
        </pc:spChg>
      </pc:sldChg>
      <pc:sldChg chg="modSp add mod">
        <pc:chgData name="MARIA KARAMPELIA" userId="9dfcc2cac66bf474" providerId="LiveId" clId="{0A8138C1-AE53-43FD-A51D-57149BD26ED4}" dt="2025-02-20T23:25:37.555" v="98" actId="20577"/>
        <pc:sldMkLst>
          <pc:docMk/>
          <pc:sldMk cId="3863208603" sldId="272"/>
        </pc:sldMkLst>
        <pc:spChg chg="mod">
          <ac:chgData name="MARIA KARAMPELIA" userId="9dfcc2cac66bf474" providerId="LiveId" clId="{0A8138C1-AE53-43FD-A51D-57149BD26ED4}" dt="2025-02-20T23:25:07.780" v="90" actId="1076"/>
          <ac:spMkLst>
            <pc:docMk/>
            <pc:sldMk cId="3863208603" sldId="272"/>
            <ac:spMk id="2" creationId="{00000000-0000-0000-0000-000000000000}"/>
          </ac:spMkLst>
        </pc:spChg>
        <pc:spChg chg="mod">
          <ac:chgData name="MARIA KARAMPELIA" userId="9dfcc2cac66bf474" providerId="LiveId" clId="{0A8138C1-AE53-43FD-A51D-57149BD26ED4}" dt="2025-02-20T23:25:37.555" v="98" actId="20577"/>
          <ac:spMkLst>
            <pc:docMk/>
            <pc:sldMk cId="3863208603" sldId="272"/>
            <ac:spMk id="3" creationId="{00000000-0000-0000-0000-000000000000}"/>
          </ac:spMkLst>
        </pc:spChg>
      </pc:sldChg>
      <pc:sldChg chg="modSp add mod">
        <pc:chgData name="MARIA KARAMPELIA" userId="9dfcc2cac66bf474" providerId="LiveId" clId="{0A8138C1-AE53-43FD-A51D-57149BD26ED4}" dt="2025-02-20T23:26:07.331" v="103" actId="14100"/>
        <pc:sldMkLst>
          <pc:docMk/>
          <pc:sldMk cId="468307858" sldId="273"/>
        </pc:sldMkLst>
        <pc:spChg chg="mod">
          <ac:chgData name="MARIA KARAMPELIA" userId="9dfcc2cac66bf474" providerId="LiveId" clId="{0A8138C1-AE53-43FD-A51D-57149BD26ED4}" dt="2025-02-20T23:25:47.260" v="99" actId="1076"/>
          <ac:spMkLst>
            <pc:docMk/>
            <pc:sldMk cId="468307858" sldId="273"/>
            <ac:spMk id="2" creationId="{00000000-0000-0000-0000-000000000000}"/>
          </ac:spMkLst>
        </pc:spChg>
        <pc:spChg chg="mod">
          <ac:chgData name="MARIA KARAMPELIA" userId="9dfcc2cac66bf474" providerId="LiveId" clId="{0A8138C1-AE53-43FD-A51D-57149BD26ED4}" dt="2025-02-20T23:26:07.331" v="103" actId="14100"/>
          <ac:spMkLst>
            <pc:docMk/>
            <pc:sldMk cId="468307858" sldId="273"/>
            <ac:spMk id="3" creationId="{00000000-0000-0000-0000-000000000000}"/>
          </ac:spMkLst>
        </pc:spChg>
      </pc:sldChg>
      <pc:sldChg chg="modSp add mod">
        <pc:chgData name="MARIA KARAMPELIA" userId="9dfcc2cac66bf474" providerId="LiveId" clId="{0A8138C1-AE53-43FD-A51D-57149BD26ED4}" dt="2025-02-20T23:26:54.877" v="109" actId="14100"/>
        <pc:sldMkLst>
          <pc:docMk/>
          <pc:sldMk cId="3900055762" sldId="274"/>
        </pc:sldMkLst>
        <pc:spChg chg="mod">
          <ac:chgData name="MARIA KARAMPELIA" userId="9dfcc2cac66bf474" providerId="LiveId" clId="{0A8138C1-AE53-43FD-A51D-57149BD26ED4}" dt="2025-02-20T23:26:21.440" v="104" actId="1076"/>
          <ac:spMkLst>
            <pc:docMk/>
            <pc:sldMk cId="3900055762" sldId="274"/>
            <ac:spMk id="2" creationId="{00000000-0000-0000-0000-000000000000}"/>
          </ac:spMkLst>
        </pc:spChg>
        <pc:spChg chg="mod">
          <ac:chgData name="MARIA KARAMPELIA" userId="9dfcc2cac66bf474" providerId="LiveId" clId="{0A8138C1-AE53-43FD-A51D-57149BD26ED4}" dt="2025-02-20T23:26:54.877" v="109" actId="14100"/>
          <ac:spMkLst>
            <pc:docMk/>
            <pc:sldMk cId="3900055762" sldId="274"/>
            <ac:spMk id="3" creationId="{00000000-0000-0000-0000-000000000000}"/>
          </ac:spMkLst>
        </pc:spChg>
      </pc:sldChg>
      <pc:sldChg chg="modSp add mod">
        <pc:chgData name="MARIA KARAMPELIA" userId="9dfcc2cac66bf474" providerId="LiveId" clId="{0A8138C1-AE53-43FD-A51D-57149BD26ED4}" dt="2025-02-20T23:27:24.674" v="114" actId="313"/>
        <pc:sldMkLst>
          <pc:docMk/>
          <pc:sldMk cId="1349558703" sldId="275"/>
        </pc:sldMkLst>
        <pc:spChg chg="mod">
          <ac:chgData name="MARIA KARAMPELIA" userId="9dfcc2cac66bf474" providerId="LiveId" clId="{0A8138C1-AE53-43FD-A51D-57149BD26ED4}" dt="2025-02-20T23:27:02.323" v="110" actId="1076"/>
          <ac:spMkLst>
            <pc:docMk/>
            <pc:sldMk cId="1349558703" sldId="275"/>
            <ac:spMk id="2" creationId="{00000000-0000-0000-0000-000000000000}"/>
          </ac:spMkLst>
        </pc:spChg>
        <pc:spChg chg="mod">
          <ac:chgData name="MARIA KARAMPELIA" userId="9dfcc2cac66bf474" providerId="LiveId" clId="{0A8138C1-AE53-43FD-A51D-57149BD26ED4}" dt="2025-02-20T23:27:24.674" v="114" actId="313"/>
          <ac:spMkLst>
            <pc:docMk/>
            <pc:sldMk cId="1349558703" sldId="275"/>
            <ac:spMk id="3" creationId="{00000000-0000-0000-0000-000000000000}"/>
          </ac:spMkLst>
        </pc:spChg>
      </pc:sldChg>
      <pc:sldChg chg="modSp add mod">
        <pc:chgData name="MARIA KARAMPELIA" userId="9dfcc2cac66bf474" providerId="LiveId" clId="{0A8138C1-AE53-43FD-A51D-57149BD26ED4}" dt="2025-02-20T23:28:04.190" v="120" actId="14100"/>
        <pc:sldMkLst>
          <pc:docMk/>
          <pc:sldMk cId="1970530013" sldId="276"/>
        </pc:sldMkLst>
        <pc:spChg chg="mod">
          <ac:chgData name="MARIA KARAMPELIA" userId="9dfcc2cac66bf474" providerId="LiveId" clId="{0A8138C1-AE53-43FD-A51D-57149BD26ED4}" dt="2025-02-20T23:27:41.203" v="115" actId="1076"/>
          <ac:spMkLst>
            <pc:docMk/>
            <pc:sldMk cId="1970530013" sldId="276"/>
            <ac:spMk id="2" creationId="{00000000-0000-0000-0000-000000000000}"/>
          </ac:spMkLst>
        </pc:spChg>
        <pc:spChg chg="mod">
          <ac:chgData name="MARIA KARAMPELIA" userId="9dfcc2cac66bf474" providerId="LiveId" clId="{0A8138C1-AE53-43FD-A51D-57149BD26ED4}" dt="2025-02-20T23:28:04.190" v="120" actId="14100"/>
          <ac:spMkLst>
            <pc:docMk/>
            <pc:sldMk cId="1970530013" sldId="276"/>
            <ac:spMk id="3" creationId="{00000000-0000-0000-0000-000000000000}"/>
          </ac:spMkLst>
        </pc:spChg>
      </pc:sldChg>
      <pc:sldChg chg="modSp new mod">
        <pc:chgData name="MARIA KARAMPELIA" userId="9dfcc2cac66bf474" providerId="LiveId" clId="{0A8138C1-AE53-43FD-A51D-57149BD26ED4}" dt="2025-02-21T08:20:43.425" v="598" actId="20577"/>
        <pc:sldMkLst>
          <pc:docMk/>
          <pc:sldMk cId="178084506" sldId="277"/>
        </pc:sldMkLst>
        <pc:spChg chg="mod">
          <ac:chgData name="MARIA KARAMPELIA" userId="9dfcc2cac66bf474" providerId="LiveId" clId="{0A8138C1-AE53-43FD-A51D-57149BD26ED4}" dt="2025-02-21T08:18:30.725" v="313" actId="20577"/>
          <ac:spMkLst>
            <pc:docMk/>
            <pc:sldMk cId="178084506" sldId="277"/>
            <ac:spMk id="2" creationId="{1F173D59-DAE0-AF6A-7B24-0CA800D4529B}"/>
          </ac:spMkLst>
        </pc:spChg>
        <pc:spChg chg="mod">
          <ac:chgData name="MARIA KARAMPELIA" userId="9dfcc2cac66bf474" providerId="LiveId" clId="{0A8138C1-AE53-43FD-A51D-57149BD26ED4}" dt="2025-02-21T08:20:43.425" v="598" actId="20577"/>
          <ac:spMkLst>
            <pc:docMk/>
            <pc:sldMk cId="178084506" sldId="277"/>
            <ac:spMk id="3" creationId="{2B6A9AE4-5D0B-4E97-B1DE-621146FC19F9}"/>
          </ac:spMkLst>
        </pc:spChg>
      </pc:sldChg>
      <pc:sldChg chg="add del">
        <pc:chgData name="MARIA KARAMPELIA" userId="9dfcc2cac66bf474" providerId="LiveId" clId="{0A8138C1-AE53-43FD-A51D-57149BD26ED4}" dt="2025-02-20T23:28:35.579" v="121" actId="2696"/>
        <pc:sldMkLst>
          <pc:docMk/>
          <pc:sldMk cId="1676809828" sldId="27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3D2955-5667-4070-E961-F6CBC225353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22F55B1-43E0-D159-0160-44F0C15E79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0A642A9-674D-497B-F7F0-00AD9AEBBAC0}"/>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5" name="Θέση υποσέλιδου 4">
            <a:extLst>
              <a:ext uri="{FF2B5EF4-FFF2-40B4-BE49-F238E27FC236}">
                <a16:creationId xmlns:a16="http://schemas.microsoft.com/office/drawing/2014/main" id="{4060FB81-06D8-B0BC-819B-129CE266623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3955B63-C37E-0BE6-F1B5-25BC0EF741BC}"/>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4045986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968402-3997-B264-B659-4D8A15D9D97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B6DA1BB-CB49-DAC9-CD0C-BA5B9B81951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48F8FA9-C0DE-EE72-1FEE-399B5F4C0DAF}"/>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5" name="Θέση υποσέλιδου 4">
            <a:extLst>
              <a:ext uri="{FF2B5EF4-FFF2-40B4-BE49-F238E27FC236}">
                <a16:creationId xmlns:a16="http://schemas.microsoft.com/office/drawing/2014/main" id="{3DD071F5-FAAE-5A3E-6F58-CD90E6AF9A6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B337F0C-FE07-2DA3-03E0-48FED9BE8DA0}"/>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582714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54037510-BE77-AB03-7692-6A5F03B1823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587A70D-71FD-1651-0BDA-DB6773C43C6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4AF7D22-38AD-F768-3CA4-6CEB20BD1292}"/>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5" name="Θέση υποσέλιδου 4">
            <a:extLst>
              <a:ext uri="{FF2B5EF4-FFF2-40B4-BE49-F238E27FC236}">
                <a16:creationId xmlns:a16="http://schemas.microsoft.com/office/drawing/2014/main" id="{686207E9-974D-CDA8-146A-F288DB6CF5E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0507630-7A1C-A00A-E3D1-55E68E487722}"/>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2185978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B58CA0-E291-0C37-5CBA-44C350BF441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191BD76-9893-F2DD-8370-7CFE8EB44ED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E0C755B-8C70-554C-752A-E71832803BF2}"/>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5" name="Θέση υποσέλιδου 4">
            <a:extLst>
              <a:ext uri="{FF2B5EF4-FFF2-40B4-BE49-F238E27FC236}">
                <a16:creationId xmlns:a16="http://schemas.microsoft.com/office/drawing/2014/main" id="{97C24AD5-C031-BEDE-1BE9-9AA36E449D3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36A07BF-A9FA-03AF-9E38-CA3C85ED855B}"/>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827851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9189A6-8CA5-B13D-4543-78DF762E25A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2D52832-6A4F-C599-2981-F1726CE2912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DDF9C08-1929-61EF-741F-5D9C691C603A}"/>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5" name="Θέση υποσέλιδου 4">
            <a:extLst>
              <a:ext uri="{FF2B5EF4-FFF2-40B4-BE49-F238E27FC236}">
                <a16:creationId xmlns:a16="http://schemas.microsoft.com/office/drawing/2014/main" id="{219D9131-B106-3804-D2C7-A942FED519E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79BF5EF-1942-339F-46AD-E0FEBC177690}"/>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3832593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F56AAE-A176-279F-5FA6-AE9030CED29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FF55F9B-E48D-A53F-2AC7-AF662E8CEC0D}"/>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F6EB5C9-30B9-95C1-FD65-5FBB06CAFA6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9B9F41A-615B-B164-5A0B-94AB562EF9BB}"/>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6" name="Θέση υποσέλιδου 5">
            <a:extLst>
              <a:ext uri="{FF2B5EF4-FFF2-40B4-BE49-F238E27FC236}">
                <a16:creationId xmlns:a16="http://schemas.microsoft.com/office/drawing/2014/main" id="{D3631633-6299-2ECD-43F3-39E045914BE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B59804C-61F4-A495-1932-22A19533F651}"/>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1794451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5517E7-64CF-9236-6B68-FBBDF05810D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08115FC-0183-43C3-E0DA-433BE837D8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9C86B6C-0A72-22AF-0872-AD7F3F9FA65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330A853-E905-6A51-4596-1EEEA3075F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E569B3A-65A8-7CA8-A484-8AA2CBF66E2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B62614E-59F0-DF7B-6A94-3043358949F3}"/>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8" name="Θέση υποσέλιδου 7">
            <a:extLst>
              <a:ext uri="{FF2B5EF4-FFF2-40B4-BE49-F238E27FC236}">
                <a16:creationId xmlns:a16="http://schemas.microsoft.com/office/drawing/2014/main" id="{FEAA9AA3-465B-EFAD-51DF-B5C62EEEA3C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4773729-5422-886A-4F3E-A6A87F31DF14}"/>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803497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63D034-AA7A-3877-5732-F2AFC693AED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60C5885-55A5-80FC-1392-EEB5B4A13304}"/>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4" name="Θέση υποσέλιδου 3">
            <a:extLst>
              <a:ext uri="{FF2B5EF4-FFF2-40B4-BE49-F238E27FC236}">
                <a16:creationId xmlns:a16="http://schemas.microsoft.com/office/drawing/2014/main" id="{8189EA96-4599-2C9A-FEA1-1F102E277F7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B5D4CBD-AE6B-D618-77C0-947AB3DEDBA3}"/>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340556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15C2DEA-2105-E487-EBCA-1D6C522EEE00}"/>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3" name="Θέση υποσέλιδου 2">
            <a:extLst>
              <a:ext uri="{FF2B5EF4-FFF2-40B4-BE49-F238E27FC236}">
                <a16:creationId xmlns:a16="http://schemas.microsoft.com/office/drawing/2014/main" id="{412BD23D-1169-70F6-7778-31A1039EC15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B94EB4F-476B-9309-0C2F-01820DCCDEFB}"/>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1329187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2ADCE8-149D-81DE-50CB-95CA44913C0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F4F8860-B5AB-A85D-7C0A-11937EDE1F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BA00534-8DD5-2981-5388-160EDA68A4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047FEA2-A3F1-4B8A-7EA8-E8084991F054}"/>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6" name="Θέση υποσέλιδου 5">
            <a:extLst>
              <a:ext uri="{FF2B5EF4-FFF2-40B4-BE49-F238E27FC236}">
                <a16:creationId xmlns:a16="http://schemas.microsoft.com/office/drawing/2014/main" id="{E4D5F921-5BBC-514F-AADD-1AAAE21E84A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2F73BFB-4A1D-00BB-B1D0-1B17C55E3054}"/>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1671019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0DBED9-6610-3174-B732-0FFABC679C4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F3EE422-80D4-53B1-7DEA-79D6BF282C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BBDEDD7B-822F-6A4B-C02F-9010055193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6D6E8FD-2B2C-E37F-7006-0CADC92B074D}"/>
              </a:ext>
            </a:extLst>
          </p:cNvPr>
          <p:cNvSpPr>
            <a:spLocks noGrp="1"/>
          </p:cNvSpPr>
          <p:nvPr>
            <p:ph type="dt" sz="half" idx="10"/>
          </p:nvPr>
        </p:nvSpPr>
        <p:spPr/>
        <p:txBody>
          <a:bodyPr/>
          <a:lstStyle/>
          <a:p>
            <a:fld id="{89C25942-D6BF-4130-8EB3-91F39EC47DE8}" type="datetimeFigureOut">
              <a:rPr lang="el-GR" smtClean="0"/>
              <a:t>21/2/2025</a:t>
            </a:fld>
            <a:endParaRPr lang="el-GR"/>
          </a:p>
        </p:txBody>
      </p:sp>
      <p:sp>
        <p:nvSpPr>
          <p:cNvPr id="6" name="Θέση υποσέλιδου 5">
            <a:extLst>
              <a:ext uri="{FF2B5EF4-FFF2-40B4-BE49-F238E27FC236}">
                <a16:creationId xmlns:a16="http://schemas.microsoft.com/office/drawing/2014/main" id="{B6E4FCCB-C4DC-34FC-3D8E-AB4B40A59E0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F6209E6-985C-8416-0E48-CE381A30DF9A}"/>
              </a:ext>
            </a:extLst>
          </p:cNvPr>
          <p:cNvSpPr>
            <a:spLocks noGrp="1"/>
          </p:cNvSpPr>
          <p:nvPr>
            <p:ph type="sldNum" sz="quarter" idx="12"/>
          </p:nvPr>
        </p:nvSpPr>
        <p:spPr/>
        <p:txBody>
          <a:bodyPr/>
          <a:lstStyle/>
          <a:p>
            <a:fld id="{3AC546A2-15DD-46D2-80AA-19FEDA58EF75}" type="slidenum">
              <a:rPr lang="el-GR" smtClean="0"/>
              <a:t>‹#›</a:t>
            </a:fld>
            <a:endParaRPr lang="el-GR"/>
          </a:p>
        </p:txBody>
      </p:sp>
    </p:spTree>
    <p:extLst>
      <p:ext uri="{BB962C8B-B14F-4D97-AF65-F5344CB8AC3E}">
        <p14:creationId xmlns:p14="http://schemas.microsoft.com/office/powerpoint/2010/main" val="3706698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B6DB742-F74D-22D3-822C-A2813675AA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4AC656D-74B9-9FDC-3123-A9695ACDF8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BFB6620-E44B-D8CC-EC52-F820D639BE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C25942-D6BF-4130-8EB3-91F39EC47DE8}" type="datetimeFigureOut">
              <a:rPr lang="el-GR" smtClean="0"/>
              <a:t>21/2/2025</a:t>
            </a:fld>
            <a:endParaRPr lang="el-GR"/>
          </a:p>
        </p:txBody>
      </p:sp>
      <p:sp>
        <p:nvSpPr>
          <p:cNvPr id="5" name="Θέση υποσέλιδου 4">
            <a:extLst>
              <a:ext uri="{FF2B5EF4-FFF2-40B4-BE49-F238E27FC236}">
                <a16:creationId xmlns:a16="http://schemas.microsoft.com/office/drawing/2014/main" id="{3B07C25A-821B-B431-DD62-CDF287D08A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FD5E8F3-E8D6-A90D-FAF9-61D85A9787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C546A2-15DD-46D2-80AA-19FEDA58EF75}" type="slidenum">
              <a:rPr lang="el-GR" smtClean="0"/>
              <a:t>‹#›</a:t>
            </a:fld>
            <a:endParaRPr lang="el-GR"/>
          </a:p>
        </p:txBody>
      </p:sp>
    </p:spTree>
    <p:extLst>
      <p:ext uri="{BB962C8B-B14F-4D97-AF65-F5344CB8AC3E}">
        <p14:creationId xmlns:p14="http://schemas.microsoft.com/office/powerpoint/2010/main" val="4013088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92555F-18C1-B269-E944-3B686B3A237F}"/>
              </a:ext>
            </a:extLst>
          </p:cNvPr>
          <p:cNvSpPr>
            <a:spLocks noGrp="1"/>
          </p:cNvSpPr>
          <p:nvPr>
            <p:ph type="ctrTitle"/>
          </p:nvPr>
        </p:nvSpPr>
        <p:spPr>
          <a:xfrm>
            <a:off x="0" y="218210"/>
            <a:ext cx="12192000" cy="4769427"/>
          </a:xfrm>
        </p:spPr>
        <p:txBody>
          <a:bodyPr>
            <a:normAutofit fontScale="90000"/>
          </a:bodyPr>
          <a:lstStyle/>
          <a:p>
            <a:pPr marL="0" indent="0"/>
            <a:r>
              <a:rPr lang="el-GR" sz="3600" b="1" dirty="0"/>
              <a:t>ΒΙΟΗΘΙΚΗ</a:t>
            </a:r>
            <a:br>
              <a:rPr lang="el-GR" sz="3600" b="1" dirty="0"/>
            </a:br>
            <a:r>
              <a:rPr lang="el-GR" sz="3600" b="1" dirty="0"/>
              <a:t>  ΕΝΟΤΗΤΑ 1</a:t>
            </a:r>
            <a:r>
              <a:rPr lang="el-GR" sz="3600" b="1" baseline="30000" dirty="0"/>
              <a:t>Η</a:t>
            </a:r>
            <a:r>
              <a:rPr lang="el-GR" sz="3600" b="1" dirty="0"/>
              <a:t> </a:t>
            </a:r>
            <a:br>
              <a:rPr lang="el-GR" sz="3600" dirty="0"/>
            </a:br>
            <a:r>
              <a:rPr lang="el-GR" sz="3600" dirty="0"/>
              <a:t>ΕΙΣΑΓΩΓΙΚΑ</a:t>
            </a:r>
            <a:br>
              <a:rPr lang="el-GR" sz="3600" dirty="0"/>
            </a:br>
            <a:r>
              <a:rPr lang="el-GR" sz="3600" dirty="0"/>
              <a:t>ΟΙ ΤΕΧΝΙΚΕΣ ΠΑΡΕΜΒΑΣΕΙΣ ΣΤΟ ΑΝΘΡΩΠΙΝΟ ΓΟΝΙΔΙΩΜΑ</a:t>
            </a:r>
            <a:br>
              <a:rPr lang="el-GR" sz="3600" dirty="0"/>
            </a:br>
            <a:r>
              <a:rPr lang="el-GR" sz="3600" dirty="0"/>
              <a:t>ΓΕΝΕΤΙΚΗ ΤΕΧΝΟΛΟΓΙΑ ΚΑΙ ΓΕΝΕΤΙΚΗ ΜΗΧΑΝΙΚΗ</a:t>
            </a:r>
            <a:br>
              <a:rPr lang="el-GR" sz="3600" dirty="0"/>
            </a:br>
            <a:r>
              <a:rPr lang="el-GR" sz="3600" dirty="0"/>
              <a:t>Το κύτταρο και οι λειτουργίες του</a:t>
            </a:r>
            <a:br>
              <a:rPr lang="el-GR" sz="3600" dirty="0"/>
            </a:br>
            <a:r>
              <a:rPr lang="el-GR" sz="3600" b="1" dirty="0">
                <a:solidFill>
                  <a:srgbClr val="FF0000"/>
                </a:solidFill>
              </a:rPr>
              <a:t>Από το βιβλίο του κ. Νικολάου </a:t>
            </a:r>
            <a:r>
              <a:rPr lang="el-GR" sz="3600" b="1" dirty="0" err="1">
                <a:solidFill>
                  <a:srgbClr val="FF0000"/>
                </a:solidFill>
              </a:rPr>
              <a:t>Κόιου</a:t>
            </a:r>
            <a:r>
              <a:rPr lang="el-GR" sz="3600" b="1" dirty="0">
                <a:solidFill>
                  <a:srgbClr val="FF0000"/>
                </a:solidFill>
              </a:rPr>
              <a:t>, Ηθική θεώρηση των τεχνικών παρεμβάσεων στο ανθρώπινο </a:t>
            </a:r>
            <a:r>
              <a:rPr lang="el-GR" sz="3600" b="1" dirty="0" err="1">
                <a:solidFill>
                  <a:srgbClr val="FF0000"/>
                </a:solidFill>
              </a:rPr>
              <a:t>γονιδίωμα</a:t>
            </a:r>
            <a:r>
              <a:rPr lang="el-GR" sz="3600" b="1" dirty="0">
                <a:solidFill>
                  <a:srgbClr val="FF0000"/>
                </a:solidFill>
              </a:rPr>
              <a:t>, Εκδόσεις Σταμούλη Α.Ε., Αθήνα 2003, </a:t>
            </a:r>
            <a:r>
              <a:rPr lang="el-GR" sz="3600" b="1" dirty="0" err="1">
                <a:solidFill>
                  <a:srgbClr val="FF0000"/>
                </a:solidFill>
              </a:rPr>
              <a:t>σσ</a:t>
            </a:r>
            <a:r>
              <a:rPr lang="el-GR" sz="3600" b="1" dirty="0">
                <a:solidFill>
                  <a:srgbClr val="FF0000"/>
                </a:solidFill>
              </a:rPr>
              <a:t>. 17-33</a:t>
            </a:r>
            <a:br>
              <a:rPr lang="el-GR" b="1" dirty="0">
                <a:solidFill>
                  <a:srgbClr val="FF0000"/>
                </a:solidFill>
              </a:rPr>
            </a:br>
            <a:endParaRPr lang="el-GR" b="1" dirty="0">
              <a:solidFill>
                <a:srgbClr val="FF0000"/>
              </a:solidFill>
            </a:endParaRPr>
          </a:p>
        </p:txBody>
      </p:sp>
      <p:sp>
        <p:nvSpPr>
          <p:cNvPr id="3" name="Υπότιτλος 2">
            <a:extLst>
              <a:ext uri="{FF2B5EF4-FFF2-40B4-BE49-F238E27FC236}">
                <a16:creationId xmlns:a16="http://schemas.microsoft.com/office/drawing/2014/main" id="{6A5120B5-BC4C-75C8-0DA8-7F939A5CA9FF}"/>
              </a:ext>
            </a:extLst>
          </p:cNvPr>
          <p:cNvSpPr>
            <a:spLocks noGrp="1"/>
          </p:cNvSpPr>
          <p:nvPr>
            <p:ph type="subTitle" idx="1"/>
          </p:nvPr>
        </p:nvSpPr>
        <p:spPr>
          <a:xfrm>
            <a:off x="1638300" y="4769427"/>
            <a:ext cx="9144000" cy="2088573"/>
          </a:xfrm>
        </p:spPr>
        <p:txBody>
          <a:bodyPr>
            <a:normAutofit lnSpcReduction="10000"/>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p:txBody>
      </p:sp>
    </p:spTree>
    <p:extLst>
      <p:ext uri="{BB962C8B-B14F-4D97-AF65-F5344CB8AC3E}">
        <p14:creationId xmlns:p14="http://schemas.microsoft.com/office/powerpoint/2010/main" val="3019955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6"/>
            <a:ext cx="10515600" cy="1072790"/>
          </a:xfrm>
        </p:spPr>
        <p:txBody>
          <a:bodyPr>
            <a:normAutofit fontScale="90000"/>
          </a:bodyPr>
          <a:lstStyle/>
          <a:p>
            <a:pPr algn="ctr"/>
            <a:br>
              <a:rPr lang="en-US" b="1" dirty="0"/>
            </a:br>
            <a:r>
              <a:rPr lang="el-GR" b="1" dirty="0"/>
              <a:t>Το κύτταρο και οι λειτουργίες του</a:t>
            </a:r>
            <a:br>
              <a:rPr lang="el-GR" dirty="0"/>
            </a:br>
            <a:endParaRPr lang="el-GR" dirty="0"/>
          </a:p>
        </p:txBody>
      </p:sp>
      <p:sp>
        <p:nvSpPr>
          <p:cNvPr id="3" name="Θέση περιεχομένου 2"/>
          <p:cNvSpPr>
            <a:spLocks noGrp="1"/>
          </p:cNvSpPr>
          <p:nvPr>
            <p:ph idx="1"/>
          </p:nvPr>
        </p:nvSpPr>
        <p:spPr>
          <a:xfrm>
            <a:off x="-1" y="904008"/>
            <a:ext cx="12105409" cy="5935735"/>
          </a:xfrm>
        </p:spPr>
        <p:txBody>
          <a:bodyPr>
            <a:normAutofit lnSpcReduction="10000"/>
          </a:bodyPr>
          <a:lstStyle/>
          <a:p>
            <a:pPr marL="0" indent="0">
              <a:buNone/>
            </a:pPr>
            <a:r>
              <a:rPr lang="el-GR" dirty="0"/>
              <a:t>Πρωτεΐνες: </a:t>
            </a:r>
          </a:p>
          <a:p>
            <a:pPr lvl="0"/>
            <a:r>
              <a:rPr lang="el-GR" dirty="0"/>
              <a:t>Είναι βιολογικά μόρια με μεγάλη εξειδίκευση σε μια συγκεκριμένη λειτουργία των ζωντανών κυττάρων (100.000 στον άνθρωπο, 4,5 δισεκατομμύρια στη φύση).</a:t>
            </a:r>
          </a:p>
          <a:p>
            <a:pPr lvl="0"/>
            <a:r>
              <a:rPr lang="el-GR" dirty="0"/>
              <a:t>Οι λειτουργίες τους ποικίλλουν, όπως και η μορφή τους ανάλογα με τη λειτουργία της κάθε μιας. </a:t>
            </a:r>
          </a:p>
          <a:p>
            <a:pPr lvl="0"/>
            <a:r>
              <a:rPr lang="el-GR" dirty="0"/>
              <a:t>Οι σημαντικότερες για τη γενετική μηχανική είναι εκείνες που ονομάζονται </a:t>
            </a:r>
            <a:r>
              <a:rPr lang="el-GR" b="1" dirty="0"/>
              <a:t>ένζυμα</a:t>
            </a:r>
            <a:r>
              <a:rPr lang="el-GR" dirty="0"/>
              <a:t>, και η λειτουργία που επιτελούν στο κύτταρο ονομάζεται </a:t>
            </a:r>
            <a:r>
              <a:rPr lang="el-GR" b="1" dirty="0"/>
              <a:t>κατάλυση</a:t>
            </a:r>
            <a:r>
              <a:rPr lang="el-GR" dirty="0"/>
              <a:t>.  Τα ένζυμα επιτυγχάνουν την επιτάχυνση των χημικών αντιδράσεων. Διαφορετικά, χωρίς τη συμμετοχή των καταλυτικών αυτών πρωτεϊνών, θα χρειάζονταν είτε πολύ υψηλές θερμοκρασίες είτε μεγάλο χρονικό διάστημα. </a:t>
            </a:r>
          </a:p>
          <a:p>
            <a:pPr lvl="0"/>
            <a:r>
              <a:rPr lang="el-GR" dirty="0"/>
              <a:t>Τα ένζυμα επιτυγχάνουν </a:t>
            </a:r>
            <a:r>
              <a:rPr lang="el-GR" b="1" dirty="0"/>
              <a:t>τον καταβολισμό των τροφών</a:t>
            </a:r>
            <a:r>
              <a:rPr lang="el-GR" dirty="0"/>
              <a:t> και βοηθούν στην </a:t>
            </a:r>
            <a:r>
              <a:rPr lang="el-GR" b="1" dirty="0"/>
              <a:t>μεταφορά και αποθήκευση ενέργειας</a:t>
            </a:r>
            <a:r>
              <a:rPr lang="el-GR" dirty="0"/>
              <a:t>.  Είναι απαραίτητα για τη σύνθεση όλων των </a:t>
            </a:r>
            <a:r>
              <a:rPr lang="el-GR" dirty="0" err="1"/>
              <a:t>μακρομορίων</a:t>
            </a:r>
            <a:r>
              <a:rPr lang="el-GR" dirty="0"/>
              <a:t> και έχουν ζωτική σημασία για τον διπλασιασμό του κυττάρου. </a:t>
            </a:r>
          </a:p>
          <a:p>
            <a:pPr marL="0" indent="0">
              <a:buNone/>
            </a:pPr>
            <a:endParaRPr lang="el-GR" dirty="0"/>
          </a:p>
        </p:txBody>
      </p:sp>
    </p:spTree>
    <p:extLst>
      <p:ext uri="{BB962C8B-B14F-4D97-AF65-F5344CB8AC3E}">
        <p14:creationId xmlns:p14="http://schemas.microsoft.com/office/powerpoint/2010/main" val="3610530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6"/>
            <a:ext cx="10515600" cy="1114354"/>
          </a:xfrm>
        </p:spPr>
        <p:txBody>
          <a:bodyPr>
            <a:normAutofit fontScale="90000"/>
          </a:bodyPr>
          <a:lstStyle/>
          <a:p>
            <a:pPr algn="ctr"/>
            <a:br>
              <a:rPr lang="en-US" b="1" dirty="0"/>
            </a:br>
            <a:r>
              <a:rPr lang="el-GR" b="1" dirty="0"/>
              <a:t>Το κύτταρο και οι λειτουργίες του</a:t>
            </a:r>
            <a:br>
              <a:rPr lang="el-GR" dirty="0"/>
            </a:br>
            <a:endParaRPr lang="el-GR" dirty="0"/>
          </a:p>
        </p:txBody>
      </p:sp>
      <p:sp>
        <p:nvSpPr>
          <p:cNvPr id="3" name="Θέση περιεχομένου 2"/>
          <p:cNvSpPr>
            <a:spLocks noGrp="1"/>
          </p:cNvSpPr>
          <p:nvPr>
            <p:ph idx="1"/>
          </p:nvPr>
        </p:nvSpPr>
        <p:spPr>
          <a:xfrm>
            <a:off x="0" y="1132610"/>
            <a:ext cx="12192000" cy="5392882"/>
          </a:xfrm>
        </p:spPr>
        <p:txBody>
          <a:bodyPr>
            <a:normAutofit/>
          </a:bodyPr>
          <a:lstStyle/>
          <a:p>
            <a:pPr lvl="0"/>
            <a:r>
              <a:rPr lang="el-GR" dirty="0"/>
              <a:t>Οι δομικοί λίθοι των πρωτεϊνών είναι </a:t>
            </a:r>
            <a:r>
              <a:rPr lang="el-GR" b="1" dirty="0"/>
              <a:t>τα αμινοξέα</a:t>
            </a:r>
            <a:r>
              <a:rPr lang="el-GR" dirty="0"/>
              <a:t>. Κάθε ένα έχει το δικό του όνομα και τη δική του τρισδιάστατη δομή. Στα συστατικά των πρωτεϊνών απαντώνται είκοσι διαφορετικά αμινοξέα. Μια τυπική πρωτεΐνη αποτελείται από πενήντα έως δύο χιλιάδες αμινοξέα. Στα αμινοξέα βρίσκεται η απάντηση για το </a:t>
            </a:r>
            <a:r>
              <a:rPr lang="el-GR" b="1" dirty="0"/>
              <a:t>πώς διαμορφώνεται η ειδική δομή κάθε πρωτεΐνης</a:t>
            </a:r>
            <a:r>
              <a:rPr lang="el-GR" dirty="0"/>
              <a:t>, ώστε να εκπληρώσει την αποστολή της.  </a:t>
            </a:r>
          </a:p>
          <a:p>
            <a:pPr lvl="0"/>
            <a:r>
              <a:rPr lang="el-GR" dirty="0"/>
              <a:t>Την εντολή για τον σχηματισμό και τη λειτουργία των πρωτεϊνών τη δίνουν τα </a:t>
            </a:r>
            <a:r>
              <a:rPr lang="el-GR" b="1" dirty="0" err="1"/>
              <a:t>νουκλεϊκά</a:t>
            </a:r>
            <a:r>
              <a:rPr lang="el-GR" b="1" dirty="0"/>
              <a:t> οξέα</a:t>
            </a:r>
            <a:r>
              <a:rPr lang="el-GR" dirty="0"/>
              <a:t>.</a:t>
            </a:r>
          </a:p>
          <a:p>
            <a:pPr lvl="0"/>
            <a:r>
              <a:rPr lang="el-GR" dirty="0"/>
              <a:t>Οι πρωτεΐνες μπορούν να θεωρηθούν ως </a:t>
            </a:r>
            <a:r>
              <a:rPr lang="el-GR" b="1" dirty="0"/>
              <a:t>τα εκτελεστικά όργανα</a:t>
            </a:r>
            <a:r>
              <a:rPr lang="el-GR" dirty="0"/>
              <a:t>, τα οποία ευθύνονται για σημαντικές λειτουργίες των κυττάρων και κατ’ επέκταση των οργανισμών, δηλαδή την τροφή, την ανάπτυξη και τον πολλαπλασιασμό.     </a:t>
            </a:r>
          </a:p>
          <a:p>
            <a:pPr marL="0" indent="0">
              <a:buNone/>
            </a:pPr>
            <a:endParaRPr lang="el-GR" dirty="0"/>
          </a:p>
        </p:txBody>
      </p:sp>
    </p:spTree>
    <p:extLst>
      <p:ext uri="{BB962C8B-B14F-4D97-AF65-F5344CB8AC3E}">
        <p14:creationId xmlns:p14="http://schemas.microsoft.com/office/powerpoint/2010/main" val="1572335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Το κύτταρο και οι λειτουργίες του</a:t>
            </a:r>
            <a:endParaRPr lang="el-GR" dirty="0"/>
          </a:p>
        </p:txBody>
      </p:sp>
      <p:sp>
        <p:nvSpPr>
          <p:cNvPr id="3" name="Θέση περιεχομένου 2"/>
          <p:cNvSpPr>
            <a:spLocks noGrp="1"/>
          </p:cNvSpPr>
          <p:nvPr>
            <p:ph idx="1"/>
          </p:nvPr>
        </p:nvSpPr>
        <p:spPr>
          <a:xfrm>
            <a:off x="0" y="1091044"/>
            <a:ext cx="12192000" cy="5766955"/>
          </a:xfrm>
        </p:spPr>
        <p:txBody>
          <a:bodyPr>
            <a:normAutofit lnSpcReduction="10000"/>
          </a:bodyPr>
          <a:lstStyle/>
          <a:p>
            <a:pPr marL="0" indent="0">
              <a:buNone/>
            </a:pPr>
            <a:r>
              <a:rPr lang="el-GR" dirty="0" err="1"/>
              <a:t>Νουκλεϊκά</a:t>
            </a:r>
            <a:r>
              <a:rPr lang="el-GR" dirty="0"/>
              <a:t> οξέα: </a:t>
            </a:r>
          </a:p>
          <a:p>
            <a:pPr lvl="0"/>
            <a:r>
              <a:rPr lang="el-GR" dirty="0"/>
              <a:t>Είναι </a:t>
            </a:r>
            <a:r>
              <a:rPr lang="el-GR" dirty="0" err="1"/>
              <a:t>μακρομόρια</a:t>
            </a:r>
            <a:r>
              <a:rPr lang="el-GR" dirty="0"/>
              <a:t> και οι χημικές ενώσεις που τα σχηματίζουν ονομάζονται </a:t>
            </a:r>
            <a:r>
              <a:rPr lang="el-GR" b="1" dirty="0" err="1"/>
              <a:t>νουκλεοτίδια</a:t>
            </a:r>
            <a:r>
              <a:rPr lang="el-GR" dirty="0"/>
              <a:t>. Αποτελούν τους δομικούς λίθους των </a:t>
            </a:r>
            <a:r>
              <a:rPr lang="el-GR" dirty="0" err="1"/>
              <a:t>νουκλεϊκών</a:t>
            </a:r>
            <a:r>
              <a:rPr lang="el-GR" dirty="0"/>
              <a:t> οξέων. </a:t>
            </a:r>
          </a:p>
          <a:p>
            <a:pPr lvl="0"/>
            <a:r>
              <a:rPr lang="el-GR" dirty="0"/>
              <a:t>Το κάθε </a:t>
            </a:r>
            <a:r>
              <a:rPr lang="el-GR" dirty="0" err="1"/>
              <a:t>νουκλεοτίδιο</a:t>
            </a:r>
            <a:r>
              <a:rPr lang="el-GR" dirty="0"/>
              <a:t>, ως προς τη σύνθεσή του, αποτελείται  από </a:t>
            </a:r>
            <a:r>
              <a:rPr lang="el-GR" b="1" dirty="0"/>
              <a:t>ένα σάκχαρο</a:t>
            </a:r>
            <a:r>
              <a:rPr lang="el-GR" dirty="0"/>
              <a:t>, </a:t>
            </a:r>
            <a:r>
              <a:rPr lang="el-GR" b="1" dirty="0"/>
              <a:t>μια αζωτούχο βάση</a:t>
            </a:r>
            <a:r>
              <a:rPr lang="el-GR" dirty="0"/>
              <a:t> και </a:t>
            </a:r>
            <a:r>
              <a:rPr lang="el-GR" b="1" dirty="0"/>
              <a:t>μια φωσφορική ομάδα</a:t>
            </a:r>
            <a:r>
              <a:rPr lang="el-GR" dirty="0"/>
              <a:t>. </a:t>
            </a:r>
          </a:p>
          <a:p>
            <a:pPr lvl="0"/>
            <a:r>
              <a:rPr lang="el-GR" dirty="0"/>
              <a:t>Ιδιαίτερο </a:t>
            </a:r>
            <a:r>
              <a:rPr lang="el-GR" b="1" dirty="0">
                <a:solidFill>
                  <a:srgbClr val="FF0000"/>
                </a:solidFill>
              </a:rPr>
              <a:t>ενδιαφέρον παρουσιάζουν </a:t>
            </a:r>
            <a:r>
              <a:rPr lang="el-GR" b="1" u="sng" dirty="0">
                <a:solidFill>
                  <a:srgbClr val="FF0000"/>
                </a:solidFill>
              </a:rPr>
              <a:t>οι βάσεις</a:t>
            </a:r>
            <a:r>
              <a:rPr lang="el-GR" dirty="0"/>
              <a:t>, γιατί εκεί βρίσκεται η πληροφορία, η </a:t>
            </a:r>
            <a:r>
              <a:rPr lang="el-GR" dirty="0" err="1"/>
              <a:t>κωδική</a:t>
            </a:r>
            <a:r>
              <a:rPr lang="el-GR" dirty="0"/>
              <a:t> λειτουργία των </a:t>
            </a:r>
            <a:r>
              <a:rPr lang="el-GR" dirty="0" err="1"/>
              <a:t>νουκλεϊκών</a:t>
            </a:r>
            <a:r>
              <a:rPr lang="el-GR" dirty="0"/>
              <a:t> οξέων. </a:t>
            </a:r>
          </a:p>
          <a:p>
            <a:pPr lvl="0"/>
            <a:r>
              <a:rPr lang="el-GR" dirty="0"/>
              <a:t>Τα </a:t>
            </a:r>
            <a:r>
              <a:rPr lang="el-GR" dirty="0" err="1"/>
              <a:t>νουκλεϊκά</a:t>
            </a:r>
            <a:r>
              <a:rPr lang="el-GR" dirty="0"/>
              <a:t> οξέα είναι </a:t>
            </a:r>
            <a:r>
              <a:rPr lang="el-GR" b="1" dirty="0"/>
              <a:t>τα πρότυπα σχέδια</a:t>
            </a:r>
            <a:r>
              <a:rPr lang="el-GR" dirty="0"/>
              <a:t> ή τα κωδικοποιημένα βιβλία, τα οποία γίνονται χρήσιμα μόνο όταν αποκωδικοποιηθούν. </a:t>
            </a:r>
          </a:p>
          <a:p>
            <a:pPr lvl="0"/>
            <a:r>
              <a:rPr lang="el-GR" dirty="0"/>
              <a:t>Υπάρχουν δύο ειδών </a:t>
            </a:r>
            <a:r>
              <a:rPr lang="el-GR" dirty="0" err="1"/>
              <a:t>νουκλεϊκά</a:t>
            </a:r>
            <a:r>
              <a:rPr lang="el-GR" dirty="0"/>
              <a:t> οξέα: το </a:t>
            </a:r>
            <a:r>
              <a:rPr lang="en-US" dirty="0"/>
              <a:t>DNA</a:t>
            </a:r>
            <a:r>
              <a:rPr lang="el-GR" dirty="0"/>
              <a:t> και το </a:t>
            </a:r>
            <a:r>
              <a:rPr lang="en-US" dirty="0"/>
              <a:t>RNA</a:t>
            </a:r>
            <a:r>
              <a:rPr lang="el-GR" dirty="0"/>
              <a:t>.</a:t>
            </a:r>
          </a:p>
          <a:p>
            <a:pPr lvl="0"/>
            <a:r>
              <a:rPr lang="el-GR" dirty="0"/>
              <a:t>Το </a:t>
            </a:r>
            <a:r>
              <a:rPr lang="en-US" dirty="0"/>
              <a:t>DNA</a:t>
            </a:r>
            <a:r>
              <a:rPr lang="el-GR" dirty="0"/>
              <a:t> είναι υπεύθυνο για όλο το αρχιτεκτόνημα που βρίσκεται στον πυρήνα. Αποτελεί ένα μεγάλο μόριο με επιμέρους τμήματα τα γονίδια, όπου το κάθε γονίδιο περιέχει κωδικοποιημένη πληροφορία για τη δομή μιας πρωτεΐνης. </a:t>
            </a:r>
          </a:p>
          <a:p>
            <a:pPr marL="0" indent="0">
              <a:buNone/>
            </a:pPr>
            <a:endParaRPr lang="el-GR" dirty="0"/>
          </a:p>
        </p:txBody>
      </p:sp>
    </p:spTree>
    <p:extLst>
      <p:ext uri="{BB962C8B-B14F-4D97-AF65-F5344CB8AC3E}">
        <p14:creationId xmlns:p14="http://schemas.microsoft.com/office/powerpoint/2010/main" val="2781267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Το κύτταρο και οι λειτουργίες του</a:t>
            </a:r>
            <a:endParaRPr lang="el-GR" dirty="0"/>
          </a:p>
        </p:txBody>
      </p:sp>
      <p:sp>
        <p:nvSpPr>
          <p:cNvPr id="3" name="Θέση περιεχομένου 2"/>
          <p:cNvSpPr>
            <a:spLocks noGrp="1"/>
          </p:cNvSpPr>
          <p:nvPr>
            <p:ph idx="1"/>
          </p:nvPr>
        </p:nvSpPr>
        <p:spPr>
          <a:xfrm>
            <a:off x="0" y="1070264"/>
            <a:ext cx="12192000" cy="5787736"/>
          </a:xfrm>
        </p:spPr>
        <p:txBody>
          <a:bodyPr>
            <a:normAutofit lnSpcReduction="10000"/>
          </a:bodyPr>
          <a:lstStyle/>
          <a:p>
            <a:pPr lvl="0"/>
            <a:r>
              <a:rPr lang="el-GR" dirty="0"/>
              <a:t>Το </a:t>
            </a:r>
            <a:r>
              <a:rPr lang="en-US" dirty="0"/>
              <a:t>RNA</a:t>
            </a:r>
            <a:r>
              <a:rPr lang="el-GR" dirty="0"/>
              <a:t> είναι πολλών ειδών. Το σημαντικότερο για τη γενετική μηχανική είναι το αγγελιοφόρο </a:t>
            </a:r>
            <a:r>
              <a:rPr lang="en-US" dirty="0"/>
              <a:t>RNA</a:t>
            </a:r>
            <a:r>
              <a:rPr lang="el-GR" dirty="0"/>
              <a:t> ή </a:t>
            </a:r>
            <a:r>
              <a:rPr lang="en-US" b="1" dirty="0"/>
              <a:t>m RNA</a:t>
            </a:r>
            <a:r>
              <a:rPr lang="el-GR" dirty="0"/>
              <a:t>. Αυτό είναι κάτι σαν </a:t>
            </a:r>
            <a:r>
              <a:rPr lang="el-GR" b="1" dirty="0"/>
              <a:t>εύχρηστο αντίγραφο του αρχικού αρχιτεκτονικού σχεδίου</a:t>
            </a:r>
            <a:r>
              <a:rPr lang="el-GR" dirty="0"/>
              <a:t>, του </a:t>
            </a:r>
            <a:r>
              <a:rPr lang="en-US" dirty="0"/>
              <a:t>DNA</a:t>
            </a:r>
            <a:r>
              <a:rPr lang="el-GR" dirty="0"/>
              <a:t>, που μετακινείται από τον πυρήνα στο κυτταρόπλασμα, όπου και </a:t>
            </a:r>
            <a:r>
              <a:rPr lang="el-GR" b="1" dirty="0"/>
              <a:t>χρησιμοποιείται για την παραγωγή πρωτεϊνών</a:t>
            </a:r>
            <a:r>
              <a:rPr lang="el-GR" dirty="0"/>
              <a:t>. </a:t>
            </a:r>
          </a:p>
          <a:p>
            <a:pPr lvl="0"/>
            <a:r>
              <a:rPr lang="el-GR" dirty="0"/>
              <a:t>Το </a:t>
            </a:r>
            <a:r>
              <a:rPr lang="en-US" dirty="0"/>
              <a:t>DNA</a:t>
            </a:r>
            <a:r>
              <a:rPr lang="el-GR" dirty="0"/>
              <a:t> κάθε ανθρώπινου κυττάρου διαιρείται και αποθηκεύεται σε </a:t>
            </a:r>
            <a:r>
              <a:rPr lang="el-GR" b="1" dirty="0"/>
              <a:t>χρωμοσώματα</a:t>
            </a:r>
            <a:r>
              <a:rPr lang="el-GR" dirty="0"/>
              <a:t>, των οποίων η απεικόνιση ονομάζεται </a:t>
            </a:r>
            <a:r>
              <a:rPr lang="el-GR" dirty="0" err="1"/>
              <a:t>καρυότυπος</a:t>
            </a:r>
            <a:r>
              <a:rPr lang="el-GR" dirty="0"/>
              <a:t>. Ο </a:t>
            </a:r>
            <a:r>
              <a:rPr lang="el-GR" dirty="0" err="1"/>
              <a:t>καρυότυπος</a:t>
            </a:r>
            <a:r>
              <a:rPr lang="el-GR" dirty="0"/>
              <a:t> ενός φυσιολογικού ανθρώπου αποτελείται από 46 χρωμοσώματα, τα οποία τοποθετούνται στη σειρά ανά ζεύγη. Τα 44 ονομάζονται </a:t>
            </a:r>
            <a:r>
              <a:rPr lang="el-GR" dirty="0" err="1"/>
              <a:t>αυτοσωματικά</a:t>
            </a:r>
            <a:r>
              <a:rPr lang="el-GR" dirty="0"/>
              <a:t> και τα άλλα 2 φυλετικά, δηλαδή έχει 22 ζεύγη </a:t>
            </a:r>
            <a:r>
              <a:rPr lang="el-GR" dirty="0" err="1"/>
              <a:t>αυτοσωματικών</a:t>
            </a:r>
            <a:r>
              <a:rPr lang="el-GR" dirty="0"/>
              <a:t> και 1 ζεύγος φυλετικών χρωμοσωμάτων. Κάθε χρωμόσωμα περιέχει ένα ιδιαίτερα μεγάλο μόριο </a:t>
            </a:r>
            <a:r>
              <a:rPr lang="en-US" dirty="0"/>
              <a:t>DNA</a:t>
            </a:r>
            <a:r>
              <a:rPr lang="el-GR" dirty="0"/>
              <a:t> σε μορφή διπλής έλικας.  Ο ρόλος των χρωμοσωμάτων είναι η </a:t>
            </a:r>
            <a:r>
              <a:rPr lang="el-GR" b="1" dirty="0"/>
              <a:t>αντιγραφή</a:t>
            </a:r>
            <a:r>
              <a:rPr lang="el-GR" dirty="0"/>
              <a:t>, η </a:t>
            </a:r>
            <a:r>
              <a:rPr lang="el-GR" b="1" dirty="0"/>
              <a:t>μεταφορά</a:t>
            </a:r>
            <a:r>
              <a:rPr lang="el-GR" dirty="0"/>
              <a:t> και </a:t>
            </a:r>
            <a:r>
              <a:rPr lang="el-GR" b="1" dirty="0"/>
              <a:t>η διατήρηση της γενετικής πληροφορίας</a:t>
            </a:r>
            <a:r>
              <a:rPr lang="el-GR" dirty="0"/>
              <a:t>. Ο σχηματισμός τους έχει ως αποτέλεσμα την αποθήκευση μεγάλο ποσοτήτων γενετικού υλικού σε μικρό χώρο. </a:t>
            </a:r>
          </a:p>
        </p:txBody>
      </p:sp>
    </p:spTree>
    <p:extLst>
      <p:ext uri="{BB962C8B-B14F-4D97-AF65-F5344CB8AC3E}">
        <p14:creationId xmlns:p14="http://schemas.microsoft.com/office/powerpoint/2010/main" val="3196462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62891" y="18255"/>
            <a:ext cx="10515600" cy="1325563"/>
          </a:xfrm>
        </p:spPr>
        <p:txBody>
          <a:bodyPr/>
          <a:lstStyle/>
          <a:p>
            <a:pPr algn="ctr"/>
            <a:r>
              <a:rPr lang="el-GR" b="1" dirty="0"/>
              <a:t>Το κύτταρο και οι λειτουργίες του</a:t>
            </a:r>
            <a:endParaRPr lang="el-GR" dirty="0"/>
          </a:p>
        </p:txBody>
      </p:sp>
      <p:sp>
        <p:nvSpPr>
          <p:cNvPr id="3" name="Θέση περιεχομένου 2"/>
          <p:cNvSpPr>
            <a:spLocks noGrp="1"/>
          </p:cNvSpPr>
          <p:nvPr>
            <p:ph idx="1"/>
          </p:nvPr>
        </p:nvSpPr>
        <p:spPr>
          <a:xfrm>
            <a:off x="311727" y="1226127"/>
            <a:ext cx="11689773" cy="4950836"/>
          </a:xfrm>
        </p:spPr>
        <p:txBody>
          <a:bodyPr/>
          <a:lstStyle/>
          <a:p>
            <a:pPr lvl="0"/>
            <a:r>
              <a:rPr lang="el-GR" dirty="0"/>
              <a:t>Το </a:t>
            </a:r>
            <a:r>
              <a:rPr lang="en-US" dirty="0"/>
              <a:t>RNA </a:t>
            </a:r>
            <a:r>
              <a:rPr lang="el-GR" dirty="0"/>
              <a:t>παίζει βασικό ρόλο στην </a:t>
            </a:r>
            <a:r>
              <a:rPr lang="el-GR" dirty="0" err="1"/>
              <a:t>πρωτεϊνοσύνθεση</a:t>
            </a:r>
            <a:r>
              <a:rPr lang="el-GR" dirty="0"/>
              <a:t>. Υπάρχουν τριών ειδών </a:t>
            </a:r>
            <a:r>
              <a:rPr lang="en-US" dirty="0"/>
              <a:t>RNA</a:t>
            </a:r>
            <a:r>
              <a:rPr lang="el-GR" dirty="0"/>
              <a:t>: </a:t>
            </a:r>
          </a:p>
          <a:p>
            <a:pPr marL="514350" lvl="0" indent="-514350">
              <a:buFont typeface="+mj-lt"/>
              <a:buAutoNum type="arabicPeriod"/>
            </a:pPr>
            <a:r>
              <a:rPr lang="el-GR" dirty="0"/>
              <a:t>το αγγελιοφόρο </a:t>
            </a:r>
            <a:r>
              <a:rPr lang="en-US" dirty="0"/>
              <a:t>mRNA</a:t>
            </a:r>
            <a:r>
              <a:rPr lang="el-GR" dirty="0"/>
              <a:t>, που μεταφέρει γενετικές πληροφορίες του κυττάρου στο </a:t>
            </a:r>
            <a:r>
              <a:rPr lang="el-GR" dirty="0" err="1"/>
              <a:t>ριβόσωμα</a:t>
            </a:r>
            <a:r>
              <a:rPr lang="el-GR" dirty="0"/>
              <a:t>, </a:t>
            </a:r>
          </a:p>
          <a:p>
            <a:pPr marL="514350" lvl="0" indent="-514350">
              <a:buFont typeface="+mj-lt"/>
              <a:buAutoNum type="arabicPeriod"/>
            </a:pPr>
            <a:r>
              <a:rPr lang="el-GR" dirty="0"/>
              <a:t>το μεταφορικό </a:t>
            </a:r>
            <a:r>
              <a:rPr lang="en-US" dirty="0" err="1"/>
              <a:t>tRNA</a:t>
            </a:r>
            <a:r>
              <a:rPr lang="el-GR" dirty="0"/>
              <a:t>,  που μεταφέρει τα αμινοξέα στο </a:t>
            </a:r>
            <a:r>
              <a:rPr lang="el-GR" dirty="0" err="1"/>
              <a:t>ριβόσωμα</a:t>
            </a:r>
            <a:r>
              <a:rPr lang="el-GR" dirty="0"/>
              <a:t> και το </a:t>
            </a:r>
          </a:p>
          <a:p>
            <a:pPr marL="514350" lvl="0" indent="-514350">
              <a:buFont typeface="+mj-lt"/>
              <a:buAutoNum type="arabicPeriod"/>
            </a:pPr>
            <a:r>
              <a:rPr lang="el-GR" dirty="0" err="1"/>
              <a:t>ριβοσωμικό</a:t>
            </a:r>
            <a:r>
              <a:rPr lang="el-GR" dirty="0"/>
              <a:t> </a:t>
            </a:r>
            <a:r>
              <a:rPr lang="en-US" dirty="0" err="1"/>
              <a:t>rRNA</a:t>
            </a:r>
            <a:r>
              <a:rPr lang="el-GR" dirty="0"/>
              <a:t>, που αποτελεί βασικό συστατικό του </a:t>
            </a:r>
            <a:r>
              <a:rPr lang="el-GR" dirty="0" err="1"/>
              <a:t>ριβοσώματος</a:t>
            </a:r>
            <a:r>
              <a:rPr lang="el-GR" dirty="0"/>
              <a:t>, πάνω στο οποίο επιτελείται η διαδικασία της </a:t>
            </a:r>
            <a:r>
              <a:rPr lang="el-GR" dirty="0" err="1"/>
              <a:t>πρωτεϊνοσύνθεσης</a:t>
            </a:r>
            <a:r>
              <a:rPr lang="el-GR" dirty="0"/>
              <a:t>.  </a:t>
            </a:r>
          </a:p>
          <a:p>
            <a:pPr marL="0" indent="0">
              <a:buNone/>
            </a:pPr>
            <a:endParaRPr lang="el-GR" dirty="0"/>
          </a:p>
        </p:txBody>
      </p:sp>
    </p:spTree>
    <p:extLst>
      <p:ext uri="{BB962C8B-B14F-4D97-AF65-F5344CB8AC3E}">
        <p14:creationId xmlns:p14="http://schemas.microsoft.com/office/powerpoint/2010/main" val="3174722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lstStyle/>
          <a:p>
            <a:pPr algn="ctr"/>
            <a:r>
              <a:rPr lang="el-GR" b="1" dirty="0"/>
              <a:t>Το κύτταρο και οι λειτουργίες του</a:t>
            </a:r>
            <a:endParaRPr lang="el-GR" dirty="0"/>
          </a:p>
        </p:txBody>
      </p:sp>
      <p:sp>
        <p:nvSpPr>
          <p:cNvPr id="3" name="Θέση περιεχομένου 2"/>
          <p:cNvSpPr>
            <a:spLocks noGrp="1"/>
          </p:cNvSpPr>
          <p:nvPr>
            <p:ph idx="1"/>
          </p:nvPr>
        </p:nvSpPr>
        <p:spPr>
          <a:xfrm>
            <a:off x="322118" y="1205345"/>
            <a:ext cx="11752118" cy="5340928"/>
          </a:xfrm>
        </p:spPr>
        <p:txBody>
          <a:bodyPr>
            <a:normAutofit/>
          </a:bodyPr>
          <a:lstStyle/>
          <a:p>
            <a:pPr marL="0" indent="0">
              <a:buNone/>
            </a:pPr>
            <a:r>
              <a:rPr lang="el-GR" dirty="0"/>
              <a:t>Γενετικός κώδικας</a:t>
            </a:r>
          </a:p>
          <a:p>
            <a:r>
              <a:rPr lang="el-GR" dirty="0"/>
              <a:t>Ο γενετικός κώδικας μπορεί να παραλληλιστεί με τη χρήση της γλώσσας και του αλφαβήτου. Και αυτό συμβαίνει γιατί και η γλώσσα είναι ένας κώδικας με τα εξής χαρακτηριστικά:</a:t>
            </a:r>
          </a:p>
          <a:p>
            <a:pPr lvl="0"/>
            <a:r>
              <a:rPr lang="el-GR" dirty="0"/>
              <a:t>Το απλούστερο στοιχείο της γλώσσας είναι το γράμμα, οποιοδήποτε από τα 24 του αλφαβήτου. </a:t>
            </a:r>
          </a:p>
          <a:p>
            <a:pPr lvl="0"/>
            <a:r>
              <a:rPr lang="el-GR" dirty="0"/>
              <a:t>Τα γράμματα διατάσσονται το ένα πίσω από το άλλο σχηματίζοντας λέξεις. </a:t>
            </a:r>
          </a:p>
          <a:p>
            <a:pPr lvl="0"/>
            <a:r>
              <a:rPr lang="el-GR" dirty="0"/>
              <a:t>Οι λέξεις διαβάζονται από το μάτι και το μυαλό και αντιπροσωπεύουν τα πραγματικά αντικείμενα και τους τρόπους της μεταξύ τους συσχέτισης. </a:t>
            </a:r>
          </a:p>
          <a:p>
            <a:r>
              <a:rPr lang="el-GR" dirty="0"/>
              <a:t>Όλα όμως αποκτούν οντότητα μέσω της διαδικασίας της μετάφρασης.</a:t>
            </a:r>
          </a:p>
        </p:txBody>
      </p:sp>
    </p:spTree>
    <p:extLst>
      <p:ext uri="{BB962C8B-B14F-4D97-AF65-F5344CB8AC3E}">
        <p14:creationId xmlns:p14="http://schemas.microsoft.com/office/powerpoint/2010/main" val="3863208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lstStyle/>
          <a:p>
            <a:pPr algn="ctr"/>
            <a:r>
              <a:rPr lang="el-GR" b="1" dirty="0"/>
              <a:t>Το κύτταρο και οι λειτουργίες του</a:t>
            </a:r>
            <a:endParaRPr lang="el-GR" dirty="0"/>
          </a:p>
        </p:txBody>
      </p:sp>
      <p:sp>
        <p:nvSpPr>
          <p:cNvPr id="3" name="Θέση περιεχομένου 2"/>
          <p:cNvSpPr>
            <a:spLocks noGrp="1"/>
          </p:cNvSpPr>
          <p:nvPr>
            <p:ph idx="1"/>
          </p:nvPr>
        </p:nvSpPr>
        <p:spPr>
          <a:xfrm>
            <a:off x="301335" y="1236518"/>
            <a:ext cx="11440391" cy="5351318"/>
          </a:xfrm>
        </p:spPr>
        <p:txBody>
          <a:bodyPr/>
          <a:lstStyle/>
          <a:p>
            <a:pPr marL="0" indent="0">
              <a:buNone/>
            </a:pPr>
            <a:r>
              <a:rPr lang="el-GR" dirty="0"/>
              <a:t>Το ίδιο πράγμα συμβαίνει και στον γενετικό κώδικα:</a:t>
            </a:r>
          </a:p>
          <a:p>
            <a:pPr lvl="0"/>
            <a:r>
              <a:rPr lang="el-GR" dirty="0"/>
              <a:t>Έχει τέσσερα μόνο γράμματα: </a:t>
            </a:r>
            <a:r>
              <a:rPr lang="en-US" dirty="0"/>
              <a:t>A</a:t>
            </a:r>
            <a:r>
              <a:rPr lang="el-GR" dirty="0"/>
              <a:t>, </a:t>
            </a:r>
            <a:r>
              <a:rPr lang="en-US" dirty="0"/>
              <a:t>G</a:t>
            </a:r>
            <a:r>
              <a:rPr lang="el-GR" dirty="0"/>
              <a:t>, </a:t>
            </a:r>
            <a:r>
              <a:rPr lang="en-US" dirty="0"/>
              <a:t>C</a:t>
            </a:r>
            <a:r>
              <a:rPr lang="el-GR" dirty="0"/>
              <a:t> και </a:t>
            </a:r>
            <a:r>
              <a:rPr lang="en-US" dirty="0"/>
              <a:t>T</a:t>
            </a:r>
            <a:r>
              <a:rPr lang="el-GR" dirty="0"/>
              <a:t>. Αφορούν τις τέσσερις βάσεις του </a:t>
            </a:r>
            <a:r>
              <a:rPr lang="en-US" dirty="0"/>
              <a:t>DNA</a:t>
            </a:r>
            <a:r>
              <a:rPr lang="el-GR" dirty="0"/>
              <a:t>, την </a:t>
            </a:r>
            <a:r>
              <a:rPr lang="el-GR" dirty="0" err="1"/>
              <a:t>αδενίνη</a:t>
            </a:r>
            <a:r>
              <a:rPr lang="el-GR" dirty="0"/>
              <a:t>, τη </a:t>
            </a:r>
            <a:r>
              <a:rPr lang="el-GR" dirty="0" err="1"/>
              <a:t>γουανίνη</a:t>
            </a:r>
            <a:r>
              <a:rPr lang="el-GR" dirty="0"/>
              <a:t>, τη </a:t>
            </a:r>
            <a:r>
              <a:rPr lang="el-GR" dirty="0" err="1"/>
              <a:t>θυμίνη</a:t>
            </a:r>
            <a:r>
              <a:rPr lang="el-GR" dirty="0"/>
              <a:t> και την </a:t>
            </a:r>
            <a:r>
              <a:rPr lang="el-GR" dirty="0" err="1"/>
              <a:t>κυτοσύνη</a:t>
            </a:r>
            <a:r>
              <a:rPr lang="el-GR" dirty="0"/>
              <a:t>. </a:t>
            </a:r>
          </a:p>
          <a:p>
            <a:pPr lvl="0"/>
            <a:r>
              <a:rPr lang="el-GR" dirty="0"/>
              <a:t>Η γραμμική αλληλουχία των τεσσάρων στοιχείων στο </a:t>
            </a:r>
            <a:r>
              <a:rPr lang="en-US" dirty="0"/>
              <a:t>DNA</a:t>
            </a:r>
            <a:r>
              <a:rPr lang="el-GR" dirty="0"/>
              <a:t> σχηματίζει τα γονίδια του κάθε είδους και περιέχει όλες τις πληροφορίες γι’ αυτό. </a:t>
            </a:r>
          </a:p>
          <a:p>
            <a:pPr lvl="0"/>
            <a:r>
              <a:rPr lang="el-GR" dirty="0"/>
              <a:t>Το κωδικοποιημένο μήνυμα του γονιδίου γίνεται πραγματικότητα μόνο όταν μεταφραστεί σε πρωτεΐνη. </a:t>
            </a:r>
          </a:p>
          <a:p>
            <a:pPr marL="0" indent="0">
              <a:buNone/>
            </a:pPr>
            <a:endParaRPr lang="el-GR" dirty="0"/>
          </a:p>
        </p:txBody>
      </p:sp>
    </p:spTree>
    <p:extLst>
      <p:ext uri="{BB962C8B-B14F-4D97-AF65-F5344CB8AC3E}">
        <p14:creationId xmlns:p14="http://schemas.microsoft.com/office/powerpoint/2010/main" val="468307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lstStyle/>
          <a:p>
            <a:pPr algn="ctr"/>
            <a:r>
              <a:rPr lang="el-GR" b="1" dirty="0"/>
              <a:t>Το κύτταρο και οι λειτουργίες του</a:t>
            </a:r>
            <a:endParaRPr lang="el-GR" dirty="0"/>
          </a:p>
        </p:txBody>
      </p:sp>
      <p:sp>
        <p:nvSpPr>
          <p:cNvPr id="3" name="Θέση περιεχομένου 2"/>
          <p:cNvSpPr>
            <a:spLocks noGrp="1"/>
          </p:cNvSpPr>
          <p:nvPr>
            <p:ph idx="1"/>
          </p:nvPr>
        </p:nvSpPr>
        <p:spPr>
          <a:xfrm>
            <a:off x="301336" y="1444336"/>
            <a:ext cx="11627428" cy="4623955"/>
          </a:xfrm>
        </p:spPr>
        <p:txBody>
          <a:bodyPr/>
          <a:lstStyle/>
          <a:p>
            <a:pPr marL="0" indent="0">
              <a:buNone/>
            </a:pPr>
            <a:r>
              <a:rPr lang="el-GR" b="1" dirty="0"/>
              <a:t>Τα γονίδια</a:t>
            </a:r>
            <a:r>
              <a:rPr lang="el-GR" dirty="0"/>
              <a:t> </a:t>
            </a:r>
          </a:p>
          <a:p>
            <a:pPr lvl="0"/>
            <a:r>
              <a:rPr lang="el-GR" dirty="0"/>
              <a:t>είναι μια ειδική κατηγορία </a:t>
            </a:r>
            <a:r>
              <a:rPr lang="el-GR" dirty="0" err="1"/>
              <a:t>νουκλεοτιδίων</a:t>
            </a:r>
            <a:r>
              <a:rPr lang="el-GR" dirty="0"/>
              <a:t>, που </a:t>
            </a:r>
            <a:r>
              <a:rPr lang="el-GR" b="1" dirty="0"/>
              <a:t>αποτελούν τη βασική δομική μονάδα του γενετικού υλικού</a:t>
            </a:r>
            <a:r>
              <a:rPr lang="el-GR" dirty="0"/>
              <a:t>. Αυτή εντοπίζεται στα </a:t>
            </a:r>
            <a:r>
              <a:rPr lang="el-GR" b="1" dirty="0"/>
              <a:t>χρωμοσώματα</a:t>
            </a:r>
            <a:r>
              <a:rPr lang="el-GR" dirty="0"/>
              <a:t>, μεταβιβάζεται στις φάσεις πολλαπλασιασμού του κυττάρου και θεωρείται αδιαίρετη. </a:t>
            </a:r>
          </a:p>
          <a:p>
            <a:pPr lvl="0"/>
            <a:r>
              <a:rPr lang="el-GR" dirty="0"/>
              <a:t>Την ανακάλυψή τους την οφείλουν στον </a:t>
            </a:r>
            <a:r>
              <a:rPr lang="en-US" dirty="0"/>
              <a:t>W</a:t>
            </a:r>
            <a:r>
              <a:rPr lang="el-GR" dirty="0"/>
              <a:t>. </a:t>
            </a:r>
            <a:r>
              <a:rPr lang="en-US" dirty="0"/>
              <a:t>S</a:t>
            </a:r>
            <a:r>
              <a:rPr lang="el-GR" dirty="0"/>
              <a:t>. </a:t>
            </a:r>
            <a:r>
              <a:rPr lang="en-US" dirty="0"/>
              <a:t>Sutton</a:t>
            </a:r>
            <a:r>
              <a:rPr lang="el-GR" dirty="0"/>
              <a:t>, που ως φοιτητής στο πανεπιστήμιο της </a:t>
            </a:r>
            <a:r>
              <a:rPr lang="en-US" dirty="0"/>
              <a:t>Columbia</a:t>
            </a:r>
            <a:r>
              <a:rPr lang="el-GR" dirty="0"/>
              <a:t> στις Η.Π.Α. διατύπωσε τη θεωρία ότι πάνω στα χρωμοσώματα βρίσκονται ορισμένα «σωματίδια», που καθορίζουν τα κληρονομικά χαρακτηριστικά. Αυτά είναι τα γονίδια. </a:t>
            </a:r>
          </a:p>
          <a:p>
            <a:endParaRPr lang="el-GR" dirty="0"/>
          </a:p>
        </p:txBody>
      </p:sp>
    </p:spTree>
    <p:extLst>
      <p:ext uri="{BB962C8B-B14F-4D97-AF65-F5344CB8AC3E}">
        <p14:creationId xmlns:p14="http://schemas.microsoft.com/office/powerpoint/2010/main" val="3900055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Το κύτταρο και οι λειτουργίες του</a:t>
            </a:r>
            <a:endParaRPr lang="el-GR" dirty="0"/>
          </a:p>
        </p:txBody>
      </p:sp>
      <p:sp>
        <p:nvSpPr>
          <p:cNvPr id="3" name="Θέση περιεχομένου 2"/>
          <p:cNvSpPr>
            <a:spLocks noGrp="1"/>
          </p:cNvSpPr>
          <p:nvPr>
            <p:ph idx="1"/>
          </p:nvPr>
        </p:nvSpPr>
        <p:spPr>
          <a:xfrm>
            <a:off x="238991" y="1475509"/>
            <a:ext cx="11720945" cy="4701454"/>
          </a:xfrm>
        </p:spPr>
        <p:txBody>
          <a:bodyPr>
            <a:normAutofit/>
          </a:bodyPr>
          <a:lstStyle/>
          <a:p>
            <a:pPr marL="0" indent="0">
              <a:buNone/>
            </a:pPr>
            <a:r>
              <a:rPr lang="el-GR" b="1" dirty="0"/>
              <a:t>Το σύνολο των γονιδίων του </a:t>
            </a:r>
            <a:r>
              <a:rPr lang="en-US" b="1" dirty="0"/>
              <a:t>DNA</a:t>
            </a:r>
            <a:r>
              <a:rPr lang="el-GR" b="1" dirty="0"/>
              <a:t>, τα οποία βρίσκονται </a:t>
            </a:r>
            <a:r>
              <a:rPr lang="el-GR" b="1" dirty="0" err="1"/>
              <a:t>αποθηκευμένα</a:t>
            </a:r>
            <a:r>
              <a:rPr lang="el-GR" b="1" dirty="0"/>
              <a:t> στα χρωμοσώματα του πυρήνα, αποτελούν </a:t>
            </a:r>
            <a:r>
              <a:rPr lang="el-GR" b="1" dirty="0">
                <a:solidFill>
                  <a:srgbClr val="FF0000"/>
                </a:solidFill>
              </a:rPr>
              <a:t>το </a:t>
            </a:r>
            <a:r>
              <a:rPr lang="el-GR" b="1" dirty="0" err="1">
                <a:solidFill>
                  <a:srgbClr val="FF0000"/>
                </a:solidFill>
              </a:rPr>
              <a:t>γονιδίωμα</a:t>
            </a:r>
            <a:r>
              <a:rPr lang="el-GR" dirty="0"/>
              <a:t>.  </a:t>
            </a:r>
          </a:p>
          <a:p>
            <a:pPr marL="0" indent="0">
              <a:buNone/>
            </a:pPr>
            <a:r>
              <a:rPr lang="el-GR" dirty="0"/>
              <a:t>Στη συνέχεια το ερώτημα που απασχόλησε τη Γενετική ήταν το εξής: </a:t>
            </a:r>
          </a:p>
          <a:p>
            <a:r>
              <a:rPr lang="el-GR" dirty="0"/>
              <a:t>Πώς μεταφέρεται η γενετική πληροφορία που είναι κρυπτογραφημένη στο </a:t>
            </a:r>
            <a:r>
              <a:rPr lang="el-GR" dirty="0" err="1"/>
              <a:t>γονιδίωμα</a:t>
            </a:r>
            <a:r>
              <a:rPr lang="el-GR" dirty="0"/>
              <a:t> από γενιά σε γενιά αναλλοίωτη; </a:t>
            </a:r>
          </a:p>
          <a:p>
            <a:r>
              <a:rPr lang="el-GR" dirty="0"/>
              <a:t>Δηλαδή, ποιο είναι το μυστικό της κληρονομικότητας;</a:t>
            </a:r>
          </a:p>
        </p:txBody>
      </p:sp>
    </p:spTree>
    <p:extLst>
      <p:ext uri="{BB962C8B-B14F-4D97-AF65-F5344CB8AC3E}">
        <p14:creationId xmlns:p14="http://schemas.microsoft.com/office/powerpoint/2010/main" val="1349558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lstStyle/>
          <a:p>
            <a:pPr algn="ctr"/>
            <a:r>
              <a:rPr lang="el-GR" b="1" dirty="0"/>
              <a:t>Το κύτταρο και οι λειτουργίες του</a:t>
            </a:r>
            <a:endParaRPr lang="el-GR" dirty="0"/>
          </a:p>
        </p:txBody>
      </p:sp>
      <p:sp>
        <p:nvSpPr>
          <p:cNvPr id="3" name="Θέση περιεχομένου 2"/>
          <p:cNvSpPr>
            <a:spLocks noGrp="1"/>
          </p:cNvSpPr>
          <p:nvPr>
            <p:ph idx="1"/>
          </p:nvPr>
        </p:nvSpPr>
        <p:spPr>
          <a:xfrm>
            <a:off x="384464" y="1236518"/>
            <a:ext cx="11461172" cy="5299364"/>
          </a:xfrm>
        </p:spPr>
        <p:txBody>
          <a:bodyPr>
            <a:normAutofit/>
          </a:bodyPr>
          <a:lstStyle/>
          <a:p>
            <a:pPr lvl="0"/>
            <a:r>
              <a:rPr lang="el-GR" dirty="0"/>
              <a:t>Η απάντηση δόθηκε από τους </a:t>
            </a:r>
            <a:r>
              <a:rPr lang="en-US" dirty="0"/>
              <a:t>Watson</a:t>
            </a:r>
            <a:r>
              <a:rPr lang="el-GR" dirty="0"/>
              <a:t> και </a:t>
            </a:r>
            <a:r>
              <a:rPr lang="en-US" dirty="0"/>
              <a:t>Crick</a:t>
            </a:r>
            <a:r>
              <a:rPr lang="el-GR" dirty="0"/>
              <a:t>. Υποστήριξαν ότι μια βασική ιδιότητα της λειτουργίας του </a:t>
            </a:r>
            <a:r>
              <a:rPr lang="en-US" dirty="0"/>
              <a:t>DNA</a:t>
            </a:r>
            <a:r>
              <a:rPr lang="el-GR" dirty="0"/>
              <a:t> είναι να σχηματίζει απολύτως όμοια θυγατρικά μόρια με τον </a:t>
            </a:r>
            <a:r>
              <a:rPr lang="el-GR" dirty="0" err="1"/>
              <a:t>αυτοδιπλασιασμό</a:t>
            </a:r>
            <a:r>
              <a:rPr lang="el-GR" dirty="0"/>
              <a:t> του.</a:t>
            </a:r>
          </a:p>
          <a:p>
            <a:pPr lvl="0"/>
            <a:r>
              <a:rPr lang="el-GR" dirty="0"/>
              <a:t>Το φαινόμενο αυτό ονομάζεται </a:t>
            </a:r>
            <a:r>
              <a:rPr lang="el-GR" b="1" dirty="0"/>
              <a:t>αντιγραφή ή διπλασιασμός του </a:t>
            </a:r>
            <a:r>
              <a:rPr lang="en-US" b="1" dirty="0"/>
              <a:t>DNA</a:t>
            </a:r>
            <a:r>
              <a:rPr lang="el-GR" dirty="0"/>
              <a:t> και είναι ένας από τους ρόλους που καλούνται να παίξουν τα χρωμοσώματα.</a:t>
            </a:r>
          </a:p>
          <a:p>
            <a:pPr lvl="0"/>
            <a:r>
              <a:rPr lang="el-GR" dirty="0"/>
              <a:t>Μια άλλη ιδιότητα του </a:t>
            </a:r>
            <a:r>
              <a:rPr lang="en-US" dirty="0"/>
              <a:t>DNA</a:t>
            </a:r>
            <a:r>
              <a:rPr lang="el-GR" dirty="0"/>
              <a:t> είναι </a:t>
            </a:r>
            <a:r>
              <a:rPr lang="el-GR" b="1" dirty="0"/>
              <a:t>η λειτουργία της μεταγραφής της γενετικής πληροφορίας</a:t>
            </a:r>
            <a:r>
              <a:rPr lang="el-GR" dirty="0"/>
              <a:t>, δηλαδή η δυνατότητα να προγραμματίζει και να διαβιβάζει πληροφορίες για τη βιοσύνθεση των πρωτεϊνών. </a:t>
            </a:r>
          </a:p>
          <a:p>
            <a:pPr lvl="0"/>
            <a:r>
              <a:rPr lang="el-GR" dirty="0"/>
              <a:t>Η μεταγραφή αυτή επιτυγχάνεται μέσω του </a:t>
            </a:r>
            <a:r>
              <a:rPr lang="en-US" dirty="0"/>
              <a:t>mRNA</a:t>
            </a:r>
            <a:r>
              <a:rPr lang="el-GR" dirty="0"/>
              <a:t>. </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970530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ΕΙΣΑΓΩΓΙΚΑ</a:t>
            </a:r>
          </a:p>
        </p:txBody>
      </p:sp>
      <p:sp>
        <p:nvSpPr>
          <p:cNvPr id="3" name="Θέση περιεχομένου 2"/>
          <p:cNvSpPr>
            <a:spLocks noGrp="1"/>
          </p:cNvSpPr>
          <p:nvPr>
            <p:ph idx="1"/>
          </p:nvPr>
        </p:nvSpPr>
        <p:spPr/>
        <p:txBody>
          <a:bodyPr/>
          <a:lstStyle/>
          <a:p>
            <a:pPr marL="0" indent="0">
              <a:buNone/>
            </a:pPr>
            <a:r>
              <a:rPr lang="el-GR" dirty="0"/>
              <a:t>Η Βιοηθική, ως αυτόνομος επιστημονικός κλάδος αναπτύχθηκε μόλις τα τελευταία εξήντα χρόνια. </a:t>
            </a:r>
          </a:p>
          <a:p>
            <a:r>
              <a:rPr lang="el-GR" dirty="0"/>
              <a:t>Παρουσιάζει αυξημένη δυσκολία γιατί: </a:t>
            </a:r>
          </a:p>
          <a:p>
            <a:pPr lvl="0"/>
            <a:r>
              <a:rPr lang="el-GR" dirty="0"/>
              <a:t>Πρόκειται για ένα διεπιστημονικό κλάδο, </a:t>
            </a:r>
          </a:p>
          <a:p>
            <a:pPr lvl="0"/>
            <a:r>
              <a:rPr lang="el-GR" dirty="0"/>
              <a:t>Τα δεδομένα στον χώρο της ιατρικής τεχνολογίας διαρκώς μεταβάλλονται</a:t>
            </a:r>
          </a:p>
          <a:p>
            <a:pPr lvl="0"/>
            <a:r>
              <a:rPr lang="el-GR" dirty="0"/>
              <a:t>Η βιοηθική βιβλιογραφία από πλευράς ορθόδοξης θεολογίας είναι περιορισμένη.  </a:t>
            </a:r>
          </a:p>
          <a:p>
            <a:pPr marL="0" indent="0">
              <a:buNone/>
            </a:pPr>
            <a:endParaRPr lang="el-GR" dirty="0"/>
          </a:p>
        </p:txBody>
      </p:sp>
    </p:spTree>
    <p:extLst>
      <p:ext uri="{BB962C8B-B14F-4D97-AF65-F5344CB8AC3E}">
        <p14:creationId xmlns:p14="http://schemas.microsoft.com/office/powerpoint/2010/main" val="3040952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173D59-DAE0-AF6A-7B24-0CA800D4529B}"/>
              </a:ext>
            </a:extLst>
          </p:cNvPr>
          <p:cNvSpPr>
            <a:spLocks noGrp="1"/>
          </p:cNvSpPr>
          <p:nvPr>
            <p:ph type="title"/>
          </p:nvPr>
        </p:nvSpPr>
        <p:spPr/>
        <p:txBody>
          <a:bodyPr/>
          <a:lstStyle/>
          <a:p>
            <a:pPr algn="ctr"/>
            <a:r>
              <a:rPr lang="el-GR" dirty="0"/>
              <a:t>Ερωτήσεις επανάληψης</a:t>
            </a:r>
          </a:p>
        </p:txBody>
      </p:sp>
      <p:sp>
        <p:nvSpPr>
          <p:cNvPr id="3" name="Θέση περιεχομένου 2">
            <a:extLst>
              <a:ext uri="{FF2B5EF4-FFF2-40B4-BE49-F238E27FC236}">
                <a16:creationId xmlns:a16="http://schemas.microsoft.com/office/drawing/2014/main" id="{2B6A9AE4-5D0B-4E97-B1DE-621146FC19F9}"/>
              </a:ext>
            </a:extLst>
          </p:cNvPr>
          <p:cNvSpPr>
            <a:spLocks noGrp="1"/>
          </p:cNvSpPr>
          <p:nvPr>
            <p:ph idx="1"/>
          </p:nvPr>
        </p:nvSpPr>
        <p:spPr/>
        <p:txBody>
          <a:bodyPr/>
          <a:lstStyle/>
          <a:p>
            <a:pPr marL="514350" indent="-514350">
              <a:buAutoNum type="arabicParenR"/>
            </a:pPr>
            <a:r>
              <a:rPr lang="el-GR" dirty="0"/>
              <a:t>Τι είναι απαραίτητο να γίνει για την κατανόηση των τεχνικών παρεμβάσεων στο </a:t>
            </a:r>
            <a:r>
              <a:rPr lang="el-GR" dirty="0" err="1"/>
              <a:t>γονιδίωμα</a:t>
            </a:r>
            <a:r>
              <a:rPr lang="el-GR" dirty="0"/>
              <a:t>;</a:t>
            </a:r>
          </a:p>
          <a:p>
            <a:pPr marL="514350" indent="-514350">
              <a:buAutoNum type="arabicParenR"/>
            </a:pPr>
            <a:r>
              <a:rPr lang="el-GR" dirty="0"/>
              <a:t>Για ποιο λόγο οι σημαντικότερες πρωτεΐνες για τη γενετική μηχανική είναι στα ένζυμα;</a:t>
            </a:r>
          </a:p>
          <a:p>
            <a:pPr marL="514350" indent="-514350">
              <a:buAutoNum type="arabicParenR"/>
            </a:pPr>
            <a:r>
              <a:rPr lang="el-GR" dirty="0"/>
              <a:t>Πόσα είναι τα είδη των </a:t>
            </a:r>
            <a:r>
              <a:rPr lang="el-GR" dirty="0" err="1"/>
              <a:t>νουκλεϊκών</a:t>
            </a:r>
            <a:r>
              <a:rPr lang="el-GR" dirty="0"/>
              <a:t> οξέων και τι γνωρίζετε γι’  αυτά;</a:t>
            </a:r>
          </a:p>
          <a:p>
            <a:pPr marL="514350" indent="-514350">
              <a:buAutoNum type="arabicParenR"/>
            </a:pPr>
            <a:r>
              <a:rPr lang="el-GR" dirty="0"/>
              <a:t>Τι γνωρίζετε για το </a:t>
            </a:r>
            <a:r>
              <a:rPr lang="el-GR" dirty="0" err="1"/>
              <a:t>γονιδίωμα</a:t>
            </a:r>
            <a:r>
              <a:rPr lang="el-GR" dirty="0"/>
              <a:t>; </a:t>
            </a:r>
          </a:p>
        </p:txBody>
      </p:sp>
    </p:spTree>
    <p:extLst>
      <p:ext uri="{BB962C8B-B14F-4D97-AF65-F5344CB8AC3E}">
        <p14:creationId xmlns:p14="http://schemas.microsoft.com/office/powerpoint/2010/main" val="178084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ΕΙΣΑΓΩΓΙΚΑ</a:t>
            </a:r>
          </a:p>
        </p:txBody>
      </p:sp>
      <p:sp>
        <p:nvSpPr>
          <p:cNvPr id="3" name="Θέση περιεχομένου 2"/>
          <p:cNvSpPr>
            <a:spLocks noGrp="1"/>
          </p:cNvSpPr>
          <p:nvPr>
            <p:ph idx="1"/>
          </p:nvPr>
        </p:nvSpPr>
        <p:spPr/>
        <p:txBody>
          <a:bodyPr/>
          <a:lstStyle/>
          <a:p>
            <a:pPr marL="0" indent="0">
              <a:buNone/>
            </a:pPr>
            <a:r>
              <a:rPr lang="el-GR" dirty="0"/>
              <a:t>Σήμερα, η βιοηθική όσο μεγαλύτερη πρόοδο σημειώνει τόσο αυξάνονται τα ηθικά ερωτηματικά. </a:t>
            </a:r>
          </a:p>
          <a:p>
            <a:r>
              <a:rPr lang="el-GR" dirty="0"/>
              <a:t>Παρουσιάζεται η ανάγκη για συγκερασμό τριών επιστημονικών κλάδων, οι οποίοι διαφέρουν ως προς τις επιστημονικές τους προϋποθέσεις: </a:t>
            </a:r>
          </a:p>
          <a:p>
            <a:pPr marL="0" indent="0">
              <a:buNone/>
            </a:pPr>
            <a:r>
              <a:rPr lang="el-GR" dirty="0"/>
              <a:t>Α) η Βιολογία,</a:t>
            </a:r>
          </a:p>
          <a:p>
            <a:pPr marL="0" indent="0">
              <a:buNone/>
            </a:pPr>
            <a:r>
              <a:rPr lang="el-GR" dirty="0"/>
              <a:t>Β) η Βιοηθική και </a:t>
            </a:r>
          </a:p>
          <a:p>
            <a:pPr marL="0" indent="0">
              <a:buNone/>
            </a:pPr>
            <a:r>
              <a:rPr lang="el-GR" dirty="0"/>
              <a:t>Γ) η Ορθόδοξη Ηθική.</a:t>
            </a:r>
          </a:p>
          <a:p>
            <a:pPr marL="0" indent="0">
              <a:buNone/>
            </a:pPr>
            <a:endParaRPr lang="el-GR" dirty="0"/>
          </a:p>
        </p:txBody>
      </p:sp>
    </p:spTree>
    <p:extLst>
      <p:ext uri="{BB962C8B-B14F-4D97-AF65-F5344CB8AC3E}">
        <p14:creationId xmlns:p14="http://schemas.microsoft.com/office/powerpoint/2010/main" val="3083093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Το κύτταρο και οι λειτουργίες του</a:t>
            </a:r>
            <a:br>
              <a:rPr lang="el-GR" dirty="0"/>
            </a:br>
            <a:endParaRPr lang="el-GR" dirty="0"/>
          </a:p>
        </p:txBody>
      </p:sp>
      <p:sp>
        <p:nvSpPr>
          <p:cNvPr id="3" name="Θέση περιεχομένου 2"/>
          <p:cNvSpPr>
            <a:spLocks noGrp="1"/>
          </p:cNvSpPr>
          <p:nvPr>
            <p:ph idx="1"/>
          </p:nvPr>
        </p:nvSpPr>
        <p:spPr/>
        <p:txBody>
          <a:bodyPr/>
          <a:lstStyle/>
          <a:p>
            <a:pPr marL="0" indent="0">
              <a:buNone/>
            </a:pPr>
            <a:r>
              <a:rPr lang="el-GR" dirty="0"/>
              <a:t>Βασική μονάδα των ζωντανών οργανισμών είναι το κύτταρο (κυτταρική θεωρία από τους </a:t>
            </a:r>
            <a:r>
              <a:rPr lang="en-US" dirty="0" err="1"/>
              <a:t>Schleiden</a:t>
            </a:r>
            <a:r>
              <a:rPr lang="el-GR" dirty="0"/>
              <a:t> και </a:t>
            </a:r>
            <a:r>
              <a:rPr lang="en-US" dirty="0"/>
              <a:t>Schwann</a:t>
            </a:r>
            <a:r>
              <a:rPr lang="el-GR" dirty="0"/>
              <a:t> το 1839).</a:t>
            </a:r>
          </a:p>
          <a:p>
            <a:r>
              <a:rPr lang="el-GR" dirty="0"/>
              <a:t>Τα κύτταρα χωρίζονται σε </a:t>
            </a:r>
            <a:r>
              <a:rPr lang="el-GR" dirty="0" err="1"/>
              <a:t>προκαρυωτικά</a:t>
            </a:r>
            <a:r>
              <a:rPr lang="el-GR" dirty="0"/>
              <a:t> και </a:t>
            </a:r>
            <a:r>
              <a:rPr lang="el-GR" dirty="0" err="1"/>
              <a:t>ευκαρυωτικά</a:t>
            </a:r>
            <a:r>
              <a:rPr lang="el-GR" dirty="0"/>
              <a:t>. </a:t>
            </a:r>
          </a:p>
          <a:p>
            <a:r>
              <a:rPr lang="el-GR" dirty="0"/>
              <a:t>Τα </a:t>
            </a:r>
            <a:r>
              <a:rPr lang="el-GR" dirty="0" err="1"/>
              <a:t>προκαρυωτικά</a:t>
            </a:r>
            <a:r>
              <a:rPr lang="el-GR" dirty="0"/>
              <a:t> είναι κύτταρα μονοκύτταρων οργανισμών χωρίς πυρήνα.</a:t>
            </a:r>
          </a:p>
          <a:p>
            <a:r>
              <a:rPr lang="el-GR" dirty="0"/>
              <a:t>Τα </a:t>
            </a:r>
            <a:r>
              <a:rPr lang="el-GR" dirty="0" err="1"/>
              <a:t>ευκαρυωτικά</a:t>
            </a:r>
            <a:r>
              <a:rPr lang="el-GR" dirty="0"/>
              <a:t> είναι τα κύτταρα των πολυκύτταρων οργανισμών και εμφανίζουν κυτταρικό πυρήνα.</a:t>
            </a:r>
          </a:p>
          <a:p>
            <a:endParaRPr lang="el-GR" dirty="0"/>
          </a:p>
        </p:txBody>
      </p:sp>
    </p:spTree>
    <p:extLst>
      <p:ext uri="{BB962C8B-B14F-4D97-AF65-F5344CB8AC3E}">
        <p14:creationId xmlns:p14="http://schemas.microsoft.com/office/powerpoint/2010/main" val="2700918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2445" y="18255"/>
            <a:ext cx="10515600" cy="1325563"/>
          </a:xfrm>
        </p:spPr>
        <p:txBody>
          <a:bodyPr>
            <a:normAutofit fontScale="90000"/>
          </a:bodyPr>
          <a:lstStyle/>
          <a:p>
            <a:pPr algn="ctr"/>
            <a:br>
              <a:rPr lang="el-GR" b="1" dirty="0"/>
            </a:br>
            <a:r>
              <a:rPr lang="el-GR" b="1" dirty="0"/>
              <a:t>Το κύτταρο και οι λειτουργίες του</a:t>
            </a:r>
            <a:br>
              <a:rPr lang="el-GR" dirty="0"/>
            </a:br>
            <a:endParaRPr lang="el-GR" dirty="0"/>
          </a:p>
        </p:txBody>
      </p:sp>
      <p:sp>
        <p:nvSpPr>
          <p:cNvPr id="3" name="Θέση περιεχομένου 2"/>
          <p:cNvSpPr>
            <a:spLocks noGrp="1"/>
          </p:cNvSpPr>
          <p:nvPr>
            <p:ph idx="1"/>
          </p:nvPr>
        </p:nvSpPr>
        <p:spPr>
          <a:xfrm>
            <a:off x="176645" y="1444336"/>
            <a:ext cx="11887200" cy="4732627"/>
          </a:xfrm>
        </p:spPr>
        <p:txBody>
          <a:bodyPr/>
          <a:lstStyle/>
          <a:p>
            <a:pPr marL="0" indent="0">
              <a:buNone/>
            </a:pPr>
            <a:r>
              <a:rPr lang="el-GR" dirty="0"/>
              <a:t>Το κύτταρο μπορεί να παραλληλιστεί με ένα βιομηχανικό εργοστάσιο. Μπορεί να διαχωριστεί σε δύο μέρη: </a:t>
            </a:r>
          </a:p>
          <a:p>
            <a:pPr marL="0" indent="0">
              <a:buNone/>
            </a:pPr>
            <a:r>
              <a:rPr lang="el-GR" dirty="0"/>
              <a:t>α) το κυτταρόπλασμα και </a:t>
            </a:r>
          </a:p>
          <a:p>
            <a:pPr marL="0" indent="0">
              <a:buNone/>
            </a:pPr>
            <a:r>
              <a:rPr lang="el-GR" dirty="0"/>
              <a:t>β) τον πυρήνα.</a:t>
            </a:r>
          </a:p>
          <a:p>
            <a:r>
              <a:rPr lang="el-GR" dirty="0"/>
              <a:t>Το κυτταρόπλασμα, είναι </a:t>
            </a:r>
            <a:r>
              <a:rPr lang="el-GR" b="1" dirty="0"/>
              <a:t>το κέντρο παραγωγής</a:t>
            </a:r>
            <a:r>
              <a:rPr lang="el-GR" dirty="0"/>
              <a:t> που εξασφαλίζει στο κύτταρο την απαιτούμενη </a:t>
            </a:r>
            <a:r>
              <a:rPr lang="el-GR" b="1" dirty="0">
                <a:solidFill>
                  <a:srgbClr val="FF0000"/>
                </a:solidFill>
              </a:rPr>
              <a:t>ενέργεια</a:t>
            </a:r>
            <a:r>
              <a:rPr lang="el-GR" dirty="0"/>
              <a:t>. </a:t>
            </a:r>
          </a:p>
          <a:p>
            <a:r>
              <a:rPr lang="el-GR" dirty="0"/>
              <a:t>Ο πυρήνας, είναι κάτι σαν τα γραφεία του εργοστασίου, όπου λαμβάνονται </a:t>
            </a:r>
            <a:r>
              <a:rPr lang="el-GR" b="1" dirty="0"/>
              <a:t>οι αποφάσεις</a:t>
            </a:r>
            <a:r>
              <a:rPr lang="el-GR" dirty="0"/>
              <a:t> για το </a:t>
            </a:r>
            <a:r>
              <a:rPr lang="el-GR" b="1" dirty="0">
                <a:solidFill>
                  <a:srgbClr val="FF0000"/>
                </a:solidFill>
              </a:rPr>
              <a:t>είδος των λειτουργιών</a:t>
            </a:r>
            <a:r>
              <a:rPr lang="el-GR" dirty="0"/>
              <a:t>, που θα έχει το συγκεκριμένο κύτταρο. Επίσης, ο πυρήνας περιέχει και τον μηχανισμό διπλασιασμού του κυττάρου (μίτωση).</a:t>
            </a:r>
          </a:p>
          <a:p>
            <a:pPr marL="0" indent="0">
              <a:buNone/>
            </a:pPr>
            <a:endParaRPr lang="el-GR" dirty="0"/>
          </a:p>
        </p:txBody>
      </p:sp>
    </p:spTree>
    <p:extLst>
      <p:ext uri="{BB962C8B-B14F-4D97-AF65-F5344CB8AC3E}">
        <p14:creationId xmlns:p14="http://schemas.microsoft.com/office/powerpoint/2010/main" val="3837024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74568" y="0"/>
            <a:ext cx="10515600" cy="1325563"/>
          </a:xfrm>
        </p:spPr>
        <p:txBody>
          <a:bodyPr>
            <a:normAutofit fontScale="90000"/>
          </a:bodyPr>
          <a:lstStyle/>
          <a:p>
            <a:pPr algn="ctr"/>
            <a:br>
              <a:rPr lang="el-GR" b="1" dirty="0"/>
            </a:br>
            <a:r>
              <a:rPr lang="el-GR" b="1" dirty="0"/>
              <a:t>Το κύτταρο και οι λειτουργίες του</a:t>
            </a:r>
            <a:br>
              <a:rPr lang="el-GR" dirty="0"/>
            </a:br>
            <a:endParaRPr lang="el-GR" dirty="0"/>
          </a:p>
        </p:txBody>
      </p:sp>
      <p:sp>
        <p:nvSpPr>
          <p:cNvPr id="3" name="Θέση περιεχομένου 2"/>
          <p:cNvSpPr>
            <a:spLocks noGrp="1"/>
          </p:cNvSpPr>
          <p:nvPr>
            <p:ph idx="1"/>
          </p:nvPr>
        </p:nvSpPr>
        <p:spPr>
          <a:xfrm>
            <a:off x="72736" y="1371600"/>
            <a:ext cx="12119264" cy="5247409"/>
          </a:xfrm>
        </p:spPr>
        <p:txBody>
          <a:bodyPr>
            <a:normAutofit lnSpcReduction="10000"/>
          </a:bodyPr>
          <a:lstStyle/>
          <a:p>
            <a:pPr marL="0" indent="0">
              <a:buNone/>
            </a:pPr>
            <a:r>
              <a:rPr lang="el-GR" dirty="0"/>
              <a:t>Το κυτταρόπλασμα είναι ένα πολύ καλά οργανωμένο σύνολο από </a:t>
            </a:r>
            <a:r>
              <a:rPr lang="el-GR" b="1" u="sng" dirty="0" err="1"/>
              <a:t>υποκυτταρικά</a:t>
            </a:r>
            <a:r>
              <a:rPr lang="el-GR" b="1" u="sng" dirty="0"/>
              <a:t> οργανίδια</a:t>
            </a:r>
            <a:r>
              <a:rPr lang="el-GR" dirty="0"/>
              <a:t>. Αυτά με κατάλληλες τεχνικές μεθόδους απομονώθηκαν και μελετήθηκαν. Ιδιαίτερο ενδιαφέρον παρουσιάζουν: </a:t>
            </a:r>
          </a:p>
          <a:p>
            <a:r>
              <a:rPr lang="el-GR" dirty="0"/>
              <a:t>α) Η </a:t>
            </a:r>
            <a:r>
              <a:rPr lang="el-GR" u="sng" dirty="0" err="1"/>
              <a:t>κυτταροπλασματική</a:t>
            </a:r>
            <a:r>
              <a:rPr lang="el-GR" u="sng" dirty="0"/>
              <a:t> μεμβράνη</a:t>
            </a:r>
            <a:r>
              <a:rPr lang="el-GR" dirty="0"/>
              <a:t>, η οποία περιχαρακώνει το κύτταρο και ελέγχει ποιες ουσίες εισέρχονται σε αυτό και ποιες εξέρχονται. Σημαντικό ρόλο παίζει στην </a:t>
            </a:r>
            <a:r>
              <a:rPr lang="el-GR" b="1" dirty="0"/>
              <a:t>αναγνώριση των κυττάρων και στη σύνδεση μεταξύ τους για τη δημιουργία ιστών</a:t>
            </a:r>
            <a:r>
              <a:rPr lang="el-GR" dirty="0"/>
              <a:t>. </a:t>
            </a:r>
          </a:p>
          <a:p>
            <a:r>
              <a:rPr lang="el-GR" dirty="0"/>
              <a:t>β) Το </a:t>
            </a:r>
            <a:r>
              <a:rPr lang="el-GR" u="sng" dirty="0" err="1"/>
              <a:t>ενδοπλασματικό</a:t>
            </a:r>
            <a:r>
              <a:rPr lang="el-GR" u="sng" dirty="0"/>
              <a:t> δίκτυο </a:t>
            </a:r>
            <a:r>
              <a:rPr lang="el-GR" dirty="0"/>
              <a:t>(ΕΔ), που είναι ένα μεμβρανώδες δίκτυο αγωγών, που </a:t>
            </a:r>
            <a:r>
              <a:rPr lang="el-GR" dirty="0" err="1"/>
              <a:t>διαμερισματοποιεί</a:t>
            </a:r>
            <a:r>
              <a:rPr lang="el-GR" dirty="0"/>
              <a:t> το εσωτερικό του κυττάρου. Στην εξωτερική επιφάνεια των αγωγών παρατηρούνται </a:t>
            </a:r>
            <a:r>
              <a:rPr lang="el-GR" b="1" dirty="0"/>
              <a:t>τα </a:t>
            </a:r>
            <a:r>
              <a:rPr lang="el-GR" b="1" dirty="0" err="1"/>
              <a:t>ριβοσωμάτια</a:t>
            </a:r>
            <a:r>
              <a:rPr lang="el-GR" dirty="0"/>
              <a:t> ως μικροί σφαιρικοί σχηματισμοί. Είναι τα σημαντικότερα </a:t>
            </a:r>
            <a:r>
              <a:rPr lang="el-GR" dirty="0" err="1"/>
              <a:t>υποκυτταρικά</a:t>
            </a:r>
            <a:r>
              <a:rPr lang="el-GR" dirty="0"/>
              <a:t> οργανίδια για τη γενετική μηχανική. Η σημασία τους έγκειται </a:t>
            </a:r>
            <a:r>
              <a:rPr lang="el-GR" b="1" dirty="0"/>
              <a:t>στον ρόλο που παίζουν στη βιοσύνθεση των πρωτεϊνών μέσω της συνένωσης των αμινοξέων. </a:t>
            </a:r>
            <a:endParaRPr lang="el-GR" dirty="0"/>
          </a:p>
          <a:p>
            <a:endParaRPr lang="el-GR" dirty="0"/>
          </a:p>
        </p:txBody>
      </p:sp>
    </p:spTree>
    <p:extLst>
      <p:ext uri="{BB962C8B-B14F-4D97-AF65-F5344CB8AC3E}">
        <p14:creationId xmlns:p14="http://schemas.microsoft.com/office/powerpoint/2010/main" val="3819328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43007"/>
            <a:ext cx="10515600" cy="1325563"/>
          </a:xfrm>
        </p:spPr>
        <p:txBody>
          <a:bodyPr>
            <a:normAutofit fontScale="90000"/>
          </a:bodyPr>
          <a:lstStyle/>
          <a:p>
            <a:pPr algn="ctr"/>
            <a:br>
              <a:rPr lang="el-GR" b="1" dirty="0"/>
            </a:br>
            <a:r>
              <a:rPr lang="el-GR" b="1" dirty="0"/>
              <a:t>Το κύτταρο και οι λειτουργίες του</a:t>
            </a:r>
            <a:br>
              <a:rPr lang="el-GR" dirty="0"/>
            </a:br>
            <a:endParaRPr lang="el-GR" dirty="0"/>
          </a:p>
        </p:txBody>
      </p:sp>
      <p:sp>
        <p:nvSpPr>
          <p:cNvPr id="3" name="Θέση περιεχομένου 2"/>
          <p:cNvSpPr>
            <a:spLocks noGrp="1"/>
          </p:cNvSpPr>
          <p:nvPr>
            <p:ph idx="1"/>
          </p:nvPr>
        </p:nvSpPr>
        <p:spPr>
          <a:xfrm>
            <a:off x="218209" y="1485900"/>
            <a:ext cx="11845636" cy="5006975"/>
          </a:xfrm>
        </p:spPr>
        <p:txBody>
          <a:bodyPr>
            <a:normAutofit/>
          </a:bodyPr>
          <a:lstStyle/>
          <a:p>
            <a:r>
              <a:rPr lang="el-GR" dirty="0"/>
              <a:t>γ) </a:t>
            </a:r>
            <a:r>
              <a:rPr lang="el-GR" u="sng" dirty="0"/>
              <a:t>Το σύστημα </a:t>
            </a:r>
            <a:r>
              <a:rPr lang="en-US" u="sng" dirty="0"/>
              <a:t>Golgi</a:t>
            </a:r>
            <a:r>
              <a:rPr lang="el-GR" dirty="0"/>
              <a:t>. Έτσι, ονομάζεται το σύνολο των </a:t>
            </a:r>
            <a:r>
              <a:rPr lang="el-GR" dirty="0" err="1"/>
              <a:t>υποκυτταρικών</a:t>
            </a:r>
            <a:r>
              <a:rPr lang="el-GR" dirty="0"/>
              <a:t> οργανιδίων που σκοπό έχουν να τροποποιούν και </a:t>
            </a:r>
            <a:r>
              <a:rPr lang="el-GR" b="1" dirty="0"/>
              <a:t>να συσκευάζουν τις πρωτεΐνες</a:t>
            </a:r>
            <a:r>
              <a:rPr lang="el-GR" dirty="0"/>
              <a:t>, που φθάνουν σ’ αυτά μέσω του ΕΔ. Εκεί οι πρωτεΐνες υφίστανται την τελική τους επεξεργασία, συσκευάζονται </a:t>
            </a:r>
            <a:r>
              <a:rPr lang="el-GR" b="1" dirty="0"/>
              <a:t>σε </a:t>
            </a:r>
            <a:r>
              <a:rPr lang="el-GR" b="1" dirty="0" err="1"/>
              <a:t>κυστίδια</a:t>
            </a:r>
            <a:r>
              <a:rPr lang="el-GR" dirty="0"/>
              <a:t>, τα οποία μετακινούνται μέσα στο κύτταρο ή εξάγονται.  </a:t>
            </a:r>
          </a:p>
          <a:p>
            <a:r>
              <a:rPr lang="el-GR" dirty="0"/>
              <a:t>δ) </a:t>
            </a:r>
            <a:r>
              <a:rPr lang="el-GR" u="sng" dirty="0"/>
              <a:t>Τα μιτοχόνδρια</a:t>
            </a:r>
            <a:r>
              <a:rPr lang="el-GR" dirty="0"/>
              <a:t> είναι ωοειδής ή </a:t>
            </a:r>
            <a:r>
              <a:rPr lang="el-GR" dirty="0" err="1"/>
              <a:t>ραβδόμορφοι</a:t>
            </a:r>
            <a:r>
              <a:rPr lang="el-GR" dirty="0"/>
              <a:t> σχηματισμοί, όπου τελείται </a:t>
            </a:r>
            <a:r>
              <a:rPr lang="el-GR" b="1" dirty="0"/>
              <a:t>η παραγωγή της χημικής ενέργειας του κυττάρου</a:t>
            </a:r>
            <a:r>
              <a:rPr lang="el-GR" dirty="0"/>
              <a:t> (οξειδωτική </a:t>
            </a:r>
            <a:r>
              <a:rPr lang="el-GR" dirty="0" err="1"/>
              <a:t>φωσφορυλίωση</a:t>
            </a:r>
            <a:r>
              <a:rPr lang="el-GR" dirty="0"/>
              <a:t>).</a:t>
            </a:r>
          </a:p>
          <a:p>
            <a:r>
              <a:rPr lang="el-GR" dirty="0"/>
              <a:t>ε) </a:t>
            </a:r>
            <a:r>
              <a:rPr lang="el-GR" u="sng" dirty="0"/>
              <a:t>Τα </a:t>
            </a:r>
            <a:r>
              <a:rPr lang="el-GR" u="sng" dirty="0" err="1"/>
              <a:t>λυσοσώματα</a:t>
            </a:r>
            <a:r>
              <a:rPr lang="el-GR" dirty="0"/>
              <a:t> είναι σφαιρικά </a:t>
            </a:r>
            <a:r>
              <a:rPr lang="el-GR" dirty="0" err="1"/>
              <a:t>κυστίδια</a:t>
            </a:r>
            <a:r>
              <a:rPr lang="el-GR" dirty="0"/>
              <a:t>, τα οποία </a:t>
            </a:r>
            <a:r>
              <a:rPr lang="el-GR" b="1" dirty="0"/>
              <a:t>περιέχουν μια σειρά ενζύμων</a:t>
            </a:r>
            <a:r>
              <a:rPr lang="el-GR" dirty="0"/>
              <a:t> μέσω των οποίων διασπούν πρωτεΐνες, </a:t>
            </a:r>
            <a:r>
              <a:rPr lang="el-GR" dirty="0" err="1"/>
              <a:t>νουκλεϊκά</a:t>
            </a:r>
            <a:r>
              <a:rPr lang="el-GR" dirty="0"/>
              <a:t> οξέα, λίπη κ.α.  </a:t>
            </a:r>
          </a:p>
          <a:p>
            <a:pPr marL="0" indent="0">
              <a:buNone/>
            </a:pPr>
            <a:endParaRPr lang="el-GR" dirty="0"/>
          </a:p>
        </p:txBody>
      </p:sp>
    </p:spTree>
    <p:extLst>
      <p:ext uri="{BB962C8B-B14F-4D97-AF65-F5344CB8AC3E}">
        <p14:creationId xmlns:p14="http://schemas.microsoft.com/office/powerpoint/2010/main" val="2200436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n-US" b="1" dirty="0"/>
            </a:br>
            <a:r>
              <a:rPr lang="el-GR" b="1" dirty="0"/>
              <a:t>Το κύτταρο και οι λειτουργίες του</a:t>
            </a:r>
            <a:br>
              <a:rPr lang="el-GR" dirty="0"/>
            </a:br>
            <a:endParaRPr lang="el-GR" dirty="0"/>
          </a:p>
        </p:txBody>
      </p:sp>
      <p:sp>
        <p:nvSpPr>
          <p:cNvPr id="3" name="Θέση περιεχομένου 2"/>
          <p:cNvSpPr>
            <a:spLocks noGrp="1"/>
          </p:cNvSpPr>
          <p:nvPr>
            <p:ph idx="1"/>
          </p:nvPr>
        </p:nvSpPr>
        <p:spPr>
          <a:xfrm>
            <a:off x="0" y="1059872"/>
            <a:ext cx="12115800" cy="5798127"/>
          </a:xfrm>
        </p:spPr>
        <p:txBody>
          <a:bodyPr>
            <a:normAutofit/>
          </a:bodyPr>
          <a:lstStyle/>
          <a:p>
            <a:pPr marL="0" indent="0">
              <a:buNone/>
            </a:pPr>
            <a:r>
              <a:rPr lang="el-GR" dirty="0"/>
              <a:t>Ο κυτταρικός πυρήνας: </a:t>
            </a:r>
          </a:p>
          <a:p>
            <a:pPr lvl="0"/>
            <a:r>
              <a:rPr lang="el-GR" dirty="0"/>
              <a:t>χωρίζεται από το κυτταρόπλασμα με την </a:t>
            </a:r>
            <a:r>
              <a:rPr lang="el-GR" b="1" dirty="0"/>
              <a:t>πυρηνική μεμβράνη</a:t>
            </a:r>
            <a:r>
              <a:rPr lang="el-GR" dirty="0"/>
              <a:t>, στην οποία υπάρχουν ορισμένες οπές, οι </a:t>
            </a:r>
            <a:r>
              <a:rPr lang="el-GR" b="1" dirty="0"/>
              <a:t>πυρηνικοί πόροι</a:t>
            </a:r>
            <a:r>
              <a:rPr lang="el-GR" dirty="0"/>
              <a:t>, που χρησιμοποιούν για την είσοδο και έξοδο των ουσιών. </a:t>
            </a:r>
          </a:p>
          <a:p>
            <a:pPr lvl="0"/>
            <a:r>
              <a:rPr lang="el-GR" dirty="0"/>
              <a:t>Στον πυρήνα βρίσκεται </a:t>
            </a:r>
            <a:r>
              <a:rPr lang="el-GR" b="1" dirty="0"/>
              <a:t>το γενετικό υλικό του κυττάρου</a:t>
            </a:r>
            <a:r>
              <a:rPr lang="el-GR" dirty="0"/>
              <a:t>, γνωστό ως </a:t>
            </a:r>
            <a:r>
              <a:rPr lang="en-US" dirty="0"/>
              <a:t>DNA</a:t>
            </a:r>
            <a:r>
              <a:rPr lang="el-GR" dirty="0"/>
              <a:t>, όπου είναι </a:t>
            </a:r>
            <a:r>
              <a:rPr lang="el-GR" dirty="0" err="1"/>
              <a:t>αποθηκευμένες</a:t>
            </a:r>
            <a:r>
              <a:rPr lang="el-GR" dirty="0"/>
              <a:t> οι γενετικές πληροφορίες σε μορφή κώδικα. </a:t>
            </a:r>
          </a:p>
          <a:p>
            <a:pPr lvl="0"/>
            <a:r>
              <a:rPr lang="el-GR" dirty="0"/>
              <a:t>Το </a:t>
            </a:r>
            <a:r>
              <a:rPr lang="en-US" dirty="0"/>
              <a:t>DNA</a:t>
            </a:r>
            <a:r>
              <a:rPr lang="el-GR" dirty="0"/>
              <a:t> στον πυρήνα είναι ενωμένο με πρωτεΐνες. Έτσι σχηματίζεται η </a:t>
            </a:r>
            <a:r>
              <a:rPr lang="el-GR" b="1" dirty="0"/>
              <a:t>χρωματίνη</a:t>
            </a:r>
            <a:r>
              <a:rPr lang="el-GR" dirty="0"/>
              <a:t>, μια νουκλεοπρωτεΐνη. </a:t>
            </a:r>
          </a:p>
          <a:p>
            <a:pPr lvl="0"/>
            <a:r>
              <a:rPr lang="el-GR" dirty="0"/>
              <a:t>Κατά τη διάρκεια της </a:t>
            </a:r>
            <a:r>
              <a:rPr lang="el-GR" dirty="0" err="1"/>
              <a:t>κυτταροδιαίρεσης</a:t>
            </a:r>
            <a:r>
              <a:rPr lang="el-GR" dirty="0"/>
              <a:t> η χρωματίνη συμπυκνώνεται σε σχηματισμούς, που καλούνται </a:t>
            </a:r>
            <a:r>
              <a:rPr lang="el-GR" b="1" dirty="0"/>
              <a:t>χρωμοσώματα</a:t>
            </a:r>
            <a:r>
              <a:rPr lang="el-GR" dirty="0"/>
              <a:t>. </a:t>
            </a:r>
          </a:p>
          <a:p>
            <a:pPr lvl="0"/>
            <a:r>
              <a:rPr lang="el-GR" dirty="0"/>
              <a:t>Άλλος ένας σχηματισμός του πυρήνα είναι ο </a:t>
            </a:r>
            <a:r>
              <a:rPr lang="el-GR" b="1" dirty="0" err="1"/>
              <a:t>πυρηνίσκος</a:t>
            </a:r>
            <a:r>
              <a:rPr lang="el-GR" dirty="0"/>
              <a:t>, ο οποίος αποτελείται από </a:t>
            </a:r>
            <a:r>
              <a:rPr lang="el-GR" dirty="0" err="1"/>
              <a:t>ριβονουκλεϊκό</a:t>
            </a:r>
            <a:r>
              <a:rPr lang="el-GR" dirty="0"/>
              <a:t> οξύ (</a:t>
            </a:r>
            <a:r>
              <a:rPr lang="en-US" dirty="0"/>
              <a:t>RNA</a:t>
            </a:r>
            <a:r>
              <a:rPr lang="el-GR" dirty="0"/>
              <a:t>)  και πρωτεΐνες. </a:t>
            </a:r>
          </a:p>
        </p:txBody>
      </p:sp>
    </p:spTree>
    <p:extLst>
      <p:ext uri="{BB962C8B-B14F-4D97-AF65-F5344CB8AC3E}">
        <p14:creationId xmlns:p14="http://schemas.microsoft.com/office/powerpoint/2010/main" val="675939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n-US" b="1" dirty="0"/>
            </a:br>
            <a:r>
              <a:rPr lang="el-GR" b="1" dirty="0"/>
              <a:t>Το κύτταρο και οι λειτουργίες του</a:t>
            </a:r>
            <a:br>
              <a:rPr lang="el-GR" dirty="0"/>
            </a:br>
            <a:endParaRPr lang="el-GR" dirty="0"/>
          </a:p>
        </p:txBody>
      </p:sp>
      <p:sp>
        <p:nvSpPr>
          <p:cNvPr id="3" name="Θέση περιεχομένου 2"/>
          <p:cNvSpPr>
            <a:spLocks noGrp="1"/>
          </p:cNvSpPr>
          <p:nvPr>
            <p:ph idx="1"/>
          </p:nvPr>
        </p:nvSpPr>
        <p:spPr>
          <a:xfrm>
            <a:off x="0" y="1325563"/>
            <a:ext cx="12192000" cy="4851400"/>
          </a:xfrm>
        </p:spPr>
        <p:txBody>
          <a:bodyPr>
            <a:normAutofit/>
          </a:bodyPr>
          <a:lstStyle/>
          <a:p>
            <a:pPr marL="0" indent="0">
              <a:buNone/>
            </a:pPr>
            <a:r>
              <a:rPr lang="el-GR" dirty="0"/>
              <a:t>Για την κατανόηση των τεχνικών παρεμβάσεων στο </a:t>
            </a:r>
            <a:r>
              <a:rPr lang="el-GR" dirty="0" err="1"/>
              <a:t>γονιδίωμα</a:t>
            </a:r>
            <a:r>
              <a:rPr lang="el-GR" dirty="0"/>
              <a:t> των οργανισμών είναι απαραίτητο: </a:t>
            </a:r>
          </a:p>
          <a:p>
            <a:pPr lvl="0"/>
            <a:r>
              <a:rPr lang="el-GR" dirty="0"/>
              <a:t>να γίνει αναφορά στα δύο σημαντικότερα συστατικά του κυττάρου, που είναι οι </a:t>
            </a:r>
            <a:r>
              <a:rPr lang="el-GR" b="1" dirty="0"/>
              <a:t>πρωτεΐνες </a:t>
            </a:r>
            <a:r>
              <a:rPr lang="el-GR" dirty="0"/>
              <a:t>και τα </a:t>
            </a:r>
            <a:r>
              <a:rPr lang="el-GR" b="1" dirty="0" err="1"/>
              <a:t>νουκλεϊκά</a:t>
            </a:r>
            <a:r>
              <a:rPr lang="el-GR" b="1" dirty="0"/>
              <a:t> οξέα</a:t>
            </a:r>
            <a:r>
              <a:rPr lang="el-GR" dirty="0"/>
              <a:t>. Πρόκειται για δύο σύνθετα μόρια ή </a:t>
            </a:r>
            <a:r>
              <a:rPr lang="el-GR" b="1" dirty="0" err="1"/>
              <a:t>μακρομόρια</a:t>
            </a:r>
            <a:r>
              <a:rPr lang="el-GR" dirty="0"/>
              <a:t>, που διαδραματίζουν κεντρικό ρόλο στη λειτουργία του κυττάρου και συνεπώς στην έρευνα και στις εφαρμογές της γενετικής τεχνολογίας.</a:t>
            </a:r>
          </a:p>
          <a:p>
            <a:pPr lvl="0"/>
            <a:r>
              <a:rPr lang="el-GR" dirty="0"/>
              <a:t>να γίνει </a:t>
            </a:r>
            <a:r>
              <a:rPr lang="el-GR" b="1" dirty="0"/>
              <a:t>περιγραφή των μηχανισμών</a:t>
            </a:r>
            <a:r>
              <a:rPr lang="el-GR" dirty="0"/>
              <a:t> με τους οποίους το κύτταρο </a:t>
            </a:r>
            <a:r>
              <a:rPr lang="el-GR" b="1" dirty="0"/>
              <a:t>κερδίζει την ενέργεια που χρειάζεται</a:t>
            </a:r>
            <a:r>
              <a:rPr lang="el-GR" dirty="0"/>
              <a:t> για τις λειτουργίες του και των μηχανισμών </a:t>
            </a:r>
            <a:r>
              <a:rPr lang="el-GR" b="1" dirty="0"/>
              <a:t>διαφοροποιήσεως και πολλαπλασιασμού</a:t>
            </a:r>
            <a:r>
              <a:rPr lang="el-GR" dirty="0"/>
              <a:t> των κυττάρων.  </a:t>
            </a:r>
          </a:p>
          <a:p>
            <a:pPr marL="0" indent="0">
              <a:buNone/>
            </a:pPr>
            <a:endParaRPr lang="el-GR" dirty="0"/>
          </a:p>
        </p:txBody>
      </p:sp>
    </p:spTree>
    <p:extLst>
      <p:ext uri="{BB962C8B-B14F-4D97-AF65-F5344CB8AC3E}">
        <p14:creationId xmlns:p14="http://schemas.microsoft.com/office/powerpoint/2010/main" val="337401153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TotalTime>
  <Words>1874</Words>
  <Application>Microsoft Office PowerPoint</Application>
  <PresentationFormat>Ευρεία οθόνη</PresentationFormat>
  <Paragraphs>105</Paragraphs>
  <Slides>20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20</vt:i4>
      </vt:variant>
    </vt:vector>
  </HeadingPairs>
  <TitlesOfParts>
    <vt:vector size="24" baseType="lpstr">
      <vt:lpstr>Aptos</vt:lpstr>
      <vt:lpstr>Aptos Display</vt:lpstr>
      <vt:lpstr>Arial</vt:lpstr>
      <vt:lpstr>Θέμα του Office</vt:lpstr>
      <vt:lpstr>ΒΙΟΗΘΙΚΗ   ΕΝΟΤΗΤΑ 1Η  ΕΙΣΑΓΩΓΙΚΑ ΟΙ ΤΕΧΝΙΚΕΣ ΠΑΡΕΜΒΑΣΕΙΣ ΣΤΟ ΑΝΘΡΩΠΙΝΟ ΓΟΝΙΔΙΩΜΑ ΓΕΝΕΤΙΚΗ ΤΕΧΝΟΛΟΓΙΑ ΚΑΙ ΓΕΝΕΤΙΚΗ ΜΗΧΑΝΙΚΗ Το κύτταρο και οι λειτουργίες του Από το βιβλίο του κ. Νικολάου Κόιου, Ηθική θεώρηση των τεχνικών παρεμβάσεων στο ανθρώπινο γονιδίωμα, Εκδόσεις Σταμούλη Α.Ε., Αθήνα 2003, σσ. 17-33 </vt:lpstr>
      <vt:lpstr>ΕΙΣΑΓΩΓΙΚΑ</vt:lpstr>
      <vt:lpstr>ΕΙΣΑΓΩΓΙΚΑ</vt:lpstr>
      <vt:lpstr> Το κύτταρο και οι λειτουργίες του </vt:lpstr>
      <vt:lpstr> Το κύτταρο και οι λειτουργίες του </vt:lpstr>
      <vt:lpstr> Το κύτταρο και οι λειτουργίες του </vt:lpstr>
      <vt:lpstr> Το κύτταρο και οι λειτουργίες του </vt:lpstr>
      <vt:lpstr> Το κύτταρο και οι λειτουργίες του </vt:lpstr>
      <vt:lpstr> Το κύτταρο και οι λειτουργίες του </vt:lpstr>
      <vt:lpstr> Το κύτταρο και οι λειτουργίες του </vt:lpstr>
      <vt:lpstr> Το κύτταρο και οι λειτουργίες του </vt:lpstr>
      <vt:lpstr>Το κύτταρο και οι λειτουργίες του</vt:lpstr>
      <vt:lpstr>Το κύτταρο και οι λειτουργίες του</vt:lpstr>
      <vt:lpstr>Το κύτταρο και οι λειτουργίες του</vt:lpstr>
      <vt:lpstr>Το κύτταρο και οι λειτουργίες του</vt:lpstr>
      <vt:lpstr>Το κύτταρο και οι λειτουργίες του</vt:lpstr>
      <vt:lpstr>Το κύτταρο και οι λειτουργίες του</vt:lpstr>
      <vt:lpstr>Το κύτταρο και οι λειτουργίες του</vt:lpstr>
      <vt:lpstr>Το κύτταρο και οι λειτουργίες του</vt:lpstr>
      <vt:lpstr>Ερωτήσεις επανάληψης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2025-02-20T23:08:15Z</dcterms:created>
  <dcterms:modified xsi:type="dcterms:W3CDTF">2025-02-21T08:20:59Z</dcterms:modified>
</cp:coreProperties>
</file>