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57" r:id="rId4"/>
    <p:sldId id="258" r:id="rId5"/>
    <p:sldId id="274" r:id="rId6"/>
    <p:sldId id="259"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2C08672-3F3C-49A2-B6B8-8B90E6A8B58F}" v="15" dt="2024-10-04T07:42:25.97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p:scale>
          <a:sx n="100" d="100"/>
          <a:sy n="100" d="100"/>
        </p:scale>
        <p:origin x="990"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A KARAMPELIA" userId="9dfcc2cac66bf474" providerId="LiveId" clId="{02C08672-3F3C-49A2-B6B8-8B90E6A8B58F}"/>
    <pc:docChg chg="undo custSel addSld delSld modSld">
      <pc:chgData name="MARIA KARAMPELIA" userId="9dfcc2cac66bf474" providerId="LiveId" clId="{02C08672-3F3C-49A2-B6B8-8B90E6A8B58F}" dt="2024-10-04T10:04:34.514" v="34387" actId="20577"/>
      <pc:docMkLst>
        <pc:docMk/>
      </pc:docMkLst>
      <pc:sldChg chg="modSp mod">
        <pc:chgData name="MARIA KARAMPELIA" userId="9dfcc2cac66bf474" providerId="LiveId" clId="{02C08672-3F3C-49A2-B6B8-8B90E6A8B58F}" dt="2024-10-04T08:27:04.351" v="34386" actId="20577"/>
        <pc:sldMkLst>
          <pc:docMk/>
          <pc:sldMk cId="551941386" sldId="256"/>
        </pc:sldMkLst>
        <pc:spChg chg="mod">
          <ac:chgData name="MARIA KARAMPELIA" userId="9dfcc2cac66bf474" providerId="LiveId" clId="{02C08672-3F3C-49A2-B6B8-8B90E6A8B58F}" dt="2024-10-04T08:27:04.351" v="34386" actId="20577"/>
          <ac:spMkLst>
            <pc:docMk/>
            <pc:sldMk cId="551941386" sldId="256"/>
            <ac:spMk id="2" creationId="{A0AD3C0A-90D3-00CA-6323-97A670A25129}"/>
          </ac:spMkLst>
        </pc:spChg>
      </pc:sldChg>
      <pc:sldChg chg="modSp mod">
        <pc:chgData name="MARIA KARAMPELIA" userId="9dfcc2cac66bf474" providerId="LiveId" clId="{02C08672-3F3C-49A2-B6B8-8B90E6A8B58F}" dt="2024-10-03T17:08:43.352" v="982" actId="20577"/>
        <pc:sldMkLst>
          <pc:docMk/>
          <pc:sldMk cId="1264954475" sldId="257"/>
        </pc:sldMkLst>
        <pc:spChg chg="mod">
          <ac:chgData name="MARIA KARAMPELIA" userId="9dfcc2cac66bf474" providerId="LiveId" clId="{02C08672-3F3C-49A2-B6B8-8B90E6A8B58F}" dt="2024-10-03T16:27:54.820" v="3" actId="14100"/>
          <ac:spMkLst>
            <pc:docMk/>
            <pc:sldMk cId="1264954475" sldId="257"/>
            <ac:spMk id="2" creationId="{DEDC6FDD-1C94-1948-4AD9-FFA16F03FA2F}"/>
          </ac:spMkLst>
        </pc:spChg>
        <pc:spChg chg="mod">
          <ac:chgData name="MARIA KARAMPELIA" userId="9dfcc2cac66bf474" providerId="LiveId" clId="{02C08672-3F3C-49A2-B6B8-8B90E6A8B58F}" dt="2024-10-03T17:08:43.352" v="982" actId="20577"/>
          <ac:spMkLst>
            <pc:docMk/>
            <pc:sldMk cId="1264954475" sldId="257"/>
            <ac:spMk id="3" creationId="{B19B096C-18DE-DDEF-E27E-93B69D21E5A7}"/>
          </ac:spMkLst>
        </pc:spChg>
      </pc:sldChg>
      <pc:sldChg chg="modSp mod">
        <pc:chgData name="MARIA KARAMPELIA" userId="9dfcc2cac66bf474" providerId="LiveId" clId="{02C08672-3F3C-49A2-B6B8-8B90E6A8B58F}" dt="2024-10-04T07:34:23.677" v="34329" actId="113"/>
        <pc:sldMkLst>
          <pc:docMk/>
          <pc:sldMk cId="4191972118" sldId="258"/>
        </pc:sldMkLst>
        <pc:spChg chg="mod">
          <ac:chgData name="MARIA KARAMPELIA" userId="9dfcc2cac66bf474" providerId="LiveId" clId="{02C08672-3F3C-49A2-B6B8-8B90E6A8B58F}" dt="2024-10-03T17:28:52.821" v="2508" actId="14100"/>
          <ac:spMkLst>
            <pc:docMk/>
            <pc:sldMk cId="4191972118" sldId="258"/>
            <ac:spMk id="2" creationId="{D4996197-57D5-03CA-5326-D157432BAA53}"/>
          </ac:spMkLst>
        </pc:spChg>
        <pc:spChg chg="mod">
          <ac:chgData name="MARIA KARAMPELIA" userId="9dfcc2cac66bf474" providerId="LiveId" clId="{02C08672-3F3C-49A2-B6B8-8B90E6A8B58F}" dt="2024-10-04T07:34:23.677" v="34329" actId="113"/>
          <ac:spMkLst>
            <pc:docMk/>
            <pc:sldMk cId="4191972118" sldId="258"/>
            <ac:spMk id="3" creationId="{0E9969BB-95BC-5BE5-1308-DFC0E45AA1C3}"/>
          </ac:spMkLst>
        </pc:spChg>
      </pc:sldChg>
      <pc:sldChg chg="modSp mod">
        <pc:chgData name="MARIA KARAMPELIA" userId="9dfcc2cac66bf474" providerId="LiveId" clId="{02C08672-3F3C-49A2-B6B8-8B90E6A8B58F}" dt="2024-10-03T17:45:36.792" v="3386" actId="20577"/>
        <pc:sldMkLst>
          <pc:docMk/>
          <pc:sldMk cId="3524707110" sldId="259"/>
        </pc:sldMkLst>
        <pc:spChg chg="mod">
          <ac:chgData name="MARIA KARAMPELIA" userId="9dfcc2cac66bf474" providerId="LiveId" clId="{02C08672-3F3C-49A2-B6B8-8B90E6A8B58F}" dt="2024-10-03T17:30:41.284" v="2513" actId="27636"/>
          <ac:spMkLst>
            <pc:docMk/>
            <pc:sldMk cId="3524707110" sldId="259"/>
            <ac:spMk id="2" creationId="{A0D8419E-30CB-D1F5-4C3C-F16C6025501C}"/>
          </ac:spMkLst>
        </pc:spChg>
        <pc:spChg chg="mod">
          <ac:chgData name="MARIA KARAMPELIA" userId="9dfcc2cac66bf474" providerId="LiveId" clId="{02C08672-3F3C-49A2-B6B8-8B90E6A8B58F}" dt="2024-10-03T17:45:36.792" v="3386" actId="20577"/>
          <ac:spMkLst>
            <pc:docMk/>
            <pc:sldMk cId="3524707110" sldId="259"/>
            <ac:spMk id="3" creationId="{69935E2D-8AB2-3E6E-E227-741484C0B570}"/>
          </ac:spMkLst>
        </pc:spChg>
      </pc:sldChg>
      <pc:sldChg chg="modSp mod">
        <pc:chgData name="MARIA KARAMPELIA" userId="9dfcc2cac66bf474" providerId="LiveId" clId="{02C08672-3F3C-49A2-B6B8-8B90E6A8B58F}" dt="2024-10-04T07:32:45.825" v="34328" actId="113"/>
        <pc:sldMkLst>
          <pc:docMk/>
          <pc:sldMk cId="1386166698" sldId="260"/>
        </pc:sldMkLst>
        <pc:spChg chg="mod">
          <ac:chgData name="MARIA KARAMPELIA" userId="9dfcc2cac66bf474" providerId="LiveId" clId="{02C08672-3F3C-49A2-B6B8-8B90E6A8B58F}" dt="2024-10-04T07:32:45.825" v="34328" actId="113"/>
          <ac:spMkLst>
            <pc:docMk/>
            <pc:sldMk cId="1386166698" sldId="260"/>
            <ac:spMk id="3" creationId="{1ECD6CD0-0612-66D4-9FD1-6184FED5F140}"/>
          </ac:spMkLst>
        </pc:spChg>
      </pc:sldChg>
      <pc:sldChg chg="modSp new mod">
        <pc:chgData name="MARIA KARAMPELIA" userId="9dfcc2cac66bf474" providerId="LiveId" clId="{02C08672-3F3C-49A2-B6B8-8B90E6A8B58F}" dt="2024-10-04T07:48:36.890" v="34370" actId="207"/>
        <pc:sldMkLst>
          <pc:docMk/>
          <pc:sldMk cId="2911366356" sldId="261"/>
        </pc:sldMkLst>
        <pc:spChg chg="mod">
          <ac:chgData name="MARIA KARAMPELIA" userId="9dfcc2cac66bf474" providerId="LiveId" clId="{02C08672-3F3C-49A2-B6B8-8B90E6A8B58F}" dt="2024-10-03T17:46:39.631" v="3392" actId="27636"/>
          <ac:spMkLst>
            <pc:docMk/>
            <pc:sldMk cId="2911366356" sldId="261"/>
            <ac:spMk id="2" creationId="{DC800FFC-CB6A-7966-6D46-5804DF8A3FC3}"/>
          </ac:spMkLst>
        </pc:spChg>
        <pc:spChg chg="mod">
          <ac:chgData name="MARIA KARAMPELIA" userId="9dfcc2cac66bf474" providerId="LiveId" clId="{02C08672-3F3C-49A2-B6B8-8B90E6A8B58F}" dt="2024-10-04T07:48:36.890" v="34370" actId="207"/>
          <ac:spMkLst>
            <pc:docMk/>
            <pc:sldMk cId="2911366356" sldId="261"/>
            <ac:spMk id="3" creationId="{82D0FCC4-C81E-C876-3B4C-54C06379DC3C}"/>
          </ac:spMkLst>
        </pc:spChg>
      </pc:sldChg>
      <pc:sldChg chg="modSp new mod">
        <pc:chgData name="MARIA KARAMPELIA" userId="9dfcc2cac66bf474" providerId="LiveId" clId="{02C08672-3F3C-49A2-B6B8-8B90E6A8B58F}" dt="2024-10-04T07:49:24.165" v="34371" actId="20577"/>
        <pc:sldMkLst>
          <pc:docMk/>
          <pc:sldMk cId="1787151990" sldId="262"/>
        </pc:sldMkLst>
        <pc:spChg chg="mod">
          <ac:chgData name="MARIA KARAMPELIA" userId="9dfcc2cac66bf474" providerId="LiveId" clId="{02C08672-3F3C-49A2-B6B8-8B90E6A8B58F}" dt="2024-10-03T17:55:23.590" v="4242" actId="27636"/>
          <ac:spMkLst>
            <pc:docMk/>
            <pc:sldMk cId="1787151990" sldId="262"/>
            <ac:spMk id="2" creationId="{CBE8116C-5484-17E8-E41A-666EBB568A68}"/>
          </ac:spMkLst>
        </pc:spChg>
        <pc:spChg chg="mod">
          <ac:chgData name="MARIA KARAMPELIA" userId="9dfcc2cac66bf474" providerId="LiveId" clId="{02C08672-3F3C-49A2-B6B8-8B90E6A8B58F}" dt="2024-10-04T07:49:24.165" v="34371" actId="20577"/>
          <ac:spMkLst>
            <pc:docMk/>
            <pc:sldMk cId="1787151990" sldId="262"/>
            <ac:spMk id="3" creationId="{917E8C18-1225-CC2A-859E-719E878149B1}"/>
          </ac:spMkLst>
        </pc:spChg>
      </pc:sldChg>
      <pc:sldChg chg="modSp new mod">
        <pc:chgData name="MARIA KARAMPELIA" userId="9dfcc2cac66bf474" providerId="LiveId" clId="{02C08672-3F3C-49A2-B6B8-8B90E6A8B58F}" dt="2024-10-03T18:19:59.895" v="6541" actId="20577"/>
        <pc:sldMkLst>
          <pc:docMk/>
          <pc:sldMk cId="817320021" sldId="263"/>
        </pc:sldMkLst>
        <pc:spChg chg="mod">
          <ac:chgData name="MARIA KARAMPELIA" userId="9dfcc2cac66bf474" providerId="LiveId" clId="{02C08672-3F3C-49A2-B6B8-8B90E6A8B58F}" dt="2024-10-03T18:09:23.085" v="5484" actId="27636"/>
          <ac:spMkLst>
            <pc:docMk/>
            <pc:sldMk cId="817320021" sldId="263"/>
            <ac:spMk id="2" creationId="{B865CBB7-EBCE-43A9-13D3-EC6A1359A6AB}"/>
          </ac:spMkLst>
        </pc:spChg>
        <pc:spChg chg="mod">
          <ac:chgData name="MARIA KARAMPELIA" userId="9dfcc2cac66bf474" providerId="LiveId" clId="{02C08672-3F3C-49A2-B6B8-8B90E6A8B58F}" dt="2024-10-03T18:19:59.895" v="6541" actId="20577"/>
          <ac:spMkLst>
            <pc:docMk/>
            <pc:sldMk cId="817320021" sldId="263"/>
            <ac:spMk id="3" creationId="{A7E52726-91F4-C8E3-B85C-E4F6C943C305}"/>
          </ac:spMkLst>
        </pc:spChg>
      </pc:sldChg>
      <pc:sldChg chg="modSp new mod">
        <pc:chgData name="MARIA KARAMPELIA" userId="9dfcc2cac66bf474" providerId="LiveId" clId="{02C08672-3F3C-49A2-B6B8-8B90E6A8B58F}" dt="2024-10-03T18:37:03.765" v="7611" actId="20577"/>
        <pc:sldMkLst>
          <pc:docMk/>
          <pc:sldMk cId="2485048563" sldId="264"/>
        </pc:sldMkLst>
        <pc:spChg chg="mod">
          <ac:chgData name="MARIA KARAMPELIA" userId="9dfcc2cac66bf474" providerId="LiveId" clId="{02C08672-3F3C-49A2-B6B8-8B90E6A8B58F}" dt="2024-10-03T18:22:34.686" v="6547" actId="27636"/>
          <ac:spMkLst>
            <pc:docMk/>
            <pc:sldMk cId="2485048563" sldId="264"/>
            <ac:spMk id="2" creationId="{EAD95E83-F1FF-228C-5880-815F7DFA237B}"/>
          </ac:spMkLst>
        </pc:spChg>
        <pc:spChg chg="mod">
          <ac:chgData name="MARIA KARAMPELIA" userId="9dfcc2cac66bf474" providerId="LiveId" clId="{02C08672-3F3C-49A2-B6B8-8B90E6A8B58F}" dt="2024-10-03T18:37:03.765" v="7611" actId="20577"/>
          <ac:spMkLst>
            <pc:docMk/>
            <pc:sldMk cId="2485048563" sldId="264"/>
            <ac:spMk id="3" creationId="{BFB74544-3973-3BDF-525D-ED4001CBBFD2}"/>
          </ac:spMkLst>
        </pc:spChg>
      </pc:sldChg>
      <pc:sldChg chg="modSp new mod">
        <pc:chgData name="MARIA KARAMPELIA" userId="9dfcc2cac66bf474" providerId="LiveId" clId="{02C08672-3F3C-49A2-B6B8-8B90E6A8B58F}" dt="2024-10-03T18:54:15.008" v="8979" actId="113"/>
        <pc:sldMkLst>
          <pc:docMk/>
          <pc:sldMk cId="749893691" sldId="265"/>
        </pc:sldMkLst>
        <pc:spChg chg="mod">
          <ac:chgData name="MARIA KARAMPELIA" userId="9dfcc2cac66bf474" providerId="LiveId" clId="{02C08672-3F3C-49A2-B6B8-8B90E6A8B58F}" dt="2024-10-03T18:53:47.214" v="8977" actId="14100"/>
          <ac:spMkLst>
            <pc:docMk/>
            <pc:sldMk cId="749893691" sldId="265"/>
            <ac:spMk id="2" creationId="{DC8DCD36-76B2-80EE-F3CD-FB765EC3AA97}"/>
          </ac:spMkLst>
        </pc:spChg>
        <pc:spChg chg="mod">
          <ac:chgData name="MARIA KARAMPELIA" userId="9dfcc2cac66bf474" providerId="LiveId" clId="{02C08672-3F3C-49A2-B6B8-8B90E6A8B58F}" dt="2024-10-03T18:54:15.008" v="8979" actId="113"/>
          <ac:spMkLst>
            <pc:docMk/>
            <pc:sldMk cId="749893691" sldId="265"/>
            <ac:spMk id="3" creationId="{207E2AF1-E21B-E7B0-2A11-3E0F46EB852A}"/>
          </ac:spMkLst>
        </pc:spChg>
      </pc:sldChg>
      <pc:sldChg chg="modSp new mod">
        <pc:chgData name="MARIA KARAMPELIA" userId="9dfcc2cac66bf474" providerId="LiveId" clId="{02C08672-3F3C-49A2-B6B8-8B90E6A8B58F}" dt="2024-10-03T19:11:51.908" v="10099" actId="113"/>
        <pc:sldMkLst>
          <pc:docMk/>
          <pc:sldMk cId="2612029570" sldId="266"/>
        </pc:sldMkLst>
        <pc:spChg chg="mod">
          <ac:chgData name="MARIA KARAMPELIA" userId="9dfcc2cac66bf474" providerId="LiveId" clId="{02C08672-3F3C-49A2-B6B8-8B90E6A8B58F}" dt="2024-10-03T18:56:36.384" v="9002" actId="27636"/>
          <ac:spMkLst>
            <pc:docMk/>
            <pc:sldMk cId="2612029570" sldId="266"/>
            <ac:spMk id="2" creationId="{66955348-4CBF-131A-9BF1-06550014D642}"/>
          </ac:spMkLst>
        </pc:spChg>
        <pc:spChg chg="mod">
          <ac:chgData name="MARIA KARAMPELIA" userId="9dfcc2cac66bf474" providerId="LiveId" clId="{02C08672-3F3C-49A2-B6B8-8B90E6A8B58F}" dt="2024-10-03T19:11:51.908" v="10099" actId="113"/>
          <ac:spMkLst>
            <pc:docMk/>
            <pc:sldMk cId="2612029570" sldId="266"/>
            <ac:spMk id="3" creationId="{16D53824-170E-6DE6-2F40-ACD60DBA96B5}"/>
          </ac:spMkLst>
        </pc:spChg>
      </pc:sldChg>
      <pc:sldChg chg="modSp new mod">
        <pc:chgData name="MARIA KARAMPELIA" userId="9dfcc2cac66bf474" providerId="LiveId" clId="{02C08672-3F3C-49A2-B6B8-8B90E6A8B58F}" dt="2024-10-03T19:29:12.340" v="11339" actId="113"/>
        <pc:sldMkLst>
          <pc:docMk/>
          <pc:sldMk cId="1293771623" sldId="267"/>
        </pc:sldMkLst>
        <pc:spChg chg="mod">
          <ac:chgData name="MARIA KARAMPELIA" userId="9dfcc2cac66bf474" providerId="LiveId" clId="{02C08672-3F3C-49A2-B6B8-8B90E6A8B58F}" dt="2024-10-03T19:28:59.510" v="11337" actId="27636"/>
          <ac:spMkLst>
            <pc:docMk/>
            <pc:sldMk cId="1293771623" sldId="267"/>
            <ac:spMk id="2" creationId="{5184AB88-7BC0-CC2A-C9C3-C4FAB0528BB7}"/>
          </ac:spMkLst>
        </pc:spChg>
        <pc:spChg chg="mod">
          <ac:chgData name="MARIA KARAMPELIA" userId="9dfcc2cac66bf474" providerId="LiveId" clId="{02C08672-3F3C-49A2-B6B8-8B90E6A8B58F}" dt="2024-10-03T19:29:12.340" v="11339" actId="113"/>
          <ac:spMkLst>
            <pc:docMk/>
            <pc:sldMk cId="1293771623" sldId="267"/>
            <ac:spMk id="3" creationId="{61A0A2C0-1435-3D9D-70AB-54EBA64F007C}"/>
          </ac:spMkLst>
        </pc:spChg>
      </pc:sldChg>
      <pc:sldChg chg="modSp new mod">
        <pc:chgData name="MARIA KARAMPELIA" userId="9dfcc2cac66bf474" providerId="LiveId" clId="{02C08672-3F3C-49A2-B6B8-8B90E6A8B58F}" dt="2024-10-03T19:42:34.369" v="12398" actId="14100"/>
        <pc:sldMkLst>
          <pc:docMk/>
          <pc:sldMk cId="2754093693" sldId="268"/>
        </pc:sldMkLst>
        <pc:spChg chg="mod">
          <ac:chgData name="MARIA KARAMPELIA" userId="9dfcc2cac66bf474" providerId="LiveId" clId="{02C08672-3F3C-49A2-B6B8-8B90E6A8B58F}" dt="2024-10-03T19:42:34.369" v="12398" actId="14100"/>
          <ac:spMkLst>
            <pc:docMk/>
            <pc:sldMk cId="2754093693" sldId="268"/>
            <ac:spMk id="2" creationId="{412BFD0D-C8CD-657A-77B4-5270B980536A}"/>
          </ac:spMkLst>
        </pc:spChg>
        <pc:spChg chg="mod">
          <ac:chgData name="MARIA KARAMPELIA" userId="9dfcc2cac66bf474" providerId="LiveId" clId="{02C08672-3F3C-49A2-B6B8-8B90E6A8B58F}" dt="2024-10-03T19:42:30.574" v="12397" actId="27636"/>
          <ac:spMkLst>
            <pc:docMk/>
            <pc:sldMk cId="2754093693" sldId="268"/>
            <ac:spMk id="3" creationId="{83F37E61-6B4B-1028-9B0A-5C27CC37F0B1}"/>
          </ac:spMkLst>
        </pc:spChg>
      </pc:sldChg>
      <pc:sldChg chg="modSp new mod">
        <pc:chgData name="MARIA KARAMPELIA" userId="9dfcc2cac66bf474" providerId="LiveId" clId="{02C08672-3F3C-49A2-B6B8-8B90E6A8B58F}" dt="2024-10-04T10:04:34.514" v="34387" actId="20577"/>
        <pc:sldMkLst>
          <pc:docMk/>
          <pc:sldMk cId="3001787414" sldId="269"/>
        </pc:sldMkLst>
        <pc:spChg chg="mod">
          <ac:chgData name="MARIA KARAMPELIA" userId="9dfcc2cac66bf474" providerId="LiveId" clId="{02C08672-3F3C-49A2-B6B8-8B90E6A8B58F}" dt="2024-10-03T19:44:13.145" v="12404" actId="27636"/>
          <ac:spMkLst>
            <pc:docMk/>
            <pc:sldMk cId="3001787414" sldId="269"/>
            <ac:spMk id="2" creationId="{AA987101-0F93-BD3A-C81C-75FE50E0EFC9}"/>
          </ac:spMkLst>
        </pc:spChg>
        <pc:spChg chg="mod">
          <ac:chgData name="MARIA KARAMPELIA" userId="9dfcc2cac66bf474" providerId="LiveId" clId="{02C08672-3F3C-49A2-B6B8-8B90E6A8B58F}" dt="2024-10-04T10:04:34.514" v="34387" actId="20577"/>
          <ac:spMkLst>
            <pc:docMk/>
            <pc:sldMk cId="3001787414" sldId="269"/>
            <ac:spMk id="3" creationId="{4FFA21BC-56FD-4473-B55B-2A59F5DAEDFA}"/>
          </ac:spMkLst>
        </pc:spChg>
      </pc:sldChg>
      <pc:sldChg chg="modSp new mod">
        <pc:chgData name="MARIA KARAMPELIA" userId="9dfcc2cac66bf474" providerId="LiveId" clId="{02C08672-3F3C-49A2-B6B8-8B90E6A8B58F}" dt="2024-10-03T20:15:18.887" v="14782" actId="114"/>
        <pc:sldMkLst>
          <pc:docMk/>
          <pc:sldMk cId="4040903188" sldId="270"/>
        </pc:sldMkLst>
        <pc:spChg chg="mod">
          <ac:chgData name="MARIA KARAMPELIA" userId="9dfcc2cac66bf474" providerId="LiveId" clId="{02C08672-3F3C-49A2-B6B8-8B90E6A8B58F}" dt="2024-10-03T20:14:30.671" v="14780" actId="14100"/>
          <ac:spMkLst>
            <pc:docMk/>
            <pc:sldMk cId="4040903188" sldId="270"/>
            <ac:spMk id="2" creationId="{C0012967-56D3-366A-87B7-6EEB3521690B}"/>
          </ac:spMkLst>
        </pc:spChg>
        <pc:spChg chg="mod">
          <ac:chgData name="MARIA KARAMPELIA" userId="9dfcc2cac66bf474" providerId="LiveId" clId="{02C08672-3F3C-49A2-B6B8-8B90E6A8B58F}" dt="2024-10-03T20:15:18.887" v="14782" actId="114"/>
          <ac:spMkLst>
            <pc:docMk/>
            <pc:sldMk cId="4040903188" sldId="270"/>
            <ac:spMk id="3" creationId="{F1B8DDD0-AEE7-63AF-36A9-9603D0A1DDDD}"/>
          </ac:spMkLst>
        </pc:spChg>
      </pc:sldChg>
      <pc:sldChg chg="modSp new mod">
        <pc:chgData name="MARIA KARAMPELIA" userId="9dfcc2cac66bf474" providerId="LiveId" clId="{02C08672-3F3C-49A2-B6B8-8B90E6A8B58F}" dt="2024-10-03T20:27:49.426" v="15701" actId="114"/>
        <pc:sldMkLst>
          <pc:docMk/>
          <pc:sldMk cId="1441137864" sldId="271"/>
        </pc:sldMkLst>
        <pc:spChg chg="mod">
          <ac:chgData name="MARIA KARAMPELIA" userId="9dfcc2cac66bf474" providerId="LiveId" clId="{02C08672-3F3C-49A2-B6B8-8B90E6A8B58F}" dt="2024-10-03T20:18:17.707" v="14788" actId="27636"/>
          <ac:spMkLst>
            <pc:docMk/>
            <pc:sldMk cId="1441137864" sldId="271"/>
            <ac:spMk id="2" creationId="{20C10C43-8571-0BCC-6EA3-0F17DA30E5A2}"/>
          </ac:spMkLst>
        </pc:spChg>
        <pc:spChg chg="mod">
          <ac:chgData name="MARIA KARAMPELIA" userId="9dfcc2cac66bf474" providerId="LiveId" clId="{02C08672-3F3C-49A2-B6B8-8B90E6A8B58F}" dt="2024-10-03T20:27:49.426" v="15701" actId="114"/>
          <ac:spMkLst>
            <pc:docMk/>
            <pc:sldMk cId="1441137864" sldId="271"/>
            <ac:spMk id="3" creationId="{B67F472C-D2C8-52BF-A7D6-011FEF4333DB}"/>
          </ac:spMkLst>
        </pc:spChg>
      </pc:sldChg>
      <pc:sldChg chg="modSp new mod">
        <pc:chgData name="MARIA KARAMPELIA" userId="9dfcc2cac66bf474" providerId="LiveId" clId="{02C08672-3F3C-49A2-B6B8-8B90E6A8B58F}" dt="2024-10-03T20:56:05.858" v="17261" actId="114"/>
        <pc:sldMkLst>
          <pc:docMk/>
          <pc:sldMk cId="956220601" sldId="272"/>
        </pc:sldMkLst>
        <pc:spChg chg="mod">
          <ac:chgData name="MARIA KARAMPELIA" userId="9dfcc2cac66bf474" providerId="LiveId" clId="{02C08672-3F3C-49A2-B6B8-8B90E6A8B58F}" dt="2024-10-03T20:28:38.428" v="15707" actId="27636"/>
          <ac:spMkLst>
            <pc:docMk/>
            <pc:sldMk cId="956220601" sldId="272"/>
            <ac:spMk id="2" creationId="{5B2E4FCD-C322-CED0-A427-F2877B2B1011}"/>
          </ac:spMkLst>
        </pc:spChg>
        <pc:spChg chg="mod">
          <ac:chgData name="MARIA KARAMPELIA" userId="9dfcc2cac66bf474" providerId="LiveId" clId="{02C08672-3F3C-49A2-B6B8-8B90E6A8B58F}" dt="2024-10-03T20:56:05.858" v="17261" actId="114"/>
          <ac:spMkLst>
            <pc:docMk/>
            <pc:sldMk cId="956220601" sldId="272"/>
            <ac:spMk id="3" creationId="{F6E1CE00-D60A-5362-5C0A-A2E24930C043}"/>
          </ac:spMkLst>
        </pc:spChg>
      </pc:sldChg>
      <pc:sldChg chg="modSp new mod">
        <pc:chgData name="MARIA KARAMPELIA" userId="9dfcc2cac66bf474" providerId="LiveId" clId="{02C08672-3F3C-49A2-B6B8-8B90E6A8B58F}" dt="2024-10-03T21:06:39.090" v="18321" actId="113"/>
        <pc:sldMkLst>
          <pc:docMk/>
          <pc:sldMk cId="1393235369" sldId="273"/>
        </pc:sldMkLst>
        <pc:spChg chg="mod">
          <ac:chgData name="MARIA KARAMPELIA" userId="9dfcc2cac66bf474" providerId="LiveId" clId="{02C08672-3F3C-49A2-B6B8-8B90E6A8B58F}" dt="2024-10-03T20:56:49.653" v="17267" actId="27636"/>
          <ac:spMkLst>
            <pc:docMk/>
            <pc:sldMk cId="1393235369" sldId="273"/>
            <ac:spMk id="2" creationId="{183FF41D-7E78-2967-D59C-59C95F077FE3}"/>
          </ac:spMkLst>
        </pc:spChg>
        <pc:spChg chg="mod">
          <ac:chgData name="MARIA KARAMPELIA" userId="9dfcc2cac66bf474" providerId="LiveId" clId="{02C08672-3F3C-49A2-B6B8-8B90E6A8B58F}" dt="2024-10-03T21:06:39.090" v="18321" actId="113"/>
          <ac:spMkLst>
            <pc:docMk/>
            <pc:sldMk cId="1393235369" sldId="273"/>
            <ac:spMk id="3" creationId="{C705E9CB-C553-E051-EE79-F8ABA5D315F1}"/>
          </ac:spMkLst>
        </pc:spChg>
      </pc:sldChg>
      <pc:sldChg chg="addSp delSp modSp new mod setBg">
        <pc:chgData name="MARIA KARAMPELIA" userId="9dfcc2cac66bf474" providerId="LiveId" clId="{02C08672-3F3C-49A2-B6B8-8B90E6A8B58F}" dt="2024-10-04T07:45:38.187" v="34368" actId="1076"/>
        <pc:sldMkLst>
          <pc:docMk/>
          <pc:sldMk cId="894813274" sldId="274"/>
        </pc:sldMkLst>
        <pc:spChg chg="mod">
          <ac:chgData name="MARIA KARAMPELIA" userId="9dfcc2cac66bf474" providerId="LiveId" clId="{02C08672-3F3C-49A2-B6B8-8B90E6A8B58F}" dt="2024-10-04T07:45:38.187" v="34368" actId="1076"/>
          <ac:spMkLst>
            <pc:docMk/>
            <pc:sldMk cId="894813274" sldId="274"/>
            <ac:spMk id="2" creationId="{EEB7AAC8-52A5-899A-D6A7-9B9D8869F86F}"/>
          </ac:spMkLst>
        </pc:spChg>
        <pc:spChg chg="del mod">
          <ac:chgData name="MARIA KARAMPELIA" userId="9dfcc2cac66bf474" providerId="LiveId" clId="{02C08672-3F3C-49A2-B6B8-8B90E6A8B58F}" dt="2024-10-04T07:42:25.979" v="34343"/>
          <ac:spMkLst>
            <pc:docMk/>
            <pc:sldMk cId="894813274" sldId="274"/>
            <ac:spMk id="3" creationId="{6DADB488-0274-BFD8-C25C-BDE6C256025B}"/>
          </ac:spMkLst>
        </pc:spChg>
        <pc:spChg chg="add mod">
          <ac:chgData name="MARIA KARAMPELIA" userId="9dfcc2cac66bf474" providerId="LiveId" clId="{02C08672-3F3C-49A2-B6B8-8B90E6A8B58F}" dt="2024-10-04T07:45:04.823" v="34361" actId="1076"/>
          <ac:spMkLst>
            <pc:docMk/>
            <pc:sldMk cId="894813274" sldId="274"/>
            <ac:spMk id="8" creationId="{38511090-D371-0F71-5FDA-A0C4A32EDA26}"/>
          </ac:spMkLst>
        </pc:spChg>
        <pc:grpChg chg="add">
          <ac:chgData name="MARIA KARAMPELIA" userId="9dfcc2cac66bf474" providerId="LiveId" clId="{02C08672-3F3C-49A2-B6B8-8B90E6A8B58F}" dt="2024-10-04T07:44:21.149" v="34349" actId="26606"/>
          <ac:grpSpMkLst>
            <pc:docMk/>
            <pc:sldMk cId="894813274" sldId="274"/>
            <ac:grpSpMk id="11" creationId="{1FD67D68-9B83-C338-8342-3348D8F22347}"/>
          </ac:grpSpMkLst>
        </pc:grpChg>
        <pc:picChg chg="add mod">
          <ac:chgData name="MARIA KARAMPELIA" userId="9dfcc2cac66bf474" providerId="LiveId" clId="{02C08672-3F3C-49A2-B6B8-8B90E6A8B58F}" dt="2024-10-04T07:45:24.950" v="34366" actId="14100"/>
          <ac:picMkLst>
            <pc:docMk/>
            <pc:sldMk cId="894813274" sldId="274"/>
            <ac:picMk id="4" creationId="{1BDF726E-2D56-03FA-0282-4153F527881E}"/>
          </ac:picMkLst>
        </pc:picChg>
      </pc:sldChg>
      <pc:sldChg chg="modSp new del mod">
        <pc:chgData name="MARIA KARAMPELIA" userId="9dfcc2cac66bf474" providerId="LiveId" clId="{02C08672-3F3C-49A2-B6B8-8B90E6A8B58F}" dt="2024-10-04T06:48:42.723" v="34142" actId="2696"/>
        <pc:sldMkLst>
          <pc:docMk/>
          <pc:sldMk cId="952990413" sldId="274"/>
        </pc:sldMkLst>
        <pc:spChg chg="mod">
          <ac:chgData name="MARIA KARAMPELIA" userId="9dfcc2cac66bf474" providerId="LiveId" clId="{02C08672-3F3C-49A2-B6B8-8B90E6A8B58F}" dt="2024-10-04T00:24:58.064" v="34013" actId="20577"/>
          <ac:spMkLst>
            <pc:docMk/>
            <pc:sldMk cId="952990413" sldId="274"/>
            <ac:spMk id="2" creationId="{387AF495-1CB3-77D8-CF33-06FB6A7A60BB}"/>
          </ac:spMkLst>
        </pc:spChg>
        <pc:spChg chg="mod">
          <ac:chgData name="MARIA KARAMPELIA" userId="9dfcc2cac66bf474" providerId="LiveId" clId="{02C08672-3F3C-49A2-B6B8-8B90E6A8B58F}" dt="2024-10-03T23:25:51.863" v="29480" actId="114"/>
          <ac:spMkLst>
            <pc:docMk/>
            <pc:sldMk cId="952990413" sldId="274"/>
            <ac:spMk id="3" creationId="{C1C1C3B7-AB68-7322-D669-C4408FEE9DB2}"/>
          </ac:spMkLst>
        </pc:spChg>
      </pc:sldChg>
      <pc:sldChg chg="modSp new del mod">
        <pc:chgData name="MARIA KARAMPELIA" userId="9dfcc2cac66bf474" providerId="LiveId" clId="{02C08672-3F3C-49A2-B6B8-8B90E6A8B58F}" dt="2024-10-04T06:48:42.723" v="34142" actId="2696"/>
        <pc:sldMkLst>
          <pc:docMk/>
          <pc:sldMk cId="3201020327" sldId="275"/>
        </pc:sldMkLst>
        <pc:spChg chg="mod">
          <ac:chgData name="MARIA KARAMPELIA" userId="9dfcc2cac66bf474" providerId="LiveId" clId="{02C08672-3F3C-49A2-B6B8-8B90E6A8B58F}" dt="2024-10-04T00:25:22.816" v="34015" actId="20577"/>
          <ac:spMkLst>
            <pc:docMk/>
            <pc:sldMk cId="3201020327" sldId="275"/>
            <ac:spMk id="2" creationId="{8613BBAF-925C-2BE9-60B4-BAFA431D234A}"/>
          </ac:spMkLst>
        </pc:spChg>
        <pc:spChg chg="mod">
          <ac:chgData name="MARIA KARAMPELIA" userId="9dfcc2cac66bf474" providerId="LiveId" clId="{02C08672-3F3C-49A2-B6B8-8B90E6A8B58F}" dt="2024-10-03T22:02:17.670" v="22743" actId="12"/>
          <ac:spMkLst>
            <pc:docMk/>
            <pc:sldMk cId="3201020327" sldId="275"/>
            <ac:spMk id="3" creationId="{C2EF884F-3602-96B6-8824-F219C1610C11}"/>
          </ac:spMkLst>
        </pc:spChg>
      </pc:sldChg>
      <pc:sldChg chg="modSp new del mod">
        <pc:chgData name="MARIA KARAMPELIA" userId="9dfcc2cac66bf474" providerId="LiveId" clId="{02C08672-3F3C-49A2-B6B8-8B90E6A8B58F}" dt="2024-10-04T06:48:42.723" v="34142" actId="2696"/>
        <pc:sldMkLst>
          <pc:docMk/>
          <pc:sldMk cId="3729964763" sldId="276"/>
        </pc:sldMkLst>
        <pc:spChg chg="mod">
          <ac:chgData name="MARIA KARAMPELIA" userId="9dfcc2cac66bf474" providerId="LiveId" clId="{02C08672-3F3C-49A2-B6B8-8B90E6A8B58F}" dt="2024-10-04T00:25:34.597" v="34017" actId="20577"/>
          <ac:spMkLst>
            <pc:docMk/>
            <pc:sldMk cId="3729964763" sldId="276"/>
            <ac:spMk id="2" creationId="{E57093C0-1B1A-7047-8C5C-98D0BF4C1784}"/>
          </ac:spMkLst>
        </pc:spChg>
        <pc:spChg chg="mod">
          <ac:chgData name="MARIA KARAMPELIA" userId="9dfcc2cac66bf474" providerId="LiveId" clId="{02C08672-3F3C-49A2-B6B8-8B90E6A8B58F}" dt="2024-10-04T00:30:10.639" v="34068" actId="27636"/>
          <ac:spMkLst>
            <pc:docMk/>
            <pc:sldMk cId="3729964763" sldId="276"/>
            <ac:spMk id="3" creationId="{C236DAE7-0697-DD63-CD05-1663CB41892A}"/>
          </ac:spMkLst>
        </pc:spChg>
      </pc:sldChg>
      <pc:sldChg chg="modSp new del mod">
        <pc:chgData name="MARIA KARAMPELIA" userId="9dfcc2cac66bf474" providerId="LiveId" clId="{02C08672-3F3C-49A2-B6B8-8B90E6A8B58F}" dt="2024-10-04T06:48:42.723" v="34142" actId="2696"/>
        <pc:sldMkLst>
          <pc:docMk/>
          <pc:sldMk cId="411247661" sldId="277"/>
        </pc:sldMkLst>
        <pc:spChg chg="mod">
          <ac:chgData name="MARIA KARAMPELIA" userId="9dfcc2cac66bf474" providerId="LiveId" clId="{02C08672-3F3C-49A2-B6B8-8B90E6A8B58F}" dt="2024-10-04T00:25:43.446" v="34019" actId="20577"/>
          <ac:spMkLst>
            <pc:docMk/>
            <pc:sldMk cId="411247661" sldId="277"/>
            <ac:spMk id="2" creationId="{65FD9DB2-DF0E-69B1-750E-C385BC09A05D}"/>
          </ac:spMkLst>
        </pc:spChg>
        <pc:spChg chg="mod">
          <ac:chgData name="MARIA KARAMPELIA" userId="9dfcc2cac66bf474" providerId="LiveId" clId="{02C08672-3F3C-49A2-B6B8-8B90E6A8B58F}" dt="2024-10-03T22:12:03.433" v="23521" actId="12"/>
          <ac:spMkLst>
            <pc:docMk/>
            <pc:sldMk cId="411247661" sldId="277"/>
            <ac:spMk id="3" creationId="{AAE24CA7-4C3E-A617-A713-8AF6BDBE33FB}"/>
          </ac:spMkLst>
        </pc:spChg>
      </pc:sldChg>
      <pc:sldChg chg="modSp new del mod">
        <pc:chgData name="MARIA KARAMPELIA" userId="9dfcc2cac66bf474" providerId="LiveId" clId="{02C08672-3F3C-49A2-B6B8-8B90E6A8B58F}" dt="2024-10-04T06:48:42.723" v="34142" actId="2696"/>
        <pc:sldMkLst>
          <pc:docMk/>
          <pc:sldMk cId="744307620" sldId="278"/>
        </pc:sldMkLst>
        <pc:spChg chg="mod">
          <ac:chgData name="MARIA KARAMPELIA" userId="9dfcc2cac66bf474" providerId="LiveId" clId="{02C08672-3F3C-49A2-B6B8-8B90E6A8B58F}" dt="2024-10-04T00:25:50.184" v="34021" actId="20577"/>
          <ac:spMkLst>
            <pc:docMk/>
            <pc:sldMk cId="744307620" sldId="278"/>
            <ac:spMk id="2" creationId="{C6EBBA58-A172-73CD-5B4C-804CD8913CB3}"/>
          </ac:spMkLst>
        </pc:spChg>
        <pc:spChg chg="mod">
          <ac:chgData name="MARIA KARAMPELIA" userId="9dfcc2cac66bf474" providerId="LiveId" clId="{02C08672-3F3C-49A2-B6B8-8B90E6A8B58F}" dt="2024-10-03T22:26:28.183" v="24823" actId="12"/>
          <ac:spMkLst>
            <pc:docMk/>
            <pc:sldMk cId="744307620" sldId="278"/>
            <ac:spMk id="3" creationId="{C06B4BE0-ED7D-BC53-0AEA-04BD782BCD95}"/>
          </ac:spMkLst>
        </pc:spChg>
      </pc:sldChg>
      <pc:sldChg chg="modSp new del mod">
        <pc:chgData name="MARIA KARAMPELIA" userId="9dfcc2cac66bf474" providerId="LiveId" clId="{02C08672-3F3C-49A2-B6B8-8B90E6A8B58F}" dt="2024-10-04T06:48:42.723" v="34142" actId="2696"/>
        <pc:sldMkLst>
          <pc:docMk/>
          <pc:sldMk cId="854190275" sldId="279"/>
        </pc:sldMkLst>
        <pc:spChg chg="mod">
          <ac:chgData name="MARIA KARAMPELIA" userId="9dfcc2cac66bf474" providerId="LiveId" clId="{02C08672-3F3C-49A2-B6B8-8B90E6A8B58F}" dt="2024-10-04T00:25:59.305" v="34023" actId="20577"/>
          <ac:spMkLst>
            <pc:docMk/>
            <pc:sldMk cId="854190275" sldId="279"/>
            <ac:spMk id="2" creationId="{1FD75C83-47C7-DB27-3F38-BE2D19CD1FE1}"/>
          </ac:spMkLst>
        </pc:spChg>
        <pc:spChg chg="mod">
          <ac:chgData name="MARIA KARAMPELIA" userId="9dfcc2cac66bf474" providerId="LiveId" clId="{02C08672-3F3C-49A2-B6B8-8B90E6A8B58F}" dt="2024-10-04T00:31:18.630" v="34088" actId="20577"/>
          <ac:spMkLst>
            <pc:docMk/>
            <pc:sldMk cId="854190275" sldId="279"/>
            <ac:spMk id="3" creationId="{EA7E4B43-9145-2D7D-03A6-CF5F13E7C403}"/>
          </ac:spMkLst>
        </pc:spChg>
      </pc:sldChg>
      <pc:sldChg chg="modSp new del mod">
        <pc:chgData name="MARIA KARAMPELIA" userId="9dfcc2cac66bf474" providerId="LiveId" clId="{02C08672-3F3C-49A2-B6B8-8B90E6A8B58F}" dt="2024-10-04T06:48:42.723" v="34142" actId="2696"/>
        <pc:sldMkLst>
          <pc:docMk/>
          <pc:sldMk cId="246955478" sldId="280"/>
        </pc:sldMkLst>
        <pc:spChg chg="mod">
          <ac:chgData name="MARIA KARAMPELIA" userId="9dfcc2cac66bf474" providerId="LiveId" clId="{02C08672-3F3C-49A2-B6B8-8B90E6A8B58F}" dt="2024-10-04T00:26:09.780" v="34025" actId="20577"/>
          <ac:spMkLst>
            <pc:docMk/>
            <pc:sldMk cId="246955478" sldId="280"/>
            <ac:spMk id="2" creationId="{3DEE838F-183B-E387-AA3D-562F04E916DB}"/>
          </ac:spMkLst>
        </pc:spChg>
        <pc:spChg chg="mod">
          <ac:chgData name="MARIA KARAMPELIA" userId="9dfcc2cac66bf474" providerId="LiveId" clId="{02C08672-3F3C-49A2-B6B8-8B90E6A8B58F}" dt="2024-10-04T00:33:27.307" v="34130" actId="20577"/>
          <ac:spMkLst>
            <pc:docMk/>
            <pc:sldMk cId="246955478" sldId="280"/>
            <ac:spMk id="3" creationId="{29683B79-4693-F56B-0E1C-C9E2636183D0}"/>
          </ac:spMkLst>
        </pc:spChg>
      </pc:sldChg>
      <pc:sldChg chg="modSp new del mod">
        <pc:chgData name="MARIA KARAMPELIA" userId="9dfcc2cac66bf474" providerId="LiveId" clId="{02C08672-3F3C-49A2-B6B8-8B90E6A8B58F}" dt="2024-10-04T06:48:42.723" v="34142" actId="2696"/>
        <pc:sldMkLst>
          <pc:docMk/>
          <pc:sldMk cId="3340298836" sldId="281"/>
        </pc:sldMkLst>
        <pc:spChg chg="mod">
          <ac:chgData name="MARIA KARAMPELIA" userId="9dfcc2cac66bf474" providerId="LiveId" clId="{02C08672-3F3C-49A2-B6B8-8B90E6A8B58F}" dt="2024-10-04T00:26:15.559" v="34027" actId="20577"/>
          <ac:spMkLst>
            <pc:docMk/>
            <pc:sldMk cId="3340298836" sldId="281"/>
            <ac:spMk id="2" creationId="{09FD2F5A-A33E-26AA-360C-075F2B41C33A}"/>
          </ac:spMkLst>
        </pc:spChg>
        <pc:spChg chg="mod">
          <ac:chgData name="MARIA KARAMPELIA" userId="9dfcc2cac66bf474" providerId="LiveId" clId="{02C08672-3F3C-49A2-B6B8-8B90E6A8B58F}" dt="2024-10-04T00:33:11.319" v="34128" actId="20577"/>
          <ac:spMkLst>
            <pc:docMk/>
            <pc:sldMk cId="3340298836" sldId="281"/>
            <ac:spMk id="3" creationId="{8D2CEA8D-C64F-7DA2-D749-D651BE47E7C4}"/>
          </ac:spMkLst>
        </pc:spChg>
      </pc:sldChg>
      <pc:sldChg chg="modSp new del mod">
        <pc:chgData name="MARIA KARAMPELIA" userId="9dfcc2cac66bf474" providerId="LiveId" clId="{02C08672-3F3C-49A2-B6B8-8B90E6A8B58F}" dt="2024-10-04T06:48:42.723" v="34142" actId="2696"/>
        <pc:sldMkLst>
          <pc:docMk/>
          <pc:sldMk cId="94853242" sldId="282"/>
        </pc:sldMkLst>
        <pc:spChg chg="mod">
          <ac:chgData name="MARIA KARAMPELIA" userId="9dfcc2cac66bf474" providerId="LiveId" clId="{02C08672-3F3C-49A2-B6B8-8B90E6A8B58F}" dt="2024-10-04T00:26:22.596" v="34029" actId="20577"/>
          <ac:spMkLst>
            <pc:docMk/>
            <pc:sldMk cId="94853242" sldId="282"/>
            <ac:spMk id="2" creationId="{E841E3B8-D45D-2661-BA08-CB1DB82B1C75}"/>
          </ac:spMkLst>
        </pc:spChg>
        <pc:spChg chg="mod">
          <ac:chgData name="MARIA KARAMPELIA" userId="9dfcc2cac66bf474" providerId="LiveId" clId="{02C08672-3F3C-49A2-B6B8-8B90E6A8B58F}" dt="2024-10-03T23:23:13.905" v="29477" actId="27636"/>
          <ac:spMkLst>
            <pc:docMk/>
            <pc:sldMk cId="94853242" sldId="282"/>
            <ac:spMk id="3" creationId="{AC1EEE6D-01A4-2CCF-215B-1CCEEDA45A55}"/>
          </ac:spMkLst>
        </pc:spChg>
      </pc:sldChg>
      <pc:sldChg chg="modSp new del mod">
        <pc:chgData name="MARIA KARAMPELIA" userId="9dfcc2cac66bf474" providerId="LiveId" clId="{02C08672-3F3C-49A2-B6B8-8B90E6A8B58F}" dt="2024-10-04T06:48:42.723" v="34142" actId="2696"/>
        <pc:sldMkLst>
          <pc:docMk/>
          <pc:sldMk cId="632400768" sldId="283"/>
        </pc:sldMkLst>
        <pc:spChg chg="mod">
          <ac:chgData name="MARIA KARAMPELIA" userId="9dfcc2cac66bf474" providerId="LiveId" clId="{02C08672-3F3C-49A2-B6B8-8B90E6A8B58F}" dt="2024-10-04T00:14:35.859" v="33609" actId="20577"/>
          <ac:spMkLst>
            <pc:docMk/>
            <pc:sldMk cId="632400768" sldId="283"/>
            <ac:spMk id="2" creationId="{A5319D6A-8FFA-66B1-F064-C3CEE31E7141}"/>
          </ac:spMkLst>
        </pc:spChg>
        <pc:spChg chg="mod">
          <ac:chgData name="MARIA KARAMPELIA" userId="9dfcc2cac66bf474" providerId="LiveId" clId="{02C08672-3F3C-49A2-B6B8-8B90E6A8B58F}" dt="2024-10-04T00:36:36.902" v="34139" actId="113"/>
          <ac:spMkLst>
            <pc:docMk/>
            <pc:sldMk cId="632400768" sldId="283"/>
            <ac:spMk id="3" creationId="{8AAEECEC-3B4B-FF77-9507-CB5A5C80762A}"/>
          </ac:spMkLst>
        </pc:spChg>
      </pc:sldChg>
      <pc:sldChg chg="modSp new del mod">
        <pc:chgData name="MARIA KARAMPELIA" userId="9dfcc2cac66bf474" providerId="LiveId" clId="{02C08672-3F3C-49A2-B6B8-8B90E6A8B58F}" dt="2024-10-04T06:48:42.723" v="34142" actId="2696"/>
        <pc:sldMkLst>
          <pc:docMk/>
          <pc:sldMk cId="2616219579" sldId="284"/>
        </pc:sldMkLst>
        <pc:spChg chg="mod">
          <ac:chgData name="MARIA KARAMPELIA" userId="9dfcc2cac66bf474" providerId="LiveId" clId="{02C08672-3F3C-49A2-B6B8-8B90E6A8B58F}" dt="2024-10-04T00:24:37.587" v="34007" actId="20577"/>
          <ac:spMkLst>
            <pc:docMk/>
            <pc:sldMk cId="2616219579" sldId="284"/>
            <ac:spMk id="2" creationId="{BB56B79E-D458-E2DD-EEFB-7CBD4F9D79FF}"/>
          </ac:spMkLst>
        </pc:spChg>
        <pc:spChg chg="mod">
          <ac:chgData name="MARIA KARAMPELIA" userId="9dfcc2cac66bf474" providerId="LiveId" clId="{02C08672-3F3C-49A2-B6B8-8B90E6A8B58F}" dt="2024-10-03T23:59:30.281" v="32349" actId="20577"/>
          <ac:spMkLst>
            <pc:docMk/>
            <pc:sldMk cId="2616219579" sldId="284"/>
            <ac:spMk id="3" creationId="{7FF808FD-1863-AE1D-F878-5A54C92D7021}"/>
          </ac:spMkLst>
        </pc:spChg>
      </pc:sldChg>
      <pc:sldChg chg="modSp new del mod">
        <pc:chgData name="MARIA KARAMPELIA" userId="9dfcc2cac66bf474" providerId="LiveId" clId="{02C08672-3F3C-49A2-B6B8-8B90E6A8B58F}" dt="2024-10-04T06:48:42.723" v="34142" actId="2696"/>
        <pc:sldMkLst>
          <pc:docMk/>
          <pc:sldMk cId="1067169331" sldId="285"/>
        </pc:sldMkLst>
        <pc:spChg chg="mod">
          <ac:chgData name="MARIA KARAMPELIA" userId="9dfcc2cac66bf474" providerId="LiveId" clId="{02C08672-3F3C-49A2-B6B8-8B90E6A8B58F}" dt="2024-10-04T00:24:50.622" v="34011" actId="20577"/>
          <ac:spMkLst>
            <pc:docMk/>
            <pc:sldMk cId="1067169331" sldId="285"/>
            <ac:spMk id="2" creationId="{2001B7BC-BC53-A943-06B6-4556AFB38D2B}"/>
          </ac:spMkLst>
        </pc:spChg>
        <pc:spChg chg="mod">
          <ac:chgData name="MARIA KARAMPELIA" userId="9dfcc2cac66bf474" providerId="LiveId" clId="{02C08672-3F3C-49A2-B6B8-8B90E6A8B58F}" dt="2024-10-04T00:23:58.888" v="34003" actId="255"/>
          <ac:spMkLst>
            <pc:docMk/>
            <pc:sldMk cId="1067169331" sldId="285"/>
            <ac:spMk id="3" creationId="{470ECA95-3B49-8947-4A8E-BDF5997AF5A8}"/>
          </ac:spMkLst>
        </pc:spChg>
      </pc:sldChg>
      <pc:sldChg chg="modSp new del mod">
        <pc:chgData name="MARIA KARAMPELIA" userId="9dfcc2cac66bf474" providerId="LiveId" clId="{02C08672-3F3C-49A2-B6B8-8B90E6A8B58F}" dt="2024-10-04T06:48:42.723" v="34142" actId="2696"/>
        <pc:sldMkLst>
          <pc:docMk/>
          <pc:sldMk cId="667991403" sldId="286"/>
        </pc:sldMkLst>
        <pc:spChg chg="mod">
          <ac:chgData name="MARIA KARAMPELIA" userId="9dfcc2cac66bf474" providerId="LiveId" clId="{02C08672-3F3C-49A2-B6B8-8B90E6A8B58F}" dt="2024-10-04T00:24:44.415" v="34009" actId="20577"/>
          <ac:spMkLst>
            <pc:docMk/>
            <pc:sldMk cId="667991403" sldId="286"/>
            <ac:spMk id="2" creationId="{8EA1C09B-7481-748E-518F-6562BA27F915}"/>
          </ac:spMkLst>
        </pc:spChg>
        <pc:spChg chg="mod">
          <ac:chgData name="MARIA KARAMPELIA" userId="9dfcc2cac66bf474" providerId="LiveId" clId="{02C08672-3F3C-49A2-B6B8-8B90E6A8B58F}" dt="2024-10-04T00:08:23.779" v="33250" actId="12"/>
          <ac:spMkLst>
            <pc:docMk/>
            <pc:sldMk cId="667991403" sldId="286"/>
            <ac:spMk id="3" creationId="{ADCEEBA2-0560-AB37-C267-6D46CDD0D0B6}"/>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90C9893-6805-0615-D892-5F02A761686F}"/>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4E3C0987-E09A-3747-AC27-915EFC27A8B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3F8077F8-83CE-5191-B831-558DB5A7CA44}"/>
              </a:ext>
            </a:extLst>
          </p:cNvPr>
          <p:cNvSpPr>
            <a:spLocks noGrp="1"/>
          </p:cNvSpPr>
          <p:nvPr>
            <p:ph type="dt" sz="half" idx="10"/>
          </p:nvPr>
        </p:nvSpPr>
        <p:spPr/>
        <p:txBody>
          <a:bodyPr/>
          <a:lstStyle/>
          <a:p>
            <a:fld id="{E7349CDF-51AD-49FC-A228-2FAD89113CC6}" type="datetimeFigureOut">
              <a:rPr lang="el-GR" smtClean="0"/>
              <a:t>4/10/2024</a:t>
            </a:fld>
            <a:endParaRPr lang="el-GR"/>
          </a:p>
        </p:txBody>
      </p:sp>
      <p:sp>
        <p:nvSpPr>
          <p:cNvPr id="5" name="Θέση υποσέλιδου 4">
            <a:extLst>
              <a:ext uri="{FF2B5EF4-FFF2-40B4-BE49-F238E27FC236}">
                <a16:creationId xmlns:a16="http://schemas.microsoft.com/office/drawing/2014/main" id="{11BAFC59-F526-8A58-E6B9-521C7075583A}"/>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EC03A5E1-BC27-ED09-3E60-FD7BFF462EF1}"/>
              </a:ext>
            </a:extLst>
          </p:cNvPr>
          <p:cNvSpPr>
            <a:spLocks noGrp="1"/>
          </p:cNvSpPr>
          <p:nvPr>
            <p:ph type="sldNum" sz="quarter" idx="12"/>
          </p:nvPr>
        </p:nvSpPr>
        <p:spPr/>
        <p:txBody>
          <a:bodyPr/>
          <a:lstStyle/>
          <a:p>
            <a:fld id="{D60FB0B1-DAD1-4981-ACDD-10B25F7DA415}" type="slidenum">
              <a:rPr lang="el-GR" smtClean="0"/>
              <a:t>‹#›</a:t>
            </a:fld>
            <a:endParaRPr lang="el-GR"/>
          </a:p>
        </p:txBody>
      </p:sp>
    </p:spTree>
    <p:extLst>
      <p:ext uri="{BB962C8B-B14F-4D97-AF65-F5344CB8AC3E}">
        <p14:creationId xmlns:p14="http://schemas.microsoft.com/office/powerpoint/2010/main" val="17626292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821F536-EAD1-74AD-5B82-516CCDD7903E}"/>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76A0E601-ACCB-32AF-EEAA-25C8DA616022}"/>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7D5F0CDB-D38D-CA3F-1249-A270BD7444E2}"/>
              </a:ext>
            </a:extLst>
          </p:cNvPr>
          <p:cNvSpPr>
            <a:spLocks noGrp="1"/>
          </p:cNvSpPr>
          <p:nvPr>
            <p:ph type="dt" sz="half" idx="10"/>
          </p:nvPr>
        </p:nvSpPr>
        <p:spPr/>
        <p:txBody>
          <a:bodyPr/>
          <a:lstStyle/>
          <a:p>
            <a:fld id="{E7349CDF-51AD-49FC-A228-2FAD89113CC6}" type="datetimeFigureOut">
              <a:rPr lang="el-GR" smtClean="0"/>
              <a:t>4/10/2024</a:t>
            </a:fld>
            <a:endParaRPr lang="el-GR"/>
          </a:p>
        </p:txBody>
      </p:sp>
      <p:sp>
        <p:nvSpPr>
          <p:cNvPr id="5" name="Θέση υποσέλιδου 4">
            <a:extLst>
              <a:ext uri="{FF2B5EF4-FFF2-40B4-BE49-F238E27FC236}">
                <a16:creationId xmlns:a16="http://schemas.microsoft.com/office/drawing/2014/main" id="{00B3B2AC-EFC1-7D15-83C9-08FB1EF97767}"/>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610DE81D-793C-9461-6E39-C38734FA89F1}"/>
              </a:ext>
            </a:extLst>
          </p:cNvPr>
          <p:cNvSpPr>
            <a:spLocks noGrp="1"/>
          </p:cNvSpPr>
          <p:nvPr>
            <p:ph type="sldNum" sz="quarter" idx="12"/>
          </p:nvPr>
        </p:nvSpPr>
        <p:spPr/>
        <p:txBody>
          <a:bodyPr/>
          <a:lstStyle/>
          <a:p>
            <a:fld id="{D60FB0B1-DAD1-4981-ACDD-10B25F7DA415}" type="slidenum">
              <a:rPr lang="el-GR" smtClean="0"/>
              <a:t>‹#›</a:t>
            </a:fld>
            <a:endParaRPr lang="el-GR"/>
          </a:p>
        </p:txBody>
      </p:sp>
    </p:spTree>
    <p:extLst>
      <p:ext uri="{BB962C8B-B14F-4D97-AF65-F5344CB8AC3E}">
        <p14:creationId xmlns:p14="http://schemas.microsoft.com/office/powerpoint/2010/main" val="37911121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584D373D-6A82-D508-FD23-3F448CC56581}"/>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A08BFD82-78D6-D182-06D8-C891CDD537A2}"/>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BDF7A1AC-F26E-4165-B601-F1F81BB2FF94}"/>
              </a:ext>
            </a:extLst>
          </p:cNvPr>
          <p:cNvSpPr>
            <a:spLocks noGrp="1"/>
          </p:cNvSpPr>
          <p:nvPr>
            <p:ph type="dt" sz="half" idx="10"/>
          </p:nvPr>
        </p:nvSpPr>
        <p:spPr/>
        <p:txBody>
          <a:bodyPr/>
          <a:lstStyle/>
          <a:p>
            <a:fld id="{E7349CDF-51AD-49FC-A228-2FAD89113CC6}" type="datetimeFigureOut">
              <a:rPr lang="el-GR" smtClean="0"/>
              <a:t>4/10/2024</a:t>
            </a:fld>
            <a:endParaRPr lang="el-GR"/>
          </a:p>
        </p:txBody>
      </p:sp>
      <p:sp>
        <p:nvSpPr>
          <p:cNvPr id="5" name="Θέση υποσέλιδου 4">
            <a:extLst>
              <a:ext uri="{FF2B5EF4-FFF2-40B4-BE49-F238E27FC236}">
                <a16:creationId xmlns:a16="http://schemas.microsoft.com/office/drawing/2014/main" id="{9C186000-9A48-A9DB-F072-2FA1505A9CD9}"/>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B7557635-783F-B817-EB72-1BB46E0B677D}"/>
              </a:ext>
            </a:extLst>
          </p:cNvPr>
          <p:cNvSpPr>
            <a:spLocks noGrp="1"/>
          </p:cNvSpPr>
          <p:nvPr>
            <p:ph type="sldNum" sz="quarter" idx="12"/>
          </p:nvPr>
        </p:nvSpPr>
        <p:spPr/>
        <p:txBody>
          <a:bodyPr/>
          <a:lstStyle/>
          <a:p>
            <a:fld id="{D60FB0B1-DAD1-4981-ACDD-10B25F7DA415}" type="slidenum">
              <a:rPr lang="el-GR" smtClean="0"/>
              <a:t>‹#›</a:t>
            </a:fld>
            <a:endParaRPr lang="el-GR"/>
          </a:p>
        </p:txBody>
      </p:sp>
    </p:spTree>
    <p:extLst>
      <p:ext uri="{BB962C8B-B14F-4D97-AF65-F5344CB8AC3E}">
        <p14:creationId xmlns:p14="http://schemas.microsoft.com/office/powerpoint/2010/main" val="15415913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8AC0265-9618-3966-B694-7C4D91B0376F}"/>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1D5C0EBF-6523-C66A-A668-0E7F68C976C0}"/>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3BE6FC7D-EDE1-6959-EB55-7EB045BFB0B4}"/>
              </a:ext>
            </a:extLst>
          </p:cNvPr>
          <p:cNvSpPr>
            <a:spLocks noGrp="1"/>
          </p:cNvSpPr>
          <p:nvPr>
            <p:ph type="dt" sz="half" idx="10"/>
          </p:nvPr>
        </p:nvSpPr>
        <p:spPr/>
        <p:txBody>
          <a:bodyPr/>
          <a:lstStyle/>
          <a:p>
            <a:fld id="{E7349CDF-51AD-49FC-A228-2FAD89113CC6}" type="datetimeFigureOut">
              <a:rPr lang="el-GR" smtClean="0"/>
              <a:t>4/10/2024</a:t>
            </a:fld>
            <a:endParaRPr lang="el-GR"/>
          </a:p>
        </p:txBody>
      </p:sp>
      <p:sp>
        <p:nvSpPr>
          <p:cNvPr id="5" name="Θέση υποσέλιδου 4">
            <a:extLst>
              <a:ext uri="{FF2B5EF4-FFF2-40B4-BE49-F238E27FC236}">
                <a16:creationId xmlns:a16="http://schemas.microsoft.com/office/drawing/2014/main" id="{DB9FE9B9-6A63-67C3-4DF7-454FE2E53E88}"/>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BE516826-A69C-9A09-4806-7FED6AEC7A8B}"/>
              </a:ext>
            </a:extLst>
          </p:cNvPr>
          <p:cNvSpPr>
            <a:spLocks noGrp="1"/>
          </p:cNvSpPr>
          <p:nvPr>
            <p:ph type="sldNum" sz="quarter" idx="12"/>
          </p:nvPr>
        </p:nvSpPr>
        <p:spPr/>
        <p:txBody>
          <a:bodyPr/>
          <a:lstStyle/>
          <a:p>
            <a:fld id="{D60FB0B1-DAD1-4981-ACDD-10B25F7DA415}" type="slidenum">
              <a:rPr lang="el-GR" smtClean="0"/>
              <a:t>‹#›</a:t>
            </a:fld>
            <a:endParaRPr lang="el-GR"/>
          </a:p>
        </p:txBody>
      </p:sp>
    </p:spTree>
    <p:extLst>
      <p:ext uri="{BB962C8B-B14F-4D97-AF65-F5344CB8AC3E}">
        <p14:creationId xmlns:p14="http://schemas.microsoft.com/office/powerpoint/2010/main" val="8004828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3344EB3-23CD-CB2A-D3A5-91D3E6596FFF}"/>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6BBB9F0E-73FC-F3F5-C96F-64AE162E33C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B1F6B18A-BE23-446D-F24A-EA00830106A3}"/>
              </a:ext>
            </a:extLst>
          </p:cNvPr>
          <p:cNvSpPr>
            <a:spLocks noGrp="1"/>
          </p:cNvSpPr>
          <p:nvPr>
            <p:ph type="dt" sz="half" idx="10"/>
          </p:nvPr>
        </p:nvSpPr>
        <p:spPr/>
        <p:txBody>
          <a:bodyPr/>
          <a:lstStyle/>
          <a:p>
            <a:fld id="{E7349CDF-51AD-49FC-A228-2FAD89113CC6}" type="datetimeFigureOut">
              <a:rPr lang="el-GR" smtClean="0"/>
              <a:t>4/10/2024</a:t>
            </a:fld>
            <a:endParaRPr lang="el-GR"/>
          </a:p>
        </p:txBody>
      </p:sp>
      <p:sp>
        <p:nvSpPr>
          <p:cNvPr id="5" name="Θέση υποσέλιδου 4">
            <a:extLst>
              <a:ext uri="{FF2B5EF4-FFF2-40B4-BE49-F238E27FC236}">
                <a16:creationId xmlns:a16="http://schemas.microsoft.com/office/drawing/2014/main" id="{42BED76A-1D9E-28A5-478F-CABCD5916AC6}"/>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3963CD02-C2A0-6394-619F-A95CD5C76D81}"/>
              </a:ext>
            </a:extLst>
          </p:cNvPr>
          <p:cNvSpPr>
            <a:spLocks noGrp="1"/>
          </p:cNvSpPr>
          <p:nvPr>
            <p:ph type="sldNum" sz="quarter" idx="12"/>
          </p:nvPr>
        </p:nvSpPr>
        <p:spPr/>
        <p:txBody>
          <a:bodyPr/>
          <a:lstStyle/>
          <a:p>
            <a:fld id="{D60FB0B1-DAD1-4981-ACDD-10B25F7DA415}" type="slidenum">
              <a:rPr lang="el-GR" smtClean="0"/>
              <a:t>‹#›</a:t>
            </a:fld>
            <a:endParaRPr lang="el-GR"/>
          </a:p>
        </p:txBody>
      </p:sp>
    </p:spTree>
    <p:extLst>
      <p:ext uri="{BB962C8B-B14F-4D97-AF65-F5344CB8AC3E}">
        <p14:creationId xmlns:p14="http://schemas.microsoft.com/office/powerpoint/2010/main" val="14308323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3B77606-3A30-106C-D14C-450EDAFF4BDB}"/>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34C24991-B37B-130A-661E-8DDBA36B4007}"/>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66DAD90E-2626-9C40-344A-3FD615001369}"/>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91061C5E-AFD9-37A0-C699-C76E975BC9F7}"/>
              </a:ext>
            </a:extLst>
          </p:cNvPr>
          <p:cNvSpPr>
            <a:spLocks noGrp="1"/>
          </p:cNvSpPr>
          <p:nvPr>
            <p:ph type="dt" sz="half" idx="10"/>
          </p:nvPr>
        </p:nvSpPr>
        <p:spPr/>
        <p:txBody>
          <a:bodyPr/>
          <a:lstStyle/>
          <a:p>
            <a:fld id="{E7349CDF-51AD-49FC-A228-2FAD89113CC6}" type="datetimeFigureOut">
              <a:rPr lang="el-GR" smtClean="0"/>
              <a:t>4/10/2024</a:t>
            </a:fld>
            <a:endParaRPr lang="el-GR"/>
          </a:p>
        </p:txBody>
      </p:sp>
      <p:sp>
        <p:nvSpPr>
          <p:cNvPr id="6" name="Θέση υποσέλιδου 5">
            <a:extLst>
              <a:ext uri="{FF2B5EF4-FFF2-40B4-BE49-F238E27FC236}">
                <a16:creationId xmlns:a16="http://schemas.microsoft.com/office/drawing/2014/main" id="{56731E2D-2BB5-72BD-4E2E-9F0DC5166CAA}"/>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8180DDA5-6B34-F29D-7F8C-A084F4C914E5}"/>
              </a:ext>
            </a:extLst>
          </p:cNvPr>
          <p:cNvSpPr>
            <a:spLocks noGrp="1"/>
          </p:cNvSpPr>
          <p:nvPr>
            <p:ph type="sldNum" sz="quarter" idx="12"/>
          </p:nvPr>
        </p:nvSpPr>
        <p:spPr/>
        <p:txBody>
          <a:bodyPr/>
          <a:lstStyle/>
          <a:p>
            <a:fld id="{D60FB0B1-DAD1-4981-ACDD-10B25F7DA415}" type="slidenum">
              <a:rPr lang="el-GR" smtClean="0"/>
              <a:t>‹#›</a:t>
            </a:fld>
            <a:endParaRPr lang="el-GR"/>
          </a:p>
        </p:txBody>
      </p:sp>
    </p:spTree>
    <p:extLst>
      <p:ext uri="{BB962C8B-B14F-4D97-AF65-F5344CB8AC3E}">
        <p14:creationId xmlns:p14="http://schemas.microsoft.com/office/powerpoint/2010/main" val="33730177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E1ED892-6FCD-CC70-D2C7-893ADAE6E0A4}"/>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50D4F2CB-65DA-4671-6C2E-40B97A5AAC1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118CA560-8D70-F4E3-823E-311390EADCE4}"/>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224DC0B1-66B2-44EF-928F-70F2017D13A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4BF1A235-7088-7F57-2FAA-21B468CFBB1E}"/>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5DA05750-2180-E433-B395-1315A8780D63}"/>
              </a:ext>
            </a:extLst>
          </p:cNvPr>
          <p:cNvSpPr>
            <a:spLocks noGrp="1"/>
          </p:cNvSpPr>
          <p:nvPr>
            <p:ph type="dt" sz="half" idx="10"/>
          </p:nvPr>
        </p:nvSpPr>
        <p:spPr/>
        <p:txBody>
          <a:bodyPr/>
          <a:lstStyle/>
          <a:p>
            <a:fld id="{E7349CDF-51AD-49FC-A228-2FAD89113CC6}" type="datetimeFigureOut">
              <a:rPr lang="el-GR" smtClean="0"/>
              <a:t>4/10/2024</a:t>
            </a:fld>
            <a:endParaRPr lang="el-GR"/>
          </a:p>
        </p:txBody>
      </p:sp>
      <p:sp>
        <p:nvSpPr>
          <p:cNvPr id="8" name="Θέση υποσέλιδου 7">
            <a:extLst>
              <a:ext uri="{FF2B5EF4-FFF2-40B4-BE49-F238E27FC236}">
                <a16:creationId xmlns:a16="http://schemas.microsoft.com/office/drawing/2014/main" id="{1F6449F7-91F0-69A4-5D49-7D45406AE4B5}"/>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C70D76A0-7AFC-9B11-37C0-63D78FDE963A}"/>
              </a:ext>
            </a:extLst>
          </p:cNvPr>
          <p:cNvSpPr>
            <a:spLocks noGrp="1"/>
          </p:cNvSpPr>
          <p:nvPr>
            <p:ph type="sldNum" sz="quarter" idx="12"/>
          </p:nvPr>
        </p:nvSpPr>
        <p:spPr/>
        <p:txBody>
          <a:bodyPr/>
          <a:lstStyle/>
          <a:p>
            <a:fld id="{D60FB0B1-DAD1-4981-ACDD-10B25F7DA415}" type="slidenum">
              <a:rPr lang="el-GR" smtClean="0"/>
              <a:t>‹#›</a:t>
            </a:fld>
            <a:endParaRPr lang="el-GR"/>
          </a:p>
        </p:txBody>
      </p:sp>
    </p:spTree>
    <p:extLst>
      <p:ext uri="{BB962C8B-B14F-4D97-AF65-F5344CB8AC3E}">
        <p14:creationId xmlns:p14="http://schemas.microsoft.com/office/powerpoint/2010/main" val="34249814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99AA0C1-9249-A877-1A16-14136C0345D7}"/>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A354CD9D-D0EE-2C21-6CC2-DC00FDCD4A18}"/>
              </a:ext>
            </a:extLst>
          </p:cNvPr>
          <p:cNvSpPr>
            <a:spLocks noGrp="1"/>
          </p:cNvSpPr>
          <p:nvPr>
            <p:ph type="dt" sz="half" idx="10"/>
          </p:nvPr>
        </p:nvSpPr>
        <p:spPr/>
        <p:txBody>
          <a:bodyPr/>
          <a:lstStyle/>
          <a:p>
            <a:fld id="{E7349CDF-51AD-49FC-A228-2FAD89113CC6}" type="datetimeFigureOut">
              <a:rPr lang="el-GR" smtClean="0"/>
              <a:t>4/10/2024</a:t>
            </a:fld>
            <a:endParaRPr lang="el-GR"/>
          </a:p>
        </p:txBody>
      </p:sp>
      <p:sp>
        <p:nvSpPr>
          <p:cNvPr id="4" name="Θέση υποσέλιδου 3">
            <a:extLst>
              <a:ext uri="{FF2B5EF4-FFF2-40B4-BE49-F238E27FC236}">
                <a16:creationId xmlns:a16="http://schemas.microsoft.com/office/drawing/2014/main" id="{8145AD8D-DF0C-8264-CE7E-2AEE774DF08E}"/>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441D7DFB-D7A8-9BE1-C5A9-7BF0C4FAD486}"/>
              </a:ext>
            </a:extLst>
          </p:cNvPr>
          <p:cNvSpPr>
            <a:spLocks noGrp="1"/>
          </p:cNvSpPr>
          <p:nvPr>
            <p:ph type="sldNum" sz="quarter" idx="12"/>
          </p:nvPr>
        </p:nvSpPr>
        <p:spPr/>
        <p:txBody>
          <a:bodyPr/>
          <a:lstStyle/>
          <a:p>
            <a:fld id="{D60FB0B1-DAD1-4981-ACDD-10B25F7DA415}" type="slidenum">
              <a:rPr lang="el-GR" smtClean="0"/>
              <a:t>‹#›</a:t>
            </a:fld>
            <a:endParaRPr lang="el-GR"/>
          </a:p>
        </p:txBody>
      </p:sp>
    </p:spTree>
    <p:extLst>
      <p:ext uri="{BB962C8B-B14F-4D97-AF65-F5344CB8AC3E}">
        <p14:creationId xmlns:p14="http://schemas.microsoft.com/office/powerpoint/2010/main" val="25677201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C906D437-B797-2A43-BEEA-050209646F83}"/>
              </a:ext>
            </a:extLst>
          </p:cNvPr>
          <p:cNvSpPr>
            <a:spLocks noGrp="1"/>
          </p:cNvSpPr>
          <p:nvPr>
            <p:ph type="dt" sz="half" idx="10"/>
          </p:nvPr>
        </p:nvSpPr>
        <p:spPr/>
        <p:txBody>
          <a:bodyPr/>
          <a:lstStyle/>
          <a:p>
            <a:fld id="{E7349CDF-51AD-49FC-A228-2FAD89113CC6}" type="datetimeFigureOut">
              <a:rPr lang="el-GR" smtClean="0"/>
              <a:t>4/10/2024</a:t>
            </a:fld>
            <a:endParaRPr lang="el-GR"/>
          </a:p>
        </p:txBody>
      </p:sp>
      <p:sp>
        <p:nvSpPr>
          <p:cNvPr id="3" name="Θέση υποσέλιδου 2">
            <a:extLst>
              <a:ext uri="{FF2B5EF4-FFF2-40B4-BE49-F238E27FC236}">
                <a16:creationId xmlns:a16="http://schemas.microsoft.com/office/drawing/2014/main" id="{296060D6-5CDD-5192-B791-B19FFDBCA421}"/>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51FB04B8-4AC4-81EF-8B36-E866FC5EC3C1}"/>
              </a:ext>
            </a:extLst>
          </p:cNvPr>
          <p:cNvSpPr>
            <a:spLocks noGrp="1"/>
          </p:cNvSpPr>
          <p:nvPr>
            <p:ph type="sldNum" sz="quarter" idx="12"/>
          </p:nvPr>
        </p:nvSpPr>
        <p:spPr/>
        <p:txBody>
          <a:bodyPr/>
          <a:lstStyle/>
          <a:p>
            <a:fld id="{D60FB0B1-DAD1-4981-ACDD-10B25F7DA415}" type="slidenum">
              <a:rPr lang="el-GR" smtClean="0"/>
              <a:t>‹#›</a:t>
            </a:fld>
            <a:endParaRPr lang="el-GR"/>
          </a:p>
        </p:txBody>
      </p:sp>
    </p:spTree>
    <p:extLst>
      <p:ext uri="{BB962C8B-B14F-4D97-AF65-F5344CB8AC3E}">
        <p14:creationId xmlns:p14="http://schemas.microsoft.com/office/powerpoint/2010/main" val="27274742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34C7F0B-24F1-0761-1274-BBF938B4F6E6}"/>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E6A0292A-9529-2715-AE01-CF9ED71AC67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40E61AC9-761A-3137-6778-B474FE70D8B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8A7085D6-B124-3F9E-08C4-D0AD3182B7F1}"/>
              </a:ext>
            </a:extLst>
          </p:cNvPr>
          <p:cNvSpPr>
            <a:spLocks noGrp="1"/>
          </p:cNvSpPr>
          <p:nvPr>
            <p:ph type="dt" sz="half" idx="10"/>
          </p:nvPr>
        </p:nvSpPr>
        <p:spPr/>
        <p:txBody>
          <a:bodyPr/>
          <a:lstStyle/>
          <a:p>
            <a:fld id="{E7349CDF-51AD-49FC-A228-2FAD89113CC6}" type="datetimeFigureOut">
              <a:rPr lang="el-GR" smtClean="0"/>
              <a:t>4/10/2024</a:t>
            </a:fld>
            <a:endParaRPr lang="el-GR"/>
          </a:p>
        </p:txBody>
      </p:sp>
      <p:sp>
        <p:nvSpPr>
          <p:cNvPr id="6" name="Θέση υποσέλιδου 5">
            <a:extLst>
              <a:ext uri="{FF2B5EF4-FFF2-40B4-BE49-F238E27FC236}">
                <a16:creationId xmlns:a16="http://schemas.microsoft.com/office/drawing/2014/main" id="{C400FF05-0552-E522-3F57-9FA6EED50341}"/>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E9D99909-30F5-093E-A082-5BACD7606D8C}"/>
              </a:ext>
            </a:extLst>
          </p:cNvPr>
          <p:cNvSpPr>
            <a:spLocks noGrp="1"/>
          </p:cNvSpPr>
          <p:nvPr>
            <p:ph type="sldNum" sz="quarter" idx="12"/>
          </p:nvPr>
        </p:nvSpPr>
        <p:spPr/>
        <p:txBody>
          <a:bodyPr/>
          <a:lstStyle/>
          <a:p>
            <a:fld id="{D60FB0B1-DAD1-4981-ACDD-10B25F7DA415}" type="slidenum">
              <a:rPr lang="el-GR" smtClean="0"/>
              <a:t>‹#›</a:t>
            </a:fld>
            <a:endParaRPr lang="el-GR"/>
          </a:p>
        </p:txBody>
      </p:sp>
    </p:spTree>
    <p:extLst>
      <p:ext uri="{BB962C8B-B14F-4D97-AF65-F5344CB8AC3E}">
        <p14:creationId xmlns:p14="http://schemas.microsoft.com/office/powerpoint/2010/main" val="19840052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E3A798D-BCA4-97B8-99B8-D88D0843AD30}"/>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B7E689DB-233E-042E-1FA2-2F2EBFD57E1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5840D08B-0D53-6002-EA1F-F701F38241B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0328C0A1-E3F5-D699-0600-D9CC771768D1}"/>
              </a:ext>
            </a:extLst>
          </p:cNvPr>
          <p:cNvSpPr>
            <a:spLocks noGrp="1"/>
          </p:cNvSpPr>
          <p:nvPr>
            <p:ph type="dt" sz="half" idx="10"/>
          </p:nvPr>
        </p:nvSpPr>
        <p:spPr/>
        <p:txBody>
          <a:bodyPr/>
          <a:lstStyle/>
          <a:p>
            <a:fld id="{E7349CDF-51AD-49FC-A228-2FAD89113CC6}" type="datetimeFigureOut">
              <a:rPr lang="el-GR" smtClean="0"/>
              <a:t>4/10/2024</a:t>
            </a:fld>
            <a:endParaRPr lang="el-GR"/>
          </a:p>
        </p:txBody>
      </p:sp>
      <p:sp>
        <p:nvSpPr>
          <p:cNvPr id="6" name="Θέση υποσέλιδου 5">
            <a:extLst>
              <a:ext uri="{FF2B5EF4-FFF2-40B4-BE49-F238E27FC236}">
                <a16:creationId xmlns:a16="http://schemas.microsoft.com/office/drawing/2014/main" id="{AF5FFBF9-E37E-C22A-0059-3165EE30D729}"/>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78AB8D44-1E85-9AD4-B19C-D2991EDB6827}"/>
              </a:ext>
            </a:extLst>
          </p:cNvPr>
          <p:cNvSpPr>
            <a:spLocks noGrp="1"/>
          </p:cNvSpPr>
          <p:nvPr>
            <p:ph type="sldNum" sz="quarter" idx="12"/>
          </p:nvPr>
        </p:nvSpPr>
        <p:spPr/>
        <p:txBody>
          <a:bodyPr/>
          <a:lstStyle/>
          <a:p>
            <a:fld id="{D60FB0B1-DAD1-4981-ACDD-10B25F7DA415}" type="slidenum">
              <a:rPr lang="el-GR" smtClean="0"/>
              <a:t>‹#›</a:t>
            </a:fld>
            <a:endParaRPr lang="el-GR"/>
          </a:p>
        </p:txBody>
      </p:sp>
    </p:spTree>
    <p:extLst>
      <p:ext uri="{BB962C8B-B14F-4D97-AF65-F5344CB8AC3E}">
        <p14:creationId xmlns:p14="http://schemas.microsoft.com/office/powerpoint/2010/main" val="4471917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CD7B0902-F94A-D8F1-405A-C7E631AD548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2AB66A41-4F61-CC82-F7B2-117B8A13130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89FB40A8-8C91-3C25-FFEE-E687014A430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7349CDF-51AD-49FC-A228-2FAD89113CC6}" type="datetimeFigureOut">
              <a:rPr lang="el-GR" smtClean="0"/>
              <a:t>4/10/2024</a:t>
            </a:fld>
            <a:endParaRPr lang="el-GR"/>
          </a:p>
        </p:txBody>
      </p:sp>
      <p:sp>
        <p:nvSpPr>
          <p:cNvPr id="5" name="Θέση υποσέλιδου 4">
            <a:extLst>
              <a:ext uri="{FF2B5EF4-FFF2-40B4-BE49-F238E27FC236}">
                <a16:creationId xmlns:a16="http://schemas.microsoft.com/office/drawing/2014/main" id="{58C5DC57-1703-3237-C95A-81D2F1CD681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855EACA1-9929-349B-9590-D33AFE7574B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60FB0B1-DAD1-4981-ACDD-10B25F7DA415}" type="slidenum">
              <a:rPr lang="el-GR" smtClean="0"/>
              <a:t>‹#›</a:t>
            </a:fld>
            <a:endParaRPr lang="el-GR"/>
          </a:p>
        </p:txBody>
      </p:sp>
    </p:spTree>
    <p:extLst>
      <p:ext uri="{BB962C8B-B14F-4D97-AF65-F5344CB8AC3E}">
        <p14:creationId xmlns:p14="http://schemas.microsoft.com/office/powerpoint/2010/main" val="9651841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0AD3C0A-90D3-00CA-6323-97A670A25129}"/>
              </a:ext>
            </a:extLst>
          </p:cNvPr>
          <p:cNvSpPr>
            <a:spLocks noGrp="1"/>
          </p:cNvSpPr>
          <p:nvPr>
            <p:ph type="ctrTitle"/>
          </p:nvPr>
        </p:nvSpPr>
        <p:spPr>
          <a:xfrm>
            <a:off x="0" y="0"/>
            <a:ext cx="12192000" cy="4045226"/>
          </a:xfrm>
        </p:spPr>
        <p:txBody>
          <a:bodyPr>
            <a:normAutofit fontScale="90000"/>
          </a:bodyPr>
          <a:lstStyle/>
          <a:p>
            <a:br>
              <a:rPr lang="el-GR" sz="5300" dirty="0"/>
            </a:br>
            <a:r>
              <a:rPr lang="el-GR" sz="5100" b="1" dirty="0"/>
              <a:t>Η ΕΝΝΟΙΑ, ΤΟ ΠΕΡΙΕΧΟΜΕΝΟ  ΚΑΙ </a:t>
            </a:r>
            <a:br>
              <a:rPr lang="el-GR" sz="5100" b="1" dirty="0"/>
            </a:br>
            <a:r>
              <a:rPr lang="el-GR" sz="5100" b="1" dirty="0"/>
              <a:t>Ο ΣΚΟΠΟΣ ΤΗΣ ΑΓΩΓΗΣ</a:t>
            </a:r>
            <a:br>
              <a:rPr lang="el-GR" sz="5100" b="1" dirty="0"/>
            </a:br>
            <a:r>
              <a:rPr lang="el-GR" sz="4400" b="1" dirty="0">
                <a:solidFill>
                  <a:srgbClr val="FF0000"/>
                </a:solidFill>
              </a:rPr>
              <a:t>Από το βιβλίο του κ. Ιωάννη </a:t>
            </a:r>
            <a:r>
              <a:rPr lang="el-GR" sz="4400" b="1" dirty="0" err="1">
                <a:solidFill>
                  <a:srgbClr val="FF0000"/>
                </a:solidFill>
              </a:rPr>
              <a:t>Κογκούλη</a:t>
            </a:r>
            <a:r>
              <a:rPr lang="el-GR" sz="4400" b="1" dirty="0">
                <a:solidFill>
                  <a:srgbClr val="FF0000"/>
                </a:solidFill>
              </a:rPr>
              <a:t> ΕΙΣΑΓΩΓΗ ΣΤΗΝ ΠΑΙΔΑΓΩΓΙΚΗ, Εκδόσεις Αδελφών Κυριακίδη </a:t>
            </a:r>
            <a:r>
              <a:rPr lang="el-GR" sz="4400" b="1" dirty="0" err="1">
                <a:solidFill>
                  <a:srgbClr val="FF0000"/>
                </a:solidFill>
              </a:rPr>
              <a:t>α.ε.</a:t>
            </a:r>
            <a:r>
              <a:rPr lang="el-GR" sz="4400" b="1" dirty="0">
                <a:solidFill>
                  <a:srgbClr val="FF0000"/>
                </a:solidFill>
              </a:rPr>
              <a:t>, Θεσσαλονίκη 2005</a:t>
            </a:r>
            <a:r>
              <a:rPr lang="el-GR" sz="4400" b="1" dirty="0">
                <a:solidFill>
                  <a:srgbClr val="FF0000"/>
                </a:solidFill>
                <a:latin typeface="Calibri" panose="020F0502020204030204" pitchFamily="34" charset="0"/>
                <a:ea typeface="Calibri" panose="020F0502020204030204" pitchFamily="34" charset="0"/>
                <a:cs typeface="Calibri" panose="020F0502020204030204" pitchFamily="34" charset="0"/>
              </a:rPr>
              <a:t>⁵</a:t>
            </a:r>
            <a:r>
              <a:rPr lang="el-GR" sz="4400" b="1" dirty="0">
                <a:solidFill>
                  <a:srgbClr val="FF0000"/>
                </a:solidFill>
              </a:rPr>
              <a:t>, </a:t>
            </a:r>
            <a:r>
              <a:rPr lang="el-GR" sz="4400" b="1" dirty="0" err="1">
                <a:solidFill>
                  <a:srgbClr val="FF0000"/>
                </a:solidFill>
              </a:rPr>
              <a:t>σσ</a:t>
            </a:r>
            <a:r>
              <a:rPr lang="el-GR" sz="4400" b="1" dirty="0">
                <a:solidFill>
                  <a:srgbClr val="FF0000"/>
                </a:solidFill>
              </a:rPr>
              <a:t>. 140-158 &amp; </a:t>
            </a:r>
            <a:r>
              <a:rPr lang="el-GR" sz="4400" b="1" dirty="0" err="1">
                <a:solidFill>
                  <a:srgbClr val="FF0000"/>
                </a:solidFill>
              </a:rPr>
              <a:t>σσ</a:t>
            </a:r>
            <a:r>
              <a:rPr lang="el-GR" sz="4400" b="1" dirty="0">
                <a:solidFill>
                  <a:srgbClr val="FF0000"/>
                </a:solidFill>
              </a:rPr>
              <a:t>. 267-282</a:t>
            </a:r>
            <a:br>
              <a:rPr lang="el-GR" sz="4400" b="1" dirty="0">
                <a:solidFill>
                  <a:srgbClr val="FF0000"/>
                </a:solidFill>
              </a:rPr>
            </a:br>
            <a:endParaRPr lang="el-GR" sz="4400" b="1" dirty="0">
              <a:solidFill>
                <a:srgbClr val="FF0000"/>
              </a:solidFill>
            </a:endParaRPr>
          </a:p>
        </p:txBody>
      </p:sp>
      <p:sp>
        <p:nvSpPr>
          <p:cNvPr id="3" name="Υπότιτλος 2">
            <a:extLst>
              <a:ext uri="{FF2B5EF4-FFF2-40B4-BE49-F238E27FC236}">
                <a16:creationId xmlns:a16="http://schemas.microsoft.com/office/drawing/2014/main" id="{DB8C1014-6E36-2348-C76D-609E3D93DEAF}"/>
              </a:ext>
            </a:extLst>
          </p:cNvPr>
          <p:cNvSpPr>
            <a:spLocks noGrp="1"/>
          </p:cNvSpPr>
          <p:nvPr>
            <p:ph type="subTitle" idx="1"/>
          </p:nvPr>
        </p:nvSpPr>
        <p:spPr>
          <a:xfrm>
            <a:off x="1446179" y="4202349"/>
            <a:ext cx="9144000" cy="2733472"/>
          </a:xfrm>
        </p:spPr>
        <p:txBody>
          <a:bodyPr/>
          <a:lstStyle/>
          <a:p>
            <a:r>
              <a:rPr lang="el-GR" sz="2400" dirty="0"/>
              <a:t> </a:t>
            </a:r>
            <a:r>
              <a:rPr lang="el-GR" sz="2400" dirty="0">
                <a:cs typeface="Times New Roman" panose="02020603050405020304" pitchFamily="18" charset="0"/>
              </a:rPr>
              <a:t>Γ</a:t>
            </a:r>
            <a:r>
              <a:rPr lang="el-GR" sz="2400" dirty="0"/>
              <a:t>΄ ΕΞΑΜΗΝΟ</a:t>
            </a:r>
            <a:br>
              <a:rPr lang="el-GR" sz="2400" dirty="0"/>
            </a:br>
            <a:r>
              <a:rPr lang="el-GR" sz="2400" dirty="0"/>
              <a:t>ΙΕΡΑΤΙΚΩΝ ΣΠΟΥΔΩΝ</a:t>
            </a:r>
          </a:p>
          <a:p>
            <a:r>
              <a:rPr lang="el-GR" sz="2400" dirty="0"/>
              <a:t>ΑΕΑΑ</a:t>
            </a:r>
          </a:p>
          <a:p>
            <a:r>
              <a:rPr lang="el-GR" sz="2400" dirty="0"/>
              <a:t>ΔΙΔΑΣΚΟΥΣΑ: ΜΑΡΙΑ Κ. ΚΑΡΑΜΠΕΛΙΑ</a:t>
            </a:r>
          </a:p>
          <a:p>
            <a:r>
              <a:rPr lang="el-GR" sz="2400" dirty="0"/>
              <a:t>2024-2025</a:t>
            </a:r>
            <a:endParaRPr lang="el-GR" dirty="0"/>
          </a:p>
        </p:txBody>
      </p:sp>
    </p:spTree>
    <p:extLst>
      <p:ext uri="{BB962C8B-B14F-4D97-AF65-F5344CB8AC3E}">
        <p14:creationId xmlns:p14="http://schemas.microsoft.com/office/powerpoint/2010/main" val="5519413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AD95E83-F1FF-228C-5880-815F7DFA237B}"/>
              </a:ext>
            </a:extLst>
          </p:cNvPr>
          <p:cNvSpPr>
            <a:spLocks noGrp="1"/>
          </p:cNvSpPr>
          <p:nvPr>
            <p:ph type="title"/>
          </p:nvPr>
        </p:nvSpPr>
        <p:spPr>
          <a:xfrm>
            <a:off x="838200" y="0"/>
            <a:ext cx="10515600" cy="681037"/>
          </a:xfrm>
        </p:spPr>
        <p:txBody>
          <a:bodyPr>
            <a:normAutofit fontScale="90000"/>
          </a:bodyPr>
          <a:lstStyle/>
          <a:p>
            <a:pPr algn="ctr"/>
            <a:r>
              <a:rPr lang="el-GR" dirty="0"/>
              <a:t>Η έννοια και το περιεχόμενο της αγωγής</a:t>
            </a:r>
          </a:p>
        </p:txBody>
      </p:sp>
      <p:sp>
        <p:nvSpPr>
          <p:cNvPr id="3" name="Θέση περιεχομένου 2">
            <a:extLst>
              <a:ext uri="{FF2B5EF4-FFF2-40B4-BE49-F238E27FC236}">
                <a16:creationId xmlns:a16="http://schemas.microsoft.com/office/drawing/2014/main" id="{BFB74544-3973-3BDF-525D-ED4001CBBFD2}"/>
              </a:ext>
            </a:extLst>
          </p:cNvPr>
          <p:cNvSpPr>
            <a:spLocks noGrp="1"/>
          </p:cNvSpPr>
          <p:nvPr>
            <p:ph idx="1"/>
          </p:nvPr>
        </p:nvSpPr>
        <p:spPr>
          <a:xfrm>
            <a:off x="0" y="600074"/>
            <a:ext cx="12192000" cy="6257925"/>
          </a:xfrm>
        </p:spPr>
        <p:txBody>
          <a:bodyPr>
            <a:normAutofit lnSpcReduction="10000"/>
          </a:bodyPr>
          <a:lstStyle/>
          <a:p>
            <a:r>
              <a:rPr lang="el-GR" dirty="0"/>
              <a:t>Η </a:t>
            </a:r>
            <a:r>
              <a:rPr lang="el-GR" b="1" dirty="0"/>
              <a:t>επικοινωνία είναι μία ισορροπία </a:t>
            </a:r>
            <a:r>
              <a:rPr lang="el-GR" dirty="0"/>
              <a:t>μεταξύ </a:t>
            </a:r>
            <a:r>
              <a:rPr lang="el-GR" dirty="0">
                <a:effectLst>
                  <a:outerShdw blurRad="38100" dist="38100" dir="2700000" algn="tl">
                    <a:srgbClr val="000000">
                      <a:alpha val="43137"/>
                    </a:srgbClr>
                  </a:outerShdw>
                </a:effectLst>
              </a:rPr>
              <a:t>των αναγκών </a:t>
            </a:r>
            <a:r>
              <a:rPr lang="el-GR" dirty="0"/>
              <a:t>που ο καθένας μας έχει και των αναγκών των άλλων. Αυτό του εξασφαλίζει την εμπιστοσύνη στον εαυτό του, τη συναισθηματική στήριξη, την ενθάρρυνση για συνεργασία, την εξασφάλιση προτύπων κοινωνικής συμπεριφοράς. </a:t>
            </a:r>
          </a:p>
          <a:p>
            <a:r>
              <a:rPr lang="el-GR" dirty="0"/>
              <a:t>Η γνώμη του καθένα για τον εαυτό του είναι σημαντική, αφού ο άνθρωπος μέσα από την κάθε δραστηριότητά του βλέπει και κρίνει τον εαυτό του. Έτσι </a:t>
            </a:r>
            <a:r>
              <a:rPr lang="el-GR" b="1" dirty="0"/>
              <a:t>είναι απαραίτητη η ισορροπία </a:t>
            </a:r>
            <a:r>
              <a:rPr lang="el-GR" dirty="0"/>
              <a:t>μεταξύ </a:t>
            </a:r>
            <a:r>
              <a:rPr lang="el-GR" dirty="0">
                <a:effectLst>
                  <a:outerShdw blurRad="38100" dist="38100" dir="2700000" algn="tl">
                    <a:srgbClr val="000000">
                      <a:alpha val="43137"/>
                    </a:srgbClr>
                  </a:outerShdw>
                </a:effectLst>
              </a:rPr>
              <a:t>της γνώμης </a:t>
            </a:r>
            <a:r>
              <a:rPr lang="el-GR" dirty="0"/>
              <a:t>των άλλων για το συγκεκριμένο πρόσωπο και αυτής που έχει ο ίδιος για τον εαυτό του.</a:t>
            </a:r>
          </a:p>
          <a:p>
            <a:r>
              <a:rPr lang="el-GR" dirty="0"/>
              <a:t>Μ’ αυτόν τον τρόπο η αγωγή εξασφαλίζει τη γνήσια επικοινωνία του «Εγώ» με το «Εσύ» σε μία αχώριστη διαφορετικότητα του «Εμείς». </a:t>
            </a:r>
          </a:p>
          <a:p>
            <a:r>
              <a:rPr lang="el-GR" dirty="0"/>
              <a:t>Κύριο γνώρισμα του «Εμείς» είναι η εκτίμηση του καθένα για τον εαυτό του και για τους άλλους.</a:t>
            </a:r>
          </a:p>
          <a:p>
            <a:r>
              <a:rPr lang="el-GR" dirty="0"/>
              <a:t>Συνεπώς, κρίνεται επιτακτική η ανάγκη μέσω της αγωγής να μάθει ο καθένας:</a:t>
            </a:r>
          </a:p>
          <a:p>
            <a:pPr lvl="1">
              <a:buFont typeface="Wingdings" panose="05000000000000000000" pitchFamily="2" charset="2"/>
              <a:buChar char="v"/>
            </a:pPr>
            <a:r>
              <a:rPr lang="el-GR" dirty="0"/>
              <a:t>Να διαλέγεται με τους άλλους.</a:t>
            </a:r>
          </a:p>
          <a:p>
            <a:pPr lvl="1">
              <a:buFont typeface="Wingdings" panose="05000000000000000000" pitchFamily="2" charset="2"/>
              <a:buChar char="v"/>
            </a:pPr>
            <a:r>
              <a:rPr lang="el-GR" dirty="0"/>
              <a:t>Να δέχεται πως η γνώμη του άλλου έχει γι’  αυτόν αξία.</a:t>
            </a:r>
          </a:p>
          <a:p>
            <a:pPr lvl="1">
              <a:buFont typeface="Wingdings" panose="05000000000000000000" pitchFamily="2" charset="2"/>
              <a:buChar char="v"/>
            </a:pPr>
            <a:r>
              <a:rPr lang="el-GR" dirty="0"/>
              <a:t>Να αποφεύγει τη νοοτροπία που θέλει κάποιος να μιλάει περισσότερο παρά να ακούει.</a:t>
            </a:r>
          </a:p>
        </p:txBody>
      </p:sp>
    </p:spTree>
    <p:extLst>
      <p:ext uri="{BB962C8B-B14F-4D97-AF65-F5344CB8AC3E}">
        <p14:creationId xmlns:p14="http://schemas.microsoft.com/office/powerpoint/2010/main" val="24850485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C8DCD36-76B2-80EE-F3CD-FB765EC3AA97}"/>
              </a:ext>
            </a:extLst>
          </p:cNvPr>
          <p:cNvSpPr>
            <a:spLocks noGrp="1"/>
          </p:cNvSpPr>
          <p:nvPr>
            <p:ph type="title"/>
          </p:nvPr>
        </p:nvSpPr>
        <p:spPr>
          <a:xfrm>
            <a:off x="838200" y="18256"/>
            <a:ext cx="10515600" cy="438944"/>
          </a:xfrm>
        </p:spPr>
        <p:txBody>
          <a:bodyPr>
            <a:normAutofit fontScale="90000"/>
          </a:bodyPr>
          <a:lstStyle/>
          <a:p>
            <a:pPr algn="ctr"/>
            <a:r>
              <a:rPr lang="el-GR" dirty="0"/>
              <a:t>Η έννοια και το περιεχόμενο της αγωγής</a:t>
            </a:r>
          </a:p>
        </p:txBody>
      </p:sp>
      <p:sp>
        <p:nvSpPr>
          <p:cNvPr id="3" name="Θέση περιεχομένου 2">
            <a:extLst>
              <a:ext uri="{FF2B5EF4-FFF2-40B4-BE49-F238E27FC236}">
                <a16:creationId xmlns:a16="http://schemas.microsoft.com/office/drawing/2014/main" id="{207E2AF1-E21B-E7B0-2A11-3E0F46EB852A}"/>
              </a:ext>
            </a:extLst>
          </p:cNvPr>
          <p:cNvSpPr>
            <a:spLocks noGrp="1"/>
          </p:cNvSpPr>
          <p:nvPr>
            <p:ph idx="1"/>
          </p:nvPr>
        </p:nvSpPr>
        <p:spPr>
          <a:xfrm>
            <a:off x="0" y="457200"/>
            <a:ext cx="12192000" cy="6382544"/>
          </a:xfrm>
        </p:spPr>
        <p:txBody>
          <a:bodyPr>
            <a:normAutofit fontScale="85000" lnSpcReduction="20000"/>
          </a:bodyPr>
          <a:lstStyle/>
          <a:p>
            <a:r>
              <a:rPr lang="el-GR" dirty="0"/>
              <a:t>Στον διάλογο που καλλιεργείται στον χώρο της αγωγής με βάση την αξία των προσώπων, επιχειρείται, μέσα από τη διαδικασία έκθεσης επιχειρημάτων, απαντήσεων και ανταπαντήσεων, </a:t>
            </a:r>
            <a:r>
              <a:rPr lang="el-GR" b="1" dirty="0"/>
              <a:t>η διαμόρφωση γνώμης </a:t>
            </a:r>
            <a:r>
              <a:rPr lang="el-GR" dirty="0"/>
              <a:t>που </a:t>
            </a:r>
          </a:p>
          <a:p>
            <a:pPr lvl="1">
              <a:buFont typeface="Wingdings" panose="05000000000000000000" pitchFamily="2" charset="2"/>
              <a:buChar char="v"/>
            </a:pPr>
            <a:r>
              <a:rPr lang="el-GR" dirty="0"/>
              <a:t>θα έχει την προσωπική σφραγίδα, </a:t>
            </a:r>
          </a:p>
          <a:p>
            <a:pPr lvl="1">
              <a:buFont typeface="Wingdings" panose="05000000000000000000" pitchFamily="2" charset="2"/>
              <a:buChar char="v"/>
            </a:pPr>
            <a:r>
              <a:rPr lang="el-GR" dirty="0"/>
              <a:t>θα είναι ξένη προς κάθε ομοιομορφία που επιβάλλεται από έξω και </a:t>
            </a:r>
          </a:p>
          <a:p>
            <a:pPr lvl="1">
              <a:buFont typeface="Wingdings" panose="05000000000000000000" pitchFamily="2" charset="2"/>
              <a:buChar char="v"/>
            </a:pPr>
            <a:r>
              <a:rPr lang="el-GR" dirty="0"/>
              <a:t>θα διακρίνεται για την προσωπική υπευθυνότητα.</a:t>
            </a:r>
          </a:p>
          <a:p>
            <a:r>
              <a:rPr lang="el-GR" dirty="0"/>
              <a:t>Η υπεύθυνη διαλογική συνύπαρξη είναι προσωπικό μέλημα του καθενός. Η ίδια οδηγεί στη </a:t>
            </a:r>
            <a:r>
              <a:rPr lang="el-GR" b="1" dirty="0"/>
              <a:t>σωστή συμβίωση</a:t>
            </a:r>
            <a:r>
              <a:rPr lang="el-GR" dirty="0"/>
              <a:t>, η οποία δεν σχετίζεται ούτε με την αυτονόμηση του ανθρώπου, ούτε με τη συνύπαρξή του μόνο σε ομάδα ομοϊδεατών του. Μέλημα του καθενός είναι η φροντίδα για τη συμπεριφορά του και ο τρόπος επικοινωνίας με τους άλλους.</a:t>
            </a:r>
          </a:p>
          <a:p>
            <a:r>
              <a:rPr lang="el-GR" dirty="0"/>
              <a:t>Οι νέοι με τον διάλογο προτρέπονται να ερευνούν την αλήθεια, να αμφισβητούν, να επανεξετάζουν και να κρίνουν. Η επιβολή των ενηλίκων είναι έκφραση ανώριμης υπεροψίας. Αποστολή όλων είναι με τον διάλογο να ερευνούν και να τροποποιούν τις σκέψεις τους.</a:t>
            </a:r>
          </a:p>
          <a:p>
            <a:r>
              <a:rPr lang="el-GR" dirty="0"/>
              <a:t>Η αγωγή ως </a:t>
            </a:r>
            <a:r>
              <a:rPr lang="el-GR" dirty="0" err="1"/>
              <a:t>διαγενεαλογική</a:t>
            </a:r>
            <a:r>
              <a:rPr lang="el-GR" dirty="0"/>
              <a:t> αποστολή βοηθάει τον αναπτυσσόμενο άνθρωπο στη  επίτευξη υψηλότερων στόχων, τον κάνει ικανό </a:t>
            </a:r>
          </a:p>
          <a:p>
            <a:pPr lvl="1">
              <a:buFont typeface="Wingdings" panose="05000000000000000000" pitchFamily="2" charset="2"/>
              <a:buChar char="v"/>
            </a:pPr>
            <a:r>
              <a:rPr lang="el-GR" dirty="0"/>
              <a:t>να επικοινωνεί, </a:t>
            </a:r>
          </a:p>
          <a:p>
            <a:pPr lvl="1">
              <a:buFont typeface="Wingdings" panose="05000000000000000000" pitchFamily="2" charset="2"/>
              <a:buChar char="v"/>
            </a:pPr>
            <a:r>
              <a:rPr lang="el-GR" dirty="0"/>
              <a:t>να κυριαρχεί στον εαυτό του, </a:t>
            </a:r>
          </a:p>
          <a:p>
            <a:pPr lvl="1">
              <a:buFont typeface="Wingdings" panose="05000000000000000000" pitchFamily="2" charset="2"/>
              <a:buChar char="v"/>
            </a:pPr>
            <a:r>
              <a:rPr lang="el-GR" dirty="0"/>
              <a:t>να ενδιαφέρεται για ό,τι συμβαίνει γύρω του και </a:t>
            </a:r>
          </a:p>
          <a:p>
            <a:pPr lvl="1">
              <a:buFont typeface="Wingdings" panose="05000000000000000000" pitchFamily="2" charset="2"/>
              <a:buChar char="v"/>
            </a:pPr>
            <a:r>
              <a:rPr lang="el-GR" dirty="0"/>
              <a:t>να μην παρασύρεται  από πρότυπα που επιβάλλονται από τα οικονομικά συμφέροντα, τις τάσεις οικονομικής εκμετάλλευσης, τον καταναλωτισμό, και σε εκείνα που είναι αντίθετα σε κάθε μορφή υπευθυνότητας.</a:t>
            </a:r>
          </a:p>
        </p:txBody>
      </p:sp>
    </p:spTree>
    <p:extLst>
      <p:ext uri="{BB962C8B-B14F-4D97-AF65-F5344CB8AC3E}">
        <p14:creationId xmlns:p14="http://schemas.microsoft.com/office/powerpoint/2010/main" val="7498936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6955348-4CBF-131A-9BF1-06550014D642}"/>
              </a:ext>
            </a:extLst>
          </p:cNvPr>
          <p:cNvSpPr>
            <a:spLocks noGrp="1"/>
          </p:cNvSpPr>
          <p:nvPr>
            <p:ph type="title"/>
          </p:nvPr>
        </p:nvSpPr>
        <p:spPr>
          <a:xfrm>
            <a:off x="838200" y="18255"/>
            <a:ext cx="10515600" cy="548275"/>
          </a:xfrm>
        </p:spPr>
        <p:txBody>
          <a:bodyPr>
            <a:normAutofit fontScale="90000"/>
          </a:bodyPr>
          <a:lstStyle/>
          <a:p>
            <a:pPr algn="ctr"/>
            <a:r>
              <a:rPr lang="el-GR" dirty="0"/>
              <a:t>Αγωγή και μόρφωση</a:t>
            </a:r>
          </a:p>
        </p:txBody>
      </p:sp>
      <p:sp>
        <p:nvSpPr>
          <p:cNvPr id="3" name="Θέση περιεχομένου 2">
            <a:extLst>
              <a:ext uri="{FF2B5EF4-FFF2-40B4-BE49-F238E27FC236}">
                <a16:creationId xmlns:a16="http://schemas.microsoft.com/office/drawing/2014/main" id="{16D53824-170E-6DE6-2F40-ACD60DBA96B5}"/>
              </a:ext>
            </a:extLst>
          </p:cNvPr>
          <p:cNvSpPr>
            <a:spLocks noGrp="1"/>
          </p:cNvSpPr>
          <p:nvPr>
            <p:ph idx="1"/>
          </p:nvPr>
        </p:nvSpPr>
        <p:spPr>
          <a:xfrm>
            <a:off x="0" y="566530"/>
            <a:ext cx="12192000" cy="6273216"/>
          </a:xfrm>
        </p:spPr>
        <p:txBody>
          <a:bodyPr>
            <a:normAutofit fontScale="92500" lnSpcReduction="20000"/>
          </a:bodyPr>
          <a:lstStyle/>
          <a:p>
            <a:r>
              <a:rPr lang="el-GR" dirty="0"/>
              <a:t>Η «μόρφωση» ως έννοια παρουσιάζει πολυπλοκότητα. Η ίδια εξαρτάται από τον πολιτισμό κάθε εποχής και αντιπαρατίθεται με την </a:t>
            </a:r>
            <a:r>
              <a:rPr lang="el-GR" dirty="0" err="1"/>
              <a:t>περιρρέουσα</a:t>
            </a:r>
            <a:r>
              <a:rPr lang="el-GR" dirty="0"/>
              <a:t> ατμόσφαιρα και την κοινωνική πραγματικότητα. </a:t>
            </a:r>
          </a:p>
          <a:p>
            <a:r>
              <a:rPr lang="el-GR" dirty="0"/>
              <a:t>Ο άνθρωπος μαθαίνει να συνυπάρχει συνυπεύθυνα. Αυτό επιτυγχάνεται μέσα από μία διαδικασία παροχής βοήθειας για την ανάπτυξη της προσωπικότητάς του. Συνεπώς, </a:t>
            </a:r>
            <a:r>
              <a:rPr lang="el-GR" b="1" dirty="0"/>
              <a:t>η αγωγή είναι η ενέργεια</a:t>
            </a:r>
            <a:r>
              <a:rPr lang="el-GR" dirty="0"/>
              <a:t>, ενώ </a:t>
            </a:r>
            <a:r>
              <a:rPr lang="el-GR" b="1" dirty="0"/>
              <a:t>η μόρφωση το αποτέλεσμα</a:t>
            </a:r>
            <a:r>
              <a:rPr lang="el-GR" dirty="0"/>
              <a:t>.</a:t>
            </a:r>
          </a:p>
          <a:p>
            <a:r>
              <a:rPr lang="el-GR" dirty="0"/>
              <a:t>Η «μόρφωση» παραγόμενη από το ρήμα μορφώνω σημαίνει για τα υλικά αγαθά δίνω μορφή ή σχήμα σε κάτι άμορφο. </a:t>
            </a:r>
          </a:p>
          <a:p>
            <a:r>
              <a:rPr lang="el-GR" dirty="0"/>
              <a:t>Για τον άνθρωπο σημαίνει παρέχω, δίνω μορφή στην </a:t>
            </a:r>
            <a:r>
              <a:rPr lang="el-GR" dirty="0" err="1"/>
              <a:t>αδιάτακτη</a:t>
            </a:r>
            <a:r>
              <a:rPr lang="el-GR" dirty="0"/>
              <a:t> και άμορφη πνευματική υπόσταση χωρίς παραμέληση της σωματικής, τοποθετώ σε τάξη τις εσωτερικές </a:t>
            </a:r>
            <a:r>
              <a:rPr lang="el-GR" dirty="0" err="1"/>
              <a:t>ψυχοπνευματικές</a:t>
            </a:r>
            <a:r>
              <a:rPr lang="el-GR" dirty="0"/>
              <a:t>, ηθικές, καλλιτεχνικές και συναισθηματικές ιδιότητές του, ώστε να απαρτίζει μία προσωπικότητα που διαρκώς τείνει να βελτιωθεί. Μ’ αυτόν τον τρόπο η ψυχοσωματική ολότητα του ανθρώπου παίρνει την πραγματική της μορφή.</a:t>
            </a:r>
          </a:p>
          <a:p>
            <a:r>
              <a:rPr lang="el-GR" dirty="0"/>
              <a:t>Για την απόκτηση μόρφωσης κρίνονται απαραίτητες ορισμένες γνώσεις. Πάντως «μόρφωση» δεν είναι μόνο η κατοχή γνώσεων. Όπως παρατηρεί και ο Πλάτωνας </a:t>
            </a:r>
            <a:r>
              <a:rPr lang="el-GR" b="1" dirty="0"/>
              <a:t>«</a:t>
            </a:r>
            <a:r>
              <a:rPr lang="el-GR" b="1" i="1" dirty="0" err="1"/>
              <a:t>πᾶσά</a:t>
            </a:r>
            <a:r>
              <a:rPr lang="el-GR" b="1" i="1" dirty="0"/>
              <a:t> τε </a:t>
            </a:r>
            <a:r>
              <a:rPr lang="el-GR" b="1" i="1" dirty="0" err="1"/>
              <a:t>ἐπιστήμη</a:t>
            </a:r>
            <a:r>
              <a:rPr lang="el-GR" b="1" i="1" dirty="0"/>
              <a:t> </a:t>
            </a:r>
            <a:r>
              <a:rPr lang="el-GR" b="1" i="1" dirty="0" err="1"/>
              <a:t>χωριζομένη</a:t>
            </a:r>
            <a:r>
              <a:rPr lang="el-GR" b="1" i="1" dirty="0"/>
              <a:t> δικαιοσύνης </a:t>
            </a:r>
            <a:r>
              <a:rPr lang="el-GR" b="1" i="1" dirty="0" err="1"/>
              <a:t>καὶ</a:t>
            </a:r>
            <a:r>
              <a:rPr lang="el-GR" b="1" i="1" dirty="0"/>
              <a:t> </a:t>
            </a:r>
            <a:r>
              <a:rPr lang="el-GR" b="1" i="1" dirty="0" err="1"/>
              <a:t>τῆς</a:t>
            </a:r>
            <a:r>
              <a:rPr lang="el-GR" b="1" i="1" dirty="0"/>
              <a:t> </a:t>
            </a:r>
            <a:r>
              <a:rPr lang="el-GR" b="1" i="1" dirty="0" err="1"/>
              <a:t>ἄλλης</a:t>
            </a:r>
            <a:r>
              <a:rPr lang="el-GR" b="1" i="1" dirty="0"/>
              <a:t> </a:t>
            </a:r>
            <a:r>
              <a:rPr lang="el-GR" b="1" i="1" dirty="0" err="1"/>
              <a:t>ἀρετῆς</a:t>
            </a:r>
            <a:r>
              <a:rPr lang="el-GR" b="1" i="1" dirty="0"/>
              <a:t> πανουργία, </a:t>
            </a:r>
            <a:r>
              <a:rPr lang="el-GR" b="1" i="1" dirty="0" err="1"/>
              <a:t>οὐ</a:t>
            </a:r>
            <a:r>
              <a:rPr lang="el-GR" b="1" i="1" dirty="0"/>
              <a:t> σοφία φαίνεται</a:t>
            </a:r>
            <a:r>
              <a:rPr lang="el-GR" b="1" dirty="0"/>
              <a:t>.» </a:t>
            </a:r>
            <a:r>
              <a:rPr lang="el-GR" dirty="0"/>
              <a:t>(Πλάτων, </a:t>
            </a:r>
            <a:r>
              <a:rPr lang="el-GR" i="1" dirty="0" err="1"/>
              <a:t>Μενέξενος</a:t>
            </a:r>
            <a:r>
              <a:rPr lang="el-GR" dirty="0"/>
              <a:t> 246e7–a2) «</a:t>
            </a:r>
            <a:r>
              <a:rPr lang="el-GR" i="1" dirty="0"/>
              <a:t>Κάθε επιστήμη, όταν δεν συνοδεύεται από δικαιοσύνη και άλλες αρετές μοιάζει πανουργία και όχι σοφία</a:t>
            </a:r>
            <a:r>
              <a:rPr lang="el-GR" dirty="0"/>
              <a:t>.» </a:t>
            </a:r>
          </a:p>
        </p:txBody>
      </p:sp>
    </p:spTree>
    <p:extLst>
      <p:ext uri="{BB962C8B-B14F-4D97-AF65-F5344CB8AC3E}">
        <p14:creationId xmlns:p14="http://schemas.microsoft.com/office/powerpoint/2010/main" val="26120295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184AB88-7BC0-CC2A-C9C3-C4FAB0528BB7}"/>
              </a:ext>
            </a:extLst>
          </p:cNvPr>
          <p:cNvSpPr>
            <a:spLocks noGrp="1"/>
          </p:cNvSpPr>
          <p:nvPr>
            <p:ph type="title"/>
          </p:nvPr>
        </p:nvSpPr>
        <p:spPr>
          <a:xfrm>
            <a:off x="838200" y="18256"/>
            <a:ext cx="10515600" cy="518458"/>
          </a:xfrm>
        </p:spPr>
        <p:txBody>
          <a:bodyPr>
            <a:normAutofit fontScale="90000"/>
          </a:bodyPr>
          <a:lstStyle/>
          <a:p>
            <a:pPr algn="ctr"/>
            <a:r>
              <a:rPr lang="el-GR" dirty="0"/>
              <a:t>Αγωγή και μόρφωση</a:t>
            </a:r>
          </a:p>
        </p:txBody>
      </p:sp>
      <p:sp>
        <p:nvSpPr>
          <p:cNvPr id="3" name="Θέση περιεχομένου 2">
            <a:extLst>
              <a:ext uri="{FF2B5EF4-FFF2-40B4-BE49-F238E27FC236}">
                <a16:creationId xmlns:a16="http://schemas.microsoft.com/office/drawing/2014/main" id="{61A0A2C0-1435-3D9D-70AB-54EBA64F007C}"/>
              </a:ext>
            </a:extLst>
          </p:cNvPr>
          <p:cNvSpPr>
            <a:spLocks noGrp="1"/>
          </p:cNvSpPr>
          <p:nvPr>
            <p:ph idx="1"/>
          </p:nvPr>
        </p:nvSpPr>
        <p:spPr>
          <a:xfrm>
            <a:off x="0" y="536713"/>
            <a:ext cx="12192000" cy="6303032"/>
          </a:xfrm>
        </p:spPr>
        <p:txBody>
          <a:bodyPr>
            <a:normAutofit fontScale="92500" lnSpcReduction="10000"/>
          </a:bodyPr>
          <a:lstStyle/>
          <a:p>
            <a:r>
              <a:rPr lang="el-GR" dirty="0"/>
              <a:t>Η χρήση του όρου «μόρφωση» είναι και περιγραφική και δεοντολογική. Με την περιγραφική χρήση δηλώνουμε το γεγονός ότι κάποιος είναι μορφωμένος επειδή τελείωσε το σχολείο, το πανεπιστήμιο…</a:t>
            </a:r>
          </a:p>
          <a:p>
            <a:r>
              <a:rPr lang="el-GR" dirty="0"/>
              <a:t>Η δεοντολογική χρήση του όρου φανερώνει ότι κάποιος έχει βελτιωθεί με την αγωγή, έχει αποκτήσει γνώσεις, δεξιότητες και στάσεις που θεωρούνται αξιόλογες μόνες τους και όχι ως μέσο για κάποιο εξωτερικό σκοπό. Στην περίπτωση αυτή ο άνθρωπος έχει αναπτύξει αρμονικά τις </a:t>
            </a:r>
            <a:r>
              <a:rPr lang="el-GR" dirty="0" err="1"/>
              <a:t>ψυχοπνευματικές</a:t>
            </a:r>
            <a:r>
              <a:rPr lang="el-GR" dirty="0"/>
              <a:t> του δυνάμεις, οι οποίες και χαρακτηρίζουν την προσωπικότητά του, θεωρείται «μορφωμένος», αναπτύσσει αυτογνωσία, τελειοποιεί τις διαπροσωπικές σχέσεις του με τους άλλους στα πλαίσια μιας πηγαίας κοινωνικότητας, που απορρέει από ανιδιοτελή αγάπη για όλο τον κόσμο.</a:t>
            </a:r>
          </a:p>
          <a:p>
            <a:r>
              <a:rPr lang="el-GR" b="1" dirty="0"/>
              <a:t>Μόρφωση</a:t>
            </a:r>
            <a:r>
              <a:rPr lang="el-GR" dirty="0"/>
              <a:t> είναι το αποτέλεσμα της διαδικασίας μέσα από την οποία αναδεικνύεται ο ελεύθερος άνθρωπος, ο υπεύθυνος, ο δημιουργικός και συνεργατικός, ο οποίος έχει αναπτύξει όλα και όχι μερικά από τα γνωρίσματα που χαρακτηρίζουν το είδος του.</a:t>
            </a:r>
          </a:p>
          <a:p>
            <a:r>
              <a:rPr lang="el-GR" b="1" dirty="0"/>
              <a:t>Μορφωμένος άνθρωπος </a:t>
            </a:r>
            <a:r>
              <a:rPr lang="el-GR" dirty="0"/>
              <a:t>είναι αυτός που αναπτύσσει την ψυχοσωματική, την πνευματική του ολότητα, όχι απλώς ενταγμένος στο κοινωνικό σύνολο, αλλά όλος, «οικουμενικός άνθρωπος» ενταγμένος στον κόσμο.</a:t>
            </a:r>
          </a:p>
        </p:txBody>
      </p:sp>
    </p:spTree>
    <p:extLst>
      <p:ext uri="{BB962C8B-B14F-4D97-AF65-F5344CB8AC3E}">
        <p14:creationId xmlns:p14="http://schemas.microsoft.com/office/powerpoint/2010/main" val="12937716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12BFD0D-C8CD-657A-77B4-5270B980536A}"/>
              </a:ext>
            </a:extLst>
          </p:cNvPr>
          <p:cNvSpPr>
            <a:spLocks noGrp="1"/>
          </p:cNvSpPr>
          <p:nvPr>
            <p:ph type="title"/>
          </p:nvPr>
        </p:nvSpPr>
        <p:spPr>
          <a:xfrm>
            <a:off x="838200" y="18256"/>
            <a:ext cx="10515600" cy="438944"/>
          </a:xfrm>
        </p:spPr>
        <p:txBody>
          <a:bodyPr>
            <a:normAutofit fontScale="90000"/>
          </a:bodyPr>
          <a:lstStyle/>
          <a:p>
            <a:pPr algn="ctr"/>
            <a:r>
              <a:rPr lang="el-GR" dirty="0"/>
              <a:t>Ο σκοπός της αγωγής</a:t>
            </a:r>
          </a:p>
        </p:txBody>
      </p:sp>
      <p:sp>
        <p:nvSpPr>
          <p:cNvPr id="3" name="Θέση περιεχομένου 2">
            <a:extLst>
              <a:ext uri="{FF2B5EF4-FFF2-40B4-BE49-F238E27FC236}">
                <a16:creationId xmlns:a16="http://schemas.microsoft.com/office/drawing/2014/main" id="{83F37E61-6B4B-1028-9B0A-5C27CC37F0B1}"/>
              </a:ext>
            </a:extLst>
          </p:cNvPr>
          <p:cNvSpPr>
            <a:spLocks noGrp="1"/>
          </p:cNvSpPr>
          <p:nvPr>
            <p:ph idx="1"/>
          </p:nvPr>
        </p:nvSpPr>
        <p:spPr>
          <a:xfrm>
            <a:off x="0" y="457200"/>
            <a:ext cx="12192000" cy="6400799"/>
          </a:xfrm>
        </p:spPr>
        <p:txBody>
          <a:bodyPr>
            <a:normAutofit fontScale="92500" lnSpcReduction="10000"/>
          </a:bodyPr>
          <a:lstStyle/>
          <a:p>
            <a:r>
              <a:rPr lang="el-GR" dirty="0"/>
              <a:t>Αν ρωτήσουμε τους γονείς πώς θέλουν να εξελιχθούν τα παιδιά τους θα έχουμε περίπου τις ακόλουθες απαντήσεις:</a:t>
            </a:r>
          </a:p>
          <a:p>
            <a:pPr lvl="1">
              <a:buFont typeface="Wingdings" panose="05000000000000000000" pitchFamily="2" charset="2"/>
              <a:buChar char="v"/>
            </a:pPr>
            <a:r>
              <a:rPr lang="el-GR" dirty="0"/>
              <a:t>Να γίνουν καλύτεροί τους.</a:t>
            </a:r>
          </a:p>
          <a:p>
            <a:pPr lvl="1">
              <a:buFont typeface="Wingdings" panose="05000000000000000000" pitchFamily="2" charset="2"/>
              <a:buChar char="v"/>
            </a:pPr>
            <a:r>
              <a:rPr lang="el-GR" dirty="0"/>
              <a:t>Να είναι ανεξάρτητοι και προετοιμασμένοι επαγγελματικά για μία καλύτερη ζωή.</a:t>
            </a:r>
          </a:p>
          <a:p>
            <a:pPr lvl="1">
              <a:buFont typeface="Wingdings" panose="05000000000000000000" pitchFamily="2" charset="2"/>
              <a:buChar char="v"/>
            </a:pPr>
            <a:r>
              <a:rPr lang="el-GR" dirty="0"/>
              <a:t>Να μπορούν να συνυπάρχουν με άλλους ανθρώπους.</a:t>
            </a:r>
          </a:p>
          <a:p>
            <a:r>
              <a:rPr lang="el-GR" dirty="0"/>
              <a:t>Στον χώρο της αγωγής η ίδια η παιδαγωγική διαδικασία έχει τελολογικό χαρακτήρα. Προσανατολίζεται κάθε φορά προς αυτό που επιβάλλεται να γίνει. Στο σημείο αυτό ο κάθε παιδαγωγός, είτε είναι εκπαιδευτικός, είτε είναι γονέας, καλείται να απαντήσει σε σειρά ερωτημάτων ή προβλημάτων που σχετίζονται με τον σκοπό της αγωγής.</a:t>
            </a:r>
          </a:p>
          <a:p>
            <a:r>
              <a:rPr lang="el-GR" dirty="0"/>
              <a:t>Ποιος είναι ο σκοπός; Υπάρχει μόνο ένας ή περισσότεροι; Ποιος είναι αληθινός; Ποια κριτήρια ή ποια δεδομένα τον καθορίζουν; Απορρέει ο σκοπός από τον ίδιο τον άνθρωπο ή από την κοινωνία στην οποία ζει; </a:t>
            </a:r>
          </a:p>
          <a:p>
            <a:r>
              <a:rPr lang="el-GR" dirty="0"/>
              <a:t>Συναφή με τα παραπάνω είναι τα ακόλουθα ερωτήματα:</a:t>
            </a:r>
          </a:p>
          <a:p>
            <a:pPr lvl="1">
              <a:buFont typeface="Wingdings" panose="05000000000000000000" pitchFamily="2" charset="2"/>
              <a:buChar char="v"/>
            </a:pPr>
            <a:r>
              <a:rPr lang="el-GR" dirty="0"/>
              <a:t>Ποιος ορίζει τους σκοπούς της αγωγής; </a:t>
            </a:r>
          </a:p>
          <a:p>
            <a:pPr lvl="1">
              <a:buFont typeface="Wingdings" panose="05000000000000000000" pitchFamily="2" charset="2"/>
              <a:buChar char="v"/>
            </a:pPr>
            <a:r>
              <a:rPr lang="el-GR" dirty="0"/>
              <a:t>Πώς κατοχυρώνονται οι σκοποί της αγωγής; </a:t>
            </a:r>
          </a:p>
          <a:p>
            <a:pPr lvl="1">
              <a:buFont typeface="Wingdings" panose="05000000000000000000" pitchFamily="2" charset="2"/>
              <a:buChar char="v"/>
            </a:pPr>
            <a:r>
              <a:rPr lang="el-GR" dirty="0"/>
              <a:t>Ποια προβλήματα δημιουργούνται; </a:t>
            </a:r>
          </a:p>
          <a:p>
            <a:pPr lvl="1">
              <a:buFont typeface="Wingdings" panose="05000000000000000000" pitchFamily="2" charset="2"/>
              <a:buChar char="v"/>
            </a:pPr>
            <a:r>
              <a:rPr lang="el-GR" dirty="0"/>
              <a:t>Ποιες </a:t>
            </a:r>
            <a:r>
              <a:rPr lang="el-GR" dirty="0" err="1"/>
              <a:t>σκοποθεσίες</a:t>
            </a:r>
            <a:r>
              <a:rPr lang="el-GR" dirty="0"/>
              <a:t> είναι πραγματοποιήσιμες; </a:t>
            </a:r>
          </a:p>
        </p:txBody>
      </p:sp>
    </p:spTree>
    <p:extLst>
      <p:ext uri="{BB962C8B-B14F-4D97-AF65-F5344CB8AC3E}">
        <p14:creationId xmlns:p14="http://schemas.microsoft.com/office/powerpoint/2010/main" val="27540936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A987101-0F93-BD3A-C81C-75FE50E0EFC9}"/>
              </a:ext>
            </a:extLst>
          </p:cNvPr>
          <p:cNvSpPr>
            <a:spLocks noGrp="1"/>
          </p:cNvSpPr>
          <p:nvPr>
            <p:ph type="title"/>
          </p:nvPr>
        </p:nvSpPr>
        <p:spPr>
          <a:xfrm>
            <a:off x="728870" y="18255"/>
            <a:ext cx="10515600" cy="578093"/>
          </a:xfrm>
        </p:spPr>
        <p:txBody>
          <a:bodyPr>
            <a:normAutofit fontScale="90000"/>
          </a:bodyPr>
          <a:lstStyle/>
          <a:p>
            <a:pPr algn="ctr"/>
            <a:r>
              <a:rPr lang="el-GR" dirty="0"/>
              <a:t>Ο σκοπός της αγωγής</a:t>
            </a:r>
          </a:p>
        </p:txBody>
      </p:sp>
      <p:sp>
        <p:nvSpPr>
          <p:cNvPr id="3" name="Θέση περιεχομένου 2">
            <a:extLst>
              <a:ext uri="{FF2B5EF4-FFF2-40B4-BE49-F238E27FC236}">
                <a16:creationId xmlns:a16="http://schemas.microsoft.com/office/drawing/2014/main" id="{4FFA21BC-56FD-4473-B55B-2A59F5DAEDFA}"/>
              </a:ext>
            </a:extLst>
          </p:cNvPr>
          <p:cNvSpPr>
            <a:spLocks noGrp="1"/>
          </p:cNvSpPr>
          <p:nvPr>
            <p:ph idx="1"/>
          </p:nvPr>
        </p:nvSpPr>
        <p:spPr>
          <a:xfrm>
            <a:off x="0" y="526774"/>
            <a:ext cx="12192000" cy="6331226"/>
          </a:xfrm>
        </p:spPr>
        <p:txBody>
          <a:bodyPr>
            <a:normAutofit fontScale="92500" lnSpcReduction="20000"/>
          </a:bodyPr>
          <a:lstStyle/>
          <a:p>
            <a:r>
              <a:rPr lang="el-GR" dirty="0"/>
              <a:t>Σε κάθε περίπτωση ο σκοπός της αγωγής δεν πηγάζει από αφηρημένες έννοιες. Ανταποκρίνεται στην ίδια τη φύση του ανθρώπου, στον προορισμό του, στις βαθύτερες ανάγκες και επιδιώξεις του, ανάλογα με τις δυνατότητές του, και διαμορφώνεται μέσα στα πλαίσια των κοινωνικών συνθηκών εντός των οποίων ζει και αναπτύσσεται.</a:t>
            </a:r>
          </a:p>
          <a:p>
            <a:r>
              <a:rPr lang="el-GR" dirty="0"/>
              <a:t>Οι προσανατολισμοί στον χώρο της αγωγής και της εκπαίδευσης σχετίζονται με την επιθυμία ανάπτυξης από τον </a:t>
            </a:r>
            <a:r>
              <a:rPr lang="el-GR" dirty="0" err="1"/>
              <a:t>παιδαγωγούμενο</a:t>
            </a:r>
            <a:r>
              <a:rPr lang="el-GR" dirty="0"/>
              <a:t> επιθυμητών ιδιοτήτων. Ωστόσο, υπάρχουν σημαντικές διαφορές στο τι θεωρείται πολύτιμο, και το οποίο πρέπει να αναπτύξει κάποιος, και γενικά ποια είναι η επιθυμητή μορφή ζωής. Από την άποψη αυτή οι προσανατολισμοί έχουν να κάνουν με συγκεκριμένο κώδικα ηθικής μιας κοινωνίας. Συνεπώς, όποιον τρόπο ζωής θεωρούν πολύτιμο, αυτού του τρόπου τα μηνύματα περνούν. </a:t>
            </a:r>
          </a:p>
          <a:p>
            <a:r>
              <a:rPr lang="el-GR" dirty="0"/>
              <a:t>Ως Έλληνες και ορθόδοξοι είμαστε </a:t>
            </a:r>
            <a:r>
              <a:rPr lang="el-GR"/>
              <a:t>κληρονόμοι μιας </a:t>
            </a:r>
            <a:r>
              <a:rPr lang="el-GR" dirty="0"/>
              <a:t>διαχρονικής παράδοσης, η οποία προβάλλει τον κοινοτικό θεσμό και αναδεικνύει το ανθρώπινο πρόσωπο. Κατά συνέπεια, στον δικό μας χώρο, γνώση και παιδεία λειτουργούν </a:t>
            </a:r>
            <a:r>
              <a:rPr lang="el-GR" b="1" dirty="0"/>
              <a:t>ως αγωγή προσώπου</a:t>
            </a:r>
            <a:r>
              <a:rPr lang="el-GR" dirty="0"/>
              <a:t>.</a:t>
            </a:r>
          </a:p>
          <a:p>
            <a:r>
              <a:rPr lang="el-GR" dirty="0"/>
              <a:t>Μια τέτοια παιδεία </a:t>
            </a:r>
          </a:p>
          <a:p>
            <a:pPr lvl="1">
              <a:buFont typeface="Wingdings" panose="05000000000000000000" pitchFamily="2" charset="2"/>
              <a:buChar char="v"/>
            </a:pPr>
            <a:r>
              <a:rPr lang="el-GR" dirty="0"/>
              <a:t>δεν στοχεύει στην απλή καλυτέρευση ή ηθική βελτίωση του ανθρώπου, ούτε προβάλλει κατά τρόπο μονομερή την αποθέωση του αυτονομημένου ανθρώπου, </a:t>
            </a:r>
          </a:p>
          <a:p>
            <a:pPr lvl="1">
              <a:buFont typeface="Wingdings" panose="05000000000000000000" pitchFamily="2" charset="2"/>
              <a:buChar char="v"/>
            </a:pPr>
            <a:r>
              <a:rPr lang="el-GR" dirty="0"/>
              <a:t>αλλά φανερώνει και ενεργοποιεί τα στοιχεία εκείνα που αναδεικνύουν τον κατά φύση άνθρωπο. </a:t>
            </a:r>
          </a:p>
        </p:txBody>
      </p:sp>
    </p:spTree>
    <p:extLst>
      <p:ext uri="{BB962C8B-B14F-4D97-AF65-F5344CB8AC3E}">
        <p14:creationId xmlns:p14="http://schemas.microsoft.com/office/powerpoint/2010/main" val="30017874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0012967-56D3-366A-87B7-6EEB3521690B}"/>
              </a:ext>
            </a:extLst>
          </p:cNvPr>
          <p:cNvSpPr>
            <a:spLocks noGrp="1"/>
          </p:cNvSpPr>
          <p:nvPr>
            <p:ph type="title"/>
          </p:nvPr>
        </p:nvSpPr>
        <p:spPr>
          <a:xfrm>
            <a:off x="838200" y="18256"/>
            <a:ext cx="10515600" cy="429006"/>
          </a:xfrm>
        </p:spPr>
        <p:txBody>
          <a:bodyPr>
            <a:normAutofit fontScale="90000"/>
          </a:bodyPr>
          <a:lstStyle/>
          <a:p>
            <a:pPr algn="ctr"/>
            <a:r>
              <a:rPr lang="el-GR" dirty="0"/>
              <a:t>Ο σκοπός της αγωγής</a:t>
            </a:r>
          </a:p>
        </p:txBody>
      </p:sp>
      <p:sp>
        <p:nvSpPr>
          <p:cNvPr id="3" name="Θέση περιεχομένου 2">
            <a:extLst>
              <a:ext uri="{FF2B5EF4-FFF2-40B4-BE49-F238E27FC236}">
                <a16:creationId xmlns:a16="http://schemas.microsoft.com/office/drawing/2014/main" id="{F1B8DDD0-AEE7-63AF-36A9-9603D0A1DDDD}"/>
              </a:ext>
            </a:extLst>
          </p:cNvPr>
          <p:cNvSpPr>
            <a:spLocks noGrp="1"/>
          </p:cNvSpPr>
          <p:nvPr>
            <p:ph idx="1"/>
          </p:nvPr>
        </p:nvSpPr>
        <p:spPr>
          <a:xfrm>
            <a:off x="0" y="447262"/>
            <a:ext cx="12192000" cy="6392482"/>
          </a:xfrm>
        </p:spPr>
        <p:txBody>
          <a:bodyPr>
            <a:normAutofit fontScale="92500"/>
          </a:bodyPr>
          <a:lstStyle/>
          <a:p>
            <a:r>
              <a:rPr lang="el-GR" dirty="0"/>
              <a:t>Η αποδοχή οντολογικά του ανθρώπου ως προσώπου, ανεξαρτήτως καταγωγής, φύλου, κοινωνικής θέσης και ηλικίας, και η προβολή της ανεπανάληπτης μοναδικότητάς του προσφέρουν ανάλογους προς τη δική μας παράδοση και ζωή ορίζοντες στην παιδεία, στην αγωγή και την εκπαίδευση.</a:t>
            </a:r>
          </a:p>
          <a:p>
            <a:r>
              <a:rPr lang="el-GR" dirty="0"/>
              <a:t>Στον ελληνορθόδοξο χώρο δεν καταργείται το ιδεώδες του ήρωα και του καλού </a:t>
            </a:r>
            <a:r>
              <a:rPr lang="el-GR" dirty="0" err="1"/>
              <a:t>καγαθού</a:t>
            </a:r>
            <a:r>
              <a:rPr lang="el-GR" dirty="0"/>
              <a:t>. Απλά ολοκληρώνεται συμπεριλαμβανόμενο στο ιδεώδες του αγίου, το οποίο προβάλλεται μέσα από τη διδασκαλία της Ορθόδοξης Καθολικής Εκκλησίας.</a:t>
            </a:r>
          </a:p>
          <a:p>
            <a:r>
              <a:rPr lang="el-GR" dirty="0"/>
              <a:t>Με βάση το ιδεώδες του αγίου η παιδεία, η αγωγή και η εκπαίδευση αντιμετωπίζονται οντολογικά, αποβλέποντας στη μόρφωση εντός μας της ζωής του Χριστού στο να ζει δηλαδή μέσα μας ο Χριστός. </a:t>
            </a:r>
          </a:p>
          <a:p>
            <a:r>
              <a:rPr lang="el-GR" dirty="0"/>
              <a:t>Έτσι, με βάση την ελληνορθόδοξη παράδοση και ζωή ο σκοπός της παιδείας είναι «</a:t>
            </a:r>
            <a:r>
              <a:rPr lang="el-GR" i="1" dirty="0"/>
              <a:t>η αγωγή της </a:t>
            </a:r>
            <a:r>
              <a:rPr lang="el-GR" i="1" dirty="0" err="1"/>
              <a:t>συζήσεως</a:t>
            </a:r>
            <a:r>
              <a:rPr lang="el-GR" dirty="0"/>
              <a:t>» με τον Χριστό, η οποία προσφέρει στον άνθρωπο νέα ποιότητα ζωής. </a:t>
            </a:r>
          </a:p>
          <a:p>
            <a:r>
              <a:rPr lang="el-GR" dirty="0"/>
              <a:t>Μια τέτοια παιδεία δεν αρκείται στην απλή πληροφόρηση, στον καταρτισμό, στην κοινωνική καταξίωση, ή απλώς στην καλή συμπεριφορά, αλλά στον εξαγνισμό της ζωής μας. </a:t>
            </a:r>
          </a:p>
        </p:txBody>
      </p:sp>
    </p:spTree>
    <p:extLst>
      <p:ext uri="{BB962C8B-B14F-4D97-AF65-F5344CB8AC3E}">
        <p14:creationId xmlns:p14="http://schemas.microsoft.com/office/powerpoint/2010/main" val="40409031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0C10C43-8571-0BCC-6EA3-0F17DA30E5A2}"/>
              </a:ext>
            </a:extLst>
          </p:cNvPr>
          <p:cNvSpPr>
            <a:spLocks noGrp="1"/>
          </p:cNvSpPr>
          <p:nvPr>
            <p:ph type="title"/>
          </p:nvPr>
        </p:nvSpPr>
        <p:spPr>
          <a:xfrm>
            <a:off x="838200" y="1"/>
            <a:ext cx="10515600" cy="596348"/>
          </a:xfrm>
        </p:spPr>
        <p:txBody>
          <a:bodyPr>
            <a:normAutofit fontScale="90000"/>
          </a:bodyPr>
          <a:lstStyle/>
          <a:p>
            <a:pPr algn="ctr"/>
            <a:r>
              <a:rPr lang="el-GR" dirty="0"/>
              <a:t>Ο σκοπός της αγωγής</a:t>
            </a:r>
          </a:p>
        </p:txBody>
      </p:sp>
      <p:sp>
        <p:nvSpPr>
          <p:cNvPr id="3" name="Θέση περιεχομένου 2">
            <a:extLst>
              <a:ext uri="{FF2B5EF4-FFF2-40B4-BE49-F238E27FC236}">
                <a16:creationId xmlns:a16="http://schemas.microsoft.com/office/drawing/2014/main" id="{B67F472C-D2C8-52BF-A7D6-011FEF4333DB}"/>
              </a:ext>
            </a:extLst>
          </p:cNvPr>
          <p:cNvSpPr>
            <a:spLocks noGrp="1"/>
          </p:cNvSpPr>
          <p:nvPr>
            <p:ph idx="1"/>
          </p:nvPr>
        </p:nvSpPr>
        <p:spPr>
          <a:xfrm>
            <a:off x="0" y="596348"/>
            <a:ext cx="12192000" cy="6261651"/>
          </a:xfrm>
        </p:spPr>
        <p:txBody>
          <a:bodyPr/>
          <a:lstStyle/>
          <a:p>
            <a:r>
              <a:rPr lang="el-GR" dirty="0"/>
              <a:t>Ο σκοπός της αγωγής οφείλει να παρουσιάζει τα εξής χαρακτηριστικά:</a:t>
            </a:r>
          </a:p>
          <a:p>
            <a:pPr lvl="1">
              <a:buFont typeface="Wingdings" panose="05000000000000000000" pitchFamily="2" charset="2"/>
              <a:buChar char="v"/>
            </a:pPr>
            <a:r>
              <a:rPr lang="el-GR" dirty="0"/>
              <a:t>Να είναι ανοιχτός στο μέλλον επιδιώκοντας όχι μόνο την προσαρμογή αλλά και την ανανέωση στις </a:t>
            </a:r>
            <a:r>
              <a:rPr lang="el-GR" dirty="0" err="1"/>
              <a:t>κοινωνικοπολιτιστικές</a:t>
            </a:r>
            <a:r>
              <a:rPr lang="el-GR" dirty="0"/>
              <a:t> σχέσεις.</a:t>
            </a:r>
          </a:p>
          <a:p>
            <a:pPr lvl="1">
              <a:buFont typeface="Wingdings" panose="05000000000000000000" pitchFamily="2" charset="2"/>
              <a:buChar char="v"/>
            </a:pPr>
            <a:r>
              <a:rPr lang="el-GR" dirty="0"/>
              <a:t>Να μην αποσκοπεί σε ορισμένη μορφή ανθρώπου αποκλειστικά σύμφωνα με το πρότυπο του παιδαγωγού, γιατί η μορφή δεν καθορίζεται από έξω.</a:t>
            </a:r>
          </a:p>
          <a:p>
            <a:pPr lvl="1">
              <a:buFont typeface="Wingdings" panose="05000000000000000000" pitchFamily="2" charset="2"/>
              <a:buChar char="v"/>
            </a:pPr>
            <a:r>
              <a:rPr lang="el-GR" dirty="0"/>
              <a:t>Το σχολείο πρέπει να θεωρείται κύτταρο της κοινωνίας, μέσα στην οποία αναπτύσσεται ως κοινωνική μονάδα. </a:t>
            </a:r>
          </a:p>
          <a:p>
            <a:r>
              <a:rPr lang="el-GR" dirty="0"/>
              <a:t>Με βάση τα παραπάνω ο σκοπός της αγωγής παρουσιάζεται:</a:t>
            </a:r>
          </a:p>
          <a:p>
            <a:r>
              <a:rPr lang="el-GR" b="1" i="1" dirty="0"/>
              <a:t>Ανθρωποκεντρικός</a:t>
            </a:r>
            <a:r>
              <a:rPr lang="el-GR" dirty="0"/>
              <a:t>, αφού απευθύνεται στον άνθρωπο και λαμβάνει υπόψη την αξία της ύπαρξής του. Ο παιδαγωγός δεν πρέπει να λησμονεί το βασικό ερώτημα, δηλαδή, ποιος είναι ο κατά φύση άνθρωπος.</a:t>
            </a:r>
          </a:p>
          <a:p>
            <a:r>
              <a:rPr lang="el-GR" b="1" i="1" dirty="0" err="1"/>
              <a:t>Κοινωνιοκεντρικός</a:t>
            </a:r>
            <a:r>
              <a:rPr lang="el-GR" dirty="0"/>
              <a:t>, αφού προσανατολίζεται στην υποβοήθηση της κοινωνικής ζωής.</a:t>
            </a:r>
          </a:p>
          <a:p>
            <a:r>
              <a:rPr lang="el-GR" b="1" i="1" dirty="0" err="1"/>
              <a:t>Πραξιστρεφής</a:t>
            </a:r>
            <a:r>
              <a:rPr lang="el-GR" dirty="0"/>
              <a:t>, εφόσον αποβλέπει στην αντιμετώπιση τωρινών και μελλοντικών </a:t>
            </a:r>
            <a:r>
              <a:rPr lang="el-GR" dirty="0" err="1"/>
              <a:t>κοινωνικοπολιτιστικών</a:t>
            </a:r>
            <a:r>
              <a:rPr lang="el-GR" dirty="0"/>
              <a:t> και ατομικών προβλημάτων.</a:t>
            </a:r>
          </a:p>
          <a:p>
            <a:endParaRPr lang="el-GR" dirty="0"/>
          </a:p>
        </p:txBody>
      </p:sp>
    </p:spTree>
    <p:extLst>
      <p:ext uri="{BB962C8B-B14F-4D97-AF65-F5344CB8AC3E}">
        <p14:creationId xmlns:p14="http://schemas.microsoft.com/office/powerpoint/2010/main" val="14411378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B2E4FCD-C322-CED0-A427-F2877B2B1011}"/>
              </a:ext>
            </a:extLst>
          </p:cNvPr>
          <p:cNvSpPr>
            <a:spLocks noGrp="1"/>
          </p:cNvSpPr>
          <p:nvPr>
            <p:ph type="title"/>
          </p:nvPr>
        </p:nvSpPr>
        <p:spPr>
          <a:xfrm>
            <a:off x="838200" y="0"/>
            <a:ext cx="10515600" cy="681037"/>
          </a:xfrm>
        </p:spPr>
        <p:txBody>
          <a:bodyPr>
            <a:normAutofit fontScale="90000"/>
          </a:bodyPr>
          <a:lstStyle/>
          <a:p>
            <a:pPr algn="ctr"/>
            <a:r>
              <a:rPr lang="el-GR" dirty="0"/>
              <a:t>Ο σκοπός της αγωγής</a:t>
            </a:r>
          </a:p>
        </p:txBody>
      </p:sp>
      <p:sp>
        <p:nvSpPr>
          <p:cNvPr id="3" name="Θέση περιεχομένου 2">
            <a:extLst>
              <a:ext uri="{FF2B5EF4-FFF2-40B4-BE49-F238E27FC236}">
                <a16:creationId xmlns:a16="http://schemas.microsoft.com/office/drawing/2014/main" id="{F6E1CE00-D60A-5362-5C0A-A2E24930C043}"/>
              </a:ext>
            </a:extLst>
          </p:cNvPr>
          <p:cNvSpPr>
            <a:spLocks noGrp="1"/>
          </p:cNvSpPr>
          <p:nvPr>
            <p:ph idx="1"/>
          </p:nvPr>
        </p:nvSpPr>
        <p:spPr>
          <a:xfrm>
            <a:off x="0" y="556592"/>
            <a:ext cx="12192000" cy="6301408"/>
          </a:xfrm>
        </p:spPr>
        <p:txBody>
          <a:bodyPr>
            <a:normAutofit fontScale="92500" lnSpcReduction="20000"/>
          </a:bodyPr>
          <a:lstStyle/>
          <a:p>
            <a:r>
              <a:rPr lang="el-GR" dirty="0"/>
              <a:t>Στην ευρύτερη παιδαγωγική βιβλιογραφία ως σκοποί αγωγής αναφέρονται η υποβοήθηση του </a:t>
            </a:r>
            <a:r>
              <a:rPr lang="el-GR" dirty="0" err="1"/>
              <a:t>παιδαγωγούμενου</a:t>
            </a:r>
            <a:r>
              <a:rPr lang="el-GR" dirty="0"/>
              <a:t> για </a:t>
            </a:r>
            <a:r>
              <a:rPr lang="el-GR" i="1" dirty="0"/>
              <a:t>ενηλικίωση</a:t>
            </a:r>
            <a:r>
              <a:rPr lang="el-GR" dirty="0"/>
              <a:t> και </a:t>
            </a:r>
            <a:r>
              <a:rPr lang="el-GR" i="1" dirty="0"/>
              <a:t>χειραφέτηση</a:t>
            </a:r>
            <a:r>
              <a:rPr lang="el-GR" dirty="0"/>
              <a:t>.</a:t>
            </a:r>
          </a:p>
          <a:p>
            <a:r>
              <a:rPr lang="el-GR" dirty="0"/>
              <a:t>Η </a:t>
            </a:r>
            <a:r>
              <a:rPr lang="el-GR" b="1" i="1" dirty="0"/>
              <a:t>ενηλικίωση</a:t>
            </a:r>
            <a:r>
              <a:rPr lang="el-GR" dirty="0"/>
              <a:t> νοείται ως: </a:t>
            </a:r>
          </a:p>
          <a:p>
            <a:pPr marL="457200" lvl="1" indent="0">
              <a:buNone/>
            </a:pPr>
            <a:r>
              <a:rPr lang="el-GR" dirty="0"/>
              <a:t>α) εξασφάλιση στον </a:t>
            </a:r>
            <a:r>
              <a:rPr lang="el-GR" dirty="0" err="1"/>
              <a:t>παιδαγωγούμενο</a:t>
            </a:r>
            <a:r>
              <a:rPr lang="el-GR" dirty="0"/>
              <a:t> της ικανότητάς του για ένταξή του στην ευρύτερη κοινωνική ζωή ή ειδικότερα στην κοινωνική ομάδα, την οικογένεια, τον γάμο, το επάγγελμα, </a:t>
            </a:r>
          </a:p>
          <a:p>
            <a:pPr marL="457200" lvl="1" indent="0">
              <a:buNone/>
            </a:pPr>
            <a:r>
              <a:rPr lang="el-GR" dirty="0"/>
              <a:t>β) απόκτηση υπευθυνότητας απ’ αυτόν απέναντι στον εαυτό του και τους άλλους και </a:t>
            </a:r>
          </a:p>
          <a:p>
            <a:pPr marL="457200" lvl="1" indent="0">
              <a:buNone/>
            </a:pPr>
            <a:r>
              <a:rPr lang="el-GR" dirty="0"/>
              <a:t>γ) κριτική ανταπόκρισή του στους χειρισμούς του απέναντι στο περιβάλλον στο οποίο ζει. </a:t>
            </a:r>
          </a:p>
          <a:p>
            <a:r>
              <a:rPr lang="el-GR" dirty="0"/>
              <a:t>Στον δικό μας χώρο η ελληνορθόδοξη παράδοση προβάλλει τη διαδικασία της πορείας του κάθε ανθρώπου για προσωπική ωρίμανση και τελείωση μέσα από όσα ο άγιος Γρηγόριος ο </a:t>
            </a:r>
            <a:r>
              <a:rPr lang="el-GR" dirty="0" err="1"/>
              <a:t>Νύσσης</a:t>
            </a:r>
            <a:r>
              <a:rPr lang="el-GR" dirty="0"/>
              <a:t> παρατηρεί σημειώνοντας: «</a:t>
            </a:r>
            <a:r>
              <a:rPr lang="el-GR" i="1" dirty="0" err="1"/>
              <a:t>εἰ</a:t>
            </a:r>
            <a:r>
              <a:rPr lang="el-GR" i="1" dirty="0"/>
              <a:t> </a:t>
            </a:r>
            <a:r>
              <a:rPr lang="el-GR" i="1" dirty="0" err="1"/>
              <a:t>οὖν</a:t>
            </a:r>
            <a:r>
              <a:rPr lang="el-GR" i="1" dirty="0"/>
              <a:t> </a:t>
            </a:r>
            <a:r>
              <a:rPr lang="el-GR" i="1" dirty="0" err="1"/>
              <a:t>ἀποκλύσειας</a:t>
            </a:r>
            <a:r>
              <a:rPr lang="el-GR" i="1" dirty="0"/>
              <a:t> (=εάν ξεπλύνεις) </a:t>
            </a:r>
            <a:r>
              <a:rPr lang="el-GR" i="1" dirty="0" err="1"/>
              <a:t>πάλιν</a:t>
            </a:r>
            <a:r>
              <a:rPr lang="el-GR" i="1" dirty="0"/>
              <a:t> δι’ </a:t>
            </a:r>
            <a:r>
              <a:rPr lang="el-GR" i="1" dirty="0" err="1"/>
              <a:t>ἐπιμελοῦς</a:t>
            </a:r>
            <a:r>
              <a:rPr lang="el-GR" i="1" dirty="0"/>
              <a:t> βίου </a:t>
            </a:r>
            <a:r>
              <a:rPr lang="el-GR" i="1" dirty="0" err="1"/>
              <a:t>τὸν</a:t>
            </a:r>
            <a:r>
              <a:rPr lang="el-GR" i="1" dirty="0"/>
              <a:t> </a:t>
            </a:r>
            <a:r>
              <a:rPr lang="el-GR" i="1" dirty="0" err="1"/>
              <a:t>ἐπιπλασθέντα</a:t>
            </a:r>
            <a:r>
              <a:rPr lang="el-GR" i="1" dirty="0"/>
              <a:t> </a:t>
            </a:r>
            <a:r>
              <a:rPr lang="el-GR" i="1" dirty="0" err="1"/>
              <a:t>τ</a:t>
            </a:r>
            <a:r>
              <a:rPr lang="el-GR" i="1" dirty="0" err="1">
                <a:ea typeface="Calibri" panose="020F0502020204030204" pitchFamily="34" charset="0"/>
                <a:cs typeface="Calibri" panose="020F0502020204030204" pitchFamily="34" charset="0"/>
              </a:rPr>
              <a:t>ῇ</a:t>
            </a:r>
            <a:r>
              <a:rPr lang="el-GR" i="1" dirty="0">
                <a:ea typeface="Calibri" panose="020F0502020204030204" pitchFamily="34" charset="0"/>
                <a:cs typeface="Calibri" panose="020F0502020204030204" pitchFamily="34" charset="0"/>
              </a:rPr>
              <a:t> </a:t>
            </a:r>
            <a:r>
              <a:rPr lang="el-GR" i="1" dirty="0" err="1">
                <a:ea typeface="Calibri" panose="020F0502020204030204" pitchFamily="34" charset="0"/>
                <a:cs typeface="Calibri" panose="020F0502020204030204" pitchFamily="34" charset="0"/>
              </a:rPr>
              <a:t>καρδίᾳ</a:t>
            </a:r>
            <a:r>
              <a:rPr lang="el-GR" i="1" dirty="0">
                <a:ea typeface="Calibri" panose="020F0502020204030204" pitchFamily="34" charset="0"/>
                <a:cs typeface="Calibri" panose="020F0502020204030204" pitchFamily="34" charset="0"/>
              </a:rPr>
              <a:t> σου </a:t>
            </a:r>
            <a:r>
              <a:rPr lang="el-GR" i="1" dirty="0" err="1">
                <a:ea typeface="Calibri" panose="020F0502020204030204" pitchFamily="34" charset="0"/>
                <a:cs typeface="Calibri" panose="020F0502020204030204" pitchFamily="34" charset="0"/>
              </a:rPr>
              <a:t>ῥύπον</a:t>
            </a:r>
            <a:r>
              <a:rPr lang="el-GR" i="1" dirty="0">
                <a:ea typeface="Calibri" panose="020F0502020204030204" pitchFamily="34" charset="0"/>
                <a:cs typeface="Calibri" panose="020F0502020204030204" pitchFamily="34" charset="0"/>
              </a:rPr>
              <a:t>, </a:t>
            </a:r>
            <a:r>
              <a:rPr lang="el-GR" i="1" dirty="0" err="1">
                <a:ea typeface="Calibri" panose="020F0502020204030204" pitchFamily="34" charset="0"/>
                <a:cs typeface="Calibri" panose="020F0502020204030204" pitchFamily="34" charset="0"/>
              </a:rPr>
              <a:t>ἀναλάμψει</a:t>
            </a:r>
            <a:r>
              <a:rPr lang="el-GR" i="1" dirty="0">
                <a:ea typeface="Calibri" panose="020F0502020204030204" pitchFamily="34" charset="0"/>
                <a:cs typeface="Calibri" panose="020F0502020204030204" pitchFamily="34" charset="0"/>
              </a:rPr>
              <a:t> σοι </a:t>
            </a:r>
            <a:r>
              <a:rPr lang="el-GR" i="1" dirty="0" err="1">
                <a:ea typeface="Calibri" panose="020F0502020204030204" pitchFamily="34" charset="0"/>
                <a:cs typeface="Calibri" panose="020F0502020204030204" pitchFamily="34" charset="0"/>
              </a:rPr>
              <a:t>τὸ</a:t>
            </a:r>
            <a:r>
              <a:rPr lang="el-GR" i="1" dirty="0">
                <a:ea typeface="Calibri" panose="020F0502020204030204" pitchFamily="34" charset="0"/>
                <a:cs typeface="Calibri" panose="020F0502020204030204" pitchFamily="34" charset="0"/>
              </a:rPr>
              <a:t> </a:t>
            </a:r>
            <a:r>
              <a:rPr lang="el-GR" i="1" dirty="0" err="1">
                <a:ea typeface="Calibri" panose="020F0502020204030204" pitchFamily="34" charset="0"/>
                <a:cs typeface="Calibri" panose="020F0502020204030204" pitchFamily="34" charset="0"/>
              </a:rPr>
              <a:t>θεοειδὲς</a:t>
            </a:r>
            <a:r>
              <a:rPr lang="el-GR" i="1" dirty="0">
                <a:ea typeface="Calibri" panose="020F0502020204030204" pitchFamily="34" charset="0"/>
                <a:cs typeface="Calibri" panose="020F0502020204030204" pitchFamily="34" charset="0"/>
              </a:rPr>
              <a:t> κάλλος</a:t>
            </a:r>
            <a:r>
              <a:rPr lang="el-GR" dirty="0">
                <a:ea typeface="Calibri" panose="020F0502020204030204" pitchFamily="34" charset="0"/>
                <a:cs typeface="Calibri" panose="020F0502020204030204" pitchFamily="34" charset="0"/>
              </a:rPr>
              <a:t>» (</a:t>
            </a:r>
            <a:r>
              <a:rPr lang="en-GB" dirty="0">
                <a:ea typeface="Calibri" panose="020F0502020204030204" pitchFamily="34" charset="0"/>
                <a:cs typeface="Calibri" panose="020F0502020204030204" pitchFamily="34" charset="0"/>
              </a:rPr>
              <a:t>PG 44, 1272).</a:t>
            </a:r>
            <a:endParaRPr lang="el-GR" dirty="0">
              <a:ea typeface="Calibri" panose="020F0502020204030204" pitchFamily="34" charset="0"/>
              <a:cs typeface="Calibri" panose="020F0502020204030204" pitchFamily="34" charset="0"/>
            </a:endParaRPr>
          </a:p>
          <a:p>
            <a:r>
              <a:rPr lang="el-GR" dirty="0">
                <a:ea typeface="Calibri" panose="020F0502020204030204" pitchFamily="34" charset="0"/>
                <a:cs typeface="Calibri" panose="020F0502020204030204" pitchFamily="34" charset="0"/>
              </a:rPr>
              <a:t>Η </a:t>
            </a:r>
            <a:r>
              <a:rPr lang="el-GR" b="1" i="1" dirty="0">
                <a:ea typeface="Calibri" panose="020F0502020204030204" pitchFamily="34" charset="0"/>
                <a:cs typeface="Calibri" panose="020F0502020204030204" pitchFamily="34" charset="0"/>
              </a:rPr>
              <a:t>χειραφέτηση</a:t>
            </a:r>
            <a:r>
              <a:rPr lang="el-GR" dirty="0">
                <a:ea typeface="Calibri" panose="020F0502020204030204" pitchFamily="34" charset="0"/>
                <a:cs typeface="Calibri" panose="020F0502020204030204" pitchFamily="34" charset="0"/>
              </a:rPr>
              <a:t> θεωρείται ως η ετοιμότητα και ικανότητα του ανθρώπου για απελευθέρωσή του από κοινωνικές εξαρτήσεις. Σχετιζόμενη με τον </a:t>
            </a:r>
            <a:r>
              <a:rPr lang="el-GR" dirty="0" err="1">
                <a:ea typeface="Calibri" panose="020F0502020204030204" pitchFamily="34" charset="0"/>
                <a:cs typeface="Calibri" panose="020F0502020204030204" pitchFamily="34" charset="0"/>
              </a:rPr>
              <a:t>νεομαρξιστικό</a:t>
            </a:r>
            <a:r>
              <a:rPr lang="el-GR" dirty="0">
                <a:ea typeface="Calibri" panose="020F0502020204030204" pitchFamily="34" charset="0"/>
                <a:cs typeface="Calibri" panose="020F0502020204030204" pitchFamily="34" charset="0"/>
              </a:rPr>
              <a:t> χώρο αποτελεί κοινωνικά και οικονομικά θεμελιωμένη θεωρία και πράξη ενός ιδεολογικά κατευθυνόμενου πολιτικού αγώνα. Ο αγώνας αυτός προσανατολίζεται στην κατάκτηση ελευθεριών στους κοινωνικούς θεσμούς. Μέσα από τη χειραφετημένη εκπαίδευση επιτυγχάνεται, σύμφωνα με τους υποστηρικτές της, η καλύτερη ανάπτυξη της συμβίωσης, χωρίς την ανάγκη προσφυγής σε μορφές αγωγής στηριγμένες για παράδειγμα στην αγάπη ή στην αυθεντία.  </a:t>
            </a:r>
            <a:endParaRPr lang="el-GR" dirty="0"/>
          </a:p>
        </p:txBody>
      </p:sp>
    </p:spTree>
    <p:extLst>
      <p:ext uri="{BB962C8B-B14F-4D97-AF65-F5344CB8AC3E}">
        <p14:creationId xmlns:p14="http://schemas.microsoft.com/office/powerpoint/2010/main" val="9562206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83FF41D-7E78-2967-D59C-59C95F077FE3}"/>
              </a:ext>
            </a:extLst>
          </p:cNvPr>
          <p:cNvSpPr>
            <a:spLocks noGrp="1"/>
          </p:cNvSpPr>
          <p:nvPr>
            <p:ph type="title"/>
          </p:nvPr>
        </p:nvSpPr>
        <p:spPr>
          <a:xfrm>
            <a:off x="838200" y="18256"/>
            <a:ext cx="10515600" cy="662782"/>
          </a:xfrm>
        </p:spPr>
        <p:txBody>
          <a:bodyPr>
            <a:normAutofit fontScale="90000"/>
          </a:bodyPr>
          <a:lstStyle/>
          <a:p>
            <a:pPr algn="ctr"/>
            <a:r>
              <a:rPr lang="el-GR" dirty="0"/>
              <a:t>Ο σκοπός της αγωγής</a:t>
            </a:r>
          </a:p>
        </p:txBody>
      </p:sp>
      <p:sp>
        <p:nvSpPr>
          <p:cNvPr id="3" name="Θέση περιεχομένου 2">
            <a:extLst>
              <a:ext uri="{FF2B5EF4-FFF2-40B4-BE49-F238E27FC236}">
                <a16:creationId xmlns:a16="http://schemas.microsoft.com/office/drawing/2014/main" id="{C705E9CB-C553-E051-EE79-F8ABA5D315F1}"/>
              </a:ext>
            </a:extLst>
          </p:cNvPr>
          <p:cNvSpPr>
            <a:spLocks noGrp="1"/>
          </p:cNvSpPr>
          <p:nvPr>
            <p:ph idx="1"/>
          </p:nvPr>
        </p:nvSpPr>
        <p:spPr>
          <a:xfrm>
            <a:off x="0" y="591670"/>
            <a:ext cx="12192000" cy="6248073"/>
          </a:xfrm>
        </p:spPr>
        <p:txBody>
          <a:bodyPr>
            <a:normAutofit lnSpcReduction="10000"/>
          </a:bodyPr>
          <a:lstStyle/>
          <a:p>
            <a:r>
              <a:rPr lang="el-GR" dirty="0"/>
              <a:t>Επίσης, παρατηρήθηκε ότι στόχος της αγωγής είναι </a:t>
            </a:r>
            <a:r>
              <a:rPr lang="el-GR" b="1" i="1" dirty="0"/>
              <a:t>ο ελεύθερος και υπεύθυνος άνθρωπος</a:t>
            </a:r>
            <a:r>
              <a:rPr lang="el-GR" dirty="0"/>
              <a:t>, που με αυτοτελή κριτική σκέψη και δική του πρωτοβουλία είναι ικανός να δράσει δημιουργικά και να αναλάβει την ευθύνη για τις πράξεις του μέσα στο κοινωνικό σύνολο. </a:t>
            </a:r>
          </a:p>
          <a:p>
            <a:r>
              <a:rPr lang="el-GR" dirty="0"/>
              <a:t>ΣΥΜΠΕΡΑΣΜΑΤΙΚΑ: Σκοπός της αγωγής είναι η διαπαιδαγώγηση των παιδιών και των εφήβων ως ελεύθερων ατόμων με πρωτοβουλία και κριτική σκέψη, ώστε να θελήσουν να αγωνιστούν για την προσωπική τους ολοκλήρωση και να αναπτύξουν με τους γύρω τους σωστές διαπροσωπικές σχέσεις. Επίσης, η ευαισθητοποίησή τους μπροστά στα κοινωνικά προβλήματα, ώστε ελεύθερα να οδηγηθούν σ’ ένα δυναμικό αντίκρισμα και μία δυναμική θεώρηση της ζωής και του κόσμου.</a:t>
            </a:r>
          </a:p>
          <a:p>
            <a:r>
              <a:rPr lang="el-GR" dirty="0"/>
              <a:t>Ωστόσο, όποια και αν είναι η διατύπωση του σκοπού της αγωγής, ο παιδαγωγός δεν πρέπει να ξεχνά τον διαρκή προβληματισμό του:</a:t>
            </a:r>
          </a:p>
          <a:p>
            <a:pPr lvl="1">
              <a:buFont typeface="Wingdings" panose="05000000000000000000" pitchFamily="2" charset="2"/>
              <a:buChar char="v"/>
            </a:pPr>
            <a:r>
              <a:rPr lang="el-GR" b="1" dirty="0"/>
              <a:t>Ποιος είναι ο κατά φύση άνθρωπος προς τον οποίο προσανατολίζεται η αγωγή;</a:t>
            </a:r>
          </a:p>
          <a:p>
            <a:pPr lvl="1">
              <a:buFont typeface="Wingdings" panose="05000000000000000000" pitchFamily="2" charset="2"/>
              <a:buChar char="v"/>
            </a:pPr>
            <a:r>
              <a:rPr lang="el-GR" b="1" dirty="0"/>
              <a:t>Ποιες προϋποθέσεις εξασφαλίζουν την πραγματική κοινωνία του ανθρώπου, όχι μόνο με τον συνάνθρωπο, αλλά με ό,τι υπάρχει γύρω του;</a:t>
            </a:r>
          </a:p>
        </p:txBody>
      </p:sp>
    </p:spTree>
    <p:extLst>
      <p:ext uri="{BB962C8B-B14F-4D97-AF65-F5344CB8AC3E}">
        <p14:creationId xmlns:p14="http://schemas.microsoft.com/office/powerpoint/2010/main" val="13932353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36DD926-BD09-AF5A-9A9F-76DEECE2B381}"/>
              </a:ext>
            </a:extLst>
          </p:cNvPr>
          <p:cNvSpPr>
            <a:spLocks noGrp="1"/>
          </p:cNvSpPr>
          <p:nvPr>
            <p:ph type="title"/>
          </p:nvPr>
        </p:nvSpPr>
        <p:spPr>
          <a:xfrm>
            <a:off x="838200" y="1"/>
            <a:ext cx="10515600" cy="781050"/>
          </a:xfrm>
        </p:spPr>
        <p:txBody>
          <a:bodyPr/>
          <a:lstStyle/>
          <a:p>
            <a:pPr algn="ctr"/>
            <a:r>
              <a:rPr lang="el-GR" dirty="0"/>
              <a:t>Η έννοια και το περιεχόμενο της αγωγής</a:t>
            </a:r>
          </a:p>
        </p:txBody>
      </p:sp>
      <p:sp>
        <p:nvSpPr>
          <p:cNvPr id="3" name="Θέση περιεχομένου 2">
            <a:extLst>
              <a:ext uri="{FF2B5EF4-FFF2-40B4-BE49-F238E27FC236}">
                <a16:creationId xmlns:a16="http://schemas.microsoft.com/office/drawing/2014/main" id="{1ECD6CD0-0612-66D4-9FD1-6184FED5F140}"/>
              </a:ext>
            </a:extLst>
          </p:cNvPr>
          <p:cNvSpPr>
            <a:spLocks noGrp="1"/>
          </p:cNvSpPr>
          <p:nvPr>
            <p:ph idx="1"/>
          </p:nvPr>
        </p:nvSpPr>
        <p:spPr>
          <a:xfrm>
            <a:off x="0" y="781050"/>
            <a:ext cx="12192000" cy="6076949"/>
          </a:xfrm>
        </p:spPr>
        <p:txBody>
          <a:bodyPr>
            <a:normAutofit fontScale="92500" lnSpcReduction="10000"/>
          </a:bodyPr>
          <a:lstStyle/>
          <a:p>
            <a:r>
              <a:rPr lang="el-GR" dirty="0"/>
              <a:t>Η λέξη αγωγή παράγεται από το </a:t>
            </a:r>
            <a:r>
              <a:rPr lang="el-GR" b="1" dirty="0"/>
              <a:t>ρήμα «άγω», </a:t>
            </a:r>
            <a:r>
              <a:rPr lang="el-GR" dirty="0"/>
              <a:t>και σημαίνει </a:t>
            </a:r>
          </a:p>
          <a:p>
            <a:pPr lvl="1">
              <a:buFont typeface="Wingdings" panose="05000000000000000000" pitchFamily="2" charset="2"/>
              <a:buChar char="v"/>
            </a:pPr>
            <a:r>
              <a:rPr lang="el-GR" dirty="0"/>
              <a:t>την προσπάθεια χειραγώγησης του παιδιού σε ορισμένες κατευθύνσεις ή σκοπούς, </a:t>
            </a:r>
          </a:p>
          <a:p>
            <a:pPr lvl="1">
              <a:buFont typeface="Wingdings" panose="05000000000000000000" pitchFamily="2" charset="2"/>
              <a:buChar char="v"/>
            </a:pPr>
            <a:r>
              <a:rPr lang="el-GR" dirty="0"/>
              <a:t>που φαίνεται να είναι από πριν καθορισμένοι και βρίσκονται κατά κάποιο τρόπο στην ίδια του τη φύση.  </a:t>
            </a:r>
          </a:p>
          <a:p>
            <a:r>
              <a:rPr lang="el-GR" dirty="0"/>
              <a:t>Η χειραγώγηση ως </a:t>
            </a:r>
            <a:r>
              <a:rPr lang="el-GR" dirty="0" err="1"/>
              <a:t>διαγενεαλογική</a:t>
            </a:r>
            <a:r>
              <a:rPr lang="el-GR" dirty="0"/>
              <a:t> παιδευτική ενέργεια οφείλει να βιώνεται ως μια κατάσταση αμοιβαιότητας και όχι ως σχέση εξουσίας και εξάρτησης ανάμεσα στη μεγαλύτερη και τη μικρότερη γενιά.</a:t>
            </a:r>
          </a:p>
          <a:p>
            <a:r>
              <a:rPr lang="el-GR" dirty="0"/>
              <a:t>Συνεπώς, η αγωγή είναι </a:t>
            </a:r>
            <a:r>
              <a:rPr lang="el-GR" b="1" dirty="0"/>
              <a:t>συνειδητή ενέργεια</a:t>
            </a:r>
            <a:r>
              <a:rPr lang="el-GR" dirty="0"/>
              <a:t>, η οποία επηρεάζει το παιδί μέσα από τρεις δραστηριότητες:</a:t>
            </a:r>
          </a:p>
          <a:p>
            <a:pPr lvl="1">
              <a:buFont typeface="Wingdings" panose="05000000000000000000" pitchFamily="2" charset="2"/>
              <a:buChar char="v"/>
            </a:pPr>
            <a:r>
              <a:rPr lang="el-GR" dirty="0"/>
              <a:t>τη φροντίδα</a:t>
            </a:r>
          </a:p>
          <a:p>
            <a:pPr lvl="1">
              <a:buFont typeface="Wingdings" panose="05000000000000000000" pitchFamily="2" charset="2"/>
              <a:buChar char="v"/>
            </a:pPr>
            <a:r>
              <a:rPr lang="el-GR" dirty="0"/>
              <a:t>την καθοδήγηση και </a:t>
            </a:r>
          </a:p>
          <a:p>
            <a:pPr lvl="1">
              <a:buFont typeface="Wingdings" panose="05000000000000000000" pitchFamily="2" charset="2"/>
              <a:buChar char="v"/>
            </a:pPr>
            <a:r>
              <a:rPr lang="el-GR" dirty="0"/>
              <a:t>την καλλιέργεια, η οποία νοείται με βάση την προοπτική μιας ολοκληρωμένης προσωπικότητας. </a:t>
            </a:r>
          </a:p>
          <a:p>
            <a:r>
              <a:rPr lang="el-GR" dirty="0"/>
              <a:t>Η αγωγή στοχεύει στην υποβοήθηση του νέου ανθρώπου ως προς: </a:t>
            </a:r>
          </a:p>
          <a:p>
            <a:pPr lvl="1">
              <a:buFont typeface="Wingdings" panose="05000000000000000000" pitchFamily="2" charset="2"/>
              <a:buChar char="v"/>
            </a:pPr>
            <a:r>
              <a:rPr lang="el-GR" dirty="0"/>
              <a:t>την </a:t>
            </a:r>
            <a:r>
              <a:rPr lang="el-GR" dirty="0" err="1"/>
              <a:t>ψυχοπνευματική</a:t>
            </a:r>
            <a:r>
              <a:rPr lang="el-GR" dirty="0"/>
              <a:t> του ανάπτυξη και </a:t>
            </a:r>
          </a:p>
          <a:p>
            <a:pPr lvl="1">
              <a:buFont typeface="Wingdings" panose="05000000000000000000" pitchFamily="2" charset="2"/>
              <a:buChar char="v"/>
            </a:pPr>
            <a:r>
              <a:rPr lang="el-GR" dirty="0"/>
              <a:t>την ευαισθητοποίησή του μπροστά στις αξίες εκείνες που θα συμβάλουν στη σωστή ένταξή του στο κοινωνικό περιβάλλον.</a:t>
            </a:r>
          </a:p>
        </p:txBody>
      </p:sp>
    </p:spTree>
    <p:extLst>
      <p:ext uri="{BB962C8B-B14F-4D97-AF65-F5344CB8AC3E}">
        <p14:creationId xmlns:p14="http://schemas.microsoft.com/office/powerpoint/2010/main" val="13861666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EDC6FDD-1C94-1948-4AD9-FFA16F03FA2F}"/>
              </a:ext>
            </a:extLst>
          </p:cNvPr>
          <p:cNvSpPr>
            <a:spLocks noGrp="1"/>
          </p:cNvSpPr>
          <p:nvPr>
            <p:ph type="title"/>
          </p:nvPr>
        </p:nvSpPr>
        <p:spPr>
          <a:xfrm>
            <a:off x="838200" y="18255"/>
            <a:ext cx="10515600" cy="742033"/>
          </a:xfrm>
        </p:spPr>
        <p:txBody>
          <a:bodyPr/>
          <a:lstStyle/>
          <a:p>
            <a:pPr algn="ctr"/>
            <a:r>
              <a:rPr lang="el-GR" dirty="0"/>
              <a:t>Η έννοια και το περιεχόμενο της αγωγής</a:t>
            </a:r>
          </a:p>
        </p:txBody>
      </p:sp>
      <p:sp>
        <p:nvSpPr>
          <p:cNvPr id="3" name="Θέση περιεχομένου 2">
            <a:extLst>
              <a:ext uri="{FF2B5EF4-FFF2-40B4-BE49-F238E27FC236}">
                <a16:creationId xmlns:a16="http://schemas.microsoft.com/office/drawing/2014/main" id="{B19B096C-18DE-DDEF-E27E-93B69D21E5A7}"/>
              </a:ext>
            </a:extLst>
          </p:cNvPr>
          <p:cNvSpPr>
            <a:spLocks noGrp="1"/>
          </p:cNvSpPr>
          <p:nvPr>
            <p:ph idx="1"/>
          </p:nvPr>
        </p:nvSpPr>
        <p:spPr>
          <a:xfrm>
            <a:off x="0" y="678094"/>
            <a:ext cx="12192000" cy="6161651"/>
          </a:xfrm>
        </p:spPr>
        <p:txBody>
          <a:bodyPr>
            <a:normAutofit lnSpcReduction="10000"/>
          </a:bodyPr>
          <a:lstStyle/>
          <a:p>
            <a:r>
              <a:rPr lang="el-GR" dirty="0"/>
              <a:t>Ο σκοπός της αγωγής θεωρείται ότι έχει υλοποιηθεί, όταν ο νέος άνθρωπος φτάσει στο σημείο: </a:t>
            </a:r>
          </a:p>
          <a:p>
            <a:pPr lvl="1">
              <a:buFont typeface="Wingdings" panose="05000000000000000000" pitchFamily="2" charset="2"/>
              <a:buChar char="v"/>
            </a:pPr>
            <a:r>
              <a:rPr lang="el-GR" dirty="0"/>
              <a:t>να είναι κυρίαρχος της προσωπικότητάς του και </a:t>
            </a:r>
          </a:p>
          <a:p>
            <a:pPr lvl="1">
              <a:buFont typeface="Wingdings" panose="05000000000000000000" pitchFamily="2" charset="2"/>
              <a:buChar char="v"/>
            </a:pPr>
            <a:r>
              <a:rPr lang="el-GR" dirty="0"/>
              <a:t>να νοιώσει αυθύπαρκτος.</a:t>
            </a:r>
          </a:p>
          <a:p>
            <a:r>
              <a:rPr lang="el-GR" dirty="0"/>
              <a:t>Αυτό σημαίνει πως η αγωγή νοείται ως </a:t>
            </a:r>
            <a:r>
              <a:rPr lang="el-GR" b="1" dirty="0"/>
              <a:t>μία κοινωνική ενέργεια</a:t>
            </a:r>
            <a:r>
              <a:rPr lang="el-GR" dirty="0"/>
              <a:t>, που μπορεί να είναι άμεση ή έμμεση. Η άμεση αγωγή πραγματοποιείται με τη μεταξύ των ανθρώπων επικοινωνία, ενώ η έμμεση με αντικείμενα ή άλλους παράγοντες του περιβάλλοντος.</a:t>
            </a:r>
          </a:p>
          <a:p>
            <a:r>
              <a:rPr lang="el-GR" dirty="0"/>
              <a:t>Ο παιδαγωγός, μέσα σε ένα κλίμα αμοιβαιότητας, αυτοκριτικής, αυτοελέγχου και </a:t>
            </a:r>
            <a:r>
              <a:rPr lang="el-GR" dirty="0" err="1"/>
              <a:t>αυτοαγωγής</a:t>
            </a:r>
            <a:r>
              <a:rPr lang="el-GR" dirty="0"/>
              <a:t>, συντελεί ώστε η αγωγή να αποτελεί ολοκληρωμένο μέρος της κοινής συμβίωσης των μεγαλύτερων με τους μικρότερους. Η επίδραση αυτή γίνεται αποδεκτή από τον </a:t>
            </a:r>
            <a:r>
              <a:rPr lang="el-GR" dirty="0" err="1"/>
              <a:t>παιδαγωγούμενο</a:t>
            </a:r>
            <a:r>
              <a:rPr lang="el-GR" dirty="0"/>
              <a:t>, επειδή και ο ίδιος καταβάλλει προσπάθεια για την ένταξή του στο άμεσο και έμμεσο περιβάλλον με την υιοθέτηση στάσεων, ρόλων και αξιών.</a:t>
            </a:r>
          </a:p>
          <a:p>
            <a:r>
              <a:rPr lang="el-GR" dirty="0"/>
              <a:t>Είναι ανάγκη μεγαλύτεροι και μικρότεροι να οδηγούνται μέσα από την ανταλλαγή εμπειριών σε μία πορεία ολοκλήρωσης.</a:t>
            </a:r>
          </a:p>
        </p:txBody>
      </p:sp>
    </p:spTree>
    <p:extLst>
      <p:ext uri="{BB962C8B-B14F-4D97-AF65-F5344CB8AC3E}">
        <p14:creationId xmlns:p14="http://schemas.microsoft.com/office/powerpoint/2010/main" val="12649544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4996197-57D5-03CA-5326-D157432BAA53}"/>
              </a:ext>
            </a:extLst>
          </p:cNvPr>
          <p:cNvSpPr>
            <a:spLocks noGrp="1"/>
          </p:cNvSpPr>
          <p:nvPr>
            <p:ph type="title"/>
          </p:nvPr>
        </p:nvSpPr>
        <p:spPr>
          <a:xfrm>
            <a:off x="838200" y="18255"/>
            <a:ext cx="10515600" cy="658019"/>
          </a:xfrm>
        </p:spPr>
        <p:txBody>
          <a:bodyPr>
            <a:normAutofit fontScale="90000"/>
          </a:bodyPr>
          <a:lstStyle/>
          <a:p>
            <a:pPr algn="ctr"/>
            <a:r>
              <a:rPr lang="el-GR" dirty="0"/>
              <a:t>Η έννοια και το περιεχόμενο της αγωγής</a:t>
            </a:r>
          </a:p>
        </p:txBody>
      </p:sp>
      <p:sp>
        <p:nvSpPr>
          <p:cNvPr id="3" name="Θέση περιεχομένου 2">
            <a:extLst>
              <a:ext uri="{FF2B5EF4-FFF2-40B4-BE49-F238E27FC236}">
                <a16:creationId xmlns:a16="http://schemas.microsoft.com/office/drawing/2014/main" id="{0E9969BB-95BC-5BE5-1308-DFC0E45AA1C3}"/>
              </a:ext>
            </a:extLst>
          </p:cNvPr>
          <p:cNvSpPr>
            <a:spLocks noGrp="1"/>
          </p:cNvSpPr>
          <p:nvPr>
            <p:ph idx="1"/>
          </p:nvPr>
        </p:nvSpPr>
        <p:spPr>
          <a:xfrm>
            <a:off x="0" y="752475"/>
            <a:ext cx="12192000" cy="6087269"/>
          </a:xfrm>
        </p:spPr>
        <p:txBody>
          <a:bodyPr>
            <a:normAutofit fontScale="85000" lnSpcReduction="20000"/>
          </a:bodyPr>
          <a:lstStyle/>
          <a:p>
            <a:r>
              <a:rPr lang="el-GR" dirty="0"/>
              <a:t>Η αγωγή προϋποθέτει την </a:t>
            </a:r>
            <a:r>
              <a:rPr lang="el-GR" b="1" dirty="0"/>
              <a:t>αναγνώριση της ανεπανάληπτης αξίας του ανθρώπου </a:t>
            </a:r>
            <a:r>
              <a:rPr lang="el-GR" dirty="0"/>
              <a:t>και ειδικότερα του παιδιού. Το ίδιο αντιμετωπίζεται ως η πολυτιμότερη και αξιολογότερη ύπαρξη στον κόσμο, ως ένα πλάσμα «</a:t>
            </a:r>
            <a:r>
              <a:rPr lang="el-GR" i="1" dirty="0"/>
              <a:t>κατ’ εικόνα Θεού</a:t>
            </a:r>
            <a:r>
              <a:rPr lang="el-GR" dirty="0"/>
              <a:t>», προς το οποίο προσφέρεται η απαραίτητη βοήθεια για προσωπική και κοινωνική ολοκλήρωση και ενηλικίωση.</a:t>
            </a:r>
          </a:p>
          <a:p>
            <a:r>
              <a:rPr lang="el-GR" dirty="0"/>
              <a:t>Η ένταξη του ανθρώπου στο κοινωνικό σύνολο μέσω της αγωγής δεν ξεκινάει με τη γέννησή του. Βασικότατο στοιχείο αποτελεί η προετοιμασία για τη νέα ζωή. Σήμερα γίνεται λόγος για την </a:t>
            </a:r>
            <a:r>
              <a:rPr lang="el-GR" b="1" dirty="0"/>
              <a:t>προγεννητική αγωγή</a:t>
            </a:r>
            <a:r>
              <a:rPr lang="el-GR" dirty="0"/>
              <a:t>. </a:t>
            </a:r>
          </a:p>
          <a:p>
            <a:r>
              <a:rPr lang="el-GR" dirty="0"/>
              <a:t>Το έμβρυο συμμετέχει στη συναισθηματική αγωγή των γονέων, στις στάσεις ζωής τους, στις σκέψεις, στις νοοτροπίες τους. Το ίδιο βιώνει την αγάπη των γονέων του. Συνεπώς, το επιθυμητό ή το ανεπιθύμητο για τους γονείς παιδί σηματοδοτεί τον τρόπο ανάπτυξής του. Τα οικογενειακά προβλήματα, οι ταραχές, τα άγχη, οι φιλονικίες επιδρούν ως τοξίνες στην υγεία του εμβρύου. Αντίθετα, τα συναισθήματα αγάπης, χαράς, μεγαλοψυχίας δημιουργούν το κατάλληλο κλίμα ανάπτυξής του.</a:t>
            </a:r>
          </a:p>
          <a:p>
            <a:r>
              <a:rPr lang="el-GR" dirty="0"/>
              <a:t>Ο Πυθαγόρας συνιστούσε στους υποψήφιους πατέρες να ζουν ενάρετη ζωή, ενώ ο Ησίοδος προέτρεπε η σύλληψη των παιδιών να γίνεται όταν οι υποψήφιοι γονείς βρίσκονται σε ψυχική ανάταση, όταν δηλαδή είναι χαρούμενοι και όχι λυπημένοι. </a:t>
            </a:r>
          </a:p>
          <a:p>
            <a:r>
              <a:rPr lang="el-GR" dirty="0"/>
              <a:t>Η </a:t>
            </a:r>
            <a:r>
              <a:rPr lang="el-GR" b="1" dirty="0"/>
              <a:t>μεταγεννητική αγωγή </a:t>
            </a:r>
            <a:r>
              <a:rPr lang="el-GR" dirty="0"/>
              <a:t>περιλαμβάνει το σύνολο των επιδράσεων που δέχεται το παιδί προκειμένου να βοηθηθεί στην εσωτερίκευση των βασικών κοινωνικών τρόπων συμπεριφοράς και παράλληλα στην ανάπτυξη της προσωπικής κριτικής ικανότητας και δημιουργικότητας. </a:t>
            </a:r>
          </a:p>
        </p:txBody>
      </p:sp>
    </p:spTree>
    <p:extLst>
      <p:ext uri="{BB962C8B-B14F-4D97-AF65-F5344CB8AC3E}">
        <p14:creationId xmlns:p14="http://schemas.microsoft.com/office/powerpoint/2010/main" val="41919721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EB7AAC8-52A5-899A-D6A7-9B9D8869F86F}"/>
              </a:ext>
            </a:extLst>
          </p:cNvPr>
          <p:cNvSpPr>
            <a:spLocks noGrp="1"/>
          </p:cNvSpPr>
          <p:nvPr>
            <p:ph type="title"/>
          </p:nvPr>
        </p:nvSpPr>
        <p:spPr>
          <a:xfrm>
            <a:off x="2460826" y="-9524"/>
            <a:ext cx="5414777" cy="808102"/>
          </a:xfrm>
        </p:spPr>
        <p:txBody>
          <a:bodyPr anchor="b">
            <a:normAutofit/>
          </a:bodyPr>
          <a:lstStyle/>
          <a:p>
            <a:r>
              <a:rPr lang="el-GR" sz="3200" dirty="0"/>
              <a:t>Η σημασία του «</a:t>
            </a:r>
            <a:r>
              <a:rPr lang="el-GR" sz="3200" i="1" dirty="0" err="1"/>
              <a:t>θρέψαι</a:t>
            </a:r>
            <a:r>
              <a:rPr lang="el-GR" sz="3200" i="1" dirty="0"/>
              <a:t> </a:t>
            </a:r>
            <a:r>
              <a:rPr lang="el-GR" sz="3200" i="1" dirty="0" err="1"/>
              <a:t>καλῶς</a:t>
            </a:r>
            <a:r>
              <a:rPr lang="el-GR" sz="3200" dirty="0"/>
              <a:t>»</a:t>
            </a:r>
          </a:p>
        </p:txBody>
      </p:sp>
      <p:sp>
        <p:nvSpPr>
          <p:cNvPr id="8" name="Content Placeholder 7">
            <a:extLst>
              <a:ext uri="{FF2B5EF4-FFF2-40B4-BE49-F238E27FC236}">
                <a16:creationId xmlns:a16="http://schemas.microsoft.com/office/drawing/2014/main" id="{38511090-D371-0F71-5FDA-A0C4A32EDA26}"/>
              </a:ext>
            </a:extLst>
          </p:cNvPr>
          <p:cNvSpPr>
            <a:spLocks noGrp="1"/>
          </p:cNvSpPr>
          <p:nvPr>
            <p:ph idx="1"/>
          </p:nvPr>
        </p:nvSpPr>
        <p:spPr>
          <a:xfrm>
            <a:off x="161953" y="1799397"/>
            <a:ext cx="4597746" cy="1848678"/>
          </a:xfrm>
        </p:spPr>
        <p:txBody>
          <a:bodyPr anchor="t">
            <a:normAutofit/>
          </a:bodyPr>
          <a:lstStyle/>
          <a:p>
            <a:pPr marL="0" indent="0">
              <a:buNone/>
            </a:pPr>
            <a:r>
              <a:rPr lang="el-GR" sz="2000" dirty="0"/>
              <a:t>Ο ιερός Χρυσόστομος ξεκαθαρίζει: «</a:t>
            </a:r>
            <a:r>
              <a:rPr lang="el-GR" sz="2000" i="1" dirty="0" err="1"/>
              <a:t>Οὐ</a:t>
            </a:r>
            <a:r>
              <a:rPr lang="el-GR" sz="2000" i="1" dirty="0"/>
              <a:t> </a:t>
            </a:r>
            <a:r>
              <a:rPr lang="el-GR" sz="2000" i="1" dirty="0" err="1"/>
              <a:t>τὸ</a:t>
            </a:r>
            <a:r>
              <a:rPr lang="el-GR" sz="2000" i="1" dirty="0"/>
              <a:t> </a:t>
            </a:r>
            <a:r>
              <a:rPr lang="el-GR" sz="2000" i="1" dirty="0" err="1"/>
              <a:t>σπεῖραι</a:t>
            </a:r>
            <a:r>
              <a:rPr lang="el-GR" sz="2000" i="1" dirty="0"/>
              <a:t> </a:t>
            </a:r>
            <a:r>
              <a:rPr lang="el-GR" sz="2000" i="1" dirty="0" err="1"/>
              <a:t>ποιεῖ</a:t>
            </a:r>
            <a:r>
              <a:rPr lang="el-GR" sz="2000" i="1" dirty="0"/>
              <a:t> πατέρα μόνον, </a:t>
            </a:r>
            <a:r>
              <a:rPr lang="el-GR" sz="2000" i="1" dirty="0" err="1"/>
              <a:t>ἀλλὰ</a:t>
            </a:r>
            <a:r>
              <a:rPr lang="el-GR" sz="2000" i="1" dirty="0"/>
              <a:t> </a:t>
            </a:r>
            <a:r>
              <a:rPr lang="el-GR" sz="2000" i="1" dirty="0" err="1"/>
              <a:t>τὸ</a:t>
            </a:r>
            <a:r>
              <a:rPr lang="el-GR" sz="2000" i="1" dirty="0"/>
              <a:t> </a:t>
            </a:r>
            <a:r>
              <a:rPr lang="el-GR" sz="2000" i="1" dirty="0" err="1"/>
              <a:t>παιδεῦσαι</a:t>
            </a:r>
            <a:r>
              <a:rPr lang="el-GR" sz="2000" i="1" dirty="0"/>
              <a:t> </a:t>
            </a:r>
            <a:r>
              <a:rPr lang="el-GR" sz="2000" i="1" dirty="0" err="1"/>
              <a:t>καλῶς</a:t>
            </a:r>
            <a:r>
              <a:rPr lang="el-GR" sz="2000" i="1" dirty="0"/>
              <a:t>, </a:t>
            </a:r>
            <a:r>
              <a:rPr lang="el-GR" sz="2000" i="1" dirty="0" err="1"/>
              <a:t>οὐδὲ</a:t>
            </a:r>
            <a:r>
              <a:rPr lang="el-GR" sz="2000" i="1" dirty="0"/>
              <a:t> </a:t>
            </a:r>
            <a:r>
              <a:rPr lang="el-GR" sz="2000" i="1" dirty="0" err="1"/>
              <a:t>τὸ</a:t>
            </a:r>
            <a:r>
              <a:rPr lang="el-GR" sz="2000" i="1" dirty="0"/>
              <a:t> </a:t>
            </a:r>
            <a:r>
              <a:rPr lang="el-GR" sz="2000" i="1" dirty="0" err="1"/>
              <a:t>κυῆσαι</a:t>
            </a:r>
            <a:r>
              <a:rPr lang="el-GR" sz="2000" i="1" dirty="0"/>
              <a:t> μητέρα </a:t>
            </a:r>
            <a:r>
              <a:rPr lang="el-GR" sz="2000" i="1" dirty="0" err="1"/>
              <a:t>ἐργάζεται</a:t>
            </a:r>
            <a:r>
              <a:rPr lang="el-GR" sz="2000" i="1" dirty="0"/>
              <a:t>, </a:t>
            </a:r>
            <a:r>
              <a:rPr lang="el-GR" sz="2000" i="1" dirty="0" err="1"/>
              <a:t>ἀλλὰ</a:t>
            </a:r>
            <a:r>
              <a:rPr lang="el-GR" sz="2000" i="1" dirty="0"/>
              <a:t> </a:t>
            </a:r>
            <a:r>
              <a:rPr lang="el-GR" sz="2000" i="1" dirty="0" err="1"/>
              <a:t>τὸ</a:t>
            </a:r>
            <a:r>
              <a:rPr lang="el-GR" sz="2000" i="1" dirty="0"/>
              <a:t> </a:t>
            </a:r>
            <a:r>
              <a:rPr lang="el-GR" sz="2000" i="1" dirty="0" err="1"/>
              <a:t>θρέψαι</a:t>
            </a:r>
            <a:r>
              <a:rPr lang="el-GR" sz="2000" i="1" dirty="0"/>
              <a:t> </a:t>
            </a:r>
            <a:r>
              <a:rPr lang="el-GR" sz="2000" i="1" dirty="0" err="1"/>
              <a:t>καλῶς</a:t>
            </a:r>
            <a:r>
              <a:rPr lang="el-GR" sz="2000" dirty="0"/>
              <a:t>». (</a:t>
            </a:r>
            <a:r>
              <a:rPr lang="el-GR" sz="2000" i="1" dirty="0" err="1"/>
              <a:t>Ὁμιλίαν</a:t>
            </a:r>
            <a:r>
              <a:rPr lang="el-GR" sz="2000" i="1" dirty="0"/>
              <a:t> </a:t>
            </a:r>
            <a:r>
              <a:rPr lang="el-GR" sz="2000" i="1" dirty="0" err="1"/>
              <a:t>εἰς</a:t>
            </a:r>
            <a:r>
              <a:rPr lang="el-GR" sz="2000" i="1" dirty="0"/>
              <a:t> </a:t>
            </a:r>
            <a:r>
              <a:rPr lang="el-GR" sz="2000" i="1" dirty="0" err="1"/>
              <a:t>τὴν</a:t>
            </a:r>
            <a:r>
              <a:rPr lang="el-GR" sz="2000" i="1" dirty="0"/>
              <a:t> </a:t>
            </a:r>
            <a:r>
              <a:rPr lang="el-GR" sz="2000" i="1" dirty="0" err="1"/>
              <a:t>Ἄνναν</a:t>
            </a:r>
            <a:r>
              <a:rPr lang="el-GR" sz="2000" dirty="0"/>
              <a:t>, 1, </a:t>
            </a:r>
            <a:r>
              <a:rPr lang="en-US" sz="2000" dirty="0"/>
              <a:t>PG</a:t>
            </a:r>
            <a:r>
              <a:rPr lang="el-GR" sz="2000" dirty="0"/>
              <a:t> 54, 636). </a:t>
            </a:r>
          </a:p>
          <a:p>
            <a:endParaRPr lang="en-US" sz="2000" dirty="0"/>
          </a:p>
        </p:txBody>
      </p:sp>
      <p:pic>
        <p:nvPicPr>
          <p:cNvPr id="4" name="Θέση περιεχομένου 3" descr="Εικόνα που περιέχει κείμενο&#10;&#10;Περιγραφή που δημιουργήθηκε αυτόματα">
            <a:extLst>
              <a:ext uri="{FF2B5EF4-FFF2-40B4-BE49-F238E27FC236}">
                <a16:creationId xmlns:a16="http://schemas.microsoft.com/office/drawing/2014/main" id="{1BDF726E-2D56-03FA-0282-4153F527881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11757" y="1094213"/>
            <a:ext cx="7418290" cy="3925461"/>
          </a:xfrm>
          <a:prstGeom prst="rect">
            <a:avLst/>
          </a:prstGeom>
        </p:spPr>
      </p:pic>
      <p:grpSp>
        <p:nvGrpSpPr>
          <p:cNvPr id="11" name="Group 10">
            <a:extLst>
              <a:ext uri="{FF2B5EF4-FFF2-40B4-BE49-F238E27FC236}">
                <a16:creationId xmlns:a16="http://schemas.microsoft.com/office/drawing/2014/main" id="{1FD67D68-9B83-C338-8342-3348D8F2234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025" y="6737718"/>
            <a:ext cx="12207200" cy="123363"/>
            <a:chOff x="-5025" y="6737718"/>
            <a:chExt cx="12207200" cy="123363"/>
          </a:xfrm>
        </p:grpSpPr>
        <p:sp>
          <p:nvSpPr>
            <p:cNvPr id="12" name="Rectangle 11">
              <a:extLst>
                <a:ext uri="{FF2B5EF4-FFF2-40B4-BE49-F238E27FC236}">
                  <a16:creationId xmlns:a16="http://schemas.microsoft.com/office/drawing/2014/main" id="{1E397F34-6B84-0D3B-0F29-B1D134B3B8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flipH="1">
              <a:off x="6036894" y="695800"/>
              <a:ext cx="123362" cy="12207199"/>
            </a:xfrm>
            <a:prstGeom prst="rect">
              <a:avLst/>
            </a:prstGeom>
            <a:gradFill>
              <a:gsLst>
                <a:gs pos="0">
                  <a:schemeClr val="accent5"/>
                </a:gs>
                <a:gs pos="100000">
                  <a:schemeClr val="accent2"/>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9BD98075-BFC1-BE9C-7FB7-23FE55E433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9176406" y="3835311"/>
              <a:ext cx="123362" cy="5928176"/>
            </a:xfrm>
            <a:prstGeom prst="rect">
              <a:avLst/>
            </a:prstGeom>
            <a:gradFill>
              <a:gsLst>
                <a:gs pos="19000">
                  <a:schemeClr val="accent5">
                    <a:alpha val="0"/>
                  </a:schemeClr>
                </a:gs>
                <a:gs pos="100000">
                  <a:schemeClr val="accent5">
                    <a:lumMod val="60000"/>
                    <a:lumOff val="40000"/>
                  </a:schemeClr>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8948132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0D8419E-30CB-D1F5-4C3C-F16C6025501C}"/>
              </a:ext>
            </a:extLst>
          </p:cNvPr>
          <p:cNvSpPr>
            <a:spLocks noGrp="1"/>
          </p:cNvSpPr>
          <p:nvPr>
            <p:ph type="title"/>
          </p:nvPr>
        </p:nvSpPr>
        <p:spPr>
          <a:xfrm>
            <a:off x="838200" y="18256"/>
            <a:ext cx="10515600" cy="662782"/>
          </a:xfrm>
        </p:spPr>
        <p:txBody>
          <a:bodyPr>
            <a:normAutofit fontScale="90000"/>
          </a:bodyPr>
          <a:lstStyle/>
          <a:p>
            <a:pPr algn="ctr"/>
            <a:r>
              <a:rPr lang="el-GR" dirty="0"/>
              <a:t>Η έννοια και το περιεχόμενο της αγωγής</a:t>
            </a:r>
          </a:p>
        </p:txBody>
      </p:sp>
      <p:sp>
        <p:nvSpPr>
          <p:cNvPr id="3" name="Θέση περιεχομένου 2">
            <a:extLst>
              <a:ext uri="{FF2B5EF4-FFF2-40B4-BE49-F238E27FC236}">
                <a16:creationId xmlns:a16="http://schemas.microsoft.com/office/drawing/2014/main" id="{69935E2D-8AB2-3E6E-E227-741484C0B570}"/>
              </a:ext>
            </a:extLst>
          </p:cNvPr>
          <p:cNvSpPr>
            <a:spLocks noGrp="1"/>
          </p:cNvSpPr>
          <p:nvPr>
            <p:ph idx="1"/>
          </p:nvPr>
        </p:nvSpPr>
        <p:spPr>
          <a:xfrm>
            <a:off x="0" y="681038"/>
            <a:ext cx="12192000" cy="6158706"/>
          </a:xfrm>
        </p:spPr>
        <p:txBody>
          <a:bodyPr/>
          <a:lstStyle/>
          <a:p>
            <a:r>
              <a:rPr lang="el-GR" dirty="0"/>
              <a:t>Η αγωγή ως σκόπιμη βοήθεια συμβάλλει στην κοινωνική και πολιτισμική ένταξη του παιδιού και του εφήβου.</a:t>
            </a:r>
          </a:p>
          <a:p>
            <a:r>
              <a:rPr lang="el-GR" dirty="0"/>
              <a:t>Ως αγωγή νοείται μόνο το γεγονός της παροχής βοήθειας για μάθηση και όχι το αποτέλεσμα. Είναι μόνο η ενέργεια, το ερέθισμα που στοχεύει σε συγκεκριμένη επίδραση για την επίτευξη συγκεκριμένων σκοπών. </a:t>
            </a:r>
          </a:p>
          <a:p>
            <a:r>
              <a:rPr lang="el-GR" dirty="0"/>
              <a:t>Ως ενέργεια και ερέθισμα η αγωγή αναφέρεται στον όλο άνθρωπο. </a:t>
            </a:r>
          </a:p>
          <a:p>
            <a:r>
              <a:rPr lang="el-GR" dirty="0"/>
              <a:t>Ως κοινωνικοποίηση εννοείται η διαδικασία εκείνη με την οποία το παιδί εισέρχεται στο κοινωνικό περιβάλλον, αναπτύσσει αρμονική σχέση μ’ αυτό, ολοκληρώνεται σ’ αυτό εξελίσσοντας τις ανθρώπινες ιδιότητες που το βοηθούν να γίνει μέλος της κοινωνίας και διαμορφώνει έτσι την προσωπικότητά του.</a:t>
            </a:r>
          </a:p>
          <a:p>
            <a:r>
              <a:rPr lang="el-GR" dirty="0"/>
              <a:t>Η κοινωνικοποίηση αναγνωρίζεται ως μία ευρύτερη διαδικασία ένταξης του ανθρώπου στο κοινωνικό περιβάλλον μέσα από ένα σύνολο επιδράσεων. Οι επιδράσεις αυτές αποτελούν ό,τι ονομάζουμε αγωγή. </a:t>
            </a:r>
          </a:p>
        </p:txBody>
      </p:sp>
    </p:spTree>
    <p:extLst>
      <p:ext uri="{BB962C8B-B14F-4D97-AF65-F5344CB8AC3E}">
        <p14:creationId xmlns:p14="http://schemas.microsoft.com/office/powerpoint/2010/main" val="35247071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C800FFC-CB6A-7966-6D46-5804DF8A3FC3}"/>
              </a:ext>
            </a:extLst>
          </p:cNvPr>
          <p:cNvSpPr>
            <a:spLocks noGrp="1"/>
          </p:cNvSpPr>
          <p:nvPr>
            <p:ph type="title"/>
          </p:nvPr>
        </p:nvSpPr>
        <p:spPr>
          <a:xfrm>
            <a:off x="838200" y="0"/>
            <a:ext cx="10515600" cy="681037"/>
          </a:xfrm>
        </p:spPr>
        <p:txBody>
          <a:bodyPr>
            <a:normAutofit fontScale="90000"/>
          </a:bodyPr>
          <a:lstStyle/>
          <a:p>
            <a:pPr algn="ctr"/>
            <a:r>
              <a:rPr lang="el-GR" dirty="0"/>
              <a:t>Η έννοια και το περιεχόμενο της αγωγής</a:t>
            </a:r>
          </a:p>
        </p:txBody>
      </p:sp>
      <p:sp>
        <p:nvSpPr>
          <p:cNvPr id="3" name="Θέση περιεχομένου 2">
            <a:extLst>
              <a:ext uri="{FF2B5EF4-FFF2-40B4-BE49-F238E27FC236}">
                <a16:creationId xmlns:a16="http://schemas.microsoft.com/office/drawing/2014/main" id="{82D0FCC4-C81E-C876-3B4C-54C06379DC3C}"/>
              </a:ext>
            </a:extLst>
          </p:cNvPr>
          <p:cNvSpPr>
            <a:spLocks noGrp="1"/>
          </p:cNvSpPr>
          <p:nvPr>
            <p:ph idx="1"/>
          </p:nvPr>
        </p:nvSpPr>
        <p:spPr>
          <a:xfrm>
            <a:off x="0" y="681036"/>
            <a:ext cx="12192000" cy="6176963"/>
          </a:xfrm>
        </p:spPr>
        <p:txBody>
          <a:bodyPr>
            <a:normAutofit lnSpcReduction="10000"/>
          </a:bodyPr>
          <a:lstStyle/>
          <a:p>
            <a:r>
              <a:rPr lang="el-GR" dirty="0"/>
              <a:t>Οι βασικότεροι προβληματισμοί αναφορικά με τη διαδικασία κοινωνικοποίησης των παιδιών και των εφήβων αφορούν την υποβοήθησή τους, ώστε οι ίδιοι:</a:t>
            </a:r>
          </a:p>
          <a:p>
            <a:pPr lvl="1">
              <a:buFont typeface="Wingdings" panose="05000000000000000000" pitchFamily="2" charset="2"/>
              <a:buChar char="v"/>
            </a:pPr>
            <a:r>
              <a:rPr lang="el-GR" dirty="0"/>
              <a:t>Να δημιουργήσουν δυνατότητες πραγματικής επικοινωνίας με το περιβάλλον.</a:t>
            </a:r>
          </a:p>
          <a:p>
            <a:pPr lvl="1">
              <a:buFont typeface="Wingdings" panose="05000000000000000000" pitchFamily="2" charset="2"/>
              <a:buChar char="v"/>
            </a:pPr>
            <a:r>
              <a:rPr lang="el-GR" dirty="0"/>
              <a:t>Να αποκτήσουν δημοκρατική συμπεριφορά.</a:t>
            </a:r>
          </a:p>
          <a:p>
            <a:pPr lvl="1">
              <a:buFont typeface="Wingdings" panose="05000000000000000000" pitchFamily="2" charset="2"/>
              <a:buChar char="v"/>
            </a:pPr>
            <a:r>
              <a:rPr lang="el-GR" dirty="0"/>
              <a:t>Να εξελιχθούν σε ελεύθερες προσωπικότητες.</a:t>
            </a:r>
          </a:p>
          <a:p>
            <a:pPr lvl="1">
              <a:buFont typeface="Wingdings" panose="05000000000000000000" pitchFamily="2" charset="2"/>
              <a:buChar char="v"/>
            </a:pPr>
            <a:r>
              <a:rPr lang="el-GR" dirty="0"/>
              <a:t>Να παρουσιάσουν πολιτιστικά ενδιαφέροντα.</a:t>
            </a:r>
          </a:p>
          <a:p>
            <a:pPr lvl="1">
              <a:buFont typeface="Wingdings" panose="05000000000000000000" pitchFamily="2" charset="2"/>
              <a:buChar char="v"/>
            </a:pPr>
            <a:r>
              <a:rPr lang="el-GR" dirty="0"/>
              <a:t>Να επιδείξουν δημιουργικότητα και ερευνητικότητα.</a:t>
            </a:r>
          </a:p>
          <a:p>
            <a:pPr lvl="1">
              <a:buFont typeface="Wingdings" panose="05000000000000000000" pitchFamily="2" charset="2"/>
              <a:buChar char="v"/>
            </a:pPr>
            <a:r>
              <a:rPr lang="el-GR" dirty="0"/>
              <a:t>Να αναπτύξουν την εκφραστική ικανότητα.</a:t>
            </a:r>
          </a:p>
          <a:p>
            <a:pPr lvl="1">
              <a:buFont typeface="Wingdings" panose="05000000000000000000" pitchFamily="2" charset="2"/>
              <a:buChar char="v"/>
            </a:pPr>
            <a:r>
              <a:rPr lang="el-GR" dirty="0"/>
              <a:t>Να καλλιεργήσουν την κρίση και την αποκλίνουσα σκέψη.</a:t>
            </a:r>
          </a:p>
          <a:p>
            <a:r>
              <a:rPr lang="el-GR" dirty="0"/>
              <a:t>Βασικό πρόβλημα στον χώρο της αγωγής είναι η εξασφάλιση όλων εκείνων των προϋποθέσεων που θα βοηθήσουν τα παιδιά στην </a:t>
            </a:r>
            <a:r>
              <a:rPr lang="el-GR" b="1" dirty="0">
                <a:solidFill>
                  <a:srgbClr val="FF0000"/>
                </a:solidFill>
              </a:rPr>
              <a:t>ανάπτυξη σωστών διαπροσωπικών σχέσεων</a:t>
            </a:r>
            <a:r>
              <a:rPr lang="el-GR" dirty="0"/>
              <a:t>. </a:t>
            </a:r>
          </a:p>
          <a:p>
            <a:r>
              <a:rPr lang="el-GR" dirty="0"/>
              <a:t>Προϋποθέσεις για </a:t>
            </a:r>
            <a:r>
              <a:rPr lang="el-GR" b="1" dirty="0"/>
              <a:t>γνήσια επικοινωνία </a:t>
            </a:r>
            <a:r>
              <a:rPr lang="el-GR" dirty="0"/>
              <a:t>μεταξύ των ανθρώπων είναι: </a:t>
            </a:r>
          </a:p>
          <a:p>
            <a:pPr lvl="1">
              <a:buFont typeface="Wingdings" panose="05000000000000000000" pitchFamily="2" charset="2"/>
              <a:buChar char="v"/>
            </a:pPr>
            <a:r>
              <a:rPr lang="el-GR" dirty="0"/>
              <a:t>η ελευθερία και </a:t>
            </a:r>
          </a:p>
          <a:p>
            <a:pPr lvl="1">
              <a:buFont typeface="Wingdings" panose="05000000000000000000" pitchFamily="2" charset="2"/>
              <a:buChar char="v"/>
            </a:pPr>
            <a:r>
              <a:rPr lang="el-GR" dirty="0"/>
              <a:t>η εξασφάλιση δυνατοτήτων διαλόγου.</a:t>
            </a:r>
          </a:p>
          <a:p>
            <a:endParaRPr lang="el-GR" dirty="0"/>
          </a:p>
        </p:txBody>
      </p:sp>
    </p:spTree>
    <p:extLst>
      <p:ext uri="{BB962C8B-B14F-4D97-AF65-F5344CB8AC3E}">
        <p14:creationId xmlns:p14="http://schemas.microsoft.com/office/powerpoint/2010/main" val="29113663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BE8116C-5484-17E8-E41A-666EBB568A68}"/>
              </a:ext>
            </a:extLst>
          </p:cNvPr>
          <p:cNvSpPr>
            <a:spLocks noGrp="1"/>
          </p:cNvSpPr>
          <p:nvPr>
            <p:ph type="title"/>
          </p:nvPr>
        </p:nvSpPr>
        <p:spPr>
          <a:xfrm>
            <a:off x="838200" y="18256"/>
            <a:ext cx="10515600" cy="662782"/>
          </a:xfrm>
        </p:spPr>
        <p:txBody>
          <a:bodyPr>
            <a:normAutofit fontScale="90000"/>
          </a:bodyPr>
          <a:lstStyle/>
          <a:p>
            <a:pPr algn="ctr"/>
            <a:r>
              <a:rPr lang="el-GR" dirty="0"/>
              <a:t>Η έννοια και το περιεχόμενο της αγωγής</a:t>
            </a:r>
          </a:p>
        </p:txBody>
      </p:sp>
      <p:sp>
        <p:nvSpPr>
          <p:cNvPr id="3" name="Θέση περιεχομένου 2">
            <a:extLst>
              <a:ext uri="{FF2B5EF4-FFF2-40B4-BE49-F238E27FC236}">
                <a16:creationId xmlns:a16="http://schemas.microsoft.com/office/drawing/2014/main" id="{917E8C18-1225-CC2A-859E-719E878149B1}"/>
              </a:ext>
            </a:extLst>
          </p:cNvPr>
          <p:cNvSpPr>
            <a:spLocks noGrp="1"/>
          </p:cNvSpPr>
          <p:nvPr>
            <p:ph idx="1"/>
          </p:nvPr>
        </p:nvSpPr>
        <p:spPr>
          <a:xfrm>
            <a:off x="0" y="681038"/>
            <a:ext cx="12192000" cy="6158706"/>
          </a:xfrm>
        </p:spPr>
        <p:txBody>
          <a:bodyPr>
            <a:normAutofit fontScale="92500" lnSpcReduction="10000"/>
          </a:bodyPr>
          <a:lstStyle/>
          <a:p>
            <a:r>
              <a:rPr lang="el-GR" dirty="0"/>
              <a:t>Η αγωγή για την ανάπτυξη δυνατότητας διαλόγου στοχεύει στην παροχή βοήθειας στον άνθρωπο και ιδιαίτερα στο παιδί και στον έφηβο, ώστε να μπορέσει να </a:t>
            </a:r>
            <a:r>
              <a:rPr lang="el-GR" dirty="0" err="1"/>
              <a:t>διαλεχθεί</a:t>
            </a:r>
            <a:r>
              <a:rPr lang="el-GR" dirty="0"/>
              <a:t> με τον συνάνθρωπο, τον κόσμο και την κτίση.</a:t>
            </a:r>
          </a:p>
          <a:p>
            <a:r>
              <a:rPr lang="el-GR" dirty="0"/>
              <a:t>Σε μία αγωγή βασισμένη στον διάλογο βασικές παιδαγωγικές θέσεις είναι:</a:t>
            </a:r>
          </a:p>
          <a:p>
            <a:pPr lvl="1">
              <a:buFont typeface="Wingdings" panose="05000000000000000000" pitchFamily="2" charset="2"/>
              <a:buChar char="v"/>
            </a:pPr>
            <a:r>
              <a:rPr lang="el-GR" dirty="0"/>
              <a:t>Η δημιουργία στα παιδιά και στους εφήβους προϋποθέσεων αυτοαντίληψης μέσα από την επικοινωνία με τους ανθρώπους, τον πολιτισμό, την επιστήμη, τη θρησκεία, αφού δεν είναι σημαντικό μόνο αυτό που έχει ο καθένας, αλλά η συνειδητοποίηση του ποιος είναι.</a:t>
            </a:r>
          </a:p>
          <a:p>
            <a:pPr lvl="1">
              <a:buFont typeface="Wingdings" panose="05000000000000000000" pitchFamily="2" charset="2"/>
              <a:buChar char="v"/>
            </a:pPr>
            <a:r>
              <a:rPr lang="el-GR" dirty="0"/>
              <a:t>Η συνεισφορά στην ανάπτυξη των γνωστικών ικανοτήτων τους για επικοινωνία με τους άλλους.</a:t>
            </a:r>
          </a:p>
          <a:p>
            <a:pPr lvl="1">
              <a:buFont typeface="Wingdings" panose="05000000000000000000" pitchFamily="2" charset="2"/>
              <a:buChar char="v"/>
            </a:pPr>
            <a:r>
              <a:rPr lang="el-GR" dirty="0"/>
              <a:t>Η συμβολή στην από μέρους τους αντιμετώπιση των άλλων ως </a:t>
            </a:r>
            <a:r>
              <a:rPr lang="el-GR" dirty="0" err="1"/>
              <a:t>μοναδικοτήτων</a:t>
            </a:r>
            <a:r>
              <a:rPr lang="el-GR" dirty="0"/>
              <a:t>.</a:t>
            </a:r>
          </a:p>
          <a:p>
            <a:pPr lvl="1">
              <a:buFont typeface="Wingdings" panose="05000000000000000000" pitchFamily="2" charset="2"/>
              <a:buChar char="v"/>
            </a:pPr>
            <a:r>
              <a:rPr lang="el-GR" dirty="0"/>
              <a:t>Η υποβοήθησή τους στην ανάπτυξη εμπειριών αγάπης.</a:t>
            </a:r>
          </a:p>
          <a:p>
            <a:pPr lvl="1">
              <a:buFont typeface="Wingdings" panose="05000000000000000000" pitchFamily="2" charset="2"/>
              <a:buChar char="v"/>
            </a:pPr>
            <a:r>
              <a:rPr lang="el-GR" dirty="0"/>
              <a:t>Η ανάπτυξη από τους ίδιους της προσωπικής υπευθυνότητας και η απομάκρυνση κάθε σκέψης μαζικοποίησης και υποταγής.</a:t>
            </a:r>
          </a:p>
          <a:p>
            <a:pPr lvl="1">
              <a:buFont typeface="Wingdings" panose="05000000000000000000" pitchFamily="2" charset="2"/>
              <a:buChar char="v"/>
            </a:pPr>
            <a:r>
              <a:rPr lang="el-GR" dirty="0"/>
              <a:t>Η εξάσκησή τους στην ελευθερία και τη δυνατότητα λήψης αποφάσεων. </a:t>
            </a:r>
          </a:p>
          <a:p>
            <a:pPr lvl="1">
              <a:buFont typeface="Wingdings" panose="05000000000000000000" pitchFamily="2" charset="2"/>
              <a:buChar char="v"/>
            </a:pPr>
            <a:r>
              <a:rPr lang="el-GR" dirty="0"/>
              <a:t>Η καλλιέργεια της ανεκτικότητας απέναντι στον πολιτισμό και τον τρόπο ζωής των άλλων.</a:t>
            </a:r>
          </a:p>
          <a:p>
            <a:pPr lvl="1">
              <a:buFont typeface="Wingdings" panose="05000000000000000000" pitchFamily="2" charset="2"/>
              <a:buChar char="v"/>
            </a:pPr>
            <a:r>
              <a:rPr lang="el-GR" dirty="0"/>
              <a:t>Η ανάπτυξη δυνατοτήτων διαλόγου μεταξύ επιστήμης και ζωής, αφού στον τομέα της εφαρμογής των συμπερασμάτων της επιστημονικής έρευνας προβάλλεται πάντοτε η ανθρώπινη αξία.</a:t>
            </a:r>
          </a:p>
        </p:txBody>
      </p:sp>
    </p:spTree>
    <p:extLst>
      <p:ext uri="{BB962C8B-B14F-4D97-AF65-F5344CB8AC3E}">
        <p14:creationId xmlns:p14="http://schemas.microsoft.com/office/powerpoint/2010/main" val="17871519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865CBB7-EBCE-43A9-13D3-EC6A1359A6AB}"/>
              </a:ext>
            </a:extLst>
          </p:cNvPr>
          <p:cNvSpPr>
            <a:spLocks noGrp="1"/>
          </p:cNvSpPr>
          <p:nvPr>
            <p:ph type="title"/>
          </p:nvPr>
        </p:nvSpPr>
        <p:spPr>
          <a:xfrm>
            <a:off x="838200" y="18256"/>
            <a:ext cx="10515600" cy="662782"/>
          </a:xfrm>
        </p:spPr>
        <p:txBody>
          <a:bodyPr>
            <a:normAutofit fontScale="90000"/>
          </a:bodyPr>
          <a:lstStyle/>
          <a:p>
            <a:pPr algn="ctr"/>
            <a:r>
              <a:rPr lang="el-GR" dirty="0"/>
              <a:t>Η έννοια και το περιεχόμενο της αγωγής</a:t>
            </a:r>
          </a:p>
        </p:txBody>
      </p:sp>
      <p:sp>
        <p:nvSpPr>
          <p:cNvPr id="3" name="Θέση περιεχομένου 2">
            <a:extLst>
              <a:ext uri="{FF2B5EF4-FFF2-40B4-BE49-F238E27FC236}">
                <a16:creationId xmlns:a16="http://schemas.microsoft.com/office/drawing/2014/main" id="{A7E52726-91F4-C8E3-B85C-E4F6C943C305}"/>
              </a:ext>
            </a:extLst>
          </p:cNvPr>
          <p:cNvSpPr>
            <a:spLocks noGrp="1"/>
          </p:cNvSpPr>
          <p:nvPr>
            <p:ph idx="1"/>
          </p:nvPr>
        </p:nvSpPr>
        <p:spPr>
          <a:xfrm>
            <a:off x="0" y="590550"/>
            <a:ext cx="12192000" cy="6267450"/>
          </a:xfrm>
        </p:spPr>
        <p:txBody>
          <a:bodyPr>
            <a:normAutofit fontScale="92500" lnSpcReduction="10000"/>
          </a:bodyPr>
          <a:lstStyle/>
          <a:p>
            <a:r>
              <a:rPr lang="el-GR" dirty="0"/>
              <a:t>Η </a:t>
            </a:r>
            <a:r>
              <a:rPr lang="el-GR" dirty="0" err="1"/>
              <a:t>διαγενεαλογική</a:t>
            </a:r>
            <a:r>
              <a:rPr lang="el-GR" dirty="0"/>
              <a:t> πορεία </a:t>
            </a:r>
            <a:r>
              <a:rPr lang="el-GR" dirty="0" err="1"/>
              <a:t>αλληλοστήριξης</a:t>
            </a:r>
            <a:r>
              <a:rPr lang="el-GR" dirty="0"/>
              <a:t> των μεγαλύτερων και μικρότερων μελών μια κοινωνίας προϋποθέτει διάλογο των ανθρώπων:</a:t>
            </a:r>
          </a:p>
          <a:p>
            <a:pPr lvl="1">
              <a:buFont typeface="Wingdings" panose="05000000000000000000" pitchFamily="2" charset="2"/>
              <a:buChar char="v"/>
            </a:pPr>
            <a:r>
              <a:rPr lang="el-GR" dirty="0"/>
              <a:t>Μεταξύ τους</a:t>
            </a:r>
          </a:p>
          <a:p>
            <a:pPr lvl="1">
              <a:buFont typeface="Wingdings" panose="05000000000000000000" pitchFamily="2" charset="2"/>
              <a:buChar char="v"/>
            </a:pPr>
            <a:r>
              <a:rPr lang="el-GR" dirty="0"/>
              <a:t>Με τους άλλους</a:t>
            </a:r>
          </a:p>
          <a:p>
            <a:pPr lvl="1">
              <a:buFont typeface="Wingdings" panose="05000000000000000000" pitchFamily="2" charset="2"/>
              <a:buChar char="v"/>
            </a:pPr>
            <a:r>
              <a:rPr lang="el-GR" dirty="0"/>
              <a:t>Για τους άλλους</a:t>
            </a:r>
          </a:p>
          <a:p>
            <a:r>
              <a:rPr lang="el-GR" dirty="0"/>
              <a:t>Η ανάπτυξη του «Εγώ» του καθενός πραγματοποιείται σταδιακά μέσα από τη διαλογική σχέση.</a:t>
            </a:r>
          </a:p>
          <a:p>
            <a:r>
              <a:rPr lang="el-GR" dirty="0"/>
              <a:t>Η διαλογική παιδευτική διαδικασία βοηθάει το παιδί να αναπτύξει την </a:t>
            </a:r>
            <a:r>
              <a:rPr lang="el-GR" dirty="0" err="1"/>
              <a:t>αυτοεικόνα</a:t>
            </a:r>
            <a:r>
              <a:rPr lang="el-GR" dirty="0"/>
              <a:t> και την αυτοαντίληψη μέσα από την επικοινωνία του με τους άλλους, τον πολιτισμό, τις πνευματικές δυνάμεις, την επιστήμη, την πίστη στον Θεό. </a:t>
            </a:r>
          </a:p>
          <a:p>
            <a:r>
              <a:rPr lang="el-GR" dirty="0"/>
              <a:t>Στην ερώτηση «τι είσαι» συνήθως αναφερόμαστε στην εργασία που κάνουμε. Δεν είναι όμως μόνο αυτή που προσδιορίζει την ταυτότητά μας. Θεμέλιο είναι οι διαπροσωπικές σχέσεις, μέσα από τις οποίες ο καθένας δημιουργεί την αντίληψη τόσο για τον εαυτό του όσο και για τους άλλους. Οι αντιλήψεις αυτές συνεχώς εμπλουτίζονται. Οι αλληλοεπιδράσεις επηρεάζουν τις τοποθετήσεις μας.</a:t>
            </a:r>
          </a:p>
          <a:p>
            <a:r>
              <a:rPr lang="el-GR" dirty="0"/>
              <a:t>Γι’ αυτό είναι σημαντικό να μπορεί κάποιος να ξεχωρίσει ιδέες και απόψεις που προέρχονται από τους άλλους και αυτές που πηγάζουν από τον ίδιο τον εαυτό του.</a:t>
            </a:r>
          </a:p>
          <a:p>
            <a:endParaRPr lang="el-GR" dirty="0"/>
          </a:p>
          <a:p>
            <a:endParaRPr lang="el-GR" dirty="0"/>
          </a:p>
        </p:txBody>
      </p:sp>
    </p:spTree>
    <p:extLst>
      <p:ext uri="{BB962C8B-B14F-4D97-AF65-F5344CB8AC3E}">
        <p14:creationId xmlns:p14="http://schemas.microsoft.com/office/powerpoint/2010/main" val="817320021"/>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663</TotalTime>
  <Words>3248</Words>
  <Application>Microsoft Office PowerPoint</Application>
  <PresentationFormat>Ευρεία οθόνη</PresentationFormat>
  <Paragraphs>151</Paragraphs>
  <Slides>19</Slides>
  <Notes>0</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19</vt:i4>
      </vt:variant>
    </vt:vector>
  </HeadingPairs>
  <TitlesOfParts>
    <vt:vector size="26" baseType="lpstr">
      <vt:lpstr>Aptos</vt:lpstr>
      <vt:lpstr>Aptos Display</vt:lpstr>
      <vt:lpstr>Arial</vt:lpstr>
      <vt:lpstr>Calibri</vt:lpstr>
      <vt:lpstr>Times New Roman</vt:lpstr>
      <vt:lpstr>Wingdings</vt:lpstr>
      <vt:lpstr>Θέμα του Office</vt:lpstr>
      <vt:lpstr> Η ΕΝΝΟΙΑ, ΤΟ ΠΕΡΙΕΧΟΜΕΝΟ  ΚΑΙ  Ο ΣΚΟΠΟΣ ΤΗΣ ΑΓΩΓΗΣ Από το βιβλίο του κ. Ιωάννη Κογκούλη ΕΙΣΑΓΩΓΗ ΣΤΗΝ ΠΑΙΔΑΓΩΓΙΚΗ, Εκδόσεις Αδελφών Κυριακίδη α.ε., Θεσσαλονίκη 2005⁵, σσ. 140-158 &amp; σσ. 267-282 </vt:lpstr>
      <vt:lpstr>Η έννοια και το περιεχόμενο της αγωγής</vt:lpstr>
      <vt:lpstr>Η έννοια και το περιεχόμενο της αγωγής</vt:lpstr>
      <vt:lpstr>Η έννοια και το περιεχόμενο της αγωγής</vt:lpstr>
      <vt:lpstr>Η σημασία του «θρέψαι καλῶς»</vt:lpstr>
      <vt:lpstr>Η έννοια και το περιεχόμενο της αγωγής</vt:lpstr>
      <vt:lpstr>Η έννοια και το περιεχόμενο της αγωγής</vt:lpstr>
      <vt:lpstr>Η έννοια και το περιεχόμενο της αγωγής</vt:lpstr>
      <vt:lpstr>Η έννοια και το περιεχόμενο της αγωγής</vt:lpstr>
      <vt:lpstr>Η έννοια και το περιεχόμενο της αγωγής</vt:lpstr>
      <vt:lpstr>Η έννοια και το περιεχόμενο της αγωγής</vt:lpstr>
      <vt:lpstr>Αγωγή και μόρφωση</vt:lpstr>
      <vt:lpstr>Αγωγή και μόρφωση</vt:lpstr>
      <vt:lpstr>Ο σκοπός της αγωγής</vt:lpstr>
      <vt:lpstr>Ο σκοπός της αγωγής</vt:lpstr>
      <vt:lpstr>Ο σκοπός της αγωγής</vt:lpstr>
      <vt:lpstr>Ο σκοπός της αγωγής</vt:lpstr>
      <vt:lpstr>Ο σκοπός της αγωγής</vt:lpstr>
      <vt:lpstr>Ο σκοπός της αγωγής</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MARIA KARAMPELIA</dc:creator>
  <cp:lastModifiedBy>MARIA KARAMPELIA</cp:lastModifiedBy>
  <cp:revision>1</cp:revision>
  <dcterms:created xsi:type="dcterms:W3CDTF">2024-10-03T15:35:52Z</dcterms:created>
  <dcterms:modified xsi:type="dcterms:W3CDTF">2024-10-04T10:04:43Z</dcterms:modified>
</cp:coreProperties>
</file>