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4660"/>
  </p:normalViewPr>
  <p:slideViewPr>
    <p:cSldViewPr snapToGrid="0">
      <p:cViewPr varScale="1">
        <p:scale>
          <a:sx n="69" d="100"/>
          <a:sy n="69" d="100"/>
        </p:scale>
        <p:origin x="76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0AAD852-3C66-8C68-A064-D1D2C19FAFBC}"/>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07CD5DDA-4F64-1483-37F7-630ABF19AA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58212EBE-C3D0-80A9-9BA8-178FB110371C}"/>
              </a:ext>
            </a:extLst>
          </p:cNvPr>
          <p:cNvSpPr>
            <a:spLocks noGrp="1"/>
          </p:cNvSpPr>
          <p:nvPr>
            <p:ph type="dt" sz="half" idx="10"/>
          </p:nvPr>
        </p:nvSpPr>
        <p:spPr/>
        <p:txBody>
          <a:bodyPr/>
          <a:lstStyle/>
          <a:p>
            <a:fld id="{5A29A643-C1A9-480C-A802-80321DAD601C}" type="datetimeFigureOut">
              <a:rPr lang="el-GR" smtClean="0"/>
              <a:t>3/3/2023</a:t>
            </a:fld>
            <a:endParaRPr lang="el-GR"/>
          </a:p>
        </p:txBody>
      </p:sp>
      <p:sp>
        <p:nvSpPr>
          <p:cNvPr id="5" name="Θέση υποσέλιδου 4">
            <a:extLst>
              <a:ext uri="{FF2B5EF4-FFF2-40B4-BE49-F238E27FC236}">
                <a16:creationId xmlns:a16="http://schemas.microsoft.com/office/drawing/2014/main" id="{0F4D1C6C-839A-589D-AEC8-5C467807B69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2B055DD-EB2B-3BC3-A0D3-B3B75E64E6BF}"/>
              </a:ext>
            </a:extLst>
          </p:cNvPr>
          <p:cNvSpPr>
            <a:spLocks noGrp="1"/>
          </p:cNvSpPr>
          <p:nvPr>
            <p:ph type="sldNum" sz="quarter" idx="12"/>
          </p:nvPr>
        </p:nvSpPr>
        <p:spPr/>
        <p:txBody>
          <a:bodyPr/>
          <a:lstStyle/>
          <a:p>
            <a:fld id="{EFA2A21A-BD4D-452C-A818-57A68D421948}" type="slidenum">
              <a:rPr lang="el-GR" smtClean="0"/>
              <a:t>‹#›</a:t>
            </a:fld>
            <a:endParaRPr lang="el-GR"/>
          </a:p>
        </p:txBody>
      </p:sp>
    </p:spTree>
    <p:extLst>
      <p:ext uri="{BB962C8B-B14F-4D97-AF65-F5344CB8AC3E}">
        <p14:creationId xmlns:p14="http://schemas.microsoft.com/office/powerpoint/2010/main" val="2638248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0FC287-AD31-208A-4254-6EB23841681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2AFFBDF1-0248-CE7C-6F49-C58FC5D36BB7}"/>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1F942DD-96B2-90BF-BAC6-67AC817B499C}"/>
              </a:ext>
            </a:extLst>
          </p:cNvPr>
          <p:cNvSpPr>
            <a:spLocks noGrp="1"/>
          </p:cNvSpPr>
          <p:nvPr>
            <p:ph type="dt" sz="half" idx="10"/>
          </p:nvPr>
        </p:nvSpPr>
        <p:spPr/>
        <p:txBody>
          <a:bodyPr/>
          <a:lstStyle/>
          <a:p>
            <a:fld id="{5A29A643-C1A9-480C-A802-80321DAD601C}" type="datetimeFigureOut">
              <a:rPr lang="el-GR" smtClean="0"/>
              <a:t>3/3/2023</a:t>
            </a:fld>
            <a:endParaRPr lang="el-GR"/>
          </a:p>
        </p:txBody>
      </p:sp>
      <p:sp>
        <p:nvSpPr>
          <p:cNvPr id="5" name="Θέση υποσέλιδου 4">
            <a:extLst>
              <a:ext uri="{FF2B5EF4-FFF2-40B4-BE49-F238E27FC236}">
                <a16:creationId xmlns:a16="http://schemas.microsoft.com/office/drawing/2014/main" id="{01B3EA03-21EA-3339-15EB-8D34E0B9737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44DBBCF-F678-AA64-E0C8-6A355F685E4A}"/>
              </a:ext>
            </a:extLst>
          </p:cNvPr>
          <p:cNvSpPr>
            <a:spLocks noGrp="1"/>
          </p:cNvSpPr>
          <p:nvPr>
            <p:ph type="sldNum" sz="quarter" idx="12"/>
          </p:nvPr>
        </p:nvSpPr>
        <p:spPr/>
        <p:txBody>
          <a:bodyPr/>
          <a:lstStyle/>
          <a:p>
            <a:fld id="{EFA2A21A-BD4D-452C-A818-57A68D421948}" type="slidenum">
              <a:rPr lang="el-GR" smtClean="0"/>
              <a:t>‹#›</a:t>
            </a:fld>
            <a:endParaRPr lang="el-GR"/>
          </a:p>
        </p:txBody>
      </p:sp>
    </p:spTree>
    <p:extLst>
      <p:ext uri="{BB962C8B-B14F-4D97-AF65-F5344CB8AC3E}">
        <p14:creationId xmlns:p14="http://schemas.microsoft.com/office/powerpoint/2010/main" val="2412942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CE0979A0-55E5-BF0F-AFCC-29FCA3715A56}"/>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D3B44D3-58C1-127F-A08F-8D9F5E5AF8FC}"/>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88C5600-A450-89AC-7922-5E5A964FCFD2}"/>
              </a:ext>
            </a:extLst>
          </p:cNvPr>
          <p:cNvSpPr>
            <a:spLocks noGrp="1"/>
          </p:cNvSpPr>
          <p:nvPr>
            <p:ph type="dt" sz="half" idx="10"/>
          </p:nvPr>
        </p:nvSpPr>
        <p:spPr/>
        <p:txBody>
          <a:bodyPr/>
          <a:lstStyle/>
          <a:p>
            <a:fld id="{5A29A643-C1A9-480C-A802-80321DAD601C}" type="datetimeFigureOut">
              <a:rPr lang="el-GR" smtClean="0"/>
              <a:t>3/3/2023</a:t>
            </a:fld>
            <a:endParaRPr lang="el-GR"/>
          </a:p>
        </p:txBody>
      </p:sp>
      <p:sp>
        <p:nvSpPr>
          <p:cNvPr id="5" name="Θέση υποσέλιδου 4">
            <a:extLst>
              <a:ext uri="{FF2B5EF4-FFF2-40B4-BE49-F238E27FC236}">
                <a16:creationId xmlns:a16="http://schemas.microsoft.com/office/drawing/2014/main" id="{08FCAA0E-ABF2-C681-E95D-524E1A16C16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1BE24A3-A7E1-129E-6405-D8AE8521E94C}"/>
              </a:ext>
            </a:extLst>
          </p:cNvPr>
          <p:cNvSpPr>
            <a:spLocks noGrp="1"/>
          </p:cNvSpPr>
          <p:nvPr>
            <p:ph type="sldNum" sz="quarter" idx="12"/>
          </p:nvPr>
        </p:nvSpPr>
        <p:spPr/>
        <p:txBody>
          <a:bodyPr/>
          <a:lstStyle/>
          <a:p>
            <a:fld id="{EFA2A21A-BD4D-452C-A818-57A68D421948}" type="slidenum">
              <a:rPr lang="el-GR" smtClean="0"/>
              <a:t>‹#›</a:t>
            </a:fld>
            <a:endParaRPr lang="el-GR"/>
          </a:p>
        </p:txBody>
      </p:sp>
    </p:spTree>
    <p:extLst>
      <p:ext uri="{BB962C8B-B14F-4D97-AF65-F5344CB8AC3E}">
        <p14:creationId xmlns:p14="http://schemas.microsoft.com/office/powerpoint/2010/main" val="1164349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BDB0D5-3BF1-F12D-B73D-314DC0B9371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66E50AF-E2F3-1395-AEDC-DEA85E20CA36}"/>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13C615B-C39E-AA52-21F2-C60C2F48D2D5}"/>
              </a:ext>
            </a:extLst>
          </p:cNvPr>
          <p:cNvSpPr>
            <a:spLocks noGrp="1"/>
          </p:cNvSpPr>
          <p:nvPr>
            <p:ph type="dt" sz="half" idx="10"/>
          </p:nvPr>
        </p:nvSpPr>
        <p:spPr/>
        <p:txBody>
          <a:bodyPr/>
          <a:lstStyle/>
          <a:p>
            <a:fld id="{5A29A643-C1A9-480C-A802-80321DAD601C}" type="datetimeFigureOut">
              <a:rPr lang="el-GR" smtClean="0"/>
              <a:t>3/3/2023</a:t>
            </a:fld>
            <a:endParaRPr lang="el-GR"/>
          </a:p>
        </p:txBody>
      </p:sp>
      <p:sp>
        <p:nvSpPr>
          <p:cNvPr id="5" name="Θέση υποσέλιδου 4">
            <a:extLst>
              <a:ext uri="{FF2B5EF4-FFF2-40B4-BE49-F238E27FC236}">
                <a16:creationId xmlns:a16="http://schemas.microsoft.com/office/drawing/2014/main" id="{C9566EDF-5C66-93DA-F201-29DD944CB18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E999B6D-0D26-4EDB-C8BC-0880008BD508}"/>
              </a:ext>
            </a:extLst>
          </p:cNvPr>
          <p:cNvSpPr>
            <a:spLocks noGrp="1"/>
          </p:cNvSpPr>
          <p:nvPr>
            <p:ph type="sldNum" sz="quarter" idx="12"/>
          </p:nvPr>
        </p:nvSpPr>
        <p:spPr/>
        <p:txBody>
          <a:bodyPr/>
          <a:lstStyle/>
          <a:p>
            <a:fld id="{EFA2A21A-BD4D-452C-A818-57A68D421948}" type="slidenum">
              <a:rPr lang="el-GR" smtClean="0"/>
              <a:t>‹#›</a:t>
            </a:fld>
            <a:endParaRPr lang="el-GR"/>
          </a:p>
        </p:txBody>
      </p:sp>
    </p:spTree>
    <p:extLst>
      <p:ext uri="{BB962C8B-B14F-4D97-AF65-F5344CB8AC3E}">
        <p14:creationId xmlns:p14="http://schemas.microsoft.com/office/powerpoint/2010/main" val="2273398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75824E-DA29-F3C0-1F6B-33520A7C971D}"/>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87CE533-111C-7991-892B-77132D4770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279AEA20-CDCA-1E72-B96E-0F3B5EB89B25}"/>
              </a:ext>
            </a:extLst>
          </p:cNvPr>
          <p:cNvSpPr>
            <a:spLocks noGrp="1"/>
          </p:cNvSpPr>
          <p:nvPr>
            <p:ph type="dt" sz="half" idx="10"/>
          </p:nvPr>
        </p:nvSpPr>
        <p:spPr/>
        <p:txBody>
          <a:bodyPr/>
          <a:lstStyle/>
          <a:p>
            <a:fld id="{5A29A643-C1A9-480C-A802-80321DAD601C}" type="datetimeFigureOut">
              <a:rPr lang="el-GR" smtClean="0"/>
              <a:t>3/3/2023</a:t>
            </a:fld>
            <a:endParaRPr lang="el-GR"/>
          </a:p>
        </p:txBody>
      </p:sp>
      <p:sp>
        <p:nvSpPr>
          <p:cNvPr id="5" name="Θέση υποσέλιδου 4">
            <a:extLst>
              <a:ext uri="{FF2B5EF4-FFF2-40B4-BE49-F238E27FC236}">
                <a16:creationId xmlns:a16="http://schemas.microsoft.com/office/drawing/2014/main" id="{0E30970C-1191-B7F7-8859-2FE9E2B8527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EA631C2-32E1-01F4-3546-290FE0769D82}"/>
              </a:ext>
            </a:extLst>
          </p:cNvPr>
          <p:cNvSpPr>
            <a:spLocks noGrp="1"/>
          </p:cNvSpPr>
          <p:nvPr>
            <p:ph type="sldNum" sz="quarter" idx="12"/>
          </p:nvPr>
        </p:nvSpPr>
        <p:spPr/>
        <p:txBody>
          <a:bodyPr/>
          <a:lstStyle/>
          <a:p>
            <a:fld id="{EFA2A21A-BD4D-452C-A818-57A68D421948}" type="slidenum">
              <a:rPr lang="el-GR" smtClean="0"/>
              <a:t>‹#›</a:t>
            </a:fld>
            <a:endParaRPr lang="el-GR"/>
          </a:p>
        </p:txBody>
      </p:sp>
    </p:spTree>
    <p:extLst>
      <p:ext uri="{BB962C8B-B14F-4D97-AF65-F5344CB8AC3E}">
        <p14:creationId xmlns:p14="http://schemas.microsoft.com/office/powerpoint/2010/main" val="642475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CEFE04-CDA1-FFBD-C78F-81229DDE5D0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C84CF86-BC46-755C-7793-470849E433A0}"/>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18DAE229-8FC9-3D55-2BCD-7DCA258ED838}"/>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66A241C9-AAAA-85F1-F750-A8F9DB010A53}"/>
              </a:ext>
            </a:extLst>
          </p:cNvPr>
          <p:cNvSpPr>
            <a:spLocks noGrp="1"/>
          </p:cNvSpPr>
          <p:nvPr>
            <p:ph type="dt" sz="half" idx="10"/>
          </p:nvPr>
        </p:nvSpPr>
        <p:spPr/>
        <p:txBody>
          <a:bodyPr/>
          <a:lstStyle/>
          <a:p>
            <a:fld id="{5A29A643-C1A9-480C-A802-80321DAD601C}" type="datetimeFigureOut">
              <a:rPr lang="el-GR" smtClean="0"/>
              <a:t>3/3/2023</a:t>
            </a:fld>
            <a:endParaRPr lang="el-GR"/>
          </a:p>
        </p:txBody>
      </p:sp>
      <p:sp>
        <p:nvSpPr>
          <p:cNvPr id="6" name="Θέση υποσέλιδου 5">
            <a:extLst>
              <a:ext uri="{FF2B5EF4-FFF2-40B4-BE49-F238E27FC236}">
                <a16:creationId xmlns:a16="http://schemas.microsoft.com/office/drawing/2014/main" id="{8F430015-F36A-E472-10FE-A08AD393307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D643399-C4C5-83A4-EE4E-1756254E77B6}"/>
              </a:ext>
            </a:extLst>
          </p:cNvPr>
          <p:cNvSpPr>
            <a:spLocks noGrp="1"/>
          </p:cNvSpPr>
          <p:nvPr>
            <p:ph type="sldNum" sz="quarter" idx="12"/>
          </p:nvPr>
        </p:nvSpPr>
        <p:spPr/>
        <p:txBody>
          <a:bodyPr/>
          <a:lstStyle/>
          <a:p>
            <a:fld id="{EFA2A21A-BD4D-452C-A818-57A68D421948}" type="slidenum">
              <a:rPr lang="el-GR" smtClean="0"/>
              <a:t>‹#›</a:t>
            </a:fld>
            <a:endParaRPr lang="el-GR"/>
          </a:p>
        </p:txBody>
      </p:sp>
    </p:spTree>
    <p:extLst>
      <p:ext uri="{BB962C8B-B14F-4D97-AF65-F5344CB8AC3E}">
        <p14:creationId xmlns:p14="http://schemas.microsoft.com/office/powerpoint/2010/main" val="51020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E700F1-EEBF-B86B-A78D-61299A40DCE0}"/>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2CFEAE9-E880-BCAE-19D1-054EC5EFF9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A8DB8BB2-A359-0533-9748-A2834BACC4AC}"/>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F63F99A5-4651-9FDB-BAEC-41CF819D61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02CF3C0D-4284-470E-70DC-582AD33557F5}"/>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381BA4F3-261A-20D4-EAA0-8104A880ACAC}"/>
              </a:ext>
            </a:extLst>
          </p:cNvPr>
          <p:cNvSpPr>
            <a:spLocks noGrp="1"/>
          </p:cNvSpPr>
          <p:nvPr>
            <p:ph type="dt" sz="half" idx="10"/>
          </p:nvPr>
        </p:nvSpPr>
        <p:spPr/>
        <p:txBody>
          <a:bodyPr/>
          <a:lstStyle/>
          <a:p>
            <a:fld id="{5A29A643-C1A9-480C-A802-80321DAD601C}" type="datetimeFigureOut">
              <a:rPr lang="el-GR" smtClean="0"/>
              <a:t>3/3/2023</a:t>
            </a:fld>
            <a:endParaRPr lang="el-GR"/>
          </a:p>
        </p:txBody>
      </p:sp>
      <p:sp>
        <p:nvSpPr>
          <p:cNvPr id="8" name="Θέση υποσέλιδου 7">
            <a:extLst>
              <a:ext uri="{FF2B5EF4-FFF2-40B4-BE49-F238E27FC236}">
                <a16:creationId xmlns:a16="http://schemas.microsoft.com/office/drawing/2014/main" id="{70B06A5D-5659-9E54-09D9-4DCDAAC85E2F}"/>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1FC297E1-9A4F-AE38-2B7D-0F90FDE2CC03}"/>
              </a:ext>
            </a:extLst>
          </p:cNvPr>
          <p:cNvSpPr>
            <a:spLocks noGrp="1"/>
          </p:cNvSpPr>
          <p:nvPr>
            <p:ph type="sldNum" sz="quarter" idx="12"/>
          </p:nvPr>
        </p:nvSpPr>
        <p:spPr/>
        <p:txBody>
          <a:bodyPr/>
          <a:lstStyle/>
          <a:p>
            <a:fld id="{EFA2A21A-BD4D-452C-A818-57A68D421948}" type="slidenum">
              <a:rPr lang="el-GR" smtClean="0"/>
              <a:t>‹#›</a:t>
            </a:fld>
            <a:endParaRPr lang="el-GR"/>
          </a:p>
        </p:txBody>
      </p:sp>
    </p:spTree>
    <p:extLst>
      <p:ext uri="{BB962C8B-B14F-4D97-AF65-F5344CB8AC3E}">
        <p14:creationId xmlns:p14="http://schemas.microsoft.com/office/powerpoint/2010/main" val="830898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ECE547-BE57-70D3-A866-851A50D558C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1EB4997C-5528-1D2F-1F0E-5EE3BF955531}"/>
              </a:ext>
            </a:extLst>
          </p:cNvPr>
          <p:cNvSpPr>
            <a:spLocks noGrp="1"/>
          </p:cNvSpPr>
          <p:nvPr>
            <p:ph type="dt" sz="half" idx="10"/>
          </p:nvPr>
        </p:nvSpPr>
        <p:spPr/>
        <p:txBody>
          <a:bodyPr/>
          <a:lstStyle/>
          <a:p>
            <a:fld id="{5A29A643-C1A9-480C-A802-80321DAD601C}" type="datetimeFigureOut">
              <a:rPr lang="el-GR" smtClean="0"/>
              <a:t>3/3/2023</a:t>
            </a:fld>
            <a:endParaRPr lang="el-GR"/>
          </a:p>
        </p:txBody>
      </p:sp>
      <p:sp>
        <p:nvSpPr>
          <p:cNvPr id="4" name="Θέση υποσέλιδου 3">
            <a:extLst>
              <a:ext uri="{FF2B5EF4-FFF2-40B4-BE49-F238E27FC236}">
                <a16:creationId xmlns:a16="http://schemas.microsoft.com/office/drawing/2014/main" id="{25C66F3E-7AED-E396-6752-3297016CA199}"/>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613764A5-8E08-5151-1B37-B3678BAF5064}"/>
              </a:ext>
            </a:extLst>
          </p:cNvPr>
          <p:cNvSpPr>
            <a:spLocks noGrp="1"/>
          </p:cNvSpPr>
          <p:nvPr>
            <p:ph type="sldNum" sz="quarter" idx="12"/>
          </p:nvPr>
        </p:nvSpPr>
        <p:spPr/>
        <p:txBody>
          <a:bodyPr/>
          <a:lstStyle/>
          <a:p>
            <a:fld id="{EFA2A21A-BD4D-452C-A818-57A68D421948}" type="slidenum">
              <a:rPr lang="el-GR" smtClean="0"/>
              <a:t>‹#›</a:t>
            </a:fld>
            <a:endParaRPr lang="el-GR"/>
          </a:p>
        </p:txBody>
      </p:sp>
    </p:spTree>
    <p:extLst>
      <p:ext uri="{BB962C8B-B14F-4D97-AF65-F5344CB8AC3E}">
        <p14:creationId xmlns:p14="http://schemas.microsoft.com/office/powerpoint/2010/main" val="37917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61BD3848-AF5B-4C74-132A-BA3CFD9E6D67}"/>
              </a:ext>
            </a:extLst>
          </p:cNvPr>
          <p:cNvSpPr>
            <a:spLocks noGrp="1"/>
          </p:cNvSpPr>
          <p:nvPr>
            <p:ph type="dt" sz="half" idx="10"/>
          </p:nvPr>
        </p:nvSpPr>
        <p:spPr/>
        <p:txBody>
          <a:bodyPr/>
          <a:lstStyle/>
          <a:p>
            <a:fld id="{5A29A643-C1A9-480C-A802-80321DAD601C}" type="datetimeFigureOut">
              <a:rPr lang="el-GR" smtClean="0"/>
              <a:t>3/3/2023</a:t>
            </a:fld>
            <a:endParaRPr lang="el-GR"/>
          </a:p>
        </p:txBody>
      </p:sp>
      <p:sp>
        <p:nvSpPr>
          <p:cNvPr id="3" name="Θέση υποσέλιδου 2">
            <a:extLst>
              <a:ext uri="{FF2B5EF4-FFF2-40B4-BE49-F238E27FC236}">
                <a16:creationId xmlns:a16="http://schemas.microsoft.com/office/drawing/2014/main" id="{500D38DE-1991-249C-5CF8-9E6A614ECE43}"/>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F899600E-2A91-CA55-BEB5-A75850F8DEF4}"/>
              </a:ext>
            </a:extLst>
          </p:cNvPr>
          <p:cNvSpPr>
            <a:spLocks noGrp="1"/>
          </p:cNvSpPr>
          <p:nvPr>
            <p:ph type="sldNum" sz="quarter" idx="12"/>
          </p:nvPr>
        </p:nvSpPr>
        <p:spPr/>
        <p:txBody>
          <a:bodyPr/>
          <a:lstStyle/>
          <a:p>
            <a:fld id="{EFA2A21A-BD4D-452C-A818-57A68D421948}" type="slidenum">
              <a:rPr lang="el-GR" smtClean="0"/>
              <a:t>‹#›</a:t>
            </a:fld>
            <a:endParaRPr lang="el-GR"/>
          </a:p>
        </p:txBody>
      </p:sp>
    </p:spTree>
    <p:extLst>
      <p:ext uri="{BB962C8B-B14F-4D97-AF65-F5344CB8AC3E}">
        <p14:creationId xmlns:p14="http://schemas.microsoft.com/office/powerpoint/2010/main" val="784979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BACCB9-874C-E80A-D6F5-479D9EFB826F}"/>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02FCEA6-4A12-87C7-790D-A0F8A99BE3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2E2757FA-E442-DEEE-42C9-691B1BEA64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8E69EC0F-D703-EDAE-436F-30A5D22B94F4}"/>
              </a:ext>
            </a:extLst>
          </p:cNvPr>
          <p:cNvSpPr>
            <a:spLocks noGrp="1"/>
          </p:cNvSpPr>
          <p:nvPr>
            <p:ph type="dt" sz="half" idx="10"/>
          </p:nvPr>
        </p:nvSpPr>
        <p:spPr/>
        <p:txBody>
          <a:bodyPr/>
          <a:lstStyle/>
          <a:p>
            <a:fld id="{5A29A643-C1A9-480C-A802-80321DAD601C}" type="datetimeFigureOut">
              <a:rPr lang="el-GR" smtClean="0"/>
              <a:t>3/3/2023</a:t>
            </a:fld>
            <a:endParaRPr lang="el-GR"/>
          </a:p>
        </p:txBody>
      </p:sp>
      <p:sp>
        <p:nvSpPr>
          <p:cNvPr id="6" name="Θέση υποσέλιδου 5">
            <a:extLst>
              <a:ext uri="{FF2B5EF4-FFF2-40B4-BE49-F238E27FC236}">
                <a16:creationId xmlns:a16="http://schemas.microsoft.com/office/drawing/2014/main" id="{8CDA3DED-9BAB-0FA6-B173-9732CB6339D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85ADDBF-3263-2D38-7BFC-04ED252AA324}"/>
              </a:ext>
            </a:extLst>
          </p:cNvPr>
          <p:cNvSpPr>
            <a:spLocks noGrp="1"/>
          </p:cNvSpPr>
          <p:nvPr>
            <p:ph type="sldNum" sz="quarter" idx="12"/>
          </p:nvPr>
        </p:nvSpPr>
        <p:spPr/>
        <p:txBody>
          <a:bodyPr/>
          <a:lstStyle/>
          <a:p>
            <a:fld id="{EFA2A21A-BD4D-452C-A818-57A68D421948}" type="slidenum">
              <a:rPr lang="el-GR" smtClean="0"/>
              <a:t>‹#›</a:t>
            </a:fld>
            <a:endParaRPr lang="el-GR"/>
          </a:p>
        </p:txBody>
      </p:sp>
    </p:spTree>
    <p:extLst>
      <p:ext uri="{BB962C8B-B14F-4D97-AF65-F5344CB8AC3E}">
        <p14:creationId xmlns:p14="http://schemas.microsoft.com/office/powerpoint/2010/main" val="3918732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7A255A-B4FE-8613-99DE-C43282E6E2B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DC068450-C159-1103-1C3F-43D137C47A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314ADB02-B07A-9B21-90EF-A19F2B3837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ED8AFC55-92E1-9DCE-9328-7A3AF9477DAF}"/>
              </a:ext>
            </a:extLst>
          </p:cNvPr>
          <p:cNvSpPr>
            <a:spLocks noGrp="1"/>
          </p:cNvSpPr>
          <p:nvPr>
            <p:ph type="dt" sz="half" idx="10"/>
          </p:nvPr>
        </p:nvSpPr>
        <p:spPr/>
        <p:txBody>
          <a:bodyPr/>
          <a:lstStyle/>
          <a:p>
            <a:fld id="{5A29A643-C1A9-480C-A802-80321DAD601C}" type="datetimeFigureOut">
              <a:rPr lang="el-GR" smtClean="0"/>
              <a:t>3/3/2023</a:t>
            </a:fld>
            <a:endParaRPr lang="el-GR"/>
          </a:p>
        </p:txBody>
      </p:sp>
      <p:sp>
        <p:nvSpPr>
          <p:cNvPr id="6" name="Θέση υποσέλιδου 5">
            <a:extLst>
              <a:ext uri="{FF2B5EF4-FFF2-40B4-BE49-F238E27FC236}">
                <a16:creationId xmlns:a16="http://schemas.microsoft.com/office/drawing/2014/main" id="{81BA06B2-C35C-C8ED-14CB-560006D69D2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DCD1610-E5D9-A23F-89A7-99BA0BCFE0E3}"/>
              </a:ext>
            </a:extLst>
          </p:cNvPr>
          <p:cNvSpPr>
            <a:spLocks noGrp="1"/>
          </p:cNvSpPr>
          <p:nvPr>
            <p:ph type="sldNum" sz="quarter" idx="12"/>
          </p:nvPr>
        </p:nvSpPr>
        <p:spPr/>
        <p:txBody>
          <a:bodyPr/>
          <a:lstStyle/>
          <a:p>
            <a:fld id="{EFA2A21A-BD4D-452C-A818-57A68D421948}" type="slidenum">
              <a:rPr lang="el-GR" smtClean="0"/>
              <a:t>‹#›</a:t>
            </a:fld>
            <a:endParaRPr lang="el-GR"/>
          </a:p>
        </p:txBody>
      </p:sp>
    </p:spTree>
    <p:extLst>
      <p:ext uri="{BB962C8B-B14F-4D97-AF65-F5344CB8AC3E}">
        <p14:creationId xmlns:p14="http://schemas.microsoft.com/office/powerpoint/2010/main" val="153983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15106174-1506-2021-21E5-E3091BB311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13BB11C-F402-6EEB-9076-FEB4553930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8C23466-6E12-C534-136E-4A5728CDF4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9A643-C1A9-480C-A802-80321DAD601C}" type="datetimeFigureOut">
              <a:rPr lang="el-GR" smtClean="0"/>
              <a:t>3/3/2023</a:t>
            </a:fld>
            <a:endParaRPr lang="el-GR"/>
          </a:p>
        </p:txBody>
      </p:sp>
      <p:sp>
        <p:nvSpPr>
          <p:cNvPr id="5" name="Θέση υποσέλιδου 4">
            <a:extLst>
              <a:ext uri="{FF2B5EF4-FFF2-40B4-BE49-F238E27FC236}">
                <a16:creationId xmlns:a16="http://schemas.microsoft.com/office/drawing/2014/main" id="{927992AF-7FFF-F189-6E7D-D132C6A2A2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24E18912-0D00-1E63-8E2E-A7E17AE0D7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A2A21A-BD4D-452C-A818-57A68D421948}" type="slidenum">
              <a:rPr lang="el-GR" smtClean="0"/>
              <a:t>‹#›</a:t>
            </a:fld>
            <a:endParaRPr lang="el-GR"/>
          </a:p>
        </p:txBody>
      </p:sp>
    </p:spTree>
    <p:extLst>
      <p:ext uri="{BB962C8B-B14F-4D97-AF65-F5344CB8AC3E}">
        <p14:creationId xmlns:p14="http://schemas.microsoft.com/office/powerpoint/2010/main" val="3731016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megarevma.net/Patriarxeion.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greek-language.gr/greekLang/modern_greek/tools/lexica/search.html?lq=%CF%80%CF%81%CE%BF%CE%B2%CE%AC%CE%B4%CE%B9%CF%83%CE%BC%CE%B1&amp;dq="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474A07-2185-4D71-D5C0-9992441EA370}"/>
              </a:ext>
            </a:extLst>
          </p:cNvPr>
          <p:cNvSpPr>
            <a:spLocks noGrp="1"/>
          </p:cNvSpPr>
          <p:nvPr>
            <p:ph type="ctrTitle"/>
          </p:nvPr>
        </p:nvSpPr>
        <p:spPr>
          <a:xfrm>
            <a:off x="0" y="0"/>
            <a:ext cx="12192000" cy="5237018"/>
          </a:xfrm>
        </p:spPr>
        <p:txBody>
          <a:bodyPr>
            <a:noAutofit/>
          </a:bodyPr>
          <a:lstStyle/>
          <a:p>
            <a:r>
              <a:rPr lang="el-GR" sz="4400" b="1" dirty="0"/>
              <a:t>ΕΚΚΛΗΣΙΑΣΤΙΚΗ ΕΘΙΜΟΤΥΠΙΑ</a:t>
            </a:r>
            <a:br>
              <a:rPr lang="el-GR" sz="4400" b="1" dirty="0"/>
            </a:br>
            <a:r>
              <a:rPr lang="el-GR" sz="4400" b="1" dirty="0"/>
              <a:t>ΕΝΟΤΗΤΑ 1</a:t>
            </a:r>
            <a:r>
              <a:rPr lang="el-GR" sz="4400" b="1" baseline="30000" dirty="0"/>
              <a:t>Η</a:t>
            </a:r>
            <a:r>
              <a:rPr lang="el-GR" sz="4400" b="1" dirty="0"/>
              <a:t> </a:t>
            </a:r>
            <a:br>
              <a:rPr lang="el-GR" sz="4400" dirty="0"/>
            </a:br>
            <a:r>
              <a:rPr lang="el-GR" sz="4400" dirty="0"/>
              <a:t>Οι όροι Εκκλησιαστική Τάξη και Εκκλησιαστική Εθιμοτυπία</a:t>
            </a:r>
            <a:br>
              <a:rPr lang="el-GR" sz="4400" dirty="0"/>
            </a:br>
            <a:r>
              <a:rPr lang="el-GR" sz="4400" dirty="0"/>
              <a:t>Η σχέση μεταξύ Εκκλησιαστικής Εθιμοτυπίας και Εκκλησιαστικής Διπλωματίας</a:t>
            </a:r>
            <a:br>
              <a:rPr lang="el-GR" sz="4400" dirty="0"/>
            </a:br>
            <a:r>
              <a:rPr lang="el-GR" sz="4400" dirty="0"/>
              <a:t>Η έννοια του προβαδίσματος</a:t>
            </a:r>
            <a:br>
              <a:rPr lang="el-GR" sz="4400" dirty="0"/>
            </a:br>
            <a:r>
              <a:rPr lang="el-GR" sz="4400" dirty="0"/>
              <a:t>Τίτλοι και προσαγορεύσεις κληρικών και μοναχών </a:t>
            </a:r>
          </a:p>
        </p:txBody>
      </p:sp>
      <p:sp>
        <p:nvSpPr>
          <p:cNvPr id="3" name="Υπότιτλος 2">
            <a:extLst>
              <a:ext uri="{FF2B5EF4-FFF2-40B4-BE49-F238E27FC236}">
                <a16:creationId xmlns:a16="http://schemas.microsoft.com/office/drawing/2014/main" id="{84C30CF9-9489-2203-DA61-A317D58E8677}"/>
              </a:ext>
            </a:extLst>
          </p:cNvPr>
          <p:cNvSpPr>
            <a:spLocks noGrp="1"/>
          </p:cNvSpPr>
          <p:nvPr>
            <p:ph type="subTitle" idx="1"/>
          </p:nvPr>
        </p:nvSpPr>
        <p:spPr>
          <a:xfrm>
            <a:off x="1524000" y="5334000"/>
            <a:ext cx="9144000" cy="1524001"/>
          </a:xfrm>
        </p:spPr>
        <p:txBody>
          <a:bodyPr>
            <a:normAutofit fontScale="92500" lnSpcReduction="20000"/>
          </a:bodyPr>
          <a:lstStyle/>
          <a:p>
            <a:r>
              <a:rPr lang="el-GR" dirty="0"/>
              <a:t>ΔΙΔΑΣΚΟΥΣΑ: ΜΑΡΙΑ ΚΑΡΑΜΠΕΛΙΑ </a:t>
            </a:r>
          </a:p>
          <a:p>
            <a:r>
              <a:rPr lang="el-GR" dirty="0"/>
              <a:t>ΕΞΑΜΗΝΟ: Β’ </a:t>
            </a:r>
          </a:p>
          <a:p>
            <a:r>
              <a:rPr lang="el-GR" dirty="0"/>
              <a:t>ΙΕΡΑΤΙΚΩΝ ΣΠΟΥΔΩΝ</a:t>
            </a:r>
          </a:p>
          <a:p>
            <a:r>
              <a:rPr lang="el-GR" dirty="0"/>
              <a:t>ΑΕΑΑ</a:t>
            </a:r>
          </a:p>
        </p:txBody>
      </p:sp>
    </p:spTree>
    <p:extLst>
      <p:ext uri="{BB962C8B-B14F-4D97-AF65-F5344CB8AC3E}">
        <p14:creationId xmlns:p14="http://schemas.microsoft.com/office/powerpoint/2010/main" val="168600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A2E0D5-E85F-820E-E0B8-13F199805577}"/>
              </a:ext>
            </a:extLst>
          </p:cNvPr>
          <p:cNvSpPr>
            <a:spLocks noGrp="1"/>
          </p:cNvSpPr>
          <p:nvPr>
            <p:ph type="title"/>
          </p:nvPr>
        </p:nvSpPr>
        <p:spPr>
          <a:xfrm>
            <a:off x="0" y="18255"/>
            <a:ext cx="12192000" cy="743745"/>
          </a:xfrm>
        </p:spPr>
        <p:txBody>
          <a:bodyPr>
            <a:normAutofit/>
          </a:bodyPr>
          <a:lstStyle/>
          <a:p>
            <a:pPr algn="ctr"/>
            <a:r>
              <a:rPr lang="el-GR" sz="3600" dirty="0">
                <a:effectLst/>
                <a:latin typeface="Palatino Linotype" panose="02040502050505030304" pitchFamily="18" charset="0"/>
                <a:ea typeface="Calibri" panose="020F0502020204030204" pitchFamily="34" charset="0"/>
                <a:cs typeface="Times New Roman" panose="02020603050405020304" pitchFamily="18" charset="0"/>
              </a:rPr>
              <a:t>Τίτλοι και προσαγορεύσεις κληρικών και μοναχών</a:t>
            </a:r>
            <a:endParaRPr lang="el-GR" sz="3600" dirty="0"/>
          </a:p>
        </p:txBody>
      </p:sp>
      <p:sp>
        <p:nvSpPr>
          <p:cNvPr id="3" name="Θέση περιεχομένου 2">
            <a:extLst>
              <a:ext uri="{FF2B5EF4-FFF2-40B4-BE49-F238E27FC236}">
                <a16:creationId xmlns:a16="http://schemas.microsoft.com/office/drawing/2014/main" id="{0049723D-7A6B-2C71-39BE-69A325183E34}"/>
              </a:ext>
            </a:extLst>
          </p:cNvPr>
          <p:cNvSpPr>
            <a:spLocks noGrp="1"/>
          </p:cNvSpPr>
          <p:nvPr>
            <p:ph idx="1"/>
          </p:nvPr>
        </p:nvSpPr>
        <p:spPr>
          <a:xfrm>
            <a:off x="-1" y="665018"/>
            <a:ext cx="12191999" cy="6174726"/>
          </a:xfrm>
        </p:spPr>
        <p:txBody>
          <a:bodyPr>
            <a:normAutofit fontScale="92500"/>
          </a:bodyPr>
          <a:lstStyle/>
          <a:p>
            <a:pPr marL="0" indent="0">
              <a:lnSpc>
                <a:spcPct val="107000"/>
              </a:lnSpc>
              <a:spcAft>
                <a:spcPts val="800"/>
              </a:spcAft>
              <a:buNone/>
            </a:pPr>
            <a:r>
              <a:rPr lang="el-GR" sz="2600" b="1" dirty="0">
                <a:effectLst/>
                <a:latin typeface="Palatino Linotype" panose="02040502050505030304" pitchFamily="18" charset="0"/>
                <a:ea typeface="Calibri" panose="020F0502020204030204" pitchFamily="34" charset="0"/>
                <a:cs typeface="Times New Roman" panose="02020603050405020304" pitchFamily="18" charset="0"/>
              </a:rPr>
              <a:t>Ο Οικουμενικός Πατριάρχης</a:t>
            </a:r>
            <a:endParaRPr lang="el-GR" sz="2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Ο Οικουμενικός Πατριάρχης προσαγορεύεται </a:t>
            </a:r>
            <a:r>
              <a:rPr lang="el-GR" sz="2400" dirty="0" err="1">
                <a:effectLst/>
                <a:latin typeface="Palatino Linotype" panose="02040502050505030304" pitchFamily="18" charset="0"/>
                <a:ea typeface="Calibri" panose="020F0502020204030204" pitchFamily="34" charset="0"/>
                <a:cs typeface="Times New Roman" panose="02020603050405020304" pitchFamily="18" charset="0"/>
              </a:rPr>
              <a:t>Παναγιώτατος</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Αυτός που καθιέρωσε πρώτος επίσημα την προσηγορία «Οικουμενικός Πατριάρχης» </a:t>
            </a:r>
            <a:r>
              <a:rPr lang="el-GR" sz="2400" b="1" dirty="0">
                <a:solidFill>
                  <a:srgbClr val="C00000"/>
                </a:solidFill>
                <a:effectLst/>
                <a:latin typeface="Palatino Linotype" panose="02040502050505030304" pitchFamily="18" charset="0"/>
                <a:ea typeface="Calibri" panose="020F0502020204030204" pitchFamily="34" charset="0"/>
                <a:cs typeface="Times New Roman" panose="02020603050405020304" pitchFamily="18" charset="0"/>
              </a:rPr>
              <a:t>τον Απρίλιο του 553 </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ήταν ο </a:t>
            </a:r>
            <a:r>
              <a:rPr lang="el-GR" sz="2400" dirty="0">
                <a:solidFill>
                  <a:srgbClr val="C00000"/>
                </a:solidFill>
                <a:effectLst/>
                <a:latin typeface="Palatino Linotype" panose="02040502050505030304" pitchFamily="18" charset="0"/>
                <a:ea typeface="Calibri" panose="020F0502020204030204" pitchFamily="34" charset="0"/>
                <a:cs typeface="Times New Roman" panose="02020603050405020304" pitchFamily="18" charset="0"/>
              </a:rPr>
              <a:t>αυτοκράτορας Ιουστινιανός</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απευθυνόμενος εγγράφως στον τότε </a:t>
            </a:r>
            <a:r>
              <a:rPr lang="el-GR" sz="2400" dirty="0">
                <a:solidFill>
                  <a:srgbClr val="C00000"/>
                </a:solidFill>
                <a:effectLst/>
                <a:latin typeface="Palatino Linotype" panose="02040502050505030304" pitchFamily="18" charset="0"/>
                <a:ea typeface="Calibri" panose="020F0502020204030204" pitchFamily="34" charset="0"/>
                <a:cs typeface="Times New Roman" panose="02020603050405020304" pitchFamily="18" charset="0"/>
              </a:rPr>
              <a:t>Πατριάρχη Επιφάνιο</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ενώ αναγνωρίζονταν ως </a:t>
            </a:r>
            <a:r>
              <a:rPr lang="el-GR" sz="2400" b="1" dirty="0">
                <a:effectLst/>
                <a:latin typeface="Palatino Linotype" panose="02040502050505030304" pitchFamily="18" charset="0"/>
                <a:ea typeface="Calibri" panose="020F0502020204030204" pitchFamily="34" charset="0"/>
                <a:cs typeface="Times New Roman" panose="02020603050405020304" pitchFamily="18" charset="0"/>
              </a:rPr>
              <a:t>«ἡ </a:t>
            </a:r>
            <a:r>
              <a:rPr lang="el-GR" sz="2400" b="1" dirty="0" err="1">
                <a:effectLst/>
                <a:latin typeface="Palatino Linotype" panose="02040502050505030304" pitchFamily="18" charset="0"/>
                <a:ea typeface="Calibri" panose="020F0502020204030204" pitchFamily="34" charset="0"/>
                <a:cs typeface="Times New Roman" panose="02020603050405020304" pitchFamily="18" charset="0"/>
              </a:rPr>
              <a:t>Ἁγιωτάτη</a:t>
            </a:r>
            <a:r>
              <a:rPr lang="el-GR" sz="2400" b="1" dirty="0">
                <a:effectLst/>
                <a:latin typeface="Palatino Linotype" panose="02040502050505030304" pitchFamily="18" charset="0"/>
                <a:ea typeface="Calibri" panose="020F0502020204030204" pitchFamily="34" charset="0"/>
                <a:cs typeface="Times New Roman" panose="02020603050405020304" pitchFamily="18" charset="0"/>
              </a:rPr>
              <a:t> Μεγάλη Μητέρα </a:t>
            </a:r>
            <a:r>
              <a:rPr lang="el-GR" sz="2400" b="1" dirty="0" err="1">
                <a:effectLst/>
                <a:latin typeface="Palatino Linotype" panose="02040502050505030304" pitchFamily="18" charset="0"/>
                <a:ea typeface="Calibri" panose="020F0502020204030204" pitchFamily="34" charset="0"/>
                <a:cs typeface="Times New Roman" panose="02020603050405020304" pitchFamily="18" charset="0"/>
              </a:rPr>
              <a:t>τῆς</a:t>
            </a:r>
            <a:r>
              <a:rPr lang="el-GR" sz="2400" b="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b="1" dirty="0" err="1">
                <a:effectLst/>
                <a:latin typeface="Palatino Linotype" panose="02040502050505030304" pitchFamily="18" charset="0"/>
                <a:ea typeface="Calibri" panose="020F0502020204030204" pitchFamily="34" charset="0"/>
                <a:cs typeface="Times New Roman" panose="02020603050405020304" pitchFamily="18" charset="0"/>
              </a:rPr>
              <a:t>Εὐδαίμονος</a:t>
            </a:r>
            <a:r>
              <a:rPr lang="el-GR" sz="2400" b="1" dirty="0">
                <a:effectLst/>
                <a:latin typeface="Palatino Linotype" panose="02040502050505030304" pitchFamily="18" charset="0"/>
                <a:ea typeface="Calibri" panose="020F0502020204030204" pitchFamily="34" charset="0"/>
                <a:cs typeface="Times New Roman" panose="02020603050405020304" pitchFamily="18" charset="0"/>
              </a:rPr>
              <a:t> Κωνσταντινουπόλεως, </a:t>
            </a:r>
            <a:r>
              <a:rPr lang="el-GR" sz="2400" b="1" dirty="0" err="1">
                <a:effectLst/>
                <a:latin typeface="Palatino Linotype" panose="02040502050505030304" pitchFamily="18" charset="0"/>
                <a:ea typeface="Calibri" panose="020F0502020204030204" pitchFamily="34" charset="0"/>
                <a:cs typeface="Times New Roman" panose="02020603050405020304" pitchFamily="18" charset="0"/>
              </a:rPr>
              <a:t>ὡς</a:t>
            </a:r>
            <a:r>
              <a:rPr lang="el-GR" sz="2400" b="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b="1" dirty="0" err="1">
                <a:effectLst/>
                <a:latin typeface="Palatino Linotype" panose="02040502050505030304" pitchFamily="18" charset="0"/>
                <a:ea typeface="Calibri" panose="020F0502020204030204" pitchFamily="34" charset="0"/>
                <a:cs typeface="Times New Roman" panose="02020603050405020304" pitchFamily="18" charset="0"/>
              </a:rPr>
              <a:t>ἡμετέρα</a:t>
            </a:r>
            <a:r>
              <a:rPr lang="el-GR" sz="2400" b="1" dirty="0">
                <a:effectLst/>
                <a:latin typeface="Palatino Linotype" panose="02040502050505030304" pitchFamily="18" charset="0"/>
                <a:ea typeface="Calibri" panose="020F0502020204030204" pitchFamily="34" charset="0"/>
                <a:cs typeface="Times New Roman" panose="02020603050405020304" pitchFamily="18" charset="0"/>
              </a:rPr>
              <a:t> Πάντων Μήτηρ, </a:t>
            </a:r>
            <a:r>
              <a:rPr lang="el-GR" sz="2400" b="1" dirty="0" err="1">
                <a:effectLst/>
                <a:latin typeface="Palatino Linotype" panose="02040502050505030304" pitchFamily="18" charset="0"/>
                <a:ea typeface="Calibri" panose="020F0502020204030204" pitchFamily="34" charset="0"/>
                <a:cs typeface="Times New Roman" panose="02020603050405020304" pitchFamily="18" charset="0"/>
              </a:rPr>
              <a:t>ἥτις</a:t>
            </a:r>
            <a:r>
              <a:rPr lang="el-GR" sz="2400" b="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b="1" dirty="0" err="1">
                <a:effectLst/>
                <a:latin typeface="Palatino Linotype" panose="02040502050505030304" pitchFamily="18" charset="0"/>
                <a:ea typeface="Calibri" panose="020F0502020204030204" pitchFamily="34" charset="0"/>
                <a:cs typeface="Times New Roman" panose="02020603050405020304" pitchFamily="18" charset="0"/>
              </a:rPr>
              <a:t>κεφάλαιον</a:t>
            </a:r>
            <a:r>
              <a:rPr lang="el-GR" sz="2400" b="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b="1" dirty="0" err="1">
                <a:effectLst/>
                <a:latin typeface="Palatino Linotype" panose="02040502050505030304" pitchFamily="18" charset="0"/>
                <a:ea typeface="Calibri" panose="020F0502020204030204" pitchFamily="34" charset="0"/>
                <a:cs typeface="Times New Roman" panose="02020603050405020304" pitchFamily="18" charset="0"/>
              </a:rPr>
              <a:t>ἐστί</a:t>
            </a:r>
            <a:r>
              <a:rPr lang="el-GR" sz="2400" b="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b="1" dirty="0" err="1">
                <a:effectLst/>
                <a:latin typeface="Palatino Linotype" panose="02040502050505030304" pitchFamily="18" charset="0"/>
                <a:ea typeface="Calibri" panose="020F0502020204030204" pitchFamily="34" charset="0"/>
                <a:cs typeface="Times New Roman" panose="02020603050405020304" pitchFamily="18" charset="0"/>
              </a:rPr>
              <a:t>τῶν</a:t>
            </a:r>
            <a:r>
              <a:rPr lang="el-GR" sz="2400" b="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b="1" dirty="0" err="1">
                <a:effectLst/>
                <a:latin typeface="Palatino Linotype" panose="02040502050505030304" pitchFamily="18" charset="0"/>
                <a:ea typeface="Calibri" panose="020F0502020204030204" pitchFamily="34" charset="0"/>
                <a:cs typeface="Times New Roman" panose="02020603050405020304" pitchFamily="18" charset="0"/>
              </a:rPr>
              <a:t>ἄλλων</a:t>
            </a:r>
            <a:r>
              <a:rPr lang="el-GR" sz="2400" b="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b="1" dirty="0" err="1">
                <a:effectLst/>
                <a:latin typeface="Palatino Linotype" panose="02040502050505030304" pitchFamily="18" charset="0"/>
                <a:ea typeface="Calibri" panose="020F0502020204030204" pitchFamily="34" charset="0"/>
                <a:cs typeface="Times New Roman" panose="02020603050405020304" pitchFamily="18" charset="0"/>
              </a:rPr>
              <a:t>ἁπασῶν</a:t>
            </a:r>
            <a:r>
              <a:rPr lang="el-GR" sz="2400" b="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b="1" dirty="0" err="1">
                <a:effectLst/>
                <a:latin typeface="Palatino Linotype" panose="02040502050505030304" pitchFamily="18" charset="0"/>
                <a:ea typeface="Calibri" panose="020F0502020204030204" pitchFamily="34" charset="0"/>
                <a:cs typeface="Times New Roman" panose="02020603050405020304" pitchFamily="18" charset="0"/>
              </a:rPr>
              <a:t>Ἐκκλησιῶν</a:t>
            </a:r>
            <a:r>
              <a:rPr lang="el-GR" sz="2400" b="1" dirty="0">
                <a:effectLst/>
                <a:latin typeface="Palatino Linotype" panose="02040502050505030304" pitchFamily="18" charset="0"/>
                <a:ea typeface="Calibri" panose="020F0502020204030204" pitchFamily="34" charset="0"/>
                <a:cs typeface="Times New Roman" panose="02020603050405020304" pitchFamily="18" charset="0"/>
              </a:rPr>
              <a:t>»</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Αργότερα ο </a:t>
            </a:r>
            <a:r>
              <a:rPr lang="el-GR" sz="2400" dirty="0">
                <a:solidFill>
                  <a:srgbClr val="C00000"/>
                </a:solidFill>
                <a:effectLst/>
                <a:latin typeface="Palatino Linotype" panose="02040502050505030304" pitchFamily="18" charset="0"/>
                <a:ea typeface="Calibri" panose="020F0502020204030204" pitchFamily="34" charset="0"/>
                <a:cs typeface="Times New Roman" panose="02020603050405020304" pitchFamily="18" charset="0"/>
              </a:rPr>
              <a:t>Πατριάρχης Κωνσταντινουπόλεως Ιωάννης ο Νηστευτής (582-595)</a:t>
            </a:r>
            <a:r>
              <a:rPr lang="el-GR" sz="2400"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4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χρησιμοποίησε τον τίτλο Οικουμενικός Πατριάρχης </a:t>
            </a:r>
            <a:r>
              <a:rPr lang="el-GR" sz="2400" dirty="0">
                <a:effectLst/>
                <a:latin typeface="Palatino Linotype" panose="02040502050505030304" pitchFamily="18" charset="0"/>
                <a:ea typeface="Calibri" panose="020F0502020204030204" pitchFamily="34" charset="0"/>
                <a:cs typeface="Arial" panose="020B0604020202020204" pitchFamily="34" charset="0"/>
              </a:rPr>
              <a:t>κατόπιν συνοδικής απόφασης. Ανέλαβε τον τίτλο αυτό </a:t>
            </a:r>
            <a:r>
              <a:rPr lang="el-GR" sz="2400"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κατόπιν ενθάρρυνσης του αυτοκράτορα Μαυρίκιου</a:t>
            </a:r>
            <a:r>
              <a:rPr lang="el-GR" sz="2400" dirty="0">
                <a:effectLst/>
                <a:latin typeface="Palatino Linotype" panose="02040502050505030304" pitchFamily="18" charset="0"/>
                <a:ea typeface="Calibri" panose="020F0502020204030204" pitchFamily="34" charset="0"/>
                <a:cs typeface="Arial" panose="020B0604020202020204" pitchFamily="34" charset="0"/>
              </a:rPr>
              <a:t>, ο οποίος σχεδίαζε να παραδώσει στον Πατριάρχη Κωνσταντινουπόλεως την εξουσία πάνω στους Πατριάρχες της Ανατολής, όπως ακριβώς ο επίσκοπος Ρώμης απολάμβανε την εξουσία πάνω σε ολόκληρη τη Δυτική Εκκλησία.</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24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Σε επίσημα έγγραφα και επιστολές γράφονται τα αρχικά </a:t>
            </a:r>
            <a:r>
              <a:rPr lang="el-GR" sz="2400" b="1"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Α.Θ.Π.</a:t>
            </a:r>
            <a:r>
              <a:rPr lang="el-GR" sz="24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που σημαίνει </a:t>
            </a:r>
            <a:r>
              <a:rPr lang="el-GR" sz="2400" b="1"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Αυτού </a:t>
            </a:r>
            <a:r>
              <a:rPr lang="el-GR" sz="2400" b="1" dirty="0" err="1">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Θειοτάτη</a:t>
            </a:r>
            <a:r>
              <a:rPr lang="el-GR" sz="2400" b="1"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a:t>
            </a:r>
            <a:r>
              <a:rPr lang="el-GR" sz="2400" b="1" dirty="0" err="1">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Παναγιότητα</a:t>
            </a:r>
            <a:r>
              <a:rPr lang="el-GR" sz="24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Συγκεκριμένα αναγράφεται «</a:t>
            </a:r>
            <a:r>
              <a:rPr lang="el-GR" sz="2400" i="1"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Προς την Α.Θ.Π. τον Οικουμενικό Πατριάρχη Κωνσταντινουπόλεως</a:t>
            </a:r>
            <a:r>
              <a:rPr lang="el-GR" sz="24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792661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AA299B2-211D-1878-1972-6CD55FB84E6E}"/>
              </a:ext>
            </a:extLst>
          </p:cNvPr>
          <p:cNvSpPr>
            <a:spLocks noGrp="1"/>
          </p:cNvSpPr>
          <p:nvPr>
            <p:ph type="title"/>
          </p:nvPr>
        </p:nvSpPr>
        <p:spPr>
          <a:xfrm>
            <a:off x="0" y="18256"/>
            <a:ext cx="12192000" cy="563636"/>
          </a:xfrm>
        </p:spPr>
        <p:txBody>
          <a:bodyPr>
            <a:normAutofit fontScale="90000"/>
          </a:bodyPr>
          <a:lstStyle/>
          <a:p>
            <a:pPr algn="ctr"/>
            <a:r>
              <a:rPr lang="el-GR" sz="3600" dirty="0">
                <a:effectLst/>
                <a:latin typeface="Palatino Linotype" panose="02040502050505030304" pitchFamily="18" charset="0"/>
                <a:ea typeface="Calibri" panose="020F0502020204030204" pitchFamily="34" charset="0"/>
                <a:cs typeface="Times New Roman" panose="02020603050405020304" pitchFamily="18" charset="0"/>
              </a:rPr>
              <a:t>Τίτλοι και προσαγορεύσεις κληρικών και μοναχών</a:t>
            </a:r>
            <a:endParaRPr lang="el-GR" sz="3600" dirty="0"/>
          </a:p>
        </p:txBody>
      </p:sp>
      <p:sp>
        <p:nvSpPr>
          <p:cNvPr id="3" name="Θέση περιεχομένου 2">
            <a:extLst>
              <a:ext uri="{FF2B5EF4-FFF2-40B4-BE49-F238E27FC236}">
                <a16:creationId xmlns:a16="http://schemas.microsoft.com/office/drawing/2014/main" id="{1405ACDD-06DB-B17F-5732-060A9766AA01}"/>
              </a:ext>
            </a:extLst>
          </p:cNvPr>
          <p:cNvSpPr>
            <a:spLocks noGrp="1"/>
          </p:cNvSpPr>
          <p:nvPr>
            <p:ph idx="1"/>
          </p:nvPr>
        </p:nvSpPr>
        <p:spPr>
          <a:xfrm>
            <a:off x="-1" y="581892"/>
            <a:ext cx="12191999" cy="6257852"/>
          </a:xfrm>
        </p:spPr>
        <p:txBody>
          <a:bodyPr>
            <a:normAutofit lnSpcReduction="10000"/>
          </a:bodyPr>
          <a:lstStyle/>
          <a:p>
            <a:pPr marL="0" indent="0" algn="just">
              <a:lnSpc>
                <a:spcPct val="107000"/>
              </a:lnSpc>
              <a:spcAft>
                <a:spcPts val="800"/>
              </a:spcAft>
              <a:buNone/>
            </a:pPr>
            <a:r>
              <a:rPr lang="el-GR" sz="2400" b="1" dirty="0">
                <a:effectLst/>
                <a:latin typeface="Palatino Linotype" panose="02040502050505030304" pitchFamily="18" charset="0"/>
                <a:ea typeface="Calibri" panose="020F0502020204030204" pitchFamily="34" charset="0"/>
                <a:cs typeface="Times New Roman" panose="02020603050405020304" pitchFamily="18" charset="0"/>
              </a:rPr>
              <a:t>Ο Οικουμενικός Πατριάρχης</a:t>
            </a:r>
            <a:endParaRPr lang="el-GR"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24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 επίσημος τίτλος του οικουμενικού Πατριάρχη από τον </a:t>
            </a:r>
            <a:r>
              <a:rPr lang="el-GR" sz="24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ΙΓ΄ αιώνα μέχρι σήμερα </a:t>
            </a:r>
            <a:r>
              <a:rPr lang="el-GR" sz="24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είναι </a:t>
            </a:r>
            <a:r>
              <a:rPr lang="el-GR" sz="2400" b="1"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ελέω Θεού Αρχιεπίσκοπος Κωνσταντινουπόλεως, Νέας Ρώμης και Οικουμενικός Πατριάρχης». </a:t>
            </a:r>
            <a:r>
              <a:rPr lang="el-GR" sz="24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Για την ιδέα της νέας Ρώμης, σύμφωνα με τον ιστορικό Σωκράτη, ισχύουν τα ακόλουθα: «</a:t>
            </a:r>
            <a:r>
              <a:rPr lang="el-GR" sz="2400" i="1"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Την πόλη που κάποτε την έλεγαν Βυζάντιο, ο Κωνσταντίνος την ανάπτυξε, την έζωσε με μεγάλα τείχη, τη στόλισε με διάφορα μνημεία αφού την έκανε ισότιμη με τη Ρώμη, τη Βασιλεύουσα, και της έδωσε το όνομά του, θέσπισε με νόμο ότι στο εξής θα ονομάζεται “δεύτερη Ρώμη”. Ο νόμος αυτός χαράχτηκε σε πέτρινη στήλη, την οποία ο Κωνσταντίνος τοποθέτησε με δημόσια τελετή στην πλατεία του Στρατηγού δίπλα στο έφιππο άγαλμά του</a:t>
            </a:r>
            <a:r>
              <a:rPr lang="el-GR" sz="24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(Σωκράτης Σχολαστικός, </a:t>
            </a:r>
            <a:r>
              <a:rPr lang="el-GR" sz="2400" i="1"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Εκκλησιαστική Ιστορία</a:t>
            </a:r>
            <a:r>
              <a:rPr lang="el-GR" sz="24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a:t>
            </a:r>
            <a:r>
              <a:rPr lang="en-US" sz="24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PG</a:t>
            </a:r>
            <a:r>
              <a:rPr lang="el-GR" sz="24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67, 116</a:t>
            </a:r>
            <a:r>
              <a:rPr lang="en-US" sz="24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C</a:t>
            </a:r>
            <a:r>
              <a:rPr lang="el-GR" sz="24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24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 τίτλος «… ελέω Θεού Αρχιεπίσκοπος Κωνσταντινουπόλεως, Νέας Ρώμης και Οικουμενικός Πατριάρχης» ανταποκρίνεται στη φύση και την ουσία του συγκεκριμένου αξιώματος, αλλά και στην ιστορική εξέλιξη του θεσμού ανά τους αιώνες.</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627891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A01268-54B3-3FAF-B055-C5DAA336BB87}"/>
              </a:ext>
            </a:extLst>
          </p:cNvPr>
          <p:cNvSpPr>
            <a:spLocks noGrp="1"/>
          </p:cNvSpPr>
          <p:nvPr>
            <p:ph type="title"/>
          </p:nvPr>
        </p:nvSpPr>
        <p:spPr>
          <a:xfrm>
            <a:off x="0" y="18256"/>
            <a:ext cx="12192000" cy="662782"/>
          </a:xfrm>
        </p:spPr>
        <p:txBody>
          <a:bodyPr>
            <a:normAutofit/>
          </a:bodyPr>
          <a:lstStyle/>
          <a:p>
            <a:pPr algn="ctr"/>
            <a:r>
              <a:rPr lang="el-GR" sz="4000" dirty="0">
                <a:effectLst/>
                <a:latin typeface="Palatino Linotype" panose="02040502050505030304" pitchFamily="18" charset="0"/>
                <a:ea typeface="Calibri" panose="020F0502020204030204" pitchFamily="34" charset="0"/>
                <a:cs typeface="Times New Roman" panose="02020603050405020304" pitchFamily="18" charset="0"/>
              </a:rPr>
              <a:t>Τίτλοι και προσαγορεύσεις κληρικών και μοναχών</a:t>
            </a:r>
            <a:endParaRPr lang="el-GR" sz="4000" dirty="0"/>
          </a:p>
        </p:txBody>
      </p:sp>
      <p:sp>
        <p:nvSpPr>
          <p:cNvPr id="3" name="Θέση περιεχομένου 2">
            <a:extLst>
              <a:ext uri="{FF2B5EF4-FFF2-40B4-BE49-F238E27FC236}">
                <a16:creationId xmlns:a16="http://schemas.microsoft.com/office/drawing/2014/main" id="{015C2B45-1D83-FD0F-C2B3-B7C11437210C}"/>
              </a:ext>
            </a:extLst>
          </p:cNvPr>
          <p:cNvSpPr>
            <a:spLocks noGrp="1"/>
          </p:cNvSpPr>
          <p:nvPr>
            <p:ph idx="1"/>
          </p:nvPr>
        </p:nvSpPr>
        <p:spPr>
          <a:xfrm>
            <a:off x="0" y="681038"/>
            <a:ext cx="12192000" cy="6158706"/>
          </a:xfrm>
        </p:spPr>
        <p:txBody>
          <a:bodyPr/>
          <a:lstStyle/>
          <a:p>
            <a:pPr marL="0" indent="0">
              <a:buNone/>
            </a:pPr>
            <a:r>
              <a:rPr lang="el-GR" sz="2800" b="1" dirty="0">
                <a:effectLst/>
                <a:latin typeface="Palatino Linotype" panose="02040502050505030304" pitchFamily="18" charset="0"/>
                <a:ea typeface="Calibri" panose="020F0502020204030204" pitchFamily="34" charset="0"/>
                <a:cs typeface="Times New Roman" panose="02020603050405020304" pitchFamily="18" charset="0"/>
              </a:rPr>
              <a:t>Ο Οικουμενικός Πατριάρχης</a:t>
            </a:r>
            <a:endParaRPr lang="el-GR" sz="2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26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Η άλωση της Κωνσταντινούπολης αποδείχθηκε η βασική αιτία καθιέρωσης του </a:t>
            </a:r>
            <a:r>
              <a:rPr lang="el-GR" sz="26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όρου </a:t>
            </a:r>
            <a:r>
              <a:rPr lang="el-GR" sz="2600" b="1" dirty="0" err="1">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Παναγιώτατος</a:t>
            </a:r>
            <a:r>
              <a:rPr lang="el-GR" sz="26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 </a:t>
            </a:r>
            <a:r>
              <a:rPr lang="el-GR" sz="26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παρόλο που υπήρχε ακόμη ο όρος </a:t>
            </a:r>
            <a:r>
              <a:rPr lang="el-GR" sz="2600" dirty="0" err="1">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Αγιώτατος</a:t>
            </a:r>
            <a:r>
              <a:rPr lang="el-GR" sz="26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Ο Πατριάρχης αναφερόμενος στον εαυτό του </a:t>
            </a:r>
            <a:r>
              <a:rPr lang="el-GR" sz="26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αυτοαποκαλείται η «</a:t>
            </a:r>
            <a:r>
              <a:rPr lang="el-GR" sz="2600" b="1" dirty="0" err="1">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μετριότης</a:t>
            </a:r>
            <a:r>
              <a:rPr lang="el-GR" sz="26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 ημών».</a:t>
            </a:r>
            <a:endParaRPr lang="el-GR" sz="2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26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Επιπλέον οι Πατριάρχες έφεραν το οικογενειακό τους επώνυμο ή κάποιο επίθετό που τους αποδόθηκε για συγκεκριμένο λόγο ή χαρακτηρίζονταν από το όνομα της επαρχίας από την οποία προήλθαν. Το γεγονός ότι στην πορεία των ετών άρχισε να χρησιμοποιείται και στην Ανατολή η αρίθμηση των ονομάτων ήταν αποτέλεσμα επίδρασης της δυτικής πρακτικής. Ο πρώτος που χρησιμοποίησε αρίθμηση προκειμένου να διακριθεί από τους προγενέστερους ήταν ο Γρηγόριος ο από Σερρών (1798-1881), χρησιμοποιώντας τον αριθμό ΣΤ΄.</a:t>
            </a:r>
            <a:endParaRPr lang="el-GR" sz="26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270919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B8ADA6-FAB9-440A-CFE1-87710DB98D8B}"/>
              </a:ext>
            </a:extLst>
          </p:cNvPr>
          <p:cNvSpPr>
            <a:spLocks noGrp="1"/>
          </p:cNvSpPr>
          <p:nvPr>
            <p:ph type="title"/>
          </p:nvPr>
        </p:nvSpPr>
        <p:spPr>
          <a:xfrm>
            <a:off x="0" y="18256"/>
            <a:ext cx="12192000" cy="662782"/>
          </a:xfrm>
        </p:spPr>
        <p:txBody>
          <a:bodyPr>
            <a:normAutofit/>
          </a:bodyPr>
          <a:lstStyle/>
          <a:p>
            <a:pPr algn="ctr"/>
            <a:r>
              <a:rPr lang="el-GR" sz="3600" dirty="0">
                <a:effectLst/>
                <a:latin typeface="Palatino Linotype" panose="02040502050505030304" pitchFamily="18" charset="0"/>
                <a:ea typeface="Calibri" panose="020F0502020204030204" pitchFamily="34" charset="0"/>
                <a:cs typeface="Times New Roman" panose="02020603050405020304" pitchFamily="18" charset="0"/>
              </a:rPr>
              <a:t>Τίτλοι και προσαγορεύσεις κληρικών και μοναχών</a:t>
            </a:r>
            <a:endParaRPr lang="el-GR" sz="3600" dirty="0"/>
          </a:p>
        </p:txBody>
      </p:sp>
      <p:sp>
        <p:nvSpPr>
          <p:cNvPr id="3" name="Θέση περιεχομένου 2">
            <a:extLst>
              <a:ext uri="{FF2B5EF4-FFF2-40B4-BE49-F238E27FC236}">
                <a16:creationId xmlns:a16="http://schemas.microsoft.com/office/drawing/2014/main" id="{E21339C5-D2DC-969D-61D1-A5FE3B380E0F}"/>
              </a:ext>
            </a:extLst>
          </p:cNvPr>
          <p:cNvSpPr>
            <a:spLocks noGrp="1"/>
          </p:cNvSpPr>
          <p:nvPr>
            <p:ph idx="1"/>
          </p:nvPr>
        </p:nvSpPr>
        <p:spPr>
          <a:xfrm>
            <a:off x="0" y="681038"/>
            <a:ext cx="12192000" cy="6158706"/>
          </a:xfrm>
        </p:spPr>
        <p:txBody>
          <a:bodyPr>
            <a:normAutofit fontScale="92500" lnSpcReduction="20000"/>
          </a:bodyPr>
          <a:lstStyle/>
          <a:p>
            <a:pPr marL="0" indent="0" algn="ctr">
              <a:lnSpc>
                <a:spcPct val="107000"/>
              </a:lnSpc>
              <a:spcAft>
                <a:spcPts val="800"/>
              </a:spcAft>
              <a:buNone/>
            </a:pPr>
            <a:r>
              <a:rPr lang="el-GR" b="1"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Οι Πατριάρχες και Αρχιεπίσκοποι – Προκαθήμενοι των Ορθόδοξων Αυτοκέφαλων Εκκλησιών</a:t>
            </a:r>
            <a:endParaRPr lang="el-GR"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Οι υπόλοιποι Πατριάρχες αλλά και οι Αρχιεπίσκοποι, οι οποίοι είναι Προκαθήμενοι Αυτοκέφαλων Εκκλησιών, προσαγορεύονται με τον όρο </a:t>
            </a:r>
            <a:r>
              <a:rPr lang="el-GR"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r>
              <a:rPr lang="el-GR" b="1" dirty="0" err="1">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Μακαριώτατος</a:t>
            </a:r>
            <a:r>
              <a:rPr lang="el-GR"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 </a:t>
            </a:r>
            <a:r>
              <a:rPr lang="el-GR"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Ωστόσο, οι Προκαθήμενοι των </a:t>
            </a:r>
            <a:r>
              <a:rPr lang="el-GR" dirty="0" err="1">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Παλαίφατων</a:t>
            </a:r>
            <a:r>
              <a:rPr lang="el-GR"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και </a:t>
            </a:r>
            <a:r>
              <a:rPr lang="el-GR" dirty="0" err="1">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Πρεσβυγενών</a:t>
            </a:r>
            <a:r>
              <a:rPr lang="el-GR"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Πατριαρχείων Αλεξανδρείας, Αντιοχείας και Ιεροσολύμων επιπρόσθετα </a:t>
            </a:r>
            <a:r>
              <a:rPr lang="el-GR" dirty="0" err="1">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προσφωνούνται</a:t>
            </a:r>
            <a:r>
              <a:rPr lang="el-GR"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a:t>
            </a:r>
            <a:r>
              <a:rPr lang="el-GR"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r>
              <a:rPr lang="el-GR" b="1" dirty="0" err="1">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Θειότατος</a:t>
            </a:r>
            <a:r>
              <a:rPr lang="el-GR"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 </a:t>
            </a:r>
            <a:r>
              <a:rPr lang="el-GR"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ενώ ο πατριάρχης Μόσχας και ο Πατριάρχης Σερβίας προσαγορεύονται με τον όρο </a:t>
            </a:r>
            <a:r>
              <a:rPr lang="el-GR"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r>
              <a:rPr lang="el-GR" dirty="0" err="1">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Αγιώτατος</a:t>
            </a:r>
            <a:r>
              <a:rPr lang="el-GR"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endParaRPr lang="el-GR"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l-GR" b="1"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Αρχιεπίσκοποι που δεν διοικούν Αυτοκέφαλες Εκκλησίες</a:t>
            </a:r>
            <a:endParaRPr lang="el-GR"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Οι Αρχιεπίσκοποι που είναι τοποθετημένοι σε </a:t>
            </a:r>
            <a:r>
              <a:rPr lang="el-GR" u="sng"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ημιαυτόνομες αρχιεπισκοπές </a:t>
            </a:r>
            <a:r>
              <a:rPr lang="el-GR"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και κατά συνέπεια ανήκουν στο Οικουμενικό Πατριαρχείο, όπως συμβαίνει στην περίπτωση των Αρχιεπισκοπών της Αμερικής, Αυστραλίας, </a:t>
            </a:r>
            <a:r>
              <a:rPr lang="el-GR" dirty="0" err="1">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Θυατείρων</a:t>
            </a:r>
            <a:r>
              <a:rPr lang="el-GR"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Κρήτης ή στο Πατριαρχείο Ιεροσολύμων, στην περίπτωση της Αρχιεπισκοπής Σινά προσαγορεύονται με τον τίτλο </a:t>
            </a:r>
            <a:r>
              <a:rPr lang="el-GR"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r>
              <a:rPr lang="el-GR" b="1" dirty="0" err="1">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Σεβασμιώτατος</a:t>
            </a:r>
            <a:r>
              <a:rPr lang="el-GR"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r>
              <a:rPr lang="el-GR"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309114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51E1C5-4FF6-8204-F908-50ADC9C58204}"/>
              </a:ext>
            </a:extLst>
          </p:cNvPr>
          <p:cNvSpPr>
            <a:spLocks noGrp="1"/>
          </p:cNvSpPr>
          <p:nvPr>
            <p:ph type="title"/>
          </p:nvPr>
        </p:nvSpPr>
        <p:spPr>
          <a:xfrm>
            <a:off x="0" y="0"/>
            <a:ext cx="12192000" cy="681037"/>
          </a:xfrm>
        </p:spPr>
        <p:txBody>
          <a:bodyPr>
            <a:normAutofit/>
          </a:bodyPr>
          <a:lstStyle/>
          <a:p>
            <a:pPr algn="ctr"/>
            <a:r>
              <a:rPr lang="el-GR" sz="3600" dirty="0">
                <a:effectLst/>
                <a:latin typeface="Palatino Linotype" panose="02040502050505030304" pitchFamily="18" charset="0"/>
                <a:ea typeface="Calibri" panose="020F0502020204030204" pitchFamily="34" charset="0"/>
                <a:cs typeface="Times New Roman" panose="02020603050405020304" pitchFamily="18" charset="0"/>
              </a:rPr>
              <a:t>Τίτλοι και προσαγορεύσεις κληρικών και μοναχών</a:t>
            </a:r>
            <a:endParaRPr lang="el-GR" sz="3600" dirty="0"/>
          </a:p>
        </p:txBody>
      </p:sp>
      <p:sp>
        <p:nvSpPr>
          <p:cNvPr id="3" name="Θέση περιεχομένου 2">
            <a:extLst>
              <a:ext uri="{FF2B5EF4-FFF2-40B4-BE49-F238E27FC236}">
                <a16:creationId xmlns:a16="http://schemas.microsoft.com/office/drawing/2014/main" id="{D533F251-DFDE-129A-0463-7AEBB9CBECE8}"/>
              </a:ext>
            </a:extLst>
          </p:cNvPr>
          <p:cNvSpPr>
            <a:spLocks noGrp="1"/>
          </p:cNvSpPr>
          <p:nvPr>
            <p:ph idx="1"/>
          </p:nvPr>
        </p:nvSpPr>
        <p:spPr>
          <a:xfrm>
            <a:off x="0" y="681036"/>
            <a:ext cx="12192000" cy="6176963"/>
          </a:xfrm>
        </p:spPr>
        <p:txBody>
          <a:bodyPr>
            <a:normAutofit lnSpcReduction="10000"/>
          </a:bodyPr>
          <a:lstStyle/>
          <a:p>
            <a:pPr marL="0" indent="0" algn="ctr">
              <a:lnSpc>
                <a:spcPct val="107000"/>
              </a:lnSpc>
              <a:spcAft>
                <a:spcPts val="800"/>
              </a:spcAft>
              <a:buNone/>
            </a:pPr>
            <a:r>
              <a:rPr lang="el-GR" sz="2600" b="1"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Μητροπολίτες </a:t>
            </a:r>
            <a:endParaRPr lang="el-GR" sz="2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26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 όρος μητροπολίτης απαντάται στον </a:t>
            </a:r>
            <a:r>
              <a:rPr lang="el-GR" sz="2600" b="1"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δ’ κανόνα της Α΄ Οικουμενικής Συνόδου</a:t>
            </a:r>
            <a:r>
              <a:rPr lang="el-GR" sz="26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Ονομάζεται και </a:t>
            </a:r>
            <a:r>
              <a:rPr lang="el-GR" sz="2600" u="sng"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Πρώτος</a:t>
            </a:r>
            <a:r>
              <a:rPr lang="el-GR" sz="26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ή </a:t>
            </a:r>
            <a:r>
              <a:rPr lang="el-GR" sz="2600" u="sng"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Πρωτεύων</a:t>
            </a:r>
            <a:r>
              <a:rPr lang="el-GR" sz="26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ή </a:t>
            </a:r>
            <a:r>
              <a:rPr lang="el-GR" sz="2600" u="sng"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 της Πρώτης καθέδρας</a:t>
            </a:r>
            <a:r>
              <a:rPr lang="el-GR" sz="26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a:t>
            </a:r>
            <a:endParaRPr lang="el-GR" sz="2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26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Οι μητροπολίτες προσαγορεύονται με τον όρο </a:t>
            </a:r>
            <a:r>
              <a:rPr lang="el-GR" sz="26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r>
              <a:rPr lang="el-GR" sz="2600" b="1" dirty="0" err="1">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Σεβασμιώτατος</a:t>
            </a:r>
            <a:r>
              <a:rPr lang="el-GR" sz="26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 </a:t>
            </a:r>
            <a:r>
              <a:rPr lang="el-GR" sz="26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 </a:t>
            </a:r>
            <a:r>
              <a:rPr lang="el-GR" sz="2600" u="sng"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μητροπολίτης Θεσσαλονίκης</a:t>
            </a:r>
            <a:r>
              <a:rPr lang="el-GR" sz="26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a:t>
            </a:r>
            <a:r>
              <a:rPr lang="el-GR" sz="2600" u="sng"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 μητροπολίτης Μονεμβασίας και Σπάρτης </a:t>
            </a:r>
            <a:r>
              <a:rPr lang="el-GR" sz="26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και </a:t>
            </a:r>
            <a:r>
              <a:rPr lang="el-GR" sz="2600" u="sng"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 μητροπολίτης </a:t>
            </a:r>
            <a:r>
              <a:rPr lang="el-GR" sz="2600" u="sng" dirty="0" err="1">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Τραπαζούντος</a:t>
            </a:r>
            <a:r>
              <a:rPr lang="el-GR" sz="2600" u="sng"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a:t>
            </a:r>
            <a:r>
              <a:rPr lang="el-GR" sz="26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λόγω </a:t>
            </a:r>
            <a:r>
              <a:rPr lang="el-GR" sz="2600" dirty="0">
                <a:solidFill>
                  <a:srgbClr val="000000"/>
                </a:solidFill>
                <a:effectLst>
                  <a:outerShdw blurRad="38100" dist="38100" dir="2700000" algn="tl">
                    <a:srgbClr val="000000">
                      <a:alpha val="43137"/>
                    </a:srgbClr>
                  </a:outerShdw>
                </a:effectLst>
                <a:latin typeface="Palatino Linotype" panose="02040502050505030304" pitchFamily="18" charset="0"/>
                <a:ea typeface="Calibri" panose="020F0502020204030204" pitchFamily="34" charset="0"/>
                <a:cs typeface="Arial" panose="020B0604020202020204" pitchFamily="34" charset="0"/>
              </a:rPr>
              <a:t>ιστορικών προνομίων </a:t>
            </a:r>
            <a:r>
              <a:rPr lang="el-GR" sz="26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και </a:t>
            </a:r>
            <a:r>
              <a:rPr lang="el-GR" sz="2600" dirty="0">
                <a:solidFill>
                  <a:srgbClr val="000000"/>
                </a:solidFill>
                <a:effectLst>
                  <a:outerShdw blurRad="38100" dist="38100" dir="2700000" algn="tl">
                    <a:srgbClr val="000000">
                      <a:alpha val="43137"/>
                    </a:srgbClr>
                  </a:outerShdw>
                </a:effectLst>
                <a:latin typeface="Palatino Linotype" panose="02040502050505030304" pitchFamily="18" charset="0"/>
                <a:ea typeface="Calibri" panose="020F0502020204030204" pitchFamily="34" charset="0"/>
                <a:cs typeface="Arial" panose="020B0604020202020204" pitchFamily="34" charset="0"/>
              </a:rPr>
              <a:t>μόνο εντός των ορίων της εκκλησιαστικής επαρχίας τους</a:t>
            </a:r>
            <a:r>
              <a:rPr lang="el-GR" sz="26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προσαγορεύονται με τον όρο </a:t>
            </a:r>
            <a:r>
              <a:rPr lang="el-GR" sz="26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r>
              <a:rPr lang="el-GR" sz="2600" b="1" dirty="0" err="1">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Παναγιώτατος</a:t>
            </a:r>
            <a:r>
              <a:rPr lang="el-GR" sz="26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 </a:t>
            </a:r>
            <a:r>
              <a:rPr lang="el-GR" sz="26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Επίσης, με τον όρο </a:t>
            </a:r>
            <a:r>
              <a:rPr lang="el-GR" sz="2600" b="1" dirty="0">
                <a:solidFill>
                  <a:srgbClr val="000000"/>
                </a:solidFill>
                <a:effectLst>
                  <a:outerShdw blurRad="38100" dist="38100" dir="2700000" algn="tl">
                    <a:srgbClr val="000000">
                      <a:alpha val="43137"/>
                    </a:srgbClr>
                  </a:outerShdw>
                </a:effectLst>
                <a:latin typeface="Palatino Linotype" panose="02040502050505030304" pitchFamily="18" charset="0"/>
                <a:ea typeface="Calibri" panose="020F0502020204030204" pitchFamily="34" charset="0"/>
                <a:cs typeface="Arial" panose="020B0604020202020204" pitchFamily="34" charset="0"/>
              </a:rPr>
              <a:t>«</a:t>
            </a:r>
            <a:r>
              <a:rPr lang="el-GR" sz="2600" b="1" dirty="0" err="1">
                <a:solidFill>
                  <a:srgbClr val="000000"/>
                </a:solidFill>
                <a:effectLst>
                  <a:outerShdw blurRad="38100" dist="38100" dir="2700000" algn="tl">
                    <a:srgbClr val="000000">
                      <a:alpha val="43137"/>
                    </a:srgbClr>
                  </a:outerShdw>
                </a:effectLst>
                <a:latin typeface="Palatino Linotype" panose="02040502050505030304" pitchFamily="18" charset="0"/>
                <a:ea typeface="Calibri" panose="020F0502020204030204" pitchFamily="34" charset="0"/>
                <a:cs typeface="Arial" panose="020B0604020202020204" pitchFamily="34" charset="0"/>
              </a:rPr>
              <a:t>Πανιερώτατος</a:t>
            </a:r>
            <a:r>
              <a:rPr lang="el-GR" sz="2600" b="1" dirty="0">
                <a:solidFill>
                  <a:srgbClr val="000000"/>
                </a:solidFill>
                <a:effectLst>
                  <a:outerShdw blurRad="38100" dist="38100" dir="2700000" algn="tl">
                    <a:srgbClr val="000000">
                      <a:alpha val="43137"/>
                    </a:srgbClr>
                  </a:outerShdw>
                </a:effectLst>
                <a:latin typeface="Palatino Linotype" panose="02040502050505030304" pitchFamily="18" charset="0"/>
                <a:ea typeface="Calibri" panose="020F0502020204030204" pitchFamily="34" charset="0"/>
                <a:cs typeface="Arial" panose="020B0604020202020204" pitchFamily="34" charset="0"/>
              </a:rPr>
              <a:t>»</a:t>
            </a:r>
            <a:r>
              <a:rPr lang="el-GR" sz="2600" b="1"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a:t>
            </a:r>
            <a:r>
              <a:rPr lang="el-GR" sz="2600" b="1" dirty="0" err="1">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προσφωνούνται</a:t>
            </a:r>
            <a:r>
              <a:rPr lang="el-GR" sz="2600" b="1"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οι τιτουλάριοι μητροπολίτες.</a:t>
            </a:r>
            <a:r>
              <a:rPr lang="el-GR" sz="26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Πρόκειται για τους μητροπολίτες που δεν έχουν επαρχία και κάποια διοικητική αρχή. Ωστόσο, με τον ίδιο όρο </a:t>
            </a:r>
            <a:r>
              <a:rPr lang="el-GR" sz="2600" dirty="0" err="1">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προσφωνούνται</a:t>
            </a:r>
            <a:r>
              <a:rPr lang="el-GR" sz="26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a:t>
            </a:r>
            <a:r>
              <a:rPr lang="el-GR" sz="2600" b="1"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και οι μητροπολίτες της Εκκλησίας της Κύπρου</a:t>
            </a:r>
            <a:r>
              <a:rPr lang="el-GR" sz="26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όπως αναγράφεται στο «</a:t>
            </a:r>
            <a:r>
              <a:rPr lang="el-GR" sz="2600" dirty="0" err="1">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Τάξις</a:t>
            </a:r>
            <a:r>
              <a:rPr lang="el-GR" sz="26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Ιερών Ακολουθιών» που εκδίδεται από την Ιερά Μονή </a:t>
            </a:r>
            <a:r>
              <a:rPr lang="el-GR" sz="2600" dirty="0" err="1">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Κύκκου</a:t>
            </a:r>
            <a:r>
              <a:rPr lang="el-GR" sz="26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Τέλος, </a:t>
            </a:r>
            <a:r>
              <a:rPr lang="el-GR" sz="2600" b="1" dirty="0">
                <a:solidFill>
                  <a:srgbClr val="000000"/>
                </a:solidFill>
                <a:effectLst>
                  <a:outerShdw blurRad="38100" dist="38100" dir="2700000" algn="tl">
                    <a:srgbClr val="000000">
                      <a:alpha val="43137"/>
                    </a:srgbClr>
                  </a:outerShdw>
                </a:effectLst>
                <a:latin typeface="Palatino Linotype" panose="02040502050505030304" pitchFamily="18" charset="0"/>
                <a:ea typeface="Calibri" panose="020F0502020204030204" pitchFamily="34" charset="0"/>
                <a:cs typeface="Arial" panose="020B0604020202020204" pitchFamily="34" charset="0"/>
              </a:rPr>
              <a:t>«</a:t>
            </a:r>
            <a:r>
              <a:rPr lang="el-GR" sz="2600" b="1" dirty="0" err="1">
                <a:solidFill>
                  <a:srgbClr val="000000"/>
                </a:solidFill>
                <a:effectLst>
                  <a:outerShdw blurRad="38100" dist="38100" dir="2700000" algn="tl">
                    <a:srgbClr val="000000">
                      <a:alpha val="43137"/>
                    </a:srgbClr>
                  </a:outerShdw>
                </a:effectLst>
                <a:latin typeface="Palatino Linotype" panose="02040502050505030304" pitchFamily="18" charset="0"/>
                <a:ea typeface="Calibri" panose="020F0502020204030204" pitchFamily="34" charset="0"/>
                <a:cs typeface="Arial" panose="020B0604020202020204" pitchFamily="34" charset="0"/>
              </a:rPr>
              <a:t>Ιερώτατοι</a:t>
            </a:r>
            <a:r>
              <a:rPr lang="el-GR" sz="2600" b="1" dirty="0">
                <a:solidFill>
                  <a:srgbClr val="000000"/>
                </a:solidFill>
                <a:effectLst>
                  <a:outerShdw blurRad="38100" dist="38100" dir="2700000" algn="tl">
                    <a:srgbClr val="000000">
                      <a:alpha val="43137"/>
                    </a:srgbClr>
                  </a:outerShdw>
                </a:effectLst>
                <a:latin typeface="Palatino Linotype" panose="02040502050505030304" pitchFamily="18" charset="0"/>
                <a:ea typeface="Calibri" panose="020F0502020204030204" pitchFamily="34" charset="0"/>
                <a:cs typeface="Arial" panose="020B0604020202020204" pitchFamily="34" charset="0"/>
              </a:rPr>
              <a:t>» </a:t>
            </a:r>
            <a:r>
              <a:rPr lang="el-GR" sz="2600" b="1" dirty="0" err="1">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προσφωνούνται</a:t>
            </a:r>
            <a:r>
              <a:rPr lang="el-GR" sz="2600" b="1"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όλοι οι μητροπολίτες από τον Οικουμενικό Πατριάρχη.</a:t>
            </a:r>
            <a:endParaRPr lang="el-GR" sz="26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4248396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CEE6E9-8CF8-6758-FEA7-ADC4931E8EB2}"/>
              </a:ext>
            </a:extLst>
          </p:cNvPr>
          <p:cNvSpPr>
            <a:spLocks noGrp="1"/>
          </p:cNvSpPr>
          <p:nvPr>
            <p:ph type="title"/>
          </p:nvPr>
        </p:nvSpPr>
        <p:spPr>
          <a:xfrm>
            <a:off x="0" y="18256"/>
            <a:ext cx="12192000" cy="662782"/>
          </a:xfrm>
        </p:spPr>
        <p:txBody>
          <a:bodyPr>
            <a:normAutofit/>
          </a:bodyPr>
          <a:lstStyle/>
          <a:p>
            <a:pPr algn="ctr"/>
            <a:r>
              <a:rPr lang="el-GR" sz="3600" dirty="0">
                <a:effectLst/>
                <a:latin typeface="Palatino Linotype" panose="02040502050505030304" pitchFamily="18" charset="0"/>
                <a:ea typeface="Calibri" panose="020F0502020204030204" pitchFamily="34" charset="0"/>
                <a:cs typeface="Times New Roman" panose="02020603050405020304" pitchFamily="18" charset="0"/>
              </a:rPr>
              <a:t>Τίτλοι και προσαγορεύσεις κληρικών και μοναχών</a:t>
            </a:r>
            <a:endParaRPr lang="el-GR" sz="3600" dirty="0"/>
          </a:p>
        </p:txBody>
      </p:sp>
      <p:sp>
        <p:nvSpPr>
          <p:cNvPr id="3" name="Θέση περιεχομένου 2">
            <a:extLst>
              <a:ext uri="{FF2B5EF4-FFF2-40B4-BE49-F238E27FC236}">
                <a16:creationId xmlns:a16="http://schemas.microsoft.com/office/drawing/2014/main" id="{FDA7AF6B-64DF-9552-E3B9-6518FEEB5990}"/>
              </a:ext>
            </a:extLst>
          </p:cNvPr>
          <p:cNvSpPr>
            <a:spLocks noGrp="1"/>
          </p:cNvSpPr>
          <p:nvPr>
            <p:ph idx="1"/>
          </p:nvPr>
        </p:nvSpPr>
        <p:spPr>
          <a:xfrm>
            <a:off x="-1" y="681038"/>
            <a:ext cx="12191999" cy="6158706"/>
          </a:xfrm>
        </p:spPr>
        <p:txBody>
          <a:bodyPr>
            <a:normAutofit lnSpcReduction="10000"/>
          </a:bodyPr>
          <a:lstStyle/>
          <a:p>
            <a:pPr marL="0" indent="0" algn="ctr">
              <a:lnSpc>
                <a:spcPct val="107000"/>
              </a:lnSpc>
              <a:spcAft>
                <a:spcPts val="800"/>
              </a:spcAft>
              <a:buNone/>
            </a:pPr>
            <a:r>
              <a:rPr lang="el-GR" b="1"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Επίσκοποι </a:t>
            </a:r>
            <a:endParaRPr lang="el-GR"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Οι επίσκοποι είναι </a:t>
            </a:r>
            <a:r>
              <a:rPr lang="el-GR" b="1"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οι συνεργάτες των μητροπολιτών </a:t>
            </a:r>
            <a:r>
              <a:rPr lang="el-GR"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που βοηθούν στη διαποίμανση μιας μεγάλης Μητρόπολης ή Αρχιεπισκοπής. Συναντιούνται με τον </a:t>
            </a:r>
            <a:r>
              <a:rPr lang="el-GR" b="1"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όρο βοηθοί επίσκοποι</a:t>
            </a:r>
            <a:r>
              <a:rPr lang="el-GR"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Ο βοηθός επίσκοπος είναι εκλεγμένος κανονικός αρχιερέας και διορισμένος εξ’ αρχής για να βοηθήσει στη διοίκηση μιας μεγάλης Μητρόπολης ή Αρχιεπισκοπής ή ακόμα και ενός Πατριαρχείου, τελώντας τα αρχιερατικά του καθήκοντα και εκπροσωπώντας τον οικείο μητροπολίτη. Δεν είναι ενεργό μέλος στην Ιερά Σύνοδο και φέρει τον τίτλο </a:t>
            </a:r>
            <a:r>
              <a:rPr lang="el-GR" u="sng"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«πάλαι ποτέ </a:t>
            </a:r>
            <a:r>
              <a:rPr lang="el-GR" u="sng" dirty="0" err="1">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διαλαμψάσης</a:t>
            </a:r>
            <a:r>
              <a:rPr lang="el-GR" u="sng"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Επισκοπής</a:t>
            </a:r>
            <a:r>
              <a:rPr lang="el-GR"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και επίσης τον τίτλο </a:t>
            </a:r>
            <a:r>
              <a:rPr lang="el-GR" u="sng"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Βοηθός Επίσκοπος της Μητροπόλεως/Αρχιεπισκοπής (τάδε). </a:t>
            </a:r>
            <a:r>
              <a:rPr lang="el-GR"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Επιπροσθέτως διακρίνεται από τον </a:t>
            </a:r>
            <a:r>
              <a:rPr lang="el-GR" dirty="0" err="1">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επαρχιούχο</a:t>
            </a:r>
            <a:r>
              <a:rPr lang="el-GR"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επίσκοπο και </a:t>
            </a:r>
            <a:r>
              <a:rPr lang="el-GR" dirty="0" err="1">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προσφωνείται</a:t>
            </a:r>
            <a:r>
              <a:rPr lang="el-GR"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με τον τίτλο </a:t>
            </a:r>
            <a:r>
              <a:rPr lang="el-GR"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«Θεοφιλέστατος».</a:t>
            </a:r>
            <a:endParaRPr lang="el-GR"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6831532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F37F02-43C3-BC58-DDE3-FCC6122F9AD3}"/>
              </a:ext>
            </a:extLst>
          </p:cNvPr>
          <p:cNvSpPr>
            <a:spLocks noGrp="1"/>
          </p:cNvSpPr>
          <p:nvPr>
            <p:ph type="title"/>
          </p:nvPr>
        </p:nvSpPr>
        <p:spPr>
          <a:xfrm>
            <a:off x="0" y="18256"/>
            <a:ext cx="12192000" cy="662782"/>
          </a:xfrm>
        </p:spPr>
        <p:txBody>
          <a:bodyPr>
            <a:normAutofit/>
          </a:bodyPr>
          <a:lstStyle/>
          <a:p>
            <a:pPr algn="ctr"/>
            <a:r>
              <a:rPr lang="el-GR" sz="3600" dirty="0">
                <a:effectLst/>
                <a:latin typeface="Palatino Linotype" panose="02040502050505030304" pitchFamily="18" charset="0"/>
                <a:ea typeface="Calibri" panose="020F0502020204030204" pitchFamily="34" charset="0"/>
                <a:cs typeface="Times New Roman" panose="02020603050405020304" pitchFamily="18" charset="0"/>
              </a:rPr>
              <a:t>Τίτλοι και προσαγορεύσεις κληρικών και μοναχών</a:t>
            </a:r>
            <a:endParaRPr lang="el-GR" sz="3600" dirty="0"/>
          </a:p>
        </p:txBody>
      </p:sp>
      <p:sp>
        <p:nvSpPr>
          <p:cNvPr id="3" name="Θέση περιεχομένου 2">
            <a:extLst>
              <a:ext uri="{FF2B5EF4-FFF2-40B4-BE49-F238E27FC236}">
                <a16:creationId xmlns:a16="http://schemas.microsoft.com/office/drawing/2014/main" id="{A20D0F69-67CF-19F4-5E78-0139FD5987FB}"/>
              </a:ext>
            </a:extLst>
          </p:cNvPr>
          <p:cNvSpPr>
            <a:spLocks noGrp="1"/>
          </p:cNvSpPr>
          <p:nvPr>
            <p:ph idx="1"/>
          </p:nvPr>
        </p:nvSpPr>
        <p:spPr>
          <a:xfrm>
            <a:off x="0" y="681038"/>
            <a:ext cx="12192000" cy="6158706"/>
          </a:xfrm>
        </p:spPr>
        <p:txBody>
          <a:bodyPr/>
          <a:lstStyle/>
          <a:p>
            <a:pPr marL="0" indent="0" algn="ctr">
              <a:buNone/>
            </a:pPr>
            <a:r>
              <a:rPr lang="el-GR" sz="2800" b="1"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Επίσκοποι </a:t>
            </a:r>
            <a:endParaRPr lang="el-GR" sz="28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endParaRPr>
          </a:p>
          <a:p>
            <a:pPr algn="just"/>
            <a:r>
              <a:rPr lang="el-GR" sz="28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Υπάρχουν και οι </a:t>
            </a:r>
            <a:r>
              <a:rPr lang="el-GR" sz="2800" b="1"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βοηθοί χωροεπίσκοποι</a:t>
            </a:r>
            <a:r>
              <a:rPr lang="el-GR" sz="28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Είναι τίτλος παρόμοιος με του Βοηθού Επισκόπου. Απαντάται πολύ συχνά στην επαρχία της Κύπρου. Ο </a:t>
            </a:r>
            <a:r>
              <a:rPr lang="el-GR" sz="2800"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γ’ αιώνας </a:t>
            </a:r>
            <a:r>
              <a:rPr lang="el-GR" sz="28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είναι η χρονιά της εμφάνισής τους. οι χωροεπίσκοποι ήταν κανονικά χειροτονημένοι επίσκοποι, που </a:t>
            </a:r>
            <a:r>
              <a:rPr lang="el-GR" sz="2800" b="1"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εκλέγονταν αποκλειστικά για να ποιμάνουν την χώρα, δηλαδή κωμοπόλεις και χωριά μιας μεγάλης επαρχίας</a:t>
            </a:r>
            <a:r>
              <a:rPr lang="el-GR" sz="28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Σε αντίθεση με τους Μητροπολίτες (Επισκόπους των πόλεων), οι χωρεπίσκοποι (Επίσκοποι της χώρας) είχαν περιορισμένες δικαιοδοσίες, οι οποίες δινόταν σ’ αυτούς από τους μητροπολίτες στους οποίους υπάγονταν. Συνεπώς οι βοηθοί χωρεπίσκοποι ή διαφορετικά </a:t>
            </a:r>
            <a:r>
              <a:rPr lang="el-GR" sz="2800" dirty="0" err="1">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επαρχιούχοι</a:t>
            </a:r>
            <a:r>
              <a:rPr lang="el-GR" sz="28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χωρεπίσκοποι διαφέρουν από τους βοηθούς επισκόπους, γιατί </a:t>
            </a:r>
            <a:r>
              <a:rPr lang="el-GR" sz="2800" u="sng"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έχουν μία συγκεκριμένη γεωγραφική περιφέρεια υπό την ευθύνη τους</a:t>
            </a:r>
            <a:r>
              <a:rPr lang="el-GR" sz="28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Ωστόσο, και αυτοί προσαγορεύονται με τον όρο </a:t>
            </a:r>
            <a:r>
              <a:rPr lang="el-GR" sz="28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«Θεοφιλέστατος»</a:t>
            </a:r>
            <a:r>
              <a:rPr lang="el-GR" sz="28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14442933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4A6D9A-51EC-9CE7-9C56-584E86F35E34}"/>
              </a:ext>
            </a:extLst>
          </p:cNvPr>
          <p:cNvSpPr>
            <a:spLocks noGrp="1"/>
          </p:cNvSpPr>
          <p:nvPr>
            <p:ph type="title"/>
          </p:nvPr>
        </p:nvSpPr>
        <p:spPr>
          <a:xfrm>
            <a:off x="0" y="0"/>
            <a:ext cx="12192000" cy="581891"/>
          </a:xfrm>
        </p:spPr>
        <p:txBody>
          <a:bodyPr>
            <a:normAutofit fontScale="90000"/>
          </a:bodyPr>
          <a:lstStyle/>
          <a:p>
            <a:pPr algn="ctr"/>
            <a:r>
              <a:rPr lang="el-GR" sz="3600" dirty="0">
                <a:effectLst/>
                <a:latin typeface="Palatino Linotype" panose="02040502050505030304" pitchFamily="18" charset="0"/>
                <a:ea typeface="Calibri" panose="020F0502020204030204" pitchFamily="34" charset="0"/>
                <a:cs typeface="Times New Roman" panose="02020603050405020304" pitchFamily="18" charset="0"/>
              </a:rPr>
              <a:t>Τίτλοι και προσαγορεύσεις κληρικών και μοναχών</a:t>
            </a:r>
            <a:endParaRPr lang="el-GR" sz="3600" dirty="0"/>
          </a:p>
        </p:txBody>
      </p:sp>
      <p:sp>
        <p:nvSpPr>
          <p:cNvPr id="3" name="Θέση περιεχομένου 2">
            <a:extLst>
              <a:ext uri="{FF2B5EF4-FFF2-40B4-BE49-F238E27FC236}">
                <a16:creationId xmlns:a16="http://schemas.microsoft.com/office/drawing/2014/main" id="{38DBAFF9-0E06-E087-F987-B9C9F318BA86}"/>
              </a:ext>
            </a:extLst>
          </p:cNvPr>
          <p:cNvSpPr>
            <a:spLocks noGrp="1"/>
          </p:cNvSpPr>
          <p:nvPr>
            <p:ph idx="1"/>
          </p:nvPr>
        </p:nvSpPr>
        <p:spPr>
          <a:xfrm>
            <a:off x="-1" y="581891"/>
            <a:ext cx="12191999" cy="6276110"/>
          </a:xfrm>
        </p:spPr>
        <p:txBody>
          <a:bodyPr>
            <a:noAutofit/>
          </a:bodyPr>
          <a:lstStyle/>
          <a:p>
            <a:pPr marL="0" indent="0" algn="ctr">
              <a:lnSpc>
                <a:spcPct val="107000"/>
              </a:lnSpc>
              <a:spcAft>
                <a:spcPts val="800"/>
              </a:spcAft>
              <a:buNone/>
            </a:pPr>
            <a:r>
              <a:rPr lang="el-GR" sz="2000" b="1"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Οι άγαμοι κληρικοί</a:t>
            </a:r>
            <a:endParaRPr lang="el-GR" sz="20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20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Οι αρχιμανδρίτες είναι άγαμοι κληρικοί. Όταν έχουν πτυχίο Ανώτατης Σχολής και είναι λόγιοι </a:t>
            </a:r>
            <a:r>
              <a:rPr lang="el-GR" sz="2000" dirty="0" err="1">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προσφωνούνται</a:t>
            </a:r>
            <a:r>
              <a:rPr lang="el-GR" sz="20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με τον όρο </a:t>
            </a:r>
            <a:r>
              <a:rPr lang="el-GR" sz="20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r>
              <a:rPr lang="el-GR" sz="2000" b="1" dirty="0" err="1">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Πανοσιολογιώτατος</a:t>
            </a:r>
            <a:r>
              <a:rPr lang="el-GR" sz="20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 </a:t>
            </a:r>
            <a:r>
              <a:rPr lang="el-GR" sz="20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ενώ όταν δεν κατέχουν κάποιο τίτλο σπουδών </a:t>
            </a:r>
            <a:r>
              <a:rPr lang="el-GR" sz="2000" dirty="0" err="1">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προσφωνούνται</a:t>
            </a:r>
            <a:r>
              <a:rPr lang="el-GR" sz="20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με τον όρο </a:t>
            </a:r>
            <a:r>
              <a:rPr lang="el-GR" sz="20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r>
              <a:rPr lang="el-GR" sz="2000" b="1" dirty="0" err="1">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Πανοσιότατος</a:t>
            </a:r>
            <a:r>
              <a:rPr lang="el-GR" sz="20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 </a:t>
            </a:r>
            <a:r>
              <a:rPr lang="el-GR" sz="20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Οι ιερομόναχοι που δεν έχουν το </a:t>
            </a:r>
            <a:r>
              <a:rPr lang="el-GR" sz="2000" dirty="0" err="1">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οφφίκιο</a:t>
            </a:r>
            <a:r>
              <a:rPr lang="el-GR" sz="20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του αρχιμανδρίτη αλλά κατέχουν τίτλο σπουδών </a:t>
            </a:r>
            <a:r>
              <a:rPr lang="el-GR" sz="2000" dirty="0" err="1">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προσφωνούνται</a:t>
            </a:r>
            <a:r>
              <a:rPr lang="el-GR" sz="20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a:t>
            </a:r>
            <a:r>
              <a:rPr lang="el-GR" sz="20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«Πανοσιολογιότατος». </a:t>
            </a:r>
            <a:r>
              <a:rPr lang="el-GR" sz="20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Αντίστοιχα ο τίτλος προσφώνησης των ιερομονάχων που δεν έχουν τίτλο σπουδών είναι </a:t>
            </a:r>
            <a:r>
              <a:rPr lang="el-GR" sz="20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r>
              <a:rPr lang="el-GR" sz="2000" b="1" dirty="0" err="1">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Οσιότατος</a:t>
            </a:r>
            <a:r>
              <a:rPr lang="el-GR" sz="20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 </a:t>
            </a:r>
            <a:endParaRPr lang="el-GR" sz="20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l-GR" sz="2000" b="1"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Οι έγγαμοι κληρικοί</a:t>
            </a:r>
            <a:endParaRPr lang="el-GR" sz="20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l-GR" sz="20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 τίτλος προσφώνησης των εγγάμων κληρικών που έχουν ανώτατο τίτλο σπουδών, πτυχίο Πανεπιστημίου ή Ανώτατης Εκκλησιαστικής Ακαδημίας, είναι </a:t>
            </a:r>
            <a:r>
              <a:rPr lang="el-GR" sz="20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r>
              <a:rPr lang="el-GR" sz="2000" b="1" dirty="0" err="1">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Αιδεσιμολογιώτατος</a:t>
            </a:r>
            <a:r>
              <a:rPr lang="el-GR" sz="20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r>
              <a:rPr lang="el-GR" sz="20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Αντίστοιχα οι κληρικοί που είναι μέσης εκπαίδευσης και χωρίς κανένα ανώτερο τίτλο σπουδών, ο τίτλος προσφώνησης είναι </a:t>
            </a:r>
            <a:r>
              <a:rPr lang="el-GR" sz="20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r>
              <a:rPr lang="el-GR" sz="2000" b="1" dirty="0" err="1">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Αιδεσιμώτατος</a:t>
            </a:r>
            <a:r>
              <a:rPr lang="el-GR" sz="20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 </a:t>
            </a:r>
            <a:endParaRPr lang="el-GR" sz="20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l-GR" sz="2000" b="1"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Οι διάκονοι</a:t>
            </a:r>
            <a:endParaRPr lang="el-GR"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20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Όσοι από τους διακόνους έχουν πτυχίο Ανώτατης Σχολής προσαγορεύονται με τον τίτλο </a:t>
            </a:r>
            <a:r>
              <a:rPr lang="el-GR" sz="20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r>
              <a:rPr lang="el-GR" sz="2000" b="1" dirty="0" err="1">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Ιερολογιώτατος</a:t>
            </a:r>
            <a:r>
              <a:rPr lang="el-GR" sz="20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 </a:t>
            </a:r>
            <a:r>
              <a:rPr lang="el-GR" sz="20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ενώ ο </a:t>
            </a:r>
            <a:r>
              <a:rPr lang="el-GR" sz="20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«Ευλαβέστατος»</a:t>
            </a:r>
            <a:r>
              <a:rPr lang="el-GR" sz="20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είναι τίτλος που αποδίδεται στους διακόνους άνευ πτυχίου.</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889498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000150-8B24-FB48-0172-53BBDFBB0996}"/>
              </a:ext>
            </a:extLst>
          </p:cNvPr>
          <p:cNvSpPr>
            <a:spLocks noGrp="1"/>
          </p:cNvSpPr>
          <p:nvPr>
            <p:ph type="title"/>
          </p:nvPr>
        </p:nvSpPr>
        <p:spPr>
          <a:xfrm>
            <a:off x="838200" y="1"/>
            <a:ext cx="10515600" cy="454024"/>
          </a:xfrm>
        </p:spPr>
        <p:txBody>
          <a:bodyPr>
            <a:normAutofit fontScale="90000"/>
          </a:bodyPr>
          <a:lstStyle/>
          <a:p>
            <a:pPr algn="ctr"/>
            <a:r>
              <a:rPr lang="el-GR" sz="36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ΠΡΟΣΑΓΟΡΕΥΣΕΙΣ</a:t>
            </a:r>
            <a:endParaRPr lang="el-GR" sz="3600" dirty="0"/>
          </a:p>
        </p:txBody>
      </p:sp>
      <p:sp>
        <p:nvSpPr>
          <p:cNvPr id="3" name="Θέση περιεχομένου 2">
            <a:extLst>
              <a:ext uri="{FF2B5EF4-FFF2-40B4-BE49-F238E27FC236}">
                <a16:creationId xmlns:a16="http://schemas.microsoft.com/office/drawing/2014/main" id="{E0F4A284-3E90-6FF7-4E85-2836C20800AC}"/>
              </a:ext>
            </a:extLst>
          </p:cNvPr>
          <p:cNvSpPr>
            <a:spLocks noGrp="1"/>
          </p:cNvSpPr>
          <p:nvPr>
            <p:ph idx="1"/>
          </p:nvPr>
        </p:nvSpPr>
        <p:spPr>
          <a:xfrm>
            <a:off x="0" y="432667"/>
            <a:ext cx="12192000" cy="6400799"/>
          </a:xfrm>
        </p:spPr>
        <p:txBody>
          <a:bodyPr>
            <a:normAutofit fontScale="92500" lnSpcReduction="10000"/>
          </a:bodyPr>
          <a:lstStyle/>
          <a:p>
            <a:pPr marL="0" indent="0">
              <a:lnSpc>
                <a:spcPct val="107000"/>
              </a:lnSpc>
              <a:spcAft>
                <a:spcPts val="800"/>
              </a:spcAft>
              <a:buNone/>
            </a:pPr>
            <a:r>
              <a:rPr lang="el-GR" sz="2200" b="1"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Οι ορθόδοξοι κληρικοί</a:t>
            </a:r>
            <a:endParaRPr lang="el-GR" sz="22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22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 Οικουμενικός Πατριάρχης </a:t>
            </a:r>
            <a:r>
              <a:rPr lang="el-GR" sz="22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r>
              <a:rPr lang="el-GR" sz="2200" b="1" dirty="0" err="1">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Παναγιώτατος</a:t>
            </a:r>
            <a:r>
              <a:rPr lang="el-GR" sz="22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endParaRPr lang="el-GR" sz="2200" b="1" dirty="0">
              <a:solidFill>
                <a:srgbClr val="C00000"/>
              </a:solidFill>
              <a:effectLst/>
              <a:latin typeface="Palatino Linotype" panose="0204050205050503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l-GR" sz="22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Οι λοιποί Πατριάρχες και οι Αρχιεπίσκοποι, Προκαθήμενοι των Ορθοδόξων Αυτοκέφαλων Εκκλησιών </a:t>
            </a:r>
            <a:r>
              <a:rPr lang="el-GR" sz="22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r>
              <a:rPr lang="el-GR" sz="2200" b="1" dirty="0" err="1">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Μακαριώτατοι</a:t>
            </a:r>
            <a:r>
              <a:rPr lang="el-GR" sz="22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endParaRPr lang="el-GR" sz="2200" b="1" dirty="0">
              <a:solidFill>
                <a:srgbClr val="C00000"/>
              </a:solidFill>
              <a:effectLst/>
              <a:latin typeface="Palatino Linotype" panose="0204050205050503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l-GR" sz="22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Οι Αρχιεπίσκοποι Σινά, Αμερικής, Αυστραλίας, </a:t>
            </a:r>
            <a:r>
              <a:rPr lang="el-GR" sz="2200" dirty="0" err="1">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Θυατείρων</a:t>
            </a:r>
            <a:r>
              <a:rPr lang="el-GR" sz="22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Κρήτης «</a:t>
            </a:r>
            <a:r>
              <a:rPr lang="el-GR" sz="2200" dirty="0" err="1">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Σεβασμιώτατοι</a:t>
            </a:r>
            <a:r>
              <a:rPr lang="el-GR" sz="22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a:t>
            </a:r>
          </a:p>
          <a:p>
            <a:pPr>
              <a:lnSpc>
                <a:spcPct val="107000"/>
              </a:lnSpc>
              <a:spcAft>
                <a:spcPts val="800"/>
              </a:spcAft>
            </a:pPr>
            <a:r>
              <a:rPr lang="el-GR" sz="2200" dirty="0">
                <a:effectLst/>
                <a:latin typeface="Palatino Linotype" panose="02040502050505030304" pitchFamily="18" charset="0"/>
                <a:ea typeface="Calibri" panose="020F0502020204030204" pitchFamily="34" charset="0"/>
                <a:cs typeface="Times New Roman" panose="02020603050405020304" pitchFamily="18" charset="0"/>
              </a:rPr>
              <a:t>Οι Μητροπολίτες γενικά </a:t>
            </a:r>
            <a:r>
              <a:rPr lang="el-GR" sz="2200" b="1" dirty="0">
                <a:solidFill>
                  <a:srgbClr val="C00000"/>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200" b="1" dirty="0" err="1">
                <a:solidFill>
                  <a:srgbClr val="C00000"/>
                </a:solidFill>
                <a:effectLst/>
                <a:latin typeface="Palatino Linotype" panose="02040502050505030304" pitchFamily="18" charset="0"/>
                <a:ea typeface="Calibri" panose="020F0502020204030204" pitchFamily="34" charset="0"/>
                <a:cs typeface="Times New Roman" panose="02020603050405020304" pitchFamily="18" charset="0"/>
              </a:rPr>
              <a:t>Σεβασμιώτατοι</a:t>
            </a:r>
            <a:r>
              <a:rPr lang="el-GR" sz="2200" b="1" dirty="0">
                <a:solidFill>
                  <a:srgbClr val="C00000"/>
                </a:solidFill>
                <a:effectLst/>
                <a:latin typeface="Palatino Linotype" panose="02040502050505030304" pitchFamily="18" charset="0"/>
                <a:ea typeface="Calibri" panose="020F0502020204030204" pitchFamily="34" charset="0"/>
                <a:cs typeface="Times New Roman" panose="02020603050405020304" pitchFamily="18" charset="0"/>
              </a:rPr>
              <a:t>» </a:t>
            </a:r>
          </a:p>
          <a:p>
            <a:pPr>
              <a:lnSpc>
                <a:spcPct val="107000"/>
              </a:lnSpc>
              <a:spcAft>
                <a:spcPts val="800"/>
              </a:spcAft>
            </a:pPr>
            <a:r>
              <a:rPr lang="el-GR" sz="22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 Μητροπολίτης Θεσσαλονίκης, , κατά ιστορικό προνόμιο και μέσα στα όρια της επαρχίας του, προσαγορεύεται «</a:t>
            </a:r>
            <a:r>
              <a:rPr lang="el-GR" sz="2200" dirty="0" err="1">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Παναγιώτατος</a:t>
            </a:r>
            <a:r>
              <a:rPr lang="el-GR" sz="22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Ομοίως και ο Μητροπολίτη </a:t>
            </a:r>
            <a:r>
              <a:rPr lang="el-GR" sz="2200" dirty="0" err="1">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Μονεβασίας</a:t>
            </a:r>
            <a:r>
              <a:rPr lang="el-GR" sz="22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και Σπάρτης, για τον ίδιο λόγος «</a:t>
            </a:r>
            <a:r>
              <a:rPr lang="el-GR" sz="2200" dirty="0" err="1">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Παναγιώτατος</a:t>
            </a:r>
            <a:r>
              <a:rPr lang="el-GR" sz="22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a:t>
            </a:r>
            <a:endParaRPr lang="el-GR" sz="2200" dirty="0">
              <a:effectLst/>
              <a:latin typeface="Palatino Linotype" panose="0204050205050503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l-GR" sz="22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 Μητροπολίτης Τραπεζούντας, κατά ιστορικό προνόμιο και εν τοις </a:t>
            </a:r>
            <a:r>
              <a:rPr lang="el-GR" sz="2200" dirty="0" err="1">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ορίοις</a:t>
            </a:r>
            <a:r>
              <a:rPr lang="el-GR" sz="22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της Επαρχίας του προσαγορεύεται «</a:t>
            </a:r>
            <a:r>
              <a:rPr lang="el-GR" sz="2200" dirty="0" err="1">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Παναγιώτατος</a:t>
            </a:r>
            <a:r>
              <a:rPr lang="el-GR" sz="22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a:t>
            </a:r>
            <a:endParaRPr lang="el-GR" sz="2200" dirty="0">
              <a:effectLst/>
              <a:latin typeface="Palatino Linotype" panose="0204050205050503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l-GR" sz="22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Οι Επίσκοποι γενικά </a:t>
            </a:r>
            <a:r>
              <a:rPr lang="el-GR" sz="22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«Θεοφιλέστατοι»</a:t>
            </a:r>
            <a:endParaRPr lang="el-GR" sz="2200" b="1" dirty="0">
              <a:solidFill>
                <a:srgbClr val="C00000"/>
              </a:solidFill>
              <a:effectLst/>
              <a:latin typeface="Palatino Linotype" panose="0204050205050503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l-GR" sz="22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Οι Θεολόγοι και Λόγιοι Αρχιμανδρίτες </a:t>
            </a:r>
            <a:r>
              <a:rPr lang="el-GR" sz="22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r>
              <a:rPr lang="el-GR" sz="2200" b="1" dirty="0" err="1">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Πανοσιολογιώτατοι</a:t>
            </a:r>
            <a:r>
              <a:rPr lang="el-GR" sz="22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endParaRPr lang="el-GR" sz="2200" b="1" dirty="0">
              <a:solidFill>
                <a:srgbClr val="C00000"/>
              </a:solidFill>
              <a:effectLst/>
              <a:latin typeface="Palatino Linotype" panose="0204050205050503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l-GR" sz="22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Οι Αρχιμανδρίτες απλά </a:t>
            </a:r>
            <a:r>
              <a:rPr lang="el-GR" sz="22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r>
              <a:rPr lang="el-GR" sz="2200" b="1" dirty="0" err="1">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Πανοσιώτατοι</a:t>
            </a:r>
            <a:r>
              <a:rPr lang="el-GR" sz="22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endParaRPr lang="el-GR" sz="2200" b="1" dirty="0">
              <a:solidFill>
                <a:srgbClr val="C00000"/>
              </a:solidFill>
              <a:effectLst/>
              <a:latin typeface="Palatino Linotype" panose="02040502050505030304" pitchFamily="18"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6171478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54B708-4A61-523C-A06B-9638364C5E25}"/>
              </a:ext>
            </a:extLst>
          </p:cNvPr>
          <p:cNvSpPr>
            <a:spLocks noGrp="1"/>
          </p:cNvSpPr>
          <p:nvPr>
            <p:ph type="title"/>
          </p:nvPr>
        </p:nvSpPr>
        <p:spPr>
          <a:xfrm>
            <a:off x="838200" y="18255"/>
            <a:ext cx="10515600" cy="494363"/>
          </a:xfrm>
        </p:spPr>
        <p:txBody>
          <a:bodyPr>
            <a:normAutofit fontScale="90000"/>
          </a:bodyPr>
          <a:lstStyle/>
          <a:p>
            <a:pPr algn="ctr"/>
            <a:r>
              <a:rPr lang="el-GR" sz="44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ΠΡΟΣΑΓΟΡΕΥΣΕΙΣ</a:t>
            </a:r>
            <a:endParaRPr lang="el-GR" dirty="0"/>
          </a:p>
        </p:txBody>
      </p:sp>
      <p:sp>
        <p:nvSpPr>
          <p:cNvPr id="3" name="Θέση περιεχομένου 2">
            <a:extLst>
              <a:ext uri="{FF2B5EF4-FFF2-40B4-BE49-F238E27FC236}">
                <a16:creationId xmlns:a16="http://schemas.microsoft.com/office/drawing/2014/main" id="{22442925-00B4-957A-A2C4-446BB165EB8C}"/>
              </a:ext>
            </a:extLst>
          </p:cNvPr>
          <p:cNvSpPr>
            <a:spLocks noGrp="1"/>
          </p:cNvSpPr>
          <p:nvPr>
            <p:ph idx="1"/>
          </p:nvPr>
        </p:nvSpPr>
        <p:spPr>
          <a:xfrm>
            <a:off x="0" y="512618"/>
            <a:ext cx="12192000" cy="6327127"/>
          </a:xfrm>
        </p:spPr>
        <p:txBody>
          <a:bodyPr>
            <a:normAutofit fontScale="85000" lnSpcReduction="20000"/>
          </a:bodyPr>
          <a:lstStyle/>
          <a:p>
            <a:pPr>
              <a:lnSpc>
                <a:spcPct val="107000"/>
              </a:lnSpc>
              <a:spcAft>
                <a:spcPts val="800"/>
              </a:spcAft>
            </a:pPr>
            <a:r>
              <a:rPr lang="el-GR" sz="28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Οι Λόγιοι Ιερομόναχοι και Μοναχοί </a:t>
            </a:r>
            <a:r>
              <a:rPr lang="el-GR" sz="28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r>
              <a:rPr lang="el-GR" sz="2800" b="1" dirty="0" err="1">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Οσιολογιώτατοι</a:t>
            </a:r>
            <a:r>
              <a:rPr lang="el-GR" sz="28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endParaRPr lang="el-GR" sz="2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28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Οι Ιερομόναχοι και Μοναχοί απλά </a:t>
            </a:r>
            <a:r>
              <a:rPr lang="el-GR" sz="28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r>
              <a:rPr lang="el-GR" sz="2800" b="1" dirty="0" err="1">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Οσιώτατοι</a:t>
            </a:r>
            <a:r>
              <a:rPr lang="el-GR" sz="28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endParaRPr lang="el-GR" sz="2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28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Οι Έγγαμοι Λόγιοι Πρεσβύτεροι </a:t>
            </a:r>
            <a:r>
              <a:rPr lang="el-GR" sz="28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r>
              <a:rPr lang="el-GR" sz="2800" b="1" dirty="0" err="1">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Αιδεσιμολογιώτατοι</a:t>
            </a:r>
            <a:r>
              <a:rPr lang="el-GR" sz="28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endParaRPr lang="el-GR" sz="2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28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Οι Έγγαμοι Πρεσβύτεροι απλά </a:t>
            </a:r>
            <a:r>
              <a:rPr lang="el-GR" sz="28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r>
              <a:rPr lang="el-GR" sz="2800" b="1" dirty="0" err="1">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Αιδεσιμώτατοι</a:t>
            </a:r>
            <a:r>
              <a:rPr lang="el-GR" sz="28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endParaRPr lang="el-GR" sz="2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28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Οι Λόγιοι Διάκονοι </a:t>
            </a:r>
            <a:r>
              <a:rPr lang="el-GR" sz="28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r>
              <a:rPr lang="el-GR" sz="2800" b="1" dirty="0" err="1">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Ιερολογιώτατοι</a:t>
            </a:r>
            <a:r>
              <a:rPr lang="el-GR" sz="28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endParaRPr lang="el-GR" sz="2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28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Οι Διάκονοι απλά </a:t>
            </a:r>
            <a:r>
              <a:rPr lang="el-GR" sz="28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«Ευλαβέστατοι</a:t>
            </a:r>
            <a:r>
              <a:rPr lang="el-GR" sz="28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28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Οι Εκκλησιαστικοί </a:t>
            </a:r>
            <a:r>
              <a:rPr lang="el-GR" sz="2800" dirty="0" err="1">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Οφφικιάλιοι</a:t>
            </a:r>
            <a:r>
              <a:rPr lang="el-GR" sz="28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a:t>
            </a:r>
            <a:r>
              <a:rPr lang="el-GR" sz="28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r>
              <a:rPr lang="el-GR" sz="2800" b="1" dirty="0" err="1">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Εντιμολογιώτατοι</a:t>
            </a:r>
            <a:r>
              <a:rPr lang="el-GR" sz="28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endParaRPr lang="el-GR" sz="2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l-GR" sz="2800" b="1"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Οι Ετερόδοξοι Κληρικοί</a:t>
            </a:r>
            <a:endParaRPr lang="el-GR" sz="2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28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 Πάπας Ρώμης </a:t>
            </a:r>
            <a:r>
              <a:rPr lang="el-GR" sz="28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r>
              <a:rPr lang="el-GR" sz="2800" b="1" dirty="0" err="1">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Αγιώτατος</a:t>
            </a:r>
            <a:r>
              <a:rPr lang="el-GR" sz="28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endParaRPr lang="el-GR" sz="2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28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Οι Ετερόδοξοι Πατριάρχες και Αρχιεπίσκοποι </a:t>
            </a:r>
            <a:r>
              <a:rPr lang="el-GR" sz="28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r>
              <a:rPr lang="el-GR" sz="2800" b="1" dirty="0" err="1">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Μακαριώτατοι</a:t>
            </a:r>
            <a:r>
              <a:rPr lang="el-GR" sz="28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a:t>
            </a:r>
            <a:endParaRPr lang="el-GR" sz="2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28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Οι Καρδινάλιοι </a:t>
            </a:r>
            <a:r>
              <a:rPr lang="el-GR" sz="28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«Εκλαμπρότατοι»</a:t>
            </a:r>
            <a:endParaRPr lang="el-GR" sz="2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766918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821600-2973-7032-E0B9-940839F358ED}"/>
              </a:ext>
            </a:extLst>
          </p:cNvPr>
          <p:cNvSpPr>
            <a:spLocks noGrp="1"/>
          </p:cNvSpPr>
          <p:nvPr>
            <p:ph type="title"/>
          </p:nvPr>
        </p:nvSpPr>
        <p:spPr>
          <a:xfrm>
            <a:off x="838200" y="18256"/>
            <a:ext cx="10515600" cy="965418"/>
          </a:xfrm>
        </p:spPr>
        <p:txBody>
          <a:bodyPr/>
          <a:lstStyle/>
          <a:p>
            <a:pPr algn="ctr"/>
            <a:r>
              <a:rPr lang="el-GR" dirty="0"/>
              <a:t>Η έννοια της Εθιμοτυπίας</a:t>
            </a:r>
          </a:p>
        </p:txBody>
      </p:sp>
      <p:sp>
        <p:nvSpPr>
          <p:cNvPr id="3" name="Θέση περιεχομένου 2">
            <a:extLst>
              <a:ext uri="{FF2B5EF4-FFF2-40B4-BE49-F238E27FC236}">
                <a16:creationId xmlns:a16="http://schemas.microsoft.com/office/drawing/2014/main" id="{9C1002CE-66D8-A2FA-6468-FFDD1862CE3D}"/>
              </a:ext>
            </a:extLst>
          </p:cNvPr>
          <p:cNvSpPr>
            <a:spLocks noGrp="1"/>
          </p:cNvSpPr>
          <p:nvPr>
            <p:ph idx="1"/>
          </p:nvPr>
        </p:nvSpPr>
        <p:spPr>
          <a:xfrm>
            <a:off x="-1" y="860206"/>
            <a:ext cx="12053455" cy="5979537"/>
          </a:xfrm>
        </p:spPr>
        <p:txBody>
          <a:bodyPr>
            <a:normAutofit lnSpcReduction="10000"/>
          </a:bodyPr>
          <a:lstStyle/>
          <a:p>
            <a:pPr>
              <a:lnSpc>
                <a:spcPct val="107000"/>
              </a:lnSpc>
              <a:spcAft>
                <a:spcPts val="800"/>
              </a:spcAft>
            </a:pPr>
            <a:r>
              <a:rPr lang="el-GR" dirty="0">
                <a:effectLst/>
                <a:latin typeface="Palatino Linotype" panose="02040502050505030304" pitchFamily="18" charset="0"/>
                <a:ea typeface="Calibri" panose="020F0502020204030204" pitchFamily="34" charset="0"/>
                <a:cs typeface="Times New Roman" panose="02020603050405020304" pitchFamily="18" charset="0"/>
              </a:rPr>
              <a:t>Εθιμοτυπία είναι το σύνολο των κατά παράδοση ή κατά συνθήκη κανόνων κοινωνικής συμπεριφοράς μεταξύ των ατόμων. </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dirty="0">
                <a:effectLst/>
                <a:latin typeface="Palatino Linotype" panose="02040502050505030304" pitchFamily="18" charset="0"/>
                <a:ea typeface="Calibri" panose="020F0502020204030204" pitchFamily="34" charset="0"/>
                <a:cs typeface="Times New Roman" panose="02020603050405020304" pitchFamily="18" charset="0"/>
              </a:rPr>
              <a:t>Η </a:t>
            </a:r>
            <a:r>
              <a:rPr lang="el-GR" b="1" dirty="0">
                <a:effectLst/>
                <a:latin typeface="Palatino Linotype" panose="02040502050505030304" pitchFamily="18" charset="0"/>
                <a:ea typeface="Calibri" panose="020F0502020204030204" pitchFamily="34" charset="0"/>
                <a:cs typeface="Times New Roman" panose="02020603050405020304" pitchFamily="18" charset="0"/>
              </a:rPr>
              <a:t>Γενική Εθιμοτυπία</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διακρίνεται σε δύο είδη:</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el-GR" u="sng" dirty="0">
                <a:effectLst/>
                <a:latin typeface="Palatino Linotype" panose="02040502050505030304" pitchFamily="18" charset="0"/>
                <a:ea typeface="Calibri" panose="020F0502020204030204" pitchFamily="34" charset="0"/>
                <a:cs typeface="Times New Roman" panose="02020603050405020304" pitchFamily="18" charset="0"/>
              </a:rPr>
              <a:t>την Κοινωνική Εθιμοτυπία</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που περιλαμβάνει το σύνολο των εθιμικών κανόνων κοινωνικής, ευπρεπούς και κόσμιας συμπεριφοράς, οι οποίοι τηρούνται στις κάθε είδους εκδηλώσεις μεταξύ των ατόμων.</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r>
              <a:rPr lang="el-GR" u="sng" dirty="0">
                <a:effectLst/>
                <a:latin typeface="Palatino Linotype" panose="02040502050505030304" pitchFamily="18" charset="0"/>
                <a:ea typeface="Calibri" panose="020F0502020204030204" pitchFamily="34" charset="0"/>
                <a:cs typeface="Times New Roman" panose="02020603050405020304" pitchFamily="18" charset="0"/>
              </a:rPr>
              <a:t>την Επίσημη Εθιμοτυπία</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που περιλαμβάνει το σύνολο κανόνων υποχρεωτικής συμπεριφοράς, οι οποίοι τηρούνται είτε από ιδιώτες προς επίσημα πρόσωπα, είτε μεταξύ επισήμων, σε ατομικό ή συλλογικό επίπεδο, στις γενικότερες σχέσεις τους ή κατά τις επίσημες εκδηλώσεις.</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4086242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4DC7F8-A5CD-24AF-0077-8836F7D6B269}"/>
              </a:ext>
            </a:extLst>
          </p:cNvPr>
          <p:cNvSpPr>
            <a:spLocks noGrp="1"/>
          </p:cNvSpPr>
          <p:nvPr>
            <p:ph type="title"/>
          </p:nvPr>
        </p:nvSpPr>
        <p:spPr>
          <a:xfrm>
            <a:off x="0" y="0"/>
            <a:ext cx="12192000" cy="1634836"/>
          </a:xfrm>
        </p:spPr>
        <p:txBody>
          <a:bodyPr>
            <a:normAutofit/>
          </a:bodyPr>
          <a:lstStyle/>
          <a:p>
            <a:pPr algn="ctr"/>
            <a:r>
              <a:rPr lang="el-GR" sz="54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Το προβάδισμα των κληρικών της Εκκλησίας της Ελλάδας</a:t>
            </a:r>
            <a:endParaRPr lang="el-GR" sz="5400" dirty="0"/>
          </a:p>
        </p:txBody>
      </p:sp>
      <p:sp>
        <p:nvSpPr>
          <p:cNvPr id="3" name="Θέση περιεχομένου 2">
            <a:extLst>
              <a:ext uri="{FF2B5EF4-FFF2-40B4-BE49-F238E27FC236}">
                <a16:creationId xmlns:a16="http://schemas.microsoft.com/office/drawing/2014/main" id="{746A7F19-745C-765E-8988-07618B86883F}"/>
              </a:ext>
            </a:extLst>
          </p:cNvPr>
          <p:cNvSpPr>
            <a:spLocks noGrp="1"/>
          </p:cNvSpPr>
          <p:nvPr>
            <p:ph idx="1"/>
          </p:nvPr>
        </p:nvSpPr>
        <p:spPr>
          <a:xfrm>
            <a:off x="124691" y="1510145"/>
            <a:ext cx="11970327" cy="5347854"/>
          </a:xfrm>
        </p:spPr>
        <p:txBody>
          <a:bodyPr/>
          <a:lstStyle/>
          <a:p>
            <a:pPr marL="342900" lvl="0" indent="-342900" algn="just">
              <a:lnSpc>
                <a:spcPct val="107000"/>
              </a:lnSpc>
              <a:buFont typeface="+mj-lt"/>
              <a:buAutoNum type="arabicPeriod"/>
            </a:pPr>
            <a:r>
              <a:rPr lang="el-GR" sz="36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 Αρχιεπίσκοπος Αθηνών προηγείται πάντων των εν Ελλάδι Αρχιερέων.</a:t>
            </a:r>
            <a:endParaRPr lang="el-GR" sz="3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el-GR" sz="36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Οι Αρχιερείς της Εκκλησίας της Ελλάδος, ως και Πασών των Ορθοδόξων Εκκλησιών, προηγούνται </a:t>
            </a:r>
            <a:r>
              <a:rPr lang="el-GR" sz="3600" b="1"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βάσει της ημερομηνίας της χειροτονίας τους</a:t>
            </a:r>
            <a:r>
              <a:rPr lang="el-GR" sz="36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a:t>
            </a:r>
          </a:p>
          <a:p>
            <a:pPr marL="0" lvl="0" indent="0" algn="just">
              <a:lnSpc>
                <a:spcPct val="107000"/>
              </a:lnSpc>
              <a:spcAft>
                <a:spcPts val="800"/>
              </a:spcAft>
              <a:buNone/>
            </a:pPr>
            <a:r>
              <a:rPr lang="el-GR" sz="36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Στα </a:t>
            </a:r>
            <a:r>
              <a:rPr lang="el-GR" sz="3600" dirty="0" err="1">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Πρεσβυγενή</a:t>
            </a:r>
            <a:r>
              <a:rPr lang="el-GR" sz="36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 Πατριαρχεία προηγούνται οι Αρχιερείς που έχουν τον τίτλος του </a:t>
            </a:r>
            <a:r>
              <a:rPr lang="el-GR" sz="3600" b="1" dirty="0">
                <a:solidFill>
                  <a:srgbClr val="C00000"/>
                </a:solidFill>
                <a:effectLst/>
                <a:latin typeface="Palatino Linotype" panose="02040502050505030304" pitchFamily="18" charset="0"/>
                <a:ea typeface="Calibri" panose="020F0502020204030204" pitchFamily="34" charset="0"/>
                <a:cs typeface="Arial" panose="020B0604020202020204" pitchFamily="34" charset="0"/>
              </a:rPr>
              <a:t>«Γέροντος»</a:t>
            </a:r>
            <a:r>
              <a:rPr lang="el-GR" sz="36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a:t>
            </a:r>
            <a:endParaRPr lang="el-GR"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1306212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F1B96A-FED8-44A0-E079-0FEBDD66D941}"/>
              </a:ext>
            </a:extLst>
          </p:cNvPr>
          <p:cNvSpPr>
            <a:spLocks noGrp="1"/>
          </p:cNvSpPr>
          <p:nvPr>
            <p:ph type="title"/>
          </p:nvPr>
        </p:nvSpPr>
        <p:spPr>
          <a:xfrm>
            <a:off x="699654" y="18256"/>
            <a:ext cx="10515600" cy="965418"/>
          </a:xfrm>
        </p:spPr>
        <p:txBody>
          <a:bodyPr>
            <a:normAutofit/>
          </a:bodyPr>
          <a:lstStyle/>
          <a:p>
            <a:pPr algn="ctr"/>
            <a:r>
              <a:rPr lang="el-GR" dirty="0">
                <a:effectLst/>
                <a:latin typeface="Palatino Linotype" panose="02040502050505030304" pitchFamily="18" charset="0"/>
                <a:ea typeface="Calibri" panose="020F0502020204030204" pitchFamily="34" charset="0"/>
                <a:cs typeface="Times New Roman" panose="02020603050405020304" pitchFamily="18" charset="0"/>
              </a:rPr>
              <a:t>ΒΙΒΛΙΟΓΡΑΦΙΑ</a:t>
            </a:r>
            <a:endParaRPr lang="el-GR" dirty="0"/>
          </a:p>
        </p:txBody>
      </p:sp>
      <p:sp>
        <p:nvSpPr>
          <p:cNvPr id="3" name="Θέση περιεχομένου 2">
            <a:extLst>
              <a:ext uri="{FF2B5EF4-FFF2-40B4-BE49-F238E27FC236}">
                <a16:creationId xmlns:a16="http://schemas.microsoft.com/office/drawing/2014/main" id="{A3630867-3AF4-7188-5F7A-3A89E74EBE95}"/>
              </a:ext>
            </a:extLst>
          </p:cNvPr>
          <p:cNvSpPr>
            <a:spLocks noGrp="1"/>
          </p:cNvSpPr>
          <p:nvPr>
            <p:ph idx="1"/>
          </p:nvPr>
        </p:nvSpPr>
        <p:spPr>
          <a:xfrm>
            <a:off x="166255" y="762000"/>
            <a:ext cx="11873345" cy="6077744"/>
          </a:xfrm>
        </p:spPr>
        <p:txBody>
          <a:bodyPr>
            <a:normAutofit fontScale="85000" lnSpcReduction="20000"/>
          </a:bodyPr>
          <a:lstStyle/>
          <a:p>
            <a:pPr marL="342900" lvl="0" indent="-342900" algn="just">
              <a:lnSpc>
                <a:spcPct val="107000"/>
              </a:lnSpc>
              <a:buFont typeface="Wingdings" panose="05000000000000000000" pitchFamily="2" charset="2"/>
              <a:buChar char=""/>
            </a:pPr>
            <a:r>
              <a:rPr lang="el-GR" dirty="0">
                <a:effectLst/>
                <a:latin typeface="Palatino Linotype" panose="02040502050505030304" pitchFamily="18" charset="0"/>
                <a:ea typeface="Calibri" panose="020F0502020204030204" pitchFamily="34" charset="0"/>
                <a:cs typeface="Times New Roman" panose="02020603050405020304" pitchFamily="18" charset="0"/>
              </a:rPr>
              <a:t>Ιερά Σύνοδος της Εκκλησίας της Ελλάδος,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Κώδιξ</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ειδικών θεμάτων Εκκλησιαστικής Τάξης και Εκκλησιαστικής Εθιμοτυπίας κατά τα εν τη Εκκλησία της Ελλάδος κυρίως ισχύοντα, ήτοι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Ειδικόν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Τελετουργικόν</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της Εκκλησίας της Ελλάδος ή Περί Ιεράς Αισθητικής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Δοκίμιον</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Αποστολικής Διακονίας, Αθήναι</a:t>
            </a:r>
            <a:r>
              <a:rPr lang="el-GR" dirty="0">
                <a:effectLst/>
                <a:latin typeface="Palatino Linotype" panose="02040502050505030304" pitchFamily="18" charset="0"/>
                <a:ea typeface="Calibri" panose="020F0502020204030204" pitchFamily="34" charset="0"/>
                <a:cs typeface="Calibri" panose="020F0502020204030204" pitchFamily="34" charset="0"/>
              </a:rPr>
              <a:t>⁴</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2020.</a:t>
            </a:r>
          </a:p>
          <a:p>
            <a:pPr marL="342900" lvl="0" indent="-342900" algn="just">
              <a:lnSpc>
                <a:spcPct val="107000"/>
              </a:lnSpc>
              <a:spcAft>
                <a:spcPts val="800"/>
              </a:spcAft>
              <a:buFont typeface="Wingdings" panose="05000000000000000000" pitchFamily="2" charset="2"/>
              <a:buChar char=""/>
            </a:pPr>
            <a:r>
              <a:rPr lang="el-GR" dirty="0" err="1">
                <a:effectLst/>
                <a:latin typeface="Palatino Linotype" panose="02040502050505030304" pitchFamily="18" charset="0"/>
                <a:ea typeface="Calibri" panose="020F0502020204030204" pitchFamily="34" charset="0"/>
                <a:cs typeface="Times New Roman" panose="02020603050405020304" pitchFamily="18" charset="0"/>
              </a:rPr>
              <a:t>Χατζηστεφάνου</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Κυριάκος, </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Η Εκκλησιαστική Εθιμοτυπία του Οικουμενικού Πατριαρχείου από τον Πατριάρχη </a:t>
            </a:r>
            <a:r>
              <a:rPr lang="el-GR" i="1" dirty="0" err="1">
                <a:effectLst/>
                <a:latin typeface="Palatino Linotype" panose="02040502050505030304" pitchFamily="18" charset="0"/>
                <a:ea typeface="Calibri" panose="020F0502020204030204" pitchFamily="34" charset="0"/>
                <a:cs typeface="Times New Roman" panose="02020603050405020304" pitchFamily="18" charset="0"/>
              </a:rPr>
              <a:t>Αθηναγόρα</a:t>
            </a:r>
            <a:r>
              <a:rPr lang="el-GR" i="1" dirty="0">
                <a:effectLst/>
                <a:latin typeface="Palatino Linotype" panose="02040502050505030304" pitchFamily="18" charset="0"/>
                <a:ea typeface="Calibri" panose="020F0502020204030204" pitchFamily="34" charset="0"/>
                <a:cs typeface="Times New Roman" panose="02020603050405020304" pitchFamily="18" charset="0"/>
              </a:rPr>
              <a:t> μέχρι σήμερα (2021)</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dirty="0" err="1">
                <a:effectLst/>
                <a:latin typeface="Palatino Linotype" panose="02040502050505030304" pitchFamily="18" charset="0"/>
                <a:ea typeface="Calibri" panose="020F0502020204030204" pitchFamily="34" charset="0"/>
                <a:cs typeface="Times New Roman" panose="02020603050405020304" pitchFamily="18" charset="0"/>
              </a:rPr>
              <a:t>Διϊδρυματικό</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Πρόγραμμα Μεταπτυχιακών Σπουδών «Ελλάδα: Εκκλησιαστική Ιστορία και Πολιτισμός», Θεσσαλονίκη 2021.</a:t>
            </a:r>
          </a:p>
          <a:p>
            <a:pPr marL="342900" lvl="0" indent="-342900" algn="just">
              <a:lnSpc>
                <a:spcPct val="107000"/>
              </a:lnSpc>
              <a:spcAft>
                <a:spcPts val="800"/>
              </a:spcAft>
              <a:buFont typeface="Wingdings" panose="05000000000000000000" pitchFamily="2" charset="2"/>
              <a:buChar char=""/>
            </a:pPr>
            <a:r>
              <a:rPr lang="fi-FI" dirty="0">
                <a:effectLst/>
                <a:latin typeface="Palatino Linotype" panose="02040502050505030304" pitchFamily="18" charset="0"/>
                <a:ea typeface="Calibri" panose="020F0502020204030204" pitchFamily="34" charset="0"/>
                <a:cs typeface="Times New Roman" panose="02020603050405020304" pitchFamily="18" charset="0"/>
                <a:hlinkClick r:id="rId2"/>
              </a:rPr>
              <a:t>https://www.megarevma.net/Patriarxeion.htm</a:t>
            </a:r>
            <a:endParaRPr lang="el-GR" dirty="0">
              <a:latin typeface="Palatino Linotype" panose="0204050205050503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r>
              <a:rPr lang="fi-FI" dirty="0">
                <a:effectLst/>
                <a:latin typeface="Palatino Linotype" panose="02040502050505030304" pitchFamily="18" charset="0"/>
                <a:ea typeface="Calibri" panose="020F0502020204030204" pitchFamily="34" charset="0"/>
                <a:cs typeface="Times New Roman" panose="02020603050405020304" pitchFamily="18" charset="0"/>
              </a:rPr>
              <a:t>https://el.wikipedia.org/wiki/%CE%9F%CF%81%CE%B8%CF%8C%CE%B4%CE%BF%CE%BE%CE%B7_%CE%95%CE%BA%CE%BA%CE%BB%CE%B7%CF%83%CE%AF%CE%B1#%CE%94%CE%B9%CE%AC%CF%81%CE%B8%CF%81%CF%89%CF%83%CE%B7_%CF%84%CE%B7%CF%82_%CE%9F%CF%81%CE%B8%CE%BF%CE%B4%CF%8C%CE%BE%CE%BF%CF%85_%CE%95%CE%BA%CE%BA%CE%BB%CE%B7%CF%83%CE%AF%CE%B1%CF%82</a:t>
            </a:r>
            <a:endParaRPr lang="el-GR" dirty="0">
              <a:effectLst/>
              <a:latin typeface="Palatino Linotype" panose="02040502050505030304" pitchFamily="18"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pP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666787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89EC17-92E6-66BD-F3ED-B4F70C8E3A78}"/>
              </a:ext>
            </a:extLst>
          </p:cNvPr>
          <p:cNvSpPr>
            <a:spLocks noGrp="1"/>
          </p:cNvSpPr>
          <p:nvPr>
            <p:ph type="title"/>
          </p:nvPr>
        </p:nvSpPr>
        <p:spPr>
          <a:xfrm>
            <a:off x="0" y="18256"/>
            <a:ext cx="12192000" cy="813018"/>
          </a:xfrm>
        </p:spPr>
        <p:txBody>
          <a:bodyPr>
            <a:normAutofit/>
          </a:bodyPr>
          <a:lstStyle/>
          <a:p>
            <a:pPr algn="ctr"/>
            <a:r>
              <a:rPr lang="el-GR" sz="3200" dirty="0">
                <a:effectLst/>
                <a:latin typeface="Palatino Linotype" panose="02040502050505030304" pitchFamily="18" charset="0"/>
                <a:ea typeface="Calibri" panose="020F0502020204030204" pitchFamily="34" charset="0"/>
                <a:cs typeface="Times New Roman" panose="02020603050405020304" pitchFamily="18" charset="0"/>
              </a:rPr>
              <a:t>Οι όροι Εκκλησιαστική Τάξη και Εκκλησιαστική Εθιμοτυπία</a:t>
            </a:r>
            <a:endParaRPr lang="el-GR" sz="3200" dirty="0"/>
          </a:p>
        </p:txBody>
      </p:sp>
      <p:sp>
        <p:nvSpPr>
          <p:cNvPr id="3" name="Θέση περιεχομένου 2">
            <a:extLst>
              <a:ext uri="{FF2B5EF4-FFF2-40B4-BE49-F238E27FC236}">
                <a16:creationId xmlns:a16="http://schemas.microsoft.com/office/drawing/2014/main" id="{3B4251A4-F263-8F64-223D-17631CD2D83A}"/>
              </a:ext>
            </a:extLst>
          </p:cNvPr>
          <p:cNvSpPr>
            <a:spLocks noGrp="1"/>
          </p:cNvSpPr>
          <p:nvPr>
            <p:ph idx="1"/>
          </p:nvPr>
        </p:nvSpPr>
        <p:spPr>
          <a:xfrm>
            <a:off x="0" y="717262"/>
            <a:ext cx="12192000" cy="6122482"/>
          </a:xfrm>
        </p:spPr>
        <p:txBody>
          <a:bodyPr>
            <a:normAutofit fontScale="92500"/>
          </a:bodyPr>
          <a:lstStyle/>
          <a:p>
            <a:pPr algn="just">
              <a:lnSpc>
                <a:spcPct val="107000"/>
              </a:lnSpc>
              <a:spcAft>
                <a:spcPts val="800"/>
              </a:spcAft>
            </a:pPr>
            <a:r>
              <a:rPr lang="el-GR" dirty="0">
                <a:effectLst/>
                <a:latin typeface="Palatino Linotype" panose="02040502050505030304" pitchFamily="18" charset="0"/>
                <a:ea typeface="Calibri" panose="020F0502020204030204" pitchFamily="34" charset="0"/>
                <a:cs typeface="Times New Roman" panose="02020603050405020304" pitchFamily="18" charset="0"/>
              </a:rPr>
              <a:t>Υπό τον όρο Εκκλησιαστική Τάξη και Εκκλησιαστική Εθιμοτυπία νοείται το σύνολο, κατά το δυνατόν, των κατ’ αρχήν </a:t>
            </a:r>
            <a:r>
              <a:rPr lang="el-GR" dirty="0" err="1">
                <a:effectLst/>
                <a:latin typeface="Palatino Linotype" panose="02040502050505030304" pitchFamily="18" charset="0"/>
                <a:ea typeface="Calibri" panose="020F0502020204030204" pitchFamily="34" charset="0"/>
                <a:cs typeface="Times New Roman" panose="02020603050405020304" pitchFamily="18" charset="0"/>
              </a:rPr>
              <a:t>αγράφων</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και εν συνεχεία των γραπτών εκείνων κανόνων, οι οποίοι γενικά διέπουν, ρυθμίζουν, καταγράφουν και παγιώνουν </a:t>
            </a:r>
            <a:r>
              <a:rPr lang="el-GR" dirty="0">
                <a:effectLst>
                  <a:outerShdw blurRad="38100" dist="38100" dir="2700000" algn="tl">
                    <a:srgbClr val="000000">
                      <a:alpha val="43137"/>
                    </a:srgbClr>
                  </a:outerShdw>
                </a:effectLst>
                <a:latin typeface="Palatino Linotype" panose="02040502050505030304" pitchFamily="18" charset="0"/>
                <a:ea typeface="Calibri" panose="020F0502020204030204" pitchFamily="34" charset="0"/>
                <a:cs typeface="Times New Roman" panose="02020603050405020304" pitchFamily="18" charset="0"/>
              </a:rPr>
              <a:t>τα εκκλησιαστικά έθιμα</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όπως και τις </a:t>
            </a:r>
            <a:r>
              <a:rPr lang="el-GR" dirty="0">
                <a:effectLst>
                  <a:outerShdw blurRad="38100" dist="38100" dir="2700000" algn="tl">
                    <a:srgbClr val="000000">
                      <a:alpha val="43137"/>
                    </a:srgbClr>
                  </a:outerShdw>
                </a:effectLst>
                <a:latin typeface="Palatino Linotype" panose="02040502050505030304" pitchFamily="18" charset="0"/>
                <a:ea typeface="Calibri" panose="020F0502020204030204" pitchFamily="34" charset="0"/>
                <a:cs typeface="Times New Roman" panose="02020603050405020304" pitchFamily="18" charset="0"/>
              </a:rPr>
              <a:t>εκκλησιαστικές συνήθειες </a:t>
            </a:r>
            <a:r>
              <a:rPr lang="el-GR" dirty="0">
                <a:effectLst/>
                <a:latin typeface="Palatino Linotype" panose="02040502050505030304" pitchFamily="18" charset="0"/>
                <a:ea typeface="Calibri" panose="020F0502020204030204" pitchFamily="34" charset="0"/>
                <a:cs typeface="Times New Roman" panose="02020603050405020304" pitchFamily="18" charset="0"/>
              </a:rPr>
              <a:t>στην Ορθόδοξη Εκκλησία.</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dirty="0">
                <a:effectLst/>
                <a:latin typeface="Palatino Linotype" panose="02040502050505030304" pitchFamily="18" charset="0"/>
                <a:ea typeface="Calibri" panose="020F0502020204030204" pitchFamily="34" charset="0"/>
                <a:cs typeface="Times New Roman" panose="02020603050405020304" pitchFamily="18" charset="0"/>
              </a:rPr>
              <a:t>Ειδικότερα, υπό τον προαναφερθέντα όρο νοείται το σύνολο των παραπάνω </a:t>
            </a:r>
            <a:r>
              <a:rPr lang="el-GR" dirty="0" err="1">
                <a:effectLst/>
                <a:latin typeface="Palatino Linotype" panose="02040502050505030304" pitchFamily="18" charset="0"/>
                <a:ea typeface="Calibri" panose="020F0502020204030204" pitchFamily="34" charset="0"/>
                <a:cs typeface="Times New Roman" panose="02020603050405020304" pitchFamily="18" charset="0"/>
              </a:rPr>
              <a:t>αγράφων</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ή γραπτών εκείνων κανόνων, οι οποίοι καθορίζουν και περιφρουρούν τα εκκλησιαστικώς κρατούντα έθιμα στην τέλεση της Θείας Λατρείας, στην άσκηση της Εκκλησιαστικής Διοίκησης, καθώς επίσης και εκείνα τα έθιμα τα οποία τηρούνται στις μεταξύ των Ορθοδόξων Εκκλησιών σχέσεις, στις σχέσεις με Ετερόδοξους, </a:t>
            </a:r>
            <a:r>
              <a:rPr lang="el-GR" dirty="0" err="1">
                <a:effectLst/>
                <a:latin typeface="Palatino Linotype" panose="02040502050505030304" pitchFamily="18" charset="0"/>
                <a:ea typeface="Calibri" panose="020F0502020204030204" pitchFamily="34" charset="0"/>
                <a:cs typeface="Times New Roman" panose="02020603050405020304" pitchFamily="18" charset="0"/>
              </a:rPr>
              <a:t>Ετερόθρησκους</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και στις σχέσεις των Ορθοδόξων Εκκλησιών με τις Κρατικές, τις Δημόσιες, Διπλωματικές και Ιδιωτικές Υπηρεσίες σε κάθε κράτος.</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2079361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3125FB-19F9-6860-1528-BEB80982ED49}"/>
              </a:ext>
            </a:extLst>
          </p:cNvPr>
          <p:cNvSpPr>
            <a:spLocks noGrp="1"/>
          </p:cNvSpPr>
          <p:nvPr>
            <p:ph type="title"/>
          </p:nvPr>
        </p:nvSpPr>
        <p:spPr>
          <a:xfrm>
            <a:off x="0" y="18256"/>
            <a:ext cx="12192000" cy="662782"/>
          </a:xfrm>
        </p:spPr>
        <p:txBody>
          <a:bodyPr>
            <a:normAutofit/>
          </a:bodyPr>
          <a:lstStyle/>
          <a:p>
            <a:pPr algn="ctr"/>
            <a:r>
              <a:rPr lang="el-GR" sz="3200" dirty="0">
                <a:effectLst/>
                <a:latin typeface="Palatino Linotype" panose="02040502050505030304" pitchFamily="18" charset="0"/>
                <a:ea typeface="Calibri" panose="020F0502020204030204" pitchFamily="34" charset="0"/>
                <a:cs typeface="Times New Roman" panose="02020603050405020304" pitchFamily="18" charset="0"/>
              </a:rPr>
              <a:t>Οι όροι Εκκλησιαστική Τάξη και Εκκλησιαστική Εθιμοτυπία</a:t>
            </a:r>
            <a:endParaRPr lang="el-GR" sz="3200" dirty="0"/>
          </a:p>
        </p:txBody>
      </p:sp>
      <p:sp>
        <p:nvSpPr>
          <p:cNvPr id="3" name="Θέση περιεχομένου 2">
            <a:extLst>
              <a:ext uri="{FF2B5EF4-FFF2-40B4-BE49-F238E27FC236}">
                <a16:creationId xmlns:a16="http://schemas.microsoft.com/office/drawing/2014/main" id="{069C7290-FAF8-95BE-982A-DC0281ECFC13}"/>
              </a:ext>
            </a:extLst>
          </p:cNvPr>
          <p:cNvSpPr>
            <a:spLocks noGrp="1"/>
          </p:cNvSpPr>
          <p:nvPr>
            <p:ph idx="1"/>
          </p:nvPr>
        </p:nvSpPr>
        <p:spPr>
          <a:xfrm>
            <a:off x="0" y="681038"/>
            <a:ext cx="12192000" cy="6176962"/>
          </a:xfrm>
        </p:spPr>
        <p:txBody>
          <a:bodyPr>
            <a:normAutofit fontScale="92500" lnSpcReduction="10000"/>
          </a:bodyPr>
          <a:lstStyle/>
          <a:p>
            <a:pPr algn="just">
              <a:lnSpc>
                <a:spcPct val="107000"/>
              </a:lnSpc>
              <a:spcAft>
                <a:spcPts val="800"/>
              </a:spcAft>
            </a:pPr>
            <a:r>
              <a:rPr lang="el-GR" dirty="0">
                <a:effectLst/>
                <a:latin typeface="Palatino Linotype" panose="02040502050505030304" pitchFamily="18" charset="0"/>
                <a:ea typeface="Calibri" panose="020F0502020204030204" pitchFamily="34" charset="0"/>
                <a:cs typeface="Times New Roman" panose="02020603050405020304" pitchFamily="18" charset="0"/>
              </a:rPr>
              <a:t>Υπό τον όρο αυτό, νοούνται ακόμη και οι έχοντες </a:t>
            </a:r>
            <a:r>
              <a:rPr lang="el-GR" u="sng" dirty="0">
                <a:effectLst/>
                <a:latin typeface="Palatino Linotype" panose="02040502050505030304" pitchFamily="18" charset="0"/>
                <a:ea typeface="Calibri" panose="020F0502020204030204" pitchFamily="34" charset="0"/>
                <a:cs typeface="Times New Roman" panose="02020603050405020304" pitchFamily="18" charset="0"/>
              </a:rPr>
              <a:t>τοπική ισχύ</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άγραφοι ή γραπτοί κανόνες Εκκλησιαστικής Τάξεως και Εθιμοτυπίας των κατά τόπους Ορθοδόξων Εκκλησιών, καθ’ όσον αυτοί, όπως τονίζουν οι Πατέρες της Εκκλησίας, δεν αφορούν σε Δόγματα ή θέματα Πίστεως και Σωτηρίας, και γι’ αυτό μπορούν </a:t>
            </a:r>
            <a:r>
              <a:rPr lang="el-GR" u="sng" dirty="0">
                <a:effectLst/>
                <a:latin typeface="Palatino Linotype" panose="02040502050505030304" pitchFamily="18" charset="0"/>
                <a:ea typeface="Calibri" panose="020F0502020204030204" pitchFamily="34" charset="0"/>
                <a:cs typeface="Times New Roman" panose="02020603050405020304" pitchFamily="18" charset="0"/>
              </a:rPr>
              <a:t>ακίνδυνα</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να είναι σεβαστοί στην Εκκλησία, όπου είναι καθιερωμένοι για λόγους ιστορικούς, τοπικούς και άλλους και εφόσον δεν προσκρούουν σε παραδόσεις και κανόνες αναγνωρισμένους από Μείζονα και </a:t>
            </a:r>
            <a:r>
              <a:rPr lang="el-GR" dirty="0" err="1">
                <a:effectLst/>
                <a:latin typeface="Palatino Linotype" panose="02040502050505030304" pitchFamily="18" charset="0"/>
                <a:ea typeface="Calibri" panose="020F0502020204030204" pitchFamily="34" charset="0"/>
                <a:cs typeface="Times New Roman" panose="02020603050405020304" pitchFamily="18" charset="0"/>
              </a:rPr>
              <a:t>Πανορθόδοξα</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Εκκλησιαστικά Όργανα. </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dirty="0">
                <a:effectLst/>
                <a:latin typeface="Palatino Linotype" panose="02040502050505030304" pitchFamily="18" charset="0"/>
                <a:ea typeface="Calibri" panose="020F0502020204030204" pitchFamily="34" charset="0"/>
                <a:cs typeface="Times New Roman" panose="02020603050405020304" pitchFamily="18" charset="0"/>
              </a:rPr>
              <a:t>Τέλος, υπό τον όρο «Εκκλησιαστική Τάξη», νοείται το Τελετουργικό των Ιερών Ακολουθιών και Τελετών, οι οποίες τελούνται, κυρίως, </a:t>
            </a:r>
            <a:r>
              <a:rPr lang="el-GR" dirty="0">
                <a:effectLst>
                  <a:outerShdw blurRad="38100" dist="38100" dir="2700000" algn="tl">
                    <a:srgbClr val="000000">
                      <a:alpha val="43137"/>
                    </a:srgbClr>
                  </a:outerShdw>
                </a:effectLst>
                <a:latin typeface="Palatino Linotype" panose="02040502050505030304" pitchFamily="18" charset="0"/>
                <a:ea typeface="Calibri" panose="020F0502020204030204" pitchFamily="34" charset="0"/>
                <a:cs typeface="Times New Roman" panose="02020603050405020304" pitchFamily="18" charset="0"/>
              </a:rPr>
              <a:t>εντός του ναού </a:t>
            </a:r>
            <a:r>
              <a:rPr lang="el-GR" dirty="0">
                <a:effectLst/>
                <a:latin typeface="Palatino Linotype" panose="02040502050505030304" pitchFamily="18" charset="0"/>
                <a:ea typeface="Calibri" panose="020F0502020204030204" pitchFamily="34" charset="0"/>
                <a:cs typeface="Times New Roman" panose="02020603050405020304" pitchFamily="18" charset="0"/>
              </a:rPr>
              <a:t>και έχουν λατρευτικό χαρακτήρα, ενώ υπό τον όρο «Εκκλησιαστική Εθιμοτυπία», νοείται η </a:t>
            </a:r>
            <a:r>
              <a:rPr lang="el-GR" u="sng" dirty="0" err="1">
                <a:effectLst/>
                <a:latin typeface="Palatino Linotype" panose="02040502050505030304" pitchFamily="18" charset="0"/>
                <a:ea typeface="Calibri" panose="020F0502020204030204" pitchFamily="34" charset="0"/>
                <a:cs typeface="Times New Roman" panose="02020603050405020304" pitchFamily="18" charset="0"/>
              </a:rPr>
              <a:t>εθιμοταξία</a:t>
            </a:r>
            <a:r>
              <a:rPr lang="el-GR" dirty="0">
                <a:effectLst/>
                <a:latin typeface="Palatino Linotype" panose="02040502050505030304" pitchFamily="18" charset="0"/>
                <a:ea typeface="Calibri" panose="020F0502020204030204" pitchFamily="34" charset="0"/>
                <a:cs typeface="Times New Roman" panose="02020603050405020304" pitchFamily="18" charset="0"/>
              </a:rPr>
              <a:t> Εκκλησιαστικών Τελετών και Εκδηλώσεων, που γίνονται </a:t>
            </a:r>
            <a:r>
              <a:rPr lang="el-GR" dirty="0">
                <a:effectLst>
                  <a:outerShdw blurRad="38100" dist="38100" dir="2700000" algn="tl">
                    <a:srgbClr val="000000">
                      <a:alpha val="43137"/>
                    </a:srgbClr>
                  </a:outerShdw>
                </a:effectLst>
                <a:latin typeface="Palatino Linotype" panose="02040502050505030304" pitchFamily="18" charset="0"/>
                <a:ea typeface="Calibri" panose="020F0502020204030204" pitchFamily="34" charset="0"/>
                <a:cs typeface="Times New Roman" panose="02020603050405020304" pitchFamily="18" charset="0"/>
              </a:rPr>
              <a:t>εκτός του ναού </a:t>
            </a:r>
            <a:r>
              <a:rPr lang="el-GR" dirty="0">
                <a:effectLst/>
                <a:latin typeface="Palatino Linotype" panose="02040502050505030304" pitchFamily="18" charset="0"/>
                <a:ea typeface="Calibri" panose="020F0502020204030204" pitchFamily="34" charset="0"/>
                <a:cs typeface="Times New Roman" panose="02020603050405020304" pitchFamily="18" charset="0"/>
              </a:rPr>
              <a:t>και δεν έχουν λατρευτικό χαρακτήρα. </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715825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8B0605-58EF-5D7A-E756-2751E4B1F682}"/>
              </a:ext>
            </a:extLst>
          </p:cNvPr>
          <p:cNvSpPr>
            <a:spLocks noGrp="1"/>
          </p:cNvSpPr>
          <p:nvPr>
            <p:ph type="title"/>
          </p:nvPr>
        </p:nvSpPr>
        <p:spPr>
          <a:xfrm>
            <a:off x="0" y="0"/>
            <a:ext cx="12192000" cy="681037"/>
          </a:xfrm>
        </p:spPr>
        <p:txBody>
          <a:bodyPr>
            <a:normAutofit/>
          </a:bodyPr>
          <a:lstStyle/>
          <a:p>
            <a:pPr algn="ctr"/>
            <a:r>
              <a:rPr lang="el-GR" sz="3200" dirty="0">
                <a:effectLst/>
                <a:latin typeface="Palatino Linotype" panose="02040502050505030304" pitchFamily="18" charset="0"/>
                <a:ea typeface="Calibri" panose="020F0502020204030204" pitchFamily="34" charset="0"/>
                <a:cs typeface="Times New Roman" panose="02020603050405020304" pitchFamily="18" charset="0"/>
              </a:rPr>
              <a:t>Εκκλησιαστική Εθιμοτυπία και Εκκλησιαστική Διπλωματία</a:t>
            </a:r>
            <a:endParaRPr lang="el-GR" sz="3200" dirty="0"/>
          </a:p>
        </p:txBody>
      </p:sp>
      <p:sp>
        <p:nvSpPr>
          <p:cNvPr id="3" name="Θέση περιεχομένου 2">
            <a:extLst>
              <a:ext uri="{FF2B5EF4-FFF2-40B4-BE49-F238E27FC236}">
                <a16:creationId xmlns:a16="http://schemas.microsoft.com/office/drawing/2014/main" id="{448BBB15-B353-AB00-F4AB-AC21A9463C79}"/>
              </a:ext>
            </a:extLst>
          </p:cNvPr>
          <p:cNvSpPr>
            <a:spLocks noGrp="1"/>
          </p:cNvSpPr>
          <p:nvPr>
            <p:ph idx="1"/>
          </p:nvPr>
        </p:nvSpPr>
        <p:spPr>
          <a:xfrm>
            <a:off x="0" y="791873"/>
            <a:ext cx="12192000" cy="6066127"/>
          </a:xfrm>
        </p:spPr>
        <p:txBody>
          <a:bodyPr>
            <a:normAutofit fontScale="92500" lnSpcReduction="20000"/>
          </a:bodyPr>
          <a:lstStyle/>
          <a:p>
            <a:pPr algn="just">
              <a:lnSpc>
                <a:spcPct val="107000"/>
              </a:lnSpc>
              <a:spcAft>
                <a:spcPts val="800"/>
              </a:spcAft>
            </a:pPr>
            <a:r>
              <a:rPr lang="el-GR" dirty="0">
                <a:effectLst/>
                <a:latin typeface="Palatino Linotype" panose="02040502050505030304" pitchFamily="18" charset="0"/>
                <a:ea typeface="Calibri" panose="020F0502020204030204" pitchFamily="34" charset="0"/>
                <a:cs typeface="Times New Roman" panose="02020603050405020304" pitchFamily="18" charset="0"/>
              </a:rPr>
              <a:t>Ο ναός, ως θεμέλιος λίθος στη λειτουργική ζωή της Εκκλησίας, έχει βάση την Εκκλησιαστική Τάξη, απόρροια της οποίας είναι η Εκκλησιαστική Εθιμοτυπία και αναπόσπαστο κομμάτι της δεν θα ήταν άλλο από την Εκκλησιαστική Διπλωματία. Ο στόχος της Εκκλησιαστικής ή Θρησκευτικής Διπλωματίας δεν είναι μόνο η επίλυση των συγκρούσεων, αλλά η αποκατάσταση της πολιτικής τάξης που έχει διασαλευθεί από τον πόλεμο και την αδικία, όπως επίσης η ειρήνευση των ατόμων και των κοινωνικών ομάδων. </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dirty="0">
                <a:effectLst/>
                <a:latin typeface="Palatino Linotype" panose="02040502050505030304" pitchFamily="18" charset="0"/>
                <a:ea typeface="Calibri" panose="020F0502020204030204" pitchFamily="34" charset="0"/>
                <a:cs typeface="Times New Roman" panose="02020603050405020304" pitchFamily="18" charset="0"/>
              </a:rPr>
              <a:t>Η θρησκεία και η διπλωματία έχουν γίνει αλληλένδετες από τα τέλη του εικοστού αιώνα. Η παγκοσμιοποίηση και η μεταβαλλόμενη φύση των συγκρούσεων έχουν εκθέσει τα όρια της συμβατικής διπλωματίας στην επίλυση αυτών των νέων συγκρούσεων σε ένα παγκοσμιοποιημένο περιβάλλον, με αποτέλεσμα να γίνει αντιληπτό ότι προκύπτουν πλέον νέες ευκαιρίες για συμμετοχή των θρησκευτικών παραγόντων που εμπλέκονται στη διπλωματία. </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200220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FBBFB3-120D-EC27-0810-D8AE231DD0E2}"/>
              </a:ext>
            </a:extLst>
          </p:cNvPr>
          <p:cNvSpPr>
            <a:spLocks noGrp="1"/>
          </p:cNvSpPr>
          <p:nvPr>
            <p:ph type="title"/>
          </p:nvPr>
        </p:nvSpPr>
        <p:spPr>
          <a:xfrm>
            <a:off x="0" y="18256"/>
            <a:ext cx="12192000" cy="662782"/>
          </a:xfrm>
        </p:spPr>
        <p:txBody>
          <a:bodyPr>
            <a:normAutofit/>
          </a:bodyPr>
          <a:lstStyle/>
          <a:p>
            <a:pPr algn="ctr"/>
            <a:r>
              <a:rPr lang="el-GR" sz="3200" dirty="0">
                <a:effectLst/>
                <a:latin typeface="Palatino Linotype" panose="02040502050505030304" pitchFamily="18" charset="0"/>
                <a:ea typeface="Calibri" panose="020F0502020204030204" pitchFamily="34" charset="0"/>
                <a:cs typeface="Times New Roman" panose="02020603050405020304" pitchFamily="18" charset="0"/>
              </a:rPr>
              <a:t>Εκκλησιαστική Εθιμοτυπία και Εκκλησιαστική Διπλωματία</a:t>
            </a:r>
            <a:endParaRPr lang="el-GR" sz="3200" dirty="0"/>
          </a:p>
        </p:txBody>
      </p:sp>
      <p:sp>
        <p:nvSpPr>
          <p:cNvPr id="3" name="Θέση περιεχομένου 2">
            <a:extLst>
              <a:ext uri="{FF2B5EF4-FFF2-40B4-BE49-F238E27FC236}">
                <a16:creationId xmlns:a16="http://schemas.microsoft.com/office/drawing/2014/main" id="{5777ED04-ADD8-E38F-6D24-0C318B901B62}"/>
              </a:ext>
            </a:extLst>
          </p:cNvPr>
          <p:cNvSpPr>
            <a:spLocks noGrp="1"/>
          </p:cNvSpPr>
          <p:nvPr>
            <p:ph idx="1"/>
          </p:nvPr>
        </p:nvSpPr>
        <p:spPr>
          <a:xfrm>
            <a:off x="0" y="681038"/>
            <a:ext cx="12192000" cy="6158706"/>
          </a:xfrm>
        </p:spPr>
        <p:txBody>
          <a:bodyPr>
            <a:noAutofit/>
          </a:bodyPr>
          <a:lstStyle/>
          <a:p>
            <a:pPr algn="just">
              <a:lnSpc>
                <a:spcPct val="107000"/>
              </a:lnSpc>
              <a:spcAft>
                <a:spcPts val="800"/>
              </a:spcAft>
            </a:pPr>
            <a:r>
              <a:rPr lang="el-GR" dirty="0">
                <a:effectLst/>
                <a:latin typeface="Palatino Linotype" panose="02040502050505030304" pitchFamily="18" charset="0"/>
                <a:ea typeface="Calibri" panose="020F0502020204030204" pitchFamily="34" charset="0"/>
                <a:cs typeface="Times New Roman" panose="02020603050405020304" pitchFamily="18" charset="0"/>
              </a:rPr>
              <a:t>Η αποτελεσματική και μακρόχρονη παράδοση της Βυζαντινής αυτοκρατορίας, όπου το θρησκευτικό στοιχείο αποτελούσε πάντοτε χαρακτηριστικό της βυζαντινής διπλωματίας, προσφέροντάς του τα αναγκαία μέσα για έναν γόνιμο διάλογο με τους ειδωλολατρικούς λαούς της Ανατολικής Ευρώπης, παραμένει </a:t>
            </a:r>
            <a:r>
              <a:rPr lang="en-US" dirty="0">
                <a:effectLst/>
                <a:latin typeface="Palatino Linotype" panose="02040502050505030304" pitchFamily="18" charset="0"/>
                <a:ea typeface="Calibri" panose="020F0502020204030204" pitchFamily="34" charset="0"/>
                <a:cs typeface="Times New Roman" panose="02020603050405020304" pitchFamily="18" charset="0"/>
              </a:rPr>
              <a:t>terra incognita </a:t>
            </a:r>
            <a:r>
              <a:rPr lang="el-GR" dirty="0">
                <a:effectLst/>
                <a:latin typeface="Palatino Linotype" panose="02040502050505030304" pitchFamily="18" charset="0"/>
                <a:ea typeface="Calibri" panose="020F0502020204030204" pitchFamily="34" charset="0"/>
                <a:cs typeface="Times New Roman" panose="02020603050405020304" pitchFamily="18" charset="0"/>
              </a:rPr>
              <a:t>στη στρατηγική κάθε χώρας.</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dirty="0">
                <a:effectLst/>
                <a:latin typeface="Palatino Linotype" panose="02040502050505030304" pitchFamily="18" charset="0"/>
                <a:ea typeface="Calibri" panose="020F0502020204030204" pitchFamily="34" charset="0"/>
                <a:cs typeface="Times New Roman" panose="02020603050405020304" pitchFamily="18" charset="0"/>
              </a:rPr>
              <a:t>Η αποστολή των αγίων Κυρίλλου και Μεθοδίου, οι οποίοι αναπτύσσουν το κυριλλικό αλφάβητο και εισάγουν εκκλησιαστικές λειτουργίες στις σλαβικές γλώσσες τον Θ΄ αιώνα, συνιστά σημείο αναφοράς για μία άλλη στρατηγική που άπτεται της Εκκλησιαστικής Διπλωματίας. Η γλωσσική «καινοτομία» των αγίων Κυρίλλου και Μεθοδίου είχε στρατηγική σημασία. Οι προηγούμενοι εχθροί της αυτοκρατορίας (παγανιστές Σλάβοι) γίνονται πλέον φίλοι. </a:t>
            </a:r>
          </a:p>
          <a:p>
            <a:pPr marL="0" indent="0" algn="just">
              <a:lnSpc>
                <a:spcPct val="107000"/>
              </a:lnSpc>
              <a:spcAft>
                <a:spcPts val="800"/>
              </a:spcAft>
              <a:buNone/>
            </a:pPr>
            <a:endParaRPr lang="el-G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6008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7B8D0A-F5EB-932C-D77D-2197C86286F1}"/>
              </a:ext>
            </a:extLst>
          </p:cNvPr>
          <p:cNvSpPr>
            <a:spLocks noGrp="1"/>
          </p:cNvSpPr>
          <p:nvPr>
            <p:ph type="title"/>
          </p:nvPr>
        </p:nvSpPr>
        <p:spPr>
          <a:xfrm>
            <a:off x="0" y="1"/>
            <a:ext cx="12192000" cy="681036"/>
          </a:xfrm>
        </p:spPr>
        <p:txBody>
          <a:bodyPr>
            <a:normAutofit/>
          </a:bodyPr>
          <a:lstStyle/>
          <a:p>
            <a:pPr algn="ctr"/>
            <a:r>
              <a:rPr lang="el-GR" sz="3200" dirty="0">
                <a:effectLst/>
                <a:latin typeface="Palatino Linotype" panose="02040502050505030304" pitchFamily="18" charset="0"/>
                <a:ea typeface="Calibri" panose="020F0502020204030204" pitchFamily="34" charset="0"/>
                <a:cs typeface="Times New Roman" panose="02020603050405020304" pitchFamily="18" charset="0"/>
              </a:rPr>
              <a:t>Εκκλησιαστική Εθιμοτυπία και Εκκλησιαστική Διπλωματία</a:t>
            </a:r>
            <a:endParaRPr lang="el-GR" sz="3200" dirty="0"/>
          </a:p>
        </p:txBody>
      </p:sp>
      <p:sp>
        <p:nvSpPr>
          <p:cNvPr id="3" name="Θέση περιεχομένου 2">
            <a:extLst>
              <a:ext uri="{FF2B5EF4-FFF2-40B4-BE49-F238E27FC236}">
                <a16:creationId xmlns:a16="http://schemas.microsoft.com/office/drawing/2014/main" id="{219E6BBB-26DC-03C9-95E1-22595C8FBC43}"/>
              </a:ext>
            </a:extLst>
          </p:cNvPr>
          <p:cNvSpPr>
            <a:spLocks noGrp="1"/>
          </p:cNvSpPr>
          <p:nvPr>
            <p:ph idx="1"/>
          </p:nvPr>
        </p:nvSpPr>
        <p:spPr>
          <a:xfrm>
            <a:off x="0" y="681038"/>
            <a:ext cx="12192000" cy="6176962"/>
          </a:xfrm>
        </p:spPr>
        <p:txBody>
          <a:bodyPr>
            <a:noAutofit/>
          </a:bodyPr>
          <a:lstStyle/>
          <a:p>
            <a:pPr algn="just">
              <a:lnSpc>
                <a:spcPct val="107000"/>
              </a:lnSpc>
              <a:spcAft>
                <a:spcPts val="800"/>
              </a:spcAft>
            </a:pPr>
            <a:r>
              <a:rPr lang="el-GR" sz="2200" dirty="0">
                <a:effectLst/>
                <a:latin typeface="Palatino Linotype" panose="02040502050505030304" pitchFamily="18" charset="0"/>
                <a:ea typeface="Calibri" panose="020F0502020204030204" pitchFamily="34" charset="0"/>
                <a:cs typeface="Times New Roman" panose="02020603050405020304" pitchFamily="18" charset="0"/>
              </a:rPr>
              <a:t>Η θρησκεία και η διπλωματία έχουν γίνει αλληλένδετες από τα τέλη του εικοστού αιώνα. Η αναγκαιότητα της θρησκευτικής διπλωματίας αποτυπώνεται στα λόγια του πρώην Υπουργού Εξωτερικών των ΗΠΑ </a:t>
            </a:r>
            <a:r>
              <a:rPr lang="en-US" sz="2200" b="1" dirty="0">
                <a:effectLst/>
                <a:latin typeface="Palatino Linotype" panose="02040502050505030304" pitchFamily="18" charset="0"/>
                <a:ea typeface="Calibri" panose="020F0502020204030204" pitchFamily="34" charset="0"/>
                <a:cs typeface="Times New Roman" panose="02020603050405020304" pitchFamily="18" charset="0"/>
              </a:rPr>
              <a:t>John Kerry</a:t>
            </a:r>
            <a:r>
              <a:rPr lang="el-GR" sz="2200"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b="1" dirty="0">
                <a:effectLst/>
                <a:latin typeface="Palatino Linotype" panose="02040502050505030304" pitchFamily="18" charset="0"/>
                <a:ea typeface="Calibri" panose="020F0502020204030204" pitchFamily="34" charset="0"/>
                <a:cs typeface="Times New Roman" panose="02020603050405020304" pitchFamily="18" charset="0"/>
              </a:rPr>
              <a:t>«</a:t>
            </a:r>
            <a:r>
              <a:rPr lang="el-GR" sz="2200" b="1" i="1" dirty="0">
                <a:effectLst/>
                <a:latin typeface="Palatino Linotype" panose="02040502050505030304" pitchFamily="18" charset="0"/>
                <a:ea typeface="Calibri" panose="020F0502020204030204" pitchFamily="34" charset="0"/>
                <a:cs typeface="Times New Roman" panose="02020603050405020304" pitchFamily="18" charset="0"/>
              </a:rPr>
              <a:t>όσο περισσότερο κατανοούμε τη θρησκεία και προωθούμε τον </a:t>
            </a:r>
            <a:r>
              <a:rPr lang="el-GR" sz="2200" b="1" i="1" dirty="0" err="1">
                <a:effectLst/>
                <a:latin typeface="Palatino Linotype" panose="02040502050505030304" pitchFamily="18" charset="0"/>
                <a:ea typeface="Calibri" panose="020F0502020204030204" pitchFamily="34" charset="0"/>
                <a:cs typeface="Times New Roman" panose="02020603050405020304" pitchFamily="18" charset="0"/>
              </a:rPr>
              <a:t>Διαθρησκευτικό</a:t>
            </a:r>
            <a:r>
              <a:rPr lang="el-GR" sz="2200" b="1" i="1" dirty="0">
                <a:effectLst/>
                <a:latin typeface="Palatino Linotype" panose="02040502050505030304" pitchFamily="18" charset="0"/>
                <a:ea typeface="Calibri" panose="020F0502020204030204" pitchFamily="34" charset="0"/>
                <a:cs typeface="Times New Roman" panose="02020603050405020304" pitchFamily="18" charset="0"/>
              </a:rPr>
              <a:t> Διάλογο, τόσο πιο αποτελεσματική θα είναι η διπλωματία μας στην προώθηση των συμφερόντων και των αξιών του λαού μας</a:t>
            </a:r>
            <a:r>
              <a:rPr lang="el-GR" sz="2200" b="1" dirty="0">
                <a:effectLst/>
                <a:latin typeface="Palatino Linotype" panose="02040502050505030304" pitchFamily="18" charset="0"/>
                <a:ea typeface="Calibri" panose="020F0502020204030204" pitchFamily="34" charset="0"/>
                <a:cs typeface="Times New Roman" panose="02020603050405020304" pitchFamily="18" charset="0"/>
              </a:rPr>
              <a:t>» </a:t>
            </a:r>
            <a:r>
              <a:rPr lang="el-GR" sz="2200" dirty="0">
                <a:effectLst/>
                <a:latin typeface="Palatino Linotype" panose="02040502050505030304" pitchFamily="18" charset="0"/>
                <a:ea typeface="Calibri" panose="020F0502020204030204" pitchFamily="34" charset="0"/>
                <a:cs typeface="Times New Roman" panose="02020603050405020304" pitchFamily="18" charset="0"/>
              </a:rPr>
              <a:t>(</a:t>
            </a:r>
            <a:r>
              <a:rPr lang="en-US" sz="2200" i="1" dirty="0">
                <a:effectLst/>
                <a:latin typeface="Palatino Linotype" panose="02040502050505030304" pitchFamily="18" charset="0"/>
                <a:ea typeface="Calibri" panose="020F0502020204030204" pitchFamily="34" charset="0"/>
                <a:cs typeface="Times New Roman" panose="02020603050405020304" pitchFamily="18" charset="0"/>
              </a:rPr>
              <a:t>Remarks at Rice University</a:t>
            </a:r>
            <a:r>
              <a:rPr lang="el-GR" sz="22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en-US" sz="2200" i="1" dirty="0">
                <a:effectLst/>
                <a:latin typeface="Palatino Linotype" panose="02040502050505030304" pitchFamily="18" charset="0"/>
                <a:ea typeface="Calibri" panose="020F0502020204030204" pitchFamily="34" charset="0"/>
                <a:cs typeface="Times New Roman" panose="02020603050405020304" pitchFamily="18" charset="0"/>
              </a:rPr>
              <a:t>s Baker Institute for Public Policy</a:t>
            </a:r>
            <a:r>
              <a:rPr lang="el-GR" sz="2200" dirty="0">
                <a:effectLst/>
                <a:latin typeface="Palatino Linotype" panose="02040502050505030304" pitchFamily="18" charset="0"/>
                <a:ea typeface="Calibri" panose="020F0502020204030204" pitchFamily="34" charset="0"/>
                <a:cs typeface="Times New Roman" panose="02020603050405020304" pitchFamily="18" charset="0"/>
              </a:rPr>
              <a:t>, </a:t>
            </a:r>
            <a:r>
              <a:rPr lang="en-US" sz="2200" dirty="0">
                <a:effectLst/>
                <a:latin typeface="Palatino Linotype" panose="02040502050505030304" pitchFamily="18" charset="0"/>
                <a:ea typeface="Calibri" panose="020F0502020204030204" pitchFamily="34" charset="0"/>
                <a:cs typeface="Times New Roman" panose="02020603050405020304" pitchFamily="18" charset="0"/>
              </a:rPr>
              <a:t>Houston</a:t>
            </a:r>
            <a:r>
              <a:rPr lang="el-GR" sz="2200" dirty="0">
                <a:effectLst/>
                <a:latin typeface="Palatino Linotype" panose="02040502050505030304" pitchFamily="18" charset="0"/>
                <a:ea typeface="Calibri" panose="020F0502020204030204" pitchFamily="34" charset="0"/>
                <a:cs typeface="Times New Roman" panose="02020603050405020304" pitchFamily="18" charset="0"/>
              </a:rPr>
              <a:t>, </a:t>
            </a:r>
            <a:r>
              <a:rPr lang="en-US" sz="2200" dirty="0">
                <a:effectLst/>
                <a:latin typeface="Palatino Linotype" panose="02040502050505030304" pitchFamily="18" charset="0"/>
                <a:ea typeface="Calibri" panose="020F0502020204030204" pitchFamily="34" charset="0"/>
                <a:cs typeface="Times New Roman" panose="02020603050405020304" pitchFamily="18" charset="0"/>
              </a:rPr>
              <a:t>Texas</a:t>
            </a:r>
            <a:r>
              <a:rPr lang="el-GR" sz="2200" dirty="0">
                <a:effectLst/>
                <a:latin typeface="Palatino Linotype" panose="02040502050505030304" pitchFamily="18" charset="0"/>
                <a:ea typeface="Calibri" panose="020F0502020204030204" pitchFamily="34" charset="0"/>
                <a:cs typeface="Times New Roman" panose="02020603050405020304" pitchFamily="18" charset="0"/>
              </a:rPr>
              <a:t>, 2016 </a:t>
            </a:r>
            <a:r>
              <a:rPr lang="en-US" sz="2200" dirty="0">
                <a:effectLst/>
                <a:latin typeface="Palatino Linotype" panose="02040502050505030304" pitchFamily="18" charset="0"/>
                <a:ea typeface="Calibri" panose="020F0502020204030204" pitchFamily="34" charset="0"/>
                <a:cs typeface="Times New Roman" panose="02020603050405020304" pitchFamily="18" charset="0"/>
              </a:rPr>
              <a:t>April</a:t>
            </a:r>
            <a:r>
              <a:rPr lang="el-GR" sz="2200" dirty="0">
                <a:effectLst/>
                <a:latin typeface="Palatino Linotype" panose="02040502050505030304" pitchFamily="18" charset="0"/>
                <a:ea typeface="Calibri" panose="020F0502020204030204" pitchFamily="34" charset="0"/>
                <a:cs typeface="Times New Roman" panose="02020603050405020304" pitchFamily="18" charset="0"/>
              </a:rPr>
              <a:t> 26).</a:t>
            </a:r>
            <a:endParaRPr lang="el-GR"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2200" dirty="0">
                <a:effectLst/>
                <a:latin typeface="Palatino Linotype" panose="02040502050505030304" pitchFamily="18" charset="0"/>
                <a:ea typeface="Calibri" panose="020F0502020204030204" pitchFamily="34" charset="0"/>
                <a:cs typeface="Times New Roman" panose="02020603050405020304" pitchFamily="18" charset="0"/>
              </a:rPr>
              <a:t>Η Εκκλησιαστική Εθιμοτυπία απαιτεί πολυετή μελέτη και σφαιρική γνώση των θεμάτων τυπικού καθώς επίσης και των ειδικών θεμάτων δεοντολογίας, η οποία δεν αποτελεί μία στείρα γνώση ήσσονος σημασίας ούτε μία απλή καταγραφή κανονισμών που συνθέτουν μία άνευ λόγου και ουσίας εκκλησιαστική πρακτική αλλά τουναντίον δίνει την πρέπουσα σημασία και αξία σε όλα τα εκκλησιαστικά γεγονότα, που αφορούν διάφορους τομείς της εκκλησιαστικής ζωής. Καλύπτει ένα ευρύ φάσμα θεμάτων, όπως τις </a:t>
            </a:r>
            <a:r>
              <a:rPr lang="el-GR" sz="2200" dirty="0" err="1">
                <a:effectLst/>
                <a:latin typeface="Palatino Linotype" panose="02040502050505030304" pitchFamily="18" charset="0"/>
                <a:ea typeface="Calibri" panose="020F0502020204030204" pitchFamily="34" charset="0"/>
                <a:cs typeface="Times New Roman" panose="02020603050405020304" pitchFamily="18" charset="0"/>
              </a:rPr>
              <a:t>Διορθόδοξες</a:t>
            </a:r>
            <a:r>
              <a:rPr lang="el-GR" sz="2200" dirty="0">
                <a:effectLst/>
                <a:latin typeface="Palatino Linotype" panose="02040502050505030304" pitchFamily="18" charset="0"/>
                <a:ea typeface="Calibri" panose="020F0502020204030204" pitchFamily="34" charset="0"/>
                <a:cs typeface="Times New Roman" panose="02020603050405020304" pitchFamily="18" charset="0"/>
              </a:rPr>
              <a:t> και </a:t>
            </a:r>
            <a:r>
              <a:rPr lang="el-GR" sz="2200" dirty="0" err="1">
                <a:effectLst/>
                <a:latin typeface="Palatino Linotype" panose="02040502050505030304" pitchFamily="18" charset="0"/>
                <a:ea typeface="Calibri" panose="020F0502020204030204" pitchFamily="34" charset="0"/>
                <a:cs typeface="Times New Roman" panose="02020603050405020304" pitchFamily="18" charset="0"/>
              </a:rPr>
              <a:t>Διαχριστιανικές</a:t>
            </a:r>
            <a:r>
              <a:rPr lang="el-GR" sz="2200" dirty="0">
                <a:effectLst/>
                <a:latin typeface="Palatino Linotype" panose="02040502050505030304" pitchFamily="18" charset="0"/>
                <a:ea typeface="Calibri" panose="020F0502020204030204" pitchFamily="34" charset="0"/>
                <a:cs typeface="Times New Roman" panose="02020603050405020304" pitchFamily="18" charset="0"/>
              </a:rPr>
              <a:t> σχέσεις, καθώς και τις σχέσεις με άλλα θρησκεύματα και την πολιτική ηγεσία των κρατών. Επιπρόσθετα επιχειρεί να διαφωτίσει πτυχές της διοίκησης και της οργάνωσης της Εκκλησίας. </a:t>
            </a:r>
            <a:endParaRPr lang="el-GR"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34373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B6E63D-557A-5B98-D7CD-BC24B465A7D0}"/>
              </a:ext>
            </a:extLst>
          </p:cNvPr>
          <p:cNvSpPr>
            <a:spLocks noGrp="1"/>
          </p:cNvSpPr>
          <p:nvPr>
            <p:ph type="title"/>
          </p:nvPr>
        </p:nvSpPr>
        <p:spPr>
          <a:xfrm>
            <a:off x="838200" y="18256"/>
            <a:ext cx="10515600" cy="662782"/>
          </a:xfrm>
        </p:spPr>
        <p:txBody>
          <a:bodyPr>
            <a:normAutofit/>
          </a:bodyPr>
          <a:lstStyle/>
          <a:p>
            <a:pPr algn="ctr"/>
            <a:r>
              <a:rPr lang="el-GR" sz="4000" dirty="0">
                <a:effectLst/>
                <a:latin typeface="Palatino Linotype" panose="02040502050505030304" pitchFamily="18" charset="0"/>
                <a:ea typeface="Calibri" panose="020F0502020204030204" pitchFamily="34" charset="0"/>
                <a:cs typeface="Times New Roman" panose="02020603050405020304" pitchFamily="18" charset="0"/>
              </a:rPr>
              <a:t>Η λέξη προβάδισμα</a:t>
            </a:r>
            <a:endParaRPr lang="el-GR" sz="4000" dirty="0"/>
          </a:p>
        </p:txBody>
      </p:sp>
      <p:sp>
        <p:nvSpPr>
          <p:cNvPr id="3" name="Θέση περιεχομένου 2">
            <a:extLst>
              <a:ext uri="{FF2B5EF4-FFF2-40B4-BE49-F238E27FC236}">
                <a16:creationId xmlns:a16="http://schemas.microsoft.com/office/drawing/2014/main" id="{E0C2EF80-5AB8-2393-4D0C-7CB4B55F29BF}"/>
              </a:ext>
            </a:extLst>
          </p:cNvPr>
          <p:cNvSpPr>
            <a:spLocks noGrp="1"/>
          </p:cNvSpPr>
          <p:nvPr>
            <p:ph idx="1"/>
          </p:nvPr>
        </p:nvSpPr>
        <p:spPr>
          <a:xfrm>
            <a:off x="616527" y="681038"/>
            <a:ext cx="10515600" cy="6158706"/>
          </a:xfrm>
        </p:spPr>
        <p:txBody>
          <a:bodyPr/>
          <a:lstStyle/>
          <a:p>
            <a:r>
              <a:rPr lang="el-GR" b="1" dirty="0">
                <a:solidFill>
                  <a:srgbClr val="000000"/>
                </a:solidFill>
                <a:effectLst/>
                <a:latin typeface="Arial Unicode MS"/>
                <a:ea typeface="Calibri" panose="020F0502020204030204" pitchFamily="34" charset="0"/>
                <a:cs typeface="Times New Roman" panose="02020603050405020304" pitchFamily="18" charset="0"/>
              </a:rPr>
              <a:t>προβάδισμα:</a:t>
            </a:r>
            <a:r>
              <a:rPr lang="el-GR" dirty="0">
                <a:solidFill>
                  <a:srgbClr val="000000"/>
                </a:solidFill>
                <a:effectLst/>
                <a:latin typeface="Arial Unicode MS"/>
                <a:ea typeface="Calibri" panose="020F0502020204030204" pitchFamily="34" charset="0"/>
                <a:cs typeface="Times New Roman" panose="02020603050405020304" pitchFamily="18" charset="0"/>
              </a:rPr>
              <a:t> </a:t>
            </a:r>
            <a:r>
              <a:rPr lang="el-GR" u="sng" dirty="0">
                <a:solidFill>
                  <a:srgbClr val="000000"/>
                </a:solidFill>
                <a:effectLst/>
                <a:latin typeface="Arial Unicode MS"/>
                <a:ea typeface="Calibri" panose="020F0502020204030204" pitchFamily="34" charset="0"/>
                <a:cs typeface="Times New Roman" panose="02020603050405020304" pitchFamily="18" charset="0"/>
              </a:rPr>
              <a:t>η πρώτη θέση, η υπεροχή</a:t>
            </a:r>
            <a:r>
              <a:rPr lang="el-GR" dirty="0">
                <a:solidFill>
                  <a:srgbClr val="000000"/>
                </a:solidFill>
                <a:effectLst/>
                <a:latin typeface="Arial Unicode MS"/>
                <a:ea typeface="Calibri" panose="020F0502020204030204" pitchFamily="34" charset="0"/>
                <a:cs typeface="Times New Roman" panose="02020603050405020304" pitchFamily="18" charset="0"/>
              </a:rPr>
              <a:t> που </a:t>
            </a:r>
            <a:r>
              <a:rPr lang="el-GR" dirty="0" err="1">
                <a:solidFill>
                  <a:srgbClr val="000000"/>
                </a:solidFill>
                <a:effectLst/>
                <a:latin typeface="Arial Unicode MS"/>
                <a:ea typeface="Calibri" panose="020F0502020204030204" pitchFamily="34" charset="0"/>
                <a:cs typeface="Times New Roman" panose="02020603050405020304" pitchFamily="18" charset="0"/>
              </a:rPr>
              <a:t>κατακτάται</a:t>
            </a:r>
            <a:r>
              <a:rPr lang="el-GR" dirty="0">
                <a:solidFill>
                  <a:srgbClr val="000000"/>
                </a:solidFill>
                <a:effectLst/>
                <a:latin typeface="Arial Unicode MS"/>
                <a:ea typeface="Calibri" panose="020F0502020204030204" pitchFamily="34" charset="0"/>
                <a:cs typeface="Times New Roman" panose="02020603050405020304" pitchFamily="18" charset="0"/>
              </a:rPr>
              <a:t> από κπ., ο οποίος προηγείται έναντι άλλων σε κάποια φάση μιας διαδικασίας, άμιλλας, ανταγωνισμού: </a:t>
            </a:r>
            <a:r>
              <a:rPr lang="el-GR"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Παίρνω / έχω / διεκδικώ / κατακτώ /</a:t>
            </a:r>
            <a:r>
              <a:rPr lang="el-GR" dirty="0">
                <a:solidFill>
                  <a:srgbClr val="000000"/>
                </a:solidFill>
                <a:effectLst/>
                <a:latin typeface="Arial Unicode MS"/>
                <a:ea typeface="Calibri" panose="020F0502020204030204" pitchFamily="34" charset="0"/>
                <a:cs typeface="Times New Roman" panose="02020603050405020304" pitchFamily="18" charset="0"/>
              </a:rPr>
              <a:t> </a:t>
            </a:r>
            <a:r>
              <a:rPr lang="el-GR"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χάνω το</a:t>
            </a:r>
            <a:r>
              <a:rPr lang="el-GR" dirty="0">
                <a:solidFill>
                  <a:srgbClr val="000000"/>
                </a:solidFill>
                <a:effectLst/>
                <a:latin typeface="Arial Unicode MS"/>
                <a:ea typeface="Calibri" panose="020F0502020204030204" pitchFamily="34" charset="0"/>
                <a:cs typeface="Times New Roman" panose="02020603050405020304" pitchFamily="18" charset="0"/>
              </a:rPr>
              <a:t> ~. </a:t>
            </a:r>
            <a:r>
              <a:rPr lang="el-GR"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H εθνική ομάδα πήρε / έχει το</a:t>
            </a:r>
            <a:r>
              <a:rPr lang="el-GR" dirty="0">
                <a:solidFill>
                  <a:srgbClr val="000000"/>
                </a:solidFill>
                <a:effectLst/>
                <a:latin typeface="Arial Unicode MS"/>
                <a:ea typeface="Calibri" panose="020F0502020204030204" pitchFamily="34" charset="0"/>
                <a:cs typeface="Times New Roman" panose="02020603050405020304" pitchFamily="18" charset="0"/>
              </a:rPr>
              <a:t> ~ </a:t>
            </a:r>
            <a:r>
              <a:rPr lang="el-GR"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στο σκορ / στο ευρωπαϊκό πρωτάθλημα μπάσκετ. H </a:t>
            </a:r>
            <a:r>
              <a:rPr lang="el-GR" i="1" dirty="0" err="1">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Iαπωνία</a:t>
            </a:r>
            <a:r>
              <a:rPr lang="el-GR"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 κατέκτησε το</a:t>
            </a:r>
            <a:r>
              <a:rPr lang="el-GR" dirty="0">
                <a:solidFill>
                  <a:srgbClr val="000000"/>
                </a:solidFill>
                <a:effectLst/>
                <a:latin typeface="Arial Unicode MS"/>
                <a:ea typeface="Calibri" panose="020F0502020204030204" pitchFamily="34" charset="0"/>
                <a:cs typeface="Times New Roman" panose="02020603050405020304" pitchFamily="18" charset="0"/>
              </a:rPr>
              <a:t> ~ </a:t>
            </a:r>
            <a:r>
              <a:rPr lang="el-GR"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στον τομέα της τεχνολογίας. Οι δημοσκοπήσεις φέρουν την κυβέρνηση να διατηρεί το</a:t>
            </a:r>
            <a:r>
              <a:rPr lang="el-GR" dirty="0">
                <a:solidFill>
                  <a:srgbClr val="000000"/>
                </a:solidFill>
                <a:effectLst/>
                <a:latin typeface="Arial Unicode MS"/>
                <a:ea typeface="Calibri" panose="020F0502020204030204" pitchFamily="34" charset="0"/>
                <a:cs typeface="Times New Roman" panose="02020603050405020304" pitchFamily="18" charset="0"/>
              </a:rPr>
              <a:t> ~ </a:t>
            </a:r>
            <a:r>
              <a:rPr lang="el-GR"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στις προτιμήσεις των ψηφοφόρων.</a:t>
            </a:r>
            <a:r>
              <a:rPr lang="el-GR" dirty="0">
                <a:solidFill>
                  <a:srgbClr val="000000"/>
                </a:solidFill>
                <a:effectLst/>
                <a:latin typeface="Arial Unicode MS"/>
                <a:ea typeface="Calibri" panose="020F0502020204030204" pitchFamily="34" charset="0"/>
                <a:cs typeface="Times New Roman" panose="02020603050405020304" pitchFamily="18" charset="0"/>
              </a:rPr>
              <a:t> || </a:t>
            </a:r>
            <a:r>
              <a:rPr lang="el-GR" u="sng" dirty="0">
                <a:solidFill>
                  <a:srgbClr val="000000"/>
                </a:solidFill>
                <a:effectLst/>
                <a:latin typeface="Arial Unicode MS"/>
                <a:ea typeface="Calibri" panose="020F0502020204030204" pitchFamily="34" charset="0"/>
                <a:cs typeface="Times New Roman" panose="02020603050405020304" pitchFamily="18" charset="0"/>
              </a:rPr>
              <a:t>η προτεραιότητα</a:t>
            </a:r>
            <a:r>
              <a:rPr lang="el-GR" dirty="0">
                <a:solidFill>
                  <a:srgbClr val="000000"/>
                </a:solidFill>
                <a:effectLst/>
                <a:latin typeface="Arial Unicode MS"/>
                <a:ea typeface="Calibri" panose="020F0502020204030204" pitchFamily="34" charset="0"/>
                <a:cs typeface="Times New Roman" panose="02020603050405020304" pitchFamily="18" charset="0"/>
              </a:rPr>
              <a:t>: </a:t>
            </a:r>
            <a:r>
              <a:rPr lang="el-GR"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H κυβέρνηση έδωσε</a:t>
            </a:r>
            <a:r>
              <a:rPr lang="el-GR" dirty="0">
                <a:solidFill>
                  <a:srgbClr val="000000"/>
                </a:solidFill>
                <a:effectLst/>
                <a:latin typeface="Arial Unicode MS"/>
                <a:ea typeface="Calibri" panose="020F0502020204030204" pitchFamily="34" charset="0"/>
                <a:cs typeface="Times New Roman" panose="02020603050405020304" pitchFamily="18" charset="0"/>
              </a:rPr>
              <a:t> ~ </a:t>
            </a:r>
            <a:r>
              <a:rPr lang="el-GR" i="1" dirty="0">
                <a:solidFill>
                  <a:srgbClr val="000000"/>
                </a:solidFill>
                <a:effectLst/>
                <a:latin typeface="Palatino Linotype" panose="02040502050505030304" pitchFamily="18" charset="0"/>
                <a:ea typeface="Calibri" panose="020F0502020204030204" pitchFamily="34" charset="0"/>
                <a:cs typeface="Times New Roman" panose="02020603050405020304" pitchFamily="18" charset="0"/>
              </a:rPr>
              <a:t>στα μεγάλα έργα.</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r>
              <a:rPr lang="el-GR" u="sng" dirty="0">
                <a:solidFill>
                  <a:srgbClr val="0000FF"/>
                </a:solidFill>
                <a:effectLst/>
                <a:latin typeface="Palatino Linotype" panose="02040502050505030304" pitchFamily="18" charset="0"/>
                <a:ea typeface="Calibri" panose="020F0502020204030204" pitchFamily="34" charset="0"/>
                <a:cs typeface="Times New Roman" panose="02020603050405020304" pitchFamily="18" charset="0"/>
                <a:hlinkClick r:id="rId2"/>
              </a:rPr>
              <a:t>https://www.greek-language.gr/greekLang/modern_greek/tools/lexica/search.html?lq=%CF%80%CF%81%CE%BF%CE%B2%CE%AC%CE%B4%CE%B9%CF%83%CE%BC%CE%B1&amp;dq=</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3433400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42F22A-603C-1AF4-B944-8C20A14D38DA}"/>
              </a:ext>
            </a:extLst>
          </p:cNvPr>
          <p:cNvSpPr>
            <a:spLocks noGrp="1"/>
          </p:cNvSpPr>
          <p:nvPr>
            <p:ph type="title"/>
          </p:nvPr>
        </p:nvSpPr>
        <p:spPr>
          <a:xfrm>
            <a:off x="0" y="18256"/>
            <a:ext cx="12192000" cy="452800"/>
          </a:xfrm>
        </p:spPr>
        <p:txBody>
          <a:bodyPr>
            <a:normAutofit/>
          </a:bodyPr>
          <a:lstStyle/>
          <a:p>
            <a:pPr algn="ctr"/>
            <a:r>
              <a:rPr lang="el-GR" sz="2600" dirty="0">
                <a:effectLst/>
                <a:latin typeface="Palatino Linotype" panose="02040502050505030304" pitchFamily="18" charset="0"/>
                <a:ea typeface="Calibri" panose="020F0502020204030204" pitchFamily="34" charset="0"/>
                <a:cs typeface="Times New Roman" panose="02020603050405020304" pitchFamily="18" charset="0"/>
              </a:rPr>
              <a:t>Το προβάδισμα των Ορθοδόξων Εκκλησιών και των Προκαθημένων Αυτών</a:t>
            </a:r>
            <a:endParaRPr lang="el-GR" sz="2600" dirty="0"/>
          </a:p>
        </p:txBody>
      </p:sp>
      <p:sp>
        <p:nvSpPr>
          <p:cNvPr id="3" name="Θέση περιεχομένου 2">
            <a:extLst>
              <a:ext uri="{FF2B5EF4-FFF2-40B4-BE49-F238E27FC236}">
                <a16:creationId xmlns:a16="http://schemas.microsoft.com/office/drawing/2014/main" id="{3A88B051-5E91-6756-09E0-33AE5D914030}"/>
              </a:ext>
            </a:extLst>
          </p:cNvPr>
          <p:cNvSpPr>
            <a:spLocks noGrp="1"/>
          </p:cNvSpPr>
          <p:nvPr>
            <p:ph idx="1"/>
          </p:nvPr>
        </p:nvSpPr>
        <p:spPr>
          <a:xfrm>
            <a:off x="0" y="374074"/>
            <a:ext cx="10515600" cy="6465672"/>
          </a:xfrm>
        </p:spPr>
        <p:txBody>
          <a:bodyPr>
            <a:normAutofit fontScale="85000" lnSpcReduction="20000"/>
          </a:bodyPr>
          <a:lstStyle/>
          <a:p>
            <a:pPr algn="ctr">
              <a:lnSpc>
                <a:spcPct val="107000"/>
              </a:lnSpc>
              <a:spcAft>
                <a:spcPts val="800"/>
              </a:spcAft>
            </a:pPr>
            <a:r>
              <a:rPr lang="el-GR" sz="1800" dirty="0">
                <a:effectLst/>
                <a:latin typeface="Palatino Linotype" panose="02040502050505030304" pitchFamily="18" charset="0"/>
                <a:ea typeface="Calibri" panose="020F0502020204030204" pitchFamily="34" charset="0"/>
                <a:cs typeface="Times New Roman" panose="02020603050405020304" pitchFamily="18" charset="0"/>
              </a:rPr>
              <a:t>Κωνσταντινουπόλεως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l-GR" sz="1800" dirty="0">
                <a:effectLst/>
                <a:latin typeface="Palatino Linotype" panose="02040502050505030304" pitchFamily="18" charset="0"/>
                <a:ea typeface="Calibri" panose="020F0502020204030204" pitchFamily="34" charset="0"/>
                <a:cs typeface="Times New Roman" panose="02020603050405020304" pitchFamily="18" charset="0"/>
              </a:rPr>
              <a:t>Αλεξανδρείας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l-GR" sz="1800" dirty="0">
                <a:effectLst/>
                <a:latin typeface="Palatino Linotype" panose="02040502050505030304" pitchFamily="18" charset="0"/>
                <a:ea typeface="Calibri" panose="020F0502020204030204" pitchFamily="34" charset="0"/>
                <a:cs typeface="Times New Roman" panose="02020603050405020304" pitchFamily="18" charset="0"/>
              </a:rPr>
              <a:t>Αντιοχείας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l-GR" sz="1800" dirty="0">
                <a:effectLst/>
                <a:latin typeface="Palatino Linotype" panose="02040502050505030304" pitchFamily="18" charset="0"/>
                <a:ea typeface="Calibri" panose="020F0502020204030204" pitchFamily="34" charset="0"/>
                <a:cs typeface="Times New Roman" panose="02020603050405020304" pitchFamily="18" charset="0"/>
              </a:rPr>
              <a:t>Ιεροσολύμων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l-GR" sz="1800" dirty="0">
                <a:effectLst/>
                <a:latin typeface="Palatino Linotype" panose="02040502050505030304" pitchFamily="18" charset="0"/>
                <a:ea typeface="Calibri" panose="020F0502020204030204" pitchFamily="34" charset="0"/>
                <a:cs typeface="Times New Roman" panose="02020603050405020304" pitchFamily="18" charset="0"/>
              </a:rPr>
              <a:t>Μόσχας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l-GR" sz="1800" dirty="0">
                <a:effectLst/>
                <a:latin typeface="Palatino Linotype" panose="02040502050505030304" pitchFamily="18" charset="0"/>
                <a:ea typeface="Calibri" panose="020F0502020204030204" pitchFamily="34" charset="0"/>
                <a:cs typeface="Times New Roman" panose="02020603050405020304" pitchFamily="18" charset="0"/>
              </a:rPr>
              <a:t>Βελιγραδίου</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l-GR" sz="1800" dirty="0">
                <a:effectLst/>
                <a:latin typeface="Palatino Linotype" panose="02040502050505030304" pitchFamily="18" charset="0"/>
                <a:ea typeface="Calibri" panose="020F0502020204030204" pitchFamily="34" charset="0"/>
                <a:cs typeface="Times New Roman" panose="02020603050405020304" pitchFamily="18" charset="0"/>
              </a:rPr>
              <a:t>Βουκουρεστίου</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l-GR" sz="1800" dirty="0">
                <a:effectLst/>
                <a:latin typeface="Palatino Linotype" panose="02040502050505030304" pitchFamily="18" charset="0"/>
                <a:ea typeface="Calibri" panose="020F0502020204030204" pitchFamily="34" charset="0"/>
                <a:cs typeface="Times New Roman" panose="02020603050405020304" pitchFamily="18" charset="0"/>
              </a:rPr>
              <a:t>Σόφιας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l-GR" sz="1800" dirty="0">
                <a:effectLst/>
                <a:latin typeface="Palatino Linotype" panose="02040502050505030304" pitchFamily="18" charset="0"/>
                <a:ea typeface="Calibri" panose="020F0502020204030204" pitchFamily="34" charset="0"/>
                <a:cs typeface="Times New Roman" panose="02020603050405020304" pitchFamily="18" charset="0"/>
              </a:rPr>
              <a:t>Γεωργίας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l-GR" sz="1800" dirty="0">
                <a:effectLst/>
                <a:latin typeface="Palatino Linotype" panose="02040502050505030304" pitchFamily="18" charset="0"/>
                <a:ea typeface="Calibri" panose="020F0502020204030204" pitchFamily="34" charset="0"/>
                <a:cs typeface="Times New Roman" panose="02020603050405020304" pitchFamily="18" charset="0"/>
              </a:rPr>
              <a:t>Κύπρου</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l-GR" sz="1800" dirty="0">
                <a:effectLst/>
                <a:latin typeface="Palatino Linotype" panose="02040502050505030304" pitchFamily="18" charset="0"/>
                <a:ea typeface="Calibri" panose="020F0502020204030204" pitchFamily="34" charset="0"/>
                <a:cs typeface="Times New Roman" panose="02020603050405020304" pitchFamily="18" charset="0"/>
              </a:rPr>
              <a:t>Αθηνών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l-GR" sz="1800" dirty="0">
                <a:effectLst/>
                <a:latin typeface="Palatino Linotype" panose="02040502050505030304" pitchFamily="18" charset="0"/>
                <a:ea typeface="Calibri" panose="020F0502020204030204" pitchFamily="34" charset="0"/>
                <a:cs typeface="Times New Roman" panose="02020603050405020304" pitchFamily="18" charset="0"/>
              </a:rPr>
              <a:t>Βαρσοβίας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l-GR" sz="1800" dirty="0" err="1">
                <a:effectLst/>
                <a:latin typeface="Palatino Linotype" panose="02040502050505030304" pitchFamily="18" charset="0"/>
                <a:ea typeface="Calibri" panose="020F0502020204030204" pitchFamily="34" charset="0"/>
                <a:cs typeface="Times New Roman" panose="02020603050405020304" pitchFamily="18" charset="0"/>
              </a:rPr>
              <a:t>Τιράνων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l-GR" sz="1800" dirty="0">
                <a:effectLst/>
                <a:latin typeface="Palatino Linotype" panose="02040502050505030304" pitchFamily="18" charset="0"/>
                <a:ea typeface="Calibri" panose="020F0502020204030204" pitchFamily="34" charset="0"/>
                <a:cs typeface="Times New Roman" panose="02020603050405020304" pitchFamily="18" charset="0"/>
              </a:rPr>
              <a:t>Πράγας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l-GR" sz="1800" dirty="0">
                <a:effectLst/>
                <a:latin typeface="Palatino Linotype" panose="02040502050505030304" pitchFamily="18" charset="0"/>
                <a:ea typeface="Calibri" panose="020F0502020204030204" pitchFamily="34" charset="0"/>
                <a:cs typeface="Times New Roman" panose="02020603050405020304" pitchFamily="18" charset="0"/>
              </a:rPr>
              <a:t>Κιέβου</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l-GR" dirty="0"/>
          </a:p>
        </p:txBody>
      </p:sp>
    </p:spTree>
    <p:extLst>
      <p:ext uri="{BB962C8B-B14F-4D97-AF65-F5344CB8AC3E}">
        <p14:creationId xmlns:p14="http://schemas.microsoft.com/office/powerpoint/2010/main" val="157131621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253</TotalTime>
  <Words>2738</Words>
  <Application>Microsoft Office PowerPoint</Application>
  <PresentationFormat>Ευρεία οθόνη</PresentationFormat>
  <Paragraphs>110</Paragraphs>
  <Slides>21</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21</vt:i4>
      </vt:variant>
    </vt:vector>
  </HeadingPairs>
  <TitlesOfParts>
    <vt:vector size="28" baseType="lpstr">
      <vt:lpstr>Arial</vt:lpstr>
      <vt:lpstr>Arial Unicode MS</vt:lpstr>
      <vt:lpstr>Calibri</vt:lpstr>
      <vt:lpstr>Calibri Light</vt:lpstr>
      <vt:lpstr>Palatino Linotype</vt:lpstr>
      <vt:lpstr>Wingdings</vt:lpstr>
      <vt:lpstr>Θέμα του Office</vt:lpstr>
      <vt:lpstr>ΕΚΚΛΗΣΙΑΣΤΙΚΗ ΕΘΙΜΟΤΥΠΙΑ ΕΝΟΤΗΤΑ 1Η  Οι όροι Εκκλησιαστική Τάξη και Εκκλησιαστική Εθιμοτυπία Η σχέση μεταξύ Εκκλησιαστικής Εθιμοτυπίας και Εκκλησιαστικής Διπλωματίας Η έννοια του προβαδίσματος Τίτλοι και προσαγορεύσεις κληρικών και μοναχών </vt:lpstr>
      <vt:lpstr>Η έννοια της Εθιμοτυπίας</vt:lpstr>
      <vt:lpstr>Οι όροι Εκκλησιαστική Τάξη και Εκκλησιαστική Εθιμοτυπία</vt:lpstr>
      <vt:lpstr>Οι όροι Εκκλησιαστική Τάξη και Εκκλησιαστική Εθιμοτυπία</vt:lpstr>
      <vt:lpstr>Εκκλησιαστική Εθιμοτυπία και Εκκλησιαστική Διπλωματία</vt:lpstr>
      <vt:lpstr>Εκκλησιαστική Εθιμοτυπία και Εκκλησιαστική Διπλωματία</vt:lpstr>
      <vt:lpstr>Εκκλησιαστική Εθιμοτυπία και Εκκλησιαστική Διπλωματία</vt:lpstr>
      <vt:lpstr>Η λέξη προβάδισμα</vt:lpstr>
      <vt:lpstr>Το προβάδισμα των Ορθοδόξων Εκκλησιών και των Προκαθημένων Αυτών</vt:lpstr>
      <vt:lpstr>Τίτλοι και προσαγορεύσεις κληρικών και μοναχών</vt:lpstr>
      <vt:lpstr>Τίτλοι και προσαγορεύσεις κληρικών και μοναχών</vt:lpstr>
      <vt:lpstr>Τίτλοι και προσαγορεύσεις κληρικών και μοναχών</vt:lpstr>
      <vt:lpstr>Τίτλοι και προσαγορεύσεις κληρικών και μοναχών</vt:lpstr>
      <vt:lpstr>Τίτλοι και προσαγορεύσεις κληρικών και μοναχών</vt:lpstr>
      <vt:lpstr>Τίτλοι και προσαγορεύσεις κληρικών και μοναχών</vt:lpstr>
      <vt:lpstr>Τίτλοι και προσαγορεύσεις κληρικών και μοναχών</vt:lpstr>
      <vt:lpstr>Τίτλοι και προσαγορεύσεις κληρικών και μοναχών</vt:lpstr>
      <vt:lpstr>ΠΡΟΣΑΓΟΡΕΥΣΕΙΣ</vt:lpstr>
      <vt:lpstr>ΠΡΟΣΑΓΟΡΕΥΣΕΙΣ</vt:lpstr>
      <vt:lpstr>Το προβάδισμα των κληρικών της Εκκλησίας της Ελλάδας</vt:lpstr>
      <vt:lpstr>ΒΙΒΛΙΟΓΡΑΦΙΑ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ΕΚΚΛΗΣΙΑΣΤΙΚΗ ΕΘΙΜΟΤΥΠΙΑ ΕΝΟΤΗΤΑ 1Η  Οι όροι Εκκλησιαστική Τάξη και Εκκλησιαστική Εθιμοτυπία Η σχέση μεταξύ Εκκλησιαστικής Εθιμοτυπίας και Διπλωματίας Η έννοια του προβαδίσματος</dc:title>
  <dc:creator>MARIA KARAMPELIA</dc:creator>
  <cp:lastModifiedBy>MARIA KARAMPELIA</cp:lastModifiedBy>
  <cp:revision>10</cp:revision>
  <dcterms:created xsi:type="dcterms:W3CDTF">2023-03-03T08:53:50Z</dcterms:created>
  <dcterms:modified xsi:type="dcterms:W3CDTF">2023-03-03T13:09:09Z</dcterms:modified>
</cp:coreProperties>
</file>