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21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812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871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729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38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860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7555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089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466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812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813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FA48E-62E7-4558-AE6D-402F3521D392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C2B50-12AA-41EA-BCBD-7A30ADB2B5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211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22413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1.2 REAL-TIME LISTENING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420888"/>
            <a:ext cx="6400800" cy="5760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 SPEECH OF WELCOME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Charis\Desktop\ΑΝΩΤΑΤΗ ΕΚΚΛΗΣΙΑΣΤΙΚΗ ΑΚΑΔΗΜΙΑ ΑΘΗΝΩΝ\new skills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501008"/>
            <a:ext cx="439248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81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THE MAP</a:t>
            </a:r>
            <a:endParaRPr lang="el-GR" dirty="0"/>
          </a:p>
        </p:txBody>
      </p:sp>
      <p:pic>
        <p:nvPicPr>
          <p:cNvPr id="4" name="Content Placeholder 3" descr="C:\Users\user\AppData\Local\Temp\FineReader10\media\image7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39487"/>
            <a:ext cx="7704856" cy="42473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87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Places to circle:</a:t>
            </a:r>
          </a:p>
          <a:p>
            <a:r>
              <a:rPr lang="en-US" dirty="0" smtClean="0"/>
              <a:t>A, B, C</a:t>
            </a:r>
          </a:p>
          <a:p>
            <a:r>
              <a:rPr lang="en-US" dirty="0" smtClean="0"/>
              <a:t>JCR,  SCR</a:t>
            </a:r>
          </a:p>
          <a:p>
            <a:r>
              <a:rPr lang="en-US" dirty="0" smtClean="0"/>
              <a:t>Medical Centre</a:t>
            </a:r>
          </a:p>
          <a:p>
            <a:r>
              <a:rPr lang="en-US" dirty="0" smtClean="0"/>
              <a:t>SU</a:t>
            </a:r>
          </a:p>
          <a:p>
            <a:r>
              <a:rPr lang="en-US" dirty="0" smtClean="0"/>
              <a:t>Admin Block</a:t>
            </a:r>
          </a:p>
          <a:p>
            <a:r>
              <a:rPr lang="en-US" dirty="0" smtClean="0"/>
              <a:t>Welfare Office</a:t>
            </a:r>
          </a:p>
          <a:p>
            <a:r>
              <a:rPr lang="en-US" dirty="0" smtClean="0"/>
              <a:t>Library</a:t>
            </a:r>
          </a:p>
          <a:p>
            <a:r>
              <a:rPr lang="en-US" dirty="0" smtClean="0"/>
              <a:t>Resource Centre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588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More 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4006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b="1" dirty="0" smtClean="0"/>
              <a:t>Place</a:t>
            </a:r>
          </a:p>
          <a:p>
            <a:r>
              <a:rPr lang="en-US" dirty="0" smtClean="0"/>
              <a:t>Library</a:t>
            </a:r>
          </a:p>
          <a:p>
            <a:r>
              <a:rPr lang="en-US" dirty="0" smtClean="0"/>
              <a:t>Resource Centre</a:t>
            </a:r>
          </a:p>
          <a:p>
            <a:r>
              <a:rPr lang="en-US" dirty="0" smtClean="0"/>
              <a:t>Administration Block</a:t>
            </a:r>
          </a:p>
          <a:p>
            <a:r>
              <a:rPr lang="en-US" dirty="0" smtClean="0"/>
              <a:t>Welfare Office</a:t>
            </a:r>
          </a:p>
          <a:p>
            <a:r>
              <a:rPr lang="en-US" dirty="0" smtClean="0"/>
              <a:t>Medical Centre</a:t>
            </a:r>
          </a:p>
          <a:p>
            <a:r>
              <a:rPr lang="en-US" dirty="0" smtClean="0"/>
              <a:t>JCR,SCR</a:t>
            </a:r>
          </a:p>
          <a:p>
            <a:r>
              <a:rPr lang="en-US" dirty="0" smtClean="0"/>
              <a:t>Halls of residence</a:t>
            </a:r>
          </a:p>
          <a:p>
            <a:r>
              <a:rPr lang="en-US" dirty="0" smtClean="0"/>
              <a:t>SU (Students’ Union)</a:t>
            </a:r>
          </a:p>
          <a:p>
            <a:r>
              <a:rPr lang="en-US" dirty="0" smtClean="0"/>
              <a:t>ISS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47260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400" b="1" dirty="0" smtClean="0"/>
              <a:t>What happens?</a:t>
            </a:r>
          </a:p>
          <a:p>
            <a:pPr marL="0" indent="0">
              <a:buNone/>
            </a:pPr>
            <a:endParaRPr lang="en-US" sz="1600" b="1" dirty="0" smtClean="0"/>
          </a:p>
          <a:p>
            <a:r>
              <a:rPr lang="en-US" sz="1600" dirty="0" smtClean="0"/>
              <a:t>You can read, do research, find information, study there.</a:t>
            </a:r>
          </a:p>
          <a:p>
            <a:r>
              <a:rPr lang="en-US" sz="1600" dirty="0" smtClean="0"/>
              <a:t>You can use the internet, do research, work on computers, use the printers.</a:t>
            </a:r>
          </a:p>
          <a:p>
            <a:r>
              <a:rPr lang="en-US" sz="1600" dirty="0" smtClean="0"/>
              <a:t>You can go there if you have problem with fees, accommodation, parking permits, etc.</a:t>
            </a:r>
          </a:p>
          <a:p>
            <a:r>
              <a:rPr lang="en-US" sz="1600" dirty="0" smtClean="0"/>
              <a:t>You can go here if you have a personal problem.</a:t>
            </a:r>
          </a:p>
          <a:p>
            <a:r>
              <a:rPr lang="en-US" sz="1600" dirty="0" smtClean="0"/>
              <a:t>You can go here </a:t>
            </a:r>
            <a:r>
              <a:rPr lang="en-US" sz="1600" smtClean="0"/>
              <a:t>if you </a:t>
            </a:r>
            <a:r>
              <a:rPr lang="en-US" sz="1600" dirty="0" smtClean="0"/>
              <a:t>are ill.</a:t>
            </a:r>
          </a:p>
          <a:p>
            <a:r>
              <a:rPr lang="en-US" sz="1600" dirty="0" smtClean="0"/>
              <a:t>You can go here if you need to speak to a lecturer.</a:t>
            </a:r>
          </a:p>
          <a:p>
            <a:r>
              <a:rPr lang="en-US" sz="1600" dirty="0" smtClean="0"/>
              <a:t>This is where students live.</a:t>
            </a:r>
          </a:p>
          <a:p>
            <a:r>
              <a:rPr lang="en-US" sz="1600" dirty="0" smtClean="0"/>
              <a:t>There are facilities for students: bar, gym, cafe, clubs, etc.</a:t>
            </a:r>
          </a:p>
          <a:p>
            <a:r>
              <a:rPr lang="en-US" sz="1600" dirty="0" smtClean="0"/>
              <a:t>This is for international students. Go there if you have a problem with your visa.</a:t>
            </a:r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49770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By the end of lesson, students should be able to:</a:t>
            </a:r>
          </a:p>
          <a:p>
            <a:r>
              <a:rPr lang="en-US" dirty="0" smtClean="0"/>
              <a:t>1. demonstrate </a:t>
            </a:r>
            <a:r>
              <a:rPr lang="en-US" b="1" dirty="0" smtClean="0"/>
              <a:t>understanding of a spoken text</a:t>
            </a:r>
            <a:r>
              <a:rPr lang="en-US" dirty="0" smtClean="0"/>
              <a:t> using target language and skills for the theme;</a:t>
            </a:r>
          </a:p>
          <a:p>
            <a:r>
              <a:rPr lang="en-US" dirty="0" smtClean="0"/>
              <a:t>2. demonstrate understanding of </a:t>
            </a:r>
            <a:r>
              <a:rPr lang="en-US" b="1" dirty="0" smtClean="0"/>
              <a:t>real-world knowledge about key personnel and their roles at universities.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76737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Activating background knowledge</a:t>
            </a:r>
            <a:endParaRPr lang="el-G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703853"/>
              </p:ext>
            </p:extLst>
          </p:nvPr>
        </p:nvGraphicFramePr>
        <p:xfrm>
          <a:off x="467544" y="1556789"/>
          <a:ext cx="6480720" cy="4104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4125968"/>
                <a:gridCol w="554552"/>
                <a:gridCol w="1440160"/>
              </a:tblGrid>
              <a:tr h="1840091">
                <a:tc>
                  <a:txBody>
                    <a:bodyPr/>
                    <a:lstStyle/>
                    <a:p>
                      <a:pPr algn="l">
                        <a:lnSpc>
                          <a:spcPts val="119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Tick the jobs below that you find in a university. What does each person do?</a:t>
                      </a:r>
                      <a:endParaRPr lang="el-GR" sz="2000" dirty="0" smtClean="0">
                        <a:effectLst/>
                        <a:latin typeface="Segoe UI"/>
                        <a:ea typeface="Segoe UI"/>
                      </a:endParaRPr>
                    </a:p>
                    <a:p>
                      <a:endParaRPr lang="el-GR" sz="2000" dirty="0"/>
                    </a:p>
                  </a:txBody>
                  <a:tcPr marL="60346" marR="60346" marT="30173" marB="30173"/>
                </a:tc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60346" marR="60346" marT="30173" marB="30173"/>
                </a:tc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 marL="60346" marR="60346" marT="30173" marB="30173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effectLst/>
                        </a:rPr>
                        <a:t>□</a:t>
                      </a:r>
                      <a:endParaRPr lang="el-GR" sz="18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bookseller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cook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car park attendant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gardener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caretaker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lecturer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cleaner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 dirty="0">
                          <a:effectLst/>
                        </a:rPr>
                        <a:t>□</a:t>
                      </a:r>
                      <a:endParaRPr lang="el-GR" sz="18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librarian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manager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teacher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nurse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waiter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receptionist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hairdresser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  <a:tr h="283046">
                <a:tc>
                  <a:txBody>
                    <a:bodyPr/>
                    <a:lstStyle/>
                    <a:p>
                      <a:pPr marL="12700"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spc="-50">
                          <a:effectLst/>
                        </a:rPr>
                        <a:t>□</a:t>
                      </a:r>
                      <a:endParaRPr lang="el-GR" sz="1800" spc="-5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secretary</a:t>
                      </a:r>
                      <a:endParaRPr lang="el-GR" sz="180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□</a:t>
                      </a:r>
                      <a:endParaRPr lang="el-GR" sz="18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4191" marR="4191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guard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4191" marR="41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7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</a:t>
            </a:r>
            <a:r>
              <a:rPr lang="en-US" b="1" dirty="0"/>
              <a:t>. Understanding introductions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1800" dirty="0"/>
              <a:t>You are going to watch an introduction to the </a:t>
            </a:r>
            <a:r>
              <a:rPr lang="en-US" sz="1800" b="1" i="1" dirty="0"/>
              <a:t>Faculty </a:t>
            </a:r>
            <a:endParaRPr lang="en-US" sz="1800" b="1" i="1" dirty="0" smtClean="0"/>
          </a:p>
          <a:p>
            <a:r>
              <a:rPr lang="en-US" sz="1800" b="1" i="1" dirty="0" smtClean="0"/>
              <a:t>of </a:t>
            </a:r>
            <a:r>
              <a:rPr lang="en-US" sz="1800" b="1" i="1" dirty="0"/>
              <a:t>Education at Greenhill University</a:t>
            </a:r>
            <a:r>
              <a:rPr lang="en-US" sz="1800" b="1" i="1" dirty="0" smtClean="0"/>
              <a:t>.</a:t>
            </a:r>
          </a:p>
          <a:p>
            <a:pPr marL="0" indent="0">
              <a:buNone/>
            </a:pPr>
            <a:endParaRPr lang="el-GR" sz="1800" dirty="0"/>
          </a:p>
          <a:p>
            <a:pPr lvl="0"/>
            <a:r>
              <a:rPr lang="en-US" sz="1800" dirty="0"/>
              <a:t>What is </a:t>
            </a:r>
            <a:r>
              <a:rPr lang="en-US" sz="1800" dirty="0" smtClean="0"/>
              <a:t>Mr. </a:t>
            </a:r>
            <a:r>
              <a:rPr lang="en-US" sz="1800" dirty="0"/>
              <a:t>Beech saying? 1.B.  Watch the first part of </a:t>
            </a:r>
            <a:r>
              <a:rPr lang="en-US" sz="1800" dirty="0" smtClean="0"/>
              <a:t>his</a:t>
            </a:r>
          </a:p>
          <a:p>
            <a:pPr lvl="0"/>
            <a:r>
              <a:rPr lang="en-US" sz="1800" dirty="0" smtClean="0"/>
              <a:t> </a:t>
            </a:r>
            <a:r>
              <a:rPr lang="en-US" sz="1800" dirty="0"/>
              <a:t>talk, with the sound turned right down. </a:t>
            </a:r>
            <a:endParaRPr lang="en-US" sz="1800" dirty="0" smtClean="0"/>
          </a:p>
          <a:p>
            <a:pPr lvl="0"/>
            <a:r>
              <a:rPr lang="en-US" sz="1800" dirty="0" smtClean="0"/>
              <a:t>Guess </a:t>
            </a:r>
            <a:r>
              <a:rPr lang="en-US" sz="1800" dirty="0"/>
              <a:t>some of his words</a:t>
            </a:r>
            <a:r>
              <a:rPr lang="en-US" sz="1800" dirty="0" smtClean="0"/>
              <a:t>.</a:t>
            </a:r>
          </a:p>
          <a:p>
            <a:pPr marL="0" lvl="0" indent="0">
              <a:buNone/>
            </a:pPr>
            <a:endParaRPr lang="el-GR" sz="1800" dirty="0"/>
          </a:p>
          <a:p>
            <a:pPr lvl="0"/>
            <a:r>
              <a:rPr lang="en-US" sz="1800" dirty="0"/>
              <a:t>1.B. Listen to the talk now and check your ideas.</a:t>
            </a:r>
            <a:endParaRPr lang="el-GR" sz="1800" dirty="0"/>
          </a:p>
          <a:p>
            <a:pPr lvl="0"/>
            <a:r>
              <a:rPr lang="en-US" sz="1800" dirty="0"/>
              <a:t>What does each person in the faculty do? Write notes </a:t>
            </a:r>
            <a:endParaRPr lang="en-US" sz="1800" dirty="0" smtClean="0"/>
          </a:p>
          <a:p>
            <a:pPr lvl="0"/>
            <a:r>
              <a:rPr lang="en-US" sz="1800" dirty="0" smtClean="0"/>
              <a:t>next </a:t>
            </a:r>
            <a:r>
              <a:rPr lang="en-US" sz="1800" dirty="0"/>
              <a:t>to the names on the list </a:t>
            </a:r>
            <a:r>
              <a:rPr lang="en-US" sz="1800" dirty="0" smtClean="0"/>
              <a:t>in the next slide</a:t>
            </a:r>
            <a:r>
              <a:rPr lang="en-US" sz="1800" dirty="0" smtClean="0"/>
              <a:t>.</a:t>
            </a:r>
            <a:endParaRPr lang="el-GR" sz="1800" dirty="0"/>
          </a:p>
          <a:p>
            <a:endParaRPr lang="el-GR" sz="1800" dirty="0"/>
          </a:p>
        </p:txBody>
      </p:sp>
      <p:pic>
        <p:nvPicPr>
          <p:cNvPr id="4" name="Picture 3" descr="C:\Users\user\AppData\Local\Temp\FineReader10\media\image5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1" y="1628800"/>
            <a:ext cx="2291715" cy="4334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635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GREENHILL UNIVERSITY</a:t>
            </a:r>
            <a:br>
              <a:rPr lang="en-US" dirty="0" smtClean="0"/>
            </a:br>
            <a:r>
              <a:rPr lang="en-US" dirty="0" smtClean="0"/>
              <a:t>Faculty of Education</a:t>
            </a:r>
            <a:endParaRPr lang="el-GR" dirty="0"/>
          </a:p>
        </p:txBody>
      </p:sp>
      <p:pic>
        <p:nvPicPr>
          <p:cNvPr id="4" name="Content Placeholder 3" descr="C:\Users\user\AppData\Local\Temp\FineReader10\media\image6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312" y="332656"/>
            <a:ext cx="832104" cy="102412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855048"/>
              </p:ext>
            </p:extLst>
          </p:nvPr>
        </p:nvGraphicFramePr>
        <p:xfrm>
          <a:off x="1619672" y="1844823"/>
          <a:ext cx="5472608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1869281"/>
                <a:gridCol w="2091159"/>
              </a:tblGrid>
              <a:tr h="671065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Dean of Education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90500">
                        <a:spcAft>
                          <a:spcPts val="0"/>
                        </a:spcAft>
                      </a:pPr>
                      <a:r>
                        <a:rPr lang="en-US" sz="1600" u="none" strike="noStrike" spc="0" dirty="0">
                          <a:effectLst/>
                        </a:rPr>
                        <a:t> </a:t>
                      </a:r>
                      <a:r>
                        <a:rPr lang="en-US" sz="1600" u="sng" dirty="0">
                          <a:effectLst/>
                        </a:rPr>
                        <a:t>Peter Beech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9050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  <a:ea typeface="Microsoft Sans Serif"/>
                        </a:rPr>
                        <a:t> responsible for </a:t>
                      </a:r>
                    </a:p>
                    <a:p>
                      <a:pPr marL="19050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Microsoft Sans Serif"/>
                          <a:ea typeface="Microsoft Sans Serif"/>
                        </a:rPr>
                        <a:t>    Fac. of Ed.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602953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Bursar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Mrs Pearce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598486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of Year 1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Pat Pinner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610769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Accommodation Manager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Bill Heel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615236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Resource Centre Manager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Ben Hill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  <a:tr h="429883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of ISS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Tim Mills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164288" y="2967335"/>
            <a:ext cx="1368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9626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35010125"/>
              </p:ext>
            </p:extLst>
          </p:nvPr>
        </p:nvGraphicFramePr>
        <p:xfrm>
          <a:off x="755577" y="1988840"/>
          <a:ext cx="3420501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5751"/>
                <a:gridCol w="1174750"/>
              </a:tblGrid>
              <a:tr h="753235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Dean of Education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00">
                        <a:spcAft>
                          <a:spcPts val="0"/>
                        </a:spcAft>
                      </a:pPr>
                      <a:r>
                        <a:rPr lang="en-US" sz="1600" u="none" strike="noStrike" spc="0">
                          <a:effectLst/>
                        </a:rPr>
                        <a:t> </a:t>
                      </a:r>
                      <a:r>
                        <a:rPr lang="en-US" sz="1600" u="sng">
                          <a:effectLst/>
                        </a:rPr>
                        <a:t>Peter Beech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76784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Bursar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Mrs Pearce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71771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Head of Year 1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Pat Pinner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5557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Accommodation Manager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Bill Heel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90571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Resource Centre Manager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Ben Hill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2522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of ISS</a:t>
                      </a:r>
                      <a:endParaRPr lang="el-GR" sz="16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Tim Mills</a:t>
                      </a:r>
                      <a:endParaRPr lang="el-GR" sz="16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425355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endParaRPr lang="en-US" dirty="0" smtClean="0"/>
          </a:p>
          <a:p>
            <a:r>
              <a:rPr lang="en-US" sz="1600" dirty="0" smtClean="0"/>
              <a:t>Responsible for Faculty of Education</a:t>
            </a:r>
          </a:p>
          <a:p>
            <a:endParaRPr lang="en-US" sz="1600" dirty="0"/>
          </a:p>
          <a:p>
            <a:r>
              <a:rPr lang="en-US" sz="1600" dirty="0" smtClean="0"/>
              <a:t>Deals with money</a:t>
            </a:r>
          </a:p>
          <a:p>
            <a:endParaRPr lang="en-US" sz="1600" dirty="0"/>
          </a:p>
          <a:p>
            <a:r>
              <a:rPr lang="en-US" sz="1600" dirty="0" smtClean="0"/>
              <a:t>Head of Yr. 1; responsible for schedule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sz="1600" dirty="0" smtClean="0"/>
              <a:t>In charge of halls of residence</a:t>
            </a:r>
          </a:p>
          <a:p>
            <a:endParaRPr lang="en-US" sz="1600" dirty="0"/>
          </a:p>
          <a:p>
            <a:r>
              <a:rPr lang="en-US" sz="1600" dirty="0" smtClean="0"/>
              <a:t>Helps you find info</a:t>
            </a:r>
          </a:p>
          <a:p>
            <a:endParaRPr lang="en-US" sz="1600" dirty="0"/>
          </a:p>
          <a:p>
            <a:r>
              <a:rPr lang="en-US" sz="1600" dirty="0" smtClean="0"/>
              <a:t>Helps international students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03667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</a:t>
            </a:r>
            <a:r>
              <a:rPr lang="en-US" b="1" dirty="0"/>
              <a:t>. Understanding words in context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544616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1800" dirty="0"/>
              <a:t>You are going to watch a short talk by </a:t>
            </a:r>
            <a:r>
              <a:rPr lang="en-US" sz="1800" dirty="0" smtClean="0"/>
              <a:t>Mrs.  Pinner</a:t>
            </a:r>
            <a:r>
              <a:rPr lang="en-US" sz="1800" dirty="0"/>
              <a:t>. She defines several words in her talk.</a:t>
            </a:r>
            <a:r>
              <a:rPr lang="en-US" sz="1800" i="1" dirty="0"/>
              <a:t> </a:t>
            </a:r>
            <a:r>
              <a:rPr lang="en-US" sz="1800" dirty="0"/>
              <a:t> Watch the talk. Tick the correct definitions.</a:t>
            </a:r>
            <a:endParaRPr lang="el-GR" sz="1800" dirty="0"/>
          </a:p>
          <a:p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869503"/>
              </p:ext>
            </p:extLst>
          </p:nvPr>
        </p:nvGraphicFramePr>
        <p:xfrm>
          <a:off x="395536" y="1844824"/>
          <a:ext cx="8280920" cy="468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839"/>
                <a:gridCol w="2642208"/>
                <a:gridCol w="843104"/>
                <a:gridCol w="4509769"/>
              </a:tblGrid>
              <a:tr h="335428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</a:rPr>
                        <a:t>1.</a:t>
                      </a:r>
                      <a:endParaRPr lang="el-GR" sz="95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campus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 indent="-24130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          √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money for a course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067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2.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resources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 dirty="0">
                          <a:effectLst/>
                        </a:rPr>
                        <a:t>□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Senior Common Room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067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3.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fees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the university buildings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7085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4.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Welfare Office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accommodation for students on campus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067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5.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JCR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things to help with studying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7085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6.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SCR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place to go if you have problems with fees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067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7.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hall of residence</a:t>
                      </a:r>
                      <a:endParaRPr lang="el-GR" sz="200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special place for students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  <a:tr h="600676">
                <a:tc>
                  <a:txBody>
                    <a:bodyPr/>
                    <a:lstStyle/>
                    <a:p>
                      <a:pPr marL="25400" indent="-241300"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</a:rPr>
                        <a:t>8.</a:t>
                      </a:r>
                      <a:endParaRPr lang="el-GR" sz="95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508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Students' Union (SU)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effectLst/>
                        </a:rPr>
                        <a:t>□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Microsoft Sans Serif"/>
                        <a:ea typeface="Microsoft Sans Serif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63500" indent="-24130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Junior Common Room</a:t>
                      </a:r>
                      <a:endParaRPr lang="el-GR" sz="20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07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Campus = the university buildings</a:t>
            </a:r>
          </a:p>
          <a:p>
            <a:pPr algn="just"/>
            <a:r>
              <a:rPr lang="en-US" dirty="0" smtClean="0"/>
              <a:t>Resources = things to help with studying</a:t>
            </a:r>
          </a:p>
          <a:p>
            <a:pPr algn="just"/>
            <a:r>
              <a:rPr lang="en-US" dirty="0" smtClean="0"/>
              <a:t>Fees = money for a course</a:t>
            </a:r>
          </a:p>
          <a:p>
            <a:pPr algn="just"/>
            <a:r>
              <a:rPr lang="en-US" dirty="0" smtClean="0"/>
              <a:t>Welfare Office = place to go if you have problems</a:t>
            </a:r>
          </a:p>
          <a:p>
            <a:pPr algn="just"/>
            <a:r>
              <a:rPr lang="en-US" dirty="0" smtClean="0"/>
              <a:t>JCR = Junior Common Room</a:t>
            </a:r>
          </a:p>
          <a:p>
            <a:pPr algn="just"/>
            <a:r>
              <a:rPr lang="en-US" dirty="0" smtClean="0"/>
              <a:t>SCR = Senior Common Room</a:t>
            </a:r>
          </a:p>
          <a:p>
            <a:pPr algn="just"/>
            <a:r>
              <a:rPr lang="en-US" dirty="0" smtClean="0"/>
              <a:t>Hall of residence = accommodation for students on campus</a:t>
            </a:r>
          </a:p>
          <a:p>
            <a:pPr algn="just"/>
            <a:r>
              <a:rPr lang="en-US" dirty="0" smtClean="0"/>
              <a:t>Students’ Union (SU) = special place for students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783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D. Transferring information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i="1" dirty="0"/>
              <a:t>Study the campus </a:t>
            </a:r>
            <a:r>
              <a:rPr lang="en-US" i="1" dirty="0" smtClean="0"/>
              <a:t>map.</a:t>
            </a:r>
            <a:endParaRPr lang="el-GR" dirty="0"/>
          </a:p>
          <a:p>
            <a:r>
              <a:rPr lang="en-US" dirty="0"/>
              <a:t>1. Which places are mentioned </a:t>
            </a:r>
            <a:r>
              <a:rPr lang="en-US" dirty="0" smtClean="0"/>
              <a:t>in Mrs. </a:t>
            </a:r>
            <a:r>
              <a:rPr lang="en-US" dirty="0"/>
              <a:t>Pinner's talk? </a:t>
            </a:r>
            <a:endParaRPr lang="en-US" dirty="0" smtClean="0"/>
          </a:p>
          <a:p>
            <a:r>
              <a:rPr lang="en-US" dirty="0" smtClean="0"/>
              <a:t>Find </a:t>
            </a:r>
            <a:r>
              <a:rPr lang="en-US" dirty="0"/>
              <a:t>and circle them on the map.</a:t>
            </a:r>
            <a:endParaRPr lang="el-GR" dirty="0"/>
          </a:p>
          <a:p>
            <a:r>
              <a:rPr lang="en-US" dirty="0"/>
              <a:t>2. What can students do in each place?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496791"/>
              </p:ext>
            </p:extLst>
          </p:nvPr>
        </p:nvGraphicFramePr>
        <p:xfrm>
          <a:off x="2339753" y="4509120"/>
          <a:ext cx="4104456" cy="1368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4456"/>
              </a:tblGrid>
              <a:tr h="1368152">
                <a:tc>
                  <a:txBody>
                    <a:bodyPr/>
                    <a:lstStyle/>
                    <a:p>
                      <a:pPr marR="38100" algn="ctr">
                        <a:lnSpc>
                          <a:spcPts val="1190"/>
                        </a:lnSpc>
                        <a:spcAft>
                          <a:spcPts val="117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R="38100" algn="ctr">
                        <a:lnSpc>
                          <a:spcPts val="1190"/>
                        </a:lnSpc>
                        <a:spcAft>
                          <a:spcPts val="117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What </a:t>
                      </a:r>
                      <a:r>
                        <a:rPr lang="en-US" sz="1800" dirty="0">
                          <a:effectLst/>
                        </a:rPr>
                        <a:t>does a dean do at a British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R="38100" algn="ctr">
                        <a:lnSpc>
                          <a:spcPts val="1190"/>
                        </a:lnSpc>
                        <a:spcAft>
                          <a:spcPts val="117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university</a:t>
                      </a:r>
                      <a:r>
                        <a:rPr lang="en-US" sz="1800" dirty="0">
                          <a:effectLst/>
                        </a:rPr>
                        <a:t>?</a:t>
                      </a:r>
                      <a:endParaRPr lang="el-GR" sz="1800" dirty="0">
                        <a:effectLst/>
                      </a:endParaRPr>
                    </a:p>
                    <a:p>
                      <a:pPr marR="38100" indent="-241300" algn="ctr">
                        <a:lnSpc>
                          <a:spcPts val="1225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He or she is responsible for a faculty.</a:t>
                      </a:r>
                      <a:endParaRPr lang="el-GR" sz="1800" dirty="0">
                        <a:effectLst/>
                        <a:latin typeface="Segoe UI"/>
                        <a:ea typeface="Segoe U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3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684</Words>
  <Application>Microsoft Office PowerPoint</Application>
  <PresentationFormat>On-screen Show (4:3)</PresentationFormat>
  <Paragraphs>179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1.2 REAL-TIME LISTENING</vt:lpstr>
      <vt:lpstr>OBJECTIVES</vt:lpstr>
      <vt:lpstr>Activating background knowledge</vt:lpstr>
      <vt:lpstr> B. Understanding introductions </vt:lpstr>
      <vt:lpstr>GREENHILL UNIVERSITY Faculty of Education</vt:lpstr>
      <vt:lpstr>ANSWERS</vt:lpstr>
      <vt:lpstr> C. Understanding words in context </vt:lpstr>
      <vt:lpstr>Answers</vt:lpstr>
      <vt:lpstr>D. Transferring information </vt:lpstr>
      <vt:lpstr>THE MAP</vt:lpstr>
      <vt:lpstr>Answers</vt:lpstr>
      <vt:lpstr>More 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 REAL-TIME LISTENING</dc:title>
  <dc:creator>Charis Panou</dc:creator>
  <cp:lastModifiedBy>Charis Panou</cp:lastModifiedBy>
  <cp:revision>15</cp:revision>
  <dcterms:created xsi:type="dcterms:W3CDTF">2020-04-02T07:30:41Z</dcterms:created>
  <dcterms:modified xsi:type="dcterms:W3CDTF">2020-04-08T17:05:04Z</dcterms:modified>
</cp:coreProperties>
</file>