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8" r:id="rId3"/>
    <p:sldId id="269" r:id="rId4"/>
    <p:sldId id="270" r:id="rId5"/>
    <p:sldId id="257" r:id="rId6"/>
    <p:sldId id="272" r:id="rId7"/>
    <p:sldId id="258" r:id="rId8"/>
    <p:sldId id="271" r:id="rId9"/>
    <p:sldId id="261" r:id="rId10"/>
    <p:sldId id="262" r:id="rId11"/>
    <p:sldId id="263" r:id="rId12"/>
    <p:sldId id="264" r:id="rId13"/>
    <p:sldId id="273" r:id="rId14"/>
    <p:sldId id="274" r:id="rId15"/>
    <p:sldId id="260" r:id="rId16"/>
    <p:sldId id="267" r:id="rId17"/>
    <p:sldId id="275" r:id="rId18"/>
    <p:sldId id="265" r:id="rId19"/>
    <p:sldId id="266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5FF3B7-2E98-490A-BE0B-14CA006ACBA4}" v="72" dt="2026-10-05T07:25:40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ga Georgousi" userId="0f4f73272eb9924b" providerId="LiveId" clId="{CA041EB7-033E-4B42-94AF-1B54BB36AAA9}"/>
    <pc:docChg chg="undo custSel addSld delSld modSld">
      <pc:chgData name="Elga Georgousi" userId="0f4f73272eb9924b" providerId="LiveId" clId="{CA041EB7-033E-4B42-94AF-1B54BB36AAA9}" dt="2026-10-05T07:24:36.723" v="2891" actId="20577"/>
      <pc:docMkLst>
        <pc:docMk/>
      </pc:docMkLst>
      <pc:sldChg chg="modSp mod">
        <pc:chgData name="Elga Georgousi" userId="0f4f73272eb9924b" providerId="LiveId" clId="{CA041EB7-033E-4B42-94AF-1B54BB36AAA9}" dt="2026-10-04T19:44:20.818" v="2399"/>
        <pc:sldMkLst>
          <pc:docMk/>
          <pc:sldMk cId="0" sldId="257"/>
        </pc:sldMkLst>
        <pc:spChg chg="mod">
          <ac:chgData name="Elga Georgousi" userId="0f4f73272eb9924b" providerId="LiveId" clId="{CA041EB7-033E-4B42-94AF-1B54BB36AAA9}" dt="2026-10-04T19:44:20.818" v="2399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Elga Georgousi" userId="0f4f73272eb9924b" providerId="LiveId" clId="{CA041EB7-033E-4B42-94AF-1B54BB36AAA9}" dt="2026-10-05T07:24:36.723" v="2891" actId="20577"/>
        <pc:sldMkLst>
          <pc:docMk/>
          <pc:sldMk cId="0" sldId="258"/>
        </pc:sldMkLst>
        <pc:spChg chg="mod">
          <ac:chgData name="Elga Georgousi" userId="0f4f73272eb9924b" providerId="LiveId" clId="{CA041EB7-033E-4B42-94AF-1B54BB36AAA9}" dt="2026-10-05T07:24:36.723" v="2891" actId="20577"/>
          <ac:spMkLst>
            <pc:docMk/>
            <pc:sldMk cId="0" sldId="258"/>
            <ac:spMk id="3" creationId="{00000000-0000-0000-0000-000000000000}"/>
          </ac:spMkLst>
        </pc:spChg>
      </pc:sldChg>
      <pc:sldChg chg="del">
        <pc:chgData name="Elga Georgousi" userId="0f4f73272eb9924b" providerId="LiveId" clId="{CA041EB7-033E-4B42-94AF-1B54BB36AAA9}" dt="2026-10-04T20:27:59.912" v="2402" actId="2696"/>
        <pc:sldMkLst>
          <pc:docMk/>
          <pc:sldMk cId="0" sldId="259"/>
        </pc:sldMkLst>
      </pc:sldChg>
      <pc:sldChg chg="modSp mod modAnim chgLayout">
        <pc:chgData name="Elga Georgousi" userId="0f4f73272eb9924b" providerId="LiveId" clId="{CA041EB7-033E-4B42-94AF-1B54BB36AAA9}" dt="2026-10-04T21:15:20.252" v="2552" actId="700"/>
        <pc:sldMkLst>
          <pc:docMk/>
          <pc:sldMk cId="0" sldId="260"/>
        </pc:sldMkLst>
        <pc:spChg chg="mod ord">
          <ac:chgData name="Elga Georgousi" userId="0f4f73272eb9924b" providerId="LiveId" clId="{CA041EB7-033E-4B42-94AF-1B54BB36AAA9}" dt="2026-10-04T21:15:20.252" v="2552" actId="700"/>
          <ac:spMkLst>
            <pc:docMk/>
            <pc:sldMk cId="0" sldId="260"/>
            <ac:spMk id="2" creationId="{00000000-0000-0000-0000-000000000000}"/>
          </ac:spMkLst>
        </pc:spChg>
        <pc:spChg chg="mod ord">
          <ac:chgData name="Elga Georgousi" userId="0f4f73272eb9924b" providerId="LiveId" clId="{CA041EB7-033E-4B42-94AF-1B54BB36AAA9}" dt="2026-10-04T21:15:20.252" v="2552" actId="700"/>
          <ac:spMkLst>
            <pc:docMk/>
            <pc:sldMk cId="0" sldId="260"/>
            <ac:spMk id="3" creationId="{00000000-0000-0000-0000-000000000000}"/>
          </ac:spMkLst>
        </pc:spChg>
        <pc:spChg chg="mod ord">
          <ac:chgData name="Elga Georgousi" userId="0f4f73272eb9924b" providerId="LiveId" clId="{CA041EB7-033E-4B42-94AF-1B54BB36AAA9}" dt="2026-10-04T21:15:20.252" v="2552" actId="700"/>
          <ac:spMkLst>
            <pc:docMk/>
            <pc:sldMk cId="0" sldId="260"/>
            <ac:spMk id="4" creationId="{00000000-0000-0000-0000-000000000000}"/>
          </ac:spMkLst>
        </pc:spChg>
      </pc:sldChg>
      <pc:sldChg chg="modSp mod">
        <pc:chgData name="Elga Georgousi" userId="0f4f73272eb9924b" providerId="LiveId" clId="{CA041EB7-033E-4B42-94AF-1B54BB36AAA9}" dt="2026-10-04T19:54:58.969" v="2401" actId="3626"/>
        <pc:sldMkLst>
          <pc:docMk/>
          <pc:sldMk cId="0" sldId="270"/>
        </pc:sldMkLst>
        <pc:spChg chg="mod">
          <ac:chgData name="Elga Georgousi" userId="0f4f73272eb9924b" providerId="LiveId" clId="{CA041EB7-033E-4B42-94AF-1B54BB36AAA9}" dt="2026-10-04T19:54:58.969" v="2401" actId="3626"/>
          <ac:spMkLst>
            <pc:docMk/>
            <pc:sldMk cId="0" sldId="270"/>
            <ac:spMk id="3" creationId="{00000000-0000-0000-0000-000000000000}"/>
          </ac:spMkLst>
        </pc:spChg>
      </pc:sldChg>
      <pc:sldChg chg="modSp new mod">
        <pc:chgData name="Elga Georgousi" userId="0f4f73272eb9924b" providerId="LiveId" clId="{CA041EB7-033E-4B42-94AF-1B54BB36AAA9}" dt="2026-10-04T19:40:56.449" v="2382" actId="20577"/>
        <pc:sldMkLst>
          <pc:docMk/>
          <pc:sldMk cId="1395142956" sldId="271"/>
        </pc:sldMkLst>
        <pc:spChg chg="mod">
          <ac:chgData name="Elga Georgousi" userId="0f4f73272eb9924b" providerId="LiveId" clId="{CA041EB7-033E-4B42-94AF-1B54BB36AAA9}" dt="2026-10-04T19:35:14.674" v="1622" actId="20577"/>
          <ac:spMkLst>
            <pc:docMk/>
            <pc:sldMk cId="1395142956" sldId="271"/>
            <ac:spMk id="2" creationId="{4C2ACED9-8AC9-34C4-65B8-A54E3C857F2D}"/>
          </ac:spMkLst>
        </pc:spChg>
        <pc:spChg chg="mod">
          <ac:chgData name="Elga Georgousi" userId="0f4f73272eb9924b" providerId="LiveId" clId="{CA041EB7-033E-4B42-94AF-1B54BB36AAA9}" dt="2026-10-04T19:40:56.449" v="2382" actId="20577"/>
          <ac:spMkLst>
            <pc:docMk/>
            <pc:sldMk cId="1395142956" sldId="271"/>
            <ac:spMk id="3" creationId="{DA67DF69-D66F-F0AD-AD29-B80207419FF6}"/>
          </ac:spMkLst>
        </pc:spChg>
      </pc:sldChg>
      <pc:sldChg chg="modSp new mod">
        <pc:chgData name="Elga Georgousi" userId="0f4f73272eb9924b" providerId="LiveId" clId="{CA041EB7-033E-4B42-94AF-1B54BB36AAA9}" dt="2026-10-04T19:42:22.049" v="2397"/>
        <pc:sldMkLst>
          <pc:docMk/>
          <pc:sldMk cId="890866645" sldId="272"/>
        </pc:sldMkLst>
        <pc:spChg chg="mod">
          <ac:chgData name="Elga Georgousi" userId="0f4f73272eb9924b" providerId="LiveId" clId="{CA041EB7-033E-4B42-94AF-1B54BB36AAA9}" dt="2026-10-04T19:42:04.843" v="2394" actId="20577"/>
          <ac:spMkLst>
            <pc:docMk/>
            <pc:sldMk cId="890866645" sldId="272"/>
            <ac:spMk id="2" creationId="{88193B96-746A-69FC-03E9-E746B661A031}"/>
          </ac:spMkLst>
        </pc:spChg>
        <pc:spChg chg="mod">
          <ac:chgData name="Elga Georgousi" userId="0f4f73272eb9924b" providerId="LiveId" clId="{CA041EB7-033E-4B42-94AF-1B54BB36AAA9}" dt="2026-10-04T19:42:22.049" v="2397"/>
          <ac:spMkLst>
            <pc:docMk/>
            <pc:sldMk cId="890866645" sldId="272"/>
            <ac:spMk id="3" creationId="{84CAA2CD-CCDD-CC2F-259C-2CD1BEF6B627}"/>
          </ac:spMkLst>
        </pc:spChg>
      </pc:sldChg>
      <pc:sldChg chg="modSp new mod">
        <pc:chgData name="Elga Georgousi" userId="0f4f73272eb9924b" providerId="LiveId" clId="{CA041EB7-033E-4B42-94AF-1B54BB36AAA9}" dt="2026-10-04T20:32:22.595" v="2422" actId="20577"/>
        <pc:sldMkLst>
          <pc:docMk/>
          <pc:sldMk cId="2866438653" sldId="273"/>
        </pc:sldMkLst>
        <pc:spChg chg="mod">
          <ac:chgData name="Elga Georgousi" userId="0f4f73272eb9924b" providerId="LiveId" clId="{CA041EB7-033E-4B42-94AF-1B54BB36AAA9}" dt="2026-10-04T20:32:22.595" v="2422" actId="20577"/>
          <ac:spMkLst>
            <pc:docMk/>
            <pc:sldMk cId="2866438653" sldId="273"/>
            <ac:spMk id="2" creationId="{22D25147-382E-CFE6-C62B-2B56109C5937}"/>
          </ac:spMkLst>
        </pc:spChg>
        <pc:spChg chg="mod">
          <ac:chgData name="Elga Georgousi" userId="0f4f73272eb9924b" providerId="LiveId" clId="{CA041EB7-033E-4B42-94AF-1B54BB36AAA9}" dt="2026-10-04T20:28:21.477" v="2420" actId="20577"/>
          <ac:spMkLst>
            <pc:docMk/>
            <pc:sldMk cId="2866438653" sldId="273"/>
            <ac:spMk id="3" creationId="{AEC871BE-CFDD-E0A8-606B-85113F4034F9}"/>
          </ac:spMkLst>
        </pc:spChg>
      </pc:sldChg>
      <pc:sldChg chg="addSp delSp modSp new mod modClrScheme chgLayout">
        <pc:chgData name="Elga Georgousi" userId="0f4f73272eb9924b" providerId="LiveId" clId="{CA041EB7-033E-4B42-94AF-1B54BB36AAA9}" dt="2026-10-04T21:16:30.842" v="2571" actId="20577"/>
        <pc:sldMkLst>
          <pc:docMk/>
          <pc:sldMk cId="110703898" sldId="274"/>
        </pc:sldMkLst>
        <pc:spChg chg="del mod ord">
          <ac:chgData name="Elga Georgousi" userId="0f4f73272eb9924b" providerId="LiveId" clId="{CA041EB7-033E-4B42-94AF-1B54BB36AAA9}" dt="2026-10-04T21:15:28.557" v="2553" actId="700"/>
          <ac:spMkLst>
            <pc:docMk/>
            <pc:sldMk cId="110703898" sldId="274"/>
            <ac:spMk id="2" creationId="{B55EB014-C12E-44D8-5ADE-54396AD16F3C}"/>
          </ac:spMkLst>
        </pc:spChg>
        <pc:spChg chg="mod ord">
          <ac:chgData name="Elga Georgousi" userId="0f4f73272eb9924b" providerId="LiveId" clId="{CA041EB7-033E-4B42-94AF-1B54BB36AAA9}" dt="2026-10-04T21:15:28.557" v="2553" actId="700"/>
          <ac:spMkLst>
            <pc:docMk/>
            <pc:sldMk cId="110703898" sldId="274"/>
            <ac:spMk id="3" creationId="{ADF6DED6-7574-C5DF-5DF7-1EC12B8956C8}"/>
          </ac:spMkLst>
        </pc:spChg>
        <pc:spChg chg="add mod ord">
          <ac:chgData name="Elga Georgousi" userId="0f4f73272eb9924b" providerId="LiveId" clId="{CA041EB7-033E-4B42-94AF-1B54BB36AAA9}" dt="2026-10-04T21:16:30.842" v="2571" actId="20577"/>
          <ac:spMkLst>
            <pc:docMk/>
            <pc:sldMk cId="110703898" sldId="274"/>
            <ac:spMk id="4" creationId="{56F7BA70-EF0C-41BC-ACF4-88D00CD53FD2}"/>
          </ac:spMkLst>
        </pc:spChg>
        <pc:spChg chg="add mod ord">
          <ac:chgData name="Elga Georgousi" userId="0f4f73272eb9924b" providerId="LiveId" clId="{CA041EB7-033E-4B42-94AF-1B54BB36AAA9}" dt="2026-10-04T21:15:59.279" v="2559" actId="27636"/>
          <ac:spMkLst>
            <pc:docMk/>
            <pc:sldMk cId="110703898" sldId="274"/>
            <ac:spMk id="5" creationId="{FB9F85A0-6655-E8ED-3C96-728C8EB5D039}"/>
          </ac:spMkLst>
        </pc:spChg>
      </pc:sldChg>
      <pc:sldChg chg="modSp new mod">
        <pc:chgData name="Elga Georgousi" userId="0f4f73272eb9924b" providerId="LiveId" clId="{CA041EB7-033E-4B42-94AF-1B54BB36AAA9}" dt="2026-10-04T21:21:02.632" v="2787" actId="20577"/>
        <pc:sldMkLst>
          <pc:docMk/>
          <pc:sldMk cId="1283423412" sldId="275"/>
        </pc:sldMkLst>
        <pc:spChg chg="mod">
          <ac:chgData name="Elga Georgousi" userId="0f4f73272eb9924b" providerId="LiveId" clId="{CA041EB7-033E-4B42-94AF-1B54BB36AAA9}" dt="2026-10-04T21:17:54.136" v="2594" actId="20577"/>
          <ac:spMkLst>
            <pc:docMk/>
            <pc:sldMk cId="1283423412" sldId="275"/>
            <ac:spMk id="2" creationId="{8CD70A40-A410-EACB-11CF-C9FA58BF9F12}"/>
          </ac:spMkLst>
        </pc:spChg>
        <pc:spChg chg="mod">
          <ac:chgData name="Elga Georgousi" userId="0f4f73272eb9924b" providerId="LiveId" clId="{CA041EB7-033E-4B42-94AF-1B54BB36AAA9}" dt="2026-10-04T21:21:02.632" v="2787" actId="20577"/>
          <ac:spMkLst>
            <pc:docMk/>
            <pc:sldMk cId="1283423412" sldId="275"/>
            <ac:spMk id="3" creationId="{501494F0-64F6-35D6-238E-62C66EB1195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BB891-168E-4D91-9108-BAE2DF0316C7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E3FAB-9434-4485-8CC5-C5F9DCA656A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286A5-B7D3-4C41-8AC0-8F70C6142C82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6DAA2-C98E-46F8-AF15-14A6C90C15C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- Έλλειψη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- Έλλειψη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Ορθογώνιο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13" name="12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Έλλειψη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Έλλειψη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Θέση περιεχομένου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2" name="11 - Θέση περιεχομένου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- Ορθογώνιο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- Ορθογώνιο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l-GR"/>
          </a:p>
        </p:txBody>
      </p:sp>
      <p:sp>
        <p:nvSpPr>
          <p:cNvPr id="15" name="14 - Ευθεία γραμμή σύνδεσης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- Θέση περιεχομένου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26" name="2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25" name="24 - Έλλειψη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- Έλλειψη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3" name="22 - Τίτλος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- Ορθογώνιο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- Ορθογώνιο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- Θέση περιεχομένου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0" name="9 - Έλλειψη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Έλλειψη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1" name="20 - Ορθογώνιο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- Ευθεία γραμμή σύνδεσης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- Ορθογώνιο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- Έλλειψη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- Έλλειψη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22" name="21 - Ορθογώνιο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Ορθογώνιο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- Ορθογώνιο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- Ευθεία γραμμή σύνδεσης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- Έλλειψη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Έλλειψη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- Ορθογώνιο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- Ορθογώνιο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- Ορθογώνιο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- Ορθογώνιο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- Ορθογώνιο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0581FC5-7561-4B0D-9AAC-AC178A3CFD80}" type="datetimeFigureOut">
              <a:rPr lang="el-GR" smtClean="0"/>
              <a:pPr/>
              <a:t>5/10/2026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8" name="7 - Ορθογώνιο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- Έλλειψη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Έλλειψη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60BE1AB-B7E6-462F-A6D1-AFBF42A0E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dreference.com/engr/divorce" TargetMode="External"/><Relationship Id="rId13" Type="http://schemas.openxmlformats.org/officeDocument/2006/relationships/hyperlink" Target="https://www.wordreference.com/engr/proclaim" TargetMode="External"/><Relationship Id="rId3" Type="http://schemas.openxmlformats.org/officeDocument/2006/relationships/hyperlink" Target="https://www.wordreference.com/engr/officer" TargetMode="External"/><Relationship Id="rId7" Type="http://schemas.openxmlformats.org/officeDocument/2006/relationships/hyperlink" Target="https://www.wordreference.com/engr/court" TargetMode="External"/><Relationship Id="rId12" Type="http://schemas.openxmlformats.org/officeDocument/2006/relationships/hyperlink" Target="https://www.wordreference.com/engr/obscurity" TargetMode="External"/><Relationship Id="rId2" Type="http://schemas.openxmlformats.org/officeDocument/2006/relationships/hyperlink" Target="https://www.wordreference.com/engr/innkeep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dreference.com/engr/imperial" TargetMode="External"/><Relationship Id="rId11" Type="http://schemas.openxmlformats.org/officeDocument/2006/relationships/hyperlink" Target="https://www.wordreference.com/engr/emperor" TargetMode="External"/><Relationship Id="rId5" Type="http://schemas.openxmlformats.org/officeDocument/2006/relationships/hyperlink" Target="https://www.wordreference.com/engr/empire" TargetMode="External"/><Relationship Id="rId10" Type="http://schemas.openxmlformats.org/officeDocument/2006/relationships/hyperlink" Target="https://www.wordreference.com/engr/secure" TargetMode="External"/><Relationship Id="rId4" Type="http://schemas.openxmlformats.org/officeDocument/2006/relationships/hyperlink" Target="https://www.wordreference.com/engr/rise" TargetMode="External"/><Relationship Id="rId9" Type="http://schemas.openxmlformats.org/officeDocument/2006/relationships/hyperlink" Target="https://www.wordreference.com/engr/advantageou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dreference.com/engr/persecution" TargetMode="External"/><Relationship Id="rId3" Type="http://schemas.openxmlformats.org/officeDocument/2006/relationships/hyperlink" Target="https://www.wordreference.com/engr/emperor" TargetMode="External"/><Relationship Id="rId7" Type="http://schemas.openxmlformats.org/officeDocument/2006/relationships/hyperlink" Target="https://www.wordreference.com/engr/recognize" TargetMode="External"/><Relationship Id="rId2" Type="http://schemas.openxmlformats.org/officeDocument/2006/relationships/hyperlink" Target="https://www.wordreference.com/engr/ta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dreference.com/engr/officially" TargetMode="External"/><Relationship Id="rId5" Type="http://schemas.openxmlformats.org/officeDocument/2006/relationships/hyperlink" Target="https://www.wordreference.com/engr/miracle" TargetMode="External"/><Relationship Id="rId4" Type="http://schemas.openxmlformats.org/officeDocument/2006/relationships/hyperlink" Target="https://www.wordreference.com/engr/conquer" TargetMode="External"/><Relationship Id="rId9" Type="http://schemas.openxmlformats.org/officeDocument/2006/relationships/hyperlink" Target="https://www.wordreference.com/engr/ancient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s://www.wordreference.com/engr/journey" TargetMode="External"/><Relationship Id="rId7" Type="http://schemas.openxmlformats.org/officeDocument/2006/relationships/image" Target="../media/image6.jpeg"/><Relationship Id="rId2" Type="http://schemas.openxmlformats.org/officeDocument/2006/relationships/hyperlink" Target="https://www.wordreference.com/engr/dedicat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dreference.com/engr/point%20out" TargetMode="External"/><Relationship Id="rId5" Type="http://schemas.openxmlformats.org/officeDocument/2006/relationships/hyperlink" Target="https://www.wordreference.com/engr/sisterhood" TargetMode="External"/><Relationship Id="rId10" Type="http://schemas.openxmlformats.org/officeDocument/2006/relationships/image" Target="../media/image9.jpeg"/><Relationship Id="rId4" Type="http://schemas.openxmlformats.org/officeDocument/2006/relationships/hyperlink" Target="https://www.wordreference.com/engr/holy%20land" TargetMode="Externa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dreference.com/engr/ancient" TargetMode="External"/><Relationship Id="rId13" Type="http://schemas.openxmlformats.org/officeDocument/2006/relationships/hyperlink" Target="https://www.wordreference.com/engr/inscribe" TargetMode="External"/><Relationship Id="rId3" Type="http://schemas.openxmlformats.org/officeDocument/2006/relationships/hyperlink" Target="https://www.wordreference.com/engr/crucifixion" TargetMode="External"/><Relationship Id="rId7" Type="http://schemas.openxmlformats.org/officeDocument/2006/relationships/hyperlink" Target="https://www.wordreference.com/engr/site" TargetMode="External"/><Relationship Id="rId12" Type="http://schemas.openxmlformats.org/officeDocument/2006/relationships/hyperlink" Target="https://www.wordreference.com/engr/in%20addition%20to" TargetMode="External"/><Relationship Id="rId17" Type="http://schemas.openxmlformats.org/officeDocument/2006/relationships/hyperlink" Target="https://www.wordreference.com/engr/gospel" TargetMode="External"/><Relationship Id="rId2" Type="http://schemas.openxmlformats.org/officeDocument/2006/relationships/hyperlink" Target="https://www.wordreference.com/engr/crucify" TargetMode="External"/><Relationship Id="rId16" Type="http://schemas.openxmlformats.org/officeDocument/2006/relationships/hyperlink" Target="https://www.wordreference.com/engr/no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dreference.com/engr/excavation" TargetMode="External"/><Relationship Id="rId11" Type="http://schemas.openxmlformats.org/officeDocument/2006/relationships/hyperlink" Target="https://www.wordreference.com/engr/cross" TargetMode="External"/><Relationship Id="rId5" Type="http://schemas.openxmlformats.org/officeDocument/2006/relationships/hyperlink" Target="https://www.wordreference.com/engr/research" TargetMode="External"/><Relationship Id="rId15" Type="http://schemas.openxmlformats.org/officeDocument/2006/relationships/hyperlink" Target="https://www.wordreference.com/engr/hebrew" TargetMode="External"/><Relationship Id="rId10" Type="http://schemas.openxmlformats.org/officeDocument/2006/relationships/hyperlink" Target="https://www.wordreference.com/engr/bury" TargetMode="External"/><Relationship Id="rId4" Type="http://schemas.openxmlformats.org/officeDocument/2006/relationships/hyperlink" Target="https://www.wordreference.com/engr/tenacious" TargetMode="External"/><Relationship Id="rId9" Type="http://schemas.openxmlformats.org/officeDocument/2006/relationships/hyperlink" Target="https://www.wordreference.com/engr/temple" TargetMode="External"/><Relationship Id="rId14" Type="http://schemas.openxmlformats.org/officeDocument/2006/relationships/hyperlink" Target="https://www.wordreference.com/engr/jew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dreference.com/engr/sepulchre" TargetMode="External"/><Relationship Id="rId13" Type="http://schemas.openxmlformats.org/officeDocument/2006/relationships/hyperlink" Target="https://www.wordreference.com/engr/grotto" TargetMode="External"/><Relationship Id="rId3" Type="http://schemas.openxmlformats.org/officeDocument/2006/relationships/hyperlink" Target="https://www.wordreference.com/engr/remain" TargetMode="External"/><Relationship Id="rId7" Type="http://schemas.openxmlformats.org/officeDocument/2006/relationships/hyperlink" Target="https://www.wordreference.com/engr/crown" TargetMode="External"/><Relationship Id="rId12" Type="http://schemas.openxmlformats.org/officeDocument/2006/relationships/hyperlink" Target="https://www.wordreference.com/engr/nativity" TargetMode="External"/><Relationship Id="rId17" Type="http://schemas.openxmlformats.org/officeDocument/2006/relationships/image" Target="../media/image12.jpeg"/><Relationship Id="rId2" Type="http://schemas.openxmlformats.org/officeDocument/2006/relationships/hyperlink" Target="https://el.glosbe.com/en/el/holy%20cross" TargetMode="Externa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dreference.com/engr/royal" TargetMode="External"/><Relationship Id="rId11" Type="http://schemas.openxmlformats.org/officeDocument/2006/relationships/hyperlink" Target="https://www.wordreference.com/engr/mount" TargetMode="External"/><Relationship Id="rId5" Type="http://schemas.openxmlformats.org/officeDocument/2006/relationships/hyperlink" Target="https://www.wordreference.com/engr/fasten" TargetMode="External"/><Relationship Id="rId15" Type="http://schemas.openxmlformats.org/officeDocument/2006/relationships/image" Target="../media/image10.jpeg"/><Relationship Id="rId10" Type="http://schemas.openxmlformats.org/officeDocument/2006/relationships/hyperlink" Target="https://www.wordreference.com/engr/ascension" TargetMode="External"/><Relationship Id="rId4" Type="http://schemas.openxmlformats.org/officeDocument/2006/relationships/hyperlink" Target="https://www.wordreference.com/engr/nail" TargetMode="External"/><Relationship Id="rId9" Type="http://schemas.openxmlformats.org/officeDocument/2006/relationships/hyperlink" Target="https://www.wordreference.com/engr/tomb" TargetMode="External"/><Relationship Id="rId14" Type="http://schemas.openxmlformats.org/officeDocument/2006/relationships/hyperlink" Target="https://www.wordreference.com/engr/honor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dreference.com/engr/empire" TargetMode="External"/><Relationship Id="rId13" Type="http://schemas.openxmlformats.org/officeDocument/2006/relationships/hyperlink" Target="https://www.wordreference.com/engr/equal" TargetMode="External"/><Relationship Id="rId18" Type="http://schemas.openxmlformats.org/officeDocument/2006/relationships/hyperlink" Target="https://www.wordreference.com/engr/shape" TargetMode="External"/><Relationship Id="rId3" Type="http://schemas.openxmlformats.org/officeDocument/2006/relationships/hyperlink" Target="https://www.wordreference.com/engr/generosity" TargetMode="External"/><Relationship Id="rId7" Type="http://schemas.openxmlformats.org/officeDocument/2006/relationships/hyperlink" Target="https://www.wordreference.com/engr/throughout" TargetMode="External"/><Relationship Id="rId12" Type="http://schemas.openxmlformats.org/officeDocument/2006/relationships/hyperlink" Target="https://www.wordreference.com/engr/model" TargetMode="External"/><Relationship Id="rId17" Type="http://schemas.openxmlformats.org/officeDocument/2006/relationships/hyperlink" Target="https://www.wordreference.com/engr/co-worker" TargetMode="External"/><Relationship Id="rId2" Type="http://schemas.openxmlformats.org/officeDocument/2006/relationships/hyperlink" Target="https://www.wordreference.com/engr/activism" TargetMode="External"/><Relationship Id="rId16" Type="http://schemas.openxmlformats.org/officeDocument/2006/relationships/hyperlink" Target="https://www.wordreference.com/engr/circ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dreference.com/engr/renowned" TargetMode="External"/><Relationship Id="rId11" Type="http://schemas.openxmlformats.org/officeDocument/2006/relationships/hyperlink" Target="https://www.wordreference.com/engr/basil" TargetMode="External"/><Relationship Id="rId5" Type="http://schemas.openxmlformats.org/officeDocument/2006/relationships/hyperlink" Target="https://www.wordreference.com/engr/compassion" TargetMode="External"/><Relationship Id="rId15" Type="http://schemas.openxmlformats.org/officeDocument/2006/relationships/hyperlink" Target="https://www.wordreference.com/engr/founder" TargetMode="External"/><Relationship Id="rId10" Type="http://schemas.openxmlformats.org/officeDocument/2006/relationships/hyperlink" Target="https://www.wordreference.com/engr/relics" TargetMode="External"/><Relationship Id="rId19" Type="http://schemas.openxmlformats.org/officeDocument/2006/relationships/hyperlink" Target="https://www.wordreference.com/engr/formidable" TargetMode="External"/><Relationship Id="rId4" Type="http://schemas.openxmlformats.org/officeDocument/2006/relationships/hyperlink" Target="https://www.wordreference.com/engr/humility" TargetMode="External"/><Relationship Id="rId9" Type="http://schemas.openxmlformats.org/officeDocument/2006/relationships/hyperlink" Target="https://www.wordreference.com/engr/sacred" TargetMode="External"/><Relationship Id="rId14" Type="http://schemas.openxmlformats.org/officeDocument/2006/relationships/hyperlink" Target="https://www.wordreference.com/engr/associat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Ro_F9-1M4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657600" y="4617717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470025"/>
          </a:xfrm>
        </p:spPr>
        <p:txBody>
          <a:bodyPr/>
          <a:lstStyle/>
          <a:p>
            <a:r>
              <a:rPr lang="en-US" dirty="0"/>
              <a:t>SAINT HELEN</a:t>
            </a:r>
            <a:endParaRPr lang="el-GR" dirty="0"/>
          </a:p>
        </p:txBody>
      </p:sp>
      <p:sp>
        <p:nvSpPr>
          <p:cNvPr id="1026" name="AutoShape 2" descr="Image result for αγια ελεν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pic>
        <p:nvPicPr>
          <p:cNvPr id="5" name="4 - Εικόνα" descr="AgiaEleni02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1905000"/>
            <a:ext cx="3733800" cy="35052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Saint Helen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She was an </a:t>
            </a:r>
            <a:r>
              <a:rPr lang="en-US" dirty="0">
                <a:hlinkClick r:id="rId2"/>
              </a:rPr>
              <a:t>innkeeper’s </a:t>
            </a:r>
            <a:r>
              <a:rPr lang="en-US" dirty="0"/>
              <a:t>daughter who </a:t>
            </a:r>
            <a:r>
              <a:rPr lang="en-US" dirty="0">
                <a:hlinkClick r:id="rId2"/>
              </a:rPr>
              <a:t>married</a:t>
            </a:r>
            <a:r>
              <a:rPr lang="en-US" dirty="0"/>
              <a:t> an </a:t>
            </a:r>
            <a:r>
              <a:rPr lang="en-US" dirty="0">
                <a:hlinkClick r:id="rId2"/>
              </a:rPr>
              <a:t>ambitious </a:t>
            </a:r>
            <a:r>
              <a:rPr lang="en-US" dirty="0"/>
              <a:t>Roman </a:t>
            </a:r>
            <a:r>
              <a:rPr lang="en-US" dirty="0">
                <a:hlinkClick r:id="rId3"/>
              </a:rPr>
              <a:t>officer</a:t>
            </a:r>
            <a:r>
              <a:rPr lang="en-US" dirty="0"/>
              <a:t>. They had a child, a son. Years later, the officer would </a:t>
            </a:r>
            <a:r>
              <a:rPr lang="en-US" dirty="0">
                <a:hlinkClick r:id="rId4"/>
              </a:rPr>
              <a:t>rise</a:t>
            </a:r>
            <a:r>
              <a:rPr lang="en-US" dirty="0"/>
              <a:t> through the </a:t>
            </a:r>
            <a:r>
              <a:rPr lang="en-US" dirty="0">
                <a:hlinkClick r:id="rId4"/>
              </a:rPr>
              <a:t>ranks</a:t>
            </a:r>
            <a:r>
              <a:rPr lang="en-US" dirty="0"/>
              <a:t> of the Roman </a:t>
            </a:r>
            <a:r>
              <a:rPr lang="en-US" dirty="0">
                <a:hlinkClick r:id="rId5"/>
              </a:rPr>
              <a:t>Empire</a:t>
            </a:r>
            <a:r>
              <a:rPr lang="en-US" dirty="0"/>
              <a:t> and take his son to the </a:t>
            </a:r>
            <a:r>
              <a:rPr lang="en-US" dirty="0">
                <a:hlinkClick r:id="rId6"/>
              </a:rPr>
              <a:t>imperial</a:t>
            </a:r>
            <a:r>
              <a:rPr lang="en-US" dirty="0"/>
              <a:t> </a:t>
            </a:r>
            <a:r>
              <a:rPr lang="en-US" dirty="0">
                <a:hlinkClick r:id="rId7"/>
              </a:rPr>
              <a:t>Court</a:t>
            </a:r>
            <a:r>
              <a:rPr lang="en-US" dirty="0"/>
              <a:t>. Later, this husband would </a:t>
            </a:r>
            <a:r>
              <a:rPr lang="en-US" dirty="0">
                <a:hlinkClick r:id="rId8"/>
              </a:rPr>
              <a:t>divorce</a:t>
            </a:r>
            <a:r>
              <a:rPr lang="en-US" dirty="0"/>
              <a:t> her to make a politically </a:t>
            </a:r>
            <a:r>
              <a:rPr lang="en-US" dirty="0">
                <a:hlinkClick r:id="rId9"/>
              </a:rPr>
              <a:t>advantageous</a:t>
            </a:r>
            <a:r>
              <a:rPr lang="en-US" dirty="0"/>
              <a:t> marriage in order to </a:t>
            </a:r>
            <a:r>
              <a:rPr lang="en-US" dirty="0">
                <a:hlinkClick r:id="rId10"/>
              </a:rPr>
              <a:t>secure</a:t>
            </a:r>
            <a:r>
              <a:rPr lang="en-US" dirty="0"/>
              <a:t> his place as </a:t>
            </a:r>
            <a:r>
              <a:rPr lang="en-US" dirty="0">
                <a:hlinkClick r:id="rId11"/>
              </a:rPr>
              <a:t>Emperor</a:t>
            </a:r>
            <a:r>
              <a:rPr lang="en-US" dirty="0"/>
              <a:t>. She, however, lived alone and in </a:t>
            </a:r>
            <a:r>
              <a:rPr lang="en-US" dirty="0">
                <a:hlinkClick r:id="rId12"/>
              </a:rPr>
              <a:t>obscurity</a:t>
            </a:r>
            <a:r>
              <a:rPr lang="en-US" dirty="0"/>
              <a:t> for almost thirty years, until her son became Emperor upon his father’s death, and he </a:t>
            </a:r>
            <a:r>
              <a:rPr lang="en-US" dirty="0">
                <a:hlinkClick r:id="rId13"/>
              </a:rPr>
              <a:t>proclaimed</a:t>
            </a:r>
            <a:r>
              <a:rPr lang="en-US" dirty="0"/>
              <a:t> her Empress. </a:t>
            </a:r>
            <a:endParaRPr lang="el-GR" dirty="0"/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Constantius</a:t>
            </a:r>
            <a:r>
              <a:rPr lang="en-US" dirty="0"/>
              <a:t> </a:t>
            </a:r>
            <a:r>
              <a:rPr lang="en-US" dirty="0" err="1"/>
              <a:t>Chlorus</a:t>
            </a:r>
            <a:r>
              <a:rPr lang="en-US" dirty="0"/>
              <a:t> – Saint Helena</a:t>
            </a:r>
            <a:endParaRPr lang="el-GR" dirty="0"/>
          </a:p>
        </p:txBody>
      </p:sp>
      <p:pic>
        <p:nvPicPr>
          <p:cNvPr id="1026" name="Picture 2" descr="C:\Users\Elga\Desktop\images\330px-Const.chlorus01_pushki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3143250" cy="4352925"/>
          </a:xfrm>
          <a:prstGeom prst="rect">
            <a:avLst/>
          </a:prstGeom>
          <a:noFill/>
        </p:spPr>
      </p:pic>
      <p:pic>
        <p:nvPicPr>
          <p:cNvPr id="5" name="4 - Εικόνα" descr="330px-Elena_Colosseo_Rome_Ita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1828800"/>
            <a:ext cx="2152650" cy="31242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Saint Helen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No, this is not an adventure </a:t>
            </a:r>
            <a:r>
              <a:rPr lang="en-US" dirty="0">
                <a:hlinkClick r:id="rId2"/>
              </a:rPr>
              <a:t>tale</a:t>
            </a:r>
            <a:r>
              <a:rPr lang="en-US" dirty="0"/>
              <a:t>, this is real life. This is the story of Saint Helen. Helen was the mother of Constantine, the first Christian </a:t>
            </a:r>
            <a:r>
              <a:rPr lang="en-US" dirty="0">
                <a:hlinkClick r:id="rId3"/>
              </a:rPr>
              <a:t>Emperor</a:t>
            </a:r>
            <a:r>
              <a:rPr lang="en-US" dirty="0"/>
              <a:t> of the Roman Empire who in 311 A.D. </a:t>
            </a:r>
            <a:r>
              <a:rPr lang="en-US" dirty="0">
                <a:hlinkClick r:id="rId4"/>
              </a:rPr>
              <a:t>conquered</a:t>
            </a:r>
            <a:r>
              <a:rPr lang="en-US" dirty="0"/>
              <a:t> his enemies by a </a:t>
            </a:r>
            <a:r>
              <a:rPr lang="en-US" dirty="0">
                <a:hlinkClick r:id="rId5"/>
              </a:rPr>
              <a:t>miracle</a:t>
            </a:r>
            <a:r>
              <a:rPr lang="en-US" dirty="0"/>
              <a:t> of God and </a:t>
            </a:r>
            <a:r>
              <a:rPr lang="en-US" dirty="0">
                <a:hlinkClick r:id="rId6"/>
              </a:rPr>
              <a:t>officially</a:t>
            </a:r>
            <a:r>
              <a:rPr lang="en-US" dirty="0"/>
              <a:t> </a:t>
            </a:r>
            <a:r>
              <a:rPr lang="en-US" dirty="0">
                <a:hlinkClick r:id="rId7"/>
              </a:rPr>
              <a:t>recognized</a:t>
            </a:r>
            <a:r>
              <a:rPr lang="en-US" dirty="0"/>
              <a:t> Christianity and ended the age of </a:t>
            </a:r>
            <a:r>
              <a:rPr lang="en-US" dirty="0">
                <a:hlinkClick r:id="rId8"/>
              </a:rPr>
              <a:t>persecution</a:t>
            </a:r>
            <a:r>
              <a:rPr lang="en-US" dirty="0"/>
              <a:t>. He made an </a:t>
            </a:r>
            <a:r>
              <a:rPr lang="en-US" dirty="0">
                <a:hlinkClick r:id="rId9"/>
              </a:rPr>
              <a:t>ancient</a:t>
            </a:r>
            <a:r>
              <a:rPr lang="en-US" dirty="0"/>
              <a:t> Byzantine city his new capital, Constantinople.</a:t>
            </a:r>
            <a:endParaRPr lang="el-GR" dirty="0"/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6629400" cy="5105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Helen was a very </a:t>
            </a:r>
            <a:r>
              <a:rPr lang="en-US" dirty="0">
                <a:hlinkClick r:id="rId2"/>
              </a:rPr>
              <a:t>dedicated</a:t>
            </a:r>
            <a:r>
              <a:rPr lang="en-US" dirty="0"/>
              <a:t> Christian, in 326 she </a:t>
            </a:r>
            <a:r>
              <a:rPr lang="en-US" dirty="0">
                <a:hlinkClick r:id="rId3"/>
              </a:rPr>
              <a:t>journeyed</a:t>
            </a:r>
            <a:r>
              <a:rPr lang="en-US" dirty="0"/>
              <a:t> to the </a:t>
            </a:r>
            <a:r>
              <a:rPr lang="en-US" dirty="0">
                <a:hlinkClick r:id="rId4"/>
              </a:rPr>
              <a:t>Holy Land </a:t>
            </a:r>
            <a:r>
              <a:rPr lang="en-US" dirty="0"/>
              <a:t>to see the places where Christ lived and died. She was by this time in her eighties. Eva </a:t>
            </a:r>
            <a:r>
              <a:rPr lang="en-US" dirty="0" err="1"/>
              <a:t>Catafygiotou</a:t>
            </a:r>
            <a:r>
              <a:rPr lang="en-US" dirty="0"/>
              <a:t> Topping in her book </a:t>
            </a:r>
            <a:r>
              <a:rPr lang="el-GR" dirty="0"/>
              <a:t>«</a:t>
            </a:r>
            <a:r>
              <a:rPr lang="en-GB" dirty="0"/>
              <a:t>Saints and </a:t>
            </a:r>
            <a:r>
              <a:rPr lang="en-GB" dirty="0">
                <a:hlinkClick r:id="rId5"/>
              </a:rPr>
              <a:t>Sisterhood</a:t>
            </a:r>
            <a:r>
              <a:rPr lang="el-GR" dirty="0"/>
              <a:t>» </a:t>
            </a:r>
            <a:r>
              <a:rPr lang="en-GB" dirty="0">
                <a:hlinkClick r:id="rId6"/>
              </a:rPr>
              <a:t>points out </a:t>
            </a:r>
            <a:r>
              <a:rPr lang="en-GB" dirty="0"/>
              <a:t>that Helen was the first Christian Biblical archaeologist.</a:t>
            </a:r>
            <a:endParaRPr lang="en-US" dirty="0"/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  <p:pic>
        <p:nvPicPr>
          <p:cNvPr id="4" name="3 - Εικόνα" descr="AgiosKonstantinos03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24800" y="1295400"/>
            <a:ext cx="981075" cy="1428750"/>
          </a:xfrm>
          <a:prstGeom prst="rect">
            <a:avLst/>
          </a:prstGeom>
        </p:spPr>
      </p:pic>
      <p:pic>
        <p:nvPicPr>
          <p:cNvPr id="5" name="4 - Εικόνα" descr="AgioiKonstantinosEleni12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7391400" y="3017108"/>
            <a:ext cx="1143000" cy="1544595"/>
          </a:xfrm>
          <a:prstGeom prst="rect">
            <a:avLst/>
          </a:prstGeom>
        </p:spPr>
      </p:pic>
      <p:pic>
        <p:nvPicPr>
          <p:cNvPr id="6" name="5 - Εικόνα" descr="HLPher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9400" y="5029200"/>
            <a:ext cx="2133600" cy="711200"/>
          </a:xfrm>
          <a:prstGeom prst="rect">
            <a:avLst/>
          </a:prstGeom>
        </p:spPr>
      </p:pic>
      <p:pic>
        <p:nvPicPr>
          <p:cNvPr id="7" name="6 - Εικόνα" descr="AgiaEleni03s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1295400"/>
            <a:ext cx="1055077" cy="13716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193B96-746A-69FC-03E9-E746B661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Points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CAA2CD-CCDD-CC2F-259C-2CD1BEF6B62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Helen wanted to find the cross on which Jesus had been </a:t>
            </a:r>
            <a:r>
              <a:rPr lang="en-US" dirty="0">
                <a:hlinkClick r:id="rId2"/>
              </a:rPr>
              <a:t>crucified</a:t>
            </a:r>
            <a:r>
              <a:rPr lang="en-US" dirty="0"/>
              <a:t>. Over three hundred years had passed since the </a:t>
            </a:r>
            <a:r>
              <a:rPr lang="en-US" dirty="0">
                <a:hlinkClick r:id="rId3"/>
              </a:rPr>
              <a:t>Crucifixition</a:t>
            </a:r>
            <a:r>
              <a:rPr lang="en-US" dirty="0"/>
              <a:t>, but she was </a:t>
            </a:r>
            <a:r>
              <a:rPr lang="en-US" dirty="0">
                <a:hlinkClick r:id="rId4"/>
              </a:rPr>
              <a:t>tenacious</a:t>
            </a:r>
            <a:r>
              <a:rPr lang="en-US" dirty="0"/>
              <a:t> in her </a:t>
            </a:r>
            <a:r>
              <a:rPr lang="en-US" dirty="0">
                <a:hlinkClick r:id="rId5"/>
              </a:rPr>
              <a:t>research</a:t>
            </a:r>
            <a:r>
              <a:rPr lang="en-US" dirty="0"/>
              <a:t>. She had </a:t>
            </a:r>
            <a:r>
              <a:rPr lang="en-US" dirty="0">
                <a:hlinkClick r:id="rId6"/>
              </a:rPr>
              <a:t>excavations</a:t>
            </a:r>
            <a:r>
              <a:rPr lang="en-US" dirty="0"/>
              <a:t> begun on a</a:t>
            </a:r>
            <a:r>
              <a:rPr lang="en-US" dirty="0">
                <a:hlinkClick r:id="rId7"/>
              </a:rPr>
              <a:t> site </a:t>
            </a:r>
            <a:r>
              <a:rPr lang="en-US" dirty="0"/>
              <a:t>of an </a:t>
            </a:r>
            <a:r>
              <a:rPr lang="en-US" dirty="0">
                <a:hlinkClick r:id="rId8"/>
              </a:rPr>
              <a:t>ancient</a:t>
            </a:r>
            <a:r>
              <a:rPr lang="en-US" dirty="0"/>
              <a:t> </a:t>
            </a:r>
            <a:r>
              <a:rPr lang="en-US" dirty="0">
                <a:hlinkClick r:id="rId9"/>
              </a:rPr>
              <a:t>temple</a:t>
            </a:r>
            <a:r>
              <a:rPr lang="en-US" dirty="0"/>
              <a:t> to Aphrodite where she found the cave where Jesus had been </a:t>
            </a:r>
            <a:r>
              <a:rPr lang="en-US" dirty="0">
                <a:hlinkClick r:id="rId10"/>
              </a:rPr>
              <a:t>buried</a:t>
            </a:r>
            <a:r>
              <a:rPr lang="en-US" dirty="0"/>
              <a:t>. Three </a:t>
            </a:r>
            <a:r>
              <a:rPr lang="en-US" dirty="0">
                <a:hlinkClick r:id="rId11"/>
              </a:rPr>
              <a:t>crosses</a:t>
            </a:r>
            <a:r>
              <a:rPr lang="en-US" dirty="0"/>
              <a:t> were found close by, </a:t>
            </a:r>
            <a:r>
              <a:rPr lang="en-US" dirty="0">
                <a:hlinkClick r:id="rId12"/>
              </a:rPr>
              <a:t>in addition to </a:t>
            </a:r>
            <a:r>
              <a:rPr lang="en-US" dirty="0"/>
              <a:t>the piece of wood </a:t>
            </a:r>
            <a:r>
              <a:rPr lang="en-US" dirty="0">
                <a:hlinkClick r:id="rId13"/>
              </a:rPr>
              <a:t>inscribed</a:t>
            </a:r>
            <a:r>
              <a:rPr lang="en-US" dirty="0"/>
              <a:t> </a:t>
            </a:r>
            <a:r>
              <a:rPr lang="el-GR" dirty="0"/>
              <a:t>«</a:t>
            </a:r>
            <a:r>
              <a:rPr lang="en-GB" dirty="0"/>
              <a:t>Jesus of Nazareth, King of the </a:t>
            </a:r>
            <a:r>
              <a:rPr lang="en-GB" dirty="0">
                <a:hlinkClick r:id="rId14"/>
              </a:rPr>
              <a:t>Jews</a:t>
            </a:r>
            <a:r>
              <a:rPr lang="el-GR" dirty="0"/>
              <a:t>»</a:t>
            </a:r>
            <a:r>
              <a:rPr lang="en-GB" dirty="0"/>
              <a:t> in </a:t>
            </a:r>
            <a:r>
              <a:rPr lang="en-GB" dirty="0">
                <a:hlinkClick r:id="rId15"/>
              </a:rPr>
              <a:t>Hebrew</a:t>
            </a:r>
            <a:r>
              <a:rPr lang="en-GB" dirty="0"/>
              <a:t>, Greek and Latin, just as </a:t>
            </a:r>
            <a:r>
              <a:rPr lang="en-GB" dirty="0">
                <a:hlinkClick r:id="rId16"/>
              </a:rPr>
              <a:t>noted</a:t>
            </a:r>
            <a:r>
              <a:rPr lang="en-GB" dirty="0"/>
              <a:t> in the </a:t>
            </a:r>
            <a:r>
              <a:rPr lang="en-GB" dirty="0">
                <a:hlinkClick r:id="rId17"/>
              </a:rPr>
              <a:t>Gospels</a:t>
            </a:r>
            <a:r>
              <a:rPr lang="en-GB" dirty="0"/>
              <a:t>.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90866645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6019800" cy="4556125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Helen sent part of the </a:t>
            </a:r>
            <a:r>
              <a:rPr lang="en-US" dirty="0">
                <a:hlinkClick r:id="rId2"/>
              </a:rPr>
              <a:t>Holy Cross </a:t>
            </a:r>
            <a:r>
              <a:rPr lang="en-US" dirty="0"/>
              <a:t>to her son (the other part </a:t>
            </a:r>
            <a:r>
              <a:rPr lang="en-US" dirty="0">
                <a:hlinkClick r:id="rId3"/>
              </a:rPr>
              <a:t>remained</a:t>
            </a:r>
            <a:r>
              <a:rPr lang="en-US" dirty="0"/>
              <a:t> in Jerusalem) along with the </a:t>
            </a:r>
            <a:r>
              <a:rPr lang="en-US" dirty="0">
                <a:hlinkClick r:id="rId4"/>
              </a:rPr>
              <a:t>nails</a:t>
            </a:r>
            <a:r>
              <a:rPr lang="en-US" dirty="0"/>
              <a:t> with which Jesus had been </a:t>
            </a:r>
            <a:r>
              <a:rPr lang="en-US" dirty="0">
                <a:hlinkClick r:id="rId5"/>
              </a:rPr>
              <a:t>fastened</a:t>
            </a:r>
            <a:r>
              <a:rPr lang="en-US" dirty="0"/>
              <a:t> to the cross. Constanine put two of these nails in his </a:t>
            </a:r>
            <a:r>
              <a:rPr lang="en-US" dirty="0">
                <a:hlinkClick r:id="rId6"/>
              </a:rPr>
              <a:t>royal</a:t>
            </a:r>
            <a:r>
              <a:rPr lang="en-US" dirty="0"/>
              <a:t> </a:t>
            </a:r>
            <a:r>
              <a:rPr lang="en-US" dirty="0">
                <a:hlinkClick r:id="rId7"/>
              </a:rPr>
              <a:t>crown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Helen lived in Jerusalem for some time and had over 28 churches built including the church of the Holy </a:t>
            </a:r>
            <a:r>
              <a:rPr lang="en-US" dirty="0">
                <a:hlinkClick r:id="rId8"/>
              </a:rPr>
              <a:t>Sepulchre</a:t>
            </a:r>
            <a:r>
              <a:rPr lang="en-US" dirty="0"/>
              <a:t> on the site  of Christ’s</a:t>
            </a:r>
            <a:r>
              <a:rPr lang="en-US" dirty="0">
                <a:hlinkClick r:id="rId9"/>
              </a:rPr>
              <a:t> tomb</a:t>
            </a:r>
            <a:r>
              <a:rPr lang="en-US" dirty="0"/>
              <a:t>, the Church of the </a:t>
            </a:r>
            <a:r>
              <a:rPr lang="en-US" dirty="0">
                <a:hlinkClick r:id="rId10"/>
              </a:rPr>
              <a:t>Ascension</a:t>
            </a:r>
            <a:r>
              <a:rPr lang="en-US" dirty="0"/>
              <a:t> on the </a:t>
            </a:r>
            <a:r>
              <a:rPr lang="en-US" dirty="0">
                <a:hlinkClick r:id="rId11"/>
              </a:rPr>
              <a:t>mount</a:t>
            </a:r>
            <a:r>
              <a:rPr lang="en-US" dirty="0"/>
              <a:t> of Olives, the Church of the </a:t>
            </a:r>
            <a:r>
              <a:rPr lang="en-US" dirty="0">
                <a:hlinkClick r:id="rId12"/>
              </a:rPr>
              <a:t>Nativity</a:t>
            </a:r>
            <a:r>
              <a:rPr lang="en-US" dirty="0"/>
              <a:t> in Bethlehem over the </a:t>
            </a:r>
            <a:r>
              <a:rPr lang="en-US" dirty="0">
                <a:hlinkClick r:id="rId13"/>
              </a:rPr>
              <a:t>grotto</a:t>
            </a:r>
            <a:r>
              <a:rPr lang="en-US" dirty="0"/>
              <a:t> where Christ was born, and in Magdala, a church </a:t>
            </a:r>
            <a:r>
              <a:rPr lang="en-US" dirty="0">
                <a:hlinkClick r:id="rId14"/>
              </a:rPr>
              <a:t>honoring</a:t>
            </a:r>
            <a:r>
              <a:rPr lang="en-US" dirty="0"/>
              <a:t> Mary Magdalene.</a:t>
            </a:r>
            <a:endParaRPr lang="el-GR" b="1" dirty="0"/>
          </a:p>
        </p:txBody>
      </p:sp>
      <p:pic>
        <p:nvPicPr>
          <p:cNvPr id="5" name="4 - Εικόνα" descr="Jesus-Crucified-58b5cef03df78cdcd8c1562d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05600" y="1295400"/>
            <a:ext cx="1676400" cy="1118996"/>
          </a:xfrm>
          <a:prstGeom prst="rect">
            <a:avLst/>
          </a:prstGeom>
        </p:spPr>
      </p:pic>
      <p:pic>
        <p:nvPicPr>
          <p:cNvPr id="6" name="5 - Εικόνα" descr="images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324600" y="2590800"/>
            <a:ext cx="2514600" cy="1695450"/>
          </a:xfrm>
          <a:prstGeom prst="rect">
            <a:avLst/>
          </a:prstGeom>
        </p:spPr>
      </p:pic>
      <p:pic>
        <p:nvPicPr>
          <p:cNvPr id="8" name="7 - Εικόνα" descr="church of the nativity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934200" y="4533901"/>
            <a:ext cx="1428750" cy="17145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2ACED9-8AC9-34C4-65B8-A54E3C857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Points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67DF69-D66F-F0AD-AD29-B80207419FF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Helen’s </a:t>
            </a:r>
            <a:r>
              <a:rPr lang="en-GB" dirty="0">
                <a:hlinkClick r:id="rId2"/>
              </a:rPr>
              <a:t>activism</a:t>
            </a:r>
            <a:r>
              <a:rPr lang="en-GB" dirty="0"/>
              <a:t>, </a:t>
            </a:r>
            <a:r>
              <a:rPr lang="en-GB" dirty="0">
                <a:hlinkClick r:id="rId3"/>
              </a:rPr>
              <a:t>generosity</a:t>
            </a:r>
            <a:r>
              <a:rPr lang="en-GB" dirty="0"/>
              <a:t>, </a:t>
            </a:r>
            <a:r>
              <a:rPr lang="en-GB" dirty="0">
                <a:hlinkClick r:id="rId4"/>
              </a:rPr>
              <a:t>humility</a:t>
            </a:r>
            <a:r>
              <a:rPr lang="en-GB" dirty="0"/>
              <a:t> and </a:t>
            </a:r>
            <a:r>
              <a:rPr lang="en-GB" dirty="0">
                <a:hlinkClick r:id="rId5"/>
              </a:rPr>
              <a:t>compassion</a:t>
            </a:r>
            <a:r>
              <a:rPr lang="en-GB" dirty="0"/>
              <a:t> made her </a:t>
            </a:r>
            <a:r>
              <a:rPr lang="en-GB" dirty="0">
                <a:hlinkClick r:id="rId6"/>
              </a:rPr>
              <a:t>renowned</a:t>
            </a:r>
            <a:r>
              <a:rPr lang="en-GB" dirty="0"/>
              <a:t> </a:t>
            </a:r>
            <a:r>
              <a:rPr lang="en-GB" dirty="0">
                <a:hlinkClick r:id="rId7"/>
              </a:rPr>
              <a:t>throughout</a:t>
            </a:r>
            <a:r>
              <a:rPr lang="en-GB" dirty="0"/>
              <a:t> the </a:t>
            </a:r>
            <a:r>
              <a:rPr lang="en-GB" dirty="0">
                <a:hlinkClick r:id="rId8"/>
              </a:rPr>
              <a:t>Empire</a:t>
            </a:r>
            <a:r>
              <a:rPr lang="en-GB" dirty="0"/>
              <a:t>. When she returned to Constantinople, she brought with her many </a:t>
            </a:r>
            <a:r>
              <a:rPr lang="en-GB" dirty="0">
                <a:hlinkClick r:id="rId9"/>
              </a:rPr>
              <a:t>sacred</a:t>
            </a:r>
            <a:r>
              <a:rPr lang="en-GB" dirty="0"/>
              <a:t> </a:t>
            </a:r>
            <a:r>
              <a:rPr lang="en-GB" dirty="0">
                <a:hlinkClick r:id="rId10"/>
              </a:rPr>
              <a:t>relics</a:t>
            </a:r>
            <a:r>
              <a:rPr lang="en-GB" dirty="0"/>
              <a:t> as well as the </a:t>
            </a:r>
            <a:r>
              <a:rPr lang="en-GB" dirty="0">
                <a:hlinkClick r:id="rId11"/>
              </a:rPr>
              <a:t>basil</a:t>
            </a:r>
            <a:r>
              <a:rPr lang="en-GB" dirty="0"/>
              <a:t> plant which she had found growing at the site of the Cross.</a:t>
            </a:r>
          </a:p>
          <a:p>
            <a:r>
              <a:rPr lang="en-GB" dirty="0"/>
              <a:t>Helen made herself the </a:t>
            </a:r>
            <a:r>
              <a:rPr lang="en-GB" dirty="0">
                <a:hlinkClick r:id="rId12"/>
              </a:rPr>
              <a:t>model</a:t>
            </a:r>
            <a:r>
              <a:rPr lang="en-GB" dirty="0"/>
              <a:t> for Christian Queens. The Church </a:t>
            </a:r>
            <a:r>
              <a:rPr lang="en-GB" dirty="0" err="1"/>
              <a:t>honors</a:t>
            </a:r>
            <a:r>
              <a:rPr lang="en-GB" dirty="0"/>
              <a:t> her and her son Constantine as </a:t>
            </a:r>
            <a:r>
              <a:rPr lang="en-GB" dirty="0">
                <a:hlinkClick r:id="rId13"/>
              </a:rPr>
              <a:t>Equal</a:t>
            </a:r>
            <a:r>
              <a:rPr lang="en-GB" dirty="0"/>
              <a:t> to the Apostles, </a:t>
            </a:r>
            <a:r>
              <a:rPr lang="en-GB" dirty="0">
                <a:hlinkClick r:id="rId14"/>
              </a:rPr>
              <a:t>associating</a:t>
            </a:r>
            <a:r>
              <a:rPr lang="en-GB" dirty="0"/>
              <a:t> them with the</a:t>
            </a:r>
            <a:r>
              <a:rPr lang="en-GB" dirty="0">
                <a:hlinkClick r:id="rId15"/>
              </a:rPr>
              <a:t> founders </a:t>
            </a:r>
            <a:r>
              <a:rPr lang="en-GB" dirty="0"/>
              <a:t>of Christianity. Helen died </a:t>
            </a:r>
            <a:r>
              <a:rPr lang="en-GB" dirty="0">
                <a:hlinkClick r:id="rId16"/>
              </a:rPr>
              <a:t>c. </a:t>
            </a:r>
            <a:r>
              <a:rPr lang="en-GB" dirty="0"/>
              <a:t>328 A.D. and her son died ten years later on May 21</a:t>
            </a:r>
            <a:r>
              <a:rPr lang="en-GB" baseline="30000" dirty="0"/>
              <a:t>st</a:t>
            </a:r>
            <a:r>
              <a:rPr lang="en-GB" dirty="0"/>
              <a:t> , the day the Church </a:t>
            </a:r>
            <a:r>
              <a:rPr lang="en-GB" dirty="0" err="1"/>
              <a:t>honors</a:t>
            </a:r>
            <a:r>
              <a:rPr lang="en-GB" dirty="0"/>
              <a:t> the first Christian Emperor and his </a:t>
            </a:r>
            <a:r>
              <a:rPr lang="en-GB" dirty="0">
                <a:hlinkClick r:id="rId17"/>
              </a:rPr>
              <a:t>co-worker</a:t>
            </a:r>
            <a:r>
              <a:rPr lang="en-GB" dirty="0"/>
              <a:t> in </a:t>
            </a:r>
            <a:r>
              <a:rPr lang="en-GB" dirty="0">
                <a:hlinkClick r:id="rId18"/>
              </a:rPr>
              <a:t>shaping</a:t>
            </a:r>
            <a:r>
              <a:rPr lang="en-GB" dirty="0"/>
              <a:t> the Christian Church – a most </a:t>
            </a:r>
            <a:r>
              <a:rPr lang="en-GB" dirty="0">
                <a:hlinkClick r:id="rId19"/>
              </a:rPr>
              <a:t>formidable</a:t>
            </a:r>
            <a:r>
              <a:rPr lang="en-GB" dirty="0"/>
              <a:t> woman.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95142956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 of the Holy Sepulchre</a:t>
            </a:r>
            <a:endParaRPr lang="el-GR" dirty="0"/>
          </a:p>
        </p:txBody>
      </p:sp>
      <p:pic>
        <p:nvPicPr>
          <p:cNvPr id="4" name="3 - Θέση περιεχομένου" descr="220px-The_Church_of_the_Holy_Sepulchre-Jerusalem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828800"/>
            <a:ext cx="2095500" cy="1390650"/>
          </a:xfrm>
        </p:spPr>
      </p:pic>
      <p:pic>
        <p:nvPicPr>
          <p:cNvPr id="5" name="4 - Εικόνα" descr="220px-Golgotha_(Church_of_the_Holy_Sepulchre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505200"/>
            <a:ext cx="2392680" cy="2453432"/>
          </a:xfrm>
          <a:prstGeom prst="rect">
            <a:avLst/>
          </a:prstGeom>
        </p:spPr>
      </p:pic>
      <p:pic>
        <p:nvPicPr>
          <p:cNvPr id="8" name="7 - Εικόνα" descr="the altar of cucifix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5000" y="1327150"/>
            <a:ext cx="2794000" cy="4203700"/>
          </a:xfrm>
          <a:prstGeom prst="rect">
            <a:avLst/>
          </a:prstGeom>
        </p:spPr>
      </p:pic>
      <p:pic>
        <p:nvPicPr>
          <p:cNvPr id="10" name="9 - Εικόνα" descr="220px-Jerusalem_Holy_Sepulchre_BW_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3429000"/>
            <a:ext cx="2794000" cy="2794000"/>
          </a:xfrm>
          <a:prstGeom prst="rect">
            <a:avLst/>
          </a:prstGeom>
        </p:spPr>
      </p:pic>
      <p:pic>
        <p:nvPicPr>
          <p:cNvPr id="11" name="10 - Εικόνα" descr="cross over the churc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7000" y="1433599"/>
            <a:ext cx="2178946" cy="161440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Church of the Nativity</a:t>
            </a:r>
            <a:endParaRPr lang="el-GR" dirty="0"/>
          </a:p>
        </p:txBody>
      </p:sp>
      <p:pic>
        <p:nvPicPr>
          <p:cNvPr id="4" name="3 - Θέση περιεχομένου" descr="church of the nativit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781800" y="1295400"/>
            <a:ext cx="2057400" cy="3606984"/>
          </a:xfrm>
        </p:spPr>
      </p:pic>
      <p:pic>
        <p:nvPicPr>
          <p:cNvPr id="5" name="4 - Εικόνα" descr="church_of_nativi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828800"/>
            <a:ext cx="3297056" cy="3810000"/>
          </a:xfrm>
          <a:prstGeom prst="rect">
            <a:avLst/>
          </a:prstGeom>
        </p:spPr>
      </p:pic>
      <p:pic>
        <p:nvPicPr>
          <p:cNvPr id="6" name="5 - Εικόνα" descr="Church-of-Nativity-300x2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1524000"/>
            <a:ext cx="2514600" cy="2368538"/>
          </a:xfrm>
          <a:prstGeom prst="rect">
            <a:avLst/>
          </a:prstGeom>
        </p:spPr>
      </p:pic>
      <p:pic>
        <p:nvPicPr>
          <p:cNvPr id="7" name="6 - Εικόνα" descr="church of nativity entran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4800" y="4038601"/>
            <a:ext cx="1743075" cy="2209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0"/>
            <a:ext cx="8610600" cy="1219200"/>
          </a:xfrm>
        </p:spPr>
        <p:txBody>
          <a:bodyPr>
            <a:normAutofit/>
          </a:bodyPr>
          <a:lstStyle/>
          <a:p>
            <a:r>
              <a:rPr lang="en-US" dirty="0"/>
              <a:t>CHAPEL  of the Ascension – MOUNT OF OLIVES</a:t>
            </a:r>
            <a:endParaRPr lang="el-GR" dirty="0"/>
          </a:p>
        </p:txBody>
      </p:sp>
      <p:pic>
        <p:nvPicPr>
          <p:cNvPr id="4" name="3 - Θέση περιεχομένου" descr="CHAPEL OF THE ASCENSIO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965152"/>
            <a:ext cx="5791200" cy="3749847"/>
          </a:xfrm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Saint Mary of </a:t>
            </a:r>
            <a:r>
              <a:rPr lang="en-US" dirty="0" err="1"/>
              <a:t>Magdala</a:t>
            </a:r>
            <a:endParaRPr lang="el-GR" dirty="0"/>
          </a:p>
        </p:txBody>
      </p:sp>
      <p:pic>
        <p:nvPicPr>
          <p:cNvPr id="4" name="3 - Θέση περιεχομένου" descr="0722marymagdalen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2057400"/>
            <a:ext cx="3733800" cy="3810000"/>
          </a:xfrm>
        </p:spPr>
      </p:pic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Υπότιτλος 1">
            <a:extLst>
              <a:ext uri="{FF2B5EF4-FFF2-40B4-BE49-F238E27FC236}">
                <a16:creationId xmlns:a16="http://schemas.microsoft.com/office/drawing/2014/main" id="{22D25147-382E-CFE6-C62B-2B56109C59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https://www.youtube.com/watch?v=-Ro_F9-1M4g</a:t>
            </a: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AEC871BE-CFDD-E0A8-606B-85113F403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Saint Helen video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66438653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ADF6DED6-7574-C5DF-5DF7-1EC12B89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VOCABULARY 1</a:t>
            </a:r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6F7BA70-EF0C-41BC-ACF4-88D00CD53F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innkeeper	___</a:t>
            </a:r>
            <a:r>
              <a:rPr lang="en-US" dirty="0"/>
              <a:t>		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Ambitious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Roman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Officer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Rank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Empire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Emperor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Empress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Imperial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Court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Divorce	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Advantageous  ___</a:t>
            </a:r>
          </a:p>
          <a:p>
            <a:endParaRPr lang="el-GR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B9F85A0-6655-E8ED-3C96-728C8EB5D0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sz="2800" dirty="0"/>
              <a:t>of an empire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Official residence of a sovereign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Female ruler of an empire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Grade or position in the army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Legal ending of a marriage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Owner of an inn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Person appointed to command others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Full of strong desire to achieve </a:t>
            </a:r>
            <a:r>
              <a:rPr lang="en-US" sz="2800" dirty="0" err="1"/>
              <a:t>sth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Profitable, beneficial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Ruler of an empire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Group o countries under the same ruler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Of ancient Rome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0703898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I– exercise 1 MATCHING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innkeeper	_f__</a:t>
            </a:r>
            <a:r>
              <a:rPr lang="en-US" dirty="0"/>
              <a:t>		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Ambitious	_h__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Roman	_l__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Officer	_g__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Rank	_d__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Empire	_k__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Emperor	_j__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Empress	_c__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Imperial	_a__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Court	_b__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Divorce	_e__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Advantageous  _</a:t>
            </a:r>
            <a:r>
              <a:rPr lang="en-US" sz="2000" dirty="0" err="1"/>
              <a:t>i</a:t>
            </a:r>
            <a:r>
              <a:rPr lang="en-US" sz="2000" dirty="0"/>
              <a:t>__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sz="2000" dirty="0"/>
              <a:t>of an empire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Official residence of a sovereign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Female ruler of an empire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Grade or position in the army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Legal ending of a marriage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Owner of an inn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Person appointed to command others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Full of strong desire to achieve </a:t>
            </a:r>
            <a:r>
              <a:rPr lang="en-US" sz="2000" dirty="0" err="1"/>
              <a:t>sth</a:t>
            </a:r>
            <a:endParaRPr lang="en-US" sz="2000" dirty="0"/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Profitable, beneficial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Ruler of an empire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Group o countries under the same ruler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000" dirty="0"/>
              <a:t>Of ancient Rome</a:t>
            </a:r>
            <a:endParaRPr lang="el-GR" sz="2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1 -0.034 L 0.125 -0.125 L 0.158 -0.034 L 0.249 0 L 0.158 0.034 L 0.125 0.125 L 0.091 0.034 L 0 0 Z" pathEditMode="relative" ptsTypes="">
                                      <p:cBhvr>
                                        <p:cTn id="7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II – EXERCISE 2</a:t>
            </a:r>
            <a:endParaRPr lang="el-GR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endParaRPr lang="el-GR" b="1" dirty="0"/>
          </a:p>
          <a:p>
            <a:pPr lvl="0">
              <a:buNone/>
            </a:pPr>
            <a:r>
              <a:rPr lang="en-US" b="1" dirty="0"/>
              <a:t>Find  words in the text with the following meanings:</a:t>
            </a:r>
            <a:endParaRPr lang="el-GR" b="1" dirty="0"/>
          </a:p>
          <a:p>
            <a:pPr lvl="0"/>
            <a:r>
              <a:rPr lang="en-US" dirty="0"/>
              <a:t>Devoted, committed</a:t>
            </a:r>
            <a:endParaRPr lang="el-GR" dirty="0"/>
          </a:p>
          <a:p>
            <a:pPr lvl="0"/>
            <a:r>
              <a:rPr lang="en-US" dirty="0"/>
              <a:t>Make known officially</a:t>
            </a:r>
            <a:endParaRPr lang="el-GR" dirty="0"/>
          </a:p>
          <a:p>
            <a:pPr lvl="0"/>
            <a:r>
              <a:rPr lang="en-US" dirty="0"/>
              <a:t>Welcomed act caused by supernatural power</a:t>
            </a:r>
            <a:endParaRPr lang="el-GR" dirty="0"/>
          </a:p>
          <a:p>
            <a:pPr lvl="0"/>
            <a:r>
              <a:rPr lang="en-US" dirty="0"/>
              <a:t>Take possession of </a:t>
            </a:r>
            <a:r>
              <a:rPr lang="en-US" dirty="0" err="1"/>
              <a:t>sth</a:t>
            </a:r>
            <a:r>
              <a:rPr lang="en-US" dirty="0"/>
              <a:t> by force</a:t>
            </a:r>
            <a:endParaRPr lang="el-GR" dirty="0"/>
          </a:p>
          <a:p>
            <a:pPr lvl="0"/>
            <a:r>
              <a:rPr lang="en-US" dirty="0"/>
              <a:t>Killing by nailing or tying on a cross</a:t>
            </a:r>
            <a:endParaRPr lang="el-GR" dirty="0"/>
          </a:p>
          <a:p>
            <a:pPr lvl="0"/>
            <a:r>
              <a:rPr lang="en-US" dirty="0"/>
              <a:t>Activity of digging</a:t>
            </a:r>
            <a:endParaRPr lang="el-GR" dirty="0"/>
          </a:p>
          <a:p>
            <a:pPr lvl="0"/>
            <a:r>
              <a:rPr lang="en-US" dirty="0"/>
              <a:t>Write on</a:t>
            </a:r>
            <a:endParaRPr lang="el-GR" dirty="0"/>
          </a:p>
          <a:p>
            <a:pPr lvl="0"/>
            <a:r>
              <a:rPr lang="en-US" dirty="0"/>
              <a:t>Respect highly</a:t>
            </a:r>
            <a:endParaRPr lang="el-GR" dirty="0"/>
          </a:p>
          <a:p>
            <a:pPr lvl="0"/>
            <a:r>
              <a:rPr lang="en-US" dirty="0"/>
              <a:t>Persistent</a:t>
            </a:r>
            <a:endParaRPr lang="el-GR" dirty="0"/>
          </a:p>
          <a:p>
            <a:pPr lvl="0"/>
            <a:r>
              <a:rPr lang="en-US" dirty="0"/>
              <a:t>Pity for the suffering of others</a:t>
            </a:r>
            <a:endParaRPr lang="el-GR" dirty="0"/>
          </a:p>
          <a:p>
            <a:pPr lvl="0"/>
            <a:r>
              <a:rPr lang="en-US" dirty="0"/>
              <a:t>Famous, celebrated</a:t>
            </a:r>
            <a:endParaRPr lang="el-GR" dirty="0"/>
          </a:p>
          <a:p>
            <a:pPr lvl="0"/>
            <a:r>
              <a:rPr lang="en-US" dirty="0"/>
              <a:t>Holy dead body or remains of a person</a:t>
            </a:r>
            <a:endParaRPr lang="el-GR" dirty="0"/>
          </a:p>
          <a:p>
            <a:pPr lvl="0"/>
            <a:r>
              <a:rPr lang="en-US" dirty="0"/>
              <a:t>Inspiring awe and respect because of excellence or strength</a:t>
            </a:r>
            <a:endParaRPr lang="el-GR" dirty="0"/>
          </a:p>
        </p:txBody>
      </p:sp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D70A40-A410-EACB-11CF-C9FA58BF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VOCABULARY II SOLUTION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1494F0-64F6-35D6-238E-62C66EB1195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en-US" b="1" dirty="0"/>
              <a:t>Find  words in the text with the following meanings:</a:t>
            </a:r>
            <a:endParaRPr lang="el-GR" b="1" dirty="0"/>
          </a:p>
          <a:p>
            <a:r>
              <a:rPr lang="en-US" dirty="0"/>
              <a:t>Devoted, committed	</a:t>
            </a:r>
            <a:r>
              <a:rPr lang="en-US"/>
              <a:t>	</a:t>
            </a:r>
            <a:r>
              <a:rPr lang="en-US" dirty="0"/>
              <a:t>	DEDICATED</a:t>
            </a:r>
            <a:endParaRPr lang="el-GR" dirty="0"/>
          </a:p>
          <a:p>
            <a:r>
              <a:rPr lang="en-US" dirty="0"/>
              <a:t>Make known officially			PROCLAIM</a:t>
            </a:r>
            <a:endParaRPr lang="el-GR" dirty="0"/>
          </a:p>
          <a:p>
            <a:r>
              <a:rPr lang="en-US" dirty="0"/>
              <a:t>Welcomed act caused by supernatural power MIRACLE</a:t>
            </a:r>
            <a:endParaRPr lang="el-GR" dirty="0"/>
          </a:p>
          <a:p>
            <a:r>
              <a:rPr lang="en-US" dirty="0"/>
              <a:t>Take possession of </a:t>
            </a:r>
            <a:r>
              <a:rPr lang="en-US" dirty="0" err="1"/>
              <a:t>sth</a:t>
            </a:r>
            <a:r>
              <a:rPr lang="en-US" dirty="0"/>
              <a:t> by force		CONQUER</a:t>
            </a:r>
            <a:endParaRPr lang="el-GR" dirty="0"/>
          </a:p>
          <a:p>
            <a:r>
              <a:rPr lang="en-US" dirty="0"/>
              <a:t>Killing by nailing or tying on a cross	CRUCIFY</a:t>
            </a:r>
            <a:endParaRPr lang="el-GR" dirty="0"/>
          </a:p>
          <a:p>
            <a:r>
              <a:rPr lang="en-US" dirty="0"/>
              <a:t>Activity of digging			EXCAVATE</a:t>
            </a:r>
            <a:endParaRPr lang="el-GR" dirty="0"/>
          </a:p>
          <a:p>
            <a:r>
              <a:rPr lang="en-US" dirty="0"/>
              <a:t>Write on				INSCRIBE</a:t>
            </a:r>
            <a:endParaRPr lang="el-GR" dirty="0"/>
          </a:p>
          <a:p>
            <a:r>
              <a:rPr lang="en-US" dirty="0"/>
              <a:t>Respect highly			HONOR</a:t>
            </a:r>
            <a:endParaRPr lang="el-GR" dirty="0"/>
          </a:p>
          <a:p>
            <a:r>
              <a:rPr lang="en-US" dirty="0"/>
              <a:t>Persistent				TENACIOUS</a:t>
            </a:r>
            <a:endParaRPr lang="el-GR" dirty="0"/>
          </a:p>
          <a:p>
            <a:r>
              <a:rPr lang="en-US" dirty="0"/>
              <a:t>Pity for the suffering of others		COMPASSION</a:t>
            </a:r>
            <a:endParaRPr lang="el-GR" dirty="0"/>
          </a:p>
          <a:p>
            <a:r>
              <a:rPr lang="en-US" dirty="0"/>
              <a:t>Famous, celebrated			RENOWNED</a:t>
            </a:r>
            <a:endParaRPr lang="el-GR" dirty="0"/>
          </a:p>
          <a:p>
            <a:r>
              <a:rPr lang="en-US" dirty="0"/>
              <a:t>Holy dead body or remains of a person	RELICS</a:t>
            </a:r>
            <a:endParaRPr lang="el-GR" dirty="0"/>
          </a:p>
          <a:p>
            <a:r>
              <a:rPr lang="en-US" dirty="0"/>
              <a:t>Inspiring awe and respect because 	FORMIDABLE</a:t>
            </a:r>
          </a:p>
          <a:p>
            <a:pPr marL="0" indent="0">
              <a:buNone/>
            </a:pPr>
            <a:r>
              <a:rPr lang="en-US" dirty="0"/>
              <a:t>     of excellence or strength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83423412"/>
      </p:ext>
    </p:extLst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III – EXERCISE 3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el-GR" sz="2000" dirty="0"/>
          </a:p>
          <a:p>
            <a:pPr lvl="0"/>
            <a:r>
              <a:rPr lang="en-US" sz="2000" b="1" dirty="0"/>
              <a:t>Put the words into the correct form in the gaps.</a:t>
            </a:r>
            <a:endParaRPr lang="el-GR" sz="2000" dirty="0"/>
          </a:p>
          <a:p>
            <a:pPr lvl="0"/>
            <a:r>
              <a:rPr lang="en-US" sz="2000" dirty="0"/>
              <a:t>Helen was a very __________ Christian 	</a:t>
            </a:r>
            <a:r>
              <a:rPr lang="en-US" sz="2000" b="1" dirty="0"/>
              <a:t>DEDICATE</a:t>
            </a:r>
            <a:endParaRPr lang="el-GR" sz="2000" dirty="0"/>
          </a:p>
          <a:p>
            <a:pPr lvl="0"/>
            <a:r>
              <a:rPr lang="en-US" sz="2000" dirty="0"/>
              <a:t>Their _____________ lasted for fifty years.  </a:t>
            </a:r>
            <a:r>
              <a:rPr lang="en-US" sz="2000" b="1" dirty="0"/>
              <a:t>MARRY</a:t>
            </a:r>
            <a:endParaRPr lang="el-GR" sz="2000" dirty="0"/>
          </a:p>
          <a:p>
            <a:pPr lvl="0"/>
            <a:r>
              <a:rPr lang="en-US" sz="2000" dirty="0"/>
              <a:t>Saint Helen lived in _______________ for thirty years. </a:t>
            </a:r>
            <a:r>
              <a:rPr lang="en-US" sz="2000" b="1" dirty="0"/>
              <a:t>OBSCURE</a:t>
            </a:r>
            <a:endParaRPr lang="el-GR" sz="2000" dirty="0"/>
          </a:p>
          <a:p>
            <a:pPr lvl="0"/>
            <a:r>
              <a:rPr lang="en-US" sz="2000" dirty="0"/>
              <a:t>The Byzantine ___________ lived in Constantinople	</a:t>
            </a:r>
            <a:r>
              <a:rPr lang="en-US" sz="2000" b="1" dirty="0"/>
              <a:t>EMPIRE</a:t>
            </a:r>
            <a:endParaRPr lang="el-GR" sz="2000" dirty="0"/>
          </a:p>
          <a:p>
            <a:pPr lvl="0"/>
            <a:r>
              <a:rPr lang="en-US" sz="2000" dirty="0"/>
              <a:t>After His ____________ Jesus visited the Apostles.	</a:t>
            </a:r>
            <a:r>
              <a:rPr lang="en-US" sz="2000" b="1" dirty="0"/>
              <a:t>CRUCIFY</a:t>
            </a:r>
            <a:endParaRPr lang="el-GR" sz="2000" dirty="0"/>
          </a:p>
          <a:p>
            <a:pPr lvl="0"/>
            <a:r>
              <a:rPr lang="en-US" sz="2000" dirty="0"/>
              <a:t>Helen was renowned for her ______________.	</a:t>
            </a:r>
            <a:r>
              <a:rPr lang="en-US" sz="2000" b="1" dirty="0"/>
              <a:t>GENEROUS</a:t>
            </a:r>
            <a:endParaRPr lang="el-GR" sz="2000" dirty="0"/>
          </a:p>
          <a:p>
            <a:pPr lvl="0"/>
            <a:r>
              <a:rPr lang="en-US" sz="2000" dirty="0"/>
              <a:t>The _____________ of our Church are the Apostles.	</a:t>
            </a:r>
            <a:r>
              <a:rPr lang="en-US" sz="2000" b="1" dirty="0"/>
              <a:t>FOUND</a:t>
            </a:r>
            <a:endParaRPr lang="el-GR" sz="2000" dirty="0"/>
          </a:p>
          <a:p>
            <a:pPr lvl="0"/>
            <a:r>
              <a:rPr lang="en-US" sz="2000" dirty="0"/>
              <a:t>Constantine the Great officially recognized _________ </a:t>
            </a:r>
            <a:r>
              <a:rPr lang="en-US" sz="2000" b="1" dirty="0"/>
              <a:t>CHRISTIAN</a:t>
            </a:r>
            <a:endParaRPr lang="el-GR" sz="2000" dirty="0"/>
          </a:p>
        </p:txBody>
      </p:sp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IV – EXERCISE 4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Choose the correct answer among a, b and c.</a:t>
            </a:r>
            <a:endParaRPr lang="el-GR" dirty="0"/>
          </a:p>
          <a:p>
            <a:pPr lvl="0"/>
            <a:r>
              <a:rPr lang="en-US" dirty="0"/>
              <a:t>Helen was an innkeeper’s daughter ______ married an ambitious Roman officer.</a:t>
            </a:r>
            <a:endParaRPr lang="el-GR" dirty="0"/>
          </a:p>
          <a:p>
            <a:pPr lvl="0"/>
            <a:r>
              <a:rPr lang="en-US" dirty="0"/>
              <a:t>who	        	b. whom	c. which</a:t>
            </a:r>
            <a:endParaRPr lang="el-GR" dirty="0"/>
          </a:p>
          <a:p>
            <a:pPr lvl="0"/>
            <a:r>
              <a:rPr lang="en-US" dirty="0"/>
              <a:t>Helen’s husband divorced her in order to make a ___________ advantageous marriage.</a:t>
            </a:r>
            <a:endParaRPr lang="el-GR" dirty="0"/>
          </a:p>
          <a:p>
            <a:pPr lvl="0"/>
            <a:r>
              <a:rPr lang="en-US" dirty="0"/>
              <a:t>political	b. </a:t>
            </a:r>
            <a:r>
              <a:rPr lang="en-US" dirty="0" err="1"/>
              <a:t>politicaly</a:t>
            </a:r>
            <a:r>
              <a:rPr lang="en-US" dirty="0"/>
              <a:t>	c. politically</a:t>
            </a:r>
            <a:endParaRPr lang="el-GR" dirty="0"/>
          </a:p>
          <a:p>
            <a:pPr lvl="0"/>
            <a:r>
              <a:rPr lang="en-US" dirty="0"/>
              <a:t>Helen made ________ the model for Christian Queens.</a:t>
            </a:r>
            <a:endParaRPr lang="el-GR" dirty="0"/>
          </a:p>
          <a:p>
            <a:pPr lvl="0"/>
            <a:r>
              <a:rPr lang="en-US" dirty="0"/>
              <a:t>her		b. herself	c. she</a:t>
            </a:r>
            <a:endParaRPr lang="el-GR" dirty="0"/>
          </a:p>
          <a:p>
            <a:pPr lvl="0"/>
            <a:r>
              <a:rPr lang="en-US" dirty="0"/>
              <a:t>Three crosses _________ found near an ancient temple of Aphrodite.</a:t>
            </a:r>
            <a:endParaRPr lang="el-GR" dirty="0"/>
          </a:p>
          <a:p>
            <a:pPr lvl="0"/>
            <a:r>
              <a:rPr lang="en-US" dirty="0"/>
              <a:t>Were 	b. has		b. was</a:t>
            </a:r>
            <a:endParaRPr lang="el-GR" dirty="0"/>
          </a:p>
          <a:p>
            <a:pPr lvl="0"/>
            <a:r>
              <a:rPr lang="en-US" dirty="0"/>
              <a:t>Helen built 28 churches in Jerusalem, ___________ the Church of Nativity.</a:t>
            </a:r>
            <a:endParaRPr lang="el-GR" dirty="0"/>
          </a:p>
          <a:p>
            <a:pPr lvl="0"/>
            <a:r>
              <a:rPr lang="en-US" dirty="0"/>
              <a:t>including	b. included	b. include</a:t>
            </a:r>
            <a:endParaRPr lang="el-GR" dirty="0"/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Δημοτικός">
  <a:themeElements>
    <a:clrScheme name="Δημοτικός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Δημοτικός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Δημοτικός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Αποκορύφωμα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710</TotalTime>
  <Words>1225</Words>
  <Application>Microsoft Office PowerPoint</Application>
  <PresentationFormat>Προβολή στην οθόνη (4:3)</PresentationFormat>
  <Paragraphs>127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4" baseType="lpstr">
      <vt:lpstr>Calibri</vt:lpstr>
      <vt:lpstr>Georgia</vt:lpstr>
      <vt:lpstr>Wingdings</vt:lpstr>
      <vt:lpstr>Wingdings 2</vt:lpstr>
      <vt:lpstr>Δημοτικός</vt:lpstr>
      <vt:lpstr>SAINT HELEN</vt:lpstr>
      <vt:lpstr>Saint Helen</vt:lpstr>
      <vt:lpstr>Constantius Chlorus – Saint Helena</vt:lpstr>
      <vt:lpstr>Saint Helen</vt:lpstr>
      <vt:lpstr>Main points</vt:lpstr>
      <vt:lpstr>Main Points</vt:lpstr>
      <vt:lpstr>Main points</vt:lpstr>
      <vt:lpstr>Main Points</vt:lpstr>
      <vt:lpstr>Church of the Holy Sepulchre</vt:lpstr>
      <vt:lpstr>Church of the Nativity</vt:lpstr>
      <vt:lpstr>CHAPEL  of the Ascension – MOUNT OF OLIVES</vt:lpstr>
      <vt:lpstr>Saint Mary of Magdala</vt:lpstr>
      <vt:lpstr>Saint Helen video</vt:lpstr>
      <vt:lpstr>VOCABULARY 1</vt:lpstr>
      <vt:lpstr>Vocabulary I– exercise 1 MATCHING</vt:lpstr>
      <vt:lpstr>VOCABULARY II – EXERCISE 2</vt:lpstr>
      <vt:lpstr>VOCABULARY II SOLUTION</vt:lpstr>
      <vt:lpstr>VOCABULARY III – EXERCISE 3</vt:lpstr>
      <vt:lpstr>VOCABULARY IV – EXERCISE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SAINT HELEN</dc:title>
  <dc:creator>Elga Georgousis</dc:creator>
  <cp:lastModifiedBy>Alexios Karafotias</cp:lastModifiedBy>
  <cp:revision>46</cp:revision>
  <dcterms:created xsi:type="dcterms:W3CDTF">2017-11-19T09:23:46Z</dcterms:created>
  <dcterms:modified xsi:type="dcterms:W3CDTF">2026-10-05T07:25:51Z</dcterms:modified>
</cp:coreProperties>
</file>