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sldIdLst>
    <p:sldId id="256" r:id="rId2"/>
    <p:sldId id="257" r:id="rId3"/>
    <p:sldId id="259" r:id="rId4"/>
    <p:sldId id="260" r:id="rId5"/>
    <p:sldId id="261" r:id="rId6"/>
    <p:sldId id="262" r:id="rId7"/>
    <p:sldId id="263" r:id="rId8"/>
    <p:sldId id="258" r:id="rId9"/>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4" autoAdjust="0"/>
    <p:restoredTop sz="94624" autoAdjust="0"/>
  </p:normalViewPr>
  <p:slideViewPr>
    <p:cSldViewPr>
      <p:cViewPr>
        <p:scale>
          <a:sx n="77" d="100"/>
          <a:sy n="77" d="100"/>
        </p:scale>
        <p:origin x="-1164" y="102"/>
      </p:cViewPr>
      <p:guideLst>
        <p:guide orient="horz" pos="2160"/>
        <p:guide pos="2880"/>
      </p:guideLst>
    </p:cSldViewPr>
  </p:slideViewPr>
  <p:outlineViewPr>
    <p:cViewPr>
      <p:scale>
        <a:sx n="33" d="100"/>
        <a:sy n="33" d="100"/>
      </p:scale>
      <p:origin x="0" y="1188"/>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sp>
        <p:nvSpPr>
          <p:cNvPr id="12" name="11 - Ορθογώνιο"/>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12 - Στρογγυλεμένο ορθογώνιο"/>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8 - Υπότιτλος"/>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l-GR" smtClean="0"/>
              <a:t>Κάντε κλικ για να επεξεργαστείτε τον υπότιτλο του υποδείγματος</a:t>
            </a:r>
            <a:endParaRPr kumimoji="0" lang="en-US"/>
          </a:p>
        </p:txBody>
      </p:sp>
      <p:sp>
        <p:nvSpPr>
          <p:cNvPr id="28" name="27 - Θέση ημερομηνίας"/>
          <p:cNvSpPr>
            <a:spLocks noGrp="1"/>
          </p:cNvSpPr>
          <p:nvPr>
            <p:ph type="dt" sz="half" idx="10"/>
          </p:nvPr>
        </p:nvSpPr>
        <p:spPr/>
        <p:txBody>
          <a:bodyPr/>
          <a:lstStyle/>
          <a:p>
            <a:fld id="{F9F35D58-71F6-4199-90C2-3CF7D7AD534F}" type="datetimeFigureOut">
              <a:rPr lang="el-GR" smtClean="0"/>
              <a:pPr/>
              <a:t>19/10/2020</a:t>
            </a:fld>
            <a:endParaRPr lang="el-GR"/>
          </a:p>
        </p:txBody>
      </p:sp>
      <p:sp>
        <p:nvSpPr>
          <p:cNvPr id="17" name="16 - Θέση υποσέλιδου"/>
          <p:cNvSpPr>
            <a:spLocks noGrp="1"/>
          </p:cNvSpPr>
          <p:nvPr>
            <p:ph type="ftr" sz="quarter" idx="11"/>
          </p:nvPr>
        </p:nvSpPr>
        <p:spPr/>
        <p:txBody>
          <a:bodyPr/>
          <a:lstStyle/>
          <a:p>
            <a:endParaRPr lang="el-GR"/>
          </a:p>
        </p:txBody>
      </p:sp>
      <p:sp>
        <p:nvSpPr>
          <p:cNvPr id="29" name="28 - Θέση αριθμού διαφάνειας"/>
          <p:cNvSpPr>
            <a:spLocks noGrp="1"/>
          </p:cNvSpPr>
          <p:nvPr>
            <p:ph type="sldNum" sz="quarter" idx="12"/>
          </p:nvPr>
        </p:nvSpPr>
        <p:spPr/>
        <p:txBody>
          <a:bodyPr lIns="0" tIns="0" rIns="0" bIns="0">
            <a:noAutofit/>
          </a:bodyPr>
          <a:lstStyle>
            <a:lvl1pPr>
              <a:defRPr sz="1400">
                <a:solidFill>
                  <a:srgbClr val="FFFFFF"/>
                </a:solidFill>
              </a:defRPr>
            </a:lvl1pPr>
          </a:lstStyle>
          <a:p>
            <a:fld id="{D8C54932-B8CC-4E95-8455-A858890F3392}" type="slidenum">
              <a:rPr lang="el-GR" smtClean="0"/>
              <a:pPr/>
              <a:t>‹#›</a:t>
            </a:fld>
            <a:endParaRPr lang="el-GR"/>
          </a:p>
        </p:txBody>
      </p:sp>
      <p:sp>
        <p:nvSpPr>
          <p:cNvPr id="7" name="6 - Ορθογώνιο"/>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9 - Ορθογώνιο"/>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 Ορθογώνιο"/>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 Τίτλος"/>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l-GR" smtClean="0"/>
              <a:t>Kλικ για επεξεργασία του τίτλου</a:t>
            </a:r>
            <a:endParaRPr kumimoji="0" lang="en-US"/>
          </a:p>
        </p:txBody>
      </p:sp>
    </p:spTree>
  </p:cSld>
  <p:clrMapOvr>
    <a:masterClrMapping/>
  </p:clrMapOvr>
  <p:transition>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kumimoji="0" lang="el-GR" smtClean="0"/>
              <a:t>Kλικ για επεξεργασία του τίτλου</a:t>
            </a:r>
            <a:endParaRPr kumimoji="0" lang="en-US"/>
          </a:p>
        </p:txBody>
      </p:sp>
      <p:sp>
        <p:nvSpPr>
          <p:cNvPr id="4" name="3 - Θέση ημερομηνίας"/>
          <p:cNvSpPr>
            <a:spLocks noGrp="1"/>
          </p:cNvSpPr>
          <p:nvPr>
            <p:ph type="dt" sz="half" idx="10"/>
          </p:nvPr>
        </p:nvSpPr>
        <p:spPr/>
        <p:txBody>
          <a:bodyPr/>
          <a:lstStyle/>
          <a:p>
            <a:fld id="{F9F35D58-71F6-4199-90C2-3CF7D7AD534F}" type="datetimeFigureOut">
              <a:rPr lang="el-GR" smtClean="0"/>
              <a:pPr/>
              <a:t>19/10/2020</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D8C54932-B8CC-4E95-8455-A858890F3392}" type="slidenum">
              <a:rPr lang="el-GR" smtClean="0"/>
              <a:pPr/>
              <a:t>‹#›</a:t>
            </a:fld>
            <a:endParaRPr lang="el-GR"/>
          </a:p>
        </p:txBody>
      </p:sp>
      <p:sp>
        <p:nvSpPr>
          <p:cNvPr id="8" name="7 - Θέση περιεχομένου"/>
          <p:cNvSpPr>
            <a:spLocks noGrp="1"/>
          </p:cNvSpPr>
          <p:nvPr>
            <p:ph sz="quarter" idx="1"/>
          </p:nvPr>
        </p:nvSpPr>
        <p:spPr>
          <a:xfrm>
            <a:off x="914400" y="1447800"/>
            <a:ext cx="7772400" cy="4572000"/>
          </a:xfrm>
        </p:spPr>
        <p:txBody>
          <a:bodyPr vert="horz"/>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Tree>
  </p:cSld>
  <p:clrMapOvr>
    <a:masterClrMapping/>
  </p:clrMapOvr>
  <p:transition>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Κεφαλίδα ενότητας">
    <p:spTree>
      <p:nvGrpSpPr>
        <p:cNvPr id="1" name=""/>
        <p:cNvGrpSpPr/>
        <p:nvPr/>
      </p:nvGrpSpPr>
      <p:grpSpPr>
        <a:xfrm>
          <a:off x="0" y="0"/>
          <a:ext cx="0" cy="0"/>
          <a:chOff x="0" y="0"/>
          <a:chExt cx="0" cy="0"/>
        </a:xfrm>
      </p:grpSpPr>
      <p:sp>
        <p:nvSpPr>
          <p:cNvPr id="11" name="10 - Ορθογώνιο"/>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9 - Στρογγυλεμένο ορθογώνιο"/>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1 - Τίτλος"/>
          <p:cNvSpPr>
            <a:spLocks noGrp="1"/>
          </p:cNvSpPr>
          <p:nvPr>
            <p:ph type="title"/>
          </p:nvPr>
        </p:nvSpPr>
        <p:spPr>
          <a:xfrm>
            <a:off x="722313" y="952500"/>
            <a:ext cx="7772400" cy="1362075"/>
          </a:xfrm>
        </p:spPr>
        <p:txBody>
          <a:bodyPr anchor="b" anchorCtr="0"/>
          <a:lstStyle>
            <a:lvl1pPr algn="l">
              <a:buNone/>
              <a:defRPr sz="4000" b="0" cap="none"/>
            </a:lvl1pPr>
          </a:lstStyle>
          <a:p>
            <a:r>
              <a:rPr kumimoji="0" lang="el-GR" smtClean="0"/>
              <a:t>Kλικ για επεξεργασία του τίτλου</a:t>
            </a:r>
            <a:endParaRPr kumimoji="0" lang="en-US"/>
          </a:p>
        </p:txBody>
      </p:sp>
      <p:sp>
        <p:nvSpPr>
          <p:cNvPr id="3" name="2 - Θέση κειμένου"/>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l-GR" smtClean="0"/>
              <a:t>Kλικ για επεξεργασία των στυλ του υποδείγματος</a:t>
            </a:r>
          </a:p>
        </p:txBody>
      </p:sp>
      <p:sp>
        <p:nvSpPr>
          <p:cNvPr id="4" name="3 - Θέση ημερομηνίας"/>
          <p:cNvSpPr>
            <a:spLocks noGrp="1"/>
          </p:cNvSpPr>
          <p:nvPr>
            <p:ph type="dt" sz="half" idx="10"/>
          </p:nvPr>
        </p:nvSpPr>
        <p:spPr/>
        <p:txBody>
          <a:bodyPr/>
          <a:lstStyle/>
          <a:p>
            <a:fld id="{F9F35D58-71F6-4199-90C2-3CF7D7AD534F}" type="datetimeFigureOut">
              <a:rPr lang="el-GR" smtClean="0"/>
              <a:pPr/>
              <a:t>19/10/2020</a:t>
            </a:fld>
            <a:endParaRPr lang="el-GR"/>
          </a:p>
        </p:txBody>
      </p:sp>
      <p:sp>
        <p:nvSpPr>
          <p:cNvPr id="5" name="4 - Θέση υποσέλιδου"/>
          <p:cNvSpPr>
            <a:spLocks noGrp="1"/>
          </p:cNvSpPr>
          <p:nvPr>
            <p:ph type="ftr" sz="quarter" idx="11"/>
          </p:nvPr>
        </p:nvSpPr>
        <p:spPr>
          <a:xfrm>
            <a:off x="800100" y="6172200"/>
            <a:ext cx="4000500" cy="457200"/>
          </a:xfrm>
        </p:spPr>
        <p:txBody>
          <a:bodyPr/>
          <a:lstStyle/>
          <a:p>
            <a:endParaRPr lang="el-GR"/>
          </a:p>
        </p:txBody>
      </p:sp>
      <p:sp>
        <p:nvSpPr>
          <p:cNvPr id="7" name="6 - Ορθογώνιο"/>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 Ορθογώνιο"/>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8 - Ορθογώνιο"/>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5 - Θέση αριθμού διαφάνειας"/>
          <p:cNvSpPr>
            <a:spLocks noGrp="1"/>
          </p:cNvSpPr>
          <p:nvPr>
            <p:ph type="sldNum" sz="quarter" idx="12"/>
          </p:nvPr>
        </p:nvSpPr>
        <p:spPr>
          <a:xfrm>
            <a:off x="146304" y="6208776"/>
            <a:ext cx="457200" cy="457200"/>
          </a:xfrm>
        </p:spPr>
        <p:txBody>
          <a:bodyPr/>
          <a:lstStyle/>
          <a:p>
            <a:fld id="{D8C54932-B8CC-4E95-8455-A858890F3392}" type="slidenum">
              <a:rPr lang="el-GR" smtClean="0"/>
              <a:pPr/>
              <a:t>‹#›</a:t>
            </a:fld>
            <a:endParaRPr lang="el-GR"/>
          </a:p>
        </p:txBody>
      </p:sp>
    </p:spTree>
  </p:cSld>
  <p:clrMapOvr>
    <a:masterClrMapping/>
  </p:clrMapOvr>
  <p:transition>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kumimoji="0" lang="el-GR" smtClean="0"/>
              <a:t>Kλικ για επεξεργασία του τίτλου</a:t>
            </a:r>
            <a:endParaRPr kumimoji="0" lang="en-US"/>
          </a:p>
        </p:txBody>
      </p:sp>
      <p:sp>
        <p:nvSpPr>
          <p:cNvPr id="5" name="4 - Θέση ημερομηνίας"/>
          <p:cNvSpPr>
            <a:spLocks noGrp="1"/>
          </p:cNvSpPr>
          <p:nvPr>
            <p:ph type="dt" sz="half" idx="10"/>
          </p:nvPr>
        </p:nvSpPr>
        <p:spPr/>
        <p:txBody>
          <a:bodyPr/>
          <a:lstStyle/>
          <a:p>
            <a:fld id="{F9F35D58-71F6-4199-90C2-3CF7D7AD534F}" type="datetimeFigureOut">
              <a:rPr lang="el-GR" smtClean="0"/>
              <a:pPr/>
              <a:t>19/10/2020</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D8C54932-B8CC-4E95-8455-A858890F3392}" type="slidenum">
              <a:rPr lang="el-GR" smtClean="0"/>
              <a:pPr/>
              <a:t>‹#›</a:t>
            </a:fld>
            <a:endParaRPr lang="el-GR"/>
          </a:p>
        </p:txBody>
      </p:sp>
      <p:sp>
        <p:nvSpPr>
          <p:cNvPr id="9" name="8 - Θέση περιεχομένου"/>
          <p:cNvSpPr>
            <a:spLocks noGrp="1"/>
          </p:cNvSpPr>
          <p:nvPr>
            <p:ph sz="quarter" idx="1"/>
          </p:nvPr>
        </p:nvSpPr>
        <p:spPr>
          <a:xfrm>
            <a:off x="914400" y="1447800"/>
            <a:ext cx="3749040" cy="4572000"/>
          </a:xfrm>
        </p:spPr>
        <p:txBody>
          <a:bodyPr vert="horz"/>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11" name="10 - Θέση περιεχομένου"/>
          <p:cNvSpPr>
            <a:spLocks noGrp="1"/>
          </p:cNvSpPr>
          <p:nvPr>
            <p:ph sz="quarter" idx="2"/>
          </p:nvPr>
        </p:nvSpPr>
        <p:spPr>
          <a:xfrm>
            <a:off x="4933950" y="1447800"/>
            <a:ext cx="3749040" cy="4572000"/>
          </a:xfrm>
        </p:spPr>
        <p:txBody>
          <a:bodyPr vert="horz"/>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Tree>
  </p:cSld>
  <p:clrMapOvr>
    <a:masterClrMapping/>
  </p:clrMapOvr>
  <p:transition>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a:xfrm>
            <a:off x="914400" y="273050"/>
            <a:ext cx="7772400" cy="1143000"/>
          </a:xfrm>
        </p:spPr>
        <p:txBody>
          <a:bodyPr anchor="b" anchorCtr="0"/>
          <a:lstStyle>
            <a:lvl1pPr>
              <a:defRPr/>
            </a:lvl1pPr>
          </a:lstStyle>
          <a:p>
            <a:r>
              <a:rPr kumimoji="0" lang="el-GR" smtClean="0"/>
              <a:t>Kλικ για επεξεργασία του τίτλου</a:t>
            </a:r>
            <a:endParaRPr kumimoji="0" lang="en-US"/>
          </a:p>
        </p:txBody>
      </p:sp>
      <p:sp>
        <p:nvSpPr>
          <p:cNvPr id="3" name="2 - Θέση κειμένου"/>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l-GR" smtClean="0"/>
              <a:t>Kλικ για επεξεργασία των στυλ του υποδείγματος</a:t>
            </a:r>
          </a:p>
        </p:txBody>
      </p:sp>
      <p:sp>
        <p:nvSpPr>
          <p:cNvPr id="4" name="3 - Θέση κειμένου"/>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l-GR" smtClean="0"/>
              <a:t>Kλικ για επεξεργασία των στυλ του υποδείγματος</a:t>
            </a:r>
          </a:p>
        </p:txBody>
      </p:sp>
      <p:sp>
        <p:nvSpPr>
          <p:cNvPr id="7" name="6 - Θέση ημερομηνίας"/>
          <p:cNvSpPr>
            <a:spLocks noGrp="1"/>
          </p:cNvSpPr>
          <p:nvPr>
            <p:ph type="dt" sz="half" idx="10"/>
          </p:nvPr>
        </p:nvSpPr>
        <p:spPr/>
        <p:txBody>
          <a:bodyPr/>
          <a:lstStyle/>
          <a:p>
            <a:fld id="{F9F35D58-71F6-4199-90C2-3CF7D7AD534F}" type="datetimeFigureOut">
              <a:rPr lang="el-GR" smtClean="0"/>
              <a:pPr/>
              <a:t>19/10/2020</a:t>
            </a:fld>
            <a:endParaRPr lang="el-GR"/>
          </a:p>
        </p:txBody>
      </p:sp>
      <p:sp>
        <p:nvSpPr>
          <p:cNvPr id="8" name="7 - Θέση υποσέλιδου"/>
          <p:cNvSpPr>
            <a:spLocks noGrp="1"/>
          </p:cNvSpPr>
          <p:nvPr>
            <p:ph type="ftr" sz="quarter" idx="11"/>
          </p:nvPr>
        </p:nvSpPr>
        <p:spPr/>
        <p:txBody>
          <a:bodyPr/>
          <a:lstStyle/>
          <a:p>
            <a:endParaRPr lang="el-GR"/>
          </a:p>
        </p:txBody>
      </p:sp>
      <p:sp>
        <p:nvSpPr>
          <p:cNvPr id="9" name="8 - Θέση αριθμού διαφάνειας"/>
          <p:cNvSpPr>
            <a:spLocks noGrp="1"/>
          </p:cNvSpPr>
          <p:nvPr>
            <p:ph type="sldNum" sz="quarter" idx="12"/>
          </p:nvPr>
        </p:nvSpPr>
        <p:spPr/>
        <p:txBody>
          <a:bodyPr/>
          <a:lstStyle/>
          <a:p>
            <a:fld id="{D8C54932-B8CC-4E95-8455-A858890F3392}" type="slidenum">
              <a:rPr lang="el-GR" smtClean="0"/>
              <a:pPr/>
              <a:t>‹#›</a:t>
            </a:fld>
            <a:endParaRPr lang="el-GR"/>
          </a:p>
        </p:txBody>
      </p:sp>
      <p:sp>
        <p:nvSpPr>
          <p:cNvPr id="11" name="10 - Θέση περιεχομένου"/>
          <p:cNvSpPr>
            <a:spLocks noGrp="1"/>
          </p:cNvSpPr>
          <p:nvPr>
            <p:ph sz="half" idx="2"/>
          </p:nvPr>
        </p:nvSpPr>
        <p:spPr>
          <a:xfrm>
            <a:off x="914400" y="2247900"/>
            <a:ext cx="3733800" cy="3886200"/>
          </a:xfrm>
        </p:spPr>
        <p:txBody>
          <a:bodyPr vert="horz"/>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13" name="12 - Θέση περιεχομένου"/>
          <p:cNvSpPr>
            <a:spLocks noGrp="1"/>
          </p:cNvSpPr>
          <p:nvPr>
            <p:ph sz="half" idx="4"/>
          </p:nvPr>
        </p:nvSpPr>
        <p:spPr>
          <a:xfrm>
            <a:off x="4953000" y="2247900"/>
            <a:ext cx="3733800" cy="3886200"/>
          </a:xfrm>
        </p:spPr>
        <p:txBody>
          <a:bodyPr vert="horz"/>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Tree>
  </p:cSld>
  <p:clrMapOvr>
    <a:masterClrMapping/>
  </p:clrMapOvr>
  <p:transition>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kumimoji="0" lang="el-GR" smtClean="0"/>
              <a:t>Kλικ για επεξεργασία του τίτλου</a:t>
            </a:r>
            <a:endParaRPr kumimoji="0" lang="en-US"/>
          </a:p>
        </p:txBody>
      </p:sp>
      <p:sp>
        <p:nvSpPr>
          <p:cNvPr id="3" name="2 - Θέση ημερομηνίας"/>
          <p:cNvSpPr>
            <a:spLocks noGrp="1"/>
          </p:cNvSpPr>
          <p:nvPr>
            <p:ph type="dt" sz="half" idx="10"/>
          </p:nvPr>
        </p:nvSpPr>
        <p:spPr/>
        <p:txBody>
          <a:bodyPr/>
          <a:lstStyle/>
          <a:p>
            <a:fld id="{F9F35D58-71F6-4199-90C2-3CF7D7AD534F}" type="datetimeFigureOut">
              <a:rPr lang="el-GR" smtClean="0"/>
              <a:pPr/>
              <a:t>19/10/2020</a:t>
            </a:fld>
            <a:endParaRPr lang="el-GR"/>
          </a:p>
        </p:txBody>
      </p:sp>
      <p:sp>
        <p:nvSpPr>
          <p:cNvPr id="4" name="3 - Θέση υποσέλιδου"/>
          <p:cNvSpPr>
            <a:spLocks noGrp="1"/>
          </p:cNvSpPr>
          <p:nvPr>
            <p:ph type="ftr" sz="quarter" idx="11"/>
          </p:nvPr>
        </p:nvSpPr>
        <p:spPr/>
        <p:txBody>
          <a:bodyPr/>
          <a:lstStyle/>
          <a:p>
            <a:endParaRPr lang="el-GR"/>
          </a:p>
        </p:txBody>
      </p:sp>
      <p:sp>
        <p:nvSpPr>
          <p:cNvPr id="5" name="4 - Θέση αριθμού διαφάνειας"/>
          <p:cNvSpPr>
            <a:spLocks noGrp="1"/>
          </p:cNvSpPr>
          <p:nvPr>
            <p:ph type="sldNum" sz="quarter" idx="12"/>
          </p:nvPr>
        </p:nvSpPr>
        <p:spPr/>
        <p:txBody>
          <a:bodyPr/>
          <a:lstStyle/>
          <a:p>
            <a:fld id="{D8C54932-B8CC-4E95-8455-A858890F3392}" type="slidenum">
              <a:rPr lang="el-GR" smtClean="0"/>
              <a:pPr/>
              <a:t>‹#›</a:t>
            </a:fld>
            <a:endParaRPr lang="el-GR"/>
          </a:p>
        </p:txBody>
      </p:sp>
    </p:spTree>
  </p:cSld>
  <p:clrMapOvr>
    <a:masterClrMapping/>
  </p:clrMapOvr>
  <p:transition>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p:txBody>
          <a:bodyPr/>
          <a:lstStyle/>
          <a:p>
            <a:fld id="{F9F35D58-71F6-4199-90C2-3CF7D7AD534F}" type="datetimeFigureOut">
              <a:rPr lang="el-GR" smtClean="0"/>
              <a:pPr/>
              <a:t>19/10/2020</a:t>
            </a:fld>
            <a:endParaRPr lang="el-GR"/>
          </a:p>
        </p:txBody>
      </p:sp>
      <p:sp>
        <p:nvSpPr>
          <p:cNvPr id="3" name="2 - Θέση υποσέλιδου"/>
          <p:cNvSpPr>
            <a:spLocks noGrp="1"/>
          </p:cNvSpPr>
          <p:nvPr>
            <p:ph type="ftr" sz="quarter" idx="11"/>
          </p:nvPr>
        </p:nvSpPr>
        <p:spPr/>
        <p:txBody>
          <a:bodyPr/>
          <a:lstStyle/>
          <a:p>
            <a:endParaRPr lang="el-GR"/>
          </a:p>
        </p:txBody>
      </p:sp>
      <p:sp>
        <p:nvSpPr>
          <p:cNvPr id="4" name="3 - Θέση αριθμού διαφάνειας"/>
          <p:cNvSpPr>
            <a:spLocks noGrp="1"/>
          </p:cNvSpPr>
          <p:nvPr>
            <p:ph type="sldNum" sz="quarter" idx="12"/>
          </p:nvPr>
        </p:nvSpPr>
        <p:spPr/>
        <p:txBody>
          <a:bodyPr/>
          <a:lstStyle/>
          <a:p>
            <a:fld id="{D8C54932-B8CC-4E95-8455-A858890F3392}" type="slidenum">
              <a:rPr lang="el-GR" smtClean="0"/>
              <a:pPr/>
              <a:t>‹#›</a:t>
            </a:fld>
            <a:endParaRPr lang="el-GR"/>
          </a:p>
        </p:txBody>
      </p:sp>
    </p:spTree>
  </p:cSld>
  <p:clrMapOvr>
    <a:masterClrMapping/>
  </p:clrMapOvr>
  <p:transition>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8" name="7 - Ορθογώνιο"/>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8 - Στρογγυλεμένο ορθογώνιο"/>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1 - Τίτλος"/>
          <p:cNvSpPr>
            <a:spLocks noGrp="1"/>
          </p:cNvSpPr>
          <p:nvPr>
            <p:ph type="title"/>
          </p:nvPr>
        </p:nvSpPr>
        <p:spPr>
          <a:xfrm>
            <a:off x="914400" y="273050"/>
            <a:ext cx="7772400" cy="1143000"/>
          </a:xfrm>
        </p:spPr>
        <p:txBody>
          <a:bodyPr anchor="b" anchorCtr="0"/>
          <a:lstStyle>
            <a:lvl1pPr algn="l">
              <a:buNone/>
              <a:defRPr sz="4000" b="0"/>
            </a:lvl1pPr>
          </a:lstStyle>
          <a:p>
            <a:r>
              <a:rPr kumimoji="0" lang="el-GR" smtClean="0"/>
              <a:t>Kλικ για επεξεργασία του τίτλου</a:t>
            </a:r>
            <a:endParaRPr kumimoji="0" lang="en-US"/>
          </a:p>
        </p:txBody>
      </p:sp>
      <p:sp>
        <p:nvSpPr>
          <p:cNvPr id="3" name="2 - Θέση κειμένου"/>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l-GR" smtClean="0"/>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F9F35D58-71F6-4199-90C2-3CF7D7AD534F}" type="datetimeFigureOut">
              <a:rPr lang="el-GR" smtClean="0"/>
              <a:pPr/>
              <a:t>19/10/2020</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D8C54932-B8CC-4E95-8455-A858890F3392}" type="slidenum">
              <a:rPr lang="el-GR" smtClean="0"/>
              <a:pPr/>
              <a:t>‹#›</a:t>
            </a:fld>
            <a:endParaRPr lang="el-GR"/>
          </a:p>
        </p:txBody>
      </p:sp>
      <p:sp>
        <p:nvSpPr>
          <p:cNvPr id="11" name="10 - Θέση περιεχομένου"/>
          <p:cNvSpPr>
            <a:spLocks noGrp="1"/>
          </p:cNvSpPr>
          <p:nvPr>
            <p:ph sz="quarter" idx="1"/>
          </p:nvPr>
        </p:nvSpPr>
        <p:spPr>
          <a:xfrm>
            <a:off x="2971800" y="1600200"/>
            <a:ext cx="5715000" cy="4495800"/>
          </a:xfrm>
        </p:spPr>
        <p:txBody>
          <a:bodyPr vert="horz"/>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Tree>
  </p:cSld>
  <p:clrMapOvr>
    <a:masterClrMapping/>
  </p:clrMapOvr>
  <p:transition>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l-GR" smtClean="0"/>
              <a:t>Kλικ για επεξεργασία του τίτλου</a:t>
            </a:r>
            <a:endParaRPr kumimoji="0" lang="en-US"/>
          </a:p>
        </p:txBody>
      </p:sp>
      <p:sp>
        <p:nvSpPr>
          <p:cNvPr id="4" name="3 - Θέση κειμένου"/>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l-GR" smtClean="0"/>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F9F35D58-71F6-4199-90C2-3CF7D7AD534F}" type="datetimeFigureOut">
              <a:rPr lang="el-GR" smtClean="0"/>
              <a:pPr/>
              <a:t>19/10/2020</a:t>
            </a:fld>
            <a:endParaRPr lang="el-GR"/>
          </a:p>
        </p:txBody>
      </p:sp>
      <p:sp>
        <p:nvSpPr>
          <p:cNvPr id="6" name="5 - Θέση υποσέλιδου"/>
          <p:cNvSpPr>
            <a:spLocks noGrp="1"/>
          </p:cNvSpPr>
          <p:nvPr>
            <p:ph type="ftr" sz="quarter" idx="11"/>
          </p:nvPr>
        </p:nvSpPr>
        <p:spPr>
          <a:xfrm>
            <a:off x="914400" y="6172200"/>
            <a:ext cx="3886200" cy="457200"/>
          </a:xfrm>
        </p:spPr>
        <p:txBody>
          <a:bodyPr/>
          <a:lstStyle/>
          <a:p>
            <a:endParaRPr lang="el-GR"/>
          </a:p>
        </p:txBody>
      </p:sp>
      <p:sp>
        <p:nvSpPr>
          <p:cNvPr id="7" name="6 - Θέση αριθμού διαφάνειας"/>
          <p:cNvSpPr>
            <a:spLocks noGrp="1"/>
          </p:cNvSpPr>
          <p:nvPr>
            <p:ph type="sldNum" sz="quarter" idx="12"/>
          </p:nvPr>
        </p:nvSpPr>
        <p:spPr>
          <a:xfrm>
            <a:off x="146304" y="6208776"/>
            <a:ext cx="457200" cy="457200"/>
          </a:xfrm>
        </p:spPr>
        <p:txBody>
          <a:bodyPr/>
          <a:lstStyle/>
          <a:p>
            <a:fld id="{D8C54932-B8CC-4E95-8455-A858890F3392}" type="slidenum">
              <a:rPr lang="el-GR" smtClean="0"/>
              <a:pPr/>
              <a:t>‹#›</a:t>
            </a:fld>
            <a:endParaRPr lang="el-GR"/>
          </a:p>
        </p:txBody>
      </p:sp>
      <p:sp>
        <p:nvSpPr>
          <p:cNvPr id="11" name="10 - Ορθογώνιο"/>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 Ορθογώνιο"/>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12 - Ορθογώνιο"/>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2 - Θέση εικόνας"/>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l-GR" smtClean="0"/>
              <a:t>Κάντε κλικ στο εικονίδιο για να προσθέσετε μια εικόνα</a:t>
            </a:r>
            <a:endParaRPr kumimoji="0" lang="en-US" dirty="0"/>
          </a:p>
        </p:txBody>
      </p:sp>
    </p:spTree>
  </p:cSld>
  <p:clrMapOvr>
    <a:masterClrMapping/>
  </p:clrMapOvr>
  <p:transition>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kumimoji="0" lang="el-GR" smtClean="0"/>
              <a:t>Kλικ για επεξεργασία του τίτλου</a:t>
            </a:r>
            <a:endParaRPr kumimoji="0" lang="en-US"/>
          </a:p>
        </p:txBody>
      </p:sp>
      <p:sp>
        <p:nvSpPr>
          <p:cNvPr id="3" name="2 - Θέση κατακόρυφου κειμένου"/>
          <p:cNvSpPr>
            <a:spLocks noGrp="1"/>
          </p:cNvSpPr>
          <p:nvPr>
            <p:ph type="body" orient="vert" idx="1"/>
          </p:nvPr>
        </p:nvSpPr>
        <p:spPr/>
        <p:txBody>
          <a:bodyPr vert="eaVert"/>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3 - Θέση ημερομηνίας"/>
          <p:cNvSpPr>
            <a:spLocks noGrp="1"/>
          </p:cNvSpPr>
          <p:nvPr>
            <p:ph type="dt" sz="half" idx="10"/>
          </p:nvPr>
        </p:nvSpPr>
        <p:spPr/>
        <p:txBody>
          <a:bodyPr/>
          <a:lstStyle/>
          <a:p>
            <a:fld id="{F9F35D58-71F6-4199-90C2-3CF7D7AD534F}" type="datetimeFigureOut">
              <a:rPr lang="el-GR" smtClean="0"/>
              <a:pPr/>
              <a:t>19/10/2020</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D8C54932-B8CC-4E95-8455-A858890F3392}" type="slidenum">
              <a:rPr lang="el-GR" smtClean="0"/>
              <a:pPr/>
              <a:t>‹#›</a:t>
            </a:fld>
            <a:endParaRPr lang="el-GR"/>
          </a:p>
        </p:txBody>
      </p:sp>
    </p:spTree>
  </p:cSld>
  <p:clrMapOvr>
    <a:masterClrMapping/>
  </p:clrMapOvr>
  <p:transition>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629400" y="274641"/>
            <a:ext cx="2011680" cy="5851525"/>
          </a:xfrm>
        </p:spPr>
        <p:txBody>
          <a:bodyPr vert="eaVert"/>
          <a:lstStyle/>
          <a:p>
            <a:r>
              <a:rPr kumimoji="0" lang="el-GR" smtClean="0"/>
              <a:t>Kλικ για επεξεργασία του τίτλου</a:t>
            </a:r>
            <a:endParaRPr kumimoji="0" lang="en-US"/>
          </a:p>
        </p:txBody>
      </p:sp>
      <p:sp>
        <p:nvSpPr>
          <p:cNvPr id="3" name="2 - Θέση κατακόρυφου κειμένου"/>
          <p:cNvSpPr>
            <a:spLocks noGrp="1"/>
          </p:cNvSpPr>
          <p:nvPr>
            <p:ph type="body" orient="vert" idx="1"/>
          </p:nvPr>
        </p:nvSpPr>
        <p:spPr>
          <a:xfrm>
            <a:off x="914400" y="274640"/>
            <a:ext cx="5562600" cy="5851525"/>
          </a:xfrm>
        </p:spPr>
        <p:txBody>
          <a:bodyPr vert="eaVert"/>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3 - Θέση ημερομηνίας"/>
          <p:cNvSpPr>
            <a:spLocks noGrp="1"/>
          </p:cNvSpPr>
          <p:nvPr>
            <p:ph type="dt" sz="half" idx="10"/>
          </p:nvPr>
        </p:nvSpPr>
        <p:spPr/>
        <p:txBody>
          <a:bodyPr/>
          <a:lstStyle/>
          <a:p>
            <a:fld id="{F9F35D58-71F6-4199-90C2-3CF7D7AD534F}" type="datetimeFigureOut">
              <a:rPr lang="el-GR" smtClean="0"/>
              <a:pPr/>
              <a:t>19/10/2020</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D8C54932-B8CC-4E95-8455-A858890F3392}" type="slidenum">
              <a:rPr lang="el-GR" smtClean="0"/>
              <a:pPr/>
              <a:t>‹#›</a:t>
            </a:fld>
            <a:endParaRPr lang="el-GR"/>
          </a:p>
        </p:txBody>
      </p:sp>
    </p:spTree>
  </p:cSld>
  <p:clrMapOvr>
    <a:masterClrMapping/>
  </p:clrMapOvr>
  <p:transition>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9" name="8 - Ορθογώνιο"/>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7 - Στρογγυλεμένο ορθογώνιο"/>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21 - Θέση τίτλου"/>
          <p:cNvSpPr>
            <a:spLocks noGrp="1"/>
          </p:cNvSpPr>
          <p:nvPr>
            <p:ph type="title"/>
          </p:nvPr>
        </p:nvSpPr>
        <p:spPr>
          <a:xfrm>
            <a:off x="914400" y="274638"/>
            <a:ext cx="7772400" cy="1143000"/>
          </a:xfrm>
          <a:prstGeom prst="rect">
            <a:avLst/>
          </a:prstGeom>
        </p:spPr>
        <p:txBody>
          <a:bodyPr bIns="91440" anchor="b" anchorCtr="0">
            <a:normAutofit/>
          </a:bodyPr>
          <a:lstStyle/>
          <a:p>
            <a:r>
              <a:rPr kumimoji="0" lang="el-GR" smtClean="0"/>
              <a:t>Kλικ για επεξεργασία του τίτλου</a:t>
            </a:r>
            <a:endParaRPr kumimoji="0" lang="en-US"/>
          </a:p>
        </p:txBody>
      </p:sp>
      <p:sp>
        <p:nvSpPr>
          <p:cNvPr id="13" name="12 - Θέση κειμένου"/>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l-GR" smtClean="0"/>
              <a:t>Kλικ για επεξεργασία των στυλ του υποδείγματος</a:t>
            </a:r>
          </a:p>
          <a:p>
            <a:pPr lvl="1" eaLnBrk="1" latinLnBrk="0" hangingPunct="1"/>
            <a:r>
              <a:rPr kumimoji="0" lang="el-GR" smtClean="0"/>
              <a:t>Δεύτερου επιπέδου</a:t>
            </a:r>
          </a:p>
          <a:p>
            <a:pPr lvl="2" eaLnBrk="1" latinLnBrk="0" hangingPunct="1"/>
            <a:r>
              <a:rPr kumimoji="0" lang="el-GR" smtClean="0"/>
              <a:t>Τρίτου επιπέδου</a:t>
            </a:r>
          </a:p>
          <a:p>
            <a:pPr lvl="3" eaLnBrk="1" latinLnBrk="0" hangingPunct="1"/>
            <a:r>
              <a:rPr kumimoji="0" lang="el-GR" smtClean="0"/>
              <a:t>Τέταρτου επιπέδου</a:t>
            </a:r>
          </a:p>
          <a:p>
            <a:pPr lvl="4" eaLnBrk="1" latinLnBrk="0" hangingPunct="1"/>
            <a:r>
              <a:rPr kumimoji="0" lang="el-GR" smtClean="0"/>
              <a:t>Πέμπτου επιπέδου</a:t>
            </a:r>
            <a:endParaRPr kumimoji="0" lang="en-US"/>
          </a:p>
        </p:txBody>
      </p:sp>
      <p:sp>
        <p:nvSpPr>
          <p:cNvPr id="14" name="13 - Θέση ημερομηνίας"/>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F9F35D58-71F6-4199-90C2-3CF7D7AD534F}" type="datetimeFigureOut">
              <a:rPr lang="el-GR" smtClean="0"/>
              <a:pPr/>
              <a:t>19/10/2020</a:t>
            </a:fld>
            <a:endParaRPr lang="el-GR"/>
          </a:p>
        </p:txBody>
      </p:sp>
      <p:sp>
        <p:nvSpPr>
          <p:cNvPr id="3" name="2 - Θέση υποσέλιδου"/>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l-GR"/>
          </a:p>
        </p:txBody>
      </p:sp>
      <p:sp>
        <p:nvSpPr>
          <p:cNvPr id="23" name="22 - Θέση αριθμού διαφάνειας"/>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D8C54932-B8CC-4E95-8455-A858890F3392}" type="slidenum">
              <a:rPr lang="el-GR" smtClean="0"/>
              <a:pPr/>
              <a:t>‹#›</a:t>
            </a:fld>
            <a:endParaRPr lang="el-GR"/>
          </a:p>
        </p:txBody>
      </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ransition>
    <p:wipe/>
  </p:transition>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www.wordreference.com/engr/instruct" TargetMode="External"/><Relationship Id="rId2" Type="http://schemas.openxmlformats.org/officeDocument/2006/relationships/hyperlink" Target="http://www.wordreference.com/engr/pagan"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www.wordreference.com/engr/furnish" TargetMode="External"/><Relationship Id="rId7" Type="http://schemas.openxmlformats.org/officeDocument/2006/relationships/hyperlink" Target="http://www.wordreference.com/engr/immerse" TargetMode="External"/><Relationship Id="rId2" Type="http://schemas.openxmlformats.org/officeDocument/2006/relationships/hyperlink" Target="http://www.wordreference.com/engr/nave" TargetMode="External"/><Relationship Id="rId1" Type="http://schemas.openxmlformats.org/officeDocument/2006/relationships/slideLayout" Target="../slideLayouts/slideLayout2.xml"/><Relationship Id="rId6" Type="http://schemas.openxmlformats.org/officeDocument/2006/relationships/hyperlink" Target="http://www.wordreference.com/engr/luxurious" TargetMode="External"/><Relationship Id="rId5" Type="http://schemas.openxmlformats.org/officeDocument/2006/relationships/hyperlink" Target="http://www.wordreference.com/engr/wash-basin" TargetMode="External"/><Relationship Id="rId4" Type="http://schemas.openxmlformats.org/officeDocument/2006/relationships/hyperlink" Target="http://www.wordreference.com/engr/fount"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www.wordreference.com/engr/depict" TargetMode="External"/><Relationship Id="rId7" Type="http://schemas.openxmlformats.org/officeDocument/2006/relationships/hyperlink" Target="http://www.wordreference.com/engr/congregation" TargetMode="External"/><Relationship Id="rId2" Type="http://schemas.openxmlformats.org/officeDocument/2006/relationships/hyperlink" Target="http://www.wordreference.com/engr/frescoe" TargetMode="External"/><Relationship Id="rId1" Type="http://schemas.openxmlformats.org/officeDocument/2006/relationships/slideLayout" Target="../slideLayouts/slideLayout2.xml"/><Relationship Id="rId6" Type="http://schemas.openxmlformats.org/officeDocument/2006/relationships/hyperlink" Target="http://www.wordreference.com/engr/relative" TargetMode="External"/><Relationship Id="rId5" Type="http://schemas.openxmlformats.org/officeDocument/2006/relationships/hyperlink" Target="http://www.wordreference.com/engr/omnivorous" TargetMode="External"/><Relationship Id="rId4" Type="http://schemas.openxmlformats.org/officeDocument/2006/relationships/hyperlink" Target="http://www.wordreference.com/engr/exile"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pemptousia.com/2011/10/the-wall-paintings-of-the-exonarthex-the-wall-paintings-of-the-katholikon/" TargetMode="External"/><Relationship Id="rId2" Type="http://schemas.openxmlformats.org/officeDocument/2006/relationships/hyperlink" Target="https://youtu.be/Mz685ynXrqc"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p:txBody>
          <a:bodyPr/>
          <a:lstStyle/>
          <a:p>
            <a:endParaRPr lang="el-GR" dirty="0"/>
          </a:p>
        </p:txBody>
      </p:sp>
      <p:sp>
        <p:nvSpPr>
          <p:cNvPr id="2" name="1 - Τίτλος"/>
          <p:cNvSpPr>
            <a:spLocks noGrp="1"/>
          </p:cNvSpPr>
          <p:nvPr>
            <p:ph type="ctrTitle"/>
          </p:nvPr>
        </p:nvSpPr>
        <p:spPr/>
        <p:txBody>
          <a:bodyPr/>
          <a:lstStyle/>
          <a:p>
            <a:r>
              <a:rPr lang="en-US" dirty="0" smtClean="0"/>
              <a:t>THE NARTHEX</a:t>
            </a:r>
            <a:endParaRPr lang="el-GR" dirty="0"/>
          </a:p>
        </p:txBody>
      </p:sp>
      <p:pic>
        <p:nvPicPr>
          <p:cNvPr id="4" name="3 - Εικόνα" descr="200px-Predeal_Murals2.jpg"/>
          <p:cNvPicPr>
            <a:picLocks noChangeAspect="1"/>
          </p:cNvPicPr>
          <p:nvPr/>
        </p:nvPicPr>
        <p:blipFill>
          <a:blip r:embed="rId2" cstate="print"/>
          <a:stretch>
            <a:fillRect/>
          </a:stretch>
        </p:blipFill>
        <p:spPr>
          <a:xfrm>
            <a:off x="1676400" y="3200400"/>
            <a:ext cx="6172200" cy="2057400"/>
          </a:xfrm>
          <a:prstGeom prst="rect">
            <a:avLst/>
          </a:prstGeom>
        </p:spPr>
      </p:pic>
    </p:spTree>
  </p:cSld>
  <p:clrMapOvr>
    <a:masterClrMapping/>
  </p:clrMapOvr>
  <p:transition>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n-US" dirty="0" smtClean="0"/>
              <a:t>THE NARTHEX</a:t>
            </a:r>
            <a:endParaRPr lang="el-GR" dirty="0"/>
          </a:p>
        </p:txBody>
      </p:sp>
      <p:sp>
        <p:nvSpPr>
          <p:cNvPr id="3" name="2 - Θέση περιεχομένου"/>
          <p:cNvSpPr>
            <a:spLocks noGrp="1"/>
          </p:cNvSpPr>
          <p:nvPr>
            <p:ph sz="quarter" idx="1"/>
          </p:nvPr>
        </p:nvSpPr>
        <p:spPr>
          <a:xfrm>
            <a:off x="612648" y="1600200"/>
            <a:ext cx="8153400" cy="4876800"/>
          </a:xfrm>
        </p:spPr>
        <p:txBody>
          <a:bodyPr/>
          <a:lstStyle/>
          <a:p>
            <a:pPr>
              <a:buNone/>
            </a:pPr>
            <a:r>
              <a:rPr lang="en-US" b="1" dirty="0" smtClean="0"/>
              <a:t>	The narthex</a:t>
            </a:r>
            <a:r>
              <a:rPr lang="en-US" dirty="0" smtClean="0"/>
              <a:t> is an architectural element typical of early Christian and Byzantine basilicas and churches consisting of the entrance or lobby area, located at the west end of the nave, opposite the church's main altar.</a:t>
            </a:r>
          </a:p>
          <a:p>
            <a:endParaRPr lang="el-GR" dirty="0"/>
          </a:p>
        </p:txBody>
      </p:sp>
      <p:pic>
        <p:nvPicPr>
          <p:cNvPr id="4" name="3 - Εικόνα" descr="800px-HSX_Millingen_1912_fig_105.jpg"/>
          <p:cNvPicPr>
            <a:picLocks noChangeAspect="1"/>
          </p:cNvPicPr>
          <p:nvPr/>
        </p:nvPicPr>
        <p:blipFill>
          <a:blip r:embed="rId2" cstate="print"/>
          <a:stretch>
            <a:fillRect/>
          </a:stretch>
        </p:blipFill>
        <p:spPr>
          <a:xfrm>
            <a:off x="990600" y="3886200"/>
            <a:ext cx="7315200" cy="2590800"/>
          </a:xfrm>
          <a:prstGeom prst="rect">
            <a:avLst/>
          </a:prstGeom>
        </p:spPr>
      </p:pic>
    </p:spTree>
  </p:cSld>
  <p:clrMapOvr>
    <a:masterClrMapping/>
  </p:clrMapOvr>
  <p:transition>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n-US" dirty="0" smtClean="0"/>
              <a:t>USE OF NARTHEX – EARLY YEARS</a:t>
            </a:r>
            <a:endParaRPr lang="el-GR" dirty="0"/>
          </a:p>
        </p:txBody>
      </p:sp>
      <p:sp>
        <p:nvSpPr>
          <p:cNvPr id="3" name="2 - Θέση περιεχομένου"/>
          <p:cNvSpPr>
            <a:spLocks noGrp="1"/>
          </p:cNvSpPr>
          <p:nvPr>
            <p:ph sz="quarter" idx="1"/>
          </p:nvPr>
        </p:nvSpPr>
        <p:spPr/>
        <p:txBody>
          <a:bodyPr/>
          <a:lstStyle/>
          <a:p>
            <a:r>
              <a:rPr lang="en-US" dirty="0" smtClean="0"/>
              <a:t>It is the first part of the church immediately after the main entrance</a:t>
            </a:r>
          </a:p>
          <a:p>
            <a:r>
              <a:rPr lang="en-US" dirty="0" smtClean="0"/>
              <a:t>All ancient Orthodox churches had a narthex or portico</a:t>
            </a:r>
          </a:p>
          <a:p>
            <a:r>
              <a:rPr lang="en-US" dirty="0" smtClean="0"/>
              <a:t>It was used by the catechumens</a:t>
            </a:r>
          </a:p>
          <a:p>
            <a:r>
              <a:rPr lang="en-US" dirty="0" smtClean="0"/>
              <a:t>Catechumens were </a:t>
            </a:r>
            <a:r>
              <a:rPr lang="en-US" dirty="0" smtClean="0">
                <a:hlinkClick r:id="rId2"/>
              </a:rPr>
              <a:t>pagan</a:t>
            </a:r>
            <a:r>
              <a:rPr lang="en-US" dirty="0" smtClean="0"/>
              <a:t> adults who wanted to become Christians</a:t>
            </a:r>
          </a:p>
          <a:p>
            <a:r>
              <a:rPr lang="en-US" dirty="0" smtClean="0"/>
              <a:t>Before they could become members of the Church they had to be </a:t>
            </a:r>
            <a:r>
              <a:rPr lang="en-US" dirty="0" smtClean="0">
                <a:hlinkClick r:id="rId3"/>
              </a:rPr>
              <a:t>instructed</a:t>
            </a:r>
            <a:r>
              <a:rPr lang="en-US" dirty="0" smtClean="0"/>
              <a:t> and accept the Christian faith</a:t>
            </a:r>
          </a:p>
          <a:p>
            <a:r>
              <a:rPr lang="en-US" dirty="0" smtClean="0"/>
              <a:t>The instruction was called ‘catechesis’ </a:t>
            </a:r>
          </a:p>
          <a:p>
            <a:r>
              <a:rPr lang="en-US" dirty="0" smtClean="0"/>
              <a:t>Catechesis took two or three years</a:t>
            </a:r>
            <a:endParaRPr lang="el-GR" dirty="0"/>
          </a:p>
        </p:txBody>
      </p:sp>
    </p:spTree>
  </p:cSld>
  <p:clrMapOvr>
    <a:masterClrMapping/>
  </p:clrMapOvr>
  <p:transition>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n-US" dirty="0" smtClean="0"/>
              <a:t>FURNISHING OF NARTHEX</a:t>
            </a:r>
            <a:endParaRPr lang="el-GR" dirty="0"/>
          </a:p>
        </p:txBody>
      </p:sp>
      <p:sp>
        <p:nvSpPr>
          <p:cNvPr id="3" name="2 - Θέση περιεχομένου"/>
          <p:cNvSpPr>
            <a:spLocks noGrp="1"/>
          </p:cNvSpPr>
          <p:nvPr>
            <p:ph sz="quarter" idx="1"/>
          </p:nvPr>
        </p:nvSpPr>
        <p:spPr>
          <a:xfrm>
            <a:off x="914400" y="1447800"/>
            <a:ext cx="7772400" cy="4953000"/>
          </a:xfrm>
        </p:spPr>
        <p:txBody>
          <a:bodyPr/>
          <a:lstStyle/>
          <a:p>
            <a:r>
              <a:rPr lang="en-US" dirty="0" smtClean="0"/>
              <a:t>Catechumens remained in the Narthex during the church ceremonies and especially during Divine Liturgy</a:t>
            </a:r>
          </a:p>
          <a:p>
            <a:r>
              <a:rPr lang="en-US" dirty="0" smtClean="0"/>
              <a:t>They could </a:t>
            </a:r>
            <a:r>
              <a:rPr lang="en-US" dirty="0" smtClean="0"/>
              <a:t>not enter </a:t>
            </a:r>
            <a:r>
              <a:rPr lang="en-US" dirty="0" smtClean="0"/>
              <a:t>the </a:t>
            </a:r>
            <a:r>
              <a:rPr lang="en-US" dirty="0" smtClean="0">
                <a:hlinkClick r:id="rId2"/>
              </a:rPr>
              <a:t>nave</a:t>
            </a:r>
            <a:r>
              <a:rPr lang="en-US" dirty="0" smtClean="0"/>
              <a:t> where only the baptized faithful allowed</a:t>
            </a:r>
          </a:p>
          <a:p>
            <a:r>
              <a:rPr lang="en-US" dirty="0" smtClean="0"/>
              <a:t>The Narthex was </a:t>
            </a:r>
            <a:r>
              <a:rPr lang="en-US" dirty="0" smtClean="0">
                <a:hlinkClick r:id="rId3"/>
              </a:rPr>
              <a:t>furnished</a:t>
            </a:r>
            <a:r>
              <a:rPr lang="en-US" dirty="0" smtClean="0"/>
              <a:t> very simply</a:t>
            </a:r>
          </a:p>
          <a:p>
            <a:r>
              <a:rPr lang="en-US" dirty="0" smtClean="0"/>
              <a:t>Most important object the ‘</a:t>
            </a:r>
            <a:r>
              <a:rPr lang="en-US" dirty="0" smtClean="0">
                <a:hlinkClick r:id="rId4"/>
              </a:rPr>
              <a:t>fount</a:t>
            </a:r>
            <a:r>
              <a:rPr lang="en-US" dirty="0" smtClean="0"/>
              <a:t>’, a </a:t>
            </a:r>
            <a:r>
              <a:rPr lang="en-US" dirty="0" smtClean="0">
                <a:hlinkClick r:id="rId5"/>
              </a:rPr>
              <a:t>wash-basin</a:t>
            </a:r>
            <a:r>
              <a:rPr lang="en-US" dirty="0" smtClean="0"/>
              <a:t>, usually </a:t>
            </a:r>
            <a:r>
              <a:rPr lang="en-US" dirty="0" smtClean="0">
                <a:hlinkClick r:id="rId6"/>
              </a:rPr>
              <a:t>luxurious</a:t>
            </a:r>
            <a:r>
              <a:rPr lang="en-US" dirty="0" smtClean="0"/>
              <a:t> in structure where the clergymen washed their hands before the ceremony</a:t>
            </a:r>
          </a:p>
          <a:p>
            <a:r>
              <a:rPr lang="en-US" dirty="0" smtClean="0"/>
              <a:t>In later years the fount was replaced by the Baptistery or Baptismal Font which was large and deep so that the whole body of the adult to be baptized could be </a:t>
            </a:r>
            <a:r>
              <a:rPr lang="en-US" dirty="0" smtClean="0">
                <a:hlinkClick r:id="rId7"/>
              </a:rPr>
              <a:t>immersed</a:t>
            </a:r>
            <a:endParaRPr lang="en-US" dirty="0" smtClean="0"/>
          </a:p>
          <a:p>
            <a:endParaRPr lang="en-US" dirty="0" smtClean="0"/>
          </a:p>
          <a:p>
            <a:endParaRPr lang="el-GR" dirty="0"/>
          </a:p>
        </p:txBody>
      </p:sp>
    </p:spTree>
  </p:cSld>
  <p:clrMapOvr>
    <a:masterClrMapping/>
  </p:clrMapOvr>
  <p:transition>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n-US" dirty="0" smtClean="0"/>
              <a:t>DECORATION – TODAY USE </a:t>
            </a:r>
            <a:endParaRPr lang="el-GR" dirty="0"/>
          </a:p>
        </p:txBody>
      </p:sp>
      <p:sp>
        <p:nvSpPr>
          <p:cNvPr id="3" name="2 - Θέση περιεχομένου"/>
          <p:cNvSpPr>
            <a:spLocks noGrp="1"/>
          </p:cNvSpPr>
          <p:nvPr>
            <p:ph sz="quarter" idx="1"/>
          </p:nvPr>
        </p:nvSpPr>
        <p:spPr/>
        <p:txBody>
          <a:bodyPr/>
          <a:lstStyle/>
          <a:p>
            <a:r>
              <a:rPr lang="en-US" dirty="0" smtClean="0"/>
              <a:t>In larger churches the interior was decorated with </a:t>
            </a:r>
            <a:r>
              <a:rPr lang="en-US" dirty="0" smtClean="0">
                <a:hlinkClick r:id="rId2"/>
              </a:rPr>
              <a:t>frescoes</a:t>
            </a:r>
            <a:endParaRPr lang="en-US" dirty="0" smtClean="0"/>
          </a:p>
          <a:p>
            <a:r>
              <a:rPr lang="en-US" dirty="0" smtClean="0"/>
              <a:t>The frescoes </a:t>
            </a:r>
            <a:r>
              <a:rPr lang="en-US" dirty="0" smtClean="0">
                <a:hlinkClick r:id="rId3"/>
              </a:rPr>
              <a:t>depicted</a:t>
            </a:r>
            <a:r>
              <a:rPr lang="en-US" dirty="0" smtClean="0"/>
              <a:t> scenes of Adam’s </a:t>
            </a:r>
            <a:r>
              <a:rPr lang="en-US" dirty="0" smtClean="0">
                <a:hlinkClick r:id="rId4"/>
              </a:rPr>
              <a:t>exile</a:t>
            </a:r>
            <a:r>
              <a:rPr lang="en-US" dirty="0" smtClean="0"/>
              <a:t> from Paradise, the </a:t>
            </a:r>
            <a:r>
              <a:rPr lang="en-US" dirty="0" smtClean="0">
                <a:hlinkClick r:id="rId5"/>
              </a:rPr>
              <a:t>omnivorous</a:t>
            </a:r>
            <a:r>
              <a:rPr lang="en-US" dirty="0" smtClean="0"/>
              <a:t> Hades, the Second Coming of Christ and other </a:t>
            </a:r>
            <a:r>
              <a:rPr lang="en-US" dirty="0" smtClean="0">
                <a:hlinkClick r:id="rId6"/>
              </a:rPr>
              <a:t>relative</a:t>
            </a:r>
            <a:r>
              <a:rPr lang="en-US" dirty="0" smtClean="0"/>
              <a:t> paintings</a:t>
            </a:r>
          </a:p>
          <a:p>
            <a:r>
              <a:rPr lang="en-US" dirty="0" smtClean="0"/>
              <a:t>Today there are no catechumens so most small churches do not have a narthex</a:t>
            </a:r>
          </a:p>
          <a:p>
            <a:r>
              <a:rPr lang="en-US" dirty="0" smtClean="0"/>
              <a:t>Large churches with a Narthex do not use it for the same reason, the only thing in the Narthex today is the ‘</a:t>
            </a:r>
            <a:r>
              <a:rPr lang="en-US" dirty="0" err="1" smtClean="0"/>
              <a:t>Pangari</a:t>
            </a:r>
            <a:r>
              <a:rPr lang="en-US" dirty="0" smtClean="0"/>
              <a:t>’, a special table where they put the candles  and where the </a:t>
            </a:r>
            <a:r>
              <a:rPr lang="en-US" dirty="0" smtClean="0">
                <a:hlinkClick r:id="rId7"/>
              </a:rPr>
              <a:t>congregation </a:t>
            </a:r>
            <a:r>
              <a:rPr lang="en-US" dirty="0" smtClean="0"/>
              <a:t>leave money for the church</a:t>
            </a:r>
            <a:endParaRPr lang="el-GR" dirty="0"/>
          </a:p>
        </p:txBody>
      </p:sp>
    </p:spTree>
  </p:cSld>
  <p:clrMapOvr>
    <a:masterClrMapping/>
  </p:clrMapOvr>
  <p:transition>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n-US" dirty="0" smtClean="0"/>
              <a:t>BAPTISMAL FONT </a:t>
            </a:r>
            <a:endParaRPr lang="el-GR" dirty="0"/>
          </a:p>
        </p:txBody>
      </p:sp>
      <p:pic>
        <p:nvPicPr>
          <p:cNvPr id="4" name="3 - Θέση περιεχομένου" descr="9fbb4e151792435e8a5dd8b9f455164a.jpg"/>
          <p:cNvPicPr>
            <a:picLocks noGrp="1" noChangeAspect="1"/>
          </p:cNvPicPr>
          <p:nvPr>
            <p:ph sz="quarter" idx="1"/>
          </p:nvPr>
        </p:nvPicPr>
        <p:blipFill>
          <a:blip r:embed="rId2" cstate="print"/>
          <a:stretch>
            <a:fillRect/>
          </a:stretch>
        </p:blipFill>
        <p:spPr>
          <a:xfrm>
            <a:off x="533400" y="2057400"/>
            <a:ext cx="3943350" cy="2857500"/>
          </a:xfrm>
        </p:spPr>
      </p:pic>
      <p:pic>
        <p:nvPicPr>
          <p:cNvPr id="5" name="4 - Εικόνα" descr="petrach4.jpg"/>
          <p:cNvPicPr>
            <a:picLocks noChangeAspect="1"/>
          </p:cNvPicPr>
          <p:nvPr/>
        </p:nvPicPr>
        <p:blipFill>
          <a:blip r:embed="rId3" cstate="print"/>
          <a:stretch>
            <a:fillRect/>
          </a:stretch>
        </p:blipFill>
        <p:spPr>
          <a:xfrm>
            <a:off x="4953000" y="1828800"/>
            <a:ext cx="3352800" cy="3556000"/>
          </a:xfrm>
          <a:prstGeom prst="rect">
            <a:avLst/>
          </a:prstGeom>
        </p:spPr>
      </p:pic>
    </p:spTree>
  </p:cSld>
  <p:clrMapOvr>
    <a:masterClrMapping/>
  </p:clrMapOvr>
  <p:transition>
    <p:wip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n-US" dirty="0" smtClean="0"/>
              <a:t>WALL PAINTINGS </a:t>
            </a:r>
            <a:endParaRPr lang="el-GR" dirty="0"/>
          </a:p>
        </p:txBody>
      </p:sp>
      <p:pic>
        <p:nvPicPr>
          <p:cNvPr id="4" name="3 - Θέση περιεχομένου" descr="260-220.jpg"/>
          <p:cNvPicPr>
            <a:picLocks noGrp="1" noChangeAspect="1"/>
          </p:cNvPicPr>
          <p:nvPr>
            <p:ph sz="quarter" idx="1"/>
          </p:nvPr>
        </p:nvPicPr>
        <p:blipFill>
          <a:blip r:embed="rId2" cstate="print"/>
          <a:stretch>
            <a:fillRect/>
          </a:stretch>
        </p:blipFill>
        <p:spPr>
          <a:xfrm>
            <a:off x="533400" y="1828800"/>
            <a:ext cx="3336244" cy="4038600"/>
          </a:xfrm>
        </p:spPr>
      </p:pic>
      <p:pic>
        <p:nvPicPr>
          <p:cNvPr id="5" name="4 - Εικόνα" descr="301-2681.jpg"/>
          <p:cNvPicPr>
            <a:picLocks noChangeAspect="1"/>
          </p:cNvPicPr>
          <p:nvPr/>
        </p:nvPicPr>
        <p:blipFill>
          <a:blip r:embed="rId3" cstate="print"/>
          <a:stretch>
            <a:fillRect/>
          </a:stretch>
        </p:blipFill>
        <p:spPr>
          <a:xfrm>
            <a:off x="4800600" y="1524000"/>
            <a:ext cx="3620430" cy="4648200"/>
          </a:xfrm>
          <a:prstGeom prst="rect">
            <a:avLst/>
          </a:prstGeom>
        </p:spPr>
      </p:pic>
    </p:spTree>
  </p:cSld>
  <p:clrMapOvr>
    <a:masterClrMapping/>
  </p:clrMapOvr>
  <p:transition>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n-US" dirty="0" smtClean="0"/>
              <a:t>VIDEOS AND PICTURES</a:t>
            </a:r>
            <a:endParaRPr lang="el-GR" dirty="0"/>
          </a:p>
        </p:txBody>
      </p:sp>
      <p:sp>
        <p:nvSpPr>
          <p:cNvPr id="3" name="2 - Θέση περιεχομένου"/>
          <p:cNvSpPr>
            <a:spLocks noGrp="1"/>
          </p:cNvSpPr>
          <p:nvPr>
            <p:ph sz="quarter" idx="1"/>
          </p:nvPr>
        </p:nvSpPr>
        <p:spPr/>
        <p:txBody>
          <a:bodyPr/>
          <a:lstStyle/>
          <a:p>
            <a:r>
              <a:rPr lang="en-US" dirty="0" smtClean="0">
                <a:hlinkClick r:id="rId2"/>
              </a:rPr>
              <a:t>https://youtu.be/Mz685ynXrqc</a:t>
            </a:r>
          </a:p>
          <a:p>
            <a:r>
              <a:rPr lang="en-US" dirty="0" smtClean="0">
                <a:hlinkClick r:id="rId3"/>
              </a:rPr>
              <a:t>http://pemptousia.com/2011/10/the-wall-paintings-of-the-exonarthex-the-wall-paintings-of-the-katholikon/</a:t>
            </a:r>
            <a:endParaRPr lang="el-GR" dirty="0"/>
          </a:p>
        </p:txBody>
      </p:sp>
    </p:spTree>
  </p:cSld>
  <p:clrMapOvr>
    <a:masterClrMapping/>
  </p:clrMapOvr>
  <p:transition>
    <p:wip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Δικαιοσύνη">
  <a:themeElements>
    <a:clrScheme name="Δικαιοσύνη">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Δικαιοσύνη">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Δικαιοσύνη">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166</TotalTime>
  <Words>275</Words>
  <Application>Microsoft Office PowerPoint</Application>
  <PresentationFormat>On-screen Show (4:3)</PresentationFormat>
  <Paragraphs>27</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Δικαιοσύνη</vt:lpstr>
      <vt:lpstr>THE NARTHEX</vt:lpstr>
      <vt:lpstr>THE NARTHEX</vt:lpstr>
      <vt:lpstr>USE OF NARTHEX – EARLY YEARS</vt:lpstr>
      <vt:lpstr>FURNISHING OF NARTHEX</vt:lpstr>
      <vt:lpstr>DECORATION – TODAY USE </vt:lpstr>
      <vt:lpstr>BAPTISMAL FONT </vt:lpstr>
      <vt:lpstr>WALL PAINTINGS </vt:lpstr>
      <vt:lpstr>VIDEOS AND PICTURES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Διαφάνεια 1</dc:title>
  <dc:creator>Elga Georgousis</dc:creator>
  <cp:lastModifiedBy>Charis Panou</cp:lastModifiedBy>
  <cp:revision>22</cp:revision>
  <dcterms:created xsi:type="dcterms:W3CDTF">2017-11-22T08:49:26Z</dcterms:created>
  <dcterms:modified xsi:type="dcterms:W3CDTF">2020-10-19T06:12:02Z</dcterms:modified>
</cp:coreProperties>
</file>