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l-G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Κάντε κλικ στο εικονίδιο για να προσθέσετε μια εικόνα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51F3FE1-AD48-4888-8F03-7EE187C37F87}" type="datetimeFigureOut">
              <a:rPr lang="el-GR" smtClean="0"/>
              <a:pPr/>
              <a:t>1/10/2020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1E49FB6-6885-4DD7-9029-FF987F385BF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dreference.com/engr/exterio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dreference.com/engr/extend" TargetMode="External"/><Relationship Id="rId3" Type="http://schemas.openxmlformats.org/officeDocument/2006/relationships/hyperlink" Target="http://www.wordreference.com/engr/arch" TargetMode="External"/><Relationship Id="rId7" Type="http://schemas.openxmlformats.org/officeDocument/2006/relationships/hyperlink" Target="http://www.wordreference.com/engr/aisle" TargetMode="External"/><Relationship Id="rId2" Type="http://schemas.openxmlformats.org/officeDocument/2006/relationships/hyperlink" Target="http://www.wordreference.com/engr/ea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interior" TargetMode="External"/><Relationship Id="rId5" Type="http://schemas.openxmlformats.org/officeDocument/2006/relationships/hyperlink" Target="http://www.wordreference.com/engr/column" TargetMode="External"/><Relationship Id="rId4" Type="http://schemas.openxmlformats.org/officeDocument/2006/relationships/hyperlink" Target="http://www.wordreference.com/engr/row" TargetMode="Externa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dome" TargetMode="External"/><Relationship Id="rId7" Type="http://schemas.openxmlformats.org/officeDocument/2006/relationships/image" Target="../media/image12.jpeg"/><Relationship Id="rId2" Type="http://schemas.openxmlformats.org/officeDocument/2006/relationships/hyperlink" Target="http://www.wordreference.com/engr/reign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hyperlink" Target="http://www.wordreference.com/engr/curve" TargetMode="External"/><Relationship Id="rId4" Type="http://schemas.openxmlformats.org/officeDocument/2006/relationships/hyperlink" Target="http://www.wordreference.com/engr/distinctiv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divide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wordreference.com/engr/triangula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wordreference.com/engr/renaissance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wordreference.com/engr/combinatio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sanctuary" TargetMode="External"/><Relationship Id="rId2" Type="http://schemas.openxmlformats.org/officeDocument/2006/relationships/hyperlink" Target="http://www.wordreference.com/engr/circular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wordreference.com/engr/chapel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wordreference.com/engr/oratory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honorary" TargetMode="External"/><Relationship Id="rId2" Type="http://schemas.openxmlformats.org/officeDocument/2006/relationships/hyperlink" Target="http://www.wordreference.com/engr/public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choir" TargetMode="External"/><Relationship Id="rId2" Type="http://schemas.openxmlformats.org/officeDocument/2006/relationships/hyperlink" Target="http://www.wordreference.com/engr/abbey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jpeg"/><Relationship Id="rId4" Type="http://schemas.openxmlformats.org/officeDocument/2006/relationships/hyperlink" Target="http://www.wordreference.com/engr/mon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wordreference.com/engr/residence" TargetMode="Externa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ARZBI1gyzE" TargetMode="External"/><Relationship Id="rId2" Type="http://schemas.openxmlformats.org/officeDocument/2006/relationships/hyperlink" Target="https://youtu.be/DdhVEejCbi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2VCM9sSila4" TargetMode="External"/><Relationship Id="rId5" Type="http://schemas.openxmlformats.org/officeDocument/2006/relationships/hyperlink" Target="https://youtu.be/aOExHX45jLQ" TargetMode="External"/><Relationship Id="rId4" Type="http://schemas.openxmlformats.org/officeDocument/2006/relationships/hyperlink" Target="https://youtu.be/vrdkL7Y8Who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dreference.com/engr/nunner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hlinkClick r:id="rId2"/>
              </a:rPr>
              <a:t>exterior</a:t>
            </a:r>
            <a:r>
              <a:rPr lang="en-US" dirty="0" smtClean="0"/>
              <a:t> of the church building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Types of Architecture</a:t>
            </a:r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ARCHITECTURE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CHURCH BUILDINGS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4" name="3 - Εικόνα" descr="ag_dimitri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133600"/>
            <a:ext cx="2438400" cy="2817494"/>
          </a:xfrm>
          <a:prstGeom prst="rect">
            <a:avLst/>
          </a:prstGeom>
        </p:spPr>
      </p:pic>
      <p:pic>
        <p:nvPicPr>
          <p:cNvPr id="5" name="4 - Εικόνα" descr="ag_varva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2133600"/>
            <a:ext cx="2590800" cy="2819400"/>
          </a:xfrm>
          <a:prstGeom prst="rect">
            <a:avLst/>
          </a:prstGeom>
        </p:spPr>
      </p:pic>
      <p:pic>
        <p:nvPicPr>
          <p:cNvPr id="6" name="5 - Εικόνα" descr="deka-ksexoristes-ekklisies-tou-kosmo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81" y="2133600"/>
            <a:ext cx="2674619" cy="28194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BUILDINGS</a:t>
            </a:r>
            <a:endParaRPr lang="el-GR" dirty="0"/>
          </a:p>
        </p:txBody>
      </p:sp>
      <p:pic>
        <p:nvPicPr>
          <p:cNvPr id="4" name="3 - Θέση περιεχομένου" descr="ekklisi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600200"/>
            <a:ext cx="3581400" cy="4267200"/>
          </a:xfrm>
        </p:spPr>
      </p:pic>
      <p:pic>
        <p:nvPicPr>
          <p:cNvPr id="5" name="4 - Εικόνα" descr="pic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3367" y="1676400"/>
            <a:ext cx="4720633" cy="4191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BUILDINGS</a:t>
            </a:r>
            <a:endParaRPr lang="el-GR" dirty="0"/>
          </a:p>
        </p:txBody>
      </p:sp>
      <p:pic>
        <p:nvPicPr>
          <p:cNvPr id="4" name="3 - Θέση περιεχομένου" descr="pic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62" y="1670329"/>
            <a:ext cx="7158038" cy="447012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BUILDINGS</a:t>
            </a:r>
            <a:endParaRPr lang="el-GR" dirty="0"/>
          </a:p>
        </p:txBody>
      </p:sp>
      <p:pic>
        <p:nvPicPr>
          <p:cNvPr id="4" name="3 - Θέση περιεχομένου" descr="b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447800"/>
            <a:ext cx="4191000" cy="2144712"/>
          </a:xfrm>
        </p:spPr>
      </p:pic>
      <p:pic>
        <p:nvPicPr>
          <p:cNvPr id="5" name="4 - Εικόνα" descr="b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3657600"/>
            <a:ext cx="4381500" cy="27051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BASILICA (SAINT DEMETRIUS – SALONICA)</a:t>
            </a:r>
            <a:endParaRPr lang="el-GR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Churches of this type are long</a:t>
            </a:r>
          </a:p>
          <a:p>
            <a:r>
              <a:rPr lang="en-US" dirty="0" smtClean="0">
                <a:hlinkClick r:id="rId2"/>
              </a:rPr>
              <a:t>Eastern</a:t>
            </a:r>
            <a:r>
              <a:rPr lang="en-US" dirty="0" smtClean="0"/>
              <a:t> section shaped in a semicircle, the </a:t>
            </a:r>
            <a:r>
              <a:rPr lang="en-US" dirty="0" smtClean="0">
                <a:hlinkClick r:id="rId3"/>
              </a:rPr>
              <a:t>Arch</a:t>
            </a:r>
            <a:endParaRPr lang="en-US" dirty="0" smtClean="0"/>
          </a:p>
          <a:p>
            <a:r>
              <a:rPr lang="en-US" dirty="0" smtClean="0"/>
              <a:t>Two or four  </a:t>
            </a:r>
            <a:r>
              <a:rPr lang="en-US" dirty="0" smtClean="0">
                <a:hlinkClick r:id="rId4"/>
              </a:rPr>
              <a:t>rows</a:t>
            </a:r>
            <a:r>
              <a:rPr lang="en-US" dirty="0" smtClean="0"/>
              <a:t> of </a:t>
            </a:r>
            <a:r>
              <a:rPr lang="en-US" dirty="0" smtClean="0">
                <a:hlinkClick r:id="rId5"/>
              </a:rPr>
              <a:t>columns</a:t>
            </a:r>
            <a:r>
              <a:rPr lang="en-US" dirty="0" smtClean="0"/>
              <a:t> divide the </a:t>
            </a:r>
            <a:r>
              <a:rPr lang="en-US" dirty="0" smtClean="0">
                <a:hlinkClick r:id="rId6"/>
              </a:rPr>
              <a:t>interior</a:t>
            </a:r>
            <a:r>
              <a:rPr lang="en-US" dirty="0" smtClean="0"/>
              <a:t> into </a:t>
            </a:r>
            <a:r>
              <a:rPr lang="en-US" dirty="0" smtClean="0">
                <a:hlinkClick r:id="rId7"/>
              </a:rPr>
              <a:t>Aisles</a:t>
            </a:r>
            <a:endParaRPr lang="en-US" dirty="0" smtClean="0"/>
          </a:p>
          <a:p>
            <a:r>
              <a:rPr lang="en-US" dirty="0" smtClean="0"/>
              <a:t>Central aisle wider and higher</a:t>
            </a:r>
          </a:p>
          <a:p>
            <a:r>
              <a:rPr lang="en-US" dirty="0" smtClean="0"/>
              <a:t>Side aisles </a:t>
            </a:r>
            <a:r>
              <a:rPr lang="en-US" dirty="0" smtClean="0">
                <a:hlinkClick r:id="rId8"/>
              </a:rPr>
              <a:t>extended</a:t>
            </a:r>
            <a:r>
              <a:rPr lang="en-US" dirty="0" smtClean="0"/>
              <a:t> outward at the centre </a:t>
            </a:r>
          </a:p>
          <a:p>
            <a:endParaRPr lang="el-GR" dirty="0"/>
          </a:p>
        </p:txBody>
      </p:sp>
      <p:pic>
        <p:nvPicPr>
          <p:cNvPr id="7" name="6 - Θέση περιεχομένου" descr="%CE%91%CE%93%CE%99%CE%9F%CE%A3+%CE%94%CE%97%CE%9C%CE%97%CE%A4%CE%A1%CE%99%CE%9F%CE%A3.JPG"/>
          <p:cNvPicPr>
            <a:picLocks noGrp="1" noChangeAspect="1"/>
          </p:cNvPicPr>
          <p:nvPr>
            <p:ph sz="half" idx="1"/>
          </p:nvPr>
        </p:nvPicPr>
        <p:blipFill>
          <a:blip r:embed="rId9" cstate="print"/>
          <a:stretch>
            <a:fillRect/>
          </a:stretch>
        </p:blipFill>
        <p:spPr>
          <a:xfrm>
            <a:off x="952500" y="1981200"/>
            <a:ext cx="3048000" cy="3581399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BYZANTINE (Church of God’s Wisdom </a:t>
            </a:r>
            <a:r>
              <a:rPr lang="en-US" dirty="0" err="1" smtClean="0"/>
              <a:t>Constaninople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11" name="10 - Θέση κειμένου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Was built during the </a:t>
            </a:r>
            <a:r>
              <a:rPr lang="en-US" sz="2000" dirty="0" smtClean="0">
                <a:hlinkClick r:id="rId2"/>
              </a:rPr>
              <a:t>reign</a:t>
            </a:r>
            <a:r>
              <a:rPr lang="en-US" sz="2000" dirty="0" smtClean="0"/>
              <a:t> of Justinian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The architects were </a:t>
            </a:r>
            <a:r>
              <a:rPr lang="en-US" sz="2000" dirty="0" err="1" smtClean="0"/>
              <a:t>Anthemios</a:t>
            </a:r>
            <a:r>
              <a:rPr lang="en-US" sz="2000" dirty="0" smtClean="0"/>
              <a:t> and </a:t>
            </a:r>
            <a:r>
              <a:rPr lang="en-US" sz="2000" dirty="0" err="1" smtClean="0"/>
              <a:t>Isidore</a:t>
            </a:r>
            <a:endParaRPr lang="en-US" sz="2000" dirty="0" smtClean="0"/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Large </a:t>
            </a:r>
            <a:r>
              <a:rPr lang="en-US" sz="2000" dirty="0" smtClean="0">
                <a:hlinkClick r:id="rId3"/>
              </a:rPr>
              <a:t>dome</a:t>
            </a:r>
            <a:r>
              <a:rPr lang="en-US" sz="2000" dirty="0" smtClean="0"/>
              <a:t> covers the centre of the church supported by four columns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On the east side besides the central arch there are two smaller arches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hlinkClick r:id="rId4"/>
              </a:rPr>
              <a:t>Distinctive</a:t>
            </a:r>
            <a:r>
              <a:rPr lang="en-US" sz="2000" dirty="0" smtClean="0"/>
              <a:t>  mark the </a:t>
            </a:r>
            <a:r>
              <a:rPr lang="en-US" sz="2000" dirty="0" smtClean="0">
                <a:hlinkClick r:id="rId5"/>
              </a:rPr>
              <a:t>curved </a:t>
            </a:r>
            <a:r>
              <a:rPr lang="en-US" sz="2000" dirty="0" smtClean="0"/>
              <a:t>lines</a:t>
            </a:r>
            <a:endParaRPr lang="el-GR" sz="2000" dirty="0"/>
          </a:p>
        </p:txBody>
      </p:sp>
      <p:pic>
        <p:nvPicPr>
          <p:cNvPr id="9" name="8 - Θέση περιεχομένου" descr="800px-Hagia-Sophia-Laengsschnitt.jpg"/>
          <p:cNvPicPr>
            <a:picLocks noGrp="1" noChangeAspect="1"/>
          </p:cNvPicPr>
          <p:nvPr>
            <p:ph sz="half" idx="1"/>
          </p:nvPr>
        </p:nvPicPr>
        <p:blipFill>
          <a:blip r:embed="rId6" cstate="print"/>
          <a:stretch>
            <a:fillRect/>
          </a:stretch>
        </p:blipFill>
        <p:spPr>
          <a:xfrm>
            <a:off x="3810000" y="1219200"/>
            <a:ext cx="5111750" cy="2447250"/>
          </a:xfrm>
        </p:spPr>
      </p:pic>
      <p:pic>
        <p:nvPicPr>
          <p:cNvPr id="10" name="9 - Θέση περιεχομένου" descr="images.jpg"/>
          <p:cNvPicPr>
            <a:picLocks noGrp="1" noChangeAspect="1"/>
          </p:cNvPicPr>
          <p:nvPr>
            <p:ph sz="half" idx="4294967295"/>
          </p:nvPr>
        </p:nvPicPr>
        <p:blipFill>
          <a:blip r:embed="rId7" cstate="print"/>
          <a:stretch>
            <a:fillRect/>
          </a:stretch>
        </p:blipFill>
        <p:spPr>
          <a:xfrm>
            <a:off x="3810000" y="3886200"/>
            <a:ext cx="5105400" cy="22098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GOTHIC STYLE ( DUOMO MILAN)</a:t>
            </a:r>
            <a:endParaRPr lang="el-GR" dirty="0"/>
          </a:p>
        </p:txBody>
      </p:sp>
      <p:pic>
        <p:nvPicPr>
          <p:cNvPr id="8" name="7 - Θέση περιεχομένου" descr="milanfacade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905000"/>
            <a:ext cx="3962400" cy="3809999"/>
          </a:xfrm>
        </p:spPr>
      </p:pic>
      <p:sp>
        <p:nvSpPr>
          <p:cNvPr id="7" name="6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Main shape similar to the Basilica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Quite long, </a:t>
            </a:r>
            <a:r>
              <a:rPr lang="en-US" dirty="0" smtClean="0">
                <a:hlinkClick r:id="rId3"/>
              </a:rPr>
              <a:t>divided</a:t>
            </a:r>
            <a:r>
              <a:rPr lang="en-US" dirty="0" smtClean="0"/>
              <a:t> by columns into aisles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Distinctive characteristic the </a:t>
            </a:r>
            <a:r>
              <a:rPr lang="en-US" dirty="0" smtClean="0">
                <a:hlinkClick r:id="rId4"/>
              </a:rPr>
              <a:t>triangular </a:t>
            </a:r>
            <a:r>
              <a:rPr lang="en-US" dirty="0" smtClean="0"/>
              <a:t>shape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Dark inside creating a kind of mysticism</a:t>
            </a:r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Style of the </a:t>
            </a:r>
            <a:r>
              <a:rPr lang="en-US" dirty="0" smtClean="0">
                <a:hlinkClick r:id="rId2"/>
              </a:rPr>
              <a:t>Renaissance</a:t>
            </a:r>
            <a:r>
              <a:rPr lang="en-US" dirty="0" smtClean="0"/>
              <a:t> (St. Peter Rome)</a:t>
            </a:r>
            <a:endParaRPr lang="el-GR" dirty="0"/>
          </a:p>
        </p:txBody>
      </p:sp>
      <p:pic>
        <p:nvPicPr>
          <p:cNvPr id="5" name="4 - Θέση περιεχομένου" descr="pic1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209800"/>
            <a:ext cx="4038600" cy="3200400"/>
          </a:xfrm>
        </p:spPr>
      </p:pic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hlinkClick r:id="rId4"/>
              </a:rPr>
              <a:t>Combination</a:t>
            </a:r>
            <a:r>
              <a:rPr lang="en-US" dirty="0" smtClean="0"/>
              <a:t> of the Basilica and the Byzantine style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Started during the period of Renaissance (15</a:t>
            </a:r>
            <a:r>
              <a:rPr lang="en-US" baseline="30000" dirty="0" smtClean="0"/>
              <a:t>th</a:t>
            </a:r>
            <a:r>
              <a:rPr lang="en-US" dirty="0" smtClean="0"/>
              <a:t> century)</a:t>
            </a:r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4038600" cy="14351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Rotunda (Church of St. George – </a:t>
            </a:r>
            <a:r>
              <a:rPr lang="en-US" sz="2800" dirty="0" err="1" smtClean="0"/>
              <a:t>Salonica</a:t>
            </a:r>
            <a:r>
              <a:rPr lang="en-US" sz="2800" dirty="0" smtClean="0"/>
              <a:t>)</a:t>
            </a:r>
            <a:endParaRPr lang="el-GR" sz="2800" dirty="0"/>
          </a:p>
        </p:txBody>
      </p:sp>
      <p:sp>
        <p:nvSpPr>
          <p:cNvPr id="7" name="6 - Θέση κειμένου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Churches of this style were large </a:t>
            </a:r>
            <a:r>
              <a:rPr lang="en-US" sz="2400" dirty="0" smtClean="0">
                <a:hlinkClick r:id="rId2"/>
              </a:rPr>
              <a:t>circula</a:t>
            </a:r>
            <a:r>
              <a:rPr lang="en-US" sz="2400" dirty="0" smtClean="0"/>
              <a:t>r halls covered by a dome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In the eastern part of the circle was the arch of the Holy </a:t>
            </a:r>
            <a:r>
              <a:rPr lang="en-US" sz="2400" dirty="0" smtClean="0">
                <a:hlinkClick r:id="rId3"/>
              </a:rPr>
              <a:t>Sanctuary</a:t>
            </a:r>
            <a:endParaRPr lang="en-US" sz="2400" dirty="0" smtClean="0"/>
          </a:p>
          <a:p>
            <a:pPr>
              <a:buFont typeface="Wingdings" pitchFamily="2" charset="2"/>
              <a:buChar char="v"/>
            </a:pPr>
            <a:endParaRPr lang="el-GR" sz="2400" dirty="0"/>
          </a:p>
        </p:txBody>
      </p:sp>
      <p:pic>
        <p:nvPicPr>
          <p:cNvPr id="5" name="4 - Θέση περιεχομένου" descr="%CE%91%CE%93%CE%99%CE%91+%CE%A3%CE%9F%CE%A6%CE%99%CE%91+%CE%98%CE%95%CE%A3.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724400" y="1219200"/>
            <a:ext cx="3048000" cy="2286000"/>
          </a:xfrm>
        </p:spPr>
      </p:pic>
      <p:pic>
        <p:nvPicPr>
          <p:cNvPr id="6" name="5 - Θέση περιεχομένου" descr="29++Church+of+Agios+Georgios+or+(in+English)+the+Rotunda+of+St.+George..JPG"/>
          <p:cNvPicPr>
            <a:picLocks noGrp="1" noChangeAspect="1"/>
          </p:cNvPicPr>
          <p:nvPr>
            <p:ph sz="half" idx="4294967295"/>
          </p:nvPr>
        </p:nvPicPr>
        <p:blipFill>
          <a:blip r:embed="rId5" cstate="print"/>
          <a:stretch>
            <a:fillRect/>
          </a:stretch>
        </p:blipFill>
        <p:spPr>
          <a:xfrm>
            <a:off x="4724400" y="3810000"/>
            <a:ext cx="3124200" cy="226695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hlinkClick r:id="rId2"/>
              </a:rPr>
              <a:t>CHAPEL</a:t>
            </a:r>
            <a:endParaRPr lang="el-GR" sz="4000" dirty="0"/>
          </a:p>
        </p:txBody>
      </p:sp>
      <p:sp>
        <p:nvSpPr>
          <p:cNvPr id="9" name="8 - Θέση κειμένου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LITTLE PLACE FOR PRAYER</a:t>
            </a:r>
            <a:endParaRPr lang="el-GR" sz="2400" dirty="0"/>
          </a:p>
        </p:txBody>
      </p:sp>
      <p:pic>
        <p:nvPicPr>
          <p:cNvPr id="10" name="9 - Θέση περιεχομένου" descr="orthodox-165084__34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702050" y="1580356"/>
            <a:ext cx="4857750" cy="32385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hlinkClick r:id="rId2"/>
              </a:rPr>
              <a:t>ORATORY</a:t>
            </a:r>
            <a:endParaRPr lang="el-GR" sz="4000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TH E INNER PLACE OF A BUILDING, A PALACE OR A CASTLE WHERE  PEOPLE CAN PRAY</a:t>
            </a:r>
            <a:endParaRPr lang="el-GR" sz="2400" dirty="0"/>
          </a:p>
        </p:txBody>
      </p:sp>
      <p:pic>
        <p:nvPicPr>
          <p:cNvPr id="5" name="4 - Θέση περιεχομένου" descr="pl-hever-castle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5050" y="1295400"/>
            <a:ext cx="5122414" cy="3800501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BASILICA</a:t>
            </a:r>
            <a:endParaRPr lang="el-GR" sz="4000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smtClean="0"/>
              <a:t>OLD  CHURCH IMITATING THE </a:t>
            </a:r>
            <a:r>
              <a:rPr lang="en-US" sz="2000" dirty="0" smtClean="0">
                <a:hlinkClick r:id="rId2"/>
              </a:rPr>
              <a:t>PUBLIC</a:t>
            </a:r>
            <a:r>
              <a:rPr lang="en-US" sz="2000" dirty="0" smtClean="0"/>
              <a:t> BUILDING THAT WAS TYPICAL OF THE ROMAN PERIOD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/>
              <a:t>TODAY THE NAME ‘BASILICA’ IS GIVEN TO A CHURCH AS </a:t>
            </a:r>
            <a:r>
              <a:rPr lang="en-US" sz="2000" dirty="0" smtClean="0">
                <a:hlinkClick r:id="rId3"/>
              </a:rPr>
              <a:t>HONORARY</a:t>
            </a:r>
            <a:r>
              <a:rPr lang="en-US" sz="2000" dirty="0" smtClean="0"/>
              <a:t> TITLE</a:t>
            </a:r>
            <a:endParaRPr lang="el-GR" sz="2000" dirty="0"/>
          </a:p>
        </p:txBody>
      </p:sp>
      <p:pic>
        <p:nvPicPr>
          <p:cNvPr id="5" name="4 - Θέση περιεχομένου" descr="761024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886200" y="1524000"/>
            <a:ext cx="3810000" cy="1676400"/>
          </a:xfrm>
        </p:spPr>
      </p:pic>
      <p:pic>
        <p:nvPicPr>
          <p:cNvPr id="6" name="5 - Εικόνα" descr="8917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33800" y="3657601"/>
            <a:ext cx="4038600" cy="2209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>
                <a:hlinkClick r:id="rId2"/>
              </a:rPr>
              <a:t>ΑΒΒΕΥ</a:t>
            </a:r>
            <a:endParaRPr lang="el-GR" sz="4000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000" dirty="0" smtClean="0"/>
              <a:t>THE CHURCH OF A MONASTERY WITH A WIDE </a:t>
            </a:r>
            <a:r>
              <a:rPr lang="en-US" sz="2000" dirty="0" smtClean="0">
                <a:hlinkClick r:id="rId3"/>
              </a:rPr>
              <a:t>CHOIR</a:t>
            </a:r>
            <a:r>
              <a:rPr lang="en-US" sz="2000" dirty="0" smtClean="0"/>
              <a:t> WHER E THE </a:t>
            </a:r>
            <a:r>
              <a:rPr lang="en-US" sz="2000" dirty="0" smtClean="0">
                <a:hlinkClick r:id="rId4"/>
              </a:rPr>
              <a:t>MONKS</a:t>
            </a:r>
            <a:r>
              <a:rPr lang="en-US" sz="2000" dirty="0" smtClean="0"/>
              <a:t> MEET TOGETHER TO PRAY</a:t>
            </a:r>
            <a:endParaRPr lang="el-GR" sz="2000" dirty="0" smtClean="0"/>
          </a:p>
          <a:p>
            <a:endParaRPr lang="el-GR" dirty="0" smtClean="0"/>
          </a:p>
          <a:p>
            <a:endParaRPr lang="el-GR" dirty="0" smtClean="0"/>
          </a:p>
          <a:p>
            <a:r>
              <a:rPr lang="en-US" sz="1800" dirty="0" smtClean="0"/>
              <a:t>MONT SAINT MICHEL ABBEY IN NORMANDY FRANCE</a:t>
            </a:r>
            <a:endParaRPr lang="el-GR" sz="1800" dirty="0"/>
          </a:p>
        </p:txBody>
      </p:sp>
      <p:pic>
        <p:nvPicPr>
          <p:cNvPr id="7" name="6 - Θέση περιεχομένου" descr="220px-FranceNormandieLeMontSaintMichelAbbaye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tretch>
            <a:fillRect/>
          </a:stretch>
        </p:blipFill>
        <p:spPr>
          <a:xfrm>
            <a:off x="4038600" y="914400"/>
            <a:ext cx="4191000" cy="42672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4800" y="273050"/>
            <a:ext cx="3429000" cy="1162050"/>
          </a:xfrm>
        </p:spPr>
        <p:txBody>
          <a:bodyPr>
            <a:noAutofit/>
          </a:bodyPr>
          <a:lstStyle/>
          <a:p>
            <a:r>
              <a:rPr lang="en-US" sz="4000" dirty="0" smtClean="0"/>
              <a:t>CATHEDRAL</a:t>
            </a:r>
            <a:endParaRPr lang="el-GR" sz="4000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PLACE WHERE THE BISHOP HAS HIS OWN THRONE AND </a:t>
            </a:r>
            <a:r>
              <a:rPr lang="en-US" sz="2000" dirty="0" smtClean="0">
                <a:hlinkClick r:id="rId2"/>
              </a:rPr>
              <a:t>RESIDENCE</a:t>
            </a:r>
            <a:r>
              <a:rPr lang="en-US" sz="2000" dirty="0" smtClean="0"/>
              <a:t>.</a:t>
            </a:r>
            <a:endParaRPr lang="el-GR" sz="2000" dirty="0"/>
          </a:p>
        </p:txBody>
      </p:sp>
      <p:pic>
        <p:nvPicPr>
          <p:cNvPr id="5" name="4 - Θέση περιεχομένου" descr="220px-Μητρόπολη_Αθηνών_332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343400" y="1219200"/>
            <a:ext cx="3581400" cy="37338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περιεχομένου"/>
          <p:cNvSpPr>
            <a:spLocks noGrp="1"/>
          </p:cNvSpPr>
          <p:nvPr>
            <p:ph sz="half" idx="4294967295"/>
          </p:nvPr>
        </p:nvSpPr>
        <p:spPr>
          <a:xfrm>
            <a:off x="1371600" y="457200"/>
            <a:ext cx="5111750" cy="5853113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https://youtu.be/DdhVEejCbiA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https://youtu.be/aARZBI1gyzE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https://youtu.be/vrdkL7Y8Who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https://youtu.be/aOExHX45jLQ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https://youtu.be/2VCM9sSila4</a:t>
            </a:r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I – EXERCISE 1</a:t>
            </a:r>
            <a:endParaRPr lang="el-GR" dirty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b="1" dirty="0" smtClean="0"/>
              <a:t>Match the words with their definition</a:t>
            </a:r>
            <a:endParaRPr lang="el-GR" sz="2400" dirty="0" smtClean="0"/>
          </a:p>
          <a:p>
            <a:r>
              <a:rPr lang="en-US" b="1" dirty="0" smtClean="0"/>
              <a:t> </a:t>
            </a:r>
            <a:endParaRPr lang="el-GR" sz="2400" dirty="0" smtClean="0"/>
          </a:p>
          <a:p>
            <a:pPr lvl="1"/>
            <a:r>
              <a:rPr lang="en-US" dirty="0" smtClean="0"/>
              <a:t>dome		</a:t>
            </a:r>
            <a:r>
              <a:rPr lang="el-GR" dirty="0" smtClean="0"/>
              <a:t>_____</a:t>
            </a:r>
            <a:r>
              <a:rPr lang="en-US" dirty="0" smtClean="0"/>
              <a:t>		a. </a:t>
            </a:r>
            <a:r>
              <a:rPr lang="el-GR" smtClean="0"/>
              <a:t>τμήμα</a:t>
            </a:r>
            <a:endParaRPr lang="el-GR" dirty="0" smtClean="0"/>
          </a:p>
          <a:p>
            <a:pPr lvl="1"/>
            <a:r>
              <a:rPr lang="en-US" dirty="0" smtClean="0"/>
              <a:t>angular</a:t>
            </a:r>
            <a:r>
              <a:rPr lang="en-GB" dirty="0" smtClean="0"/>
              <a:t>	</a:t>
            </a:r>
            <a:r>
              <a:rPr lang="el-GR" dirty="0" smtClean="0"/>
              <a:t>	_____</a:t>
            </a:r>
            <a:r>
              <a:rPr lang="en-GB" dirty="0" smtClean="0"/>
              <a:t>		</a:t>
            </a:r>
            <a:r>
              <a:rPr lang="en-US" dirty="0" smtClean="0"/>
              <a:t>b. </a:t>
            </a:r>
            <a:r>
              <a:rPr lang="el-GR" dirty="0" smtClean="0"/>
              <a:t>αψίδα</a:t>
            </a:r>
          </a:p>
          <a:p>
            <a:pPr lvl="1"/>
            <a:r>
              <a:rPr lang="en-US" dirty="0" smtClean="0"/>
              <a:t>solemn		</a:t>
            </a:r>
            <a:r>
              <a:rPr lang="el-GR" dirty="0" smtClean="0"/>
              <a:t>_____</a:t>
            </a:r>
            <a:r>
              <a:rPr lang="en-US" dirty="0" smtClean="0"/>
              <a:t>		c. </a:t>
            </a:r>
            <a:r>
              <a:rPr lang="el-GR" dirty="0" smtClean="0"/>
              <a:t>αναγέννηση</a:t>
            </a:r>
          </a:p>
          <a:p>
            <a:pPr lvl="1"/>
            <a:r>
              <a:rPr lang="en-US" dirty="0" smtClean="0"/>
              <a:t>classify		</a:t>
            </a:r>
            <a:r>
              <a:rPr lang="el-GR" dirty="0" smtClean="0"/>
              <a:t>_____</a:t>
            </a:r>
            <a:r>
              <a:rPr lang="en-US" dirty="0" smtClean="0"/>
              <a:t>		d. </a:t>
            </a:r>
            <a:r>
              <a:rPr lang="el-GR" dirty="0" smtClean="0"/>
              <a:t>βασιλεύω, βασιλεία</a:t>
            </a:r>
          </a:p>
          <a:p>
            <a:pPr lvl="1"/>
            <a:r>
              <a:rPr lang="en-US" dirty="0" smtClean="0"/>
              <a:t>section		</a:t>
            </a:r>
            <a:r>
              <a:rPr lang="el-GR" dirty="0" smtClean="0"/>
              <a:t>_____</a:t>
            </a:r>
            <a:r>
              <a:rPr lang="en-US" dirty="0" smtClean="0"/>
              <a:t>		e. </a:t>
            </a:r>
            <a:r>
              <a:rPr lang="el-GR" dirty="0" smtClean="0"/>
              <a:t>θόλος</a:t>
            </a:r>
          </a:p>
          <a:p>
            <a:pPr lvl="1"/>
            <a:r>
              <a:rPr lang="en-US" dirty="0" smtClean="0"/>
              <a:t>aisle		_____		f. </a:t>
            </a:r>
            <a:r>
              <a:rPr lang="el-GR" dirty="0" smtClean="0"/>
              <a:t>γωνιακός</a:t>
            </a:r>
          </a:p>
          <a:p>
            <a:pPr lvl="1"/>
            <a:r>
              <a:rPr lang="en-US" dirty="0" smtClean="0"/>
              <a:t>sanctuary	</a:t>
            </a:r>
            <a:r>
              <a:rPr lang="el-GR" dirty="0" smtClean="0"/>
              <a:t>_____	</a:t>
            </a:r>
            <a:r>
              <a:rPr lang="en-US" dirty="0" smtClean="0"/>
              <a:t>	g. </a:t>
            </a:r>
            <a:r>
              <a:rPr lang="el-GR" dirty="0" smtClean="0"/>
              <a:t>πτέρυγα</a:t>
            </a:r>
          </a:p>
          <a:p>
            <a:pPr lvl="1"/>
            <a:r>
              <a:rPr lang="en-US" dirty="0" smtClean="0"/>
              <a:t>pattern		_____		h.</a:t>
            </a:r>
            <a:r>
              <a:rPr lang="el-GR" dirty="0" smtClean="0"/>
              <a:t>κυκλικός</a:t>
            </a:r>
          </a:p>
          <a:p>
            <a:pPr lvl="1"/>
            <a:r>
              <a:rPr lang="en-US" dirty="0" smtClean="0"/>
              <a:t>reign		</a:t>
            </a:r>
            <a:r>
              <a:rPr lang="el-GR" dirty="0" smtClean="0"/>
              <a:t>_____</a:t>
            </a:r>
            <a:r>
              <a:rPr lang="en-US" dirty="0" smtClean="0"/>
              <a:t>		</a:t>
            </a:r>
            <a:r>
              <a:rPr lang="en-US" dirty="0" err="1" smtClean="0"/>
              <a:t>i</a:t>
            </a:r>
            <a:r>
              <a:rPr lang="en-US" dirty="0" smtClean="0"/>
              <a:t>. </a:t>
            </a:r>
            <a:r>
              <a:rPr lang="el-GR" dirty="0" smtClean="0"/>
              <a:t>επίσημος</a:t>
            </a:r>
            <a:r>
              <a:rPr lang="en-US" dirty="0" smtClean="0"/>
              <a:t>, </a:t>
            </a:r>
            <a:r>
              <a:rPr lang="el-GR" dirty="0" smtClean="0"/>
              <a:t>ιερός</a:t>
            </a:r>
          </a:p>
          <a:p>
            <a:pPr lvl="1"/>
            <a:r>
              <a:rPr lang="en-US" dirty="0" smtClean="0"/>
              <a:t>arch		_____		j. </a:t>
            </a:r>
            <a:r>
              <a:rPr lang="el-GR" dirty="0" smtClean="0"/>
              <a:t>ιερό βήμα</a:t>
            </a:r>
          </a:p>
          <a:p>
            <a:pPr lvl="1"/>
            <a:r>
              <a:rPr lang="en-US" dirty="0" smtClean="0"/>
              <a:t>renaissance	</a:t>
            </a:r>
            <a:r>
              <a:rPr lang="el-GR" dirty="0" smtClean="0"/>
              <a:t>_____	</a:t>
            </a:r>
            <a:r>
              <a:rPr lang="en-US" dirty="0" smtClean="0"/>
              <a:t>	k. </a:t>
            </a:r>
            <a:r>
              <a:rPr lang="el-GR" dirty="0" smtClean="0"/>
              <a:t>πρότυπο</a:t>
            </a:r>
            <a:r>
              <a:rPr lang="en-US" dirty="0" smtClean="0"/>
              <a:t>, </a:t>
            </a:r>
            <a:r>
              <a:rPr lang="el-GR" dirty="0" smtClean="0"/>
              <a:t>μοτίβο</a:t>
            </a:r>
          </a:p>
          <a:p>
            <a:pPr lvl="1"/>
            <a:r>
              <a:rPr lang="en-US" dirty="0" smtClean="0"/>
              <a:t>circular		</a:t>
            </a:r>
            <a:r>
              <a:rPr lang="el-GR" dirty="0" smtClean="0"/>
              <a:t>_____	</a:t>
            </a:r>
            <a:r>
              <a:rPr lang="en-US" dirty="0" smtClean="0"/>
              <a:t>	l. </a:t>
            </a:r>
            <a:r>
              <a:rPr lang="el-GR" dirty="0" smtClean="0"/>
              <a:t>ταξινομώ</a:t>
            </a:r>
            <a:r>
              <a:rPr lang="en-US" dirty="0" smtClean="0"/>
              <a:t>, </a:t>
            </a:r>
            <a:r>
              <a:rPr lang="el-GR" dirty="0" smtClean="0"/>
              <a:t>κατατάσσω</a:t>
            </a:r>
          </a:p>
          <a:p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VOCABULARY II –EXERCISE 2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smtClean="0"/>
              <a:t>Use the words from the table below to match the definitions</a:t>
            </a:r>
            <a:endParaRPr lang="el-GR" smtClean="0"/>
          </a:p>
          <a:p>
            <a:r>
              <a:rPr lang="en-US" smtClean="0"/>
              <a:t> </a:t>
            </a:r>
            <a:endParaRPr lang="el-GR" smtClean="0"/>
          </a:p>
          <a:p>
            <a:r>
              <a:rPr lang="en-US" smtClean="0"/>
              <a:t>Chapel, oratory, abbey, basilica, cathedral, dome, parish church</a:t>
            </a:r>
            <a:endParaRPr lang="el-GR" smtClean="0"/>
          </a:p>
          <a:p>
            <a:r>
              <a:rPr lang="en-US" smtClean="0"/>
              <a:t> </a:t>
            </a:r>
            <a:endParaRPr lang="el-GR" smtClean="0"/>
          </a:p>
          <a:p>
            <a:pPr lvl="1"/>
            <a:r>
              <a:rPr lang="en-US" smtClean="0"/>
              <a:t>__________________ old church imitating public building of  Roman period.</a:t>
            </a:r>
            <a:endParaRPr lang="el-GR" smtClean="0"/>
          </a:p>
          <a:p>
            <a:pPr lvl="1"/>
            <a:r>
              <a:rPr lang="en-US" smtClean="0"/>
              <a:t>___________________ main church of a diocese, the believer’s house.</a:t>
            </a:r>
            <a:endParaRPr lang="el-GR" smtClean="0"/>
          </a:p>
          <a:p>
            <a:pPr lvl="1"/>
            <a:r>
              <a:rPr lang="en-US" smtClean="0"/>
              <a:t>___________________ little place for prayer found outside or inside a church, hospitals, prisons, colleges, </a:t>
            </a:r>
            <a:r>
              <a:rPr lang="en-US" smtClean="0">
                <a:hlinkClick r:id="rId2"/>
              </a:rPr>
              <a:t>nunneries</a:t>
            </a:r>
            <a:r>
              <a:rPr lang="en-US" smtClean="0"/>
              <a:t> or monasteries.</a:t>
            </a:r>
            <a:endParaRPr lang="el-GR" smtClean="0"/>
          </a:p>
          <a:p>
            <a:pPr lvl="1"/>
            <a:r>
              <a:rPr lang="en-US" smtClean="0"/>
              <a:t>__________________ reference place for the believers living nearby</a:t>
            </a:r>
            <a:endParaRPr lang="el-GR" smtClean="0"/>
          </a:p>
          <a:p>
            <a:pPr lvl="1"/>
            <a:r>
              <a:rPr lang="en-US" smtClean="0"/>
              <a:t>___________________ place where the bishop has his own throne and residence</a:t>
            </a:r>
            <a:endParaRPr lang="el-GR" smtClean="0"/>
          </a:p>
          <a:p>
            <a:pPr lvl="1"/>
            <a:r>
              <a:rPr lang="en-US" smtClean="0"/>
              <a:t>____________________ the inner place of a building, palace or castle where people can pray.</a:t>
            </a:r>
            <a:endParaRPr lang="el-GR" smtClean="0"/>
          </a:p>
          <a:p>
            <a:pPr lvl="1"/>
            <a:r>
              <a:rPr lang="en-US" smtClean="0"/>
              <a:t>____________________ the church of a monastery with a wide choir where the monks meet together to pray.</a:t>
            </a:r>
            <a:endParaRPr lang="el-GR" smtClean="0"/>
          </a:p>
          <a:p>
            <a:r>
              <a:rPr lang="en-US" smtClean="0"/>
              <a:t> </a:t>
            </a:r>
            <a:endParaRPr lang="el-GR" smtClean="0"/>
          </a:p>
          <a:p>
            <a:r>
              <a:rPr lang="en-US" smtClean="0"/>
              <a:t> </a:t>
            </a:r>
            <a:endParaRPr lang="el-GR" smtClean="0"/>
          </a:p>
          <a:p>
            <a:r>
              <a:rPr lang="en-US" smtClean="0"/>
              <a:t> </a:t>
            </a:r>
            <a:endParaRPr lang="el-GR" smtClean="0"/>
          </a:p>
          <a:p>
            <a:r>
              <a:rPr lang="en-US" smtClean="0"/>
              <a:t> </a:t>
            </a:r>
            <a:endParaRPr lang="el-GR" smtClean="0"/>
          </a:p>
          <a:p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ποκορύφωμα">
  <a:themeElements>
    <a:clrScheme name="Αποκορύφωμα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Αποκορύφωμα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ποκορύφωμα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274</TotalTime>
  <Words>344</Words>
  <Application>Microsoft Office PowerPoint</Application>
  <PresentationFormat>On-screen Show (4:3)</PresentationFormat>
  <Paragraphs>80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Αποκορύφωμα</vt:lpstr>
      <vt:lpstr>The exterior of the church building</vt:lpstr>
      <vt:lpstr>CHURCH ARCHITECTURE</vt:lpstr>
      <vt:lpstr>CHURCH BUILDINGS</vt:lpstr>
      <vt:lpstr>CHURCH BUILDINGS</vt:lpstr>
      <vt:lpstr>CHURCH BUILDINGS</vt:lpstr>
      <vt:lpstr>BASILICA (SAINT DEMETRIUS – SALONICA)</vt:lpstr>
      <vt:lpstr>BYZANTINE (Church of God’s Wisdom Constaninople)</vt:lpstr>
      <vt:lpstr>GOTHIC STYLE ( DUOMO MILAN)</vt:lpstr>
      <vt:lpstr>The Style of the Renaissance (St. Peter Rome)</vt:lpstr>
      <vt:lpstr>The Rotunda (Church of St. George – Salonica)</vt:lpstr>
      <vt:lpstr>CHAPEL</vt:lpstr>
      <vt:lpstr>ORATORY</vt:lpstr>
      <vt:lpstr>BASILICA</vt:lpstr>
      <vt:lpstr>ΑΒΒΕΥ</vt:lpstr>
      <vt:lpstr>CATHEDRAL</vt:lpstr>
      <vt:lpstr>PowerPoint Presentation</vt:lpstr>
      <vt:lpstr>VOCABULARY I – EXERCISE 1</vt:lpstr>
      <vt:lpstr>VOCABULARY II –EXERCISE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exterior of the church building</dc:title>
  <dc:creator>Elga Georgousis</dc:creator>
  <cp:lastModifiedBy>Charis Panou</cp:lastModifiedBy>
  <cp:revision>26</cp:revision>
  <dcterms:created xsi:type="dcterms:W3CDTF">2017-11-21T21:01:45Z</dcterms:created>
  <dcterms:modified xsi:type="dcterms:W3CDTF">2020-10-01T14:42:13Z</dcterms:modified>
</cp:coreProperties>
</file>