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- Ορθογώνιο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- Ορθογώνιο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- Ορθογώνιο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- Έλλειψη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- Έλλειψη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  <p:sp>
        <p:nvSpPr>
          <p:cNvPr id="8" name="7 - Θέση περιεχομένου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- Ορθογώνιο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- Ορθογώνιο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13" name="12 - Ορθογώνιο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- Ορθογώνιο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- Έλλειψη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Έλλειψη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- Θέση περιεχομένου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2" name="11 - Θέση περιεχομένου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Ευθεία γραμμή σύνδεσης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- Ορθογώνιο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- Ορθογώνιο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- Ορθογώνιο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l-GR"/>
          </a:p>
        </p:txBody>
      </p:sp>
      <p:sp>
        <p:nvSpPr>
          <p:cNvPr id="15" name="14 - Ευθεία γραμμή σύνδεσης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- Θέση περιεχομένου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6" name="2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5" name="24 - Έλλειψη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- Έλλειψη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  <p:sp>
        <p:nvSpPr>
          <p:cNvPr id="23" name="22 - Τίτλος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- Ορθογώνιο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- Ορθογώνιο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- Ορθογώνιο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- Ορθογώνιο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- Ορθογώνιο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- Ορθογώνιο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- Ορθογώνιο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8" name="7 - Ορθογώνιο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- Θέση περιεχομένου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0" name="9 - Έλλειψη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Έλλειψη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  <p:sp>
        <p:nvSpPr>
          <p:cNvPr id="21" name="20 - Ορθογώνιο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- Ευθεία γραμμή σύνδεσης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- Ορθογώνιο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- Ορθογώνιο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- Ορθογώνιο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- Ορθογώνιο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- Έλλειψη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- Έλλειψη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22" name="21 - Ορθογώνιο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- Ορθογώνιο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- Ορθογώνιο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- Ορθογώνιο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- Ορθογώνιο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- Ευθεία γραμμή σύνδεσης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- Έλλειψη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- Έλλειψη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- Ορθογώνιο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- Ορθογώνιο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0B60614-C71C-46C0-8797-01CEFC0B5E4D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8" name="7 - Ορθογώνιο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- Ευθεία γραμμή σύνδεσης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- Έλλειψη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- Έλλειψη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6CEE688-4B5E-4E31-A7C9-24A87831E81A}" type="slidenum">
              <a:rPr lang="el-GR" smtClean="0"/>
              <a:t>‹#›</a:t>
            </a:fld>
            <a:endParaRPr lang="el-GR"/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celebrate" TargetMode="External"/><Relationship Id="rId2" Type="http://schemas.openxmlformats.org/officeDocument/2006/relationships/hyperlink" Target="http://www.wordreference.com/engr/perform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www.wordreference.com/engr/altar" TargetMode="External"/><Relationship Id="rId7" Type="http://schemas.openxmlformats.org/officeDocument/2006/relationships/hyperlink" Target="http://www.wordreference.com/engr/cherub" TargetMode="External"/><Relationship Id="rId2" Type="http://schemas.openxmlformats.org/officeDocument/2006/relationships/hyperlink" Target="http://www.wordreference.com/engr/accessory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principal" TargetMode="External"/><Relationship Id="rId5" Type="http://schemas.openxmlformats.org/officeDocument/2006/relationships/hyperlink" Target="http://www.wordreference.com/engr/vestry" TargetMode="External"/><Relationship Id="rId4" Type="http://schemas.openxmlformats.org/officeDocument/2006/relationships/hyperlink" Target="http://www.wordreference.com/engr/oblatio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tomb" TargetMode="External"/><Relationship Id="rId2" Type="http://schemas.openxmlformats.org/officeDocument/2006/relationships/hyperlink" Target="http://www.wordreference.com/engr/establish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://www.wordreference.com/engr/precious" TargetMode="External"/><Relationship Id="rId7" Type="http://schemas.openxmlformats.org/officeDocument/2006/relationships/image" Target="../media/image7.gif"/><Relationship Id="rId2" Type="http://schemas.openxmlformats.org/officeDocument/2006/relationships/hyperlink" Target="http://www.wordreference.com/engr/marble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founder" TargetMode="External"/><Relationship Id="rId5" Type="http://schemas.openxmlformats.org/officeDocument/2006/relationships/hyperlink" Target="http://www.wordreference.com/engr/steady" TargetMode="External"/><Relationship Id="rId4" Type="http://schemas.openxmlformats.org/officeDocument/2006/relationships/hyperlink" Target="http://www.wordreference.com/engr/material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dreference.com/engr/found" TargetMode="External"/><Relationship Id="rId3" Type="http://schemas.openxmlformats.org/officeDocument/2006/relationships/hyperlink" Target="http://www.wordreference.com/engr/silver" TargetMode="External"/><Relationship Id="rId7" Type="http://schemas.openxmlformats.org/officeDocument/2006/relationships/hyperlink" Target="http://www.wordreference.com/engr/compartment" TargetMode="External"/><Relationship Id="rId2" Type="http://schemas.openxmlformats.org/officeDocument/2006/relationships/hyperlink" Target="http://www.wordreference.com/engr/consecration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reliquary" TargetMode="External"/><Relationship Id="rId5" Type="http://schemas.openxmlformats.org/officeDocument/2006/relationships/hyperlink" Target="http://www.wordreference.com/engr/relics" TargetMode="External"/><Relationship Id="rId10" Type="http://schemas.openxmlformats.org/officeDocument/2006/relationships/image" Target="../media/image10.jpeg"/><Relationship Id="rId4" Type="http://schemas.openxmlformats.org/officeDocument/2006/relationships/hyperlink" Target="http://www.wordreference.com/engr/contain" TargetMode="Externa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dreference.com/engr/shroud" TargetMode="External"/><Relationship Id="rId3" Type="http://schemas.openxmlformats.org/officeDocument/2006/relationships/hyperlink" Target="http://www.wordreference.com/engr/covering" TargetMode="External"/><Relationship Id="rId7" Type="http://schemas.openxmlformats.org/officeDocument/2006/relationships/hyperlink" Target="http://www.wordreference.com/engr/wrap" TargetMode="External"/><Relationship Id="rId2" Type="http://schemas.openxmlformats.org/officeDocument/2006/relationships/hyperlink" Target="http://www.wordreference.com/engr/vest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sheet" TargetMode="External"/><Relationship Id="rId11" Type="http://schemas.openxmlformats.org/officeDocument/2006/relationships/image" Target="../media/image12.gif"/><Relationship Id="rId5" Type="http://schemas.openxmlformats.org/officeDocument/2006/relationships/hyperlink" Target="http://www.wordreference.com/engr/linen" TargetMode="External"/><Relationship Id="rId10" Type="http://schemas.openxmlformats.org/officeDocument/2006/relationships/image" Target="../media/image11.gif"/><Relationship Id="rId4" Type="http://schemas.openxmlformats.org/officeDocument/2006/relationships/hyperlink" Target="http://www.wordreference.com/engr/embroidered" TargetMode="External"/><Relationship Id="rId9" Type="http://schemas.openxmlformats.org/officeDocument/2006/relationships/hyperlink" Target="http://www.wordreference.com/engr/buria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respective" TargetMode="External"/><Relationship Id="rId2" Type="http://schemas.openxmlformats.org/officeDocument/2006/relationships/hyperlink" Target="http://www.wordreference.com/engr/excerpt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wordreference.com/engr/procession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wordreference.com/engr/candlestick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dreference.com/engr/emergency" TargetMode="External"/><Relationship Id="rId3" Type="http://schemas.openxmlformats.org/officeDocument/2006/relationships/hyperlink" Target="http://www.wordreference.com/engr/tabernacle" TargetMode="External"/><Relationship Id="rId7" Type="http://schemas.openxmlformats.org/officeDocument/2006/relationships/hyperlink" Target="http://www.wordreference.com/engr/communion" TargetMode="External"/><Relationship Id="rId2" Type="http://schemas.openxmlformats.org/officeDocument/2006/relationships/hyperlink" Target="http://www.wordreference.com/engr/ark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administer" TargetMode="External"/><Relationship Id="rId5" Type="http://schemas.openxmlformats.org/officeDocument/2006/relationships/hyperlink" Target="http://www.wordreference.com/engr/preserve" TargetMode="External"/><Relationship Id="rId10" Type="http://schemas.openxmlformats.org/officeDocument/2006/relationships/image" Target="../media/image19.jpeg"/><Relationship Id="rId4" Type="http://schemas.openxmlformats.org/officeDocument/2006/relationships/hyperlink" Target="http://www.wordreference.com/engr/sepulchre" TargetMode="External"/><Relationship Id="rId9" Type="http://schemas.openxmlformats.org/officeDocument/2006/relationships/hyperlink" Target="http://www.wordreference.com/engr/vigil%20ligh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nail" TargetMode="External"/><Relationship Id="rId2" Type="http://schemas.openxmlformats.org/officeDocument/2006/relationships/hyperlink" Target="http://www.wordreference.com/engr/crucifix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hyperlink" Target="http://www.wordreference.com/engr/impressive" TargetMode="External"/><Relationship Id="rId4" Type="http://schemas.openxmlformats.org/officeDocument/2006/relationships/hyperlink" Target="http://www.wordreference.com/engr/life-siz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wordreference.com/engr/immaculate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engrave" TargetMode="External"/><Relationship Id="rId2" Type="http://schemas.openxmlformats.org/officeDocument/2006/relationships/hyperlink" Target="http://www.wordreference.com/engr/win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hyperlink" Target="http://www.wordreference.com/engr/vision" TargetMode="External"/><Relationship Id="rId4" Type="http://schemas.openxmlformats.org/officeDocument/2006/relationships/hyperlink" Target="http://www.wordreference.com/engr/banner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guard" TargetMode="External"/><Relationship Id="rId2" Type="http://schemas.openxmlformats.org/officeDocument/2006/relationships/hyperlink" Target="http://www.wordreference.com/engr/order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lead" TargetMode="External"/><Relationship Id="rId2" Type="http://schemas.openxmlformats.org/officeDocument/2006/relationships/hyperlink" Target="http://www.wordreference.com/engr/lanter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SANCTUARY</a:t>
            </a:r>
            <a:endParaRPr lang="el-GR" dirty="0"/>
          </a:p>
        </p:txBody>
      </p:sp>
      <p:pic>
        <p:nvPicPr>
          <p:cNvPr id="4" name="3 - Εικόνα" descr="Orthodox_Alt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667000"/>
            <a:ext cx="7696200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SANCTUARY AND ITS FURNISHINGS</a:t>
            </a: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It is the eastern part of the church behind the iconostasis</a:t>
            </a:r>
          </a:p>
          <a:p>
            <a:r>
              <a:rPr lang="en-US" dirty="0" smtClean="0"/>
              <a:t>It is called “Holy </a:t>
            </a:r>
            <a:r>
              <a:rPr lang="en-US" dirty="0" err="1" smtClean="0"/>
              <a:t>Vema</a:t>
            </a:r>
            <a:r>
              <a:rPr lang="en-US" dirty="0" smtClean="0"/>
              <a:t>” because it is the most sacred part of the church</a:t>
            </a:r>
          </a:p>
          <a:p>
            <a:r>
              <a:rPr lang="en-US" dirty="0" smtClean="0"/>
              <a:t>For this reason it is on a higher level than the rest of the church</a:t>
            </a:r>
          </a:p>
          <a:p>
            <a:r>
              <a:rPr lang="en-US" dirty="0" smtClean="0"/>
              <a:t>It is also called an “</a:t>
            </a:r>
            <a:r>
              <a:rPr lang="en-US" dirty="0" err="1" smtClean="0"/>
              <a:t>Adyton</a:t>
            </a:r>
            <a:r>
              <a:rPr lang="en-US" dirty="0" smtClean="0"/>
              <a:t>” because it is set aside only for those who </a:t>
            </a:r>
            <a:r>
              <a:rPr lang="en-US" dirty="0" smtClean="0">
                <a:hlinkClick r:id="rId2"/>
              </a:rPr>
              <a:t>perform</a:t>
            </a:r>
            <a:r>
              <a:rPr lang="en-US" dirty="0" smtClean="0"/>
              <a:t> the divine service</a:t>
            </a:r>
          </a:p>
          <a:p>
            <a:r>
              <a:rPr lang="en-US" dirty="0" smtClean="0"/>
              <a:t>Another name for it is “Holly of Hollies” because it is here that the most sacred of our sacraments, the Sacrament of Holy Eucharist is </a:t>
            </a:r>
            <a:r>
              <a:rPr lang="en-US" dirty="0" smtClean="0">
                <a:hlinkClick r:id="rId3"/>
              </a:rPr>
              <a:t>celebrated</a:t>
            </a:r>
            <a:endParaRPr lang="el-GR" dirty="0"/>
          </a:p>
        </p:txBody>
      </p:sp>
      <p:pic>
        <p:nvPicPr>
          <p:cNvPr id="8" name="7 - Θέση περιεχομένου" descr="2348445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00600" y="2133600"/>
            <a:ext cx="4038600" cy="32766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ACCESSORIES OF THE SANCTUARY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The most important </a:t>
            </a:r>
            <a:r>
              <a:rPr lang="en-US" b="1" dirty="0" smtClean="0">
                <a:hlinkClick r:id="rId2"/>
              </a:rPr>
              <a:t>accessories</a:t>
            </a:r>
            <a:r>
              <a:rPr lang="en-US" b="1" dirty="0" smtClean="0"/>
              <a:t> of the Sanctuary are: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 </a:t>
            </a:r>
            <a:r>
              <a:rPr lang="en-US" dirty="0" smtClean="0">
                <a:hlinkClick r:id="rId3"/>
              </a:rPr>
              <a:t>Altar</a:t>
            </a:r>
            <a:r>
              <a:rPr lang="en-US" dirty="0" smtClean="0"/>
              <a:t> or the Holy Table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 Table of </a:t>
            </a:r>
            <a:r>
              <a:rPr lang="en-US" dirty="0" smtClean="0">
                <a:hlinkClick r:id="rId4"/>
              </a:rPr>
              <a:t>Oblations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 </a:t>
            </a:r>
            <a:r>
              <a:rPr lang="en-US" dirty="0" smtClean="0">
                <a:hlinkClick r:id="rId5"/>
              </a:rPr>
              <a:t>Vestry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 </a:t>
            </a:r>
            <a:r>
              <a:rPr lang="en-US" dirty="0" err="1" smtClean="0"/>
              <a:t>Synthronon</a:t>
            </a:r>
            <a:r>
              <a:rPr lang="en-US" dirty="0" smtClean="0"/>
              <a:t> or Cathedra ( in </a:t>
            </a:r>
            <a:r>
              <a:rPr lang="en-US" dirty="0" smtClean="0">
                <a:hlinkClick r:id="rId6"/>
              </a:rPr>
              <a:t>principal</a:t>
            </a:r>
            <a:r>
              <a:rPr lang="en-US" dirty="0" smtClean="0"/>
              <a:t> churches)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 Holy Cross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 icons of the </a:t>
            </a:r>
            <a:r>
              <a:rPr lang="en-US" dirty="0" smtClean="0">
                <a:hlinkClick r:id="rId7"/>
              </a:rPr>
              <a:t>Cherubs</a:t>
            </a:r>
            <a:endParaRPr lang="en-US" dirty="0" smtClean="0"/>
          </a:p>
          <a:p>
            <a:endParaRPr lang="el-GR" dirty="0"/>
          </a:p>
        </p:txBody>
      </p:sp>
      <p:pic>
        <p:nvPicPr>
          <p:cNvPr id="5" name="4 - Θέση περιεχομένου" descr="2396341.jpg"/>
          <p:cNvPicPr>
            <a:picLocks noGrp="1" noChangeAspect="1"/>
          </p:cNvPicPr>
          <p:nvPr>
            <p:ph sz="half" idx="2"/>
          </p:nvPr>
        </p:nvPicPr>
        <p:blipFill>
          <a:blip r:embed="rId8" cstate="print"/>
          <a:stretch>
            <a:fillRect/>
          </a:stretch>
        </p:blipFill>
        <p:spPr>
          <a:xfrm>
            <a:off x="4800600" y="2057400"/>
            <a:ext cx="4038600" cy="35052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ALTAR OR THE HOLY TABLE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It stands in the middle of the sanctuary</a:t>
            </a:r>
          </a:p>
          <a:p>
            <a:r>
              <a:rPr lang="en-US" dirty="0" smtClean="0"/>
              <a:t>The Sacrament of the Eucharist is </a:t>
            </a:r>
            <a:r>
              <a:rPr lang="en-US" dirty="0" smtClean="0">
                <a:hlinkClick r:id="rId2"/>
              </a:rPr>
              <a:t>established </a:t>
            </a:r>
            <a:r>
              <a:rPr lang="en-US" dirty="0" smtClean="0"/>
              <a:t>upon it</a:t>
            </a:r>
          </a:p>
          <a:p>
            <a:r>
              <a:rPr lang="en-US" dirty="0" smtClean="0"/>
              <a:t>This symbolizes the Holy Throne of God, Mt. Golgotha on which Christ was crucified and the </a:t>
            </a:r>
            <a:r>
              <a:rPr lang="en-US" dirty="0" smtClean="0">
                <a:hlinkClick r:id="rId3"/>
              </a:rPr>
              <a:t>Tomb</a:t>
            </a:r>
            <a:r>
              <a:rPr lang="en-US" dirty="0" smtClean="0"/>
              <a:t> of the </a:t>
            </a:r>
            <a:r>
              <a:rPr lang="en-US" dirty="0" err="1" smtClean="0"/>
              <a:t>Saviour</a:t>
            </a:r>
            <a:endParaRPr lang="el-GR" dirty="0"/>
          </a:p>
        </p:txBody>
      </p:sp>
      <p:pic>
        <p:nvPicPr>
          <p:cNvPr id="5" name="4 - Θέση περιεχομένου" descr="223546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00600" y="1905000"/>
            <a:ext cx="4038600" cy="35052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ALTAR OR THE HOLY TABLE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Holy Table is made of wood or  </a:t>
            </a:r>
            <a:r>
              <a:rPr lang="en-US" dirty="0" smtClean="0">
                <a:hlinkClick r:id="rId2"/>
              </a:rPr>
              <a:t>marble </a:t>
            </a:r>
            <a:r>
              <a:rPr lang="en-US" dirty="0" smtClean="0"/>
              <a:t>or other</a:t>
            </a:r>
            <a:r>
              <a:rPr lang="en-US" dirty="0" smtClean="0">
                <a:hlinkClick r:id="rId3"/>
              </a:rPr>
              <a:t> precious </a:t>
            </a:r>
            <a:r>
              <a:rPr lang="en-US" dirty="0" smtClean="0">
                <a:hlinkClick r:id="rId4"/>
              </a:rPr>
              <a:t>material</a:t>
            </a:r>
            <a:endParaRPr lang="en-US" dirty="0" smtClean="0"/>
          </a:p>
          <a:p>
            <a:r>
              <a:rPr lang="en-US" dirty="0" smtClean="0"/>
              <a:t>This is </a:t>
            </a:r>
            <a:r>
              <a:rPr lang="en-US" dirty="0" smtClean="0">
                <a:hlinkClick r:id="rId5"/>
              </a:rPr>
              <a:t>steadied </a:t>
            </a:r>
            <a:r>
              <a:rPr lang="en-US" dirty="0" smtClean="0"/>
              <a:t>upon a small column which represents the </a:t>
            </a:r>
            <a:r>
              <a:rPr lang="en-US" dirty="0" err="1" smtClean="0"/>
              <a:t>Saviour</a:t>
            </a:r>
            <a:r>
              <a:rPr lang="en-US" dirty="0" smtClean="0"/>
              <a:t>, the </a:t>
            </a:r>
            <a:r>
              <a:rPr lang="en-US" dirty="0" smtClean="0">
                <a:hlinkClick r:id="rId6"/>
              </a:rPr>
              <a:t>founder</a:t>
            </a:r>
            <a:r>
              <a:rPr lang="en-US" dirty="0" smtClean="0"/>
              <a:t> of our Church, or upon four columns, one at each corner, which symbolize the four Evangelists, their gospels being the basis of our faith</a:t>
            </a:r>
            <a:endParaRPr lang="el-GR" dirty="0"/>
          </a:p>
        </p:txBody>
      </p:sp>
      <p:pic>
        <p:nvPicPr>
          <p:cNvPr id="5" name="4 - Θέση περιεχομένου" descr="113755.gif"/>
          <p:cNvPicPr>
            <a:picLocks noGrp="1" noChangeAspect="1"/>
          </p:cNvPicPr>
          <p:nvPr>
            <p:ph sz="half" idx="2"/>
          </p:nvPr>
        </p:nvPicPr>
        <p:blipFill>
          <a:blip r:embed="rId7" cstate="print"/>
          <a:stretch>
            <a:fillRect/>
          </a:stretch>
        </p:blipFill>
        <p:spPr>
          <a:xfrm>
            <a:off x="5334000" y="1447800"/>
            <a:ext cx="2857500" cy="2257425"/>
          </a:xfrm>
        </p:spPr>
      </p:pic>
      <p:pic>
        <p:nvPicPr>
          <p:cNvPr id="6" name="5 - Εικόνα" descr="0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67400" y="3962400"/>
            <a:ext cx="28448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ALTAR OR THE HOLY TABLE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During the </a:t>
            </a:r>
            <a:r>
              <a:rPr lang="en-US" dirty="0" smtClean="0">
                <a:hlinkClick r:id="rId2"/>
              </a:rPr>
              <a:t>consecration</a:t>
            </a:r>
            <a:r>
              <a:rPr lang="en-US" dirty="0" smtClean="0"/>
              <a:t> of the church, which is always performed by a bishop, a small </a:t>
            </a:r>
            <a:r>
              <a:rPr lang="en-US" dirty="0" smtClean="0">
                <a:hlinkClick r:id="rId3"/>
              </a:rPr>
              <a:t>silver</a:t>
            </a:r>
            <a:r>
              <a:rPr lang="en-US" dirty="0" smtClean="0"/>
              <a:t> box, </a:t>
            </a:r>
            <a:r>
              <a:rPr lang="en-US" dirty="0" smtClean="0">
                <a:hlinkClick r:id="rId4"/>
              </a:rPr>
              <a:t>containing </a:t>
            </a:r>
            <a:r>
              <a:rPr lang="en-US" dirty="0" smtClean="0">
                <a:hlinkClick r:id="rId5"/>
              </a:rPr>
              <a:t>relics </a:t>
            </a:r>
            <a:r>
              <a:rPr lang="en-US" dirty="0" smtClean="0"/>
              <a:t>of saints, the </a:t>
            </a:r>
            <a:r>
              <a:rPr lang="en-US" dirty="0" smtClean="0">
                <a:hlinkClick r:id="rId6"/>
              </a:rPr>
              <a:t>Reliquary, </a:t>
            </a:r>
            <a:r>
              <a:rPr lang="en-US" dirty="0" smtClean="0"/>
              <a:t>is placed into a specially made </a:t>
            </a:r>
            <a:r>
              <a:rPr lang="en-US" dirty="0" smtClean="0">
                <a:hlinkClick r:id="rId7"/>
              </a:rPr>
              <a:t>compartment </a:t>
            </a:r>
            <a:r>
              <a:rPr lang="en-US" dirty="0" smtClean="0"/>
              <a:t>in the basis of the Altar</a:t>
            </a:r>
          </a:p>
          <a:p>
            <a:r>
              <a:rPr lang="en-US" dirty="0" smtClean="0"/>
              <a:t>This means that the Church of Jesus Christ has been </a:t>
            </a:r>
            <a:r>
              <a:rPr lang="en-US" dirty="0" smtClean="0">
                <a:hlinkClick r:id="rId8"/>
              </a:rPr>
              <a:t>founded </a:t>
            </a:r>
            <a:r>
              <a:rPr lang="en-US" dirty="0" smtClean="0"/>
              <a:t>and is based upon the blood and the sacrifices of its martyrs and saints</a:t>
            </a:r>
            <a:endParaRPr lang="el-GR" dirty="0"/>
          </a:p>
        </p:txBody>
      </p:sp>
      <p:pic>
        <p:nvPicPr>
          <p:cNvPr id="5" name="4 - Θέση περιεχομένου" descr="2812247093.jpg"/>
          <p:cNvPicPr>
            <a:picLocks noGrp="1" noChangeAspect="1"/>
          </p:cNvPicPr>
          <p:nvPr>
            <p:ph sz="half" idx="2"/>
          </p:nvPr>
        </p:nvPicPr>
        <p:blipFill>
          <a:blip r:embed="rId9" cstate="print"/>
          <a:stretch>
            <a:fillRect/>
          </a:stretch>
        </p:blipFill>
        <p:spPr>
          <a:xfrm>
            <a:off x="5334000" y="1828800"/>
            <a:ext cx="902368" cy="1503947"/>
          </a:xfrm>
        </p:spPr>
      </p:pic>
      <p:pic>
        <p:nvPicPr>
          <p:cNvPr id="6" name="5 - Εικόνα" descr="a37---1182a-λεπτ-01-aσημένια-λειψανοθήκη_427x42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24400" y="3733800"/>
            <a:ext cx="4067175" cy="26193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ALTAR OR THE HOLY TABLE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Altar is </a:t>
            </a:r>
            <a:r>
              <a:rPr lang="en-US" dirty="0" smtClean="0">
                <a:hlinkClick r:id="rId2"/>
              </a:rPr>
              <a:t>vested with </a:t>
            </a:r>
            <a:r>
              <a:rPr lang="en-US" dirty="0" smtClean="0"/>
              <a:t>several </a:t>
            </a:r>
            <a:r>
              <a:rPr lang="en-US" dirty="0" smtClean="0">
                <a:hlinkClick r:id="rId3"/>
              </a:rPr>
              <a:t>coverings</a:t>
            </a:r>
            <a:r>
              <a:rPr lang="en-US" dirty="0" smtClean="0"/>
              <a:t>, usually </a:t>
            </a:r>
            <a:r>
              <a:rPr lang="en-US" dirty="0" smtClean="0">
                <a:hlinkClick r:id="rId4"/>
              </a:rPr>
              <a:t>embroidered </a:t>
            </a:r>
            <a:r>
              <a:rPr lang="en-US" dirty="0" smtClean="0"/>
              <a:t>and white in </a:t>
            </a:r>
            <a:r>
              <a:rPr lang="en-US" dirty="0" err="1" smtClean="0"/>
              <a:t>colour</a:t>
            </a:r>
            <a:r>
              <a:rPr lang="en-US" dirty="0" smtClean="0"/>
              <a:t>. One of them, the inner larger covering, is called </a:t>
            </a:r>
            <a:r>
              <a:rPr lang="en-US" dirty="0" err="1" smtClean="0"/>
              <a:t>Katasarkion</a:t>
            </a:r>
            <a:r>
              <a:rPr lang="en-US" dirty="0" smtClean="0"/>
              <a:t> (Corporal)</a:t>
            </a:r>
          </a:p>
          <a:p>
            <a:r>
              <a:rPr lang="en-US" dirty="0" smtClean="0"/>
              <a:t>It symbolizes the white </a:t>
            </a:r>
            <a:r>
              <a:rPr lang="en-US" dirty="0" smtClean="0">
                <a:hlinkClick r:id="rId5"/>
              </a:rPr>
              <a:t>linen</a:t>
            </a:r>
            <a:r>
              <a:rPr lang="en-US" dirty="0" smtClean="0"/>
              <a:t> </a:t>
            </a:r>
            <a:r>
              <a:rPr lang="en-US" dirty="0" smtClean="0">
                <a:hlinkClick r:id="rId6"/>
              </a:rPr>
              <a:t>sheet </a:t>
            </a:r>
            <a:r>
              <a:rPr lang="en-US" dirty="0" smtClean="0"/>
              <a:t>with which Joseph of </a:t>
            </a:r>
            <a:r>
              <a:rPr lang="en-US" dirty="0" err="1" smtClean="0"/>
              <a:t>Arimathea</a:t>
            </a:r>
            <a:r>
              <a:rPr lang="en-US" dirty="0" smtClean="0"/>
              <a:t> </a:t>
            </a:r>
            <a:r>
              <a:rPr lang="en-US" dirty="0" smtClean="0">
                <a:hlinkClick r:id="rId7"/>
              </a:rPr>
              <a:t>wrapped</a:t>
            </a:r>
            <a:r>
              <a:rPr lang="en-US" dirty="0" smtClean="0"/>
              <a:t> the body of Christ after his </a:t>
            </a:r>
            <a:r>
              <a:rPr lang="en-US" dirty="0" err="1" smtClean="0"/>
              <a:t>unnailing</a:t>
            </a:r>
            <a:r>
              <a:rPr lang="en-US" dirty="0" smtClean="0"/>
              <a:t> from the cross</a:t>
            </a:r>
          </a:p>
          <a:p>
            <a:r>
              <a:rPr lang="en-US" dirty="0" smtClean="0"/>
              <a:t>The other coverings of the Holy Table symbolize the funeral </a:t>
            </a:r>
            <a:r>
              <a:rPr lang="en-US" dirty="0" smtClean="0">
                <a:hlinkClick r:id="rId8"/>
              </a:rPr>
              <a:t>shrouds</a:t>
            </a:r>
            <a:r>
              <a:rPr lang="en-US" dirty="0" smtClean="0"/>
              <a:t> with which the body of Christ was wrapped for His </a:t>
            </a:r>
            <a:r>
              <a:rPr lang="en-US" dirty="0" smtClean="0">
                <a:hlinkClick r:id="rId9"/>
              </a:rPr>
              <a:t>burial</a:t>
            </a:r>
            <a:endParaRPr lang="el-GR" dirty="0"/>
          </a:p>
        </p:txBody>
      </p:sp>
      <p:pic>
        <p:nvPicPr>
          <p:cNvPr id="5" name="4 - Θέση περιεχομένου" descr="14299.gif"/>
          <p:cNvPicPr>
            <a:picLocks noGrp="1" noChangeAspect="1"/>
          </p:cNvPicPr>
          <p:nvPr>
            <p:ph sz="half" idx="2"/>
          </p:nvPr>
        </p:nvPicPr>
        <p:blipFill>
          <a:blip r:embed="rId10" cstate="print"/>
          <a:stretch>
            <a:fillRect/>
          </a:stretch>
        </p:blipFill>
        <p:spPr>
          <a:xfrm>
            <a:off x="5257800" y="1295400"/>
            <a:ext cx="2857500" cy="2857500"/>
          </a:xfrm>
        </p:spPr>
      </p:pic>
      <p:pic>
        <p:nvPicPr>
          <p:cNvPr id="6" name="5 - Εικόνα" descr="3-142751-kalymma-agias-trapezas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34000" y="3505200"/>
            <a:ext cx="28575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ACCESSORIES OF THE ALTAR – THE HOLY BOOK OF GOSPELS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It is a book containing </a:t>
            </a:r>
            <a:r>
              <a:rPr lang="en-US" dirty="0" smtClean="0">
                <a:hlinkClick r:id="rId2"/>
              </a:rPr>
              <a:t>excerpts </a:t>
            </a:r>
            <a:r>
              <a:rPr lang="en-US" dirty="0" smtClean="0"/>
              <a:t>from the four Gospels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It has beautiful gold or silver covering with figures of the crucifixion on one side and the resurrection on the other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At the corners there are images of the four Evangelists with their </a:t>
            </a:r>
            <a:r>
              <a:rPr lang="en-US" dirty="0" smtClean="0">
                <a:hlinkClick r:id="rId3"/>
              </a:rPr>
              <a:t>respective</a:t>
            </a:r>
            <a:r>
              <a:rPr lang="en-US" dirty="0" smtClean="0"/>
              <a:t> symbols</a:t>
            </a:r>
            <a:endParaRPr lang="el-GR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4 - Θέση περιεχομένου" descr="1091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00600" y="2352218"/>
            <a:ext cx="4038600" cy="2720301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1524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ACCESSORIES OF THE ALTAR – THE HOLY BOOK OF GOSPELS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This is the book which the priest holds during the small introit and other </a:t>
            </a:r>
            <a:r>
              <a:rPr lang="en-US" dirty="0" smtClean="0">
                <a:hlinkClick r:id="rId2"/>
              </a:rPr>
              <a:t>processions</a:t>
            </a:r>
            <a:r>
              <a:rPr lang="en-US" dirty="0" smtClean="0"/>
              <a:t> and from which he reads the Gospel reading during the Liturgy and other church ceremonies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 Holy Gospel symbolizes Jesus Christ Himself</a:t>
            </a:r>
            <a:endParaRPr lang="el-GR" dirty="0"/>
          </a:p>
        </p:txBody>
      </p:sp>
      <p:pic>
        <p:nvPicPr>
          <p:cNvPr id="5" name="4 - Θέση περιεχομένου" descr="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59387" y="1371600"/>
            <a:ext cx="3121025" cy="468153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ACCESSORIES OF THE ALTAR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A small cross. This is used by the priest when blessing the worshippers at certain moments during the celebration of the Divine Liturgy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Two </a:t>
            </a:r>
            <a:r>
              <a:rPr lang="en-US" dirty="0" smtClean="0">
                <a:hlinkClick r:id="rId2"/>
              </a:rPr>
              <a:t>candlesticks </a:t>
            </a:r>
            <a:r>
              <a:rPr lang="en-US" dirty="0" smtClean="0"/>
              <a:t>with either three or seven </a:t>
            </a:r>
            <a:r>
              <a:rPr lang="en-US" dirty="0" err="1" smtClean="0"/>
              <a:t>lampads</a:t>
            </a:r>
            <a:r>
              <a:rPr lang="en-US" dirty="0" smtClean="0"/>
              <a:t> are also upon the Altar</a:t>
            </a:r>
            <a:endParaRPr lang="el-GR" dirty="0"/>
          </a:p>
        </p:txBody>
      </p:sp>
      <p:pic>
        <p:nvPicPr>
          <p:cNvPr id="5" name="4 - Θέση περιεχομένου" descr="stavros.img_assist_custom-80x12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34000" y="1981200"/>
            <a:ext cx="1295400" cy="1524000"/>
          </a:xfrm>
        </p:spPr>
      </p:pic>
      <p:pic>
        <p:nvPicPr>
          <p:cNvPr id="7" name="6 - Εικόνα" descr="2015041209285930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4191000"/>
            <a:ext cx="2286000" cy="2057400"/>
          </a:xfrm>
          <a:prstGeom prst="rect">
            <a:avLst/>
          </a:prstGeom>
        </p:spPr>
      </p:pic>
      <p:pic>
        <p:nvPicPr>
          <p:cNvPr id="8" name="7 - Εικόνα" descr="Byzantine_Brass_Holy_Table_Candlestick_4040b_2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1752600"/>
            <a:ext cx="1828800" cy="1828800"/>
          </a:xfrm>
          <a:prstGeom prst="rect">
            <a:avLst/>
          </a:prstGeom>
        </p:spPr>
      </p:pic>
      <p:pic>
        <p:nvPicPr>
          <p:cNvPr id="9" name="8 - Εικόνα" descr="Byzantine_Brass_Nickel_Plated_Holy_Table_Candlestick_6458n_2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86600" y="3962400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ACCESSORIES OF THE ALTAR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The </a:t>
            </a:r>
            <a:r>
              <a:rPr lang="en-US" dirty="0" smtClean="0">
                <a:hlinkClick r:id="rId2"/>
              </a:rPr>
              <a:t>Ark </a:t>
            </a:r>
            <a:r>
              <a:rPr lang="en-US" dirty="0" smtClean="0"/>
              <a:t>of the Holy Gifts (</a:t>
            </a:r>
            <a:r>
              <a:rPr lang="en-US" dirty="0" smtClean="0">
                <a:hlinkClick r:id="rId3"/>
              </a:rPr>
              <a:t>Tabernacle)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It is a wooden, silver or gold box in the shape of an ark or </a:t>
            </a:r>
            <a:r>
              <a:rPr lang="en-US" dirty="0" smtClean="0">
                <a:hlinkClick r:id="rId4"/>
              </a:rPr>
              <a:t>sepulchre </a:t>
            </a:r>
            <a:r>
              <a:rPr lang="en-US" dirty="0" smtClean="0"/>
              <a:t>in which the Holy Gifts, the Body and Blood of Christ, are </a:t>
            </a:r>
            <a:r>
              <a:rPr lang="en-US" dirty="0" smtClean="0">
                <a:hlinkClick r:id="rId5"/>
              </a:rPr>
              <a:t>preserved </a:t>
            </a:r>
            <a:r>
              <a:rPr lang="en-US" dirty="0" smtClean="0"/>
              <a:t>for the </a:t>
            </a:r>
            <a:r>
              <a:rPr lang="en-US" dirty="0" smtClean="0">
                <a:hlinkClick r:id="rId6"/>
              </a:rPr>
              <a:t>administering </a:t>
            </a:r>
            <a:r>
              <a:rPr lang="en-US" dirty="0" smtClean="0"/>
              <a:t>of </a:t>
            </a:r>
            <a:r>
              <a:rPr lang="en-US" dirty="0" smtClean="0">
                <a:hlinkClick r:id="rId7"/>
              </a:rPr>
              <a:t>communion </a:t>
            </a:r>
            <a:r>
              <a:rPr lang="en-US" dirty="0" smtClean="0"/>
              <a:t>to the sick in an </a:t>
            </a:r>
            <a:r>
              <a:rPr lang="en-US" dirty="0" smtClean="0">
                <a:hlinkClick r:id="rId8"/>
              </a:rPr>
              <a:t>emergency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A </a:t>
            </a:r>
            <a:r>
              <a:rPr lang="en-US" dirty="0" smtClean="0">
                <a:hlinkClick r:id="rId9"/>
              </a:rPr>
              <a:t>vigil</a:t>
            </a:r>
            <a:r>
              <a:rPr lang="en-US" dirty="0" smtClean="0"/>
              <a:t> light burns in front of the Ark of Holy Gifts at all times</a:t>
            </a:r>
            <a:endParaRPr lang="el-GR" dirty="0"/>
          </a:p>
        </p:txBody>
      </p:sp>
      <p:pic>
        <p:nvPicPr>
          <p:cNvPr id="5" name="4 - Θέση περιεχομένου" descr="artoforio1-134x300.jpg"/>
          <p:cNvPicPr>
            <a:picLocks noGrp="1" noChangeAspect="1"/>
          </p:cNvPicPr>
          <p:nvPr>
            <p:ph sz="half" idx="2"/>
          </p:nvPr>
        </p:nvPicPr>
        <p:blipFill>
          <a:blip r:embed="rId10" cstate="print"/>
          <a:stretch>
            <a:fillRect/>
          </a:stretch>
        </p:blipFill>
        <p:spPr>
          <a:xfrm>
            <a:off x="5181600" y="1905000"/>
            <a:ext cx="2514600" cy="3810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ACCESSORIES OF THE ALTAR- THE HOLY CROSS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Behind the Altar there is a large wooden Holy Cross or </a:t>
            </a:r>
            <a:r>
              <a:rPr lang="en-US" dirty="0" smtClean="0">
                <a:hlinkClick r:id="rId2"/>
              </a:rPr>
              <a:t>Crucifix </a:t>
            </a:r>
            <a:r>
              <a:rPr lang="en-US" dirty="0" smtClean="0"/>
              <a:t>upon which is </a:t>
            </a:r>
            <a:r>
              <a:rPr lang="en-US" dirty="0" smtClean="0">
                <a:hlinkClick r:id="rId3"/>
              </a:rPr>
              <a:t>nailed</a:t>
            </a:r>
            <a:r>
              <a:rPr lang="en-US" dirty="0" smtClean="0"/>
              <a:t> a </a:t>
            </a:r>
            <a:r>
              <a:rPr lang="en-US" dirty="0" smtClean="0">
                <a:hlinkClick r:id="rId4"/>
              </a:rPr>
              <a:t>life-size </a:t>
            </a:r>
            <a:r>
              <a:rPr lang="en-US" dirty="0" smtClean="0"/>
              <a:t>body of the </a:t>
            </a:r>
            <a:r>
              <a:rPr lang="en-US" dirty="0" err="1" smtClean="0"/>
              <a:t>Saviour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This is the Cross which is brought out of the sanctuary by the priest, in an </a:t>
            </a:r>
            <a:r>
              <a:rPr lang="en-US" dirty="0" smtClean="0">
                <a:hlinkClick r:id="rId5"/>
              </a:rPr>
              <a:t>impressive</a:t>
            </a:r>
            <a:r>
              <a:rPr lang="en-US" dirty="0" smtClean="0"/>
              <a:t> procession, and placed in the centre of the </a:t>
            </a:r>
            <a:r>
              <a:rPr lang="en-US" dirty="0" err="1" smtClean="0"/>
              <a:t>solea</a:t>
            </a:r>
            <a:r>
              <a:rPr lang="en-US" dirty="0" smtClean="0"/>
              <a:t> during the service of the Passion on the evening of Holy Thursday</a:t>
            </a:r>
            <a:endParaRPr lang="el-GR" dirty="0"/>
          </a:p>
        </p:txBody>
      </p:sp>
      <p:pic>
        <p:nvPicPr>
          <p:cNvPr id="5" name="4 - Θέση περιεχομένου" descr="1+Μαρτιου+09+047.jpg"/>
          <p:cNvPicPr>
            <a:picLocks noGrp="1" noChangeAspect="1"/>
          </p:cNvPicPr>
          <p:nvPr>
            <p:ph sz="half" idx="2"/>
          </p:nvPr>
        </p:nvPicPr>
        <p:blipFill>
          <a:blip r:embed="rId6" cstate="print"/>
          <a:stretch>
            <a:fillRect/>
          </a:stretch>
        </p:blipFill>
        <p:spPr>
          <a:xfrm>
            <a:off x="4800600" y="2197894"/>
            <a:ext cx="4038600" cy="3364706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ACCESSORIES OF THE ALTAR- THE HOLY CROSS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This is the same Holy Cross from which the </a:t>
            </a:r>
            <a:r>
              <a:rPr lang="en-US" dirty="0" smtClean="0">
                <a:hlinkClick r:id="rId2"/>
              </a:rPr>
              <a:t>immaculate </a:t>
            </a:r>
            <a:r>
              <a:rPr lang="en-US" dirty="0" smtClean="0"/>
              <a:t>Body of the </a:t>
            </a:r>
            <a:r>
              <a:rPr lang="en-US" dirty="0" err="1" smtClean="0"/>
              <a:t>Saviour</a:t>
            </a:r>
            <a:r>
              <a:rPr lang="en-US" dirty="0" smtClean="0"/>
              <a:t> is removed during the ceremony of the </a:t>
            </a:r>
            <a:r>
              <a:rPr lang="en-US" dirty="0" err="1" smtClean="0"/>
              <a:t>Unnailing</a:t>
            </a:r>
            <a:r>
              <a:rPr lang="en-US" dirty="0" smtClean="0"/>
              <a:t> during the Holy Friday afternoon service</a:t>
            </a:r>
            <a:endParaRPr lang="el-GR" dirty="0"/>
          </a:p>
        </p:txBody>
      </p:sp>
      <p:pic>
        <p:nvPicPr>
          <p:cNvPr id="5" name="4 - Θέση περιεχομένου" descr="DSCI008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91150" y="1807369"/>
            <a:ext cx="28575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ACCESSORIES OF THE ALTAR- THE ICONS OF CHERUBS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 the right and left of the Crucifix there stand, also behind the Altar, the Icons of Cherubs</a:t>
            </a:r>
          </a:p>
          <a:p>
            <a:r>
              <a:rPr lang="en-US" dirty="0" smtClean="0"/>
              <a:t>These are circular images of </a:t>
            </a:r>
            <a:r>
              <a:rPr lang="en-US" dirty="0" smtClean="0">
                <a:hlinkClick r:id="rId2"/>
              </a:rPr>
              <a:t>six-winged </a:t>
            </a:r>
            <a:r>
              <a:rPr lang="en-US" dirty="0" smtClean="0"/>
              <a:t>angels </a:t>
            </a:r>
            <a:r>
              <a:rPr lang="en-US" dirty="0" smtClean="0">
                <a:hlinkClick r:id="rId3"/>
              </a:rPr>
              <a:t>engraved </a:t>
            </a:r>
            <a:r>
              <a:rPr lang="en-US" dirty="0" smtClean="0"/>
              <a:t>in bronze, silver or gold, in the form of </a:t>
            </a:r>
            <a:r>
              <a:rPr lang="en-US" dirty="0" smtClean="0">
                <a:hlinkClick r:id="rId4"/>
              </a:rPr>
              <a:t>banners</a:t>
            </a:r>
            <a:endParaRPr lang="en-US" dirty="0" smtClean="0"/>
          </a:p>
          <a:p>
            <a:r>
              <a:rPr lang="en-US" dirty="0" smtClean="0"/>
              <a:t>The images on the banners represent the Seraphim and Cherubim, as described by Isaiah in one of his </a:t>
            </a:r>
            <a:r>
              <a:rPr lang="en-US" dirty="0" smtClean="0">
                <a:hlinkClick r:id="rId5"/>
              </a:rPr>
              <a:t>visions</a:t>
            </a:r>
            <a:endParaRPr lang="el-GR" dirty="0"/>
          </a:p>
        </p:txBody>
      </p:sp>
      <p:pic>
        <p:nvPicPr>
          <p:cNvPr id="5" name="4 - Θέση περιεχομένου" descr="exapteryga1-198x300.jpg"/>
          <p:cNvPicPr>
            <a:picLocks noGrp="1" noChangeAspect="1"/>
          </p:cNvPicPr>
          <p:nvPr>
            <p:ph sz="half" idx="2"/>
          </p:nvPr>
        </p:nvPicPr>
        <p:blipFill>
          <a:blip r:embed="rId6" cstate="print"/>
          <a:stretch>
            <a:fillRect/>
          </a:stretch>
        </p:blipFill>
        <p:spPr>
          <a:xfrm>
            <a:off x="5562600" y="1807369"/>
            <a:ext cx="2514600" cy="38100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ACCESSORIES OF THE ALTAR- THE ICONS OF CHERUBS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As in Isaiah’s vision the angelic </a:t>
            </a:r>
            <a:r>
              <a:rPr lang="en-US" dirty="0" smtClean="0">
                <a:hlinkClick r:id="rId2"/>
              </a:rPr>
              <a:t>orders </a:t>
            </a:r>
            <a:r>
              <a:rPr lang="en-US" dirty="0" smtClean="0"/>
              <a:t>called Seraphim and Cherubim </a:t>
            </a:r>
            <a:r>
              <a:rPr lang="en-US" dirty="0" smtClean="0">
                <a:hlinkClick r:id="rId3"/>
              </a:rPr>
              <a:t>guard </a:t>
            </a:r>
            <a:r>
              <a:rPr lang="en-US" dirty="0" smtClean="0"/>
              <a:t>the Throne of God, in the same way they guard the Altar which represents God’s Throne on earth</a:t>
            </a:r>
            <a:endParaRPr lang="el-GR" dirty="0"/>
          </a:p>
        </p:txBody>
      </p:sp>
      <p:pic>
        <p:nvPicPr>
          <p:cNvPr id="5" name="4 - Θέση περιεχομένου" descr="ΕΞΑΠΤΕΡΙΓΟ+ΣΕΡΑΦΕΙΜ.+ΥΨΟΣ+ΕΞΑΠΤΕΡΙΓΟΥ+130+cm+.ΤΙΜΗ+450.ε.jpg+(1)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313030" y="1371600"/>
            <a:ext cx="3013740" cy="468153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ACCESSORIES OF THE ALTAR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In many churches, special </a:t>
            </a:r>
            <a:r>
              <a:rPr lang="en-US" dirty="0" smtClean="0">
                <a:hlinkClick r:id="rId2"/>
              </a:rPr>
              <a:t>Lanterns </a:t>
            </a:r>
            <a:r>
              <a:rPr lang="en-US" dirty="0" smtClean="0"/>
              <a:t>appear beside the icons of Cherubs behind the Altar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These lanterns, together with the </a:t>
            </a:r>
            <a:r>
              <a:rPr lang="en-US" dirty="0" err="1" smtClean="0"/>
              <a:t>exapteryga</a:t>
            </a:r>
            <a:r>
              <a:rPr lang="en-US" dirty="0" smtClean="0"/>
              <a:t>, usually </a:t>
            </a:r>
            <a:r>
              <a:rPr lang="en-US" dirty="0" smtClean="0">
                <a:hlinkClick r:id="rId3"/>
              </a:rPr>
              <a:t>lead</a:t>
            </a:r>
            <a:r>
              <a:rPr lang="en-US" dirty="0" smtClean="0"/>
              <a:t> the procession during the small and great introit and also in other ceremonies and litanies</a:t>
            </a:r>
            <a:endParaRPr lang="el-GR" dirty="0"/>
          </a:p>
        </p:txBody>
      </p:sp>
      <p:pic>
        <p:nvPicPr>
          <p:cNvPr id="5" name="4 - Θέση περιεχομένου" descr="GOPR0757_1415720617695_high~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00600" y="2197894"/>
            <a:ext cx="4038600" cy="302895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VOCABULARY</a:t>
            </a:r>
            <a:endParaRPr lang="el-GR" dirty="0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800" b="1" dirty="0" smtClean="0"/>
              <a:t> </a:t>
            </a:r>
            <a:endParaRPr lang="el-GR" sz="2800" dirty="0" smtClean="0"/>
          </a:p>
          <a:p>
            <a:pPr lvl="0"/>
            <a:r>
              <a:rPr lang="en-US" sz="2800" b="1" dirty="0" smtClean="0"/>
              <a:t>Find words from the text that match the following definitions:</a:t>
            </a:r>
            <a:endParaRPr lang="el-GR" sz="2800" dirty="0" smtClean="0"/>
          </a:p>
          <a:p>
            <a:r>
              <a:rPr lang="en-US" sz="2800" b="1" dirty="0" smtClean="0"/>
              <a:t> </a:t>
            </a:r>
            <a:endParaRPr lang="el-GR" sz="2800" dirty="0" smtClean="0"/>
          </a:p>
          <a:p>
            <a:pPr lvl="1"/>
            <a:r>
              <a:rPr lang="en-US" sz="2400" dirty="0" smtClean="0"/>
              <a:t>the act of offering the </a:t>
            </a:r>
            <a:r>
              <a:rPr lang="en-US" sz="2400" dirty="0" err="1" smtClean="0"/>
              <a:t>eucharist</a:t>
            </a:r>
            <a:r>
              <a:rPr lang="en-US" sz="2400" dirty="0" smtClean="0"/>
              <a:t> elements to God 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a bishop’s official throne</a:t>
            </a:r>
            <a:endParaRPr lang="el-GR" sz="2400" dirty="0" smtClean="0"/>
          </a:p>
          <a:p>
            <a:pPr lvl="1"/>
            <a:r>
              <a:rPr lang="en-US" sz="2400" dirty="0" smtClean="0"/>
              <a:t>of great value or high price _________________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to make or declare sacred 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container in which sacred relics are kept _________________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separate division or section ___________________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to clothe with a garment ___________________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to ornament with needlework ___________________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to cover especially by winding or folding _________________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burial garment ____________________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absolutely necessary ________________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selection from a writing 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hand out or give </a:t>
            </a:r>
            <a:r>
              <a:rPr lang="en-US" sz="2400" dirty="0" err="1" smtClean="0"/>
              <a:t>sth</a:t>
            </a:r>
            <a:r>
              <a:rPr lang="en-US" sz="2400" dirty="0" smtClean="0"/>
              <a:t> formally ____________________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free from flaw or error _______________</a:t>
            </a:r>
            <a:endParaRPr lang="el-GR" sz="2400" dirty="0" smtClean="0"/>
          </a:p>
          <a:p>
            <a:pPr lvl="1"/>
            <a:r>
              <a:rPr lang="en-US" sz="2400" dirty="0" smtClean="0"/>
              <a:t>carve or cut(letters, designs) into a material _______________</a:t>
            </a:r>
            <a:endParaRPr lang="el-GR" sz="2400" dirty="0" smtClean="0"/>
          </a:p>
          <a:p>
            <a:r>
              <a:rPr lang="en-US" sz="2800" dirty="0" smtClean="0"/>
              <a:t> </a:t>
            </a:r>
            <a:endParaRPr lang="el-GR" sz="2800" dirty="0" smtClean="0"/>
          </a:p>
          <a:p>
            <a:endParaRPr lang="el-GR" dirty="0"/>
          </a:p>
        </p:txBody>
      </p:sp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Δημοτικός">
  <a:themeElements>
    <a:clrScheme name="Δημοτικός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Δημοτικός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Δημοτικός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118</TotalTime>
  <Words>871</Words>
  <Application>Microsoft Office PowerPoint</Application>
  <PresentationFormat>On-screen Show (4:3)</PresentationFormat>
  <Paragraphs>77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Δημοτικός</vt:lpstr>
      <vt:lpstr>THE SANCTUARY</vt:lpstr>
      <vt:lpstr>THE SANCTUARY AND ITS FURNISHINGS</vt:lpstr>
      <vt:lpstr>ACCESSORIES OF THE SANCTUARY</vt:lpstr>
      <vt:lpstr>THE ALTAR OR THE HOLY TABLE</vt:lpstr>
      <vt:lpstr>THE ALTAR OR THE HOLY TABLE</vt:lpstr>
      <vt:lpstr>THE ALTAR OR THE HOLY TABLE</vt:lpstr>
      <vt:lpstr>THE ALTAR OR THE HOLY TABLE</vt:lpstr>
      <vt:lpstr>ACCESSORIES OF THE ALTAR – THE HOLY BOOK OF GOSPELS</vt:lpstr>
      <vt:lpstr>ACCESSORIES OF THE ALTAR – THE HOLY BOOK OF GOSPELS</vt:lpstr>
      <vt:lpstr>ACCESSORIES OF THE ALTAR</vt:lpstr>
      <vt:lpstr>ACCESSORIES OF THE ALTAR</vt:lpstr>
      <vt:lpstr>ACCESSORIES OF THE ALTAR- THE HOLY CROSS</vt:lpstr>
      <vt:lpstr>ACCESSORIES OF THE ALTAR- THE HOLY CROSS</vt:lpstr>
      <vt:lpstr>ACCESSORIES OF THE ALTAR- THE ICONS OF CHERUBS</vt:lpstr>
      <vt:lpstr>ACCESSORIES OF THE ALTAR- THE ICONS OF CHERUBS</vt:lpstr>
      <vt:lpstr>ACCESSORIES OF THE ALTAR</vt:lpstr>
      <vt:lpstr>VOCABULARY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SANCTUARY</dc:title>
  <dc:creator>Elga Georgousis</dc:creator>
  <cp:lastModifiedBy>Charis Panou</cp:lastModifiedBy>
  <cp:revision>28</cp:revision>
  <dcterms:created xsi:type="dcterms:W3CDTF">2017-12-18T20:55:02Z</dcterms:created>
  <dcterms:modified xsi:type="dcterms:W3CDTF">2020-04-04T09:22:55Z</dcterms:modified>
</cp:coreProperties>
</file>