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- Ορθογώνιο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Τίτλος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Υπότιτλος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l-GR" smtClean="0"/>
              <a:t>Κάντε κλικ για να επεξεργαστείτε τον υπότιτλο του υποδείγματος</a:t>
            </a:r>
            <a:endParaRPr kumimoji="0" lang="en-US"/>
          </a:p>
        </p:txBody>
      </p:sp>
      <p:sp>
        <p:nvSpPr>
          <p:cNvPr id="28" name="27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17" name="1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29" name="28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  <p:sp>
        <p:nvSpPr>
          <p:cNvPr id="8" name="7 - Θέση περιεχομένου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7" name="6 - Ορθογώνιο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2" name="1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13" name="12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13 - Θέση υποσέλιδου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8" name="7 - Θέση ημερομηνίας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10" name="9 - Θέση αριθμού διαφάνειας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  <p:sp>
        <p:nvSpPr>
          <p:cNvPr id="12" name="11 - Θέση υποσέλιδου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1" name="10 - Θέση περιεχομένου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3" name="12 - Θέση περιεχομένου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10" name="9 - Θέση ημερομηνίας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12" name="11 - Θέση αριθμού διαφάνειας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13 - Θέση υποσέλιδου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l-GR"/>
          </a:p>
        </p:txBody>
      </p:sp>
      <p:sp>
        <p:nvSpPr>
          <p:cNvPr id="16" name="15 - Θέση κειμένου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15" name="1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</p:spTree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9" name="8 - Θέση περιεχομένου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</p:spTree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</p:txBody>
      </p:sp>
      <p:sp>
        <p:nvSpPr>
          <p:cNvPr id="8" name="7 - Ορθογώνιο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- Ορθογώνιο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1" name="10 - Ορθογώνιο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13" name="12 - Θέση αριθμού διαφάνειας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  <p:sp>
        <p:nvSpPr>
          <p:cNvPr id="14" name="13 - Θέση υποσέλιδου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l-GR" smtClean="0"/>
              <a:t>Κάντε κλικ στο εικονίδιο για να προσθέσετε μια εικόνα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Κατακόρυφος τίτλος και Κείμενο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lang="el-GR" smtClean="0"/>
              <a:t>Δεύτερου επιπέδου</a:t>
            </a:r>
          </a:p>
          <a:p>
            <a:pPr lvl="2" eaLnBrk="1" latinLnBrk="0" hangingPunct="1"/>
            <a:r>
              <a:rPr lang="el-GR" smtClean="0"/>
              <a:t>Τρίτου επιπέδου</a:t>
            </a:r>
          </a:p>
          <a:p>
            <a:pPr lvl="3" eaLnBrk="1" latinLnBrk="0" hangingPunct="1"/>
            <a:r>
              <a:rPr lang="el-GR" smtClean="0"/>
              <a:t>Τέταρτου επιπέδου</a:t>
            </a:r>
          </a:p>
          <a:p>
            <a:pPr lvl="4" eaLnBrk="1" latinLnBrk="0" hangingPunct="1"/>
            <a:r>
              <a:rPr lang="el-GR" smtClean="0"/>
              <a:t>Πέμπτου επιπέδου</a:t>
            </a:r>
            <a:endParaRPr kumimoji="0"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l-GR"/>
          </a:p>
        </p:txBody>
      </p:sp>
      <p:sp>
        <p:nvSpPr>
          <p:cNvPr id="7" name="6 - Ορθογώνιο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- Θέση τίτλου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l-GR" smtClean="0"/>
              <a:t>Kλικ για επεξεργασία του τίτλου</a:t>
            </a:r>
            <a:endParaRPr kumimoji="0" lang="en-US"/>
          </a:p>
        </p:txBody>
      </p:sp>
      <p:sp>
        <p:nvSpPr>
          <p:cNvPr id="13" name="12 - Θέση κειμένου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l-GR" smtClean="0"/>
              <a:t>Kλικ για επεξεργασία των στυλ του υποδείγματος</a:t>
            </a:r>
          </a:p>
          <a:p>
            <a:pPr lvl="1" eaLnBrk="1" latinLnBrk="0" hangingPunct="1"/>
            <a:r>
              <a:rPr kumimoji="0" lang="el-GR" smtClean="0"/>
              <a:t>Δεύτερου επιπέδου</a:t>
            </a:r>
          </a:p>
          <a:p>
            <a:pPr lvl="2" eaLnBrk="1" latinLnBrk="0" hangingPunct="1"/>
            <a:r>
              <a:rPr kumimoji="0" lang="el-GR" smtClean="0"/>
              <a:t>Τρίτου επιπέδου</a:t>
            </a:r>
          </a:p>
          <a:p>
            <a:pPr lvl="3" eaLnBrk="1" latinLnBrk="0" hangingPunct="1"/>
            <a:r>
              <a:rPr kumimoji="0" lang="el-GR" smtClean="0"/>
              <a:t>Τέταρτου επιπέδου</a:t>
            </a:r>
          </a:p>
          <a:p>
            <a:pPr lvl="4" eaLnBrk="1" latinLnBrk="0" hangingPunct="1"/>
            <a:r>
              <a:rPr kumimoji="0" lang="el-GR" smtClean="0"/>
              <a:t>Πέμπτου επιπέδου</a:t>
            </a:r>
            <a:endParaRPr kumimoji="0" lang="en-US"/>
          </a:p>
        </p:txBody>
      </p:sp>
      <p:sp>
        <p:nvSpPr>
          <p:cNvPr id="14" name="1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E4B8000-BD97-4D2F-83DE-5C7D5F8C7E96}" type="datetimeFigureOut">
              <a:rPr lang="el-GR" smtClean="0"/>
              <a:t>4/4/2020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l-GR"/>
          </a:p>
        </p:txBody>
      </p:sp>
      <p:sp>
        <p:nvSpPr>
          <p:cNvPr id="7" name="6 - Ορθογώνιο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- Ορθογώνιο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- Ορθογώνιο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5797379-6915-49E5-B2EF-8280135DA89D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 dir="d"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hyperlink" Target="http://www.wordreference.com/engr/rectangular" TargetMode="External"/><Relationship Id="rId7" Type="http://schemas.openxmlformats.org/officeDocument/2006/relationships/hyperlink" Target="http://www.wordreference.com/engr/heaven" TargetMode="External"/><Relationship Id="rId2" Type="http://schemas.openxmlformats.org/officeDocument/2006/relationships/hyperlink" Target="http://www.wordreference.com/engr/furnishing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vault" TargetMode="External"/><Relationship Id="rId5" Type="http://schemas.openxmlformats.org/officeDocument/2006/relationships/hyperlink" Target="http://www.wordreference.com/engr/conform" TargetMode="External"/><Relationship Id="rId4" Type="http://schemas.openxmlformats.org/officeDocument/2006/relationships/hyperlink" Target="http://www.wordreference.com/engr/square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impressive" TargetMode="External"/><Relationship Id="rId2" Type="http://schemas.openxmlformats.org/officeDocument/2006/relationships/hyperlink" Target="http://www.wordreference.com/engr/layman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hyperlink" Target="http://www.wordreference.com/engr/exquisit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://www.wordreference.com/engr/candleholder" TargetMode="External"/><Relationship Id="rId7" Type="http://schemas.openxmlformats.org/officeDocument/2006/relationships/image" Target="../media/image7.jpeg"/><Relationship Id="rId2" Type="http://schemas.openxmlformats.org/officeDocument/2006/relationships/hyperlink" Target="http://www.wordreference.com/engr/elegant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reverence" TargetMode="External"/><Relationship Id="rId5" Type="http://schemas.openxmlformats.org/officeDocument/2006/relationships/hyperlink" Target="http://www.wordreference.com/engr/bow" TargetMode="External"/><Relationship Id="rId4" Type="http://schemas.openxmlformats.org/officeDocument/2006/relationships/hyperlink" Target="http://www.wordreference.com/engr/stand" TargetMode="External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www.wordreference.com/engr/elaborate" TargetMode="External"/><Relationship Id="rId7" Type="http://schemas.openxmlformats.org/officeDocument/2006/relationships/hyperlink" Target="http://www.wordreference.com/engr/associate" TargetMode="External"/><Relationship Id="rId2" Type="http://schemas.openxmlformats.org/officeDocument/2006/relationships/hyperlink" Target="http://www.wordreference.com/engr/pew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fold" TargetMode="External"/><Relationship Id="rId5" Type="http://schemas.openxmlformats.org/officeDocument/2006/relationships/hyperlink" Target="http://www.wordreference.com/engr/collapsible" TargetMode="External"/><Relationship Id="rId4" Type="http://schemas.openxmlformats.org/officeDocument/2006/relationships/hyperlink" Target="http://www.wordreference.com/engr/elevate" TargetMode="External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luxurious" TargetMode="External"/><Relationship Id="rId2" Type="http://schemas.openxmlformats.org/officeDocument/2006/relationships/hyperlink" Target="http://www.wordreference.com/engr/pulpit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hyperlink" Target="http://www.wordreference.com/engr/marble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hyperlink" Target="http://www.wordreference.com/engr/tomb" TargetMode="External"/><Relationship Id="rId7" Type="http://schemas.openxmlformats.org/officeDocument/2006/relationships/image" Target="../media/image13.jpeg"/><Relationship Id="rId2" Type="http://schemas.openxmlformats.org/officeDocument/2006/relationships/hyperlink" Target="http://www.wordreference.com/engr/sea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gospel" TargetMode="External"/><Relationship Id="rId5" Type="http://schemas.openxmlformats.org/officeDocument/2006/relationships/hyperlink" Target="http://www.wordreference.com/engr/contain" TargetMode="External"/><Relationship Id="rId4" Type="http://schemas.openxmlformats.org/officeDocument/2006/relationships/hyperlink" Target="http://www.wordreference.com/engr/preach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fixture" TargetMode="External"/><Relationship Id="rId7" Type="http://schemas.openxmlformats.org/officeDocument/2006/relationships/image" Target="../media/image15.jpeg"/><Relationship Id="rId2" Type="http://schemas.openxmlformats.org/officeDocument/2006/relationships/hyperlink" Target="http://www.wordreference.com/engr/chandelier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ceiling" TargetMode="External"/><Relationship Id="rId5" Type="http://schemas.openxmlformats.org/officeDocument/2006/relationships/hyperlink" Target="http://www.wordreference.com/engr/suspend" TargetMode="External"/><Relationship Id="rId4" Type="http://schemas.openxmlformats.org/officeDocument/2006/relationships/hyperlink" Target="http://www.wordreference.com/engr/bronz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wedding" TargetMode="External"/><Relationship Id="rId7" Type="http://schemas.openxmlformats.org/officeDocument/2006/relationships/image" Target="../media/image17.jpeg"/><Relationship Id="rId2" Type="http://schemas.openxmlformats.org/officeDocument/2006/relationships/hyperlink" Target="http://www.wordreference.com/engr/railing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hyperlink" Target="http://www.wordreference.com/engr/nail" TargetMode="External"/><Relationship Id="rId4" Type="http://schemas.openxmlformats.org/officeDocument/2006/relationships/hyperlink" Target="http://www.wordreference.com/engr/funera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choir" TargetMode="External"/><Relationship Id="rId2" Type="http://schemas.openxmlformats.org/officeDocument/2006/relationships/hyperlink" Target="http://www.wordreference.com/engr/parish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set%20apart" TargetMode="External"/><Relationship Id="rId2" Type="http://schemas.openxmlformats.org/officeDocument/2006/relationships/hyperlink" Target="http://www.wordreference.com/engr/carve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hyperlink" Target="http://www.wordreference.com/engr/inne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chant" TargetMode="External"/><Relationship Id="rId2" Type="http://schemas.openxmlformats.org/officeDocument/2006/relationships/hyperlink" Target="http://www.wordreference.com/engr/remove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dreference.com/engr/spiritual" TargetMode="External"/><Relationship Id="rId7" Type="http://schemas.openxmlformats.org/officeDocument/2006/relationships/image" Target="../media/image21.jpeg"/><Relationship Id="rId2" Type="http://schemas.openxmlformats.org/officeDocument/2006/relationships/hyperlink" Target="http://www.wordreference.com/engr/melt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wordreference.com/engr/contrition" TargetMode="External"/><Relationship Id="rId5" Type="http://schemas.openxmlformats.org/officeDocument/2006/relationships/hyperlink" Target="http://www.wordreference.com/engr/mourning" TargetMode="External"/><Relationship Id="rId4" Type="http://schemas.openxmlformats.org/officeDocument/2006/relationships/hyperlink" Target="http://www.wordreference.com/engr/joy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NAVE</a:t>
            </a:r>
            <a:endParaRPr lang="el-GR" dirty="0"/>
          </a:p>
        </p:txBody>
      </p:sp>
      <p:pic>
        <p:nvPicPr>
          <p:cNvPr id="6" name="5 - Θέση περιεχομένου" descr="mitropoli_athinon_esoteriko_0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571625" y="1853406"/>
            <a:ext cx="5972175" cy="4000409"/>
          </a:xfrm>
        </p:spPr>
      </p:pic>
    </p:spTree>
  </p:cSld>
  <p:clrMapOvr>
    <a:masterClrMapping/>
  </p:clrMapOvr>
  <p:transition>
    <p:wipe dir="d"/>
    <p:sndAc>
      <p:stSnd>
        <p:snd r:embed="rId2" name="typ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NAVE AND ITS </a:t>
            </a:r>
            <a:r>
              <a:rPr lang="en-US" dirty="0" smtClean="0">
                <a:hlinkClick r:id="rId2"/>
              </a:rPr>
              <a:t>FURNISHINGS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introduction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It is the place between the Sanctuary and the Narthex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Its shape is </a:t>
            </a:r>
            <a:r>
              <a:rPr lang="en-US" dirty="0" smtClean="0">
                <a:hlinkClick r:id="rId3"/>
              </a:rPr>
              <a:t>rectangular</a:t>
            </a:r>
            <a:r>
              <a:rPr lang="en-US" dirty="0" smtClean="0"/>
              <a:t> or </a:t>
            </a:r>
            <a:r>
              <a:rPr lang="en-US" dirty="0" smtClean="0">
                <a:hlinkClick r:id="rId4"/>
              </a:rPr>
              <a:t>square</a:t>
            </a:r>
            <a:r>
              <a:rPr lang="en-US" dirty="0" smtClean="0"/>
              <a:t> and in larger churches it is divided by columns or pillars into three parts, the Aisles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Middle aisle higher and larger than side aisles and in churches which </a:t>
            </a:r>
            <a:r>
              <a:rPr lang="en-US" dirty="0" smtClean="0">
                <a:hlinkClick r:id="rId5"/>
              </a:rPr>
              <a:t>conform</a:t>
            </a:r>
            <a:r>
              <a:rPr lang="en-US" dirty="0" smtClean="0"/>
              <a:t> to the Byzantine style the roof is formed by a rounded </a:t>
            </a:r>
            <a:r>
              <a:rPr lang="en-US" dirty="0" smtClean="0">
                <a:hlinkClick r:id="rId6"/>
              </a:rPr>
              <a:t>vault</a:t>
            </a:r>
            <a:r>
              <a:rPr lang="en-US" dirty="0" smtClean="0"/>
              <a:t> or cupola which symbolizes the </a:t>
            </a:r>
            <a:r>
              <a:rPr lang="en-US" dirty="0" smtClean="0">
                <a:hlinkClick r:id="rId7"/>
              </a:rPr>
              <a:t>heaven</a:t>
            </a:r>
            <a:endParaRPr lang="el-GR" dirty="0"/>
          </a:p>
        </p:txBody>
      </p:sp>
      <p:pic>
        <p:nvPicPr>
          <p:cNvPr id="5" name="4 - Θέση περιεχομένου" descr="4192717.jpg"/>
          <p:cNvPicPr>
            <a:picLocks noGrp="1" noChangeAspect="1"/>
          </p:cNvPicPr>
          <p:nvPr>
            <p:ph sz="quarter" idx="2"/>
          </p:nvPr>
        </p:nvPicPr>
        <p:blipFill>
          <a:blip r:embed="rId8" cstate="print"/>
          <a:stretch>
            <a:fillRect/>
          </a:stretch>
        </p:blipFill>
        <p:spPr>
          <a:xfrm>
            <a:off x="4845050" y="2416731"/>
            <a:ext cx="3886200" cy="2916713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NAVE</a:t>
            </a:r>
            <a:r>
              <a:rPr lang="el-GR" dirty="0" smtClean="0"/>
              <a:t> 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FURNISHINGS</a:t>
            </a:r>
            <a:endParaRPr lang="el-GR" dirty="0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Nave is set apart for the Christian </a:t>
            </a:r>
            <a:r>
              <a:rPr lang="en-US" dirty="0" smtClean="0">
                <a:hlinkClick r:id="rId2"/>
              </a:rPr>
              <a:t>laymen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the most </a:t>
            </a:r>
            <a:r>
              <a:rPr lang="en-US" dirty="0" smtClean="0">
                <a:hlinkClick r:id="rId3"/>
              </a:rPr>
              <a:t>impressive</a:t>
            </a:r>
            <a:r>
              <a:rPr lang="en-US" dirty="0" smtClean="0"/>
              <a:t> and beautiful part of the church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are a lot of </a:t>
            </a:r>
            <a:r>
              <a:rPr lang="en-US" dirty="0" smtClean="0">
                <a:hlinkClick r:id="rId4"/>
              </a:rPr>
              <a:t>exquisite</a:t>
            </a:r>
            <a:r>
              <a:rPr lang="en-US" dirty="0" smtClean="0"/>
              <a:t> furnishings in the Nave</a:t>
            </a:r>
          </a:p>
          <a:p>
            <a:endParaRPr lang="el-GR" dirty="0"/>
          </a:p>
        </p:txBody>
      </p:sp>
      <p:pic>
        <p:nvPicPr>
          <p:cNvPr id="7" name="6 - Θέση περιεχομένου" descr="medium_agios Savas Smalios3.jpg"/>
          <p:cNvPicPr>
            <a:picLocks noGrp="1" noChangeAspect="1"/>
          </p:cNvPicPr>
          <p:nvPr>
            <p:ph sz="quarter" idx="2"/>
          </p:nvPr>
        </p:nvPicPr>
        <p:blipFill>
          <a:blip r:embed="rId5" cstate="print"/>
          <a:stretch>
            <a:fillRect/>
          </a:stretch>
        </p:blipFill>
        <p:spPr>
          <a:xfrm>
            <a:off x="5105400" y="1524000"/>
            <a:ext cx="3352800" cy="2209800"/>
          </a:xfrm>
        </p:spPr>
      </p:pic>
      <p:pic>
        <p:nvPicPr>
          <p:cNvPr id="8" name="7 - Εικόνα" descr="inside_agios_dimitrio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05400" y="3962400"/>
            <a:ext cx="3337214" cy="2238375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THE ICON STAND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38600" cy="51816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/>
              <a:t>It is an </a:t>
            </a:r>
            <a:r>
              <a:rPr lang="en-US" sz="2000" dirty="0" smtClean="0">
                <a:hlinkClick r:id="rId2"/>
              </a:rPr>
              <a:t>elegant</a:t>
            </a:r>
            <a:r>
              <a:rPr lang="en-US" sz="2000" dirty="0" smtClean="0"/>
              <a:t> piece of furniture at the entrance of the nave, immediately after the narthex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The icon of the patron Saint of the church is placed on it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To the right and left of this there are large </a:t>
            </a:r>
            <a:r>
              <a:rPr lang="en-US" sz="2000" dirty="0" smtClean="0">
                <a:hlinkClick r:id="rId3"/>
              </a:rPr>
              <a:t>candleholders</a:t>
            </a:r>
            <a:r>
              <a:rPr lang="en-US" sz="2000" dirty="0" smtClean="0"/>
              <a:t> or candelabra where the Christians light their candles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The worshippers upon entering the nave, light their candles make the sign of the cross and kiss the icon on the </a:t>
            </a:r>
            <a:r>
              <a:rPr lang="en-US" sz="2000" dirty="0" smtClean="0">
                <a:hlinkClick r:id="rId4"/>
              </a:rPr>
              <a:t>stand</a:t>
            </a:r>
            <a:endParaRPr lang="en-US" sz="2000" dirty="0" smtClean="0"/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‘</a:t>
            </a:r>
            <a:r>
              <a:rPr lang="en-US" sz="2000" dirty="0" err="1" smtClean="0"/>
              <a:t>proskinitarion</a:t>
            </a:r>
            <a:r>
              <a:rPr lang="en-US" sz="2000" dirty="0" smtClean="0"/>
              <a:t>’ comes from the verb </a:t>
            </a:r>
            <a:r>
              <a:rPr lang="en-US" sz="2000" dirty="0" smtClean="0">
                <a:hlinkClick r:id="rId5"/>
              </a:rPr>
              <a:t>bow</a:t>
            </a:r>
            <a:r>
              <a:rPr lang="en-US" sz="2000" dirty="0" smtClean="0"/>
              <a:t> and kiss with </a:t>
            </a:r>
            <a:r>
              <a:rPr lang="en-US" sz="2000" dirty="0" smtClean="0">
                <a:hlinkClick r:id="rId6"/>
              </a:rPr>
              <a:t>reverence</a:t>
            </a:r>
            <a:endParaRPr lang="en-US" sz="2000" dirty="0" smtClean="0"/>
          </a:p>
          <a:p>
            <a:pPr>
              <a:buFont typeface="Wingdings" pitchFamily="2" charset="2"/>
              <a:buChar char="Ø"/>
            </a:pPr>
            <a:endParaRPr lang="el-GR" sz="2000" dirty="0"/>
          </a:p>
        </p:txBody>
      </p:sp>
      <p:pic>
        <p:nvPicPr>
          <p:cNvPr id="5" name="4 - Θέση περιεχομένου" descr="3480523472.jpg"/>
          <p:cNvPicPr>
            <a:picLocks noGrp="1" noChangeAspect="1"/>
          </p:cNvPicPr>
          <p:nvPr>
            <p:ph sz="quarter" idx="2"/>
          </p:nvPr>
        </p:nvPicPr>
        <p:blipFill>
          <a:blip r:embed="rId7" cstate="print"/>
          <a:stretch>
            <a:fillRect/>
          </a:stretch>
        </p:blipFill>
        <p:spPr>
          <a:xfrm>
            <a:off x="6629400" y="1676400"/>
            <a:ext cx="1219200" cy="2057400"/>
          </a:xfrm>
        </p:spPr>
      </p:pic>
      <p:pic>
        <p:nvPicPr>
          <p:cNvPr id="6" name="5 - Εικόνα" descr="2873542959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43800" y="3657600"/>
            <a:ext cx="1295400" cy="2438400"/>
          </a:xfrm>
          <a:prstGeom prst="rect">
            <a:avLst/>
          </a:prstGeom>
        </p:spPr>
      </p:pic>
      <p:pic>
        <p:nvPicPr>
          <p:cNvPr id="7" name="6 - Εικόνα" descr="333323896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34000" y="3886200"/>
            <a:ext cx="990600" cy="2286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PEWS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2"/>
              </a:rPr>
              <a:t>Pews</a:t>
            </a:r>
            <a:r>
              <a:rPr lang="en-US" dirty="0" smtClean="0"/>
              <a:t> or church seats were </a:t>
            </a:r>
            <a:r>
              <a:rPr lang="en-US" dirty="0" smtClean="0">
                <a:hlinkClick r:id="rId3"/>
              </a:rPr>
              <a:t>elaborate</a:t>
            </a:r>
            <a:r>
              <a:rPr lang="en-US" dirty="0" smtClean="0"/>
              <a:t> wooden seats along the walls of the church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Usually on a slightly </a:t>
            </a:r>
            <a:r>
              <a:rPr lang="en-US" dirty="0" smtClean="0">
                <a:hlinkClick r:id="rId4"/>
              </a:rPr>
              <a:t>elevated</a:t>
            </a:r>
            <a:r>
              <a:rPr lang="en-US" dirty="0" smtClean="0"/>
              <a:t> platform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had </a:t>
            </a:r>
            <a:r>
              <a:rPr lang="en-US" dirty="0" smtClean="0">
                <a:hlinkClick r:id="rId5"/>
              </a:rPr>
              <a:t>collapsible </a:t>
            </a:r>
            <a:r>
              <a:rPr lang="en-US" dirty="0" smtClean="0"/>
              <a:t>seats which could be </a:t>
            </a:r>
            <a:r>
              <a:rPr lang="en-US" dirty="0" smtClean="0">
                <a:hlinkClick r:id="rId6"/>
              </a:rPr>
              <a:t>folded</a:t>
            </a:r>
            <a:r>
              <a:rPr lang="en-US" dirty="0" smtClean="0"/>
              <a:t> back when the congregation was required to stand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Some hymns,  “</a:t>
            </a:r>
            <a:r>
              <a:rPr lang="en-US" dirty="0" err="1" smtClean="0"/>
              <a:t>cathismata</a:t>
            </a:r>
            <a:r>
              <a:rPr lang="en-US" dirty="0" smtClean="0"/>
              <a:t>” and “</a:t>
            </a:r>
            <a:r>
              <a:rPr lang="en-US" dirty="0" err="1" smtClean="0"/>
              <a:t>catavassiae”,which</a:t>
            </a:r>
            <a:r>
              <a:rPr lang="en-US" dirty="0" smtClean="0"/>
              <a:t> are sung during the Matins, have their names </a:t>
            </a:r>
            <a:r>
              <a:rPr lang="en-US" dirty="0" smtClean="0">
                <a:hlinkClick r:id="rId7"/>
              </a:rPr>
              <a:t>associated</a:t>
            </a:r>
            <a:r>
              <a:rPr lang="en-US" dirty="0" smtClean="0"/>
              <a:t> with these seats</a:t>
            </a:r>
          </a:p>
          <a:p>
            <a:endParaRPr lang="en-US" dirty="0" smtClean="0"/>
          </a:p>
          <a:p>
            <a:endParaRPr lang="el-GR" dirty="0"/>
          </a:p>
        </p:txBody>
      </p:sp>
      <p:pic>
        <p:nvPicPr>
          <p:cNvPr id="5" name="4 - Θέση περιεχομένου" descr="3345825680.jpg"/>
          <p:cNvPicPr>
            <a:picLocks noGrp="1" noChangeAspect="1"/>
          </p:cNvPicPr>
          <p:nvPr>
            <p:ph sz="quarter" idx="2"/>
          </p:nvPr>
        </p:nvPicPr>
        <p:blipFill>
          <a:blip r:embed="rId8" cstate="print"/>
          <a:stretch>
            <a:fillRect/>
          </a:stretch>
        </p:blipFill>
        <p:spPr>
          <a:xfrm>
            <a:off x="5562600" y="1905000"/>
            <a:ext cx="2438400" cy="1600200"/>
          </a:xfrm>
        </p:spPr>
      </p:pic>
      <p:pic>
        <p:nvPicPr>
          <p:cNvPr id="6" name="5 - Εικόνα" descr="church-seat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72001" y="3962400"/>
            <a:ext cx="4571999" cy="25146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PULPIT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dirty="0" smtClean="0">
                <a:hlinkClick r:id="rId2"/>
              </a:rPr>
              <a:t>Pulpit</a:t>
            </a:r>
            <a:r>
              <a:rPr lang="en-US" dirty="0" smtClean="0"/>
              <a:t> is a </a:t>
            </a:r>
            <a:r>
              <a:rPr lang="en-US" dirty="0" smtClean="0">
                <a:hlinkClick r:id="rId3"/>
              </a:rPr>
              <a:t>luxurious</a:t>
            </a:r>
            <a:r>
              <a:rPr lang="en-US" dirty="0" smtClean="0"/>
              <a:t> piece of furniture usually made of </a:t>
            </a:r>
            <a:r>
              <a:rPr lang="en-US" dirty="0" smtClean="0">
                <a:hlinkClick r:id="rId4"/>
              </a:rPr>
              <a:t>marble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located on the left side near the centre of the nave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supported by one of the columns of the middle aisle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elevated and circular</a:t>
            </a:r>
          </a:p>
          <a:p>
            <a:pPr>
              <a:buFont typeface="Wingdings" pitchFamily="2" charset="2"/>
              <a:buChar char="Ø"/>
            </a:pPr>
            <a:endParaRPr lang="el-GR" dirty="0"/>
          </a:p>
        </p:txBody>
      </p:sp>
      <p:pic>
        <p:nvPicPr>
          <p:cNvPr id="5" name="4 - Θέση περιεχομένου" descr="43.jpg"/>
          <p:cNvPicPr>
            <a:picLocks noGrp="1" noChangeAspect="1"/>
          </p:cNvPicPr>
          <p:nvPr>
            <p:ph sz="quarter" idx="2"/>
          </p:nvPr>
        </p:nvPicPr>
        <p:blipFill>
          <a:blip r:embed="rId5" cstate="print"/>
          <a:stretch>
            <a:fillRect/>
          </a:stretch>
        </p:blipFill>
        <p:spPr>
          <a:xfrm>
            <a:off x="5164385" y="1600201"/>
            <a:ext cx="3006230" cy="41148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PULPIT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524000"/>
            <a:ext cx="4038600" cy="48768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Around the sides of the pulpit there are usually icons: one of Christ in the middle and icons of the Evangelists to the right and left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symbolizes the stone which was placed to</a:t>
            </a:r>
            <a:r>
              <a:rPr lang="en-US" dirty="0" smtClean="0">
                <a:hlinkClick r:id="rId2"/>
              </a:rPr>
              <a:t> seal </a:t>
            </a:r>
            <a:r>
              <a:rPr lang="en-US" dirty="0" smtClean="0"/>
              <a:t>the entrance of the </a:t>
            </a:r>
            <a:r>
              <a:rPr lang="en-US" dirty="0" smtClean="0">
                <a:hlinkClick r:id="rId3"/>
              </a:rPr>
              <a:t>tomb</a:t>
            </a:r>
            <a:r>
              <a:rPr lang="en-US" dirty="0" smtClean="0"/>
              <a:t> of Jesus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used for the reading and </a:t>
            </a:r>
            <a:r>
              <a:rPr lang="en-US" dirty="0" smtClean="0">
                <a:hlinkClick r:id="rId4"/>
              </a:rPr>
              <a:t>preaching</a:t>
            </a:r>
            <a:r>
              <a:rPr lang="en-US" dirty="0" smtClean="0"/>
              <a:t> of God’s word which is </a:t>
            </a:r>
            <a:r>
              <a:rPr lang="en-US" dirty="0" smtClean="0">
                <a:hlinkClick r:id="rId5"/>
              </a:rPr>
              <a:t>contained</a:t>
            </a:r>
            <a:r>
              <a:rPr lang="en-US" dirty="0" smtClean="0"/>
              <a:t> in the </a:t>
            </a:r>
            <a:r>
              <a:rPr lang="en-US" dirty="0" smtClean="0">
                <a:hlinkClick r:id="rId6"/>
              </a:rPr>
              <a:t>Gospels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l-GR" dirty="0"/>
          </a:p>
        </p:txBody>
      </p:sp>
      <p:pic>
        <p:nvPicPr>
          <p:cNvPr id="5" name="4 - Θέση περιεχομένου" descr="img_7448.jpg"/>
          <p:cNvPicPr>
            <a:picLocks noGrp="1" noChangeAspect="1"/>
          </p:cNvPicPr>
          <p:nvPr>
            <p:ph sz="quarter" idx="2"/>
          </p:nvPr>
        </p:nvPicPr>
        <p:blipFill>
          <a:blip r:embed="rId7" cstate="print"/>
          <a:stretch>
            <a:fillRect/>
          </a:stretch>
        </p:blipFill>
        <p:spPr>
          <a:xfrm>
            <a:off x="5105400" y="1752600"/>
            <a:ext cx="3200400" cy="1295400"/>
          </a:xfrm>
        </p:spPr>
      </p:pic>
      <p:pic>
        <p:nvPicPr>
          <p:cNvPr id="6" name="5 - Εικόνα" descr="bulgaria-plovdiv-st-demetrius-orthodox-church-pulpit-c4824g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29200" y="3200400"/>
            <a:ext cx="3295650" cy="36576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CHANDELIERS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>
                <a:hlinkClick r:id="rId2"/>
              </a:rPr>
              <a:t>Chandeliers</a:t>
            </a:r>
            <a:r>
              <a:rPr lang="en-US" dirty="0" smtClean="0"/>
              <a:t> are elegant circular </a:t>
            </a:r>
            <a:r>
              <a:rPr lang="en-US" dirty="0" smtClean="0">
                <a:hlinkClick r:id="rId3"/>
              </a:rPr>
              <a:t>fixtures</a:t>
            </a:r>
            <a:r>
              <a:rPr lang="en-US" dirty="0" smtClean="0"/>
              <a:t> usually made of </a:t>
            </a:r>
            <a:r>
              <a:rPr lang="en-US" dirty="0" smtClean="0">
                <a:hlinkClick r:id="rId4"/>
              </a:rPr>
              <a:t>bronze</a:t>
            </a:r>
            <a:r>
              <a:rPr lang="en-US" dirty="0" smtClean="0"/>
              <a:t> or crystal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are </a:t>
            </a:r>
            <a:r>
              <a:rPr lang="en-US" dirty="0" smtClean="0">
                <a:hlinkClick r:id="rId5"/>
              </a:rPr>
              <a:t>suspended</a:t>
            </a:r>
            <a:r>
              <a:rPr lang="en-US" dirty="0" smtClean="0"/>
              <a:t> from the </a:t>
            </a:r>
            <a:r>
              <a:rPr lang="en-US" dirty="0" smtClean="0">
                <a:hlinkClick r:id="rId6"/>
              </a:rPr>
              <a:t>ceiling</a:t>
            </a:r>
            <a:r>
              <a:rPr lang="en-US" dirty="0" smtClean="0"/>
              <a:t> of the church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are decorated with small angular crystals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represent the stars in the sky and the heavenly light which God sends down to the faithful</a:t>
            </a:r>
            <a:endParaRPr lang="el-GR" dirty="0"/>
          </a:p>
        </p:txBody>
      </p:sp>
      <p:pic>
        <p:nvPicPr>
          <p:cNvPr id="5" name="4 - Θέση περιεχομένου" descr="69-494-300x400.jpg"/>
          <p:cNvPicPr>
            <a:picLocks noGrp="1" noChangeAspect="1"/>
          </p:cNvPicPr>
          <p:nvPr>
            <p:ph sz="quarter" idx="2"/>
          </p:nvPr>
        </p:nvPicPr>
        <p:blipFill>
          <a:blip r:embed="rId7" cstate="print"/>
          <a:stretch>
            <a:fillRect/>
          </a:stretch>
        </p:blipFill>
        <p:spPr>
          <a:xfrm>
            <a:off x="5359400" y="1970088"/>
            <a:ext cx="2857500" cy="38100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SOLEA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49530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It is the part of the nave in front of the Sanctuary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usually slightly higher than the floor of the nave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usually separated from the nave with a </a:t>
            </a:r>
            <a:r>
              <a:rPr lang="en-US" dirty="0" smtClean="0">
                <a:hlinkClick r:id="rId2"/>
              </a:rPr>
              <a:t>railing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used to perform special ceremonies such as baptisms, </a:t>
            </a:r>
            <a:r>
              <a:rPr lang="en-US" dirty="0" smtClean="0">
                <a:hlinkClick r:id="rId3"/>
              </a:rPr>
              <a:t>weddings</a:t>
            </a:r>
            <a:r>
              <a:rPr lang="en-US" dirty="0" smtClean="0"/>
              <a:t>, </a:t>
            </a:r>
            <a:r>
              <a:rPr lang="en-US" dirty="0" smtClean="0">
                <a:hlinkClick r:id="rId4"/>
              </a:rPr>
              <a:t>funerals</a:t>
            </a:r>
            <a:r>
              <a:rPr lang="en-US" dirty="0" smtClean="0"/>
              <a:t>, memorial services, doxologies, the </a:t>
            </a:r>
            <a:r>
              <a:rPr lang="en-US" dirty="0" smtClean="0">
                <a:hlinkClick r:id="rId5"/>
              </a:rPr>
              <a:t>unnailing</a:t>
            </a:r>
            <a:r>
              <a:rPr lang="en-US" dirty="0" smtClean="0"/>
              <a:t> of Christ from the cross</a:t>
            </a:r>
          </a:p>
        </p:txBody>
      </p:sp>
      <p:pic>
        <p:nvPicPr>
          <p:cNvPr id="5" name="4 - Θέση περιεχομένου" descr="soleasnaou-holygate-_min.jpg"/>
          <p:cNvPicPr>
            <a:picLocks noGrp="1" noChangeAspect="1"/>
          </p:cNvPicPr>
          <p:nvPr>
            <p:ph sz="quarter" idx="2"/>
          </p:nvPr>
        </p:nvPicPr>
        <p:blipFill>
          <a:blip r:embed="rId6" cstate="print"/>
          <a:stretch>
            <a:fillRect/>
          </a:stretch>
        </p:blipFill>
        <p:spPr>
          <a:xfrm>
            <a:off x="5334000" y="1524000"/>
            <a:ext cx="2514600" cy="1905000"/>
          </a:xfrm>
        </p:spPr>
      </p:pic>
      <p:pic>
        <p:nvPicPr>
          <p:cNvPr id="6" name="5 - Εικόνα" descr="Katedralja+albania+naos+tiran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62600" y="3657600"/>
            <a:ext cx="2743200" cy="29718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SOLEA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In ancient times it contained the emperor’s throne, the bishop’s throne and special seats for the officials of the </a:t>
            </a:r>
            <a:r>
              <a:rPr lang="en-US" dirty="0" smtClean="0">
                <a:hlinkClick r:id="rId2"/>
              </a:rPr>
              <a:t>parish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Today the bishop’s throne, the book stands and the candle stands are there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 some churches the pulpit or the church </a:t>
            </a:r>
            <a:r>
              <a:rPr lang="en-US" dirty="0" smtClean="0">
                <a:hlinkClick r:id="rId3"/>
              </a:rPr>
              <a:t>choir</a:t>
            </a:r>
            <a:r>
              <a:rPr lang="en-US" dirty="0" smtClean="0"/>
              <a:t> are also found in the </a:t>
            </a:r>
            <a:r>
              <a:rPr lang="en-US" dirty="0" err="1" smtClean="0"/>
              <a:t>Solea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l-GR" dirty="0" smtClean="0"/>
          </a:p>
          <a:p>
            <a:endParaRPr lang="el-GR" dirty="0"/>
          </a:p>
        </p:txBody>
      </p:sp>
      <p:pic>
        <p:nvPicPr>
          <p:cNvPr id="5" name="Picture 2" descr="http://4.bp.blogspot.com/-pcmtwVHrYpk/VZ7N0iQ94zI/AAAAAAAAAAg/NGlo6Frz9xw/s200/soleas-04-large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676400"/>
            <a:ext cx="3124200" cy="3352800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THE BISHOP’S THRONE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It is usually made of marble or</a:t>
            </a:r>
            <a:r>
              <a:rPr lang="en-US" dirty="0" smtClean="0">
                <a:hlinkClick r:id="rId2"/>
              </a:rPr>
              <a:t> carved </a:t>
            </a:r>
            <a:r>
              <a:rPr lang="en-US" dirty="0" smtClean="0"/>
              <a:t>wood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set on the right side of the </a:t>
            </a:r>
            <a:r>
              <a:rPr lang="en-US" dirty="0" err="1" smtClean="0"/>
              <a:t>solea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</a:t>
            </a:r>
            <a:r>
              <a:rPr lang="en-US" dirty="0" smtClean="0">
                <a:hlinkClick r:id="rId3"/>
              </a:rPr>
              <a:t>set apart </a:t>
            </a:r>
            <a:r>
              <a:rPr lang="en-US" dirty="0" smtClean="0"/>
              <a:t>for the bishop or Archbishop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There is the icon of Christ, as high priest, into the</a:t>
            </a:r>
            <a:r>
              <a:rPr lang="en-US" dirty="0" smtClean="0">
                <a:hlinkClick r:id="rId4"/>
              </a:rPr>
              <a:t> inner </a:t>
            </a:r>
            <a:r>
              <a:rPr lang="en-US" dirty="0" smtClean="0"/>
              <a:t>part of the throne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It is used by the bishop or the archbishop during church ceremonies and the Divine Liturgy</a:t>
            </a:r>
            <a:endParaRPr lang="el-GR" dirty="0"/>
          </a:p>
        </p:txBody>
      </p:sp>
      <p:pic>
        <p:nvPicPr>
          <p:cNvPr id="5" name="4 - Θέση περιεχομένου" descr="605-copy.jpg"/>
          <p:cNvPicPr>
            <a:picLocks noGrp="1" noChangeAspect="1"/>
          </p:cNvPicPr>
          <p:nvPr>
            <p:ph sz="quarter" idx="2"/>
          </p:nvPr>
        </p:nvPicPr>
        <p:blipFill>
          <a:blip r:embed="rId5" cstate="print"/>
          <a:stretch>
            <a:fillRect/>
          </a:stretch>
        </p:blipFill>
        <p:spPr>
          <a:xfrm>
            <a:off x="5323032" y="1611948"/>
            <a:ext cx="2930236" cy="452628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BOOKS STANDS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2400" dirty="0" smtClean="0"/>
              <a:t>First introduced when the pulpit was </a:t>
            </a:r>
            <a:r>
              <a:rPr lang="en-US" sz="2400" dirty="0" smtClean="0">
                <a:hlinkClick r:id="rId2"/>
              </a:rPr>
              <a:t>removed </a:t>
            </a:r>
            <a:r>
              <a:rPr lang="en-US" sz="2400" dirty="0" smtClean="0"/>
              <a:t>to the centre of the nave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In the beginning, the book stands were two elevated stands to the right and left of the </a:t>
            </a:r>
            <a:r>
              <a:rPr lang="en-US" sz="2400" dirty="0" err="1" smtClean="0"/>
              <a:t>solea</a:t>
            </a:r>
            <a:r>
              <a:rPr lang="en-US" sz="2400" dirty="0" smtClean="0"/>
              <a:t>, near the iconostasis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They were used by the readers and </a:t>
            </a:r>
            <a:r>
              <a:rPr lang="en-US" sz="2400" dirty="0" smtClean="0">
                <a:hlinkClick r:id="rId3"/>
              </a:rPr>
              <a:t>chanters</a:t>
            </a:r>
            <a:r>
              <a:rPr lang="en-US" sz="2400" dirty="0" smtClean="0"/>
              <a:t> of the church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Today, they are elegant wooden pieces of furniture and they are used by the chanters and readers as a stand for their ecclesiastical books</a:t>
            </a:r>
          </a:p>
          <a:p>
            <a:pPr>
              <a:buFont typeface="Wingdings" pitchFamily="2" charset="2"/>
              <a:buChar char="Ø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endParaRPr lang="el-GR" sz="2400" dirty="0"/>
          </a:p>
        </p:txBody>
      </p:sp>
      <p:pic>
        <p:nvPicPr>
          <p:cNvPr id="5" name="4 - Θέση περιεχομένου" descr="anal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845050" y="2417763"/>
            <a:ext cx="3886200" cy="291465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MANUALIA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48768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There are two </a:t>
            </a:r>
            <a:r>
              <a:rPr lang="en-US" dirty="0" err="1" smtClean="0"/>
              <a:t>manualia</a:t>
            </a:r>
            <a:r>
              <a:rPr lang="en-US" dirty="0" smtClean="0"/>
              <a:t> in front of the iconostasis, one on the right and another to the left side of the </a:t>
            </a:r>
            <a:r>
              <a:rPr lang="en-US" dirty="0" err="1" smtClean="0"/>
              <a:t>solea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One or two can also be found near the icon stand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are used as holders for candles and </a:t>
            </a:r>
            <a:r>
              <a:rPr lang="en-US" dirty="0" err="1" smtClean="0"/>
              <a:t>lampads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As they burn and </a:t>
            </a:r>
            <a:r>
              <a:rPr lang="en-US" dirty="0" smtClean="0">
                <a:hlinkClick r:id="rId2"/>
              </a:rPr>
              <a:t>melt</a:t>
            </a:r>
            <a:r>
              <a:rPr lang="en-US" dirty="0" smtClean="0"/>
              <a:t> they symbolize the </a:t>
            </a:r>
            <a:r>
              <a:rPr lang="en-US" dirty="0" smtClean="0">
                <a:hlinkClick r:id="rId3"/>
              </a:rPr>
              <a:t>spiritual</a:t>
            </a:r>
            <a:r>
              <a:rPr lang="en-US" dirty="0" smtClean="0"/>
              <a:t> </a:t>
            </a:r>
            <a:r>
              <a:rPr lang="en-US" dirty="0" smtClean="0">
                <a:hlinkClick r:id="rId4"/>
              </a:rPr>
              <a:t>joy</a:t>
            </a:r>
            <a:r>
              <a:rPr lang="en-US" dirty="0" smtClean="0"/>
              <a:t> and the </a:t>
            </a:r>
            <a:r>
              <a:rPr lang="en-US" dirty="0" smtClean="0">
                <a:hlinkClick r:id="rId5"/>
              </a:rPr>
              <a:t>mourning</a:t>
            </a:r>
            <a:r>
              <a:rPr lang="en-US" dirty="0" smtClean="0"/>
              <a:t> and </a:t>
            </a:r>
            <a:r>
              <a:rPr lang="en-US" dirty="0" smtClean="0">
                <a:hlinkClick r:id="rId6"/>
              </a:rPr>
              <a:t>contrition</a:t>
            </a:r>
            <a:r>
              <a:rPr lang="en-US" dirty="0" smtClean="0"/>
              <a:t> as well</a:t>
            </a:r>
          </a:p>
          <a:p>
            <a:pPr>
              <a:buFont typeface="Wingdings" pitchFamily="2" charset="2"/>
              <a:buChar char="Ø"/>
            </a:pPr>
            <a:endParaRPr lang="el-GR" dirty="0"/>
          </a:p>
        </p:txBody>
      </p:sp>
      <p:pic>
        <p:nvPicPr>
          <p:cNvPr id="7" name="6 - Θέση περιεχομένου" descr="04aaebbf308bc84dcf8c4479f57cd97a2dea7bf2.jpg"/>
          <p:cNvPicPr>
            <a:picLocks noGrp="1" noChangeAspect="1"/>
          </p:cNvPicPr>
          <p:nvPr>
            <p:ph sz="quarter" idx="2"/>
          </p:nvPr>
        </p:nvPicPr>
        <p:blipFill>
          <a:blip r:embed="rId7" cstate="print"/>
          <a:stretch>
            <a:fillRect/>
          </a:stretch>
        </p:blipFill>
        <p:spPr>
          <a:xfrm>
            <a:off x="5486400" y="1676400"/>
            <a:ext cx="2286000" cy="4419600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VOCABULARY- EXERCISE I</a:t>
            </a:r>
            <a:endParaRPr lang="el-GR" dirty="0"/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 </a:t>
            </a:r>
            <a:r>
              <a:rPr lang="en-US" b="1" dirty="0"/>
              <a:t>THE NAVE</a:t>
            </a:r>
            <a:endParaRPr lang="el-GR" dirty="0"/>
          </a:p>
          <a:p>
            <a:pPr lvl="0"/>
            <a:r>
              <a:rPr lang="en-US" b="1" dirty="0"/>
              <a:t>Find words in the text with the following meanings</a:t>
            </a:r>
            <a:endParaRPr lang="el-GR" dirty="0"/>
          </a:p>
          <a:p>
            <a:pPr lvl="1"/>
            <a:r>
              <a:rPr lang="en-US" dirty="0"/>
              <a:t>equipment, fittings in a room or house __________________</a:t>
            </a:r>
            <a:endParaRPr lang="el-GR" dirty="0"/>
          </a:p>
          <a:p>
            <a:pPr lvl="1"/>
            <a:r>
              <a:rPr lang="en-US" dirty="0"/>
              <a:t>follow, be in agreement with ___________________</a:t>
            </a:r>
            <a:endParaRPr lang="el-GR" dirty="0"/>
          </a:p>
          <a:p>
            <a:pPr lvl="1"/>
            <a:r>
              <a:rPr lang="en-US" dirty="0"/>
              <a:t>home of God and the Saints __________________</a:t>
            </a:r>
            <a:endParaRPr lang="el-GR" dirty="0"/>
          </a:p>
          <a:p>
            <a:pPr lvl="1"/>
            <a:r>
              <a:rPr lang="en-US" dirty="0"/>
              <a:t>bench with a back found in a church ______________________</a:t>
            </a:r>
            <a:endParaRPr lang="el-GR" dirty="0"/>
          </a:p>
          <a:p>
            <a:pPr lvl="1"/>
            <a:r>
              <a:rPr lang="en-US" dirty="0"/>
              <a:t>deep respect; feeling of wonder and awe __________________</a:t>
            </a:r>
            <a:endParaRPr lang="el-GR" dirty="0"/>
          </a:p>
          <a:p>
            <a:pPr lvl="1"/>
            <a:r>
              <a:rPr lang="en-US" dirty="0"/>
              <a:t>group of people gathered together esp. in church ______________</a:t>
            </a:r>
            <a:endParaRPr lang="el-GR" dirty="0"/>
          </a:p>
          <a:p>
            <a:pPr lvl="1"/>
            <a:r>
              <a:rPr lang="en-US" dirty="0"/>
              <a:t>the first of the seven Canonical hours __________________</a:t>
            </a:r>
            <a:endParaRPr lang="el-GR" dirty="0"/>
          </a:p>
          <a:p>
            <a:pPr lvl="1"/>
            <a:r>
              <a:rPr lang="en-US" dirty="0"/>
              <a:t>raised ________________</a:t>
            </a:r>
            <a:endParaRPr lang="el-GR" dirty="0"/>
          </a:p>
          <a:p>
            <a:pPr lvl="1"/>
            <a:r>
              <a:rPr lang="en-US" dirty="0"/>
              <a:t>news ____________________</a:t>
            </a:r>
            <a:endParaRPr lang="el-GR" dirty="0"/>
          </a:p>
          <a:p>
            <a:pPr lvl="1"/>
            <a:r>
              <a:rPr lang="en-US" dirty="0"/>
              <a:t>hung from __________________</a:t>
            </a:r>
            <a:endParaRPr lang="el-GR" dirty="0"/>
          </a:p>
          <a:p>
            <a:pPr lvl="1"/>
            <a:r>
              <a:rPr lang="en-US" dirty="0"/>
              <a:t>of God ___________________</a:t>
            </a:r>
            <a:endParaRPr lang="el-GR" dirty="0"/>
          </a:p>
          <a:p>
            <a:pPr>
              <a:buNone/>
            </a:pPr>
            <a:r>
              <a:rPr lang="en-US" dirty="0"/>
              <a:t> </a:t>
            </a:r>
            <a:endParaRPr lang="el-GR" dirty="0"/>
          </a:p>
          <a:p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– EXERCISE II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Match the words with their Greek equivalent</a:t>
            </a:r>
            <a:endParaRPr lang="el-GR" dirty="0"/>
          </a:p>
          <a:p>
            <a:pPr lvl="1"/>
            <a:r>
              <a:rPr lang="en-US" dirty="0"/>
              <a:t>elevation	____	a. </a:t>
            </a:r>
            <a:r>
              <a:rPr lang="el-GR" dirty="0"/>
              <a:t>ηγεμόνας</a:t>
            </a:r>
          </a:p>
          <a:p>
            <a:pPr lvl="1"/>
            <a:r>
              <a:rPr lang="en-US" dirty="0"/>
              <a:t>maintain	____	b. </a:t>
            </a:r>
            <a:r>
              <a:rPr lang="el-GR" dirty="0"/>
              <a:t>ζέση, πάθος</a:t>
            </a:r>
          </a:p>
          <a:p>
            <a:pPr lvl="1"/>
            <a:r>
              <a:rPr lang="en-US" dirty="0" smtClean="0"/>
              <a:t>railing</a:t>
            </a:r>
            <a:r>
              <a:rPr lang="en-US" dirty="0"/>
              <a:t>	____	c. </a:t>
            </a:r>
            <a:r>
              <a:rPr lang="el-GR" dirty="0"/>
              <a:t>ύψωση</a:t>
            </a:r>
          </a:p>
          <a:p>
            <a:pPr lvl="1"/>
            <a:r>
              <a:rPr lang="en-US" dirty="0" err="1" smtClean="0"/>
              <a:t>ceremon</a:t>
            </a:r>
            <a:r>
              <a:rPr lang="en-US" dirty="0"/>
              <a:t>	____	d. </a:t>
            </a:r>
            <a:r>
              <a:rPr lang="el-GR" dirty="0"/>
              <a:t>ευωδία</a:t>
            </a:r>
          </a:p>
          <a:p>
            <a:pPr lvl="1"/>
            <a:r>
              <a:rPr lang="en-US" dirty="0" smtClean="0"/>
              <a:t>stand</a:t>
            </a:r>
            <a:r>
              <a:rPr lang="en-US" dirty="0"/>
              <a:t>	____	e. </a:t>
            </a:r>
            <a:r>
              <a:rPr lang="el-GR" dirty="0"/>
              <a:t>κήρυγμα</a:t>
            </a:r>
          </a:p>
          <a:p>
            <a:pPr lvl="1"/>
            <a:r>
              <a:rPr lang="en-US" dirty="0" smtClean="0"/>
              <a:t>ruler</a:t>
            </a:r>
            <a:r>
              <a:rPr lang="en-US" dirty="0"/>
              <a:t>	____	f. </a:t>
            </a:r>
            <a:r>
              <a:rPr lang="el-GR" dirty="0"/>
              <a:t>αφοσίωση</a:t>
            </a:r>
          </a:p>
          <a:p>
            <a:pPr lvl="1"/>
            <a:r>
              <a:rPr lang="en-US" dirty="0"/>
              <a:t>eliminate	____	g. </a:t>
            </a:r>
            <a:r>
              <a:rPr lang="el-GR" dirty="0"/>
              <a:t>βάθρο</a:t>
            </a:r>
          </a:p>
          <a:p>
            <a:pPr lvl="1"/>
            <a:r>
              <a:rPr lang="en-US" dirty="0" smtClean="0"/>
              <a:t>sermon</a:t>
            </a:r>
            <a:r>
              <a:rPr lang="en-US" dirty="0"/>
              <a:t>	____	h. </a:t>
            </a:r>
            <a:r>
              <a:rPr lang="el-GR" dirty="0"/>
              <a:t>διατηρώ</a:t>
            </a:r>
            <a:r>
              <a:rPr lang="en-GB" dirty="0"/>
              <a:t>, </a:t>
            </a:r>
            <a:r>
              <a:rPr lang="el-GR" dirty="0"/>
              <a:t>συντηρώ</a:t>
            </a:r>
          </a:p>
          <a:p>
            <a:pPr lvl="1"/>
            <a:r>
              <a:rPr lang="en-US" dirty="0"/>
              <a:t>devotion	____	</a:t>
            </a:r>
            <a:r>
              <a:rPr lang="en-US" dirty="0" err="1"/>
              <a:t>i</a:t>
            </a:r>
            <a:r>
              <a:rPr lang="en-US" dirty="0"/>
              <a:t>. </a:t>
            </a:r>
            <a:r>
              <a:rPr lang="el-GR" dirty="0"/>
              <a:t>συντριβή</a:t>
            </a:r>
            <a:r>
              <a:rPr lang="en-US" dirty="0"/>
              <a:t>, </a:t>
            </a:r>
            <a:r>
              <a:rPr lang="el-GR" dirty="0"/>
              <a:t>μετάνοια</a:t>
            </a:r>
          </a:p>
          <a:p>
            <a:pPr lvl="1"/>
            <a:r>
              <a:rPr lang="en-US" dirty="0"/>
              <a:t>fragrance	____	j. </a:t>
            </a:r>
            <a:r>
              <a:rPr lang="el-GR" dirty="0"/>
              <a:t>τελετή</a:t>
            </a:r>
          </a:p>
          <a:p>
            <a:pPr lvl="1"/>
            <a:r>
              <a:rPr lang="en-US" dirty="0" smtClean="0"/>
              <a:t>fervor</a:t>
            </a:r>
            <a:r>
              <a:rPr lang="en-US" dirty="0"/>
              <a:t>	____	k. </a:t>
            </a:r>
            <a:r>
              <a:rPr lang="el-GR" dirty="0"/>
              <a:t>κιγκλίδωμα</a:t>
            </a:r>
          </a:p>
          <a:p>
            <a:pPr lvl="1"/>
            <a:r>
              <a:rPr lang="en-US" dirty="0" smtClean="0"/>
              <a:t>contrition____</a:t>
            </a:r>
            <a:r>
              <a:rPr lang="en-US" dirty="0"/>
              <a:t>	l. </a:t>
            </a:r>
            <a:r>
              <a:rPr lang="el-GR" dirty="0"/>
              <a:t>εξαλείφω</a:t>
            </a:r>
          </a:p>
          <a:p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 – EXERCISE III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en-US" b="1" dirty="0"/>
              <a:t>Find the correct term for the following definitions</a:t>
            </a:r>
            <a:endParaRPr lang="el-GR" dirty="0"/>
          </a:p>
          <a:p>
            <a:pPr>
              <a:buNone/>
            </a:pPr>
            <a:endParaRPr lang="el-GR" dirty="0"/>
          </a:p>
          <a:p>
            <a:pPr lvl="1"/>
            <a:r>
              <a:rPr lang="en-US" dirty="0"/>
              <a:t>_______________ part of the nave in front of the Sanctuary</a:t>
            </a:r>
            <a:endParaRPr lang="el-GR" dirty="0"/>
          </a:p>
          <a:p>
            <a:pPr lvl="1"/>
            <a:r>
              <a:rPr lang="en-US" dirty="0"/>
              <a:t>_______________ used by the church readers and chanters as a stand for their ecclesiastical books</a:t>
            </a:r>
            <a:endParaRPr lang="el-GR" dirty="0"/>
          </a:p>
          <a:p>
            <a:pPr lvl="1"/>
            <a:r>
              <a:rPr lang="en-US" dirty="0"/>
              <a:t>_______________ elegant fixtures suspended from the ceiling</a:t>
            </a:r>
            <a:endParaRPr lang="el-GR" dirty="0"/>
          </a:p>
          <a:p>
            <a:pPr lvl="1"/>
            <a:r>
              <a:rPr lang="en-US" dirty="0"/>
              <a:t>_______________ large candles holders or </a:t>
            </a:r>
            <a:r>
              <a:rPr lang="en-US" dirty="0" err="1"/>
              <a:t>candlebra</a:t>
            </a:r>
            <a:endParaRPr lang="el-GR" dirty="0"/>
          </a:p>
          <a:p>
            <a:pPr lvl="1"/>
            <a:r>
              <a:rPr lang="en-US" dirty="0"/>
              <a:t>_______________ piece of furniture upon which the icon of the Patron Saint is found</a:t>
            </a:r>
            <a:endParaRPr lang="el-GR" dirty="0"/>
          </a:p>
          <a:p>
            <a:pPr lvl="1"/>
            <a:r>
              <a:rPr lang="en-US" dirty="0"/>
              <a:t>_______________ elaborate wooden seats along the walls of a church</a:t>
            </a:r>
            <a:endParaRPr lang="el-GR" dirty="0"/>
          </a:p>
          <a:p>
            <a:pPr lvl="1"/>
            <a:r>
              <a:rPr lang="en-US" dirty="0"/>
              <a:t>________________ usually made of marble or carved wood and set on the right side of the </a:t>
            </a:r>
            <a:r>
              <a:rPr lang="en-US" dirty="0" err="1"/>
              <a:t>solea</a:t>
            </a:r>
            <a:endParaRPr lang="el-GR" dirty="0"/>
          </a:p>
          <a:p>
            <a:pPr lvl="1"/>
            <a:r>
              <a:rPr lang="en-US" dirty="0"/>
              <a:t>________________ luxurious piece of furniture found on the left side near the centre of the nave.</a:t>
            </a:r>
            <a:endParaRPr lang="el-GR" dirty="0"/>
          </a:p>
          <a:p>
            <a:endParaRPr lang="el-GR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Διάμεσος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Διάμεσος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Διάμεσος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149</TotalTime>
  <Words>925</Words>
  <Application>Microsoft Office PowerPoint</Application>
  <PresentationFormat>On-screen Show (4:3)</PresentationFormat>
  <Paragraphs>99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Διάμεσος</vt:lpstr>
      <vt:lpstr>THE NAVE</vt:lpstr>
      <vt:lpstr>THE NAVE AND ITS FURNISHINGS introduction</vt:lpstr>
      <vt:lpstr>THE NAVE - FURNISHINGS</vt:lpstr>
      <vt:lpstr>THE ICON STAND</vt:lpstr>
      <vt:lpstr>PEWS</vt:lpstr>
      <vt:lpstr>THE PULPIT</vt:lpstr>
      <vt:lpstr>THE PULPIT</vt:lpstr>
      <vt:lpstr>THE CHANDELIERS</vt:lpstr>
      <vt:lpstr>THE SOLEA</vt:lpstr>
      <vt:lpstr>THE SOLEA</vt:lpstr>
      <vt:lpstr> THE BISHOP’S THRONE</vt:lpstr>
      <vt:lpstr>BOOKS STANDS</vt:lpstr>
      <vt:lpstr>MANUALIA</vt:lpstr>
      <vt:lpstr>VOCABULARY- EXERCISE I</vt:lpstr>
      <vt:lpstr>VOCABULARY – EXERCISE II</vt:lpstr>
      <vt:lpstr>VOCABULARY – EXERCISE III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NAVE</dc:title>
  <dc:creator>Elga Georgousis</dc:creator>
  <cp:lastModifiedBy>Charis Panou</cp:lastModifiedBy>
  <cp:revision>26</cp:revision>
  <dcterms:created xsi:type="dcterms:W3CDTF">2017-12-04T19:49:33Z</dcterms:created>
  <dcterms:modified xsi:type="dcterms:W3CDTF">2020-04-04T09:20:05Z</dcterms:modified>
</cp:coreProperties>
</file>