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765" autoAdjust="0"/>
    <p:restoredTop sz="94660"/>
  </p:normalViewPr>
  <p:slideViewPr>
    <p:cSldViewPr snapToGrid="0">
      <p:cViewPr varScale="1">
        <p:scale>
          <a:sx n="71" d="100"/>
          <a:sy n="71" d="100"/>
        </p:scale>
        <p:origin x="34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 smtClean="0"/>
              <a:t>Στυλ κύριου υπότιτλου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1EB01-ACB2-4CAF-966B-C9BDE305CC32}" type="datetimeFigureOut">
              <a:rPr lang="el-GR" smtClean="0"/>
              <a:t>9/4/2025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2A49D-55DD-43F1-A3E4-74859AF8C60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6384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1EB01-ACB2-4CAF-966B-C9BDE305CC32}" type="datetimeFigureOut">
              <a:rPr lang="el-GR" smtClean="0"/>
              <a:t>9/4/2025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2A49D-55DD-43F1-A3E4-74859AF8C60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27612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1EB01-ACB2-4CAF-966B-C9BDE305CC32}" type="datetimeFigureOut">
              <a:rPr lang="el-GR" smtClean="0"/>
              <a:t>9/4/2025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2A49D-55DD-43F1-A3E4-74859AF8C60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72582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1EB01-ACB2-4CAF-966B-C9BDE305CC32}" type="datetimeFigureOut">
              <a:rPr lang="el-GR" smtClean="0"/>
              <a:t>9/4/2025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2A49D-55DD-43F1-A3E4-74859AF8C60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20370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1EB01-ACB2-4CAF-966B-C9BDE305CC32}" type="datetimeFigureOut">
              <a:rPr lang="el-GR" smtClean="0"/>
              <a:t>9/4/2025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2A49D-55DD-43F1-A3E4-74859AF8C60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64290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1EB01-ACB2-4CAF-966B-C9BDE305CC32}" type="datetimeFigureOut">
              <a:rPr lang="el-GR" smtClean="0"/>
              <a:t>9/4/2025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2A49D-55DD-43F1-A3E4-74859AF8C60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19029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1EB01-ACB2-4CAF-966B-C9BDE305CC32}" type="datetimeFigureOut">
              <a:rPr lang="el-GR" smtClean="0"/>
              <a:t>9/4/2025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2A49D-55DD-43F1-A3E4-74859AF8C60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62555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1EB01-ACB2-4CAF-966B-C9BDE305CC32}" type="datetimeFigureOut">
              <a:rPr lang="el-GR" smtClean="0"/>
              <a:t>9/4/2025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2A49D-55DD-43F1-A3E4-74859AF8C60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23974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1EB01-ACB2-4CAF-966B-C9BDE305CC32}" type="datetimeFigureOut">
              <a:rPr lang="el-GR" smtClean="0"/>
              <a:t>9/4/2025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2A49D-55DD-43F1-A3E4-74859AF8C60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57168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1EB01-ACB2-4CAF-966B-C9BDE305CC32}" type="datetimeFigureOut">
              <a:rPr lang="el-GR" smtClean="0"/>
              <a:t>9/4/2025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2A49D-55DD-43F1-A3E4-74859AF8C60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19150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1EB01-ACB2-4CAF-966B-C9BDE305CC32}" type="datetimeFigureOut">
              <a:rPr lang="el-GR" smtClean="0"/>
              <a:t>9/4/2025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2A49D-55DD-43F1-A3E4-74859AF8C60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54527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31EB01-ACB2-4CAF-966B-C9BDE305CC32}" type="datetimeFigureOut">
              <a:rPr lang="el-GR" smtClean="0"/>
              <a:t>9/4/2025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E2A49D-55DD-43F1-A3E4-74859AF8C60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810843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362634" y="301782"/>
            <a:ext cx="9144000" cy="1882588"/>
          </a:xfrm>
        </p:spPr>
        <p:txBody>
          <a:bodyPr>
            <a:noAutofit/>
          </a:bodyPr>
          <a:lstStyle/>
          <a:p>
            <a:r>
              <a:rPr lang="el-GR" sz="4000" dirty="0" smtClean="0"/>
              <a:t>ΠΑΙΔΑΓΩΓΙΚΗ</a:t>
            </a:r>
            <a:br>
              <a:rPr lang="el-GR" sz="4000" dirty="0" smtClean="0"/>
            </a:br>
            <a:r>
              <a:rPr lang="el-GR" sz="4000" dirty="0"/>
              <a:t>8</a:t>
            </a:r>
            <a:r>
              <a:rPr lang="el-GR" sz="4000" dirty="0" smtClean="0"/>
              <a:t>η </a:t>
            </a:r>
            <a:r>
              <a:rPr lang="el-GR" sz="4000" dirty="0" smtClean="0"/>
              <a:t>εισήγηση</a:t>
            </a:r>
            <a:br>
              <a:rPr lang="el-GR" sz="4000" dirty="0" smtClean="0"/>
            </a:br>
            <a:endParaRPr lang="el-GR" sz="4000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658471" y="5000532"/>
            <a:ext cx="9144000" cy="1655762"/>
          </a:xfrm>
        </p:spPr>
        <p:txBody>
          <a:bodyPr/>
          <a:lstStyle/>
          <a:p>
            <a:endParaRPr lang="en-US" dirty="0" smtClean="0"/>
          </a:p>
          <a:p>
            <a:r>
              <a:rPr lang="el-GR" sz="2000" dirty="0" smtClean="0"/>
              <a:t>Λαμπρινός </a:t>
            </a:r>
            <a:r>
              <a:rPr lang="el-GR" sz="2000" dirty="0" err="1" smtClean="0"/>
              <a:t>Ευστ</a:t>
            </a:r>
            <a:r>
              <a:rPr lang="el-GR" sz="2000" dirty="0" smtClean="0"/>
              <a:t>. Πλατυπόδης</a:t>
            </a:r>
          </a:p>
          <a:p>
            <a:r>
              <a:rPr lang="el-GR" sz="2000" dirty="0" smtClean="0"/>
              <a:t>ΑΝΩΤΑΤΗ ΕΚΚΛΗΣΙΑΣΤΙΚΗ ΑΚΑΔΗΜΙΑ ΑΘΗΝΑΣ</a:t>
            </a:r>
          </a:p>
          <a:p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3933" y="2387600"/>
            <a:ext cx="2475191" cy="2409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455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Ερωτήσεις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b="1" dirty="0"/>
              <a:t>ΚΕΦΑΛΑΙΟ 2. ΜΕΘΟΔΟΙ ΕΡΕΥΝΑΣ ΤΗΣ ΠΑΙΔΑΓΩΓΙΚΗΣ ΕΠΙΣΤΗΜΗΣ.</a:t>
            </a:r>
          </a:p>
          <a:p>
            <a:r>
              <a:rPr lang="el-GR" dirty="0"/>
              <a:t>1. Η ΕΡΜΗΝΕΥΤΙΚΗ ΜΕΘΟΔΟΣ (125).</a:t>
            </a:r>
          </a:p>
          <a:p>
            <a:r>
              <a:rPr lang="el-GR" dirty="0"/>
              <a:t>2. Η ΦΑΙΝΟΜΕΝΟΛΟΓΙΚΗ ΜΕΘΟΔΟΣ (139-140).</a:t>
            </a:r>
          </a:p>
          <a:p>
            <a:r>
              <a:rPr lang="el-GR" dirty="0"/>
              <a:t>3. Η ΠΑΡΑΤΗΡΗΣΗ (ΑΥΤΟΠΑΡΑΤΗΡΗΣΗ, ΕΤΕΡΟΠΑΡΑΤΗΡΗΣΗ) (147-148).</a:t>
            </a:r>
          </a:p>
          <a:p>
            <a:r>
              <a:rPr lang="el-GR" dirty="0"/>
              <a:t>4. ΤΟ ΠΕΙΡΑΜΑ- ΙΔΙΟΤΗΤΕΣ (159).</a:t>
            </a:r>
          </a:p>
          <a:p>
            <a:r>
              <a:rPr lang="el-GR" dirty="0"/>
              <a:t>5. Η ΣΥΝΕΝΤΕΥΞΗ (162).</a:t>
            </a:r>
          </a:p>
          <a:p>
            <a:r>
              <a:rPr lang="el-GR" dirty="0"/>
              <a:t>6. ΤΟ ΕΡΩΤΗΜΑΤΟΛΟΓΙΟ (163.)</a:t>
            </a:r>
          </a:p>
          <a:p>
            <a:r>
              <a:rPr lang="el-GR" dirty="0"/>
              <a:t>7. ΤΑ ΤΕΣΤ (164).</a:t>
            </a:r>
          </a:p>
        </p:txBody>
      </p:sp>
      <p:sp>
        <p:nvSpPr>
          <p:cNvPr id="5" name="AutoShape 2" descr="18 ερωτήσεις-απαντήσεις για την απαγόρευση κυκλοφορίας - especial.g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3505" y="92075"/>
            <a:ext cx="2638425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0284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ΚΕΦΑΛΑΙΟ 2. ΜΕΘΟΔΟΙ ΕΡΕΥΝΑΣ ΤΗΣ ΠΑΙΔΑΓΩΓΙΚΗΣ ΕΠΙΣΤΗΜΗΣ.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 smtClean="0"/>
              <a:t>Θετικισμός</a:t>
            </a:r>
          </a:p>
          <a:p>
            <a:r>
              <a:rPr lang="el-GR" dirty="0" smtClean="0"/>
              <a:t>Επιστημολογικές κατευθύνσεις </a:t>
            </a:r>
          </a:p>
          <a:p>
            <a:r>
              <a:rPr lang="el-GR" dirty="0" smtClean="0"/>
              <a:t>1. ιστορικό-ερμηνευτικό παράδειγμα: ερμηνευτική, φαινομενολογική μέθοδος</a:t>
            </a:r>
          </a:p>
          <a:p>
            <a:r>
              <a:rPr lang="el-GR" dirty="0" smtClean="0"/>
              <a:t>2. εμπειρικό-αναλυτικό παράδειγμα: παρατήρηση, πείραμα, τεστ, ερωτηματολόγια</a:t>
            </a:r>
          </a:p>
          <a:p>
            <a:r>
              <a:rPr lang="el-GR" dirty="0" smtClean="0"/>
              <a:t>ΕΡΜΗΝΕΥΤΙΚΗ ΜΕΘΟΔΟΣ (φιλόσοφοι-θεολόγοι)</a:t>
            </a:r>
          </a:p>
          <a:p>
            <a:r>
              <a:rPr lang="el-GR" dirty="0" smtClean="0"/>
              <a:t>Ερμηνευτική τέχνη: είναι η τέχνη που αναφέρεται ακριβώς στην ικανότητα να αναλύουμε και να διευκρινίζουμε το δύσκολο και το ακατανόητο, ώστε να γίνει κατανοητό, καταληπτό.</a:t>
            </a:r>
          </a:p>
          <a:p>
            <a:r>
              <a:rPr lang="el-GR" dirty="0" smtClean="0"/>
              <a:t>Ερμηνεία&lt; Ερμής: μεταφορέας και ερμηνευτής της βούλησης των θεών. </a:t>
            </a:r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48925" y="0"/>
            <a:ext cx="1743075" cy="261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0032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Φαινομενολογική μέθοδος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dirty="0" smtClean="0"/>
              <a:t>Φαινομενολογία, </a:t>
            </a:r>
            <a:r>
              <a:rPr lang="en-US" dirty="0" smtClean="0"/>
              <a:t>E. Husserl (1859-1938)</a:t>
            </a:r>
          </a:p>
          <a:p>
            <a:r>
              <a:rPr lang="el-GR" dirty="0" smtClean="0"/>
              <a:t>Αυτό που φαίνεται, υποπίπτει στις αισθήσεις μας και δεν αφορά στις μεταφυσικές ή συμβολικές ερμηνείες.</a:t>
            </a:r>
          </a:p>
          <a:p>
            <a:r>
              <a:rPr lang="el-GR" dirty="0" smtClean="0"/>
              <a:t>Δεν την ενδιαφέρει τι κρύβεται πίσω από τα πράγματα, αλλά τα ίδια πράγματα.</a:t>
            </a:r>
          </a:p>
          <a:p>
            <a:r>
              <a:rPr lang="el-GR" dirty="0" smtClean="0"/>
              <a:t>Επανασύνδεση του ανθρώπου με τη φύση.</a:t>
            </a:r>
          </a:p>
          <a:p>
            <a:r>
              <a:rPr lang="el-GR" dirty="0" smtClean="0"/>
              <a:t>Στην ερμηνευτική έχουμε ταύτιση του ερευνητή με τον δημιουργό ενώ στην φαινομενολογική αποστασιοποίηση.</a:t>
            </a:r>
          </a:p>
          <a:p>
            <a:r>
              <a:rPr lang="el-GR" dirty="0" smtClean="0"/>
              <a:t>Παράδειγμα: περιγραφή του πορτρέτου της </a:t>
            </a:r>
            <a:r>
              <a:rPr lang="en-US" dirty="0" smtClean="0"/>
              <a:t>Mona Lisa </a:t>
            </a:r>
            <a:r>
              <a:rPr lang="el-GR" dirty="0" smtClean="0"/>
              <a:t>του </a:t>
            </a:r>
            <a:r>
              <a:rPr lang="en-US" dirty="0" smtClean="0"/>
              <a:t>Da Vinci.</a:t>
            </a:r>
          </a:p>
          <a:p>
            <a:pPr algn="just"/>
            <a:r>
              <a:rPr lang="el-GR" dirty="0" smtClean="0"/>
              <a:t>Η φαινομενολογική μέθοδος μεταφέρει την προσοχή των παιδαγωγών στη σχολική αίθουσα και τη στρέφει στην παρατήρηση και τη μελέτη των ιδίων των πραγμάτων.</a:t>
            </a:r>
            <a:endParaRPr lang="en-US" dirty="0" smtClean="0"/>
          </a:p>
          <a:p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5782" y="-31587"/>
            <a:ext cx="1616036" cy="2118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0908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Η ΠΑΡΑΤΗΡΗΣΗ (ΑΥΤΟΠΑΡΑΤΗΡΗΣΗ, ΕΤΕΡΟΠΑΡΑΤΗΡΗΣΗ</a:t>
            </a:r>
            <a:r>
              <a:rPr lang="el-GR" dirty="0" smtClean="0"/>
              <a:t>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Στατιστική επεξεργασία- θετική διάσταση.</a:t>
            </a:r>
          </a:p>
          <a:p>
            <a:r>
              <a:rPr lang="el-GR" b="1" dirty="0" smtClean="0"/>
              <a:t>Αυτοπαρατήρηση</a:t>
            </a:r>
          </a:p>
          <a:p>
            <a:r>
              <a:rPr lang="el-GR" dirty="0" smtClean="0"/>
              <a:t>Με την αυτοπαρατήρηση η συνείδηση στρέφεται και παρατηρεί τον ίδιο τον εαυτό μας.</a:t>
            </a:r>
          </a:p>
          <a:p>
            <a:r>
              <a:rPr lang="el-GR" dirty="0" smtClean="0"/>
              <a:t>Εσωτερική εμπειρία βοηθά να κατανοηθεί ο εξωτερικός κόσμος.</a:t>
            </a:r>
          </a:p>
          <a:p>
            <a:r>
              <a:rPr lang="el-GR" dirty="0" smtClean="0"/>
              <a:t>Όργανα καταγραφής: ανιχνευτές νευρολογικών αντιδράσεων.</a:t>
            </a:r>
          </a:p>
          <a:p>
            <a:r>
              <a:rPr lang="el-GR" dirty="0" smtClean="0"/>
              <a:t>Είναι επιβεβλημένος ο αυστηρός έλεγχος των πορισμάτων της αυτοπαρατήρησης.</a:t>
            </a:r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8800" y="511268"/>
            <a:ext cx="2743200" cy="166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0592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Ετεροπαρατήρηση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730624" y="2498725"/>
            <a:ext cx="10515600" cy="4351338"/>
          </a:xfrm>
        </p:spPr>
        <p:txBody>
          <a:bodyPr/>
          <a:lstStyle/>
          <a:p>
            <a:r>
              <a:rPr lang="el-GR" dirty="0" smtClean="0"/>
              <a:t>Η συνείδηση στρέφεται σε αντικείμενα ή φαινόμενα που βρίσκονται έξω από αυτόν που παρατηρεί.</a:t>
            </a:r>
          </a:p>
          <a:p>
            <a:r>
              <a:rPr lang="el-GR" dirty="0" smtClean="0"/>
              <a:t>Οι παρατηρητές του ιδίου φαινομένου μπορεί να είναι πολλοί.</a:t>
            </a:r>
          </a:p>
          <a:p>
            <a:r>
              <a:rPr lang="el-GR" dirty="0" smtClean="0"/>
              <a:t>Η καταγραφή της παρατήρησης είναι πιο εύκολη.</a:t>
            </a:r>
          </a:p>
          <a:p>
            <a:r>
              <a:rPr lang="el-GR" dirty="0" smtClean="0"/>
              <a:t>Ο ερευνητής στην αίθουσα διδασκαλίας μπορεί να χρησιμοποιήσει διάφορα τεχνικά μέσα ( χρονόμετρο, κάμερα </a:t>
            </a:r>
            <a:r>
              <a:rPr lang="el-GR" dirty="0" err="1" smtClean="0"/>
              <a:t>κ.α</a:t>
            </a:r>
            <a:r>
              <a:rPr lang="el-GR" dirty="0" smtClean="0"/>
              <a:t>)</a:t>
            </a:r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6013" y="122470"/>
            <a:ext cx="21336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0670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ΤΟ </a:t>
            </a:r>
            <a:r>
              <a:rPr lang="el-GR" dirty="0" smtClean="0"/>
              <a:t>ΠΕΙΡΑΜΑ - </a:t>
            </a:r>
            <a:r>
              <a:rPr lang="el-GR" dirty="0"/>
              <a:t>ΙΔΙΟΤΗΤΕΣ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Πείραμα: είναι η κάθε σκόπιμα προκαλούμενη παρατήρηση ή κάθε είδους τεστ.</a:t>
            </a:r>
          </a:p>
          <a:p>
            <a:r>
              <a:rPr lang="el-GR" dirty="0" smtClean="0"/>
              <a:t>Πείραμα: διερεύνηση των συναρτήσεων ανάμεσα σε δυο κυρίως παράγοντες ή μεταβλητές, πχ μέθοδος διδασκαλίας (ανεξάρτητη μεταβλητή) με επίδοση μαθητών (εξαρτημένη μεταβλητή).</a:t>
            </a:r>
          </a:p>
          <a:p>
            <a:r>
              <a:rPr lang="el-GR" b="1" dirty="0" smtClean="0"/>
              <a:t>Ιδιότητες</a:t>
            </a:r>
            <a:endParaRPr lang="en-US" dirty="0" smtClean="0"/>
          </a:p>
          <a:p>
            <a:pPr marL="514350" indent="-514350">
              <a:buAutoNum type="arabicPeriod"/>
            </a:pPr>
            <a:r>
              <a:rPr lang="el-GR" dirty="0" smtClean="0"/>
              <a:t>Δυνατότητα προγραμματισμού</a:t>
            </a:r>
          </a:p>
          <a:p>
            <a:pPr marL="514350" indent="-514350">
              <a:buAutoNum type="arabicPeriod"/>
            </a:pPr>
            <a:r>
              <a:rPr lang="el-GR" dirty="0" smtClean="0"/>
              <a:t>Δυνατότητα επανάληψης</a:t>
            </a:r>
          </a:p>
          <a:p>
            <a:pPr marL="514350" indent="-514350">
              <a:buAutoNum type="arabicPeriod"/>
            </a:pPr>
            <a:r>
              <a:rPr lang="el-GR" dirty="0" smtClean="0"/>
              <a:t>Δυνατότητα της σκόπιμης μεταβολής μιας τουλάχιστον μεταβολής</a:t>
            </a: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2075" y="151606"/>
            <a:ext cx="2600325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1282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8199" y="229721"/>
            <a:ext cx="4433047" cy="1460967"/>
          </a:xfrm>
        </p:spPr>
        <p:txBody>
          <a:bodyPr/>
          <a:lstStyle/>
          <a:p>
            <a:r>
              <a:rPr lang="el-GR" dirty="0" smtClean="0"/>
              <a:t>  Η ΣΥΝΕΝΤΕΥΞΗ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40659" y="1933201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el-GR" dirty="0" smtClean="0"/>
              <a:t>Προσωπική επαφή του ερευνητή με το υποκείμενο.</a:t>
            </a:r>
          </a:p>
          <a:p>
            <a:r>
              <a:rPr lang="el-GR" dirty="0" smtClean="0"/>
              <a:t>Συλλογή στοιχείων και πληροφοριών.</a:t>
            </a:r>
          </a:p>
          <a:p>
            <a:r>
              <a:rPr lang="el-GR" dirty="0" smtClean="0"/>
              <a:t>Προετοιμασία της συζήτησης</a:t>
            </a:r>
          </a:p>
          <a:p>
            <a:r>
              <a:rPr lang="el-GR" dirty="0" smtClean="0"/>
              <a:t>Έντυπο έρευνας</a:t>
            </a:r>
          </a:p>
          <a:p>
            <a:r>
              <a:rPr lang="el-GR" dirty="0" smtClean="0"/>
              <a:t>Επιστημονική έρευνα είναι οργανωμένη # ελεύθερη δημοσιογραφική συνέντευξη.</a:t>
            </a:r>
          </a:p>
          <a:p>
            <a:r>
              <a:rPr lang="el-GR" dirty="0" smtClean="0"/>
              <a:t>Κατάλληλος χώρος και χρόνος.</a:t>
            </a:r>
          </a:p>
          <a:p>
            <a:r>
              <a:rPr lang="el-GR" dirty="0" smtClean="0"/>
              <a:t>Δυσκολίες, υπεκφυγές, ανειλικρίνεια.</a:t>
            </a:r>
          </a:p>
          <a:p>
            <a:r>
              <a:rPr lang="el-GR" dirty="0" smtClean="0"/>
              <a:t>Μορφές: άμεση, έμμεση, επαναλαμβανόμενη, κλινική, κλπ.</a:t>
            </a:r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3624" y="229721"/>
            <a:ext cx="2257985" cy="3218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5045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831541" cy="1325563"/>
          </a:xfrm>
        </p:spPr>
        <p:txBody>
          <a:bodyPr/>
          <a:lstStyle/>
          <a:p>
            <a:r>
              <a:rPr lang="el-GR" dirty="0"/>
              <a:t>ΤΟ ΕΡΩΤΗΜΑΤΟΛΟΓΙΟ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Έρευνα με ερωτηματολόγιο.</a:t>
            </a:r>
          </a:p>
          <a:p>
            <a:r>
              <a:rPr lang="el-GR" dirty="0" smtClean="0"/>
              <a:t>Μικρή δαπάνη, κόπος, χρόνος διεκπεραίωσης.</a:t>
            </a:r>
          </a:p>
          <a:p>
            <a:r>
              <a:rPr lang="el-GR" dirty="0" smtClean="0"/>
              <a:t>Απουσία άμεσης επαφής.</a:t>
            </a:r>
          </a:p>
          <a:p>
            <a:r>
              <a:rPr lang="el-GR" dirty="0" smtClean="0"/>
              <a:t>Προβλήματα, δυσκολίες.</a:t>
            </a:r>
          </a:p>
          <a:p>
            <a:r>
              <a:rPr lang="el-GR" dirty="0" smtClean="0"/>
              <a:t>Επώνυμη και ανώνυμη διεξαγωγή της έρευνας.</a:t>
            </a:r>
          </a:p>
          <a:p>
            <a:r>
              <a:rPr lang="el-GR" dirty="0" smtClean="0"/>
              <a:t>Τρόπος διοχέτευσης των ερωτηματολογίων.</a:t>
            </a:r>
          </a:p>
          <a:p>
            <a:r>
              <a:rPr lang="el-GR" dirty="0" smtClean="0"/>
              <a:t>Εισαγωγική επιστολή.</a:t>
            </a:r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5471" y="365125"/>
            <a:ext cx="3540430" cy="2226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6200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ΤΑ ΤΕΣΤ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l-GR" dirty="0" smtClean="0"/>
              <a:t>Μέθοδος ή μέσο με το οποίο μπορούνε να διαπιστώσουμε ή να διαγνώσουμε κάτι.</a:t>
            </a:r>
          </a:p>
          <a:p>
            <a:r>
              <a:rPr lang="el-GR" dirty="0" smtClean="0"/>
              <a:t>Τεστ </a:t>
            </a:r>
          </a:p>
          <a:p>
            <a:r>
              <a:rPr lang="el-GR" dirty="0" smtClean="0"/>
              <a:t>Νοημοσύνης</a:t>
            </a:r>
          </a:p>
          <a:p>
            <a:r>
              <a:rPr lang="el-GR" dirty="0" smtClean="0"/>
              <a:t>Προσωπικότητας</a:t>
            </a:r>
          </a:p>
          <a:p>
            <a:r>
              <a:rPr lang="el-GR" dirty="0" smtClean="0"/>
              <a:t>Ειδικών δεξιοτήτων </a:t>
            </a:r>
          </a:p>
          <a:p>
            <a:r>
              <a:rPr lang="el-GR" dirty="0" smtClean="0"/>
              <a:t>Σχολικής επίδοσης ( αξιολόγηση της επίδοσης των μαθητών και της σχολικής εργασίας)</a:t>
            </a:r>
          </a:p>
          <a:p>
            <a:r>
              <a:rPr lang="el-GR" dirty="0" smtClean="0"/>
              <a:t>Ανατροφοδότηση</a:t>
            </a:r>
          </a:p>
          <a:p>
            <a:r>
              <a:rPr lang="el-GR" dirty="0" smtClean="0"/>
              <a:t>Βελτίωση</a:t>
            </a:r>
          </a:p>
          <a:p>
            <a:r>
              <a:rPr lang="el-GR" dirty="0" smtClean="0"/>
              <a:t>Κλειστές ερωτήσεις</a:t>
            </a:r>
          </a:p>
          <a:p>
            <a:r>
              <a:rPr lang="el-GR" dirty="0" smtClean="0"/>
              <a:t>Ανοιχτές ερωτήσεις</a:t>
            </a:r>
          </a:p>
          <a:p>
            <a:r>
              <a:rPr lang="el-GR" dirty="0" smtClean="0"/>
              <a:t>Εργασίες ατομικές- ομαδικές</a:t>
            </a:r>
            <a:endParaRPr lang="el-GR" dirty="0"/>
          </a:p>
        </p:txBody>
      </p:sp>
      <p:pic>
        <p:nvPicPr>
          <p:cNvPr id="2050" name="Picture 2" descr="Mathpro Education - MathPro Te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5446" y="52388"/>
            <a:ext cx="2790825" cy="163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17615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Θέμα του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Θέμα του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Θέμα του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167</TotalTime>
  <Words>547</Words>
  <Application>Microsoft Office PowerPoint</Application>
  <PresentationFormat>Ευρεία οθόνη</PresentationFormat>
  <Paragraphs>77</Paragraphs>
  <Slides>10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ΠΑΙΔΑΓΩΓΙΚΗ 8η εισήγηση </vt:lpstr>
      <vt:lpstr>ΚΕΦΑΛΑΙΟ 2. ΜΕΘΟΔΟΙ ΕΡΕΥΝΑΣ ΤΗΣ ΠΑΙΔΑΓΩΓΙΚΗΣ ΕΠΙΣΤΗΜΗΣ.</vt:lpstr>
      <vt:lpstr>Φαινομενολογική μέθοδος</vt:lpstr>
      <vt:lpstr>Η ΠΑΡΑΤΗΡΗΣΗ (ΑΥΤΟΠΑΡΑΤΗΡΗΣΗ, ΕΤΕΡΟΠΑΡΑΤΗΡΗΣΗ)</vt:lpstr>
      <vt:lpstr>Ετεροπαρατήρηση</vt:lpstr>
      <vt:lpstr>ΤΟ ΠΕΙΡΑΜΑ - ΙΔΙΟΤΗΤΕΣ</vt:lpstr>
      <vt:lpstr>  Η ΣΥΝΕΝΤΕΥΞΗ</vt:lpstr>
      <vt:lpstr>ΤΟ ΕΡΩΤΗΜΑΤΟΛΟΓΙΟ</vt:lpstr>
      <vt:lpstr>ΤΑ ΤΕΣΤ</vt:lpstr>
      <vt:lpstr>Ερωτήσεις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ΠΑΙΔΑΓΩΓΙΚΗ 6η εισήγηση 2023-2024 </dc:title>
  <dc:creator>Λογαριασμός Microsoft</dc:creator>
  <cp:lastModifiedBy>Λογαριασμός Microsoft</cp:lastModifiedBy>
  <cp:revision>21</cp:revision>
  <dcterms:created xsi:type="dcterms:W3CDTF">2024-04-09T06:41:11Z</dcterms:created>
  <dcterms:modified xsi:type="dcterms:W3CDTF">2025-04-09T07:29:50Z</dcterms:modified>
</cp:coreProperties>
</file>