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65" autoAdjust="0"/>
    <p:restoredTop sz="94660"/>
  </p:normalViewPr>
  <p:slideViewPr>
    <p:cSldViewPr snapToGrid="0">
      <p:cViewPr varScale="1">
        <p:scale>
          <a:sx n="71" d="100"/>
          <a:sy n="71" d="100"/>
        </p:scale>
        <p:origin x="3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1EB01-ACB2-4CAF-966B-C9BDE305CC32}" type="datetimeFigureOut">
              <a:rPr lang="el-GR" smtClean="0"/>
              <a:t>9/4/2025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A49D-55DD-43F1-A3E4-74859AF8C6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384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1EB01-ACB2-4CAF-966B-C9BDE305CC32}" type="datetimeFigureOut">
              <a:rPr lang="el-GR" smtClean="0"/>
              <a:t>9/4/2025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A49D-55DD-43F1-A3E4-74859AF8C6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7612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1EB01-ACB2-4CAF-966B-C9BDE305CC32}" type="datetimeFigureOut">
              <a:rPr lang="el-GR" smtClean="0"/>
              <a:t>9/4/2025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A49D-55DD-43F1-A3E4-74859AF8C6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258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1EB01-ACB2-4CAF-966B-C9BDE305CC32}" type="datetimeFigureOut">
              <a:rPr lang="el-GR" smtClean="0"/>
              <a:t>9/4/2025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A49D-55DD-43F1-A3E4-74859AF8C6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0370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1EB01-ACB2-4CAF-966B-C9BDE305CC32}" type="datetimeFigureOut">
              <a:rPr lang="el-GR" smtClean="0"/>
              <a:t>9/4/2025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A49D-55DD-43F1-A3E4-74859AF8C6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4290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1EB01-ACB2-4CAF-966B-C9BDE305CC32}" type="datetimeFigureOut">
              <a:rPr lang="el-GR" smtClean="0"/>
              <a:t>9/4/2025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A49D-55DD-43F1-A3E4-74859AF8C6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9029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1EB01-ACB2-4CAF-966B-C9BDE305CC32}" type="datetimeFigureOut">
              <a:rPr lang="el-GR" smtClean="0"/>
              <a:t>9/4/2025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A49D-55DD-43F1-A3E4-74859AF8C6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2555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1EB01-ACB2-4CAF-966B-C9BDE305CC32}" type="datetimeFigureOut">
              <a:rPr lang="el-GR" smtClean="0"/>
              <a:t>9/4/2025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A49D-55DD-43F1-A3E4-74859AF8C6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3974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1EB01-ACB2-4CAF-966B-C9BDE305CC32}" type="datetimeFigureOut">
              <a:rPr lang="el-GR" smtClean="0"/>
              <a:t>9/4/2025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A49D-55DD-43F1-A3E4-74859AF8C6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716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1EB01-ACB2-4CAF-966B-C9BDE305CC32}" type="datetimeFigureOut">
              <a:rPr lang="el-GR" smtClean="0"/>
              <a:t>9/4/2025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A49D-55DD-43F1-A3E4-74859AF8C6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9150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1EB01-ACB2-4CAF-966B-C9BDE305CC32}" type="datetimeFigureOut">
              <a:rPr lang="el-GR" smtClean="0"/>
              <a:t>9/4/2025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A49D-55DD-43F1-A3E4-74859AF8C6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4527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1EB01-ACB2-4CAF-966B-C9BDE305CC32}" type="datetimeFigureOut">
              <a:rPr lang="el-GR" smtClean="0"/>
              <a:t>9/4/2025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2A49D-55DD-43F1-A3E4-74859AF8C6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1084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362634" y="301782"/>
            <a:ext cx="9144000" cy="1882588"/>
          </a:xfrm>
        </p:spPr>
        <p:txBody>
          <a:bodyPr>
            <a:noAutofit/>
          </a:bodyPr>
          <a:lstStyle/>
          <a:p>
            <a:r>
              <a:rPr lang="el-GR" sz="4000" dirty="0" smtClean="0"/>
              <a:t>ΠΑΙΔΑΓΩΓΙΚΗ</a:t>
            </a:r>
            <a:br>
              <a:rPr lang="el-GR" sz="4000" dirty="0" smtClean="0"/>
            </a:br>
            <a:r>
              <a:rPr lang="el-GR" sz="4000" dirty="0"/>
              <a:t>8</a:t>
            </a:r>
            <a:r>
              <a:rPr lang="el-GR" sz="4000" dirty="0" smtClean="0"/>
              <a:t>η </a:t>
            </a:r>
            <a:r>
              <a:rPr lang="el-GR" sz="4000" dirty="0" smtClean="0"/>
              <a:t>εισήγηση</a:t>
            </a:r>
            <a:br>
              <a:rPr lang="el-GR" sz="4000" dirty="0" smtClean="0"/>
            </a:b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658471" y="5000532"/>
            <a:ext cx="9144000" cy="1655762"/>
          </a:xfrm>
        </p:spPr>
        <p:txBody>
          <a:bodyPr/>
          <a:lstStyle/>
          <a:p>
            <a:endParaRPr lang="en-US" dirty="0" smtClean="0"/>
          </a:p>
          <a:p>
            <a:r>
              <a:rPr lang="el-GR" sz="2000" dirty="0" smtClean="0"/>
              <a:t>Λαμπρινός </a:t>
            </a:r>
            <a:r>
              <a:rPr lang="el-GR" sz="2000" dirty="0" err="1" smtClean="0"/>
              <a:t>Ευστ</a:t>
            </a:r>
            <a:r>
              <a:rPr lang="el-GR" sz="2000" dirty="0" smtClean="0"/>
              <a:t>. Πλατυπόδης</a:t>
            </a:r>
          </a:p>
          <a:p>
            <a:r>
              <a:rPr lang="el-GR" sz="2000" dirty="0" smtClean="0"/>
              <a:t>ΑΝΩΤΑΤΗ ΕΚΚΛΗΣΙΑΣΤΙΚΗ ΑΚΑΔΗΜΙΑ ΑΘΗΝΑΣ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933" y="2387600"/>
            <a:ext cx="2475191" cy="240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45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/>
              <a:t>ΚΕΦΑΛΑΙΟ 2. ΜΕΘΟΔΟΙ ΕΡΕΥΝΑΣ ΤΗΣ ΠΑΙΔΑΓΩΓΙΚΗΣ ΕΠΙΣΤΗΜΗΣ.</a:t>
            </a:r>
          </a:p>
          <a:p>
            <a:r>
              <a:rPr lang="el-GR" dirty="0"/>
              <a:t>1. Η ΕΡΜΗΝΕΥΤΙΚΗ ΜΕΘΟΔΟΣ (125).</a:t>
            </a:r>
          </a:p>
          <a:p>
            <a:r>
              <a:rPr lang="el-GR" dirty="0"/>
              <a:t>2. Η ΦΑΙΝΟΜΕΝΟΛΟΓΙΚΗ ΜΕΘΟΔΟΣ (139-140).</a:t>
            </a:r>
          </a:p>
          <a:p>
            <a:r>
              <a:rPr lang="el-GR" dirty="0"/>
              <a:t>3. Η ΠΑΡΑΤΗΡΗΣΗ (ΑΥΤΟΠΑΡΑΤΗΡΗΣΗ, ΕΤΕΡΟΠΑΡΑΤΗΡΗΣΗ) (147-148).</a:t>
            </a:r>
          </a:p>
          <a:p>
            <a:r>
              <a:rPr lang="el-GR" dirty="0"/>
              <a:t>4. ΤΟ ΠΕΙΡΑΜΑ- ΙΔΙΟΤΗΤΕΣ (159).</a:t>
            </a:r>
          </a:p>
          <a:p>
            <a:r>
              <a:rPr lang="el-GR" dirty="0"/>
              <a:t>5. Η ΣΥΝΕΝΤΕΥΞΗ (162).</a:t>
            </a:r>
          </a:p>
          <a:p>
            <a:r>
              <a:rPr lang="el-GR" dirty="0"/>
              <a:t>6. ΤΟ ΕΡΩΤΗΜΑΤΟΛΟΓΙΟ (163.)</a:t>
            </a:r>
          </a:p>
          <a:p>
            <a:r>
              <a:rPr lang="el-GR" dirty="0"/>
              <a:t>7. ΤΑ ΤΕΣΤ (164).</a:t>
            </a:r>
          </a:p>
        </p:txBody>
      </p:sp>
      <p:sp>
        <p:nvSpPr>
          <p:cNvPr id="5" name="AutoShape 2" descr="18 ερωτήσεις-απαντήσεις για την απαγόρευση κυκλοφορίας - especial.g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505" y="92075"/>
            <a:ext cx="26384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02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ΚΕΦΑΛΑΙΟ 2. ΜΕΘΟΔΟΙ ΕΡΕΥΝΑΣ ΤΗΣ ΠΑΙΔΑΓΩΓΙΚΗΣ ΕΠΙΣΤΗΜΗΣ.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Θετικισμός</a:t>
            </a:r>
          </a:p>
          <a:p>
            <a:r>
              <a:rPr lang="el-GR" dirty="0" smtClean="0"/>
              <a:t>Επιστημολογικές κατευθύνσεις </a:t>
            </a:r>
          </a:p>
          <a:p>
            <a:r>
              <a:rPr lang="el-GR" dirty="0" smtClean="0"/>
              <a:t>1. ιστορικό-ερμηνευτικό παράδειγμα: ερμηνευτική, φαινομενολογική μέθοδος</a:t>
            </a:r>
          </a:p>
          <a:p>
            <a:r>
              <a:rPr lang="el-GR" dirty="0" smtClean="0"/>
              <a:t>2. εμπειρικό-αναλυτικό παράδειγμα: παρατήρηση, πείραμα, τεστ, ερωτηματολόγια</a:t>
            </a:r>
          </a:p>
          <a:p>
            <a:r>
              <a:rPr lang="el-GR" dirty="0" smtClean="0"/>
              <a:t>ΕΡΜΗΝΕΥΤΙΚΗ ΜΕΘΟΔΟΣ (φιλόσοφοι-θεολόγοι)</a:t>
            </a:r>
          </a:p>
          <a:p>
            <a:r>
              <a:rPr lang="el-GR" dirty="0" smtClean="0"/>
              <a:t>Ερμηνευτική τέχνη: είναι η τέχνη που αναφέρεται ακριβώς στην ικανότητα να αναλύουμε και να διευκρινίζουμε το δύσκολο και το ακατανόητο, ώστε να γίνει κατανοητό, καταληπτό.</a:t>
            </a:r>
          </a:p>
          <a:p>
            <a:r>
              <a:rPr lang="el-GR" dirty="0" smtClean="0"/>
              <a:t>Ερμηνεία&lt; Ερμής: μεταφορέας και ερμηνευτής της βούλησης των θεών. 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8925" y="0"/>
            <a:ext cx="17430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03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Φαινομενολογική μέθοδος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Φαινομενολογία, </a:t>
            </a:r>
            <a:r>
              <a:rPr lang="en-US" dirty="0" smtClean="0"/>
              <a:t>E. Husserl (1859-1938)</a:t>
            </a:r>
          </a:p>
          <a:p>
            <a:r>
              <a:rPr lang="el-GR" dirty="0" smtClean="0"/>
              <a:t>Αυτό που φαίνεται, υποπίπτει στις αισθήσεις μας και δεν αφορά στις μεταφυσικές ή συμβολικές ερμηνείες.</a:t>
            </a:r>
          </a:p>
          <a:p>
            <a:r>
              <a:rPr lang="el-GR" dirty="0" smtClean="0"/>
              <a:t>Δεν την ενδιαφέρει τι κρύβεται πίσω από τα πράγματα, αλλά τα ίδια πράγματα.</a:t>
            </a:r>
          </a:p>
          <a:p>
            <a:r>
              <a:rPr lang="el-GR" dirty="0" smtClean="0"/>
              <a:t>Επανασύνδεση του ανθρώπου με τη φύση.</a:t>
            </a:r>
          </a:p>
          <a:p>
            <a:r>
              <a:rPr lang="el-GR" dirty="0" smtClean="0"/>
              <a:t>Στην ερμηνευτική έχουμε ταύτιση του ερευνητή με τον δημιουργό ενώ στην φαινομενολογική αποστασιοποίηση.</a:t>
            </a:r>
          </a:p>
          <a:p>
            <a:r>
              <a:rPr lang="el-GR" dirty="0" smtClean="0"/>
              <a:t>Παράδειγμα: περιγραφή του πορτρέτου της </a:t>
            </a:r>
            <a:r>
              <a:rPr lang="en-US" dirty="0" smtClean="0"/>
              <a:t>Mona Lisa </a:t>
            </a:r>
            <a:r>
              <a:rPr lang="el-GR" dirty="0" smtClean="0"/>
              <a:t>του </a:t>
            </a:r>
            <a:r>
              <a:rPr lang="en-US" dirty="0" smtClean="0"/>
              <a:t>Da Vinci.</a:t>
            </a:r>
          </a:p>
          <a:p>
            <a:pPr algn="just"/>
            <a:r>
              <a:rPr lang="el-GR" dirty="0" smtClean="0"/>
              <a:t>Η φαινομενολογική μέθοδος μεταφέρει την προσοχή των παιδαγωγών στη σχολική αίθουσα και τη στρέφει στην παρατήρηση και τη μελέτη των ιδίων των πραγμάτων.</a:t>
            </a:r>
            <a:endParaRPr lang="en-US" dirty="0" smtClean="0"/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5782" y="-31587"/>
            <a:ext cx="1616036" cy="211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90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ΠΑΡΑΤΗΡΗΣΗ (ΑΥΤΟΠΑΡΑΤΗΡΗΣΗ, ΕΤΕΡΟΠΑΡΑΤΗΡΗΣΗ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Στατιστική επεξεργασία- θετική διάσταση.</a:t>
            </a:r>
          </a:p>
          <a:p>
            <a:r>
              <a:rPr lang="el-GR" b="1" dirty="0" smtClean="0"/>
              <a:t>Αυτοπαρατήρηση</a:t>
            </a:r>
          </a:p>
          <a:p>
            <a:r>
              <a:rPr lang="el-GR" dirty="0" smtClean="0"/>
              <a:t>Με την αυτοπαρατήρηση η συνείδηση στρέφεται και παρατηρεί τον ίδιο τον εαυτό μας.</a:t>
            </a:r>
          </a:p>
          <a:p>
            <a:r>
              <a:rPr lang="el-GR" dirty="0" smtClean="0"/>
              <a:t>Εσωτερική εμπειρία βοηθά να κατανοηθεί ο εξωτερικός κόσμος.</a:t>
            </a:r>
          </a:p>
          <a:p>
            <a:r>
              <a:rPr lang="el-GR" dirty="0" smtClean="0"/>
              <a:t>Όργανα καταγραφής: ανιχνευτές νευρολογικών αντιδράσεων.</a:t>
            </a:r>
          </a:p>
          <a:p>
            <a:r>
              <a:rPr lang="el-GR" dirty="0" smtClean="0"/>
              <a:t>Είναι επιβεβλημένος ο αυστηρός έλεγχος των πορισμάτων της αυτοπαρατήρησης.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0" y="511268"/>
            <a:ext cx="274320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5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Ετεροπαρατήρηση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30624" y="2498725"/>
            <a:ext cx="10515600" cy="4351338"/>
          </a:xfrm>
        </p:spPr>
        <p:txBody>
          <a:bodyPr/>
          <a:lstStyle/>
          <a:p>
            <a:r>
              <a:rPr lang="el-GR" dirty="0" smtClean="0"/>
              <a:t>Η συνείδηση στρέφεται σε αντικείμενα ή φαινόμενα που βρίσκονται έξω από αυτόν που παρατηρεί.</a:t>
            </a:r>
          </a:p>
          <a:p>
            <a:r>
              <a:rPr lang="el-GR" dirty="0" smtClean="0"/>
              <a:t>Οι παρατηρητές του ιδίου φαινομένου μπορεί να είναι πολλοί.</a:t>
            </a:r>
          </a:p>
          <a:p>
            <a:r>
              <a:rPr lang="el-GR" dirty="0" smtClean="0"/>
              <a:t>Η καταγραφή της παρατήρησης είναι πιο εύκολη.</a:t>
            </a:r>
          </a:p>
          <a:p>
            <a:r>
              <a:rPr lang="el-GR" dirty="0" smtClean="0"/>
              <a:t>Ο ερευνητής στην αίθουσα διδασκαλίας μπορεί να χρησιμοποιήσει διάφορα τεχνικά μέσα ( χρονόμετρο, κάμερα </a:t>
            </a:r>
            <a:r>
              <a:rPr lang="el-GR" dirty="0" err="1" smtClean="0"/>
              <a:t>κ.α</a:t>
            </a:r>
            <a:r>
              <a:rPr lang="el-GR" dirty="0" smtClean="0"/>
              <a:t>)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6013" y="122470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67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smtClean="0"/>
              <a:t>ΠΕΙΡΑΜΑ - </a:t>
            </a:r>
            <a:r>
              <a:rPr lang="el-GR" dirty="0"/>
              <a:t>ΙΔΙΟΤΗΤΕΣ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Πείραμα: είναι η κάθε σκόπιμα προκαλούμενη παρατήρηση ή κάθε είδους τεστ.</a:t>
            </a:r>
          </a:p>
          <a:p>
            <a:r>
              <a:rPr lang="el-GR" dirty="0" smtClean="0"/>
              <a:t>Πείραμα: διερεύνηση των συναρτήσεων ανάμεσα σε δυο κυρίως παράγοντες ή μεταβλητές, πχ μέθοδος διδασκαλίας (ανεξάρτητη μεταβλητή) με επίδοση μαθητών (εξαρτημένη μεταβλητή).</a:t>
            </a:r>
          </a:p>
          <a:p>
            <a:r>
              <a:rPr lang="el-GR" b="1" dirty="0" smtClean="0"/>
              <a:t>Ιδιότητες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l-GR" dirty="0" smtClean="0"/>
              <a:t>Δυνατότητα προγραμματισμού</a:t>
            </a:r>
          </a:p>
          <a:p>
            <a:pPr marL="514350" indent="-514350">
              <a:buAutoNum type="arabicPeriod"/>
            </a:pPr>
            <a:r>
              <a:rPr lang="el-GR" dirty="0" smtClean="0"/>
              <a:t>Δυνατότητα επανάληψης</a:t>
            </a:r>
          </a:p>
          <a:p>
            <a:pPr marL="514350" indent="-514350">
              <a:buAutoNum type="arabicPeriod"/>
            </a:pPr>
            <a:r>
              <a:rPr lang="el-GR" dirty="0" smtClean="0"/>
              <a:t>Δυνατότητα της σκόπιμης μεταβολής μιας τουλάχιστον μεταβολής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2075" y="151606"/>
            <a:ext cx="260032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128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199" y="229721"/>
            <a:ext cx="4433047" cy="1460967"/>
          </a:xfrm>
        </p:spPr>
        <p:txBody>
          <a:bodyPr/>
          <a:lstStyle/>
          <a:p>
            <a:r>
              <a:rPr lang="el-GR" dirty="0" smtClean="0"/>
              <a:t>  Η ΣΥΝΕΝΤΕΥΞΗ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40659" y="1933201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Προσωπική επαφή του ερευνητή με το υποκείμενο.</a:t>
            </a:r>
          </a:p>
          <a:p>
            <a:r>
              <a:rPr lang="el-GR" dirty="0" smtClean="0"/>
              <a:t>Συλλογή στοιχείων και πληροφοριών.</a:t>
            </a:r>
          </a:p>
          <a:p>
            <a:r>
              <a:rPr lang="el-GR" dirty="0" smtClean="0"/>
              <a:t>Προετοιμασία της συζήτησης</a:t>
            </a:r>
          </a:p>
          <a:p>
            <a:r>
              <a:rPr lang="el-GR" dirty="0" smtClean="0"/>
              <a:t>Έντυπο έρευνας</a:t>
            </a:r>
          </a:p>
          <a:p>
            <a:r>
              <a:rPr lang="el-GR" dirty="0" smtClean="0"/>
              <a:t>Επιστημονική έρευνα είναι οργανωμένη # ελεύθερη δημοσιογραφική συνέντευξη.</a:t>
            </a:r>
          </a:p>
          <a:p>
            <a:r>
              <a:rPr lang="el-GR" dirty="0" smtClean="0"/>
              <a:t>Κατάλληλος χώρος και χρόνος.</a:t>
            </a:r>
          </a:p>
          <a:p>
            <a:r>
              <a:rPr lang="el-GR" dirty="0" smtClean="0"/>
              <a:t>Δυσκολίες, υπεκφυγές, ανειλικρίνεια.</a:t>
            </a:r>
          </a:p>
          <a:p>
            <a:r>
              <a:rPr lang="el-GR" dirty="0" smtClean="0"/>
              <a:t>Μορφές: άμεση, έμμεση, επαναλαμβανόμενη, κλινική, κλπ.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3624" y="229721"/>
            <a:ext cx="2257985" cy="321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04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831541" cy="1325563"/>
          </a:xfrm>
        </p:spPr>
        <p:txBody>
          <a:bodyPr/>
          <a:lstStyle/>
          <a:p>
            <a:r>
              <a:rPr lang="el-GR" dirty="0"/>
              <a:t>ΤΟ ΕΡΩΤΗΜΑΤΟΛΟΓΙΟ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Έρευνα με ερωτηματολόγιο.</a:t>
            </a:r>
          </a:p>
          <a:p>
            <a:r>
              <a:rPr lang="el-GR" dirty="0" smtClean="0"/>
              <a:t>Μικρή δαπάνη, κόπος, χρόνος διεκπεραίωσης.</a:t>
            </a:r>
          </a:p>
          <a:p>
            <a:r>
              <a:rPr lang="el-GR" dirty="0" smtClean="0"/>
              <a:t>Απουσία άμεσης επαφής.</a:t>
            </a:r>
          </a:p>
          <a:p>
            <a:r>
              <a:rPr lang="el-GR" dirty="0" smtClean="0"/>
              <a:t>Προβλήματα, δυσκολίες.</a:t>
            </a:r>
          </a:p>
          <a:p>
            <a:r>
              <a:rPr lang="el-GR" dirty="0" smtClean="0"/>
              <a:t>Επώνυμη και ανώνυμη διεξαγωγή της έρευνας.</a:t>
            </a:r>
          </a:p>
          <a:p>
            <a:r>
              <a:rPr lang="el-GR" dirty="0" smtClean="0"/>
              <a:t>Τρόπος διοχέτευσης των ερωτηματολογίων.</a:t>
            </a:r>
          </a:p>
          <a:p>
            <a:r>
              <a:rPr lang="el-GR" dirty="0" smtClean="0"/>
              <a:t>Εισαγωγική επιστολή.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5471" y="365125"/>
            <a:ext cx="3540430" cy="222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20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ΤΕΣΤ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Μέθοδος ή μέσο με το οποίο μπορούνε να διαπιστώσουμε ή να διαγνώσουμε κάτι.</a:t>
            </a:r>
          </a:p>
          <a:p>
            <a:r>
              <a:rPr lang="el-GR" dirty="0" smtClean="0"/>
              <a:t>Τεστ </a:t>
            </a:r>
          </a:p>
          <a:p>
            <a:r>
              <a:rPr lang="el-GR" dirty="0" smtClean="0"/>
              <a:t>Νοημοσύνης</a:t>
            </a:r>
          </a:p>
          <a:p>
            <a:r>
              <a:rPr lang="el-GR" dirty="0" smtClean="0"/>
              <a:t>Προσωπικότητας</a:t>
            </a:r>
          </a:p>
          <a:p>
            <a:r>
              <a:rPr lang="el-GR" dirty="0" smtClean="0"/>
              <a:t>Ειδικών δεξιοτήτων </a:t>
            </a:r>
          </a:p>
          <a:p>
            <a:r>
              <a:rPr lang="el-GR" dirty="0" smtClean="0"/>
              <a:t>Σχολικής επίδοσης ( αξιολόγηση της επίδοσης των μαθητών και της σχολικής εργασίας)</a:t>
            </a:r>
          </a:p>
          <a:p>
            <a:r>
              <a:rPr lang="el-GR" dirty="0" smtClean="0"/>
              <a:t>Ανατροφοδότηση</a:t>
            </a:r>
          </a:p>
          <a:p>
            <a:r>
              <a:rPr lang="el-GR" dirty="0" smtClean="0"/>
              <a:t>Βελτίωση</a:t>
            </a:r>
          </a:p>
          <a:p>
            <a:r>
              <a:rPr lang="el-GR" dirty="0" smtClean="0"/>
              <a:t>Κλειστές ερωτήσεις</a:t>
            </a:r>
          </a:p>
          <a:p>
            <a:r>
              <a:rPr lang="el-GR" dirty="0" smtClean="0"/>
              <a:t>Ανοιχτές ερωτήσεις</a:t>
            </a:r>
          </a:p>
          <a:p>
            <a:r>
              <a:rPr lang="el-GR" dirty="0" smtClean="0"/>
              <a:t>Εργασίες ατομικές- ομαδικές</a:t>
            </a:r>
            <a:endParaRPr lang="el-GR" dirty="0"/>
          </a:p>
        </p:txBody>
      </p:sp>
      <p:pic>
        <p:nvPicPr>
          <p:cNvPr id="2050" name="Picture 2" descr="Mathpro Education - MathPro Te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446" y="52388"/>
            <a:ext cx="2790825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761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</TotalTime>
  <Words>547</Words>
  <Application>Microsoft Office PowerPoint</Application>
  <PresentationFormat>Ευρεία οθόνη</PresentationFormat>
  <Paragraphs>77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ΠΑΙΔΑΓΩΓΙΚΗ 8η εισήγηση </vt:lpstr>
      <vt:lpstr>ΚΕΦΑΛΑΙΟ 2. ΜΕΘΟΔΟΙ ΕΡΕΥΝΑΣ ΤΗΣ ΠΑΙΔΑΓΩΓΙΚΗΣ ΕΠΙΣΤΗΜΗΣ.</vt:lpstr>
      <vt:lpstr>Φαινομενολογική μέθοδος</vt:lpstr>
      <vt:lpstr>Η ΠΑΡΑΤΗΡΗΣΗ (ΑΥΤΟΠΑΡΑΤΗΡΗΣΗ, ΕΤΕΡΟΠΑΡΑΤΗΡΗΣΗ)</vt:lpstr>
      <vt:lpstr>Ετεροπαρατήρηση</vt:lpstr>
      <vt:lpstr>ΤΟ ΠΕΙΡΑΜΑ - ΙΔΙΟΤΗΤΕΣ</vt:lpstr>
      <vt:lpstr>  Η ΣΥΝΕΝΤΕΥΞΗ</vt:lpstr>
      <vt:lpstr>ΤΟ ΕΡΩΤΗΜΑΤΟΛΟΓΙΟ</vt:lpstr>
      <vt:lpstr>ΤΑ ΤΕΣΤ</vt:lpstr>
      <vt:lpstr>Ερωτήσεις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ΠΑΙΔΑΓΩΓΙΚΗ 6η εισήγηση 2023-2024 </dc:title>
  <dc:creator>Λογαριασμός Microsoft</dc:creator>
  <cp:lastModifiedBy>Λογαριασμός Microsoft</cp:lastModifiedBy>
  <cp:revision>21</cp:revision>
  <dcterms:created xsi:type="dcterms:W3CDTF">2024-04-09T06:41:11Z</dcterms:created>
  <dcterms:modified xsi:type="dcterms:W3CDTF">2025-04-09T07:29:50Z</dcterms:modified>
</cp:coreProperties>
</file>