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2" r:id="rId8"/>
    <p:sldId id="273" r:id="rId9"/>
    <p:sldId id="275" r:id="rId10"/>
    <p:sldId id="277" r:id="rId11"/>
    <p:sldId id="276" r:id="rId12"/>
    <p:sldId id="278" r:id="rId13"/>
    <p:sldId id="279" r:id="rId14"/>
    <p:sldId id="280" r:id="rId15"/>
    <p:sldId id="281" r:id="rId16"/>
    <p:sldId id="262" r:id="rId17"/>
    <p:sldId id="263" r:id="rId18"/>
    <p:sldId id="264" r:id="rId19"/>
    <p:sldId id="265" r:id="rId20"/>
    <p:sldId id="266" r:id="rId21"/>
    <p:sldId id="267" r:id="rId22"/>
    <p:sldId id="268" r:id="rId23"/>
    <p:sldId id="269" r:id="rId24"/>
    <p:sldId id="270" r:id="rId25"/>
    <p:sldId id="271" r:id="rId2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4660"/>
  </p:normalViewPr>
  <p:slideViewPr>
    <p:cSldViewPr snapToGrid="0">
      <p:cViewPr varScale="1">
        <p:scale>
          <a:sx n="106" d="100"/>
          <a:sy n="106" d="100"/>
        </p:scale>
        <p:origin x="798"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2A75FDD5-FC01-4C2A-B512-49F91D5BF1B2}"/>
    <pc:docChg chg="undo custSel modSld">
      <pc:chgData name="MARIA KARAMPELIA" userId="9dfcc2cac66bf474" providerId="LiveId" clId="{2A75FDD5-FC01-4C2A-B512-49F91D5BF1B2}" dt="2024-10-24T14:39:31.468" v="45" actId="114"/>
      <pc:docMkLst>
        <pc:docMk/>
      </pc:docMkLst>
      <pc:sldChg chg="modSp mod">
        <pc:chgData name="MARIA KARAMPELIA" userId="9dfcc2cac66bf474" providerId="LiveId" clId="{2A75FDD5-FC01-4C2A-B512-49F91D5BF1B2}" dt="2024-10-24T09:39:10.132" v="1" actId="113"/>
        <pc:sldMkLst>
          <pc:docMk/>
          <pc:sldMk cId="3276328327" sldId="257"/>
        </pc:sldMkLst>
        <pc:spChg chg="mod">
          <ac:chgData name="MARIA KARAMPELIA" userId="9dfcc2cac66bf474" providerId="LiveId" clId="{2A75FDD5-FC01-4C2A-B512-49F91D5BF1B2}" dt="2024-10-24T09:39:10.132" v="1" actId="113"/>
          <ac:spMkLst>
            <pc:docMk/>
            <pc:sldMk cId="3276328327" sldId="257"/>
            <ac:spMk id="3" creationId="{00000000-0000-0000-0000-000000000000}"/>
          </ac:spMkLst>
        </pc:spChg>
      </pc:sldChg>
      <pc:sldChg chg="modSp mod">
        <pc:chgData name="MARIA KARAMPELIA" userId="9dfcc2cac66bf474" providerId="LiveId" clId="{2A75FDD5-FC01-4C2A-B512-49F91D5BF1B2}" dt="2024-10-24T09:40:41.115" v="3" actId="113"/>
        <pc:sldMkLst>
          <pc:docMk/>
          <pc:sldMk cId="2944520131" sldId="259"/>
        </pc:sldMkLst>
        <pc:spChg chg="mod">
          <ac:chgData name="MARIA KARAMPELIA" userId="9dfcc2cac66bf474" providerId="LiveId" clId="{2A75FDD5-FC01-4C2A-B512-49F91D5BF1B2}" dt="2024-10-24T09:40:41.115" v="3" actId="113"/>
          <ac:spMkLst>
            <pc:docMk/>
            <pc:sldMk cId="2944520131" sldId="259"/>
            <ac:spMk id="3" creationId="{00000000-0000-0000-0000-000000000000}"/>
          </ac:spMkLst>
        </pc:spChg>
      </pc:sldChg>
      <pc:sldChg chg="modSp mod">
        <pc:chgData name="MARIA KARAMPELIA" userId="9dfcc2cac66bf474" providerId="LiveId" clId="{2A75FDD5-FC01-4C2A-B512-49F91D5BF1B2}" dt="2024-10-24T09:41:23.779" v="6" actId="255"/>
        <pc:sldMkLst>
          <pc:docMk/>
          <pc:sldMk cId="1416869555" sldId="260"/>
        </pc:sldMkLst>
        <pc:spChg chg="mod">
          <ac:chgData name="MARIA KARAMPELIA" userId="9dfcc2cac66bf474" providerId="LiveId" clId="{2A75FDD5-FC01-4C2A-B512-49F91D5BF1B2}" dt="2024-10-24T09:41:23.779" v="6" actId="255"/>
          <ac:spMkLst>
            <pc:docMk/>
            <pc:sldMk cId="1416869555" sldId="260"/>
            <ac:spMk id="3" creationId="{00000000-0000-0000-0000-000000000000}"/>
          </ac:spMkLst>
        </pc:spChg>
      </pc:sldChg>
      <pc:sldChg chg="modSp mod">
        <pc:chgData name="MARIA KARAMPELIA" userId="9dfcc2cac66bf474" providerId="LiveId" clId="{2A75FDD5-FC01-4C2A-B512-49F91D5BF1B2}" dt="2024-10-24T09:42:03.549" v="8" actId="115"/>
        <pc:sldMkLst>
          <pc:docMk/>
          <pc:sldMk cId="2545546174" sldId="261"/>
        </pc:sldMkLst>
        <pc:spChg chg="mod">
          <ac:chgData name="MARIA KARAMPELIA" userId="9dfcc2cac66bf474" providerId="LiveId" clId="{2A75FDD5-FC01-4C2A-B512-49F91D5BF1B2}" dt="2024-10-24T09:42:03.549" v="8" actId="115"/>
          <ac:spMkLst>
            <pc:docMk/>
            <pc:sldMk cId="2545546174" sldId="261"/>
            <ac:spMk id="3" creationId="{00000000-0000-0000-0000-000000000000}"/>
          </ac:spMkLst>
        </pc:spChg>
      </pc:sldChg>
      <pc:sldChg chg="modSp mod">
        <pc:chgData name="MARIA KARAMPELIA" userId="9dfcc2cac66bf474" providerId="LiveId" clId="{2A75FDD5-FC01-4C2A-B512-49F91D5BF1B2}" dt="2024-10-24T09:54:48.424" v="36" actId="113"/>
        <pc:sldMkLst>
          <pc:docMk/>
          <pc:sldMk cId="255915325" sldId="266"/>
        </pc:sldMkLst>
        <pc:spChg chg="mod">
          <ac:chgData name="MARIA KARAMPELIA" userId="9dfcc2cac66bf474" providerId="LiveId" clId="{2A75FDD5-FC01-4C2A-B512-49F91D5BF1B2}" dt="2024-10-24T09:54:48.424" v="36" actId="113"/>
          <ac:spMkLst>
            <pc:docMk/>
            <pc:sldMk cId="255915325" sldId="266"/>
            <ac:spMk id="3" creationId="{00000000-0000-0000-0000-000000000000}"/>
          </ac:spMkLst>
        </pc:spChg>
      </pc:sldChg>
      <pc:sldChg chg="modSp mod">
        <pc:chgData name="MARIA KARAMPELIA" userId="9dfcc2cac66bf474" providerId="LiveId" clId="{2A75FDD5-FC01-4C2A-B512-49F91D5BF1B2}" dt="2024-10-24T09:55:48.260" v="42" actId="113"/>
        <pc:sldMkLst>
          <pc:docMk/>
          <pc:sldMk cId="367920550" sldId="267"/>
        </pc:sldMkLst>
        <pc:spChg chg="mod">
          <ac:chgData name="MARIA KARAMPELIA" userId="9dfcc2cac66bf474" providerId="LiveId" clId="{2A75FDD5-FC01-4C2A-B512-49F91D5BF1B2}" dt="2024-10-24T09:55:48.260" v="42" actId="113"/>
          <ac:spMkLst>
            <pc:docMk/>
            <pc:sldMk cId="367920550" sldId="267"/>
            <ac:spMk id="3" creationId="{00000000-0000-0000-0000-000000000000}"/>
          </ac:spMkLst>
        </pc:spChg>
      </pc:sldChg>
      <pc:sldChg chg="modSp mod">
        <pc:chgData name="MARIA KARAMPELIA" userId="9dfcc2cac66bf474" providerId="LiveId" clId="{2A75FDD5-FC01-4C2A-B512-49F91D5BF1B2}" dt="2024-10-24T09:43:21.218" v="11" actId="20577"/>
        <pc:sldMkLst>
          <pc:docMk/>
          <pc:sldMk cId="1753202670" sldId="272"/>
        </pc:sldMkLst>
        <pc:spChg chg="mod">
          <ac:chgData name="MARIA KARAMPELIA" userId="9dfcc2cac66bf474" providerId="LiveId" clId="{2A75FDD5-FC01-4C2A-B512-49F91D5BF1B2}" dt="2024-10-24T09:43:21.218" v="11" actId="20577"/>
          <ac:spMkLst>
            <pc:docMk/>
            <pc:sldMk cId="1753202670" sldId="272"/>
            <ac:spMk id="3" creationId="{CAFC547E-E600-4A05-B074-E70D7C68D6DB}"/>
          </ac:spMkLst>
        </pc:spChg>
      </pc:sldChg>
      <pc:sldChg chg="modSp mod">
        <pc:chgData name="MARIA KARAMPELIA" userId="9dfcc2cac66bf474" providerId="LiveId" clId="{2A75FDD5-FC01-4C2A-B512-49F91D5BF1B2}" dt="2024-10-24T09:44:19.190" v="15" actId="207"/>
        <pc:sldMkLst>
          <pc:docMk/>
          <pc:sldMk cId="3382426487" sldId="273"/>
        </pc:sldMkLst>
        <pc:spChg chg="mod">
          <ac:chgData name="MARIA KARAMPELIA" userId="9dfcc2cac66bf474" providerId="LiveId" clId="{2A75FDD5-FC01-4C2A-B512-49F91D5BF1B2}" dt="2024-10-24T09:44:19.190" v="15" actId="207"/>
          <ac:spMkLst>
            <pc:docMk/>
            <pc:sldMk cId="3382426487" sldId="273"/>
            <ac:spMk id="3" creationId="{1BFFA3F2-50B9-4164-9923-48B396F57E1D}"/>
          </ac:spMkLst>
        </pc:spChg>
      </pc:sldChg>
      <pc:sldChg chg="modSp mod">
        <pc:chgData name="MARIA KARAMPELIA" userId="9dfcc2cac66bf474" providerId="LiveId" clId="{2A75FDD5-FC01-4C2A-B512-49F91D5BF1B2}" dt="2024-10-24T14:19:17.296" v="43" actId="114"/>
        <pc:sldMkLst>
          <pc:docMk/>
          <pc:sldMk cId="2633374720" sldId="275"/>
        </pc:sldMkLst>
        <pc:spChg chg="mod">
          <ac:chgData name="MARIA KARAMPELIA" userId="9dfcc2cac66bf474" providerId="LiveId" clId="{2A75FDD5-FC01-4C2A-B512-49F91D5BF1B2}" dt="2024-10-24T14:19:17.296" v="43" actId="114"/>
          <ac:spMkLst>
            <pc:docMk/>
            <pc:sldMk cId="2633374720" sldId="275"/>
            <ac:spMk id="3" creationId="{54568A91-0864-4A81-96A6-B504D53D0EB9}"/>
          </ac:spMkLst>
        </pc:spChg>
      </pc:sldChg>
      <pc:sldChg chg="modSp mod">
        <pc:chgData name="MARIA KARAMPELIA" userId="9dfcc2cac66bf474" providerId="LiveId" clId="{2A75FDD5-FC01-4C2A-B512-49F91D5BF1B2}" dt="2024-10-24T09:47:01.293" v="22" actId="27636"/>
        <pc:sldMkLst>
          <pc:docMk/>
          <pc:sldMk cId="3544811670" sldId="276"/>
        </pc:sldMkLst>
        <pc:spChg chg="mod">
          <ac:chgData name="MARIA KARAMPELIA" userId="9dfcc2cac66bf474" providerId="LiveId" clId="{2A75FDD5-FC01-4C2A-B512-49F91D5BF1B2}" dt="2024-10-24T09:47:01.293" v="22" actId="27636"/>
          <ac:spMkLst>
            <pc:docMk/>
            <pc:sldMk cId="3544811670" sldId="276"/>
            <ac:spMk id="3" creationId="{489D69D3-B699-E0FA-4A82-AF36C88C9B95}"/>
          </ac:spMkLst>
        </pc:spChg>
      </pc:sldChg>
      <pc:sldChg chg="modSp mod">
        <pc:chgData name="MARIA KARAMPELIA" userId="9dfcc2cac66bf474" providerId="LiveId" clId="{2A75FDD5-FC01-4C2A-B512-49F91D5BF1B2}" dt="2024-10-24T09:46:16.822" v="18" actId="113"/>
        <pc:sldMkLst>
          <pc:docMk/>
          <pc:sldMk cId="3595434727" sldId="277"/>
        </pc:sldMkLst>
        <pc:spChg chg="mod">
          <ac:chgData name="MARIA KARAMPELIA" userId="9dfcc2cac66bf474" providerId="LiveId" clId="{2A75FDD5-FC01-4C2A-B512-49F91D5BF1B2}" dt="2024-10-24T09:46:16.822" v="18" actId="113"/>
          <ac:spMkLst>
            <pc:docMk/>
            <pc:sldMk cId="3595434727" sldId="277"/>
            <ac:spMk id="3" creationId="{BAF9DBFE-EABB-7397-01AA-719C2675E690}"/>
          </ac:spMkLst>
        </pc:spChg>
      </pc:sldChg>
      <pc:sldChg chg="modSp mod">
        <pc:chgData name="MARIA KARAMPELIA" userId="9dfcc2cac66bf474" providerId="LiveId" clId="{2A75FDD5-FC01-4C2A-B512-49F91D5BF1B2}" dt="2024-10-24T09:48:27.402" v="23" actId="113"/>
        <pc:sldMkLst>
          <pc:docMk/>
          <pc:sldMk cId="2856054288" sldId="278"/>
        </pc:sldMkLst>
        <pc:spChg chg="mod">
          <ac:chgData name="MARIA KARAMPELIA" userId="9dfcc2cac66bf474" providerId="LiveId" clId="{2A75FDD5-FC01-4C2A-B512-49F91D5BF1B2}" dt="2024-10-24T09:48:27.402" v="23" actId="113"/>
          <ac:spMkLst>
            <pc:docMk/>
            <pc:sldMk cId="2856054288" sldId="278"/>
            <ac:spMk id="3" creationId="{C0985769-483F-4F2C-DD4B-0889A58FF48F}"/>
          </ac:spMkLst>
        </pc:spChg>
      </pc:sldChg>
      <pc:sldChg chg="modSp mod">
        <pc:chgData name="MARIA KARAMPELIA" userId="9dfcc2cac66bf474" providerId="LiveId" clId="{2A75FDD5-FC01-4C2A-B512-49F91D5BF1B2}" dt="2024-10-24T09:49:39.612" v="25" actId="113"/>
        <pc:sldMkLst>
          <pc:docMk/>
          <pc:sldMk cId="265735432" sldId="279"/>
        </pc:sldMkLst>
        <pc:spChg chg="mod">
          <ac:chgData name="MARIA KARAMPELIA" userId="9dfcc2cac66bf474" providerId="LiveId" clId="{2A75FDD5-FC01-4C2A-B512-49F91D5BF1B2}" dt="2024-10-24T09:49:39.612" v="25" actId="113"/>
          <ac:spMkLst>
            <pc:docMk/>
            <pc:sldMk cId="265735432" sldId="279"/>
            <ac:spMk id="3" creationId="{28854288-FAF6-B66C-5C4F-4587A8A478F0}"/>
          </ac:spMkLst>
        </pc:spChg>
      </pc:sldChg>
      <pc:sldChg chg="modSp mod">
        <pc:chgData name="MARIA KARAMPELIA" userId="9dfcc2cac66bf474" providerId="LiveId" clId="{2A75FDD5-FC01-4C2A-B512-49F91D5BF1B2}" dt="2024-10-24T14:39:31.468" v="45" actId="114"/>
        <pc:sldMkLst>
          <pc:docMk/>
          <pc:sldMk cId="3752224674" sldId="280"/>
        </pc:sldMkLst>
        <pc:spChg chg="mod">
          <ac:chgData name="MARIA KARAMPELIA" userId="9dfcc2cac66bf474" providerId="LiveId" clId="{2A75FDD5-FC01-4C2A-B512-49F91D5BF1B2}" dt="2024-10-24T14:39:31.468" v="45" actId="114"/>
          <ac:spMkLst>
            <pc:docMk/>
            <pc:sldMk cId="3752224674" sldId="280"/>
            <ac:spMk id="3" creationId="{6E6FBF1C-D793-500C-A4C8-37FF0EC59C89}"/>
          </ac:spMkLst>
        </pc:spChg>
      </pc:sldChg>
      <pc:sldChg chg="modSp mod">
        <pc:chgData name="MARIA KARAMPELIA" userId="9dfcc2cac66bf474" providerId="LiveId" clId="{2A75FDD5-FC01-4C2A-B512-49F91D5BF1B2}" dt="2024-10-24T09:51:57.189" v="28" actId="207"/>
        <pc:sldMkLst>
          <pc:docMk/>
          <pc:sldMk cId="2625814606" sldId="281"/>
        </pc:sldMkLst>
        <pc:spChg chg="mod">
          <ac:chgData name="MARIA KARAMPELIA" userId="9dfcc2cac66bf474" providerId="LiveId" clId="{2A75FDD5-FC01-4C2A-B512-49F91D5BF1B2}" dt="2024-10-24T09:51:57.189" v="28" actId="207"/>
          <ac:spMkLst>
            <pc:docMk/>
            <pc:sldMk cId="2625814606" sldId="281"/>
            <ac:spMk id="3" creationId="{112D479A-4870-3BA1-D0D8-448E2E5053BB}"/>
          </ac:spMkLst>
        </pc:spChg>
      </pc:sldChg>
    </pc:docChg>
  </pc:docChgLst>
  <pc:docChgLst>
    <pc:chgData name="MARIA KARAMPELIA" userId="9dfcc2cac66bf474" providerId="LiveId" clId="{61708659-5F20-4A27-8050-A1BFF71AE1EE}"/>
    <pc:docChg chg="undo custSel addSld modSld sldOrd">
      <pc:chgData name="MARIA KARAMPELIA" userId="9dfcc2cac66bf474" providerId="LiveId" clId="{61708659-5F20-4A27-8050-A1BFF71AE1EE}" dt="2023-10-18T13:01:17.712" v="749" actId="20577"/>
      <pc:docMkLst>
        <pc:docMk/>
      </pc:docMkLst>
      <pc:sldChg chg="modSp mod">
        <pc:chgData name="MARIA KARAMPELIA" userId="9dfcc2cac66bf474" providerId="LiveId" clId="{61708659-5F20-4A27-8050-A1BFF71AE1EE}" dt="2023-10-18T12:09:20.732" v="741" actId="114"/>
        <pc:sldMkLst>
          <pc:docMk/>
          <pc:sldMk cId="3556954132" sldId="256"/>
        </pc:sldMkLst>
        <pc:spChg chg="mod">
          <ac:chgData name="MARIA KARAMPELIA" userId="9dfcc2cac66bf474" providerId="LiveId" clId="{61708659-5F20-4A27-8050-A1BFF71AE1EE}" dt="2023-10-18T12:09:20.732" v="741" actId="114"/>
          <ac:spMkLst>
            <pc:docMk/>
            <pc:sldMk cId="3556954132" sldId="256"/>
            <ac:spMk id="2" creationId="{38104E71-1881-3488-0450-124CDC14D31C}"/>
          </ac:spMkLst>
        </pc:spChg>
        <pc:spChg chg="mod">
          <ac:chgData name="MARIA KARAMPELIA" userId="9dfcc2cac66bf474" providerId="LiveId" clId="{61708659-5F20-4A27-8050-A1BFF71AE1EE}" dt="2023-10-18T11:56:01.516" v="736" actId="27636"/>
          <ac:spMkLst>
            <pc:docMk/>
            <pc:sldMk cId="3556954132" sldId="256"/>
            <ac:spMk id="3" creationId="{02C564E4-1C8A-EA1B-AF86-6B01F3AEA952}"/>
          </ac:spMkLst>
        </pc:spChg>
      </pc:sldChg>
      <pc:sldChg chg="modSp mod ord">
        <pc:chgData name="MARIA KARAMPELIA" userId="9dfcc2cac66bf474" providerId="LiveId" clId="{61708659-5F20-4A27-8050-A1BFF71AE1EE}" dt="2023-10-18T11:09:05.689" v="249" actId="20577"/>
        <pc:sldMkLst>
          <pc:docMk/>
          <pc:sldMk cId="3276328327" sldId="257"/>
        </pc:sldMkLst>
        <pc:spChg chg="mod">
          <ac:chgData name="MARIA KARAMPELIA" userId="9dfcc2cac66bf474" providerId="LiveId" clId="{61708659-5F20-4A27-8050-A1BFF71AE1EE}" dt="2023-10-11T13:56:15.396" v="14" actId="1076"/>
          <ac:spMkLst>
            <pc:docMk/>
            <pc:sldMk cId="3276328327" sldId="257"/>
            <ac:spMk id="2" creationId="{00000000-0000-0000-0000-000000000000}"/>
          </ac:spMkLst>
        </pc:spChg>
        <pc:spChg chg="mod">
          <ac:chgData name="MARIA KARAMPELIA" userId="9dfcc2cac66bf474" providerId="LiveId" clId="{61708659-5F20-4A27-8050-A1BFF71AE1EE}" dt="2023-10-18T11:09:05.689" v="249" actId="20577"/>
          <ac:spMkLst>
            <pc:docMk/>
            <pc:sldMk cId="3276328327" sldId="257"/>
            <ac:spMk id="3" creationId="{00000000-0000-0000-0000-000000000000}"/>
          </ac:spMkLst>
        </pc:spChg>
      </pc:sldChg>
      <pc:sldChg chg="modSp mod">
        <pc:chgData name="MARIA KARAMPELIA" userId="9dfcc2cac66bf474" providerId="LiveId" clId="{61708659-5F20-4A27-8050-A1BFF71AE1EE}" dt="2023-10-11T14:01:23.511" v="81" actId="14100"/>
        <pc:sldMkLst>
          <pc:docMk/>
          <pc:sldMk cId="2096460791" sldId="258"/>
        </pc:sldMkLst>
        <pc:spChg chg="mod">
          <ac:chgData name="MARIA KARAMPELIA" userId="9dfcc2cac66bf474" providerId="LiveId" clId="{61708659-5F20-4A27-8050-A1BFF71AE1EE}" dt="2023-10-11T14:01:10.445" v="78" actId="1076"/>
          <ac:spMkLst>
            <pc:docMk/>
            <pc:sldMk cId="2096460791" sldId="258"/>
            <ac:spMk id="2" creationId="{00000000-0000-0000-0000-000000000000}"/>
          </ac:spMkLst>
        </pc:spChg>
        <pc:spChg chg="mod">
          <ac:chgData name="MARIA KARAMPELIA" userId="9dfcc2cac66bf474" providerId="LiveId" clId="{61708659-5F20-4A27-8050-A1BFF71AE1EE}" dt="2023-10-11T14:01:23.511" v="81" actId="14100"/>
          <ac:spMkLst>
            <pc:docMk/>
            <pc:sldMk cId="2096460791" sldId="258"/>
            <ac:spMk id="3" creationId="{00000000-0000-0000-0000-000000000000}"/>
          </ac:spMkLst>
        </pc:spChg>
      </pc:sldChg>
      <pc:sldChg chg="modSp mod">
        <pc:chgData name="MARIA KARAMPELIA" userId="9dfcc2cac66bf474" providerId="LiveId" clId="{61708659-5F20-4A27-8050-A1BFF71AE1EE}" dt="2023-10-11T13:56:21.065" v="15" actId="1076"/>
        <pc:sldMkLst>
          <pc:docMk/>
          <pc:sldMk cId="2944520131" sldId="259"/>
        </pc:sldMkLst>
        <pc:spChg chg="mod">
          <ac:chgData name="MARIA KARAMPELIA" userId="9dfcc2cac66bf474" providerId="LiveId" clId="{61708659-5F20-4A27-8050-A1BFF71AE1EE}" dt="2023-10-11T13:56:21.065" v="15" actId="1076"/>
          <ac:spMkLst>
            <pc:docMk/>
            <pc:sldMk cId="2944520131" sldId="259"/>
            <ac:spMk id="2" creationId="{00000000-0000-0000-0000-000000000000}"/>
          </ac:spMkLst>
        </pc:spChg>
        <pc:spChg chg="mod">
          <ac:chgData name="MARIA KARAMPELIA" userId="9dfcc2cac66bf474" providerId="LiveId" clId="{61708659-5F20-4A27-8050-A1BFF71AE1EE}" dt="2023-10-11T13:55:56.777" v="8" actId="14100"/>
          <ac:spMkLst>
            <pc:docMk/>
            <pc:sldMk cId="2944520131" sldId="259"/>
            <ac:spMk id="3" creationId="{00000000-0000-0000-0000-000000000000}"/>
          </ac:spMkLst>
        </pc:spChg>
      </pc:sldChg>
      <pc:sldChg chg="modSp mod">
        <pc:chgData name="MARIA KARAMPELIA" userId="9dfcc2cac66bf474" providerId="LiveId" clId="{61708659-5F20-4A27-8050-A1BFF71AE1EE}" dt="2023-10-11T13:57:46.145" v="33" actId="14100"/>
        <pc:sldMkLst>
          <pc:docMk/>
          <pc:sldMk cId="1416869555" sldId="260"/>
        </pc:sldMkLst>
        <pc:spChg chg="mod">
          <ac:chgData name="MARIA KARAMPELIA" userId="9dfcc2cac66bf474" providerId="LiveId" clId="{61708659-5F20-4A27-8050-A1BFF71AE1EE}" dt="2023-10-11T13:57:20.050" v="31" actId="1076"/>
          <ac:spMkLst>
            <pc:docMk/>
            <pc:sldMk cId="1416869555" sldId="260"/>
            <ac:spMk id="2" creationId="{00000000-0000-0000-0000-000000000000}"/>
          </ac:spMkLst>
        </pc:spChg>
        <pc:spChg chg="mod">
          <ac:chgData name="MARIA KARAMPELIA" userId="9dfcc2cac66bf474" providerId="LiveId" clId="{61708659-5F20-4A27-8050-A1BFF71AE1EE}" dt="2023-10-11T13:57:46.145" v="33" actId="14100"/>
          <ac:spMkLst>
            <pc:docMk/>
            <pc:sldMk cId="1416869555" sldId="260"/>
            <ac:spMk id="3" creationId="{00000000-0000-0000-0000-000000000000}"/>
          </ac:spMkLst>
        </pc:spChg>
      </pc:sldChg>
      <pc:sldChg chg="modSp mod">
        <pc:chgData name="MARIA KARAMPELIA" userId="9dfcc2cac66bf474" providerId="LiveId" clId="{61708659-5F20-4A27-8050-A1BFF71AE1EE}" dt="2023-10-11T13:58:18.858" v="40" actId="20577"/>
        <pc:sldMkLst>
          <pc:docMk/>
          <pc:sldMk cId="2545546174" sldId="261"/>
        </pc:sldMkLst>
        <pc:spChg chg="mod">
          <ac:chgData name="MARIA KARAMPELIA" userId="9dfcc2cac66bf474" providerId="LiveId" clId="{61708659-5F20-4A27-8050-A1BFF71AE1EE}" dt="2023-10-11T13:58:18.858" v="40" actId="20577"/>
          <ac:spMkLst>
            <pc:docMk/>
            <pc:sldMk cId="2545546174" sldId="261"/>
            <ac:spMk id="2" creationId="{00000000-0000-0000-0000-000000000000}"/>
          </ac:spMkLst>
        </pc:spChg>
        <pc:spChg chg="mod">
          <ac:chgData name="MARIA KARAMPELIA" userId="9dfcc2cac66bf474" providerId="LiveId" clId="{61708659-5F20-4A27-8050-A1BFF71AE1EE}" dt="2023-10-11T13:58:03.505" v="37" actId="14100"/>
          <ac:spMkLst>
            <pc:docMk/>
            <pc:sldMk cId="2545546174" sldId="261"/>
            <ac:spMk id="3" creationId="{00000000-0000-0000-0000-000000000000}"/>
          </ac:spMkLst>
        </pc:spChg>
      </pc:sldChg>
      <pc:sldChg chg="modSp mod">
        <pc:chgData name="MARIA KARAMPELIA" userId="9dfcc2cac66bf474" providerId="LiveId" clId="{61708659-5F20-4A27-8050-A1BFF71AE1EE}" dt="2023-10-11T13:58:52.485" v="52" actId="20577"/>
        <pc:sldMkLst>
          <pc:docMk/>
          <pc:sldMk cId="1300271123" sldId="262"/>
        </pc:sldMkLst>
        <pc:spChg chg="mod">
          <ac:chgData name="MARIA KARAMPELIA" userId="9dfcc2cac66bf474" providerId="LiveId" clId="{61708659-5F20-4A27-8050-A1BFF71AE1EE}" dt="2023-10-11T13:58:52.485" v="52" actId="20577"/>
          <ac:spMkLst>
            <pc:docMk/>
            <pc:sldMk cId="1300271123" sldId="262"/>
            <ac:spMk id="2" creationId="{00000000-0000-0000-0000-000000000000}"/>
          </ac:spMkLst>
        </pc:spChg>
      </pc:sldChg>
      <pc:sldChg chg="modSp mod">
        <pc:chgData name="MARIA KARAMPELIA" userId="9dfcc2cac66bf474" providerId="LiveId" clId="{61708659-5F20-4A27-8050-A1BFF71AE1EE}" dt="2023-10-11T13:58:58.639" v="54" actId="20577"/>
        <pc:sldMkLst>
          <pc:docMk/>
          <pc:sldMk cId="1068841037" sldId="263"/>
        </pc:sldMkLst>
        <pc:spChg chg="mod">
          <ac:chgData name="MARIA KARAMPELIA" userId="9dfcc2cac66bf474" providerId="LiveId" clId="{61708659-5F20-4A27-8050-A1BFF71AE1EE}" dt="2023-10-11T13:58:58.639" v="54" actId="20577"/>
          <ac:spMkLst>
            <pc:docMk/>
            <pc:sldMk cId="1068841037" sldId="263"/>
            <ac:spMk id="2" creationId="{00000000-0000-0000-0000-000000000000}"/>
          </ac:spMkLst>
        </pc:spChg>
      </pc:sldChg>
      <pc:sldChg chg="modSp mod">
        <pc:chgData name="MARIA KARAMPELIA" userId="9dfcc2cac66bf474" providerId="LiveId" clId="{61708659-5F20-4A27-8050-A1BFF71AE1EE}" dt="2023-10-11T13:59:04.148" v="56" actId="20577"/>
        <pc:sldMkLst>
          <pc:docMk/>
          <pc:sldMk cId="2833599994" sldId="264"/>
        </pc:sldMkLst>
        <pc:spChg chg="mod">
          <ac:chgData name="MARIA KARAMPELIA" userId="9dfcc2cac66bf474" providerId="LiveId" clId="{61708659-5F20-4A27-8050-A1BFF71AE1EE}" dt="2023-10-11T13:59:04.148" v="56" actId="20577"/>
          <ac:spMkLst>
            <pc:docMk/>
            <pc:sldMk cId="2833599994" sldId="264"/>
            <ac:spMk id="2" creationId="{00000000-0000-0000-0000-000000000000}"/>
          </ac:spMkLst>
        </pc:spChg>
      </pc:sldChg>
      <pc:sldChg chg="modSp mod">
        <pc:chgData name="MARIA KARAMPELIA" userId="9dfcc2cac66bf474" providerId="LiveId" clId="{61708659-5F20-4A27-8050-A1BFF71AE1EE}" dt="2023-10-18T13:01:17.712" v="749" actId="20577"/>
        <pc:sldMkLst>
          <pc:docMk/>
          <pc:sldMk cId="2827538958" sldId="265"/>
        </pc:sldMkLst>
        <pc:spChg chg="mod">
          <ac:chgData name="MARIA KARAMPELIA" userId="9dfcc2cac66bf474" providerId="LiveId" clId="{61708659-5F20-4A27-8050-A1BFF71AE1EE}" dt="2023-10-11T13:59:15.503" v="60" actId="20577"/>
          <ac:spMkLst>
            <pc:docMk/>
            <pc:sldMk cId="2827538958" sldId="265"/>
            <ac:spMk id="2" creationId="{00000000-0000-0000-0000-000000000000}"/>
          </ac:spMkLst>
        </pc:spChg>
        <pc:spChg chg="mod">
          <ac:chgData name="MARIA KARAMPELIA" userId="9dfcc2cac66bf474" providerId="LiveId" clId="{61708659-5F20-4A27-8050-A1BFF71AE1EE}" dt="2023-10-18T13:01:17.712" v="749" actId="20577"/>
          <ac:spMkLst>
            <pc:docMk/>
            <pc:sldMk cId="2827538958" sldId="265"/>
            <ac:spMk id="3" creationId="{00000000-0000-0000-0000-000000000000}"/>
          </ac:spMkLst>
        </pc:spChg>
      </pc:sldChg>
      <pc:sldChg chg="modSp mod">
        <pc:chgData name="MARIA KARAMPELIA" userId="9dfcc2cac66bf474" providerId="LiveId" clId="{61708659-5F20-4A27-8050-A1BFF71AE1EE}" dt="2023-10-11T13:59:22.012" v="63" actId="20577"/>
        <pc:sldMkLst>
          <pc:docMk/>
          <pc:sldMk cId="255915325" sldId="266"/>
        </pc:sldMkLst>
        <pc:spChg chg="mod">
          <ac:chgData name="MARIA KARAMPELIA" userId="9dfcc2cac66bf474" providerId="LiveId" clId="{61708659-5F20-4A27-8050-A1BFF71AE1EE}" dt="2023-10-11T13:59:22.012" v="63" actId="20577"/>
          <ac:spMkLst>
            <pc:docMk/>
            <pc:sldMk cId="255915325" sldId="266"/>
            <ac:spMk id="2" creationId="{00000000-0000-0000-0000-000000000000}"/>
          </ac:spMkLst>
        </pc:spChg>
      </pc:sldChg>
      <pc:sldChg chg="modSp mod">
        <pc:chgData name="MARIA KARAMPELIA" userId="9dfcc2cac66bf474" providerId="LiveId" clId="{61708659-5F20-4A27-8050-A1BFF71AE1EE}" dt="2023-10-11T13:59:36.724" v="65" actId="20577"/>
        <pc:sldMkLst>
          <pc:docMk/>
          <pc:sldMk cId="367920550" sldId="267"/>
        </pc:sldMkLst>
        <pc:spChg chg="mod">
          <ac:chgData name="MARIA KARAMPELIA" userId="9dfcc2cac66bf474" providerId="LiveId" clId="{61708659-5F20-4A27-8050-A1BFF71AE1EE}" dt="2023-10-11T13:59:36.724" v="65" actId="20577"/>
          <ac:spMkLst>
            <pc:docMk/>
            <pc:sldMk cId="367920550" sldId="267"/>
            <ac:spMk id="2" creationId="{00000000-0000-0000-0000-000000000000}"/>
          </ac:spMkLst>
        </pc:spChg>
      </pc:sldChg>
      <pc:sldChg chg="modSp mod">
        <pc:chgData name="MARIA KARAMPELIA" userId="9dfcc2cac66bf474" providerId="LiveId" clId="{61708659-5F20-4A27-8050-A1BFF71AE1EE}" dt="2023-10-11T14:00:26.340" v="68" actId="1076"/>
        <pc:sldMkLst>
          <pc:docMk/>
          <pc:sldMk cId="206253506" sldId="268"/>
        </pc:sldMkLst>
        <pc:spChg chg="mod">
          <ac:chgData name="MARIA KARAMPELIA" userId="9dfcc2cac66bf474" providerId="LiveId" clId="{61708659-5F20-4A27-8050-A1BFF71AE1EE}" dt="2023-10-11T14:00:26.340" v="68" actId="1076"/>
          <ac:spMkLst>
            <pc:docMk/>
            <pc:sldMk cId="206253506" sldId="268"/>
            <ac:spMk id="2" creationId="{00000000-0000-0000-0000-000000000000}"/>
          </ac:spMkLst>
        </pc:spChg>
      </pc:sldChg>
      <pc:sldChg chg="modSp mod">
        <pc:chgData name="MARIA KARAMPELIA" userId="9dfcc2cac66bf474" providerId="LiveId" clId="{61708659-5F20-4A27-8050-A1BFF71AE1EE}" dt="2023-10-11T14:00:30.781" v="70" actId="20577"/>
        <pc:sldMkLst>
          <pc:docMk/>
          <pc:sldMk cId="1643371135" sldId="269"/>
        </pc:sldMkLst>
        <pc:spChg chg="mod">
          <ac:chgData name="MARIA KARAMPELIA" userId="9dfcc2cac66bf474" providerId="LiveId" clId="{61708659-5F20-4A27-8050-A1BFF71AE1EE}" dt="2023-10-11T14:00:30.781" v="70" actId="20577"/>
          <ac:spMkLst>
            <pc:docMk/>
            <pc:sldMk cId="1643371135" sldId="269"/>
            <ac:spMk id="2" creationId="{00000000-0000-0000-0000-000000000000}"/>
          </ac:spMkLst>
        </pc:spChg>
      </pc:sldChg>
      <pc:sldChg chg="modSp mod">
        <pc:chgData name="MARIA KARAMPELIA" userId="9dfcc2cac66bf474" providerId="LiveId" clId="{61708659-5F20-4A27-8050-A1BFF71AE1EE}" dt="2023-10-11T14:28:09.898" v="246" actId="14100"/>
        <pc:sldMkLst>
          <pc:docMk/>
          <pc:sldMk cId="3622281124" sldId="270"/>
        </pc:sldMkLst>
        <pc:spChg chg="mod">
          <ac:chgData name="MARIA KARAMPELIA" userId="9dfcc2cac66bf474" providerId="LiveId" clId="{61708659-5F20-4A27-8050-A1BFF71AE1EE}" dt="2023-10-11T14:00:35.488" v="72" actId="20577"/>
          <ac:spMkLst>
            <pc:docMk/>
            <pc:sldMk cId="3622281124" sldId="270"/>
            <ac:spMk id="2" creationId="{00000000-0000-0000-0000-000000000000}"/>
          </ac:spMkLst>
        </pc:spChg>
        <pc:spChg chg="mod">
          <ac:chgData name="MARIA KARAMPELIA" userId="9dfcc2cac66bf474" providerId="LiveId" clId="{61708659-5F20-4A27-8050-A1BFF71AE1EE}" dt="2023-10-11T14:28:09.898" v="246" actId="14100"/>
          <ac:spMkLst>
            <pc:docMk/>
            <pc:sldMk cId="3622281124" sldId="270"/>
            <ac:spMk id="3" creationId="{00000000-0000-0000-0000-000000000000}"/>
          </ac:spMkLst>
        </pc:spChg>
      </pc:sldChg>
      <pc:sldChg chg="modSp mod">
        <pc:chgData name="MARIA KARAMPELIA" userId="9dfcc2cac66bf474" providerId="LiveId" clId="{61708659-5F20-4A27-8050-A1BFF71AE1EE}" dt="2023-10-11T14:02:09.334" v="84" actId="14100"/>
        <pc:sldMkLst>
          <pc:docMk/>
          <pc:sldMk cId="2037265032" sldId="271"/>
        </pc:sldMkLst>
        <pc:spChg chg="mod">
          <ac:chgData name="MARIA KARAMPELIA" userId="9dfcc2cac66bf474" providerId="LiveId" clId="{61708659-5F20-4A27-8050-A1BFF71AE1EE}" dt="2023-10-11T14:00:44.712" v="74" actId="20577"/>
          <ac:spMkLst>
            <pc:docMk/>
            <pc:sldMk cId="2037265032" sldId="271"/>
            <ac:spMk id="2" creationId="{00000000-0000-0000-0000-000000000000}"/>
          </ac:spMkLst>
        </pc:spChg>
        <pc:spChg chg="mod">
          <ac:chgData name="MARIA KARAMPELIA" userId="9dfcc2cac66bf474" providerId="LiveId" clId="{61708659-5F20-4A27-8050-A1BFF71AE1EE}" dt="2023-10-11T14:02:09.334" v="84" actId="14100"/>
          <ac:spMkLst>
            <pc:docMk/>
            <pc:sldMk cId="2037265032" sldId="271"/>
            <ac:spMk id="3" creationId="{00000000-0000-0000-0000-000000000000}"/>
          </ac:spMkLst>
        </pc:spChg>
      </pc:sldChg>
      <pc:sldChg chg="modSp mod">
        <pc:chgData name="MARIA KARAMPELIA" userId="9dfcc2cac66bf474" providerId="LiveId" clId="{61708659-5F20-4A27-8050-A1BFF71AE1EE}" dt="2023-10-11T13:58:24.248" v="43" actId="20577"/>
        <pc:sldMkLst>
          <pc:docMk/>
          <pc:sldMk cId="1753202670" sldId="272"/>
        </pc:sldMkLst>
        <pc:spChg chg="mod">
          <ac:chgData name="MARIA KARAMPELIA" userId="9dfcc2cac66bf474" providerId="LiveId" clId="{61708659-5F20-4A27-8050-A1BFF71AE1EE}" dt="2023-10-11T13:58:24.248" v="43" actId="20577"/>
          <ac:spMkLst>
            <pc:docMk/>
            <pc:sldMk cId="1753202670" sldId="272"/>
            <ac:spMk id="2" creationId="{B06989B8-E0CB-4594-A186-95E3A793D202}"/>
          </ac:spMkLst>
        </pc:spChg>
      </pc:sldChg>
      <pc:sldChg chg="modSp mod">
        <pc:chgData name="MARIA KARAMPELIA" userId="9dfcc2cac66bf474" providerId="LiveId" clId="{61708659-5F20-4A27-8050-A1BFF71AE1EE}" dt="2023-10-11T13:58:35.874" v="47" actId="20577"/>
        <pc:sldMkLst>
          <pc:docMk/>
          <pc:sldMk cId="3382426487" sldId="273"/>
        </pc:sldMkLst>
        <pc:spChg chg="mod">
          <ac:chgData name="MARIA KARAMPELIA" userId="9dfcc2cac66bf474" providerId="LiveId" clId="{61708659-5F20-4A27-8050-A1BFF71AE1EE}" dt="2023-10-11T13:58:35.874" v="47" actId="20577"/>
          <ac:spMkLst>
            <pc:docMk/>
            <pc:sldMk cId="3382426487" sldId="273"/>
            <ac:spMk id="2" creationId="{EB6C472A-CD62-4EBD-8C0F-1F71C13CB566}"/>
          </ac:spMkLst>
        </pc:spChg>
      </pc:sldChg>
      <pc:sldChg chg="modSp mod">
        <pc:chgData name="MARIA KARAMPELIA" userId="9dfcc2cac66bf474" providerId="LiveId" clId="{61708659-5F20-4A27-8050-A1BFF71AE1EE}" dt="2023-10-11T13:58:45.756" v="50" actId="20577"/>
        <pc:sldMkLst>
          <pc:docMk/>
          <pc:sldMk cId="2633374720" sldId="275"/>
        </pc:sldMkLst>
        <pc:spChg chg="mod">
          <ac:chgData name="MARIA KARAMPELIA" userId="9dfcc2cac66bf474" providerId="LiveId" clId="{61708659-5F20-4A27-8050-A1BFF71AE1EE}" dt="2023-10-11T13:58:45.756" v="50" actId="20577"/>
          <ac:spMkLst>
            <pc:docMk/>
            <pc:sldMk cId="2633374720" sldId="275"/>
            <ac:spMk id="2" creationId="{C6252ECE-C2F9-4E8C-B011-00B27054C06F}"/>
          </ac:spMkLst>
        </pc:spChg>
      </pc:sldChg>
      <pc:sldChg chg="modSp new mod">
        <pc:chgData name="MARIA KARAMPELIA" userId="9dfcc2cac66bf474" providerId="LiveId" clId="{61708659-5F20-4A27-8050-A1BFF71AE1EE}" dt="2023-10-11T14:27:35.896" v="242" actId="20577"/>
        <pc:sldMkLst>
          <pc:docMk/>
          <pc:sldMk cId="3544811670" sldId="276"/>
        </pc:sldMkLst>
        <pc:spChg chg="mod">
          <ac:chgData name="MARIA KARAMPELIA" userId="9dfcc2cac66bf474" providerId="LiveId" clId="{61708659-5F20-4A27-8050-A1BFF71AE1EE}" dt="2023-10-11T14:27:08.052" v="239" actId="14100"/>
          <ac:spMkLst>
            <pc:docMk/>
            <pc:sldMk cId="3544811670" sldId="276"/>
            <ac:spMk id="2" creationId="{F344512B-B82B-EBE8-EA96-3D53FF1353AD}"/>
          </ac:spMkLst>
        </pc:spChg>
        <pc:spChg chg="mod">
          <ac:chgData name="MARIA KARAMPELIA" userId="9dfcc2cac66bf474" providerId="LiveId" clId="{61708659-5F20-4A27-8050-A1BFF71AE1EE}" dt="2023-10-11T14:27:35.896" v="242" actId="20577"/>
          <ac:spMkLst>
            <pc:docMk/>
            <pc:sldMk cId="3544811670" sldId="276"/>
            <ac:spMk id="3" creationId="{489D69D3-B699-E0FA-4A82-AF36C88C9B95}"/>
          </ac:spMkLst>
        </pc:spChg>
      </pc:sldChg>
      <pc:sldChg chg="modSp new mod ord">
        <pc:chgData name="MARIA KARAMPELIA" userId="9dfcc2cac66bf474" providerId="LiveId" clId="{61708659-5F20-4A27-8050-A1BFF71AE1EE}" dt="2023-10-11T14:23:21.233" v="193" actId="20577"/>
        <pc:sldMkLst>
          <pc:docMk/>
          <pc:sldMk cId="3595434727" sldId="277"/>
        </pc:sldMkLst>
        <pc:spChg chg="mod">
          <ac:chgData name="MARIA KARAMPELIA" userId="9dfcc2cac66bf474" providerId="LiveId" clId="{61708659-5F20-4A27-8050-A1BFF71AE1EE}" dt="2023-10-11T14:22:28.245" v="186" actId="27636"/>
          <ac:spMkLst>
            <pc:docMk/>
            <pc:sldMk cId="3595434727" sldId="277"/>
            <ac:spMk id="2" creationId="{D76CDC63-ACC8-4FE8-C96A-21E8BE8F421A}"/>
          </ac:spMkLst>
        </pc:spChg>
        <pc:spChg chg="mod">
          <ac:chgData name="MARIA KARAMPELIA" userId="9dfcc2cac66bf474" providerId="LiveId" clId="{61708659-5F20-4A27-8050-A1BFF71AE1EE}" dt="2023-10-11T14:23:21.233" v="193" actId="20577"/>
          <ac:spMkLst>
            <pc:docMk/>
            <pc:sldMk cId="3595434727" sldId="277"/>
            <ac:spMk id="3" creationId="{BAF9DBFE-EABB-7397-01AA-719C2675E690}"/>
          </ac:spMkLst>
        </pc:spChg>
      </pc:sldChg>
      <pc:sldChg chg="modSp new mod">
        <pc:chgData name="MARIA KARAMPELIA" userId="9dfcc2cac66bf474" providerId="LiveId" clId="{61708659-5F20-4A27-8050-A1BFF71AE1EE}" dt="2023-10-18T12:30:15.084" v="745" actId="20577"/>
        <pc:sldMkLst>
          <pc:docMk/>
          <pc:sldMk cId="2856054288" sldId="278"/>
        </pc:sldMkLst>
        <pc:spChg chg="mod">
          <ac:chgData name="MARIA KARAMPELIA" userId="9dfcc2cac66bf474" providerId="LiveId" clId="{61708659-5F20-4A27-8050-A1BFF71AE1EE}" dt="2023-10-18T11:18:10.637" v="255" actId="27636"/>
          <ac:spMkLst>
            <pc:docMk/>
            <pc:sldMk cId="2856054288" sldId="278"/>
            <ac:spMk id="2" creationId="{99D3D4B1-371B-EDC6-DA90-E4568D4847D2}"/>
          </ac:spMkLst>
        </pc:spChg>
        <pc:spChg chg="mod">
          <ac:chgData name="MARIA KARAMPELIA" userId="9dfcc2cac66bf474" providerId="LiveId" clId="{61708659-5F20-4A27-8050-A1BFF71AE1EE}" dt="2023-10-18T12:30:15.084" v="745" actId="20577"/>
          <ac:spMkLst>
            <pc:docMk/>
            <pc:sldMk cId="2856054288" sldId="278"/>
            <ac:spMk id="3" creationId="{C0985769-483F-4F2C-DD4B-0889A58FF48F}"/>
          </ac:spMkLst>
        </pc:spChg>
      </pc:sldChg>
      <pc:sldChg chg="addSp delSp modSp new mod">
        <pc:chgData name="MARIA KARAMPELIA" userId="9dfcc2cac66bf474" providerId="LiveId" clId="{61708659-5F20-4A27-8050-A1BFF71AE1EE}" dt="2023-10-18T12:34:00.769" v="747" actId="114"/>
        <pc:sldMkLst>
          <pc:docMk/>
          <pc:sldMk cId="265735432" sldId="279"/>
        </pc:sldMkLst>
        <pc:spChg chg="mod">
          <ac:chgData name="MARIA KARAMPELIA" userId="9dfcc2cac66bf474" providerId="LiveId" clId="{61708659-5F20-4A27-8050-A1BFF71AE1EE}" dt="2023-10-18T11:36:32.872" v="449" actId="27636"/>
          <ac:spMkLst>
            <pc:docMk/>
            <pc:sldMk cId="265735432" sldId="279"/>
            <ac:spMk id="2" creationId="{F5D5408F-75DC-BA53-9F58-51C313561C86}"/>
          </ac:spMkLst>
        </pc:spChg>
        <pc:spChg chg="mod">
          <ac:chgData name="MARIA KARAMPELIA" userId="9dfcc2cac66bf474" providerId="LiveId" clId="{61708659-5F20-4A27-8050-A1BFF71AE1EE}" dt="2023-10-18T12:34:00.769" v="747" actId="114"/>
          <ac:spMkLst>
            <pc:docMk/>
            <pc:sldMk cId="265735432" sldId="279"/>
            <ac:spMk id="3" creationId="{28854288-FAF6-B66C-5C4F-4587A8A478F0}"/>
          </ac:spMkLst>
        </pc:spChg>
        <pc:spChg chg="add del">
          <ac:chgData name="MARIA KARAMPELIA" userId="9dfcc2cac66bf474" providerId="LiveId" clId="{61708659-5F20-4A27-8050-A1BFF71AE1EE}" dt="2023-10-18T11:33:46.457" v="422"/>
          <ac:spMkLst>
            <pc:docMk/>
            <pc:sldMk cId="265735432" sldId="279"/>
            <ac:spMk id="4" creationId="{4AF7085D-F525-7C9A-7D92-A82CC579BB87}"/>
          </ac:spMkLst>
        </pc:spChg>
        <pc:spChg chg="add del">
          <ac:chgData name="MARIA KARAMPELIA" userId="9dfcc2cac66bf474" providerId="LiveId" clId="{61708659-5F20-4A27-8050-A1BFF71AE1EE}" dt="2023-10-18T11:33:57.241" v="424"/>
          <ac:spMkLst>
            <pc:docMk/>
            <pc:sldMk cId="265735432" sldId="279"/>
            <ac:spMk id="5" creationId="{2A218869-2302-BF84-252F-19F26CB56FF4}"/>
          </ac:spMkLst>
        </pc:spChg>
        <pc:spChg chg="add del">
          <ac:chgData name="MARIA KARAMPELIA" userId="9dfcc2cac66bf474" providerId="LiveId" clId="{61708659-5F20-4A27-8050-A1BFF71AE1EE}" dt="2023-10-18T11:34:19.171" v="426"/>
          <ac:spMkLst>
            <pc:docMk/>
            <pc:sldMk cId="265735432" sldId="279"/>
            <ac:spMk id="6" creationId="{6821C45A-7D8E-98C3-2E65-84FE2E701BB0}"/>
          </ac:spMkLst>
        </pc:spChg>
        <pc:spChg chg="add del">
          <ac:chgData name="MARIA KARAMPELIA" userId="9dfcc2cac66bf474" providerId="LiveId" clId="{61708659-5F20-4A27-8050-A1BFF71AE1EE}" dt="2023-10-18T11:35:00.731" v="430"/>
          <ac:spMkLst>
            <pc:docMk/>
            <pc:sldMk cId="265735432" sldId="279"/>
            <ac:spMk id="7" creationId="{DA7F5A27-A268-01CE-E642-D3E7315C5278}"/>
          </ac:spMkLst>
        </pc:spChg>
      </pc:sldChg>
      <pc:sldChg chg="modSp new mod">
        <pc:chgData name="MARIA KARAMPELIA" userId="9dfcc2cac66bf474" providerId="LiveId" clId="{61708659-5F20-4A27-8050-A1BFF71AE1EE}" dt="2023-10-18T12:36:16.283" v="748" actId="20577"/>
        <pc:sldMkLst>
          <pc:docMk/>
          <pc:sldMk cId="3752224674" sldId="280"/>
        </pc:sldMkLst>
        <pc:spChg chg="mod">
          <ac:chgData name="MARIA KARAMPELIA" userId="9dfcc2cac66bf474" providerId="LiveId" clId="{61708659-5F20-4A27-8050-A1BFF71AE1EE}" dt="2023-10-18T11:44:31.234" v="532" actId="27636"/>
          <ac:spMkLst>
            <pc:docMk/>
            <pc:sldMk cId="3752224674" sldId="280"/>
            <ac:spMk id="2" creationId="{D264D1C4-B465-C249-A668-0BF3248010FF}"/>
          </ac:spMkLst>
        </pc:spChg>
        <pc:spChg chg="mod">
          <ac:chgData name="MARIA KARAMPELIA" userId="9dfcc2cac66bf474" providerId="LiveId" clId="{61708659-5F20-4A27-8050-A1BFF71AE1EE}" dt="2023-10-18T12:36:16.283" v="748" actId="20577"/>
          <ac:spMkLst>
            <pc:docMk/>
            <pc:sldMk cId="3752224674" sldId="280"/>
            <ac:spMk id="3" creationId="{6E6FBF1C-D793-500C-A4C8-37FF0EC59C89}"/>
          </ac:spMkLst>
        </pc:spChg>
      </pc:sldChg>
      <pc:sldChg chg="modSp new mod">
        <pc:chgData name="MARIA KARAMPELIA" userId="9dfcc2cac66bf474" providerId="LiveId" clId="{61708659-5F20-4A27-8050-A1BFF71AE1EE}" dt="2023-10-18T11:52:59.720" v="612" actId="113"/>
        <pc:sldMkLst>
          <pc:docMk/>
          <pc:sldMk cId="2625814606" sldId="281"/>
        </pc:sldMkLst>
        <pc:spChg chg="mod">
          <ac:chgData name="MARIA KARAMPELIA" userId="9dfcc2cac66bf474" providerId="LiveId" clId="{61708659-5F20-4A27-8050-A1BFF71AE1EE}" dt="2023-10-18T11:44:50.215" v="538" actId="27636"/>
          <ac:spMkLst>
            <pc:docMk/>
            <pc:sldMk cId="2625814606" sldId="281"/>
            <ac:spMk id="2" creationId="{67B000B1-22EC-FE8F-9A26-F76008350FEA}"/>
          </ac:spMkLst>
        </pc:spChg>
        <pc:spChg chg="mod">
          <ac:chgData name="MARIA KARAMPELIA" userId="9dfcc2cac66bf474" providerId="LiveId" clId="{61708659-5F20-4A27-8050-A1BFF71AE1EE}" dt="2023-10-18T11:52:59.720" v="612" actId="113"/>
          <ac:spMkLst>
            <pc:docMk/>
            <pc:sldMk cId="2625814606" sldId="281"/>
            <ac:spMk id="3" creationId="{112D479A-4870-3BA1-D0D8-448E2E5053B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9E6E11-2237-5A9F-BCE4-36E3C8C7F9C7}"/>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80FB6A01-333F-E435-0648-07F0EFC6DD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8221D0BC-6F6E-A510-5237-26B47B8F1DBB}"/>
              </a:ext>
            </a:extLst>
          </p:cNvPr>
          <p:cNvSpPr>
            <a:spLocks noGrp="1"/>
          </p:cNvSpPr>
          <p:nvPr>
            <p:ph type="dt" sz="half" idx="10"/>
          </p:nvPr>
        </p:nvSpPr>
        <p:spPr/>
        <p:txBody>
          <a:bodyPr/>
          <a:lstStyle/>
          <a:p>
            <a:fld id="{60574BB8-2FDB-4DC1-AE2D-9D0762B121D1}" type="datetimeFigureOut">
              <a:rPr lang="el-GR" smtClean="0"/>
              <a:t>24/10/2024</a:t>
            </a:fld>
            <a:endParaRPr lang="el-GR"/>
          </a:p>
        </p:txBody>
      </p:sp>
      <p:sp>
        <p:nvSpPr>
          <p:cNvPr id="5" name="Θέση υποσέλιδου 4">
            <a:extLst>
              <a:ext uri="{FF2B5EF4-FFF2-40B4-BE49-F238E27FC236}">
                <a16:creationId xmlns:a16="http://schemas.microsoft.com/office/drawing/2014/main" id="{8B9DDED4-8746-8C65-7282-28123F428C4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CBAEC9B-3359-DBCC-A508-0BB88482CB60}"/>
              </a:ext>
            </a:extLst>
          </p:cNvPr>
          <p:cNvSpPr>
            <a:spLocks noGrp="1"/>
          </p:cNvSpPr>
          <p:nvPr>
            <p:ph type="sldNum" sz="quarter" idx="12"/>
          </p:nvPr>
        </p:nvSpPr>
        <p:spPr/>
        <p:txBody>
          <a:bodyPr/>
          <a:lstStyle/>
          <a:p>
            <a:fld id="{7A661C92-E7A5-42E3-8D17-81FF6BFD051A}" type="slidenum">
              <a:rPr lang="el-GR" smtClean="0"/>
              <a:t>‹#›</a:t>
            </a:fld>
            <a:endParaRPr lang="el-GR"/>
          </a:p>
        </p:txBody>
      </p:sp>
    </p:spTree>
    <p:extLst>
      <p:ext uri="{BB962C8B-B14F-4D97-AF65-F5344CB8AC3E}">
        <p14:creationId xmlns:p14="http://schemas.microsoft.com/office/powerpoint/2010/main" val="3613466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A314B1-BCD6-F1BB-3FA5-7FEAED0D7E9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0281534-131D-1A3E-6004-10CB713CD32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122CAA1-25FF-797D-86A1-A2603139FC41}"/>
              </a:ext>
            </a:extLst>
          </p:cNvPr>
          <p:cNvSpPr>
            <a:spLocks noGrp="1"/>
          </p:cNvSpPr>
          <p:nvPr>
            <p:ph type="dt" sz="half" idx="10"/>
          </p:nvPr>
        </p:nvSpPr>
        <p:spPr/>
        <p:txBody>
          <a:bodyPr/>
          <a:lstStyle/>
          <a:p>
            <a:fld id="{60574BB8-2FDB-4DC1-AE2D-9D0762B121D1}" type="datetimeFigureOut">
              <a:rPr lang="el-GR" smtClean="0"/>
              <a:t>24/10/2024</a:t>
            </a:fld>
            <a:endParaRPr lang="el-GR"/>
          </a:p>
        </p:txBody>
      </p:sp>
      <p:sp>
        <p:nvSpPr>
          <p:cNvPr id="5" name="Θέση υποσέλιδου 4">
            <a:extLst>
              <a:ext uri="{FF2B5EF4-FFF2-40B4-BE49-F238E27FC236}">
                <a16:creationId xmlns:a16="http://schemas.microsoft.com/office/drawing/2014/main" id="{FC6FA5CB-BF98-2174-9A8D-2D33F46B56A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68F0010-0E31-1E8A-9F25-10C9A18BC8E8}"/>
              </a:ext>
            </a:extLst>
          </p:cNvPr>
          <p:cNvSpPr>
            <a:spLocks noGrp="1"/>
          </p:cNvSpPr>
          <p:nvPr>
            <p:ph type="sldNum" sz="quarter" idx="12"/>
          </p:nvPr>
        </p:nvSpPr>
        <p:spPr/>
        <p:txBody>
          <a:bodyPr/>
          <a:lstStyle/>
          <a:p>
            <a:fld id="{7A661C92-E7A5-42E3-8D17-81FF6BFD051A}" type="slidenum">
              <a:rPr lang="el-GR" smtClean="0"/>
              <a:t>‹#›</a:t>
            </a:fld>
            <a:endParaRPr lang="el-GR"/>
          </a:p>
        </p:txBody>
      </p:sp>
    </p:spTree>
    <p:extLst>
      <p:ext uri="{BB962C8B-B14F-4D97-AF65-F5344CB8AC3E}">
        <p14:creationId xmlns:p14="http://schemas.microsoft.com/office/powerpoint/2010/main" val="2882927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80DBB520-C566-9416-79C1-121FC18DB30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9E7D18A-CF7E-5C6C-D9DA-A700D7202E30}"/>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B334779-D7A0-BBD6-7BA5-B5E0EFF66CFB}"/>
              </a:ext>
            </a:extLst>
          </p:cNvPr>
          <p:cNvSpPr>
            <a:spLocks noGrp="1"/>
          </p:cNvSpPr>
          <p:nvPr>
            <p:ph type="dt" sz="half" idx="10"/>
          </p:nvPr>
        </p:nvSpPr>
        <p:spPr/>
        <p:txBody>
          <a:bodyPr/>
          <a:lstStyle/>
          <a:p>
            <a:fld id="{60574BB8-2FDB-4DC1-AE2D-9D0762B121D1}" type="datetimeFigureOut">
              <a:rPr lang="el-GR" smtClean="0"/>
              <a:t>24/10/2024</a:t>
            </a:fld>
            <a:endParaRPr lang="el-GR"/>
          </a:p>
        </p:txBody>
      </p:sp>
      <p:sp>
        <p:nvSpPr>
          <p:cNvPr id="5" name="Θέση υποσέλιδου 4">
            <a:extLst>
              <a:ext uri="{FF2B5EF4-FFF2-40B4-BE49-F238E27FC236}">
                <a16:creationId xmlns:a16="http://schemas.microsoft.com/office/drawing/2014/main" id="{F0241750-006E-51D2-90BC-95D68F569AB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15EF7D9-2564-AD08-D166-6D689F9CC0F4}"/>
              </a:ext>
            </a:extLst>
          </p:cNvPr>
          <p:cNvSpPr>
            <a:spLocks noGrp="1"/>
          </p:cNvSpPr>
          <p:nvPr>
            <p:ph type="sldNum" sz="quarter" idx="12"/>
          </p:nvPr>
        </p:nvSpPr>
        <p:spPr/>
        <p:txBody>
          <a:bodyPr/>
          <a:lstStyle/>
          <a:p>
            <a:fld id="{7A661C92-E7A5-42E3-8D17-81FF6BFD051A}" type="slidenum">
              <a:rPr lang="el-GR" smtClean="0"/>
              <a:t>‹#›</a:t>
            </a:fld>
            <a:endParaRPr lang="el-GR"/>
          </a:p>
        </p:txBody>
      </p:sp>
    </p:spTree>
    <p:extLst>
      <p:ext uri="{BB962C8B-B14F-4D97-AF65-F5344CB8AC3E}">
        <p14:creationId xmlns:p14="http://schemas.microsoft.com/office/powerpoint/2010/main" val="1083212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EF30CB-C3E4-761E-3835-5369E38EB8E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78AB2EE-077B-5C86-2EC8-7CB6E24DB38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1BB94AF-39C7-0B12-5422-78D060A484F5}"/>
              </a:ext>
            </a:extLst>
          </p:cNvPr>
          <p:cNvSpPr>
            <a:spLocks noGrp="1"/>
          </p:cNvSpPr>
          <p:nvPr>
            <p:ph type="dt" sz="half" idx="10"/>
          </p:nvPr>
        </p:nvSpPr>
        <p:spPr/>
        <p:txBody>
          <a:bodyPr/>
          <a:lstStyle/>
          <a:p>
            <a:fld id="{60574BB8-2FDB-4DC1-AE2D-9D0762B121D1}" type="datetimeFigureOut">
              <a:rPr lang="el-GR" smtClean="0"/>
              <a:t>24/10/2024</a:t>
            </a:fld>
            <a:endParaRPr lang="el-GR"/>
          </a:p>
        </p:txBody>
      </p:sp>
      <p:sp>
        <p:nvSpPr>
          <p:cNvPr id="5" name="Θέση υποσέλιδου 4">
            <a:extLst>
              <a:ext uri="{FF2B5EF4-FFF2-40B4-BE49-F238E27FC236}">
                <a16:creationId xmlns:a16="http://schemas.microsoft.com/office/drawing/2014/main" id="{7E119757-9577-CA87-DD51-B75A2E15EFE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5560648-4FB5-25EE-D79C-830EAFCEE16C}"/>
              </a:ext>
            </a:extLst>
          </p:cNvPr>
          <p:cNvSpPr>
            <a:spLocks noGrp="1"/>
          </p:cNvSpPr>
          <p:nvPr>
            <p:ph type="sldNum" sz="quarter" idx="12"/>
          </p:nvPr>
        </p:nvSpPr>
        <p:spPr/>
        <p:txBody>
          <a:bodyPr/>
          <a:lstStyle/>
          <a:p>
            <a:fld id="{7A661C92-E7A5-42E3-8D17-81FF6BFD051A}" type="slidenum">
              <a:rPr lang="el-GR" smtClean="0"/>
              <a:t>‹#›</a:t>
            </a:fld>
            <a:endParaRPr lang="el-GR"/>
          </a:p>
        </p:txBody>
      </p:sp>
    </p:spTree>
    <p:extLst>
      <p:ext uri="{BB962C8B-B14F-4D97-AF65-F5344CB8AC3E}">
        <p14:creationId xmlns:p14="http://schemas.microsoft.com/office/powerpoint/2010/main" val="3845153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5F9F68-D3EE-37B1-EEDC-4575327B5153}"/>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AEFC623-170A-2147-7816-DF89CBE28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48617BA9-D373-52B5-0848-E9B191C7701E}"/>
              </a:ext>
            </a:extLst>
          </p:cNvPr>
          <p:cNvSpPr>
            <a:spLocks noGrp="1"/>
          </p:cNvSpPr>
          <p:nvPr>
            <p:ph type="dt" sz="half" idx="10"/>
          </p:nvPr>
        </p:nvSpPr>
        <p:spPr/>
        <p:txBody>
          <a:bodyPr/>
          <a:lstStyle/>
          <a:p>
            <a:fld id="{60574BB8-2FDB-4DC1-AE2D-9D0762B121D1}" type="datetimeFigureOut">
              <a:rPr lang="el-GR" smtClean="0"/>
              <a:t>24/10/2024</a:t>
            </a:fld>
            <a:endParaRPr lang="el-GR"/>
          </a:p>
        </p:txBody>
      </p:sp>
      <p:sp>
        <p:nvSpPr>
          <p:cNvPr id="5" name="Θέση υποσέλιδου 4">
            <a:extLst>
              <a:ext uri="{FF2B5EF4-FFF2-40B4-BE49-F238E27FC236}">
                <a16:creationId xmlns:a16="http://schemas.microsoft.com/office/drawing/2014/main" id="{8978FC58-1066-5103-5FE3-67365B8F589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00A6903-2696-3BBF-EC8A-B62D4365FEBA}"/>
              </a:ext>
            </a:extLst>
          </p:cNvPr>
          <p:cNvSpPr>
            <a:spLocks noGrp="1"/>
          </p:cNvSpPr>
          <p:nvPr>
            <p:ph type="sldNum" sz="quarter" idx="12"/>
          </p:nvPr>
        </p:nvSpPr>
        <p:spPr/>
        <p:txBody>
          <a:bodyPr/>
          <a:lstStyle/>
          <a:p>
            <a:fld id="{7A661C92-E7A5-42E3-8D17-81FF6BFD051A}" type="slidenum">
              <a:rPr lang="el-GR" smtClean="0"/>
              <a:t>‹#›</a:t>
            </a:fld>
            <a:endParaRPr lang="el-GR"/>
          </a:p>
        </p:txBody>
      </p:sp>
    </p:spTree>
    <p:extLst>
      <p:ext uri="{BB962C8B-B14F-4D97-AF65-F5344CB8AC3E}">
        <p14:creationId xmlns:p14="http://schemas.microsoft.com/office/powerpoint/2010/main" val="1922000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6D44EB-3898-F51E-C16D-984892C6169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DC78EBC-0513-4DCA-E8AB-8C0415F20C7E}"/>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73C2787-E860-2652-7F3F-BDC4C03EFC68}"/>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DFCCFF0B-1D4D-5677-F1A4-8F0D3CA2005A}"/>
              </a:ext>
            </a:extLst>
          </p:cNvPr>
          <p:cNvSpPr>
            <a:spLocks noGrp="1"/>
          </p:cNvSpPr>
          <p:nvPr>
            <p:ph type="dt" sz="half" idx="10"/>
          </p:nvPr>
        </p:nvSpPr>
        <p:spPr/>
        <p:txBody>
          <a:bodyPr/>
          <a:lstStyle/>
          <a:p>
            <a:fld id="{60574BB8-2FDB-4DC1-AE2D-9D0762B121D1}" type="datetimeFigureOut">
              <a:rPr lang="el-GR" smtClean="0"/>
              <a:t>24/10/2024</a:t>
            </a:fld>
            <a:endParaRPr lang="el-GR"/>
          </a:p>
        </p:txBody>
      </p:sp>
      <p:sp>
        <p:nvSpPr>
          <p:cNvPr id="6" name="Θέση υποσέλιδου 5">
            <a:extLst>
              <a:ext uri="{FF2B5EF4-FFF2-40B4-BE49-F238E27FC236}">
                <a16:creationId xmlns:a16="http://schemas.microsoft.com/office/drawing/2014/main" id="{813F3A4D-F8F3-B8F0-235C-74BAF6F7FA8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B08C380-C13E-B2BE-B2B0-47294AB0D440}"/>
              </a:ext>
            </a:extLst>
          </p:cNvPr>
          <p:cNvSpPr>
            <a:spLocks noGrp="1"/>
          </p:cNvSpPr>
          <p:nvPr>
            <p:ph type="sldNum" sz="quarter" idx="12"/>
          </p:nvPr>
        </p:nvSpPr>
        <p:spPr/>
        <p:txBody>
          <a:bodyPr/>
          <a:lstStyle/>
          <a:p>
            <a:fld id="{7A661C92-E7A5-42E3-8D17-81FF6BFD051A}" type="slidenum">
              <a:rPr lang="el-GR" smtClean="0"/>
              <a:t>‹#›</a:t>
            </a:fld>
            <a:endParaRPr lang="el-GR"/>
          </a:p>
        </p:txBody>
      </p:sp>
    </p:spTree>
    <p:extLst>
      <p:ext uri="{BB962C8B-B14F-4D97-AF65-F5344CB8AC3E}">
        <p14:creationId xmlns:p14="http://schemas.microsoft.com/office/powerpoint/2010/main" val="3100635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68E9CB-44C0-951E-7A6C-9FE34AAF0D7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A655C13-ACD9-49C9-63DE-61B7E8BE95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8447D7AE-1F45-6134-618A-5D7E3419054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424EBE4C-EFF3-7F02-A52B-4E4B177DED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93E8CF72-3B8D-099F-FA35-A166750853C3}"/>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CE0CD029-D8B6-8C8A-E8E7-8BAAD74D0D12}"/>
              </a:ext>
            </a:extLst>
          </p:cNvPr>
          <p:cNvSpPr>
            <a:spLocks noGrp="1"/>
          </p:cNvSpPr>
          <p:nvPr>
            <p:ph type="dt" sz="half" idx="10"/>
          </p:nvPr>
        </p:nvSpPr>
        <p:spPr/>
        <p:txBody>
          <a:bodyPr/>
          <a:lstStyle/>
          <a:p>
            <a:fld id="{60574BB8-2FDB-4DC1-AE2D-9D0762B121D1}" type="datetimeFigureOut">
              <a:rPr lang="el-GR" smtClean="0"/>
              <a:t>24/10/2024</a:t>
            </a:fld>
            <a:endParaRPr lang="el-GR"/>
          </a:p>
        </p:txBody>
      </p:sp>
      <p:sp>
        <p:nvSpPr>
          <p:cNvPr id="8" name="Θέση υποσέλιδου 7">
            <a:extLst>
              <a:ext uri="{FF2B5EF4-FFF2-40B4-BE49-F238E27FC236}">
                <a16:creationId xmlns:a16="http://schemas.microsoft.com/office/drawing/2014/main" id="{87587034-6809-5877-85E3-B38AD70A7CE6}"/>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27C41365-4661-A9DB-EF75-48A1B0443F36}"/>
              </a:ext>
            </a:extLst>
          </p:cNvPr>
          <p:cNvSpPr>
            <a:spLocks noGrp="1"/>
          </p:cNvSpPr>
          <p:nvPr>
            <p:ph type="sldNum" sz="quarter" idx="12"/>
          </p:nvPr>
        </p:nvSpPr>
        <p:spPr/>
        <p:txBody>
          <a:bodyPr/>
          <a:lstStyle/>
          <a:p>
            <a:fld id="{7A661C92-E7A5-42E3-8D17-81FF6BFD051A}" type="slidenum">
              <a:rPr lang="el-GR" smtClean="0"/>
              <a:t>‹#›</a:t>
            </a:fld>
            <a:endParaRPr lang="el-GR"/>
          </a:p>
        </p:txBody>
      </p:sp>
    </p:spTree>
    <p:extLst>
      <p:ext uri="{BB962C8B-B14F-4D97-AF65-F5344CB8AC3E}">
        <p14:creationId xmlns:p14="http://schemas.microsoft.com/office/powerpoint/2010/main" val="1511127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CC0F9B-7FC2-FB05-C0C2-25B70AC93FA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1B5C156-F789-7415-97DB-19937D8CC5DD}"/>
              </a:ext>
            </a:extLst>
          </p:cNvPr>
          <p:cNvSpPr>
            <a:spLocks noGrp="1"/>
          </p:cNvSpPr>
          <p:nvPr>
            <p:ph type="dt" sz="half" idx="10"/>
          </p:nvPr>
        </p:nvSpPr>
        <p:spPr/>
        <p:txBody>
          <a:bodyPr/>
          <a:lstStyle/>
          <a:p>
            <a:fld id="{60574BB8-2FDB-4DC1-AE2D-9D0762B121D1}" type="datetimeFigureOut">
              <a:rPr lang="el-GR" smtClean="0"/>
              <a:t>24/10/2024</a:t>
            </a:fld>
            <a:endParaRPr lang="el-GR"/>
          </a:p>
        </p:txBody>
      </p:sp>
      <p:sp>
        <p:nvSpPr>
          <p:cNvPr id="4" name="Θέση υποσέλιδου 3">
            <a:extLst>
              <a:ext uri="{FF2B5EF4-FFF2-40B4-BE49-F238E27FC236}">
                <a16:creationId xmlns:a16="http://schemas.microsoft.com/office/drawing/2014/main" id="{4B75D75C-D190-AA78-2792-E5A3A07EDDC3}"/>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2F719CEE-03E9-EE9F-3EBB-CF5DC489DE77}"/>
              </a:ext>
            </a:extLst>
          </p:cNvPr>
          <p:cNvSpPr>
            <a:spLocks noGrp="1"/>
          </p:cNvSpPr>
          <p:nvPr>
            <p:ph type="sldNum" sz="quarter" idx="12"/>
          </p:nvPr>
        </p:nvSpPr>
        <p:spPr/>
        <p:txBody>
          <a:bodyPr/>
          <a:lstStyle/>
          <a:p>
            <a:fld id="{7A661C92-E7A5-42E3-8D17-81FF6BFD051A}" type="slidenum">
              <a:rPr lang="el-GR" smtClean="0"/>
              <a:t>‹#›</a:t>
            </a:fld>
            <a:endParaRPr lang="el-GR"/>
          </a:p>
        </p:txBody>
      </p:sp>
    </p:spTree>
    <p:extLst>
      <p:ext uri="{BB962C8B-B14F-4D97-AF65-F5344CB8AC3E}">
        <p14:creationId xmlns:p14="http://schemas.microsoft.com/office/powerpoint/2010/main" val="3206779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48AFC62-8CCF-B5F6-AD0E-4CD704C95F8D}"/>
              </a:ext>
            </a:extLst>
          </p:cNvPr>
          <p:cNvSpPr>
            <a:spLocks noGrp="1"/>
          </p:cNvSpPr>
          <p:nvPr>
            <p:ph type="dt" sz="half" idx="10"/>
          </p:nvPr>
        </p:nvSpPr>
        <p:spPr/>
        <p:txBody>
          <a:bodyPr/>
          <a:lstStyle/>
          <a:p>
            <a:fld id="{60574BB8-2FDB-4DC1-AE2D-9D0762B121D1}" type="datetimeFigureOut">
              <a:rPr lang="el-GR" smtClean="0"/>
              <a:t>24/10/2024</a:t>
            </a:fld>
            <a:endParaRPr lang="el-GR"/>
          </a:p>
        </p:txBody>
      </p:sp>
      <p:sp>
        <p:nvSpPr>
          <p:cNvPr id="3" name="Θέση υποσέλιδου 2">
            <a:extLst>
              <a:ext uri="{FF2B5EF4-FFF2-40B4-BE49-F238E27FC236}">
                <a16:creationId xmlns:a16="http://schemas.microsoft.com/office/drawing/2014/main" id="{16DE132B-D802-7C9E-6F0A-F471736ECD96}"/>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3E03852A-2F8E-FBDC-E303-724ADEAC61B5}"/>
              </a:ext>
            </a:extLst>
          </p:cNvPr>
          <p:cNvSpPr>
            <a:spLocks noGrp="1"/>
          </p:cNvSpPr>
          <p:nvPr>
            <p:ph type="sldNum" sz="quarter" idx="12"/>
          </p:nvPr>
        </p:nvSpPr>
        <p:spPr/>
        <p:txBody>
          <a:bodyPr/>
          <a:lstStyle/>
          <a:p>
            <a:fld id="{7A661C92-E7A5-42E3-8D17-81FF6BFD051A}" type="slidenum">
              <a:rPr lang="el-GR" smtClean="0"/>
              <a:t>‹#›</a:t>
            </a:fld>
            <a:endParaRPr lang="el-GR"/>
          </a:p>
        </p:txBody>
      </p:sp>
    </p:spTree>
    <p:extLst>
      <p:ext uri="{BB962C8B-B14F-4D97-AF65-F5344CB8AC3E}">
        <p14:creationId xmlns:p14="http://schemas.microsoft.com/office/powerpoint/2010/main" val="4270358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031B00-3DF2-6FEF-2D40-63B16DAF209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64184B9-5D42-E0ED-5DB3-A3F9912F57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5BA5965A-A5C0-E173-EC0F-B8752B8D95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487336F-3DE7-2108-24AB-15CCDB98B95C}"/>
              </a:ext>
            </a:extLst>
          </p:cNvPr>
          <p:cNvSpPr>
            <a:spLocks noGrp="1"/>
          </p:cNvSpPr>
          <p:nvPr>
            <p:ph type="dt" sz="half" idx="10"/>
          </p:nvPr>
        </p:nvSpPr>
        <p:spPr/>
        <p:txBody>
          <a:bodyPr/>
          <a:lstStyle/>
          <a:p>
            <a:fld id="{60574BB8-2FDB-4DC1-AE2D-9D0762B121D1}" type="datetimeFigureOut">
              <a:rPr lang="el-GR" smtClean="0"/>
              <a:t>24/10/2024</a:t>
            </a:fld>
            <a:endParaRPr lang="el-GR"/>
          </a:p>
        </p:txBody>
      </p:sp>
      <p:sp>
        <p:nvSpPr>
          <p:cNvPr id="6" name="Θέση υποσέλιδου 5">
            <a:extLst>
              <a:ext uri="{FF2B5EF4-FFF2-40B4-BE49-F238E27FC236}">
                <a16:creationId xmlns:a16="http://schemas.microsoft.com/office/drawing/2014/main" id="{09C6DBFC-8893-929B-D9B8-751EDCF6387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AF0EE43-5214-F7F5-F272-BD2CD328FD26}"/>
              </a:ext>
            </a:extLst>
          </p:cNvPr>
          <p:cNvSpPr>
            <a:spLocks noGrp="1"/>
          </p:cNvSpPr>
          <p:nvPr>
            <p:ph type="sldNum" sz="quarter" idx="12"/>
          </p:nvPr>
        </p:nvSpPr>
        <p:spPr/>
        <p:txBody>
          <a:bodyPr/>
          <a:lstStyle/>
          <a:p>
            <a:fld id="{7A661C92-E7A5-42E3-8D17-81FF6BFD051A}" type="slidenum">
              <a:rPr lang="el-GR" smtClean="0"/>
              <a:t>‹#›</a:t>
            </a:fld>
            <a:endParaRPr lang="el-GR"/>
          </a:p>
        </p:txBody>
      </p:sp>
    </p:spTree>
    <p:extLst>
      <p:ext uri="{BB962C8B-B14F-4D97-AF65-F5344CB8AC3E}">
        <p14:creationId xmlns:p14="http://schemas.microsoft.com/office/powerpoint/2010/main" val="1598891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B330F2-500A-7BFD-B402-F2621493644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0F2BBDE-3672-0384-C186-4596E0AA68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DD5B9449-A73A-12BF-78DB-9166A9C6FC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A72B5DE-8BF3-B671-5449-AC0C2DD6491E}"/>
              </a:ext>
            </a:extLst>
          </p:cNvPr>
          <p:cNvSpPr>
            <a:spLocks noGrp="1"/>
          </p:cNvSpPr>
          <p:nvPr>
            <p:ph type="dt" sz="half" idx="10"/>
          </p:nvPr>
        </p:nvSpPr>
        <p:spPr/>
        <p:txBody>
          <a:bodyPr/>
          <a:lstStyle/>
          <a:p>
            <a:fld id="{60574BB8-2FDB-4DC1-AE2D-9D0762B121D1}" type="datetimeFigureOut">
              <a:rPr lang="el-GR" smtClean="0"/>
              <a:t>24/10/2024</a:t>
            </a:fld>
            <a:endParaRPr lang="el-GR"/>
          </a:p>
        </p:txBody>
      </p:sp>
      <p:sp>
        <p:nvSpPr>
          <p:cNvPr id="6" name="Θέση υποσέλιδου 5">
            <a:extLst>
              <a:ext uri="{FF2B5EF4-FFF2-40B4-BE49-F238E27FC236}">
                <a16:creationId xmlns:a16="http://schemas.microsoft.com/office/drawing/2014/main" id="{0A457A95-3B4A-0F6C-A340-B2B9280FEBF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B04B412-1833-E0C3-F31F-05A0E79DFAB1}"/>
              </a:ext>
            </a:extLst>
          </p:cNvPr>
          <p:cNvSpPr>
            <a:spLocks noGrp="1"/>
          </p:cNvSpPr>
          <p:nvPr>
            <p:ph type="sldNum" sz="quarter" idx="12"/>
          </p:nvPr>
        </p:nvSpPr>
        <p:spPr/>
        <p:txBody>
          <a:bodyPr/>
          <a:lstStyle/>
          <a:p>
            <a:fld id="{7A661C92-E7A5-42E3-8D17-81FF6BFD051A}" type="slidenum">
              <a:rPr lang="el-GR" smtClean="0"/>
              <a:t>‹#›</a:t>
            </a:fld>
            <a:endParaRPr lang="el-GR"/>
          </a:p>
        </p:txBody>
      </p:sp>
    </p:spTree>
    <p:extLst>
      <p:ext uri="{BB962C8B-B14F-4D97-AF65-F5344CB8AC3E}">
        <p14:creationId xmlns:p14="http://schemas.microsoft.com/office/powerpoint/2010/main" val="1359669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52DB2779-6DF8-1D68-2935-C7E5BF4585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6091D29-3A59-5EAA-E54D-D8FD09C073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1A47B41-3537-4504-B0F0-965957870F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574BB8-2FDB-4DC1-AE2D-9D0762B121D1}" type="datetimeFigureOut">
              <a:rPr lang="el-GR" smtClean="0"/>
              <a:t>24/10/2024</a:t>
            </a:fld>
            <a:endParaRPr lang="el-GR"/>
          </a:p>
        </p:txBody>
      </p:sp>
      <p:sp>
        <p:nvSpPr>
          <p:cNvPr id="5" name="Θέση υποσέλιδου 4">
            <a:extLst>
              <a:ext uri="{FF2B5EF4-FFF2-40B4-BE49-F238E27FC236}">
                <a16:creationId xmlns:a16="http://schemas.microsoft.com/office/drawing/2014/main" id="{B28467F0-4BAF-7CD8-162E-956B6F8B57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198F9B0-F6C3-11BF-A89D-BF65037013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661C92-E7A5-42E3-8D17-81FF6BFD051A}" type="slidenum">
              <a:rPr lang="el-GR" smtClean="0"/>
              <a:t>‹#›</a:t>
            </a:fld>
            <a:endParaRPr lang="el-GR"/>
          </a:p>
        </p:txBody>
      </p:sp>
    </p:spTree>
    <p:extLst>
      <p:ext uri="{BB962C8B-B14F-4D97-AF65-F5344CB8AC3E}">
        <p14:creationId xmlns:p14="http://schemas.microsoft.com/office/powerpoint/2010/main" val="639284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104E71-1881-3488-0450-124CDC14D31C}"/>
              </a:ext>
            </a:extLst>
          </p:cNvPr>
          <p:cNvSpPr>
            <a:spLocks noGrp="1"/>
          </p:cNvSpPr>
          <p:nvPr>
            <p:ph type="ctrTitle"/>
          </p:nvPr>
        </p:nvSpPr>
        <p:spPr>
          <a:xfrm>
            <a:off x="-31687" y="0"/>
            <a:ext cx="12255374" cy="5339205"/>
          </a:xfrm>
        </p:spPr>
        <p:txBody>
          <a:bodyPr>
            <a:normAutofit fontScale="90000"/>
          </a:bodyPr>
          <a:lstStyle/>
          <a:p>
            <a:r>
              <a:rPr lang="el-GR" sz="4000" b="1" dirty="0">
                <a:latin typeface="+mn-lt"/>
              </a:rPr>
              <a:t>ΝΗΠΤΙΚΗ ΘΕΟΛΟΓΙΑ </a:t>
            </a:r>
            <a:br>
              <a:rPr lang="el-GR" sz="4000" b="1" dirty="0">
                <a:latin typeface="+mn-lt"/>
              </a:rPr>
            </a:br>
            <a:r>
              <a:rPr lang="el-GR" sz="4000" b="1" dirty="0">
                <a:latin typeface="+mn-lt"/>
              </a:rPr>
              <a:t>ΕΝΟΤΗΤΑ 2</a:t>
            </a:r>
            <a:r>
              <a:rPr lang="el-GR" sz="4000" b="1" baseline="30000" dirty="0">
                <a:latin typeface="+mn-lt"/>
              </a:rPr>
              <a:t>Η</a:t>
            </a:r>
            <a:br>
              <a:rPr lang="el-GR" sz="4000" b="1" baseline="30000" dirty="0">
                <a:latin typeface="+mn-lt"/>
              </a:rPr>
            </a:br>
            <a:r>
              <a:rPr lang="el-GR" sz="4000" b="1" dirty="0">
                <a:latin typeface="+mn-lt"/>
                <a:cs typeface="Times New Roman" panose="02020603050405020304" pitchFamily="18" charset="0"/>
              </a:rPr>
              <a:t>ΤΑ ΕΙΔΗ ΤΗΣ ΠΡΟΣΕΥΧΗΣ ΚΑΙ Η ΜΕΤΑΞΥ ΤΟΥΣ ΣΧΕΣΗ</a:t>
            </a:r>
            <a:r>
              <a:rPr lang="el-GR" sz="4000" b="1" dirty="0">
                <a:latin typeface="+mn-lt"/>
              </a:rPr>
              <a:t> </a:t>
            </a:r>
            <a:br>
              <a:rPr lang="el-GR" sz="4000" b="1" dirty="0">
                <a:latin typeface="+mn-lt"/>
              </a:rPr>
            </a:br>
            <a:br>
              <a:rPr lang="el-GR" sz="4000" b="1" dirty="0">
                <a:latin typeface="+mn-lt"/>
              </a:rPr>
            </a:br>
            <a:r>
              <a:rPr lang="el-GR" sz="4000" b="1" dirty="0">
                <a:solidFill>
                  <a:srgbClr val="FF0000"/>
                </a:solidFill>
                <a:latin typeface="+mn-lt"/>
                <a:cs typeface="Times New Roman" panose="02020603050405020304" pitchFamily="18" charset="0"/>
              </a:rPr>
              <a:t>Από τα βιβλία του π. Βασίλειου </a:t>
            </a:r>
            <a:r>
              <a:rPr lang="el-GR" sz="4000" b="1" dirty="0" err="1">
                <a:solidFill>
                  <a:srgbClr val="FF0000"/>
                </a:solidFill>
                <a:latin typeface="+mn-lt"/>
                <a:cs typeface="Times New Roman" panose="02020603050405020304" pitchFamily="18" charset="0"/>
              </a:rPr>
              <a:t>Καλλιακμάνη</a:t>
            </a:r>
            <a:r>
              <a:rPr lang="el-GR" sz="4000" b="1" dirty="0">
                <a:solidFill>
                  <a:srgbClr val="FF0000"/>
                </a:solidFill>
                <a:latin typeface="+mn-lt"/>
                <a:cs typeface="Times New Roman" panose="02020603050405020304" pitchFamily="18" charset="0"/>
              </a:rPr>
              <a:t>, </a:t>
            </a:r>
            <a:r>
              <a:rPr lang="el-GR" sz="4000" b="1" i="1" dirty="0">
                <a:solidFill>
                  <a:srgbClr val="FF0000"/>
                </a:solidFill>
                <a:latin typeface="+mn-lt"/>
                <a:cs typeface="Times New Roman" panose="02020603050405020304" pitchFamily="18" charset="0"/>
              </a:rPr>
              <a:t>Ποιμαντική και </a:t>
            </a:r>
            <a:r>
              <a:rPr lang="el-GR" sz="4000" b="1" i="1" dirty="0" err="1">
                <a:solidFill>
                  <a:srgbClr val="FF0000"/>
                </a:solidFill>
                <a:latin typeface="+mn-lt"/>
                <a:cs typeface="Times New Roman" panose="02020603050405020304" pitchFamily="18" charset="0"/>
              </a:rPr>
              <a:t>Εκκλησιολογία</a:t>
            </a:r>
            <a:r>
              <a:rPr lang="el-GR" sz="4000" b="1" dirty="0">
                <a:solidFill>
                  <a:srgbClr val="FF0000"/>
                </a:solidFill>
                <a:latin typeface="+mn-lt"/>
                <a:cs typeface="Times New Roman" panose="02020603050405020304" pitchFamily="18" charset="0"/>
              </a:rPr>
              <a:t>, </a:t>
            </a:r>
            <a:r>
              <a:rPr lang="el-GR" sz="4000" b="1" dirty="0">
                <a:solidFill>
                  <a:srgbClr val="FF0000"/>
                </a:solidFill>
                <a:effectLst/>
                <a:latin typeface="+mn-lt"/>
                <a:ea typeface="Calibri" panose="020F0502020204030204" pitchFamily="34" charset="0"/>
              </a:rPr>
              <a:t>1</a:t>
            </a:r>
            <a:r>
              <a:rPr lang="el-GR" sz="4000" b="1" baseline="30000" dirty="0">
                <a:solidFill>
                  <a:srgbClr val="FF0000"/>
                </a:solidFill>
                <a:effectLst/>
                <a:latin typeface="+mn-lt"/>
                <a:ea typeface="Calibri" panose="020F0502020204030204" pitchFamily="34" charset="0"/>
              </a:rPr>
              <a:t>η</a:t>
            </a:r>
            <a:r>
              <a:rPr lang="el-GR" sz="4000" b="1" dirty="0">
                <a:solidFill>
                  <a:srgbClr val="FF0000"/>
                </a:solidFill>
                <a:effectLst/>
                <a:latin typeface="+mn-lt"/>
                <a:ea typeface="Calibri" panose="020F0502020204030204" pitchFamily="34" charset="0"/>
              </a:rPr>
              <a:t> </a:t>
            </a:r>
            <a:r>
              <a:rPr lang="el-GR" sz="4000" b="1" dirty="0" err="1">
                <a:solidFill>
                  <a:srgbClr val="FF0000"/>
                </a:solidFill>
                <a:effectLst/>
                <a:latin typeface="+mn-lt"/>
                <a:ea typeface="Calibri" panose="020F0502020204030204" pitchFamily="34" charset="0"/>
              </a:rPr>
              <a:t>εκδ</a:t>
            </a:r>
            <a:r>
              <a:rPr lang="el-GR" sz="4000" b="1" dirty="0">
                <a:solidFill>
                  <a:srgbClr val="FF0000"/>
                </a:solidFill>
                <a:effectLst/>
                <a:latin typeface="+mn-lt"/>
                <a:ea typeface="Calibri" panose="020F0502020204030204" pitchFamily="34" charset="0"/>
              </a:rPr>
              <a:t>. Θεσσαλονίκη: </a:t>
            </a:r>
            <a:r>
              <a:rPr lang="el-GR" sz="4000" b="1" dirty="0" err="1">
                <a:solidFill>
                  <a:srgbClr val="FF0000"/>
                </a:solidFill>
                <a:effectLst/>
                <a:latin typeface="+mn-lt"/>
                <a:ea typeface="Calibri" panose="020F0502020204030204" pitchFamily="34" charset="0"/>
              </a:rPr>
              <a:t>Μυγδονία</a:t>
            </a:r>
            <a:r>
              <a:rPr lang="el-GR" sz="4000" b="1" dirty="0">
                <a:solidFill>
                  <a:srgbClr val="FF0000"/>
                </a:solidFill>
                <a:effectLst/>
                <a:latin typeface="+mn-lt"/>
                <a:ea typeface="Calibri" panose="020F0502020204030204" pitchFamily="34" charset="0"/>
              </a:rPr>
              <a:t>, 2013, </a:t>
            </a:r>
            <a:r>
              <a:rPr lang="el-GR" sz="4000" b="1" dirty="0" err="1">
                <a:solidFill>
                  <a:srgbClr val="FF0000"/>
                </a:solidFill>
                <a:effectLst/>
                <a:latin typeface="+mn-lt"/>
                <a:ea typeface="Calibri" panose="020F0502020204030204" pitchFamily="34" charset="0"/>
              </a:rPr>
              <a:t>σσ</a:t>
            </a:r>
            <a:r>
              <a:rPr lang="el-GR" sz="4000" b="1" dirty="0">
                <a:solidFill>
                  <a:srgbClr val="FF0000"/>
                </a:solidFill>
                <a:effectLst/>
                <a:latin typeface="+mn-lt"/>
                <a:ea typeface="Calibri" panose="020F0502020204030204" pitchFamily="34" charset="0"/>
              </a:rPr>
              <a:t>. 235-252 και</a:t>
            </a:r>
            <a:br>
              <a:rPr lang="el-GR" sz="4000" b="1" dirty="0">
                <a:solidFill>
                  <a:srgbClr val="FF0000"/>
                </a:solidFill>
                <a:effectLst/>
                <a:latin typeface="+mn-lt"/>
                <a:ea typeface="Calibri" panose="020F0502020204030204" pitchFamily="34" charset="0"/>
              </a:rPr>
            </a:br>
            <a:r>
              <a:rPr lang="el-GR" sz="4000" b="1" dirty="0">
                <a:solidFill>
                  <a:srgbClr val="FF0000"/>
                </a:solidFill>
                <a:effectLst/>
                <a:latin typeface="+mn-lt"/>
                <a:ea typeface="Calibri" panose="020F0502020204030204" pitchFamily="34" charset="0"/>
              </a:rPr>
              <a:t>Μαρίας </a:t>
            </a:r>
            <a:r>
              <a:rPr lang="el-GR" sz="4000" b="1" dirty="0" err="1">
                <a:solidFill>
                  <a:srgbClr val="FF0000"/>
                </a:solidFill>
                <a:effectLst/>
                <a:latin typeface="+mn-lt"/>
                <a:ea typeface="Calibri" panose="020F0502020204030204" pitchFamily="34" charset="0"/>
              </a:rPr>
              <a:t>Καράμπελια</a:t>
            </a:r>
            <a:r>
              <a:rPr lang="el-GR" sz="4000" b="1" dirty="0">
                <a:solidFill>
                  <a:srgbClr val="FF0000"/>
                </a:solidFill>
                <a:effectLst/>
                <a:latin typeface="+mn-lt"/>
                <a:ea typeface="Calibri" panose="020F0502020204030204" pitchFamily="34" charset="0"/>
              </a:rPr>
              <a:t>, </a:t>
            </a:r>
            <a:r>
              <a:rPr lang="el-GR" sz="4000" b="1" i="1" dirty="0">
                <a:solidFill>
                  <a:srgbClr val="FF0000"/>
                </a:solidFill>
                <a:effectLst/>
                <a:latin typeface="+mn-lt"/>
                <a:ea typeface="Calibri" panose="020F0502020204030204" pitchFamily="34" charset="0"/>
              </a:rPr>
              <a:t>Εμπειρική βίωση της θείας γνώσης</a:t>
            </a:r>
            <a:r>
              <a:rPr lang="el-GR" sz="4000" b="1" dirty="0">
                <a:solidFill>
                  <a:srgbClr val="FF0000"/>
                </a:solidFill>
                <a:effectLst/>
                <a:latin typeface="+mn-lt"/>
                <a:ea typeface="Calibri" panose="020F0502020204030204" pitchFamily="34" charset="0"/>
              </a:rPr>
              <a:t>, Θεσσαλονίκη</a:t>
            </a:r>
            <a:r>
              <a:rPr lang="el-GR" sz="4000" b="1" dirty="0">
                <a:solidFill>
                  <a:srgbClr val="FF0000"/>
                </a:solidFill>
                <a:latin typeface="+mn-lt"/>
                <a:ea typeface="Calibri" panose="020F0502020204030204" pitchFamily="34" charset="0"/>
              </a:rPr>
              <a:t>: Αντώνιος Σταμούλης, 2013, </a:t>
            </a:r>
            <a:r>
              <a:rPr lang="el-GR" sz="4000" b="1" dirty="0" err="1">
                <a:solidFill>
                  <a:srgbClr val="FF0000"/>
                </a:solidFill>
                <a:latin typeface="+mn-lt"/>
                <a:ea typeface="Calibri" panose="020F0502020204030204" pitchFamily="34" charset="0"/>
              </a:rPr>
              <a:t>σσ</a:t>
            </a:r>
            <a:r>
              <a:rPr lang="el-GR" sz="4000" b="1" dirty="0">
                <a:solidFill>
                  <a:srgbClr val="FF0000"/>
                </a:solidFill>
                <a:latin typeface="+mn-lt"/>
                <a:ea typeface="Calibri" panose="020F0502020204030204" pitchFamily="34" charset="0"/>
              </a:rPr>
              <a:t>. 230-240.</a:t>
            </a:r>
            <a:br>
              <a:rPr lang="el-GR" sz="6000" b="1" dirty="0">
                <a:latin typeface="+mn-lt"/>
              </a:rPr>
            </a:br>
            <a:endParaRPr lang="el-GR" dirty="0"/>
          </a:p>
        </p:txBody>
      </p:sp>
      <p:sp>
        <p:nvSpPr>
          <p:cNvPr id="3" name="Υπότιτλος 2">
            <a:extLst>
              <a:ext uri="{FF2B5EF4-FFF2-40B4-BE49-F238E27FC236}">
                <a16:creationId xmlns:a16="http://schemas.microsoft.com/office/drawing/2014/main" id="{02C564E4-1C8A-EA1B-AF86-6B01F3AEA952}"/>
              </a:ext>
            </a:extLst>
          </p:cNvPr>
          <p:cNvSpPr>
            <a:spLocks noGrp="1"/>
          </p:cNvSpPr>
          <p:nvPr>
            <p:ph type="subTitle" idx="1"/>
          </p:nvPr>
        </p:nvSpPr>
        <p:spPr>
          <a:xfrm>
            <a:off x="745402" y="4798031"/>
            <a:ext cx="10701196" cy="1992068"/>
          </a:xfrm>
        </p:spPr>
        <p:txBody>
          <a:bodyPr>
            <a:normAutofit lnSpcReduction="10000"/>
          </a:bodyPr>
          <a:lstStyle/>
          <a:p>
            <a:r>
              <a:rPr lang="el-GR" dirty="0">
                <a:cs typeface="Times New Roman" panose="02020603050405020304" pitchFamily="18" charset="0"/>
              </a:rPr>
              <a:t>Ζ</a:t>
            </a:r>
            <a:r>
              <a:rPr lang="el-GR" dirty="0"/>
              <a:t>΄ ΕΞΑΜΗΝΟ</a:t>
            </a:r>
            <a:br>
              <a:rPr lang="el-GR" dirty="0"/>
            </a:br>
            <a:r>
              <a:rPr lang="el-GR" dirty="0"/>
              <a:t>ΙΕΡΑΤΙΚΩΝ ΣΠΟΥΔΩΝ</a:t>
            </a:r>
          </a:p>
          <a:p>
            <a:r>
              <a:rPr lang="el-GR" dirty="0"/>
              <a:t>ΑΕΑΑ</a:t>
            </a:r>
          </a:p>
          <a:p>
            <a:r>
              <a:rPr lang="el-GR" dirty="0"/>
              <a:t>ΔΙΔΑΣΚΟΥΣΑ: ΜΑΡΙΑ Κ. ΚΑΡΑΜΠΕΛΙΑ</a:t>
            </a:r>
          </a:p>
          <a:p>
            <a:r>
              <a:rPr lang="el-GR" dirty="0"/>
              <a:t>2023-2024</a:t>
            </a:r>
          </a:p>
        </p:txBody>
      </p:sp>
    </p:spTree>
    <p:extLst>
      <p:ext uri="{BB962C8B-B14F-4D97-AF65-F5344CB8AC3E}">
        <p14:creationId xmlns:p14="http://schemas.microsoft.com/office/powerpoint/2010/main" val="3556954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6CDC63-ACC8-4FE8-C96A-21E8BE8F421A}"/>
              </a:ext>
            </a:extLst>
          </p:cNvPr>
          <p:cNvSpPr>
            <a:spLocks noGrp="1"/>
          </p:cNvSpPr>
          <p:nvPr>
            <p:ph type="title"/>
          </p:nvPr>
        </p:nvSpPr>
        <p:spPr>
          <a:xfrm>
            <a:off x="838200" y="18255"/>
            <a:ext cx="10515600" cy="1167749"/>
          </a:xfrm>
        </p:spPr>
        <p:txBody>
          <a:bodyPr>
            <a:normAutofit fontScale="90000"/>
          </a:bodyPr>
          <a:lstStyle/>
          <a:p>
            <a:pPr algn="ctr"/>
            <a:r>
              <a:rPr lang="el-GR" dirty="0"/>
              <a:t>ΤΑ ΕΙΔΗ ΤΗΣ ΠΡΟΣΕΥΧΗΣ ΚΑΙ </a:t>
            </a:r>
            <a:br>
              <a:rPr lang="el-GR" dirty="0"/>
            </a:br>
            <a:r>
              <a:rPr lang="el-GR" dirty="0"/>
              <a:t>Η ΜΕΤΑΞΥ ΤΟΥΣ ΣΧΕΣΗ</a:t>
            </a:r>
          </a:p>
        </p:txBody>
      </p:sp>
      <p:sp>
        <p:nvSpPr>
          <p:cNvPr id="3" name="Θέση περιεχομένου 2">
            <a:extLst>
              <a:ext uri="{FF2B5EF4-FFF2-40B4-BE49-F238E27FC236}">
                <a16:creationId xmlns:a16="http://schemas.microsoft.com/office/drawing/2014/main" id="{BAF9DBFE-EABB-7397-01AA-719C2675E690}"/>
              </a:ext>
            </a:extLst>
          </p:cNvPr>
          <p:cNvSpPr>
            <a:spLocks noGrp="1"/>
          </p:cNvSpPr>
          <p:nvPr>
            <p:ph idx="1"/>
          </p:nvPr>
        </p:nvSpPr>
        <p:spPr>
          <a:xfrm>
            <a:off x="0" y="1276540"/>
            <a:ext cx="12192000" cy="5563206"/>
          </a:xfrm>
        </p:spPr>
        <p:txBody>
          <a:bodyPr>
            <a:normAutofit fontScale="92500"/>
          </a:bodyPr>
          <a:lstStyle/>
          <a:p>
            <a:r>
              <a:rPr lang="el-GR" sz="2800" dirty="0">
                <a:effectLst/>
                <a:ea typeface="Times New Roman" panose="02020603050405020304" pitchFamily="18" charset="0"/>
              </a:rPr>
              <a:t>Η αντιστοιχία των βαθμίδων της γνωσιολογικής αναγωγής με την ανακαίνιση της ψυχικής διάστασης είναι πια ευδιάκριτη ακολουθώντας την εξής διάταξη: </a:t>
            </a:r>
          </a:p>
          <a:p>
            <a:r>
              <a:rPr lang="el-GR" sz="2800" u="sng" dirty="0">
                <a:effectLst/>
                <a:ea typeface="Times New Roman" panose="02020603050405020304" pitchFamily="18" charset="0"/>
              </a:rPr>
              <a:t>στην πρακτική</a:t>
            </a:r>
            <a:r>
              <a:rPr lang="el-GR" sz="2800" dirty="0">
                <a:effectLst/>
                <a:ea typeface="Times New Roman" panose="02020603050405020304" pitchFamily="18" charset="0"/>
              </a:rPr>
              <a:t> επιτελείται η κάθαρση της επιθυμίας για την εξασφάλιση της απάθειας, </a:t>
            </a:r>
          </a:p>
          <a:p>
            <a:r>
              <a:rPr lang="el-GR" sz="2800" u="sng" dirty="0">
                <a:effectLst/>
                <a:ea typeface="Times New Roman" panose="02020603050405020304" pitchFamily="18" charset="0"/>
              </a:rPr>
              <a:t>στη φυσική</a:t>
            </a:r>
            <a:r>
              <a:rPr lang="el-GR" sz="2800" dirty="0">
                <a:effectLst/>
                <a:ea typeface="Times New Roman" panose="02020603050405020304" pitchFamily="18" charset="0"/>
              </a:rPr>
              <a:t> ενεργείται ο εξαγνισμός του θυμού για την καρποφορία της αγάπης, ενώ </a:t>
            </a:r>
          </a:p>
          <a:p>
            <a:r>
              <a:rPr lang="el-GR" sz="2800" u="sng" dirty="0">
                <a:effectLst/>
                <a:ea typeface="Times New Roman" panose="02020603050405020304" pitchFamily="18" charset="0"/>
              </a:rPr>
              <a:t>στη θεολογία</a:t>
            </a:r>
            <a:r>
              <a:rPr lang="el-GR" sz="2800" dirty="0">
                <a:effectLst/>
                <a:ea typeface="Times New Roman" panose="02020603050405020304" pitchFamily="18" charset="0"/>
              </a:rPr>
              <a:t> προωθείται ο φωτισμός του νου για την τελική μετοχή στη θεολογική γνωσιολογία. </a:t>
            </a:r>
          </a:p>
          <a:p>
            <a:r>
              <a:rPr lang="el-GR" sz="2800" dirty="0">
                <a:effectLst/>
                <a:ea typeface="Times New Roman" panose="02020603050405020304" pitchFamily="18" charset="0"/>
              </a:rPr>
              <a:t>Γνωσιολογία και οντολογία προβάλλονται αδιαχώριστα ενωμένες και μ’ αυτόν τον τρόπο εγγυώνται την ορθόδοξη κατανόηση της δογματικής σύνθεσης του </a:t>
            </a:r>
            <a:r>
              <a:rPr lang="el-GR" sz="2800" dirty="0" err="1">
                <a:effectLst/>
                <a:ea typeface="Times New Roman" panose="02020603050405020304" pitchFamily="18" charset="0"/>
              </a:rPr>
              <a:t>ευαγριανού</a:t>
            </a:r>
            <a:r>
              <a:rPr lang="el-GR" sz="2800" dirty="0">
                <a:effectLst/>
                <a:ea typeface="Times New Roman" panose="02020603050405020304" pitchFamily="18" charset="0"/>
              </a:rPr>
              <a:t> συστήματος. Η άρρηκτη σχέση, που στην ανθρωπολογική περιοχή θεωρείται πια δεδομένη, επιβεβαιώνεται και στη θεολογική διάσταση της προσευχής, όπου ισχύει η </a:t>
            </a:r>
            <a:r>
              <a:rPr lang="el-GR" sz="2800" dirty="0" err="1">
                <a:effectLst/>
                <a:ea typeface="Times New Roman" panose="02020603050405020304" pitchFamily="18" charset="0"/>
              </a:rPr>
              <a:t>τριχοτομική</a:t>
            </a:r>
            <a:r>
              <a:rPr lang="el-GR" sz="2800" dirty="0">
                <a:effectLst/>
                <a:ea typeface="Times New Roman" panose="02020603050405020304" pitchFamily="18" charset="0"/>
              </a:rPr>
              <a:t> διάκριση σε </a:t>
            </a:r>
            <a:r>
              <a:rPr lang="el-GR" sz="2800" b="1" dirty="0">
                <a:effectLst/>
                <a:ea typeface="Times New Roman" panose="02020603050405020304" pitchFamily="18" charset="0"/>
              </a:rPr>
              <a:t>δέηση</a:t>
            </a:r>
            <a:r>
              <a:rPr lang="el-GR" sz="2800" dirty="0">
                <a:effectLst/>
                <a:ea typeface="Times New Roman" panose="02020603050405020304" pitchFamily="18" charset="0"/>
              </a:rPr>
              <a:t>, </a:t>
            </a:r>
            <a:r>
              <a:rPr lang="el-GR" sz="2800" b="1" dirty="0">
                <a:effectLst/>
                <a:ea typeface="Times New Roman" panose="02020603050405020304" pitchFamily="18" charset="0"/>
              </a:rPr>
              <a:t>ευχή</a:t>
            </a:r>
            <a:r>
              <a:rPr lang="el-GR" sz="2800" dirty="0">
                <a:effectLst/>
                <a:ea typeface="Times New Roman" panose="02020603050405020304" pitchFamily="18" charset="0"/>
              </a:rPr>
              <a:t> </a:t>
            </a:r>
            <a:r>
              <a:rPr lang="el-GR" sz="2800" dirty="0" err="1">
                <a:effectLst/>
                <a:ea typeface="Times New Roman" panose="02020603050405020304" pitchFamily="18" charset="0"/>
              </a:rPr>
              <a:t>καί</a:t>
            </a:r>
            <a:r>
              <a:rPr lang="el-GR" sz="2800" dirty="0">
                <a:effectLst/>
                <a:ea typeface="Times New Roman" panose="02020603050405020304" pitchFamily="18" charset="0"/>
              </a:rPr>
              <a:t> </a:t>
            </a:r>
            <a:r>
              <a:rPr lang="el-GR" sz="2800" b="1" dirty="0" err="1">
                <a:effectLst/>
                <a:ea typeface="Times New Roman" panose="02020603050405020304" pitchFamily="18" charset="0"/>
              </a:rPr>
              <a:t>έντευξη</a:t>
            </a:r>
            <a:r>
              <a:rPr lang="el-GR" sz="2800" b="1" dirty="0">
                <a:effectLst/>
                <a:ea typeface="Times New Roman" panose="02020603050405020304" pitchFamily="18" charset="0"/>
              </a:rPr>
              <a:t>.</a:t>
            </a:r>
            <a:r>
              <a:rPr lang="el-GR" sz="2800" dirty="0">
                <a:effectLst/>
                <a:ea typeface="Times New Roman" panose="02020603050405020304" pitchFamily="18" charset="0"/>
              </a:rPr>
              <a:t> Η σειρά των αιτημάτων κατά την εκτέλεση της προσευχής ακολουθεί επακριβώς τη σειρά των τριών σταδίων της πνευματικής ζωής. </a:t>
            </a:r>
          </a:p>
          <a:p>
            <a:pPr marL="0" indent="0">
              <a:buNone/>
            </a:pPr>
            <a:endParaRPr lang="el-GR" dirty="0"/>
          </a:p>
        </p:txBody>
      </p:sp>
    </p:spTree>
    <p:extLst>
      <p:ext uri="{BB962C8B-B14F-4D97-AF65-F5344CB8AC3E}">
        <p14:creationId xmlns:p14="http://schemas.microsoft.com/office/powerpoint/2010/main" val="3595434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44512B-B82B-EBE8-EA96-3D53FF1353AD}"/>
              </a:ext>
            </a:extLst>
          </p:cNvPr>
          <p:cNvSpPr>
            <a:spLocks noGrp="1"/>
          </p:cNvSpPr>
          <p:nvPr>
            <p:ph type="title"/>
          </p:nvPr>
        </p:nvSpPr>
        <p:spPr>
          <a:xfrm>
            <a:off x="838200" y="18255"/>
            <a:ext cx="10515600" cy="1107161"/>
          </a:xfrm>
        </p:spPr>
        <p:txBody>
          <a:bodyPr>
            <a:normAutofit fontScale="90000"/>
          </a:bodyPr>
          <a:lstStyle/>
          <a:p>
            <a:pPr algn="ctr"/>
            <a:r>
              <a:rPr lang="el-GR" dirty="0"/>
              <a:t>ΤΑ ΕΙΔΗ ΤΗΣ ΠΡΟΣΕΥΧΗΣ ΚΑΙ </a:t>
            </a:r>
            <a:br>
              <a:rPr lang="el-GR" dirty="0"/>
            </a:br>
            <a:r>
              <a:rPr lang="el-GR" dirty="0"/>
              <a:t>Η ΜΕΤΑΞΥ ΤΟΥΣ ΣΧΕΣΗ</a:t>
            </a:r>
          </a:p>
        </p:txBody>
      </p:sp>
      <p:sp>
        <p:nvSpPr>
          <p:cNvPr id="3" name="Θέση περιεχομένου 2">
            <a:extLst>
              <a:ext uri="{FF2B5EF4-FFF2-40B4-BE49-F238E27FC236}">
                <a16:creationId xmlns:a16="http://schemas.microsoft.com/office/drawing/2014/main" id="{489D69D3-B699-E0FA-4A82-AF36C88C9B95}"/>
              </a:ext>
            </a:extLst>
          </p:cNvPr>
          <p:cNvSpPr>
            <a:spLocks noGrp="1"/>
          </p:cNvSpPr>
          <p:nvPr>
            <p:ph idx="1"/>
          </p:nvPr>
        </p:nvSpPr>
        <p:spPr>
          <a:xfrm>
            <a:off x="1" y="1125416"/>
            <a:ext cx="12192000" cy="5714330"/>
          </a:xfrm>
        </p:spPr>
        <p:txBody>
          <a:bodyPr>
            <a:normAutofit fontScale="85000" lnSpcReduction="10000"/>
          </a:bodyPr>
          <a:lstStyle/>
          <a:p>
            <a:r>
              <a:rPr lang="el-GR" sz="2800" dirty="0">
                <a:effectLst/>
                <a:ea typeface="Times New Roman" panose="02020603050405020304" pitchFamily="18" charset="0"/>
              </a:rPr>
              <a:t>Σύμφωνα λοιπόν με το διαχωρισμό που προηγήθηκε: </a:t>
            </a:r>
          </a:p>
          <a:p>
            <a:r>
              <a:rPr lang="el-GR" sz="2800" u="sng" dirty="0">
                <a:effectLst/>
                <a:ea typeface="Times New Roman" panose="02020603050405020304" pitchFamily="18" charset="0"/>
              </a:rPr>
              <a:t>η δέηση</a:t>
            </a:r>
            <a:r>
              <a:rPr lang="el-GR" sz="2800" dirty="0">
                <a:effectLst/>
                <a:ea typeface="Times New Roman" panose="02020603050405020304" pitchFamily="18" charset="0"/>
              </a:rPr>
              <a:t> πραγματοποιείται στο επίπεδο της πρακτικής, καθώς ταυτίζεται με την αίτηση των αγαθών και με την κλίση της θείας αρωγής κατά την περίοδο της καταπολέμησης των λογισμών: </a:t>
            </a:r>
            <a:r>
              <a:rPr lang="el-GR" dirty="0">
                <a:ea typeface="Times New Roman" panose="02020603050405020304" pitchFamily="18" charset="0"/>
                <a:cs typeface="Times New Roman" panose="02020603050405020304" pitchFamily="18" charset="0"/>
              </a:rPr>
              <a:t>«</a:t>
            </a:r>
            <a:r>
              <a:rPr lang="en-GB" sz="2800" i="1" dirty="0" err="1">
                <a:effectLst/>
                <a:ea typeface="Times New Roman" panose="02020603050405020304" pitchFamily="18" charset="0"/>
                <a:cs typeface="Times New Roman" panose="02020603050405020304" pitchFamily="18" charset="0"/>
              </a:rPr>
              <a:t>Δέησίς</a:t>
            </a:r>
            <a:r>
              <a:rPr lang="fr-FR" sz="2800" i="1" dirty="0">
                <a:effectLst/>
                <a:ea typeface="Times New Roman" panose="02020603050405020304" pitchFamily="18" charset="0"/>
                <a:cs typeface="Times New Roman" panose="02020603050405020304" pitchFamily="18" charset="0"/>
              </a:rPr>
              <a:t> ἐ</a:t>
            </a:r>
            <a:r>
              <a:rPr lang="en-GB" sz="2800" i="1" dirty="0" err="1">
                <a:effectLst/>
                <a:ea typeface="Times New Roman" panose="02020603050405020304" pitchFamily="18" charset="0"/>
                <a:cs typeface="Times New Roman" panose="02020603050405020304" pitchFamily="18" charset="0"/>
              </a:rPr>
              <a:t>στιν</a:t>
            </a:r>
            <a:r>
              <a:rPr lang="fr-FR" sz="2800" i="1" dirty="0">
                <a:effectLst/>
                <a:ea typeface="Times New Roman" panose="02020603050405020304" pitchFamily="18" charset="0"/>
                <a:cs typeface="Times New Roman" panose="02020603050405020304" pitchFamily="18" charset="0"/>
              </a:rPr>
              <a:t> ὁ</a:t>
            </a:r>
            <a:r>
              <a:rPr lang="en-GB" sz="2800" i="1" dirty="0" err="1">
                <a:effectLst/>
                <a:ea typeface="Times New Roman" panose="02020603050405020304" pitchFamily="18" charset="0"/>
                <a:cs typeface="Times New Roman" panose="02020603050405020304" pitchFamily="18" charset="0"/>
              </a:rPr>
              <a:t>μιλί</a:t>
            </a:r>
            <a:r>
              <a:rPr lang="en-GB" sz="2800" i="1" dirty="0">
                <a:effectLst/>
                <a:ea typeface="Times New Roman" panose="02020603050405020304" pitchFamily="18" charset="0"/>
                <a:cs typeface="Times New Roman" panose="02020603050405020304" pitchFamily="18" charset="0"/>
              </a:rPr>
              <a:t>α το</a:t>
            </a:r>
            <a:r>
              <a:rPr lang="el-GR" sz="2800" i="1" dirty="0">
                <a:effectLst/>
                <a:ea typeface="Times New Roman" panose="02020603050405020304" pitchFamily="18" charset="0"/>
                <a:cs typeface="Times New Roman" panose="02020603050405020304" pitchFamily="18" charset="0"/>
              </a:rPr>
              <a:t>ῦ </a:t>
            </a:r>
            <a:r>
              <a:rPr lang="en-GB" sz="2800" i="1" dirty="0" err="1">
                <a:effectLst/>
                <a:ea typeface="Times New Roman" panose="02020603050405020304" pitchFamily="18" charset="0"/>
                <a:cs typeface="Times New Roman" panose="02020603050405020304" pitchFamily="18" charset="0"/>
              </a:rPr>
              <a:t>νο</a:t>
            </a:r>
            <a:r>
              <a:rPr lang="fr-FR" sz="2800" i="1" dirty="0">
                <a:effectLst/>
                <a:ea typeface="Times New Roman" panose="02020603050405020304" pitchFamily="18" charset="0"/>
                <a:cs typeface="Times New Roman" panose="02020603050405020304" pitchFamily="18" charset="0"/>
              </a:rPr>
              <a:t>ὸ</a:t>
            </a:r>
            <a:r>
              <a:rPr lang="en-GB" sz="2800" i="1" dirty="0">
                <a:effectLst/>
                <a:ea typeface="Times New Roman" panose="02020603050405020304" pitchFamily="18" charset="0"/>
                <a:cs typeface="Times New Roman" panose="02020603050405020304" pitchFamily="18" charset="0"/>
              </a:rPr>
              <a:t>ς πρ</a:t>
            </a:r>
            <a:r>
              <a:rPr lang="fr-FR" sz="2800" i="1" dirty="0">
                <a:effectLst/>
                <a:ea typeface="Times New Roman" panose="02020603050405020304" pitchFamily="18" charset="0"/>
                <a:cs typeface="Times New Roman" panose="02020603050405020304" pitchFamily="18" charset="0"/>
              </a:rPr>
              <a:t>ὸ</a:t>
            </a:r>
            <a:r>
              <a:rPr lang="en-GB" sz="2800" i="1" dirty="0">
                <a:effectLst/>
                <a:ea typeface="Times New Roman" panose="02020603050405020304" pitchFamily="18" charset="0"/>
                <a:cs typeface="Times New Roman" panose="02020603050405020304" pitchFamily="18" charset="0"/>
              </a:rPr>
              <a:t>ς τ</a:t>
            </a:r>
            <a:r>
              <a:rPr lang="fr-FR" sz="2800" i="1" dirty="0">
                <a:effectLst/>
                <a:ea typeface="Times New Roman" panose="02020603050405020304" pitchFamily="18" charset="0"/>
                <a:cs typeface="Times New Roman" panose="02020603050405020304" pitchFamily="18" charset="0"/>
              </a:rPr>
              <a:t>ὸ</a:t>
            </a:r>
            <a:r>
              <a:rPr lang="en-GB" sz="2800" i="1" dirty="0">
                <a:effectLst/>
                <a:ea typeface="Times New Roman" panose="02020603050405020304" pitchFamily="18" charset="0"/>
                <a:cs typeface="Times New Roman" panose="02020603050405020304" pitchFamily="18" charset="0"/>
              </a:rPr>
              <a:t>ν </a:t>
            </a:r>
            <a:r>
              <a:rPr lang="en-GB" sz="2800" i="1" dirty="0" err="1">
                <a:effectLst/>
                <a:ea typeface="Times New Roman" panose="02020603050405020304" pitchFamily="18" charset="0"/>
                <a:cs typeface="Times New Roman" panose="02020603050405020304" pitchFamily="18" charset="0"/>
              </a:rPr>
              <a:t>θε</a:t>
            </a:r>
            <a:r>
              <a:rPr lang="fr-FR" sz="2800" i="1" dirty="0">
                <a:effectLst/>
                <a:ea typeface="Times New Roman" panose="02020603050405020304" pitchFamily="18" charset="0"/>
                <a:cs typeface="Times New Roman" panose="02020603050405020304" pitchFamily="18" charset="0"/>
              </a:rPr>
              <a:t>ὸ</a:t>
            </a:r>
            <a:r>
              <a:rPr lang="en-GB" sz="2800" i="1" dirty="0">
                <a:effectLst/>
                <a:ea typeface="Times New Roman" panose="02020603050405020304" pitchFamily="18" charset="0"/>
                <a:cs typeface="Times New Roman" panose="02020603050405020304" pitchFamily="18" charset="0"/>
              </a:rPr>
              <a:t>ν</a:t>
            </a:r>
            <a:r>
              <a:rPr lang="fr-FR" sz="2800" i="1" dirty="0">
                <a:effectLst/>
                <a:ea typeface="Times New Roman" panose="02020603050405020304" pitchFamily="18" charset="0"/>
                <a:cs typeface="Times New Roman" panose="02020603050405020304" pitchFamily="18" charset="0"/>
              </a:rPr>
              <a:t>, </a:t>
            </a:r>
            <a:r>
              <a:rPr lang="en-GB" sz="2800" i="1" dirty="0" err="1">
                <a:effectLst/>
                <a:ea typeface="Times New Roman" panose="02020603050405020304" pitchFamily="18" charset="0"/>
                <a:cs typeface="Times New Roman" panose="02020603050405020304" pitchFamily="18" charset="0"/>
              </a:rPr>
              <a:t>μεθ</a:t>
            </a:r>
            <a:r>
              <a:rPr lang="fr-FR" sz="2800" i="1" dirty="0">
                <a:effectLst/>
                <a:ea typeface="Times New Roman" panose="02020603050405020304" pitchFamily="18" charset="0"/>
                <a:cs typeface="Times New Roman" panose="02020603050405020304" pitchFamily="18" charset="0"/>
              </a:rPr>
              <a:t>’ </a:t>
            </a:r>
            <a:r>
              <a:rPr lang="el-GR" sz="2800" i="1" dirty="0">
                <a:effectLst/>
                <a:ea typeface="Times New Roman" panose="02020603050405020304" pitchFamily="18" charset="0"/>
                <a:cs typeface="Times New Roman" panose="02020603050405020304" pitchFamily="18" charset="0"/>
              </a:rPr>
              <a:t>ἱ</a:t>
            </a:r>
            <a:r>
              <a:rPr lang="en-GB" sz="2800" i="1" dirty="0" err="1">
                <a:effectLst/>
                <a:ea typeface="Times New Roman" panose="02020603050405020304" pitchFamily="18" charset="0"/>
                <a:cs typeface="Times New Roman" panose="02020603050405020304" pitchFamily="18" charset="0"/>
              </a:rPr>
              <a:t>κετηρί</a:t>
            </a:r>
            <a:r>
              <a:rPr lang="en-GB" sz="2800" i="1" dirty="0">
                <a:effectLst/>
                <a:ea typeface="Times New Roman" panose="02020603050405020304" pitchFamily="18" charset="0"/>
                <a:cs typeface="Times New Roman" panose="02020603050405020304" pitchFamily="18" charset="0"/>
              </a:rPr>
              <a:t>ας</a:t>
            </a:r>
            <a:r>
              <a:rPr lang="fr-FR" sz="2800" i="1" dirty="0">
                <a:effectLst/>
                <a:ea typeface="Times New Roman" panose="02020603050405020304" pitchFamily="18" charset="0"/>
                <a:cs typeface="Times New Roman" panose="02020603050405020304" pitchFamily="18" charset="0"/>
              </a:rPr>
              <a:t> ἐ</a:t>
            </a:r>
            <a:r>
              <a:rPr lang="en-GB" sz="2800" i="1" dirty="0">
                <a:effectLst/>
                <a:ea typeface="Times New Roman" panose="02020603050405020304" pitchFamily="18" charset="0"/>
                <a:cs typeface="Times New Roman" panose="02020603050405020304" pitchFamily="18" charset="0"/>
              </a:rPr>
              <a:t>ν</a:t>
            </a:r>
            <a:r>
              <a:rPr lang="fr-FR" sz="2800" i="1" dirty="0">
                <a:effectLst/>
                <a:ea typeface="Times New Roman" panose="02020603050405020304" pitchFamily="18" charset="0"/>
                <a:cs typeface="Times New Roman" panose="02020603050405020304" pitchFamily="18" charset="0"/>
              </a:rPr>
              <a:t> ᾗ ἐ</a:t>
            </a:r>
            <a:r>
              <a:rPr lang="en-GB" sz="2800" i="1" dirty="0" err="1">
                <a:effectLst/>
                <a:ea typeface="Times New Roman" panose="02020603050405020304" pitchFamily="18" charset="0"/>
                <a:cs typeface="Times New Roman" panose="02020603050405020304" pitchFamily="18" charset="0"/>
              </a:rPr>
              <a:t>στιν</a:t>
            </a:r>
            <a:r>
              <a:rPr lang="en-GB" sz="2800" i="1" dirty="0">
                <a:effectLst/>
                <a:ea typeface="Times New Roman" panose="02020603050405020304" pitchFamily="18" charset="0"/>
                <a:cs typeface="Times New Roman" panose="02020603050405020304" pitchFamily="18" charset="0"/>
              </a:rPr>
              <a:t> β</a:t>
            </a:r>
            <a:r>
              <a:rPr lang="en-GB" sz="2800" i="1" dirty="0" err="1">
                <a:effectLst/>
                <a:ea typeface="Times New Roman" panose="02020603050405020304" pitchFamily="18" charset="0"/>
                <a:cs typeface="Times New Roman" panose="02020603050405020304" pitchFamily="18" charset="0"/>
              </a:rPr>
              <a:t>οηθει</a:t>
            </a:r>
            <a:r>
              <a:rPr lang="fr-FR" sz="2800" i="1" dirty="0">
                <a:effectLst/>
                <a:ea typeface="Times New Roman" panose="02020603050405020304" pitchFamily="18" charset="0"/>
                <a:cs typeface="Times New Roman" panose="02020603050405020304" pitchFamily="18" charset="0"/>
              </a:rPr>
              <a:t>ῶ</a:t>
            </a:r>
            <a:r>
              <a:rPr lang="en-GB" sz="2800" i="1" dirty="0">
                <a:effectLst/>
                <a:ea typeface="Times New Roman" panose="02020603050405020304" pitchFamily="18" charset="0"/>
                <a:cs typeface="Times New Roman" panose="02020603050405020304" pitchFamily="18" charset="0"/>
              </a:rPr>
              <a:t>ν α</a:t>
            </a:r>
            <a:r>
              <a:rPr lang="el-GR" sz="2800" i="1" dirty="0">
                <a:effectLst/>
                <a:ea typeface="Times New Roman" panose="02020603050405020304" pitchFamily="18" charset="0"/>
                <a:cs typeface="Times New Roman" panose="02020603050405020304" pitchFamily="18" charset="0"/>
              </a:rPr>
              <a:t>ἴ</a:t>
            </a:r>
            <a:r>
              <a:rPr lang="en-GB" sz="2800" i="1" dirty="0" err="1">
                <a:effectLst/>
                <a:ea typeface="Times New Roman" panose="02020603050405020304" pitchFamily="18" charset="0"/>
                <a:cs typeface="Times New Roman" panose="02020603050405020304" pitchFamily="18" charset="0"/>
              </a:rPr>
              <a:t>τημ</a:t>
            </a:r>
            <a:r>
              <a:rPr lang="en-GB" sz="2800" i="1" dirty="0">
                <a:effectLst/>
                <a:ea typeface="Times New Roman" panose="02020603050405020304" pitchFamily="18" charset="0"/>
                <a:cs typeface="Times New Roman" panose="02020603050405020304" pitchFamily="18" charset="0"/>
              </a:rPr>
              <a:t>α καιρ</a:t>
            </a:r>
            <a:r>
              <a:rPr lang="fr-FR" sz="2800" i="1" dirty="0">
                <a:effectLst/>
                <a:ea typeface="Times New Roman" panose="02020603050405020304" pitchFamily="18" charset="0"/>
                <a:cs typeface="Times New Roman" panose="02020603050405020304" pitchFamily="18" charset="0"/>
              </a:rPr>
              <a:t>ῷ </a:t>
            </a:r>
            <a:r>
              <a:rPr lang="en-GB" sz="2800" i="1" dirty="0">
                <a:effectLst/>
                <a:ea typeface="Times New Roman" panose="02020603050405020304" pitchFamily="18" charset="0"/>
                <a:cs typeface="Times New Roman" panose="02020603050405020304" pitchFamily="18" charset="0"/>
              </a:rPr>
              <a:t>π</a:t>
            </a:r>
            <a:r>
              <a:rPr lang="en-GB" sz="2800" i="1" dirty="0" err="1">
                <a:effectLst/>
                <a:ea typeface="Times New Roman" panose="02020603050405020304" pitchFamily="18" charset="0"/>
                <a:cs typeface="Times New Roman" panose="02020603050405020304" pitchFamily="18" charset="0"/>
              </a:rPr>
              <a:t>ολέμου</a:t>
            </a:r>
            <a:r>
              <a:rPr lang="en-GB" sz="2800" i="1" dirty="0">
                <a:effectLst/>
                <a:ea typeface="Times New Roman" panose="02020603050405020304" pitchFamily="18" charset="0"/>
                <a:cs typeface="Times New Roman" panose="02020603050405020304" pitchFamily="18" charset="0"/>
              </a:rPr>
              <a:t> κα</a:t>
            </a:r>
            <a:r>
              <a:rPr lang="fr-FR" sz="2800" i="1" dirty="0">
                <a:effectLst/>
                <a:ea typeface="Times New Roman" panose="02020603050405020304" pitchFamily="18" charset="0"/>
                <a:cs typeface="Times New Roman" panose="02020603050405020304" pitchFamily="18" charset="0"/>
              </a:rPr>
              <a:t>ὶ </a:t>
            </a:r>
            <a:r>
              <a:rPr lang="en-GB" sz="2800" i="1" dirty="0">
                <a:effectLst/>
                <a:ea typeface="Times New Roman" panose="02020603050405020304" pitchFamily="18" charset="0"/>
                <a:cs typeface="Times New Roman" panose="02020603050405020304" pitchFamily="18" charset="0"/>
              </a:rPr>
              <a:t>α</a:t>
            </a:r>
            <a:r>
              <a:rPr lang="el-GR" sz="2800" i="1" dirty="0">
                <a:effectLst/>
                <a:ea typeface="Times New Roman" panose="02020603050405020304" pitchFamily="18" charset="0"/>
                <a:cs typeface="Times New Roman" panose="02020603050405020304" pitchFamily="18" charset="0"/>
              </a:rPr>
              <a:t>ἴ</a:t>
            </a:r>
            <a:r>
              <a:rPr lang="en-GB" sz="2800" i="1" dirty="0" err="1">
                <a:effectLst/>
                <a:ea typeface="Times New Roman" panose="02020603050405020304" pitchFamily="18" charset="0"/>
                <a:cs typeface="Times New Roman" panose="02020603050405020304" pitchFamily="18" charset="0"/>
              </a:rPr>
              <a:t>τημ</a:t>
            </a:r>
            <a:r>
              <a:rPr lang="en-GB" sz="2800" i="1" dirty="0">
                <a:effectLst/>
                <a:ea typeface="Times New Roman" panose="02020603050405020304" pitchFamily="18" charset="0"/>
                <a:cs typeface="Times New Roman" panose="02020603050405020304" pitchFamily="18" charset="0"/>
              </a:rPr>
              <a:t>α</a:t>
            </a:r>
            <a:r>
              <a:rPr lang="fr-FR" sz="2800" i="1" dirty="0">
                <a:effectLst/>
                <a:ea typeface="Times New Roman" panose="02020603050405020304" pitchFamily="18" charset="0"/>
                <a:cs typeface="Times New Roman" panose="02020603050405020304" pitchFamily="18" charset="0"/>
              </a:rPr>
              <a:t> ἀ</a:t>
            </a:r>
            <a:r>
              <a:rPr lang="en-GB" sz="2800" i="1" dirty="0">
                <a:effectLst/>
                <a:ea typeface="Times New Roman" panose="02020603050405020304" pitchFamily="18" charset="0"/>
                <a:cs typeface="Times New Roman" panose="02020603050405020304" pitchFamily="18" charset="0"/>
              </a:rPr>
              <a:t>γαθ</a:t>
            </a:r>
            <a:r>
              <a:rPr lang="fr-FR" sz="2800" i="1" dirty="0">
                <a:effectLst/>
                <a:ea typeface="Times New Roman" panose="02020603050405020304" pitchFamily="18" charset="0"/>
                <a:cs typeface="Times New Roman" panose="02020603050405020304" pitchFamily="18" charset="0"/>
              </a:rPr>
              <a:t>ῶ</a:t>
            </a:r>
            <a:r>
              <a:rPr lang="en-GB" sz="2800" i="1" dirty="0">
                <a:effectLst/>
                <a:ea typeface="Times New Roman" panose="02020603050405020304" pitchFamily="18" charset="0"/>
                <a:cs typeface="Times New Roman" panose="02020603050405020304" pitchFamily="18" charset="0"/>
              </a:rPr>
              <a:t>ν</a:t>
            </a:r>
            <a:r>
              <a:rPr lang="fr-FR" sz="2800" i="1" dirty="0">
                <a:effectLst/>
                <a:ea typeface="Times New Roman" panose="02020603050405020304" pitchFamily="18" charset="0"/>
                <a:cs typeface="Times New Roman" panose="02020603050405020304" pitchFamily="18" charset="0"/>
              </a:rPr>
              <a:t> ἐ</a:t>
            </a:r>
            <a:r>
              <a:rPr lang="en-GB" sz="2800" i="1" dirty="0">
                <a:effectLst/>
                <a:ea typeface="Times New Roman" panose="02020603050405020304" pitchFamily="18" charset="0"/>
                <a:cs typeface="Times New Roman" panose="02020603050405020304" pitchFamily="18" charset="0"/>
              </a:rPr>
              <a:t>π</a:t>
            </a:r>
            <a:r>
              <a:rPr lang="fr-FR" sz="2800" i="1" dirty="0">
                <a:effectLst/>
                <a:ea typeface="Times New Roman" panose="02020603050405020304" pitchFamily="18" charset="0"/>
                <a:cs typeface="Times New Roman" panose="02020603050405020304" pitchFamily="18" charset="0"/>
              </a:rPr>
              <a:t>’ ἐ</a:t>
            </a:r>
            <a:r>
              <a:rPr lang="en-GB" sz="2800" i="1" dirty="0">
                <a:effectLst/>
                <a:ea typeface="Times New Roman" panose="02020603050405020304" pitchFamily="18" charset="0"/>
                <a:cs typeface="Times New Roman" panose="02020603050405020304" pitchFamily="18" charset="0"/>
              </a:rPr>
              <a:t>λπ</a:t>
            </a:r>
            <a:r>
              <a:rPr lang="en-GB" sz="2800" i="1" dirty="0" err="1">
                <a:effectLst/>
                <a:ea typeface="Times New Roman" panose="02020603050405020304" pitchFamily="18" charset="0"/>
                <a:cs typeface="Times New Roman" panose="02020603050405020304" pitchFamily="18" charset="0"/>
              </a:rPr>
              <a:t>ίδι</a:t>
            </a:r>
            <a:r>
              <a:rPr lang="el-GR" dirty="0">
                <a:ea typeface="Times New Roman" panose="02020603050405020304" pitchFamily="18" charset="0"/>
                <a:cs typeface="Times New Roman" panose="02020603050405020304" pitchFamily="18" charset="0"/>
              </a:rPr>
              <a:t>»,</a:t>
            </a:r>
            <a:r>
              <a:rPr lang="el-GR" sz="2800" dirty="0">
                <a:ea typeface="Times New Roman" panose="02020603050405020304" pitchFamily="18" charset="0"/>
                <a:cs typeface="Times New Roman" panose="02020603050405020304" pitchFamily="18" charset="0"/>
              </a:rPr>
              <a:t> </a:t>
            </a:r>
            <a:r>
              <a:rPr lang="en-GB" sz="2800" i="1" dirty="0" err="1">
                <a:effectLst/>
                <a:ea typeface="Times New Roman" panose="02020603050405020304" pitchFamily="18" charset="0"/>
              </a:rPr>
              <a:t>Σκέμμ</a:t>
            </a:r>
            <a:r>
              <a:rPr lang="en-GB" sz="2800" i="1" dirty="0">
                <a:effectLst/>
                <a:ea typeface="Times New Roman" panose="02020603050405020304" pitchFamily="18" charset="0"/>
              </a:rPr>
              <a:t>ατα</a:t>
            </a:r>
            <a:r>
              <a:rPr lang="fr-FR" sz="2800" i="1" dirty="0">
                <a:effectLst/>
                <a:ea typeface="Times New Roman" panose="02020603050405020304" pitchFamily="18" charset="0"/>
              </a:rPr>
              <a:t> 31,</a:t>
            </a:r>
            <a:r>
              <a:rPr lang="fr-FR" sz="2800" dirty="0">
                <a:effectLst/>
                <a:ea typeface="Times New Roman" panose="02020603050405020304" pitchFamily="18" charset="0"/>
              </a:rPr>
              <a:t> Frank. </a:t>
            </a:r>
            <a:r>
              <a:rPr lang="en-GB" sz="2800" dirty="0">
                <a:effectLst/>
                <a:ea typeface="Times New Roman" panose="02020603050405020304" pitchFamily="18" charset="0"/>
              </a:rPr>
              <a:t>σ</a:t>
            </a:r>
            <a:r>
              <a:rPr lang="fr-FR" sz="2800" dirty="0">
                <a:effectLst/>
                <a:ea typeface="Times New Roman" panose="02020603050405020304" pitchFamily="18" charset="0"/>
              </a:rPr>
              <a:t>. 455</a:t>
            </a:r>
            <a:endParaRPr lang="el-GR" sz="2800" dirty="0">
              <a:ea typeface="Times New Roman" panose="02020603050405020304" pitchFamily="18" charset="0"/>
            </a:endParaRPr>
          </a:p>
          <a:p>
            <a:r>
              <a:rPr lang="el-GR" sz="2800" u="sng" dirty="0">
                <a:effectLst/>
                <a:ea typeface="Times New Roman" panose="02020603050405020304" pitchFamily="18" charset="0"/>
              </a:rPr>
              <a:t>η ευχή</a:t>
            </a:r>
            <a:r>
              <a:rPr lang="el-GR" sz="2800" dirty="0">
                <a:effectLst/>
                <a:ea typeface="Times New Roman" panose="02020603050405020304" pitchFamily="18" charset="0"/>
              </a:rPr>
              <a:t> εφαρμόζεται στο στάδιο της φυσικής, μια και σχετίζεται με την επαγγελία των αγαθών: </a:t>
            </a:r>
            <a:r>
              <a:rPr lang="el-GR" dirty="0">
                <a:ea typeface="Times New Roman" panose="02020603050405020304" pitchFamily="18" charset="0"/>
                <a:cs typeface="Times New Roman" panose="02020603050405020304" pitchFamily="18" charset="0"/>
              </a:rPr>
              <a:t>«</a:t>
            </a:r>
            <a:r>
              <a:rPr lang="en-GB" sz="2800" i="1" dirty="0">
                <a:effectLst/>
                <a:ea typeface="Times New Roman" panose="02020603050405020304" pitchFamily="18" charset="0"/>
                <a:cs typeface="Times New Roman" panose="02020603050405020304" pitchFamily="18" charset="0"/>
              </a:rPr>
              <a:t>Ε</a:t>
            </a:r>
            <a:r>
              <a:rPr lang="fr-FR" sz="2800" i="1" dirty="0">
                <a:effectLst/>
                <a:ea typeface="Times New Roman" panose="02020603050405020304" pitchFamily="18" charset="0"/>
                <a:cs typeface="Times New Roman" panose="02020603050405020304" pitchFamily="18" charset="0"/>
              </a:rPr>
              <a:t>ὐ</a:t>
            </a:r>
            <a:r>
              <a:rPr lang="en-GB" sz="2800" i="1" dirty="0">
                <a:effectLst/>
                <a:ea typeface="Times New Roman" panose="02020603050405020304" pitchFamily="18" charset="0"/>
                <a:cs typeface="Times New Roman" panose="02020603050405020304" pitchFamily="18" charset="0"/>
              </a:rPr>
              <a:t>χ</a:t>
            </a:r>
            <a:r>
              <a:rPr lang="fr-FR" sz="2800" i="1" dirty="0">
                <a:effectLst/>
                <a:ea typeface="Times New Roman" panose="02020603050405020304" pitchFamily="18" charset="0"/>
                <a:cs typeface="Times New Roman" panose="02020603050405020304" pitchFamily="18" charset="0"/>
              </a:rPr>
              <a:t>ὴ ἐ</a:t>
            </a:r>
            <a:r>
              <a:rPr lang="en-GB" sz="2800" i="1" dirty="0" err="1">
                <a:effectLst/>
                <a:ea typeface="Times New Roman" panose="02020603050405020304" pitchFamily="18" charset="0"/>
                <a:cs typeface="Times New Roman" panose="02020603050405020304" pitchFamily="18" charset="0"/>
              </a:rPr>
              <a:t>στιν</a:t>
            </a:r>
            <a:r>
              <a:rPr lang="fr-FR" sz="2800" i="1" dirty="0">
                <a:effectLst/>
                <a:ea typeface="Times New Roman" panose="02020603050405020304" pitchFamily="18" charset="0"/>
                <a:cs typeface="Times New Roman" panose="02020603050405020304" pitchFamily="18" charset="0"/>
              </a:rPr>
              <a:t> ἐ</a:t>
            </a:r>
            <a:r>
              <a:rPr lang="en-GB" sz="2800" i="1" dirty="0">
                <a:effectLst/>
                <a:ea typeface="Times New Roman" panose="02020603050405020304" pitchFamily="18" charset="0"/>
                <a:cs typeface="Times New Roman" panose="02020603050405020304" pitchFamily="18" charset="0"/>
              </a:rPr>
              <a:t>πα</a:t>
            </a:r>
            <a:r>
              <a:rPr lang="en-GB" sz="2800" i="1" dirty="0" err="1">
                <a:effectLst/>
                <a:ea typeface="Times New Roman" panose="02020603050405020304" pitchFamily="18" charset="0"/>
                <a:cs typeface="Times New Roman" panose="02020603050405020304" pitchFamily="18" charset="0"/>
              </a:rPr>
              <a:t>γγελί</a:t>
            </a:r>
            <a:r>
              <a:rPr lang="en-GB" sz="2800" i="1" dirty="0">
                <a:effectLst/>
                <a:ea typeface="Times New Roman" panose="02020603050405020304" pitchFamily="18" charset="0"/>
                <a:cs typeface="Times New Roman" panose="02020603050405020304" pitchFamily="18" charset="0"/>
              </a:rPr>
              <a:t>α</a:t>
            </a:r>
            <a:r>
              <a:rPr lang="fr-FR" sz="2800" i="1" dirty="0">
                <a:effectLst/>
                <a:ea typeface="Times New Roman" panose="02020603050405020304" pitchFamily="18" charset="0"/>
                <a:cs typeface="Times New Roman" panose="02020603050405020304" pitchFamily="18" charset="0"/>
              </a:rPr>
              <a:t> ἀ</a:t>
            </a:r>
            <a:r>
              <a:rPr lang="en-GB" sz="2800" i="1" dirty="0">
                <a:effectLst/>
                <a:ea typeface="Times New Roman" panose="02020603050405020304" pitchFamily="18" charset="0"/>
                <a:cs typeface="Times New Roman" panose="02020603050405020304" pitchFamily="18" charset="0"/>
              </a:rPr>
              <a:t>γαθ</a:t>
            </a:r>
            <a:r>
              <a:rPr lang="fr-FR" sz="2800" i="1" dirty="0">
                <a:effectLst/>
                <a:ea typeface="Times New Roman" panose="02020603050405020304" pitchFamily="18" charset="0"/>
                <a:cs typeface="Times New Roman" panose="02020603050405020304" pitchFamily="18" charset="0"/>
              </a:rPr>
              <a:t>ῶ</a:t>
            </a:r>
            <a:r>
              <a:rPr lang="en-GB" sz="2800" i="1" dirty="0">
                <a:effectLst/>
                <a:ea typeface="Times New Roman" panose="02020603050405020304" pitchFamily="18" charset="0"/>
                <a:cs typeface="Times New Roman" panose="02020603050405020304" pitchFamily="18" charset="0"/>
              </a:rPr>
              <a:t>ν</a:t>
            </a:r>
            <a:r>
              <a:rPr lang="fr-FR" sz="2800" i="1" dirty="0">
                <a:effectLst/>
                <a:ea typeface="Times New Roman" panose="02020603050405020304" pitchFamily="18" charset="0"/>
                <a:cs typeface="Times New Roman" panose="02020603050405020304" pitchFamily="18" charset="0"/>
              </a:rPr>
              <a:t> ἀ</a:t>
            </a:r>
            <a:r>
              <a:rPr lang="en-GB" sz="2800" i="1" dirty="0">
                <a:effectLst/>
                <a:ea typeface="Times New Roman" panose="02020603050405020304" pitchFamily="18" charset="0"/>
                <a:cs typeface="Times New Roman" panose="02020603050405020304" pitchFamily="18" charset="0"/>
              </a:rPr>
              <a:t>γαθ</a:t>
            </a:r>
            <a:r>
              <a:rPr lang="fr-FR" sz="2800" i="1" dirty="0">
                <a:effectLst/>
                <a:ea typeface="Times New Roman" panose="02020603050405020304" pitchFamily="18" charset="0"/>
                <a:cs typeface="Times New Roman" panose="02020603050405020304" pitchFamily="18" charset="0"/>
              </a:rPr>
              <a:t>ῇ </a:t>
            </a:r>
            <a:r>
              <a:rPr lang="en-GB" sz="2800" i="1" dirty="0">
                <a:effectLst/>
                <a:ea typeface="Times New Roman" panose="02020603050405020304" pitchFamily="18" charset="0"/>
                <a:cs typeface="Times New Roman" panose="02020603050405020304" pitchFamily="18" charset="0"/>
              </a:rPr>
              <a:t>π</a:t>
            </a:r>
            <a:r>
              <a:rPr lang="en-GB" sz="2800" i="1" dirty="0" err="1">
                <a:effectLst/>
                <a:ea typeface="Times New Roman" panose="02020603050405020304" pitchFamily="18" charset="0"/>
                <a:cs typeface="Times New Roman" panose="02020603050405020304" pitchFamily="18" charset="0"/>
              </a:rPr>
              <a:t>ρο</a:t>
            </a:r>
            <a:r>
              <a:rPr lang="en-GB" sz="2800" i="1" dirty="0">
                <a:effectLst/>
                <a:ea typeface="Times New Roman" panose="02020603050405020304" pitchFamily="18" charset="0"/>
                <a:cs typeface="Times New Roman" panose="02020603050405020304" pitchFamily="18" charset="0"/>
              </a:rPr>
              <a:t>αιρέσει γενομένη</a:t>
            </a:r>
            <a:r>
              <a:rPr lang="el-GR" dirty="0">
                <a:ea typeface="Times New Roman" panose="02020603050405020304" pitchFamily="18" charset="0"/>
                <a:cs typeface="Times New Roman" panose="02020603050405020304" pitchFamily="18" charset="0"/>
              </a:rPr>
              <a:t>»,</a:t>
            </a:r>
            <a:r>
              <a:rPr lang="el-GR" sz="2800" dirty="0">
                <a:effectLst/>
                <a:ea typeface="Times New Roman" panose="02020603050405020304" pitchFamily="18" charset="0"/>
                <a:cs typeface="Times New Roman" panose="02020603050405020304" pitchFamily="18" charset="0"/>
              </a:rPr>
              <a:t> </a:t>
            </a:r>
            <a:r>
              <a:rPr lang="en-GB" sz="2800" i="1" dirty="0" err="1">
                <a:effectLst/>
                <a:ea typeface="Times New Roman" panose="02020603050405020304" pitchFamily="18" charset="0"/>
              </a:rPr>
              <a:t>Σκέμμ</a:t>
            </a:r>
            <a:r>
              <a:rPr lang="en-GB" sz="2800" i="1" dirty="0">
                <a:effectLst/>
                <a:ea typeface="Times New Roman" panose="02020603050405020304" pitchFamily="18" charset="0"/>
              </a:rPr>
              <a:t>ατα</a:t>
            </a:r>
            <a:r>
              <a:rPr lang="fr-FR" sz="2800" i="1" dirty="0">
                <a:effectLst/>
                <a:ea typeface="Times New Roman" panose="02020603050405020304" pitchFamily="18" charset="0"/>
              </a:rPr>
              <a:t> 32</a:t>
            </a:r>
            <a:r>
              <a:rPr lang="fr-FR" sz="2800" dirty="0">
                <a:effectLst/>
                <a:ea typeface="Times New Roman" panose="02020603050405020304" pitchFamily="18" charset="0"/>
              </a:rPr>
              <a:t>, Frank. </a:t>
            </a:r>
            <a:r>
              <a:rPr lang="en-GB" sz="2800" dirty="0">
                <a:effectLst/>
                <a:ea typeface="Times New Roman" panose="02020603050405020304" pitchFamily="18" charset="0"/>
              </a:rPr>
              <a:t>σ</a:t>
            </a:r>
            <a:r>
              <a:rPr lang="fr-FR" sz="2800" dirty="0">
                <a:effectLst/>
                <a:ea typeface="Times New Roman" panose="02020603050405020304" pitchFamily="18" charset="0"/>
              </a:rPr>
              <a:t>. 455</a:t>
            </a:r>
            <a:r>
              <a:rPr lang="el-GR" sz="2800" dirty="0">
                <a:effectLst/>
                <a:ea typeface="Times New Roman" panose="02020603050405020304" pitchFamily="18" charset="0"/>
              </a:rPr>
              <a:t>.</a:t>
            </a:r>
          </a:p>
          <a:p>
            <a:r>
              <a:rPr lang="el-GR" sz="2800" u="sng" dirty="0">
                <a:effectLst/>
                <a:ea typeface="Times New Roman" panose="02020603050405020304" pitchFamily="18" charset="0"/>
              </a:rPr>
              <a:t>η </a:t>
            </a:r>
            <a:r>
              <a:rPr lang="el-GR" sz="2800" u="sng" dirty="0" err="1">
                <a:effectLst/>
                <a:ea typeface="Times New Roman" panose="02020603050405020304" pitchFamily="18" charset="0"/>
              </a:rPr>
              <a:t>έντευξη</a:t>
            </a:r>
            <a:r>
              <a:rPr lang="el-GR" sz="2800" dirty="0">
                <a:effectLst/>
                <a:ea typeface="Times New Roman" panose="02020603050405020304" pitchFamily="18" charset="0"/>
              </a:rPr>
              <a:t> παρατηρείται στη βαθμίδα της θεολογίας, από τη στιγμή που εκπροσωπεί τη δέηση των πνευματικών όντων για τη σωτηρία των «</a:t>
            </a:r>
            <a:r>
              <a:rPr lang="el-GR" sz="2800" dirty="0" err="1">
                <a:effectLst/>
                <a:ea typeface="Times New Roman" panose="02020603050405020304" pitchFamily="18" charset="0"/>
              </a:rPr>
              <a:t>ὁμοφύλων</a:t>
            </a:r>
            <a:r>
              <a:rPr lang="el-GR" dirty="0">
                <a:ea typeface="Times New Roman" panose="02020603050405020304" pitchFamily="18" charset="0"/>
              </a:rPr>
              <a:t>»</a:t>
            </a:r>
            <a:r>
              <a:rPr lang="el-GR" sz="2800" dirty="0">
                <a:effectLst/>
                <a:ea typeface="Times New Roman" panose="02020603050405020304" pitchFamily="18" charset="0"/>
              </a:rPr>
              <a:t> τους: </a:t>
            </a:r>
            <a:r>
              <a:rPr lang="el-GR" dirty="0">
                <a:ea typeface="Times New Roman" panose="02020603050405020304" pitchFamily="18" charset="0"/>
                <a:cs typeface="Times New Roman" panose="02020603050405020304" pitchFamily="18" charset="0"/>
              </a:rPr>
              <a:t>«</a:t>
            </a:r>
            <a:r>
              <a:rPr lang="el-GR" sz="2800" i="1" dirty="0">
                <a:effectLst/>
                <a:ea typeface="Times New Roman" panose="02020603050405020304" pitchFamily="18" charset="0"/>
                <a:cs typeface="Times New Roman" panose="02020603050405020304" pitchFamily="18" charset="0"/>
              </a:rPr>
              <a:t>Ἔ</a:t>
            </a:r>
            <a:r>
              <a:rPr lang="en-GB" sz="2800" i="1" dirty="0" err="1">
                <a:effectLst/>
                <a:ea typeface="Times New Roman" panose="02020603050405020304" pitchFamily="18" charset="0"/>
                <a:cs typeface="Times New Roman" panose="02020603050405020304" pitchFamily="18" charset="0"/>
              </a:rPr>
              <a:t>ντευξις</a:t>
            </a:r>
            <a:r>
              <a:rPr lang="fr-FR" sz="2800" i="1" dirty="0">
                <a:effectLst/>
                <a:ea typeface="Times New Roman" panose="02020603050405020304" pitchFamily="18" charset="0"/>
                <a:cs typeface="Times New Roman" panose="02020603050405020304" pitchFamily="18" charset="0"/>
              </a:rPr>
              <a:t> ἐ</a:t>
            </a:r>
            <a:r>
              <a:rPr lang="en-GB" sz="2800" i="1" dirty="0" err="1">
                <a:effectLst/>
                <a:ea typeface="Times New Roman" panose="02020603050405020304" pitchFamily="18" charset="0"/>
                <a:cs typeface="Times New Roman" panose="02020603050405020304" pitchFamily="18" charset="0"/>
              </a:rPr>
              <a:t>στι</a:t>
            </a:r>
            <a:r>
              <a:rPr lang="en-GB" sz="2800" i="1" dirty="0">
                <a:effectLst/>
                <a:ea typeface="Times New Roman" panose="02020603050405020304" pitchFamily="18" charset="0"/>
                <a:cs typeface="Times New Roman" panose="02020603050405020304" pitchFamily="18" charset="0"/>
              </a:rPr>
              <a:t> </a:t>
            </a:r>
            <a:r>
              <a:rPr lang="en-GB" sz="2800" i="1" dirty="0" err="1">
                <a:effectLst/>
                <a:ea typeface="Times New Roman" panose="02020603050405020304" pitchFamily="18" charset="0"/>
                <a:cs typeface="Times New Roman" panose="02020603050405020304" pitchFamily="18" charset="0"/>
              </a:rPr>
              <a:t>δέησις</a:t>
            </a:r>
            <a:r>
              <a:rPr lang="en-GB" sz="2800" i="1" dirty="0">
                <a:effectLst/>
                <a:ea typeface="Times New Roman" panose="02020603050405020304" pitchFamily="18" charset="0"/>
                <a:cs typeface="Times New Roman" panose="02020603050405020304" pitchFamily="18" charset="0"/>
              </a:rPr>
              <a:t> </a:t>
            </a:r>
            <a:r>
              <a:rPr lang="el-GR" sz="2800" i="1" dirty="0">
                <a:effectLst/>
                <a:ea typeface="Times New Roman" panose="02020603050405020304" pitchFamily="18" charset="0"/>
                <a:cs typeface="Times New Roman" panose="02020603050405020304" pitchFamily="18" charset="0"/>
              </a:rPr>
              <a:t>ὑ</a:t>
            </a:r>
            <a:r>
              <a:rPr lang="en-GB" sz="2800" i="1" dirty="0">
                <a:effectLst/>
                <a:ea typeface="Times New Roman" panose="02020603050405020304" pitchFamily="18" charset="0"/>
                <a:cs typeface="Times New Roman" panose="02020603050405020304" pitchFamily="18" charset="0"/>
              </a:rPr>
              <a:t>π</a:t>
            </a:r>
            <a:r>
              <a:rPr lang="fr-FR" sz="2800" i="1" dirty="0">
                <a:effectLst/>
                <a:ea typeface="Times New Roman" panose="02020603050405020304" pitchFamily="18" charset="0"/>
                <a:cs typeface="Times New Roman" panose="02020603050405020304" pitchFamily="18" charset="0"/>
              </a:rPr>
              <a:t>ὸ </a:t>
            </a:r>
            <a:r>
              <a:rPr lang="en-GB" sz="2800" i="1" dirty="0">
                <a:effectLst/>
                <a:ea typeface="Times New Roman" panose="02020603050405020304" pitchFamily="18" charset="0"/>
                <a:cs typeface="Times New Roman" panose="02020603050405020304" pitchFamily="18" charset="0"/>
              </a:rPr>
              <a:t>π</a:t>
            </a:r>
            <a:r>
              <a:rPr lang="en-GB" sz="2800" i="1" dirty="0" err="1">
                <a:effectLst/>
                <a:ea typeface="Times New Roman" panose="02020603050405020304" pitchFamily="18" charset="0"/>
                <a:cs typeface="Times New Roman" panose="02020603050405020304" pitchFamily="18" charset="0"/>
              </a:rPr>
              <a:t>νευμ</a:t>
            </a:r>
            <a:r>
              <a:rPr lang="en-GB" sz="2800" i="1" dirty="0">
                <a:effectLst/>
                <a:ea typeface="Times New Roman" panose="02020603050405020304" pitchFamily="18" charset="0"/>
                <a:cs typeface="Times New Roman" panose="02020603050405020304" pitchFamily="18" charset="0"/>
              </a:rPr>
              <a:t>ατικ</a:t>
            </a:r>
            <a:r>
              <a:rPr lang="fr-FR" sz="2800" i="1" dirty="0">
                <a:effectLst/>
                <a:ea typeface="Times New Roman" panose="02020603050405020304" pitchFamily="18" charset="0"/>
                <a:cs typeface="Times New Roman" panose="02020603050405020304" pitchFamily="18" charset="0"/>
              </a:rPr>
              <a:t>ῶ</a:t>
            </a:r>
            <a:r>
              <a:rPr lang="en-GB" sz="2800" i="1" dirty="0">
                <a:effectLst/>
                <a:ea typeface="Times New Roman" panose="02020603050405020304" pitchFamily="18" charset="0"/>
                <a:cs typeface="Times New Roman" panose="02020603050405020304" pitchFamily="18" charset="0"/>
              </a:rPr>
              <a:t>ν </a:t>
            </a:r>
            <a:r>
              <a:rPr lang="el-GR" sz="2800" i="1" dirty="0">
                <a:effectLst/>
                <a:ea typeface="Times New Roman" panose="02020603050405020304" pitchFamily="18" charset="0"/>
                <a:cs typeface="Times New Roman" panose="02020603050405020304" pitchFamily="18" charset="0"/>
              </a:rPr>
              <a:t>ὑ</a:t>
            </a:r>
            <a:r>
              <a:rPr lang="en-GB" sz="2800" i="1" dirty="0">
                <a:effectLst/>
                <a:ea typeface="Times New Roman" panose="02020603050405020304" pitchFamily="18" charset="0"/>
                <a:cs typeface="Times New Roman" panose="02020603050405020304" pitchFamily="18" charset="0"/>
              </a:rPr>
              <a:t>π</a:t>
            </a:r>
            <a:r>
              <a:rPr lang="fr-FR" sz="2800" i="1" dirty="0">
                <a:effectLst/>
                <a:ea typeface="Times New Roman" panose="02020603050405020304" pitchFamily="18" charset="0"/>
                <a:cs typeface="Times New Roman" panose="02020603050405020304" pitchFamily="18" charset="0"/>
              </a:rPr>
              <a:t>ὲ</a:t>
            </a:r>
            <a:r>
              <a:rPr lang="en-GB" sz="2800" i="1" dirty="0">
                <a:effectLst/>
                <a:ea typeface="Times New Roman" panose="02020603050405020304" pitchFamily="18" charset="0"/>
                <a:cs typeface="Times New Roman" panose="02020603050405020304" pitchFamily="18" charset="0"/>
              </a:rPr>
              <a:t>ρ τ</a:t>
            </a:r>
            <a:r>
              <a:rPr lang="fr-FR" sz="2800" i="1" dirty="0">
                <a:effectLst/>
                <a:ea typeface="Times New Roman" panose="02020603050405020304" pitchFamily="18" charset="0"/>
                <a:cs typeface="Times New Roman" panose="02020603050405020304" pitchFamily="18" charset="0"/>
              </a:rPr>
              <a:t>ῆ</a:t>
            </a:r>
            <a:r>
              <a:rPr lang="en-GB" sz="2800" i="1" dirty="0">
                <a:effectLst/>
                <a:ea typeface="Times New Roman" panose="02020603050405020304" pitchFamily="18" charset="0"/>
                <a:cs typeface="Times New Roman" panose="02020603050405020304" pitchFamily="18" charset="0"/>
              </a:rPr>
              <a:t>ς </a:t>
            </a:r>
            <a:r>
              <a:rPr lang="el-GR" sz="2800" i="1" dirty="0">
                <a:effectLst/>
                <a:ea typeface="Times New Roman" panose="02020603050405020304" pitchFamily="18" charset="0"/>
                <a:cs typeface="Times New Roman" panose="02020603050405020304" pitchFamily="18" charset="0"/>
              </a:rPr>
              <a:t>ἄ</a:t>
            </a:r>
            <a:r>
              <a:rPr lang="en-GB" sz="2800" i="1" dirty="0" err="1">
                <a:effectLst/>
                <a:ea typeface="Times New Roman" panose="02020603050405020304" pitchFamily="18" charset="0"/>
                <a:cs typeface="Times New Roman" panose="02020603050405020304" pitchFamily="18" charset="0"/>
              </a:rPr>
              <a:t>λλων</a:t>
            </a:r>
            <a:r>
              <a:rPr lang="en-GB" sz="2800" i="1" dirty="0">
                <a:effectLst/>
                <a:ea typeface="Times New Roman" panose="02020603050405020304" pitchFamily="18" charset="0"/>
                <a:cs typeface="Times New Roman" panose="02020603050405020304" pitchFamily="18" charset="0"/>
              </a:rPr>
              <a:t> </a:t>
            </a:r>
            <a:r>
              <a:rPr lang="en-GB" sz="2800" i="1" dirty="0" err="1">
                <a:effectLst/>
                <a:ea typeface="Times New Roman" panose="02020603050405020304" pitchFamily="18" charset="0"/>
                <a:cs typeface="Times New Roman" panose="02020603050405020304" pitchFamily="18" charset="0"/>
              </a:rPr>
              <a:t>σωτηρί</a:t>
            </a:r>
            <a:r>
              <a:rPr lang="en-GB" sz="2800" i="1" dirty="0">
                <a:effectLst/>
                <a:ea typeface="Times New Roman" panose="02020603050405020304" pitchFamily="18" charset="0"/>
                <a:cs typeface="Times New Roman" panose="02020603050405020304" pitchFamily="18" charset="0"/>
              </a:rPr>
              <a:t>ας πρ</a:t>
            </a:r>
            <a:r>
              <a:rPr lang="fr-FR" sz="2800" i="1" dirty="0">
                <a:effectLst/>
                <a:ea typeface="Times New Roman" panose="02020603050405020304" pitchFamily="18" charset="0"/>
                <a:cs typeface="Times New Roman" panose="02020603050405020304" pitchFamily="18" charset="0"/>
              </a:rPr>
              <a:t>ὸ</a:t>
            </a:r>
            <a:r>
              <a:rPr lang="en-GB" sz="2800" i="1" dirty="0">
                <a:effectLst/>
                <a:ea typeface="Times New Roman" panose="02020603050405020304" pitchFamily="18" charset="0"/>
                <a:cs typeface="Times New Roman" panose="02020603050405020304" pitchFamily="18" charset="0"/>
              </a:rPr>
              <a:t>ς τ</a:t>
            </a:r>
            <a:r>
              <a:rPr lang="fr-FR" sz="2800" i="1" dirty="0">
                <a:effectLst/>
                <a:ea typeface="Times New Roman" panose="02020603050405020304" pitchFamily="18" charset="0"/>
                <a:cs typeface="Times New Roman" panose="02020603050405020304" pitchFamily="18" charset="0"/>
              </a:rPr>
              <a:t>ὸ</a:t>
            </a:r>
            <a:r>
              <a:rPr lang="en-GB" sz="2800" i="1" dirty="0">
                <a:effectLst/>
                <a:ea typeface="Times New Roman" panose="02020603050405020304" pitchFamily="18" charset="0"/>
                <a:cs typeface="Times New Roman" panose="02020603050405020304" pitchFamily="18" charset="0"/>
              </a:rPr>
              <a:t>ν </a:t>
            </a:r>
            <a:r>
              <a:rPr lang="en-GB" sz="2800" i="1" dirty="0" err="1">
                <a:effectLst/>
                <a:ea typeface="Times New Roman" panose="02020603050405020304" pitchFamily="18" charset="0"/>
                <a:cs typeface="Times New Roman" panose="02020603050405020304" pitchFamily="18" charset="0"/>
              </a:rPr>
              <a:t>θε</a:t>
            </a:r>
            <a:r>
              <a:rPr lang="fr-FR" sz="2800" i="1" dirty="0">
                <a:effectLst/>
                <a:ea typeface="Times New Roman" panose="02020603050405020304" pitchFamily="18" charset="0"/>
                <a:cs typeface="Times New Roman" panose="02020603050405020304" pitchFamily="18" charset="0"/>
              </a:rPr>
              <a:t>ὸ</a:t>
            </a:r>
            <a:r>
              <a:rPr lang="en-GB" sz="2800" i="1" dirty="0">
                <a:effectLst/>
                <a:ea typeface="Times New Roman" panose="02020603050405020304" pitchFamily="18" charset="0"/>
                <a:cs typeface="Times New Roman" panose="02020603050405020304" pitchFamily="18" charset="0"/>
              </a:rPr>
              <a:t>ν </a:t>
            </a:r>
            <a:r>
              <a:rPr lang="en-GB" sz="2800" i="1" dirty="0" err="1">
                <a:effectLst/>
                <a:ea typeface="Times New Roman" panose="02020603050405020304" pitchFamily="18" charset="0"/>
                <a:cs typeface="Times New Roman" panose="02020603050405020304" pitchFamily="18" charset="0"/>
              </a:rPr>
              <a:t>γενομένη</a:t>
            </a:r>
            <a:r>
              <a:rPr lang="el-GR" dirty="0">
                <a:ea typeface="Times New Roman" panose="02020603050405020304" pitchFamily="18" charset="0"/>
                <a:cs typeface="Times New Roman" panose="02020603050405020304" pitchFamily="18" charset="0"/>
              </a:rPr>
              <a:t>»,</a:t>
            </a:r>
            <a:r>
              <a:rPr lang="el-GR" sz="2800" dirty="0">
                <a:effectLst/>
                <a:ea typeface="Times New Roman" panose="02020603050405020304" pitchFamily="18" charset="0"/>
                <a:cs typeface="Times New Roman" panose="02020603050405020304" pitchFamily="18" charset="0"/>
              </a:rPr>
              <a:t> </a:t>
            </a:r>
            <a:r>
              <a:rPr lang="en-GB" sz="2800" i="1" dirty="0" err="1">
                <a:effectLst/>
                <a:ea typeface="Times New Roman" panose="02020603050405020304" pitchFamily="18" charset="0"/>
              </a:rPr>
              <a:t>Σκέμμ</a:t>
            </a:r>
            <a:r>
              <a:rPr lang="en-GB" sz="2800" i="1" dirty="0">
                <a:effectLst/>
                <a:ea typeface="Times New Roman" panose="02020603050405020304" pitchFamily="18" charset="0"/>
              </a:rPr>
              <a:t>ατα</a:t>
            </a:r>
            <a:r>
              <a:rPr lang="fr-FR" sz="2800" i="1" dirty="0">
                <a:effectLst/>
                <a:ea typeface="Times New Roman" panose="02020603050405020304" pitchFamily="18" charset="0"/>
              </a:rPr>
              <a:t> 33, </a:t>
            </a:r>
            <a:r>
              <a:rPr lang="fr-FR" sz="2800" dirty="0">
                <a:effectLst/>
                <a:ea typeface="Times New Roman" panose="02020603050405020304" pitchFamily="18" charset="0"/>
              </a:rPr>
              <a:t>Frank. </a:t>
            </a:r>
            <a:r>
              <a:rPr lang="en-GB" sz="2800" dirty="0">
                <a:effectLst/>
                <a:ea typeface="Times New Roman" panose="02020603050405020304" pitchFamily="18" charset="0"/>
              </a:rPr>
              <a:t>σ</a:t>
            </a:r>
            <a:r>
              <a:rPr lang="fr-FR" sz="2800" dirty="0">
                <a:effectLst/>
                <a:ea typeface="Times New Roman" panose="02020603050405020304" pitchFamily="18" charset="0"/>
              </a:rPr>
              <a:t>. 455</a:t>
            </a:r>
            <a:endParaRPr lang="el-GR" sz="2800" dirty="0">
              <a:ea typeface="Times New Roman" panose="02020603050405020304" pitchFamily="18" charset="0"/>
            </a:endParaRPr>
          </a:p>
          <a:p>
            <a:r>
              <a:rPr lang="el-GR" sz="2800" dirty="0">
                <a:effectLst/>
                <a:ea typeface="Times New Roman" panose="02020603050405020304" pitchFamily="18" charset="0"/>
              </a:rPr>
              <a:t>Στην </a:t>
            </a:r>
            <a:r>
              <a:rPr lang="el-GR" sz="2800" dirty="0" err="1">
                <a:effectLst/>
                <a:ea typeface="Times New Roman" panose="02020603050405020304" pitchFamily="18" charset="0"/>
              </a:rPr>
              <a:t>αλληλοπεριχώρηση</a:t>
            </a:r>
            <a:r>
              <a:rPr lang="el-GR" sz="2800" dirty="0">
                <a:effectLst/>
                <a:ea typeface="Times New Roman" panose="02020603050405020304" pitchFamily="18" charset="0"/>
              </a:rPr>
              <a:t> των βαθμίδων της πνευματικής τελείωσης, ο </a:t>
            </a:r>
            <a:r>
              <a:rPr lang="el-GR" sz="2800" dirty="0" err="1">
                <a:effectLst/>
                <a:ea typeface="Times New Roman" panose="02020603050405020304" pitchFamily="18" charset="0"/>
              </a:rPr>
              <a:t>Ευάγριος</a:t>
            </a:r>
            <a:r>
              <a:rPr lang="el-GR" sz="2800" dirty="0">
                <a:effectLst/>
                <a:ea typeface="Times New Roman" panose="02020603050405020304" pitchFamily="18" charset="0"/>
              </a:rPr>
              <a:t> επανέρχεται για ακόμη μία φορά στο </a:t>
            </a:r>
            <a:r>
              <a:rPr lang="el-GR" sz="2800" i="1" dirty="0" err="1">
                <a:effectLst/>
                <a:ea typeface="Times New Roman" panose="02020603050405020304" pitchFamily="18" charset="0"/>
              </a:rPr>
              <a:t>Γνωστικὸ</a:t>
            </a:r>
            <a:r>
              <a:rPr lang="el-GR" sz="2800" dirty="0">
                <a:effectLst/>
                <a:ea typeface="Times New Roman" panose="02020603050405020304" pitchFamily="18" charset="0"/>
              </a:rPr>
              <a:t>, όπου σημειώνει ότι "</a:t>
            </a:r>
            <a:r>
              <a:rPr lang="el-GR" sz="2800" i="1" dirty="0" err="1">
                <a:effectLst/>
                <a:ea typeface="Times New Roman" panose="02020603050405020304" pitchFamily="18" charset="0"/>
              </a:rPr>
              <a:t>σκοπὸς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τῆς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μὲν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πρακτικῆς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τὸν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νοῦν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ἀποκαθαρίζειν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καὶ</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τῶν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παθῶν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οὐ</a:t>
            </a:r>
            <a:r>
              <a:rPr lang="el-GR" sz="2800" i="1" dirty="0">
                <a:effectLst/>
                <a:ea typeface="Times New Roman" panose="02020603050405020304" pitchFamily="18" charset="0"/>
              </a:rPr>
              <a:t> </a:t>
            </a:r>
            <a:r>
              <a:rPr lang="el-GR" sz="2800" i="1" dirty="0" err="1">
                <a:effectLst/>
                <a:ea typeface="Times New Roman" panose="02020603050405020304" pitchFamily="18" charset="0"/>
              </a:rPr>
              <a:t>δεκτικὸν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καθιστᾶναι</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τῆς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δὲ</a:t>
            </a:r>
            <a:r>
              <a:rPr lang="el-GR" sz="2800" i="1" dirty="0">
                <a:effectLst/>
                <a:ea typeface="Times New Roman" panose="02020603050405020304" pitchFamily="18" charset="0"/>
              </a:rPr>
              <a:t> φυσιολογίας </a:t>
            </a:r>
            <a:r>
              <a:rPr lang="el-GR" sz="2800" i="1" dirty="0" err="1">
                <a:effectLst/>
                <a:ea typeface="Times New Roman" panose="02020603050405020304" pitchFamily="18" charset="0"/>
              </a:rPr>
              <a:t>τὴν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ἀλήθειαν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ἀποφῆναι</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τὴν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ἐν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τοῖς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πράγμασι</a:t>
            </a:r>
            <a:r>
              <a:rPr lang="el-GR" sz="2800" i="1" dirty="0">
                <a:effectLst/>
                <a:ea typeface="Times New Roman" panose="02020603050405020304" pitchFamily="18" charset="0"/>
              </a:rPr>
              <a:t> </a:t>
            </a:r>
            <a:r>
              <a:rPr lang="el-GR" sz="2800" i="1" dirty="0" err="1">
                <a:effectLst/>
                <a:ea typeface="Times New Roman" panose="02020603050405020304" pitchFamily="18" charset="0"/>
              </a:rPr>
              <a:t>κρυπτήν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τὸ</a:t>
            </a:r>
            <a:r>
              <a:rPr lang="el-GR" sz="2800" i="1" dirty="0">
                <a:effectLst/>
                <a:ea typeface="Times New Roman" panose="02020603050405020304" pitchFamily="18" charset="0"/>
              </a:rPr>
              <a:t> </a:t>
            </a:r>
            <a:r>
              <a:rPr lang="el-GR" sz="2800" i="1" dirty="0" err="1">
                <a:effectLst/>
                <a:ea typeface="Times New Roman" panose="02020603050405020304" pitchFamily="18" charset="0"/>
              </a:rPr>
              <a:t>δὲ</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ἀποστῆσαί</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τινα</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τὸν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νοῦν</a:t>
            </a:r>
            <a:r>
              <a:rPr lang="el-GR" sz="2800" i="1" dirty="0">
                <a:effectLst/>
                <a:ea typeface="Times New Roman" panose="02020603050405020304" pitchFamily="18" charset="0"/>
              </a:rPr>
              <a:t> πάντων </a:t>
            </a:r>
            <a:r>
              <a:rPr lang="el-GR" sz="2800" i="1" dirty="0" err="1">
                <a:effectLst/>
                <a:ea typeface="Times New Roman" panose="02020603050405020304" pitchFamily="18" charset="0"/>
              </a:rPr>
              <a:t>τῶν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γηίνων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καὶ</a:t>
            </a:r>
            <a:r>
              <a:rPr lang="el-GR" sz="2800" i="1" dirty="0">
                <a:effectLst/>
                <a:ea typeface="Times New Roman" panose="02020603050405020304" pitchFamily="18" charset="0"/>
              </a:rPr>
              <a:t> </a:t>
            </a:r>
            <a:r>
              <a:rPr lang="el-GR" sz="2800" i="1" dirty="0" err="1">
                <a:effectLst/>
                <a:ea typeface="Times New Roman" panose="02020603050405020304" pitchFamily="18" charset="0"/>
              </a:rPr>
              <a:t>πρὸς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τὴν</a:t>
            </a:r>
            <a:r>
              <a:rPr lang="el-GR" sz="2800" i="1" dirty="0">
                <a:effectLst/>
                <a:ea typeface="Times New Roman" panose="02020603050405020304" pitchFamily="18" charset="0"/>
              </a:rPr>
              <a:t> κεφαλαιώδη </a:t>
            </a:r>
            <a:r>
              <a:rPr lang="el-GR" sz="2800" i="1" dirty="0" err="1">
                <a:effectLst/>
                <a:ea typeface="Times New Roman" panose="02020603050405020304" pitchFamily="18" charset="0"/>
              </a:rPr>
              <a:t>ἁπάντων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ἐπαναγαγεῖν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γνῶσιν</a:t>
            </a:r>
            <a:r>
              <a:rPr lang="el-GR" sz="2800" i="1" dirty="0">
                <a:effectLst/>
                <a:ea typeface="Times New Roman" panose="02020603050405020304" pitchFamily="18" charset="0"/>
              </a:rPr>
              <a:t> χάρισμά </a:t>
            </a:r>
            <a:r>
              <a:rPr lang="el-GR" sz="2800" i="1" dirty="0" err="1">
                <a:effectLst/>
                <a:ea typeface="Times New Roman" panose="02020603050405020304" pitchFamily="18" charset="0"/>
              </a:rPr>
              <a:t>ἐστι</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τῆς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τοῦ</a:t>
            </a:r>
            <a:r>
              <a:rPr lang="el-GR" sz="2800" i="1" dirty="0">
                <a:effectLst/>
                <a:ea typeface="Times New Roman" panose="02020603050405020304" pitchFamily="18" charset="0"/>
              </a:rPr>
              <a:t> </a:t>
            </a:r>
            <a:r>
              <a:rPr lang="el-GR" sz="2800" i="1" dirty="0" err="1">
                <a:effectLst/>
                <a:ea typeface="Times New Roman" panose="02020603050405020304" pitchFamily="18" charset="0"/>
              </a:rPr>
              <a:t>Θεοῦ</a:t>
            </a:r>
            <a:r>
              <a:rPr lang="el-GR" sz="2800" i="1" dirty="0">
                <a:effectLst/>
                <a:ea typeface="Times New Roman" panose="02020603050405020304" pitchFamily="18" charset="0"/>
              </a:rPr>
              <a:t> </a:t>
            </a:r>
            <a:r>
              <a:rPr lang="el-GR" sz="2800" i="1" dirty="0" err="1">
                <a:effectLst/>
                <a:ea typeface="Times New Roman" panose="02020603050405020304" pitchFamily="18" charset="0"/>
              </a:rPr>
              <a:t>ὄψεως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σπεῦδε</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τὴν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εἰκόνα</a:t>
            </a:r>
            <a:r>
              <a:rPr lang="el-GR" sz="2800" i="1" dirty="0">
                <a:effectLst/>
                <a:ea typeface="Times New Roman" panose="02020603050405020304" pitchFamily="18" charset="0"/>
              </a:rPr>
              <a:t> σου </a:t>
            </a:r>
            <a:r>
              <a:rPr lang="el-GR" sz="2800" i="1" dirty="0" err="1">
                <a:effectLst/>
                <a:ea typeface="Times New Roman" panose="02020603050405020304" pitchFamily="18" charset="0"/>
              </a:rPr>
              <a:t>μεταναπλάττειν</a:t>
            </a:r>
            <a:r>
              <a:rPr lang="el-GR" sz="2800" i="1" dirty="0">
                <a:effectLst/>
                <a:ea typeface="Times New Roman" panose="02020603050405020304" pitchFamily="18" charset="0"/>
              </a:rPr>
              <a:t> καθ’ </a:t>
            </a:r>
            <a:r>
              <a:rPr lang="el-GR" sz="2800" i="1" dirty="0" err="1">
                <a:effectLst/>
                <a:ea typeface="Times New Roman" panose="02020603050405020304" pitchFamily="18" charset="0"/>
              </a:rPr>
              <a:t>ὁμοίωσιν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τοῦ</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ἀρχετύπου</a:t>
            </a:r>
            <a:r>
              <a:rPr lang="el-GR" sz="2800" i="1" dirty="0">
                <a:effectLst/>
                <a:ea typeface="Times New Roman" panose="02020603050405020304" pitchFamily="18" charset="0"/>
              </a:rPr>
              <a:t> </a:t>
            </a:r>
            <a:r>
              <a:rPr lang="el-GR" sz="2800" i="1" dirty="0" err="1">
                <a:effectLst/>
                <a:ea typeface="Times New Roman" panose="02020603050405020304" pitchFamily="18" charset="0"/>
              </a:rPr>
              <a:t>καὶ</a:t>
            </a:r>
            <a:r>
              <a:rPr lang="el-GR" sz="2800" i="1" dirty="0">
                <a:effectLst/>
                <a:ea typeface="Times New Roman" panose="02020603050405020304" pitchFamily="18" charset="0"/>
              </a:rPr>
              <a:t> </a:t>
            </a:r>
            <a:r>
              <a:rPr lang="el-GR" sz="2800" i="1" dirty="0" err="1">
                <a:effectLst/>
                <a:ea typeface="Times New Roman" panose="02020603050405020304" pitchFamily="18" charset="0"/>
              </a:rPr>
              <a:t>μὴ</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ἀμέλει</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τοῦ</a:t>
            </a:r>
            <a:r>
              <a:rPr lang="el-GR" sz="2800" i="1" dirty="0">
                <a:effectLst/>
                <a:ea typeface="Times New Roman" panose="02020603050405020304" pitchFamily="18" charset="0"/>
              </a:rPr>
              <a:t> κέρδους σου </a:t>
            </a:r>
            <a:r>
              <a:rPr lang="el-GR" sz="2800" i="1" dirty="0" err="1">
                <a:effectLst/>
                <a:ea typeface="Times New Roman" panose="02020603050405020304" pitchFamily="18" charset="0"/>
              </a:rPr>
              <a:t>ἐν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τοῖς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σοὶ</a:t>
            </a:r>
            <a:r>
              <a:rPr lang="el-GR" sz="2800" i="1" dirty="0">
                <a:effectLst/>
                <a:ea typeface="Times New Roman" panose="02020603050405020304" pitchFamily="18" charset="0"/>
              </a:rPr>
              <a:t> </a:t>
            </a:r>
            <a:r>
              <a:rPr lang="el-GR" sz="2800" i="1" dirty="0" err="1">
                <a:effectLst/>
                <a:ea typeface="Times New Roman" panose="02020603050405020304" pitchFamily="18" charset="0"/>
              </a:rPr>
              <a:t>συμβαίνουσιν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ὅλοις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ἐμποριζόμενος</a:t>
            </a:r>
            <a:r>
              <a:rPr lang="el-GR" sz="2800" dirty="0">
                <a:ea typeface="Times New Roman" panose="02020603050405020304" pitchFamily="18" charset="0"/>
              </a:rPr>
              <a:t>», </a:t>
            </a:r>
            <a:r>
              <a:rPr lang="en-GB" sz="2800" i="1" dirty="0" err="1">
                <a:effectLst/>
                <a:ea typeface="Times New Roman" panose="02020603050405020304" pitchFamily="18" charset="0"/>
                <a:cs typeface="Times New Roman" panose="02020603050405020304" pitchFamily="18" charset="0"/>
              </a:rPr>
              <a:t>Ρν</a:t>
            </a:r>
            <a:r>
              <a:rPr lang="en-GB" sz="2800" i="1" dirty="0">
                <a:effectLst/>
                <a:ea typeface="Times New Roman" panose="02020603050405020304" pitchFamily="18" charset="0"/>
                <a:cs typeface="Times New Roman" panose="02020603050405020304" pitchFamily="18" charset="0"/>
              </a:rPr>
              <a:t>α</a:t>
            </a:r>
            <a:r>
              <a:rPr lang="el-GR" sz="2800" i="1" dirty="0">
                <a:effectLst/>
                <a:ea typeface="Times New Roman" panose="02020603050405020304" pitchFamily="18" charset="0"/>
                <a:cs typeface="Times New Roman" panose="02020603050405020304" pitchFamily="18" charset="0"/>
              </a:rPr>
              <a:t>΄</a:t>
            </a:r>
            <a:r>
              <a:rPr lang="en-GB" sz="2800" i="1" dirty="0">
                <a:effectLst/>
                <a:ea typeface="Times New Roman" panose="02020603050405020304" pitchFamily="18" charset="0"/>
                <a:cs typeface="Times New Roman" panose="02020603050405020304" pitchFamily="18" charset="0"/>
              </a:rPr>
              <a:t>,</a:t>
            </a:r>
            <a:r>
              <a:rPr lang="en-GB" sz="2800" dirty="0">
                <a:effectLst/>
                <a:ea typeface="Times New Roman" panose="02020603050405020304" pitchFamily="18" charset="0"/>
                <a:cs typeface="Times New Roman" panose="02020603050405020304" pitchFamily="18" charset="0"/>
              </a:rPr>
              <a:t> Frank.  σ. 553.</a:t>
            </a:r>
            <a:endParaRPr lang="el-GR" sz="28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4811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D3D4B1-371B-EDC6-DA90-E4568D4847D2}"/>
              </a:ext>
            </a:extLst>
          </p:cNvPr>
          <p:cNvSpPr>
            <a:spLocks noGrp="1"/>
          </p:cNvSpPr>
          <p:nvPr>
            <p:ph type="title"/>
          </p:nvPr>
        </p:nvSpPr>
        <p:spPr>
          <a:xfrm>
            <a:off x="838200" y="1"/>
            <a:ext cx="10515600" cy="1023042"/>
          </a:xfrm>
        </p:spPr>
        <p:txBody>
          <a:bodyPr>
            <a:normAutofit fontScale="90000"/>
          </a:bodyPr>
          <a:lstStyle/>
          <a:p>
            <a:pPr algn="ctr"/>
            <a:r>
              <a:rPr lang="el-GR" dirty="0"/>
              <a:t>ΤΑ ΕΙΔΗ ΤΗΣ ΠΡΟΣΕΥΧΗΣ ΚΑΙ </a:t>
            </a:r>
            <a:br>
              <a:rPr lang="el-GR" dirty="0"/>
            </a:br>
            <a:r>
              <a:rPr lang="el-GR" dirty="0"/>
              <a:t>Η ΜΕΤΑΞΥ ΤΟΥΣ ΣΧΕΣΗ</a:t>
            </a:r>
          </a:p>
        </p:txBody>
      </p:sp>
      <p:sp>
        <p:nvSpPr>
          <p:cNvPr id="3" name="Θέση περιεχομένου 2">
            <a:extLst>
              <a:ext uri="{FF2B5EF4-FFF2-40B4-BE49-F238E27FC236}">
                <a16:creationId xmlns:a16="http://schemas.microsoft.com/office/drawing/2014/main" id="{C0985769-483F-4F2C-DD4B-0889A58FF48F}"/>
              </a:ext>
            </a:extLst>
          </p:cNvPr>
          <p:cNvSpPr>
            <a:spLocks noGrp="1"/>
          </p:cNvSpPr>
          <p:nvPr>
            <p:ph idx="1"/>
          </p:nvPr>
        </p:nvSpPr>
        <p:spPr>
          <a:xfrm>
            <a:off x="0" y="1023043"/>
            <a:ext cx="12192000" cy="5834956"/>
          </a:xfrm>
        </p:spPr>
        <p:txBody>
          <a:bodyPr>
            <a:normAutofit fontScale="92500" lnSpcReduction="20000"/>
          </a:bodyPr>
          <a:lstStyle/>
          <a:p>
            <a:r>
              <a:rPr lang="el-GR" sz="2800" dirty="0">
                <a:ea typeface="Times New Roman" panose="02020603050405020304" pitchFamily="18" charset="0"/>
              </a:rPr>
              <a:t>Ο</a:t>
            </a:r>
            <a:r>
              <a:rPr lang="el-GR" sz="2800" dirty="0">
                <a:effectLst/>
                <a:ea typeface="Times New Roman" panose="02020603050405020304" pitchFamily="18" charset="0"/>
              </a:rPr>
              <a:t> </a:t>
            </a:r>
            <a:r>
              <a:rPr lang="el-GR" sz="2800" dirty="0" err="1">
                <a:effectLst/>
                <a:ea typeface="Times New Roman" panose="02020603050405020304" pitchFamily="18" charset="0"/>
              </a:rPr>
              <a:t>Ευάγριος</a:t>
            </a:r>
            <a:r>
              <a:rPr lang="el-GR" sz="2800" dirty="0">
                <a:effectLst/>
                <a:ea typeface="Times New Roman" panose="02020603050405020304" pitchFamily="18" charset="0"/>
              </a:rPr>
              <a:t> αναγνωρίζει και περιπτώσεις όπου, παρά τον βίαιο εξαναγκασμό της ανθρώπινης θέλησης, η πραγμάτωση της προσευχής παραμένει ανεφάρμοστη. Στις περιπτώσεις αυτές, προτείνεται </a:t>
            </a:r>
            <a:r>
              <a:rPr lang="el-GR" sz="2800" b="1" dirty="0">
                <a:effectLst/>
                <a:ea typeface="Times New Roman" panose="02020603050405020304" pitchFamily="18" charset="0"/>
              </a:rPr>
              <a:t>το πένθος </a:t>
            </a:r>
            <a:r>
              <a:rPr lang="el-GR" sz="2800" dirty="0">
                <a:effectLst/>
                <a:ea typeface="Times New Roman" panose="02020603050405020304" pitchFamily="18" charset="0"/>
              </a:rPr>
              <a:t>και </a:t>
            </a:r>
            <a:r>
              <a:rPr lang="el-GR" b="1" dirty="0">
                <a:effectLst/>
                <a:ea typeface="Times New Roman" panose="02020603050405020304" pitchFamily="18" charset="0"/>
              </a:rPr>
              <a:t>τα δάκρυα</a:t>
            </a:r>
            <a:r>
              <a:rPr lang="el-GR" dirty="0">
                <a:effectLst/>
                <a:ea typeface="Times New Roman" panose="02020603050405020304" pitchFamily="18" charset="0"/>
              </a:rPr>
              <a:t>:</a:t>
            </a:r>
            <a:r>
              <a:rPr lang="el-GR" sz="4000" dirty="0">
                <a:effectLst/>
                <a:ea typeface="Times New Roman" panose="02020603050405020304" pitchFamily="18" charset="0"/>
              </a:rPr>
              <a:t> «</a:t>
            </a:r>
            <a:r>
              <a:rPr lang="el-GR" sz="2800" i="1" dirty="0" err="1">
                <a:effectLst/>
                <a:ea typeface="Times New Roman" panose="02020603050405020304" pitchFamily="18" charset="0"/>
              </a:rPr>
              <a:t>Ὅταν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καθαρθῆναι</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τὴν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εὐχὴν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βιαζόμεθα</a:t>
            </a:r>
            <a:r>
              <a:rPr lang="el-GR" sz="2800" i="1" dirty="0">
                <a:effectLst/>
                <a:ea typeface="Times New Roman" panose="02020603050405020304" pitchFamily="18" charset="0"/>
              </a:rPr>
              <a:t>, </a:t>
            </a:r>
            <a:r>
              <a:rPr lang="el-GR" sz="2800" i="1" dirty="0" err="1">
                <a:effectLst/>
                <a:ea typeface="Times New Roman" panose="02020603050405020304" pitchFamily="18" charset="0"/>
              </a:rPr>
              <a:t>καὶ</a:t>
            </a:r>
            <a:r>
              <a:rPr lang="el-GR" sz="2800" i="1" dirty="0">
                <a:effectLst/>
                <a:ea typeface="Times New Roman" panose="02020603050405020304" pitchFamily="18" charset="0"/>
              </a:rPr>
              <a:t> </a:t>
            </a:r>
            <a:r>
              <a:rPr lang="el-GR" sz="2800" i="1" dirty="0" err="1">
                <a:effectLst/>
                <a:ea typeface="Times New Roman" panose="02020603050405020304" pitchFamily="18" charset="0"/>
              </a:rPr>
              <a:t>οὐ</a:t>
            </a:r>
            <a:r>
              <a:rPr lang="el-GR" sz="2800" i="1" dirty="0">
                <a:effectLst/>
                <a:ea typeface="Times New Roman" panose="02020603050405020304" pitchFamily="18" charset="0"/>
              </a:rPr>
              <a:t> δυνάμεθα, </a:t>
            </a:r>
            <a:r>
              <a:rPr lang="el-GR" sz="2800" i="1" dirty="0" err="1">
                <a:effectLst/>
                <a:ea typeface="Times New Roman" panose="02020603050405020304" pitchFamily="18" charset="0"/>
              </a:rPr>
              <a:t>ἀλλ</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ἐσκοτίσμεθα</a:t>
            </a:r>
            <a:r>
              <a:rPr lang="el-GR" sz="2800" i="1" dirty="0">
                <a:effectLst/>
                <a:ea typeface="Times New Roman" panose="02020603050405020304" pitchFamily="18" charset="0"/>
              </a:rPr>
              <a:t>, τότε </a:t>
            </a:r>
            <a:r>
              <a:rPr lang="el-GR" sz="2800" i="1" dirty="0" err="1">
                <a:effectLst/>
                <a:ea typeface="Times New Roman" panose="02020603050405020304" pitchFamily="18" charset="0"/>
              </a:rPr>
              <a:t>δάκρυσι</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τὰς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παρειὰς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καταβρέξαντες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Θεὸν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ἰκετεύσωμεν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ἐπὶ</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τῷ</a:t>
            </a:r>
            <a:r>
              <a:rPr lang="el-GR" sz="2800" i="1" dirty="0">
                <a:effectLst/>
                <a:ea typeface="Times New Roman" panose="02020603050405020304" pitchFamily="18" charset="0"/>
              </a:rPr>
              <a:t> </a:t>
            </a:r>
            <a:r>
              <a:rPr lang="el-GR" sz="2800" i="1" dirty="0" err="1">
                <a:effectLst/>
                <a:ea typeface="Times New Roman" panose="02020603050405020304" pitchFamily="18" charset="0"/>
              </a:rPr>
              <a:t>διαλυθῆναι</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τοῦ</a:t>
            </a:r>
            <a:r>
              <a:rPr lang="el-GR" sz="2800" i="1" dirty="0">
                <a:effectLst/>
                <a:ea typeface="Times New Roman" panose="02020603050405020304" pitchFamily="18" charset="0"/>
              </a:rPr>
              <a:t> πολέμου </a:t>
            </a:r>
            <a:r>
              <a:rPr lang="el-GR" sz="2800" i="1" dirty="0" err="1">
                <a:effectLst/>
                <a:ea typeface="Times New Roman" panose="02020603050405020304" pitchFamily="18" charset="0"/>
              </a:rPr>
              <a:t>τὴν</a:t>
            </a:r>
            <a:r>
              <a:rPr lang="el-GR" sz="2800" i="1" dirty="0">
                <a:effectLst/>
                <a:ea typeface="Times New Roman" panose="02020603050405020304" pitchFamily="18" charset="0"/>
              </a:rPr>
              <a:t> νύκτα, </a:t>
            </a:r>
            <a:r>
              <a:rPr lang="el-GR" sz="2800" i="1" dirty="0" err="1">
                <a:effectLst/>
                <a:ea typeface="Times New Roman" panose="02020603050405020304" pitchFamily="18" charset="0"/>
              </a:rPr>
              <a:t>καὶ</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ἐλλαμθῆναι</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τῆς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ψυχῆς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τὸ</a:t>
            </a:r>
            <a:r>
              <a:rPr lang="el-GR" sz="2800" i="1" dirty="0">
                <a:effectLst/>
                <a:ea typeface="Times New Roman" panose="02020603050405020304" pitchFamily="18" charset="0"/>
              </a:rPr>
              <a:t> φέγγος</a:t>
            </a:r>
            <a:r>
              <a:rPr lang="el-GR" sz="2800" dirty="0">
                <a:effectLst/>
                <a:ea typeface="Times New Roman" panose="02020603050405020304" pitchFamily="18" charset="0"/>
              </a:rPr>
              <a:t>» (</a:t>
            </a:r>
            <a:r>
              <a:rPr lang="el-GR" sz="2800" i="1" dirty="0">
                <a:effectLst/>
                <a:ea typeface="Times New Roman" panose="02020603050405020304" pitchFamily="18" charset="0"/>
              </a:rPr>
              <a:t>Λόγος </a:t>
            </a:r>
            <a:r>
              <a:rPr lang="el-GR" sz="2800" i="1" dirty="0" err="1">
                <a:effectLst/>
                <a:ea typeface="Times New Roman" panose="02020603050405020304" pitchFamily="18" charset="0"/>
              </a:rPr>
              <a:t>πρὸς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Εὐλόγιον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μοναχὸν</a:t>
            </a:r>
            <a:r>
              <a:rPr lang="el-GR" sz="2800" i="1" dirty="0">
                <a:effectLst/>
                <a:ea typeface="Times New Roman" panose="02020603050405020304" pitchFamily="18" charset="0"/>
              </a:rPr>
              <a:t>,</a:t>
            </a:r>
            <a:r>
              <a:rPr lang="el-GR" sz="2800" dirty="0">
                <a:effectLst/>
                <a:ea typeface="Times New Roman" panose="02020603050405020304" pitchFamily="18" charset="0"/>
              </a:rPr>
              <a:t> </a:t>
            </a:r>
            <a:r>
              <a:rPr lang="en-GB" sz="2800" dirty="0">
                <a:effectLst/>
                <a:ea typeface="Times New Roman" panose="02020603050405020304" pitchFamily="18" charset="0"/>
              </a:rPr>
              <a:t>PG</a:t>
            </a:r>
            <a:r>
              <a:rPr lang="el-GR" sz="2800" dirty="0">
                <a:effectLst/>
                <a:ea typeface="Times New Roman" panose="02020603050405020304" pitchFamily="18" charset="0"/>
              </a:rPr>
              <a:t> 79, 1133 Α. Πρβ. </a:t>
            </a:r>
            <a:r>
              <a:rPr lang="el-GR" sz="2800" i="1" dirty="0">
                <a:effectLst/>
                <a:ea typeface="Times New Roman" panose="02020603050405020304" pitchFamily="18" charset="0"/>
              </a:rPr>
              <a:t>Λόγος </a:t>
            </a:r>
            <a:r>
              <a:rPr lang="el-GR" sz="2800" i="1" dirty="0" err="1">
                <a:effectLst/>
                <a:ea typeface="Times New Roman" panose="02020603050405020304" pitchFamily="18" charset="0"/>
              </a:rPr>
              <a:t>Περὶ</a:t>
            </a:r>
            <a:r>
              <a:rPr lang="el-GR" sz="2800" i="1" dirty="0">
                <a:effectLst/>
                <a:ea typeface="Times New Roman" panose="02020603050405020304" pitchFamily="18" charset="0"/>
              </a:rPr>
              <a:t> </a:t>
            </a:r>
            <a:r>
              <a:rPr lang="el-GR" sz="2800" i="1" dirty="0" err="1">
                <a:effectLst/>
                <a:ea typeface="Times New Roman" panose="02020603050405020304" pitchFamily="18" charset="0"/>
              </a:rPr>
              <a:t>Προσευχῆς</a:t>
            </a:r>
            <a:r>
              <a:rPr lang="el-GR" sz="2800" i="1" dirty="0">
                <a:effectLst/>
                <a:ea typeface="Times New Roman" panose="02020603050405020304" pitchFamily="18" charset="0"/>
              </a:rPr>
              <a:t> ΙΔ΄,</a:t>
            </a:r>
            <a:r>
              <a:rPr lang="el-GR" sz="2800" dirty="0">
                <a:effectLst/>
                <a:ea typeface="Times New Roman" panose="02020603050405020304" pitchFamily="18" charset="0"/>
              </a:rPr>
              <a:t> </a:t>
            </a:r>
            <a:r>
              <a:rPr lang="en-GB" sz="2800" dirty="0">
                <a:effectLst/>
                <a:ea typeface="Times New Roman" panose="02020603050405020304" pitchFamily="18" charset="0"/>
              </a:rPr>
              <a:t>PG</a:t>
            </a:r>
            <a:r>
              <a:rPr lang="el-GR" sz="2800" dirty="0">
                <a:effectLst/>
                <a:ea typeface="Times New Roman" panose="02020603050405020304" pitchFamily="18" charset="0"/>
              </a:rPr>
              <a:t> 79, 1168 </a:t>
            </a:r>
            <a:r>
              <a:rPr lang="en-GB" sz="2800" dirty="0">
                <a:effectLst/>
                <a:ea typeface="Times New Roman" panose="02020603050405020304" pitchFamily="18" charset="0"/>
              </a:rPr>
              <a:t>D</a:t>
            </a:r>
            <a:r>
              <a:rPr lang="el-GR" sz="2800" dirty="0">
                <a:effectLst/>
                <a:ea typeface="Times New Roman" panose="02020603050405020304" pitchFamily="18" charset="0"/>
              </a:rPr>
              <a:t>)</a:t>
            </a:r>
          </a:p>
          <a:p>
            <a:r>
              <a:rPr lang="el-GR" dirty="0">
                <a:effectLst/>
                <a:ea typeface="Times New Roman" panose="02020603050405020304" pitchFamily="18" charset="0"/>
              </a:rPr>
              <a:t>Επιμένει στην ανάγκη των δακρύων, διότι προϋποθέτουν τον συγκλονισμό του εσωτερικού ανθρώπου, εκφράζουν τη συντριβή του, που σημαίνει ότι η πάσης φύσεως κακία χάνει την κυριαρχία της, εκδιώκεται έμπονα από τον άνθρωπο και γι’ αυτό ακριβώς προκαλεί άλγος. Ο πόνος όμως αυτός θεραπεύεται με την αύρα της θείας χάρης, που πνέει μέσα στον προσευχόμενο με δάκρυα.</a:t>
            </a:r>
          </a:p>
          <a:p>
            <a:r>
              <a:rPr lang="el-GR" dirty="0">
                <a:effectLst/>
                <a:ea typeface="Times New Roman" panose="02020603050405020304" pitchFamily="18" charset="0"/>
              </a:rPr>
              <a:t>Ταυτόσημη αποδεικνύεται και η θεολογία του Μακαρίου, όπου η </a:t>
            </a:r>
            <a:r>
              <a:rPr lang="el-GR" b="1" dirty="0">
                <a:effectLst/>
                <a:ea typeface="Times New Roman" panose="02020603050405020304" pitchFamily="18" charset="0"/>
              </a:rPr>
              <a:t>«</a:t>
            </a:r>
            <a:r>
              <a:rPr lang="el-GR" b="1" i="1" dirty="0" err="1">
                <a:effectLst/>
                <a:ea typeface="Times New Roman" panose="02020603050405020304" pitchFamily="18" charset="0"/>
              </a:rPr>
              <a:t>προσκαρτέρησις</a:t>
            </a:r>
            <a:r>
              <a:rPr lang="el-GR" b="1" i="1" dirty="0">
                <a:effectLst/>
                <a:ea typeface="Times New Roman" panose="02020603050405020304" pitchFamily="18" charset="0"/>
              </a:rPr>
              <a:t> </a:t>
            </a:r>
            <a:r>
              <a:rPr lang="el-GR" b="1" i="1" dirty="0" err="1">
                <a:effectLst/>
                <a:ea typeface="Times New Roman" panose="02020603050405020304" pitchFamily="18" charset="0"/>
              </a:rPr>
              <a:t>τῆς</a:t>
            </a:r>
            <a:r>
              <a:rPr lang="el-GR" b="1" i="1" dirty="0">
                <a:effectLst/>
                <a:ea typeface="Times New Roman" panose="02020603050405020304" pitchFamily="18" charset="0"/>
              </a:rPr>
              <a:t> </a:t>
            </a:r>
            <a:r>
              <a:rPr lang="el-GR" b="1" i="1" dirty="0" err="1">
                <a:effectLst/>
                <a:ea typeface="Times New Roman" panose="02020603050405020304" pitchFamily="18" charset="0"/>
              </a:rPr>
              <a:t>εὐχῆς</a:t>
            </a:r>
            <a:r>
              <a:rPr lang="el-GR" b="1" dirty="0">
                <a:ea typeface="Times New Roman" panose="02020603050405020304" pitchFamily="18" charset="0"/>
              </a:rPr>
              <a:t>»</a:t>
            </a:r>
            <a:r>
              <a:rPr lang="el-GR" b="1" dirty="0">
                <a:effectLst/>
                <a:ea typeface="Times New Roman" panose="02020603050405020304" pitchFamily="18" charset="0"/>
              </a:rPr>
              <a:t> </a:t>
            </a:r>
            <a:r>
              <a:rPr lang="el-GR" dirty="0">
                <a:effectLst/>
                <a:ea typeface="Times New Roman" panose="02020603050405020304" pitchFamily="18" charset="0"/>
              </a:rPr>
              <a:t>θεωρείται η κατεξοχήν αρετή που συνάπτει τον άνθρωπο με τον Θεό καθαγιάζοντας ολόκληρη την ύπαρξή του: «</a:t>
            </a:r>
            <a:r>
              <a:rPr lang="el-GR" i="1" dirty="0" err="1">
                <a:effectLst/>
                <a:ea typeface="Times New Roman" panose="02020603050405020304" pitchFamily="18" charset="0"/>
              </a:rPr>
              <a:t>κεφάλαιον</a:t>
            </a:r>
            <a:r>
              <a:rPr lang="el-GR" i="1" dirty="0">
                <a:effectLst/>
                <a:ea typeface="Times New Roman" panose="02020603050405020304" pitchFamily="18" charset="0"/>
              </a:rPr>
              <a:t> </a:t>
            </a:r>
            <a:r>
              <a:rPr lang="el-GR" i="1" dirty="0" err="1">
                <a:effectLst/>
                <a:ea typeface="Times New Roman" panose="02020603050405020304" pitchFamily="18" charset="0"/>
              </a:rPr>
              <a:t>δὲ</a:t>
            </a:r>
            <a:r>
              <a:rPr lang="el-GR" i="1" dirty="0">
                <a:effectLst/>
                <a:ea typeface="Times New Roman" panose="02020603050405020304" pitchFamily="18" charset="0"/>
              </a:rPr>
              <a:t> πάσης </a:t>
            </a:r>
            <a:r>
              <a:rPr lang="el-GR" i="1" dirty="0" err="1">
                <a:effectLst/>
                <a:ea typeface="Times New Roman" panose="02020603050405020304" pitchFamily="18" charset="0"/>
              </a:rPr>
              <a:t>σπουδῆς</a:t>
            </a:r>
            <a:r>
              <a:rPr lang="el-GR" i="1" dirty="0">
                <a:effectLst/>
                <a:ea typeface="Times New Roman" panose="02020603050405020304" pitchFamily="18" charset="0"/>
              </a:rPr>
              <a:t> </a:t>
            </a:r>
            <a:r>
              <a:rPr lang="el-GR" i="1" dirty="0" err="1">
                <a:effectLst/>
                <a:ea typeface="Times New Roman" panose="02020603050405020304" pitchFamily="18" charset="0"/>
              </a:rPr>
              <a:t>ἀγαθῇς</a:t>
            </a:r>
            <a:r>
              <a:rPr lang="en-GB" i="1" dirty="0">
                <a:effectLst/>
                <a:ea typeface="Times New Roman" panose="02020603050405020304" pitchFamily="18" charset="0"/>
              </a:rPr>
              <a:t>, </a:t>
            </a:r>
            <a:r>
              <a:rPr lang="el-GR" i="1" dirty="0" err="1">
                <a:effectLst/>
                <a:ea typeface="Times New Roman" panose="02020603050405020304" pitchFamily="18" charset="0"/>
              </a:rPr>
              <a:t>καὶ</a:t>
            </a:r>
            <a:r>
              <a:rPr lang="el-GR" i="1" dirty="0">
                <a:effectLst/>
                <a:ea typeface="Times New Roman" panose="02020603050405020304" pitchFamily="18" charset="0"/>
              </a:rPr>
              <a:t> </a:t>
            </a:r>
            <a:r>
              <a:rPr lang="el-GR" i="1" dirty="0" err="1">
                <a:effectLst/>
                <a:ea typeface="Times New Roman" panose="02020603050405020304" pitchFamily="18" charset="0"/>
              </a:rPr>
              <a:t>κορυφαῖον</a:t>
            </a:r>
            <a:r>
              <a:rPr lang="el-GR" i="1" dirty="0">
                <a:effectLst/>
                <a:ea typeface="Times New Roman" panose="02020603050405020304" pitchFamily="18" charset="0"/>
              </a:rPr>
              <a:t> </a:t>
            </a:r>
            <a:r>
              <a:rPr lang="el-GR" i="1" dirty="0" err="1">
                <a:effectLst/>
                <a:ea typeface="Times New Roman" panose="02020603050405020304" pitchFamily="18" charset="0"/>
              </a:rPr>
              <a:t>τῶν</a:t>
            </a:r>
            <a:r>
              <a:rPr lang="el-GR" i="1" dirty="0">
                <a:effectLst/>
                <a:ea typeface="Times New Roman" panose="02020603050405020304" pitchFamily="18" charset="0"/>
              </a:rPr>
              <a:t> κατορθωμάτων </a:t>
            </a:r>
            <a:r>
              <a:rPr lang="el-GR" i="1" dirty="0" err="1">
                <a:effectLst/>
                <a:ea typeface="Times New Roman" panose="02020603050405020304" pitchFamily="18" charset="0"/>
              </a:rPr>
              <a:t>ἐστὶ</a:t>
            </a:r>
            <a:r>
              <a:rPr lang="el-GR" i="1" dirty="0">
                <a:effectLst/>
                <a:ea typeface="Times New Roman" panose="02020603050405020304" pitchFamily="18" charset="0"/>
              </a:rPr>
              <a:t> </a:t>
            </a:r>
            <a:r>
              <a:rPr lang="el-GR" i="1" dirty="0" err="1">
                <a:effectLst/>
                <a:ea typeface="Times New Roman" panose="02020603050405020304" pitchFamily="18" charset="0"/>
              </a:rPr>
              <a:t>τὸ</a:t>
            </a:r>
            <a:r>
              <a:rPr lang="el-GR" i="1" dirty="0">
                <a:effectLst/>
                <a:ea typeface="Times New Roman" panose="02020603050405020304" pitchFamily="18" charset="0"/>
              </a:rPr>
              <a:t> </a:t>
            </a:r>
            <a:r>
              <a:rPr lang="el-GR" i="1" dirty="0" err="1">
                <a:effectLst/>
                <a:ea typeface="Times New Roman" panose="02020603050405020304" pitchFamily="18" charset="0"/>
              </a:rPr>
              <a:t>προσκαρτερεῖν</a:t>
            </a:r>
            <a:r>
              <a:rPr lang="el-GR" i="1" dirty="0">
                <a:effectLst/>
                <a:ea typeface="Times New Roman" panose="02020603050405020304" pitchFamily="18" charset="0"/>
              </a:rPr>
              <a:t> </a:t>
            </a:r>
            <a:r>
              <a:rPr lang="el-GR" i="1" dirty="0" err="1">
                <a:effectLst/>
                <a:ea typeface="Times New Roman" panose="02020603050405020304" pitchFamily="18" charset="0"/>
              </a:rPr>
              <a:t>τῇ</a:t>
            </a:r>
            <a:r>
              <a:rPr lang="el-GR" i="1" dirty="0">
                <a:effectLst/>
                <a:ea typeface="Times New Roman" panose="02020603050405020304" pitchFamily="18" charset="0"/>
              </a:rPr>
              <a:t> </a:t>
            </a:r>
            <a:r>
              <a:rPr lang="el-GR" i="1" dirty="0" err="1">
                <a:effectLst/>
                <a:ea typeface="Times New Roman" panose="02020603050405020304" pitchFamily="18" charset="0"/>
              </a:rPr>
              <a:t>εὐχῇ</a:t>
            </a:r>
            <a:r>
              <a:rPr lang="en-GB" i="1" dirty="0">
                <a:effectLst/>
                <a:ea typeface="Times New Roman" panose="02020603050405020304" pitchFamily="18" charset="0"/>
              </a:rPr>
              <a:t>... </a:t>
            </a:r>
            <a:r>
              <a:rPr lang="el-GR" i="1" dirty="0">
                <a:effectLst/>
                <a:ea typeface="Times New Roman" panose="02020603050405020304" pitchFamily="18" charset="0"/>
              </a:rPr>
              <a:t>Ὁ </a:t>
            </a:r>
            <a:r>
              <a:rPr lang="el-GR" i="1" dirty="0" err="1">
                <a:effectLst/>
                <a:ea typeface="Times New Roman" panose="02020603050405020304" pitchFamily="18" charset="0"/>
              </a:rPr>
              <a:t>γὰρ</a:t>
            </a:r>
            <a:r>
              <a:rPr lang="el-GR" i="1" dirty="0">
                <a:effectLst/>
                <a:ea typeface="Times New Roman" panose="02020603050405020304" pitchFamily="18" charset="0"/>
              </a:rPr>
              <a:t> </a:t>
            </a:r>
            <a:r>
              <a:rPr lang="el-GR" i="1" dirty="0" err="1">
                <a:effectLst/>
                <a:ea typeface="Times New Roman" panose="02020603050405020304" pitchFamily="18" charset="0"/>
              </a:rPr>
              <a:t>ἑαυτόν</a:t>
            </a:r>
            <a:r>
              <a:rPr lang="el-GR" i="1" dirty="0">
                <a:effectLst/>
                <a:ea typeface="Times New Roman" panose="02020603050405020304" pitchFamily="18" charset="0"/>
              </a:rPr>
              <a:t> </a:t>
            </a:r>
            <a:r>
              <a:rPr lang="el-GR" i="1" dirty="0" err="1">
                <a:effectLst/>
                <a:ea typeface="Times New Roman" panose="02020603050405020304" pitchFamily="18" charset="0"/>
              </a:rPr>
              <a:t>ὁσημέραι</a:t>
            </a:r>
            <a:r>
              <a:rPr lang="el-GR" i="1" dirty="0">
                <a:effectLst/>
                <a:ea typeface="Times New Roman" panose="02020603050405020304" pitchFamily="18" charset="0"/>
              </a:rPr>
              <a:t> </a:t>
            </a:r>
            <a:r>
              <a:rPr lang="el-GR" i="1" dirty="0" err="1">
                <a:effectLst/>
                <a:ea typeface="Times New Roman" panose="02020603050405020304" pitchFamily="18" charset="0"/>
              </a:rPr>
              <a:t>τῇ</a:t>
            </a:r>
            <a:r>
              <a:rPr lang="el-GR" i="1" dirty="0">
                <a:effectLst/>
                <a:ea typeface="Times New Roman" panose="02020603050405020304" pitchFamily="18" charset="0"/>
              </a:rPr>
              <a:t> </a:t>
            </a:r>
            <a:r>
              <a:rPr lang="el-GR" i="1" dirty="0" err="1">
                <a:effectLst/>
                <a:ea typeface="Times New Roman" panose="02020603050405020304" pitchFamily="18" charset="0"/>
              </a:rPr>
              <a:t>προσευχῇ</a:t>
            </a:r>
            <a:r>
              <a:rPr lang="el-GR" i="1" dirty="0">
                <a:effectLst/>
                <a:ea typeface="Times New Roman" panose="02020603050405020304" pitchFamily="18" charset="0"/>
              </a:rPr>
              <a:t> </a:t>
            </a:r>
            <a:r>
              <a:rPr lang="el-GR" i="1" dirty="0" err="1">
                <a:effectLst/>
                <a:ea typeface="Times New Roman" panose="02020603050405020304" pitchFamily="18" charset="0"/>
              </a:rPr>
              <a:t>προσκαρτερεῖν</a:t>
            </a:r>
            <a:r>
              <a:rPr lang="el-GR" i="1" dirty="0">
                <a:effectLst/>
                <a:ea typeface="Times New Roman" panose="02020603050405020304" pitchFamily="18" charset="0"/>
              </a:rPr>
              <a:t> </a:t>
            </a:r>
            <a:r>
              <a:rPr lang="el-GR" i="1" dirty="0" err="1">
                <a:effectLst/>
                <a:ea typeface="Times New Roman" panose="02020603050405020304" pitchFamily="18" charset="0"/>
              </a:rPr>
              <a:t>ἀναγκάζων</a:t>
            </a:r>
            <a:r>
              <a:rPr lang="el-GR" i="1" dirty="0">
                <a:effectLst/>
                <a:ea typeface="Times New Roman" panose="02020603050405020304" pitchFamily="18" charset="0"/>
              </a:rPr>
              <a:t> </a:t>
            </a:r>
            <a:r>
              <a:rPr lang="el-GR" i="1" dirty="0" err="1">
                <a:effectLst/>
                <a:ea typeface="Times New Roman" panose="02020603050405020304" pitchFamily="18" charset="0"/>
              </a:rPr>
              <a:t>εἰς</a:t>
            </a:r>
            <a:r>
              <a:rPr lang="el-GR" i="1" dirty="0">
                <a:effectLst/>
                <a:ea typeface="Times New Roman" panose="02020603050405020304" pitchFamily="18" charset="0"/>
              </a:rPr>
              <a:t> </a:t>
            </a:r>
            <a:r>
              <a:rPr lang="el-GR" i="1" dirty="0" err="1">
                <a:effectLst/>
                <a:ea typeface="Times New Roman" panose="02020603050405020304" pitchFamily="18" charset="0"/>
              </a:rPr>
              <a:t>ἔρωτα</a:t>
            </a:r>
            <a:r>
              <a:rPr lang="el-GR" i="1" dirty="0">
                <a:effectLst/>
                <a:ea typeface="Times New Roman" panose="02020603050405020304" pitchFamily="18" charset="0"/>
              </a:rPr>
              <a:t> </a:t>
            </a:r>
            <a:r>
              <a:rPr lang="el-GR" i="1" dirty="0" err="1">
                <a:effectLst/>
                <a:ea typeface="Times New Roman" panose="02020603050405020304" pitchFamily="18" charset="0"/>
              </a:rPr>
              <a:t>θεῖον</a:t>
            </a:r>
            <a:r>
              <a:rPr lang="el-GR" i="1" dirty="0">
                <a:effectLst/>
                <a:ea typeface="Times New Roman" panose="02020603050405020304" pitchFamily="18" charset="0"/>
              </a:rPr>
              <a:t> </a:t>
            </a:r>
            <a:r>
              <a:rPr lang="el-GR" i="1" dirty="0" err="1">
                <a:effectLst/>
                <a:ea typeface="Times New Roman" panose="02020603050405020304" pitchFamily="18" charset="0"/>
              </a:rPr>
              <a:t>καὶ</a:t>
            </a:r>
            <a:r>
              <a:rPr lang="el-GR" i="1" dirty="0">
                <a:effectLst/>
                <a:ea typeface="Times New Roman" panose="02020603050405020304" pitchFamily="18" charset="0"/>
              </a:rPr>
              <a:t> </a:t>
            </a:r>
            <a:r>
              <a:rPr lang="el-GR" i="1" dirty="0" err="1">
                <a:effectLst/>
                <a:ea typeface="Times New Roman" panose="02020603050405020304" pitchFamily="18" charset="0"/>
              </a:rPr>
              <a:t>πόθον</a:t>
            </a:r>
            <a:r>
              <a:rPr lang="el-GR" i="1" dirty="0">
                <a:effectLst/>
                <a:ea typeface="Times New Roman" panose="02020603050405020304" pitchFamily="18" charset="0"/>
              </a:rPr>
              <a:t> </a:t>
            </a:r>
            <a:r>
              <a:rPr lang="el-GR" i="1" dirty="0" err="1">
                <a:effectLst/>
                <a:ea typeface="Times New Roman" panose="02020603050405020304" pitchFamily="18" charset="0"/>
              </a:rPr>
              <a:t>ἔμπυρον</a:t>
            </a:r>
            <a:r>
              <a:rPr lang="el-GR" i="1" dirty="0">
                <a:effectLst/>
                <a:ea typeface="Times New Roman" panose="02020603050405020304" pitchFamily="18" charset="0"/>
              </a:rPr>
              <a:t> </a:t>
            </a:r>
            <a:r>
              <a:rPr lang="el-GR" i="1" dirty="0" err="1">
                <a:effectLst/>
                <a:ea typeface="Times New Roman" panose="02020603050405020304" pitchFamily="18" charset="0"/>
              </a:rPr>
              <a:t>ὑπὸ</a:t>
            </a:r>
            <a:r>
              <a:rPr lang="el-GR" i="1" dirty="0">
                <a:effectLst/>
                <a:ea typeface="Times New Roman" panose="02020603050405020304" pitchFamily="18" charset="0"/>
              </a:rPr>
              <a:t> </a:t>
            </a:r>
            <a:r>
              <a:rPr lang="el-GR" i="1" dirty="0" err="1">
                <a:effectLst/>
                <a:ea typeface="Times New Roman" panose="02020603050405020304" pitchFamily="18" charset="0"/>
              </a:rPr>
              <a:t>τῆς</a:t>
            </a:r>
            <a:r>
              <a:rPr lang="el-GR" i="1" dirty="0">
                <a:effectLst/>
                <a:ea typeface="Times New Roman" panose="02020603050405020304" pitchFamily="18" charset="0"/>
              </a:rPr>
              <a:t> </a:t>
            </a:r>
            <a:r>
              <a:rPr lang="el-GR" i="1" dirty="0" err="1">
                <a:effectLst/>
                <a:ea typeface="Times New Roman" panose="02020603050405020304" pitchFamily="18" charset="0"/>
              </a:rPr>
              <a:t>πνευματικῆς</a:t>
            </a:r>
            <a:r>
              <a:rPr lang="el-GR" i="1" dirty="0">
                <a:effectLst/>
                <a:ea typeface="Times New Roman" panose="02020603050405020304" pitchFamily="18" charset="0"/>
              </a:rPr>
              <a:t> </a:t>
            </a:r>
            <a:r>
              <a:rPr lang="el-GR" i="1" dirty="0" err="1">
                <a:effectLst/>
                <a:ea typeface="Times New Roman" panose="02020603050405020304" pitchFamily="18" charset="0"/>
              </a:rPr>
              <a:t>ἀγάπης</a:t>
            </a:r>
            <a:r>
              <a:rPr lang="el-GR" i="1" dirty="0">
                <a:effectLst/>
                <a:ea typeface="Times New Roman" panose="02020603050405020304" pitchFamily="18" charset="0"/>
              </a:rPr>
              <a:t> </a:t>
            </a:r>
            <a:r>
              <a:rPr lang="el-GR" i="1" dirty="0" err="1">
                <a:effectLst/>
                <a:ea typeface="Times New Roman" panose="02020603050405020304" pitchFamily="18" charset="0"/>
              </a:rPr>
              <a:t>ἐκκαίεται</a:t>
            </a:r>
            <a:r>
              <a:rPr lang="el-GR" i="1" dirty="0">
                <a:effectLst/>
                <a:ea typeface="Times New Roman" panose="02020603050405020304" pitchFamily="18" charset="0"/>
              </a:rPr>
              <a:t> </a:t>
            </a:r>
            <a:r>
              <a:rPr lang="el-GR" i="1" dirty="0" err="1">
                <a:effectLst/>
                <a:ea typeface="Times New Roman" panose="02020603050405020304" pitchFamily="18" charset="0"/>
              </a:rPr>
              <a:t>πρὸς</a:t>
            </a:r>
            <a:r>
              <a:rPr lang="el-GR" i="1" dirty="0">
                <a:effectLst/>
                <a:ea typeface="Times New Roman" panose="02020603050405020304" pitchFamily="18" charset="0"/>
              </a:rPr>
              <a:t> Θεόν, </a:t>
            </a:r>
            <a:r>
              <a:rPr lang="el-GR" i="1" dirty="0" err="1">
                <a:effectLst/>
                <a:ea typeface="Times New Roman" panose="02020603050405020304" pitchFamily="18" charset="0"/>
              </a:rPr>
              <a:t>καὶ</a:t>
            </a:r>
            <a:r>
              <a:rPr lang="el-GR" i="1" dirty="0">
                <a:effectLst/>
                <a:ea typeface="Times New Roman" panose="02020603050405020304" pitchFamily="18" charset="0"/>
              </a:rPr>
              <a:t> </a:t>
            </a:r>
            <a:r>
              <a:rPr lang="el-GR" i="1" dirty="0" err="1">
                <a:effectLst/>
                <a:ea typeface="Times New Roman" panose="02020603050405020304" pitchFamily="18" charset="0"/>
              </a:rPr>
              <a:t>τὴν</a:t>
            </a:r>
            <a:r>
              <a:rPr lang="el-GR" i="1" dirty="0">
                <a:effectLst/>
                <a:ea typeface="Times New Roman" panose="02020603050405020304" pitchFamily="18" charset="0"/>
              </a:rPr>
              <a:t> χάριν </a:t>
            </a:r>
            <a:r>
              <a:rPr lang="el-GR" i="1" dirty="0" err="1">
                <a:effectLst/>
                <a:ea typeface="Times New Roman" panose="02020603050405020304" pitchFamily="18" charset="0"/>
              </a:rPr>
              <a:t>τῆς</a:t>
            </a:r>
            <a:r>
              <a:rPr lang="el-GR" i="1" dirty="0">
                <a:effectLst/>
                <a:ea typeface="Times New Roman" panose="02020603050405020304" pitchFamily="18" charset="0"/>
              </a:rPr>
              <a:t> </a:t>
            </a:r>
            <a:r>
              <a:rPr lang="el-GR" i="1" dirty="0" err="1">
                <a:effectLst/>
                <a:ea typeface="Times New Roman" panose="02020603050405020304" pitchFamily="18" charset="0"/>
              </a:rPr>
              <a:t>τοῦ</a:t>
            </a:r>
            <a:r>
              <a:rPr lang="el-GR" i="1" dirty="0">
                <a:effectLst/>
                <a:ea typeface="Times New Roman" panose="02020603050405020304" pitchFamily="18" charset="0"/>
              </a:rPr>
              <a:t> Πνεύματος </a:t>
            </a:r>
            <a:r>
              <a:rPr lang="el-GR" i="1" dirty="0" err="1">
                <a:effectLst/>
                <a:ea typeface="Times New Roman" panose="02020603050405020304" pitchFamily="18" charset="0"/>
              </a:rPr>
              <a:t>ἁγιαστικῆς</a:t>
            </a:r>
            <a:r>
              <a:rPr lang="el-GR" i="1" dirty="0">
                <a:effectLst/>
                <a:ea typeface="Times New Roman" panose="02020603050405020304" pitchFamily="18" charset="0"/>
              </a:rPr>
              <a:t> </a:t>
            </a:r>
            <a:r>
              <a:rPr lang="el-GR" i="1" dirty="0" err="1">
                <a:effectLst/>
                <a:ea typeface="Times New Roman" panose="02020603050405020304" pitchFamily="18" charset="0"/>
              </a:rPr>
              <a:t>τελειότητος</a:t>
            </a:r>
            <a:r>
              <a:rPr lang="el-GR" i="1" dirty="0">
                <a:effectLst/>
                <a:ea typeface="Times New Roman" panose="02020603050405020304" pitchFamily="18" charset="0"/>
              </a:rPr>
              <a:t> </a:t>
            </a:r>
            <a:r>
              <a:rPr lang="el-GR" i="1" dirty="0" err="1">
                <a:effectLst/>
                <a:ea typeface="Times New Roman" panose="02020603050405020304" pitchFamily="18" charset="0"/>
              </a:rPr>
              <a:t>ὑποδέχεται</a:t>
            </a:r>
            <a:r>
              <a:rPr lang="el-GR" dirty="0">
                <a:effectLst/>
                <a:ea typeface="Times New Roman" panose="02020603050405020304" pitchFamily="18" charset="0"/>
              </a:rPr>
              <a:t>» (</a:t>
            </a:r>
            <a:r>
              <a:rPr lang="el-GR" i="1" dirty="0" err="1">
                <a:effectLst/>
                <a:ea typeface="Times New Roman" panose="02020603050405020304" pitchFamily="18" charset="0"/>
              </a:rPr>
              <a:t>Ὁμιλίαι</a:t>
            </a:r>
            <a:r>
              <a:rPr lang="el-GR" i="1" dirty="0">
                <a:effectLst/>
                <a:ea typeface="Times New Roman" panose="02020603050405020304" pitchFamily="18" charset="0"/>
              </a:rPr>
              <a:t> </a:t>
            </a:r>
            <a:r>
              <a:rPr lang="el-GR" i="1" dirty="0" err="1">
                <a:effectLst/>
                <a:ea typeface="Times New Roman" panose="02020603050405020304" pitchFamily="18" charset="0"/>
              </a:rPr>
              <a:t>Πνευματικαὶ</a:t>
            </a:r>
            <a:r>
              <a:rPr lang="el-GR" i="1" dirty="0">
                <a:effectLst/>
                <a:ea typeface="Times New Roman" panose="02020603050405020304" pitchFamily="18" charset="0"/>
              </a:rPr>
              <a:t> Μ΄</a:t>
            </a:r>
            <a:r>
              <a:rPr lang="en-GB" i="1" dirty="0">
                <a:effectLst/>
                <a:ea typeface="Times New Roman" panose="02020603050405020304" pitchFamily="18" charset="0"/>
              </a:rPr>
              <a:t>,</a:t>
            </a:r>
            <a:r>
              <a:rPr lang="en-GB" dirty="0">
                <a:effectLst/>
                <a:ea typeface="Times New Roman" panose="02020603050405020304" pitchFamily="18" charset="0"/>
              </a:rPr>
              <a:t> PG 34, 764 </a:t>
            </a:r>
            <a:r>
              <a:rPr lang="el-GR" dirty="0">
                <a:effectLst/>
                <a:ea typeface="Times New Roman" panose="02020603050405020304" pitchFamily="18" charset="0"/>
              </a:rPr>
              <a:t>Β).</a:t>
            </a:r>
            <a:endParaRPr lang="el-GR" dirty="0"/>
          </a:p>
          <a:p>
            <a:pPr marL="0" indent="0">
              <a:buNone/>
            </a:pPr>
            <a:endParaRPr lang="el-GR" dirty="0"/>
          </a:p>
        </p:txBody>
      </p:sp>
    </p:spTree>
    <p:extLst>
      <p:ext uri="{BB962C8B-B14F-4D97-AF65-F5344CB8AC3E}">
        <p14:creationId xmlns:p14="http://schemas.microsoft.com/office/powerpoint/2010/main" val="2856054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D5408F-75DC-BA53-9F58-51C313561C86}"/>
              </a:ext>
            </a:extLst>
          </p:cNvPr>
          <p:cNvSpPr>
            <a:spLocks noGrp="1"/>
          </p:cNvSpPr>
          <p:nvPr>
            <p:ph type="title"/>
          </p:nvPr>
        </p:nvSpPr>
        <p:spPr>
          <a:xfrm>
            <a:off x="90435" y="1"/>
            <a:ext cx="12101565" cy="472272"/>
          </a:xfrm>
        </p:spPr>
        <p:txBody>
          <a:bodyPr>
            <a:normAutofit fontScale="90000"/>
          </a:bodyPr>
          <a:lstStyle/>
          <a:p>
            <a:pPr algn="ctr"/>
            <a:r>
              <a:rPr lang="el-GR" dirty="0"/>
              <a:t>ΤΑ ΕΙΔΗ ΤΗΣ ΠΡΟΣΕΥΧΗΣ ΚΑΙ Η ΜΕΤΑΞΥ ΤΟΥΣ ΣΧΕΣΗ</a:t>
            </a:r>
          </a:p>
        </p:txBody>
      </p:sp>
      <p:sp>
        <p:nvSpPr>
          <p:cNvPr id="3" name="Θέση περιεχομένου 2">
            <a:extLst>
              <a:ext uri="{FF2B5EF4-FFF2-40B4-BE49-F238E27FC236}">
                <a16:creationId xmlns:a16="http://schemas.microsoft.com/office/drawing/2014/main" id="{28854288-FAF6-B66C-5C4F-4587A8A478F0}"/>
              </a:ext>
            </a:extLst>
          </p:cNvPr>
          <p:cNvSpPr>
            <a:spLocks noGrp="1"/>
          </p:cNvSpPr>
          <p:nvPr>
            <p:ph idx="1"/>
          </p:nvPr>
        </p:nvSpPr>
        <p:spPr>
          <a:xfrm>
            <a:off x="0" y="361740"/>
            <a:ext cx="12192000" cy="6496259"/>
          </a:xfrm>
        </p:spPr>
        <p:txBody>
          <a:bodyPr>
            <a:noAutofit/>
          </a:bodyPr>
          <a:lstStyle/>
          <a:p>
            <a:r>
              <a:rPr lang="el-GR" sz="2400" dirty="0">
                <a:effectLst/>
                <a:ea typeface="Times New Roman" panose="02020603050405020304" pitchFamily="18" charset="0"/>
              </a:rPr>
              <a:t>Στο σημείο αυτό αναγνωρίζεται μια απήχηση της θεολογίας του Γρηγορίου </a:t>
            </a:r>
            <a:r>
              <a:rPr lang="el-GR" sz="2400" dirty="0" err="1">
                <a:effectLst/>
                <a:ea typeface="Times New Roman" panose="02020603050405020304" pitchFamily="18" charset="0"/>
              </a:rPr>
              <a:t>Νύσσης</a:t>
            </a:r>
            <a:r>
              <a:rPr lang="el-GR" sz="2400" dirty="0">
                <a:effectLst/>
                <a:ea typeface="Times New Roman" panose="02020603050405020304" pitchFamily="18" charset="0"/>
              </a:rPr>
              <a:t>, όπου η προσευχή θεωρείται ανάμεσα στα πνευματικά όπλα ως αρετή κορυφαία, ενώ η βαθμίδα των πιστών που διατηρείται στην προσευχή – «</a:t>
            </a:r>
            <a:r>
              <a:rPr lang="el-GR" sz="2400" i="1" dirty="0" err="1">
                <a:effectLst/>
                <a:ea typeface="Times New Roman" panose="02020603050405020304" pitchFamily="18" charset="0"/>
              </a:rPr>
              <a:t>οἱ</a:t>
            </a:r>
            <a:r>
              <a:rPr lang="el-GR" sz="2400" i="1" dirty="0">
                <a:effectLst/>
                <a:ea typeface="Times New Roman" panose="02020603050405020304" pitchFamily="18" charset="0"/>
              </a:rPr>
              <a:t> </a:t>
            </a:r>
            <a:r>
              <a:rPr lang="el-GR" sz="2400" i="1" dirty="0" err="1">
                <a:effectLst/>
                <a:ea typeface="Times New Roman" panose="02020603050405020304" pitchFamily="18" charset="0"/>
              </a:rPr>
              <a:t>εὐχῇ</a:t>
            </a:r>
            <a:r>
              <a:rPr lang="el-GR" sz="2400" i="1" dirty="0">
                <a:effectLst/>
                <a:ea typeface="Times New Roman" panose="02020603050405020304" pitchFamily="18" charset="0"/>
              </a:rPr>
              <a:t> </a:t>
            </a:r>
            <a:r>
              <a:rPr lang="el-GR" sz="2400" i="1" dirty="0" err="1">
                <a:effectLst/>
                <a:ea typeface="Times New Roman" panose="02020603050405020304" pitchFamily="18" charset="0"/>
              </a:rPr>
              <a:t>προσκαρτεροῦντες</a:t>
            </a:r>
            <a:r>
              <a:rPr lang="el-GR" sz="2400" i="1" dirty="0">
                <a:ea typeface="Times New Roman" panose="02020603050405020304" pitchFamily="18" charset="0"/>
              </a:rPr>
              <a:t>»</a:t>
            </a:r>
            <a:r>
              <a:rPr lang="el-GR" sz="2400" dirty="0">
                <a:effectLst/>
                <a:ea typeface="Times New Roman" panose="02020603050405020304" pitchFamily="18" charset="0"/>
              </a:rPr>
              <a:t>- κατέχει την υψηλότερη θέση ανάμεσα στα μέλη της μοναχικής κοινότητας. Γι’ αυτό και στα </a:t>
            </a:r>
            <a:r>
              <a:rPr lang="el-GR" sz="2400" dirty="0" err="1">
                <a:effectLst/>
                <a:ea typeface="Times New Roman" panose="02020603050405020304" pitchFamily="18" charset="0"/>
              </a:rPr>
              <a:t>μακαριανά</a:t>
            </a:r>
            <a:r>
              <a:rPr lang="el-GR" sz="2400" dirty="0">
                <a:effectLst/>
                <a:ea typeface="Times New Roman" panose="02020603050405020304" pitchFamily="18" charset="0"/>
              </a:rPr>
              <a:t> </a:t>
            </a:r>
            <a:r>
              <a:rPr lang="el-GR" sz="2400" dirty="0" err="1">
                <a:effectLst/>
                <a:ea typeface="Times New Roman" panose="02020603050405020304" pitchFamily="18" charset="0"/>
              </a:rPr>
              <a:t>συγγράματα</a:t>
            </a:r>
            <a:r>
              <a:rPr lang="el-GR" sz="2400" dirty="0">
                <a:effectLst/>
                <a:ea typeface="Times New Roman" panose="02020603050405020304" pitchFamily="18" charset="0"/>
              </a:rPr>
              <a:t> απαντάται η προσταγή «</a:t>
            </a:r>
            <a:r>
              <a:rPr lang="el-GR" sz="2400" i="1" dirty="0" err="1">
                <a:effectLst/>
                <a:ea typeface="Times New Roman" panose="02020603050405020304" pitchFamily="18" charset="0"/>
              </a:rPr>
              <a:t>βιάζεσθαι</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ἑαυτὸν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εἰς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τὴν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εὐχήν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μὴ</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ἔχοντα</a:t>
            </a:r>
            <a:r>
              <a:rPr lang="el-GR" sz="2400" i="1" dirty="0">
                <a:effectLst/>
                <a:ea typeface="Times New Roman" panose="02020603050405020304" pitchFamily="18" charset="0"/>
              </a:rPr>
              <a:t> </a:t>
            </a:r>
            <a:r>
              <a:rPr lang="el-GR" sz="2400" i="1" dirty="0" err="1">
                <a:effectLst/>
                <a:ea typeface="Times New Roman" panose="02020603050405020304" pitchFamily="18" charset="0"/>
              </a:rPr>
              <a:t>εὐχὴν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πνευματικήν</a:t>
            </a:r>
            <a:r>
              <a:rPr lang="el-GR" sz="2400" dirty="0">
                <a:ea typeface="Times New Roman" panose="02020603050405020304" pitchFamily="18" charset="0"/>
              </a:rPr>
              <a:t>» (</a:t>
            </a:r>
            <a:r>
              <a:rPr lang="el-GR" sz="2400" i="1" dirty="0" err="1">
                <a:effectLst/>
                <a:ea typeface="Times New Roman" panose="02020603050405020304" pitchFamily="18" charset="0"/>
              </a:rPr>
              <a:t>Ὁμιλίαι</a:t>
            </a:r>
            <a:r>
              <a:rPr lang="el-GR" sz="2400" i="1" dirty="0">
                <a:effectLst/>
                <a:ea typeface="Times New Roman" panose="02020603050405020304" pitchFamily="18" charset="0"/>
              </a:rPr>
              <a:t> </a:t>
            </a:r>
            <a:r>
              <a:rPr lang="el-GR" sz="2400" i="1" dirty="0" err="1">
                <a:effectLst/>
                <a:ea typeface="Times New Roman" panose="02020603050405020304" pitchFamily="18" charset="0"/>
              </a:rPr>
              <a:t>Πνευματικαὶ</a:t>
            </a:r>
            <a:r>
              <a:rPr lang="el-GR" sz="2400" i="1" dirty="0">
                <a:effectLst/>
                <a:ea typeface="Times New Roman" panose="02020603050405020304" pitchFamily="18" charset="0"/>
              </a:rPr>
              <a:t> ΙΘ΄,</a:t>
            </a:r>
            <a:r>
              <a:rPr lang="el-GR" sz="2400" dirty="0">
                <a:effectLst/>
                <a:ea typeface="Times New Roman" panose="02020603050405020304" pitchFamily="18" charset="0"/>
              </a:rPr>
              <a:t> </a:t>
            </a:r>
            <a:r>
              <a:rPr lang="en-GB" sz="2400" dirty="0">
                <a:effectLst/>
                <a:ea typeface="Times New Roman" panose="02020603050405020304" pitchFamily="18" charset="0"/>
              </a:rPr>
              <a:t>PG</a:t>
            </a:r>
            <a:r>
              <a:rPr lang="el-GR" sz="2400" dirty="0">
                <a:effectLst/>
                <a:ea typeface="Times New Roman" panose="02020603050405020304" pitchFamily="18" charset="0"/>
              </a:rPr>
              <a:t> 34, 645 Α).</a:t>
            </a:r>
          </a:p>
          <a:p>
            <a:r>
              <a:rPr lang="el-GR" sz="2400" dirty="0">
                <a:effectLst/>
                <a:ea typeface="Times New Roman" panose="02020603050405020304" pitchFamily="18" charset="0"/>
              </a:rPr>
              <a:t>Στη συγκεκριμένη περίπτωση πρόκειται για μία ερμηνεία της </a:t>
            </a:r>
            <a:r>
              <a:rPr lang="el-GR" sz="2400" i="1" dirty="0" err="1">
                <a:effectLst/>
                <a:ea typeface="Times New Roman" panose="02020603050405020304" pitchFamily="18" charset="0"/>
              </a:rPr>
              <a:t>Γαλ</a:t>
            </a:r>
            <a:r>
              <a:rPr lang="el-GR" sz="2400" i="1" dirty="0">
                <a:effectLst/>
                <a:ea typeface="Times New Roman" panose="02020603050405020304" pitchFamily="18" charset="0"/>
              </a:rPr>
              <a:t>. 4, 6</a:t>
            </a:r>
            <a:r>
              <a:rPr lang="el-GR" sz="2400" dirty="0">
                <a:effectLst/>
                <a:ea typeface="Times New Roman" panose="02020603050405020304" pitchFamily="18" charset="0"/>
              </a:rPr>
              <a:t>, σύμφωνα με την οποία η έννοια της βίας, όταν αναφέρεται στην προσευχή, φανερώνει τη μετάβαση από την </a:t>
            </a:r>
            <a:r>
              <a:rPr lang="el-GR" sz="2400" b="1" dirty="0">
                <a:effectLst/>
                <a:ea typeface="Times New Roman" panose="02020603050405020304" pitchFamily="18" charset="0"/>
              </a:rPr>
              <a:t>ενεργητική προσευχή </a:t>
            </a:r>
            <a:r>
              <a:rPr lang="el-GR" sz="2400" dirty="0">
                <a:effectLst/>
                <a:ea typeface="Times New Roman" panose="02020603050405020304" pitchFamily="18" charset="0"/>
              </a:rPr>
              <a:t>που είναι περιορισμένη, στην </a:t>
            </a:r>
            <a:r>
              <a:rPr lang="el-GR" sz="2400" b="1" dirty="0">
                <a:effectLst/>
                <a:ea typeface="Times New Roman" panose="02020603050405020304" pitchFamily="18" charset="0"/>
              </a:rPr>
              <a:t>παθητική προσευχή</a:t>
            </a:r>
            <a:r>
              <a:rPr lang="el-GR" sz="2400" dirty="0">
                <a:effectLst/>
                <a:ea typeface="Times New Roman" panose="02020603050405020304" pitchFamily="18" charset="0"/>
              </a:rPr>
              <a:t>, η οποία αποτελεί πάντοτε χαρισματική δωρεά του Αγ. Πνεύματος. Ο Μακάριος, λοιπόν, καθοδηγώντας τη μοναχική κοινότητα επιβάλλει στην αδελφότητα έναν τέτοιο κανόνα, γιατί αντιλαμβάνεται ότι ο ανθρώπινος αγώνας έγκειται στο βιασμό του εγωϊσμού με στόχο την κατάργηση της καρδιακής θέλησης που αντιστέκεται στη διάπραξη του αγαθού. Επιπρόσθετα, σύμφωνα με μια αμετακίνητη νομοτελειακή τάξη γνωρίζει ότι ο βιασμός της αυτεξούσιας προαίρεσης στη μνήμη του Κυρίου γίνεται πόλος έλξης του θείου ελέους και της </a:t>
            </a:r>
            <a:r>
              <a:rPr lang="el-GR" sz="2400" dirty="0" err="1">
                <a:effectLst/>
                <a:ea typeface="Times New Roman" panose="02020603050405020304" pitchFamily="18" charset="0"/>
              </a:rPr>
              <a:t>αγιοπνευματικής</a:t>
            </a:r>
            <a:r>
              <a:rPr lang="el-GR" sz="2400" dirty="0">
                <a:effectLst/>
                <a:ea typeface="Times New Roman" panose="02020603050405020304" pitchFamily="18" charset="0"/>
              </a:rPr>
              <a:t> δωρεάς, που καταργεί κάθε αμαρτία και δαιμονική επίσκεψη: «</a:t>
            </a:r>
            <a:r>
              <a:rPr lang="el-GR" sz="2400" i="1" dirty="0" err="1">
                <a:effectLst/>
                <a:ea typeface="Times New Roman" panose="02020603050405020304" pitchFamily="18" charset="0"/>
              </a:rPr>
              <a:t>θεωρῶν</a:t>
            </a:r>
            <a:r>
              <a:rPr lang="el-GR" sz="2400" i="1" dirty="0">
                <a:effectLst/>
                <a:ea typeface="Times New Roman" panose="02020603050405020304" pitchFamily="18" charset="0"/>
              </a:rPr>
              <a:t> ὁ Κύριος </a:t>
            </a:r>
            <a:r>
              <a:rPr lang="el-GR" sz="2400" i="1" dirty="0" err="1">
                <a:effectLst/>
                <a:ea typeface="Times New Roman" panose="02020603050405020304" pitchFamily="18" charset="0"/>
              </a:rPr>
              <a:t>τὴν</a:t>
            </a:r>
            <a:r>
              <a:rPr lang="el-GR" sz="2400" i="1" dirty="0">
                <a:effectLst/>
                <a:ea typeface="Times New Roman" panose="02020603050405020304" pitchFamily="18" charset="0"/>
              </a:rPr>
              <a:t> τοιαύτην </a:t>
            </a:r>
            <a:r>
              <a:rPr lang="el-GR" sz="2400" i="1" dirty="0" err="1">
                <a:effectLst/>
                <a:ea typeface="Times New Roman" panose="02020603050405020304" pitchFamily="18" charset="0"/>
              </a:rPr>
              <a:t>προαίρεσιν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πῶς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βιάζεσθαι</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ἑαυτὸν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εἰς</a:t>
            </a:r>
            <a:r>
              <a:rPr lang="el-GR" sz="2400" i="1" dirty="0">
                <a:effectLst/>
                <a:ea typeface="Times New Roman" panose="02020603050405020304" pitchFamily="18" charset="0"/>
              </a:rPr>
              <a:t> μνήμην, </a:t>
            </a:r>
            <a:r>
              <a:rPr lang="el-GR" sz="2400" i="1" dirty="0" err="1">
                <a:effectLst/>
                <a:ea typeface="Times New Roman" panose="02020603050405020304" pitchFamily="18" charset="0"/>
              </a:rPr>
              <a:t>καὶ</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ἄγει</a:t>
            </a:r>
            <a:r>
              <a:rPr lang="el-GR" sz="2400" i="1" dirty="0">
                <a:effectLst/>
                <a:ea typeface="Times New Roman" panose="02020603050405020304" pitchFamily="18" charset="0"/>
              </a:rPr>
              <a:t> </a:t>
            </a:r>
            <a:r>
              <a:rPr lang="el-GR" sz="2400" i="1" dirty="0" err="1">
                <a:effectLst/>
                <a:ea typeface="Times New Roman" panose="02020603050405020304" pitchFamily="18" charset="0"/>
              </a:rPr>
              <a:t>ὅση</a:t>
            </a:r>
            <a:r>
              <a:rPr lang="el-GR" sz="2400" i="1" dirty="0">
                <a:effectLst/>
                <a:ea typeface="Times New Roman" panose="02020603050405020304" pitchFamily="18" charset="0"/>
              </a:rPr>
              <a:t> δύναμις </a:t>
            </a:r>
            <a:r>
              <a:rPr lang="el-GR" sz="2400" i="1" dirty="0" err="1">
                <a:effectLst/>
                <a:ea typeface="Times New Roman" panose="02020603050405020304" pitchFamily="18" charset="0"/>
              </a:rPr>
              <a:t>αὐτῷ</a:t>
            </a:r>
            <a:r>
              <a:rPr lang="el-GR" sz="2400" i="1" dirty="0">
                <a:effectLst/>
                <a:ea typeface="Times New Roman" panose="02020603050405020304" pitchFamily="18" charset="0"/>
              </a:rPr>
              <a:t> </a:t>
            </a:r>
            <a:r>
              <a:rPr lang="el-GR" sz="2400" i="1" dirty="0" err="1">
                <a:effectLst/>
                <a:ea typeface="Times New Roman" panose="02020603050405020304" pitchFamily="18" charset="0"/>
              </a:rPr>
              <a:t>μετὰ</a:t>
            </a:r>
            <a:r>
              <a:rPr lang="el-GR" sz="2400" i="1" dirty="0">
                <a:effectLst/>
                <a:ea typeface="Times New Roman" panose="02020603050405020304" pitchFamily="18" charset="0"/>
              </a:rPr>
              <a:t> βίας, </a:t>
            </a:r>
            <a:r>
              <a:rPr lang="el-GR" sz="2400" i="1" dirty="0" err="1">
                <a:effectLst/>
                <a:ea typeface="Times New Roman" panose="02020603050405020304" pitchFamily="18" charset="0"/>
              </a:rPr>
              <a:t>ποιεῖ</a:t>
            </a:r>
            <a:r>
              <a:rPr lang="el-GR" sz="2400" i="1" dirty="0">
                <a:effectLst/>
                <a:ea typeface="Times New Roman" panose="02020603050405020304" pitchFamily="18" charset="0"/>
              </a:rPr>
              <a:t> μετ’ </a:t>
            </a:r>
            <a:r>
              <a:rPr lang="el-GR" sz="2400" i="1" dirty="0" err="1">
                <a:effectLst/>
                <a:ea typeface="Times New Roman" panose="02020603050405020304" pitchFamily="18" charset="0"/>
              </a:rPr>
              <a:t>αὐτοῦ</a:t>
            </a:r>
            <a:r>
              <a:rPr lang="el-GR" sz="2400" i="1" dirty="0">
                <a:effectLst/>
                <a:ea typeface="Times New Roman" panose="02020603050405020304" pitchFamily="18" charset="0"/>
              </a:rPr>
              <a:t> </a:t>
            </a:r>
            <a:r>
              <a:rPr lang="el-GR" sz="2400" i="1" dirty="0" err="1">
                <a:effectLst/>
                <a:ea typeface="Times New Roman" panose="02020603050405020304" pitchFamily="18" charset="0"/>
              </a:rPr>
              <a:t>εἰς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ἔλεος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αὐτοῦ</a:t>
            </a:r>
            <a:r>
              <a:rPr lang="el-GR" sz="2400" i="1" dirty="0">
                <a:effectLst/>
                <a:ea typeface="Times New Roman" panose="02020603050405020304" pitchFamily="18" charset="0"/>
              </a:rPr>
              <a:t>, </a:t>
            </a:r>
            <a:r>
              <a:rPr lang="el-GR" sz="2400" i="1" dirty="0" err="1">
                <a:effectLst/>
                <a:ea typeface="Times New Roman" panose="02020603050405020304" pitchFamily="18" charset="0"/>
              </a:rPr>
              <a:t>καὶ</a:t>
            </a:r>
            <a:r>
              <a:rPr lang="el-GR" sz="2400" i="1" dirty="0">
                <a:effectLst/>
                <a:ea typeface="Times New Roman" panose="02020603050405020304" pitchFamily="18" charset="0"/>
              </a:rPr>
              <a:t> </a:t>
            </a:r>
            <a:r>
              <a:rPr lang="el-GR" sz="2400" i="1" dirty="0" err="1">
                <a:effectLst/>
                <a:ea typeface="Times New Roman" panose="02020603050405020304" pitchFamily="18" charset="0"/>
              </a:rPr>
              <a:t>λυτροῦται</a:t>
            </a:r>
            <a:r>
              <a:rPr lang="el-GR" sz="2400" i="1" dirty="0">
                <a:effectLst/>
                <a:ea typeface="Times New Roman" panose="02020603050405020304" pitchFamily="18" charset="0"/>
              </a:rPr>
              <a:t> </a:t>
            </a:r>
            <a:r>
              <a:rPr lang="el-GR" sz="2400" i="1" dirty="0" err="1">
                <a:effectLst/>
                <a:ea typeface="Times New Roman" panose="02020603050405020304" pitchFamily="18" charset="0"/>
              </a:rPr>
              <a:t>αὐτὸν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ἀπὸ</a:t>
            </a:r>
            <a:r>
              <a:rPr lang="el-GR" sz="2400" i="1" dirty="0">
                <a:effectLst/>
                <a:ea typeface="Times New Roman" panose="02020603050405020304" pitchFamily="18" charset="0"/>
              </a:rPr>
              <a:t> </a:t>
            </a:r>
            <a:r>
              <a:rPr lang="el-GR" sz="2400" i="1" dirty="0" err="1">
                <a:effectLst/>
                <a:ea typeface="Times New Roman" panose="02020603050405020304" pitchFamily="18" charset="0"/>
              </a:rPr>
              <a:t>τῶν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ἐχθρῶν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αὐτοῦ</a:t>
            </a:r>
            <a:r>
              <a:rPr lang="el-GR" sz="2400" i="1" dirty="0">
                <a:effectLst/>
                <a:ea typeface="Times New Roman" panose="02020603050405020304" pitchFamily="18" charset="0"/>
              </a:rPr>
              <a:t> </a:t>
            </a:r>
            <a:r>
              <a:rPr lang="el-GR" sz="2400" i="1" dirty="0" err="1">
                <a:effectLst/>
                <a:ea typeface="Times New Roman" panose="02020603050405020304" pitchFamily="18" charset="0"/>
              </a:rPr>
              <a:t>καὶ</a:t>
            </a:r>
            <a:r>
              <a:rPr lang="el-GR" sz="2400" i="1" dirty="0">
                <a:effectLst/>
                <a:ea typeface="Times New Roman" panose="02020603050405020304" pitchFamily="18" charset="0"/>
              </a:rPr>
              <a:t> </a:t>
            </a:r>
            <a:r>
              <a:rPr lang="el-GR" sz="2400" i="1" dirty="0" err="1">
                <a:effectLst/>
                <a:ea typeface="Times New Roman" panose="02020603050405020304" pitchFamily="18" charset="0"/>
              </a:rPr>
              <a:t>τῆς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ἐνοικούσης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ἁμαρτίας</a:t>
            </a:r>
            <a:r>
              <a:rPr lang="el-GR" sz="2400" i="1" dirty="0">
                <a:effectLst/>
                <a:ea typeface="Times New Roman" panose="02020603050405020304" pitchFamily="18" charset="0"/>
              </a:rPr>
              <a:t>, Πνεύματος </a:t>
            </a:r>
            <a:r>
              <a:rPr lang="el-GR" sz="2400" i="1" dirty="0" err="1">
                <a:effectLst/>
                <a:ea typeface="Times New Roman" panose="02020603050405020304" pitchFamily="18" charset="0"/>
              </a:rPr>
              <a:t>ἁγίου</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ἐμπιπλῶν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αὐτόν</a:t>
            </a:r>
            <a:r>
              <a:rPr lang="el-GR" sz="2400" dirty="0">
                <a:effectLst/>
                <a:ea typeface="Times New Roman" panose="02020603050405020304" pitchFamily="18" charset="0"/>
              </a:rPr>
              <a:t>» (</a:t>
            </a:r>
            <a:r>
              <a:rPr lang="el-GR" sz="2400" i="1" dirty="0" err="1">
                <a:effectLst/>
                <a:ea typeface="Times New Roman" panose="02020603050405020304" pitchFamily="18" charset="0"/>
              </a:rPr>
              <a:t>Ὁμιλίαι</a:t>
            </a:r>
            <a:r>
              <a:rPr lang="el-GR" sz="2400" i="1" dirty="0">
                <a:effectLst/>
                <a:ea typeface="Times New Roman" panose="02020603050405020304" pitchFamily="18" charset="0"/>
              </a:rPr>
              <a:t> </a:t>
            </a:r>
            <a:r>
              <a:rPr lang="el-GR" sz="2400" i="1" dirty="0" err="1">
                <a:effectLst/>
                <a:ea typeface="Times New Roman" panose="02020603050405020304" pitchFamily="18" charset="0"/>
              </a:rPr>
              <a:t>Πνευματικαὶ</a:t>
            </a:r>
            <a:r>
              <a:rPr lang="el-GR" sz="2400" i="1" dirty="0">
                <a:effectLst/>
                <a:ea typeface="Times New Roman" panose="02020603050405020304" pitchFamily="18" charset="0"/>
              </a:rPr>
              <a:t> ΙΘ΄, </a:t>
            </a:r>
            <a:r>
              <a:rPr lang="en-GB" sz="2400" dirty="0">
                <a:effectLst/>
                <a:ea typeface="Times New Roman" panose="02020603050405020304" pitchFamily="18" charset="0"/>
              </a:rPr>
              <a:t>PG</a:t>
            </a:r>
            <a:r>
              <a:rPr lang="el-GR" sz="2400" dirty="0">
                <a:effectLst/>
                <a:ea typeface="Times New Roman" panose="02020603050405020304" pitchFamily="18" charset="0"/>
              </a:rPr>
              <a:t> 34, 644</a:t>
            </a:r>
            <a:r>
              <a:rPr lang="en-GB" sz="2400" dirty="0">
                <a:effectLst/>
                <a:ea typeface="Times New Roman" panose="02020603050405020304" pitchFamily="18" charset="0"/>
              </a:rPr>
              <a:t>C).</a:t>
            </a:r>
            <a:endParaRPr lang="el-GR" sz="2400" dirty="0"/>
          </a:p>
        </p:txBody>
      </p:sp>
    </p:spTree>
    <p:extLst>
      <p:ext uri="{BB962C8B-B14F-4D97-AF65-F5344CB8AC3E}">
        <p14:creationId xmlns:p14="http://schemas.microsoft.com/office/powerpoint/2010/main" val="265735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64D1C4-B465-C249-A668-0BF3248010FF}"/>
              </a:ext>
            </a:extLst>
          </p:cNvPr>
          <p:cNvSpPr>
            <a:spLocks noGrp="1"/>
          </p:cNvSpPr>
          <p:nvPr>
            <p:ph type="title"/>
          </p:nvPr>
        </p:nvSpPr>
        <p:spPr>
          <a:xfrm>
            <a:off x="838200" y="18255"/>
            <a:ext cx="10515600" cy="1127257"/>
          </a:xfrm>
        </p:spPr>
        <p:txBody>
          <a:bodyPr>
            <a:normAutofit fontScale="90000"/>
          </a:bodyPr>
          <a:lstStyle/>
          <a:p>
            <a:pPr algn="ctr"/>
            <a:r>
              <a:rPr lang="el-GR" dirty="0"/>
              <a:t>ΤΑ ΕΙΔΗ ΤΗΣ ΠΡΟΣΕΥΧΗΣ ΚΑΙ </a:t>
            </a:r>
            <a:br>
              <a:rPr lang="el-GR" dirty="0"/>
            </a:br>
            <a:r>
              <a:rPr lang="el-GR" dirty="0"/>
              <a:t>Η ΜΕΤΑΞΥ ΤΟΥΣ ΣΧΕΣΗ</a:t>
            </a:r>
          </a:p>
        </p:txBody>
      </p:sp>
      <p:sp>
        <p:nvSpPr>
          <p:cNvPr id="3" name="Θέση περιεχομένου 2">
            <a:extLst>
              <a:ext uri="{FF2B5EF4-FFF2-40B4-BE49-F238E27FC236}">
                <a16:creationId xmlns:a16="http://schemas.microsoft.com/office/drawing/2014/main" id="{6E6FBF1C-D793-500C-A4C8-37FF0EC59C89}"/>
              </a:ext>
            </a:extLst>
          </p:cNvPr>
          <p:cNvSpPr>
            <a:spLocks noGrp="1"/>
          </p:cNvSpPr>
          <p:nvPr>
            <p:ph idx="1"/>
          </p:nvPr>
        </p:nvSpPr>
        <p:spPr>
          <a:xfrm>
            <a:off x="0" y="1145512"/>
            <a:ext cx="12192000" cy="5694233"/>
          </a:xfrm>
        </p:spPr>
        <p:txBody>
          <a:bodyPr>
            <a:normAutofit fontScale="92500" lnSpcReduction="10000"/>
          </a:bodyPr>
          <a:lstStyle/>
          <a:p>
            <a:r>
              <a:rPr lang="el-GR" sz="2800" dirty="0">
                <a:effectLst/>
                <a:ea typeface="Times New Roman" panose="02020603050405020304" pitchFamily="18" charset="0"/>
              </a:rPr>
              <a:t>Η αξία της προσευχής είναι μοναδική και ανεπανάληπτη. Η διανοητική εργασία συντελεί στην </a:t>
            </a:r>
            <a:r>
              <a:rPr lang="el-GR" sz="2800" b="1" dirty="0">
                <a:effectLst/>
                <a:ea typeface="Times New Roman" panose="02020603050405020304" pitchFamily="18" charset="0"/>
              </a:rPr>
              <a:t>επικράτηση της ησυχίας</a:t>
            </a:r>
            <a:r>
              <a:rPr lang="el-GR" sz="2800" dirty="0">
                <a:effectLst/>
                <a:ea typeface="Times New Roman" panose="02020603050405020304" pitchFamily="18" charset="0"/>
              </a:rPr>
              <a:t>, της ουσιαστικότερης προϋπόθεσης συνδιαλλαγής με το Θεό</a:t>
            </a:r>
            <a:r>
              <a:rPr lang="en-GB" sz="2800" dirty="0">
                <a:effectLst/>
                <a:ea typeface="Times New Roman" panose="02020603050405020304" pitchFamily="18" charset="0"/>
              </a:rPr>
              <a:t>. </a:t>
            </a:r>
            <a:r>
              <a:rPr lang="el-GR" sz="2800" dirty="0">
                <a:effectLst/>
                <a:ea typeface="Times New Roman" panose="02020603050405020304" pitchFamily="18" charset="0"/>
              </a:rPr>
              <a:t>Στο </a:t>
            </a:r>
            <a:r>
              <a:rPr lang="el-GR" sz="2800" dirty="0" err="1">
                <a:effectLst/>
                <a:ea typeface="Times New Roman" panose="02020603050405020304" pitchFamily="18" charset="0"/>
              </a:rPr>
              <a:t>ευαγριανό</a:t>
            </a:r>
            <a:r>
              <a:rPr lang="el-GR" sz="2800" dirty="0">
                <a:effectLst/>
                <a:ea typeface="Times New Roman" panose="02020603050405020304" pitchFamily="18" charset="0"/>
              </a:rPr>
              <a:t> σύστημα ονομάζεται «</a:t>
            </a:r>
            <a:r>
              <a:rPr lang="el-GR" sz="2800" i="1" dirty="0">
                <a:effectLst/>
                <a:ea typeface="Times New Roman" panose="02020603050405020304" pitchFamily="18" charset="0"/>
              </a:rPr>
              <a:t>μνήμη </a:t>
            </a:r>
            <a:r>
              <a:rPr lang="el-GR" sz="2800" i="1" dirty="0" err="1">
                <a:effectLst/>
                <a:ea typeface="Times New Roman" panose="02020603050405020304" pitchFamily="18" charset="0"/>
              </a:rPr>
              <a:t>τῆς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εὐχῆς</a:t>
            </a:r>
            <a:r>
              <a:rPr lang="el-GR" sz="2800" dirty="0">
                <a:ea typeface="Times New Roman" panose="02020603050405020304" pitchFamily="18" charset="0"/>
              </a:rPr>
              <a:t>»</a:t>
            </a:r>
            <a:r>
              <a:rPr lang="el-GR" sz="2800" dirty="0">
                <a:effectLst/>
                <a:ea typeface="Times New Roman" panose="02020603050405020304" pitchFamily="18" charset="0"/>
              </a:rPr>
              <a:t> και αντιπαραβάλλεται με το «</a:t>
            </a:r>
            <a:r>
              <a:rPr lang="el-GR" sz="2800" i="1" dirty="0" err="1">
                <a:effectLst/>
                <a:ea typeface="Times New Roman" panose="02020603050405020304" pitchFamily="18" charset="0"/>
              </a:rPr>
              <a:t>ἔργο</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τῶν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χειρῶν</a:t>
            </a:r>
            <a:r>
              <a:rPr lang="el-GR" sz="2800" dirty="0">
                <a:ea typeface="Times New Roman" panose="02020603050405020304" pitchFamily="18" charset="0"/>
              </a:rPr>
              <a:t>»</a:t>
            </a:r>
            <a:r>
              <a:rPr lang="el-GR" sz="2800" dirty="0">
                <a:effectLst/>
                <a:ea typeface="Times New Roman" panose="02020603050405020304" pitchFamily="18" charset="0"/>
              </a:rPr>
              <a:t>. Είναι η πνευματική εργασία του ανθρώπου, που, σε αντίθεση με τη χειρωνακτική, πρέπει να είναι αδιάλειπτη. Το κοινό τους σημείο είναι ότι, όταν εκτελούνται, συντελούν ώστε να μην επιβαρύνεται κανείς, ούτε εξωτερικά-οικονομικά, ούτε εσωτερικά-νοητικά: «</a:t>
            </a:r>
            <a:r>
              <a:rPr lang="el-GR" sz="2800" i="1" dirty="0" err="1">
                <a:effectLst/>
                <a:ea typeface="Times New Roman" panose="02020603050405020304" pitchFamily="18" charset="0"/>
              </a:rPr>
              <a:t>Φιλοκάλει</a:t>
            </a:r>
            <a:r>
              <a:rPr lang="el-GR" sz="2800" i="1" dirty="0">
                <a:effectLst/>
                <a:ea typeface="Times New Roman" panose="02020603050405020304" pitchFamily="18" charset="0"/>
              </a:rPr>
              <a:t> </a:t>
            </a:r>
            <a:r>
              <a:rPr lang="el-GR" sz="2800" i="1" dirty="0" err="1">
                <a:effectLst/>
                <a:ea typeface="Times New Roman" panose="02020603050405020304" pitchFamily="18" charset="0"/>
              </a:rPr>
              <a:t>σὺν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τῷ</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ἔργῳ</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τῶν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χειρῶν</a:t>
            </a:r>
            <a:r>
              <a:rPr lang="fr-FR" sz="2800" i="1" dirty="0">
                <a:effectLst/>
                <a:ea typeface="Times New Roman" panose="02020603050405020304" pitchFamily="18" charset="0"/>
              </a:rPr>
              <a:t>, </a:t>
            </a:r>
            <a:r>
              <a:rPr lang="el-GR" sz="2800" i="1" dirty="0" err="1">
                <a:effectLst/>
                <a:ea typeface="Times New Roman" panose="02020603050405020304" pitchFamily="18" charset="0"/>
              </a:rPr>
              <a:t>καὶ</a:t>
            </a:r>
            <a:r>
              <a:rPr lang="el-GR" sz="2800" i="1" dirty="0">
                <a:effectLst/>
                <a:ea typeface="Times New Roman" panose="02020603050405020304" pitchFamily="18" charset="0"/>
              </a:rPr>
              <a:t> </a:t>
            </a:r>
            <a:r>
              <a:rPr lang="el-GR" sz="2800" i="1" dirty="0" err="1">
                <a:effectLst/>
                <a:ea typeface="Times New Roman" panose="02020603050405020304" pitchFamily="18" charset="0"/>
              </a:rPr>
              <a:t>μάλα</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τῆς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εὐχῆς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τὴν</a:t>
            </a:r>
            <a:r>
              <a:rPr lang="el-GR" sz="2800" i="1" dirty="0">
                <a:effectLst/>
                <a:ea typeface="Times New Roman" panose="02020603050405020304" pitchFamily="18" charset="0"/>
              </a:rPr>
              <a:t> μνήμην· </a:t>
            </a:r>
            <a:r>
              <a:rPr lang="el-GR" sz="2800" i="1" dirty="0" err="1">
                <a:effectLst/>
                <a:ea typeface="Times New Roman" panose="02020603050405020304" pitchFamily="18" charset="0"/>
              </a:rPr>
              <a:t>τὸ</a:t>
            </a:r>
            <a:r>
              <a:rPr lang="el-GR" sz="2800" i="1" dirty="0">
                <a:effectLst/>
                <a:ea typeface="Times New Roman" panose="02020603050405020304" pitchFamily="18" charset="0"/>
              </a:rPr>
              <a:t> </a:t>
            </a:r>
            <a:r>
              <a:rPr lang="el-GR" sz="2800" i="1" dirty="0" err="1">
                <a:effectLst/>
                <a:ea typeface="Times New Roman" panose="02020603050405020304" pitchFamily="18" charset="0"/>
              </a:rPr>
              <a:t>μὲν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γὰρ</a:t>
            </a:r>
            <a:r>
              <a:rPr lang="el-GR" sz="2800" i="1" dirty="0">
                <a:effectLst/>
                <a:ea typeface="Times New Roman" panose="02020603050405020304" pitchFamily="18" charset="0"/>
              </a:rPr>
              <a:t> </a:t>
            </a:r>
            <a:r>
              <a:rPr lang="el-GR" sz="2800" i="1" dirty="0" err="1">
                <a:effectLst/>
                <a:ea typeface="Times New Roman" panose="02020603050405020304" pitchFamily="18" charset="0"/>
              </a:rPr>
              <a:t>οὐ</a:t>
            </a:r>
            <a:r>
              <a:rPr lang="el-GR" sz="2800" i="1" dirty="0">
                <a:effectLst/>
                <a:ea typeface="Times New Roman" panose="02020603050405020304" pitchFamily="18" charset="0"/>
              </a:rPr>
              <a:t> πάντοτε</a:t>
            </a:r>
            <a:r>
              <a:rPr lang="fr-FR" sz="2800" i="1" dirty="0">
                <a:effectLst/>
                <a:ea typeface="Times New Roman" panose="02020603050405020304" pitchFamily="18" charset="0"/>
              </a:rPr>
              <a:t>, </a:t>
            </a:r>
            <a:r>
              <a:rPr lang="el-GR" sz="2800" i="1" dirty="0" err="1">
                <a:effectLst/>
                <a:ea typeface="Times New Roman" panose="02020603050405020304" pitchFamily="18" charset="0"/>
              </a:rPr>
              <a:t>τὸ</a:t>
            </a:r>
            <a:r>
              <a:rPr lang="el-GR" sz="2800" i="1" dirty="0">
                <a:effectLst/>
                <a:ea typeface="Times New Roman" panose="02020603050405020304" pitchFamily="18" charset="0"/>
              </a:rPr>
              <a:t> </a:t>
            </a:r>
            <a:r>
              <a:rPr lang="el-GR" sz="2800" i="1" dirty="0" err="1">
                <a:effectLst/>
                <a:ea typeface="Times New Roman" panose="02020603050405020304" pitchFamily="18" charset="0"/>
              </a:rPr>
              <a:t>δὲ</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ἀδιάλειπτον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ἔχει</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τῆς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ἐργασίας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τὸν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πόρον</a:t>
            </a:r>
            <a:r>
              <a:rPr lang="fr-FR" sz="2800" i="1" dirty="0">
                <a:effectLst/>
                <a:ea typeface="Times New Roman" panose="02020603050405020304" pitchFamily="18" charset="0"/>
              </a:rPr>
              <a:t>... </a:t>
            </a:r>
            <a:r>
              <a:rPr lang="el-GR" sz="2800" i="1" dirty="0" err="1">
                <a:effectLst/>
                <a:ea typeface="Times New Roman" panose="02020603050405020304" pitchFamily="18" charset="0"/>
              </a:rPr>
              <a:t>Ὥσπερ</a:t>
            </a:r>
            <a:r>
              <a:rPr lang="el-GR" sz="2800" i="1" dirty="0">
                <a:effectLst/>
                <a:ea typeface="Times New Roman" panose="02020603050405020304" pitchFamily="18" charset="0"/>
              </a:rPr>
              <a:t> ὁ </a:t>
            </a:r>
            <a:r>
              <a:rPr lang="el-GR" sz="2800" i="1" dirty="0" err="1">
                <a:effectLst/>
                <a:ea typeface="Times New Roman" panose="02020603050405020304" pitchFamily="18" charset="0"/>
              </a:rPr>
              <a:t>ἐκτὸς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ἡμῶν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ἄνθρωπος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χερσὶ</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ἐργάζεσθαι</a:t>
            </a:r>
            <a:r>
              <a:rPr lang="el-GR" sz="2800" i="1" dirty="0">
                <a:effectLst/>
                <a:ea typeface="Times New Roman" panose="02020603050405020304" pitchFamily="18" charset="0"/>
              </a:rPr>
              <a:t> </a:t>
            </a:r>
            <a:r>
              <a:rPr lang="el-GR" sz="2800" i="1" dirty="0" err="1">
                <a:effectLst/>
                <a:ea typeface="Times New Roman" panose="02020603050405020304" pitchFamily="18" charset="0"/>
              </a:rPr>
              <a:t>πρὸς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τὸ</a:t>
            </a:r>
            <a:r>
              <a:rPr lang="el-GR" sz="2800" i="1" dirty="0">
                <a:effectLst/>
                <a:ea typeface="Times New Roman" panose="02020603050405020304" pitchFamily="18" charset="0"/>
              </a:rPr>
              <a:t> </a:t>
            </a:r>
            <a:r>
              <a:rPr lang="el-GR" sz="2800" i="1" dirty="0" err="1">
                <a:effectLst/>
                <a:ea typeface="Times New Roman" panose="02020603050405020304" pitchFamily="18" charset="0"/>
              </a:rPr>
              <a:t>μὴ</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ἐπιβαρῆσαί</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τινα</a:t>
            </a:r>
            <a:r>
              <a:rPr lang="fr-FR" sz="2800" i="1" dirty="0">
                <a:effectLst/>
                <a:ea typeface="Times New Roman" panose="02020603050405020304" pitchFamily="18" charset="0"/>
              </a:rPr>
              <a:t>, </a:t>
            </a:r>
            <a:r>
              <a:rPr lang="el-GR" sz="2800" i="1" dirty="0" err="1">
                <a:effectLst/>
                <a:ea typeface="Times New Roman" panose="02020603050405020304" pitchFamily="18" charset="0"/>
              </a:rPr>
              <a:t>οὕτως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ἐν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ταῖς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φρεσίν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ἐργαζέσθω</a:t>
            </a:r>
            <a:r>
              <a:rPr lang="fr-FR" sz="2800" i="1" dirty="0">
                <a:effectLst/>
                <a:ea typeface="Times New Roman" panose="02020603050405020304" pitchFamily="18" charset="0"/>
              </a:rPr>
              <a:t>, </a:t>
            </a:r>
            <a:r>
              <a:rPr lang="el-GR" sz="2800" i="1" dirty="0" err="1">
                <a:effectLst/>
                <a:ea typeface="Times New Roman" panose="02020603050405020304" pitchFamily="18" charset="0"/>
              </a:rPr>
              <a:t>πρὸς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τὸ</a:t>
            </a:r>
            <a:r>
              <a:rPr lang="el-GR" sz="2800" i="1" dirty="0">
                <a:effectLst/>
                <a:ea typeface="Times New Roman" panose="02020603050405020304" pitchFamily="18" charset="0"/>
              </a:rPr>
              <a:t> </a:t>
            </a:r>
            <a:r>
              <a:rPr lang="el-GR" sz="2800" i="1" dirty="0" err="1">
                <a:effectLst/>
                <a:ea typeface="Times New Roman" panose="02020603050405020304" pitchFamily="18" charset="0"/>
              </a:rPr>
              <a:t>μὴ</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ἐπιβαρῆναι</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τὸν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νοῦν</a:t>
            </a:r>
            <a:r>
              <a:rPr lang="el-GR" sz="2800" dirty="0">
                <a:effectLst/>
                <a:ea typeface="Times New Roman" panose="02020603050405020304" pitchFamily="18" charset="0"/>
              </a:rPr>
              <a:t>» (</a:t>
            </a:r>
            <a:r>
              <a:rPr lang="el-GR" sz="2800" i="1" dirty="0">
                <a:effectLst/>
                <a:ea typeface="Times New Roman" panose="02020603050405020304" pitchFamily="18" charset="0"/>
              </a:rPr>
              <a:t>Λόγος </a:t>
            </a:r>
            <a:r>
              <a:rPr lang="el-GR" sz="2800" i="1" dirty="0" err="1">
                <a:effectLst/>
                <a:ea typeface="Times New Roman" panose="02020603050405020304" pitchFamily="18" charset="0"/>
              </a:rPr>
              <a:t>πρὸς</a:t>
            </a:r>
            <a:r>
              <a:rPr lang="el-GR" sz="2800" i="1" dirty="0">
                <a:effectLst/>
                <a:ea typeface="Times New Roman" panose="02020603050405020304" pitchFamily="18" charset="0"/>
              </a:rPr>
              <a:t> </a:t>
            </a:r>
            <a:r>
              <a:rPr lang="el-GR" sz="2800" i="1" dirty="0" err="1">
                <a:effectLst/>
                <a:ea typeface="Times New Roman" panose="02020603050405020304" pitchFamily="18" charset="0"/>
              </a:rPr>
              <a:t>Εὐλόγιον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μοναχὸν</a:t>
            </a:r>
            <a:r>
              <a:rPr lang="fr-FR" sz="2800" i="1" dirty="0">
                <a:effectLst/>
                <a:ea typeface="Times New Roman" panose="02020603050405020304" pitchFamily="18" charset="0"/>
              </a:rPr>
              <a:t>,</a:t>
            </a:r>
            <a:r>
              <a:rPr lang="fr-FR" sz="2800" dirty="0">
                <a:effectLst/>
                <a:ea typeface="Times New Roman" panose="02020603050405020304" pitchFamily="18" charset="0"/>
              </a:rPr>
              <a:t>  PG 79, 1105 </a:t>
            </a:r>
            <a:r>
              <a:rPr lang="el-GR" sz="2800" dirty="0">
                <a:effectLst/>
                <a:ea typeface="Times New Roman" panose="02020603050405020304" pitchFamily="18" charset="0"/>
              </a:rPr>
              <a:t>Β).</a:t>
            </a:r>
          </a:p>
          <a:p>
            <a:r>
              <a:rPr lang="el-GR" sz="2800" dirty="0">
                <a:effectLst/>
                <a:ea typeface="Times New Roman" panose="02020603050405020304" pitchFamily="18" charset="0"/>
              </a:rPr>
              <a:t>Το έργο λοιπόν της «</a:t>
            </a:r>
            <a:r>
              <a:rPr lang="el-GR" sz="2800" i="1" dirty="0" err="1">
                <a:effectLst/>
                <a:ea typeface="Times New Roman" panose="02020603050405020304" pitchFamily="18" charset="0"/>
              </a:rPr>
              <a:t>εὐχῆς</a:t>
            </a:r>
            <a:r>
              <a:rPr lang="el-GR" sz="2800" dirty="0">
                <a:ea typeface="Times New Roman" panose="02020603050405020304" pitchFamily="18" charset="0"/>
              </a:rPr>
              <a:t>»</a:t>
            </a:r>
            <a:r>
              <a:rPr lang="el-GR" sz="2800" dirty="0">
                <a:effectLst/>
                <a:ea typeface="Times New Roman" panose="02020603050405020304" pitchFamily="18" charset="0"/>
              </a:rPr>
              <a:t> </a:t>
            </a:r>
            <a:r>
              <a:rPr lang="el-GR" sz="2800" dirty="0" err="1">
                <a:effectLst/>
                <a:ea typeface="Times New Roman" panose="02020603050405020304" pitchFamily="18" charset="0"/>
              </a:rPr>
              <a:t>προτρέπεται</a:t>
            </a:r>
            <a:r>
              <a:rPr lang="el-GR" sz="2800" dirty="0">
                <a:effectLst/>
                <a:ea typeface="Times New Roman" panose="02020603050405020304" pitchFamily="18" charset="0"/>
              </a:rPr>
              <a:t> να είναι αδιάλειπτο, μια και αποτελεί την πηγή της πνευματικής τροφοδοσίας του ανθρώπου: «</a:t>
            </a:r>
            <a:r>
              <a:rPr lang="el-GR" sz="2800" i="1" dirty="0" err="1">
                <a:effectLst/>
                <a:ea typeface="Times New Roman" panose="02020603050405020304" pitchFamily="18" charset="0"/>
              </a:rPr>
              <a:t>ὥσπερ</a:t>
            </a:r>
            <a:r>
              <a:rPr lang="el-GR" sz="2800" i="1" dirty="0">
                <a:effectLst/>
                <a:ea typeface="Times New Roman" panose="02020603050405020304" pitchFamily="18" charset="0"/>
              </a:rPr>
              <a:t> ὁ </a:t>
            </a:r>
            <a:r>
              <a:rPr lang="el-GR" sz="2800" i="1" dirty="0" err="1">
                <a:effectLst/>
                <a:ea typeface="Times New Roman" panose="02020603050405020304" pitchFamily="18" charset="0"/>
              </a:rPr>
              <a:t>ἄρτος</a:t>
            </a:r>
            <a:r>
              <a:rPr lang="el-GR" sz="2800" i="1" dirty="0">
                <a:effectLst/>
                <a:ea typeface="Times New Roman" panose="02020603050405020304" pitchFamily="18" charset="0"/>
              </a:rPr>
              <a:t> τροφή </a:t>
            </a:r>
            <a:r>
              <a:rPr lang="el-GR" sz="2800" i="1" dirty="0" err="1">
                <a:effectLst/>
                <a:ea typeface="Times New Roman" panose="02020603050405020304" pitchFamily="18" charset="0"/>
              </a:rPr>
              <a:t>ἐστι</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τῷ</a:t>
            </a:r>
            <a:r>
              <a:rPr lang="el-GR" sz="2800" i="1" dirty="0">
                <a:effectLst/>
                <a:ea typeface="Times New Roman" panose="02020603050405020304" pitchFamily="18" charset="0"/>
              </a:rPr>
              <a:t> σώματι</a:t>
            </a:r>
            <a:r>
              <a:rPr lang="fr-FR" sz="2800" i="1" dirty="0">
                <a:effectLst/>
                <a:ea typeface="Times New Roman" panose="02020603050405020304" pitchFamily="18" charset="0"/>
              </a:rPr>
              <a:t>, </a:t>
            </a:r>
            <a:r>
              <a:rPr lang="el-GR" sz="2800" i="1" dirty="0" err="1">
                <a:effectLst/>
                <a:ea typeface="Times New Roman" panose="02020603050405020304" pitchFamily="18" charset="0"/>
              </a:rPr>
              <a:t>καὶ</a:t>
            </a:r>
            <a:r>
              <a:rPr lang="el-GR" sz="2800" i="1" dirty="0">
                <a:effectLst/>
                <a:ea typeface="Times New Roman" panose="02020603050405020304" pitchFamily="18" charset="0"/>
              </a:rPr>
              <a:t> </a:t>
            </a:r>
            <a:r>
              <a:rPr lang="el-GR" sz="2800" i="1" dirty="0" err="1">
                <a:effectLst/>
                <a:ea typeface="Times New Roman" panose="02020603050405020304" pitchFamily="18" charset="0"/>
              </a:rPr>
              <a:t>ἀρετῇ</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τῇ</a:t>
            </a:r>
            <a:r>
              <a:rPr lang="el-GR" sz="2800" i="1" dirty="0">
                <a:effectLst/>
                <a:ea typeface="Times New Roman" panose="02020603050405020304" pitchFamily="18" charset="0"/>
              </a:rPr>
              <a:t> </a:t>
            </a:r>
            <a:r>
              <a:rPr lang="el-GR" sz="2800" i="1" dirty="0" err="1">
                <a:effectLst/>
                <a:ea typeface="Times New Roman" panose="02020603050405020304" pitchFamily="18" charset="0"/>
              </a:rPr>
              <a:t>ψυχῇ</a:t>
            </a:r>
            <a:r>
              <a:rPr lang="fr-FR" sz="2800" i="1" dirty="0">
                <a:effectLst/>
                <a:ea typeface="Times New Roman" panose="02020603050405020304" pitchFamily="18" charset="0"/>
              </a:rPr>
              <a:t>, </a:t>
            </a:r>
            <a:r>
              <a:rPr lang="el-GR" sz="2800" i="1" dirty="0" err="1">
                <a:effectLst/>
                <a:ea typeface="Times New Roman" panose="02020603050405020304" pitchFamily="18" charset="0"/>
              </a:rPr>
              <a:t>οὕτω</a:t>
            </a:r>
            <a:r>
              <a:rPr lang="el-GR" sz="2800" i="1" dirty="0">
                <a:effectLst/>
                <a:ea typeface="Times New Roman" panose="02020603050405020304" pitchFamily="18" charset="0"/>
              </a:rPr>
              <a:t> </a:t>
            </a:r>
            <a:r>
              <a:rPr lang="el-GR" sz="2800" i="1" dirty="0" err="1">
                <a:effectLst/>
                <a:ea typeface="Times New Roman" panose="02020603050405020304" pitchFamily="18" charset="0"/>
              </a:rPr>
              <a:t>καὶ</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τὸν</a:t>
            </a:r>
            <a:r>
              <a:rPr lang="el-GR" sz="2800" i="1" dirty="0">
                <a:effectLst/>
                <a:ea typeface="Times New Roman" panose="02020603050405020304" pitchFamily="18" charset="0"/>
              </a:rPr>
              <a:t> </a:t>
            </a:r>
            <a:r>
              <a:rPr lang="el-GR" sz="2800" i="1" dirty="0" err="1">
                <a:effectLst/>
                <a:ea typeface="Times New Roman" panose="02020603050405020304" pitchFamily="18" charset="0"/>
              </a:rPr>
              <a:t>νοῦ</a:t>
            </a:r>
            <a:r>
              <a:rPr lang="el-GR" sz="2800" i="1" dirty="0">
                <a:effectLst/>
                <a:ea typeface="Times New Roman" panose="02020603050405020304" pitchFamily="18" charset="0"/>
              </a:rPr>
              <a:t> ἡ </a:t>
            </a:r>
            <a:r>
              <a:rPr lang="el-GR" sz="2800" i="1" dirty="0" err="1">
                <a:effectLst/>
                <a:ea typeface="Times New Roman" panose="02020603050405020304" pitchFamily="18" charset="0"/>
              </a:rPr>
              <a:t>πνευματικὴ</a:t>
            </a:r>
            <a:r>
              <a:rPr lang="el-GR" sz="2800" i="1" dirty="0">
                <a:effectLst/>
                <a:ea typeface="Times New Roman" panose="02020603050405020304" pitchFamily="18" charset="0"/>
              </a:rPr>
              <a:t> </a:t>
            </a:r>
            <a:r>
              <a:rPr lang="el-GR" sz="2800" i="1" dirty="0" err="1">
                <a:effectLst/>
                <a:ea typeface="Times New Roman" panose="02020603050405020304" pitchFamily="18" charset="0"/>
              </a:rPr>
              <a:t>προσευχὴ</a:t>
            </a:r>
            <a:r>
              <a:rPr lang="el-GR" sz="2800" i="1" dirty="0">
                <a:effectLst/>
                <a:ea typeface="Times New Roman" panose="02020603050405020304" pitchFamily="18" charset="0"/>
              </a:rPr>
              <a:t> </a:t>
            </a:r>
            <a:r>
              <a:rPr lang="el-GR" sz="2800" i="1" dirty="0" err="1">
                <a:effectLst/>
                <a:ea typeface="Times New Roman" panose="02020603050405020304" pitchFamily="18" charset="0"/>
              </a:rPr>
              <a:t>τροφὴ</a:t>
            </a:r>
            <a:r>
              <a:rPr lang="el-GR" sz="2800" i="1" dirty="0">
                <a:effectLst/>
                <a:ea typeface="Times New Roman" panose="02020603050405020304" pitchFamily="18" charset="0"/>
              </a:rPr>
              <a:t> </a:t>
            </a:r>
            <a:r>
              <a:rPr lang="el-GR" sz="2800" i="1" dirty="0" err="1">
                <a:effectLst/>
                <a:ea typeface="Times New Roman" panose="02020603050405020304" pitchFamily="18" charset="0"/>
              </a:rPr>
              <a:t>ὑπάρχει</a:t>
            </a:r>
            <a:r>
              <a:rPr lang="el-GR" sz="2800" dirty="0">
                <a:effectLst/>
                <a:ea typeface="Times New Roman" panose="02020603050405020304" pitchFamily="18" charset="0"/>
              </a:rPr>
              <a:t>» (</a:t>
            </a:r>
            <a:r>
              <a:rPr lang="el-GR" sz="2800" i="1" dirty="0">
                <a:effectLst/>
                <a:ea typeface="Times New Roman" panose="02020603050405020304" pitchFamily="18" charset="0"/>
              </a:rPr>
              <a:t>Λόγος </a:t>
            </a:r>
            <a:r>
              <a:rPr lang="el-GR" sz="2800" i="1" dirty="0" err="1">
                <a:effectLst/>
                <a:ea typeface="Times New Roman" panose="02020603050405020304" pitchFamily="18" charset="0"/>
              </a:rPr>
              <a:t>Περὶ</a:t>
            </a:r>
            <a:r>
              <a:rPr lang="el-GR" sz="2800" i="1" dirty="0">
                <a:effectLst/>
                <a:ea typeface="Times New Roman" panose="02020603050405020304" pitchFamily="18" charset="0"/>
              </a:rPr>
              <a:t> </a:t>
            </a:r>
            <a:r>
              <a:rPr lang="el-GR" sz="2800" i="1" dirty="0" err="1">
                <a:effectLst/>
                <a:ea typeface="Times New Roman" panose="02020603050405020304" pitchFamily="18" charset="0"/>
              </a:rPr>
              <a:t>Προσευχῆς</a:t>
            </a:r>
            <a:r>
              <a:rPr lang="el-GR" sz="2800" i="1" dirty="0">
                <a:effectLst/>
                <a:ea typeface="Times New Roman" panose="02020603050405020304" pitchFamily="18" charset="0"/>
              </a:rPr>
              <a:t> ΡΑ΄</a:t>
            </a:r>
            <a:r>
              <a:rPr lang="fr-FR" sz="2800" i="1" dirty="0">
                <a:effectLst/>
                <a:ea typeface="Times New Roman" panose="02020603050405020304" pitchFamily="18" charset="0"/>
              </a:rPr>
              <a:t>,</a:t>
            </a:r>
            <a:r>
              <a:rPr lang="fr-FR" sz="2800" dirty="0">
                <a:effectLst/>
                <a:ea typeface="Times New Roman" panose="02020603050405020304" pitchFamily="18" charset="0"/>
              </a:rPr>
              <a:t> PG 79, 1189 </a:t>
            </a:r>
            <a:r>
              <a:rPr lang="el-GR" sz="2800" dirty="0">
                <a:effectLst/>
                <a:ea typeface="Times New Roman" panose="02020603050405020304" pitchFamily="18" charset="0"/>
              </a:rPr>
              <a:t>Β). Άλλωστε, σ’ ολόκληρη τη ζωή των μοναχών κυριαρχούσε η συναναστροφή με τον Θεό, καθώς όλη τους η ζωή ήταν καιρός προσευχής.</a:t>
            </a:r>
            <a:endParaRPr lang="el-GR" dirty="0"/>
          </a:p>
          <a:p>
            <a:endParaRPr lang="el-GR" dirty="0"/>
          </a:p>
        </p:txBody>
      </p:sp>
    </p:spTree>
    <p:extLst>
      <p:ext uri="{BB962C8B-B14F-4D97-AF65-F5344CB8AC3E}">
        <p14:creationId xmlns:p14="http://schemas.microsoft.com/office/powerpoint/2010/main" val="3752224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B000B1-22EC-FE8F-9A26-F76008350FEA}"/>
              </a:ext>
            </a:extLst>
          </p:cNvPr>
          <p:cNvSpPr>
            <a:spLocks noGrp="1"/>
          </p:cNvSpPr>
          <p:nvPr>
            <p:ph type="title"/>
          </p:nvPr>
        </p:nvSpPr>
        <p:spPr>
          <a:xfrm>
            <a:off x="838200" y="18255"/>
            <a:ext cx="10515600" cy="1050257"/>
          </a:xfrm>
        </p:spPr>
        <p:txBody>
          <a:bodyPr>
            <a:normAutofit fontScale="90000"/>
          </a:bodyPr>
          <a:lstStyle/>
          <a:p>
            <a:pPr algn="ctr"/>
            <a:r>
              <a:rPr lang="el-GR" dirty="0"/>
              <a:t>ΤΑ ΕΙΔΗ ΤΗΣ ΠΡΟΣΕΥΧΗΣ ΚΑΙ </a:t>
            </a:r>
            <a:br>
              <a:rPr lang="el-GR" dirty="0"/>
            </a:br>
            <a:r>
              <a:rPr lang="el-GR" dirty="0"/>
              <a:t>Η ΜΕΤΑΞΥ ΤΟΥΣ ΣΧΕΣΗ</a:t>
            </a:r>
          </a:p>
        </p:txBody>
      </p:sp>
      <p:sp>
        <p:nvSpPr>
          <p:cNvPr id="3" name="Θέση περιεχομένου 2">
            <a:extLst>
              <a:ext uri="{FF2B5EF4-FFF2-40B4-BE49-F238E27FC236}">
                <a16:creationId xmlns:a16="http://schemas.microsoft.com/office/drawing/2014/main" id="{112D479A-4870-3BA1-D0D8-448E2E5053BB}"/>
              </a:ext>
            </a:extLst>
          </p:cNvPr>
          <p:cNvSpPr>
            <a:spLocks noGrp="1"/>
          </p:cNvSpPr>
          <p:nvPr>
            <p:ph idx="1"/>
          </p:nvPr>
        </p:nvSpPr>
        <p:spPr>
          <a:xfrm>
            <a:off x="0" y="1160980"/>
            <a:ext cx="12192000" cy="5678765"/>
          </a:xfrm>
        </p:spPr>
        <p:txBody>
          <a:bodyPr>
            <a:normAutofit fontScale="92500" lnSpcReduction="20000"/>
          </a:bodyPr>
          <a:lstStyle/>
          <a:p>
            <a:r>
              <a:rPr lang="el-GR" dirty="0">
                <a:effectLst/>
                <a:ea typeface="Times New Roman" panose="02020603050405020304" pitchFamily="18" charset="0"/>
              </a:rPr>
              <a:t>Ο Μακάριος και ο </a:t>
            </a:r>
            <a:r>
              <a:rPr lang="el-GR" dirty="0" err="1">
                <a:effectLst/>
                <a:ea typeface="Times New Roman" panose="02020603050405020304" pitchFamily="18" charset="0"/>
              </a:rPr>
              <a:t>Ευάγριος</a:t>
            </a:r>
            <a:r>
              <a:rPr lang="el-GR" dirty="0">
                <a:effectLst/>
                <a:ea typeface="Times New Roman" panose="02020603050405020304" pitchFamily="18" charset="0"/>
              </a:rPr>
              <a:t> επιμένουν </a:t>
            </a:r>
            <a:r>
              <a:rPr lang="el-GR" b="1" dirty="0">
                <a:solidFill>
                  <a:srgbClr val="FF0000"/>
                </a:solidFill>
                <a:effectLst/>
                <a:ea typeface="Times New Roman" panose="02020603050405020304" pitchFamily="18" charset="0"/>
              </a:rPr>
              <a:t>στη συνοπτική - </a:t>
            </a:r>
            <a:r>
              <a:rPr lang="el-GR" b="1" dirty="0" err="1">
                <a:solidFill>
                  <a:srgbClr val="FF0000"/>
                </a:solidFill>
                <a:effectLst/>
                <a:ea typeface="Times New Roman" panose="02020603050405020304" pitchFamily="18" charset="0"/>
              </a:rPr>
              <a:t>μονολόγιστη</a:t>
            </a:r>
            <a:r>
              <a:rPr lang="el-GR" b="1" dirty="0">
                <a:solidFill>
                  <a:srgbClr val="FF0000"/>
                </a:solidFill>
                <a:effectLst/>
                <a:ea typeface="Times New Roman" panose="02020603050405020304" pitchFamily="18" charset="0"/>
              </a:rPr>
              <a:t> εκτέλεσή της </a:t>
            </a:r>
            <a:r>
              <a:rPr lang="el-GR" dirty="0">
                <a:effectLst/>
                <a:ea typeface="Times New Roman" panose="02020603050405020304" pitchFamily="18" charset="0"/>
              </a:rPr>
              <a:t>αποδοκιμάζοντας κάθε πιθανή </a:t>
            </a:r>
            <a:r>
              <a:rPr lang="el-GR" dirty="0" err="1">
                <a:effectLst/>
                <a:ea typeface="Times New Roman" panose="02020603050405020304" pitchFamily="18" charset="0"/>
              </a:rPr>
              <a:t>βαττολογική</a:t>
            </a:r>
            <a:r>
              <a:rPr lang="el-GR" dirty="0">
                <a:effectLst/>
                <a:ea typeface="Times New Roman" panose="02020603050405020304" pitchFamily="18" charset="0"/>
              </a:rPr>
              <a:t> παρέκκλιση. Ο πρώτος προτείνει δύο τρόπους προσευχής, την επίκληση του θείου ελέους και την παράκληση της θείας αρωγής. Συμβουλεύει λοιπόν την αδελφική κοινότητα: «</a:t>
            </a:r>
            <a:r>
              <a:rPr lang="el-GR" i="1" dirty="0" err="1">
                <a:effectLst/>
                <a:ea typeface="Times New Roman" panose="02020603050405020304" pitchFamily="18" charset="0"/>
              </a:rPr>
              <a:t>Οὐκ</a:t>
            </a:r>
            <a:r>
              <a:rPr lang="el-GR" i="1" dirty="0">
                <a:effectLst/>
                <a:ea typeface="Times New Roman" panose="02020603050405020304" pitchFamily="18" charset="0"/>
              </a:rPr>
              <a:t> </a:t>
            </a:r>
            <a:r>
              <a:rPr lang="el-GR" i="1" dirty="0" err="1">
                <a:effectLst/>
                <a:ea typeface="Times New Roman" panose="02020603050405020304" pitchFamily="18" charset="0"/>
              </a:rPr>
              <a:t>ἔστι</a:t>
            </a:r>
            <a:r>
              <a:rPr lang="el-GR" i="1" dirty="0">
                <a:effectLst/>
                <a:ea typeface="Times New Roman" panose="02020603050405020304" pitchFamily="18" charset="0"/>
              </a:rPr>
              <a:t> χρεία </a:t>
            </a:r>
            <a:r>
              <a:rPr lang="el-GR" i="1" dirty="0" err="1">
                <a:effectLst/>
                <a:ea typeface="Times New Roman" panose="02020603050405020304" pitchFamily="18" charset="0"/>
              </a:rPr>
              <a:t>βαττολογεῖν</a:t>
            </a:r>
            <a:r>
              <a:rPr lang="el-GR" i="1" dirty="0">
                <a:effectLst/>
                <a:ea typeface="Times New Roman" panose="02020603050405020304" pitchFamily="18" charset="0"/>
              </a:rPr>
              <a:t>, </a:t>
            </a:r>
            <a:r>
              <a:rPr lang="el-GR" i="1" dirty="0" err="1">
                <a:effectLst/>
                <a:ea typeface="Times New Roman" panose="02020603050405020304" pitchFamily="18" charset="0"/>
              </a:rPr>
              <a:t>ἀλλ</a:t>
            </a:r>
            <a:r>
              <a:rPr lang="el-GR" i="1" dirty="0">
                <a:effectLst/>
                <a:ea typeface="Times New Roman" panose="02020603050405020304" pitchFamily="18" charset="0"/>
              </a:rPr>
              <a:t>’ </a:t>
            </a:r>
            <a:r>
              <a:rPr lang="el-GR" i="1" dirty="0" err="1">
                <a:effectLst/>
                <a:ea typeface="Times New Roman" panose="02020603050405020304" pitchFamily="18" charset="0"/>
              </a:rPr>
              <a:t>ἐκτείνειν</a:t>
            </a:r>
            <a:r>
              <a:rPr lang="el-GR" i="1" dirty="0">
                <a:effectLst/>
                <a:ea typeface="Times New Roman" panose="02020603050405020304" pitchFamily="18" charset="0"/>
              </a:rPr>
              <a:t> </a:t>
            </a:r>
            <a:r>
              <a:rPr lang="el-GR" i="1" dirty="0" err="1">
                <a:effectLst/>
                <a:ea typeface="Times New Roman" panose="02020603050405020304" pitchFamily="18" charset="0"/>
              </a:rPr>
              <a:t>τὰς</a:t>
            </a:r>
            <a:r>
              <a:rPr lang="el-GR" i="1" dirty="0">
                <a:effectLst/>
                <a:ea typeface="Times New Roman" panose="02020603050405020304" pitchFamily="18" charset="0"/>
              </a:rPr>
              <a:t> </a:t>
            </a:r>
            <a:r>
              <a:rPr lang="el-GR" i="1" dirty="0" err="1">
                <a:effectLst/>
                <a:ea typeface="Times New Roman" panose="02020603050405020304" pitchFamily="18" charset="0"/>
              </a:rPr>
              <a:t>χεῖρας</a:t>
            </a:r>
            <a:r>
              <a:rPr lang="el-GR" i="1" dirty="0">
                <a:effectLst/>
                <a:ea typeface="Times New Roman" panose="02020603050405020304" pitchFamily="18" charset="0"/>
              </a:rPr>
              <a:t>, </a:t>
            </a:r>
            <a:r>
              <a:rPr lang="el-GR" i="1" dirty="0" err="1">
                <a:effectLst/>
                <a:ea typeface="Times New Roman" panose="02020603050405020304" pitchFamily="18" charset="0"/>
              </a:rPr>
              <a:t>καὶ</a:t>
            </a:r>
            <a:r>
              <a:rPr lang="el-GR" i="1" dirty="0">
                <a:effectLst/>
                <a:ea typeface="Times New Roman" panose="02020603050405020304" pitchFamily="18" charset="0"/>
              </a:rPr>
              <a:t> λέγειν· κύριε, </a:t>
            </a:r>
            <a:r>
              <a:rPr lang="el-GR" i="1" dirty="0" err="1">
                <a:effectLst/>
                <a:ea typeface="Times New Roman" panose="02020603050405020304" pitchFamily="18" charset="0"/>
              </a:rPr>
              <a:t>ὡς</a:t>
            </a:r>
            <a:r>
              <a:rPr lang="el-GR" i="1" dirty="0">
                <a:effectLst/>
                <a:ea typeface="Times New Roman" panose="02020603050405020304" pitchFamily="18" charset="0"/>
              </a:rPr>
              <a:t> θέλεις </a:t>
            </a:r>
            <a:r>
              <a:rPr lang="el-GR" i="1" dirty="0" err="1">
                <a:effectLst/>
                <a:ea typeface="Times New Roman" panose="02020603050405020304" pitchFamily="18" charset="0"/>
              </a:rPr>
              <a:t>καὶ</a:t>
            </a:r>
            <a:r>
              <a:rPr lang="el-GR" i="1" dirty="0">
                <a:effectLst/>
                <a:ea typeface="Times New Roman" panose="02020603050405020304" pitchFamily="18" charset="0"/>
              </a:rPr>
              <a:t> </a:t>
            </a:r>
            <a:r>
              <a:rPr lang="el-GR" i="1" dirty="0" err="1">
                <a:effectLst/>
                <a:ea typeface="Times New Roman" panose="02020603050405020304" pitchFamily="18" charset="0"/>
              </a:rPr>
              <a:t>ὡς</a:t>
            </a:r>
            <a:r>
              <a:rPr lang="el-GR" i="1" dirty="0">
                <a:effectLst/>
                <a:ea typeface="Times New Roman" panose="02020603050405020304" pitchFamily="18" charset="0"/>
              </a:rPr>
              <a:t> </a:t>
            </a:r>
            <a:r>
              <a:rPr lang="el-GR" i="1" dirty="0" err="1">
                <a:effectLst/>
                <a:ea typeface="Times New Roman" panose="02020603050405020304" pitchFamily="18" charset="0"/>
              </a:rPr>
              <a:t>οἶδας</a:t>
            </a:r>
            <a:r>
              <a:rPr lang="el-GR" i="1" dirty="0">
                <a:effectLst/>
                <a:ea typeface="Times New Roman" panose="02020603050405020304" pitchFamily="18" charset="0"/>
              </a:rPr>
              <a:t> </a:t>
            </a:r>
            <a:r>
              <a:rPr lang="el-GR" b="1" i="1" dirty="0" err="1">
                <a:effectLst/>
                <a:ea typeface="Times New Roman" panose="02020603050405020304" pitchFamily="18" charset="0"/>
              </a:rPr>
              <a:t>ἐλέησον</a:t>
            </a:r>
            <a:r>
              <a:rPr lang="el-GR" i="1" dirty="0">
                <a:effectLst/>
                <a:ea typeface="Times New Roman" panose="02020603050405020304" pitchFamily="18" charset="0"/>
              </a:rPr>
              <a:t>· </a:t>
            </a:r>
            <a:r>
              <a:rPr lang="el-GR" i="1" dirty="0" err="1">
                <a:effectLst/>
                <a:ea typeface="Times New Roman" panose="02020603050405020304" pitchFamily="18" charset="0"/>
              </a:rPr>
              <a:t>ἐν</a:t>
            </a:r>
            <a:r>
              <a:rPr lang="el-GR" i="1" dirty="0">
                <a:effectLst/>
                <a:ea typeface="Times New Roman" panose="02020603050405020304" pitchFamily="18" charset="0"/>
              </a:rPr>
              <a:t> </a:t>
            </a:r>
            <a:r>
              <a:rPr lang="el-GR" i="1" dirty="0" err="1">
                <a:effectLst/>
                <a:ea typeface="Times New Roman" panose="02020603050405020304" pitchFamily="18" charset="0"/>
              </a:rPr>
              <a:t>δὲ</a:t>
            </a:r>
            <a:r>
              <a:rPr lang="el-GR" i="1" dirty="0">
                <a:effectLst/>
                <a:ea typeface="Times New Roman" panose="02020603050405020304" pitchFamily="18" charset="0"/>
              </a:rPr>
              <a:t> </a:t>
            </a:r>
            <a:r>
              <a:rPr lang="el-GR" i="1" dirty="0" err="1">
                <a:effectLst/>
                <a:ea typeface="Times New Roman" panose="02020603050405020304" pitchFamily="18" charset="0"/>
              </a:rPr>
              <a:t>ἐπίκειται</a:t>
            </a:r>
            <a:r>
              <a:rPr lang="el-GR" i="1" dirty="0">
                <a:effectLst/>
                <a:ea typeface="Times New Roman" panose="02020603050405020304" pitchFamily="18" charset="0"/>
              </a:rPr>
              <a:t> πόλεμος· κύριε, </a:t>
            </a:r>
            <a:r>
              <a:rPr lang="el-GR" b="1" i="1" dirty="0" err="1">
                <a:effectLst/>
                <a:ea typeface="Times New Roman" panose="02020603050405020304" pitchFamily="18" charset="0"/>
              </a:rPr>
              <a:t>βοήθει</a:t>
            </a:r>
            <a:r>
              <a:rPr lang="el-GR" dirty="0">
                <a:ea typeface="Times New Roman" panose="02020603050405020304" pitchFamily="18" charset="0"/>
              </a:rPr>
              <a:t>» (</a:t>
            </a:r>
            <a:r>
              <a:rPr lang="el-GR" i="1" dirty="0" err="1">
                <a:effectLst/>
                <a:ea typeface="Times New Roman" panose="02020603050405020304" pitchFamily="18" charset="0"/>
              </a:rPr>
              <a:t>Ἀποφθέγματα</a:t>
            </a:r>
            <a:r>
              <a:rPr lang="en-GB" i="1" dirty="0">
                <a:effectLst/>
                <a:ea typeface="Times New Roman" panose="02020603050405020304" pitchFamily="18" charset="0"/>
              </a:rPr>
              <a:t>,</a:t>
            </a:r>
            <a:r>
              <a:rPr lang="en-GB" dirty="0">
                <a:effectLst/>
                <a:ea typeface="Times New Roman" panose="02020603050405020304" pitchFamily="18" charset="0"/>
              </a:rPr>
              <a:t>  PG 34, 249 </a:t>
            </a:r>
            <a:r>
              <a:rPr lang="el-GR" dirty="0">
                <a:effectLst/>
                <a:ea typeface="Times New Roman" panose="02020603050405020304" pitchFamily="18" charset="0"/>
              </a:rPr>
              <a:t>Α). Το απόφθεγμα της </a:t>
            </a:r>
            <a:r>
              <a:rPr lang="el-GR" dirty="0" err="1">
                <a:effectLst/>
                <a:ea typeface="Times New Roman" panose="02020603050405020304" pitchFamily="18" charset="0"/>
              </a:rPr>
              <a:t>μακαριανής</a:t>
            </a:r>
            <a:r>
              <a:rPr lang="el-GR" dirty="0">
                <a:effectLst/>
                <a:ea typeface="Times New Roman" panose="02020603050405020304" pitchFamily="18" charset="0"/>
              </a:rPr>
              <a:t> θεολογίας, βασισμένο στην Κ. Διαθήκη (</a:t>
            </a:r>
            <a:r>
              <a:rPr lang="el-GR" i="1" dirty="0" err="1">
                <a:effectLst/>
                <a:ea typeface="Times New Roman" panose="02020603050405020304" pitchFamily="18" charset="0"/>
              </a:rPr>
              <a:t>Ματθ</a:t>
            </a:r>
            <a:r>
              <a:rPr lang="en-GB" dirty="0">
                <a:effectLst/>
                <a:ea typeface="Times New Roman" panose="02020603050405020304" pitchFamily="18" charset="0"/>
              </a:rPr>
              <a:t>. 6, 7</a:t>
            </a:r>
            <a:r>
              <a:rPr lang="el-GR" dirty="0">
                <a:effectLst/>
                <a:ea typeface="Times New Roman" panose="02020603050405020304" pitchFamily="18" charset="0"/>
              </a:rPr>
              <a:t>) επιβεβαιώνει την αναζήτηση των σπερματικών καταβολών της </a:t>
            </a:r>
            <a:r>
              <a:rPr lang="el-GR" dirty="0" err="1">
                <a:effectLst/>
                <a:ea typeface="Times New Roman" panose="02020603050405020304" pitchFamily="18" charset="0"/>
              </a:rPr>
              <a:t>μονολόγιστης</a:t>
            </a:r>
            <a:r>
              <a:rPr lang="el-GR" dirty="0">
                <a:effectLst/>
                <a:ea typeface="Times New Roman" panose="02020603050405020304" pitchFamily="18" charset="0"/>
              </a:rPr>
              <a:t> ευχής στην ασκητική γραμματεία του Δ΄ αιώνα. </a:t>
            </a:r>
          </a:p>
          <a:p>
            <a:r>
              <a:rPr lang="el-GR" dirty="0">
                <a:effectLst/>
                <a:ea typeface="Times New Roman" panose="02020603050405020304" pitchFamily="18" charset="0"/>
              </a:rPr>
              <a:t>Ο </a:t>
            </a:r>
            <a:r>
              <a:rPr lang="el-GR" dirty="0" err="1">
                <a:effectLst/>
                <a:ea typeface="Times New Roman" panose="02020603050405020304" pitchFamily="18" charset="0"/>
              </a:rPr>
              <a:t>Ευάγριος</a:t>
            </a:r>
            <a:r>
              <a:rPr lang="el-GR" dirty="0">
                <a:effectLst/>
                <a:ea typeface="Times New Roman" panose="02020603050405020304" pitchFamily="18" charset="0"/>
              </a:rPr>
              <a:t> ερμηνεύοντας προγενέστερες γεροντικές συμβουλές με αποφθεγματικό χαρακτήρα τονίζει ότι η αξία της προσευχής δε βρίσκεται στην ποσότητα αλλά στην ποιότητα</a:t>
            </a:r>
            <a:r>
              <a:rPr lang="el-GR" dirty="0">
                <a:ea typeface="Times New Roman" panose="02020603050405020304" pitchFamily="18" charset="0"/>
              </a:rPr>
              <a:t>: «</a:t>
            </a:r>
            <a:r>
              <a:rPr lang="el-GR" i="1" dirty="0" err="1">
                <a:effectLst/>
                <a:ea typeface="Times New Roman" panose="02020603050405020304" pitchFamily="18" charset="0"/>
              </a:rPr>
              <a:t>Προσευχῆς</a:t>
            </a:r>
            <a:r>
              <a:rPr lang="el-GR" i="1" dirty="0">
                <a:effectLst/>
                <a:ea typeface="Times New Roman" panose="02020603050405020304" pitchFamily="18" charset="0"/>
              </a:rPr>
              <a:t> </a:t>
            </a:r>
            <a:r>
              <a:rPr lang="el-GR" i="1" dirty="0" err="1">
                <a:effectLst/>
                <a:ea typeface="Times New Roman" panose="02020603050405020304" pitchFamily="18" charset="0"/>
              </a:rPr>
              <a:t>ἔπαινος</a:t>
            </a:r>
            <a:r>
              <a:rPr lang="en-GB" i="1" dirty="0">
                <a:effectLst/>
                <a:ea typeface="Times New Roman" panose="02020603050405020304" pitchFamily="18" charset="0"/>
              </a:rPr>
              <a:t>, </a:t>
            </a:r>
            <a:r>
              <a:rPr lang="el-GR" i="1" dirty="0" err="1">
                <a:effectLst/>
                <a:ea typeface="Times New Roman" panose="02020603050405020304" pitchFamily="18" charset="0"/>
              </a:rPr>
              <a:t>οὐχ</a:t>
            </a:r>
            <a:r>
              <a:rPr lang="el-GR" i="1" dirty="0">
                <a:effectLst/>
                <a:ea typeface="Times New Roman" panose="02020603050405020304" pitchFamily="18" charset="0"/>
              </a:rPr>
              <a:t> </a:t>
            </a:r>
            <a:r>
              <a:rPr lang="el-GR" i="1" dirty="0" err="1">
                <a:effectLst/>
                <a:ea typeface="Times New Roman" panose="02020603050405020304" pitchFamily="18" charset="0"/>
              </a:rPr>
              <a:t>ἁπλῶς</a:t>
            </a:r>
            <a:r>
              <a:rPr lang="el-GR" i="1" dirty="0">
                <a:effectLst/>
                <a:ea typeface="Times New Roman" panose="02020603050405020304" pitchFamily="18" charset="0"/>
              </a:rPr>
              <a:t> ἡ </a:t>
            </a:r>
            <a:r>
              <a:rPr lang="el-GR" i="1" dirty="0" err="1">
                <a:effectLst/>
                <a:ea typeface="Times New Roman" panose="02020603050405020304" pitchFamily="18" charset="0"/>
              </a:rPr>
              <a:t>ποσότης</a:t>
            </a:r>
            <a:r>
              <a:rPr lang="el-GR" i="1" dirty="0">
                <a:effectLst/>
                <a:ea typeface="Times New Roman" panose="02020603050405020304" pitchFamily="18" charset="0"/>
              </a:rPr>
              <a:t> </a:t>
            </a:r>
            <a:r>
              <a:rPr lang="el-GR" i="1" dirty="0" err="1">
                <a:effectLst/>
                <a:ea typeface="Times New Roman" panose="02020603050405020304" pitchFamily="18" charset="0"/>
              </a:rPr>
              <a:t>ἀλλ</a:t>
            </a:r>
            <a:r>
              <a:rPr lang="el-GR" i="1" dirty="0">
                <a:effectLst/>
                <a:ea typeface="Times New Roman" panose="02020603050405020304" pitchFamily="18" charset="0"/>
              </a:rPr>
              <a:t> ἡ </a:t>
            </a:r>
            <a:r>
              <a:rPr lang="el-GR" i="1" dirty="0" err="1">
                <a:effectLst/>
                <a:ea typeface="Times New Roman" panose="02020603050405020304" pitchFamily="18" charset="0"/>
              </a:rPr>
              <a:t>ποιότης</a:t>
            </a:r>
            <a:r>
              <a:rPr lang="en-GB" i="1" dirty="0">
                <a:effectLst/>
                <a:ea typeface="Times New Roman" panose="02020603050405020304" pitchFamily="18" charset="0"/>
              </a:rPr>
              <a:t>, </a:t>
            </a:r>
            <a:r>
              <a:rPr lang="el-GR" i="1" dirty="0" err="1">
                <a:effectLst/>
                <a:ea typeface="Times New Roman" panose="02020603050405020304" pitchFamily="18" charset="0"/>
              </a:rPr>
              <a:t>καὶ</a:t>
            </a:r>
            <a:r>
              <a:rPr lang="el-GR" i="1" dirty="0">
                <a:effectLst/>
                <a:ea typeface="Times New Roman" panose="02020603050405020304" pitchFamily="18" charset="0"/>
              </a:rPr>
              <a:t> </a:t>
            </a:r>
            <a:r>
              <a:rPr lang="el-GR" i="1" dirty="0" err="1">
                <a:effectLst/>
                <a:ea typeface="Times New Roman" panose="02020603050405020304" pitchFamily="18" charset="0"/>
              </a:rPr>
              <a:t>τοῦτο</a:t>
            </a:r>
            <a:r>
              <a:rPr lang="el-GR" i="1" dirty="0">
                <a:effectLst/>
                <a:ea typeface="Times New Roman" panose="02020603050405020304" pitchFamily="18" charset="0"/>
              </a:rPr>
              <a:t> </a:t>
            </a:r>
            <a:r>
              <a:rPr lang="el-GR" i="1" dirty="0" err="1">
                <a:effectLst/>
                <a:ea typeface="Times New Roman" panose="02020603050405020304" pitchFamily="18" charset="0"/>
              </a:rPr>
              <a:t>δηλοῦσι</a:t>
            </a:r>
            <a:r>
              <a:rPr lang="el-GR" i="1" dirty="0">
                <a:effectLst/>
                <a:ea typeface="Times New Roman" panose="02020603050405020304" pitchFamily="18" charset="0"/>
              </a:rPr>
              <a:t> </a:t>
            </a:r>
            <a:r>
              <a:rPr lang="el-GR" i="1" dirty="0" err="1">
                <a:effectLst/>
                <a:ea typeface="Times New Roman" panose="02020603050405020304" pitchFamily="18" charset="0"/>
              </a:rPr>
              <a:t>οἱ</a:t>
            </a:r>
            <a:r>
              <a:rPr lang="el-GR" i="1" dirty="0">
                <a:effectLst/>
                <a:ea typeface="Times New Roman" panose="02020603050405020304" pitchFamily="18" charset="0"/>
              </a:rPr>
              <a:t> </a:t>
            </a:r>
            <a:r>
              <a:rPr lang="el-GR" i="1" dirty="0" err="1">
                <a:effectLst/>
                <a:ea typeface="Times New Roman" panose="02020603050405020304" pitchFamily="18" charset="0"/>
              </a:rPr>
              <a:t>ἀναβάντες</a:t>
            </a:r>
            <a:r>
              <a:rPr lang="el-GR" i="1" dirty="0">
                <a:effectLst/>
                <a:ea typeface="Times New Roman" panose="02020603050405020304" pitchFamily="18" charset="0"/>
              </a:rPr>
              <a:t> </a:t>
            </a:r>
            <a:r>
              <a:rPr lang="el-GR" i="1" dirty="0" err="1">
                <a:effectLst/>
                <a:ea typeface="Times New Roman" panose="02020603050405020304" pitchFamily="18" charset="0"/>
              </a:rPr>
              <a:t>εἰς</a:t>
            </a:r>
            <a:r>
              <a:rPr lang="el-GR" i="1" dirty="0">
                <a:effectLst/>
                <a:ea typeface="Times New Roman" panose="02020603050405020304" pitchFamily="18" charset="0"/>
              </a:rPr>
              <a:t> </a:t>
            </a:r>
            <a:r>
              <a:rPr lang="el-GR" i="1" dirty="0" err="1">
                <a:effectLst/>
                <a:ea typeface="Times New Roman" panose="02020603050405020304" pitchFamily="18" charset="0"/>
              </a:rPr>
              <a:t>τὸ</a:t>
            </a:r>
            <a:r>
              <a:rPr lang="el-GR" i="1" dirty="0">
                <a:effectLst/>
                <a:ea typeface="Times New Roman" panose="02020603050405020304" pitchFamily="18" charset="0"/>
              </a:rPr>
              <a:t> </a:t>
            </a:r>
            <a:r>
              <a:rPr lang="el-GR" i="1" dirty="0" err="1">
                <a:effectLst/>
                <a:ea typeface="Times New Roman" panose="02020603050405020304" pitchFamily="18" charset="0"/>
              </a:rPr>
              <a:t>ἱερόν</a:t>
            </a:r>
            <a:r>
              <a:rPr lang="en-GB" i="1" dirty="0">
                <a:effectLst/>
                <a:ea typeface="Times New Roman" panose="02020603050405020304" pitchFamily="18" charset="0"/>
              </a:rPr>
              <a:t>, </a:t>
            </a:r>
            <a:r>
              <a:rPr lang="el-GR" i="1" dirty="0" err="1">
                <a:effectLst/>
                <a:ea typeface="Times New Roman" panose="02020603050405020304" pitchFamily="18" charset="0"/>
              </a:rPr>
              <a:t>καὶ</a:t>
            </a:r>
            <a:r>
              <a:rPr lang="el-GR" i="1" dirty="0">
                <a:effectLst/>
                <a:ea typeface="Times New Roman" panose="02020603050405020304" pitchFamily="18" charset="0"/>
              </a:rPr>
              <a:t> </a:t>
            </a:r>
            <a:r>
              <a:rPr lang="el-GR" i="1" dirty="0" err="1">
                <a:effectLst/>
                <a:ea typeface="Times New Roman" panose="02020603050405020304" pitchFamily="18" charset="0"/>
              </a:rPr>
              <a:t>τὸ</a:t>
            </a:r>
            <a:r>
              <a:rPr lang="en-GB" i="1" dirty="0">
                <a:effectLst/>
                <a:ea typeface="Times New Roman" panose="02020603050405020304" pitchFamily="18" charset="0"/>
              </a:rPr>
              <a:t> "</a:t>
            </a:r>
            <a:r>
              <a:rPr lang="el-GR" i="1" dirty="0" err="1">
                <a:effectLst/>
                <a:ea typeface="Times New Roman" panose="02020603050405020304" pitchFamily="18" charset="0"/>
              </a:rPr>
              <a:t>Ὑμεῖς</a:t>
            </a:r>
            <a:r>
              <a:rPr lang="el-GR" i="1" dirty="0">
                <a:effectLst/>
                <a:ea typeface="Times New Roman" panose="02020603050405020304" pitchFamily="18" charset="0"/>
              </a:rPr>
              <a:t> προσευχόμενοι</a:t>
            </a:r>
            <a:r>
              <a:rPr lang="en-GB" i="1" dirty="0">
                <a:effectLst/>
                <a:ea typeface="Times New Roman" panose="02020603050405020304" pitchFamily="18" charset="0"/>
              </a:rPr>
              <a:t>, </a:t>
            </a:r>
            <a:r>
              <a:rPr lang="el-GR" i="1" dirty="0" err="1">
                <a:effectLst/>
                <a:ea typeface="Times New Roman" panose="02020603050405020304" pitchFamily="18" charset="0"/>
              </a:rPr>
              <a:t>μὴ</a:t>
            </a:r>
            <a:r>
              <a:rPr lang="el-GR" i="1" dirty="0">
                <a:effectLst/>
                <a:ea typeface="Times New Roman" panose="02020603050405020304" pitchFamily="18" charset="0"/>
              </a:rPr>
              <a:t> </a:t>
            </a:r>
            <a:r>
              <a:rPr lang="el-GR" i="1" dirty="0" err="1">
                <a:effectLst/>
                <a:ea typeface="Times New Roman" panose="02020603050405020304" pitchFamily="18" charset="0"/>
              </a:rPr>
              <a:t>βαττολογήσητε</a:t>
            </a:r>
            <a:r>
              <a:rPr lang="en-GB" i="1" dirty="0">
                <a:effectLst/>
                <a:ea typeface="Times New Roman" panose="02020603050405020304" pitchFamily="18" charset="0"/>
              </a:rPr>
              <a:t>" </a:t>
            </a:r>
            <a:r>
              <a:rPr lang="el-GR" i="1" dirty="0" err="1">
                <a:effectLst/>
                <a:ea typeface="Times New Roman" panose="02020603050405020304" pitchFamily="18" charset="0"/>
              </a:rPr>
              <a:t>καὶ</a:t>
            </a:r>
            <a:r>
              <a:rPr lang="el-GR" i="1" dirty="0">
                <a:effectLst/>
                <a:ea typeface="Times New Roman" panose="02020603050405020304" pitchFamily="18" charset="0"/>
              </a:rPr>
              <a:t> </a:t>
            </a:r>
            <a:r>
              <a:rPr lang="el-GR" i="1" dirty="0" err="1">
                <a:effectLst/>
                <a:ea typeface="Times New Roman" panose="02020603050405020304" pitchFamily="18" charset="0"/>
              </a:rPr>
              <a:t>τά</a:t>
            </a:r>
            <a:r>
              <a:rPr lang="el-GR" i="1" dirty="0">
                <a:effectLst/>
                <a:ea typeface="Times New Roman" panose="02020603050405020304" pitchFamily="18" charset="0"/>
              </a:rPr>
              <a:t> </a:t>
            </a:r>
            <a:r>
              <a:rPr lang="el-GR" i="1" dirty="0" err="1">
                <a:effectLst/>
                <a:ea typeface="Times New Roman" panose="02020603050405020304" pitchFamily="18" charset="0"/>
              </a:rPr>
              <a:t>ἐξῆς</a:t>
            </a:r>
            <a:r>
              <a:rPr lang="el-GR" dirty="0">
                <a:ea typeface="Times New Roman" panose="02020603050405020304" pitchFamily="18" charset="0"/>
              </a:rPr>
              <a:t>» (</a:t>
            </a:r>
            <a:r>
              <a:rPr lang="el-GR" i="1" dirty="0">
                <a:effectLst/>
                <a:ea typeface="Times New Roman" panose="02020603050405020304" pitchFamily="18" charset="0"/>
              </a:rPr>
              <a:t>Λόγος </a:t>
            </a:r>
            <a:r>
              <a:rPr lang="el-GR" i="1" dirty="0" err="1">
                <a:effectLst/>
                <a:ea typeface="Times New Roman" panose="02020603050405020304" pitchFamily="18" charset="0"/>
              </a:rPr>
              <a:t>Περὶ</a:t>
            </a:r>
            <a:r>
              <a:rPr lang="el-GR" i="1" dirty="0">
                <a:effectLst/>
                <a:ea typeface="Times New Roman" panose="02020603050405020304" pitchFamily="18" charset="0"/>
              </a:rPr>
              <a:t> </a:t>
            </a:r>
            <a:r>
              <a:rPr lang="el-GR" i="1" dirty="0" err="1">
                <a:effectLst/>
                <a:ea typeface="Times New Roman" panose="02020603050405020304" pitchFamily="18" charset="0"/>
              </a:rPr>
              <a:t>Προσευχῆς</a:t>
            </a:r>
            <a:r>
              <a:rPr lang="el-GR" i="1" dirty="0">
                <a:effectLst/>
                <a:ea typeface="Times New Roman" panose="02020603050405020304" pitchFamily="18" charset="0"/>
              </a:rPr>
              <a:t> ΡΝΑ΄</a:t>
            </a:r>
            <a:r>
              <a:rPr lang="en-GB" i="1" dirty="0">
                <a:effectLst/>
                <a:ea typeface="Times New Roman" panose="02020603050405020304" pitchFamily="18" charset="0"/>
              </a:rPr>
              <a:t>,</a:t>
            </a:r>
            <a:r>
              <a:rPr lang="en-GB" dirty="0">
                <a:effectLst/>
                <a:ea typeface="Times New Roman" panose="02020603050405020304" pitchFamily="18" charset="0"/>
              </a:rPr>
              <a:t> PG 79, 1200 </a:t>
            </a:r>
            <a:r>
              <a:rPr lang="el-GR" dirty="0">
                <a:effectLst/>
                <a:ea typeface="Times New Roman" panose="02020603050405020304" pitchFamily="18" charset="0"/>
              </a:rPr>
              <a:t>Β</a:t>
            </a:r>
            <a:r>
              <a:rPr lang="el-GR" dirty="0">
                <a:ea typeface="Times New Roman" panose="02020603050405020304" pitchFamily="18" charset="0"/>
              </a:rPr>
              <a:t>).</a:t>
            </a:r>
          </a:p>
          <a:p>
            <a:r>
              <a:rPr lang="el-GR" dirty="0">
                <a:effectLst/>
                <a:ea typeface="Times New Roman" panose="02020603050405020304" pitchFamily="18" charset="0"/>
              </a:rPr>
              <a:t>Καθορίζει και τη διαδοχική σειρά των αιτημάτων που μπορεί ο άνθρωπος να απευθύνει στο Θεό: «</a:t>
            </a:r>
            <a:r>
              <a:rPr lang="el-GR" i="1" dirty="0">
                <a:effectLst/>
                <a:ea typeface="Times New Roman" panose="02020603050405020304" pitchFamily="18" charset="0"/>
              </a:rPr>
              <a:t>Προσεύχου πρότερον </a:t>
            </a:r>
            <a:r>
              <a:rPr lang="el-GR" i="1" dirty="0" err="1">
                <a:effectLst/>
                <a:ea typeface="Times New Roman" panose="02020603050405020304" pitchFamily="18" charset="0"/>
              </a:rPr>
              <a:t>περὶ</a:t>
            </a:r>
            <a:r>
              <a:rPr lang="el-GR" i="1" dirty="0">
                <a:effectLst/>
                <a:ea typeface="Times New Roman" panose="02020603050405020304" pitchFamily="18" charset="0"/>
              </a:rPr>
              <a:t> </a:t>
            </a:r>
            <a:r>
              <a:rPr lang="el-GR" i="1" dirty="0" err="1">
                <a:effectLst/>
                <a:ea typeface="Times New Roman" panose="02020603050405020304" pitchFamily="18" charset="0"/>
              </a:rPr>
              <a:t>τοῦ</a:t>
            </a:r>
            <a:r>
              <a:rPr lang="el-GR" i="1" dirty="0">
                <a:effectLst/>
                <a:ea typeface="Times New Roman" panose="02020603050405020304" pitchFamily="18" charset="0"/>
              </a:rPr>
              <a:t> </a:t>
            </a:r>
            <a:r>
              <a:rPr lang="el-GR" b="1" i="1" dirty="0" err="1">
                <a:effectLst/>
                <a:ea typeface="Times New Roman" panose="02020603050405020304" pitchFamily="18" charset="0"/>
              </a:rPr>
              <a:t>καθαρθῆναι</a:t>
            </a:r>
            <a:r>
              <a:rPr lang="el-GR" b="1" i="1" dirty="0">
                <a:effectLst/>
                <a:ea typeface="Times New Roman" panose="02020603050405020304" pitchFamily="18" charset="0"/>
              </a:rPr>
              <a:t> </a:t>
            </a:r>
            <a:r>
              <a:rPr lang="el-GR" b="1" i="1" dirty="0" err="1">
                <a:effectLst/>
                <a:ea typeface="Times New Roman" panose="02020603050405020304" pitchFamily="18" charset="0"/>
              </a:rPr>
              <a:t>τῶν</a:t>
            </a:r>
            <a:r>
              <a:rPr lang="el-GR" b="1" i="1" dirty="0">
                <a:effectLst/>
                <a:ea typeface="Times New Roman" panose="02020603050405020304" pitchFamily="18" charset="0"/>
              </a:rPr>
              <a:t> </a:t>
            </a:r>
            <a:r>
              <a:rPr lang="el-GR" b="1" i="1" dirty="0" err="1">
                <a:effectLst/>
                <a:ea typeface="Times New Roman" panose="02020603050405020304" pitchFamily="18" charset="0"/>
              </a:rPr>
              <a:t>παθῶν</a:t>
            </a:r>
            <a:r>
              <a:rPr lang="el-GR" i="1" dirty="0">
                <a:effectLst/>
                <a:ea typeface="Times New Roman" panose="02020603050405020304" pitchFamily="18" charset="0"/>
              </a:rPr>
              <a:t>, </a:t>
            </a:r>
            <a:r>
              <a:rPr lang="el-GR" i="1" dirty="0" err="1">
                <a:effectLst/>
                <a:ea typeface="Times New Roman" panose="02020603050405020304" pitchFamily="18" charset="0"/>
              </a:rPr>
              <a:t>καὶ</a:t>
            </a:r>
            <a:r>
              <a:rPr lang="el-GR" i="1" dirty="0">
                <a:effectLst/>
                <a:ea typeface="Times New Roman" panose="02020603050405020304" pitchFamily="18" charset="0"/>
              </a:rPr>
              <a:t> δεύτερον </a:t>
            </a:r>
            <a:r>
              <a:rPr lang="el-GR" i="1" dirty="0" err="1">
                <a:effectLst/>
                <a:ea typeface="Times New Roman" panose="02020603050405020304" pitchFamily="18" charset="0"/>
              </a:rPr>
              <a:t>περὶ</a:t>
            </a:r>
            <a:r>
              <a:rPr lang="el-GR" i="1" dirty="0">
                <a:effectLst/>
                <a:ea typeface="Times New Roman" panose="02020603050405020304" pitchFamily="18" charset="0"/>
              </a:rPr>
              <a:t> </a:t>
            </a:r>
            <a:r>
              <a:rPr lang="el-GR" i="1" dirty="0" err="1">
                <a:effectLst/>
                <a:ea typeface="Times New Roman" panose="02020603050405020304" pitchFamily="18" charset="0"/>
              </a:rPr>
              <a:t>τοῦ</a:t>
            </a:r>
            <a:r>
              <a:rPr lang="el-GR" i="1" dirty="0">
                <a:effectLst/>
                <a:ea typeface="Times New Roman" panose="02020603050405020304" pitchFamily="18" charset="0"/>
              </a:rPr>
              <a:t> </a:t>
            </a:r>
            <a:r>
              <a:rPr lang="el-GR" b="1" i="1" dirty="0" err="1">
                <a:effectLst/>
                <a:ea typeface="Times New Roman" panose="02020603050405020304" pitchFamily="18" charset="0"/>
              </a:rPr>
              <a:t>ῥυσθῆναι</a:t>
            </a:r>
            <a:r>
              <a:rPr lang="el-GR" b="1" i="1" dirty="0">
                <a:effectLst/>
                <a:ea typeface="Times New Roman" panose="02020603050405020304" pitchFamily="18" charset="0"/>
              </a:rPr>
              <a:t> </a:t>
            </a:r>
            <a:r>
              <a:rPr lang="el-GR" b="1" i="1" dirty="0" err="1">
                <a:effectLst/>
                <a:ea typeface="Times New Roman" panose="02020603050405020304" pitchFamily="18" charset="0"/>
              </a:rPr>
              <a:t>ἀπὸ</a:t>
            </a:r>
            <a:r>
              <a:rPr lang="el-GR" b="1" i="1" dirty="0">
                <a:effectLst/>
                <a:ea typeface="Times New Roman" panose="02020603050405020304" pitchFamily="18" charset="0"/>
              </a:rPr>
              <a:t> </a:t>
            </a:r>
            <a:r>
              <a:rPr lang="el-GR" b="1" i="1" dirty="0" err="1">
                <a:effectLst/>
                <a:ea typeface="Times New Roman" panose="02020603050405020304" pitchFamily="18" charset="0"/>
              </a:rPr>
              <a:t>τῆς</a:t>
            </a:r>
            <a:r>
              <a:rPr lang="el-GR" b="1" i="1" dirty="0">
                <a:effectLst/>
                <a:ea typeface="Times New Roman" panose="02020603050405020304" pitchFamily="18" charset="0"/>
              </a:rPr>
              <a:t> </a:t>
            </a:r>
            <a:r>
              <a:rPr lang="el-GR" b="1" i="1" dirty="0" err="1">
                <a:effectLst/>
                <a:ea typeface="Times New Roman" panose="02020603050405020304" pitchFamily="18" charset="0"/>
              </a:rPr>
              <a:t>ἀγνωσίας</a:t>
            </a:r>
            <a:r>
              <a:rPr lang="el-GR" i="1" dirty="0">
                <a:effectLst/>
                <a:ea typeface="Times New Roman" panose="02020603050405020304" pitchFamily="18" charset="0"/>
              </a:rPr>
              <a:t>, </a:t>
            </a:r>
            <a:r>
              <a:rPr lang="el-GR" i="1" dirty="0" err="1">
                <a:effectLst/>
                <a:ea typeface="Times New Roman" panose="02020603050405020304" pitchFamily="18" charset="0"/>
              </a:rPr>
              <a:t>καὶ</a:t>
            </a:r>
            <a:r>
              <a:rPr lang="el-GR" i="1" dirty="0">
                <a:effectLst/>
                <a:ea typeface="Times New Roman" panose="02020603050405020304" pitchFamily="18" charset="0"/>
              </a:rPr>
              <a:t> τρίτον </a:t>
            </a:r>
            <a:r>
              <a:rPr lang="el-GR" b="1" i="1" dirty="0" err="1">
                <a:effectLst/>
                <a:ea typeface="Times New Roman" panose="02020603050405020304" pitchFamily="18" charset="0"/>
              </a:rPr>
              <a:t>ἀπὸ</a:t>
            </a:r>
            <a:r>
              <a:rPr lang="el-GR" b="1" i="1" dirty="0">
                <a:effectLst/>
                <a:ea typeface="Times New Roman" panose="02020603050405020304" pitchFamily="18" charset="0"/>
              </a:rPr>
              <a:t> </a:t>
            </a:r>
            <a:r>
              <a:rPr lang="el-GR" b="1" i="1" dirty="0" err="1">
                <a:effectLst/>
                <a:ea typeface="Times New Roman" panose="02020603050405020304" pitchFamily="18" charset="0"/>
              </a:rPr>
              <a:t>παντὸς</a:t>
            </a:r>
            <a:r>
              <a:rPr lang="el-GR" b="1" i="1" dirty="0">
                <a:effectLst/>
                <a:ea typeface="Times New Roman" panose="02020603050405020304" pitchFamily="18" charset="0"/>
              </a:rPr>
              <a:t> </a:t>
            </a:r>
            <a:r>
              <a:rPr lang="el-GR" b="1" i="1" dirty="0" err="1">
                <a:effectLst/>
                <a:ea typeface="Times New Roman" panose="02020603050405020304" pitchFamily="18" charset="0"/>
              </a:rPr>
              <a:t>πειρασμοῦ</a:t>
            </a:r>
            <a:r>
              <a:rPr lang="el-GR" b="1" i="1" dirty="0">
                <a:effectLst/>
                <a:ea typeface="Times New Roman" panose="02020603050405020304" pitchFamily="18" charset="0"/>
              </a:rPr>
              <a:t> </a:t>
            </a:r>
            <a:r>
              <a:rPr lang="el-GR" b="1" i="1" dirty="0" err="1">
                <a:effectLst/>
                <a:ea typeface="Times New Roman" panose="02020603050405020304" pitchFamily="18" charset="0"/>
              </a:rPr>
              <a:t>καὶ</a:t>
            </a:r>
            <a:r>
              <a:rPr lang="el-GR" b="1" i="1" dirty="0">
                <a:effectLst/>
                <a:ea typeface="Times New Roman" panose="02020603050405020304" pitchFamily="18" charset="0"/>
              </a:rPr>
              <a:t> </a:t>
            </a:r>
            <a:r>
              <a:rPr lang="el-GR" b="1" i="1" dirty="0" err="1">
                <a:effectLst/>
                <a:ea typeface="Times New Roman" panose="02020603050405020304" pitchFamily="18" charset="0"/>
              </a:rPr>
              <a:t>ἐγκαταλείψεως</a:t>
            </a:r>
            <a:r>
              <a:rPr lang="el-GR" dirty="0">
                <a:effectLst/>
                <a:ea typeface="Times New Roman" panose="02020603050405020304" pitchFamily="18" charset="0"/>
              </a:rPr>
              <a:t>» (</a:t>
            </a:r>
            <a:r>
              <a:rPr lang="el-GR" i="1" dirty="0">
                <a:effectLst/>
                <a:ea typeface="Times New Roman" panose="02020603050405020304" pitchFamily="18" charset="0"/>
              </a:rPr>
              <a:t>Λόγος </a:t>
            </a:r>
            <a:r>
              <a:rPr lang="el-GR" i="1" dirty="0" err="1">
                <a:effectLst/>
                <a:ea typeface="Times New Roman" panose="02020603050405020304" pitchFamily="18" charset="0"/>
              </a:rPr>
              <a:t>Περὶ</a:t>
            </a:r>
            <a:r>
              <a:rPr lang="el-GR" i="1" dirty="0">
                <a:effectLst/>
                <a:ea typeface="Times New Roman" panose="02020603050405020304" pitchFamily="18" charset="0"/>
              </a:rPr>
              <a:t> </a:t>
            </a:r>
            <a:r>
              <a:rPr lang="el-GR" i="1" dirty="0" err="1">
                <a:effectLst/>
                <a:ea typeface="Times New Roman" panose="02020603050405020304" pitchFamily="18" charset="0"/>
              </a:rPr>
              <a:t>Προσευχῆς</a:t>
            </a:r>
            <a:r>
              <a:rPr lang="el-GR" i="1" dirty="0">
                <a:effectLst/>
                <a:ea typeface="Times New Roman" panose="02020603050405020304" pitchFamily="18" charset="0"/>
              </a:rPr>
              <a:t> ΛΖ΄,</a:t>
            </a:r>
            <a:r>
              <a:rPr lang="el-GR" dirty="0">
                <a:effectLst/>
                <a:ea typeface="Times New Roman" panose="02020603050405020304" pitchFamily="18" charset="0"/>
              </a:rPr>
              <a:t> </a:t>
            </a:r>
            <a:r>
              <a:rPr lang="en-GB" dirty="0">
                <a:effectLst/>
                <a:ea typeface="Times New Roman" panose="02020603050405020304" pitchFamily="18" charset="0"/>
              </a:rPr>
              <a:t>PG</a:t>
            </a:r>
            <a:r>
              <a:rPr lang="el-GR" dirty="0">
                <a:effectLst/>
                <a:ea typeface="Times New Roman" panose="02020603050405020304" pitchFamily="18" charset="0"/>
              </a:rPr>
              <a:t> 79, 1176 Α).</a:t>
            </a:r>
          </a:p>
          <a:p>
            <a:endParaRPr lang="el-GR" dirty="0"/>
          </a:p>
        </p:txBody>
      </p:sp>
    </p:spTree>
    <p:extLst>
      <p:ext uri="{BB962C8B-B14F-4D97-AF65-F5344CB8AC3E}">
        <p14:creationId xmlns:p14="http://schemas.microsoft.com/office/powerpoint/2010/main" val="26258146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 ΤΑ ΕΙΔΗ ΤΗΣ ΠΡΟΣΕΥΧΗΣ ΚΑΙ </a:t>
            </a:r>
            <a:br>
              <a:rPr lang="el-GR" dirty="0"/>
            </a:br>
            <a:r>
              <a:rPr lang="el-GR" dirty="0"/>
              <a:t>Η ΜΕΤΑΞΥ ΤΟΥΣ ΣΧΕΣΗ</a:t>
            </a:r>
            <a:br>
              <a:rPr lang="el-GR" dirty="0"/>
            </a:br>
            <a:endParaRPr lang="el-GR" dirty="0"/>
          </a:p>
        </p:txBody>
      </p:sp>
      <p:sp>
        <p:nvSpPr>
          <p:cNvPr id="3" name="Θέση περιεχομένου 2"/>
          <p:cNvSpPr>
            <a:spLocks noGrp="1"/>
          </p:cNvSpPr>
          <p:nvPr>
            <p:ph idx="1"/>
          </p:nvPr>
        </p:nvSpPr>
        <p:spPr/>
        <p:txBody>
          <a:bodyPr>
            <a:normAutofit lnSpcReduction="10000"/>
          </a:bodyPr>
          <a:lstStyle/>
          <a:p>
            <a:r>
              <a:rPr lang="el-GR" dirty="0"/>
              <a:t>Η νηπτική-ησυχαστική παράδοση περιγράφει με λεπτομέρεια τα </a:t>
            </a:r>
            <a:r>
              <a:rPr lang="el-GR" b="1" dirty="0"/>
              <a:t>στάδια </a:t>
            </a:r>
            <a:r>
              <a:rPr lang="el-GR" dirty="0"/>
              <a:t>της προσευχής.</a:t>
            </a:r>
          </a:p>
          <a:p>
            <a:pPr marL="514350" indent="-514350">
              <a:buFont typeface="+mj-lt"/>
              <a:buAutoNum type="arabicPeriod"/>
            </a:pPr>
            <a:r>
              <a:rPr lang="el-GR" dirty="0"/>
              <a:t>Προηγείται η </a:t>
            </a:r>
            <a:r>
              <a:rPr lang="el-GR" dirty="0" err="1"/>
              <a:t>μονολόγιστη</a:t>
            </a:r>
            <a:r>
              <a:rPr lang="el-GR" dirty="0"/>
              <a:t> προσευχή, η οποία λέγεται με τα χείλη ώστε να μείνει ο νους απερίσπαστος και να συγκεντρωθεί το ενδιαφέρον στο όνομα του Ιησού.</a:t>
            </a:r>
          </a:p>
          <a:p>
            <a:pPr marL="514350" indent="-514350">
              <a:buFont typeface="+mj-lt"/>
              <a:buAutoNum type="arabicPeriod"/>
            </a:pPr>
            <a:r>
              <a:rPr lang="el-GR" dirty="0"/>
              <a:t>Στο δεύτερο στάδιο η προσευχή προφέρεται νοερά.</a:t>
            </a:r>
          </a:p>
          <a:p>
            <a:pPr marL="514350" indent="-514350">
              <a:buFont typeface="+mj-lt"/>
              <a:buAutoNum type="arabicPeriod"/>
            </a:pPr>
            <a:r>
              <a:rPr lang="el-GR" dirty="0"/>
              <a:t>Στο τρίτο στάδιο νους και καρδιά ενώνονται και η προσοχή περικλείεται στην καρδιά, όπου προφέρεται η ευχή.  </a:t>
            </a:r>
          </a:p>
          <a:p>
            <a:pPr marL="514350" indent="-514350">
              <a:buFont typeface="+mj-lt"/>
              <a:buAutoNum type="arabicPeriod"/>
            </a:pPr>
            <a:r>
              <a:rPr lang="el-GR" dirty="0"/>
              <a:t>Στο τέταρτο στάδιο η προσευχή είναι </a:t>
            </a:r>
            <a:r>
              <a:rPr lang="el-GR" dirty="0" err="1"/>
              <a:t>αυτοενεργούμενη</a:t>
            </a:r>
            <a:r>
              <a:rPr lang="el-GR" dirty="0"/>
              <a:t>.   </a:t>
            </a:r>
          </a:p>
          <a:p>
            <a:r>
              <a:rPr lang="el-GR" dirty="0"/>
              <a:t>Η πορεία αυτή χρειάζεται έμπειρο πνευματικό πατέρα.</a:t>
            </a:r>
          </a:p>
        </p:txBody>
      </p:sp>
    </p:spTree>
    <p:extLst>
      <p:ext uri="{BB962C8B-B14F-4D97-AF65-F5344CB8AC3E}">
        <p14:creationId xmlns:p14="http://schemas.microsoft.com/office/powerpoint/2010/main" val="13002711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 ΤΑ ΕΙΔΗ ΤΗΣ ΠΡΟΣΕΥΧΗΣ ΚΑΙ </a:t>
            </a:r>
            <a:br>
              <a:rPr lang="el-GR" dirty="0"/>
            </a:br>
            <a:r>
              <a:rPr lang="el-GR" dirty="0"/>
              <a:t>Η ΜΕΤΑΞΥ ΤΟΥΣ ΣΧΕΣΗ</a:t>
            </a:r>
            <a:br>
              <a:rPr lang="el-GR" dirty="0"/>
            </a:br>
            <a:endParaRPr lang="el-GR" dirty="0"/>
          </a:p>
        </p:txBody>
      </p:sp>
      <p:sp>
        <p:nvSpPr>
          <p:cNvPr id="3" name="Θέση περιεχομένου 2"/>
          <p:cNvSpPr>
            <a:spLocks noGrp="1"/>
          </p:cNvSpPr>
          <p:nvPr>
            <p:ph idx="1"/>
          </p:nvPr>
        </p:nvSpPr>
        <p:spPr/>
        <p:txBody>
          <a:bodyPr/>
          <a:lstStyle/>
          <a:p>
            <a:r>
              <a:rPr lang="el-GR" dirty="0"/>
              <a:t>Η </a:t>
            </a:r>
            <a:r>
              <a:rPr lang="el-GR" b="1" dirty="0"/>
              <a:t>Χάρη</a:t>
            </a:r>
            <a:r>
              <a:rPr lang="el-GR" dirty="0"/>
              <a:t>, που γεύεται εμπειρικά ο προσευχόμενος, είναι η Χάρη του αγίου Βαπτίσματος. </a:t>
            </a:r>
          </a:p>
          <a:p>
            <a:r>
              <a:rPr lang="el-GR" dirty="0"/>
              <a:t>Πρόκειται για δωρεά εκκλησιολογικού χαρακτήρα. </a:t>
            </a:r>
          </a:p>
          <a:p>
            <a:r>
              <a:rPr lang="el-GR" dirty="0"/>
              <a:t>Η προσευχή αυτή μπορεί να ασκηθεί από όλους τους χριστιανούς;</a:t>
            </a:r>
          </a:p>
          <a:p>
            <a:r>
              <a:rPr lang="el-GR" dirty="0"/>
              <a:t>Ως άθλημα πνευματικό απευθύνεται σε όλους, ως συμμόρφωση στην αποστολική παραίνεση «</a:t>
            </a:r>
            <a:r>
              <a:rPr lang="el-GR" i="1" dirty="0" err="1"/>
              <a:t>ἀδιαλείπτως</a:t>
            </a:r>
            <a:r>
              <a:rPr lang="el-GR" i="1" dirty="0"/>
              <a:t> </a:t>
            </a:r>
            <a:r>
              <a:rPr lang="el-GR" i="1" dirty="0" err="1"/>
              <a:t>προσεύχεσθαι</a:t>
            </a:r>
            <a:r>
              <a:rPr lang="el-GR" dirty="0"/>
              <a:t>». </a:t>
            </a:r>
          </a:p>
          <a:p>
            <a:r>
              <a:rPr lang="el-GR" dirty="0"/>
              <a:t>Η συνήθεια αυτή απηχεί την παράδοση του 14</a:t>
            </a:r>
            <a:r>
              <a:rPr lang="el-GR" baseline="30000" dirty="0"/>
              <a:t>ου</a:t>
            </a:r>
            <a:r>
              <a:rPr lang="el-GR" dirty="0"/>
              <a:t> αιώνα. </a:t>
            </a:r>
          </a:p>
          <a:p>
            <a:r>
              <a:rPr lang="el-GR" dirty="0"/>
              <a:t>Η ησυχαστική παράδοση αναβίωσε στο Άγιο Όρος με την έκδοση της </a:t>
            </a:r>
            <a:r>
              <a:rPr lang="el-GR" b="1" i="1" dirty="0"/>
              <a:t>Φιλοκαλίας </a:t>
            </a:r>
            <a:r>
              <a:rPr lang="el-GR" dirty="0"/>
              <a:t>τον 18</a:t>
            </a:r>
            <a:r>
              <a:rPr lang="el-GR" baseline="30000" dirty="0"/>
              <a:t>ο</a:t>
            </a:r>
            <a:r>
              <a:rPr lang="el-GR" dirty="0"/>
              <a:t> αιώνα.</a:t>
            </a:r>
          </a:p>
        </p:txBody>
      </p:sp>
    </p:spTree>
    <p:extLst>
      <p:ext uri="{BB962C8B-B14F-4D97-AF65-F5344CB8AC3E}">
        <p14:creationId xmlns:p14="http://schemas.microsoft.com/office/powerpoint/2010/main" val="10688410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 ΤΑ ΕΙΔΗ ΤΗΣ ΠΡΟΣΕΥΧΗΣ ΚΑΙ </a:t>
            </a:r>
            <a:br>
              <a:rPr lang="el-GR" dirty="0"/>
            </a:br>
            <a:r>
              <a:rPr lang="el-GR" dirty="0"/>
              <a:t>Η ΜΕΤΑΞΥ ΤΟΥΣ ΣΧΕΣΗ</a:t>
            </a:r>
            <a:br>
              <a:rPr lang="el-GR" dirty="0"/>
            </a:br>
            <a:endParaRPr lang="el-GR" dirty="0"/>
          </a:p>
        </p:txBody>
      </p:sp>
      <p:sp>
        <p:nvSpPr>
          <p:cNvPr id="3" name="Θέση περιεχομένου 2"/>
          <p:cNvSpPr>
            <a:spLocks noGrp="1"/>
          </p:cNvSpPr>
          <p:nvPr>
            <p:ph idx="1"/>
          </p:nvPr>
        </p:nvSpPr>
        <p:spPr/>
        <p:txBody>
          <a:bodyPr>
            <a:normAutofit lnSpcReduction="10000"/>
          </a:bodyPr>
          <a:lstStyle/>
          <a:p>
            <a:r>
              <a:rPr lang="el-GR" dirty="0"/>
              <a:t>Οι νηπτικοί πατέρες διδάσκουν τον τρόπο, το περιεχόμενο και την κοινωνική διάσταση της προσευχής. </a:t>
            </a:r>
          </a:p>
          <a:p>
            <a:r>
              <a:rPr lang="el-GR" dirty="0"/>
              <a:t>Προηγείται ο πρακτικός βίος και έπεται ο θεωρητικός.</a:t>
            </a:r>
          </a:p>
          <a:p>
            <a:r>
              <a:rPr lang="el-GR" dirty="0"/>
              <a:t>Η τήρηση των εντολών χαρακτηρίζεται ως ηθική πράξη, πρακτική ή έμπρακτη φιλοσοφία. Ο πρακτικός οδηγείται στην κάθαρση από τα πάθη.</a:t>
            </a:r>
          </a:p>
          <a:p>
            <a:r>
              <a:rPr lang="el-GR" dirty="0"/>
              <a:t>Η κάθαρση της καρδιά ενεργοποιεί την ανακαίνιση της χάριτος του Βαπτίσματος. </a:t>
            </a:r>
          </a:p>
          <a:p>
            <a:r>
              <a:rPr lang="el-GR" dirty="0"/>
              <a:t>Η θεία χάρη συνεπικουρεί σε όλα τα στάδια της πνευματικής ωρίμανσης.</a:t>
            </a:r>
          </a:p>
        </p:txBody>
      </p:sp>
    </p:spTree>
    <p:extLst>
      <p:ext uri="{BB962C8B-B14F-4D97-AF65-F5344CB8AC3E}">
        <p14:creationId xmlns:p14="http://schemas.microsoft.com/office/powerpoint/2010/main" val="28335999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 ΤΑ ΕΙΔΗ ΤΗΣ ΠΡΟΣΕΥΧΗΣ ΚΑΙ </a:t>
            </a:r>
            <a:br>
              <a:rPr lang="el-GR" dirty="0"/>
            </a:br>
            <a:r>
              <a:rPr lang="el-GR" dirty="0"/>
              <a:t>Η ΜΕΤΑΞΥ ΤΟΥΣ ΣΧΕΣΗ</a:t>
            </a:r>
            <a:br>
              <a:rPr lang="el-GR" dirty="0"/>
            </a:br>
            <a:endParaRPr lang="el-GR" dirty="0"/>
          </a:p>
        </p:txBody>
      </p:sp>
      <p:sp>
        <p:nvSpPr>
          <p:cNvPr id="3" name="Θέση περιεχομένου 2"/>
          <p:cNvSpPr>
            <a:spLocks noGrp="1"/>
          </p:cNvSpPr>
          <p:nvPr>
            <p:ph idx="1"/>
          </p:nvPr>
        </p:nvSpPr>
        <p:spPr/>
        <p:txBody>
          <a:bodyPr/>
          <a:lstStyle/>
          <a:p>
            <a:r>
              <a:rPr lang="el-GR" dirty="0"/>
              <a:t>Η κοινή προσευχή ασκείται μέσα στις εκκλησιαστικές κοινότητες. </a:t>
            </a:r>
          </a:p>
          <a:p>
            <a:r>
              <a:rPr lang="el-GR" dirty="0"/>
              <a:t>Σε κάθε περίπτωση τονίζεται η </a:t>
            </a:r>
            <a:r>
              <a:rPr lang="el-GR" dirty="0" err="1"/>
              <a:t>υπεροχική</a:t>
            </a:r>
            <a:r>
              <a:rPr lang="el-GR" dirty="0"/>
              <a:t> αξία της κοινής προσευχής.</a:t>
            </a:r>
          </a:p>
          <a:p>
            <a:r>
              <a:rPr lang="el-GR" dirty="0"/>
              <a:t>Χαρακτηριστικά είναι τα λόγια του ιερού Χρυσοστόμου: «</a:t>
            </a:r>
            <a:r>
              <a:rPr lang="el-GR" i="1" dirty="0"/>
              <a:t>Να προσευχηθώ, λέει, μπορώ και στο σπίτι μου… απατάς τον εαυτό σου, άνθρωπε. Να προσευχηθείς στο σπίτι σου είναι δυνατόν. Όμως, να προσευχηθείς, όπως προσεύχεσαι στην Εκκλησία, είναι αδύνατον. Εκεί υπάρχει το πλήθος των πατέρων κι αναπέμπει στον Θεό ομόφωνη </a:t>
            </a:r>
            <a:r>
              <a:rPr lang="el-GR" i="1" dirty="0" err="1"/>
              <a:t>ικετήρια</a:t>
            </a:r>
            <a:r>
              <a:rPr lang="el-GR" i="1" dirty="0"/>
              <a:t> κραυγή. Δεν θα γίνεις </a:t>
            </a:r>
            <a:r>
              <a:rPr lang="el-GR" i="1" dirty="0" err="1"/>
              <a:t>εισακουστός</a:t>
            </a:r>
            <a:r>
              <a:rPr lang="el-GR" i="1" dirty="0"/>
              <a:t> από τον Δεσπότη τόσο πολύ, όταν τον παρακαλείς μόνος σου, όσο όταν τον παρακαλείς ενωμένος με τους αδελφούς σου</a:t>
            </a:r>
            <a:r>
              <a:rPr lang="el-GR" dirty="0"/>
              <a:t>».</a:t>
            </a:r>
          </a:p>
          <a:p>
            <a:pPr marL="0" indent="0">
              <a:buNone/>
            </a:pPr>
            <a:endParaRPr lang="el-GR" dirty="0"/>
          </a:p>
        </p:txBody>
      </p:sp>
    </p:spTree>
    <p:extLst>
      <p:ext uri="{BB962C8B-B14F-4D97-AF65-F5344CB8AC3E}">
        <p14:creationId xmlns:p14="http://schemas.microsoft.com/office/powerpoint/2010/main" val="2827538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20681"/>
            <a:ext cx="10515600" cy="1325563"/>
          </a:xfrm>
        </p:spPr>
        <p:txBody>
          <a:bodyPr>
            <a:normAutofit fontScale="90000"/>
          </a:bodyPr>
          <a:lstStyle/>
          <a:p>
            <a:pPr lvl="0" algn="ctr"/>
            <a:br>
              <a:rPr lang="el-GR" dirty="0"/>
            </a:br>
            <a:r>
              <a:rPr lang="el-GR" dirty="0"/>
              <a:t> ΤΑ ΕΙΔΗ ΤΗΣ ΠΡΟΣΕΥΧΗΣ ΚΑΙ </a:t>
            </a:r>
            <a:br>
              <a:rPr lang="el-GR" dirty="0"/>
            </a:br>
            <a:r>
              <a:rPr lang="el-GR" dirty="0"/>
              <a:t>Η ΜΕΤΑΞΥ ΤΟΥΣ ΣΧΕΣΗ</a:t>
            </a:r>
            <a:br>
              <a:rPr lang="el-GR" dirty="0"/>
            </a:br>
            <a:endParaRPr lang="el-GR" dirty="0"/>
          </a:p>
        </p:txBody>
      </p:sp>
      <p:sp>
        <p:nvSpPr>
          <p:cNvPr id="3" name="Θέση περιεχομένου 2"/>
          <p:cNvSpPr>
            <a:spLocks noGrp="1"/>
          </p:cNvSpPr>
          <p:nvPr>
            <p:ph idx="1"/>
          </p:nvPr>
        </p:nvSpPr>
        <p:spPr>
          <a:xfrm>
            <a:off x="0" y="1611518"/>
            <a:ext cx="12192000" cy="5246482"/>
          </a:xfrm>
        </p:spPr>
        <p:txBody>
          <a:bodyPr>
            <a:normAutofit/>
          </a:bodyPr>
          <a:lstStyle/>
          <a:p>
            <a:r>
              <a:rPr lang="el-GR" dirty="0"/>
              <a:t>Σήμερα, όσο αφορά το θέμα της λατρείας συντελείται μια διαφοροποίηση μεταξύ </a:t>
            </a:r>
            <a:r>
              <a:rPr lang="el-GR" u="sng" dirty="0"/>
              <a:t>εκκλησιολογικής ευχαριστιακής </a:t>
            </a:r>
            <a:r>
              <a:rPr lang="el-GR" dirty="0"/>
              <a:t>παραδόσεως και </a:t>
            </a:r>
            <a:r>
              <a:rPr lang="el-GR" u="sng" dirty="0"/>
              <a:t>νηπτικής ησυχαστικής</a:t>
            </a:r>
            <a:r>
              <a:rPr lang="el-GR" dirty="0"/>
              <a:t>.  </a:t>
            </a:r>
          </a:p>
          <a:p>
            <a:r>
              <a:rPr lang="el-GR" dirty="0"/>
              <a:t>Η σωτηρία δεν είναι ατομικό γεγονός, αλλά ομαδικό άθλημα που πραγματοποιείται εντός της Εκκλησίας. </a:t>
            </a:r>
          </a:p>
          <a:p>
            <a:r>
              <a:rPr lang="el-GR" dirty="0"/>
              <a:t>Στη λατρεία ο κάθε χριστιανός θυσιάζει κάθε εμπαθές νόημα και με τη μετάνοια καλλιεργεί το ήθος της «συντετριμμένης καρδιάς». </a:t>
            </a:r>
          </a:p>
          <a:p>
            <a:r>
              <a:rPr lang="el-GR" dirty="0"/>
              <a:t>Οι εντολές δεν αποσκοπούν στην προαγωγή κάποιας ατομικής ηθικής, αλλά αφορούν στην τέλεση των μυστηρίων. (Βάπτισμα- Θεία Ευχαριστία)</a:t>
            </a:r>
          </a:p>
          <a:p>
            <a:r>
              <a:rPr lang="el-GR" dirty="0"/>
              <a:t>Μέσα σ’ αυτά τα πλαίσια νοείται και η προσευχή. Ως εντολή του Χριστού αποτελεί </a:t>
            </a:r>
            <a:r>
              <a:rPr lang="el-GR" b="1" dirty="0">
                <a:solidFill>
                  <a:srgbClr val="FF0000"/>
                </a:solidFill>
              </a:rPr>
              <a:t>οντολογικό αίτημα </a:t>
            </a:r>
            <a:r>
              <a:rPr lang="el-GR" dirty="0"/>
              <a:t>της ανθρώπινης ύπαρξης. </a:t>
            </a:r>
          </a:p>
        </p:txBody>
      </p:sp>
    </p:spTree>
    <p:extLst>
      <p:ext uri="{BB962C8B-B14F-4D97-AF65-F5344CB8AC3E}">
        <p14:creationId xmlns:p14="http://schemas.microsoft.com/office/powerpoint/2010/main" val="32763283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ΤΑ ΕΙΔΗ ΤΗΣ ΠΡΟΣΕΥΧΗΣ ΚΑΙ </a:t>
            </a:r>
            <a:br>
              <a:rPr lang="el-GR" dirty="0"/>
            </a:br>
            <a:r>
              <a:rPr lang="el-GR" dirty="0"/>
              <a:t>Η ΜΕΤΑΞΥ ΤΟΥΣ ΣΧΕΣΗ</a:t>
            </a:r>
          </a:p>
        </p:txBody>
      </p:sp>
      <p:sp>
        <p:nvSpPr>
          <p:cNvPr id="3" name="Θέση περιεχομένου 2"/>
          <p:cNvSpPr>
            <a:spLocks noGrp="1"/>
          </p:cNvSpPr>
          <p:nvPr>
            <p:ph idx="1"/>
          </p:nvPr>
        </p:nvSpPr>
        <p:spPr>
          <a:xfrm>
            <a:off x="629454" y="1890019"/>
            <a:ext cx="10933091" cy="4351338"/>
          </a:xfrm>
        </p:spPr>
        <p:txBody>
          <a:bodyPr>
            <a:normAutofit lnSpcReduction="10000"/>
          </a:bodyPr>
          <a:lstStyle/>
          <a:p>
            <a:r>
              <a:rPr lang="el-GR" dirty="0"/>
              <a:t>Στην κοινή προσευχή </a:t>
            </a:r>
            <a:r>
              <a:rPr lang="el-GR" b="1" dirty="0"/>
              <a:t>η ενότητα </a:t>
            </a:r>
            <a:r>
              <a:rPr lang="el-GR" dirty="0"/>
              <a:t>που συγκροτείται με τη χάρη του Αγίου Πνεύματος, </a:t>
            </a:r>
            <a:r>
              <a:rPr lang="el-GR" b="1" dirty="0"/>
              <a:t>η προς αλλήλους αγάπη</a:t>
            </a:r>
            <a:r>
              <a:rPr lang="el-GR" dirty="0"/>
              <a:t>, </a:t>
            </a:r>
            <a:r>
              <a:rPr lang="el-GR" b="1" dirty="0"/>
              <a:t>η ομοψυχία </a:t>
            </a:r>
            <a:r>
              <a:rPr lang="el-GR" dirty="0"/>
              <a:t>και </a:t>
            </a:r>
            <a:r>
              <a:rPr lang="el-GR" b="1" dirty="0"/>
              <a:t>ο αγιασμός </a:t>
            </a:r>
            <a:r>
              <a:rPr lang="el-GR" dirty="0"/>
              <a:t>είναι </a:t>
            </a:r>
            <a:r>
              <a:rPr lang="el-GR" b="1" dirty="0">
                <a:solidFill>
                  <a:srgbClr val="FF0000"/>
                </a:solidFill>
              </a:rPr>
              <a:t>δεδομένα</a:t>
            </a:r>
            <a:r>
              <a:rPr lang="el-GR" dirty="0"/>
              <a:t> και </a:t>
            </a:r>
            <a:r>
              <a:rPr lang="el-GR" b="1" dirty="0">
                <a:solidFill>
                  <a:srgbClr val="FF0000"/>
                </a:solidFill>
              </a:rPr>
              <a:t>ζητούμενα</a:t>
            </a:r>
            <a:r>
              <a:rPr lang="el-GR" dirty="0"/>
              <a:t>. </a:t>
            </a:r>
          </a:p>
          <a:p>
            <a:r>
              <a:rPr lang="el-GR" dirty="0"/>
              <a:t>Η κοινή πίστη είναι αυτονόητη. </a:t>
            </a:r>
          </a:p>
          <a:p>
            <a:r>
              <a:rPr lang="el-GR" dirty="0"/>
              <a:t>Τα επιτίμια έχουν θεραπευτικό και εκκλησιολογικό χαρακτήρα. Αποβλέπουν στην ειλικρινή μετάνοια, ταπείνωση και εκζήτηση του θείου ελέους. </a:t>
            </a:r>
          </a:p>
          <a:p>
            <a:r>
              <a:rPr lang="el-GR" dirty="0"/>
              <a:t>Ο αμετανόητος διασπά το εκκλησιαστικό σώμα, φαλκιδεύει την ομοψυχία και ψυχραίνει την αγάπη. Γι’ αυτό και «</a:t>
            </a:r>
            <a:r>
              <a:rPr lang="el-GR" i="1" dirty="0" err="1"/>
              <a:t>ἁμαρτία</a:t>
            </a:r>
            <a:r>
              <a:rPr lang="el-GR" i="1" dirty="0"/>
              <a:t> </a:t>
            </a:r>
            <a:r>
              <a:rPr lang="el-GR" i="1" dirty="0" err="1"/>
              <a:t>πρὸς</a:t>
            </a:r>
            <a:r>
              <a:rPr lang="el-GR" i="1" dirty="0"/>
              <a:t> θάνατόν </a:t>
            </a:r>
            <a:r>
              <a:rPr lang="el-GR" i="1" dirty="0" err="1"/>
              <a:t>ἐστι</a:t>
            </a:r>
            <a:r>
              <a:rPr lang="el-GR" i="1" dirty="0"/>
              <a:t>, </a:t>
            </a:r>
            <a:r>
              <a:rPr lang="el-GR" i="1" dirty="0" err="1"/>
              <a:t>ὅταν</a:t>
            </a:r>
            <a:r>
              <a:rPr lang="el-GR" i="1" dirty="0"/>
              <a:t> </a:t>
            </a:r>
            <a:r>
              <a:rPr lang="el-GR" i="1" dirty="0" err="1"/>
              <a:t>τινὲς</a:t>
            </a:r>
            <a:r>
              <a:rPr lang="el-GR" i="1" dirty="0"/>
              <a:t> </a:t>
            </a:r>
            <a:r>
              <a:rPr lang="el-GR" i="1" dirty="0" err="1"/>
              <a:t>ἁμαρτάνοντες</a:t>
            </a:r>
            <a:r>
              <a:rPr lang="el-GR" i="1" dirty="0"/>
              <a:t> </a:t>
            </a:r>
            <a:r>
              <a:rPr lang="el-GR" i="1" dirty="0" err="1"/>
              <a:t>ἀδιόρθωτοι</a:t>
            </a:r>
            <a:r>
              <a:rPr lang="el-GR" i="1" dirty="0"/>
              <a:t> </a:t>
            </a:r>
            <a:r>
              <a:rPr lang="el-GR" i="1" dirty="0" err="1"/>
              <a:t>μένωσι</a:t>
            </a:r>
            <a:r>
              <a:rPr lang="el-GR" dirty="0"/>
              <a:t>» (</a:t>
            </a:r>
            <a:r>
              <a:rPr lang="el-GR" i="1" dirty="0"/>
              <a:t>Κανών ε’</a:t>
            </a:r>
            <a:r>
              <a:rPr lang="el-GR" dirty="0"/>
              <a:t> της Ζ’ Οικουμενικής Συνόδου, </a:t>
            </a:r>
            <a:r>
              <a:rPr lang="el-GR" i="1" dirty="0" err="1"/>
              <a:t>Πηδάλιον</a:t>
            </a:r>
            <a:r>
              <a:rPr lang="el-GR" dirty="0"/>
              <a:t>, σ. 326).</a:t>
            </a:r>
          </a:p>
          <a:p>
            <a:endParaRPr lang="el-GR" dirty="0"/>
          </a:p>
        </p:txBody>
      </p:sp>
    </p:spTree>
    <p:extLst>
      <p:ext uri="{BB962C8B-B14F-4D97-AF65-F5344CB8AC3E}">
        <p14:creationId xmlns:p14="http://schemas.microsoft.com/office/powerpoint/2010/main" val="2559153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 ΤΑ ΕΙΔΗ ΤΗΣ ΠΡΟΣΕΥΧΗΣ ΚΑΙ </a:t>
            </a:r>
            <a:br>
              <a:rPr lang="el-GR" dirty="0"/>
            </a:br>
            <a:r>
              <a:rPr lang="el-GR" dirty="0"/>
              <a:t>Η ΜΕΤΑΞΥ ΤΟΥΣ ΣΧΕΣΗ</a:t>
            </a:r>
          </a:p>
        </p:txBody>
      </p:sp>
      <p:sp>
        <p:nvSpPr>
          <p:cNvPr id="3" name="Θέση περιεχομένου 2"/>
          <p:cNvSpPr>
            <a:spLocks noGrp="1"/>
          </p:cNvSpPr>
          <p:nvPr>
            <p:ph idx="1"/>
          </p:nvPr>
        </p:nvSpPr>
        <p:spPr>
          <a:xfrm>
            <a:off x="838199" y="1825625"/>
            <a:ext cx="10623997" cy="4351338"/>
          </a:xfrm>
        </p:spPr>
        <p:txBody>
          <a:bodyPr>
            <a:normAutofit/>
          </a:bodyPr>
          <a:lstStyle/>
          <a:p>
            <a:r>
              <a:rPr lang="el-GR" dirty="0"/>
              <a:t>Προέκταση της κοινής προσευχής και της μετοχής στο μυστήριο της θείας Ευχαριστίας είναι </a:t>
            </a:r>
            <a:r>
              <a:rPr lang="el-GR" b="1" dirty="0"/>
              <a:t>η κοινωνία</a:t>
            </a:r>
            <a:r>
              <a:rPr lang="el-GR" dirty="0"/>
              <a:t>, </a:t>
            </a:r>
            <a:r>
              <a:rPr lang="el-GR" b="1" dirty="0"/>
              <a:t>η ενότητα</a:t>
            </a:r>
            <a:r>
              <a:rPr lang="el-GR" dirty="0"/>
              <a:t>, </a:t>
            </a:r>
            <a:r>
              <a:rPr lang="el-GR" b="1" dirty="0"/>
              <a:t>η αρμονία </a:t>
            </a:r>
            <a:r>
              <a:rPr lang="el-GR" dirty="0"/>
              <a:t>και </a:t>
            </a:r>
            <a:r>
              <a:rPr lang="el-GR" b="1" dirty="0"/>
              <a:t>η αγάπη</a:t>
            </a:r>
            <a:r>
              <a:rPr lang="el-GR" dirty="0"/>
              <a:t> μεταξύ των μελών της Εκκλησίας.</a:t>
            </a:r>
          </a:p>
          <a:p>
            <a:r>
              <a:rPr lang="el-GR" dirty="0"/>
              <a:t>Σημαντικό ρόλο παίζει </a:t>
            </a:r>
            <a:r>
              <a:rPr lang="el-GR" b="1" dirty="0">
                <a:solidFill>
                  <a:srgbClr val="FF0000"/>
                </a:solidFill>
              </a:rPr>
              <a:t>η προαίρεση του ανθρώπου</a:t>
            </a:r>
            <a:r>
              <a:rPr lang="el-GR" dirty="0"/>
              <a:t>. Αν δεν θεραπευτεί η προσωπική αμαρτία διαβρώνει το εκκλησιαστικό σώμα. </a:t>
            </a:r>
          </a:p>
          <a:p>
            <a:r>
              <a:rPr lang="el-GR" dirty="0"/>
              <a:t>Ο Χριστός με την ενανθρώπησή του φανερώνει στον κόσμο τη βασιλεία του Θεού. Οι άνθρωποι καλούνται να γίνουν μέλη της μετέχοντας στην αιωνιότητα (Κυριακή).</a:t>
            </a:r>
          </a:p>
          <a:p>
            <a:r>
              <a:rPr lang="el-GR" dirty="0"/>
              <a:t>Η Εκκλησία παριστάνεται με ανεστραμμένο δέντρο, που έχει τις ρίζες του στο μέλλον και τα κλαδιά με τους καρπούς στο παρόν.</a:t>
            </a:r>
          </a:p>
        </p:txBody>
      </p:sp>
    </p:spTree>
    <p:extLst>
      <p:ext uri="{BB962C8B-B14F-4D97-AF65-F5344CB8AC3E}">
        <p14:creationId xmlns:p14="http://schemas.microsoft.com/office/powerpoint/2010/main" val="3679205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199" y="84468"/>
            <a:ext cx="10515600" cy="1325563"/>
          </a:xfrm>
        </p:spPr>
        <p:txBody>
          <a:bodyPr/>
          <a:lstStyle/>
          <a:p>
            <a:pPr algn="ctr"/>
            <a:r>
              <a:rPr lang="el-GR" dirty="0"/>
              <a:t> ΤΑ ΕΙΔΗ ΤΗΣ ΠΡΟΣΕΥΧΗΣ ΚΑΙ </a:t>
            </a:r>
            <a:br>
              <a:rPr lang="el-GR" dirty="0"/>
            </a:br>
            <a:r>
              <a:rPr lang="el-GR" dirty="0"/>
              <a:t>Η ΜΕΤΑΞΥ ΤΟΥΣ ΣΧΕΣΗ</a:t>
            </a:r>
          </a:p>
        </p:txBody>
      </p:sp>
      <p:sp>
        <p:nvSpPr>
          <p:cNvPr id="3" name="Θέση περιεχομένου 2"/>
          <p:cNvSpPr>
            <a:spLocks noGrp="1"/>
          </p:cNvSpPr>
          <p:nvPr>
            <p:ph idx="1"/>
          </p:nvPr>
        </p:nvSpPr>
        <p:spPr>
          <a:xfrm>
            <a:off x="623015" y="1690688"/>
            <a:ext cx="10945969" cy="5167311"/>
          </a:xfrm>
        </p:spPr>
        <p:txBody>
          <a:bodyPr>
            <a:normAutofit lnSpcReduction="10000"/>
          </a:bodyPr>
          <a:lstStyle/>
          <a:p>
            <a:r>
              <a:rPr lang="el-GR" dirty="0"/>
              <a:t>Στην Εκκλησία ο χριστιανός αγιάζεται ως ενιαία ψυχοσωματική ενότητα. </a:t>
            </a:r>
          </a:p>
          <a:p>
            <a:r>
              <a:rPr lang="el-GR" dirty="0"/>
              <a:t>Η εσχατολογική προσδοκία και η πρόγευση της ζωής του Πνεύματος στο παρόν αποτελούν βιωμένες πραγματικότητες.</a:t>
            </a:r>
          </a:p>
          <a:p>
            <a:r>
              <a:rPr lang="el-GR" dirty="0"/>
              <a:t>Με την πρόγευση της αιωνιότητας βρίσκει το νόημα της ζωής. Ζει τη μεταμόρφωση του παρόντος με την παρουσία της αιωνιότητας. </a:t>
            </a:r>
          </a:p>
          <a:p>
            <a:r>
              <a:rPr lang="el-GR" dirty="0"/>
              <a:t>Οι παράγοντες που συντελούν σ’ αυτή την κατάσταση είναι: </a:t>
            </a:r>
          </a:p>
          <a:p>
            <a:pPr marL="514350" indent="-514350">
              <a:buFont typeface="+mj-lt"/>
              <a:buAutoNum type="arabicPeriod"/>
            </a:pPr>
            <a:r>
              <a:rPr lang="el-GR" dirty="0"/>
              <a:t>η κοινή προσευχή, </a:t>
            </a:r>
          </a:p>
          <a:p>
            <a:pPr marL="514350" indent="-514350">
              <a:buFont typeface="+mj-lt"/>
              <a:buAutoNum type="arabicPeriod"/>
            </a:pPr>
            <a:r>
              <a:rPr lang="el-GR" dirty="0"/>
              <a:t>η κοινωνία των μυστηρίων, </a:t>
            </a:r>
          </a:p>
          <a:p>
            <a:pPr marL="514350" indent="-514350">
              <a:buFont typeface="+mj-lt"/>
              <a:buAutoNum type="arabicPeriod"/>
            </a:pPr>
            <a:r>
              <a:rPr lang="el-GR" dirty="0"/>
              <a:t>η βίωση του λειτουργικού χρόνου, </a:t>
            </a:r>
          </a:p>
          <a:p>
            <a:pPr marL="514350" indent="-514350">
              <a:buFont typeface="+mj-lt"/>
              <a:buAutoNum type="arabicPeriod"/>
            </a:pPr>
            <a:r>
              <a:rPr lang="el-GR" dirty="0"/>
              <a:t>η τήρηση των εντολών του Θεού, </a:t>
            </a:r>
          </a:p>
          <a:p>
            <a:pPr marL="514350" indent="-514350">
              <a:buFont typeface="+mj-lt"/>
              <a:buAutoNum type="arabicPeriod"/>
            </a:pPr>
            <a:r>
              <a:rPr lang="el-GR" dirty="0"/>
              <a:t>η είσοδος στην αιώνια μνήμη της Εκκλησίας.</a:t>
            </a:r>
          </a:p>
        </p:txBody>
      </p:sp>
    </p:spTree>
    <p:extLst>
      <p:ext uri="{BB962C8B-B14F-4D97-AF65-F5344CB8AC3E}">
        <p14:creationId xmlns:p14="http://schemas.microsoft.com/office/powerpoint/2010/main" val="2062535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 ΤΑ ΕΙΔΗ ΤΗΣ ΠΡΟΣΕΥΧΗΣ ΚΑΙ </a:t>
            </a:r>
            <a:br>
              <a:rPr lang="el-GR" dirty="0"/>
            </a:br>
            <a:r>
              <a:rPr lang="el-GR" dirty="0"/>
              <a:t>Η ΜΕΤΑΞΥ ΤΟΥΣ ΣΧΕΣΗ</a:t>
            </a:r>
          </a:p>
        </p:txBody>
      </p:sp>
      <p:sp>
        <p:nvSpPr>
          <p:cNvPr id="3" name="Θέση περιεχομένου 2"/>
          <p:cNvSpPr>
            <a:spLocks noGrp="1"/>
          </p:cNvSpPr>
          <p:nvPr>
            <p:ph idx="1"/>
          </p:nvPr>
        </p:nvSpPr>
        <p:spPr/>
        <p:txBody>
          <a:bodyPr>
            <a:normAutofit lnSpcReduction="10000"/>
          </a:bodyPr>
          <a:lstStyle/>
          <a:p>
            <a:r>
              <a:rPr lang="el-GR" dirty="0"/>
              <a:t>Η Εκκλησία με τα μυστήρια διασφαλίζει την ενότητα των μελών της μεταξύ τους και με τον Χριστό, προσφέροντας ως δωρεά τη χάρη Του.</a:t>
            </a:r>
          </a:p>
          <a:p>
            <a:r>
              <a:rPr lang="el-GR" dirty="0"/>
              <a:t>Στη θεία Ευχαριστία συγκεφαλαιώνεται ολόκληρη η ιστορία της ανθρωπότητας. </a:t>
            </a:r>
          </a:p>
          <a:p>
            <a:r>
              <a:rPr lang="el-GR" dirty="0"/>
              <a:t>Αυτό γίνεται ιδιαίτερα ευδιάκριτο στην ευχή της Αναφοράς. Ο λειτουργός και οι πιστοί γίνονται λειτουργικά κοινωνοί «</a:t>
            </a:r>
            <a:r>
              <a:rPr lang="el-GR" i="1" dirty="0" err="1"/>
              <a:t>τοῦ</a:t>
            </a:r>
            <a:r>
              <a:rPr lang="el-GR" i="1" dirty="0"/>
              <a:t> </a:t>
            </a:r>
            <a:r>
              <a:rPr lang="el-GR" i="1" dirty="0" err="1"/>
              <a:t>Σταυροῦ</a:t>
            </a:r>
            <a:r>
              <a:rPr lang="el-GR" i="1" dirty="0"/>
              <a:t>, </a:t>
            </a:r>
            <a:r>
              <a:rPr lang="el-GR" i="1" dirty="0" err="1"/>
              <a:t>τοῦ</a:t>
            </a:r>
            <a:r>
              <a:rPr lang="el-GR" i="1" dirty="0"/>
              <a:t> τάφου, </a:t>
            </a:r>
            <a:r>
              <a:rPr lang="el-GR" i="1" dirty="0" err="1"/>
              <a:t>τῆς</a:t>
            </a:r>
            <a:r>
              <a:rPr lang="el-GR" i="1" dirty="0"/>
              <a:t> τριημέρου </a:t>
            </a:r>
            <a:r>
              <a:rPr lang="el-GR" i="1" dirty="0" err="1"/>
              <a:t>Ἀναστάσεως</a:t>
            </a:r>
            <a:r>
              <a:rPr lang="el-GR" i="1" dirty="0"/>
              <a:t>, </a:t>
            </a:r>
            <a:r>
              <a:rPr lang="el-GR" i="1" dirty="0" err="1"/>
              <a:t>τῆς</a:t>
            </a:r>
            <a:r>
              <a:rPr lang="el-GR" i="1" dirty="0"/>
              <a:t> </a:t>
            </a:r>
            <a:r>
              <a:rPr lang="el-GR" i="1" dirty="0" err="1"/>
              <a:t>εἰς</a:t>
            </a:r>
            <a:r>
              <a:rPr lang="el-GR" i="1" dirty="0"/>
              <a:t> ουρανούς </a:t>
            </a:r>
            <a:r>
              <a:rPr lang="el-GR" i="1" dirty="0" err="1"/>
              <a:t>ἀναβάσεως</a:t>
            </a:r>
            <a:r>
              <a:rPr lang="el-GR" i="1" dirty="0"/>
              <a:t>, </a:t>
            </a:r>
            <a:r>
              <a:rPr lang="el-GR" i="1" dirty="0" err="1"/>
              <a:t>τῆς</a:t>
            </a:r>
            <a:r>
              <a:rPr lang="el-GR" i="1" dirty="0"/>
              <a:t> </a:t>
            </a:r>
            <a:r>
              <a:rPr lang="el-GR" i="1" dirty="0" err="1"/>
              <a:t>ἐκ</a:t>
            </a:r>
            <a:r>
              <a:rPr lang="el-GR" i="1" dirty="0"/>
              <a:t> </a:t>
            </a:r>
            <a:r>
              <a:rPr lang="el-GR" i="1" dirty="0" err="1"/>
              <a:t>δεξιῶν</a:t>
            </a:r>
            <a:r>
              <a:rPr lang="el-GR" i="1" dirty="0"/>
              <a:t> </a:t>
            </a:r>
            <a:r>
              <a:rPr lang="el-GR" i="1" dirty="0" err="1"/>
              <a:t>καθέθρας</a:t>
            </a:r>
            <a:r>
              <a:rPr lang="el-GR" i="1" dirty="0"/>
              <a:t> και </a:t>
            </a:r>
            <a:r>
              <a:rPr lang="el-GR" i="1" dirty="0" err="1"/>
              <a:t>τῆς</a:t>
            </a:r>
            <a:r>
              <a:rPr lang="el-GR" i="1" dirty="0"/>
              <a:t> </a:t>
            </a:r>
            <a:r>
              <a:rPr lang="el-GR" i="1" dirty="0" err="1"/>
              <a:t>ἐνδόξου</a:t>
            </a:r>
            <a:r>
              <a:rPr lang="el-GR" i="1" dirty="0"/>
              <a:t> δευτέρας παρουσίας του Κυρίου</a:t>
            </a:r>
            <a:r>
              <a:rPr lang="el-GR" dirty="0"/>
              <a:t>». Ο τεμαχισμένος χρόνος ενοποιείται και βιώνονται ως παρόντα τα παρελθόντα και τα μέλλοντα. </a:t>
            </a:r>
          </a:p>
          <a:p>
            <a:r>
              <a:rPr lang="el-GR" dirty="0"/>
              <a:t>Παρελθόν και μέλλον συνάπτονται σε ένα διαρκές παρόν. </a:t>
            </a:r>
          </a:p>
        </p:txBody>
      </p:sp>
    </p:spTree>
    <p:extLst>
      <p:ext uri="{BB962C8B-B14F-4D97-AF65-F5344CB8AC3E}">
        <p14:creationId xmlns:p14="http://schemas.microsoft.com/office/powerpoint/2010/main" val="16433711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 ΤΑ ΕΙΔΗ ΤΗΣ ΠΡΟΣΕΥΧΗΣ ΚΑΙ </a:t>
            </a:r>
            <a:br>
              <a:rPr lang="el-GR" dirty="0"/>
            </a:br>
            <a:r>
              <a:rPr lang="el-GR" dirty="0"/>
              <a:t>Η ΜΕΤΑΞΥ ΤΟΥΣ ΣΧΕΣΗ</a:t>
            </a:r>
          </a:p>
        </p:txBody>
      </p:sp>
      <p:sp>
        <p:nvSpPr>
          <p:cNvPr id="3" name="Θέση περιεχομένου 2"/>
          <p:cNvSpPr>
            <a:spLocks noGrp="1"/>
          </p:cNvSpPr>
          <p:nvPr>
            <p:ph idx="1"/>
          </p:nvPr>
        </p:nvSpPr>
        <p:spPr>
          <a:xfrm>
            <a:off x="231112" y="1825624"/>
            <a:ext cx="11776668" cy="5032375"/>
          </a:xfrm>
        </p:spPr>
        <p:txBody>
          <a:bodyPr>
            <a:normAutofit/>
          </a:bodyPr>
          <a:lstStyle/>
          <a:p>
            <a:r>
              <a:rPr lang="el-GR" dirty="0"/>
              <a:t>Έχει γραφεί ότι ο κληρικός καταντά </a:t>
            </a:r>
            <a:r>
              <a:rPr lang="el-GR" b="1" dirty="0"/>
              <a:t>επαγγελματίας </a:t>
            </a:r>
            <a:r>
              <a:rPr lang="el-GR" b="1" dirty="0" err="1"/>
              <a:t>προσευχητής</a:t>
            </a:r>
            <a:r>
              <a:rPr lang="el-GR" dirty="0"/>
              <a:t>. </a:t>
            </a:r>
          </a:p>
          <a:p>
            <a:r>
              <a:rPr lang="el-GR" dirty="0"/>
              <a:t>Μ’ αυτόν τον τρόπο περιγράφεται η εκκοσμίκευση της ζωής του κληρικού.</a:t>
            </a:r>
          </a:p>
          <a:p>
            <a:r>
              <a:rPr lang="el-GR" dirty="0"/>
              <a:t>Πρόκειται για μια δυσάρεστη πνευματική παρακμή.</a:t>
            </a:r>
          </a:p>
          <a:p>
            <a:r>
              <a:rPr lang="el-GR" dirty="0"/>
              <a:t>Η κατ’ ιδίαν προσευχή είναι το θερμόμετρο της πνευματικής ζωής. Για τον ιερέα πρέπει να γίνει η διαρκής προετοιμασία του για την κοινή προσευχή.</a:t>
            </a:r>
          </a:p>
          <a:p>
            <a:r>
              <a:rPr lang="el-GR" dirty="0"/>
              <a:t>Είναι χαρακτηριστικό ότι πριν από την τέλεση των μυστηρίων υπάρχουν αυτοεξομολογητικές ευχές για τον λειτουργό ιερέα. Κεντρική ιδέα αυτών των ευχών είναι η αίτηση συγνώμης από τον Θεό και η παράκληση να μην εμποδιστεί η έλευση της χάριτος από τις προσωπικές του αμαρτίες.</a:t>
            </a:r>
          </a:p>
        </p:txBody>
      </p:sp>
    </p:spTree>
    <p:extLst>
      <p:ext uri="{BB962C8B-B14F-4D97-AF65-F5344CB8AC3E}">
        <p14:creationId xmlns:p14="http://schemas.microsoft.com/office/powerpoint/2010/main" val="36222811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 ΤΑ ΕΙΔΗ ΤΗΣ ΠΡΟΣΕΥΧΗΣ ΚΑΙ </a:t>
            </a:r>
            <a:br>
              <a:rPr lang="el-GR" dirty="0"/>
            </a:br>
            <a:r>
              <a:rPr lang="el-GR" dirty="0"/>
              <a:t>Η ΜΕΤΑΞΥ ΤΟΥΣ ΣΧΕΣΗ</a:t>
            </a:r>
          </a:p>
        </p:txBody>
      </p:sp>
      <p:sp>
        <p:nvSpPr>
          <p:cNvPr id="3" name="Θέση περιεχομένου 2"/>
          <p:cNvSpPr>
            <a:spLocks noGrp="1"/>
          </p:cNvSpPr>
          <p:nvPr>
            <p:ph idx="1"/>
          </p:nvPr>
        </p:nvSpPr>
        <p:spPr>
          <a:xfrm>
            <a:off x="0" y="1825624"/>
            <a:ext cx="12191999" cy="5032375"/>
          </a:xfrm>
        </p:spPr>
        <p:txBody>
          <a:bodyPr>
            <a:normAutofit/>
          </a:bodyPr>
          <a:lstStyle/>
          <a:p>
            <a:r>
              <a:rPr lang="el-GR" dirty="0"/>
              <a:t>Τα τελευταία χρόνια γίνονται πολλές στατιστικές μελέτες σε πανευρωπαϊκό επίπεδο. Μια από αυτές τις μελέτες αναφέρονταν σε στοιχεία της Ευρωπαϊκής Κοινωνικής Έρευνας για την προσευχή και τον εκκλησιασμό σε 13 χώρες της Ε.Ε.</a:t>
            </a:r>
          </a:p>
          <a:p>
            <a:r>
              <a:rPr lang="el-GR" dirty="0"/>
              <a:t>Ανάμεσα στις 13 χώρες της κοινότητας η Ελλάδα είναι πρώτη στη συχνότητα της προσευχής και δεύτερη στη συχνότητα του εκκλησιασμού μετά την Ιρλανδία. </a:t>
            </a:r>
          </a:p>
          <a:p>
            <a:r>
              <a:rPr lang="el-GR" dirty="0"/>
              <a:t>Από τις στατιστικές συγκρίσεις αποδεικνύεται ότι υπάρχει στενή σχέση μεταξύ της συχνότητας της προσευχής και της συχνότητας του εκκλησιασμού. </a:t>
            </a:r>
          </a:p>
          <a:p>
            <a:r>
              <a:rPr lang="el-GR" dirty="0"/>
              <a:t>Ως χριστιανοί πρέπει να έχουμε πάντοτε υπόψη μας ότι με την επίκληση του ονόματος του Χριστού επιτελείται η ένωση του κτιστού με τον άκτιστο Θεό. </a:t>
            </a:r>
          </a:p>
        </p:txBody>
      </p:sp>
    </p:spTree>
    <p:extLst>
      <p:ext uri="{BB962C8B-B14F-4D97-AF65-F5344CB8AC3E}">
        <p14:creationId xmlns:p14="http://schemas.microsoft.com/office/powerpoint/2010/main" val="2037265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29323"/>
            <a:ext cx="10515600" cy="1325563"/>
          </a:xfrm>
        </p:spPr>
        <p:txBody>
          <a:bodyPr>
            <a:normAutofit fontScale="90000"/>
          </a:bodyPr>
          <a:lstStyle/>
          <a:p>
            <a:pPr algn="ctr"/>
            <a:br>
              <a:rPr lang="el-GR" dirty="0"/>
            </a:br>
            <a:r>
              <a:rPr lang="el-GR" dirty="0"/>
              <a:t> ΤΑ ΕΙΔΗ ΤΗΣ ΠΡΟΣΕΥΧΗΣ ΚΑΙ </a:t>
            </a:r>
            <a:br>
              <a:rPr lang="el-GR" dirty="0"/>
            </a:br>
            <a:r>
              <a:rPr lang="el-GR" dirty="0"/>
              <a:t>Η ΜΕΤΑΞΥ ΤΟΥΣ ΣΧΕΣΗ</a:t>
            </a:r>
            <a:br>
              <a:rPr lang="el-GR" dirty="0"/>
            </a:br>
            <a:endParaRPr lang="el-GR" dirty="0"/>
          </a:p>
        </p:txBody>
      </p:sp>
      <p:sp>
        <p:nvSpPr>
          <p:cNvPr id="3" name="Θέση περιεχομένου 2"/>
          <p:cNvSpPr>
            <a:spLocks noGrp="1"/>
          </p:cNvSpPr>
          <p:nvPr>
            <p:ph idx="1"/>
          </p:nvPr>
        </p:nvSpPr>
        <p:spPr>
          <a:xfrm>
            <a:off x="0" y="1620570"/>
            <a:ext cx="12192000" cy="5237430"/>
          </a:xfrm>
        </p:spPr>
        <p:txBody>
          <a:bodyPr>
            <a:normAutofit/>
          </a:bodyPr>
          <a:lstStyle/>
          <a:p>
            <a:r>
              <a:rPr lang="el-GR" dirty="0"/>
              <a:t>Στην επί του Όρους Ομιλία του Κυρίου δίνονται οι εξής οδηγίες για την προσευχή: «</a:t>
            </a:r>
            <a:r>
              <a:rPr lang="el-GR" i="1" dirty="0" err="1"/>
              <a:t>Καὶ</a:t>
            </a:r>
            <a:r>
              <a:rPr lang="el-GR" i="1" dirty="0"/>
              <a:t> </a:t>
            </a:r>
            <a:r>
              <a:rPr lang="el-GR" i="1" dirty="0" err="1"/>
              <a:t>ὅταν</a:t>
            </a:r>
            <a:r>
              <a:rPr lang="el-GR" i="1" dirty="0"/>
              <a:t> </a:t>
            </a:r>
            <a:r>
              <a:rPr lang="el-GR" i="1" dirty="0" err="1"/>
              <a:t>προσεύχῃ</a:t>
            </a:r>
            <a:r>
              <a:rPr lang="el-GR" i="1" dirty="0"/>
              <a:t>, </a:t>
            </a:r>
            <a:r>
              <a:rPr lang="el-GR" i="1" dirty="0" err="1"/>
              <a:t>οὐκ</a:t>
            </a:r>
            <a:r>
              <a:rPr lang="el-GR" i="1" dirty="0"/>
              <a:t> </a:t>
            </a:r>
            <a:r>
              <a:rPr lang="el-GR" i="1" dirty="0" err="1"/>
              <a:t>ἔσῃ</a:t>
            </a:r>
            <a:r>
              <a:rPr lang="el-GR" i="1" dirty="0"/>
              <a:t> </a:t>
            </a:r>
            <a:r>
              <a:rPr lang="el-GR" i="1" dirty="0" err="1"/>
              <a:t>ὥσπερ</a:t>
            </a:r>
            <a:r>
              <a:rPr lang="el-GR" i="1" dirty="0"/>
              <a:t> </a:t>
            </a:r>
            <a:r>
              <a:rPr lang="el-GR" i="1" dirty="0" err="1"/>
              <a:t>οἱ</a:t>
            </a:r>
            <a:r>
              <a:rPr lang="el-GR" i="1" dirty="0"/>
              <a:t> </a:t>
            </a:r>
            <a:r>
              <a:rPr lang="el-GR" i="1" dirty="0" err="1"/>
              <a:t>ὑποκριταί</a:t>
            </a:r>
            <a:r>
              <a:rPr lang="el-GR" i="1" dirty="0"/>
              <a:t>, </a:t>
            </a:r>
            <a:r>
              <a:rPr lang="el-GR" i="1" dirty="0" err="1"/>
              <a:t>ὅτι</a:t>
            </a:r>
            <a:r>
              <a:rPr lang="el-GR" i="1" dirty="0"/>
              <a:t> </a:t>
            </a:r>
            <a:r>
              <a:rPr lang="el-GR" i="1" dirty="0" err="1"/>
              <a:t>φιλοῦσιν</a:t>
            </a:r>
            <a:r>
              <a:rPr lang="el-GR" i="1" dirty="0"/>
              <a:t> </a:t>
            </a:r>
            <a:r>
              <a:rPr lang="el-GR" i="1" dirty="0" err="1"/>
              <a:t>ἐν</a:t>
            </a:r>
            <a:r>
              <a:rPr lang="el-GR" i="1" dirty="0"/>
              <a:t> </a:t>
            </a:r>
            <a:r>
              <a:rPr lang="el-GR" i="1" dirty="0" err="1"/>
              <a:t>ταῖς</a:t>
            </a:r>
            <a:r>
              <a:rPr lang="el-GR" i="1" dirty="0"/>
              <a:t> </a:t>
            </a:r>
            <a:r>
              <a:rPr lang="el-GR" i="1" dirty="0" err="1"/>
              <a:t>συναγωγαῖς</a:t>
            </a:r>
            <a:r>
              <a:rPr lang="el-GR" i="1" dirty="0"/>
              <a:t> </a:t>
            </a:r>
            <a:r>
              <a:rPr lang="el-GR" i="1" dirty="0" err="1"/>
              <a:t>καὶ</a:t>
            </a:r>
            <a:r>
              <a:rPr lang="el-GR" i="1" dirty="0"/>
              <a:t> </a:t>
            </a:r>
            <a:r>
              <a:rPr lang="el-GR" i="1" dirty="0" err="1"/>
              <a:t>ἐν</a:t>
            </a:r>
            <a:r>
              <a:rPr lang="el-GR" i="1" dirty="0"/>
              <a:t> </a:t>
            </a:r>
            <a:r>
              <a:rPr lang="el-GR" i="1" dirty="0" err="1"/>
              <a:t>ταῖς</a:t>
            </a:r>
            <a:r>
              <a:rPr lang="el-GR" i="1" dirty="0"/>
              <a:t> </a:t>
            </a:r>
            <a:r>
              <a:rPr lang="el-GR" i="1" dirty="0" err="1"/>
              <a:t>γωνίαις</a:t>
            </a:r>
            <a:r>
              <a:rPr lang="el-GR" i="1" dirty="0"/>
              <a:t> </a:t>
            </a:r>
            <a:r>
              <a:rPr lang="el-GR" i="1" dirty="0" err="1"/>
              <a:t>τῶν</a:t>
            </a:r>
            <a:r>
              <a:rPr lang="el-GR" i="1" dirty="0"/>
              <a:t> </a:t>
            </a:r>
            <a:r>
              <a:rPr lang="el-GR" i="1" dirty="0" err="1"/>
              <a:t>πλατειῶν</a:t>
            </a:r>
            <a:r>
              <a:rPr lang="el-GR" i="1" dirty="0"/>
              <a:t> </a:t>
            </a:r>
            <a:r>
              <a:rPr lang="el-GR" i="1" dirty="0" err="1"/>
              <a:t>ἑστῶτες</a:t>
            </a:r>
            <a:r>
              <a:rPr lang="el-GR" i="1" dirty="0"/>
              <a:t> </a:t>
            </a:r>
            <a:r>
              <a:rPr lang="el-GR" i="1" dirty="0" err="1"/>
              <a:t>προσεύχεσθαι</a:t>
            </a:r>
            <a:r>
              <a:rPr lang="el-GR" i="1" dirty="0"/>
              <a:t>, </a:t>
            </a:r>
            <a:r>
              <a:rPr lang="el-GR" i="1" dirty="0" err="1"/>
              <a:t>ὅπως</a:t>
            </a:r>
            <a:r>
              <a:rPr lang="el-GR" i="1" dirty="0"/>
              <a:t> </a:t>
            </a:r>
            <a:r>
              <a:rPr lang="el-GR" i="1" dirty="0" err="1"/>
              <a:t>ἂν</a:t>
            </a:r>
            <a:r>
              <a:rPr lang="el-GR" i="1" dirty="0"/>
              <a:t> </a:t>
            </a:r>
            <a:r>
              <a:rPr lang="el-GR" i="1" dirty="0" err="1"/>
              <a:t>φανῶσι</a:t>
            </a:r>
            <a:r>
              <a:rPr lang="el-GR" i="1" dirty="0"/>
              <a:t> </a:t>
            </a:r>
            <a:r>
              <a:rPr lang="el-GR" i="1" dirty="0" err="1"/>
              <a:t>τοῖς</a:t>
            </a:r>
            <a:r>
              <a:rPr lang="el-GR" i="1" dirty="0"/>
              <a:t> </a:t>
            </a:r>
            <a:r>
              <a:rPr lang="el-GR" i="1" dirty="0" err="1"/>
              <a:t>ἀνθρώποις</a:t>
            </a:r>
            <a:r>
              <a:rPr lang="el-GR" i="1" dirty="0"/>
              <a:t>· </a:t>
            </a:r>
            <a:r>
              <a:rPr lang="el-GR" i="1" dirty="0" err="1"/>
              <a:t>ἀμὴν</a:t>
            </a:r>
            <a:r>
              <a:rPr lang="el-GR" i="1" dirty="0"/>
              <a:t> </a:t>
            </a:r>
            <a:r>
              <a:rPr lang="el-GR" i="1" dirty="0" err="1"/>
              <a:t>λέγω</a:t>
            </a:r>
            <a:r>
              <a:rPr lang="el-GR" i="1" dirty="0"/>
              <a:t> </a:t>
            </a:r>
            <a:r>
              <a:rPr lang="el-GR" i="1" dirty="0" err="1"/>
              <a:t>ὑμῖν</a:t>
            </a:r>
            <a:r>
              <a:rPr lang="el-GR" i="1" dirty="0"/>
              <a:t> </a:t>
            </a:r>
            <a:r>
              <a:rPr lang="el-GR" i="1" dirty="0" err="1"/>
              <a:t>ὅτι</a:t>
            </a:r>
            <a:r>
              <a:rPr lang="el-GR" i="1" dirty="0"/>
              <a:t> </a:t>
            </a:r>
            <a:r>
              <a:rPr lang="el-GR" i="1" dirty="0" err="1"/>
              <a:t>ἀπέχουσι</a:t>
            </a:r>
            <a:r>
              <a:rPr lang="el-GR" i="1" dirty="0"/>
              <a:t> </a:t>
            </a:r>
            <a:r>
              <a:rPr lang="el-GR" i="1" dirty="0" err="1"/>
              <a:t>τὸν</a:t>
            </a:r>
            <a:r>
              <a:rPr lang="el-GR" i="1" dirty="0"/>
              <a:t> </a:t>
            </a:r>
            <a:r>
              <a:rPr lang="el-GR" i="1" dirty="0" err="1"/>
              <a:t>μισθὸν</a:t>
            </a:r>
            <a:r>
              <a:rPr lang="el-GR" i="1" dirty="0"/>
              <a:t> </a:t>
            </a:r>
            <a:r>
              <a:rPr lang="el-GR" i="1" dirty="0" err="1"/>
              <a:t>αὐτῶν</a:t>
            </a:r>
            <a:r>
              <a:rPr lang="el-GR" i="1" dirty="0"/>
              <a:t>. </a:t>
            </a:r>
            <a:r>
              <a:rPr lang="el-GR" i="1" dirty="0" err="1"/>
              <a:t>σὺ</a:t>
            </a:r>
            <a:r>
              <a:rPr lang="el-GR" i="1" dirty="0"/>
              <a:t> </a:t>
            </a:r>
            <a:r>
              <a:rPr lang="el-GR" i="1" dirty="0" err="1"/>
              <a:t>δὲ</a:t>
            </a:r>
            <a:r>
              <a:rPr lang="el-GR" i="1" dirty="0"/>
              <a:t> </a:t>
            </a:r>
            <a:r>
              <a:rPr lang="el-GR" i="1" dirty="0" err="1"/>
              <a:t>ὅταν</a:t>
            </a:r>
            <a:r>
              <a:rPr lang="el-GR" i="1" dirty="0"/>
              <a:t> </a:t>
            </a:r>
            <a:r>
              <a:rPr lang="el-GR" i="1" dirty="0" err="1"/>
              <a:t>προσεύχῃ</a:t>
            </a:r>
            <a:r>
              <a:rPr lang="el-GR" i="1" dirty="0"/>
              <a:t>, </a:t>
            </a:r>
            <a:r>
              <a:rPr lang="el-GR" i="1" dirty="0" err="1"/>
              <a:t>εἴσελθε</a:t>
            </a:r>
            <a:r>
              <a:rPr lang="el-GR" i="1" dirty="0"/>
              <a:t> </a:t>
            </a:r>
            <a:r>
              <a:rPr lang="el-GR" i="1" dirty="0" err="1"/>
              <a:t>εἰς</a:t>
            </a:r>
            <a:r>
              <a:rPr lang="el-GR" i="1" dirty="0"/>
              <a:t> </a:t>
            </a:r>
            <a:r>
              <a:rPr lang="el-GR" i="1" dirty="0" err="1"/>
              <a:t>τὸν</a:t>
            </a:r>
            <a:r>
              <a:rPr lang="el-GR" i="1" dirty="0"/>
              <a:t> </a:t>
            </a:r>
            <a:r>
              <a:rPr lang="el-GR" i="1" dirty="0" err="1"/>
              <a:t>ταμιεῖόν</a:t>
            </a:r>
            <a:r>
              <a:rPr lang="el-GR" i="1" dirty="0"/>
              <a:t> σου, </a:t>
            </a:r>
            <a:r>
              <a:rPr lang="el-GR" i="1" dirty="0" err="1"/>
              <a:t>καὶ</a:t>
            </a:r>
            <a:r>
              <a:rPr lang="el-GR" i="1" dirty="0"/>
              <a:t> </a:t>
            </a:r>
            <a:r>
              <a:rPr lang="el-GR" i="1" dirty="0" err="1"/>
              <a:t>κλείσας</a:t>
            </a:r>
            <a:r>
              <a:rPr lang="el-GR" i="1" dirty="0"/>
              <a:t> </a:t>
            </a:r>
            <a:r>
              <a:rPr lang="el-GR" i="1" dirty="0" err="1"/>
              <a:t>τὴν</a:t>
            </a:r>
            <a:r>
              <a:rPr lang="el-GR" i="1" dirty="0"/>
              <a:t> </a:t>
            </a:r>
            <a:r>
              <a:rPr lang="el-GR" i="1" dirty="0" err="1"/>
              <a:t>θύραν</a:t>
            </a:r>
            <a:r>
              <a:rPr lang="el-GR" i="1" dirty="0"/>
              <a:t> σου </a:t>
            </a:r>
            <a:r>
              <a:rPr lang="el-GR" b="1" i="1" dirty="0" err="1"/>
              <a:t>πρόσευξαι</a:t>
            </a:r>
            <a:r>
              <a:rPr lang="el-GR" b="1" i="1" dirty="0"/>
              <a:t> </a:t>
            </a:r>
            <a:r>
              <a:rPr lang="el-GR" b="1" i="1" dirty="0" err="1"/>
              <a:t>τῷ</a:t>
            </a:r>
            <a:r>
              <a:rPr lang="el-GR" b="1" i="1" dirty="0"/>
              <a:t> </a:t>
            </a:r>
            <a:r>
              <a:rPr lang="el-GR" b="1" i="1" dirty="0" err="1"/>
              <a:t>πατρί</a:t>
            </a:r>
            <a:r>
              <a:rPr lang="el-GR" b="1" i="1" dirty="0"/>
              <a:t> σου </a:t>
            </a:r>
            <a:r>
              <a:rPr lang="el-GR" b="1" i="1" dirty="0" err="1"/>
              <a:t>τῷ</a:t>
            </a:r>
            <a:r>
              <a:rPr lang="el-GR" b="1" i="1" dirty="0"/>
              <a:t> </a:t>
            </a:r>
            <a:r>
              <a:rPr lang="el-GR" b="1" i="1" dirty="0" err="1"/>
              <a:t>ἐν</a:t>
            </a:r>
            <a:r>
              <a:rPr lang="el-GR" b="1" i="1" dirty="0"/>
              <a:t> </a:t>
            </a:r>
            <a:r>
              <a:rPr lang="el-GR" b="1" i="1" dirty="0" err="1"/>
              <a:t>τῷ</a:t>
            </a:r>
            <a:r>
              <a:rPr lang="el-GR" b="1" i="1" dirty="0"/>
              <a:t> </a:t>
            </a:r>
            <a:r>
              <a:rPr lang="el-GR" b="1" i="1" dirty="0" err="1"/>
              <a:t>κρυπτῷ</a:t>
            </a:r>
            <a:r>
              <a:rPr lang="el-GR" i="1" dirty="0"/>
              <a:t>, </a:t>
            </a:r>
            <a:r>
              <a:rPr lang="el-GR" i="1" dirty="0" err="1"/>
              <a:t>καὶ</a:t>
            </a:r>
            <a:r>
              <a:rPr lang="el-GR" i="1" dirty="0"/>
              <a:t> ὁ </a:t>
            </a:r>
            <a:r>
              <a:rPr lang="el-GR" i="1" dirty="0" err="1"/>
              <a:t>πατήρ</a:t>
            </a:r>
            <a:r>
              <a:rPr lang="el-GR" i="1" dirty="0"/>
              <a:t> σου ὁ </a:t>
            </a:r>
            <a:r>
              <a:rPr lang="el-GR" i="1" dirty="0" err="1"/>
              <a:t>βλέπων</a:t>
            </a:r>
            <a:r>
              <a:rPr lang="el-GR" i="1" dirty="0"/>
              <a:t> </a:t>
            </a:r>
            <a:r>
              <a:rPr lang="el-GR" i="1" dirty="0" err="1"/>
              <a:t>ἐν</a:t>
            </a:r>
            <a:r>
              <a:rPr lang="el-GR" i="1" dirty="0"/>
              <a:t> </a:t>
            </a:r>
            <a:r>
              <a:rPr lang="el-GR" i="1" dirty="0" err="1"/>
              <a:t>τῷ</a:t>
            </a:r>
            <a:r>
              <a:rPr lang="el-GR" i="1" dirty="0"/>
              <a:t> </a:t>
            </a:r>
            <a:r>
              <a:rPr lang="el-GR" i="1" dirty="0" err="1"/>
              <a:t>κρυπτῷ</a:t>
            </a:r>
            <a:r>
              <a:rPr lang="el-GR" i="1" dirty="0"/>
              <a:t> </a:t>
            </a:r>
            <a:r>
              <a:rPr lang="el-GR" i="1" dirty="0" err="1"/>
              <a:t>ἀποδώσει</a:t>
            </a:r>
            <a:r>
              <a:rPr lang="el-GR" i="1" dirty="0"/>
              <a:t> σοι </a:t>
            </a:r>
            <a:r>
              <a:rPr lang="el-GR" i="1" dirty="0" err="1"/>
              <a:t>ἐν</a:t>
            </a:r>
            <a:r>
              <a:rPr lang="el-GR" i="1" dirty="0"/>
              <a:t> </a:t>
            </a:r>
            <a:r>
              <a:rPr lang="el-GR" i="1" dirty="0" err="1"/>
              <a:t>τῷ</a:t>
            </a:r>
            <a:r>
              <a:rPr lang="el-GR" i="1" dirty="0"/>
              <a:t> </a:t>
            </a:r>
            <a:r>
              <a:rPr lang="el-GR" i="1" dirty="0" err="1"/>
              <a:t>φανερῷ</a:t>
            </a:r>
            <a:r>
              <a:rPr lang="el-GR" dirty="0"/>
              <a:t>» (</a:t>
            </a:r>
            <a:r>
              <a:rPr lang="el-GR" i="1" dirty="0" err="1"/>
              <a:t>Μτ</a:t>
            </a:r>
            <a:r>
              <a:rPr lang="el-GR" dirty="0"/>
              <a:t>. 6, 5-6).</a:t>
            </a:r>
          </a:p>
          <a:p>
            <a:r>
              <a:rPr lang="el-GR" dirty="0"/>
              <a:t>Για την αποφυγή της «βαττολογίας» ο Χριστός παραδίδει την Κυριακή Προσευχή και μας διδάσκει τον τρόπο και το περιεχόμενο της προσευχής.</a:t>
            </a:r>
          </a:p>
        </p:txBody>
      </p:sp>
    </p:spTree>
    <p:extLst>
      <p:ext uri="{BB962C8B-B14F-4D97-AF65-F5344CB8AC3E}">
        <p14:creationId xmlns:p14="http://schemas.microsoft.com/office/powerpoint/2010/main" val="2096460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38788"/>
            <a:ext cx="10515600" cy="1325563"/>
          </a:xfrm>
        </p:spPr>
        <p:txBody>
          <a:bodyPr>
            <a:normAutofit fontScale="90000"/>
          </a:bodyPr>
          <a:lstStyle/>
          <a:p>
            <a:pPr algn="ctr"/>
            <a:br>
              <a:rPr lang="el-GR" dirty="0"/>
            </a:br>
            <a:r>
              <a:rPr lang="el-GR" dirty="0"/>
              <a:t> ΤΑ ΕΙΔΗ ΤΗΣ ΠΡΟΣΕΥΧΗΣ ΚΑΙ </a:t>
            </a:r>
            <a:br>
              <a:rPr lang="el-GR" dirty="0"/>
            </a:br>
            <a:r>
              <a:rPr lang="el-GR" dirty="0"/>
              <a:t>Η ΜΕΤΑΞΥ ΤΟΥΣ ΣΧΕΣΗ</a:t>
            </a:r>
            <a:br>
              <a:rPr lang="el-GR" dirty="0"/>
            </a:br>
            <a:endParaRPr lang="el-GR" dirty="0"/>
          </a:p>
        </p:txBody>
      </p:sp>
      <p:sp>
        <p:nvSpPr>
          <p:cNvPr id="3" name="Θέση περιεχομένου 2"/>
          <p:cNvSpPr>
            <a:spLocks noGrp="1"/>
          </p:cNvSpPr>
          <p:nvPr>
            <p:ph idx="1"/>
          </p:nvPr>
        </p:nvSpPr>
        <p:spPr>
          <a:xfrm>
            <a:off x="0" y="1690688"/>
            <a:ext cx="12192000" cy="5167312"/>
          </a:xfrm>
        </p:spPr>
        <p:txBody>
          <a:bodyPr>
            <a:normAutofit lnSpcReduction="10000"/>
          </a:bodyPr>
          <a:lstStyle/>
          <a:p>
            <a:r>
              <a:rPr lang="el-GR" dirty="0"/>
              <a:t>Όσο αφορά την αποτελεσματικότητά της ο Χριστός μας διαβεβαιώνει: «</a:t>
            </a:r>
            <a:r>
              <a:rPr lang="el-GR" i="1" dirty="0" err="1"/>
              <a:t>Πάλιν</a:t>
            </a:r>
            <a:r>
              <a:rPr lang="el-GR" i="1" dirty="0"/>
              <a:t> </a:t>
            </a:r>
            <a:r>
              <a:rPr lang="el-GR" i="1" dirty="0" err="1"/>
              <a:t>ἀμὴν</a:t>
            </a:r>
            <a:r>
              <a:rPr lang="el-GR" i="1" dirty="0"/>
              <a:t> </a:t>
            </a:r>
            <a:r>
              <a:rPr lang="el-GR" i="1" dirty="0" err="1"/>
              <a:t>λέγω</a:t>
            </a:r>
            <a:r>
              <a:rPr lang="el-GR" i="1" dirty="0"/>
              <a:t> </a:t>
            </a:r>
            <a:r>
              <a:rPr lang="el-GR" i="1" dirty="0" err="1"/>
              <a:t>ὑμῖν</a:t>
            </a:r>
            <a:r>
              <a:rPr lang="el-GR" i="1" dirty="0"/>
              <a:t> </a:t>
            </a:r>
            <a:r>
              <a:rPr lang="el-GR" i="1" dirty="0" err="1"/>
              <a:t>ὅτι</a:t>
            </a:r>
            <a:r>
              <a:rPr lang="el-GR" i="1" dirty="0"/>
              <a:t> </a:t>
            </a:r>
            <a:r>
              <a:rPr lang="el-GR" i="1" dirty="0" err="1"/>
              <a:t>ἐὰν</a:t>
            </a:r>
            <a:r>
              <a:rPr lang="el-GR" i="1" dirty="0"/>
              <a:t> </a:t>
            </a:r>
            <a:r>
              <a:rPr lang="el-GR" i="1" dirty="0" err="1"/>
              <a:t>δύο</a:t>
            </a:r>
            <a:r>
              <a:rPr lang="el-GR" i="1" dirty="0"/>
              <a:t> </a:t>
            </a:r>
            <a:r>
              <a:rPr lang="el-GR" i="1" dirty="0" err="1"/>
              <a:t>ὑμῶν</a:t>
            </a:r>
            <a:r>
              <a:rPr lang="el-GR" i="1" dirty="0"/>
              <a:t> </a:t>
            </a:r>
            <a:r>
              <a:rPr lang="el-GR" i="1" dirty="0" err="1"/>
              <a:t>συμφωνήσωσιν</a:t>
            </a:r>
            <a:r>
              <a:rPr lang="el-GR" i="1" dirty="0"/>
              <a:t> </a:t>
            </a:r>
            <a:r>
              <a:rPr lang="el-GR" i="1" dirty="0" err="1"/>
              <a:t>ἐπὶ</a:t>
            </a:r>
            <a:r>
              <a:rPr lang="el-GR" i="1" dirty="0"/>
              <a:t> </a:t>
            </a:r>
            <a:r>
              <a:rPr lang="el-GR" i="1" dirty="0" err="1"/>
              <a:t>τῆς</a:t>
            </a:r>
            <a:r>
              <a:rPr lang="el-GR" i="1" dirty="0"/>
              <a:t> </a:t>
            </a:r>
            <a:r>
              <a:rPr lang="el-GR" i="1" dirty="0" err="1"/>
              <a:t>γῆς</a:t>
            </a:r>
            <a:r>
              <a:rPr lang="el-GR" i="1" dirty="0"/>
              <a:t> </a:t>
            </a:r>
            <a:r>
              <a:rPr lang="el-GR" i="1" dirty="0" err="1"/>
              <a:t>περὶ</a:t>
            </a:r>
            <a:r>
              <a:rPr lang="el-GR" i="1" dirty="0"/>
              <a:t> </a:t>
            </a:r>
            <a:r>
              <a:rPr lang="el-GR" i="1" dirty="0" err="1"/>
              <a:t>παντὸς</a:t>
            </a:r>
            <a:r>
              <a:rPr lang="el-GR" i="1" dirty="0"/>
              <a:t> </a:t>
            </a:r>
            <a:r>
              <a:rPr lang="el-GR" i="1" dirty="0" err="1"/>
              <a:t>πράγματος</a:t>
            </a:r>
            <a:r>
              <a:rPr lang="el-GR" i="1" dirty="0"/>
              <a:t> </a:t>
            </a:r>
            <a:r>
              <a:rPr lang="el-GR" i="1" dirty="0" err="1"/>
              <a:t>οὗ</a:t>
            </a:r>
            <a:r>
              <a:rPr lang="el-GR" i="1" dirty="0"/>
              <a:t> </a:t>
            </a:r>
            <a:r>
              <a:rPr lang="el-GR" i="1" dirty="0" err="1"/>
              <a:t>ἐὰν</a:t>
            </a:r>
            <a:r>
              <a:rPr lang="el-GR" i="1" dirty="0"/>
              <a:t> </a:t>
            </a:r>
            <a:r>
              <a:rPr lang="el-GR" i="1" dirty="0" err="1"/>
              <a:t>αἰτήσωνται</a:t>
            </a:r>
            <a:r>
              <a:rPr lang="el-GR" i="1" dirty="0"/>
              <a:t>, </a:t>
            </a:r>
            <a:r>
              <a:rPr lang="el-GR" i="1" dirty="0" err="1"/>
              <a:t>γενήσεται</a:t>
            </a:r>
            <a:r>
              <a:rPr lang="el-GR" i="1" dirty="0"/>
              <a:t> </a:t>
            </a:r>
            <a:r>
              <a:rPr lang="el-GR" i="1" dirty="0" err="1"/>
              <a:t>αὐτοῖς</a:t>
            </a:r>
            <a:r>
              <a:rPr lang="el-GR" i="1" dirty="0"/>
              <a:t> </a:t>
            </a:r>
            <a:r>
              <a:rPr lang="el-GR" i="1" dirty="0" err="1"/>
              <a:t>παρὰ</a:t>
            </a:r>
            <a:r>
              <a:rPr lang="el-GR" i="1" dirty="0"/>
              <a:t> </a:t>
            </a:r>
            <a:r>
              <a:rPr lang="el-GR" i="1" dirty="0" err="1"/>
              <a:t>τοῦ</a:t>
            </a:r>
            <a:r>
              <a:rPr lang="el-GR" i="1" dirty="0"/>
              <a:t> </a:t>
            </a:r>
            <a:r>
              <a:rPr lang="el-GR" i="1" dirty="0" err="1"/>
              <a:t>πατρός</a:t>
            </a:r>
            <a:r>
              <a:rPr lang="el-GR" i="1" dirty="0"/>
              <a:t> μου </a:t>
            </a:r>
            <a:r>
              <a:rPr lang="el-GR" i="1" dirty="0" err="1"/>
              <a:t>τοῦ</a:t>
            </a:r>
            <a:r>
              <a:rPr lang="el-GR" i="1" dirty="0"/>
              <a:t> </a:t>
            </a:r>
            <a:r>
              <a:rPr lang="el-GR" i="1" dirty="0" err="1"/>
              <a:t>ἐν</a:t>
            </a:r>
            <a:r>
              <a:rPr lang="el-GR" i="1" dirty="0"/>
              <a:t> </a:t>
            </a:r>
            <a:r>
              <a:rPr lang="el-GR" i="1" dirty="0" err="1"/>
              <a:t>οὐρανοῖς</a:t>
            </a:r>
            <a:r>
              <a:rPr lang="el-GR" i="1" dirty="0"/>
              <a:t>. </a:t>
            </a:r>
            <a:r>
              <a:rPr lang="el-GR" i="1" dirty="0" err="1"/>
              <a:t>οὗ</a:t>
            </a:r>
            <a:r>
              <a:rPr lang="el-GR" i="1" dirty="0"/>
              <a:t> </a:t>
            </a:r>
            <a:r>
              <a:rPr lang="el-GR" i="1" dirty="0" err="1"/>
              <a:t>γάρ</a:t>
            </a:r>
            <a:r>
              <a:rPr lang="el-GR" i="1" dirty="0"/>
              <a:t> </a:t>
            </a:r>
            <a:r>
              <a:rPr lang="el-GR" i="1" dirty="0" err="1"/>
              <a:t>εἰσι</a:t>
            </a:r>
            <a:r>
              <a:rPr lang="el-GR" i="1" dirty="0"/>
              <a:t> </a:t>
            </a:r>
            <a:r>
              <a:rPr lang="el-GR" i="1" dirty="0" err="1"/>
              <a:t>δύο</a:t>
            </a:r>
            <a:r>
              <a:rPr lang="el-GR" i="1" dirty="0"/>
              <a:t> ἢ </a:t>
            </a:r>
            <a:r>
              <a:rPr lang="el-GR" i="1" dirty="0" err="1"/>
              <a:t>τρεῖς</a:t>
            </a:r>
            <a:r>
              <a:rPr lang="el-GR" i="1" dirty="0"/>
              <a:t> </a:t>
            </a:r>
            <a:r>
              <a:rPr lang="el-GR" i="1" dirty="0" err="1"/>
              <a:t>συνηγμένοι</a:t>
            </a:r>
            <a:r>
              <a:rPr lang="el-GR" i="1" dirty="0"/>
              <a:t> </a:t>
            </a:r>
            <a:r>
              <a:rPr lang="el-GR" i="1" dirty="0" err="1"/>
              <a:t>εἰς</a:t>
            </a:r>
            <a:r>
              <a:rPr lang="el-GR" i="1" dirty="0"/>
              <a:t> </a:t>
            </a:r>
            <a:r>
              <a:rPr lang="el-GR" i="1" dirty="0" err="1"/>
              <a:t>τὸ</a:t>
            </a:r>
            <a:r>
              <a:rPr lang="el-GR" i="1" dirty="0"/>
              <a:t> </a:t>
            </a:r>
            <a:r>
              <a:rPr lang="el-GR" i="1" dirty="0" err="1"/>
              <a:t>ἐμὸν</a:t>
            </a:r>
            <a:r>
              <a:rPr lang="el-GR" i="1" dirty="0"/>
              <a:t> </a:t>
            </a:r>
            <a:r>
              <a:rPr lang="el-GR" i="1" dirty="0" err="1"/>
              <a:t>ὄνομα</a:t>
            </a:r>
            <a:r>
              <a:rPr lang="el-GR" i="1" dirty="0"/>
              <a:t>, </a:t>
            </a:r>
            <a:r>
              <a:rPr lang="el-GR" i="1" dirty="0" err="1"/>
              <a:t>ἐκεῖ</a:t>
            </a:r>
            <a:r>
              <a:rPr lang="el-GR" i="1" dirty="0"/>
              <a:t> </a:t>
            </a:r>
            <a:r>
              <a:rPr lang="el-GR" i="1" dirty="0" err="1"/>
              <a:t>εἰμι</a:t>
            </a:r>
            <a:r>
              <a:rPr lang="el-GR" i="1" dirty="0"/>
              <a:t> </a:t>
            </a:r>
            <a:r>
              <a:rPr lang="el-GR" i="1" dirty="0" err="1"/>
              <a:t>ἐν</a:t>
            </a:r>
            <a:r>
              <a:rPr lang="el-GR" i="1" dirty="0"/>
              <a:t> </a:t>
            </a:r>
            <a:r>
              <a:rPr lang="el-GR" i="1" dirty="0" err="1"/>
              <a:t>μέσῳ</a:t>
            </a:r>
            <a:r>
              <a:rPr lang="el-GR" i="1" dirty="0"/>
              <a:t> </a:t>
            </a:r>
            <a:r>
              <a:rPr lang="el-GR" i="1" dirty="0" err="1"/>
              <a:t>αὐτῶν</a:t>
            </a:r>
            <a:r>
              <a:rPr lang="el-GR" dirty="0"/>
              <a:t>» (</a:t>
            </a:r>
            <a:r>
              <a:rPr lang="el-GR" i="1" dirty="0" err="1"/>
              <a:t>Μτ</a:t>
            </a:r>
            <a:r>
              <a:rPr lang="el-GR" i="1" dirty="0"/>
              <a:t>.</a:t>
            </a:r>
            <a:r>
              <a:rPr lang="el-GR" dirty="0"/>
              <a:t> 18,19-20). Στο σημείο αυτό στηρίζεται όχι μόνο η κοινή προσευχή, αλλά και η χριστιανική λατρεία. </a:t>
            </a:r>
          </a:p>
          <a:p>
            <a:r>
              <a:rPr lang="el-GR" dirty="0"/>
              <a:t>Ο π. Γεώργιος </a:t>
            </a:r>
            <a:r>
              <a:rPr lang="el-GR" dirty="0" err="1"/>
              <a:t>Φλορόφσκυ</a:t>
            </a:r>
            <a:r>
              <a:rPr lang="el-GR" dirty="0"/>
              <a:t> τονίζει ότι η </a:t>
            </a:r>
            <a:r>
              <a:rPr lang="el-GR" b="1" dirty="0"/>
              <a:t>κοινή προσευχή </a:t>
            </a:r>
            <a:r>
              <a:rPr lang="el-GR" dirty="0"/>
              <a:t>προϋποθέτει την </a:t>
            </a:r>
            <a:r>
              <a:rPr lang="el-GR" b="1" dirty="0"/>
              <a:t>προσωπική άσκηση</a:t>
            </a:r>
            <a:r>
              <a:rPr lang="el-GR" dirty="0"/>
              <a:t>. Μας παραδίδει τα εξής: «</a:t>
            </a:r>
            <a:r>
              <a:rPr lang="el-GR" i="1" dirty="0"/>
              <a:t>Πρέπει κανείς να μάθει να προσεύχεται μονάχος, αποθέτοντας στα πόδια του Πατέρα του όλες τις ανάγκες και τις αδυναμίες του, σε στενή προσωπική επικοινωνία. Μόνο εκείνοι που έχουν ασκηθεί έτσι να προσεύχονται, μοναχικά, μπορούν να συναντηθούν μεταξύ τους πνευματικά σε ό,τι ο ένας από τον άλλο ζητάει από τον ουράνιο Πατέρα</a:t>
            </a:r>
            <a:r>
              <a:rPr lang="el-GR" dirty="0"/>
              <a:t>».</a:t>
            </a:r>
          </a:p>
          <a:p>
            <a:endParaRPr lang="el-GR" dirty="0"/>
          </a:p>
        </p:txBody>
      </p:sp>
    </p:spTree>
    <p:extLst>
      <p:ext uri="{BB962C8B-B14F-4D97-AF65-F5344CB8AC3E}">
        <p14:creationId xmlns:p14="http://schemas.microsoft.com/office/powerpoint/2010/main" val="2944520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dirty="0"/>
            </a:br>
            <a:r>
              <a:rPr lang="el-GR" dirty="0"/>
              <a:t> ΤΑ ΕΙΔΗ ΤΗΣ ΠΡΟΣΕΥΧΗΣ ΚΑΙ </a:t>
            </a:r>
            <a:br>
              <a:rPr lang="el-GR" dirty="0"/>
            </a:br>
            <a:r>
              <a:rPr lang="el-GR" dirty="0"/>
              <a:t>Η ΜΕΤΑΞΥ ΤΟΥΣ ΣΧΕΣΗ</a:t>
            </a:r>
            <a:br>
              <a:rPr lang="el-GR" dirty="0"/>
            </a:br>
            <a:endParaRPr lang="el-GR" dirty="0"/>
          </a:p>
        </p:txBody>
      </p:sp>
      <p:sp>
        <p:nvSpPr>
          <p:cNvPr id="3" name="Θέση περιεχομένου 2"/>
          <p:cNvSpPr>
            <a:spLocks noGrp="1"/>
          </p:cNvSpPr>
          <p:nvPr>
            <p:ph idx="1"/>
          </p:nvPr>
        </p:nvSpPr>
        <p:spPr>
          <a:xfrm>
            <a:off x="0" y="1325563"/>
            <a:ext cx="12192000" cy="5532437"/>
          </a:xfrm>
        </p:spPr>
        <p:txBody>
          <a:bodyPr>
            <a:normAutofit/>
          </a:bodyPr>
          <a:lstStyle/>
          <a:p>
            <a:r>
              <a:rPr lang="el-GR" dirty="0"/>
              <a:t>Τα 153 Κεφάλαια </a:t>
            </a:r>
            <a:r>
              <a:rPr lang="el-GR" i="1" dirty="0" err="1"/>
              <a:t>Περὶ</a:t>
            </a:r>
            <a:r>
              <a:rPr lang="el-GR" i="1" dirty="0"/>
              <a:t> </a:t>
            </a:r>
            <a:r>
              <a:rPr lang="el-GR" i="1" dirty="0" err="1"/>
              <a:t>Προσευχῆς</a:t>
            </a:r>
            <a:r>
              <a:rPr lang="el-GR" dirty="0"/>
              <a:t> του Ευαγρίου Ποντικού περιγράφουν </a:t>
            </a:r>
          </a:p>
          <a:p>
            <a:pPr>
              <a:buFont typeface="Wingdings" panose="05000000000000000000" pitchFamily="2" charset="2"/>
              <a:buChar char="v"/>
            </a:pPr>
            <a:r>
              <a:rPr lang="el-GR" dirty="0"/>
              <a:t>τις </a:t>
            </a:r>
            <a:r>
              <a:rPr lang="el-GR" u="sng" dirty="0"/>
              <a:t>προϋποθέσεις</a:t>
            </a:r>
            <a:r>
              <a:rPr lang="el-GR" dirty="0"/>
              <a:t> της κατ’ ιδίαν προσευχής, </a:t>
            </a:r>
          </a:p>
          <a:p>
            <a:pPr>
              <a:buFont typeface="Wingdings" panose="05000000000000000000" pitchFamily="2" charset="2"/>
              <a:buChar char="v"/>
            </a:pPr>
            <a:r>
              <a:rPr lang="el-GR" dirty="0"/>
              <a:t>τα </a:t>
            </a:r>
            <a:r>
              <a:rPr lang="el-GR" u="sng" dirty="0"/>
              <a:t>αίτια που την εμποδίζουν</a:t>
            </a:r>
            <a:r>
              <a:rPr lang="el-GR" dirty="0"/>
              <a:t>, </a:t>
            </a:r>
          </a:p>
          <a:p>
            <a:pPr>
              <a:buFont typeface="Wingdings" panose="05000000000000000000" pitchFamily="2" charset="2"/>
              <a:buChar char="v"/>
            </a:pPr>
            <a:r>
              <a:rPr lang="el-GR" dirty="0"/>
              <a:t>τους </a:t>
            </a:r>
            <a:r>
              <a:rPr lang="el-GR" u="sng" dirty="0"/>
              <a:t>λόγους που την ευνοούν</a:t>
            </a:r>
            <a:r>
              <a:rPr lang="el-GR" dirty="0"/>
              <a:t> και </a:t>
            </a:r>
          </a:p>
          <a:p>
            <a:pPr>
              <a:buFont typeface="Wingdings" panose="05000000000000000000" pitchFamily="2" charset="2"/>
              <a:buChar char="v"/>
            </a:pPr>
            <a:r>
              <a:rPr lang="el-GR" dirty="0"/>
              <a:t>τις </a:t>
            </a:r>
            <a:r>
              <a:rPr lang="el-GR" u="sng" dirty="0"/>
              <a:t>εμπειρικές καταστάσεις που γεννιούνται απ’ αυτήν</a:t>
            </a:r>
            <a:r>
              <a:rPr lang="el-GR" dirty="0"/>
              <a:t>. </a:t>
            </a:r>
          </a:p>
          <a:p>
            <a:r>
              <a:rPr lang="el-GR" dirty="0"/>
              <a:t>Ως απαραίτητες </a:t>
            </a:r>
            <a:r>
              <a:rPr lang="el-GR" b="1" dirty="0"/>
              <a:t>προϋποθέσεις </a:t>
            </a:r>
            <a:r>
              <a:rPr lang="el-GR" dirty="0"/>
              <a:t>προβάλλονται η ταπείνωση, η υπομονή, η συμφιλίωση, το τελωνιακό φρόνημα, και ο νους να είναι απερίσπαστος από κοσμικές φροντίδες και εμπαθείς λογισμούς.</a:t>
            </a:r>
          </a:p>
          <a:p>
            <a:r>
              <a:rPr lang="el-GR" dirty="0"/>
              <a:t>Ως προς το </a:t>
            </a:r>
            <a:r>
              <a:rPr lang="el-GR" b="1" dirty="0"/>
              <a:t>περιεχόμενο</a:t>
            </a:r>
            <a:r>
              <a:rPr lang="el-GR" dirty="0"/>
              <a:t> προηγείται η αίτηση της βασιλείας του Θεού και της δικαιοσύνης του, καθώς αν αυτά εκπληρωθούν όλα τα άλλα θα ακολουθήσουν. </a:t>
            </a:r>
            <a:r>
              <a:rPr lang="el-GR" sz="4000" b="1" dirty="0">
                <a:solidFill>
                  <a:srgbClr val="FF0000"/>
                </a:solidFill>
              </a:rPr>
              <a:t>Ζητούμε να γίνει το θέλημα του Θεού</a:t>
            </a:r>
            <a:r>
              <a:rPr lang="el-GR" dirty="0"/>
              <a:t>. </a:t>
            </a:r>
          </a:p>
        </p:txBody>
      </p:sp>
    </p:spTree>
    <p:extLst>
      <p:ext uri="{BB962C8B-B14F-4D97-AF65-F5344CB8AC3E}">
        <p14:creationId xmlns:p14="http://schemas.microsoft.com/office/powerpoint/2010/main" val="1416869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255"/>
            <a:ext cx="10515600" cy="1325563"/>
          </a:xfrm>
        </p:spPr>
        <p:txBody>
          <a:bodyPr>
            <a:normAutofit fontScale="90000"/>
          </a:bodyPr>
          <a:lstStyle/>
          <a:p>
            <a:pPr algn="ctr"/>
            <a:br>
              <a:rPr lang="el-GR" dirty="0"/>
            </a:br>
            <a:r>
              <a:rPr lang="el-GR" dirty="0"/>
              <a:t>ΤΑ ΕΙΔΗ ΤΗΣ ΠΡΟΣΕΥΧΗΣ ΚΑΙ </a:t>
            </a:r>
            <a:br>
              <a:rPr lang="el-GR" dirty="0"/>
            </a:br>
            <a:r>
              <a:rPr lang="el-GR" dirty="0"/>
              <a:t>Η ΜΕΤΑΞΥ ΤΟΥΣ ΣΧΕΣΗ</a:t>
            </a:r>
            <a:br>
              <a:rPr lang="el-GR" dirty="0"/>
            </a:br>
            <a:endParaRPr lang="el-GR" dirty="0"/>
          </a:p>
        </p:txBody>
      </p:sp>
      <p:sp>
        <p:nvSpPr>
          <p:cNvPr id="3" name="Θέση περιεχομένου 2"/>
          <p:cNvSpPr>
            <a:spLocks noGrp="1"/>
          </p:cNvSpPr>
          <p:nvPr>
            <p:ph idx="1"/>
          </p:nvPr>
        </p:nvSpPr>
        <p:spPr>
          <a:xfrm>
            <a:off x="289711" y="1825624"/>
            <a:ext cx="11561275" cy="4683817"/>
          </a:xfrm>
        </p:spPr>
        <p:txBody>
          <a:bodyPr/>
          <a:lstStyle/>
          <a:p>
            <a:r>
              <a:rPr lang="el-GR" dirty="0"/>
              <a:t>Στο </a:t>
            </a:r>
            <a:r>
              <a:rPr lang="el-GR" i="1" dirty="0" err="1"/>
              <a:t>Περὶ</a:t>
            </a:r>
            <a:r>
              <a:rPr lang="el-GR" i="1" dirty="0"/>
              <a:t> </a:t>
            </a:r>
            <a:r>
              <a:rPr lang="el-GR" i="1" dirty="0" err="1"/>
              <a:t>Προσευχῆς</a:t>
            </a:r>
            <a:r>
              <a:rPr lang="el-GR" dirty="0"/>
              <a:t> περιγράφεται το εξής γεγονός: «</a:t>
            </a:r>
            <a:r>
              <a:rPr lang="el-GR" i="1" dirty="0"/>
              <a:t>πολλές φορές ζήτησα με την προσευχή από τον Θεό να γίνει κάτι που νόμιζα καλό και επέμενα παράλογα βιάζοντας το θέλημά Του. Δεν άφηνα να οικονομήσει Εκείνος το συμφέρον μου. Όταν όμως έλαβα αυτό που ζητούσα, στεναχωρήθηκα ύστερα που δεν είχα ζητήσει το θέλημα του Θεού. Διότι τελικά δεν ήρθε το πράγμα όπως νόμιζα</a:t>
            </a:r>
            <a:r>
              <a:rPr lang="el-GR" dirty="0"/>
              <a:t>». </a:t>
            </a:r>
          </a:p>
          <a:p>
            <a:r>
              <a:rPr lang="el-GR" b="1" dirty="0"/>
              <a:t>Εμπόδιο </a:t>
            </a:r>
            <a:r>
              <a:rPr lang="el-GR" dirty="0"/>
              <a:t>σοβαρό στην προσευχή αποτελεί </a:t>
            </a:r>
            <a:r>
              <a:rPr lang="el-GR" u="sng" dirty="0"/>
              <a:t>η μνησικακία </a:t>
            </a:r>
            <a:r>
              <a:rPr lang="el-GR" dirty="0"/>
              <a:t>και </a:t>
            </a:r>
            <a:r>
              <a:rPr lang="el-GR" u="sng" dirty="0"/>
              <a:t>η διατάραξη των σχέσεων με τους συνανθρώπους</a:t>
            </a:r>
            <a:r>
              <a:rPr lang="el-GR" dirty="0"/>
              <a:t>. </a:t>
            </a:r>
          </a:p>
          <a:p>
            <a:pPr marL="0" indent="0">
              <a:buNone/>
            </a:pPr>
            <a:endParaRPr lang="el-GR" dirty="0"/>
          </a:p>
        </p:txBody>
      </p:sp>
    </p:spTree>
    <p:extLst>
      <p:ext uri="{BB962C8B-B14F-4D97-AF65-F5344CB8AC3E}">
        <p14:creationId xmlns:p14="http://schemas.microsoft.com/office/powerpoint/2010/main" val="2545546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6989B8-E0CB-4594-A186-95E3A793D202}"/>
              </a:ext>
            </a:extLst>
          </p:cNvPr>
          <p:cNvSpPr>
            <a:spLocks noGrp="1"/>
          </p:cNvSpPr>
          <p:nvPr>
            <p:ph type="title"/>
          </p:nvPr>
        </p:nvSpPr>
        <p:spPr>
          <a:xfrm>
            <a:off x="838200" y="18256"/>
            <a:ext cx="10515600" cy="988910"/>
          </a:xfrm>
        </p:spPr>
        <p:txBody>
          <a:bodyPr>
            <a:normAutofit fontScale="90000"/>
          </a:bodyPr>
          <a:lstStyle/>
          <a:p>
            <a:pPr algn="ctr"/>
            <a:r>
              <a:rPr lang="el-GR" dirty="0"/>
              <a:t>ΤΑ ΕΙΔΗ ΤΗΣ ΠΡΟΣΕΥΧΗΣ ΚΑΙ </a:t>
            </a:r>
            <a:br>
              <a:rPr lang="el-GR" dirty="0"/>
            </a:br>
            <a:r>
              <a:rPr lang="el-GR" dirty="0"/>
              <a:t>Η ΜΕΤΑΞΥ ΤΟΥΣ ΣΧΕΣΗ</a:t>
            </a:r>
          </a:p>
        </p:txBody>
      </p:sp>
      <p:sp>
        <p:nvSpPr>
          <p:cNvPr id="3" name="Θέση περιεχομένου 2">
            <a:extLst>
              <a:ext uri="{FF2B5EF4-FFF2-40B4-BE49-F238E27FC236}">
                <a16:creationId xmlns:a16="http://schemas.microsoft.com/office/drawing/2014/main" id="{CAFC547E-E600-4A05-B074-E70D7C68D6DB}"/>
              </a:ext>
            </a:extLst>
          </p:cNvPr>
          <p:cNvSpPr>
            <a:spLocks noGrp="1"/>
          </p:cNvSpPr>
          <p:nvPr>
            <p:ph idx="1"/>
          </p:nvPr>
        </p:nvSpPr>
        <p:spPr>
          <a:xfrm>
            <a:off x="0" y="1007165"/>
            <a:ext cx="12192000" cy="5850835"/>
          </a:xfrm>
        </p:spPr>
        <p:txBody>
          <a:bodyPr>
            <a:noAutofit/>
          </a:bodyPr>
          <a:lstStyle/>
          <a:p>
            <a:r>
              <a:rPr lang="el-GR" dirty="0"/>
              <a:t>Το </a:t>
            </a:r>
            <a:r>
              <a:rPr lang="el-GR" i="1" dirty="0" err="1"/>
              <a:t>Περὶ</a:t>
            </a:r>
            <a:r>
              <a:rPr lang="el-GR" i="1" dirty="0"/>
              <a:t> </a:t>
            </a:r>
            <a:r>
              <a:rPr lang="el-GR" i="1" dirty="0" err="1"/>
              <a:t>Προσευχῆς</a:t>
            </a:r>
            <a:r>
              <a:rPr lang="el-GR" i="1" dirty="0"/>
              <a:t> </a:t>
            </a:r>
            <a:r>
              <a:rPr lang="el-GR" dirty="0"/>
              <a:t>βρίσκεται στο επίκεντρο της διαμάχης μεταξύ </a:t>
            </a:r>
            <a:r>
              <a:rPr lang="el-GR" dirty="0" err="1"/>
              <a:t>ωριγενιστών</a:t>
            </a:r>
            <a:r>
              <a:rPr lang="el-GR" dirty="0"/>
              <a:t> και </a:t>
            </a:r>
            <a:r>
              <a:rPr lang="el-GR" dirty="0" err="1"/>
              <a:t>ανθρωπομορφιτών</a:t>
            </a:r>
            <a:r>
              <a:rPr lang="el-GR" dirty="0"/>
              <a:t> του Δ΄ αιώνα. </a:t>
            </a:r>
          </a:p>
          <a:p>
            <a:r>
              <a:rPr lang="el-GR" dirty="0">
                <a:effectLst/>
                <a:ea typeface="Calibri" panose="020F0502020204030204" pitchFamily="34" charset="0"/>
                <a:cs typeface="Times New Roman" panose="02020603050405020304" pitchFamily="18" charset="0"/>
              </a:rPr>
              <a:t>Στην κλειστή ομάδα των μοναχών που θεωρούνταν «</a:t>
            </a:r>
            <a:r>
              <a:rPr lang="el-GR" dirty="0" err="1">
                <a:effectLst/>
                <a:ea typeface="Calibri" panose="020F0502020204030204" pitchFamily="34" charset="0"/>
                <a:cs typeface="Times New Roman" panose="02020603050405020304" pitchFamily="18" charset="0"/>
              </a:rPr>
              <a:t>Ωριγενιστές</a:t>
            </a:r>
            <a:r>
              <a:rPr lang="el-GR" dirty="0">
                <a:effectLst/>
                <a:ea typeface="Calibri" panose="020F0502020204030204" pitchFamily="34" charset="0"/>
                <a:cs typeface="Times New Roman" panose="02020603050405020304" pitchFamily="18" charset="0"/>
              </a:rPr>
              <a:t>», εναντιωνόταν η μάζα εκείνων που τους αποκαλούσαν «</a:t>
            </a:r>
            <a:r>
              <a:rPr lang="el-GR" dirty="0" err="1">
                <a:effectLst/>
                <a:ea typeface="Calibri" panose="020F0502020204030204" pitchFamily="34" charset="0"/>
                <a:cs typeface="Times New Roman" panose="02020603050405020304" pitchFamily="18" charset="0"/>
              </a:rPr>
              <a:t>ανθρωπομορφίτες</a:t>
            </a:r>
            <a:r>
              <a:rPr lang="el-GR" dirty="0">
                <a:effectLst/>
                <a:ea typeface="Calibri" panose="020F0502020204030204" pitchFamily="34" charset="0"/>
                <a:cs typeface="Times New Roman" panose="02020603050405020304" pitchFamily="18" charset="0"/>
              </a:rPr>
              <a:t>». Ωστόσο, ο όρος «</a:t>
            </a:r>
            <a:r>
              <a:rPr lang="el-GR" dirty="0" err="1">
                <a:effectLst/>
                <a:ea typeface="Calibri" panose="020F0502020204030204" pitchFamily="34" charset="0"/>
                <a:cs typeface="Times New Roman" panose="02020603050405020304" pitchFamily="18" charset="0"/>
              </a:rPr>
              <a:t>Ωριγενιστές</a:t>
            </a:r>
            <a:r>
              <a:rPr lang="el-GR" dirty="0">
                <a:effectLst/>
                <a:ea typeface="Calibri" panose="020F0502020204030204" pitchFamily="34" charset="0"/>
                <a:cs typeface="Times New Roman" panose="02020603050405020304" pitchFamily="18" charset="0"/>
              </a:rPr>
              <a:t>», όπως και εκείνος «</a:t>
            </a:r>
            <a:r>
              <a:rPr lang="el-GR" dirty="0" err="1">
                <a:effectLst/>
                <a:ea typeface="Calibri" panose="020F0502020204030204" pitchFamily="34" charset="0"/>
                <a:cs typeface="Times New Roman" panose="02020603050405020304" pitchFamily="18" charset="0"/>
              </a:rPr>
              <a:t>ανθρωπομορφίτες</a:t>
            </a:r>
            <a:r>
              <a:rPr lang="el-GR" dirty="0">
                <a:effectLst/>
                <a:ea typeface="Calibri" panose="020F0502020204030204" pitchFamily="34" charset="0"/>
                <a:cs typeface="Times New Roman" panose="02020603050405020304" pitchFamily="18" charset="0"/>
              </a:rPr>
              <a:t>», προέρχονταν από τους εκατέρωθεν αντιπάλους· έτσι  περιείχε μια εκούσια υποτίμηση. Οι «</a:t>
            </a:r>
            <a:r>
              <a:rPr lang="el-GR" dirty="0" err="1">
                <a:effectLst/>
                <a:ea typeface="Calibri" panose="020F0502020204030204" pitchFamily="34" charset="0"/>
                <a:cs typeface="Times New Roman" panose="02020603050405020304" pitchFamily="18" charset="0"/>
              </a:rPr>
              <a:t>ανθρωπομορφίτες</a:t>
            </a:r>
            <a:r>
              <a:rPr lang="el-GR" dirty="0">
                <a:effectLst/>
                <a:ea typeface="Calibri" panose="020F0502020204030204" pitchFamily="34" charset="0"/>
                <a:cs typeface="Times New Roman" panose="02020603050405020304" pitchFamily="18" charset="0"/>
              </a:rPr>
              <a:t>» ήταν άνθρωποι απλοί που, απορρίπτοντας κάθε αλληγορική εξήγηση, φαντάζονταν τον Θεό κατ’ εικόνα του ανθρώπου. </a:t>
            </a:r>
          </a:p>
          <a:p>
            <a:r>
              <a:rPr lang="el-GR" dirty="0">
                <a:effectLst/>
                <a:ea typeface="Calibri" panose="020F0502020204030204" pitchFamily="34" charset="0"/>
                <a:cs typeface="Times New Roman" panose="02020603050405020304" pitchFamily="18" charset="0"/>
              </a:rPr>
              <a:t>Ο πιο διάσημος ανάμεσά τους είναι ο </a:t>
            </a:r>
            <a:r>
              <a:rPr lang="el-GR" b="1" dirty="0" err="1">
                <a:effectLst/>
                <a:ea typeface="Calibri" panose="020F0502020204030204" pitchFamily="34" charset="0"/>
                <a:cs typeface="Times New Roman" panose="02020603050405020304" pitchFamily="18" charset="0"/>
              </a:rPr>
              <a:t>αββάς</a:t>
            </a:r>
            <a:r>
              <a:rPr lang="el-GR" b="1" dirty="0">
                <a:effectLst/>
                <a:ea typeface="Calibri" panose="020F0502020204030204" pitchFamily="34" charset="0"/>
                <a:cs typeface="Times New Roman" panose="02020603050405020304" pitchFamily="18" charset="0"/>
              </a:rPr>
              <a:t> </a:t>
            </a:r>
            <a:r>
              <a:rPr lang="el-GR" b="1" dirty="0" err="1">
                <a:effectLst/>
                <a:ea typeface="Calibri" panose="020F0502020204030204" pitchFamily="34" charset="0"/>
                <a:cs typeface="Times New Roman" panose="02020603050405020304" pitchFamily="18" charset="0"/>
              </a:rPr>
              <a:t>Σεραπίων</a:t>
            </a:r>
            <a:r>
              <a:rPr lang="el-GR" dirty="0">
                <a:effectLst/>
                <a:ea typeface="Calibri" panose="020F0502020204030204" pitchFamily="34" charset="0"/>
                <a:cs typeface="Times New Roman" panose="02020603050405020304" pitchFamily="18" charset="0"/>
              </a:rPr>
              <a:t>. Αυτός ο άγιος άνθρωπος έμενε ανυποχώρητος στο κατά γράμμα κείμενο της </a:t>
            </a:r>
            <a:r>
              <a:rPr lang="el-GR" i="1" dirty="0">
                <a:effectLst/>
                <a:ea typeface="Calibri" panose="020F0502020204030204" pitchFamily="34" charset="0"/>
                <a:cs typeface="Times New Roman" panose="02020603050405020304" pitchFamily="18" charset="0"/>
              </a:rPr>
              <a:t>Γενέσεως</a:t>
            </a:r>
            <a:r>
              <a:rPr lang="el-GR" dirty="0">
                <a:effectLst/>
                <a:ea typeface="Calibri" panose="020F0502020204030204" pitchFamily="34" charset="0"/>
                <a:cs typeface="Times New Roman" panose="02020603050405020304" pitchFamily="18" charset="0"/>
              </a:rPr>
              <a:t> Ι, 13: «</a:t>
            </a:r>
            <a:r>
              <a:rPr lang="el-GR" i="1" dirty="0" err="1">
                <a:effectLst/>
                <a:ea typeface="Calibri" panose="020F0502020204030204" pitchFamily="34" charset="0"/>
                <a:cs typeface="Times New Roman" panose="02020603050405020304" pitchFamily="18" charset="0"/>
              </a:rPr>
              <a:t>ποιήσωμεν</a:t>
            </a:r>
            <a:r>
              <a:rPr lang="el-GR" i="1" dirty="0">
                <a:effectLst/>
                <a:ea typeface="Calibri" panose="020F0502020204030204" pitchFamily="34" charset="0"/>
                <a:cs typeface="Times New Roman" panose="02020603050405020304" pitchFamily="18" charset="0"/>
              </a:rPr>
              <a:t> </a:t>
            </a:r>
            <a:r>
              <a:rPr lang="el-GR" i="1" dirty="0" err="1">
                <a:effectLst/>
                <a:ea typeface="Calibri" panose="020F0502020204030204" pitchFamily="34" charset="0"/>
                <a:cs typeface="Times New Roman" panose="02020603050405020304" pitchFamily="18" charset="0"/>
              </a:rPr>
              <a:t>ἄνθρωπον</a:t>
            </a:r>
            <a:r>
              <a:rPr lang="el-GR" i="1" dirty="0">
                <a:effectLst/>
                <a:ea typeface="Calibri" panose="020F0502020204030204" pitchFamily="34" charset="0"/>
                <a:cs typeface="Times New Roman" panose="02020603050405020304" pitchFamily="18" charset="0"/>
              </a:rPr>
              <a:t> </a:t>
            </a:r>
            <a:r>
              <a:rPr lang="el-GR" i="1" dirty="0" err="1">
                <a:effectLst/>
                <a:ea typeface="Calibri" panose="020F0502020204030204" pitchFamily="34" charset="0"/>
                <a:cs typeface="Times New Roman" panose="02020603050405020304" pitchFamily="18" charset="0"/>
              </a:rPr>
              <a:t>κάτ</a:t>
            </a:r>
            <a:r>
              <a:rPr lang="el-GR" i="1" dirty="0">
                <a:effectLst/>
                <a:ea typeface="Calibri" panose="020F0502020204030204" pitchFamily="34" charset="0"/>
                <a:cs typeface="Times New Roman" panose="02020603050405020304" pitchFamily="18" charset="0"/>
              </a:rPr>
              <a:t>’ </a:t>
            </a:r>
            <a:r>
              <a:rPr lang="el-GR" i="1" dirty="0" err="1">
                <a:effectLst/>
                <a:ea typeface="Calibri" panose="020F0502020204030204" pitchFamily="34" charset="0"/>
                <a:cs typeface="Times New Roman" panose="02020603050405020304" pitchFamily="18" charset="0"/>
              </a:rPr>
              <a:t>εἰκόνα</a:t>
            </a:r>
            <a:r>
              <a:rPr lang="el-GR" i="1" dirty="0">
                <a:effectLst/>
                <a:ea typeface="Calibri" panose="020F0502020204030204" pitchFamily="34" charset="0"/>
                <a:cs typeface="Times New Roman" panose="02020603050405020304" pitchFamily="18" charset="0"/>
              </a:rPr>
              <a:t> </a:t>
            </a:r>
            <a:r>
              <a:rPr lang="el-GR" i="1" dirty="0" err="1">
                <a:effectLst/>
                <a:ea typeface="Calibri" panose="020F0502020204030204" pitchFamily="34" charset="0"/>
                <a:cs typeface="Times New Roman" panose="02020603050405020304" pitchFamily="18" charset="0"/>
              </a:rPr>
              <a:t>καὶ</a:t>
            </a:r>
            <a:r>
              <a:rPr lang="el-GR" i="1" dirty="0">
                <a:effectLst/>
                <a:ea typeface="Calibri" panose="020F0502020204030204" pitchFamily="34" charset="0"/>
                <a:cs typeface="Times New Roman" panose="02020603050405020304" pitchFamily="18" charset="0"/>
              </a:rPr>
              <a:t> καθ’ </a:t>
            </a:r>
            <a:r>
              <a:rPr lang="el-GR" i="1" dirty="0" err="1">
                <a:effectLst/>
                <a:ea typeface="Calibri" panose="020F0502020204030204" pitchFamily="34" charset="0"/>
                <a:cs typeface="Times New Roman" panose="02020603050405020304" pitchFamily="18" charset="0"/>
              </a:rPr>
              <a:t>ὁμοίωσιν</a:t>
            </a:r>
            <a:r>
              <a:rPr lang="el-GR" dirty="0">
                <a:effectLst/>
                <a:ea typeface="Calibri" panose="020F0502020204030204" pitchFamily="34" charset="0"/>
                <a:cs typeface="Times New Roman" panose="02020603050405020304" pitchFamily="18" charset="0"/>
              </a:rPr>
              <a:t>»· παρ’ όλ’ αυτά, στο τέλος αφέθηκε να πεισθεί, ενάντια όμως στη θέλησή του· ξέσπασε σε κλάματα λέγοντας: «</a:t>
            </a:r>
            <a:r>
              <a:rPr lang="el-GR" i="1" dirty="0">
                <a:effectLst/>
                <a:ea typeface="Calibri" panose="020F0502020204030204" pitchFamily="34" charset="0"/>
                <a:cs typeface="Times New Roman" panose="02020603050405020304" pitchFamily="18" charset="0"/>
              </a:rPr>
              <a:t>μού ’</a:t>
            </a:r>
            <a:r>
              <a:rPr lang="el-GR" i="1" dirty="0" err="1">
                <a:effectLst/>
                <a:ea typeface="Calibri" panose="020F0502020204030204" pitchFamily="34" charset="0"/>
                <a:cs typeface="Times New Roman" panose="02020603050405020304" pitchFamily="18" charset="0"/>
              </a:rPr>
              <a:t>κλεψαν</a:t>
            </a:r>
            <a:r>
              <a:rPr lang="el-GR" i="1" dirty="0">
                <a:effectLst/>
                <a:ea typeface="Calibri" panose="020F0502020204030204" pitchFamily="34" charset="0"/>
                <a:cs typeface="Times New Roman" panose="02020603050405020304" pitchFamily="18" charset="0"/>
              </a:rPr>
              <a:t> τον Θεό μου!</a:t>
            </a:r>
            <a:r>
              <a:rPr lang="el-GR" dirty="0">
                <a:effectLst/>
                <a:ea typeface="Calibri" panose="020F0502020204030204" pitchFamily="34" charset="0"/>
                <a:cs typeface="Times New Roman" panose="02020603050405020304" pitchFamily="18" charset="0"/>
              </a:rPr>
              <a:t>», επειδή τον ανάγκασαν να αποκηρύξει την ανθρώπινη μορφή με την οποία αντιλαμβανόταν τον Θεό. </a:t>
            </a:r>
            <a:endParaRPr lang="el-GR" dirty="0"/>
          </a:p>
        </p:txBody>
      </p:sp>
    </p:spTree>
    <p:extLst>
      <p:ext uri="{BB962C8B-B14F-4D97-AF65-F5344CB8AC3E}">
        <p14:creationId xmlns:p14="http://schemas.microsoft.com/office/powerpoint/2010/main" val="1753202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6C472A-CD62-4EBD-8C0F-1F71C13CB566}"/>
              </a:ext>
            </a:extLst>
          </p:cNvPr>
          <p:cNvSpPr>
            <a:spLocks noGrp="1"/>
          </p:cNvSpPr>
          <p:nvPr>
            <p:ph type="title"/>
          </p:nvPr>
        </p:nvSpPr>
        <p:spPr>
          <a:xfrm>
            <a:off x="838200" y="0"/>
            <a:ext cx="10515600" cy="755374"/>
          </a:xfrm>
        </p:spPr>
        <p:txBody>
          <a:bodyPr>
            <a:noAutofit/>
          </a:bodyPr>
          <a:lstStyle/>
          <a:p>
            <a:pPr algn="ctr"/>
            <a:r>
              <a:rPr lang="el-GR" sz="3200" dirty="0"/>
              <a:t>ΤΑ ΕΙΔΗ ΤΗΣ ΠΡΟΣΕΥΧΗΣ ΚΑΙ </a:t>
            </a:r>
            <a:br>
              <a:rPr lang="el-GR" sz="3200" dirty="0"/>
            </a:br>
            <a:r>
              <a:rPr lang="el-GR" sz="3200" dirty="0"/>
              <a:t>Η ΜΕΤΑΞΥ ΤΟΥΣ ΣΧΕΣΗ</a:t>
            </a:r>
          </a:p>
        </p:txBody>
      </p:sp>
      <p:sp>
        <p:nvSpPr>
          <p:cNvPr id="3" name="Θέση περιεχομένου 2">
            <a:extLst>
              <a:ext uri="{FF2B5EF4-FFF2-40B4-BE49-F238E27FC236}">
                <a16:creationId xmlns:a16="http://schemas.microsoft.com/office/drawing/2014/main" id="{1BFFA3F2-50B9-4164-9923-48B396F57E1D}"/>
              </a:ext>
            </a:extLst>
          </p:cNvPr>
          <p:cNvSpPr>
            <a:spLocks noGrp="1"/>
          </p:cNvSpPr>
          <p:nvPr>
            <p:ph idx="1"/>
          </p:nvPr>
        </p:nvSpPr>
        <p:spPr>
          <a:xfrm>
            <a:off x="0" y="649358"/>
            <a:ext cx="12192000" cy="6208642"/>
          </a:xfrm>
        </p:spPr>
        <p:txBody>
          <a:bodyPr>
            <a:noAutofit/>
          </a:bodyPr>
          <a:lstStyle/>
          <a:p>
            <a:r>
              <a:rPr lang="el-GR" dirty="0">
                <a:effectLst/>
                <a:ea typeface="Calibri" panose="020F0502020204030204" pitchFamily="34" charset="0"/>
                <a:cs typeface="Times New Roman" panose="02020603050405020304" pitchFamily="18" charset="0"/>
              </a:rPr>
              <a:t>Αυτοί οι μοναχοί, που το πνεύμα τους ήταν ανίκανο να υψωθεί πάνω από το γράμμα της Γραφής, δεν μπορούσαν, φυσικά, να συνεννοηθούν με τον Ευάγριο, που είχε ως βάση των θεωριών του την </a:t>
            </a:r>
            <a:r>
              <a:rPr lang="el-GR" b="1" dirty="0">
                <a:effectLst/>
                <a:ea typeface="Calibri" panose="020F0502020204030204" pitchFamily="34" charset="0"/>
                <a:cs typeface="Times New Roman" panose="02020603050405020304" pitchFamily="18" charset="0"/>
              </a:rPr>
              <a:t>αλληγορική ερμηνεία</a:t>
            </a:r>
            <a:r>
              <a:rPr lang="el-GR" dirty="0">
                <a:effectLst/>
                <a:ea typeface="Calibri" panose="020F0502020204030204" pitchFamily="34" charset="0"/>
                <a:cs typeface="Times New Roman" panose="02020603050405020304" pitchFamily="18" charset="0"/>
              </a:rPr>
              <a:t>, κατά τον τρόπο του </a:t>
            </a:r>
            <a:r>
              <a:rPr lang="el-GR" dirty="0" err="1">
                <a:effectLst/>
                <a:ea typeface="Calibri" panose="020F0502020204030204" pitchFamily="34" charset="0"/>
                <a:cs typeface="Times New Roman" panose="02020603050405020304" pitchFamily="18" charset="0"/>
              </a:rPr>
              <a:t>Ωριγένους</a:t>
            </a:r>
            <a:r>
              <a:rPr lang="el-GR" dirty="0">
                <a:effectLst/>
                <a:ea typeface="Calibri" panose="020F0502020204030204" pitchFamily="34" charset="0"/>
                <a:cs typeface="Times New Roman" panose="02020603050405020304" pitchFamily="18" charset="0"/>
              </a:rPr>
              <a:t>. </a:t>
            </a:r>
            <a:r>
              <a:rPr lang="el-GR" dirty="0">
                <a:effectLst/>
                <a:ea typeface="Calibri" panose="020F0502020204030204" pitchFamily="34" charset="0"/>
                <a:cs typeface="Calibri" panose="020F0502020204030204" pitchFamily="34" charset="0"/>
              </a:rPr>
              <a:t>Σε αντίθεση με τους </a:t>
            </a:r>
            <a:r>
              <a:rPr lang="el-GR" dirty="0" err="1">
                <a:effectLst/>
                <a:ea typeface="Calibri" panose="020F0502020204030204" pitchFamily="34" charset="0"/>
                <a:cs typeface="Calibri" panose="020F0502020204030204" pitchFamily="34" charset="0"/>
              </a:rPr>
              <a:t>Ανθρωπομορφίτες</a:t>
            </a:r>
            <a:r>
              <a:rPr lang="el-GR" dirty="0">
                <a:effectLst/>
                <a:ea typeface="Calibri" panose="020F0502020204030204" pitchFamily="34" charset="0"/>
                <a:cs typeface="Calibri" panose="020F0502020204030204" pitchFamily="34" charset="0"/>
              </a:rPr>
              <a:t>, οι </a:t>
            </a:r>
            <a:r>
              <a:rPr lang="el-GR" dirty="0" err="1">
                <a:effectLst/>
                <a:ea typeface="Calibri" panose="020F0502020204030204" pitchFamily="34" charset="0"/>
                <a:cs typeface="Calibri" panose="020F0502020204030204" pitchFamily="34" charset="0"/>
              </a:rPr>
              <a:t>Ωριγενιστές</a:t>
            </a:r>
            <a:r>
              <a:rPr lang="el-GR" dirty="0">
                <a:effectLst/>
                <a:ea typeface="Calibri" panose="020F0502020204030204" pitchFamily="34" charset="0"/>
                <a:cs typeface="Calibri" panose="020F0502020204030204" pitchFamily="34" charset="0"/>
              </a:rPr>
              <a:t> υποστήριζαν ότι ο Θεός είναι ασώματος. </a:t>
            </a:r>
            <a:r>
              <a:rPr lang="el-GR" dirty="0">
                <a:effectLst/>
                <a:ea typeface="Calibri" panose="020F0502020204030204" pitchFamily="34" charset="0"/>
                <a:cs typeface="Times New Roman" panose="02020603050405020304" pitchFamily="18" charset="0"/>
              </a:rPr>
              <a:t>Το λάθος των </a:t>
            </a:r>
            <a:r>
              <a:rPr lang="el-GR" dirty="0" err="1">
                <a:effectLst/>
                <a:ea typeface="Calibri" panose="020F0502020204030204" pitchFamily="34" charset="0"/>
                <a:cs typeface="Times New Roman" panose="02020603050405020304" pitchFamily="18" charset="0"/>
              </a:rPr>
              <a:t>Ανθρωπομορφιτών</a:t>
            </a:r>
            <a:r>
              <a:rPr lang="el-GR" dirty="0">
                <a:effectLst/>
                <a:ea typeface="Calibri" panose="020F0502020204030204" pitchFamily="34" charset="0"/>
                <a:cs typeface="Times New Roman" panose="02020603050405020304" pitchFamily="18" charset="0"/>
              </a:rPr>
              <a:t> αφορούσε κυρίως στην </a:t>
            </a:r>
            <a:r>
              <a:rPr lang="el-GR" dirty="0">
                <a:solidFill>
                  <a:srgbClr val="FF0000"/>
                </a:solidFill>
                <a:effectLst/>
                <a:ea typeface="Calibri" panose="020F0502020204030204" pitchFamily="34" charset="0"/>
                <a:cs typeface="Times New Roman" panose="02020603050405020304" pitchFamily="18" charset="0"/>
              </a:rPr>
              <a:t>πρακτική της προσευχής </a:t>
            </a:r>
            <a:r>
              <a:rPr lang="el-GR" dirty="0">
                <a:effectLst/>
                <a:ea typeface="Calibri" panose="020F0502020204030204" pitchFamily="34" charset="0"/>
                <a:cs typeface="Times New Roman" panose="02020603050405020304" pitchFamily="18" charset="0"/>
              </a:rPr>
              <a:t>και το δοκίμιο </a:t>
            </a:r>
            <a:r>
              <a:rPr lang="el-GR" i="1" dirty="0" err="1">
                <a:effectLst/>
                <a:ea typeface="Calibri" panose="020F0502020204030204" pitchFamily="34" charset="0"/>
                <a:cs typeface="Times New Roman" panose="02020603050405020304" pitchFamily="18" charset="0"/>
              </a:rPr>
              <a:t>Περὶ</a:t>
            </a:r>
            <a:r>
              <a:rPr lang="el-GR" i="1" dirty="0">
                <a:effectLst/>
                <a:ea typeface="Calibri" panose="020F0502020204030204" pitchFamily="34" charset="0"/>
                <a:cs typeface="Times New Roman" panose="02020603050405020304" pitchFamily="18" charset="0"/>
              </a:rPr>
              <a:t> </a:t>
            </a:r>
            <a:r>
              <a:rPr lang="el-GR" i="1" dirty="0" err="1">
                <a:effectLst/>
                <a:ea typeface="Calibri" panose="020F0502020204030204" pitchFamily="34" charset="0"/>
                <a:cs typeface="Times New Roman" panose="02020603050405020304" pitchFamily="18" charset="0"/>
              </a:rPr>
              <a:t>Προσευχῆς</a:t>
            </a:r>
            <a:r>
              <a:rPr lang="el-GR" dirty="0">
                <a:effectLst/>
                <a:ea typeface="Calibri" panose="020F0502020204030204" pitchFamily="34" charset="0"/>
                <a:cs typeface="Times New Roman" panose="02020603050405020304" pitchFamily="18" charset="0"/>
              </a:rPr>
              <a:t> πρέπει να τοποθετηθεί μέσα στο κλίμα των ανθρωπομορφικών ερίδων. Δεν είναι όμως βέβαιο αν το δοκίμιο </a:t>
            </a:r>
            <a:r>
              <a:rPr lang="el-GR" i="1" dirty="0" err="1">
                <a:effectLst/>
                <a:ea typeface="Calibri" panose="020F0502020204030204" pitchFamily="34" charset="0"/>
                <a:cs typeface="Times New Roman" panose="02020603050405020304" pitchFamily="18" charset="0"/>
              </a:rPr>
              <a:t>Περὶ</a:t>
            </a:r>
            <a:r>
              <a:rPr lang="el-GR" i="1" dirty="0">
                <a:effectLst/>
                <a:ea typeface="Calibri" panose="020F0502020204030204" pitchFamily="34" charset="0"/>
                <a:cs typeface="Times New Roman" panose="02020603050405020304" pitchFamily="18" charset="0"/>
              </a:rPr>
              <a:t> </a:t>
            </a:r>
            <a:r>
              <a:rPr lang="el-GR" i="1" dirty="0" err="1">
                <a:effectLst/>
                <a:ea typeface="Calibri" panose="020F0502020204030204" pitchFamily="34" charset="0"/>
                <a:cs typeface="Times New Roman" panose="02020603050405020304" pitchFamily="18" charset="0"/>
              </a:rPr>
              <a:t>Προσευχῆς</a:t>
            </a:r>
            <a:r>
              <a:rPr lang="el-GR" dirty="0">
                <a:effectLst/>
                <a:ea typeface="Calibri" panose="020F0502020204030204" pitchFamily="34" charset="0"/>
                <a:cs typeface="Times New Roman" panose="02020603050405020304" pitchFamily="18" charset="0"/>
              </a:rPr>
              <a:t> αποτελεί έναν κανονισμό που συντάχθηκε ενάντια στα χονδροειδή λάθη των </a:t>
            </a:r>
            <a:r>
              <a:rPr lang="el-GR" dirty="0" err="1">
                <a:effectLst/>
                <a:ea typeface="Calibri" panose="020F0502020204030204" pitchFamily="34" charset="0"/>
                <a:cs typeface="Times New Roman" panose="02020603050405020304" pitchFamily="18" charset="0"/>
              </a:rPr>
              <a:t>Ανθρωπομορφιτών</a:t>
            </a:r>
            <a:r>
              <a:rPr lang="el-GR" dirty="0">
                <a:effectLst/>
                <a:ea typeface="Calibri" panose="020F0502020204030204" pitchFamily="34" charset="0"/>
                <a:cs typeface="Times New Roman" panose="02020603050405020304" pitchFamily="18" charset="0"/>
              </a:rPr>
              <a:t>, ή  αν το ανθρωπομορφικό κίνημα διαμορφώθηκε κυρίως ως αντίδραση εναντίον της θεωρίας της </a:t>
            </a:r>
            <a:r>
              <a:rPr lang="el-GR" dirty="0" err="1">
                <a:effectLst/>
                <a:ea typeface="Calibri" panose="020F0502020204030204" pitchFamily="34" charset="0"/>
                <a:cs typeface="Times New Roman" panose="02020603050405020304" pitchFamily="18" charset="0"/>
              </a:rPr>
              <a:t>καθαράς</a:t>
            </a:r>
            <a:r>
              <a:rPr lang="el-GR" dirty="0">
                <a:effectLst/>
                <a:ea typeface="Calibri" panose="020F0502020204030204" pitchFamily="34" charset="0"/>
                <a:cs typeface="Times New Roman" panose="02020603050405020304" pitchFamily="18" charset="0"/>
              </a:rPr>
              <a:t> προσευχής. Η δεύτερη ερμηνεία των γεγονότων φαίνεται πιο πιθανή. Φαίνεται πιο φυσικό να βλέπουμε σ’ αυτό το κίνημα μόνο μίαν αυθόρμητη αντίδραση ενάντια στη θεωρία του Ευάγριου για την καθαρά προσευχή, αντίδραση κατανοητή εκ μέρους ανθρώπων, που πιθανά φοβούνταν πως ο Θεός της Βίβλου, που δημιούργησε τον άνθρωπο κατ’ εικόνα του, δεν θα είχε πια θέση σε μια ευσέβεια τόσο υψιπετή.</a:t>
            </a:r>
            <a:endParaRPr lang="el-GR" dirty="0"/>
          </a:p>
        </p:txBody>
      </p:sp>
    </p:spTree>
    <p:extLst>
      <p:ext uri="{BB962C8B-B14F-4D97-AF65-F5344CB8AC3E}">
        <p14:creationId xmlns:p14="http://schemas.microsoft.com/office/powerpoint/2010/main" val="3382426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252ECE-C2F9-4E8C-B011-00B27054C06F}"/>
              </a:ext>
            </a:extLst>
          </p:cNvPr>
          <p:cNvSpPr>
            <a:spLocks noGrp="1"/>
          </p:cNvSpPr>
          <p:nvPr>
            <p:ph type="title"/>
          </p:nvPr>
        </p:nvSpPr>
        <p:spPr>
          <a:xfrm>
            <a:off x="705679" y="18255"/>
            <a:ext cx="10515600" cy="1028667"/>
          </a:xfrm>
        </p:spPr>
        <p:txBody>
          <a:bodyPr>
            <a:normAutofit fontScale="90000"/>
          </a:bodyPr>
          <a:lstStyle/>
          <a:p>
            <a:pPr algn="ctr"/>
            <a:r>
              <a:rPr lang="el-GR" dirty="0"/>
              <a:t>ΤΑ ΕΙΔΗ ΤΗΣ ΠΡΟΣΕΥΧΗΣ ΚΑΙ </a:t>
            </a:r>
            <a:br>
              <a:rPr lang="el-GR" dirty="0"/>
            </a:br>
            <a:r>
              <a:rPr lang="el-GR" dirty="0"/>
              <a:t>Η ΜΕΤΑΞΥ ΤΟΥΣ ΣΧΕΣΗ</a:t>
            </a:r>
          </a:p>
        </p:txBody>
      </p:sp>
      <p:sp>
        <p:nvSpPr>
          <p:cNvPr id="3" name="Θέση περιεχομένου 2">
            <a:extLst>
              <a:ext uri="{FF2B5EF4-FFF2-40B4-BE49-F238E27FC236}">
                <a16:creationId xmlns:a16="http://schemas.microsoft.com/office/drawing/2014/main" id="{54568A91-0864-4A81-96A6-B504D53D0EB9}"/>
              </a:ext>
            </a:extLst>
          </p:cNvPr>
          <p:cNvSpPr>
            <a:spLocks noGrp="1"/>
          </p:cNvSpPr>
          <p:nvPr>
            <p:ph idx="1"/>
          </p:nvPr>
        </p:nvSpPr>
        <p:spPr>
          <a:xfrm>
            <a:off x="0" y="927652"/>
            <a:ext cx="12192000" cy="5912093"/>
          </a:xfrm>
        </p:spPr>
        <p:txBody>
          <a:bodyPr>
            <a:normAutofit fontScale="92500" lnSpcReduction="10000"/>
          </a:bodyPr>
          <a:lstStyle/>
          <a:p>
            <a:r>
              <a:rPr lang="el-GR" sz="3000" dirty="0"/>
              <a:t>Ρήσεις από το </a:t>
            </a:r>
            <a:r>
              <a:rPr lang="el-GR" sz="3000" i="1" dirty="0" err="1"/>
              <a:t>Περὶ</a:t>
            </a:r>
            <a:r>
              <a:rPr lang="el-GR" sz="3000" i="1" dirty="0"/>
              <a:t> </a:t>
            </a:r>
            <a:r>
              <a:rPr lang="el-GR" sz="3000" i="1" dirty="0" err="1"/>
              <a:t>Προσευχῆς</a:t>
            </a:r>
            <a:r>
              <a:rPr lang="el-GR" sz="3000" dirty="0"/>
              <a:t>:</a:t>
            </a:r>
          </a:p>
          <a:p>
            <a:r>
              <a:rPr lang="el-GR" sz="3000" dirty="0">
                <a:ea typeface="Times New Roman" panose="02020603050405020304" pitchFamily="18" charset="0"/>
              </a:rPr>
              <a:t>«</a:t>
            </a:r>
            <a:r>
              <a:rPr lang="el-GR" sz="3000" b="1" i="1" dirty="0" err="1">
                <a:ea typeface="Times New Roman" panose="02020603050405020304" pitchFamily="18" charset="0"/>
              </a:rPr>
              <a:t>Ἐ</a:t>
            </a:r>
            <a:r>
              <a:rPr lang="el-GR" sz="3000" b="1" i="1" dirty="0" err="1">
                <a:effectLst/>
                <a:ea typeface="Times New Roman" panose="02020603050405020304" pitchFamily="18" charset="0"/>
              </a:rPr>
              <a:t>ὰν</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ἀληθῶς</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προσεύχῃ</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πολλὴν</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πληροφορίαν</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εὑρήσεις</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καὶ</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ἄγγελοι</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συνελεύσονταί</a:t>
            </a:r>
            <a:r>
              <a:rPr lang="el-GR" sz="3000" b="1" i="1" dirty="0">
                <a:effectLst/>
                <a:ea typeface="Times New Roman" panose="02020603050405020304" pitchFamily="18" charset="0"/>
              </a:rPr>
              <a:t> σοι </a:t>
            </a:r>
            <a:r>
              <a:rPr lang="el-GR" sz="3000" b="1" i="1" dirty="0" err="1">
                <a:effectLst/>
                <a:ea typeface="Times New Roman" panose="02020603050405020304" pitchFamily="18" charset="0"/>
              </a:rPr>
              <a:t>καὶ</a:t>
            </a:r>
            <a:r>
              <a:rPr lang="el-GR" sz="3000" b="1" i="1" dirty="0">
                <a:effectLst/>
                <a:ea typeface="Times New Roman" panose="02020603050405020304" pitchFamily="18" charset="0"/>
              </a:rPr>
              <a:t> </a:t>
            </a:r>
            <a:r>
              <a:rPr lang="el-GR" sz="3000" b="1" i="1" u="sng" dirty="0" err="1">
                <a:effectLst/>
                <a:ea typeface="Times New Roman" panose="02020603050405020304" pitchFamily="18" charset="0"/>
              </a:rPr>
              <a:t>τοὺς</a:t>
            </a:r>
            <a:r>
              <a:rPr lang="el-GR" sz="3000" b="1" i="1" u="sng" dirty="0">
                <a:effectLst/>
                <a:ea typeface="Times New Roman" panose="02020603050405020304" pitchFamily="18" charset="0"/>
              </a:rPr>
              <a:t> λόγους </a:t>
            </a:r>
            <a:r>
              <a:rPr lang="el-GR" sz="3000" b="1" i="1" u="sng" dirty="0" err="1">
                <a:effectLst/>
                <a:ea typeface="Times New Roman" panose="02020603050405020304" pitchFamily="18" charset="0"/>
              </a:rPr>
              <a:t>τῶν</a:t>
            </a:r>
            <a:r>
              <a:rPr lang="el-GR" sz="3000" b="1" i="1" u="sng" dirty="0">
                <a:effectLst/>
                <a:ea typeface="Times New Roman" panose="02020603050405020304" pitchFamily="18" charset="0"/>
              </a:rPr>
              <a:t> γινομένων </a:t>
            </a:r>
            <a:r>
              <a:rPr lang="el-GR" sz="3000" b="1" i="1" u="sng" dirty="0" err="1">
                <a:effectLst/>
                <a:ea typeface="Times New Roman" panose="02020603050405020304" pitchFamily="18" charset="0"/>
              </a:rPr>
              <a:t>φωτιοῦσ</a:t>
            </a:r>
            <a:r>
              <a:rPr lang="el-GR" sz="3000" b="1" i="1" dirty="0" err="1">
                <a:effectLst/>
                <a:ea typeface="Times New Roman" panose="02020603050405020304" pitchFamily="18" charset="0"/>
              </a:rPr>
              <a:t>ι</a:t>
            </a:r>
            <a:r>
              <a:rPr lang="el-GR" sz="3000" dirty="0">
                <a:ea typeface="Times New Roman" panose="02020603050405020304" pitchFamily="18" charset="0"/>
              </a:rPr>
              <a:t>»</a:t>
            </a:r>
            <a:r>
              <a:rPr lang="el-GR" sz="3000" dirty="0">
                <a:effectLst/>
              </a:rPr>
              <a:t> (</a:t>
            </a:r>
            <a:r>
              <a:rPr lang="el-GR" sz="3000" i="1" dirty="0">
                <a:effectLst/>
                <a:ea typeface="Times New Roman" panose="02020603050405020304" pitchFamily="18" charset="0"/>
                <a:cs typeface="Times New Roman" panose="02020603050405020304" pitchFamily="18" charset="0"/>
              </a:rPr>
              <a:t>Λόγος </a:t>
            </a:r>
            <a:r>
              <a:rPr lang="el-GR" sz="3000" i="1" dirty="0" err="1">
                <a:effectLst/>
                <a:ea typeface="Times New Roman" panose="02020603050405020304" pitchFamily="18" charset="0"/>
                <a:cs typeface="Times New Roman" panose="02020603050405020304" pitchFamily="18" charset="0"/>
              </a:rPr>
              <a:t>περὶ</a:t>
            </a:r>
            <a:r>
              <a:rPr lang="el-GR" sz="3000" i="1" dirty="0">
                <a:effectLst/>
                <a:ea typeface="Times New Roman" panose="02020603050405020304" pitchFamily="18" charset="0"/>
                <a:cs typeface="Times New Roman" panose="02020603050405020304" pitchFamily="18" charset="0"/>
              </a:rPr>
              <a:t> </a:t>
            </a:r>
            <a:r>
              <a:rPr lang="el-GR" sz="3000" i="1" dirty="0" err="1">
                <a:effectLst/>
                <a:ea typeface="Times New Roman" panose="02020603050405020304" pitchFamily="18" charset="0"/>
                <a:cs typeface="Times New Roman" panose="02020603050405020304" pitchFamily="18" charset="0"/>
              </a:rPr>
              <a:t>Προσευχῆς</a:t>
            </a:r>
            <a:r>
              <a:rPr lang="el-GR" sz="3000" dirty="0">
                <a:effectLst/>
                <a:ea typeface="Times New Roman" panose="02020603050405020304" pitchFamily="18" charset="0"/>
                <a:cs typeface="Times New Roman" panose="02020603050405020304" pitchFamily="18" charset="0"/>
              </a:rPr>
              <a:t>, </a:t>
            </a:r>
            <a:r>
              <a:rPr lang="en-GB" sz="3000" dirty="0">
                <a:effectLst/>
                <a:ea typeface="Times New Roman" panose="02020603050405020304" pitchFamily="18" charset="0"/>
                <a:cs typeface="Times New Roman" panose="02020603050405020304" pitchFamily="18" charset="0"/>
              </a:rPr>
              <a:t>PG</a:t>
            </a:r>
            <a:r>
              <a:rPr lang="el-GR" sz="3000" dirty="0">
                <a:effectLst/>
                <a:ea typeface="Times New Roman" panose="02020603050405020304" pitchFamily="18" charset="0"/>
                <a:cs typeface="Times New Roman" panose="02020603050405020304" pitchFamily="18" charset="0"/>
              </a:rPr>
              <a:t> 79, 1184 </a:t>
            </a:r>
            <a:r>
              <a:rPr lang="en-GB" sz="3000" dirty="0">
                <a:effectLst/>
                <a:ea typeface="Times New Roman" panose="02020603050405020304" pitchFamily="18" charset="0"/>
                <a:cs typeface="Times New Roman" panose="02020603050405020304" pitchFamily="18" charset="0"/>
              </a:rPr>
              <a:t>D</a:t>
            </a:r>
            <a:r>
              <a:rPr lang="el-GR" sz="3000" dirty="0">
                <a:effectLst/>
                <a:ea typeface="Times New Roman" panose="02020603050405020304" pitchFamily="18" charset="0"/>
                <a:cs typeface="Times New Roman" panose="02020603050405020304" pitchFamily="18" charset="0"/>
              </a:rPr>
              <a:t>).</a:t>
            </a:r>
            <a:r>
              <a:rPr lang="el-GR" sz="3000" dirty="0">
                <a:ea typeface="Times New Roman" panose="02020603050405020304" pitchFamily="18" charset="0"/>
                <a:cs typeface="Times New Roman" panose="02020603050405020304" pitchFamily="18" charset="0"/>
              </a:rPr>
              <a:t> </a:t>
            </a:r>
            <a:r>
              <a:rPr kumimoji="0" lang="el-GR" altLang="el-GR" sz="3000" b="0" i="0" u="none" strike="noStrike" cap="none" normalizeH="0" baseline="0" dirty="0">
                <a:ln>
                  <a:noFill/>
                </a:ln>
                <a:solidFill>
                  <a:schemeClr val="tx1"/>
                </a:solidFill>
                <a:effectLst/>
                <a:ea typeface="Times New Roman" panose="02020603050405020304" pitchFamily="18" charset="0"/>
              </a:rPr>
              <a:t>Ο φωτισμός εξαρτάται αποκλειστικά μόνο από τη δεκτικότητα του λαμβάνοντος: «</a:t>
            </a:r>
            <a:r>
              <a:rPr kumimoji="0" lang="el-GR" altLang="el-GR" sz="3000" b="0" i="1" u="none" strike="noStrike" cap="none" normalizeH="0" baseline="0" dirty="0" err="1">
                <a:ln>
                  <a:noFill/>
                </a:ln>
                <a:solidFill>
                  <a:schemeClr val="tx1"/>
                </a:solidFill>
                <a:effectLst/>
                <a:ea typeface="Times New Roman" panose="02020603050405020304" pitchFamily="18" charset="0"/>
              </a:rPr>
              <a:t>Καιρὸς</a:t>
            </a:r>
            <a:r>
              <a:rPr kumimoji="0" lang="el-GR" altLang="el-GR" sz="3000" b="0" i="1" u="none" strike="noStrike" cap="none" normalizeH="0" baseline="0" dirty="0">
                <a:ln>
                  <a:noFill/>
                </a:ln>
                <a:solidFill>
                  <a:schemeClr val="tx1"/>
                </a:solidFill>
                <a:effectLst/>
                <a:ea typeface="Times New Roman" panose="02020603050405020304" pitchFamily="18" charset="0"/>
              </a:rPr>
              <a:t> </a:t>
            </a:r>
            <a:r>
              <a:rPr kumimoji="0" lang="el-GR" altLang="el-GR" sz="3000" b="0" i="1" u="none" strike="noStrike" cap="none" normalizeH="0" baseline="0" dirty="0" err="1">
                <a:ln>
                  <a:noFill/>
                </a:ln>
                <a:solidFill>
                  <a:schemeClr val="tx1"/>
                </a:solidFill>
                <a:effectLst/>
                <a:ea typeface="Times New Roman" panose="02020603050405020304" pitchFamily="18" charset="0"/>
              </a:rPr>
              <a:t>δὲ</a:t>
            </a:r>
            <a:r>
              <a:rPr kumimoji="0" lang="el-GR" altLang="el-GR" sz="3000" b="0" i="1" u="none" strike="noStrike" cap="none" normalizeH="0" baseline="0" dirty="0">
                <a:ln>
                  <a:noFill/>
                </a:ln>
                <a:solidFill>
                  <a:schemeClr val="tx1"/>
                </a:solidFill>
                <a:effectLst/>
                <a:ea typeface="Times New Roman" panose="02020603050405020304" pitchFamily="18" charset="0"/>
              </a:rPr>
              <a:t> </a:t>
            </a:r>
            <a:r>
              <a:rPr kumimoji="0" lang="el-GR" altLang="el-GR" sz="3000" b="0" i="1" u="none" strike="noStrike" cap="none" normalizeH="0" baseline="0" dirty="0" err="1">
                <a:ln>
                  <a:noFill/>
                </a:ln>
                <a:solidFill>
                  <a:schemeClr val="tx1"/>
                </a:solidFill>
                <a:effectLst/>
                <a:ea typeface="Times New Roman" panose="02020603050405020304" pitchFamily="18" charset="0"/>
              </a:rPr>
              <a:t>αὐτοῦ</a:t>
            </a:r>
            <a:r>
              <a:rPr kumimoji="0" lang="el-GR" altLang="el-GR" sz="3000" b="0" i="1" u="none" strike="noStrike" cap="none" normalizeH="0" baseline="0" dirty="0">
                <a:ln>
                  <a:noFill/>
                </a:ln>
                <a:solidFill>
                  <a:schemeClr val="tx1"/>
                </a:solidFill>
                <a:effectLst/>
                <a:ea typeface="Times New Roman" panose="02020603050405020304" pitchFamily="18" charset="0"/>
              </a:rPr>
              <a:t> </a:t>
            </a:r>
            <a:r>
              <a:rPr kumimoji="0" lang="el-GR" altLang="el-GR" sz="3000" b="0" i="1" u="none" strike="noStrike" cap="none" normalizeH="0" baseline="0" dirty="0" err="1">
                <a:ln>
                  <a:noFill/>
                </a:ln>
                <a:solidFill>
                  <a:schemeClr val="tx1"/>
                </a:solidFill>
                <a:effectLst/>
                <a:ea typeface="Times New Roman" panose="02020603050405020304" pitchFamily="18" charset="0"/>
              </a:rPr>
              <a:t>τοῦ</a:t>
            </a:r>
            <a:r>
              <a:rPr kumimoji="0" lang="el-GR" altLang="el-GR" sz="3000" b="0" i="1" u="none" strike="noStrike" cap="none" normalizeH="0" baseline="0" dirty="0">
                <a:ln>
                  <a:noFill/>
                </a:ln>
                <a:solidFill>
                  <a:schemeClr val="tx1"/>
                </a:solidFill>
                <a:effectLst/>
                <a:ea typeface="Times New Roman" panose="02020603050405020304" pitchFamily="18" charset="0"/>
              </a:rPr>
              <a:t> </a:t>
            </a:r>
            <a:r>
              <a:rPr kumimoji="0" lang="el-GR" altLang="el-GR" sz="3000" b="0" i="1" u="none" strike="noStrike" cap="none" normalizeH="0" baseline="0" dirty="0" err="1">
                <a:ln>
                  <a:noFill/>
                </a:ln>
                <a:solidFill>
                  <a:schemeClr val="tx1"/>
                </a:solidFill>
                <a:effectLst/>
                <a:ea typeface="Times New Roman" panose="02020603050405020304" pitchFamily="18" charset="0"/>
              </a:rPr>
              <a:t>διδόναι</a:t>
            </a:r>
            <a:r>
              <a:rPr kumimoji="0" lang="el-GR" altLang="el-GR" sz="3000" b="0" i="1" u="none" strike="noStrike" cap="none" normalizeH="0" baseline="0" dirty="0">
                <a:ln>
                  <a:noFill/>
                </a:ln>
                <a:solidFill>
                  <a:schemeClr val="tx1"/>
                </a:solidFill>
                <a:effectLst/>
                <a:ea typeface="Times New Roman" panose="02020603050405020304" pitchFamily="18" charset="0"/>
              </a:rPr>
              <a:t> ἡ </a:t>
            </a:r>
            <a:r>
              <a:rPr kumimoji="0" lang="el-GR" altLang="el-GR" sz="3000" b="0" i="1" u="none" strike="noStrike" cap="none" normalizeH="0" baseline="0" dirty="0" err="1">
                <a:ln>
                  <a:noFill/>
                </a:ln>
                <a:solidFill>
                  <a:schemeClr val="tx1"/>
                </a:solidFill>
                <a:effectLst/>
                <a:ea typeface="Times New Roman" panose="02020603050405020304" pitchFamily="18" charset="0"/>
              </a:rPr>
              <a:t>τοῦ</a:t>
            </a:r>
            <a:r>
              <a:rPr kumimoji="0" lang="el-GR" altLang="el-GR" sz="3000" b="0" i="1" u="none" strike="noStrike" cap="none" normalizeH="0" baseline="0" dirty="0">
                <a:ln>
                  <a:noFill/>
                </a:ln>
                <a:solidFill>
                  <a:schemeClr val="tx1"/>
                </a:solidFill>
                <a:effectLst/>
                <a:ea typeface="Times New Roman" panose="02020603050405020304" pitchFamily="18" charset="0"/>
              </a:rPr>
              <a:t> </a:t>
            </a:r>
            <a:r>
              <a:rPr kumimoji="0" lang="el-GR" altLang="el-GR" sz="3000" b="0" i="1" u="none" strike="noStrike" cap="none" normalizeH="0" baseline="0" dirty="0" err="1">
                <a:ln>
                  <a:noFill/>
                </a:ln>
                <a:solidFill>
                  <a:schemeClr val="tx1"/>
                </a:solidFill>
                <a:effectLst/>
                <a:ea typeface="Times New Roman" panose="02020603050405020304" pitchFamily="18" charset="0"/>
              </a:rPr>
              <a:t>λαμβάνοντός</a:t>
            </a:r>
            <a:r>
              <a:rPr kumimoji="0" lang="el-GR" altLang="el-GR" sz="3000" b="0" i="1" u="none" strike="noStrike" cap="none" normalizeH="0" baseline="0" dirty="0">
                <a:ln>
                  <a:noFill/>
                </a:ln>
                <a:solidFill>
                  <a:schemeClr val="tx1"/>
                </a:solidFill>
                <a:effectLst/>
                <a:ea typeface="Times New Roman" panose="02020603050405020304" pitchFamily="18" charset="0"/>
              </a:rPr>
              <a:t> </a:t>
            </a:r>
            <a:r>
              <a:rPr kumimoji="0" lang="el-GR" altLang="el-GR" sz="3000" b="0" i="1" u="none" strike="noStrike" cap="none" normalizeH="0" baseline="0" dirty="0" err="1">
                <a:ln>
                  <a:noFill/>
                </a:ln>
                <a:solidFill>
                  <a:schemeClr val="tx1"/>
                </a:solidFill>
                <a:effectLst/>
                <a:ea typeface="Times New Roman" panose="02020603050405020304" pitchFamily="18" charset="0"/>
              </a:rPr>
              <a:t>ἐστιν</a:t>
            </a:r>
            <a:r>
              <a:rPr kumimoji="0" lang="el-GR" altLang="el-GR" sz="3000" b="0" i="1" u="none" strike="noStrike" cap="none" normalizeH="0" baseline="0" dirty="0">
                <a:ln>
                  <a:noFill/>
                </a:ln>
                <a:solidFill>
                  <a:schemeClr val="tx1"/>
                </a:solidFill>
                <a:effectLst/>
                <a:ea typeface="Times New Roman" panose="02020603050405020304" pitchFamily="18" charset="0"/>
              </a:rPr>
              <a:t> </a:t>
            </a:r>
            <a:r>
              <a:rPr kumimoji="0" lang="el-GR" altLang="el-GR" sz="3000" b="0" i="1" u="none" strike="noStrike" cap="none" normalizeH="0" baseline="0" dirty="0" err="1">
                <a:ln>
                  <a:noFill/>
                </a:ln>
                <a:solidFill>
                  <a:schemeClr val="tx1"/>
                </a:solidFill>
                <a:effectLst/>
                <a:ea typeface="Times New Roman" panose="02020603050405020304" pitchFamily="18" charset="0"/>
              </a:rPr>
              <a:t>ἐπιτηδειότης</a:t>
            </a:r>
            <a:r>
              <a:rPr lang="el-GR" altLang="el-GR" sz="3000" dirty="0">
                <a:ea typeface="Times New Roman" panose="02020603050405020304" pitchFamily="18" charset="0"/>
              </a:rPr>
              <a:t>»</a:t>
            </a:r>
            <a:r>
              <a:rPr kumimoji="0" lang="el-GR" altLang="el-GR"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3000" b="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altLang="el-GR"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Σχόλια </a:t>
            </a:r>
            <a:r>
              <a:rPr kumimoji="0" lang="el-GR" alt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εἰς</a:t>
            </a:r>
            <a:r>
              <a:rPr kumimoji="0" lang="el-GR" altLang="el-GR"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τοὺς</a:t>
            </a:r>
            <a:r>
              <a:rPr kumimoji="0" lang="el-GR" altLang="el-GR"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Ψαλμούς</a:t>
            </a:r>
            <a:r>
              <a:rPr kumimoji="0" lang="el-GR" altLang="el-GR"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fr-FR" altLang="el-GR"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PG</a:t>
            </a:r>
            <a:r>
              <a:rPr kumimoji="0" lang="el-GR" altLang="el-GR"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12, 1089 </a:t>
            </a:r>
            <a:r>
              <a:rPr kumimoji="0" lang="fr-FR" altLang="el-GR"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a:t>
            </a:r>
            <a:r>
              <a:rPr kumimoji="0" lang="el-GR" altLang="el-GR"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p>
          <a:p>
            <a:r>
              <a:rPr lang="el-GR" sz="3000" dirty="0">
                <a:ea typeface="Times New Roman" panose="02020603050405020304" pitchFamily="18" charset="0"/>
              </a:rPr>
              <a:t>«</a:t>
            </a:r>
            <a:r>
              <a:rPr lang="el-GR" sz="3000" b="1" i="1" dirty="0">
                <a:effectLst/>
                <a:ea typeface="Times New Roman" panose="02020603050405020304" pitchFamily="18" charset="0"/>
              </a:rPr>
              <a:t>Προσευχή </a:t>
            </a:r>
            <a:r>
              <a:rPr lang="el-GR" sz="3000" b="1" i="1" dirty="0" err="1">
                <a:effectLst/>
                <a:ea typeface="Times New Roman" panose="02020603050405020304" pitchFamily="18" charset="0"/>
              </a:rPr>
              <a:t>ἐστιν</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ἀνάβασις</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νοῦ</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πρὸς</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Θεὸν</a:t>
            </a:r>
            <a:r>
              <a:rPr lang="el-GR" sz="3000" dirty="0">
                <a:ea typeface="Times New Roman" panose="02020603050405020304" pitchFamily="18" charset="0"/>
              </a:rPr>
              <a:t>»</a:t>
            </a:r>
            <a:r>
              <a:rPr lang="el-GR" sz="3000" dirty="0">
                <a:effectLst/>
                <a:ea typeface="Times New Roman" panose="02020603050405020304" pitchFamily="18" charset="0"/>
              </a:rPr>
              <a:t>  (</a:t>
            </a:r>
            <a:r>
              <a:rPr lang="el-GR" sz="3000" i="1" dirty="0">
                <a:effectLst/>
                <a:ea typeface="Times New Roman" panose="02020603050405020304" pitchFamily="18" charset="0"/>
              </a:rPr>
              <a:t>Λόγος </a:t>
            </a:r>
            <a:r>
              <a:rPr lang="el-GR" sz="3000" i="1" dirty="0" err="1">
                <a:effectLst/>
                <a:ea typeface="Times New Roman" panose="02020603050405020304" pitchFamily="18" charset="0"/>
              </a:rPr>
              <a:t>Περὶ</a:t>
            </a:r>
            <a:r>
              <a:rPr lang="el-GR" sz="3000" i="1" dirty="0">
                <a:effectLst/>
                <a:ea typeface="Times New Roman" panose="02020603050405020304" pitchFamily="18" charset="0"/>
              </a:rPr>
              <a:t> </a:t>
            </a:r>
            <a:r>
              <a:rPr lang="el-GR" sz="3000" i="1" dirty="0" err="1">
                <a:effectLst/>
                <a:ea typeface="Times New Roman" panose="02020603050405020304" pitchFamily="18" charset="0"/>
              </a:rPr>
              <a:t>Προσευχῆς</a:t>
            </a:r>
            <a:r>
              <a:rPr lang="el-GR" sz="3000" i="1" dirty="0">
                <a:effectLst/>
                <a:ea typeface="Times New Roman" panose="02020603050405020304" pitchFamily="18" charset="0"/>
              </a:rPr>
              <a:t> ΛΕ΄</a:t>
            </a:r>
            <a:r>
              <a:rPr lang="el-GR" sz="3000" dirty="0">
                <a:effectLst/>
                <a:ea typeface="Times New Roman" panose="02020603050405020304" pitchFamily="18" charset="0"/>
              </a:rPr>
              <a:t>, </a:t>
            </a:r>
            <a:r>
              <a:rPr lang="en-GB" sz="3000" dirty="0">
                <a:effectLst/>
                <a:ea typeface="Times New Roman" panose="02020603050405020304" pitchFamily="18" charset="0"/>
              </a:rPr>
              <a:t>P</a:t>
            </a:r>
            <a:r>
              <a:rPr lang="el-GR" sz="3000" dirty="0">
                <a:effectLst/>
                <a:ea typeface="Times New Roman" panose="02020603050405020304" pitchFamily="18" charset="0"/>
              </a:rPr>
              <a:t>.</a:t>
            </a:r>
            <a:r>
              <a:rPr lang="en-GB" sz="3000" dirty="0">
                <a:effectLst/>
                <a:ea typeface="Times New Roman" panose="02020603050405020304" pitchFamily="18" charset="0"/>
              </a:rPr>
              <a:t>G</a:t>
            </a:r>
            <a:r>
              <a:rPr lang="el-GR" sz="3000" dirty="0">
                <a:effectLst/>
                <a:ea typeface="Times New Roman" panose="02020603050405020304" pitchFamily="18" charset="0"/>
              </a:rPr>
              <a:t>. 79, 1173 </a:t>
            </a:r>
            <a:r>
              <a:rPr lang="en-GB" sz="3000" dirty="0">
                <a:effectLst/>
                <a:ea typeface="Times New Roman" panose="02020603050405020304" pitchFamily="18" charset="0"/>
              </a:rPr>
              <a:t>D</a:t>
            </a:r>
            <a:r>
              <a:rPr lang="el-GR" sz="3000" dirty="0">
                <a:effectLst/>
                <a:ea typeface="Times New Roman" panose="02020603050405020304" pitchFamily="18" charset="0"/>
              </a:rPr>
              <a:t>).</a:t>
            </a:r>
          </a:p>
          <a:p>
            <a:r>
              <a:rPr kumimoji="0" lang="el-GR" altLang="el-GR" sz="3000" b="0" i="0" u="none" strike="noStrike" cap="none" normalizeH="0" baseline="0" dirty="0">
                <a:ln>
                  <a:noFill/>
                </a:ln>
                <a:solidFill>
                  <a:schemeClr val="tx1"/>
                </a:solidFill>
                <a:ea typeface="Times New Roman" panose="02020603050405020304" pitchFamily="18" charset="0"/>
                <a:cs typeface="Times New Roman" panose="02020603050405020304" pitchFamily="18" charset="0"/>
              </a:rPr>
              <a:t> </a:t>
            </a:r>
            <a:r>
              <a:rPr kumimoji="0" lang="el-GR" altLang="el-GR" sz="3000" b="1" i="0" u="none" strike="noStrike" cap="none" normalizeH="0" baseline="0" dirty="0">
                <a:ln>
                  <a:noFill/>
                </a:ln>
                <a:solidFill>
                  <a:schemeClr val="tx1"/>
                </a:solidFill>
                <a:ea typeface="Times New Roman" panose="02020603050405020304" pitchFamily="18" charset="0"/>
                <a:cs typeface="Times New Roman" panose="02020603050405020304" pitchFamily="18" charset="0"/>
              </a:rPr>
              <a:t>«</a:t>
            </a:r>
            <a:r>
              <a:rPr kumimoji="0" lang="el-GR" altLang="el-GR" sz="3000" b="1" i="1" u="none" strike="noStrike" cap="none" normalizeH="0" baseline="0" dirty="0" err="1">
                <a:ln>
                  <a:noFill/>
                </a:ln>
                <a:solidFill>
                  <a:schemeClr val="tx1"/>
                </a:solidFill>
                <a:ea typeface="Times New Roman" panose="02020603050405020304" pitchFamily="18" charset="0"/>
                <a:cs typeface="Times New Roman" panose="02020603050405020304" pitchFamily="18" charset="0"/>
              </a:rPr>
              <a:t>Ἰ</a:t>
            </a:r>
            <a:r>
              <a:rPr lang="el-GR" sz="3000" b="1" i="1" dirty="0" err="1">
                <a:effectLst/>
                <a:ea typeface="Times New Roman" panose="02020603050405020304" pitchFamily="18" charset="0"/>
              </a:rPr>
              <a:t>σάγγελος</a:t>
            </a:r>
            <a:r>
              <a:rPr lang="el-GR" sz="3000" b="1" i="1" dirty="0">
                <a:effectLst/>
                <a:ea typeface="Times New Roman" panose="02020603050405020304" pitchFamily="18" charset="0"/>
              </a:rPr>
              <a:t> γίνεται </a:t>
            </a:r>
            <a:r>
              <a:rPr lang="el-GR" sz="3000" b="1" i="1" dirty="0" err="1">
                <a:effectLst/>
                <a:ea typeface="Times New Roman" panose="02020603050405020304" pitchFamily="18" charset="0"/>
              </a:rPr>
              <a:t>μοναχὸς</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διὰ</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τῆς</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ἀληθοῦς</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προσευχῆς</a:t>
            </a:r>
            <a:r>
              <a:rPr lang="el-GR" sz="3000" b="1" dirty="0">
                <a:ea typeface="Times New Roman" panose="02020603050405020304" pitchFamily="18" charset="0"/>
              </a:rPr>
              <a:t>»</a:t>
            </a:r>
            <a:r>
              <a:rPr lang="el-GR" sz="3000" i="1" dirty="0">
                <a:effectLst/>
                <a:ea typeface="Times New Roman" panose="02020603050405020304" pitchFamily="18" charset="0"/>
              </a:rPr>
              <a:t> (Λόγος </a:t>
            </a:r>
            <a:r>
              <a:rPr lang="el-GR" sz="3000" i="1" dirty="0" err="1">
                <a:effectLst/>
                <a:ea typeface="Times New Roman" panose="02020603050405020304" pitchFamily="18" charset="0"/>
              </a:rPr>
              <a:t>Περὶ</a:t>
            </a:r>
            <a:r>
              <a:rPr lang="el-GR" sz="3000" i="1" dirty="0">
                <a:effectLst/>
                <a:ea typeface="Times New Roman" panose="02020603050405020304" pitchFamily="18" charset="0"/>
              </a:rPr>
              <a:t> </a:t>
            </a:r>
            <a:r>
              <a:rPr lang="el-GR" sz="3000" i="1" dirty="0" err="1">
                <a:effectLst/>
                <a:ea typeface="Times New Roman" panose="02020603050405020304" pitchFamily="18" charset="0"/>
              </a:rPr>
              <a:t>Προσευχῆς</a:t>
            </a:r>
            <a:r>
              <a:rPr lang="el-GR" sz="3000" i="1" dirty="0">
                <a:effectLst/>
                <a:ea typeface="Times New Roman" panose="02020603050405020304" pitchFamily="18" charset="0"/>
              </a:rPr>
              <a:t> ΡΙΓ΄</a:t>
            </a:r>
            <a:r>
              <a:rPr lang="el-GR" sz="3000" dirty="0">
                <a:effectLst/>
                <a:ea typeface="Times New Roman" panose="02020603050405020304" pitchFamily="18" charset="0"/>
              </a:rPr>
              <a:t>, </a:t>
            </a:r>
            <a:r>
              <a:rPr lang="en-GB" sz="3000" dirty="0">
                <a:effectLst/>
                <a:ea typeface="Times New Roman" panose="02020603050405020304" pitchFamily="18" charset="0"/>
              </a:rPr>
              <a:t>PG</a:t>
            </a:r>
            <a:r>
              <a:rPr lang="el-GR" sz="3000" dirty="0">
                <a:effectLst/>
                <a:ea typeface="Times New Roman" panose="02020603050405020304" pitchFamily="18" charset="0"/>
              </a:rPr>
              <a:t> 79, 1192 </a:t>
            </a:r>
            <a:r>
              <a:rPr lang="en-GB" sz="3000" dirty="0">
                <a:effectLst/>
                <a:ea typeface="Times New Roman" panose="02020603050405020304" pitchFamily="18" charset="0"/>
              </a:rPr>
              <a:t>D</a:t>
            </a:r>
            <a:r>
              <a:rPr lang="el-GR" sz="3000" dirty="0">
                <a:effectLst/>
                <a:ea typeface="Times New Roman" panose="02020603050405020304" pitchFamily="18" charset="0"/>
              </a:rPr>
              <a:t>).</a:t>
            </a:r>
          </a:p>
          <a:p>
            <a:r>
              <a:rPr kumimoji="0" lang="el-GR" altLang="el-GR"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altLang="el-GR" sz="3000" b="1" i="0" u="none" strike="noStrike" cap="none" normalizeH="0" baseline="0" dirty="0">
                <a:ln>
                  <a:noFill/>
                </a:ln>
                <a:solidFill>
                  <a:schemeClr val="tx1"/>
                </a:solidFill>
                <a:ea typeface="Times New Roman" panose="02020603050405020304" pitchFamily="18" charset="0"/>
                <a:cs typeface="Times New Roman" panose="02020603050405020304" pitchFamily="18" charset="0"/>
              </a:rPr>
              <a:t>«</a:t>
            </a:r>
            <a:r>
              <a:rPr lang="el-GR" sz="3000" b="1" i="1" dirty="0" err="1">
                <a:effectLst/>
                <a:ea typeface="Times New Roman" panose="02020603050405020304" pitchFamily="18" charset="0"/>
              </a:rPr>
              <a:t>Εἰ</a:t>
            </a:r>
            <a:r>
              <a:rPr lang="el-GR" sz="3000" b="1" i="1" dirty="0">
                <a:effectLst/>
                <a:ea typeface="Times New Roman" panose="02020603050405020304" pitchFamily="18" charset="0"/>
              </a:rPr>
              <a:t> θεολόγος </a:t>
            </a:r>
            <a:r>
              <a:rPr lang="el-GR" sz="3000" b="1" i="1" dirty="0" err="1">
                <a:effectLst/>
                <a:ea typeface="Times New Roman" panose="02020603050405020304" pitchFamily="18" charset="0"/>
              </a:rPr>
              <a:t>εἶ</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προσεύξῃ</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ἀληθῶς</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καὶ</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εἴ</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ἀληθῶς</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προσεύξῃ</a:t>
            </a:r>
            <a:r>
              <a:rPr lang="el-GR" sz="3000" b="1" i="1" dirty="0">
                <a:effectLst/>
                <a:ea typeface="Times New Roman" panose="02020603050405020304" pitchFamily="18" charset="0"/>
              </a:rPr>
              <a:t>, θεολόγος </a:t>
            </a:r>
            <a:r>
              <a:rPr lang="el-GR" sz="3000" b="1" i="1" dirty="0" err="1">
                <a:effectLst/>
                <a:ea typeface="Times New Roman" panose="02020603050405020304" pitchFamily="18" charset="0"/>
              </a:rPr>
              <a:t>εἶ</a:t>
            </a:r>
            <a:r>
              <a:rPr lang="el-GR" sz="3000" b="1" dirty="0">
                <a:ea typeface="Times New Roman" panose="02020603050405020304" pitchFamily="18" charset="0"/>
              </a:rPr>
              <a:t>»</a:t>
            </a:r>
            <a:r>
              <a:rPr lang="el-GR" sz="3000" dirty="0">
                <a:effectLst/>
                <a:ea typeface="Times New Roman" panose="02020603050405020304" pitchFamily="18" charset="0"/>
              </a:rPr>
              <a:t>.  (</a:t>
            </a:r>
            <a:r>
              <a:rPr lang="el-GR" sz="3000" i="1" dirty="0">
                <a:effectLst/>
                <a:ea typeface="Times New Roman" panose="02020603050405020304" pitchFamily="18" charset="0"/>
                <a:cs typeface="Times New Roman" panose="02020603050405020304" pitchFamily="18" charset="0"/>
              </a:rPr>
              <a:t>Λόγος </a:t>
            </a:r>
            <a:r>
              <a:rPr lang="el-GR" sz="3000" i="1" dirty="0" err="1">
                <a:effectLst/>
                <a:ea typeface="Times New Roman" panose="02020603050405020304" pitchFamily="18" charset="0"/>
                <a:cs typeface="Times New Roman" panose="02020603050405020304" pitchFamily="18" charset="0"/>
              </a:rPr>
              <a:t>Περὶ</a:t>
            </a:r>
            <a:r>
              <a:rPr lang="el-GR" sz="3000" i="1" dirty="0">
                <a:effectLst/>
                <a:ea typeface="Times New Roman" panose="02020603050405020304" pitchFamily="18" charset="0"/>
                <a:cs typeface="Times New Roman" panose="02020603050405020304" pitchFamily="18" charset="0"/>
              </a:rPr>
              <a:t> </a:t>
            </a:r>
            <a:r>
              <a:rPr lang="el-GR" sz="3000" i="1" dirty="0" err="1">
                <a:effectLst/>
                <a:ea typeface="Times New Roman" panose="02020603050405020304" pitchFamily="18" charset="0"/>
                <a:cs typeface="Times New Roman" panose="02020603050405020304" pitchFamily="18" charset="0"/>
              </a:rPr>
              <a:t>Προσευχῆς</a:t>
            </a:r>
            <a:r>
              <a:rPr lang="el-GR" sz="3000" i="1" dirty="0">
                <a:effectLst/>
                <a:ea typeface="Times New Roman" panose="02020603050405020304" pitchFamily="18" charset="0"/>
                <a:cs typeface="Times New Roman" panose="02020603050405020304" pitchFamily="18" charset="0"/>
              </a:rPr>
              <a:t> Ξ΄</a:t>
            </a:r>
            <a:r>
              <a:rPr lang="el-GR" sz="3000" dirty="0">
                <a:effectLst/>
                <a:ea typeface="Times New Roman" panose="02020603050405020304" pitchFamily="18" charset="0"/>
                <a:cs typeface="Times New Roman" panose="02020603050405020304" pitchFamily="18" charset="0"/>
              </a:rPr>
              <a:t>, </a:t>
            </a:r>
            <a:r>
              <a:rPr lang="fr-FR" sz="3000" dirty="0">
                <a:effectLst/>
                <a:ea typeface="Times New Roman" panose="02020603050405020304" pitchFamily="18" charset="0"/>
                <a:cs typeface="Times New Roman" panose="02020603050405020304" pitchFamily="18" charset="0"/>
              </a:rPr>
              <a:t>PG</a:t>
            </a:r>
            <a:r>
              <a:rPr lang="el-GR" sz="3000" dirty="0">
                <a:effectLst/>
                <a:ea typeface="Times New Roman" panose="02020603050405020304" pitchFamily="18" charset="0"/>
                <a:cs typeface="Times New Roman" panose="02020603050405020304" pitchFamily="18" charset="0"/>
              </a:rPr>
              <a:t>. 79, 1180 </a:t>
            </a:r>
            <a:r>
              <a:rPr lang="fr-FR" sz="3000" dirty="0">
                <a:effectLst/>
                <a:ea typeface="Times New Roman" panose="02020603050405020304" pitchFamily="18" charset="0"/>
                <a:cs typeface="Times New Roman" panose="02020603050405020304" pitchFamily="18" charset="0"/>
              </a:rPr>
              <a:t>B</a:t>
            </a:r>
            <a:r>
              <a:rPr lang="el-GR" sz="3000" dirty="0">
                <a:effectLst/>
                <a:ea typeface="Times New Roman" panose="02020603050405020304" pitchFamily="18" charset="0"/>
                <a:cs typeface="Times New Roman" panose="02020603050405020304" pitchFamily="18" charset="0"/>
              </a:rPr>
              <a:t>).</a:t>
            </a:r>
          </a:p>
          <a:p>
            <a:r>
              <a:rPr lang="el-GR" sz="3000" b="1" dirty="0">
                <a:ea typeface="Times New Roman" panose="02020603050405020304" pitchFamily="18" charset="0"/>
              </a:rPr>
              <a:t>«</a:t>
            </a:r>
            <a:r>
              <a:rPr lang="el-GR" sz="3000" b="1" i="1" dirty="0" err="1">
                <a:effectLst/>
                <a:ea typeface="Times New Roman" panose="02020603050405020304" pitchFamily="18" charset="0"/>
              </a:rPr>
              <a:t>Οὐ</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δυνήσῃ</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προσεύξασθαι</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καθαρῶς</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πράγμασι</a:t>
            </a:r>
            <a:r>
              <a:rPr lang="el-GR" sz="3000" b="1" i="1" dirty="0">
                <a:effectLst/>
                <a:ea typeface="Times New Roman" panose="02020603050405020304" pitchFamily="18" charset="0"/>
              </a:rPr>
              <a:t> συμπλεκόμενος </a:t>
            </a:r>
            <a:r>
              <a:rPr lang="el-GR" sz="3000" b="1" i="1" dirty="0" err="1">
                <a:effectLst/>
                <a:ea typeface="Times New Roman" panose="02020603050405020304" pitchFamily="18" charset="0"/>
              </a:rPr>
              <a:t>ὑλικοῖς</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καὶ</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φροντίσι</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συνεχέσι</a:t>
            </a:r>
            <a:r>
              <a:rPr lang="el-GR" sz="3000" b="1" i="1" dirty="0">
                <a:effectLst/>
                <a:ea typeface="Times New Roman" panose="02020603050405020304" pitchFamily="18" charset="0"/>
              </a:rPr>
              <a:t> δονούμενος· </a:t>
            </a:r>
            <a:r>
              <a:rPr lang="el-GR" sz="3000" b="1" i="1" dirty="0" err="1">
                <a:effectLst/>
                <a:ea typeface="Times New Roman" panose="02020603050405020304" pitchFamily="18" charset="0"/>
              </a:rPr>
              <a:t>προσευχὴ</a:t>
            </a:r>
            <a:r>
              <a:rPr lang="el-GR" sz="3000" b="1" i="1" dirty="0">
                <a:effectLst/>
                <a:ea typeface="Times New Roman" panose="02020603050405020304" pitchFamily="18" charset="0"/>
              </a:rPr>
              <a:t> γάρ </a:t>
            </a:r>
            <a:r>
              <a:rPr lang="el-GR" sz="3000" b="1" i="1" dirty="0" err="1">
                <a:effectLst/>
                <a:ea typeface="Times New Roman" panose="02020603050405020304" pitchFamily="18" charset="0"/>
              </a:rPr>
              <a:t>ἐστιν</a:t>
            </a:r>
            <a:r>
              <a:rPr lang="el-GR" sz="3000" b="1" i="1" dirty="0">
                <a:effectLst/>
                <a:ea typeface="Times New Roman" panose="02020603050405020304" pitchFamily="18" charset="0"/>
              </a:rPr>
              <a:t> </a:t>
            </a:r>
            <a:r>
              <a:rPr lang="el-GR" sz="3000" b="1" i="1" dirty="0" err="1">
                <a:effectLst/>
                <a:ea typeface="Times New Roman" panose="02020603050405020304" pitchFamily="18" charset="0"/>
              </a:rPr>
              <a:t>ἀπόθεσις</a:t>
            </a:r>
            <a:r>
              <a:rPr lang="el-GR" sz="3000" b="1" i="1" dirty="0">
                <a:effectLst/>
                <a:ea typeface="Times New Roman" panose="02020603050405020304" pitchFamily="18" charset="0"/>
              </a:rPr>
              <a:t> νοημάτων</a:t>
            </a:r>
            <a:r>
              <a:rPr lang="el-GR" sz="3000" b="1" dirty="0">
                <a:ea typeface="Times New Roman" panose="02020603050405020304" pitchFamily="18" charset="0"/>
              </a:rPr>
              <a:t>»</a:t>
            </a:r>
            <a:r>
              <a:rPr lang="el-GR" sz="3000" dirty="0">
                <a:effectLst/>
                <a:ea typeface="Times New Roman" panose="02020603050405020304" pitchFamily="18" charset="0"/>
              </a:rPr>
              <a:t>. (</a:t>
            </a:r>
            <a:r>
              <a:rPr lang="en-GB" sz="3000" i="1" dirty="0" err="1">
                <a:effectLst/>
                <a:ea typeface="Times New Roman" panose="02020603050405020304" pitchFamily="18" charset="0"/>
                <a:cs typeface="Times New Roman" panose="02020603050405020304" pitchFamily="18" charset="0"/>
              </a:rPr>
              <a:t>Λόγος</a:t>
            </a:r>
            <a:r>
              <a:rPr lang="en-GB" sz="3000" i="1" dirty="0">
                <a:effectLst/>
                <a:ea typeface="Times New Roman" panose="02020603050405020304" pitchFamily="18" charset="0"/>
                <a:cs typeface="Times New Roman" panose="02020603050405020304" pitchFamily="18" charset="0"/>
              </a:rPr>
              <a:t> </a:t>
            </a:r>
            <a:r>
              <a:rPr lang="en-GB" sz="3000" i="1" dirty="0" err="1">
                <a:effectLst/>
                <a:ea typeface="Times New Roman" panose="02020603050405020304" pitchFamily="18" charset="0"/>
                <a:cs typeface="Times New Roman" panose="02020603050405020304" pitchFamily="18" charset="0"/>
              </a:rPr>
              <a:t>Περ</a:t>
            </a:r>
            <a:r>
              <a:rPr lang="fr-FR" sz="3000" i="1" dirty="0">
                <a:effectLst/>
                <a:ea typeface="Times New Roman" panose="02020603050405020304" pitchFamily="18" charset="0"/>
                <a:cs typeface="Times New Roman" panose="02020603050405020304" pitchFamily="18" charset="0"/>
              </a:rPr>
              <a:t>ὶ </a:t>
            </a:r>
            <a:r>
              <a:rPr lang="en-GB" sz="3000" i="1" dirty="0" err="1">
                <a:effectLst/>
                <a:ea typeface="Times New Roman" panose="02020603050405020304" pitchFamily="18" charset="0"/>
                <a:cs typeface="Times New Roman" panose="02020603050405020304" pitchFamily="18" charset="0"/>
              </a:rPr>
              <a:t>Προσευχ</a:t>
            </a:r>
            <a:r>
              <a:rPr lang="fr-FR" sz="3000" i="1" dirty="0">
                <a:effectLst/>
                <a:ea typeface="Times New Roman" panose="02020603050405020304" pitchFamily="18" charset="0"/>
                <a:cs typeface="Times New Roman" panose="02020603050405020304" pitchFamily="18" charset="0"/>
              </a:rPr>
              <a:t>ῆ</a:t>
            </a:r>
            <a:r>
              <a:rPr lang="en-GB" sz="3000" i="1" dirty="0">
                <a:effectLst/>
                <a:ea typeface="Times New Roman" panose="02020603050405020304" pitchFamily="18" charset="0"/>
                <a:cs typeface="Times New Roman" panose="02020603050405020304" pitchFamily="18" charset="0"/>
              </a:rPr>
              <a:t>ς Ο</a:t>
            </a:r>
            <a:r>
              <a:rPr lang="fr-FR" sz="3000" i="1" dirty="0">
                <a:effectLst/>
                <a:ea typeface="Times New Roman" panose="02020603050405020304" pitchFamily="18" charset="0"/>
                <a:cs typeface="Times New Roman" panose="02020603050405020304" pitchFamily="18" charset="0"/>
              </a:rPr>
              <a:t>'</a:t>
            </a:r>
            <a:r>
              <a:rPr lang="fr-FR" sz="3000" dirty="0">
                <a:effectLst/>
                <a:ea typeface="Times New Roman" panose="02020603050405020304" pitchFamily="18" charset="0"/>
                <a:cs typeface="Times New Roman" panose="02020603050405020304" pitchFamily="18" charset="0"/>
              </a:rPr>
              <a:t>, P.G. 79, 1181 CD</a:t>
            </a:r>
            <a:r>
              <a:rPr lang="el-GR" sz="3000" dirty="0">
                <a:effectLst/>
                <a:ea typeface="Times New Roman" panose="02020603050405020304" pitchFamily="18" charset="0"/>
                <a:cs typeface="Times New Roman" panose="02020603050405020304" pitchFamily="18" charset="0"/>
              </a:rPr>
              <a:t>)</a:t>
            </a:r>
            <a:r>
              <a:rPr lang="fr-FR" sz="3000" dirty="0">
                <a:effectLst/>
                <a:ea typeface="Times New Roman" panose="02020603050405020304" pitchFamily="18" charset="0"/>
                <a:cs typeface="Times New Roman" panose="02020603050405020304" pitchFamily="18" charset="0"/>
              </a:rPr>
              <a:t>.</a:t>
            </a:r>
            <a:endParaRPr lang="el-GR" sz="3000" dirty="0">
              <a:effectLst/>
              <a:ea typeface="Times New Roman" panose="02020603050405020304" pitchFamily="18" charset="0"/>
              <a:cs typeface="Times New Roman" panose="02020603050405020304" pitchFamily="18" charset="0"/>
            </a:endParaRPr>
          </a:p>
          <a:p>
            <a:endParaRPr lang="el-GR" sz="3000" dirty="0">
              <a:effectLst/>
              <a:ea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63337472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TotalTime>
  <Words>3873</Words>
  <Application>Microsoft Office PowerPoint</Application>
  <PresentationFormat>Ευρεία οθόνη</PresentationFormat>
  <Paragraphs>127</Paragraphs>
  <Slides>25</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25</vt:i4>
      </vt:variant>
    </vt:vector>
  </HeadingPairs>
  <TitlesOfParts>
    <vt:vector size="31" baseType="lpstr">
      <vt:lpstr>Arial</vt:lpstr>
      <vt:lpstr>Calibri</vt:lpstr>
      <vt:lpstr>Calibri Light</vt:lpstr>
      <vt:lpstr>Times New Roman</vt:lpstr>
      <vt:lpstr>Wingdings</vt:lpstr>
      <vt:lpstr>Θέμα του Office</vt:lpstr>
      <vt:lpstr>ΝΗΠΤΙΚΗ ΘΕΟΛΟΓΙΑ  ΕΝΟΤΗΤΑ 2Η ΤΑ ΕΙΔΗ ΤΗΣ ΠΡΟΣΕΥΧΗΣ ΚΑΙ Η ΜΕΤΑΞΥ ΤΟΥΣ ΣΧΕΣΗ   Από τα βιβλία του π. Βασίλειου Καλλιακμάνη, Ποιμαντική και Εκκλησιολογία, 1η εκδ. Θεσσαλονίκη: Μυγδονία, 2013, σσ. 235-252 και Μαρίας Καράμπελια, Εμπειρική βίωση της θείας γνώσης, Θεσσαλονίκη: Αντώνιος Σταμούλης, 2013, σσ. 230-240. </vt:lpstr>
      <vt:lpstr>  ΤΑ ΕΙΔΗ ΤΗΣ ΠΡΟΣΕΥΧΗΣ ΚΑΙ  Η ΜΕΤΑΞΥ ΤΟΥΣ ΣΧΕΣΗ </vt:lpstr>
      <vt:lpstr>  ΤΑ ΕΙΔΗ ΤΗΣ ΠΡΟΣΕΥΧΗΣ ΚΑΙ  Η ΜΕΤΑΞΥ ΤΟΥΣ ΣΧΕΣΗ </vt:lpstr>
      <vt:lpstr>  ΤΑ ΕΙΔΗ ΤΗΣ ΠΡΟΣΕΥΧΗΣ ΚΑΙ  Η ΜΕΤΑΞΥ ΤΟΥΣ ΣΧΕΣΗ </vt:lpstr>
      <vt:lpstr>  ΤΑ ΕΙΔΗ ΤΗΣ ΠΡΟΣΕΥΧΗΣ ΚΑΙ  Η ΜΕΤΑΞΥ ΤΟΥΣ ΣΧΕΣΗ </vt:lpstr>
      <vt:lpstr> ΤΑ ΕΙΔΗ ΤΗΣ ΠΡΟΣΕΥΧΗΣ ΚΑΙ  Η ΜΕΤΑΞΥ ΤΟΥΣ ΣΧΕΣΗ </vt:lpstr>
      <vt:lpstr>ΤΑ ΕΙΔΗ ΤΗΣ ΠΡΟΣΕΥΧΗΣ ΚΑΙ  Η ΜΕΤΑΞΥ ΤΟΥΣ ΣΧΕΣΗ</vt:lpstr>
      <vt:lpstr>ΤΑ ΕΙΔΗ ΤΗΣ ΠΡΟΣΕΥΧΗΣ ΚΑΙ  Η ΜΕΤΑΞΥ ΤΟΥΣ ΣΧΕΣΗ</vt:lpstr>
      <vt:lpstr>ΤΑ ΕΙΔΗ ΤΗΣ ΠΡΟΣΕΥΧΗΣ ΚΑΙ  Η ΜΕΤΑΞΥ ΤΟΥΣ ΣΧΕΣΗ</vt:lpstr>
      <vt:lpstr>ΤΑ ΕΙΔΗ ΤΗΣ ΠΡΟΣΕΥΧΗΣ ΚΑΙ  Η ΜΕΤΑΞΥ ΤΟΥΣ ΣΧΕΣΗ</vt:lpstr>
      <vt:lpstr>ΤΑ ΕΙΔΗ ΤΗΣ ΠΡΟΣΕΥΧΗΣ ΚΑΙ  Η ΜΕΤΑΞΥ ΤΟΥΣ ΣΧΕΣΗ</vt:lpstr>
      <vt:lpstr>ΤΑ ΕΙΔΗ ΤΗΣ ΠΡΟΣΕΥΧΗΣ ΚΑΙ  Η ΜΕΤΑΞΥ ΤΟΥΣ ΣΧΕΣΗ</vt:lpstr>
      <vt:lpstr>ΤΑ ΕΙΔΗ ΤΗΣ ΠΡΟΣΕΥΧΗΣ ΚΑΙ Η ΜΕΤΑΞΥ ΤΟΥΣ ΣΧΕΣΗ</vt:lpstr>
      <vt:lpstr>ΤΑ ΕΙΔΗ ΤΗΣ ΠΡΟΣΕΥΧΗΣ ΚΑΙ  Η ΜΕΤΑΞΥ ΤΟΥΣ ΣΧΕΣΗ</vt:lpstr>
      <vt:lpstr>ΤΑ ΕΙΔΗ ΤΗΣ ΠΡΟΣΕΥΧΗΣ ΚΑΙ  Η ΜΕΤΑΞΥ ΤΟΥΣ ΣΧΕΣΗ</vt:lpstr>
      <vt:lpstr>  ΤΑ ΕΙΔΗ ΤΗΣ ΠΡΟΣΕΥΧΗΣ ΚΑΙ  Η ΜΕΤΑΞΥ ΤΟΥΣ ΣΧΕΣΗ </vt:lpstr>
      <vt:lpstr>  ΤΑ ΕΙΔΗ ΤΗΣ ΠΡΟΣΕΥΧΗΣ ΚΑΙ  Η ΜΕΤΑΞΥ ΤΟΥΣ ΣΧΕΣΗ </vt:lpstr>
      <vt:lpstr>  ΤΑ ΕΙΔΗ ΤΗΣ ΠΡΟΣΕΥΧΗΣ ΚΑΙ  Η ΜΕΤΑΞΥ ΤΟΥΣ ΣΧΕΣΗ </vt:lpstr>
      <vt:lpstr>  ΤΑ ΕΙΔΗ ΤΗΣ ΠΡΟΣΕΥΧΗΣ ΚΑΙ  Η ΜΕΤΑΞΥ ΤΟΥΣ ΣΧΕΣΗ </vt:lpstr>
      <vt:lpstr>ΤΑ ΕΙΔΗ ΤΗΣ ΠΡΟΣΕΥΧΗΣ ΚΑΙ  Η ΜΕΤΑΞΥ ΤΟΥΣ ΣΧΕΣΗ</vt:lpstr>
      <vt:lpstr> ΤΑ ΕΙΔΗ ΤΗΣ ΠΡΟΣΕΥΧΗΣ ΚΑΙ  Η ΜΕΤΑΞΥ ΤΟΥΣ ΣΧΕΣΗ</vt:lpstr>
      <vt:lpstr> ΤΑ ΕΙΔΗ ΤΗΣ ΠΡΟΣΕΥΧΗΣ ΚΑΙ  Η ΜΕΤΑΞΥ ΤΟΥΣ ΣΧΕΣΗ</vt:lpstr>
      <vt:lpstr> ΤΑ ΕΙΔΗ ΤΗΣ ΠΡΟΣΕΥΧΗΣ ΚΑΙ  Η ΜΕΤΑΞΥ ΤΟΥΣ ΣΧΕΣΗ</vt:lpstr>
      <vt:lpstr> ΤΑ ΕΙΔΗ ΤΗΣ ΠΡΟΣΕΥΧΗΣ ΚΑΙ  Η ΜΕΤΑΞΥ ΤΟΥΣ ΣΧΕΣΗ</vt:lpstr>
      <vt:lpstr> ΤΑ ΕΙΔΗ ΤΗΣ ΠΡΟΣΕΥΧΗΣ ΚΑΙ  Η ΜΕΤΑΞΥ ΤΟΥΣ ΣΧΕΣΗ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ΝΗΠΤΙΚΗ ΘΕΟΛΟΓΙΑ  ΕΝΟΤΗΤΑ 2Η ΤΑ ΕΙΔΗ ΤΗΣ ΠΡΟΣΕΥΧΗΣ ΚΑΙ Η ΜΕΤΑΞΥ ΤΟΥΣ ΣΧΕΣΗ   Από το βιβλίο του π. Βασίλειου Καλλιακμάνη, Ποιμαντική και Εκκλησιολογία, 1η εκδ. Θεσσαλονίκη: Μυγδονία, 2013, σσ. 235-252 </dc:title>
  <dc:creator>MARIA KARAMPELIA</dc:creator>
  <cp:lastModifiedBy>MARIA KARAMPELIA</cp:lastModifiedBy>
  <cp:revision>1</cp:revision>
  <dcterms:created xsi:type="dcterms:W3CDTF">2023-10-11T13:40:59Z</dcterms:created>
  <dcterms:modified xsi:type="dcterms:W3CDTF">2024-10-24T14:39:33Z</dcterms:modified>
</cp:coreProperties>
</file>