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5" r:id="rId20"/>
    <p:sldId id="274" r:id="rId21"/>
    <p:sldId id="276" r:id="rId22"/>
    <p:sldId id="277" r:id="rId23"/>
    <p:sldId id="278" r:id="rId24"/>
    <p:sldId id="279" r:id="rId25"/>
    <p:sldId id="280" r:id="rId26"/>
    <p:sldId id="281" r:id="rId27"/>
    <p:sldId id="282" r:id="rId2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6" d="100"/>
          <a:sy n="106" d="100"/>
        </p:scale>
        <p:origin x="79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7CD1D497-4C77-4496-A410-4998AFB9CE53}"/>
    <pc:docChg chg="modSld">
      <pc:chgData name="MARIA KARAMPELIA" userId="9dfcc2cac66bf474" providerId="LiveId" clId="{7CD1D497-4C77-4496-A410-4998AFB9CE53}" dt="2024-01-12T09:01:07.971" v="8" actId="20577"/>
      <pc:docMkLst>
        <pc:docMk/>
      </pc:docMkLst>
      <pc:sldChg chg="modSp mod">
        <pc:chgData name="MARIA KARAMPELIA" userId="9dfcc2cac66bf474" providerId="LiveId" clId="{7CD1D497-4C77-4496-A410-4998AFB9CE53}" dt="2024-01-12T08:59:03.880" v="0" actId="20577"/>
        <pc:sldMkLst>
          <pc:docMk/>
          <pc:sldMk cId="3764373978" sldId="262"/>
        </pc:sldMkLst>
        <pc:spChg chg="mod">
          <ac:chgData name="MARIA KARAMPELIA" userId="9dfcc2cac66bf474" providerId="LiveId" clId="{7CD1D497-4C77-4496-A410-4998AFB9CE53}" dt="2024-01-12T08:59:03.880" v="0" actId="20577"/>
          <ac:spMkLst>
            <pc:docMk/>
            <pc:sldMk cId="3764373978" sldId="262"/>
            <ac:spMk id="3" creationId="{D8756A17-03EE-D092-9AEB-3B28C3BA3FAE}"/>
          </ac:spMkLst>
        </pc:spChg>
      </pc:sldChg>
      <pc:sldChg chg="modSp mod">
        <pc:chgData name="MARIA KARAMPELIA" userId="9dfcc2cac66bf474" providerId="LiveId" clId="{7CD1D497-4C77-4496-A410-4998AFB9CE53}" dt="2024-01-12T09:01:07.971" v="8" actId="20577"/>
        <pc:sldMkLst>
          <pc:docMk/>
          <pc:sldMk cId="133166543" sldId="264"/>
        </pc:sldMkLst>
        <pc:spChg chg="mod">
          <ac:chgData name="MARIA KARAMPELIA" userId="9dfcc2cac66bf474" providerId="LiveId" clId="{7CD1D497-4C77-4496-A410-4998AFB9CE53}" dt="2024-01-12T09:01:07.971" v="8" actId="20577"/>
          <ac:spMkLst>
            <pc:docMk/>
            <pc:sldMk cId="133166543" sldId="264"/>
            <ac:spMk id="3" creationId="{6A8920F0-0AD0-C907-4F8F-8C6D2E7E72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730684-2DBA-8365-1232-E83453E8C7E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30BA6DC-E670-BCE4-565F-030CA853A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293CD430-C94D-C56B-22A1-2B69EDFCA385}"/>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5" name="Θέση υποσέλιδου 4">
            <a:extLst>
              <a:ext uri="{FF2B5EF4-FFF2-40B4-BE49-F238E27FC236}">
                <a16:creationId xmlns:a16="http://schemas.microsoft.com/office/drawing/2014/main" id="{5EC0FDA3-5C4B-F5B1-9E90-DFC79A7214F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35816F8-251E-8EE8-5C4A-C963AF7AD93E}"/>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2758629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20E529-1372-9C48-7826-43CDABFBC0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CF167CA-2438-307A-CFE2-AE46E610B5D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8B7CC0CF-2A15-A5BC-19D1-6013DBAD9B1A}"/>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5" name="Θέση υποσέλιδου 4">
            <a:extLst>
              <a:ext uri="{FF2B5EF4-FFF2-40B4-BE49-F238E27FC236}">
                <a16:creationId xmlns:a16="http://schemas.microsoft.com/office/drawing/2014/main" id="{2D1CF08F-21B1-2C85-2866-BA1A3C6EB55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3E5EBBD-315C-09BF-668D-538FC52FCA71}"/>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3522432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59DD9232-349E-87D5-8429-DFAB4CC72C8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119C6EF-A743-A1B0-0DAA-598692283E0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6A28035-7D8F-351E-EDD2-710EA26B6E55}"/>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5" name="Θέση υποσέλιδου 4">
            <a:extLst>
              <a:ext uri="{FF2B5EF4-FFF2-40B4-BE49-F238E27FC236}">
                <a16:creationId xmlns:a16="http://schemas.microsoft.com/office/drawing/2014/main" id="{74F7F0E2-0ADF-19CF-BE02-87EAF4A3DA8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703E046-CACF-5DD9-7E76-2593A85B6F49}"/>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3391540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075C02-E613-A2CB-76C3-0C24942A1AF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7E0E2E4-E86D-1857-5AAC-B7E1305DA8E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733354F-FEF3-6987-FE58-B92B061C6F8C}"/>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5" name="Θέση υποσέλιδου 4">
            <a:extLst>
              <a:ext uri="{FF2B5EF4-FFF2-40B4-BE49-F238E27FC236}">
                <a16:creationId xmlns:a16="http://schemas.microsoft.com/office/drawing/2014/main" id="{29C5221D-B848-C41D-CCF3-8C7CB1C78A1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B5DE558-6ABE-D046-3983-67C8F3C548A1}"/>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394526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E0F9F1-F1F5-6495-4436-4C146FC526E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2D8E51B-D9E1-248B-0BCE-D70A8ABD2D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D4F4E75-1628-2922-A899-4FA30570C314}"/>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5" name="Θέση υποσέλιδου 4">
            <a:extLst>
              <a:ext uri="{FF2B5EF4-FFF2-40B4-BE49-F238E27FC236}">
                <a16:creationId xmlns:a16="http://schemas.microsoft.com/office/drawing/2014/main" id="{6F30DE29-3797-8788-7963-34675051AF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CD1754A-3D3A-1372-8A43-FC8215BC31E8}"/>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333268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2F5BEA-FECC-62E9-A119-ECC553F0AFF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EFB37DC-905D-673F-3840-147B94FFDE9B}"/>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52B098B5-4579-F659-648A-5B66D14D003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7E5E742-ED1C-67E6-B3C3-1E4553078FAC}"/>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6" name="Θέση υποσέλιδου 5">
            <a:extLst>
              <a:ext uri="{FF2B5EF4-FFF2-40B4-BE49-F238E27FC236}">
                <a16:creationId xmlns:a16="http://schemas.microsoft.com/office/drawing/2014/main" id="{22D97DD6-42F6-A98E-0703-0B0A2693B16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D3C075F-D1EA-B21F-CF87-DB811DF9B2AF}"/>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4020351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21E126-4696-1CBA-6055-46A6F3143B73}"/>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7D9367D-0E09-1A06-DDCA-24EEC12B3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947233D-1147-F3FD-DF6E-154B062CC2DA}"/>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44AF6BD-E07F-32F6-C809-6EDBF9D47B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505B1D3-6CAC-FC7C-C0B4-D7A37788CCE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E6396E45-D7EE-1BF1-BB78-D4639C1B4CBD}"/>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8" name="Θέση υποσέλιδου 7">
            <a:extLst>
              <a:ext uri="{FF2B5EF4-FFF2-40B4-BE49-F238E27FC236}">
                <a16:creationId xmlns:a16="http://schemas.microsoft.com/office/drawing/2014/main" id="{6642FD79-E501-C3AB-8672-C999E072187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9FAB3E7-9C03-8410-50F7-0EC8CA458DAB}"/>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427999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2FE0F0-CA14-3811-C575-B2B58AF1F8F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60EA9CD-7048-6758-DC3C-85A592F56CDA}"/>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4" name="Θέση υποσέλιδου 3">
            <a:extLst>
              <a:ext uri="{FF2B5EF4-FFF2-40B4-BE49-F238E27FC236}">
                <a16:creationId xmlns:a16="http://schemas.microsoft.com/office/drawing/2014/main" id="{A4152129-939E-CBA4-E16E-769E2E1CBE9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C92F86C-6B0F-16F1-79F2-73984322264D}"/>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262661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FBB0135-8FC4-E646-8676-4E01AFC36666}"/>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3" name="Θέση υποσέλιδου 2">
            <a:extLst>
              <a:ext uri="{FF2B5EF4-FFF2-40B4-BE49-F238E27FC236}">
                <a16:creationId xmlns:a16="http://schemas.microsoft.com/office/drawing/2014/main" id="{1E693D87-B2A9-9825-950F-CF04523979F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48DE34FE-5F3F-28C8-6305-2D780720FDEE}"/>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349657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32D0E0-F4BE-5C3B-6E1E-3C9022F4BA4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6DEF7DE-9F37-6C13-7055-F42DA45413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7C38CADE-3198-03CE-D731-111AA0AA4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10C2B9F-7E26-B356-A514-6E77109F18B4}"/>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6" name="Θέση υποσέλιδου 5">
            <a:extLst>
              <a:ext uri="{FF2B5EF4-FFF2-40B4-BE49-F238E27FC236}">
                <a16:creationId xmlns:a16="http://schemas.microsoft.com/office/drawing/2014/main" id="{0CFD269D-B941-13F6-8713-A3512464BD1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6D451B1-EF98-B6E2-604E-AC6C62D91A16}"/>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412673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54DB6B-DD36-5DB4-03AA-3052A3979B18}"/>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06EC886-D54F-3097-A34B-493FE941FC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CE57829-420F-A2D2-78F6-7BCD67640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246ED88-E87C-90B1-7704-8E5AFCFDCEAF}"/>
              </a:ext>
            </a:extLst>
          </p:cNvPr>
          <p:cNvSpPr>
            <a:spLocks noGrp="1"/>
          </p:cNvSpPr>
          <p:nvPr>
            <p:ph type="dt" sz="half" idx="10"/>
          </p:nvPr>
        </p:nvSpPr>
        <p:spPr/>
        <p:txBody>
          <a:bodyPr/>
          <a:lstStyle/>
          <a:p>
            <a:fld id="{B4AA946E-F365-4DFE-AAD8-2AB67FF78811}" type="datetimeFigureOut">
              <a:rPr lang="el-GR" smtClean="0"/>
              <a:t>12/1/2024</a:t>
            </a:fld>
            <a:endParaRPr lang="el-GR"/>
          </a:p>
        </p:txBody>
      </p:sp>
      <p:sp>
        <p:nvSpPr>
          <p:cNvPr id="6" name="Θέση υποσέλιδου 5">
            <a:extLst>
              <a:ext uri="{FF2B5EF4-FFF2-40B4-BE49-F238E27FC236}">
                <a16:creationId xmlns:a16="http://schemas.microsoft.com/office/drawing/2014/main" id="{E7DE5FAB-F9E9-0843-5484-1E1B1F54587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CC610DD-3A4E-5656-C64D-3F5A64AD68B3}"/>
              </a:ext>
            </a:extLst>
          </p:cNvPr>
          <p:cNvSpPr>
            <a:spLocks noGrp="1"/>
          </p:cNvSpPr>
          <p:nvPr>
            <p:ph type="sldNum" sz="quarter" idx="12"/>
          </p:nvPr>
        </p:nvSpPr>
        <p:spPr/>
        <p:txBody>
          <a:bodyPr/>
          <a:lstStyle/>
          <a:p>
            <a:fld id="{75E43579-566E-4CD0-A0A0-397014D4EB8D}" type="slidenum">
              <a:rPr lang="el-GR" smtClean="0"/>
              <a:t>‹#›</a:t>
            </a:fld>
            <a:endParaRPr lang="el-GR"/>
          </a:p>
        </p:txBody>
      </p:sp>
    </p:spTree>
    <p:extLst>
      <p:ext uri="{BB962C8B-B14F-4D97-AF65-F5344CB8AC3E}">
        <p14:creationId xmlns:p14="http://schemas.microsoft.com/office/powerpoint/2010/main" val="2644316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72EE401-BEB6-7F9C-963D-3E2B5C1743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B9687B0-992D-12CA-C963-E9ED1130DA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9183324-B5B8-7CAA-59B4-B4C4CD506B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A946E-F365-4DFE-AAD8-2AB67FF78811}" type="datetimeFigureOut">
              <a:rPr lang="el-GR" smtClean="0"/>
              <a:t>12/1/2024</a:t>
            </a:fld>
            <a:endParaRPr lang="el-GR"/>
          </a:p>
        </p:txBody>
      </p:sp>
      <p:sp>
        <p:nvSpPr>
          <p:cNvPr id="5" name="Θέση υποσέλιδου 4">
            <a:extLst>
              <a:ext uri="{FF2B5EF4-FFF2-40B4-BE49-F238E27FC236}">
                <a16:creationId xmlns:a16="http://schemas.microsoft.com/office/drawing/2014/main" id="{4A97389F-2228-C67D-1FCA-6DF954FEA3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8495CCF-7F82-AA1A-68F1-1793098150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E43579-566E-4CD0-A0A0-397014D4EB8D}" type="slidenum">
              <a:rPr lang="el-GR" smtClean="0"/>
              <a:t>‹#›</a:t>
            </a:fld>
            <a:endParaRPr lang="el-GR"/>
          </a:p>
        </p:txBody>
      </p:sp>
    </p:spTree>
    <p:extLst>
      <p:ext uri="{BB962C8B-B14F-4D97-AF65-F5344CB8AC3E}">
        <p14:creationId xmlns:p14="http://schemas.microsoft.com/office/powerpoint/2010/main" val="115786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D0CC02-D7E5-3100-114E-AC9099513605}"/>
              </a:ext>
            </a:extLst>
          </p:cNvPr>
          <p:cNvSpPr>
            <a:spLocks noGrp="1"/>
          </p:cNvSpPr>
          <p:nvPr>
            <p:ph type="ctrTitle"/>
          </p:nvPr>
        </p:nvSpPr>
        <p:spPr>
          <a:xfrm>
            <a:off x="0" y="0"/>
            <a:ext cx="12192000" cy="4519897"/>
          </a:xfrm>
        </p:spPr>
        <p:txBody>
          <a:bodyPr>
            <a:noAutofit/>
          </a:bodyPr>
          <a:lstStyle/>
          <a:p>
            <a:r>
              <a:rPr lang="el-GR" sz="4400" b="1" dirty="0"/>
              <a:t>ΠΟΙΜΑΝΤΙΚΗ ΨΥΧΟΛΟΓΙΑ</a:t>
            </a:r>
            <a:br>
              <a:rPr lang="el-GR" sz="4400" b="1" dirty="0"/>
            </a:br>
            <a:r>
              <a:rPr lang="el-GR" sz="4400" b="1" dirty="0"/>
              <a:t>ΕΝΟΤΗΤΑ 5</a:t>
            </a:r>
            <a:r>
              <a:rPr lang="el-GR" sz="4400" b="1" baseline="30000" dirty="0"/>
              <a:t>Η</a:t>
            </a:r>
            <a:br>
              <a:rPr lang="el-GR" sz="4400" b="1" baseline="30000" dirty="0"/>
            </a:br>
            <a:r>
              <a:rPr lang="el-GR" sz="3200" b="1" dirty="0">
                <a:solidFill>
                  <a:srgbClr val="FF0000"/>
                </a:solidFill>
                <a:latin typeface="Palatino Linotype" panose="02040502050505030304" pitchFamily="18" charset="0"/>
              </a:rPr>
              <a:t> Από τα βιβλία του </a:t>
            </a:r>
            <a:r>
              <a:rPr lang="el-GR" sz="3200" b="1" dirty="0" err="1">
                <a:solidFill>
                  <a:srgbClr val="FF0000"/>
                </a:solidFill>
                <a:latin typeface="Palatino Linotype" panose="02040502050505030304" pitchFamily="18" charset="0"/>
              </a:rPr>
              <a:t>Jean-Claude</a:t>
            </a:r>
            <a:r>
              <a:rPr lang="el-GR" sz="3200" b="1" dirty="0">
                <a:solidFill>
                  <a:srgbClr val="FF0000"/>
                </a:solidFill>
                <a:latin typeface="Palatino Linotype" panose="02040502050505030304" pitchFamily="18" charset="0"/>
              </a:rPr>
              <a:t> </a:t>
            </a:r>
            <a:r>
              <a:rPr lang="el-GR" sz="3200" b="1" dirty="0" err="1">
                <a:solidFill>
                  <a:srgbClr val="FF0000"/>
                </a:solidFill>
                <a:latin typeface="Palatino Linotype" panose="02040502050505030304" pitchFamily="18" charset="0"/>
              </a:rPr>
              <a:t>Larchet</a:t>
            </a:r>
            <a:r>
              <a:rPr lang="el-GR" sz="3200" b="1" dirty="0">
                <a:solidFill>
                  <a:srgbClr val="FF0000"/>
                </a:solidFill>
                <a:latin typeface="Palatino Linotype" panose="02040502050505030304" pitchFamily="18" charset="0"/>
              </a:rPr>
              <a:t>, </a:t>
            </a:r>
            <a:br>
              <a:rPr lang="el-GR" sz="3200" b="1" dirty="0">
                <a:solidFill>
                  <a:srgbClr val="FF0000"/>
                </a:solidFill>
                <a:latin typeface="Palatino Linotype" panose="02040502050505030304" pitchFamily="18" charset="0"/>
              </a:rPr>
            </a:br>
            <a:r>
              <a:rPr lang="el-GR" sz="3200" b="1" i="1" dirty="0">
                <a:solidFill>
                  <a:srgbClr val="FF0000"/>
                </a:solidFill>
                <a:latin typeface="Palatino Linotype" panose="02040502050505030304" pitchFamily="18" charset="0"/>
              </a:rPr>
              <a:t>Η θεραπευτική των πνευματικών νοσημάτων </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τόμος Α΄,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μτφρ</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Χρίστος Κούλας,</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(Αθήνα: Αποστολική διακονία της Εκκλησίας της Ελλάδας³, 2011)</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366-388 και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327-348</a:t>
            </a:r>
            <a:b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br>
            <a:r>
              <a:rPr lang="el-GR" sz="3200" b="1" i="1" dirty="0">
                <a:solidFill>
                  <a:srgbClr val="FF0000"/>
                </a:solidFill>
                <a:latin typeface="Palatino Linotype" panose="02040502050505030304" pitchFamily="18" charset="0"/>
              </a:rPr>
              <a:t>Η θεραπευτική των πνευματικών νοσημάτων </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τόμος Β΄,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μτφρ</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Χρίστος Κούλας,</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(Αθήνα: Αποστολική διακονία της Εκκλησίας της Ελλάδας</a:t>
            </a:r>
            <a:r>
              <a:rPr lang="el-GR" sz="3200" b="1" dirty="0">
                <a:solidFill>
                  <a:srgbClr val="FF0000"/>
                </a:solidFill>
                <a:effectLst/>
                <a:latin typeface="Corbel" panose="020B0503020204020204" pitchFamily="34" charset="0"/>
                <a:ea typeface="Calibri" panose="020F0502020204030204" pitchFamily="34" charset="0"/>
                <a:cs typeface="Calibri" panose="020F0502020204030204" pitchFamily="34" charset="0"/>
              </a:rPr>
              <a:t>²</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2009)</a:t>
            </a:r>
            <a:r>
              <a:rPr lang="el-GR" sz="3200" b="1" i="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371-383 και </a:t>
            </a:r>
            <a:r>
              <a:rPr lang="el-GR" sz="3200" b="1" dirty="0" err="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σσ</a:t>
            </a:r>
            <a:r>
              <a:rPr lang="el-GR" sz="3200" b="1" dirty="0">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 </a:t>
            </a:r>
            <a:r>
              <a:rPr lang="el-GR" sz="3200" b="1">
                <a:solidFill>
                  <a:srgbClr val="FF0000"/>
                </a:solidFill>
                <a:effectLst/>
                <a:latin typeface="Palatino Linotype" panose="02040502050505030304" pitchFamily="18" charset="0"/>
                <a:ea typeface="Calibri" panose="020F0502020204030204" pitchFamily="34" charset="0"/>
                <a:cs typeface="Calibri" panose="020F0502020204030204" pitchFamily="34" charset="0"/>
              </a:rPr>
              <a:t>317-341</a:t>
            </a:r>
            <a:endParaRPr lang="el-GR" sz="3200" dirty="0"/>
          </a:p>
        </p:txBody>
      </p:sp>
      <p:sp>
        <p:nvSpPr>
          <p:cNvPr id="3" name="Υπότιτλος 2">
            <a:extLst>
              <a:ext uri="{FF2B5EF4-FFF2-40B4-BE49-F238E27FC236}">
                <a16:creationId xmlns:a16="http://schemas.microsoft.com/office/drawing/2014/main" id="{80F97AF5-227B-759D-763A-BD438BF74A46}"/>
              </a:ext>
            </a:extLst>
          </p:cNvPr>
          <p:cNvSpPr>
            <a:spLocks noGrp="1"/>
          </p:cNvSpPr>
          <p:nvPr>
            <p:ph type="subTitle" idx="1"/>
          </p:nvPr>
        </p:nvSpPr>
        <p:spPr>
          <a:xfrm>
            <a:off x="1524000" y="4519897"/>
            <a:ext cx="9144000" cy="2085619"/>
          </a:xfrm>
        </p:spPr>
        <p:txBody>
          <a:bodyPr>
            <a:normAutofit fontScale="92500" lnSpcReduction="20000"/>
          </a:bodyPr>
          <a:lstStyle/>
          <a:p>
            <a:endParaRPr lang="el-GR" dirty="0"/>
          </a:p>
          <a:p>
            <a:r>
              <a:rPr lang="el-GR" sz="3200" dirty="0"/>
              <a:t>Ε΄ ΕΞΑΜΗΝΟ</a:t>
            </a:r>
            <a:br>
              <a:rPr lang="el-GR" sz="3200" dirty="0"/>
            </a:br>
            <a:r>
              <a:rPr lang="el-GR" sz="3200" dirty="0"/>
              <a:t>ΙΕΡΑΤΙΚΩΝ ΣΠΟΥΔΩΝ</a:t>
            </a:r>
          </a:p>
          <a:p>
            <a:r>
              <a:rPr lang="el-GR" sz="3200" dirty="0"/>
              <a:t>ΔΙΔΑΣΚΟΥΣΑ: ΜΑΡΙΑ Κ. ΚΑΡΑΜΠΕΛΙΑ</a:t>
            </a:r>
          </a:p>
          <a:p>
            <a:r>
              <a:rPr lang="el-GR" sz="3200" dirty="0"/>
              <a:t>2022-2023</a:t>
            </a:r>
          </a:p>
          <a:p>
            <a:endParaRPr lang="el-GR" dirty="0"/>
          </a:p>
        </p:txBody>
      </p:sp>
    </p:spTree>
    <p:extLst>
      <p:ext uri="{BB962C8B-B14F-4D97-AF65-F5344CB8AC3E}">
        <p14:creationId xmlns:p14="http://schemas.microsoft.com/office/powerpoint/2010/main" val="2452341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09A500-1A83-3727-C6DE-52747C4BDEF0}"/>
              </a:ext>
            </a:extLst>
          </p:cNvPr>
          <p:cNvSpPr>
            <a:spLocks noGrp="1"/>
          </p:cNvSpPr>
          <p:nvPr>
            <p:ph type="title"/>
          </p:nvPr>
        </p:nvSpPr>
        <p:spPr>
          <a:xfrm>
            <a:off x="838200" y="0"/>
            <a:ext cx="10515600" cy="681037"/>
          </a:xfrm>
        </p:spPr>
        <p:txBody>
          <a:bodyPr>
            <a:normAutofit fontScale="90000"/>
          </a:bodyPr>
          <a:lstStyle/>
          <a:p>
            <a:pPr algn="ctr"/>
            <a:r>
              <a:rPr lang="el-GR" b="1" dirty="0"/>
              <a:t>Η διάκριση μεταξύ των δύο μορφών καύχησης</a:t>
            </a:r>
            <a:endParaRPr lang="el-GR" dirty="0"/>
          </a:p>
        </p:txBody>
      </p:sp>
      <p:sp>
        <p:nvSpPr>
          <p:cNvPr id="3" name="Θέση περιεχομένου 2">
            <a:extLst>
              <a:ext uri="{FF2B5EF4-FFF2-40B4-BE49-F238E27FC236}">
                <a16:creationId xmlns:a16="http://schemas.microsoft.com/office/drawing/2014/main" id="{E49FFFB4-AC69-05A7-00AF-4071C9091BCC}"/>
              </a:ext>
            </a:extLst>
          </p:cNvPr>
          <p:cNvSpPr>
            <a:spLocks noGrp="1"/>
          </p:cNvSpPr>
          <p:nvPr>
            <p:ph idx="1"/>
          </p:nvPr>
        </p:nvSpPr>
        <p:spPr>
          <a:xfrm>
            <a:off x="0" y="570030"/>
            <a:ext cx="12192000" cy="6287969"/>
          </a:xfrm>
        </p:spPr>
        <p:txBody>
          <a:bodyPr>
            <a:normAutofit fontScale="92500" lnSpcReduction="20000"/>
          </a:bodyPr>
          <a:lstStyle/>
          <a:p>
            <a:r>
              <a:rPr lang="el-GR" dirty="0"/>
              <a:t>Με την απομάκρυνσή του από τον Θεό μέσω της αμαρτίας, ο άνθρωπος σταμάτησε ταυτόχρονα να τείνει προς αυτή τη δόξα. «Εκ φύσεως» εξακολουθεί να επιθυμεί τη δόξα· αναζητεί λοιπόν την ικανοποίηση αυτής της έμφυτης τάσης του στον αισθητό κόσμο, όπου και στρέφεται. </a:t>
            </a:r>
          </a:p>
          <a:p>
            <a:r>
              <a:rPr lang="el-GR" dirty="0"/>
              <a:t>Βρίσκει υποκατάστατα της ουράνιας και πνευματικής δόξας, την οποία έχασε από τα μάτια του, στην κοσμική και «κατά σάρκα» δόξα.  Η αναζήτηση της κοσμικής δόξας μοιάζει με τον τρόπο που ο άνθρωπος αντισταθμίζει μέσα του την απουσία της ουράνιας δόξας και των αρετών. </a:t>
            </a:r>
          </a:p>
          <a:p>
            <a:r>
              <a:rPr lang="el-GR" dirty="0"/>
              <a:t>Γράφει ο άγιος Δωρόθεος </a:t>
            </a:r>
            <a:r>
              <a:rPr lang="el-GR" dirty="0" err="1"/>
              <a:t>Γάζης</a:t>
            </a:r>
            <a:r>
              <a:rPr lang="el-GR" dirty="0"/>
              <a:t>: «</a:t>
            </a:r>
            <a:r>
              <a:rPr lang="el-GR" i="1" dirty="0" err="1"/>
              <a:t>Οἱ</a:t>
            </a:r>
            <a:r>
              <a:rPr lang="el-GR" i="1" dirty="0"/>
              <a:t> </a:t>
            </a:r>
            <a:r>
              <a:rPr lang="el-GR" i="1" dirty="0" err="1"/>
              <a:t>θέλοντες</a:t>
            </a:r>
            <a:r>
              <a:rPr lang="el-GR" i="1" dirty="0"/>
              <a:t> </a:t>
            </a:r>
            <a:r>
              <a:rPr lang="el-GR" i="1" dirty="0" err="1"/>
              <a:t>τὴν</a:t>
            </a:r>
            <a:r>
              <a:rPr lang="el-GR" i="1" dirty="0"/>
              <a:t> </a:t>
            </a:r>
            <a:r>
              <a:rPr lang="el-GR" i="1" dirty="0" err="1"/>
              <a:t>δόξαν</a:t>
            </a:r>
            <a:r>
              <a:rPr lang="el-GR" i="1" dirty="0"/>
              <a:t> </a:t>
            </a:r>
            <a:r>
              <a:rPr lang="el-GR" i="1" dirty="0" err="1"/>
              <a:t>ὅμοιοι</a:t>
            </a:r>
            <a:r>
              <a:rPr lang="el-GR" i="1" dirty="0"/>
              <a:t> </a:t>
            </a:r>
            <a:r>
              <a:rPr lang="el-GR" i="1" dirty="0" err="1"/>
              <a:t>εἰσί</a:t>
            </a:r>
            <a:r>
              <a:rPr lang="el-GR" i="1" dirty="0"/>
              <a:t> </a:t>
            </a:r>
            <a:r>
              <a:rPr lang="el-GR" i="1" dirty="0" err="1"/>
              <a:t>τινι</a:t>
            </a:r>
            <a:r>
              <a:rPr lang="el-GR" i="1" dirty="0"/>
              <a:t> </a:t>
            </a:r>
            <a:r>
              <a:rPr lang="el-GR" i="1" dirty="0" err="1"/>
              <a:t>γυμν</a:t>
            </a:r>
            <a:r>
              <a:rPr lang="el-GR" i="1" dirty="0" err="1">
                <a:latin typeface="Calibri" panose="020F0502020204030204" pitchFamily="34" charset="0"/>
                <a:cs typeface="Calibri" panose="020F0502020204030204" pitchFamily="34" charset="0"/>
              </a:rPr>
              <a:t>ῷ</a:t>
            </a:r>
            <a:r>
              <a:rPr lang="el-GR" i="1" dirty="0"/>
              <a:t> </a:t>
            </a:r>
            <a:r>
              <a:rPr lang="el-GR" i="1" dirty="0" err="1"/>
              <a:t>ὅστις</a:t>
            </a:r>
            <a:r>
              <a:rPr lang="el-GR" i="1" dirty="0"/>
              <a:t> </a:t>
            </a:r>
            <a:r>
              <a:rPr lang="el-GR" i="1" dirty="0" err="1"/>
              <a:t>ἀεὶ</a:t>
            </a:r>
            <a:r>
              <a:rPr lang="el-GR" i="1" dirty="0"/>
              <a:t> θέλει </a:t>
            </a:r>
            <a:r>
              <a:rPr lang="el-GR" i="1" dirty="0" err="1"/>
              <a:t>εὑρεῖν</a:t>
            </a:r>
            <a:r>
              <a:rPr lang="el-GR" i="1" dirty="0"/>
              <a:t> </a:t>
            </a:r>
            <a:r>
              <a:rPr lang="el-GR" i="1" dirty="0" err="1"/>
              <a:t>μικρὸν</a:t>
            </a:r>
            <a:r>
              <a:rPr lang="el-GR" i="1" dirty="0"/>
              <a:t> </a:t>
            </a:r>
            <a:r>
              <a:rPr lang="el-GR" i="1" dirty="0" err="1">
                <a:latin typeface="Calibri" panose="020F0502020204030204" pitchFamily="34" charset="0"/>
                <a:cs typeface="Calibri" panose="020F0502020204030204" pitchFamily="34" charset="0"/>
              </a:rPr>
              <a:t>ῥ</a:t>
            </a:r>
            <a:r>
              <a:rPr lang="el-GR" i="1" dirty="0" err="1"/>
              <a:t>άκος</a:t>
            </a:r>
            <a:r>
              <a:rPr lang="el-GR" i="1" dirty="0"/>
              <a:t> ἤ </a:t>
            </a:r>
            <a:r>
              <a:rPr lang="el-GR" i="1" dirty="0" err="1"/>
              <a:t>εἴ</a:t>
            </a:r>
            <a:r>
              <a:rPr lang="el-GR" i="1" dirty="0"/>
              <a:t> τι </a:t>
            </a:r>
            <a:r>
              <a:rPr lang="el-GR" i="1" dirty="0" err="1"/>
              <a:t>δήποτε</a:t>
            </a:r>
            <a:r>
              <a:rPr lang="el-GR" i="1" dirty="0"/>
              <a:t>, </a:t>
            </a:r>
            <a:r>
              <a:rPr lang="el-GR" i="1" dirty="0" err="1"/>
              <a:t>ἵνα</a:t>
            </a:r>
            <a:r>
              <a:rPr lang="el-GR" i="1" dirty="0"/>
              <a:t> </a:t>
            </a:r>
            <a:r>
              <a:rPr lang="el-GR" i="1" dirty="0" err="1"/>
              <a:t>σκεπάσῃ</a:t>
            </a:r>
            <a:r>
              <a:rPr lang="el-GR" i="1" dirty="0"/>
              <a:t> </a:t>
            </a:r>
            <a:r>
              <a:rPr lang="el-GR" i="1" dirty="0" err="1"/>
              <a:t>τὴν</a:t>
            </a:r>
            <a:r>
              <a:rPr lang="el-GR" i="1" dirty="0"/>
              <a:t> </a:t>
            </a:r>
            <a:r>
              <a:rPr lang="el-GR" i="1" dirty="0" err="1"/>
              <a:t>ἀσχημοσύνην</a:t>
            </a:r>
            <a:r>
              <a:rPr lang="el-GR" i="1" dirty="0"/>
              <a:t> </a:t>
            </a:r>
            <a:r>
              <a:rPr lang="el-GR" i="1" dirty="0" err="1"/>
              <a:t>αὐτοῦ</a:t>
            </a:r>
            <a:r>
              <a:rPr lang="el-GR" i="1" dirty="0"/>
              <a:t>· </a:t>
            </a:r>
            <a:r>
              <a:rPr lang="el-GR" i="1" dirty="0" err="1"/>
              <a:t>οὕτως</a:t>
            </a:r>
            <a:r>
              <a:rPr lang="el-GR" i="1" dirty="0"/>
              <a:t> </a:t>
            </a:r>
            <a:r>
              <a:rPr lang="el-GR" i="1" dirty="0" err="1"/>
              <a:t>καὶ</a:t>
            </a:r>
            <a:r>
              <a:rPr lang="el-GR" i="1" dirty="0"/>
              <a:t> ὁ </a:t>
            </a:r>
            <a:r>
              <a:rPr lang="el-GR" i="1" dirty="0" err="1"/>
              <a:t>γυμνὸς</a:t>
            </a:r>
            <a:r>
              <a:rPr lang="el-GR" i="1" dirty="0"/>
              <a:t> </a:t>
            </a:r>
            <a:r>
              <a:rPr lang="el-GR" i="1" dirty="0" err="1"/>
              <a:t>ἀπὸ</a:t>
            </a:r>
            <a:r>
              <a:rPr lang="el-GR" i="1" dirty="0"/>
              <a:t> </a:t>
            </a:r>
            <a:r>
              <a:rPr lang="el-GR" i="1" dirty="0" err="1"/>
              <a:t>ἀρετῶν</a:t>
            </a:r>
            <a:r>
              <a:rPr lang="el-GR" i="1" dirty="0"/>
              <a:t> </a:t>
            </a:r>
            <a:r>
              <a:rPr lang="el-GR" i="1" dirty="0" err="1"/>
              <a:t>ζητεῖ</a:t>
            </a:r>
            <a:r>
              <a:rPr lang="el-GR" i="1" dirty="0"/>
              <a:t> </a:t>
            </a:r>
            <a:r>
              <a:rPr lang="el-GR" i="1" dirty="0" err="1"/>
              <a:t>τὴν</a:t>
            </a:r>
            <a:r>
              <a:rPr lang="el-GR" i="1" dirty="0"/>
              <a:t> </a:t>
            </a:r>
            <a:r>
              <a:rPr lang="el-GR" i="1" dirty="0" err="1"/>
              <a:t>δόξαν</a:t>
            </a:r>
            <a:r>
              <a:rPr lang="el-GR" i="1" dirty="0"/>
              <a:t> </a:t>
            </a:r>
            <a:r>
              <a:rPr lang="el-GR" i="1" dirty="0" err="1"/>
              <a:t>τῶν</a:t>
            </a:r>
            <a:r>
              <a:rPr lang="el-GR" i="1" dirty="0"/>
              <a:t> </a:t>
            </a:r>
            <a:r>
              <a:rPr lang="el-GR" i="1" dirty="0" err="1"/>
              <a:t>ἀνθρώπων</a:t>
            </a:r>
            <a:r>
              <a:rPr lang="el-GR" dirty="0"/>
              <a:t>».</a:t>
            </a:r>
          </a:p>
          <a:p>
            <a:r>
              <a:rPr lang="el-GR" dirty="0"/>
              <a:t>Συνεπώς, η κενοδοξία φαίνεται ότι χαρακτηρίζεται από διαστροφή και παθολογική εκτροπή της φυσικής τάσης τού ανθρώπου για δοξασμό, την οποία διαδέχεται μια οντολογική αποστέρηση ή ματαίωση. </a:t>
            </a:r>
          </a:p>
          <a:p>
            <a:r>
              <a:rPr lang="el-GR" dirty="0"/>
              <a:t>Στο σημείο αυτό πρέπει να γίνει αντιληπτό ότι πρόκειται για </a:t>
            </a:r>
            <a:r>
              <a:rPr lang="el-GR" b="1" dirty="0"/>
              <a:t>την ίδια τάση που προσανατολίζεται προς </a:t>
            </a:r>
            <a:r>
              <a:rPr lang="el-GR" b="1" dirty="0">
                <a:solidFill>
                  <a:srgbClr val="FF0000"/>
                </a:solidFill>
              </a:rPr>
              <a:t>δύο αντίθετα νοήματα</a:t>
            </a:r>
            <a:r>
              <a:rPr lang="el-GR" dirty="0">
                <a:solidFill>
                  <a:srgbClr val="FF0000"/>
                </a:solidFill>
              </a:rPr>
              <a:t> </a:t>
            </a:r>
            <a:r>
              <a:rPr lang="el-GR" dirty="0"/>
              <a:t>και όχι για δύο τάσεις διαφορετικής φύσης. </a:t>
            </a:r>
          </a:p>
          <a:p>
            <a:r>
              <a:rPr lang="el-GR" dirty="0"/>
              <a:t>Η αναζήτηση της ουράνιας δόξας και η αντίστοιχη της ματαιοδοξίας δρουν ανταγωνιστικά και αποκλείει η μία την άλλη ισοδύναμα· η ανάπτυξη και επαύξηση της μιας συνεπάγεται εξασθένηση της άλλης. </a:t>
            </a:r>
          </a:p>
          <a:p>
            <a:endParaRPr lang="el-GR" dirty="0"/>
          </a:p>
        </p:txBody>
      </p:sp>
    </p:spTree>
    <p:extLst>
      <p:ext uri="{BB962C8B-B14F-4D97-AF65-F5344CB8AC3E}">
        <p14:creationId xmlns:p14="http://schemas.microsoft.com/office/powerpoint/2010/main" val="3261015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D8A164-8661-8563-7AA0-179A9EAAB855}"/>
              </a:ext>
            </a:extLst>
          </p:cNvPr>
          <p:cNvSpPr>
            <a:spLocks noGrp="1"/>
          </p:cNvSpPr>
          <p:nvPr>
            <p:ph type="title"/>
          </p:nvPr>
        </p:nvSpPr>
        <p:spPr>
          <a:xfrm>
            <a:off x="838200" y="18256"/>
            <a:ext cx="10515600" cy="662782"/>
          </a:xfrm>
        </p:spPr>
        <p:txBody>
          <a:bodyPr>
            <a:normAutofit fontScale="90000"/>
          </a:bodyPr>
          <a:lstStyle/>
          <a:p>
            <a:pPr algn="ctr"/>
            <a:r>
              <a:rPr lang="el-GR" b="1" dirty="0"/>
              <a:t>Συνέπειες της κενοδοξίας</a:t>
            </a:r>
          </a:p>
        </p:txBody>
      </p:sp>
      <p:sp>
        <p:nvSpPr>
          <p:cNvPr id="3" name="Θέση περιεχομένου 2">
            <a:extLst>
              <a:ext uri="{FF2B5EF4-FFF2-40B4-BE49-F238E27FC236}">
                <a16:creationId xmlns:a16="http://schemas.microsoft.com/office/drawing/2014/main" id="{1FA75B06-8741-40E0-C6A6-A456A3700CAC}"/>
              </a:ext>
            </a:extLst>
          </p:cNvPr>
          <p:cNvSpPr>
            <a:spLocks noGrp="1"/>
          </p:cNvSpPr>
          <p:nvPr>
            <p:ph idx="1"/>
          </p:nvPr>
        </p:nvSpPr>
        <p:spPr>
          <a:xfrm>
            <a:off x="0" y="559558"/>
            <a:ext cx="12192000" cy="6280186"/>
          </a:xfrm>
        </p:spPr>
        <p:txBody>
          <a:bodyPr>
            <a:normAutofit fontScale="92500"/>
          </a:bodyPr>
          <a:lstStyle/>
          <a:p>
            <a:r>
              <a:rPr lang="el-GR" b="1" dirty="0"/>
              <a:t>Η κενοδοξία βυθίζει τον άνθρωπο στην απάτη</a:t>
            </a:r>
            <a:r>
              <a:rPr lang="el-GR" dirty="0"/>
              <a:t>, την ψευδαίσθηση και το παραλήρημα: είναι από τα κύρια παθολογικά αποτελέσματά της, που δικαιολογεί το συχνό χαρακτηρισμό της από τους Πατέρες ως </a:t>
            </a:r>
            <a:r>
              <a:rPr lang="el-GR" b="1" dirty="0"/>
              <a:t>«μανία»</a:t>
            </a:r>
            <a:r>
              <a:rPr lang="el-GR" dirty="0"/>
              <a:t>. Οι Πατέρες (ΝΙΚΗΤΑΣ ΣΤΗΘΑΤΟΣ, Κεφάλαια πρακτικά) διαπιστώνουν ότι </a:t>
            </a:r>
            <a:r>
              <a:rPr lang="el-GR" b="1" dirty="0"/>
              <a:t>αποκαλύπτει τη διακοπή πίστης του ανθρώπου προς τον Θεό</a:t>
            </a:r>
            <a:r>
              <a:rPr lang="el-GR" dirty="0"/>
              <a:t>, σύμφωνα με τη σχετική διδασκαλία του ίδιου του Χριστού, που ερωτά: «</a:t>
            </a:r>
            <a:r>
              <a:rPr lang="el-GR" i="1" dirty="0" err="1"/>
              <a:t>πῶς</a:t>
            </a:r>
            <a:r>
              <a:rPr lang="el-GR" i="1" dirty="0"/>
              <a:t> </a:t>
            </a:r>
            <a:r>
              <a:rPr lang="el-GR" i="1" dirty="0" err="1"/>
              <a:t>δύνασθε</a:t>
            </a:r>
            <a:r>
              <a:rPr lang="el-GR" i="1" dirty="0"/>
              <a:t> </a:t>
            </a:r>
            <a:r>
              <a:rPr lang="el-GR" i="1" dirty="0" err="1"/>
              <a:t>ὑμεῖς</a:t>
            </a:r>
            <a:r>
              <a:rPr lang="el-GR" i="1" dirty="0"/>
              <a:t> </a:t>
            </a:r>
            <a:r>
              <a:rPr lang="el-GR" i="1" dirty="0" err="1"/>
              <a:t>πιστεῦσαι</a:t>
            </a:r>
            <a:r>
              <a:rPr lang="el-GR" i="1" dirty="0"/>
              <a:t>, </a:t>
            </a:r>
            <a:r>
              <a:rPr lang="el-GR" i="1" dirty="0" err="1"/>
              <a:t>δόξαν</a:t>
            </a:r>
            <a:r>
              <a:rPr lang="el-GR" i="1" dirty="0"/>
              <a:t> </a:t>
            </a:r>
            <a:r>
              <a:rPr lang="el-GR" i="1" dirty="0" err="1"/>
              <a:t>παρὰ</a:t>
            </a:r>
            <a:r>
              <a:rPr lang="el-GR" i="1" dirty="0"/>
              <a:t> </a:t>
            </a:r>
            <a:r>
              <a:rPr lang="el-GR" i="1" dirty="0" err="1"/>
              <a:t>ἀλλήλων</a:t>
            </a:r>
            <a:r>
              <a:rPr lang="el-GR" i="1" dirty="0"/>
              <a:t> </a:t>
            </a:r>
            <a:r>
              <a:rPr lang="el-GR" i="1" dirty="0" err="1"/>
              <a:t>λαμβάνοντες</a:t>
            </a:r>
            <a:r>
              <a:rPr lang="el-GR" i="1" dirty="0"/>
              <a:t>, </a:t>
            </a:r>
            <a:r>
              <a:rPr lang="el-GR" i="1" dirty="0" err="1"/>
              <a:t>καὶ</a:t>
            </a:r>
            <a:r>
              <a:rPr lang="el-GR" i="1" dirty="0"/>
              <a:t> </a:t>
            </a:r>
            <a:r>
              <a:rPr lang="el-GR" i="1" dirty="0" err="1"/>
              <a:t>τὴν</a:t>
            </a:r>
            <a:r>
              <a:rPr lang="el-GR" i="1" dirty="0"/>
              <a:t> </a:t>
            </a:r>
            <a:r>
              <a:rPr lang="el-GR" i="1" dirty="0" err="1"/>
              <a:t>δόξαν</a:t>
            </a:r>
            <a:r>
              <a:rPr lang="el-GR" i="1" dirty="0"/>
              <a:t> </a:t>
            </a:r>
            <a:r>
              <a:rPr lang="el-GR" i="1" dirty="0" err="1"/>
              <a:t>τὴν</a:t>
            </a:r>
            <a:r>
              <a:rPr lang="el-GR" i="1" dirty="0"/>
              <a:t> </a:t>
            </a:r>
            <a:r>
              <a:rPr lang="el-GR" i="1" dirty="0" err="1"/>
              <a:t>παρὰ</a:t>
            </a:r>
            <a:r>
              <a:rPr lang="el-GR" i="1" dirty="0"/>
              <a:t> </a:t>
            </a:r>
            <a:r>
              <a:rPr lang="el-GR" i="1" dirty="0" err="1"/>
              <a:t>τοῦ</a:t>
            </a:r>
            <a:r>
              <a:rPr lang="el-GR" i="1" dirty="0"/>
              <a:t> </a:t>
            </a:r>
            <a:r>
              <a:rPr lang="el-GR" i="1" dirty="0" err="1"/>
              <a:t>μόνου</a:t>
            </a:r>
            <a:r>
              <a:rPr lang="el-GR" i="1" dirty="0"/>
              <a:t> </a:t>
            </a:r>
            <a:r>
              <a:rPr lang="el-GR" i="1" dirty="0" err="1"/>
              <a:t>Θεοῦ</a:t>
            </a:r>
            <a:r>
              <a:rPr lang="el-GR" i="1" dirty="0"/>
              <a:t> </a:t>
            </a:r>
            <a:r>
              <a:rPr lang="el-GR" i="1" dirty="0" err="1"/>
              <a:t>οὐ</a:t>
            </a:r>
            <a:r>
              <a:rPr lang="el-GR" i="1" dirty="0"/>
              <a:t> </a:t>
            </a:r>
            <a:r>
              <a:rPr lang="el-GR" i="1" dirty="0" err="1"/>
              <a:t>ζητεῖτε</a:t>
            </a:r>
            <a:r>
              <a:rPr lang="el-GR" i="1" dirty="0"/>
              <a:t>;</a:t>
            </a:r>
            <a:r>
              <a:rPr lang="el-GR" dirty="0"/>
              <a:t>» (</a:t>
            </a:r>
            <a:r>
              <a:rPr lang="el-GR" i="1" dirty="0" err="1"/>
              <a:t>Ιω</a:t>
            </a:r>
            <a:r>
              <a:rPr lang="el-GR" dirty="0"/>
              <a:t>. 5, 44). Αντίθετα, εκφράζει </a:t>
            </a:r>
            <a:r>
              <a:rPr lang="el-GR" b="1" dirty="0"/>
              <a:t>προσκόλληση στον κόσμο</a:t>
            </a:r>
            <a:r>
              <a:rPr lang="el-GR" dirty="0"/>
              <a:t> (ΙΩΑΝΝΗΣ ΣΙΝΑΪΤΗΣ, Κλίμαξ): ο προσβαλλόμενος αρχίζει να πιστεύει στους ανθρώπους των οποίων επιζητεί την προσοχή, την εκτίμηση, τον θαυμασμό και τους επαίνους. Πιστεύει ακόμη σε καθετί επιδεκτικό να δημιουργήσει σ' αυτούς τις παραπάνω διαθέσεις ως προς το πρόσωπό του. Να γιατί </a:t>
            </a:r>
            <a:r>
              <a:rPr lang="el-GR" b="1" dirty="0"/>
              <a:t>ο άγιος Ιωάννης της Κλίμακος θεωρεί ειδωλολάτρη τον ματαιόδοξο</a:t>
            </a:r>
            <a:r>
              <a:rPr lang="el-GR" dirty="0"/>
              <a:t>, όπως και ο άγιος Μακάριος που παρατηρεί: «</a:t>
            </a:r>
            <a:r>
              <a:rPr lang="el-GR" i="1" dirty="0" err="1"/>
              <a:t>Οἱ</a:t>
            </a:r>
            <a:r>
              <a:rPr lang="el-GR" i="1" dirty="0"/>
              <a:t> </a:t>
            </a:r>
            <a:r>
              <a:rPr lang="el-GR" i="1" dirty="0" err="1"/>
              <a:t>γὰρ</a:t>
            </a:r>
            <a:r>
              <a:rPr lang="el-GR" i="1" dirty="0"/>
              <a:t> δοξάζοντες </a:t>
            </a:r>
            <a:r>
              <a:rPr lang="el-GR" i="1" dirty="0" err="1"/>
              <a:t>αὐτόν</a:t>
            </a:r>
            <a:r>
              <a:rPr lang="el-GR" i="1" dirty="0"/>
              <a:t> </a:t>
            </a:r>
            <a:r>
              <a:rPr lang="el-GR" i="1" dirty="0" err="1"/>
              <a:t>ἄνθρωποι</a:t>
            </a:r>
            <a:r>
              <a:rPr lang="el-GR" i="1" dirty="0"/>
              <a:t> </a:t>
            </a:r>
            <a:r>
              <a:rPr lang="el-GR" i="1" dirty="0" err="1"/>
              <a:t>οὗτοι</a:t>
            </a:r>
            <a:r>
              <a:rPr lang="el-GR" i="1" dirty="0"/>
              <a:t> </a:t>
            </a:r>
            <a:r>
              <a:rPr lang="el-GR" i="1" dirty="0" err="1"/>
              <a:t>εἰσιν</a:t>
            </a:r>
            <a:r>
              <a:rPr lang="el-GR" i="1" dirty="0"/>
              <a:t> </a:t>
            </a:r>
            <a:r>
              <a:rPr lang="el-GR" i="1" dirty="0" err="1"/>
              <a:t>αὐτοῦ</a:t>
            </a:r>
            <a:r>
              <a:rPr lang="el-GR" i="1" dirty="0"/>
              <a:t> θεοί</a:t>
            </a:r>
            <a:r>
              <a:rPr lang="el-GR" dirty="0"/>
              <a:t>».</a:t>
            </a:r>
          </a:p>
          <a:p>
            <a:r>
              <a:rPr lang="el-GR" dirty="0"/>
              <a:t>Ο ματαιόδοξος αγνοεί την αληθινή αξία των πραγμάτων, -από τα οποία έλκει την καύχηση-, καθώς και της ίδιας της καύχησης. Αποδίδει σ' αυτά ουσία και σημασία, που δεν έχουν στην πραγματικότητα (ΝΙΚΗΤΑΣ ΣΤΗΘΑΤΟΣ, Κεφάλαια πρακτικά). </a:t>
            </a:r>
          </a:p>
          <a:p>
            <a:endParaRPr lang="el-GR" dirty="0"/>
          </a:p>
        </p:txBody>
      </p:sp>
    </p:spTree>
    <p:extLst>
      <p:ext uri="{BB962C8B-B14F-4D97-AF65-F5344CB8AC3E}">
        <p14:creationId xmlns:p14="http://schemas.microsoft.com/office/powerpoint/2010/main" val="2002277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7FFBE0-C04F-75DD-8409-D0BEA7DD60C9}"/>
              </a:ext>
            </a:extLst>
          </p:cNvPr>
          <p:cNvSpPr>
            <a:spLocks noGrp="1"/>
          </p:cNvSpPr>
          <p:nvPr>
            <p:ph type="title"/>
          </p:nvPr>
        </p:nvSpPr>
        <p:spPr>
          <a:xfrm>
            <a:off x="838200" y="1"/>
            <a:ext cx="10515600" cy="573206"/>
          </a:xfrm>
        </p:spPr>
        <p:txBody>
          <a:bodyPr>
            <a:normAutofit fontScale="90000"/>
          </a:bodyPr>
          <a:lstStyle/>
          <a:p>
            <a:pPr algn="ctr"/>
            <a:r>
              <a:rPr lang="el-GR" b="1" dirty="0"/>
              <a:t>Συνέπειες της κενοδοξίας</a:t>
            </a:r>
            <a:endParaRPr lang="el-GR" dirty="0"/>
          </a:p>
        </p:txBody>
      </p:sp>
      <p:sp>
        <p:nvSpPr>
          <p:cNvPr id="3" name="Θέση περιεχομένου 2">
            <a:extLst>
              <a:ext uri="{FF2B5EF4-FFF2-40B4-BE49-F238E27FC236}">
                <a16:creationId xmlns:a16="http://schemas.microsoft.com/office/drawing/2014/main" id="{3D1C5440-F971-9268-6C1D-19493C522E6C}"/>
              </a:ext>
            </a:extLst>
          </p:cNvPr>
          <p:cNvSpPr>
            <a:spLocks noGrp="1"/>
          </p:cNvSpPr>
          <p:nvPr>
            <p:ph idx="1"/>
          </p:nvPr>
        </p:nvSpPr>
        <p:spPr>
          <a:xfrm>
            <a:off x="0" y="573207"/>
            <a:ext cx="12192000" cy="6284792"/>
          </a:xfrm>
        </p:spPr>
        <p:txBody>
          <a:bodyPr>
            <a:normAutofit lnSpcReduction="10000"/>
          </a:bodyPr>
          <a:lstStyle/>
          <a:p>
            <a:r>
              <a:rPr lang="el-GR" dirty="0"/>
              <a:t>Ο ματαιόδοξος ενεργεί σαν τα υλικά πράγματα να είχαν απόλυτη και μόνιμη αξία, ενώ είναι κατεξοχήν άστατα και πρόσκαιρα.</a:t>
            </a:r>
            <a:r>
              <a:rPr lang="el-GR" b="1" dirty="0"/>
              <a:t> Το ίδιο τ' όνομα της κενοδοξίας φανερώνει το χαρακτήρα της</a:t>
            </a:r>
            <a:r>
              <a:rPr lang="el-GR" dirty="0"/>
              <a:t>: </a:t>
            </a:r>
            <a:r>
              <a:rPr lang="el-GR" u="sng" dirty="0"/>
              <a:t>μάταιος</a:t>
            </a:r>
            <a:r>
              <a:rPr lang="el-GR" dirty="0"/>
              <a:t>, </a:t>
            </a:r>
            <a:r>
              <a:rPr lang="el-GR" u="sng" dirty="0"/>
              <a:t>τιποτένιος</a:t>
            </a:r>
            <a:r>
              <a:rPr lang="el-GR" dirty="0"/>
              <a:t>, </a:t>
            </a:r>
            <a:r>
              <a:rPr lang="el-GR" u="sng" dirty="0"/>
              <a:t>άστατος</a:t>
            </a:r>
            <a:r>
              <a:rPr lang="el-GR" dirty="0"/>
              <a:t>, </a:t>
            </a:r>
            <a:r>
              <a:rPr lang="el-GR" u="sng" dirty="0"/>
              <a:t>παροδικός</a:t>
            </a:r>
            <a:r>
              <a:rPr lang="el-GR" dirty="0"/>
              <a:t>, </a:t>
            </a:r>
            <a:r>
              <a:rPr lang="el-GR" u="sng" dirty="0"/>
              <a:t>επιφανειακός</a:t>
            </a:r>
            <a:r>
              <a:rPr lang="el-GR" dirty="0"/>
              <a:t>· όπως ακριβώς και αυτός του κόσμου, που η μορφή του περνά και φεύγει (</a:t>
            </a:r>
            <a:r>
              <a:rPr lang="el-GR" i="1" dirty="0"/>
              <a:t>Β' </a:t>
            </a:r>
            <a:r>
              <a:rPr lang="el-GR" i="1" dirty="0" err="1"/>
              <a:t>Κορ</a:t>
            </a:r>
            <a:r>
              <a:rPr lang="el-GR" dirty="0"/>
              <a:t>. 7, 31)· οι Πατέρες ακολουθώντας τον προφήτη Ησαΐα την παρομοιάζουν με το </a:t>
            </a:r>
            <a:r>
              <a:rPr lang="el-GR" b="1" dirty="0"/>
              <a:t>άνθος του χόρτου</a:t>
            </a:r>
            <a:r>
              <a:rPr lang="el-GR" dirty="0"/>
              <a:t> (</a:t>
            </a:r>
            <a:r>
              <a:rPr lang="el-GR" i="1" dirty="0" err="1"/>
              <a:t>Ησ</a:t>
            </a:r>
            <a:r>
              <a:rPr lang="el-GR" dirty="0"/>
              <a:t>. 40, 6-7) ή ακόμη και με </a:t>
            </a:r>
            <a:r>
              <a:rPr lang="el-GR" b="1" dirty="0"/>
              <a:t>όνειρο</a:t>
            </a:r>
            <a:r>
              <a:rPr lang="el-GR" dirty="0"/>
              <a:t> και με κάθε είδους πραγματικότητα χωρίς διάρκεια και σταθερότητα.   </a:t>
            </a:r>
          </a:p>
          <a:p>
            <a:r>
              <a:rPr lang="el-GR" dirty="0"/>
              <a:t>Ο άγιος Ιωάννης ο Ερημίτης γράφει ότι </a:t>
            </a:r>
            <a:r>
              <a:rPr lang="el-GR" b="1" dirty="0"/>
              <a:t>οι άνθρωποι δεν καταλαβαίνουν το άστατο των αγαθών</a:t>
            </a:r>
            <a:r>
              <a:rPr lang="el-GR" dirty="0"/>
              <a:t>, ούτε τη ματαιοδοξία, που προκύπτει από αυτά· </a:t>
            </a:r>
            <a:r>
              <a:rPr lang="el-GR" b="1" dirty="0"/>
              <a:t>δεν αντιλαμβάνονται την υπεροχή των έργων του Θεού, ούτε τη σοφία της Πρόνοιάς Του, ούτε τη μικρότητα και ταπεινότητα της ανθρώπινης φύσης</a:t>
            </a:r>
            <a:r>
              <a:rPr lang="el-GR" dirty="0"/>
              <a:t>. Να γιατί πριν ανθήσουν μαραίνονται, πριν φθάσουν στη δύναμη διαλύονται, πριν ανεβούν ταπεινώνονται.</a:t>
            </a:r>
          </a:p>
          <a:p>
            <a:r>
              <a:rPr lang="el-GR" dirty="0"/>
              <a:t>Φαίνεται λοιπόν ότι η κενοδοξία περιλαμβάνει και μία </a:t>
            </a:r>
            <a:r>
              <a:rPr lang="el-GR" b="1" dirty="0"/>
              <a:t>ψευδαισθητική εικόνα της πραγματικότητας</a:t>
            </a:r>
            <a:r>
              <a:rPr lang="el-GR" dirty="0"/>
              <a:t>, καθώς ο άνθρωπος, που βρίσκεται κάτω από την επιρροή της σταματά ν' αποδίδει αξία, σημασία, ουσία σε όποιον τη διαθέτει, ενώ απονέμει αυτές τις ιδιότητες σ' αυτόν που τελικά τις στερείται. </a:t>
            </a:r>
          </a:p>
        </p:txBody>
      </p:sp>
    </p:spTree>
    <p:extLst>
      <p:ext uri="{BB962C8B-B14F-4D97-AF65-F5344CB8AC3E}">
        <p14:creationId xmlns:p14="http://schemas.microsoft.com/office/powerpoint/2010/main" val="1853561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3C9F83-AAB7-F419-041D-4AAB861B9D1B}"/>
              </a:ext>
            </a:extLst>
          </p:cNvPr>
          <p:cNvSpPr>
            <a:spLocks noGrp="1"/>
          </p:cNvSpPr>
          <p:nvPr>
            <p:ph type="title"/>
          </p:nvPr>
        </p:nvSpPr>
        <p:spPr>
          <a:xfrm>
            <a:off x="838200" y="18256"/>
            <a:ext cx="10515600" cy="662782"/>
          </a:xfrm>
        </p:spPr>
        <p:txBody>
          <a:bodyPr>
            <a:normAutofit fontScale="90000"/>
          </a:bodyPr>
          <a:lstStyle/>
          <a:p>
            <a:pPr algn="ctr"/>
            <a:r>
              <a:rPr lang="el-GR" b="1" dirty="0"/>
              <a:t>Συνέπειες της κενοδοξίας</a:t>
            </a:r>
            <a:endParaRPr lang="el-GR" dirty="0"/>
          </a:p>
        </p:txBody>
      </p:sp>
      <p:sp>
        <p:nvSpPr>
          <p:cNvPr id="3" name="Θέση περιεχομένου 2">
            <a:extLst>
              <a:ext uri="{FF2B5EF4-FFF2-40B4-BE49-F238E27FC236}">
                <a16:creationId xmlns:a16="http://schemas.microsoft.com/office/drawing/2014/main" id="{64EDF5D2-8971-DCB0-070F-D8908EDB7FC2}"/>
              </a:ext>
            </a:extLst>
          </p:cNvPr>
          <p:cNvSpPr>
            <a:spLocks noGrp="1"/>
          </p:cNvSpPr>
          <p:nvPr>
            <p:ph idx="1"/>
          </p:nvPr>
        </p:nvSpPr>
        <p:spPr>
          <a:xfrm>
            <a:off x="0" y="583678"/>
            <a:ext cx="12192000" cy="6274321"/>
          </a:xfrm>
        </p:spPr>
        <p:txBody>
          <a:bodyPr>
            <a:normAutofit fontScale="92500" lnSpcReduction="20000"/>
          </a:bodyPr>
          <a:lstStyle/>
          <a:p>
            <a:r>
              <a:rPr lang="el-GR" dirty="0"/>
              <a:t>Το πάθος της ματαιοδοξίας </a:t>
            </a:r>
            <a:r>
              <a:rPr lang="el-GR" b="1" dirty="0"/>
              <a:t>καταστρέφει την εσωτερική ειρήνη </a:t>
            </a:r>
            <a:r>
              <a:rPr lang="el-GR" dirty="0"/>
              <a:t>επηρεάζοντας την ψυχή με πολλούς τρόπους. Πρώτιστα κάνει τον άνθρωπο ν' απασχολείται πως θ' αποσπάσει το θαυμασμό και τους επαίνους που επιθυμεί. Γεμίζει λοιπόν την ψυχή του με </a:t>
            </a:r>
            <a:r>
              <a:rPr lang="el-GR" b="1" dirty="0"/>
              <a:t>διαρκή μέριμνα</a:t>
            </a:r>
            <a:r>
              <a:rPr lang="el-GR" dirty="0"/>
              <a:t> και συχνά του προκαλεί </a:t>
            </a:r>
            <a:r>
              <a:rPr lang="el-GR" b="1" dirty="0"/>
              <a:t>αγωνιώδη και υπερβολική ταραχή</a:t>
            </a:r>
            <a:r>
              <a:rPr lang="el-GR" dirty="0"/>
              <a:t>. Η μέριμνα πολλαπλασιάζεται όταν η κενοδοξία δεν καταφέρνει να ικανοποιηθεί. </a:t>
            </a:r>
          </a:p>
          <a:p>
            <a:r>
              <a:rPr lang="el-GR" dirty="0"/>
              <a:t>Συχνά τότε παρατηρείται το φαινόμενο, ο ματαιόδοξος όχι μόνο να μην κινεί την προσοχή και να μην έλκει το θαυμασμό τού άλλου, αλλά να οδηγείται στο αντίθετο αποτέλεσμα. «</a:t>
            </a:r>
            <a:r>
              <a:rPr lang="el-GR" i="1" dirty="0"/>
              <a:t>Κενοδοξία </a:t>
            </a:r>
            <a:r>
              <a:rPr lang="el-GR" i="1" dirty="0" err="1"/>
              <a:t>ἀντί</a:t>
            </a:r>
            <a:r>
              <a:rPr lang="el-GR" i="1" dirty="0"/>
              <a:t> </a:t>
            </a:r>
            <a:r>
              <a:rPr lang="el-GR" i="1" dirty="0" err="1"/>
              <a:t>τιμῆς</a:t>
            </a:r>
            <a:r>
              <a:rPr lang="el-GR" i="1" dirty="0"/>
              <a:t> </a:t>
            </a:r>
            <a:r>
              <a:rPr lang="el-GR" i="1" dirty="0" err="1"/>
              <a:t>πολλάκις</a:t>
            </a:r>
            <a:r>
              <a:rPr lang="el-GR" i="1" dirty="0"/>
              <a:t> </a:t>
            </a:r>
            <a:r>
              <a:rPr lang="el-GR" i="1" dirty="0" err="1"/>
              <a:t>ἀτιμίας</a:t>
            </a:r>
            <a:r>
              <a:rPr lang="el-GR" i="1" dirty="0"/>
              <a:t> </a:t>
            </a:r>
            <a:r>
              <a:rPr lang="el-GR" i="1" dirty="0" err="1"/>
              <a:t>ἐγένετο</a:t>
            </a:r>
            <a:r>
              <a:rPr lang="el-GR" i="1" dirty="0"/>
              <a:t> πρόξενος</a:t>
            </a:r>
            <a:r>
              <a:rPr lang="el-GR" dirty="0"/>
              <a:t>», λέγει ο άγιος Ιωάννης της Κλίμακος. Και ο άγιος Μάρκος ο Ερημίτης παρατηρεί: «</a:t>
            </a:r>
            <a:r>
              <a:rPr lang="el-GR" i="1" dirty="0" err="1"/>
              <a:t>Ὅταν</a:t>
            </a:r>
            <a:r>
              <a:rPr lang="el-GR" i="1" dirty="0"/>
              <a:t> </a:t>
            </a:r>
            <a:r>
              <a:rPr lang="el-GR" i="1" dirty="0" err="1"/>
              <a:t>ἴδῃς</a:t>
            </a:r>
            <a:r>
              <a:rPr lang="el-GR" i="1" dirty="0"/>
              <a:t> τινά </a:t>
            </a:r>
            <a:r>
              <a:rPr lang="el-GR" i="1" dirty="0" err="1"/>
              <a:t>ἐν</a:t>
            </a:r>
            <a:r>
              <a:rPr lang="el-GR" i="1" dirty="0"/>
              <a:t> </a:t>
            </a:r>
            <a:r>
              <a:rPr lang="el-GR" i="1" dirty="0" err="1"/>
              <a:t>πολλαῖς</a:t>
            </a:r>
            <a:r>
              <a:rPr lang="el-GR" i="1" dirty="0"/>
              <a:t> </a:t>
            </a:r>
            <a:r>
              <a:rPr lang="el-GR" i="1" dirty="0" err="1"/>
              <a:t>ἀτιμίαις</a:t>
            </a:r>
            <a:r>
              <a:rPr lang="el-GR" i="1" dirty="0"/>
              <a:t> </a:t>
            </a:r>
            <a:r>
              <a:rPr lang="el-GR" i="1" dirty="0" err="1"/>
              <a:t>ὀδυνώμενον</a:t>
            </a:r>
            <a:r>
              <a:rPr lang="el-GR" i="1" dirty="0"/>
              <a:t>, </a:t>
            </a:r>
            <a:r>
              <a:rPr lang="el-GR" i="1" dirty="0" err="1"/>
              <a:t>γίνωσκε</a:t>
            </a:r>
            <a:r>
              <a:rPr lang="el-GR" i="1" dirty="0"/>
              <a:t>, </a:t>
            </a:r>
            <a:r>
              <a:rPr lang="el-GR" i="1" dirty="0" err="1"/>
              <a:t>ὅτι</a:t>
            </a:r>
            <a:r>
              <a:rPr lang="el-GR" i="1" dirty="0"/>
              <a:t> </a:t>
            </a:r>
            <a:r>
              <a:rPr lang="el-GR" i="1" dirty="0" err="1"/>
              <a:t>λογισμοῖς</a:t>
            </a:r>
            <a:r>
              <a:rPr lang="el-GR" i="1" dirty="0"/>
              <a:t> κενοδοξίας </a:t>
            </a:r>
            <a:r>
              <a:rPr lang="el-GR" i="1" dirty="0" err="1"/>
              <a:t>ἐνεφορήθη</a:t>
            </a:r>
            <a:r>
              <a:rPr lang="el-GR" dirty="0"/>
              <a:t>». Στη θέση των αναμενόμενων επαίνων, εισπράττει στην καλύτερη περίπτωση </a:t>
            </a:r>
            <a:r>
              <a:rPr lang="el-GR" b="1" dirty="0"/>
              <a:t>αδιαφορία</a:t>
            </a:r>
            <a:r>
              <a:rPr lang="el-GR" dirty="0"/>
              <a:t>· ενώ στη χειρότερη έλκει εναντίον του το </a:t>
            </a:r>
            <a:r>
              <a:rPr lang="el-GR" b="1" dirty="0"/>
              <a:t>μίσος</a:t>
            </a:r>
            <a:r>
              <a:rPr lang="el-GR" dirty="0"/>
              <a:t>, προκαλεί το </a:t>
            </a:r>
            <a:r>
              <a:rPr lang="el-GR" b="1" dirty="0"/>
              <a:t>φθόνο</a:t>
            </a:r>
            <a:r>
              <a:rPr lang="el-GR" dirty="0"/>
              <a:t> και τη </a:t>
            </a:r>
            <a:r>
              <a:rPr lang="el-GR" b="1" dirty="0"/>
              <a:t>ζήλεια</a:t>
            </a:r>
            <a:r>
              <a:rPr lang="el-GR" dirty="0"/>
              <a:t>, γεννά </a:t>
            </a:r>
            <a:r>
              <a:rPr lang="el-GR" b="1" dirty="0"/>
              <a:t>κριτικές </a:t>
            </a:r>
            <a:r>
              <a:rPr lang="el-GR" dirty="0"/>
              <a:t>και </a:t>
            </a:r>
            <a:r>
              <a:rPr lang="el-GR" b="1" dirty="0"/>
              <a:t>σαρκασμούς</a:t>
            </a:r>
            <a:r>
              <a:rPr lang="el-GR" dirty="0"/>
              <a:t>, ιδιαίτερα όταν η ματαιοδοξία του εκδηλώνεται με τα λόγια του ή διαφαίνεται από τις διαθέσεις του. </a:t>
            </a:r>
          </a:p>
          <a:p>
            <a:r>
              <a:rPr lang="el-GR" dirty="0"/>
              <a:t>Ο άγιος Ιωάννης ο Χρυσόστομος απευθύνει σαφή προειδοποίηση στους ακροατές του: «</a:t>
            </a:r>
            <a:r>
              <a:rPr lang="el-GR" i="1" dirty="0" err="1"/>
              <a:t>Φυλαξώμεθα</a:t>
            </a:r>
            <a:r>
              <a:rPr lang="el-GR" i="1" dirty="0"/>
              <a:t> </a:t>
            </a:r>
            <a:r>
              <a:rPr lang="el-GR" i="1" dirty="0" err="1"/>
              <a:t>τοίνυν</a:t>
            </a:r>
            <a:r>
              <a:rPr lang="el-GR" i="1" dirty="0"/>
              <a:t> </a:t>
            </a:r>
            <a:r>
              <a:rPr lang="el-GR" i="1" dirty="0" err="1"/>
              <a:t>τὸ</a:t>
            </a:r>
            <a:r>
              <a:rPr lang="el-GR" i="1" dirty="0"/>
              <a:t> </a:t>
            </a:r>
            <a:r>
              <a:rPr lang="el-GR" i="1" dirty="0" err="1"/>
              <a:t>περὶ</a:t>
            </a:r>
            <a:r>
              <a:rPr lang="el-GR" i="1" dirty="0"/>
              <a:t> </a:t>
            </a:r>
            <a:r>
              <a:rPr lang="el-GR" i="1" dirty="0" err="1"/>
              <a:t>ἑαυτῶν</a:t>
            </a:r>
            <a:r>
              <a:rPr lang="el-GR" i="1" dirty="0"/>
              <a:t> τι λέγειν </a:t>
            </a:r>
            <a:r>
              <a:rPr lang="el-GR" i="1" dirty="0" err="1"/>
              <a:t>τοῦτο</a:t>
            </a:r>
            <a:r>
              <a:rPr lang="el-GR" i="1" dirty="0"/>
              <a:t> </a:t>
            </a:r>
            <a:r>
              <a:rPr lang="el-GR" i="1" dirty="0" err="1"/>
              <a:t>γὰρ</a:t>
            </a:r>
            <a:r>
              <a:rPr lang="el-GR" i="1" dirty="0"/>
              <a:t> </a:t>
            </a:r>
            <a:r>
              <a:rPr lang="el-GR" i="1" dirty="0" err="1"/>
              <a:t>καὶ</a:t>
            </a:r>
            <a:r>
              <a:rPr lang="el-GR" i="1" dirty="0"/>
              <a:t> </a:t>
            </a:r>
            <a:r>
              <a:rPr lang="el-GR" i="1" dirty="0" err="1"/>
              <a:t>παρὰ</a:t>
            </a:r>
            <a:r>
              <a:rPr lang="el-GR" i="1" dirty="0"/>
              <a:t> </a:t>
            </a:r>
            <a:r>
              <a:rPr lang="el-GR" i="1" dirty="0" err="1"/>
              <a:t>ἀνθρώποις</a:t>
            </a:r>
            <a:r>
              <a:rPr lang="el-GR" i="1" dirty="0"/>
              <a:t> </a:t>
            </a:r>
            <a:r>
              <a:rPr lang="el-GR" i="1" dirty="0" err="1"/>
              <a:t>μισητοὺς</a:t>
            </a:r>
            <a:r>
              <a:rPr lang="el-GR" i="1" dirty="0"/>
              <a:t> </a:t>
            </a:r>
            <a:r>
              <a:rPr lang="el-GR" i="1" dirty="0" err="1"/>
              <a:t>καὶ</a:t>
            </a:r>
            <a:r>
              <a:rPr lang="el-GR" i="1" dirty="0"/>
              <a:t> </a:t>
            </a:r>
            <a:r>
              <a:rPr lang="el-GR" i="1" dirty="0" err="1"/>
              <a:t>παρὰ</a:t>
            </a:r>
            <a:r>
              <a:rPr lang="el-GR" i="1" dirty="0"/>
              <a:t> </a:t>
            </a:r>
            <a:r>
              <a:rPr lang="el-GR" i="1" dirty="0" err="1"/>
              <a:t>Θε</a:t>
            </a:r>
            <a:r>
              <a:rPr lang="el-GR" i="1" dirty="0" err="1">
                <a:latin typeface="Calibri" panose="020F0502020204030204" pitchFamily="34" charset="0"/>
                <a:cs typeface="Calibri" panose="020F0502020204030204" pitchFamily="34" charset="0"/>
              </a:rPr>
              <a:t>ῷ</a:t>
            </a:r>
            <a:r>
              <a:rPr lang="el-GR" i="1" dirty="0"/>
              <a:t> </a:t>
            </a:r>
            <a:r>
              <a:rPr lang="el-GR" i="1" dirty="0" err="1"/>
              <a:t>βδελυροὺς</a:t>
            </a:r>
            <a:r>
              <a:rPr lang="el-GR" i="1" dirty="0"/>
              <a:t> </a:t>
            </a:r>
            <a:r>
              <a:rPr lang="el-GR" i="1" dirty="0" err="1"/>
              <a:t>ἐργάζεται</a:t>
            </a:r>
            <a:r>
              <a:rPr lang="el-GR" dirty="0"/>
              <a:t>». Τέτοια κατάσταση δεν είναι δυνατόν να μη γεννήσει στον άνθρωπο λύπη (ΙΣΑΑΚ ΣΥΡΟΣ, Λόγος, 1.5). </a:t>
            </a:r>
            <a:r>
              <a:rPr lang="el-GR" b="1" dirty="0"/>
              <a:t>Ο ματαιόδοξος υποφέρει από τη διατάραξη των αρμονικών σχέσεων με τον περίγυρό του </a:t>
            </a:r>
            <a:r>
              <a:rPr lang="el-GR" dirty="0"/>
              <a:t>και οφείλει να απασχολείται με τη, -δυσκολότερη-, εξεύρεση νέων μέσων, ώστε με την εκμετάλλευσή τους ν' αντικαταστήσει όσα απέτυχαν.</a:t>
            </a:r>
          </a:p>
          <a:p>
            <a:endParaRPr lang="el-GR" dirty="0"/>
          </a:p>
        </p:txBody>
      </p:sp>
    </p:spTree>
    <p:extLst>
      <p:ext uri="{BB962C8B-B14F-4D97-AF65-F5344CB8AC3E}">
        <p14:creationId xmlns:p14="http://schemas.microsoft.com/office/powerpoint/2010/main" val="1964984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3D19F7-EBD7-6DDA-ED9C-451467454F47}"/>
              </a:ext>
            </a:extLst>
          </p:cNvPr>
          <p:cNvSpPr>
            <a:spLocks noGrp="1"/>
          </p:cNvSpPr>
          <p:nvPr>
            <p:ph type="title"/>
          </p:nvPr>
        </p:nvSpPr>
        <p:spPr>
          <a:xfrm>
            <a:off x="838200" y="18256"/>
            <a:ext cx="10515600" cy="662782"/>
          </a:xfrm>
        </p:spPr>
        <p:txBody>
          <a:bodyPr>
            <a:normAutofit fontScale="90000"/>
          </a:bodyPr>
          <a:lstStyle/>
          <a:p>
            <a:pPr algn="ctr"/>
            <a:r>
              <a:rPr lang="el-GR" b="1" dirty="0"/>
              <a:t>Συνέπειες της κενοδοξίας</a:t>
            </a:r>
            <a:endParaRPr lang="el-GR" dirty="0"/>
          </a:p>
        </p:txBody>
      </p:sp>
      <p:sp>
        <p:nvSpPr>
          <p:cNvPr id="3" name="Θέση περιεχομένου 2">
            <a:extLst>
              <a:ext uri="{FF2B5EF4-FFF2-40B4-BE49-F238E27FC236}">
                <a16:creationId xmlns:a16="http://schemas.microsoft.com/office/drawing/2014/main" id="{94BD4C8C-93E1-FA2B-DC65-43677E988FF9}"/>
              </a:ext>
            </a:extLst>
          </p:cNvPr>
          <p:cNvSpPr>
            <a:spLocks noGrp="1"/>
          </p:cNvSpPr>
          <p:nvPr>
            <p:ph idx="1"/>
          </p:nvPr>
        </p:nvSpPr>
        <p:spPr>
          <a:xfrm>
            <a:off x="0" y="556382"/>
            <a:ext cx="12192000" cy="6301617"/>
          </a:xfrm>
        </p:spPr>
        <p:txBody>
          <a:bodyPr>
            <a:normAutofit fontScale="92500" lnSpcReduction="20000"/>
          </a:bodyPr>
          <a:lstStyle/>
          <a:p>
            <a:r>
              <a:rPr lang="el-GR" dirty="0"/>
              <a:t>Κάτω από την επιρροή της κενοδοξίας, </a:t>
            </a:r>
            <a:r>
              <a:rPr lang="el-GR" b="1" dirty="0"/>
              <a:t>ο άνθρωπος χάνει την αυτονομία </a:t>
            </a:r>
            <a:r>
              <a:rPr lang="el-GR" dirty="0"/>
              <a:t>του, καθώς εξαρτάται επιπλέον</a:t>
            </a:r>
            <a:r>
              <a:rPr lang="el-GR" b="1" dirty="0"/>
              <a:t> </a:t>
            </a:r>
            <a:r>
              <a:rPr lang="el-GR" dirty="0"/>
              <a:t>από το βλέμμα και την άποψη του άλλου·</a:t>
            </a:r>
            <a:r>
              <a:rPr lang="el-GR" b="1" dirty="0"/>
              <a:t> υποδουλώνεται σ' αυτούς που επιδιώκει ν' αρέσει</a:t>
            </a:r>
            <a:r>
              <a:rPr lang="el-GR" dirty="0"/>
              <a:t>, επειδή αναμένει τα εγκώμια και τους επαίνους τους. Πόσο δυστυχισμένος είμαι, αλληλογραφεί ο άγιος Ιωάννης Ερημίτης· ο Θεός με δημιούργησε ελεύθερο, και πάνω μου βαραίνει η κυριαρχία πολλών ανθρώπων, καθώς γίνομαι σκλάβος όλου του κόσμου με την επιθυμία μου ν' αρέσω σ' όλο τον κόσμο.</a:t>
            </a:r>
          </a:p>
          <a:p>
            <a:r>
              <a:rPr lang="el-GR" b="1" dirty="0"/>
              <a:t>Τα παθολογικά αποτελέσματα της κενοδοξίας</a:t>
            </a:r>
            <a:r>
              <a:rPr lang="el-GR" dirty="0"/>
              <a:t> είναι ευρέως εκτεταμένα και στο πνευματικό επίπεδο. Εισάγει στον άνθρωπο τον </a:t>
            </a:r>
            <a:r>
              <a:rPr lang="el-GR" u="sng" dirty="0"/>
              <a:t>πνευματικό θάνατο</a:t>
            </a:r>
            <a:r>
              <a:rPr lang="el-GR" dirty="0"/>
              <a:t>. </a:t>
            </a:r>
            <a:r>
              <a:rPr lang="el-GR" u="sng" dirty="0"/>
              <a:t>Τυφλώνει το νου</a:t>
            </a:r>
            <a:r>
              <a:rPr lang="el-GR" dirty="0"/>
              <a:t> του, τον </a:t>
            </a:r>
            <a:r>
              <a:rPr lang="el-GR" u="sng" dirty="0"/>
              <a:t>ταράσσει</a:t>
            </a:r>
            <a:r>
              <a:rPr lang="el-GR" dirty="0"/>
              <a:t>  και </a:t>
            </a:r>
            <a:r>
              <a:rPr lang="el-GR" u="sng" dirty="0"/>
              <a:t>ελαττώνει σημαντικά τη γνώση του</a:t>
            </a:r>
            <a:r>
              <a:rPr lang="el-GR" dirty="0"/>
              <a:t>. </a:t>
            </a:r>
            <a:r>
              <a:rPr lang="el-GR" u="sng" dirty="0"/>
              <a:t>Καταστρέφει όλες τις αρετές που απέκτησε ο άνθρωπος</a:t>
            </a:r>
            <a:r>
              <a:rPr lang="el-GR" dirty="0"/>
              <a:t>, και </a:t>
            </a:r>
            <a:r>
              <a:rPr lang="el-GR" u="sng" dirty="0"/>
              <a:t>καθιστά όλες τις ασκητικές του προσπάθειες εντελώς άχρηστες</a:t>
            </a:r>
            <a:r>
              <a:rPr lang="el-GR" dirty="0"/>
              <a:t>.  </a:t>
            </a:r>
          </a:p>
          <a:p>
            <a:r>
              <a:rPr lang="el-GR" dirty="0"/>
              <a:t>Η απώλεια των καρπών της άσκησης και των αρετών οδηγεί αναπόφευκτα στη δημιουργία </a:t>
            </a:r>
            <a:r>
              <a:rPr lang="el-GR" b="1" dirty="0"/>
              <a:t>κατάστασης πόνου</a:t>
            </a:r>
            <a:r>
              <a:rPr lang="el-GR" dirty="0"/>
              <a:t> και </a:t>
            </a:r>
            <a:r>
              <a:rPr lang="el-GR" b="1" dirty="0"/>
              <a:t>οδύνης στην ψυχή του</a:t>
            </a:r>
            <a:r>
              <a:rPr lang="el-GR" dirty="0"/>
              <a:t>. Αυτή, στερούμενη τα πολυτιμότερα αγαθά βρίσκεται και πάλι κενή, εγκαταλειμμένη, γεμάτη ταραχή και δυσφορία και φαίνεται προορισμένη να </a:t>
            </a:r>
            <a:r>
              <a:rPr lang="el-GR" b="1" dirty="0"/>
              <a:t>βιώνει μόνιμα έλλειψη ικανοποίησης</a:t>
            </a:r>
            <a:r>
              <a:rPr lang="el-GR" dirty="0"/>
              <a:t>.</a:t>
            </a:r>
          </a:p>
          <a:p>
            <a:r>
              <a:rPr lang="el-GR" dirty="0"/>
              <a:t>Γράφει ο άγιος Ιωάννης Κασσιανός ότι η κενοδοξία είναι τροφή που τέρπει την ψυχή για μικρό χρονικό διάστημα, αλλά μετά την αφήνει άδεια, χωρίς αρετή και γυμνή, άγονη, στερημένη από κάθε πνευματικό καρπό. Συνεπώς η κενοδοξία όχι μόνο καταστρέφει την αρετή μεγάλων πνευματικών αγώνων, αλλά προξενεί στην ψυχή ακόμη μεγαλύτερους πόνους και βάσανα.</a:t>
            </a:r>
          </a:p>
          <a:p>
            <a:endParaRPr lang="el-GR" dirty="0"/>
          </a:p>
        </p:txBody>
      </p:sp>
    </p:spTree>
    <p:extLst>
      <p:ext uri="{BB962C8B-B14F-4D97-AF65-F5344CB8AC3E}">
        <p14:creationId xmlns:p14="http://schemas.microsoft.com/office/powerpoint/2010/main" val="22467859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0A0EC3-8731-46D6-B19C-2F22CD77C209}"/>
              </a:ext>
            </a:extLst>
          </p:cNvPr>
          <p:cNvSpPr>
            <a:spLocks noGrp="1"/>
          </p:cNvSpPr>
          <p:nvPr>
            <p:ph type="title"/>
          </p:nvPr>
        </p:nvSpPr>
        <p:spPr>
          <a:xfrm>
            <a:off x="0" y="18255"/>
            <a:ext cx="12192000" cy="541303"/>
          </a:xfrm>
        </p:spPr>
        <p:txBody>
          <a:bodyPr>
            <a:normAutofit fontScale="90000"/>
          </a:bodyPr>
          <a:lstStyle/>
          <a:p>
            <a:pPr algn="ctr"/>
            <a:r>
              <a:rPr lang="el-GR" b="1" dirty="0"/>
              <a:t>Η ταπείνωση ως η θεραπευτική της κενοδοξίας</a:t>
            </a:r>
          </a:p>
        </p:txBody>
      </p:sp>
      <p:sp>
        <p:nvSpPr>
          <p:cNvPr id="3" name="Θέση περιεχομένου 2">
            <a:extLst>
              <a:ext uri="{FF2B5EF4-FFF2-40B4-BE49-F238E27FC236}">
                <a16:creationId xmlns:a16="http://schemas.microsoft.com/office/drawing/2014/main" id="{3F336239-C0E6-6CA3-9EE3-71219B80722F}"/>
              </a:ext>
            </a:extLst>
          </p:cNvPr>
          <p:cNvSpPr>
            <a:spLocks noGrp="1"/>
          </p:cNvSpPr>
          <p:nvPr>
            <p:ph idx="1"/>
          </p:nvPr>
        </p:nvSpPr>
        <p:spPr>
          <a:xfrm>
            <a:off x="0" y="559558"/>
            <a:ext cx="12192000" cy="6280187"/>
          </a:xfrm>
        </p:spPr>
        <p:txBody>
          <a:bodyPr>
            <a:normAutofit fontScale="92500" lnSpcReduction="20000"/>
          </a:bodyPr>
          <a:lstStyle/>
          <a:p>
            <a:r>
              <a:rPr lang="el-GR" dirty="0"/>
              <a:t>Η ταπεινοφροσύνη αποτελεί το ειδικό αντίδοτο της κενοδοξίας: «</a:t>
            </a:r>
            <a:r>
              <a:rPr lang="el-GR" i="1" dirty="0"/>
              <a:t>Ἡ </a:t>
            </a:r>
            <a:r>
              <a:rPr lang="el-GR" i="1" dirty="0" err="1"/>
              <a:t>ταπείνωσις</a:t>
            </a:r>
            <a:r>
              <a:rPr lang="el-GR" i="1" dirty="0"/>
              <a:t> … κενοδοξίας </a:t>
            </a:r>
            <a:r>
              <a:rPr lang="el-GR" i="1" dirty="0" err="1"/>
              <a:t>τὸν</a:t>
            </a:r>
            <a:r>
              <a:rPr lang="el-GR" i="1" dirty="0"/>
              <a:t> </a:t>
            </a:r>
            <a:r>
              <a:rPr lang="el-GR" i="1" dirty="0" err="1"/>
              <a:t>νοῦν</a:t>
            </a:r>
            <a:r>
              <a:rPr lang="el-GR" i="1" dirty="0"/>
              <a:t> </a:t>
            </a:r>
            <a:r>
              <a:rPr lang="el-GR" i="1" dirty="0" err="1"/>
              <a:t>ἐλευθεροῖ</a:t>
            </a:r>
            <a:r>
              <a:rPr lang="el-GR" dirty="0"/>
              <a:t>» (Μάξιμος Ομολογητής).</a:t>
            </a:r>
          </a:p>
          <a:p>
            <a:r>
              <a:rPr lang="el-GR" dirty="0"/>
              <a:t>Ο άνθρωπος που επιθυμεί να νικήσει το συγκεκριμένο πάθος οφείλει να αναγνωρίσει τη ματαιότητα της ανθρώπινης, εγκόσμιας και επίγειας, δόξας. Ο θάνατος αποκαλύπτει όλο το μέτρο της ματαιότητας και γι’ αυτό η «</a:t>
            </a:r>
            <a:r>
              <a:rPr lang="el-GR" i="1" dirty="0"/>
              <a:t>μνήμη θανάτου</a:t>
            </a:r>
            <a:r>
              <a:rPr lang="el-GR" dirty="0"/>
              <a:t>» αποτελεί ακόμη ένα δραστικό και αποτελεσματικό αντίδοτο.</a:t>
            </a:r>
          </a:p>
          <a:p>
            <a:r>
              <a:rPr lang="el-GR" dirty="0"/>
              <a:t>Επίσης, οφείλει να παραμένει αφανής και άσημος μεταξύ των ανθρώπων, να κρύβει την άσκηση και τις αρετές που έχει. Με αυτή τη σημασία ο άγιος Μάξιμος γράφει: «</a:t>
            </a:r>
            <a:r>
              <a:rPr lang="el-GR" i="1" dirty="0" err="1"/>
              <a:t>Κενοδοξίαν</a:t>
            </a:r>
            <a:r>
              <a:rPr lang="el-GR" i="1" dirty="0"/>
              <a:t> </a:t>
            </a:r>
            <a:r>
              <a:rPr lang="el-GR" i="1" dirty="0" err="1"/>
              <a:t>ἀναιρεῖ</a:t>
            </a:r>
            <a:r>
              <a:rPr lang="el-GR" i="1" dirty="0"/>
              <a:t> ἡ </a:t>
            </a:r>
            <a:r>
              <a:rPr lang="el-GR" i="1" dirty="0" err="1"/>
              <a:t>κρυπτὴ</a:t>
            </a:r>
            <a:r>
              <a:rPr lang="el-GR" i="1" dirty="0"/>
              <a:t> </a:t>
            </a:r>
            <a:r>
              <a:rPr lang="el-GR" i="1" dirty="0" err="1"/>
              <a:t>ἐργασία</a:t>
            </a:r>
            <a:r>
              <a:rPr lang="el-GR" dirty="0"/>
              <a:t>».</a:t>
            </a:r>
          </a:p>
          <a:p>
            <a:r>
              <a:rPr lang="el-GR" dirty="0"/>
              <a:t>Ο άγιος Ιωάννης ο </a:t>
            </a:r>
            <a:r>
              <a:rPr lang="el-GR" dirty="0" err="1"/>
              <a:t>Σιναΐτης</a:t>
            </a:r>
            <a:r>
              <a:rPr lang="el-GR" dirty="0"/>
              <a:t> δίνει τις ακόλουθες συμβουλές: «</a:t>
            </a:r>
            <a:r>
              <a:rPr lang="el-GR" i="1" dirty="0" err="1"/>
              <a:t>ὅπου</a:t>
            </a:r>
            <a:r>
              <a:rPr lang="el-GR" i="1" dirty="0"/>
              <a:t> </a:t>
            </a:r>
            <a:r>
              <a:rPr lang="el-GR" i="1" dirty="0" err="1"/>
              <a:t>ἄν</a:t>
            </a:r>
            <a:r>
              <a:rPr lang="el-GR" i="1" dirty="0"/>
              <a:t> </a:t>
            </a:r>
            <a:r>
              <a:rPr lang="el-GR" i="1" dirty="0" err="1"/>
              <a:t>πορεύσῃ</a:t>
            </a:r>
            <a:r>
              <a:rPr lang="el-GR" i="1" dirty="0"/>
              <a:t>, </a:t>
            </a:r>
            <a:r>
              <a:rPr lang="el-GR" i="1" dirty="0" err="1"/>
              <a:t>τὴν</a:t>
            </a:r>
            <a:r>
              <a:rPr lang="el-GR" i="1" dirty="0"/>
              <a:t> </a:t>
            </a:r>
            <a:r>
              <a:rPr lang="el-GR" i="1" dirty="0" err="1"/>
              <a:t>σεαυτοῦ</a:t>
            </a:r>
            <a:r>
              <a:rPr lang="el-GR" i="1" dirty="0"/>
              <a:t> </a:t>
            </a:r>
            <a:r>
              <a:rPr lang="el-GR" i="1" dirty="0" err="1"/>
              <a:t>πολιτείαν</a:t>
            </a:r>
            <a:r>
              <a:rPr lang="el-GR" i="1" dirty="0"/>
              <a:t> </a:t>
            </a:r>
            <a:r>
              <a:rPr lang="el-GR" i="1" dirty="0" err="1"/>
              <a:t>ἀποκρύπτῃς</a:t>
            </a:r>
            <a:r>
              <a:rPr lang="el-GR" dirty="0"/>
              <a:t>», «</a:t>
            </a:r>
            <a:r>
              <a:rPr lang="el-GR" i="1" dirty="0" err="1"/>
              <a:t>ἀρχὴ</a:t>
            </a:r>
            <a:r>
              <a:rPr lang="el-GR" i="1" dirty="0"/>
              <a:t> </a:t>
            </a:r>
            <a:r>
              <a:rPr lang="el-GR" i="1" dirty="0" err="1"/>
              <a:t>ἀκενοδοξίας</a:t>
            </a:r>
            <a:r>
              <a:rPr lang="el-GR" i="1" dirty="0"/>
              <a:t>, </a:t>
            </a:r>
            <a:r>
              <a:rPr lang="el-GR" i="1" dirty="0" err="1"/>
              <a:t>φυλακὴ</a:t>
            </a:r>
            <a:r>
              <a:rPr lang="el-GR" i="1" dirty="0"/>
              <a:t> στόματος</a:t>
            </a:r>
            <a:r>
              <a:rPr lang="el-GR" dirty="0"/>
              <a:t>», «</a:t>
            </a:r>
            <a:r>
              <a:rPr lang="el-GR" i="1" dirty="0" err="1"/>
              <a:t>ἀρχὴ</a:t>
            </a:r>
            <a:r>
              <a:rPr lang="el-GR" i="1" dirty="0"/>
              <a:t> </a:t>
            </a:r>
            <a:r>
              <a:rPr lang="el-GR" i="1" dirty="0" err="1"/>
              <a:t>ἀκενοδοξίας</a:t>
            </a:r>
            <a:r>
              <a:rPr lang="el-GR" i="1" dirty="0"/>
              <a:t>, </a:t>
            </a:r>
            <a:r>
              <a:rPr lang="el-GR" i="1" dirty="0" err="1"/>
              <a:t>ἀτιμίας</a:t>
            </a:r>
            <a:r>
              <a:rPr lang="el-GR" i="1" dirty="0"/>
              <a:t> </a:t>
            </a:r>
            <a:r>
              <a:rPr lang="el-GR" i="1" dirty="0" err="1"/>
              <a:t>ἀγάπη</a:t>
            </a:r>
            <a:r>
              <a:rPr lang="el-GR" dirty="0"/>
              <a:t>», δηλαδή θεωρεί ως αρετή το να δέχεται κάποιος ύβρεις, ονειδισμούς και ταπεινώσεις.</a:t>
            </a:r>
          </a:p>
          <a:p>
            <a:r>
              <a:rPr lang="el-GR" dirty="0"/>
              <a:t>Οι Πατέρες τονίζουν ότι όταν σε προσβάλλουν και σε αδικούν, το καυστικό φάρμακο του Χριστού σε ελευθερώνει από την κενοδοξία. Ο άνθρωπος οφείλει να διακρίνει στις διάφορες ατιμίες που υφίσταται, τα φάρμακα της θείας Πρόνοιας, και το πρόσωπο αυτού που τον πίκρανε, τον έβλαψε, τον περιφρόνησε ή τον πρόσβαλε σαν έναν ιατρό που του φανέρωσε την αρρώστια του και του πρόσφερε τα μέσα για να θεραπευτεί από την κενοδοξία. </a:t>
            </a:r>
          </a:p>
        </p:txBody>
      </p:sp>
    </p:spTree>
    <p:extLst>
      <p:ext uri="{BB962C8B-B14F-4D97-AF65-F5344CB8AC3E}">
        <p14:creationId xmlns:p14="http://schemas.microsoft.com/office/powerpoint/2010/main" val="24856295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2C0F5B-0896-F4F7-F118-F8F6937478E1}"/>
              </a:ext>
            </a:extLst>
          </p:cNvPr>
          <p:cNvSpPr>
            <a:spLocks noGrp="1"/>
          </p:cNvSpPr>
          <p:nvPr>
            <p:ph type="title"/>
          </p:nvPr>
        </p:nvSpPr>
        <p:spPr>
          <a:xfrm>
            <a:off x="0" y="0"/>
            <a:ext cx="12192000" cy="681037"/>
          </a:xfrm>
        </p:spPr>
        <p:txBody>
          <a:bodyPr>
            <a:normAutofit fontScale="90000"/>
          </a:bodyPr>
          <a:lstStyle/>
          <a:p>
            <a:pPr algn="ctr"/>
            <a:r>
              <a:rPr lang="el-GR" b="1" dirty="0"/>
              <a:t>Η οργή ως πάθος του θυμικού μέρους της ψυχής</a:t>
            </a:r>
          </a:p>
        </p:txBody>
      </p:sp>
      <p:sp>
        <p:nvSpPr>
          <p:cNvPr id="3" name="Θέση περιεχομένου 2">
            <a:extLst>
              <a:ext uri="{FF2B5EF4-FFF2-40B4-BE49-F238E27FC236}">
                <a16:creationId xmlns:a16="http://schemas.microsoft.com/office/drawing/2014/main" id="{9B17979F-7F6D-BD4D-14D9-65A555CF85F8}"/>
              </a:ext>
            </a:extLst>
          </p:cNvPr>
          <p:cNvSpPr>
            <a:spLocks noGrp="1"/>
          </p:cNvSpPr>
          <p:nvPr>
            <p:ph idx="1"/>
          </p:nvPr>
        </p:nvSpPr>
        <p:spPr>
          <a:xfrm>
            <a:off x="-1" y="583678"/>
            <a:ext cx="12191999" cy="6274321"/>
          </a:xfrm>
        </p:spPr>
        <p:txBody>
          <a:bodyPr>
            <a:normAutofit fontScale="92500" lnSpcReduction="10000"/>
          </a:bodyPr>
          <a:lstStyle/>
          <a:p>
            <a:r>
              <a:rPr lang="el-GR" dirty="0"/>
              <a:t>Το πάθος της οργής προέρχεται από το θυμικό τής ψυχής και περιλαμβάνει όλες τις παθολογικές εκδηλώσεις τού θυμού.</a:t>
            </a:r>
          </a:p>
          <a:p>
            <a:r>
              <a:rPr lang="el-GR" dirty="0"/>
              <a:t>Η θυμοειδής δύναμη ή αλλιώς «θυμικό» αποτελεί μέρος της ανθρώπινης φύσης. Η κατά φύση λειτουργία του προσδίδει στον άνθρωπο τη δυνατότητα ν' αγωνίζεται εναντίον των πειρασμών και του </a:t>
            </a:r>
            <a:r>
              <a:rPr lang="el-GR" dirty="0" err="1"/>
              <a:t>πειραστή</a:t>
            </a:r>
            <a:r>
              <a:rPr lang="el-GR" dirty="0"/>
              <a:t>, και ν' αποφεύγει την αμαρτία, το κακό. Ο άνθρωπος όμως εξαιτίας της πτώσης την εξέτρεψε από το σκοπό της και την έστρεψε εναντίον του πλησίον, κάνοντας παρά φύση χρήση της, αντί να τη χρησιμοποιεί για να μάχεται τον Πονηρό. </a:t>
            </a:r>
          </a:p>
          <a:p>
            <a:r>
              <a:rPr lang="el-GR" dirty="0"/>
              <a:t>Το πάθος της οργής σ' όλες τις μορφές του συνιστά νόσο της ψυχής, η οποία έγκειται στην παρά φύση χρήση του θυμικού. Ο θυμός καλό είναι να εφαρμόζεται κατά των λογισμών ενώ η επιείκεια υπέρ των αδελφών: «</a:t>
            </a:r>
            <a:r>
              <a:rPr lang="el-GR" i="1" dirty="0" err="1"/>
              <a:t>Ἑτοίμαζε</a:t>
            </a:r>
            <a:r>
              <a:rPr lang="el-GR" i="1" dirty="0"/>
              <a:t> </a:t>
            </a:r>
            <a:r>
              <a:rPr lang="el-GR" i="1" dirty="0" err="1"/>
              <a:t>σεαυτὸν</a:t>
            </a:r>
            <a:r>
              <a:rPr lang="el-GR" i="1" dirty="0"/>
              <a:t> </a:t>
            </a:r>
            <a:r>
              <a:rPr lang="el-GR" i="1" dirty="0" err="1"/>
              <a:t>πράον</a:t>
            </a:r>
            <a:r>
              <a:rPr lang="el-GR" i="1" dirty="0"/>
              <a:t> </a:t>
            </a:r>
            <a:r>
              <a:rPr lang="el-GR" i="1" dirty="0" err="1"/>
              <a:t>εἶναι</a:t>
            </a:r>
            <a:r>
              <a:rPr lang="el-GR" i="1" dirty="0"/>
              <a:t> </a:t>
            </a:r>
            <a:r>
              <a:rPr lang="el-GR" i="1" dirty="0" err="1"/>
              <a:t>καὶ</a:t>
            </a:r>
            <a:r>
              <a:rPr lang="el-GR" i="1" dirty="0"/>
              <a:t> </a:t>
            </a:r>
            <a:r>
              <a:rPr lang="el-GR" i="1" dirty="0" err="1"/>
              <a:t>μαχητήν</a:t>
            </a:r>
            <a:r>
              <a:rPr lang="el-GR" i="1" dirty="0"/>
              <a:t>, </a:t>
            </a:r>
            <a:r>
              <a:rPr lang="el-GR" i="1" dirty="0" err="1"/>
              <a:t>τὸ</a:t>
            </a:r>
            <a:r>
              <a:rPr lang="el-GR" i="1" dirty="0"/>
              <a:t> </a:t>
            </a:r>
            <a:r>
              <a:rPr lang="el-GR" i="1" dirty="0" err="1"/>
              <a:t>μὲν</a:t>
            </a:r>
            <a:r>
              <a:rPr lang="el-GR" i="1" dirty="0"/>
              <a:t> </a:t>
            </a:r>
            <a:r>
              <a:rPr lang="el-GR" i="1" dirty="0" err="1"/>
              <a:t>τῷ</a:t>
            </a:r>
            <a:r>
              <a:rPr lang="el-GR" i="1" dirty="0"/>
              <a:t> </a:t>
            </a:r>
            <a:r>
              <a:rPr lang="el-GR" i="1" dirty="0" err="1"/>
              <a:t>ὁμοφύλῳ</a:t>
            </a:r>
            <a:r>
              <a:rPr lang="el-GR" i="1" dirty="0"/>
              <a:t>, </a:t>
            </a:r>
            <a:r>
              <a:rPr lang="el-GR" i="1" dirty="0" err="1"/>
              <a:t>τὸ</a:t>
            </a:r>
            <a:r>
              <a:rPr lang="el-GR" i="1" dirty="0"/>
              <a:t> </a:t>
            </a:r>
            <a:r>
              <a:rPr lang="el-GR" i="1" dirty="0" err="1"/>
              <a:t>δὲ</a:t>
            </a:r>
            <a:r>
              <a:rPr lang="el-GR" i="1" dirty="0"/>
              <a:t> </a:t>
            </a:r>
            <a:r>
              <a:rPr lang="el-GR" i="1" dirty="0" err="1"/>
              <a:t>τῷ</a:t>
            </a:r>
            <a:r>
              <a:rPr lang="el-GR" i="1" dirty="0"/>
              <a:t> </a:t>
            </a:r>
            <a:r>
              <a:rPr lang="el-GR" i="1" dirty="0" err="1"/>
              <a:t>πολεμίῳ</a:t>
            </a:r>
            <a:r>
              <a:rPr lang="el-GR" i="1" dirty="0"/>
              <a:t>· </a:t>
            </a:r>
            <a:r>
              <a:rPr lang="el-GR" i="1" dirty="0" err="1"/>
              <a:t>ἐν</a:t>
            </a:r>
            <a:r>
              <a:rPr lang="el-GR" i="1" dirty="0"/>
              <a:t> </a:t>
            </a:r>
            <a:r>
              <a:rPr lang="el-GR" i="1" dirty="0" err="1"/>
              <a:t>τούτῳ</a:t>
            </a:r>
            <a:r>
              <a:rPr lang="el-GR" i="1" dirty="0"/>
              <a:t> </a:t>
            </a:r>
            <a:r>
              <a:rPr lang="el-GR" i="1" dirty="0" err="1"/>
              <a:t>γὰρ</a:t>
            </a:r>
            <a:r>
              <a:rPr lang="el-GR" i="1" dirty="0"/>
              <a:t> ἡ </a:t>
            </a:r>
            <a:r>
              <a:rPr lang="el-GR" i="1" dirty="0" err="1"/>
              <a:t>χρῆσις</a:t>
            </a:r>
            <a:r>
              <a:rPr lang="el-GR" i="1" dirty="0"/>
              <a:t> </a:t>
            </a:r>
            <a:r>
              <a:rPr lang="el-GR" i="1" dirty="0" err="1"/>
              <a:t>τοῦ</a:t>
            </a:r>
            <a:r>
              <a:rPr lang="el-GR" i="1" dirty="0"/>
              <a:t> </a:t>
            </a:r>
            <a:r>
              <a:rPr lang="el-GR" i="1" dirty="0" err="1"/>
              <a:t>θυμοῦ</a:t>
            </a:r>
            <a:r>
              <a:rPr lang="el-GR" i="1" dirty="0"/>
              <a:t>, </a:t>
            </a:r>
            <a:r>
              <a:rPr lang="el-GR" i="1" dirty="0" err="1"/>
              <a:t>ἐν</a:t>
            </a:r>
            <a:r>
              <a:rPr lang="el-GR" i="1" dirty="0"/>
              <a:t> </a:t>
            </a:r>
            <a:r>
              <a:rPr lang="el-GR" i="1" dirty="0" err="1"/>
              <a:t>τῷ</a:t>
            </a:r>
            <a:r>
              <a:rPr lang="el-GR" i="1" dirty="0"/>
              <a:t> </a:t>
            </a:r>
            <a:r>
              <a:rPr lang="el-GR" i="1" dirty="0" err="1"/>
              <a:t>κατὰ</a:t>
            </a:r>
            <a:r>
              <a:rPr lang="el-GR" i="1" dirty="0"/>
              <a:t> </a:t>
            </a:r>
            <a:r>
              <a:rPr lang="el-GR" i="1" dirty="0" err="1"/>
              <a:t>τὴν</a:t>
            </a:r>
            <a:r>
              <a:rPr lang="el-GR" i="1" dirty="0"/>
              <a:t> </a:t>
            </a:r>
            <a:r>
              <a:rPr lang="el-GR" i="1" dirty="0" err="1"/>
              <a:t>ἔχθραν</a:t>
            </a:r>
            <a:r>
              <a:rPr lang="el-GR" i="1" dirty="0"/>
              <a:t> </a:t>
            </a:r>
            <a:r>
              <a:rPr lang="el-GR" i="1" dirty="0" err="1"/>
              <a:t>ἀντιμάχεσθαι</a:t>
            </a:r>
            <a:r>
              <a:rPr lang="el-GR" i="1" dirty="0"/>
              <a:t> </a:t>
            </a:r>
            <a:r>
              <a:rPr lang="el-GR" i="1" dirty="0" err="1"/>
              <a:t>τῷ</a:t>
            </a:r>
            <a:r>
              <a:rPr lang="el-GR" i="1" dirty="0"/>
              <a:t> </a:t>
            </a:r>
            <a:r>
              <a:rPr lang="el-GR" i="1" dirty="0" err="1"/>
              <a:t>ὄφει</a:t>
            </a:r>
            <a:r>
              <a:rPr lang="el-GR" i="1" dirty="0"/>
              <a:t>· </a:t>
            </a:r>
            <a:r>
              <a:rPr lang="el-GR" i="1" dirty="0" err="1"/>
              <a:t>ἐν</a:t>
            </a:r>
            <a:r>
              <a:rPr lang="el-GR" i="1" dirty="0"/>
              <a:t> </a:t>
            </a:r>
            <a:r>
              <a:rPr lang="el-GR" i="1" dirty="0" err="1"/>
              <a:t>δὲ</a:t>
            </a:r>
            <a:r>
              <a:rPr lang="el-GR" i="1" dirty="0"/>
              <a:t> </a:t>
            </a:r>
            <a:r>
              <a:rPr lang="el-GR" i="1" dirty="0" err="1"/>
              <a:t>τούτῳ</a:t>
            </a:r>
            <a:r>
              <a:rPr lang="el-GR" i="1" dirty="0"/>
              <a:t> </a:t>
            </a:r>
            <a:r>
              <a:rPr lang="el-GR" i="1" dirty="0" err="1"/>
              <a:t>καὶ</a:t>
            </a:r>
            <a:r>
              <a:rPr lang="el-GR" i="1" dirty="0"/>
              <a:t> </a:t>
            </a:r>
            <a:r>
              <a:rPr lang="el-GR" i="1" dirty="0" err="1"/>
              <a:t>τοῦ</a:t>
            </a:r>
            <a:r>
              <a:rPr lang="el-GR" i="1" dirty="0"/>
              <a:t> πράου </a:t>
            </a:r>
            <a:r>
              <a:rPr lang="el-GR" i="1" dirty="0" err="1"/>
              <a:t>τὸ</a:t>
            </a:r>
            <a:r>
              <a:rPr lang="el-GR" i="1" dirty="0"/>
              <a:t> </a:t>
            </a:r>
            <a:r>
              <a:rPr lang="el-GR" i="1" dirty="0" err="1"/>
              <a:t>ἐπιεικές</a:t>
            </a:r>
            <a:r>
              <a:rPr lang="el-GR" i="1" dirty="0"/>
              <a:t>, </a:t>
            </a:r>
            <a:r>
              <a:rPr lang="el-GR" i="1" dirty="0" err="1"/>
              <a:t>ἐν</a:t>
            </a:r>
            <a:r>
              <a:rPr lang="el-GR" i="1" dirty="0"/>
              <a:t> </a:t>
            </a:r>
            <a:r>
              <a:rPr lang="el-GR" i="1" dirty="0" err="1"/>
              <a:t>τῷ</a:t>
            </a:r>
            <a:r>
              <a:rPr lang="el-GR" i="1" dirty="0"/>
              <a:t> </a:t>
            </a:r>
            <a:r>
              <a:rPr lang="el-GR" i="1" dirty="0" err="1"/>
              <a:t>κατὰ</a:t>
            </a:r>
            <a:r>
              <a:rPr lang="el-GR" i="1" dirty="0"/>
              <a:t> </a:t>
            </a:r>
            <a:r>
              <a:rPr lang="el-GR" i="1" dirty="0" err="1"/>
              <a:t>τὴν</a:t>
            </a:r>
            <a:r>
              <a:rPr lang="el-GR" i="1" dirty="0"/>
              <a:t> </a:t>
            </a:r>
            <a:r>
              <a:rPr lang="el-GR" i="1" dirty="0" err="1"/>
              <a:t>ἀγάπην</a:t>
            </a:r>
            <a:r>
              <a:rPr lang="el-GR" i="1" dirty="0"/>
              <a:t> </a:t>
            </a:r>
            <a:r>
              <a:rPr lang="el-GR" i="1" dirty="0" err="1"/>
              <a:t>μακροθυμεῖν</a:t>
            </a:r>
            <a:r>
              <a:rPr lang="el-GR" i="1" dirty="0"/>
              <a:t> </a:t>
            </a:r>
            <a:r>
              <a:rPr lang="el-GR" i="1" dirty="0" err="1"/>
              <a:t>τῷ</a:t>
            </a:r>
            <a:r>
              <a:rPr lang="el-GR" i="1" dirty="0"/>
              <a:t> </a:t>
            </a:r>
            <a:r>
              <a:rPr lang="el-GR" i="1" dirty="0" err="1"/>
              <a:t>ἀδελφῷ</a:t>
            </a:r>
            <a:r>
              <a:rPr lang="el-GR" i="1" dirty="0"/>
              <a:t> </a:t>
            </a:r>
            <a:r>
              <a:rPr lang="el-GR" i="1" dirty="0" err="1"/>
              <a:t>καὶ</a:t>
            </a:r>
            <a:r>
              <a:rPr lang="el-GR" i="1" dirty="0"/>
              <a:t> </a:t>
            </a:r>
            <a:r>
              <a:rPr lang="el-GR" i="1" dirty="0" err="1"/>
              <a:t>πολεμεῖν</a:t>
            </a:r>
            <a:r>
              <a:rPr lang="el-GR" i="1" dirty="0"/>
              <a:t> </a:t>
            </a:r>
            <a:r>
              <a:rPr lang="el-GR" i="1" dirty="0" err="1"/>
              <a:t>τῷ</a:t>
            </a:r>
            <a:r>
              <a:rPr lang="el-GR" i="1" dirty="0"/>
              <a:t> </a:t>
            </a:r>
            <a:r>
              <a:rPr lang="el-GR" i="1" dirty="0" err="1"/>
              <a:t>λογισμῷ</a:t>
            </a:r>
            <a:r>
              <a:rPr lang="el-GR" dirty="0"/>
              <a:t>» (</a:t>
            </a:r>
            <a:r>
              <a:rPr lang="el-GR" dirty="0" err="1"/>
              <a:t>Εὐαγρίου</a:t>
            </a:r>
            <a:r>
              <a:rPr lang="el-GR" dirty="0"/>
              <a:t> </a:t>
            </a:r>
            <a:r>
              <a:rPr lang="el-GR" dirty="0" err="1"/>
              <a:t>Ποντικοῦ</a:t>
            </a:r>
            <a:r>
              <a:rPr lang="el-GR" dirty="0"/>
              <a:t>,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PG 79, 1105 C).</a:t>
            </a:r>
            <a:r>
              <a:rPr lang="el-GR" baseline="30000" dirty="0"/>
              <a:t> </a:t>
            </a:r>
            <a:r>
              <a:rPr lang="el-GR" dirty="0"/>
              <a:t> Δεν θα πρέπει λοιπόν να βλάπτεται ο άνθρωπος από τον θυμό, τον οποίο τοποθέτησε ο δημιουργός στην ψυχή ως βοηθό, για να τονώσει το σώμα από τη χαυνότητα και οκνηρία (</a:t>
            </a:r>
            <a:r>
              <a:rPr lang="el-GR" dirty="0" err="1"/>
              <a:t>Ἰσιδώρου</a:t>
            </a:r>
            <a:r>
              <a:rPr lang="el-GR" dirty="0"/>
              <a:t> </a:t>
            </a:r>
            <a:r>
              <a:rPr lang="el-GR" dirty="0" err="1"/>
              <a:t>Πηλουσιώτου</a:t>
            </a:r>
            <a:r>
              <a:rPr lang="el-GR" dirty="0"/>
              <a:t>,</a:t>
            </a:r>
            <a:r>
              <a:rPr lang="el-GR" i="1" dirty="0"/>
              <a:t> </a:t>
            </a:r>
            <a:r>
              <a:rPr lang="el-GR" i="1" dirty="0" err="1"/>
              <a:t>Ἐπιστολῶν</a:t>
            </a:r>
            <a:r>
              <a:rPr lang="el-GR" i="1" dirty="0"/>
              <a:t> βιβλία πέντε, </a:t>
            </a:r>
            <a:r>
              <a:rPr lang="en-US" i="1" dirty="0"/>
              <a:t>LIB I </a:t>
            </a:r>
            <a:r>
              <a:rPr lang="el-GR" i="1" dirty="0"/>
              <a:t>ΣΠ</a:t>
            </a:r>
            <a:r>
              <a:rPr lang="el-GR" dirty="0"/>
              <a:t>΄, </a:t>
            </a:r>
            <a:r>
              <a:rPr lang="en-US" dirty="0"/>
              <a:t>PG</a:t>
            </a:r>
            <a:r>
              <a:rPr lang="el-GR" dirty="0"/>
              <a:t>78, 345</a:t>
            </a:r>
            <a:r>
              <a:rPr lang="en-US" dirty="0"/>
              <a:t>D</a:t>
            </a:r>
            <a:r>
              <a:rPr lang="el-GR" dirty="0"/>
              <a:t>-348</a:t>
            </a:r>
            <a:r>
              <a:rPr lang="en-US" dirty="0"/>
              <a:t>A</a:t>
            </a:r>
            <a:r>
              <a:rPr lang="el-GR" dirty="0"/>
              <a:t>).</a:t>
            </a:r>
            <a:r>
              <a:rPr lang="el-GR" baseline="30000" dirty="0"/>
              <a:t> </a:t>
            </a:r>
            <a:endParaRPr lang="el-GR" dirty="0"/>
          </a:p>
          <a:p>
            <a:endParaRPr lang="el-GR" dirty="0"/>
          </a:p>
        </p:txBody>
      </p:sp>
    </p:spTree>
    <p:extLst>
      <p:ext uri="{BB962C8B-B14F-4D97-AF65-F5344CB8AC3E}">
        <p14:creationId xmlns:p14="http://schemas.microsoft.com/office/powerpoint/2010/main" val="3022113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386C5C-1761-A42B-09BE-01DE6369F79B}"/>
              </a:ext>
            </a:extLst>
          </p:cNvPr>
          <p:cNvSpPr>
            <a:spLocks noGrp="1"/>
          </p:cNvSpPr>
          <p:nvPr>
            <p:ph type="title"/>
          </p:nvPr>
        </p:nvSpPr>
        <p:spPr>
          <a:xfrm>
            <a:off x="0" y="18256"/>
            <a:ext cx="12192000" cy="662782"/>
          </a:xfrm>
        </p:spPr>
        <p:txBody>
          <a:bodyPr>
            <a:normAutofit fontScale="90000"/>
          </a:bodyPr>
          <a:lstStyle/>
          <a:p>
            <a:pPr algn="ctr"/>
            <a:r>
              <a:rPr lang="el-GR" b="1" dirty="0"/>
              <a:t>Η οργή ως πάθος του θυμικού μέρους της ψυχής</a:t>
            </a:r>
            <a:endParaRPr lang="el-GR" dirty="0"/>
          </a:p>
        </p:txBody>
      </p:sp>
      <p:sp>
        <p:nvSpPr>
          <p:cNvPr id="3" name="Θέση περιεχομένου 2">
            <a:extLst>
              <a:ext uri="{FF2B5EF4-FFF2-40B4-BE49-F238E27FC236}">
                <a16:creationId xmlns:a16="http://schemas.microsoft.com/office/drawing/2014/main" id="{E2554661-4D5E-BB06-86C4-5FF5A768DF33}"/>
              </a:ext>
            </a:extLst>
          </p:cNvPr>
          <p:cNvSpPr>
            <a:spLocks noGrp="1"/>
          </p:cNvSpPr>
          <p:nvPr>
            <p:ph idx="1"/>
          </p:nvPr>
        </p:nvSpPr>
        <p:spPr>
          <a:xfrm>
            <a:off x="0" y="545910"/>
            <a:ext cx="12192000" cy="6293834"/>
          </a:xfrm>
        </p:spPr>
        <p:txBody>
          <a:bodyPr>
            <a:normAutofit fontScale="92500" lnSpcReduction="20000"/>
          </a:bodyPr>
          <a:lstStyle/>
          <a:p>
            <a:r>
              <a:rPr lang="en-GB" dirty="0"/>
              <a:t>Κατ</a:t>
            </a:r>
            <a:r>
              <a:rPr lang="el-GR" dirty="0"/>
              <a:t>ά </a:t>
            </a:r>
            <a:r>
              <a:rPr lang="en-GB" dirty="0"/>
              <a:t>τ</a:t>
            </a:r>
            <a:r>
              <a:rPr lang="el-GR" dirty="0"/>
              <a:t>η</a:t>
            </a:r>
            <a:r>
              <a:rPr lang="en-GB" dirty="0"/>
              <a:t>ς αμαρ</a:t>
            </a:r>
            <a:r>
              <a:rPr lang="el-GR" dirty="0"/>
              <a:t>τί</a:t>
            </a:r>
            <a:r>
              <a:rPr lang="en-GB" dirty="0"/>
              <a:t>ας π</a:t>
            </a:r>
            <a:r>
              <a:rPr lang="en-GB" dirty="0" err="1"/>
              <a:t>ρέ</a:t>
            </a:r>
            <a:r>
              <a:rPr lang="en-GB" dirty="0"/>
              <a:t>πει να διεξάγουμε τον αγώνα και όχι εναντίον αυτού που τη διαπράττει. </a:t>
            </a:r>
            <a:r>
              <a:rPr lang="el-GR" dirty="0"/>
              <a:t>Να μισείς την ασθένεια, όχι τον ασθενή, παραγγέλλει η αγία Συγκλητική.</a:t>
            </a:r>
          </a:p>
          <a:p>
            <a:r>
              <a:rPr lang="el-GR" dirty="0"/>
              <a:t>Η ασκητική παράδοση με τον όρο «</a:t>
            </a:r>
            <a:r>
              <a:rPr lang="el-GR" i="1" dirty="0"/>
              <a:t>οργή</a:t>
            </a:r>
            <a:r>
              <a:rPr lang="el-GR" dirty="0"/>
              <a:t>» δεν αναφέρεται μόνο στις βίαιες, εξωτερικευμένες εκδηλώσεις της, αλλά και στη λεγόμενη </a:t>
            </a:r>
            <a:r>
              <a:rPr lang="el-GR" b="1" dirty="0"/>
              <a:t>χολερική ιδιοσυγκρασία </a:t>
            </a:r>
            <a:r>
              <a:rPr lang="el-GR" dirty="0"/>
              <a:t>(Ιωάννη Δαμασκηνού, </a:t>
            </a:r>
            <a:r>
              <a:rPr lang="el-GR" i="1" dirty="0" err="1"/>
              <a:t>Ἀκριβὴς</a:t>
            </a:r>
            <a:r>
              <a:rPr lang="el-GR" i="1" dirty="0"/>
              <a:t> </a:t>
            </a:r>
            <a:r>
              <a:rPr lang="el-GR" i="1" dirty="0" err="1"/>
              <a:t>Ἔκδοσις</a:t>
            </a:r>
            <a:r>
              <a:rPr lang="el-GR" i="1" dirty="0"/>
              <a:t> </a:t>
            </a:r>
            <a:r>
              <a:rPr lang="el-GR" i="1" dirty="0" err="1"/>
              <a:t>τῆς</a:t>
            </a:r>
            <a:r>
              <a:rPr lang="el-GR" i="1" dirty="0"/>
              <a:t> </a:t>
            </a:r>
            <a:r>
              <a:rPr lang="el-GR" i="1" dirty="0" err="1"/>
              <a:t>Ὀρθοδόξου</a:t>
            </a:r>
            <a:r>
              <a:rPr lang="el-GR" i="1" dirty="0"/>
              <a:t> Πίστεως</a:t>
            </a:r>
            <a:r>
              <a:rPr lang="el-GR" dirty="0"/>
              <a:t>). Οι Πατέρες συγκαταλέγουν στο συγκεκριμένο όρο όλες τις μορφές του θυμού, εξωτερικευμένες ή εσωτερικές, φανερές ή κρυφές, χονδροειδείς ή επιτηδευμένες, που αντιμετωπίζουν τον πλησίον ως αντικείμενο. </a:t>
            </a:r>
          </a:p>
          <a:p>
            <a:r>
              <a:rPr lang="el-GR" dirty="0"/>
              <a:t>Παράλληλα μ' αυτό που συνήθως ονομάζουμε </a:t>
            </a:r>
            <a:r>
              <a:rPr lang="el-GR" u="sng" dirty="0"/>
              <a:t>οργή</a:t>
            </a:r>
            <a:r>
              <a:rPr lang="el-GR" dirty="0"/>
              <a:t> και αποτελεί την πιο εξωτερική, ορατή και βίαιη εκδήλωσή της, την οξεία μορφή του πάθους, όπου ο θυμός ξεσπά και ξεδιπλώνεται (Ιωάννη Δαμασκηνού, </a:t>
            </a:r>
            <a:r>
              <a:rPr lang="el-GR" i="1" dirty="0" err="1"/>
              <a:t>Ἀκριβὴς</a:t>
            </a:r>
            <a:r>
              <a:rPr lang="el-GR" i="1" dirty="0"/>
              <a:t> </a:t>
            </a:r>
            <a:r>
              <a:rPr lang="el-GR" i="1" dirty="0" err="1"/>
              <a:t>Ἔκδοσις</a:t>
            </a:r>
            <a:r>
              <a:rPr lang="el-GR" i="1" dirty="0"/>
              <a:t> </a:t>
            </a:r>
            <a:r>
              <a:rPr lang="el-GR" i="1" dirty="0" err="1"/>
              <a:t>τῆς</a:t>
            </a:r>
            <a:r>
              <a:rPr lang="el-GR" i="1" dirty="0"/>
              <a:t> </a:t>
            </a:r>
            <a:r>
              <a:rPr lang="el-GR" i="1" dirty="0" err="1"/>
              <a:t>Ὀρθοδόξου</a:t>
            </a:r>
            <a:r>
              <a:rPr lang="el-GR" i="1" dirty="0"/>
              <a:t> Πίστεως</a:t>
            </a:r>
            <a:r>
              <a:rPr lang="el-GR" dirty="0"/>
              <a:t>, Ευαγρίου Ποντικού, </a:t>
            </a:r>
            <a:r>
              <a:rPr lang="el-GR" i="1" dirty="0"/>
              <a:t>Πρακτικός</a:t>
            </a:r>
            <a:r>
              <a:rPr lang="el-GR" dirty="0"/>
              <a:t>, Ιωάννου </a:t>
            </a:r>
            <a:r>
              <a:rPr lang="el-GR" dirty="0" err="1"/>
              <a:t>Σιναΐτου</a:t>
            </a:r>
            <a:r>
              <a:rPr lang="el-GR" dirty="0"/>
              <a:t>, </a:t>
            </a:r>
            <a:r>
              <a:rPr lang="el-GR" i="1" dirty="0"/>
              <a:t>Κλίμαξ</a:t>
            </a:r>
            <a:r>
              <a:rPr lang="el-GR" dirty="0"/>
              <a:t>, Μεγάλου Βασιλείου, </a:t>
            </a:r>
            <a:r>
              <a:rPr lang="el-GR" i="1" dirty="0" err="1"/>
              <a:t>Ὁμιλία</a:t>
            </a:r>
            <a:r>
              <a:rPr lang="el-GR" i="1" dirty="0"/>
              <a:t> 10, </a:t>
            </a:r>
            <a:r>
              <a:rPr lang="el-GR" i="1" dirty="0" err="1"/>
              <a:t>Κατὰ</a:t>
            </a:r>
            <a:r>
              <a:rPr lang="el-GR" i="1" dirty="0"/>
              <a:t> </a:t>
            </a:r>
            <a:r>
              <a:rPr lang="el-GR" i="1" dirty="0" err="1"/>
              <a:t>ὀργιζομένων</a:t>
            </a:r>
            <a:r>
              <a:rPr lang="el-GR" dirty="0"/>
              <a:t>), οι Πατέρες διακρίνουν κυρίως: </a:t>
            </a:r>
          </a:p>
          <a:p>
            <a:r>
              <a:rPr lang="el-GR" dirty="0"/>
              <a:t>α) </a:t>
            </a:r>
            <a:r>
              <a:rPr lang="el-GR" b="1" dirty="0"/>
              <a:t>τη μήνη</a:t>
            </a:r>
            <a:r>
              <a:rPr lang="el-GR" dirty="0"/>
              <a:t>: είναι «</a:t>
            </a:r>
            <a:r>
              <a:rPr lang="el-GR" i="1" dirty="0"/>
              <a:t>οργή επιμένουσα</a:t>
            </a:r>
            <a:r>
              <a:rPr lang="el-GR" dirty="0"/>
              <a:t>», διαρκής, με πιο </a:t>
            </a:r>
            <a:r>
              <a:rPr lang="el-GR" dirty="0" err="1"/>
              <a:t>εσωτερικευμένη</a:t>
            </a:r>
            <a:r>
              <a:rPr lang="el-GR" dirty="0"/>
              <a:t> και κρυφή μορφή, θεμελιωμένη σε μία προσβολή, κάποια ταπείνωση και υφιστάμενες αδικίες,</a:t>
            </a:r>
          </a:p>
          <a:p>
            <a:r>
              <a:rPr lang="el-GR" dirty="0"/>
              <a:t> β) </a:t>
            </a:r>
            <a:r>
              <a:rPr lang="el-GR" b="1" dirty="0"/>
              <a:t>τη μνησικακία</a:t>
            </a:r>
            <a:r>
              <a:rPr lang="el-GR" dirty="0"/>
              <a:t>, </a:t>
            </a:r>
          </a:p>
          <a:p>
            <a:r>
              <a:rPr lang="el-GR" dirty="0"/>
              <a:t>γ) το </a:t>
            </a:r>
            <a:r>
              <a:rPr lang="el-GR" b="1" dirty="0"/>
              <a:t>μίσος ή τον «</a:t>
            </a:r>
            <a:r>
              <a:rPr lang="el-GR" b="1" dirty="0" err="1"/>
              <a:t>κότο</a:t>
            </a:r>
            <a:r>
              <a:rPr lang="el-GR" b="1" dirty="0"/>
              <a:t>»</a:t>
            </a:r>
            <a:r>
              <a:rPr lang="el-GR" dirty="0"/>
              <a:t>, και </a:t>
            </a:r>
          </a:p>
          <a:p>
            <a:r>
              <a:rPr lang="el-GR" dirty="0"/>
              <a:t>δ) </a:t>
            </a:r>
            <a:r>
              <a:rPr lang="el-GR" b="1" dirty="0"/>
              <a:t>όλες οι μορφές της μνησικακίας</a:t>
            </a:r>
            <a:r>
              <a:rPr lang="el-GR" dirty="0"/>
              <a:t>, της εχθρότητας, της εμπάθειας, της απέχθειας και της έχθρας, συνοπτικά της κακίας. </a:t>
            </a:r>
          </a:p>
          <a:p>
            <a:endParaRPr lang="el-GR" dirty="0"/>
          </a:p>
        </p:txBody>
      </p:sp>
    </p:spTree>
    <p:extLst>
      <p:ext uri="{BB962C8B-B14F-4D97-AF65-F5344CB8AC3E}">
        <p14:creationId xmlns:p14="http://schemas.microsoft.com/office/powerpoint/2010/main" val="47746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11AA16-A982-7027-934D-0829D2A92573}"/>
              </a:ext>
            </a:extLst>
          </p:cNvPr>
          <p:cNvSpPr>
            <a:spLocks noGrp="1"/>
          </p:cNvSpPr>
          <p:nvPr>
            <p:ph type="title"/>
          </p:nvPr>
        </p:nvSpPr>
        <p:spPr>
          <a:xfrm>
            <a:off x="0" y="1"/>
            <a:ext cx="12192000" cy="545910"/>
          </a:xfrm>
        </p:spPr>
        <p:txBody>
          <a:bodyPr>
            <a:normAutofit fontScale="90000"/>
          </a:bodyPr>
          <a:lstStyle/>
          <a:p>
            <a:pPr algn="ctr"/>
            <a:r>
              <a:rPr lang="el-GR" b="1" dirty="0"/>
              <a:t>Η οργή ως πάθος του θυμικού μέρους της ψυχής</a:t>
            </a:r>
            <a:endParaRPr lang="el-GR" dirty="0"/>
          </a:p>
        </p:txBody>
      </p:sp>
      <p:sp>
        <p:nvSpPr>
          <p:cNvPr id="3" name="Θέση περιεχομένου 2">
            <a:extLst>
              <a:ext uri="{FF2B5EF4-FFF2-40B4-BE49-F238E27FC236}">
                <a16:creationId xmlns:a16="http://schemas.microsoft.com/office/drawing/2014/main" id="{8A690B7E-5700-34B2-B8D4-EB2D9183EFDD}"/>
              </a:ext>
            </a:extLst>
          </p:cNvPr>
          <p:cNvSpPr>
            <a:spLocks noGrp="1"/>
          </p:cNvSpPr>
          <p:nvPr>
            <p:ph idx="1"/>
          </p:nvPr>
        </p:nvSpPr>
        <p:spPr>
          <a:xfrm>
            <a:off x="0" y="545911"/>
            <a:ext cx="12192000" cy="6312088"/>
          </a:xfrm>
        </p:spPr>
        <p:txBody>
          <a:bodyPr>
            <a:normAutofit fontScale="92500" lnSpcReduction="10000"/>
          </a:bodyPr>
          <a:lstStyle/>
          <a:p>
            <a:r>
              <a:rPr lang="el-GR" dirty="0"/>
              <a:t>Η ποιότητα του θυμού, τελικά, εξαρτάται από τη χρήση του και όχι από τη φύση του, μια και προορίζεται όχι για την αντιμετώπιση των αδελφών αλλά αποκλειστικά και μόνο για την αντίκρουση των δαιμόνων. Γι’ αυτό και προτείνεται να μην αντιστρέφεται η κατά φύση χρήση του θυμού σε παρά φύση, γιατί τότε ο άνθρωπος συγκατατίθεται στους λογισμούς του και συμφιλιώνεται με τον Σατανά: «</a:t>
            </a:r>
            <a:r>
              <a:rPr lang="el-GR" i="1" dirty="0" err="1"/>
              <a:t>μὴ</a:t>
            </a:r>
            <a:r>
              <a:rPr lang="el-GR" i="1" dirty="0"/>
              <a:t> </a:t>
            </a:r>
            <a:r>
              <a:rPr lang="el-GR" i="1" dirty="0" err="1"/>
              <a:t>ἀντιστρέψῃς</a:t>
            </a:r>
            <a:r>
              <a:rPr lang="el-GR" i="1" dirty="0"/>
              <a:t> </a:t>
            </a:r>
            <a:r>
              <a:rPr lang="el-GR" i="1" dirty="0" err="1"/>
              <a:t>τοῦ</a:t>
            </a:r>
            <a:r>
              <a:rPr lang="el-GR" i="1" dirty="0"/>
              <a:t> </a:t>
            </a:r>
            <a:r>
              <a:rPr lang="el-GR" i="1" dirty="0" err="1"/>
              <a:t>θυμοῦ</a:t>
            </a:r>
            <a:r>
              <a:rPr lang="el-GR" i="1" dirty="0"/>
              <a:t> </a:t>
            </a:r>
            <a:r>
              <a:rPr lang="el-GR" i="1" dirty="0" err="1"/>
              <a:t>τὴν</a:t>
            </a:r>
            <a:r>
              <a:rPr lang="el-GR" i="1" dirty="0"/>
              <a:t> </a:t>
            </a:r>
            <a:r>
              <a:rPr lang="el-GR" i="1" dirty="0" err="1"/>
              <a:t>χρῆσιν</a:t>
            </a:r>
            <a:r>
              <a:rPr lang="el-GR" i="1" dirty="0"/>
              <a:t> </a:t>
            </a:r>
            <a:r>
              <a:rPr lang="el-GR" i="1" dirty="0" err="1"/>
              <a:t>εἰς</a:t>
            </a:r>
            <a:r>
              <a:rPr lang="el-GR" i="1" dirty="0"/>
              <a:t> </a:t>
            </a:r>
            <a:r>
              <a:rPr lang="el-GR" i="1" dirty="0" err="1"/>
              <a:t>τὴν</a:t>
            </a:r>
            <a:r>
              <a:rPr lang="el-GR" i="1" dirty="0"/>
              <a:t> </a:t>
            </a:r>
            <a:r>
              <a:rPr lang="el-GR" i="1" dirty="0" err="1"/>
              <a:t>παρὰ</a:t>
            </a:r>
            <a:r>
              <a:rPr lang="el-GR" i="1" dirty="0"/>
              <a:t> φύσιν, </a:t>
            </a:r>
            <a:r>
              <a:rPr lang="el-GR" i="1" dirty="0" err="1"/>
              <a:t>ὥστε</a:t>
            </a:r>
            <a:r>
              <a:rPr lang="el-GR" i="1" dirty="0"/>
              <a:t> </a:t>
            </a:r>
            <a:r>
              <a:rPr lang="el-GR" i="1" dirty="0" err="1"/>
              <a:t>θυμοῦσθαι</a:t>
            </a:r>
            <a:r>
              <a:rPr lang="el-GR" i="1" dirty="0"/>
              <a:t> </a:t>
            </a:r>
            <a:r>
              <a:rPr lang="el-GR" i="1" dirty="0" err="1"/>
              <a:t>μὲν</a:t>
            </a:r>
            <a:r>
              <a:rPr lang="el-GR" i="1" dirty="0"/>
              <a:t> </a:t>
            </a:r>
            <a:r>
              <a:rPr lang="el-GR" i="1" dirty="0" err="1"/>
              <a:t>τῷ</a:t>
            </a:r>
            <a:r>
              <a:rPr lang="el-GR" i="1" dirty="0"/>
              <a:t> </a:t>
            </a:r>
            <a:r>
              <a:rPr lang="el-GR" i="1" dirty="0" err="1"/>
              <a:t>ἀδελφῷ</a:t>
            </a:r>
            <a:r>
              <a:rPr lang="el-GR" i="1" dirty="0"/>
              <a:t>, </a:t>
            </a:r>
            <a:r>
              <a:rPr lang="el-GR" i="1" dirty="0" err="1"/>
              <a:t>κατὰ</a:t>
            </a:r>
            <a:r>
              <a:rPr lang="el-GR" i="1" dirty="0"/>
              <a:t> </a:t>
            </a:r>
            <a:r>
              <a:rPr lang="el-GR" i="1" dirty="0" err="1"/>
              <a:t>τὴν</a:t>
            </a:r>
            <a:r>
              <a:rPr lang="el-GR" i="1" dirty="0"/>
              <a:t> </a:t>
            </a:r>
            <a:r>
              <a:rPr lang="el-GR" i="1" dirty="0" err="1"/>
              <a:t>ὁμοίωσιν</a:t>
            </a:r>
            <a:r>
              <a:rPr lang="el-GR" i="1" dirty="0"/>
              <a:t> </a:t>
            </a:r>
            <a:r>
              <a:rPr lang="el-GR" i="1" dirty="0" err="1"/>
              <a:t>τοῦ</a:t>
            </a:r>
            <a:r>
              <a:rPr lang="el-GR" i="1" dirty="0"/>
              <a:t> </a:t>
            </a:r>
            <a:r>
              <a:rPr lang="el-GR" i="1" dirty="0" err="1"/>
              <a:t>ὄφεως</a:t>
            </a:r>
            <a:r>
              <a:rPr lang="el-GR" i="1" dirty="0"/>
              <a:t>, </a:t>
            </a:r>
            <a:r>
              <a:rPr lang="el-GR" i="1" dirty="0" err="1"/>
              <a:t>φιλιοῦσθαι</a:t>
            </a:r>
            <a:r>
              <a:rPr lang="el-GR" i="1" dirty="0"/>
              <a:t> </a:t>
            </a:r>
            <a:r>
              <a:rPr lang="el-GR" i="1" dirty="0" err="1"/>
              <a:t>δὲ</a:t>
            </a:r>
            <a:r>
              <a:rPr lang="el-GR" i="1" dirty="0"/>
              <a:t> </a:t>
            </a:r>
            <a:r>
              <a:rPr lang="el-GR" i="1" dirty="0" err="1"/>
              <a:t>τῷ</a:t>
            </a:r>
            <a:r>
              <a:rPr lang="el-GR" i="1" dirty="0"/>
              <a:t> </a:t>
            </a:r>
            <a:r>
              <a:rPr lang="el-GR" i="1" dirty="0" err="1"/>
              <a:t>ὄφει</a:t>
            </a:r>
            <a:r>
              <a:rPr lang="el-GR" i="1" dirty="0"/>
              <a:t> </a:t>
            </a:r>
            <a:r>
              <a:rPr lang="el-GR" i="1" dirty="0" err="1"/>
              <a:t>κατὰ</a:t>
            </a:r>
            <a:r>
              <a:rPr lang="el-GR" i="1" dirty="0"/>
              <a:t> </a:t>
            </a:r>
            <a:r>
              <a:rPr lang="el-GR" i="1" dirty="0" err="1"/>
              <a:t>τὴν</a:t>
            </a:r>
            <a:r>
              <a:rPr lang="el-GR" i="1" dirty="0"/>
              <a:t> </a:t>
            </a:r>
            <a:r>
              <a:rPr lang="el-GR" i="1" dirty="0" err="1"/>
              <a:t>συγκατάθεσιν</a:t>
            </a:r>
            <a:r>
              <a:rPr lang="el-GR" i="1" dirty="0"/>
              <a:t> </a:t>
            </a:r>
            <a:r>
              <a:rPr lang="el-GR" i="1" dirty="0" err="1"/>
              <a:t>τῶν</a:t>
            </a:r>
            <a:r>
              <a:rPr lang="el-GR" i="1" dirty="0"/>
              <a:t> </a:t>
            </a:r>
            <a:r>
              <a:rPr lang="el-GR" i="1" dirty="0" err="1"/>
              <a:t>λογισμῶν</a:t>
            </a:r>
            <a:r>
              <a:rPr lang="el-GR" dirty="0"/>
              <a:t>» (Ευαγρίου </a:t>
            </a:r>
            <a:r>
              <a:rPr lang="el-GR" dirty="0" err="1"/>
              <a:t>Ποντικοῦ</a:t>
            </a:r>
            <a:r>
              <a:rPr lang="el-GR" dirty="0"/>
              <a:t>,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79, 1105 </a:t>
            </a:r>
            <a:r>
              <a:rPr lang="en-GB" dirty="0"/>
              <a:t>D</a:t>
            </a:r>
            <a:r>
              <a:rPr lang="el-GR" dirty="0"/>
              <a:t>).</a:t>
            </a:r>
            <a:r>
              <a:rPr lang="el-GR" baseline="30000" dirty="0"/>
              <a:t> </a:t>
            </a:r>
          </a:p>
          <a:p>
            <a:r>
              <a:rPr lang="el-GR" dirty="0"/>
              <a:t>Η οξυθυμία φέρνει την ψυχή σε «κατάσταση βρασμού» και έτσι η ψυχή χάνει τη φυσική της ηρεμία. Μια άγρια επιθυμία για εκδίκηση αναδύεται, η οποία ψάχνει να ανταμείψει το κακό με κακό, κάτι αυστηρά απαγορευμένο για τον χριστιανό. </a:t>
            </a:r>
          </a:p>
          <a:p>
            <a:r>
              <a:rPr lang="el-GR" dirty="0"/>
              <a:t>Η οργή είναι ένα παράλογο αίσθημα, που εύκολα καθιστά μανιακούς αυτούς που κατέχουν τη γνώση. Κάνει την ψυχή κτηνώδη και την αναγκάζει να αποσυρθεί από κάθε συντροφιά. Πρόκειται για την αλλαγή του ανθρώπου σε «δαίμονα». </a:t>
            </a:r>
          </a:p>
          <a:p>
            <a:r>
              <a:rPr lang="el-GR" dirty="0"/>
              <a:t>Ο δαίμονας είναι ένα ον κυριαρχημένο από θυμό και τα άγρια θηρία είναι τα βιβλικά του σύμβολα. Όταν ο Ευάγριος λέει ότι ο θυμός κάνει την ψυχή κτηνώδη, εννοεί ότι η ίδια η ψυχή μέσω της συμπεριφοράς της γίνεται ένας δαίμονας. Αν αυτό το ελάττωμα δεν διορθωθεί, μετατρέπεται σε δυσαρέσκεια, μνησικακία και καθαρό μίσος</a:t>
            </a:r>
            <a:r>
              <a:rPr lang="el-GR" baseline="30000" dirty="0"/>
              <a:t> </a:t>
            </a:r>
            <a:r>
              <a:rPr lang="el-GR" dirty="0"/>
              <a:t>. </a:t>
            </a:r>
            <a:endParaRPr lang="el-GR" baseline="30000" dirty="0"/>
          </a:p>
          <a:p>
            <a:endParaRPr lang="el-GR" dirty="0"/>
          </a:p>
        </p:txBody>
      </p:sp>
    </p:spTree>
    <p:extLst>
      <p:ext uri="{BB962C8B-B14F-4D97-AF65-F5344CB8AC3E}">
        <p14:creationId xmlns:p14="http://schemas.microsoft.com/office/powerpoint/2010/main" val="1721176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2F2F0B-71FA-1528-DB36-8174F3D81F74}"/>
              </a:ext>
            </a:extLst>
          </p:cNvPr>
          <p:cNvSpPr>
            <a:spLocks noGrp="1"/>
          </p:cNvSpPr>
          <p:nvPr>
            <p:ph type="title"/>
          </p:nvPr>
        </p:nvSpPr>
        <p:spPr>
          <a:xfrm>
            <a:off x="0" y="18256"/>
            <a:ext cx="12192000" cy="662782"/>
          </a:xfrm>
        </p:spPr>
        <p:txBody>
          <a:bodyPr>
            <a:normAutofit fontScale="90000"/>
          </a:bodyPr>
          <a:lstStyle/>
          <a:p>
            <a:pPr algn="ctr"/>
            <a:r>
              <a:rPr lang="el-GR" b="1" dirty="0"/>
              <a:t> Η οργή ως ένα είδος μανίας </a:t>
            </a:r>
          </a:p>
        </p:txBody>
      </p:sp>
      <p:sp>
        <p:nvSpPr>
          <p:cNvPr id="3" name="Θέση περιεχομένου 2">
            <a:extLst>
              <a:ext uri="{FF2B5EF4-FFF2-40B4-BE49-F238E27FC236}">
                <a16:creationId xmlns:a16="http://schemas.microsoft.com/office/drawing/2014/main" id="{6B9BA408-5EFE-B56E-3DB8-DB0D36EDFD38}"/>
              </a:ext>
            </a:extLst>
          </p:cNvPr>
          <p:cNvSpPr>
            <a:spLocks noGrp="1"/>
          </p:cNvSpPr>
          <p:nvPr>
            <p:ph idx="1"/>
          </p:nvPr>
        </p:nvSpPr>
        <p:spPr>
          <a:xfrm>
            <a:off x="-1" y="681038"/>
            <a:ext cx="12191999" cy="6158706"/>
          </a:xfrm>
        </p:spPr>
        <p:txBody>
          <a:bodyPr>
            <a:normAutofit lnSpcReduction="10000"/>
          </a:bodyPr>
          <a:lstStyle/>
          <a:p>
            <a:r>
              <a:rPr lang="el-GR" dirty="0"/>
              <a:t>Οι Πατέρες συχνά δείχνουν την ομοιότητα αυτού που έχει παραδοθεί στις βίαιες μορφές της οργής με ένα δαιμονισμένο (</a:t>
            </a:r>
            <a:r>
              <a:rPr lang="el-GR" dirty="0" err="1"/>
              <a:t>Πρβλ</a:t>
            </a:r>
            <a:r>
              <a:rPr lang="el-GR" dirty="0"/>
              <a:t>. </a:t>
            </a:r>
            <a:r>
              <a:rPr lang="en-GB" dirty="0" err="1"/>
              <a:t>Μεγάλου</a:t>
            </a:r>
            <a:r>
              <a:rPr lang="en-GB" dirty="0"/>
              <a:t> Βα</a:t>
            </a:r>
            <a:r>
              <a:rPr lang="en-GB" dirty="0" err="1"/>
              <a:t>σιλείου</a:t>
            </a:r>
            <a:r>
              <a:rPr lang="en-GB" dirty="0"/>
              <a:t>,</a:t>
            </a:r>
            <a:r>
              <a:rPr lang="en-GB" i="1" dirty="0"/>
              <a:t> </a:t>
            </a:r>
            <a:r>
              <a:rPr lang="en-GB" i="1" dirty="0" err="1"/>
              <a:t>Ὁμιλί</a:t>
            </a:r>
            <a:r>
              <a:rPr lang="en-GB" i="1" dirty="0"/>
              <a:t>α 10, Κατὰ ὀργιζομένων</a:t>
            </a:r>
            <a:r>
              <a:rPr lang="en-GB" dirty="0"/>
              <a:t>, Ιωάννου Χρυσοστόμου, </a:t>
            </a:r>
            <a:r>
              <a:rPr lang="en-GB" i="1" dirty="0"/>
              <a:t>Ιωάννης-ομιλία</a:t>
            </a:r>
            <a:r>
              <a:rPr lang="en-GB" dirty="0"/>
              <a:t>, Ευαγρίου Ποντικού, </a:t>
            </a:r>
            <a:r>
              <a:rPr lang="en-GB" i="1" dirty="0"/>
              <a:t>Σκέμματα</a:t>
            </a:r>
            <a:r>
              <a:rPr lang="en-GB" dirty="0"/>
              <a:t>). </a:t>
            </a:r>
            <a:endParaRPr lang="el-GR" dirty="0"/>
          </a:p>
          <a:p>
            <a:r>
              <a:rPr lang="en-GB" dirty="0"/>
              <a:t>Ο </a:t>
            </a:r>
            <a:r>
              <a:rPr lang="en-GB" dirty="0" err="1"/>
              <a:t>άμεσος</a:t>
            </a:r>
            <a:r>
              <a:rPr lang="en-GB" dirty="0"/>
              <a:t> </a:t>
            </a:r>
            <a:r>
              <a:rPr lang="en-GB" dirty="0" err="1"/>
              <a:t>σύνδεσμος</a:t>
            </a:r>
            <a:r>
              <a:rPr lang="en-GB" dirty="0"/>
              <a:t> </a:t>
            </a:r>
            <a:r>
              <a:rPr lang="en-GB" dirty="0" err="1"/>
              <a:t>μετ</a:t>
            </a:r>
            <a:r>
              <a:rPr lang="en-GB" dirty="0"/>
              <a:t>αξύ </a:t>
            </a:r>
            <a:r>
              <a:rPr lang="en-GB" b="1" dirty="0"/>
              <a:t>μανίας</a:t>
            </a:r>
            <a:r>
              <a:rPr lang="en-GB" dirty="0"/>
              <a:t> και </a:t>
            </a:r>
            <a:r>
              <a:rPr lang="en-GB" b="1" dirty="0"/>
              <a:t>δαιμονικής ενέργειας </a:t>
            </a:r>
            <a:r>
              <a:rPr lang="en-GB" dirty="0"/>
              <a:t>θεωρείται αυτονόητος. Και </a:t>
            </a:r>
            <a:r>
              <a:rPr lang="en-GB" dirty="0" err="1"/>
              <a:t>στις</a:t>
            </a:r>
            <a:r>
              <a:rPr lang="en-GB" dirty="0"/>
              <a:t> </a:t>
            </a:r>
            <a:r>
              <a:rPr lang="en-GB" dirty="0" err="1"/>
              <a:t>δύο</a:t>
            </a:r>
            <a:r>
              <a:rPr lang="en-GB" dirty="0"/>
              <a:t> </a:t>
            </a:r>
            <a:r>
              <a:rPr lang="en-GB" dirty="0" err="1"/>
              <a:t>συν</a:t>
            </a:r>
            <a:r>
              <a:rPr lang="en-GB" dirty="0"/>
              <a:t>αντάμε μεγάλο αριθμό κοινών συμπτωμάτων</a:t>
            </a:r>
            <a:r>
              <a:rPr lang="el-GR" dirty="0"/>
              <a:t>.  </a:t>
            </a:r>
          </a:p>
          <a:p>
            <a:r>
              <a:rPr lang="el-GR" dirty="0"/>
              <a:t>Στο επίπεδο του σώματος, η οργή, στις ακραίες εκδηλώσεις της, προκαλεί χαρακτηριστική ταραχή, εύκολα αντιληπτή από τους άλλους. </a:t>
            </a:r>
            <a:r>
              <a:rPr lang="en-GB" dirty="0"/>
              <a:t>Ο </a:t>
            </a:r>
            <a:r>
              <a:rPr lang="en-GB" dirty="0" err="1"/>
              <a:t>άγιος</a:t>
            </a:r>
            <a:r>
              <a:rPr lang="en-GB" dirty="0"/>
              <a:t> </a:t>
            </a:r>
            <a:r>
              <a:rPr lang="en-GB" dirty="0" err="1"/>
              <a:t>Ιωάννης</a:t>
            </a:r>
            <a:r>
              <a:rPr lang="en-GB" dirty="0"/>
              <a:t> ο </a:t>
            </a:r>
            <a:r>
              <a:rPr lang="en-GB" dirty="0" err="1"/>
              <a:t>Χρυσόστομος</a:t>
            </a:r>
            <a:r>
              <a:rPr lang="en-GB" dirty="0"/>
              <a:t> και </a:t>
            </a:r>
            <a:r>
              <a:rPr lang="en-GB" dirty="0" err="1"/>
              <a:t>ιδι</a:t>
            </a:r>
            <a:r>
              <a:rPr lang="en-GB" dirty="0"/>
              <a:t>αίτερα ο Μέγας Βασίλειος, μας δίνουν τυπική περιγραφή, ανάλογη προς αυτήν του Γρηγορίου του Μεγάλου. </a:t>
            </a:r>
            <a:r>
              <a:rPr lang="en-GB" dirty="0" err="1"/>
              <a:t>Στο</a:t>
            </a:r>
            <a:r>
              <a:rPr lang="en-GB" dirty="0"/>
              <a:t> </a:t>
            </a:r>
            <a:r>
              <a:rPr lang="en-GB" dirty="0" err="1"/>
              <a:t>εσωτερικό</a:t>
            </a:r>
            <a:r>
              <a:rPr lang="en-GB" dirty="0"/>
              <a:t> </a:t>
            </a:r>
            <a:r>
              <a:rPr lang="en-GB" dirty="0" err="1"/>
              <a:t>του</a:t>
            </a:r>
            <a:r>
              <a:rPr lang="en-GB" dirty="0"/>
              <a:t> </a:t>
            </a:r>
            <a:r>
              <a:rPr lang="en-GB" dirty="0" err="1"/>
              <a:t>σώμ</a:t>
            </a:r>
            <a:r>
              <a:rPr lang="en-GB" dirty="0"/>
              <a:t>ατος η οργή μεταφράζεται σε διάφορες διαταραχές της φυσιολογίας. </a:t>
            </a:r>
            <a:r>
              <a:rPr lang="en-GB" dirty="0" err="1"/>
              <a:t>Στις</a:t>
            </a:r>
            <a:r>
              <a:rPr lang="en-GB" dirty="0"/>
              <a:t> </a:t>
            </a:r>
            <a:r>
              <a:rPr lang="en-GB" dirty="0" err="1"/>
              <a:t>χρόνιες</a:t>
            </a:r>
            <a:r>
              <a:rPr lang="en-GB" dirty="0"/>
              <a:t> και πα</a:t>
            </a:r>
            <a:r>
              <a:rPr lang="en-GB" dirty="0" err="1"/>
              <a:t>λίνδρομες</a:t>
            </a:r>
            <a:r>
              <a:rPr lang="en-GB" dirty="0"/>
              <a:t> </a:t>
            </a:r>
            <a:r>
              <a:rPr lang="en-GB" dirty="0" err="1"/>
              <a:t>μορφές</a:t>
            </a:r>
            <a:r>
              <a:rPr lang="en-GB" dirty="0"/>
              <a:t> </a:t>
            </a:r>
            <a:r>
              <a:rPr lang="en-GB" dirty="0" err="1"/>
              <a:t>της</a:t>
            </a:r>
            <a:r>
              <a:rPr lang="en-GB" dirty="0"/>
              <a:t> η </a:t>
            </a:r>
            <a:r>
              <a:rPr lang="en-GB" dirty="0" err="1"/>
              <a:t>φυσιολογική</a:t>
            </a:r>
            <a:r>
              <a:rPr lang="en-GB" dirty="0"/>
              <a:t> </a:t>
            </a:r>
            <a:r>
              <a:rPr lang="en-GB" dirty="0" err="1"/>
              <a:t>λειτουργί</a:t>
            </a:r>
            <a:r>
              <a:rPr lang="en-GB" dirty="0"/>
              <a:t>α του σώματος ανατρέπεται και η υγεία κλονίζεται.   Ο </a:t>
            </a:r>
            <a:r>
              <a:rPr lang="en-GB" dirty="0" err="1"/>
              <a:t>άγιος</a:t>
            </a:r>
            <a:r>
              <a:rPr lang="en-GB" dirty="0"/>
              <a:t> </a:t>
            </a:r>
            <a:r>
              <a:rPr lang="en-GB" dirty="0" err="1"/>
              <a:t>Ιωάννης</a:t>
            </a:r>
            <a:r>
              <a:rPr lang="en-GB" dirty="0"/>
              <a:t> ο </a:t>
            </a:r>
            <a:r>
              <a:rPr lang="en-GB" dirty="0" err="1"/>
              <a:t>Χρυσόστομος</a:t>
            </a:r>
            <a:r>
              <a:rPr lang="en-GB" dirty="0"/>
              <a:t> παρα</a:t>
            </a:r>
            <a:r>
              <a:rPr lang="en-GB" dirty="0" err="1"/>
              <a:t>τηρεί</a:t>
            </a:r>
            <a:r>
              <a:rPr lang="en-GB" dirty="0"/>
              <a:t> </a:t>
            </a:r>
            <a:r>
              <a:rPr lang="en-GB" dirty="0" err="1"/>
              <a:t>ότι</a:t>
            </a:r>
            <a:r>
              <a:rPr lang="en-GB" dirty="0"/>
              <a:t>: «</a:t>
            </a:r>
            <a:r>
              <a:rPr lang="en-GB" i="1" dirty="0" err="1"/>
              <a:t>Οξύ</a:t>
            </a:r>
            <a:r>
              <a:rPr lang="en-GB" i="1" dirty="0"/>
              <a:t> η οργή π</a:t>
            </a:r>
            <a:r>
              <a:rPr lang="en-GB" i="1" dirty="0" err="1"/>
              <a:t>άθος</a:t>
            </a:r>
            <a:r>
              <a:rPr lang="en-GB" i="1" dirty="0"/>
              <a:t> [...]. Και γαρ και </a:t>
            </a:r>
            <a:r>
              <a:rPr lang="en-GB" i="1" dirty="0" err="1"/>
              <a:t>σώμ</a:t>
            </a:r>
            <a:r>
              <a:rPr lang="en-GB" i="1" dirty="0"/>
              <a:t>α λυμαίνεται</a:t>
            </a:r>
            <a:r>
              <a:rPr lang="en-GB" dirty="0"/>
              <a:t>»· «</a:t>
            </a:r>
            <a:r>
              <a:rPr lang="en-GB" i="1" dirty="0"/>
              <a:t>οίδα πολλούς από οργής νόσους τεκόντας</a:t>
            </a:r>
            <a:r>
              <a:rPr lang="en-GB" dirty="0"/>
              <a:t>». </a:t>
            </a:r>
            <a:r>
              <a:rPr lang="el-GR" dirty="0"/>
              <a:t>Ο άγιος Ιωάννης της Κλίμακος μέσα από διάφορα περιστατικά διαπιστώνει ότι το πάθος τούτο είναι δυνατόν να επηρεάζει τις διατροφικές συνήθειες, προκαλώντας είτε ανορεξία είτε βουλιμία. </a:t>
            </a:r>
          </a:p>
        </p:txBody>
      </p:sp>
    </p:spTree>
    <p:extLst>
      <p:ext uri="{BB962C8B-B14F-4D97-AF65-F5344CB8AC3E}">
        <p14:creationId xmlns:p14="http://schemas.microsoft.com/office/powerpoint/2010/main" val="845594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07A1B0-48AB-3082-70C8-71984FBC9975}"/>
              </a:ext>
            </a:extLst>
          </p:cNvPr>
          <p:cNvSpPr>
            <a:spLocks noGrp="1"/>
          </p:cNvSpPr>
          <p:nvPr>
            <p:ph type="title"/>
          </p:nvPr>
        </p:nvSpPr>
        <p:spPr>
          <a:xfrm>
            <a:off x="838200" y="18256"/>
            <a:ext cx="10515600" cy="445769"/>
          </a:xfrm>
        </p:spPr>
        <p:txBody>
          <a:bodyPr>
            <a:normAutofit fontScale="90000"/>
          </a:bodyPr>
          <a:lstStyle/>
          <a:p>
            <a:pPr algn="ctr"/>
            <a:r>
              <a:rPr lang="el-GR" b="1" dirty="0"/>
              <a:t>Τα κεντρικά θέματα της 5</a:t>
            </a:r>
            <a:r>
              <a:rPr lang="el-GR" b="1" baseline="30000" dirty="0"/>
              <a:t>ης</a:t>
            </a:r>
            <a:r>
              <a:rPr lang="el-GR" b="1" dirty="0"/>
              <a:t> Ενότητας</a:t>
            </a:r>
            <a:endParaRPr lang="el-GR" dirty="0"/>
          </a:p>
        </p:txBody>
      </p:sp>
      <p:sp>
        <p:nvSpPr>
          <p:cNvPr id="3" name="Θέση περιεχομένου 2">
            <a:extLst>
              <a:ext uri="{FF2B5EF4-FFF2-40B4-BE49-F238E27FC236}">
                <a16:creationId xmlns:a16="http://schemas.microsoft.com/office/drawing/2014/main" id="{69DD7A60-1162-CE9A-A858-0E75229C1D1D}"/>
              </a:ext>
            </a:extLst>
          </p:cNvPr>
          <p:cNvSpPr>
            <a:spLocks noGrp="1"/>
          </p:cNvSpPr>
          <p:nvPr>
            <p:ph idx="1"/>
          </p:nvPr>
        </p:nvSpPr>
        <p:spPr>
          <a:xfrm>
            <a:off x="0" y="464025"/>
            <a:ext cx="12192000" cy="6393976"/>
          </a:xfrm>
        </p:spPr>
        <p:txBody>
          <a:bodyPr>
            <a:normAutofit lnSpcReduction="10000"/>
          </a:bodyPr>
          <a:lstStyle/>
          <a:p>
            <a:r>
              <a:rPr lang="el-GR" dirty="0"/>
              <a:t>Στην 5</a:t>
            </a:r>
            <a:r>
              <a:rPr lang="el-GR" baseline="30000" dirty="0"/>
              <a:t>η</a:t>
            </a:r>
            <a:r>
              <a:rPr lang="el-GR" dirty="0"/>
              <a:t> Ενότητα </a:t>
            </a:r>
            <a:r>
              <a:rPr lang="el-GR" sz="2800" dirty="0"/>
              <a:t>θίγονται τα ακόλουθα θέματα:</a:t>
            </a:r>
          </a:p>
          <a:p>
            <a:r>
              <a:rPr lang="el-GR" dirty="0"/>
              <a:t>Τα είδη της κενοδοξίας</a:t>
            </a:r>
          </a:p>
          <a:p>
            <a:r>
              <a:rPr lang="el-GR" sz="2800" dirty="0"/>
              <a:t>Ο λεπτός χαρακτήρας της κενοδοξίας και η δυσκολία της καταπολέμησής της</a:t>
            </a:r>
          </a:p>
          <a:p>
            <a:r>
              <a:rPr lang="el-GR" dirty="0"/>
              <a:t>Η κενοδοξία ως νόσος</a:t>
            </a:r>
          </a:p>
          <a:p>
            <a:r>
              <a:rPr lang="el-GR" dirty="0"/>
              <a:t>Η διάκριση μεταξύ των δύο μορφών καύχησης</a:t>
            </a:r>
          </a:p>
          <a:p>
            <a:r>
              <a:rPr lang="el-GR" dirty="0"/>
              <a:t>Συνέπειες της κενοδοξίας</a:t>
            </a:r>
          </a:p>
          <a:p>
            <a:r>
              <a:rPr lang="el-GR" dirty="0"/>
              <a:t>Η ταπείνωση ως η θεραπευτική της κενοδοξίας</a:t>
            </a:r>
          </a:p>
          <a:p>
            <a:r>
              <a:rPr lang="el-GR" dirty="0"/>
              <a:t>Η οργή ως πάθος του θυμικού μέρους της ψυχής</a:t>
            </a:r>
          </a:p>
          <a:p>
            <a:r>
              <a:rPr lang="el-GR" dirty="0"/>
              <a:t>Η οργή ως ένα είδος μανίας</a:t>
            </a:r>
          </a:p>
          <a:p>
            <a:r>
              <a:rPr lang="el-GR" dirty="0"/>
              <a:t>Εκδηλώσεις/εκφράσεις της οργής</a:t>
            </a:r>
          </a:p>
          <a:p>
            <a:r>
              <a:rPr lang="el-GR" dirty="0"/>
              <a:t>Αιτίες οργής</a:t>
            </a:r>
          </a:p>
          <a:p>
            <a:r>
              <a:rPr lang="el-GR" dirty="0"/>
              <a:t>Συνέπειες της οργής</a:t>
            </a:r>
          </a:p>
          <a:p>
            <a:r>
              <a:rPr lang="el-GR" sz="2800" dirty="0"/>
              <a:t>Η θεραπευτική της οργής: η πραότητα και η υπομονή</a:t>
            </a:r>
            <a:endParaRPr lang="el-GR" dirty="0"/>
          </a:p>
        </p:txBody>
      </p:sp>
    </p:spTree>
    <p:extLst>
      <p:ext uri="{BB962C8B-B14F-4D97-AF65-F5344CB8AC3E}">
        <p14:creationId xmlns:p14="http://schemas.microsoft.com/office/powerpoint/2010/main" val="28716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029FDE-FAAD-187D-DB8A-5545D9B1E124}"/>
              </a:ext>
            </a:extLst>
          </p:cNvPr>
          <p:cNvSpPr>
            <a:spLocks noGrp="1"/>
          </p:cNvSpPr>
          <p:nvPr>
            <p:ph type="title"/>
          </p:nvPr>
        </p:nvSpPr>
        <p:spPr>
          <a:xfrm>
            <a:off x="838200" y="18256"/>
            <a:ext cx="10515600" cy="662782"/>
          </a:xfrm>
        </p:spPr>
        <p:txBody>
          <a:bodyPr>
            <a:normAutofit fontScale="90000"/>
          </a:bodyPr>
          <a:lstStyle/>
          <a:p>
            <a:pPr algn="ctr"/>
            <a:r>
              <a:rPr lang="el-GR" b="1" dirty="0"/>
              <a:t>Η οργή ως ένα είδος μανίας </a:t>
            </a:r>
          </a:p>
        </p:txBody>
      </p:sp>
      <p:sp>
        <p:nvSpPr>
          <p:cNvPr id="3" name="Θέση περιεχομένου 2">
            <a:extLst>
              <a:ext uri="{FF2B5EF4-FFF2-40B4-BE49-F238E27FC236}">
                <a16:creationId xmlns:a16="http://schemas.microsoft.com/office/drawing/2014/main" id="{E0FB0A6A-35F1-8A36-7F11-481900107E0A}"/>
              </a:ext>
            </a:extLst>
          </p:cNvPr>
          <p:cNvSpPr>
            <a:spLocks noGrp="1"/>
          </p:cNvSpPr>
          <p:nvPr>
            <p:ph idx="1"/>
          </p:nvPr>
        </p:nvSpPr>
        <p:spPr>
          <a:xfrm>
            <a:off x="0" y="681038"/>
            <a:ext cx="12192000" cy="6176962"/>
          </a:xfrm>
        </p:spPr>
        <p:txBody>
          <a:bodyPr>
            <a:normAutofit fontScale="92500" lnSpcReduction="10000"/>
          </a:bodyPr>
          <a:lstStyle/>
          <a:p>
            <a:r>
              <a:rPr lang="el-GR" dirty="0"/>
              <a:t>Η οργή πρέπει μάλλον να θεωρείται ως </a:t>
            </a:r>
            <a:r>
              <a:rPr lang="el-GR" b="1" dirty="0"/>
              <a:t>είδος μανίας</a:t>
            </a:r>
            <a:r>
              <a:rPr lang="el-GR" dirty="0"/>
              <a:t>· τούτο προκύπτει προφανώς από τις οξείες και βίαιες εκδηλώσεις της και ιδιαίτερα όταν λαμβάνει την μορφή φρενίτιδας ή παραφοράς. Ο άγιος Ιωάννης της Κλίμακος δε διστάζει να τη θεωρεί ως </a:t>
            </a:r>
            <a:r>
              <a:rPr lang="el-GR" b="1" dirty="0"/>
              <a:t>εκούσια πνευματική επιληψία</a:t>
            </a:r>
            <a:r>
              <a:rPr lang="el-GR" dirty="0"/>
              <a:t>. </a:t>
            </a:r>
          </a:p>
          <a:p>
            <a:r>
              <a:rPr lang="el-GR" dirty="0"/>
              <a:t>Ο άγιος Γρηγόριος ο Μέγας παρουσιάζοντας μία ακριβέστερη περιγραφή του πάθους κατά τις εκδηλώσεις παροξυσμού του, αποδεικνύει καθαρά ότι αυτές δικαιολογούν την εξομοίωσή του με μορφή μανίας: «</a:t>
            </a:r>
            <a:r>
              <a:rPr lang="el-GR" i="1" dirty="0"/>
              <a:t>ο τσιμπημένος από το κεντρί της οργής, εμφανίζει καρδιά που πάλλεται έντονα, σώμα που τρέμει, γλώσσα που ψελλίζει, έξαψη που ανεβαίνει στο πρόσωπο, μάτια που σπινθηροβολούν, τελικά γίνεται αγνώριστος ακόμη και γι' αυτούς που τον γνωρίζουν. Η γλώσσα τραυλίζει φθόγγους, ο νους όμως δε γνωρίζει πλέον τι λέγει. Αφότου λοιπόν ο άνθρωπος δεν έχει πλέον συνείδηση του τι λέγει κατά πόσο διαφέρει από έναν περίτρομο και αγωνιώντα μανιακό; Συμβαίνει συχνά ακόμη η οργή να κατεβαίνει μέχρι τις γροθιές και να εμφανίζεται απότομα με βιαιότητα στην ίδια ένταση με τη βία του παραλογισμού. Ο νους είναι ανίκανος πλέον να ελέγξει </a:t>
            </a:r>
            <a:r>
              <a:rPr lang="el-GR" i="1" dirty="0" err="1"/>
              <a:t>ο,τιδήποτε</a:t>
            </a:r>
            <a:r>
              <a:rPr lang="el-GR" i="1" dirty="0"/>
              <a:t>, καθώς γίνεται έρμαιο μιας άγνωστης και ξένης προς αυτόν δύναμης. Εάν δε η λύσσα του πάθους του ενεργεί προς τα μέλη του εξωτερικά, ώστε να τα καθιστά ευπρόσβλητα, εσωτερικά η οργή διατηρεί αιχμάλωτη την ψυχή, που όφειλε να είναι και να παραμένει η κυρίαρχη</a:t>
            </a:r>
            <a:r>
              <a:rPr lang="el-GR" dirty="0"/>
              <a:t>». </a:t>
            </a:r>
          </a:p>
          <a:p>
            <a:endParaRPr lang="el-GR" dirty="0"/>
          </a:p>
        </p:txBody>
      </p:sp>
    </p:spTree>
    <p:extLst>
      <p:ext uri="{BB962C8B-B14F-4D97-AF65-F5344CB8AC3E}">
        <p14:creationId xmlns:p14="http://schemas.microsoft.com/office/powerpoint/2010/main" val="41545474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E912B6-6730-B595-181C-C44951916E44}"/>
              </a:ext>
            </a:extLst>
          </p:cNvPr>
          <p:cNvSpPr>
            <a:spLocks noGrp="1"/>
          </p:cNvSpPr>
          <p:nvPr>
            <p:ph type="title"/>
          </p:nvPr>
        </p:nvSpPr>
        <p:spPr>
          <a:xfrm>
            <a:off x="742665" y="18256"/>
            <a:ext cx="10515600" cy="814258"/>
          </a:xfrm>
        </p:spPr>
        <p:txBody>
          <a:bodyPr/>
          <a:lstStyle/>
          <a:p>
            <a:pPr algn="ctr"/>
            <a:r>
              <a:rPr lang="el-GR" b="1" dirty="0"/>
              <a:t>Εκδηλώσεις/εκφράσεις της οργής</a:t>
            </a:r>
          </a:p>
        </p:txBody>
      </p:sp>
      <p:sp>
        <p:nvSpPr>
          <p:cNvPr id="3" name="Θέση περιεχομένου 2">
            <a:extLst>
              <a:ext uri="{FF2B5EF4-FFF2-40B4-BE49-F238E27FC236}">
                <a16:creationId xmlns:a16="http://schemas.microsoft.com/office/drawing/2014/main" id="{5E9789A6-84D3-36B4-7719-AD26D622BA03}"/>
              </a:ext>
            </a:extLst>
          </p:cNvPr>
          <p:cNvSpPr>
            <a:spLocks noGrp="1"/>
          </p:cNvSpPr>
          <p:nvPr>
            <p:ph idx="1"/>
          </p:nvPr>
        </p:nvSpPr>
        <p:spPr>
          <a:xfrm>
            <a:off x="0" y="682388"/>
            <a:ext cx="12192000" cy="6175612"/>
          </a:xfrm>
        </p:spPr>
        <p:txBody>
          <a:bodyPr>
            <a:normAutofit lnSpcReduction="10000"/>
          </a:bodyPr>
          <a:lstStyle/>
          <a:p>
            <a:r>
              <a:rPr lang="el-GR" dirty="0"/>
              <a:t>Συχνά τμήμα του πάθους (Δωρόθεου </a:t>
            </a:r>
            <a:r>
              <a:rPr lang="el-GR" dirty="0" err="1"/>
              <a:t>Γάζη</a:t>
            </a:r>
            <a:r>
              <a:rPr lang="el-GR" dirty="0"/>
              <a:t>, </a:t>
            </a:r>
            <a:r>
              <a:rPr lang="el-GR" i="1" dirty="0"/>
              <a:t>Διδασκαλία</a:t>
            </a:r>
            <a:r>
              <a:rPr lang="el-GR" dirty="0"/>
              <a:t>, </a:t>
            </a:r>
            <a:r>
              <a:rPr lang="el-GR" dirty="0" err="1"/>
              <a:t>Ερμά</a:t>
            </a:r>
            <a:r>
              <a:rPr lang="el-GR" dirty="0"/>
              <a:t>, </a:t>
            </a:r>
            <a:r>
              <a:rPr lang="el-GR" i="1" dirty="0"/>
              <a:t>Ποιμήν</a:t>
            </a:r>
            <a:r>
              <a:rPr lang="el-GR" dirty="0"/>
              <a:t>) αποτελούν η κακή ή πικρόχολη διάθεση, οι μορφές που προκύπτουν από την οξυθυμία ή </a:t>
            </a:r>
            <a:r>
              <a:rPr lang="el-GR" dirty="0" err="1"/>
              <a:t>οξυχολία</a:t>
            </a:r>
            <a:r>
              <a:rPr lang="el-GR" dirty="0"/>
              <a:t> και οι εκδηλώσεις αδημονίας και ταραχής. </a:t>
            </a:r>
            <a:r>
              <a:rPr lang="en-GB" dirty="0" err="1"/>
              <a:t>Ακόμη</a:t>
            </a:r>
            <a:r>
              <a:rPr lang="en-GB" dirty="0"/>
              <a:t> </a:t>
            </a:r>
            <a:r>
              <a:rPr lang="en-GB" dirty="0" err="1"/>
              <a:t>εδώ</a:t>
            </a:r>
            <a:r>
              <a:rPr lang="en-GB" dirty="0"/>
              <a:t> κατα</a:t>
            </a:r>
            <a:r>
              <a:rPr lang="en-GB" dirty="0" err="1"/>
              <a:t>τάσσοντ</a:t>
            </a:r>
            <a:r>
              <a:rPr lang="en-GB" dirty="0"/>
              <a:t>αι η </a:t>
            </a:r>
            <a:r>
              <a:rPr lang="en-GB" u="sng" dirty="0"/>
              <a:t>αγανάκτηση</a:t>
            </a:r>
            <a:r>
              <a:rPr lang="en-GB" dirty="0"/>
              <a:t> και ο </a:t>
            </a:r>
            <a:r>
              <a:rPr lang="en-GB" u="sng" dirty="0"/>
              <a:t>χλευασμός/εμπαιγμός</a:t>
            </a:r>
            <a:r>
              <a:rPr lang="en-GB" dirty="0"/>
              <a:t>, οι </a:t>
            </a:r>
            <a:r>
              <a:rPr lang="en-GB" u="sng" dirty="0"/>
              <a:t>αστεϊσμοί</a:t>
            </a:r>
            <a:r>
              <a:rPr lang="en-GB" dirty="0"/>
              <a:t> και η </a:t>
            </a:r>
            <a:r>
              <a:rPr lang="en-GB" u="sng" dirty="0"/>
              <a:t>ειρωνεία προς τα πρόσωπα</a:t>
            </a:r>
            <a:r>
              <a:rPr lang="en-GB" dirty="0"/>
              <a:t>. </a:t>
            </a:r>
            <a:endParaRPr lang="el-GR" dirty="0"/>
          </a:p>
          <a:p>
            <a:r>
              <a:rPr lang="en-GB" dirty="0"/>
              <a:t>Επιπ</a:t>
            </a:r>
            <a:r>
              <a:rPr lang="en-GB" dirty="0" err="1"/>
              <a:t>λέον</a:t>
            </a:r>
            <a:r>
              <a:rPr lang="en-GB" dirty="0"/>
              <a:t> η οργή </a:t>
            </a:r>
            <a:r>
              <a:rPr lang="en-GB" dirty="0" err="1"/>
              <a:t>εκδηλώνετ</a:t>
            </a:r>
            <a:r>
              <a:rPr lang="en-GB" dirty="0"/>
              <a:t>αι και ως </a:t>
            </a:r>
            <a:r>
              <a:rPr lang="en-GB" u="sng" dirty="0"/>
              <a:t>κακοβουλία</a:t>
            </a:r>
            <a:r>
              <a:rPr lang="en-GB" dirty="0"/>
              <a:t>, </a:t>
            </a:r>
            <a:r>
              <a:rPr lang="en-GB" u="sng" dirty="0"/>
              <a:t>δυσμένεια</a:t>
            </a:r>
            <a:r>
              <a:rPr lang="en-GB" dirty="0"/>
              <a:t> και εκφρασμένη </a:t>
            </a:r>
            <a:r>
              <a:rPr lang="en-GB" u="sng" dirty="0"/>
              <a:t>βούληση πρόκλησης βλάβης ή ζημίας</a:t>
            </a:r>
            <a:r>
              <a:rPr lang="en-GB" dirty="0"/>
              <a:t>. </a:t>
            </a:r>
            <a:endParaRPr lang="el-GR" dirty="0"/>
          </a:p>
          <a:p>
            <a:r>
              <a:rPr lang="el-GR" dirty="0"/>
              <a:t>Σε κάποιες περιπτώσεις η οργή μπορεί να οδηγήσει τον άνθρωπο στην </a:t>
            </a:r>
            <a:r>
              <a:rPr lang="el-GR" u="sng" dirty="0"/>
              <a:t>απόλαυση της δυστυχίας ή της ατυχίας του πλησίον </a:t>
            </a:r>
            <a:r>
              <a:rPr lang="el-GR" dirty="0"/>
              <a:t>και αφετέρου στην  </a:t>
            </a:r>
            <a:r>
              <a:rPr lang="el-GR" u="sng" dirty="0"/>
              <a:t>απουσία έκφρασης της λύπης για τις θλίψεις που περνά </a:t>
            </a:r>
            <a:r>
              <a:rPr lang="el-GR" dirty="0"/>
              <a:t>ή ακόμη </a:t>
            </a:r>
            <a:r>
              <a:rPr lang="el-GR" u="sng" dirty="0"/>
              <a:t>μη συμμετοχή στην ευτυχία του</a:t>
            </a:r>
            <a:r>
              <a:rPr lang="el-GR" dirty="0"/>
              <a:t> (Δωρόθεου </a:t>
            </a:r>
            <a:r>
              <a:rPr lang="el-GR" dirty="0" err="1"/>
              <a:t>Γάζη</a:t>
            </a:r>
            <a:r>
              <a:rPr lang="el-GR" dirty="0"/>
              <a:t>, </a:t>
            </a:r>
            <a:r>
              <a:rPr lang="el-GR" i="1" dirty="0"/>
              <a:t>Διδασκαλία</a:t>
            </a:r>
            <a:r>
              <a:rPr lang="el-GR" dirty="0"/>
              <a:t>). </a:t>
            </a:r>
          </a:p>
          <a:p>
            <a:r>
              <a:rPr lang="el-GR" dirty="0"/>
              <a:t>Η ασκητική παράδοση κατανοεί κάθε μορφή βίας ως παράγωγα του πάθους της οργής στην ευρεία έννοιά του. Τέτοιες μορφές βίας αποτελούν οι </a:t>
            </a:r>
            <a:r>
              <a:rPr lang="el-GR" u="sng" dirty="0"/>
              <a:t>αντιζηλίες</a:t>
            </a:r>
            <a:r>
              <a:rPr lang="el-GR" dirty="0"/>
              <a:t>, οι </a:t>
            </a:r>
            <a:r>
              <a:rPr lang="el-GR" u="sng" dirty="0"/>
              <a:t>αντιπαλότητες</a:t>
            </a:r>
            <a:r>
              <a:rPr lang="el-GR" dirty="0"/>
              <a:t> και οι </a:t>
            </a:r>
            <a:r>
              <a:rPr lang="el-GR" u="sng" dirty="0"/>
              <a:t>ανταγωνισμοί </a:t>
            </a:r>
            <a:r>
              <a:rPr lang="el-GR" dirty="0"/>
              <a:t>(Μεγάλου Βασιλείου,</a:t>
            </a:r>
            <a:r>
              <a:rPr lang="el-GR" i="1" dirty="0"/>
              <a:t> </a:t>
            </a:r>
            <a:r>
              <a:rPr lang="el-GR" i="1" dirty="0" err="1"/>
              <a:t>Ὁμιλία</a:t>
            </a:r>
            <a:r>
              <a:rPr lang="el-GR" i="1" dirty="0"/>
              <a:t> 10, </a:t>
            </a:r>
            <a:r>
              <a:rPr lang="el-GR" i="1" dirty="0" err="1"/>
              <a:t>Κατὰ</a:t>
            </a:r>
            <a:r>
              <a:rPr lang="el-GR" i="1" dirty="0"/>
              <a:t> </a:t>
            </a:r>
            <a:r>
              <a:rPr lang="el-GR" i="1" dirty="0" err="1"/>
              <a:t>ὀργιζομένων</a:t>
            </a:r>
            <a:r>
              <a:rPr lang="el-GR" dirty="0"/>
              <a:t>), οι </a:t>
            </a:r>
            <a:r>
              <a:rPr lang="el-GR" u="sng" dirty="0"/>
              <a:t>συγκρούσεις</a:t>
            </a:r>
            <a:r>
              <a:rPr lang="el-GR" dirty="0"/>
              <a:t> και οι </a:t>
            </a:r>
            <a:r>
              <a:rPr lang="el-GR" u="sng" dirty="0"/>
              <a:t>έριδες</a:t>
            </a:r>
            <a:r>
              <a:rPr lang="el-GR" dirty="0"/>
              <a:t>, οι </a:t>
            </a:r>
            <a:r>
              <a:rPr lang="el-GR" u="sng" dirty="0"/>
              <a:t>μάχες </a:t>
            </a:r>
            <a:r>
              <a:rPr lang="el-GR" dirty="0"/>
              <a:t>και επιπλέον τα </a:t>
            </a:r>
            <a:r>
              <a:rPr lang="el-GR" u="sng" dirty="0"/>
              <a:t>εγκλήματα </a:t>
            </a:r>
            <a:r>
              <a:rPr lang="el-GR" dirty="0"/>
              <a:t>και οι </a:t>
            </a:r>
            <a:r>
              <a:rPr lang="el-GR" u="sng" dirty="0"/>
              <a:t>πόλεμοι</a:t>
            </a:r>
            <a:r>
              <a:rPr lang="el-GR" dirty="0"/>
              <a:t>.  </a:t>
            </a:r>
          </a:p>
        </p:txBody>
      </p:sp>
    </p:spTree>
    <p:extLst>
      <p:ext uri="{BB962C8B-B14F-4D97-AF65-F5344CB8AC3E}">
        <p14:creationId xmlns:p14="http://schemas.microsoft.com/office/powerpoint/2010/main" val="3470104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95ACA1-8A59-AE05-EC6D-5951EECF3EF0}"/>
              </a:ext>
            </a:extLst>
          </p:cNvPr>
          <p:cNvSpPr>
            <a:spLocks noGrp="1"/>
          </p:cNvSpPr>
          <p:nvPr>
            <p:ph type="title"/>
          </p:nvPr>
        </p:nvSpPr>
        <p:spPr>
          <a:xfrm>
            <a:off x="838200" y="18256"/>
            <a:ext cx="10515600" cy="662782"/>
          </a:xfrm>
        </p:spPr>
        <p:txBody>
          <a:bodyPr>
            <a:normAutofit fontScale="90000"/>
          </a:bodyPr>
          <a:lstStyle/>
          <a:p>
            <a:pPr algn="ctr"/>
            <a:r>
              <a:rPr lang="el-GR" b="1" dirty="0"/>
              <a:t> Αιτίες οργής</a:t>
            </a:r>
          </a:p>
        </p:txBody>
      </p:sp>
      <p:sp>
        <p:nvSpPr>
          <p:cNvPr id="3" name="Θέση περιεχομένου 2">
            <a:extLst>
              <a:ext uri="{FF2B5EF4-FFF2-40B4-BE49-F238E27FC236}">
                <a16:creationId xmlns:a16="http://schemas.microsoft.com/office/drawing/2014/main" id="{E37E2604-3B2D-5FE9-1B8D-8F52CA5F21C4}"/>
              </a:ext>
            </a:extLst>
          </p:cNvPr>
          <p:cNvSpPr>
            <a:spLocks noGrp="1"/>
          </p:cNvSpPr>
          <p:nvPr>
            <p:ph idx="1"/>
          </p:nvPr>
        </p:nvSpPr>
        <p:spPr>
          <a:xfrm>
            <a:off x="0" y="681037"/>
            <a:ext cx="12192000" cy="6158707"/>
          </a:xfrm>
        </p:spPr>
        <p:txBody>
          <a:bodyPr>
            <a:normAutofit fontScale="92500" lnSpcReduction="10000"/>
          </a:bodyPr>
          <a:lstStyle/>
          <a:p>
            <a:r>
              <a:rPr lang="el-GR" dirty="0"/>
              <a:t>Οι Πατέρες επισημαίνουν ότι σε κάθε μορφή οργής, ο άνθρωπος δοκιμάζει κάποια </a:t>
            </a:r>
            <a:r>
              <a:rPr lang="el-GR" b="1" dirty="0"/>
              <a:t>απόλαυση</a:t>
            </a:r>
            <a:r>
              <a:rPr lang="el-GR" dirty="0"/>
              <a:t>, που τον κάνει να παραμένει σ’ αυτή (</a:t>
            </a:r>
            <a:r>
              <a:rPr lang="el-GR" dirty="0" err="1"/>
              <a:t>Πρβλ</a:t>
            </a:r>
            <a:r>
              <a:rPr lang="el-GR" dirty="0"/>
              <a:t>. Μεγάλου Βασιλείου,</a:t>
            </a:r>
            <a:r>
              <a:rPr lang="el-GR" i="1" dirty="0"/>
              <a:t> </a:t>
            </a:r>
            <a:r>
              <a:rPr lang="el-GR" i="1" dirty="0" err="1"/>
              <a:t>Ὁμιλία</a:t>
            </a:r>
            <a:r>
              <a:rPr lang="el-GR" i="1" dirty="0"/>
              <a:t> 10, </a:t>
            </a:r>
            <a:r>
              <a:rPr lang="el-GR" i="1" dirty="0" err="1"/>
              <a:t>Κατὰ</a:t>
            </a:r>
            <a:r>
              <a:rPr lang="el-GR" i="1" dirty="0"/>
              <a:t> </a:t>
            </a:r>
            <a:r>
              <a:rPr lang="el-GR" i="1" dirty="0" err="1"/>
              <a:t>ὀργιζομένων</a:t>
            </a:r>
            <a:r>
              <a:rPr lang="el-GR" dirty="0"/>
              <a:t>, Ιωάννου Χρυσοστόμου, </a:t>
            </a:r>
            <a:r>
              <a:rPr lang="el-GR" i="1" dirty="0"/>
              <a:t>Ματθαίος-ομιλία, 16, 6</a:t>
            </a:r>
            <a:r>
              <a:rPr lang="el-GR" dirty="0"/>
              <a:t>). Εδώ πρόκειται για μια δευτερογενή </a:t>
            </a:r>
            <a:r>
              <a:rPr lang="el-GR" b="1" dirty="0"/>
              <a:t>σχέση οργής-ηδονής</a:t>
            </a:r>
            <a:r>
              <a:rPr lang="el-GR" dirty="0"/>
              <a:t>, η οποία επιτρέπει να κατανοήσουμε τον τρόπο που ο προσβεβλημένος από το πάθος επιμένει σ' αυτό. </a:t>
            </a:r>
          </a:p>
          <a:p>
            <a:r>
              <a:rPr lang="en-GB" dirty="0"/>
              <a:t>Υπ</a:t>
            </a:r>
            <a:r>
              <a:rPr lang="en-GB" dirty="0" err="1"/>
              <a:t>άρχει</a:t>
            </a:r>
            <a:r>
              <a:rPr lang="en-GB" dirty="0"/>
              <a:t> π</a:t>
            </a:r>
            <a:r>
              <a:rPr lang="en-GB" dirty="0" err="1"/>
              <a:t>ροηγούμενος</a:t>
            </a:r>
            <a:r>
              <a:rPr lang="en-GB" dirty="0"/>
              <a:t> και </a:t>
            </a:r>
            <a:r>
              <a:rPr lang="en-GB" dirty="0" err="1"/>
              <a:t>θεμελιωδέστερος</a:t>
            </a:r>
            <a:r>
              <a:rPr lang="en-GB" dirty="0"/>
              <a:t> </a:t>
            </a:r>
            <a:r>
              <a:rPr lang="en-GB" dirty="0" err="1"/>
              <a:t>σύνδεσμος</a:t>
            </a:r>
            <a:r>
              <a:rPr lang="en-GB" dirty="0"/>
              <a:t> </a:t>
            </a:r>
            <a:r>
              <a:rPr lang="en-GB" dirty="0" err="1"/>
              <a:t>μετ</a:t>
            </a:r>
            <a:r>
              <a:rPr lang="en-GB" dirty="0"/>
              <a:t>αξύ ηδονής και οργής </a:t>
            </a:r>
            <a:r>
              <a:rPr lang="el-GR" dirty="0"/>
              <a:t>. </a:t>
            </a:r>
            <a:r>
              <a:rPr lang="en-GB" dirty="0"/>
              <a:t>Ο Ευάγριος επιβεβαιώνει: «</a:t>
            </a:r>
            <a:r>
              <a:rPr lang="en-GB" i="1" dirty="0" err="1"/>
              <a:t>Δι</a:t>
            </a:r>
            <a:r>
              <a:rPr lang="el-GR" i="1" dirty="0"/>
              <a:t>ὰ</a:t>
            </a:r>
            <a:r>
              <a:rPr lang="en-GB" i="1" dirty="0"/>
              <a:t> </a:t>
            </a:r>
            <a:r>
              <a:rPr lang="en-GB" i="1" dirty="0" err="1"/>
              <a:t>το</a:t>
            </a:r>
            <a:r>
              <a:rPr lang="el-GR" i="1" dirty="0"/>
              <a:t>ῦ</a:t>
            </a:r>
            <a:r>
              <a:rPr lang="en-GB" i="1" dirty="0" err="1"/>
              <a:t>το</a:t>
            </a:r>
            <a:r>
              <a:rPr lang="en-GB" i="1" dirty="0"/>
              <a:t> π</a:t>
            </a:r>
            <a:r>
              <a:rPr lang="en-GB" i="1" dirty="0" err="1"/>
              <a:t>ερι</a:t>
            </a:r>
            <a:r>
              <a:rPr lang="en-GB" i="1" dirty="0"/>
              <a:t>αιρ</a:t>
            </a:r>
            <a:r>
              <a:rPr lang="el-GR" i="1" dirty="0"/>
              <a:t>ῶ</a:t>
            </a:r>
            <a:r>
              <a:rPr lang="en-GB" i="1" dirty="0"/>
              <a:t> τ</a:t>
            </a:r>
            <a:r>
              <a:rPr lang="el-GR" i="1" dirty="0"/>
              <a:t>ὰ</a:t>
            </a:r>
            <a:r>
              <a:rPr lang="en-GB" i="1" dirty="0"/>
              <a:t>ς </a:t>
            </a:r>
            <a:r>
              <a:rPr lang="el-GR" i="1" dirty="0"/>
              <a:t>ἡ</a:t>
            </a:r>
            <a:r>
              <a:rPr lang="en-GB" i="1" dirty="0" err="1"/>
              <a:t>δονάς</a:t>
            </a:r>
            <a:r>
              <a:rPr lang="en-GB" i="1" dirty="0"/>
              <a:t>, </a:t>
            </a:r>
            <a:r>
              <a:rPr lang="el-GR" i="1" dirty="0"/>
              <a:t>ἵ</a:t>
            </a:r>
            <a:r>
              <a:rPr lang="en-GB" i="1" dirty="0"/>
              <a:t>να τ</a:t>
            </a:r>
            <a:r>
              <a:rPr lang="el-GR" i="1" dirty="0"/>
              <a:t>ὰ</a:t>
            </a:r>
            <a:r>
              <a:rPr lang="en-GB" i="1" dirty="0"/>
              <a:t>ς </a:t>
            </a:r>
            <a:r>
              <a:rPr lang="en-GB" i="1" dirty="0" err="1"/>
              <a:t>το</a:t>
            </a:r>
            <a:r>
              <a:rPr lang="el-GR" i="1" dirty="0"/>
              <a:t>ῦ</a:t>
            </a:r>
            <a:r>
              <a:rPr lang="en-GB" i="1" dirty="0"/>
              <a:t> </a:t>
            </a:r>
            <a:r>
              <a:rPr lang="en-GB" i="1" dirty="0" err="1"/>
              <a:t>θυμο</a:t>
            </a:r>
            <a:r>
              <a:rPr lang="el-GR" i="1" dirty="0"/>
              <a:t>ῦ</a:t>
            </a:r>
            <a:r>
              <a:rPr lang="en-GB" i="1" dirty="0"/>
              <a:t> π</a:t>
            </a:r>
            <a:r>
              <a:rPr lang="en-GB" i="1" dirty="0" err="1"/>
              <a:t>ερικόψω</a:t>
            </a:r>
            <a:r>
              <a:rPr lang="en-GB" i="1" dirty="0"/>
              <a:t> π</a:t>
            </a:r>
            <a:r>
              <a:rPr lang="en-GB" i="1" dirty="0" err="1"/>
              <a:t>ροφάσεις</a:t>
            </a:r>
            <a:r>
              <a:rPr lang="en-GB" dirty="0"/>
              <a:t>». Η α</a:t>
            </a:r>
            <a:r>
              <a:rPr lang="en-GB" dirty="0" err="1"/>
              <a:t>ισθητή</a:t>
            </a:r>
            <a:r>
              <a:rPr lang="en-GB" dirty="0"/>
              <a:t> </a:t>
            </a:r>
            <a:r>
              <a:rPr lang="en-GB" dirty="0" err="1"/>
              <a:t>ηδονή</a:t>
            </a:r>
            <a:r>
              <a:rPr lang="en-GB" dirty="0"/>
              <a:t> α</a:t>
            </a:r>
            <a:r>
              <a:rPr lang="en-GB" dirty="0" err="1"/>
              <a:t>ντιστοιχεί</a:t>
            </a:r>
            <a:r>
              <a:rPr lang="en-GB" dirty="0"/>
              <a:t> π</a:t>
            </a:r>
            <a:r>
              <a:rPr lang="en-GB" dirty="0" err="1"/>
              <a:t>ρος</a:t>
            </a:r>
            <a:r>
              <a:rPr lang="en-GB" dirty="0"/>
              <a:t> </a:t>
            </a:r>
            <a:r>
              <a:rPr lang="en-GB" dirty="0" err="1"/>
              <a:t>την</a:t>
            </a:r>
            <a:r>
              <a:rPr lang="en-GB" dirty="0"/>
              <a:t> α</a:t>
            </a:r>
            <a:r>
              <a:rPr lang="en-GB" dirty="0" err="1"/>
              <a:t>ισθητή</a:t>
            </a:r>
            <a:r>
              <a:rPr lang="en-GB" dirty="0"/>
              <a:t> επ</a:t>
            </a:r>
            <a:r>
              <a:rPr lang="en-GB" dirty="0" err="1"/>
              <a:t>ιθυμί</a:t>
            </a:r>
            <a:r>
              <a:rPr lang="en-GB" dirty="0"/>
              <a:t>α. Η </a:t>
            </a:r>
            <a:r>
              <a:rPr lang="en-GB" b="1" dirty="0"/>
              <a:t>επ</a:t>
            </a:r>
            <a:r>
              <a:rPr lang="en-GB" b="1" dirty="0" err="1"/>
              <a:t>ιθυμί</a:t>
            </a:r>
            <a:r>
              <a:rPr lang="en-GB" b="1" dirty="0"/>
              <a:t>α των αισθητών αγαθών</a:t>
            </a:r>
            <a:r>
              <a:rPr lang="en-GB" dirty="0"/>
              <a:t> και η προσκόλληση σ' αυτά αποτελούν λοιπόν τις πλέον θεμελιώδεις αιτίες της οργής. </a:t>
            </a:r>
            <a:r>
              <a:rPr lang="el-GR" dirty="0"/>
              <a:t>Οι άγιοι Μάξιμος και Δωρόθεος εντοπίζουν, παρόμοια, στη </a:t>
            </a:r>
            <a:r>
              <a:rPr lang="el-GR" b="1" dirty="0"/>
              <a:t>φιληδονία μια θεμελιώδη αιτία της οργής</a:t>
            </a:r>
            <a:r>
              <a:rPr lang="el-GR" dirty="0"/>
              <a:t>. </a:t>
            </a:r>
          </a:p>
          <a:p>
            <a:r>
              <a:rPr lang="el-GR" dirty="0"/>
              <a:t>Η οργή δημιουργείται στον άνθρωπο, ο οποίος θλίβεται από την αδυναμία του να φθάσει στην ηδονή που αναζητεί, ιδιαίτερα όμως σ' αυτόν που βρίσκεται, νιώθει ή φοβάται ότι στερείται της ηδονής, που απολάμβανε, καθώς «</a:t>
            </a:r>
            <a:r>
              <a:rPr lang="el-GR" i="1" dirty="0" err="1"/>
              <a:t>ἐγκέκραται</a:t>
            </a:r>
            <a:r>
              <a:rPr lang="el-GR" i="1" dirty="0"/>
              <a:t> </a:t>
            </a:r>
            <a:r>
              <a:rPr lang="el-GR" i="1" dirty="0" err="1"/>
              <a:t>τῇ</a:t>
            </a:r>
            <a:r>
              <a:rPr lang="el-GR" i="1" dirty="0"/>
              <a:t> </a:t>
            </a:r>
            <a:r>
              <a:rPr lang="el-GR" i="1" dirty="0" err="1"/>
              <a:t>ηδονῇ</a:t>
            </a:r>
            <a:r>
              <a:rPr lang="el-GR" i="1" dirty="0"/>
              <a:t> </a:t>
            </a:r>
            <a:r>
              <a:rPr lang="el-GR" i="1" dirty="0" err="1"/>
              <a:t>τῆς</a:t>
            </a:r>
            <a:r>
              <a:rPr lang="el-GR" i="1" dirty="0"/>
              <a:t> </a:t>
            </a:r>
            <a:r>
              <a:rPr lang="el-GR" i="1" dirty="0" err="1"/>
              <a:t>ὀδύνης</a:t>
            </a:r>
            <a:r>
              <a:rPr lang="el-GR" i="1" dirty="0"/>
              <a:t> ὁ πόνος</a:t>
            </a:r>
            <a:r>
              <a:rPr lang="el-GR" dirty="0"/>
              <a:t>». </a:t>
            </a:r>
            <a:r>
              <a:rPr lang="en-GB" dirty="0" err="1"/>
              <a:t>Στρέφετ</a:t>
            </a:r>
            <a:r>
              <a:rPr lang="en-GB" dirty="0"/>
              <a:t>αι λοιπόν εναντίον εκείνου, που είναι ή φαίνεται να είναι η αιτία της ματαίωσης της απόλαυσης ή που τουλάχιστον την απειλεί ή φαίνεται να την απειλεί. </a:t>
            </a:r>
            <a:r>
              <a:rPr lang="el-GR" dirty="0"/>
              <a:t>Για το λόγο αυτό ο Ευάγριος ορίζει την οργή ως εξής: «</a:t>
            </a:r>
            <a:r>
              <a:rPr lang="el-GR" i="1" dirty="0" err="1"/>
              <a:t>Ὀργή</a:t>
            </a:r>
            <a:r>
              <a:rPr lang="el-GR" i="1" dirty="0"/>
              <a:t> πάθος </a:t>
            </a:r>
            <a:r>
              <a:rPr lang="el-GR" i="1" dirty="0" err="1"/>
              <a:t>ἐστίν</a:t>
            </a:r>
            <a:r>
              <a:rPr lang="el-GR" i="1" dirty="0"/>
              <a:t> </a:t>
            </a:r>
            <a:r>
              <a:rPr lang="el-GR" i="1" dirty="0" err="1"/>
              <a:t>ὀξύτατον</a:t>
            </a:r>
            <a:r>
              <a:rPr lang="el-GR" i="1" dirty="0"/>
              <a:t> [...] </a:t>
            </a:r>
            <a:r>
              <a:rPr lang="el-GR" i="1" dirty="0" err="1"/>
              <a:t>κίνησις</a:t>
            </a:r>
            <a:r>
              <a:rPr lang="el-GR" i="1" dirty="0"/>
              <a:t> [</a:t>
            </a:r>
            <a:r>
              <a:rPr lang="el-GR" i="1" dirty="0" err="1"/>
              <a:t>ἐστι</a:t>
            </a:r>
            <a:r>
              <a:rPr lang="el-GR" i="1" dirty="0"/>
              <a:t>] </a:t>
            </a:r>
            <a:r>
              <a:rPr lang="el-GR" i="1" dirty="0" err="1"/>
              <a:t>κατὰ</a:t>
            </a:r>
            <a:r>
              <a:rPr lang="el-GR" i="1" dirty="0"/>
              <a:t> </a:t>
            </a:r>
            <a:r>
              <a:rPr lang="el-GR" i="1" dirty="0" err="1"/>
              <a:t>τοῦ</a:t>
            </a:r>
            <a:r>
              <a:rPr lang="el-GR" i="1" dirty="0"/>
              <a:t> </a:t>
            </a:r>
            <a:r>
              <a:rPr lang="el-GR" i="1" dirty="0" err="1"/>
              <a:t>ἠδικηκότος</a:t>
            </a:r>
            <a:r>
              <a:rPr lang="el-GR" i="1" dirty="0"/>
              <a:t> ἤ </a:t>
            </a:r>
            <a:r>
              <a:rPr lang="el-GR" i="1" dirty="0" err="1"/>
              <a:t>δοκοῦντος</a:t>
            </a:r>
            <a:r>
              <a:rPr lang="el-GR" i="1" dirty="0"/>
              <a:t> </a:t>
            </a:r>
            <a:r>
              <a:rPr lang="el-GR" i="1" dirty="0" err="1"/>
              <a:t>ἠδικηκέναι</a:t>
            </a:r>
            <a:r>
              <a:rPr lang="el-GR" dirty="0"/>
              <a:t>».</a:t>
            </a:r>
          </a:p>
        </p:txBody>
      </p:sp>
    </p:spTree>
    <p:extLst>
      <p:ext uri="{BB962C8B-B14F-4D97-AF65-F5344CB8AC3E}">
        <p14:creationId xmlns:p14="http://schemas.microsoft.com/office/powerpoint/2010/main" val="77925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95DA2A-D148-1C9A-E1C1-1FF8F44A60A8}"/>
              </a:ext>
            </a:extLst>
          </p:cNvPr>
          <p:cNvSpPr>
            <a:spLocks noGrp="1"/>
          </p:cNvSpPr>
          <p:nvPr>
            <p:ph type="title"/>
          </p:nvPr>
        </p:nvSpPr>
        <p:spPr>
          <a:xfrm>
            <a:off x="838200" y="18256"/>
            <a:ext cx="10515600" cy="473063"/>
          </a:xfrm>
        </p:spPr>
        <p:txBody>
          <a:bodyPr>
            <a:normAutofit fontScale="90000"/>
          </a:bodyPr>
          <a:lstStyle/>
          <a:p>
            <a:pPr algn="ctr"/>
            <a:r>
              <a:rPr lang="el-GR" b="1" dirty="0"/>
              <a:t>Αιτίες οργής</a:t>
            </a:r>
            <a:endParaRPr lang="el-GR" dirty="0"/>
          </a:p>
        </p:txBody>
      </p:sp>
      <p:sp>
        <p:nvSpPr>
          <p:cNvPr id="3" name="Θέση περιεχομένου 2">
            <a:extLst>
              <a:ext uri="{FF2B5EF4-FFF2-40B4-BE49-F238E27FC236}">
                <a16:creationId xmlns:a16="http://schemas.microsoft.com/office/drawing/2014/main" id="{332E38AE-FAE0-848B-21A2-F29A6D145510}"/>
              </a:ext>
            </a:extLst>
          </p:cNvPr>
          <p:cNvSpPr>
            <a:spLocks noGrp="1"/>
          </p:cNvSpPr>
          <p:nvPr>
            <p:ph idx="1"/>
          </p:nvPr>
        </p:nvSpPr>
        <p:spPr>
          <a:xfrm>
            <a:off x="0" y="491318"/>
            <a:ext cx="12192000" cy="6348425"/>
          </a:xfrm>
        </p:spPr>
        <p:txBody>
          <a:bodyPr>
            <a:normAutofit fontScale="92500" lnSpcReduction="10000"/>
          </a:bodyPr>
          <a:lstStyle/>
          <a:p>
            <a:r>
              <a:rPr lang="el-GR" dirty="0"/>
              <a:t>Ο άνθρωπος υποδουλώνεται στο πάθος της οργής, εξαιτίας της αγάπης του προς τα υλικά αγαθά και τις ηδονές, που του προσπορίζουν, καθώς και της προτίμησής του προς αυτά έναντι των πνευματικών αγαθών και ηδονών. </a:t>
            </a:r>
            <a:r>
              <a:rPr lang="en-GB" dirty="0" err="1"/>
              <a:t>Την</a:t>
            </a:r>
            <a:r>
              <a:rPr lang="en-GB" dirty="0"/>
              <a:t> πρα</a:t>
            </a:r>
            <a:r>
              <a:rPr lang="en-GB" dirty="0" err="1"/>
              <a:t>γμ</a:t>
            </a:r>
            <a:r>
              <a:rPr lang="en-GB" dirty="0"/>
              <a:t>ατικότητα αυτή δηλώνει σαφώς ο </a:t>
            </a:r>
            <a:r>
              <a:rPr lang="el-GR" dirty="0"/>
              <a:t>ά</a:t>
            </a:r>
            <a:r>
              <a:rPr lang="en-GB" dirty="0" err="1"/>
              <a:t>γιος</a:t>
            </a:r>
            <a:r>
              <a:rPr lang="en-GB" dirty="0"/>
              <a:t> </a:t>
            </a:r>
            <a:r>
              <a:rPr lang="en-GB" dirty="0" err="1"/>
              <a:t>Μάξιμος</a:t>
            </a:r>
            <a:r>
              <a:rPr lang="en-GB" dirty="0"/>
              <a:t>: «</a:t>
            </a:r>
            <a:r>
              <a:rPr lang="en-GB" i="1" dirty="0" err="1"/>
              <a:t>Προετιμήσ</a:t>
            </a:r>
            <a:r>
              <a:rPr lang="en-GB" i="1" dirty="0"/>
              <a:t>αμεν τ</a:t>
            </a:r>
            <a:r>
              <a:rPr lang="el-GR" i="1" dirty="0"/>
              <a:t>ὰ</a:t>
            </a:r>
            <a:r>
              <a:rPr lang="en-GB" i="1" dirty="0"/>
              <a:t> </a:t>
            </a:r>
            <a:r>
              <a:rPr lang="el-GR" i="1" dirty="0"/>
              <a:t>ὑ</a:t>
            </a:r>
            <a:r>
              <a:rPr lang="en-GB" i="1" dirty="0" err="1"/>
              <a:t>λικ</a:t>
            </a:r>
            <a:r>
              <a:rPr lang="el-GR" i="1" dirty="0"/>
              <a:t>ὰ</a:t>
            </a:r>
            <a:r>
              <a:rPr lang="en-GB" i="1" dirty="0"/>
              <a:t> τ</a:t>
            </a:r>
            <a:r>
              <a:rPr lang="el-GR" i="1" dirty="0"/>
              <a:t>ῆ</a:t>
            </a:r>
            <a:r>
              <a:rPr lang="en-GB" i="1" dirty="0"/>
              <a:t>ς </a:t>
            </a:r>
            <a:r>
              <a:rPr lang="el-GR" i="1" dirty="0"/>
              <a:t>ἐ</a:t>
            </a:r>
            <a:r>
              <a:rPr lang="en-GB" i="1" dirty="0" err="1"/>
              <a:t>ντολ</a:t>
            </a:r>
            <a:r>
              <a:rPr lang="el-GR" i="1" dirty="0"/>
              <a:t>ῆ</a:t>
            </a:r>
            <a:r>
              <a:rPr lang="en-GB" i="1" dirty="0"/>
              <a:t>ς τ</a:t>
            </a:r>
            <a:r>
              <a:rPr lang="el-GR" i="1" dirty="0"/>
              <a:t>ῆ</a:t>
            </a:r>
            <a:r>
              <a:rPr lang="en-GB" i="1" dirty="0"/>
              <a:t>ς </a:t>
            </a:r>
            <a:r>
              <a:rPr lang="el-GR" i="1" dirty="0"/>
              <a:t>ἀ</a:t>
            </a:r>
            <a:r>
              <a:rPr lang="en-GB" i="1" dirty="0" err="1"/>
              <a:t>γά</a:t>
            </a:r>
            <a:r>
              <a:rPr lang="en-GB" i="1" dirty="0"/>
              <a:t>πης· κα</a:t>
            </a:r>
            <a:r>
              <a:rPr lang="el-GR" i="1" dirty="0"/>
              <a:t>ὶ</a:t>
            </a:r>
            <a:r>
              <a:rPr lang="en-GB" i="1" dirty="0"/>
              <a:t> α</a:t>
            </a:r>
            <a:r>
              <a:rPr lang="el-GR" i="1" dirty="0"/>
              <a:t>ὐ</a:t>
            </a:r>
            <a:r>
              <a:rPr lang="en-GB" i="1" dirty="0"/>
              <a:t>τ</a:t>
            </a:r>
            <a:r>
              <a:rPr lang="el-GR" i="1" dirty="0"/>
              <a:t>ῶ</a:t>
            </a:r>
            <a:r>
              <a:rPr lang="en-GB" i="1" dirty="0"/>
              <a:t>ν </a:t>
            </a:r>
            <a:r>
              <a:rPr lang="el-GR" i="1" dirty="0"/>
              <a:t>ἀ</a:t>
            </a:r>
            <a:r>
              <a:rPr lang="en-GB" i="1" dirty="0" err="1"/>
              <a:t>ντεχόμενοι</a:t>
            </a:r>
            <a:r>
              <a:rPr lang="en-GB" i="1" dirty="0"/>
              <a:t> </a:t>
            </a:r>
            <a:r>
              <a:rPr lang="en-GB" i="1" dirty="0" err="1"/>
              <a:t>το</a:t>
            </a:r>
            <a:r>
              <a:rPr lang="el-GR" i="1" dirty="0"/>
              <a:t>ῖ</a:t>
            </a:r>
            <a:r>
              <a:rPr lang="en-GB" i="1" dirty="0"/>
              <a:t>ς </a:t>
            </a:r>
            <a:r>
              <a:rPr lang="el-GR" i="1" dirty="0"/>
              <a:t>ἀ</a:t>
            </a:r>
            <a:r>
              <a:rPr lang="en-GB" i="1" dirty="0" err="1"/>
              <a:t>νθρώ</a:t>
            </a:r>
            <a:r>
              <a:rPr lang="en-GB" i="1" dirty="0"/>
              <a:t>ποις μαχόμεθα· δέον πάντων τ</a:t>
            </a:r>
            <a:r>
              <a:rPr lang="el-GR" i="1" dirty="0"/>
              <a:t>ῶ</a:t>
            </a:r>
            <a:r>
              <a:rPr lang="en-GB" i="1" dirty="0"/>
              <a:t>ν </a:t>
            </a:r>
            <a:r>
              <a:rPr lang="el-GR" i="1" dirty="0"/>
              <a:t>ὁ</a:t>
            </a:r>
            <a:r>
              <a:rPr lang="en-GB" i="1" dirty="0" err="1"/>
              <a:t>ρωμένων</a:t>
            </a:r>
            <a:r>
              <a:rPr lang="en-GB" i="1" dirty="0"/>
              <a:t> κα</a:t>
            </a:r>
            <a:r>
              <a:rPr lang="el-GR" i="1" dirty="0"/>
              <a:t>ὶ</a:t>
            </a:r>
            <a:r>
              <a:rPr lang="en-GB" i="1" dirty="0"/>
              <a:t> α</a:t>
            </a:r>
            <a:r>
              <a:rPr lang="el-GR" i="1" dirty="0"/>
              <a:t>ὐ</a:t>
            </a:r>
            <a:r>
              <a:rPr lang="en-GB" i="1" dirty="0" err="1"/>
              <a:t>το</a:t>
            </a:r>
            <a:r>
              <a:rPr lang="el-GR" i="1" dirty="0"/>
              <a:t>ῦ</a:t>
            </a:r>
            <a:r>
              <a:rPr lang="en-GB" i="1" dirty="0"/>
              <a:t> </a:t>
            </a:r>
            <a:r>
              <a:rPr lang="en-GB" i="1" dirty="0" err="1"/>
              <a:t>το</a:t>
            </a:r>
            <a:r>
              <a:rPr lang="el-GR" i="1" dirty="0"/>
              <a:t>ῦ</a:t>
            </a:r>
            <a:r>
              <a:rPr lang="en-GB" i="1" dirty="0"/>
              <a:t> </a:t>
            </a:r>
            <a:r>
              <a:rPr lang="en-GB" i="1" dirty="0" err="1"/>
              <a:t>σώμ</a:t>
            </a:r>
            <a:r>
              <a:rPr lang="en-GB" i="1" dirty="0"/>
              <a:t>ατος τ</a:t>
            </a:r>
            <a:r>
              <a:rPr lang="el-GR" i="1" dirty="0"/>
              <a:t>ὴ</a:t>
            </a:r>
            <a:r>
              <a:rPr lang="en-GB" i="1" dirty="0"/>
              <a:t>ν πα</a:t>
            </a:r>
            <a:r>
              <a:rPr lang="en-GB" i="1" dirty="0" err="1"/>
              <a:t>ντός</a:t>
            </a:r>
            <a:r>
              <a:rPr lang="en-GB" i="1" dirty="0"/>
              <a:t> </a:t>
            </a:r>
            <a:r>
              <a:rPr lang="el-GR" i="1" dirty="0"/>
              <a:t>ἀ</a:t>
            </a:r>
            <a:r>
              <a:rPr lang="en-GB" i="1" dirty="0" err="1"/>
              <a:t>νθρώ</a:t>
            </a:r>
            <a:r>
              <a:rPr lang="en-GB" i="1" dirty="0"/>
              <a:t>που προτιμ</a:t>
            </a:r>
            <a:r>
              <a:rPr lang="el-GR" i="1" dirty="0"/>
              <a:t>ῆ</a:t>
            </a:r>
            <a:r>
              <a:rPr lang="en-GB" i="1" dirty="0"/>
              <a:t>σαι αγάπην</a:t>
            </a:r>
            <a:r>
              <a:rPr lang="en-GB" dirty="0"/>
              <a:t>». </a:t>
            </a:r>
            <a:r>
              <a:rPr lang="el-GR" dirty="0"/>
              <a:t>Ο ίδιος εξηγεί επιπλέον: «</a:t>
            </a:r>
            <a:r>
              <a:rPr lang="el-GR" i="1" dirty="0" err="1"/>
              <a:t>Ἀλλ</a:t>
            </a:r>
            <a:r>
              <a:rPr lang="el-GR" i="1" dirty="0"/>
              <a:t>’ </a:t>
            </a:r>
            <a:r>
              <a:rPr lang="el-GR" i="1" dirty="0" err="1"/>
              <a:t>ἐπειδή</a:t>
            </a:r>
            <a:r>
              <a:rPr lang="el-GR" i="1" dirty="0"/>
              <a:t> </a:t>
            </a:r>
            <a:r>
              <a:rPr lang="el-GR" i="1" dirty="0" err="1"/>
              <a:t>ἡμεῖς</a:t>
            </a:r>
            <a:r>
              <a:rPr lang="el-GR" i="1" dirty="0"/>
              <a:t> </a:t>
            </a:r>
            <a:r>
              <a:rPr lang="el-GR" i="1" dirty="0" err="1"/>
              <a:t>ἐσμέν</a:t>
            </a:r>
            <a:r>
              <a:rPr lang="el-GR" i="1" dirty="0"/>
              <a:t> </a:t>
            </a:r>
            <a:r>
              <a:rPr lang="el-GR" i="1" dirty="0" err="1"/>
              <a:t>φιλόυλοι</a:t>
            </a:r>
            <a:r>
              <a:rPr lang="el-GR" i="1" dirty="0"/>
              <a:t> </a:t>
            </a:r>
            <a:r>
              <a:rPr lang="el-GR" i="1" dirty="0" err="1"/>
              <a:t>καὶ</a:t>
            </a:r>
            <a:r>
              <a:rPr lang="el-GR" i="1" dirty="0"/>
              <a:t> φιλήδονοι, </a:t>
            </a:r>
            <a:r>
              <a:rPr lang="el-GR" i="1" dirty="0" err="1"/>
              <a:t>καὶ</a:t>
            </a:r>
            <a:r>
              <a:rPr lang="el-GR" i="1" dirty="0"/>
              <a:t> </a:t>
            </a:r>
            <a:r>
              <a:rPr lang="el-GR" i="1" dirty="0" err="1"/>
              <a:t>ταῦτα</a:t>
            </a:r>
            <a:r>
              <a:rPr lang="el-GR" i="1" dirty="0"/>
              <a:t> </a:t>
            </a:r>
            <a:r>
              <a:rPr lang="el-GR" i="1" dirty="0" err="1"/>
              <a:t>τῆς</a:t>
            </a:r>
            <a:r>
              <a:rPr lang="el-GR" i="1" dirty="0"/>
              <a:t> </a:t>
            </a:r>
            <a:r>
              <a:rPr lang="el-GR" i="1" dirty="0" err="1"/>
              <a:t>ἐντολῆς</a:t>
            </a:r>
            <a:r>
              <a:rPr lang="el-GR" i="1" dirty="0"/>
              <a:t> </a:t>
            </a:r>
            <a:r>
              <a:rPr lang="el-GR" i="1" dirty="0" err="1"/>
              <a:t>μᾶλλον</a:t>
            </a:r>
            <a:r>
              <a:rPr lang="el-GR" i="1" dirty="0"/>
              <a:t> </a:t>
            </a:r>
            <a:r>
              <a:rPr lang="el-GR" i="1" dirty="0" err="1"/>
              <a:t>προτιμῶντες</a:t>
            </a:r>
            <a:r>
              <a:rPr lang="el-GR" i="1" dirty="0"/>
              <a:t>, </a:t>
            </a:r>
            <a:r>
              <a:rPr lang="el-GR" i="1" dirty="0" err="1"/>
              <a:t>διὰ</a:t>
            </a:r>
            <a:r>
              <a:rPr lang="el-GR" i="1" dirty="0"/>
              <a:t> </a:t>
            </a:r>
            <a:r>
              <a:rPr lang="el-GR" i="1" dirty="0" err="1"/>
              <a:t>τοῦτο</a:t>
            </a:r>
            <a:r>
              <a:rPr lang="el-GR" i="1" dirty="0"/>
              <a:t> </a:t>
            </a:r>
            <a:r>
              <a:rPr lang="el-GR" i="1" dirty="0" err="1"/>
              <a:t>τοὺς</a:t>
            </a:r>
            <a:r>
              <a:rPr lang="el-GR" i="1" dirty="0"/>
              <a:t> </a:t>
            </a:r>
            <a:r>
              <a:rPr lang="el-GR" i="1" dirty="0" err="1"/>
              <a:t>μισοῦντας</a:t>
            </a:r>
            <a:r>
              <a:rPr lang="el-GR" i="1" dirty="0"/>
              <a:t> </a:t>
            </a:r>
            <a:r>
              <a:rPr lang="el-GR" i="1" dirty="0" err="1"/>
              <a:t>ἀγαπῆσαι</a:t>
            </a:r>
            <a:r>
              <a:rPr lang="el-GR" i="1" dirty="0"/>
              <a:t> </a:t>
            </a:r>
            <a:r>
              <a:rPr lang="el-GR" i="1" dirty="0" err="1"/>
              <a:t>οὐ</a:t>
            </a:r>
            <a:r>
              <a:rPr lang="el-GR" i="1" dirty="0"/>
              <a:t> δυνάμεθα· </a:t>
            </a:r>
            <a:r>
              <a:rPr lang="el-GR" i="1" dirty="0" err="1"/>
              <a:t>ἀλλὰ</a:t>
            </a:r>
            <a:r>
              <a:rPr lang="el-GR" i="1" dirty="0"/>
              <a:t> </a:t>
            </a:r>
            <a:r>
              <a:rPr lang="el-GR" i="1" dirty="0" err="1"/>
              <a:t>καὶ</a:t>
            </a:r>
            <a:r>
              <a:rPr lang="el-GR" i="1" dirty="0"/>
              <a:t> </a:t>
            </a:r>
            <a:r>
              <a:rPr lang="el-GR" i="1" dirty="0" err="1"/>
              <a:t>τοὺς</a:t>
            </a:r>
            <a:r>
              <a:rPr lang="el-GR" i="1" dirty="0"/>
              <a:t> </a:t>
            </a:r>
            <a:r>
              <a:rPr lang="el-GR" i="1" dirty="0" err="1"/>
              <a:t>ἀγαπῶντας</a:t>
            </a:r>
            <a:r>
              <a:rPr lang="el-GR" i="1" dirty="0"/>
              <a:t> </a:t>
            </a:r>
            <a:r>
              <a:rPr lang="el-GR" i="1" dirty="0" err="1"/>
              <a:t>διὰ</a:t>
            </a:r>
            <a:r>
              <a:rPr lang="el-GR" i="1" dirty="0"/>
              <a:t> </a:t>
            </a:r>
            <a:r>
              <a:rPr lang="el-GR" i="1" dirty="0" err="1"/>
              <a:t>ταῦτα</a:t>
            </a:r>
            <a:r>
              <a:rPr lang="el-GR" i="1" dirty="0"/>
              <a:t> </a:t>
            </a:r>
            <a:r>
              <a:rPr lang="el-GR" i="1" dirty="0" err="1"/>
              <a:t>πολλάκις</a:t>
            </a:r>
            <a:r>
              <a:rPr lang="el-GR" i="1" dirty="0"/>
              <a:t> </a:t>
            </a:r>
            <a:r>
              <a:rPr lang="el-GR" i="1" dirty="0" err="1"/>
              <a:t>ἀποστρεφόμεθα</a:t>
            </a:r>
            <a:r>
              <a:rPr lang="el-GR" dirty="0"/>
              <a:t>».</a:t>
            </a:r>
          </a:p>
          <a:p>
            <a:r>
              <a:rPr lang="el-GR" dirty="0"/>
              <a:t>Η αγάπη των αισθητών πραγμάτων και των αντίστοιχων ηδονών,  εκδηλώνεται κατά διαφοροποιημένο τρόπο στα πάθη. Σύμφωνα με κλασσική ασκητική αντίληψη, υπάρχουν τρεις μεγάλες κατηγορίες παθών ή </a:t>
            </a:r>
            <a:r>
              <a:rPr lang="el-GR" b="1" dirty="0"/>
              <a:t>τρία κύρια γένη που οδηγούν σε προσκόλληση στην αισθητή πραγματικότητα</a:t>
            </a:r>
            <a:r>
              <a:rPr lang="el-GR" dirty="0"/>
              <a:t> και που αποτελούν για τον άνθρωπο τους πρωτοστάτες της οργής (Ευαγρίου Ποντικού, </a:t>
            </a:r>
            <a:r>
              <a:rPr lang="el-GR" i="1" dirty="0" err="1"/>
              <a:t>Ἐπιστολή</a:t>
            </a:r>
            <a:r>
              <a:rPr lang="el-GR" i="1" dirty="0"/>
              <a:t> 39</a:t>
            </a:r>
            <a:r>
              <a:rPr lang="el-GR" dirty="0"/>
              <a:t> και </a:t>
            </a:r>
            <a:r>
              <a:rPr lang="el-GR" i="1" dirty="0" err="1"/>
              <a:t>Ἀντιρρητικός</a:t>
            </a:r>
            <a:r>
              <a:rPr lang="el-GR" dirty="0"/>
              <a:t>, Ιωάννου </a:t>
            </a:r>
            <a:r>
              <a:rPr lang="el-GR" dirty="0" err="1"/>
              <a:t>Σιναΐτου</a:t>
            </a:r>
            <a:r>
              <a:rPr lang="el-GR" dirty="0"/>
              <a:t>, </a:t>
            </a:r>
            <a:r>
              <a:rPr lang="el-GR" i="1" dirty="0"/>
              <a:t>Κλίμαξ</a:t>
            </a:r>
            <a:r>
              <a:rPr lang="el-GR" dirty="0"/>
              <a:t>): η προσκόλληση στην </a:t>
            </a:r>
            <a:r>
              <a:rPr lang="el-GR" b="1" dirty="0"/>
              <a:t>τροφή</a:t>
            </a:r>
            <a:r>
              <a:rPr lang="el-GR" dirty="0"/>
              <a:t> (πάθος της γαστριμαργίας), η προσκόλληση στο </a:t>
            </a:r>
            <a:r>
              <a:rPr lang="el-GR" b="1" dirty="0"/>
              <a:t>χρήμα</a:t>
            </a:r>
            <a:r>
              <a:rPr lang="el-GR" dirty="0"/>
              <a:t>, τα πλούτη και γενικότερα στα υλικά αντικείμενα (πάθη της φιλαργυρίας και της πλεονεξίας)· η προσκόλληση στον </a:t>
            </a:r>
            <a:r>
              <a:rPr lang="el-GR" b="1" dirty="0"/>
              <a:t>εαυτό</a:t>
            </a:r>
            <a:r>
              <a:rPr lang="el-GR" dirty="0"/>
              <a:t> του (πάθη της κενοδοξίας και της υπερηφάνειας).</a:t>
            </a:r>
          </a:p>
          <a:p>
            <a:pPr marL="0" indent="0">
              <a:buNone/>
            </a:pPr>
            <a:endParaRPr lang="el-GR" dirty="0"/>
          </a:p>
        </p:txBody>
      </p:sp>
    </p:spTree>
    <p:extLst>
      <p:ext uri="{BB962C8B-B14F-4D97-AF65-F5344CB8AC3E}">
        <p14:creationId xmlns:p14="http://schemas.microsoft.com/office/powerpoint/2010/main" val="23059517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9F09CE-366F-B397-C6C8-664AA9C2E8E3}"/>
              </a:ext>
            </a:extLst>
          </p:cNvPr>
          <p:cNvSpPr>
            <a:spLocks noGrp="1"/>
          </p:cNvSpPr>
          <p:nvPr>
            <p:ph type="title"/>
          </p:nvPr>
        </p:nvSpPr>
        <p:spPr>
          <a:xfrm>
            <a:off x="838200" y="18255"/>
            <a:ext cx="10515600" cy="541303"/>
          </a:xfrm>
        </p:spPr>
        <p:txBody>
          <a:bodyPr>
            <a:normAutofit fontScale="90000"/>
          </a:bodyPr>
          <a:lstStyle/>
          <a:p>
            <a:pPr algn="ctr"/>
            <a:r>
              <a:rPr lang="el-GR" b="1" dirty="0"/>
              <a:t>Αιτίες οργής</a:t>
            </a:r>
            <a:endParaRPr lang="el-GR" dirty="0"/>
          </a:p>
        </p:txBody>
      </p:sp>
      <p:sp>
        <p:nvSpPr>
          <p:cNvPr id="3" name="Θέση περιεχομένου 2">
            <a:extLst>
              <a:ext uri="{FF2B5EF4-FFF2-40B4-BE49-F238E27FC236}">
                <a16:creationId xmlns:a16="http://schemas.microsoft.com/office/drawing/2014/main" id="{58C0B46C-E221-7A1B-A99F-241E3FB8DB6B}"/>
              </a:ext>
            </a:extLst>
          </p:cNvPr>
          <p:cNvSpPr>
            <a:spLocks noGrp="1"/>
          </p:cNvSpPr>
          <p:nvPr>
            <p:ph idx="1"/>
          </p:nvPr>
        </p:nvSpPr>
        <p:spPr>
          <a:xfrm>
            <a:off x="0" y="559558"/>
            <a:ext cx="12192000" cy="6298442"/>
          </a:xfrm>
        </p:spPr>
        <p:txBody>
          <a:bodyPr>
            <a:normAutofit fontScale="92500" lnSpcReduction="20000"/>
          </a:bodyPr>
          <a:lstStyle/>
          <a:p>
            <a:r>
              <a:rPr lang="el-GR" dirty="0"/>
              <a:t>Ωστόσο αυτές είναι μόνο οι πιο διαδεδομένες και κοινά αποδεκτές πηγές προέλευσής της. </a:t>
            </a:r>
            <a:r>
              <a:rPr lang="en-GB" dirty="0"/>
              <a:t>Η οργή μπ</a:t>
            </a:r>
            <a:r>
              <a:rPr lang="en-GB" dirty="0" err="1"/>
              <a:t>ορεί</a:t>
            </a:r>
            <a:r>
              <a:rPr lang="en-GB" dirty="0"/>
              <a:t> να έχει ανα</a:t>
            </a:r>
            <a:r>
              <a:rPr lang="en-GB" dirty="0" err="1"/>
              <a:t>ρίθμητες</a:t>
            </a:r>
            <a:r>
              <a:rPr lang="en-GB" dirty="0"/>
              <a:t> α</a:t>
            </a:r>
            <a:r>
              <a:rPr lang="en-GB" dirty="0" err="1"/>
              <a:t>ιτίες</a:t>
            </a:r>
            <a:r>
              <a:rPr lang="el-GR" dirty="0"/>
              <a:t>.</a:t>
            </a:r>
          </a:p>
          <a:p>
            <a:r>
              <a:rPr lang="el-GR" dirty="0"/>
              <a:t>Ανάμεσα στις αιτίες που πυροδοτούν την οργή συγκαταλέγεται και το </a:t>
            </a:r>
            <a:r>
              <a:rPr lang="el-GR" b="1" dirty="0"/>
              <a:t>πάθος της πορνείας</a:t>
            </a:r>
            <a:r>
              <a:rPr lang="el-GR" dirty="0"/>
              <a:t> (Ιωάννου </a:t>
            </a:r>
            <a:r>
              <a:rPr lang="el-GR" dirty="0" err="1"/>
              <a:t>Σιναΐτου</a:t>
            </a:r>
            <a:r>
              <a:rPr lang="el-GR" dirty="0"/>
              <a:t>, </a:t>
            </a:r>
            <a:r>
              <a:rPr lang="el-GR" i="1" dirty="0"/>
              <a:t>Κλίμαξ</a:t>
            </a:r>
            <a:r>
              <a:rPr lang="el-GR" dirty="0"/>
              <a:t>), καθώς και η </a:t>
            </a:r>
            <a:r>
              <a:rPr lang="el-GR" b="1" dirty="0"/>
              <a:t>υπερβολική σωματική ανάπαυση</a:t>
            </a:r>
            <a:r>
              <a:rPr lang="el-GR" dirty="0"/>
              <a:t> (Δωρόθεου </a:t>
            </a:r>
            <a:r>
              <a:rPr lang="el-GR" dirty="0" err="1"/>
              <a:t>Γάζη</a:t>
            </a:r>
            <a:r>
              <a:rPr lang="el-GR" dirty="0"/>
              <a:t>, </a:t>
            </a:r>
            <a:r>
              <a:rPr lang="el-GR" i="1" dirty="0"/>
              <a:t>Ρητά</a:t>
            </a:r>
            <a:r>
              <a:rPr lang="el-GR" dirty="0"/>
              <a:t>). Εμφανίζεται ως «</a:t>
            </a:r>
            <a:r>
              <a:rPr lang="el-GR" i="1" dirty="0" err="1"/>
              <a:t>ἀκρασία</a:t>
            </a:r>
            <a:r>
              <a:rPr lang="el-GR" dirty="0"/>
              <a:t>» και συνδέεται με την ακολασία: η υπερβολική ανάπαυση, όπως και η υπερβολική τροφή του σώματος, του προσφέρει ποσό ενέργειας που μπορεί εύκολα να χρησιμοποιηθεί για την ενίσχυση του θυμικού της ψυχής, το οποίο με την ταυτόχρονη χαλάρωση της προσοχής του νου και την άμβλυνση της θέλησης, οδηγούν τον άνθρωπο σε </a:t>
            </a:r>
            <a:r>
              <a:rPr lang="el-GR" dirty="0" err="1"/>
              <a:t>παθογόνες</a:t>
            </a:r>
            <a:r>
              <a:rPr lang="el-GR" dirty="0"/>
              <a:t> καταστάσεις που σχετίζονται με την οργή. </a:t>
            </a:r>
          </a:p>
          <a:p>
            <a:r>
              <a:rPr lang="el-GR" dirty="0"/>
              <a:t>Μεταξύ όλων των πηγών της οργής, είναι βέβαιο ότι η </a:t>
            </a:r>
            <a:r>
              <a:rPr lang="el-GR" b="1" dirty="0"/>
              <a:t>κενοδοξία</a:t>
            </a:r>
            <a:r>
              <a:rPr lang="el-GR" dirty="0"/>
              <a:t> και η </a:t>
            </a:r>
            <a:r>
              <a:rPr lang="el-GR" b="1" dirty="0"/>
              <a:t>υπερηφάνεια</a:t>
            </a:r>
            <a:r>
              <a:rPr lang="el-GR" dirty="0"/>
              <a:t> είναι οι πιο θεμελιώδεις (Ιωάννου </a:t>
            </a:r>
            <a:r>
              <a:rPr lang="el-GR" dirty="0" err="1"/>
              <a:t>Σιναΐτου</a:t>
            </a:r>
            <a:r>
              <a:rPr lang="el-GR" dirty="0"/>
              <a:t>, </a:t>
            </a:r>
            <a:r>
              <a:rPr lang="el-GR" i="1" dirty="0"/>
              <a:t>Κλίμαξ</a:t>
            </a:r>
            <a:r>
              <a:rPr lang="el-GR" dirty="0"/>
              <a:t>). </a:t>
            </a:r>
            <a:r>
              <a:rPr lang="en-GB" dirty="0"/>
              <a:t>Ο </a:t>
            </a:r>
            <a:r>
              <a:rPr lang="el-GR" dirty="0"/>
              <a:t>ά</a:t>
            </a:r>
            <a:r>
              <a:rPr lang="en-GB" dirty="0" err="1"/>
              <a:t>γιος</a:t>
            </a:r>
            <a:r>
              <a:rPr lang="en-GB" dirty="0"/>
              <a:t> </a:t>
            </a:r>
            <a:r>
              <a:rPr lang="en-GB" dirty="0" err="1"/>
              <a:t>Μάρκος</a:t>
            </a:r>
            <a:r>
              <a:rPr lang="en-GB" dirty="0"/>
              <a:t> ο </a:t>
            </a:r>
            <a:r>
              <a:rPr lang="en-GB" dirty="0" err="1"/>
              <a:t>Ερημίτης</a:t>
            </a:r>
            <a:r>
              <a:rPr lang="en-GB" dirty="0"/>
              <a:t> </a:t>
            </a:r>
            <a:r>
              <a:rPr lang="el-GR" dirty="0"/>
              <a:t> </a:t>
            </a:r>
            <a:r>
              <a:rPr lang="en-GB" dirty="0" err="1"/>
              <a:t>γι</a:t>
            </a:r>
            <a:r>
              <a:rPr lang="en-GB" dirty="0"/>
              <a:t>α τον οργισμένο λέγει: «</a:t>
            </a:r>
            <a:r>
              <a:rPr lang="en-GB" i="1" dirty="0"/>
              <a:t>Το</a:t>
            </a:r>
            <a:r>
              <a:rPr lang="el-GR" i="1" dirty="0"/>
              <a:t>ῦ</a:t>
            </a:r>
            <a:r>
              <a:rPr lang="en-GB" i="1" dirty="0" err="1"/>
              <a:t>το</a:t>
            </a:r>
            <a:r>
              <a:rPr lang="en-GB" i="1" dirty="0"/>
              <a:t> [τ</a:t>
            </a:r>
            <a:r>
              <a:rPr lang="el-GR" i="1" dirty="0"/>
              <a:t>ὸ</a:t>
            </a:r>
            <a:r>
              <a:rPr lang="en-GB" i="1" dirty="0"/>
              <a:t> πάθος] </a:t>
            </a:r>
            <a:r>
              <a:rPr lang="el-GR" i="1" dirty="0"/>
              <a:t>ἐ</a:t>
            </a:r>
            <a:r>
              <a:rPr lang="en-GB" i="1" dirty="0"/>
              <a:t>ξα</a:t>
            </a:r>
            <a:r>
              <a:rPr lang="en-GB" i="1" dirty="0" err="1"/>
              <a:t>ιρέτως</a:t>
            </a:r>
            <a:r>
              <a:rPr lang="en-GB" i="1" dirty="0"/>
              <a:t> </a:t>
            </a:r>
            <a:r>
              <a:rPr lang="el-GR" i="1" dirty="0"/>
              <a:t>ὑ</a:t>
            </a:r>
            <a:r>
              <a:rPr lang="en-GB" i="1" dirty="0"/>
              <a:t>π</a:t>
            </a:r>
            <a:r>
              <a:rPr lang="en-GB" i="1" dirty="0" err="1"/>
              <a:t>ερηφ</a:t>
            </a:r>
            <a:r>
              <a:rPr lang="en-GB" i="1" dirty="0"/>
              <a:t>ανί</a:t>
            </a:r>
            <a:r>
              <a:rPr lang="el-GR" i="1" dirty="0"/>
              <a:t>ᾳ</a:t>
            </a:r>
            <a:r>
              <a:rPr lang="en-GB" i="1" dirty="0"/>
              <a:t> </a:t>
            </a:r>
            <a:r>
              <a:rPr lang="en-GB" i="1" dirty="0" err="1"/>
              <a:t>στηρίζετ</a:t>
            </a:r>
            <a:r>
              <a:rPr lang="en-GB" i="1" dirty="0"/>
              <a:t>αι κα</a:t>
            </a:r>
            <a:r>
              <a:rPr lang="el-GR" i="1" dirty="0"/>
              <a:t>ὶ</a:t>
            </a:r>
            <a:r>
              <a:rPr lang="en-GB" i="1" dirty="0"/>
              <a:t> </a:t>
            </a:r>
            <a:r>
              <a:rPr lang="en-GB" i="1" dirty="0" err="1"/>
              <a:t>κρ</a:t>
            </a:r>
            <a:r>
              <a:rPr lang="en-GB" i="1" dirty="0"/>
              <a:t>αταιο</a:t>
            </a:r>
            <a:r>
              <a:rPr lang="el-GR" i="1" dirty="0"/>
              <a:t>ῦ</a:t>
            </a:r>
            <a:r>
              <a:rPr lang="en-GB" i="1" dirty="0"/>
              <a:t>ται, κα</a:t>
            </a:r>
            <a:r>
              <a:rPr lang="el-GR" i="1" dirty="0"/>
              <a:t>ὶ</a:t>
            </a:r>
            <a:r>
              <a:rPr lang="en-GB" i="1" dirty="0"/>
              <a:t> </a:t>
            </a:r>
            <a:r>
              <a:rPr lang="el-GR" i="1" dirty="0"/>
              <a:t>ἀ</a:t>
            </a:r>
            <a:r>
              <a:rPr lang="en-GB" i="1" dirty="0"/>
              <a:t>κα</a:t>
            </a:r>
            <a:r>
              <a:rPr lang="en-GB" i="1" dirty="0" err="1"/>
              <a:t>τάλυτον</a:t>
            </a:r>
            <a:r>
              <a:rPr lang="en-GB" i="1" dirty="0"/>
              <a:t> γίνεται</a:t>
            </a:r>
            <a:r>
              <a:rPr lang="en-GB" dirty="0"/>
              <a:t>». Ο </a:t>
            </a:r>
            <a:r>
              <a:rPr lang="en-GB" dirty="0" err="1"/>
              <a:t>άνθρω</a:t>
            </a:r>
            <a:r>
              <a:rPr lang="en-GB" dirty="0"/>
              <a:t>πος κλίνει προς διάφορες μορφές οργής, όταν θεωρεί ότι πληγώθηκε το φιλότιμό του, όταν αισθάνεται ταπεινωμένος, προσβεβλημένος, παραθεωρημένος, ιδιαίτερα σε σχέση με τη θετική εικόνα που έχει για τον εαυτό του και την οποία περιμένει και οι υπόλοιποι να την επιβεβαιώσουν και να την αποδεχθούν. </a:t>
            </a:r>
            <a:r>
              <a:rPr lang="el-GR" dirty="0"/>
              <a:t>Ωστόσο η έλλειψη αποδοχής ή η απόρριψη φαίνεται ν' αποτελεί την εξωτερική αιτία της οργής, ενώ το πραγματικό κίνητρο προέρχεται άμεσα από το ίδιο το πρόσωπο και κυρίως από την υπερηφάνεια του. </a:t>
            </a:r>
          </a:p>
        </p:txBody>
      </p:sp>
    </p:spTree>
    <p:extLst>
      <p:ext uri="{BB962C8B-B14F-4D97-AF65-F5344CB8AC3E}">
        <p14:creationId xmlns:p14="http://schemas.microsoft.com/office/powerpoint/2010/main" val="14248916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5B7F9C-FED5-BB90-B33A-57D04C13BDF7}"/>
              </a:ext>
            </a:extLst>
          </p:cNvPr>
          <p:cNvSpPr>
            <a:spLocks noGrp="1"/>
          </p:cNvSpPr>
          <p:nvPr>
            <p:ph type="title"/>
          </p:nvPr>
        </p:nvSpPr>
        <p:spPr>
          <a:xfrm>
            <a:off x="838200" y="18256"/>
            <a:ext cx="10515600" cy="662782"/>
          </a:xfrm>
        </p:spPr>
        <p:txBody>
          <a:bodyPr>
            <a:normAutofit fontScale="90000"/>
          </a:bodyPr>
          <a:lstStyle/>
          <a:p>
            <a:pPr algn="ctr"/>
            <a:r>
              <a:rPr lang="el-GR" b="1" dirty="0"/>
              <a:t>Συνέπειες της οργής</a:t>
            </a:r>
          </a:p>
        </p:txBody>
      </p:sp>
      <p:sp>
        <p:nvSpPr>
          <p:cNvPr id="3" name="Θέση περιεχομένου 2">
            <a:extLst>
              <a:ext uri="{FF2B5EF4-FFF2-40B4-BE49-F238E27FC236}">
                <a16:creationId xmlns:a16="http://schemas.microsoft.com/office/drawing/2014/main" id="{8DE0AC75-58E2-80A9-C374-7364AF3978C5}"/>
              </a:ext>
            </a:extLst>
          </p:cNvPr>
          <p:cNvSpPr>
            <a:spLocks noGrp="1"/>
          </p:cNvSpPr>
          <p:nvPr>
            <p:ph idx="1"/>
          </p:nvPr>
        </p:nvSpPr>
        <p:spPr>
          <a:xfrm>
            <a:off x="0" y="681038"/>
            <a:ext cx="12192000" cy="6158706"/>
          </a:xfrm>
        </p:spPr>
        <p:txBody>
          <a:bodyPr>
            <a:normAutofit lnSpcReduction="10000"/>
          </a:bodyPr>
          <a:lstStyle/>
          <a:p>
            <a:r>
              <a:rPr lang="el-GR" dirty="0"/>
              <a:t>Ο</a:t>
            </a:r>
            <a:r>
              <a:rPr lang="en-GB" dirty="0"/>
              <a:t> </a:t>
            </a:r>
            <a:r>
              <a:rPr lang="en-GB" dirty="0" err="1"/>
              <a:t>άγιος</a:t>
            </a:r>
            <a:r>
              <a:rPr lang="en-GB" dirty="0"/>
              <a:t> </a:t>
            </a:r>
            <a:r>
              <a:rPr lang="en-GB" dirty="0" err="1"/>
              <a:t>Γρηγόριος</a:t>
            </a:r>
            <a:r>
              <a:rPr lang="en-GB" dirty="0"/>
              <a:t> ο </a:t>
            </a:r>
            <a:r>
              <a:rPr lang="en-GB" dirty="0" err="1"/>
              <a:t>Μέγ</a:t>
            </a:r>
            <a:r>
              <a:rPr lang="en-GB" dirty="0"/>
              <a:t>ας γράφει ότι η οργή προκαλεί αταξία και ταραχή στην ψυχή, την κομματιάζει και την κατακερματίζει, ενώ εισάγει μέσα της τη σύγχυση. </a:t>
            </a:r>
            <a:endParaRPr lang="el-GR" dirty="0"/>
          </a:p>
          <a:p>
            <a:r>
              <a:rPr lang="en-GB" dirty="0"/>
              <a:t>Ο </a:t>
            </a:r>
            <a:r>
              <a:rPr lang="en-GB" dirty="0" err="1"/>
              <a:t>άγιος</a:t>
            </a:r>
            <a:r>
              <a:rPr lang="en-GB" dirty="0"/>
              <a:t> </a:t>
            </a:r>
            <a:r>
              <a:rPr lang="en-GB" dirty="0" err="1"/>
              <a:t>Μάρκος</a:t>
            </a:r>
            <a:r>
              <a:rPr lang="en-GB" dirty="0"/>
              <a:t> ο </a:t>
            </a:r>
            <a:r>
              <a:rPr lang="en-GB" dirty="0" err="1"/>
              <a:t>Ερημίτης</a:t>
            </a:r>
            <a:r>
              <a:rPr lang="en-GB" dirty="0"/>
              <a:t> παρα</a:t>
            </a:r>
            <a:r>
              <a:rPr lang="en-GB" dirty="0" err="1"/>
              <a:t>τηρεί</a:t>
            </a:r>
            <a:r>
              <a:rPr lang="en-GB" dirty="0"/>
              <a:t> </a:t>
            </a:r>
            <a:r>
              <a:rPr lang="en-GB" dirty="0" err="1"/>
              <a:t>ότι</a:t>
            </a:r>
            <a:r>
              <a:rPr lang="en-GB" dirty="0"/>
              <a:t>: «</a:t>
            </a:r>
            <a:r>
              <a:rPr lang="en-GB" i="1" dirty="0"/>
              <a:t>Τ</a:t>
            </a:r>
            <a:r>
              <a:rPr lang="el-GR" i="1" dirty="0"/>
              <a:t>ὸ</a:t>
            </a:r>
            <a:r>
              <a:rPr lang="en-GB" i="1" dirty="0"/>
              <a:t> </a:t>
            </a:r>
            <a:r>
              <a:rPr lang="el-GR" i="1" dirty="0"/>
              <a:t>ἄ</a:t>
            </a:r>
            <a:r>
              <a:rPr lang="en-GB" i="1" dirty="0" err="1"/>
              <a:t>λογον</a:t>
            </a:r>
            <a:r>
              <a:rPr lang="en-GB" i="1" dirty="0"/>
              <a:t> τ</a:t>
            </a:r>
            <a:r>
              <a:rPr lang="el-GR" i="1" dirty="0"/>
              <a:t>ῆ</a:t>
            </a:r>
            <a:r>
              <a:rPr lang="en-GB" i="1" dirty="0"/>
              <a:t>ς </a:t>
            </a:r>
            <a:r>
              <a:rPr lang="en-GB" i="1" dirty="0" err="1"/>
              <a:t>ψυχ</a:t>
            </a:r>
            <a:r>
              <a:rPr lang="el-GR" i="1" dirty="0"/>
              <a:t>ῆ</a:t>
            </a:r>
            <a:r>
              <a:rPr lang="en-GB" i="1" dirty="0"/>
              <a:t>ς π</a:t>
            </a:r>
            <a:r>
              <a:rPr lang="en-GB" i="1" dirty="0" err="1"/>
              <a:t>άθος</a:t>
            </a:r>
            <a:r>
              <a:rPr lang="en-GB" i="1" dirty="0"/>
              <a:t> ... </a:t>
            </a:r>
            <a:r>
              <a:rPr lang="el-GR" i="1" dirty="0" err="1"/>
              <a:t>Πᾶ</a:t>
            </a:r>
            <a:r>
              <a:rPr lang="en-GB" i="1" dirty="0"/>
              <a:t>σαν </a:t>
            </a:r>
            <a:r>
              <a:rPr lang="en-GB" i="1" dirty="0" err="1"/>
              <a:t>ψυχ</a:t>
            </a:r>
            <a:r>
              <a:rPr lang="el-GR" i="1" dirty="0"/>
              <a:t>ὴ</a:t>
            </a:r>
            <a:r>
              <a:rPr lang="en-GB" i="1" dirty="0"/>
              <a:t>ν </a:t>
            </a:r>
            <a:r>
              <a:rPr lang="el-GR" i="1" dirty="0"/>
              <a:t>ἐ</a:t>
            </a:r>
            <a:r>
              <a:rPr lang="en-GB" i="1" dirty="0" err="1"/>
              <a:t>ρημο</a:t>
            </a:r>
            <a:r>
              <a:rPr lang="el-GR" i="1" dirty="0"/>
              <a:t>ῖ</a:t>
            </a:r>
            <a:r>
              <a:rPr lang="en-GB" i="1" dirty="0"/>
              <a:t> κα</a:t>
            </a:r>
            <a:r>
              <a:rPr lang="el-GR" i="1" dirty="0"/>
              <a:t>ὶ</a:t>
            </a:r>
            <a:r>
              <a:rPr lang="en-GB" i="1" dirty="0"/>
              <a:t> </a:t>
            </a:r>
            <a:r>
              <a:rPr lang="en-GB" i="1" dirty="0" err="1"/>
              <a:t>συγχε</a:t>
            </a:r>
            <a:r>
              <a:rPr lang="el-GR" i="1" dirty="0"/>
              <a:t>ῖ</a:t>
            </a:r>
            <a:r>
              <a:rPr lang="en-GB" i="1" dirty="0"/>
              <a:t> και σκοτίζει</a:t>
            </a:r>
            <a:r>
              <a:rPr lang="en-GB" dirty="0"/>
              <a:t>». Ο </a:t>
            </a:r>
            <a:r>
              <a:rPr lang="en-GB" dirty="0" err="1"/>
              <a:t>άγιος</a:t>
            </a:r>
            <a:r>
              <a:rPr lang="en-GB" dirty="0"/>
              <a:t> </a:t>
            </a:r>
            <a:r>
              <a:rPr lang="en-GB" dirty="0" err="1"/>
              <a:t>Διάδοχος</a:t>
            </a:r>
            <a:r>
              <a:rPr lang="en-GB" dirty="0"/>
              <a:t> Φωτικής επ</a:t>
            </a:r>
            <a:r>
              <a:rPr lang="en-GB" dirty="0" err="1"/>
              <a:t>ισημ</a:t>
            </a:r>
            <a:r>
              <a:rPr lang="en-GB" dirty="0"/>
              <a:t>αίνει ότι: «</a:t>
            </a:r>
            <a:r>
              <a:rPr lang="el-GR" i="1" dirty="0"/>
              <a:t>ὁ</a:t>
            </a:r>
            <a:r>
              <a:rPr lang="en-GB" i="1" dirty="0"/>
              <a:t> </a:t>
            </a:r>
            <a:r>
              <a:rPr lang="en-GB" i="1" dirty="0" err="1"/>
              <a:t>θυμ</a:t>
            </a:r>
            <a:r>
              <a:rPr lang="el-GR" i="1" dirty="0"/>
              <a:t>ὸ</a:t>
            </a:r>
            <a:r>
              <a:rPr lang="en-GB" i="1" dirty="0"/>
              <a:t>ς π</a:t>
            </a:r>
            <a:r>
              <a:rPr lang="en-GB" i="1" dirty="0" err="1"/>
              <a:t>λέον</a:t>
            </a:r>
            <a:r>
              <a:rPr lang="en-GB" i="1" dirty="0"/>
              <a:t> τ</a:t>
            </a:r>
            <a:r>
              <a:rPr lang="el-GR" i="1" dirty="0"/>
              <a:t>ῶ</a:t>
            </a:r>
            <a:r>
              <a:rPr lang="en-GB" i="1" dirty="0"/>
              <a:t>ν </a:t>
            </a:r>
            <a:r>
              <a:rPr lang="el-GR" i="1" dirty="0"/>
              <a:t>ἄ</a:t>
            </a:r>
            <a:r>
              <a:rPr lang="en-GB" i="1" dirty="0" err="1"/>
              <a:t>λλων</a:t>
            </a:r>
            <a:r>
              <a:rPr lang="en-GB" i="1" dirty="0"/>
              <a:t> παθ</a:t>
            </a:r>
            <a:r>
              <a:rPr lang="el-GR" i="1" dirty="0"/>
              <a:t>ῶ</a:t>
            </a:r>
            <a:r>
              <a:rPr lang="en-GB" i="1" dirty="0"/>
              <a:t>ν τα</a:t>
            </a:r>
            <a:r>
              <a:rPr lang="en-GB" i="1" dirty="0" err="1"/>
              <a:t>ράττειν</a:t>
            </a:r>
            <a:r>
              <a:rPr lang="en-GB" i="1" dirty="0"/>
              <a:t> ε</a:t>
            </a:r>
            <a:r>
              <a:rPr lang="el-GR" i="1" dirty="0"/>
              <a:t>ἴ</a:t>
            </a:r>
            <a:r>
              <a:rPr lang="en-GB" i="1" dirty="0" err="1"/>
              <a:t>ωθεν</a:t>
            </a:r>
            <a:r>
              <a:rPr lang="en-GB" i="1" dirty="0"/>
              <a:t> κα</a:t>
            </a:r>
            <a:r>
              <a:rPr lang="el-GR" i="1" dirty="0"/>
              <a:t>ὶ</a:t>
            </a:r>
            <a:r>
              <a:rPr lang="en-GB" i="1" dirty="0"/>
              <a:t> </a:t>
            </a:r>
            <a:r>
              <a:rPr lang="en-GB" i="1" dirty="0" err="1"/>
              <a:t>συγχέειν</a:t>
            </a:r>
            <a:r>
              <a:rPr lang="en-GB" i="1" dirty="0"/>
              <a:t> τ</a:t>
            </a:r>
            <a:r>
              <a:rPr lang="el-GR" i="1" dirty="0"/>
              <a:t>ὴ</a:t>
            </a:r>
            <a:r>
              <a:rPr lang="en-GB" i="1" dirty="0"/>
              <a:t>ν ψυχήν</a:t>
            </a:r>
            <a:r>
              <a:rPr lang="en-GB" dirty="0"/>
              <a:t>» </a:t>
            </a:r>
            <a:r>
              <a:rPr lang="el-GR" dirty="0"/>
              <a:t>. Ο άγιος Ιωάννης ο Χρυσόστομος συμφωνεί: «</a:t>
            </a:r>
            <a:r>
              <a:rPr lang="el-GR" i="1" dirty="0"/>
              <a:t>Ἡ </a:t>
            </a:r>
            <a:r>
              <a:rPr lang="el-GR" i="1" dirty="0" err="1"/>
              <a:t>τοῦ</a:t>
            </a:r>
            <a:r>
              <a:rPr lang="el-GR" i="1" dirty="0"/>
              <a:t> </a:t>
            </a:r>
            <a:r>
              <a:rPr lang="el-GR" i="1" dirty="0" err="1"/>
              <a:t>θυμοῦ</a:t>
            </a:r>
            <a:r>
              <a:rPr lang="el-GR" i="1" dirty="0"/>
              <a:t> </a:t>
            </a:r>
            <a:r>
              <a:rPr lang="el-GR" i="1" dirty="0" err="1"/>
              <a:t>πύρωσις</a:t>
            </a:r>
            <a:r>
              <a:rPr lang="el-GR" i="1" dirty="0"/>
              <a:t> </a:t>
            </a:r>
            <a:r>
              <a:rPr lang="el-GR" i="1" dirty="0" err="1"/>
              <a:t>χαλεπῶς</a:t>
            </a:r>
            <a:r>
              <a:rPr lang="el-GR" i="1" dirty="0"/>
              <a:t> </a:t>
            </a:r>
            <a:r>
              <a:rPr lang="el-GR" i="1" dirty="0" err="1"/>
              <a:t>τυραννεῖ</a:t>
            </a:r>
            <a:r>
              <a:rPr lang="el-GR" i="1" dirty="0"/>
              <a:t> </a:t>
            </a:r>
            <a:r>
              <a:rPr lang="el-GR" i="1" dirty="0" err="1"/>
              <a:t>τὴν</a:t>
            </a:r>
            <a:r>
              <a:rPr lang="el-GR" i="1" dirty="0"/>
              <a:t> </a:t>
            </a:r>
            <a:r>
              <a:rPr lang="el-GR" i="1" dirty="0" err="1"/>
              <a:t>ψυχήν</a:t>
            </a:r>
            <a:r>
              <a:rPr lang="el-GR" i="1" dirty="0"/>
              <a:t>, </a:t>
            </a:r>
            <a:r>
              <a:rPr lang="el-GR" i="1" dirty="0" err="1"/>
              <a:t>πᾶσαν</a:t>
            </a:r>
            <a:r>
              <a:rPr lang="el-GR" i="1" dirty="0"/>
              <a:t> </a:t>
            </a:r>
            <a:r>
              <a:rPr lang="el-GR" i="1" dirty="0" err="1"/>
              <a:t>αὐτῆς</a:t>
            </a:r>
            <a:r>
              <a:rPr lang="el-GR" i="1" dirty="0"/>
              <a:t> </a:t>
            </a:r>
            <a:r>
              <a:rPr lang="el-GR" i="1" dirty="0" err="1"/>
              <a:t>τὴν</a:t>
            </a:r>
            <a:r>
              <a:rPr lang="el-GR" i="1" dirty="0"/>
              <a:t> </a:t>
            </a:r>
            <a:r>
              <a:rPr lang="el-GR" i="1" dirty="0" err="1"/>
              <a:t>ὑγιῆ</a:t>
            </a:r>
            <a:r>
              <a:rPr lang="el-GR" i="1" dirty="0"/>
              <a:t> </a:t>
            </a:r>
            <a:r>
              <a:rPr lang="el-GR" i="1" dirty="0" err="1"/>
              <a:t>κατάστασιν</a:t>
            </a:r>
            <a:r>
              <a:rPr lang="el-GR" i="1" dirty="0"/>
              <a:t> </a:t>
            </a:r>
            <a:r>
              <a:rPr lang="el-GR" i="1" dirty="0" err="1"/>
              <a:t>ἄνω</a:t>
            </a:r>
            <a:r>
              <a:rPr lang="el-GR" i="1" dirty="0"/>
              <a:t> </a:t>
            </a:r>
            <a:r>
              <a:rPr lang="el-GR" i="1" dirty="0" err="1"/>
              <a:t>καὶ</a:t>
            </a:r>
            <a:r>
              <a:rPr lang="el-GR" i="1" dirty="0"/>
              <a:t> κάτω </a:t>
            </a:r>
            <a:r>
              <a:rPr lang="el-GR" i="1" dirty="0" err="1"/>
              <a:t>ταράττουσα</a:t>
            </a:r>
            <a:r>
              <a:rPr lang="el-GR" i="1" dirty="0"/>
              <a:t>».</a:t>
            </a:r>
            <a:r>
              <a:rPr lang="el-GR" dirty="0"/>
              <a:t> </a:t>
            </a:r>
          </a:p>
          <a:p>
            <a:r>
              <a:rPr lang="el-GR" dirty="0"/>
              <a:t>Πολλές είναι οι διαταραχές, που γεννά στην ψυχή το πάθος της οργής. </a:t>
            </a:r>
            <a:r>
              <a:rPr lang="en-GB" dirty="0"/>
              <a:t>Κα</a:t>
            </a:r>
            <a:r>
              <a:rPr lang="en-GB" dirty="0" err="1"/>
              <a:t>τά</a:t>
            </a:r>
            <a:r>
              <a:rPr lang="en-GB" dirty="0"/>
              <a:t> π</a:t>
            </a:r>
            <a:r>
              <a:rPr lang="en-GB" dirty="0" err="1"/>
              <a:t>ρώτον</a:t>
            </a:r>
            <a:r>
              <a:rPr lang="en-GB" dirty="0"/>
              <a:t>, </a:t>
            </a:r>
            <a:r>
              <a:rPr lang="en-GB" b="1" dirty="0"/>
              <a:t>α</a:t>
            </a:r>
            <a:r>
              <a:rPr lang="en-GB" b="1" dirty="0" err="1"/>
              <a:t>λλοιώνει</a:t>
            </a:r>
            <a:r>
              <a:rPr lang="en-GB" b="1" dirty="0"/>
              <a:t> </a:t>
            </a:r>
            <a:r>
              <a:rPr lang="en-GB" b="1" dirty="0" err="1"/>
              <a:t>τη</a:t>
            </a:r>
            <a:r>
              <a:rPr lang="en-GB" b="1" dirty="0"/>
              <a:t> </a:t>
            </a:r>
            <a:r>
              <a:rPr lang="en-GB" b="1" dirty="0" err="1"/>
              <a:t>χρήση</a:t>
            </a:r>
            <a:r>
              <a:rPr lang="en-GB" b="1" dirty="0"/>
              <a:t> </a:t>
            </a:r>
            <a:r>
              <a:rPr lang="en-GB" b="1" dirty="0" err="1"/>
              <a:t>του</a:t>
            </a:r>
            <a:r>
              <a:rPr lang="en-GB" b="1" dirty="0"/>
              <a:t> </a:t>
            </a:r>
            <a:r>
              <a:rPr lang="en-GB" b="1" dirty="0" err="1"/>
              <a:t>λογικού</a:t>
            </a:r>
            <a:r>
              <a:rPr lang="en-GB" dirty="0"/>
              <a:t>, </a:t>
            </a:r>
            <a:r>
              <a:rPr lang="en-GB" dirty="0" err="1"/>
              <a:t>σε</a:t>
            </a:r>
            <a:r>
              <a:rPr lang="en-GB" dirty="0"/>
              <a:t> </a:t>
            </a:r>
            <a:r>
              <a:rPr lang="en-GB" dirty="0" err="1"/>
              <a:t>σημείο</a:t>
            </a:r>
            <a:r>
              <a:rPr lang="en-GB" dirty="0"/>
              <a:t> </a:t>
            </a:r>
            <a:r>
              <a:rPr lang="en-GB" dirty="0" err="1"/>
              <a:t>μάλιστ</a:t>
            </a:r>
            <a:r>
              <a:rPr lang="en-GB" dirty="0"/>
              <a:t>α που να φαίνεται ότι το αποκλείει (Πρβλ. </a:t>
            </a:r>
            <a:r>
              <a:rPr lang="en-GB" dirty="0" err="1"/>
              <a:t>Μεγάλου</a:t>
            </a:r>
            <a:r>
              <a:rPr lang="en-GB" dirty="0"/>
              <a:t> Βα</a:t>
            </a:r>
            <a:r>
              <a:rPr lang="en-GB" dirty="0" err="1"/>
              <a:t>σιλείου</a:t>
            </a:r>
            <a:r>
              <a:rPr lang="en-GB" dirty="0"/>
              <a:t>,</a:t>
            </a:r>
            <a:r>
              <a:rPr lang="en-GB" i="1" dirty="0"/>
              <a:t> </a:t>
            </a:r>
            <a:r>
              <a:rPr lang="en-GB" i="1" dirty="0" err="1"/>
              <a:t>Ὁμιλί</a:t>
            </a:r>
            <a:r>
              <a:rPr lang="en-GB" i="1" dirty="0"/>
              <a:t>α 10, Κατὰ ὀργιζομένων</a:t>
            </a:r>
            <a:r>
              <a:rPr lang="en-GB" dirty="0"/>
              <a:t>, Ιωάννου Χρυσοστόμου, </a:t>
            </a:r>
            <a:r>
              <a:rPr lang="en-GB" i="1" dirty="0"/>
              <a:t>Πράξεις-Ομιλία, 6, 4</a:t>
            </a:r>
            <a:r>
              <a:rPr lang="en-GB" dirty="0"/>
              <a:t>. )</a:t>
            </a:r>
            <a:r>
              <a:rPr lang="el-GR" dirty="0"/>
              <a:t>. Ο άγιος Μάξιμος γράφει: «</a:t>
            </a:r>
            <a:r>
              <a:rPr lang="el-GR" i="1" dirty="0"/>
              <a:t>Ὁ </a:t>
            </a:r>
            <a:r>
              <a:rPr lang="el-GR" i="1" dirty="0" err="1"/>
              <a:t>μὲν</a:t>
            </a:r>
            <a:r>
              <a:rPr lang="el-GR" i="1" dirty="0"/>
              <a:t> [θυμός] </a:t>
            </a:r>
            <a:r>
              <a:rPr lang="el-GR" i="1" dirty="0" err="1"/>
              <a:t>τυραννικῶς</a:t>
            </a:r>
            <a:r>
              <a:rPr lang="el-GR" i="1" dirty="0"/>
              <a:t> </a:t>
            </a:r>
            <a:r>
              <a:rPr lang="el-GR" i="1" dirty="0" err="1"/>
              <a:t>ἐκφέρων</a:t>
            </a:r>
            <a:r>
              <a:rPr lang="el-GR" i="1" dirty="0"/>
              <a:t> </a:t>
            </a:r>
            <a:r>
              <a:rPr lang="el-GR" i="1" dirty="0" err="1"/>
              <a:t>τὸν</a:t>
            </a:r>
            <a:r>
              <a:rPr lang="el-GR" i="1" dirty="0"/>
              <a:t> </a:t>
            </a:r>
            <a:r>
              <a:rPr lang="el-GR" i="1" dirty="0" err="1"/>
              <a:t>λογισμὸν</a:t>
            </a:r>
            <a:r>
              <a:rPr lang="el-GR" i="1" dirty="0"/>
              <a:t> </a:t>
            </a:r>
            <a:r>
              <a:rPr lang="el-GR" i="1" dirty="0" err="1"/>
              <a:t>καὶ</a:t>
            </a:r>
            <a:r>
              <a:rPr lang="el-GR" i="1" dirty="0"/>
              <a:t> </a:t>
            </a:r>
            <a:r>
              <a:rPr lang="el-GR" i="1" dirty="0" err="1"/>
              <a:t>τοῦ</a:t>
            </a:r>
            <a:r>
              <a:rPr lang="el-GR" i="1" dirty="0"/>
              <a:t> νόμου </a:t>
            </a:r>
            <a:r>
              <a:rPr lang="el-GR" i="1" dirty="0" err="1"/>
              <a:t>τῆς</a:t>
            </a:r>
            <a:r>
              <a:rPr lang="el-GR" i="1" dirty="0"/>
              <a:t> φύσεως </a:t>
            </a:r>
            <a:r>
              <a:rPr lang="el-GR" i="1" dirty="0" err="1"/>
              <a:t>ἔξω</a:t>
            </a:r>
            <a:r>
              <a:rPr lang="el-GR" i="1" dirty="0"/>
              <a:t> </a:t>
            </a:r>
            <a:r>
              <a:rPr lang="el-GR" i="1" dirty="0" err="1"/>
              <a:t>ποιεῖται</a:t>
            </a:r>
            <a:r>
              <a:rPr lang="el-GR" i="1" dirty="0"/>
              <a:t> </a:t>
            </a:r>
            <a:r>
              <a:rPr lang="el-GR" i="1" dirty="0" err="1"/>
              <a:t>τὴν</a:t>
            </a:r>
            <a:r>
              <a:rPr lang="el-GR" i="1" dirty="0"/>
              <a:t> </a:t>
            </a:r>
            <a:r>
              <a:rPr lang="el-GR" i="1" dirty="0" err="1"/>
              <a:t>διάνοιαν</a:t>
            </a:r>
            <a:r>
              <a:rPr lang="el-GR" dirty="0"/>
              <a:t>», ενώ ο Μέγας Βασίλειος συμπληρώνει: «</a:t>
            </a:r>
            <a:r>
              <a:rPr lang="el-GR" i="1" dirty="0" err="1"/>
              <a:t>Τὸ</a:t>
            </a:r>
            <a:r>
              <a:rPr lang="el-GR" i="1" dirty="0"/>
              <a:t> πάθος </a:t>
            </a:r>
            <a:r>
              <a:rPr lang="el-GR" i="1" dirty="0" err="1"/>
              <a:t>αὐτό</a:t>
            </a:r>
            <a:r>
              <a:rPr lang="el-GR" i="1" dirty="0"/>
              <a:t>, </a:t>
            </a:r>
            <a:r>
              <a:rPr lang="el-GR" i="1" dirty="0" err="1"/>
              <a:t>ἀποθηριοῖ</a:t>
            </a:r>
            <a:r>
              <a:rPr lang="el-GR" i="1" dirty="0"/>
              <a:t> </a:t>
            </a:r>
            <a:r>
              <a:rPr lang="el-GR" i="1" dirty="0" err="1"/>
              <a:t>παντελῶς</a:t>
            </a:r>
            <a:r>
              <a:rPr lang="el-GR" i="1" dirty="0"/>
              <a:t> </a:t>
            </a:r>
            <a:r>
              <a:rPr lang="el-GR" i="1" dirty="0" err="1"/>
              <a:t>τὸν</a:t>
            </a:r>
            <a:r>
              <a:rPr lang="el-GR" i="1" dirty="0"/>
              <a:t> </a:t>
            </a:r>
            <a:r>
              <a:rPr lang="el-GR" i="1" dirty="0" err="1"/>
              <a:t>ἄνθρωπον</a:t>
            </a:r>
            <a:r>
              <a:rPr lang="el-GR" i="1" dirty="0"/>
              <a:t> </a:t>
            </a:r>
            <a:r>
              <a:rPr lang="el-GR" i="1" dirty="0" err="1"/>
              <a:t>καὶ</a:t>
            </a:r>
            <a:r>
              <a:rPr lang="el-GR" i="1" dirty="0"/>
              <a:t> </a:t>
            </a:r>
            <a:r>
              <a:rPr lang="el-GR" i="1" dirty="0" err="1"/>
              <a:t>οὐδέ</a:t>
            </a:r>
            <a:r>
              <a:rPr lang="el-GR" i="1" dirty="0"/>
              <a:t> </a:t>
            </a:r>
            <a:r>
              <a:rPr lang="el-GR" i="1" dirty="0" err="1"/>
              <a:t>ἄνθρωπον</a:t>
            </a:r>
            <a:r>
              <a:rPr lang="el-GR" i="1" dirty="0"/>
              <a:t> </a:t>
            </a:r>
            <a:r>
              <a:rPr lang="el-GR" i="1" dirty="0" err="1"/>
              <a:t>εἶναι</a:t>
            </a:r>
            <a:r>
              <a:rPr lang="el-GR" i="1" dirty="0"/>
              <a:t> </a:t>
            </a:r>
            <a:r>
              <a:rPr lang="el-GR" i="1" dirty="0" err="1"/>
              <a:t>συγχωρεῖ</a:t>
            </a:r>
            <a:r>
              <a:rPr lang="el-GR" i="1" dirty="0"/>
              <a:t>, </a:t>
            </a:r>
            <a:r>
              <a:rPr lang="el-GR" i="1" dirty="0" err="1"/>
              <a:t>οὐκέτι</a:t>
            </a:r>
            <a:r>
              <a:rPr lang="el-GR" i="1" dirty="0"/>
              <a:t> </a:t>
            </a:r>
            <a:r>
              <a:rPr lang="el-GR" i="1" dirty="0" err="1"/>
              <a:t>ἔχοντα</a:t>
            </a:r>
            <a:r>
              <a:rPr lang="el-GR" i="1" dirty="0"/>
              <a:t> </a:t>
            </a:r>
            <a:r>
              <a:rPr lang="el-GR" i="1" dirty="0" err="1"/>
              <a:t>τὴν</a:t>
            </a:r>
            <a:r>
              <a:rPr lang="el-GR" i="1" dirty="0"/>
              <a:t> </a:t>
            </a:r>
            <a:r>
              <a:rPr lang="el-GR" i="1" dirty="0" err="1"/>
              <a:t>ἐκ</a:t>
            </a:r>
            <a:r>
              <a:rPr lang="el-GR" i="1" dirty="0"/>
              <a:t> </a:t>
            </a:r>
            <a:r>
              <a:rPr lang="el-GR" i="1" dirty="0" err="1"/>
              <a:t>τοῦ</a:t>
            </a:r>
            <a:r>
              <a:rPr lang="el-GR" i="1" dirty="0"/>
              <a:t> λόγου </a:t>
            </a:r>
            <a:r>
              <a:rPr lang="el-GR" i="1" dirty="0" err="1"/>
              <a:t>βοήθειαν</a:t>
            </a:r>
            <a:r>
              <a:rPr lang="el-GR" dirty="0"/>
              <a:t>» (</a:t>
            </a:r>
            <a:r>
              <a:rPr lang="el-GR" i="1" dirty="0" err="1"/>
              <a:t>Ὁμιλία</a:t>
            </a:r>
            <a:r>
              <a:rPr lang="el-GR" i="1" dirty="0"/>
              <a:t> 10, </a:t>
            </a:r>
            <a:r>
              <a:rPr lang="el-GR" i="1" dirty="0" err="1"/>
              <a:t>Κατὰ</a:t>
            </a:r>
            <a:r>
              <a:rPr lang="el-GR" i="1" dirty="0"/>
              <a:t> </a:t>
            </a:r>
            <a:r>
              <a:rPr lang="el-GR" i="1" dirty="0" err="1"/>
              <a:t>ὀργιζομένων</a:t>
            </a:r>
            <a:r>
              <a:rPr lang="el-GR" dirty="0"/>
              <a:t>).</a:t>
            </a:r>
          </a:p>
          <a:p>
            <a:endParaRPr lang="el-GR" dirty="0"/>
          </a:p>
        </p:txBody>
      </p:sp>
    </p:spTree>
    <p:extLst>
      <p:ext uri="{BB962C8B-B14F-4D97-AF65-F5344CB8AC3E}">
        <p14:creationId xmlns:p14="http://schemas.microsoft.com/office/powerpoint/2010/main" val="1523033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7533A5-A7C0-7618-E343-3CFA6A693E3F}"/>
              </a:ext>
            </a:extLst>
          </p:cNvPr>
          <p:cNvSpPr>
            <a:spLocks noGrp="1"/>
          </p:cNvSpPr>
          <p:nvPr>
            <p:ph type="title"/>
          </p:nvPr>
        </p:nvSpPr>
        <p:spPr>
          <a:xfrm>
            <a:off x="838200" y="0"/>
            <a:ext cx="10515600" cy="600501"/>
          </a:xfrm>
        </p:spPr>
        <p:txBody>
          <a:bodyPr>
            <a:normAutofit fontScale="90000"/>
          </a:bodyPr>
          <a:lstStyle/>
          <a:p>
            <a:pPr algn="ctr"/>
            <a:r>
              <a:rPr lang="el-GR" b="1" dirty="0"/>
              <a:t>Συνέπειες της οργής</a:t>
            </a:r>
            <a:endParaRPr lang="el-GR" dirty="0"/>
          </a:p>
        </p:txBody>
      </p:sp>
      <p:sp>
        <p:nvSpPr>
          <p:cNvPr id="3" name="Θέση περιεχομένου 2">
            <a:extLst>
              <a:ext uri="{FF2B5EF4-FFF2-40B4-BE49-F238E27FC236}">
                <a16:creationId xmlns:a16="http://schemas.microsoft.com/office/drawing/2014/main" id="{2BCAD4F0-ECF5-242D-6B88-8CE7D5DF193C}"/>
              </a:ext>
            </a:extLst>
          </p:cNvPr>
          <p:cNvSpPr>
            <a:spLocks noGrp="1"/>
          </p:cNvSpPr>
          <p:nvPr>
            <p:ph idx="1"/>
          </p:nvPr>
        </p:nvSpPr>
        <p:spPr>
          <a:xfrm>
            <a:off x="0" y="423081"/>
            <a:ext cx="12192000" cy="6434920"/>
          </a:xfrm>
        </p:spPr>
        <p:txBody>
          <a:bodyPr>
            <a:normAutofit fontScale="85000" lnSpcReduction="20000"/>
          </a:bodyPr>
          <a:lstStyle/>
          <a:p>
            <a:r>
              <a:rPr lang="en-GB" dirty="0"/>
              <a:t>Ο </a:t>
            </a:r>
            <a:r>
              <a:rPr lang="en-GB" dirty="0" err="1"/>
              <a:t>Μέγ</a:t>
            </a:r>
            <a:r>
              <a:rPr lang="en-GB" dirty="0"/>
              <a:t>ας Βασίλειος παρατηρεί ότι κάτω από την επήρεια της οργής, </a:t>
            </a:r>
            <a:r>
              <a:rPr lang="en-GB" b="1" dirty="0"/>
              <a:t>ο άνθρωπος παύει να σέβεται τις πιο θεμελιώδεις αξίες τόσο αναφορικά με τον εαυτό του όσο και με τους άλλους</a:t>
            </a:r>
            <a:r>
              <a:rPr lang="en-GB" dirty="0"/>
              <a:t>, φθάνοντας μέχρι του σημείου ν' αγνοεί τους διπλανούς του και να παραμελεί τα πιο στοιχειώδη συμφέροντά του.</a:t>
            </a:r>
            <a:r>
              <a:rPr lang="el-GR" dirty="0"/>
              <a:t>  </a:t>
            </a:r>
          </a:p>
          <a:p>
            <a:r>
              <a:rPr lang="el-GR" dirty="0"/>
              <a:t>Η </a:t>
            </a:r>
            <a:r>
              <a:rPr lang="el-GR" b="1" dirty="0"/>
              <a:t>αποξένωση και η αλλοτρίωση </a:t>
            </a:r>
            <a:r>
              <a:rPr lang="el-GR" dirty="0"/>
              <a:t>που προκαλεί η οργή είναι ένα ακόμη κύριο παθολογικό σημείο. </a:t>
            </a:r>
            <a:r>
              <a:rPr lang="en-GB" dirty="0"/>
              <a:t>Ο </a:t>
            </a:r>
            <a:r>
              <a:rPr lang="en-GB" dirty="0" err="1"/>
              <a:t>οργίλος</a:t>
            </a:r>
            <a:r>
              <a:rPr lang="en-GB" dirty="0"/>
              <a:t> </a:t>
            </a:r>
            <a:r>
              <a:rPr lang="en-GB" dirty="0" err="1"/>
              <a:t>δεν</a:t>
            </a:r>
            <a:r>
              <a:rPr lang="en-GB" dirty="0"/>
              <a:t> α</a:t>
            </a:r>
            <a:r>
              <a:rPr lang="en-GB" dirty="0" err="1"/>
              <a:t>υτοελέγχετ</a:t>
            </a:r>
            <a:r>
              <a:rPr lang="en-GB" dirty="0"/>
              <a:t>αι ούτε φαίνεται να ενεργεί κάτω από την καθοδήγηση του νου του και την ώθηση της δικής του βούλησης· αντίθετα η σκέψη του και η πράξη του φαίνεται ότι προσδιορίζονται κάτω από την πίεση εξωτερικής προς αυτόν δύναμης, της οποίας ο έλεγχος του έχει ξεφύγει εντελώς· και έτσι αυτή τυραννεί τόσο την ψυχή όσο και το σώμα του. </a:t>
            </a:r>
            <a:r>
              <a:rPr lang="el-GR" dirty="0"/>
              <a:t>Τελικά ο άνθρωπος γίνεται κυριολεκτικά έρμαιο του πάθους του (Μαξίμου </a:t>
            </a:r>
            <a:r>
              <a:rPr lang="el-GR" dirty="0" err="1"/>
              <a:t>Ομολογητού</a:t>
            </a:r>
            <a:r>
              <a:rPr lang="el-GR" dirty="0"/>
              <a:t>, </a:t>
            </a:r>
            <a:r>
              <a:rPr lang="el-GR" i="1" dirty="0"/>
              <a:t>Αγάπης </a:t>
            </a:r>
            <a:r>
              <a:rPr lang="el-GR" i="1" dirty="0" err="1"/>
              <a:t>εκατοντάς</a:t>
            </a:r>
            <a:r>
              <a:rPr lang="el-GR" dirty="0"/>
              <a:t>).</a:t>
            </a:r>
          </a:p>
          <a:p>
            <a:r>
              <a:rPr lang="el-GR" dirty="0"/>
              <a:t>Τέλος, η </a:t>
            </a:r>
            <a:r>
              <a:rPr lang="el-GR" b="1" dirty="0"/>
              <a:t>ψυχοκινητική διαταραχή</a:t>
            </a:r>
            <a:r>
              <a:rPr lang="el-GR" dirty="0"/>
              <a:t> είναι ένα τελευταίο κύριο παθολογικό σύμπτωμα της οργής. </a:t>
            </a:r>
            <a:r>
              <a:rPr lang="en-GB" dirty="0"/>
              <a:t>Η </a:t>
            </a:r>
            <a:r>
              <a:rPr lang="en-GB" dirty="0" err="1"/>
              <a:t>συμ</a:t>
            </a:r>
            <a:r>
              <a:rPr lang="en-GB" dirty="0"/>
              <a:t>περιφορά του ανθρώπου-θύματός της είναι συγκεχυμένη και ακατάστατη· ο ίδιος παραδίνεται στις πιο αλλόκοτες και παράδοξες πράξεις, τις οποίες θα αποκήρυττε αν βρισκόταν στη φυσιολογική του κατάσταση. </a:t>
            </a:r>
            <a:endParaRPr lang="el-GR" dirty="0"/>
          </a:p>
          <a:p>
            <a:r>
              <a:rPr lang="en-GB" dirty="0" err="1"/>
              <a:t>Δεν</a:t>
            </a:r>
            <a:r>
              <a:rPr lang="en-GB" dirty="0"/>
              <a:t> α</a:t>
            </a:r>
            <a:r>
              <a:rPr lang="en-GB" dirty="0" err="1"/>
              <a:t>ντιτίθετ</a:t>
            </a:r>
            <a:r>
              <a:rPr lang="en-GB" dirty="0"/>
              <a:t>αι μόνο στην «</a:t>
            </a:r>
            <a:r>
              <a:rPr lang="en-GB" b="1" i="1" dirty="0"/>
              <a:t>ἱεράν ὀργήν</a:t>
            </a:r>
            <a:r>
              <a:rPr lang="el-GR" b="1" i="1" dirty="0"/>
              <a:t>. </a:t>
            </a:r>
            <a:r>
              <a:rPr lang="en-GB" b="1" dirty="0"/>
              <a:t>Υπ</a:t>
            </a:r>
            <a:r>
              <a:rPr lang="en-GB" b="1" dirty="0" err="1"/>
              <a:t>άρχει</a:t>
            </a:r>
            <a:r>
              <a:rPr lang="en-GB" b="1" dirty="0"/>
              <a:t> και </a:t>
            </a:r>
            <a:r>
              <a:rPr lang="en-GB" b="1" dirty="0" err="1"/>
              <a:t>άλλη</a:t>
            </a:r>
            <a:r>
              <a:rPr lang="en-GB" b="1" dirty="0"/>
              <a:t> </a:t>
            </a:r>
            <a:r>
              <a:rPr lang="en-GB" b="1" dirty="0" err="1"/>
              <a:t>σημ</a:t>
            </a:r>
            <a:r>
              <a:rPr lang="en-GB" b="1" dirty="0"/>
              <a:t>αντική αρετή, που η οργή κτυπά και καταστρέφει: είναι η καλοσύνη</a:t>
            </a:r>
            <a:r>
              <a:rPr lang="en-GB" dirty="0"/>
              <a:t>, μορφή της αγάπης, μέσω της οποίας ο άνθρωπος ομοιώνεται προς τον Θεό.</a:t>
            </a:r>
            <a:endParaRPr lang="el-GR" dirty="0"/>
          </a:p>
          <a:p>
            <a:r>
              <a:rPr lang="en-GB" dirty="0"/>
              <a:t>Η οργή </a:t>
            </a:r>
            <a:r>
              <a:rPr lang="en-GB" dirty="0" err="1"/>
              <a:t>συνιστά</a:t>
            </a:r>
            <a:r>
              <a:rPr lang="en-GB" dirty="0"/>
              <a:t> </a:t>
            </a:r>
            <a:r>
              <a:rPr lang="en-GB" dirty="0" err="1"/>
              <a:t>εμ</a:t>
            </a:r>
            <a:r>
              <a:rPr lang="en-GB" dirty="0"/>
              <a:t>πόδιο για την προσευχή</a:t>
            </a:r>
            <a:r>
              <a:rPr lang="el-GR" dirty="0"/>
              <a:t>: "</a:t>
            </a:r>
            <a:r>
              <a:rPr lang="el-GR" i="1" dirty="0" err="1"/>
              <a:t>Ἐπιθυμῶν</a:t>
            </a:r>
            <a:r>
              <a:rPr lang="el-GR" i="1" dirty="0"/>
              <a:t> </a:t>
            </a:r>
            <a:r>
              <a:rPr lang="el-GR" i="1" dirty="0" err="1"/>
              <a:t>προσεύξασθαι</a:t>
            </a:r>
            <a:r>
              <a:rPr lang="el-GR" i="1" dirty="0"/>
              <a:t> </a:t>
            </a:r>
            <a:r>
              <a:rPr lang="el-GR" i="1" dirty="0" err="1"/>
              <a:t>ὡς</a:t>
            </a:r>
            <a:r>
              <a:rPr lang="el-GR" i="1" dirty="0"/>
              <a:t> </a:t>
            </a:r>
            <a:r>
              <a:rPr lang="el-GR" i="1" dirty="0" err="1"/>
              <a:t>δεῖ</a:t>
            </a:r>
            <a:r>
              <a:rPr lang="el-GR" i="1" dirty="0"/>
              <a:t>, </a:t>
            </a:r>
            <a:r>
              <a:rPr lang="el-GR" i="1" dirty="0" err="1"/>
              <a:t>μὴ</a:t>
            </a:r>
            <a:r>
              <a:rPr lang="el-GR" i="1" dirty="0"/>
              <a:t> </a:t>
            </a:r>
            <a:r>
              <a:rPr lang="el-GR" i="1" dirty="0" err="1"/>
              <a:t>λυπήσῃς</a:t>
            </a:r>
            <a:r>
              <a:rPr lang="el-GR" i="1" dirty="0"/>
              <a:t> </a:t>
            </a:r>
            <a:r>
              <a:rPr lang="el-GR" i="1" dirty="0" err="1"/>
              <a:t>ψυχήν</a:t>
            </a:r>
            <a:r>
              <a:rPr lang="el-GR" i="1" dirty="0"/>
              <a:t>, </a:t>
            </a:r>
            <a:r>
              <a:rPr lang="el-GR" i="1" dirty="0" err="1"/>
              <a:t>εἰ</a:t>
            </a:r>
            <a:r>
              <a:rPr lang="el-GR" i="1" dirty="0"/>
              <a:t> </a:t>
            </a:r>
            <a:r>
              <a:rPr lang="el-GR" i="1" dirty="0" err="1"/>
              <a:t>δὲ</a:t>
            </a:r>
            <a:r>
              <a:rPr lang="el-GR" i="1" dirty="0"/>
              <a:t> </a:t>
            </a:r>
            <a:r>
              <a:rPr lang="el-GR" i="1" dirty="0" err="1"/>
              <a:t>μήγε</a:t>
            </a:r>
            <a:r>
              <a:rPr lang="el-GR" i="1" dirty="0"/>
              <a:t>, </a:t>
            </a:r>
            <a:r>
              <a:rPr lang="el-GR" i="1" dirty="0" err="1"/>
              <a:t>εἰς</a:t>
            </a:r>
            <a:r>
              <a:rPr lang="el-GR" i="1" dirty="0"/>
              <a:t> μάτην τρέχεις</a:t>
            </a:r>
            <a:r>
              <a:rPr lang="el-GR" dirty="0"/>
              <a:t>" (</a:t>
            </a:r>
            <a:r>
              <a:rPr lang="el-GR" dirty="0" err="1"/>
              <a:t>Εὐαγρίου</a:t>
            </a:r>
            <a:r>
              <a:rPr lang="el-GR" dirty="0"/>
              <a:t> </a:t>
            </a:r>
            <a:r>
              <a:rPr lang="el-GR" dirty="0" err="1"/>
              <a:t>Ποντικοῦ</a:t>
            </a:r>
            <a:r>
              <a:rPr lang="el-GR" dirty="0"/>
              <a:t>, </a:t>
            </a:r>
            <a:r>
              <a:rPr lang="el-GR" i="1" dirty="0"/>
              <a:t>Λόγος </a:t>
            </a:r>
            <a:r>
              <a:rPr lang="el-GR" i="1" dirty="0" err="1"/>
              <a:t>Περὶ</a:t>
            </a:r>
            <a:r>
              <a:rPr lang="el-GR" i="1" dirty="0"/>
              <a:t> </a:t>
            </a:r>
            <a:r>
              <a:rPr lang="el-GR" i="1" dirty="0" err="1"/>
              <a:t>Προσευχῆς</a:t>
            </a:r>
            <a:r>
              <a:rPr lang="el-GR" i="1" dirty="0"/>
              <a:t> Κ΄,</a:t>
            </a:r>
            <a:r>
              <a:rPr lang="el-GR" dirty="0"/>
              <a:t> </a:t>
            </a:r>
            <a:r>
              <a:rPr lang="en-GB" dirty="0"/>
              <a:t>PG</a:t>
            </a:r>
            <a:r>
              <a:rPr lang="el-GR" dirty="0"/>
              <a:t> 79, 1172 Β</a:t>
            </a:r>
            <a:r>
              <a:rPr lang="el-GR" baseline="30000" dirty="0"/>
              <a:t> </a:t>
            </a:r>
            <a:r>
              <a:rPr lang="el-GR" dirty="0"/>
              <a:t>).</a:t>
            </a:r>
          </a:p>
          <a:p>
            <a:endParaRPr lang="el-GR" dirty="0"/>
          </a:p>
          <a:p>
            <a:endParaRPr lang="el-GR" dirty="0"/>
          </a:p>
        </p:txBody>
      </p:sp>
    </p:spTree>
    <p:extLst>
      <p:ext uri="{BB962C8B-B14F-4D97-AF65-F5344CB8AC3E}">
        <p14:creationId xmlns:p14="http://schemas.microsoft.com/office/powerpoint/2010/main" val="2614297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B42E26-A23F-8449-7E6F-87287D5754EE}"/>
              </a:ext>
            </a:extLst>
          </p:cNvPr>
          <p:cNvSpPr>
            <a:spLocks noGrp="1"/>
          </p:cNvSpPr>
          <p:nvPr>
            <p:ph type="title"/>
          </p:nvPr>
        </p:nvSpPr>
        <p:spPr>
          <a:xfrm>
            <a:off x="0" y="18256"/>
            <a:ext cx="12192000" cy="662782"/>
          </a:xfrm>
        </p:spPr>
        <p:txBody>
          <a:bodyPr>
            <a:normAutofit/>
          </a:bodyPr>
          <a:lstStyle/>
          <a:p>
            <a:pPr algn="ctr"/>
            <a:r>
              <a:rPr lang="el-GR" sz="4000" b="1" dirty="0"/>
              <a:t>Η θεραπευτική της οργής: η πραότητα και η υπομονή</a:t>
            </a:r>
          </a:p>
        </p:txBody>
      </p:sp>
      <p:sp>
        <p:nvSpPr>
          <p:cNvPr id="3" name="Θέση περιεχομένου 2">
            <a:extLst>
              <a:ext uri="{FF2B5EF4-FFF2-40B4-BE49-F238E27FC236}">
                <a16:creationId xmlns:a16="http://schemas.microsoft.com/office/drawing/2014/main" id="{EEF88E53-7079-08C3-D022-96B44B591B47}"/>
              </a:ext>
            </a:extLst>
          </p:cNvPr>
          <p:cNvSpPr>
            <a:spLocks noGrp="1"/>
          </p:cNvSpPr>
          <p:nvPr>
            <p:ph idx="1"/>
          </p:nvPr>
        </p:nvSpPr>
        <p:spPr>
          <a:xfrm>
            <a:off x="-1" y="681038"/>
            <a:ext cx="12191999" cy="6176962"/>
          </a:xfrm>
        </p:spPr>
        <p:txBody>
          <a:bodyPr>
            <a:normAutofit fontScale="92500" lnSpcReduction="20000"/>
          </a:bodyPr>
          <a:lstStyle/>
          <a:p>
            <a:r>
              <a:rPr lang="el-GR" dirty="0"/>
              <a:t>Τίποτε και ποτέ δεν δικαιολογεί την οργή κατά του πλησίον, ακόμη και αν η αιτία είναι ορθή ή όχι.  Δεν πρέπει να εξαρτάμε την πρόοδό μας στην εσωτερική ειρήνη από τη βούληση των άλλων, αλλά από εμάς τους ίδιους. Η </a:t>
            </a:r>
            <a:r>
              <a:rPr lang="el-GR" dirty="0" err="1"/>
              <a:t>αοργησία</a:t>
            </a:r>
            <a:r>
              <a:rPr lang="el-GR" dirty="0"/>
              <a:t> δεν πρέπει να είναι απότοκος της τελειότητας του συνανθρώπου, αλλά της δικής  μας αρετής. </a:t>
            </a:r>
          </a:p>
          <a:p>
            <a:r>
              <a:rPr lang="el-GR" dirty="0"/>
              <a:t>Ως προς τον πλησίον η αρετή, η αντίθετη στην οργή, είναι πρώτα απ’ όλα η πραότητα. Η οργή και η πραότητα δρουν ανταγωνιστικά, η μία αποκλείει την άλλη: «</a:t>
            </a:r>
            <a:r>
              <a:rPr lang="el-GR" i="1" dirty="0" err="1"/>
              <a:t>Πραότητι</a:t>
            </a:r>
            <a:r>
              <a:rPr lang="el-GR" i="1" dirty="0"/>
              <a:t> </a:t>
            </a:r>
            <a:r>
              <a:rPr lang="el-GR" i="1" dirty="0" err="1"/>
              <a:t>ὀργὴ</a:t>
            </a:r>
            <a:r>
              <a:rPr lang="el-GR" i="1" dirty="0"/>
              <a:t> </a:t>
            </a:r>
            <a:r>
              <a:rPr lang="el-GR" i="1" dirty="0" err="1"/>
              <a:t>λύεται</a:t>
            </a:r>
            <a:r>
              <a:rPr lang="el-GR" dirty="0"/>
              <a:t>» (Ιωάννης Χρυσόστομος) και «</a:t>
            </a:r>
            <a:r>
              <a:rPr lang="el-GR" i="1" dirty="0" err="1"/>
              <a:t>Πραότης</a:t>
            </a:r>
            <a:r>
              <a:rPr lang="el-GR" i="1" dirty="0"/>
              <a:t> </a:t>
            </a:r>
            <a:r>
              <a:rPr lang="el-GR" i="1" dirty="0" err="1"/>
              <a:t>ἐστίν</a:t>
            </a:r>
            <a:r>
              <a:rPr lang="el-GR" i="1" dirty="0"/>
              <a:t>, </a:t>
            </a:r>
            <a:r>
              <a:rPr lang="el-GR" i="1" dirty="0" err="1"/>
              <a:t>ἀκίνητος</a:t>
            </a:r>
            <a:r>
              <a:rPr lang="el-GR" i="1" dirty="0"/>
              <a:t> </a:t>
            </a:r>
            <a:r>
              <a:rPr lang="el-GR" i="1" dirty="0" err="1"/>
              <a:t>ψυχῆς</a:t>
            </a:r>
            <a:r>
              <a:rPr lang="el-GR" i="1" dirty="0"/>
              <a:t> </a:t>
            </a:r>
            <a:r>
              <a:rPr lang="el-GR" i="1" dirty="0" err="1"/>
              <a:t>κατάστασις</a:t>
            </a:r>
            <a:r>
              <a:rPr lang="el-GR" i="1" dirty="0"/>
              <a:t>, </a:t>
            </a:r>
            <a:r>
              <a:rPr lang="el-GR" i="1" dirty="0" err="1"/>
              <a:t>ἐν</a:t>
            </a:r>
            <a:r>
              <a:rPr lang="el-GR" i="1" dirty="0"/>
              <a:t> </a:t>
            </a:r>
            <a:r>
              <a:rPr lang="el-GR" i="1" dirty="0" err="1"/>
              <a:t>ἀτιμίαιας</a:t>
            </a:r>
            <a:r>
              <a:rPr lang="el-GR" i="1" dirty="0"/>
              <a:t> </a:t>
            </a:r>
            <a:r>
              <a:rPr lang="el-GR" i="1" dirty="0" err="1"/>
              <a:t>καὶ</a:t>
            </a:r>
            <a:r>
              <a:rPr lang="el-GR" i="1" dirty="0"/>
              <a:t> </a:t>
            </a:r>
            <a:r>
              <a:rPr lang="el-GR" i="1" dirty="0" err="1"/>
              <a:t>εὐφημίαις</a:t>
            </a:r>
            <a:r>
              <a:rPr lang="el-GR" i="1" dirty="0"/>
              <a:t> </a:t>
            </a:r>
            <a:r>
              <a:rPr lang="el-GR" i="1" dirty="0" err="1"/>
              <a:t>ὡσαύτως</a:t>
            </a:r>
            <a:r>
              <a:rPr lang="el-GR" i="1" dirty="0"/>
              <a:t> </a:t>
            </a:r>
            <a:r>
              <a:rPr lang="el-GR" i="1" dirty="0" err="1"/>
              <a:t>ἔχουσα</a:t>
            </a:r>
            <a:r>
              <a:rPr lang="el-GR" dirty="0"/>
              <a:t>» (Ιωάννης </a:t>
            </a:r>
            <a:r>
              <a:rPr lang="el-GR" dirty="0" err="1"/>
              <a:t>Σιναΐτης</a:t>
            </a:r>
            <a:r>
              <a:rPr lang="el-GR" dirty="0"/>
              <a:t>).</a:t>
            </a:r>
          </a:p>
          <a:p>
            <a:r>
              <a:rPr lang="el-GR" dirty="0"/>
              <a:t>Συχνά οι Πατέρες συνάπτουν στην πραότητα την υπομονή, η οποία διαθέτει την ίδια δύναμη να αντιμετωπίζει την οργή και να προστατεύει την ψυχή από αυτή. Η πραότητα και η υπομονή συνδέονται άμεσα με την μακροθυμία, αρετή που αντιτίθεται στην οργή. Μακρόθυμος (=υπομονετικός) είναι εκείνος που υπομένει αδιαμαρτύρητα την κακή συμπεριφορά που του δείχνει ο άλλος (Ιωάννης Χρυσόστομος). Τότε πρότυπο της συμπεριφοράς μας γίνεται ο Χριστός. Η μακροθυμία αποκτάται πρωτίστως από την αγάπη του Θεού, καθώς και από την αγάπη προς τον πλησίον.</a:t>
            </a:r>
          </a:p>
          <a:p>
            <a:r>
              <a:rPr lang="el-GR" dirty="0"/>
              <a:t>Τελικά στην περίπτωση του θυμού, μοναδικό και αναντικατάστατο αντίδοτο θεωρείται η αγάπη: "</a:t>
            </a:r>
            <a:r>
              <a:rPr lang="el-GR" i="1" dirty="0" err="1"/>
              <a:t>Εἰ</a:t>
            </a:r>
            <a:r>
              <a:rPr lang="el-GR" i="1" dirty="0"/>
              <a:t> </a:t>
            </a:r>
            <a:r>
              <a:rPr lang="el-GR" i="1" dirty="0" err="1"/>
              <a:t>γὰρ</a:t>
            </a:r>
            <a:r>
              <a:rPr lang="el-GR" i="1" dirty="0"/>
              <a:t> </a:t>
            </a:r>
            <a:r>
              <a:rPr lang="el-GR" i="1" dirty="0" err="1"/>
              <a:t>τῆς</a:t>
            </a:r>
            <a:r>
              <a:rPr lang="el-GR" i="1" dirty="0"/>
              <a:t> </a:t>
            </a:r>
            <a:r>
              <a:rPr lang="el-GR" i="1" dirty="0" err="1"/>
              <a:t>ἀγάπης</a:t>
            </a:r>
            <a:r>
              <a:rPr lang="el-GR" i="1" dirty="0"/>
              <a:t> </a:t>
            </a:r>
            <a:r>
              <a:rPr lang="el-GR" i="1" dirty="0" err="1"/>
              <a:t>τὸ</a:t>
            </a:r>
            <a:r>
              <a:rPr lang="el-GR" i="1" dirty="0"/>
              <a:t> </a:t>
            </a:r>
            <a:r>
              <a:rPr lang="el-GR" i="1" dirty="0" err="1"/>
              <a:t>μακροθυμεῖν</a:t>
            </a:r>
            <a:r>
              <a:rPr lang="el-GR" i="1" dirty="0"/>
              <a:t>, </a:t>
            </a:r>
            <a:r>
              <a:rPr lang="el-GR" i="1" dirty="0" err="1"/>
              <a:t>οὐ</a:t>
            </a:r>
            <a:r>
              <a:rPr lang="el-GR" i="1" dirty="0"/>
              <a:t> </a:t>
            </a:r>
            <a:r>
              <a:rPr lang="el-GR" i="1" dirty="0" err="1"/>
              <a:t>τῆς</a:t>
            </a:r>
            <a:r>
              <a:rPr lang="el-GR" i="1" dirty="0"/>
              <a:t> </a:t>
            </a:r>
            <a:r>
              <a:rPr lang="el-GR" i="1" dirty="0" err="1"/>
              <a:t>ἀγάπης</a:t>
            </a:r>
            <a:r>
              <a:rPr lang="el-GR" i="1" dirty="0"/>
              <a:t> </a:t>
            </a:r>
            <a:r>
              <a:rPr lang="el-GR" i="1" dirty="0" err="1"/>
              <a:t>τὸ</a:t>
            </a:r>
            <a:r>
              <a:rPr lang="el-GR" i="1" dirty="0"/>
              <a:t> </a:t>
            </a:r>
            <a:r>
              <a:rPr lang="el-GR" i="1" dirty="0" err="1"/>
              <a:t>θυμομαχεῖν</a:t>
            </a:r>
            <a:r>
              <a:rPr lang="el-GR" i="1" dirty="0"/>
              <a:t>· </a:t>
            </a:r>
            <a:r>
              <a:rPr lang="el-GR" b="1" i="1" dirty="0" err="1"/>
              <a:t>θυμὸς</a:t>
            </a:r>
            <a:r>
              <a:rPr lang="el-GR" i="1" dirty="0"/>
              <a:t> </a:t>
            </a:r>
            <a:r>
              <a:rPr lang="el-GR" i="1" dirty="0" err="1"/>
              <a:t>γὰρ</a:t>
            </a:r>
            <a:r>
              <a:rPr lang="el-GR" i="1" dirty="0"/>
              <a:t> </a:t>
            </a:r>
            <a:r>
              <a:rPr lang="el-GR" b="1" i="1" dirty="0" err="1"/>
              <a:t>λύπην</a:t>
            </a:r>
            <a:r>
              <a:rPr lang="el-GR" i="1" dirty="0"/>
              <a:t> διεγείρει </a:t>
            </a:r>
            <a:r>
              <a:rPr lang="el-GR" i="1" dirty="0" err="1"/>
              <a:t>καὶ</a:t>
            </a:r>
            <a:r>
              <a:rPr lang="el-GR" i="1" dirty="0"/>
              <a:t> </a:t>
            </a:r>
            <a:r>
              <a:rPr lang="el-GR" b="1" i="1" dirty="0" err="1"/>
              <a:t>μῆνιν</a:t>
            </a:r>
            <a:r>
              <a:rPr lang="el-GR" i="1" dirty="0"/>
              <a:t>, </a:t>
            </a:r>
            <a:r>
              <a:rPr lang="el-GR" i="1" dirty="0" err="1"/>
              <a:t>ἀγάπη</a:t>
            </a:r>
            <a:r>
              <a:rPr lang="el-GR" i="1" dirty="0"/>
              <a:t> </a:t>
            </a:r>
            <a:r>
              <a:rPr lang="el-GR" i="1" dirty="0" err="1"/>
              <a:t>δὲ</a:t>
            </a:r>
            <a:r>
              <a:rPr lang="el-GR" i="1" dirty="0"/>
              <a:t> </a:t>
            </a:r>
            <a:r>
              <a:rPr lang="el-GR" i="1" dirty="0" err="1"/>
              <a:t>τὰ</a:t>
            </a:r>
            <a:r>
              <a:rPr lang="el-GR" i="1" dirty="0"/>
              <a:t> τρία </a:t>
            </a:r>
            <a:r>
              <a:rPr lang="el-GR" i="1" dirty="0" err="1"/>
              <a:t>μειοῖ</a:t>
            </a:r>
            <a:r>
              <a:rPr lang="el-GR" dirty="0"/>
              <a:t>"(</a:t>
            </a:r>
            <a:r>
              <a:rPr lang="el-GR" dirty="0" err="1"/>
              <a:t>Εὐαγρίου</a:t>
            </a:r>
            <a:r>
              <a:rPr lang="el-GR" dirty="0"/>
              <a:t> </a:t>
            </a:r>
            <a:r>
              <a:rPr lang="el-GR" dirty="0" err="1"/>
              <a:t>Ποντικοῦ</a:t>
            </a:r>
            <a:r>
              <a:rPr lang="el-GR" dirty="0"/>
              <a:t>,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79, 1105 </a:t>
            </a:r>
            <a:r>
              <a:rPr lang="en-GB" dirty="0"/>
              <a:t>D</a:t>
            </a:r>
            <a:r>
              <a:rPr lang="en-GB" baseline="30000" dirty="0"/>
              <a:t> </a:t>
            </a:r>
            <a:r>
              <a:rPr lang="el-GR"/>
              <a:t>).</a:t>
            </a:r>
            <a:r>
              <a:rPr lang="el-GR" baseline="30000"/>
              <a:t> </a:t>
            </a:r>
            <a:endParaRPr lang="el-GR" dirty="0"/>
          </a:p>
          <a:p>
            <a:endParaRPr lang="el-GR" dirty="0"/>
          </a:p>
        </p:txBody>
      </p:sp>
    </p:spTree>
    <p:extLst>
      <p:ext uri="{BB962C8B-B14F-4D97-AF65-F5344CB8AC3E}">
        <p14:creationId xmlns:p14="http://schemas.microsoft.com/office/powerpoint/2010/main" val="561739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23CC46-2A7F-386E-B8DB-8938D9B972F4}"/>
              </a:ext>
            </a:extLst>
          </p:cNvPr>
          <p:cNvSpPr>
            <a:spLocks noGrp="1"/>
          </p:cNvSpPr>
          <p:nvPr>
            <p:ph type="title"/>
          </p:nvPr>
        </p:nvSpPr>
        <p:spPr>
          <a:xfrm>
            <a:off x="838200" y="18256"/>
            <a:ext cx="10515600" cy="514008"/>
          </a:xfrm>
        </p:spPr>
        <p:txBody>
          <a:bodyPr>
            <a:normAutofit fontScale="90000"/>
          </a:bodyPr>
          <a:lstStyle/>
          <a:p>
            <a:pPr algn="ctr"/>
            <a:r>
              <a:rPr lang="el-GR" b="1" dirty="0"/>
              <a:t>Τα είδη της κενοδοξίας</a:t>
            </a:r>
          </a:p>
        </p:txBody>
      </p:sp>
      <p:sp>
        <p:nvSpPr>
          <p:cNvPr id="3" name="Θέση περιεχομένου 2">
            <a:extLst>
              <a:ext uri="{FF2B5EF4-FFF2-40B4-BE49-F238E27FC236}">
                <a16:creationId xmlns:a16="http://schemas.microsoft.com/office/drawing/2014/main" id="{CB51AF4C-7640-661E-5FB6-DA5767E64D3B}"/>
              </a:ext>
            </a:extLst>
          </p:cNvPr>
          <p:cNvSpPr>
            <a:spLocks noGrp="1"/>
          </p:cNvSpPr>
          <p:nvPr>
            <p:ph idx="1"/>
          </p:nvPr>
        </p:nvSpPr>
        <p:spPr>
          <a:xfrm>
            <a:off x="0" y="532264"/>
            <a:ext cx="12192000" cy="6325736"/>
          </a:xfrm>
        </p:spPr>
        <p:txBody>
          <a:bodyPr>
            <a:normAutofit fontScale="92500" lnSpcReduction="10000"/>
          </a:bodyPr>
          <a:lstStyle/>
          <a:p>
            <a:r>
              <a:rPr lang="el-GR" dirty="0"/>
              <a:t>Ο άγιος Ιωάννης Κασσιανός σημειώνει ότι η κενοδοξία, αν και εμφανίζει ποικιλία μορφών, συνοψίζεται σε δύο γένη, τα οποία θα μπορούσαν να θεωρηθούν ως δύο βαθμίδες.</a:t>
            </a:r>
          </a:p>
          <a:p>
            <a:r>
              <a:rPr lang="el-GR" b="1" dirty="0">
                <a:solidFill>
                  <a:srgbClr val="FF0000"/>
                </a:solidFill>
              </a:rPr>
              <a:t>1)</a:t>
            </a:r>
            <a:r>
              <a:rPr lang="el-GR" dirty="0">
                <a:solidFill>
                  <a:srgbClr val="FF0000"/>
                </a:solidFill>
              </a:rPr>
              <a:t> Το πρώτο είδος κενοδοξίας αναφέρεται στην </a:t>
            </a:r>
            <a:r>
              <a:rPr lang="el-GR" b="1" dirty="0">
                <a:solidFill>
                  <a:srgbClr val="FF0000"/>
                </a:solidFill>
              </a:rPr>
              <a:t>επινόηση τρόπων ή την πρόθεση ανόδου του ατόμου</a:t>
            </a:r>
            <a:r>
              <a:rPr lang="el-GR" dirty="0">
                <a:solidFill>
                  <a:srgbClr val="FF0000"/>
                </a:solidFill>
              </a:rPr>
              <a:t>. </a:t>
            </a:r>
            <a:r>
              <a:rPr lang="el-GR" dirty="0"/>
              <a:t>Αποτελεί την πιο κοινή μορφή κενοδοξίας.</a:t>
            </a:r>
          </a:p>
          <a:p>
            <a:r>
              <a:rPr lang="el-GR" dirty="0"/>
              <a:t>Συνίσταται στην </a:t>
            </a:r>
            <a:r>
              <a:rPr lang="el-GR" b="1" dirty="0"/>
              <a:t>επίδειξη αλαζονείας </a:t>
            </a:r>
            <a:r>
              <a:rPr lang="el-GR" dirty="0"/>
              <a:t>και την </a:t>
            </a:r>
            <a:r>
              <a:rPr lang="el-GR" b="1" dirty="0"/>
              <a:t>καύχηση για αγαθά </a:t>
            </a:r>
            <a:r>
              <a:rPr lang="el-GR" dirty="0"/>
              <a:t>που κατέχει ή πιστεύει ότι κατέχει· εκφράζεται και με την επιθυμία να βλέπεται, ν' αγαπάται, να θαυμάζεται (Γρηγορίου Μέγα), να εκτιμάται, να τιμάται, να επαινείται και να εγκωμιάζεται, ακόμη και να κολακεύεται από τους άλλους ανθρώπους (Μεγάλου Βασιλείου, Αποφθέγματα Πατέρων, Ιωάννου </a:t>
            </a:r>
            <a:r>
              <a:rPr lang="el-GR" dirty="0" err="1"/>
              <a:t>Γάζη</a:t>
            </a:r>
            <a:r>
              <a:rPr lang="el-GR" dirty="0"/>
              <a:t>).</a:t>
            </a:r>
          </a:p>
          <a:p>
            <a:r>
              <a:rPr lang="el-GR" dirty="0"/>
              <a:t>Κοινό χαρακτηριστικό των αγαθών μέσω των οποίων ο ματαιόδοξος φέρεται αλαζονικά, είναι η γήινη φύση τους· από την κατοχή τους αναμένει ανθρώπινες τιμές (Ιωάννου </a:t>
            </a:r>
            <a:r>
              <a:rPr lang="el-GR" dirty="0" err="1"/>
              <a:t>Σιναΐτη</a:t>
            </a:r>
            <a:r>
              <a:rPr lang="el-GR" dirty="0"/>
              <a:t>, </a:t>
            </a:r>
            <a:r>
              <a:rPr lang="el-GR" i="1" dirty="0"/>
              <a:t>Κλίμαξ</a:t>
            </a:r>
            <a:r>
              <a:rPr lang="el-GR" dirty="0"/>
              <a:t>).  Η κενοδοξία οδηγεί τον άνθρωπο στην έπαρση και τον αυτοθαυμασμό για τα πλούτη και τα υλικά αγαθά, που πέτυχε ν' αποκτήσει. Γράφει ο άγιος Μάξιμος: «</a:t>
            </a:r>
            <a:r>
              <a:rPr lang="el-GR" i="1" dirty="0"/>
              <a:t>Κενοδοξία </a:t>
            </a:r>
            <a:r>
              <a:rPr lang="el-GR" i="1" dirty="0" err="1"/>
              <a:t>καὶ</a:t>
            </a:r>
            <a:r>
              <a:rPr lang="el-GR" i="1" dirty="0"/>
              <a:t> φιλαργυρία </a:t>
            </a:r>
            <a:r>
              <a:rPr lang="el-GR" i="1" dirty="0" err="1"/>
              <a:t>ἀλλήλων</a:t>
            </a:r>
            <a:r>
              <a:rPr lang="el-GR" i="1" dirty="0"/>
              <a:t> </a:t>
            </a:r>
            <a:r>
              <a:rPr lang="el-GR" i="1" dirty="0" err="1"/>
              <a:t>εἰσι</a:t>
            </a:r>
            <a:r>
              <a:rPr lang="el-GR" i="1" dirty="0"/>
              <a:t> γεννητικά,  </a:t>
            </a:r>
            <a:r>
              <a:rPr lang="el-GR" i="1" dirty="0" err="1"/>
              <a:t>οἱ</a:t>
            </a:r>
            <a:r>
              <a:rPr lang="el-GR" i="1" dirty="0"/>
              <a:t> </a:t>
            </a:r>
            <a:r>
              <a:rPr lang="el-GR" i="1" dirty="0" err="1"/>
              <a:t>μὲν</a:t>
            </a:r>
            <a:r>
              <a:rPr lang="el-GR" i="1" dirty="0"/>
              <a:t> </a:t>
            </a:r>
            <a:r>
              <a:rPr lang="el-GR" i="1" dirty="0" err="1"/>
              <a:t>γὰρ</a:t>
            </a:r>
            <a:r>
              <a:rPr lang="el-GR" i="1" dirty="0"/>
              <a:t> </a:t>
            </a:r>
            <a:r>
              <a:rPr lang="el-GR" i="1" dirty="0" err="1"/>
              <a:t>κενοδοξοῦντες</a:t>
            </a:r>
            <a:r>
              <a:rPr lang="el-GR" i="1" dirty="0"/>
              <a:t> </a:t>
            </a:r>
            <a:r>
              <a:rPr lang="el-GR" i="1" dirty="0" err="1"/>
              <a:t>πλουτοῦσιν</a:t>
            </a:r>
            <a:r>
              <a:rPr lang="el-GR" i="1" dirty="0"/>
              <a:t>, </a:t>
            </a:r>
            <a:r>
              <a:rPr lang="el-GR" i="1" dirty="0" err="1"/>
              <a:t>οἱ</a:t>
            </a:r>
            <a:r>
              <a:rPr lang="el-GR" i="1" dirty="0"/>
              <a:t> </a:t>
            </a:r>
            <a:r>
              <a:rPr lang="el-GR" i="1" dirty="0" err="1"/>
              <a:t>δὲ</a:t>
            </a:r>
            <a:r>
              <a:rPr lang="el-GR" i="1" dirty="0"/>
              <a:t> </a:t>
            </a:r>
            <a:r>
              <a:rPr lang="el-GR" i="1" dirty="0" err="1"/>
              <a:t>πλουτοῦντες</a:t>
            </a:r>
            <a:r>
              <a:rPr lang="el-GR" i="1" dirty="0"/>
              <a:t> </a:t>
            </a:r>
            <a:r>
              <a:rPr lang="el-GR" i="1" dirty="0" err="1"/>
              <a:t>κενοδοξοῦσιν</a:t>
            </a:r>
            <a:r>
              <a:rPr lang="el-GR" dirty="0"/>
              <a:t>». </a:t>
            </a:r>
          </a:p>
          <a:p>
            <a:r>
              <a:rPr lang="el-GR" dirty="0"/>
              <a:t> Συχνά η κενοδοξία ωθεί τον άνθρωπο </a:t>
            </a:r>
            <a:r>
              <a:rPr lang="el-GR" b="1" dirty="0"/>
              <a:t>να θέλει ν' ανέλθει κοινωνική θέση και τάξη</a:t>
            </a:r>
            <a:r>
              <a:rPr lang="el-GR" dirty="0"/>
              <a:t> (Μαξίμου </a:t>
            </a:r>
            <a:r>
              <a:rPr lang="el-GR" dirty="0" err="1"/>
              <a:t>Ομολογητού</a:t>
            </a:r>
            <a:r>
              <a:rPr lang="el-GR" dirty="0"/>
              <a:t>, </a:t>
            </a:r>
            <a:r>
              <a:rPr lang="el-GR" i="1" dirty="0"/>
              <a:t>Αγάπης </a:t>
            </a:r>
            <a:r>
              <a:rPr lang="el-GR" i="1" dirty="0" err="1"/>
              <a:t>εκατοντάς</a:t>
            </a:r>
            <a:r>
              <a:rPr lang="el-GR" dirty="0"/>
              <a:t>, Δωρόθεου </a:t>
            </a:r>
            <a:r>
              <a:rPr lang="el-GR" dirty="0" err="1"/>
              <a:t>Γάζη</a:t>
            </a:r>
            <a:r>
              <a:rPr lang="el-GR" dirty="0"/>
              <a:t>, </a:t>
            </a:r>
            <a:r>
              <a:rPr lang="el-GR" i="1" dirty="0"/>
              <a:t>Διδασκαλία</a:t>
            </a:r>
            <a:r>
              <a:rPr lang="el-GR" dirty="0"/>
              <a:t>).</a:t>
            </a:r>
          </a:p>
          <a:p>
            <a:endParaRPr lang="el-GR" dirty="0"/>
          </a:p>
        </p:txBody>
      </p:sp>
    </p:spTree>
    <p:extLst>
      <p:ext uri="{BB962C8B-B14F-4D97-AF65-F5344CB8AC3E}">
        <p14:creationId xmlns:p14="http://schemas.microsoft.com/office/powerpoint/2010/main" val="2155761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BDD675-5CA1-3F15-B9C7-29A67B627E54}"/>
              </a:ext>
            </a:extLst>
          </p:cNvPr>
          <p:cNvSpPr>
            <a:spLocks noGrp="1"/>
          </p:cNvSpPr>
          <p:nvPr>
            <p:ph type="title"/>
          </p:nvPr>
        </p:nvSpPr>
        <p:spPr>
          <a:xfrm>
            <a:off x="838200" y="0"/>
            <a:ext cx="10515600" cy="681037"/>
          </a:xfrm>
        </p:spPr>
        <p:txBody>
          <a:bodyPr>
            <a:normAutofit fontScale="90000"/>
          </a:bodyPr>
          <a:lstStyle/>
          <a:p>
            <a:pPr algn="ctr"/>
            <a:r>
              <a:rPr lang="el-GR" b="1" dirty="0"/>
              <a:t>Τα είδη της κενοδοξίας</a:t>
            </a:r>
            <a:endParaRPr lang="el-GR" dirty="0"/>
          </a:p>
        </p:txBody>
      </p:sp>
      <p:sp>
        <p:nvSpPr>
          <p:cNvPr id="3" name="Θέση περιεχομένου 2">
            <a:extLst>
              <a:ext uri="{FF2B5EF4-FFF2-40B4-BE49-F238E27FC236}">
                <a16:creationId xmlns:a16="http://schemas.microsoft.com/office/drawing/2014/main" id="{5FB817C6-264C-8AF2-E7C1-8A176C40E6A9}"/>
              </a:ext>
            </a:extLst>
          </p:cNvPr>
          <p:cNvSpPr>
            <a:spLocks noGrp="1"/>
          </p:cNvSpPr>
          <p:nvPr>
            <p:ph idx="1"/>
          </p:nvPr>
        </p:nvSpPr>
        <p:spPr>
          <a:xfrm>
            <a:off x="0" y="559558"/>
            <a:ext cx="12192000" cy="6298442"/>
          </a:xfrm>
        </p:spPr>
        <p:txBody>
          <a:bodyPr>
            <a:normAutofit fontScale="92500" lnSpcReduction="10000"/>
          </a:bodyPr>
          <a:lstStyle/>
          <a:p>
            <a:r>
              <a:rPr lang="el-GR" dirty="0"/>
              <a:t>Το πάθος </a:t>
            </a:r>
            <a:r>
              <a:rPr lang="el-GR" b="1" dirty="0"/>
              <a:t>προσκολλά τον άνθρωπο σε όλες τις μορφές της εξουσίας</a:t>
            </a:r>
            <a:r>
              <a:rPr lang="el-GR" dirty="0"/>
              <a:t> και μάλιστα συνήθως εντοπίζεται ως η αιτία της αναζήτησης αυτής· είναι λοιπόν σύμμαχος και υποκινητής των δύο παθών, που οι Πατέρες ονομάζουν </a:t>
            </a:r>
            <a:r>
              <a:rPr lang="el-GR" b="1" dirty="0"/>
              <a:t>«</a:t>
            </a:r>
            <a:r>
              <a:rPr lang="el-GR" b="1" i="1" dirty="0"/>
              <a:t>φιλαρχία</a:t>
            </a:r>
            <a:r>
              <a:rPr lang="el-GR" b="1" dirty="0"/>
              <a:t>»</a:t>
            </a:r>
            <a:r>
              <a:rPr lang="el-GR" dirty="0"/>
              <a:t> (ΓΡΗΓΟΡΙΟΣ ΝΥΣΣΗΣ, Περί παρθενίας) και </a:t>
            </a:r>
            <a:r>
              <a:rPr lang="el-GR" b="1" dirty="0"/>
              <a:t>«</a:t>
            </a:r>
            <a:r>
              <a:rPr lang="el-GR" b="1" i="1" dirty="0"/>
              <a:t>πνεύμα κυριαρχίας</a:t>
            </a:r>
            <a:r>
              <a:rPr lang="el-GR" b="1" dirty="0"/>
              <a:t>»</a:t>
            </a:r>
            <a:r>
              <a:rPr lang="el-GR" dirty="0"/>
              <a:t> (ΜΑΞΙΜΟΣ ΟΜΟΛΟΓΗΤΗΣ, Αγάπης </a:t>
            </a:r>
            <a:r>
              <a:rPr lang="el-GR" dirty="0" err="1"/>
              <a:t>εκατοντάς</a:t>
            </a:r>
            <a:r>
              <a:rPr lang="el-GR" dirty="0"/>
              <a:t>, ΙΩΑΝΝΗΣ ΣΙΝΑΪΤΗΣ, Κλίμαξ). Είναι σαφές ότι όποιος έχει την εξουσία και κυριαρχείται από την κενοδοξία επιζητεί το </a:t>
            </a:r>
            <a:r>
              <a:rPr lang="el-GR" u="sng" dirty="0"/>
              <a:t>θαυμασμό</a:t>
            </a:r>
            <a:r>
              <a:rPr lang="el-GR" dirty="0"/>
              <a:t> και τον </a:t>
            </a:r>
            <a:r>
              <a:rPr lang="el-GR" u="sng" dirty="0"/>
              <a:t>έπαινο</a:t>
            </a:r>
            <a:r>
              <a:rPr lang="el-GR" dirty="0"/>
              <a:t>. Επιπλέον </a:t>
            </a:r>
            <a:r>
              <a:rPr lang="el-GR" b="1" dirty="0"/>
              <a:t>αγωνίζεται διαρκώς ν' αρέσει</a:t>
            </a:r>
            <a:r>
              <a:rPr lang="el-GR" dirty="0"/>
              <a:t>, ώστε να συντηρεί και ν' αυξάνει το </a:t>
            </a:r>
            <a:r>
              <a:rPr lang="el-GR" u="sng" dirty="0"/>
              <a:t>θαυμασμό</a:t>
            </a:r>
            <a:r>
              <a:rPr lang="el-GR" dirty="0"/>
              <a:t>, καθώς και για να διατηρεί </a:t>
            </a:r>
            <a:r>
              <a:rPr lang="el-GR" u="sng" dirty="0"/>
              <a:t>την ισχύ</a:t>
            </a:r>
            <a:r>
              <a:rPr lang="el-GR" dirty="0"/>
              <a:t> του, τα </a:t>
            </a:r>
            <a:r>
              <a:rPr lang="el-GR" u="sng" dirty="0"/>
              <a:t>προνόμια</a:t>
            </a:r>
            <a:r>
              <a:rPr lang="el-GR" dirty="0"/>
              <a:t> που απορρέουν από αυτή και τα </a:t>
            </a:r>
            <a:r>
              <a:rPr lang="el-GR" u="sng" dirty="0"/>
              <a:t>οφέλη</a:t>
            </a:r>
            <a:r>
              <a:rPr lang="el-GR" dirty="0"/>
              <a:t> που του αποδίδει.</a:t>
            </a:r>
          </a:p>
          <a:p>
            <a:r>
              <a:rPr lang="el-GR" dirty="0"/>
              <a:t>Σε λεπτομερέστερο επίπεδο, που τοποθετείται λιγότερο στον τομέα της εμφάνισης και της υλικότητας, η κενοδοξία σημαίνει </a:t>
            </a:r>
            <a:r>
              <a:rPr lang="el-GR" b="1" dirty="0"/>
              <a:t>αλαζονική επίδειξη των νοητικών ιδιοτήτων </a:t>
            </a:r>
            <a:r>
              <a:rPr lang="el-GR" dirty="0"/>
              <a:t>του ανθρώπου· τέτοιες είναι η </a:t>
            </a:r>
            <a:r>
              <a:rPr lang="el-GR" u="sng" dirty="0"/>
              <a:t>ευφυία</a:t>
            </a:r>
            <a:r>
              <a:rPr lang="el-GR" dirty="0"/>
              <a:t>, η </a:t>
            </a:r>
            <a:r>
              <a:rPr lang="el-GR" u="sng" dirty="0"/>
              <a:t>φαντασία</a:t>
            </a:r>
            <a:r>
              <a:rPr lang="el-GR" dirty="0"/>
              <a:t>, η </a:t>
            </a:r>
            <a:r>
              <a:rPr lang="el-GR" u="sng" dirty="0"/>
              <a:t>μνήμη</a:t>
            </a:r>
            <a:r>
              <a:rPr lang="el-GR" dirty="0"/>
              <a:t> κ.λπ., όπως και </a:t>
            </a:r>
            <a:r>
              <a:rPr lang="el-GR" u="sng" dirty="0"/>
              <a:t>η γνώση</a:t>
            </a:r>
            <a:r>
              <a:rPr lang="el-GR" dirty="0"/>
              <a:t>, ή η </a:t>
            </a:r>
            <a:r>
              <a:rPr lang="el-GR" u="sng" dirty="0"/>
              <a:t>παιδεία</a:t>
            </a:r>
            <a:r>
              <a:rPr lang="el-GR" dirty="0"/>
              <a:t>, η </a:t>
            </a:r>
            <a:r>
              <a:rPr lang="el-GR" u="sng" dirty="0"/>
              <a:t>γλωσσική επάρκεια</a:t>
            </a:r>
            <a:r>
              <a:rPr lang="el-GR" dirty="0"/>
              <a:t>, η </a:t>
            </a:r>
            <a:r>
              <a:rPr lang="el-GR" u="sng" dirty="0"/>
              <a:t>ικανότητά του να διαλέγεται ή να γράφει ορθά </a:t>
            </a:r>
            <a:r>
              <a:rPr lang="el-GR" dirty="0"/>
              <a:t>(ΙΩΑΝΝΗΣ ΧΡΥΣΟΣΤΟΜΟΣ, Προς </a:t>
            </a:r>
            <a:r>
              <a:rPr lang="el-GR" dirty="0" err="1"/>
              <a:t>Σταγείριον</a:t>
            </a:r>
            <a:r>
              <a:rPr lang="el-GR" dirty="0"/>
              <a:t>). Συνίσταται επίσης στην </a:t>
            </a:r>
            <a:r>
              <a:rPr lang="el-GR" b="1" dirty="0"/>
              <a:t>αναζήτηση της προσοχής, του θαυμασμού και των εγκωμίων του άλλου για τις ικανότητες αυτές</a:t>
            </a:r>
            <a:r>
              <a:rPr lang="el-GR" dirty="0"/>
              <a:t>. Φαίνεται ότι η φιλοδοξία στο διανοητικό και μορφωτικό τομέα, καθώς επίσης και στον πολιτικό ή οικονομικό (ΙΩΑΝΝΗΣ ΚΑΣΣΙΑΝΟΣ, </a:t>
            </a:r>
            <a:r>
              <a:rPr lang="el-GR" i="1" dirty="0" err="1"/>
              <a:t>Conlationes</a:t>
            </a:r>
            <a:r>
              <a:rPr lang="el-GR" dirty="0"/>
              <a:t>), είναι συχνότατα γέννημα της κενοδοξίας.</a:t>
            </a:r>
          </a:p>
        </p:txBody>
      </p:sp>
    </p:spTree>
    <p:extLst>
      <p:ext uri="{BB962C8B-B14F-4D97-AF65-F5344CB8AC3E}">
        <p14:creationId xmlns:p14="http://schemas.microsoft.com/office/powerpoint/2010/main" val="1465004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4373E4-80A8-9043-9915-04282CAF8BEC}"/>
              </a:ext>
            </a:extLst>
          </p:cNvPr>
          <p:cNvSpPr>
            <a:spLocks noGrp="1"/>
          </p:cNvSpPr>
          <p:nvPr>
            <p:ph type="title"/>
          </p:nvPr>
        </p:nvSpPr>
        <p:spPr>
          <a:xfrm>
            <a:off x="838200" y="18255"/>
            <a:ext cx="10515600" cy="445769"/>
          </a:xfrm>
        </p:spPr>
        <p:txBody>
          <a:bodyPr>
            <a:normAutofit fontScale="90000"/>
          </a:bodyPr>
          <a:lstStyle/>
          <a:p>
            <a:pPr algn="ctr"/>
            <a:r>
              <a:rPr lang="el-GR" b="1" dirty="0"/>
              <a:t>Τα είδη της κενοδοξίας</a:t>
            </a:r>
            <a:endParaRPr lang="el-GR" dirty="0"/>
          </a:p>
        </p:txBody>
      </p:sp>
      <p:sp>
        <p:nvSpPr>
          <p:cNvPr id="3" name="Θέση περιεχομένου 2">
            <a:extLst>
              <a:ext uri="{FF2B5EF4-FFF2-40B4-BE49-F238E27FC236}">
                <a16:creationId xmlns:a16="http://schemas.microsoft.com/office/drawing/2014/main" id="{150E4F3C-4595-B96F-C7BE-B9C64916C81E}"/>
              </a:ext>
            </a:extLst>
          </p:cNvPr>
          <p:cNvSpPr>
            <a:spLocks noGrp="1"/>
          </p:cNvSpPr>
          <p:nvPr>
            <p:ph idx="1"/>
          </p:nvPr>
        </p:nvSpPr>
        <p:spPr>
          <a:xfrm>
            <a:off x="0" y="464023"/>
            <a:ext cx="12192000" cy="6375721"/>
          </a:xfrm>
        </p:spPr>
        <p:txBody>
          <a:bodyPr>
            <a:normAutofit lnSpcReduction="10000"/>
          </a:bodyPr>
          <a:lstStyle/>
          <a:p>
            <a:pPr marL="0" indent="0">
              <a:buNone/>
            </a:pPr>
            <a:r>
              <a:rPr lang="el-GR" dirty="0">
                <a:solidFill>
                  <a:srgbClr val="FF0000"/>
                </a:solidFill>
              </a:rPr>
              <a:t>2) Το δεύτερο είδος της κενοδοξίας </a:t>
            </a:r>
            <a:r>
              <a:rPr lang="el-GR" dirty="0"/>
              <a:t>σύμφωνα με τη διάκριση του αγίου Ιωάννη του Κασσιανού </a:t>
            </a:r>
            <a:r>
              <a:rPr lang="el-GR" dirty="0">
                <a:solidFill>
                  <a:srgbClr val="FF0000"/>
                </a:solidFill>
              </a:rPr>
              <a:t>τροφοδοτείται από την </a:t>
            </a:r>
            <a:r>
              <a:rPr lang="el-GR" b="1" dirty="0">
                <a:solidFill>
                  <a:srgbClr val="FF0000"/>
                </a:solidFill>
              </a:rPr>
              <a:t>επιθυμία της μάταιης φήμης για τα πνευματικά και κρυμμένα αγαθά</a:t>
            </a:r>
            <a:r>
              <a:rPr lang="el-GR" dirty="0"/>
              <a:t> (ΜΑΞΙΜΟΣ ΟΜΟΛΟΓΗΤΗΣ, Αγάπης </a:t>
            </a:r>
            <a:r>
              <a:rPr lang="el-GR" dirty="0" err="1"/>
              <a:t>εκατοντάς</a:t>
            </a:r>
            <a:r>
              <a:rPr lang="el-GR" dirty="0"/>
              <a:t>, ΕΥΑΓΡΙΟΣ, Λόγος πρακτικός).  </a:t>
            </a:r>
          </a:p>
          <a:p>
            <a:pPr marL="0" indent="0">
              <a:buNone/>
            </a:pPr>
            <a:r>
              <a:rPr lang="el-GR" dirty="0"/>
              <a:t>Συνιστά για τον ματαιόδοξο την </a:t>
            </a:r>
            <a:r>
              <a:rPr lang="el-GR" dirty="0" err="1"/>
              <a:t>αυτοκαύχησή</a:t>
            </a:r>
            <a:r>
              <a:rPr lang="el-GR" dirty="0"/>
              <a:t> του ή την </a:t>
            </a:r>
            <a:r>
              <a:rPr lang="el-GR" u="sng" dirty="0"/>
              <a:t>περιγραφή των αρετών ή της άσκησής του μπροστά στους άλλους ανθρώπους</a:t>
            </a:r>
            <a:r>
              <a:rPr lang="el-GR" dirty="0"/>
              <a:t>· σκοπός του είναι </a:t>
            </a:r>
            <a:r>
              <a:rPr lang="el-GR" b="1" dirty="0"/>
              <a:t>η αναζήτηση του θαυμασμού ή του επαίνου</a:t>
            </a:r>
            <a:r>
              <a:rPr lang="el-GR" dirty="0"/>
              <a:t> </a:t>
            </a:r>
            <a:r>
              <a:rPr lang="el-GR" b="1" dirty="0"/>
              <a:t>του άλλου για όλα αυτά</a:t>
            </a:r>
            <a:r>
              <a:rPr lang="el-GR" dirty="0"/>
              <a:t> (Ιωάννου </a:t>
            </a:r>
            <a:r>
              <a:rPr lang="el-GR" dirty="0" err="1"/>
              <a:t>Σιναΐτη</a:t>
            </a:r>
            <a:r>
              <a:rPr lang="el-GR" dirty="0"/>
              <a:t>, </a:t>
            </a:r>
            <a:r>
              <a:rPr lang="el-GR" i="1" dirty="0"/>
              <a:t>Κλίμαξ</a:t>
            </a:r>
            <a:r>
              <a:rPr lang="el-GR" dirty="0"/>
              <a:t>). </a:t>
            </a:r>
          </a:p>
          <a:p>
            <a:pPr marL="0" indent="0">
              <a:buNone/>
            </a:pPr>
            <a:r>
              <a:rPr lang="el-GR" dirty="0"/>
              <a:t>Έτσι όταν ο άνθρωπος πασχίζει να μάχεται τα διάφορα αυτά πάθη και να εφαρμόζει τις αρετές, πολιορκείται ιδιαίτερα από τη δεύτερη βαθμίδα της κενοδοξίας. </a:t>
            </a:r>
          </a:p>
          <a:p>
            <a:pPr marL="0" indent="0">
              <a:buNone/>
            </a:pPr>
            <a:r>
              <a:rPr lang="el-GR" dirty="0"/>
              <a:t>Σύμφωνα με τον άγιο Ιωάννη της Κλίμακος: «</a:t>
            </a:r>
            <a:r>
              <a:rPr lang="el-GR" i="1" dirty="0" err="1"/>
              <a:t>πνεῦμα</a:t>
            </a:r>
            <a:r>
              <a:rPr lang="el-GR" i="1" dirty="0"/>
              <a:t> κενοδοξίας χαίρει, </a:t>
            </a:r>
            <a:r>
              <a:rPr lang="el-GR" i="1" dirty="0" err="1"/>
              <a:t>ὁρῶν</a:t>
            </a:r>
            <a:r>
              <a:rPr lang="el-GR" i="1" dirty="0"/>
              <a:t> </a:t>
            </a:r>
            <a:r>
              <a:rPr lang="el-GR" i="1" dirty="0" err="1"/>
              <a:t>πληθυνομένην</a:t>
            </a:r>
            <a:r>
              <a:rPr lang="el-GR" i="1" dirty="0"/>
              <a:t> </a:t>
            </a:r>
            <a:r>
              <a:rPr lang="el-GR" i="1" dirty="0" err="1"/>
              <a:t>ἀρετήν</a:t>
            </a:r>
            <a:r>
              <a:rPr lang="el-GR" dirty="0"/>
              <a:t>» και ακόμη· «</a:t>
            </a:r>
            <a:r>
              <a:rPr lang="el-GR" i="1" dirty="0" err="1"/>
              <a:t>ἀναμένει</a:t>
            </a:r>
            <a:r>
              <a:rPr lang="el-GR" i="1" dirty="0"/>
              <a:t> </a:t>
            </a:r>
            <a:r>
              <a:rPr lang="el-GR" i="1" dirty="0" err="1"/>
              <a:t>μύρμηξ</a:t>
            </a:r>
            <a:r>
              <a:rPr lang="el-GR" i="1" dirty="0"/>
              <a:t> </a:t>
            </a:r>
            <a:r>
              <a:rPr lang="el-GR" i="1" dirty="0" err="1"/>
              <a:t>τελεσθῆναι</a:t>
            </a:r>
            <a:r>
              <a:rPr lang="el-GR" i="1" dirty="0"/>
              <a:t> </a:t>
            </a:r>
            <a:r>
              <a:rPr lang="el-GR" i="1" dirty="0" err="1"/>
              <a:t>τὸν</a:t>
            </a:r>
            <a:r>
              <a:rPr lang="el-GR" i="1" dirty="0"/>
              <a:t> </a:t>
            </a:r>
            <a:r>
              <a:rPr lang="el-GR" i="1" dirty="0" err="1"/>
              <a:t>σῖτον</a:t>
            </a:r>
            <a:r>
              <a:rPr lang="el-GR" i="1" dirty="0"/>
              <a:t> </a:t>
            </a:r>
            <a:r>
              <a:rPr lang="el-GR" i="1" dirty="0" err="1"/>
              <a:t>καὶ</a:t>
            </a:r>
            <a:r>
              <a:rPr lang="el-GR" i="1" dirty="0"/>
              <a:t> κενοδοξία </a:t>
            </a:r>
            <a:r>
              <a:rPr lang="el-GR" i="1" dirty="0" err="1"/>
              <a:t>συναχθῆναι</a:t>
            </a:r>
            <a:r>
              <a:rPr lang="el-GR" i="1" dirty="0"/>
              <a:t> </a:t>
            </a:r>
            <a:r>
              <a:rPr lang="el-GR" i="1" dirty="0" err="1"/>
              <a:t>τὸν</a:t>
            </a:r>
            <a:r>
              <a:rPr lang="el-GR" i="1" dirty="0"/>
              <a:t> </a:t>
            </a:r>
            <a:r>
              <a:rPr lang="el-GR" i="1" dirty="0" err="1"/>
              <a:t>πλοῦτον</a:t>
            </a:r>
            <a:r>
              <a:rPr lang="el-GR" dirty="0"/>
              <a:t>». Με το ίδιο νόημα ο Ευάγριος διαπιστώνει: «</a:t>
            </a:r>
            <a:r>
              <a:rPr lang="el-GR" i="1" dirty="0"/>
              <a:t>Μόνοι </a:t>
            </a:r>
            <a:r>
              <a:rPr lang="el-GR" i="1" dirty="0" err="1"/>
              <a:t>τῶν</a:t>
            </a:r>
            <a:r>
              <a:rPr lang="el-GR" i="1" dirty="0"/>
              <a:t> </a:t>
            </a:r>
            <a:r>
              <a:rPr lang="el-GR" i="1" dirty="0" err="1"/>
              <a:t>λογισμῶν</a:t>
            </a:r>
            <a:r>
              <a:rPr lang="el-GR" i="1" dirty="0"/>
              <a:t> </a:t>
            </a:r>
            <a:r>
              <a:rPr lang="el-GR" i="1" dirty="0" err="1"/>
              <a:t>οἱ</a:t>
            </a:r>
            <a:r>
              <a:rPr lang="el-GR" i="1" dirty="0"/>
              <a:t> </a:t>
            </a:r>
            <a:r>
              <a:rPr lang="el-GR" i="1" dirty="0" err="1"/>
              <a:t>τῆς</a:t>
            </a:r>
            <a:r>
              <a:rPr lang="el-GR" i="1" dirty="0"/>
              <a:t> κενοδοξίας </a:t>
            </a:r>
            <a:r>
              <a:rPr lang="el-GR" i="1" dirty="0" err="1"/>
              <a:t>καὶ</a:t>
            </a:r>
            <a:r>
              <a:rPr lang="el-GR" i="1" dirty="0"/>
              <a:t> </a:t>
            </a:r>
            <a:r>
              <a:rPr lang="el-GR" i="1" dirty="0" err="1"/>
              <a:t>ὑπερηφανίας</a:t>
            </a:r>
            <a:r>
              <a:rPr lang="el-GR" i="1" dirty="0"/>
              <a:t>, </a:t>
            </a:r>
            <a:r>
              <a:rPr lang="el-GR" i="1" dirty="0" err="1"/>
              <a:t>μετὰ</a:t>
            </a:r>
            <a:r>
              <a:rPr lang="el-GR" i="1" dirty="0"/>
              <a:t> </a:t>
            </a:r>
            <a:r>
              <a:rPr lang="el-GR" i="1" dirty="0" err="1"/>
              <a:t>τὴν</a:t>
            </a:r>
            <a:r>
              <a:rPr lang="el-GR" i="1" dirty="0"/>
              <a:t> </a:t>
            </a:r>
            <a:r>
              <a:rPr lang="el-GR" i="1" dirty="0" err="1"/>
              <a:t>ἧτταν</a:t>
            </a:r>
            <a:r>
              <a:rPr lang="el-GR" i="1" dirty="0"/>
              <a:t> </a:t>
            </a:r>
            <a:r>
              <a:rPr lang="el-GR" i="1" dirty="0" err="1"/>
              <a:t>τῶν</a:t>
            </a:r>
            <a:r>
              <a:rPr lang="el-GR" i="1" dirty="0"/>
              <a:t> </a:t>
            </a:r>
            <a:r>
              <a:rPr lang="el-GR" i="1" dirty="0" err="1"/>
              <a:t>λοιπῶν</a:t>
            </a:r>
            <a:r>
              <a:rPr lang="el-GR" i="1" dirty="0"/>
              <a:t> </a:t>
            </a:r>
            <a:r>
              <a:rPr lang="el-GR" i="1" dirty="0" err="1"/>
              <a:t>λογισμῶν</a:t>
            </a:r>
            <a:r>
              <a:rPr lang="el-GR" i="1" dirty="0"/>
              <a:t> </a:t>
            </a:r>
            <a:r>
              <a:rPr lang="el-GR" i="1" dirty="0" err="1"/>
              <a:t>ἐπισυμβαίνουσι</a:t>
            </a:r>
            <a:r>
              <a:rPr lang="el-GR" i="1" dirty="0"/>
              <a:t> λογισμοί</a:t>
            </a:r>
            <a:r>
              <a:rPr lang="el-GR" dirty="0"/>
              <a:t>» και συνεχίζει: «</a:t>
            </a:r>
            <a:r>
              <a:rPr lang="el-GR" i="1" dirty="0" err="1"/>
              <a:t>τοῦτον</a:t>
            </a:r>
            <a:r>
              <a:rPr lang="el-GR" i="1" dirty="0"/>
              <a:t> </a:t>
            </a:r>
            <a:r>
              <a:rPr lang="el-GR" i="1" dirty="0" err="1"/>
              <a:t>τὸν</a:t>
            </a:r>
            <a:r>
              <a:rPr lang="el-GR" i="1" dirty="0"/>
              <a:t> </a:t>
            </a:r>
            <a:r>
              <a:rPr lang="el-GR" i="1" dirty="0" err="1"/>
              <a:t>λογισμὸν</a:t>
            </a:r>
            <a:r>
              <a:rPr lang="el-GR" i="1" dirty="0"/>
              <a:t> [της κενοδοξίας] </a:t>
            </a:r>
            <a:r>
              <a:rPr lang="el-GR" i="1" dirty="0" err="1"/>
              <a:t>συναύξουσιν</a:t>
            </a:r>
            <a:r>
              <a:rPr lang="el-GR" i="1" dirty="0"/>
              <a:t> πάντες </a:t>
            </a:r>
            <a:r>
              <a:rPr lang="el-GR" i="1" dirty="0" err="1"/>
              <a:t>ἡττηθέντες</a:t>
            </a:r>
            <a:r>
              <a:rPr lang="el-GR" i="1" dirty="0"/>
              <a:t> </a:t>
            </a:r>
            <a:r>
              <a:rPr lang="el-GR" i="1" dirty="0" err="1"/>
              <a:t>οἱ</a:t>
            </a:r>
            <a:r>
              <a:rPr lang="el-GR" i="1" dirty="0"/>
              <a:t> δαίμονες</a:t>
            </a:r>
            <a:r>
              <a:rPr lang="el-GR" dirty="0"/>
              <a:t>».  </a:t>
            </a:r>
          </a:p>
          <a:p>
            <a:endParaRPr lang="el-GR" dirty="0"/>
          </a:p>
        </p:txBody>
      </p:sp>
    </p:spTree>
    <p:extLst>
      <p:ext uri="{BB962C8B-B14F-4D97-AF65-F5344CB8AC3E}">
        <p14:creationId xmlns:p14="http://schemas.microsoft.com/office/powerpoint/2010/main" val="2450949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EEFA26-523A-8287-7CE1-78D5B074DB96}"/>
              </a:ext>
            </a:extLst>
          </p:cNvPr>
          <p:cNvSpPr>
            <a:spLocks noGrp="1"/>
          </p:cNvSpPr>
          <p:nvPr>
            <p:ph type="title"/>
          </p:nvPr>
        </p:nvSpPr>
        <p:spPr>
          <a:xfrm>
            <a:off x="0" y="18256"/>
            <a:ext cx="12192000" cy="662782"/>
          </a:xfrm>
        </p:spPr>
        <p:txBody>
          <a:bodyPr>
            <a:normAutofit/>
          </a:bodyPr>
          <a:lstStyle/>
          <a:p>
            <a:pPr algn="ctr"/>
            <a:r>
              <a:rPr lang="el-GR" sz="2800" b="1" dirty="0"/>
              <a:t>Ο λεπτός χαρακτήρας της κενοδοξίας και η δυσκολία της καταπολέμησής της</a:t>
            </a:r>
          </a:p>
        </p:txBody>
      </p:sp>
      <p:sp>
        <p:nvSpPr>
          <p:cNvPr id="3" name="Θέση περιεχομένου 2">
            <a:extLst>
              <a:ext uri="{FF2B5EF4-FFF2-40B4-BE49-F238E27FC236}">
                <a16:creationId xmlns:a16="http://schemas.microsoft.com/office/drawing/2014/main" id="{CFADD6A6-E72F-40BE-DE82-46186CF979CF}"/>
              </a:ext>
            </a:extLst>
          </p:cNvPr>
          <p:cNvSpPr>
            <a:spLocks noGrp="1"/>
          </p:cNvSpPr>
          <p:nvPr>
            <p:ph idx="1"/>
          </p:nvPr>
        </p:nvSpPr>
        <p:spPr>
          <a:xfrm>
            <a:off x="-1" y="573206"/>
            <a:ext cx="12191999" cy="6284794"/>
          </a:xfrm>
        </p:spPr>
        <p:txBody>
          <a:bodyPr>
            <a:normAutofit fontScale="92500" lnSpcReduction="10000"/>
          </a:bodyPr>
          <a:lstStyle/>
          <a:p>
            <a:r>
              <a:rPr lang="el-GR" dirty="0"/>
              <a:t>Η κενοδοξία διαθέτει ασυνήθιστη δύναμη. Ο </a:t>
            </a:r>
            <a:r>
              <a:rPr lang="el-GR" u="sng" dirty="0"/>
              <a:t>λεπτός χαρακτήρας της</a:t>
            </a:r>
            <a:r>
              <a:rPr lang="el-GR" dirty="0"/>
              <a:t> (ΕΥΑΓΡΙΟΣ, </a:t>
            </a:r>
            <a:r>
              <a:rPr lang="el-GR" i="1" dirty="0"/>
              <a:t>Πρακτικός</a:t>
            </a:r>
            <a:r>
              <a:rPr lang="el-GR" dirty="0"/>
              <a:t>), η ικανότητά της να λαμβάνει πολλά σχήματα (ΕΥΑΓΡΙΟΣ, </a:t>
            </a:r>
            <a:r>
              <a:rPr lang="el-GR" i="1" dirty="0"/>
              <a:t>Επιστολή, 51</a:t>
            </a:r>
            <a:r>
              <a:rPr lang="el-GR" dirty="0"/>
              <a:t>, Ιωάννου </a:t>
            </a:r>
            <a:r>
              <a:rPr lang="el-GR" dirty="0" err="1"/>
              <a:t>Σιναΐτη</a:t>
            </a:r>
            <a:r>
              <a:rPr lang="el-GR" dirty="0"/>
              <a:t>, </a:t>
            </a:r>
            <a:r>
              <a:rPr lang="el-GR" i="1" dirty="0"/>
              <a:t>Κλίμαξ</a:t>
            </a:r>
            <a:r>
              <a:rPr lang="el-GR" dirty="0"/>
              <a:t>), να εισχωρεί παντού και να επιτίθεται στον άνθρωπο από διαφορετικές πλευρές, καθιστούν </a:t>
            </a:r>
            <a:r>
              <a:rPr lang="el-GR" b="1" dirty="0"/>
              <a:t>ιδιαίτερα δύσκολη τόσο τον </a:t>
            </a:r>
            <a:r>
              <a:rPr lang="el-GR" b="1" u="sng" dirty="0"/>
              <a:t>εντοπισμό </a:t>
            </a:r>
            <a:r>
              <a:rPr lang="el-GR" b="1" dirty="0"/>
              <a:t>όσο και την </a:t>
            </a:r>
            <a:r>
              <a:rPr lang="el-GR" b="1" u="sng" dirty="0"/>
              <a:t>καταπολέμησή της</a:t>
            </a:r>
            <a:r>
              <a:rPr lang="el-GR" dirty="0"/>
              <a:t>. </a:t>
            </a:r>
          </a:p>
          <a:p>
            <a:r>
              <a:rPr lang="el-GR" dirty="0"/>
              <a:t>Πραγματικά, καθετί είναι δυνατόν ν' αποτελεί για τον άνθρωπο αφορμή ματαιοδοξίας. Οι ασκητές, γράφει ο άγιος Κασσιανός περιγράφουν τη φύση της συγκεκριμένης νόσου συγκρίνοντάς την μ' ένα κρεμμύδι: όταν αφαιρούμε μια στιβάδα από την επιδερμίδα του, βρίσκουμε αμέσως κάποια άλλη και όταν εξάγουμε και αυτή και πάλι κάποια επομένη ξαναβρίσκουμε. </a:t>
            </a:r>
          </a:p>
          <a:p>
            <a:r>
              <a:rPr lang="el-GR" dirty="0"/>
              <a:t>Η λεπτότητα της κενοδοξίας είναι τέτοια, που ίσως οδηγεί τον άνθρωπο, εντελώς παράδοξα, </a:t>
            </a:r>
            <a:r>
              <a:rPr lang="el-GR" b="1" dirty="0"/>
              <a:t>να επιδεικνύει ζήλο στην άσκηση</a:t>
            </a:r>
            <a:r>
              <a:rPr lang="el-GR" dirty="0"/>
              <a:t> (ΔΩΡΟΘΕΟΣ ΓΑΖΗΣ, </a:t>
            </a:r>
            <a:r>
              <a:rPr lang="el-GR" i="1" dirty="0"/>
              <a:t>Διδασκαλία</a:t>
            </a:r>
            <a:r>
              <a:rPr lang="el-GR" dirty="0"/>
              <a:t>), ν' αγωνίζεται εναντίον ορισμένων παθών (Ιωάννου </a:t>
            </a:r>
            <a:r>
              <a:rPr lang="el-GR" dirty="0" err="1"/>
              <a:t>Σιναΐτη</a:t>
            </a:r>
            <a:r>
              <a:rPr lang="el-GR" dirty="0"/>
              <a:t>, </a:t>
            </a:r>
            <a:r>
              <a:rPr lang="el-GR" i="1" dirty="0"/>
              <a:t>Κλίμαξ</a:t>
            </a:r>
            <a:r>
              <a:rPr lang="el-GR" dirty="0"/>
              <a:t>), να εφαρμόζει κάποιες αρετές (ΜΑΚΑΡΙΟΣ ΑΙΓΥΠΤΙΟΣ, </a:t>
            </a:r>
            <a:r>
              <a:rPr lang="el-GR" i="1" dirty="0"/>
              <a:t>Ομιλία (Συλλογή II</a:t>
            </a:r>
            <a:r>
              <a:rPr lang="el-GR" dirty="0"/>
              <a:t>), Ιωάννου </a:t>
            </a:r>
            <a:r>
              <a:rPr lang="el-GR" dirty="0" err="1"/>
              <a:t>Σιναΐτη</a:t>
            </a:r>
            <a:r>
              <a:rPr lang="el-GR" dirty="0"/>
              <a:t>, </a:t>
            </a:r>
            <a:r>
              <a:rPr lang="el-GR" i="1" dirty="0"/>
              <a:t>Κλίμαξ</a:t>
            </a:r>
            <a:r>
              <a:rPr lang="el-GR" dirty="0"/>
              <a:t>, ΔΩΡΟΘΕΟΣ ΓΑΖΗΣ, </a:t>
            </a:r>
            <a:r>
              <a:rPr lang="el-GR" i="1" dirty="0"/>
              <a:t>Διδασκαλία</a:t>
            </a:r>
            <a:r>
              <a:rPr lang="el-GR" dirty="0"/>
              <a:t>), όπως και να γίνεται δέκτης μερικών χαρισμάτων. Πρέπει ωστόσο να παρατηρήσουμε ότι </a:t>
            </a:r>
            <a:r>
              <a:rPr lang="el-GR" b="1" dirty="0"/>
              <a:t>κάτω από την επιρροή τής κενοδοξίας, η άσκηση αποδεικνύεται ανωφελής τελικά, οι εφαρμοζόμενες αρετές είναι απατηλές και τα λαμβανόμενα χαρίσματα είναι μόνο φαινομενικά</a:t>
            </a:r>
            <a:r>
              <a:rPr lang="el-GR" dirty="0"/>
              <a:t>. </a:t>
            </a:r>
          </a:p>
          <a:p>
            <a:endParaRPr lang="el-GR" dirty="0"/>
          </a:p>
        </p:txBody>
      </p:sp>
    </p:spTree>
    <p:extLst>
      <p:ext uri="{BB962C8B-B14F-4D97-AF65-F5344CB8AC3E}">
        <p14:creationId xmlns:p14="http://schemas.microsoft.com/office/powerpoint/2010/main" val="3864518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E88596-3090-C3B0-C2AC-23AAC7590CBF}"/>
              </a:ext>
            </a:extLst>
          </p:cNvPr>
          <p:cNvSpPr>
            <a:spLocks noGrp="1"/>
          </p:cNvSpPr>
          <p:nvPr>
            <p:ph type="title"/>
          </p:nvPr>
        </p:nvSpPr>
        <p:spPr>
          <a:xfrm>
            <a:off x="0" y="0"/>
            <a:ext cx="12192000" cy="794935"/>
          </a:xfrm>
        </p:spPr>
        <p:txBody>
          <a:bodyPr>
            <a:normAutofit/>
          </a:bodyPr>
          <a:lstStyle/>
          <a:p>
            <a:pPr algn="ctr"/>
            <a:r>
              <a:rPr lang="el-GR" sz="2800" b="1" dirty="0"/>
              <a:t>Ο λεπτός χαρακτήρας της κενοδοξίας και η δυσκολία της καταπολέμησής της</a:t>
            </a:r>
            <a:endParaRPr lang="el-GR" sz="2800" dirty="0"/>
          </a:p>
        </p:txBody>
      </p:sp>
      <p:sp>
        <p:nvSpPr>
          <p:cNvPr id="3" name="Θέση περιεχομένου 2">
            <a:extLst>
              <a:ext uri="{FF2B5EF4-FFF2-40B4-BE49-F238E27FC236}">
                <a16:creationId xmlns:a16="http://schemas.microsoft.com/office/drawing/2014/main" id="{D8756A17-03EE-D092-9AEB-3B28C3BA3FAE}"/>
              </a:ext>
            </a:extLst>
          </p:cNvPr>
          <p:cNvSpPr>
            <a:spLocks noGrp="1"/>
          </p:cNvSpPr>
          <p:nvPr>
            <p:ph idx="1"/>
          </p:nvPr>
        </p:nvSpPr>
        <p:spPr>
          <a:xfrm>
            <a:off x="0" y="532264"/>
            <a:ext cx="12192000" cy="6325736"/>
          </a:xfrm>
        </p:spPr>
        <p:txBody>
          <a:bodyPr>
            <a:normAutofit fontScale="92500"/>
          </a:bodyPr>
          <a:lstStyle/>
          <a:p>
            <a:r>
              <a:rPr lang="el-GR" dirty="0"/>
              <a:t>Βλέπουμε συνεπώς ότι οι άνθρωποι φθάνουν σ' εκπληκτικά πνευματικά αποτελέσματα, όσο χρόνο επιδίδονται στην άσκηση μέσα από τη δύναμη της κενοδοξίας· αντίθετα θλίβονται φοβερά και εξαντλούνται, όταν επανέρχονται σε συνθήκες, όπου το πάθος που τους ενέπνεε δεν έχει πλέον τη δυνατότητα να εκφραστεί και να λειτουργήσει. Επιπλέον τ' αγαθά, που αποκτώνται μ' αυτό τον τρόπο, όχι μόνο δεν έχουν καμιά αξία ενώπιον του Θεού, αλλά μοιάζουν παράνομα και άτιμα, όπως υπογραμμίζει ο άγιος Μακάριος, που υπενθυμίζει το λόγο του Ψαλμωδού: «</a:t>
            </a:r>
            <a:r>
              <a:rPr lang="el-GR" i="1" dirty="0"/>
              <a:t>ὁ </a:t>
            </a:r>
            <a:r>
              <a:rPr lang="el-GR" i="1" dirty="0" err="1"/>
              <a:t>Θεὸς</a:t>
            </a:r>
            <a:r>
              <a:rPr lang="el-GR" i="1" dirty="0"/>
              <a:t> </a:t>
            </a:r>
            <a:r>
              <a:rPr lang="el-GR" i="1" dirty="0" err="1"/>
              <a:t>διεσπόρπισεν</a:t>
            </a:r>
            <a:r>
              <a:rPr lang="el-GR" i="1" dirty="0"/>
              <a:t> </a:t>
            </a:r>
            <a:r>
              <a:rPr lang="el-GR" i="1" dirty="0" err="1"/>
              <a:t>ὀστᾶ</a:t>
            </a:r>
            <a:r>
              <a:rPr lang="el-GR" i="1" dirty="0"/>
              <a:t> </a:t>
            </a:r>
            <a:r>
              <a:rPr lang="el-GR" i="1" dirty="0" err="1"/>
              <a:t>ἀνθρωπαρέσκων</a:t>
            </a:r>
            <a:r>
              <a:rPr lang="el-GR" dirty="0"/>
              <a:t>» (</a:t>
            </a:r>
            <a:r>
              <a:rPr lang="el-GR" i="1" dirty="0" err="1"/>
              <a:t>Ψαλμ</a:t>
            </a:r>
            <a:r>
              <a:rPr lang="el-GR" dirty="0"/>
              <a:t>. 52, 6).</a:t>
            </a:r>
          </a:p>
          <a:p>
            <a:r>
              <a:rPr lang="el-GR" dirty="0"/>
              <a:t>Όπως συμβαίνει και με τα υπόλοιπα πάθη, </a:t>
            </a:r>
            <a:r>
              <a:rPr lang="el-GR" u="sng" dirty="0"/>
              <a:t>ο άνθρωπος εισπράττει ηδονή</a:t>
            </a:r>
            <a:r>
              <a:rPr lang="el-GR" dirty="0"/>
              <a:t> (ΙΩΑΝΝΗΣ ΧΡΥΣΟΣΤΟΜΟΣ, Περί κενοδοξίας, ΜΑΡΚΟΣ ΕΡΗΜΙΤΗΣ, Προς </a:t>
            </a:r>
            <a:r>
              <a:rPr lang="el-GR" dirty="0" err="1"/>
              <a:t>Νικόλαον</a:t>
            </a:r>
            <a:r>
              <a:rPr lang="el-GR" dirty="0"/>
              <a:t>) από την κενοδοξία· </a:t>
            </a:r>
            <a:r>
              <a:rPr lang="el-GR" b="1" dirty="0"/>
              <a:t>η απόλαυση αυτή τον προσκολλά ισχυρότερα στο πάθος του</a:t>
            </a:r>
            <a:r>
              <a:rPr lang="el-GR" dirty="0"/>
              <a:t>. </a:t>
            </a:r>
          </a:p>
          <a:p>
            <a:r>
              <a:rPr lang="el-GR" dirty="0"/>
              <a:t>Για να εξακολουθήσει μάλιστα να τη λαμβάνει είναι διατεθειμένος να πράξει </a:t>
            </a:r>
            <a:r>
              <a:rPr lang="el-GR" dirty="0" err="1"/>
              <a:t>ο,τιδήποτε</a:t>
            </a:r>
            <a:r>
              <a:rPr lang="el-GR" dirty="0"/>
              <a:t> και  να υποφέρει και </a:t>
            </a:r>
            <a:r>
              <a:rPr lang="el-GR" dirty="0" err="1"/>
              <a:t>ο,τιδήποτε</a:t>
            </a:r>
            <a:r>
              <a:rPr lang="el-GR" dirty="0"/>
              <a:t> (ΙΩΑΝΝΗΣ ΧΡΥΣΟΣΤΟΜΟΣ, Προς </a:t>
            </a:r>
            <a:r>
              <a:rPr lang="el-GR" dirty="0" err="1"/>
              <a:t>Σταγείριον</a:t>
            </a:r>
            <a:r>
              <a:rPr lang="el-GR" dirty="0"/>
              <a:t>). Εξαιτίας της συχνά έντονης ηδονής, που συντηρεί τη φιλαυτία του (ΜΑΞΙΜΟΣ ΟΜΟΛΟΓΗΤΗΣ, Προς </a:t>
            </a:r>
            <a:r>
              <a:rPr lang="el-GR" dirty="0" err="1"/>
              <a:t>Θαλάσσιον</a:t>
            </a:r>
            <a:r>
              <a:rPr lang="el-GR" dirty="0"/>
              <a:t> Πρόλογος), ο άνθρωπος καταγίνεται με τη ματαιοδοξία (ΓΡΗΓΟΡΙΟΣ ΝΥΣΣΗΣ, Περί παρθενίας).</a:t>
            </a:r>
          </a:p>
        </p:txBody>
      </p:sp>
    </p:spTree>
    <p:extLst>
      <p:ext uri="{BB962C8B-B14F-4D97-AF65-F5344CB8AC3E}">
        <p14:creationId xmlns:p14="http://schemas.microsoft.com/office/powerpoint/2010/main" val="3764373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C0FDA4-CFF9-5832-ECAA-92F943E31CA7}"/>
              </a:ext>
            </a:extLst>
          </p:cNvPr>
          <p:cNvSpPr>
            <a:spLocks noGrp="1"/>
          </p:cNvSpPr>
          <p:nvPr>
            <p:ph type="title"/>
          </p:nvPr>
        </p:nvSpPr>
        <p:spPr>
          <a:xfrm>
            <a:off x="838200" y="18255"/>
            <a:ext cx="10515600" cy="445769"/>
          </a:xfrm>
        </p:spPr>
        <p:txBody>
          <a:bodyPr>
            <a:normAutofit fontScale="90000"/>
          </a:bodyPr>
          <a:lstStyle/>
          <a:p>
            <a:pPr algn="ctr"/>
            <a:r>
              <a:rPr lang="el-GR" b="1" dirty="0"/>
              <a:t>Η κενοδοξία ως νόσος</a:t>
            </a:r>
          </a:p>
        </p:txBody>
      </p:sp>
      <p:sp>
        <p:nvSpPr>
          <p:cNvPr id="3" name="Θέση περιεχομένου 2">
            <a:extLst>
              <a:ext uri="{FF2B5EF4-FFF2-40B4-BE49-F238E27FC236}">
                <a16:creationId xmlns:a16="http://schemas.microsoft.com/office/drawing/2014/main" id="{4070B6F0-4625-746F-3C7D-EF5F2F5E5CB6}"/>
              </a:ext>
            </a:extLst>
          </p:cNvPr>
          <p:cNvSpPr>
            <a:spLocks noGrp="1"/>
          </p:cNvSpPr>
          <p:nvPr>
            <p:ph idx="1"/>
          </p:nvPr>
        </p:nvSpPr>
        <p:spPr>
          <a:xfrm>
            <a:off x="0" y="559557"/>
            <a:ext cx="12192000" cy="6280187"/>
          </a:xfrm>
        </p:spPr>
        <p:txBody>
          <a:bodyPr>
            <a:normAutofit lnSpcReduction="10000"/>
          </a:bodyPr>
          <a:lstStyle/>
          <a:p>
            <a:r>
              <a:rPr lang="el-GR" dirty="0"/>
              <a:t>Οι Πατέρες θεωρούν την κενοδοξία ως νόσο και μορφή μανίας. Ο άγιος Ιωάννης ο Χρυσόστομος εκφράζεται κατηγορηματικά: «</a:t>
            </a:r>
            <a:r>
              <a:rPr lang="el-GR" i="1" dirty="0"/>
              <a:t>Μανία τις </a:t>
            </a:r>
            <a:r>
              <a:rPr lang="el-GR" i="1" dirty="0" err="1"/>
              <a:t>ἐστιν</a:t>
            </a:r>
            <a:r>
              <a:rPr lang="el-GR" i="1" dirty="0"/>
              <a:t> ἡ κενοδοξία</a:t>
            </a:r>
            <a:r>
              <a:rPr lang="el-GR" dirty="0"/>
              <a:t>». Παρατηρεί, ότι όπως διδάσκει ο απόστολος Παύλος η </a:t>
            </a:r>
            <a:r>
              <a:rPr lang="el-GR" dirty="0" err="1"/>
              <a:t>αυτοκαύχηση</a:t>
            </a:r>
            <a:r>
              <a:rPr lang="el-GR" dirty="0"/>
              <a:t> είναι αφροσύνη (</a:t>
            </a:r>
            <a:r>
              <a:rPr lang="el-GR" i="1" dirty="0"/>
              <a:t>Β' </a:t>
            </a:r>
            <a:r>
              <a:rPr lang="el-GR" i="1" dirty="0" err="1"/>
              <a:t>Κορ</a:t>
            </a:r>
            <a:r>
              <a:rPr lang="el-GR" dirty="0"/>
              <a:t>. 12, 11), ενώ παράλληλα σημειώνει ότι ο δαίμονας της κενοδοξίας οδηγεί τον άνθρωπο στην έκσταση, εξαπατά τη διάνοιά του και αφού καταλάβει την ψυχή του, οδηγεί το νου σε σύγχυση μέχρι παραφοράς και παραληρήματος.</a:t>
            </a:r>
          </a:p>
          <a:p>
            <a:r>
              <a:rPr lang="el-GR" dirty="0"/>
              <a:t>Ο παθολογικός χαρακτήρας της κενοδοξίας εξαρτάται από την ουσία του πάθους: </a:t>
            </a:r>
            <a:r>
              <a:rPr lang="el-GR" b="1" dirty="0"/>
              <a:t>τη διαστροφή της φυσικής και φυσιολογικής στάσης με την εκτροπή από την «κατά φύσιν» άσκηση, στην «παρά φύσιν» άσκηση</a:t>
            </a:r>
            <a:r>
              <a:rPr lang="el-GR" dirty="0"/>
              <a:t>. </a:t>
            </a:r>
          </a:p>
          <a:p>
            <a:r>
              <a:rPr lang="el-GR" dirty="0"/>
              <a:t>Η τάση της φύσης του ανθρώπου προς τη δόξα έχει δοθεί από τον Θεό· αλλά επρόκειτο για τη </a:t>
            </a:r>
            <a:r>
              <a:rPr lang="el-GR" b="1" dirty="0"/>
              <a:t>θεία καύχηση</a:t>
            </a:r>
            <a:r>
              <a:rPr lang="el-GR" dirty="0"/>
              <a:t> την οποία προοριζόταν να λάβει μέσω της ένωσής του με το Θεόν και όχι για την ανθρώπινη δόξα και καύχηση, την οποία επιζητεί το πάθος και την οποία η Παράδοση ονομάζει «</a:t>
            </a:r>
            <a:r>
              <a:rPr lang="el-GR" i="1" dirty="0" err="1"/>
              <a:t>καύχησιν</a:t>
            </a:r>
            <a:r>
              <a:rPr lang="el-GR" i="1" dirty="0"/>
              <a:t> </a:t>
            </a:r>
            <a:r>
              <a:rPr lang="el-GR" i="1" dirty="0" err="1"/>
              <a:t>κατὰ</a:t>
            </a:r>
            <a:r>
              <a:rPr lang="el-GR" i="1" dirty="0"/>
              <a:t> σάρκα</a:t>
            </a:r>
            <a:r>
              <a:rPr lang="el-GR" dirty="0"/>
              <a:t>» (</a:t>
            </a:r>
            <a:r>
              <a:rPr lang="el-GR" i="1" dirty="0"/>
              <a:t>Β' </a:t>
            </a:r>
            <a:r>
              <a:rPr lang="el-GR" i="1" dirty="0" err="1"/>
              <a:t>Κορ</a:t>
            </a:r>
            <a:r>
              <a:rPr lang="el-GR" dirty="0"/>
              <a:t>. 11, 18). «</a:t>
            </a:r>
            <a:r>
              <a:rPr lang="el-GR" i="1" dirty="0" err="1"/>
              <a:t>Οὐχ</a:t>
            </a:r>
            <a:r>
              <a:rPr lang="el-GR" i="1" dirty="0"/>
              <a:t> ἡ δόξα [κακόν], </a:t>
            </a:r>
            <a:r>
              <a:rPr lang="el-GR" i="1" dirty="0" err="1"/>
              <a:t>ἀλλ</a:t>
            </a:r>
            <a:r>
              <a:rPr lang="el-GR" i="1" dirty="0"/>
              <a:t>’ ἡ κενοδοξία</a:t>
            </a:r>
            <a:r>
              <a:rPr lang="el-GR" dirty="0"/>
              <a:t>», λέγει ο άγιος Μάξιμος, καθώς κακό είναι «</a:t>
            </a:r>
            <a:r>
              <a:rPr lang="el-GR" i="1" dirty="0"/>
              <a:t>ἡ </a:t>
            </a:r>
            <a:r>
              <a:rPr lang="el-GR" i="1" dirty="0" err="1"/>
              <a:t>παράχρησις</a:t>
            </a:r>
            <a:r>
              <a:rPr lang="el-GR" i="1" dirty="0"/>
              <a:t>, </a:t>
            </a:r>
            <a:r>
              <a:rPr lang="el-GR" i="1" dirty="0" err="1"/>
              <a:t>ἥτις</a:t>
            </a:r>
            <a:r>
              <a:rPr lang="el-GR" i="1" dirty="0"/>
              <a:t> </a:t>
            </a:r>
            <a:r>
              <a:rPr lang="el-GR" i="1" dirty="0" err="1"/>
              <a:t>ἐπισυμβαίνει</a:t>
            </a:r>
            <a:r>
              <a:rPr lang="el-GR" i="1" dirty="0"/>
              <a:t> </a:t>
            </a:r>
            <a:r>
              <a:rPr lang="el-GR" i="1" dirty="0" err="1"/>
              <a:t>ἐκ</a:t>
            </a:r>
            <a:r>
              <a:rPr lang="el-GR" i="1" dirty="0"/>
              <a:t> </a:t>
            </a:r>
            <a:r>
              <a:rPr lang="el-GR" i="1" dirty="0" err="1"/>
              <a:t>τοῦ</a:t>
            </a:r>
            <a:r>
              <a:rPr lang="el-GR" i="1" dirty="0"/>
              <a:t> </a:t>
            </a:r>
            <a:r>
              <a:rPr lang="el-GR" i="1" dirty="0" err="1"/>
              <a:t>νοῦ</a:t>
            </a:r>
            <a:r>
              <a:rPr lang="el-GR" i="1" dirty="0"/>
              <a:t> </a:t>
            </a:r>
            <a:r>
              <a:rPr lang="el-GR" i="1" dirty="0" err="1"/>
              <a:t>ἀμελείας</a:t>
            </a:r>
            <a:r>
              <a:rPr lang="el-GR" i="1" dirty="0"/>
              <a:t> </a:t>
            </a:r>
            <a:r>
              <a:rPr lang="el-GR" i="1" dirty="0" err="1"/>
              <a:t>περὶ</a:t>
            </a:r>
            <a:r>
              <a:rPr lang="el-GR" i="1" dirty="0"/>
              <a:t> </a:t>
            </a:r>
            <a:r>
              <a:rPr lang="el-GR" i="1" dirty="0" err="1"/>
              <a:t>τὴν</a:t>
            </a:r>
            <a:r>
              <a:rPr lang="el-GR" i="1" dirty="0"/>
              <a:t> </a:t>
            </a:r>
            <a:r>
              <a:rPr lang="el-GR" i="1" dirty="0" err="1"/>
              <a:t>φυσικὴν</a:t>
            </a:r>
            <a:r>
              <a:rPr lang="el-GR" i="1" dirty="0"/>
              <a:t> </a:t>
            </a:r>
            <a:r>
              <a:rPr lang="el-GR" i="1" dirty="0" err="1"/>
              <a:t>γεωργίαν</a:t>
            </a:r>
            <a:r>
              <a:rPr lang="el-GR" dirty="0"/>
              <a:t>».  </a:t>
            </a:r>
          </a:p>
        </p:txBody>
      </p:sp>
    </p:spTree>
    <p:extLst>
      <p:ext uri="{BB962C8B-B14F-4D97-AF65-F5344CB8AC3E}">
        <p14:creationId xmlns:p14="http://schemas.microsoft.com/office/powerpoint/2010/main" val="774610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02C248-95A7-34EF-AACE-0B8B79286682}"/>
              </a:ext>
            </a:extLst>
          </p:cNvPr>
          <p:cNvSpPr>
            <a:spLocks noGrp="1"/>
          </p:cNvSpPr>
          <p:nvPr>
            <p:ph type="title"/>
          </p:nvPr>
        </p:nvSpPr>
        <p:spPr>
          <a:xfrm>
            <a:off x="0" y="18256"/>
            <a:ext cx="12192000" cy="662782"/>
          </a:xfrm>
        </p:spPr>
        <p:txBody>
          <a:bodyPr>
            <a:normAutofit fontScale="90000"/>
          </a:bodyPr>
          <a:lstStyle/>
          <a:p>
            <a:pPr algn="ctr"/>
            <a:r>
              <a:rPr lang="el-GR" b="1" dirty="0"/>
              <a:t>Η διάκριση μεταξύ των δύο μορφών καύχησης</a:t>
            </a:r>
          </a:p>
        </p:txBody>
      </p:sp>
      <p:sp>
        <p:nvSpPr>
          <p:cNvPr id="3" name="Θέση περιεχομένου 2">
            <a:extLst>
              <a:ext uri="{FF2B5EF4-FFF2-40B4-BE49-F238E27FC236}">
                <a16:creationId xmlns:a16="http://schemas.microsoft.com/office/drawing/2014/main" id="{6A8920F0-0AD0-C907-4F8F-8C6D2E7E7255}"/>
              </a:ext>
            </a:extLst>
          </p:cNvPr>
          <p:cNvSpPr>
            <a:spLocks noGrp="1"/>
          </p:cNvSpPr>
          <p:nvPr>
            <p:ph idx="1"/>
          </p:nvPr>
        </p:nvSpPr>
        <p:spPr>
          <a:xfrm>
            <a:off x="0" y="570030"/>
            <a:ext cx="12192000" cy="6269713"/>
          </a:xfrm>
        </p:spPr>
        <p:txBody>
          <a:bodyPr>
            <a:normAutofit fontScale="92500"/>
          </a:bodyPr>
          <a:lstStyle/>
          <a:p>
            <a:r>
              <a:rPr lang="el-GR" dirty="0"/>
              <a:t>Ο άγιος Ιωάννης της Κλίμακος υπογραμμίζει «</a:t>
            </a:r>
            <a:r>
              <a:rPr lang="el-GR" i="1" dirty="0"/>
              <a:t>Φύσει </a:t>
            </a:r>
            <a:r>
              <a:rPr lang="el-GR" i="1" dirty="0" err="1"/>
              <a:t>τῇ</a:t>
            </a:r>
            <a:r>
              <a:rPr lang="el-GR" i="1" dirty="0"/>
              <a:t> </a:t>
            </a:r>
            <a:r>
              <a:rPr lang="el-GR" i="1" dirty="0" err="1"/>
              <a:t>ψυχῇ</a:t>
            </a:r>
            <a:r>
              <a:rPr lang="el-GR" i="1" dirty="0"/>
              <a:t> </a:t>
            </a:r>
            <a:r>
              <a:rPr lang="el-GR" i="1" dirty="0" err="1"/>
              <a:t>τὸ</a:t>
            </a:r>
            <a:r>
              <a:rPr lang="el-GR" i="1" dirty="0"/>
              <a:t> δόξης </a:t>
            </a:r>
            <a:r>
              <a:rPr lang="el-GR" i="1" dirty="0" err="1"/>
              <a:t>ἐπιθυμεῖν</a:t>
            </a:r>
            <a:r>
              <a:rPr lang="el-GR" i="1" dirty="0"/>
              <a:t>, </a:t>
            </a:r>
            <a:r>
              <a:rPr lang="el-GR" i="1" dirty="0" err="1"/>
              <a:t>ἀλλὰ</a:t>
            </a:r>
            <a:r>
              <a:rPr lang="el-GR" i="1" dirty="0"/>
              <a:t> </a:t>
            </a:r>
            <a:r>
              <a:rPr lang="el-GR" i="1" dirty="0" err="1"/>
              <a:t>τῆς</a:t>
            </a:r>
            <a:r>
              <a:rPr lang="el-GR" i="1" dirty="0"/>
              <a:t> </a:t>
            </a:r>
            <a:r>
              <a:rPr lang="el-GR" i="1" dirty="0" err="1"/>
              <a:t>ἄνω</a:t>
            </a:r>
            <a:r>
              <a:rPr lang="el-GR" dirty="0"/>
              <a:t>». Η διάκριση αυτή μεταξύ των </a:t>
            </a:r>
            <a:r>
              <a:rPr lang="el-GR" b="1" dirty="0"/>
              <a:t>δύο μορφών καύχησης</a:t>
            </a:r>
            <a:r>
              <a:rPr lang="el-GR" dirty="0"/>
              <a:t>, της εκ του Θεού και της εκ του κόσμου, απαντάται σε πολλά κείμενα, όπου θίγεται το θέμα της κενοδοξίας.</a:t>
            </a:r>
          </a:p>
          <a:p>
            <a:r>
              <a:rPr lang="el-GR" dirty="0"/>
              <a:t>Τη συναντάμε άμεσα στο κατά </a:t>
            </a:r>
            <a:r>
              <a:rPr lang="el-GR" i="1" dirty="0" err="1"/>
              <a:t>Ιωάννην</a:t>
            </a:r>
            <a:r>
              <a:rPr lang="el-GR" i="1" dirty="0"/>
              <a:t> Ευαγγέλιον </a:t>
            </a:r>
            <a:r>
              <a:rPr lang="el-GR" dirty="0"/>
              <a:t>(</a:t>
            </a:r>
            <a:r>
              <a:rPr lang="el-GR" i="1" dirty="0" err="1"/>
              <a:t>Ιω</a:t>
            </a:r>
            <a:r>
              <a:rPr lang="el-GR" i="1" dirty="0"/>
              <a:t>.</a:t>
            </a:r>
            <a:r>
              <a:rPr lang="el-GR" dirty="0"/>
              <a:t> 12,43)· ο απόστολος Παύλος αναφέρεται στον ενδεχόμενο κίνδυνο να καυχάται κάποιος έξω από το Χριστό (</a:t>
            </a:r>
            <a:r>
              <a:rPr lang="el-GR" i="1" dirty="0" err="1"/>
              <a:t>Φλ</a:t>
            </a:r>
            <a:r>
              <a:rPr lang="el-GR" dirty="0"/>
              <a:t>. 3, 3 και </a:t>
            </a:r>
            <a:r>
              <a:rPr lang="el-GR" i="1" dirty="0" err="1"/>
              <a:t>Γαλ</a:t>
            </a:r>
            <a:r>
              <a:rPr lang="el-GR" dirty="0"/>
              <a:t>. 6, 14). Δύο φορές διδάσκει: «</a:t>
            </a:r>
            <a:r>
              <a:rPr lang="el-GR" i="1" dirty="0"/>
              <a:t>Ὁ </a:t>
            </a:r>
            <a:r>
              <a:rPr lang="el-GR" i="1" dirty="0" err="1"/>
              <a:t>καυχώμενος</a:t>
            </a:r>
            <a:r>
              <a:rPr lang="el-GR" i="1" dirty="0"/>
              <a:t> </a:t>
            </a:r>
            <a:r>
              <a:rPr lang="el-GR" i="1" dirty="0" err="1"/>
              <a:t>ἐν</a:t>
            </a:r>
            <a:r>
              <a:rPr lang="el-GR" i="1" dirty="0"/>
              <a:t> </a:t>
            </a:r>
            <a:r>
              <a:rPr lang="el-GR" i="1" dirty="0" err="1"/>
              <a:t>Κυρίῳ</a:t>
            </a:r>
            <a:r>
              <a:rPr lang="el-GR" i="1" dirty="0"/>
              <a:t> </a:t>
            </a:r>
            <a:r>
              <a:rPr lang="el-GR" i="1" dirty="0" err="1"/>
              <a:t>καυχάσθω</a:t>
            </a:r>
            <a:r>
              <a:rPr lang="el-GR" dirty="0"/>
              <a:t>» (</a:t>
            </a:r>
            <a:r>
              <a:rPr lang="el-GR" i="1" dirty="0"/>
              <a:t>Α' </a:t>
            </a:r>
            <a:r>
              <a:rPr lang="el-GR" i="1" dirty="0" err="1"/>
              <a:t>Κορ</a:t>
            </a:r>
            <a:r>
              <a:rPr lang="el-GR" i="1" dirty="0"/>
              <a:t>.</a:t>
            </a:r>
            <a:r>
              <a:rPr lang="el-GR" dirty="0"/>
              <a:t> 1, 31 και </a:t>
            </a:r>
            <a:r>
              <a:rPr lang="el-GR" i="1" dirty="0"/>
              <a:t>Β' </a:t>
            </a:r>
            <a:r>
              <a:rPr lang="el-GR" i="1" dirty="0" err="1"/>
              <a:t>Κορ</a:t>
            </a:r>
            <a:r>
              <a:rPr lang="el-GR" dirty="0"/>
              <a:t>. 10, 17).  </a:t>
            </a:r>
          </a:p>
          <a:p>
            <a:r>
              <a:rPr lang="el-GR" dirty="0"/>
              <a:t>Ο άγιος Ιωάννης της Κλίμακος προσδιορίζει με σαφήνεια: «</a:t>
            </a:r>
            <a:r>
              <a:rPr lang="el-GR" i="1" dirty="0" err="1"/>
              <a:t>Ἔστι</a:t>
            </a:r>
            <a:r>
              <a:rPr lang="el-GR" i="1" dirty="0"/>
              <a:t> δόξα </a:t>
            </a:r>
            <a:r>
              <a:rPr lang="el-GR" i="1" dirty="0" err="1"/>
              <a:t>ἐκ</a:t>
            </a:r>
            <a:r>
              <a:rPr lang="el-GR" i="1" dirty="0"/>
              <a:t> Κυρίου </a:t>
            </a:r>
            <a:r>
              <a:rPr lang="el-GR" i="1" dirty="0" err="1"/>
              <a:t>προσγινομένη</a:t>
            </a:r>
            <a:r>
              <a:rPr lang="el-GR" i="1" dirty="0"/>
              <a:t>· "</a:t>
            </a:r>
            <a:r>
              <a:rPr lang="el-GR" i="1" dirty="0" err="1"/>
              <a:t>τοὺς</a:t>
            </a:r>
            <a:r>
              <a:rPr lang="el-GR" i="1" dirty="0"/>
              <a:t> </a:t>
            </a:r>
            <a:r>
              <a:rPr lang="el-GR" i="1" dirty="0" err="1"/>
              <a:t>γὰρ</a:t>
            </a:r>
            <a:r>
              <a:rPr lang="el-GR" i="1" dirty="0"/>
              <a:t> δοξάζοντάς με" </a:t>
            </a:r>
            <a:r>
              <a:rPr lang="el-GR" i="1" dirty="0" err="1"/>
              <a:t>φησί</a:t>
            </a:r>
            <a:r>
              <a:rPr lang="el-GR" i="1" dirty="0"/>
              <a:t>, "δοξάσω". </a:t>
            </a:r>
            <a:r>
              <a:rPr lang="el-GR" i="1" dirty="0" err="1"/>
              <a:t>Καὶ</a:t>
            </a:r>
            <a:r>
              <a:rPr lang="el-GR" i="1" dirty="0"/>
              <a:t> </a:t>
            </a:r>
            <a:r>
              <a:rPr lang="el-GR" i="1" dirty="0" err="1"/>
              <a:t>ἔστιν</a:t>
            </a:r>
            <a:r>
              <a:rPr lang="el-GR" i="1" dirty="0"/>
              <a:t> </a:t>
            </a:r>
            <a:r>
              <a:rPr lang="el-GR" i="1" dirty="0" err="1"/>
              <a:t>ἐκ</a:t>
            </a:r>
            <a:r>
              <a:rPr lang="el-GR" i="1" dirty="0"/>
              <a:t> </a:t>
            </a:r>
            <a:r>
              <a:rPr lang="el-GR" i="1" dirty="0" err="1"/>
              <a:t>διαβολικῆς</a:t>
            </a:r>
            <a:r>
              <a:rPr lang="el-GR" i="1" dirty="0"/>
              <a:t> </a:t>
            </a:r>
            <a:r>
              <a:rPr lang="el-GR" i="1" dirty="0" err="1"/>
              <a:t>παρασκευῆς</a:t>
            </a:r>
            <a:r>
              <a:rPr lang="el-GR" i="1" dirty="0"/>
              <a:t> </a:t>
            </a:r>
            <a:r>
              <a:rPr lang="el-GR" i="1" dirty="0" err="1"/>
              <a:t>ἐπακολουθοῦσα</a:t>
            </a:r>
            <a:r>
              <a:rPr lang="el-GR" dirty="0"/>
              <a:t>». </a:t>
            </a:r>
          </a:p>
          <a:p>
            <a:r>
              <a:rPr lang="el-GR" dirty="0"/>
              <a:t>Η </a:t>
            </a:r>
            <a:r>
              <a:rPr lang="el-GR" b="1" dirty="0"/>
              <a:t>δόξα/καύχηση που ο άνθρωπος δέχεται από τον Θεό με μετοχή στη δόξα Του </a:t>
            </a:r>
            <a:r>
              <a:rPr lang="el-GR" dirty="0"/>
              <a:t>μέσω της ένωσης με τον Χριστό, είναι η μόνη που αληθινά αξίζει το όνομα αυτό, σημειώνει ο Ωριγένης, καθώς είναι η μόνη πραγματική, αληθινή, απόλυτη και αιώνια δόξα. Από την άλλη πλευρά </a:t>
            </a:r>
            <a:r>
              <a:rPr lang="el-GR" b="1" dirty="0"/>
              <a:t>είναι η μόνη, που αντιστοιχεί στο σκοπό της ανθρώπινης φύσης </a:t>
            </a:r>
            <a:r>
              <a:rPr lang="el-GR" dirty="0"/>
              <a:t>και στο μέτρο του μεγαλείου που ο Θεός θέλησε να προσφέρει στον άνθρωπο. Είναι η δόξα, που αρμόζει στο αξίωμα του ανθρώπου, λέγει ο άγιος Ιωάννης ο Χρυσόστομος. </a:t>
            </a:r>
          </a:p>
        </p:txBody>
      </p:sp>
    </p:spTree>
    <p:extLst>
      <p:ext uri="{BB962C8B-B14F-4D97-AF65-F5344CB8AC3E}">
        <p14:creationId xmlns:p14="http://schemas.microsoft.com/office/powerpoint/2010/main" val="13316654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5817</TotalTime>
  <Words>6231</Words>
  <Application>Microsoft Office PowerPoint</Application>
  <PresentationFormat>Ευρεία οθόνη</PresentationFormat>
  <Paragraphs>134</Paragraphs>
  <Slides>27</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27</vt:i4>
      </vt:variant>
    </vt:vector>
  </HeadingPairs>
  <TitlesOfParts>
    <vt:vector size="33" baseType="lpstr">
      <vt:lpstr>Arial</vt:lpstr>
      <vt:lpstr>Calibri</vt:lpstr>
      <vt:lpstr>Calibri Light</vt:lpstr>
      <vt:lpstr>Corbel</vt:lpstr>
      <vt:lpstr>Palatino Linotype</vt:lpstr>
      <vt:lpstr>Θέμα του Office</vt:lpstr>
      <vt:lpstr>ΠΟΙΜΑΝΤΙΚΗ ΨΥΧΟΛΟΓΙΑ ΕΝΟΤΗΤΑ 5Η  Από τα βιβλία του Jean-Claude Larchet,  Η θεραπευτική των πνευματικών νοσημάτων τόμος Α΄, μτφρ. Χρίστος Κούλας, (Αθήνα: Αποστολική διακονία της Εκκλησίας της Ελλάδας³, 2011), σσ. 366-388 και σσ. 327-348 Η θεραπευτική των πνευματικών νοσημάτων τόμος Β΄, μτφρ. Χρίστος Κούλας, (Αθήνα: Αποστολική διακονία της Εκκλησίας της Ελλάδας², 2009), σσ. 371-383 και σσ. 317-341</vt:lpstr>
      <vt:lpstr>Τα κεντρικά θέματα της 5ης Ενότητας</vt:lpstr>
      <vt:lpstr>Τα είδη της κενοδοξίας</vt:lpstr>
      <vt:lpstr>Τα είδη της κενοδοξίας</vt:lpstr>
      <vt:lpstr>Τα είδη της κενοδοξίας</vt:lpstr>
      <vt:lpstr>Ο λεπτός χαρακτήρας της κενοδοξίας και η δυσκολία της καταπολέμησής της</vt:lpstr>
      <vt:lpstr>Ο λεπτός χαρακτήρας της κενοδοξίας και η δυσκολία της καταπολέμησής της</vt:lpstr>
      <vt:lpstr>Η κενοδοξία ως νόσος</vt:lpstr>
      <vt:lpstr>Η διάκριση μεταξύ των δύο μορφών καύχησης</vt:lpstr>
      <vt:lpstr>Η διάκριση μεταξύ των δύο μορφών καύχησης</vt:lpstr>
      <vt:lpstr>Συνέπειες της κενοδοξίας</vt:lpstr>
      <vt:lpstr>Συνέπειες της κενοδοξίας</vt:lpstr>
      <vt:lpstr>Συνέπειες της κενοδοξίας</vt:lpstr>
      <vt:lpstr>Συνέπειες της κενοδοξίας</vt:lpstr>
      <vt:lpstr>Η ταπείνωση ως η θεραπευτική της κενοδοξίας</vt:lpstr>
      <vt:lpstr>Η οργή ως πάθος του θυμικού μέρους της ψυχής</vt:lpstr>
      <vt:lpstr>Η οργή ως πάθος του θυμικού μέρους της ψυχής</vt:lpstr>
      <vt:lpstr>Η οργή ως πάθος του θυμικού μέρους της ψυχής</vt:lpstr>
      <vt:lpstr> Η οργή ως ένα είδος μανίας </vt:lpstr>
      <vt:lpstr>Η οργή ως ένα είδος μανίας </vt:lpstr>
      <vt:lpstr>Εκδηλώσεις/εκφράσεις της οργής</vt:lpstr>
      <vt:lpstr> Αιτίες οργής</vt:lpstr>
      <vt:lpstr>Αιτίες οργής</vt:lpstr>
      <vt:lpstr>Αιτίες οργής</vt:lpstr>
      <vt:lpstr>Συνέπειες της οργής</vt:lpstr>
      <vt:lpstr>Συνέπειες της οργής</vt:lpstr>
      <vt:lpstr>Η θεραπευτική της οργής: η πραότητα και η υπομονή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ΠΟΙΜΑΝΤΙΚΗ ΨΥΧΟΛΟΓΙΑ ΕΝΟΤΗΤΑ 5Η Από το βιβλίο του Jean-Claude Larchet, Η θεραπευτική των πνευματικών νοσημάτων τόμος Α΄, μτφρ. Χρίστος Κούλας, (Αθήνα: Αποστολική διακονία της Εκκλησίας της Ελλάδας³, 2011), σσ.</dc:title>
  <dc:creator>MARIA KARAMPELIA</dc:creator>
  <cp:lastModifiedBy>MARIA KARAMPELIA</cp:lastModifiedBy>
  <cp:revision>56</cp:revision>
  <dcterms:created xsi:type="dcterms:W3CDTF">2022-09-17T00:42:49Z</dcterms:created>
  <dcterms:modified xsi:type="dcterms:W3CDTF">2024-01-12T09:01:37Z</dcterms:modified>
</cp:coreProperties>
</file>