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AC99C-4810-477F-89CA-E8F897387D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Παρισι</a:t>
            </a:r>
            <a:r>
              <a:rPr lang="el-GR" dirty="0"/>
              <a:t> ως </a:t>
            </a:r>
            <a:r>
              <a:rPr lang="el-GR" dirty="0" err="1"/>
              <a:t>πολη</a:t>
            </a:r>
            <a:r>
              <a:rPr lang="el-GR" dirty="0"/>
              <a:t> </a:t>
            </a:r>
            <a:r>
              <a:rPr lang="el-GR" dirty="0" err="1"/>
              <a:t>μαθησεωσ</a:t>
            </a:r>
            <a:r>
              <a:rPr lang="el-GR" dirty="0"/>
              <a:t> στον </a:t>
            </a:r>
            <a:r>
              <a:rPr lang="el-GR" dirty="0" err="1"/>
              <a:t>Υψηλο</a:t>
            </a:r>
            <a:r>
              <a:rPr lang="el-GR" dirty="0"/>
              <a:t> </a:t>
            </a:r>
            <a:r>
              <a:rPr lang="el-GR" dirty="0" err="1"/>
              <a:t>Μεσαιωνα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8094-6BAC-48D8-98DD-FB28F1432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04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1F4B9-14A0-4CF2-A26A-AF5FD600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</a:t>
            </a:r>
            <a:r>
              <a:rPr lang="el-GR" dirty="0" err="1"/>
              <a:t>Μητροπολη</a:t>
            </a:r>
            <a:r>
              <a:rPr lang="el-GR" dirty="0"/>
              <a:t> της </a:t>
            </a:r>
            <a:r>
              <a:rPr lang="el-GR" dirty="0" err="1"/>
              <a:t>Μαθησης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8DBD8-3D88-4F29-A2EE-D916FDE4F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Ήδη περί τις αρχές του 12</a:t>
            </a:r>
            <a:r>
              <a:rPr lang="el-GR" baseline="30000" dirty="0"/>
              <a:t>ου</a:t>
            </a:r>
            <a:r>
              <a:rPr lang="el-GR" dirty="0"/>
              <a:t> αιώνα νέοι από ολόκληρη την δυτική Ευρώπη είχαν αρχίσει να συρρέουν στο Παρίσι προς αναζήτηση σπουδαίων δασκάλων και ανώτερη μαθητεία δίπλα τους</a:t>
            </a:r>
          </a:p>
          <a:p>
            <a:r>
              <a:rPr lang="el-GR" dirty="0"/>
              <a:t>Το Παρίσι με τις Σχολές (</a:t>
            </a:r>
            <a:r>
              <a:rPr lang="de-DE" dirty="0" err="1"/>
              <a:t>scholae</a:t>
            </a:r>
            <a:r>
              <a:rPr lang="el-GR" dirty="0"/>
              <a:t>) του αναδεικνύεται έτσι σε πρωτεύουσα πόλη των ανώτερων σπουδών.</a:t>
            </a:r>
          </a:p>
          <a:p>
            <a:r>
              <a:rPr lang="el-GR" dirty="0"/>
              <a:t>Από τις αρχές του 13</a:t>
            </a:r>
            <a:r>
              <a:rPr lang="el-GR" baseline="30000" dirty="0"/>
              <a:t>ου</a:t>
            </a:r>
            <a:r>
              <a:rPr lang="el-GR" dirty="0"/>
              <a:t> αιώνα</a:t>
            </a:r>
            <a:r>
              <a:rPr lang="en-US" dirty="0"/>
              <a:t>,</a:t>
            </a:r>
            <a:r>
              <a:rPr lang="el-GR" dirty="0"/>
              <a:t> εξάλλου</a:t>
            </a:r>
            <a:r>
              <a:rPr lang="en-US" dirty="0"/>
              <a:t>,</a:t>
            </a:r>
            <a:r>
              <a:rPr lang="el-GR" dirty="0"/>
              <a:t> θα ιδρυθεί εδώ το πρώτο Πανεπιστήμιο της Ευρώπης (μαζί με τη Νομική Σχολή της Μπολόνια στην Ιταλία)</a:t>
            </a:r>
            <a:r>
              <a:rPr lang="en-US" dirty="0"/>
              <a:t>.</a:t>
            </a:r>
          </a:p>
          <a:p>
            <a:r>
              <a:rPr lang="el-GR" dirty="0"/>
              <a:t>Η ανάπτυξη του δικτύου των σχολών θα </a:t>
            </a:r>
            <a:r>
              <a:rPr lang="el-GR" dirty="0" err="1"/>
              <a:t>συμπέσει</a:t>
            </a:r>
            <a:r>
              <a:rPr lang="el-GR" dirty="0"/>
              <a:t> με τη δημογραφική αύξηση και αστική επέκταση της πόλης, που από το 12</a:t>
            </a:r>
            <a:r>
              <a:rPr lang="el-GR" baseline="30000" dirty="0"/>
              <a:t>ο</a:t>
            </a:r>
            <a:r>
              <a:rPr lang="el-GR" dirty="0"/>
              <a:t> αιώνα θα γίνει έδρα των Γάλλων βασιλιάδων  (δυναστεία </a:t>
            </a:r>
            <a:r>
              <a:rPr lang="el-GR" dirty="0" err="1"/>
              <a:t>Καπετιδών</a:t>
            </a:r>
            <a:r>
              <a:rPr lang="el-GR" dirty="0"/>
              <a:t>)</a:t>
            </a:r>
            <a:endParaRPr lang="en-US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1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D21C0-97A4-401D-B91F-975B9874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Ιστορικο</a:t>
            </a:r>
            <a:r>
              <a:rPr lang="el-GR" dirty="0"/>
              <a:t> </a:t>
            </a:r>
            <a:r>
              <a:rPr lang="el-GR" dirty="0" err="1"/>
              <a:t>περιγραμμα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6D16B-3D5B-465D-9546-6D5131B3B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Στα ρωμαϊκά χρόνια και μέχρι τον 4</a:t>
            </a:r>
            <a:r>
              <a:rPr lang="el-GR" baseline="30000" dirty="0"/>
              <a:t>ο</a:t>
            </a:r>
            <a:r>
              <a:rPr lang="el-GR" dirty="0"/>
              <a:t> μ. Χ. αιώνα το </a:t>
            </a:r>
            <a:r>
              <a:rPr lang="de-DE" dirty="0"/>
              <a:t>Parisiorum </a:t>
            </a:r>
            <a:r>
              <a:rPr lang="de-DE" dirty="0" err="1"/>
              <a:t>castellum</a:t>
            </a:r>
            <a:r>
              <a:rPr lang="de-DE" dirty="0"/>
              <a:t> </a:t>
            </a:r>
            <a:r>
              <a:rPr lang="el-GR" dirty="0"/>
              <a:t> ονομαζόταν </a:t>
            </a:r>
            <a:r>
              <a:rPr lang="el-GR" dirty="0" err="1"/>
              <a:t>Λουτετία</a:t>
            </a:r>
            <a:r>
              <a:rPr lang="el-GR" dirty="0"/>
              <a:t>, ενώ στις αρχές του 6</a:t>
            </a:r>
            <a:r>
              <a:rPr lang="el-GR" baseline="30000" dirty="0"/>
              <a:t>ου</a:t>
            </a:r>
            <a:r>
              <a:rPr lang="el-GR" dirty="0"/>
              <a:t> αιώνα επί </a:t>
            </a:r>
            <a:r>
              <a:rPr lang="el-GR" dirty="0" err="1"/>
              <a:t>Χλοδοβίκου</a:t>
            </a:r>
            <a:r>
              <a:rPr lang="el-GR" dirty="0"/>
              <a:t> θα γνωρίσει μια πρώτη ανάπτυξη.</a:t>
            </a:r>
          </a:p>
          <a:p>
            <a:r>
              <a:rPr lang="el-GR" dirty="0"/>
              <a:t>Το 885 οι Νορμανδοί θα πολιορκήσουν για ένα έτος το κάστρο δίχως επιτυχία</a:t>
            </a:r>
          </a:p>
          <a:p>
            <a:r>
              <a:rPr lang="el-GR" dirty="0"/>
              <a:t>Από τον 12</a:t>
            </a:r>
            <a:r>
              <a:rPr lang="el-GR" baseline="30000" dirty="0"/>
              <a:t>ο</a:t>
            </a:r>
            <a:r>
              <a:rPr lang="el-GR" dirty="0"/>
              <a:t> αιώνα εδρεύουν εδώ οι Γάλλοι βασιλείς</a:t>
            </a:r>
          </a:p>
          <a:p>
            <a:r>
              <a:rPr lang="el-GR" dirty="0"/>
              <a:t>Κέντρο της πόλης υπήρξε η νησίδα του Σηκουάνα (</a:t>
            </a:r>
            <a:r>
              <a:rPr lang="de-DE" dirty="0"/>
              <a:t>Ile de la </a:t>
            </a:r>
            <a:r>
              <a:rPr lang="de-DE" dirty="0" err="1"/>
              <a:t>cité</a:t>
            </a:r>
            <a:r>
              <a:rPr lang="el-GR" dirty="0"/>
              <a:t>), όπου ανεγέρθηκαν εμβληματικά κτήρια της πόλης, τουτέστιν το παλάτι και ο καθεδρικός Ναός (Κατά τη δεκαετία του 1160 </a:t>
            </a:r>
            <a:r>
              <a:rPr lang="el-GR" dirty="0" err="1"/>
              <a:t>οικοδομήθηκε</a:t>
            </a:r>
            <a:r>
              <a:rPr lang="el-GR" dirty="0"/>
              <a:t> η περίφημη </a:t>
            </a:r>
            <a:r>
              <a:rPr lang="el-GR" dirty="0" err="1"/>
              <a:t>Νοτρ</a:t>
            </a:r>
            <a:r>
              <a:rPr lang="el-GR" dirty="0"/>
              <a:t> Νταμ στη συνέχεια μιας παράδοσης γοτθικών ναών, και πιο συγκεκριμένα του αγίου Μαρτίνου των αγρών και του </a:t>
            </a:r>
            <a:r>
              <a:rPr lang="el-GR" dirty="0" err="1"/>
              <a:t>αββαείου</a:t>
            </a:r>
            <a:r>
              <a:rPr lang="el-GR" dirty="0"/>
              <a:t> του αγίου Διονυσίου)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88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0C667-DCC1-4DE8-9378-369771817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860C2-2ACE-4051-A5E5-DD912C91D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Παρίσι διαρρέει ο Σηκουάνας. Η βόρεια όχθη του είναι η δεξιά, ενώ η νότια η αριστερή (η περίφημη αργότερα </a:t>
            </a:r>
            <a:r>
              <a:rPr lang="de-DE" dirty="0"/>
              <a:t>Rive </a:t>
            </a:r>
            <a:r>
              <a:rPr lang="de-DE" dirty="0" err="1"/>
              <a:t>gauche</a:t>
            </a:r>
            <a:r>
              <a:rPr lang="el-GR" dirty="0"/>
              <a:t>)</a:t>
            </a:r>
            <a:endParaRPr lang="de-DE" dirty="0"/>
          </a:p>
          <a:p>
            <a:r>
              <a:rPr lang="el-GR" dirty="0"/>
              <a:t>Στην βόρεια όχθη εκτεινόταν μια περιοχή με</a:t>
            </a:r>
            <a:r>
              <a:rPr lang="de-DE" dirty="0"/>
              <a:t> </a:t>
            </a:r>
            <a:r>
              <a:rPr lang="el-GR" dirty="0"/>
              <a:t>μικρά καταστήματα ήδη από τον 10</a:t>
            </a:r>
            <a:r>
              <a:rPr lang="el-GR" baseline="30000" dirty="0"/>
              <a:t>ο</a:t>
            </a:r>
            <a:r>
              <a:rPr lang="el-GR" dirty="0"/>
              <a:t> αιώνα, ενώ από τον 12</a:t>
            </a:r>
            <a:r>
              <a:rPr lang="el-GR" baseline="30000" dirty="0"/>
              <a:t>ο</a:t>
            </a:r>
            <a:r>
              <a:rPr lang="el-GR" dirty="0"/>
              <a:t> αιώνα μαρτυρείται η </a:t>
            </a:r>
            <a:r>
              <a:rPr lang="el-GR" dirty="0" err="1"/>
              <a:t>κρεατογορά</a:t>
            </a:r>
            <a:r>
              <a:rPr lang="el-GR" dirty="0"/>
              <a:t> </a:t>
            </a:r>
            <a:endParaRPr lang="de-DE" dirty="0"/>
          </a:p>
          <a:p>
            <a:r>
              <a:rPr lang="el-GR" dirty="0"/>
              <a:t>Είναι πιθανή η ύπαρξη ποτάμιου λιμένα, ενώ στην περιοχή υπήρχε εμπορική κοινότητα, που αναγνωρίζεται τον 12</a:t>
            </a:r>
            <a:r>
              <a:rPr lang="el-GR" baseline="30000" dirty="0"/>
              <a:t>ο</a:t>
            </a:r>
            <a:r>
              <a:rPr lang="el-GR" dirty="0"/>
              <a:t> αιώνα ως συντεχνία</a:t>
            </a:r>
          </a:p>
          <a:p>
            <a:r>
              <a:rPr lang="el-GR" dirty="0"/>
              <a:t>Η αριστερή πλευρά ήταν η πλευρά των Σχολών!</a:t>
            </a:r>
          </a:p>
          <a:p>
            <a:r>
              <a:rPr lang="el-GR" dirty="0"/>
              <a:t>Κατά τον πρώιμο Μεσαίωνα εδώ απλώνονταν λιβάδια και αμπέλια. Στην περιοχή υπήρχε η Μονή του Αγίου Γερμανού  ντε </a:t>
            </a:r>
            <a:r>
              <a:rPr lang="el-GR" dirty="0" err="1"/>
              <a:t>Πρε</a:t>
            </a:r>
            <a:endParaRPr lang="de-D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8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14968-1DC1-4A99-8A0B-93FEC6982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πληθυσμοσ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BA2A0-1EC0-486D-A8FC-9D3EB15E3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Σχέση με τ0ν πληθυσμό της πόλης οι εκτιμήσεις μόνον υποθετικές μπορεί να είναι.</a:t>
            </a:r>
          </a:p>
          <a:p>
            <a:r>
              <a:rPr lang="el-GR" dirty="0"/>
              <a:t>Υποστηρίζεται  ότι περί το 1300 ο πληθυσμός θα πρέπει να ανερχόταν στις 80000, ενώ άλλοι ανεβάζουν τον αριθμό στις 200000</a:t>
            </a:r>
          </a:p>
          <a:p>
            <a:r>
              <a:rPr lang="el-GR" dirty="0"/>
              <a:t>Πρέπει όμως να δεχθούμε ως δεδομένο ότι από τον 12</a:t>
            </a:r>
            <a:r>
              <a:rPr lang="el-GR" baseline="30000" dirty="0"/>
              <a:t>ο</a:t>
            </a:r>
            <a:r>
              <a:rPr lang="el-GR" dirty="0"/>
              <a:t> αιώνα το Παρίσι γνώρισε μια μακρά περίοδο ανάπτυξης </a:t>
            </a:r>
          </a:p>
          <a:p>
            <a:r>
              <a:rPr lang="el-GR" dirty="0"/>
              <a:t>Τον 13</a:t>
            </a:r>
            <a:r>
              <a:rPr lang="el-GR" baseline="30000" dirty="0"/>
              <a:t>ο</a:t>
            </a:r>
            <a:r>
              <a:rPr lang="el-GR" dirty="0"/>
              <a:t> αιώνα το Παρίσι κατείχε τόσο από οικονομική όσο και από πολιτιστική – εκπαιδευτική άποψη πρωτεύουσα θέση  στην Δυτική Ευρώπη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3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DA18C-E4FB-46C6-BF18-87065294B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258C-33E0-42C0-AD74-CBE390BD6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πόλη αναπτύχθηκε σε τρεις αστικές ζώνες: 1) η νησίδα του Σηκουάνα, 2) η περιοχή της «μικρής γέφυρας» του Σηκουάνα και 3) νότια του ποταμού η γειτονιά  που θα συνδεόταν στενά με τις σχολές</a:t>
            </a:r>
          </a:p>
          <a:p>
            <a:r>
              <a:rPr lang="el-GR" dirty="0"/>
              <a:t>Η πληθυσμιακή αύξηση της νότιας περιοχής προήλθε σε μεγάλο βαθμό από την ανάπτυξη της εκπαιδευτικής δραστηριότητας</a:t>
            </a:r>
          </a:p>
          <a:p>
            <a:endParaRPr lang="el-GR" dirty="0"/>
          </a:p>
          <a:p>
            <a:r>
              <a:rPr lang="el-GR" dirty="0"/>
              <a:t>Ενδεικτική της σύνθετου κοινωνικού ψηφιδωτού που χαρακτηρίζει την αύξουσα σπουδαιότητα της πόλης τόσο στο οικονομικό όσο και το επιστημονικό πεδίο είναι η μαρτυρία του Ιακώβου του </a:t>
            </a:r>
            <a:r>
              <a:rPr lang="el-GR" dirty="0" err="1"/>
              <a:t>Βιτρύ</a:t>
            </a:r>
            <a:r>
              <a:rPr lang="el-GR" dirty="0"/>
              <a:t> :</a:t>
            </a:r>
          </a:p>
          <a:p>
            <a:r>
              <a:rPr lang="el-GR" dirty="0"/>
              <a:t>Στον άνω όροφο των σπιτιών της γειτονιάς των Σχολών έμεναν οι φοιτητές με τους Καθηγητές τους, ενώ  στο ισόγειο δραστηριοποιούνταν ιερόδουλες!!</a:t>
            </a:r>
          </a:p>
          <a:p>
            <a:r>
              <a:rPr lang="el-GR" dirty="0"/>
              <a:t>Παράδοξη αλλά αληθής διαπίστωση: Ο κόσμος της επιστήμης ήταν ταυτόχρονα ο κόσμος της ανηθικότητας, της φτώχειας και της αρρώστιας! (Ένα διακριτικό γνώρισμα του δυτικού και εν γένει του νεωτερικού ανθρώπου μέχρι τις ημέρες μας)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64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1D4E8-530C-4BCF-A1CA-FE469D10D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47F31-6529-4210-9C83-CA15930B1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Οι βασιλείς Λουδοβίκος 6</a:t>
            </a:r>
            <a:r>
              <a:rPr lang="el-GR" baseline="30000" dirty="0"/>
              <a:t>ος</a:t>
            </a:r>
            <a:r>
              <a:rPr lang="el-GR" dirty="0"/>
              <a:t> και Φίλιππος 2</a:t>
            </a:r>
            <a:r>
              <a:rPr lang="el-GR" baseline="30000" dirty="0"/>
              <a:t>ος</a:t>
            </a:r>
            <a:r>
              <a:rPr lang="el-GR" dirty="0"/>
              <a:t> Αύγουστος μερίμνησαν ιδιαίτερα για την πόλη.</a:t>
            </a:r>
          </a:p>
          <a:p>
            <a:r>
              <a:rPr lang="el-GR" dirty="0"/>
              <a:t>Η επιστημονική της κοινότητα έγινε σύντομα διάσημη, ενώ οι πάπες, αντιλαμβανόμενοι την αξία της αναπτυσσόμενης επιστήμης προώθησαν ενεργά τις σχολές της πόλης </a:t>
            </a:r>
          </a:p>
          <a:p>
            <a:r>
              <a:rPr lang="el-GR" dirty="0"/>
              <a:t>Σύντομα η πόλη ήταν γνωστή ως «</a:t>
            </a:r>
            <a:r>
              <a:rPr lang="de-DE" dirty="0" err="1"/>
              <a:t>omnium</a:t>
            </a:r>
            <a:r>
              <a:rPr lang="de-DE" dirty="0"/>
              <a:t> studiorum </a:t>
            </a:r>
            <a:r>
              <a:rPr lang="de-DE" dirty="0" err="1"/>
              <a:t>nobilissima</a:t>
            </a:r>
            <a:r>
              <a:rPr lang="de-DE" dirty="0"/>
              <a:t>… </a:t>
            </a:r>
            <a:r>
              <a:rPr lang="de-DE" dirty="0" err="1"/>
              <a:t>civitas</a:t>
            </a:r>
            <a:r>
              <a:rPr lang="el-GR" dirty="0"/>
              <a:t>»</a:t>
            </a:r>
            <a:endParaRPr lang="de-DE" dirty="0"/>
          </a:p>
          <a:p>
            <a:r>
              <a:rPr lang="el-GR" dirty="0"/>
              <a:t>Ο</a:t>
            </a:r>
            <a:r>
              <a:rPr lang="de-DE" dirty="0"/>
              <a:t> </a:t>
            </a:r>
            <a:r>
              <a:rPr lang="de-DE" dirty="0" err="1"/>
              <a:t>Chenu</a:t>
            </a:r>
            <a:r>
              <a:rPr lang="el-GR" dirty="0"/>
              <a:t>  -μαζί με τον </a:t>
            </a:r>
            <a:r>
              <a:rPr lang="de-DE" dirty="0"/>
              <a:t>E. </a:t>
            </a:r>
            <a:r>
              <a:rPr lang="de-DE" dirty="0" err="1"/>
              <a:t>Gilson</a:t>
            </a:r>
            <a:r>
              <a:rPr lang="de-DE" dirty="0"/>
              <a:t> </a:t>
            </a:r>
            <a:r>
              <a:rPr lang="el-GR" dirty="0"/>
              <a:t>ένας από τους </a:t>
            </a:r>
            <a:r>
              <a:rPr lang="el-GR" dirty="0" err="1"/>
              <a:t>διαπρπέστερους</a:t>
            </a:r>
            <a:r>
              <a:rPr lang="el-GR" dirty="0"/>
              <a:t> μελετητές της Σχολαστικής θεολογίας - ισχυρίζεται ότι ένα τόσο σύνθετο και στριφνό έργο όπως η </a:t>
            </a:r>
            <a:r>
              <a:rPr lang="de-DE" dirty="0"/>
              <a:t>Summa </a:t>
            </a:r>
            <a:r>
              <a:rPr lang="de-DE" dirty="0" err="1"/>
              <a:t>Theologiae</a:t>
            </a:r>
            <a:r>
              <a:rPr lang="fr-FR" dirty="0"/>
              <a:t> </a:t>
            </a:r>
            <a:r>
              <a:rPr lang="el-GR" dirty="0"/>
              <a:t> του Θωμά </a:t>
            </a:r>
            <a:r>
              <a:rPr lang="el-GR" dirty="0" err="1"/>
              <a:t>Ακυνάτη</a:t>
            </a:r>
            <a:r>
              <a:rPr lang="el-GR" dirty="0"/>
              <a:t> δεν θα μπορούσε να είχε γραφεί πουθενά αλλού εκτός των </a:t>
            </a:r>
            <a:r>
              <a:rPr lang="el-GR" dirty="0" err="1"/>
              <a:t>Παρισίων</a:t>
            </a:r>
            <a:r>
              <a:rPr lang="el-GR" dirty="0"/>
              <a:t>. Μόνον εκεί υπήρχε η πιθανότητα να πέσει σε γόνιμο έδαφος (κάτι σαν το </a:t>
            </a:r>
            <a:r>
              <a:rPr lang="el-GR" dirty="0" err="1"/>
              <a:t>Χάρβαρτ</a:t>
            </a:r>
            <a:r>
              <a:rPr lang="el-GR" dirty="0"/>
              <a:t>, το </a:t>
            </a:r>
            <a:r>
              <a:rPr lang="el-GR" dirty="0" err="1"/>
              <a:t>Γέιλ</a:t>
            </a:r>
            <a:r>
              <a:rPr lang="el-GR" dirty="0"/>
              <a:t>, το </a:t>
            </a:r>
            <a:r>
              <a:rPr lang="el-GR" dirty="0" err="1"/>
              <a:t>Μπέρκλεϋ</a:t>
            </a:r>
            <a:r>
              <a:rPr lang="el-GR" dirty="0"/>
              <a:t> και τα άλλα κορυφαία Πανεπιστήμια των ημερών μας)</a:t>
            </a:r>
          </a:p>
          <a:p>
            <a:r>
              <a:rPr lang="el-GR" dirty="0"/>
              <a:t>Καθόλου περίεργο ότι η γλώσσα της σχολαστικής θεολογίας αποκλήθηκε </a:t>
            </a:r>
            <a:r>
              <a:rPr lang="de-DE" dirty="0"/>
              <a:t>Lingua </a:t>
            </a:r>
            <a:r>
              <a:rPr lang="de-DE" dirty="0" err="1"/>
              <a:t>parisiensis</a:t>
            </a:r>
            <a:r>
              <a:rPr lang="el-GR" dirty="0"/>
              <a:t>, δηλαδή «παριζιάνικη γλώσσα»!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55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9CA27-86B4-4CBA-9DA3-3FEFB8512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87C42-A729-43D4-9BF6-633CF04B5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Αξιοπρόσεκτη και η ανθρωπογεωγραφία των φοιτητών. </a:t>
            </a:r>
          </a:p>
          <a:p>
            <a:r>
              <a:rPr lang="el-GR" dirty="0"/>
              <a:t>Αντικατοπτρίζει τη διεθνή ακτινοβολία της πανεπιστημιούπολης των </a:t>
            </a:r>
            <a:r>
              <a:rPr lang="el-GR" dirty="0" err="1"/>
              <a:t>Παρισίων</a:t>
            </a:r>
            <a:r>
              <a:rPr lang="el-GR" dirty="0"/>
              <a:t>:</a:t>
            </a:r>
          </a:p>
          <a:p>
            <a:endParaRPr lang="el-GR" dirty="0"/>
          </a:p>
          <a:p>
            <a:r>
              <a:rPr lang="el-GR" dirty="0"/>
              <a:t>Στην καμπή μεταξύ του 12ου και του 13ου αιώνα άνω των δύο τρίτων προερχόταν από Αγγλία, </a:t>
            </a:r>
            <a:r>
              <a:rPr lang="el-GR" dirty="0" err="1"/>
              <a:t>Πουατού</a:t>
            </a:r>
            <a:r>
              <a:rPr lang="el-GR" dirty="0"/>
              <a:t>, </a:t>
            </a:r>
            <a:r>
              <a:rPr lang="el-GR" dirty="0" err="1"/>
              <a:t>Μπλουά</a:t>
            </a:r>
            <a:r>
              <a:rPr lang="el-GR" dirty="0"/>
              <a:t>, Φλάνδρα, Νορμανδία, Δανία, Ισπανία, Αγίους Τόπους (Γουλιέλμος Τύρου), Γερμανία (Όττο του </a:t>
            </a:r>
            <a:r>
              <a:rPr lang="el-GR" dirty="0" err="1"/>
              <a:t>Φράιζινκ</a:t>
            </a:r>
            <a:r>
              <a:rPr lang="el-GR" dirty="0"/>
              <a:t>)</a:t>
            </a:r>
          </a:p>
          <a:p>
            <a:endParaRPr lang="el-GR" dirty="0"/>
          </a:p>
          <a:p>
            <a:r>
              <a:rPr lang="el-GR" sz="2400" dirty="0"/>
              <a:t>Βιβλιογραφική σημείωση: Τα ανωτέρω αντλήθηκαν από το προσφάτως δημοσιευθέν πόνημα του Φρανκ </a:t>
            </a:r>
            <a:r>
              <a:rPr lang="el-GR" sz="2400" dirty="0" err="1"/>
              <a:t>Ρέξροτ</a:t>
            </a:r>
            <a:r>
              <a:rPr lang="el-GR" sz="2400" dirty="0"/>
              <a:t>, Η χαρούμενη σχολαστική επιστήμη (</a:t>
            </a:r>
            <a:r>
              <a:rPr lang="de-DE" sz="2400" dirty="0"/>
              <a:t>Frank Rexroth, Fröhliche Scholastik, München</a:t>
            </a:r>
            <a:r>
              <a:rPr lang="el-GR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8690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0</TotalTime>
  <Words>785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Wingdings</vt:lpstr>
      <vt:lpstr>Banded</vt:lpstr>
      <vt:lpstr>Παρισι ως πολη μαθησεωσ στον Υψηλο Μεσαιωνα</vt:lpstr>
      <vt:lpstr>Μια Μητροπολη της Μαθησης</vt:lpstr>
      <vt:lpstr>Ιστορικο περιγραμμα</vt:lpstr>
      <vt:lpstr>PowerPoint Presentation</vt:lpstr>
      <vt:lpstr>πληθυσμοσ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Παρισι ως πολη μαθησεωσ στον Υψηλο Μεσαιωνα</dc:title>
  <dc:creator>Georgios</dc:creator>
  <cp:lastModifiedBy>Georgios</cp:lastModifiedBy>
  <cp:revision>14</cp:revision>
  <dcterms:created xsi:type="dcterms:W3CDTF">2022-12-10T19:17:54Z</dcterms:created>
  <dcterms:modified xsi:type="dcterms:W3CDTF">2023-01-09T11:51:04Z</dcterms:modified>
</cp:coreProperties>
</file>