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6" r:id="rId3"/>
    <p:sldId id="347" r:id="rId4"/>
    <p:sldId id="348" r:id="rId5"/>
    <p:sldId id="349" r:id="rId6"/>
    <p:sldId id="351" r:id="rId7"/>
    <p:sldId id="352" r:id="rId8"/>
    <p:sldId id="350" r:id="rId9"/>
    <p:sldId id="353" r:id="rId10"/>
    <p:sldId id="354" r:id="rId11"/>
    <p:sldId id="324" r:id="rId12"/>
    <p:sldId id="326" r:id="rId13"/>
    <p:sldId id="325" r:id="rId14"/>
    <p:sldId id="327" r:id="rId15"/>
    <p:sldId id="328" r:id="rId16"/>
    <p:sldId id="329" r:id="rId17"/>
    <p:sldId id="330" r:id="rId18"/>
    <p:sldId id="331" r:id="rId19"/>
    <p:sldId id="332" r:id="rId20"/>
    <p:sldId id="333" r:id="rId21"/>
    <p:sldId id="334" r:id="rId22"/>
    <p:sldId id="335" r:id="rId23"/>
    <p:sldId id="336" r:id="rId24"/>
    <p:sldId id="337" r:id="rId25"/>
    <p:sldId id="338" r:id="rId26"/>
    <p:sldId id="339" r:id="rId27"/>
    <p:sldId id="340" r:id="rId28"/>
    <p:sldId id="341" r:id="rId29"/>
    <p:sldId id="342" r:id="rId30"/>
    <p:sldId id="343" r:id="rId31"/>
    <p:sldId id="344" r:id="rId32"/>
    <p:sldId id="345" r:id="rId3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E6D806-359B-423B-818F-6113D5DB06B0}" v="9" dt="2024-10-03T13:47:57.4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06" d="100"/>
          <a:sy n="106" d="100"/>
        </p:scale>
        <p:origin x="79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37E6D806-359B-423B-818F-6113D5DB06B0}"/>
    <pc:docChg chg="undo custSel addSld modSld sldOrd">
      <pc:chgData name="MARIA KARAMPELIA" userId="9dfcc2cac66bf474" providerId="LiveId" clId="{37E6D806-359B-423B-818F-6113D5DB06B0}" dt="2024-10-03T14:20:16.608" v="900" actId="20577"/>
      <pc:docMkLst>
        <pc:docMk/>
      </pc:docMkLst>
      <pc:sldChg chg="modSp mod">
        <pc:chgData name="MARIA KARAMPELIA" userId="9dfcc2cac66bf474" providerId="LiveId" clId="{37E6D806-359B-423B-818F-6113D5DB06B0}" dt="2024-10-03T11:41:37.548" v="56" actId="207"/>
        <pc:sldMkLst>
          <pc:docMk/>
          <pc:sldMk cId="3301734164" sldId="256"/>
        </pc:sldMkLst>
        <pc:spChg chg="mod">
          <ac:chgData name="MARIA KARAMPELIA" userId="9dfcc2cac66bf474" providerId="LiveId" clId="{37E6D806-359B-423B-818F-6113D5DB06B0}" dt="2024-10-03T11:41:37.548" v="56" actId="207"/>
          <ac:spMkLst>
            <pc:docMk/>
            <pc:sldMk cId="3301734164" sldId="256"/>
            <ac:spMk id="2" creationId="{2C2C00D1-D30E-4D39-910D-352F396D0AEC}"/>
          </ac:spMkLst>
        </pc:spChg>
        <pc:spChg chg="mod">
          <ac:chgData name="MARIA KARAMPELIA" userId="9dfcc2cac66bf474" providerId="LiveId" clId="{37E6D806-359B-423B-818F-6113D5DB06B0}" dt="2024-10-03T11:41:13.868" v="55" actId="27636"/>
          <ac:spMkLst>
            <pc:docMk/>
            <pc:sldMk cId="3301734164" sldId="256"/>
            <ac:spMk id="3" creationId="{9F094A1B-E15F-4D8B-B110-BD7B19AEAAAA}"/>
          </ac:spMkLst>
        </pc:spChg>
      </pc:sldChg>
      <pc:sldChg chg="addSp modSp mod ord">
        <pc:chgData name="MARIA KARAMPELIA" userId="9dfcc2cac66bf474" providerId="LiveId" clId="{37E6D806-359B-423B-818F-6113D5DB06B0}" dt="2024-10-03T13:50:12.468" v="899" actId="27636"/>
        <pc:sldMkLst>
          <pc:docMk/>
          <pc:sldMk cId="1828289516" sldId="324"/>
        </pc:sldMkLst>
        <pc:spChg chg="mod">
          <ac:chgData name="MARIA KARAMPELIA" userId="9dfcc2cac66bf474" providerId="LiveId" clId="{37E6D806-359B-423B-818F-6113D5DB06B0}" dt="2024-10-03T13:50:12.468" v="899" actId="27636"/>
          <ac:spMkLst>
            <pc:docMk/>
            <pc:sldMk cId="1828289516" sldId="324"/>
            <ac:spMk id="3" creationId="{00000000-0000-0000-0000-000000000000}"/>
          </ac:spMkLst>
        </pc:spChg>
        <pc:spChg chg="add">
          <ac:chgData name="MARIA KARAMPELIA" userId="9dfcc2cac66bf474" providerId="LiveId" clId="{37E6D806-359B-423B-818F-6113D5DB06B0}" dt="2024-10-03T13:47:18.013" v="871"/>
          <ac:spMkLst>
            <pc:docMk/>
            <pc:sldMk cId="1828289516" sldId="324"/>
            <ac:spMk id="4" creationId="{01C1BC72-28CA-99CF-9EDE-AF2996B491E7}"/>
          </ac:spMkLst>
        </pc:spChg>
        <pc:spChg chg="add mod">
          <ac:chgData name="MARIA KARAMPELIA" userId="9dfcc2cac66bf474" providerId="LiveId" clId="{37E6D806-359B-423B-818F-6113D5DB06B0}" dt="2024-10-03T13:47:56.352" v="877"/>
          <ac:spMkLst>
            <pc:docMk/>
            <pc:sldMk cId="1828289516" sldId="324"/>
            <ac:spMk id="5" creationId="{6120A7E0-5A30-844A-3FD8-E975C0AA9CE9}"/>
          </ac:spMkLst>
        </pc:spChg>
        <pc:spChg chg="add mod">
          <ac:chgData name="MARIA KARAMPELIA" userId="9dfcc2cac66bf474" providerId="LiveId" clId="{37E6D806-359B-423B-818F-6113D5DB06B0}" dt="2024-10-03T13:47:53.736" v="875"/>
          <ac:spMkLst>
            <pc:docMk/>
            <pc:sldMk cId="1828289516" sldId="324"/>
            <ac:spMk id="6" creationId="{1603F8D6-1BDC-ECA1-6FEA-A5DDF8551260}"/>
          </ac:spMkLst>
        </pc:spChg>
      </pc:sldChg>
      <pc:sldChg chg="ord">
        <pc:chgData name="MARIA KARAMPELIA" userId="9dfcc2cac66bf474" providerId="LiveId" clId="{37E6D806-359B-423B-818F-6113D5DB06B0}" dt="2024-10-03T11:50:25.603" v="151"/>
        <pc:sldMkLst>
          <pc:docMk/>
          <pc:sldMk cId="954033719" sldId="326"/>
        </pc:sldMkLst>
      </pc:sldChg>
      <pc:sldChg chg="modSp new mod">
        <pc:chgData name="MARIA KARAMPELIA" userId="9dfcc2cac66bf474" providerId="LiveId" clId="{37E6D806-359B-423B-818F-6113D5DB06B0}" dt="2024-10-03T11:47:18.334" v="119" actId="207"/>
        <pc:sldMkLst>
          <pc:docMk/>
          <pc:sldMk cId="927410631" sldId="346"/>
        </pc:sldMkLst>
        <pc:spChg chg="mod">
          <ac:chgData name="MARIA KARAMPELIA" userId="9dfcc2cac66bf474" providerId="LiveId" clId="{37E6D806-359B-423B-818F-6113D5DB06B0}" dt="2024-10-03T11:39:40.821" v="37" actId="14100"/>
          <ac:spMkLst>
            <pc:docMk/>
            <pc:sldMk cId="927410631" sldId="346"/>
            <ac:spMk id="2" creationId="{BE1C20CB-B546-BFFA-9B46-34133608D9B5}"/>
          </ac:spMkLst>
        </pc:spChg>
        <pc:spChg chg="mod">
          <ac:chgData name="MARIA KARAMPELIA" userId="9dfcc2cac66bf474" providerId="LiveId" clId="{37E6D806-359B-423B-818F-6113D5DB06B0}" dt="2024-10-03T11:47:18.334" v="119" actId="207"/>
          <ac:spMkLst>
            <pc:docMk/>
            <pc:sldMk cId="927410631" sldId="346"/>
            <ac:spMk id="3" creationId="{A1100DC9-2557-74FD-51F7-4E1ADA0B99BC}"/>
          </ac:spMkLst>
        </pc:spChg>
      </pc:sldChg>
      <pc:sldChg chg="modSp new mod">
        <pc:chgData name="MARIA KARAMPELIA" userId="9dfcc2cac66bf474" providerId="LiveId" clId="{37E6D806-359B-423B-818F-6113D5DB06B0}" dt="2024-10-03T11:52:37.633" v="174" actId="27636"/>
        <pc:sldMkLst>
          <pc:docMk/>
          <pc:sldMk cId="3258661551" sldId="347"/>
        </pc:sldMkLst>
        <pc:spChg chg="mod">
          <ac:chgData name="MARIA KARAMPELIA" userId="9dfcc2cac66bf474" providerId="LiveId" clId="{37E6D806-359B-423B-818F-6113D5DB06B0}" dt="2024-10-03T11:44:42.869" v="93" actId="14100"/>
          <ac:spMkLst>
            <pc:docMk/>
            <pc:sldMk cId="3258661551" sldId="347"/>
            <ac:spMk id="2" creationId="{0CF8AC72-FEFD-D8F7-4C39-071D607E6A4C}"/>
          </ac:spMkLst>
        </pc:spChg>
        <pc:spChg chg="mod">
          <ac:chgData name="MARIA KARAMPELIA" userId="9dfcc2cac66bf474" providerId="LiveId" clId="{37E6D806-359B-423B-818F-6113D5DB06B0}" dt="2024-10-03T11:52:37.633" v="174" actId="27636"/>
          <ac:spMkLst>
            <pc:docMk/>
            <pc:sldMk cId="3258661551" sldId="347"/>
            <ac:spMk id="3" creationId="{7C742CA4-23E2-3520-EBCC-CFE0EE60780C}"/>
          </ac:spMkLst>
        </pc:spChg>
      </pc:sldChg>
      <pc:sldChg chg="modSp new mod">
        <pc:chgData name="MARIA KARAMPELIA" userId="9dfcc2cac66bf474" providerId="LiveId" clId="{37E6D806-359B-423B-818F-6113D5DB06B0}" dt="2024-10-03T11:53:35.894" v="179" actId="14100"/>
        <pc:sldMkLst>
          <pc:docMk/>
          <pc:sldMk cId="2568956014" sldId="348"/>
        </pc:sldMkLst>
        <pc:spChg chg="mod">
          <ac:chgData name="MARIA KARAMPELIA" userId="9dfcc2cac66bf474" providerId="LiveId" clId="{37E6D806-359B-423B-818F-6113D5DB06B0}" dt="2024-10-03T11:53:27.856" v="177" actId="14100"/>
          <ac:spMkLst>
            <pc:docMk/>
            <pc:sldMk cId="2568956014" sldId="348"/>
            <ac:spMk id="2" creationId="{7592C75C-44BD-03C7-C22B-98F3875A65FD}"/>
          </ac:spMkLst>
        </pc:spChg>
        <pc:spChg chg="mod">
          <ac:chgData name="MARIA KARAMPELIA" userId="9dfcc2cac66bf474" providerId="LiveId" clId="{37E6D806-359B-423B-818F-6113D5DB06B0}" dt="2024-10-03T11:53:35.894" v="179" actId="14100"/>
          <ac:spMkLst>
            <pc:docMk/>
            <pc:sldMk cId="2568956014" sldId="348"/>
            <ac:spMk id="3" creationId="{1A801694-5F38-4C9B-333E-17F9887D157A}"/>
          </ac:spMkLst>
        </pc:spChg>
      </pc:sldChg>
      <pc:sldChg chg="modSp new mod">
        <pc:chgData name="MARIA KARAMPELIA" userId="9dfcc2cac66bf474" providerId="LiveId" clId="{37E6D806-359B-423B-818F-6113D5DB06B0}" dt="2024-10-03T11:54:50.635" v="187" actId="113"/>
        <pc:sldMkLst>
          <pc:docMk/>
          <pc:sldMk cId="876537055" sldId="349"/>
        </pc:sldMkLst>
        <pc:spChg chg="mod">
          <ac:chgData name="MARIA KARAMPELIA" userId="9dfcc2cac66bf474" providerId="LiveId" clId="{37E6D806-359B-423B-818F-6113D5DB06B0}" dt="2024-10-03T11:46:28.797" v="113" actId="14100"/>
          <ac:spMkLst>
            <pc:docMk/>
            <pc:sldMk cId="876537055" sldId="349"/>
            <ac:spMk id="2" creationId="{C7F4CA1E-2EED-2CF9-0E5F-7CD07156125E}"/>
          </ac:spMkLst>
        </pc:spChg>
        <pc:spChg chg="mod">
          <ac:chgData name="MARIA KARAMPELIA" userId="9dfcc2cac66bf474" providerId="LiveId" clId="{37E6D806-359B-423B-818F-6113D5DB06B0}" dt="2024-10-03T11:54:50.635" v="187" actId="113"/>
          <ac:spMkLst>
            <pc:docMk/>
            <pc:sldMk cId="876537055" sldId="349"/>
            <ac:spMk id="3" creationId="{F79051D0-6EBC-4BD2-81B4-7048A505016B}"/>
          </ac:spMkLst>
        </pc:spChg>
      </pc:sldChg>
      <pc:sldChg chg="modSp new mod">
        <pc:chgData name="MARIA KARAMPELIA" userId="9dfcc2cac66bf474" providerId="LiveId" clId="{37E6D806-359B-423B-818F-6113D5DB06B0}" dt="2024-10-03T11:58:06.735" v="230" actId="255"/>
        <pc:sldMkLst>
          <pc:docMk/>
          <pc:sldMk cId="702983258" sldId="350"/>
        </pc:sldMkLst>
        <pc:spChg chg="mod">
          <ac:chgData name="MARIA KARAMPELIA" userId="9dfcc2cac66bf474" providerId="LiveId" clId="{37E6D806-359B-423B-818F-6113D5DB06B0}" dt="2024-10-03T11:57:36.645" v="225" actId="14100"/>
          <ac:spMkLst>
            <pc:docMk/>
            <pc:sldMk cId="702983258" sldId="350"/>
            <ac:spMk id="2" creationId="{0F50B971-FC33-2A25-5396-0B55B586AB57}"/>
          </ac:spMkLst>
        </pc:spChg>
        <pc:spChg chg="mod">
          <ac:chgData name="MARIA KARAMPELIA" userId="9dfcc2cac66bf474" providerId="LiveId" clId="{37E6D806-359B-423B-818F-6113D5DB06B0}" dt="2024-10-03T11:58:06.735" v="230" actId="255"/>
          <ac:spMkLst>
            <pc:docMk/>
            <pc:sldMk cId="702983258" sldId="350"/>
            <ac:spMk id="3" creationId="{8F3241B5-272E-F633-DCB1-505B02F3A344}"/>
          </ac:spMkLst>
        </pc:spChg>
      </pc:sldChg>
      <pc:sldChg chg="modSp new mod ord">
        <pc:chgData name="MARIA KARAMPELIA" userId="9dfcc2cac66bf474" providerId="LiveId" clId="{37E6D806-359B-423B-818F-6113D5DB06B0}" dt="2024-10-03T12:19:39.665" v="231" actId="114"/>
        <pc:sldMkLst>
          <pc:docMk/>
          <pc:sldMk cId="1833381013" sldId="351"/>
        </pc:sldMkLst>
        <pc:spChg chg="mod">
          <ac:chgData name="MARIA KARAMPELIA" userId="9dfcc2cac66bf474" providerId="LiveId" clId="{37E6D806-359B-423B-818F-6113D5DB06B0}" dt="2024-10-03T11:55:11.882" v="190" actId="14100"/>
          <ac:spMkLst>
            <pc:docMk/>
            <pc:sldMk cId="1833381013" sldId="351"/>
            <ac:spMk id="2" creationId="{7298682C-E89F-20F6-5C73-55E4E2F6F501}"/>
          </ac:spMkLst>
        </pc:spChg>
        <pc:spChg chg="mod">
          <ac:chgData name="MARIA KARAMPELIA" userId="9dfcc2cac66bf474" providerId="LiveId" clId="{37E6D806-359B-423B-818F-6113D5DB06B0}" dt="2024-10-03T12:19:39.665" v="231" actId="114"/>
          <ac:spMkLst>
            <pc:docMk/>
            <pc:sldMk cId="1833381013" sldId="351"/>
            <ac:spMk id="3" creationId="{9E0E6851-C3DC-C533-35D3-DCAF3B4BF7FB}"/>
          </ac:spMkLst>
        </pc:spChg>
      </pc:sldChg>
      <pc:sldChg chg="modSp new mod">
        <pc:chgData name="MARIA KARAMPELIA" userId="9dfcc2cac66bf474" providerId="LiveId" clId="{37E6D806-359B-423B-818F-6113D5DB06B0}" dt="2024-10-03T11:57:24.226" v="223" actId="20577"/>
        <pc:sldMkLst>
          <pc:docMk/>
          <pc:sldMk cId="2793654058" sldId="352"/>
        </pc:sldMkLst>
        <pc:spChg chg="mod">
          <ac:chgData name="MARIA KARAMPELIA" userId="9dfcc2cac66bf474" providerId="LiveId" clId="{37E6D806-359B-423B-818F-6113D5DB06B0}" dt="2024-10-03T11:56:44.930" v="210" actId="14100"/>
          <ac:spMkLst>
            <pc:docMk/>
            <pc:sldMk cId="2793654058" sldId="352"/>
            <ac:spMk id="2" creationId="{D0883829-0031-AA5E-9B99-3F0E572E6FCE}"/>
          </ac:spMkLst>
        </pc:spChg>
        <pc:spChg chg="mod">
          <ac:chgData name="MARIA KARAMPELIA" userId="9dfcc2cac66bf474" providerId="LiveId" clId="{37E6D806-359B-423B-818F-6113D5DB06B0}" dt="2024-10-03T11:57:24.226" v="223" actId="20577"/>
          <ac:spMkLst>
            <pc:docMk/>
            <pc:sldMk cId="2793654058" sldId="352"/>
            <ac:spMk id="3" creationId="{8E017E16-CF07-3D14-F4A8-41DB313478CB}"/>
          </ac:spMkLst>
        </pc:spChg>
      </pc:sldChg>
      <pc:sldChg chg="addSp delSp modSp new mod setBg">
        <pc:chgData name="MARIA KARAMPELIA" userId="9dfcc2cac66bf474" providerId="LiveId" clId="{37E6D806-359B-423B-818F-6113D5DB06B0}" dt="2024-10-03T13:46:48.072" v="869" actId="26606"/>
        <pc:sldMkLst>
          <pc:docMk/>
          <pc:sldMk cId="1679344527" sldId="353"/>
        </pc:sldMkLst>
        <pc:spChg chg="mod">
          <ac:chgData name="MARIA KARAMPELIA" userId="9dfcc2cac66bf474" providerId="LiveId" clId="{37E6D806-359B-423B-818F-6113D5DB06B0}" dt="2024-10-03T13:46:48.072" v="869" actId="26606"/>
          <ac:spMkLst>
            <pc:docMk/>
            <pc:sldMk cId="1679344527" sldId="353"/>
            <ac:spMk id="2" creationId="{E68D3793-AE7D-B035-E36F-69EB920DFF49}"/>
          </ac:spMkLst>
        </pc:spChg>
        <pc:spChg chg="del mod">
          <ac:chgData name="MARIA KARAMPELIA" userId="9dfcc2cac66bf474" providerId="LiveId" clId="{37E6D806-359B-423B-818F-6113D5DB06B0}" dt="2024-10-03T12:25:09.193" v="337"/>
          <ac:spMkLst>
            <pc:docMk/>
            <pc:sldMk cId="1679344527" sldId="353"/>
            <ac:spMk id="3" creationId="{EFAB4AD4-0EDB-5E8E-F054-7E3990701BE8}"/>
          </ac:spMkLst>
        </pc:spChg>
        <pc:spChg chg="add del">
          <ac:chgData name="MARIA KARAMPELIA" userId="9dfcc2cac66bf474" providerId="LiveId" clId="{37E6D806-359B-423B-818F-6113D5DB06B0}" dt="2024-10-03T13:46:48.072" v="869" actId="26606"/>
          <ac:spMkLst>
            <pc:docMk/>
            <pc:sldMk cId="1679344527" sldId="353"/>
            <ac:spMk id="8" creationId="{CBE3482F-D836-FF24-3739-C7D5AC49EA6E}"/>
          </ac:spMkLst>
        </pc:spChg>
        <pc:spChg chg="add del">
          <ac:chgData name="MARIA KARAMPELIA" userId="9dfcc2cac66bf474" providerId="LiveId" clId="{37E6D806-359B-423B-818F-6113D5DB06B0}" dt="2024-10-03T13:46:48.072" v="869" actId="26606"/>
          <ac:spMkLst>
            <pc:docMk/>
            <pc:sldMk cId="1679344527" sldId="353"/>
            <ac:spMk id="11" creationId="{F13C74B1-5B17-4795-BED0-7140497B445A}"/>
          </ac:spMkLst>
        </pc:spChg>
        <pc:spChg chg="add del">
          <ac:chgData name="MARIA KARAMPELIA" userId="9dfcc2cac66bf474" providerId="LiveId" clId="{37E6D806-359B-423B-818F-6113D5DB06B0}" dt="2024-10-03T13:46:48.072" v="869" actId="26606"/>
          <ac:spMkLst>
            <pc:docMk/>
            <pc:sldMk cId="1679344527" sldId="353"/>
            <ac:spMk id="13" creationId="{D4974D33-8DC5-464E-8C6D-BE58F0669C17}"/>
          </ac:spMkLst>
        </pc:spChg>
        <pc:picChg chg="add mod">
          <ac:chgData name="MARIA KARAMPELIA" userId="9dfcc2cac66bf474" providerId="LiveId" clId="{37E6D806-359B-423B-818F-6113D5DB06B0}" dt="2024-10-03T13:46:48.072" v="869" actId="26606"/>
          <ac:picMkLst>
            <pc:docMk/>
            <pc:sldMk cId="1679344527" sldId="353"/>
            <ac:picMk id="4" creationId="{AC998E99-453B-15C7-46CA-16CD69091B13}"/>
          </ac:picMkLst>
        </pc:picChg>
      </pc:sldChg>
      <pc:sldChg chg="modSp new mod">
        <pc:chgData name="MARIA KARAMPELIA" userId="9dfcc2cac66bf474" providerId="LiveId" clId="{37E6D806-359B-423B-818F-6113D5DB06B0}" dt="2024-10-03T14:20:16.608" v="900" actId="20577"/>
        <pc:sldMkLst>
          <pc:docMk/>
          <pc:sldMk cId="3493179057" sldId="354"/>
        </pc:sldMkLst>
        <pc:spChg chg="mod">
          <ac:chgData name="MARIA KARAMPELIA" userId="9dfcc2cac66bf474" providerId="LiveId" clId="{37E6D806-359B-423B-818F-6113D5DB06B0}" dt="2024-10-03T12:35:29.164" v="865" actId="20577"/>
          <ac:spMkLst>
            <pc:docMk/>
            <pc:sldMk cId="3493179057" sldId="354"/>
            <ac:spMk id="2" creationId="{C06AFAC4-1B6F-510C-3D1C-245B669F83D1}"/>
          </ac:spMkLst>
        </pc:spChg>
        <pc:spChg chg="mod">
          <ac:chgData name="MARIA KARAMPELIA" userId="9dfcc2cac66bf474" providerId="LiveId" clId="{37E6D806-359B-423B-818F-6113D5DB06B0}" dt="2024-10-03T14:20:16.608" v="900" actId="20577"/>
          <ac:spMkLst>
            <pc:docMk/>
            <pc:sldMk cId="3493179057" sldId="354"/>
            <ac:spMk id="3" creationId="{6C9B9F3A-8779-26F3-71E2-6943AE0F4A3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CE7CE6-5D1C-4198-B13B-332B215A606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E03DD6F-86D0-4A89-B886-EF5B4B2D81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BB6387A5-FF16-4CE3-9695-336A107F3983}"/>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5" name="Θέση υποσέλιδου 4">
            <a:extLst>
              <a:ext uri="{FF2B5EF4-FFF2-40B4-BE49-F238E27FC236}">
                <a16:creationId xmlns:a16="http://schemas.microsoft.com/office/drawing/2014/main" id="{1B09DDF0-F1B4-463C-9FD6-14EDC238B17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4D02019-2CC2-4034-93AA-B4FE57863C99}"/>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3953430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904664-A1F6-4473-80B9-A10217377B9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3BCC1D0-0496-4BA7-80D6-576F3EB4E9E8}"/>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BB93EB3-0614-4FBD-A36C-79A8C1C6E5E5}"/>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5" name="Θέση υποσέλιδου 4">
            <a:extLst>
              <a:ext uri="{FF2B5EF4-FFF2-40B4-BE49-F238E27FC236}">
                <a16:creationId xmlns:a16="http://schemas.microsoft.com/office/drawing/2014/main" id="{A895A045-D457-47C2-8F27-7AB947F39F3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08E17FE-7B4B-4149-B2B6-8A041A760CCE}"/>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3939665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03E1689-3BED-43AE-80C5-75CD927A6F2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E9146B9-95A3-4DC5-93BD-1B535F0966E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264B401-5A9E-4F37-ABDB-0990B74B7AF6}"/>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5" name="Θέση υποσέλιδου 4">
            <a:extLst>
              <a:ext uri="{FF2B5EF4-FFF2-40B4-BE49-F238E27FC236}">
                <a16:creationId xmlns:a16="http://schemas.microsoft.com/office/drawing/2014/main" id="{D702AFEC-0614-4017-9BC3-B4FE52F6EAB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C96D0FC-751B-439C-8A3F-E9AD8CC3EE6F}"/>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374242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4A6C74-0166-45E8-BFAF-FB2CD7743FC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FA4A5E6-BA7D-48B3-B996-3D923802F43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547A38C-E3C1-4CB8-86B8-AC34B7FE547D}"/>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5" name="Θέση υποσέλιδου 4">
            <a:extLst>
              <a:ext uri="{FF2B5EF4-FFF2-40B4-BE49-F238E27FC236}">
                <a16:creationId xmlns:a16="http://schemas.microsoft.com/office/drawing/2014/main" id="{FF642C4D-1A4C-40DC-9507-89B9D6AAFF6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C522C75-C7FB-4533-9E70-1247E5CD2034}"/>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2998748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8DCFD4-CC5F-42B2-966A-130F1BE1545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C918529-BCFD-4D62-A81F-FF83103C6D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ABF824D-7C7B-47F9-83E7-A2E31B0185DD}"/>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5" name="Θέση υποσέλιδου 4">
            <a:extLst>
              <a:ext uri="{FF2B5EF4-FFF2-40B4-BE49-F238E27FC236}">
                <a16:creationId xmlns:a16="http://schemas.microsoft.com/office/drawing/2014/main" id="{09F94585-419B-4085-86F6-7FB1E88140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DE3877-3233-4EDC-B215-26D8A8286A7D}"/>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772449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8C1D55-B76D-4A5D-9493-E53B3EDA9EB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FF596C7-2FA5-4366-8474-7B83BD64681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A70EEBA-8937-4893-9EC4-6BCD15B4B14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4F90651-2394-4739-99F5-8396C0EDF73F}"/>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6" name="Θέση υποσέλιδου 5">
            <a:extLst>
              <a:ext uri="{FF2B5EF4-FFF2-40B4-BE49-F238E27FC236}">
                <a16:creationId xmlns:a16="http://schemas.microsoft.com/office/drawing/2014/main" id="{C39058D2-8D0C-4EF5-B940-7C593835838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9CF9E41-548E-4953-B8EA-3125E2D8CCC2}"/>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540947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256DB2-3F5C-4498-A31A-C11BD8ACEC8B}"/>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07B4CD8-EEEB-4744-B5B4-B09CDFE0CB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58CCEF9-F56E-42A3-A994-CD44BCC9F8E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12F9858-8505-4251-885B-9F79A7CA76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EB16E986-8890-4136-9456-8996DB337DC0}"/>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7567EE5-00E7-4F5C-A958-29E979C86E4D}"/>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8" name="Θέση υποσέλιδου 7">
            <a:extLst>
              <a:ext uri="{FF2B5EF4-FFF2-40B4-BE49-F238E27FC236}">
                <a16:creationId xmlns:a16="http://schemas.microsoft.com/office/drawing/2014/main" id="{DC506BF2-D394-499B-8997-ECD74CD80FF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C788D88-6DAE-4BA4-A87A-E58B4970895D}"/>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181524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5D5D0A-C0D2-41E7-8A91-968FE649829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364E53F-96F7-4D7D-8F14-DC45BF400BB2}"/>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4" name="Θέση υποσέλιδου 3">
            <a:extLst>
              <a:ext uri="{FF2B5EF4-FFF2-40B4-BE49-F238E27FC236}">
                <a16:creationId xmlns:a16="http://schemas.microsoft.com/office/drawing/2014/main" id="{0A5D25D6-6C5E-460B-907C-2FA6F329C14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12EE2AE-B3D1-40DC-8056-25D99186BE2B}"/>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2974265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D60B152-836F-4446-B88F-22DE3F058A38}"/>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3" name="Θέση υποσέλιδου 2">
            <a:extLst>
              <a:ext uri="{FF2B5EF4-FFF2-40B4-BE49-F238E27FC236}">
                <a16:creationId xmlns:a16="http://schemas.microsoft.com/office/drawing/2014/main" id="{877AC354-5AC5-40EA-92E3-927197720DF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EBDD50C-7A31-468B-90B1-F8FC0261FA46}"/>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1503767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178DB2-8153-4EEE-93D5-2181514C6F5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281E69F-0754-445F-9192-D20B8BB363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4E6D8B7-B158-4977-9FC5-27D6692B9B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6475AC5-3B67-4CE0-BFEE-D9F9C5F99671}"/>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6" name="Θέση υποσέλιδου 5">
            <a:extLst>
              <a:ext uri="{FF2B5EF4-FFF2-40B4-BE49-F238E27FC236}">
                <a16:creationId xmlns:a16="http://schemas.microsoft.com/office/drawing/2014/main" id="{AAEBB1D4-2AD8-401C-9AD3-FD85D7F7F13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D84FD2F-AA2E-48E9-863E-9D3A04F36406}"/>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1143347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CA9D55-A9A5-466F-B1BA-8318B27B8639}"/>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D854B35E-9196-49F1-83FB-6BAC96F51E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5404506-8845-409B-943A-A8A855AC6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6BA71FC-17BC-4133-A585-CA439A9701DD}"/>
              </a:ext>
            </a:extLst>
          </p:cNvPr>
          <p:cNvSpPr>
            <a:spLocks noGrp="1"/>
          </p:cNvSpPr>
          <p:nvPr>
            <p:ph type="dt" sz="half" idx="10"/>
          </p:nvPr>
        </p:nvSpPr>
        <p:spPr/>
        <p:txBody>
          <a:bodyPr/>
          <a:lstStyle/>
          <a:p>
            <a:fld id="{E3402FC7-90AC-405B-B6DC-D629B56F4641}" type="datetimeFigureOut">
              <a:rPr lang="el-GR" smtClean="0"/>
              <a:t>3/10/2024</a:t>
            </a:fld>
            <a:endParaRPr lang="el-GR"/>
          </a:p>
        </p:txBody>
      </p:sp>
      <p:sp>
        <p:nvSpPr>
          <p:cNvPr id="6" name="Θέση υποσέλιδου 5">
            <a:extLst>
              <a:ext uri="{FF2B5EF4-FFF2-40B4-BE49-F238E27FC236}">
                <a16:creationId xmlns:a16="http://schemas.microsoft.com/office/drawing/2014/main" id="{98999510-B230-45AD-A214-7CD091EDCFD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FD185FE-31B4-4A05-86D2-C99FDED47550}"/>
              </a:ext>
            </a:extLst>
          </p:cNvPr>
          <p:cNvSpPr>
            <a:spLocks noGrp="1"/>
          </p:cNvSpPr>
          <p:nvPr>
            <p:ph type="sldNum" sz="quarter" idx="12"/>
          </p:nvPr>
        </p:nvSpPr>
        <p:spPr/>
        <p:txBody>
          <a:bodyPr/>
          <a:lstStyle/>
          <a:p>
            <a:fld id="{F5121C69-9C06-4F33-BC38-7E1B3C840D2B}" type="slidenum">
              <a:rPr lang="el-GR" smtClean="0"/>
              <a:t>‹#›</a:t>
            </a:fld>
            <a:endParaRPr lang="el-GR"/>
          </a:p>
        </p:txBody>
      </p:sp>
    </p:spTree>
    <p:extLst>
      <p:ext uri="{BB962C8B-B14F-4D97-AF65-F5344CB8AC3E}">
        <p14:creationId xmlns:p14="http://schemas.microsoft.com/office/powerpoint/2010/main" val="281444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E0F1A4B1-845C-45C4-83CE-C8E1E85647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A4E5BB9-2FA8-4E82-9FB4-9A92101228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105A165-4EA0-4B15-BAE7-E90BD699D0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402FC7-90AC-405B-B6DC-D629B56F4641}" type="datetimeFigureOut">
              <a:rPr lang="el-GR" smtClean="0"/>
              <a:t>3/10/2024</a:t>
            </a:fld>
            <a:endParaRPr lang="el-GR"/>
          </a:p>
        </p:txBody>
      </p:sp>
      <p:sp>
        <p:nvSpPr>
          <p:cNvPr id="5" name="Θέση υποσέλιδου 4">
            <a:extLst>
              <a:ext uri="{FF2B5EF4-FFF2-40B4-BE49-F238E27FC236}">
                <a16:creationId xmlns:a16="http://schemas.microsoft.com/office/drawing/2014/main" id="{72CFDC11-D73F-4F09-9F5E-EAA346A17A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B3EBBAD-FB33-4511-B9A6-9CD4C35EE2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21C69-9C06-4F33-BC38-7E1B3C840D2B}" type="slidenum">
              <a:rPr lang="el-GR" smtClean="0"/>
              <a:t>‹#›</a:t>
            </a:fld>
            <a:endParaRPr lang="el-GR"/>
          </a:p>
        </p:txBody>
      </p:sp>
    </p:spTree>
    <p:extLst>
      <p:ext uri="{BB962C8B-B14F-4D97-AF65-F5344CB8AC3E}">
        <p14:creationId xmlns:p14="http://schemas.microsoft.com/office/powerpoint/2010/main" val="2826038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pentapostagma.gr/ekklisia/pneymatika-ofelima/3135027_nipsis-proseyhi-exomologisis-megali-sarakost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2C00D1-D30E-4D39-910D-352F396D0AEC}"/>
              </a:ext>
            </a:extLst>
          </p:cNvPr>
          <p:cNvSpPr>
            <a:spLocks noGrp="1"/>
          </p:cNvSpPr>
          <p:nvPr>
            <p:ph type="ctrTitle"/>
          </p:nvPr>
        </p:nvSpPr>
        <p:spPr>
          <a:xfrm>
            <a:off x="0" y="0"/>
            <a:ext cx="12192000" cy="5923692"/>
          </a:xfrm>
        </p:spPr>
        <p:txBody>
          <a:bodyPr>
            <a:normAutofit fontScale="90000"/>
          </a:bodyPr>
          <a:lstStyle/>
          <a:p>
            <a:pPr>
              <a:lnSpc>
                <a:spcPct val="107000"/>
              </a:lnSpc>
              <a:spcAft>
                <a:spcPts val="800"/>
              </a:spcAft>
            </a:pPr>
            <a:r>
              <a:rPr lang="el-GR" sz="3200" b="1" dirty="0">
                <a:latin typeface="+mn-lt"/>
              </a:rPr>
              <a:t> ΝΗΠΤΙΚΗ ΘΕΟΛΟΓΙΑ </a:t>
            </a:r>
            <a:br>
              <a:rPr lang="el-GR" sz="3200" b="1" dirty="0">
                <a:latin typeface="+mn-lt"/>
              </a:rPr>
            </a:br>
            <a:r>
              <a:rPr lang="el-GR" sz="3200" b="1" dirty="0">
                <a:latin typeface="+mn-lt"/>
              </a:rPr>
              <a:t>ΕΝΟΤΗΤΑ 1</a:t>
            </a:r>
            <a:r>
              <a:rPr lang="el-GR" sz="3200" b="1" baseline="30000" dirty="0">
                <a:latin typeface="+mn-lt"/>
              </a:rPr>
              <a:t>Η</a:t>
            </a:r>
            <a:br>
              <a:rPr lang="el-GR" sz="3200" b="1" baseline="30000" dirty="0">
                <a:latin typeface="+mn-lt"/>
              </a:rPr>
            </a:br>
            <a:r>
              <a:rPr lang="el-GR" sz="3200" b="1" dirty="0">
                <a:latin typeface="+mn-lt"/>
              </a:rPr>
              <a:t>ΦΙΛΟΚΑΛΙΑ ΤΩΝ ΙΕΡΩΝ ΝΗΠΤΙΚΩΝ</a:t>
            </a:r>
            <a:br>
              <a:rPr lang="el-GR" sz="3200" b="1" dirty="0">
                <a:latin typeface="+mn-lt"/>
              </a:rPr>
            </a:br>
            <a:br>
              <a:rPr lang="el-GR" sz="3200" b="1" dirty="0">
                <a:latin typeface="+mn-lt"/>
              </a:rPr>
            </a:br>
            <a:r>
              <a:rPr lang="el-GR" sz="3600" b="1" dirty="0">
                <a:solidFill>
                  <a:srgbClr val="FF0000"/>
                </a:solidFill>
                <a:latin typeface="+mn-lt"/>
                <a:cs typeface="Times New Roman" panose="02020603050405020304" pitchFamily="18" charset="0"/>
              </a:rPr>
              <a:t>Από το βιβλίο του π. Βασίλειου </a:t>
            </a:r>
            <a:r>
              <a:rPr lang="el-GR" sz="3600" b="1" dirty="0" err="1">
                <a:solidFill>
                  <a:srgbClr val="FF0000"/>
                </a:solidFill>
                <a:latin typeface="+mn-lt"/>
                <a:cs typeface="Times New Roman" panose="02020603050405020304" pitchFamily="18" charset="0"/>
              </a:rPr>
              <a:t>Καλλιακμάνη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Ποιμαντική και </a:t>
            </a:r>
            <a:r>
              <a:rPr lang="el-GR" sz="3600" b="1" i="1" dirty="0" err="1">
                <a:solidFill>
                  <a:srgbClr val="FF0000"/>
                </a:solidFill>
                <a:latin typeface="+mn-lt"/>
                <a:cs typeface="Times New Roman" panose="02020603050405020304" pitchFamily="18" charset="0"/>
              </a:rPr>
              <a:t>Εκκλησιολογία</a:t>
            </a:r>
            <a:r>
              <a:rPr lang="el-GR" sz="3600" b="1" dirty="0">
                <a:solidFill>
                  <a:srgbClr val="FF0000"/>
                </a:solidFill>
                <a:latin typeface="+mn-lt"/>
                <a:cs typeface="Times New Roman" panose="02020603050405020304" pitchFamily="18" charset="0"/>
              </a:rPr>
              <a:t>, </a:t>
            </a:r>
            <a:r>
              <a:rPr lang="el-GR" sz="3600" b="1" dirty="0">
                <a:solidFill>
                  <a:srgbClr val="FF0000"/>
                </a:solidFill>
                <a:effectLst/>
                <a:latin typeface="+mn-lt"/>
                <a:ea typeface="Calibri" panose="020F0502020204030204" pitchFamily="34" charset="0"/>
              </a:rPr>
              <a:t>1</a:t>
            </a:r>
            <a:r>
              <a:rPr lang="el-GR" sz="3600" b="1" baseline="30000" dirty="0">
                <a:solidFill>
                  <a:srgbClr val="FF0000"/>
                </a:solidFill>
                <a:effectLst/>
                <a:latin typeface="+mn-lt"/>
                <a:ea typeface="Calibri" panose="020F0502020204030204" pitchFamily="34" charset="0"/>
              </a:rPr>
              <a:t>η</a:t>
            </a:r>
            <a:r>
              <a:rPr lang="el-GR" sz="3600" b="1" dirty="0">
                <a:solidFill>
                  <a:srgbClr val="FF0000"/>
                </a:solidFill>
                <a:effectLst/>
                <a:latin typeface="+mn-lt"/>
                <a:ea typeface="Calibri" panose="020F0502020204030204" pitchFamily="34" charset="0"/>
              </a:rPr>
              <a:t> </a:t>
            </a:r>
            <a:r>
              <a:rPr lang="el-GR" sz="3600" b="1" dirty="0" err="1">
                <a:solidFill>
                  <a:srgbClr val="FF0000"/>
                </a:solidFill>
                <a:effectLst/>
                <a:latin typeface="+mn-lt"/>
                <a:ea typeface="Calibri" panose="020F0502020204030204" pitchFamily="34" charset="0"/>
              </a:rPr>
              <a:t>εκδ</a:t>
            </a:r>
            <a:r>
              <a:rPr lang="el-GR" sz="3600" b="1" dirty="0">
                <a:solidFill>
                  <a:srgbClr val="FF0000"/>
                </a:solidFill>
                <a:effectLst/>
                <a:latin typeface="+mn-lt"/>
                <a:ea typeface="Calibri" panose="020F0502020204030204" pitchFamily="34" charset="0"/>
              </a:rPr>
              <a:t>. Θεσσαλονίκη: </a:t>
            </a:r>
            <a:r>
              <a:rPr lang="el-GR" sz="3600" b="1" dirty="0" err="1">
                <a:solidFill>
                  <a:srgbClr val="FF0000"/>
                </a:solidFill>
                <a:effectLst/>
                <a:latin typeface="+mn-lt"/>
                <a:ea typeface="Calibri" panose="020F0502020204030204" pitchFamily="34" charset="0"/>
              </a:rPr>
              <a:t>Μυγδονία</a:t>
            </a:r>
            <a:r>
              <a:rPr lang="el-GR" sz="3600" b="1" dirty="0">
                <a:solidFill>
                  <a:srgbClr val="FF0000"/>
                </a:solidFill>
                <a:effectLst/>
                <a:latin typeface="+mn-lt"/>
                <a:ea typeface="Calibri" panose="020F0502020204030204" pitchFamily="34" charset="0"/>
              </a:rPr>
              <a:t>, 2013, </a:t>
            </a:r>
            <a:r>
              <a:rPr lang="el-GR" sz="3600" b="1" dirty="0" err="1">
                <a:solidFill>
                  <a:srgbClr val="FF0000"/>
                </a:solidFill>
                <a:effectLst/>
                <a:latin typeface="+mn-lt"/>
                <a:ea typeface="Calibri" panose="020F0502020204030204" pitchFamily="34" charset="0"/>
              </a:rPr>
              <a:t>σσ</a:t>
            </a:r>
            <a:r>
              <a:rPr lang="el-GR" sz="3600" b="1" dirty="0">
                <a:solidFill>
                  <a:srgbClr val="FF0000"/>
                </a:solidFill>
                <a:effectLst/>
                <a:latin typeface="+mn-lt"/>
                <a:ea typeface="Calibri" panose="020F0502020204030204" pitchFamily="34" charset="0"/>
              </a:rPr>
              <a:t>. 67-84 &amp;</a:t>
            </a:r>
            <a:br>
              <a:rPr lang="el-GR" sz="3600" b="1" dirty="0">
                <a:solidFill>
                  <a:srgbClr val="FF0000"/>
                </a:solidFill>
                <a:effectLst/>
                <a:latin typeface="+mn-lt"/>
                <a:ea typeface="Calibri" panose="020F0502020204030204" pitchFamily="34" charset="0"/>
              </a:rPr>
            </a:br>
            <a:r>
              <a:rPr lang="el-GR" sz="3600" u="sng" kern="100" dirty="0" err="1">
                <a:solidFill>
                  <a:srgbClr val="467886"/>
                </a:solidFill>
                <a:effectLst/>
                <a:latin typeface="+mn-lt"/>
                <a:ea typeface="Aptos" panose="020B0004020202020204" pitchFamily="34" charset="0"/>
                <a:cs typeface="Times New Roman" panose="02020603050405020304" pitchFamily="18" charset="0"/>
                <a:hlinkClick r:id="rId2"/>
              </a:rPr>
              <a:t>Νήψις</a:t>
            </a:r>
            <a:r>
              <a:rPr lang="el-GR" sz="3600" u="sng" kern="100" dirty="0">
                <a:solidFill>
                  <a:srgbClr val="467886"/>
                </a:solidFill>
                <a:effectLst/>
                <a:latin typeface="+mn-lt"/>
                <a:ea typeface="Aptos" panose="020B0004020202020204" pitchFamily="34" charset="0"/>
                <a:cs typeface="Times New Roman" panose="02020603050405020304" pitchFamily="18" charset="0"/>
                <a:hlinkClick r:id="rId2"/>
              </a:rPr>
              <a:t> – Προσευχή – </a:t>
            </a:r>
            <a:r>
              <a:rPr lang="el-GR" sz="3600" u="sng" kern="100" dirty="0" err="1">
                <a:solidFill>
                  <a:srgbClr val="467886"/>
                </a:solidFill>
                <a:effectLst/>
                <a:latin typeface="+mn-lt"/>
                <a:ea typeface="Aptos" panose="020B0004020202020204" pitchFamily="34" charset="0"/>
                <a:cs typeface="Times New Roman" panose="02020603050405020304" pitchFamily="18" charset="0"/>
                <a:hlinkClick r:id="rId2"/>
              </a:rPr>
              <a:t>Εξομολόγησις</a:t>
            </a:r>
            <a:r>
              <a:rPr lang="el-GR" sz="3600" u="sng" kern="100" dirty="0">
                <a:solidFill>
                  <a:srgbClr val="467886"/>
                </a:solidFill>
                <a:effectLst/>
                <a:latin typeface="+mn-lt"/>
                <a:ea typeface="Aptos" panose="020B0004020202020204" pitchFamily="34" charset="0"/>
                <a:cs typeface="Times New Roman" panose="02020603050405020304" pitchFamily="18" charset="0"/>
                <a:hlinkClick r:id="rId2"/>
              </a:rPr>
              <a:t> (Μεγάλη Σαρακοστή) | </a:t>
            </a:r>
            <a:r>
              <a:rPr lang="el-GR" sz="3600" u="sng" kern="100" dirty="0" err="1">
                <a:solidFill>
                  <a:srgbClr val="467886"/>
                </a:solidFill>
                <a:effectLst/>
                <a:latin typeface="+mn-lt"/>
                <a:ea typeface="Aptos" panose="020B0004020202020204" pitchFamily="34" charset="0"/>
                <a:cs typeface="Times New Roman" panose="02020603050405020304" pitchFamily="18" charset="0"/>
                <a:hlinkClick r:id="rId2"/>
              </a:rPr>
              <a:t>Pentapostagma</a:t>
            </a:r>
            <a:br>
              <a:rPr lang="el-GR" sz="3600" kern="100" dirty="0">
                <a:effectLst/>
                <a:latin typeface="+mn-lt"/>
                <a:ea typeface="Aptos" panose="020B0004020202020204" pitchFamily="34" charset="0"/>
                <a:cs typeface="Times New Roman" panose="02020603050405020304" pitchFamily="18" charset="0"/>
              </a:rPr>
            </a:br>
            <a:r>
              <a:rPr lang="el-GR" sz="3600" b="1" kern="100" dirty="0">
                <a:solidFill>
                  <a:srgbClr val="FF0000"/>
                </a:solidFill>
                <a:effectLst/>
                <a:latin typeface="+mn-lt"/>
                <a:ea typeface="Aptos" panose="020B0004020202020204" pitchFamily="34" charset="0"/>
                <a:cs typeface="Times New Roman" panose="02020603050405020304" pitchFamily="18" charset="0"/>
              </a:rPr>
              <a:t>Του </a:t>
            </a:r>
            <a:r>
              <a:rPr lang="el-GR" sz="3600" b="1" kern="100" dirty="0" err="1">
                <a:solidFill>
                  <a:srgbClr val="FF0000"/>
                </a:solidFill>
                <a:effectLst/>
                <a:latin typeface="+mn-lt"/>
                <a:ea typeface="Aptos" panose="020B0004020202020204" pitchFamily="34" charset="0"/>
                <a:cs typeface="Times New Roman" panose="02020603050405020304" pitchFamily="18" charset="0"/>
              </a:rPr>
              <a:t>Γέροντος</a:t>
            </a:r>
            <a:r>
              <a:rPr lang="el-GR" sz="3600" b="1" kern="100" dirty="0">
                <a:solidFill>
                  <a:srgbClr val="FF0000"/>
                </a:solidFill>
                <a:effectLst/>
                <a:latin typeface="+mn-lt"/>
                <a:ea typeface="Aptos" panose="020B0004020202020204" pitchFamily="34" charset="0"/>
                <a:cs typeface="Times New Roman" panose="02020603050405020304" pitchFamily="18" charset="0"/>
              </a:rPr>
              <a:t> </a:t>
            </a:r>
            <a:r>
              <a:rPr lang="el-GR" sz="3600" b="1" kern="100" dirty="0" err="1">
                <a:solidFill>
                  <a:srgbClr val="FF0000"/>
                </a:solidFill>
                <a:effectLst/>
                <a:latin typeface="+mn-lt"/>
                <a:ea typeface="Aptos" panose="020B0004020202020204" pitchFamily="34" charset="0"/>
                <a:cs typeface="Times New Roman" panose="02020603050405020304" pitchFamily="18" charset="0"/>
              </a:rPr>
              <a:t>Εφραίμ</a:t>
            </a:r>
            <a:r>
              <a:rPr lang="el-GR" sz="3600" b="1" kern="100" dirty="0">
                <a:solidFill>
                  <a:srgbClr val="FF0000"/>
                </a:solidFill>
                <a:effectLst/>
                <a:latin typeface="+mn-lt"/>
                <a:ea typeface="Aptos" panose="020B0004020202020204" pitchFamily="34" charset="0"/>
                <a:cs typeface="Times New Roman" panose="02020603050405020304" pitchFamily="18" charset="0"/>
              </a:rPr>
              <a:t> </a:t>
            </a:r>
            <a:r>
              <a:rPr lang="el-GR" sz="3600" b="1" kern="100" dirty="0" err="1">
                <a:solidFill>
                  <a:srgbClr val="FF0000"/>
                </a:solidFill>
                <a:effectLst/>
                <a:latin typeface="+mn-lt"/>
                <a:ea typeface="Aptos" panose="020B0004020202020204" pitchFamily="34" charset="0"/>
                <a:cs typeface="Times New Roman" panose="02020603050405020304" pitchFamily="18" charset="0"/>
              </a:rPr>
              <a:t>Φιλοθεΐτου</a:t>
            </a:r>
            <a:br>
              <a:rPr lang="el-GR" sz="3600" kern="100" dirty="0">
                <a:effectLst/>
                <a:latin typeface="+mn-lt"/>
                <a:ea typeface="Aptos" panose="020B0004020202020204" pitchFamily="34" charset="0"/>
                <a:cs typeface="Times New Roman" panose="02020603050405020304" pitchFamily="18" charset="0"/>
              </a:rPr>
            </a:br>
            <a:br>
              <a:rPr lang="el-GR" sz="3600" b="1" dirty="0">
                <a:solidFill>
                  <a:srgbClr val="FF0000"/>
                </a:solidFill>
                <a:effectLst/>
                <a:latin typeface="+mn-lt"/>
                <a:ea typeface="Calibri" panose="020F0502020204030204" pitchFamily="34" charset="0"/>
              </a:rPr>
            </a:br>
            <a:br>
              <a:rPr lang="el-GR" sz="3200" b="1" dirty="0">
                <a:latin typeface="+mn-lt"/>
              </a:rPr>
            </a:br>
            <a:endParaRPr lang="el-GR" sz="3200" b="1" dirty="0">
              <a:latin typeface="+mn-lt"/>
            </a:endParaRPr>
          </a:p>
        </p:txBody>
      </p:sp>
      <p:sp>
        <p:nvSpPr>
          <p:cNvPr id="3" name="Υπότιτλος 2">
            <a:extLst>
              <a:ext uri="{FF2B5EF4-FFF2-40B4-BE49-F238E27FC236}">
                <a16:creationId xmlns:a16="http://schemas.microsoft.com/office/drawing/2014/main" id="{9F094A1B-E15F-4D8B-B110-BD7B19AEAAAA}"/>
              </a:ext>
            </a:extLst>
          </p:cNvPr>
          <p:cNvSpPr>
            <a:spLocks noGrp="1"/>
          </p:cNvSpPr>
          <p:nvPr>
            <p:ph type="subTitle" idx="1"/>
          </p:nvPr>
        </p:nvSpPr>
        <p:spPr>
          <a:xfrm>
            <a:off x="450574" y="5066254"/>
            <a:ext cx="11290852" cy="1791746"/>
          </a:xfrm>
        </p:spPr>
        <p:txBody>
          <a:bodyPr>
            <a:normAutofit fontScale="47500" lnSpcReduction="20000"/>
          </a:bodyPr>
          <a:lstStyle/>
          <a:p>
            <a:endParaRPr lang="el-GR" dirty="0"/>
          </a:p>
          <a:p>
            <a:r>
              <a:rPr lang="el-GR" sz="3800" dirty="0"/>
              <a:t>  </a:t>
            </a:r>
            <a:r>
              <a:rPr lang="el-GR" sz="3800" dirty="0">
                <a:cs typeface="Times New Roman" panose="02020603050405020304" pitchFamily="18" charset="0"/>
              </a:rPr>
              <a:t>Ζ</a:t>
            </a:r>
            <a:r>
              <a:rPr lang="el-GR" sz="3800" dirty="0"/>
              <a:t>΄ ΕΞΑΜΗΝΟ</a:t>
            </a:r>
            <a:br>
              <a:rPr lang="el-GR" sz="3800" dirty="0"/>
            </a:br>
            <a:r>
              <a:rPr lang="el-GR" sz="3800" dirty="0"/>
              <a:t>ΙΕΡΑΤΙΚΩΝ ΣΠΟΥΔΩΝ</a:t>
            </a:r>
          </a:p>
          <a:p>
            <a:r>
              <a:rPr lang="el-GR" sz="3800" dirty="0"/>
              <a:t>ΑΕΑΑ</a:t>
            </a:r>
          </a:p>
          <a:p>
            <a:r>
              <a:rPr lang="el-GR" sz="3800" dirty="0"/>
              <a:t>ΔΙΔΑΣΚΟΥΣΑ: ΜΑΡΙΑ Κ. ΚΑΡΑΜΠΕΛΙΑ</a:t>
            </a:r>
          </a:p>
          <a:p>
            <a:r>
              <a:rPr lang="el-GR" sz="3800" dirty="0"/>
              <a:t>2024-2025</a:t>
            </a:r>
          </a:p>
          <a:p>
            <a:endParaRPr lang="el-GR" sz="3600" dirty="0"/>
          </a:p>
          <a:p>
            <a:endParaRPr lang="el-GR" dirty="0"/>
          </a:p>
        </p:txBody>
      </p:sp>
    </p:spTree>
    <p:extLst>
      <p:ext uri="{BB962C8B-B14F-4D97-AF65-F5344CB8AC3E}">
        <p14:creationId xmlns:p14="http://schemas.microsoft.com/office/powerpoint/2010/main" val="3301734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6AFAC4-1B6F-510C-3D1C-245B669F83D1}"/>
              </a:ext>
            </a:extLst>
          </p:cNvPr>
          <p:cNvSpPr>
            <a:spLocks noGrp="1"/>
          </p:cNvSpPr>
          <p:nvPr>
            <p:ph type="title"/>
          </p:nvPr>
        </p:nvSpPr>
        <p:spPr>
          <a:xfrm>
            <a:off x="838200" y="18256"/>
            <a:ext cx="10515600" cy="419066"/>
          </a:xfrm>
        </p:spPr>
        <p:txBody>
          <a:bodyPr>
            <a:normAutofit fontScale="90000"/>
          </a:bodyPr>
          <a:lstStyle/>
          <a:p>
            <a:pPr algn="ctr"/>
            <a:r>
              <a:rPr lang="el-GR" b="1" dirty="0" err="1"/>
              <a:t>Νήφω</a:t>
            </a:r>
            <a:r>
              <a:rPr lang="el-GR" b="1" dirty="0"/>
              <a:t> και νίπτω: διάκριση και σχέση</a:t>
            </a:r>
            <a:endParaRPr lang="el-GR" dirty="0"/>
          </a:p>
        </p:txBody>
      </p:sp>
      <p:sp>
        <p:nvSpPr>
          <p:cNvPr id="3" name="Θέση περιεχομένου 2">
            <a:extLst>
              <a:ext uri="{FF2B5EF4-FFF2-40B4-BE49-F238E27FC236}">
                <a16:creationId xmlns:a16="http://schemas.microsoft.com/office/drawing/2014/main" id="{6C9B9F3A-8779-26F3-71E2-6943AE0F4A3C}"/>
              </a:ext>
            </a:extLst>
          </p:cNvPr>
          <p:cNvSpPr>
            <a:spLocks noGrp="1"/>
          </p:cNvSpPr>
          <p:nvPr>
            <p:ph idx="1"/>
          </p:nvPr>
        </p:nvSpPr>
        <p:spPr>
          <a:xfrm>
            <a:off x="0" y="437322"/>
            <a:ext cx="12192000" cy="6420678"/>
          </a:xfrm>
        </p:spPr>
        <p:txBody>
          <a:bodyPr>
            <a:normAutofit fontScale="92500" lnSpcReduction="20000"/>
          </a:bodyPr>
          <a:lstStyle/>
          <a:p>
            <a:pPr marL="0" indent="0" algn="ctr">
              <a:lnSpc>
                <a:spcPct val="107000"/>
              </a:lnSpc>
              <a:spcAft>
                <a:spcPts val="800"/>
              </a:spcAft>
              <a:buNone/>
            </a:pPr>
            <a:r>
              <a:rPr lang="el-GR" sz="2600" b="1" i="1" kern="100" dirty="0" err="1">
                <a:ea typeface="Aptos" panose="020B0004020202020204" pitchFamily="34" charset="0"/>
                <a:cs typeface="Times New Roman" panose="02020603050405020304" pitchFamily="18" charset="0"/>
              </a:rPr>
              <a:t>Ν</a:t>
            </a:r>
            <a:r>
              <a:rPr lang="el-GR" sz="2600" b="1" i="1" kern="100" dirty="0" err="1">
                <a:effectLst/>
                <a:ea typeface="Aptos" panose="020B0004020202020204" pitchFamily="34" charset="0"/>
                <a:cs typeface="Times New Roman" panose="02020603050405020304" pitchFamily="18" charset="0"/>
              </a:rPr>
              <a:t>ίψον</a:t>
            </a:r>
            <a:r>
              <a:rPr lang="el-GR" sz="2600" b="1" i="1" kern="100" dirty="0">
                <a:effectLst/>
                <a:ea typeface="Aptos" panose="020B0004020202020204" pitchFamily="34" charset="0"/>
                <a:cs typeface="Times New Roman" panose="02020603050405020304" pitchFamily="18" charset="0"/>
              </a:rPr>
              <a:t> </a:t>
            </a:r>
            <a:r>
              <a:rPr lang="el-GR" sz="2600" b="1" i="1" kern="100" dirty="0" err="1">
                <a:effectLst/>
                <a:ea typeface="Aptos" panose="020B0004020202020204" pitchFamily="34" charset="0"/>
                <a:cs typeface="Times New Roman" panose="02020603050405020304" pitchFamily="18" charset="0"/>
              </a:rPr>
              <a:t>ἀνομήματα</a:t>
            </a:r>
            <a:r>
              <a:rPr lang="el-GR" sz="2600" b="1" i="1" kern="100" dirty="0">
                <a:effectLst/>
                <a:ea typeface="Aptos" panose="020B0004020202020204" pitchFamily="34" charset="0"/>
                <a:cs typeface="Times New Roman" panose="02020603050405020304" pitchFamily="18" charset="0"/>
              </a:rPr>
              <a:t>, </a:t>
            </a:r>
            <a:r>
              <a:rPr lang="el-GR" sz="2600" b="1" i="1" kern="100" dirty="0" err="1">
                <a:effectLst/>
                <a:ea typeface="Aptos" panose="020B0004020202020204" pitchFamily="34" charset="0"/>
                <a:cs typeface="Times New Roman" panose="02020603050405020304" pitchFamily="18" charset="0"/>
              </a:rPr>
              <a:t>μὴ</a:t>
            </a:r>
            <a:r>
              <a:rPr lang="el-GR" sz="2600" b="1" i="1" kern="100" dirty="0">
                <a:effectLst/>
                <a:ea typeface="Aptos" panose="020B0004020202020204" pitchFamily="34" charset="0"/>
                <a:cs typeface="Times New Roman" panose="02020603050405020304" pitchFamily="18" charset="0"/>
              </a:rPr>
              <a:t> </a:t>
            </a:r>
            <a:r>
              <a:rPr lang="el-GR" sz="2600" b="1" i="1" kern="100" dirty="0" err="1">
                <a:effectLst/>
                <a:ea typeface="Aptos" panose="020B0004020202020204" pitchFamily="34" charset="0"/>
                <a:cs typeface="Times New Roman" panose="02020603050405020304" pitchFamily="18" charset="0"/>
              </a:rPr>
              <a:t>μόναν</a:t>
            </a:r>
            <a:r>
              <a:rPr lang="el-GR" sz="2600" b="1" i="1" kern="100" dirty="0">
                <a:effectLst/>
                <a:ea typeface="Aptos" panose="020B0004020202020204" pitchFamily="34" charset="0"/>
                <a:cs typeface="Times New Roman" panose="02020603050405020304" pitchFamily="18" charset="0"/>
              </a:rPr>
              <a:t> </a:t>
            </a:r>
            <a:r>
              <a:rPr lang="el-GR" sz="2600" b="1" i="1" kern="100" dirty="0" err="1">
                <a:effectLst/>
                <a:ea typeface="Aptos" panose="020B0004020202020204" pitchFamily="34" charset="0"/>
                <a:cs typeface="Times New Roman" panose="02020603050405020304" pitchFamily="18" charset="0"/>
              </a:rPr>
              <a:t>ὄψιν</a:t>
            </a:r>
            <a:endParaRPr lang="el-GR" sz="2600" kern="100" dirty="0">
              <a:effectLst/>
              <a:ea typeface="Aptos" panose="020B0004020202020204" pitchFamily="34" charset="0"/>
              <a:cs typeface="Times New Roman" panose="02020603050405020304" pitchFamily="18" charset="0"/>
            </a:endParaRPr>
          </a:p>
          <a:p>
            <a:pPr>
              <a:lnSpc>
                <a:spcPct val="107000"/>
              </a:lnSpc>
              <a:spcAft>
                <a:spcPts val="800"/>
              </a:spcAft>
            </a:pPr>
            <a:r>
              <a:rPr lang="el-GR" sz="2600" kern="100" dirty="0">
                <a:effectLst/>
                <a:ea typeface="Aptos" panose="020B0004020202020204" pitchFamily="34" charset="0"/>
                <a:cs typeface="Times New Roman" panose="02020603050405020304" pitchFamily="18" charset="0"/>
              </a:rPr>
              <a:t>Σημαίνει «</a:t>
            </a:r>
            <a:r>
              <a:rPr lang="el-GR" sz="2600" i="1" kern="100" dirty="0">
                <a:effectLst/>
                <a:ea typeface="Aptos" panose="020B0004020202020204" pitchFamily="34" charset="0"/>
                <a:cs typeface="Times New Roman" panose="02020603050405020304" pitchFamily="18" charset="0"/>
              </a:rPr>
              <a:t>πλύνε τις αμαρτίες σου και όχι μόνο το πρόσωπό σου</a:t>
            </a:r>
            <a:r>
              <a:rPr lang="el-GR" sz="2600" kern="100" dirty="0">
                <a:effectLst/>
                <a:ea typeface="Aptos" panose="020B0004020202020204" pitchFamily="34" charset="0"/>
                <a:cs typeface="Times New Roman" panose="02020603050405020304" pitchFamily="18" charset="0"/>
              </a:rPr>
              <a:t>», είναι ελληνική καρκινική φράση που γράφτηκε για πρώτη φορά σε ιερή κολυμπήθρα έξω από την Αγία Σοφία στην Κωνσταντινούπολη.</a:t>
            </a:r>
          </a:p>
          <a:p>
            <a:pPr>
              <a:lnSpc>
                <a:spcPct val="107000"/>
              </a:lnSpc>
              <a:spcAft>
                <a:spcPts val="800"/>
              </a:spcAft>
            </a:pPr>
            <a:r>
              <a:rPr lang="el-GR" sz="2600" kern="100" dirty="0">
                <a:effectLst/>
                <a:ea typeface="Aptos" panose="020B0004020202020204" pitchFamily="34" charset="0"/>
                <a:cs typeface="Times New Roman" panose="02020603050405020304" pitchFamily="18" charset="0"/>
              </a:rPr>
              <a:t>Η φράση αποδίδεται στον </a:t>
            </a:r>
            <a:r>
              <a:rPr lang="el-GR" sz="2600" b="1" kern="100" dirty="0">
                <a:effectLst/>
                <a:ea typeface="Aptos" panose="020B0004020202020204" pitchFamily="34" charset="0"/>
                <a:cs typeface="Times New Roman" panose="02020603050405020304" pitchFamily="18" charset="0"/>
              </a:rPr>
              <a:t>Άγιο Γρηγόριο τον </a:t>
            </a:r>
            <a:r>
              <a:rPr lang="el-GR" sz="2600" b="1" kern="100" dirty="0" err="1">
                <a:effectLst/>
                <a:ea typeface="Aptos" panose="020B0004020202020204" pitchFamily="34" charset="0"/>
                <a:cs typeface="Times New Roman" panose="02020603050405020304" pitchFamily="18" charset="0"/>
              </a:rPr>
              <a:t>Ναζιανζηνό</a:t>
            </a:r>
            <a:r>
              <a:rPr lang="el-GR" sz="2600" kern="100" dirty="0">
                <a:effectLst/>
                <a:ea typeface="Aptos" panose="020B0004020202020204" pitchFamily="34" charset="0"/>
                <a:cs typeface="Times New Roman" panose="02020603050405020304" pitchFamily="18" charset="0"/>
              </a:rPr>
              <a:t>.</a:t>
            </a:r>
          </a:p>
          <a:p>
            <a:pPr>
              <a:lnSpc>
                <a:spcPct val="107000"/>
              </a:lnSpc>
              <a:spcAft>
                <a:spcPts val="800"/>
              </a:spcAft>
            </a:pPr>
            <a:r>
              <a:rPr lang="el-GR" sz="2600" kern="100" dirty="0">
                <a:effectLst/>
                <a:ea typeface="Aptos" panose="020B0004020202020204" pitchFamily="34" charset="0"/>
                <a:cs typeface="Times New Roman" panose="02020603050405020304" pitchFamily="18" charset="0"/>
              </a:rPr>
              <a:t>Η επιγραφή βρίσκεται επίσης στα ακόλουθα ορθόδοξα ελληνικά σημεία:</a:t>
            </a:r>
          </a:p>
          <a:p>
            <a:pPr lvl="1">
              <a:lnSpc>
                <a:spcPct val="107000"/>
              </a:lnSpc>
              <a:spcAft>
                <a:spcPts val="800"/>
              </a:spcAft>
              <a:buSzPts val="1000"/>
              <a:buFont typeface="Wingdings" panose="05000000000000000000" pitchFamily="2" charset="2"/>
              <a:buChar char="v"/>
              <a:tabLst>
                <a:tab pos="457200" algn="l"/>
              </a:tabLst>
            </a:pPr>
            <a:r>
              <a:rPr lang="el-GR" sz="2600" kern="100" dirty="0">
                <a:effectLst/>
                <a:ea typeface="Aptos" panose="020B0004020202020204" pitchFamily="34" charset="0"/>
                <a:cs typeface="Times New Roman" panose="02020603050405020304" pitchFamily="18" charset="0"/>
              </a:rPr>
              <a:t>πάνω από το Αγίασμα ("Ιερή Πηγή") της εκκλησίας της Παναγίας των Βλαχερνών στην Κωνσταντινούπολη.</a:t>
            </a:r>
          </a:p>
          <a:p>
            <a:pPr lvl="1">
              <a:lnSpc>
                <a:spcPct val="107000"/>
              </a:lnSpc>
              <a:spcAft>
                <a:spcPts val="800"/>
              </a:spcAft>
              <a:buSzPts val="1000"/>
              <a:buFont typeface="Wingdings" panose="05000000000000000000" pitchFamily="2" charset="2"/>
              <a:buChar char="v"/>
              <a:tabLst>
                <a:tab pos="457200" algn="l"/>
              </a:tabLst>
            </a:pPr>
            <a:r>
              <a:rPr lang="el-GR" sz="2600" kern="100" dirty="0">
                <a:ea typeface="Aptos" panose="020B0004020202020204" pitchFamily="34" charset="0"/>
                <a:cs typeface="Times New Roman" panose="02020603050405020304" pitchFamily="18" charset="0"/>
              </a:rPr>
              <a:t>σ</a:t>
            </a:r>
            <a:r>
              <a:rPr lang="el-GR" sz="2600" kern="100" dirty="0">
                <a:effectLst/>
                <a:ea typeface="Aptos" panose="020B0004020202020204" pitchFamily="34" charset="0"/>
                <a:cs typeface="Times New Roman" panose="02020603050405020304" pitchFamily="18" charset="0"/>
              </a:rPr>
              <a:t>τη Μονή </a:t>
            </a:r>
            <a:r>
              <a:rPr lang="el-GR" sz="2600" kern="100" dirty="0" err="1">
                <a:effectLst/>
                <a:ea typeface="Aptos" panose="020B0004020202020204" pitchFamily="34" charset="0"/>
                <a:cs typeface="Times New Roman" panose="02020603050405020304" pitchFamily="18" charset="0"/>
              </a:rPr>
              <a:t>Βλατάδων</a:t>
            </a:r>
            <a:r>
              <a:rPr lang="el-GR" sz="2600" kern="100" dirty="0">
                <a:effectLst/>
                <a:ea typeface="Aptos" panose="020B0004020202020204" pitchFamily="34" charset="0"/>
                <a:cs typeface="Times New Roman" panose="02020603050405020304" pitchFamily="18" charset="0"/>
              </a:rPr>
              <a:t>, στη Θεσσαλονίκη. </a:t>
            </a:r>
          </a:p>
          <a:p>
            <a:pPr lvl="1">
              <a:lnSpc>
                <a:spcPct val="107000"/>
              </a:lnSpc>
              <a:spcAft>
                <a:spcPts val="800"/>
              </a:spcAft>
              <a:buSzPts val="1000"/>
              <a:buFont typeface="Wingdings" panose="05000000000000000000" pitchFamily="2" charset="2"/>
              <a:buChar char="v"/>
              <a:tabLst>
                <a:tab pos="457200" algn="l"/>
              </a:tabLst>
            </a:pPr>
            <a:r>
              <a:rPr lang="el-GR" sz="2600" kern="100" dirty="0">
                <a:effectLst/>
                <a:ea typeface="Aptos" panose="020B0004020202020204" pitchFamily="34" charset="0"/>
                <a:cs typeface="Times New Roman" panose="02020603050405020304" pitchFamily="18" charset="0"/>
              </a:rPr>
              <a:t>σε μια βρύση μέσα στην </a:t>
            </a:r>
            <a:r>
              <a:rPr lang="el-GR" sz="2600" kern="100">
                <a:effectLst/>
                <a:ea typeface="Aptos" panose="020B0004020202020204" pitchFamily="34" charset="0"/>
                <a:cs typeface="Times New Roman" panose="02020603050405020304" pitchFamily="18" charset="0"/>
              </a:rPr>
              <a:t>εκκλησία της Παναγίας </a:t>
            </a:r>
            <a:r>
              <a:rPr lang="el-GR" sz="2600" kern="100" dirty="0">
                <a:effectLst/>
                <a:ea typeface="Aptos" panose="020B0004020202020204" pitchFamily="34" charset="0"/>
                <a:cs typeface="Times New Roman" panose="02020603050405020304" pitchFamily="18" charset="0"/>
              </a:rPr>
              <a:t>της Εκατονταπυλιανής στην </a:t>
            </a:r>
            <a:r>
              <a:rPr lang="el-GR" sz="2600" kern="100" dirty="0" err="1">
                <a:effectLst/>
                <a:ea typeface="Aptos" panose="020B0004020202020204" pitchFamily="34" charset="0"/>
                <a:cs typeface="Times New Roman" panose="02020603050405020304" pitchFamily="18" charset="0"/>
              </a:rPr>
              <a:t>Παροικιά</a:t>
            </a:r>
            <a:r>
              <a:rPr lang="el-GR" sz="2600" kern="100" dirty="0">
                <a:effectLst/>
                <a:ea typeface="Aptos" panose="020B0004020202020204" pitchFamily="34" charset="0"/>
                <a:cs typeface="Times New Roman" panose="02020603050405020304" pitchFamily="18" charset="0"/>
              </a:rPr>
              <a:t> στο νησί Πάρος.</a:t>
            </a:r>
          </a:p>
          <a:p>
            <a:pPr marL="342900" lvl="0" indent="-342900">
              <a:lnSpc>
                <a:spcPct val="107000"/>
              </a:lnSpc>
              <a:spcAft>
                <a:spcPts val="800"/>
              </a:spcAft>
              <a:buSzPts val="1000"/>
              <a:buFont typeface="Symbol" panose="05050102010706020507" pitchFamily="18" charset="2"/>
              <a:buChar char=""/>
              <a:tabLst>
                <a:tab pos="457200" algn="l"/>
              </a:tabLst>
            </a:pPr>
            <a:r>
              <a:rPr lang="el-GR" sz="2600" kern="100" dirty="0">
                <a:effectLst/>
                <a:ea typeface="Aptos" panose="020B0004020202020204" pitchFamily="34" charset="0"/>
                <a:cs typeface="Times New Roman" panose="02020603050405020304" pitchFamily="18" charset="0"/>
              </a:rPr>
              <a:t>Δύο προσθήκες του </a:t>
            </a:r>
            <a:r>
              <a:rPr lang="el-GR" sz="2600" b="1" kern="100" dirty="0">
                <a:effectLst/>
                <a:ea typeface="Aptos" panose="020B0004020202020204" pitchFamily="34" charset="0"/>
                <a:cs typeface="Times New Roman" panose="02020603050405020304" pitchFamily="18" charset="0"/>
              </a:rPr>
              <a:t>Έλληνα</a:t>
            </a:r>
            <a:r>
              <a:rPr lang="el-GR" sz="2600" kern="100" dirty="0">
                <a:effectLst/>
                <a:ea typeface="Aptos" panose="020B0004020202020204" pitchFamily="34" charset="0"/>
                <a:cs typeface="Times New Roman" panose="02020603050405020304" pitchFamily="18" charset="0"/>
              </a:rPr>
              <a:t> </a:t>
            </a:r>
            <a:r>
              <a:rPr lang="el-GR" sz="2600" b="1" kern="100" dirty="0">
                <a:effectLst/>
                <a:ea typeface="Aptos" panose="020B0004020202020204" pitchFamily="34" charset="0"/>
                <a:cs typeface="Times New Roman" panose="02020603050405020304" pitchFamily="18" charset="0"/>
              </a:rPr>
              <a:t>γλύπτη Ξενία Αλέξιου με καταγωγή από την Ικαρία</a:t>
            </a:r>
            <a:r>
              <a:rPr lang="el-GR" sz="2600" kern="100" dirty="0">
                <a:effectLst/>
                <a:ea typeface="Aptos" panose="020B0004020202020204" pitchFamily="34" charset="0"/>
                <a:cs typeface="Times New Roman" panose="02020603050405020304" pitchFamily="18" charset="0"/>
              </a:rPr>
              <a:t>, η μια βρίσκεται στην </a:t>
            </a:r>
            <a:r>
              <a:rPr lang="el-GR" sz="2600" kern="100" dirty="0">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μονή Αγίου Γερασίμου του </a:t>
            </a:r>
            <a:r>
              <a:rPr lang="el-GR" sz="2600" kern="100" dirty="0" err="1">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Ιορδανίτη</a:t>
            </a:r>
            <a:r>
              <a:rPr lang="el-GR" sz="2600" kern="100" dirty="0">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 </a:t>
            </a:r>
            <a:r>
              <a:rPr lang="el-GR" sz="2600" kern="100" dirty="0">
                <a:effectLst/>
                <a:ea typeface="Aptos" panose="020B0004020202020204" pitchFamily="34" charset="0"/>
                <a:cs typeface="Times New Roman" panose="02020603050405020304" pitchFamily="18" charset="0"/>
              </a:rPr>
              <a:t>εντός του ιερού για την προετοιμασία της θείας λειτουργίας, στην έρημο της Ιορδανίας στην Παλαιστίνη και η δεύτερη στην </a:t>
            </a:r>
            <a:r>
              <a:rPr lang="el-GR" sz="2600" kern="100" dirty="0">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κρήνη της Μητροπολιτικής εκκλησίας Αγίου </a:t>
            </a:r>
            <a:r>
              <a:rPr lang="el-GR" sz="2600" kern="100" dirty="0" err="1">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Κηρύκου</a:t>
            </a:r>
            <a:r>
              <a:rPr lang="el-GR" sz="2600" kern="100" dirty="0">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 στην Ικαρία </a:t>
            </a:r>
            <a:r>
              <a:rPr lang="el-GR" sz="2600" kern="100" dirty="0">
                <a:effectLst/>
                <a:ea typeface="Aptos" panose="020B0004020202020204" pitchFamily="34" charset="0"/>
                <a:cs typeface="Times New Roman" panose="02020603050405020304" pitchFamily="18" charset="0"/>
              </a:rPr>
              <a:t>στον αυλόγυρο της. </a:t>
            </a:r>
          </a:p>
          <a:p>
            <a:pPr marL="0" indent="0">
              <a:buNone/>
            </a:pPr>
            <a:endParaRPr lang="el-GR" dirty="0"/>
          </a:p>
        </p:txBody>
      </p:sp>
    </p:spTree>
    <p:extLst>
      <p:ext uri="{BB962C8B-B14F-4D97-AF65-F5344CB8AC3E}">
        <p14:creationId xmlns:p14="http://schemas.microsoft.com/office/powerpoint/2010/main" val="3493179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57577"/>
            <a:ext cx="10515600" cy="613669"/>
          </a:xfrm>
        </p:spPr>
        <p:txBody>
          <a:bodyPr>
            <a:normAutofit fontScale="90000"/>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75414" y="871246"/>
            <a:ext cx="11962615" cy="5986753"/>
          </a:xfrm>
        </p:spPr>
        <p:txBody>
          <a:bodyPr>
            <a:normAutofit fontScale="92500" lnSpcReduction="10000"/>
          </a:bodyPr>
          <a:lstStyle/>
          <a:p>
            <a:pPr marL="0" indent="0">
              <a:buNone/>
            </a:pPr>
            <a:r>
              <a:rPr lang="el-GR" dirty="0"/>
              <a:t>Στη </a:t>
            </a:r>
            <a:r>
              <a:rPr lang="el-GR" i="1" dirty="0"/>
              <a:t>Φιλοκαλία των Ιερών Νηπτικών </a:t>
            </a:r>
            <a:r>
              <a:rPr lang="el-GR" dirty="0"/>
              <a:t>συνοψίζεται η ησυχαστική παράδοση της Εκκλησίας.</a:t>
            </a:r>
          </a:p>
          <a:p>
            <a:r>
              <a:rPr lang="el-GR" dirty="0"/>
              <a:t>Οι ιεροί νηπτικοί εισάγουν τον Χριστιανισμό στη μυστική οδό της θεογνωσίας.</a:t>
            </a:r>
          </a:p>
          <a:p>
            <a:r>
              <a:rPr lang="el-GR" dirty="0"/>
              <a:t>Η </a:t>
            </a:r>
            <a:r>
              <a:rPr lang="el-GR" b="1" dirty="0"/>
              <a:t>άσκηση</a:t>
            </a:r>
            <a:r>
              <a:rPr lang="el-GR" dirty="0"/>
              <a:t>, η </a:t>
            </a:r>
            <a:r>
              <a:rPr lang="el-GR" b="1" dirty="0"/>
              <a:t>ησυχία</a:t>
            </a:r>
            <a:r>
              <a:rPr lang="el-GR" dirty="0"/>
              <a:t>, η </a:t>
            </a:r>
            <a:r>
              <a:rPr lang="el-GR" b="1" dirty="0" err="1"/>
              <a:t>νήψη</a:t>
            </a:r>
            <a:r>
              <a:rPr lang="el-GR" dirty="0"/>
              <a:t> και η </a:t>
            </a:r>
            <a:r>
              <a:rPr lang="el-GR" b="1" dirty="0"/>
              <a:t>νοερά προσευχή</a:t>
            </a:r>
            <a:r>
              <a:rPr lang="el-GR" dirty="0"/>
              <a:t> βοηθούν: </a:t>
            </a:r>
          </a:p>
          <a:p>
            <a:pPr marL="0" indent="0">
              <a:buNone/>
            </a:pPr>
            <a:r>
              <a:rPr lang="el-GR" dirty="0"/>
              <a:t>α) στην κάθαρση της καρδιάς από τα άλογα πάθη και </a:t>
            </a:r>
          </a:p>
          <a:p>
            <a:pPr marL="0" indent="0">
              <a:buNone/>
            </a:pPr>
            <a:r>
              <a:rPr lang="el-GR" dirty="0"/>
              <a:t>β) έλκουν τη χάρη του Θεού. </a:t>
            </a:r>
          </a:p>
          <a:p>
            <a:pPr marL="0" indent="0">
              <a:lnSpc>
                <a:spcPct val="107000"/>
              </a:lnSpc>
              <a:spcAft>
                <a:spcPts val="800"/>
              </a:spcAft>
              <a:buNone/>
            </a:pPr>
            <a:r>
              <a:rPr lang="el-GR" sz="2800" b="1" kern="100" dirty="0">
                <a:effectLst/>
                <a:latin typeface="Aptos" panose="020B0004020202020204" pitchFamily="34" charset="0"/>
                <a:ea typeface="Aptos" panose="020B0004020202020204" pitchFamily="34" charset="0"/>
                <a:cs typeface="Times New Roman" panose="02020603050405020304" pitchFamily="18" charset="0"/>
              </a:rPr>
              <a:t>Στην αρχαία ελληνική γραμματεία</a:t>
            </a:r>
            <a:endParaRPr lang="el-GR"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l-GR" sz="2800" b="1" kern="100" dirty="0" err="1">
                <a:effectLst/>
                <a:latin typeface="Aptos" panose="020B0004020202020204" pitchFamily="34" charset="0"/>
                <a:ea typeface="Aptos" panose="020B0004020202020204" pitchFamily="34" charset="0"/>
                <a:cs typeface="Times New Roman" panose="02020603050405020304" pitchFamily="18" charset="0"/>
              </a:rPr>
              <a:t>νήφω</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αόρ. αʹ </a:t>
            </a:r>
            <a:r>
              <a:rPr lang="el-GR" sz="2800" i="1" kern="100" dirty="0" err="1">
                <a:effectLst/>
                <a:latin typeface="Arial" panose="020B0604020202020204" pitchFamily="34" charset="0"/>
                <a:ea typeface="Aptos" panose="020B0004020202020204" pitchFamily="34" charset="0"/>
                <a:cs typeface="Times New Roman" panose="02020603050405020304" pitchFamily="18" charset="0"/>
              </a:rPr>
              <a:t>ἔ</a:t>
            </a:r>
            <a:r>
              <a:rPr lang="el-GR" sz="2800" i="1" kern="100" dirty="0" err="1">
                <a:effectLst/>
                <a:latin typeface="Aptos" panose="020B0004020202020204" pitchFamily="34" charset="0"/>
                <a:ea typeface="Aptos" panose="020B0004020202020204" pitchFamily="34" charset="0"/>
                <a:cs typeface="Times New Roman" panose="02020603050405020304" pitchFamily="18" charset="0"/>
              </a:rPr>
              <a:t>νηψα</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I.</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δεν πίνω κρασί, παραμένω νηφάλιος, σώφρων, σε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Θέογν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Πλάτ</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μτχ. </a:t>
            </a:r>
            <a:r>
              <a:rPr lang="el-GR" sz="2800" i="1" kern="100" dirty="0" err="1">
                <a:effectLst/>
                <a:latin typeface="Aptos" panose="020B0004020202020204" pitchFamily="34" charset="0"/>
                <a:ea typeface="Aptos" panose="020B0004020202020204" pitchFamily="34" charset="0"/>
                <a:cs typeface="Times New Roman" panose="02020603050405020304" pitchFamily="18" charset="0"/>
              </a:rPr>
              <a:t>νήφων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ως επίθ., </a:t>
            </a:r>
            <a:r>
              <a:rPr lang="el-GR" sz="2800" i="1" kern="100" dirty="0">
                <a:effectLst/>
                <a:latin typeface="Aptos" panose="020B0004020202020204" pitchFamily="34" charset="0"/>
                <a:ea typeface="Aptos" panose="020B0004020202020204" pitchFamily="34" charset="0"/>
                <a:cs typeface="Times New Roman" panose="02020603050405020304" pitchFamily="18" charset="0"/>
              </a:rPr>
              <a:t>= νηφάλιος</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σε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Ηρόδ</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Πλάτ</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II.</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μεταφ</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είμαι εγκρατής, ψυχρός, απαθής, δίκαιος (λέγεται για συγγραφέα), είμαι σώφρων και προσεκτικός, σε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Ξεν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07000"/>
              </a:lnSpc>
              <a:spcAft>
                <a:spcPts val="800"/>
              </a:spcAft>
            </a:pPr>
            <a:r>
              <a:rPr lang="el-GR" sz="2800" b="1" kern="100" dirty="0" err="1">
                <a:effectLst/>
                <a:latin typeface="Aptos" panose="020B0004020202020204" pitchFamily="34" charset="0"/>
                <a:ea typeface="Aptos" panose="020B0004020202020204" pitchFamily="34" charset="0"/>
                <a:cs typeface="Times New Roman" panose="02020603050405020304" pitchFamily="18" charset="0"/>
              </a:rPr>
              <a:t>νήφων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a:t>
            </a:r>
            <a:r>
              <a:rPr lang="el-GR" sz="2800" b="1" kern="100" dirty="0" err="1">
                <a:effectLst/>
                <a:latin typeface="Aptos" panose="020B0004020202020204" pitchFamily="34" charset="0"/>
                <a:ea typeface="Aptos" panose="020B0004020202020204" pitchFamily="34" charset="0"/>
                <a:cs typeface="Times New Roman" panose="02020603050405020304" pitchFamily="18" charset="0"/>
              </a:rPr>
              <a:t>ονος</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b="1" kern="100" dirty="0">
                <a:effectLst/>
                <a:latin typeface="Arial" panose="020B0604020202020204" pitchFamily="34" charset="0"/>
                <a:ea typeface="Aptos" panose="020B0004020202020204" pitchFamily="34" charset="0"/>
                <a:cs typeface="Times New Roman" panose="02020603050405020304" pitchFamily="18" charset="0"/>
              </a:rPr>
              <a:t>ὁ</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b="1" kern="100" dirty="0">
                <a:effectLst/>
                <a:latin typeface="Arial" panose="020B0604020202020204" pitchFamily="34" charset="0"/>
                <a:ea typeface="Aptos" panose="020B0004020202020204" pitchFamily="34" charset="0"/>
                <a:cs typeface="Times New Roman" panose="02020603050405020304" pitchFamily="18" charset="0"/>
              </a:rPr>
              <a:t>ἡ</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δοτ. πληθ. </a:t>
            </a:r>
            <a:r>
              <a:rPr lang="el-GR" sz="2800" i="1" kern="100" dirty="0" err="1">
                <a:effectLst/>
                <a:latin typeface="Aptos" panose="020B0004020202020204" pitchFamily="34" charset="0"/>
                <a:ea typeface="Aptos" panose="020B0004020202020204" pitchFamily="34" charset="0"/>
                <a:cs typeface="Times New Roman" panose="02020603050405020304" pitchFamily="18" charset="0"/>
              </a:rPr>
              <a:t>νήφοσι</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σώφρων, εγκρατής, νηφάλιος, σε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Θέογν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Σοφ</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a:t>
            </a:r>
            <a:endParaRPr lang="el-GR" dirty="0"/>
          </a:p>
        </p:txBody>
      </p:sp>
    </p:spTree>
    <p:extLst>
      <p:ext uri="{BB962C8B-B14F-4D97-AF65-F5344CB8AC3E}">
        <p14:creationId xmlns:p14="http://schemas.microsoft.com/office/powerpoint/2010/main" val="1828289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536620" y="1690688"/>
            <a:ext cx="10817180" cy="4795367"/>
          </a:xfrm>
        </p:spPr>
        <p:txBody>
          <a:bodyPr/>
          <a:lstStyle/>
          <a:p>
            <a:r>
              <a:rPr lang="el-GR" dirty="0"/>
              <a:t>Η συλλογή της </a:t>
            </a:r>
            <a:r>
              <a:rPr lang="el-GR" i="1" dirty="0"/>
              <a:t>Φιλοκαλίας </a:t>
            </a:r>
            <a:r>
              <a:rPr lang="el-GR" dirty="0"/>
              <a:t>εμπεριέχει </a:t>
            </a:r>
            <a:r>
              <a:rPr lang="el-GR" dirty="0" err="1"/>
              <a:t>αγιοπνευματική</a:t>
            </a:r>
            <a:r>
              <a:rPr lang="el-GR" dirty="0"/>
              <a:t> σοφία που εκτείνεται από τον 4</a:t>
            </a:r>
            <a:r>
              <a:rPr lang="el-GR" baseline="30000" dirty="0"/>
              <a:t>ο</a:t>
            </a:r>
            <a:r>
              <a:rPr lang="el-GR" dirty="0"/>
              <a:t> μέχρι τον 15</a:t>
            </a:r>
            <a:r>
              <a:rPr lang="el-GR" baseline="30000" dirty="0"/>
              <a:t>ο</a:t>
            </a:r>
            <a:r>
              <a:rPr lang="el-GR" dirty="0"/>
              <a:t> αιώνα. Εκδόθηκε πρώτη φορά το </a:t>
            </a:r>
            <a:r>
              <a:rPr lang="el-GR" b="1" dirty="0">
                <a:solidFill>
                  <a:srgbClr val="FF0000"/>
                </a:solidFill>
              </a:rPr>
              <a:t>1782</a:t>
            </a:r>
            <a:r>
              <a:rPr lang="el-GR" dirty="0"/>
              <a:t>.</a:t>
            </a:r>
          </a:p>
          <a:p>
            <a:r>
              <a:rPr lang="el-GR" dirty="0"/>
              <a:t>Δεν είναι γνωστό πότε έγινε η ανθολόγηση των κειμένων. Εικάζεται ότι πραγματοποιήθηκε από λόγιους μοναχούς μετά τα μέσα του 14</a:t>
            </a:r>
            <a:r>
              <a:rPr lang="el-GR" baseline="30000" dirty="0"/>
              <a:t>ου</a:t>
            </a:r>
            <a:r>
              <a:rPr lang="el-GR" dirty="0"/>
              <a:t> αιώνα. Υπάρχει όμως και η άποψη ότι η ανθολόγηση έγινε κατά τον 18</a:t>
            </a:r>
            <a:r>
              <a:rPr lang="el-GR" baseline="30000" dirty="0"/>
              <a:t>ο</a:t>
            </a:r>
            <a:r>
              <a:rPr lang="el-GR" dirty="0"/>
              <a:t> αιώνα. </a:t>
            </a:r>
          </a:p>
          <a:p>
            <a:r>
              <a:rPr lang="el-GR" dirty="0"/>
              <a:t>Ο </a:t>
            </a:r>
            <a:r>
              <a:rPr lang="el-GR" b="1" dirty="0">
                <a:solidFill>
                  <a:srgbClr val="FF0000"/>
                </a:solidFill>
              </a:rPr>
              <a:t>άγιος Νικόδημος ο Αγιορείτης </a:t>
            </a:r>
            <a:r>
              <a:rPr lang="el-GR" dirty="0"/>
              <a:t>και </a:t>
            </a:r>
            <a:r>
              <a:rPr lang="el-GR" b="1" dirty="0">
                <a:solidFill>
                  <a:srgbClr val="FF0000"/>
                </a:solidFill>
              </a:rPr>
              <a:t>ο άγιος Μακάριος Νοταράς </a:t>
            </a:r>
            <a:r>
              <a:rPr lang="el-GR" dirty="0"/>
              <a:t>δεν μας δίνουν πληροφορίες ούτε για τα χειρόγραφα που χρησιμοποίησαν, αλλά ούτε και για τη μέθοδο που ακολούθησαν. </a:t>
            </a:r>
          </a:p>
          <a:p>
            <a:pPr marL="0" indent="0">
              <a:buNone/>
            </a:pPr>
            <a:endParaRPr lang="el-GR" dirty="0"/>
          </a:p>
        </p:txBody>
      </p:sp>
    </p:spTree>
    <p:extLst>
      <p:ext uri="{BB962C8B-B14F-4D97-AF65-F5344CB8AC3E}">
        <p14:creationId xmlns:p14="http://schemas.microsoft.com/office/powerpoint/2010/main" val="954033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199" y="218941"/>
            <a:ext cx="10515600" cy="716700"/>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655212" y="1322007"/>
            <a:ext cx="10881575" cy="5143187"/>
          </a:xfrm>
        </p:spPr>
        <p:txBody>
          <a:bodyPr>
            <a:normAutofit/>
          </a:bodyPr>
          <a:lstStyle/>
          <a:p>
            <a:r>
              <a:rPr lang="el-GR" dirty="0"/>
              <a:t>Η οδός της </a:t>
            </a:r>
            <a:r>
              <a:rPr lang="el-GR" i="1" dirty="0"/>
              <a:t>Φιλοκαλίας </a:t>
            </a:r>
            <a:r>
              <a:rPr lang="el-GR" dirty="0"/>
              <a:t>υπερβαίνει κατά πολύ τη βίωση κάποιας ηθικής. Οι ηθικές προτροπές σπανίζουν. Προβάλλονται </a:t>
            </a:r>
            <a:r>
              <a:rPr lang="el-GR" b="1" dirty="0"/>
              <a:t>οι πνευματικοί νόμοι </a:t>
            </a:r>
            <a:r>
              <a:rPr lang="el-GR" dirty="0"/>
              <a:t>και κυριαρχούν οι περιγραφές εμπειρικών χαρισματικών καταστάσεων.</a:t>
            </a:r>
          </a:p>
          <a:p>
            <a:r>
              <a:rPr lang="el-GR" dirty="0"/>
              <a:t>Για να </a:t>
            </a:r>
            <a:r>
              <a:rPr lang="el-GR" dirty="0" err="1"/>
              <a:t>χαριτωθεί</a:t>
            </a:r>
            <a:r>
              <a:rPr lang="el-GR" dirty="0"/>
              <a:t> ο νηπτικός προσκομίζει την </a:t>
            </a:r>
            <a:r>
              <a:rPr lang="el-GR" u="sng" dirty="0"/>
              <a:t>αγαθή προαίρεση </a:t>
            </a:r>
            <a:r>
              <a:rPr lang="el-GR" dirty="0"/>
              <a:t>και τη </a:t>
            </a:r>
            <a:r>
              <a:rPr lang="el-GR" u="sng" dirty="0"/>
              <a:t>μετάνοιά του</a:t>
            </a:r>
            <a:r>
              <a:rPr lang="el-GR" dirty="0"/>
              <a:t>.</a:t>
            </a:r>
          </a:p>
          <a:p>
            <a:r>
              <a:rPr lang="el-GR" dirty="0"/>
              <a:t>Τα θεία χαρίσματα χορηγούνται από τον </a:t>
            </a:r>
            <a:r>
              <a:rPr lang="el-GR" dirty="0" err="1"/>
              <a:t>δωρεοδότη</a:t>
            </a:r>
            <a:r>
              <a:rPr lang="el-GR" dirty="0"/>
              <a:t> Κύριο.</a:t>
            </a:r>
          </a:p>
          <a:p>
            <a:r>
              <a:rPr lang="el-GR" dirty="0"/>
              <a:t>Το ήθος των νηπτικών είναι απαύγασμα κοινωνίας με τον όντως όντα Θεό. </a:t>
            </a:r>
          </a:p>
          <a:p>
            <a:r>
              <a:rPr lang="el-GR" dirty="0"/>
              <a:t>Μέσα από το περιεχόμενο της </a:t>
            </a:r>
            <a:r>
              <a:rPr lang="el-GR" i="1" dirty="0"/>
              <a:t>Φιλοκαλίας</a:t>
            </a:r>
            <a:r>
              <a:rPr lang="el-GR" dirty="0"/>
              <a:t> αναδύεται η θεραπευτική ποιμαντική της Εκκλησίας. </a:t>
            </a:r>
          </a:p>
        </p:txBody>
      </p:sp>
    </p:spTree>
    <p:extLst>
      <p:ext uri="{BB962C8B-B14F-4D97-AF65-F5344CB8AC3E}">
        <p14:creationId xmlns:p14="http://schemas.microsoft.com/office/powerpoint/2010/main" val="3998469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051551"/>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838200" y="1416676"/>
            <a:ext cx="10515600" cy="5022761"/>
          </a:xfrm>
        </p:spPr>
        <p:txBody>
          <a:bodyPr>
            <a:normAutofit/>
          </a:bodyPr>
          <a:lstStyle/>
          <a:p>
            <a:r>
              <a:rPr lang="el-GR" dirty="0"/>
              <a:t>Είναι γνωστό ότι ένα μεγάλο μέρος της συλλογής βρέθηκε έτοιμο στη βιβλιοθήκη της μονής </a:t>
            </a:r>
            <a:r>
              <a:rPr lang="el-GR" dirty="0" err="1"/>
              <a:t>Βατοπαιδίου</a:t>
            </a:r>
            <a:r>
              <a:rPr lang="el-GR" dirty="0"/>
              <a:t>. </a:t>
            </a:r>
          </a:p>
          <a:p>
            <a:r>
              <a:rPr lang="el-GR" dirty="0"/>
              <a:t>Έγιναν οι απαραίτητες διορθώσεις, προστέθηκαν  και άλλα πατερικά έργα και στάλθηκαν στη Βενετία για εκτύπωση. </a:t>
            </a:r>
          </a:p>
          <a:p>
            <a:r>
              <a:rPr lang="el-GR" dirty="0"/>
              <a:t>Έτσι εκδόθηκε ένας τεράστιος τόμος. Τα </a:t>
            </a:r>
            <a:r>
              <a:rPr lang="el-GR" b="1" dirty="0"/>
              <a:t>κείμενα των τριάντα έξι συγγραφέων</a:t>
            </a:r>
            <a:r>
              <a:rPr lang="el-GR" dirty="0"/>
              <a:t> που περιλαμβάνονται σ’ αυτήν έχουν εσωτερική ενότητα και συνοχή και αποτελούν την πεμπτουσία της ορθόδοξης ησυχαστικής παράδοσης. </a:t>
            </a:r>
          </a:p>
          <a:p>
            <a:r>
              <a:rPr lang="el-GR" dirty="0"/>
              <a:t>Κοινό γνώρισμά τους είναι η ασκητική και ησυχαστική οδός, μέσω της οποίας ο άνθρωπος προσεγγίζει τη θεία λαμπρότητα και γίνεται ολοκληρωμένο πρόσωπο.</a:t>
            </a:r>
          </a:p>
          <a:p>
            <a:pPr marL="0" indent="0">
              <a:buNone/>
            </a:pPr>
            <a:endParaRPr lang="el-GR" dirty="0"/>
          </a:p>
        </p:txBody>
      </p:sp>
    </p:spTree>
    <p:extLst>
      <p:ext uri="{BB962C8B-B14F-4D97-AF65-F5344CB8AC3E}">
        <p14:creationId xmlns:p14="http://schemas.microsoft.com/office/powerpoint/2010/main" val="878973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26548"/>
          </a:xfrm>
        </p:spPr>
        <p:txBody>
          <a:bodyPr>
            <a:normAutofit fontScale="90000"/>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626548"/>
            <a:ext cx="12192000" cy="6231451"/>
          </a:xfrm>
        </p:spPr>
        <p:txBody>
          <a:bodyPr>
            <a:normAutofit/>
          </a:bodyPr>
          <a:lstStyle/>
          <a:p>
            <a:r>
              <a:rPr lang="el-GR" dirty="0"/>
              <a:t>Στην ύστερη τουρκοκρατία, εποχή κατά την οποία στον ορθόδοξο χώρο επικρατούσε μια </a:t>
            </a:r>
            <a:r>
              <a:rPr lang="el-GR" dirty="0" err="1"/>
              <a:t>ευσεβιστική</a:t>
            </a:r>
            <a:r>
              <a:rPr lang="el-GR" dirty="0"/>
              <a:t> ηθική, η </a:t>
            </a:r>
            <a:r>
              <a:rPr lang="el-GR" dirty="0" err="1"/>
              <a:t>φιλοκαλική</a:t>
            </a:r>
            <a:r>
              <a:rPr lang="el-GR" dirty="0"/>
              <a:t> συλλογή έρχεται να εξισορροπήσει τα πράγματα.</a:t>
            </a:r>
          </a:p>
          <a:p>
            <a:r>
              <a:rPr lang="el-GR" dirty="0"/>
              <a:t>Στον σχολαστικισμό και τον ορθολογισμό της δυτικής σκέψης αντιπαραβάλλεται η ασκητική πνευματική παράδοση των Πατέρων της Ανατολής.</a:t>
            </a:r>
          </a:p>
          <a:p>
            <a:r>
              <a:rPr lang="el-GR" dirty="0"/>
              <a:t>Με τη Φιλοκαλία καταβάλλεται προσπάθεια να αναχαιτιστούν τα θεολογικά ρεύματα της Δύσης και να αναγεννηθεί ο εκκλησιαστικός βίος.</a:t>
            </a:r>
          </a:p>
          <a:p>
            <a:r>
              <a:rPr lang="el-GR" dirty="0"/>
              <a:t>Η πολύμορφη αλλοτρίωση αυτή την εποχή οδηγούσε στην </a:t>
            </a:r>
            <a:r>
              <a:rPr lang="el-GR" b="1" dirty="0"/>
              <a:t>αμφισβήτηση της ενέργειας της θείας χάριτος</a:t>
            </a:r>
            <a:r>
              <a:rPr lang="el-GR" dirty="0"/>
              <a:t>. </a:t>
            </a:r>
          </a:p>
          <a:p>
            <a:r>
              <a:rPr lang="el-GR" dirty="0"/>
              <a:t>Η ησυχαστική οδός της </a:t>
            </a:r>
            <a:r>
              <a:rPr lang="el-GR" dirty="0" err="1"/>
              <a:t>νοεράς</a:t>
            </a:r>
            <a:r>
              <a:rPr lang="el-GR" dirty="0"/>
              <a:t> προσευχής ήταν σπάνιο φαινόμενο, ακόμα και ανάμεσα στους μοναχούς. </a:t>
            </a:r>
          </a:p>
          <a:p>
            <a:r>
              <a:rPr lang="el-GR" dirty="0"/>
              <a:t>Συχνά και οι εκκλησιαστικοί ηγέτες αγνοούσαν τον πλούτο της πνευματικής παράδοσης των Πατέρων. Δεν ήταν σπάνιες οι περιπτώσεις που είχαμε σ’ αυτούς αλλοίωση του ορθόδοξου φρονήματος. </a:t>
            </a:r>
          </a:p>
          <a:p>
            <a:endParaRPr lang="el-GR" dirty="0"/>
          </a:p>
        </p:txBody>
      </p:sp>
    </p:spTree>
    <p:extLst>
      <p:ext uri="{BB962C8B-B14F-4D97-AF65-F5344CB8AC3E}">
        <p14:creationId xmlns:p14="http://schemas.microsoft.com/office/powerpoint/2010/main" val="1920039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032095"/>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446468" y="1110134"/>
            <a:ext cx="10907332" cy="5747866"/>
          </a:xfrm>
        </p:spPr>
        <p:txBody>
          <a:bodyPr>
            <a:normAutofit/>
          </a:bodyPr>
          <a:lstStyle/>
          <a:p>
            <a:r>
              <a:rPr lang="el-GR" dirty="0"/>
              <a:t>Μέσα σ’ αυτό το κλίμα γίνεται κατανοητό, γιατί η </a:t>
            </a:r>
            <a:r>
              <a:rPr lang="el-GR" i="1" dirty="0"/>
              <a:t>Φιλοκαλία</a:t>
            </a:r>
            <a:r>
              <a:rPr lang="el-GR" dirty="0"/>
              <a:t> αποτελεί την πιο αξιόλογη έκδοση στον ελληνορθόδοξο χώρο κατά την τουρκοκρατία. </a:t>
            </a:r>
          </a:p>
          <a:p>
            <a:r>
              <a:rPr lang="el-GR" dirty="0"/>
              <a:t>Δίκαια χαρακτηρίστηκε ως «</a:t>
            </a:r>
            <a:r>
              <a:rPr lang="el-GR" i="1" dirty="0" err="1"/>
              <a:t>τὸ</a:t>
            </a:r>
            <a:r>
              <a:rPr lang="el-GR" i="1" dirty="0"/>
              <a:t> </a:t>
            </a:r>
            <a:r>
              <a:rPr lang="el-GR" i="1" dirty="0" err="1"/>
              <a:t>τῆς</a:t>
            </a:r>
            <a:r>
              <a:rPr lang="el-GR" i="1" dirty="0"/>
              <a:t> </a:t>
            </a:r>
            <a:r>
              <a:rPr lang="el-GR" i="1" dirty="0" err="1"/>
              <a:t>νήψεως</a:t>
            </a:r>
            <a:r>
              <a:rPr lang="el-GR" i="1" dirty="0"/>
              <a:t> </a:t>
            </a:r>
            <a:r>
              <a:rPr lang="el-GR" i="1" dirty="0" err="1"/>
              <a:t>ταμεῖον</a:t>
            </a:r>
            <a:r>
              <a:rPr lang="el-GR" i="1" dirty="0"/>
              <a:t>, </a:t>
            </a:r>
            <a:r>
              <a:rPr lang="el-GR" i="1" dirty="0" err="1"/>
              <a:t>τὸ</a:t>
            </a:r>
            <a:r>
              <a:rPr lang="el-GR" i="1" dirty="0"/>
              <a:t> </a:t>
            </a:r>
            <a:r>
              <a:rPr lang="el-GR" i="1" dirty="0" err="1"/>
              <a:t>τοῦ</a:t>
            </a:r>
            <a:r>
              <a:rPr lang="el-GR" i="1" dirty="0"/>
              <a:t> </a:t>
            </a:r>
            <a:r>
              <a:rPr lang="el-GR" i="1" dirty="0" err="1"/>
              <a:t>νοός</a:t>
            </a:r>
            <a:r>
              <a:rPr lang="el-GR" i="1" dirty="0"/>
              <a:t> φυλακτήριον, </a:t>
            </a:r>
            <a:r>
              <a:rPr lang="el-GR" i="1" dirty="0" err="1"/>
              <a:t>τὸ</a:t>
            </a:r>
            <a:r>
              <a:rPr lang="el-GR" i="1" dirty="0"/>
              <a:t> </a:t>
            </a:r>
            <a:r>
              <a:rPr lang="el-GR" i="1" dirty="0" err="1"/>
              <a:t>μυστικὸν</a:t>
            </a:r>
            <a:r>
              <a:rPr lang="el-GR" i="1" dirty="0"/>
              <a:t> </a:t>
            </a:r>
            <a:r>
              <a:rPr lang="el-GR" i="1" dirty="0" err="1"/>
              <a:t>διδασκαλεῖον</a:t>
            </a:r>
            <a:r>
              <a:rPr lang="el-GR" i="1" dirty="0"/>
              <a:t> </a:t>
            </a:r>
            <a:r>
              <a:rPr lang="el-GR" i="1" dirty="0" err="1"/>
              <a:t>τῆς</a:t>
            </a:r>
            <a:r>
              <a:rPr lang="el-GR" i="1" dirty="0"/>
              <a:t> </a:t>
            </a:r>
            <a:r>
              <a:rPr lang="el-GR" i="1" dirty="0" err="1"/>
              <a:t>νοερᾶς</a:t>
            </a:r>
            <a:r>
              <a:rPr lang="el-GR" i="1" dirty="0"/>
              <a:t> </a:t>
            </a:r>
            <a:r>
              <a:rPr lang="el-GR" i="1" dirty="0" err="1"/>
              <a:t>προσευχῆς</a:t>
            </a:r>
            <a:r>
              <a:rPr lang="el-GR" dirty="0"/>
              <a:t>», «</a:t>
            </a:r>
            <a:r>
              <a:rPr lang="el-GR" i="1" dirty="0"/>
              <a:t>ὁ παράδεισος </a:t>
            </a:r>
            <a:r>
              <a:rPr lang="el-GR" i="1" dirty="0" err="1"/>
              <a:t>τῶν</a:t>
            </a:r>
            <a:r>
              <a:rPr lang="el-GR" i="1" dirty="0"/>
              <a:t> Πατέρων</a:t>
            </a:r>
            <a:r>
              <a:rPr lang="el-GR" dirty="0"/>
              <a:t>», το «</a:t>
            </a:r>
            <a:r>
              <a:rPr lang="el-GR" i="1" dirty="0" err="1"/>
              <a:t>πυκνὸ</a:t>
            </a:r>
            <a:r>
              <a:rPr lang="el-GR" i="1" dirty="0"/>
              <a:t> </a:t>
            </a:r>
            <a:r>
              <a:rPr lang="el-GR" i="1" dirty="0" err="1"/>
              <a:t>τοῦ</a:t>
            </a:r>
            <a:r>
              <a:rPr lang="el-GR" i="1" dirty="0"/>
              <a:t> </a:t>
            </a:r>
            <a:r>
              <a:rPr lang="el-GR" i="1" dirty="0" err="1"/>
              <a:t>Ἰησοῦ</a:t>
            </a:r>
            <a:r>
              <a:rPr lang="el-GR" i="1" dirty="0"/>
              <a:t> </a:t>
            </a:r>
            <a:r>
              <a:rPr lang="el-GR" i="1" dirty="0" err="1"/>
              <a:t>ἀδολέσχημα</a:t>
            </a:r>
            <a:r>
              <a:rPr lang="el-GR" dirty="0"/>
              <a:t>» και «</a:t>
            </a:r>
            <a:r>
              <a:rPr lang="el-GR" i="1" dirty="0"/>
              <a:t>ἡ </a:t>
            </a:r>
            <a:r>
              <a:rPr lang="el-GR" i="1" dirty="0" err="1"/>
              <a:t>ἀνακλητική</a:t>
            </a:r>
            <a:r>
              <a:rPr lang="el-GR" i="1" dirty="0"/>
              <a:t> </a:t>
            </a:r>
            <a:r>
              <a:rPr lang="el-GR" i="1" dirty="0" err="1"/>
              <a:t>τῆς</a:t>
            </a:r>
            <a:r>
              <a:rPr lang="el-GR" i="1" dirty="0"/>
              <a:t> χάριτος σάλπιγγα</a:t>
            </a:r>
            <a:r>
              <a:rPr lang="el-GR" dirty="0"/>
              <a:t>».</a:t>
            </a:r>
          </a:p>
          <a:p>
            <a:r>
              <a:rPr lang="el-GR" dirty="0"/>
              <a:t>Το κίνημα των </a:t>
            </a:r>
            <a:r>
              <a:rPr lang="el-GR" dirty="0" err="1"/>
              <a:t>Κολλυβάδων</a:t>
            </a:r>
            <a:r>
              <a:rPr lang="el-GR" dirty="0"/>
              <a:t> ήταν μια ευρύτερη πνευματική κίνηση, που είχε ως εμπειρική βάση την </a:t>
            </a:r>
            <a:r>
              <a:rPr lang="el-GR" dirty="0" err="1"/>
              <a:t>νήψη</a:t>
            </a:r>
            <a:r>
              <a:rPr lang="el-GR" dirty="0"/>
              <a:t> και την προσευχή, όπως περιγράφονται στη </a:t>
            </a:r>
            <a:r>
              <a:rPr lang="el-GR" i="1" dirty="0"/>
              <a:t>Φιλοκαλία των Ιερών Νηπτικών</a:t>
            </a:r>
            <a:r>
              <a:rPr lang="el-GR" dirty="0"/>
              <a:t>.</a:t>
            </a:r>
          </a:p>
          <a:p>
            <a:r>
              <a:rPr lang="el-GR" dirty="0"/>
              <a:t>Στον ελληνορθόδοξο κόσμο η πρώτη έκδοση δεν είχε την αναμενόμενη απήχηση. </a:t>
            </a:r>
          </a:p>
          <a:p>
            <a:pPr marL="0" indent="0">
              <a:buNone/>
            </a:pPr>
            <a:endParaRPr lang="el-GR" dirty="0"/>
          </a:p>
        </p:txBody>
      </p:sp>
    </p:spTree>
    <p:extLst>
      <p:ext uri="{BB962C8B-B14F-4D97-AF65-F5344CB8AC3E}">
        <p14:creationId xmlns:p14="http://schemas.microsoft.com/office/powerpoint/2010/main" val="3356044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99589"/>
            <a:ext cx="10515600" cy="789054"/>
          </a:xfrm>
        </p:spPr>
        <p:txBody>
          <a:bodyPr>
            <a:normAutofit/>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1139781"/>
            <a:ext cx="12192000" cy="5718219"/>
          </a:xfrm>
        </p:spPr>
        <p:txBody>
          <a:bodyPr>
            <a:normAutofit/>
          </a:bodyPr>
          <a:lstStyle/>
          <a:p>
            <a:r>
              <a:rPr lang="el-GR" dirty="0"/>
              <a:t>Για τη συλλογή αυτή μεγάλο ενδιαφέρον εκδηλώθηκε από του Σλάβους. Πρώτος ο μοναχός </a:t>
            </a:r>
            <a:r>
              <a:rPr lang="el-GR" b="1" dirty="0" err="1"/>
              <a:t>Παΐσιος</a:t>
            </a:r>
            <a:r>
              <a:rPr lang="el-GR" b="1" dirty="0"/>
              <a:t> </a:t>
            </a:r>
            <a:r>
              <a:rPr lang="el-GR" b="1" dirty="0" err="1"/>
              <a:t>Βελιτσόφσκι</a:t>
            </a:r>
            <a:r>
              <a:rPr lang="el-GR" b="1" dirty="0"/>
              <a:t> </a:t>
            </a:r>
            <a:r>
              <a:rPr lang="el-GR" dirty="0"/>
              <a:t>τη μετέφρασε στη Σλαβονική.</a:t>
            </a:r>
          </a:p>
          <a:p>
            <a:r>
              <a:rPr lang="el-GR" dirty="0"/>
              <a:t>Αργότερα μεταφράζεται και στα ρωσικά. Έτσι, η ρωσική θεολογία αρχίζει να αποσπάται από τις δυτικές επιδράσεις και να αναβαπτίζεται στις πατερικές πηγές.</a:t>
            </a:r>
          </a:p>
          <a:p>
            <a:r>
              <a:rPr lang="el-GR" dirty="0"/>
              <a:t>Έκτοτε μεταφράστηκε ολόκληρη ή αποσπασματικά στα ρουμανικά, σερβοκροατικά, και πρόσφατα στα γαλλικά, αγγλικά, γερμανικά, ιταλικά, ισπανικά, φιλανδικά και αραβικά. </a:t>
            </a:r>
          </a:p>
          <a:p>
            <a:r>
              <a:rPr lang="el-GR" dirty="0"/>
              <a:t>Μ’ αυτόν τον τρόπο άρχισε να γίνεται γνωστή η πλούσια ορθόδοξη παράδοση στον δυτικό κόσμο.</a:t>
            </a:r>
          </a:p>
          <a:p>
            <a:r>
              <a:rPr lang="el-GR" dirty="0"/>
              <a:t>Ο </a:t>
            </a:r>
            <a:r>
              <a:rPr lang="en-US" dirty="0"/>
              <a:t>Minge </a:t>
            </a:r>
            <a:r>
              <a:rPr lang="el-GR" dirty="0"/>
              <a:t>αναγνωρίζοντας το πνευματικό βάθος της </a:t>
            </a:r>
            <a:r>
              <a:rPr lang="el-GR" dirty="0" err="1"/>
              <a:t>φιλοκαλικής</a:t>
            </a:r>
            <a:r>
              <a:rPr lang="el-GR" dirty="0"/>
              <a:t> συλλογής συμπεριλαμβάνει το περιεχόμενό της στην Ελληνική Πατρολογία. </a:t>
            </a:r>
          </a:p>
          <a:p>
            <a:endParaRPr lang="el-GR" dirty="0"/>
          </a:p>
        </p:txBody>
      </p:sp>
    </p:spTree>
    <p:extLst>
      <p:ext uri="{BB962C8B-B14F-4D97-AF65-F5344CB8AC3E}">
        <p14:creationId xmlns:p14="http://schemas.microsoft.com/office/powerpoint/2010/main" val="1072430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53909"/>
            <a:ext cx="10515600" cy="927917"/>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1326524"/>
            <a:ext cx="12192000" cy="5531476"/>
          </a:xfrm>
        </p:spPr>
        <p:txBody>
          <a:bodyPr>
            <a:normAutofit/>
          </a:bodyPr>
          <a:lstStyle/>
          <a:p>
            <a:r>
              <a:rPr lang="el-GR" dirty="0"/>
              <a:t>Κατά το δεύτερο μισό του εικοστού αιώνα διαπιστώνεται μια συνέχιση του πνεύματος της </a:t>
            </a:r>
            <a:r>
              <a:rPr lang="el-GR" dirty="0" err="1"/>
              <a:t>φιλοκαλικής</a:t>
            </a:r>
            <a:r>
              <a:rPr lang="el-GR" dirty="0"/>
              <a:t> παράδοσης στον αγιορείτικο μοναχισμό, στα κείμενα του </a:t>
            </a:r>
            <a:r>
              <a:rPr lang="el-GR" b="1" dirty="0"/>
              <a:t>αγίου </a:t>
            </a:r>
            <a:r>
              <a:rPr lang="el-GR" b="1" dirty="0" err="1"/>
              <a:t>Σιλουανού</a:t>
            </a:r>
            <a:r>
              <a:rPr lang="el-GR" b="1" dirty="0"/>
              <a:t> του Αθωνίτη</a:t>
            </a:r>
            <a:r>
              <a:rPr lang="el-GR" dirty="0"/>
              <a:t>, του </a:t>
            </a:r>
            <a:r>
              <a:rPr lang="el-GR" b="1" dirty="0" err="1"/>
              <a:t>αρχιμ</a:t>
            </a:r>
            <a:r>
              <a:rPr lang="el-GR" b="1" dirty="0"/>
              <a:t>. Σωφρονίου Ζαχάρωφ </a:t>
            </a:r>
            <a:r>
              <a:rPr lang="el-GR" dirty="0"/>
              <a:t>και άλλων συγγραφέων. </a:t>
            </a:r>
          </a:p>
          <a:p>
            <a:r>
              <a:rPr lang="el-GR" dirty="0"/>
              <a:t>Η νεότερη άνθηση του αγιορείτικου μοναχισμού συνδέεται με την έκδοση και διάδοση της πατερικής σοφίας, που εμπεριέχεται στην </a:t>
            </a:r>
            <a:r>
              <a:rPr lang="el-GR" i="1" dirty="0"/>
              <a:t>Φιλοκαλία.</a:t>
            </a:r>
            <a:endParaRPr lang="el-GR" dirty="0"/>
          </a:p>
          <a:p>
            <a:r>
              <a:rPr lang="el-GR" dirty="0"/>
              <a:t>Πολλοί νεότεροι πνευματικοί πατέρες και ηγούμενοι μοναστηριών εμπνεύστηκαν από το πνεύμα της και τη χρησιμοποίησαν στην ποιμαντική καθοδήγηση των πνευματικών τους τέκνων.</a:t>
            </a:r>
          </a:p>
          <a:p>
            <a:r>
              <a:rPr lang="el-GR" dirty="0"/>
              <a:t>Στο ευρύτερο κοινό το περιεχόμενο της </a:t>
            </a:r>
            <a:r>
              <a:rPr lang="el-GR" i="1" dirty="0"/>
              <a:t>Φιλοκαλίας </a:t>
            </a:r>
            <a:r>
              <a:rPr lang="el-GR" dirty="0"/>
              <a:t>έγινε γνωστό με το εκλαϊκευμένο βιβλίο </a:t>
            </a:r>
            <a:r>
              <a:rPr lang="el-GR" i="1" dirty="0"/>
              <a:t>Οι περιπέτειες ενός </a:t>
            </a:r>
            <a:r>
              <a:rPr lang="el-GR" i="1" dirty="0" err="1"/>
              <a:t>προσκυνητού</a:t>
            </a:r>
            <a:r>
              <a:rPr lang="el-GR" dirty="0"/>
              <a:t>, που μεταφράστηκε σε πολλές ευρωπαϊκές γλώσσες. </a:t>
            </a:r>
          </a:p>
          <a:p>
            <a:pPr marL="0" indent="0">
              <a:buNone/>
            </a:pPr>
            <a:endParaRPr lang="el-GR" dirty="0"/>
          </a:p>
        </p:txBody>
      </p:sp>
    </p:spTree>
    <p:extLst>
      <p:ext uri="{BB962C8B-B14F-4D97-AF65-F5344CB8AC3E}">
        <p14:creationId xmlns:p14="http://schemas.microsoft.com/office/powerpoint/2010/main" val="2465640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08643"/>
            <a:ext cx="10515600" cy="1127730"/>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1236372"/>
            <a:ext cx="12192000" cy="5621628"/>
          </a:xfrm>
        </p:spPr>
        <p:txBody>
          <a:bodyPr>
            <a:normAutofit/>
          </a:bodyPr>
          <a:lstStyle/>
          <a:p>
            <a:r>
              <a:rPr lang="el-GR" dirty="0"/>
              <a:t>Όπως χαρακτηριστικά σημειώνει ο </a:t>
            </a:r>
            <a:r>
              <a:rPr lang="el-GR" b="1" dirty="0"/>
              <a:t>επίσκοπος </a:t>
            </a:r>
            <a:r>
              <a:rPr lang="el-GR" b="1" dirty="0" err="1"/>
              <a:t>Διοκλείας</a:t>
            </a:r>
            <a:r>
              <a:rPr lang="el-GR" b="1" dirty="0"/>
              <a:t> Κάλλιστος </a:t>
            </a:r>
            <a:r>
              <a:rPr lang="en-US" b="1" dirty="0"/>
              <a:t>Ware </a:t>
            </a:r>
            <a:r>
              <a:rPr lang="el-GR" dirty="0"/>
              <a:t>«</a:t>
            </a:r>
            <a:r>
              <a:rPr lang="el-GR" i="1" dirty="0"/>
              <a:t>σε πολλούς ορθοδόξους αλλά και μη ορθοδόξους κύκλους μιλάμε πλέον για μια </a:t>
            </a:r>
            <a:r>
              <a:rPr lang="el-GR" i="1" dirty="0" err="1"/>
              <a:t>φιλοκαλική</a:t>
            </a:r>
            <a:r>
              <a:rPr lang="el-GR" i="1" dirty="0"/>
              <a:t> προσέγγιση της θεολογίας ή της προσευχής, και πολλοί είναι αυτοί που θεωρούν τη </a:t>
            </a:r>
            <a:r>
              <a:rPr lang="el-GR" i="1" dirty="0" err="1"/>
              <a:t>φιλοκαλική</a:t>
            </a:r>
            <a:r>
              <a:rPr lang="el-GR" i="1" dirty="0"/>
              <a:t> αυτή στάση ως το πιο δημιουργικό στοιχείο της Ορθοδοξίας σήμερα</a:t>
            </a:r>
            <a:r>
              <a:rPr lang="el-GR" dirty="0"/>
              <a:t>». </a:t>
            </a:r>
          </a:p>
          <a:p>
            <a:r>
              <a:rPr lang="el-GR" dirty="0"/>
              <a:t>Ο όσιος Νικόδημος ο Αγιορείτης θέτει και τις προϋποθέσεις για την απλανή μελέτη της. Όπως τονίζει η </a:t>
            </a:r>
            <a:r>
              <a:rPr lang="el-GR" i="1" dirty="0"/>
              <a:t>Φιλοκαλία </a:t>
            </a:r>
            <a:r>
              <a:rPr lang="el-GR" dirty="0"/>
              <a:t>δεν προσεγγίζεται με οίηση και </a:t>
            </a:r>
            <a:r>
              <a:rPr lang="el-GR" dirty="0" err="1"/>
              <a:t>ανθρωπαρέσκεια</a:t>
            </a:r>
            <a:r>
              <a:rPr lang="el-GR" dirty="0"/>
              <a:t>, αλλά με </a:t>
            </a:r>
            <a:r>
              <a:rPr lang="el-GR" u="sng" dirty="0"/>
              <a:t>ταπεινοφροσύνη</a:t>
            </a:r>
            <a:r>
              <a:rPr lang="el-GR" dirty="0"/>
              <a:t>, </a:t>
            </a:r>
            <a:r>
              <a:rPr lang="el-GR" u="sng" dirty="0"/>
              <a:t>πνεύμα μαθητείας </a:t>
            </a:r>
            <a:r>
              <a:rPr lang="el-GR" dirty="0"/>
              <a:t>και «</a:t>
            </a:r>
            <a:r>
              <a:rPr lang="el-GR" u="sng" dirty="0" err="1"/>
              <a:t>πενθική</a:t>
            </a:r>
            <a:r>
              <a:rPr lang="el-GR" u="sng" dirty="0"/>
              <a:t> διάθεση</a:t>
            </a:r>
            <a:r>
              <a:rPr lang="el-GR" dirty="0"/>
              <a:t>».</a:t>
            </a:r>
          </a:p>
          <a:p>
            <a:r>
              <a:rPr lang="el-GR" dirty="0"/>
              <a:t>Στα κείμενά της περιγράφεται η πνευματική εμπειρία των νηπτικών, που απορρέει από την </a:t>
            </a:r>
            <a:r>
              <a:rPr lang="el-GR" b="1" dirty="0"/>
              <a:t>τήρηση των πνευματικών νόμων</a:t>
            </a:r>
            <a:r>
              <a:rPr lang="el-GR" dirty="0"/>
              <a:t>. Γι’ αυτό και δεν υπάρχουν κώδικες δεοντολογίας. Το ήθος των νηπτικών είναι το αποτέλεσμα της σχέσης τους με τον Θεό.</a:t>
            </a:r>
          </a:p>
        </p:txBody>
      </p:sp>
    </p:spTree>
    <p:extLst>
      <p:ext uri="{BB962C8B-B14F-4D97-AF65-F5344CB8AC3E}">
        <p14:creationId xmlns:p14="http://schemas.microsoft.com/office/powerpoint/2010/main" val="1251639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1C20CB-B546-BFFA-9B46-34133608D9B5}"/>
              </a:ext>
            </a:extLst>
          </p:cNvPr>
          <p:cNvSpPr>
            <a:spLocks noGrp="1"/>
          </p:cNvSpPr>
          <p:nvPr>
            <p:ph type="title"/>
          </p:nvPr>
        </p:nvSpPr>
        <p:spPr>
          <a:xfrm>
            <a:off x="838200" y="18255"/>
            <a:ext cx="10515600" cy="735889"/>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A1100DC9-2557-74FD-51F7-4E1ADA0B99BC}"/>
              </a:ext>
            </a:extLst>
          </p:cNvPr>
          <p:cNvSpPr>
            <a:spLocks noGrp="1"/>
          </p:cNvSpPr>
          <p:nvPr>
            <p:ph idx="1"/>
          </p:nvPr>
        </p:nvSpPr>
        <p:spPr>
          <a:xfrm>
            <a:off x="0" y="735889"/>
            <a:ext cx="12192000" cy="6103856"/>
          </a:xfrm>
        </p:spPr>
        <p:txBody>
          <a:bodyPr>
            <a:normAutofit fontScale="85000" lnSpcReduction="10000"/>
          </a:bodyPr>
          <a:lstStyle/>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Όπως θα γνωρίζετε, η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νήψις</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είναι πατερική διδασκαλία, είναι βίωμα των μεγάλων νηπτικών πατέρων της Εκκλησίας και δη της ερήμου. </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Η </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λέξη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νήψις</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προέρχεται εκ του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νήφω</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που σημαίνει </a:t>
            </a:r>
          </a:p>
          <a:p>
            <a:pPr lvl="1">
              <a:lnSpc>
                <a:spcPct val="107000"/>
              </a:lnSpc>
              <a:spcAft>
                <a:spcPts val="800"/>
              </a:spcAft>
              <a:buFont typeface="Wingdings" panose="05000000000000000000" pitchFamily="2" charset="2"/>
              <a:buChar char="v"/>
            </a:pPr>
            <a:r>
              <a:rPr lang="el-GR" sz="2000" kern="100" dirty="0">
                <a:effectLst/>
                <a:latin typeface="Aptos" panose="020B0004020202020204" pitchFamily="34" charset="0"/>
                <a:ea typeface="Aptos" panose="020B0004020202020204" pitchFamily="34" charset="0"/>
                <a:cs typeface="Times New Roman" panose="02020603050405020304" pitchFamily="18" charset="0"/>
              </a:rPr>
              <a:t>αγρυπνώ, </a:t>
            </a:r>
          </a:p>
          <a:p>
            <a:pPr lvl="1">
              <a:lnSpc>
                <a:spcPct val="107000"/>
              </a:lnSpc>
              <a:spcAft>
                <a:spcPts val="800"/>
              </a:spcAft>
              <a:buFont typeface="Wingdings" panose="05000000000000000000" pitchFamily="2" charset="2"/>
              <a:buChar char="v"/>
            </a:pPr>
            <a:r>
              <a:rPr lang="el-GR" sz="2000" kern="100" dirty="0">
                <a:effectLst/>
                <a:latin typeface="Aptos" panose="020B0004020202020204" pitchFamily="34" charset="0"/>
                <a:ea typeface="Aptos" panose="020B0004020202020204" pitchFamily="34" charset="0"/>
                <a:cs typeface="Times New Roman" panose="02020603050405020304" pitchFamily="18" charset="0"/>
              </a:rPr>
              <a:t>φρουρώ, </a:t>
            </a:r>
          </a:p>
          <a:p>
            <a:pPr lvl="1">
              <a:lnSpc>
                <a:spcPct val="107000"/>
              </a:lnSpc>
              <a:spcAft>
                <a:spcPts val="800"/>
              </a:spcAft>
              <a:buFont typeface="Wingdings" panose="05000000000000000000" pitchFamily="2" charset="2"/>
              <a:buChar char="v"/>
            </a:pPr>
            <a:r>
              <a:rPr lang="el-GR" sz="2000" kern="100" dirty="0">
                <a:effectLst/>
                <a:latin typeface="Aptos" panose="020B0004020202020204" pitchFamily="34" charset="0"/>
                <a:ea typeface="Aptos" panose="020B0004020202020204" pitchFamily="34" charset="0"/>
                <a:cs typeface="Times New Roman" panose="02020603050405020304" pitchFamily="18" charset="0"/>
              </a:rPr>
              <a:t>επισκοπώ, </a:t>
            </a:r>
          </a:p>
          <a:p>
            <a:pPr lvl="1">
              <a:lnSpc>
                <a:spcPct val="107000"/>
              </a:lnSpc>
              <a:spcAft>
                <a:spcPts val="800"/>
              </a:spcAft>
              <a:buFont typeface="Wingdings" panose="05000000000000000000" pitchFamily="2" charset="2"/>
              <a:buChar char="v"/>
            </a:pPr>
            <a:r>
              <a:rPr lang="el-GR" sz="2000" kern="100" dirty="0">
                <a:effectLst/>
                <a:latin typeface="Aptos" panose="020B0004020202020204" pitchFamily="34" charset="0"/>
                <a:ea typeface="Aptos" panose="020B0004020202020204" pitchFamily="34" charset="0"/>
                <a:cs typeface="Times New Roman" panose="02020603050405020304" pitchFamily="18" charset="0"/>
              </a:rPr>
              <a:t>παρατηρώ, </a:t>
            </a:r>
          </a:p>
          <a:p>
            <a:pPr lvl="1">
              <a:lnSpc>
                <a:spcPct val="107000"/>
              </a:lnSpc>
              <a:spcAft>
                <a:spcPts val="800"/>
              </a:spcAft>
              <a:buFont typeface="Wingdings" panose="05000000000000000000" pitchFamily="2" charset="2"/>
              <a:buChar char="v"/>
            </a:pPr>
            <a:r>
              <a:rPr lang="el-GR" sz="2000" kern="100" dirty="0">
                <a:effectLst/>
                <a:latin typeface="Aptos" panose="020B0004020202020204" pitchFamily="34" charset="0"/>
                <a:ea typeface="Aptos" panose="020B0004020202020204" pitchFamily="34" charset="0"/>
                <a:cs typeface="Times New Roman" panose="02020603050405020304" pitchFamily="18" charset="0"/>
              </a:rPr>
              <a:t>επιβλέπω, </a:t>
            </a:r>
          </a:p>
          <a:p>
            <a:pPr lvl="1">
              <a:lnSpc>
                <a:spcPct val="107000"/>
              </a:lnSpc>
              <a:spcAft>
                <a:spcPts val="800"/>
              </a:spcAft>
              <a:buFont typeface="Wingdings" panose="05000000000000000000" pitchFamily="2" charset="2"/>
              <a:buChar char="v"/>
            </a:pPr>
            <a:r>
              <a:rPr lang="el-GR" sz="2000" kern="100" dirty="0">
                <a:effectLst/>
                <a:latin typeface="Aptos" panose="020B0004020202020204" pitchFamily="34" charset="0"/>
                <a:ea typeface="Aptos" panose="020B0004020202020204" pitchFamily="34" charset="0"/>
                <a:cs typeface="Times New Roman" panose="02020603050405020304" pitchFamily="18" charset="0"/>
              </a:rPr>
              <a:t>παρακολουθώ. </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Αυτά όλα οι Πατέρες τα συνοψίζουν σε μια </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αδιάλειπτη προσοχή του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νοός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Η </a:t>
            </a:r>
            <a:r>
              <a:rPr lang="el-GR" sz="2400" b="1" kern="100" dirty="0" err="1">
                <a:solidFill>
                  <a:srgbClr val="FF0000"/>
                </a:solidFill>
                <a:effectLst/>
                <a:latin typeface="Aptos" panose="020B0004020202020204" pitchFamily="34" charset="0"/>
                <a:ea typeface="Aptos" panose="020B0004020202020204" pitchFamily="34" charset="0"/>
                <a:cs typeface="Times New Roman" panose="02020603050405020304" pitchFamily="18" charset="0"/>
              </a:rPr>
              <a:t>νήψις</a:t>
            </a:r>
            <a:r>
              <a:rPr lang="el-GR"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εικονίζεται με την αξίνα</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η οποία καταρρίπτει τα μεγάλα δένδρα χτυπώντας τη ρίζα τους. Κι όταν χτυπηθεί η ρίζα, δεν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ξαναφυτρώνουν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Έτσι και όταν ο νους του ανθρώπου, του χριστιανού, έχει </a:t>
            </a:r>
            <a:r>
              <a:rPr lang="el-GR"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την προσοχή αυτή της </a:t>
            </a:r>
            <a:r>
              <a:rPr lang="el-GR" sz="2400" b="1" kern="100" dirty="0" err="1">
                <a:solidFill>
                  <a:srgbClr val="C00000"/>
                </a:solidFill>
                <a:effectLst/>
                <a:latin typeface="Aptos" panose="020B0004020202020204" pitchFamily="34" charset="0"/>
                <a:ea typeface="Aptos" panose="020B0004020202020204" pitchFamily="34" charset="0"/>
                <a:cs typeface="Times New Roman" panose="02020603050405020304" pitchFamily="18" charset="0"/>
              </a:rPr>
              <a:t>νήψεως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φρουρεί την καρδιά και τις πέντε αισθήσεις, τόσον τις σωματικές όσον και τις πνευματικές, της ψυχής. Όταν ο νους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νήφει</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όταν προσέχει, όταν φρουρεί τα διανοήματα, τις σκέψεις, όταν ελέγχει την φαντασία, τότε όλος ο άνθρωπος ψυχοσωματικά διατηρείται καθαρός. </a:t>
            </a:r>
          </a:p>
          <a:p>
            <a:pPr marL="0" indent="0">
              <a:buNone/>
            </a:pPr>
            <a:endParaRPr lang="el-GR" dirty="0"/>
          </a:p>
        </p:txBody>
      </p:sp>
    </p:spTree>
    <p:extLst>
      <p:ext uri="{BB962C8B-B14F-4D97-AF65-F5344CB8AC3E}">
        <p14:creationId xmlns:p14="http://schemas.microsoft.com/office/powerpoint/2010/main" val="9274106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729579"/>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1249250"/>
            <a:ext cx="12192000" cy="5608749"/>
          </a:xfrm>
        </p:spPr>
        <p:txBody>
          <a:bodyPr>
            <a:normAutofit/>
          </a:bodyPr>
          <a:lstStyle/>
          <a:p>
            <a:r>
              <a:rPr lang="el-GR" dirty="0"/>
              <a:t>Στη </a:t>
            </a:r>
            <a:r>
              <a:rPr lang="el-GR" i="1" dirty="0"/>
              <a:t>Φιλοκαλία</a:t>
            </a:r>
            <a:r>
              <a:rPr lang="el-GR" dirty="0"/>
              <a:t> γίνεται λόγος για αισθητό, για νοερό, για άκτιστο ή ανέσπερο φως και για πονηρό ή </a:t>
            </a:r>
            <a:r>
              <a:rPr lang="el-GR" dirty="0" err="1"/>
              <a:t>πλάνον</a:t>
            </a:r>
            <a:r>
              <a:rPr lang="el-GR" dirty="0"/>
              <a:t> ή ψευδές φως. </a:t>
            </a:r>
          </a:p>
          <a:p>
            <a:r>
              <a:rPr lang="el-GR" dirty="0"/>
              <a:t>Το </a:t>
            </a:r>
            <a:r>
              <a:rPr lang="el-GR" b="1" dirty="0"/>
              <a:t>αισθητό φως</a:t>
            </a:r>
            <a:r>
              <a:rPr lang="el-GR" dirty="0"/>
              <a:t> αφορά τον φωτισμό που εκπέμπουν τα ουράνια σώματα και ιδιαίτερα ο ήλιος. Είναι το φυσικό φως που έχει την αρχή του στον δημιουργικό λόγο του Θεού.</a:t>
            </a:r>
          </a:p>
          <a:p>
            <a:r>
              <a:rPr lang="el-GR" dirty="0"/>
              <a:t>Το </a:t>
            </a:r>
            <a:r>
              <a:rPr lang="el-GR" b="1" dirty="0"/>
              <a:t>νοερό φως</a:t>
            </a:r>
            <a:r>
              <a:rPr lang="el-GR" dirty="0"/>
              <a:t> προέρχεται και αυτό από τον Θεό και αφορά την ανθρώπινη γνώση και επιστήμη. Η λογική ψυχή βρίσκεται στο μεθόριο φυσικού και νοερού φωτός. </a:t>
            </a:r>
          </a:p>
          <a:p>
            <a:r>
              <a:rPr lang="el-GR" dirty="0"/>
              <a:t>Το </a:t>
            </a:r>
            <a:r>
              <a:rPr lang="el-GR" b="1" dirty="0"/>
              <a:t>άκτιστο ή ανέσπερο θείο φως</a:t>
            </a:r>
            <a:r>
              <a:rPr lang="el-GR" dirty="0"/>
              <a:t> παρουσιάζεται ως ενέργεια του Αγίου Πνεύματος σε κάθε στάδιο της πνευματικής πορείας του χριστιανού. Φωτίζει τον ανθρώπινο νου για να δεχτεί τις πνευματικές θεωρίες. Χωρίς το πνευματικό φως ο νους αδυνατεί να δεχθεί θείες αποκαλύψεις. </a:t>
            </a:r>
          </a:p>
        </p:txBody>
      </p:sp>
    </p:spTree>
    <p:extLst>
      <p:ext uri="{BB962C8B-B14F-4D97-AF65-F5344CB8AC3E}">
        <p14:creationId xmlns:p14="http://schemas.microsoft.com/office/powerpoint/2010/main" val="3860069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623015" y="1986902"/>
            <a:ext cx="10945969" cy="4351338"/>
          </a:xfrm>
        </p:spPr>
        <p:txBody>
          <a:bodyPr/>
          <a:lstStyle/>
          <a:p>
            <a:r>
              <a:rPr lang="el-GR" dirty="0"/>
              <a:t>Στην πορεία προς την κατά </a:t>
            </a:r>
            <a:r>
              <a:rPr lang="el-GR" dirty="0" err="1"/>
              <a:t>Χριστόν</a:t>
            </a:r>
            <a:r>
              <a:rPr lang="el-GR" dirty="0"/>
              <a:t> τελείωση ο πιστός διέρχεται από ορισμένα στάδια και υφίσταται πνευματικές </a:t>
            </a:r>
            <a:r>
              <a:rPr lang="el-GR" dirty="0" err="1"/>
              <a:t>μεθηλικιώσεις</a:t>
            </a:r>
            <a:r>
              <a:rPr lang="el-GR" dirty="0"/>
              <a:t>. Ο αριθμός των σταδίων δεν παρουσιάζεται πάντοτε αυστηρά καθορισμένος. Συνήθως διακρίνονται 3 στάδια: κάθαρση, φωτισμός, τελείωση.</a:t>
            </a:r>
          </a:p>
          <a:p>
            <a:r>
              <a:rPr lang="el-GR" dirty="0"/>
              <a:t>Η αδιάλειπτη επίκληση του ονόματος του Ιησού, η επίκληση του θείου ελέους, η κάθαρση της καρδιάς, η φυλακή και </a:t>
            </a:r>
            <a:r>
              <a:rPr lang="el-GR" dirty="0" err="1"/>
              <a:t>νήψη</a:t>
            </a:r>
            <a:r>
              <a:rPr lang="el-GR" dirty="0"/>
              <a:t> του νου κάνουν ευκολότερη την τήρηση των εντολών του Θεού, την οικείωση των εντολών και τη μέθεξη του θείου φωτός. </a:t>
            </a:r>
          </a:p>
          <a:p>
            <a:pPr marL="0" indent="0">
              <a:buNone/>
            </a:pPr>
            <a:endParaRPr lang="el-GR" dirty="0"/>
          </a:p>
        </p:txBody>
      </p:sp>
    </p:spTree>
    <p:extLst>
      <p:ext uri="{BB962C8B-B14F-4D97-AF65-F5344CB8AC3E}">
        <p14:creationId xmlns:p14="http://schemas.microsoft.com/office/powerpoint/2010/main" val="3312143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540913" y="1812746"/>
            <a:ext cx="11147737" cy="4351338"/>
          </a:xfrm>
        </p:spPr>
        <p:txBody>
          <a:bodyPr/>
          <a:lstStyle/>
          <a:p>
            <a:r>
              <a:rPr lang="el-GR" dirty="0"/>
              <a:t>Οι νηπτικοί διακρίνουν τον πρακτικό από τον θεωρητικό βίο. Στην περίπτωση αυτή πρέπει να διευκρινιστεί ότι δεν πρόκειται για διαφορετικές μεθόδους, αλλά για μια σταδιακή πορεία ωρίμανσης στην πνευματική ζωή.</a:t>
            </a:r>
          </a:p>
          <a:p>
            <a:r>
              <a:rPr lang="el-GR" dirty="0"/>
              <a:t>Ο πρακτικός βίος συνοψίζεται στην εθελούσια άσκηση του χριστιανού να αποβάλλει το «ίδιον θέλημα» και να εγκολπωθεί το θέλημα του Θεού.</a:t>
            </a:r>
          </a:p>
          <a:p>
            <a:r>
              <a:rPr lang="el-GR" dirty="0"/>
              <a:t>Ο θεωρητικός βίος αφορά τη μετοχή στη δόξα και το άρρητο κάλλος της Αγίας Τριάδος. </a:t>
            </a:r>
          </a:p>
        </p:txBody>
      </p:sp>
    </p:spTree>
    <p:extLst>
      <p:ext uri="{BB962C8B-B14F-4D97-AF65-F5344CB8AC3E}">
        <p14:creationId xmlns:p14="http://schemas.microsoft.com/office/powerpoint/2010/main" val="341725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974278"/>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p:txBody>
          <a:bodyPr/>
          <a:lstStyle/>
          <a:p>
            <a:r>
              <a:rPr lang="el-GR" dirty="0"/>
              <a:t>Στο σχολείο της </a:t>
            </a:r>
            <a:r>
              <a:rPr lang="el-GR" i="1" dirty="0"/>
              <a:t>Φιλοκαλίας</a:t>
            </a:r>
            <a:r>
              <a:rPr lang="el-GR" dirty="0"/>
              <a:t> μαθητεύει κανείς για όλη του τη ζωή. Δεν μπορεί να τη μελετά κάποιος μόνο με το νοερό φως της λογικής. </a:t>
            </a:r>
          </a:p>
          <a:p>
            <a:r>
              <a:rPr lang="el-GR" dirty="0"/>
              <a:t>Χρειάζεται να υπερβεί τη λογική με την άσκηση και την κάθαρση της καρδιάς, να γίνει κάτοπτρο που να αντιφεγγίζει το φως και η χάρη του Θεού. </a:t>
            </a:r>
          </a:p>
          <a:p>
            <a:r>
              <a:rPr lang="el-GR" dirty="0"/>
              <a:t>Και εύχεται στον Θεό της αγάπης να φωτιστεί ο νους του και να </a:t>
            </a:r>
            <a:r>
              <a:rPr lang="el-GR" dirty="0" err="1"/>
              <a:t>καταυγαστεί</a:t>
            </a:r>
            <a:r>
              <a:rPr lang="el-GR" dirty="0"/>
              <a:t> από το θείο φως, γιατί πάντοτε υπάρχει ο κίνδυνος της πλάνης του ψευδούς ή ψυχρού φωτός, που εκπορεύεται από τον πειρασμό και από τη φιλαυτία του ανθρώπου.</a:t>
            </a:r>
          </a:p>
        </p:txBody>
      </p:sp>
    </p:spTree>
    <p:extLst>
      <p:ext uri="{BB962C8B-B14F-4D97-AF65-F5344CB8AC3E}">
        <p14:creationId xmlns:p14="http://schemas.microsoft.com/office/powerpoint/2010/main" val="7388731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590818" y="1690688"/>
            <a:ext cx="11010363" cy="5167312"/>
          </a:xfrm>
        </p:spPr>
        <p:txBody>
          <a:bodyPr>
            <a:normAutofit/>
          </a:bodyPr>
          <a:lstStyle/>
          <a:p>
            <a:r>
              <a:rPr lang="el-GR" dirty="0"/>
              <a:t>Είναι γνωστό πως </a:t>
            </a:r>
            <a:r>
              <a:rPr lang="el-GR" b="1" dirty="0"/>
              <a:t>ο πονηρός μεταμορφώνεται σε άγγελο φωτός</a:t>
            </a:r>
            <a:r>
              <a:rPr lang="el-GR" dirty="0"/>
              <a:t>, που οδηγεί σε πλάνη. Ο νηπτικός όμως μπορεί να διακρίνει τη διαφορά που υπάρχει ανάμεσα στο θείο φως και εκείνο που προέρχεται από την ενέργεια του πειρασμού.</a:t>
            </a:r>
          </a:p>
          <a:p>
            <a:r>
              <a:rPr lang="el-GR" dirty="0"/>
              <a:t>Όταν το θείο φως αρχίζει να ενεργεί, ο νους του νηπτικού φωτίζεται και γίνεται διαφανής και διακρίνει ευχερέστερα το αληθινό από το ψευδές και πλάνο φως. </a:t>
            </a:r>
          </a:p>
          <a:p>
            <a:r>
              <a:rPr lang="el-GR" dirty="0"/>
              <a:t>Αποτελέσματά του αποτελούν η ησυχία, η μετάνοια, η κατά Θεόν σχολή, το κατά Θεόν πένθος, η χαρμολύπη, ο αγνός φόβος, η αδιάλειπτη και έμπονη προσευχή, η καθαρή καρδιά και ο φωτισμένος νους. </a:t>
            </a:r>
          </a:p>
        </p:txBody>
      </p:sp>
    </p:spTree>
    <p:extLst>
      <p:ext uri="{BB962C8B-B14F-4D97-AF65-F5344CB8AC3E}">
        <p14:creationId xmlns:p14="http://schemas.microsoft.com/office/powerpoint/2010/main" val="2743437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845489"/>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1" y="1210614"/>
            <a:ext cx="11719774" cy="5647386"/>
          </a:xfrm>
        </p:spPr>
        <p:txBody>
          <a:bodyPr>
            <a:normAutofit/>
          </a:bodyPr>
          <a:lstStyle/>
          <a:p>
            <a:r>
              <a:rPr lang="el-GR" dirty="0"/>
              <a:t>Κεντρική θέση κατέχει η </a:t>
            </a:r>
            <a:r>
              <a:rPr lang="el-GR" b="1" dirty="0"/>
              <a:t>ΝΗΨΗ</a:t>
            </a:r>
            <a:r>
              <a:rPr lang="el-GR" dirty="0"/>
              <a:t>.</a:t>
            </a:r>
          </a:p>
          <a:p>
            <a:r>
              <a:rPr lang="el-GR" dirty="0"/>
              <a:t>Η </a:t>
            </a:r>
            <a:r>
              <a:rPr lang="el-GR" dirty="0" err="1"/>
              <a:t>νήψη</a:t>
            </a:r>
            <a:r>
              <a:rPr lang="el-GR" dirty="0"/>
              <a:t>, ως </a:t>
            </a:r>
            <a:r>
              <a:rPr lang="el-GR" b="1" dirty="0">
                <a:solidFill>
                  <a:srgbClr val="FF0000"/>
                </a:solidFill>
              </a:rPr>
              <a:t>συνεχής εγρήγορση</a:t>
            </a:r>
            <a:r>
              <a:rPr lang="el-GR" dirty="0">
                <a:solidFill>
                  <a:srgbClr val="FF0000"/>
                </a:solidFill>
              </a:rPr>
              <a:t> </a:t>
            </a:r>
            <a:r>
              <a:rPr lang="el-GR" dirty="0"/>
              <a:t>και </a:t>
            </a:r>
            <a:r>
              <a:rPr lang="el-GR" b="1" dirty="0">
                <a:solidFill>
                  <a:srgbClr val="FF0000"/>
                </a:solidFill>
              </a:rPr>
              <a:t>διαρκής επαγρύπνηση</a:t>
            </a:r>
            <a:r>
              <a:rPr lang="el-GR" b="1" dirty="0"/>
              <a:t>,</a:t>
            </a:r>
            <a:r>
              <a:rPr lang="el-GR" dirty="0"/>
              <a:t> αποτελεί τη βάση της πνευματικής ζωής. </a:t>
            </a:r>
          </a:p>
          <a:p>
            <a:r>
              <a:rPr lang="el-GR" dirty="0"/>
              <a:t>Η άσκηση οδηγεί στην καθαρή προσευχή.</a:t>
            </a:r>
          </a:p>
          <a:p>
            <a:r>
              <a:rPr lang="el-GR" dirty="0"/>
              <a:t>Ο νους του νηπτικού προχωράει σε πνευματικές θεωρίες φωτιστικής γνώσης και κατανόησης των λόγων των όντων. </a:t>
            </a:r>
          </a:p>
          <a:p>
            <a:r>
              <a:rPr lang="el-GR" dirty="0"/>
              <a:t>Υπάρχει μια κλίμακα για τις </a:t>
            </a:r>
            <a:r>
              <a:rPr lang="el-GR" b="1" dirty="0"/>
              <a:t>νοητές θεωρίες</a:t>
            </a:r>
            <a:r>
              <a:rPr lang="el-GR" dirty="0"/>
              <a:t>. Ο όσιος Πέτρος ο Δαμασκηνός ανάγει αυτές τις θεωρίες σε οκτώ.  </a:t>
            </a:r>
          </a:p>
          <a:p>
            <a:r>
              <a:rPr lang="el-GR" dirty="0"/>
              <a:t>Χρησιμοποιώντας τη γνωστή εικόνα της όγδοης ημέρας, ο όσιος Πέτρος αναφέρει επτά θεωρίες που ανήκουν στον παρόντα κόσμο, ενώ ως όγδοη τοποθετεί τη γνώση του Θεού.</a:t>
            </a:r>
          </a:p>
          <a:p>
            <a:pPr marL="0" indent="0">
              <a:buNone/>
            </a:pPr>
            <a:endParaRPr lang="el-GR" dirty="0"/>
          </a:p>
        </p:txBody>
      </p:sp>
    </p:spTree>
    <p:extLst>
      <p:ext uri="{BB962C8B-B14F-4D97-AF65-F5344CB8AC3E}">
        <p14:creationId xmlns:p14="http://schemas.microsoft.com/office/powerpoint/2010/main" val="25542428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838200" y="1902898"/>
            <a:ext cx="10515600" cy="4351338"/>
          </a:xfrm>
        </p:spPr>
        <p:txBody>
          <a:bodyPr/>
          <a:lstStyle/>
          <a:p>
            <a:r>
              <a:rPr lang="el-GR" dirty="0"/>
              <a:t>Ωστόσο, στην παρούσα ζωή οι άγιοι γεύονται εν μέρει τη θεωρία αυτή. </a:t>
            </a:r>
          </a:p>
          <a:p>
            <a:r>
              <a:rPr lang="el-GR" b="1" dirty="0"/>
              <a:t>Θεωρία</a:t>
            </a:r>
            <a:r>
              <a:rPr lang="el-GR" dirty="0"/>
              <a:t> για τους νηπτικούς είναι η έμπρακτη γνώση των θείων μυστηρίων, με τη μορφή προσωπικής αποκάλυψης και εμπειρίας. </a:t>
            </a:r>
          </a:p>
          <a:p>
            <a:r>
              <a:rPr lang="el-GR" dirty="0"/>
              <a:t>Γι’ αυτό και ο θεωρητικός αποκαλείται και γνωστικός, ενώ οι πνευματικές θεωρίες και πνευματικές γνώσεις.</a:t>
            </a:r>
          </a:p>
        </p:txBody>
      </p:sp>
    </p:spTree>
    <p:extLst>
      <p:ext uri="{BB962C8B-B14F-4D97-AF65-F5344CB8AC3E}">
        <p14:creationId xmlns:p14="http://schemas.microsoft.com/office/powerpoint/2010/main" val="1639595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361682" y="1690688"/>
            <a:ext cx="11190668" cy="4631498"/>
          </a:xfrm>
        </p:spPr>
        <p:txBody>
          <a:bodyPr/>
          <a:lstStyle/>
          <a:p>
            <a:r>
              <a:rPr lang="el-GR" dirty="0"/>
              <a:t>Οι νηπτικοί γνωρίζουν ότι τα πάθη που εμφωλεύουν στην καρδιά του ανθρώπου είναι στην αρχή αδύναμα σαν το μυρμήγκι. Με την πάροδο του χρόνου όμως αποκτούν τη δύναμη του λιονταριού και υποδουλώνουν εσωτερικά τον άνθρωπο. </a:t>
            </a:r>
          </a:p>
          <a:p>
            <a:r>
              <a:rPr lang="el-GR" dirty="0"/>
              <a:t>Ο νηπτικός ασκείται σε </a:t>
            </a:r>
            <a:r>
              <a:rPr lang="el-GR" b="1" dirty="0"/>
              <a:t>πνευματική ετοιμότητα</a:t>
            </a:r>
            <a:r>
              <a:rPr lang="el-GR" dirty="0"/>
              <a:t>. Μπορεί το σώμα του να κοιμάται αλλά η καρδιά του αγρυπνεί. Έτσι με τη μετάνοια, την ησυχία, τη </a:t>
            </a:r>
            <a:r>
              <a:rPr lang="el-GR" dirty="0" err="1"/>
              <a:t>νήψη</a:t>
            </a:r>
            <a:r>
              <a:rPr lang="el-GR" dirty="0"/>
              <a:t>, την αδιάλειπτη προσευχή και την τήρηση των εντολών του Θεού ενεργοποιείται η χάρη, την οποία έλαβε ο χριστιανός κατά το βάπτισμα. </a:t>
            </a:r>
          </a:p>
          <a:p>
            <a:pPr marL="0" indent="0">
              <a:buNone/>
            </a:pPr>
            <a:endParaRPr lang="el-GR" dirty="0"/>
          </a:p>
        </p:txBody>
      </p:sp>
    </p:spTree>
    <p:extLst>
      <p:ext uri="{BB962C8B-B14F-4D97-AF65-F5344CB8AC3E}">
        <p14:creationId xmlns:p14="http://schemas.microsoft.com/office/powerpoint/2010/main" val="36218697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10579"/>
            <a:ext cx="10515600" cy="613669"/>
          </a:xfrm>
        </p:spPr>
        <p:txBody>
          <a:bodyPr>
            <a:normAutofit fontScale="90000"/>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959476"/>
            <a:ext cx="12192000" cy="5898524"/>
          </a:xfrm>
        </p:spPr>
        <p:txBody>
          <a:bodyPr>
            <a:normAutofit/>
          </a:bodyPr>
          <a:lstStyle/>
          <a:p>
            <a:r>
              <a:rPr lang="el-GR" dirty="0"/>
              <a:t>Το θείο φως φωτίζει κάθε άνθρωπο. </a:t>
            </a:r>
          </a:p>
          <a:p>
            <a:r>
              <a:rPr lang="el-GR" dirty="0"/>
              <a:t>Αρχικά συνδράμει για </a:t>
            </a:r>
            <a:r>
              <a:rPr lang="el-GR" b="1" dirty="0"/>
              <a:t>να αναγνωριστεί η αμαρτία</a:t>
            </a:r>
            <a:r>
              <a:rPr lang="el-GR" dirty="0"/>
              <a:t> και η τραγική κατάσταση της πτώσης. </a:t>
            </a:r>
          </a:p>
          <a:p>
            <a:r>
              <a:rPr lang="el-GR" dirty="0"/>
              <a:t>Κατόπιν η λεπτή φλόγα του θείου φωτός φέρνει σε </a:t>
            </a:r>
            <a:r>
              <a:rPr lang="el-GR" b="1" dirty="0"/>
              <a:t>συναίσθηση</a:t>
            </a:r>
            <a:r>
              <a:rPr lang="el-GR" dirty="0"/>
              <a:t> τον άνθρωπο και του αποκαλύπτει το εσωτερικό σκότος. Οι βιοτικές μέριμνες, η λήθη, η άγνοια και η σκοτοδίνη των παθών σκοτίζουν τον νου και τον εμποδίζουν στην καθαρή θεώρηση.</a:t>
            </a:r>
          </a:p>
          <a:p>
            <a:r>
              <a:rPr lang="el-GR" dirty="0"/>
              <a:t>Σταδιακά ο άνθρωπος φωτίζεται από το φως της θείας δόξας και </a:t>
            </a:r>
            <a:r>
              <a:rPr lang="el-GR" b="1" dirty="0"/>
              <a:t>θεωρεί το </a:t>
            </a:r>
            <a:r>
              <a:rPr lang="el-GR" b="1" dirty="0" err="1"/>
              <a:t>ανέσπερον</a:t>
            </a:r>
            <a:r>
              <a:rPr lang="el-GR" b="1" dirty="0"/>
              <a:t> φως. </a:t>
            </a:r>
          </a:p>
          <a:p>
            <a:r>
              <a:rPr lang="el-GR" dirty="0"/>
              <a:t>Στις ανώτερες βαθμίδες της θεωρίας </a:t>
            </a:r>
            <a:r>
              <a:rPr lang="el-GR" b="1" dirty="0"/>
              <a:t>αποκτά την ειρήνη των λογισμών </a:t>
            </a:r>
            <a:r>
              <a:rPr lang="el-GR" dirty="0"/>
              <a:t>και γίνεται υιός του Θεού κατά χάριν. Αναπνέει την ελευθερία του Πνεύματος.</a:t>
            </a:r>
          </a:p>
          <a:p>
            <a:r>
              <a:rPr lang="el-GR" dirty="0"/>
              <a:t>Με την όγδοη και υψηλότερη γνώση ανάγεται στη </a:t>
            </a:r>
            <a:r>
              <a:rPr lang="el-GR" b="1" dirty="0"/>
              <a:t>θεωρία του θείου κάλλους. </a:t>
            </a:r>
          </a:p>
          <a:p>
            <a:endParaRPr lang="el-GR" b="1" dirty="0"/>
          </a:p>
        </p:txBody>
      </p:sp>
    </p:spTree>
    <p:extLst>
      <p:ext uri="{BB962C8B-B14F-4D97-AF65-F5344CB8AC3E}">
        <p14:creationId xmlns:p14="http://schemas.microsoft.com/office/powerpoint/2010/main" val="32795165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296214" y="1825625"/>
            <a:ext cx="11642501" cy="4351338"/>
          </a:xfrm>
        </p:spPr>
        <p:txBody>
          <a:bodyPr/>
          <a:lstStyle/>
          <a:p>
            <a:r>
              <a:rPr lang="el-GR" dirty="0"/>
              <a:t>Μέσω της </a:t>
            </a:r>
            <a:r>
              <a:rPr lang="el-GR" dirty="0" err="1"/>
              <a:t>καθαράς</a:t>
            </a:r>
            <a:r>
              <a:rPr lang="el-GR" dirty="0"/>
              <a:t> προσευχής αρπάζεται ο νους από τον θείο πόθο, και με την ευδοκία της χάριτος δέχεται θείες αποκαλύψεις. Όταν η θεία χάρη ενοικήσει στην καρδιά, ο πιστός υφίσταται θείες αλλοιώσεις και γνωρίζει εκ του σύνεγγυς τις θείες ενέργειες. </a:t>
            </a:r>
          </a:p>
          <a:p>
            <a:r>
              <a:rPr lang="el-GR" dirty="0"/>
              <a:t>Ο όσιος Πέτρος ο Δαμασκηνός παραπέμποντας στον άγιο Μάξιμο και στον Διονύσιο τον Αρεοπαγίτη, διευκρινίζει ότι ο πιστός και στην τελευταία ακόμα βαθμίδα δεν θεωρεί τον ίδιο τον Θεό αλλά τα «Περί Αυτόν».</a:t>
            </a:r>
          </a:p>
        </p:txBody>
      </p:sp>
    </p:spTree>
    <p:extLst>
      <p:ext uri="{BB962C8B-B14F-4D97-AF65-F5344CB8AC3E}">
        <p14:creationId xmlns:p14="http://schemas.microsoft.com/office/powerpoint/2010/main" val="211414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F8AC72-FEFD-D8F7-4C39-071D607E6A4C}"/>
              </a:ext>
            </a:extLst>
          </p:cNvPr>
          <p:cNvSpPr>
            <a:spLocks noGrp="1"/>
          </p:cNvSpPr>
          <p:nvPr>
            <p:ph type="title"/>
          </p:nvPr>
        </p:nvSpPr>
        <p:spPr>
          <a:xfrm>
            <a:off x="838200" y="18255"/>
            <a:ext cx="10515600" cy="943279"/>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7C742CA4-23E2-3520-EBCC-CFE0EE60780C}"/>
              </a:ext>
            </a:extLst>
          </p:cNvPr>
          <p:cNvSpPr>
            <a:spLocks noGrp="1"/>
          </p:cNvSpPr>
          <p:nvPr>
            <p:ph idx="1"/>
          </p:nvPr>
        </p:nvSpPr>
        <p:spPr>
          <a:xfrm>
            <a:off x="0" y="857838"/>
            <a:ext cx="12192000" cy="6000161"/>
          </a:xfrm>
        </p:spPr>
        <p:txBody>
          <a:bodyPr>
            <a:normAutofit lnSpcReduction="10000"/>
          </a:bodyPr>
          <a:lstStyle/>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Και όταν ο άνθρωπος δια της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νήψεως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και της εργασίας της πνευματικής καθίσταται καθαρός, οι προσευχές του έχουν παρρησία προς τον Θεό, διασχίζουν τον αιθέρα, ξεπερνούν τους αστέρας, διέρχονται τους ουρανούς και πλησιάζουν στον θείο θρόνο της χάριτος, όπου δέχονται τις ευλογίες του Θεού. Και ο άνθρωπος προσευχόμενος ούτως, πλουτίζει την κατά Θεόν χάριν.</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Μας λέγουν οι νηπτικοί πατέρες ότι ένας λογισμός, μάς ανεβάζει εις τον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ουρανόν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και ένας μας κατεβάζει εις την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κόλασιν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i="1" kern="100" dirty="0">
                <a:effectLst/>
                <a:latin typeface="Aptos" panose="020B0004020202020204" pitchFamily="34" charset="0"/>
                <a:ea typeface="Aptos" panose="020B0004020202020204" pitchFamily="34" charset="0"/>
                <a:cs typeface="Times New Roman" panose="02020603050405020304" pitchFamily="18" charset="0"/>
              </a:rPr>
              <a:t>Εν τοις </a:t>
            </a:r>
            <a:r>
              <a:rPr lang="el-GR" sz="2400" i="1" kern="100" dirty="0" err="1">
                <a:effectLst/>
                <a:latin typeface="Aptos" panose="020B0004020202020204" pitchFamily="34" charset="0"/>
                <a:ea typeface="Aptos" panose="020B0004020202020204" pitchFamily="34" charset="0"/>
                <a:cs typeface="Times New Roman" panose="02020603050405020304" pitchFamily="18" charset="0"/>
              </a:rPr>
              <a:t>λογισμοίς</a:t>
            </a:r>
            <a:r>
              <a:rPr lang="el-GR" sz="2400" i="1" kern="100" dirty="0">
                <a:effectLst/>
                <a:latin typeface="Aptos" panose="020B0004020202020204" pitchFamily="34" charset="0"/>
                <a:ea typeface="Aptos" panose="020B0004020202020204" pitchFamily="34" charset="0"/>
                <a:cs typeface="Times New Roman" panose="02020603050405020304" pitchFamily="18" charset="0"/>
              </a:rPr>
              <a:t> μας </a:t>
            </a:r>
            <a:r>
              <a:rPr lang="el-GR" sz="2400" i="1" kern="100" dirty="0" err="1">
                <a:effectLst/>
                <a:latin typeface="Aptos" panose="020B0004020202020204" pitchFamily="34" charset="0"/>
                <a:ea typeface="Aptos" panose="020B0004020202020204" pitchFamily="34" charset="0"/>
                <a:cs typeface="Times New Roman" panose="02020603050405020304" pitchFamily="18" charset="0"/>
              </a:rPr>
              <a:t>βελτιούμεθα</a:t>
            </a:r>
            <a:r>
              <a:rPr lang="el-GR" sz="2400" i="1" kern="100" dirty="0">
                <a:effectLst/>
                <a:latin typeface="Aptos" panose="020B0004020202020204" pitchFamily="34" charset="0"/>
                <a:ea typeface="Aptos" panose="020B0004020202020204" pitchFamily="34" charset="0"/>
                <a:cs typeface="Times New Roman" panose="02020603050405020304" pitchFamily="18" charset="0"/>
              </a:rPr>
              <a:t> ή </a:t>
            </a:r>
            <a:r>
              <a:rPr lang="el-GR" sz="2400" i="1" kern="100" dirty="0" err="1">
                <a:effectLst/>
                <a:latin typeface="Aptos" panose="020B0004020202020204" pitchFamily="34" charset="0"/>
                <a:ea typeface="Aptos" panose="020B0004020202020204" pitchFamily="34" charset="0"/>
                <a:cs typeface="Times New Roman" panose="02020603050405020304" pitchFamily="18" charset="0"/>
              </a:rPr>
              <a:t>αχρειούμεθα</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Δηλαδή ένας λογισμός, ο οποίος απρόσεκτα θα μας προσβάλλει, θα μας δηλητηριάσει, θα μας ηδονίσει, μπορεί να μας καταστήσει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αξίους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για την κόλαση. Ένας λογισμός θεϊκός, ένας λογισμός αυταπαρνήσεως, ένας λογισμός ανδρείας, ένας λογισμός προσευχής και θεωρίας, μας αξιώνει να πλησιάσουμε τον Θείο Θρόνο και να γευθούμε πράγματα ουράνια. </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Από τους λογισμούς ή θα γίνουμε ακάθαρτοι ή θα γίνουμε καλύτεροι. Η αρχή των αμαρτημάτων ξεκινά από τους λογισμούς</a:t>
            </a:r>
            <a:r>
              <a:rPr lang="el-GR" sz="18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2586615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678064"/>
          </a:xfrm>
        </p:spPr>
        <p:txBody>
          <a:bodyPr>
            <a:normAutofit fontScale="90000"/>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1313644"/>
            <a:ext cx="12192000" cy="5544355"/>
          </a:xfrm>
        </p:spPr>
        <p:txBody>
          <a:bodyPr>
            <a:normAutofit/>
          </a:bodyPr>
          <a:lstStyle/>
          <a:p>
            <a:r>
              <a:rPr lang="el-GR" dirty="0"/>
              <a:t>Συνεπώς η πνευματική ωρίμανση αρχίζει με την πράξη και κορυφώνεται με τη θεωρία. Οι σωματικοί κόποι και η άσκηση προηγούνται συνήθως της πνευματικής χαράς και ευφροσύνης. </a:t>
            </a:r>
          </a:p>
          <a:p>
            <a:r>
              <a:rPr lang="el-GR" dirty="0"/>
              <a:t>Ο πρακτικός γίνεται με τη χάρη του Θεού θεωρητικός ή γνωστικός, καθίσταται ολοκληρωμένο και ακέραιο πρόσωπο. </a:t>
            </a:r>
          </a:p>
          <a:p>
            <a:r>
              <a:rPr lang="el-GR" dirty="0"/>
              <a:t>Η σταδιακή ωρίμανση στην πνευματική ζωή προάγει την κοινωνικότητα του χριστιανού. </a:t>
            </a:r>
          </a:p>
          <a:p>
            <a:r>
              <a:rPr lang="el-GR" dirty="0"/>
              <a:t>Η τήρηση των εντολών και η οικείωση των αρετών δεν αποσκοπούν στην προαγωγή μιας ατομικής ηθικής. Ο χριστιανός μετέχει στη ζωή της Εκκλησίας και οικειώνεται εντός αυτής τη θεία χάρη. </a:t>
            </a:r>
          </a:p>
          <a:p>
            <a:r>
              <a:rPr lang="el-GR" dirty="0"/>
              <a:t>Με το φως του Χριστού </a:t>
            </a:r>
            <a:r>
              <a:rPr lang="el-GR" dirty="0" err="1"/>
              <a:t>πλατύνεται</a:t>
            </a:r>
            <a:r>
              <a:rPr lang="el-GR" dirty="0"/>
              <a:t> η συνείδησή του και συμπονά, προσεύχεται και </a:t>
            </a:r>
            <a:r>
              <a:rPr lang="el-GR" dirty="0" err="1"/>
              <a:t>περιχωρεί</a:t>
            </a:r>
            <a:r>
              <a:rPr lang="el-GR" dirty="0"/>
              <a:t> «τον κόσμο άπαντα».</a:t>
            </a:r>
          </a:p>
        </p:txBody>
      </p:sp>
    </p:spTree>
    <p:extLst>
      <p:ext uri="{BB962C8B-B14F-4D97-AF65-F5344CB8AC3E}">
        <p14:creationId xmlns:p14="http://schemas.microsoft.com/office/powerpoint/2010/main" val="11873950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0" y="1439258"/>
            <a:ext cx="12192000" cy="5418741"/>
          </a:xfrm>
        </p:spPr>
        <p:txBody>
          <a:bodyPr>
            <a:normAutofit/>
          </a:bodyPr>
          <a:lstStyle/>
          <a:p>
            <a:r>
              <a:rPr lang="el-GR" dirty="0"/>
              <a:t>Ο νηπτικός χαρακτήρας της εν Χριστώ ζωής, που προβάλλεται από την </a:t>
            </a:r>
            <a:r>
              <a:rPr lang="el-GR" i="1" dirty="0"/>
              <a:t>Φιλοκαλία,</a:t>
            </a:r>
            <a:r>
              <a:rPr lang="el-GR" dirty="0"/>
              <a:t> δεν αναιρεί τον εκκλησιολογικό της χαρακτήρα αλλά τον προϋποθέτει. </a:t>
            </a:r>
          </a:p>
          <a:p>
            <a:r>
              <a:rPr lang="el-GR" dirty="0"/>
              <a:t>Η βασιλεία του Θεού αναζητείται όχι μόνο στο μέλλον αλλά και στο παρόν.</a:t>
            </a:r>
          </a:p>
          <a:p>
            <a:r>
              <a:rPr lang="el-GR" dirty="0"/>
              <a:t>Φυσικά δεν αποκλείεται οποιαδήποτε άλλη σωστική οδός, που ενεργοποιεί τη θεία χάρη στο ανθρώπινο είναι. </a:t>
            </a:r>
          </a:p>
          <a:p>
            <a:r>
              <a:rPr lang="el-GR" dirty="0"/>
              <a:t>Η τελείωση, όμως, και η βίωση της βασιλείας του Θεού στην παρούσα ζωή δεν είναι απόλυτη, διότι ο άνθρωπος είναι </a:t>
            </a:r>
            <a:r>
              <a:rPr lang="el-GR" dirty="0" err="1"/>
              <a:t>τρεπτός</a:t>
            </a:r>
            <a:r>
              <a:rPr lang="el-GR" dirty="0"/>
              <a:t>. Η </a:t>
            </a:r>
            <a:r>
              <a:rPr lang="el-GR" b="1" dirty="0" err="1"/>
              <a:t>ατρεψία</a:t>
            </a:r>
            <a:r>
              <a:rPr lang="el-GR" b="1" dirty="0"/>
              <a:t> </a:t>
            </a:r>
            <a:r>
              <a:rPr lang="el-GR" dirty="0"/>
              <a:t>και το </a:t>
            </a:r>
            <a:r>
              <a:rPr lang="el-GR" b="1" dirty="0"/>
              <a:t>αναλλοίωτο</a:t>
            </a:r>
            <a:r>
              <a:rPr lang="el-GR" dirty="0"/>
              <a:t> είναι καταστάσεις του μέλλοντα αιώνα.</a:t>
            </a:r>
          </a:p>
          <a:p>
            <a:r>
              <a:rPr lang="el-GR" dirty="0"/>
              <a:t>Γι’ αυτό και η γνώση μας για το θείο φως είναι περιγραφική και στηρίζεται στις εμπειρίες των φωτισμένων και </a:t>
            </a:r>
            <a:r>
              <a:rPr lang="el-GR" dirty="0" err="1"/>
              <a:t>θεουμένων</a:t>
            </a:r>
            <a:r>
              <a:rPr lang="el-GR" dirty="0"/>
              <a:t> αγίων. </a:t>
            </a:r>
          </a:p>
        </p:txBody>
      </p:sp>
    </p:spTree>
    <p:extLst>
      <p:ext uri="{BB962C8B-B14F-4D97-AF65-F5344CB8AC3E}">
        <p14:creationId xmlns:p14="http://schemas.microsoft.com/office/powerpoint/2010/main" val="33969089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 ΦΙΛΟΚΑΛΙΑ ΤΩΝ ΙΕΡΩΝ ΝΗΠΤΙΚΩΝ</a:t>
            </a:r>
          </a:p>
        </p:txBody>
      </p:sp>
      <p:sp>
        <p:nvSpPr>
          <p:cNvPr id="3" name="Θέση περιεχομένου 2"/>
          <p:cNvSpPr>
            <a:spLocks noGrp="1"/>
          </p:cNvSpPr>
          <p:nvPr>
            <p:ph idx="1"/>
          </p:nvPr>
        </p:nvSpPr>
        <p:spPr>
          <a:xfrm>
            <a:off x="236112" y="1915777"/>
            <a:ext cx="11719775" cy="4351338"/>
          </a:xfrm>
        </p:spPr>
        <p:txBody>
          <a:bodyPr/>
          <a:lstStyle/>
          <a:p>
            <a:r>
              <a:rPr lang="el-GR" dirty="0"/>
              <a:t>Ο λόγος της </a:t>
            </a:r>
            <a:r>
              <a:rPr lang="el-GR" i="1" dirty="0"/>
              <a:t>Φιλοκαλίας</a:t>
            </a:r>
            <a:r>
              <a:rPr lang="el-GR" dirty="0"/>
              <a:t> ίσως φαίνεται ουτοπικός και παράκαιρος στον σύγχρονο άνθρωπο της δράσης και της κίνησης. </a:t>
            </a:r>
          </a:p>
          <a:p>
            <a:r>
              <a:rPr lang="el-GR" dirty="0"/>
              <a:t>Η κίνηση όμως και η δράση για να είναι επιτυχής χρειάζονται την εσωτερική αρμονία και ησυχία, την καθαρή καρδιά και τον φωτισμένο νου.</a:t>
            </a:r>
          </a:p>
          <a:p>
            <a:r>
              <a:rPr lang="el-GR" dirty="0"/>
              <a:t>Γι’ αυτό και η μαθητεία στη σοφία των νηπτικών μπορεί να οδηγήσει στην υψηλότερη βαθμίδα της χριστιανικής ζωής, στην αγάπη προς τον Θεό και την ανιδιοτελή αγάπη προς το πλάσμα του, τον άνθρωπο.</a:t>
            </a:r>
          </a:p>
        </p:txBody>
      </p:sp>
    </p:spTree>
    <p:extLst>
      <p:ext uri="{BB962C8B-B14F-4D97-AF65-F5344CB8AC3E}">
        <p14:creationId xmlns:p14="http://schemas.microsoft.com/office/powerpoint/2010/main" val="405645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92C75C-44BD-03C7-C22B-98F3875A65FD}"/>
              </a:ext>
            </a:extLst>
          </p:cNvPr>
          <p:cNvSpPr>
            <a:spLocks noGrp="1"/>
          </p:cNvSpPr>
          <p:nvPr>
            <p:ph type="title"/>
          </p:nvPr>
        </p:nvSpPr>
        <p:spPr>
          <a:xfrm>
            <a:off x="765773" y="18256"/>
            <a:ext cx="10515600" cy="554820"/>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1A801694-5F38-4C9B-333E-17F9887D157A}"/>
              </a:ext>
            </a:extLst>
          </p:cNvPr>
          <p:cNvSpPr>
            <a:spLocks noGrp="1"/>
          </p:cNvSpPr>
          <p:nvPr>
            <p:ph idx="1"/>
          </p:nvPr>
        </p:nvSpPr>
        <p:spPr>
          <a:xfrm>
            <a:off x="0" y="471340"/>
            <a:ext cx="12192000" cy="6386660"/>
          </a:xfrm>
        </p:spPr>
        <p:txBody>
          <a:bodyPr>
            <a:noAutofit/>
          </a:bodyPr>
          <a:lstStyle/>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Οι λογισμοί πηγάζουν από τις πέντε αισθήσεις, τόσον τις πνευματικές, όσον και τις σωματικές. Όταν αφήσουμε την αίσθηση των οφθαλμών ανεξέλεγκτη και βλέπει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ο,τιδήποτε</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απρόσεκτα, αυτή η απροσεξία θα γεννήσει μια σωρεία από εικόνες βρώμικες και αμαρτωλές. Αυτές οι εικόνες αφού εισαχθούν στο φανταστικό, μετά στάζουν δηλητήριο αμαρτωλής ηδονής μέσα στην καρδιά του ανθρώπου. Αυτή η ηδονή είναι το δηλητήριο, με το οποίον δηλητηριάζεται η καρδιά και γίνεται τότε ακάθαρτη και ένοχη εμπρός εις τον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ακοίμητον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οφθαλμόν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του Θεού.</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Όπως η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αίσθησις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των οφθαλμών, έτσι είναι και της αφής, έτσι είναι και της γεύσεως και της ακοής και της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οσφρήσεως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Και έτσι οι πέντε αισθήσεις δημιουργούν ανάλογες αμαρτωλές εικόνες, οι οποίες καθιστούν τον άνθρωπο ακάθαρτο ενώπιον του Θεού. Εδώ έγκειται όλη η φιλοσοφία του πνεύματος.</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Όλα τα κηρύγματα είναι ωφέλιμα. Γιατί όπως ακριβώς, όταν κλαδεύεται ένα δένδρο που είναι αρρωστημένο, καθαρίζεται, έτσι και ο λόγος του Θεού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βοηθεί</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στη μείωση ενός πάθους. Η διδασκαλία όμως των πατέρων περί της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νήψεως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ενεργεί ριζικά την κάθαρση από το πάθος. </a:t>
            </a:r>
            <a:endParaRPr lang="el-GR" sz="2400" dirty="0"/>
          </a:p>
        </p:txBody>
      </p:sp>
    </p:spTree>
    <p:extLst>
      <p:ext uri="{BB962C8B-B14F-4D97-AF65-F5344CB8AC3E}">
        <p14:creationId xmlns:p14="http://schemas.microsoft.com/office/powerpoint/2010/main" val="2568956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F4CA1E-2EED-2CF9-0E5F-7CD07156125E}"/>
              </a:ext>
            </a:extLst>
          </p:cNvPr>
          <p:cNvSpPr>
            <a:spLocks noGrp="1"/>
          </p:cNvSpPr>
          <p:nvPr>
            <p:ph type="title"/>
          </p:nvPr>
        </p:nvSpPr>
        <p:spPr>
          <a:xfrm>
            <a:off x="772212" y="0"/>
            <a:ext cx="10515600" cy="681037"/>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79051D0-6EBC-4BD2-81B4-7048A505016B}"/>
              </a:ext>
            </a:extLst>
          </p:cNvPr>
          <p:cNvSpPr>
            <a:spLocks noGrp="1"/>
          </p:cNvSpPr>
          <p:nvPr>
            <p:ph idx="1"/>
          </p:nvPr>
        </p:nvSpPr>
        <p:spPr>
          <a:xfrm>
            <a:off x="0" y="681036"/>
            <a:ext cx="12192000" cy="6176963"/>
          </a:xfrm>
        </p:spPr>
        <p:txBody>
          <a:bodyPr/>
          <a:lstStyle/>
          <a:p>
            <a:r>
              <a:rPr lang="el-GR" sz="2400" kern="100" dirty="0">
                <a:effectLst/>
                <a:latin typeface="Aptos" panose="020B0004020202020204" pitchFamily="34" charset="0"/>
                <a:ea typeface="Aptos" panose="020B0004020202020204" pitchFamily="34" charset="0"/>
                <a:cs typeface="Times New Roman" panose="02020603050405020304" pitchFamily="18" charset="0"/>
              </a:rPr>
              <a:t>Όταν η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αξίνη</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όταν ο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πέλεκυς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κτυπήσει την ρίζα, όλο το δένδρο πίπτει κάτω, ξηραίνεται και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απόλλυται</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Έτσι και όταν η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νήψις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πάρει θέση στην ζωή του χριστιανού, ένα – ένα δένδρο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εμπαθείας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πίπτει, ξηραίνεται και έτσι συν τω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χρόνω</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ο παλαιός άνθρωπος, ο άνθρωπος της αμαρτίας και της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εμπαθείας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ο χοϊκός Αδάμ ελευθερώνεται και γίνεται «καινός άνθρωπος». </a:t>
            </a:r>
          </a:p>
          <a:p>
            <a:r>
              <a:rPr lang="el-GR" sz="2400" kern="100" dirty="0">
                <a:effectLst/>
                <a:latin typeface="Aptos" panose="020B0004020202020204" pitchFamily="34" charset="0"/>
                <a:ea typeface="Aptos" panose="020B0004020202020204" pitchFamily="34" charset="0"/>
                <a:cs typeface="Times New Roman" panose="02020603050405020304" pitchFamily="18" charset="0"/>
              </a:rPr>
              <a:t>Γι’ αυτό </a:t>
            </a:r>
            <a:r>
              <a:rPr lang="el-GR"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η νηπτική εργασία μας ελευθερώνει ριζικά από το κακό</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Εδώ λοιπόν πρέπει να δώσουμε </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προσοχή στην ζωή μας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Αν θέλουμε να καθαρίσουμε τους εαυτούς μας, να φροντίσουμε να πλουτήσουμε τον νου μας με την επιμέλεια της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νήψεως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a:t>
            </a:r>
          </a:p>
          <a:p>
            <a:r>
              <a:rPr lang="el-GR" sz="2400" kern="100" dirty="0">
                <a:latin typeface="Aptos" panose="020B0004020202020204" pitchFamily="34" charset="0"/>
                <a:ea typeface="Aptos" panose="020B0004020202020204" pitchFamily="34" charset="0"/>
                <a:cs typeface="Times New Roman" panose="02020603050405020304" pitchFamily="18" charset="0"/>
              </a:rPr>
              <a:t>Τα μέρη της </a:t>
            </a:r>
            <a:r>
              <a:rPr lang="el-GR" sz="2400" kern="100" dirty="0" err="1">
                <a:latin typeface="Aptos" panose="020B0004020202020204" pitchFamily="34" charset="0"/>
                <a:ea typeface="Aptos" panose="020B0004020202020204" pitchFamily="34" charset="0"/>
                <a:cs typeface="Times New Roman" panose="02020603050405020304" pitchFamily="18" charset="0"/>
              </a:rPr>
              <a:t>νήψεως</a:t>
            </a:r>
            <a:r>
              <a:rPr lang="el-GR" sz="2400" kern="100" dirty="0">
                <a:latin typeface="Aptos" panose="020B0004020202020204" pitchFamily="34" charset="0"/>
                <a:ea typeface="Aptos" panose="020B0004020202020204" pitchFamily="34" charset="0"/>
                <a:cs typeface="Times New Roman" panose="02020603050405020304" pitchFamily="18" charset="0"/>
              </a:rPr>
              <a:t>:</a:t>
            </a: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a:p>
            <a:pPr lvl="1">
              <a:lnSpc>
                <a:spcPct val="107000"/>
              </a:lnSpc>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Ένα μέρος της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νήψεως</a:t>
            </a:r>
            <a:r>
              <a:rPr lang="el-GR" kern="100" dirty="0">
                <a:effectLst/>
                <a:latin typeface="Aptos" panose="020B0004020202020204" pitchFamily="34" charset="0"/>
                <a:ea typeface="Aptos" panose="020B0004020202020204" pitchFamily="34" charset="0"/>
                <a:cs typeface="Times New Roman" panose="02020603050405020304" pitchFamily="18" charset="0"/>
              </a:rPr>
              <a:t> είναι και η νοερά προσευχή. </a:t>
            </a:r>
          </a:p>
          <a:p>
            <a:pPr lvl="1">
              <a:lnSpc>
                <a:spcPct val="107000"/>
              </a:lnSpc>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Η θεωρία του Θεού είναι ένα άλλο μέρος της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νήψεως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p>
          <a:p>
            <a:pPr lvl="1">
              <a:lnSpc>
                <a:spcPct val="107000"/>
              </a:lnSpc>
              <a:spcAft>
                <a:spcPts val="800"/>
              </a:spcAft>
              <a:buFont typeface="Wingdings" panose="05000000000000000000" pitchFamily="2" charset="2"/>
              <a:buChar char="v"/>
            </a:pPr>
            <a:r>
              <a:rPr lang="el-GR" kern="100" dirty="0">
                <a:effectLst/>
                <a:latin typeface="Aptos" panose="020B0004020202020204" pitchFamily="34" charset="0"/>
                <a:ea typeface="Aptos" panose="020B0004020202020204" pitchFamily="34" charset="0"/>
                <a:cs typeface="Times New Roman" panose="02020603050405020304" pitchFamily="18" charset="0"/>
              </a:rPr>
              <a:t>Η μαχητικότητα του πνεύματος κι αυτό είναι ένα άλλο μέρος. </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Όλα αυτά τα μέρη, όταν ενωθούν σε μια προσπάθεια του ανθρώπου, συν τω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χρόνω</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φέρνουν την αγιότητα</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l-GR" dirty="0"/>
          </a:p>
        </p:txBody>
      </p:sp>
    </p:spTree>
    <p:extLst>
      <p:ext uri="{BB962C8B-B14F-4D97-AF65-F5344CB8AC3E}">
        <p14:creationId xmlns:p14="http://schemas.microsoft.com/office/powerpoint/2010/main" val="876537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98682C-E89F-20F6-5C73-55E4E2F6F501}"/>
              </a:ext>
            </a:extLst>
          </p:cNvPr>
          <p:cNvSpPr>
            <a:spLocks noGrp="1"/>
          </p:cNvSpPr>
          <p:nvPr>
            <p:ph type="title"/>
          </p:nvPr>
        </p:nvSpPr>
        <p:spPr>
          <a:xfrm>
            <a:off x="838200" y="18256"/>
            <a:ext cx="10515600" cy="575633"/>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E0E6851-C3DC-C533-35D3-DCAF3B4BF7FB}"/>
              </a:ext>
            </a:extLst>
          </p:cNvPr>
          <p:cNvSpPr>
            <a:spLocks noGrp="1"/>
          </p:cNvSpPr>
          <p:nvPr>
            <p:ph idx="1"/>
          </p:nvPr>
        </p:nvSpPr>
        <p:spPr>
          <a:xfrm>
            <a:off x="0" y="490194"/>
            <a:ext cx="12192000" cy="6349550"/>
          </a:xfrm>
        </p:spPr>
        <p:txBody>
          <a:bodyPr>
            <a:noAutofit/>
          </a:bodyPr>
          <a:lstStyle/>
          <a:p>
            <a:pPr>
              <a:lnSpc>
                <a:spcPct val="107000"/>
              </a:lnSpc>
              <a:spcAft>
                <a:spcPts val="800"/>
              </a:spcAft>
            </a:pPr>
            <a:r>
              <a:rPr lang="el-GR" sz="2400" b="1" kern="100" dirty="0">
                <a:effectLst/>
                <a:latin typeface="Aptos" panose="020B0004020202020204" pitchFamily="34" charset="0"/>
                <a:ea typeface="Aptos" panose="020B0004020202020204" pitchFamily="34" charset="0"/>
                <a:cs typeface="Times New Roman" panose="02020603050405020304" pitchFamily="18" charset="0"/>
              </a:rPr>
              <a:t>Ο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αββάς</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Παφνούτιος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ένας μεγάλος πατέρας της ερήμου, προχωρούσε κάποια μέρα στο δρόμο του κι εκεί είδε δύο ανθρώπους να κάνουν κάποια αμαρτία. Ο λογισμός της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εμπαθείας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του είπε ότι: «</a:t>
            </a:r>
            <a:r>
              <a:rPr lang="el-GR" sz="2400" i="1" kern="100" dirty="0">
                <a:effectLst/>
                <a:latin typeface="Aptos" panose="020B0004020202020204" pitchFamily="34" charset="0"/>
                <a:ea typeface="Aptos" panose="020B0004020202020204" pitchFamily="34" charset="0"/>
                <a:cs typeface="Times New Roman" panose="02020603050405020304" pitchFamily="18" charset="0"/>
              </a:rPr>
              <a:t>Κοίταξε τι μεγάλο κακό κάνουν αυτοί</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Το μάτι τους είδε κι αμέσως ο λογισμός πήρε φωτιά, προσπαθώντας έτσι να προσβάλλει την αγνότητα της ψυχής του Αγίου με το να κρίνει τον αδελφό ή και να σκανδαλισθεί. </a:t>
            </a:r>
          </a:p>
          <a:p>
            <a:pPr>
              <a:lnSpc>
                <a:spcPct val="107000"/>
              </a:lnSpc>
              <a:spcAft>
                <a:spcPts val="800"/>
              </a:spcAft>
            </a:pPr>
            <a:r>
              <a:rPr lang="el-GR" sz="2400" b="1" kern="100" dirty="0">
                <a:effectLst/>
                <a:latin typeface="Aptos" panose="020B0004020202020204" pitchFamily="34" charset="0"/>
                <a:ea typeface="Aptos" panose="020B0004020202020204" pitchFamily="34" charset="0"/>
                <a:cs typeface="Times New Roman" panose="02020603050405020304" pitchFamily="18" charset="0"/>
              </a:rPr>
              <a:t>Έχοντας όμως τη </a:t>
            </a:r>
            <a:r>
              <a:rPr lang="el-GR" sz="2400" b="1" kern="100" dirty="0" err="1">
                <a:effectLst/>
                <a:latin typeface="Aptos" panose="020B0004020202020204" pitchFamily="34" charset="0"/>
                <a:ea typeface="Aptos" panose="020B0004020202020204" pitchFamily="34" charset="0"/>
                <a:cs typeface="Times New Roman" panose="02020603050405020304" pitchFamily="18" charset="0"/>
              </a:rPr>
              <a:t>νήψη</a:t>
            </a:r>
            <a:r>
              <a:rPr lang="el-GR" sz="2400" b="1" kern="100" dirty="0">
                <a:effectLst/>
                <a:latin typeface="Aptos" panose="020B0004020202020204" pitchFamily="34" charset="0"/>
                <a:ea typeface="Aptos" panose="020B0004020202020204" pitchFamily="34" charset="0"/>
                <a:cs typeface="Times New Roman" panose="02020603050405020304" pitchFamily="18" charset="0"/>
              </a:rPr>
              <a:t> αγρυπνούσα</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αμέσως του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διεφώτισε</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τη διάνοια και είπε στο λογισμό του: «</a:t>
            </a:r>
            <a:r>
              <a:rPr lang="el-GR" sz="2400" i="1" kern="100" dirty="0">
                <a:effectLst/>
                <a:latin typeface="Aptos" panose="020B0004020202020204" pitchFamily="34" charset="0"/>
                <a:ea typeface="Aptos" panose="020B0004020202020204" pitchFamily="34" charset="0"/>
                <a:cs typeface="Times New Roman" panose="02020603050405020304" pitchFamily="18" charset="0"/>
              </a:rPr>
              <a:t>Αυτοί αμαρτάνουν σήμερα, εγώ θα αμαρτήσω αύριο. Αυτοί θα μετανοήσουν, αλλά εγώ γνωρίζω ότι ο εαυτός μου είναι ένας σκληρός άνθρωπος, αμετανόητος, εγωιστής, κι έτσι δεν θα μετανοήσω, θα κολασθώ, οπότε είμαι χειρότερος από αυτούς τους δύο. Και τι έχω να πω για τους </a:t>
            </a:r>
            <a:r>
              <a:rPr lang="el-GR" sz="2400" i="1" kern="100" dirty="0" err="1">
                <a:effectLst/>
                <a:latin typeface="Aptos" panose="020B0004020202020204" pitchFamily="34" charset="0"/>
                <a:ea typeface="Aptos" panose="020B0004020202020204" pitchFamily="34" charset="0"/>
                <a:cs typeface="Times New Roman" panose="02020603050405020304" pitchFamily="18" charset="0"/>
              </a:rPr>
              <a:t>ολιγότερον</a:t>
            </a:r>
            <a:r>
              <a:rPr lang="el-GR" sz="2400" i="1" kern="100" dirty="0">
                <a:effectLst/>
                <a:latin typeface="Aptos" panose="020B0004020202020204" pitchFamily="34" charset="0"/>
                <a:ea typeface="Aptos" panose="020B0004020202020204" pitchFamily="34" charset="0"/>
                <a:cs typeface="Times New Roman" panose="02020603050405020304" pitchFamily="18" charset="0"/>
              </a:rPr>
              <a:t> αμαρτωλούς, εφ’ όσον είμαι εγώ πολύ μεγαλύτερος αμαρτωλός και εμπαθέστερος;</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Και λέγοντας έτσι και βάζοντας φράγμα στην πρόκληση αυτής της αμαρτίας,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εσώθη</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και δεν έκρινε τους αδελφούς που αμάρταναν.</a:t>
            </a:r>
            <a:br>
              <a:rPr lang="el-GR" sz="2400" kern="100" dirty="0">
                <a:effectLst/>
                <a:latin typeface="Aptos" panose="020B0004020202020204" pitchFamily="34" charset="0"/>
                <a:ea typeface="Aptos" panose="020B0004020202020204" pitchFamily="34" charset="0"/>
                <a:cs typeface="Times New Roman" panose="02020603050405020304" pitchFamily="18" charset="0"/>
              </a:rPr>
            </a:br>
            <a:endParaRPr lang="el-GR"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833381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883829-0031-AA5E-9B99-3F0E572E6FCE}"/>
              </a:ext>
            </a:extLst>
          </p:cNvPr>
          <p:cNvSpPr>
            <a:spLocks noGrp="1"/>
          </p:cNvSpPr>
          <p:nvPr>
            <p:ph type="title"/>
          </p:nvPr>
        </p:nvSpPr>
        <p:spPr>
          <a:xfrm>
            <a:off x="838200" y="18256"/>
            <a:ext cx="10515600" cy="662782"/>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8E017E16-CF07-3D14-F4A8-41DB313478CB}"/>
              </a:ext>
            </a:extLst>
          </p:cNvPr>
          <p:cNvSpPr>
            <a:spLocks noGrp="1"/>
          </p:cNvSpPr>
          <p:nvPr>
            <p:ph idx="1"/>
          </p:nvPr>
        </p:nvSpPr>
        <p:spPr>
          <a:xfrm>
            <a:off x="0" y="681038"/>
            <a:ext cx="12192000" cy="6158706"/>
          </a:xfrm>
        </p:spPr>
        <p:txBody>
          <a:bodyPr>
            <a:normAutofit fontScale="92500" lnSpcReduction="10000"/>
          </a:bodyPr>
          <a:lstStyle/>
          <a:p>
            <a:r>
              <a:rPr lang="el-GR" sz="2800" kern="100" dirty="0">
                <a:effectLst/>
                <a:latin typeface="Aptos" panose="020B0004020202020204" pitchFamily="34" charset="0"/>
                <a:ea typeface="Aptos" panose="020B0004020202020204" pitchFamily="34" charset="0"/>
                <a:cs typeface="Times New Roman" panose="02020603050405020304" pitchFamily="18" charset="0"/>
              </a:rPr>
              <a:t>Δεν προχώρησε πολύ και του φαίνεται ο Άγγελος του Θεού εμπρός του έχοντας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δίστομον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μάχαιραν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στάζουσαν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αίμα, δηλαδή μαχαίρι, που έκοπτε κι από τις δυο πλευρές και του λέει:</a:t>
            </a:r>
            <a:br>
              <a:rPr lang="el-GR" sz="2800" kern="100" dirty="0">
                <a:effectLst/>
                <a:latin typeface="Aptos" panose="020B0004020202020204" pitchFamily="34" charset="0"/>
                <a:ea typeface="Aptos" panose="020B0004020202020204" pitchFamily="34" charset="0"/>
                <a:cs typeface="Times New Roman" panose="02020603050405020304" pitchFamily="18" charset="0"/>
              </a:rPr>
            </a:br>
            <a:r>
              <a:rPr lang="el-GR" sz="2800" kern="100" dirty="0">
                <a:effectLst/>
                <a:latin typeface="Aptos" panose="020B0004020202020204" pitchFamily="34" charset="0"/>
                <a:ea typeface="Aptos" panose="020B0004020202020204" pitchFamily="34" charset="0"/>
                <a:cs typeface="Times New Roman" panose="02020603050405020304" pitchFamily="18" charset="0"/>
              </a:rPr>
              <a:t>–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Παφνούτιε</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βλέπεις αυτήν την μάχαιραν; Βλέπεις που στάζει αίμα;</a:t>
            </a:r>
            <a:br>
              <a:rPr lang="el-GR" sz="2800" kern="100" dirty="0">
                <a:effectLst/>
                <a:latin typeface="Aptos" panose="020B0004020202020204" pitchFamily="34" charset="0"/>
                <a:ea typeface="Aptos" panose="020B0004020202020204" pitchFamily="34" charset="0"/>
                <a:cs typeface="Times New Roman" panose="02020603050405020304" pitchFamily="18" charset="0"/>
              </a:rPr>
            </a:br>
            <a:r>
              <a:rPr lang="el-GR" sz="2800" kern="100" dirty="0">
                <a:effectLst/>
                <a:latin typeface="Aptos" panose="020B0004020202020204" pitchFamily="34" charset="0"/>
                <a:ea typeface="Aptos" panose="020B0004020202020204" pitchFamily="34" charset="0"/>
                <a:cs typeface="Times New Roman" panose="02020603050405020304" pitchFamily="18" charset="0"/>
              </a:rPr>
              <a:t>– Βλέπω, Άγγελε του Θεού.</a:t>
            </a:r>
            <a:br>
              <a:rPr lang="el-GR" sz="2800" kern="100" dirty="0">
                <a:effectLst/>
                <a:latin typeface="Aptos" panose="020B0004020202020204" pitchFamily="34" charset="0"/>
                <a:ea typeface="Aptos" panose="020B0004020202020204" pitchFamily="34" charset="0"/>
                <a:cs typeface="Times New Roman" panose="02020603050405020304" pitchFamily="18" charset="0"/>
              </a:rPr>
            </a:br>
            <a:r>
              <a:rPr lang="el-GR" sz="2800" kern="100" dirty="0">
                <a:effectLst/>
                <a:latin typeface="Aptos" panose="020B0004020202020204" pitchFamily="34" charset="0"/>
                <a:ea typeface="Aptos" panose="020B0004020202020204" pitchFamily="34" charset="0"/>
                <a:cs typeface="Times New Roman" panose="02020603050405020304" pitchFamily="18" charset="0"/>
              </a:rPr>
              <a:t>– Ε, μ’ αυτή τη μάχαιρα σκοτώνω, παίρνω τα κεφάλια εκείνων που κρίνουν τον πλησίον τους. Κι επειδή εσύ δεν έκρινες, δεν κατέκρινες τους όντως αμαρτωλούς – όχι κατά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φαντασίαν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και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εικασίαν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αμαρτωλούς, αλλά ιδίοις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οφθαλμοίς</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βλέπων αυτούς αμαρτάνοντας – αλλά κατέκρινες τον εαυτόν σου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περισσότερον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δια τούτο το όνομά σου έχει γραφεί εις την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βίβλον</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της αιωνίου ζωής.</a:t>
            </a:r>
          </a:p>
          <a:p>
            <a:r>
              <a:rPr lang="el-GR" sz="2800" kern="100" dirty="0">
                <a:effectLst/>
                <a:latin typeface="Aptos" panose="020B0004020202020204" pitchFamily="34" charset="0"/>
                <a:ea typeface="Aptos" panose="020B0004020202020204" pitchFamily="34" charset="0"/>
                <a:cs typeface="Times New Roman" panose="02020603050405020304" pitchFamily="18" charset="0"/>
              </a:rPr>
              <a:t>Επιτυχία αρίστη. Στην αιώνιο ζωή γράφτηκε το όνομά του, γιατί δεν έκρινε τους αμαρτωλούς, δεν κατέκρινε την αμαρτία του αδελφού του. </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Θα κατέκρινε, εάν δεν είχε </a:t>
            </a:r>
            <a:r>
              <a:rPr lang="el-GR" sz="2800" b="1" kern="100" dirty="0" err="1">
                <a:effectLst/>
                <a:latin typeface="Aptos" panose="020B0004020202020204" pitchFamily="34" charset="0"/>
                <a:ea typeface="Aptos" panose="020B0004020202020204" pitchFamily="34" charset="0"/>
                <a:cs typeface="Times New Roman" panose="02020603050405020304" pitchFamily="18" charset="0"/>
              </a:rPr>
              <a:t>νήψη</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 εάν δεν επαγρυπνούσε νοερά προς </a:t>
            </a:r>
            <a:r>
              <a:rPr lang="el-GR" sz="2800" b="1" kern="100" dirty="0" err="1">
                <a:effectLst/>
                <a:latin typeface="Aptos" panose="020B0004020202020204" pitchFamily="34" charset="0"/>
                <a:ea typeface="Aptos" panose="020B0004020202020204" pitchFamily="34" charset="0"/>
                <a:cs typeface="Times New Roman" panose="02020603050405020304" pitchFamily="18" charset="0"/>
              </a:rPr>
              <a:t>φρούρησιν</a:t>
            </a:r>
            <a:r>
              <a:rPr lang="el-GR" sz="2800" b="1" kern="100" dirty="0">
                <a:effectLst/>
                <a:latin typeface="Aptos" panose="020B0004020202020204" pitchFamily="34" charset="0"/>
                <a:ea typeface="Aptos" panose="020B0004020202020204" pitchFamily="34" charset="0"/>
                <a:cs typeface="Times New Roman" panose="02020603050405020304" pitchFamily="18" charset="0"/>
              </a:rPr>
              <a:t> της ψυχής του</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Βλέπετε μία </a:t>
            </a:r>
            <a:r>
              <a:rPr lang="el-GR" sz="28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προσοχή</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πόσο καλό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εγέννησε</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Και τι ζημία θα υφίστατο, εάν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απροσεκτούσε</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στη σκέψη και την άφηνε να δουλέψει μέσα του! Μα η λογική του έλεγε ότι όντως αμαρτάνουν, τους έβλεπε. Παρά ταύτα όμως, αν και η λογική τον έπειθε ότι έτσι το πράγμα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εγίνετο</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υπερίσχυσε ο ορθός λογισμός και έτσι </a:t>
            </a:r>
            <a:r>
              <a:rPr lang="el-GR" sz="2800" kern="100" dirty="0" err="1">
                <a:effectLst/>
                <a:latin typeface="Aptos" panose="020B0004020202020204" pitchFamily="34" charset="0"/>
                <a:ea typeface="Aptos" panose="020B0004020202020204" pitchFamily="34" charset="0"/>
                <a:cs typeface="Times New Roman" panose="02020603050405020304" pitchFamily="18" charset="0"/>
              </a:rPr>
              <a:t>εγλύτωσε</a:t>
            </a:r>
            <a:r>
              <a:rPr lang="el-GR" sz="2800" kern="100" dirty="0">
                <a:effectLst/>
                <a:latin typeface="Aptos" panose="020B0004020202020204" pitchFamily="34" charset="0"/>
                <a:ea typeface="Aptos" panose="020B0004020202020204" pitchFamily="34" charset="0"/>
                <a:cs typeface="Times New Roman" panose="02020603050405020304" pitchFamily="18" charset="0"/>
              </a:rPr>
              <a:t> το ναυάγιο της ψυχής του.</a:t>
            </a:r>
          </a:p>
          <a:p>
            <a:endParaRPr lang="el-GR" dirty="0"/>
          </a:p>
        </p:txBody>
      </p:sp>
    </p:spTree>
    <p:extLst>
      <p:ext uri="{BB962C8B-B14F-4D97-AF65-F5344CB8AC3E}">
        <p14:creationId xmlns:p14="http://schemas.microsoft.com/office/powerpoint/2010/main" val="2793654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50B971-FC33-2A25-5396-0B55B586AB57}"/>
              </a:ext>
            </a:extLst>
          </p:cNvPr>
          <p:cNvSpPr>
            <a:spLocks noGrp="1"/>
          </p:cNvSpPr>
          <p:nvPr>
            <p:ph type="title"/>
          </p:nvPr>
        </p:nvSpPr>
        <p:spPr>
          <a:xfrm>
            <a:off x="838200" y="18256"/>
            <a:ext cx="10515600" cy="778450"/>
          </a:xfrm>
        </p:spPr>
        <p:txBody>
          <a:bodyPr>
            <a:normAutofit fontScale="90000"/>
          </a:bodyPr>
          <a:lstStyle/>
          <a:p>
            <a:pPr algn="ctr"/>
            <a:br>
              <a:rPr lang="el-GR" kern="100" dirty="0">
                <a:effectLst/>
                <a:latin typeface="Aptos" panose="020B0004020202020204" pitchFamily="34" charset="0"/>
                <a:ea typeface="Aptos" panose="020B0004020202020204" pitchFamily="34" charset="0"/>
                <a:cs typeface="Times New Roman" panose="02020603050405020304" pitchFamily="18" charset="0"/>
              </a:rPr>
            </a:br>
            <a:r>
              <a:rPr lang="el-GR" kern="100" dirty="0">
                <a:effectLst/>
                <a:latin typeface="Aptos" panose="020B0004020202020204" pitchFamily="34" charset="0"/>
                <a:ea typeface="Aptos" panose="020B0004020202020204" pitchFamily="34" charset="0"/>
                <a:cs typeface="Times New Roman" panose="02020603050405020304" pitchFamily="18" charset="0"/>
              </a:rPr>
              <a:t>Του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Γέροντος</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kern="100" dirty="0" err="1">
                <a:effectLst/>
                <a:latin typeface="Aptos" panose="020B0004020202020204" pitchFamily="34" charset="0"/>
                <a:ea typeface="Aptos" panose="020B0004020202020204" pitchFamily="34" charset="0"/>
                <a:cs typeface="Times New Roman" panose="02020603050405020304" pitchFamily="18" charset="0"/>
              </a:rPr>
              <a:t>Εφραίμ</a:t>
            </a:r>
            <a:r>
              <a:rPr lang="el-GR"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kern="100" dirty="0" err="1">
                <a:effectLst/>
                <a:latin typeface="Aptos" panose="020B0004020202020204" pitchFamily="34" charset="0"/>
                <a:ea typeface="Aptos" panose="020B0004020202020204" pitchFamily="34" charset="0"/>
                <a:cs typeface="Times New Roman" panose="02020603050405020304" pitchFamily="18" charset="0"/>
              </a:rPr>
              <a:t>Φιλοθεΐτου</a:t>
            </a:r>
            <a:r>
              <a:rPr lang="el-GR" sz="4900" kern="100" dirty="0">
                <a:effectLst/>
                <a:latin typeface="Aptos" panose="020B0004020202020204" pitchFamily="34" charset="0"/>
                <a:ea typeface="Aptos" panose="020B0004020202020204" pitchFamily="34" charset="0"/>
                <a:cs typeface="Times New Roman" panose="02020603050405020304" pitchFamily="18" charset="0"/>
              </a:rPr>
              <a:t> (</a:t>
            </a:r>
            <a:r>
              <a:rPr lang="el-GR" sz="4900" u="sng" kern="100" dirty="0" err="1">
                <a:effectLst/>
                <a:latin typeface="Aptos" panose="020B0004020202020204" pitchFamily="34" charset="0"/>
                <a:ea typeface="Aptos" panose="020B000402020202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Νήψις</a:t>
            </a:r>
            <a:r>
              <a:rPr lang="el-GR" sz="4900" u="sng" kern="100" dirty="0">
                <a:effectLst/>
                <a:latin typeface="Aptos" panose="020B0004020202020204" pitchFamily="34" charset="0"/>
                <a:ea typeface="Aptos" panose="020B0004020202020204" pitchFamily="34" charset="0"/>
                <a:cs typeface="Times New Roman" panose="02020603050405020304" pitchFamily="18" charset="0"/>
              </a:rPr>
              <a:t>)</a:t>
            </a:r>
            <a:br>
              <a:rPr lang="el-GR" sz="1800" kern="100" dirty="0">
                <a:effectLst/>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8F3241B5-272E-F633-DCB1-505B02F3A344}"/>
              </a:ext>
            </a:extLst>
          </p:cNvPr>
          <p:cNvSpPr>
            <a:spLocks noGrp="1"/>
          </p:cNvSpPr>
          <p:nvPr>
            <p:ph idx="1"/>
          </p:nvPr>
        </p:nvSpPr>
        <p:spPr>
          <a:xfrm>
            <a:off x="0" y="716436"/>
            <a:ext cx="12192000" cy="6123307"/>
          </a:xfrm>
        </p:spPr>
        <p:txBody>
          <a:bodyPr>
            <a:normAutofit/>
          </a:bodyPr>
          <a:lstStyle/>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Όλα τα πάθη έχουν τις δικές τους εικόνες, τις δικές τους φαντασίες και τις δικές τους ηδονές. Ο φόνος έχει άλλη εικόνα και άλλη ηδονή, η γαστριμαργία άλλη και τόσα άλλα αμαρτωλά πάθη άλλες. Όλες οι ηδονές αυτές είναι δηλητήρια διαφορετικά που φέρνουν τον θάνατο της ψυχής. Θα πρέπει να λάβουμε υπ’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όψιν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μας ότι, αν θέλουμε να καθαρίσουμε το «έσωθεν» του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ποτηρίου</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το εσωτερικόν της ψυχής, την καρδιά μας, το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κέντρον</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αυτό του ανθρώπου, θα πρέπει να αγωνισθούμε </a:t>
            </a:r>
            <a:r>
              <a:rPr lang="el-GR"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να κρατήσουμε την προσοχή</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Να προσέχουμε όσο γίνεται περισσότερο, δηλαδή να επαγρυπνούμε και να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είμεθα</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πάντα με τη σκανδάλη στο χέρι. Με την πρώτη εμφάνιση του εχθρού, να πυροβολούμε. Μόλις μάς έρχεται ένας κακός λογισμός, αμέσως ανατροπή.</a:t>
            </a:r>
          </a:p>
          <a:p>
            <a:pPr>
              <a:lnSpc>
                <a:spcPct val="107000"/>
              </a:lnSpc>
              <a:spcAft>
                <a:spcPts val="800"/>
              </a:spcAft>
            </a:pPr>
            <a:r>
              <a:rPr lang="el-GR" sz="2400" kern="100" dirty="0">
                <a:effectLst/>
                <a:latin typeface="Aptos" panose="020B0004020202020204" pitchFamily="34" charset="0"/>
                <a:ea typeface="Aptos" panose="020B0004020202020204" pitchFamily="34" charset="0"/>
                <a:cs typeface="Times New Roman" panose="02020603050405020304" pitchFamily="18" charset="0"/>
              </a:rPr>
              <a:t>Έρχεται μία εικόνα βρώμικη, αμέσως να την καταστρέφουμε. Να μην την αφήνουμε να γίνεται εντονότερη στα χρώματα και στην παράσταση, γιατί έτσι θα έλθουμε σε άμεση δυσκολία. Όταν </a:t>
            </a:r>
            <a:r>
              <a:rPr lang="el-GR" sz="2400" kern="100" dirty="0" err="1">
                <a:effectLst/>
                <a:latin typeface="Aptos" panose="020B0004020202020204" pitchFamily="34" charset="0"/>
                <a:ea typeface="Aptos" panose="020B0004020202020204" pitchFamily="34" charset="0"/>
                <a:cs typeface="Times New Roman" panose="02020603050405020304" pitchFamily="18" charset="0"/>
              </a:rPr>
              <a:t>χτυπάται</a:t>
            </a:r>
            <a:r>
              <a:rPr lang="el-GR" sz="2400" kern="100" dirty="0">
                <a:effectLst/>
                <a:latin typeface="Aptos" panose="020B0004020202020204" pitchFamily="34" charset="0"/>
                <a:ea typeface="Aptos" panose="020B0004020202020204" pitchFamily="34" charset="0"/>
                <a:cs typeface="Times New Roman" panose="02020603050405020304" pitchFamily="18" charset="0"/>
              </a:rPr>
              <a:t> το κακό στη ρίζα, είναι αδύνατο να φυτρώσει και να αυξηθεί. Όταν αυτός ο αγώνας γίνεται με επιμέλεια, θα καθαρίσουμε την ψυχή μας και έτσι θα βρεθούμε καθαροί και με παρρησία μπροστά στον Θεό.</a:t>
            </a:r>
          </a:p>
          <a:p>
            <a:endParaRPr lang="el-GR" dirty="0"/>
          </a:p>
        </p:txBody>
      </p:sp>
    </p:spTree>
    <p:extLst>
      <p:ext uri="{BB962C8B-B14F-4D97-AF65-F5344CB8AC3E}">
        <p14:creationId xmlns:p14="http://schemas.microsoft.com/office/powerpoint/2010/main" val="70298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8D3793-AE7D-B035-E36F-69EB920DFF49}"/>
              </a:ext>
            </a:extLst>
          </p:cNvPr>
          <p:cNvSpPr>
            <a:spLocks noGrp="1"/>
          </p:cNvSpPr>
          <p:nvPr>
            <p:ph type="title"/>
          </p:nvPr>
        </p:nvSpPr>
        <p:spPr>
          <a:xfrm>
            <a:off x="358219" y="18256"/>
            <a:ext cx="11099276" cy="764170"/>
          </a:xfrm>
        </p:spPr>
        <p:txBody>
          <a:bodyPr/>
          <a:lstStyle/>
          <a:p>
            <a:pPr algn="ctr"/>
            <a:r>
              <a:rPr lang="el-GR" b="1"/>
              <a:t> Νήφω και νίπτω: διάκριση και σχέση</a:t>
            </a:r>
            <a:endParaRPr lang="el-GR" b="1" dirty="0"/>
          </a:p>
        </p:txBody>
      </p:sp>
      <p:pic>
        <p:nvPicPr>
          <p:cNvPr id="4" name="Θέση περιεχομένου 3" descr="Εικόνα που περιέχει Λιθογλυπτική, γλυπτική, ανάγλυφο, άγαλμα&#10;&#10;Περιγραφή που δημιουργήθηκε αυτόματα">
            <a:extLst>
              <a:ext uri="{FF2B5EF4-FFF2-40B4-BE49-F238E27FC236}">
                <a16:creationId xmlns:a16="http://schemas.microsoft.com/office/drawing/2014/main" id="{AC998E99-453B-15C7-46CA-16CD69091B1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057400" y="782638"/>
            <a:ext cx="8077200" cy="6057900"/>
          </a:xfrm>
          <a:prstGeom prst="rect">
            <a:avLst/>
          </a:prstGeom>
          <a:noFill/>
          <a:ln>
            <a:noFill/>
          </a:ln>
        </p:spPr>
      </p:pic>
    </p:spTree>
    <p:extLst>
      <p:ext uri="{BB962C8B-B14F-4D97-AF65-F5344CB8AC3E}">
        <p14:creationId xmlns:p14="http://schemas.microsoft.com/office/powerpoint/2010/main" val="167934452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232</TotalTime>
  <Words>3924</Words>
  <Application>Microsoft Office PowerPoint</Application>
  <PresentationFormat>Ευρεία οθόνη</PresentationFormat>
  <Paragraphs>164</Paragraphs>
  <Slides>32</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32</vt:i4>
      </vt:variant>
    </vt:vector>
  </HeadingPairs>
  <TitlesOfParts>
    <vt:vector size="40" baseType="lpstr">
      <vt:lpstr>Aptos</vt:lpstr>
      <vt:lpstr>Arial</vt:lpstr>
      <vt:lpstr>Calibri</vt:lpstr>
      <vt:lpstr>Calibri Light</vt:lpstr>
      <vt:lpstr>Symbol</vt:lpstr>
      <vt:lpstr>Times New Roman</vt:lpstr>
      <vt:lpstr>Wingdings</vt:lpstr>
      <vt:lpstr>Θέμα του Office</vt:lpstr>
      <vt:lpstr> ΝΗΠΤΙΚΗ ΘΕΟΛΟΓΙΑ  ΕΝΟΤΗΤΑ 1Η ΦΙΛΟΚΑΛΙΑ ΤΩΝ ΙΕΡΩΝ ΝΗΠΤΙΚΩΝ  Από το βιβλίο του π. Βασίλειου Καλλιακμάνη, Ποιμαντική και Εκκλησιολογία, 1η εκδ. Θεσσαλονίκη: Μυγδονία, 2013, σσ. 67-84 &amp; Νήψις – Προσευχή – Εξομολόγησις (Μεγάλη Σαρακοστή) | Pentapostagma Του Γέροντος Εφραίμ Φιλοθεΐτου   </vt:lpstr>
      <vt:lpstr> Του Γέροντος Εφραίμ Φιλοθεΐτου (Νήψις) </vt:lpstr>
      <vt:lpstr> Του Γέροντος Εφραίμ Φιλοθεΐτου (Νήψις) </vt:lpstr>
      <vt:lpstr> Του Γέροντος Εφραίμ Φιλοθεΐτου (Νήψις) </vt:lpstr>
      <vt:lpstr> Του Γέροντος Εφραίμ Φιλοθεΐτου (Νήψις) </vt:lpstr>
      <vt:lpstr> Του Γέροντος Εφραίμ Φιλοθεΐτου (Νήψις) </vt:lpstr>
      <vt:lpstr> Του Γέροντος Εφραίμ Φιλοθεΐτου (Νήψις) </vt:lpstr>
      <vt:lpstr> Του Γέροντος Εφραίμ Φιλοθεΐτου (Νήψις) </vt:lpstr>
      <vt:lpstr> Νήφω και νίπτω: διάκριση και σχέση</vt:lpstr>
      <vt:lpstr>Νήφω και νίπτω: διάκριση και σχέση</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lpstr> ΦΙΛΟΚΑΛΙΑ ΤΩΝ ΙΕΡΩΝ ΝΗΠΤΙΚΩΝ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ΕΦΑΡΜΟΣΜΕΝΗ ΠΟΙΜΑΝΤΙΚΗ ΕΝΟΤΗΤΑ 3Η ΘΕΡΑΠΕΥΤΙΚΗ ΠΟΙΜΑΝΤΙΚΗ</dc:title>
  <dc:creator>User</dc:creator>
  <cp:lastModifiedBy>MARIA KARAMPELIA</cp:lastModifiedBy>
  <cp:revision>12</cp:revision>
  <dcterms:created xsi:type="dcterms:W3CDTF">2020-10-06T17:05:51Z</dcterms:created>
  <dcterms:modified xsi:type="dcterms:W3CDTF">2024-10-03T14:20:25Z</dcterms:modified>
</cp:coreProperties>
</file>