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5-12-04T14:49:54.506" v="1" actId="113"/>
      <pc:docMkLst>
        <pc:docMk/>
      </pc:docMkLst>
      <pc:sldChg chg="modSp mod">
        <pc:chgData name="MARIA KARAMPELIA" userId="9dfcc2cac66bf474" providerId="LiveId" clId="{0FEA5FD1-C4E6-4F77-AB0B-A52281635803}" dt="2025-12-04T14:49:54.506" v="1" actId="113"/>
        <pc:sldMkLst>
          <pc:docMk/>
          <pc:sldMk cId="202489182" sldId="260"/>
        </pc:sldMkLst>
        <pc:spChg chg="mod">
          <ac:chgData name="MARIA KARAMPELIA" userId="9dfcc2cac66bf474" providerId="LiveId" clId="{0FEA5FD1-C4E6-4F77-AB0B-A52281635803}" dt="2025-12-04T14:49:54.506" v="1" actId="113"/>
          <ac:spMkLst>
            <pc:docMk/>
            <pc:sldMk cId="202489182" sldId="260"/>
            <ac:spMk id="2" creationId="{F2847082-BC68-72C0-E14E-58804AE222F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D25271-F51B-000C-B28F-BD6798E8661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5F5EE0E-81C9-D36F-2F1F-A246FF0078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CD436FB-5B74-9691-0255-5B1DF921A849}"/>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D4945BBA-D137-1DB3-B2A0-0BAB6DAB3BB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1E2531E-C64B-FD16-A3E7-1C6B91E1D3C4}"/>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611853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139D5F-1403-14A1-A76C-D8F036ABA4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FAC487F-7523-0279-8FA5-C98F10D2157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488CCC4-4C0D-7279-C752-2702BBF918D2}"/>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47309EB8-AC27-1582-4A42-4566E1D1345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3B13AEC-7192-2684-48E3-58A2A9CF5004}"/>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4183901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0F8A083-9F45-8D49-F03B-CE35FD2DEE9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5519DE2-3891-4539-5DAC-22BF9E179D6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87D4027-2EA3-8C71-30F5-E4C7950A9F40}"/>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82EA36FC-201C-F0A1-5E73-7587899BA5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9E52C68-33DE-6E48-5E5D-4EC12CEE9BFF}"/>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382342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760A09-7EEE-EEFA-B46E-74D8D52D5D6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94D394-80AB-911F-4558-84B7A7C5BDB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8261296-7CF7-356B-D088-86E934B89626}"/>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6EF99C54-A2F8-276D-6F0C-250896F50A7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B146BE5-61F7-48F4-2F9E-BB83C062789D}"/>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696447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E1881E-A38A-7DED-4518-D37D3D67661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012CA39-ACD3-6184-A7A1-063ED05637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D87C6A3-5483-E5C5-4F34-E2F1148F84E8}"/>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5888B3A4-0AF1-ECE1-9CDB-1C7DDC8040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C37AA43-6DA8-3D65-F57B-240DDD5ED14C}"/>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2937829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120C5E-C731-1E55-BA05-794A8BA85D3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498A449-627A-4C95-0CB8-739F6F064DC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F0FB1F9-7B5B-2F56-3C12-A23E48599D8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8020884-6A78-6D52-81C6-105ED02C78DE}"/>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6" name="Θέση υποσέλιδου 5">
            <a:extLst>
              <a:ext uri="{FF2B5EF4-FFF2-40B4-BE49-F238E27FC236}">
                <a16:creationId xmlns:a16="http://schemas.microsoft.com/office/drawing/2014/main" id="{BFEC482F-5EDC-93FB-AD56-0F3FFA83EA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71032B6-5A08-8534-7B6E-AF3EC9EB138B}"/>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4203350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F92673-2414-AEE5-3B1F-045FD9D8695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F7C0399-14D0-704D-0EA7-23901B9EFD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C0DEB11-6D96-DA94-664B-42B61CA82DA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8D2E29C-A582-21B0-43DE-E2792FE8D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6E26BC6-227D-E192-3298-8BAD7B871B0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36A08EE-3BAE-51E5-1E4F-D02071474597}"/>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8" name="Θέση υποσέλιδου 7">
            <a:extLst>
              <a:ext uri="{FF2B5EF4-FFF2-40B4-BE49-F238E27FC236}">
                <a16:creationId xmlns:a16="http://schemas.microsoft.com/office/drawing/2014/main" id="{72B79349-4D92-12E7-E4DC-6E0CFDB1AFF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CC7DAB2-C9F6-679E-71F4-9359912A1A7A}"/>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956793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1B5C7-0AB4-2584-4633-FA8FE91ACB4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CAC5C6B-CA0F-6B24-17F1-16E1BAA6F086}"/>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4" name="Θέση υποσέλιδου 3">
            <a:extLst>
              <a:ext uri="{FF2B5EF4-FFF2-40B4-BE49-F238E27FC236}">
                <a16:creationId xmlns:a16="http://schemas.microsoft.com/office/drawing/2014/main" id="{F419B163-9E93-760F-485C-386974EB2E1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19F1C10-7C64-C8A2-115A-E132D865ED24}"/>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6648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FF784DA-4045-D3F1-14E9-112A6C7D0C91}"/>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3" name="Θέση υποσέλιδου 2">
            <a:extLst>
              <a:ext uri="{FF2B5EF4-FFF2-40B4-BE49-F238E27FC236}">
                <a16:creationId xmlns:a16="http://schemas.microsoft.com/office/drawing/2014/main" id="{ACB944F4-5246-5473-23F2-476FEEE520A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38DBFAF-DB71-8A2C-778A-99ABA5B2346C}"/>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346541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841254-8283-AA68-BDAC-779851345C1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86050C4-DD06-0289-C72A-5896075355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0766297-7F1C-6DB1-CD3D-4D8B35917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9444B0-A2BD-06A9-B8DC-B2551E406E15}"/>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6" name="Θέση υποσέλιδου 5">
            <a:extLst>
              <a:ext uri="{FF2B5EF4-FFF2-40B4-BE49-F238E27FC236}">
                <a16:creationId xmlns:a16="http://schemas.microsoft.com/office/drawing/2014/main" id="{A3231090-A5A3-7763-2C67-6435128E460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C085CC4-2129-817A-522C-2513516EF722}"/>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424236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BD1443-C3E3-6BEC-1348-B3F9909C5F5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452F06E-0148-BA72-B759-1A29EFBA9F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D202549-647D-CB03-BE20-604D7E129F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A67701B-740C-FCF1-F38E-415F38866760}"/>
              </a:ext>
            </a:extLst>
          </p:cNvPr>
          <p:cNvSpPr>
            <a:spLocks noGrp="1"/>
          </p:cNvSpPr>
          <p:nvPr>
            <p:ph type="dt" sz="half" idx="10"/>
          </p:nvPr>
        </p:nvSpPr>
        <p:spPr/>
        <p:txBody>
          <a:bodyPr/>
          <a:lstStyle/>
          <a:p>
            <a:fld id="{28540F15-F36B-4F9C-B1FB-F2ACCAC13331}" type="datetimeFigureOut">
              <a:rPr lang="el-GR" smtClean="0"/>
              <a:t>4/12/2025</a:t>
            </a:fld>
            <a:endParaRPr lang="el-GR"/>
          </a:p>
        </p:txBody>
      </p:sp>
      <p:sp>
        <p:nvSpPr>
          <p:cNvPr id="6" name="Θέση υποσέλιδου 5">
            <a:extLst>
              <a:ext uri="{FF2B5EF4-FFF2-40B4-BE49-F238E27FC236}">
                <a16:creationId xmlns:a16="http://schemas.microsoft.com/office/drawing/2014/main" id="{AE0A80A9-979F-F4B2-C2A6-223208FB9ED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79A3B19-E200-A343-CC18-2CB710F1B1FF}"/>
              </a:ext>
            </a:extLst>
          </p:cNvPr>
          <p:cNvSpPr>
            <a:spLocks noGrp="1"/>
          </p:cNvSpPr>
          <p:nvPr>
            <p:ph type="sldNum" sz="quarter" idx="12"/>
          </p:nvPr>
        </p:nvSpPr>
        <p:spPr/>
        <p:txBody>
          <a:bodyPr/>
          <a:lstStyle/>
          <a:p>
            <a:fld id="{F1572168-8024-42C0-AFE3-8F601A97FB5B}" type="slidenum">
              <a:rPr lang="el-GR" smtClean="0"/>
              <a:t>‹#›</a:t>
            </a:fld>
            <a:endParaRPr lang="el-GR"/>
          </a:p>
        </p:txBody>
      </p:sp>
    </p:spTree>
    <p:extLst>
      <p:ext uri="{BB962C8B-B14F-4D97-AF65-F5344CB8AC3E}">
        <p14:creationId xmlns:p14="http://schemas.microsoft.com/office/powerpoint/2010/main" val="50025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F55CE84-6B4F-F9C4-70A4-BC552F5FA6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6D7A317-F139-C327-ED5B-6BA9393A23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2A812AC-EAEC-A5E1-0315-4C43E58F88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40F15-F36B-4F9C-B1FB-F2ACCAC13331}" type="datetimeFigureOut">
              <a:rPr lang="el-GR" smtClean="0"/>
              <a:t>4/12/2025</a:t>
            </a:fld>
            <a:endParaRPr lang="el-GR"/>
          </a:p>
        </p:txBody>
      </p:sp>
      <p:sp>
        <p:nvSpPr>
          <p:cNvPr id="5" name="Θέση υποσέλιδου 4">
            <a:extLst>
              <a:ext uri="{FF2B5EF4-FFF2-40B4-BE49-F238E27FC236}">
                <a16:creationId xmlns:a16="http://schemas.microsoft.com/office/drawing/2014/main" id="{9E4C53F8-9FA1-83A0-F0E1-B346EDAEA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ABA6499-9B39-386B-D772-AE1A3533D5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72168-8024-42C0-AFE3-8F601A97FB5B}" type="slidenum">
              <a:rPr lang="el-GR" smtClean="0"/>
              <a:t>‹#›</a:t>
            </a:fld>
            <a:endParaRPr lang="el-GR"/>
          </a:p>
        </p:txBody>
      </p:sp>
    </p:spTree>
    <p:extLst>
      <p:ext uri="{BB962C8B-B14F-4D97-AF65-F5344CB8AC3E}">
        <p14:creationId xmlns:p14="http://schemas.microsoft.com/office/powerpoint/2010/main" val="101007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CE9F92-A4B6-38EE-1D04-B5304D0D62AD}"/>
              </a:ext>
            </a:extLst>
          </p:cNvPr>
          <p:cNvSpPr>
            <a:spLocks noGrp="1"/>
          </p:cNvSpPr>
          <p:nvPr>
            <p:ph type="ctrTitle"/>
          </p:nvPr>
        </p:nvSpPr>
        <p:spPr>
          <a:xfrm>
            <a:off x="0" y="0"/>
            <a:ext cx="12192000" cy="4326340"/>
          </a:xfrm>
        </p:spPr>
        <p:txBody>
          <a:bodyPr>
            <a:noAutofit/>
          </a:bodyPr>
          <a:lstStyle/>
          <a:p>
            <a:r>
              <a:rPr lang="el-GR" sz="4400" b="1" dirty="0"/>
              <a:t>ΠΟΙΜΑΝΤΙΚΗ ΨΥΧΟΛΟΓΙΑ</a:t>
            </a:r>
            <a:br>
              <a:rPr lang="el-GR" sz="4400" b="1" dirty="0"/>
            </a:br>
            <a:r>
              <a:rPr lang="el-GR" sz="4400" b="1" dirty="0"/>
              <a:t>ΕΝΟΤΗΤΑ 4</a:t>
            </a:r>
            <a:r>
              <a:rPr lang="el-GR" sz="4400" b="1" baseline="30000" dirty="0"/>
              <a:t>Η</a:t>
            </a:r>
            <a:br>
              <a:rPr lang="el-GR" sz="4400" b="1" baseline="30000" dirty="0"/>
            </a:br>
            <a:r>
              <a:rPr lang="el-GR" sz="3200" b="1" dirty="0">
                <a:solidFill>
                  <a:srgbClr val="FF0000"/>
                </a:solidFill>
                <a:latin typeface="Palatino Linotype" panose="02040502050505030304" pitchFamily="18" charset="0"/>
              </a:rPr>
              <a:t> Από τα βιβλία του </a:t>
            </a:r>
            <a:r>
              <a:rPr lang="el-GR" sz="3200" b="1" dirty="0" err="1">
                <a:solidFill>
                  <a:srgbClr val="FF0000"/>
                </a:solidFill>
                <a:latin typeface="Palatino Linotype" panose="02040502050505030304" pitchFamily="18" charset="0"/>
              </a:rPr>
              <a:t>Jean-Claude</a:t>
            </a:r>
            <a:r>
              <a:rPr lang="el-GR" sz="3200" b="1" dirty="0">
                <a:solidFill>
                  <a:srgbClr val="FF0000"/>
                </a:solidFill>
                <a:latin typeface="Palatino Linotype" panose="02040502050505030304" pitchFamily="18" charset="0"/>
              </a:rPr>
              <a:t> </a:t>
            </a:r>
            <a:r>
              <a:rPr lang="el-GR" sz="3200" b="1" dirty="0" err="1">
                <a:solidFill>
                  <a:srgbClr val="FF0000"/>
                </a:solidFill>
                <a:latin typeface="Palatino Linotype" panose="02040502050505030304" pitchFamily="18" charset="0"/>
              </a:rPr>
              <a:t>Larchet</a:t>
            </a:r>
            <a:r>
              <a:rPr lang="el-GR" sz="3200" b="1" dirty="0">
                <a:solidFill>
                  <a:srgbClr val="FF0000"/>
                </a:solidFill>
                <a:latin typeface="Palatino Linotype" panose="02040502050505030304" pitchFamily="18" charset="0"/>
              </a:rPr>
              <a:t>, </a:t>
            </a:r>
            <a:br>
              <a:rPr lang="el-GR" sz="3200" b="1" dirty="0">
                <a:solidFill>
                  <a:srgbClr val="FF0000"/>
                </a:solidFill>
                <a:latin typeface="Palatino Linotype" panose="02040502050505030304" pitchFamily="18"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Α΄,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Ελλάδας³, 2011),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243-275</a:t>
            </a:r>
            <a:b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Β΄,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a:t>
            </a:r>
            <a:r>
              <a:rPr lang="el-GR" sz="3200" b="1" dirty="0">
                <a:solidFill>
                  <a:srgbClr val="FF0000"/>
                </a:solidFill>
                <a:effectLst/>
                <a:latin typeface="Corbel" panose="020B0503020204020204" pitchFamily="34" charset="0"/>
                <a:ea typeface="Calibri" panose="020F0502020204030204" pitchFamily="34" charset="0"/>
                <a:cs typeface="Calibri" panose="020F0502020204030204" pitchFamily="34" charset="0"/>
              </a:rPr>
              <a:t>²</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2009)</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199-240 </a:t>
            </a:r>
            <a:endParaRPr lang="el-GR" sz="3200" dirty="0"/>
          </a:p>
        </p:txBody>
      </p:sp>
      <p:sp>
        <p:nvSpPr>
          <p:cNvPr id="3" name="Υπότιτλος 2">
            <a:extLst>
              <a:ext uri="{FF2B5EF4-FFF2-40B4-BE49-F238E27FC236}">
                <a16:creationId xmlns:a16="http://schemas.microsoft.com/office/drawing/2014/main" id="{87FF6668-40B9-9CCE-3184-9B65DFCF7A9F}"/>
              </a:ext>
            </a:extLst>
          </p:cNvPr>
          <p:cNvSpPr>
            <a:spLocks noGrp="1"/>
          </p:cNvSpPr>
          <p:nvPr>
            <p:ph type="subTitle" idx="1"/>
          </p:nvPr>
        </p:nvSpPr>
        <p:spPr>
          <a:xfrm>
            <a:off x="1524000" y="4229835"/>
            <a:ext cx="9144000" cy="2471216"/>
          </a:xfrm>
        </p:spPr>
        <p:txBody>
          <a:bodyPr>
            <a:normAutofit lnSpcReduction="10000"/>
          </a:bodyPr>
          <a:lstStyle/>
          <a:p>
            <a:endParaRPr lang="el-GR" sz="2400" dirty="0"/>
          </a:p>
          <a:p>
            <a:r>
              <a:rPr lang="el-GR" sz="3200" dirty="0"/>
              <a:t>Ε΄ ΕΞΑΜΗΝΟ</a:t>
            </a:r>
            <a:br>
              <a:rPr lang="el-GR" sz="3200" dirty="0"/>
            </a:br>
            <a:r>
              <a:rPr lang="el-GR" sz="3200" dirty="0"/>
              <a:t>ΙΕΡΑΤΙΚΩΝ ΣΠΟΥΔΩΝ</a:t>
            </a:r>
          </a:p>
          <a:p>
            <a:r>
              <a:rPr lang="el-GR" sz="3200" dirty="0"/>
              <a:t>ΔΙΔΑΣΚΟΥΣΑ: ΜΑΡΙΑ Κ. ΚΑΡΑΜΠΕΛΙΑ</a:t>
            </a:r>
          </a:p>
          <a:p>
            <a:r>
              <a:rPr lang="el-GR" sz="3200" dirty="0"/>
              <a:t>2022-2023</a:t>
            </a:r>
          </a:p>
          <a:p>
            <a:endParaRPr lang="el-GR" dirty="0"/>
          </a:p>
        </p:txBody>
      </p:sp>
    </p:spTree>
    <p:extLst>
      <p:ext uri="{BB962C8B-B14F-4D97-AF65-F5344CB8AC3E}">
        <p14:creationId xmlns:p14="http://schemas.microsoft.com/office/powerpoint/2010/main" val="2879433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04991F-CB0B-2B64-F741-08585C78ABBB}"/>
              </a:ext>
            </a:extLst>
          </p:cNvPr>
          <p:cNvSpPr>
            <a:spLocks noGrp="1"/>
          </p:cNvSpPr>
          <p:nvPr>
            <p:ph type="title"/>
          </p:nvPr>
        </p:nvSpPr>
        <p:spPr>
          <a:xfrm>
            <a:off x="838200" y="18256"/>
            <a:ext cx="10515600" cy="662782"/>
          </a:xfrm>
        </p:spPr>
        <p:txBody>
          <a:bodyPr>
            <a:normAutofit fontScale="90000"/>
          </a:bodyPr>
          <a:lstStyle/>
          <a:p>
            <a:pPr algn="ctr"/>
            <a:r>
              <a:rPr lang="el-GR" b="1" dirty="0"/>
              <a:t>Η γαστριμαργία ως νόσος</a:t>
            </a:r>
          </a:p>
        </p:txBody>
      </p:sp>
      <p:sp>
        <p:nvSpPr>
          <p:cNvPr id="3" name="Θέση περιεχομένου 2">
            <a:extLst>
              <a:ext uri="{FF2B5EF4-FFF2-40B4-BE49-F238E27FC236}">
                <a16:creationId xmlns:a16="http://schemas.microsoft.com/office/drawing/2014/main" id="{71D3F016-A07E-13C7-13A1-909707CE9018}"/>
              </a:ext>
            </a:extLst>
          </p:cNvPr>
          <p:cNvSpPr>
            <a:spLocks noGrp="1"/>
          </p:cNvSpPr>
          <p:nvPr>
            <p:ph idx="1"/>
          </p:nvPr>
        </p:nvSpPr>
        <p:spPr>
          <a:xfrm>
            <a:off x="0" y="681038"/>
            <a:ext cx="12192000" cy="6158706"/>
          </a:xfrm>
        </p:spPr>
        <p:txBody>
          <a:bodyPr>
            <a:normAutofit fontScale="92500" lnSpcReduction="10000"/>
          </a:bodyPr>
          <a:lstStyle/>
          <a:p>
            <a:r>
              <a:rPr lang="el-GR" dirty="0"/>
              <a:t>Ο Χριστός δεν λέει να μη τρέφεται ο άνθρωπος με ψωμί, αλλά δείχνει την αναγκαία σχέση την οποία οφείλει να διατηρεί με το Λόγο. Καταγγέλλει και ακυρώνει τους διαχωρισμούς και την ειδωλολατρία, που το αμάρτημα είχε εισαγάγει, και θεραπεύει την ανθρώπινη φύση που είναι το θύμα της αμαρτίας. </a:t>
            </a:r>
          </a:p>
          <a:p>
            <a:r>
              <a:rPr lang="el-GR" dirty="0"/>
              <a:t>Επιτέλους απελευθερώνει την ανθρωπότητα από την τυραννία, στην οποία ο διάβολος με τη μεσολάβηση του συγκεκριμένου πάθους, την οδήγησε να υποταχθεί μετά το παράπτωμα των προπατόρων.</a:t>
            </a:r>
          </a:p>
          <a:p>
            <a:r>
              <a:rPr lang="el-GR" sz="2800" b="1" dirty="0"/>
              <a:t>Η γαστριμαργία αξιολογείται από τους Πατέρες ως νόσος</a:t>
            </a:r>
            <a:r>
              <a:rPr lang="el-GR" sz="2800" dirty="0"/>
              <a:t> (Δωρόθεος </a:t>
            </a:r>
            <a:r>
              <a:rPr lang="el-GR" sz="2800" dirty="0" err="1"/>
              <a:t>Γάζης</a:t>
            </a:r>
            <a:r>
              <a:rPr lang="el-GR" sz="2800" dirty="0"/>
              <a:t>, </a:t>
            </a:r>
            <a:r>
              <a:rPr lang="el-GR" sz="2800" i="1" dirty="0"/>
              <a:t>Διδασκαλία</a:t>
            </a:r>
            <a:r>
              <a:rPr lang="el-GR" sz="2800" dirty="0"/>
              <a:t> – </a:t>
            </a:r>
            <a:r>
              <a:rPr lang="el-GR" sz="2800" dirty="0" err="1"/>
              <a:t>Ἰωάννης</a:t>
            </a:r>
            <a:r>
              <a:rPr lang="el-GR" sz="2800" dirty="0"/>
              <a:t> Κασσιανός, </a:t>
            </a:r>
            <a:r>
              <a:rPr lang="el-GR" sz="2800" i="1" dirty="0" err="1"/>
              <a:t>Conlationes</a:t>
            </a:r>
            <a:r>
              <a:rPr lang="el-GR" sz="2800" dirty="0"/>
              <a:t>):  συνιστά διαστροφή της φυσικής και φυσιολογικής χρήσης τής τροφής. Οι Πατέρες εξηγούν το «γιατί».  </a:t>
            </a:r>
          </a:p>
          <a:p>
            <a:r>
              <a:rPr lang="el-GR" sz="2800" dirty="0"/>
              <a:t>Ο άγιος Δωρόθεος </a:t>
            </a:r>
            <a:r>
              <a:rPr lang="el-GR" sz="2800" dirty="0" err="1"/>
              <a:t>Γάζης</a:t>
            </a:r>
            <a:r>
              <a:rPr lang="el-GR" sz="2800" dirty="0"/>
              <a:t> εξάλλου χρησιμοποιεί ως συμπληρωματικό επιχείρημα την ίδια ρίζα, που έχουν τα δύο προσηγορικά ουσιαστικά: «λαιμαργία» και «γαστριμαργία». Λέγει: «</a:t>
            </a:r>
            <a:r>
              <a:rPr lang="el-GR" sz="2800" i="1" dirty="0" err="1">
                <a:effectLst>
                  <a:outerShdw blurRad="38100" dist="38100" dir="2700000" algn="tl">
                    <a:srgbClr val="000000">
                      <a:alpha val="43137"/>
                    </a:srgbClr>
                  </a:outerShdw>
                </a:effectLst>
              </a:rPr>
              <a:t>Μαργαίνειν</a:t>
            </a:r>
            <a:r>
              <a:rPr lang="el-GR" sz="2800" i="1" dirty="0"/>
              <a:t> λέγεται παρά </a:t>
            </a:r>
            <a:r>
              <a:rPr lang="el-GR" sz="2800" i="1" dirty="0" err="1"/>
              <a:t>τοῖς</a:t>
            </a:r>
            <a:r>
              <a:rPr lang="el-GR" sz="2800" i="1" dirty="0"/>
              <a:t> </a:t>
            </a:r>
            <a:r>
              <a:rPr lang="el-GR" sz="2800" i="1" dirty="0" err="1"/>
              <a:t>ἔξω</a:t>
            </a:r>
            <a:r>
              <a:rPr lang="el-GR" sz="2800" i="1" dirty="0"/>
              <a:t>  </a:t>
            </a:r>
            <a:r>
              <a:rPr lang="el-GR" sz="2800" i="1" dirty="0" err="1"/>
              <a:t>τὸ</a:t>
            </a:r>
            <a:r>
              <a:rPr lang="el-GR" sz="2800" i="1" dirty="0"/>
              <a:t> </a:t>
            </a:r>
            <a:r>
              <a:rPr lang="el-GR" sz="2800" i="1" dirty="0" err="1"/>
              <a:t>μαίνεσθαι</a:t>
            </a:r>
            <a:r>
              <a:rPr lang="el-GR" sz="2800" i="1" dirty="0"/>
              <a:t>, </a:t>
            </a:r>
            <a:r>
              <a:rPr lang="el-GR" sz="2800" i="1" dirty="0" err="1"/>
              <a:t>καὶ</a:t>
            </a:r>
            <a:r>
              <a:rPr lang="el-GR" sz="2800" i="1" dirty="0"/>
              <a:t> </a:t>
            </a:r>
            <a:r>
              <a:rPr lang="el-GR" sz="2800" i="1" dirty="0" err="1">
                <a:effectLst>
                  <a:outerShdw blurRad="38100" dist="38100" dir="2700000" algn="tl">
                    <a:srgbClr val="000000">
                      <a:alpha val="43137"/>
                    </a:srgbClr>
                  </a:outerShdw>
                </a:effectLst>
              </a:rPr>
              <a:t>μάργος</a:t>
            </a:r>
            <a:r>
              <a:rPr lang="el-GR" sz="2800" i="1" dirty="0"/>
              <a:t> λέγεται ὁ μαινόμενος. </a:t>
            </a:r>
            <a:r>
              <a:rPr lang="el-GR" sz="2800" i="1" dirty="0" err="1"/>
              <a:t>Ὅταν</a:t>
            </a:r>
            <a:r>
              <a:rPr lang="el-GR" sz="2800" i="1" dirty="0"/>
              <a:t> </a:t>
            </a:r>
            <a:r>
              <a:rPr lang="el-GR" sz="2800" i="1" dirty="0" err="1"/>
              <a:t>μὲν</a:t>
            </a:r>
            <a:r>
              <a:rPr lang="el-GR" sz="2800" i="1" dirty="0"/>
              <a:t> </a:t>
            </a:r>
            <a:r>
              <a:rPr lang="el-GR" sz="2800" i="1" dirty="0" err="1"/>
              <a:t>οὖν</a:t>
            </a:r>
            <a:r>
              <a:rPr lang="el-GR" sz="2800" i="1" dirty="0"/>
              <a:t> γίνεται ἡ νόσος </a:t>
            </a:r>
            <a:r>
              <a:rPr lang="el-GR" sz="2800" i="1" dirty="0" err="1"/>
              <a:t>ἐκείνη</a:t>
            </a:r>
            <a:r>
              <a:rPr lang="el-GR" sz="2800" i="1" dirty="0"/>
              <a:t> </a:t>
            </a:r>
            <a:r>
              <a:rPr lang="el-GR" sz="2800" i="1" dirty="0" err="1"/>
              <a:t>καὶ</a:t>
            </a:r>
            <a:r>
              <a:rPr lang="el-GR" sz="2800" i="1" dirty="0"/>
              <a:t> ἡ μανία </a:t>
            </a:r>
            <a:r>
              <a:rPr lang="el-GR" sz="2800" i="1" dirty="0" err="1"/>
              <a:t>τινὶ</a:t>
            </a:r>
            <a:r>
              <a:rPr lang="el-GR" sz="2800" i="1" dirty="0"/>
              <a:t> </a:t>
            </a:r>
            <a:r>
              <a:rPr lang="el-GR" sz="2800" i="1" dirty="0" err="1"/>
              <a:t>περὶ</a:t>
            </a:r>
            <a:r>
              <a:rPr lang="el-GR" sz="2800" i="1" dirty="0"/>
              <a:t> </a:t>
            </a:r>
            <a:r>
              <a:rPr lang="el-GR" sz="2800" i="1" dirty="0" err="1"/>
              <a:t>τὸ</a:t>
            </a:r>
            <a:r>
              <a:rPr lang="el-GR" sz="2800" i="1" dirty="0"/>
              <a:t> </a:t>
            </a:r>
            <a:r>
              <a:rPr lang="el-GR" sz="2800" i="1" dirty="0" err="1"/>
              <a:t>πληροῦσθαι</a:t>
            </a:r>
            <a:r>
              <a:rPr lang="el-GR" sz="2800" i="1" dirty="0"/>
              <a:t> </a:t>
            </a:r>
            <a:r>
              <a:rPr lang="el-GR" sz="2800" i="1" dirty="0" err="1"/>
              <a:t>τὴν</a:t>
            </a:r>
            <a:r>
              <a:rPr lang="el-GR" sz="2800" i="1" dirty="0"/>
              <a:t> γαστέρα, τότε λέγεται γαστριμαργία </a:t>
            </a:r>
            <a:r>
              <a:rPr lang="el-GR" sz="2800" i="1" dirty="0" err="1"/>
              <a:t>παρὰ</a:t>
            </a:r>
            <a:r>
              <a:rPr lang="el-GR" sz="2800" i="1" dirty="0"/>
              <a:t> </a:t>
            </a:r>
            <a:r>
              <a:rPr lang="el-GR" sz="2800" i="1" dirty="0" err="1"/>
              <a:t>τὸ</a:t>
            </a:r>
            <a:r>
              <a:rPr lang="el-GR" sz="2800" i="1" dirty="0"/>
              <a:t> </a:t>
            </a:r>
            <a:r>
              <a:rPr lang="el-GR" sz="2800" i="1" dirty="0" err="1"/>
              <a:t>μαργαίνειν</a:t>
            </a:r>
            <a:r>
              <a:rPr lang="el-GR" sz="2800" i="1" dirty="0"/>
              <a:t>, ὅ </a:t>
            </a:r>
            <a:r>
              <a:rPr lang="el-GR" sz="2800" i="1" dirty="0" err="1"/>
              <a:t>ἐστὶ</a:t>
            </a:r>
            <a:r>
              <a:rPr lang="el-GR" sz="2800" i="1" dirty="0"/>
              <a:t> </a:t>
            </a:r>
            <a:r>
              <a:rPr lang="el-GR" sz="2800" i="1" dirty="0" err="1"/>
              <a:t>μαίνεσθαι</a:t>
            </a:r>
            <a:r>
              <a:rPr lang="el-GR" sz="2800" i="1" dirty="0"/>
              <a:t>, </a:t>
            </a:r>
            <a:r>
              <a:rPr lang="el-GR" sz="2800" i="1" dirty="0" err="1"/>
              <a:t>τὴν</a:t>
            </a:r>
            <a:r>
              <a:rPr lang="el-GR" sz="2800" i="1" dirty="0"/>
              <a:t> γαστέρα. </a:t>
            </a:r>
            <a:r>
              <a:rPr lang="el-GR" sz="2800" i="1" dirty="0" err="1"/>
              <a:t>Ὅταν</a:t>
            </a:r>
            <a:r>
              <a:rPr lang="el-GR" sz="2800" i="1" dirty="0"/>
              <a:t> </a:t>
            </a:r>
            <a:r>
              <a:rPr lang="el-GR" sz="2800" i="1" dirty="0" err="1"/>
              <a:t>δὲ</a:t>
            </a:r>
            <a:r>
              <a:rPr lang="el-GR" sz="2800" i="1" dirty="0"/>
              <a:t> </a:t>
            </a:r>
            <a:r>
              <a:rPr lang="el-GR" sz="2800" i="1" dirty="0" err="1"/>
              <a:t>γένηται</a:t>
            </a:r>
            <a:r>
              <a:rPr lang="el-GR" sz="2800" i="1" dirty="0"/>
              <a:t> </a:t>
            </a:r>
            <a:r>
              <a:rPr lang="el-GR" sz="2800" i="1" dirty="0" err="1"/>
              <a:t>περὶ</a:t>
            </a:r>
            <a:r>
              <a:rPr lang="el-GR" sz="2800" i="1" dirty="0"/>
              <a:t> μόνην </a:t>
            </a:r>
            <a:r>
              <a:rPr lang="el-GR" sz="2800" i="1" dirty="0" err="1"/>
              <a:t>τὴν</a:t>
            </a:r>
            <a:r>
              <a:rPr lang="el-GR" sz="2800" i="1" dirty="0"/>
              <a:t> </a:t>
            </a:r>
            <a:r>
              <a:rPr lang="el-GR" sz="2800" i="1" dirty="0" err="1"/>
              <a:t>ἡδονὴν</a:t>
            </a:r>
            <a:r>
              <a:rPr lang="el-GR" sz="2800" i="1" dirty="0"/>
              <a:t> </a:t>
            </a:r>
            <a:r>
              <a:rPr lang="el-GR" sz="2800" i="1" dirty="0" err="1"/>
              <a:t>τοῦ</a:t>
            </a:r>
            <a:r>
              <a:rPr lang="el-GR" sz="2800" i="1" dirty="0"/>
              <a:t> </a:t>
            </a:r>
            <a:r>
              <a:rPr lang="el-GR" sz="2800" i="1" dirty="0" err="1"/>
              <a:t>λαιμοῦ</a:t>
            </a:r>
            <a:r>
              <a:rPr lang="el-GR" sz="2800" i="1" dirty="0"/>
              <a:t>, </a:t>
            </a:r>
            <a:r>
              <a:rPr lang="el-GR" sz="2800" i="1" dirty="0" err="1"/>
              <a:t>καλεῖται</a:t>
            </a:r>
            <a:r>
              <a:rPr lang="el-GR" sz="2800" i="1" dirty="0"/>
              <a:t> λαιμαργία </a:t>
            </a:r>
            <a:r>
              <a:rPr lang="el-GR" sz="2800" i="1" dirty="0" err="1"/>
              <a:t>παρὰ</a:t>
            </a:r>
            <a:r>
              <a:rPr lang="el-GR" sz="2800" i="1" dirty="0"/>
              <a:t> </a:t>
            </a:r>
            <a:r>
              <a:rPr lang="el-GR" sz="2800" i="1" dirty="0" err="1"/>
              <a:t>τὸ</a:t>
            </a:r>
            <a:r>
              <a:rPr lang="el-GR" sz="2800" i="1" dirty="0"/>
              <a:t> </a:t>
            </a:r>
            <a:r>
              <a:rPr lang="el-GR" sz="2800" i="1" dirty="0" err="1"/>
              <a:t>μαργαίνειν</a:t>
            </a:r>
            <a:r>
              <a:rPr lang="el-GR" sz="2800" i="1" dirty="0"/>
              <a:t> </a:t>
            </a:r>
            <a:r>
              <a:rPr lang="el-GR" sz="2800" i="1" dirty="0" err="1"/>
              <a:t>τὸν</a:t>
            </a:r>
            <a:r>
              <a:rPr lang="el-GR" sz="2800" i="1" dirty="0"/>
              <a:t> </a:t>
            </a:r>
            <a:r>
              <a:rPr lang="el-GR" sz="2800" i="1" dirty="0" err="1"/>
              <a:t>λαιμόν</a:t>
            </a:r>
            <a:r>
              <a:rPr lang="el-GR" sz="2800" dirty="0"/>
              <a:t>».</a:t>
            </a:r>
            <a:endParaRPr lang="el-GR" dirty="0"/>
          </a:p>
          <a:p>
            <a:endParaRPr lang="el-GR" dirty="0"/>
          </a:p>
        </p:txBody>
      </p:sp>
    </p:spTree>
    <p:extLst>
      <p:ext uri="{BB962C8B-B14F-4D97-AF65-F5344CB8AC3E}">
        <p14:creationId xmlns:p14="http://schemas.microsoft.com/office/powerpoint/2010/main" val="67503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6EEA1F-0AB9-F5D0-2C90-6FEAD810535E}"/>
              </a:ext>
            </a:extLst>
          </p:cNvPr>
          <p:cNvSpPr>
            <a:spLocks noGrp="1"/>
          </p:cNvSpPr>
          <p:nvPr>
            <p:ph type="title"/>
          </p:nvPr>
        </p:nvSpPr>
        <p:spPr>
          <a:xfrm>
            <a:off x="838200" y="18255"/>
            <a:ext cx="10515600" cy="773315"/>
          </a:xfrm>
        </p:spPr>
        <p:txBody>
          <a:bodyPr/>
          <a:lstStyle/>
          <a:p>
            <a:pPr algn="ctr"/>
            <a:r>
              <a:rPr lang="el-GR" dirty="0"/>
              <a:t> </a:t>
            </a:r>
            <a:r>
              <a:rPr lang="el-GR" b="1" dirty="0"/>
              <a:t>Συνέπειες της γαστριμαργίας</a:t>
            </a:r>
          </a:p>
        </p:txBody>
      </p:sp>
      <p:sp>
        <p:nvSpPr>
          <p:cNvPr id="3" name="Θέση περιεχομένου 2">
            <a:extLst>
              <a:ext uri="{FF2B5EF4-FFF2-40B4-BE49-F238E27FC236}">
                <a16:creationId xmlns:a16="http://schemas.microsoft.com/office/drawing/2014/main" id="{66AAC52B-D72A-095D-3B79-8E8B8FA5E29C}"/>
              </a:ext>
            </a:extLst>
          </p:cNvPr>
          <p:cNvSpPr>
            <a:spLocks noGrp="1"/>
          </p:cNvSpPr>
          <p:nvPr>
            <p:ph idx="1"/>
          </p:nvPr>
        </p:nvSpPr>
        <p:spPr>
          <a:xfrm>
            <a:off x="0" y="791570"/>
            <a:ext cx="12192000" cy="6066429"/>
          </a:xfrm>
        </p:spPr>
        <p:txBody>
          <a:bodyPr>
            <a:normAutofit fontScale="92500" lnSpcReduction="10000"/>
          </a:bodyPr>
          <a:lstStyle/>
          <a:p>
            <a:r>
              <a:rPr lang="el-GR" dirty="0"/>
              <a:t>Η γαστριμαργία θεωρείται νόσος και μανία όχι μόνο λόγω των διαθέσεων και των στάσεων, αλλά και εξαιτίας των πολυάριθμων και </a:t>
            </a:r>
            <a:r>
              <a:rPr lang="el-GR" dirty="0" err="1"/>
              <a:t>πολυεπίπεδων</a:t>
            </a:r>
            <a:r>
              <a:rPr lang="el-GR" dirty="0"/>
              <a:t> παθολογικών </a:t>
            </a:r>
            <a:r>
              <a:rPr lang="el-GR" b="1" dirty="0"/>
              <a:t>συνεπειών</a:t>
            </a:r>
            <a:r>
              <a:rPr lang="el-GR" dirty="0"/>
              <a:t>.</a:t>
            </a:r>
          </a:p>
          <a:p>
            <a:r>
              <a:rPr lang="el-GR" dirty="0"/>
              <a:t>Εκτός του ότι η γαστριμαργία </a:t>
            </a:r>
            <a:r>
              <a:rPr lang="el-GR" b="1" dirty="0" err="1"/>
              <a:t>τυραννεί</a:t>
            </a:r>
            <a:r>
              <a:rPr lang="el-GR" b="1" dirty="0"/>
              <a:t> τον άνθρωπο</a:t>
            </a:r>
            <a:r>
              <a:rPr lang="el-GR" dirty="0"/>
              <a:t>, τον αποξενώνει με την επιθυμία και την ηδονή του </a:t>
            </a:r>
            <a:r>
              <a:rPr lang="el-GR" dirty="0" err="1"/>
              <a:t>εσθίειν</a:t>
            </a:r>
            <a:r>
              <a:rPr lang="el-GR" dirty="0"/>
              <a:t>, </a:t>
            </a:r>
            <a:r>
              <a:rPr lang="el-GR" b="1" dirty="0"/>
              <a:t>τον καθιστά μη διαθέσιμο για τον Θεό</a:t>
            </a:r>
            <a:r>
              <a:rPr lang="el-GR" dirty="0"/>
              <a:t> και τον </a:t>
            </a:r>
            <a:r>
              <a:rPr lang="el-GR" u="sng" dirty="0"/>
              <a:t>απομακρύνει από το κέντρο του</a:t>
            </a:r>
            <a:r>
              <a:rPr lang="el-GR" dirty="0"/>
              <a:t>, </a:t>
            </a:r>
            <a:r>
              <a:rPr lang="el-GR" u="sng" dirty="0"/>
              <a:t>έχει πολλές ανεπιθύμητες ενέργειες στον ψυχικό βίο</a:t>
            </a:r>
            <a:r>
              <a:rPr lang="el-GR" dirty="0"/>
              <a:t>, ενώ ταυτόχρονα </a:t>
            </a:r>
            <a:r>
              <a:rPr lang="el-GR" u="sng" dirty="0"/>
              <a:t>θέτει σε κίνδυνο την υγεία του σώματος του </a:t>
            </a:r>
            <a:r>
              <a:rPr lang="el-GR" dirty="0"/>
              <a:t>(Βασίλειος Καισαρείας, </a:t>
            </a:r>
            <a:r>
              <a:rPr lang="el-GR" i="1" dirty="0" err="1"/>
              <a:t>Ὅροι</a:t>
            </a:r>
            <a:r>
              <a:rPr lang="el-GR" i="1" dirty="0"/>
              <a:t> </a:t>
            </a:r>
            <a:r>
              <a:rPr lang="el-GR" i="1" dirty="0" err="1"/>
              <a:t>κατὰ</a:t>
            </a:r>
            <a:r>
              <a:rPr lang="el-GR" i="1" dirty="0"/>
              <a:t> πλάτος. </a:t>
            </a:r>
            <a:r>
              <a:rPr lang="el-GR" i="1" dirty="0" err="1"/>
              <a:t>Ὁμιλία</a:t>
            </a:r>
            <a:r>
              <a:rPr lang="el-GR" i="1" dirty="0"/>
              <a:t> </a:t>
            </a:r>
            <a:r>
              <a:rPr lang="el-GR" i="1" dirty="0" err="1"/>
              <a:t>περὶ</a:t>
            </a:r>
            <a:r>
              <a:rPr lang="el-GR" i="1" dirty="0"/>
              <a:t> νηστείας</a:t>
            </a:r>
            <a:r>
              <a:rPr lang="el-GR" dirty="0"/>
              <a:t>).</a:t>
            </a:r>
          </a:p>
          <a:p>
            <a:r>
              <a:rPr lang="el-GR" dirty="0"/>
              <a:t>Οι άγιοι ασκητές παρατηρούν καταρχήν ότι </a:t>
            </a:r>
            <a:r>
              <a:rPr lang="el-GR" b="1" dirty="0"/>
              <a:t>η ασωτία στις τροφές και τα ποτά</a:t>
            </a:r>
            <a:r>
              <a:rPr lang="el-GR" dirty="0"/>
              <a:t> (όποια κι αν είναι αυτά) </a:t>
            </a:r>
            <a:r>
              <a:rPr lang="el-GR" b="1" dirty="0"/>
              <a:t>στερούν το νου από την ενέργεια</a:t>
            </a:r>
            <a:r>
              <a:rPr lang="el-GR" dirty="0"/>
              <a:t> (Βασίλειος Καισαρείας, </a:t>
            </a:r>
            <a:r>
              <a:rPr lang="el-GR" i="1" dirty="0" err="1"/>
              <a:t>Ὅροι</a:t>
            </a:r>
            <a:r>
              <a:rPr lang="el-GR" i="1" dirty="0"/>
              <a:t> </a:t>
            </a:r>
            <a:r>
              <a:rPr lang="el-GR" i="1" dirty="0" err="1"/>
              <a:t>κατὰ</a:t>
            </a:r>
            <a:r>
              <a:rPr lang="el-GR" i="1" dirty="0"/>
              <a:t> πλάτος. </a:t>
            </a:r>
            <a:r>
              <a:rPr lang="el-GR" i="1" dirty="0" err="1"/>
              <a:t>Ὁμιλία</a:t>
            </a:r>
            <a:r>
              <a:rPr lang="el-GR" i="1" dirty="0"/>
              <a:t> </a:t>
            </a:r>
            <a:r>
              <a:rPr lang="el-GR" i="1" dirty="0" err="1"/>
              <a:t>περὶ</a:t>
            </a:r>
            <a:r>
              <a:rPr lang="el-GR" i="1" dirty="0"/>
              <a:t> νηστείας</a:t>
            </a:r>
            <a:r>
              <a:rPr lang="el-GR" dirty="0"/>
              <a:t>) </a:t>
            </a:r>
            <a:r>
              <a:rPr lang="el-GR" b="1" dirty="0"/>
              <a:t>και την οξύτητα</a:t>
            </a:r>
            <a:r>
              <a:rPr lang="el-GR" dirty="0"/>
              <a:t> (Βασίλειος Καισαρείας, </a:t>
            </a:r>
            <a:r>
              <a:rPr lang="el-GR" i="1" dirty="0" err="1"/>
              <a:t>Ὁμιλία</a:t>
            </a:r>
            <a:r>
              <a:rPr lang="el-GR" i="1" dirty="0"/>
              <a:t> </a:t>
            </a:r>
            <a:r>
              <a:rPr lang="el-GR" i="1" dirty="0" err="1"/>
              <a:t>περὶ</a:t>
            </a:r>
            <a:r>
              <a:rPr lang="el-GR" i="1" dirty="0"/>
              <a:t> νηστείας</a:t>
            </a:r>
            <a:r>
              <a:rPr lang="el-GR" dirty="0"/>
              <a:t>), </a:t>
            </a:r>
            <a:r>
              <a:rPr lang="el-GR" b="1" dirty="0"/>
              <a:t>τον βαραίνουν</a:t>
            </a:r>
            <a:r>
              <a:rPr lang="el-GR" dirty="0"/>
              <a:t> (Δωρόθεος </a:t>
            </a:r>
            <a:r>
              <a:rPr lang="el-GR" dirty="0" err="1"/>
              <a:t>Γάζης</a:t>
            </a:r>
            <a:r>
              <a:rPr lang="el-GR" dirty="0"/>
              <a:t>, </a:t>
            </a:r>
            <a:r>
              <a:rPr lang="el-GR" i="1" dirty="0"/>
              <a:t>Διδασκαλία </a:t>
            </a:r>
            <a:r>
              <a:rPr lang="el-GR" dirty="0"/>
              <a:t>– Καλλίνικος, </a:t>
            </a:r>
            <a:r>
              <a:rPr lang="el-GR" i="1" dirty="0"/>
              <a:t>Βίος </a:t>
            </a:r>
            <a:r>
              <a:rPr lang="el-GR" i="1" dirty="0" err="1"/>
              <a:t>Ὑπατίου</a:t>
            </a:r>
            <a:r>
              <a:rPr lang="el-GR" i="1" dirty="0"/>
              <a:t> </a:t>
            </a:r>
            <a:r>
              <a:rPr lang="el-GR" dirty="0"/>
              <a:t>– Βασίλειος Καισαρείας, </a:t>
            </a:r>
            <a:r>
              <a:rPr lang="el-GR" i="1" dirty="0" err="1"/>
              <a:t>Ὁμιλία</a:t>
            </a:r>
            <a:r>
              <a:rPr lang="el-GR" i="1" dirty="0"/>
              <a:t> </a:t>
            </a:r>
            <a:r>
              <a:rPr lang="el-GR" i="1" dirty="0" err="1"/>
              <a:t>περὶ</a:t>
            </a:r>
            <a:r>
              <a:rPr lang="el-GR" i="1" dirty="0"/>
              <a:t> νηστείας </a:t>
            </a:r>
            <a:r>
              <a:rPr lang="el-GR" dirty="0"/>
              <a:t>– </a:t>
            </a:r>
            <a:r>
              <a:rPr lang="el-GR" dirty="0" err="1"/>
              <a:t>Ἰσαάκ</a:t>
            </a:r>
            <a:r>
              <a:rPr lang="el-GR" dirty="0"/>
              <a:t> Σύρος, </a:t>
            </a:r>
            <a:r>
              <a:rPr lang="el-GR" i="1" dirty="0"/>
              <a:t>Λόγος 26</a:t>
            </a:r>
            <a:r>
              <a:rPr lang="el-GR" dirty="0"/>
              <a:t>), </a:t>
            </a:r>
            <a:r>
              <a:rPr lang="el-GR" b="1" dirty="0"/>
              <a:t>τον βυθίζουν σε κατάσταση σκότους</a:t>
            </a:r>
            <a:r>
              <a:rPr lang="el-GR" dirty="0"/>
              <a:t> (</a:t>
            </a:r>
            <a:r>
              <a:rPr lang="el-GR" dirty="0" err="1"/>
              <a:t>Ἰσαάκ</a:t>
            </a:r>
            <a:r>
              <a:rPr lang="el-GR" dirty="0"/>
              <a:t> Σύρος, </a:t>
            </a:r>
            <a:r>
              <a:rPr lang="el-GR" i="1" dirty="0"/>
              <a:t>Λόγος 26</a:t>
            </a:r>
            <a:r>
              <a:rPr lang="el-GR" dirty="0"/>
              <a:t>), </a:t>
            </a:r>
            <a:r>
              <a:rPr lang="el-GR" b="1" dirty="0"/>
              <a:t>χαύνωσης</a:t>
            </a:r>
            <a:r>
              <a:rPr lang="el-GR" dirty="0"/>
              <a:t>, </a:t>
            </a:r>
            <a:r>
              <a:rPr lang="el-GR" b="1" dirty="0"/>
              <a:t>αναισθησίας και ύπνου</a:t>
            </a:r>
            <a:r>
              <a:rPr lang="el-GR" dirty="0"/>
              <a:t> (</a:t>
            </a:r>
            <a:r>
              <a:rPr lang="el-GR" dirty="0" err="1"/>
              <a:t>Ἰσαάκ</a:t>
            </a:r>
            <a:r>
              <a:rPr lang="el-GR" dirty="0"/>
              <a:t> Σύρος, </a:t>
            </a:r>
            <a:r>
              <a:rPr lang="el-GR" i="1" dirty="0"/>
              <a:t>Λόγος 26</a:t>
            </a:r>
            <a:r>
              <a:rPr lang="el-GR" dirty="0"/>
              <a:t>), συνέπειες που αντανακλώνται στην ψυχή </a:t>
            </a:r>
            <a:r>
              <a:rPr lang="el-GR" dirty="0" err="1"/>
              <a:t>καθολοκληρία</a:t>
            </a:r>
            <a:r>
              <a:rPr lang="el-GR" dirty="0"/>
              <a:t>. «</a:t>
            </a:r>
            <a:r>
              <a:rPr lang="el-GR" i="1" dirty="0" err="1"/>
              <a:t>Ὑπὸ</a:t>
            </a:r>
            <a:r>
              <a:rPr lang="el-GR" i="1" dirty="0"/>
              <a:t> πλήθους </a:t>
            </a:r>
            <a:r>
              <a:rPr lang="el-GR" i="1" dirty="0" err="1"/>
              <a:t>βρωμάτων</a:t>
            </a:r>
            <a:r>
              <a:rPr lang="el-GR" i="1" dirty="0"/>
              <a:t> </a:t>
            </a:r>
            <a:r>
              <a:rPr lang="el-GR" i="1" dirty="0" err="1"/>
              <a:t>βαρούμενον</a:t>
            </a:r>
            <a:r>
              <a:rPr lang="el-GR" i="1" dirty="0"/>
              <a:t> </a:t>
            </a:r>
            <a:r>
              <a:rPr lang="el-GR" i="1" dirty="0" err="1"/>
              <a:t>τὸ</a:t>
            </a:r>
            <a:r>
              <a:rPr lang="el-GR" i="1" dirty="0"/>
              <a:t> </a:t>
            </a:r>
            <a:r>
              <a:rPr lang="el-GR" i="1" dirty="0" err="1"/>
              <a:t>σῶμα</a:t>
            </a:r>
            <a:r>
              <a:rPr lang="el-GR" i="1" dirty="0"/>
              <a:t> </a:t>
            </a:r>
            <a:r>
              <a:rPr lang="el-GR" i="1" dirty="0" err="1"/>
              <a:t>δειλὸν</a:t>
            </a:r>
            <a:r>
              <a:rPr lang="el-GR" i="1" dirty="0"/>
              <a:t> </a:t>
            </a:r>
            <a:r>
              <a:rPr lang="el-GR" i="1" dirty="0" err="1"/>
              <a:t>τινὰ</a:t>
            </a:r>
            <a:r>
              <a:rPr lang="el-GR" i="1" dirty="0"/>
              <a:t> </a:t>
            </a:r>
            <a:r>
              <a:rPr lang="el-GR" i="1" dirty="0" err="1"/>
              <a:t>καὶ</a:t>
            </a:r>
            <a:r>
              <a:rPr lang="el-GR" i="1" dirty="0"/>
              <a:t> </a:t>
            </a:r>
            <a:r>
              <a:rPr lang="el-GR" i="1" dirty="0" err="1"/>
              <a:t>δυσκίνητον</a:t>
            </a:r>
            <a:r>
              <a:rPr lang="el-GR" i="1" dirty="0"/>
              <a:t> </a:t>
            </a:r>
            <a:r>
              <a:rPr lang="el-GR" i="1" dirty="0" err="1"/>
              <a:t>τὸν</a:t>
            </a:r>
            <a:r>
              <a:rPr lang="el-GR" i="1" dirty="0"/>
              <a:t> </a:t>
            </a:r>
            <a:r>
              <a:rPr lang="el-GR" i="1" dirty="0" err="1"/>
              <a:t>νοῦν</a:t>
            </a:r>
            <a:r>
              <a:rPr lang="el-GR" i="1" dirty="0"/>
              <a:t> </a:t>
            </a:r>
            <a:r>
              <a:rPr lang="el-GR" i="1" dirty="0" err="1"/>
              <a:t>ἀπεργάζεται</a:t>
            </a:r>
            <a:r>
              <a:rPr lang="el-GR" dirty="0"/>
              <a:t>», σημειώνει ο άγιος Διάδοχος Φωτικής. </a:t>
            </a:r>
          </a:p>
          <a:p>
            <a:endParaRPr lang="el-GR" dirty="0"/>
          </a:p>
        </p:txBody>
      </p:sp>
    </p:spTree>
    <p:extLst>
      <p:ext uri="{BB962C8B-B14F-4D97-AF65-F5344CB8AC3E}">
        <p14:creationId xmlns:p14="http://schemas.microsoft.com/office/powerpoint/2010/main" val="1795415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44FE64-A95D-72A7-C122-6B330AD2C4EF}"/>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γαστριμαργίας</a:t>
            </a:r>
            <a:endParaRPr lang="el-GR" dirty="0"/>
          </a:p>
        </p:txBody>
      </p:sp>
      <p:sp>
        <p:nvSpPr>
          <p:cNvPr id="3" name="Θέση περιεχομένου 2">
            <a:extLst>
              <a:ext uri="{FF2B5EF4-FFF2-40B4-BE49-F238E27FC236}">
                <a16:creationId xmlns:a16="http://schemas.microsoft.com/office/drawing/2014/main" id="{155BA1B5-D47F-51CE-60FA-46F2ACB38AE0}"/>
              </a:ext>
            </a:extLst>
          </p:cNvPr>
          <p:cNvSpPr>
            <a:spLocks noGrp="1"/>
          </p:cNvSpPr>
          <p:nvPr>
            <p:ph idx="1"/>
          </p:nvPr>
        </p:nvSpPr>
        <p:spPr>
          <a:xfrm>
            <a:off x="0" y="681038"/>
            <a:ext cx="12192000" cy="6158706"/>
          </a:xfrm>
        </p:spPr>
        <p:txBody>
          <a:bodyPr>
            <a:normAutofit fontScale="92500" lnSpcReduction="20000"/>
          </a:bodyPr>
          <a:lstStyle/>
          <a:p>
            <a:r>
              <a:rPr lang="el-GR" dirty="0"/>
              <a:t>Μια τέτοια κατάσταση δυσχεραίνει την πτήση του νου προς τα πνευματικά, τον εμποδίζει να διεξάγει τον ασκητικό αγώνα όπως πρέπει, δυσκολεύει την προσευχή (</a:t>
            </a:r>
            <a:r>
              <a:rPr lang="el-GR" dirty="0" err="1"/>
              <a:t>Εὐάγριος</a:t>
            </a:r>
            <a:r>
              <a:rPr lang="el-GR" dirty="0"/>
              <a:t>, </a:t>
            </a:r>
            <a:r>
              <a:rPr lang="el-GR" i="1" dirty="0" err="1"/>
              <a:t>Περὶ</a:t>
            </a:r>
            <a:r>
              <a:rPr lang="el-GR" i="1" dirty="0"/>
              <a:t> </a:t>
            </a:r>
            <a:r>
              <a:rPr lang="el-GR" i="1" dirty="0" err="1"/>
              <a:t>Προσευχῆς</a:t>
            </a:r>
            <a:r>
              <a:rPr lang="el-GR" i="1" dirty="0"/>
              <a:t> </a:t>
            </a:r>
            <a:r>
              <a:rPr lang="el-GR" dirty="0"/>
              <a:t>- </a:t>
            </a:r>
            <a:r>
              <a:rPr lang="el-GR" dirty="0" err="1"/>
              <a:t>Ἰσαάκ</a:t>
            </a:r>
            <a:r>
              <a:rPr lang="el-GR" dirty="0"/>
              <a:t> Σύρος, </a:t>
            </a:r>
            <a:r>
              <a:rPr lang="el-GR" i="1" dirty="0"/>
              <a:t>Λόγος 26</a:t>
            </a:r>
            <a:r>
              <a:rPr lang="el-GR" dirty="0"/>
              <a:t>), γίνεται </a:t>
            </a:r>
            <a:r>
              <a:rPr lang="el-GR" b="1" dirty="0"/>
              <a:t>πρόξενος ακηδίας</a:t>
            </a:r>
            <a:r>
              <a:rPr lang="el-GR" dirty="0"/>
              <a:t> (</a:t>
            </a:r>
            <a:r>
              <a:rPr lang="el-GR" dirty="0" err="1"/>
              <a:t>Ἰσαάκ</a:t>
            </a:r>
            <a:r>
              <a:rPr lang="el-GR" dirty="0"/>
              <a:t> Σύρος, </a:t>
            </a:r>
            <a:r>
              <a:rPr lang="el-GR" i="1" dirty="0"/>
              <a:t>Λόγος 34</a:t>
            </a:r>
            <a:r>
              <a:rPr lang="el-GR" dirty="0"/>
              <a:t>) και εξασθενεί τον άνθρωπο σημαντικά.  </a:t>
            </a:r>
          </a:p>
          <a:p>
            <a:r>
              <a:rPr lang="el-GR" dirty="0"/>
              <a:t>Μια τέτοια διάθεση έχει επιπλέον ως αποτέλεσμα να </a:t>
            </a:r>
            <a:r>
              <a:rPr lang="el-GR" b="1" dirty="0"/>
              <a:t>παρασύρει όλες τις δυνάμεις του προς τα κάτω</a:t>
            </a:r>
            <a:r>
              <a:rPr lang="el-GR" dirty="0"/>
              <a:t>, προσανατολίζοντας κατά πρώτον τις επιθυμίες του προς τις σαρκικές μέριμνες. Όλα τα πάθη, εκ των οποίων ιδιαίτερα το συγκεκριμένο, παρατηρεί ο άγιος Μάξιμος «</a:t>
            </a:r>
            <a:r>
              <a:rPr lang="el-GR" i="1" dirty="0" err="1"/>
              <a:t>συνδεσμοῦσι</a:t>
            </a:r>
            <a:r>
              <a:rPr lang="el-GR" i="1" dirty="0"/>
              <a:t> </a:t>
            </a:r>
            <a:r>
              <a:rPr lang="el-GR" i="1" dirty="0" err="1"/>
              <a:t>τὸν</a:t>
            </a:r>
            <a:r>
              <a:rPr lang="el-GR" i="1" dirty="0"/>
              <a:t> </a:t>
            </a:r>
            <a:r>
              <a:rPr lang="el-GR" i="1" dirty="0" err="1"/>
              <a:t>νοῦν</a:t>
            </a:r>
            <a:r>
              <a:rPr lang="el-GR" i="1" dirty="0"/>
              <a:t> </a:t>
            </a:r>
            <a:r>
              <a:rPr lang="el-GR" i="1" dirty="0" err="1"/>
              <a:t>τοῖς</a:t>
            </a:r>
            <a:r>
              <a:rPr lang="el-GR" i="1" dirty="0"/>
              <a:t> </a:t>
            </a:r>
            <a:r>
              <a:rPr lang="el-GR" i="1" dirty="0" err="1"/>
              <a:t>ὑλικοῖς</a:t>
            </a:r>
            <a:r>
              <a:rPr lang="el-GR" i="1" dirty="0"/>
              <a:t> </a:t>
            </a:r>
            <a:r>
              <a:rPr lang="el-GR" i="1" dirty="0" err="1"/>
              <a:t>πράγμασι</a:t>
            </a:r>
            <a:r>
              <a:rPr lang="el-GR" i="1" dirty="0"/>
              <a:t> </a:t>
            </a:r>
            <a:r>
              <a:rPr lang="el-GR" i="1" dirty="0" err="1"/>
              <a:t>καὶ</a:t>
            </a:r>
            <a:r>
              <a:rPr lang="el-GR" i="1" dirty="0"/>
              <a:t> </a:t>
            </a:r>
            <a:r>
              <a:rPr lang="el-GR" i="1" dirty="0" err="1"/>
              <a:t>κατέχουσιν</a:t>
            </a:r>
            <a:r>
              <a:rPr lang="el-GR" i="1" dirty="0"/>
              <a:t> </a:t>
            </a:r>
            <a:r>
              <a:rPr lang="el-GR" i="1" dirty="0" err="1"/>
              <a:t>αὐτὸν</a:t>
            </a:r>
            <a:r>
              <a:rPr lang="el-GR" i="1" dirty="0"/>
              <a:t> </a:t>
            </a:r>
            <a:r>
              <a:rPr lang="el-GR" i="1" dirty="0" err="1"/>
              <a:t>εἰς</a:t>
            </a:r>
            <a:r>
              <a:rPr lang="el-GR" i="1" dirty="0"/>
              <a:t> </a:t>
            </a:r>
            <a:r>
              <a:rPr lang="el-GR" i="1" dirty="0" err="1"/>
              <a:t>τὴν</a:t>
            </a:r>
            <a:r>
              <a:rPr lang="el-GR" i="1" dirty="0"/>
              <a:t> </a:t>
            </a:r>
            <a:r>
              <a:rPr lang="el-GR" i="1" dirty="0" err="1"/>
              <a:t>γῆν</a:t>
            </a:r>
            <a:r>
              <a:rPr lang="el-GR" i="1" dirty="0"/>
              <a:t>…</a:t>
            </a:r>
            <a:r>
              <a:rPr lang="el-GR" dirty="0"/>
              <a:t>». Ο άγιος Γρηγόριος </a:t>
            </a:r>
            <a:r>
              <a:rPr lang="el-GR" dirty="0" err="1"/>
              <a:t>Νύσσης</a:t>
            </a:r>
            <a:r>
              <a:rPr lang="el-GR" dirty="0"/>
              <a:t> περιγράφοντας τον άνθρωπο, «</a:t>
            </a:r>
            <a:r>
              <a:rPr lang="el-GR" i="1" dirty="0" err="1"/>
              <a:t>τὸν</a:t>
            </a:r>
            <a:r>
              <a:rPr lang="el-GR" i="1" dirty="0"/>
              <a:t> παχύ </a:t>
            </a:r>
            <a:r>
              <a:rPr lang="el-GR" i="1" dirty="0" err="1"/>
              <a:t>τὴν</a:t>
            </a:r>
            <a:r>
              <a:rPr lang="el-GR" i="1" dirty="0"/>
              <a:t> </a:t>
            </a:r>
            <a:r>
              <a:rPr lang="el-GR" i="1" dirty="0" err="1"/>
              <a:t>διάνοιαν</a:t>
            </a:r>
            <a:r>
              <a:rPr lang="el-GR" i="1" dirty="0"/>
              <a:t> </a:t>
            </a:r>
            <a:r>
              <a:rPr lang="el-GR" i="1" dirty="0" err="1"/>
              <a:t>καὶ</a:t>
            </a:r>
            <a:r>
              <a:rPr lang="el-GR" i="1" dirty="0"/>
              <a:t> κάτω βλέποντα</a:t>
            </a:r>
            <a:r>
              <a:rPr lang="el-GR" dirty="0"/>
              <a:t>» διαπιστώνει ότι «</a:t>
            </a:r>
            <a:r>
              <a:rPr lang="el-GR" i="1" dirty="0"/>
              <a:t>μόνη </a:t>
            </a:r>
            <a:r>
              <a:rPr lang="el-GR" i="1" dirty="0" err="1"/>
              <a:t>τῇ</a:t>
            </a:r>
            <a:r>
              <a:rPr lang="el-GR" i="1" dirty="0"/>
              <a:t> </a:t>
            </a:r>
            <a:r>
              <a:rPr lang="el-GR" i="1" dirty="0" err="1"/>
              <a:t>γαστρὶ</a:t>
            </a:r>
            <a:r>
              <a:rPr lang="el-GR" i="1" dirty="0"/>
              <a:t> </a:t>
            </a:r>
            <a:r>
              <a:rPr lang="el-GR" i="1" dirty="0" err="1"/>
              <a:t>καὶ</a:t>
            </a:r>
            <a:r>
              <a:rPr lang="el-GR" i="1" dirty="0"/>
              <a:t> </a:t>
            </a:r>
            <a:r>
              <a:rPr lang="el-GR" i="1" dirty="0" err="1"/>
              <a:t>τοῖς</a:t>
            </a:r>
            <a:r>
              <a:rPr lang="el-GR" i="1" dirty="0"/>
              <a:t> </a:t>
            </a:r>
            <a:r>
              <a:rPr lang="el-GR" i="1" dirty="0" err="1"/>
              <a:t>μετὰ</a:t>
            </a:r>
            <a:r>
              <a:rPr lang="el-GR" i="1" dirty="0"/>
              <a:t> γαστέρα </a:t>
            </a:r>
            <a:r>
              <a:rPr lang="el-GR" i="1" dirty="0" err="1"/>
              <a:t>ζῶν</a:t>
            </a:r>
            <a:r>
              <a:rPr lang="el-GR" i="1" dirty="0"/>
              <a:t>, </a:t>
            </a:r>
            <a:r>
              <a:rPr lang="el-GR" i="1" dirty="0" err="1"/>
              <a:t>ἀπηλλοτριωμένος</a:t>
            </a:r>
            <a:r>
              <a:rPr lang="el-GR" i="1" dirty="0"/>
              <a:t> </a:t>
            </a:r>
            <a:r>
              <a:rPr lang="el-GR" i="1" dirty="0" err="1"/>
              <a:t>δὲ</a:t>
            </a:r>
            <a:r>
              <a:rPr lang="el-GR" i="1" dirty="0"/>
              <a:t> </a:t>
            </a:r>
            <a:r>
              <a:rPr lang="el-GR" i="1" dirty="0" err="1"/>
              <a:t>τῆς</a:t>
            </a:r>
            <a:r>
              <a:rPr lang="el-GR" i="1" dirty="0"/>
              <a:t> </a:t>
            </a:r>
            <a:r>
              <a:rPr lang="el-GR" i="1" dirty="0" err="1"/>
              <a:t>ζωῆς</a:t>
            </a:r>
            <a:r>
              <a:rPr lang="el-GR" i="1" dirty="0"/>
              <a:t> </a:t>
            </a:r>
            <a:r>
              <a:rPr lang="el-GR" i="1" dirty="0" err="1"/>
              <a:t>τοῦ</a:t>
            </a:r>
            <a:r>
              <a:rPr lang="el-GR" i="1" dirty="0"/>
              <a:t> </a:t>
            </a:r>
            <a:r>
              <a:rPr lang="el-GR" i="1" dirty="0" err="1"/>
              <a:t>Θεοῦ</a:t>
            </a:r>
            <a:r>
              <a:rPr lang="el-GR" dirty="0"/>
              <a:t>».</a:t>
            </a:r>
          </a:p>
          <a:p>
            <a:r>
              <a:rPr lang="el-GR" sz="2800" dirty="0"/>
              <a:t>Ο νους, </a:t>
            </a:r>
            <a:r>
              <a:rPr lang="el-GR" sz="2800" dirty="0" err="1"/>
              <a:t>βεβαρυμένος</a:t>
            </a:r>
            <a:r>
              <a:rPr lang="el-GR" sz="2800" dirty="0"/>
              <a:t> και ασθμαίνων, </a:t>
            </a:r>
            <a:r>
              <a:rPr lang="el-GR" sz="2800" b="1" dirty="0"/>
              <a:t>χάνει την ικανότητα της διάκρισης</a:t>
            </a:r>
            <a:r>
              <a:rPr lang="el-GR" sz="2800" dirty="0"/>
              <a:t> (</a:t>
            </a:r>
            <a:r>
              <a:rPr lang="el-GR" sz="2800" dirty="0" err="1"/>
              <a:t>Ἰωάννης</a:t>
            </a:r>
            <a:r>
              <a:rPr lang="el-GR" sz="2800" dirty="0"/>
              <a:t> Κασσιανός, </a:t>
            </a:r>
            <a:r>
              <a:rPr lang="el-GR" sz="2800" i="1" dirty="0"/>
              <a:t>De </a:t>
            </a:r>
            <a:r>
              <a:rPr lang="el-GR" sz="2800" i="1" dirty="0" err="1"/>
              <a:t>institutes</a:t>
            </a:r>
            <a:r>
              <a:rPr lang="el-GR" sz="2800" i="1" dirty="0"/>
              <a:t> </a:t>
            </a:r>
            <a:r>
              <a:rPr lang="el-GR" sz="2800" i="1" dirty="0" err="1"/>
              <a:t>coenobiorum</a:t>
            </a:r>
            <a:r>
              <a:rPr lang="el-GR" sz="2800" i="1" dirty="0"/>
              <a:t> </a:t>
            </a:r>
            <a:r>
              <a:rPr lang="el-GR" sz="2800" dirty="0"/>
              <a:t>– </a:t>
            </a:r>
            <a:r>
              <a:rPr lang="el-GR" sz="2800" dirty="0" err="1"/>
              <a:t>Ἰσαάκ</a:t>
            </a:r>
            <a:r>
              <a:rPr lang="el-GR" sz="2800" dirty="0"/>
              <a:t> Σύρος, </a:t>
            </a:r>
            <a:r>
              <a:rPr lang="el-GR" sz="2800" i="1" dirty="0"/>
              <a:t>Λόγος 26,69</a:t>
            </a:r>
            <a:r>
              <a:rPr lang="el-GR" sz="2800" dirty="0"/>
              <a:t>) ή τουλάχιστον αυτή αλλοιώνεται και ελαττώνεται στην κατάσταση αυτή.  </a:t>
            </a:r>
          </a:p>
          <a:p>
            <a:r>
              <a:rPr lang="el-GR" sz="2800" dirty="0"/>
              <a:t>Ο </a:t>
            </a:r>
            <a:r>
              <a:rPr lang="el-GR" sz="2800" dirty="0" err="1"/>
              <a:t>αββάς</a:t>
            </a:r>
            <a:r>
              <a:rPr lang="el-GR" sz="2800" dirty="0"/>
              <a:t> Ποιμήν παρατηρεί ότι οι κρίσεις του γαστρίμαργου χάνουν τη λεπτότητά τους· γίνεται ανίκανος να σκέπτεται με οξυδέρκεια· ο άγιος Ιωάννης Κασσιανός σημειώνει ο νους του φέρεται ως μεθυσμένος, ασταθής και τρικλίζων.</a:t>
            </a:r>
          </a:p>
          <a:p>
            <a:r>
              <a:rPr lang="el-GR" sz="2800" dirty="0"/>
              <a:t>Η παράχρηση της τροφής και του ποτού προκαλεί επιπλέον, όπως επισημαίνουν οι Πατέρες, </a:t>
            </a:r>
            <a:r>
              <a:rPr lang="el-GR" sz="2800" b="1" dirty="0"/>
              <a:t>«</a:t>
            </a:r>
            <a:r>
              <a:rPr lang="el-GR" sz="2800" b="1" dirty="0" err="1"/>
              <a:t>τὴν</a:t>
            </a:r>
            <a:r>
              <a:rPr lang="el-GR" sz="2800" b="1" dirty="0"/>
              <a:t> </a:t>
            </a:r>
            <a:r>
              <a:rPr lang="el-GR" sz="2800" b="1" dirty="0" err="1"/>
              <a:t>ταραχὴν</a:t>
            </a:r>
            <a:r>
              <a:rPr lang="el-GR" sz="2800" b="1" dirty="0"/>
              <a:t> </a:t>
            </a:r>
            <a:r>
              <a:rPr lang="el-GR" sz="2800" b="1" dirty="0" err="1"/>
              <a:t>τῶν</a:t>
            </a:r>
            <a:r>
              <a:rPr lang="el-GR" sz="2800" b="1" dirty="0"/>
              <a:t> </a:t>
            </a:r>
            <a:r>
              <a:rPr lang="el-GR" sz="2800" b="1" dirty="0" err="1"/>
              <a:t>λογισμῶν</a:t>
            </a:r>
            <a:r>
              <a:rPr lang="el-GR" sz="2800" b="1" dirty="0"/>
              <a:t>»</a:t>
            </a:r>
            <a:r>
              <a:rPr lang="el-GR" sz="2800" dirty="0"/>
              <a:t> (</a:t>
            </a:r>
            <a:r>
              <a:rPr lang="el-GR" sz="2800" dirty="0" err="1"/>
              <a:t>Ἰσαάκ</a:t>
            </a:r>
            <a:r>
              <a:rPr lang="el-GR" sz="2800" dirty="0"/>
              <a:t> Σύρος, </a:t>
            </a:r>
            <a:r>
              <a:rPr lang="el-GR" sz="2800" i="1" dirty="0"/>
              <a:t>Λόγος 26 και 56</a:t>
            </a:r>
            <a:r>
              <a:rPr lang="el-GR" sz="2800" dirty="0"/>
              <a:t>), η οποία ρυπαίνει και στιγματίζει την ψυχή (</a:t>
            </a:r>
            <a:r>
              <a:rPr lang="el-GR" sz="2800" dirty="0" err="1"/>
              <a:t>Ἰσαάκ</a:t>
            </a:r>
            <a:r>
              <a:rPr lang="el-GR" sz="2800" dirty="0"/>
              <a:t> Σύρος, </a:t>
            </a:r>
            <a:r>
              <a:rPr lang="el-GR" sz="2800" i="1" dirty="0"/>
              <a:t>Λόγος 43,69</a:t>
            </a:r>
            <a:r>
              <a:rPr lang="el-GR" sz="2800" dirty="0"/>
              <a:t>). </a:t>
            </a:r>
            <a:endParaRPr lang="el-GR" dirty="0"/>
          </a:p>
          <a:p>
            <a:endParaRPr lang="el-GR" dirty="0"/>
          </a:p>
        </p:txBody>
      </p:sp>
    </p:spTree>
    <p:extLst>
      <p:ext uri="{BB962C8B-B14F-4D97-AF65-F5344CB8AC3E}">
        <p14:creationId xmlns:p14="http://schemas.microsoft.com/office/powerpoint/2010/main" val="1038875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069A6B-5BBA-C4C4-156C-1DF6371362FD}"/>
              </a:ext>
            </a:extLst>
          </p:cNvPr>
          <p:cNvSpPr>
            <a:spLocks noGrp="1"/>
          </p:cNvSpPr>
          <p:nvPr>
            <p:ph type="title"/>
          </p:nvPr>
        </p:nvSpPr>
        <p:spPr>
          <a:xfrm>
            <a:off x="838200" y="18256"/>
            <a:ext cx="10515600" cy="404825"/>
          </a:xfrm>
        </p:spPr>
        <p:txBody>
          <a:bodyPr>
            <a:normAutofit fontScale="90000"/>
          </a:bodyPr>
          <a:lstStyle/>
          <a:p>
            <a:pPr algn="ctr"/>
            <a:r>
              <a:rPr lang="el-GR" b="1" dirty="0"/>
              <a:t>Συνέπειες της γαστριμαργίας</a:t>
            </a:r>
            <a:endParaRPr lang="el-GR" dirty="0"/>
          </a:p>
        </p:txBody>
      </p:sp>
      <p:sp>
        <p:nvSpPr>
          <p:cNvPr id="3" name="Θέση περιεχομένου 2">
            <a:extLst>
              <a:ext uri="{FF2B5EF4-FFF2-40B4-BE49-F238E27FC236}">
                <a16:creationId xmlns:a16="http://schemas.microsoft.com/office/drawing/2014/main" id="{29E7660C-57D0-5A0A-4B62-107A5562F375}"/>
              </a:ext>
            </a:extLst>
          </p:cNvPr>
          <p:cNvSpPr>
            <a:spLocks noGrp="1"/>
          </p:cNvSpPr>
          <p:nvPr>
            <p:ph idx="1"/>
          </p:nvPr>
        </p:nvSpPr>
        <p:spPr>
          <a:xfrm>
            <a:off x="0" y="423081"/>
            <a:ext cx="12192000" cy="6416663"/>
          </a:xfrm>
        </p:spPr>
        <p:txBody>
          <a:bodyPr>
            <a:normAutofit lnSpcReduction="10000"/>
          </a:bodyPr>
          <a:lstStyle/>
          <a:p>
            <a:r>
              <a:rPr lang="el-GR" b="1" dirty="0"/>
              <a:t>Πλήθος εμπαθών λογισμών εμφανίζονται στην ψυχή</a:t>
            </a:r>
            <a:r>
              <a:rPr lang="el-GR" dirty="0"/>
              <a:t> και έρχονται να κηλιδώσουν και να σκοτίσουν τον νου (</a:t>
            </a:r>
            <a:r>
              <a:rPr lang="el-GR" dirty="0" err="1"/>
              <a:t>Ἰωάννης</a:t>
            </a:r>
            <a:r>
              <a:rPr lang="el-GR" dirty="0"/>
              <a:t> </a:t>
            </a:r>
            <a:r>
              <a:rPr lang="el-GR" dirty="0" err="1"/>
              <a:t>Σιναΐτης</a:t>
            </a:r>
            <a:r>
              <a:rPr lang="el-GR" dirty="0"/>
              <a:t>, </a:t>
            </a:r>
            <a:r>
              <a:rPr lang="el-GR" i="1" dirty="0"/>
              <a:t>Κλίμαξ</a:t>
            </a:r>
            <a:r>
              <a:rPr lang="el-GR" dirty="0"/>
              <a:t>). Ο άγιος Ισαάκ συμβουλεύει: «</a:t>
            </a:r>
            <a:r>
              <a:rPr lang="el-GR" i="1" dirty="0" err="1"/>
              <a:t>Μὴ</a:t>
            </a:r>
            <a:r>
              <a:rPr lang="el-GR" i="1" dirty="0"/>
              <a:t> </a:t>
            </a:r>
            <a:r>
              <a:rPr lang="el-GR" i="1" dirty="0" err="1"/>
              <a:t>βαρύνης</a:t>
            </a:r>
            <a:r>
              <a:rPr lang="el-GR" i="1" dirty="0"/>
              <a:t> </a:t>
            </a:r>
            <a:r>
              <a:rPr lang="el-GR" i="1" dirty="0" err="1"/>
              <a:t>τὴν</a:t>
            </a:r>
            <a:r>
              <a:rPr lang="el-GR" i="1" dirty="0"/>
              <a:t> γαστέρα σου, </a:t>
            </a:r>
            <a:r>
              <a:rPr lang="el-GR" i="1" dirty="0" err="1"/>
              <a:t>ἵνα</a:t>
            </a:r>
            <a:r>
              <a:rPr lang="el-GR" i="1" dirty="0"/>
              <a:t> </a:t>
            </a:r>
            <a:r>
              <a:rPr lang="el-GR" i="1" dirty="0" err="1"/>
              <a:t>μὴ</a:t>
            </a:r>
            <a:r>
              <a:rPr lang="el-GR" i="1" dirty="0"/>
              <a:t> </a:t>
            </a:r>
            <a:r>
              <a:rPr lang="el-GR" i="1" dirty="0" err="1"/>
              <a:t>συγχυθῆ</a:t>
            </a:r>
            <a:r>
              <a:rPr lang="el-GR" i="1" dirty="0"/>
              <a:t> ἡ διάνοιά σου, </a:t>
            </a:r>
            <a:r>
              <a:rPr lang="el-GR" i="1" dirty="0" err="1"/>
              <a:t>καὶ</a:t>
            </a:r>
            <a:r>
              <a:rPr lang="el-GR" i="1" dirty="0"/>
              <a:t> </a:t>
            </a:r>
            <a:r>
              <a:rPr lang="el-GR" i="1" dirty="0" err="1"/>
              <a:t>ἔσῃ</a:t>
            </a:r>
            <a:r>
              <a:rPr lang="el-GR" i="1" dirty="0"/>
              <a:t> </a:t>
            </a:r>
            <a:r>
              <a:rPr lang="el-GR" i="1" dirty="0" err="1"/>
              <a:t>τεταραγμένος</a:t>
            </a:r>
            <a:r>
              <a:rPr lang="el-GR" i="1" dirty="0"/>
              <a:t> </a:t>
            </a:r>
            <a:r>
              <a:rPr lang="el-GR" i="1" dirty="0" err="1"/>
              <a:t>ἐν</a:t>
            </a:r>
            <a:r>
              <a:rPr lang="el-GR" i="1" dirty="0"/>
              <a:t> </a:t>
            </a:r>
            <a:r>
              <a:rPr lang="el-GR" i="1" dirty="0" err="1"/>
              <a:t>τῷ</a:t>
            </a:r>
            <a:r>
              <a:rPr lang="el-GR" i="1" dirty="0"/>
              <a:t> </a:t>
            </a:r>
            <a:r>
              <a:rPr lang="el-GR" i="1" dirty="0" err="1"/>
              <a:t>μετεωρισμῷ</a:t>
            </a:r>
            <a:r>
              <a:rPr lang="el-GR" i="1" dirty="0"/>
              <a:t> [...] </a:t>
            </a:r>
            <a:r>
              <a:rPr lang="el-GR" i="1" dirty="0" err="1"/>
              <a:t>καὶ</a:t>
            </a:r>
            <a:r>
              <a:rPr lang="el-GR" i="1" dirty="0"/>
              <a:t> ἡ ψυχή σου </a:t>
            </a:r>
            <a:r>
              <a:rPr lang="el-GR" i="1" dirty="0" err="1"/>
              <a:t>ἐσκοτισμένη</a:t>
            </a:r>
            <a:r>
              <a:rPr lang="el-GR" i="1" dirty="0"/>
              <a:t> </a:t>
            </a:r>
            <a:r>
              <a:rPr lang="el-GR" i="1" dirty="0" err="1"/>
              <a:t>καὶ</a:t>
            </a:r>
            <a:r>
              <a:rPr lang="el-GR" i="1" dirty="0"/>
              <a:t> </a:t>
            </a:r>
            <a:r>
              <a:rPr lang="el-GR" i="1" dirty="0" err="1"/>
              <a:t>τὰ</a:t>
            </a:r>
            <a:r>
              <a:rPr lang="el-GR" i="1" dirty="0"/>
              <a:t> νοήματά σου </a:t>
            </a:r>
            <a:r>
              <a:rPr lang="el-GR" i="1" dirty="0" err="1"/>
              <a:t>τεθολωμένα</a:t>
            </a:r>
            <a:r>
              <a:rPr lang="el-GR" i="1" dirty="0"/>
              <a:t> [</a:t>
            </a:r>
            <a:r>
              <a:rPr lang="el-GR" i="1" dirty="0" err="1"/>
              <a:t>ἔσται</a:t>
            </a:r>
            <a:r>
              <a:rPr lang="el-GR" i="1" dirty="0"/>
              <a:t>]</a:t>
            </a:r>
            <a:r>
              <a:rPr lang="el-GR" dirty="0"/>
              <a:t>». Ο άγιος Γρηγόριος </a:t>
            </a:r>
            <a:r>
              <a:rPr lang="el-GR" dirty="0" err="1"/>
              <a:t>Νύσσης</a:t>
            </a:r>
            <a:r>
              <a:rPr lang="el-GR" dirty="0"/>
              <a:t> (</a:t>
            </a:r>
            <a:r>
              <a:rPr lang="el-GR" i="1" dirty="0" err="1"/>
              <a:t>Περὶ</a:t>
            </a:r>
            <a:r>
              <a:rPr lang="el-GR" i="1" dirty="0"/>
              <a:t> παρθενίας</a:t>
            </a:r>
            <a:r>
              <a:rPr lang="el-GR" dirty="0"/>
              <a:t>) εξηγεί ότι «</a:t>
            </a:r>
            <a:r>
              <a:rPr lang="el-GR" i="1" dirty="0" err="1"/>
              <a:t>αἱ</a:t>
            </a:r>
            <a:r>
              <a:rPr lang="el-GR" i="1" dirty="0"/>
              <a:t> κατά </a:t>
            </a:r>
            <a:r>
              <a:rPr lang="el-GR" i="1" dirty="0" err="1"/>
              <a:t>βρῶσιν</a:t>
            </a:r>
            <a:r>
              <a:rPr lang="el-GR" i="1" dirty="0"/>
              <a:t> </a:t>
            </a:r>
            <a:r>
              <a:rPr lang="el-GR" i="1" dirty="0" err="1"/>
              <a:t>καὶ</a:t>
            </a:r>
            <a:r>
              <a:rPr lang="el-GR" i="1" dirty="0"/>
              <a:t> </a:t>
            </a:r>
            <a:r>
              <a:rPr lang="el-GR" i="1" dirty="0" err="1"/>
              <a:t>κατὰ</a:t>
            </a:r>
            <a:r>
              <a:rPr lang="el-GR" i="1" dirty="0"/>
              <a:t> </a:t>
            </a:r>
            <a:r>
              <a:rPr lang="el-GR" i="1" dirty="0" err="1"/>
              <a:t>πόσιν</a:t>
            </a:r>
            <a:r>
              <a:rPr lang="el-GR" i="1" dirty="0"/>
              <a:t> </a:t>
            </a:r>
            <a:r>
              <a:rPr lang="el-GR" i="1" dirty="0" err="1"/>
              <a:t>ἡδοναὶ</a:t>
            </a:r>
            <a:r>
              <a:rPr lang="el-GR" i="1" dirty="0"/>
              <a:t> </a:t>
            </a:r>
            <a:r>
              <a:rPr lang="el-GR" i="1" dirty="0" err="1"/>
              <a:t>πλεονάζουσαι</a:t>
            </a:r>
            <a:r>
              <a:rPr lang="el-GR" i="1" dirty="0"/>
              <a:t> </a:t>
            </a:r>
            <a:r>
              <a:rPr lang="el-GR" i="1" dirty="0" err="1"/>
              <a:t>τῶν</a:t>
            </a:r>
            <a:r>
              <a:rPr lang="el-GR" i="1" dirty="0"/>
              <a:t> </a:t>
            </a:r>
            <a:r>
              <a:rPr lang="el-GR" i="1" dirty="0" err="1"/>
              <a:t>ἐδωδίμων</a:t>
            </a:r>
            <a:r>
              <a:rPr lang="el-GR" i="1" dirty="0"/>
              <a:t> </a:t>
            </a:r>
            <a:r>
              <a:rPr lang="el-GR" i="1" dirty="0" err="1"/>
              <a:t>τῇ</a:t>
            </a:r>
            <a:r>
              <a:rPr lang="el-GR" i="1" dirty="0"/>
              <a:t> </a:t>
            </a:r>
            <a:r>
              <a:rPr lang="el-GR" i="1" dirty="0" err="1"/>
              <a:t>ἀμετρίᾳ</a:t>
            </a:r>
            <a:r>
              <a:rPr lang="el-GR" i="1" dirty="0"/>
              <a:t> </a:t>
            </a:r>
            <a:r>
              <a:rPr lang="el-GR" i="1" dirty="0" err="1"/>
              <a:t>ἀνάγκην</a:t>
            </a:r>
            <a:r>
              <a:rPr lang="el-GR" i="1" dirty="0"/>
              <a:t> </a:t>
            </a:r>
            <a:r>
              <a:rPr lang="el-GR" i="1" dirty="0" err="1"/>
              <a:t>ἐμποιοῦσι</a:t>
            </a:r>
            <a:r>
              <a:rPr lang="el-GR" i="1" dirty="0"/>
              <a:t> </a:t>
            </a:r>
            <a:r>
              <a:rPr lang="el-GR" i="1" dirty="0" err="1"/>
              <a:t>τῷ</a:t>
            </a:r>
            <a:r>
              <a:rPr lang="el-GR" i="1" dirty="0"/>
              <a:t> σώματι </a:t>
            </a:r>
            <a:r>
              <a:rPr lang="el-GR" i="1" dirty="0" err="1"/>
              <a:t>τῶν</a:t>
            </a:r>
            <a:r>
              <a:rPr lang="el-GR" i="1" dirty="0"/>
              <a:t> </a:t>
            </a:r>
            <a:r>
              <a:rPr lang="el-GR" i="1" dirty="0" err="1"/>
              <a:t>ἀβουλήτων</a:t>
            </a:r>
            <a:r>
              <a:rPr lang="el-GR" i="1" dirty="0"/>
              <a:t> </a:t>
            </a:r>
            <a:r>
              <a:rPr lang="el-GR" i="1" dirty="0" err="1"/>
              <a:t>κακῶν</a:t>
            </a:r>
            <a:r>
              <a:rPr lang="el-GR" i="1" dirty="0"/>
              <a:t>, </a:t>
            </a:r>
            <a:r>
              <a:rPr lang="el-GR" i="1" dirty="0" err="1"/>
              <a:t>πλησμονῆς</a:t>
            </a:r>
            <a:r>
              <a:rPr lang="el-GR" i="1" dirty="0"/>
              <a:t> </a:t>
            </a:r>
            <a:r>
              <a:rPr lang="el-GR" i="1" dirty="0" err="1"/>
              <a:t>ὡς</a:t>
            </a:r>
            <a:r>
              <a:rPr lang="el-GR" i="1" dirty="0"/>
              <a:t> </a:t>
            </a:r>
            <a:r>
              <a:rPr lang="el-GR" i="1" dirty="0" err="1"/>
              <a:t>τὰ</a:t>
            </a:r>
            <a:r>
              <a:rPr lang="el-GR" i="1" dirty="0"/>
              <a:t> </a:t>
            </a:r>
            <a:r>
              <a:rPr lang="el-GR" i="1" dirty="0" err="1"/>
              <a:t>πολλὰ</a:t>
            </a:r>
            <a:r>
              <a:rPr lang="el-GR" i="1" dirty="0"/>
              <a:t> </a:t>
            </a:r>
            <a:r>
              <a:rPr lang="el-GR" i="1" dirty="0" err="1"/>
              <a:t>τοῖς</a:t>
            </a:r>
            <a:r>
              <a:rPr lang="el-GR" i="1" dirty="0"/>
              <a:t> </a:t>
            </a:r>
            <a:r>
              <a:rPr lang="el-GR" i="1" dirty="0" err="1"/>
              <a:t>ἀνθρώποις</a:t>
            </a:r>
            <a:r>
              <a:rPr lang="el-GR" i="1" dirty="0"/>
              <a:t> </a:t>
            </a:r>
            <a:r>
              <a:rPr lang="el-GR" i="1" dirty="0" err="1"/>
              <a:t>ἐντικτούσης</a:t>
            </a:r>
            <a:r>
              <a:rPr lang="el-GR" i="1" dirty="0"/>
              <a:t> </a:t>
            </a:r>
            <a:r>
              <a:rPr lang="el-GR" i="1" dirty="0" err="1"/>
              <a:t>τὰ</a:t>
            </a:r>
            <a:r>
              <a:rPr lang="el-GR" i="1" dirty="0"/>
              <a:t> </a:t>
            </a:r>
            <a:r>
              <a:rPr lang="el-GR" i="1" dirty="0" err="1"/>
              <a:t>τοιαύτα</a:t>
            </a:r>
            <a:r>
              <a:rPr lang="el-GR" i="1" dirty="0"/>
              <a:t> πάθη… </a:t>
            </a:r>
            <a:r>
              <a:rPr lang="el-GR" i="1" dirty="0" err="1"/>
              <a:t>προνοητέον</a:t>
            </a:r>
            <a:r>
              <a:rPr lang="el-GR" i="1" dirty="0"/>
              <a:t> </a:t>
            </a:r>
            <a:r>
              <a:rPr lang="el-GR" i="1" dirty="0" err="1"/>
              <a:t>τῆς</a:t>
            </a:r>
            <a:r>
              <a:rPr lang="el-GR" i="1" dirty="0"/>
              <a:t> </a:t>
            </a:r>
            <a:r>
              <a:rPr lang="el-GR" i="1" dirty="0" err="1"/>
              <a:t>ἐγκρατεστέρας</a:t>
            </a:r>
            <a:r>
              <a:rPr lang="el-GR" i="1" dirty="0"/>
              <a:t> </a:t>
            </a:r>
            <a:r>
              <a:rPr lang="el-GR" i="1" dirty="0" err="1"/>
              <a:t>διαγωγῆς</a:t>
            </a:r>
            <a:r>
              <a:rPr lang="el-GR" i="1" dirty="0"/>
              <a:t> μέτρον </a:t>
            </a:r>
            <a:r>
              <a:rPr lang="el-GR" i="1" dirty="0" err="1"/>
              <a:t>καὶ</a:t>
            </a:r>
            <a:r>
              <a:rPr lang="el-GR" i="1" dirty="0"/>
              <a:t> </a:t>
            </a:r>
            <a:r>
              <a:rPr lang="el-GR" b="1" i="1" dirty="0" err="1"/>
              <a:t>ὅρον</a:t>
            </a:r>
            <a:r>
              <a:rPr lang="el-GR" b="1" i="1" dirty="0"/>
              <a:t> </a:t>
            </a:r>
            <a:r>
              <a:rPr lang="el-GR" b="1" i="1" dirty="0" err="1"/>
              <a:t>τῆς</a:t>
            </a:r>
            <a:r>
              <a:rPr lang="el-GR" b="1" i="1" dirty="0"/>
              <a:t> </a:t>
            </a:r>
            <a:r>
              <a:rPr lang="el-GR" b="1" i="1" dirty="0" err="1"/>
              <a:t>ἀπολαύσεως</a:t>
            </a:r>
            <a:r>
              <a:rPr lang="el-GR" b="1" i="1" dirty="0"/>
              <a:t> </a:t>
            </a:r>
            <a:r>
              <a:rPr lang="el-GR" b="1" i="1" dirty="0" err="1"/>
              <a:t>οὐ</a:t>
            </a:r>
            <a:r>
              <a:rPr lang="el-GR" b="1" i="1" dirty="0"/>
              <a:t> </a:t>
            </a:r>
            <a:r>
              <a:rPr lang="el-GR" b="1" i="1" dirty="0" err="1"/>
              <a:t>τὴν</a:t>
            </a:r>
            <a:r>
              <a:rPr lang="el-GR" b="1" i="1" dirty="0"/>
              <a:t> </a:t>
            </a:r>
            <a:r>
              <a:rPr lang="el-GR" b="1" i="1" dirty="0" err="1"/>
              <a:t>ἡδονὴν</a:t>
            </a:r>
            <a:r>
              <a:rPr lang="el-GR" b="1" i="1" dirty="0"/>
              <a:t> </a:t>
            </a:r>
            <a:r>
              <a:rPr lang="el-GR" b="1" i="1" dirty="0" err="1"/>
              <a:t>ἀλλὰ</a:t>
            </a:r>
            <a:r>
              <a:rPr lang="el-GR" b="1" i="1" dirty="0"/>
              <a:t> </a:t>
            </a:r>
            <a:r>
              <a:rPr lang="el-GR" b="1" i="1" dirty="0" err="1"/>
              <a:t>τὴν</a:t>
            </a:r>
            <a:r>
              <a:rPr lang="el-GR" b="1" i="1" dirty="0"/>
              <a:t> </a:t>
            </a:r>
            <a:r>
              <a:rPr lang="el-GR" b="1" i="1" dirty="0" err="1"/>
              <a:t>ἐφ</a:t>
            </a:r>
            <a:r>
              <a:rPr lang="el-GR" b="1" i="1" dirty="0"/>
              <a:t>’ </a:t>
            </a:r>
            <a:r>
              <a:rPr lang="el-GR" b="1" i="1" dirty="0" err="1"/>
              <a:t>ἕκαστον</a:t>
            </a:r>
            <a:r>
              <a:rPr lang="el-GR" b="1" i="1" dirty="0"/>
              <a:t> </a:t>
            </a:r>
            <a:r>
              <a:rPr lang="el-GR" b="1" i="1" dirty="0" err="1"/>
              <a:t>χρείαν</a:t>
            </a:r>
            <a:r>
              <a:rPr lang="el-GR" b="1" i="1" dirty="0"/>
              <a:t> </a:t>
            </a:r>
            <a:r>
              <a:rPr lang="el-GR" b="1" i="1" dirty="0" err="1"/>
              <a:t>ὁρίζειν</a:t>
            </a:r>
            <a:r>
              <a:rPr lang="el-GR" dirty="0"/>
              <a:t>».</a:t>
            </a:r>
          </a:p>
          <a:p>
            <a:r>
              <a:rPr lang="el-GR" dirty="0"/>
              <a:t>Αναπόφευκτα η γαστριμαργία ανοίγει έτσι την πόρτα σ' ένα πλήθος παθών και τα αναπτύσσει (</a:t>
            </a:r>
            <a:r>
              <a:rPr lang="el-GR" dirty="0" err="1"/>
              <a:t>Ἀμμωνάς</a:t>
            </a:r>
            <a:r>
              <a:rPr lang="el-GR" dirty="0"/>
              <a:t>, </a:t>
            </a:r>
            <a:r>
              <a:rPr lang="el-GR" i="1" dirty="0"/>
              <a:t>Διδάγματα</a:t>
            </a:r>
            <a:r>
              <a:rPr lang="el-GR" dirty="0"/>
              <a:t> – </a:t>
            </a:r>
            <a:r>
              <a:rPr lang="el-GR" dirty="0" err="1"/>
              <a:t>Ἰσαάκ</a:t>
            </a:r>
            <a:r>
              <a:rPr lang="el-GR" dirty="0"/>
              <a:t> Σύρος, </a:t>
            </a:r>
            <a:r>
              <a:rPr lang="el-GR" i="1" dirty="0"/>
              <a:t>Λόγος 26</a:t>
            </a:r>
            <a:r>
              <a:rPr lang="el-GR" dirty="0"/>
              <a:t>)· γι' αυτό το λόγο οι Πατέρες έφθασαν στο σημείο να τη θεωρούν ως </a:t>
            </a:r>
            <a:r>
              <a:rPr lang="el-GR" b="1" dirty="0"/>
              <a:t>μητέρα όλων των παθών</a:t>
            </a:r>
            <a:r>
              <a:rPr lang="el-GR" dirty="0"/>
              <a:t> (</a:t>
            </a:r>
            <a:r>
              <a:rPr lang="el-GR" dirty="0" err="1"/>
              <a:t>Ἀμμωνάς</a:t>
            </a:r>
            <a:r>
              <a:rPr lang="el-GR" dirty="0"/>
              <a:t>, </a:t>
            </a:r>
            <a:r>
              <a:rPr lang="el-GR" i="1" dirty="0"/>
              <a:t>Διδάγματα</a:t>
            </a:r>
            <a:r>
              <a:rPr lang="el-GR" dirty="0"/>
              <a:t> – Μάξιμος </a:t>
            </a:r>
            <a:r>
              <a:rPr lang="el-GR" dirty="0" err="1"/>
              <a:t>Ὁμολογητής</a:t>
            </a:r>
            <a:r>
              <a:rPr lang="el-GR" dirty="0"/>
              <a:t>, </a:t>
            </a:r>
            <a:r>
              <a:rPr lang="el-GR" i="1" dirty="0" err="1"/>
              <a:t>Πρὸς</a:t>
            </a:r>
            <a:r>
              <a:rPr lang="el-GR" i="1" dirty="0"/>
              <a:t> </a:t>
            </a:r>
            <a:r>
              <a:rPr lang="el-GR" i="1" dirty="0" err="1"/>
              <a:t>Θαλάσσιον</a:t>
            </a:r>
            <a:r>
              <a:rPr lang="el-GR" i="1" dirty="0"/>
              <a:t> </a:t>
            </a:r>
            <a:r>
              <a:rPr lang="el-GR" dirty="0"/>
              <a:t>- </a:t>
            </a:r>
            <a:r>
              <a:rPr lang="el-GR" dirty="0" err="1"/>
              <a:t>Ἰωάννης</a:t>
            </a:r>
            <a:r>
              <a:rPr lang="el-GR" dirty="0"/>
              <a:t> </a:t>
            </a:r>
            <a:r>
              <a:rPr lang="el-GR" dirty="0" err="1"/>
              <a:t>Σιναΐτης</a:t>
            </a:r>
            <a:r>
              <a:rPr lang="el-GR" dirty="0"/>
              <a:t>, </a:t>
            </a:r>
            <a:r>
              <a:rPr lang="el-GR" i="1" dirty="0"/>
              <a:t>Κλίμαξ</a:t>
            </a:r>
            <a:r>
              <a:rPr lang="el-GR" dirty="0"/>
              <a:t> – Βασίλειος Καισαρείας, </a:t>
            </a:r>
            <a:r>
              <a:rPr lang="el-GR" i="1" dirty="0" err="1"/>
              <a:t>Ὁμιλία</a:t>
            </a:r>
            <a:r>
              <a:rPr lang="el-GR" i="1" dirty="0"/>
              <a:t> </a:t>
            </a:r>
            <a:r>
              <a:rPr lang="el-GR" i="1" dirty="0" err="1"/>
              <a:t>Περὶ</a:t>
            </a:r>
            <a:r>
              <a:rPr lang="el-GR" i="1" dirty="0"/>
              <a:t> Νηστείας </a:t>
            </a:r>
            <a:r>
              <a:rPr lang="el-GR" dirty="0"/>
              <a:t>– </a:t>
            </a:r>
            <a:r>
              <a:rPr lang="el-GR" dirty="0" err="1"/>
              <a:t>Ἰωάννης</a:t>
            </a:r>
            <a:r>
              <a:rPr lang="el-GR" dirty="0"/>
              <a:t> Χρυσόστομος, </a:t>
            </a:r>
            <a:r>
              <a:rPr lang="el-GR" i="1" dirty="0" err="1"/>
              <a:t>Περὶ</a:t>
            </a:r>
            <a:r>
              <a:rPr lang="el-GR" i="1" dirty="0"/>
              <a:t> Παρθενίας</a:t>
            </a:r>
            <a:r>
              <a:rPr lang="el-GR" dirty="0"/>
              <a:t> – Γρηγόριος Μέγας, </a:t>
            </a:r>
            <a:r>
              <a:rPr lang="el-GR" i="1" dirty="0" err="1"/>
              <a:t>Moralium</a:t>
            </a:r>
            <a:r>
              <a:rPr lang="el-GR" i="1" dirty="0"/>
              <a:t> </a:t>
            </a:r>
            <a:r>
              <a:rPr lang="el-GR" i="1" dirty="0" err="1"/>
              <a:t>liber</a:t>
            </a:r>
            <a:r>
              <a:rPr lang="el-GR" i="1" dirty="0"/>
              <a:t> </a:t>
            </a:r>
            <a:r>
              <a:rPr lang="el-GR" dirty="0"/>
              <a:t>– </a:t>
            </a:r>
            <a:r>
              <a:rPr lang="el-GR" dirty="0" err="1"/>
              <a:t>Nil</a:t>
            </a:r>
            <a:r>
              <a:rPr lang="el-GR" dirty="0"/>
              <a:t> </a:t>
            </a:r>
            <a:r>
              <a:rPr lang="el-GR" dirty="0" err="1"/>
              <a:t>Sorsky</a:t>
            </a:r>
            <a:r>
              <a:rPr lang="el-GR" dirty="0"/>
              <a:t>, </a:t>
            </a:r>
            <a:r>
              <a:rPr lang="el-GR" i="1" dirty="0" err="1"/>
              <a:t>Regle</a:t>
            </a:r>
            <a:r>
              <a:rPr lang="el-GR" dirty="0"/>
              <a:t>) </a:t>
            </a:r>
            <a:r>
              <a:rPr lang="el-GR" b="1" dirty="0"/>
              <a:t>και πηγή όλων των κακών </a:t>
            </a:r>
            <a:r>
              <a:rPr lang="el-GR" dirty="0"/>
              <a:t>(Δωρόθεος </a:t>
            </a:r>
            <a:r>
              <a:rPr lang="el-GR" dirty="0" err="1"/>
              <a:t>Γάζης</a:t>
            </a:r>
            <a:r>
              <a:rPr lang="el-GR" dirty="0"/>
              <a:t>, </a:t>
            </a:r>
            <a:r>
              <a:rPr lang="el-GR" i="1" dirty="0"/>
              <a:t>Διδασκαλία 15 </a:t>
            </a:r>
            <a:r>
              <a:rPr lang="el-GR" dirty="0"/>
              <a:t>- Καλλίνικος, </a:t>
            </a:r>
            <a:r>
              <a:rPr lang="el-GR" i="1" dirty="0"/>
              <a:t>Βίος </a:t>
            </a:r>
            <a:r>
              <a:rPr lang="el-GR" i="1" dirty="0" err="1"/>
              <a:t>Ὑπατίου</a:t>
            </a:r>
            <a:r>
              <a:rPr lang="el-GR" dirty="0"/>
              <a:t>). </a:t>
            </a:r>
          </a:p>
        </p:txBody>
      </p:sp>
    </p:spTree>
    <p:extLst>
      <p:ext uri="{BB962C8B-B14F-4D97-AF65-F5344CB8AC3E}">
        <p14:creationId xmlns:p14="http://schemas.microsoft.com/office/powerpoint/2010/main" val="3279231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7DE108-8FE3-6267-0B53-B6A827137A0B}"/>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γαστριμαργίας</a:t>
            </a:r>
            <a:endParaRPr lang="el-GR" dirty="0"/>
          </a:p>
        </p:txBody>
      </p:sp>
      <p:sp>
        <p:nvSpPr>
          <p:cNvPr id="3" name="Θέση περιεχομένου 2">
            <a:extLst>
              <a:ext uri="{FF2B5EF4-FFF2-40B4-BE49-F238E27FC236}">
                <a16:creationId xmlns:a16="http://schemas.microsoft.com/office/drawing/2014/main" id="{6A5942A1-5323-37C7-5660-F8AB2F8E6F28}"/>
              </a:ext>
            </a:extLst>
          </p:cNvPr>
          <p:cNvSpPr>
            <a:spLocks noGrp="1"/>
          </p:cNvSpPr>
          <p:nvPr>
            <p:ph idx="1"/>
          </p:nvPr>
        </p:nvSpPr>
        <p:spPr>
          <a:xfrm>
            <a:off x="0" y="681038"/>
            <a:ext cx="12192000" cy="6176962"/>
          </a:xfrm>
        </p:spPr>
        <p:txBody>
          <a:bodyPr>
            <a:normAutofit lnSpcReduction="10000"/>
          </a:bodyPr>
          <a:lstStyle/>
          <a:p>
            <a:r>
              <a:rPr lang="el-GR" dirty="0"/>
              <a:t>O άγιος Ιωάννης της Κλίμακος παραθέτει ένα μακρύ κατάλογο των απογόνων του κάθε πάθους, όπου στα πλαίσια μιας προσωποποίησης θέτει τη γαστριμαργία να λέγει: «</a:t>
            </a:r>
            <a:r>
              <a:rPr lang="el-GR" i="1" dirty="0" err="1"/>
              <a:t>Υἱός</a:t>
            </a:r>
            <a:r>
              <a:rPr lang="el-GR" i="1" dirty="0"/>
              <a:t> μου πρωτότοκος, πορνείας </a:t>
            </a:r>
            <a:r>
              <a:rPr lang="el-GR" i="1" dirty="0" err="1"/>
              <a:t>ὑπουργός</a:t>
            </a:r>
            <a:r>
              <a:rPr lang="el-GR" i="1" dirty="0"/>
              <a:t>· </a:t>
            </a:r>
            <a:r>
              <a:rPr lang="el-GR" i="1" dirty="0" err="1"/>
              <a:t>ἐκείνου</a:t>
            </a:r>
            <a:r>
              <a:rPr lang="el-GR" i="1" dirty="0"/>
              <a:t> </a:t>
            </a:r>
            <a:r>
              <a:rPr lang="el-GR" i="1" dirty="0" err="1"/>
              <a:t>δὲ</a:t>
            </a:r>
            <a:r>
              <a:rPr lang="el-GR" i="1" dirty="0"/>
              <a:t> δεύτερος, </a:t>
            </a:r>
            <a:r>
              <a:rPr lang="el-GR" i="1" dirty="0" err="1"/>
              <a:t>σκληρότης</a:t>
            </a:r>
            <a:r>
              <a:rPr lang="el-GR" i="1" dirty="0"/>
              <a:t> καρδίας· ὁ </a:t>
            </a:r>
            <a:r>
              <a:rPr lang="el-GR" i="1" dirty="0" err="1"/>
              <a:t>ὕπνος</a:t>
            </a:r>
            <a:r>
              <a:rPr lang="el-GR" i="1" dirty="0"/>
              <a:t> τρίτος· θάλασσα </a:t>
            </a:r>
            <a:r>
              <a:rPr lang="el-GR" i="1" dirty="0" err="1"/>
              <a:t>λογισμῶν</a:t>
            </a:r>
            <a:r>
              <a:rPr lang="el-GR" i="1" dirty="0"/>
              <a:t> κύματα </a:t>
            </a:r>
            <a:r>
              <a:rPr lang="el-GR" i="1" dirty="0" err="1"/>
              <a:t>μολισμῶν</a:t>
            </a:r>
            <a:r>
              <a:rPr lang="el-GR" i="1" dirty="0"/>
              <a:t> βυθός </a:t>
            </a:r>
            <a:r>
              <a:rPr lang="el-GR" i="1" dirty="0" err="1"/>
              <a:t>ἀγνώστων</a:t>
            </a:r>
            <a:r>
              <a:rPr lang="el-GR" i="1" dirty="0"/>
              <a:t> </a:t>
            </a:r>
            <a:r>
              <a:rPr lang="el-GR" i="1" dirty="0" err="1"/>
              <a:t>καὶ</a:t>
            </a:r>
            <a:r>
              <a:rPr lang="el-GR" i="1" dirty="0"/>
              <a:t> </a:t>
            </a:r>
            <a:r>
              <a:rPr lang="el-GR" i="1" dirty="0" err="1"/>
              <a:t>ἀρρήτων</a:t>
            </a:r>
            <a:r>
              <a:rPr lang="el-GR" i="1" dirty="0"/>
              <a:t> </a:t>
            </a:r>
            <a:r>
              <a:rPr lang="el-GR" i="1" dirty="0" err="1"/>
              <a:t>ἀκαθαρσιῶν</a:t>
            </a:r>
            <a:r>
              <a:rPr lang="el-GR" i="1" dirty="0"/>
              <a:t> </a:t>
            </a:r>
            <a:r>
              <a:rPr lang="el-GR" i="1" dirty="0" err="1"/>
              <a:t>ἐξ</a:t>
            </a:r>
            <a:r>
              <a:rPr lang="el-GR" i="1" dirty="0"/>
              <a:t> </a:t>
            </a:r>
            <a:r>
              <a:rPr lang="el-GR" i="1" dirty="0" err="1"/>
              <a:t>ἐμοῦ</a:t>
            </a:r>
            <a:r>
              <a:rPr lang="el-GR" i="1" dirty="0"/>
              <a:t> </a:t>
            </a:r>
            <a:r>
              <a:rPr lang="el-GR" i="1" dirty="0" err="1"/>
              <a:t>ἐκπορεύονται</a:t>
            </a:r>
            <a:r>
              <a:rPr lang="el-GR" i="1" dirty="0"/>
              <a:t>. </a:t>
            </a:r>
            <a:r>
              <a:rPr lang="el-GR" i="1" dirty="0" err="1"/>
              <a:t>Ἐμαί</a:t>
            </a:r>
            <a:r>
              <a:rPr lang="el-GR" i="1" dirty="0"/>
              <a:t> θυγατέρες </a:t>
            </a:r>
            <a:r>
              <a:rPr lang="el-GR" i="1" dirty="0" err="1"/>
              <a:t>ὀκνηρία</a:t>
            </a:r>
            <a:r>
              <a:rPr lang="el-GR" i="1" dirty="0"/>
              <a:t>, πολυλογία, «παρρησία», γελωτοποιία, </a:t>
            </a:r>
            <a:r>
              <a:rPr lang="el-GR" i="1" dirty="0" err="1"/>
              <a:t>εὐτραπελία</a:t>
            </a:r>
            <a:r>
              <a:rPr lang="el-GR" i="1" dirty="0"/>
              <a:t>, </a:t>
            </a:r>
            <a:r>
              <a:rPr lang="el-GR" i="1" dirty="0" err="1"/>
              <a:t>ἀναλογία,σκληροτραχηλία</a:t>
            </a:r>
            <a:r>
              <a:rPr lang="el-GR" i="1" dirty="0"/>
              <a:t>, </a:t>
            </a:r>
            <a:r>
              <a:rPr lang="el-GR" i="1" dirty="0" err="1"/>
              <a:t>ἀνηκοΐα</a:t>
            </a:r>
            <a:r>
              <a:rPr lang="el-GR" i="1" dirty="0"/>
              <a:t>, </a:t>
            </a:r>
            <a:r>
              <a:rPr lang="el-GR" i="1" dirty="0" err="1"/>
              <a:t>ἀναισθησία</a:t>
            </a:r>
            <a:r>
              <a:rPr lang="el-GR" i="1" dirty="0"/>
              <a:t>, </a:t>
            </a:r>
            <a:r>
              <a:rPr lang="el-GR" i="1" dirty="0" err="1"/>
              <a:t>αἰχμαλωσία</a:t>
            </a:r>
            <a:r>
              <a:rPr lang="el-GR" i="1" dirty="0"/>
              <a:t>, μεγαλοψυχία, </a:t>
            </a:r>
            <a:r>
              <a:rPr lang="el-GR" i="1" dirty="0" err="1"/>
              <a:t>θρασύτης</a:t>
            </a:r>
            <a:r>
              <a:rPr lang="el-GR" i="1" dirty="0"/>
              <a:t>, </a:t>
            </a:r>
            <a:r>
              <a:rPr lang="el-GR" i="1" dirty="0" err="1"/>
              <a:t>φιλοκοσμία</a:t>
            </a:r>
            <a:r>
              <a:rPr lang="el-GR" i="1" dirty="0"/>
              <a:t>, </a:t>
            </a:r>
            <a:r>
              <a:rPr lang="el-GR" i="1" dirty="0" err="1"/>
              <a:t>ἥν</a:t>
            </a:r>
            <a:r>
              <a:rPr lang="el-GR" i="1" dirty="0"/>
              <a:t> διαδέχονται </a:t>
            </a:r>
            <a:r>
              <a:rPr lang="el-GR" i="1" dirty="0" err="1"/>
              <a:t>προσευχὴ</a:t>
            </a:r>
            <a:r>
              <a:rPr lang="el-GR" i="1" dirty="0"/>
              <a:t> </a:t>
            </a:r>
            <a:r>
              <a:rPr lang="el-GR" i="1" dirty="0" err="1"/>
              <a:t>ρυπαρὰ</a:t>
            </a:r>
            <a:r>
              <a:rPr lang="el-GR" i="1" dirty="0"/>
              <a:t> </a:t>
            </a:r>
            <a:r>
              <a:rPr lang="el-GR" i="1" dirty="0" err="1"/>
              <a:t>καὶ</a:t>
            </a:r>
            <a:r>
              <a:rPr lang="el-GR" i="1" dirty="0"/>
              <a:t> </a:t>
            </a:r>
            <a:r>
              <a:rPr lang="el-GR" i="1" dirty="0" err="1"/>
              <a:t>ρεμβασμοὶ</a:t>
            </a:r>
            <a:r>
              <a:rPr lang="el-GR" i="1" dirty="0"/>
              <a:t> </a:t>
            </a:r>
            <a:r>
              <a:rPr lang="el-GR" i="1" dirty="0" err="1"/>
              <a:t>λογισμῶν</a:t>
            </a:r>
            <a:r>
              <a:rPr lang="el-GR" i="1" dirty="0"/>
              <a:t>, </a:t>
            </a:r>
            <a:r>
              <a:rPr lang="el-GR" i="1" dirty="0" err="1"/>
              <a:t>πολλάκις</a:t>
            </a:r>
            <a:r>
              <a:rPr lang="el-GR" i="1" dirty="0"/>
              <a:t> </a:t>
            </a:r>
            <a:r>
              <a:rPr lang="el-GR" i="1" dirty="0" err="1"/>
              <a:t>δὲ</a:t>
            </a:r>
            <a:r>
              <a:rPr lang="el-GR" i="1" dirty="0"/>
              <a:t> </a:t>
            </a:r>
            <a:r>
              <a:rPr lang="el-GR" i="1" dirty="0" err="1"/>
              <a:t>καὶ</a:t>
            </a:r>
            <a:r>
              <a:rPr lang="el-GR" i="1" dirty="0"/>
              <a:t> </a:t>
            </a:r>
            <a:r>
              <a:rPr lang="el-GR" i="1" dirty="0" err="1"/>
              <a:t>συμφοραὶ</a:t>
            </a:r>
            <a:r>
              <a:rPr lang="el-GR" i="1" dirty="0"/>
              <a:t> </a:t>
            </a:r>
            <a:r>
              <a:rPr lang="el-GR" i="1" dirty="0" err="1"/>
              <a:t>ἀνέλπιστοι</a:t>
            </a:r>
            <a:r>
              <a:rPr lang="el-GR" i="1" dirty="0"/>
              <a:t> </a:t>
            </a:r>
            <a:r>
              <a:rPr lang="el-GR" i="1" dirty="0" err="1"/>
              <a:t>καὶ</a:t>
            </a:r>
            <a:r>
              <a:rPr lang="el-GR" i="1" dirty="0"/>
              <a:t> </a:t>
            </a:r>
            <a:r>
              <a:rPr lang="el-GR" i="1" dirty="0" err="1"/>
              <a:t>ἀπροσδόκητοι</a:t>
            </a:r>
            <a:r>
              <a:rPr lang="el-GR" i="1" dirty="0"/>
              <a:t>, </a:t>
            </a:r>
            <a:r>
              <a:rPr lang="el-GR" i="1" dirty="0" err="1"/>
              <a:t>αἷς</a:t>
            </a:r>
            <a:r>
              <a:rPr lang="el-GR" i="1" dirty="0"/>
              <a:t> </a:t>
            </a:r>
            <a:r>
              <a:rPr lang="el-GR" i="1" dirty="0" err="1"/>
              <a:t>προσωμίλησεν</a:t>
            </a:r>
            <a:r>
              <a:rPr lang="el-GR" i="1" dirty="0"/>
              <a:t> </a:t>
            </a:r>
            <a:r>
              <a:rPr lang="el-GR" i="1" dirty="0" err="1"/>
              <a:t>ἀνελπιστία</a:t>
            </a:r>
            <a:r>
              <a:rPr lang="el-GR" i="1" dirty="0"/>
              <a:t>, ἡ πάντων </a:t>
            </a:r>
            <a:r>
              <a:rPr lang="el-GR" i="1" dirty="0" err="1"/>
              <a:t>χαλεπωτέρα</a:t>
            </a:r>
            <a:r>
              <a:rPr lang="el-GR" dirty="0"/>
              <a:t>». </a:t>
            </a:r>
          </a:p>
          <a:p>
            <a:r>
              <a:rPr lang="el-GR" dirty="0"/>
              <a:t>Αλλού ο ίδιος σημειώνει ότι το πάθος οδηγεί στην ξήρανση των αγίων δακρύων της μετάνοιας. Η γαστριμαργία, όμως, </a:t>
            </a:r>
            <a:r>
              <a:rPr lang="el-GR" b="1" dirty="0"/>
              <a:t>εισάγει κυρίως και αμεσότερα στο πάθος της πορνείας</a:t>
            </a:r>
            <a:r>
              <a:rPr lang="el-GR" dirty="0"/>
              <a:t>. (Για τη συγκεκριμένη σχέση, βλέπε για παράδειγμα: Μάξιμος </a:t>
            </a:r>
            <a:r>
              <a:rPr lang="el-GR" dirty="0" err="1"/>
              <a:t>Ὁμολογητής</a:t>
            </a:r>
            <a:r>
              <a:rPr lang="el-GR" dirty="0"/>
              <a:t>, </a:t>
            </a:r>
            <a:r>
              <a:rPr lang="el-GR" i="1" dirty="0" err="1"/>
              <a:t>Ἀγάπης</a:t>
            </a:r>
            <a:r>
              <a:rPr lang="el-GR" i="1" dirty="0"/>
              <a:t> </a:t>
            </a:r>
            <a:r>
              <a:rPr lang="el-GR" i="1" dirty="0" err="1"/>
              <a:t>ἑκατοντάς</a:t>
            </a:r>
            <a:r>
              <a:rPr lang="el-GR" i="1" dirty="0"/>
              <a:t> </a:t>
            </a:r>
            <a:r>
              <a:rPr lang="el-GR" dirty="0"/>
              <a:t>– </a:t>
            </a:r>
            <a:r>
              <a:rPr lang="el-GR" dirty="0" err="1"/>
              <a:t>Ἰωάννης</a:t>
            </a:r>
            <a:r>
              <a:rPr lang="el-GR" dirty="0"/>
              <a:t> </a:t>
            </a:r>
            <a:r>
              <a:rPr lang="el-GR" dirty="0" err="1"/>
              <a:t>Σιναΐτης</a:t>
            </a:r>
            <a:r>
              <a:rPr lang="el-GR" dirty="0"/>
              <a:t>, </a:t>
            </a:r>
            <a:r>
              <a:rPr lang="el-GR" i="1" dirty="0"/>
              <a:t>Κλίμαξ</a:t>
            </a:r>
            <a:r>
              <a:rPr lang="el-GR" dirty="0"/>
              <a:t> – </a:t>
            </a:r>
            <a:r>
              <a:rPr lang="el-GR" dirty="0" err="1"/>
              <a:t>Ἰωάννης</a:t>
            </a:r>
            <a:r>
              <a:rPr lang="el-GR" dirty="0"/>
              <a:t> Κασσιανός, </a:t>
            </a:r>
            <a:r>
              <a:rPr lang="el-GR" i="1" dirty="0" err="1"/>
              <a:t>Conlationes</a:t>
            </a:r>
            <a:r>
              <a:rPr lang="el-GR" dirty="0"/>
              <a:t>, </a:t>
            </a:r>
            <a:r>
              <a:rPr lang="el-GR" i="1" dirty="0"/>
              <a:t>De </a:t>
            </a:r>
            <a:r>
              <a:rPr lang="el-GR" i="1" dirty="0" err="1"/>
              <a:t>institutes</a:t>
            </a:r>
            <a:r>
              <a:rPr lang="el-GR" i="1" dirty="0"/>
              <a:t> </a:t>
            </a:r>
            <a:r>
              <a:rPr lang="el-GR" i="1" dirty="0" err="1"/>
              <a:t>coenobiorum</a:t>
            </a:r>
            <a:r>
              <a:rPr lang="el-GR" i="1" dirty="0"/>
              <a:t> </a:t>
            </a:r>
            <a:r>
              <a:rPr lang="el-GR" dirty="0"/>
              <a:t>– </a:t>
            </a:r>
            <a:r>
              <a:rPr lang="el-GR" dirty="0" err="1"/>
              <a:t>Βαρσανούφιος</a:t>
            </a:r>
            <a:r>
              <a:rPr lang="el-GR" dirty="0"/>
              <a:t>, </a:t>
            </a:r>
            <a:r>
              <a:rPr lang="el-GR" i="1" dirty="0" err="1"/>
              <a:t>Ἐπιστολή</a:t>
            </a:r>
            <a:r>
              <a:rPr lang="el-GR" i="1" dirty="0"/>
              <a:t> 503</a:t>
            </a:r>
            <a:r>
              <a:rPr lang="el-GR" dirty="0"/>
              <a:t>, </a:t>
            </a:r>
            <a:r>
              <a:rPr lang="el-GR" dirty="0" err="1"/>
              <a:t>Ἰσαάκ</a:t>
            </a:r>
            <a:r>
              <a:rPr lang="el-GR" dirty="0"/>
              <a:t> Σύρος, </a:t>
            </a:r>
            <a:r>
              <a:rPr lang="el-GR" i="1" dirty="0"/>
              <a:t>Λόγος 26</a:t>
            </a:r>
            <a:r>
              <a:rPr lang="el-GR" dirty="0"/>
              <a:t> – </a:t>
            </a:r>
            <a:r>
              <a:rPr lang="el-GR" dirty="0" err="1"/>
              <a:t>Nil</a:t>
            </a:r>
            <a:r>
              <a:rPr lang="el-GR" dirty="0"/>
              <a:t> </a:t>
            </a:r>
            <a:r>
              <a:rPr lang="el-GR" dirty="0" err="1"/>
              <a:t>Sorsky</a:t>
            </a:r>
            <a:r>
              <a:rPr lang="el-GR" dirty="0"/>
              <a:t>, </a:t>
            </a:r>
            <a:r>
              <a:rPr lang="el-GR" i="1" dirty="0" err="1"/>
              <a:t>Regle</a:t>
            </a:r>
            <a:r>
              <a:rPr lang="el-GR" dirty="0"/>
              <a:t>).</a:t>
            </a:r>
          </a:p>
        </p:txBody>
      </p:sp>
    </p:spTree>
    <p:extLst>
      <p:ext uri="{BB962C8B-B14F-4D97-AF65-F5344CB8AC3E}">
        <p14:creationId xmlns:p14="http://schemas.microsoft.com/office/powerpoint/2010/main" val="2901057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7D3A37-A436-DD45-BA88-B732EBA689D7}"/>
              </a:ext>
            </a:extLst>
          </p:cNvPr>
          <p:cNvSpPr>
            <a:spLocks noGrp="1"/>
          </p:cNvSpPr>
          <p:nvPr>
            <p:ph type="title"/>
          </p:nvPr>
        </p:nvSpPr>
        <p:spPr>
          <a:xfrm>
            <a:off x="0" y="18256"/>
            <a:ext cx="12192000" cy="662782"/>
          </a:xfrm>
        </p:spPr>
        <p:txBody>
          <a:bodyPr>
            <a:normAutofit fontScale="90000"/>
          </a:bodyPr>
          <a:lstStyle/>
          <a:p>
            <a:pPr algn="ctr"/>
            <a:r>
              <a:rPr lang="el-GR" b="1" dirty="0"/>
              <a:t>Η εγκράτεια ως η θεραπευτική της γαστριμαργίας</a:t>
            </a:r>
          </a:p>
        </p:txBody>
      </p:sp>
      <p:sp>
        <p:nvSpPr>
          <p:cNvPr id="3" name="Θέση περιεχομένου 2">
            <a:extLst>
              <a:ext uri="{FF2B5EF4-FFF2-40B4-BE49-F238E27FC236}">
                <a16:creationId xmlns:a16="http://schemas.microsoft.com/office/drawing/2014/main" id="{F8C1E895-7828-91C1-ADB9-B369036BC1B3}"/>
              </a:ext>
            </a:extLst>
          </p:cNvPr>
          <p:cNvSpPr>
            <a:spLocks noGrp="1"/>
          </p:cNvSpPr>
          <p:nvPr>
            <p:ph idx="1"/>
          </p:nvPr>
        </p:nvSpPr>
        <p:spPr>
          <a:xfrm>
            <a:off x="-1" y="573206"/>
            <a:ext cx="12191999" cy="6284794"/>
          </a:xfrm>
        </p:spPr>
        <p:txBody>
          <a:bodyPr>
            <a:normAutofit fontScale="92500" lnSpcReduction="20000"/>
          </a:bodyPr>
          <a:lstStyle/>
          <a:p>
            <a:r>
              <a:rPr lang="el-GR" dirty="0"/>
              <a:t>Η θεραπευτική της γαστριμαργίας σημαίνει τη διαδικασία επιστροφής στον κατά φύση τρόπο ζωής, δηλαδή στη λήψη της τροφής για την εξασφάλιση και στήριξη της ζωής και τη διατήρηση ή αποκατάσταση της σωματικής υγείας. Τότε μόνο αποκτάται η αντίστοιχη αρετή, η </a:t>
            </a:r>
            <a:r>
              <a:rPr lang="el-GR" b="1" dirty="0"/>
              <a:t>αρετή της εγκράτειας</a:t>
            </a:r>
            <a:r>
              <a:rPr lang="el-GR" dirty="0"/>
              <a:t>.</a:t>
            </a:r>
          </a:p>
          <a:p>
            <a:r>
              <a:rPr lang="el-GR" dirty="0"/>
              <a:t>Στο ερώτημα «Πώς η εγκράτεια μαραίνει την επιθυμία;», ο άγιος Μάξιμος απαντά «… </a:t>
            </a:r>
            <a:r>
              <a:rPr lang="el-GR" i="1" dirty="0" err="1"/>
              <a:t>οὐδὲ</a:t>
            </a:r>
            <a:r>
              <a:rPr lang="el-GR" i="1" dirty="0"/>
              <a:t> </a:t>
            </a:r>
            <a:r>
              <a:rPr lang="el-GR" i="1" dirty="0" err="1"/>
              <a:t>τὰ</a:t>
            </a:r>
            <a:r>
              <a:rPr lang="el-GR" i="1" dirty="0"/>
              <a:t> </a:t>
            </a:r>
            <a:r>
              <a:rPr lang="el-GR" i="1" dirty="0" err="1"/>
              <a:t>ἡδέα</a:t>
            </a:r>
            <a:r>
              <a:rPr lang="el-GR" i="1" dirty="0"/>
              <a:t> </a:t>
            </a:r>
            <a:r>
              <a:rPr lang="el-GR" i="1" dirty="0" err="1"/>
              <a:t>διώκειν</a:t>
            </a:r>
            <a:r>
              <a:rPr lang="el-GR" i="1" dirty="0"/>
              <a:t> </a:t>
            </a:r>
            <a:r>
              <a:rPr lang="el-GR" i="1" dirty="0" err="1"/>
              <a:t>ἀλλὰ</a:t>
            </a:r>
            <a:r>
              <a:rPr lang="el-GR" i="1" dirty="0"/>
              <a:t> </a:t>
            </a:r>
            <a:r>
              <a:rPr lang="el-GR" i="1" dirty="0" err="1"/>
              <a:t>τὰ</a:t>
            </a:r>
            <a:r>
              <a:rPr lang="el-GR" i="1" dirty="0"/>
              <a:t> </a:t>
            </a:r>
            <a:r>
              <a:rPr lang="el-GR" i="1" dirty="0" err="1"/>
              <a:t>ὠφέλιμα</a:t>
            </a:r>
            <a:r>
              <a:rPr lang="el-GR" i="1" dirty="0"/>
              <a:t>, </a:t>
            </a:r>
            <a:r>
              <a:rPr lang="el-GR" i="1" dirty="0" err="1"/>
              <a:t>καὶ</a:t>
            </a:r>
            <a:r>
              <a:rPr lang="el-GR" i="1" dirty="0"/>
              <a:t> </a:t>
            </a:r>
            <a:r>
              <a:rPr lang="el-GR" i="1" dirty="0" err="1">
                <a:solidFill>
                  <a:srgbClr val="FF0000"/>
                </a:solidFill>
              </a:rPr>
              <a:t>συμμετρεῖν</a:t>
            </a:r>
            <a:r>
              <a:rPr lang="el-GR" i="1" dirty="0">
                <a:solidFill>
                  <a:srgbClr val="FF0000"/>
                </a:solidFill>
              </a:rPr>
              <a:t> </a:t>
            </a:r>
            <a:r>
              <a:rPr lang="el-GR" i="1" dirty="0" err="1">
                <a:solidFill>
                  <a:srgbClr val="FF0000"/>
                </a:solidFill>
              </a:rPr>
              <a:t>δὲ</a:t>
            </a:r>
            <a:r>
              <a:rPr lang="el-GR" i="1" dirty="0">
                <a:solidFill>
                  <a:srgbClr val="FF0000"/>
                </a:solidFill>
              </a:rPr>
              <a:t> </a:t>
            </a:r>
            <a:r>
              <a:rPr lang="el-GR" i="1" dirty="0" err="1">
                <a:solidFill>
                  <a:srgbClr val="FF0000"/>
                </a:solidFill>
              </a:rPr>
              <a:t>τῇ</a:t>
            </a:r>
            <a:r>
              <a:rPr lang="el-GR" i="1" dirty="0">
                <a:solidFill>
                  <a:srgbClr val="FF0000"/>
                </a:solidFill>
              </a:rPr>
              <a:t> </a:t>
            </a:r>
            <a:r>
              <a:rPr lang="el-GR" i="1" dirty="0" err="1">
                <a:solidFill>
                  <a:srgbClr val="FF0000"/>
                </a:solidFill>
              </a:rPr>
              <a:t>χρείᾳ</a:t>
            </a:r>
            <a:r>
              <a:rPr lang="el-GR" i="1" dirty="0">
                <a:solidFill>
                  <a:srgbClr val="FF0000"/>
                </a:solidFill>
              </a:rPr>
              <a:t> </a:t>
            </a:r>
            <a:r>
              <a:rPr lang="el-GR" i="1" dirty="0"/>
              <a:t>τα </a:t>
            </a:r>
            <a:r>
              <a:rPr lang="el-GR" i="1" dirty="0" err="1"/>
              <a:t>βρώματα</a:t>
            </a:r>
            <a:r>
              <a:rPr lang="el-GR" i="1" dirty="0"/>
              <a:t> και τα </a:t>
            </a:r>
            <a:r>
              <a:rPr lang="el-GR" i="1" dirty="0" err="1"/>
              <a:t>πόματα</a:t>
            </a:r>
            <a:r>
              <a:rPr lang="el-GR" dirty="0"/>
              <a:t>».</a:t>
            </a:r>
          </a:p>
          <a:p>
            <a:r>
              <a:rPr lang="el-GR" dirty="0"/>
              <a:t>Η δυσκολία έγκειται στο γεγονός ότι η ηδονή είναι φυσικά συνδεδεμένη με τη θρεπτική λειτουργία. Αληθινά βλαπτικό δεν είναι η ηδονή αλλά η αναζήτησή της. Η απόλαυση που βρίσκουμε με φυσικό τρόπο στην τροφή δεν είναι κακό. Ο Γρηγόριος </a:t>
            </a:r>
            <a:r>
              <a:rPr lang="el-GR" dirty="0" err="1"/>
              <a:t>Νύσσης</a:t>
            </a:r>
            <a:r>
              <a:rPr lang="el-GR" dirty="0"/>
              <a:t> διευκρινίζει: «</a:t>
            </a:r>
            <a:r>
              <a:rPr lang="el-GR" i="1" dirty="0" err="1"/>
              <a:t>προνοητέον</a:t>
            </a:r>
            <a:r>
              <a:rPr lang="el-GR" i="1" dirty="0"/>
              <a:t> </a:t>
            </a:r>
            <a:r>
              <a:rPr lang="el-GR" i="1" dirty="0" err="1"/>
              <a:t>τῆς</a:t>
            </a:r>
            <a:r>
              <a:rPr lang="el-GR" i="1" dirty="0"/>
              <a:t> </a:t>
            </a:r>
            <a:r>
              <a:rPr lang="el-GR" i="1" dirty="0" err="1"/>
              <a:t>ἐγκρατεστέρας</a:t>
            </a:r>
            <a:r>
              <a:rPr lang="el-GR" i="1" dirty="0"/>
              <a:t> </a:t>
            </a:r>
            <a:r>
              <a:rPr lang="el-GR" i="1" dirty="0" err="1"/>
              <a:t>διαγωγῆς</a:t>
            </a:r>
            <a:r>
              <a:rPr lang="el-GR" i="1" dirty="0"/>
              <a:t> μέτρον </a:t>
            </a:r>
            <a:r>
              <a:rPr lang="el-GR" i="1" dirty="0" err="1"/>
              <a:t>καὶ</a:t>
            </a:r>
            <a:r>
              <a:rPr lang="el-GR" i="1" dirty="0"/>
              <a:t> </a:t>
            </a:r>
            <a:r>
              <a:rPr lang="el-GR" i="1" dirty="0" err="1"/>
              <a:t>ὅρον</a:t>
            </a:r>
            <a:r>
              <a:rPr lang="el-GR" i="1" dirty="0"/>
              <a:t> </a:t>
            </a:r>
            <a:r>
              <a:rPr lang="el-GR" i="1" dirty="0" err="1"/>
              <a:t>τῆς</a:t>
            </a:r>
            <a:r>
              <a:rPr lang="el-GR" i="1" dirty="0"/>
              <a:t> </a:t>
            </a:r>
            <a:r>
              <a:rPr lang="el-GR" i="1" dirty="0" err="1"/>
              <a:t>ἀπολαύσεως</a:t>
            </a:r>
            <a:r>
              <a:rPr lang="el-GR" i="1" dirty="0"/>
              <a:t> </a:t>
            </a:r>
            <a:r>
              <a:rPr lang="el-GR" i="1" dirty="0" err="1"/>
              <a:t>οὐ</a:t>
            </a:r>
            <a:r>
              <a:rPr lang="el-GR" i="1" dirty="0"/>
              <a:t> </a:t>
            </a:r>
            <a:r>
              <a:rPr lang="el-GR" i="1" dirty="0" err="1"/>
              <a:t>τὴν</a:t>
            </a:r>
            <a:r>
              <a:rPr lang="el-GR" i="1" dirty="0"/>
              <a:t> </a:t>
            </a:r>
            <a:r>
              <a:rPr lang="el-GR" i="1" dirty="0" err="1"/>
              <a:t>ἡδονήν</a:t>
            </a:r>
            <a:r>
              <a:rPr lang="el-GR" i="1" dirty="0"/>
              <a:t>, </a:t>
            </a:r>
            <a:r>
              <a:rPr lang="el-GR" i="1" dirty="0" err="1"/>
              <a:t>ἀλλὰ</a:t>
            </a:r>
            <a:r>
              <a:rPr lang="el-GR" i="1" dirty="0"/>
              <a:t> </a:t>
            </a:r>
            <a:r>
              <a:rPr lang="el-GR" i="1" dirty="0" err="1">
                <a:solidFill>
                  <a:srgbClr val="FF0000"/>
                </a:solidFill>
              </a:rPr>
              <a:t>τὴν</a:t>
            </a:r>
            <a:r>
              <a:rPr lang="el-GR" i="1" dirty="0">
                <a:solidFill>
                  <a:srgbClr val="FF0000"/>
                </a:solidFill>
              </a:rPr>
              <a:t> </a:t>
            </a:r>
            <a:r>
              <a:rPr lang="el-GR" i="1" dirty="0" err="1">
                <a:solidFill>
                  <a:srgbClr val="FF0000"/>
                </a:solidFill>
              </a:rPr>
              <a:t>ἀφ</a:t>
            </a:r>
            <a:r>
              <a:rPr lang="el-GR" i="1" dirty="0">
                <a:solidFill>
                  <a:srgbClr val="FF0000"/>
                </a:solidFill>
              </a:rPr>
              <a:t>’ </a:t>
            </a:r>
            <a:r>
              <a:rPr lang="el-GR" i="1" dirty="0" err="1">
                <a:solidFill>
                  <a:srgbClr val="FF0000"/>
                </a:solidFill>
              </a:rPr>
              <a:t>ἑκάστου</a:t>
            </a:r>
            <a:r>
              <a:rPr lang="el-GR" i="1" dirty="0">
                <a:solidFill>
                  <a:srgbClr val="FF0000"/>
                </a:solidFill>
              </a:rPr>
              <a:t> </a:t>
            </a:r>
            <a:r>
              <a:rPr lang="el-GR" i="1" dirty="0" err="1">
                <a:solidFill>
                  <a:srgbClr val="FF0000"/>
                </a:solidFill>
              </a:rPr>
              <a:t>χρείαν</a:t>
            </a:r>
            <a:r>
              <a:rPr lang="el-GR" i="1" dirty="0">
                <a:solidFill>
                  <a:srgbClr val="FF0000"/>
                </a:solidFill>
              </a:rPr>
              <a:t> </a:t>
            </a:r>
            <a:r>
              <a:rPr lang="el-GR" i="1" dirty="0" err="1"/>
              <a:t>ὁρίζειν</a:t>
            </a:r>
            <a:r>
              <a:rPr lang="el-GR" dirty="0"/>
              <a:t>». </a:t>
            </a:r>
          </a:p>
          <a:p>
            <a:r>
              <a:rPr lang="el-GR" dirty="0"/>
              <a:t>Γενικός κανόνας σε ό,τι αφορά την εγκράτεια είναι να τρώμε όσο χρειάζεται για να θρέψουμε το σώμα, όχι όμως αρκετά για να χορτάσουμε, δηλαδή να σταματήσουμε το φαγητό στη ποσότητα που μας χρειάζεται ώστε να στηρίξουμε το σώμα μας παραμένοντας ακόμη πεινασμένοι. </a:t>
            </a:r>
          </a:p>
          <a:p>
            <a:r>
              <a:rPr lang="el-GR" dirty="0"/>
              <a:t>Μ’ αυτόν τον τρόπο ο άνθρωπος αλλάζει τη στάση της ζωής του δίνοντας και πάλι την πρώτη θέση στην επιθυμία του Θεού. Θεραπεύεται από το πάθος με τη στροφή της διάθεσής του: παύει να θεωρεί την τροφή αυτόνομα, τη θεωρεί «</a:t>
            </a:r>
            <a:r>
              <a:rPr lang="el-GR" i="1" dirty="0" err="1"/>
              <a:t>ἐν</a:t>
            </a:r>
            <a:r>
              <a:rPr lang="el-GR" i="1" dirty="0"/>
              <a:t> </a:t>
            </a:r>
            <a:r>
              <a:rPr lang="el-GR" i="1" dirty="0" err="1"/>
              <a:t>τ</a:t>
            </a:r>
            <a:r>
              <a:rPr lang="el-GR" i="1" dirty="0" err="1">
                <a:latin typeface="Calibri" panose="020F0502020204030204" pitchFamily="34" charset="0"/>
                <a:cs typeface="Calibri" panose="020F0502020204030204" pitchFamily="34" charset="0"/>
              </a:rPr>
              <a:t>ῷ</a:t>
            </a:r>
            <a:r>
              <a:rPr lang="el-GR" i="1" dirty="0">
                <a:latin typeface="Calibri" panose="020F0502020204030204" pitchFamily="34" charset="0"/>
                <a:cs typeface="Calibri" panose="020F0502020204030204" pitchFamily="34" charset="0"/>
              </a:rPr>
              <a:t> </a:t>
            </a:r>
            <a:r>
              <a:rPr lang="el-GR" i="1" dirty="0" err="1">
                <a:latin typeface="Calibri" panose="020F0502020204030204" pitchFamily="34" charset="0"/>
                <a:cs typeface="Calibri" panose="020F0502020204030204" pitchFamily="34" charset="0"/>
              </a:rPr>
              <a:t>Θεῷ</a:t>
            </a:r>
            <a:r>
              <a:rPr lang="el-GR" dirty="0">
                <a:latin typeface="Calibri" panose="020F0502020204030204" pitchFamily="34" charset="0"/>
                <a:cs typeface="Calibri" panose="020F0502020204030204" pitchFamily="34" charset="0"/>
              </a:rPr>
              <a:t>», την αναφέρει σ’ Αυτόν και Τον ευχαριστεί. </a:t>
            </a:r>
          </a:p>
        </p:txBody>
      </p:sp>
    </p:spTree>
    <p:extLst>
      <p:ext uri="{BB962C8B-B14F-4D97-AF65-F5344CB8AC3E}">
        <p14:creationId xmlns:p14="http://schemas.microsoft.com/office/powerpoint/2010/main" val="398762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7CC7F8-ACA3-BE32-C0B4-AE9413E5FC5B}"/>
              </a:ext>
            </a:extLst>
          </p:cNvPr>
          <p:cNvSpPr>
            <a:spLocks noGrp="1"/>
          </p:cNvSpPr>
          <p:nvPr>
            <p:ph type="title"/>
          </p:nvPr>
        </p:nvSpPr>
        <p:spPr>
          <a:xfrm>
            <a:off x="0" y="18256"/>
            <a:ext cx="12192000" cy="541302"/>
          </a:xfrm>
        </p:spPr>
        <p:txBody>
          <a:bodyPr>
            <a:normAutofit fontScale="90000"/>
          </a:bodyPr>
          <a:lstStyle/>
          <a:p>
            <a:pPr algn="ctr"/>
            <a:r>
              <a:rPr lang="el-GR" b="1" dirty="0"/>
              <a:t> </a:t>
            </a:r>
            <a:r>
              <a:rPr lang="el-GR" sz="4000" b="1" dirty="0"/>
              <a:t> Η θέση της παρθενίας και η σχέση της με τη σεξουαλικότητα</a:t>
            </a:r>
          </a:p>
        </p:txBody>
      </p:sp>
      <p:sp>
        <p:nvSpPr>
          <p:cNvPr id="3" name="Θέση περιεχομένου 2">
            <a:extLst>
              <a:ext uri="{FF2B5EF4-FFF2-40B4-BE49-F238E27FC236}">
                <a16:creationId xmlns:a16="http://schemas.microsoft.com/office/drawing/2014/main" id="{1177FE8C-70B2-15A1-CF31-57ADFD3CED62}"/>
              </a:ext>
            </a:extLst>
          </p:cNvPr>
          <p:cNvSpPr>
            <a:spLocks noGrp="1"/>
          </p:cNvSpPr>
          <p:nvPr>
            <p:ph idx="1"/>
          </p:nvPr>
        </p:nvSpPr>
        <p:spPr>
          <a:xfrm>
            <a:off x="0" y="559558"/>
            <a:ext cx="12192000" cy="6280186"/>
          </a:xfrm>
        </p:spPr>
        <p:txBody>
          <a:bodyPr>
            <a:normAutofit lnSpcReduction="10000"/>
          </a:bodyPr>
          <a:lstStyle/>
          <a:p>
            <a:r>
              <a:rPr lang="el-GR" dirty="0"/>
              <a:t>Το πάθος της πορνείας συνίσταται στην παθολογική χρήση της σεξουαλικότητας   από τον άνθρωπο. Η χρήση της σεξουαλικότητας εμφανίζεται στην ανθρωπότητα ως συνέπεια του αμαρτήματος των πρωτοπλάστων. Οι Πατέρες διδάσκουν αναφερόμενοι στις </a:t>
            </a:r>
            <a:r>
              <a:rPr lang="el-GR" u="sng" dirty="0"/>
              <a:t>ενδείξεις</a:t>
            </a:r>
            <a:r>
              <a:rPr lang="el-GR" dirty="0"/>
              <a:t> της Αγίας Γραφής (</a:t>
            </a:r>
            <a:r>
              <a:rPr lang="el-GR" dirty="0" err="1"/>
              <a:t>πρβλ</a:t>
            </a:r>
            <a:r>
              <a:rPr lang="el-GR" dirty="0"/>
              <a:t>. </a:t>
            </a:r>
            <a:r>
              <a:rPr lang="el-GR" i="1" dirty="0" err="1"/>
              <a:t>Γέν</a:t>
            </a:r>
            <a:r>
              <a:rPr lang="el-GR" i="1" dirty="0"/>
              <a:t>.</a:t>
            </a:r>
            <a:r>
              <a:rPr lang="el-GR" dirty="0"/>
              <a:t> 3, 16</a:t>
            </a:r>
            <a:r>
              <a:rPr lang="en-US" dirty="0"/>
              <a:t>  </a:t>
            </a:r>
            <a:r>
              <a:rPr lang="el-GR" dirty="0"/>
              <a:t>«</a:t>
            </a:r>
            <a:r>
              <a:rPr lang="en-US" i="1" dirty="0"/>
              <a:t>καὶ </a:t>
            </a:r>
            <a:r>
              <a:rPr lang="en-US" i="1" dirty="0" err="1"/>
              <a:t>τῇ</a:t>
            </a:r>
            <a:r>
              <a:rPr lang="en-US" i="1" dirty="0"/>
              <a:t> </a:t>
            </a:r>
            <a:r>
              <a:rPr lang="en-US" i="1" dirty="0" err="1"/>
              <a:t>γυν</a:t>
            </a:r>
            <a:r>
              <a:rPr lang="en-US" i="1" dirty="0"/>
              <a:t>αικὶ εἶπε· πληθύνων τὰς λύπας σου καὶ τὸν στεναγμόν σου· ἐν λύπαις τέξῃ τέκνα, καὶ πρὸς τὸν ἄνδρα σου ἡ</a:t>
            </a:r>
            <a:r>
              <a:rPr lang="el-GR" i="1" dirty="0"/>
              <a:t> </a:t>
            </a:r>
            <a:r>
              <a:rPr lang="en-US" i="1" dirty="0"/>
              <a:t>ἀπ</a:t>
            </a:r>
            <a:r>
              <a:rPr lang="en-US" i="1" dirty="0" err="1"/>
              <a:t>οστροφή</a:t>
            </a:r>
            <a:r>
              <a:rPr lang="en-US" i="1" dirty="0"/>
              <a:t> </a:t>
            </a:r>
            <a:r>
              <a:rPr lang="en-US" i="1" dirty="0" err="1"/>
              <a:t>σου</a:t>
            </a:r>
            <a:r>
              <a:rPr lang="en-US" i="1" dirty="0"/>
              <a:t>, καὶ α</a:t>
            </a:r>
            <a:r>
              <a:rPr lang="en-US" i="1" dirty="0" err="1"/>
              <a:t>ὐτός</a:t>
            </a:r>
            <a:r>
              <a:rPr lang="en-US" i="1" dirty="0"/>
              <a:t> </a:t>
            </a:r>
            <a:r>
              <a:rPr lang="en-US" i="1" dirty="0" err="1"/>
              <a:t>σου</a:t>
            </a:r>
            <a:r>
              <a:rPr lang="en-US" i="1" dirty="0"/>
              <a:t> </a:t>
            </a:r>
            <a:r>
              <a:rPr lang="en-US" i="1" dirty="0" err="1"/>
              <a:t>κυριεύσει</a:t>
            </a:r>
            <a:r>
              <a:rPr lang="el-GR" dirty="0"/>
              <a:t>», και </a:t>
            </a:r>
            <a:r>
              <a:rPr lang="el-GR" i="1" dirty="0" err="1"/>
              <a:t>Γέν</a:t>
            </a:r>
            <a:r>
              <a:rPr lang="el-GR" i="1" dirty="0"/>
              <a:t>.</a:t>
            </a:r>
            <a:r>
              <a:rPr lang="el-GR" dirty="0"/>
              <a:t> 4, 1 «</a:t>
            </a:r>
            <a:r>
              <a:rPr lang="el-GR" i="1" dirty="0" err="1"/>
              <a:t>Ἀδάμ</a:t>
            </a:r>
            <a:r>
              <a:rPr lang="el-GR" i="1" dirty="0"/>
              <a:t> </a:t>
            </a:r>
            <a:r>
              <a:rPr lang="el-GR" i="1" dirty="0" err="1"/>
              <a:t>δὲ</a:t>
            </a:r>
            <a:r>
              <a:rPr lang="el-GR" i="1" dirty="0"/>
              <a:t> </a:t>
            </a:r>
            <a:r>
              <a:rPr lang="el-GR" i="1" dirty="0" err="1"/>
              <a:t>ἔγνω</a:t>
            </a:r>
            <a:r>
              <a:rPr lang="el-GR" i="1" dirty="0"/>
              <a:t> </a:t>
            </a:r>
            <a:r>
              <a:rPr lang="el-GR" i="1" dirty="0" err="1"/>
              <a:t>Εὔαν</a:t>
            </a:r>
            <a:r>
              <a:rPr lang="el-GR" i="1" dirty="0"/>
              <a:t> </a:t>
            </a:r>
            <a:r>
              <a:rPr lang="el-GR" i="1" dirty="0" err="1"/>
              <a:t>τὴν</a:t>
            </a:r>
            <a:r>
              <a:rPr lang="el-GR" i="1" dirty="0"/>
              <a:t> </a:t>
            </a:r>
            <a:r>
              <a:rPr lang="el-GR" i="1" dirty="0" err="1"/>
              <a:t>γυναῖκα</a:t>
            </a:r>
            <a:r>
              <a:rPr lang="el-GR" i="1" dirty="0"/>
              <a:t> </a:t>
            </a:r>
            <a:r>
              <a:rPr lang="el-GR" i="1" dirty="0" err="1"/>
              <a:t>αὐτοῦ</a:t>
            </a:r>
            <a:r>
              <a:rPr lang="el-GR" i="1" dirty="0"/>
              <a:t>, </a:t>
            </a:r>
            <a:r>
              <a:rPr lang="el-GR" i="1" dirty="0" err="1"/>
              <a:t>καὶ</a:t>
            </a:r>
            <a:r>
              <a:rPr lang="el-GR" i="1" dirty="0"/>
              <a:t> </a:t>
            </a:r>
            <a:r>
              <a:rPr lang="el-GR" i="1" dirty="0" err="1"/>
              <a:t>συλλαβοῦσα</a:t>
            </a:r>
            <a:r>
              <a:rPr lang="el-GR" i="1" dirty="0"/>
              <a:t> </a:t>
            </a:r>
            <a:r>
              <a:rPr lang="el-GR" i="1" dirty="0" err="1"/>
              <a:t>ἔτεκε</a:t>
            </a:r>
            <a:r>
              <a:rPr lang="el-GR" i="1" dirty="0"/>
              <a:t> </a:t>
            </a:r>
            <a:r>
              <a:rPr lang="el-GR" i="1" dirty="0" err="1"/>
              <a:t>τὸν</a:t>
            </a:r>
            <a:r>
              <a:rPr lang="el-GR" i="1" dirty="0"/>
              <a:t> </a:t>
            </a:r>
            <a:r>
              <a:rPr lang="el-GR" i="1" dirty="0" err="1"/>
              <a:t>Κάϊν</a:t>
            </a:r>
            <a:r>
              <a:rPr lang="el-GR" i="1" dirty="0"/>
              <a:t> </a:t>
            </a:r>
            <a:r>
              <a:rPr lang="el-GR" i="1" dirty="0" err="1"/>
              <a:t>καὶ</a:t>
            </a:r>
            <a:r>
              <a:rPr lang="el-GR" i="1" dirty="0"/>
              <a:t> </a:t>
            </a:r>
            <a:r>
              <a:rPr lang="el-GR" i="1" dirty="0" err="1"/>
              <a:t>εἶπεν</a:t>
            </a:r>
            <a:r>
              <a:rPr lang="el-GR" i="1" dirty="0"/>
              <a:t>· </a:t>
            </a:r>
            <a:r>
              <a:rPr lang="el-GR" i="1" dirty="0" err="1"/>
              <a:t>ἐκτησάμην</a:t>
            </a:r>
            <a:r>
              <a:rPr lang="el-GR" i="1" dirty="0"/>
              <a:t> </a:t>
            </a:r>
            <a:r>
              <a:rPr lang="el-GR" i="1" dirty="0" err="1"/>
              <a:t>ἄνθρωπον</a:t>
            </a:r>
            <a:r>
              <a:rPr lang="el-GR" i="1" dirty="0"/>
              <a:t> </a:t>
            </a:r>
            <a:r>
              <a:rPr lang="el-GR" i="1" dirty="0" err="1"/>
              <a:t>διά</a:t>
            </a:r>
            <a:r>
              <a:rPr lang="el-GR" i="1" dirty="0"/>
              <a:t> </a:t>
            </a:r>
            <a:r>
              <a:rPr lang="el-GR" i="1" dirty="0" err="1"/>
              <a:t>τοῦ</a:t>
            </a:r>
            <a:r>
              <a:rPr lang="el-GR" i="1" dirty="0"/>
              <a:t> </a:t>
            </a:r>
            <a:r>
              <a:rPr lang="el-GR" i="1" dirty="0" err="1"/>
              <a:t>Θεοῦ</a:t>
            </a:r>
            <a:r>
              <a:rPr lang="el-GR" dirty="0"/>
              <a:t>».) ότι ο Αδάμ και η Εύα ενώθηκαν σεξουαλικά μόνο αφού αποστράφηκαν τον Θεό.</a:t>
            </a:r>
          </a:p>
          <a:p>
            <a:r>
              <a:rPr lang="el-GR" dirty="0"/>
              <a:t>Να γιατί ο άγιος Ιωάννης Δαμασκηνός προσδιορίζει: «</a:t>
            </a:r>
            <a:r>
              <a:rPr lang="el-GR" i="1" dirty="0"/>
              <a:t>Ἡ παρθενία </a:t>
            </a:r>
            <a:r>
              <a:rPr lang="el-GR" i="1" dirty="0" err="1"/>
              <a:t>ἄνωθεν</a:t>
            </a:r>
            <a:r>
              <a:rPr lang="el-GR" i="1" dirty="0"/>
              <a:t> </a:t>
            </a:r>
            <a:r>
              <a:rPr lang="el-GR" i="1" dirty="0" err="1"/>
              <a:t>καὶ</a:t>
            </a:r>
            <a:r>
              <a:rPr lang="el-GR" i="1" dirty="0"/>
              <a:t> </a:t>
            </a:r>
            <a:r>
              <a:rPr lang="el-GR" i="1" dirty="0" err="1"/>
              <a:t>ἐξ</a:t>
            </a:r>
            <a:r>
              <a:rPr lang="el-GR" i="1" dirty="0"/>
              <a:t> </a:t>
            </a:r>
            <a:r>
              <a:rPr lang="el-GR" i="1" dirty="0" err="1"/>
              <a:t>ἀρχῆς</a:t>
            </a:r>
            <a:r>
              <a:rPr lang="el-GR" i="1" dirty="0"/>
              <a:t> </a:t>
            </a:r>
            <a:r>
              <a:rPr lang="el-GR" i="1" dirty="0" err="1"/>
              <a:t>ἐφυτεύθη</a:t>
            </a:r>
            <a:r>
              <a:rPr lang="el-GR" i="1" dirty="0"/>
              <a:t> </a:t>
            </a:r>
            <a:r>
              <a:rPr lang="el-GR" i="1" dirty="0" err="1"/>
              <a:t>τῇ</a:t>
            </a:r>
            <a:r>
              <a:rPr lang="el-GR" i="1" dirty="0"/>
              <a:t> φύσει </a:t>
            </a:r>
            <a:r>
              <a:rPr lang="el-GR" i="1" dirty="0" err="1"/>
              <a:t>τῶν</a:t>
            </a:r>
            <a:r>
              <a:rPr lang="el-GR" i="1" dirty="0"/>
              <a:t> </a:t>
            </a:r>
            <a:r>
              <a:rPr lang="el-GR" i="1" dirty="0" err="1"/>
              <a:t>ἀνθρώπων</a:t>
            </a:r>
            <a:r>
              <a:rPr lang="el-GR" i="1" dirty="0"/>
              <a:t>… </a:t>
            </a:r>
            <a:r>
              <a:rPr lang="el-GR" i="1" dirty="0" err="1"/>
              <a:t>ἐν</a:t>
            </a:r>
            <a:r>
              <a:rPr lang="el-GR" i="1" dirty="0"/>
              <a:t> </a:t>
            </a:r>
            <a:r>
              <a:rPr lang="el-GR" i="1" dirty="0" err="1"/>
              <a:t>παραδείσω</a:t>
            </a:r>
            <a:r>
              <a:rPr lang="el-GR" i="1" dirty="0"/>
              <a:t> παρθενία </a:t>
            </a:r>
            <a:r>
              <a:rPr lang="el-GR" i="1" dirty="0" err="1"/>
              <a:t>ἐπολιτεύετο</a:t>
            </a:r>
            <a:r>
              <a:rPr lang="el-GR" i="1" dirty="0"/>
              <a:t> ... </a:t>
            </a:r>
            <a:r>
              <a:rPr lang="el-GR" i="1" dirty="0" err="1"/>
              <a:t>ὅτε</a:t>
            </a:r>
            <a:r>
              <a:rPr lang="el-GR" i="1" dirty="0"/>
              <a:t> </a:t>
            </a:r>
            <a:r>
              <a:rPr lang="el-GR" i="1" dirty="0" err="1"/>
              <a:t>διὰ</a:t>
            </a:r>
            <a:r>
              <a:rPr lang="el-GR" i="1" dirty="0"/>
              <a:t> </a:t>
            </a:r>
            <a:r>
              <a:rPr lang="el-GR" i="1" dirty="0" err="1"/>
              <a:t>τῆς</a:t>
            </a:r>
            <a:r>
              <a:rPr lang="el-GR" i="1" dirty="0"/>
              <a:t> παραβάσεως θάνατος </a:t>
            </a:r>
            <a:r>
              <a:rPr lang="el-GR" i="1" dirty="0" err="1"/>
              <a:t>εἰς</a:t>
            </a:r>
            <a:r>
              <a:rPr lang="el-GR" i="1" dirty="0"/>
              <a:t> </a:t>
            </a:r>
            <a:r>
              <a:rPr lang="el-GR" i="1" dirty="0" err="1"/>
              <a:t>τὸν</a:t>
            </a:r>
            <a:r>
              <a:rPr lang="el-GR" i="1" dirty="0"/>
              <a:t> </a:t>
            </a:r>
            <a:r>
              <a:rPr lang="el-GR" i="1" dirty="0" err="1"/>
              <a:t>κόσμον</a:t>
            </a:r>
            <a:r>
              <a:rPr lang="el-GR" i="1" dirty="0"/>
              <a:t> </a:t>
            </a:r>
            <a:r>
              <a:rPr lang="el-GR" i="1" dirty="0" err="1"/>
              <a:t>εἰσῆλθε</a:t>
            </a:r>
            <a:r>
              <a:rPr lang="el-GR" i="1" dirty="0"/>
              <a:t>, τότε </a:t>
            </a:r>
            <a:r>
              <a:rPr lang="el-GR" i="1" dirty="0" err="1"/>
              <a:t>ἔγνω</a:t>
            </a:r>
            <a:r>
              <a:rPr lang="el-GR" i="1" dirty="0"/>
              <a:t> </a:t>
            </a:r>
            <a:r>
              <a:rPr lang="el-GR" i="1" dirty="0" err="1"/>
              <a:t>Ἀδάμ</a:t>
            </a:r>
            <a:r>
              <a:rPr lang="el-GR" i="1" dirty="0"/>
              <a:t> </a:t>
            </a:r>
            <a:r>
              <a:rPr lang="el-GR" i="1" dirty="0" err="1"/>
              <a:t>τὴν</a:t>
            </a:r>
            <a:r>
              <a:rPr lang="el-GR" i="1" dirty="0"/>
              <a:t> </a:t>
            </a:r>
            <a:r>
              <a:rPr lang="el-GR" i="1" dirty="0" err="1"/>
              <a:t>γυναῖκα</a:t>
            </a:r>
            <a:r>
              <a:rPr lang="el-GR" i="1" dirty="0"/>
              <a:t> </a:t>
            </a:r>
            <a:r>
              <a:rPr lang="el-GR" i="1" dirty="0" err="1"/>
              <a:t>αὐτοῦ</a:t>
            </a:r>
            <a:r>
              <a:rPr lang="el-GR" i="1" dirty="0"/>
              <a:t> </a:t>
            </a:r>
            <a:r>
              <a:rPr lang="el-GR" i="1" dirty="0" err="1"/>
              <a:t>καὶ</a:t>
            </a:r>
            <a:r>
              <a:rPr lang="el-GR" i="1" dirty="0"/>
              <a:t> συνέλαβε </a:t>
            </a:r>
            <a:r>
              <a:rPr lang="el-GR" i="1" dirty="0" err="1"/>
              <a:t>καὶ</a:t>
            </a:r>
            <a:r>
              <a:rPr lang="el-GR" i="1" dirty="0"/>
              <a:t> </a:t>
            </a:r>
            <a:r>
              <a:rPr lang="el-GR" i="1" dirty="0" err="1"/>
              <a:t>ἐγέννησε</a:t>
            </a:r>
            <a:r>
              <a:rPr lang="el-GR" dirty="0"/>
              <a:t>». </a:t>
            </a:r>
          </a:p>
          <a:p>
            <a:r>
              <a:rPr lang="el-GR" dirty="0"/>
              <a:t>Παρόμοια διδάσκει ο άγιος Ιωάννης ο Χρυσόστομος: «</a:t>
            </a:r>
            <a:r>
              <a:rPr lang="el-GR" i="1" dirty="0"/>
              <a:t>Μετά </a:t>
            </a:r>
            <a:r>
              <a:rPr lang="el-GR" i="1" dirty="0" err="1"/>
              <a:t>τὴν</a:t>
            </a:r>
            <a:r>
              <a:rPr lang="el-GR" i="1" dirty="0"/>
              <a:t> </a:t>
            </a:r>
            <a:r>
              <a:rPr lang="el-GR" i="1" dirty="0" err="1"/>
              <a:t>παρακοήν</a:t>
            </a:r>
            <a:r>
              <a:rPr lang="el-GR" i="1" dirty="0"/>
              <a:t>, </a:t>
            </a:r>
            <a:r>
              <a:rPr lang="el-GR" i="1" dirty="0" err="1"/>
              <a:t>μετὰ</a:t>
            </a:r>
            <a:r>
              <a:rPr lang="el-GR" i="1" dirty="0"/>
              <a:t> </a:t>
            </a:r>
            <a:r>
              <a:rPr lang="el-GR" i="1" dirty="0" err="1"/>
              <a:t>τὴν</a:t>
            </a:r>
            <a:r>
              <a:rPr lang="el-GR" i="1" dirty="0"/>
              <a:t> </a:t>
            </a:r>
            <a:r>
              <a:rPr lang="el-GR" i="1" dirty="0" err="1"/>
              <a:t>ἔκπτωσιν</a:t>
            </a:r>
            <a:r>
              <a:rPr lang="el-GR" i="1" dirty="0"/>
              <a:t> </a:t>
            </a:r>
            <a:r>
              <a:rPr lang="el-GR" i="1" dirty="0" err="1"/>
              <a:t>τὴν</a:t>
            </a:r>
            <a:r>
              <a:rPr lang="el-GR" i="1" dirty="0"/>
              <a:t> </a:t>
            </a:r>
            <a:r>
              <a:rPr lang="el-GR" i="1" dirty="0" err="1"/>
              <a:t>ἐκ</a:t>
            </a:r>
            <a:r>
              <a:rPr lang="el-GR" i="1" dirty="0"/>
              <a:t> </a:t>
            </a:r>
            <a:r>
              <a:rPr lang="el-GR" i="1" dirty="0" err="1"/>
              <a:t>τοῦ</a:t>
            </a:r>
            <a:r>
              <a:rPr lang="el-GR" i="1" dirty="0"/>
              <a:t> παραδείσου, </a:t>
            </a:r>
            <a:r>
              <a:rPr lang="el-GR" i="1" dirty="0" err="1"/>
              <a:t>Ἀδάμ</a:t>
            </a:r>
            <a:r>
              <a:rPr lang="el-GR" i="1" dirty="0"/>
              <a:t> </a:t>
            </a:r>
            <a:r>
              <a:rPr lang="el-GR" i="1" dirty="0" err="1"/>
              <a:t>ἔγνω</a:t>
            </a:r>
            <a:r>
              <a:rPr lang="el-GR" i="1" dirty="0"/>
              <a:t> </a:t>
            </a:r>
            <a:r>
              <a:rPr lang="el-GR" i="1" dirty="0" err="1"/>
              <a:t>Εὔαν</a:t>
            </a:r>
            <a:r>
              <a:rPr lang="el-GR" i="1" dirty="0"/>
              <a:t> </a:t>
            </a:r>
            <a:r>
              <a:rPr lang="el-GR" i="1" dirty="0" err="1"/>
              <a:t>τὴν</a:t>
            </a:r>
            <a:r>
              <a:rPr lang="el-GR" i="1" dirty="0"/>
              <a:t> </a:t>
            </a:r>
            <a:r>
              <a:rPr lang="el-GR" i="1" dirty="0" err="1"/>
              <a:t>γυναῖκα</a:t>
            </a:r>
            <a:r>
              <a:rPr lang="el-GR" i="1" dirty="0"/>
              <a:t> </a:t>
            </a:r>
            <a:r>
              <a:rPr lang="el-GR" i="1" dirty="0" err="1"/>
              <a:t>αὐτοῦ</a:t>
            </a:r>
            <a:r>
              <a:rPr lang="el-GR" i="1" dirty="0"/>
              <a:t>. </a:t>
            </a:r>
            <a:r>
              <a:rPr lang="el-GR" i="1" dirty="0" err="1"/>
              <a:t>Πρὸ</a:t>
            </a:r>
            <a:r>
              <a:rPr lang="el-GR" i="1" dirty="0"/>
              <a:t> </a:t>
            </a:r>
            <a:r>
              <a:rPr lang="el-GR" i="1" dirty="0" err="1"/>
              <a:t>γὰρ</a:t>
            </a:r>
            <a:r>
              <a:rPr lang="el-GR" i="1" dirty="0"/>
              <a:t> </a:t>
            </a:r>
            <a:r>
              <a:rPr lang="el-GR" i="1" dirty="0" err="1"/>
              <a:t>τῆς</a:t>
            </a:r>
            <a:r>
              <a:rPr lang="el-GR" i="1" dirty="0"/>
              <a:t> </a:t>
            </a:r>
            <a:r>
              <a:rPr lang="el-GR" i="1" dirty="0" err="1"/>
              <a:t>παρακοῆς</a:t>
            </a:r>
            <a:r>
              <a:rPr lang="el-GR" i="1" dirty="0"/>
              <a:t> </a:t>
            </a:r>
            <a:r>
              <a:rPr lang="el-GR" i="1" dirty="0" err="1"/>
              <a:t>ἀγγελικὸν</a:t>
            </a:r>
            <a:r>
              <a:rPr lang="el-GR" i="1" dirty="0"/>
              <a:t> </a:t>
            </a:r>
            <a:r>
              <a:rPr lang="el-GR" i="1" dirty="0" err="1"/>
              <a:t>ἐμιμοῦντο</a:t>
            </a:r>
            <a:r>
              <a:rPr lang="el-GR" i="1" dirty="0"/>
              <a:t> </a:t>
            </a:r>
            <a:r>
              <a:rPr lang="el-GR" i="1" dirty="0" err="1"/>
              <a:t>βίον</a:t>
            </a:r>
            <a:r>
              <a:rPr lang="el-GR" i="1" dirty="0"/>
              <a:t> ... </a:t>
            </a:r>
            <a:r>
              <a:rPr lang="el-GR" i="1" dirty="0" err="1"/>
              <a:t>Ὥστε</a:t>
            </a:r>
            <a:r>
              <a:rPr lang="el-GR" i="1" dirty="0"/>
              <a:t> </a:t>
            </a:r>
            <a:r>
              <a:rPr lang="el-GR" i="1" dirty="0" err="1"/>
              <a:t>ἐξ</a:t>
            </a:r>
            <a:r>
              <a:rPr lang="el-GR" i="1" dirty="0"/>
              <a:t> </a:t>
            </a:r>
            <a:r>
              <a:rPr lang="el-GR" i="1" dirty="0" err="1"/>
              <a:t>ἀρχῆς</a:t>
            </a:r>
            <a:r>
              <a:rPr lang="el-GR" i="1" dirty="0"/>
              <a:t> </a:t>
            </a:r>
            <a:r>
              <a:rPr lang="el-GR" i="1" dirty="0" err="1"/>
              <a:t>καὶ</a:t>
            </a:r>
            <a:r>
              <a:rPr lang="el-GR" i="1" dirty="0"/>
              <a:t> </a:t>
            </a:r>
            <a:r>
              <a:rPr lang="el-GR" i="1" dirty="0" err="1"/>
              <a:t>ἐκ</a:t>
            </a:r>
            <a:r>
              <a:rPr lang="el-GR" i="1" dirty="0"/>
              <a:t> προοιμίων </a:t>
            </a:r>
            <a:r>
              <a:rPr lang="el-GR" i="1" dirty="0" err="1"/>
              <a:t>τὰ</a:t>
            </a:r>
            <a:r>
              <a:rPr lang="el-GR" i="1" dirty="0"/>
              <a:t> </a:t>
            </a:r>
            <a:r>
              <a:rPr lang="el-GR" i="1" dirty="0" err="1"/>
              <a:t>τῆς</a:t>
            </a:r>
            <a:r>
              <a:rPr lang="el-GR" i="1" dirty="0"/>
              <a:t> παρθενίας </a:t>
            </a:r>
            <a:r>
              <a:rPr lang="el-GR" i="1" dirty="0" err="1"/>
              <a:t>ἀρχὴν</a:t>
            </a:r>
            <a:r>
              <a:rPr lang="el-GR" i="1" dirty="0"/>
              <a:t> </a:t>
            </a:r>
            <a:r>
              <a:rPr lang="el-GR" i="1" dirty="0" err="1"/>
              <a:t>ἐλάμβανε</a:t>
            </a:r>
            <a:r>
              <a:rPr lang="el-GR" dirty="0"/>
              <a:t>». </a:t>
            </a:r>
          </a:p>
          <a:p>
            <a:endParaRPr lang="el-GR" dirty="0"/>
          </a:p>
        </p:txBody>
      </p:sp>
    </p:spTree>
    <p:extLst>
      <p:ext uri="{BB962C8B-B14F-4D97-AF65-F5344CB8AC3E}">
        <p14:creationId xmlns:p14="http://schemas.microsoft.com/office/powerpoint/2010/main" val="1669698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2AF1EC-F9C2-F14D-483B-A928E5BD8410}"/>
              </a:ext>
            </a:extLst>
          </p:cNvPr>
          <p:cNvSpPr>
            <a:spLocks noGrp="1"/>
          </p:cNvSpPr>
          <p:nvPr>
            <p:ph type="title"/>
          </p:nvPr>
        </p:nvSpPr>
        <p:spPr>
          <a:xfrm>
            <a:off x="0" y="18255"/>
            <a:ext cx="12192000" cy="527655"/>
          </a:xfrm>
        </p:spPr>
        <p:txBody>
          <a:bodyPr>
            <a:normAutofit fontScale="90000"/>
          </a:bodyPr>
          <a:lstStyle/>
          <a:p>
            <a:pPr algn="ctr"/>
            <a:r>
              <a:rPr lang="el-GR" sz="3600" b="1" dirty="0"/>
              <a:t>Η θέση της παρθενίας και η σχέση της με τη σεξουαλικότητα</a:t>
            </a:r>
          </a:p>
        </p:txBody>
      </p:sp>
      <p:sp>
        <p:nvSpPr>
          <p:cNvPr id="3" name="Θέση περιεχομένου 2">
            <a:extLst>
              <a:ext uri="{FF2B5EF4-FFF2-40B4-BE49-F238E27FC236}">
                <a16:creationId xmlns:a16="http://schemas.microsoft.com/office/drawing/2014/main" id="{472A6716-97D8-458D-D361-150820E9E843}"/>
              </a:ext>
            </a:extLst>
          </p:cNvPr>
          <p:cNvSpPr>
            <a:spLocks noGrp="1"/>
          </p:cNvSpPr>
          <p:nvPr>
            <p:ph idx="1"/>
          </p:nvPr>
        </p:nvSpPr>
        <p:spPr>
          <a:xfrm>
            <a:off x="0" y="545909"/>
            <a:ext cx="12192000" cy="6312091"/>
          </a:xfrm>
        </p:spPr>
        <p:txBody>
          <a:bodyPr>
            <a:normAutofit fontScale="92500" lnSpcReduction="10000"/>
          </a:bodyPr>
          <a:lstStyle/>
          <a:p>
            <a:r>
              <a:rPr lang="el-GR" sz="2800" dirty="0"/>
              <a:t>Οι Πατέρες διαβεβαιώνουν ότι αν οι άνθρωποι είχαν παραμείνει στην αρχέγονη (</a:t>
            </a:r>
            <a:r>
              <a:rPr lang="el-GR" sz="2800" dirty="0" err="1"/>
              <a:t>προπτωτική</a:t>
            </a:r>
            <a:r>
              <a:rPr lang="el-GR" sz="2800" dirty="0"/>
              <a:t>) κατάσταση, ο Θεός με άλλο τρόπο, μη σεξουαλικό, θα προέβλεπε το «</a:t>
            </a:r>
            <a:r>
              <a:rPr lang="el-GR" sz="2800" i="1" dirty="0" err="1"/>
              <a:t>αὐξάνεσθε</a:t>
            </a:r>
            <a:r>
              <a:rPr lang="el-GR" sz="2800" i="1" dirty="0"/>
              <a:t> </a:t>
            </a:r>
            <a:r>
              <a:rPr lang="el-GR" sz="2800" i="1" dirty="0" err="1"/>
              <a:t>καὶ</a:t>
            </a:r>
            <a:r>
              <a:rPr lang="el-GR" sz="2800" i="1" dirty="0"/>
              <a:t> </a:t>
            </a:r>
            <a:r>
              <a:rPr lang="el-GR" sz="2800" i="1" dirty="0" err="1"/>
              <a:t>πληθύνεσθε</a:t>
            </a:r>
            <a:r>
              <a:rPr lang="el-GR" sz="2800" dirty="0"/>
              <a:t>» αυτών (ΜΑΞΙΜΟΣ ΟΜΟΛΟΓΗΤΗΣ, </a:t>
            </a:r>
            <a:r>
              <a:rPr lang="el-GR" sz="2800" i="1" dirty="0"/>
              <a:t>Περί </a:t>
            </a:r>
            <a:r>
              <a:rPr lang="el-GR" sz="2800" i="1" dirty="0" err="1"/>
              <a:t>ἀποριῶν</a:t>
            </a:r>
            <a:r>
              <a:rPr lang="el-GR" sz="2800" dirty="0"/>
              <a:t>, 41, PG 91,1309Α). </a:t>
            </a:r>
          </a:p>
          <a:p>
            <a:r>
              <a:rPr lang="el-GR" sz="2800" dirty="0"/>
              <a:t>Το γεγονός ότι, κατά τη δημιουργία, τους εφοδίασε με αναπαραγωγικά όργανα, ήταν συνέπεια ότι προέβλεπε τις ανάγκες που θα </a:t>
            </a:r>
            <a:r>
              <a:rPr lang="el-GR" sz="2800" dirty="0" err="1"/>
              <a:t>προέκυπταν</a:t>
            </a:r>
            <a:r>
              <a:rPr lang="el-GR" sz="2800" dirty="0"/>
              <a:t> από την πτώση τους, την οποία </a:t>
            </a:r>
            <a:r>
              <a:rPr lang="el-GR" sz="2800" dirty="0" err="1"/>
              <a:t>προγνώριζε</a:t>
            </a:r>
            <a:r>
              <a:rPr lang="el-GR" sz="2800" dirty="0"/>
              <a:t> χωρίς να προ(</a:t>
            </a:r>
            <a:r>
              <a:rPr lang="el-GR" sz="2800" dirty="0" err="1"/>
              <a:t>καθ</a:t>
            </a:r>
            <a:r>
              <a:rPr lang="el-GR" sz="2800" dirty="0"/>
              <a:t>)ορίζει. </a:t>
            </a:r>
          </a:p>
          <a:p>
            <a:r>
              <a:rPr lang="el-GR" sz="2800" dirty="0"/>
              <a:t>Επίσης, κατ' αυτό τον τρόπο, η παρθενία δεν θα επιβαλλόταν στους πρωτόπλαστους εκ φύσεως, αλλά θα ερχόταν ως αποτέλεσμα προσωπικής επιλογής τους, που θα τους έδινε δύναμη και αξία (ΙΩΑΝΝΗΣ ΧΡΥΣΟΣΤΟΜΟΣ, </a:t>
            </a:r>
            <a:r>
              <a:rPr lang="el-GR" sz="2800" i="1" dirty="0" err="1"/>
              <a:t>Περὶ</a:t>
            </a:r>
            <a:r>
              <a:rPr lang="el-GR" sz="2800" i="1" dirty="0"/>
              <a:t> παρθενίας</a:t>
            </a:r>
            <a:r>
              <a:rPr lang="el-GR" sz="2800" dirty="0"/>
              <a:t>, 17. </a:t>
            </a:r>
            <a:r>
              <a:rPr lang="el-GR" sz="2800" i="1" dirty="0"/>
              <a:t>Γένεσις-</a:t>
            </a:r>
            <a:r>
              <a:rPr lang="el-GR" sz="2800" i="1" dirty="0" err="1"/>
              <a:t>Ὁμιλία</a:t>
            </a:r>
            <a:r>
              <a:rPr lang="el-GR" sz="2800" i="1" dirty="0"/>
              <a:t>,</a:t>
            </a:r>
            <a:r>
              <a:rPr lang="el-GR" sz="2800" dirty="0"/>
              <a:t> 18, 4).</a:t>
            </a:r>
          </a:p>
          <a:p>
            <a:r>
              <a:rPr lang="el-GR" dirty="0"/>
              <a:t>Στην κατάσταση της ανθρωπότητας που ακολουθεί την πτώση των προπατόρων, κανόνας τελειότητας παραμένει η παρθενία. </a:t>
            </a:r>
          </a:p>
          <a:p>
            <a:r>
              <a:rPr lang="el-GR" dirty="0"/>
              <a:t>Εν τούτοις, η χρήση της σεξουαλικότητας στο πλαίσιο του γάμου  πουθενά δεν καταδικάζεται: επιτρέπει τη διαιώνιση του ανθρώπινου γένους  και για το λόγο αυτό ευλογείται από τον Θεό (</a:t>
            </a:r>
            <a:r>
              <a:rPr lang="el-GR" dirty="0" err="1"/>
              <a:t>πρβλ</a:t>
            </a:r>
            <a:r>
              <a:rPr lang="el-GR" dirty="0"/>
              <a:t>. </a:t>
            </a:r>
            <a:r>
              <a:rPr lang="el-GR" i="1" dirty="0" err="1"/>
              <a:t>Γέν</a:t>
            </a:r>
            <a:r>
              <a:rPr lang="el-GR" dirty="0"/>
              <a:t>. 9, 7 «</a:t>
            </a:r>
            <a:r>
              <a:rPr lang="el-GR" i="1" dirty="0" err="1"/>
              <a:t>ὑμεῖς</a:t>
            </a:r>
            <a:r>
              <a:rPr lang="el-GR" i="1" dirty="0"/>
              <a:t> </a:t>
            </a:r>
            <a:r>
              <a:rPr lang="el-GR" i="1" dirty="0" err="1"/>
              <a:t>δὲ</a:t>
            </a:r>
            <a:r>
              <a:rPr lang="el-GR" i="1" dirty="0"/>
              <a:t> </a:t>
            </a:r>
            <a:r>
              <a:rPr lang="el-GR" i="1" dirty="0" err="1"/>
              <a:t>αὐξάνεσθε</a:t>
            </a:r>
            <a:r>
              <a:rPr lang="el-GR" i="1" dirty="0"/>
              <a:t> </a:t>
            </a:r>
            <a:r>
              <a:rPr lang="el-GR" i="1" dirty="0" err="1"/>
              <a:t>καὶ</a:t>
            </a:r>
            <a:r>
              <a:rPr lang="el-GR" i="1" dirty="0"/>
              <a:t> </a:t>
            </a:r>
            <a:r>
              <a:rPr lang="el-GR" i="1" dirty="0" err="1"/>
              <a:t>πληθύνεσθε</a:t>
            </a:r>
            <a:r>
              <a:rPr lang="el-GR" i="1" dirty="0"/>
              <a:t> </a:t>
            </a:r>
            <a:r>
              <a:rPr lang="el-GR" i="1" dirty="0" err="1"/>
              <a:t>καὶ</a:t>
            </a:r>
            <a:r>
              <a:rPr lang="el-GR" i="1" dirty="0"/>
              <a:t> </a:t>
            </a:r>
            <a:r>
              <a:rPr lang="el-GR" i="1" dirty="0" err="1"/>
              <a:t>πληρώσατε</a:t>
            </a:r>
            <a:r>
              <a:rPr lang="el-GR" i="1" dirty="0"/>
              <a:t> </a:t>
            </a:r>
            <a:r>
              <a:rPr lang="el-GR" i="1" dirty="0" err="1"/>
              <a:t>τὴν</a:t>
            </a:r>
            <a:r>
              <a:rPr lang="el-GR" i="1" dirty="0"/>
              <a:t> </a:t>
            </a:r>
            <a:r>
              <a:rPr lang="el-GR" i="1" dirty="0" err="1"/>
              <a:t>γῆν</a:t>
            </a:r>
            <a:r>
              <a:rPr lang="el-GR" i="1" dirty="0"/>
              <a:t>, </a:t>
            </a:r>
            <a:r>
              <a:rPr lang="el-GR" i="1" dirty="0" err="1"/>
              <a:t>καὶ</a:t>
            </a:r>
            <a:r>
              <a:rPr lang="el-GR" i="1" dirty="0"/>
              <a:t> </a:t>
            </a:r>
            <a:r>
              <a:rPr lang="el-GR" i="1" dirty="0" err="1"/>
              <a:t>κατακυριεύσατε</a:t>
            </a:r>
            <a:r>
              <a:rPr lang="el-GR" i="1" dirty="0"/>
              <a:t> </a:t>
            </a:r>
            <a:r>
              <a:rPr lang="el-GR" i="1" dirty="0" err="1"/>
              <a:t>αὐτῆς</a:t>
            </a:r>
            <a:r>
              <a:rPr lang="el-GR" dirty="0"/>
              <a:t>»). </a:t>
            </a:r>
          </a:p>
        </p:txBody>
      </p:sp>
    </p:spTree>
    <p:extLst>
      <p:ext uri="{BB962C8B-B14F-4D97-AF65-F5344CB8AC3E}">
        <p14:creationId xmlns:p14="http://schemas.microsoft.com/office/powerpoint/2010/main" val="2146214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E189AE-0862-B68F-C576-938375B0F56E}"/>
              </a:ext>
            </a:extLst>
          </p:cNvPr>
          <p:cNvSpPr>
            <a:spLocks noGrp="1"/>
          </p:cNvSpPr>
          <p:nvPr>
            <p:ph type="title"/>
          </p:nvPr>
        </p:nvSpPr>
        <p:spPr>
          <a:xfrm>
            <a:off x="838200" y="18255"/>
            <a:ext cx="10515600" cy="554951"/>
          </a:xfrm>
        </p:spPr>
        <p:txBody>
          <a:bodyPr>
            <a:normAutofit fontScale="90000"/>
          </a:bodyPr>
          <a:lstStyle/>
          <a:p>
            <a:pPr algn="ctr"/>
            <a:r>
              <a:rPr lang="el-GR" b="1" dirty="0"/>
              <a:t>Γάμος και σεξουαλικότητα</a:t>
            </a:r>
          </a:p>
        </p:txBody>
      </p:sp>
      <p:sp>
        <p:nvSpPr>
          <p:cNvPr id="3" name="Θέση περιεχομένου 2">
            <a:extLst>
              <a:ext uri="{FF2B5EF4-FFF2-40B4-BE49-F238E27FC236}">
                <a16:creationId xmlns:a16="http://schemas.microsoft.com/office/drawing/2014/main" id="{BD4DB599-8628-2B8A-22AF-3CBDFD4A7999}"/>
              </a:ext>
            </a:extLst>
          </p:cNvPr>
          <p:cNvSpPr>
            <a:spLocks noGrp="1"/>
          </p:cNvSpPr>
          <p:nvPr>
            <p:ph idx="1"/>
          </p:nvPr>
        </p:nvSpPr>
        <p:spPr>
          <a:xfrm>
            <a:off x="0" y="573206"/>
            <a:ext cx="12192000" cy="6498552"/>
          </a:xfrm>
        </p:spPr>
        <p:txBody>
          <a:bodyPr>
            <a:normAutofit fontScale="92500" lnSpcReduction="20000"/>
          </a:bodyPr>
          <a:lstStyle/>
          <a:p>
            <a:r>
              <a:rPr lang="el-GR" sz="3000" dirty="0"/>
              <a:t>Οι Πατέρες, ακολουθώντας το παράδειγμα του Χριστού που ευλόγησε με την παρουσία του τον γάμο στην Κανά, καθώς και τις αποστολικές διδασκαλίες (</a:t>
            </a:r>
            <a:r>
              <a:rPr lang="el-GR" sz="3000" i="1" dirty="0"/>
              <a:t>Εβρ</a:t>
            </a:r>
            <a:r>
              <a:rPr lang="el-GR" sz="3000" dirty="0"/>
              <a:t>. 13, 4 «</a:t>
            </a:r>
            <a:r>
              <a:rPr lang="el-GR" sz="3000" i="1" dirty="0" err="1"/>
              <a:t>Τίμιος</a:t>
            </a:r>
            <a:r>
              <a:rPr lang="el-GR" sz="3000" i="1" dirty="0"/>
              <a:t> ὁ </a:t>
            </a:r>
            <a:r>
              <a:rPr lang="el-GR" sz="3000" i="1" dirty="0" err="1"/>
              <a:t>γάμος</a:t>
            </a:r>
            <a:r>
              <a:rPr lang="el-GR" sz="3000" i="1" dirty="0"/>
              <a:t> </a:t>
            </a:r>
            <a:r>
              <a:rPr lang="el-GR" sz="3000" i="1" dirty="0" err="1"/>
              <a:t>ἐν</a:t>
            </a:r>
            <a:r>
              <a:rPr lang="el-GR" sz="3000" i="1" dirty="0"/>
              <a:t> </a:t>
            </a:r>
            <a:r>
              <a:rPr lang="el-GR" sz="3000" i="1" dirty="0" err="1"/>
              <a:t>πᾶσι</a:t>
            </a:r>
            <a:r>
              <a:rPr lang="el-GR" sz="3000" i="1" dirty="0"/>
              <a:t> </a:t>
            </a:r>
            <a:r>
              <a:rPr lang="el-GR" sz="3000" i="1" dirty="0" err="1"/>
              <a:t>καὶ</a:t>
            </a:r>
            <a:r>
              <a:rPr lang="el-GR" sz="3000" i="1" dirty="0"/>
              <a:t> ἡ </a:t>
            </a:r>
            <a:r>
              <a:rPr lang="el-GR" sz="3000" i="1" dirty="0" err="1"/>
              <a:t>κοίτη</a:t>
            </a:r>
            <a:r>
              <a:rPr lang="el-GR" sz="3000" i="1" dirty="0"/>
              <a:t> </a:t>
            </a:r>
            <a:r>
              <a:rPr lang="el-GR" sz="3000" i="1" dirty="0" err="1"/>
              <a:t>ἀμίαντος</a:t>
            </a:r>
            <a:r>
              <a:rPr lang="el-GR" sz="3000" i="1" dirty="0"/>
              <a:t>· </a:t>
            </a:r>
            <a:r>
              <a:rPr lang="el-GR" sz="3000" i="1" dirty="0" err="1"/>
              <a:t>πόρνους</a:t>
            </a:r>
            <a:r>
              <a:rPr lang="el-GR" sz="3000" i="1" dirty="0"/>
              <a:t> </a:t>
            </a:r>
            <a:r>
              <a:rPr lang="el-GR" sz="3000" i="1" dirty="0" err="1"/>
              <a:t>δὲ</a:t>
            </a:r>
            <a:r>
              <a:rPr lang="el-GR" sz="3000" i="1" dirty="0"/>
              <a:t> </a:t>
            </a:r>
            <a:r>
              <a:rPr lang="el-GR" sz="3000" i="1" dirty="0" err="1"/>
              <a:t>καὶ</a:t>
            </a:r>
            <a:r>
              <a:rPr lang="el-GR" sz="3000" i="1" dirty="0"/>
              <a:t> </a:t>
            </a:r>
            <a:r>
              <a:rPr lang="el-GR" sz="3000" i="1" dirty="0" err="1"/>
              <a:t>μοιχοὺς</a:t>
            </a:r>
            <a:r>
              <a:rPr lang="el-GR" sz="3000" i="1" dirty="0"/>
              <a:t> </a:t>
            </a:r>
            <a:r>
              <a:rPr lang="el-GR" sz="3000" i="1" dirty="0" err="1"/>
              <a:t>κρινεῖ</a:t>
            </a:r>
            <a:r>
              <a:rPr lang="el-GR" sz="3000" i="1" dirty="0"/>
              <a:t> ὁ </a:t>
            </a:r>
            <a:r>
              <a:rPr lang="el-GR" sz="3000" i="1" dirty="0" err="1"/>
              <a:t>Θεός</a:t>
            </a:r>
            <a:r>
              <a:rPr lang="el-GR" sz="3000" dirty="0"/>
              <a:t>»), αναγνωρίζουν την πλήρη νομιμότητα της χρήσης της σεξουαλικότητας στον γάμο και επιπλέον αναγνωρίζουν την αξία της. Στο πλαίσιο του γάμου, το πάθος της πορνείας δεν έγκειται λοιπόν στη χρήση της σεξουαλικής λειτουργίας, αλλά στην κατάχρηση και τη διεστραμμένη χρήση της. </a:t>
            </a:r>
          </a:p>
          <a:p>
            <a:r>
              <a:rPr lang="el-GR" sz="3000" dirty="0"/>
              <a:t>Υπάρχει κακή χρήση, όταν ο άνθρωπος κάνει χρήση της σεξουαλικότητας αποβλέποντας μόνο στην ηδονή. Η </a:t>
            </a:r>
            <a:r>
              <a:rPr lang="el-GR" sz="3000" dirty="0" err="1"/>
              <a:t>στοχοθεσία</a:t>
            </a:r>
            <a:r>
              <a:rPr lang="el-GR" sz="3000" dirty="0"/>
              <a:t> αυτή είναι </a:t>
            </a:r>
            <a:r>
              <a:rPr lang="el-GR" sz="3000" dirty="0" err="1"/>
              <a:t>διαστροφική</a:t>
            </a:r>
            <a:r>
              <a:rPr lang="el-GR" sz="3000" dirty="0"/>
              <a:t> και παθολογική γι' αρκετούς λόγους.</a:t>
            </a:r>
          </a:p>
          <a:p>
            <a:r>
              <a:rPr lang="el-GR" sz="3000" dirty="0"/>
              <a:t>Κατά πρώτον αρνείται ένα από τους πρωταρχικούς σκοπούς της σεξουαλικής λειτουργίας, τον προφανέστατο και αποτυπωμένο στην ίδια τη φύση: την τεκνογονία. Να γιατί ο άγιος Μάξιμος παρατηρεί ότι κατά γενικό τρόπο «</a:t>
            </a:r>
            <a:r>
              <a:rPr lang="el-GR" sz="3000" b="1" i="1" dirty="0">
                <a:solidFill>
                  <a:srgbClr val="FF0000"/>
                </a:solidFill>
              </a:rPr>
              <a:t>κακία </a:t>
            </a:r>
            <a:r>
              <a:rPr lang="el-GR" sz="3000" b="1" i="1" dirty="0" err="1">
                <a:solidFill>
                  <a:srgbClr val="FF0000"/>
                </a:solidFill>
              </a:rPr>
              <a:t>ἐστὶν</a:t>
            </a:r>
            <a:r>
              <a:rPr lang="el-GR" sz="3000" b="1" i="1" dirty="0">
                <a:solidFill>
                  <a:srgbClr val="FF0000"/>
                </a:solidFill>
              </a:rPr>
              <a:t> ἡ </a:t>
            </a:r>
            <a:r>
              <a:rPr lang="el-GR" sz="3000" b="1" i="1" dirty="0" err="1">
                <a:solidFill>
                  <a:srgbClr val="FF0000"/>
                </a:solidFill>
              </a:rPr>
              <a:t>ἐσφαλμένη</a:t>
            </a:r>
            <a:r>
              <a:rPr lang="el-GR" sz="3000" b="1" i="1" dirty="0">
                <a:solidFill>
                  <a:srgbClr val="FF0000"/>
                </a:solidFill>
              </a:rPr>
              <a:t> </a:t>
            </a:r>
            <a:r>
              <a:rPr lang="el-GR" sz="3000" b="1" i="1" dirty="0" err="1">
                <a:solidFill>
                  <a:srgbClr val="FF0000"/>
                </a:solidFill>
              </a:rPr>
              <a:t>χρῆσις</a:t>
            </a:r>
            <a:r>
              <a:rPr lang="el-GR" sz="3000" b="1" i="1" dirty="0">
                <a:solidFill>
                  <a:srgbClr val="FF0000"/>
                </a:solidFill>
              </a:rPr>
              <a:t> </a:t>
            </a:r>
            <a:r>
              <a:rPr lang="el-GR" sz="3000" b="1" i="1" dirty="0" err="1">
                <a:solidFill>
                  <a:srgbClr val="FF0000"/>
                </a:solidFill>
              </a:rPr>
              <a:t>τῶν</a:t>
            </a:r>
            <a:r>
              <a:rPr lang="el-GR" sz="3000" b="1" i="1" dirty="0">
                <a:solidFill>
                  <a:srgbClr val="FF0000"/>
                </a:solidFill>
              </a:rPr>
              <a:t> νοημάτων, ἥ </a:t>
            </a:r>
            <a:r>
              <a:rPr lang="el-GR" sz="3000" b="1" i="1" dirty="0" err="1">
                <a:solidFill>
                  <a:srgbClr val="FF0000"/>
                </a:solidFill>
              </a:rPr>
              <a:t>ἐπακολουθεῖ</a:t>
            </a:r>
            <a:r>
              <a:rPr lang="el-GR" sz="3000" b="1" i="1" dirty="0">
                <a:solidFill>
                  <a:srgbClr val="FF0000"/>
                </a:solidFill>
              </a:rPr>
              <a:t> ἡ </a:t>
            </a:r>
            <a:r>
              <a:rPr lang="el-GR" sz="3000" b="1" i="1" dirty="0" err="1">
                <a:solidFill>
                  <a:srgbClr val="FF0000"/>
                </a:solidFill>
              </a:rPr>
              <a:t>παράχρησις</a:t>
            </a:r>
            <a:r>
              <a:rPr lang="el-GR" sz="3000" b="1" i="1" dirty="0">
                <a:solidFill>
                  <a:srgbClr val="FF0000"/>
                </a:solidFill>
              </a:rPr>
              <a:t> </a:t>
            </a:r>
            <a:r>
              <a:rPr lang="el-GR" sz="3000" b="1" i="1" dirty="0" err="1">
                <a:solidFill>
                  <a:srgbClr val="FF0000"/>
                </a:solidFill>
              </a:rPr>
              <a:t>τῶν</a:t>
            </a:r>
            <a:r>
              <a:rPr lang="el-GR" sz="3000" b="1" i="1" dirty="0">
                <a:solidFill>
                  <a:srgbClr val="FF0000"/>
                </a:solidFill>
              </a:rPr>
              <a:t> πραγμάτων</a:t>
            </a:r>
            <a:r>
              <a:rPr lang="el-GR" sz="3000" dirty="0"/>
              <a:t>»· και αναφέρει ως παράδειγμα ότι «</a:t>
            </a:r>
            <a:r>
              <a:rPr lang="el-GR" sz="3000" i="1" dirty="0" err="1"/>
              <a:t>ἐπὶ</a:t>
            </a:r>
            <a:r>
              <a:rPr lang="el-GR" sz="3000" i="1" dirty="0"/>
              <a:t> </a:t>
            </a:r>
            <a:r>
              <a:rPr lang="el-GR" sz="3000" i="1" dirty="0" err="1"/>
              <a:t>τῆς</a:t>
            </a:r>
            <a:r>
              <a:rPr lang="el-GR" sz="3000" i="1" dirty="0"/>
              <a:t> γυναικός, ἡ </a:t>
            </a:r>
            <a:r>
              <a:rPr lang="el-GR" sz="3000" i="1" dirty="0" err="1"/>
              <a:t>ὀρθή</a:t>
            </a:r>
            <a:r>
              <a:rPr lang="el-GR" sz="3000" i="1" dirty="0"/>
              <a:t> </a:t>
            </a:r>
            <a:r>
              <a:rPr lang="el-GR" sz="3000" i="1" dirty="0" err="1"/>
              <a:t>χρῆσις</a:t>
            </a:r>
            <a:r>
              <a:rPr lang="el-GR" sz="3000" i="1" dirty="0"/>
              <a:t> </a:t>
            </a:r>
            <a:r>
              <a:rPr lang="el-GR" sz="3000" i="1" dirty="0" err="1"/>
              <a:t>τῆς</a:t>
            </a:r>
            <a:r>
              <a:rPr lang="el-GR" sz="3000" i="1" dirty="0"/>
              <a:t> συνουσίας ὁ </a:t>
            </a:r>
            <a:r>
              <a:rPr lang="el-GR" sz="3000" i="1" dirty="0" err="1"/>
              <a:t>σκοπὸς</a:t>
            </a:r>
            <a:r>
              <a:rPr lang="el-GR" sz="3000" i="1" dirty="0"/>
              <a:t> </a:t>
            </a:r>
            <a:r>
              <a:rPr lang="el-GR" sz="3000" i="1" dirty="0" err="1"/>
              <a:t>ἐστὶ</a:t>
            </a:r>
            <a:r>
              <a:rPr lang="el-GR" sz="3000" i="1" dirty="0"/>
              <a:t> </a:t>
            </a:r>
            <a:r>
              <a:rPr lang="el-GR" sz="3000" i="1" dirty="0" err="1"/>
              <a:t>τῆς</a:t>
            </a:r>
            <a:r>
              <a:rPr lang="el-GR" sz="3000" i="1" dirty="0"/>
              <a:t> παιδοποιίας. Ὁ </a:t>
            </a:r>
            <a:r>
              <a:rPr lang="el-GR" sz="3000" i="1" dirty="0" err="1"/>
              <a:t>οὖν</a:t>
            </a:r>
            <a:r>
              <a:rPr lang="el-GR" sz="3000" i="1" dirty="0"/>
              <a:t> </a:t>
            </a:r>
            <a:r>
              <a:rPr lang="el-GR" sz="3000" i="1" dirty="0" err="1"/>
              <a:t>εἰς</a:t>
            </a:r>
            <a:r>
              <a:rPr lang="el-GR" sz="3000" i="1" dirty="0"/>
              <a:t> </a:t>
            </a:r>
            <a:r>
              <a:rPr lang="el-GR" sz="3000" i="1" dirty="0" err="1"/>
              <a:t>τὴν</a:t>
            </a:r>
            <a:r>
              <a:rPr lang="el-GR" sz="3000" i="1" dirty="0"/>
              <a:t> </a:t>
            </a:r>
            <a:r>
              <a:rPr lang="el-GR" sz="3000" i="1" dirty="0" err="1"/>
              <a:t>ἡδονήν</a:t>
            </a:r>
            <a:r>
              <a:rPr lang="el-GR" sz="3000" i="1" dirty="0"/>
              <a:t> </a:t>
            </a:r>
            <a:r>
              <a:rPr lang="el-GR" sz="3000" i="1" dirty="0" err="1"/>
              <a:t>ἀποβλεψάμενος</a:t>
            </a:r>
            <a:r>
              <a:rPr lang="el-GR" sz="3000" i="1" dirty="0"/>
              <a:t> </a:t>
            </a:r>
            <a:r>
              <a:rPr lang="el-GR" sz="3000" i="1" dirty="0" err="1"/>
              <a:t>ἐσφάλη</a:t>
            </a:r>
            <a:r>
              <a:rPr lang="el-GR" sz="3000" i="1" dirty="0"/>
              <a:t> </a:t>
            </a:r>
            <a:r>
              <a:rPr lang="el-GR" sz="3000" i="1" dirty="0" err="1"/>
              <a:t>περὶ</a:t>
            </a:r>
            <a:r>
              <a:rPr lang="el-GR" sz="3000" i="1" dirty="0"/>
              <a:t> </a:t>
            </a:r>
            <a:r>
              <a:rPr lang="el-GR" sz="3000" i="1" dirty="0" err="1"/>
              <a:t>τὴν</a:t>
            </a:r>
            <a:r>
              <a:rPr lang="el-GR" sz="3000" i="1" dirty="0"/>
              <a:t> </a:t>
            </a:r>
            <a:r>
              <a:rPr lang="el-GR" sz="3000" i="1" dirty="0" err="1"/>
              <a:t>χρῆσιν</a:t>
            </a:r>
            <a:r>
              <a:rPr lang="el-GR" sz="3000" i="1" dirty="0"/>
              <a:t>, </a:t>
            </a:r>
            <a:r>
              <a:rPr lang="el-GR" sz="3000" i="1" dirty="0" err="1"/>
              <a:t>τὸ</a:t>
            </a:r>
            <a:r>
              <a:rPr lang="el-GR" sz="3000" i="1" dirty="0"/>
              <a:t> </a:t>
            </a:r>
            <a:r>
              <a:rPr lang="el-GR" sz="3000" i="1" dirty="0" err="1"/>
              <a:t>μὴ</a:t>
            </a:r>
            <a:r>
              <a:rPr lang="el-GR" sz="3000" i="1" dirty="0"/>
              <a:t> </a:t>
            </a:r>
            <a:r>
              <a:rPr lang="el-GR" sz="3000" i="1" dirty="0" err="1"/>
              <a:t>καλὸν</a:t>
            </a:r>
            <a:r>
              <a:rPr lang="el-GR" sz="3000" i="1" dirty="0"/>
              <a:t> </a:t>
            </a:r>
            <a:r>
              <a:rPr lang="el-GR" sz="3000" i="1" dirty="0" err="1"/>
              <a:t>ὡς</a:t>
            </a:r>
            <a:r>
              <a:rPr lang="el-GR" sz="3000" i="1" dirty="0"/>
              <a:t> </a:t>
            </a:r>
            <a:r>
              <a:rPr lang="el-GR" sz="3000" i="1" dirty="0" err="1"/>
              <a:t>καλὸν</a:t>
            </a:r>
            <a:r>
              <a:rPr lang="el-GR" sz="3000" i="1" dirty="0"/>
              <a:t> </a:t>
            </a:r>
            <a:r>
              <a:rPr lang="el-GR" sz="3000" i="1" dirty="0" err="1"/>
              <a:t>ἡγησάμενος</a:t>
            </a:r>
            <a:r>
              <a:rPr lang="el-GR" sz="3000" i="1" dirty="0"/>
              <a:t>. Ὁ </a:t>
            </a:r>
            <a:r>
              <a:rPr lang="el-GR" sz="3000" i="1" dirty="0" err="1"/>
              <a:t>οὖν</a:t>
            </a:r>
            <a:r>
              <a:rPr lang="el-GR" sz="3000" i="1" dirty="0"/>
              <a:t> </a:t>
            </a:r>
            <a:r>
              <a:rPr lang="el-GR" sz="3000" i="1" dirty="0" err="1"/>
              <a:t>τοιοῦτος</a:t>
            </a:r>
            <a:r>
              <a:rPr lang="el-GR" sz="3000" i="1" dirty="0"/>
              <a:t> </a:t>
            </a:r>
            <a:r>
              <a:rPr lang="el-GR" sz="3000" i="1" dirty="0" err="1"/>
              <a:t>παραχρῆται</a:t>
            </a:r>
            <a:r>
              <a:rPr lang="el-GR" sz="3000" i="1" dirty="0"/>
              <a:t> γυναικί </a:t>
            </a:r>
            <a:r>
              <a:rPr lang="el-GR" sz="3000" i="1" dirty="0" err="1"/>
              <a:t>συνουσιαζόμενος</a:t>
            </a:r>
            <a:r>
              <a:rPr lang="el-GR" sz="3000" dirty="0"/>
              <a:t>».</a:t>
            </a:r>
          </a:p>
          <a:p>
            <a:pPr marL="0" indent="0">
              <a:buNone/>
            </a:pPr>
            <a:r>
              <a:rPr lang="el-GR" sz="2800" dirty="0"/>
              <a:t> </a:t>
            </a:r>
          </a:p>
        </p:txBody>
      </p:sp>
    </p:spTree>
    <p:extLst>
      <p:ext uri="{BB962C8B-B14F-4D97-AF65-F5344CB8AC3E}">
        <p14:creationId xmlns:p14="http://schemas.microsoft.com/office/powerpoint/2010/main" val="1203421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F9042C-98EA-5BBF-94F9-EFEDDBEC00A5}"/>
              </a:ext>
            </a:extLst>
          </p:cNvPr>
          <p:cNvSpPr>
            <a:spLocks noGrp="1"/>
          </p:cNvSpPr>
          <p:nvPr>
            <p:ph type="title"/>
          </p:nvPr>
        </p:nvSpPr>
        <p:spPr>
          <a:xfrm>
            <a:off x="838200" y="0"/>
            <a:ext cx="10515600" cy="518615"/>
          </a:xfrm>
        </p:spPr>
        <p:txBody>
          <a:bodyPr>
            <a:normAutofit fontScale="90000"/>
          </a:bodyPr>
          <a:lstStyle/>
          <a:p>
            <a:pPr algn="ctr"/>
            <a:r>
              <a:rPr lang="el-GR" b="1" dirty="0"/>
              <a:t> Γάμος και σεξουαλικότητα</a:t>
            </a:r>
          </a:p>
        </p:txBody>
      </p:sp>
      <p:sp>
        <p:nvSpPr>
          <p:cNvPr id="3" name="Θέση περιεχομένου 2">
            <a:extLst>
              <a:ext uri="{FF2B5EF4-FFF2-40B4-BE49-F238E27FC236}">
                <a16:creationId xmlns:a16="http://schemas.microsoft.com/office/drawing/2014/main" id="{84F8173D-F82E-0D7E-DFE3-341E74437B5B}"/>
              </a:ext>
            </a:extLst>
          </p:cNvPr>
          <p:cNvSpPr>
            <a:spLocks noGrp="1"/>
          </p:cNvSpPr>
          <p:nvPr>
            <p:ph idx="1"/>
          </p:nvPr>
        </p:nvSpPr>
        <p:spPr>
          <a:xfrm>
            <a:off x="0" y="409434"/>
            <a:ext cx="12192000" cy="6448566"/>
          </a:xfrm>
        </p:spPr>
        <p:txBody>
          <a:bodyPr>
            <a:normAutofit/>
          </a:bodyPr>
          <a:lstStyle/>
          <a:p>
            <a:r>
              <a:rPr lang="el-GR" dirty="0"/>
              <a:t>Ωστόσο ο σκοπός που μόλις αναφέραμε, μολονότι ουσιαστικός, δεν είναι ούτε ο μοναδικός ούτε ο πλέον σημαντικός.</a:t>
            </a:r>
          </a:p>
          <a:p>
            <a:r>
              <a:rPr lang="el-GR" dirty="0"/>
              <a:t>Στο ανθρώπινο είδος, η τεκνογονία μπορεί να εμφανίζεται περισσότερο ως φυσικό αποτέλεσμα της συνουσίας παρά ως ο ίδιος ο σκοπός της. </a:t>
            </a:r>
          </a:p>
          <a:p>
            <a:r>
              <a:rPr lang="el-GR" dirty="0"/>
              <a:t>Η σεξουαλική ένωση είναι </a:t>
            </a:r>
            <a:r>
              <a:rPr lang="el-GR" b="1" dirty="0">
                <a:solidFill>
                  <a:srgbClr val="FF0000"/>
                </a:solidFill>
              </a:rPr>
              <a:t>μια από τις εκδηλώσεις της αμοιβαίας αγάπης</a:t>
            </a:r>
            <a:r>
              <a:rPr lang="el-GR" dirty="0"/>
              <a:t>, που την εκφράζει σε σωματικό επίπεδο. </a:t>
            </a:r>
          </a:p>
          <a:p>
            <a:r>
              <a:rPr lang="el-GR" dirty="0"/>
              <a:t>Η </a:t>
            </a:r>
            <a:r>
              <a:rPr lang="el-GR" b="1" dirty="0">
                <a:solidFill>
                  <a:srgbClr val="FF0000"/>
                </a:solidFill>
              </a:rPr>
              <a:t>αγάπη </a:t>
            </a:r>
            <a:r>
              <a:rPr lang="el-GR" dirty="0"/>
              <a:t>συνιστά τον πρώτο σκοπό της συνεύρεσης, καθώς ο άνθρωπος μπορεί να εισπράξει πολλές πνευματικές ευεργεσίες από αυτή, παράλληλα με τους υπόλοιπους τρόπους της συζυγικής ένωσης. </a:t>
            </a:r>
          </a:p>
          <a:p>
            <a:r>
              <a:rPr lang="el-GR" dirty="0"/>
              <a:t>Πρέπει ωστόσο να οριστεί με ακρίβεια ότι η θεώρηση της συζυγικής αγάπης γίνεται μέσα από τη χριστιανική προοπτική: είναι η ένωση των δύο προσώπων, που κατανοούνται τόσο στην ψυχοσωματική τους ολοκλήρωση όσο και στην πνευματική τους φύση.  </a:t>
            </a:r>
          </a:p>
          <a:p>
            <a:endParaRPr lang="el-GR" dirty="0"/>
          </a:p>
        </p:txBody>
      </p:sp>
    </p:spTree>
    <p:extLst>
      <p:ext uri="{BB962C8B-B14F-4D97-AF65-F5344CB8AC3E}">
        <p14:creationId xmlns:p14="http://schemas.microsoft.com/office/powerpoint/2010/main" val="272583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8DA75F-29B2-72EF-A33A-E9ED9F77C3AA}"/>
              </a:ext>
            </a:extLst>
          </p:cNvPr>
          <p:cNvSpPr>
            <a:spLocks noGrp="1"/>
          </p:cNvSpPr>
          <p:nvPr>
            <p:ph type="title"/>
          </p:nvPr>
        </p:nvSpPr>
        <p:spPr>
          <a:xfrm>
            <a:off x="838200" y="0"/>
            <a:ext cx="10515600" cy="532263"/>
          </a:xfrm>
        </p:spPr>
        <p:txBody>
          <a:bodyPr>
            <a:normAutofit fontScale="90000"/>
          </a:bodyPr>
          <a:lstStyle/>
          <a:p>
            <a:pPr algn="ctr"/>
            <a:r>
              <a:rPr lang="el-GR" b="1" dirty="0"/>
              <a:t>Τα κεντρικά θέματα της 4</a:t>
            </a:r>
            <a:r>
              <a:rPr lang="el-GR" b="1" baseline="30000" dirty="0"/>
              <a:t>ης</a:t>
            </a:r>
            <a:r>
              <a:rPr lang="el-GR" b="1" dirty="0"/>
              <a:t> Ενότητας</a:t>
            </a:r>
            <a:endParaRPr lang="el-GR" dirty="0"/>
          </a:p>
        </p:txBody>
      </p:sp>
      <p:sp>
        <p:nvSpPr>
          <p:cNvPr id="3" name="Θέση περιεχομένου 2">
            <a:extLst>
              <a:ext uri="{FF2B5EF4-FFF2-40B4-BE49-F238E27FC236}">
                <a16:creationId xmlns:a16="http://schemas.microsoft.com/office/drawing/2014/main" id="{F7ED4463-1CE0-90EC-FCBE-6FEC21F3EDCB}"/>
              </a:ext>
            </a:extLst>
          </p:cNvPr>
          <p:cNvSpPr>
            <a:spLocks noGrp="1"/>
          </p:cNvSpPr>
          <p:nvPr>
            <p:ph idx="1"/>
          </p:nvPr>
        </p:nvSpPr>
        <p:spPr>
          <a:xfrm>
            <a:off x="0" y="436728"/>
            <a:ext cx="12192000" cy="6421273"/>
          </a:xfrm>
        </p:spPr>
        <p:txBody>
          <a:bodyPr>
            <a:normAutofit lnSpcReduction="10000"/>
          </a:bodyPr>
          <a:lstStyle/>
          <a:p>
            <a:pPr marL="0" indent="0">
              <a:buNone/>
            </a:pPr>
            <a:r>
              <a:rPr lang="el-GR" dirty="0"/>
              <a:t>Στην 4</a:t>
            </a:r>
            <a:r>
              <a:rPr lang="el-GR" baseline="30000" dirty="0"/>
              <a:t>η</a:t>
            </a:r>
            <a:r>
              <a:rPr lang="el-GR" dirty="0"/>
              <a:t> Ενότητα </a:t>
            </a:r>
            <a:r>
              <a:rPr lang="el-GR" sz="2800" dirty="0"/>
              <a:t>θίγονται τα ακόλουθα θέματα:</a:t>
            </a:r>
          </a:p>
          <a:p>
            <a:r>
              <a:rPr lang="el-GR" dirty="0"/>
              <a:t>Περιγραφή και είδη της γαστριμαργίας</a:t>
            </a:r>
          </a:p>
          <a:p>
            <a:r>
              <a:rPr lang="el-GR" dirty="0"/>
              <a:t>Η γαστριμαργία ως πάθος της ψυχής</a:t>
            </a:r>
          </a:p>
          <a:p>
            <a:r>
              <a:rPr lang="el-GR" sz="2800" dirty="0"/>
              <a:t>Η διάκριση μεταξύ της τροφής και του τρόπου χρήσης της τροφής</a:t>
            </a:r>
            <a:endParaRPr lang="el-GR" dirty="0"/>
          </a:p>
          <a:p>
            <a:r>
              <a:rPr lang="el-GR" dirty="0"/>
              <a:t>Η γαστριμαργία ως νόσος</a:t>
            </a:r>
          </a:p>
          <a:p>
            <a:r>
              <a:rPr lang="el-GR" dirty="0"/>
              <a:t>Συνέπειες της γαστριμαργίας</a:t>
            </a:r>
          </a:p>
          <a:p>
            <a:r>
              <a:rPr lang="el-GR" dirty="0"/>
              <a:t>Η εγκράτεια ως η θεραπευτική της γαστριμαργίας</a:t>
            </a:r>
            <a:endParaRPr lang="el-GR" sz="2800" dirty="0"/>
          </a:p>
          <a:p>
            <a:r>
              <a:rPr lang="el-GR" sz="2800" dirty="0"/>
              <a:t>Η θέση της παρθενίας και η σχέση της με τη σεξουαλικότητα</a:t>
            </a:r>
          </a:p>
          <a:p>
            <a:r>
              <a:rPr lang="el-GR" dirty="0"/>
              <a:t>Γάμος και σεξουαλικότητα</a:t>
            </a:r>
          </a:p>
          <a:p>
            <a:r>
              <a:rPr lang="el-GR" dirty="0"/>
              <a:t>Καλή και κακή χρήση της σεξουαλικότητας</a:t>
            </a:r>
            <a:endParaRPr lang="el-GR" sz="2800" dirty="0"/>
          </a:p>
          <a:p>
            <a:r>
              <a:rPr lang="el-GR" sz="2800" dirty="0"/>
              <a:t>Ο ρόλος της ψυχικής λειτουργίας στο πάθος της πορνείας</a:t>
            </a:r>
          </a:p>
          <a:p>
            <a:r>
              <a:rPr lang="el-GR" dirty="0"/>
              <a:t>Συνέπειες της πορνείας</a:t>
            </a:r>
            <a:endParaRPr lang="el-GR" sz="2800" dirty="0"/>
          </a:p>
          <a:p>
            <a:r>
              <a:rPr lang="el-GR" dirty="0"/>
              <a:t>Η σωφροσύνη ως η θεραπευτική της πορνείας</a:t>
            </a:r>
          </a:p>
          <a:p>
            <a:endParaRPr lang="el-GR" sz="2800" b="1" dirty="0"/>
          </a:p>
          <a:p>
            <a:endParaRPr lang="el-GR" sz="2800" dirty="0"/>
          </a:p>
          <a:p>
            <a:endParaRPr lang="el-GR" b="1" dirty="0"/>
          </a:p>
          <a:p>
            <a:endParaRPr lang="el-GR" dirty="0"/>
          </a:p>
        </p:txBody>
      </p:sp>
    </p:spTree>
    <p:extLst>
      <p:ext uri="{BB962C8B-B14F-4D97-AF65-F5344CB8AC3E}">
        <p14:creationId xmlns:p14="http://schemas.microsoft.com/office/powerpoint/2010/main" val="1220621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5F30FF-C6A8-E8CD-E7FD-CE21BB188622}"/>
              </a:ext>
            </a:extLst>
          </p:cNvPr>
          <p:cNvSpPr>
            <a:spLocks noGrp="1"/>
          </p:cNvSpPr>
          <p:nvPr>
            <p:ph type="title"/>
          </p:nvPr>
        </p:nvSpPr>
        <p:spPr>
          <a:xfrm>
            <a:off x="838200" y="18256"/>
            <a:ext cx="10515600" cy="662782"/>
          </a:xfrm>
        </p:spPr>
        <p:txBody>
          <a:bodyPr>
            <a:normAutofit fontScale="90000"/>
          </a:bodyPr>
          <a:lstStyle/>
          <a:p>
            <a:pPr algn="ctr"/>
            <a:r>
              <a:rPr lang="el-GR" b="1" dirty="0"/>
              <a:t> Γάμος και σεξουαλικότητα</a:t>
            </a:r>
          </a:p>
        </p:txBody>
      </p:sp>
      <p:sp>
        <p:nvSpPr>
          <p:cNvPr id="3" name="Θέση περιεχομένου 2">
            <a:extLst>
              <a:ext uri="{FF2B5EF4-FFF2-40B4-BE49-F238E27FC236}">
                <a16:creationId xmlns:a16="http://schemas.microsoft.com/office/drawing/2014/main" id="{908BA7EA-138A-E565-A733-BAF770103182}"/>
              </a:ext>
            </a:extLst>
          </p:cNvPr>
          <p:cNvSpPr>
            <a:spLocks noGrp="1"/>
          </p:cNvSpPr>
          <p:nvPr>
            <p:ph idx="1"/>
          </p:nvPr>
        </p:nvSpPr>
        <p:spPr>
          <a:xfrm>
            <a:off x="0" y="545910"/>
            <a:ext cx="12192000" cy="6312090"/>
          </a:xfrm>
        </p:spPr>
        <p:txBody>
          <a:bodyPr>
            <a:normAutofit/>
          </a:bodyPr>
          <a:lstStyle/>
          <a:p>
            <a:r>
              <a:rPr lang="el-GR" sz="2800" dirty="0"/>
              <a:t>Η ένωση επισφραγίζεται ως προς τη φύση και τον σκοπό της με τη χορήγηση της χάρης του Αγίου Πνεύματος μέσα από το μυστήριο του γάμου. </a:t>
            </a:r>
          </a:p>
          <a:p>
            <a:r>
              <a:rPr lang="el-GR" sz="2800" dirty="0"/>
              <a:t>Η συγκεκριμένη αντίληψη υποτάσσει τη συνουσία, όπως και όλους τους υπόλοιπους τρόπους ένωσης των συζύγων στην πνευματική διάσταση της ύπαρξής τους και της αγάπης τους. </a:t>
            </a:r>
          </a:p>
          <a:p>
            <a:r>
              <a:rPr lang="el-GR" sz="2800" dirty="0"/>
              <a:t>Όταν η συνεύρεση βιώνεται ανεξάρτητα από το πνευματικό της περιεχόμενο και γίνεται μόνο για την αισθητή ηδονή που πορίζει, τότε αναπόφευκτα ακρωτηριάζει τον άνθρωπο, διαταράσσοντας τη φυσιολογική τάξη της σχέσης του με τον Θεό, τον εαυτό του και το συνάνθρωπό του.</a:t>
            </a:r>
          </a:p>
          <a:p>
            <a:pPr lvl="0"/>
            <a:r>
              <a:rPr lang="el-GR" sz="2800" dirty="0"/>
              <a:t>Η επιθυμία της σεξουαλικής ηδονής κατ' αποκλειστικότητα, που χαρακτηρίζει την πορνεία, κινητοποιεί την επιθυμητική δύναμη του ανθρώπου  μακριά από τον Θεό, ο οποίος έπρεπε ν' αποτελεί τον ουσιαστικό στόχο του. </a:t>
            </a:r>
          </a:p>
          <a:p>
            <a:r>
              <a:rPr lang="el-GR" sz="2800" dirty="0"/>
              <a:t>Σκοτισμένος από την ηδονή που το πάθος του προσφέρει, ο άνθρωπος στερείται της πνευματικής απόλαυσης των ανώτερων αγαθών της Βασιλείας. </a:t>
            </a:r>
          </a:p>
          <a:p>
            <a:endParaRPr lang="el-GR" dirty="0"/>
          </a:p>
        </p:txBody>
      </p:sp>
    </p:spTree>
    <p:extLst>
      <p:ext uri="{BB962C8B-B14F-4D97-AF65-F5344CB8AC3E}">
        <p14:creationId xmlns:p14="http://schemas.microsoft.com/office/powerpoint/2010/main" val="3023297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0CE4B2-4E78-BD79-009B-0109552664AE}"/>
              </a:ext>
            </a:extLst>
          </p:cNvPr>
          <p:cNvSpPr>
            <a:spLocks noGrp="1"/>
          </p:cNvSpPr>
          <p:nvPr>
            <p:ph type="title"/>
          </p:nvPr>
        </p:nvSpPr>
        <p:spPr>
          <a:xfrm>
            <a:off x="838200" y="18255"/>
            <a:ext cx="10515600" cy="773315"/>
          </a:xfrm>
        </p:spPr>
        <p:txBody>
          <a:bodyPr/>
          <a:lstStyle/>
          <a:p>
            <a:pPr algn="ctr"/>
            <a:r>
              <a:rPr lang="el-GR" b="1" dirty="0"/>
              <a:t>Καλή και κακή χρήση της σεξουαλικότητας</a:t>
            </a:r>
          </a:p>
        </p:txBody>
      </p:sp>
      <p:sp>
        <p:nvSpPr>
          <p:cNvPr id="3" name="Θέση περιεχομένου 2">
            <a:extLst>
              <a:ext uri="{FF2B5EF4-FFF2-40B4-BE49-F238E27FC236}">
                <a16:creationId xmlns:a16="http://schemas.microsoft.com/office/drawing/2014/main" id="{1B2144BB-DD06-D097-4C2D-4D7B9C1FA0F1}"/>
              </a:ext>
            </a:extLst>
          </p:cNvPr>
          <p:cNvSpPr>
            <a:spLocks noGrp="1"/>
          </p:cNvSpPr>
          <p:nvPr>
            <p:ph idx="1"/>
          </p:nvPr>
        </p:nvSpPr>
        <p:spPr>
          <a:xfrm>
            <a:off x="0" y="641445"/>
            <a:ext cx="12192000" cy="6198300"/>
          </a:xfrm>
        </p:spPr>
        <p:txBody>
          <a:bodyPr>
            <a:normAutofit/>
          </a:bodyPr>
          <a:lstStyle/>
          <a:p>
            <a:r>
              <a:rPr lang="el-GR" sz="2800" dirty="0"/>
              <a:t>Η πορνεία, όπως όλα τ' άλλα πάθη, βλέπουμε ότι οδηγεί στην ανατροπή των αξιών στο υψηλότερο επίπεδο: «οδηγεί» τον Θεό σε δεύτερο επίπεδο, Τον λησμονεί και Τον αρνείται θέτοντας στη θέση Του την ηδονή των αισθητών.  </a:t>
            </a:r>
          </a:p>
          <a:p>
            <a:r>
              <a:rPr lang="el-GR" dirty="0"/>
              <a:t>Όπως και οι υπόλοιποι τρόποι ένωσης, στη φυσιολογική της λειτουργία η σεξουαλικότητα φωτίζεται «εν Θεώ». Η σχέση των συντρόφων βρίσκει την αναλογία της στην ένωση του Χριστού και της Εκκλησίας (</a:t>
            </a:r>
            <a:r>
              <a:rPr lang="el-GR" dirty="0" err="1"/>
              <a:t>πρβλ</a:t>
            </a:r>
            <a:r>
              <a:rPr lang="el-GR" dirty="0"/>
              <a:t>. </a:t>
            </a:r>
            <a:r>
              <a:rPr lang="el-GR" dirty="0" err="1"/>
              <a:t>Εφεσ</a:t>
            </a:r>
            <a:r>
              <a:rPr lang="el-GR" dirty="0"/>
              <a:t>. 5, 20-32) φθάνοντας έτσι στο νόημα του μυστηρίου (</a:t>
            </a:r>
            <a:r>
              <a:rPr lang="el-GR" dirty="0" err="1"/>
              <a:t>πρβλ</a:t>
            </a:r>
            <a:r>
              <a:rPr lang="el-GR" dirty="0"/>
              <a:t>. </a:t>
            </a:r>
            <a:r>
              <a:rPr lang="el-GR" dirty="0" err="1"/>
              <a:t>Εφεσ</a:t>
            </a:r>
            <a:r>
              <a:rPr lang="el-GR" dirty="0"/>
              <a:t>. 5, 32).</a:t>
            </a:r>
          </a:p>
          <a:p>
            <a:r>
              <a:rPr lang="el-GR" dirty="0"/>
              <a:t>Η σεξουαλικότητα αγιάζεται με το μυστήριο του γάμου, ολοκληρώνεται και μεταμορφώνεται πνευματικά με την αγάπη των συζύγων που ζουν εν Χριστώ.</a:t>
            </a:r>
          </a:p>
          <a:p>
            <a:r>
              <a:rPr lang="el-GR" dirty="0"/>
              <a:t>Αντίθετα στην πορνεία γίνεται εμπόδιο στη συνάντηση του ανθρώπου με το Θεό. Τότε η σεξουαλικότητα καθίσταται, καθαρά, σαρκική πράξη και αδιαφανής σε κάθε υπέρβαση. </a:t>
            </a:r>
          </a:p>
          <a:p>
            <a:r>
              <a:rPr lang="el-GR" dirty="0"/>
              <a:t>Η ηδονή, που πορίζεται ως αυτοσκοπός γίνεται απόλυτο για τον άνθρωπο· το απόλυτο αυτό αποκλείει τον Θεό και καταλαμβάνει τη θέση Του.</a:t>
            </a:r>
          </a:p>
          <a:p>
            <a:endParaRPr lang="el-GR" dirty="0"/>
          </a:p>
        </p:txBody>
      </p:sp>
    </p:spTree>
    <p:extLst>
      <p:ext uri="{BB962C8B-B14F-4D97-AF65-F5344CB8AC3E}">
        <p14:creationId xmlns:p14="http://schemas.microsoft.com/office/powerpoint/2010/main" val="2134482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02DD47-80CF-07DA-F11D-EDEF03F15B71}"/>
              </a:ext>
            </a:extLst>
          </p:cNvPr>
          <p:cNvSpPr>
            <a:spLocks noGrp="1"/>
          </p:cNvSpPr>
          <p:nvPr>
            <p:ph type="title"/>
          </p:nvPr>
        </p:nvSpPr>
        <p:spPr>
          <a:xfrm>
            <a:off x="838200" y="18255"/>
            <a:ext cx="10515600" cy="786963"/>
          </a:xfrm>
        </p:spPr>
        <p:txBody>
          <a:bodyPr/>
          <a:lstStyle/>
          <a:p>
            <a:pPr algn="ctr"/>
            <a:r>
              <a:rPr lang="el-GR" b="1" dirty="0"/>
              <a:t> Καλή και κακή χρήση της σεξουαλικότητας</a:t>
            </a:r>
          </a:p>
        </p:txBody>
      </p:sp>
      <p:sp>
        <p:nvSpPr>
          <p:cNvPr id="3" name="Θέση περιεχομένου 2">
            <a:extLst>
              <a:ext uri="{FF2B5EF4-FFF2-40B4-BE49-F238E27FC236}">
                <a16:creationId xmlns:a16="http://schemas.microsoft.com/office/drawing/2014/main" id="{CE933729-2C17-CC1A-386C-D79A83F0640A}"/>
              </a:ext>
            </a:extLst>
          </p:cNvPr>
          <p:cNvSpPr>
            <a:spLocks noGrp="1"/>
          </p:cNvSpPr>
          <p:nvPr>
            <p:ph idx="1"/>
          </p:nvPr>
        </p:nvSpPr>
        <p:spPr>
          <a:xfrm>
            <a:off x="0" y="805218"/>
            <a:ext cx="12192000" cy="6052782"/>
          </a:xfrm>
        </p:spPr>
        <p:txBody>
          <a:bodyPr>
            <a:normAutofit lnSpcReduction="10000"/>
          </a:bodyPr>
          <a:lstStyle/>
          <a:p>
            <a:pPr lvl="0"/>
            <a:r>
              <a:rPr lang="el-GR" sz="2800" dirty="0"/>
              <a:t>Από τότε ο άνθρωπος δε βλέπει πλέον το κέντρο της ύπαρξής του στην εικόνα του Θεού, αλλά στις σεξουαλικές του λειτουργίες. Κατά κάποιο τρόπο υποβιβάζεται και περιορίζεται σ' αυτές.  </a:t>
            </a:r>
          </a:p>
          <a:p>
            <a:r>
              <a:rPr lang="el-GR" sz="2800" dirty="0"/>
              <a:t>Η σεξουαλική λειτουργία έρχεται να καταλάβει θέση υπερβολική υποκαθιστώντας την αγάπη με τη ζωώδη και ενστικτώδη επιθυμία· αυτό συμβαίνει γιατί η λειτουργία αυτή, δεν είναι υποταγμένη στην πνευματική αγάπη, όπως οφείλει να είναι.</a:t>
            </a:r>
          </a:p>
          <a:p>
            <a:r>
              <a:rPr lang="el-GR" sz="2800" dirty="0"/>
              <a:t>Όπως παρατηρεί ο άγιος Βασίλειος Αγκύρας, ο άνθρωπος θέτει την ψυχή του στο "άρμα" του σώματός του. Η τάξη των δυνάμεων του ανθρώπου αναστατώνεται, </a:t>
            </a:r>
            <a:r>
              <a:rPr lang="el-GR" sz="2800" b="1" dirty="0"/>
              <a:t>η ύπαρξή του βιώνει μια βαθιά ανισορροπία</a:t>
            </a:r>
            <a:r>
              <a:rPr lang="el-GR" sz="2800" dirty="0"/>
              <a:t> στο βαθμό που ο νους, η θέληση, η ευαισθησία και η διάθεση παύουν να υπηρετούν το πνεύμα, να πληροφορούνται και να καθοδηγούνται απ' αυτό· γίνονται πλέον υπηρέτες της σεξουαλικής επιθυμίας στην αναζήτηση της ηδονής. Ο άνθρωπος κυβερνιέται από το ένστικτο και εξομοιώνεται προς τα ζώα.</a:t>
            </a:r>
          </a:p>
          <a:p>
            <a:r>
              <a:rPr lang="el-GR" sz="2800" dirty="0"/>
              <a:t>Με την πορνεία, πολλές σωματικές λειτουργίες βρίσκονται μακριά από το φυσιολογικό σκοπό τους, καθώς γίνονται όργανα της σεξουαλικής ηδονής.</a:t>
            </a:r>
          </a:p>
          <a:p>
            <a:pPr marL="0" indent="0">
              <a:buNone/>
            </a:pPr>
            <a:endParaRPr lang="el-GR" sz="2800" dirty="0"/>
          </a:p>
          <a:p>
            <a:endParaRPr lang="el-GR" dirty="0"/>
          </a:p>
        </p:txBody>
      </p:sp>
    </p:spTree>
    <p:extLst>
      <p:ext uri="{BB962C8B-B14F-4D97-AF65-F5344CB8AC3E}">
        <p14:creationId xmlns:p14="http://schemas.microsoft.com/office/powerpoint/2010/main" val="926827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D183F7-D738-7992-4963-479D34F2681D}"/>
              </a:ext>
            </a:extLst>
          </p:cNvPr>
          <p:cNvSpPr>
            <a:spLocks noGrp="1"/>
          </p:cNvSpPr>
          <p:nvPr>
            <p:ph type="title"/>
          </p:nvPr>
        </p:nvSpPr>
        <p:spPr>
          <a:xfrm>
            <a:off x="0" y="0"/>
            <a:ext cx="12192000" cy="846161"/>
          </a:xfrm>
        </p:spPr>
        <p:txBody>
          <a:bodyPr>
            <a:normAutofit/>
          </a:bodyPr>
          <a:lstStyle/>
          <a:p>
            <a:pPr algn="ctr"/>
            <a:r>
              <a:rPr lang="el-GR" sz="3600" b="1" dirty="0"/>
              <a:t> Καλή και κακή χρήση της σεξουαλικότητας</a:t>
            </a:r>
          </a:p>
        </p:txBody>
      </p:sp>
      <p:sp>
        <p:nvSpPr>
          <p:cNvPr id="3" name="Θέση περιεχομένου 2">
            <a:extLst>
              <a:ext uri="{FF2B5EF4-FFF2-40B4-BE49-F238E27FC236}">
                <a16:creationId xmlns:a16="http://schemas.microsoft.com/office/drawing/2014/main" id="{197907FE-C386-D923-9C6D-34E4F3194BFB}"/>
              </a:ext>
            </a:extLst>
          </p:cNvPr>
          <p:cNvSpPr>
            <a:spLocks noGrp="1"/>
          </p:cNvSpPr>
          <p:nvPr>
            <p:ph idx="1"/>
          </p:nvPr>
        </p:nvSpPr>
        <p:spPr>
          <a:xfrm>
            <a:off x="0" y="682388"/>
            <a:ext cx="12192000" cy="6175612"/>
          </a:xfrm>
        </p:spPr>
        <p:txBody>
          <a:bodyPr>
            <a:normAutofit fontScale="92500" lnSpcReduction="20000"/>
          </a:bodyPr>
          <a:lstStyle/>
          <a:p>
            <a:r>
              <a:rPr lang="el-GR" sz="2800" dirty="0"/>
              <a:t>Η σημασία και </a:t>
            </a:r>
            <a:r>
              <a:rPr lang="el-GR" sz="2800" b="1" dirty="0"/>
              <a:t>το νόημα του βλέμματος</a:t>
            </a:r>
            <a:r>
              <a:rPr lang="el-GR" sz="2800" dirty="0"/>
              <a:t> διαδραματίζει στην επιτέλεση του συγκεκριμένου πάθους θεμελιώδη ρόλο. </a:t>
            </a:r>
            <a:r>
              <a:rPr lang="el-GR" dirty="0"/>
              <a:t>Ο άγιος Ιωάννης ο Χρυσόστομος τονίζει ότι «</a:t>
            </a:r>
            <a:r>
              <a:rPr lang="el-GR" i="1" dirty="0" err="1"/>
              <a:t>Ὀφθαλμία</a:t>
            </a:r>
            <a:r>
              <a:rPr lang="el-GR" i="1" dirty="0"/>
              <a:t> χαλεπή μοιχεία: </a:t>
            </a:r>
            <a:r>
              <a:rPr lang="el-GR" b="1" i="1" dirty="0" err="1"/>
              <a:t>τῶν</a:t>
            </a:r>
            <a:r>
              <a:rPr lang="el-GR" b="1" i="1" dirty="0"/>
              <a:t> </a:t>
            </a:r>
            <a:r>
              <a:rPr lang="el-GR" b="1" i="1" dirty="0" err="1"/>
              <a:t>ὀφθαλμῶν</a:t>
            </a:r>
            <a:r>
              <a:rPr lang="el-GR" b="1" i="1" dirty="0"/>
              <a:t> </a:t>
            </a:r>
            <a:r>
              <a:rPr lang="el-GR" b="1" i="1" dirty="0" err="1"/>
              <a:t>ἐστί</a:t>
            </a:r>
            <a:r>
              <a:rPr lang="el-GR" b="1" i="1" dirty="0"/>
              <a:t> </a:t>
            </a:r>
            <a:r>
              <a:rPr lang="el-GR" b="1" i="1" dirty="0" err="1"/>
              <a:t>τὸ</a:t>
            </a:r>
            <a:r>
              <a:rPr lang="el-GR" b="1" i="1" dirty="0"/>
              <a:t> νόσημα, </a:t>
            </a:r>
            <a:r>
              <a:rPr lang="el-GR" b="1" i="1" dirty="0" err="1"/>
              <a:t>οὐ</a:t>
            </a:r>
            <a:r>
              <a:rPr lang="el-GR" b="1" i="1" dirty="0"/>
              <a:t> </a:t>
            </a:r>
            <a:r>
              <a:rPr lang="el-GR" b="1" i="1" dirty="0" err="1"/>
              <a:t>τῶν</a:t>
            </a:r>
            <a:r>
              <a:rPr lang="el-GR" b="1" i="1" dirty="0"/>
              <a:t> </a:t>
            </a:r>
            <a:r>
              <a:rPr lang="el-GR" b="1" i="1" dirty="0" err="1"/>
              <a:t>τοῦ</a:t>
            </a:r>
            <a:r>
              <a:rPr lang="el-GR" b="1" i="1" dirty="0"/>
              <a:t> σώματος, </a:t>
            </a:r>
            <a:r>
              <a:rPr lang="el-GR" b="1" i="1" dirty="0" err="1"/>
              <a:t>ἀλλὰ</a:t>
            </a:r>
            <a:r>
              <a:rPr lang="el-GR" b="1" i="1" dirty="0"/>
              <a:t> πρότερον </a:t>
            </a:r>
            <a:r>
              <a:rPr lang="el-GR" b="1" i="1" dirty="0" err="1"/>
              <a:t>τῶν</a:t>
            </a:r>
            <a:r>
              <a:rPr lang="el-GR" b="1" i="1" dirty="0"/>
              <a:t> </a:t>
            </a:r>
            <a:r>
              <a:rPr lang="el-GR" b="1" i="1" dirty="0" err="1"/>
              <a:t>τῆς</a:t>
            </a:r>
            <a:r>
              <a:rPr lang="el-GR" b="1" i="1" dirty="0"/>
              <a:t> </a:t>
            </a:r>
            <a:r>
              <a:rPr lang="el-GR" b="1" i="1" dirty="0" err="1"/>
              <a:t>ψυχῆς</a:t>
            </a:r>
            <a:r>
              <a:rPr lang="el-GR" dirty="0"/>
              <a:t>».</a:t>
            </a:r>
            <a:endParaRPr lang="el-GR" sz="2800" dirty="0"/>
          </a:p>
          <a:p>
            <a:r>
              <a:rPr lang="el-GR" sz="2800" dirty="0"/>
              <a:t>Ο άγιος Ιωάννης Κασσιανός δείχνει πώς προκύπτει ο παθολογικός χαρακτήρας· παρατηρεί ότι η καρδία που βλέπει με επιθυμία, νοσεί και φθείρεται από το βέλος της σεξουαλικής επιθυμίας, καθώς </a:t>
            </a:r>
            <a:r>
              <a:rPr lang="el-GR" sz="2800" b="1" dirty="0"/>
              <a:t>νοθεύει το δώρο του βλέμματος </a:t>
            </a:r>
            <a:r>
              <a:rPr lang="el-GR" sz="2800" dirty="0"/>
              <a:t>που παραχωρείται από τον Δημιουργό της, θέτοντάς το στην υπηρεσία πονηρών πράξεων.</a:t>
            </a:r>
          </a:p>
          <a:p>
            <a:r>
              <a:rPr lang="el-GR" sz="2800" dirty="0"/>
              <a:t>Μπορούμε να πούμε ότι το σώμα κάτω από την επήρεια της πορνείας, βρίσκεται συνολικά σε εκτροπή από τη φυσική εντελέχειά του. </a:t>
            </a:r>
          </a:p>
          <a:p>
            <a:r>
              <a:rPr lang="el-GR" dirty="0"/>
              <a:t>Υπενθυμίζουμε, ότι το σώμα του ανθρώπου καλείται, όπως και η ψυχή, να ενωθεί με τον Θεό μέσω της αρετής, ν' αγιαστεί και να εκφράσει από αυτό τον κόσμο τη δόξα του Θεού μέσω της μεταμορφωτικής παρουσίας του Αγίου Πνεύματος σ' αυτό. Ο φυσιολογικός προορισμός του σώματος είναι να αφιερωθεί στον Θεό, να δοξάζει τον Θεό και να είναι </a:t>
            </a:r>
            <a:r>
              <a:rPr lang="el-GR" dirty="0" err="1"/>
              <a:t>πνευματοφόρο</a:t>
            </a:r>
            <a:r>
              <a:rPr lang="el-GR" dirty="0"/>
              <a:t>. </a:t>
            </a:r>
          </a:p>
          <a:p>
            <a:r>
              <a:rPr lang="el-GR" dirty="0"/>
              <a:t>Τα ίδια ισχύουν για την ψυχή με την οποία το σώμα είναι ενωμένο. Ο απόστολος Παύλος επιβεβαιώνοντας ότι «</a:t>
            </a:r>
            <a:r>
              <a:rPr lang="el-GR" i="1" dirty="0" err="1"/>
              <a:t>τὸ</a:t>
            </a:r>
            <a:r>
              <a:rPr lang="el-GR" i="1" dirty="0"/>
              <a:t> </a:t>
            </a:r>
            <a:r>
              <a:rPr lang="el-GR" i="1" dirty="0" err="1"/>
              <a:t>δὲ</a:t>
            </a:r>
            <a:r>
              <a:rPr lang="el-GR" i="1" dirty="0"/>
              <a:t> </a:t>
            </a:r>
            <a:r>
              <a:rPr lang="el-GR" i="1" dirty="0" err="1"/>
              <a:t>σῶμα</a:t>
            </a:r>
            <a:r>
              <a:rPr lang="el-GR" i="1" dirty="0"/>
              <a:t> </a:t>
            </a:r>
            <a:r>
              <a:rPr lang="el-GR" i="1" dirty="0" err="1"/>
              <a:t>οὐ</a:t>
            </a:r>
            <a:r>
              <a:rPr lang="el-GR" i="1" dirty="0"/>
              <a:t> </a:t>
            </a:r>
            <a:r>
              <a:rPr lang="el-GR" i="1" dirty="0" err="1"/>
              <a:t>τῇ</a:t>
            </a:r>
            <a:r>
              <a:rPr lang="el-GR" i="1" dirty="0"/>
              <a:t> </a:t>
            </a:r>
            <a:r>
              <a:rPr lang="el-GR" i="1" dirty="0" err="1"/>
              <a:t>πορνείᾳ</a:t>
            </a:r>
            <a:r>
              <a:rPr lang="el-GR" dirty="0"/>
              <a:t>» (</a:t>
            </a:r>
            <a:r>
              <a:rPr lang="el-GR" i="1" dirty="0"/>
              <a:t>Α' </a:t>
            </a:r>
            <a:r>
              <a:rPr lang="el-GR" i="1" dirty="0" err="1"/>
              <a:t>Κορ</a:t>
            </a:r>
            <a:r>
              <a:rPr lang="el-GR" dirty="0"/>
              <a:t>. 6, 13), δηλώνει καθαρά ότι ο άνθρωπος κάνει παρά φύση και ανάρμοστη χρήση του, όταν το παραδίδει στο πάθος της πορνείας. </a:t>
            </a:r>
          </a:p>
          <a:p>
            <a:endParaRPr lang="el-GR" sz="2800" dirty="0"/>
          </a:p>
          <a:p>
            <a:pPr marL="0" indent="0">
              <a:buNone/>
            </a:pPr>
            <a:endParaRPr lang="el-GR" dirty="0"/>
          </a:p>
        </p:txBody>
      </p:sp>
    </p:spTree>
    <p:extLst>
      <p:ext uri="{BB962C8B-B14F-4D97-AF65-F5344CB8AC3E}">
        <p14:creationId xmlns:p14="http://schemas.microsoft.com/office/powerpoint/2010/main" val="4163175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500AC6-3355-D3C6-0D61-EA558D764511}"/>
              </a:ext>
            </a:extLst>
          </p:cNvPr>
          <p:cNvSpPr>
            <a:spLocks noGrp="1"/>
          </p:cNvSpPr>
          <p:nvPr>
            <p:ph type="title"/>
          </p:nvPr>
        </p:nvSpPr>
        <p:spPr>
          <a:xfrm>
            <a:off x="0" y="18256"/>
            <a:ext cx="12192000" cy="514008"/>
          </a:xfrm>
        </p:spPr>
        <p:txBody>
          <a:bodyPr>
            <a:normAutofit fontScale="90000"/>
          </a:bodyPr>
          <a:lstStyle/>
          <a:p>
            <a:pPr algn="ctr"/>
            <a:r>
              <a:rPr lang="el-GR" dirty="0"/>
              <a:t> </a:t>
            </a:r>
            <a:r>
              <a:rPr lang="el-GR" sz="3600" b="1" dirty="0"/>
              <a:t>Καλή και κακή χρήση της σεξουαλικότητας</a:t>
            </a:r>
          </a:p>
        </p:txBody>
      </p:sp>
      <p:sp>
        <p:nvSpPr>
          <p:cNvPr id="3" name="Θέση περιεχομένου 2">
            <a:extLst>
              <a:ext uri="{FF2B5EF4-FFF2-40B4-BE49-F238E27FC236}">
                <a16:creationId xmlns:a16="http://schemas.microsoft.com/office/drawing/2014/main" id="{7EC49B3C-01D6-7C47-9819-1906627D29D2}"/>
              </a:ext>
            </a:extLst>
          </p:cNvPr>
          <p:cNvSpPr>
            <a:spLocks noGrp="1"/>
          </p:cNvSpPr>
          <p:nvPr>
            <p:ph idx="1"/>
          </p:nvPr>
        </p:nvSpPr>
        <p:spPr>
          <a:xfrm>
            <a:off x="0" y="532264"/>
            <a:ext cx="12192000" cy="6325736"/>
          </a:xfrm>
        </p:spPr>
        <p:txBody>
          <a:bodyPr>
            <a:normAutofit fontScale="92500" lnSpcReduction="20000"/>
          </a:bodyPr>
          <a:lstStyle/>
          <a:p>
            <a:r>
              <a:rPr lang="el-GR" dirty="0"/>
              <a:t>Υποβιβάζοντας το σώμα του σε εργαλείο τής σεξουαλικής ηδονής, ο άνθρωπος αρνείται την πνευματική του διάσταση και τον υπερβατικό προορισμό του.</a:t>
            </a:r>
          </a:p>
          <a:p>
            <a:r>
              <a:rPr lang="el-GR" dirty="0"/>
              <a:t> </a:t>
            </a:r>
            <a:r>
              <a:rPr lang="el-GR" b="1" dirty="0"/>
              <a:t>Ο πόρνος αγνοεί το θέλημα του Θεού σ' ό,τι αφορά τη χρήση του σώματός του</a:t>
            </a:r>
            <a:r>
              <a:rPr lang="el-GR" dirty="0"/>
              <a:t> (</a:t>
            </a:r>
            <a:r>
              <a:rPr lang="el-GR" i="1" dirty="0"/>
              <a:t> Α' </a:t>
            </a:r>
            <a:r>
              <a:rPr lang="el-GR" i="1" dirty="0" err="1"/>
              <a:t>Θεσ</a:t>
            </a:r>
            <a:r>
              <a:rPr lang="el-GR" dirty="0"/>
              <a:t>. 4, 3-7). Ο απόστολος Παύλος επιμένει «</a:t>
            </a:r>
            <a:r>
              <a:rPr lang="el-GR" i="1" dirty="0" err="1"/>
              <a:t>φεύγετε</a:t>
            </a:r>
            <a:r>
              <a:rPr lang="el-GR" i="1" dirty="0"/>
              <a:t> </a:t>
            </a:r>
            <a:r>
              <a:rPr lang="el-GR" i="1" dirty="0" err="1"/>
              <a:t>τὴν</a:t>
            </a:r>
            <a:r>
              <a:rPr lang="el-GR" i="1" dirty="0"/>
              <a:t> </a:t>
            </a:r>
            <a:r>
              <a:rPr lang="el-GR" i="1" dirty="0" err="1"/>
              <a:t>πορνείαν</a:t>
            </a:r>
            <a:r>
              <a:rPr lang="el-GR" i="1" dirty="0"/>
              <a:t>. </a:t>
            </a:r>
            <a:r>
              <a:rPr lang="el-GR" i="1" dirty="0" err="1"/>
              <a:t>πᾶν</a:t>
            </a:r>
            <a:r>
              <a:rPr lang="el-GR" i="1" dirty="0"/>
              <a:t> </a:t>
            </a:r>
            <a:r>
              <a:rPr lang="el-GR" i="1" dirty="0" err="1"/>
              <a:t>ἁμάρτημα</a:t>
            </a:r>
            <a:r>
              <a:rPr lang="el-GR" i="1" dirty="0"/>
              <a:t> ὃ </a:t>
            </a:r>
            <a:r>
              <a:rPr lang="el-GR" i="1" dirty="0" err="1"/>
              <a:t>ἐὰν</a:t>
            </a:r>
            <a:r>
              <a:rPr lang="el-GR" i="1" dirty="0"/>
              <a:t> </a:t>
            </a:r>
            <a:r>
              <a:rPr lang="el-GR" i="1" dirty="0" err="1"/>
              <a:t>ποιήσῃ</a:t>
            </a:r>
            <a:r>
              <a:rPr lang="el-GR" i="1" dirty="0"/>
              <a:t> </a:t>
            </a:r>
            <a:r>
              <a:rPr lang="el-GR" i="1" dirty="0" err="1"/>
              <a:t>ἄνθρωπος</a:t>
            </a:r>
            <a:r>
              <a:rPr lang="el-GR" i="1" dirty="0"/>
              <a:t> </a:t>
            </a:r>
            <a:r>
              <a:rPr lang="el-GR" i="1" dirty="0" err="1"/>
              <a:t>ἐκτὸς</a:t>
            </a:r>
            <a:r>
              <a:rPr lang="el-GR" i="1" dirty="0"/>
              <a:t> </a:t>
            </a:r>
            <a:r>
              <a:rPr lang="el-GR" i="1" dirty="0" err="1"/>
              <a:t>τοῦ</a:t>
            </a:r>
            <a:r>
              <a:rPr lang="el-GR" i="1" dirty="0"/>
              <a:t> </a:t>
            </a:r>
            <a:r>
              <a:rPr lang="el-GR" i="1" dirty="0" err="1"/>
              <a:t>σώματός</a:t>
            </a:r>
            <a:r>
              <a:rPr lang="el-GR" i="1" dirty="0"/>
              <a:t> </a:t>
            </a:r>
            <a:r>
              <a:rPr lang="el-GR" i="1" dirty="0" err="1"/>
              <a:t>ἐστιν</a:t>
            </a:r>
            <a:r>
              <a:rPr lang="el-GR" i="1" dirty="0"/>
              <a:t>, ὁ </a:t>
            </a:r>
            <a:r>
              <a:rPr lang="el-GR" i="1" dirty="0" err="1"/>
              <a:t>δὲ</a:t>
            </a:r>
            <a:r>
              <a:rPr lang="el-GR" i="1" dirty="0"/>
              <a:t> </a:t>
            </a:r>
            <a:r>
              <a:rPr lang="el-GR" i="1" dirty="0" err="1"/>
              <a:t>πορνεύων</a:t>
            </a:r>
            <a:r>
              <a:rPr lang="el-GR" i="1" dirty="0"/>
              <a:t> </a:t>
            </a:r>
            <a:r>
              <a:rPr lang="el-GR" i="1" dirty="0" err="1"/>
              <a:t>εἰς</a:t>
            </a:r>
            <a:r>
              <a:rPr lang="el-GR" i="1" dirty="0"/>
              <a:t> </a:t>
            </a:r>
            <a:r>
              <a:rPr lang="el-GR" i="1" dirty="0" err="1"/>
              <a:t>τὸ</a:t>
            </a:r>
            <a:r>
              <a:rPr lang="el-GR" i="1" dirty="0"/>
              <a:t> </a:t>
            </a:r>
            <a:r>
              <a:rPr lang="el-GR" i="1" dirty="0" err="1"/>
              <a:t>ἴδιον</a:t>
            </a:r>
            <a:r>
              <a:rPr lang="el-GR" i="1" dirty="0"/>
              <a:t> </a:t>
            </a:r>
            <a:r>
              <a:rPr lang="el-GR" i="1" dirty="0" err="1"/>
              <a:t>σῶμα</a:t>
            </a:r>
            <a:r>
              <a:rPr lang="el-GR" i="1" dirty="0"/>
              <a:t> </a:t>
            </a:r>
            <a:r>
              <a:rPr lang="el-GR" i="1" dirty="0" err="1"/>
              <a:t>ἁμαρτάνει</a:t>
            </a:r>
            <a:r>
              <a:rPr lang="el-GR" i="1" dirty="0"/>
              <a:t>»</a:t>
            </a:r>
            <a:r>
              <a:rPr lang="el-GR" dirty="0"/>
              <a:t> (</a:t>
            </a:r>
            <a:r>
              <a:rPr lang="el-GR" i="1" dirty="0"/>
              <a:t>Α' </a:t>
            </a:r>
            <a:r>
              <a:rPr lang="el-GR" i="1" dirty="0" err="1"/>
              <a:t>Κορ</a:t>
            </a:r>
            <a:r>
              <a:rPr lang="el-GR" dirty="0"/>
              <a:t>. 6, 18). Έτσι, όποιος πορνεύει «</a:t>
            </a:r>
            <a:r>
              <a:rPr lang="el-GR" i="1" dirty="0" err="1"/>
              <a:t>ἀθετεῖ</a:t>
            </a:r>
            <a:r>
              <a:rPr lang="el-GR" i="1" dirty="0"/>
              <a:t> … </a:t>
            </a:r>
            <a:r>
              <a:rPr lang="el-GR" i="1" dirty="0" err="1"/>
              <a:t>τὸν</a:t>
            </a:r>
            <a:r>
              <a:rPr lang="el-GR" i="1" dirty="0"/>
              <a:t> </a:t>
            </a:r>
            <a:r>
              <a:rPr lang="el-GR" i="1" dirty="0" err="1"/>
              <a:t>Θεὸν</a:t>
            </a:r>
            <a:r>
              <a:rPr lang="el-GR" i="1" dirty="0"/>
              <a:t> </a:t>
            </a:r>
            <a:r>
              <a:rPr lang="el-GR" i="1" dirty="0" err="1"/>
              <a:t>τὸν</a:t>
            </a:r>
            <a:r>
              <a:rPr lang="el-GR" i="1" dirty="0"/>
              <a:t> </a:t>
            </a:r>
            <a:r>
              <a:rPr lang="el-GR" i="1" dirty="0" err="1"/>
              <a:t>καὶ</a:t>
            </a:r>
            <a:r>
              <a:rPr lang="el-GR" i="1" dirty="0"/>
              <a:t> </a:t>
            </a:r>
            <a:r>
              <a:rPr lang="el-GR" i="1" dirty="0" err="1"/>
              <a:t>δόντα</a:t>
            </a:r>
            <a:r>
              <a:rPr lang="el-GR" i="1" dirty="0"/>
              <a:t> </a:t>
            </a:r>
            <a:r>
              <a:rPr lang="el-GR" i="1" dirty="0" err="1"/>
              <a:t>τὸ</a:t>
            </a:r>
            <a:r>
              <a:rPr lang="el-GR" i="1" dirty="0"/>
              <a:t> </a:t>
            </a:r>
            <a:r>
              <a:rPr lang="el-GR" i="1" dirty="0" err="1"/>
              <a:t>Πνεῦμα</a:t>
            </a:r>
            <a:r>
              <a:rPr lang="el-GR" i="1" dirty="0"/>
              <a:t> </a:t>
            </a:r>
            <a:r>
              <a:rPr lang="el-GR" i="1" dirty="0" err="1"/>
              <a:t>αὐτοῦ</a:t>
            </a:r>
            <a:r>
              <a:rPr lang="el-GR" i="1" dirty="0"/>
              <a:t> </a:t>
            </a:r>
            <a:r>
              <a:rPr lang="el-GR" i="1" dirty="0" err="1"/>
              <a:t>τὸ</a:t>
            </a:r>
            <a:r>
              <a:rPr lang="el-GR" i="1" dirty="0"/>
              <a:t> ῞</a:t>
            </a:r>
            <a:r>
              <a:rPr lang="el-GR" i="1" dirty="0" err="1"/>
              <a:t>Αγιον</a:t>
            </a:r>
            <a:r>
              <a:rPr lang="el-GR" i="1" dirty="0"/>
              <a:t> </a:t>
            </a:r>
            <a:r>
              <a:rPr lang="el-GR" i="1" dirty="0" err="1"/>
              <a:t>εἰς</a:t>
            </a:r>
            <a:r>
              <a:rPr lang="el-GR" i="1" dirty="0"/>
              <a:t> </a:t>
            </a:r>
            <a:r>
              <a:rPr lang="el-GR" i="1" dirty="0" err="1"/>
              <a:t>ὑμᾶς</a:t>
            </a:r>
            <a:r>
              <a:rPr lang="el-GR" dirty="0"/>
              <a:t>» (</a:t>
            </a:r>
            <a:r>
              <a:rPr lang="el-GR" i="1" dirty="0"/>
              <a:t>Α' </a:t>
            </a:r>
            <a:r>
              <a:rPr lang="el-GR" i="1" dirty="0" err="1"/>
              <a:t>Θεσ</a:t>
            </a:r>
            <a:r>
              <a:rPr lang="el-GR" dirty="0"/>
              <a:t>. 4, 8).</a:t>
            </a:r>
          </a:p>
          <a:p>
            <a:r>
              <a:rPr lang="el-GR" dirty="0"/>
              <a:t>Η πορνεία μπορεί να θεωρείται ως πηγή θανάτου για όλη την ύπαρξη, όσο διάστημα οδηγεί τον άνθρωπο ν' απαρνείται την ίδια του τη φύση και ν' απορρίπτει Εκείνον, που του δίνει ύπαρξη, νόημα και ζωή.</a:t>
            </a:r>
          </a:p>
          <a:p>
            <a:r>
              <a:rPr lang="el-GR" dirty="0"/>
              <a:t>Το σώμα δεν παρεμβαίνει πάντα στο πάθος της πορνείας. Η ανθρώπινη σεξουαλικότητα είναι ψυχικής υφής, πριν να είναι φυσικής. Ο Κλήμης ο </a:t>
            </a:r>
            <a:r>
              <a:rPr lang="el-GR" dirty="0" err="1"/>
              <a:t>Αλεξανδρέας</a:t>
            </a:r>
            <a:r>
              <a:rPr lang="el-GR" dirty="0"/>
              <a:t> παρατηρεί ότι: «</a:t>
            </a:r>
            <a:r>
              <a:rPr lang="el-GR" i="1" dirty="0"/>
              <a:t>Ἡ </a:t>
            </a:r>
            <a:r>
              <a:rPr lang="el-GR" i="1" dirty="0" err="1"/>
              <a:t>ὄρεξις</a:t>
            </a:r>
            <a:r>
              <a:rPr lang="el-GR" i="1" dirty="0"/>
              <a:t> </a:t>
            </a:r>
            <a:r>
              <a:rPr lang="el-GR" i="1" dirty="0" err="1"/>
              <a:t>οὐ</a:t>
            </a:r>
            <a:r>
              <a:rPr lang="el-GR" i="1" dirty="0"/>
              <a:t> </a:t>
            </a:r>
            <a:r>
              <a:rPr lang="el-GR" i="1" dirty="0" err="1"/>
              <a:t>τοῦ</a:t>
            </a:r>
            <a:r>
              <a:rPr lang="el-GR" i="1" dirty="0"/>
              <a:t> σώματος </a:t>
            </a:r>
            <a:r>
              <a:rPr lang="el-GR" i="1" dirty="0" err="1"/>
              <a:t>ἐστί</a:t>
            </a:r>
            <a:r>
              <a:rPr lang="el-GR" i="1" dirty="0"/>
              <a:t>, </a:t>
            </a:r>
            <a:r>
              <a:rPr lang="el-GR" i="1" dirty="0" err="1"/>
              <a:t>κἄν</a:t>
            </a:r>
            <a:r>
              <a:rPr lang="el-GR" i="1" dirty="0"/>
              <a:t> </a:t>
            </a:r>
            <a:r>
              <a:rPr lang="el-GR" i="1" dirty="0" err="1"/>
              <a:t>διὰ</a:t>
            </a:r>
            <a:r>
              <a:rPr lang="el-GR" i="1" dirty="0"/>
              <a:t> </a:t>
            </a:r>
            <a:r>
              <a:rPr lang="el-GR" i="1" dirty="0" err="1"/>
              <a:t>τὸ</a:t>
            </a:r>
            <a:r>
              <a:rPr lang="el-GR" i="1" dirty="0"/>
              <a:t> </a:t>
            </a:r>
            <a:r>
              <a:rPr lang="el-GR" i="1" dirty="0" err="1"/>
              <a:t>σῶμα</a:t>
            </a:r>
            <a:r>
              <a:rPr lang="el-GR" i="1" dirty="0"/>
              <a:t> </a:t>
            </a:r>
            <a:r>
              <a:rPr lang="el-GR" i="1" dirty="0" err="1"/>
              <a:t>αὕτη</a:t>
            </a:r>
            <a:r>
              <a:rPr lang="el-GR" i="1" dirty="0"/>
              <a:t> </a:t>
            </a:r>
            <a:r>
              <a:rPr lang="el-GR" i="1" dirty="0" err="1"/>
              <a:t>γίνηται</a:t>
            </a:r>
            <a:r>
              <a:rPr lang="el-GR" dirty="0"/>
              <a:t>». </a:t>
            </a:r>
            <a:r>
              <a:rPr lang="el-GR" b="1" dirty="0"/>
              <a:t>Το σώμα, συχνότατα, οδηγείται στην αμαρτία από μια επιθυμία, που γεννιέται στην καρδιά</a:t>
            </a:r>
            <a:r>
              <a:rPr lang="el-GR" dirty="0"/>
              <a:t> (</a:t>
            </a:r>
            <a:r>
              <a:rPr lang="el-GR" i="1" dirty="0" err="1"/>
              <a:t>Μκ</a:t>
            </a:r>
            <a:r>
              <a:rPr lang="el-GR" dirty="0"/>
              <a:t>. 7, 21) </a:t>
            </a:r>
            <a:r>
              <a:rPr lang="el-GR" b="1" dirty="0"/>
              <a:t>και αναπτύσσεται έως ότου προκαλέσει τη μετάβαση στη φυσική πράξη.</a:t>
            </a:r>
            <a:r>
              <a:rPr lang="el-GR" dirty="0"/>
              <a:t> </a:t>
            </a:r>
          </a:p>
          <a:p>
            <a:r>
              <a:rPr lang="el-GR" dirty="0"/>
              <a:t>Η «</a:t>
            </a:r>
            <a:r>
              <a:rPr lang="el-GR" i="1" dirty="0"/>
              <a:t>σφοδρή </a:t>
            </a:r>
            <a:r>
              <a:rPr lang="el-GR" i="1" dirty="0" err="1"/>
              <a:t>ἐπιθυμία</a:t>
            </a:r>
            <a:r>
              <a:rPr lang="el-GR" i="1" dirty="0"/>
              <a:t> </a:t>
            </a:r>
            <a:r>
              <a:rPr lang="el-GR" i="1" dirty="0" err="1"/>
              <a:t>τῆς</a:t>
            </a:r>
            <a:r>
              <a:rPr lang="el-GR" i="1" dirty="0"/>
              <a:t> καρδίας</a:t>
            </a:r>
            <a:r>
              <a:rPr lang="el-GR" dirty="0"/>
              <a:t>» μοιάζει σα να περιέχει ήδη «</a:t>
            </a:r>
            <a:r>
              <a:rPr lang="el-GR" i="1" dirty="0" err="1"/>
              <a:t>ἐν</a:t>
            </a:r>
            <a:r>
              <a:rPr lang="el-GR" i="1" dirty="0"/>
              <a:t> σπέρματι</a:t>
            </a:r>
            <a:r>
              <a:rPr lang="el-GR" dirty="0"/>
              <a:t>» όλο το πάθος και σα να το εκφράζει ήδη πλήρως (</a:t>
            </a:r>
            <a:r>
              <a:rPr lang="el-GR" dirty="0" err="1"/>
              <a:t>πρβλ</a:t>
            </a:r>
            <a:r>
              <a:rPr lang="el-GR" dirty="0"/>
              <a:t>. </a:t>
            </a:r>
            <a:r>
              <a:rPr lang="el-GR" i="1" dirty="0" err="1"/>
              <a:t>Μτ</a:t>
            </a:r>
            <a:r>
              <a:rPr lang="el-GR" dirty="0"/>
              <a:t>. 5,28): «</a:t>
            </a:r>
            <a:r>
              <a:rPr lang="el-GR" i="1" dirty="0" err="1">
                <a:solidFill>
                  <a:srgbClr val="000000"/>
                </a:solidFill>
              </a:rPr>
              <a:t>Ἐ</a:t>
            </a:r>
            <a:r>
              <a:rPr lang="el-GR" b="0" i="1" dirty="0" err="1">
                <a:solidFill>
                  <a:srgbClr val="000000"/>
                </a:solidFill>
                <a:effectLst/>
              </a:rPr>
              <a:t>γὼ</a:t>
            </a:r>
            <a:r>
              <a:rPr lang="el-GR" b="0" i="1" dirty="0">
                <a:solidFill>
                  <a:srgbClr val="000000"/>
                </a:solidFill>
                <a:effectLst/>
              </a:rPr>
              <a:t> </a:t>
            </a:r>
            <a:r>
              <a:rPr lang="el-GR" b="0" i="1" dirty="0" err="1">
                <a:solidFill>
                  <a:srgbClr val="000000"/>
                </a:solidFill>
                <a:effectLst/>
              </a:rPr>
              <a:t>δὲ</a:t>
            </a:r>
            <a:r>
              <a:rPr lang="el-GR" b="0" i="1" dirty="0">
                <a:solidFill>
                  <a:srgbClr val="000000"/>
                </a:solidFill>
                <a:effectLst/>
              </a:rPr>
              <a:t> </a:t>
            </a:r>
            <a:r>
              <a:rPr lang="el-GR" b="0" i="1" dirty="0" err="1">
                <a:solidFill>
                  <a:srgbClr val="000000"/>
                </a:solidFill>
                <a:effectLst/>
              </a:rPr>
              <a:t>λέγω</a:t>
            </a:r>
            <a:r>
              <a:rPr lang="el-GR" b="0" i="1" dirty="0">
                <a:solidFill>
                  <a:srgbClr val="000000"/>
                </a:solidFill>
                <a:effectLst/>
              </a:rPr>
              <a:t> </a:t>
            </a:r>
            <a:r>
              <a:rPr lang="el-GR" b="0" i="1" dirty="0" err="1">
                <a:solidFill>
                  <a:srgbClr val="000000"/>
                </a:solidFill>
                <a:effectLst/>
              </a:rPr>
              <a:t>ὑμῖν</a:t>
            </a:r>
            <a:r>
              <a:rPr lang="el-GR" b="0" i="1" dirty="0">
                <a:solidFill>
                  <a:srgbClr val="000000"/>
                </a:solidFill>
                <a:effectLst/>
              </a:rPr>
              <a:t> </a:t>
            </a:r>
            <a:r>
              <a:rPr lang="el-GR" b="0" i="1" dirty="0" err="1">
                <a:solidFill>
                  <a:srgbClr val="000000"/>
                </a:solidFill>
                <a:effectLst/>
              </a:rPr>
              <a:t>ὅτι</a:t>
            </a:r>
            <a:r>
              <a:rPr lang="el-GR" b="0" i="1" dirty="0">
                <a:solidFill>
                  <a:srgbClr val="000000"/>
                </a:solidFill>
                <a:effectLst/>
              </a:rPr>
              <a:t> </a:t>
            </a:r>
            <a:r>
              <a:rPr lang="el-GR" b="0" i="1" dirty="0" err="1">
                <a:solidFill>
                  <a:srgbClr val="000000"/>
                </a:solidFill>
                <a:effectLst/>
              </a:rPr>
              <a:t>πᾶς</a:t>
            </a:r>
            <a:r>
              <a:rPr lang="el-GR" b="0" i="1" dirty="0">
                <a:solidFill>
                  <a:srgbClr val="000000"/>
                </a:solidFill>
                <a:effectLst/>
              </a:rPr>
              <a:t> ὁ </a:t>
            </a:r>
            <a:r>
              <a:rPr lang="el-GR" b="0" i="1" dirty="0" err="1">
                <a:solidFill>
                  <a:srgbClr val="000000"/>
                </a:solidFill>
                <a:effectLst/>
              </a:rPr>
              <a:t>βλέπων</a:t>
            </a:r>
            <a:r>
              <a:rPr lang="el-GR" b="0" i="1" dirty="0">
                <a:solidFill>
                  <a:srgbClr val="000000"/>
                </a:solidFill>
                <a:effectLst/>
              </a:rPr>
              <a:t> </a:t>
            </a:r>
            <a:r>
              <a:rPr lang="el-GR" b="0" i="1" dirty="0" err="1">
                <a:solidFill>
                  <a:srgbClr val="000000"/>
                </a:solidFill>
                <a:effectLst/>
              </a:rPr>
              <a:t>γυναῖκα</a:t>
            </a:r>
            <a:r>
              <a:rPr lang="el-GR" b="0" i="1" dirty="0">
                <a:solidFill>
                  <a:srgbClr val="000000"/>
                </a:solidFill>
                <a:effectLst/>
              </a:rPr>
              <a:t> </a:t>
            </a:r>
            <a:r>
              <a:rPr lang="el-GR" b="0" i="1" dirty="0" err="1">
                <a:solidFill>
                  <a:srgbClr val="000000"/>
                </a:solidFill>
                <a:effectLst/>
              </a:rPr>
              <a:t>πρὸς</a:t>
            </a:r>
            <a:r>
              <a:rPr lang="el-GR" b="0" i="1" dirty="0">
                <a:solidFill>
                  <a:srgbClr val="000000"/>
                </a:solidFill>
                <a:effectLst/>
              </a:rPr>
              <a:t> </a:t>
            </a:r>
            <a:r>
              <a:rPr lang="el-GR" b="0" i="1" dirty="0" err="1">
                <a:solidFill>
                  <a:srgbClr val="000000"/>
                </a:solidFill>
                <a:effectLst/>
              </a:rPr>
              <a:t>τὸ</a:t>
            </a:r>
            <a:r>
              <a:rPr lang="el-GR" b="0" i="1" dirty="0">
                <a:solidFill>
                  <a:srgbClr val="000000"/>
                </a:solidFill>
                <a:effectLst/>
              </a:rPr>
              <a:t> </a:t>
            </a:r>
            <a:r>
              <a:rPr lang="el-GR" b="0" i="1" dirty="0" err="1">
                <a:solidFill>
                  <a:srgbClr val="000000"/>
                </a:solidFill>
                <a:effectLst/>
              </a:rPr>
              <a:t>ἐπιθυμῆσαι</a:t>
            </a:r>
            <a:r>
              <a:rPr lang="el-GR" b="0" i="1" dirty="0">
                <a:solidFill>
                  <a:srgbClr val="000000"/>
                </a:solidFill>
                <a:effectLst/>
              </a:rPr>
              <a:t> </a:t>
            </a:r>
            <a:r>
              <a:rPr lang="el-GR" b="0" i="1" dirty="0" err="1">
                <a:solidFill>
                  <a:srgbClr val="000000"/>
                </a:solidFill>
                <a:effectLst/>
              </a:rPr>
              <a:t>αὐτὴν</a:t>
            </a:r>
            <a:r>
              <a:rPr lang="el-GR" b="0" i="1" dirty="0">
                <a:solidFill>
                  <a:srgbClr val="000000"/>
                </a:solidFill>
                <a:effectLst/>
              </a:rPr>
              <a:t> </a:t>
            </a:r>
            <a:r>
              <a:rPr lang="el-GR" b="0" i="1" dirty="0" err="1">
                <a:solidFill>
                  <a:srgbClr val="000000"/>
                </a:solidFill>
                <a:effectLst/>
              </a:rPr>
              <a:t>ἤδη</a:t>
            </a:r>
            <a:r>
              <a:rPr lang="el-GR" b="0" i="1" dirty="0">
                <a:solidFill>
                  <a:srgbClr val="000000"/>
                </a:solidFill>
                <a:effectLst/>
              </a:rPr>
              <a:t> </a:t>
            </a:r>
            <a:r>
              <a:rPr lang="el-GR" b="0" i="1" dirty="0" err="1">
                <a:solidFill>
                  <a:srgbClr val="000000"/>
                </a:solidFill>
                <a:effectLst/>
              </a:rPr>
              <a:t>ἐμοίχευσεν</a:t>
            </a:r>
            <a:r>
              <a:rPr lang="el-GR" b="0" i="1" dirty="0">
                <a:solidFill>
                  <a:srgbClr val="000000"/>
                </a:solidFill>
                <a:effectLst/>
              </a:rPr>
              <a:t> </a:t>
            </a:r>
            <a:r>
              <a:rPr lang="el-GR" b="0" i="1" dirty="0" err="1">
                <a:solidFill>
                  <a:srgbClr val="000000"/>
                </a:solidFill>
                <a:effectLst/>
              </a:rPr>
              <a:t>αὐτὴν</a:t>
            </a:r>
            <a:r>
              <a:rPr lang="el-GR" b="0" i="1" dirty="0">
                <a:solidFill>
                  <a:srgbClr val="000000"/>
                </a:solidFill>
                <a:effectLst/>
              </a:rPr>
              <a:t> </a:t>
            </a:r>
            <a:r>
              <a:rPr lang="el-GR" b="0" i="1" dirty="0" err="1">
                <a:solidFill>
                  <a:srgbClr val="000000"/>
                </a:solidFill>
                <a:effectLst/>
              </a:rPr>
              <a:t>ἐν</a:t>
            </a:r>
            <a:r>
              <a:rPr lang="el-GR" b="0" i="1" dirty="0">
                <a:solidFill>
                  <a:srgbClr val="000000"/>
                </a:solidFill>
                <a:effectLst/>
              </a:rPr>
              <a:t> </a:t>
            </a:r>
            <a:r>
              <a:rPr lang="el-GR" b="0" i="1" dirty="0" err="1">
                <a:solidFill>
                  <a:srgbClr val="000000"/>
                </a:solidFill>
                <a:effectLst/>
              </a:rPr>
              <a:t>τῇ</a:t>
            </a:r>
            <a:r>
              <a:rPr lang="el-GR" b="0" i="1" dirty="0">
                <a:solidFill>
                  <a:srgbClr val="000000"/>
                </a:solidFill>
                <a:effectLst/>
              </a:rPr>
              <a:t> </a:t>
            </a:r>
            <a:r>
              <a:rPr lang="el-GR" b="0" i="1" dirty="0" err="1">
                <a:solidFill>
                  <a:srgbClr val="000000"/>
                </a:solidFill>
                <a:effectLst/>
              </a:rPr>
              <a:t>καρδίᾳ</a:t>
            </a:r>
            <a:r>
              <a:rPr lang="el-GR" b="0" i="1" dirty="0">
                <a:solidFill>
                  <a:srgbClr val="000000"/>
                </a:solidFill>
                <a:effectLst/>
              </a:rPr>
              <a:t> </a:t>
            </a:r>
            <a:r>
              <a:rPr lang="el-GR" b="0" i="1" dirty="0" err="1">
                <a:solidFill>
                  <a:srgbClr val="000000"/>
                </a:solidFill>
                <a:effectLst/>
              </a:rPr>
              <a:t>αὐτοῦ</a:t>
            </a:r>
            <a:r>
              <a:rPr lang="el-GR" dirty="0">
                <a:solidFill>
                  <a:srgbClr val="000000"/>
                </a:solidFill>
              </a:rPr>
              <a:t>».</a:t>
            </a:r>
            <a:r>
              <a:rPr lang="el-GR" dirty="0"/>
              <a:t> </a:t>
            </a:r>
          </a:p>
          <a:p>
            <a:endParaRPr lang="el-GR" dirty="0"/>
          </a:p>
        </p:txBody>
      </p:sp>
    </p:spTree>
    <p:extLst>
      <p:ext uri="{BB962C8B-B14F-4D97-AF65-F5344CB8AC3E}">
        <p14:creationId xmlns:p14="http://schemas.microsoft.com/office/powerpoint/2010/main" val="1385718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D6C76E-E890-BAA1-CEEA-BCD41C038BB6}"/>
              </a:ext>
            </a:extLst>
          </p:cNvPr>
          <p:cNvSpPr>
            <a:spLocks noGrp="1"/>
          </p:cNvSpPr>
          <p:nvPr>
            <p:ph type="title"/>
          </p:nvPr>
        </p:nvSpPr>
        <p:spPr>
          <a:xfrm>
            <a:off x="0" y="18256"/>
            <a:ext cx="12192000" cy="662782"/>
          </a:xfrm>
        </p:spPr>
        <p:txBody>
          <a:bodyPr>
            <a:normAutofit/>
          </a:bodyPr>
          <a:lstStyle/>
          <a:p>
            <a:pPr algn="ctr"/>
            <a:r>
              <a:rPr lang="el-GR" sz="3600" b="1" dirty="0"/>
              <a:t>Ο ρόλος της ψυχικής λειτουργίας στο πάθος της πορνείας</a:t>
            </a:r>
          </a:p>
        </p:txBody>
      </p:sp>
      <p:sp>
        <p:nvSpPr>
          <p:cNvPr id="3" name="Θέση περιεχομένου 2">
            <a:extLst>
              <a:ext uri="{FF2B5EF4-FFF2-40B4-BE49-F238E27FC236}">
                <a16:creationId xmlns:a16="http://schemas.microsoft.com/office/drawing/2014/main" id="{9F50E9F7-D795-6054-31AA-3E321E2D70AC}"/>
              </a:ext>
            </a:extLst>
          </p:cNvPr>
          <p:cNvSpPr>
            <a:spLocks noGrp="1"/>
          </p:cNvSpPr>
          <p:nvPr>
            <p:ph idx="1"/>
          </p:nvPr>
        </p:nvSpPr>
        <p:spPr>
          <a:xfrm>
            <a:off x="0" y="681038"/>
            <a:ext cx="12192000" cy="6158706"/>
          </a:xfrm>
        </p:spPr>
        <p:txBody>
          <a:bodyPr>
            <a:normAutofit fontScale="92500" lnSpcReduction="20000"/>
          </a:bodyPr>
          <a:lstStyle/>
          <a:p>
            <a:r>
              <a:rPr lang="el-GR" dirty="0"/>
              <a:t>Και αν αληθεύει ότι σε ορισμένες περιπτώσεις η επιθυμία μπορεί να υποκινείται και να γεννάται στην ψυχή από σωματικές κινήσεις και ωθήσεις, μπορούμε να θεωρήσουμε ότι και εδώ ακόμη </a:t>
            </a:r>
            <a:r>
              <a:rPr lang="el-GR" b="1" dirty="0"/>
              <a:t>η ψυχή διατηρεί την πρωτοβουλία</a:t>
            </a:r>
            <a:r>
              <a:rPr lang="el-GR" dirty="0"/>
              <a:t>, στο βαθμό που διαθέτει δύναμη να δέχεται την ανάπτυξη αυτών των δυνάμεων/ωθήσεων ή αντίθετα ν' αρνείται να δώσει συνέχεια σ' αυτές. </a:t>
            </a:r>
          </a:p>
          <a:p>
            <a:r>
              <a:rPr lang="el-GR" dirty="0"/>
              <a:t>Ανεξάρτητα από την έκβαση των πραγμάτων πρέπει να υπογραμμιστεί ότι το πάθος της πορνείας μπορεί να επιτελείται με τη σκέψη, μέσω της ηδονής των εικόνων. Ο άγιος Μάξιμος γράφει ότι: «</a:t>
            </a:r>
            <a:r>
              <a:rPr lang="el-GR" i="1" dirty="0" err="1"/>
              <a:t>Ὥσπερ</a:t>
            </a:r>
            <a:r>
              <a:rPr lang="el-GR" i="1" dirty="0"/>
              <a:t> </a:t>
            </a:r>
            <a:r>
              <a:rPr lang="el-GR" i="1" dirty="0" err="1"/>
              <a:t>τὸ</a:t>
            </a:r>
            <a:r>
              <a:rPr lang="el-GR" i="1" dirty="0"/>
              <a:t> </a:t>
            </a:r>
            <a:r>
              <a:rPr lang="el-GR" i="1" dirty="0" err="1"/>
              <a:t>σῶμα</a:t>
            </a:r>
            <a:r>
              <a:rPr lang="el-GR" i="1" dirty="0"/>
              <a:t> </a:t>
            </a:r>
            <a:r>
              <a:rPr lang="el-GR" i="1" dirty="0" err="1"/>
              <a:t>ἔχει</a:t>
            </a:r>
            <a:r>
              <a:rPr lang="el-GR" i="1" dirty="0"/>
              <a:t> </a:t>
            </a:r>
            <a:r>
              <a:rPr lang="el-GR" i="1" dirty="0" err="1"/>
              <a:t>κόσμον</a:t>
            </a:r>
            <a:r>
              <a:rPr lang="el-GR" i="1" dirty="0"/>
              <a:t> </a:t>
            </a:r>
            <a:r>
              <a:rPr lang="el-GR" i="1" dirty="0" err="1"/>
              <a:t>τὰ</a:t>
            </a:r>
            <a:r>
              <a:rPr lang="el-GR" i="1" dirty="0"/>
              <a:t> πράγματα, </a:t>
            </a:r>
            <a:r>
              <a:rPr lang="el-GR" i="1" dirty="0" err="1"/>
              <a:t>οὕτω</a:t>
            </a:r>
            <a:r>
              <a:rPr lang="el-GR" i="1" dirty="0"/>
              <a:t> </a:t>
            </a:r>
            <a:r>
              <a:rPr lang="el-GR" i="1" dirty="0" err="1"/>
              <a:t>καὶ</a:t>
            </a:r>
            <a:r>
              <a:rPr lang="el-GR" i="1" dirty="0"/>
              <a:t> ὁ </a:t>
            </a:r>
            <a:r>
              <a:rPr lang="el-GR" i="1" dirty="0" err="1"/>
              <a:t>νοῦς</a:t>
            </a:r>
            <a:r>
              <a:rPr lang="el-GR" i="1" dirty="0"/>
              <a:t> </a:t>
            </a:r>
            <a:r>
              <a:rPr lang="el-GR" i="1" dirty="0" err="1"/>
              <a:t>ἔχει</a:t>
            </a:r>
            <a:r>
              <a:rPr lang="el-GR" i="1" dirty="0"/>
              <a:t> </a:t>
            </a:r>
            <a:r>
              <a:rPr lang="el-GR" i="1" dirty="0" err="1"/>
              <a:t>κόσμον</a:t>
            </a:r>
            <a:r>
              <a:rPr lang="el-GR" i="1" dirty="0"/>
              <a:t> </a:t>
            </a:r>
            <a:r>
              <a:rPr lang="el-GR" i="1" dirty="0" err="1"/>
              <a:t>τὰ</a:t>
            </a:r>
            <a:r>
              <a:rPr lang="el-GR" i="1" dirty="0"/>
              <a:t> νοήματα· </a:t>
            </a:r>
            <a:r>
              <a:rPr lang="el-GR" i="1" dirty="0" err="1"/>
              <a:t>καὶ</a:t>
            </a:r>
            <a:r>
              <a:rPr lang="el-GR" i="1" dirty="0"/>
              <a:t> </a:t>
            </a:r>
            <a:r>
              <a:rPr lang="el-GR" i="1" dirty="0" err="1"/>
              <a:t>ὥσπερ</a:t>
            </a:r>
            <a:r>
              <a:rPr lang="el-GR" i="1" dirty="0"/>
              <a:t> </a:t>
            </a:r>
            <a:r>
              <a:rPr lang="el-GR" i="1" dirty="0" err="1"/>
              <a:t>τὸ</a:t>
            </a:r>
            <a:r>
              <a:rPr lang="el-GR" i="1" dirty="0"/>
              <a:t> </a:t>
            </a:r>
            <a:r>
              <a:rPr lang="el-GR" i="1" dirty="0" err="1"/>
              <a:t>σῶμα</a:t>
            </a:r>
            <a:r>
              <a:rPr lang="el-GR" i="1" dirty="0"/>
              <a:t> πορνεύει </a:t>
            </a:r>
            <a:r>
              <a:rPr lang="el-GR" i="1" dirty="0" err="1"/>
              <a:t>μετὰ</a:t>
            </a:r>
            <a:r>
              <a:rPr lang="el-GR" i="1" dirty="0"/>
              <a:t> </a:t>
            </a:r>
            <a:r>
              <a:rPr lang="el-GR" i="1" dirty="0" err="1"/>
              <a:t>τοῦ</a:t>
            </a:r>
            <a:r>
              <a:rPr lang="el-GR" i="1" dirty="0"/>
              <a:t> σώματος </a:t>
            </a:r>
            <a:r>
              <a:rPr lang="el-GR" i="1" dirty="0" err="1"/>
              <a:t>τῆς</a:t>
            </a:r>
            <a:r>
              <a:rPr lang="el-GR" i="1" dirty="0"/>
              <a:t> γυναικός, </a:t>
            </a:r>
            <a:r>
              <a:rPr lang="el-GR" i="1" dirty="0" err="1"/>
              <a:t>οὕτω</a:t>
            </a:r>
            <a:r>
              <a:rPr lang="el-GR" i="1" dirty="0"/>
              <a:t> </a:t>
            </a:r>
            <a:r>
              <a:rPr lang="el-GR" i="1" dirty="0" err="1"/>
              <a:t>καὶ</a:t>
            </a:r>
            <a:r>
              <a:rPr lang="el-GR" i="1" dirty="0"/>
              <a:t> ὁ </a:t>
            </a:r>
            <a:r>
              <a:rPr lang="el-GR" i="1" dirty="0" err="1"/>
              <a:t>νοῦς</a:t>
            </a:r>
            <a:r>
              <a:rPr lang="el-GR" i="1" dirty="0"/>
              <a:t> πορνεύει </a:t>
            </a:r>
            <a:r>
              <a:rPr lang="el-GR" i="1" dirty="0" err="1"/>
              <a:t>μετὰ</a:t>
            </a:r>
            <a:r>
              <a:rPr lang="el-GR" i="1" dirty="0"/>
              <a:t> </a:t>
            </a:r>
            <a:r>
              <a:rPr lang="el-GR" i="1" dirty="0" err="1"/>
              <a:t>τοῦ</a:t>
            </a:r>
            <a:r>
              <a:rPr lang="el-GR" i="1" dirty="0"/>
              <a:t> νοήματος </a:t>
            </a:r>
            <a:r>
              <a:rPr lang="el-GR" i="1" dirty="0" err="1"/>
              <a:t>τῆς</a:t>
            </a:r>
            <a:r>
              <a:rPr lang="el-GR" i="1" dirty="0"/>
              <a:t> </a:t>
            </a:r>
            <a:r>
              <a:rPr lang="el-GR" i="1" dirty="0" err="1"/>
              <a:t>γυναικὸς</a:t>
            </a:r>
            <a:r>
              <a:rPr lang="el-GR" i="1" dirty="0"/>
              <a:t> </a:t>
            </a:r>
            <a:r>
              <a:rPr lang="el-GR" i="1" dirty="0" err="1"/>
              <a:t>διὰ</a:t>
            </a:r>
            <a:r>
              <a:rPr lang="el-GR" i="1" dirty="0"/>
              <a:t> </a:t>
            </a:r>
            <a:r>
              <a:rPr lang="el-GR" i="1" dirty="0" err="1"/>
              <a:t>τῆς</a:t>
            </a:r>
            <a:r>
              <a:rPr lang="el-GR" i="1" dirty="0"/>
              <a:t> φαντασίας </a:t>
            </a:r>
            <a:r>
              <a:rPr lang="el-GR" i="1" dirty="0" err="1"/>
              <a:t>τοῦ</a:t>
            </a:r>
            <a:r>
              <a:rPr lang="el-GR" i="1" dirty="0"/>
              <a:t> </a:t>
            </a:r>
            <a:r>
              <a:rPr lang="el-GR" i="1" dirty="0" err="1"/>
              <a:t>ἰδίου</a:t>
            </a:r>
            <a:r>
              <a:rPr lang="el-GR" i="1" dirty="0"/>
              <a:t> σώματος· </a:t>
            </a:r>
            <a:r>
              <a:rPr lang="el-GR" i="1" dirty="0" err="1"/>
              <a:t>τὴν</a:t>
            </a:r>
            <a:r>
              <a:rPr lang="el-GR" i="1" dirty="0"/>
              <a:t> </a:t>
            </a:r>
            <a:r>
              <a:rPr lang="el-GR" i="1" dirty="0" err="1"/>
              <a:t>γὰρ</a:t>
            </a:r>
            <a:r>
              <a:rPr lang="el-GR" i="1" dirty="0"/>
              <a:t> </a:t>
            </a:r>
            <a:r>
              <a:rPr lang="el-GR" i="1" dirty="0" err="1"/>
              <a:t>μορφὴν</a:t>
            </a:r>
            <a:r>
              <a:rPr lang="el-GR" i="1" dirty="0"/>
              <a:t> </a:t>
            </a:r>
            <a:r>
              <a:rPr lang="el-GR" i="1" dirty="0" err="1"/>
              <a:t>τοῦ</a:t>
            </a:r>
            <a:r>
              <a:rPr lang="el-GR" i="1" dirty="0"/>
              <a:t> </a:t>
            </a:r>
            <a:r>
              <a:rPr lang="el-GR" i="1" dirty="0" err="1"/>
              <a:t>ἰδίου</a:t>
            </a:r>
            <a:r>
              <a:rPr lang="el-GR" i="1" dirty="0"/>
              <a:t> σώματος βλέπει </a:t>
            </a:r>
            <a:r>
              <a:rPr lang="el-GR" i="1" dirty="0" err="1"/>
              <a:t>μιγνυμένην</a:t>
            </a:r>
            <a:r>
              <a:rPr lang="el-GR" i="1" dirty="0"/>
              <a:t> </a:t>
            </a:r>
            <a:r>
              <a:rPr lang="el-GR" i="1" dirty="0" err="1"/>
              <a:t>μετὰ</a:t>
            </a:r>
            <a:r>
              <a:rPr lang="el-GR" i="1" dirty="0"/>
              <a:t> </a:t>
            </a:r>
            <a:r>
              <a:rPr lang="el-GR" i="1" dirty="0" err="1"/>
              <a:t>τῆς</a:t>
            </a:r>
            <a:r>
              <a:rPr lang="el-GR" i="1" dirty="0"/>
              <a:t> </a:t>
            </a:r>
            <a:r>
              <a:rPr lang="el-GR" i="1" dirty="0" err="1"/>
              <a:t>μορφῆς</a:t>
            </a:r>
            <a:r>
              <a:rPr lang="el-GR" i="1" dirty="0"/>
              <a:t> </a:t>
            </a:r>
            <a:r>
              <a:rPr lang="el-GR" i="1" dirty="0" err="1"/>
              <a:t>τῆς</a:t>
            </a:r>
            <a:r>
              <a:rPr lang="el-GR" i="1" dirty="0"/>
              <a:t> </a:t>
            </a:r>
            <a:r>
              <a:rPr lang="el-GR" i="1" dirty="0" err="1"/>
              <a:t>γυναικὸς</a:t>
            </a:r>
            <a:r>
              <a:rPr lang="el-GR" i="1" dirty="0"/>
              <a:t> </a:t>
            </a:r>
            <a:r>
              <a:rPr lang="el-GR" i="1" dirty="0" err="1"/>
              <a:t>κατὰ</a:t>
            </a:r>
            <a:r>
              <a:rPr lang="el-GR" i="1" dirty="0"/>
              <a:t> </a:t>
            </a:r>
            <a:r>
              <a:rPr lang="el-GR" i="1" dirty="0" err="1"/>
              <a:t>διάνοιαν</a:t>
            </a:r>
            <a:r>
              <a:rPr lang="el-GR" i="1" dirty="0"/>
              <a:t> [...]. </a:t>
            </a:r>
            <a:r>
              <a:rPr lang="el-GR" i="1" dirty="0" err="1"/>
              <a:t>Καὶ</a:t>
            </a:r>
            <a:r>
              <a:rPr lang="el-GR" i="1" dirty="0"/>
              <a:t> </a:t>
            </a:r>
            <a:r>
              <a:rPr lang="el-GR" i="1" dirty="0" err="1"/>
              <a:t>ἐπὶ</a:t>
            </a:r>
            <a:r>
              <a:rPr lang="el-GR" i="1" dirty="0"/>
              <a:t> </a:t>
            </a:r>
            <a:r>
              <a:rPr lang="el-GR" i="1" dirty="0" err="1"/>
              <a:t>τῶν</a:t>
            </a:r>
            <a:r>
              <a:rPr lang="el-GR" i="1" dirty="0"/>
              <a:t> </a:t>
            </a:r>
            <a:r>
              <a:rPr lang="el-GR" i="1" dirty="0" err="1"/>
              <a:t>ἄλλων</a:t>
            </a:r>
            <a:r>
              <a:rPr lang="el-GR" i="1" dirty="0"/>
              <a:t> </a:t>
            </a:r>
            <a:r>
              <a:rPr lang="el-GR" i="1" dirty="0" err="1"/>
              <a:t>ἁμαρτημάτων</a:t>
            </a:r>
            <a:r>
              <a:rPr lang="el-GR" i="1" dirty="0"/>
              <a:t> </a:t>
            </a:r>
            <a:r>
              <a:rPr lang="el-GR" i="1" dirty="0" err="1"/>
              <a:t>ὁμοίως</a:t>
            </a:r>
            <a:r>
              <a:rPr lang="el-GR" i="1" dirty="0"/>
              <a:t>: </a:t>
            </a:r>
            <a:r>
              <a:rPr lang="el-GR" i="1" dirty="0" err="1"/>
              <a:t>ἅπερ</a:t>
            </a:r>
            <a:r>
              <a:rPr lang="el-GR" i="1" dirty="0"/>
              <a:t> </a:t>
            </a:r>
            <a:r>
              <a:rPr lang="el-GR" i="1" dirty="0" err="1"/>
              <a:t>γὰρ</a:t>
            </a:r>
            <a:r>
              <a:rPr lang="el-GR" i="1" dirty="0"/>
              <a:t> πράττει </a:t>
            </a:r>
            <a:r>
              <a:rPr lang="el-GR" i="1" dirty="0" err="1"/>
              <a:t>τὸ</a:t>
            </a:r>
            <a:r>
              <a:rPr lang="el-GR" i="1" dirty="0"/>
              <a:t> </a:t>
            </a:r>
            <a:r>
              <a:rPr lang="el-GR" i="1" dirty="0" err="1"/>
              <a:t>σῶμα</a:t>
            </a:r>
            <a:r>
              <a:rPr lang="el-GR" i="1" dirty="0"/>
              <a:t> κατ’ </a:t>
            </a:r>
            <a:r>
              <a:rPr lang="el-GR" i="1" dirty="0" err="1"/>
              <a:t>ἐνέργειαν</a:t>
            </a:r>
            <a:r>
              <a:rPr lang="el-GR" i="1" dirty="0"/>
              <a:t> </a:t>
            </a:r>
            <a:r>
              <a:rPr lang="el-GR" i="1" dirty="0" err="1"/>
              <a:t>εἰς</a:t>
            </a:r>
            <a:r>
              <a:rPr lang="el-GR" i="1" dirty="0"/>
              <a:t> </a:t>
            </a:r>
            <a:r>
              <a:rPr lang="el-GR" i="1" dirty="0" err="1"/>
              <a:t>τὸν</a:t>
            </a:r>
            <a:r>
              <a:rPr lang="el-GR" i="1" dirty="0"/>
              <a:t> </a:t>
            </a:r>
            <a:r>
              <a:rPr lang="el-GR" i="1" dirty="0" err="1"/>
              <a:t>κόσμον</a:t>
            </a:r>
            <a:r>
              <a:rPr lang="el-GR" i="1" dirty="0"/>
              <a:t> </a:t>
            </a:r>
            <a:r>
              <a:rPr lang="el-GR" i="1" dirty="0" err="1"/>
              <a:t>τῶν</a:t>
            </a:r>
            <a:r>
              <a:rPr lang="el-GR" i="1" dirty="0"/>
              <a:t> πραγμάτων, </a:t>
            </a:r>
            <a:r>
              <a:rPr lang="el-GR" i="1" dirty="0" err="1"/>
              <a:t>ταῦτα</a:t>
            </a:r>
            <a:r>
              <a:rPr lang="el-GR" i="1" dirty="0"/>
              <a:t> πράττει </a:t>
            </a:r>
            <a:r>
              <a:rPr lang="el-GR" i="1" dirty="0" err="1"/>
              <a:t>καὶ</a:t>
            </a:r>
            <a:r>
              <a:rPr lang="el-GR" i="1" dirty="0"/>
              <a:t> ὁ </a:t>
            </a:r>
            <a:r>
              <a:rPr lang="el-GR" i="1" dirty="0" err="1"/>
              <a:t>νοῦς</a:t>
            </a:r>
            <a:r>
              <a:rPr lang="el-GR" i="1" dirty="0"/>
              <a:t> </a:t>
            </a:r>
            <a:r>
              <a:rPr lang="el-GR" i="1" dirty="0" err="1"/>
              <a:t>εἰς</a:t>
            </a:r>
            <a:r>
              <a:rPr lang="el-GR" i="1" dirty="0"/>
              <a:t> </a:t>
            </a:r>
            <a:r>
              <a:rPr lang="el-GR" i="1" dirty="0" err="1"/>
              <a:t>τὸν</a:t>
            </a:r>
            <a:r>
              <a:rPr lang="el-GR" i="1" dirty="0"/>
              <a:t> </a:t>
            </a:r>
            <a:r>
              <a:rPr lang="el-GR" i="1" dirty="0" err="1"/>
              <a:t>κόσμον</a:t>
            </a:r>
            <a:r>
              <a:rPr lang="el-GR" i="1" dirty="0"/>
              <a:t> </a:t>
            </a:r>
            <a:r>
              <a:rPr lang="el-GR" i="1" dirty="0" err="1"/>
              <a:t>τῶν</a:t>
            </a:r>
            <a:r>
              <a:rPr lang="el-GR" i="1" dirty="0"/>
              <a:t> νοημάτων</a:t>
            </a:r>
            <a:r>
              <a:rPr lang="el-GR" dirty="0"/>
              <a:t>».</a:t>
            </a:r>
          </a:p>
          <a:p>
            <a:r>
              <a:rPr lang="el-GR" sz="2800" dirty="0"/>
              <a:t>Όταν οι παραστάσεις δεν προσφέρονται από τις </a:t>
            </a:r>
            <a:r>
              <a:rPr lang="el-GR" sz="2800" b="1" dirty="0"/>
              <a:t>αισθήσεις</a:t>
            </a:r>
            <a:r>
              <a:rPr lang="el-GR" sz="2800" dirty="0"/>
              <a:t> ή τη </a:t>
            </a:r>
            <a:r>
              <a:rPr lang="el-GR" sz="2800" b="1" dirty="0"/>
              <a:t>μνήμη</a:t>
            </a:r>
            <a:r>
              <a:rPr lang="el-GR" sz="2800" dirty="0"/>
              <a:t>, μπορεί να επινοούνται από τη </a:t>
            </a:r>
            <a:r>
              <a:rPr lang="el-GR" sz="2800" b="1" dirty="0"/>
              <a:t>φαντασία</a:t>
            </a:r>
            <a:r>
              <a:rPr lang="el-GR" sz="2800" dirty="0"/>
              <a:t> με την ώθηση της επιθυμίας. Τούτο μπορεί να αποτελέσει αφορμή για πραγματικές φαντασιώσεις ή παραισθήσεις, ιδιαίτερα με τη συμβολή της δύναμης μιας πολύ ισχυρής </a:t>
            </a:r>
            <a:r>
              <a:rPr lang="el-GR" sz="2800" u="sng" dirty="0"/>
              <a:t>επιθυμίας</a:t>
            </a:r>
            <a:r>
              <a:rPr lang="el-GR" sz="2800" dirty="0"/>
              <a:t> ή με άμεση </a:t>
            </a:r>
            <a:r>
              <a:rPr lang="el-GR" sz="2800" u="sng" dirty="0"/>
              <a:t>δαιμονική υποβολή</a:t>
            </a:r>
            <a:r>
              <a:rPr lang="el-GR" sz="2800" dirty="0"/>
              <a:t>. Ο δαίμονας της πορνείας, παρατηρεί ο Ευάγριος «</a:t>
            </a:r>
            <a:r>
              <a:rPr lang="el-GR" sz="2800" i="1" dirty="0"/>
              <a:t>λέγειν τε </a:t>
            </a:r>
            <a:r>
              <a:rPr lang="el-GR" sz="2800" i="1" dirty="0" err="1"/>
              <a:t>αὐτὴν</a:t>
            </a:r>
            <a:r>
              <a:rPr lang="el-GR" sz="2800" i="1" dirty="0"/>
              <a:t> [</a:t>
            </a:r>
            <a:r>
              <a:rPr lang="el-GR" sz="2800" i="1" dirty="0" err="1"/>
              <a:t>τὴν</a:t>
            </a:r>
            <a:r>
              <a:rPr lang="el-GR" sz="2800" i="1" dirty="0"/>
              <a:t> </a:t>
            </a:r>
            <a:r>
              <a:rPr lang="el-GR" sz="2800" i="1" dirty="0" err="1"/>
              <a:t>ψυχὴν</a:t>
            </a:r>
            <a:r>
              <a:rPr lang="el-GR" sz="2800" i="1" dirty="0"/>
              <a:t>] </a:t>
            </a:r>
            <a:r>
              <a:rPr lang="el-GR" sz="2800" i="1" dirty="0" err="1"/>
              <a:t>τινὰ</a:t>
            </a:r>
            <a:r>
              <a:rPr lang="el-GR" sz="2800" i="1" dirty="0"/>
              <a:t> ρήματα </a:t>
            </a:r>
            <a:r>
              <a:rPr lang="el-GR" sz="2800" i="1" dirty="0" err="1"/>
              <a:t>καὶ</a:t>
            </a:r>
            <a:r>
              <a:rPr lang="el-GR" sz="2800" i="1" dirty="0"/>
              <a:t> </a:t>
            </a:r>
            <a:r>
              <a:rPr lang="el-GR" sz="2800" i="1" dirty="0" err="1"/>
              <a:t>πάλιν</a:t>
            </a:r>
            <a:r>
              <a:rPr lang="el-GR" sz="2800" i="1" dirty="0"/>
              <a:t> </a:t>
            </a:r>
            <a:r>
              <a:rPr lang="el-GR" sz="2800" i="1" dirty="0" err="1"/>
              <a:t>ἀκούειν</a:t>
            </a:r>
            <a:r>
              <a:rPr lang="el-GR" sz="2800" i="1" dirty="0"/>
              <a:t> </a:t>
            </a:r>
            <a:r>
              <a:rPr lang="el-GR" sz="2800" i="1" dirty="0" err="1"/>
              <a:t>ποιεῖ</a:t>
            </a:r>
            <a:r>
              <a:rPr lang="el-GR" sz="2800" i="1" dirty="0"/>
              <a:t>, </a:t>
            </a:r>
            <a:r>
              <a:rPr lang="el-GR" sz="2800" i="1" dirty="0" err="1"/>
              <a:t>ὡς</a:t>
            </a:r>
            <a:r>
              <a:rPr lang="el-GR" sz="2800" i="1" dirty="0"/>
              <a:t> </a:t>
            </a:r>
            <a:r>
              <a:rPr lang="el-GR" sz="2800" i="1" dirty="0" err="1"/>
              <a:t>ὁρωμένου</a:t>
            </a:r>
            <a:r>
              <a:rPr lang="el-GR" sz="2800" i="1" dirty="0"/>
              <a:t> </a:t>
            </a:r>
            <a:r>
              <a:rPr lang="el-GR" sz="2800" i="1" dirty="0" err="1"/>
              <a:t>δῆθεν</a:t>
            </a:r>
            <a:r>
              <a:rPr lang="el-GR" sz="2800" i="1" dirty="0"/>
              <a:t> </a:t>
            </a:r>
            <a:r>
              <a:rPr lang="el-GR" sz="2800" i="1" dirty="0" err="1"/>
              <a:t>καὶ</a:t>
            </a:r>
            <a:r>
              <a:rPr lang="el-GR" sz="2800" i="1" dirty="0"/>
              <a:t> παρόντος </a:t>
            </a:r>
            <a:r>
              <a:rPr lang="el-GR" sz="2800" i="1" dirty="0" err="1"/>
              <a:t>τοῦ</a:t>
            </a:r>
            <a:r>
              <a:rPr lang="el-GR" sz="2800" i="1" dirty="0"/>
              <a:t> πράγματος</a:t>
            </a:r>
            <a:r>
              <a:rPr lang="el-GR" sz="2800" dirty="0"/>
              <a:t>».  </a:t>
            </a:r>
          </a:p>
          <a:p>
            <a:pPr marL="0" indent="0">
              <a:buNone/>
            </a:pPr>
            <a:endParaRPr lang="el-GR" dirty="0"/>
          </a:p>
          <a:p>
            <a:endParaRPr lang="el-GR" dirty="0"/>
          </a:p>
        </p:txBody>
      </p:sp>
    </p:spTree>
    <p:extLst>
      <p:ext uri="{BB962C8B-B14F-4D97-AF65-F5344CB8AC3E}">
        <p14:creationId xmlns:p14="http://schemas.microsoft.com/office/powerpoint/2010/main" val="1656696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86DAF4-3A4A-5D43-0352-FA99D719F448}"/>
              </a:ext>
            </a:extLst>
          </p:cNvPr>
          <p:cNvSpPr>
            <a:spLocks noGrp="1"/>
          </p:cNvSpPr>
          <p:nvPr>
            <p:ph type="title"/>
          </p:nvPr>
        </p:nvSpPr>
        <p:spPr>
          <a:xfrm>
            <a:off x="0" y="18255"/>
            <a:ext cx="12192000" cy="662783"/>
          </a:xfrm>
        </p:spPr>
        <p:txBody>
          <a:bodyPr>
            <a:normAutofit/>
          </a:bodyPr>
          <a:lstStyle/>
          <a:p>
            <a:pPr algn="ctr"/>
            <a:r>
              <a:rPr lang="el-GR" sz="3600" b="1" dirty="0"/>
              <a:t> Ο ρόλος της ψυχικής λειτουργίας στο πάθος της πορνείας</a:t>
            </a:r>
          </a:p>
        </p:txBody>
      </p:sp>
      <p:sp>
        <p:nvSpPr>
          <p:cNvPr id="3" name="Θέση περιεχομένου 2">
            <a:extLst>
              <a:ext uri="{FF2B5EF4-FFF2-40B4-BE49-F238E27FC236}">
                <a16:creationId xmlns:a16="http://schemas.microsoft.com/office/drawing/2014/main" id="{7F9A385A-DD8E-D50F-4543-A386DAEFE18E}"/>
              </a:ext>
            </a:extLst>
          </p:cNvPr>
          <p:cNvSpPr>
            <a:spLocks noGrp="1"/>
          </p:cNvSpPr>
          <p:nvPr>
            <p:ph idx="1"/>
          </p:nvPr>
        </p:nvSpPr>
        <p:spPr>
          <a:xfrm>
            <a:off x="0" y="545910"/>
            <a:ext cx="12192000" cy="6293834"/>
          </a:xfrm>
        </p:spPr>
        <p:txBody>
          <a:bodyPr>
            <a:normAutofit/>
          </a:bodyPr>
          <a:lstStyle/>
          <a:p>
            <a:r>
              <a:rPr lang="el-GR" sz="2800" dirty="0"/>
              <a:t>Η πορνεία οδηγεί αυτόν, στον οποίο κατοικεί, να ζει σ' ένα κόσμο ειδώλων και φαντασμάτων, τον βυθίζει σε χώρο μη πραγματικό, τον παραδίδει σε παραλήρημα και σε δαιμονικές δυνάμεις.</a:t>
            </a:r>
          </a:p>
          <a:p>
            <a:r>
              <a:rPr lang="el-GR" dirty="0"/>
              <a:t>Η πορνεία αιχμαλωτίζει τον άνθρωπο στο εγώ του, στον κόσμο που  είναι κλειστός και απομονωμένος στη σαρκική σεξουαλικότητά του, τα ένστικτα και τα είδωλά του και τον αποκλείει εντελώς από τους άπειρους κόσμους της αγάπης και του πνεύματος.</a:t>
            </a:r>
          </a:p>
          <a:p>
            <a:r>
              <a:rPr lang="el-GR" dirty="0"/>
              <a:t>Η πορνεία είναι </a:t>
            </a:r>
            <a:r>
              <a:rPr lang="el-GR" b="1" dirty="0"/>
              <a:t>φίλαυτη διάθεση</a:t>
            </a:r>
            <a:r>
              <a:rPr lang="el-GR" dirty="0"/>
              <a:t> και αποκαλύπτει </a:t>
            </a:r>
            <a:r>
              <a:rPr lang="el-GR" b="1" dirty="0"/>
              <a:t>εγωιστική αγάπη</a:t>
            </a:r>
            <a:r>
              <a:rPr lang="el-GR" dirty="0"/>
              <a:t> του εαυτού. Εμποδίζει κάθε αμοιβαιότητα καθώς ο εμπαθής δε βλέπει τίποτε άλλο εκτός από το συμφέρον του, δε δίνει τίποτε στον άλλο, ενώ θέλει αποκλειστικά να λαμβάνει από αυτόν, με την προϋπόθεση ότι ανταποκρίνεται στις εμπαθείς επιθυμίες του. </a:t>
            </a:r>
          </a:p>
          <a:p>
            <a:r>
              <a:rPr lang="el-GR" dirty="0"/>
              <a:t>Ό,τι τυχόν λαμβάνει, το θεωρεί μάλλον κατάληξη της επιθυμίας του παρά δώρο του άλλου: </a:t>
            </a:r>
            <a:r>
              <a:rPr lang="el-GR" b="1" dirty="0"/>
              <a:t>ο εμπαθής μεταχειρίζεται τον άλλο για τον εαυτό του</a:t>
            </a:r>
            <a:r>
              <a:rPr lang="el-GR" dirty="0"/>
              <a:t>· ο άλλος αποτελεί γι' αυτόν ένα απλό μεσολαβητή μεταξύ αυτού και του εαυτού του. </a:t>
            </a:r>
          </a:p>
          <a:p>
            <a:endParaRPr lang="el-GR" dirty="0"/>
          </a:p>
          <a:p>
            <a:endParaRPr lang="el-GR" sz="2800" dirty="0"/>
          </a:p>
          <a:p>
            <a:endParaRPr lang="el-GR" dirty="0"/>
          </a:p>
        </p:txBody>
      </p:sp>
    </p:spTree>
    <p:extLst>
      <p:ext uri="{BB962C8B-B14F-4D97-AF65-F5344CB8AC3E}">
        <p14:creationId xmlns:p14="http://schemas.microsoft.com/office/powerpoint/2010/main" val="1528150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DC79F8-7E2F-A44F-7557-415120AF7AE6}"/>
              </a:ext>
            </a:extLst>
          </p:cNvPr>
          <p:cNvSpPr>
            <a:spLocks noGrp="1"/>
          </p:cNvSpPr>
          <p:nvPr>
            <p:ph type="title"/>
          </p:nvPr>
        </p:nvSpPr>
        <p:spPr>
          <a:xfrm>
            <a:off x="838200" y="1"/>
            <a:ext cx="10515600" cy="573206"/>
          </a:xfrm>
        </p:spPr>
        <p:txBody>
          <a:bodyPr>
            <a:normAutofit fontScale="90000"/>
          </a:bodyPr>
          <a:lstStyle/>
          <a:p>
            <a:pPr algn="ctr"/>
            <a:r>
              <a:rPr lang="el-GR" dirty="0"/>
              <a:t> </a:t>
            </a:r>
            <a:r>
              <a:rPr lang="el-GR" b="1" dirty="0"/>
              <a:t>Συνέπειες της πορνείας</a:t>
            </a:r>
          </a:p>
        </p:txBody>
      </p:sp>
      <p:sp>
        <p:nvSpPr>
          <p:cNvPr id="3" name="Θέση περιεχομένου 2">
            <a:extLst>
              <a:ext uri="{FF2B5EF4-FFF2-40B4-BE49-F238E27FC236}">
                <a16:creationId xmlns:a16="http://schemas.microsoft.com/office/drawing/2014/main" id="{EF191AFC-2E59-CAFE-1E1E-9682AD505C26}"/>
              </a:ext>
            </a:extLst>
          </p:cNvPr>
          <p:cNvSpPr>
            <a:spLocks noGrp="1"/>
          </p:cNvSpPr>
          <p:nvPr>
            <p:ph idx="1"/>
          </p:nvPr>
        </p:nvSpPr>
        <p:spPr>
          <a:xfrm>
            <a:off x="0" y="573206"/>
            <a:ext cx="12192000" cy="6284794"/>
          </a:xfrm>
        </p:spPr>
        <p:txBody>
          <a:bodyPr>
            <a:normAutofit fontScale="92500" lnSpcReduction="20000"/>
          </a:bodyPr>
          <a:lstStyle/>
          <a:p>
            <a:pPr lvl="0"/>
            <a:r>
              <a:rPr lang="el-GR" sz="2800" dirty="0"/>
              <a:t>Όταν </a:t>
            </a:r>
            <a:r>
              <a:rPr lang="el-GR" sz="2800" b="1" dirty="0"/>
              <a:t>η πορνεία αποτελεί ηδονή μιας φανταστικής παράστασης</a:t>
            </a:r>
            <a:r>
              <a:rPr lang="el-GR" sz="2800" dirty="0"/>
              <a:t> και εικόνας </a:t>
            </a:r>
            <a:r>
              <a:rPr lang="el-GR" sz="2800" b="1" dirty="0"/>
              <a:t>του άλλου, αυτός δεν υπάρχει ως πρόσωπο ή ως πλησίον, αλλά ως φαντασιακό αντικείμενο</a:t>
            </a:r>
            <a:r>
              <a:rPr lang="el-GR" sz="2800" dirty="0"/>
              <a:t>, </a:t>
            </a:r>
            <a:r>
              <a:rPr lang="el-GR" sz="2800" dirty="0" err="1"/>
              <a:t>κατανοούμενο</a:t>
            </a:r>
            <a:r>
              <a:rPr lang="el-GR" sz="2800" dirty="0"/>
              <a:t> με την προβολή των επιθυμιών του εμπαθούς. </a:t>
            </a:r>
          </a:p>
          <a:p>
            <a:r>
              <a:rPr lang="el-GR" sz="2800" dirty="0"/>
              <a:t>Μια τέτοια φαντασιακή θεώρηση του άλλου έχει κάποια </a:t>
            </a:r>
            <a:r>
              <a:rPr lang="el-GR" sz="2800" b="1" dirty="0"/>
              <a:t>επίπτωση στον τρόπο με τον οποίο ο εμπαθής ενδεχομένως θεωρεί τα υλικά όντα</a:t>
            </a:r>
            <a:r>
              <a:rPr lang="el-GR" sz="2800" dirty="0"/>
              <a:t>.</a:t>
            </a:r>
          </a:p>
          <a:p>
            <a:r>
              <a:rPr lang="el-GR" sz="2800" dirty="0"/>
              <a:t>Αναπόφευκτα θα υπάρξει μια επιβολή του φανταστικού στο πραγματικό, με αποτέλεσμα τη θέαση ενός «πραγματικού» αλλοιωμένου από το φανταστικό.</a:t>
            </a:r>
          </a:p>
          <a:p>
            <a:r>
              <a:rPr lang="el-GR" dirty="0"/>
              <a:t>Μέσα στην πορνεία, </a:t>
            </a:r>
            <a:r>
              <a:rPr lang="el-GR" b="1" dirty="0"/>
              <a:t>ο άλλος δε συναντάται ως πρόσωπο</a:t>
            </a:r>
            <a:r>
              <a:rPr lang="el-GR" dirty="0"/>
              <a:t>, δεν κατανοείται στην πνευματική του διάσταση, στη θεμελιώδη πραγματικότητα του «κατ' εικόνα Θεού» δημιουργήματος: υποβιβάζεται σ' αυτό, που είναι επιδεκτικό ν' απαντήσει στην ηδονική επιθυμία του εμπαθούς· καθίσταται απλό όργανο ηδονής και αντικείμενο για τον εμπαθή. </a:t>
            </a:r>
          </a:p>
          <a:p>
            <a:r>
              <a:rPr lang="el-GR" dirty="0"/>
              <a:t> </a:t>
            </a:r>
            <a:r>
              <a:rPr lang="el-GR" b="1" dirty="0"/>
              <a:t>Ο εμπαθής από την άλλη πλευρά αγνοεί την ελευθερία τού άλλου</a:t>
            </a:r>
            <a:r>
              <a:rPr lang="el-GR" dirty="0"/>
              <a:t>· στο βαθμό μάλιστα που έχει υπόψη μόνο την ικανοποίηση της δικής του επιθυμίας, η οποία συχνότατα παρουσιάζεται σ' αυτόν ως απόλυτη ανάγκη, αγνοεί και την επιθυμία του άλλου. </a:t>
            </a:r>
          </a:p>
          <a:p>
            <a:r>
              <a:rPr lang="el-GR" dirty="0"/>
              <a:t>Ως αποτέλεσμα όλων αυτών, ο άλλος δεν αναγνωρίζεται. Ούτε η διαφορετικότητά του, ούτε ο μοναδικός χαρακτήρας της προσωπικής ιδιοσυστασίας του είναι σεβαστοί· αυτά μπορούν ν' αποκαλυφθούν μόνο μέσα από την έκφραση της ελευθερίας του και την εκδήλωση των ανώτερων σφαιρών της ύπαρξής του.</a:t>
            </a:r>
            <a:endParaRPr lang="el-GR" sz="2800" dirty="0"/>
          </a:p>
          <a:p>
            <a:endParaRPr lang="el-GR" dirty="0"/>
          </a:p>
        </p:txBody>
      </p:sp>
    </p:spTree>
    <p:extLst>
      <p:ext uri="{BB962C8B-B14F-4D97-AF65-F5344CB8AC3E}">
        <p14:creationId xmlns:p14="http://schemas.microsoft.com/office/powerpoint/2010/main" val="109096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35FDE3-265F-4B55-FD3D-C533840897C6}"/>
              </a:ext>
            </a:extLst>
          </p:cNvPr>
          <p:cNvSpPr>
            <a:spLocks noGrp="1"/>
          </p:cNvSpPr>
          <p:nvPr>
            <p:ph type="title"/>
          </p:nvPr>
        </p:nvSpPr>
        <p:spPr>
          <a:xfrm>
            <a:off x="838200" y="0"/>
            <a:ext cx="10515600" cy="504967"/>
          </a:xfrm>
        </p:spPr>
        <p:txBody>
          <a:bodyPr>
            <a:normAutofit fontScale="90000"/>
          </a:bodyPr>
          <a:lstStyle/>
          <a:p>
            <a:pPr algn="ctr"/>
            <a:r>
              <a:rPr lang="el-GR" b="1" dirty="0"/>
              <a:t>Συνέπειες της πορνείας</a:t>
            </a:r>
            <a:endParaRPr lang="el-GR" dirty="0"/>
          </a:p>
        </p:txBody>
      </p:sp>
      <p:sp>
        <p:nvSpPr>
          <p:cNvPr id="3" name="Θέση περιεχομένου 2">
            <a:extLst>
              <a:ext uri="{FF2B5EF4-FFF2-40B4-BE49-F238E27FC236}">
                <a16:creationId xmlns:a16="http://schemas.microsoft.com/office/drawing/2014/main" id="{B5400103-6B47-9759-EC9E-4A7D15D158DC}"/>
              </a:ext>
            </a:extLst>
          </p:cNvPr>
          <p:cNvSpPr>
            <a:spLocks noGrp="1"/>
          </p:cNvSpPr>
          <p:nvPr>
            <p:ph idx="1"/>
          </p:nvPr>
        </p:nvSpPr>
        <p:spPr>
          <a:xfrm>
            <a:off x="0" y="504966"/>
            <a:ext cx="12192000" cy="6353033"/>
          </a:xfrm>
        </p:spPr>
        <p:txBody>
          <a:bodyPr>
            <a:normAutofit/>
          </a:bodyPr>
          <a:lstStyle/>
          <a:p>
            <a:r>
              <a:rPr lang="el-GR" b="1" dirty="0"/>
              <a:t>Φαίνεται λοιπόν, ότι κάτω από την επήρεια της πορνείας, ο άνθρωπος βλέπει τον πλησίον όπως δεν είναι· δεν τον βλέπει όπως είναι</a:t>
            </a:r>
            <a:r>
              <a:rPr lang="el-GR" dirty="0"/>
              <a:t>. Μ' άλλα λόγια αποκτά φαντασιακή θέαση, εκείνων που το πάθος τον οδηγεί να συναντήσει. Από τότε όλες οι σχέσεις του μ' αυτούς είναι εντελώς διεστραμμένες.</a:t>
            </a:r>
          </a:p>
          <a:p>
            <a:r>
              <a:rPr lang="el-GR" dirty="0"/>
              <a:t>Οι Πατέρες αξιολογούν την πορνεία συχνά ως νόσο και βλέπουν σ' αυτή μια μορφή μανίας και αφροσύνης. Ο Μέγας Βασίλειος, υπενθυμίζοντας ιδιαίτερα ότι η ψυχή εμπλέκεται στο πάθος αυτό, γράφει: «</a:t>
            </a:r>
            <a:r>
              <a:rPr lang="el-GR" i="1" dirty="0" err="1"/>
              <a:t>Ἐπιθυμία</a:t>
            </a:r>
            <a:r>
              <a:rPr lang="el-GR" i="1" dirty="0"/>
              <a:t> νόσος </a:t>
            </a:r>
            <a:r>
              <a:rPr lang="el-GR" i="1" dirty="0" err="1"/>
              <a:t>ἐστὶ</a:t>
            </a:r>
            <a:r>
              <a:rPr lang="el-GR" i="1" dirty="0"/>
              <a:t> </a:t>
            </a:r>
            <a:r>
              <a:rPr lang="el-GR" i="1" dirty="0" err="1"/>
              <a:t>ψυχῆς</a:t>
            </a:r>
            <a:r>
              <a:rPr lang="el-GR" dirty="0"/>
              <a:t>».  Για να δηλώσει το πάθος αυτό, ο άγιος Γρηγόριος </a:t>
            </a:r>
            <a:r>
              <a:rPr lang="el-GR" dirty="0" err="1"/>
              <a:t>Νύσσης</a:t>
            </a:r>
            <a:r>
              <a:rPr lang="el-GR" dirty="0"/>
              <a:t> ομιλεί για «</a:t>
            </a:r>
            <a:r>
              <a:rPr lang="el-GR" i="1" dirty="0" err="1"/>
              <a:t>τὴν</a:t>
            </a:r>
            <a:r>
              <a:rPr lang="el-GR" i="1" dirty="0"/>
              <a:t> </a:t>
            </a:r>
            <a:r>
              <a:rPr lang="el-GR" i="1" dirty="0" err="1"/>
              <a:t>νόσον</a:t>
            </a:r>
            <a:r>
              <a:rPr lang="el-GR" i="1" dirty="0"/>
              <a:t> </a:t>
            </a:r>
            <a:r>
              <a:rPr lang="el-GR" i="1" dirty="0" err="1"/>
              <a:t>τῆς</a:t>
            </a:r>
            <a:r>
              <a:rPr lang="el-GR" i="1" dirty="0"/>
              <a:t> </a:t>
            </a:r>
            <a:r>
              <a:rPr lang="el-GR" i="1" dirty="0" err="1"/>
              <a:t>ἡδονῆς</a:t>
            </a:r>
            <a:r>
              <a:rPr lang="el-GR" dirty="0"/>
              <a:t>». </a:t>
            </a:r>
          </a:p>
          <a:p>
            <a:r>
              <a:rPr lang="el-GR" dirty="0"/>
              <a:t>Συχνότερα η πορνεία θεωρείται ως μορφή μανίας. Ο Μέγας Βασίλειος βλέπει στις εκδηλώσεις του πάθους «</a:t>
            </a:r>
            <a:r>
              <a:rPr lang="el-GR" i="1" dirty="0" err="1"/>
              <a:t>ἔργα</a:t>
            </a:r>
            <a:r>
              <a:rPr lang="el-GR" i="1" dirty="0"/>
              <a:t> </a:t>
            </a:r>
            <a:r>
              <a:rPr lang="el-GR" i="1" dirty="0" err="1"/>
              <a:t>παραφόρου</a:t>
            </a:r>
            <a:r>
              <a:rPr lang="el-GR" i="1" dirty="0"/>
              <a:t> </a:t>
            </a:r>
            <a:r>
              <a:rPr lang="el-GR" i="1" dirty="0" err="1"/>
              <a:t>ψυχῆς</a:t>
            </a:r>
            <a:r>
              <a:rPr lang="el-GR" dirty="0"/>
              <a:t>» και ο άγιος Ιωάννης της Κλίμακος γράφει «</a:t>
            </a:r>
            <a:r>
              <a:rPr lang="el-GR" i="1" dirty="0"/>
              <a:t>Ὁ </a:t>
            </a:r>
            <a:r>
              <a:rPr lang="el-GR" i="1" dirty="0" err="1"/>
              <a:t>δὲ</a:t>
            </a:r>
            <a:r>
              <a:rPr lang="el-GR" i="1" dirty="0"/>
              <a:t> </a:t>
            </a:r>
            <a:r>
              <a:rPr lang="el-GR" i="1" dirty="0" err="1"/>
              <a:t>τῆς</a:t>
            </a:r>
            <a:r>
              <a:rPr lang="el-GR" i="1" dirty="0"/>
              <a:t> πορνείας [δαίμων] </a:t>
            </a:r>
            <a:r>
              <a:rPr lang="el-GR" i="1" dirty="0" err="1"/>
              <a:t>πολλάκις</a:t>
            </a:r>
            <a:r>
              <a:rPr lang="el-GR" i="1" dirty="0"/>
              <a:t> </a:t>
            </a:r>
            <a:r>
              <a:rPr lang="el-GR" i="1" dirty="0" err="1"/>
              <a:t>τὸν</a:t>
            </a:r>
            <a:r>
              <a:rPr lang="el-GR" i="1" dirty="0"/>
              <a:t> </a:t>
            </a:r>
            <a:r>
              <a:rPr lang="el-GR" i="1" dirty="0" err="1"/>
              <a:t>ἡγεμόνα</a:t>
            </a:r>
            <a:r>
              <a:rPr lang="el-GR" i="1" dirty="0"/>
              <a:t> </a:t>
            </a:r>
            <a:r>
              <a:rPr lang="el-GR" i="1" dirty="0" err="1"/>
              <a:t>νοῦν</a:t>
            </a:r>
            <a:r>
              <a:rPr lang="el-GR" i="1" dirty="0"/>
              <a:t> </a:t>
            </a:r>
            <a:r>
              <a:rPr lang="el-GR" i="1" dirty="0" err="1"/>
              <a:t>σκοτίσας</a:t>
            </a:r>
            <a:r>
              <a:rPr lang="el-GR" i="1" dirty="0"/>
              <a:t>, </a:t>
            </a:r>
            <a:r>
              <a:rPr lang="el-GR" i="1" dirty="0" err="1"/>
              <a:t>καὶ</a:t>
            </a:r>
            <a:r>
              <a:rPr lang="el-GR" i="1" dirty="0"/>
              <a:t> </a:t>
            </a:r>
            <a:r>
              <a:rPr lang="el-GR" i="1" dirty="0" err="1"/>
              <a:t>ἐπὶ</a:t>
            </a:r>
            <a:r>
              <a:rPr lang="el-GR" i="1" dirty="0"/>
              <a:t> </a:t>
            </a:r>
            <a:r>
              <a:rPr lang="el-GR" i="1" dirty="0" err="1"/>
              <a:t>ἀνθρώπων</a:t>
            </a:r>
            <a:r>
              <a:rPr lang="el-GR" i="1" dirty="0"/>
              <a:t> </a:t>
            </a:r>
            <a:r>
              <a:rPr lang="el-GR" i="1" dirty="0" err="1"/>
              <a:t>ποιεῖν</a:t>
            </a:r>
            <a:r>
              <a:rPr lang="el-GR" i="1" dirty="0"/>
              <a:t> </a:t>
            </a:r>
            <a:r>
              <a:rPr lang="el-GR" i="1" dirty="0" err="1"/>
              <a:t>ἐκείνα</a:t>
            </a:r>
            <a:r>
              <a:rPr lang="el-GR" i="1" dirty="0"/>
              <a:t> παρασκευάζει, </a:t>
            </a:r>
            <a:r>
              <a:rPr lang="el-GR" i="1" dirty="0" err="1"/>
              <a:t>ἅπερ</a:t>
            </a:r>
            <a:r>
              <a:rPr lang="el-GR" i="1" dirty="0"/>
              <a:t> </a:t>
            </a:r>
            <a:r>
              <a:rPr lang="el-GR" i="1" dirty="0" err="1"/>
              <a:t>οἱ</a:t>
            </a:r>
            <a:r>
              <a:rPr lang="el-GR" i="1" dirty="0"/>
              <a:t> </a:t>
            </a:r>
            <a:r>
              <a:rPr lang="el-GR" i="1" dirty="0" err="1"/>
              <a:t>ἐξεστηκότες</a:t>
            </a:r>
            <a:r>
              <a:rPr lang="el-GR" i="1" dirty="0"/>
              <a:t> </a:t>
            </a:r>
            <a:r>
              <a:rPr lang="el-GR" dirty="0"/>
              <a:t>[</a:t>
            </a:r>
            <a:r>
              <a:rPr lang="el-GR" dirty="0" err="1"/>
              <a:t>οἱ</a:t>
            </a:r>
            <a:r>
              <a:rPr lang="el-GR" dirty="0"/>
              <a:t> παράφρονες, </a:t>
            </a:r>
            <a:r>
              <a:rPr lang="el-GR" dirty="0" err="1"/>
              <a:t>οἱ</a:t>
            </a:r>
            <a:r>
              <a:rPr lang="el-GR" dirty="0"/>
              <a:t> </a:t>
            </a:r>
            <a:r>
              <a:rPr lang="el-GR" dirty="0" err="1"/>
              <a:t>ἄφρονες</a:t>
            </a:r>
            <a:r>
              <a:rPr lang="el-GR" dirty="0"/>
              <a:t>, </a:t>
            </a:r>
            <a:r>
              <a:rPr lang="el-GR" dirty="0" err="1"/>
              <a:t>οἱ</a:t>
            </a:r>
            <a:r>
              <a:rPr lang="el-GR" dirty="0"/>
              <a:t> </a:t>
            </a:r>
            <a:r>
              <a:rPr lang="el-GR" dirty="0" err="1"/>
              <a:t>ἀνόητοι</a:t>
            </a:r>
            <a:r>
              <a:rPr lang="el-GR" dirty="0"/>
              <a:t>, </a:t>
            </a:r>
            <a:r>
              <a:rPr lang="el-GR" dirty="0" err="1"/>
              <a:t>οἱ</a:t>
            </a:r>
            <a:r>
              <a:rPr lang="el-GR" dirty="0"/>
              <a:t> </a:t>
            </a:r>
            <a:r>
              <a:rPr lang="el-GR" dirty="0" err="1"/>
              <a:t>ἐμμανεῖς</a:t>
            </a:r>
            <a:r>
              <a:rPr lang="el-GR" dirty="0"/>
              <a:t>] </a:t>
            </a:r>
            <a:r>
              <a:rPr lang="el-GR" i="1" dirty="0"/>
              <a:t>μόνον </a:t>
            </a:r>
            <a:r>
              <a:rPr lang="el-GR" i="1" dirty="0" err="1"/>
              <a:t>ἐργάζονται</a:t>
            </a:r>
            <a:r>
              <a:rPr lang="el-GR" dirty="0"/>
              <a:t>». </a:t>
            </a:r>
          </a:p>
          <a:p>
            <a:endParaRPr lang="el-GR" dirty="0"/>
          </a:p>
        </p:txBody>
      </p:sp>
    </p:spTree>
    <p:extLst>
      <p:ext uri="{BB962C8B-B14F-4D97-AF65-F5344CB8AC3E}">
        <p14:creationId xmlns:p14="http://schemas.microsoft.com/office/powerpoint/2010/main" val="1213654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BD93F9-EB7E-521A-9CCA-37364812B7E3}"/>
              </a:ext>
            </a:extLst>
          </p:cNvPr>
          <p:cNvSpPr>
            <a:spLocks noGrp="1"/>
          </p:cNvSpPr>
          <p:nvPr>
            <p:ph type="title"/>
          </p:nvPr>
        </p:nvSpPr>
        <p:spPr>
          <a:xfrm>
            <a:off x="838200" y="18255"/>
            <a:ext cx="10515600" cy="554951"/>
          </a:xfrm>
        </p:spPr>
        <p:txBody>
          <a:bodyPr>
            <a:normAutofit fontScale="90000"/>
          </a:bodyPr>
          <a:lstStyle/>
          <a:p>
            <a:pPr algn="ctr"/>
            <a:r>
              <a:rPr lang="el-GR" b="1" dirty="0"/>
              <a:t>Συνέπειες της πορνείας</a:t>
            </a:r>
            <a:endParaRPr lang="el-GR" dirty="0"/>
          </a:p>
        </p:txBody>
      </p:sp>
      <p:sp>
        <p:nvSpPr>
          <p:cNvPr id="3" name="Θέση περιεχομένου 2">
            <a:extLst>
              <a:ext uri="{FF2B5EF4-FFF2-40B4-BE49-F238E27FC236}">
                <a16:creationId xmlns:a16="http://schemas.microsoft.com/office/drawing/2014/main" id="{A36609DB-0EAC-D18A-2778-4845EE3A040D}"/>
              </a:ext>
            </a:extLst>
          </p:cNvPr>
          <p:cNvSpPr>
            <a:spLocks noGrp="1"/>
          </p:cNvSpPr>
          <p:nvPr>
            <p:ph idx="1"/>
          </p:nvPr>
        </p:nvSpPr>
        <p:spPr>
          <a:xfrm>
            <a:off x="0" y="423081"/>
            <a:ext cx="12192000" cy="6416663"/>
          </a:xfrm>
        </p:spPr>
        <p:txBody>
          <a:bodyPr>
            <a:normAutofit lnSpcReduction="10000"/>
          </a:bodyPr>
          <a:lstStyle/>
          <a:p>
            <a:pPr marL="0" indent="0">
              <a:buNone/>
            </a:pPr>
            <a:r>
              <a:rPr lang="el-GR" dirty="0"/>
              <a:t> Τρία είναι τα κύρια παθολογικά αποτελέσματα του συγκεκριμένου πάθους:</a:t>
            </a:r>
          </a:p>
          <a:p>
            <a:pPr marL="0" indent="0">
              <a:buNone/>
            </a:pPr>
            <a:r>
              <a:rPr lang="el-GR" b="1" dirty="0"/>
              <a:t>1)</a:t>
            </a:r>
            <a:r>
              <a:rPr lang="el-GR" dirty="0"/>
              <a:t> </a:t>
            </a:r>
            <a:r>
              <a:rPr lang="el-GR" b="1" dirty="0"/>
              <a:t>Η </a:t>
            </a:r>
            <a:r>
              <a:rPr lang="el-GR" b="1" u="sng" dirty="0"/>
              <a:t>αταξία</a:t>
            </a:r>
            <a:r>
              <a:rPr lang="el-GR" b="1" dirty="0"/>
              <a:t> και η </a:t>
            </a:r>
            <a:r>
              <a:rPr lang="el-GR" b="1" u="sng" dirty="0"/>
              <a:t>ταραχή</a:t>
            </a:r>
            <a:r>
              <a:rPr lang="el-GR" b="1" dirty="0"/>
              <a:t> της ψυχής</a:t>
            </a:r>
            <a:r>
              <a:rPr lang="el-GR" dirty="0"/>
              <a:t>, που συνοδεύουν την επιτέλεση της πορνείας.</a:t>
            </a:r>
          </a:p>
          <a:p>
            <a:pPr marL="0" indent="0">
              <a:buNone/>
            </a:pPr>
            <a:r>
              <a:rPr lang="el-GR" b="1" dirty="0"/>
              <a:t>2)</a:t>
            </a:r>
            <a:r>
              <a:rPr lang="el-GR" dirty="0"/>
              <a:t> </a:t>
            </a:r>
            <a:r>
              <a:rPr lang="el-GR" b="1" dirty="0"/>
              <a:t>Η </a:t>
            </a:r>
            <a:r>
              <a:rPr lang="el-GR" b="1" u="sng" dirty="0"/>
              <a:t>ανησυχία</a:t>
            </a:r>
            <a:r>
              <a:rPr lang="el-GR" b="1" dirty="0"/>
              <a:t> που ακολουθεί το πάθος από την αρχή</a:t>
            </a:r>
            <a:r>
              <a:rPr lang="el-GR" dirty="0"/>
              <a:t>, στην αναζήτηση του αντικειμένου του και στην επεξεργασία των μέσων που επιτρέπουν να το φθάσει. Παρόμοια ανησυχία ακολουθεί την ικανοποίηση της επιθυμίας. Η ηδονή εξαφανίζεται σχεδόν αμέσως μετά την εμφάνισή της. </a:t>
            </a:r>
          </a:p>
          <a:p>
            <a:pPr marL="0" indent="0">
              <a:buNone/>
            </a:pPr>
            <a:r>
              <a:rPr lang="el-GR" b="1" dirty="0"/>
              <a:t>3) Ο </a:t>
            </a:r>
            <a:r>
              <a:rPr lang="el-GR" b="1" u="sng" dirty="0"/>
              <a:t>σκοτισμός του νου</a:t>
            </a:r>
            <a:r>
              <a:rPr lang="el-GR" b="1" dirty="0"/>
              <a:t>, της διάνοιας, της συνείδησης και η απώλεια της κρίσης</a:t>
            </a:r>
            <a:r>
              <a:rPr lang="el-GR" dirty="0"/>
              <a:t>.  </a:t>
            </a:r>
          </a:p>
          <a:p>
            <a:r>
              <a:rPr lang="el-GR" dirty="0"/>
              <a:t>Ασκεί σε όποιον τον κυριεύει </a:t>
            </a:r>
            <a:r>
              <a:rPr lang="el-GR" b="1" dirty="0"/>
              <a:t>πραγματική τυραννία</a:t>
            </a:r>
            <a:r>
              <a:rPr lang="el-GR" dirty="0"/>
              <a:t>, μεγαλύτερη απ’ όλα τα υπόλοιπα πάθη, εξαιτίας τής ασυνήθιστης ισχύος του. </a:t>
            </a:r>
            <a:r>
              <a:rPr lang="el-GR" b="1" dirty="0"/>
              <a:t>Γεννά στην ψυχή</a:t>
            </a:r>
            <a:r>
              <a:rPr lang="el-GR" dirty="0"/>
              <a:t> όλων των ειδών τις </a:t>
            </a:r>
            <a:r>
              <a:rPr lang="el-GR" b="1" dirty="0"/>
              <a:t>πονηρές διαθέσεις</a:t>
            </a:r>
            <a:r>
              <a:rPr lang="el-GR" dirty="0"/>
              <a:t> και στάσεις και ειδικότερα την </a:t>
            </a:r>
            <a:r>
              <a:rPr lang="el-GR" u="sng" dirty="0"/>
              <a:t>απουσία του φόβου του Θεού</a:t>
            </a:r>
            <a:r>
              <a:rPr lang="el-GR" dirty="0"/>
              <a:t>, την </a:t>
            </a:r>
            <a:r>
              <a:rPr lang="el-GR" u="sng" dirty="0"/>
              <a:t>απέχθεια για την προσευχή</a:t>
            </a:r>
            <a:r>
              <a:rPr lang="el-GR" dirty="0"/>
              <a:t>, την </a:t>
            </a:r>
            <a:r>
              <a:rPr lang="el-GR" u="sng" dirty="0"/>
              <a:t>αγάπη του εαυτού</a:t>
            </a:r>
            <a:r>
              <a:rPr lang="el-GR" dirty="0"/>
              <a:t>, την </a:t>
            </a:r>
            <a:r>
              <a:rPr lang="el-GR" u="sng" dirty="0"/>
              <a:t>αναισθησία</a:t>
            </a:r>
            <a:r>
              <a:rPr lang="el-GR" dirty="0"/>
              <a:t>, την </a:t>
            </a:r>
            <a:r>
              <a:rPr lang="el-GR" u="sng" dirty="0"/>
              <a:t>προσκόλληση στον κόσμο</a:t>
            </a:r>
            <a:r>
              <a:rPr lang="el-GR" dirty="0"/>
              <a:t>, την </a:t>
            </a:r>
            <a:r>
              <a:rPr lang="el-GR" u="sng" dirty="0"/>
              <a:t>απελπισία</a:t>
            </a:r>
            <a:r>
              <a:rPr lang="el-GR" dirty="0"/>
              <a:t>.</a:t>
            </a:r>
          </a:p>
          <a:p>
            <a:r>
              <a:rPr lang="el-GR" b="1" dirty="0"/>
              <a:t>Το πάθος της πορνείας ευνοείται</a:t>
            </a:r>
            <a:r>
              <a:rPr lang="el-GR" dirty="0"/>
              <a:t> στη γέννηση, τη διατήρηση και την ανάπτυξή του κυρίως </a:t>
            </a:r>
            <a:r>
              <a:rPr lang="el-GR" b="1" dirty="0"/>
              <a:t>από τρεις τύπους εμπαθούς συμπεριφοράς</a:t>
            </a:r>
            <a:r>
              <a:rPr lang="el-GR" dirty="0"/>
              <a:t>: την </a:t>
            </a:r>
            <a:r>
              <a:rPr lang="el-GR" u="sng" dirty="0"/>
              <a:t>υπερηφάνεια και τη ματαιοδοξία</a:t>
            </a:r>
            <a:r>
              <a:rPr lang="el-GR" dirty="0"/>
              <a:t>· την </a:t>
            </a:r>
            <a:r>
              <a:rPr lang="el-GR" u="sng" dirty="0"/>
              <a:t>κατάκριση του πλησίον</a:t>
            </a:r>
            <a:r>
              <a:rPr lang="el-GR" dirty="0"/>
              <a:t>· την </a:t>
            </a:r>
            <a:r>
              <a:rPr lang="el-GR" u="sng" dirty="0"/>
              <a:t>αφθονία τροφής και ύπνου</a:t>
            </a:r>
            <a:r>
              <a:rPr lang="el-GR" dirty="0"/>
              <a:t>.</a:t>
            </a:r>
          </a:p>
          <a:p>
            <a:endParaRPr lang="el-GR" dirty="0"/>
          </a:p>
        </p:txBody>
      </p:sp>
    </p:spTree>
    <p:extLst>
      <p:ext uri="{BB962C8B-B14F-4D97-AF65-F5344CB8AC3E}">
        <p14:creationId xmlns:p14="http://schemas.microsoft.com/office/powerpoint/2010/main" val="4002507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8702FB-2AE6-AD5E-02C4-9B3EF551BB07}"/>
              </a:ext>
            </a:extLst>
          </p:cNvPr>
          <p:cNvSpPr>
            <a:spLocks noGrp="1"/>
          </p:cNvSpPr>
          <p:nvPr>
            <p:ph type="title"/>
          </p:nvPr>
        </p:nvSpPr>
        <p:spPr>
          <a:xfrm>
            <a:off x="838200" y="18255"/>
            <a:ext cx="10515600" cy="609541"/>
          </a:xfrm>
        </p:spPr>
        <p:txBody>
          <a:bodyPr>
            <a:normAutofit fontScale="90000"/>
          </a:bodyPr>
          <a:lstStyle/>
          <a:p>
            <a:pPr algn="ctr"/>
            <a:r>
              <a:rPr lang="el-GR" b="1" dirty="0"/>
              <a:t>Περιγραφή και είδη της γαστριμαργίας</a:t>
            </a:r>
          </a:p>
        </p:txBody>
      </p:sp>
      <p:sp>
        <p:nvSpPr>
          <p:cNvPr id="3" name="Θέση περιεχομένου 2">
            <a:extLst>
              <a:ext uri="{FF2B5EF4-FFF2-40B4-BE49-F238E27FC236}">
                <a16:creationId xmlns:a16="http://schemas.microsoft.com/office/drawing/2014/main" id="{A11F06A4-E856-5059-4266-5D13782E8C5A}"/>
              </a:ext>
            </a:extLst>
          </p:cNvPr>
          <p:cNvSpPr>
            <a:spLocks noGrp="1"/>
          </p:cNvSpPr>
          <p:nvPr>
            <p:ph idx="1"/>
          </p:nvPr>
        </p:nvSpPr>
        <p:spPr>
          <a:xfrm>
            <a:off x="0" y="518616"/>
            <a:ext cx="12192000" cy="6339384"/>
          </a:xfrm>
        </p:spPr>
        <p:txBody>
          <a:bodyPr>
            <a:normAutofit fontScale="92500" lnSpcReduction="10000"/>
          </a:bodyPr>
          <a:lstStyle/>
          <a:p>
            <a:r>
              <a:rPr lang="el-GR" dirty="0"/>
              <a:t>Η γαστριμαργία είναι δυνατόν να οριστεί ως αναζήτηση της ηδονής του </a:t>
            </a:r>
            <a:r>
              <a:rPr lang="el-GR" dirty="0" err="1"/>
              <a:t>εσθίειν</a:t>
            </a:r>
            <a:r>
              <a:rPr lang="el-GR" dirty="0"/>
              <a:t>, ως επιθυμία του </a:t>
            </a:r>
            <a:r>
              <a:rPr lang="el-GR" dirty="0" err="1"/>
              <a:t>εσθίειν</a:t>
            </a:r>
            <a:r>
              <a:rPr lang="el-GR" dirty="0"/>
              <a:t> για την ηδονή, ή ακόμη και αρνητικά  ως ακράτεια του στόματος και της κοιλίας.</a:t>
            </a:r>
          </a:p>
          <a:p>
            <a:r>
              <a:rPr lang="el-GR" dirty="0"/>
              <a:t>Το συγκεκριμένο πάθος εμφανίζει δύο κύριες μορφές: μπορεί ν' αποβλέπει κατά βάση στην </a:t>
            </a:r>
            <a:r>
              <a:rPr lang="el-GR" b="1" dirty="0"/>
              <a:t>ποιότητα</a:t>
            </a:r>
            <a:r>
              <a:rPr lang="el-GR" dirty="0"/>
              <a:t> των τροφών, οπότε πρόκειται για την αναζήτηση εύγευστων και εκλεκτών εδεσμάτων, και την επιθυμία τα εδέσματα να προετοιμάζονται επιμελώς· μπορεί ν' αποβλέπει κυρίως στην </a:t>
            </a:r>
            <a:r>
              <a:rPr lang="el-GR" b="1" dirty="0"/>
              <a:t>ποσότητα</a:t>
            </a:r>
            <a:r>
              <a:rPr lang="el-GR" dirty="0"/>
              <a:t> των εδεσμάτων και τότε πρόκειται για επιθυμία να τρώγει κάποιος πολύ. </a:t>
            </a:r>
          </a:p>
          <a:p>
            <a:r>
              <a:rPr lang="el-GR" dirty="0"/>
              <a:t>Στην πρώτη περίπτωση είναι </a:t>
            </a:r>
            <a:r>
              <a:rPr lang="el-GR" u="sng" dirty="0"/>
              <a:t>η ηδονή του στόματος και της γεύσης</a:t>
            </a:r>
            <a:r>
              <a:rPr lang="el-GR" dirty="0"/>
              <a:t> το κατεξοχήν ζητούμενο και επιθυμητό στη δεύτερη περίπτωση πρόκειται γενικά για </a:t>
            </a:r>
            <a:r>
              <a:rPr lang="el-GR" u="sng" dirty="0"/>
              <a:t>την ηδονή της κοιλίας και των οργάνων της πέψης</a:t>
            </a:r>
            <a:r>
              <a:rPr lang="el-GR" dirty="0"/>
              <a:t>. Και στις δύο περιπτώσεις υπάρχει αναζήτηση ενός συγκεκριμένου τύπου σωματικής ηδονής.</a:t>
            </a:r>
          </a:p>
          <a:p>
            <a:r>
              <a:rPr lang="el-GR" sz="2800" dirty="0"/>
              <a:t>Η γαστριμαργία, όμως, δεν προέρχεται άμεσα από τις ανάγκες του σώματος, μολονότι το σώμα εμπλέκεται άμεσα: απόδειξη τούτου αποτελεί το γεγονός ότι συχνά </a:t>
            </a:r>
            <a:r>
              <a:rPr lang="el-GR" sz="2800" b="1" dirty="0"/>
              <a:t>η επιθυμία υπερβαίνει την ανάγκη</a:t>
            </a:r>
            <a:r>
              <a:rPr lang="el-GR" sz="2800" dirty="0"/>
              <a:t>, ορισμένες φορές μάλιστα κατά πολύ, ιδιαίτερα στην περίπτωση της βουλιμίας (</a:t>
            </a:r>
            <a:r>
              <a:rPr lang="el-GR" sz="2800" dirty="0" err="1"/>
              <a:t>Ἰωάννης</a:t>
            </a:r>
            <a:r>
              <a:rPr lang="el-GR" sz="2800" dirty="0"/>
              <a:t> </a:t>
            </a:r>
            <a:r>
              <a:rPr lang="el-GR" sz="2800" dirty="0" err="1"/>
              <a:t>Σιναΐτης</a:t>
            </a:r>
            <a:r>
              <a:rPr lang="el-GR" sz="2800" dirty="0"/>
              <a:t>, </a:t>
            </a:r>
            <a:r>
              <a:rPr lang="el-GR" sz="2800" i="1" dirty="0"/>
              <a:t>Κλίμαξ</a:t>
            </a:r>
            <a:r>
              <a:rPr lang="el-GR" sz="2800" dirty="0"/>
              <a:t>). </a:t>
            </a:r>
          </a:p>
          <a:p>
            <a:r>
              <a:rPr lang="el-GR" sz="2800" dirty="0"/>
              <a:t>Τούτο επιτρέπει να θεωρήσουμε τη </a:t>
            </a:r>
            <a:r>
              <a:rPr lang="el-GR" sz="2800" b="1" dirty="0"/>
              <a:t>γαστριμαργία και ως πάθος της ψυχής</a:t>
            </a:r>
            <a:r>
              <a:rPr lang="el-GR" sz="2800" dirty="0"/>
              <a:t>. Ο Ευάγριος εξάλλου την ονομάζει </a:t>
            </a:r>
            <a:r>
              <a:rPr lang="el-GR" sz="2800" b="1" dirty="0"/>
              <a:t>εμπαθή λογισμό</a:t>
            </a:r>
            <a:r>
              <a:rPr lang="el-GR" sz="2800" dirty="0"/>
              <a:t>, όπως άλλωστε και ο άγιος Μάξιμος. </a:t>
            </a:r>
          </a:p>
          <a:p>
            <a:pPr marL="0" indent="0">
              <a:buNone/>
            </a:pPr>
            <a:endParaRPr lang="el-GR" dirty="0"/>
          </a:p>
          <a:p>
            <a:endParaRPr lang="el-GR" dirty="0"/>
          </a:p>
        </p:txBody>
      </p:sp>
    </p:spTree>
    <p:extLst>
      <p:ext uri="{BB962C8B-B14F-4D97-AF65-F5344CB8AC3E}">
        <p14:creationId xmlns:p14="http://schemas.microsoft.com/office/powerpoint/2010/main" val="606201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80532F-20BE-6A2E-9EC2-22A03639ED6C}"/>
              </a:ext>
            </a:extLst>
          </p:cNvPr>
          <p:cNvSpPr>
            <a:spLocks noGrp="1"/>
          </p:cNvSpPr>
          <p:nvPr>
            <p:ph type="title"/>
          </p:nvPr>
        </p:nvSpPr>
        <p:spPr>
          <a:xfrm>
            <a:off x="0" y="0"/>
            <a:ext cx="12192000" cy="681037"/>
          </a:xfrm>
        </p:spPr>
        <p:txBody>
          <a:bodyPr>
            <a:normAutofit fontScale="90000"/>
          </a:bodyPr>
          <a:lstStyle/>
          <a:p>
            <a:pPr algn="ctr"/>
            <a:r>
              <a:rPr lang="el-GR" b="1" dirty="0"/>
              <a:t>Η σωφροσύνη ως η θεραπευτική της πορνείας</a:t>
            </a:r>
          </a:p>
        </p:txBody>
      </p:sp>
      <p:sp>
        <p:nvSpPr>
          <p:cNvPr id="3" name="Θέση περιεχομένου 2">
            <a:extLst>
              <a:ext uri="{FF2B5EF4-FFF2-40B4-BE49-F238E27FC236}">
                <a16:creationId xmlns:a16="http://schemas.microsoft.com/office/drawing/2014/main" id="{454F206F-0D1A-2E1B-7239-2AD952ECA1B9}"/>
              </a:ext>
            </a:extLst>
          </p:cNvPr>
          <p:cNvSpPr>
            <a:spLocks noGrp="1"/>
          </p:cNvSpPr>
          <p:nvPr>
            <p:ph idx="1"/>
          </p:nvPr>
        </p:nvSpPr>
        <p:spPr>
          <a:xfrm>
            <a:off x="0" y="545909"/>
            <a:ext cx="12192000" cy="6591869"/>
          </a:xfrm>
        </p:spPr>
        <p:txBody>
          <a:bodyPr>
            <a:normAutofit lnSpcReduction="10000"/>
          </a:bodyPr>
          <a:lstStyle/>
          <a:p>
            <a:r>
              <a:rPr lang="el-GR" dirty="0"/>
              <a:t>Η θεραπευτική της πορνείας είναι εξαιρετικά δύσκολη. Απαιτεί πολλή δύναμη, προσοχή και διαρκεί πολύ.</a:t>
            </a:r>
          </a:p>
          <a:p>
            <a:r>
              <a:rPr lang="el-GR" dirty="0"/>
              <a:t>Η αρετή που αντιστέκεται στην πορνεία είναι η σωφροσύνη. Διακρίνονται δύο οδοί σωφροσύνης: η πρώτη στα πλαίσια του μοναχισμού της αγαμίας ή χηρείας, και η δεύτερη στα πλαίσια του γάμου. Οι δύο τρόποι διαφέρουν μόνο ως προς τη μορφή τους, καθώς στοχεύουν στην επίτευξη του ίδιου σκοπού: να αποκαταστήσουν την ψυχοσωματική αγνεία και να στρέψουν την επιθυμητική δύναμη και την αγάπη του ανθρώπου στον Θεό.  </a:t>
            </a:r>
          </a:p>
          <a:p>
            <a:r>
              <a:rPr lang="el-GR" dirty="0"/>
              <a:t>Οι μοναχικές αρετές αγνεία και σωφροσύνη έχουν αξία μόνο όταν αφιερώνονται στον Θεό και έχουν ως σκοπό την τελειότερη ένωση μαζί Του. Η πλειονότητα των Πατέρων διακρίνουν στον γάμο ένα φάρμακο της πορνείας. Εδώ εντοπίζεται ένας από τους πρώτους σκοπούς της συζυγίας. Η σεξουαλική ένωση ανήκει ουσιαστικά στον γάμο. Φυσικά, αυτό που πρέπει να πρυτανεύσει στην ένωση των συζύγων δεν είναι το ένστικτο αλλά η αγάπη, ώστε ο άνθρωπος να μην παύει να δίνει τα πρωτεία στα πνευματικά. </a:t>
            </a:r>
          </a:p>
          <a:p>
            <a:r>
              <a:rPr lang="el-GR" dirty="0"/>
              <a:t>Γι’ αυτό και η σωφροσύνη εμφανίζεται ως μία από τις σπουδαιότερες πηγές αγιασμού στον άνθρωπο. </a:t>
            </a:r>
          </a:p>
        </p:txBody>
      </p:sp>
    </p:spTree>
    <p:extLst>
      <p:ext uri="{BB962C8B-B14F-4D97-AF65-F5344CB8AC3E}">
        <p14:creationId xmlns:p14="http://schemas.microsoft.com/office/powerpoint/2010/main" val="3794876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08C90C-0CC9-8A63-2F8E-E8009883B085}"/>
              </a:ext>
            </a:extLst>
          </p:cNvPr>
          <p:cNvSpPr>
            <a:spLocks noGrp="1"/>
          </p:cNvSpPr>
          <p:nvPr>
            <p:ph type="title"/>
          </p:nvPr>
        </p:nvSpPr>
        <p:spPr>
          <a:xfrm>
            <a:off x="838200" y="18256"/>
            <a:ext cx="10515600" cy="662782"/>
          </a:xfrm>
        </p:spPr>
        <p:txBody>
          <a:bodyPr>
            <a:normAutofit fontScale="90000"/>
          </a:bodyPr>
          <a:lstStyle/>
          <a:p>
            <a:pPr algn="ctr"/>
            <a:r>
              <a:rPr lang="el-GR" b="1" dirty="0"/>
              <a:t>Η γαστριμαργία ως πάθος της ψυχής</a:t>
            </a:r>
          </a:p>
        </p:txBody>
      </p:sp>
      <p:sp>
        <p:nvSpPr>
          <p:cNvPr id="3" name="Θέση περιεχομένου 2">
            <a:extLst>
              <a:ext uri="{FF2B5EF4-FFF2-40B4-BE49-F238E27FC236}">
                <a16:creationId xmlns:a16="http://schemas.microsoft.com/office/drawing/2014/main" id="{9529C7B5-E189-5123-7293-828C68584566}"/>
              </a:ext>
            </a:extLst>
          </p:cNvPr>
          <p:cNvSpPr>
            <a:spLocks noGrp="1"/>
          </p:cNvSpPr>
          <p:nvPr>
            <p:ph idx="1"/>
          </p:nvPr>
        </p:nvSpPr>
        <p:spPr>
          <a:xfrm>
            <a:off x="0" y="681038"/>
            <a:ext cx="12192000" cy="6176961"/>
          </a:xfrm>
        </p:spPr>
        <p:txBody>
          <a:bodyPr>
            <a:normAutofit lnSpcReduction="10000"/>
          </a:bodyPr>
          <a:lstStyle/>
          <a:p>
            <a:r>
              <a:rPr lang="el-GR" sz="2800" dirty="0"/>
              <a:t>Πράγματι, το σώμα παρεμβαίνει μόνο ως όργανο πραγμάτωσης της επιθυμίας της ψυχής (Συμεών Νέος Θεολόγος, </a:t>
            </a:r>
            <a:r>
              <a:rPr lang="el-GR" sz="2800" i="1" dirty="0"/>
              <a:t>Κατηχήσεις</a:t>
            </a:r>
            <a:r>
              <a:rPr lang="el-GR" sz="2800" dirty="0"/>
              <a:t>). Για το λόγο αυτό ο Ευάγριος μπορεί να γράφει: «</a:t>
            </a:r>
            <a:r>
              <a:rPr lang="el-GR" sz="2800" i="1" dirty="0" err="1"/>
              <a:t>Οἱ</a:t>
            </a:r>
            <a:r>
              <a:rPr lang="el-GR" sz="2800" i="1" dirty="0"/>
              <a:t> </a:t>
            </a:r>
            <a:r>
              <a:rPr lang="el-GR" sz="2800" i="1" dirty="0" err="1"/>
              <a:t>τὴν</a:t>
            </a:r>
            <a:r>
              <a:rPr lang="el-GR" sz="2800" i="1" dirty="0"/>
              <a:t> σάρκα </a:t>
            </a:r>
            <a:r>
              <a:rPr lang="el-GR" sz="2800" i="1" dirty="0" err="1"/>
              <a:t>κακῶς</a:t>
            </a:r>
            <a:r>
              <a:rPr lang="el-GR" sz="2800" i="1" dirty="0"/>
              <a:t> </a:t>
            </a:r>
            <a:r>
              <a:rPr lang="el-GR" sz="2800" i="1" dirty="0" err="1"/>
              <a:t>διατρέφοντες</a:t>
            </a:r>
            <a:r>
              <a:rPr lang="el-GR" sz="2800" i="1" dirty="0"/>
              <a:t> </a:t>
            </a:r>
            <a:r>
              <a:rPr lang="el-GR" sz="2800" i="1" dirty="0" err="1"/>
              <a:t>καὶ</a:t>
            </a:r>
            <a:r>
              <a:rPr lang="el-GR" sz="2800" i="1" dirty="0"/>
              <a:t> </a:t>
            </a:r>
            <a:r>
              <a:rPr lang="el-GR" sz="2800" i="1" dirty="0" err="1"/>
              <a:t>πρόνοιαν</a:t>
            </a:r>
            <a:r>
              <a:rPr lang="el-GR" sz="2800" i="1" dirty="0"/>
              <a:t> </a:t>
            </a:r>
            <a:r>
              <a:rPr lang="el-GR" sz="2800" i="1" dirty="0" err="1"/>
              <a:t>αὐτῆς</a:t>
            </a:r>
            <a:r>
              <a:rPr lang="el-GR" sz="2800" i="1" dirty="0"/>
              <a:t> </a:t>
            </a:r>
            <a:r>
              <a:rPr lang="el-GR" sz="2800" i="1" dirty="0" err="1"/>
              <a:t>εἰς</a:t>
            </a:r>
            <a:r>
              <a:rPr lang="el-GR" sz="2800" i="1" dirty="0"/>
              <a:t> </a:t>
            </a:r>
            <a:r>
              <a:rPr lang="el-GR" sz="2800" i="1" dirty="0" err="1"/>
              <a:t>ἐπιθυμίας</a:t>
            </a:r>
            <a:r>
              <a:rPr lang="el-GR" sz="2800" i="1" dirty="0"/>
              <a:t> ποιούμενοι, </a:t>
            </a:r>
            <a:r>
              <a:rPr lang="el-GR" sz="2800" i="1" dirty="0" err="1"/>
              <a:t>ἑαυτούς</a:t>
            </a:r>
            <a:r>
              <a:rPr lang="el-GR" sz="2800" i="1" dirty="0"/>
              <a:t> </a:t>
            </a:r>
            <a:r>
              <a:rPr lang="el-GR" sz="2800" i="1" dirty="0" err="1"/>
              <a:t>μὴ</a:t>
            </a:r>
            <a:r>
              <a:rPr lang="el-GR" sz="2800" i="1" dirty="0"/>
              <a:t> ταύτην </a:t>
            </a:r>
            <a:r>
              <a:rPr lang="el-GR" sz="2800" i="1" dirty="0" err="1"/>
              <a:t>καταμεμφέσθωσαν</a:t>
            </a:r>
            <a:r>
              <a:rPr lang="el-GR" sz="2800" dirty="0"/>
              <a:t>».</a:t>
            </a:r>
          </a:p>
          <a:p>
            <a:r>
              <a:rPr lang="el-GR" dirty="0"/>
              <a:t>Δεν βρίσκει ερείσματα η άποψη, ότι </a:t>
            </a:r>
            <a:r>
              <a:rPr lang="el-GR" b="1" dirty="0"/>
              <a:t>η τροφή</a:t>
            </a:r>
            <a:r>
              <a:rPr lang="el-GR" dirty="0"/>
              <a:t> είναι ίσως </a:t>
            </a:r>
            <a:r>
              <a:rPr lang="el-GR" dirty="0" err="1"/>
              <a:t>καθεαυτή</a:t>
            </a:r>
            <a:r>
              <a:rPr lang="el-GR" dirty="0"/>
              <a:t> ακάθαρτη και κακή ή ότι η ίδια </a:t>
            </a:r>
            <a:r>
              <a:rPr lang="el-GR" b="1" dirty="0"/>
              <a:t>η λειτουργία της θρέψης</a:t>
            </a:r>
            <a:r>
              <a:rPr lang="el-GR" dirty="0"/>
              <a:t> ίσως περιλαμβάνει κάτι κακό, που οδηγεί στη θεώρηση της γαστριμαργίας ως πάθους. Όπως λέγει ο Χριστός, «</a:t>
            </a:r>
            <a:r>
              <a:rPr lang="el-GR" b="0" i="1" dirty="0" err="1">
                <a:solidFill>
                  <a:srgbClr val="000000"/>
                </a:solidFill>
                <a:effectLst/>
              </a:rPr>
              <a:t>οὐ</a:t>
            </a:r>
            <a:r>
              <a:rPr lang="el-GR" b="0" i="1" dirty="0">
                <a:solidFill>
                  <a:srgbClr val="000000"/>
                </a:solidFill>
                <a:effectLst/>
              </a:rPr>
              <a:t> </a:t>
            </a:r>
            <a:r>
              <a:rPr lang="el-GR" b="0" i="1" dirty="0" err="1">
                <a:solidFill>
                  <a:srgbClr val="000000"/>
                </a:solidFill>
                <a:effectLst/>
              </a:rPr>
              <a:t>τὸ</a:t>
            </a:r>
            <a:r>
              <a:rPr lang="el-GR" b="0" i="1" dirty="0">
                <a:solidFill>
                  <a:srgbClr val="000000"/>
                </a:solidFill>
                <a:effectLst/>
              </a:rPr>
              <a:t> </a:t>
            </a:r>
            <a:r>
              <a:rPr lang="el-GR" b="0" i="1" dirty="0" err="1">
                <a:solidFill>
                  <a:srgbClr val="000000"/>
                </a:solidFill>
                <a:effectLst/>
              </a:rPr>
              <a:t>εἰσερχόμενον</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τὸ</a:t>
            </a:r>
            <a:r>
              <a:rPr lang="el-GR" b="0" i="1" dirty="0">
                <a:solidFill>
                  <a:srgbClr val="000000"/>
                </a:solidFill>
                <a:effectLst/>
              </a:rPr>
              <a:t> </a:t>
            </a:r>
            <a:r>
              <a:rPr lang="el-GR" b="0" i="1" dirty="0" err="1">
                <a:solidFill>
                  <a:srgbClr val="000000"/>
                </a:solidFill>
                <a:effectLst/>
              </a:rPr>
              <a:t>στόμα</a:t>
            </a:r>
            <a:r>
              <a:rPr lang="el-GR" b="0" i="1" dirty="0">
                <a:solidFill>
                  <a:srgbClr val="000000"/>
                </a:solidFill>
                <a:effectLst/>
              </a:rPr>
              <a:t> </a:t>
            </a:r>
            <a:r>
              <a:rPr lang="el-GR" b="0" i="1" dirty="0" err="1">
                <a:solidFill>
                  <a:srgbClr val="000000"/>
                </a:solidFill>
                <a:effectLst/>
              </a:rPr>
              <a:t>κοινοῖ</a:t>
            </a:r>
            <a:r>
              <a:rPr lang="el-GR" b="0" i="1" dirty="0">
                <a:solidFill>
                  <a:srgbClr val="000000"/>
                </a:solidFill>
                <a:effectLst/>
              </a:rPr>
              <a:t> </a:t>
            </a:r>
            <a:r>
              <a:rPr lang="el-GR" b="0" i="1" dirty="0" err="1">
                <a:solidFill>
                  <a:srgbClr val="000000"/>
                </a:solidFill>
                <a:effectLst/>
              </a:rPr>
              <a:t>τὸν</a:t>
            </a:r>
            <a:r>
              <a:rPr lang="el-GR" b="0" i="1" dirty="0">
                <a:solidFill>
                  <a:srgbClr val="000000"/>
                </a:solidFill>
                <a:effectLst/>
              </a:rPr>
              <a:t> </a:t>
            </a:r>
            <a:r>
              <a:rPr lang="el-GR" b="0" i="1" dirty="0" err="1">
                <a:solidFill>
                  <a:srgbClr val="000000"/>
                </a:solidFill>
                <a:effectLst/>
              </a:rPr>
              <a:t>ἄνθρωπον</a:t>
            </a:r>
            <a:r>
              <a:rPr lang="el-GR" b="0" i="1" dirty="0">
                <a:solidFill>
                  <a:srgbClr val="000000"/>
                </a:solidFill>
                <a:effectLst/>
              </a:rPr>
              <a:t>, </a:t>
            </a:r>
            <a:r>
              <a:rPr lang="el-GR" b="0" i="1" dirty="0" err="1">
                <a:solidFill>
                  <a:srgbClr val="000000"/>
                </a:solidFill>
                <a:effectLst/>
              </a:rPr>
              <a:t>ἀλλὰ</a:t>
            </a:r>
            <a:r>
              <a:rPr lang="el-GR" b="0" i="1" dirty="0">
                <a:solidFill>
                  <a:srgbClr val="000000"/>
                </a:solidFill>
                <a:effectLst/>
              </a:rPr>
              <a:t> </a:t>
            </a:r>
            <a:r>
              <a:rPr lang="el-GR" b="0" i="1" dirty="0" err="1">
                <a:solidFill>
                  <a:srgbClr val="000000"/>
                </a:solidFill>
                <a:effectLst/>
              </a:rPr>
              <a:t>τὸ</a:t>
            </a:r>
            <a:r>
              <a:rPr lang="el-GR" b="0" i="1" dirty="0">
                <a:solidFill>
                  <a:srgbClr val="000000"/>
                </a:solidFill>
                <a:effectLst/>
              </a:rPr>
              <a:t> </a:t>
            </a:r>
            <a:r>
              <a:rPr lang="el-GR" b="0" i="1" dirty="0" err="1">
                <a:solidFill>
                  <a:srgbClr val="000000"/>
                </a:solidFill>
                <a:effectLst/>
              </a:rPr>
              <a:t>ἐκπορευόμενον</a:t>
            </a:r>
            <a:r>
              <a:rPr lang="el-GR" b="0" i="1" dirty="0">
                <a:solidFill>
                  <a:srgbClr val="000000"/>
                </a:solidFill>
                <a:effectLst/>
              </a:rPr>
              <a:t> </a:t>
            </a:r>
            <a:r>
              <a:rPr lang="el-GR" b="0" i="1" dirty="0" err="1">
                <a:solidFill>
                  <a:srgbClr val="000000"/>
                </a:solidFill>
                <a:effectLst/>
              </a:rPr>
              <a:t>ἐκ</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a:t>
            </a:r>
            <a:r>
              <a:rPr lang="el-GR" b="0" i="1" dirty="0" err="1">
                <a:solidFill>
                  <a:srgbClr val="000000"/>
                </a:solidFill>
                <a:effectLst/>
              </a:rPr>
              <a:t>στόματος</a:t>
            </a:r>
            <a:r>
              <a:rPr lang="el-GR" b="0" i="1" dirty="0">
                <a:solidFill>
                  <a:srgbClr val="000000"/>
                </a:solidFill>
                <a:effectLst/>
              </a:rPr>
              <a:t> </a:t>
            </a:r>
            <a:r>
              <a:rPr lang="el-GR" b="0" i="1" dirty="0" err="1">
                <a:solidFill>
                  <a:srgbClr val="000000"/>
                </a:solidFill>
                <a:effectLst/>
              </a:rPr>
              <a:t>τοῦτο</a:t>
            </a:r>
            <a:r>
              <a:rPr lang="el-GR" b="0" i="1" dirty="0">
                <a:solidFill>
                  <a:srgbClr val="000000"/>
                </a:solidFill>
                <a:effectLst/>
              </a:rPr>
              <a:t> </a:t>
            </a:r>
            <a:r>
              <a:rPr lang="el-GR" b="0" i="1" dirty="0" err="1">
                <a:solidFill>
                  <a:srgbClr val="000000"/>
                </a:solidFill>
                <a:effectLst/>
              </a:rPr>
              <a:t>κοινοῖ</a:t>
            </a:r>
            <a:r>
              <a:rPr lang="el-GR" b="0" i="1" dirty="0">
                <a:solidFill>
                  <a:srgbClr val="000000"/>
                </a:solidFill>
                <a:effectLst/>
              </a:rPr>
              <a:t> </a:t>
            </a:r>
            <a:r>
              <a:rPr lang="el-GR" b="0" i="1" dirty="0" err="1">
                <a:solidFill>
                  <a:srgbClr val="000000"/>
                </a:solidFill>
                <a:effectLst/>
              </a:rPr>
              <a:t>τὸν</a:t>
            </a:r>
            <a:r>
              <a:rPr lang="el-GR" b="0" i="1" dirty="0">
                <a:solidFill>
                  <a:srgbClr val="000000"/>
                </a:solidFill>
                <a:effectLst/>
              </a:rPr>
              <a:t> </a:t>
            </a:r>
            <a:r>
              <a:rPr lang="el-GR" b="0" i="1" dirty="0" err="1">
                <a:solidFill>
                  <a:srgbClr val="000000"/>
                </a:solidFill>
                <a:effectLst/>
              </a:rPr>
              <a:t>ἄνθρωπον</a:t>
            </a:r>
            <a:r>
              <a:rPr lang="el-GR" dirty="0"/>
              <a:t>» (</a:t>
            </a:r>
            <a:r>
              <a:rPr lang="el-GR" i="1" dirty="0" err="1"/>
              <a:t>Ματθ</a:t>
            </a:r>
            <a:r>
              <a:rPr lang="el-GR" dirty="0"/>
              <a:t>. 15, 11), ενώ και ο Απόστολος Παύλος διδάσκει: «</a:t>
            </a:r>
            <a:r>
              <a:rPr lang="el-GR" b="0" i="1" dirty="0" err="1">
                <a:solidFill>
                  <a:srgbClr val="000000"/>
                </a:solidFill>
                <a:effectLst/>
              </a:rPr>
              <a:t>πᾶν</a:t>
            </a:r>
            <a:r>
              <a:rPr lang="el-GR" b="0" i="1" dirty="0">
                <a:solidFill>
                  <a:srgbClr val="000000"/>
                </a:solidFill>
                <a:effectLst/>
              </a:rPr>
              <a:t> </a:t>
            </a:r>
            <a:r>
              <a:rPr lang="el-GR" b="0" i="1" dirty="0" err="1">
                <a:solidFill>
                  <a:srgbClr val="000000"/>
                </a:solidFill>
                <a:effectLst/>
              </a:rPr>
              <a:t>κτίσμα</a:t>
            </a:r>
            <a:r>
              <a:rPr lang="el-GR" b="0" i="1" dirty="0">
                <a:solidFill>
                  <a:srgbClr val="000000"/>
                </a:solidFill>
                <a:effectLst/>
              </a:rPr>
              <a:t> </a:t>
            </a:r>
            <a:r>
              <a:rPr lang="el-GR" b="0" i="1" dirty="0" err="1">
                <a:solidFill>
                  <a:srgbClr val="000000"/>
                </a:solidFill>
                <a:effectLst/>
              </a:rPr>
              <a:t>Θεοῦ</a:t>
            </a:r>
            <a:r>
              <a:rPr lang="el-GR" b="0" i="1" dirty="0">
                <a:solidFill>
                  <a:srgbClr val="000000"/>
                </a:solidFill>
                <a:effectLst/>
              </a:rPr>
              <a:t> </a:t>
            </a:r>
            <a:r>
              <a:rPr lang="el-GR" b="0" i="1" dirty="0" err="1">
                <a:solidFill>
                  <a:srgbClr val="000000"/>
                </a:solidFill>
                <a:effectLst/>
              </a:rPr>
              <a:t>καλόν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οὐδὲν</a:t>
            </a:r>
            <a:r>
              <a:rPr lang="el-GR" b="0" i="1" dirty="0">
                <a:solidFill>
                  <a:srgbClr val="000000"/>
                </a:solidFill>
                <a:effectLst/>
              </a:rPr>
              <a:t> </a:t>
            </a:r>
            <a:r>
              <a:rPr lang="el-GR" b="0" i="1" dirty="0" err="1">
                <a:solidFill>
                  <a:srgbClr val="000000"/>
                </a:solidFill>
                <a:effectLst/>
              </a:rPr>
              <a:t>ἀπόβλητον</a:t>
            </a:r>
            <a:r>
              <a:rPr lang="el-GR" b="0" i="1" dirty="0">
                <a:solidFill>
                  <a:srgbClr val="000000"/>
                </a:solidFill>
                <a:effectLst/>
              </a:rPr>
              <a:t> </a:t>
            </a:r>
            <a:r>
              <a:rPr lang="el-GR" b="0" i="1" dirty="0" err="1">
                <a:solidFill>
                  <a:srgbClr val="000000"/>
                </a:solidFill>
                <a:effectLst/>
              </a:rPr>
              <a:t>μετὰ</a:t>
            </a:r>
            <a:r>
              <a:rPr lang="el-GR" b="0" i="1" dirty="0">
                <a:solidFill>
                  <a:srgbClr val="000000"/>
                </a:solidFill>
                <a:effectLst/>
              </a:rPr>
              <a:t> </a:t>
            </a:r>
            <a:r>
              <a:rPr lang="el-GR" b="0" i="1" dirty="0" err="1">
                <a:solidFill>
                  <a:srgbClr val="000000"/>
                </a:solidFill>
                <a:effectLst/>
              </a:rPr>
              <a:t>εὐχαριστίας</a:t>
            </a:r>
            <a:r>
              <a:rPr lang="el-GR" b="0" i="1" dirty="0">
                <a:solidFill>
                  <a:srgbClr val="000000"/>
                </a:solidFill>
                <a:effectLst/>
              </a:rPr>
              <a:t> </a:t>
            </a:r>
            <a:r>
              <a:rPr lang="el-GR" b="0" i="1" dirty="0" err="1">
                <a:solidFill>
                  <a:srgbClr val="000000"/>
                </a:solidFill>
                <a:effectLst/>
              </a:rPr>
              <a:t>λαμβανόμενον</a:t>
            </a:r>
            <a:r>
              <a:rPr lang="el-GR" dirty="0"/>
              <a:t>» (</a:t>
            </a:r>
            <a:r>
              <a:rPr lang="el-GR" i="1" dirty="0"/>
              <a:t>Α' Τιμ</a:t>
            </a:r>
            <a:r>
              <a:rPr lang="el-GR" dirty="0"/>
              <a:t>. 4, 4). </a:t>
            </a:r>
          </a:p>
          <a:p>
            <a:r>
              <a:rPr lang="el-GR" dirty="0"/>
              <a:t>Η απέχθεια προς τις τροφές </a:t>
            </a:r>
            <a:r>
              <a:rPr lang="el-GR" dirty="0" err="1"/>
              <a:t>καθεαυτές</a:t>
            </a:r>
            <a:r>
              <a:rPr lang="el-GR" dirty="0"/>
              <a:t> ως κακών πραγμάτων θα ήταν «</a:t>
            </a:r>
            <a:r>
              <a:rPr lang="el-GR" i="1" dirty="0"/>
              <a:t>και </a:t>
            </a:r>
            <a:r>
              <a:rPr lang="el-GR" i="1" dirty="0" err="1"/>
              <a:t>επικατάρατον</a:t>
            </a:r>
            <a:r>
              <a:rPr lang="el-GR" i="1" dirty="0"/>
              <a:t> και δαιμονιώδες όλον</a:t>
            </a:r>
            <a:r>
              <a:rPr lang="el-GR" dirty="0"/>
              <a:t>», προσδιορίζει ο άγιος Διάδοχος Φωτικής και προσθέτει: «</a:t>
            </a:r>
            <a:r>
              <a:rPr lang="el-GR" i="1" dirty="0" err="1"/>
              <a:t>Τὸ</a:t>
            </a:r>
            <a:r>
              <a:rPr lang="el-GR" i="1" dirty="0"/>
              <a:t> </a:t>
            </a:r>
            <a:r>
              <a:rPr lang="el-GR" i="1" dirty="0" err="1"/>
              <a:t>ἀπό</a:t>
            </a:r>
            <a:r>
              <a:rPr lang="el-GR" i="1" dirty="0"/>
              <a:t> πάντων </a:t>
            </a:r>
            <a:r>
              <a:rPr lang="el-GR" i="1" dirty="0" err="1"/>
              <a:t>τῶν</a:t>
            </a:r>
            <a:r>
              <a:rPr lang="el-GR" i="1" dirty="0"/>
              <a:t> </a:t>
            </a:r>
            <a:r>
              <a:rPr lang="el-GR" i="1" dirty="0" err="1"/>
              <a:t>παρατιθεμένων</a:t>
            </a:r>
            <a:r>
              <a:rPr lang="el-GR" i="1" dirty="0"/>
              <a:t> ἤ </a:t>
            </a:r>
            <a:r>
              <a:rPr lang="el-GR" i="1" dirty="0" err="1"/>
              <a:t>κιρνωμένων</a:t>
            </a:r>
            <a:r>
              <a:rPr lang="el-GR" i="1" dirty="0"/>
              <a:t> </a:t>
            </a:r>
            <a:r>
              <a:rPr lang="el-GR" i="1" dirty="0" err="1"/>
              <a:t>ἐσθίειν</a:t>
            </a:r>
            <a:r>
              <a:rPr lang="el-GR" i="1" dirty="0"/>
              <a:t> </a:t>
            </a:r>
            <a:r>
              <a:rPr lang="el-GR" i="1" dirty="0" err="1"/>
              <a:t>καὶ</a:t>
            </a:r>
            <a:r>
              <a:rPr lang="el-GR" i="1" dirty="0"/>
              <a:t> </a:t>
            </a:r>
            <a:r>
              <a:rPr lang="el-GR" i="1" dirty="0" err="1"/>
              <a:t>πίνειν</a:t>
            </a:r>
            <a:r>
              <a:rPr lang="el-GR" i="1" dirty="0"/>
              <a:t> </a:t>
            </a:r>
            <a:r>
              <a:rPr lang="el-GR" i="1" dirty="0" err="1"/>
              <a:t>εὐχαριστούντας</a:t>
            </a:r>
            <a:r>
              <a:rPr lang="el-GR" i="1" dirty="0"/>
              <a:t> </a:t>
            </a:r>
            <a:r>
              <a:rPr lang="el-GR" i="1" dirty="0" err="1"/>
              <a:t>τῷ</a:t>
            </a:r>
            <a:r>
              <a:rPr lang="el-GR" i="1" dirty="0"/>
              <a:t> </a:t>
            </a:r>
            <a:r>
              <a:rPr lang="el-GR" i="1" dirty="0" err="1"/>
              <a:t>Θεῷ</a:t>
            </a:r>
            <a:r>
              <a:rPr lang="el-GR" i="1" dirty="0"/>
              <a:t> </a:t>
            </a:r>
            <a:r>
              <a:rPr lang="el-GR" i="1" dirty="0" err="1"/>
              <a:t>οὐδαμῶς</a:t>
            </a:r>
            <a:r>
              <a:rPr lang="el-GR" i="1" dirty="0"/>
              <a:t> </a:t>
            </a:r>
            <a:r>
              <a:rPr lang="el-GR" i="1" dirty="0" err="1"/>
              <a:t>τῷ</a:t>
            </a:r>
            <a:r>
              <a:rPr lang="el-GR" i="1" dirty="0"/>
              <a:t> κανόνι </a:t>
            </a:r>
            <a:r>
              <a:rPr lang="el-GR" i="1" dirty="0" err="1"/>
              <a:t>τῆς</a:t>
            </a:r>
            <a:r>
              <a:rPr lang="el-GR" i="1" dirty="0"/>
              <a:t> γνώσεως μάχεται· "πάντα </a:t>
            </a:r>
            <a:r>
              <a:rPr lang="el-GR" i="1" dirty="0" err="1"/>
              <a:t>γὰρ</a:t>
            </a:r>
            <a:r>
              <a:rPr lang="el-GR" i="1" dirty="0"/>
              <a:t> </a:t>
            </a:r>
            <a:r>
              <a:rPr lang="el-GR" i="1" dirty="0" err="1"/>
              <a:t>καλὰ</a:t>
            </a:r>
            <a:r>
              <a:rPr lang="el-GR" i="1" dirty="0"/>
              <a:t> λίαν</a:t>
            </a:r>
            <a:r>
              <a:rPr lang="el-GR" dirty="0"/>
              <a:t>"» (</a:t>
            </a:r>
            <a:r>
              <a:rPr lang="el-GR" i="1" dirty="0"/>
              <a:t>Γεν</a:t>
            </a:r>
            <a:r>
              <a:rPr lang="el-GR" dirty="0"/>
              <a:t>. 1, 31).</a:t>
            </a:r>
          </a:p>
        </p:txBody>
      </p:sp>
    </p:spTree>
    <p:extLst>
      <p:ext uri="{BB962C8B-B14F-4D97-AF65-F5344CB8AC3E}">
        <p14:creationId xmlns:p14="http://schemas.microsoft.com/office/powerpoint/2010/main" val="3222487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47082-BC68-72C0-E14E-58804AE222F1}"/>
              </a:ext>
            </a:extLst>
          </p:cNvPr>
          <p:cNvSpPr>
            <a:spLocks noGrp="1"/>
          </p:cNvSpPr>
          <p:nvPr>
            <p:ph type="title"/>
          </p:nvPr>
        </p:nvSpPr>
        <p:spPr>
          <a:xfrm>
            <a:off x="0" y="0"/>
            <a:ext cx="12192000" cy="681037"/>
          </a:xfrm>
        </p:spPr>
        <p:txBody>
          <a:bodyPr>
            <a:normAutofit/>
          </a:bodyPr>
          <a:lstStyle/>
          <a:p>
            <a:pPr algn="ctr"/>
            <a:r>
              <a:rPr lang="el-GR" sz="3200" b="1" dirty="0"/>
              <a:t>Η διάκριση μεταξύ της τροφής και του τρόπου χρήσης της τροφής</a:t>
            </a:r>
          </a:p>
        </p:txBody>
      </p:sp>
      <p:sp>
        <p:nvSpPr>
          <p:cNvPr id="3" name="Θέση περιεχομένου 2">
            <a:extLst>
              <a:ext uri="{FF2B5EF4-FFF2-40B4-BE49-F238E27FC236}">
                <a16:creationId xmlns:a16="http://schemas.microsoft.com/office/drawing/2014/main" id="{8317EAC9-C66F-9653-0D74-9CBCE6B41E1C}"/>
              </a:ext>
            </a:extLst>
          </p:cNvPr>
          <p:cNvSpPr>
            <a:spLocks noGrp="1"/>
          </p:cNvSpPr>
          <p:nvPr>
            <p:ph idx="1"/>
          </p:nvPr>
        </p:nvSpPr>
        <p:spPr>
          <a:xfrm>
            <a:off x="0" y="518614"/>
            <a:ext cx="12192000" cy="6339385"/>
          </a:xfrm>
        </p:spPr>
        <p:txBody>
          <a:bodyPr>
            <a:normAutofit fontScale="92500" lnSpcReduction="10000"/>
          </a:bodyPr>
          <a:lstStyle/>
          <a:p>
            <a:r>
              <a:rPr lang="el-GR" dirty="0"/>
              <a:t>Το πάθος λοιπόν της γαστριμαργίας δεν έγκειται στην τροφή </a:t>
            </a:r>
            <a:r>
              <a:rPr lang="el-GR" dirty="0" err="1"/>
              <a:t>καθεαυτή</a:t>
            </a:r>
            <a:r>
              <a:rPr lang="el-GR" dirty="0"/>
              <a:t> ή την ποιότητά της, αλλ' εντοπίζεται </a:t>
            </a:r>
            <a:r>
              <a:rPr lang="el-GR" b="1" dirty="0"/>
              <a:t>στο συγκεκριμένο τρόπο της χρήσης της</a:t>
            </a:r>
            <a:r>
              <a:rPr lang="el-GR" dirty="0"/>
              <a:t>, όπως δείχνει ο άγιος Γρηγόριος ο Μέγας γράφοντας ότι το κακό δε βρίσκεται στην τροφή, αλλά στον τρόπο απορρόφησης και κατάποσής της· να γιατί είναι εντελώς δυνατό να τρώγει κάποιος εκλεκτά εδέσματα χωρίς να διαπράττει κάποιο πταίσμα, ενώ η κατάποση πολύ πιο λιτών τροφών ενδεχομένως τον βαρύνει με πταίσμα.</a:t>
            </a:r>
          </a:p>
          <a:p>
            <a:r>
              <a:rPr lang="el-GR" dirty="0"/>
              <a:t>Ωστόσο, το πάθος δεν εντοπίζεται ούτε και στην ίδια την πράξη λήψης τής τροφής, αλλά στον </a:t>
            </a:r>
            <a:r>
              <a:rPr lang="el-GR" b="1" dirty="0"/>
              <a:t>κύριο σκοπό και το στόχο της πράξης:</a:t>
            </a:r>
            <a:r>
              <a:rPr lang="el-GR" dirty="0"/>
              <a:t> «</a:t>
            </a:r>
            <a:r>
              <a:rPr lang="el-GR" i="1" dirty="0" err="1"/>
              <a:t>Καὶ</a:t>
            </a:r>
            <a:r>
              <a:rPr lang="el-GR" i="1" dirty="0"/>
              <a:t> </a:t>
            </a:r>
            <a:r>
              <a:rPr lang="el-GR" i="1" dirty="0" err="1"/>
              <a:t>ἐπὶ</a:t>
            </a:r>
            <a:r>
              <a:rPr lang="el-GR" i="1" dirty="0"/>
              <a:t> </a:t>
            </a:r>
            <a:r>
              <a:rPr lang="el-GR" i="1" dirty="0" err="1"/>
              <a:t>τῆς</a:t>
            </a:r>
            <a:r>
              <a:rPr lang="el-GR" i="1" dirty="0"/>
              <a:t> βρώσεως </a:t>
            </a:r>
            <a:r>
              <a:rPr lang="el-GR" i="1" dirty="0" err="1"/>
              <a:t>ἕν</a:t>
            </a:r>
            <a:r>
              <a:rPr lang="el-GR" i="1" dirty="0"/>
              <a:t> πράγμα </a:t>
            </a:r>
            <a:r>
              <a:rPr lang="el-GR" i="1" dirty="0" err="1"/>
              <a:t>ἐστι</a:t>
            </a:r>
            <a:r>
              <a:rPr lang="el-GR" i="1" dirty="0"/>
              <a:t> </a:t>
            </a:r>
            <a:r>
              <a:rPr lang="el-GR" i="1" dirty="0" err="1"/>
              <a:t>τὸ</a:t>
            </a:r>
            <a:r>
              <a:rPr lang="el-GR" i="1" dirty="0"/>
              <a:t> </a:t>
            </a:r>
            <a:r>
              <a:rPr lang="el-GR" i="1" dirty="0" err="1"/>
              <a:t>φαγεῖν</a:t>
            </a:r>
            <a:r>
              <a:rPr lang="el-GR" i="1" dirty="0"/>
              <a:t> </a:t>
            </a:r>
            <a:r>
              <a:rPr lang="el-GR" i="1" dirty="0" err="1"/>
              <a:t>κατὰ</a:t>
            </a:r>
            <a:r>
              <a:rPr lang="el-GR" i="1" dirty="0"/>
              <a:t> </a:t>
            </a:r>
            <a:r>
              <a:rPr lang="el-GR" i="1" dirty="0" err="1"/>
              <a:t>χρείαν</a:t>
            </a:r>
            <a:r>
              <a:rPr lang="el-GR" i="1" dirty="0"/>
              <a:t> </a:t>
            </a:r>
            <a:r>
              <a:rPr lang="el-GR" i="1" dirty="0" err="1"/>
              <a:t>καὶ</a:t>
            </a:r>
            <a:r>
              <a:rPr lang="el-GR" i="1" dirty="0"/>
              <a:t> </a:t>
            </a:r>
            <a:r>
              <a:rPr lang="el-GR" i="1" dirty="0" err="1"/>
              <a:t>τὸ</a:t>
            </a:r>
            <a:r>
              <a:rPr lang="el-GR" i="1" dirty="0"/>
              <a:t> </a:t>
            </a:r>
            <a:r>
              <a:rPr lang="el-GR" i="1" dirty="0" err="1"/>
              <a:t>φαγεῖν</a:t>
            </a:r>
            <a:r>
              <a:rPr lang="el-GR" i="1" dirty="0"/>
              <a:t> </a:t>
            </a:r>
            <a:r>
              <a:rPr lang="el-GR" i="1" dirty="0" err="1"/>
              <a:t>διὰ</a:t>
            </a:r>
            <a:r>
              <a:rPr lang="el-GR" i="1" dirty="0"/>
              <a:t> </a:t>
            </a:r>
            <a:r>
              <a:rPr lang="el-GR" i="1" dirty="0" err="1"/>
              <a:t>τὴν</a:t>
            </a:r>
            <a:r>
              <a:rPr lang="el-GR" i="1" dirty="0"/>
              <a:t> </a:t>
            </a:r>
            <a:r>
              <a:rPr lang="el-GR" i="1" dirty="0" err="1"/>
              <a:t>ἡδονὴν</a:t>
            </a:r>
            <a:r>
              <a:rPr lang="el-GR" i="1" dirty="0"/>
              <a:t> ὁ </a:t>
            </a:r>
            <a:r>
              <a:rPr lang="el-GR" i="1" dirty="0" err="1"/>
              <a:t>δὲ</a:t>
            </a:r>
            <a:r>
              <a:rPr lang="el-GR" i="1" dirty="0"/>
              <a:t> σκοπός </a:t>
            </a:r>
            <a:r>
              <a:rPr lang="el-GR" i="1" dirty="0" err="1"/>
              <a:t>ἐστὶν</a:t>
            </a:r>
            <a:r>
              <a:rPr lang="el-GR" i="1" dirty="0"/>
              <a:t> ὁ </a:t>
            </a:r>
            <a:r>
              <a:rPr lang="el-GR" i="1" dirty="0" err="1"/>
              <a:t>ποιῶν</a:t>
            </a:r>
            <a:r>
              <a:rPr lang="el-GR" i="1" dirty="0"/>
              <a:t> </a:t>
            </a:r>
            <a:r>
              <a:rPr lang="el-GR" i="1" dirty="0" err="1"/>
              <a:t>τὴν</a:t>
            </a:r>
            <a:r>
              <a:rPr lang="el-GR" i="1" dirty="0"/>
              <a:t> </a:t>
            </a:r>
            <a:r>
              <a:rPr lang="el-GR" i="1" dirty="0" err="1"/>
              <a:t>ἁμαρτίαν</a:t>
            </a:r>
            <a:r>
              <a:rPr lang="el-GR" dirty="0"/>
              <a:t>», προσδιορίζει ο άγιος Δωρόθεος </a:t>
            </a:r>
            <a:r>
              <a:rPr lang="el-GR" dirty="0" err="1"/>
              <a:t>Γάζης</a:t>
            </a:r>
            <a:r>
              <a:rPr lang="el-GR" dirty="0"/>
              <a:t>. </a:t>
            </a:r>
          </a:p>
          <a:p>
            <a:r>
              <a:rPr lang="el-GR" dirty="0"/>
              <a:t>Πράγματι, η τροφή έχει δοθεί από τον Θεό στους ανθρώπους με συγκεκριμένο σκοπό.  </a:t>
            </a:r>
          </a:p>
          <a:p>
            <a:r>
              <a:rPr lang="el-GR" dirty="0"/>
              <a:t>Ο άνθρωπος λοιπόν σέβεται τη φυσική σκοπιμότητα των τροφών και της θρέψης όταν </a:t>
            </a:r>
            <a:r>
              <a:rPr lang="el-GR" b="1" dirty="0"/>
              <a:t>τρέφεται εξ ανάγκης</a:t>
            </a:r>
            <a:r>
              <a:rPr lang="el-GR" dirty="0"/>
              <a:t>, για να συντηρήσει ή να προφυλάξει τη σωματική ζωή του και για να διατηρήσει ή να ανακτήσει την υγεία του· κάνει όμως παρά φύση χρήση της τροφής και της θρεπτικής λειτουργίας όταν τις </a:t>
            </a:r>
            <a:r>
              <a:rPr lang="el-GR" b="1" dirty="0"/>
              <a:t>χρησιμοποιεί ως</a:t>
            </a:r>
            <a:r>
              <a:rPr lang="el-GR" dirty="0"/>
              <a:t> </a:t>
            </a:r>
            <a:r>
              <a:rPr lang="el-GR" b="1" dirty="0"/>
              <a:t>μέσο απόλαυσης και ηδονής</a:t>
            </a:r>
            <a:r>
              <a:rPr lang="el-GR" dirty="0"/>
              <a:t> (Γρηγόριος Μέγας, </a:t>
            </a:r>
            <a:r>
              <a:rPr lang="el-GR" i="1" dirty="0" err="1"/>
              <a:t>Moralium</a:t>
            </a:r>
            <a:r>
              <a:rPr lang="el-GR" i="1" dirty="0"/>
              <a:t> </a:t>
            </a:r>
            <a:r>
              <a:rPr lang="el-GR" i="1" dirty="0" err="1"/>
              <a:t>liber</a:t>
            </a:r>
            <a:r>
              <a:rPr lang="el-GR" dirty="0"/>
              <a:t> – </a:t>
            </a:r>
            <a:r>
              <a:rPr lang="el-GR" dirty="0" err="1"/>
              <a:t>Ἰωάννης</a:t>
            </a:r>
            <a:r>
              <a:rPr lang="el-GR" dirty="0"/>
              <a:t> Κασσιανός, </a:t>
            </a:r>
            <a:r>
              <a:rPr lang="el-GR" i="1" dirty="0"/>
              <a:t>De </a:t>
            </a:r>
            <a:r>
              <a:rPr lang="el-GR" i="1" dirty="0" err="1"/>
              <a:t>institutes</a:t>
            </a:r>
            <a:r>
              <a:rPr lang="el-GR" i="1" dirty="0"/>
              <a:t> </a:t>
            </a:r>
            <a:r>
              <a:rPr lang="el-GR" i="1" dirty="0" err="1"/>
              <a:t>coenobiorum</a:t>
            </a:r>
            <a:r>
              <a:rPr lang="el-GR" i="1" dirty="0"/>
              <a:t> </a:t>
            </a:r>
            <a:r>
              <a:rPr lang="el-GR" dirty="0"/>
              <a:t>– Δωρόθεος </a:t>
            </a:r>
            <a:r>
              <a:rPr lang="el-GR" dirty="0" err="1"/>
              <a:t>Γάζης</a:t>
            </a:r>
            <a:r>
              <a:rPr lang="el-GR" dirty="0"/>
              <a:t>, </a:t>
            </a:r>
            <a:r>
              <a:rPr lang="el-GR" i="1" dirty="0"/>
              <a:t>Διδασκαλία</a:t>
            </a:r>
            <a:r>
              <a:rPr lang="el-GR" dirty="0"/>
              <a:t>).</a:t>
            </a:r>
          </a:p>
          <a:p>
            <a:endParaRPr lang="el-GR" dirty="0"/>
          </a:p>
        </p:txBody>
      </p:sp>
    </p:spTree>
    <p:extLst>
      <p:ext uri="{BB962C8B-B14F-4D97-AF65-F5344CB8AC3E}">
        <p14:creationId xmlns:p14="http://schemas.microsoft.com/office/powerpoint/2010/main" val="202489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455414-601E-90E7-396A-875E51BBADE5}"/>
              </a:ext>
            </a:extLst>
          </p:cNvPr>
          <p:cNvSpPr>
            <a:spLocks noGrp="1"/>
          </p:cNvSpPr>
          <p:nvPr>
            <p:ph type="title"/>
          </p:nvPr>
        </p:nvSpPr>
        <p:spPr>
          <a:xfrm>
            <a:off x="0" y="18255"/>
            <a:ext cx="12192000" cy="759667"/>
          </a:xfrm>
        </p:spPr>
        <p:txBody>
          <a:bodyPr/>
          <a:lstStyle/>
          <a:p>
            <a:pPr algn="ctr"/>
            <a:r>
              <a:rPr lang="el-GR" dirty="0"/>
              <a:t> </a:t>
            </a:r>
            <a:r>
              <a:rPr lang="el-GR" sz="3200" b="1" dirty="0"/>
              <a:t>Η διάκριση μεταξύ της τροφής και του τρόπου χρήσης της τροφής</a:t>
            </a:r>
            <a:endParaRPr lang="el-GR" sz="3200" dirty="0"/>
          </a:p>
        </p:txBody>
      </p:sp>
      <p:sp>
        <p:nvSpPr>
          <p:cNvPr id="3" name="Θέση περιεχομένου 2">
            <a:extLst>
              <a:ext uri="{FF2B5EF4-FFF2-40B4-BE49-F238E27FC236}">
                <a16:creationId xmlns:a16="http://schemas.microsoft.com/office/drawing/2014/main" id="{6A58A764-3FCE-41C2-DAEC-DC5ED4892A44}"/>
              </a:ext>
            </a:extLst>
          </p:cNvPr>
          <p:cNvSpPr>
            <a:spLocks noGrp="1"/>
          </p:cNvSpPr>
          <p:nvPr>
            <p:ph idx="1"/>
          </p:nvPr>
        </p:nvSpPr>
        <p:spPr>
          <a:xfrm>
            <a:off x="0" y="682388"/>
            <a:ext cx="12192000" cy="6157357"/>
          </a:xfrm>
        </p:spPr>
        <p:txBody>
          <a:bodyPr>
            <a:normAutofit fontScale="92500" lnSpcReduction="20000"/>
          </a:bodyPr>
          <a:lstStyle/>
          <a:p>
            <a:r>
              <a:rPr lang="el-GR" dirty="0"/>
              <a:t>Η γαστριμαργία λοιπόν δεν έγκειται στην </a:t>
            </a:r>
            <a:r>
              <a:rPr lang="el-GR" u="sng" dirty="0"/>
              <a:t>επιθυμία αυτής της ίδιας της τροφής</a:t>
            </a:r>
            <a:r>
              <a:rPr lang="el-GR" dirty="0"/>
              <a:t>, αλλά </a:t>
            </a:r>
            <a:r>
              <a:rPr lang="el-GR" u="sng" dirty="0"/>
              <a:t>στην επιθυμία της ηδονής</a:t>
            </a:r>
            <a:r>
              <a:rPr lang="el-GR" dirty="0"/>
              <a:t>, που μπορεί ν' απολαύσει κάποιος με την κατανάλωση της τροφής.  </a:t>
            </a:r>
          </a:p>
          <a:p>
            <a:r>
              <a:rPr lang="el-GR" dirty="0"/>
              <a:t>Με το πάθος της γαστριμαργίας, ο άνθρωπος πραγματώνει το κακό: αναζητώντας την απόλαυση στην τροφή, μετακινεί και </a:t>
            </a:r>
            <a:r>
              <a:rPr lang="el-GR" b="1" dirty="0"/>
              <a:t>τοποθετεί την επιθυμία της τροφής</a:t>
            </a:r>
            <a:r>
              <a:rPr lang="el-GR" dirty="0"/>
              <a:t> και της ηδονής, που ακολουθεί την κατανάλωσή της, </a:t>
            </a:r>
            <a:r>
              <a:rPr lang="el-GR" b="1" dirty="0"/>
              <a:t>πριν από την επιθυμία του Θεού</a:t>
            </a:r>
            <a:r>
              <a:rPr lang="el-GR" dirty="0"/>
              <a:t>· εγκαταλειπόμενος λοιπόν στη σαρκική ηδονή, αποστρέφεται και στερείται της ηδονής των πνευματικών αγαθών, που γι' αυτόν είναι ανώτερα.</a:t>
            </a:r>
          </a:p>
          <a:p>
            <a:r>
              <a:rPr lang="el-GR" dirty="0"/>
              <a:t>Η γαστριμαργική διάθεση κατά βάθος είναι ειδωλολατρική: οι άνθρωποι που παραδίνονται σ' αυτή,</a:t>
            </a:r>
            <a:r>
              <a:rPr lang="el-GR" b="0" i="0" dirty="0">
                <a:solidFill>
                  <a:srgbClr val="000000"/>
                </a:solidFill>
                <a:effectLst/>
                <a:latin typeface="Palatino Linotype" panose="02040502050505030304" pitchFamily="18" charset="0"/>
              </a:rPr>
              <a:t> </a:t>
            </a:r>
            <a:r>
              <a:rPr lang="el-GR" b="0" i="0" dirty="0">
                <a:solidFill>
                  <a:srgbClr val="000000"/>
                </a:solidFill>
                <a:effectLst/>
              </a:rPr>
              <a:t>«</a:t>
            </a:r>
            <a:r>
              <a:rPr lang="el-GR" b="0" i="1" dirty="0" err="1">
                <a:solidFill>
                  <a:srgbClr val="000000"/>
                </a:solidFill>
                <a:effectLst/>
              </a:rPr>
              <a:t>ὧν</a:t>
            </a:r>
            <a:r>
              <a:rPr lang="el-GR" b="0" i="1" dirty="0">
                <a:solidFill>
                  <a:srgbClr val="000000"/>
                </a:solidFill>
                <a:effectLst/>
              </a:rPr>
              <a:t> ὁ </a:t>
            </a:r>
            <a:r>
              <a:rPr lang="el-GR" b="0" i="1" dirty="0" err="1">
                <a:solidFill>
                  <a:srgbClr val="000000"/>
                </a:solidFill>
                <a:effectLst/>
              </a:rPr>
              <a:t>Θεὸς</a:t>
            </a:r>
            <a:r>
              <a:rPr lang="el-GR" b="0" i="1" dirty="0">
                <a:solidFill>
                  <a:srgbClr val="000000"/>
                </a:solidFill>
                <a:effectLst/>
              </a:rPr>
              <a:t> ἡ </a:t>
            </a:r>
            <a:r>
              <a:rPr lang="el-GR" b="0" i="1" dirty="0" err="1">
                <a:solidFill>
                  <a:srgbClr val="000000"/>
                </a:solidFill>
                <a:effectLst/>
              </a:rPr>
              <a:t>κοιλία</a:t>
            </a:r>
            <a:r>
              <a:rPr lang="el-GR" dirty="0"/>
              <a:t>» κατά τη φράση τού Αποστόλου Παύλου (</a:t>
            </a:r>
            <a:r>
              <a:rPr lang="el-GR" i="1" dirty="0" err="1"/>
              <a:t>Φιλιπ</a:t>
            </a:r>
            <a:r>
              <a:rPr lang="el-GR" dirty="0"/>
              <a:t>. 3, 19). «</a:t>
            </a:r>
            <a:r>
              <a:rPr lang="el-GR" i="1" dirty="0" err="1"/>
              <a:t>Θεὸς</a:t>
            </a:r>
            <a:r>
              <a:rPr lang="el-GR" i="1" dirty="0"/>
              <a:t> </a:t>
            </a:r>
            <a:r>
              <a:rPr lang="el-GR" i="1" dirty="0" err="1"/>
              <a:t>μὲν</a:t>
            </a:r>
            <a:r>
              <a:rPr lang="el-GR" i="1" dirty="0"/>
              <a:t> </a:t>
            </a:r>
            <a:r>
              <a:rPr lang="el-GR" i="1" dirty="0" err="1"/>
              <a:t>γὰρ</a:t>
            </a:r>
            <a:r>
              <a:rPr lang="el-GR" i="1" dirty="0"/>
              <a:t> </a:t>
            </a:r>
            <a:r>
              <a:rPr lang="el-GR" i="1" dirty="0" err="1"/>
              <a:t>αἰσθητὸς</a:t>
            </a:r>
            <a:r>
              <a:rPr lang="el-GR" i="1" dirty="0"/>
              <a:t> ἡ κοιλία </a:t>
            </a:r>
            <a:r>
              <a:rPr lang="el-GR" i="1" dirty="0" err="1"/>
              <a:t>τοῖς</a:t>
            </a:r>
            <a:r>
              <a:rPr lang="el-GR" i="1" dirty="0"/>
              <a:t> </a:t>
            </a:r>
            <a:r>
              <a:rPr lang="el-GR" i="1" dirty="0" err="1"/>
              <a:t>γαστροῖς</a:t>
            </a:r>
            <a:r>
              <a:rPr lang="el-GR" i="1" dirty="0"/>
              <a:t> </a:t>
            </a:r>
            <a:r>
              <a:rPr lang="el-GR" i="1" dirty="0" err="1"/>
              <a:t>οὖσι</a:t>
            </a:r>
            <a:r>
              <a:rPr lang="el-GR" i="1" dirty="0"/>
              <a:t> </a:t>
            </a:r>
            <a:r>
              <a:rPr lang="el-GR" i="1" dirty="0" err="1"/>
              <a:t>δούλοις</a:t>
            </a:r>
            <a:r>
              <a:rPr lang="el-GR" dirty="0"/>
              <a:t>», παρατηρεί στη συνέχεια ο άγιος Γρηγόριος ο Παλαμάς. </a:t>
            </a:r>
          </a:p>
          <a:p>
            <a:r>
              <a:rPr lang="el-GR" dirty="0"/>
              <a:t>Πράγματι, μέσω αυτής, ο άνθρωπος προσφέρει θυσία στην κοιλία και το στόμα του αντί να θυσιάζει στο Θεό. </a:t>
            </a:r>
          </a:p>
          <a:p>
            <a:r>
              <a:rPr lang="el-GR" dirty="0"/>
              <a:t>Καθιστά </a:t>
            </a:r>
            <a:r>
              <a:rPr lang="el-GR" b="1" dirty="0"/>
              <a:t>κέντρο της ύπαρξής του την αίσθηση της γεύσης</a:t>
            </a:r>
            <a:r>
              <a:rPr lang="el-GR" dirty="0"/>
              <a:t> και τις θρεπτικές λειτουργίες και κατά κάποιο τρόπο υποδουλώνεται σ' αυτές. Ανάγει την τροφή σε αντικείμενο σημαντικής </a:t>
            </a:r>
            <a:r>
              <a:rPr lang="el-GR" u="sng" dirty="0"/>
              <a:t>μέριμνας</a:t>
            </a:r>
            <a:r>
              <a:rPr lang="el-GR" dirty="0"/>
              <a:t> και κατά συνέπεια </a:t>
            </a:r>
            <a:r>
              <a:rPr lang="el-GR" u="sng" dirty="0"/>
              <a:t>αμελεί </a:t>
            </a:r>
            <a:r>
              <a:rPr lang="el-GR" dirty="0"/>
              <a:t>αυτό που όφειλε να τον ενδιαφέρει και να τον απασχολεί πρωταρχικά. Τη λατρεία που οφείλεται μόνο στον Θεό την αποδίδει στη γαστριμαργία. </a:t>
            </a:r>
          </a:p>
          <a:p>
            <a:endParaRPr lang="el-GR" dirty="0"/>
          </a:p>
        </p:txBody>
      </p:sp>
    </p:spTree>
    <p:extLst>
      <p:ext uri="{BB962C8B-B14F-4D97-AF65-F5344CB8AC3E}">
        <p14:creationId xmlns:p14="http://schemas.microsoft.com/office/powerpoint/2010/main" val="3427198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758000-DB00-9AD8-5C40-735B30957811}"/>
              </a:ext>
            </a:extLst>
          </p:cNvPr>
          <p:cNvSpPr>
            <a:spLocks noGrp="1"/>
          </p:cNvSpPr>
          <p:nvPr>
            <p:ph type="title"/>
          </p:nvPr>
        </p:nvSpPr>
        <p:spPr>
          <a:xfrm>
            <a:off x="0" y="18255"/>
            <a:ext cx="12192000" cy="773315"/>
          </a:xfrm>
        </p:spPr>
        <p:txBody>
          <a:bodyPr>
            <a:normAutofit/>
          </a:bodyPr>
          <a:lstStyle/>
          <a:p>
            <a:pPr algn="ctr"/>
            <a:r>
              <a:rPr lang="el-GR" sz="3600" b="1" dirty="0"/>
              <a:t>Η διάκριση μεταξύ της τροφής και του τρόπου χρήσης της τροφής</a:t>
            </a:r>
          </a:p>
        </p:txBody>
      </p:sp>
      <p:sp>
        <p:nvSpPr>
          <p:cNvPr id="3" name="Θέση περιεχομένου 2">
            <a:extLst>
              <a:ext uri="{FF2B5EF4-FFF2-40B4-BE49-F238E27FC236}">
                <a16:creationId xmlns:a16="http://schemas.microsoft.com/office/drawing/2014/main" id="{1F0E4226-043A-2A6A-90F1-C4099BC1F816}"/>
              </a:ext>
            </a:extLst>
          </p:cNvPr>
          <p:cNvSpPr>
            <a:spLocks noGrp="1"/>
          </p:cNvSpPr>
          <p:nvPr>
            <p:ph idx="1"/>
          </p:nvPr>
        </p:nvSpPr>
        <p:spPr>
          <a:xfrm>
            <a:off x="-1" y="682388"/>
            <a:ext cx="12191999" cy="6189260"/>
          </a:xfrm>
        </p:spPr>
        <p:txBody>
          <a:bodyPr>
            <a:normAutofit fontScale="92500" lnSpcReduction="10000"/>
          </a:bodyPr>
          <a:lstStyle/>
          <a:p>
            <a:r>
              <a:rPr lang="el-GR" dirty="0"/>
              <a:t>Μέσω του πάθους του, </a:t>
            </a:r>
            <a:r>
              <a:rPr lang="el-GR" b="1" dirty="0"/>
              <a:t>η τροφή αποκτά αξία </a:t>
            </a:r>
            <a:r>
              <a:rPr lang="el-GR" b="1" dirty="0" err="1"/>
              <a:t>καθεαυτή</a:t>
            </a:r>
            <a:r>
              <a:rPr lang="el-GR" dirty="0"/>
              <a:t> και χρησιμεύει στην αισθητή ηδονή αντί να θεωρείται δώρο του Θεού και να υπηρετεί το δοξασμό Αυτού που τη δημιούργησε. </a:t>
            </a:r>
          </a:p>
          <a:p>
            <a:r>
              <a:rPr lang="el-GR" dirty="0"/>
              <a:t>Στο σημείο αυτό και πάλι εντοπίζεται </a:t>
            </a:r>
            <a:r>
              <a:rPr lang="el-GR" b="1" dirty="0"/>
              <a:t>η απομάκρυνση από τη φυσική εντελέχεια, που είναι επίσης η ευχαριστία προς το Θεό</a:t>
            </a:r>
            <a:r>
              <a:rPr lang="el-GR" dirty="0"/>
              <a:t>. Ο ίδιος ο Χριστός αποκαλύπτει τη σκοπιμότητα και μας δίνει το παράδειγμα της φυσιολογικής διάθεσης και στάσης, όταν ευχαριστεί τον Πατέρα πριν μοιράσει την τροφή στα πλήθη που Τον περιβάλλουν (</a:t>
            </a:r>
            <a:r>
              <a:rPr lang="el-GR" i="1" dirty="0" err="1"/>
              <a:t>Ματθ</a:t>
            </a:r>
            <a:r>
              <a:rPr lang="el-GR" dirty="0"/>
              <a:t>. 15, 36· </a:t>
            </a:r>
            <a:r>
              <a:rPr lang="el-GR" i="1" dirty="0" err="1"/>
              <a:t>Μάρκ</a:t>
            </a:r>
            <a:r>
              <a:rPr lang="el-GR" dirty="0"/>
              <a:t>. 8, 6· </a:t>
            </a:r>
            <a:r>
              <a:rPr lang="el-GR" i="1" dirty="0" err="1"/>
              <a:t>Ιωάν</a:t>
            </a:r>
            <a:r>
              <a:rPr lang="el-GR" dirty="0"/>
              <a:t>. 6, 11.23). </a:t>
            </a:r>
          </a:p>
          <a:p>
            <a:r>
              <a:rPr lang="el-GR" dirty="0"/>
              <a:t>Ο δε Απόστολος Παύλος επιβεβαιώνει σαφέστατα ότι ο Θεός δημιούργησε τις τροφές για να λαμβάνονται «</a:t>
            </a:r>
            <a:r>
              <a:rPr lang="el-GR" i="1" dirty="0" err="1"/>
              <a:t>μετὰ</a:t>
            </a:r>
            <a:r>
              <a:rPr lang="el-GR" i="1" dirty="0"/>
              <a:t> </a:t>
            </a:r>
            <a:r>
              <a:rPr lang="el-GR" i="1" dirty="0" err="1"/>
              <a:t>εὐχαριστίας</a:t>
            </a:r>
            <a:r>
              <a:rPr lang="el-GR" dirty="0"/>
              <a:t>» (</a:t>
            </a:r>
            <a:r>
              <a:rPr lang="el-GR" i="1" dirty="0"/>
              <a:t>Α' Τιμ</a:t>
            </a:r>
            <a:r>
              <a:rPr lang="el-GR" dirty="0"/>
              <a:t>. 4, 3), συμβουλεύοντας το δέον: «</a:t>
            </a:r>
            <a:r>
              <a:rPr lang="el-GR" b="0" i="1" dirty="0" err="1">
                <a:solidFill>
                  <a:srgbClr val="000000"/>
                </a:solidFill>
                <a:effectLst/>
              </a:rPr>
              <a:t>Εἴτε</a:t>
            </a:r>
            <a:r>
              <a:rPr lang="el-GR" b="0" i="1" dirty="0">
                <a:solidFill>
                  <a:srgbClr val="000000"/>
                </a:solidFill>
                <a:effectLst/>
              </a:rPr>
              <a:t> </a:t>
            </a:r>
            <a:r>
              <a:rPr lang="el-GR" b="0" i="1" dirty="0" err="1">
                <a:solidFill>
                  <a:srgbClr val="000000"/>
                </a:solidFill>
                <a:effectLst/>
              </a:rPr>
              <a:t>οὖν</a:t>
            </a:r>
            <a:r>
              <a:rPr lang="el-GR" b="0" i="1" dirty="0">
                <a:solidFill>
                  <a:srgbClr val="000000"/>
                </a:solidFill>
                <a:effectLst/>
              </a:rPr>
              <a:t> </a:t>
            </a:r>
            <a:r>
              <a:rPr lang="el-GR" b="0" i="1" dirty="0" err="1">
                <a:solidFill>
                  <a:srgbClr val="000000"/>
                </a:solidFill>
                <a:effectLst/>
              </a:rPr>
              <a:t>ἐσθίετε</a:t>
            </a:r>
            <a:r>
              <a:rPr lang="el-GR" b="0" i="1" dirty="0">
                <a:solidFill>
                  <a:srgbClr val="000000"/>
                </a:solidFill>
                <a:effectLst/>
              </a:rPr>
              <a:t> </a:t>
            </a:r>
            <a:r>
              <a:rPr lang="el-GR" b="0" i="1" dirty="0" err="1">
                <a:solidFill>
                  <a:srgbClr val="000000"/>
                </a:solidFill>
                <a:effectLst/>
              </a:rPr>
              <a:t>εἴτε</a:t>
            </a:r>
            <a:r>
              <a:rPr lang="el-GR" b="0" i="1" dirty="0">
                <a:solidFill>
                  <a:srgbClr val="000000"/>
                </a:solidFill>
                <a:effectLst/>
              </a:rPr>
              <a:t> </a:t>
            </a:r>
            <a:r>
              <a:rPr lang="el-GR" b="0" i="1" dirty="0" err="1">
                <a:solidFill>
                  <a:srgbClr val="000000"/>
                </a:solidFill>
                <a:effectLst/>
              </a:rPr>
              <a:t>πίνετε</a:t>
            </a:r>
            <a:r>
              <a:rPr lang="el-GR" b="0" i="1" dirty="0">
                <a:solidFill>
                  <a:srgbClr val="000000"/>
                </a:solidFill>
                <a:effectLst/>
              </a:rPr>
              <a:t> </a:t>
            </a:r>
            <a:r>
              <a:rPr lang="el-GR" b="0" i="1" dirty="0" err="1">
                <a:solidFill>
                  <a:srgbClr val="000000"/>
                </a:solidFill>
                <a:effectLst/>
              </a:rPr>
              <a:t>εἴτε</a:t>
            </a:r>
            <a:r>
              <a:rPr lang="el-GR" b="0" i="1" dirty="0">
                <a:solidFill>
                  <a:srgbClr val="000000"/>
                </a:solidFill>
                <a:effectLst/>
              </a:rPr>
              <a:t> τι </a:t>
            </a:r>
            <a:r>
              <a:rPr lang="el-GR" b="0" i="1" dirty="0" err="1">
                <a:solidFill>
                  <a:srgbClr val="000000"/>
                </a:solidFill>
                <a:effectLst/>
              </a:rPr>
              <a:t>ποιεῖτε</a:t>
            </a:r>
            <a:r>
              <a:rPr lang="el-GR" b="0" i="1" dirty="0">
                <a:solidFill>
                  <a:srgbClr val="000000"/>
                </a:solidFill>
                <a:effectLst/>
              </a:rPr>
              <a:t>, </a:t>
            </a:r>
            <a:r>
              <a:rPr lang="el-GR" b="0" i="1" dirty="0" err="1">
                <a:solidFill>
                  <a:srgbClr val="000000"/>
                </a:solidFill>
                <a:effectLst/>
              </a:rPr>
              <a:t>πάντα</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δόξαν</a:t>
            </a:r>
            <a:r>
              <a:rPr lang="el-GR" b="0" i="1" dirty="0">
                <a:solidFill>
                  <a:srgbClr val="000000"/>
                </a:solidFill>
                <a:effectLst/>
              </a:rPr>
              <a:t> </a:t>
            </a:r>
            <a:r>
              <a:rPr lang="el-GR" b="0" i="1" dirty="0" err="1">
                <a:solidFill>
                  <a:srgbClr val="000000"/>
                </a:solidFill>
                <a:effectLst/>
              </a:rPr>
              <a:t>Θεοῦ</a:t>
            </a:r>
            <a:r>
              <a:rPr lang="el-GR" b="0" i="1" dirty="0">
                <a:solidFill>
                  <a:srgbClr val="000000"/>
                </a:solidFill>
                <a:effectLst/>
              </a:rPr>
              <a:t> </a:t>
            </a:r>
            <a:r>
              <a:rPr lang="el-GR" b="0" i="1" dirty="0" err="1">
                <a:solidFill>
                  <a:srgbClr val="000000"/>
                </a:solidFill>
                <a:effectLst/>
              </a:rPr>
              <a:t>ποιεῖτε</a:t>
            </a:r>
            <a:r>
              <a:rPr lang="el-GR" dirty="0"/>
              <a:t>» (</a:t>
            </a:r>
            <a:r>
              <a:rPr lang="el-GR" i="1" dirty="0"/>
              <a:t>Α' </a:t>
            </a:r>
            <a:r>
              <a:rPr lang="el-GR" i="1" dirty="0" err="1"/>
              <a:t>Κορ</a:t>
            </a:r>
            <a:r>
              <a:rPr lang="el-GR" i="1" dirty="0"/>
              <a:t>.</a:t>
            </a:r>
            <a:r>
              <a:rPr lang="el-GR" dirty="0"/>
              <a:t> 10, 31). </a:t>
            </a:r>
          </a:p>
          <a:p>
            <a:r>
              <a:rPr lang="el-GR" dirty="0"/>
              <a:t>Η γαστριμαργία συνιστά πραγματική </a:t>
            </a:r>
            <a:r>
              <a:rPr lang="el-GR" b="1" dirty="0"/>
              <a:t>διαστροφή</a:t>
            </a:r>
            <a:r>
              <a:rPr lang="el-GR" dirty="0"/>
              <a:t> από τον ουσιαστικό σκοπό τής τροφής, που είναι η ευχαριστιακή μετάληψή [με την έννοια της κατανάλωσης] της· στο πάθος αυτό αντί ν' απολαμβάνουμε τα </a:t>
            </a:r>
            <a:r>
              <a:rPr lang="el-GR" dirty="0" err="1"/>
              <a:t>βρώματα</a:t>
            </a:r>
            <a:r>
              <a:rPr lang="el-GR" dirty="0"/>
              <a:t> «</a:t>
            </a:r>
            <a:r>
              <a:rPr lang="el-GR" dirty="0" err="1"/>
              <a:t>ἐν</a:t>
            </a:r>
            <a:r>
              <a:rPr lang="el-GR" dirty="0"/>
              <a:t> </a:t>
            </a:r>
            <a:r>
              <a:rPr lang="el-GR" dirty="0" err="1"/>
              <a:t>τῷ</a:t>
            </a:r>
            <a:r>
              <a:rPr lang="el-GR" dirty="0"/>
              <a:t> </a:t>
            </a:r>
            <a:r>
              <a:rPr lang="el-GR" dirty="0" err="1"/>
              <a:t>Θεῷ</a:t>
            </a:r>
            <a:r>
              <a:rPr lang="el-GR" dirty="0"/>
              <a:t>» και τον Θεό διαμέσου αυτών, θέλουμε να χαιρόμαστε τα </a:t>
            </a:r>
            <a:r>
              <a:rPr lang="el-GR" dirty="0" err="1"/>
              <a:t>βρώματα</a:t>
            </a:r>
            <a:r>
              <a:rPr lang="el-GR" dirty="0"/>
              <a:t> καθ' </a:t>
            </a:r>
            <a:r>
              <a:rPr lang="el-GR" dirty="0" err="1"/>
              <a:t>εαυτά</a:t>
            </a:r>
            <a:r>
              <a:rPr lang="el-GR" dirty="0"/>
              <a:t>, εκτός του Θεού. Αντί η χρήση των τροφών να λειτουργεί ως υπόβαθρο ανόδου του ανθρώπου προς τον Θεό, καταλήγει ν' αποτελεί φράγμα μεταξύ του γαστρίμαργου και του Θεού.</a:t>
            </a:r>
          </a:p>
        </p:txBody>
      </p:sp>
    </p:spTree>
    <p:extLst>
      <p:ext uri="{BB962C8B-B14F-4D97-AF65-F5344CB8AC3E}">
        <p14:creationId xmlns:p14="http://schemas.microsoft.com/office/powerpoint/2010/main" val="422792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96826A-DE55-7161-D7B0-8812C117F8A3}"/>
              </a:ext>
            </a:extLst>
          </p:cNvPr>
          <p:cNvSpPr>
            <a:spLocks noGrp="1"/>
          </p:cNvSpPr>
          <p:nvPr>
            <p:ph type="title"/>
          </p:nvPr>
        </p:nvSpPr>
        <p:spPr>
          <a:xfrm>
            <a:off x="-1" y="18256"/>
            <a:ext cx="12191999" cy="527654"/>
          </a:xfrm>
        </p:spPr>
        <p:txBody>
          <a:bodyPr>
            <a:normAutofit fontScale="90000"/>
          </a:bodyPr>
          <a:lstStyle/>
          <a:p>
            <a:pPr algn="ctr"/>
            <a:r>
              <a:rPr lang="el-GR" dirty="0"/>
              <a:t> </a:t>
            </a:r>
            <a:r>
              <a:rPr lang="el-GR" sz="3600" b="1" dirty="0"/>
              <a:t>Η διάκριση μεταξύ της τροφής και του τρόπου χρήσης της τροφής</a:t>
            </a:r>
            <a:endParaRPr lang="el-GR" sz="3600" dirty="0"/>
          </a:p>
        </p:txBody>
      </p:sp>
      <p:sp>
        <p:nvSpPr>
          <p:cNvPr id="3" name="Θέση περιεχομένου 2">
            <a:extLst>
              <a:ext uri="{FF2B5EF4-FFF2-40B4-BE49-F238E27FC236}">
                <a16:creationId xmlns:a16="http://schemas.microsoft.com/office/drawing/2014/main" id="{088C4DD5-C2AE-C521-D05A-6D9EF2B7818D}"/>
              </a:ext>
            </a:extLst>
          </p:cNvPr>
          <p:cNvSpPr>
            <a:spLocks noGrp="1"/>
          </p:cNvSpPr>
          <p:nvPr>
            <p:ph idx="1"/>
          </p:nvPr>
        </p:nvSpPr>
        <p:spPr>
          <a:xfrm>
            <a:off x="0" y="545910"/>
            <a:ext cx="12192000" cy="6312090"/>
          </a:xfrm>
        </p:spPr>
        <p:txBody>
          <a:bodyPr>
            <a:normAutofit fontScale="92500" lnSpcReduction="10000"/>
          </a:bodyPr>
          <a:lstStyle/>
          <a:p>
            <a:r>
              <a:rPr lang="el-GR" b="1" dirty="0"/>
              <a:t>Ευχαριστώντας τον Θεό για την τροφή που του παρέχει</a:t>
            </a:r>
            <a:r>
              <a:rPr lang="el-GR" dirty="0"/>
              <a:t>, ο άνθρωπος αγιάζεται και </a:t>
            </a:r>
            <a:r>
              <a:rPr lang="el-GR" b="1" dirty="0"/>
              <a:t>εξαγιάζει ιδιαίτερα τις λειτουργίες της θρέψης με τις οποίες έχει προικιστεί</a:t>
            </a:r>
            <a:r>
              <a:rPr lang="el-GR" dirty="0"/>
              <a:t>: τρέφεται κατ' αυτό τον τρόπο με τον Θεό ταυτόχρονα με το ψωμί και συνεπώς η διατροφή του αποβαίνει διττά πηγή ζωής. </a:t>
            </a:r>
            <a:r>
              <a:rPr lang="el-GR" u="sng" dirty="0"/>
              <a:t>Αγιάζει</a:t>
            </a:r>
            <a:r>
              <a:rPr lang="el-GR" dirty="0"/>
              <a:t> συγχρόνως τις τροφές που εισάγει στο σώμα Του (</a:t>
            </a:r>
            <a:r>
              <a:rPr lang="el-GR" i="1" dirty="0"/>
              <a:t>Α' Τιμ</a:t>
            </a:r>
            <a:r>
              <a:rPr lang="el-GR" dirty="0"/>
              <a:t>. 4, 5), και </a:t>
            </a:r>
            <a:r>
              <a:rPr lang="el-GR" u="sng" dirty="0"/>
              <a:t>διαμέσου των </a:t>
            </a:r>
            <a:r>
              <a:rPr lang="el-GR" u="sng" dirty="0" err="1"/>
              <a:t>βρωμάτων</a:t>
            </a:r>
            <a:r>
              <a:rPr lang="el-GR" u="sng" dirty="0"/>
              <a:t> τον κόσμο</a:t>
            </a:r>
            <a:r>
              <a:rPr lang="el-GR" dirty="0"/>
              <a:t>, τον οποίο ενώνει με τον Θεό, σύμφωνα προς την </a:t>
            </a:r>
            <a:r>
              <a:rPr lang="el-GR" dirty="0" err="1"/>
              <a:t>εκφρασθείσα</a:t>
            </a:r>
            <a:r>
              <a:rPr lang="el-GR" dirty="0"/>
              <a:t> βούληση του ιδίου στον πρώτο άνθρωπο. </a:t>
            </a:r>
          </a:p>
          <a:p>
            <a:r>
              <a:rPr lang="el-GR" dirty="0"/>
              <a:t>Αντίθετα, </a:t>
            </a:r>
            <a:r>
              <a:rPr lang="el-GR" b="1" dirty="0"/>
              <a:t>η γαστριμαργία χωρίζει από τον Θεό τον άνθρωπο</a:t>
            </a:r>
            <a:r>
              <a:rPr lang="el-GR" dirty="0"/>
              <a:t> και από αυτόν τα υπόλοιπα δημιουργήματα. Αντί ν' αποκαλύπτουν τον Θεό, αντί να </a:t>
            </a:r>
            <a:r>
              <a:rPr lang="el-GR" dirty="0" err="1"/>
              <a:t>διαπερνώνται</a:t>
            </a:r>
            <a:r>
              <a:rPr lang="el-GR" dirty="0"/>
              <a:t> από τις ενέργειές Του, να υπηρετούν τη δοξολογία του Θεού και τη </a:t>
            </a:r>
            <a:r>
              <a:rPr lang="el-GR" dirty="0" err="1"/>
              <a:t>θέωση</a:t>
            </a:r>
            <a:r>
              <a:rPr lang="el-GR" dirty="0"/>
              <a:t> του ανθρώπου, οι τροφές γίνονται εμπόδιο, και για τον άνθρωπο και για τον κόσμο, στη συνάντηση με τον Θεό, εξαιτίας του προπατορικού αμαρτήματος. </a:t>
            </a:r>
          </a:p>
          <a:p>
            <a:r>
              <a:rPr lang="el-GR" dirty="0"/>
              <a:t>Παύουν λοιπόν να είναι πηγή της ζωής, καθώς διακόπτεται η σύνδεσή τους με την πηγή της Ζωής, αφού χάνουν την πνευματική εντελέχειά τους με τη </a:t>
            </a:r>
            <a:r>
              <a:rPr lang="el-GR" dirty="0" err="1"/>
              <a:t>διαστροφική</a:t>
            </a:r>
            <a:r>
              <a:rPr lang="el-GR" dirty="0"/>
              <a:t> χρήση τους από τον άνθρωπο. Τελικά αποβαίνουν γι' αυτόν αρχή του θανάτου, έστω κι αν πιστεύει ότι εξασφαλίζει τη ζωή του μ' αυτές (</a:t>
            </a:r>
            <a:r>
              <a:rPr lang="el-GR" dirty="0" err="1"/>
              <a:t>Ἰσαάκ</a:t>
            </a:r>
            <a:r>
              <a:rPr lang="el-GR" dirty="0"/>
              <a:t> Σύρος, </a:t>
            </a:r>
            <a:r>
              <a:rPr lang="el-GR" i="1" dirty="0"/>
              <a:t>Λόγος 26</a:t>
            </a:r>
            <a:r>
              <a:rPr lang="el-GR" dirty="0"/>
              <a:t>).</a:t>
            </a:r>
          </a:p>
          <a:p>
            <a:r>
              <a:rPr lang="el-GR" dirty="0"/>
              <a:t>Υπό το φως των συγκεκριμένων θεολογικών και ανθρωπολογικών παρεπόμενων το </a:t>
            </a:r>
            <a:r>
              <a:rPr lang="el-GR" b="1" dirty="0"/>
              <a:t>πάθος της γαστριμαργίας εμφανίζεται σοβαρότερο</a:t>
            </a:r>
            <a:r>
              <a:rPr lang="el-GR" dirty="0"/>
              <a:t> απ' όσο θα μπορούσε να φαίνεται με μια πρώτη ματιά. </a:t>
            </a:r>
          </a:p>
          <a:p>
            <a:endParaRPr lang="el-GR" dirty="0"/>
          </a:p>
        </p:txBody>
      </p:sp>
    </p:spTree>
    <p:extLst>
      <p:ext uri="{BB962C8B-B14F-4D97-AF65-F5344CB8AC3E}">
        <p14:creationId xmlns:p14="http://schemas.microsoft.com/office/powerpoint/2010/main" val="3319619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7F93F4-028D-595A-FDA1-D9DB76BB1762}"/>
              </a:ext>
            </a:extLst>
          </p:cNvPr>
          <p:cNvSpPr>
            <a:spLocks noGrp="1"/>
          </p:cNvSpPr>
          <p:nvPr>
            <p:ph type="title"/>
          </p:nvPr>
        </p:nvSpPr>
        <p:spPr>
          <a:xfrm>
            <a:off x="838200" y="18256"/>
            <a:ext cx="10515600" cy="662782"/>
          </a:xfrm>
        </p:spPr>
        <p:txBody>
          <a:bodyPr>
            <a:normAutofit fontScale="90000"/>
          </a:bodyPr>
          <a:lstStyle/>
          <a:p>
            <a:pPr algn="ctr"/>
            <a:r>
              <a:rPr lang="el-GR" b="1" dirty="0"/>
              <a:t> Η γαστριμαργία ως νόσος</a:t>
            </a:r>
          </a:p>
        </p:txBody>
      </p:sp>
      <p:sp>
        <p:nvSpPr>
          <p:cNvPr id="3" name="Θέση περιεχομένου 2">
            <a:extLst>
              <a:ext uri="{FF2B5EF4-FFF2-40B4-BE49-F238E27FC236}">
                <a16:creationId xmlns:a16="http://schemas.microsoft.com/office/drawing/2014/main" id="{AD0715D8-B2D3-C783-5F62-8E24A494460E}"/>
              </a:ext>
            </a:extLst>
          </p:cNvPr>
          <p:cNvSpPr>
            <a:spLocks noGrp="1"/>
          </p:cNvSpPr>
          <p:nvPr>
            <p:ph idx="1"/>
          </p:nvPr>
        </p:nvSpPr>
        <p:spPr>
          <a:xfrm>
            <a:off x="0" y="681038"/>
            <a:ext cx="12192000" cy="6158706"/>
          </a:xfrm>
        </p:spPr>
        <p:txBody>
          <a:bodyPr>
            <a:normAutofit fontScale="92500" lnSpcReduction="20000"/>
          </a:bodyPr>
          <a:lstStyle/>
          <a:p>
            <a:r>
              <a:rPr lang="el-GR" sz="2800" dirty="0"/>
              <a:t>Ορισμένοι Πατέρες μάλιστα φθάνουν στο σημείο να βλέπουν σ' αυτό </a:t>
            </a:r>
            <a:r>
              <a:rPr lang="el-GR" sz="2800" b="1" dirty="0"/>
              <a:t>την πηγή του προπατορικού αμαρτήματος</a:t>
            </a:r>
            <a:r>
              <a:rPr lang="el-GR" sz="2800" dirty="0"/>
              <a:t> (</a:t>
            </a:r>
            <a:r>
              <a:rPr lang="el-GR" sz="2800" dirty="0" err="1"/>
              <a:t>Ἰωάννης</a:t>
            </a:r>
            <a:r>
              <a:rPr lang="el-GR" sz="2800" dirty="0"/>
              <a:t> </a:t>
            </a:r>
            <a:r>
              <a:rPr lang="el-GR" sz="2800" dirty="0" err="1"/>
              <a:t>Σιναΐτης</a:t>
            </a:r>
            <a:r>
              <a:rPr lang="el-GR" sz="2800" dirty="0"/>
              <a:t>, </a:t>
            </a:r>
            <a:r>
              <a:rPr lang="el-GR" sz="2800" i="1" dirty="0"/>
              <a:t>Κλίμαξ</a:t>
            </a:r>
            <a:r>
              <a:rPr lang="el-GR" sz="2800" dirty="0"/>
              <a:t> – </a:t>
            </a:r>
            <a:r>
              <a:rPr lang="el-GR" sz="2800" dirty="0" err="1"/>
              <a:t>Ἰωάννης</a:t>
            </a:r>
            <a:r>
              <a:rPr lang="el-GR" sz="2800" dirty="0"/>
              <a:t> Κασσιανός, </a:t>
            </a:r>
            <a:r>
              <a:rPr lang="el-GR" sz="2800" i="1" dirty="0" err="1"/>
              <a:t>Conlationes</a:t>
            </a:r>
            <a:r>
              <a:rPr lang="el-GR" sz="2800" i="1" dirty="0"/>
              <a:t> </a:t>
            </a:r>
            <a:r>
              <a:rPr lang="el-GR" sz="2800" dirty="0"/>
              <a:t>– Καλλίνικος, </a:t>
            </a:r>
            <a:r>
              <a:rPr lang="el-GR" sz="2800" i="1" dirty="0"/>
              <a:t>Βίος </a:t>
            </a:r>
            <a:r>
              <a:rPr lang="el-GR" sz="2800" i="1" dirty="0" err="1"/>
              <a:t>Ὑπατίου</a:t>
            </a:r>
            <a:r>
              <a:rPr lang="el-GR" sz="2800" i="1" dirty="0"/>
              <a:t> </a:t>
            </a:r>
            <a:r>
              <a:rPr lang="el-GR" sz="2800" dirty="0"/>
              <a:t>– </a:t>
            </a:r>
            <a:r>
              <a:rPr lang="el-GR" sz="2800" dirty="0" err="1"/>
              <a:t>Ἰσαάκ</a:t>
            </a:r>
            <a:r>
              <a:rPr lang="el-GR" sz="2800" dirty="0"/>
              <a:t> Σύρος, </a:t>
            </a:r>
            <a:r>
              <a:rPr lang="el-GR" sz="2800" i="1" dirty="0"/>
              <a:t>Λόγος 26</a:t>
            </a:r>
            <a:r>
              <a:rPr lang="el-GR" sz="2800" dirty="0"/>
              <a:t> – </a:t>
            </a:r>
            <a:r>
              <a:rPr lang="el-GR" sz="2800" dirty="0" err="1"/>
              <a:t>Nil</a:t>
            </a:r>
            <a:r>
              <a:rPr lang="el-GR" sz="2800" dirty="0"/>
              <a:t> </a:t>
            </a:r>
            <a:r>
              <a:rPr lang="el-GR" sz="2800" dirty="0" err="1"/>
              <a:t>Sorsky</a:t>
            </a:r>
            <a:r>
              <a:rPr lang="el-GR" sz="2800" dirty="0"/>
              <a:t>, </a:t>
            </a:r>
            <a:r>
              <a:rPr lang="el-GR" sz="2800" i="1" dirty="0" err="1"/>
              <a:t>Regle</a:t>
            </a:r>
            <a:r>
              <a:rPr lang="el-GR" sz="2800" dirty="0"/>
              <a:t>). Πραγματικά, τρώγοντας από τον καρπό του δέντρου, το οποίο ο Θεός τού είχε απαγορεύσει ν' αγγίξει, ο Αδάμ θέλησε ν' απολαύσει έξω από τον Θεό το βρώμα αυτό, το οποίο συμβολίζει και αντιπροσωπεύει τον αισθητό κόσμο </a:t>
            </a:r>
            <a:r>
              <a:rPr lang="el-GR" sz="2800" dirty="0" err="1"/>
              <a:t>καθολοκληρία</a:t>
            </a:r>
            <a:r>
              <a:rPr lang="el-GR" sz="2800" dirty="0"/>
              <a:t> (Μάξιμος </a:t>
            </a:r>
            <a:r>
              <a:rPr lang="el-GR" sz="2800" dirty="0" err="1"/>
              <a:t>Ὁμολογητής</a:t>
            </a:r>
            <a:r>
              <a:rPr lang="el-GR" sz="2800" dirty="0"/>
              <a:t>, </a:t>
            </a:r>
            <a:r>
              <a:rPr lang="el-GR" sz="2800" i="1" dirty="0" err="1"/>
              <a:t>Πρὸς</a:t>
            </a:r>
            <a:r>
              <a:rPr lang="el-GR" sz="2800" i="1" dirty="0"/>
              <a:t> </a:t>
            </a:r>
            <a:r>
              <a:rPr lang="el-GR" sz="2800" i="1" dirty="0" err="1"/>
              <a:t>Θαλάσσιον</a:t>
            </a:r>
            <a:r>
              <a:rPr lang="el-GR" sz="2800" dirty="0"/>
              <a:t>). </a:t>
            </a:r>
          </a:p>
          <a:p>
            <a:r>
              <a:rPr lang="el-GR" sz="2800" dirty="0"/>
              <a:t>Η γαστριμαργία από την αρχική της έκφανση, </a:t>
            </a:r>
            <a:r>
              <a:rPr lang="el-GR" sz="2800" b="1" dirty="0"/>
              <a:t>εκφράζει μια διάσπαση</a:t>
            </a:r>
            <a:r>
              <a:rPr lang="el-GR" sz="2800" dirty="0"/>
              <a:t>, ένα χωρισμό του ανθρώπου από την κοινωνία του με τον Θεό και σημαίνει την απώλεια της θείας κοινωνίας για τον άνθρωπο, και για τον κόσμο συνολικά μέσω αυτού</a:t>
            </a:r>
            <a:r>
              <a:rPr lang="el-GR" dirty="0"/>
              <a:t>. </a:t>
            </a:r>
          </a:p>
          <a:p>
            <a:r>
              <a:rPr lang="el-GR" dirty="0"/>
              <a:t>Η βαρύτητα του πάθους αποκαλύπτεται επίσης μέσα από το γεγονός ότι </a:t>
            </a:r>
            <a:r>
              <a:rPr lang="el-GR" b="1" dirty="0"/>
              <a:t>είναι ένας από τους τρεις πειρασμούς</a:t>
            </a:r>
            <a:r>
              <a:rPr lang="el-GR" dirty="0"/>
              <a:t> που ο Διάβολος υποβάλλει στο Χριστό μέσα στην έρημο (</a:t>
            </a:r>
            <a:r>
              <a:rPr lang="el-GR" dirty="0" err="1"/>
              <a:t>Ματθ</a:t>
            </a:r>
            <a:r>
              <a:rPr lang="el-GR" dirty="0"/>
              <a:t>. 4, 3). </a:t>
            </a:r>
          </a:p>
          <a:p>
            <a:r>
              <a:rPr lang="el-GR" dirty="0"/>
              <a:t>Με την αντίστασή του και την απόκρουση του πειρασμού, ο Χριστός, ο Νέος Αδάμ αποκαθιστά την κοινωνία που ο πρώτος Αδάμ είχε διακόψει μεταξύ ανθρωπότητας και Θεού και, επομένως, μεταξύ κόσμου και θεότητας. Με την αντίθεσή του στον διάβολο, με το βιβλικό λόγο «</a:t>
            </a:r>
            <a:r>
              <a:rPr lang="el-GR" b="0" i="1" dirty="0" err="1">
                <a:solidFill>
                  <a:srgbClr val="000000"/>
                </a:solidFill>
                <a:effectLst/>
              </a:rPr>
              <a:t>οὐκ</a:t>
            </a:r>
            <a:r>
              <a:rPr lang="el-GR" b="0" i="1" dirty="0">
                <a:solidFill>
                  <a:srgbClr val="000000"/>
                </a:solidFill>
                <a:effectLst/>
              </a:rPr>
              <a:t> </a:t>
            </a:r>
            <a:r>
              <a:rPr lang="el-GR" b="0" i="1" dirty="0" err="1">
                <a:solidFill>
                  <a:srgbClr val="000000"/>
                </a:solidFill>
                <a:effectLst/>
              </a:rPr>
              <a:t>ἐπ</a:t>
            </a:r>
            <a:r>
              <a:rPr lang="el-GR" b="0" i="1" dirty="0">
                <a:solidFill>
                  <a:srgbClr val="000000"/>
                </a:solidFill>
                <a:effectLst/>
              </a:rPr>
              <a:t>᾿ </a:t>
            </a:r>
            <a:r>
              <a:rPr lang="el-GR" b="0" i="1" dirty="0" err="1">
                <a:solidFill>
                  <a:srgbClr val="000000"/>
                </a:solidFill>
                <a:effectLst/>
              </a:rPr>
              <a:t>ἄρτῳ</a:t>
            </a:r>
            <a:r>
              <a:rPr lang="el-GR" b="0" i="1" dirty="0">
                <a:solidFill>
                  <a:srgbClr val="000000"/>
                </a:solidFill>
                <a:effectLst/>
              </a:rPr>
              <a:t> </a:t>
            </a:r>
            <a:r>
              <a:rPr lang="el-GR" b="0" i="1" dirty="0" err="1">
                <a:solidFill>
                  <a:srgbClr val="000000"/>
                </a:solidFill>
                <a:effectLst/>
              </a:rPr>
              <a:t>μόνῳ</a:t>
            </a:r>
            <a:r>
              <a:rPr lang="el-GR" b="0" i="1" dirty="0">
                <a:solidFill>
                  <a:srgbClr val="000000"/>
                </a:solidFill>
                <a:effectLst/>
              </a:rPr>
              <a:t> </a:t>
            </a:r>
            <a:r>
              <a:rPr lang="el-GR" b="0" i="1" dirty="0" err="1">
                <a:solidFill>
                  <a:srgbClr val="000000"/>
                </a:solidFill>
                <a:effectLst/>
              </a:rPr>
              <a:t>ζήσεται</a:t>
            </a:r>
            <a:r>
              <a:rPr lang="el-GR" b="0" i="1" dirty="0">
                <a:solidFill>
                  <a:srgbClr val="000000"/>
                </a:solidFill>
                <a:effectLst/>
              </a:rPr>
              <a:t> </a:t>
            </a:r>
            <a:r>
              <a:rPr lang="el-GR" b="0" i="1" dirty="0" err="1">
                <a:solidFill>
                  <a:srgbClr val="000000"/>
                </a:solidFill>
                <a:effectLst/>
              </a:rPr>
              <a:t>ἄνθρωπος</a:t>
            </a:r>
            <a:r>
              <a:rPr lang="el-GR" b="0" i="1" dirty="0">
                <a:solidFill>
                  <a:srgbClr val="000000"/>
                </a:solidFill>
                <a:effectLst/>
              </a:rPr>
              <a:t>, </a:t>
            </a:r>
            <a:r>
              <a:rPr lang="el-GR" b="0" i="1" dirty="0" err="1">
                <a:solidFill>
                  <a:srgbClr val="000000"/>
                </a:solidFill>
                <a:effectLst/>
              </a:rPr>
              <a:t>ἀλλ</a:t>
            </a:r>
            <a:r>
              <a:rPr lang="el-GR" b="0" i="1" dirty="0">
                <a:solidFill>
                  <a:srgbClr val="000000"/>
                </a:solidFill>
                <a:effectLst/>
              </a:rPr>
              <a:t>᾿ </a:t>
            </a:r>
            <a:r>
              <a:rPr lang="el-GR" b="0" i="1" dirty="0" err="1">
                <a:solidFill>
                  <a:srgbClr val="000000"/>
                </a:solidFill>
                <a:effectLst/>
              </a:rPr>
              <a:t>ἐπὶ</a:t>
            </a:r>
            <a:r>
              <a:rPr lang="el-GR" b="0" i="1" dirty="0">
                <a:solidFill>
                  <a:srgbClr val="000000"/>
                </a:solidFill>
                <a:effectLst/>
              </a:rPr>
              <a:t> </a:t>
            </a:r>
            <a:r>
              <a:rPr lang="el-GR" b="0" i="1" dirty="0" err="1">
                <a:solidFill>
                  <a:srgbClr val="000000"/>
                </a:solidFill>
                <a:effectLst/>
              </a:rPr>
              <a:t>παντὶ</a:t>
            </a:r>
            <a:r>
              <a:rPr lang="el-GR" b="0" i="1" dirty="0">
                <a:solidFill>
                  <a:srgbClr val="000000"/>
                </a:solidFill>
                <a:effectLst/>
              </a:rPr>
              <a:t> </a:t>
            </a:r>
            <a:r>
              <a:rPr lang="el-GR" b="0" i="1" dirty="0" err="1">
                <a:solidFill>
                  <a:srgbClr val="000000"/>
                </a:solidFill>
                <a:effectLst/>
              </a:rPr>
              <a:t>ρήματι</a:t>
            </a:r>
            <a:r>
              <a:rPr lang="el-GR" b="0" i="1" dirty="0">
                <a:solidFill>
                  <a:srgbClr val="000000"/>
                </a:solidFill>
                <a:effectLst/>
              </a:rPr>
              <a:t> </a:t>
            </a:r>
            <a:r>
              <a:rPr lang="el-GR" b="0" i="1" dirty="0" err="1">
                <a:solidFill>
                  <a:srgbClr val="000000"/>
                </a:solidFill>
                <a:effectLst/>
              </a:rPr>
              <a:t>ἐκπορευομένῳ</a:t>
            </a:r>
            <a:r>
              <a:rPr lang="el-GR" b="0" i="1" dirty="0">
                <a:solidFill>
                  <a:srgbClr val="000000"/>
                </a:solidFill>
                <a:effectLst/>
              </a:rPr>
              <a:t> </a:t>
            </a:r>
            <a:r>
              <a:rPr lang="el-GR" b="0" i="1" dirty="0" err="1">
                <a:solidFill>
                  <a:srgbClr val="000000"/>
                </a:solidFill>
                <a:effectLst/>
              </a:rPr>
              <a:t>διὰ</a:t>
            </a:r>
            <a:r>
              <a:rPr lang="el-GR" b="0" i="1" dirty="0">
                <a:solidFill>
                  <a:srgbClr val="000000"/>
                </a:solidFill>
                <a:effectLst/>
              </a:rPr>
              <a:t> </a:t>
            </a:r>
            <a:r>
              <a:rPr lang="el-GR" b="0" i="1" dirty="0" err="1">
                <a:solidFill>
                  <a:srgbClr val="000000"/>
                </a:solidFill>
                <a:effectLst/>
              </a:rPr>
              <a:t>στόματος</a:t>
            </a:r>
            <a:r>
              <a:rPr lang="el-GR" b="0" i="1" dirty="0">
                <a:solidFill>
                  <a:srgbClr val="000000"/>
                </a:solidFill>
                <a:effectLst/>
              </a:rPr>
              <a:t> </a:t>
            </a:r>
            <a:r>
              <a:rPr lang="el-GR" b="0" i="1" dirty="0" err="1">
                <a:solidFill>
                  <a:srgbClr val="000000"/>
                </a:solidFill>
                <a:effectLst/>
              </a:rPr>
              <a:t>Θεοῦ</a:t>
            </a:r>
            <a:r>
              <a:rPr lang="el-GR" dirty="0"/>
              <a:t>», ο Χριστός επιστρέφει στον άνθρωπο το αληθινό κέντρο του. </a:t>
            </a:r>
          </a:p>
        </p:txBody>
      </p:sp>
    </p:spTree>
    <p:extLst>
      <p:ext uri="{BB962C8B-B14F-4D97-AF65-F5344CB8AC3E}">
        <p14:creationId xmlns:p14="http://schemas.microsoft.com/office/powerpoint/2010/main" val="251946400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1914</TotalTime>
  <Words>6397</Words>
  <Application>Microsoft Office PowerPoint</Application>
  <PresentationFormat>Ευρεία οθόνη</PresentationFormat>
  <Paragraphs>167</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Arial</vt:lpstr>
      <vt:lpstr>Calibri</vt:lpstr>
      <vt:lpstr>Calibri Light</vt:lpstr>
      <vt:lpstr>Corbel</vt:lpstr>
      <vt:lpstr>Palatino Linotype</vt:lpstr>
      <vt:lpstr>Θέμα του Office</vt:lpstr>
      <vt:lpstr>ΠΟΙΜΑΝΤΙΚΗ ΨΥΧΟΛΟΓΙΑ ΕΝΟΤΗΤΑ 4Η  Από τα βιβλία του Jean-Claude Larchet,  Η θεραπευτική των πνευματικών νοσημάτων τόμος Α΄, μτφρ. Χρίστος Κούλας, (Αθήνα: Αποστολική διακονία της Εκκλησίας της Ελλάδας³, 2011), σσ. 243-275 Η θεραπευτική των πνευματικών νοσημάτων τόμος Β΄, μτφρ. Χρίστος Κούλας, (Αθήνα: Αποστολική διακονία της Εκκλησίας της Ελλάδας², 2009), σσ. 199-240 </vt:lpstr>
      <vt:lpstr>Τα κεντρικά θέματα της 4ης Ενότητας</vt:lpstr>
      <vt:lpstr>Περιγραφή και είδη της γαστριμαργίας</vt:lpstr>
      <vt:lpstr>Η γαστριμαργία ως πάθος της ψυχής</vt:lpstr>
      <vt:lpstr>Η διάκριση μεταξύ της τροφής και του τρόπου χρήσης της τροφής</vt:lpstr>
      <vt:lpstr> Η διάκριση μεταξύ της τροφής και του τρόπου χρήσης της τροφής</vt:lpstr>
      <vt:lpstr>Η διάκριση μεταξύ της τροφής και του τρόπου χρήσης της τροφής</vt:lpstr>
      <vt:lpstr> Η διάκριση μεταξύ της τροφής και του τρόπου χρήσης της τροφής</vt:lpstr>
      <vt:lpstr> Η γαστριμαργία ως νόσος</vt:lpstr>
      <vt:lpstr>Η γαστριμαργία ως νόσος</vt:lpstr>
      <vt:lpstr> Συνέπειες της γαστριμαργίας</vt:lpstr>
      <vt:lpstr>Συνέπειες της γαστριμαργίας</vt:lpstr>
      <vt:lpstr>Συνέπειες της γαστριμαργίας</vt:lpstr>
      <vt:lpstr>Συνέπειες της γαστριμαργίας</vt:lpstr>
      <vt:lpstr>Η εγκράτεια ως η θεραπευτική της γαστριμαργίας</vt:lpstr>
      <vt:lpstr>  Η θέση της παρθενίας και η σχέση της με τη σεξουαλικότητα</vt:lpstr>
      <vt:lpstr>Η θέση της παρθενίας και η σχέση της με τη σεξουαλικότητα</vt:lpstr>
      <vt:lpstr>Γάμος και σεξουαλικότητα</vt:lpstr>
      <vt:lpstr> Γάμος και σεξουαλικότητα</vt:lpstr>
      <vt:lpstr> Γάμος και σεξουαλικότητα</vt:lpstr>
      <vt:lpstr>Καλή και κακή χρήση της σεξουαλικότητας</vt:lpstr>
      <vt:lpstr> Καλή και κακή χρήση της σεξουαλικότητας</vt:lpstr>
      <vt:lpstr> Καλή και κακή χρήση της σεξουαλικότητας</vt:lpstr>
      <vt:lpstr> Καλή και κακή χρήση της σεξουαλικότητας</vt:lpstr>
      <vt:lpstr>Ο ρόλος της ψυχικής λειτουργίας στο πάθος της πορνείας</vt:lpstr>
      <vt:lpstr> Ο ρόλος της ψυχικής λειτουργίας στο πάθος της πορνείας</vt:lpstr>
      <vt:lpstr> Συνέπειες της πορνείας</vt:lpstr>
      <vt:lpstr>Συνέπειες της πορνείας</vt:lpstr>
      <vt:lpstr>Συνέπειες της πορνείας</vt:lpstr>
      <vt:lpstr>Η σωφροσύνη ως η θεραπευτική της πορνείας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4Η Από το βιβλίο του Jean-Claude Larchet, Η θεραπευτική των πνευματικών νοσημάτων τόμος Α΄, μτφρ. Χρίστος Κούλας, (Αθήνα: Αποστολική διακονία της Εκκλησίας της Ελλάδας³, 2011), σσ.</dc:title>
  <dc:creator>MARIA KARAMPELIA</dc:creator>
  <cp:lastModifiedBy>MARIA KARAMPELIA</cp:lastModifiedBy>
  <cp:revision>32</cp:revision>
  <dcterms:created xsi:type="dcterms:W3CDTF">2022-09-17T00:40:47Z</dcterms:created>
  <dcterms:modified xsi:type="dcterms:W3CDTF">2025-12-04T14:50:04Z</dcterms:modified>
</cp:coreProperties>
</file>