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8" r:id="rId3"/>
    <p:sldId id="269" r:id="rId4"/>
    <p:sldId id="270" r:id="rId5"/>
    <p:sldId id="257" r:id="rId6"/>
    <p:sldId id="258" r:id="rId7"/>
    <p:sldId id="261" r:id="rId8"/>
    <p:sldId id="271" r:id="rId9"/>
    <p:sldId id="272" r:id="rId10"/>
    <p:sldId id="273" r:id="rId11"/>
    <p:sldId id="274" r:id="rId12"/>
    <p:sldId id="275" r:id="rId13"/>
    <p:sldId id="262" r:id="rId14"/>
    <p:sldId id="263" r:id="rId15"/>
    <p:sldId id="264" r:id="rId16"/>
    <p:sldId id="259" r:id="rId17"/>
    <p:sldId id="260" r:id="rId18"/>
    <p:sldId id="267" r:id="rId19"/>
    <p:sldId id="265" r:id="rId20"/>
    <p:sldId id="266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4" autoAdjust="0"/>
  </p:normalViewPr>
  <p:slideViewPr>
    <p:cSldViewPr>
      <p:cViewPr>
        <p:scale>
          <a:sx n="71" d="100"/>
          <a:sy n="71" d="100"/>
        </p:scale>
        <p:origin x="-1786" y="-3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92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BB891-168E-4D91-9108-BAE2DF0316C7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E3FAB-9434-4485-8CC5-C5F9DCA656A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77292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286A5-B7D3-4C41-8AC0-8F70C6142C82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16DAA2-C98E-46F8-AF15-14A6C90C15C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37242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581FC5-7561-4B0D-9AAC-AC178A3CFD80}" type="datetimeFigureOut">
              <a:rPr lang="el-GR" smtClean="0"/>
              <a:pPr/>
              <a:t>10/10/2022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60BE1AB-B7E6-462F-A6D1-AFBF42A0EF92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wipe dir="d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Elga\Downloads\The%20Story%20of%20St.%20Helena%20-%20YouTube.mp4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wordreference.com/engr/divorce" TargetMode="External"/><Relationship Id="rId13" Type="http://schemas.openxmlformats.org/officeDocument/2006/relationships/hyperlink" Target="https://www.wordreference.com/engr/proclaim" TargetMode="External"/><Relationship Id="rId3" Type="http://schemas.openxmlformats.org/officeDocument/2006/relationships/hyperlink" Target="https://www.wordreference.com/engr/officer" TargetMode="External"/><Relationship Id="rId7" Type="http://schemas.openxmlformats.org/officeDocument/2006/relationships/hyperlink" Target="https://www.wordreference.com/engr/court" TargetMode="External"/><Relationship Id="rId12" Type="http://schemas.openxmlformats.org/officeDocument/2006/relationships/hyperlink" Target="https://www.wordreference.com/engr/obscurity" TargetMode="External"/><Relationship Id="rId2" Type="http://schemas.openxmlformats.org/officeDocument/2006/relationships/hyperlink" Target="https://www.wordreference.com/engr/innkeep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wordreference.com/engr/imperial" TargetMode="External"/><Relationship Id="rId11" Type="http://schemas.openxmlformats.org/officeDocument/2006/relationships/hyperlink" Target="https://www.wordreference.com/engr/emperor" TargetMode="External"/><Relationship Id="rId5" Type="http://schemas.openxmlformats.org/officeDocument/2006/relationships/hyperlink" Target="https://www.wordreference.com/engr/empire" TargetMode="External"/><Relationship Id="rId10" Type="http://schemas.openxmlformats.org/officeDocument/2006/relationships/hyperlink" Target="https://www.wordreference.com/engr/secure" TargetMode="External"/><Relationship Id="rId4" Type="http://schemas.openxmlformats.org/officeDocument/2006/relationships/hyperlink" Target="https://www.wordreference.com/engr/rise" TargetMode="External"/><Relationship Id="rId9" Type="http://schemas.openxmlformats.org/officeDocument/2006/relationships/hyperlink" Target="https://www.wordreference.com/engr/advantageous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engr/crucifixion" TargetMode="External"/><Relationship Id="rId3" Type="http://schemas.openxmlformats.org/officeDocument/2006/relationships/hyperlink" Target="http://www.wordreference.com/engr/ambitious" TargetMode="External"/><Relationship Id="rId7" Type="http://schemas.openxmlformats.org/officeDocument/2006/relationships/hyperlink" Target="http://www.wordreference.com/engr/proclaim" TargetMode="External"/><Relationship Id="rId12" Type="http://schemas.openxmlformats.org/officeDocument/2006/relationships/image" Target="../media/image9.jpeg"/><Relationship Id="rId2" Type="http://schemas.openxmlformats.org/officeDocument/2006/relationships/hyperlink" Target="http://www.wordreference.com/engr/innkeeper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wordreference.com/engr/emperor" TargetMode="External"/><Relationship Id="rId11" Type="http://schemas.openxmlformats.org/officeDocument/2006/relationships/image" Target="../media/image8.jpeg"/><Relationship Id="rId5" Type="http://schemas.openxmlformats.org/officeDocument/2006/relationships/hyperlink" Target="http://www.wordreference.com/engr/advantageous" TargetMode="External"/><Relationship Id="rId10" Type="http://schemas.openxmlformats.org/officeDocument/2006/relationships/image" Target="../media/image7.jpeg"/><Relationship Id="rId4" Type="http://schemas.openxmlformats.org/officeDocument/2006/relationships/hyperlink" Target="http://www.wordreference.com/engr/divorce" TargetMode="External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hyperlink" Target="http://www.wordreference.com/engr/inscription" TargetMode="External"/><Relationship Id="rId7" Type="http://schemas.openxmlformats.org/officeDocument/2006/relationships/image" Target="../media/image11.jpeg"/><Relationship Id="rId2" Type="http://schemas.openxmlformats.org/officeDocument/2006/relationships/hyperlink" Target="http://www.wordreference.com/engr/cros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hyperlink" Target="http://www.wordreference.com/engr/numerous" TargetMode="External"/><Relationship Id="rId4" Type="http://schemas.openxmlformats.org/officeDocument/2006/relationships/hyperlink" Target="http://www.wordreference.com/engr/nai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3657600" y="4617717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1470025"/>
          </a:xfrm>
        </p:spPr>
        <p:txBody>
          <a:bodyPr/>
          <a:lstStyle/>
          <a:p>
            <a:r>
              <a:rPr lang="en-US" dirty="0" smtClean="0"/>
              <a:t>SAINT HELEN</a:t>
            </a:r>
            <a:endParaRPr lang="el-GR" dirty="0"/>
          </a:p>
        </p:txBody>
      </p:sp>
      <p:sp>
        <p:nvSpPr>
          <p:cNvPr id="1026" name="AutoShape 2" descr="Image result for αγια ελενη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 dirty="0"/>
          </a:p>
        </p:txBody>
      </p:sp>
      <p:pic>
        <p:nvPicPr>
          <p:cNvPr id="5" name="4 - Εικόνα" descr="AgiaEleni02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1905000"/>
            <a:ext cx="3733800" cy="35052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Helen sent part of the Holy Cross to her son (the other part </a:t>
            </a:r>
            <a:r>
              <a:rPr lang="en-US" b="1" dirty="0" smtClean="0"/>
              <a:t>remained</a:t>
            </a:r>
            <a:r>
              <a:rPr lang="en-US" dirty="0" smtClean="0"/>
              <a:t> in Jerusalem) along with the nails with which Jesus had been </a:t>
            </a:r>
            <a:r>
              <a:rPr lang="en-US" b="1" dirty="0" smtClean="0"/>
              <a:t>fastened</a:t>
            </a:r>
            <a:r>
              <a:rPr lang="en-US" dirty="0" smtClean="0"/>
              <a:t> to the cross. Constantine put two of these nails in his royal crown. Helen lived in Jerusalem for some time and had over 28 churches built including the Church of the </a:t>
            </a:r>
            <a:r>
              <a:rPr lang="en-US" b="1" dirty="0" smtClean="0"/>
              <a:t>Holy </a:t>
            </a:r>
            <a:r>
              <a:rPr lang="en-US" b="1" dirty="0" err="1" smtClean="0"/>
              <a:t>Sepulchre</a:t>
            </a:r>
            <a:r>
              <a:rPr lang="en-US" b="1" dirty="0" smtClean="0"/>
              <a:t> </a:t>
            </a:r>
            <a:r>
              <a:rPr lang="en-US" dirty="0" smtClean="0"/>
              <a:t>on the site of </a:t>
            </a:r>
            <a:r>
              <a:rPr lang="en-US" dirty="0" smtClean="0"/>
              <a:t>Christ’s </a:t>
            </a:r>
            <a:r>
              <a:rPr lang="en-US" b="1" dirty="0" smtClean="0"/>
              <a:t>tomb, </a:t>
            </a:r>
            <a:r>
              <a:rPr lang="en-US" dirty="0" smtClean="0"/>
              <a:t>the Church of the </a:t>
            </a:r>
            <a:r>
              <a:rPr lang="en-US" b="1" dirty="0" smtClean="0"/>
              <a:t>Ascension </a:t>
            </a:r>
            <a:r>
              <a:rPr lang="en-US" dirty="0" smtClean="0"/>
              <a:t>on the Mount of Olives, the Church of the </a:t>
            </a:r>
            <a:r>
              <a:rPr lang="en-US" b="1" dirty="0" smtClean="0"/>
              <a:t>Nativity</a:t>
            </a:r>
            <a:r>
              <a:rPr lang="en-US" dirty="0" smtClean="0"/>
              <a:t> in Bethlehem over the </a:t>
            </a:r>
            <a:r>
              <a:rPr lang="en-US" b="1" dirty="0" smtClean="0"/>
              <a:t>grotto</a:t>
            </a:r>
            <a:r>
              <a:rPr lang="en-US" dirty="0" smtClean="0"/>
              <a:t> where Christ was born, and in </a:t>
            </a:r>
            <a:r>
              <a:rPr lang="en-US" dirty="0" err="1" smtClean="0"/>
              <a:t>Magdala</a:t>
            </a:r>
            <a:r>
              <a:rPr lang="en-US" dirty="0" smtClean="0"/>
              <a:t>, a church honoring Mary Magdalene.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Helen’s </a:t>
            </a:r>
            <a:r>
              <a:rPr lang="en-US" b="1" dirty="0" smtClean="0"/>
              <a:t>activism, generosity, humility and compassion </a:t>
            </a:r>
            <a:r>
              <a:rPr lang="en-US" dirty="0" smtClean="0"/>
              <a:t>made her </a:t>
            </a:r>
            <a:r>
              <a:rPr lang="en-US" b="1" dirty="0" smtClean="0"/>
              <a:t>renowned</a:t>
            </a:r>
            <a:r>
              <a:rPr lang="en-US" dirty="0" smtClean="0"/>
              <a:t> throughout the Empire. When she returned to Constantinople, she brought with her many sacred </a:t>
            </a:r>
            <a:r>
              <a:rPr lang="en-US" b="1" dirty="0" smtClean="0"/>
              <a:t>relics</a:t>
            </a:r>
            <a:r>
              <a:rPr lang="en-US" dirty="0" smtClean="0"/>
              <a:t> as well as the basil plant which she had found growing at the site of the Cross.</a:t>
            </a:r>
            <a:endParaRPr lang="el-GR" dirty="0" smtClean="0"/>
          </a:p>
          <a:p>
            <a:r>
              <a:rPr lang="en-US" dirty="0" smtClean="0"/>
              <a:t>    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    </a:t>
            </a:r>
            <a:r>
              <a:rPr lang="en-US" dirty="0" smtClean="0"/>
              <a:t>Helen </a:t>
            </a:r>
            <a:r>
              <a:rPr lang="en-US" dirty="0" smtClean="0"/>
              <a:t>made herself the model for Christian Queens. The Church </a:t>
            </a:r>
            <a:r>
              <a:rPr lang="en-US" b="1" dirty="0" smtClean="0"/>
              <a:t>honors </a:t>
            </a:r>
            <a:r>
              <a:rPr lang="en-US" dirty="0" smtClean="0"/>
              <a:t>her and her son Constantine as Equal to the </a:t>
            </a:r>
            <a:r>
              <a:rPr lang="en-US" b="1" dirty="0" smtClean="0"/>
              <a:t>Apostles</a:t>
            </a:r>
            <a:r>
              <a:rPr lang="en-US" dirty="0" smtClean="0"/>
              <a:t>, associating them with the </a:t>
            </a:r>
            <a:r>
              <a:rPr lang="en-US" b="1" dirty="0" smtClean="0"/>
              <a:t>founders </a:t>
            </a:r>
            <a:r>
              <a:rPr lang="en-US" dirty="0" smtClean="0"/>
              <a:t>of Christianity. Helen died c. 328 A.D. and her son died ten years later on May 21st, the day the Church </a:t>
            </a:r>
            <a:r>
              <a:rPr lang="en-US" b="1" dirty="0" smtClean="0"/>
              <a:t>honors</a:t>
            </a:r>
            <a:r>
              <a:rPr lang="en-US" dirty="0" smtClean="0"/>
              <a:t> the first Christian Emperor and his co-worker in </a:t>
            </a:r>
            <a:r>
              <a:rPr lang="en-US" b="1" dirty="0" smtClean="0"/>
              <a:t>shaping</a:t>
            </a:r>
            <a:r>
              <a:rPr lang="en-US" dirty="0" smtClean="0"/>
              <a:t> the Christian Church — a most </a:t>
            </a:r>
            <a:r>
              <a:rPr lang="en-US" b="1" dirty="0" smtClean="0"/>
              <a:t>formidable</a:t>
            </a:r>
            <a:r>
              <a:rPr lang="en-US" dirty="0" smtClean="0"/>
              <a:t> woman.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Church of the Nativity</a:t>
            </a:r>
            <a:endParaRPr lang="el-GR" dirty="0"/>
          </a:p>
        </p:txBody>
      </p:sp>
      <p:pic>
        <p:nvPicPr>
          <p:cNvPr id="4" name="3 - Θέση περιεχομένου" descr="church of the nativity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781800" y="1295400"/>
            <a:ext cx="2057400" cy="3606984"/>
          </a:xfrm>
        </p:spPr>
      </p:pic>
      <p:pic>
        <p:nvPicPr>
          <p:cNvPr id="5" name="4 - Εικόνα" descr="church_of_nativit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828800"/>
            <a:ext cx="3297056" cy="3810000"/>
          </a:xfrm>
          <a:prstGeom prst="rect">
            <a:avLst/>
          </a:prstGeom>
        </p:spPr>
      </p:pic>
      <p:pic>
        <p:nvPicPr>
          <p:cNvPr id="6" name="5 - Εικόνα" descr="Church-of-Nativity-300x225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1524000"/>
            <a:ext cx="2514600" cy="2368538"/>
          </a:xfrm>
          <a:prstGeom prst="rect">
            <a:avLst/>
          </a:prstGeom>
        </p:spPr>
      </p:pic>
      <p:pic>
        <p:nvPicPr>
          <p:cNvPr id="7" name="6 - Εικόνα" descr="church of nativity entranc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114800" y="4038601"/>
            <a:ext cx="1743075" cy="2209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0"/>
            <a:ext cx="86106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CHAPEL  of the Ascension – MOUNT OF OLIVES</a:t>
            </a:r>
            <a:endParaRPr lang="el-GR" dirty="0"/>
          </a:p>
        </p:txBody>
      </p:sp>
      <p:pic>
        <p:nvPicPr>
          <p:cNvPr id="4" name="3 - Θέση περιεχομένου" descr="CHAPEL OF THE ASCENSIO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965152"/>
            <a:ext cx="5791200" cy="3749847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Mary of </a:t>
            </a:r>
            <a:r>
              <a:rPr lang="en-US" dirty="0" err="1" smtClean="0"/>
              <a:t>Magdala</a:t>
            </a:r>
            <a:endParaRPr lang="el-GR" dirty="0"/>
          </a:p>
        </p:txBody>
      </p:sp>
      <p:pic>
        <p:nvPicPr>
          <p:cNvPr id="4" name="3 - Θέση περιεχομένου" descr="0722marymagdalene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438400" y="2057400"/>
            <a:ext cx="3733800" cy="3810000"/>
          </a:xfr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Helen - Video</a:t>
            </a:r>
            <a:endParaRPr lang="el-GR" dirty="0"/>
          </a:p>
        </p:txBody>
      </p:sp>
      <p:pic>
        <p:nvPicPr>
          <p:cNvPr id="4" name="The Story of St. Helena - YouTube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612900" y="1828800"/>
            <a:ext cx="5994400" cy="44958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I– exercise 1 MATCHING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innkeeper	</a:t>
            </a:r>
            <a:r>
              <a:rPr lang="en-US" dirty="0" smtClean="0"/>
              <a:t>	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Ambitious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Roman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Officer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Rank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Empire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Emperor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Empress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Imperial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Court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Divorce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advantageous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of an empire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Official residence of a sovereign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Female ruler of an empire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Grade or position in the army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Legal ending of a marriage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Owner of an inn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Person appointed to command others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Full of strong desire to achieve </a:t>
            </a:r>
            <a:r>
              <a:rPr lang="en-US" sz="2000" dirty="0" err="1" smtClean="0"/>
              <a:t>sth</a:t>
            </a:r>
            <a:endParaRPr lang="en-US" sz="2000" dirty="0" smtClean="0"/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Profitable, beneficial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Ruler of an empire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Group o countries under the same ruler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000" dirty="0" smtClean="0"/>
              <a:t>Of ancient Rome</a:t>
            </a:r>
            <a:endParaRPr lang="el-GR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II – EXERCISE 2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buNone/>
            </a:pPr>
            <a:endParaRPr lang="el-GR" b="1" dirty="0" smtClean="0"/>
          </a:p>
          <a:p>
            <a:pPr lvl="0">
              <a:buNone/>
            </a:pPr>
            <a:r>
              <a:rPr lang="en-US" b="1" dirty="0" smtClean="0"/>
              <a:t>Find  words in the text with the following meanings:</a:t>
            </a:r>
            <a:endParaRPr lang="el-GR" b="1" dirty="0" smtClean="0"/>
          </a:p>
          <a:p>
            <a:pPr lvl="0"/>
            <a:r>
              <a:rPr lang="en-US" dirty="0" smtClean="0"/>
              <a:t>Devoted, committed</a:t>
            </a:r>
            <a:endParaRPr lang="el-GR" dirty="0" smtClean="0"/>
          </a:p>
          <a:p>
            <a:pPr lvl="0"/>
            <a:r>
              <a:rPr lang="en-US" dirty="0" smtClean="0"/>
              <a:t>Make known officially</a:t>
            </a:r>
            <a:endParaRPr lang="el-GR" dirty="0" smtClean="0"/>
          </a:p>
          <a:p>
            <a:pPr lvl="0"/>
            <a:r>
              <a:rPr lang="en-US" dirty="0" smtClean="0"/>
              <a:t>Welcomed act caused by supernatural power</a:t>
            </a:r>
            <a:endParaRPr lang="el-GR" dirty="0" smtClean="0"/>
          </a:p>
          <a:p>
            <a:pPr lvl="0"/>
            <a:r>
              <a:rPr lang="en-US" dirty="0" smtClean="0"/>
              <a:t>Take possession of </a:t>
            </a:r>
            <a:r>
              <a:rPr lang="en-US" dirty="0" err="1" smtClean="0"/>
              <a:t>sth</a:t>
            </a:r>
            <a:r>
              <a:rPr lang="en-US" dirty="0" smtClean="0"/>
              <a:t> by force</a:t>
            </a:r>
            <a:endParaRPr lang="el-GR" dirty="0" smtClean="0"/>
          </a:p>
          <a:p>
            <a:pPr lvl="0"/>
            <a:r>
              <a:rPr lang="en-US" dirty="0" smtClean="0"/>
              <a:t>Killing by nailing or tying on a cross</a:t>
            </a:r>
            <a:endParaRPr lang="el-GR" dirty="0" smtClean="0"/>
          </a:p>
          <a:p>
            <a:pPr lvl="0"/>
            <a:r>
              <a:rPr lang="en-US" dirty="0" smtClean="0"/>
              <a:t>Activity of digging</a:t>
            </a:r>
            <a:endParaRPr lang="el-GR" dirty="0" smtClean="0"/>
          </a:p>
          <a:p>
            <a:pPr lvl="0"/>
            <a:r>
              <a:rPr lang="en-US" dirty="0" smtClean="0"/>
              <a:t>Write on</a:t>
            </a:r>
            <a:endParaRPr lang="el-GR" dirty="0" smtClean="0"/>
          </a:p>
          <a:p>
            <a:pPr lvl="0"/>
            <a:r>
              <a:rPr lang="en-US" dirty="0" smtClean="0"/>
              <a:t>Respect highly</a:t>
            </a:r>
            <a:endParaRPr lang="el-GR" dirty="0" smtClean="0"/>
          </a:p>
          <a:p>
            <a:pPr lvl="0"/>
            <a:r>
              <a:rPr lang="en-US" dirty="0" smtClean="0"/>
              <a:t>Persistent</a:t>
            </a:r>
            <a:endParaRPr lang="el-GR" dirty="0" smtClean="0"/>
          </a:p>
          <a:p>
            <a:pPr lvl="0"/>
            <a:r>
              <a:rPr lang="en-US" dirty="0" smtClean="0"/>
              <a:t>Pity for the suffering of others</a:t>
            </a:r>
            <a:endParaRPr lang="el-GR" dirty="0" smtClean="0"/>
          </a:p>
          <a:p>
            <a:pPr lvl="0"/>
            <a:r>
              <a:rPr lang="en-US" dirty="0" smtClean="0"/>
              <a:t>Famous, celebrated</a:t>
            </a:r>
            <a:endParaRPr lang="el-GR" dirty="0" smtClean="0"/>
          </a:p>
          <a:p>
            <a:pPr lvl="0"/>
            <a:r>
              <a:rPr lang="en-US" dirty="0" smtClean="0"/>
              <a:t>Holy dead body or remains of a person</a:t>
            </a:r>
            <a:endParaRPr lang="el-GR" dirty="0" smtClean="0"/>
          </a:p>
          <a:p>
            <a:pPr lvl="0"/>
            <a:r>
              <a:rPr lang="en-US" dirty="0" smtClean="0"/>
              <a:t>Inspiring awe and respect because of excellence or strength</a:t>
            </a:r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III – EXERCISE 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endParaRPr lang="el-GR" sz="2000" dirty="0" smtClean="0"/>
          </a:p>
          <a:p>
            <a:pPr lvl="0"/>
            <a:r>
              <a:rPr lang="en-US" sz="2000" b="1" dirty="0" smtClean="0"/>
              <a:t>Put the words into the correct form in the gaps.</a:t>
            </a:r>
            <a:endParaRPr lang="el-GR" sz="2000" dirty="0" smtClean="0"/>
          </a:p>
          <a:p>
            <a:pPr lvl="0"/>
            <a:r>
              <a:rPr lang="en-US" sz="2000" dirty="0" smtClean="0"/>
              <a:t>Helen was a very __________ Christian 	</a:t>
            </a:r>
            <a:r>
              <a:rPr lang="en-US" sz="2000" b="1" dirty="0" smtClean="0"/>
              <a:t>DEDICATE</a:t>
            </a:r>
            <a:endParaRPr lang="el-GR" sz="2000" dirty="0" smtClean="0"/>
          </a:p>
          <a:p>
            <a:pPr lvl="0"/>
            <a:r>
              <a:rPr lang="en-US" sz="2000" dirty="0" smtClean="0"/>
              <a:t>Their _____________ lasted for fifty years.  </a:t>
            </a:r>
            <a:r>
              <a:rPr lang="en-US" sz="2000" b="1" dirty="0" smtClean="0"/>
              <a:t>MARRY</a:t>
            </a:r>
            <a:endParaRPr lang="el-GR" sz="2000" dirty="0" smtClean="0"/>
          </a:p>
          <a:p>
            <a:pPr lvl="0"/>
            <a:r>
              <a:rPr lang="en-US" sz="2000" dirty="0" smtClean="0"/>
              <a:t>Saint Helen lived in _______________ for thirty years. </a:t>
            </a:r>
            <a:r>
              <a:rPr lang="en-US" sz="2000" b="1" dirty="0" smtClean="0"/>
              <a:t>OBSCURE</a:t>
            </a:r>
            <a:endParaRPr lang="el-GR" sz="2000" dirty="0" smtClean="0"/>
          </a:p>
          <a:p>
            <a:pPr lvl="0"/>
            <a:r>
              <a:rPr lang="en-US" sz="2000" dirty="0" smtClean="0"/>
              <a:t>The Byzantine ___________ lived in Constantinople	</a:t>
            </a:r>
            <a:r>
              <a:rPr lang="en-US" sz="2000" b="1" dirty="0" smtClean="0"/>
              <a:t>EMPIRE</a:t>
            </a:r>
            <a:endParaRPr lang="el-GR" sz="2000" dirty="0" smtClean="0"/>
          </a:p>
          <a:p>
            <a:pPr lvl="0"/>
            <a:r>
              <a:rPr lang="en-US" sz="2000" dirty="0" smtClean="0"/>
              <a:t>After His ____________ Jesus visited the Apostles.	</a:t>
            </a:r>
            <a:r>
              <a:rPr lang="en-US" sz="2000" b="1" dirty="0" smtClean="0"/>
              <a:t>CRUCIFY</a:t>
            </a:r>
            <a:endParaRPr lang="el-GR" sz="2000" dirty="0" smtClean="0"/>
          </a:p>
          <a:p>
            <a:pPr lvl="0"/>
            <a:r>
              <a:rPr lang="en-US" sz="2000" dirty="0" smtClean="0"/>
              <a:t>Helen was renowned for her ______________.	</a:t>
            </a:r>
            <a:r>
              <a:rPr lang="en-US" sz="2000" b="1" dirty="0" smtClean="0"/>
              <a:t>GENEROUS</a:t>
            </a:r>
            <a:endParaRPr lang="el-GR" sz="2000" dirty="0" smtClean="0"/>
          </a:p>
          <a:p>
            <a:pPr lvl="0"/>
            <a:r>
              <a:rPr lang="en-US" sz="2000" dirty="0" smtClean="0"/>
              <a:t>The _____________ of our Church are the Apostles.	</a:t>
            </a:r>
            <a:r>
              <a:rPr lang="en-US" sz="2000" b="1" dirty="0" smtClean="0"/>
              <a:t>FOUND</a:t>
            </a:r>
            <a:endParaRPr lang="el-GR" sz="2000" dirty="0" smtClean="0"/>
          </a:p>
          <a:p>
            <a:pPr lvl="0"/>
            <a:r>
              <a:rPr lang="en-US" sz="2000" dirty="0" smtClean="0"/>
              <a:t>Constantine the Great officially recognized _________ </a:t>
            </a:r>
            <a:r>
              <a:rPr lang="en-US" sz="2000" b="1" dirty="0" smtClean="0"/>
              <a:t>CHRISTIAN</a:t>
            </a:r>
            <a:endParaRPr lang="el-GR" sz="20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She was an </a:t>
            </a:r>
            <a:r>
              <a:rPr lang="en-US" dirty="0" smtClean="0">
                <a:hlinkClick r:id="rId2"/>
              </a:rPr>
              <a:t>innkeeper’s </a:t>
            </a:r>
            <a:r>
              <a:rPr lang="en-US" dirty="0" smtClean="0"/>
              <a:t>daughter who </a:t>
            </a:r>
            <a:r>
              <a:rPr lang="en-US" dirty="0" smtClean="0">
                <a:hlinkClick r:id="rId2"/>
              </a:rPr>
              <a:t>married</a:t>
            </a:r>
            <a:r>
              <a:rPr lang="en-US" dirty="0" smtClean="0"/>
              <a:t> an </a:t>
            </a:r>
            <a:r>
              <a:rPr lang="en-US" dirty="0" smtClean="0">
                <a:hlinkClick r:id="rId2"/>
              </a:rPr>
              <a:t>ambitious </a:t>
            </a:r>
            <a:r>
              <a:rPr lang="en-US" dirty="0" smtClean="0"/>
              <a:t>Roman </a:t>
            </a:r>
            <a:r>
              <a:rPr lang="en-US" dirty="0" smtClean="0">
                <a:hlinkClick r:id="rId3"/>
              </a:rPr>
              <a:t>officer</a:t>
            </a:r>
            <a:r>
              <a:rPr lang="en-US" dirty="0" smtClean="0"/>
              <a:t>. They had a child, a son. Years later, the officer would </a:t>
            </a:r>
            <a:r>
              <a:rPr lang="en-US" dirty="0" smtClean="0">
                <a:hlinkClick r:id="rId4"/>
              </a:rPr>
              <a:t>rise</a:t>
            </a:r>
            <a:r>
              <a:rPr lang="en-US" dirty="0" smtClean="0"/>
              <a:t> through the </a:t>
            </a:r>
            <a:r>
              <a:rPr lang="en-US" dirty="0" smtClean="0">
                <a:hlinkClick r:id="rId4"/>
              </a:rPr>
              <a:t>ranks</a:t>
            </a:r>
            <a:r>
              <a:rPr lang="en-US" dirty="0" smtClean="0"/>
              <a:t> of the Roman </a:t>
            </a:r>
            <a:r>
              <a:rPr lang="en-US" dirty="0" smtClean="0">
                <a:hlinkClick r:id="rId5"/>
              </a:rPr>
              <a:t>Empire</a:t>
            </a:r>
            <a:r>
              <a:rPr lang="en-US" dirty="0" smtClean="0"/>
              <a:t> and take his son to the </a:t>
            </a:r>
            <a:r>
              <a:rPr lang="en-US" dirty="0" smtClean="0">
                <a:hlinkClick r:id="rId6"/>
              </a:rPr>
              <a:t>imperial</a:t>
            </a:r>
            <a:r>
              <a:rPr lang="en-US" dirty="0" smtClean="0"/>
              <a:t> </a:t>
            </a:r>
            <a:r>
              <a:rPr lang="en-US" dirty="0" smtClean="0">
                <a:hlinkClick r:id="rId7"/>
              </a:rPr>
              <a:t>Court</a:t>
            </a:r>
            <a:r>
              <a:rPr lang="en-US" dirty="0" smtClean="0"/>
              <a:t>. Later, this husband would </a:t>
            </a:r>
            <a:r>
              <a:rPr lang="en-US" dirty="0" smtClean="0">
                <a:hlinkClick r:id="rId8"/>
              </a:rPr>
              <a:t>divorce</a:t>
            </a:r>
            <a:r>
              <a:rPr lang="en-US" dirty="0" smtClean="0"/>
              <a:t> her to make a politically </a:t>
            </a:r>
            <a:r>
              <a:rPr lang="en-US" dirty="0" smtClean="0">
                <a:hlinkClick r:id="rId9"/>
              </a:rPr>
              <a:t>advantageous</a:t>
            </a:r>
            <a:r>
              <a:rPr lang="en-US" dirty="0" smtClean="0"/>
              <a:t> marriage in order to </a:t>
            </a:r>
            <a:r>
              <a:rPr lang="en-US" dirty="0" smtClean="0">
                <a:hlinkClick r:id="rId10"/>
              </a:rPr>
              <a:t>secure</a:t>
            </a:r>
            <a:r>
              <a:rPr lang="en-US" dirty="0" smtClean="0"/>
              <a:t> his place as </a:t>
            </a:r>
            <a:r>
              <a:rPr lang="en-US" dirty="0" smtClean="0">
                <a:hlinkClick r:id="rId11"/>
              </a:rPr>
              <a:t>Emperor</a:t>
            </a:r>
            <a:r>
              <a:rPr lang="en-US" dirty="0" smtClean="0"/>
              <a:t>. She, however, lived alone and in </a:t>
            </a:r>
            <a:r>
              <a:rPr lang="en-US" dirty="0" smtClean="0">
                <a:hlinkClick r:id="rId12"/>
              </a:rPr>
              <a:t>obscurity</a:t>
            </a:r>
            <a:r>
              <a:rPr lang="en-US" dirty="0" smtClean="0"/>
              <a:t> for almost thirty years, until her son became Emperor upon his father’s death, and he </a:t>
            </a:r>
            <a:r>
              <a:rPr lang="en-US" dirty="0" smtClean="0">
                <a:hlinkClick r:id="rId13"/>
              </a:rPr>
              <a:t>proclaimed</a:t>
            </a:r>
            <a:r>
              <a:rPr lang="en-US" dirty="0" smtClean="0"/>
              <a:t> her Empress. 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 IV – EXERCISE 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Choose the correct answer among a, b and c.</a:t>
            </a:r>
            <a:endParaRPr lang="el-GR" dirty="0" smtClean="0"/>
          </a:p>
          <a:p>
            <a:pPr lvl="0"/>
            <a:r>
              <a:rPr lang="en-US" dirty="0" smtClean="0"/>
              <a:t>Helen was an innkeeper’s daughter ______ married an ambitious Roman officer.</a:t>
            </a:r>
            <a:endParaRPr lang="el-GR" dirty="0" smtClean="0"/>
          </a:p>
          <a:p>
            <a:pPr lvl="0"/>
            <a:r>
              <a:rPr lang="en-US" dirty="0" smtClean="0"/>
              <a:t>who	        	b. whom	c. which</a:t>
            </a:r>
            <a:endParaRPr lang="el-GR" dirty="0" smtClean="0"/>
          </a:p>
          <a:p>
            <a:pPr lvl="0"/>
            <a:r>
              <a:rPr lang="en-US" dirty="0" smtClean="0"/>
              <a:t>Helen’s husband divorced her in order to make a ___________ advantageous marriage.</a:t>
            </a:r>
            <a:endParaRPr lang="el-GR" dirty="0" smtClean="0"/>
          </a:p>
          <a:p>
            <a:pPr lvl="0"/>
            <a:r>
              <a:rPr lang="en-US" dirty="0" smtClean="0"/>
              <a:t>political	b. </a:t>
            </a:r>
            <a:r>
              <a:rPr lang="en-US" dirty="0" err="1" smtClean="0"/>
              <a:t>politicaly</a:t>
            </a:r>
            <a:r>
              <a:rPr lang="en-US" dirty="0" smtClean="0"/>
              <a:t>	c. politically</a:t>
            </a:r>
            <a:endParaRPr lang="el-GR" dirty="0" smtClean="0"/>
          </a:p>
          <a:p>
            <a:pPr lvl="0"/>
            <a:r>
              <a:rPr lang="en-US" dirty="0" smtClean="0"/>
              <a:t>Helen made ________ the model for Christian Queens.</a:t>
            </a:r>
            <a:endParaRPr lang="el-GR" dirty="0" smtClean="0"/>
          </a:p>
          <a:p>
            <a:pPr lvl="0"/>
            <a:r>
              <a:rPr lang="en-US" dirty="0" smtClean="0"/>
              <a:t>her		b. herself	c. she</a:t>
            </a:r>
            <a:endParaRPr lang="el-GR" dirty="0" smtClean="0"/>
          </a:p>
          <a:p>
            <a:pPr lvl="0"/>
            <a:r>
              <a:rPr lang="en-US" dirty="0" smtClean="0"/>
              <a:t>Three crosses _________ found near an ancient temple of Aphrodite.</a:t>
            </a:r>
            <a:endParaRPr lang="el-GR" dirty="0" smtClean="0"/>
          </a:p>
          <a:p>
            <a:pPr lvl="0"/>
            <a:r>
              <a:rPr lang="en-US" dirty="0" smtClean="0"/>
              <a:t>Were 	b. has		b. was</a:t>
            </a:r>
            <a:endParaRPr lang="el-GR" dirty="0" smtClean="0"/>
          </a:p>
          <a:p>
            <a:pPr lvl="0"/>
            <a:r>
              <a:rPr lang="en-US" dirty="0" smtClean="0"/>
              <a:t>Helen built 28 churches in Jerusalem, ___________ the Church of Nativity.</a:t>
            </a:r>
            <a:endParaRPr lang="el-GR" dirty="0" smtClean="0"/>
          </a:p>
          <a:p>
            <a:pPr lvl="0"/>
            <a:r>
              <a:rPr lang="en-US" dirty="0" smtClean="0"/>
              <a:t>including	b. included	b. include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Constantius</a:t>
            </a:r>
            <a:r>
              <a:rPr lang="en-US" dirty="0" smtClean="0"/>
              <a:t> </a:t>
            </a:r>
            <a:r>
              <a:rPr lang="en-US" dirty="0" err="1" smtClean="0"/>
              <a:t>Chlorus</a:t>
            </a:r>
            <a:r>
              <a:rPr lang="en-US" dirty="0" smtClean="0"/>
              <a:t> – Saint Helena</a:t>
            </a:r>
            <a:endParaRPr lang="el-GR" dirty="0"/>
          </a:p>
        </p:txBody>
      </p:sp>
      <p:pic>
        <p:nvPicPr>
          <p:cNvPr id="1026" name="Picture 2" descr="C:\Users\Elga\Desktop\images\330px-Const.chlorus01_pushkin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76400"/>
            <a:ext cx="3143250" cy="4352925"/>
          </a:xfrm>
          <a:prstGeom prst="rect">
            <a:avLst/>
          </a:prstGeom>
          <a:noFill/>
        </p:spPr>
      </p:pic>
      <p:pic>
        <p:nvPicPr>
          <p:cNvPr id="5" name="4 - Εικόνα" descr="330px-Elena_Colosseo_Rome_Ital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828800"/>
            <a:ext cx="2152650" cy="31242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Helen was the mother of Constantine, the first Christian Emperor of the Roman Empire who in 311 A.D. conquered his enemies by a miracle of God and officially recognized Christianity and ended the age of persecution. He made an ancient Byzantine city his new capital</a:t>
            </a:r>
            <a:r>
              <a:rPr lang="en-US" smtClean="0"/>
              <a:t>, Constantinople.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1524000"/>
            <a:ext cx="6629400" cy="51054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She was an </a:t>
            </a:r>
            <a:r>
              <a:rPr lang="en-US" b="1" dirty="0" smtClean="0">
                <a:hlinkClick r:id="rId2"/>
              </a:rPr>
              <a:t>innkeeper</a:t>
            </a:r>
            <a:r>
              <a:rPr lang="en-US" dirty="0" smtClean="0">
                <a:hlinkClick r:id="rId2"/>
              </a:rPr>
              <a:t>’</a:t>
            </a:r>
            <a:r>
              <a:rPr lang="en-US" dirty="0" smtClean="0"/>
              <a:t>s daughter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She married an </a:t>
            </a:r>
            <a:r>
              <a:rPr lang="en-US" b="1" dirty="0" smtClean="0">
                <a:hlinkClick r:id="rId3"/>
              </a:rPr>
              <a:t>ambitious</a:t>
            </a:r>
            <a:r>
              <a:rPr lang="en-US" dirty="0" smtClean="0"/>
              <a:t> Roman officer and they had a son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Her husband </a:t>
            </a:r>
            <a:r>
              <a:rPr lang="en-US" b="1" dirty="0" smtClean="0">
                <a:hlinkClick r:id="rId4"/>
              </a:rPr>
              <a:t>divorced</a:t>
            </a:r>
            <a:r>
              <a:rPr lang="en-US" dirty="0" smtClean="0"/>
              <a:t> her to make a politically </a:t>
            </a:r>
            <a:r>
              <a:rPr lang="en-US" b="1" dirty="0" smtClean="0">
                <a:hlinkClick r:id="rId5"/>
              </a:rPr>
              <a:t>advantageous</a:t>
            </a:r>
            <a:r>
              <a:rPr lang="en-US" dirty="0" smtClean="0"/>
              <a:t> marriage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When her son became the </a:t>
            </a:r>
            <a:r>
              <a:rPr lang="en-US" b="1" dirty="0" smtClean="0">
                <a:hlinkClick r:id="rId6"/>
              </a:rPr>
              <a:t>Emperor</a:t>
            </a:r>
            <a:r>
              <a:rPr lang="en-US" dirty="0" smtClean="0"/>
              <a:t>, he </a:t>
            </a:r>
            <a:r>
              <a:rPr lang="en-US" b="1" dirty="0" smtClean="0">
                <a:hlinkClick r:id="rId7"/>
              </a:rPr>
              <a:t>proclaimed</a:t>
            </a:r>
            <a:r>
              <a:rPr lang="en-US" dirty="0" smtClean="0"/>
              <a:t> her </a:t>
            </a:r>
            <a:r>
              <a:rPr lang="en-US" b="1" dirty="0" smtClean="0"/>
              <a:t>Empress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She travelled to the </a:t>
            </a:r>
            <a:r>
              <a:rPr lang="en-US" b="1" dirty="0" smtClean="0"/>
              <a:t>Holy Land </a:t>
            </a:r>
            <a:r>
              <a:rPr lang="en-US" dirty="0" smtClean="0"/>
              <a:t>to find the site of the </a:t>
            </a:r>
            <a:r>
              <a:rPr lang="en-US" b="1" dirty="0" smtClean="0">
                <a:hlinkClick r:id="rId8"/>
              </a:rPr>
              <a:t>Crucifixion</a:t>
            </a:r>
            <a:endParaRPr lang="en-US" b="1" dirty="0" smtClean="0"/>
          </a:p>
          <a:p>
            <a:pPr>
              <a:buFont typeface="Wingdings" pitchFamily="2" charset="2"/>
              <a:buChar char="Ø"/>
            </a:pPr>
            <a:endParaRPr lang="el-GR" dirty="0"/>
          </a:p>
        </p:txBody>
      </p:sp>
      <p:pic>
        <p:nvPicPr>
          <p:cNvPr id="4" name="3 - Εικόνα" descr="AgiosKonstantinos03s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924800" y="1295400"/>
            <a:ext cx="981075" cy="1428750"/>
          </a:xfrm>
          <a:prstGeom prst="rect">
            <a:avLst/>
          </a:prstGeom>
        </p:spPr>
      </p:pic>
      <p:pic>
        <p:nvPicPr>
          <p:cNvPr id="5" name="4 - Εικόνα" descr="AgioiKonstantinosEleni12s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 flipH="1">
            <a:off x="7391400" y="3017108"/>
            <a:ext cx="1143000" cy="1544595"/>
          </a:xfrm>
          <a:prstGeom prst="rect">
            <a:avLst/>
          </a:prstGeom>
        </p:spPr>
      </p:pic>
      <p:pic>
        <p:nvPicPr>
          <p:cNvPr id="6" name="5 - Εικόνα" descr="HLPhero.jp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629400" y="5029200"/>
            <a:ext cx="2133600" cy="711200"/>
          </a:xfrm>
          <a:prstGeom prst="rect">
            <a:avLst/>
          </a:prstGeom>
        </p:spPr>
      </p:pic>
      <p:pic>
        <p:nvPicPr>
          <p:cNvPr id="7" name="6 - Εικόνα" descr="AgiaEleni03s.jp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6629400" y="1295400"/>
            <a:ext cx="1055077" cy="13716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points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6019800" cy="45561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She found three</a:t>
            </a:r>
            <a:r>
              <a:rPr lang="en-US" b="1" dirty="0" smtClean="0"/>
              <a:t> </a:t>
            </a:r>
            <a:r>
              <a:rPr lang="en-US" b="1" dirty="0" smtClean="0">
                <a:hlinkClick r:id="rId2"/>
              </a:rPr>
              <a:t>crosses </a:t>
            </a:r>
            <a:r>
              <a:rPr lang="en-US" dirty="0" smtClean="0"/>
              <a:t>and a piece of wood with the</a:t>
            </a:r>
            <a:r>
              <a:rPr lang="en-US" b="1" dirty="0" smtClean="0"/>
              <a:t> </a:t>
            </a:r>
            <a:r>
              <a:rPr lang="en-US" b="1" dirty="0" smtClean="0">
                <a:hlinkClick r:id="rId3"/>
              </a:rPr>
              <a:t>inscription</a:t>
            </a:r>
            <a:r>
              <a:rPr lang="en-US" b="1" dirty="0" smtClean="0"/>
              <a:t> </a:t>
            </a:r>
            <a:r>
              <a:rPr lang="en-US" dirty="0" smtClean="0"/>
              <a:t>“Jesus of Nazareth, King of the Jews”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She sent part of the cross and some </a:t>
            </a:r>
            <a:r>
              <a:rPr lang="en-US" b="1" dirty="0" smtClean="0">
                <a:hlinkClick r:id="rId4"/>
              </a:rPr>
              <a:t>nails</a:t>
            </a:r>
            <a:r>
              <a:rPr lang="en-US" dirty="0" smtClean="0"/>
              <a:t> to her son the Emperor back in Constantinople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She built </a:t>
            </a:r>
            <a:r>
              <a:rPr lang="en-US" dirty="0" smtClean="0">
                <a:hlinkClick r:id="rId5"/>
              </a:rPr>
              <a:t>numerous</a:t>
            </a:r>
            <a:r>
              <a:rPr lang="en-US" dirty="0" smtClean="0"/>
              <a:t> churches in Jerusalem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She died </a:t>
            </a:r>
            <a:r>
              <a:rPr lang="en-US" b="1" dirty="0" smtClean="0"/>
              <a:t>c</a:t>
            </a:r>
            <a:r>
              <a:rPr lang="en-US" dirty="0" smtClean="0"/>
              <a:t>. 328 </a:t>
            </a:r>
            <a:r>
              <a:rPr lang="en-US" b="1" dirty="0" smtClean="0"/>
              <a:t>A. D.</a:t>
            </a:r>
            <a:endParaRPr lang="el-GR" b="1" dirty="0"/>
          </a:p>
        </p:txBody>
      </p:sp>
      <p:pic>
        <p:nvPicPr>
          <p:cNvPr id="5" name="4 - Εικόνα" descr="Jesus-Crucified-58b5cef03df78cdcd8c1562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705600" y="1295400"/>
            <a:ext cx="1676400" cy="1118996"/>
          </a:xfrm>
          <a:prstGeom prst="rect">
            <a:avLst/>
          </a:prstGeom>
        </p:spPr>
      </p:pic>
      <p:pic>
        <p:nvPicPr>
          <p:cNvPr id="6" name="5 - Εικόνα" descr="images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324600" y="2590800"/>
            <a:ext cx="2514600" cy="1695450"/>
          </a:xfrm>
          <a:prstGeom prst="rect">
            <a:avLst/>
          </a:prstGeom>
        </p:spPr>
      </p:pic>
      <p:pic>
        <p:nvPicPr>
          <p:cNvPr id="8" name="7 - Εικόνα" descr="church of the nativity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934200" y="4533901"/>
            <a:ext cx="1428750" cy="17145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Church of the Holy </a:t>
            </a:r>
            <a:r>
              <a:rPr lang="en-US" dirty="0" err="1" smtClean="0"/>
              <a:t>Sepulchre</a:t>
            </a:r>
            <a:endParaRPr lang="el-GR" dirty="0"/>
          </a:p>
        </p:txBody>
      </p:sp>
      <p:pic>
        <p:nvPicPr>
          <p:cNvPr id="4" name="3 - Θέση περιεχομένου" descr="220px-The_Church_of_the_Holy_Sepulchre-Jerusalem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09600" y="1828800"/>
            <a:ext cx="2095500" cy="1390650"/>
          </a:xfrm>
        </p:spPr>
      </p:pic>
      <p:pic>
        <p:nvPicPr>
          <p:cNvPr id="5" name="4 - Εικόνα" descr="220px-Golgotha_(Church_of_the_Holy_Sepulchre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505200"/>
            <a:ext cx="2392680" cy="2453432"/>
          </a:xfrm>
          <a:prstGeom prst="rect">
            <a:avLst/>
          </a:prstGeom>
        </p:spPr>
      </p:pic>
      <p:pic>
        <p:nvPicPr>
          <p:cNvPr id="8" name="7 - Εικόνα" descr="the altar of cucifixio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75000" y="1327150"/>
            <a:ext cx="2794000" cy="4203700"/>
          </a:xfrm>
          <a:prstGeom prst="rect">
            <a:avLst/>
          </a:prstGeom>
        </p:spPr>
      </p:pic>
      <p:pic>
        <p:nvPicPr>
          <p:cNvPr id="10" name="9 - Εικόνα" descr="220px-Jerusalem_Holy_Sepulchre_BW_1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0" y="3429000"/>
            <a:ext cx="2794000" cy="2794000"/>
          </a:xfrm>
          <a:prstGeom prst="rect">
            <a:avLst/>
          </a:prstGeom>
        </p:spPr>
      </p:pic>
      <p:pic>
        <p:nvPicPr>
          <p:cNvPr id="11" name="10 - Εικόνα" descr="cross over the church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477000" y="1433599"/>
            <a:ext cx="2178946" cy="1614401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 Helen was a very </a:t>
            </a:r>
            <a:r>
              <a:rPr lang="en-US" b="1" dirty="0" smtClean="0"/>
              <a:t>dedicated</a:t>
            </a:r>
            <a:r>
              <a:rPr lang="en-US" dirty="0" smtClean="0"/>
              <a:t> Christian, in 326 she journeyed to the Holy Land to see the places where Christ lived and died. She was by this time in her eighties. Eva </a:t>
            </a:r>
            <a:r>
              <a:rPr lang="en-US" dirty="0" err="1" smtClean="0"/>
              <a:t>Catafygiotou</a:t>
            </a:r>
            <a:r>
              <a:rPr lang="en-US" dirty="0" smtClean="0"/>
              <a:t> Topping in her book "Saints and Sisterhood" </a:t>
            </a:r>
            <a:r>
              <a:rPr lang="en-US" b="1" dirty="0" smtClean="0"/>
              <a:t>points out </a:t>
            </a:r>
            <a:r>
              <a:rPr lang="en-US" dirty="0" smtClean="0"/>
              <a:t>that Helen was the first Christian to make this </a:t>
            </a:r>
            <a:r>
              <a:rPr lang="en-US" b="1" dirty="0" smtClean="0"/>
              <a:t>pilgrimage</a:t>
            </a:r>
            <a:r>
              <a:rPr lang="en-US" dirty="0" smtClean="0"/>
              <a:t> and was also the first Biblical archaeologist.</a:t>
            </a:r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SAINT HELEN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Helen wanted to find the cross on which Jesus had been </a:t>
            </a:r>
            <a:r>
              <a:rPr lang="en-US" b="1" dirty="0" smtClean="0"/>
              <a:t>crucified</a:t>
            </a:r>
            <a:r>
              <a:rPr lang="en-US" dirty="0" smtClean="0"/>
              <a:t>. Over three hundred years had past since the </a:t>
            </a:r>
            <a:r>
              <a:rPr lang="en-US" b="1" dirty="0" smtClean="0"/>
              <a:t>Crucifixion</a:t>
            </a:r>
            <a:r>
              <a:rPr lang="en-US" dirty="0" smtClean="0"/>
              <a:t>, but she was </a:t>
            </a:r>
            <a:r>
              <a:rPr lang="en-US" b="1" dirty="0" smtClean="0"/>
              <a:t>tenacious</a:t>
            </a:r>
            <a:r>
              <a:rPr lang="en-US" dirty="0" smtClean="0"/>
              <a:t> in her research. She had </a:t>
            </a:r>
            <a:r>
              <a:rPr lang="en-US" b="1" dirty="0" smtClean="0"/>
              <a:t>excavations</a:t>
            </a:r>
            <a:r>
              <a:rPr lang="en-US" dirty="0" smtClean="0"/>
              <a:t> begun on a site of an ancient temple to Aphrodite where she found the cave where Jesus had been buried. Three crosses were found close by </a:t>
            </a:r>
            <a:r>
              <a:rPr lang="en-US" b="1" dirty="0" smtClean="0"/>
              <a:t>in addition to </a:t>
            </a:r>
            <a:r>
              <a:rPr lang="en-US" dirty="0" smtClean="0"/>
              <a:t>a piece </a:t>
            </a:r>
            <a:r>
              <a:rPr lang="en-US" dirty="0" smtClean="0"/>
              <a:t>of wood </a:t>
            </a:r>
            <a:r>
              <a:rPr lang="en-US" b="1" dirty="0" smtClean="0"/>
              <a:t>inscribed</a:t>
            </a:r>
            <a:r>
              <a:rPr lang="en-US" dirty="0" smtClean="0"/>
              <a:t> "Jesus of Nazareth, King of the Jews" in Hebrew, Greek and Latin, just as noted in the Gospels.</a:t>
            </a:r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Δημοτικός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Αποκορύφωμα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524</TotalTime>
  <Words>877</Words>
  <Application>Microsoft Office PowerPoint</Application>
  <PresentationFormat>Προβολή στην οθόνη (4:3)</PresentationFormat>
  <Paragraphs>97</Paragraphs>
  <Slides>20</Slides>
  <Notes>0</Notes>
  <HiddenSlides>0</HiddenSlides>
  <MMClips>1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Δημοτικός</vt:lpstr>
      <vt:lpstr>SAINT HELEN</vt:lpstr>
      <vt:lpstr>Saint Helen</vt:lpstr>
      <vt:lpstr>Constantius Chlorus – Saint Helena</vt:lpstr>
      <vt:lpstr>Saint Helen</vt:lpstr>
      <vt:lpstr>Main points</vt:lpstr>
      <vt:lpstr>Main points</vt:lpstr>
      <vt:lpstr>Church of the Holy Sepulchre</vt:lpstr>
      <vt:lpstr>SAINT HELEN</vt:lpstr>
      <vt:lpstr>SAINT HELEN</vt:lpstr>
      <vt:lpstr>SAINT HELEN</vt:lpstr>
      <vt:lpstr>SAINT HELEN</vt:lpstr>
      <vt:lpstr>SAINT HELEN</vt:lpstr>
      <vt:lpstr>Church of the Nativity</vt:lpstr>
      <vt:lpstr>CHAPEL  of the Ascension – MOUNT OF OLIVES</vt:lpstr>
      <vt:lpstr>Saint Mary of Magdala</vt:lpstr>
      <vt:lpstr>Saint Helen - Video</vt:lpstr>
      <vt:lpstr>Vocabulary I– exercise 1 MATCHING</vt:lpstr>
      <vt:lpstr>VOCABULARY II – EXERCISE 2</vt:lpstr>
      <vt:lpstr>VOCABULARY III – EXERCISE 3</vt:lpstr>
      <vt:lpstr>VOCABULARY IV – EXERCISE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SAINT HELEN</dc:title>
  <dc:creator>Elga Georgousis</dc:creator>
  <cp:lastModifiedBy>Δέσποινα Πάνου</cp:lastModifiedBy>
  <cp:revision>46</cp:revision>
  <dcterms:created xsi:type="dcterms:W3CDTF">2017-11-19T09:23:46Z</dcterms:created>
  <dcterms:modified xsi:type="dcterms:W3CDTF">2022-10-10T08:54:48Z</dcterms:modified>
</cp:coreProperties>
</file>