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78" r:id="rId5"/>
    <p:sldId id="279" r:id="rId6"/>
    <p:sldId id="280" r:id="rId7"/>
    <p:sldId id="281" r:id="rId8"/>
    <p:sldId id="282" r:id="rId9"/>
    <p:sldId id="283" r:id="rId10"/>
    <p:sldId id="285" r:id="rId11"/>
    <p:sldId id="286" r:id="rId12"/>
    <p:sldId id="288" r:id="rId13"/>
    <p:sldId id="299" r:id="rId14"/>
    <p:sldId id="300" r:id="rId15"/>
    <p:sldId id="301" r:id="rId16"/>
    <p:sldId id="302" r:id="rId17"/>
    <p:sldId id="303" r:id="rId18"/>
    <p:sldId id="290" r:id="rId19"/>
    <p:sldId id="291" r:id="rId20"/>
    <p:sldId id="292" r:id="rId21"/>
    <p:sldId id="293" r:id="rId22"/>
    <p:sldId id="294" r:id="rId23"/>
    <p:sldId id="295" r:id="rId24"/>
    <p:sldId id="296" r:id="rId25"/>
    <p:sldId id="297" r:id="rId26"/>
    <p:sldId id="298" r:id="rId27"/>
    <p:sldId id="304"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106" d="100"/>
          <a:sy n="106" d="100"/>
        </p:scale>
        <p:origin x="79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0FEA5FD1-C4E6-4F77-AB0B-A52281635803}"/>
    <pc:docChg chg="modSld">
      <pc:chgData name="MARIA KARAMPELIA" userId="9dfcc2cac66bf474" providerId="LiveId" clId="{0FEA5FD1-C4E6-4F77-AB0B-A52281635803}" dt="2025-11-27T11:12:29.171" v="3" actId="20577"/>
      <pc:docMkLst>
        <pc:docMk/>
      </pc:docMkLst>
      <pc:sldChg chg="modSp mod">
        <pc:chgData name="MARIA KARAMPELIA" userId="9dfcc2cac66bf474" providerId="LiveId" clId="{0FEA5FD1-C4E6-4F77-AB0B-A52281635803}" dt="2025-11-27T11:12:29.171" v="3" actId="20577"/>
        <pc:sldMkLst>
          <pc:docMk/>
          <pc:sldMk cId="2497024827" sldId="295"/>
        </pc:sldMkLst>
        <pc:spChg chg="mod">
          <ac:chgData name="MARIA KARAMPELIA" userId="9dfcc2cac66bf474" providerId="LiveId" clId="{0FEA5FD1-C4E6-4F77-AB0B-A52281635803}" dt="2025-11-27T11:12:29.171" v="3" actId="20577"/>
          <ac:spMkLst>
            <pc:docMk/>
            <pc:sldMk cId="2497024827" sldId="295"/>
            <ac:spMk id="3" creationId="{A4547049-9267-FF77-8803-A7AFE69D855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2942A6-4DF3-0FD0-ADB4-1A3692F5F53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85FEF02-BBB1-F875-C592-C7BB50CFAA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A1C45DC-E49A-42E7-5C73-3B5E0333C099}"/>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599916AE-353F-5A68-E05A-0D1450765C1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5A5BF3A-EB0C-03C1-7F8C-F1ED17C19CB3}"/>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353835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16C460-40BC-ADF1-4801-9DDCF529A9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FA43513-9A5A-6233-9B6D-6F08FCD49C6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E30CC0D-C274-1621-29EC-72FE61C9DB2F}"/>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7AEAE288-D423-931F-40A6-E92A8BB4E96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5AC3D5A-B0F8-2E9A-F31F-720EB5D2D4BA}"/>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312043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BA766C0-285E-30A3-D317-1A68B2F5E9F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CFBDF18-52D5-7D8F-BB3D-DFA3F41B200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C3D087D-31A7-2A15-4D2A-F443263FEC2D}"/>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A0663768-E8B2-3CDB-3C46-D49F017CD56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524C54-703F-5783-2F6E-9D9E0616E18C}"/>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1878902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4E013-FE05-5474-608B-1D3BEFE538B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ECF6102-1033-5E59-066D-2FE21704B83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907952B-5579-44C8-25B1-2E1361452B5E}"/>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83700647-7A23-27EC-C18C-898DC23C86D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867CCA6-D158-F8FF-781F-BB5619480009}"/>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2155738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790E44-3C18-A2E8-B2A5-9E4CC2F53E9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EE70577-107B-C7BD-B02A-84D9F0E0EA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2D3749D-5205-FF7A-9787-BFECC69EDAE3}"/>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DBCE4FC5-4D16-ED96-AA4C-631F381A8B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1E6757D-0A5A-C83B-B41E-7520F0DDF476}"/>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1371429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336533-4F01-697F-4087-286377732CB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A30DD35-15A2-4B14-31DA-1A8C0021AA3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D217138A-706C-69A0-44D3-92810AF85D5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7A22646-0F47-3D1D-9704-A154E6778744}"/>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6" name="Θέση υποσέλιδου 5">
            <a:extLst>
              <a:ext uri="{FF2B5EF4-FFF2-40B4-BE49-F238E27FC236}">
                <a16:creationId xmlns:a16="http://schemas.microsoft.com/office/drawing/2014/main" id="{F05F20C6-0166-3E3D-DFFB-EBBA1F56203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46DD3C2-5AD9-BE63-C1B3-F60701A77CCA}"/>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2339149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1AB52D-3F66-E527-6363-2122A042B77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33284CF-4546-E7EA-BBC0-5C2A99F8B5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CD2D4D9-5A68-F901-DF52-864C02FB94A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5B8DD5F-0956-5DBF-A86A-8A0BDF5FB5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ED88AB0-F4FE-7B56-6A1E-7CBB1DC6C06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A3C6F7D-C121-AE7E-B01B-AF4BC1AA4535}"/>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8" name="Θέση υποσέλιδου 7">
            <a:extLst>
              <a:ext uri="{FF2B5EF4-FFF2-40B4-BE49-F238E27FC236}">
                <a16:creationId xmlns:a16="http://schemas.microsoft.com/office/drawing/2014/main" id="{A2E021E5-1F1C-EBFB-00E9-4F1B67B955C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9EF9530-1B07-9717-901D-50FDFF647F9D}"/>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1970170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19DADF-1AC3-2530-1132-F53BF5B00FC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259ACBC-A15B-C6B4-0AA5-4C6CD38368EA}"/>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4" name="Θέση υποσέλιδου 3">
            <a:extLst>
              <a:ext uri="{FF2B5EF4-FFF2-40B4-BE49-F238E27FC236}">
                <a16:creationId xmlns:a16="http://schemas.microsoft.com/office/drawing/2014/main" id="{FDC7E6EF-D079-6F67-57F9-E7D2D513A75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460848D-F210-772A-7DF2-B39461A62057}"/>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319696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F4910D3-E7BC-455F-A3C2-FE5D2E4B88B7}"/>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3" name="Θέση υποσέλιδου 2">
            <a:extLst>
              <a:ext uri="{FF2B5EF4-FFF2-40B4-BE49-F238E27FC236}">
                <a16:creationId xmlns:a16="http://schemas.microsoft.com/office/drawing/2014/main" id="{6AA585C3-C063-C91B-A302-9BC0B4071CD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93F7DD4-643A-8A41-E8AC-B3AD9CB6F9A6}"/>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364137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430445-B2A8-AA36-010F-C1B8D3A2F3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7CDB0ED-CB63-C81F-AAD3-61120B3F38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D3694C0-4E88-823C-1EDD-D8EBE1ED94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3164857-B66E-2C05-4212-66414D544A60}"/>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6" name="Θέση υποσέλιδου 5">
            <a:extLst>
              <a:ext uri="{FF2B5EF4-FFF2-40B4-BE49-F238E27FC236}">
                <a16:creationId xmlns:a16="http://schemas.microsoft.com/office/drawing/2014/main" id="{CD1064D5-41DF-AD88-4FC3-6F2B1FAA080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7674E44-08D5-03EC-8D37-54523C2F22C0}"/>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384699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24ACFE-0E2F-54FF-8728-FD1F89A7462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5E82A8F-486A-910D-8CA2-C49D3E7D6A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64DD30B-C3B9-4763-5AF8-7340263F0A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F29878D-4547-552C-828F-F555D0D3A9C7}"/>
              </a:ext>
            </a:extLst>
          </p:cNvPr>
          <p:cNvSpPr>
            <a:spLocks noGrp="1"/>
          </p:cNvSpPr>
          <p:nvPr>
            <p:ph type="dt" sz="half" idx="10"/>
          </p:nvPr>
        </p:nvSpPr>
        <p:spPr/>
        <p:txBody>
          <a:bodyPr/>
          <a:lstStyle/>
          <a:p>
            <a:fld id="{8AFEA792-2E47-45F0-AA6D-D0EEFBE771A7}" type="datetimeFigureOut">
              <a:rPr lang="el-GR" smtClean="0"/>
              <a:t>27/11/2025</a:t>
            </a:fld>
            <a:endParaRPr lang="el-GR"/>
          </a:p>
        </p:txBody>
      </p:sp>
      <p:sp>
        <p:nvSpPr>
          <p:cNvPr id="6" name="Θέση υποσέλιδου 5">
            <a:extLst>
              <a:ext uri="{FF2B5EF4-FFF2-40B4-BE49-F238E27FC236}">
                <a16:creationId xmlns:a16="http://schemas.microsoft.com/office/drawing/2014/main" id="{F6C9410B-6FB2-F1CB-73D9-1F5186DCA02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FE0D325-A7EC-897E-3DE4-1ABFB6CE97EA}"/>
              </a:ext>
            </a:extLst>
          </p:cNvPr>
          <p:cNvSpPr>
            <a:spLocks noGrp="1"/>
          </p:cNvSpPr>
          <p:nvPr>
            <p:ph type="sldNum" sz="quarter" idx="12"/>
          </p:nvPr>
        </p:nvSpPr>
        <p:spPr/>
        <p:txBody>
          <a:bodyPr/>
          <a:lstStyle/>
          <a:p>
            <a:fld id="{3AE04E33-D0A8-4616-B2A3-F7A9D677DA9A}" type="slidenum">
              <a:rPr lang="el-GR" smtClean="0"/>
              <a:t>‹#›</a:t>
            </a:fld>
            <a:endParaRPr lang="el-GR"/>
          </a:p>
        </p:txBody>
      </p:sp>
    </p:spTree>
    <p:extLst>
      <p:ext uri="{BB962C8B-B14F-4D97-AF65-F5344CB8AC3E}">
        <p14:creationId xmlns:p14="http://schemas.microsoft.com/office/powerpoint/2010/main" val="1475150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09D7A04-B0A3-3521-8F34-CF3FFB1D90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44F7646-20F2-5C8D-7480-BAD641F755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40054E4-2000-B75F-3177-8103403FDB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EA792-2E47-45F0-AA6D-D0EEFBE771A7}" type="datetimeFigureOut">
              <a:rPr lang="el-GR" smtClean="0"/>
              <a:t>27/11/2025</a:t>
            </a:fld>
            <a:endParaRPr lang="el-GR"/>
          </a:p>
        </p:txBody>
      </p:sp>
      <p:sp>
        <p:nvSpPr>
          <p:cNvPr id="5" name="Θέση υποσέλιδου 4">
            <a:extLst>
              <a:ext uri="{FF2B5EF4-FFF2-40B4-BE49-F238E27FC236}">
                <a16:creationId xmlns:a16="http://schemas.microsoft.com/office/drawing/2014/main" id="{7409AE0A-F36A-1411-255E-2C6828623C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5765A24-704B-01D9-3EFB-644B581DF8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04E33-D0A8-4616-B2A3-F7A9D677DA9A}" type="slidenum">
              <a:rPr lang="el-GR" smtClean="0"/>
              <a:t>‹#›</a:t>
            </a:fld>
            <a:endParaRPr lang="el-GR"/>
          </a:p>
        </p:txBody>
      </p:sp>
    </p:spTree>
    <p:extLst>
      <p:ext uri="{BB962C8B-B14F-4D97-AF65-F5344CB8AC3E}">
        <p14:creationId xmlns:p14="http://schemas.microsoft.com/office/powerpoint/2010/main" val="335633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54D077-782A-E824-AE61-1ACAF4F30107}"/>
              </a:ext>
            </a:extLst>
          </p:cNvPr>
          <p:cNvSpPr>
            <a:spLocks noGrp="1"/>
          </p:cNvSpPr>
          <p:nvPr>
            <p:ph type="ctrTitle"/>
          </p:nvPr>
        </p:nvSpPr>
        <p:spPr>
          <a:xfrm>
            <a:off x="0" y="0"/>
            <a:ext cx="12192000" cy="4243294"/>
          </a:xfrm>
        </p:spPr>
        <p:txBody>
          <a:bodyPr>
            <a:normAutofit fontScale="90000"/>
          </a:bodyPr>
          <a:lstStyle/>
          <a:p>
            <a:r>
              <a:rPr lang="el-GR" sz="4000" b="1" dirty="0">
                <a:latin typeface="+mn-lt"/>
              </a:rPr>
              <a:t>ΝΗΠΤΙΚΗ ΘΕΟΛΟΓΙΑ </a:t>
            </a:r>
            <a:br>
              <a:rPr lang="el-GR" sz="4000" b="1" dirty="0">
                <a:latin typeface="+mn-lt"/>
              </a:rPr>
            </a:br>
            <a:r>
              <a:rPr lang="el-GR" sz="4000" b="1" dirty="0">
                <a:latin typeface="+mn-lt"/>
              </a:rPr>
              <a:t>ΕΝΟΤΗΤΑ 7</a:t>
            </a:r>
            <a:r>
              <a:rPr lang="el-GR" sz="4000" b="1" baseline="30000" dirty="0">
                <a:latin typeface="+mn-lt"/>
              </a:rPr>
              <a:t>Η</a:t>
            </a:r>
            <a:br>
              <a:rPr lang="el-GR" sz="4000" b="1" baseline="30000" dirty="0">
                <a:latin typeface="+mn-lt"/>
              </a:rPr>
            </a:br>
            <a:r>
              <a:rPr lang="el-GR" sz="4000" b="1" dirty="0">
                <a:effectLst/>
                <a:latin typeface="+mn-lt"/>
                <a:ea typeface="Times New Roman" panose="02020603050405020304" pitchFamily="18" charset="0"/>
              </a:rPr>
              <a:t>Η ΝΟΜΟΘΕΤΗΜΕΝΗ ΝΗΣΤΕΙΑ </a:t>
            </a:r>
            <a:br>
              <a:rPr lang="el-GR" sz="4000" b="1" dirty="0">
                <a:effectLst/>
                <a:latin typeface="+mn-lt"/>
                <a:ea typeface="Times New Roman" panose="02020603050405020304" pitchFamily="18" charset="0"/>
              </a:rPr>
            </a:br>
            <a:r>
              <a:rPr lang="el-GR" sz="4000" b="1" dirty="0">
                <a:effectLst/>
                <a:latin typeface="+mn-lt"/>
                <a:ea typeface="Times New Roman" panose="02020603050405020304" pitchFamily="18" charset="0"/>
              </a:rPr>
              <a:t>ΤΟΥ ΠΑΡΑΔΕΙΣΟΥ</a:t>
            </a:r>
            <a:br>
              <a:rPr lang="el-GR" sz="4000" b="1" dirty="0">
                <a:effectLst/>
                <a:latin typeface="+mn-lt"/>
                <a:ea typeface="Times New Roman" panose="02020603050405020304" pitchFamily="18" charset="0"/>
              </a:rPr>
            </a:br>
            <a:r>
              <a:rPr lang="el-GR" sz="4000" b="1" dirty="0">
                <a:solidFill>
                  <a:srgbClr val="FF0000"/>
                </a:solidFill>
                <a:effectLst/>
                <a:latin typeface="+mn-lt"/>
                <a:ea typeface="Times New Roman" panose="02020603050405020304" pitchFamily="18" charset="0"/>
              </a:rPr>
              <a:t>Από το βιβλίο του π. Δημητρίου </a:t>
            </a:r>
            <a:r>
              <a:rPr lang="el-GR" sz="4000" b="1" dirty="0" err="1">
                <a:solidFill>
                  <a:srgbClr val="FF0000"/>
                </a:solidFill>
                <a:effectLst/>
                <a:latin typeface="+mn-lt"/>
                <a:ea typeface="Times New Roman" panose="02020603050405020304" pitchFamily="18" charset="0"/>
              </a:rPr>
              <a:t>Κουτσούρη</a:t>
            </a:r>
            <a:r>
              <a:rPr lang="el-GR" sz="4000" b="1" dirty="0">
                <a:solidFill>
                  <a:srgbClr val="FF0000"/>
                </a:solidFill>
                <a:effectLst/>
                <a:latin typeface="+mn-lt"/>
                <a:ea typeface="Times New Roman" panose="02020603050405020304" pitchFamily="18" charset="0"/>
              </a:rPr>
              <a:t>, </a:t>
            </a:r>
            <a:r>
              <a:rPr lang="el-GR" sz="4000" b="1" i="1" dirty="0">
                <a:solidFill>
                  <a:srgbClr val="FF0000"/>
                </a:solidFill>
                <a:effectLst/>
                <a:latin typeface="+mn-lt"/>
                <a:ea typeface="Times New Roman" panose="02020603050405020304" pitchFamily="18" charset="0"/>
              </a:rPr>
              <a:t>Θεός </a:t>
            </a:r>
            <a:r>
              <a:rPr lang="el-GR" sz="4000" b="1" i="1" dirty="0" err="1">
                <a:solidFill>
                  <a:srgbClr val="FF0000"/>
                </a:solidFill>
                <a:effectLst/>
                <a:latin typeface="+mn-lt"/>
                <a:ea typeface="Times New Roman" panose="02020603050405020304" pitchFamily="18" charset="0"/>
              </a:rPr>
              <a:t>Ζῶν</a:t>
            </a:r>
            <a:r>
              <a:rPr lang="el-GR" sz="4000" b="1" i="1" dirty="0">
                <a:solidFill>
                  <a:srgbClr val="FF0000"/>
                </a:solidFill>
                <a:effectLst/>
                <a:latin typeface="+mn-lt"/>
                <a:ea typeface="Times New Roman" panose="02020603050405020304" pitchFamily="18" charset="0"/>
              </a:rPr>
              <a:t>.</a:t>
            </a:r>
            <a:r>
              <a:rPr lang="el-GR" sz="4000" b="1" i="1" dirty="0">
                <a:solidFill>
                  <a:srgbClr val="FF0000"/>
                </a:solidFill>
                <a:latin typeface="+mn-lt"/>
                <a:ea typeface="Times New Roman" panose="02020603050405020304" pitchFamily="18" charset="0"/>
              </a:rPr>
              <a:t> Βέλος πόθου και </a:t>
            </a:r>
            <a:r>
              <a:rPr lang="el-GR" sz="4000" b="1" i="1" dirty="0" err="1">
                <a:solidFill>
                  <a:srgbClr val="FF0000"/>
                </a:solidFill>
                <a:latin typeface="+mn-lt"/>
                <a:ea typeface="Times New Roman" panose="02020603050405020304" pitchFamily="18" charset="0"/>
              </a:rPr>
              <a:t>ἀγάπης</a:t>
            </a:r>
            <a:r>
              <a:rPr lang="el-GR" sz="4000" b="1" i="1" dirty="0">
                <a:solidFill>
                  <a:srgbClr val="FF0000"/>
                </a:solidFill>
                <a:latin typeface="+mn-lt"/>
                <a:ea typeface="Times New Roman" panose="02020603050405020304" pitchFamily="18" charset="0"/>
              </a:rPr>
              <a:t>. Θέματα </a:t>
            </a:r>
            <a:r>
              <a:rPr lang="el-GR" sz="4000" b="1" i="1" dirty="0" err="1">
                <a:solidFill>
                  <a:srgbClr val="FF0000"/>
                </a:solidFill>
                <a:latin typeface="+mn-lt"/>
                <a:ea typeface="Times New Roman" panose="02020603050405020304" pitchFamily="18" charset="0"/>
              </a:rPr>
              <a:t>Εμπειρικῆς</a:t>
            </a:r>
            <a:r>
              <a:rPr lang="el-GR" sz="4000" b="1" i="1" dirty="0">
                <a:solidFill>
                  <a:srgbClr val="FF0000"/>
                </a:solidFill>
                <a:latin typeface="+mn-lt"/>
                <a:ea typeface="Times New Roman" panose="02020603050405020304" pitchFamily="18" charset="0"/>
              </a:rPr>
              <a:t> Θεογνωσίας</a:t>
            </a:r>
            <a:r>
              <a:rPr lang="el-GR" sz="4000" b="1" dirty="0">
                <a:solidFill>
                  <a:srgbClr val="FF0000"/>
                </a:solidFill>
                <a:latin typeface="+mn-lt"/>
                <a:ea typeface="Times New Roman" panose="02020603050405020304" pitchFamily="18" charset="0"/>
              </a:rPr>
              <a:t>, Εκδόσεις Γρηγόρη, Αθήνα 2021, </a:t>
            </a:r>
            <a:r>
              <a:rPr lang="el-GR" sz="4000" b="1" dirty="0" err="1">
                <a:solidFill>
                  <a:srgbClr val="FF0000"/>
                </a:solidFill>
                <a:latin typeface="+mn-lt"/>
                <a:ea typeface="Times New Roman" panose="02020603050405020304" pitchFamily="18" charset="0"/>
              </a:rPr>
              <a:t>σσ</a:t>
            </a:r>
            <a:r>
              <a:rPr lang="el-GR" sz="4000" b="1" dirty="0">
                <a:solidFill>
                  <a:srgbClr val="FF0000"/>
                </a:solidFill>
                <a:latin typeface="+mn-lt"/>
                <a:ea typeface="Times New Roman" panose="02020603050405020304" pitchFamily="18" charset="0"/>
              </a:rPr>
              <a:t>. 267-306</a:t>
            </a:r>
            <a:endParaRPr lang="el-GR" sz="4000" dirty="0"/>
          </a:p>
        </p:txBody>
      </p:sp>
      <p:sp>
        <p:nvSpPr>
          <p:cNvPr id="3" name="Υπότιτλος 2">
            <a:extLst>
              <a:ext uri="{FF2B5EF4-FFF2-40B4-BE49-F238E27FC236}">
                <a16:creationId xmlns:a16="http://schemas.microsoft.com/office/drawing/2014/main" id="{9EE0B36A-4A0B-9BB8-6EC0-C141946CB165}"/>
              </a:ext>
            </a:extLst>
          </p:cNvPr>
          <p:cNvSpPr>
            <a:spLocks noGrp="1"/>
          </p:cNvSpPr>
          <p:nvPr>
            <p:ph type="subTitle" idx="1"/>
          </p:nvPr>
        </p:nvSpPr>
        <p:spPr>
          <a:xfrm>
            <a:off x="1460626" y="4597920"/>
            <a:ext cx="9144000" cy="2146912"/>
          </a:xfrm>
        </p:spPr>
        <p:txBody>
          <a:bodyPr>
            <a:normAutofit/>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a:p>
            <a:endParaRPr lang="el-GR" dirty="0"/>
          </a:p>
        </p:txBody>
      </p:sp>
    </p:spTree>
    <p:extLst>
      <p:ext uri="{BB962C8B-B14F-4D97-AF65-F5344CB8AC3E}">
        <p14:creationId xmlns:p14="http://schemas.microsoft.com/office/powerpoint/2010/main" val="1503117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134ADC-A6BB-C17F-1467-02B330C29478}"/>
              </a:ext>
            </a:extLst>
          </p:cNvPr>
          <p:cNvSpPr>
            <a:spLocks noGrp="1"/>
          </p:cNvSpPr>
          <p:nvPr>
            <p:ph type="title"/>
          </p:nvPr>
        </p:nvSpPr>
        <p:spPr>
          <a:xfrm>
            <a:off x="0" y="18255"/>
            <a:ext cx="12192000" cy="1457460"/>
          </a:xfrm>
        </p:spPr>
        <p:txBody>
          <a:bodyPr>
            <a:noAutofit/>
          </a:bodyPr>
          <a:lstStyle/>
          <a:p>
            <a:pPr algn="ctr"/>
            <a:r>
              <a:rPr lang="el-GR" sz="3200" b="1" dirty="0"/>
              <a:t>Ζ «</a:t>
            </a:r>
            <a:r>
              <a:rPr lang="el-GR" sz="3200" b="1" dirty="0" err="1"/>
              <a:t>Ἰδοὺ</a:t>
            </a:r>
            <a:r>
              <a:rPr lang="el-GR" sz="3200" b="1" dirty="0"/>
              <a:t> </a:t>
            </a:r>
            <a:r>
              <a:rPr lang="el-GR" sz="3200" b="1" dirty="0" err="1"/>
              <a:t>καὶ</a:t>
            </a:r>
            <a:r>
              <a:rPr lang="el-GR" sz="3200" b="1" dirty="0"/>
              <a:t> </a:t>
            </a:r>
            <a:r>
              <a:rPr lang="el-GR" sz="3200" b="1" dirty="0" err="1"/>
              <a:t>ἐνταῦθα</a:t>
            </a:r>
            <a:r>
              <a:rPr lang="el-GR" sz="3200" b="1" dirty="0"/>
              <a:t> ξύλα </a:t>
            </a:r>
            <a:r>
              <a:rPr lang="el-GR" sz="3200" b="1" dirty="0" err="1"/>
              <a:t>τοῦ</a:t>
            </a:r>
            <a:r>
              <a:rPr lang="el-GR" sz="3200" b="1" dirty="0"/>
              <a:t> παραδείσου, </a:t>
            </a:r>
            <a:r>
              <a:rPr lang="el-GR" sz="3200" b="1" dirty="0" err="1"/>
              <a:t>ἀφ</a:t>
            </a:r>
            <a:r>
              <a:rPr lang="el-GR" sz="3200" b="1" dirty="0"/>
              <a:t>’ </a:t>
            </a:r>
            <a:r>
              <a:rPr lang="el-GR" sz="3200" b="1" dirty="0" err="1"/>
              <a:t>ὧν</a:t>
            </a:r>
            <a:r>
              <a:rPr lang="el-GR" sz="3200" b="1" dirty="0"/>
              <a:t> </a:t>
            </a:r>
            <a:r>
              <a:rPr lang="el-GR" sz="3200" b="1" dirty="0" err="1"/>
              <a:t>ἐσθίειν</a:t>
            </a:r>
            <a:r>
              <a:rPr lang="el-GR" sz="3200" b="1" dirty="0"/>
              <a:t> </a:t>
            </a:r>
            <a:r>
              <a:rPr lang="el-GR" sz="3200" b="1" dirty="0" err="1"/>
              <a:t>προσετάγημεν</a:t>
            </a:r>
            <a:r>
              <a:rPr lang="el-GR" sz="3200" b="1" dirty="0"/>
              <a:t>… </a:t>
            </a:r>
            <a:r>
              <a:rPr lang="el-GR" sz="3200" b="1" dirty="0" err="1"/>
              <a:t>ὡσαύτως</a:t>
            </a:r>
            <a:r>
              <a:rPr lang="el-GR" sz="3200" b="1" dirty="0"/>
              <a:t> </a:t>
            </a:r>
            <a:r>
              <a:rPr lang="el-GR" sz="3200" b="1" dirty="0" err="1"/>
              <a:t>ὁρᾶται</a:t>
            </a:r>
            <a:r>
              <a:rPr lang="el-GR" sz="3200" b="1" dirty="0"/>
              <a:t> </a:t>
            </a:r>
            <a:r>
              <a:rPr lang="el-GR" sz="3200" b="1" dirty="0" err="1"/>
              <a:t>ἐν</a:t>
            </a:r>
            <a:r>
              <a:rPr lang="el-GR" sz="3200" b="1" dirty="0"/>
              <a:t> </a:t>
            </a:r>
            <a:r>
              <a:rPr lang="el-GR" sz="3200" b="1" dirty="0" err="1"/>
              <a:t>ἡμῖν</a:t>
            </a:r>
            <a:r>
              <a:rPr lang="el-GR" sz="3200" b="1" dirty="0"/>
              <a:t> </a:t>
            </a:r>
            <a:r>
              <a:rPr lang="el-GR" sz="3200" b="1" dirty="0" err="1"/>
              <a:t>καὶ</a:t>
            </a:r>
            <a:r>
              <a:rPr lang="el-GR" sz="3200" b="1" dirty="0"/>
              <a:t> </a:t>
            </a:r>
            <a:r>
              <a:rPr lang="el-GR" sz="3200" b="1" dirty="0" err="1"/>
              <a:t>ξύλον</a:t>
            </a:r>
            <a:r>
              <a:rPr lang="el-GR" sz="3200" b="1" dirty="0"/>
              <a:t> </a:t>
            </a:r>
            <a:r>
              <a:rPr lang="el-GR" sz="3200" b="1" dirty="0" err="1"/>
              <a:t>ἀπώμοτον</a:t>
            </a:r>
            <a:r>
              <a:rPr lang="el-GR" sz="3200" b="1" dirty="0"/>
              <a:t>, </a:t>
            </a:r>
            <a:r>
              <a:rPr lang="el-GR" sz="3200" b="1" dirty="0" err="1"/>
              <a:t>ἀφ</a:t>
            </a:r>
            <a:r>
              <a:rPr lang="el-GR" sz="3200" b="1" dirty="0"/>
              <a:t>’ </a:t>
            </a:r>
            <a:r>
              <a:rPr lang="el-GR" sz="3200" b="1" dirty="0" err="1"/>
              <a:t>οὗ</a:t>
            </a:r>
            <a:r>
              <a:rPr lang="el-GR" sz="3200" b="1" dirty="0"/>
              <a:t> </a:t>
            </a:r>
            <a:r>
              <a:rPr lang="el-GR" sz="3200" b="1" dirty="0" err="1"/>
              <a:t>μὴ</a:t>
            </a:r>
            <a:r>
              <a:rPr lang="el-GR" sz="3200" b="1" dirty="0"/>
              <a:t> </a:t>
            </a:r>
            <a:r>
              <a:rPr lang="el-GR" sz="3200" b="1" dirty="0" err="1"/>
              <a:t>φαγεῖν</a:t>
            </a:r>
            <a:r>
              <a:rPr lang="el-GR" sz="3200" b="1" dirty="0"/>
              <a:t> </a:t>
            </a:r>
            <a:r>
              <a:rPr lang="el-GR" sz="3200" b="1" dirty="0" err="1"/>
              <a:t>ἐκελεύσθημεν</a:t>
            </a:r>
            <a:r>
              <a:rPr lang="el-GR" sz="3200" b="1" dirty="0"/>
              <a:t>» (Θεόληπτος Φιλαδελφείας)</a:t>
            </a:r>
          </a:p>
        </p:txBody>
      </p:sp>
      <p:sp>
        <p:nvSpPr>
          <p:cNvPr id="3" name="Θέση περιεχομένου 2">
            <a:extLst>
              <a:ext uri="{FF2B5EF4-FFF2-40B4-BE49-F238E27FC236}">
                <a16:creationId xmlns:a16="http://schemas.microsoft.com/office/drawing/2014/main" id="{4202097E-50E5-5A51-126F-C9548C8E7FB4}"/>
              </a:ext>
            </a:extLst>
          </p:cNvPr>
          <p:cNvSpPr>
            <a:spLocks noGrp="1"/>
          </p:cNvSpPr>
          <p:nvPr>
            <p:ph idx="1"/>
          </p:nvPr>
        </p:nvSpPr>
        <p:spPr>
          <a:xfrm>
            <a:off x="0" y="1548143"/>
            <a:ext cx="12192000" cy="5291602"/>
          </a:xfrm>
        </p:spPr>
        <p:txBody>
          <a:bodyPr>
            <a:normAutofit fontScale="92500" lnSpcReduction="20000"/>
          </a:bodyPr>
          <a:lstStyle/>
          <a:p>
            <a:r>
              <a:rPr lang="el-GR" dirty="0"/>
              <a:t>Η πνευματική μέθοδος της νηστείας </a:t>
            </a:r>
            <a:r>
              <a:rPr lang="el-GR" b="1" dirty="0">
                <a:solidFill>
                  <a:srgbClr val="FF0000"/>
                </a:solidFill>
              </a:rPr>
              <a:t>σκοπό έχει τη θεραπεία της προαίρεσής μας</a:t>
            </a:r>
            <a:r>
              <a:rPr lang="el-GR" dirty="0"/>
              <a:t>. Πραγματώνεται μέσα στον τρόπο ζωής της Εκκλησίας μας, όπου ο άνθρωπος προγεύεται τους άφθαρτους καρπούς της </a:t>
            </a:r>
            <a:r>
              <a:rPr lang="el-GR" dirty="0" err="1"/>
              <a:t>ιαθείσης</a:t>
            </a:r>
            <a:r>
              <a:rPr lang="el-GR" dirty="0"/>
              <a:t> φύσεως από τον σαρκωμένο Χριστό μας. Απολαμβάνει τη φυτεία του Θεού, τα αθάνατα ξύλα του παραδείσου, που είναι </a:t>
            </a:r>
            <a:r>
              <a:rPr lang="el-GR" u="sng" dirty="0"/>
              <a:t>η πράξη των εντολών</a:t>
            </a:r>
            <a:r>
              <a:rPr lang="el-GR" dirty="0"/>
              <a:t>, </a:t>
            </a:r>
            <a:r>
              <a:rPr lang="el-GR" u="sng" dirty="0"/>
              <a:t>ο ύμνος </a:t>
            </a:r>
            <a:r>
              <a:rPr lang="el-GR" dirty="0"/>
              <a:t>και </a:t>
            </a:r>
            <a:r>
              <a:rPr lang="el-GR" u="sng" dirty="0"/>
              <a:t>η ψαλμωδία</a:t>
            </a:r>
            <a:r>
              <a:rPr lang="el-GR" dirty="0"/>
              <a:t>, </a:t>
            </a:r>
            <a:r>
              <a:rPr lang="el-GR" u="sng" dirty="0"/>
              <a:t>η ευχαριστία στον Θεό</a:t>
            </a:r>
            <a:r>
              <a:rPr lang="el-GR" dirty="0"/>
              <a:t> και </a:t>
            </a:r>
            <a:r>
              <a:rPr lang="el-GR" u="sng" dirty="0"/>
              <a:t>η διήγηση των </a:t>
            </a:r>
            <a:r>
              <a:rPr lang="el-GR" u="sng" dirty="0" err="1"/>
              <a:t>θαυμασίων</a:t>
            </a:r>
            <a:r>
              <a:rPr lang="el-GR" u="sng" dirty="0"/>
              <a:t> Του</a:t>
            </a:r>
            <a:r>
              <a:rPr lang="el-GR" dirty="0"/>
              <a:t>. Χαίρεται την ανάγνωση των θείων Γραφών και τη μόνιμη μελέτη των λόγων του Θεού, την αδιάλειπτη προσευχή και την κατάνυξη της ψυχής· εξομολογείται τους ρυπαρούς λογισμούς, υπομένει τις θλίψεις, εκφράζει την ειλικρινή αγάπη και την ταπείνωση προς τους συνανθρώπους του. (ΘΕΟΛΗΠΤΟΣ ΦΙΛΑΔΕΛΦΕΙΑΣ)</a:t>
            </a:r>
          </a:p>
          <a:p>
            <a:r>
              <a:rPr lang="el-GR" dirty="0"/>
              <a:t>Έχει συνεχώς στη διάνοιά του το όνομα του Θεού. Το σώμα του παραμένει ενεργό ακόμη και όταν κοιμάται. Ο λογισμός του βρίσκεται σε κατάνυξη και από την καρδιά του πηγάζει η </a:t>
            </a:r>
            <a:r>
              <a:rPr lang="el-GR" dirty="0" err="1"/>
              <a:t>μονολόγιστη</a:t>
            </a:r>
            <a:r>
              <a:rPr lang="el-GR" dirty="0"/>
              <a:t> ευχή. Οι αισχροί λογισμοί απομακρύνονται και δεν υποδουλώνεται στα πάθη: «</a:t>
            </a:r>
            <a:r>
              <a:rPr lang="el-GR" i="1" dirty="0" err="1"/>
              <a:t>Ὅταν</a:t>
            </a:r>
            <a:r>
              <a:rPr lang="el-GR" i="1" dirty="0"/>
              <a:t> </a:t>
            </a:r>
            <a:r>
              <a:rPr lang="el-GR" i="1" dirty="0" err="1"/>
              <a:t>γὰρ</a:t>
            </a:r>
            <a:r>
              <a:rPr lang="el-GR" i="1" dirty="0"/>
              <a:t> </a:t>
            </a:r>
            <a:r>
              <a:rPr lang="el-GR" i="1" dirty="0" err="1"/>
              <a:t>ἄρξηται</a:t>
            </a:r>
            <a:r>
              <a:rPr lang="el-GR" i="1" dirty="0"/>
              <a:t> τίς </a:t>
            </a:r>
            <a:r>
              <a:rPr lang="el-GR" i="1" dirty="0" err="1"/>
              <a:t>νηστεύειν</a:t>
            </a:r>
            <a:r>
              <a:rPr lang="el-GR" i="1" dirty="0"/>
              <a:t>, </a:t>
            </a:r>
            <a:r>
              <a:rPr lang="el-GR" i="1" dirty="0" err="1"/>
              <a:t>ἐκ</a:t>
            </a:r>
            <a:r>
              <a:rPr lang="el-GR" i="1" dirty="0"/>
              <a:t> τούτων </a:t>
            </a:r>
            <a:r>
              <a:rPr lang="el-GR" i="1" dirty="0" err="1"/>
              <a:t>εἰς</a:t>
            </a:r>
            <a:r>
              <a:rPr lang="el-GR" i="1" dirty="0"/>
              <a:t> </a:t>
            </a:r>
            <a:r>
              <a:rPr lang="el-GR" i="1" dirty="0" err="1"/>
              <a:t>τὴν</a:t>
            </a:r>
            <a:r>
              <a:rPr lang="el-GR" i="1" dirty="0"/>
              <a:t> </a:t>
            </a:r>
            <a:r>
              <a:rPr lang="el-GR" i="1" dirty="0" err="1"/>
              <a:t>ἐπιθυμίαν</a:t>
            </a:r>
            <a:r>
              <a:rPr lang="el-GR" i="1" dirty="0"/>
              <a:t> </a:t>
            </a:r>
            <a:r>
              <a:rPr lang="el-GR" i="1" dirty="0" err="1"/>
              <a:t>τῆς</a:t>
            </a:r>
            <a:r>
              <a:rPr lang="el-GR" i="1" dirty="0"/>
              <a:t> </a:t>
            </a:r>
            <a:r>
              <a:rPr lang="el-GR" i="1" dirty="0" err="1"/>
              <a:t>ὁμιλίας</a:t>
            </a:r>
            <a:r>
              <a:rPr lang="el-GR" i="1" dirty="0"/>
              <a:t> </a:t>
            </a:r>
            <a:r>
              <a:rPr lang="el-GR" i="1" dirty="0" err="1"/>
              <a:t>τοῦ</a:t>
            </a:r>
            <a:r>
              <a:rPr lang="el-GR" i="1" dirty="0"/>
              <a:t> </a:t>
            </a:r>
            <a:r>
              <a:rPr lang="el-GR" i="1" dirty="0" err="1"/>
              <a:t>Θεοῦ</a:t>
            </a:r>
            <a:r>
              <a:rPr lang="el-GR" i="1" dirty="0"/>
              <a:t> </a:t>
            </a:r>
            <a:r>
              <a:rPr lang="el-GR" i="1" dirty="0" err="1"/>
              <a:t>ἐπιθυμεῖ</a:t>
            </a:r>
            <a:r>
              <a:rPr lang="el-GR" i="1" dirty="0"/>
              <a:t> </a:t>
            </a:r>
            <a:r>
              <a:rPr lang="el-GR" i="1" dirty="0" err="1"/>
              <a:t>ἐλθεῖν</a:t>
            </a:r>
            <a:r>
              <a:rPr lang="el-GR" i="1" dirty="0"/>
              <a:t> </a:t>
            </a:r>
            <a:r>
              <a:rPr lang="el-GR" i="1" dirty="0" err="1"/>
              <a:t>ἐν</a:t>
            </a:r>
            <a:r>
              <a:rPr lang="el-GR" i="1" dirty="0"/>
              <a:t> </a:t>
            </a:r>
            <a:r>
              <a:rPr lang="el-GR" i="1" dirty="0" err="1"/>
              <a:t>τῇ</a:t>
            </a:r>
            <a:r>
              <a:rPr lang="el-GR" i="1" dirty="0"/>
              <a:t> </a:t>
            </a:r>
            <a:r>
              <a:rPr lang="el-GR" i="1" dirty="0" err="1"/>
              <a:t>διανοίᾳ</a:t>
            </a:r>
            <a:r>
              <a:rPr lang="el-GR" i="1" dirty="0"/>
              <a:t> </a:t>
            </a:r>
            <a:r>
              <a:rPr lang="el-GR" i="1" dirty="0" err="1"/>
              <a:t>αὐτοῦ</a:t>
            </a:r>
            <a:r>
              <a:rPr lang="el-GR" i="1" dirty="0"/>
              <a:t>… </a:t>
            </a:r>
            <a:r>
              <a:rPr lang="el-GR" i="1" dirty="0" err="1"/>
              <a:t>Οὐδέποτε</a:t>
            </a:r>
            <a:r>
              <a:rPr lang="el-GR" i="1" dirty="0"/>
              <a:t> </a:t>
            </a:r>
            <a:r>
              <a:rPr lang="el-GR" i="1" dirty="0" err="1"/>
              <a:t>εἶδε</a:t>
            </a:r>
            <a:r>
              <a:rPr lang="el-GR" i="1" dirty="0"/>
              <a:t> τις </a:t>
            </a:r>
            <a:r>
              <a:rPr lang="el-GR" i="1" dirty="0" err="1"/>
              <a:t>νηστευτεῖν</a:t>
            </a:r>
            <a:r>
              <a:rPr lang="el-GR" i="1" dirty="0"/>
              <a:t> </a:t>
            </a:r>
            <a:r>
              <a:rPr lang="el-GR" i="1" dirty="0" err="1"/>
              <a:t>ἐν</a:t>
            </a:r>
            <a:r>
              <a:rPr lang="el-GR" i="1" dirty="0"/>
              <a:t> </a:t>
            </a:r>
            <a:r>
              <a:rPr lang="el-GR" i="1" dirty="0" err="1"/>
              <a:t>διακρίσει</a:t>
            </a:r>
            <a:r>
              <a:rPr lang="el-GR" i="1" dirty="0"/>
              <a:t>, </a:t>
            </a:r>
            <a:r>
              <a:rPr lang="el-GR" i="1" dirty="0" err="1"/>
              <a:t>δουλωθέντα</a:t>
            </a:r>
            <a:r>
              <a:rPr lang="el-GR" i="1" dirty="0"/>
              <a:t> </a:t>
            </a:r>
            <a:r>
              <a:rPr lang="el-GR" i="1" dirty="0" err="1"/>
              <a:t>ὑπὸ</a:t>
            </a:r>
            <a:r>
              <a:rPr lang="el-GR" i="1" dirty="0"/>
              <a:t> </a:t>
            </a:r>
            <a:r>
              <a:rPr lang="el-GR" i="1" dirty="0" err="1"/>
              <a:t>τῆς</a:t>
            </a:r>
            <a:r>
              <a:rPr lang="el-GR" i="1" dirty="0"/>
              <a:t> </a:t>
            </a:r>
            <a:r>
              <a:rPr lang="el-GR" i="1" dirty="0" err="1"/>
              <a:t>κακῆς</a:t>
            </a:r>
            <a:r>
              <a:rPr lang="el-GR" i="1" dirty="0"/>
              <a:t> </a:t>
            </a:r>
            <a:r>
              <a:rPr lang="el-GR" i="1" dirty="0" err="1"/>
              <a:t>ἐπιθυμίας</a:t>
            </a:r>
            <a:r>
              <a:rPr lang="el-GR" i="1" dirty="0"/>
              <a:t>. Δόμος μέγας </a:t>
            </a:r>
            <a:r>
              <a:rPr lang="el-GR" i="1" dirty="0" err="1"/>
              <a:t>εἰς</a:t>
            </a:r>
            <a:r>
              <a:rPr lang="el-GR" i="1" dirty="0"/>
              <a:t> </a:t>
            </a:r>
            <a:r>
              <a:rPr lang="el-GR" i="1" dirty="0" err="1"/>
              <a:t>πᾶν</a:t>
            </a:r>
            <a:r>
              <a:rPr lang="el-GR" i="1" dirty="0"/>
              <a:t> </a:t>
            </a:r>
            <a:r>
              <a:rPr lang="el-GR" i="1" dirty="0" err="1"/>
              <a:t>ἀγαθὸν</a:t>
            </a:r>
            <a:r>
              <a:rPr lang="el-GR" i="1" dirty="0"/>
              <a:t> </a:t>
            </a:r>
            <a:r>
              <a:rPr lang="el-GR" i="1" dirty="0" err="1"/>
              <a:t>ἐστὶν</a:t>
            </a:r>
            <a:r>
              <a:rPr lang="el-GR" i="1" dirty="0"/>
              <a:t> ἡ νηστεία ἡ </a:t>
            </a:r>
            <a:r>
              <a:rPr lang="el-GR" i="1" dirty="0" err="1"/>
              <a:t>μετὰ</a:t>
            </a:r>
            <a:r>
              <a:rPr lang="el-GR" i="1" dirty="0"/>
              <a:t> διακρίσεως, </a:t>
            </a:r>
            <a:r>
              <a:rPr lang="el-GR" i="1" dirty="0" err="1"/>
              <a:t>καὶ</a:t>
            </a:r>
            <a:r>
              <a:rPr lang="el-GR" i="1" dirty="0"/>
              <a:t> ὁ </a:t>
            </a:r>
            <a:r>
              <a:rPr lang="el-GR" i="1" dirty="0" err="1"/>
              <a:t>ἀμελῶν</a:t>
            </a:r>
            <a:r>
              <a:rPr lang="el-GR" i="1" dirty="0"/>
              <a:t> </a:t>
            </a:r>
            <a:r>
              <a:rPr lang="el-GR" i="1" dirty="0" err="1"/>
              <a:t>αὐτῆς</a:t>
            </a:r>
            <a:r>
              <a:rPr lang="el-GR" i="1" dirty="0"/>
              <a:t>, </a:t>
            </a:r>
            <a:r>
              <a:rPr lang="el-GR" i="1" dirty="0" err="1"/>
              <a:t>πᾶν</a:t>
            </a:r>
            <a:r>
              <a:rPr lang="el-GR" i="1" dirty="0"/>
              <a:t> </a:t>
            </a:r>
            <a:r>
              <a:rPr lang="el-GR" i="1" dirty="0" err="1"/>
              <a:t>ἀγαθὸν</a:t>
            </a:r>
            <a:r>
              <a:rPr lang="el-GR" i="1" dirty="0"/>
              <a:t> διασείει</a:t>
            </a:r>
            <a:r>
              <a:rPr lang="el-GR" dirty="0"/>
              <a:t>…» (ΝΙΚΗΦΟΡΟΥ ΘΕΟΤΟΚΗ). </a:t>
            </a:r>
          </a:p>
        </p:txBody>
      </p:sp>
    </p:spTree>
    <p:extLst>
      <p:ext uri="{BB962C8B-B14F-4D97-AF65-F5344CB8AC3E}">
        <p14:creationId xmlns:p14="http://schemas.microsoft.com/office/powerpoint/2010/main" val="3409791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325998-B2C3-154E-5CF4-E5BC8CB503C9}"/>
              </a:ext>
            </a:extLst>
          </p:cNvPr>
          <p:cNvSpPr>
            <a:spLocks noGrp="1"/>
          </p:cNvSpPr>
          <p:nvPr>
            <p:ph type="title"/>
          </p:nvPr>
        </p:nvSpPr>
        <p:spPr>
          <a:xfrm>
            <a:off x="0" y="18255"/>
            <a:ext cx="12192000" cy="1325563"/>
          </a:xfrm>
        </p:spPr>
        <p:txBody>
          <a:bodyPr>
            <a:noAutofit/>
          </a:bodyPr>
          <a:lstStyle/>
          <a:p>
            <a:pPr algn="ctr"/>
            <a:r>
              <a:rPr lang="el-GR" sz="3200" b="1" dirty="0"/>
              <a:t>Ζ «</a:t>
            </a:r>
            <a:r>
              <a:rPr lang="el-GR" sz="3200" b="1" dirty="0" err="1"/>
              <a:t>Ἰδοὺ</a:t>
            </a:r>
            <a:r>
              <a:rPr lang="el-GR" sz="3200" b="1" dirty="0"/>
              <a:t> </a:t>
            </a:r>
            <a:r>
              <a:rPr lang="el-GR" sz="3200" b="1" dirty="0" err="1"/>
              <a:t>καὶ</a:t>
            </a:r>
            <a:r>
              <a:rPr lang="el-GR" sz="3200" b="1" dirty="0"/>
              <a:t> </a:t>
            </a:r>
            <a:r>
              <a:rPr lang="el-GR" sz="3200" b="1" dirty="0" err="1"/>
              <a:t>ἐνταῦθα</a:t>
            </a:r>
            <a:r>
              <a:rPr lang="el-GR" sz="3200" b="1" dirty="0"/>
              <a:t> ξύλα </a:t>
            </a:r>
            <a:r>
              <a:rPr lang="el-GR" sz="3200" b="1" dirty="0" err="1"/>
              <a:t>τοῦ</a:t>
            </a:r>
            <a:r>
              <a:rPr lang="el-GR" sz="3200" b="1" dirty="0"/>
              <a:t> παραδείσου, </a:t>
            </a:r>
            <a:r>
              <a:rPr lang="el-GR" sz="3200" b="1" dirty="0" err="1"/>
              <a:t>ἀφ</a:t>
            </a:r>
            <a:r>
              <a:rPr lang="el-GR" sz="3200" b="1" dirty="0"/>
              <a:t>’ </a:t>
            </a:r>
            <a:r>
              <a:rPr lang="el-GR" sz="3200" b="1" dirty="0" err="1"/>
              <a:t>ὧν</a:t>
            </a:r>
            <a:r>
              <a:rPr lang="el-GR" sz="3200" b="1" dirty="0"/>
              <a:t> </a:t>
            </a:r>
            <a:r>
              <a:rPr lang="el-GR" sz="3200" b="1" dirty="0" err="1"/>
              <a:t>ἐσθίειν</a:t>
            </a:r>
            <a:r>
              <a:rPr lang="el-GR" sz="3200" b="1" dirty="0"/>
              <a:t> </a:t>
            </a:r>
            <a:r>
              <a:rPr lang="el-GR" sz="3200" b="1" dirty="0" err="1"/>
              <a:t>προσετάγημεν</a:t>
            </a:r>
            <a:r>
              <a:rPr lang="el-GR" sz="3200" b="1" dirty="0"/>
              <a:t>… </a:t>
            </a:r>
            <a:r>
              <a:rPr lang="el-GR" sz="3200" b="1" dirty="0" err="1"/>
              <a:t>ὡσαύτως</a:t>
            </a:r>
            <a:r>
              <a:rPr lang="el-GR" sz="3200" b="1" dirty="0"/>
              <a:t> </a:t>
            </a:r>
            <a:r>
              <a:rPr lang="el-GR" sz="3200" b="1" dirty="0" err="1"/>
              <a:t>ὁρᾶται</a:t>
            </a:r>
            <a:r>
              <a:rPr lang="el-GR" sz="3200" b="1" dirty="0"/>
              <a:t> </a:t>
            </a:r>
            <a:r>
              <a:rPr lang="el-GR" sz="3200" b="1" dirty="0" err="1"/>
              <a:t>ἐν</a:t>
            </a:r>
            <a:r>
              <a:rPr lang="el-GR" sz="3200" b="1" dirty="0"/>
              <a:t> </a:t>
            </a:r>
            <a:r>
              <a:rPr lang="el-GR" sz="3200" b="1" dirty="0" err="1"/>
              <a:t>ἡμῖν</a:t>
            </a:r>
            <a:r>
              <a:rPr lang="el-GR" sz="3200" b="1" dirty="0"/>
              <a:t> </a:t>
            </a:r>
            <a:r>
              <a:rPr lang="el-GR" sz="3200" b="1" dirty="0" err="1"/>
              <a:t>καὶ</a:t>
            </a:r>
            <a:r>
              <a:rPr lang="el-GR" sz="3200" b="1" dirty="0"/>
              <a:t> </a:t>
            </a:r>
            <a:r>
              <a:rPr lang="el-GR" sz="3200" b="1" dirty="0" err="1"/>
              <a:t>ξύλον</a:t>
            </a:r>
            <a:r>
              <a:rPr lang="el-GR" sz="3200" b="1" dirty="0"/>
              <a:t> </a:t>
            </a:r>
            <a:r>
              <a:rPr lang="el-GR" sz="3200" b="1" dirty="0" err="1"/>
              <a:t>ἀπώμοτον</a:t>
            </a:r>
            <a:r>
              <a:rPr lang="el-GR" sz="3200" b="1" dirty="0"/>
              <a:t>, </a:t>
            </a:r>
            <a:r>
              <a:rPr lang="el-GR" sz="3200" b="1" dirty="0" err="1"/>
              <a:t>ἀφ</a:t>
            </a:r>
            <a:r>
              <a:rPr lang="el-GR" sz="3200" b="1" dirty="0"/>
              <a:t>’ </a:t>
            </a:r>
            <a:r>
              <a:rPr lang="el-GR" sz="3200" b="1" dirty="0" err="1"/>
              <a:t>οὗ</a:t>
            </a:r>
            <a:r>
              <a:rPr lang="el-GR" sz="3200" b="1" dirty="0"/>
              <a:t> </a:t>
            </a:r>
            <a:r>
              <a:rPr lang="el-GR" sz="3200" b="1" dirty="0" err="1"/>
              <a:t>μὴ</a:t>
            </a:r>
            <a:r>
              <a:rPr lang="el-GR" sz="3200" b="1" dirty="0"/>
              <a:t> </a:t>
            </a:r>
            <a:r>
              <a:rPr lang="el-GR" sz="3200" b="1" dirty="0" err="1"/>
              <a:t>φαγεῖν</a:t>
            </a:r>
            <a:r>
              <a:rPr lang="el-GR" sz="3200" b="1" dirty="0"/>
              <a:t> </a:t>
            </a:r>
            <a:r>
              <a:rPr lang="el-GR" sz="3200" b="1" dirty="0" err="1"/>
              <a:t>ἐκελεύσθημεν</a:t>
            </a:r>
            <a:r>
              <a:rPr lang="el-GR" sz="3200" b="1" dirty="0"/>
              <a:t>»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830ACF94-8DDD-D156-F1E2-902FC707A3D4}"/>
              </a:ext>
            </a:extLst>
          </p:cNvPr>
          <p:cNvSpPr>
            <a:spLocks noGrp="1"/>
          </p:cNvSpPr>
          <p:nvPr>
            <p:ph idx="1"/>
          </p:nvPr>
        </p:nvSpPr>
        <p:spPr>
          <a:xfrm>
            <a:off x="-1" y="1343818"/>
            <a:ext cx="12191999" cy="5514182"/>
          </a:xfrm>
        </p:spPr>
        <p:txBody>
          <a:bodyPr>
            <a:normAutofit fontScale="92500" lnSpcReduction="10000"/>
          </a:bodyPr>
          <a:lstStyle/>
          <a:p>
            <a:r>
              <a:rPr lang="el-GR" dirty="0"/>
              <a:t>Όταν η νηστεία γίνεται αυτόνομα έξω από την κοινωνία της Εκκλησίας, τότε η προαίρεσή μας παραμένει ακαλλιέργητη και ο άνθρωπος μοιάζει με τα κτήνη τα ανόητα. Απολαμβάνει, μάλιστα, τα απαγορευμένα ξύλα, που είναι τα παρά φύση πάθη, η παράλογη χρήση των φυσικών δυνάμεων, οι ηδονές της σάρκας, η επιθυμία των οφθαλμών, τα άσεμνα λόγια, η μέθη, ο θυμός, η οργή και η μνησικακία. (ΘΕΟΛΗΠΤΟΣ ΦΙΛΑΔΕΛΦΙΑΣ)</a:t>
            </a:r>
          </a:p>
          <a:p>
            <a:r>
              <a:rPr lang="el-GR" dirty="0"/>
              <a:t>Στη ζωή της Εκκλησίας ο άνθρωπος με τη νηστεία πετά και φθάνει στον Θεό με δύο φτερούγες, τη </a:t>
            </a:r>
            <a:r>
              <a:rPr lang="el-GR" b="1" dirty="0"/>
              <a:t>συγνώμη</a:t>
            </a:r>
            <a:r>
              <a:rPr lang="el-GR" dirty="0"/>
              <a:t> και τη </a:t>
            </a:r>
            <a:r>
              <a:rPr lang="el-GR" b="1" dirty="0"/>
              <a:t>φιλανθρωπία</a:t>
            </a:r>
            <a:r>
              <a:rPr lang="el-GR" dirty="0"/>
              <a:t>, δηλαδή με την αγάπη ως άφεση και ως ευεργεσία. Αδελφή ισάξια της αγάπης είναι η ελεημοσύνη, δείγμα της ενεργής σωματικής και πνευματικής νηστείας· άρτο στους πεινασμένους και στέγη στους άστεγους, ώστε να λαμβάνουμε το έλεος του Θεού. </a:t>
            </a:r>
          </a:p>
          <a:p>
            <a:r>
              <a:rPr lang="el-GR" dirty="0"/>
              <a:t>Γι’ αυτό και ο Μέγας Βασίλειος καυτηριάζει τη χημικώς ακριβή νηστεία που διενεργείται με την απουσία του συνανθρώπου· την θεωρεί αδάπανη ευλάβεια: «</a:t>
            </a:r>
            <a:r>
              <a:rPr lang="el-GR" i="1" dirty="0" err="1"/>
              <a:t>Οἶδα</a:t>
            </a:r>
            <a:r>
              <a:rPr lang="el-GR" i="1" dirty="0"/>
              <a:t> </a:t>
            </a:r>
            <a:r>
              <a:rPr lang="el-GR" i="1" dirty="0" err="1"/>
              <a:t>πολλοὺς</a:t>
            </a:r>
            <a:r>
              <a:rPr lang="el-GR" i="1" dirty="0"/>
              <a:t> νηστεύοντας, προσευχομένους, στενάζοντας, </a:t>
            </a:r>
            <a:r>
              <a:rPr lang="el-GR" i="1" dirty="0" err="1"/>
              <a:t>πᾶσαν</a:t>
            </a:r>
            <a:r>
              <a:rPr lang="el-GR" i="1" dirty="0"/>
              <a:t> </a:t>
            </a:r>
            <a:r>
              <a:rPr lang="el-GR" i="1" dirty="0" err="1"/>
              <a:t>τὴν</a:t>
            </a:r>
            <a:r>
              <a:rPr lang="el-GR" i="1" dirty="0"/>
              <a:t> </a:t>
            </a:r>
            <a:r>
              <a:rPr lang="el-GR" i="1" dirty="0" err="1"/>
              <a:t>ἀδάπανον</a:t>
            </a:r>
            <a:r>
              <a:rPr lang="el-GR" i="1" dirty="0"/>
              <a:t> </a:t>
            </a:r>
            <a:r>
              <a:rPr lang="el-GR" i="1" dirty="0" err="1"/>
              <a:t>εὐλάβειαν</a:t>
            </a:r>
            <a:r>
              <a:rPr lang="el-GR" i="1" dirty="0"/>
              <a:t> </a:t>
            </a:r>
            <a:r>
              <a:rPr lang="el-GR" i="1" dirty="0" err="1"/>
              <a:t>ἐνδεικνυμένους</a:t>
            </a:r>
            <a:r>
              <a:rPr lang="el-GR" i="1" dirty="0"/>
              <a:t>, </a:t>
            </a:r>
            <a:r>
              <a:rPr lang="el-GR" i="1" dirty="0" err="1"/>
              <a:t>ὀβολὸν</a:t>
            </a:r>
            <a:r>
              <a:rPr lang="el-GR" i="1" dirty="0"/>
              <a:t> </a:t>
            </a:r>
            <a:r>
              <a:rPr lang="el-GR" i="1" dirty="0" err="1"/>
              <a:t>δὲ</a:t>
            </a:r>
            <a:r>
              <a:rPr lang="el-GR" i="1" dirty="0"/>
              <a:t> </a:t>
            </a:r>
            <a:r>
              <a:rPr lang="el-GR" i="1" dirty="0" err="1"/>
              <a:t>ἕνα</a:t>
            </a:r>
            <a:r>
              <a:rPr lang="el-GR" i="1" dirty="0"/>
              <a:t> </a:t>
            </a:r>
            <a:r>
              <a:rPr lang="el-GR" i="1" dirty="0" err="1"/>
              <a:t>μὴ</a:t>
            </a:r>
            <a:r>
              <a:rPr lang="el-GR" i="1" dirty="0"/>
              <a:t> </a:t>
            </a:r>
            <a:r>
              <a:rPr lang="el-GR" i="1" dirty="0" err="1"/>
              <a:t>προϊεμένους</a:t>
            </a:r>
            <a:r>
              <a:rPr lang="el-GR" i="1" dirty="0"/>
              <a:t> </a:t>
            </a:r>
            <a:r>
              <a:rPr lang="el-GR" i="1" dirty="0" err="1"/>
              <a:t>τοῖς</a:t>
            </a:r>
            <a:r>
              <a:rPr lang="el-GR" i="1" dirty="0"/>
              <a:t> </a:t>
            </a:r>
            <a:r>
              <a:rPr lang="el-GR" i="1" dirty="0" err="1"/>
              <a:t>θλιβομένοις</a:t>
            </a:r>
            <a:r>
              <a:rPr lang="el-GR" i="1" dirty="0"/>
              <a:t>. Τί </a:t>
            </a:r>
            <a:r>
              <a:rPr lang="el-GR" i="1" dirty="0" err="1"/>
              <a:t>ὄφελος</a:t>
            </a:r>
            <a:r>
              <a:rPr lang="el-GR" i="1" dirty="0"/>
              <a:t> τούτοις </a:t>
            </a:r>
            <a:r>
              <a:rPr lang="el-GR" i="1" dirty="0" err="1"/>
              <a:t>τῆς</a:t>
            </a:r>
            <a:r>
              <a:rPr lang="el-GR" i="1" dirty="0"/>
              <a:t> </a:t>
            </a:r>
            <a:r>
              <a:rPr lang="el-GR" i="1" dirty="0" err="1"/>
              <a:t>λοιπῆς</a:t>
            </a:r>
            <a:r>
              <a:rPr lang="el-GR" i="1" dirty="0"/>
              <a:t> </a:t>
            </a:r>
            <a:r>
              <a:rPr lang="el-GR" i="1" dirty="0" err="1"/>
              <a:t>άρετῆς</a:t>
            </a:r>
            <a:r>
              <a:rPr lang="el-GR" i="1" dirty="0"/>
              <a:t>; </a:t>
            </a:r>
            <a:r>
              <a:rPr lang="el-GR" i="1" dirty="0" err="1"/>
              <a:t>Οὐ</a:t>
            </a:r>
            <a:r>
              <a:rPr lang="el-GR" i="1" dirty="0"/>
              <a:t> </a:t>
            </a:r>
            <a:r>
              <a:rPr lang="el-GR" i="1" dirty="0" err="1"/>
              <a:t>γὰρ</a:t>
            </a:r>
            <a:r>
              <a:rPr lang="el-GR" i="1" dirty="0"/>
              <a:t> παραδέχεται </a:t>
            </a:r>
            <a:r>
              <a:rPr lang="el-GR" i="1" dirty="0" err="1"/>
              <a:t>αὐτοὺς</a:t>
            </a:r>
            <a:r>
              <a:rPr lang="el-GR" i="1" dirty="0"/>
              <a:t> ἡ βασιλεία </a:t>
            </a:r>
            <a:r>
              <a:rPr lang="el-GR" i="1" dirty="0" err="1"/>
              <a:t>τῶν</a:t>
            </a:r>
            <a:r>
              <a:rPr lang="el-GR" i="1" dirty="0"/>
              <a:t> </a:t>
            </a:r>
            <a:r>
              <a:rPr lang="el-GR" i="1" dirty="0" err="1"/>
              <a:t>οὐρανῶν</a:t>
            </a:r>
            <a:r>
              <a:rPr lang="el-GR" dirty="0"/>
              <a:t>».</a:t>
            </a:r>
          </a:p>
        </p:txBody>
      </p:sp>
    </p:spTree>
    <p:extLst>
      <p:ext uri="{BB962C8B-B14F-4D97-AF65-F5344CB8AC3E}">
        <p14:creationId xmlns:p14="http://schemas.microsoft.com/office/powerpoint/2010/main" val="4247547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2520DC-FC46-83D3-B8B8-AB7248EA3268}"/>
              </a:ext>
            </a:extLst>
          </p:cNvPr>
          <p:cNvSpPr>
            <a:spLocks noGrp="1"/>
          </p:cNvSpPr>
          <p:nvPr>
            <p:ph type="title"/>
          </p:nvPr>
        </p:nvSpPr>
        <p:spPr>
          <a:xfrm>
            <a:off x="0" y="18255"/>
            <a:ext cx="12192000" cy="1325563"/>
          </a:xfrm>
        </p:spPr>
        <p:txBody>
          <a:bodyPr>
            <a:noAutofit/>
          </a:bodyPr>
          <a:lstStyle/>
          <a:p>
            <a:pPr algn="ctr"/>
            <a:r>
              <a:rPr lang="el-GR" sz="3200" b="1" dirty="0"/>
              <a:t>Ζ «</a:t>
            </a:r>
            <a:r>
              <a:rPr lang="el-GR" sz="3200" b="1" dirty="0" err="1"/>
              <a:t>Ἰδοὺ</a:t>
            </a:r>
            <a:r>
              <a:rPr lang="el-GR" sz="3200" b="1" dirty="0"/>
              <a:t> </a:t>
            </a:r>
            <a:r>
              <a:rPr lang="el-GR" sz="3200" b="1" dirty="0" err="1"/>
              <a:t>καὶ</a:t>
            </a:r>
            <a:r>
              <a:rPr lang="el-GR" sz="3200" b="1" dirty="0"/>
              <a:t> </a:t>
            </a:r>
            <a:r>
              <a:rPr lang="el-GR" sz="3200" b="1" dirty="0" err="1"/>
              <a:t>ἐνταῦθα</a:t>
            </a:r>
            <a:r>
              <a:rPr lang="el-GR" sz="3200" b="1" dirty="0"/>
              <a:t> ξύλα </a:t>
            </a:r>
            <a:r>
              <a:rPr lang="el-GR" sz="3200" b="1" dirty="0" err="1"/>
              <a:t>τοῦ</a:t>
            </a:r>
            <a:r>
              <a:rPr lang="el-GR" sz="3200" b="1" dirty="0"/>
              <a:t> παραδείσου, </a:t>
            </a:r>
            <a:r>
              <a:rPr lang="el-GR" sz="3200" b="1" dirty="0" err="1"/>
              <a:t>ἀφ</a:t>
            </a:r>
            <a:r>
              <a:rPr lang="el-GR" sz="3200" b="1" dirty="0"/>
              <a:t>’ </a:t>
            </a:r>
            <a:r>
              <a:rPr lang="el-GR" sz="3200" b="1" dirty="0" err="1"/>
              <a:t>ὧν</a:t>
            </a:r>
            <a:r>
              <a:rPr lang="el-GR" sz="3200" b="1" dirty="0"/>
              <a:t> </a:t>
            </a:r>
            <a:r>
              <a:rPr lang="el-GR" sz="3200" b="1" dirty="0" err="1"/>
              <a:t>ἐσθίειν</a:t>
            </a:r>
            <a:r>
              <a:rPr lang="el-GR" sz="3200" b="1" dirty="0"/>
              <a:t> </a:t>
            </a:r>
            <a:r>
              <a:rPr lang="el-GR" sz="3200" b="1" dirty="0" err="1"/>
              <a:t>προσετάγημεν</a:t>
            </a:r>
            <a:r>
              <a:rPr lang="el-GR" sz="3200" b="1" dirty="0"/>
              <a:t>… </a:t>
            </a:r>
            <a:r>
              <a:rPr lang="el-GR" sz="3200" b="1" dirty="0" err="1"/>
              <a:t>ὡσαύτως</a:t>
            </a:r>
            <a:r>
              <a:rPr lang="el-GR" sz="3200" b="1" dirty="0"/>
              <a:t> </a:t>
            </a:r>
            <a:r>
              <a:rPr lang="el-GR" sz="3200" b="1" dirty="0" err="1"/>
              <a:t>ὁρᾶται</a:t>
            </a:r>
            <a:r>
              <a:rPr lang="el-GR" sz="3200" b="1" dirty="0"/>
              <a:t> </a:t>
            </a:r>
            <a:r>
              <a:rPr lang="el-GR" sz="3200" b="1" dirty="0" err="1"/>
              <a:t>ἐν</a:t>
            </a:r>
            <a:r>
              <a:rPr lang="el-GR" sz="3200" b="1" dirty="0"/>
              <a:t> </a:t>
            </a:r>
            <a:r>
              <a:rPr lang="el-GR" sz="3200" b="1" dirty="0" err="1"/>
              <a:t>ἡμῖν</a:t>
            </a:r>
            <a:r>
              <a:rPr lang="el-GR" sz="3200" b="1" dirty="0"/>
              <a:t> </a:t>
            </a:r>
            <a:r>
              <a:rPr lang="el-GR" sz="3200" b="1" dirty="0" err="1"/>
              <a:t>καὶ</a:t>
            </a:r>
            <a:r>
              <a:rPr lang="el-GR" sz="3200" b="1" dirty="0"/>
              <a:t> </a:t>
            </a:r>
            <a:r>
              <a:rPr lang="el-GR" sz="3200" b="1" dirty="0" err="1"/>
              <a:t>ξύλον</a:t>
            </a:r>
            <a:r>
              <a:rPr lang="el-GR" sz="3200" b="1" dirty="0"/>
              <a:t> </a:t>
            </a:r>
            <a:r>
              <a:rPr lang="el-GR" sz="3200" b="1" dirty="0" err="1"/>
              <a:t>ἀπώμοτον</a:t>
            </a:r>
            <a:r>
              <a:rPr lang="el-GR" sz="3200" b="1" dirty="0"/>
              <a:t>, </a:t>
            </a:r>
            <a:r>
              <a:rPr lang="el-GR" sz="3200" b="1" dirty="0" err="1"/>
              <a:t>ἀφ</a:t>
            </a:r>
            <a:r>
              <a:rPr lang="el-GR" sz="3200" b="1" dirty="0"/>
              <a:t>’ </a:t>
            </a:r>
            <a:r>
              <a:rPr lang="el-GR" sz="3200" b="1" dirty="0" err="1"/>
              <a:t>οὗ</a:t>
            </a:r>
            <a:r>
              <a:rPr lang="el-GR" sz="3200" b="1" dirty="0"/>
              <a:t> </a:t>
            </a:r>
            <a:r>
              <a:rPr lang="el-GR" sz="3200" b="1" dirty="0" err="1"/>
              <a:t>μὴ</a:t>
            </a:r>
            <a:r>
              <a:rPr lang="el-GR" sz="3200" b="1" dirty="0"/>
              <a:t> </a:t>
            </a:r>
            <a:r>
              <a:rPr lang="el-GR" sz="3200" b="1" dirty="0" err="1"/>
              <a:t>φαγεῖν</a:t>
            </a:r>
            <a:r>
              <a:rPr lang="el-GR" sz="3200" b="1" dirty="0"/>
              <a:t> </a:t>
            </a:r>
            <a:r>
              <a:rPr lang="el-GR" sz="3200" b="1" dirty="0" err="1"/>
              <a:t>ἐκελεύσθημεν</a:t>
            </a:r>
            <a:r>
              <a:rPr lang="el-GR" sz="3200" b="1" dirty="0"/>
              <a:t>»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FC3ADD25-C65C-4822-FB5F-07B70B7E8B64}"/>
              </a:ext>
            </a:extLst>
          </p:cNvPr>
          <p:cNvSpPr>
            <a:spLocks noGrp="1"/>
          </p:cNvSpPr>
          <p:nvPr>
            <p:ph idx="1"/>
          </p:nvPr>
        </p:nvSpPr>
        <p:spPr>
          <a:xfrm>
            <a:off x="0" y="1343818"/>
            <a:ext cx="12192000" cy="5495927"/>
          </a:xfrm>
        </p:spPr>
        <p:txBody>
          <a:bodyPr>
            <a:normAutofit fontScale="92500" lnSpcReduction="10000"/>
          </a:bodyPr>
          <a:lstStyle/>
          <a:p>
            <a:r>
              <a:rPr lang="el-GR" dirty="0"/>
              <a:t>Στην ίδια κατεύθυνση κινείται και ο Ευσέβιος </a:t>
            </a:r>
            <a:r>
              <a:rPr lang="el-GR" dirty="0" err="1"/>
              <a:t>Αλεξανδρείας</a:t>
            </a:r>
            <a:r>
              <a:rPr lang="el-GR" dirty="0"/>
              <a:t>· τη νηστεία που διενεργείται χωρίς φιλανθρωπία την θεωρεί αμετάδοτη και άκαρπη: «</a:t>
            </a:r>
            <a:r>
              <a:rPr lang="el-GR" i="1" dirty="0"/>
              <a:t>Ὁ </a:t>
            </a:r>
            <a:r>
              <a:rPr lang="el-GR" i="1" dirty="0" err="1"/>
              <a:t>Χριστιανὸς</a:t>
            </a:r>
            <a:r>
              <a:rPr lang="el-GR" i="1" dirty="0"/>
              <a:t> </a:t>
            </a:r>
            <a:r>
              <a:rPr lang="el-GR" i="1" dirty="0" err="1"/>
              <a:t>νηστεύων</a:t>
            </a:r>
            <a:r>
              <a:rPr lang="el-GR" i="1" dirty="0"/>
              <a:t> </a:t>
            </a:r>
            <a:r>
              <a:rPr lang="el-GR" i="1" dirty="0" err="1"/>
              <a:t>ὀφείλει</a:t>
            </a:r>
            <a:r>
              <a:rPr lang="el-GR" i="1" dirty="0"/>
              <a:t> </a:t>
            </a:r>
            <a:r>
              <a:rPr lang="el-GR" i="1" dirty="0" err="1"/>
              <a:t>μεταδοῦναι</a:t>
            </a:r>
            <a:r>
              <a:rPr lang="el-GR" i="1" dirty="0"/>
              <a:t> </a:t>
            </a:r>
            <a:r>
              <a:rPr lang="el-GR" i="1" dirty="0" err="1"/>
              <a:t>τῷ</a:t>
            </a:r>
            <a:r>
              <a:rPr lang="el-GR" i="1" dirty="0"/>
              <a:t> </a:t>
            </a:r>
            <a:r>
              <a:rPr lang="el-GR" i="1" dirty="0" err="1"/>
              <a:t>μὴ</a:t>
            </a:r>
            <a:r>
              <a:rPr lang="el-GR" i="1" dirty="0"/>
              <a:t> </a:t>
            </a:r>
            <a:r>
              <a:rPr lang="el-GR" i="1" dirty="0" err="1"/>
              <a:t>ἔχοντι</a:t>
            </a:r>
            <a:r>
              <a:rPr lang="el-GR" i="1" dirty="0"/>
              <a:t>· ὁ </a:t>
            </a:r>
            <a:r>
              <a:rPr lang="el-GR" i="1" dirty="0" err="1"/>
              <a:t>γὰρ</a:t>
            </a:r>
            <a:r>
              <a:rPr lang="el-GR" i="1" dirty="0"/>
              <a:t> </a:t>
            </a:r>
            <a:r>
              <a:rPr lang="el-GR" i="1" dirty="0" err="1"/>
              <a:t>νηστεύων</a:t>
            </a:r>
            <a:r>
              <a:rPr lang="el-GR" i="1" dirty="0"/>
              <a:t> </a:t>
            </a:r>
            <a:r>
              <a:rPr lang="el-GR" i="1" dirty="0" err="1"/>
              <a:t>καὶ</a:t>
            </a:r>
            <a:r>
              <a:rPr lang="el-GR" i="1" dirty="0"/>
              <a:t> </a:t>
            </a:r>
            <a:r>
              <a:rPr lang="el-GR" i="1" dirty="0" err="1"/>
              <a:t>μὴ</a:t>
            </a:r>
            <a:r>
              <a:rPr lang="el-GR" i="1" dirty="0"/>
              <a:t> </a:t>
            </a:r>
            <a:r>
              <a:rPr lang="el-GR" i="1" dirty="0" err="1"/>
              <a:t>μεταδιδοὺς</a:t>
            </a:r>
            <a:r>
              <a:rPr lang="el-GR" i="1" dirty="0"/>
              <a:t> </a:t>
            </a:r>
            <a:r>
              <a:rPr lang="el-GR" i="1" dirty="0" err="1"/>
              <a:t>πεινῶντι</a:t>
            </a:r>
            <a:r>
              <a:rPr lang="el-GR" i="1" dirty="0"/>
              <a:t> </a:t>
            </a:r>
            <a:r>
              <a:rPr lang="el-GR" i="1" dirty="0" err="1"/>
              <a:t>τὸν</a:t>
            </a:r>
            <a:r>
              <a:rPr lang="el-GR" i="1" dirty="0"/>
              <a:t> </a:t>
            </a:r>
            <a:r>
              <a:rPr lang="el-GR" i="1" dirty="0" err="1"/>
              <a:t>ἄρτον</a:t>
            </a:r>
            <a:r>
              <a:rPr lang="el-GR" i="1" dirty="0"/>
              <a:t> </a:t>
            </a:r>
            <a:r>
              <a:rPr lang="el-GR" i="1" dirty="0" err="1"/>
              <a:t>αὐτοῦ</a:t>
            </a:r>
            <a:r>
              <a:rPr lang="el-GR" i="1" dirty="0"/>
              <a:t>, </a:t>
            </a:r>
            <a:r>
              <a:rPr lang="el-GR" i="1" dirty="0" err="1"/>
              <a:t>ματαιοῖ</a:t>
            </a:r>
            <a:r>
              <a:rPr lang="el-GR" i="1" dirty="0"/>
              <a:t> </a:t>
            </a:r>
            <a:r>
              <a:rPr lang="el-GR" i="1" dirty="0" err="1"/>
              <a:t>τὴν</a:t>
            </a:r>
            <a:r>
              <a:rPr lang="el-GR" i="1" dirty="0"/>
              <a:t> </a:t>
            </a:r>
            <a:r>
              <a:rPr lang="el-GR" i="1" dirty="0" err="1"/>
              <a:t>νηστείαν</a:t>
            </a:r>
            <a:r>
              <a:rPr lang="el-GR" i="1" dirty="0"/>
              <a:t> </a:t>
            </a:r>
            <a:r>
              <a:rPr lang="el-GR" i="1" dirty="0" err="1"/>
              <a:t>αὐτοῦ</a:t>
            </a:r>
            <a:r>
              <a:rPr lang="el-GR" i="1" dirty="0"/>
              <a:t>. </a:t>
            </a:r>
            <a:r>
              <a:rPr lang="el-GR" i="1" dirty="0" err="1"/>
              <a:t>Ἄκαρπος</a:t>
            </a:r>
            <a:r>
              <a:rPr lang="el-GR" i="1" dirty="0"/>
              <a:t> </a:t>
            </a:r>
            <a:r>
              <a:rPr lang="el-GR" i="1" dirty="0" err="1"/>
              <a:t>ἐστιν</a:t>
            </a:r>
            <a:r>
              <a:rPr lang="el-GR" i="1" dirty="0"/>
              <a:t>, </a:t>
            </a:r>
            <a:r>
              <a:rPr lang="el-GR" i="1" dirty="0" err="1"/>
              <a:t>ἀμετάδοτος</a:t>
            </a:r>
            <a:r>
              <a:rPr lang="el-GR" i="1" dirty="0"/>
              <a:t> ἡ νηστεία</a:t>
            </a:r>
            <a:r>
              <a:rPr lang="el-GR" dirty="0"/>
              <a:t>». (ΙΩΑΝΝΗΣ ΧΡΥΣΟΣΤΟΜΟΣ)</a:t>
            </a:r>
          </a:p>
          <a:p>
            <a:r>
              <a:rPr lang="el-GR" dirty="0"/>
              <a:t>Η </a:t>
            </a:r>
            <a:r>
              <a:rPr lang="el-GR" b="1" dirty="0"/>
              <a:t>ελεημοσύνη</a:t>
            </a:r>
            <a:r>
              <a:rPr lang="el-GR" dirty="0"/>
              <a:t> αποτελεί αρετή της ψυχής και όταν δεν γίνεται από κενοδοξία, θεραπεύει το θυμικό της. Αποτελεί, μάλιστα, </a:t>
            </a:r>
            <a:r>
              <a:rPr lang="el-GR" b="1" dirty="0"/>
              <a:t>όχημα που ανεβάζει στον ουρανό</a:t>
            </a:r>
            <a:r>
              <a:rPr lang="el-GR" dirty="0"/>
              <a:t>: «</a:t>
            </a:r>
            <a:r>
              <a:rPr lang="el-GR" i="1" dirty="0" err="1"/>
              <a:t>Μὴ</a:t>
            </a:r>
            <a:r>
              <a:rPr lang="el-GR" i="1" dirty="0"/>
              <a:t> </a:t>
            </a:r>
            <a:r>
              <a:rPr lang="el-GR" i="1" dirty="0" err="1"/>
              <a:t>τοίνυν</a:t>
            </a:r>
            <a:r>
              <a:rPr lang="el-GR" i="1" dirty="0"/>
              <a:t> </a:t>
            </a:r>
            <a:r>
              <a:rPr lang="el-GR" i="1" dirty="0" err="1"/>
              <a:t>ἀργὴν</a:t>
            </a:r>
            <a:r>
              <a:rPr lang="el-GR" i="1" dirty="0"/>
              <a:t> </a:t>
            </a:r>
            <a:r>
              <a:rPr lang="el-GR" i="1" dirty="0" err="1"/>
              <a:t>τὴν</a:t>
            </a:r>
            <a:r>
              <a:rPr lang="el-GR" i="1" dirty="0"/>
              <a:t> </a:t>
            </a:r>
            <a:r>
              <a:rPr lang="el-GR" i="1" dirty="0" err="1"/>
              <a:t>νηστείαν</a:t>
            </a:r>
            <a:r>
              <a:rPr lang="el-GR" i="1" dirty="0"/>
              <a:t> </a:t>
            </a:r>
            <a:r>
              <a:rPr lang="el-GR" i="1" dirty="0" err="1"/>
              <a:t>ἐπιδείκνυσο</a:t>
            </a:r>
            <a:r>
              <a:rPr lang="el-GR" i="1" dirty="0"/>
              <a:t>· </a:t>
            </a:r>
            <a:r>
              <a:rPr lang="el-GR" i="1" dirty="0" err="1"/>
              <a:t>οὐ</a:t>
            </a:r>
            <a:r>
              <a:rPr lang="el-GR" i="1" dirty="0"/>
              <a:t> </a:t>
            </a:r>
            <a:r>
              <a:rPr lang="el-GR" i="1" dirty="0" err="1"/>
              <a:t>γὰρ</a:t>
            </a:r>
            <a:r>
              <a:rPr lang="el-GR" i="1" dirty="0"/>
              <a:t> </a:t>
            </a:r>
            <a:r>
              <a:rPr lang="el-GR" i="1" dirty="0" err="1"/>
              <a:t>ἀναβαίνει</a:t>
            </a:r>
            <a:r>
              <a:rPr lang="el-GR" i="1" dirty="0"/>
              <a:t> μόνη </a:t>
            </a:r>
            <a:r>
              <a:rPr lang="el-GR" i="1" dirty="0" err="1"/>
              <a:t>εἰς</a:t>
            </a:r>
            <a:r>
              <a:rPr lang="el-GR" i="1" dirty="0"/>
              <a:t> </a:t>
            </a:r>
            <a:r>
              <a:rPr lang="el-GR" i="1" dirty="0" err="1"/>
              <a:t>τὸν</a:t>
            </a:r>
            <a:r>
              <a:rPr lang="el-GR" i="1" dirty="0"/>
              <a:t> </a:t>
            </a:r>
            <a:r>
              <a:rPr lang="el-GR" i="1" dirty="0" err="1"/>
              <a:t>οὐρανὸν</a:t>
            </a:r>
            <a:r>
              <a:rPr lang="el-GR" i="1" dirty="0"/>
              <a:t> ἡ νηστεία, </a:t>
            </a:r>
            <a:r>
              <a:rPr lang="el-GR" i="1" dirty="0" err="1"/>
              <a:t>ἐὰν</a:t>
            </a:r>
            <a:r>
              <a:rPr lang="el-GR" i="1" dirty="0"/>
              <a:t> </a:t>
            </a:r>
            <a:r>
              <a:rPr lang="el-GR" i="1" dirty="0" err="1"/>
              <a:t>μὴ</a:t>
            </a:r>
            <a:r>
              <a:rPr lang="el-GR" i="1" dirty="0"/>
              <a:t> </a:t>
            </a:r>
            <a:r>
              <a:rPr lang="el-GR" i="1" dirty="0" err="1"/>
              <a:t>ἔχῃ</a:t>
            </a:r>
            <a:r>
              <a:rPr lang="el-GR" i="1" dirty="0"/>
              <a:t> </a:t>
            </a:r>
            <a:r>
              <a:rPr lang="el-GR" i="1" dirty="0" err="1"/>
              <a:t>τὴν</a:t>
            </a:r>
            <a:r>
              <a:rPr lang="el-GR" i="1" dirty="0"/>
              <a:t> </a:t>
            </a:r>
            <a:r>
              <a:rPr lang="el-GR" i="1" dirty="0" err="1"/>
              <a:t>ἀδελφὴν</a:t>
            </a:r>
            <a:r>
              <a:rPr lang="el-GR" i="1" dirty="0"/>
              <a:t> </a:t>
            </a:r>
            <a:r>
              <a:rPr lang="el-GR" i="1" dirty="0" err="1"/>
              <a:t>αὐτῆς</a:t>
            </a:r>
            <a:r>
              <a:rPr lang="el-GR" i="1" dirty="0"/>
              <a:t> </a:t>
            </a:r>
            <a:r>
              <a:rPr lang="el-GR" i="1" dirty="0" err="1"/>
              <a:t>ἐλεημοσύνην</a:t>
            </a:r>
            <a:r>
              <a:rPr lang="el-GR" i="1" dirty="0"/>
              <a:t>· </a:t>
            </a:r>
            <a:r>
              <a:rPr lang="el-GR" i="1" dirty="0" err="1"/>
              <a:t>ξυνωρὶς</a:t>
            </a:r>
            <a:r>
              <a:rPr lang="el-GR" i="1" dirty="0"/>
              <a:t> </a:t>
            </a:r>
            <a:r>
              <a:rPr lang="el-GR" i="1" dirty="0" err="1"/>
              <a:t>γὰρ</a:t>
            </a:r>
            <a:r>
              <a:rPr lang="el-GR" i="1" dirty="0"/>
              <a:t> </a:t>
            </a:r>
            <a:r>
              <a:rPr lang="el-GR" i="1" dirty="0" err="1"/>
              <a:t>αὐτῆς</a:t>
            </a:r>
            <a:r>
              <a:rPr lang="el-GR" i="1" dirty="0"/>
              <a:t> </a:t>
            </a:r>
            <a:r>
              <a:rPr lang="el-GR" i="1" dirty="0" err="1"/>
              <a:t>ἐστι</a:t>
            </a:r>
            <a:r>
              <a:rPr lang="el-GR" i="1" dirty="0"/>
              <a:t>, </a:t>
            </a:r>
            <a:r>
              <a:rPr lang="el-GR" i="1" dirty="0" err="1"/>
              <a:t>καὶ</a:t>
            </a:r>
            <a:r>
              <a:rPr lang="el-GR" i="1" dirty="0"/>
              <a:t> </a:t>
            </a:r>
            <a:r>
              <a:rPr lang="el-GR" i="1" dirty="0" err="1"/>
              <a:t>οὐ</a:t>
            </a:r>
            <a:r>
              <a:rPr lang="el-GR" i="1" dirty="0"/>
              <a:t> μόνον </a:t>
            </a:r>
            <a:r>
              <a:rPr lang="el-GR" i="1" dirty="0" err="1"/>
              <a:t>ἀδελφότης</a:t>
            </a:r>
            <a:r>
              <a:rPr lang="el-GR" i="1" dirty="0"/>
              <a:t> </a:t>
            </a:r>
            <a:r>
              <a:rPr lang="el-GR" i="1" dirty="0" err="1"/>
              <a:t>καὶ</a:t>
            </a:r>
            <a:r>
              <a:rPr lang="el-GR" i="1" dirty="0"/>
              <a:t> </a:t>
            </a:r>
            <a:r>
              <a:rPr lang="el-GR" i="1" dirty="0" err="1"/>
              <a:t>ξυνωρὶς</a:t>
            </a:r>
            <a:r>
              <a:rPr lang="el-GR" i="1" dirty="0"/>
              <a:t>, </a:t>
            </a:r>
            <a:r>
              <a:rPr lang="el-GR" i="1" dirty="0" err="1"/>
              <a:t>ἀλλὰ</a:t>
            </a:r>
            <a:r>
              <a:rPr lang="el-GR" i="1" dirty="0"/>
              <a:t> </a:t>
            </a:r>
            <a:r>
              <a:rPr lang="el-GR" i="1" dirty="0" err="1"/>
              <a:t>καὶ</a:t>
            </a:r>
            <a:r>
              <a:rPr lang="el-GR" i="1" dirty="0"/>
              <a:t> </a:t>
            </a:r>
            <a:r>
              <a:rPr lang="el-GR" i="1" dirty="0" err="1"/>
              <a:t>ὄχημα</a:t>
            </a:r>
            <a:r>
              <a:rPr lang="el-GR" dirty="0"/>
              <a:t>» (ΙΩΑΝΝΗΣ ΧΡΥΣΟΣΤΟΜΟΣ). </a:t>
            </a:r>
          </a:p>
          <a:p>
            <a:r>
              <a:rPr lang="el-GR" dirty="0"/>
              <a:t>Είναι </a:t>
            </a:r>
            <a:r>
              <a:rPr lang="el-GR" u="sng" dirty="0"/>
              <a:t>δώρο για τον ελεήμονα</a:t>
            </a:r>
            <a:r>
              <a:rPr lang="el-GR" dirty="0"/>
              <a:t>, ο οποίος ενώ δεν ελπίζει σε επιστροφή, συγχρόνως του αποδίδεται από τον Θεό δωρεά ως αποπληρωμή δανείου: «</a:t>
            </a:r>
            <a:r>
              <a:rPr lang="el-GR" i="1" dirty="0"/>
              <a:t>Ὁ </a:t>
            </a:r>
            <a:r>
              <a:rPr lang="el-GR" i="1" dirty="0" err="1"/>
              <a:t>ἐλεῶν</a:t>
            </a:r>
            <a:r>
              <a:rPr lang="el-GR" i="1" dirty="0"/>
              <a:t> </a:t>
            </a:r>
            <a:r>
              <a:rPr lang="el-GR" i="1" dirty="0" err="1"/>
              <a:t>πτωχὸν</a:t>
            </a:r>
            <a:r>
              <a:rPr lang="el-GR" i="1" dirty="0"/>
              <a:t> δανείζει </a:t>
            </a:r>
            <a:r>
              <a:rPr lang="el-GR" i="1" dirty="0" err="1"/>
              <a:t>Θεῷ</a:t>
            </a:r>
            <a:r>
              <a:rPr lang="el-GR" dirty="0"/>
              <a:t>»: «</a:t>
            </a:r>
            <a:r>
              <a:rPr lang="el-GR" i="1" dirty="0" err="1"/>
              <a:t>Ὅταν</a:t>
            </a:r>
            <a:r>
              <a:rPr lang="el-GR" i="1" dirty="0"/>
              <a:t> </a:t>
            </a:r>
            <a:r>
              <a:rPr lang="el-GR" i="1" dirty="0" err="1"/>
              <a:t>πτωχῷ</a:t>
            </a:r>
            <a:r>
              <a:rPr lang="el-GR" i="1" dirty="0"/>
              <a:t> </a:t>
            </a:r>
            <a:r>
              <a:rPr lang="el-GR" i="1" dirty="0" err="1"/>
              <a:t>παρέχειν</a:t>
            </a:r>
            <a:r>
              <a:rPr lang="el-GR" i="1" dirty="0"/>
              <a:t> </a:t>
            </a:r>
            <a:r>
              <a:rPr lang="el-GR" i="1" dirty="0" err="1"/>
              <a:t>μέλλῃς</a:t>
            </a:r>
            <a:r>
              <a:rPr lang="el-GR" i="1" dirty="0"/>
              <a:t> </a:t>
            </a:r>
            <a:r>
              <a:rPr lang="el-GR" i="1" dirty="0" err="1"/>
              <a:t>διὰ</a:t>
            </a:r>
            <a:r>
              <a:rPr lang="el-GR" i="1" dirty="0"/>
              <a:t> </a:t>
            </a:r>
            <a:r>
              <a:rPr lang="el-GR" i="1" dirty="0" err="1"/>
              <a:t>τὸν</a:t>
            </a:r>
            <a:r>
              <a:rPr lang="el-GR" i="1" dirty="0"/>
              <a:t> Κύριον, </a:t>
            </a:r>
            <a:r>
              <a:rPr lang="el-GR" i="1" dirty="0" err="1"/>
              <a:t>τὸ</a:t>
            </a:r>
            <a:r>
              <a:rPr lang="el-GR" i="1" dirty="0"/>
              <a:t> </a:t>
            </a:r>
            <a:r>
              <a:rPr lang="el-GR" i="1" dirty="0" err="1"/>
              <a:t>αὐτὸ</a:t>
            </a:r>
            <a:r>
              <a:rPr lang="el-GR" i="1" dirty="0"/>
              <a:t> </a:t>
            </a:r>
            <a:r>
              <a:rPr lang="el-GR" i="1" dirty="0" err="1"/>
              <a:t>καὶ</a:t>
            </a:r>
            <a:r>
              <a:rPr lang="el-GR" i="1" dirty="0"/>
              <a:t> </a:t>
            </a:r>
            <a:r>
              <a:rPr lang="el-GR" i="1" dirty="0" err="1"/>
              <a:t>δῶρον</a:t>
            </a:r>
            <a:r>
              <a:rPr lang="el-GR" i="1" dirty="0"/>
              <a:t> </a:t>
            </a:r>
            <a:r>
              <a:rPr lang="el-GR" i="1" dirty="0" err="1"/>
              <a:t>ἐστι</a:t>
            </a:r>
            <a:r>
              <a:rPr lang="el-GR" i="1" dirty="0"/>
              <a:t> </a:t>
            </a:r>
            <a:r>
              <a:rPr lang="el-GR" i="1" dirty="0" err="1"/>
              <a:t>καὶ</a:t>
            </a:r>
            <a:r>
              <a:rPr lang="el-GR" i="1" dirty="0"/>
              <a:t> </a:t>
            </a:r>
            <a:r>
              <a:rPr lang="el-GR" i="1" dirty="0" err="1"/>
              <a:t>δάνεισμα</a:t>
            </a:r>
            <a:r>
              <a:rPr lang="el-GR" i="1" dirty="0"/>
              <a:t>· </a:t>
            </a:r>
            <a:r>
              <a:rPr lang="el-GR" i="1" dirty="0" err="1"/>
              <a:t>δῶρον</a:t>
            </a:r>
            <a:r>
              <a:rPr lang="el-GR" i="1" dirty="0"/>
              <a:t> </a:t>
            </a:r>
            <a:r>
              <a:rPr lang="el-GR" i="1" dirty="0" err="1"/>
              <a:t>μὲν</a:t>
            </a:r>
            <a:r>
              <a:rPr lang="el-GR" i="1" dirty="0"/>
              <a:t> </a:t>
            </a:r>
            <a:r>
              <a:rPr lang="el-GR" i="1" dirty="0" err="1"/>
              <a:t>διὰ</a:t>
            </a:r>
            <a:r>
              <a:rPr lang="el-GR" i="1" dirty="0"/>
              <a:t> </a:t>
            </a:r>
            <a:r>
              <a:rPr lang="el-GR" i="1" dirty="0" err="1"/>
              <a:t>τὴν</a:t>
            </a:r>
            <a:r>
              <a:rPr lang="el-GR" i="1" dirty="0"/>
              <a:t> </a:t>
            </a:r>
            <a:r>
              <a:rPr lang="el-GR" i="1" dirty="0" err="1"/>
              <a:t>ἀνελπιστίαν</a:t>
            </a:r>
            <a:r>
              <a:rPr lang="el-GR" i="1" dirty="0"/>
              <a:t> </a:t>
            </a:r>
            <a:r>
              <a:rPr lang="el-GR" i="1" dirty="0" err="1"/>
              <a:t>τῆς</a:t>
            </a:r>
            <a:r>
              <a:rPr lang="el-GR" i="1" dirty="0"/>
              <a:t> </a:t>
            </a:r>
            <a:r>
              <a:rPr lang="el-GR" i="1" dirty="0" err="1"/>
              <a:t>ἀπολήψεως</a:t>
            </a:r>
            <a:r>
              <a:rPr lang="el-GR" i="1" dirty="0"/>
              <a:t>, </a:t>
            </a:r>
            <a:r>
              <a:rPr lang="el-GR" i="1" dirty="0" err="1"/>
              <a:t>δάνεισμα</a:t>
            </a:r>
            <a:r>
              <a:rPr lang="el-GR" i="1" dirty="0"/>
              <a:t> </a:t>
            </a:r>
            <a:r>
              <a:rPr lang="el-GR" i="1" dirty="0" err="1"/>
              <a:t>δὲ</a:t>
            </a:r>
            <a:r>
              <a:rPr lang="el-GR" i="1" dirty="0"/>
              <a:t> </a:t>
            </a:r>
            <a:r>
              <a:rPr lang="el-GR" i="1" dirty="0" err="1"/>
              <a:t>διὰ</a:t>
            </a:r>
            <a:r>
              <a:rPr lang="el-GR" i="1" dirty="0"/>
              <a:t> </a:t>
            </a:r>
            <a:r>
              <a:rPr lang="el-GR" i="1" dirty="0" err="1"/>
              <a:t>τὴν</a:t>
            </a:r>
            <a:r>
              <a:rPr lang="el-GR" i="1" dirty="0"/>
              <a:t> </a:t>
            </a:r>
            <a:r>
              <a:rPr lang="el-GR" i="1" dirty="0" err="1"/>
              <a:t>μεγαλοδωρεὰν</a:t>
            </a:r>
            <a:r>
              <a:rPr lang="el-GR" i="1" dirty="0"/>
              <a:t> </a:t>
            </a:r>
            <a:r>
              <a:rPr lang="el-GR" i="1" dirty="0" err="1"/>
              <a:t>τοῦ</a:t>
            </a:r>
            <a:r>
              <a:rPr lang="el-GR" i="1" dirty="0"/>
              <a:t> </a:t>
            </a:r>
            <a:r>
              <a:rPr lang="el-GR" i="1" dirty="0" err="1"/>
              <a:t>Δεσπότου</a:t>
            </a:r>
            <a:r>
              <a:rPr lang="el-GR" i="1" dirty="0"/>
              <a:t> </a:t>
            </a:r>
            <a:r>
              <a:rPr lang="el-GR" i="1" dirty="0" err="1"/>
              <a:t>τοῦ</a:t>
            </a:r>
            <a:r>
              <a:rPr lang="el-GR" i="1" dirty="0"/>
              <a:t> </a:t>
            </a:r>
            <a:r>
              <a:rPr lang="el-GR" i="1" dirty="0" err="1"/>
              <a:t>ἀποτιννύντος</a:t>
            </a:r>
            <a:r>
              <a:rPr lang="el-GR" i="1" dirty="0"/>
              <a:t> </a:t>
            </a:r>
            <a:r>
              <a:rPr lang="el-GR" i="1" dirty="0" err="1"/>
              <a:t>ὑπὲρ</a:t>
            </a:r>
            <a:r>
              <a:rPr lang="el-GR" i="1" dirty="0"/>
              <a:t> </a:t>
            </a:r>
            <a:r>
              <a:rPr lang="el-GR" i="1" dirty="0" err="1"/>
              <a:t>αὐτοῦ</a:t>
            </a:r>
            <a:r>
              <a:rPr lang="el-GR" i="1" dirty="0"/>
              <a:t>, </a:t>
            </a:r>
            <a:r>
              <a:rPr lang="el-GR" i="1" dirty="0" err="1"/>
              <a:t>ὅς</a:t>
            </a:r>
            <a:r>
              <a:rPr lang="el-GR" i="1" dirty="0"/>
              <a:t>, </a:t>
            </a:r>
            <a:r>
              <a:rPr lang="el-GR" i="1" dirty="0" err="1"/>
              <a:t>μικρὰ</a:t>
            </a:r>
            <a:r>
              <a:rPr lang="el-GR" i="1" dirty="0"/>
              <a:t> </a:t>
            </a:r>
            <a:r>
              <a:rPr lang="el-GR" i="1" dirty="0" err="1"/>
              <a:t>λαβὼν</a:t>
            </a:r>
            <a:r>
              <a:rPr lang="el-GR" i="1" dirty="0"/>
              <a:t> </a:t>
            </a:r>
            <a:r>
              <a:rPr lang="el-GR" i="1" dirty="0" err="1"/>
              <a:t>διὰ</a:t>
            </a:r>
            <a:r>
              <a:rPr lang="el-GR" i="1" dirty="0"/>
              <a:t> </a:t>
            </a:r>
            <a:r>
              <a:rPr lang="el-GR" i="1" dirty="0" err="1"/>
              <a:t>τοῦ</a:t>
            </a:r>
            <a:r>
              <a:rPr lang="el-GR" i="1" dirty="0"/>
              <a:t> πένητος, μεγάλα </a:t>
            </a:r>
            <a:r>
              <a:rPr lang="el-GR" i="1" dirty="0" err="1"/>
              <a:t>ὑπὲρ</a:t>
            </a:r>
            <a:r>
              <a:rPr lang="el-GR" i="1" dirty="0"/>
              <a:t> </a:t>
            </a:r>
            <a:r>
              <a:rPr lang="el-GR" i="1" dirty="0" err="1"/>
              <a:t>αὐτῶν</a:t>
            </a:r>
            <a:r>
              <a:rPr lang="el-GR" i="1" dirty="0"/>
              <a:t> </a:t>
            </a:r>
            <a:r>
              <a:rPr lang="el-GR" i="1" dirty="0" err="1"/>
              <a:t>ἀποδώσει</a:t>
            </a:r>
            <a:r>
              <a:rPr lang="el-GR" dirty="0"/>
              <a:t>» (ΜΕΓΑΣ ΒΑΣΙΛΕΙΟΣ).</a:t>
            </a:r>
          </a:p>
        </p:txBody>
      </p:sp>
    </p:spTree>
    <p:extLst>
      <p:ext uri="{BB962C8B-B14F-4D97-AF65-F5344CB8AC3E}">
        <p14:creationId xmlns:p14="http://schemas.microsoft.com/office/powerpoint/2010/main" val="173867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5732AF-E2F5-F560-CDF9-D5C225F9CB3C}"/>
              </a:ext>
            </a:extLst>
          </p:cNvPr>
          <p:cNvSpPr>
            <a:spLocks noGrp="1"/>
          </p:cNvSpPr>
          <p:nvPr>
            <p:ph type="title"/>
          </p:nvPr>
        </p:nvSpPr>
        <p:spPr>
          <a:xfrm>
            <a:off x="0" y="0"/>
            <a:ext cx="12192000" cy="1068309"/>
          </a:xfrm>
        </p:spPr>
        <p:txBody>
          <a:bodyPr>
            <a:normAutofit/>
          </a:bodyPr>
          <a:lstStyle/>
          <a:p>
            <a:pPr algn="ctr"/>
            <a:r>
              <a:rPr lang="el-GR" sz="3200" b="1" dirty="0"/>
              <a:t>Η «</a:t>
            </a:r>
            <a:r>
              <a:rPr lang="el-GR" sz="3200" b="1" dirty="0" err="1"/>
              <a:t>ἐξ</a:t>
            </a:r>
            <a:r>
              <a:rPr lang="el-GR" sz="3200" b="1" dirty="0"/>
              <a:t> </a:t>
            </a:r>
            <a:r>
              <a:rPr lang="el-GR" sz="3200" b="1" dirty="0" err="1"/>
              <a:t>αἰῶνος</a:t>
            </a:r>
            <a:r>
              <a:rPr lang="el-GR" sz="3200" b="1" dirty="0"/>
              <a:t> </a:t>
            </a:r>
            <a:r>
              <a:rPr lang="el-GR" sz="3200" b="1" dirty="0" err="1"/>
              <a:t>οἱ</a:t>
            </a:r>
            <a:r>
              <a:rPr lang="el-GR" sz="3200" b="1" dirty="0"/>
              <a:t> </a:t>
            </a:r>
            <a:r>
              <a:rPr lang="el-GR" sz="3200" b="1" dirty="0" err="1"/>
              <a:t>μὲν</a:t>
            </a:r>
            <a:r>
              <a:rPr lang="el-GR" sz="3200" b="1" dirty="0"/>
              <a:t> </a:t>
            </a:r>
            <a:r>
              <a:rPr lang="el-GR" sz="3200" b="1" dirty="0" err="1"/>
              <a:t>ἐχθροί</a:t>
            </a:r>
            <a:r>
              <a:rPr lang="el-GR" sz="3200" b="1" dirty="0"/>
              <a:t>, </a:t>
            </a:r>
            <a:r>
              <a:rPr lang="el-GR" sz="3200" b="1" dirty="0" err="1"/>
              <a:t>οἱ</a:t>
            </a:r>
            <a:r>
              <a:rPr lang="el-GR" sz="3200" b="1" dirty="0"/>
              <a:t> </a:t>
            </a:r>
            <a:r>
              <a:rPr lang="el-GR" sz="3200" b="1" dirty="0" err="1"/>
              <a:t>δὲ</a:t>
            </a:r>
            <a:r>
              <a:rPr lang="el-GR" sz="3200" b="1" dirty="0"/>
              <a:t> φίλοι </a:t>
            </a:r>
            <a:r>
              <a:rPr lang="el-GR" sz="3200" b="1" dirty="0" err="1"/>
              <a:t>ἐδείχθησαν</a:t>
            </a:r>
            <a:r>
              <a:rPr lang="el-GR" sz="3200" b="1" dirty="0"/>
              <a:t> </a:t>
            </a:r>
            <a:r>
              <a:rPr lang="el-GR" sz="3200" b="1" dirty="0" err="1"/>
              <a:t>τοῦ</a:t>
            </a:r>
            <a:r>
              <a:rPr lang="el-GR" sz="3200" b="1" dirty="0"/>
              <a:t> </a:t>
            </a:r>
            <a:r>
              <a:rPr lang="el-GR" sz="3200" b="1" dirty="0" err="1"/>
              <a:t>Θεοῦ</a:t>
            </a:r>
            <a:r>
              <a:rPr lang="el-GR" sz="3200" b="1" dirty="0"/>
              <a:t>, </a:t>
            </a:r>
            <a:r>
              <a:rPr lang="el-GR" sz="3200" b="1" dirty="0" err="1"/>
              <a:t>ἀκρασίας</a:t>
            </a:r>
            <a:r>
              <a:rPr lang="el-GR" sz="3200" b="1" dirty="0"/>
              <a:t> </a:t>
            </a:r>
            <a:r>
              <a:rPr lang="el-GR" sz="3200" b="1" dirty="0" err="1"/>
              <a:t>καὶ</a:t>
            </a:r>
            <a:r>
              <a:rPr lang="el-GR" sz="3200" b="1" dirty="0"/>
              <a:t> </a:t>
            </a:r>
            <a:r>
              <a:rPr lang="el-GR" sz="3200" b="1" dirty="0" err="1"/>
              <a:t>ἐγκρατείας</a:t>
            </a:r>
            <a:r>
              <a:rPr lang="el-GR" sz="3200" b="1" dirty="0"/>
              <a:t> </a:t>
            </a:r>
            <a:r>
              <a:rPr lang="el-GR" sz="3200" b="1" dirty="0" err="1"/>
              <a:t>ἐργασαμένης</a:t>
            </a:r>
            <a:r>
              <a:rPr lang="el-GR" sz="3200" b="1" dirty="0"/>
              <a:t> </a:t>
            </a:r>
            <a:r>
              <a:rPr lang="el-GR" sz="3200" b="1" dirty="0" err="1"/>
              <a:t>ἑκάτερον</a:t>
            </a:r>
            <a:r>
              <a:rPr lang="el-GR" sz="3200" b="1" dirty="0"/>
              <a:t>» (Ιωάννης Χρυσόστομος) </a:t>
            </a:r>
            <a:endParaRPr lang="el-GR" sz="3200" dirty="0"/>
          </a:p>
        </p:txBody>
      </p:sp>
      <p:sp>
        <p:nvSpPr>
          <p:cNvPr id="3" name="Θέση περιεχομένου 2">
            <a:extLst>
              <a:ext uri="{FF2B5EF4-FFF2-40B4-BE49-F238E27FC236}">
                <a16:creationId xmlns:a16="http://schemas.microsoft.com/office/drawing/2014/main" id="{2A14143F-C028-2834-298D-DC17194A7946}"/>
              </a:ext>
            </a:extLst>
          </p:cNvPr>
          <p:cNvSpPr>
            <a:spLocks noGrp="1"/>
          </p:cNvSpPr>
          <p:nvPr>
            <p:ph idx="1"/>
          </p:nvPr>
        </p:nvSpPr>
        <p:spPr>
          <a:xfrm>
            <a:off x="0" y="932506"/>
            <a:ext cx="12192000" cy="5925493"/>
          </a:xfrm>
        </p:spPr>
        <p:txBody>
          <a:bodyPr>
            <a:normAutofit fontScale="92500" lnSpcReduction="10000"/>
          </a:bodyPr>
          <a:lstStyle/>
          <a:p>
            <a:r>
              <a:rPr lang="el-GR" dirty="0"/>
              <a:t>Η Εκκλησία μας με την υμνολογία της επιβραβεύει τους φίλους του Θεού που εργάστηκαν στην νηστεία και στην εγκράτεια και απόκτησαν την </a:t>
            </a:r>
            <a:r>
              <a:rPr lang="el-GR" b="1" dirty="0"/>
              <a:t>κοσμιότητα της παρρησίας</a:t>
            </a:r>
            <a:r>
              <a:rPr lang="el-GR" dirty="0"/>
              <a:t>. Ανέβηκαν στο όρος της προσευχής και εισήχθησαν σε γνώση των «υπέρ γνώση». Έγινε η διάνοια και το σώμα τους πλάκες, όπου χαράχθηκαν οι τρόποι των αρετών (ΘΕΟΛΗΠΤΟΣ ΦΙΛΑΔΕΛΦΕΙΑΣ).</a:t>
            </a:r>
          </a:p>
          <a:p>
            <a:r>
              <a:rPr lang="el-GR" dirty="0"/>
              <a:t>Οι προφήτες με τη νηστεία έγιναν φίλοι του Θεού και γνώρισαν τα μυστήριά του. Ο </a:t>
            </a:r>
            <a:r>
              <a:rPr lang="el-GR" b="1" dirty="0">
                <a:solidFill>
                  <a:srgbClr val="FF0000"/>
                </a:solidFill>
              </a:rPr>
              <a:t>Μωυσής </a:t>
            </a:r>
            <a:r>
              <a:rPr lang="el-GR" dirty="0"/>
              <a:t>εισήλθε στον γνόφο και υποδέχτηκε τις εντολές του Θεού. Έγινε μέτοχος </a:t>
            </a:r>
            <a:r>
              <a:rPr lang="el-GR" dirty="0" err="1"/>
              <a:t>θεοπτίας</a:t>
            </a:r>
            <a:r>
              <a:rPr lang="el-GR" dirty="0"/>
              <a:t>, διαίρεσε τη θάλασσα και έθρεψε τον λαό του στην έρημο. Νηστικός και διψασμένος γίνεται κυρίαρχος του ηγεμονικού νου και κατά συνέπεια θεωρός του Θεού: «</a:t>
            </a:r>
            <a:r>
              <a:rPr lang="el-GR" i="1" dirty="0" err="1"/>
              <a:t>Διὸ</a:t>
            </a:r>
            <a:r>
              <a:rPr lang="el-GR" i="1" dirty="0"/>
              <a:t> </a:t>
            </a:r>
            <a:r>
              <a:rPr lang="el-GR" i="1" dirty="0" err="1"/>
              <a:t>καὶ</a:t>
            </a:r>
            <a:r>
              <a:rPr lang="el-GR" i="1" dirty="0"/>
              <a:t> </a:t>
            </a:r>
            <a:r>
              <a:rPr lang="el-GR" i="1" dirty="0" err="1"/>
              <a:t>Μωϋσῆς</a:t>
            </a:r>
            <a:r>
              <a:rPr lang="el-GR" i="1" dirty="0"/>
              <a:t> </a:t>
            </a:r>
            <a:r>
              <a:rPr lang="el-GR" i="1" dirty="0" err="1"/>
              <a:t>πρὸς</a:t>
            </a:r>
            <a:r>
              <a:rPr lang="el-GR" i="1" dirty="0"/>
              <a:t> </a:t>
            </a:r>
            <a:r>
              <a:rPr lang="el-GR" i="1" dirty="0" err="1"/>
              <a:t>θεωρίαν</a:t>
            </a:r>
            <a:r>
              <a:rPr lang="el-GR" i="1" dirty="0"/>
              <a:t> </a:t>
            </a:r>
            <a:r>
              <a:rPr lang="el-GR" i="1" dirty="0" err="1"/>
              <a:t>Θεοῦ</a:t>
            </a:r>
            <a:r>
              <a:rPr lang="el-GR" i="1" dirty="0"/>
              <a:t> </a:t>
            </a:r>
            <a:r>
              <a:rPr lang="el-GR" i="1" dirty="0" err="1"/>
              <a:t>ἀναβαίνων</a:t>
            </a:r>
            <a:r>
              <a:rPr lang="el-GR" i="1" dirty="0"/>
              <a:t> </a:t>
            </a:r>
            <a:r>
              <a:rPr lang="el-GR" i="1" dirty="0" err="1"/>
              <a:t>διὰ</a:t>
            </a:r>
            <a:r>
              <a:rPr lang="el-GR" i="1" dirty="0"/>
              <a:t> </a:t>
            </a:r>
            <a:r>
              <a:rPr lang="el-GR" i="1" dirty="0" err="1"/>
              <a:t>νοῦ</a:t>
            </a:r>
            <a:r>
              <a:rPr lang="el-GR" i="1" dirty="0"/>
              <a:t>, </a:t>
            </a:r>
            <a:r>
              <a:rPr lang="el-GR" b="1" i="1" dirty="0" err="1"/>
              <a:t>ἄσιτος</a:t>
            </a:r>
            <a:r>
              <a:rPr lang="el-GR" b="1" i="1" dirty="0"/>
              <a:t> </a:t>
            </a:r>
            <a:r>
              <a:rPr lang="el-GR" b="1" i="1" dirty="0" err="1"/>
              <a:t>καὶ</a:t>
            </a:r>
            <a:r>
              <a:rPr lang="el-GR" b="1" i="1" dirty="0"/>
              <a:t> </a:t>
            </a:r>
            <a:r>
              <a:rPr lang="el-GR" b="1" i="1" dirty="0" err="1"/>
              <a:t>ἄποτος</a:t>
            </a:r>
            <a:r>
              <a:rPr lang="el-GR" b="1" i="1" dirty="0"/>
              <a:t> </a:t>
            </a:r>
            <a:r>
              <a:rPr lang="el-GR" b="1" i="1" dirty="0" err="1"/>
              <a:t>ἡμερῶν</a:t>
            </a:r>
            <a:r>
              <a:rPr lang="el-GR" b="1" i="1" dirty="0"/>
              <a:t> τεσσαράκοντα </a:t>
            </a:r>
            <a:r>
              <a:rPr lang="el-GR" b="1" i="1" dirty="0" err="1"/>
              <a:t>διετέλεσεν</a:t>
            </a:r>
            <a:r>
              <a:rPr lang="el-GR" i="1" dirty="0"/>
              <a:t>, </a:t>
            </a:r>
            <a:r>
              <a:rPr lang="el-GR" i="1" dirty="0" err="1"/>
              <a:t>ἀθόλωτον</a:t>
            </a:r>
            <a:r>
              <a:rPr lang="el-GR" i="1" dirty="0"/>
              <a:t> </a:t>
            </a:r>
            <a:r>
              <a:rPr lang="el-GR" i="1" dirty="0" err="1"/>
              <a:t>διαμένειν</a:t>
            </a:r>
            <a:r>
              <a:rPr lang="el-GR" i="1" dirty="0"/>
              <a:t> </a:t>
            </a:r>
            <a:r>
              <a:rPr lang="el-GR" i="1" dirty="0" err="1"/>
              <a:t>αὐτῷ</a:t>
            </a:r>
            <a:r>
              <a:rPr lang="el-GR" i="1" dirty="0"/>
              <a:t> </a:t>
            </a:r>
            <a:r>
              <a:rPr lang="el-GR" i="1" dirty="0" err="1"/>
              <a:t>τὸ</a:t>
            </a:r>
            <a:r>
              <a:rPr lang="el-GR" i="1" dirty="0"/>
              <a:t> </a:t>
            </a:r>
            <a:r>
              <a:rPr lang="el-GR" i="1" dirty="0" err="1"/>
              <a:t>ἡγεμονικὸν</a:t>
            </a:r>
            <a:r>
              <a:rPr lang="el-GR" i="1" dirty="0"/>
              <a:t> διοικούμενος</a:t>
            </a:r>
            <a:r>
              <a:rPr lang="el-GR" dirty="0"/>
              <a:t>» (ΜΕΓΑΣ ΒΑΣΙΛΕΙΟΣ). </a:t>
            </a:r>
          </a:p>
          <a:p>
            <a:r>
              <a:rPr lang="el-GR" dirty="0"/>
              <a:t>Τον βλέπει (ο Μωυσής) κατά πρόσωπο και μιλάει μαζί Του σαν φίλος, διδάσκεται και διδάσκει όλους γι’ Αυτόν: «</a:t>
            </a:r>
            <a:r>
              <a:rPr lang="el-GR" i="1" dirty="0" err="1"/>
              <a:t>Μωϋσῆς</a:t>
            </a:r>
            <a:r>
              <a:rPr lang="el-GR" i="1" dirty="0"/>
              <a:t> </a:t>
            </a:r>
            <a:r>
              <a:rPr lang="el-GR" i="1" dirty="0" err="1"/>
              <a:t>μὲν</a:t>
            </a:r>
            <a:r>
              <a:rPr lang="el-GR" i="1" dirty="0"/>
              <a:t> </a:t>
            </a:r>
            <a:r>
              <a:rPr lang="el-GR" i="1" dirty="0" err="1"/>
              <a:t>οὖν</a:t>
            </a:r>
            <a:r>
              <a:rPr lang="el-GR" i="1" dirty="0"/>
              <a:t> </a:t>
            </a:r>
            <a:r>
              <a:rPr lang="el-GR" i="1" dirty="0" err="1"/>
              <a:t>τεσσαρακονθήμερον</a:t>
            </a:r>
            <a:r>
              <a:rPr lang="el-GR" i="1" dirty="0"/>
              <a:t> </a:t>
            </a:r>
            <a:r>
              <a:rPr lang="el-GR" i="1" dirty="0" err="1"/>
              <a:t>νηστείαν</a:t>
            </a:r>
            <a:r>
              <a:rPr lang="el-GR" i="1" dirty="0"/>
              <a:t> </a:t>
            </a:r>
            <a:r>
              <a:rPr lang="el-GR" i="1" dirty="0" err="1"/>
              <a:t>ἐπ</a:t>
            </a:r>
            <a:r>
              <a:rPr lang="el-GR" i="1" dirty="0"/>
              <a:t>’ </a:t>
            </a:r>
            <a:r>
              <a:rPr lang="el-GR" i="1" dirty="0" err="1"/>
              <a:t>ὄρους</a:t>
            </a:r>
            <a:r>
              <a:rPr lang="el-GR" i="1" dirty="0"/>
              <a:t> </a:t>
            </a:r>
            <a:r>
              <a:rPr lang="el-GR" i="1" dirty="0" err="1"/>
              <a:t>ἄγων</a:t>
            </a:r>
            <a:r>
              <a:rPr lang="el-GR" i="1" dirty="0"/>
              <a:t>, </a:t>
            </a:r>
            <a:r>
              <a:rPr lang="el-GR" i="1" dirty="0" err="1"/>
              <a:t>ἐν</a:t>
            </a:r>
            <a:r>
              <a:rPr lang="el-GR" i="1" dirty="0"/>
              <a:t> </a:t>
            </a:r>
            <a:r>
              <a:rPr lang="el-GR" i="1" dirty="0" err="1"/>
              <a:t>εἴδει</a:t>
            </a:r>
            <a:r>
              <a:rPr lang="el-GR" i="1" dirty="0"/>
              <a:t> </a:t>
            </a:r>
            <a:r>
              <a:rPr lang="el-GR" i="1" dirty="0" err="1"/>
              <a:t>καὶ</a:t>
            </a:r>
            <a:r>
              <a:rPr lang="el-GR" i="1" dirty="0"/>
              <a:t> </a:t>
            </a:r>
            <a:r>
              <a:rPr lang="el-GR" i="1" dirty="0" err="1"/>
              <a:t>οὐ</a:t>
            </a:r>
            <a:r>
              <a:rPr lang="el-GR" i="1" dirty="0"/>
              <a:t> </a:t>
            </a:r>
            <a:r>
              <a:rPr lang="el-GR" i="1" dirty="0" err="1"/>
              <a:t>ἐν</a:t>
            </a:r>
            <a:r>
              <a:rPr lang="el-GR" i="1" dirty="0"/>
              <a:t> </a:t>
            </a:r>
            <a:r>
              <a:rPr lang="el-GR" i="1" dirty="0" err="1"/>
              <a:t>αἰνιγματι</a:t>
            </a:r>
            <a:r>
              <a:rPr lang="el-GR" i="1" dirty="0"/>
              <a:t> </a:t>
            </a:r>
            <a:r>
              <a:rPr lang="el-GR" i="1" dirty="0" err="1"/>
              <a:t>κατὰ</a:t>
            </a:r>
            <a:r>
              <a:rPr lang="el-GR" i="1" dirty="0"/>
              <a:t> </a:t>
            </a:r>
            <a:r>
              <a:rPr lang="el-GR" i="1" dirty="0" err="1"/>
              <a:t>τὸ</a:t>
            </a:r>
            <a:r>
              <a:rPr lang="el-GR" i="1" dirty="0"/>
              <a:t> </a:t>
            </a:r>
            <a:r>
              <a:rPr lang="el-GR" i="1" dirty="0" err="1"/>
              <a:t>γεγραμμένον</a:t>
            </a:r>
            <a:r>
              <a:rPr lang="el-GR" i="1" dirty="0"/>
              <a:t> </a:t>
            </a:r>
            <a:r>
              <a:rPr lang="el-GR" i="1" dirty="0" err="1"/>
              <a:t>ὁρᾷ</a:t>
            </a:r>
            <a:r>
              <a:rPr lang="el-GR" i="1" dirty="0"/>
              <a:t> Θεόν· </a:t>
            </a:r>
            <a:r>
              <a:rPr lang="el-GR" i="1" dirty="0" err="1"/>
              <a:t>καὶ</a:t>
            </a:r>
            <a:r>
              <a:rPr lang="el-GR" i="1" dirty="0"/>
              <a:t> </a:t>
            </a:r>
            <a:r>
              <a:rPr lang="el-GR" i="1" dirty="0" err="1"/>
              <a:t>ὁμιλεῖ</a:t>
            </a:r>
            <a:r>
              <a:rPr lang="el-GR" i="1" dirty="0"/>
              <a:t> </a:t>
            </a:r>
            <a:r>
              <a:rPr lang="el-GR" i="1" dirty="0" err="1"/>
              <a:t>τούτῳ</a:t>
            </a:r>
            <a:r>
              <a:rPr lang="el-GR" i="1" dirty="0"/>
              <a:t> </a:t>
            </a:r>
            <a:r>
              <a:rPr lang="el-GR" i="1" dirty="0" err="1"/>
              <a:t>καὶ</a:t>
            </a:r>
            <a:r>
              <a:rPr lang="el-GR" i="1" dirty="0"/>
              <a:t> </a:t>
            </a:r>
            <a:r>
              <a:rPr lang="el-GR" i="1" dirty="0" err="1"/>
              <a:t>προσλαλεῖ</a:t>
            </a:r>
            <a:r>
              <a:rPr lang="el-GR" i="1" dirty="0"/>
              <a:t>, </a:t>
            </a:r>
            <a:r>
              <a:rPr lang="el-GR" i="1" dirty="0" err="1"/>
              <a:t>καθάπερ</a:t>
            </a:r>
            <a:r>
              <a:rPr lang="el-GR" i="1" dirty="0"/>
              <a:t> </a:t>
            </a:r>
            <a:r>
              <a:rPr lang="el-GR" i="1" dirty="0" err="1"/>
              <a:t>εἴ</a:t>
            </a:r>
            <a:r>
              <a:rPr lang="el-GR" i="1" dirty="0"/>
              <a:t> τις λαλήσει </a:t>
            </a:r>
            <a:r>
              <a:rPr lang="el-GR" i="1" dirty="0" err="1"/>
              <a:t>πρὸς</a:t>
            </a:r>
            <a:r>
              <a:rPr lang="el-GR" i="1" dirty="0"/>
              <a:t> </a:t>
            </a:r>
            <a:r>
              <a:rPr lang="el-GR" i="1" dirty="0" err="1"/>
              <a:t>τὸν</a:t>
            </a:r>
            <a:r>
              <a:rPr lang="el-GR" i="1" dirty="0"/>
              <a:t> </a:t>
            </a:r>
            <a:r>
              <a:rPr lang="el-GR" i="1" dirty="0" err="1"/>
              <a:t>ἑαυτοῦ</a:t>
            </a:r>
            <a:r>
              <a:rPr lang="el-GR" i="1" dirty="0"/>
              <a:t> </a:t>
            </a:r>
            <a:r>
              <a:rPr lang="el-GR" i="1" dirty="0" err="1"/>
              <a:t>φίλον</a:t>
            </a:r>
            <a:r>
              <a:rPr lang="el-GR" i="1" dirty="0"/>
              <a:t>, </a:t>
            </a:r>
            <a:r>
              <a:rPr lang="el-GR" i="1" dirty="0" err="1"/>
              <a:t>καὶ</a:t>
            </a:r>
            <a:r>
              <a:rPr lang="el-GR" i="1" dirty="0"/>
              <a:t> μανθάνει </a:t>
            </a:r>
            <a:r>
              <a:rPr lang="el-GR" i="1" dirty="0" err="1"/>
              <a:t>παρὰ</a:t>
            </a:r>
            <a:r>
              <a:rPr lang="el-GR" i="1" dirty="0"/>
              <a:t> </a:t>
            </a:r>
            <a:r>
              <a:rPr lang="el-GR" i="1" dirty="0" err="1"/>
              <a:t>Θεοῦ</a:t>
            </a:r>
            <a:r>
              <a:rPr lang="el-GR" i="1" dirty="0"/>
              <a:t> </a:t>
            </a:r>
            <a:r>
              <a:rPr lang="el-GR" i="1" dirty="0" err="1"/>
              <a:t>καὶ</a:t>
            </a:r>
            <a:r>
              <a:rPr lang="el-GR" i="1" dirty="0"/>
              <a:t> διδάσκει πάντας </a:t>
            </a:r>
            <a:r>
              <a:rPr lang="el-GR" i="1" dirty="0" err="1"/>
              <a:t>περὶ</a:t>
            </a:r>
            <a:r>
              <a:rPr lang="el-GR" i="1" dirty="0"/>
              <a:t> </a:t>
            </a:r>
            <a:r>
              <a:rPr lang="el-GR" i="1" dirty="0" err="1"/>
              <a:t>αὐτοῦ</a:t>
            </a:r>
            <a:r>
              <a:rPr lang="el-GR" dirty="0"/>
              <a:t>» (ΓΡΗΓΟΡΙΟΣ ΠΑΛΑΜΑΣ).</a:t>
            </a:r>
          </a:p>
        </p:txBody>
      </p:sp>
    </p:spTree>
    <p:extLst>
      <p:ext uri="{BB962C8B-B14F-4D97-AF65-F5344CB8AC3E}">
        <p14:creationId xmlns:p14="http://schemas.microsoft.com/office/powerpoint/2010/main" val="1911896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E1C871-2365-963D-10E9-4A790CD051D6}"/>
              </a:ext>
            </a:extLst>
          </p:cNvPr>
          <p:cNvSpPr>
            <a:spLocks noGrp="1"/>
          </p:cNvSpPr>
          <p:nvPr>
            <p:ph type="title"/>
          </p:nvPr>
        </p:nvSpPr>
        <p:spPr>
          <a:xfrm>
            <a:off x="0" y="1"/>
            <a:ext cx="12192000" cy="995880"/>
          </a:xfrm>
        </p:spPr>
        <p:txBody>
          <a:bodyPr>
            <a:normAutofit/>
          </a:bodyPr>
          <a:lstStyle/>
          <a:p>
            <a:pPr algn="ctr"/>
            <a:r>
              <a:rPr lang="el-GR" sz="3200" b="1" dirty="0"/>
              <a:t>Η «</a:t>
            </a:r>
            <a:r>
              <a:rPr lang="el-GR" sz="3200" b="1" dirty="0" err="1"/>
              <a:t>ἐξ</a:t>
            </a:r>
            <a:r>
              <a:rPr lang="el-GR" sz="3200" b="1" dirty="0"/>
              <a:t> </a:t>
            </a:r>
            <a:r>
              <a:rPr lang="el-GR" sz="3200" b="1" dirty="0" err="1"/>
              <a:t>αἰῶνος</a:t>
            </a:r>
            <a:r>
              <a:rPr lang="el-GR" sz="3200" b="1" dirty="0"/>
              <a:t> </a:t>
            </a:r>
            <a:r>
              <a:rPr lang="el-GR" sz="3200" b="1" dirty="0" err="1"/>
              <a:t>οἱ</a:t>
            </a:r>
            <a:r>
              <a:rPr lang="el-GR" sz="3200" b="1" dirty="0"/>
              <a:t> </a:t>
            </a:r>
            <a:r>
              <a:rPr lang="el-GR" sz="3200" b="1" dirty="0" err="1"/>
              <a:t>μὲν</a:t>
            </a:r>
            <a:r>
              <a:rPr lang="el-GR" sz="3200" b="1" dirty="0"/>
              <a:t> </a:t>
            </a:r>
            <a:r>
              <a:rPr lang="el-GR" sz="3200" b="1" dirty="0" err="1"/>
              <a:t>ἐχθροί</a:t>
            </a:r>
            <a:r>
              <a:rPr lang="el-GR" sz="3200" b="1" dirty="0"/>
              <a:t>, </a:t>
            </a:r>
            <a:r>
              <a:rPr lang="el-GR" sz="3200" b="1" dirty="0" err="1"/>
              <a:t>οἱ</a:t>
            </a:r>
            <a:r>
              <a:rPr lang="el-GR" sz="3200" b="1" dirty="0"/>
              <a:t> </a:t>
            </a:r>
            <a:r>
              <a:rPr lang="el-GR" sz="3200" b="1" dirty="0" err="1"/>
              <a:t>δὲ</a:t>
            </a:r>
            <a:r>
              <a:rPr lang="el-GR" sz="3200" b="1" dirty="0"/>
              <a:t> φίλοι </a:t>
            </a:r>
            <a:r>
              <a:rPr lang="el-GR" sz="3200" b="1" dirty="0" err="1"/>
              <a:t>ἐδείχθησαν</a:t>
            </a:r>
            <a:r>
              <a:rPr lang="el-GR" sz="3200" b="1" dirty="0"/>
              <a:t> </a:t>
            </a:r>
            <a:r>
              <a:rPr lang="el-GR" sz="3200" b="1" dirty="0" err="1"/>
              <a:t>τοῦ</a:t>
            </a:r>
            <a:r>
              <a:rPr lang="el-GR" sz="3200" b="1" dirty="0"/>
              <a:t> </a:t>
            </a:r>
            <a:r>
              <a:rPr lang="el-GR" sz="3200" b="1" dirty="0" err="1"/>
              <a:t>Θεοῦ</a:t>
            </a:r>
            <a:r>
              <a:rPr lang="el-GR" sz="3200" b="1" dirty="0"/>
              <a:t>, </a:t>
            </a:r>
            <a:r>
              <a:rPr lang="el-GR" sz="3200" b="1" dirty="0" err="1"/>
              <a:t>ἀκρασίας</a:t>
            </a:r>
            <a:r>
              <a:rPr lang="el-GR" sz="3200" b="1" dirty="0"/>
              <a:t> </a:t>
            </a:r>
            <a:r>
              <a:rPr lang="el-GR" sz="3200" b="1" dirty="0" err="1"/>
              <a:t>καὶ</a:t>
            </a:r>
            <a:r>
              <a:rPr lang="el-GR" sz="3200" b="1" dirty="0"/>
              <a:t> </a:t>
            </a:r>
            <a:r>
              <a:rPr lang="el-GR" sz="3200" b="1" dirty="0" err="1"/>
              <a:t>ἐγκρατείας</a:t>
            </a:r>
            <a:r>
              <a:rPr lang="el-GR" sz="3200" b="1" dirty="0"/>
              <a:t> </a:t>
            </a:r>
            <a:r>
              <a:rPr lang="el-GR" sz="3200" b="1" dirty="0" err="1"/>
              <a:t>ἐργασαμένης</a:t>
            </a:r>
            <a:r>
              <a:rPr lang="el-GR" sz="3200" b="1" dirty="0"/>
              <a:t> </a:t>
            </a:r>
            <a:r>
              <a:rPr lang="el-GR" sz="3200" b="1" dirty="0" err="1"/>
              <a:t>ἑκάτερον</a:t>
            </a:r>
            <a:r>
              <a:rPr lang="el-GR" sz="3200" b="1" dirty="0"/>
              <a:t>» (Ιωάννης Χρυσόστομος) </a:t>
            </a:r>
          </a:p>
        </p:txBody>
      </p:sp>
      <p:sp>
        <p:nvSpPr>
          <p:cNvPr id="3" name="Θέση περιεχομένου 2">
            <a:extLst>
              <a:ext uri="{FF2B5EF4-FFF2-40B4-BE49-F238E27FC236}">
                <a16:creationId xmlns:a16="http://schemas.microsoft.com/office/drawing/2014/main" id="{85EF748B-53FB-BA96-75E4-AD308AAFC621}"/>
              </a:ext>
            </a:extLst>
          </p:cNvPr>
          <p:cNvSpPr>
            <a:spLocks noGrp="1"/>
          </p:cNvSpPr>
          <p:nvPr>
            <p:ph idx="1"/>
          </p:nvPr>
        </p:nvSpPr>
        <p:spPr>
          <a:xfrm>
            <a:off x="0" y="932507"/>
            <a:ext cx="12192000" cy="5925492"/>
          </a:xfrm>
        </p:spPr>
        <p:txBody>
          <a:bodyPr>
            <a:normAutofit fontScale="92500" lnSpcReduction="20000"/>
          </a:bodyPr>
          <a:lstStyle/>
          <a:p>
            <a:r>
              <a:rPr lang="el-GR" dirty="0"/>
              <a:t>Η αποχή από τις τροφές καθαίρει τον </a:t>
            </a:r>
            <a:r>
              <a:rPr lang="el-GR" b="1" dirty="0">
                <a:solidFill>
                  <a:srgbClr val="FF0000"/>
                </a:solidFill>
              </a:rPr>
              <a:t>προφήτη Ηλία</a:t>
            </a:r>
            <a:r>
              <a:rPr lang="el-GR" dirty="0"/>
              <a:t>: «</a:t>
            </a:r>
            <a:r>
              <a:rPr lang="el-GR" i="1" dirty="0" err="1"/>
              <a:t>Ἠλίας</a:t>
            </a:r>
            <a:r>
              <a:rPr lang="el-GR" i="1" dirty="0"/>
              <a:t> τε </a:t>
            </a:r>
            <a:r>
              <a:rPr lang="el-GR" i="1" dirty="0" err="1"/>
              <a:t>ὁμοίως</a:t>
            </a:r>
            <a:r>
              <a:rPr lang="el-GR" i="1" dirty="0"/>
              <a:t>, </a:t>
            </a:r>
            <a:r>
              <a:rPr lang="el-GR" i="1" dirty="0" err="1"/>
              <a:t>ὅτε</a:t>
            </a:r>
            <a:r>
              <a:rPr lang="el-GR" i="1" dirty="0"/>
              <a:t> </a:t>
            </a:r>
            <a:r>
              <a:rPr lang="el-GR" i="1" dirty="0" err="1"/>
              <a:t>ἔμελλεν</a:t>
            </a:r>
            <a:r>
              <a:rPr lang="el-GR" i="1" dirty="0"/>
              <a:t> </a:t>
            </a:r>
            <a:r>
              <a:rPr lang="el-GR" i="1" dirty="0" err="1"/>
              <a:t>ἐκζητεῖν</a:t>
            </a:r>
            <a:r>
              <a:rPr lang="el-GR" i="1" dirty="0"/>
              <a:t> </a:t>
            </a:r>
            <a:r>
              <a:rPr lang="el-GR" i="1" dirty="0" err="1"/>
              <a:t>τὸν</a:t>
            </a:r>
            <a:r>
              <a:rPr lang="el-GR" i="1" dirty="0"/>
              <a:t> Θεόν, </a:t>
            </a:r>
            <a:r>
              <a:rPr lang="el-GR" i="1" dirty="0" err="1"/>
              <a:t>ἐν</a:t>
            </a:r>
            <a:r>
              <a:rPr lang="el-GR" i="1" dirty="0"/>
              <a:t> </a:t>
            </a:r>
            <a:r>
              <a:rPr lang="el-GR" i="1" dirty="0" err="1"/>
              <a:t>ἴσῳ</a:t>
            </a:r>
            <a:r>
              <a:rPr lang="el-GR" i="1" dirty="0"/>
              <a:t> </a:t>
            </a:r>
            <a:r>
              <a:rPr lang="el-GR" i="1" dirty="0" err="1"/>
              <a:t>χρόνῳ</a:t>
            </a:r>
            <a:r>
              <a:rPr lang="el-GR" i="1" dirty="0"/>
              <a:t> </a:t>
            </a:r>
            <a:r>
              <a:rPr lang="el-GR" i="1" dirty="0" err="1"/>
              <a:t>τῶν</a:t>
            </a:r>
            <a:r>
              <a:rPr lang="el-GR" i="1" dirty="0"/>
              <a:t> </a:t>
            </a:r>
            <a:r>
              <a:rPr lang="el-GR" i="1" dirty="0" err="1"/>
              <a:t>τροφῶν</a:t>
            </a:r>
            <a:r>
              <a:rPr lang="el-GR" i="1" dirty="0"/>
              <a:t> </a:t>
            </a:r>
            <a:r>
              <a:rPr lang="el-GR" i="1" dirty="0" err="1"/>
              <a:t>ὑπερεῖδεν</a:t>
            </a:r>
            <a:r>
              <a:rPr lang="el-GR" i="1" dirty="0"/>
              <a:t>, </a:t>
            </a:r>
            <a:r>
              <a:rPr lang="el-GR" i="1" dirty="0" err="1"/>
              <a:t>ὥστε</a:t>
            </a:r>
            <a:r>
              <a:rPr lang="el-GR" i="1" dirty="0"/>
              <a:t> </a:t>
            </a:r>
            <a:r>
              <a:rPr lang="el-GR" i="1" dirty="0" err="1"/>
              <a:t>μηδεμίαν</a:t>
            </a:r>
            <a:r>
              <a:rPr lang="el-GR" i="1" dirty="0"/>
              <a:t> </a:t>
            </a:r>
            <a:r>
              <a:rPr lang="el-GR" i="1" dirty="0" err="1"/>
              <a:t>τῷ</a:t>
            </a:r>
            <a:r>
              <a:rPr lang="el-GR" i="1" dirty="0"/>
              <a:t> </a:t>
            </a:r>
            <a:r>
              <a:rPr lang="el-GR" i="1" dirty="0" err="1"/>
              <a:t>νῷ</a:t>
            </a:r>
            <a:r>
              <a:rPr lang="el-GR" i="1" dirty="0"/>
              <a:t> γενέσθαι </a:t>
            </a:r>
            <a:r>
              <a:rPr lang="el-GR" i="1" dirty="0" err="1"/>
              <a:t>ἀπὸ</a:t>
            </a:r>
            <a:r>
              <a:rPr lang="el-GR" i="1" dirty="0"/>
              <a:t> </a:t>
            </a:r>
            <a:r>
              <a:rPr lang="el-GR" i="1" dirty="0" err="1"/>
              <a:t>τῶν</a:t>
            </a:r>
            <a:r>
              <a:rPr lang="el-GR" i="1" dirty="0"/>
              <a:t> </a:t>
            </a:r>
            <a:r>
              <a:rPr lang="el-GR" i="1" dirty="0" err="1"/>
              <a:t>τροφῶν</a:t>
            </a:r>
            <a:r>
              <a:rPr lang="el-GR" i="1" dirty="0"/>
              <a:t> </a:t>
            </a:r>
            <a:r>
              <a:rPr lang="el-GR" i="1" dirty="0" err="1"/>
              <a:t>ἐπισκότησιν</a:t>
            </a:r>
            <a:r>
              <a:rPr lang="el-GR" dirty="0"/>
              <a:t>» (ΜΕΓΑΣ ΒΑΣΙΛΕΙΟΣ). Μάλιστα, ο προφήτης Ηλίας μπόρεσε να δει τον Θεό πάνω στο όρος σαν διερχόμενη λεπτή αύρα: «</a:t>
            </a:r>
            <a:r>
              <a:rPr lang="el-GR" i="1" dirty="0" err="1"/>
              <a:t>Ἠλίας</a:t>
            </a:r>
            <a:r>
              <a:rPr lang="el-GR" i="1" dirty="0"/>
              <a:t> </a:t>
            </a:r>
            <a:r>
              <a:rPr lang="el-GR" i="1" dirty="0" err="1"/>
              <a:t>δὲ</a:t>
            </a:r>
            <a:r>
              <a:rPr lang="el-GR" i="1" dirty="0"/>
              <a:t> </a:t>
            </a:r>
            <a:r>
              <a:rPr lang="el-GR" i="1" dirty="0" err="1"/>
              <a:t>τεσσαρακονθήμερον</a:t>
            </a:r>
            <a:r>
              <a:rPr lang="el-GR" i="1" dirty="0"/>
              <a:t> </a:t>
            </a:r>
            <a:r>
              <a:rPr lang="el-GR" i="1" dirty="0" err="1"/>
              <a:t>καὶ</a:t>
            </a:r>
            <a:r>
              <a:rPr lang="el-GR" i="1" dirty="0"/>
              <a:t> </a:t>
            </a:r>
            <a:r>
              <a:rPr lang="el-GR" i="1" dirty="0" err="1"/>
              <a:t>αὐτὸς</a:t>
            </a:r>
            <a:r>
              <a:rPr lang="el-GR" i="1" dirty="0"/>
              <a:t> </a:t>
            </a:r>
            <a:r>
              <a:rPr lang="el-GR" i="1" dirty="0" err="1"/>
              <a:t>νηστεύσας</a:t>
            </a:r>
            <a:r>
              <a:rPr lang="el-GR" i="1" dirty="0"/>
              <a:t>, </a:t>
            </a:r>
            <a:r>
              <a:rPr lang="el-GR" i="1" dirty="0" err="1"/>
              <a:t>Θεὸν</a:t>
            </a:r>
            <a:r>
              <a:rPr lang="el-GR" i="1" dirty="0"/>
              <a:t> </a:t>
            </a:r>
            <a:r>
              <a:rPr lang="el-GR" i="1" dirty="0" err="1"/>
              <a:t>ἐπ</a:t>
            </a:r>
            <a:r>
              <a:rPr lang="el-GR" i="1" dirty="0"/>
              <a:t>’ </a:t>
            </a:r>
            <a:r>
              <a:rPr lang="el-GR" i="1" dirty="0" err="1"/>
              <a:t>ὄρους</a:t>
            </a:r>
            <a:r>
              <a:rPr lang="el-GR" i="1" dirty="0"/>
              <a:t> </a:t>
            </a:r>
            <a:r>
              <a:rPr lang="el-GR" i="1" dirty="0" err="1"/>
              <a:t>ὁρᾷ</a:t>
            </a:r>
            <a:r>
              <a:rPr lang="el-GR" i="1" dirty="0"/>
              <a:t> </a:t>
            </a:r>
            <a:r>
              <a:rPr lang="el-GR" i="1" dirty="0" err="1"/>
              <a:t>οὐκ</a:t>
            </a:r>
            <a:r>
              <a:rPr lang="el-GR" i="1" dirty="0"/>
              <a:t> </a:t>
            </a:r>
            <a:r>
              <a:rPr lang="el-GR" i="1" dirty="0" err="1"/>
              <a:t>ἐν</a:t>
            </a:r>
            <a:r>
              <a:rPr lang="el-GR" i="1" dirty="0"/>
              <a:t> </a:t>
            </a:r>
            <a:r>
              <a:rPr lang="el-GR" i="1" dirty="0" err="1"/>
              <a:t>πυρί</a:t>
            </a:r>
            <a:r>
              <a:rPr lang="el-GR" i="1" dirty="0"/>
              <a:t>, </a:t>
            </a:r>
            <a:r>
              <a:rPr lang="el-GR" i="1" dirty="0" err="1"/>
              <a:t>καθάπερ</a:t>
            </a:r>
            <a:r>
              <a:rPr lang="el-GR" i="1" dirty="0"/>
              <a:t> πρότερον ἡ γερουσία </a:t>
            </a:r>
            <a:r>
              <a:rPr lang="el-GR" i="1" dirty="0" err="1"/>
              <a:t>τοῦ</a:t>
            </a:r>
            <a:r>
              <a:rPr lang="el-GR" i="1" dirty="0"/>
              <a:t> </a:t>
            </a:r>
            <a:r>
              <a:rPr lang="el-GR" i="1" dirty="0" err="1"/>
              <a:t>Ἰσραήλ</a:t>
            </a:r>
            <a:r>
              <a:rPr lang="el-GR" i="1" dirty="0"/>
              <a:t>, </a:t>
            </a:r>
            <a:r>
              <a:rPr lang="el-GR" i="1" dirty="0" err="1"/>
              <a:t>ἀλλὰ</a:t>
            </a:r>
            <a:r>
              <a:rPr lang="el-GR" i="1" dirty="0"/>
              <a:t> </a:t>
            </a:r>
            <a:r>
              <a:rPr lang="el-GR" i="1" dirty="0" err="1"/>
              <a:t>διὰ</a:t>
            </a:r>
            <a:r>
              <a:rPr lang="el-GR" i="1" dirty="0"/>
              <a:t> </a:t>
            </a:r>
            <a:r>
              <a:rPr lang="el-GR" i="1" dirty="0" err="1"/>
              <a:t>τῆς</a:t>
            </a:r>
            <a:r>
              <a:rPr lang="el-GR" i="1" dirty="0"/>
              <a:t> </a:t>
            </a:r>
            <a:r>
              <a:rPr lang="el-GR" i="1" dirty="0" err="1"/>
              <a:t>θεαρέστου</a:t>
            </a:r>
            <a:r>
              <a:rPr lang="el-GR" i="1" dirty="0"/>
              <a:t> νηστείας </a:t>
            </a:r>
            <a:r>
              <a:rPr lang="el-GR" i="1" dirty="0" err="1"/>
              <a:t>ὑπερβὰς</a:t>
            </a:r>
            <a:r>
              <a:rPr lang="el-GR" i="1" dirty="0"/>
              <a:t> </a:t>
            </a:r>
            <a:r>
              <a:rPr lang="el-GR" i="1" dirty="0" err="1"/>
              <a:t>τὴν</a:t>
            </a:r>
            <a:r>
              <a:rPr lang="el-GR" i="1" dirty="0"/>
              <a:t> </a:t>
            </a:r>
            <a:r>
              <a:rPr lang="el-GR" i="1" dirty="0" err="1"/>
              <a:t>ἐν</a:t>
            </a:r>
            <a:r>
              <a:rPr lang="el-GR" i="1" dirty="0"/>
              <a:t> </a:t>
            </a:r>
            <a:r>
              <a:rPr lang="el-GR" i="1" dirty="0" err="1"/>
              <a:t>πυρὶ</a:t>
            </a:r>
            <a:r>
              <a:rPr lang="el-GR" i="1" dirty="0"/>
              <a:t> θέαν, </a:t>
            </a:r>
            <a:r>
              <a:rPr lang="el-GR" i="1" dirty="0" err="1"/>
              <a:t>ἐν</a:t>
            </a:r>
            <a:r>
              <a:rPr lang="el-GR" i="1" dirty="0"/>
              <a:t> </a:t>
            </a:r>
            <a:r>
              <a:rPr lang="el-GR" i="1" dirty="0" err="1"/>
              <a:t>φωνῇ</a:t>
            </a:r>
            <a:r>
              <a:rPr lang="el-GR" i="1" dirty="0"/>
              <a:t> </a:t>
            </a:r>
            <a:r>
              <a:rPr lang="el-GR" i="1" dirty="0" err="1"/>
              <a:t>λεπτῆς</a:t>
            </a:r>
            <a:r>
              <a:rPr lang="el-GR" i="1" dirty="0"/>
              <a:t> </a:t>
            </a:r>
            <a:r>
              <a:rPr lang="el-GR" i="1" dirty="0" err="1"/>
              <a:t>αὔρας</a:t>
            </a:r>
            <a:r>
              <a:rPr lang="el-GR" i="1" dirty="0"/>
              <a:t> διερχομένης </a:t>
            </a:r>
            <a:r>
              <a:rPr lang="el-GR" i="1" dirty="0" err="1"/>
              <a:t>ὁρᾷ</a:t>
            </a:r>
            <a:r>
              <a:rPr lang="el-GR" i="1" dirty="0"/>
              <a:t> </a:t>
            </a:r>
            <a:r>
              <a:rPr lang="el-GR" i="1" dirty="0" err="1"/>
              <a:t>τὸν</a:t>
            </a:r>
            <a:r>
              <a:rPr lang="el-GR" i="1" dirty="0"/>
              <a:t> Κύριον, </a:t>
            </a:r>
            <a:r>
              <a:rPr lang="el-GR" i="1" dirty="0" err="1"/>
              <a:t>ἐγγυτέρω</a:t>
            </a:r>
            <a:r>
              <a:rPr lang="el-GR" i="1" dirty="0"/>
              <a:t> </a:t>
            </a:r>
            <a:r>
              <a:rPr lang="el-GR" i="1" dirty="0" err="1"/>
              <a:t>τῆς</a:t>
            </a:r>
            <a:r>
              <a:rPr lang="el-GR" i="1" dirty="0"/>
              <a:t> </a:t>
            </a:r>
            <a:r>
              <a:rPr lang="el-GR" i="1" dirty="0" err="1"/>
              <a:t>δεσποτικῆς</a:t>
            </a:r>
            <a:r>
              <a:rPr lang="el-GR" i="1" dirty="0"/>
              <a:t> </a:t>
            </a:r>
            <a:r>
              <a:rPr lang="el-GR" i="1" dirty="0" err="1"/>
              <a:t>φωνῆς</a:t>
            </a:r>
            <a:r>
              <a:rPr lang="el-GR" i="1" dirty="0"/>
              <a:t> </a:t>
            </a:r>
            <a:r>
              <a:rPr lang="el-GR" i="1" dirty="0" err="1"/>
              <a:t>γεγονώς</a:t>
            </a:r>
            <a:r>
              <a:rPr lang="el-GR" dirty="0"/>
              <a:t>» (ΓΡΗΓΟΡΙΟΣ ΠΑΛΑΜΑΣ). </a:t>
            </a:r>
            <a:r>
              <a:rPr lang="el-GR" dirty="0" err="1"/>
              <a:t>Χρίεται</a:t>
            </a:r>
            <a:r>
              <a:rPr lang="el-GR" dirty="0"/>
              <a:t> προφήτης και του παρέχεται η χάρη να υψωθεί από τη γη, πράγμα που συνιστά σαφή </a:t>
            </a:r>
            <a:r>
              <a:rPr lang="el-GR" dirty="0" err="1"/>
              <a:t>προτύπωση</a:t>
            </a:r>
            <a:r>
              <a:rPr lang="el-GR" dirty="0"/>
              <a:t> της Αναλήψεως του Χριστού. (ΓΡΗΓΟΡΙΟΣ ΠΑΛΑΜΑΣ)</a:t>
            </a:r>
          </a:p>
          <a:p>
            <a:r>
              <a:rPr lang="el-GR" dirty="0"/>
              <a:t>Με τη νηστεία (ο προφήτης Ηλίας) διαιρεί τον ποταμό, παύει τις βροχές, κλειδώνει τις νεφέλες, χαλινώνει τους πύρινους ίππους και οδηγεί το φλόγινο άρμα στους ουρανούς: «</a:t>
            </a:r>
            <a:r>
              <a:rPr lang="el-GR" i="1" dirty="0" err="1"/>
              <a:t>Νηστεύσας</a:t>
            </a:r>
            <a:r>
              <a:rPr lang="el-GR" i="1" dirty="0"/>
              <a:t> </a:t>
            </a:r>
            <a:r>
              <a:rPr lang="el-GR" i="1" dirty="0" err="1"/>
              <a:t>Ἠλίας</a:t>
            </a:r>
            <a:r>
              <a:rPr lang="el-GR" i="1" dirty="0"/>
              <a:t> ὁ </a:t>
            </a:r>
            <a:r>
              <a:rPr lang="el-GR" i="1" dirty="0" err="1"/>
              <a:t>ἁρματηλάτης</a:t>
            </a:r>
            <a:r>
              <a:rPr lang="el-GR" i="1" dirty="0"/>
              <a:t>, </a:t>
            </a:r>
            <a:r>
              <a:rPr lang="el-GR" i="1" dirty="0" err="1"/>
              <a:t>μηλωτῇ</a:t>
            </a:r>
            <a:r>
              <a:rPr lang="el-GR" i="1" dirty="0"/>
              <a:t> </a:t>
            </a:r>
            <a:r>
              <a:rPr lang="el-GR" i="1" dirty="0" err="1"/>
              <a:t>καὶ</a:t>
            </a:r>
            <a:r>
              <a:rPr lang="el-GR" i="1" dirty="0"/>
              <a:t> </a:t>
            </a:r>
            <a:r>
              <a:rPr lang="el-GR" i="1" dirty="0" err="1"/>
              <a:t>ράβδῳ</a:t>
            </a:r>
            <a:r>
              <a:rPr lang="el-GR" i="1" dirty="0"/>
              <a:t> </a:t>
            </a:r>
            <a:r>
              <a:rPr lang="el-GR" i="1" dirty="0" err="1"/>
              <a:t>τὸν</a:t>
            </a:r>
            <a:r>
              <a:rPr lang="el-GR" i="1" dirty="0"/>
              <a:t> </a:t>
            </a:r>
            <a:r>
              <a:rPr lang="el-GR" i="1" dirty="0" err="1"/>
              <a:t>ποταμὸν</a:t>
            </a:r>
            <a:r>
              <a:rPr lang="el-GR" i="1" dirty="0"/>
              <a:t> </a:t>
            </a:r>
            <a:r>
              <a:rPr lang="el-GR" i="1" dirty="0" err="1"/>
              <a:t>ἐδίχασεν</a:t>
            </a:r>
            <a:r>
              <a:rPr lang="el-GR" i="1" dirty="0"/>
              <a:t>. Ὁ </a:t>
            </a:r>
            <a:r>
              <a:rPr lang="el-GR" i="1" dirty="0" err="1"/>
              <a:t>αὐτὸς</a:t>
            </a:r>
            <a:r>
              <a:rPr lang="el-GR" i="1" dirty="0"/>
              <a:t> </a:t>
            </a:r>
            <a:r>
              <a:rPr lang="el-GR" i="1" dirty="0" err="1"/>
              <a:t>νηστεύσας</a:t>
            </a:r>
            <a:r>
              <a:rPr lang="el-GR" i="1" dirty="0"/>
              <a:t> </a:t>
            </a:r>
            <a:r>
              <a:rPr lang="el-GR" i="1" dirty="0" err="1"/>
              <a:t>οὐρανούς</a:t>
            </a:r>
            <a:r>
              <a:rPr lang="el-GR" i="1" dirty="0"/>
              <a:t> </a:t>
            </a:r>
            <a:r>
              <a:rPr lang="el-GR" i="1" dirty="0" err="1"/>
              <a:t>ἔκλεισε</a:t>
            </a:r>
            <a:r>
              <a:rPr lang="el-GR" i="1" dirty="0"/>
              <a:t>· ρήματι </a:t>
            </a:r>
            <a:r>
              <a:rPr lang="el-GR" i="1" dirty="0" err="1"/>
              <a:t>γὰρ</a:t>
            </a:r>
            <a:r>
              <a:rPr lang="el-GR" i="1" dirty="0"/>
              <a:t> </a:t>
            </a:r>
            <a:r>
              <a:rPr lang="el-GR" i="1" dirty="0" err="1"/>
              <a:t>τὰς</a:t>
            </a:r>
            <a:r>
              <a:rPr lang="el-GR" i="1" dirty="0"/>
              <a:t> </a:t>
            </a:r>
            <a:r>
              <a:rPr lang="el-GR" i="1" dirty="0" err="1"/>
              <a:t>ὀμβροτόκους</a:t>
            </a:r>
            <a:r>
              <a:rPr lang="el-GR" i="1" dirty="0"/>
              <a:t> </a:t>
            </a:r>
            <a:r>
              <a:rPr lang="el-GR" i="1" dirty="0" err="1"/>
              <a:t>νεφέλας</a:t>
            </a:r>
            <a:r>
              <a:rPr lang="el-GR" i="1" dirty="0"/>
              <a:t> </a:t>
            </a:r>
            <a:r>
              <a:rPr lang="el-GR" i="1" dirty="0" err="1"/>
              <a:t>ἐκλειδούχησεν</a:t>
            </a:r>
            <a:r>
              <a:rPr lang="el-GR" i="1" dirty="0"/>
              <a:t>. Ὁ </a:t>
            </a:r>
            <a:r>
              <a:rPr lang="el-GR" i="1" dirty="0" err="1"/>
              <a:t>αὐτὸς</a:t>
            </a:r>
            <a:r>
              <a:rPr lang="el-GR" i="1" dirty="0"/>
              <a:t> </a:t>
            </a:r>
            <a:r>
              <a:rPr lang="el-GR" i="1" dirty="0" err="1"/>
              <a:t>νηστεύσας</a:t>
            </a:r>
            <a:r>
              <a:rPr lang="el-GR" i="1" dirty="0"/>
              <a:t> </a:t>
            </a:r>
            <a:r>
              <a:rPr lang="el-GR" i="1" dirty="0" err="1"/>
              <a:t>πυρίνους</a:t>
            </a:r>
            <a:r>
              <a:rPr lang="el-GR" i="1" dirty="0"/>
              <a:t> </a:t>
            </a:r>
            <a:r>
              <a:rPr lang="el-GR" i="1" dirty="0" err="1"/>
              <a:t>ἵππους</a:t>
            </a:r>
            <a:r>
              <a:rPr lang="el-GR" i="1" dirty="0"/>
              <a:t> </a:t>
            </a:r>
            <a:r>
              <a:rPr lang="el-GR" i="1" dirty="0" err="1"/>
              <a:t>ἡνίαις</a:t>
            </a:r>
            <a:r>
              <a:rPr lang="el-GR" i="1" dirty="0"/>
              <a:t> </a:t>
            </a:r>
            <a:r>
              <a:rPr lang="el-GR" i="1" dirty="0" err="1"/>
              <a:t>χαλινώσας</a:t>
            </a:r>
            <a:r>
              <a:rPr lang="el-GR" i="1" dirty="0"/>
              <a:t>, </a:t>
            </a:r>
            <a:r>
              <a:rPr lang="el-GR" i="1" dirty="0" err="1"/>
              <a:t>φλογίνῳ</a:t>
            </a:r>
            <a:r>
              <a:rPr lang="el-GR" i="1" dirty="0"/>
              <a:t> </a:t>
            </a:r>
            <a:r>
              <a:rPr lang="el-GR" i="1" dirty="0" err="1"/>
              <a:t>ἅρματι</a:t>
            </a:r>
            <a:r>
              <a:rPr lang="el-GR" i="1" dirty="0"/>
              <a:t> </a:t>
            </a:r>
            <a:r>
              <a:rPr lang="el-GR" i="1" dirty="0" err="1"/>
              <a:t>εἰς</a:t>
            </a:r>
            <a:r>
              <a:rPr lang="el-GR" i="1" dirty="0"/>
              <a:t> </a:t>
            </a:r>
            <a:r>
              <a:rPr lang="el-GR" i="1" dirty="0" err="1"/>
              <a:t>οὐρανοὺς</a:t>
            </a:r>
            <a:r>
              <a:rPr lang="el-GR" i="1" dirty="0"/>
              <a:t> </a:t>
            </a:r>
            <a:r>
              <a:rPr lang="el-GR" i="1" dirty="0" err="1"/>
              <a:t>ἡνόχησε</a:t>
            </a:r>
            <a:r>
              <a:rPr lang="el-GR" dirty="0"/>
              <a:t>» (ΙΩΑΝΝΗΣ ΧΡΥΣΟΣΤΟΜΟΣ).</a:t>
            </a:r>
          </a:p>
          <a:p>
            <a:r>
              <a:rPr lang="el-GR" dirty="0"/>
              <a:t>Μας προτρέπει, λοιπόν, ο υμνογράφος να του μοιάσουμε πραγματώνοντας τις τέσσερεις μεγάλες αρετές· να ανυψώσουμε τον νου με την </a:t>
            </a:r>
            <a:r>
              <a:rPr lang="el-GR" u="sng" dirty="0"/>
              <a:t>απάθεια</a:t>
            </a:r>
            <a:r>
              <a:rPr lang="el-GR" dirty="0"/>
              <a:t>, να οπλίσουμε τη σάρκα με την </a:t>
            </a:r>
            <a:r>
              <a:rPr lang="el-GR" u="sng" dirty="0"/>
              <a:t>αγνεία</a:t>
            </a:r>
            <a:r>
              <a:rPr lang="el-GR" dirty="0"/>
              <a:t>, τα χέρια με την </a:t>
            </a:r>
            <a:r>
              <a:rPr lang="el-GR" u="sng" dirty="0"/>
              <a:t>ελεημοσύνη</a:t>
            </a:r>
            <a:r>
              <a:rPr lang="el-GR" dirty="0"/>
              <a:t> και με τον κόπο των ποδιών να δώσουμε αξία στο </a:t>
            </a:r>
            <a:r>
              <a:rPr lang="el-GR" u="sng" dirty="0"/>
              <a:t>κήρυγμά</a:t>
            </a:r>
            <a:r>
              <a:rPr lang="el-GR" dirty="0"/>
              <a:t> μας. </a:t>
            </a:r>
          </a:p>
        </p:txBody>
      </p:sp>
    </p:spTree>
    <p:extLst>
      <p:ext uri="{BB962C8B-B14F-4D97-AF65-F5344CB8AC3E}">
        <p14:creationId xmlns:p14="http://schemas.microsoft.com/office/powerpoint/2010/main" val="1710117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0CAED1-D43D-E9EE-D8E9-01A6FCFA93C4}"/>
              </a:ext>
            </a:extLst>
          </p:cNvPr>
          <p:cNvSpPr>
            <a:spLocks noGrp="1"/>
          </p:cNvSpPr>
          <p:nvPr>
            <p:ph type="title"/>
          </p:nvPr>
        </p:nvSpPr>
        <p:spPr>
          <a:xfrm>
            <a:off x="0" y="1"/>
            <a:ext cx="12192000" cy="615635"/>
          </a:xfrm>
        </p:spPr>
        <p:txBody>
          <a:bodyPr>
            <a:normAutofit fontScale="90000"/>
          </a:bodyPr>
          <a:lstStyle/>
          <a:p>
            <a:pPr algn="ctr"/>
            <a:r>
              <a:rPr lang="el-GR" sz="3200" b="1" dirty="0"/>
              <a:t>Η «</a:t>
            </a:r>
            <a:r>
              <a:rPr lang="el-GR" sz="3200" b="1" dirty="0" err="1"/>
              <a:t>ἐξ</a:t>
            </a:r>
            <a:r>
              <a:rPr lang="el-GR" sz="3200" b="1" dirty="0"/>
              <a:t> </a:t>
            </a:r>
            <a:r>
              <a:rPr lang="el-GR" sz="3200" b="1" dirty="0" err="1"/>
              <a:t>αἰῶνος</a:t>
            </a:r>
            <a:r>
              <a:rPr lang="el-GR" sz="3200" b="1" dirty="0"/>
              <a:t> </a:t>
            </a:r>
            <a:r>
              <a:rPr lang="el-GR" sz="3200" b="1" dirty="0" err="1"/>
              <a:t>οἱ</a:t>
            </a:r>
            <a:r>
              <a:rPr lang="el-GR" sz="3200" b="1" dirty="0"/>
              <a:t> </a:t>
            </a:r>
            <a:r>
              <a:rPr lang="el-GR" sz="3200" b="1" dirty="0" err="1"/>
              <a:t>μὲν</a:t>
            </a:r>
            <a:r>
              <a:rPr lang="el-GR" sz="3200" b="1" dirty="0"/>
              <a:t> </a:t>
            </a:r>
            <a:r>
              <a:rPr lang="el-GR" sz="3200" b="1" dirty="0" err="1"/>
              <a:t>ἐχθροί</a:t>
            </a:r>
            <a:r>
              <a:rPr lang="el-GR" sz="3200" b="1" dirty="0"/>
              <a:t>, </a:t>
            </a:r>
            <a:r>
              <a:rPr lang="el-GR" sz="3200" b="1" dirty="0" err="1"/>
              <a:t>οἱ</a:t>
            </a:r>
            <a:r>
              <a:rPr lang="el-GR" sz="3200" b="1" dirty="0"/>
              <a:t> </a:t>
            </a:r>
            <a:r>
              <a:rPr lang="el-GR" sz="3200" b="1" dirty="0" err="1"/>
              <a:t>δὲ</a:t>
            </a:r>
            <a:r>
              <a:rPr lang="el-GR" sz="3200" b="1" dirty="0"/>
              <a:t> φίλοι </a:t>
            </a:r>
            <a:r>
              <a:rPr lang="el-GR" sz="3200" b="1" dirty="0" err="1"/>
              <a:t>ἐδείχθησαν</a:t>
            </a:r>
            <a:r>
              <a:rPr lang="el-GR" sz="3200" b="1" dirty="0"/>
              <a:t> </a:t>
            </a:r>
            <a:r>
              <a:rPr lang="el-GR" sz="3200" b="1" dirty="0" err="1"/>
              <a:t>τοῦ</a:t>
            </a:r>
            <a:r>
              <a:rPr lang="el-GR" sz="3200" b="1" dirty="0"/>
              <a:t> </a:t>
            </a:r>
            <a:r>
              <a:rPr lang="el-GR" sz="3200" b="1" dirty="0" err="1"/>
              <a:t>Θεοῦ</a:t>
            </a:r>
            <a:r>
              <a:rPr lang="el-GR" sz="3200" b="1" dirty="0"/>
              <a:t>, </a:t>
            </a:r>
            <a:r>
              <a:rPr lang="el-GR" sz="3200" b="1" dirty="0" err="1"/>
              <a:t>ἀκρασίας</a:t>
            </a:r>
            <a:r>
              <a:rPr lang="el-GR" sz="3200" b="1" dirty="0"/>
              <a:t> </a:t>
            </a:r>
            <a:r>
              <a:rPr lang="el-GR" sz="3200" b="1" dirty="0" err="1"/>
              <a:t>καὶ</a:t>
            </a:r>
            <a:r>
              <a:rPr lang="el-GR" sz="3200" b="1" dirty="0"/>
              <a:t> </a:t>
            </a:r>
            <a:r>
              <a:rPr lang="el-GR" sz="3200" b="1" dirty="0" err="1"/>
              <a:t>ἐγκρατείας</a:t>
            </a:r>
            <a:r>
              <a:rPr lang="el-GR" sz="3200" b="1" dirty="0"/>
              <a:t> </a:t>
            </a:r>
            <a:r>
              <a:rPr lang="el-GR" sz="3200" b="1" dirty="0" err="1"/>
              <a:t>ἐργασαμένης</a:t>
            </a:r>
            <a:r>
              <a:rPr lang="el-GR" sz="3200" b="1" dirty="0"/>
              <a:t> </a:t>
            </a:r>
            <a:r>
              <a:rPr lang="el-GR" sz="3200" b="1" dirty="0" err="1"/>
              <a:t>ἑκάτερον</a:t>
            </a:r>
            <a:r>
              <a:rPr lang="el-GR" sz="3200" b="1" dirty="0"/>
              <a:t>» (Ιωάννης Χρυσόστομος) </a:t>
            </a:r>
            <a:endParaRPr lang="el-GR" sz="3200" dirty="0"/>
          </a:p>
        </p:txBody>
      </p:sp>
      <p:sp>
        <p:nvSpPr>
          <p:cNvPr id="3" name="Θέση περιεχομένου 2">
            <a:extLst>
              <a:ext uri="{FF2B5EF4-FFF2-40B4-BE49-F238E27FC236}">
                <a16:creationId xmlns:a16="http://schemas.microsoft.com/office/drawing/2014/main" id="{290F219A-97AA-89DE-481A-B7159D62C457}"/>
              </a:ext>
            </a:extLst>
          </p:cNvPr>
          <p:cNvSpPr>
            <a:spLocks noGrp="1"/>
          </p:cNvSpPr>
          <p:nvPr>
            <p:ph idx="1"/>
          </p:nvPr>
        </p:nvSpPr>
        <p:spPr>
          <a:xfrm>
            <a:off x="0" y="615636"/>
            <a:ext cx="12192000" cy="6242363"/>
          </a:xfrm>
        </p:spPr>
        <p:txBody>
          <a:bodyPr>
            <a:normAutofit fontScale="85000" lnSpcReduction="20000"/>
          </a:bodyPr>
          <a:lstStyle/>
          <a:p>
            <a:r>
              <a:rPr lang="el-GR" dirty="0"/>
              <a:t>Ο </a:t>
            </a:r>
            <a:r>
              <a:rPr lang="el-GR" b="1" dirty="0">
                <a:solidFill>
                  <a:srgbClr val="FF0000"/>
                </a:solidFill>
              </a:rPr>
              <a:t>Δανιήλ</a:t>
            </a:r>
            <a:r>
              <a:rPr lang="el-GR" dirty="0"/>
              <a:t>, «</a:t>
            </a:r>
            <a:r>
              <a:rPr lang="el-GR" i="1" dirty="0" err="1"/>
              <a:t>ἀνὴρ</a:t>
            </a:r>
            <a:r>
              <a:rPr lang="el-GR" i="1" dirty="0"/>
              <a:t> </a:t>
            </a:r>
            <a:r>
              <a:rPr lang="el-GR" i="1" dirty="0" err="1"/>
              <a:t>ἐπιθυμιῶν</a:t>
            </a:r>
            <a:r>
              <a:rPr lang="el-GR" dirty="0"/>
              <a:t>», γίνεται τόσο σοφός με τη νηστεία, ώστε να ψηλαφεί άρρητα ρήματα. Αναδεικνύεται ποιμένας των λεόντων και τους στρέφει προς τον ουρανό: «</a:t>
            </a:r>
            <a:r>
              <a:rPr lang="el-GR" i="1" dirty="0"/>
              <a:t>Νηστεία </a:t>
            </a:r>
            <a:r>
              <a:rPr lang="el-GR" i="1" dirty="0" err="1"/>
              <a:t>τὸν</a:t>
            </a:r>
            <a:r>
              <a:rPr lang="el-GR" i="1" dirty="0"/>
              <a:t> </a:t>
            </a:r>
            <a:r>
              <a:rPr lang="el-GR" i="1" dirty="0" err="1"/>
              <a:t>Δανιὴλ</a:t>
            </a:r>
            <a:r>
              <a:rPr lang="el-GR" i="1" dirty="0"/>
              <a:t> </a:t>
            </a:r>
            <a:r>
              <a:rPr lang="el-GR" i="1" dirty="0" err="1"/>
              <a:t>σοφίσασα</a:t>
            </a:r>
            <a:r>
              <a:rPr lang="el-GR" i="1" dirty="0"/>
              <a:t>, </a:t>
            </a:r>
            <a:r>
              <a:rPr lang="el-GR" i="1" dirty="0" err="1"/>
              <a:t>τῶν</a:t>
            </a:r>
            <a:r>
              <a:rPr lang="el-GR" i="1" dirty="0"/>
              <a:t> </a:t>
            </a:r>
            <a:r>
              <a:rPr lang="el-GR" i="1" dirty="0" err="1"/>
              <a:t>ἀψηλαφήτων</a:t>
            </a:r>
            <a:r>
              <a:rPr lang="el-GR" i="1" dirty="0"/>
              <a:t> </a:t>
            </a:r>
            <a:r>
              <a:rPr lang="el-GR" i="1" dirty="0" err="1"/>
              <a:t>ἐνυπνίων</a:t>
            </a:r>
            <a:r>
              <a:rPr lang="el-GR" i="1" dirty="0"/>
              <a:t> </a:t>
            </a:r>
            <a:r>
              <a:rPr lang="el-GR" i="1" dirty="0" err="1"/>
              <a:t>μυσταγωγὸν</a:t>
            </a:r>
            <a:r>
              <a:rPr lang="el-GR" i="1" dirty="0"/>
              <a:t> </a:t>
            </a:r>
            <a:r>
              <a:rPr lang="el-GR" i="1" dirty="0" err="1"/>
              <a:t>ἀπεδείκνυεν</a:t>
            </a:r>
            <a:r>
              <a:rPr lang="el-GR" i="1" dirty="0"/>
              <a:t>. Ὁ </a:t>
            </a:r>
            <a:r>
              <a:rPr lang="el-GR" i="1" dirty="0" err="1"/>
              <a:t>αὐτὸς</a:t>
            </a:r>
            <a:r>
              <a:rPr lang="el-GR" i="1" dirty="0"/>
              <a:t> </a:t>
            </a:r>
            <a:r>
              <a:rPr lang="el-GR" i="1" dirty="0" err="1"/>
              <a:t>νηστεύσας</a:t>
            </a:r>
            <a:r>
              <a:rPr lang="el-GR" i="1" dirty="0"/>
              <a:t> </a:t>
            </a:r>
            <a:r>
              <a:rPr lang="el-GR" i="1" dirty="0" err="1"/>
              <a:t>τοὺς</a:t>
            </a:r>
            <a:r>
              <a:rPr lang="el-GR" i="1" dirty="0"/>
              <a:t> </a:t>
            </a:r>
            <a:r>
              <a:rPr lang="el-GR" i="1" dirty="0" err="1"/>
              <a:t>ἐν</a:t>
            </a:r>
            <a:r>
              <a:rPr lang="el-GR" i="1" dirty="0"/>
              <a:t> </a:t>
            </a:r>
            <a:r>
              <a:rPr lang="el-GR" i="1" dirty="0" err="1"/>
              <a:t>λάκκῳ</a:t>
            </a:r>
            <a:r>
              <a:rPr lang="el-GR" i="1" dirty="0"/>
              <a:t> </a:t>
            </a:r>
            <a:r>
              <a:rPr lang="el-GR" i="1" dirty="0" err="1"/>
              <a:t>θῆρας</a:t>
            </a:r>
            <a:r>
              <a:rPr lang="el-GR" i="1" dirty="0"/>
              <a:t> </a:t>
            </a:r>
            <a:r>
              <a:rPr lang="el-GR" i="1" dirty="0" err="1"/>
              <a:t>ἐφίμωσε</a:t>
            </a:r>
            <a:r>
              <a:rPr lang="el-GR" i="1" dirty="0"/>
              <a:t>, </a:t>
            </a:r>
            <a:r>
              <a:rPr lang="el-GR" i="1" dirty="0" err="1"/>
              <a:t>καὶ</a:t>
            </a:r>
            <a:r>
              <a:rPr lang="el-GR" i="1" dirty="0"/>
              <a:t> </a:t>
            </a:r>
            <a:r>
              <a:rPr lang="el-GR" i="1" dirty="0" err="1"/>
              <a:t>τῶν</a:t>
            </a:r>
            <a:r>
              <a:rPr lang="el-GR" i="1" dirty="0"/>
              <a:t> λεόντων </a:t>
            </a:r>
            <a:r>
              <a:rPr lang="el-GR" i="1" dirty="0" err="1"/>
              <a:t>ποιμὴν</a:t>
            </a:r>
            <a:r>
              <a:rPr lang="el-GR" i="1" dirty="0"/>
              <a:t> γενόμενος, </a:t>
            </a:r>
            <a:r>
              <a:rPr lang="el-GR" i="1" dirty="0" err="1"/>
              <a:t>εἰς</a:t>
            </a:r>
            <a:r>
              <a:rPr lang="el-GR" i="1" dirty="0"/>
              <a:t> </a:t>
            </a:r>
            <a:r>
              <a:rPr lang="el-GR" i="1" dirty="0" err="1"/>
              <a:t>οὐρανοὺς</a:t>
            </a:r>
            <a:r>
              <a:rPr lang="el-GR" i="1" dirty="0"/>
              <a:t> </a:t>
            </a:r>
            <a:r>
              <a:rPr lang="el-GR" i="1" dirty="0" err="1"/>
              <a:t>ἀναβλέπειν</a:t>
            </a:r>
            <a:r>
              <a:rPr lang="el-GR" i="1" dirty="0"/>
              <a:t> τούτους </a:t>
            </a:r>
            <a:r>
              <a:rPr lang="el-GR" i="1" dirty="0" err="1"/>
              <a:t>ἐπαιδαγώγησε</a:t>
            </a:r>
            <a:r>
              <a:rPr lang="el-GR" dirty="0"/>
              <a:t>» (ΙΩΑΝΝΗΣ ΧΡΥΣΟΣΤΟΜΟΣ). Άγγελος Κυρίου του αποκαλύπτει τα μέλλοντα και φροντίζει την τροφή του: «</a:t>
            </a:r>
            <a:r>
              <a:rPr lang="el-GR" i="1" dirty="0" err="1"/>
              <a:t>Οὕτω</a:t>
            </a:r>
            <a:r>
              <a:rPr lang="el-GR" i="1" dirty="0"/>
              <a:t> </a:t>
            </a:r>
            <a:r>
              <a:rPr lang="el-GR" i="1" dirty="0" err="1"/>
              <a:t>πολυήμερον</a:t>
            </a:r>
            <a:r>
              <a:rPr lang="el-GR" i="1" dirty="0"/>
              <a:t> </a:t>
            </a:r>
            <a:r>
              <a:rPr lang="el-GR" i="1" dirty="0" err="1"/>
              <a:t>νηστείαν</a:t>
            </a:r>
            <a:r>
              <a:rPr lang="el-GR" i="1" dirty="0"/>
              <a:t> </a:t>
            </a:r>
            <a:r>
              <a:rPr lang="el-GR" i="1" dirty="0" err="1"/>
              <a:t>ἄγοντι</a:t>
            </a:r>
            <a:r>
              <a:rPr lang="el-GR" i="1" dirty="0"/>
              <a:t> </a:t>
            </a:r>
            <a:r>
              <a:rPr lang="el-GR" i="1" dirty="0" err="1"/>
              <a:t>τῷ</a:t>
            </a:r>
            <a:r>
              <a:rPr lang="el-GR" i="1" dirty="0"/>
              <a:t> Δανιήλ, </a:t>
            </a:r>
            <a:r>
              <a:rPr lang="el-GR" i="1" dirty="0" err="1"/>
              <a:t>ἄγγελος</a:t>
            </a:r>
            <a:r>
              <a:rPr lang="el-GR" i="1" dirty="0"/>
              <a:t> </a:t>
            </a:r>
            <a:r>
              <a:rPr lang="el-GR" i="1" dirty="0" err="1"/>
              <a:t>ἐπέστη</a:t>
            </a:r>
            <a:r>
              <a:rPr lang="el-GR" i="1" dirty="0"/>
              <a:t> </a:t>
            </a:r>
            <a:r>
              <a:rPr lang="el-GR" i="1" dirty="0" err="1"/>
              <a:t>σοφίζων</a:t>
            </a:r>
            <a:r>
              <a:rPr lang="el-GR" i="1" dirty="0"/>
              <a:t> </a:t>
            </a:r>
            <a:r>
              <a:rPr lang="el-GR" i="1" dirty="0" err="1"/>
              <a:t>αὐτὸν</a:t>
            </a:r>
            <a:r>
              <a:rPr lang="el-GR" i="1" dirty="0"/>
              <a:t> </a:t>
            </a:r>
            <a:r>
              <a:rPr lang="el-GR" i="1" dirty="0" err="1"/>
              <a:t>καὶ</a:t>
            </a:r>
            <a:r>
              <a:rPr lang="el-GR" i="1" dirty="0"/>
              <a:t> </a:t>
            </a:r>
            <a:r>
              <a:rPr lang="el-GR" i="1" dirty="0" err="1"/>
              <a:t>προκαταγγέλλων</a:t>
            </a:r>
            <a:r>
              <a:rPr lang="el-GR" i="1" dirty="0"/>
              <a:t> </a:t>
            </a:r>
            <a:r>
              <a:rPr lang="el-GR" i="1" dirty="0" err="1"/>
              <a:t>αὐτῷ</a:t>
            </a:r>
            <a:r>
              <a:rPr lang="el-GR" i="1" dirty="0"/>
              <a:t> </a:t>
            </a:r>
            <a:r>
              <a:rPr lang="el-GR" i="1" dirty="0" err="1"/>
              <a:t>τὰ</a:t>
            </a:r>
            <a:r>
              <a:rPr lang="el-GR" i="1" dirty="0"/>
              <a:t> μέλλοντα. </a:t>
            </a:r>
            <a:r>
              <a:rPr lang="el-GR" i="1" dirty="0" err="1"/>
              <a:t>Οὕτως</a:t>
            </a:r>
            <a:r>
              <a:rPr lang="el-GR" i="1" dirty="0"/>
              <a:t> </a:t>
            </a:r>
            <a:r>
              <a:rPr lang="el-GR" i="1" dirty="0" err="1"/>
              <a:t>ἄλλοτε</a:t>
            </a:r>
            <a:r>
              <a:rPr lang="el-GR" i="1" dirty="0"/>
              <a:t> </a:t>
            </a:r>
            <a:r>
              <a:rPr lang="el-GR" i="1" dirty="0" err="1"/>
              <a:t>τούτῳ</a:t>
            </a:r>
            <a:r>
              <a:rPr lang="el-GR" i="1" dirty="0"/>
              <a:t> </a:t>
            </a:r>
            <a:r>
              <a:rPr lang="el-GR" i="1" dirty="0" err="1"/>
              <a:t>προσευχῇ</a:t>
            </a:r>
            <a:r>
              <a:rPr lang="el-GR" i="1" dirty="0"/>
              <a:t> </a:t>
            </a:r>
            <a:r>
              <a:rPr lang="el-GR" i="1" dirty="0" err="1"/>
              <a:t>καὶ</a:t>
            </a:r>
            <a:r>
              <a:rPr lang="el-GR" i="1" dirty="0"/>
              <a:t> </a:t>
            </a:r>
            <a:r>
              <a:rPr lang="el-GR" i="1" dirty="0" err="1"/>
              <a:t>νηστείᾳ</a:t>
            </a:r>
            <a:r>
              <a:rPr lang="el-GR" i="1" dirty="0"/>
              <a:t> στόματα λεόντων </a:t>
            </a:r>
            <a:r>
              <a:rPr lang="el-GR" i="1" dirty="0" err="1"/>
              <a:t>φιμώσαντι</a:t>
            </a:r>
            <a:r>
              <a:rPr lang="el-GR" i="1" dirty="0"/>
              <a:t> </a:t>
            </a:r>
            <a:r>
              <a:rPr lang="el-GR" i="1" dirty="0" err="1"/>
              <a:t>προφήτην</a:t>
            </a:r>
            <a:r>
              <a:rPr lang="el-GR" i="1" dirty="0"/>
              <a:t> </a:t>
            </a:r>
            <a:r>
              <a:rPr lang="el-GR" i="1" dirty="0" err="1"/>
              <a:t>διαέριον</a:t>
            </a:r>
            <a:r>
              <a:rPr lang="el-GR" i="1" dirty="0"/>
              <a:t> </a:t>
            </a:r>
            <a:r>
              <a:rPr lang="el-GR" i="1" dirty="0" err="1"/>
              <a:t>ἐκόμισεν</a:t>
            </a:r>
            <a:r>
              <a:rPr lang="el-GR" i="1" dirty="0"/>
              <a:t> </a:t>
            </a:r>
            <a:r>
              <a:rPr lang="el-GR" i="1" dirty="0" err="1"/>
              <a:t>ἄγγελος</a:t>
            </a:r>
            <a:r>
              <a:rPr lang="el-GR" i="1" dirty="0"/>
              <a:t> </a:t>
            </a:r>
            <a:r>
              <a:rPr lang="el-GR" i="1" dirty="0" err="1"/>
              <a:t>ἐκ</a:t>
            </a:r>
            <a:r>
              <a:rPr lang="el-GR" i="1" dirty="0"/>
              <a:t> </a:t>
            </a:r>
            <a:r>
              <a:rPr lang="el-GR" i="1" dirty="0" err="1"/>
              <a:t>πολλοῦ</a:t>
            </a:r>
            <a:r>
              <a:rPr lang="el-GR" i="1" dirty="0"/>
              <a:t> διαστήματος </a:t>
            </a:r>
            <a:r>
              <a:rPr lang="el-GR" i="1" dirty="0" err="1"/>
              <a:t>τροφὴν</a:t>
            </a:r>
            <a:r>
              <a:rPr lang="el-GR" i="1" dirty="0"/>
              <a:t> </a:t>
            </a:r>
            <a:r>
              <a:rPr lang="el-GR" i="1" dirty="0" err="1"/>
              <a:t>ἐπιφερόμενον</a:t>
            </a:r>
            <a:r>
              <a:rPr lang="el-GR" dirty="0"/>
              <a:t>» (ΓΡΗΓΟΡΙΟΣ ΠΑΛΑΜΑΣ).</a:t>
            </a:r>
          </a:p>
          <a:p>
            <a:r>
              <a:rPr lang="el-GR" dirty="0"/>
              <a:t>Αλλά και οι </a:t>
            </a:r>
            <a:r>
              <a:rPr lang="el-GR" b="1" dirty="0">
                <a:solidFill>
                  <a:srgbClr val="FF0000"/>
                </a:solidFill>
              </a:rPr>
              <a:t>τρεις </a:t>
            </a:r>
            <a:r>
              <a:rPr lang="el-GR" b="1" dirty="0" err="1">
                <a:solidFill>
                  <a:srgbClr val="FF0000"/>
                </a:solidFill>
              </a:rPr>
              <a:t>Παίδες</a:t>
            </a:r>
            <a:r>
              <a:rPr lang="el-GR" dirty="0"/>
              <a:t>, στολισμένοι με εγκράτεια καταπατούν τη φλόγα της καμίνου: «</a:t>
            </a:r>
            <a:r>
              <a:rPr lang="el-GR" i="1" dirty="0"/>
              <a:t>Νηστεία </a:t>
            </a:r>
            <a:r>
              <a:rPr lang="el-GR" i="1" dirty="0" err="1"/>
              <a:t>τῶν</a:t>
            </a:r>
            <a:r>
              <a:rPr lang="el-GR" i="1" dirty="0"/>
              <a:t> </a:t>
            </a:r>
            <a:r>
              <a:rPr lang="el-GR" i="1" dirty="0" err="1"/>
              <a:t>τριῶν</a:t>
            </a:r>
            <a:r>
              <a:rPr lang="el-GR" i="1" dirty="0"/>
              <a:t> </a:t>
            </a:r>
            <a:r>
              <a:rPr lang="el-GR" i="1" dirty="0" err="1"/>
              <a:t>παίδων</a:t>
            </a:r>
            <a:r>
              <a:rPr lang="el-GR" i="1" dirty="0"/>
              <a:t> </a:t>
            </a:r>
            <a:r>
              <a:rPr lang="el-GR" i="1" dirty="0" err="1"/>
              <a:t>τὰ</a:t>
            </a:r>
            <a:r>
              <a:rPr lang="el-GR" i="1" dirty="0"/>
              <a:t> σώματα </a:t>
            </a:r>
            <a:r>
              <a:rPr lang="el-GR" i="1" dirty="0" err="1"/>
              <a:t>ἀδιάφθορα</a:t>
            </a:r>
            <a:r>
              <a:rPr lang="el-GR" i="1" dirty="0"/>
              <a:t> </a:t>
            </a:r>
            <a:r>
              <a:rPr lang="el-GR" i="1" dirty="0" err="1"/>
              <a:t>τηρήσασα</a:t>
            </a:r>
            <a:r>
              <a:rPr lang="el-GR" i="1" dirty="0"/>
              <a:t>, </a:t>
            </a:r>
            <a:r>
              <a:rPr lang="el-GR" i="1" dirty="0" err="1"/>
              <a:t>τὴν</a:t>
            </a:r>
            <a:r>
              <a:rPr lang="el-GR" i="1" dirty="0"/>
              <a:t> </a:t>
            </a:r>
            <a:r>
              <a:rPr lang="el-GR" i="1" dirty="0" err="1"/>
              <a:t>παμφάγον</a:t>
            </a:r>
            <a:r>
              <a:rPr lang="el-GR" i="1" dirty="0"/>
              <a:t> φλόγα </a:t>
            </a:r>
            <a:r>
              <a:rPr lang="el-GR" i="1" dirty="0" err="1"/>
              <a:t>τῆς</a:t>
            </a:r>
            <a:r>
              <a:rPr lang="el-GR" i="1" dirty="0"/>
              <a:t> Βαβυλωνίας καμίνου </a:t>
            </a:r>
            <a:r>
              <a:rPr lang="el-GR" i="1" dirty="0" err="1"/>
              <a:t>εἰς</a:t>
            </a:r>
            <a:r>
              <a:rPr lang="el-GR" i="1" dirty="0"/>
              <a:t> </a:t>
            </a:r>
            <a:r>
              <a:rPr lang="el-GR" i="1" dirty="0" err="1"/>
              <a:t>δρόσον</a:t>
            </a:r>
            <a:r>
              <a:rPr lang="el-GR" i="1" dirty="0"/>
              <a:t> μετέβαλε</a:t>
            </a:r>
            <a:r>
              <a:rPr lang="el-GR" dirty="0"/>
              <a:t>» (ΙΩΑΝΝΗΣ ΧΡΥΣΟΣΤΟΜΟΣ). Μαζί τους μάλιστα, παρευρίσκεται και τέταρτος, ο άγγελος, που τους διατηρεί ασφαλείς και τους δροσίζει με παράδοξο τρόπο.</a:t>
            </a:r>
          </a:p>
          <a:p>
            <a:r>
              <a:rPr lang="el-GR" dirty="0"/>
              <a:t>Νηστεύοντας ο </a:t>
            </a:r>
            <a:r>
              <a:rPr lang="el-GR" b="1" dirty="0">
                <a:solidFill>
                  <a:srgbClr val="FF0000"/>
                </a:solidFill>
              </a:rPr>
              <a:t>Ησαΐας</a:t>
            </a:r>
            <a:r>
              <a:rPr lang="el-GR" dirty="0"/>
              <a:t> ιστορεί τα εξαπτέρυγα Σεραφείμ, αγγίζοντας με τα χείλη τη λαβίδα του άνθρακα που ένα αγγελικό σεραφείμ του προσφέρει, ενώ ο </a:t>
            </a:r>
            <a:r>
              <a:rPr lang="el-GR" b="1" dirty="0">
                <a:solidFill>
                  <a:srgbClr val="FF0000"/>
                </a:solidFill>
              </a:rPr>
              <a:t>Ιεζεκιήλ</a:t>
            </a:r>
            <a:r>
              <a:rPr lang="el-GR" dirty="0"/>
              <a:t> κατανοεί τα </a:t>
            </a:r>
            <a:r>
              <a:rPr lang="el-GR" dirty="0" err="1"/>
              <a:t>πολυόμματα</a:t>
            </a:r>
            <a:r>
              <a:rPr lang="el-GR" dirty="0"/>
              <a:t> </a:t>
            </a:r>
            <a:r>
              <a:rPr lang="el-GR" dirty="0" err="1"/>
              <a:t>Χαρουβείμ</a:t>
            </a:r>
            <a:r>
              <a:rPr lang="el-GR" dirty="0"/>
              <a:t> και εξαγνίζεται ο </a:t>
            </a:r>
            <a:r>
              <a:rPr lang="el-GR" b="1" dirty="0">
                <a:solidFill>
                  <a:srgbClr val="FF0000"/>
                </a:solidFill>
              </a:rPr>
              <a:t>Ιησούς του </a:t>
            </a:r>
            <a:r>
              <a:rPr lang="el-GR" b="1" dirty="0" err="1">
                <a:solidFill>
                  <a:srgbClr val="FF0000"/>
                </a:solidFill>
              </a:rPr>
              <a:t>Ναυή</a:t>
            </a:r>
            <a:r>
              <a:rPr lang="el-GR" dirty="0"/>
              <a:t>. Η νηστεία τρέφει τον </a:t>
            </a:r>
            <a:r>
              <a:rPr lang="el-GR" b="1" dirty="0">
                <a:solidFill>
                  <a:srgbClr val="FF0000"/>
                </a:solidFill>
              </a:rPr>
              <a:t>Σαμψών</a:t>
            </a:r>
            <a:r>
              <a:rPr lang="el-GR" dirty="0"/>
              <a:t>, τον ανδρώνει και τον αναδεικνύει μέγα </a:t>
            </a:r>
            <a:r>
              <a:rPr lang="el-GR" dirty="0" err="1"/>
              <a:t>αριστέα</a:t>
            </a:r>
            <a:r>
              <a:rPr lang="el-GR" dirty="0"/>
              <a:t>· καθιστά τον </a:t>
            </a:r>
            <a:r>
              <a:rPr lang="el-GR" b="1" dirty="0">
                <a:solidFill>
                  <a:srgbClr val="FF0000"/>
                </a:solidFill>
              </a:rPr>
              <a:t>Δαβίδ </a:t>
            </a:r>
            <a:r>
              <a:rPr lang="el-GR" dirty="0"/>
              <a:t>βασιλιά και νικητή του αλλοφύλου Γολιάθ· </a:t>
            </a:r>
            <a:r>
              <a:rPr lang="el-GR" dirty="0" err="1"/>
              <a:t>σεμνύει</a:t>
            </a:r>
            <a:r>
              <a:rPr lang="el-GR" dirty="0"/>
              <a:t> τον </a:t>
            </a:r>
            <a:r>
              <a:rPr lang="el-GR" b="1" dirty="0">
                <a:solidFill>
                  <a:srgbClr val="FF0000"/>
                </a:solidFill>
              </a:rPr>
              <a:t>Ιωσήφ</a:t>
            </a:r>
            <a:r>
              <a:rPr lang="el-GR" dirty="0"/>
              <a:t> και τον βοηθάει να αποφύγει την παράνομη μίξη· εμφυσά πίστη στον </a:t>
            </a:r>
            <a:r>
              <a:rPr lang="el-GR" b="1" dirty="0">
                <a:solidFill>
                  <a:srgbClr val="FF0000"/>
                </a:solidFill>
              </a:rPr>
              <a:t>Αβραάμ</a:t>
            </a:r>
            <a:r>
              <a:rPr lang="el-GR" dirty="0"/>
              <a:t>, δικαιώνει τον </a:t>
            </a:r>
            <a:r>
              <a:rPr lang="el-GR" b="1" dirty="0">
                <a:solidFill>
                  <a:srgbClr val="FF0000"/>
                </a:solidFill>
              </a:rPr>
              <a:t>Ισαάκ</a:t>
            </a:r>
            <a:r>
              <a:rPr lang="el-GR" dirty="0"/>
              <a:t>, ξενιτεύει τον </a:t>
            </a:r>
            <a:r>
              <a:rPr lang="el-GR" b="1" dirty="0">
                <a:solidFill>
                  <a:srgbClr val="FF0000"/>
                </a:solidFill>
              </a:rPr>
              <a:t>Ιακώβ</a:t>
            </a:r>
            <a:r>
              <a:rPr lang="el-GR" dirty="0"/>
              <a:t>, τελειοποιεί τον </a:t>
            </a:r>
            <a:r>
              <a:rPr lang="el-GR" b="1" dirty="0">
                <a:solidFill>
                  <a:srgbClr val="FF0000"/>
                </a:solidFill>
              </a:rPr>
              <a:t>Ααρών</a:t>
            </a:r>
            <a:r>
              <a:rPr lang="el-GR" dirty="0"/>
              <a:t>, οπλίζει τον </a:t>
            </a:r>
            <a:r>
              <a:rPr lang="el-GR" b="1" dirty="0">
                <a:solidFill>
                  <a:srgbClr val="FF0000"/>
                </a:solidFill>
              </a:rPr>
              <a:t>Γεδεών</a:t>
            </a:r>
            <a:r>
              <a:rPr lang="el-GR" dirty="0"/>
              <a:t>. Με την εγκράτεια ο </a:t>
            </a:r>
            <a:r>
              <a:rPr lang="el-GR" b="1" dirty="0">
                <a:solidFill>
                  <a:srgbClr val="FF0000"/>
                </a:solidFill>
              </a:rPr>
              <a:t>Ιωνάς</a:t>
            </a:r>
            <a:r>
              <a:rPr lang="el-GR" dirty="0"/>
              <a:t> χαλινώνει το κήτος, οι </a:t>
            </a:r>
            <a:r>
              <a:rPr lang="el-GR" b="1" dirty="0" err="1">
                <a:solidFill>
                  <a:srgbClr val="FF0000"/>
                </a:solidFill>
              </a:rPr>
              <a:t>Νινευίτες</a:t>
            </a:r>
            <a:r>
              <a:rPr lang="el-GR" dirty="0"/>
              <a:t> σώζουν την πόλη τους και ο </a:t>
            </a:r>
            <a:r>
              <a:rPr lang="el-GR" b="1" dirty="0" err="1">
                <a:solidFill>
                  <a:srgbClr val="FF0000"/>
                </a:solidFill>
              </a:rPr>
              <a:t>Μελχισεδέκ</a:t>
            </a:r>
            <a:r>
              <a:rPr lang="el-GR" dirty="0"/>
              <a:t> ανυψώνεται. (ΙΩΑΝΝΗΣ ΧΡΥΣΟΣΤΟΜΟΣ) </a:t>
            </a:r>
          </a:p>
        </p:txBody>
      </p:sp>
    </p:spTree>
    <p:extLst>
      <p:ext uri="{BB962C8B-B14F-4D97-AF65-F5344CB8AC3E}">
        <p14:creationId xmlns:p14="http://schemas.microsoft.com/office/powerpoint/2010/main" val="1746338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9D64BA-5DF3-059C-0054-B98F6D59FFF3}"/>
              </a:ext>
            </a:extLst>
          </p:cNvPr>
          <p:cNvSpPr>
            <a:spLocks noGrp="1"/>
          </p:cNvSpPr>
          <p:nvPr>
            <p:ph type="title"/>
          </p:nvPr>
        </p:nvSpPr>
        <p:spPr>
          <a:xfrm>
            <a:off x="0" y="0"/>
            <a:ext cx="12192000" cy="724277"/>
          </a:xfrm>
        </p:spPr>
        <p:txBody>
          <a:bodyPr>
            <a:normAutofit fontScale="90000"/>
          </a:bodyPr>
          <a:lstStyle/>
          <a:p>
            <a:pPr algn="ctr"/>
            <a:r>
              <a:rPr lang="el-GR" sz="3200" b="1" dirty="0"/>
              <a:t>Η «</a:t>
            </a:r>
            <a:r>
              <a:rPr lang="el-GR" sz="3200" b="1" dirty="0" err="1"/>
              <a:t>ἐξ</a:t>
            </a:r>
            <a:r>
              <a:rPr lang="el-GR" sz="3200" b="1" dirty="0"/>
              <a:t> </a:t>
            </a:r>
            <a:r>
              <a:rPr lang="el-GR" sz="3200" b="1" dirty="0" err="1"/>
              <a:t>αἰῶνος</a:t>
            </a:r>
            <a:r>
              <a:rPr lang="el-GR" sz="3200" b="1" dirty="0"/>
              <a:t> </a:t>
            </a:r>
            <a:r>
              <a:rPr lang="el-GR" sz="3200" b="1" dirty="0" err="1"/>
              <a:t>οἱ</a:t>
            </a:r>
            <a:r>
              <a:rPr lang="el-GR" sz="3200" b="1" dirty="0"/>
              <a:t> </a:t>
            </a:r>
            <a:r>
              <a:rPr lang="el-GR" sz="3200" b="1" dirty="0" err="1"/>
              <a:t>μὲν</a:t>
            </a:r>
            <a:r>
              <a:rPr lang="el-GR" sz="3200" b="1" dirty="0"/>
              <a:t> </a:t>
            </a:r>
            <a:r>
              <a:rPr lang="el-GR" sz="3200" b="1" dirty="0" err="1"/>
              <a:t>ἐχθροί</a:t>
            </a:r>
            <a:r>
              <a:rPr lang="el-GR" sz="3200" b="1" dirty="0"/>
              <a:t>, </a:t>
            </a:r>
            <a:r>
              <a:rPr lang="el-GR" sz="3200" b="1" dirty="0" err="1"/>
              <a:t>οἱ</a:t>
            </a:r>
            <a:r>
              <a:rPr lang="el-GR" sz="3200" b="1" dirty="0"/>
              <a:t> </a:t>
            </a:r>
            <a:r>
              <a:rPr lang="el-GR" sz="3200" b="1" dirty="0" err="1"/>
              <a:t>δὲ</a:t>
            </a:r>
            <a:r>
              <a:rPr lang="el-GR" sz="3200" b="1" dirty="0"/>
              <a:t> φίλοι </a:t>
            </a:r>
            <a:r>
              <a:rPr lang="el-GR" sz="3200" b="1" dirty="0" err="1"/>
              <a:t>ἐδείχθησαν</a:t>
            </a:r>
            <a:r>
              <a:rPr lang="el-GR" sz="3200" b="1" dirty="0"/>
              <a:t> </a:t>
            </a:r>
            <a:r>
              <a:rPr lang="el-GR" sz="3200" b="1" dirty="0" err="1"/>
              <a:t>τοῦ</a:t>
            </a:r>
            <a:r>
              <a:rPr lang="el-GR" sz="3200" b="1" dirty="0"/>
              <a:t> </a:t>
            </a:r>
            <a:r>
              <a:rPr lang="el-GR" sz="3200" b="1" dirty="0" err="1"/>
              <a:t>Θεοῦ</a:t>
            </a:r>
            <a:r>
              <a:rPr lang="el-GR" sz="3200" b="1" dirty="0"/>
              <a:t>, </a:t>
            </a:r>
            <a:r>
              <a:rPr lang="el-GR" sz="3200" b="1" dirty="0" err="1"/>
              <a:t>ἀκρασίας</a:t>
            </a:r>
            <a:r>
              <a:rPr lang="el-GR" sz="3200" b="1" dirty="0"/>
              <a:t> </a:t>
            </a:r>
            <a:r>
              <a:rPr lang="el-GR" sz="3200" b="1" dirty="0" err="1"/>
              <a:t>καὶ</a:t>
            </a:r>
            <a:r>
              <a:rPr lang="el-GR" sz="3200" b="1" dirty="0"/>
              <a:t> </a:t>
            </a:r>
            <a:r>
              <a:rPr lang="el-GR" sz="3200" b="1" dirty="0" err="1"/>
              <a:t>ἐγκρατείας</a:t>
            </a:r>
            <a:r>
              <a:rPr lang="el-GR" sz="3200" b="1" dirty="0"/>
              <a:t> </a:t>
            </a:r>
            <a:r>
              <a:rPr lang="el-GR" sz="3200" b="1" dirty="0" err="1"/>
              <a:t>ἐργασαμένης</a:t>
            </a:r>
            <a:r>
              <a:rPr lang="el-GR" sz="3200" b="1" dirty="0"/>
              <a:t> </a:t>
            </a:r>
            <a:r>
              <a:rPr lang="el-GR" sz="3200" b="1" dirty="0" err="1"/>
              <a:t>ἑκάτερον</a:t>
            </a:r>
            <a:r>
              <a:rPr lang="el-GR" sz="3200" b="1" dirty="0"/>
              <a:t>» (Ιωάννης Χρυσόστομος) </a:t>
            </a:r>
            <a:endParaRPr lang="el-GR" sz="3200" dirty="0"/>
          </a:p>
        </p:txBody>
      </p:sp>
      <p:sp>
        <p:nvSpPr>
          <p:cNvPr id="3" name="Θέση περιεχομένου 2">
            <a:extLst>
              <a:ext uri="{FF2B5EF4-FFF2-40B4-BE49-F238E27FC236}">
                <a16:creationId xmlns:a16="http://schemas.microsoft.com/office/drawing/2014/main" id="{04215CAC-C089-DF21-0698-AC045BAEEFA0}"/>
              </a:ext>
            </a:extLst>
          </p:cNvPr>
          <p:cNvSpPr>
            <a:spLocks noGrp="1"/>
          </p:cNvSpPr>
          <p:nvPr>
            <p:ph idx="1"/>
          </p:nvPr>
        </p:nvSpPr>
        <p:spPr>
          <a:xfrm>
            <a:off x="-1" y="841972"/>
            <a:ext cx="12191999" cy="6016027"/>
          </a:xfrm>
        </p:spPr>
        <p:txBody>
          <a:bodyPr>
            <a:normAutofit fontScale="92500" lnSpcReduction="20000"/>
          </a:bodyPr>
          <a:lstStyle/>
          <a:p>
            <a:r>
              <a:rPr lang="el-GR" dirty="0"/>
              <a:t>Αλλά και στην Καινή Διαθήκη, οι φίλοι του Θεού, ακολουθώντας τα βήματα του Θεανθρώπου, βρίσκουν το παράδειγμα της αληθινής ασκήσεως. Νηστεύοντας ο </a:t>
            </a:r>
            <a:r>
              <a:rPr lang="el-GR" b="1" dirty="0">
                <a:solidFill>
                  <a:srgbClr val="FF0000"/>
                </a:solidFill>
              </a:rPr>
              <a:t>Χριστός στην έρημο </a:t>
            </a:r>
            <a:r>
              <a:rPr lang="el-GR" dirty="0"/>
              <a:t>νικά κατά κράτος τον κοινό </a:t>
            </a:r>
            <a:r>
              <a:rPr lang="el-GR" dirty="0" err="1"/>
              <a:t>πειραστή</a:t>
            </a:r>
            <a:r>
              <a:rPr lang="el-GR" dirty="0"/>
              <a:t>, αφού καταργεί τη δύναμή του, θεραπεύει τη φύση μας από την φθορά και τον θάνατο. Αντιμετωπίζει με τη νηστεία τρία σατανικά πάθη: </a:t>
            </a:r>
            <a:r>
              <a:rPr lang="el-GR" u="sng" dirty="0"/>
              <a:t>της ανέσεως</a:t>
            </a:r>
            <a:r>
              <a:rPr lang="el-GR" dirty="0"/>
              <a:t>, </a:t>
            </a:r>
            <a:r>
              <a:rPr lang="el-GR" u="sng" dirty="0"/>
              <a:t>της φιλοδοξίας </a:t>
            </a:r>
            <a:r>
              <a:rPr lang="el-GR" dirty="0"/>
              <a:t>και </a:t>
            </a:r>
            <a:r>
              <a:rPr lang="el-GR" u="sng" dirty="0"/>
              <a:t>της φιλαργυρίας</a:t>
            </a:r>
            <a:r>
              <a:rPr lang="el-GR" dirty="0"/>
              <a:t>: «</a:t>
            </a:r>
            <a:r>
              <a:rPr lang="el-GR" i="1" dirty="0"/>
              <a:t>Ὁ </a:t>
            </a:r>
            <a:r>
              <a:rPr lang="el-GR" i="1" dirty="0" err="1"/>
              <a:t>δὲ</a:t>
            </a:r>
            <a:r>
              <a:rPr lang="el-GR" i="1" dirty="0"/>
              <a:t> </a:t>
            </a:r>
            <a:r>
              <a:rPr lang="el-GR" i="1" dirty="0" err="1"/>
              <a:t>Χριστὸς</a:t>
            </a:r>
            <a:r>
              <a:rPr lang="el-GR" i="1" dirty="0"/>
              <a:t> </a:t>
            </a:r>
            <a:r>
              <a:rPr lang="el-GR" i="1" dirty="0" err="1"/>
              <a:t>αὐτὸς</a:t>
            </a:r>
            <a:r>
              <a:rPr lang="el-GR" i="1" dirty="0"/>
              <a:t> </a:t>
            </a:r>
            <a:r>
              <a:rPr lang="el-GR" i="1" dirty="0" err="1"/>
              <a:t>νικᾷ</a:t>
            </a:r>
            <a:r>
              <a:rPr lang="el-GR" i="1" dirty="0"/>
              <a:t> </a:t>
            </a:r>
            <a:r>
              <a:rPr lang="el-GR" i="1" dirty="0" err="1"/>
              <a:t>κατὰ</a:t>
            </a:r>
            <a:r>
              <a:rPr lang="el-GR" i="1" dirty="0"/>
              <a:t> κράτος </a:t>
            </a:r>
            <a:r>
              <a:rPr lang="el-GR" i="1" dirty="0" err="1"/>
              <a:t>ἐπ</a:t>
            </a:r>
            <a:r>
              <a:rPr lang="el-GR" i="1" dirty="0"/>
              <a:t>’ </a:t>
            </a:r>
            <a:r>
              <a:rPr lang="el-GR" i="1" dirty="0" err="1"/>
              <a:t>ἐρημίας</a:t>
            </a:r>
            <a:r>
              <a:rPr lang="el-GR" i="1" dirty="0"/>
              <a:t> </a:t>
            </a:r>
            <a:r>
              <a:rPr lang="el-GR" i="1" dirty="0" err="1"/>
              <a:t>νηστεύων</a:t>
            </a:r>
            <a:r>
              <a:rPr lang="el-GR" i="1" dirty="0"/>
              <a:t> </a:t>
            </a:r>
            <a:r>
              <a:rPr lang="el-GR" i="1" dirty="0" err="1"/>
              <a:t>τὸν</a:t>
            </a:r>
            <a:r>
              <a:rPr lang="el-GR" i="1" dirty="0"/>
              <a:t> </a:t>
            </a:r>
            <a:r>
              <a:rPr lang="el-GR" i="1" dirty="0" err="1"/>
              <a:t>κοινὸν</a:t>
            </a:r>
            <a:r>
              <a:rPr lang="el-GR" i="1" dirty="0"/>
              <a:t> </a:t>
            </a:r>
            <a:r>
              <a:rPr lang="el-GR" i="1" dirty="0" err="1"/>
              <a:t>πειραστήν</a:t>
            </a:r>
            <a:r>
              <a:rPr lang="el-GR" i="1" dirty="0"/>
              <a:t>, </a:t>
            </a:r>
            <a:r>
              <a:rPr lang="el-GR" i="1" dirty="0" err="1"/>
              <a:t>καὶ</a:t>
            </a:r>
            <a:r>
              <a:rPr lang="el-GR" i="1" dirty="0"/>
              <a:t> τούτου κατ’ </a:t>
            </a:r>
            <a:r>
              <a:rPr lang="el-GR" i="1" dirty="0" err="1"/>
              <a:t>ἀνθρώπων</a:t>
            </a:r>
            <a:r>
              <a:rPr lang="el-GR" i="1" dirty="0"/>
              <a:t> </a:t>
            </a:r>
            <a:r>
              <a:rPr lang="el-GR" i="1" dirty="0" err="1"/>
              <a:t>ἀφελόμενος</a:t>
            </a:r>
            <a:r>
              <a:rPr lang="el-GR" i="1" dirty="0"/>
              <a:t> κράτος </a:t>
            </a:r>
            <a:r>
              <a:rPr lang="el-GR" i="1" dirty="0" err="1"/>
              <a:t>καὶ</a:t>
            </a:r>
            <a:r>
              <a:rPr lang="el-GR" i="1" dirty="0"/>
              <a:t> </a:t>
            </a:r>
            <a:r>
              <a:rPr lang="el-GR" i="1" dirty="0" err="1"/>
              <a:t>καθελὼν</a:t>
            </a:r>
            <a:r>
              <a:rPr lang="el-GR" i="1" dirty="0"/>
              <a:t> </a:t>
            </a:r>
            <a:r>
              <a:rPr lang="el-GR" i="1" dirty="0" err="1"/>
              <a:t>εἰς</a:t>
            </a:r>
            <a:r>
              <a:rPr lang="el-GR" i="1" dirty="0"/>
              <a:t> τέλος </a:t>
            </a:r>
            <a:r>
              <a:rPr lang="el-GR" i="1" dirty="0" err="1"/>
              <a:t>τὴν</a:t>
            </a:r>
            <a:r>
              <a:rPr lang="el-GR" i="1" dirty="0"/>
              <a:t> </a:t>
            </a:r>
            <a:r>
              <a:rPr lang="el-GR" i="1" dirty="0" err="1"/>
              <a:t>αὐτοῦ</a:t>
            </a:r>
            <a:r>
              <a:rPr lang="el-GR" i="1" dirty="0"/>
              <a:t> τυραννίδα </a:t>
            </a:r>
            <a:r>
              <a:rPr lang="el-GR" i="1" dirty="0" err="1"/>
              <a:t>τὴν</a:t>
            </a:r>
            <a:r>
              <a:rPr lang="el-GR" i="1" dirty="0"/>
              <a:t> </a:t>
            </a:r>
            <a:r>
              <a:rPr lang="el-GR" i="1" dirty="0" err="1"/>
              <a:t>ἡμετέραν</a:t>
            </a:r>
            <a:r>
              <a:rPr lang="el-GR" i="1" dirty="0"/>
              <a:t> φύσιν </a:t>
            </a:r>
            <a:r>
              <a:rPr lang="el-GR" i="1" dirty="0" err="1"/>
              <a:t>ἐλευθεροῖ</a:t>
            </a:r>
            <a:r>
              <a:rPr lang="el-GR" dirty="0"/>
              <a:t>» (ΓΡΗΓΟΡΙΟΣ ΠΑΛΑΜΑΣ).</a:t>
            </a:r>
          </a:p>
          <a:p>
            <a:r>
              <a:rPr lang="el-GR" dirty="0"/>
              <a:t>Ο </a:t>
            </a:r>
            <a:r>
              <a:rPr lang="el-GR" b="1" dirty="0">
                <a:solidFill>
                  <a:srgbClr val="FF0000"/>
                </a:solidFill>
              </a:rPr>
              <a:t>Ιωάννης ο Πρόδρομος </a:t>
            </a:r>
            <a:r>
              <a:rPr lang="el-GR" dirty="0"/>
              <a:t>προβάλλεται ως αρχέτυπο νηστείας, ασκήσεως, καθαρότητας και εγκράτειας για τους χριστιανούς του κόσμου και τους ερημίτες. Ο </a:t>
            </a:r>
            <a:r>
              <a:rPr lang="el-GR" b="1" dirty="0">
                <a:solidFill>
                  <a:srgbClr val="FF0000"/>
                </a:solidFill>
              </a:rPr>
              <a:t>Πέτρος</a:t>
            </a:r>
            <a:r>
              <a:rPr lang="el-GR" dirty="0"/>
              <a:t> και ο </a:t>
            </a:r>
            <a:r>
              <a:rPr lang="el-GR" b="1" dirty="0">
                <a:solidFill>
                  <a:srgbClr val="FF0000"/>
                </a:solidFill>
              </a:rPr>
              <a:t>Ιωάννης</a:t>
            </a:r>
            <a:r>
              <a:rPr lang="el-GR" dirty="0"/>
              <a:t> άσιτοι ανεβαίνουν για προσευχή. Ο </a:t>
            </a:r>
            <a:r>
              <a:rPr lang="el-GR" b="1" dirty="0">
                <a:solidFill>
                  <a:srgbClr val="FF0000"/>
                </a:solidFill>
              </a:rPr>
              <a:t>Παύλο</a:t>
            </a:r>
            <a:r>
              <a:rPr lang="el-GR" dirty="0"/>
              <a:t>ς πιέζει και </a:t>
            </a:r>
            <a:r>
              <a:rPr lang="el-GR" dirty="0" err="1"/>
              <a:t>δουλαγωγεί</a:t>
            </a:r>
            <a:r>
              <a:rPr lang="el-GR" dirty="0"/>
              <a:t> τη σάρκα με πείνα και δίψα και καθίσταται </a:t>
            </a:r>
            <a:r>
              <a:rPr lang="el-GR" dirty="0" err="1"/>
              <a:t>ουρανοδρόμος</a:t>
            </a:r>
            <a:r>
              <a:rPr lang="el-GR" dirty="0"/>
              <a:t>. Οι </a:t>
            </a:r>
            <a:r>
              <a:rPr lang="el-GR" b="1" dirty="0">
                <a:solidFill>
                  <a:srgbClr val="FF0000"/>
                </a:solidFill>
              </a:rPr>
              <a:t>μάρτυρες </a:t>
            </a:r>
            <a:r>
              <a:rPr lang="el-GR" dirty="0"/>
              <a:t>γίνονται φίλοι Θεού γιατί καταφρονούν την πρόσκαιρη ζωή.</a:t>
            </a:r>
          </a:p>
          <a:p>
            <a:r>
              <a:rPr lang="el-GR" dirty="0"/>
              <a:t>Παράλληλα όμως έχουμε και παραδείγματα ανθρώπων που η </a:t>
            </a:r>
            <a:r>
              <a:rPr lang="el-GR" dirty="0" err="1"/>
              <a:t>ακρασία</a:t>
            </a:r>
            <a:r>
              <a:rPr lang="el-GR" dirty="0"/>
              <a:t> τους καθιστά εχθρούς του Θεού. Και αυτό γιατί οι ολέθριες συνέπειες της παραβάσεως των πρωτοπλάστων κληροδοτούνται σε ολόκληρο το ανθρώπινο γένος. Ο </a:t>
            </a:r>
            <a:r>
              <a:rPr lang="el-GR" b="1" dirty="0"/>
              <a:t>κατακλυσμός</a:t>
            </a:r>
            <a:r>
              <a:rPr lang="el-GR" dirty="0"/>
              <a:t>, έχει ως αιτία το </a:t>
            </a:r>
            <a:r>
              <a:rPr lang="el-GR" dirty="0">
                <a:effectLst>
                  <a:outerShdw blurRad="38100" dist="38100" dir="2700000" algn="tl">
                    <a:srgbClr val="000000">
                      <a:alpha val="43137"/>
                    </a:srgbClr>
                  </a:outerShdw>
                </a:effectLst>
              </a:rPr>
              <a:t>σαρκικό φρόνημα</a:t>
            </a:r>
            <a:r>
              <a:rPr lang="el-GR" dirty="0"/>
              <a:t>, δηλαδή τη </a:t>
            </a:r>
            <a:r>
              <a:rPr lang="el-GR" u="sng" dirty="0"/>
              <a:t>γαστριμαργία</a:t>
            </a:r>
            <a:r>
              <a:rPr lang="el-GR" dirty="0"/>
              <a:t>, τη </a:t>
            </a:r>
            <a:r>
              <a:rPr lang="el-GR" u="sng" dirty="0"/>
              <a:t>μέθη</a:t>
            </a:r>
            <a:r>
              <a:rPr lang="el-GR" dirty="0"/>
              <a:t> και την </a:t>
            </a:r>
            <a:r>
              <a:rPr lang="el-GR" u="sng" dirty="0"/>
              <a:t>τρυφή</a:t>
            </a:r>
            <a:r>
              <a:rPr lang="el-GR" dirty="0"/>
              <a:t> (ΓΡΗΓΟΡΙΟΣ ΠΑΛΑΜΑΣ). Ο Ιωάννης ο Χρυσόστομος συμπληρώνει: «</a:t>
            </a:r>
            <a:r>
              <a:rPr lang="el-GR" i="1" dirty="0" err="1"/>
              <a:t>Νηστείαν</a:t>
            </a:r>
            <a:r>
              <a:rPr lang="el-GR" i="1" dirty="0"/>
              <a:t> </a:t>
            </a:r>
            <a:r>
              <a:rPr lang="el-GR" i="1" dirty="0" err="1"/>
              <a:t>μὴ</a:t>
            </a:r>
            <a:r>
              <a:rPr lang="el-GR" i="1" dirty="0"/>
              <a:t> </a:t>
            </a:r>
            <a:r>
              <a:rPr lang="el-GR" i="1" dirty="0" err="1"/>
              <a:t>φυλάξαντες</a:t>
            </a:r>
            <a:r>
              <a:rPr lang="el-GR" i="1" dirty="0"/>
              <a:t> </a:t>
            </a:r>
            <a:r>
              <a:rPr lang="el-GR" i="1" dirty="0" err="1"/>
              <a:t>οἱ</a:t>
            </a:r>
            <a:r>
              <a:rPr lang="el-GR" i="1" dirty="0"/>
              <a:t> </a:t>
            </a:r>
            <a:r>
              <a:rPr lang="el-GR" i="1" dirty="0" err="1"/>
              <a:t>ἐπὶ</a:t>
            </a:r>
            <a:r>
              <a:rPr lang="el-GR" i="1" dirty="0"/>
              <a:t> </a:t>
            </a:r>
            <a:r>
              <a:rPr lang="el-GR" i="1" dirty="0" err="1"/>
              <a:t>τοῦ</a:t>
            </a:r>
            <a:r>
              <a:rPr lang="el-GR" i="1" dirty="0"/>
              <a:t> </a:t>
            </a:r>
            <a:r>
              <a:rPr lang="el-GR" i="1" dirty="0" err="1"/>
              <a:t>Νῶε</a:t>
            </a:r>
            <a:r>
              <a:rPr lang="el-GR" i="1" dirty="0"/>
              <a:t> </a:t>
            </a:r>
            <a:r>
              <a:rPr lang="el-GR" i="1" dirty="0" err="1"/>
              <a:t>ἄνθρωποι</a:t>
            </a:r>
            <a:r>
              <a:rPr lang="el-GR" i="1" dirty="0"/>
              <a:t>, </a:t>
            </a:r>
            <a:r>
              <a:rPr lang="el-GR" i="1" dirty="0" err="1"/>
              <a:t>τῆς</a:t>
            </a:r>
            <a:r>
              <a:rPr lang="el-GR" i="1" dirty="0"/>
              <a:t> </a:t>
            </a:r>
            <a:r>
              <a:rPr lang="el-GR" i="1" dirty="0" err="1"/>
              <a:t>θεϊκῆς</a:t>
            </a:r>
            <a:r>
              <a:rPr lang="el-GR" i="1" dirty="0"/>
              <a:t> </a:t>
            </a:r>
            <a:r>
              <a:rPr lang="el-GR" i="1" dirty="0" err="1"/>
              <a:t>ἀγανακτήσεως</a:t>
            </a:r>
            <a:r>
              <a:rPr lang="el-GR" i="1" dirty="0"/>
              <a:t> </a:t>
            </a:r>
            <a:r>
              <a:rPr lang="el-GR" i="1" dirty="0" err="1"/>
              <a:t>ἐν</a:t>
            </a:r>
            <a:r>
              <a:rPr lang="el-GR" i="1" dirty="0"/>
              <a:t> </a:t>
            </a:r>
            <a:r>
              <a:rPr lang="el-GR" i="1" dirty="0" err="1"/>
              <a:t>πείρᾳ</a:t>
            </a:r>
            <a:r>
              <a:rPr lang="el-GR" i="1" dirty="0"/>
              <a:t> </a:t>
            </a:r>
            <a:r>
              <a:rPr lang="el-GR" i="1" dirty="0" err="1"/>
              <a:t>γεγόνασι</a:t>
            </a:r>
            <a:r>
              <a:rPr lang="el-GR" i="1" dirty="0"/>
              <a:t>, </a:t>
            </a:r>
            <a:r>
              <a:rPr lang="el-GR" i="1" dirty="0" err="1"/>
              <a:t>καὶ</a:t>
            </a:r>
            <a:r>
              <a:rPr lang="el-GR" i="1" dirty="0"/>
              <a:t> </a:t>
            </a:r>
            <a:r>
              <a:rPr lang="el-GR" i="1" dirty="0" err="1"/>
              <a:t>κατακλυσμοῦ</a:t>
            </a:r>
            <a:r>
              <a:rPr lang="el-GR" i="1" dirty="0"/>
              <a:t> παγκοσμίου δίκην </a:t>
            </a:r>
            <a:r>
              <a:rPr lang="el-GR" i="1" dirty="0" err="1"/>
              <a:t>ὑπέστησαν</a:t>
            </a:r>
            <a:r>
              <a:rPr lang="el-GR" dirty="0"/>
              <a:t>». </a:t>
            </a:r>
          </a:p>
        </p:txBody>
      </p:sp>
    </p:spTree>
    <p:extLst>
      <p:ext uri="{BB962C8B-B14F-4D97-AF65-F5344CB8AC3E}">
        <p14:creationId xmlns:p14="http://schemas.microsoft.com/office/powerpoint/2010/main" val="1128521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38389-1AED-6C62-9F34-4E6C8326DDE5}"/>
              </a:ext>
            </a:extLst>
          </p:cNvPr>
          <p:cNvSpPr>
            <a:spLocks noGrp="1"/>
          </p:cNvSpPr>
          <p:nvPr>
            <p:ph type="title"/>
          </p:nvPr>
        </p:nvSpPr>
        <p:spPr>
          <a:xfrm>
            <a:off x="0" y="1"/>
            <a:ext cx="12192000" cy="805758"/>
          </a:xfrm>
        </p:spPr>
        <p:txBody>
          <a:bodyPr>
            <a:normAutofit fontScale="90000"/>
          </a:bodyPr>
          <a:lstStyle/>
          <a:p>
            <a:pPr algn="ctr"/>
            <a:r>
              <a:rPr lang="el-GR" sz="3200" b="1" dirty="0"/>
              <a:t>Η «</a:t>
            </a:r>
            <a:r>
              <a:rPr lang="el-GR" sz="3200" b="1" dirty="0" err="1"/>
              <a:t>ἐξ</a:t>
            </a:r>
            <a:r>
              <a:rPr lang="el-GR" sz="3200" b="1" dirty="0"/>
              <a:t> </a:t>
            </a:r>
            <a:r>
              <a:rPr lang="el-GR" sz="3200" b="1" dirty="0" err="1"/>
              <a:t>αἰῶνος</a:t>
            </a:r>
            <a:r>
              <a:rPr lang="el-GR" sz="3200" b="1" dirty="0"/>
              <a:t> </a:t>
            </a:r>
            <a:r>
              <a:rPr lang="el-GR" sz="3200" b="1" dirty="0" err="1"/>
              <a:t>οἱ</a:t>
            </a:r>
            <a:r>
              <a:rPr lang="el-GR" sz="3200" b="1" dirty="0"/>
              <a:t> </a:t>
            </a:r>
            <a:r>
              <a:rPr lang="el-GR" sz="3200" b="1" dirty="0" err="1"/>
              <a:t>μὲν</a:t>
            </a:r>
            <a:r>
              <a:rPr lang="el-GR" sz="3200" b="1" dirty="0"/>
              <a:t> </a:t>
            </a:r>
            <a:r>
              <a:rPr lang="el-GR" sz="3200" b="1" dirty="0" err="1"/>
              <a:t>ἐχθροί</a:t>
            </a:r>
            <a:r>
              <a:rPr lang="el-GR" sz="3200" b="1" dirty="0"/>
              <a:t>, </a:t>
            </a:r>
            <a:r>
              <a:rPr lang="el-GR" sz="3200" b="1" dirty="0" err="1"/>
              <a:t>οἱ</a:t>
            </a:r>
            <a:r>
              <a:rPr lang="el-GR" sz="3200" b="1" dirty="0"/>
              <a:t> </a:t>
            </a:r>
            <a:r>
              <a:rPr lang="el-GR" sz="3200" b="1" dirty="0" err="1"/>
              <a:t>δὲ</a:t>
            </a:r>
            <a:r>
              <a:rPr lang="el-GR" sz="3200" b="1" dirty="0"/>
              <a:t> φίλοι </a:t>
            </a:r>
            <a:r>
              <a:rPr lang="el-GR" sz="3200" b="1" dirty="0" err="1"/>
              <a:t>ἐδείχθησαν</a:t>
            </a:r>
            <a:r>
              <a:rPr lang="el-GR" sz="3200" b="1" dirty="0"/>
              <a:t> </a:t>
            </a:r>
            <a:r>
              <a:rPr lang="el-GR" sz="3200" b="1" dirty="0" err="1"/>
              <a:t>τοῦ</a:t>
            </a:r>
            <a:r>
              <a:rPr lang="el-GR" sz="3200" b="1" dirty="0"/>
              <a:t> </a:t>
            </a:r>
            <a:r>
              <a:rPr lang="el-GR" sz="3200" b="1" dirty="0" err="1"/>
              <a:t>Θεοῦ</a:t>
            </a:r>
            <a:r>
              <a:rPr lang="el-GR" sz="3200" b="1" dirty="0"/>
              <a:t>, </a:t>
            </a:r>
            <a:r>
              <a:rPr lang="el-GR" sz="3200" b="1" dirty="0" err="1"/>
              <a:t>ἀκρασίας</a:t>
            </a:r>
            <a:r>
              <a:rPr lang="el-GR" sz="3200" b="1" dirty="0"/>
              <a:t> </a:t>
            </a:r>
            <a:r>
              <a:rPr lang="el-GR" sz="3200" b="1" dirty="0" err="1"/>
              <a:t>καὶ</a:t>
            </a:r>
            <a:r>
              <a:rPr lang="el-GR" sz="3200" b="1" dirty="0"/>
              <a:t> </a:t>
            </a:r>
            <a:r>
              <a:rPr lang="el-GR" sz="3200" b="1" dirty="0" err="1"/>
              <a:t>ἐγκρατείας</a:t>
            </a:r>
            <a:r>
              <a:rPr lang="el-GR" sz="3200" b="1" dirty="0"/>
              <a:t> </a:t>
            </a:r>
            <a:r>
              <a:rPr lang="el-GR" sz="3200" b="1" dirty="0" err="1"/>
              <a:t>ἐργασαμένης</a:t>
            </a:r>
            <a:r>
              <a:rPr lang="el-GR" sz="3200" b="1" dirty="0"/>
              <a:t> </a:t>
            </a:r>
            <a:r>
              <a:rPr lang="el-GR" sz="3200" b="1" dirty="0" err="1"/>
              <a:t>ἑκάτερον</a:t>
            </a:r>
            <a:r>
              <a:rPr lang="el-GR" sz="3200" b="1" dirty="0"/>
              <a:t>» (Ιωάννης Χρυσόστομος) </a:t>
            </a:r>
            <a:endParaRPr lang="el-GR" sz="3200" dirty="0"/>
          </a:p>
        </p:txBody>
      </p:sp>
      <p:sp>
        <p:nvSpPr>
          <p:cNvPr id="3" name="Θέση περιεχομένου 2">
            <a:extLst>
              <a:ext uri="{FF2B5EF4-FFF2-40B4-BE49-F238E27FC236}">
                <a16:creationId xmlns:a16="http://schemas.microsoft.com/office/drawing/2014/main" id="{31F36E23-235F-F13D-8640-6218C3ACA841}"/>
              </a:ext>
            </a:extLst>
          </p:cNvPr>
          <p:cNvSpPr>
            <a:spLocks noGrp="1"/>
          </p:cNvSpPr>
          <p:nvPr>
            <p:ph idx="1"/>
          </p:nvPr>
        </p:nvSpPr>
        <p:spPr>
          <a:xfrm>
            <a:off x="0" y="805758"/>
            <a:ext cx="12192000" cy="6052241"/>
          </a:xfrm>
        </p:spPr>
        <p:txBody>
          <a:bodyPr>
            <a:normAutofit fontScale="85000" lnSpcReduction="20000"/>
          </a:bodyPr>
          <a:lstStyle/>
          <a:p>
            <a:r>
              <a:rPr lang="el-GR" dirty="0"/>
              <a:t>Εξαιτίας της ανόσιας σπατάλης και </a:t>
            </a:r>
            <a:r>
              <a:rPr lang="el-GR" dirty="0" err="1"/>
              <a:t>ακρασίας</a:t>
            </a:r>
            <a:r>
              <a:rPr lang="el-GR" dirty="0"/>
              <a:t> στα </a:t>
            </a:r>
            <a:r>
              <a:rPr lang="el-GR" b="1" dirty="0"/>
              <a:t>Σόδομα</a:t>
            </a:r>
            <a:r>
              <a:rPr lang="el-GR" dirty="0"/>
              <a:t> στέλνει ο Θεός από τον ουρανό πυρ. Και, όπως λέει και ο προφήτης Ιεζεκιήλ, αγνοώντας τη φύση τους οι σοδομίτες οδηγούνται στις παρά φύσεις μίξεις: «</a:t>
            </a:r>
            <a:r>
              <a:rPr lang="el-GR" i="1" dirty="0" err="1"/>
              <a:t>Διὰ</a:t>
            </a:r>
            <a:r>
              <a:rPr lang="el-GR" i="1" dirty="0"/>
              <a:t> </a:t>
            </a:r>
            <a:r>
              <a:rPr lang="el-GR" i="1" dirty="0" err="1"/>
              <a:t>τὴν</a:t>
            </a:r>
            <a:r>
              <a:rPr lang="el-GR" i="1" dirty="0"/>
              <a:t> </a:t>
            </a:r>
            <a:r>
              <a:rPr lang="el-GR" i="1" dirty="0" err="1"/>
              <a:t>ἐν</a:t>
            </a:r>
            <a:r>
              <a:rPr lang="el-GR" i="1" dirty="0"/>
              <a:t> </a:t>
            </a:r>
            <a:r>
              <a:rPr lang="el-GR" i="1" dirty="0" err="1"/>
              <a:t>Σοδόμοις</a:t>
            </a:r>
            <a:r>
              <a:rPr lang="el-GR" i="1" dirty="0"/>
              <a:t> </a:t>
            </a:r>
            <a:r>
              <a:rPr lang="el-GR" i="1" dirty="0" err="1"/>
              <a:t>ἐξάγνιστον</a:t>
            </a:r>
            <a:r>
              <a:rPr lang="el-GR" i="1" dirty="0"/>
              <a:t> </a:t>
            </a:r>
            <a:r>
              <a:rPr lang="el-GR" i="1" dirty="0" err="1"/>
              <a:t>σπατάλην</a:t>
            </a:r>
            <a:r>
              <a:rPr lang="el-GR" i="1" dirty="0"/>
              <a:t> </a:t>
            </a:r>
            <a:r>
              <a:rPr lang="el-GR" i="1" dirty="0" err="1"/>
              <a:t>καὶ</a:t>
            </a:r>
            <a:r>
              <a:rPr lang="el-GR" i="1" dirty="0"/>
              <a:t> </a:t>
            </a:r>
            <a:r>
              <a:rPr lang="el-GR" i="1" dirty="0" err="1"/>
              <a:t>ἀκρασίαν</a:t>
            </a:r>
            <a:r>
              <a:rPr lang="el-GR" i="1" dirty="0"/>
              <a:t> </a:t>
            </a:r>
            <a:r>
              <a:rPr lang="el-GR" i="1" dirty="0" err="1"/>
              <a:t>οὐρανόθεν</a:t>
            </a:r>
            <a:r>
              <a:rPr lang="el-GR" i="1" dirty="0"/>
              <a:t> </a:t>
            </a:r>
            <a:r>
              <a:rPr lang="el-GR" i="1" dirty="0" err="1"/>
              <a:t>αὐτοῖς</a:t>
            </a:r>
            <a:r>
              <a:rPr lang="el-GR" i="1" dirty="0"/>
              <a:t> ὁ </a:t>
            </a:r>
            <a:r>
              <a:rPr lang="el-GR" i="1" dirty="0" err="1"/>
              <a:t>ἐμπρησμὸς</a:t>
            </a:r>
            <a:r>
              <a:rPr lang="el-GR" i="1" dirty="0"/>
              <a:t> </a:t>
            </a:r>
            <a:r>
              <a:rPr lang="el-GR" i="1" dirty="0" err="1"/>
              <a:t>κατηνέχθη</a:t>
            </a:r>
            <a:r>
              <a:rPr lang="el-GR" i="1" dirty="0"/>
              <a:t>· </a:t>
            </a:r>
            <a:r>
              <a:rPr lang="el-GR" i="1" dirty="0" err="1"/>
              <a:t>τοῦτο</a:t>
            </a:r>
            <a:r>
              <a:rPr lang="el-GR" i="1" dirty="0"/>
              <a:t> </a:t>
            </a:r>
            <a:r>
              <a:rPr lang="el-GR" i="1" dirty="0" err="1"/>
              <a:t>γὰρ</a:t>
            </a:r>
            <a:r>
              <a:rPr lang="el-GR" i="1" dirty="0"/>
              <a:t> </a:t>
            </a:r>
            <a:r>
              <a:rPr lang="el-GR" i="1" dirty="0" err="1"/>
              <a:t>φυσὶν</a:t>
            </a:r>
            <a:r>
              <a:rPr lang="el-GR" i="1" dirty="0"/>
              <a:t> </a:t>
            </a:r>
            <a:r>
              <a:rPr lang="el-GR" i="1" dirty="0" err="1"/>
              <a:t>Ἰεζεκιὴλ</a:t>
            </a:r>
            <a:r>
              <a:rPr lang="el-GR" i="1" dirty="0"/>
              <a:t> ὁ προφήτης </a:t>
            </a:r>
            <a:r>
              <a:rPr lang="el-GR" i="1" dirty="0" err="1"/>
              <a:t>τὸ</a:t>
            </a:r>
            <a:r>
              <a:rPr lang="el-GR" i="1" dirty="0"/>
              <a:t> </a:t>
            </a:r>
            <a:r>
              <a:rPr lang="el-GR" i="1" dirty="0" err="1"/>
              <a:t>ἀνόμημα</a:t>
            </a:r>
            <a:r>
              <a:rPr lang="el-GR" i="1" dirty="0"/>
              <a:t> Σοδόμων, </a:t>
            </a:r>
            <a:r>
              <a:rPr lang="el-GR" i="1" dirty="0" err="1"/>
              <a:t>ὅτι</a:t>
            </a:r>
            <a:r>
              <a:rPr lang="el-GR" i="1" dirty="0"/>
              <a:t> </a:t>
            </a:r>
            <a:r>
              <a:rPr lang="el-GR" i="1" dirty="0" err="1"/>
              <a:t>ἐν</a:t>
            </a:r>
            <a:r>
              <a:rPr lang="el-GR" i="1" dirty="0"/>
              <a:t> </a:t>
            </a:r>
            <a:r>
              <a:rPr lang="el-GR" i="1" dirty="0" err="1"/>
              <a:t>πλησμονῇ</a:t>
            </a:r>
            <a:r>
              <a:rPr lang="el-GR" i="1" dirty="0"/>
              <a:t> </a:t>
            </a:r>
            <a:r>
              <a:rPr lang="el-GR" i="1" dirty="0" err="1"/>
              <a:t>ἄρτων</a:t>
            </a:r>
            <a:r>
              <a:rPr lang="el-GR" i="1" dirty="0"/>
              <a:t> </a:t>
            </a:r>
            <a:r>
              <a:rPr lang="el-GR" i="1" dirty="0" err="1"/>
              <a:t>ἐσπατάλων</a:t>
            </a:r>
            <a:r>
              <a:rPr lang="el-GR" i="1" dirty="0"/>
              <a:t>. </a:t>
            </a:r>
            <a:r>
              <a:rPr lang="el-GR" i="1" dirty="0" err="1"/>
              <a:t>Ἀπὸ</a:t>
            </a:r>
            <a:r>
              <a:rPr lang="el-GR" i="1" dirty="0"/>
              <a:t> </a:t>
            </a:r>
            <a:r>
              <a:rPr lang="el-GR" i="1" dirty="0" err="1"/>
              <a:t>γὰρ</a:t>
            </a:r>
            <a:r>
              <a:rPr lang="el-GR" i="1" dirty="0"/>
              <a:t> </a:t>
            </a:r>
            <a:r>
              <a:rPr lang="el-GR" i="1" dirty="0" err="1"/>
              <a:t>τῆς</a:t>
            </a:r>
            <a:r>
              <a:rPr lang="el-GR" i="1" dirty="0"/>
              <a:t> σπατάλης ταύτης </a:t>
            </a:r>
            <a:r>
              <a:rPr lang="el-GR" i="1" dirty="0" err="1"/>
              <a:t>καὶ</a:t>
            </a:r>
            <a:r>
              <a:rPr lang="el-GR" i="1" dirty="0"/>
              <a:t> </a:t>
            </a:r>
            <a:r>
              <a:rPr lang="el-GR" i="1" dirty="0" err="1"/>
              <a:t>τὴν</a:t>
            </a:r>
            <a:r>
              <a:rPr lang="el-GR" i="1" dirty="0"/>
              <a:t> φύσιν </a:t>
            </a:r>
            <a:r>
              <a:rPr lang="el-GR" i="1" dirty="0" err="1"/>
              <a:t>ἀγνοήσαντες</a:t>
            </a:r>
            <a:r>
              <a:rPr lang="el-GR" i="1" dirty="0"/>
              <a:t> </a:t>
            </a:r>
            <a:r>
              <a:rPr lang="el-GR" i="1" dirty="0" err="1"/>
              <a:t>εὶς</a:t>
            </a:r>
            <a:r>
              <a:rPr lang="el-GR" i="1" dirty="0"/>
              <a:t> </a:t>
            </a:r>
            <a:r>
              <a:rPr lang="el-GR" i="1" dirty="0" err="1"/>
              <a:t>τὰς</a:t>
            </a:r>
            <a:r>
              <a:rPr lang="el-GR" i="1" dirty="0"/>
              <a:t> </a:t>
            </a:r>
            <a:r>
              <a:rPr lang="el-GR" i="1" dirty="0" err="1"/>
              <a:t>παρὰ</a:t>
            </a:r>
            <a:r>
              <a:rPr lang="el-GR" i="1" dirty="0"/>
              <a:t> φύσιν </a:t>
            </a:r>
            <a:r>
              <a:rPr lang="el-GR" i="1" dirty="0" err="1"/>
              <a:t>ἐξωλίσθησαν</a:t>
            </a:r>
            <a:r>
              <a:rPr lang="el-GR" i="1" dirty="0"/>
              <a:t> μίξεις</a:t>
            </a:r>
            <a:r>
              <a:rPr lang="el-GR" dirty="0"/>
              <a:t>» (ΓΡΗΓΟΡΙΟΣ ΠΑΛΑΜΑΣ).</a:t>
            </a:r>
          </a:p>
          <a:p>
            <a:r>
              <a:rPr lang="el-GR" dirty="0"/>
              <a:t>Η λαγνεία και η παράλογη βρώση στερεί από τον </a:t>
            </a:r>
            <a:r>
              <a:rPr lang="el-GR" b="1" dirty="0" err="1"/>
              <a:t>Ησαύ</a:t>
            </a:r>
            <a:r>
              <a:rPr lang="el-GR" dirty="0"/>
              <a:t> τα πρωτοτόκια και την πατρική ευχή: «</a:t>
            </a:r>
            <a:r>
              <a:rPr lang="el-GR" i="1" dirty="0" err="1"/>
              <a:t>Νηστείαν</a:t>
            </a:r>
            <a:r>
              <a:rPr lang="el-GR" i="1" dirty="0"/>
              <a:t> </a:t>
            </a:r>
            <a:r>
              <a:rPr lang="el-GR" i="1" dirty="0" err="1"/>
              <a:t>μὴ</a:t>
            </a:r>
            <a:r>
              <a:rPr lang="el-GR" i="1" dirty="0"/>
              <a:t> </a:t>
            </a:r>
            <a:r>
              <a:rPr lang="el-GR" i="1" dirty="0" err="1"/>
              <a:t>φυλάξας</a:t>
            </a:r>
            <a:r>
              <a:rPr lang="el-GR" i="1" dirty="0"/>
              <a:t> </a:t>
            </a:r>
            <a:r>
              <a:rPr lang="el-GR" i="1" dirty="0" err="1"/>
              <a:t>Ἡσαῦ</a:t>
            </a:r>
            <a:r>
              <a:rPr lang="el-GR" i="1" dirty="0"/>
              <a:t> </a:t>
            </a:r>
            <a:r>
              <a:rPr lang="el-GR" i="1" dirty="0" err="1"/>
              <a:t>τῶν</a:t>
            </a:r>
            <a:r>
              <a:rPr lang="el-GR" i="1" dirty="0"/>
              <a:t> πρωτοτοκίων </a:t>
            </a:r>
            <a:r>
              <a:rPr lang="el-GR" i="1" dirty="0" err="1"/>
              <a:t>τὴν</a:t>
            </a:r>
            <a:r>
              <a:rPr lang="el-GR" i="1" dirty="0"/>
              <a:t> </a:t>
            </a:r>
            <a:r>
              <a:rPr lang="el-GR" i="1" dirty="0" err="1"/>
              <a:t>τιμὴν</a:t>
            </a:r>
            <a:r>
              <a:rPr lang="el-GR" i="1" dirty="0"/>
              <a:t> </a:t>
            </a:r>
            <a:r>
              <a:rPr lang="el-GR" i="1" dirty="0" err="1"/>
              <a:t>ἀπώλεσε</a:t>
            </a:r>
            <a:r>
              <a:rPr lang="el-GR" i="1" dirty="0"/>
              <a:t>, </a:t>
            </a:r>
            <a:r>
              <a:rPr lang="el-GR" i="1" dirty="0" err="1"/>
              <a:t>καὶ</a:t>
            </a:r>
            <a:r>
              <a:rPr lang="el-GR" i="1" dirty="0"/>
              <a:t> </a:t>
            </a:r>
            <a:r>
              <a:rPr lang="el-GR" i="1" dirty="0" err="1"/>
              <a:t>τῆς</a:t>
            </a:r>
            <a:r>
              <a:rPr lang="el-GR" i="1" dirty="0"/>
              <a:t> </a:t>
            </a:r>
            <a:r>
              <a:rPr lang="el-GR" i="1" dirty="0" err="1"/>
              <a:t>πατρικῆς</a:t>
            </a:r>
            <a:r>
              <a:rPr lang="el-GR" i="1" dirty="0"/>
              <a:t> </a:t>
            </a:r>
            <a:r>
              <a:rPr lang="el-GR" i="1" dirty="0" err="1"/>
              <a:t>εὐχῆς</a:t>
            </a:r>
            <a:r>
              <a:rPr lang="el-GR" i="1" dirty="0"/>
              <a:t> </a:t>
            </a:r>
            <a:r>
              <a:rPr lang="el-GR" i="1" dirty="0" err="1"/>
              <a:t>ἀλλότριος</a:t>
            </a:r>
            <a:r>
              <a:rPr lang="el-GR" i="1" dirty="0"/>
              <a:t> </a:t>
            </a:r>
            <a:r>
              <a:rPr lang="el-GR" i="1" dirty="0" err="1"/>
              <a:t>ἐγένετο</a:t>
            </a:r>
            <a:r>
              <a:rPr lang="el-GR" dirty="0"/>
              <a:t>» (ΙΩΑΝΝΗΣ ΧΡΥΣΟΣΤΟΜΟΣ). Η ηδυπάθεια καταδικάζει </a:t>
            </a:r>
            <a:r>
              <a:rPr lang="el-GR" b="1" dirty="0"/>
              <a:t>τα παιδιά του ιερέα </a:t>
            </a:r>
            <a:r>
              <a:rPr lang="el-GR" b="1" dirty="0" err="1"/>
              <a:t>Ηλί</a:t>
            </a:r>
            <a:r>
              <a:rPr lang="el-GR" dirty="0"/>
              <a:t>, τα οποία βεβηλώνουν τις θυσίες και οδηγούνται στην αμαρτία της πορνείας, που είναι αδελφή της τρυφής (ΑΣΤΕΡΙΟΣ ΑΜΑΣΕΙΑΣ). Η γαστριμαργία και η </a:t>
            </a:r>
            <a:r>
              <a:rPr lang="el-GR" dirty="0" err="1"/>
              <a:t>κοιλιοδουλεία</a:t>
            </a:r>
            <a:r>
              <a:rPr lang="el-GR" dirty="0"/>
              <a:t> οδηγούν τον </a:t>
            </a:r>
            <a:r>
              <a:rPr lang="el-GR" b="1" dirty="0"/>
              <a:t>εβραϊκό λαό να καταπατήσει τον νόμο,</a:t>
            </a:r>
            <a:r>
              <a:rPr lang="el-GR" dirty="0"/>
              <a:t> να ξεπέσει της χάρης του Θεού και της επουράνιας τρυφής και να λατρέψει και πάλι τα είδωλα: «… </a:t>
            </a:r>
            <a:r>
              <a:rPr lang="el-GR" i="1" dirty="0" err="1"/>
              <a:t>Καὶ</a:t>
            </a:r>
            <a:r>
              <a:rPr lang="el-GR" i="1" dirty="0"/>
              <a:t> </a:t>
            </a:r>
            <a:r>
              <a:rPr lang="el-GR" i="1" dirty="0" err="1"/>
              <a:t>ἄνω</a:t>
            </a:r>
            <a:r>
              <a:rPr lang="el-GR" i="1" dirty="0"/>
              <a:t> </a:t>
            </a:r>
            <a:r>
              <a:rPr lang="el-GR" i="1" dirty="0" err="1"/>
              <a:t>μὲν</a:t>
            </a:r>
            <a:r>
              <a:rPr lang="el-GR" i="1" dirty="0"/>
              <a:t> ἡ νηστεία νομοθεσίας πρόξενος </a:t>
            </a:r>
            <a:r>
              <a:rPr lang="el-GR" i="1" dirty="0" err="1"/>
              <a:t>ἦν</a:t>
            </a:r>
            <a:r>
              <a:rPr lang="el-GR" i="1" dirty="0"/>
              <a:t>, κάτω </a:t>
            </a:r>
            <a:r>
              <a:rPr lang="el-GR" i="1" dirty="0" err="1"/>
              <a:t>δὲ</a:t>
            </a:r>
            <a:r>
              <a:rPr lang="el-GR" i="1" dirty="0"/>
              <a:t> ἡ γαστριμαργία </a:t>
            </a:r>
            <a:r>
              <a:rPr lang="el-GR" i="1" dirty="0" err="1"/>
              <a:t>εἰς</a:t>
            </a:r>
            <a:r>
              <a:rPr lang="el-GR" i="1" dirty="0"/>
              <a:t> </a:t>
            </a:r>
            <a:r>
              <a:rPr lang="el-GR" i="1" dirty="0" err="1"/>
              <a:t>εἰδωλολατρείαν</a:t>
            </a:r>
            <a:r>
              <a:rPr lang="el-GR" i="1" dirty="0"/>
              <a:t> </a:t>
            </a:r>
            <a:r>
              <a:rPr lang="el-GR" i="1" dirty="0" err="1"/>
              <a:t>ἐξέμηνεν</a:t>
            </a:r>
            <a:r>
              <a:rPr lang="el-GR" dirty="0"/>
              <a:t>» (ΜΕΓΑΣ ΒΑΣΙΛΕΙΟΣ). </a:t>
            </a:r>
          </a:p>
          <a:p>
            <a:r>
              <a:rPr lang="el-GR" dirty="0"/>
              <a:t>Συνεπώς, με την αληθινή και ακριβή νηστεία ο Θεός μας καλεί όχι μόνο να θεραπευτούμε, αλλά να γίνουμε άγιοι, εγκρατείς, κοινωνικοί, σεμνοί, συγγενείς και φίλοι του· να μείνουμε μακριά από την </a:t>
            </a:r>
            <a:r>
              <a:rPr lang="el-GR" dirty="0" err="1"/>
              <a:t>ακρασία</a:t>
            </a:r>
            <a:r>
              <a:rPr lang="el-GR" dirty="0"/>
              <a:t> που μας καθιστά εχθρούς, αρρώστους, τραυματίες και παράλυτους: «</a:t>
            </a:r>
            <a:r>
              <a:rPr lang="el-GR" i="1" dirty="0" err="1"/>
              <a:t>Ὁρᾷς</a:t>
            </a:r>
            <a:r>
              <a:rPr lang="el-GR" i="1" dirty="0"/>
              <a:t> </a:t>
            </a:r>
            <a:r>
              <a:rPr lang="el-GR" i="1" dirty="0" err="1"/>
              <a:t>οὐ</a:t>
            </a:r>
            <a:r>
              <a:rPr lang="el-GR" i="1" dirty="0"/>
              <a:t> μόνον </a:t>
            </a:r>
            <a:r>
              <a:rPr lang="el-GR" i="1" dirty="0" err="1"/>
              <a:t>ἐπὶ</a:t>
            </a:r>
            <a:r>
              <a:rPr lang="el-GR" i="1" dirty="0"/>
              <a:t> </a:t>
            </a:r>
            <a:r>
              <a:rPr lang="el-GR" i="1" dirty="0" err="1"/>
              <a:t>θεραπείαν</a:t>
            </a:r>
            <a:r>
              <a:rPr lang="el-GR" i="1" dirty="0"/>
              <a:t>, </a:t>
            </a:r>
            <a:r>
              <a:rPr lang="el-GR" i="1" dirty="0" err="1"/>
              <a:t>ἀλλὰ</a:t>
            </a:r>
            <a:r>
              <a:rPr lang="el-GR" i="1" dirty="0"/>
              <a:t> </a:t>
            </a:r>
            <a:r>
              <a:rPr lang="el-GR" i="1" dirty="0" err="1"/>
              <a:t>καὶ</a:t>
            </a:r>
            <a:r>
              <a:rPr lang="el-GR" i="1" dirty="0"/>
              <a:t> </a:t>
            </a:r>
            <a:r>
              <a:rPr lang="el-GR" i="1" dirty="0" err="1"/>
              <a:t>θείαν</a:t>
            </a:r>
            <a:r>
              <a:rPr lang="el-GR" i="1" dirty="0"/>
              <a:t> </a:t>
            </a:r>
            <a:r>
              <a:rPr lang="el-GR" i="1" dirty="0" err="1"/>
              <a:t>φιλίαν</a:t>
            </a:r>
            <a:r>
              <a:rPr lang="el-GR" i="1" dirty="0"/>
              <a:t> </a:t>
            </a:r>
            <a:r>
              <a:rPr lang="el-GR" i="1" dirty="0" err="1"/>
              <a:t>Θεὸς</a:t>
            </a:r>
            <a:r>
              <a:rPr lang="el-GR" i="1" dirty="0"/>
              <a:t> </a:t>
            </a:r>
            <a:r>
              <a:rPr lang="el-GR" i="1" dirty="0" err="1"/>
              <a:t>διὰ</a:t>
            </a:r>
            <a:r>
              <a:rPr lang="el-GR" i="1" dirty="0"/>
              <a:t> νηστείας </a:t>
            </a:r>
            <a:r>
              <a:rPr lang="el-GR" i="1" dirty="0" err="1"/>
              <a:t>καλεῖ</a:t>
            </a:r>
            <a:r>
              <a:rPr lang="el-GR" i="1" dirty="0"/>
              <a:t> </a:t>
            </a:r>
            <a:r>
              <a:rPr lang="el-GR" i="1" dirty="0" err="1"/>
              <a:t>τὸ</a:t>
            </a:r>
            <a:r>
              <a:rPr lang="el-GR" i="1" dirty="0"/>
              <a:t> γένος, </a:t>
            </a:r>
            <a:r>
              <a:rPr lang="el-GR" i="1" dirty="0" err="1"/>
              <a:t>ἅγιον</a:t>
            </a:r>
            <a:r>
              <a:rPr lang="el-GR" i="1" dirty="0"/>
              <a:t> </a:t>
            </a:r>
            <a:r>
              <a:rPr lang="el-GR" i="1" dirty="0" err="1"/>
              <a:t>καὶ</a:t>
            </a:r>
            <a:r>
              <a:rPr lang="el-GR" i="1" dirty="0"/>
              <a:t> </a:t>
            </a:r>
            <a:r>
              <a:rPr lang="el-GR" i="1" dirty="0" err="1"/>
              <a:t>ὑγιῆ</a:t>
            </a:r>
            <a:r>
              <a:rPr lang="el-GR" i="1" dirty="0"/>
              <a:t> </a:t>
            </a:r>
            <a:r>
              <a:rPr lang="el-GR" i="1" dirty="0" err="1"/>
              <a:t>σπεύδων</a:t>
            </a:r>
            <a:r>
              <a:rPr lang="el-GR" i="1" dirty="0"/>
              <a:t> </a:t>
            </a:r>
            <a:r>
              <a:rPr lang="el-GR" i="1" dirty="0" err="1"/>
              <a:t>ἐργάσασθαι</a:t>
            </a:r>
            <a:r>
              <a:rPr lang="el-GR" i="1" dirty="0"/>
              <a:t> </a:t>
            </a:r>
            <a:r>
              <a:rPr lang="el-GR" i="1" dirty="0" err="1"/>
              <a:t>τὸν</a:t>
            </a:r>
            <a:r>
              <a:rPr lang="el-GR" i="1" dirty="0"/>
              <a:t> </a:t>
            </a:r>
            <a:r>
              <a:rPr lang="el-GR" i="1" dirty="0" err="1"/>
              <a:t>Ἀδάμ</a:t>
            </a:r>
            <a:r>
              <a:rPr lang="el-GR" i="1" dirty="0"/>
              <a:t>, σώφρονα, </a:t>
            </a:r>
            <a:r>
              <a:rPr lang="el-GR" i="1" dirty="0" err="1"/>
              <a:t>φίλον</a:t>
            </a:r>
            <a:r>
              <a:rPr lang="el-GR" i="1" dirty="0"/>
              <a:t>, </a:t>
            </a:r>
            <a:r>
              <a:rPr lang="el-GR" i="1" dirty="0" err="1"/>
              <a:t>ἐγκρατῆ</a:t>
            </a:r>
            <a:r>
              <a:rPr lang="el-GR" i="1" dirty="0"/>
              <a:t> </a:t>
            </a:r>
            <a:r>
              <a:rPr lang="el-GR" i="1" dirty="0" err="1"/>
              <a:t>καὶ</a:t>
            </a:r>
            <a:r>
              <a:rPr lang="el-GR" i="1" dirty="0"/>
              <a:t> </a:t>
            </a:r>
            <a:r>
              <a:rPr lang="el-GR" i="1" dirty="0" err="1"/>
              <a:t>κοινωνικόν</a:t>
            </a:r>
            <a:r>
              <a:rPr lang="el-GR" i="1" dirty="0"/>
              <a:t>, </a:t>
            </a:r>
            <a:r>
              <a:rPr lang="el-GR" i="1" dirty="0" err="1"/>
              <a:t>σεμνὸν</a:t>
            </a:r>
            <a:r>
              <a:rPr lang="el-GR" i="1" dirty="0"/>
              <a:t> </a:t>
            </a:r>
            <a:r>
              <a:rPr lang="el-GR" i="1" dirty="0" err="1"/>
              <a:t>καὶ</a:t>
            </a:r>
            <a:r>
              <a:rPr lang="el-GR" i="1" dirty="0"/>
              <a:t> </a:t>
            </a:r>
            <a:r>
              <a:rPr lang="el-GR" i="1" dirty="0" err="1"/>
              <a:t>συγγενῆ</a:t>
            </a:r>
            <a:r>
              <a:rPr lang="el-GR" i="1" dirty="0"/>
              <a:t>; Τί γαρ </a:t>
            </a:r>
            <a:r>
              <a:rPr lang="el-GR" i="1" dirty="0" err="1"/>
              <a:t>ἐστιν</a:t>
            </a:r>
            <a:r>
              <a:rPr lang="el-GR" i="1" dirty="0"/>
              <a:t> </a:t>
            </a:r>
            <a:r>
              <a:rPr lang="el-GR" i="1" dirty="0" err="1"/>
              <a:t>τὸν</a:t>
            </a:r>
            <a:r>
              <a:rPr lang="el-GR" i="1" dirty="0"/>
              <a:t> </a:t>
            </a:r>
            <a:r>
              <a:rPr lang="el-GR" i="1" dirty="0" err="1"/>
              <a:t>φίλον</a:t>
            </a:r>
            <a:r>
              <a:rPr lang="el-GR" i="1" dirty="0"/>
              <a:t> </a:t>
            </a:r>
            <a:r>
              <a:rPr lang="el-GR" i="1" dirty="0" err="1"/>
              <a:t>εἶναι</a:t>
            </a:r>
            <a:r>
              <a:rPr lang="el-GR" i="1" dirty="0"/>
              <a:t> </a:t>
            </a:r>
            <a:r>
              <a:rPr lang="el-GR" i="1" dirty="0" err="1"/>
              <a:t>Θεοῦ</a:t>
            </a:r>
            <a:r>
              <a:rPr lang="el-GR" i="1" dirty="0"/>
              <a:t>, ἤ </a:t>
            </a:r>
            <a:r>
              <a:rPr lang="el-GR" i="1" dirty="0" err="1"/>
              <a:t>Θεοῦ</a:t>
            </a:r>
            <a:r>
              <a:rPr lang="el-GR" i="1" dirty="0"/>
              <a:t> γενέσθαι </a:t>
            </a:r>
            <a:r>
              <a:rPr lang="el-GR" i="1" dirty="0" err="1"/>
              <a:t>συγγενῆ</a:t>
            </a:r>
            <a:r>
              <a:rPr lang="el-GR" i="1" dirty="0"/>
              <a:t>. Γίνου </a:t>
            </a:r>
            <a:r>
              <a:rPr lang="el-GR" i="1" dirty="0" err="1"/>
              <a:t>τοίνυν</a:t>
            </a:r>
            <a:r>
              <a:rPr lang="el-GR" i="1" dirty="0"/>
              <a:t> </a:t>
            </a:r>
            <a:r>
              <a:rPr lang="el-GR" i="1" dirty="0" err="1"/>
              <a:t>διὰ</a:t>
            </a:r>
            <a:r>
              <a:rPr lang="el-GR" i="1" dirty="0"/>
              <a:t> νηστείας φίλος </a:t>
            </a:r>
            <a:r>
              <a:rPr lang="el-GR" i="1" dirty="0" err="1"/>
              <a:t>Θεοῦ</a:t>
            </a:r>
            <a:r>
              <a:rPr lang="el-GR" i="1" dirty="0"/>
              <a:t>, γίνου </a:t>
            </a:r>
            <a:r>
              <a:rPr lang="el-GR" i="1" dirty="0" err="1"/>
              <a:t>διὰ</a:t>
            </a:r>
            <a:r>
              <a:rPr lang="el-GR" i="1" dirty="0"/>
              <a:t> νηστείας συγγενής. </a:t>
            </a:r>
            <a:r>
              <a:rPr lang="el-GR" i="1" dirty="0" err="1"/>
              <a:t>Μὴ</a:t>
            </a:r>
            <a:r>
              <a:rPr lang="el-GR" i="1" dirty="0"/>
              <a:t> </a:t>
            </a:r>
            <a:r>
              <a:rPr lang="el-GR" i="1" dirty="0" err="1"/>
              <a:t>μείνῃς</a:t>
            </a:r>
            <a:r>
              <a:rPr lang="el-GR" i="1" dirty="0"/>
              <a:t> </a:t>
            </a:r>
            <a:r>
              <a:rPr lang="el-GR" i="1" dirty="0" err="1"/>
              <a:t>ἀκρατής</a:t>
            </a:r>
            <a:r>
              <a:rPr lang="el-GR" i="1" dirty="0"/>
              <a:t>, </a:t>
            </a:r>
            <a:r>
              <a:rPr lang="el-GR" i="1" dirty="0" err="1"/>
              <a:t>μὴ</a:t>
            </a:r>
            <a:r>
              <a:rPr lang="el-GR" i="1" dirty="0"/>
              <a:t> </a:t>
            </a:r>
            <a:r>
              <a:rPr lang="el-GR" i="1" dirty="0" err="1"/>
              <a:t>μείνῃς</a:t>
            </a:r>
            <a:r>
              <a:rPr lang="el-GR" i="1" dirty="0"/>
              <a:t> </a:t>
            </a:r>
            <a:r>
              <a:rPr lang="el-GR" i="1" dirty="0" err="1"/>
              <a:t>ἐχθρός</a:t>
            </a:r>
            <a:r>
              <a:rPr lang="el-GR" i="1" dirty="0"/>
              <a:t>, </a:t>
            </a:r>
            <a:r>
              <a:rPr lang="el-GR" i="1" dirty="0" err="1"/>
              <a:t>μὴ</a:t>
            </a:r>
            <a:r>
              <a:rPr lang="el-GR" i="1" dirty="0"/>
              <a:t> </a:t>
            </a:r>
            <a:r>
              <a:rPr lang="el-GR" i="1" dirty="0" err="1"/>
              <a:t>μείνῃς</a:t>
            </a:r>
            <a:r>
              <a:rPr lang="el-GR" i="1" dirty="0"/>
              <a:t> </a:t>
            </a:r>
            <a:r>
              <a:rPr lang="el-GR" i="1" dirty="0" err="1"/>
              <a:t>ἄῤῥωστος</a:t>
            </a:r>
            <a:r>
              <a:rPr lang="el-GR" i="1" dirty="0"/>
              <a:t>, </a:t>
            </a:r>
            <a:r>
              <a:rPr lang="el-GR" i="1" dirty="0" err="1"/>
              <a:t>μὴ</a:t>
            </a:r>
            <a:r>
              <a:rPr lang="el-GR" i="1" dirty="0"/>
              <a:t> </a:t>
            </a:r>
            <a:r>
              <a:rPr lang="el-GR" i="1" dirty="0" err="1"/>
              <a:t>μείνῃς</a:t>
            </a:r>
            <a:r>
              <a:rPr lang="el-GR" i="1" dirty="0"/>
              <a:t> τραυματίας, </a:t>
            </a:r>
            <a:r>
              <a:rPr lang="el-GR" i="1" dirty="0" err="1"/>
              <a:t>μὴ</a:t>
            </a:r>
            <a:r>
              <a:rPr lang="el-GR" i="1" dirty="0"/>
              <a:t> </a:t>
            </a:r>
            <a:r>
              <a:rPr lang="el-GR" i="1" dirty="0" err="1"/>
              <a:t>μείνῃς</a:t>
            </a:r>
            <a:r>
              <a:rPr lang="el-GR" i="1" dirty="0"/>
              <a:t> παράλυτος</a:t>
            </a:r>
            <a:r>
              <a:rPr lang="el-GR" dirty="0"/>
              <a:t>» (ΙΩΑΝΝΗΣ ΧΡΥΣΟΣΤΟΜΟΣ).</a:t>
            </a:r>
          </a:p>
          <a:p>
            <a:endParaRPr lang="el-GR" dirty="0"/>
          </a:p>
        </p:txBody>
      </p:sp>
    </p:spTree>
    <p:extLst>
      <p:ext uri="{BB962C8B-B14F-4D97-AF65-F5344CB8AC3E}">
        <p14:creationId xmlns:p14="http://schemas.microsoft.com/office/powerpoint/2010/main" val="1448385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95CB1B-EB8E-E17D-AB9A-8DE31D16611E}"/>
              </a:ext>
            </a:extLst>
          </p:cNvPr>
          <p:cNvSpPr>
            <a:spLocks noGrp="1"/>
          </p:cNvSpPr>
          <p:nvPr>
            <p:ph type="title"/>
          </p:nvPr>
        </p:nvSpPr>
        <p:spPr>
          <a:xfrm>
            <a:off x="0" y="1"/>
            <a:ext cx="12192000" cy="828338"/>
          </a:xfrm>
        </p:spPr>
        <p:txBody>
          <a:bodyPr>
            <a:normAutofit fontScale="90000"/>
          </a:bodyPr>
          <a:lstStyle/>
          <a:p>
            <a:pPr algn="ctr"/>
            <a:r>
              <a:rPr lang="el-GR" sz="3600" b="1" dirty="0"/>
              <a:t>Θ «</a:t>
            </a:r>
            <a:r>
              <a:rPr lang="el-GR" sz="3600" b="1" dirty="0" err="1"/>
              <a:t>οὐ</a:t>
            </a:r>
            <a:r>
              <a:rPr lang="el-GR" sz="3600" b="1" dirty="0"/>
              <a:t> </a:t>
            </a:r>
            <a:r>
              <a:rPr lang="el-GR" sz="3600" b="1" dirty="0" err="1"/>
              <a:t>γὰρ</a:t>
            </a:r>
            <a:r>
              <a:rPr lang="el-GR" sz="3600" b="1" dirty="0"/>
              <a:t> ἡ </a:t>
            </a:r>
            <a:r>
              <a:rPr lang="el-GR" sz="3600" b="1" dirty="0" err="1"/>
              <a:t>τῶν</a:t>
            </a:r>
            <a:r>
              <a:rPr lang="el-GR" sz="3600" b="1" dirty="0"/>
              <a:t> φαινομένων </a:t>
            </a:r>
            <a:r>
              <a:rPr lang="el-GR" sz="3600" b="1" dirty="0" err="1"/>
              <a:t>κακῶν</a:t>
            </a:r>
            <a:r>
              <a:rPr lang="el-GR" sz="3600" b="1" dirty="0"/>
              <a:t> </a:t>
            </a:r>
            <a:r>
              <a:rPr lang="el-GR" sz="3600" b="1" dirty="0" err="1"/>
              <a:t>ἀποχὴ</a:t>
            </a:r>
            <a:r>
              <a:rPr lang="el-GR" sz="3600" b="1" dirty="0"/>
              <a:t> </a:t>
            </a:r>
            <a:r>
              <a:rPr lang="el-GR" sz="3600" b="1" dirty="0" err="1"/>
              <a:t>ἐστὶ</a:t>
            </a:r>
            <a:r>
              <a:rPr lang="el-GR" sz="3600" b="1" dirty="0"/>
              <a:t> τελεία </a:t>
            </a:r>
            <a:r>
              <a:rPr lang="el-GR" sz="3600" b="1" dirty="0" err="1"/>
              <a:t>κάθαρσις</a:t>
            </a:r>
            <a:r>
              <a:rPr lang="el-GR" sz="3600" b="1" dirty="0"/>
              <a:t>, </a:t>
            </a:r>
            <a:r>
              <a:rPr lang="el-GR" sz="3600" b="1" dirty="0" err="1"/>
              <a:t>ἀλλὰ</a:t>
            </a:r>
            <a:r>
              <a:rPr lang="el-GR" sz="3600" b="1" dirty="0"/>
              <a:t> ἡ </a:t>
            </a:r>
            <a:r>
              <a:rPr lang="el-GR" sz="3600" b="1" dirty="0" err="1"/>
              <a:t>κατὰ</a:t>
            </a:r>
            <a:r>
              <a:rPr lang="el-GR" sz="3600" b="1" dirty="0"/>
              <a:t> </a:t>
            </a:r>
            <a:r>
              <a:rPr lang="el-GR" sz="3600" b="1" dirty="0" err="1"/>
              <a:t>συνείδησιν</a:t>
            </a:r>
            <a:r>
              <a:rPr lang="el-GR" sz="3600" b="1" dirty="0"/>
              <a:t> τελεία </a:t>
            </a:r>
            <a:r>
              <a:rPr lang="el-GR" sz="3600" b="1" dirty="0" err="1"/>
              <a:t>κάθαρσις</a:t>
            </a:r>
            <a:r>
              <a:rPr lang="el-GR" sz="3600" b="1" dirty="0"/>
              <a:t>» (</a:t>
            </a:r>
            <a:r>
              <a:rPr lang="el-GR" sz="3600" b="1" dirty="0" err="1"/>
              <a:t>ψευδο</a:t>
            </a:r>
            <a:r>
              <a:rPr lang="el-GR" sz="3600" b="1" dirty="0"/>
              <a:t>-ΜΑΚΑΡΙΟΣ)</a:t>
            </a:r>
          </a:p>
        </p:txBody>
      </p:sp>
      <p:sp>
        <p:nvSpPr>
          <p:cNvPr id="3" name="Θέση περιεχομένου 2">
            <a:extLst>
              <a:ext uri="{FF2B5EF4-FFF2-40B4-BE49-F238E27FC236}">
                <a16:creationId xmlns:a16="http://schemas.microsoft.com/office/drawing/2014/main" id="{437C1C87-6EF1-4B63-5A6B-AF7FD9AD3F16}"/>
              </a:ext>
            </a:extLst>
          </p:cNvPr>
          <p:cNvSpPr>
            <a:spLocks noGrp="1"/>
          </p:cNvSpPr>
          <p:nvPr>
            <p:ph idx="1"/>
          </p:nvPr>
        </p:nvSpPr>
        <p:spPr>
          <a:xfrm>
            <a:off x="0" y="828339"/>
            <a:ext cx="12192000" cy="6029660"/>
          </a:xfrm>
        </p:spPr>
        <p:txBody>
          <a:bodyPr>
            <a:normAutofit fontScale="92500" lnSpcReduction="20000"/>
          </a:bodyPr>
          <a:lstStyle/>
          <a:p>
            <a:r>
              <a:rPr lang="el-GR" dirty="0"/>
              <a:t>Η αυτοσυγκράτηση του νου και η καθαρότητα της καρδιάς προϋποθέτουν τον αφανισμό της υπερηφάνειας. Πρόκειται για την κάθαρση του εσωτερικού μας κόσμου. Συνεπώς, η φαινομενική αποχή των παθών δεν μπορεί να πραγματώσει την </a:t>
            </a:r>
            <a:r>
              <a:rPr lang="el-GR" b="1" dirty="0">
                <a:solidFill>
                  <a:srgbClr val="FF0000"/>
                </a:solidFill>
              </a:rPr>
              <a:t>«κατά </a:t>
            </a:r>
            <a:r>
              <a:rPr lang="el-GR" b="1" dirty="0" err="1">
                <a:solidFill>
                  <a:srgbClr val="FF0000"/>
                </a:solidFill>
              </a:rPr>
              <a:t>συνείδησιν</a:t>
            </a:r>
            <a:r>
              <a:rPr lang="el-GR" b="1" dirty="0">
                <a:solidFill>
                  <a:srgbClr val="FF0000"/>
                </a:solidFill>
              </a:rPr>
              <a:t>» τέλεια κάθαρση</a:t>
            </a:r>
            <a:r>
              <a:rPr lang="el-GR" dirty="0"/>
              <a:t>.</a:t>
            </a:r>
          </a:p>
          <a:p>
            <a:r>
              <a:rPr lang="el-GR" dirty="0"/>
              <a:t>Απαιτείται είσοδος στον αιχμάλωτο και δούλο της αμαρτίας νου και από εκεί στα ταμεία της ψυχής. Όλες οι φαινομενικές αρετές, της </a:t>
            </a:r>
            <a:r>
              <a:rPr lang="el-GR" dirty="0" err="1"/>
              <a:t>ξενιτείας</a:t>
            </a:r>
            <a:r>
              <a:rPr lang="el-GR" dirty="0"/>
              <a:t>, της ελεημοσύνης, της εγκράτειας, της νηστείας προϋποθέτουν την </a:t>
            </a:r>
            <a:r>
              <a:rPr lang="el-GR" b="1" dirty="0">
                <a:solidFill>
                  <a:srgbClr val="FF0000"/>
                </a:solidFill>
              </a:rPr>
              <a:t>αρετή της ταπείνωσης </a:t>
            </a:r>
            <a:r>
              <a:rPr lang="el-GR" dirty="0"/>
              <a:t>για να καρποφορήσουν πραγματικούς καρπούς. Ο αγώνας δύσκολος λόγω της ένδειας και της </a:t>
            </a:r>
            <a:r>
              <a:rPr lang="el-GR" dirty="0" err="1"/>
              <a:t>αμαρτωλότητας</a:t>
            </a:r>
            <a:r>
              <a:rPr lang="el-GR" dirty="0"/>
              <a:t>.  </a:t>
            </a:r>
          </a:p>
          <a:p>
            <a:r>
              <a:rPr lang="el-GR" dirty="0"/>
              <a:t>Νηστεύουμε και προσευχόμαστε με συντετριμμένη καρδιά και ταπείνωση για να είναι η νηστεία μας καθαρή και θεάρεστη. Ο διάβολος μας υποβάλλει σε λογισμούς υπεροψίας και μας πείθει να καυχιόμαστε ότι τάχα κατακτήσαμε την αρετή με τη δική μας δύναμη και σύνεση. Εμείς, όμως, θυμόμαστε τα λόγια του Κυρίου ότι «</a:t>
            </a:r>
            <a:r>
              <a:rPr lang="el-GR" i="1" dirty="0"/>
              <a:t>χωρίς εμένα δεν μπορείτε να κάνετε τίποτε</a:t>
            </a:r>
            <a:r>
              <a:rPr lang="el-GR" dirty="0"/>
              <a:t>». Μόνο με την αρμόζουσα ταπείνωση θα μπορέσουμε να αποκρούσουμε τις πολυειδείς μηχανές του πονηρού, γνωρίζοντας ότι όποιος έχει σε αγγείο πολύτιμο μύρο, είτε σε κόπρο το χύσει, είτε την κόπρο βάλει στο αγγείο, ομοίως εξαχρειώνει και καταστρέφει το μύρο. Έτσι και εμείς σήμερα, είτε δεν ασκούμαστε στις αρετές, είτε μέσα από αυτές εξυπηρετούμε άλλους σκοπούς, οπότε η αξία τους αναιρείται (ΓΡΗΓΟΡΙΟΣ ΠΑΛΑΜΑΣ).</a:t>
            </a:r>
            <a:br>
              <a:rPr lang="el-GR" dirty="0"/>
            </a:br>
            <a:endParaRPr lang="el-GR" dirty="0"/>
          </a:p>
        </p:txBody>
      </p:sp>
    </p:spTree>
    <p:extLst>
      <p:ext uri="{BB962C8B-B14F-4D97-AF65-F5344CB8AC3E}">
        <p14:creationId xmlns:p14="http://schemas.microsoft.com/office/powerpoint/2010/main" val="2191533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C5BD3C-C153-164D-34C4-8F15765E97AE}"/>
              </a:ext>
            </a:extLst>
          </p:cNvPr>
          <p:cNvSpPr>
            <a:spLocks noGrp="1"/>
          </p:cNvSpPr>
          <p:nvPr>
            <p:ph type="title"/>
          </p:nvPr>
        </p:nvSpPr>
        <p:spPr>
          <a:xfrm>
            <a:off x="0" y="1"/>
            <a:ext cx="12192000" cy="871368"/>
          </a:xfrm>
        </p:spPr>
        <p:txBody>
          <a:bodyPr>
            <a:normAutofit fontScale="90000"/>
          </a:bodyPr>
          <a:lstStyle/>
          <a:p>
            <a:pPr algn="ctr"/>
            <a:r>
              <a:rPr lang="el-GR" sz="3600" b="1" dirty="0"/>
              <a:t>Θ «</a:t>
            </a:r>
            <a:r>
              <a:rPr lang="el-GR" sz="3600" b="1" dirty="0" err="1"/>
              <a:t>οὐ</a:t>
            </a:r>
            <a:r>
              <a:rPr lang="el-GR" sz="3600" b="1" dirty="0"/>
              <a:t> </a:t>
            </a:r>
            <a:r>
              <a:rPr lang="el-GR" sz="3600" b="1" dirty="0" err="1"/>
              <a:t>γὰρ</a:t>
            </a:r>
            <a:r>
              <a:rPr lang="el-GR" sz="3600" b="1" dirty="0"/>
              <a:t> ἡ </a:t>
            </a:r>
            <a:r>
              <a:rPr lang="el-GR" sz="3600" b="1" dirty="0" err="1"/>
              <a:t>τῶν</a:t>
            </a:r>
            <a:r>
              <a:rPr lang="el-GR" sz="3600" b="1" dirty="0"/>
              <a:t> φαινομένων </a:t>
            </a:r>
            <a:r>
              <a:rPr lang="el-GR" sz="3600" b="1" dirty="0" err="1"/>
              <a:t>κακῶν</a:t>
            </a:r>
            <a:r>
              <a:rPr lang="el-GR" sz="3600" b="1" dirty="0"/>
              <a:t> </a:t>
            </a:r>
            <a:r>
              <a:rPr lang="el-GR" sz="3600" b="1" dirty="0" err="1"/>
              <a:t>ἀποχὴ</a:t>
            </a:r>
            <a:r>
              <a:rPr lang="el-GR" sz="3600" b="1" dirty="0"/>
              <a:t> </a:t>
            </a:r>
            <a:r>
              <a:rPr lang="el-GR" sz="3600" b="1" dirty="0" err="1"/>
              <a:t>ἐστὶ</a:t>
            </a:r>
            <a:r>
              <a:rPr lang="el-GR" sz="3600" b="1" dirty="0"/>
              <a:t> τελεία </a:t>
            </a:r>
            <a:r>
              <a:rPr lang="el-GR" sz="3600" b="1" dirty="0" err="1"/>
              <a:t>κάθαρσις</a:t>
            </a:r>
            <a:r>
              <a:rPr lang="el-GR" sz="3600" b="1" dirty="0"/>
              <a:t>, </a:t>
            </a:r>
            <a:r>
              <a:rPr lang="el-GR" sz="3600" b="1" dirty="0" err="1"/>
              <a:t>ἀλλὰ</a:t>
            </a:r>
            <a:r>
              <a:rPr lang="el-GR" sz="3600" b="1" dirty="0"/>
              <a:t> ἡ </a:t>
            </a:r>
            <a:r>
              <a:rPr lang="el-GR" sz="3600" b="1" dirty="0" err="1"/>
              <a:t>κατὰ</a:t>
            </a:r>
            <a:r>
              <a:rPr lang="el-GR" sz="3600" b="1" dirty="0"/>
              <a:t> </a:t>
            </a:r>
            <a:r>
              <a:rPr lang="el-GR" sz="3600" b="1" dirty="0" err="1"/>
              <a:t>συνείδησιν</a:t>
            </a:r>
            <a:r>
              <a:rPr lang="el-GR" sz="3600" b="1" dirty="0"/>
              <a:t> τελεία </a:t>
            </a:r>
            <a:r>
              <a:rPr lang="el-GR" sz="3600" b="1" dirty="0" err="1"/>
              <a:t>κάθαρσις</a:t>
            </a:r>
            <a:r>
              <a:rPr lang="el-GR" sz="3600" b="1" dirty="0"/>
              <a:t>» (</a:t>
            </a:r>
            <a:r>
              <a:rPr lang="el-GR" sz="3600" b="1" dirty="0" err="1"/>
              <a:t>ψευδο</a:t>
            </a:r>
            <a:r>
              <a:rPr lang="el-GR" sz="3600" b="1" dirty="0"/>
              <a:t>-ΜΑΚΑΡΙΟΣ)</a:t>
            </a:r>
            <a:endParaRPr lang="el-GR" sz="3600" dirty="0"/>
          </a:p>
        </p:txBody>
      </p:sp>
      <p:sp>
        <p:nvSpPr>
          <p:cNvPr id="3" name="Θέση περιεχομένου 2">
            <a:extLst>
              <a:ext uri="{FF2B5EF4-FFF2-40B4-BE49-F238E27FC236}">
                <a16:creationId xmlns:a16="http://schemas.microsoft.com/office/drawing/2014/main" id="{D9044BB6-CC0D-0429-3797-FABF678EA3D0}"/>
              </a:ext>
            </a:extLst>
          </p:cNvPr>
          <p:cNvSpPr>
            <a:spLocks noGrp="1"/>
          </p:cNvSpPr>
          <p:nvPr>
            <p:ph idx="1"/>
          </p:nvPr>
        </p:nvSpPr>
        <p:spPr>
          <a:xfrm>
            <a:off x="0" y="871369"/>
            <a:ext cx="12192000" cy="5986631"/>
          </a:xfrm>
        </p:spPr>
        <p:txBody>
          <a:bodyPr>
            <a:normAutofit fontScale="92500"/>
          </a:bodyPr>
          <a:lstStyle/>
          <a:p>
            <a:r>
              <a:rPr lang="el-GR" dirty="0"/>
              <a:t>Η φαρισαϊκή νηστεία είναι αναμεμειγμένη με υπερηφάνεια, κατάκριση και κενοδοξία. Η αληθινή νηστεία είναι εκείνη που καθαρίζει και θεραπεύει όλα, σώμα και ψυχή. Κεφαλή της ψυχής είναι </a:t>
            </a:r>
            <a:r>
              <a:rPr lang="el-GR" b="1" dirty="0"/>
              <a:t>ο νους</a:t>
            </a:r>
            <a:r>
              <a:rPr lang="el-GR" dirty="0"/>
              <a:t>, όπου υπάρχει και η μόνιμη έδρα των ενεργειών που προέρχονται από τις αισθήσεις. Συνεπώς, καλό είναι να καθιστούμε τον νου μας ελεήμονα και να τον καθαρίζουμε από τους αισχρούς και ακάθαρτους λογισμούς. Έτσι φυγαδεύονται τα πάθη και οι επόπτες και δημιουργοί των παθών δαίμονες. Αυτή η νηστεία συγκαταλέγει τους </a:t>
            </a:r>
            <a:r>
              <a:rPr lang="el-GR" dirty="0" err="1"/>
              <a:t>νηστεύοντες</a:t>
            </a:r>
            <a:r>
              <a:rPr lang="el-GR" dirty="0"/>
              <a:t> με τους αγαθούς αγγέλους, οι οποίοι γίνονται φύλακες και συνεργάτες τους στον αγώνα της νηστείας (ΓΡΗΓΟΡΙΟΣ ΠΑΛΑΜΑΣ).</a:t>
            </a:r>
          </a:p>
          <a:p>
            <a:r>
              <a:rPr lang="el-GR" dirty="0"/>
              <a:t>Με αυτήν χαλιναγωγούμε τον εσωτερικό άνθρωπο· η καρδιά μας απέχει από τον φθόνο, την κακία, τη ζήλεια, την υπερηφάνεια, τη βλασφημία, την ύβρη, τη λαγνεία. Νίβουμε όμως και το πρόσωπο, δηλαδή το εξωτερικό και σωματικό μέρος. Δεν μπορούμε να νηστεύουμε τις τροφές και στο ταμείο της ψυχής μας να εδρεύουν η μοιχεία, η περιέργεια, η βασκανία· ούτε στα αυτιά μας να ακούγονται ύβρεις και πορνικά άσματα. Γιατί ενώ αποφεύγουμε την κακία εξωτερικά, μέσω άλλων αισθήσεων την εισάγουμε στην ψυχή μας (ΓΡΗΓΟΡΙΟΣ ΠΑΛΑΜΑΣ). </a:t>
            </a:r>
          </a:p>
        </p:txBody>
      </p:sp>
    </p:spTree>
    <p:extLst>
      <p:ext uri="{BB962C8B-B14F-4D97-AF65-F5344CB8AC3E}">
        <p14:creationId xmlns:p14="http://schemas.microsoft.com/office/powerpoint/2010/main" val="1229267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C22B56-C8FA-0511-341D-F7754F31459B}"/>
              </a:ext>
            </a:extLst>
          </p:cNvPr>
          <p:cNvSpPr>
            <a:spLocks noGrp="1"/>
          </p:cNvSpPr>
          <p:nvPr>
            <p:ph type="title"/>
          </p:nvPr>
        </p:nvSpPr>
        <p:spPr>
          <a:xfrm>
            <a:off x="0" y="18255"/>
            <a:ext cx="12192000" cy="1011759"/>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p>
        </p:txBody>
      </p:sp>
      <p:sp>
        <p:nvSpPr>
          <p:cNvPr id="3" name="Θέση περιεχομένου 2">
            <a:extLst>
              <a:ext uri="{FF2B5EF4-FFF2-40B4-BE49-F238E27FC236}">
                <a16:creationId xmlns:a16="http://schemas.microsoft.com/office/drawing/2014/main" id="{369F032E-6E45-458F-5C60-7B62AAFC5F5A}"/>
              </a:ext>
            </a:extLst>
          </p:cNvPr>
          <p:cNvSpPr>
            <a:spLocks noGrp="1"/>
          </p:cNvSpPr>
          <p:nvPr>
            <p:ph idx="1"/>
          </p:nvPr>
        </p:nvSpPr>
        <p:spPr>
          <a:xfrm>
            <a:off x="-1" y="1030014"/>
            <a:ext cx="12191999" cy="5809731"/>
          </a:xfrm>
        </p:spPr>
        <p:txBody>
          <a:bodyPr>
            <a:normAutofit fontScale="92500"/>
          </a:bodyPr>
          <a:lstStyle/>
          <a:p>
            <a:r>
              <a:rPr lang="el-GR" dirty="0"/>
              <a:t>Κάθε αρετή κτίζεται με τη συμφωνία ψυχής και σώματος. Για να την αποκτήσουμε πρέπει να γυμνάζουμε και τα δύο. Ο Θεός έκτισε και τα δύο και μερισμός δεν υφίσταται. Γι’ αυτό, αν και η νηπτική μέριμνα προσανατολίζεται στην ψυχή, συγχρόνως αποβλέπει και στον απεγκλωβισμό του σώματος από τα πάθη. Το σώμα του ασκούμενου και </a:t>
            </a:r>
            <a:r>
              <a:rPr lang="el-GR" dirty="0" err="1"/>
              <a:t>νηστεύοντος</a:t>
            </a:r>
            <a:r>
              <a:rPr lang="el-GR" dirty="0"/>
              <a:t> γίνεται κάτοπτρο, μέσα από το οποίο τα πνευματικά μάτια του αθλητή της </a:t>
            </a:r>
            <a:r>
              <a:rPr lang="el-GR" dirty="0" err="1"/>
              <a:t>νήψης</a:t>
            </a:r>
            <a:r>
              <a:rPr lang="el-GR" dirty="0"/>
              <a:t> αντικρύζουν την ίδια κατάσταση της ψυχής του. </a:t>
            </a:r>
          </a:p>
          <a:p>
            <a:r>
              <a:rPr lang="el-GR" dirty="0"/>
              <a:t>Η ψυχή απορροφά εξολοκλήρου τη θεότητα και τη διαχέει σε όλο το σώμα, οπότε καθίσταται και αυτό θεοφόρο. Θεωρείται, λοιπόν, η σάρκα δόλιος φίλος; Το σώμα, απαντούν οι πατέρες, είναι θεϊκό όργανο, ευλογημένο, μέτοχο της ψυχής· το αγιάζει και το τρέφει και αυτό η θεία κοινωνία και έτσι γίνεται συστατικό του σώματος του Χριστού. Δεν εχθρευόμαστε επομένως το σώμα, αλλά το σαρκικό φρόνημα. </a:t>
            </a:r>
          </a:p>
          <a:p>
            <a:r>
              <a:rPr lang="el-GR" dirty="0"/>
              <a:t>Η λιτή δίαιτα και η </a:t>
            </a:r>
            <a:r>
              <a:rPr lang="el-GR" dirty="0" err="1"/>
              <a:t>βραχυφαγία</a:t>
            </a:r>
            <a:r>
              <a:rPr lang="el-GR" dirty="0"/>
              <a:t> είναι τρόπος νηστείας του σώματος. Συντηρεί τη ζωή, λιπαίνει το σώμα, το κρατά ελαφρό, απερίσπαστο και δεκτικό σε ασκητικούς αγώνες, ώστε με προθυμία να μπορεί να αγρυπνά, να ψάλλει, να γονατίζει, να εκκλησιάζεται και να εκτελεί αρμονικά κάθε διακονία (ΘΕΟΛΗΠΤΟΣ ΦΙΛΑΔΕΛΦΕΙΑΣ).</a:t>
            </a:r>
          </a:p>
        </p:txBody>
      </p:sp>
    </p:spTree>
    <p:extLst>
      <p:ext uri="{BB962C8B-B14F-4D97-AF65-F5344CB8AC3E}">
        <p14:creationId xmlns:p14="http://schemas.microsoft.com/office/powerpoint/2010/main" val="2872419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E0D8B2-4F12-89E7-1399-7EF155E56F3C}"/>
              </a:ext>
            </a:extLst>
          </p:cNvPr>
          <p:cNvSpPr>
            <a:spLocks noGrp="1"/>
          </p:cNvSpPr>
          <p:nvPr>
            <p:ph type="title"/>
          </p:nvPr>
        </p:nvSpPr>
        <p:spPr>
          <a:xfrm>
            <a:off x="0" y="18255"/>
            <a:ext cx="12192000" cy="724023"/>
          </a:xfrm>
        </p:spPr>
        <p:txBody>
          <a:bodyPr>
            <a:normAutofit fontScale="90000"/>
          </a:bodyPr>
          <a:lstStyle/>
          <a:p>
            <a:pPr algn="ctr"/>
            <a:r>
              <a:rPr lang="el-GR" sz="3600" b="1" dirty="0"/>
              <a:t>Θ «</a:t>
            </a:r>
            <a:r>
              <a:rPr lang="el-GR" sz="3600" b="1" dirty="0" err="1"/>
              <a:t>οὐ</a:t>
            </a:r>
            <a:r>
              <a:rPr lang="el-GR" sz="3600" b="1" dirty="0"/>
              <a:t> </a:t>
            </a:r>
            <a:r>
              <a:rPr lang="el-GR" sz="3600" b="1" dirty="0" err="1"/>
              <a:t>γὰρ</a:t>
            </a:r>
            <a:r>
              <a:rPr lang="el-GR" sz="3600" b="1" dirty="0"/>
              <a:t> ἡ </a:t>
            </a:r>
            <a:r>
              <a:rPr lang="el-GR" sz="3600" b="1" dirty="0" err="1"/>
              <a:t>τῶν</a:t>
            </a:r>
            <a:r>
              <a:rPr lang="el-GR" sz="3600" b="1" dirty="0"/>
              <a:t> φαινομένων </a:t>
            </a:r>
            <a:r>
              <a:rPr lang="el-GR" sz="3600" b="1" dirty="0" err="1"/>
              <a:t>κακῶν</a:t>
            </a:r>
            <a:r>
              <a:rPr lang="el-GR" sz="3600" b="1" dirty="0"/>
              <a:t> </a:t>
            </a:r>
            <a:r>
              <a:rPr lang="el-GR" sz="3600" b="1" dirty="0" err="1"/>
              <a:t>ἀποχὴ</a:t>
            </a:r>
            <a:r>
              <a:rPr lang="el-GR" sz="3600" b="1" dirty="0"/>
              <a:t> </a:t>
            </a:r>
            <a:r>
              <a:rPr lang="el-GR" sz="3600" b="1" dirty="0" err="1"/>
              <a:t>ἐστὶ</a:t>
            </a:r>
            <a:r>
              <a:rPr lang="el-GR" sz="3600" b="1" dirty="0"/>
              <a:t> τελεία </a:t>
            </a:r>
            <a:r>
              <a:rPr lang="el-GR" sz="3600" b="1" dirty="0" err="1"/>
              <a:t>κάθαρσις</a:t>
            </a:r>
            <a:r>
              <a:rPr lang="el-GR" sz="3600" b="1" dirty="0"/>
              <a:t>, </a:t>
            </a:r>
            <a:r>
              <a:rPr lang="el-GR" sz="3600" b="1" dirty="0" err="1"/>
              <a:t>ἀλλὰ</a:t>
            </a:r>
            <a:r>
              <a:rPr lang="el-GR" sz="3600" b="1" dirty="0"/>
              <a:t> ἡ </a:t>
            </a:r>
            <a:r>
              <a:rPr lang="el-GR" sz="3600" b="1" dirty="0" err="1"/>
              <a:t>κατὰ</a:t>
            </a:r>
            <a:r>
              <a:rPr lang="el-GR" sz="3600" b="1" dirty="0"/>
              <a:t> </a:t>
            </a:r>
            <a:r>
              <a:rPr lang="el-GR" sz="3600" b="1" dirty="0" err="1"/>
              <a:t>συνείδησιν</a:t>
            </a:r>
            <a:r>
              <a:rPr lang="el-GR" sz="3600" b="1" dirty="0"/>
              <a:t> τελεία </a:t>
            </a:r>
            <a:r>
              <a:rPr lang="el-GR" sz="3600" b="1" dirty="0" err="1"/>
              <a:t>κάθαρσις</a:t>
            </a:r>
            <a:r>
              <a:rPr lang="el-GR" sz="3600" b="1" dirty="0"/>
              <a:t>» (</a:t>
            </a:r>
            <a:r>
              <a:rPr lang="el-GR" sz="3600" b="1" dirty="0" err="1"/>
              <a:t>ψευδο</a:t>
            </a:r>
            <a:r>
              <a:rPr lang="el-GR" sz="3600" b="1" dirty="0"/>
              <a:t>-ΜΑΚΑΡΙΟΣ)</a:t>
            </a:r>
            <a:endParaRPr lang="el-GR" sz="3600" dirty="0"/>
          </a:p>
        </p:txBody>
      </p:sp>
      <p:sp>
        <p:nvSpPr>
          <p:cNvPr id="3" name="Θέση περιεχομένου 2">
            <a:extLst>
              <a:ext uri="{FF2B5EF4-FFF2-40B4-BE49-F238E27FC236}">
                <a16:creationId xmlns:a16="http://schemas.microsoft.com/office/drawing/2014/main" id="{95918CE9-8FBA-9B07-0A49-5EEA6B729EA7}"/>
              </a:ext>
            </a:extLst>
          </p:cNvPr>
          <p:cNvSpPr>
            <a:spLocks noGrp="1"/>
          </p:cNvSpPr>
          <p:nvPr>
            <p:ph idx="1"/>
          </p:nvPr>
        </p:nvSpPr>
        <p:spPr>
          <a:xfrm>
            <a:off x="0" y="828339"/>
            <a:ext cx="12192000" cy="6011406"/>
          </a:xfrm>
        </p:spPr>
        <p:txBody>
          <a:bodyPr>
            <a:normAutofit fontScale="92500" lnSpcReduction="20000"/>
          </a:bodyPr>
          <a:lstStyle/>
          <a:p>
            <a:r>
              <a:rPr lang="el-GR" dirty="0"/>
              <a:t>Η νηστεία δεν καταξιώνεται όταν αποβλέπει στον έπαινο των ανθρώπων, αλλά όταν γίνεται μπροστά στα μάτια του Θεού. Αυτός την επιβλέπει και Αυτός την αγιάζει: «</a:t>
            </a:r>
            <a:r>
              <a:rPr lang="el-GR" i="1" dirty="0" err="1"/>
              <a:t>ἀλλὰ</a:t>
            </a:r>
            <a:r>
              <a:rPr lang="el-GR" i="1" dirty="0"/>
              <a:t> </a:t>
            </a:r>
            <a:r>
              <a:rPr lang="el-GR" i="1" dirty="0" err="1"/>
              <a:t>καὶ</a:t>
            </a:r>
            <a:r>
              <a:rPr lang="el-GR" i="1" dirty="0"/>
              <a:t> </a:t>
            </a:r>
            <a:r>
              <a:rPr lang="el-GR" i="1" dirty="0" err="1"/>
              <a:t>τὴν</a:t>
            </a:r>
            <a:r>
              <a:rPr lang="el-GR" i="1" dirty="0"/>
              <a:t> </a:t>
            </a:r>
            <a:r>
              <a:rPr lang="el-GR" i="1" dirty="0" err="1"/>
              <a:t>ἡμετέραν</a:t>
            </a:r>
            <a:r>
              <a:rPr lang="el-GR" i="1" dirty="0"/>
              <a:t> </a:t>
            </a:r>
            <a:r>
              <a:rPr lang="el-GR" i="1" dirty="0" err="1"/>
              <a:t>νηστείαν</a:t>
            </a:r>
            <a:r>
              <a:rPr lang="el-GR" i="1" dirty="0"/>
              <a:t> </a:t>
            </a:r>
            <a:r>
              <a:rPr lang="el-GR" i="1" dirty="0" err="1"/>
              <a:t>καὶ</a:t>
            </a:r>
            <a:r>
              <a:rPr lang="el-GR" i="1" dirty="0"/>
              <a:t> </a:t>
            </a:r>
            <a:r>
              <a:rPr lang="el-GR" i="1" dirty="0" err="1"/>
              <a:t>ψαλμῳδίαν</a:t>
            </a:r>
            <a:r>
              <a:rPr lang="el-GR" i="1" dirty="0"/>
              <a:t> </a:t>
            </a:r>
            <a:r>
              <a:rPr lang="el-GR" i="1" dirty="0" err="1"/>
              <a:t>καὶ</a:t>
            </a:r>
            <a:r>
              <a:rPr lang="el-GR" i="1" dirty="0"/>
              <a:t> </a:t>
            </a:r>
            <a:r>
              <a:rPr lang="el-GR" i="1" dirty="0" err="1"/>
              <a:t>προσευχήν</a:t>
            </a:r>
            <a:r>
              <a:rPr lang="el-GR" i="1" dirty="0"/>
              <a:t>, </a:t>
            </a:r>
            <a:r>
              <a:rPr lang="el-GR" i="1" dirty="0" err="1"/>
              <a:t>ὡς</a:t>
            </a:r>
            <a:r>
              <a:rPr lang="el-GR" i="1" dirty="0"/>
              <a:t> </a:t>
            </a:r>
            <a:r>
              <a:rPr lang="el-GR" i="1" dirty="0" err="1"/>
              <a:t>αὐτοῦ</a:t>
            </a:r>
            <a:r>
              <a:rPr lang="el-GR" i="1" dirty="0"/>
              <a:t> παρόντος </a:t>
            </a:r>
            <a:r>
              <a:rPr lang="el-GR" i="1" dirty="0" err="1"/>
              <a:t>καὶ</a:t>
            </a:r>
            <a:r>
              <a:rPr lang="el-GR" i="1" dirty="0"/>
              <a:t> </a:t>
            </a:r>
            <a:r>
              <a:rPr lang="el-GR" i="1" dirty="0" err="1"/>
              <a:t>ἐμφορῶντος</a:t>
            </a:r>
            <a:r>
              <a:rPr lang="el-GR" i="1" dirty="0"/>
              <a:t> </a:t>
            </a:r>
            <a:r>
              <a:rPr lang="el-GR" i="1" dirty="0" err="1"/>
              <a:t>τοῦ</a:t>
            </a:r>
            <a:r>
              <a:rPr lang="el-GR" i="1" dirty="0"/>
              <a:t> </a:t>
            </a:r>
            <a:r>
              <a:rPr lang="el-GR" i="1" dirty="0" err="1"/>
              <a:t>Θεοῦ</a:t>
            </a:r>
            <a:r>
              <a:rPr lang="el-GR" i="1" dirty="0"/>
              <a:t>, </a:t>
            </a:r>
            <a:r>
              <a:rPr lang="el-GR" i="1" dirty="0" err="1"/>
              <a:t>ποιώμεθα</a:t>
            </a:r>
            <a:r>
              <a:rPr lang="el-GR" i="1" dirty="0"/>
              <a:t>· </a:t>
            </a:r>
            <a:r>
              <a:rPr lang="el-GR" i="1" dirty="0" err="1"/>
              <a:t>εἰδότες</a:t>
            </a:r>
            <a:r>
              <a:rPr lang="el-GR" i="1" dirty="0"/>
              <a:t>, </a:t>
            </a:r>
            <a:r>
              <a:rPr lang="el-GR" i="1" dirty="0" err="1"/>
              <a:t>ὡς</a:t>
            </a:r>
            <a:r>
              <a:rPr lang="el-GR" i="1" dirty="0"/>
              <a:t> </a:t>
            </a:r>
            <a:r>
              <a:rPr lang="el-GR" i="1" dirty="0" err="1"/>
              <a:t>οὔτε</a:t>
            </a:r>
            <a:r>
              <a:rPr lang="el-GR" i="1" dirty="0"/>
              <a:t> νηστεία </a:t>
            </a:r>
            <a:r>
              <a:rPr lang="el-GR" i="1" dirty="0" err="1"/>
              <a:t>οὔτε</a:t>
            </a:r>
            <a:r>
              <a:rPr lang="el-GR" i="1" dirty="0"/>
              <a:t> </a:t>
            </a:r>
            <a:r>
              <a:rPr lang="el-GR" i="1" dirty="0" err="1"/>
              <a:t>ψαλμῳδία</a:t>
            </a:r>
            <a:r>
              <a:rPr lang="el-GR" i="1" dirty="0"/>
              <a:t> </a:t>
            </a:r>
            <a:r>
              <a:rPr lang="el-GR" i="1" dirty="0" err="1"/>
              <a:t>οὔτε</a:t>
            </a:r>
            <a:r>
              <a:rPr lang="el-GR" i="1" dirty="0"/>
              <a:t> </a:t>
            </a:r>
            <a:r>
              <a:rPr lang="el-GR" i="1" dirty="0" err="1"/>
              <a:t>προσευχὴ</a:t>
            </a:r>
            <a:r>
              <a:rPr lang="el-GR" i="1" dirty="0"/>
              <a:t> </a:t>
            </a:r>
            <a:r>
              <a:rPr lang="el-GR" i="1" dirty="0" err="1"/>
              <a:t>σώζειν</a:t>
            </a:r>
            <a:r>
              <a:rPr lang="el-GR" i="1" dirty="0"/>
              <a:t> </a:t>
            </a:r>
            <a:r>
              <a:rPr lang="el-GR" i="1" dirty="0" err="1"/>
              <a:t>ἡμᾶς</a:t>
            </a:r>
            <a:r>
              <a:rPr lang="el-GR" i="1" dirty="0"/>
              <a:t> καθ’ </a:t>
            </a:r>
            <a:r>
              <a:rPr lang="el-GR" i="1" dirty="0" err="1"/>
              <a:t>ἑαυτὰ</a:t>
            </a:r>
            <a:r>
              <a:rPr lang="el-GR" i="1" dirty="0"/>
              <a:t> δύναται, </a:t>
            </a:r>
            <a:r>
              <a:rPr lang="el-GR" i="1" dirty="0" err="1"/>
              <a:t>ἀλλὰ</a:t>
            </a:r>
            <a:r>
              <a:rPr lang="el-GR" i="1" dirty="0"/>
              <a:t> </a:t>
            </a:r>
            <a:r>
              <a:rPr lang="el-GR" i="1" dirty="0" err="1"/>
              <a:t>τὸ</a:t>
            </a:r>
            <a:r>
              <a:rPr lang="el-GR" i="1" dirty="0"/>
              <a:t> </a:t>
            </a:r>
            <a:r>
              <a:rPr lang="el-GR" i="1" dirty="0" err="1"/>
              <a:t>ἐνώπιον</a:t>
            </a:r>
            <a:r>
              <a:rPr lang="el-GR" i="1" dirty="0"/>
              <a:t> </a:t>
            </a:r>
            <a:r>
              <a:rPr lang="el-GR" i="1" dirty="0" err="1"/>
              <a:t>ἐκτελεῖσθαι</a:t>
            </a:r>
            <a:r>
              <a:rPr lang="el-GR" i="1" dirty="0"/>
              <a:t> </a:t>
            </a:r>
            <a:r>
              <a:rPr lang="el-GR" i="1" dirty="0" err="1"/>
              <a:t>ταῦτα</a:t>
            </a:r>
            <a:r>
              <a:rPr lang="el-GR" i="1" dirty="0"/>
              <a:t> </a:t>
            </a:r>
            <a:r>
              <a:rPr lang="el-GR" i="1" dirty="0" err="1"/>
              <a:t>τοῦ</a:t>
            </a:r>
            <a:r>
              <a:rPr lang="el-GR" i="1" dirty="0"/>
              <a:t> </a:t>
            </a:r>
            <a:r>
              <a:rPr lang="el-GR" i="1" dirty="0" err="1"/>
              <a:t>Θεοῦ</a:t>
            </a:r>
            <a:r>
              <a:rPr lang="el-GR" i="1" dirty="0"/>
              <a:t>· </a:t>
            </a:r>
            <a:r>
              <a:rPr lang="el-GR" i="1" dirty="0" err="1"/>
              <a:t>οὕτω</a:t>
            </a:r>
            <a:r>
              <a:rPr lang="el-GR" i="1" dirty="0"/>
              <a:t> </a:t>
            </a:r>
            <a:r>
              <a:rPr lang="el-GR" i="1" dirty="0" err="1"/>
              <a:t>γὰρ</a:t>
            </a:r>
            <a:r>
              <a:rPr lang="el-GR" i="1" dirty="0"/>
              <a:t> </a:t>
            </a:r>
            <a:r>
              <a:rPr lang="el-GR" i="1" dirty="0" err="1"/>
              <a:t>οἱ</a:t>
            </a:r>
            <a:r>
              <a:rPr lang="el-GR" i="1" dirty="0"/>
              <a:t> </a:t>
            </a:r>
            <a:r>
              <a:rPr lang="el-GR" i="1" dirty="0" err="1"/>
              <a:t>ὀφθαμμοὶ</a:t>
            </a:r>
            <a:r>
              <a:rPr lang="el-GR" i="1" dirty="0"/>
              <a:t> Κυρίου </a:t>
            </a:r>
            <a:r>
              <a:rPr lang="el-GR" i="1" dirty="0" err="1"/>
              <a:t>ἐπιβλέποντες</a:t>
            </a:r>
            <a:r>
              <a:rPr lang="el-GR" i="1" dirty="0"/>
              <a:t> </a:t>
            </a:r>
            <a:r>
              <a:rPr lang="el-GR" i="1" dirty="0" err="1"/>
              <a:t>ἁγιάζουσιν</a:t>
            </a:r>
            <a:r>
              <a:rPr lang="el-GR" i="1" dirty="0"/>
              <a:t> </a:t>
            </a:r>
            <a:r>
              <a:rPr lang="el-GR" i="1" dirty="0" err="1"/>
              <a:t>ἡμᾶς</a:t>
            </a:r>
            <a:r>
              <a:rPr lang="el-GR" i="1" dirty="0"/>
              <a:t>, </a:t>
            </a:r>
            <a:r>
              <a:rPr lang="el-GR" i="1" dirty="0" err="1"/>
              <a:t>ὡς</a:t>
            </a:r>
            <a:r>
              <a:rPr lang="el-GR" i="1" dirty="0"/>
              <a:t> ὁ </a:t>
            </a:r>
            <a:r>
              <a:rPr lang="el-GR" i="1" dirty="0" err="1"/>
              <a:t>ἥλιος</a:t>
            </a:r>
            <a:r>
              <a:rPr lang="el-GR" i="1" dirty="0"/>
              <a:t> θερμαίνει </a:t>
            </a:r>
            <a:r>
              <a:rPr lang="el-GR" i="1" dirty="0" err="1"/>
              <a:t>τὰ</a:t>
            </a:r>
            <a:r>
              <a:rPr lang="el-GR" i="1" dirty="0"/>
              <a:t> </a:t>
            </a:r>
            <a:r>
              <a:rPr lang="el-GR" i="1" dirty="0" err="1"/>
              <a:t>ὑπ</a:t>
            </a:r>
            <a:r>
              <a:rPr lang="el-GR" i="1" dirty="0"/>
              <a:t>’ </a:t>
            </a:r>
            <a:r>
              <a:rPr lang="el-GR" i="1" dirty="0" err="1"/>
              <a:t>αὐτοῦ</a:t>
            </a:r>
            <a:r>
              <a:rPr lang="el-GR" i="1" dirty="0"/>
              <a:t> </a:t>
            </a:r>
            <a:r>
              <a:rPr lang="el-GR" i="1" dirty="0" err="1"/>
              <a:t>καταλαμπόμενα</a:t>
            </a:r>
            <a:r>
              <a:rPr lang="el-GR" dirty="0"/>
              <a:t>» (ΓΡΗΓΟΡΙΟΣ ΠΑΛΑΜΑΣ).  </a:t>
            </a:r>
          </a:p>
          <a:p>
            <a:r>
              <a:rPr lang="el-GR" dirty="0"/>
              <a:t>Παράλληλα, η </a:t>
            </a:r>
            <a:r>
              <a:rPr lang="el-GR" b="1" dirty="0"/>
              <a:t>ελεημοσύνη</a:t>
            </a:r>
            <a:r>
              <a:rPr lang="el-GR" dirty="0"/>
              <a:t> και η </a:t>
            </a:r>
            <a:r>
              <a:rPr lang="el-GR" b="1" dirty="0"/>
              <a:t>αγνότητα</a:t>
            </a:r>
            <a:r>
              <a:rPr lang="el-GR" dirty="0"/>
              <a:t> αποτελούν προϋποθέσεις αληθινής νηστείας. Με αυτές αποκτώνται τα ιδιώματα της αρετής, δηλαδή το ειρηνικό, το πράο, το ευκατάστατο, το ευήκοο, το ταπεινό, το συμπαθές. Χωρίς αυτά η νηστεία μας γίνεται δαιμονική και έχει ως γνωρίσματα τη θρασύτητα, το οργίλο, το </a:t>
            </a:r>
            <a:r>
              <a:rPr lang="el-GR" dirty="0" err="1"/>
              <a:t>θυμῶδες</a:t>
            </a:r>
            <a:r>
              <a:rPr lang="el-GR" dirty="0"/>
              <a:t>, την υπερηφάνεια. Κατά συνέπεια ο κύριος σκοπός της νηστείας είναι η αναζωογόνηση της ψυχής μας, έστω και αν η ζωντάνια του σώματος χάνεται: «</a:t>
            </a:r>
            <a:r>
              <a:rPr lang="el-GR" i="1" dirty="0" err="1"/>
              <a:t>καλὴ</a:t>
            </a:r>
            <a:r>
              <a:rPr lang="el-GR" i="1" dirty="0"/>
              <a:t> ἡ νηστεία, </a:t>
            </a:r>
            <a:r>
              <a:rPr lang="el-GR" i="1" dirty="0" err="1"/>
              <a:t>ἐὰν</a:t>
            </a:r>
            <a:r>
              <a:rPr lang="el-GR" i="1" dirty="0"/>
              <a:t> </a:t>
            </a:r>
            <a:r>
              <a:rPr lang="el-GR" i="1" dirty="0" err="1"/>
              <a:t>ἔχει</a:t>
            </a:r>
            <a:r>
              <a:rPr lang="el-GR" i="1" dirty="0"/>
              <a:t> </a:t>
            </a:r>
            <a:r>
              <a:rPr lang="el-GR" i="1" dirty="0" err="1"/>
              <a:t>τὰ</a:t>
            </a:r>
            <a:r>
              <a:rPr lang="el-GR" i="1" dirty="0"/>
              <a:t> </a:t>
            </a:r>
            <a:r>
              <a:rPr lang="el-GR" i="1" dirty="0" err="1"/>
              <a:t>ἰδιώματα</a:t>
            </a:r>
            <a:r>
              <a:rPr lang="el-GR" i="1" dirty="0"/>
              <a:t> </a:t>
            </a:r>
            <a:r>
              <a:rPr lang="el-GR" i="1" dirty="0" err="1"/>
              <a:t>αὐτῆς</a:t>
            </a:r>
            <a:r>
              <a:rPr lang="el-GR" i="1" dirty="0"/>
              <a:t>, </a:t>
            </a:r>
            <a:r>
              <a:rPr lang="el-GR" i="1" dirty="0" err="1"/>
              <a:t>ἅτινα</a:t>
            </a:r>
            <a:r>
              <a:rPr lang="el-GR" i="1" dirty="0"/>
              <a:t> </a:t>
            </a:r>
            <a:r>
              <a:rPr lang="el-GR" i="1" dirty="0" err="1"/>
              <a:t>ἐστι</a:t>
            </a:r>
            <a:r>
              <a:rPr lang="el-GR" i="1" dirty="0"/>
              <a:t> </a:t>
            </a:r>
            <a:r>
              <a:rPr lang="el-GR" i="1" dirty="0" err="1"/>
              <a:t>τὸ</a:t>
            </a:r>
            <a:r>
              <a:rPr lang="el-GR" i="1" dirty="0"/>
              <a:t> </a:t>
            </a:r>
            <a:r>
              <a:rPr lang="el-GR" i="1" dirty="0" err="1"/>
              <a:t>εἰρηνικόν</a:t>
            </a:r>
            <a:r>
              <a:rPr lang="el-GR" i="1" dirty="0"/>
              <a:t>, </a:t>
            </a:r>
            <a:r>
              <a:rPr lang="el-GR" i="1" dirty="0" err="1"/>
              <a:t>τὸ</a:t>
            </a:r>
            <a:r>
              <a:rPr lang="el-GR" i="1" dirty="0"/>
              <a:t> </a:t>
            </a:r>
            <a:r>
              <a:rPr lang="el-GR" i="1" dirty="0" err="1"/>
              <a:t>πρᾶον</a:t>
            </a:r>
            <a:r>
              <a:rPr lang="el-GR" i="1" dirty="0"/>
              <a:t>, </a:t>
            </a:r>
            <a:r>
              <a:rPr lang="el-GR" i="1" dirty="0" err="1"/>
              <a:t>τὸ</a:t>
            </a:r>
            <a:r>
              <a:rPr lang="el-GR" i="1" dirty="0"/>
              <a:t> </a:t>
            </a:r>
            <a:r>
              <a:rPr lang="el-GR" i="1" dirty="0" err="1"/>
              <a:t>εὐκατάστατον</a:t>
            </a:r>
            <a:r>
              <a:rPr lang="el-GR" i="1" dirty="0"/>
              <a:t>, </a:t>
            </a:r>
            <a:r>
              <a:rPr lang="el-GR" i="1" dirty="0" err="1"/>
              <a:t>τὸ</a:t>
            </a:r>
            <a:r>
              <a:rPr lang="el-GR" i="1" dirty="0"/>
              <a:t> </a:t>
            </a:r>
            <a:r>
              <a:rPr lang="el-GR" i="1" dirty="0" err="1"/>
              <a:t>εὐήκοον</a:t>
            </a:r>
            <a:r>
              <a:rPr lang="el-GR" i="1" dirty="0"/>
              <a:t>, </a:t>
            </a:r>
            <a:r>
              <a:rPr lang="el-GR" i="1" dirty="0" err="1"/>
              <a:t>τὸ</a:t>
            </a:r>
            <a:r>
              <a:rPr lang="el-GR" i="1" dirty="0"/>
              <a:t> </a:t>
            </a:r>
            <a:r>
              <a:rPr lang="el-GR" i="1" dirty="0" err="1"/>
              <a:t>ταπεινόν</a:t>
            </a:r>
            <a:r>
              <a:rPr lang="el-GR" i="1" dirty="0"/>
              <a:t>, </a:t>
            </a:r>
            <a:r>
              <a:rPr lang="el-GR" i="1" dirty="0" err="1"/>
              <a:t>τὸ</a:t>
            </a:r>
            <a:r>
              <a:rPr lang="el-GR" i="1" dirty="0"/>
              <a:t> </a:t>
            </a:r>
            <a:r>
              <a:rPr lang="el-GR" i="1" dirty="0" err="1"/>
              <a:t>συμπαθὲς</a:t>
            </a:r>
            <a:r>
              <a:rPr lang="el-GR" i="1" dirty="0"/>
              <a:t> </a:t>
            </a:r>
            <a:r>
              <a:rPr lang="el-GR" i="1" dirty="0" err="1"/>
              <a:t>καὶ</a:t>
            </a:r>
            <a:r>
              <a:rPr lang="el-GR" i="1" dirty="0"/>
              <a:t> </a:t>
            </a:r>
            <a:r>
              <a:rPr lang="el-GR" i="1" dirty="0" err="1"/>
              <a:t>ὅσα</a:t>
            </a:r>
            <a:r>
              <a:rPr lang="el-GR" i="1" dirty="0"/>
              <a:t> </a:t>
            </a:r>
            <a:r>
              <a:rPr lang="el-GR" i="1" dirty="0" err="1"/>
              <a:t>ἄλλα</a:t>
            </a:r>
            <a:r>
              <a:rPr lang="el-GR" i="1" dirty="0"/>
              <a:t> </a:t>
            </a:r>
            <a:r>
              <a:rPr lang="el-GR" i="1" dirty="0" err="1"/>
              <a:t>εἴδη</a:t>
            </a:r>
            <a:r>
              <a:rPr lang="el-GR" i="1" dirty="0"/>
              <a:t> </a:t>
            </a:r>
            <a:r>
              <a:rPr lang="el-GR" i="1" dirty="0" err="1"/>
              <a:t>τῆς</a:t>
            </a:r>
            <a:r>
              <a:rPr lang="el-GR" i="1" dirty="0"/>
              <a:t> </a:t>
            </a:r>
            <a:r>
              <a:rPr lang="el-GR" i="1" dirty="0" err="1"/>
              <a:t>ἀρετῆς</a:t>
            </a:r>
            <a:r>
              <a:rPr lang="el-GR" i="1" dirty="0"/>
              <a:t>. ὁ </a:t>
            </a:r>
            <a:r>
              <a:rPr lang="el-GR" i="1" dirty="0" err="1"/>
              <a:t>δὲ</a:t>
            </a:r>
            <a:r>
              <a:rPr lang="el-GR" i="1" dirty="0"/>
              <a:t> διάβολος </a:t>
            </a:r>
            <a:r>
              <a:rPr lang="el-GR" i="1" dirty="0" err="1"/>
              <a:t>σπεύδειν</a:t>
            </a:r>
            <a:r>
              <a:rPr lang="el-GR" i="1" dirty="0"/>
              <a:t> </a:t>
            </a:r>
            <a:r>
              <a:rPr lang="el-GR" i="1" dirty="0" err="1"/>
              <a:t>ἐν</a:t>
            </a:r>
            <a:r>
              <a:rPr lang="el-GR" i="1" dirty="0"/>
              <a:t> </a:t>
            </a:r>
            <a:r>
              <a:rPr lang="el-GR" i="1" dirty="0" err="1"/>
              <a:t>τοῖς</a:t>
            </a:r>
            <a:r>
              <a:rPr lang="el-GR" i="1" dirty="0"/>
              <a:t> </a:t>
            </a:r>
            <a:r>
              <a:rPr lang="el-GR" i="1" dirty="0" err="1"/>
              <a:t>νηστεύουσιν</a:t>
            </a:r>
            <a:r>
              <a:rPr lang="el-GR" i="1" dirty="0"/>
              <a:t> </a:t>
            </a:r>
            <a:r>
              <a:rPr lang="el-GR" i="1" dirty="0" err="1"/>
              <a:t>τὰ</a:t>
            </a:r>
            <a:r>
              <a:rPr lang="el-GR" i="1" dirty="0"/>
              <a:t> </a:t>
            </a:r>
            <a:r>
              <a:rPr lang="el-GR" i="1" dirty="0" err="1"/>
              <a:t>ἐναντία</a:t>
            </a:r>
            <a:r>
              <a:rPr lang="el-GR" i="1" dirty="0"/>
              <a:t> </a:t>
            </a:r>
            <a:r>
              <a:rPr lang="el-GR" i="1" dirty="0" err="1"/>
              <a:t>ὑποβάλλειν</a:t>
            </a:r>
            <a:r>
              <a:rPr lang="el-GR" i="1" dirty="0"/>
              <a:t>, </a:t>
            </a:r>
            <a:r>
              <a:rPr lang="el-GR" i="1" dirty="0" err="1"/>
              <a:t>καὶ</a:t>
            </a:r>
            <a:r>
              <a:rPr lang="el-GR" i="1" dirty="0"/>
              <a:t> </a:t>
            </a:r>
            <a:r>
              <a:rPr lang="el-GR" i="1" dirty="0" err="1"/>
              <a:t>ἀποδεικνύειν</a:t>
            </a:r>
            <a:r>
              <a:rPr lang="el-GR" i="1" dirty="0"/>
              <a:t> </a:t>
            </a:r>
            <a:r>
              <a:rPr lang="el-GR" i="1" dirty="0" err="1"/>
              <a:t>θρασεῖς</a:t>
            </a:r>
            <a:r>
              <a:rPr lang="el-GR" i="1" dirty="0"/>
              <a:t>, </a:t>
            </a:r>
            <a:r>
              <a:rPr lang="el-GR" i="1" dirty="0" err="1"/>
              <a:t>ὀργίλους</a:t>
            </a:r>
            <a:r>
              <a:rPr lang="el-GR" i="1" dirty="0"/>
              <a:t>, θυμώδεις, πεφυσιωμένους, </a:t>
            </a:r>
            <a:r>
              <a:rPr lang="el-GR" i="1" dirty="0" err="1"/>
              <a:t>ἵνα</a:t>
            </a:r>
            <a:r>
              <a:rPr lang="el-GR" i="1" dirty="0"/>
              <a:t> πλέον </a:t>
            </a:r>
            <a:r>
              <a:rPr lang="el-GR" i="1" dirty="0" err="1"/>
              <a:t>τοῦ</a:t>
            </a:r>
            <a:r>
              <a:rPr lang="el-GR" i="1" dirty="0"/>
              <a:t> κέρδους </a:t>
            </a:r>
            <a:r>
              <a:rPr lang="el-GR" i="1" dirty="0" err="1"/>
              <a:t>τὸ</a:t>
            </a:r>
            <a:r>
              <a:rPr lang="el-GR" i="1" dirty="0"/>
              <a:t> </a:t>
            </a:r>
            <a:r>
              <a:rPr lang="el-GR" i="1" dirty="0" err="1"/>
              <a:t>βλάβος</a:t>
            </a:r>
            <a:r>
              <a:rPr lang="el-GR" i="1" dirty="0"/>
              <a:t> </a:t>
            </a:r>
            <a:r>
              <a:rPr lang="el-GR" i="1" dirty="0" err="1"/>
              <a:t>ἀπεργάσηται</a:t>
            </a:r>
            <a:r>
              <a:rPr lang="el-GR" i="1" dirty="0"/>
              <a:t>… </a:t>
            </a:r>
            <a:r>
              <a:rPr lang="el-GR" i="1" dirty="0" err="1"/>
              <a:t>καὶ</a:t>
            </a:r>
            <a:r>
              <a:rPr lang="el-GR" i="1" dirty="0"/>
              <a:t> ἡ νηστεία </a:t>
            </a:r>
            <a:r>
              <a:rPr lang="el-GR" i="1" dirty="0" err="1"/>
              <a:t>ὑπωπιάζει</a:t>
            </a:r>
            <a:r>
              <a:rPr lang="el-GR" i="1" dirty="0"/>
              <a:t> </a:t>
            </a:r>
            <a:r>
              <a:rPr lang="el-GR" i="1" dirty="0" err="1"/>
              <a:t>καὶ</a:t>
            </a:r>
            <a:r>
              <a:rPr lang="el-GR" i="1" dirty="0"/>
              <a:t> μαραίνει </a:t>
            </a:r>
            <a:r>
              <a:rPr lang="el-GR" i="1" dirty="0" err="1"/>
              <a:t>τὸ</a:t>
            </a:r>
            <a:r>
              <a:rPr lang="el-GR" i="1" dirty="0"/>
              <a:t> </a:t>
            </a:r>
            <a:r>
              <a:rPr lang="el-GR" i="1" dirty="0" err="1"/>
              <a:t>σῶμα</a:t>
            </a:r>
            <a:r>
              <a:rPr lang="el-GR" i="1" dirty="0"/>
              <a:t>, </a:t>
            </a:r>
            <a:r>
              <a:rPr lang="el-GR" i="1" dirty="0" err="1"/>
              <a:t>ἀλλὰ</a:t>
            </a:r>
            <a:r>
              <a:rPr lang="el-GR" i="1" dirty="0"/>
              <a:t> </a:t>
            </a:r>
            <a:r>
              <a:rPr lang="el-GR" i="1" dirty="0" err="1"/>
              <a:t>τὴν</a:t>
            </a:r>
            <a:r>
              <a:rPr lang="el-GR" i="1" dirty="0"/>
              <a:t> </a:t>
            </a:r>
            <a:r>
              <a:rPr lang="el-GR" i="1" dirty="0" err="1"/>
              <a:t>ψυχὴν</a:t>
            </a:r>
            <a:r>
              <a:rPr lang="el-GR" i="1" dirty="0"/>
              <a:t> </a:t>
            </a:r>
            <a:r>
              <a:rPr lang="el-GR" i="1" dirty="0" err="1"/>
              <a:t>εὐρύνει</a:t>
            </a:r>
            <a:r>
              <a:rPr lang="el-GR" i="1" dirty="0"/>
              <a:t> </a:t>
            </a:r>
            <a:r>
              <a:rPr lang="el-GR" i="1" dirty="0" err="1"/>
              <a:t>καὶ</a:t>
            </a:r>
            <a:r>
              <a:rPr lang="el-GR" i="1" dirty="0"/>
              <a:t> </a:t>
            </a:r>
            <a:r>
              <a:rPr lang="el-GR" i="1" dirty="0" err="1"/>
              <a:t>ἀναθάλλειν</a:t>
            </a:r>
            <a:r>
              <a:rPr lang="el-GR" i="1" dirty="0"/>
              <a:t> </a:t>
            </a:r>
            <a:r>
              <a:rPr lang="el-GR" i="1" dirty="0" err="1"/>
              <a:t>ποιεῖ</a:t>
            </a:r>
            <a:r>
              <a:rPr lang="el-GR" i="1" dirty="0"/>
              <a:t>. </a:t>
            </a:r>
            <a:r>
              <a:rPr lang="el-GR" i="1" dirty="0" err="1"/>
              <a:t>Ὅσῳ</a:t>
            </a:r>
            <a:r>
              <a:rPr lang="el-GR" i="1" dirty="0"/>
              <a:t> </a:t>
            </a:r>
            <a:r>
              <a:rPr lang="el-GR" i="1" dirty="0" err="1"/>
              <a:t>γὰρ</a:t>
            </a:r>
            <a:r>
              <a:rPr lang="el-GR" i="1" dirty="0"/>
              <a:t> ὁ </a:t>
            </a:r>
            <a:r>
              <a:rPr lang="el-GR" i="1" dirty="0" err="1"/>
              <a:t>ἔξω</a:t>
            </a:r>
            <a:r>
              <a:rPr lang="el-GR" i="1" dirty="0"/>
              <a:t> </a:t>
            </a:r>
            <a:r>
              <a:rPr lang="el-GR" i="1" dirty="0" err="1"/>
              <a:t>ἡμῶν</a:t>
            </a:r>
            <a:r>
              <a:rPr lang="el-GR" i="1" dirty="0"/>
              <a:t> </a:t>
            </a:r>
            <a:r>
              <a:rPr lang="el-GR" i="1" dirty="0" err="1"/>
              <a:t>ἄνθρωπος</a:t>
            </a:r>
            <a:r>
              <a:rPr lang="el-GR" i="1" dirty="0"/>
              <a:t> διαφθείρεται, </a:t>
            </a:r>
            <a:r>
              <a:rPr lang="el-GR" i="1" dirty="0" err="1"/>
              <a:t>φησί</a:t>
            </a:r>
            <a:r>
              <a:rPr lang="el-GR" i="1" dirty="0"/>
              <a:t>, </a:t>
            </a:r>
            <a:r>
              <a:rPr lang="el-GR" i="1" dirty="0" err="1"/>
              <a:t>τοσοῦτο</a:t>
            </a:r>
            <a:r>
              <a:rPr lang="el-GR" i="1" dirty="0"/>
              <a:t> ὁ </a:t>
            </a:r>
            <a:r>
              <a:rPr lang="el-GR" i="1" dirty="0" err="1"/>
              <a:t>ἔσω</a:t>
            </a:r>
            <a:r>
              <a:rPr lang="el-GR" i="1" dirty="0"/>
              <a:t> </a:t>
            </a:r>
            <a:r>
              <a:rPr lang="el-GR" i="1" dirty="0" err="1"/>
              <a:t>ἀνακαινοῦται</a:t>
            </a:r>
            <a:r>
              <a:rPr lang="el-GR" i="1" dirty="0"/>
              <a:t> </a:t>
            </a:r>
            <a:r>
              <a:rPr lang="el-GR" i="1" dirty="0" err="1"/>
              <a:t>ἡμέρᾳ</a:t>
            </a:r>
            <a:r>
              <a:rPr lang="el-GR" i="1" dirty="0"/>
              <a:t> </a:t>
            </a:r>
            <a:r>
              <a:rPr lang="el-GR" i="1" dirty="0" err="1"/>
              <a:t>καὶ</a:t>
            </a:r>
            <a:r>
              <a:rPr lang="el-GR" i="1" dirty="0"/>
              <a:t> </a:t>
            </a:r>
            <a:r>
              <a:rPr lang="el-GR" i="1" dirty="0" err="1"/>
              <a:t>ἡμέρᾳ</a:t>
            </a:r>
            <a:r>
              <a:rPr lang="el-GR" dirty="0"/>
              <a:t>» (ΘΕΟΔΩΡΟΣ ΣΤΟΥΔΙΤΗΣ).</a:t>
            </a:r>
          </a:p>
        </p:txBody>
      </p:sp>
    </p:spTree>
    <p:extLst>
      <p:ext uri="{BB962C8B-B14F-4D97-AF65-F5344CB8AC3E}">
        <p14:creationId xmlns:p14="http://schemas.microsoft.com/office/powerpoint/2010/main" val="1519844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444159-6B01-465D-3584-94B6D0521521}"/>
              </a:ext>
            </a:extLst>
          </p:cNvPr>
          <p:cNvSpPr>
            <a:spLocks noGrp="1"/>
          </p:cNvSpPr>
          <p:nvPr>
            <p:ph type="title"/>
          </p:nvPr>
        </p:nvSpPr>
        <p:spPr>
          <a:xfrm>
            <a:off x="0" y="0"/>
            <a:ext cx="12192000" cy="1403287"/>
          </a:xfrm>
        </p:spPr>
        <p:txBody>
          <a:bodyPr>
            <a:normAutofit fontScale="90000"/>
          </a:bodyPr>
          <a:lstStyle/>
          <a:p>
            <a:pPr algn="ctr"/>
            <a:r>
              <a:rPr lang="el-GR" sz="3200" b="1" dirty="0"/>
              <a:t>Αντί επιλόγου</a:t>
            </a:r>
            <a:br>
              <a:rPr lang="el-GR" sz="3200" b="1" dirty="0"/>
            </a:br>
            <a:r>
              <a:rPr lang="el-GR" sz="3200" b="1" dirty="0"/>
              <a:t>«Ἡ νηστεία </a:t>
            </a:r>
            <a:r>
              <a:rPr lang="el-GR" sz="3200" b="1" dirty="0" err="1"/>
              <a:t>τοὺς</a:t>
            </a:r>
            <a:r>
              <a:rPr lang="el-GR" sz="3200" b="1" dirty="0"/>
              <a:t> </a:t>
            </a:r>
            <a:r>
              <a:rPr lang="el-GR" sz="3200" b="1" dirty="0" err="1"/>
              <a:t>αἰρουμένους</a:t>
            </a:r>
            <a:r>
              <a:rPr lang="el-GR" sz="3200" b="1" dirty="0"/>
              <a:t> </a:t>
            </a:r>
            <a:r>
              <a:rPr lang="el-GR" sz="3200" b="1" dirty="0" err="1"/>
              <a:t>συζῆν</a:t>
            </a:r>
            <a:r>
              <a:rPr lang="el-GR" sz="3200" b="1" dirty="0"/>
              <a:t> </a:t>
            </a:r>
            <a:r>
              <a:rPr lang="el-GR" sz="3200" b="1" dirty="0" err="1"/>
              <a:t>αὐτῇ</a:t>
            </a:r>
            <a:r>
              <a:rPr lang="el-GR" sz="3200" b="1" dirty="0"/>
              <a:t> </a:t>
            </a:r>
            <a:r>
              <a:rPr lang="el-GR" sz="3200" b="1" dirty="0" err="1"/>
              <a:t>τῆς</a:t>
            </a:r>
            <a:r>
              <a:rPr lang="el-GR" sz="3200" b="1" dirty="0"/>
              <a:t> </a:t>
            </a:r>
            <a:r>
              <a:rPr lang="el-GR" sz="3200" b="1" dirty="0" err="1"/>
              <a:t>τῶν</a:t>
            </a:r>
            <a:r>
              <a:rPr lang="el-GR" sz="3200" b="1" dirty="0"/>
              <a:t> </a:t>
            </a:r>
            <a:r>
              <a:rPr lang="el-GR" sz="3200" b="1" dirty="0" err="1"/>
              <a:t>φθειρομένων</a:t>
            </a:r>
            <a:r>
              <a:rPr lang="el-GR" sz="3200" b="1" dirty="0"/>
              <a:t> </a:t>
            </a:r>
            <a:r>
              <a:rPr lang="el-GR" sz="3200" b="1" dirty="0" err="1"/>
              <a:t>ἐπιθυμίας</a:t>
            </a:r>
            <a:r>
              <a:rPr lang="el-GR" sz="3200" b="1" dirty="0"/>
              <a:t> </a:t>
            </a:r>
            <a:r>
              <a:rPr lang="el-GR" sz="3200" b="1" dirty="0" err="1"/>
              <a:t>ἀπογυμνοῦσα</a:t>
            </a:r>
            <a:r>
              <a:rPr lang="el-GR" sz="3200" b="1" dirty="0"/>
              <a:t> </a:t>
            </a:r>
            <a:r>
              <a:rPr lang="el-GR" sz="3200" b="1" dirty="0" err="1"/>
              <a:t>τὴ</a:t>
            </a:r>
            <a:r>
              <a:rPr lang="el-GR" sz="3200" b="1" dirty="0"/>
              <a:t> </a:t>
            </a:r>
            <a:r>
              <a:rPr lang="el-GR" sz="3200" b="1" dirty="0" err="1"/>
              <a:t>τῆς</a:t>
            </a:r>
            <a:r>
              <a:rPr lang="el-GR" sz="3200" b="1" dirty="0"/>
              <a:t> θείας </a:t>
            </a:r>
            <a:r>
              <a:rPr lang="el-GR" sz="3200" b="1" dirty="0" err="1"/>
              <a:t>ἀγάπης</a:t>
            </a:r>
            <a:r>
              <a:rPr lang="el-GR" sz="3200" b="1" dirty="0"/>
              <a:t> </a:t>
            </a:r>
            <a:r>
              <a:rPr lang="el-GR" sz="3200" b="1" dirty="0" err="1"/>
              <a:t>περιβολὴν</a:t>
            </a:r>
            <a:r>
              <a:rPr lang="el-GR" sz="3200" b="1" dirty="0"/>
              <a:t> </a:t>
            </a:r>
            <a:r>
              <a:rPr lang="el-GR" sz="3200" b="1" dirty="0" err="1"/>
              <a:t>ἐπενδύει</a:t>
            </a:r>
            <a:r>
              <a:rPr lang="el-GR" sz="3200" b="1" dirty="0"/>
              <a:t> </a:t>
            </a:r>
            <a:r>
              <a:rPr lang="el-GR" sz="3200" b="1" dirty="0" err="1"/>
              <a:t>καὶ</a:t>
            </a:r>
            <a:r>
              <a:rPr lang="el-GR" sz="3200" b="1" dirty="0"/>
              <a:t> </a:t>
            </a:r>
            <a:r>
              <a:rPr lang="el-GR" sz="3200" b="1" dirty="0" err="1"/>
              <a:t>χαρᾶς</a:t>
            </a:r>
            <a:r>
              <a:rPr lang="el-GR" sz="3200" b="1" dirty="0"/>
              <a:t> </a:t>
            </a:r>
            <a:r>
              <a:rPr lang="el-GR" sz="3200" b="1" dirty="0" err="1"/>
              <a:t>ἀϊδίου</a:t>
            </a:r>
            <a:r>
              <a:rPr lang="el-GR" sz="3200" b="1" dirty="0"/>
              <a:t> </a:t>
            </a:r>
            <a:r>
              <a:rPr lang="el-GR" sz="3200" b="1" dirty="0" err="1"/>
              <a:t>πληροῖ</a:t>
            </a:r>
            <a:r>
              <a:rPr lang="el-GR" sz="3200" b="1" dirty="0"/>
              <a:t>· </a:t>
            </a:r>
            <a:r>
              <a:rPr lang="el-GR" sz="3200" b="1" dirty="0" err="1"/>
              <a:t>ἐν</a:t>
            </a:r>
            <a:r>
              <a:rPr lang="el-GR" sz="3200" b="1" dirty="0"/>
              <a:t> </a:t>
            </a:r>
            <a:r>
              <a:rPr lang="el-GR" sz="3200" b="1" dirty="0" err="1"/>
              <a:t>Χριστῷ</a:t>
            </a:r>
            <a:r>
              <a:rPr lang="el-GR" sz="3200" b="1" dirty="0"/>
              <a:t> </a:t>
            </a:r>
            <a:r>
              <a:rPr lang="el-GR" sz="3200" b="1" dirty="0" err="1"/>
              <a:t>Ἰησοῦ</a:t>
            </a:r>
            <a:r>
              <a:rPr lang="el-GR" sz="3200" b="1" dirty="0"/>
              <a:t> </a:t>
            </a:r>
            <a:r>
              <a:rPr lang="el-GR" sz="3200" b="1" dirty="0" err="1"/>
              <a:t>τῷ</a:t>
            </a:r>
            <a:r>
              <a:rPr lang="el-GR" sz="3200" b="1" dirty="0"/>
              <a:t> </a:t>
            </a:r>
            <a:r>
              <a:rPr lang="el-GR" sz="3200" b="1" dirty="0" err="1"/>
              <a:t>Κυρίῳ</a:t>
            </a:r>
            <a:r>
              <a:rPr lang="el-GR" sz="3200" b="1" dirty="0"/>
              <a:t> </a:t>
            </a:r>
            <a:r>
              <a:rPr lang="el-GR" sz="3200" b="1" dirty="0" err="1"/>
              <a:t>ἡμῶν</a:t>
            </a:r>
            <a:r>
              <a:rPr lang="el-GR" sz="3200" b="1" dirty="0"/>
              <a:t>» (Θεόληπτος Φιλαδελφείας)</a:t>
            </a:r>
          </a:p>
        </p:txBody>
      </p:sp>
      <p:sp>
        <p:nvSpPr>
          <p:cNvPr id="3" name="Θέση περιεχομένου 2">
            <a:extLst>
              <a:ext uri="{FF2B5EF4-FFF2-40B4-BE49-F238E27FC236}">
                <a16:creationId xmlns:a16="http://schemas.microsoft.com/office/drawing/2014/main" id="{2CDCEAA0-7249-F896-2A27-127AB07113B3}"/>
              </a:ext>
            </a:extLst>
          </p:cNvPr>
          <p:cNvSpPr>
            <a:spLocks noGrp="1"/>
          </p:cNvSpPr>
          <p:nvPr>
            <p:ph idx="1"/>
          </p:nvPr>
        </p:nvSpPr>
        <p:spPr>
          <a:xfrm>
            <a:off x="-1" y="1403286"/>
            <a:ext cx="12191999" cy="5454713"/>
          </a:xfrm>
        </p:spPr>
        <p:txBody>
          <a:bodyPr>
            <a:normAutofit fontScale="92500" lnSpcReduction="20000"/>
          </a:bodyPr>
          <a:lstStyle/>
          <a:p>
            <a:r>
              <a:rPr lang="el-GR" dirty="0"/>
              <a:t>Η πτώση διακόπτει τη θεϊκή κοινωνία και βυθίζει τον άνθρωπο στα πάθη και την αμαρτία. Τα αμαρτωλά πάθη έχουν τη ρίζα όχι στη φύση, αλλά στη θέληση του ανθρώπου. Οι αιτίες που τα δημιουργούν είναι η «</a:t>
            </a:r>
            <a:r>
              <a:rPr lang="el-GR" dirty="0" err="1"/>
              <a:t>αμετρία</a:t>
            </a:r>
            <a:r>
              <a:rPr lang="el-GR" dirty="0"/>
              <a:t>» και η «παράχρηση». </a:t>
            </a:r>
          </a:p>
          <a:p>
            <a:r>
              <a:rPr lang="el-GR" dirty="0"/>
              <a:t>Ενώ στον χώρο του κατά φύση και της αλήθειας έχουμε </a:t>
            </a:r>
            <a:r>
              <a:rPr lang="el-GR" b="1" dirty="0"/>
              <a:t>έλλογη αγάπη </a:t>
            </a:r>
            <a:r>
              <a:rPr lang="el-GR" dirty="0"/>
              <a:t>για τα αισθητά πράγματα (</a:t>
            </a:r>
            <a:r>
              <a:rPr lang="el-GR" dirty="0" err="1"/>
              <a:t>βρώματα</a:t>
            </a:r>
            <a:r>
              <a:rPr lang="el-GR" dirty="0"/>
              <a:t>, οίνος, χρήματα, ηδονές), στον χώρο του παρά φύση και του ψεύδους γεννάται </a:t>
            </a:r>
            <a:r>
              <a:rPr lang="el-GR" b="1" dirty="0"/>
              <a:t>επιθυμία απάτης </a:t>
            </a:r>
            <a:r>
              <a:rPr lang="el-GR" dirty="0"/>
              <a:t>(μέθη, πορνεία, μοιχεία, ακαθαρσία, πλεονεξία, φιλαργυρία, μίσος, οργή, καταλαλιά).</a:t>
            </a:r>
          </a:p>
          <a:p>
            <a:r>
              <a:rPr lang="el-GR" b="1" dirty="0" err="1">
                <a:solidFill>
                  <a:srgbClr val="FF0000"/>
                </a:solidFill>
              </a:rPr>
              <a:t>Αμετρία</a:t>
            </a:r>
            <a:r>
              <a:rPr lang="el-GR" b="1" dirty="0"/>
              <a:t> λοιπόν σημαίνει ξένη προς το μέτρο ικανοποίηση των επιθυμιών του σώματος</a:t>
            </a:r>
            <a:r>
              <a:rPr lang="el-GR" dirty="0"/>
              <a:t>. Για παράδειγμα, κάνοντας ο άνθρωπος κατάχρηση της τροφής για περισσότερη ηδονή στη γεύση, δημιουργεί τα πάθη της γαστριμαργίας, της πολυποσίας και της μέθης και υποκινεί τη σαρκική ακολασία. Μάλιστα, η γαστριμαργία είναι η αρχή και το τέλος όλων των παθών και πηγή της σαρκικής αμαρτίας· κρατάει δέσμιο τον άνθρωπο και τον περιστρέφει, όπως ο μύλος, στον κύκλο των ηδονών. Και όπως από βορβορώδη και </a:t>
            </a:r>
            <a:r>
              <a:rPr lang="el-GR" dirty="0" err="1"/>
              <a:t>βουρκώδη</a:t>
            </a:r>
            <a:r>
              <a:rPr lang="el-GR" dirty="0"/>
              <a:t> δεξαμενή αναδύονται βδελυροί οχετοί, έτσι και από μία άκρατη κοιλία παρέχεται πλούσιο υλικό για σαρκικά ή υπογάστρια πάθη, την πορνεία, την μοιχεία, την ακολασία, την ασέλγεια και κάθε ακαθαρσία της σάρκας: «</a:t>
            </a:r>
            <a:r>
              <a:rPr lang="el-GR" i="1" dirty="0" err="1"/>
              <a:t>Τῶν</a:t>
            </a:r>
            <a:r>
              <a:rPr lang="el-GR" i="1" dirty="0"/>
              <a:t> </a:t>
            </a:r>
            <a:r>
              <a:rPr lang="el-GR" i="1" dirty="0" err="1"/>
              <a:t>μὲν</a:t>
            </a:r>
            <a:r>
              <a:rPr lang="el-GR" i="1" dirty="0"/>
              <a:t> </a:t>
            </a:r>
            <a:r>
              <a:rPr lang="el-GR" i="1" dirty="0" err="1"/>
              <a:t>οὖν</a:t>
            </a:r>
            <a:r>
              <a:rPr lang="el-GR" i="1" dirty="0"/>
              <a:t> </a:t>
            </a:r>
            <a:r>
              <a:rPr lang="el-GR" i="1" dirty="0" err="1"/>
              <a:t>κατὰ</a:t>
            </a:r>
            <a:r>
              <a:rPr lang="el-GR" i="1" dirty="0"/>
              <a:t> </a:t>
            </a:r>
            <a:r>
              <a:rPr lang="el-GR" i="1" dirty="0" err="1"/>
              <a:t>τὴν</a:t>
            </a:r>
            <a:r>
              <a:rPr lang="el-GR" i="1" dirty="0"/>
              <a:t> </a:t>
            </a:r>
            <a:r>
              <a:rPr lang="el-GR" i="1" dirty="0" err="1"/>
              <a:t>γεῦσιν</a:t>
            </a:r>
            <a:r>
              <a:rPr lang="el-GR" i="1" dirty="0"/>
              <a:t> </a:t>
            </a:r>
            <a:r>
              <a:rPr lang="el-GR" i="1" dirty="0" err="1"/>
              <a:t>πονηρῶν</a:t>
            </a:r>
            <a:r>
              <a:rPr lang="el-GR" i="1" dirty="0"/>
              <a:t> </a:t>
            </a:r>
            <a:r>
              <a:rPr lang="el-GR" i="1" dirty="0" err="1"/>
              <a:t>παθῶν</a:t>
            </a:r>
            <a:r>
              <a:rPr lang="el-GR" i="1" dirty="0"/>
              <a:t> </a:t>
            </a:r>
            <a:r>
              <a:rPr lang="el-GR" i="1" dirty="0" err="1"/>
              <a:t>οὐχ</a:t>
            </a:r>
            <a:r>
              <a:rPr lang="el-GR" i="1" dirty="0"/>
              <a:t> ἡ </a:t>
            </a:r>
            <a:r>
              <a:rPr lang="el-GR" i="1" dirty="0" err="1"/>
              <a:t>τροφὴ</a:t>
            </a:r>
            <a:r>
              <a:rPr lang="el-GR" i="1" dirty="0"/>
              <a:t> </a:t>
            </a:r>
            <a:r>
              <a:rPr lang="el-GR" i="1" dirty="0" err="1"/>
              <a:t>αἰτία</a:t>
            </a:r>
            <a:r>
              <a:rPr lang="el-GR" i="1" dirty="0"/>
              <a:t>, </a:t>
            </a:r>
            <a:r>
              <a:rPr lang="el-GR" i="1" dirty="0" err="1"/>
              <a:t>ἀλλ</a:t>
            </a:r>
            <a:r>
              <a:rPr lang="el-GR" i="1" dirty="0"/>
              <a:t>’ ἡ </a:t>
            </a:r>
            <a:r>
              <a:rPr lang="el-GR" i="1" dirty="0" err="1"/>
              <a:t>ἀμετρία</a:t>
            </a:r>
            <a:r>
              <a:rPr lang="el-GR" i="1" dirty="0"/>
              <a:t> ταύτης, ὅ </a:t>
            </a:r>
            <a:r>
              <a:rPr lang="el-GR" i="1" dirty="0" err="1"/>
              <a:t>ἐστι</a:t>
            </a:r>
            <a:r>
              <a:rPr lang="el-GR" i="1" dirty="0"/>
              <a:t> τρυφή</a:t>
            </a:r>
            <a:r>
              <a:rPr lang="el-GR" dirty="0"/>
              <a:t>…» (ΓΡΗΓΟΡΙΟΣ ΠΑΛΑΜΑΣ).</a:t>
            </a:r>
          </a:p>
        </p:txBody>
      </p:sp>
    </p:spTree>
    <p:extLst>
      <p:ext uri="{BB962C8B-B14F-4D97-AF65-F5344CB8AC3E}">
        <p14:creationId xmlns:p14="http://schemas.microsoft.com/office/powerpoint/2010/main" val="3527411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63369E-4B4F-3A43-5882-DAA7E567DEA4}"/>
              </a:ext>
            </a:extLst>
          </p:cNvPr>
          <p:cNvSpPr>
            <a:spLocks noGrp="1"/>
          </p:cNvSpPr>
          <p:nvPr>
            <p:ph type="title"/>
          </p:nvPr>
        </p:nvSpPr>
        <p:spPr>
          <a:xfrm>
            <a:off x="838200" y="1"/>
            <a:ext cx="10515600" cy="534154"/>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5FCB6E30-1CC8-2F8A-7C9E-39CB78383705}"/>
              </a:ext>
            </a:extLst>
          </p:cNvPr>
          <p:cNvSpPr>
            <a:spLocks noGrp="1"/>
          </p:cNvSpPr>
          <p:nvPr>
            <p:ph idx="1"/>
          </p:nvPr>
        </p:nvSpPr>
        <p:spPr>
          <a:xfrm>
            <a:off x="0" y="434566"/>
            <a:ext cx="12192000" cy="6423434"/>
          </a:xfrm>
        </p:spPr>
        <p:txBody>
          <a:bodyPr>
            <a:normAutofit fontScale="92500" lnSpcReduction="10000"/>
          </a:bodyPr>
          <a:lstStyle/>
          <a:p>
            <a:r>
              <a:rPr lang="el-GR" dirty="0"/>
              <a:t>Οι πατέρες διακρίνουν δύο είδη επιθυμίας για απόλαυση. Το ένα είναι η γαστριμαργία που σημαίνει «</a:t>
            </a:r>
            <a:r>
              <a:rPr lang="el-GR" i="1" dirty="0" err="1"/>
              <a:t>πληροῦσθαι</a:t>
            </a:r>
            <a:r>
              <a:rPr lang="el-GR" i="1" dirty="0"/>
              <a:t> </a:t>
            </a:r>
            <a:r>
              <a:rPr lang="el-GR" i="1" dirty="0" err="1"/>
              <a:t>τὴν</a:t>
            </a:r>
            <a:r>
              <a:rPr lang="el-GR" i="1" dirty="0"/>
              <a:t> </a:t>
            </a:r>
            <a:r>
              <a:rPr lang="el-GR" i="1" dirty="0" err="1"/>
              <a:t>γαστέραν</a:t>
            </a:r>
            <a:r>
              <a:rPr lang="el-GR" dirty="0"/>
              <a:t>», το γέμισμα δηλαδή της κοιλιάς και το άλλο η λαιμαργία, «</a:t>
            </a:r>
            <a:r>
              <a:rPr lang="el-GR" i="1" dirty="0" err="1"/>
              <a:t>τὸ</a:t>
            </a:r>
            <a:r>
              <a:rPr lang="el-GR" i="1" dirty="0"/>
              <a:t> </a:t>
            </a:r>
            <a:r>
              <a:rPr lang="el-GR" i="1" dirty="0" err="1"/>
              <a:t>μαργαίνειν</a:t>
            </a:r>
            <a:r>
              <a:rPr lang="el-GR" i="1" dirty="0"/>
              <a:t> </a:t>
            </a:r>
            <a:r>
              <a:rPr lang="el-GR" i="1" dirty="0" err="1"/>
              <a:t>τὸν</a:t>
            </a:r>
            <a:r>
              <a:rPr lang="el-GR" i="1" dirty="0"/>
              <a:t> </a:t>
            </a:r>
            <a:r>
              <a:rPr lang="el-GR" i="1" dirty="0" err="1"/>
              <a:t>λαιμὸν</a:t>
            </a:r>
            <a:r>
              <a:rPr lang="el-GR" dirty="0"/>
              <a:t>»: «</a:t>
            </a:r>
            <a:r>
              <a:rPr lang="el-GR" i="1" dirty="0"/>
              <a:t>Δύο </a:t>
            </a:r>
            <a:r>
              <a:rPr lang="el-GR" i="1" dirty="0" err="1"/>
              <a:t>εἰσι</a:t>
            </a:r>
            <a:r>
              <a:rPr lang="el-GR" i="1" dirty="0"/>
              <a:t> </a:t>
            </a:r>
            <a:r>
              <a:rPr lang="el-GR" i="1" dirty="0" err="1"/>
              <a:t>διαφοραὶ</a:t>
            </a:r>
            <a:r>
              <a:rPr lang="el-GR" i="1" dirty="0"/>
              <a:t> </a:t>
            </a:r>
            <a:r>
              <a:rPr lang="el-GR" i="1" dirty="0" err="1"/>
              <a:t>τῆς</a:t>
            </a:r>
            <a:r>
              <a:rPr lang="el-GR" i="1" dirty="0"/>
              <a:t> γαστριμαργίας. </a:t>
            </a:r>
            <a:r>
              <a:rPr lang="el-GR" i="1" dirty="0" err="1"/>
              <a:t>Ἔστιν</a:t>
            </a:r>
            <a:r>
              <a:rPr lang="el-GR" i="1" dirty="0"/>
              <a:t> </a:t>
            </a:r>
            <a:r>
              <a:rPr lang="el-GR" i="1" dirty="0" err="1"/>
              <a:t>ὅτε</a:t>
            </a:r>
            <a:r>
              <a:rPr lang="el-GR" i="1" dirty="0"/>
              <a:t> </a:t>
            </a:r>
            <a:r>
              <a:rPr lang="el-GR" i="1" dirty="0" err="1"/>
              <a:t>πολεμεῖταί</a:t>
            </a:r>
            <a:r>
              <a:rPr lang="el-GR" i="1" dirty="0"/>
              <a:t> τις </a:t>
            </a:r>
            <a:r>
              <a:rPr lang="el-GR" i="1" dirty="0" err="1"/>
              <a:t>εἰς</a:t>
            </a:r>
            <a:r>
              <a:rPr lang="el-GR" i="1" dirty="0"/>
              <a:t> </a:t>
            </a:r>
            <a:r>
              <a:rPr lang="el-GR" i="1" dirty="0" err="1"/>
              <a:t>τὴν</a:t>
            </a:r>
            <a:r>
              <a:rPr lang="el-GR" i="1" dirty="0"/>
              <a:t> </a:t>
            </a:r>
            <a:r>
              <a:rPr lang="el-GR" i="1" dirty="0" err="1"/>
              <a:t>ἡδύτητα</a:t>
            </a:r>
            <a:r>
              <a:rPr lang="el-GR" i="1" dirty="0"/>
              <a:t>, </a:t>
            </a:r>
            <a:r>
              <a:rPr lang="el-GR" i="1" dirty="0" err="1"/>
              <a:t>καὶ</a:t>
            </a:r>
            <a:r>
              <a:rPr lang="el-GR" i="1" dirty="0"/>
              <a:t> </a:t>
            </a:r>
            <a:r>
              <a:rPr lang="el-GR" i="1" dirty="0" err="1"/>
              <a:t>οὐκ</a:t>
            </a:r>
            <a:r>
              <a:rPr lang="el-GR" i="1" dirty="0"/>
              <a:t> θέλει </a:t>
            </a:r>
            <a:r>
              <a:rPr lang="el-GR" i="1" dirty="0" err="1"/>
              <a:t>πολλὰ</a:t>
            </a:r>
            <a:r>
              <a:rPr lang="el-GR" i="1" dirty="0"/>
              <a:t> </a:t>
            </a:r>
            <a:r>
              <a:rPr lang="el-GR" i="1" dirty="0" err="1"/>
              <a:t>φαγεῖν</a:t>
            </a:r>
            <a:r>
              <a:rPr lang="el-GR" i="1" dirty="0"/>
              <a:t>, </a:t>
            </a:r>
            <a:r>
              <a:rPr lang="el-GR" i="1" dirty="0" err="1"/>
              <a:t>ἀλλὰ</a:t>
            </a:r>
            <a:r>
              <a:rPr lang="el-GR" i="1" dirty="0"/>
              <a:t> θέλει </a:t>
            </a:r>
            <a:r>
              <a:rPr lang="el-GR" i="1" dirty="0" err="1"/>
              <a:t>τὰ</a:t>
            </a:r>
            <a:r>
              <a:rPr lang="el-GR" i="1" dirty="0"/>
              <a:t> </a:t>
            </a:r>
            <a:r>
              <a:rPr lang="el-GR" i="1" dirty="0" err="1"/>
              <a:t>ἡδέα</a:t>
            </a:r>
            <a:r>
              <a:rPr lang="el-GR" i="1" dirty="0"/>
              <a:t>… </a:t>
            </a:r>
            <a:r>
              <a:rPr lang="el-GR" i="1" dirty="0" err="1"/>
              <a:t>Αὕτη</a:t>
            </a:r>
            <a:r>
              <a:rPr lang="el-GR" i="1" dirty="0"/>
              <a:t> λέγεται λαιμαργία. </a:t>
            </a:r>
            <a:r>
              <a:rPr lang="el-GR" i="1" dirty="0" err="1"/>
              <a:t>Ἄλλος</a:t>
            </a:r>
            <a:r>
              <a:rPr lang="el-GR" i="1" dirty="0"/>
              <a:t> </a:t>
            </a:r>
            <a:r>
              <a:rPr lang="el-GR" i="1" dirty="0" err="1"/>
              <a:t>πολεμεῖται</a:t>
            </a:r>
            <a:r>
              <a:rPr lang="el-GR" i="1" dirty="0"/>
              <a:t> </a:t>
            </a:r>
            <a:r>
              <a:rPr lang="el-GR" i="1" dirty="0" err="1"/>
              <a:t>εἰς</a:t>
            </a:r>
            <a:r>
              <a:rPr lang="el-GR" i="1" dirty="0"/>
              <a:t> </a:t>
            </a:r>
            <a:r>
              <a:rPr lang="el-GR" i="1" dirty="0" err="1"/>
              <a:t>τὴν</a:t>
            </a:r>
            <a:r>
              <a:rPr lang="el-GR" i="1" dirty="0"/>
              <a:t> </a:t>
            </a:r>
            <a:r>
              <a:rPr lang="el-GR" i="1" dirty="0" err="1"/>
              <a:t>πλησμονήν</a:t>
            </a:r>
            <a:r>
              <a:rPr lang="el-GR" i="1" dirty="0"/>
              <a:t>… </a:t>
            </a:r>
            <a:r>
              <a:rPr lang="el-GR" i="1" dirty="0" err="1"/>
              <a:t>οὐ</a:t>
            </a:r>
            <a:r>
              <a:rPr lang="el-GR" i="1" dirty="0"/>
              <a:t> μέλλει </a:t>
            </a:r>
            <a:r>
              <a:rPr lang="el-GR" i="1" dirty="0" err="1"/>
              <a:t>αὐτῷ</a:t>
            </a:r>
            <a:r>
              <a:rPr lang="el-GR" i="1" dirty="0"/>
              <a:t> </a:t>
            </a:r>
            <a:r>
              <a:rPr lang="el-GR" i="1" dirty="0" err="1"/>
              <a:t>εἰ</a:t>
            </a:r>
            <a:r>
              <a:rPr lang="el-GR" i="1" dirty="0"/>
              <a:t> </a:t>
            </a:r>
            <a:r>
              <a:rPr lang="el-GR" i="1" dirty="0" err="1"/>
              <a:t>μὴ</a:t>
            </a:r>
            <a:r>
              <a:rPr lang="el-GR" i="1" dirty="0"/>
              <a:t> μόνον </a:t>
            </a:r>
            <a:r>
              <a:rPr lang="el-GR" i="1" dirty="0" err="1"/>
              <a:t>τοῦ</a:t>
            </a:r>
            <a:r>
              <a:rPr lang="el-GR" i="1" dirty="0"/>
              <a:t> </a:t>
            </a:r>
            <a:r>
              <a:rPr lang="el-GR" i="1" dirty="0" err="1"/>
              <a:t>γεμίσαι</a:t>
            </a:r>
            <a:r>
              <a:rPr lang="el-GR" i="1" dirty="0"/>
              <a:t> </a:t>
            </a:r>
            <a:r>
              <a:rPr lang="el-GR" i="1" dirty="0" err="1"/>
              <a:t>τὴν</a:t>
            </a:r>
            <a:r>
              <a:rPr lang="el-GR" i="1" dirty="0"/>
              <a:t> γαστέρα </a:t>
            </a:r>
            <a:r>
              <a:rPr lang="el-GR" i="1" dirty="0" err="1"/>
              <a:t>αὐτοῦ</a:t>
            </a:r>
            <a:r>
              <a:rPr lang="el-GR" i="1" dirty="0"/>
              <a:t>. </a:t>
            </a:r>
            <a:r>
              <a:rPr lang="el-GR" i="1" dirty="0" err="1"/>
              <a:t>Αὕτη</a:t>
            </a:r>
            <a:r>
              <a:rPr lang="el-GR" i="1" dirty="0"/>
              <a:t> λέγεται γαστριμαργία</a:t>
            </a:r>
            <a:r>
              <a:rPr lang="el-GR" dirty="0"/>
              <a:t>…» (ΔΩΡΟΘΕΟΣ).</a:t>
            </a:r>
          </a:p>
          <a:p>
            <a:r>
              <a:rPr lang="el-GR" dirty="0"/>
              <a:t>Συνεπώς, συνεπής και αληθινή νηστεία είναι αυτή που συντηρεί την υγεία του σώματος και επιτυγχάνει αρετές που ωφελούν την ψυχή. Με αυτήν ο </a:t>
            </a:r>
            <a:r>
              <a:rPr lang="el-GR" dirty="0" err="1"/>
              <a:t>νηστεύων</a:t>
            </a:r>
            <a:r>
              <a:rPr lang="el-GR" dirty="0"/>
              <a:t> ζητά την τροφή και όχι την τρυφή, την πόση και όχι τη μέθη, τη σύμμετρη χρήση και όχι την </a:t>
            </a:r>
            <a:r>
              <a:rPr lang="el-GR" dirty="0" err="1"/>
              <a:t>αμετρία</a:t>
            </a:r>
            <a:r>
              <a:rPr lang="el-GR" dirty="0"/>
              <a:t>, την </a:t>
            </a:r>
            <a:r>
              <a:rPr lang="el-GR" dirty="0" err="1"/>
              <a:t>ακρασία</a:t>
            </a:r>
            <a:r>
              <a:rPr lang="el-GR" dirty="0"/>
              <a:t> και την κατάχρηση: «</a:t>
            </a:r>
            <a:r>
              <a:rPr lang="el-GR" i="1" dirty="0" err="1"/>
              <a:t>Ἀλλὰ</a:t>
            </a:r>
            <a:r>
              <a:rPr lang="el-GR" i="1" dirty="0"/>
              <a:t> φέρε </a:t>
            </a:r>
            <a:r>
              <a:rPr lang="el-GR" i="1" dirty="0" err="1"/>
              <a:t>δείξωμεν</a:t>
            </a:r>
            <a:r>
              <a:rPr lang="el-GR" i="1" dirty="0"/>
              <a:t> </a:t>
            </a:r>
            <a:r>
              <a:rPr lang="el-GR" i="1" dirty="0" err="1"/>
              <a:t>ὑμῖν</a:t>
            </a:r>
            <a:r>
              <a:rPr lang="el-GR" i="1" dirty="0"/>
              <a:t>, </a:t>
            </a:r>
            <a:r>
              <a:rPr lang="el-GR" i="1" dirty="0" err="1"/>
              <a:t>ἀδελφοί</a:t>
            </a:r>
            <a:r>
              <a:rPr lang="el-GR" i="1" dirty="0"/>
              <a:t>, τίς </a:t>
            </a:r>
            <a:r>
              <a:rPr lang="el-GR" i="1" dirty="0" err="1"/>
              <a:t>ἐστιν</a:t>
            </a:r>
            <a:r>
              <a:rPr lang="el-GR" i="1" dirty="0"/>
              <a:t> ἡ θεάρεστος νηστεία </a:t>
            </a:r>
            <a:r>
              <a:rPr lang="el-GR" i="1" dirty="0" err="1"/>
              <a:t>καὶ</a:t>
            </a:r>
            <a:r>
              <a:rPr lang="el-GR" i="1" dirty="0"/>
              <a:t> </a:t>
            </a:r>
            <a:r>
              <a:rPr lang="el-GR" i="1" dirty="0" err="1"/>
              <a:t>ἀληθής</a:t>
            </a:r>
            <a:r>
              <a:rPr lang="el-GR" i="1" dirty="0"/>
              <a:t>· </a:t>
            </a:r>
            <a:r>
              <a:rPr lang="el-GR" i="1" dirty="0" err="1"/>
              <a:t>τοῦτο</a:t>
            </a:r>
            <a:r>
              <a:rPr lang="el-GR" i="1" dirty="0"/>
              <a:t> </a:t>
            </a:r>
            <a:r>
              <a:rPr lang="el-GR" i="1" dirty="0" err="1"/>
              <a:t>γὰρ</a:t>
            </a:r>
            <a:r>
              <a:rPr lang="el-GR" i="1" dirty="0"/>
              <a:t> </a:t>
            </a:r>
            <a:r>
              <a:rPr lang="el-GR" i="1" dirty="0" err="1"/>
              <a:t>ἐστὲ</a:t>
            </a:r>
            <a:r>
              <a:rPr lang="el-GR" i="1" dirty="0"/>
              <a:t> </a:t>
            </a:r>
            <a:r>
              <a:rPr lang="el-GR" i="1" dirty="0" err="1"/>
              <a:t>γιγνώσκοντες</a:t>
            </a:r>
            <a:r>
              <a:rPr lang="el-GR" i="1" dirty="0"/>
              <a:t>, </a:t>
            </a:r>
            <a:r>
              <a:rPr lang="el-GR" i="1" dirty="0" err="1"/>
              <a:t>ὡς</a:t>
            </a:r>
            <a:r>
              <a:rPr lang="el-GR" i="1" dirty="0"/>
              <a:t> </a:t>
            </a:r>
            <a:r>
              <a:rPr lang="el-GR" i="1" dirty="0" err="1"/>
              <a:t>οὐκ</a:t>
            </a:r>
            <a:r>
              <a:rPr lang="el-GR" i="1" dirty="0"/>
              <a:t> </a:t>
            </a:r>
            <a:r>
              <a:rPr lang="el-GR" i="1" dirty="0" err="1"/>
              <a:t>αὐτὴν</a:t>
            </a:r>
            <a:r>
              <a:rPr lang="el-GR" i="1" dirty="0"/>
              <a:t> δι’ </a:t>
            </a:r>
            <a:r>
              <a:rPr lang="el-GR" i="1" dirty="0" err="1"/>
              <a:t>ἑαυτὴν</a:t>
            </a:r>
            <a:r>
              <a:rPr lang="el-GR" i="1" dirty="0"/>
              <a:t> </a:t>
            </a:r>
            <a:r>
              <a:rPr lang="el-GR" i="1" dirty="0" err="1"/>
              <a:t>τὴν</a:t>
            </a:r>
            <a:r>
              <a:rPr lang="el-GR" i="1" dirty="0"/>
              <a:t> </a:t>
            </a:r>
            <a:r>
              <a:rPr lang="el-GR" i="1" dirty="0" err="1"/>
              <a:t>σωματικὴν</a:t>
            </a:r>
            <a:r>
              <a:rPr lang="el-GR" i="1" dirty="0"/>
              <a:t> </a:t>
            </a:r>
            <a:r>
              <a:rPr lang="el-GR" i="1" dirty="0" err="1"/>
              <a:t>ἐπαινοῦμεν</a:t>
            </a:r>
            <a:r>
              <a:rPr lang="el-GR" i="1" dirty="0"/>
              <a:t> νηστεία, </a:t>
            </a:r>
            <a:r>
              <a:rPr lang="el-GR" i="1" dirty="0" err="1"/>
              <a:t>ἀλλ</a:t>
            </a:r>
            <a:r>
              <a:rPr lang="el-GR" i="1" dirty="0"/>
              <a:t>’ </a:t>
            </a:r>
            <a:r>
              <a:rPr lang="el-GR" i="1" dirty="0" err="1"/>
              <a:t>ὡς</a:t>
            </a:r>
            <a:r>
              <a:rPr lang="el-GR" i="1" dirty="0"/>
              <a:t> </a:t>
            </a:r>
            <a:r>
              <a:rPr lang="el-GR" i="1" dirty="0" err="1"/>
              <a:t>ἐνεργοῦσαν</a:t>
            </a:r>
            <a:r>
              <a:rPr lang="el-GR" i="1" dirty="0"/>
              <a:t> </a:t>
            </a:r>
            <a:r>
              <a:rPr lang="el-GR" i="1" dirty="0" err="1"/>
              <a:t>πρὸς</a:t>
            </a:r>
            <a:r>
              <a:rPr lang="el-GR" i="1" dirty="0"/>
              <a:t> </a:t>
            </a:r>
            <a:r>
              <a:rPr lang="el-GR" i="1" dirty="0" err="1"/>
              <a:t>ἕτερα</a:t>
            </a:r>
            <a:r>
              <a:rPr lang="el-GR" i="1" dirty="0"/>
              <a:t> </a:t>
            </a:r>
            <a:r>
              <a:rPr lang="el-GR" i="1" dirty="0" err="1"/>
              <a:t>ψυχωφελέστερα</a:t>
            </a:r>
            <a:r>
              <a:rPr lang="el-GR" i="1" dirty="0"/>
              <a:t>… </a:t>
            </a:r>
            <a:r>
              <a:rPr lang="el-GR" i="1" dirty="0" err="1"/>
              <a:t>οἱ</a:t>
            </a:r>
            <a:r>
              <a:rPr lang="el-GR" i="1" dirty="0"/>
              <a:t> </a:t>
            </a:r>
            <a:r>
              <a:rPr lang="el-GR" i="1" dirty="0" err="1"/>
              <a:t>διὰ</a:t>
            </a:r>
            <a:r>
              <a:rPr lang="el-GR" i="1" dirty="0"/>
              <a:t> πείρας </a:t>
            </a:r>
            <a:r>
              <a:rPr lang="el-GR" i="1" dirty="0" err="1"/>
              <a:t>λαλοῦντες</a:t>
            </a:r>
            <a:r>
              <a:rPr lang="el-GR" i="1" dirty="0"/>
              <a:t> θεοφόροι πατέρες </a:t>
            </a:r>
            <a:r>
              <a:rPr lang="el-GR" i="1" dirty="0" err="1"/>
              <a:t>οὐκ</a:t>
            </a:r>
            <a:r>
              <a:rPr lang="el-GR" i="1" dirty="0"/>
              <a:t> </a:t>
            </a:r>
            <a:r>
              <a:rPr lang="el-GR" i="1" dirty="0" err="1"/>
              <a:t>ἀποδέχονται</a:t>
            </a:r>
            <a:r>
              <a:rPr lang="el-GR" i="1" dirty="0"/>
              <a:t> </a:t>
            </a:r>
            <a:r>
              <a:rPr lang="el-GR" i="1" dirty="0" err="1"/>
              <a:t>τὰς</a:t>
            </a:r>
            <a:r>
              <a:rPr lang="el-GR" i="1" dirty="0"/>
              <a:t> πολυημέρους νηστείας, </a:t>
            </a:r>
            <a:r>
              <a:rPr lang="el-GR" i="1" dirty="0" err="1"/>
              <a:t>ἀλλὰ</a:t>
            </a:r>
            <a:r>
              <a:rPr lang="el-GR" i="1" dirty="0"/>
              <a:t> </a:t>
            </a:r>
            <a:r>
              <a:rPr lang="el-GR" b="1" i="1" dirty="0" err="1"/>
              <a:t>δοκιμώτερον</a:t>
            </a:r>
            <a:r>
              <a:rPr lang="el-GR" b="1" i="1" dirty="0"/>
              <a:t> </a:t>
            </a:r>
            <a:r>
              <a:rPr lang="el-GR" b="1" i="1" dirty="0" err="1"/>
              <a:t>κρίνουσι</a:t>
            </a:r>
            <a:r>
              <a:rPr lang="el-GR" b="1" i="1" dirty="0"/>
              <a:t> </a:t>
            </a:r>
            <a:r>
              <a:rPr lang="el-GR" b="1" i="1" dirty="0" err="1"/>
              <a:t>τὸ</a:t>
            </a:r>
            <a:r>
              <a:rPr lang="el-GR" b="1" i="1" dirty="0"/>
              <a:t> καθ’ </a:t>
            </a:r>
            <a:r>
              <a:rPr lang="el-GR" b="1" i="1" dirty="0" err="1"/>
              <a:t>ἡμέραν</a:t>
            </a:r>
            <a:r>
              <a:rPr lang="el-GR" b="1" i="1" dirty="0"/>
              <a:t> </a:t>
            </a:r>
            <a:r>
              <a:rPr lang="el-GR" b="1" i="1" dirty="0" err="1"/>
              <a:t>ἐσθίειν</a:t>
            </a:r>
            <a:r>
              <a:rPr lang="el-GR" b="1" i="1" dirty="0"/>
              <a:t> </a:t>
            </a:r>
            <a:r>
              <a:rPr lang="el-GR" b="1" i="1" dirty="0" err="1"/>
              <a:t>ἅπαξ</a:t>
            </a:r>
            <a:r>
              <a:rPr lang="el-GR" b="1" i="1" dirty="0"/>
              <a:t> </a:t>
            </a:r>
            <a:r>
              <a:rPr lang="el-GR" b="1" i="1" dirty="0" err="1"/>
              <a:t>καὶ</a:t>
            </a:r>
            <a:r>
              <a:rPr lang="el-GR" b="1" i="1" dirty="0"/>
              <a:t> </a:t>
            </a:r>
            <a:r>
              <a:rPr lang="el-GR" b="1" i="1" dirty="0" err="1"/>
              <a:t>μὴ</a:t>
            </a:r>
            <a:r>
              <a:rPr lang="el-GR" b="1" i="1" dirty="0"/>
              <a:t> </a:t>
            </a:r>
            <a:r>
              <a:rPr lang="el-GR" b="1" i="1" dirty="0" err="1"/>
              <a:t>χορτάζεσθαι</a:t>
            </a:r>
            <a:r>
              <a:rPr lang="el-GR" i="1" dirty="0"/>
              <a:t>· </a:t>
            </a:r>
            <a:r>
              <a:rPr lang="el-GR" i="1" dirty="0" err="1"/>
              <a:t>καὶ</a:t>
            </a:r>
            <a:r>
              <a:rPr lang="el-GR" i="1" dirty="0"/>
              <a:t> </a:t>
            </a:r>
            <a:r>
              <a:rPr lang="el-GR" i="1" dirty="0" err="1"/>
              <a:t>τοῦτο</a:t>
            </a:r>
            <a:r>
              <a:rPr lang="el-GR" i="1" dirty="0"/>
              <a:t> </a:t>
            </a:r>
            <a:r>
              <a:rPr lang="el-GR" i="1" dirty="0" err="1"/>
              <a:t>φασιν</a:t>
            </a:r>
            <a:r>
              <a:rPr lang="el-GR" i="1" dirty="0"/>
              <a:t> </a:t>
            </a:r>
            <a:r>
              <a:rPr lang="el-GR" i="1" dirty="0" err="1"/>
              <a:t>σύμμετρον</a:t>
            </a:r>
            <a:r>
              <a:rPr lang="el-GR" i="1" dirty="0"/>
              <a:t> </a:t>
            </a:r>
            <a:r>
              <a:rPr lang="el-GR" i="1" dirty="0" err="1"/>
              <a:t>καὶ</a:t>
            </a:r>
            <a:r>
              <a:rPr lang="el-GR" i="1" dirty="0"/>
              <a:t> </a:t>
            </a:r>
            <a:r>
              <a:rPr lang="el-GR" i="1" dirty="0" err="1"/>
              <a:t>μετὰ</a:t>
            </a:r>
            <a:r>
              <a:rPr lang="el-GR" i="1" dirty="0"/>
              <a:t> λόγου </a:t>
            </a:r>
            <a:r>
              <a:rPr lang="el-GR" i="1" dirty="0" err="1"/>
              <a:t>νηστείαν</a:t>
            </a:r>
            <a:r>
              <a:rPr lang="el-GR" i="1" dirty="0"/>
              <a:t>… </a:t>
            </a:r>
            <a:r>
              <a:rPr lang="el-GR" i="1" dirty="0" err="1"/>
              <a:t>τῆς</a:t>
            </a:r>
            <a:r>
              <a:rPr lang="el-GR" i="1" dirty="0"/>
              <a:t> </a:t>
            </a:r>
            <a:r>
              <a:rPr lang="el-GR" i="1" dirty="0" err="1"/>
              <a:t>μὲν</a:t>
            </a:r>
            <a:r>
              <a:rPr lang="el-GR" i="1" dirty="0"/>
              <a:t> </a:t>
            </a:r>
            <a:r>
              <a:rPr lang="el-GR" i="1" dirty="0" err="1"/>
              <a:t>ὀρέξεως</a:t>
            </a:r>
            <a:r>
              <a:rPr lang="el-GR" i="1" dirty="0"/>
              <a:t> </a:t>
            </a:r>
            <a:r>
              <a:rPr lang="el-GR" i="1" dirty="0" err="1"/>
              <a:t>ἐγκειμένης</a:t>
            </a:r>
            <a:r>
              <a:rPr lang="el-GR" i="1" dirty="0"/>
              <a:t> </a:t>
            </a:r>
            <a:r>
              <a:rPr lang="el-GR" i="1" dirty="0" err="1"/>
              <a:t>ἔτι</a:t>
            </a:r>
            <a:r>
              <a:rPr lang="el-GR" i="1" dirty="0"/>
              <a:t> </a:t>
            </a:r>
            <a:r>
              <a:rPr lang="el-GR" i="1" dirty="0" err="1"/>
              <a:t>τῆς</a:t>
            </a:r>
            <a:r>
              <a:rPr lang="el-GR" i="1" dirty="0"/>
              <a:t> </a:t>
            </a:r>
            <a:r>
              <a:rPr lang="el-GR" i="1" dirty="0" err="1"/>
              <a:t>τροφῆς</a:t>
            </a:r>
            <a:r>
              <a:rPr lang="el-GR" i="1" dirty="0"/>
              <a:t> </a:t>
            </a:r>
            <a:r>
              <a:rPr lang="el-GR" i="1" dirty="0" err="1"/>
              <a:t>ἀφίεσθαι</a:t>
            </a:r>
            <a:r>
              <a:rPr lang="el-GR" i="1" dirty="0"/>
              <a:t>, </a:t>
            </a:r>
            <a:r>
              <a:rPr lang="el-GR" i="1" dirty="0" err="1"/>
              <a:t>τὴν</a:t>
            </a:r>
            <a:r>
              <a:rPr lang="el-GR" i="1" dirty="0"/>
              <a:t> </a:t>
            </a:r>
            <a:r>
              <a:rPr lang="el-GR" i="1" dirty="0" err="1"/>
              <a:t>δὲ</a:t>
            </a:r>
            <a:r>
              <a:rPr lang="el-GR" i="1" dirty="0"/>
              <a:t> ποιότητα ταύτης </a:t>
            </a:r>
            <a:r>
              <a:rPr lang="el-GR" i="1" dirty="0" err="1"/>
              <a:t>καὶ</a:t>
            </a:r>
            <a:r>
              <a:rPr lang="el-GR" i="1" dirty="0"/>
              <a:t> ποσότητα </a:t>
            </a:r>
            <a:r>
              <a:rPr lang="el-GR" i="1" dirty="0" err="1"/>
              <a:t>κατάλληλον</a:t>
            </a:r>
            <a:r>
              <a:rPr lang="el-GR" i="1" dirty="0"/>
              <a:t> </a:t>
            </a:r>
            <a:r>
              <a:rPr lang="el-GR" i="1" dirty="0" err="1"/>
              <a:t>εἶναι</a:t>
            </a:r>
            <a:r>
              <a:rPr lang="el-GR" i="1" dirty="0"/>
              <a:t> </a:t>
            </a:r>
            <a:r>
              <a:rPr lang="el-GR" i="1" dirty="0" err="1"/>
              <a:t>τῇ</a:t>
            </a:r>
            <a:r>
              <a:rPr lang="el-GR" i="1" dirty="0"/>
              <a:t> δυνάμει </a:t>
            </a:r>
            <a:r>
              <a:rPr lang="el-GR" i="1" dirty="0" err="1"/>
              <a:t>καὶ</a:t>
            </a:r>
            <a:r>
              <a:rPr lang="el-GR" i="1" dirty="0"/>
              <a:t> διαθέσει </a:t>
            </a:r>
            <a:r>
              <a:rPr lang="el-GR" i="1" dirty="0" err="1"/>
              <a:t>τοῦ</a:t>
            </a:r>
            <a:r>
              <a:rPr lang="el-GR" i="1" dirty="0"/>
              <a:t> τρεφόμενου σώματος, </a:t>
            </a:r>
            <a:r>
              <a:rPr lang="el-GR" i="1" dirty="0" err="1"/>
              <a:t>πρὸς</a:t>
            </a:r>
            <a:r>
              <a:rPr lang="el-GR" i="1" dirty="0"/>
              <a:t> </a:t>
            </a:r>
            <a:r>
              <a:rPr lang="el-GR" i="1" dirty="0" err="1"/>
              <a:t>καὶ</a:t>
            </a:r>
            <a:r>
              <a:rPr lang="el-GR" i="1" dirty="0"/>
              <a:t> </a:t>
            </a:r>
            <a:r>
              <a:rPr lang="el-GR" i="1" dirty="0" err="1"/>
              <a:t>τὴν</a:t>
            </a:r>
            <a:r>
              <a:rPr lang="el-GR" i="1" dirty="0"/>
              <a:t> </a:t>
            </a:r>
            <a:r>
              <a:rPr lang="el-GR" i="1" dirty="0" err="1"/>
              <a:t>ὑγείαν</a:t>
            </a:r>
            <a:r>
              <a:rPr lang="el-GR" i="1" dirty="0"/>
              <a:t> </a:t>
            </a:r>
            <a:r>
              <a:rPr lang="el-GR" i="1" dirty="0" err="1"/>
              <a:t>αὐτοῦ</a:t>
            </a:r>
            <a:r>
              <a:rPr lang="el-GR" i="1" dirty="0"/>
              <a:t> </a:t>
            </a:r>
            <a:r>
              <a:rPr lang="el-GR" i="1" dirty="0" err="1"/>
              <a:t>κατὰ</a:t>
            </a:r>
            <a:r>
              <a:rPr lang="el-GR" i="1" dirty="0"/>
              <a:t> </a:t>
            </a:r>
            <a:r>
              <a:rPr lang="el-GR" i="1" dirty="0" err="1"/>
              <a:t>τὸ</a:t>
            </a:r>
            <a:r>
              <a:rPr lang="el-GR" i="1" dirty="0"/>
              <a:t> </a:t>
            </a:r>
            <a:r>
              <a:rPr lang="el-GR" i="1" dirty="0" err="1"/>
              <a:t>δυνατὸν</a:t>
            </a:r>
            <a:r>
              <a:rPr lang="el-GR" i="1" dirty="0"/>
              <a:t> </a:t>
            </a:r>
            <a:r>
              <a:rPr lang="el-GR" i="1" dirty="0" err="1"/>
              <a:t>συντηρεῖσθαι</a:t>
            </a:r>
            <a:r>
              <a:rPr lang="el-GR" dirty="0"/>
              <a:t>…» (ΓΡΗΓΟΡΙΟΣ ΠΑΛΑΜΑΣ).</a:t>
            </a:r>
          </a:p>
        </p:txBody>
      </p:sp>
    </p:spTree>
    <p:extLst>
      <p:ext uri="{BB962C8B-B14F-4D97-AF65-F5344CB8AC3E}">
        <p14:creationId xmlns:p14="http://schemas.microsoft.com/office/powerpoint/2010/main" val="1614966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6ED391-3CCA-620B-D091-5C165C8BFF14}"/>
              </a:ext>
            </a:extLst>
          </p:cNvPr>
          <p:cNvSpPr>
            <a:spLocks noGrp="1"/>
          </p:cNvSpPr>
          <p:nvPr>
            <p:ph type="title"/>
          </p:nvPr>
        </p:nvSpPr>
        <p:spPr>
          <a:xfrm>
            <a:off x="838200" y="18256"/>
            <a:ext cx="10515600" cy="470632"/>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A4547049-9267-FF77-8803-A7AFE69D855C}"/>
              </a:ext>
            </a:extLst>
          </p:cNvPr>
          <p:cNvSpPr>
            <a:spLocks noGrp="1"/>
          </p:cNvSpPr>
          <p:nvPr>
            <p:ph idx="1"/>
          </p:nvPr>
        </p:nvSpPr>
        <p:spPr>
          <a:xfrm>
            <a:off x="0" y="488888"/>
            <a:ext cx="12192000" cy="6369112"/>
          </a:xfrm>
        </p:spPr>
        <p:txBody>
          <a:bodyPr>
            <a:normAutofit fontScale="92500" lnSpcReduction="20000"/>
          </a:bodyPr>
          <a:lstStyle/>
          <a:p>
            <a:r>
              <a:rPr lang="el-GR" dirty="0"/>
              <a:t>Παρόλο που στη χριστιανική διδασκαλία οι τροφές δεν διαιρούνται σε «καθαρές» και «ακάθαρτες», αυτό που δεσπόζει στη συνείδηση των περισσότερων Ορθοδόξων είναι μία «χημική» θεολογία, η οποία παρατηρεί με ευλάβεια και πάθος τα συστατικά των τροφών. Πολύ συχνά αληθινά νόστιμα και πολυτελή φαγητά γίνονται δεκτά ως νηστήσιμα, αρκεί να μην περιέχουν απαγορευμένα στοιχεία. </a:t>
            </a:r>
          </a:p>
          <a:p>
            <a:r>
              <a:rPr lang="el-GR" dirty="0"/>
              <a:t>Η έκκληση του </a:t>
            </a:r>
            <a:r>
              <a:rPr lang="el-GR" dirty="0" err="1"/>
              <a:t>Λαυσαϊκού</a:t>
            </a:r>
            <a:r>
              <a:rPr lang="el-GR" dirty="0"/>
              <a:t>, που υπογραμμίζει την </a:t>
            </a:r>
            <a:r>
              <a:rPr lang="el-GR" b="1" dirty="0">
                <a:solidFill>
                  <a:srgbClr val="FF0000"/>
                </a:solidFill>
              </a:rPr>
              <a:t>αυτοσυγκράτηση</a:t>
            </a:r>
            <a:r>
              <a:rPr lang="el-GR" dirty="0"/>
              <a:t> και όχι τη χημεία, φαίνεται να έχει λησμονηθεί: «</a:t>
            </a:r>
            <a:r>
              <a:rPr lang="el-GR" i="1" dirty="0"/>
              <a:t>Καλύτερα είναι να πίνει κανείς κρασί με σωστό λογισμό παρά να πίνει νερό με υπερηφάνεια. Πρόσεξε, σε παρακαλώ, από τη μια τους άγιους ανθρώπους που πίνουν κρασί με τη σκέψη τους στον Θεό, και από την άλλη τους βέβηλους και διεφθαρμένους που πίνουν νερό ασυλλόγιστα χωρίς να συναισθάνονται. Στο εξής, λοιπόν, ούτε να κατηγορείς ούτε να επαινείς το υλικό από το οποίο είναι οι τροφές, αλλά να μακαρίζεις ή να ελεεινολογείς το ποιόν </a:t>
            </a:r>
            <a:r>
              <a:rPr lang="el-GR" i="1"/>
              <a:t>όσων κάνουν </a:t>
            </a:r>
            <a:r>
              <a:rPr lang="el-GR" i="1" dirty="0"/>
              <a:t>κακή ή καλή χρήση</a:t>
            </a:r>
            <a:r>
              <a:rPr lang="el-GR" dirty="0"/>
              <a:t>».</a:t>
            </a:r>
          </a:p>
          <a:p>
            <a:r>
              <a:rPr lang="el-GR" b="1" dirty="0">
                <a:solidFill>
                  <a:srgbClr val="FF0000"/>
                </a:solidFill>
              </a:rPr>
              <a:t>Πρώτος αγώνας είναι η αποχή από τα πολυτελή και λιπαρά </a:t>
            </a:r>
            <a:r>
              <a:rPr lang="el-GR" b="1" dirty="0" err="1">
                <a:solidFill>
                  <a:srgbClr val="FF0000"/>
                </a:solidFill>
              </a:rPr>
              <a:t>βρώματα</a:t>
            </a:r>
            <a:r>
              <a:rPr lang="el-GR" dirty="0"/>
              <a:t>, που με τη χημική τους σύσταση μπορεί να είναι και νηστήσιμα. Αλαφρώνουμε το σώμα μας και έτσι κρατάμε καθαρό τον ηγεμονικό νου· έτσι διακρίνουμε το σκοτάδι από το φως. </a:t>
            </a:r>
          </a:p>
          <a:p>
            <a:r>
              <a:rPr lang="el-GR" dirty="0"/>
              <a:t>Διαφορετικά, κινούμενος ο νους πονηρά, σχηματίζει με τη φαντασία του εικόνες των αισθητών σωμάτων και διατίθεται απέναντι σ’ αυτές αμαρτωλά. Η αποτύπωση φανταστικών εικόνων στον νου ενεργείται κυρίως με τους οφθαλμούς, οι οποίοι και από μακριά μπορούν να συγκατατεθούν και να επιτελέσουν την αμαρτία. </a:t>
            </a:r>
          </a:p>
        </p:txBody>
      </p:sp>
    </p:spTree>
    <p:extLst>
      <p:ext uri="{BB962C8B-B14F-4D97-AF65-F5344CB8AC3E}">
        <p14:creationId xmlns:p14="http://schemas.microsoft.com/office/powerpoint/2010/main" val="2497024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DD2E83-629D-5296-278F-2430B84561B5}"/>
              </a:ext>
            </a:extLst>
          </p:cNvPr>
          <p:cNvSpPr>
            <a:spLocks noGrp="1"/>
          </p:cNvSpPr>
          <p:nvPr>
            <p:ph type="title"/>
          </p:nvPr>
        </p:nvSpPr>
        <p:spPr>
          <a:xfrm>
            <a:off x="838200" y="1"/>
            <a:ext cx="10515600" cy="543208"/>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F1FCC5D3-3C47-1A8B-9CA4-273E1C895D4B}"/>
              </a:ext>
            </a:extLst>
          </p:cNvPr>
          <p:cNvSpPr>
            <a:spLocks noGrp="1"/>
          </p:cNvSpPr>
          <p:nvPr>
            <p:ph idx="1"/>
          </p:nvPr>
        </p:nvSpPr>
        <p:spPr>
          <a:xfrm>
            <a:off x="0" y="461726"/>
            <a:ext cx="12192000" cy="6396273"/>
          </a:xfrm>
        </p:spPr>
        <p:txBody>
          <a:bodyPr>
            <a:normAutofit lnSpcReduction="10000"/>
          </a:bodyPr>
          <a:lstStyle/>
          <a:p>
            <a:r>
              <a:rPr lang="el-GR" dirty="0"/>
              <a:t>Παράδειγμα η Εύα, η οποία πρώτα </a:t>
            </a:r>
            <a:r>
              <a:rPr lang="el-GR" b="1" dirty="0"/>
              <a:t>βλέπει</a:t>
            </a:r>
            <a:r>
              <a:rPr lang="el-GR" dirty="0"/>
              <a:t> «</a:t>
            </a:r>
            <a:r>
              <a:rPr lang="el-GR" i="1" dirty="0" err="1"/>
              <a:t>ὅτι</a:t>
            </a:r>
            <a:r>
              <a:rPr lang="el-GR" i="1" dirty="0"/>
              <a:t> </a:t>
            </a:r>
            <a:r>
              <a:rPr lang="el-GR" i="1" dirty="0" err="1"/>
              <a:t>καλὸν</a:t>
            </a:r>
            <a:r>
              <a:rPr lang="el-GR" i="1" dirty="0"/>
              <a:t> </a:t>
            </a:r>
            <a:r>
              <a:rPr lang="el-GR" i="1" dirty="0" err="1"/>
              <a:t>εἰς</a:t>
            </a:r>
            <a:r>
              <a:rPr lang="el-GR" i="1" dirty="0"/>
              <a:t> </a:t>
            </a:r>
            <a:r>
              <a:rPr lang="el-GR" i="1" dirty="0" err="1"/>
              <a:t>ὅρασιν</a:t>
            </a:r>
            <a:r>
              <a:rPr lang="el-GR" i="1" dirty="0"/>
              <a:t> </a:t>
            </a:r>
            <a:r>
              <a:rPr lang="el-GR" i="1" dirty="0" err="1"/>
              <a:t>καὶ</a:t>
            </a:r>
            <a:r>
              <a:rPr lang="el-GR" i="1" dirty="0"/>
              <a:t> </a:t>
            </a:r>
            <a:r>
              <a:rPr lang="el-GR" i="1" dirty="0" err="1"/>
              <a:t>ὡραῖον</a:t>
            </a:r>
            <a:r>
              <a:rPr lang="el-GR" i="1" dirty="0"/>
              <a:t> </a:t>
            </a:r>
            <a:r>
              <a:rPr lang="el-GR" i="1" dirty="0" err="1"/>
              <a:t>τοῦ</a:t>
            </a:r>
            <a:r>
              <a:rPr lang="el-GR" i="1" dirty="0"/>
              <a:t> </a:t>
            </a:r>
            <a:r>
              <a:rPr lang="el-GR" i="1" dirty="0" err="1"/>
              <a:t>κατανοῆσαι</a:t>
            </a:r>
            <a:r>
              <a:rPr lang="el-GR" dirty="0"/>
              <a:t>» και μετά συγκατατίθεται εσωτερικά. Δεν ασχολείται πλέον με τον εαυτό της αλλά με το προβαλλόμενο από τον διάβολο </a:t>
            </a:r>
            <a:r>
              <a:rPr lang="el-GR" b="1" dirty="0"/>
              <a:t>νόημα</a:t>
            </a:r>
            <a:r>
              <a:rPr lang="el-GR" dirty="0"/>
              <a:t>, που γίνεται λογισμός. Εισχωρεί και </a:t>
            </a:r>
            <a:r>
              <a:rPr lang="el-GR" b="1" dirty="0"/>
              <a:t>η φαντασία</a:t>
            </a:r>
            <a:r>
              <a:rPr lang="el-GR" dirty="0"/>
              <a:t>, το λίπασμα που τρέφει τον λογισμό, και συνεργεί στην αμαρτία, που πραγματώνεται από τη στιγμή που η Εύα γεύεται τον καρπό του απαγορευμένου δέντρου. Είναι έργο όχι απλώς δικής μας συνθηκολόγησης, αλλά συνεργασίας και συμμετοχής. (ΓΡΗΓΟΡΙΟΣ ΠΑΛΑΜΑΣ) Σκοπός λοιπόν της νηστείας είναι να επισημάνει την αιτία προέλευσης της παραβάσεως που είναι η «λιχουδιά».</a:t>
            </a:r>
          </a:p>
          <a:p>
            <a:r>
              <a:rPr lang="el-GR" dirty="0"/>
              <a:t>Όταν εμμένουμε στους τρόπους της σωτηρίας μας, </a:t>
            </a:r>
            <a:r>
              <a:rPr lang="el-GR" b="1" dirty="0"/>
              <a:t>ο νους </a:t>
            </a:r>
            <a:r>
              <a:rPr lang="el-GR" dirty="0"/>
              <a:t>μας είναι συγκεντρωμένος και προσανατολισμένος στον Θεό. Όταν ο άνθρωπος ανοίξει τη θύρα του νου στα πάθη, ο νους σκορπίζεται και περιπλανάται σε σαρκικά και γήινα πράγματα, στις κάθε λογής ηδονές και στους εμπαθείς λογισμούς. Η νηστεία έχει ως σκοπό να βοηθήσει τον νου να επιστρέψει στην πρωταρχική του ενότητα (νους, λόγος, πνεύμα) και από εκεί να αναχθεί στον Τριαδικό Θεό. Αυτός είναι ο δρόμος που είναι αδύνατον να οδηγήσει κάποιον σε πλάνη, όπως επισημαίνει ο απλανής των νοερών επόπτης Διονύσιος Αρεοπαγίτης. Ο όρος νους βέβαια ταυτίζεται με τον όρο καρδία και ψυχή. (ΓΡΗΓΟΡΙΟΣ ΠΑΛΑΜΑΣ) </a:t>
            </a:r>
          </a:p>
        </p:txBody>
      </p:sp>
    </p:spTree>
    <p:extLst>
      <p:ext uri="{BB962C8B-B14F-4D97-AF65-F5344CB8AC3E}">
        <p14:creationId xmlns:p14="http://schemas.microsoft.com/office/powerpoint/2010/main" val="1703616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71C274-992D-06A0-6FE6-E774CDBBDC1A}"/>
              </a:ext>
            </a:extLst>
          </p:cNvPr>
          <p:cNvSpPr>
            <a:spLocks noGrp="1"/>
          </p:cNvSpPr>
          <p:nvPr>
            <p:ph type="title"/>
          </p:nvPr>
        </p:nvSpPr>
        <p:spPr>
          <a:xfrm>
            <a:off x="838200" y="18255"/>
            <a:ext cx="10515600" cy="488739"/>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42DF6DC0-98EB-961B-1444-19178A32A62D}"/>
              </a:ext>
            </a:extLst>
          </p:cNvPr>
          <p:cNvSpPr>
            <a:spLocks noGrp="1"/>
          </p:cNvSpPr>
          <p:nvPr>
            <p:ph idx="1"/>
          </p:nvPr>
        </p:nvSpPr>
        <p:spPr>
          <a:xfrm>
            <a:off x="0" y="506994"/>
            <a:ext cx="12192000" cy="6332751"/>
          </a:xfrm>
        </p:spPr>
        <p:txBody>
          <a:bodyPr>
            <a:normAutofit fontScale="85000" lnSpcReduction="10000"/>
          </a:bodyPr>
          <a:lstStyle/>
          <a:p>
            <a:r>
              <a:rPr lang="el-GR" b="1" dirty="0">
                <a:solidFill>
                  <a:srgbClr val="FF0000"/>
                </a:solidFill>
              </a:rPr>
              <a:t>Δεύτερος αγώνας είναι η ισορροπημένη κατανάλωση των νηστήσιμων τροφών</a:t>
            </a:r>
            <a:r>
              <a:rPr lang="el-GR" dirty="0"/>
              <a:t>. Με αυτήν η διάνοια του ανθρώπου παραμένει διαυγής και μπορεί άνετα να λειτουργήσει αυθεντικά και να δοθεί ανεπηρέαστα στη θεωρία των ουρανίων αγαθών, τα οποία, όπως και εκείνη, έχουν την ίδια πνευματική φύση: «</a:t>
            </a:r>
            <a:r>
              <a:rPr lang="el-GR" i="1" dirty="0" err="1"/>
              <a:t>Αὐτῆς</a:t>
            </a:r>
            <a:r>
              <a:rPr lang="el-GR" i="1" dirty="0"/>
              <a:t> </a:t>
            </a:r>
            <a:r>
              <a:rPr lang="el-GR" i="1" dirty="0" err="1"/>
              <a:t>δὲ</a:t>
            </a:r>
            <a:r>
              <a:rPr lang="el-GR" i="1" dirty="0"/>
              <a:t> </a:t>
            </a:r>
            <a:r>
              <a:rPr lang="el-GR" i="1" dirty="0" err="1"/>
              <a:t>τῆς</a:t>
            </a:r>
            <a:r>
              <a:rPr lang="el-GR" i="1" dirty="0"/>
              <a:t> </a:t>
            </a:r>
            <a:r>
              <a:rPr lang="el-GR" i="1" dirty="0" err="1"/>
              <a:t>ἱερᾶς</a:t>
            </a:r>
            <a:r>
              <a:rPr lang="el-GR" i="1" dirty="0"/>
              <a:t> φιλοσοφίας </a:t>
            </a:r>
            <a:r>
              <a:rPr lang="el-GR" i="1" dirty="0" err="1"/>
              <a:t>περὶ</a:t>
            </a:r>
            <a:r>
              <a:rPr lang="el-GR" i="1" dirty="0"/>
              <a:t> </a:t>
            </a:r>
            <a:r>
              <a:rPr lang="el-GR" i="1" dirty="0" err="1"/>
              <a:t>τὴν</a:t>
            </a:r>
            <a:r>
              <a:rPr lang="el-GR" i="1" dirty="0"/>
              <a:t> </a:t>
            </a:r>
            <a:r>
              <a:rPr lang="el-GR" i="1" dirty="0" err="1"/>
              <a:t>λεγομένην</a:t>
            </a:r>
            <a:r>
              <a:rPr lang="el-GR" i="1" dirty="0"/>
              <a:t> </a:t>
            </a:r>
            <a:r>
              <a:rPr lang="el-GR" i="1" dirty="0" err="1"/>
              <a:t>ἐγκράτειαν</a:t>
            </a:r>
            <a:r>
              <a:rPr lang="el-GR" i="1" dirty="0"/>
              <a:t> </a:t>
            </a:r>
            <a:r>
              <a:rPr lang="el-GR" i="1" dirty="0" err="1"/>
              <a:t>τὸ</a:t>
            </a:r>
            <a:r>
              <a:rPr lang="el-GR" i="1" dirty="0"/>
              <a:t> </a:t>
            </a:r>
            <a:r>
              <a:rPr lang="el-GR" i="1" dirty="0" err="1"/>
              <a:t>πλεῖστον</a:t>
            </a:r>
            <a:r>
              <a:rPr lang="el-GR" i="1" dirty="0"/>
              <a:t> </a:t>
            </a:r>
            <a:r>
              <a:rPr lang="el-GR" i="1" dirty="0" err="1"/>
              <a:t>καὶ</a:t>
            </a:r>
            <a:r>
              <a:rPr lang="el-GR" i="1" dirty="0"/>
              <a:t> </a:t>
            </a:r>
            <a:r>
              <a:rPr lang="el-GR" i="1" dirty="0" err="1"/>
              <a:t>κυριώτερον</a:t>
            </a:r>
            <a:r>
              <a:rPr lang="el-GR" i="1" dirty="0"/>
              <a:t> στρέφεται, </a:t>
            </a:r>
            <a:r>
              <a:rPr lang="el-GR" i="1" dirty="0" err="1"/>
              <a:t>ἐντεῦθεν</a:t>
            </a:r>
            <a:r>
              <a:rPr lang="el-GR" i="1" dirty="0"/>
              <a:t> </a:t>
            </a:r>
            <a:r>
              <a:rPr lang="el-GR" i="1" dirty="0" err="1"/>
              <a:t>γὰρ</a:t>
            </a:r>
            <a:r>
              <a:rPr lang="el-GR" i="1" dirty="0"/>
              <a:t> ὁ </a:t>
            </a:r>
            <a:r>
              <a:rPr lang="el-GR" i="1" dirty="0" err="1"/>
              <a:t>νοῦς</a:t>
            </a:r>
            <a:r>
              <a:rPr lang="el-GR" i="1" dirty="0"/>
              <a:t> </a:t>
            </a:r>
            <a:r>
              <a:rPr lang="el-GR" i="1" dirty="0" err="1"/>
              <a:t>ἀθόλωτος</a:t>
            </a:r>
            <a:r>
              <a:rPr lang="el-GR" i="1" dirty="0"/>
              <a:t> </a:t>
            </a:r>
            <a:r>
              <a:rPr lang="el-GR" i="1" dirty="0" err="1"/>
              <a:t>μένων</a:t>
            </a:r>
            <a:r>
              <a:rPr lang="el-GR" i="1" dirty="0"/>
              <a:t> </a:t>
            </a:r>
            <a:r>
              <a:rPr lang="el-GR" i="1" dirty="0" err="1"/>
              <a:t>καὶ</a:t>
            </a:r>
            <a:r>
              <a:rPr lang="el-GR" i="1" dirty="0"/>
              <a:t> </a:t>
            </a:r>
            <a:r>
              <a:rPr lang="el-GR" i="1" dirty="0" err="1"/>
              <a:t>οὐδεμίαν</a:t>
            </a:r>
            <a:r>
              <a:rPr lang="el-GR" i="1" dirty="0"/>
              <a:t> </a:t>
            </a:r>
            <a:r>
              <a:rPr lang="el-GR" i="1" dirty="0" err="1"/>
              <a:t>ἐπιμιξίαν</a:t>
            </a:r>
            <a:r>
              <a:rPr lang="el-GR" i="1" dirty="0"/>
              <a:t> </a:t>
            </a:r>
            <a:r>
              <a:rPr lang="el-GR" i="1" dirty="0" err="1"/>
              <a:t>τῶν</a:t>
            </a:r>
            <a:r>
              <a:rPr lang="el-GR" i="1" dirty="0"/>
              <a:t> </a:t>
            </a:r>
            <a:r>
              <a:rPr lang="el-GR" i="1" dirty="0" err="1"/>
              <a:t>ἀπὸ</a:t>
            </a:r>
            <a:r>
              <a:rPr lang="el-GR" i="1" dirty="0"/>
              <a:t> </a:t>
            </a:r>
            <a:r>
              <a:rPr lang="el-GR" i="1" dirty="0" err="1"/>
              <a:t>γαστρὸς</a:t>
            </a:r>
            <a:r>
              <a:rPr lang="el-GR" i="1" dirty="0"/>
              <a:t> ἤ </a:t>
            </a:r>
            <a:r>
              <a:rPr lang="el-GR" i="1" dirty="0" err="1"/>
              <a:t>τῶν</a:t>
            </a:r>
            <a:r>
              <a:rPr lang="el-GR" i="1" dirty="0"/>
              <a:t> </a:t>
            </a:r>
            <a:r>
              <a:rPr lang="el-GR" i="1" dirty="0" err="1"/>
              <a:t>ἄλλων</a:t>
            </a:r>
            <a:r>
              <a:rPr lang="el-GR" i="1" dirty="0"/>
              <a:t> </a:t>
            </a:r>
            <a:r>
              <a:rPr lang="el-GR" i="1" dirty="0" err="1"/>
              <a:t>ῥυπασμάτων</a:t>
            </a:r>
            <a:r>
              <a:rPr lang="el-GR" i="1" dirty="0"/>
              <a:t> δεχόμενος </a:t>
            </a:r>
            <a:r>
              <a:rPr lang="el-GR" i="1" dirty="0" err="1"/>
              <a:t>ἀνεμπόδιστον</a:t>
            </a:r>
            <a:r>
              <a:rPr lang="el-GR" i="1" dirty="0"/>
              <a:t> </a:t>
            </a:r>
            <a:r>
              <a:rPr lang="el-GR" i="1" dirty="0" err="1"/>
              <a:t>ἔχει</a:t>
            </a:r>
            <a:r>
              <a:rPr lang="el-GR" i="1" dirty="0"/>
              <a:t> </a:t>
            </a:r>
            <a:r>
              <a:rPr lang="el-GR" i="1" dirty="0" err="1"/>
              <a:t>τὴν</a:t>
            </a:r>
            <a:r>
              <a:rPr lang="el-GR" i="1" dirty="0"/>
              <a:t> </a:t>
            </a:r>
            <a:r>
              <a:rPr lang="el-GR" i="1" dirty="0" err="1"/>
              <a:t>ἐνέργειαν</a:t>
            </a:r>
            <a:r>
              <a:rPr lang="el-GR" i="1" dirty="0"/>
              <a:t> </a:t>
            </a:r>
            <a:r>
              <a:rPr lang="el-GR" i="1" dirty="0" err="1"/>
              <a:t>καὶ</a:t>
            </a:r>
            <a:r>
              <a:rPr lang="el-GR" i="1" dirty="0"/>
              <a:t> </a:t>
            </a:r>
            <a:r>
              <a:rPr lang="el-GR" i="1" dirty="0" err="1"/>
              <a:t>περὶ</a:t>
            </a:r>
            <a:r>
              <a:rPr lang="el-GR" i="1" dirty="0"/>
              <a:t> </a:t>
            </a:r>
            <a:r>
              <a:rPr lang="el-GR" i="1" dirty="0" err="1"/>
              <a:t>τῶν</a:t>
            </a:r>
            <a:r>
              <a:rPr lang="el-GR" i="1" dirty="0"/>
              <a:t> </a:t>
            </a:r>
            <a:r>
              <a:rPr lang="el-GR" i="1" dirty="0" err="1"/>
              <a:t>οὐρανίων</a:t>
            </a:r>
            <a:r>
              <a:rPr lang="el-GR" i="1" dirty="0"/>
              <a:t> </a:t>
            </a:r>
            <a:r>
              <a:rPr lang="el-GR" i="1" dirty="0" err="1"/>
              <a:t>καὶ</a:t>
            </a:r>
            <a:r>
              <a:rPr lang="el-GR" i="1" dirty="0"/>
              <a:t> </a:t>
            </a:r>
            <a:r>
              <a:rPr lang="el-GR" i="1" dirty="0" err="1"/>
              <a:t>συγγενῶν</a:t>
            </a:r>
            <a:r>
              <a:rPr lang="el-GR" i="1" dirty="0"/>
              <a:t> </a:t>
            </a:r>
            <a:r>
              <a:rPr lang="el-GR" i="1" dirty="0" err="1"/>
              <a:t>αὐτῷ</a:t>
            </a:r>
            <a:r>
              <a:rPr lang="el-GR" i="1" dirty="0"/>
              <a:t> </a:t>
            </a:r>
            <a:r>
              <a:rPr lang="el-GR" i="1" dirty="0" err="1"/>
              <a:t>θεωρίαν</a:t>
            </a:r>
            <a:r>
              <a:rPr lang="el-GR" dirty="0"/>
              <a:t>» (ΑΣΤΕΡΙΟΣ ΑΜΑΣΕΙΑΣ). Φυσικά, δεν είναι μια αυτόνομη πράξη, αλλά </a:t>
            </a:r>
            <a:r>
              <a:rPr lang="el-GR" dirty="0" err="1"/>
              <a:t>θεόνομη</a:t>
            </a:r>
            <a:r>
              <a:rPr lang="el-GR" dirty="0"/>
              <a:t> και εκκλησιαστική.</a:t>
            </a:r>
          </a:p>
          <a:p>
            <a:r>
              <a:rPr lang="el-GR" b="1" dirty="0">
                <a:solidFill>
                  <a:srgbClr val="FF0000"/>
                </a:solidFill>
              </a:rPr>
              <a:t>Τρίτος αγώνας είναι η νέκρωση κάθε πονηρής πράξης και η αναστολή της απερίσκεπτης πολυλογίας</a:t>
            </a:r>
            <a:r>
              <a:rPr lang="el-GR" dirty="0"/>
              <a:t>. Η εντελέχεια της γλώσσας είναι η εκφορά του λόγου της αλήθειας, η ευχαριστία και η αδιάλειπτη προσευχή. Απεναντίας με την τρυφή εμφανίζονται τα πάθη της καταλαλιάς, του ψέματος, της </a:t>
            </a:r>
            <a:r>
              <a:rPr lang="el-GR" dirty="0" err="1"/>
              <a:t>αργολογίας</a:t>
            </a:r>
            <a:r>
              <a:rPr lang="el-GR" dirty="0"/>
              <a:t>, της ειρωνείας και της οργής. (ΘΕΟΛΗΠΤΟΣ ΦΙΛΑΔΕΛΦΕΙΑΣ)</a:t>
            </a:r>
          </a:p>
          <a:p>
            <a:r>
              <a:rPr lang="el-GR" b="1" dirty="0">
                <a:solidFill>
                  <a:srgbClr val="FF0000"/>
                </a:solidFill>
              </a:rPr>
              <a:t>Τέταρτος αγώνας είναι η απομάκρυνση από την μνήμη όσων βλέπουμε και πράττουμε εμπαθώς, ώστε να μην γίνονται λογισμοί της ψυχής</a:t>
            </a:r>
            <a:r>
              <a:rPr lang="el-GR" dirty="0"/>
              <a:t>. (ΘΕΟΛΗΠΤΟΣ ΦΙΛΑΔΕΛΦΕΙΑΣ) Το επίθετο εμπαθής φανερώνει την ύπαρξη εσωτερικής ενέργειας, κίνησης και ροπής. Δεν οδηγούμε εμείς τον εαυτό μας, αλλά </a:t>
            </a:r>
            <a:r>
              <a:rPr lang="el-GR" dirty="0" err="1"/>
              <a:t>ετεροκρατούμεθα</a:t>
            </a:r>
            <a:r>
              <a:rPr lang="el-GR" dirty="0"/>
              <a:t>, είμαστε σκλάβοι άλλης δύναμης. Πρόκειται για την εξαχρείωση της εικόνας του Θεού με δική μας υπαιτιότητα. Η μακροχρόνια εμμονή, ωστόσο, του ανθρώπου στην άσκηση και στην αγάπη του Θεού δημιουργεί στην ψυχή ασπίδα που θραύει τους εμπαθείς λογισμούς. Μόνο τότε γίνεται κυρίαρχος του εαυτού του· αποκτά διορατικότητα, γρηγορεί και </a:t>
            </a:r>
            <a:r>
              <a:rPr lang="el-GR" dirty="0" err="1"/>
              <a:t>συγγίγνεται</a:t>
            </a:r>
            <a:r>
              <a:rPr lang="el-GR" dirty="0"/>
              <a:t> με τον Θεό. </a:t>
            </a:r>
          </a:p>
        </p:txBody>
      </p:sp>
    </p:spTree>
    <p:extLst>
      <p:ext uri="{BB962C8B-B14F-4D97-AF65-F5344CB8AC3E}">
        <p14:creationId xmlns:p14="http://schemas.microsoft.com/office/powerpoint/2010/main" val="1441138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247850-E0EB-613D-9B54-FB3316FF6F5F}"/>
              </a:ext>
            </a:extLst>
          </p:cNvPr>
          <p:cNvSpPr>
            <a:spLocks noGrp="1"/>
          </p:cNvSpPr>
          <p:nvPr>
            <p:ph type="title"/>
          </p:nvPr>
        </p:nvSpPr>
        <p:spPr>
          <a:xfrm>
            <a:off x="838200" y="18255"/>
            <a:ext cx="10515600" cy="524953"/>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34607DDF-08E2-72F0-3984-CF182474A5B5}"/>
              </a:ext>
            </a:extLst>
          </p:cNvPr>
          <p:cNvSpPr>
            <a:spLocks noGrp="1"/>
          </p:cNvSpPr>
          <p:nvPr>
            <p:ph idx="1"/>
          </p:nvPr>
        </p:nvSpPr>
        <p:spPr>
          <a:xfrm>
            <a:off x="0" y="543208"/>
            <a:ext cx="12192000" cy="6296537"/>
          </a:xfrm>
        </p:spPr>
        <p:txBody>
          <a:bodyPr>
            <a:normAutofit fontScale="92500" lnSpcReduction="20000"/>
          </a:bodyPr>
          <a:lstStyle/>
          <a:p>
            <a:r>
              <a:rPr lang="el-GR" b="1" dirty="0">
                <a:solidFill>
                  <a:srgbClr val="FF0000"/>
                </a:solidFill>
              </a:rPr>
              <a:t>Πέμπτος αγώνας είναι η </a:t>
            </a:r>
            <a:r>
              <a:rPr lang="el-GR" b="1" dirty="0" err="1">
                <a:solidFill>
                  <a:srgbClr val="FF0000"/>
                </a:solidFill>
              </a:rPr>
              <a:t>αποδίωξη</a:t>
            </a:r>
            <a:r>
              <a:rPr lang="el-GR" b="1" dirty="0">
                <a:solidFill>
                  <a:srgbClr val="FF0000"/>
                </a:solidFill>
              </a:rPr>
              <a:t> κάθε επιθυμίας των οφθαλμών, ώστε να μένει ανεμπόδιστη η θυρίδα της όψης· η απομάκρυνση κάθε ρυπαρού ακούσματος, ώστε να μένει ανοιχτή η θυρίδα της ακοής</a:t>
            </a:r>
            <a:r>
              <a:rPr lang="el-GR" dirty="0"/>
              <a:t>. (ΘΕΟΛΗΠΤΟΣ ΦΙΛΑΔΕΛΦΕΙΑΣ) Νηστεύουμε για να μην παρασύρονται από τα μάταια και άσεμνα θεάματα τα μάτια και τα αυτιά μας. Η πίστη, η αγάπη, η καθαρότητα, οι πνευματικές εμπειρίες αποτελούν πλέον τους νοητούς μας οφθαλμούς. </a:t>
            </a:r>
          </a:p>
          <a:p>
            <a:r>
              <a:rPr lang="el-GR" b="1" dirty="0">
                <a:solidFill>
                  <a:srgbClr val="FF0000"/>
                </a:solidFill>
              </a:rPr>
              <a:t>Έκτος αγώνας είναι η εξάλειψη των ψιλών φαντασιών με την προσευχή και το ταπεινό φρόνημα</a:t>
            </a:r>
            <a:r>
              <a:rPr lang="el-GR" dirty="0"/>
              <a:t>. (ΘΕΟΛΗΠΤΟΣ ΦΙΛΑΔΕΛΦΕΙΑΣ) Ο σατανάς αιχμαλωτίζει τη φαντασία μας, η οποία συνιστά τον πιο ζωηρό τρόπο </a:t>
            </a:r>
            <a:r>
              <a:rPr lang="el-GR" dirty="0" err="1"/>
              <a:t>παρασυρμού</a:t>
            </a:r>
            <a:r>
              <a:rPr lang="el-GR" dirty="0"/>
              <a:t> του ανθρώπου στην αμαρτία και δημιουργεί το τηλεοπτικό σκηνικό του νου, που την γεννά πριν αυτή διαπραχτεί. Με την απαλλαγή της ο νους μένει ασχημάτιστος και </a:t>
            </a:r>
            <a:r>
              <a:rPr lang="el-GR" dirty="0" err="1"/>
              <a:t>ανείδεος</a:t>
            </a:r>
            <a:r>
              <a:rPr lang="el-GR" dirty="0"/>
              <a:t>, δηλαδή τελείως καθαρός, απαλλαγμένος από κάθε φαντασία και λογισμό. Έχει πετύχει την απάθεια, που αποτελεί την αποκατάσταση της αμαυρωθείσας εικόνας του Θεού.</a:t>
            </a:r>
          </a:p>
          <a:p>
            <a:r>
              <a:rPr lang="el-GR" b="1" dirty="0">
                <a:solidFill>
                  <a:srgbClr val="FF0000"/>
                </a:solidFill>
              </a:rPr>
              <a:t>Έβδομος αγώνας είναι η απαλλαγή από τις γήινες φροντίδες, η απόλαυση της αγάπης προς τον Θεό, της ευφροσύνης και της μακαριότητας· η συντήρηση των θείων χαρισμάτων</a:t>
            </a:r>
            <a:r>
              <a:rPr lang="el-GR" dirty="0"/>
              <a:t>. Απογυμνωμένος πλέον από τα πάθη περιβάλλεται ο άνθρωπος από την αιώνια οντολογική χαρά και την αγάπη του Χριστού. (ΘΕΟΛΗΠΤΟΣ ΦΙΛΑΔΕΛΦΕΙΑΣ)</a:t>
            </a:r>
          </a:p>
          <a:p>
            <a:r>
              <a:rPr lang="el-GR" dirty="0"/>
              <a:t>Τελικός σκοπός του θεσμού της νηστείας και όλης της άσκησης είναι «</a:t>
            </a:r>
            <a:r>
              <a:rPr lang="el-GR" i="1" dirty="0"/>
              <a:t>ἡ </a:t>
            </a:r>
            <a:r>
              <a:rPr lang="el-GR" i="1" dirty="0" err="1"/>
              <a:t>ἐν</a:t>
            </a:r>
            <a:r>
              <a:rPr lang="el-GR" i="1" dirty="0"/>
              <a:t> Πνεύματι ζωή</a:t>
            </a:r>
            <a:r>
              <a:rPr lang="el-GR" dirty="0"/>
              <a:t>». Σε αυτήν υπάρχουν «</a:t>
            </a:r>
            <a:r>
              <a:rPr lang="el-GR" i="1" dirty="0"/>
              <a:t>μεθηλικιώσεις</a:t>
            </a:r>
            <a:r>
              <a:rPr lang="el-GR" dirty="0"/>
              <a:t>».</a:t>
            </a:r>
          </a:p>
          <a:p>
            <a:endParaRPr lang="el-GR" dirty="0"/>
          </a:p>
        </p:txBody>
      </p:sp>
    </p:spTree>
    <p:extLst>
      <p:ext uri="{BB962C8B-B14F-4D97-AF65-F5344CB8AC3E}">
        <p14:creationId xmlns:p14="http://schemas.microsoft.com/office/powerpoint/2010/main" val="1858286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763B32-BC4E-AABF-F23F-8D3020BF4344}"/>
              </a:ext>
            </a:extLst>
          </p:cNvPr>
          <p:cNvSpPr>
            <a:spLocks noGrp="1"/>
          </p:cNvSpPr>
          <p:nvPr>
            <p:ph type="title"/>
          </p:nvPr>
        </p:nvSpPr>
        <p:spPr>
          <a:xfrm>
            <a:off x="838200" y="0"/>
            <a:ext cx="10515600" cy="597529"/>
          </a:xfrm>
        </p:spPr>
        <p:txBody>
          <a:bodyPr>
            <a:normAutofit fontScale="90000"/>
          </a:bodyPr>
          <a:lstStyle/>
          <a:p>
            <a:pPr algn="ctr"/>
            <a:r>
              <a:rPr lang="el-GR" sz="4400" b="1" dirty="0"/>
              <a:t>Αντί επιλόγου</a:t>
            </a:r>
            <a:endParaRPr lang="el-GR" dirty="0"/>
          </a:p>
        </p:txBody>
      </p:sp>
      <p:sp>
        <p:nvSpPr>
          <p:cNvPr id="3" name="Θέση περιεχομένου 2">
            <a:extLst>
              <a:ext uri="{FF2B5EF4-FFF2-40B4-BE49-F238E27FC236}">
                <a16:creationId xmlns:a16="http://schemas.microsoft.com/office/drawing/2014/main" id="{747259B4-E377-1108-0EFB-E8EBD51BEF45}"/>
              </a:ext>
            </a:extLst>
          </p:cNvPr>
          <p:cNvSpPr>
            <a:spLocks noGrp="1"/>
          </p:cNvSpPr>
          <p:nvPr>
            <p:ph idx="1"/>
          </p:nvPr>
        </p:nvSpPr>
        <p:spPr>
          <a:xfrm>
            <a:off x="0" y="597528"/>
            <a:ext cx="12192000" cy="6260471"/>
          </a:xfrm>
        </p:spPr>
        <p:txBody>
          <a:bodyPr>
            <a:normAutofit lnSpcReduction="10000"/>
          </a:bodyPr>
          <a:lstStyle/>
          <a:p>
            <a:r>
              <a:rPr lang="el-GR" dirty="0"/>
              <a:t>Συνεπώς, η νηστεία κατά το σημαινόμενο σημαίνει αποχή από την τροφή, γεγονός που δεν μας κάνει δικαιότερους ή </a:t>
            </a:r>
            <a:r>
              <a:rPr lang="el-GR" dirty="0" err="1"/>
              <a:t>αδικότερους</a:t>
            </a:r>
            <a:r>
              <a:rPr lang="el-GR" dirty="0"/>
              <a:t>. Στην πνευματική της όμως διάσταση η νηστεία αδειάζει την ψυχή και την κάνει καθαρή και ελαφριά. Για την πνευματική ζωή, κοσμική τροφή είναι ο πρότερος βίος και τα αμαρτήματα· θεϊκή τροφή είναι η πίστη, η ελπίδα, η αγάπη, η υπομονή, η γνώση, η ειρήνη, η σωφροσύνη και η δικαιοσύνη. (ΚΛΗΜΗΣ ΑΛΕΞΑΝΔΡΕΙΑΣ)</a:t>
            </a:r>
          </a:p>
          <a:p>
            <a:r>
              <a:rPr lang="el-GR" dirty="0"/>
              <a:t>Πατέρας λοιπόν της νηστείας είναι ο νόμος του Θεού· μάνα της η υπομονή και η θέληση για τον αγώνα της εγκράτειας και της αρετής· κόρες της είναι η σύνεση, η άσκηση, η καθαρότητα και η αγιότητα. Γιοί της μέσα από τον χρόνο αναδείχθηκαν ο Μωυσής, ο Ηλίας, ο προφήτης Δανιήλ, ο τίμιος Πρόδρομος και όλος ο χορός των αγίων και ιδιαίτερα των οσίων αναχωρητών και των ασκητών της ερήμου. Η πίστη, η ελπίδα, η αγάπη, η πραότητα, η ειρήνη και η ομόνοια είναι οι συντρόφισσές της· ακόλουθες πιστές είναι η καθαρή προσευχή και η αδιάλειπτη δοξολογία και υμνολογία του Θεού. Σύζυγός της δεν είναι άλλος από τον φόβο του Θεού, ενώ βλαστάρια της νοητής αυτής συζυγίας είναι η αφθαρσία, η αγιότητα, η παρρησία προς τον Θεό, η ουράνια βασιλεία και η αιώνια ζωή. </a:t>
            </a:r>
            <a:r>
              <a:rPr lang="el-GR"/>
              <a:t>(ΙΩΑΝΝΗΣ ΧΡΥΣΟΣΤΟΜΟΣ)</a:t>
            </a:r>
            <a:endParaRPr lang="el-GR" dirty="0"/>
          </a:p>
        </p:txBody>
      </p:sp>
    </p:spTree>
    <p:extLst>
      <p:ext uri="{BB962C8B-B14F-4D97-AF65-F5344CB8AC3E}">
        <p14:creationId xmlns:p14="http://schemas.microsoft.com/office/powerpoint/2010/main" val="2612419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ADB94D-A4B9-16D5-EF17-868CE82E6B1A}"/>
              </a:ext>
            </a:extLst>
          </p:cNvPr>
          <p:cNvSpPr>
            <a:spLocks noGrp="1"/>
          </p:cNvSpPr>
          <p:nvPr>
            <p:ph type="title"/>
          </p:nvPr>
        </p:nvSpPr>
        <p:spPr>
          <a:xfrm>
            <a:off x="0" y="18256"/>
            <a:ext cx="12192000" cy="1043290"/>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endParaRPr lang="el-GR" sz="3600" dirty="0"/>
          </a:p>
        </p:txBody>
      </p:sp>
      <p:sp>
        <p:nvSpPr>
          <p:cNvPr id="3" name="Θέση περιεχομένου 2">
            <a:extLst>
              <a:ext uri="{FF2B5EF4-FFF2-40B4-BE49-F238E27FC236}">
                <a16:creationId xmlns:a16="http://schemas.microsoft.com/office/drawing/2014/main" id="{CD083F27-076C-0AF9-4791-EFE51B87DE69}"/>
              </a:ext>
            </a:extLst>
          </p:cNvPr>
          <p:cNvSpPr>
            <a:spLocks noGrp="1"/>
          </p:cNvSpPr>
          <p:nvPr>
            <p:ph idx="1"/>
          </p:nvPr>
        </p:nvSpPr>
        <p:spPr>
          <a:xfrm>
            <a:off x="0" y="1061545"/>
            <a:ext cx="12192000" cy="5778200"/>
          </a:xfrm>
        </p:spPr>
        <p:txBody>
          <a:bodyPr>
            <a:normAutofit fontScale="92500" lnSpcReduction="20000"/>
          </a:bodyPr>
          <a:lstStyle/>
          <a:p>
            <a:r>
              <a:rPr lang="el-GR" dirty="0"/>
              <a:t>Είναι όμως και νηστεία της ψυχής, γιατί την καθιστά αρμονική για εργασία, ελαφριά για να πετά, να φαντάζεται τα πνευματικά και να ξεπερνά τις ηδονές του κόσμου τούτου. Και όπως τα ελαφριά πλοία με ταχύτητα διαπερνούν το πέλαγος, ενώ τα βαριά βαραίνουν από το φορτίο και δυσκολεύονται, έτσι και η νηστεία δημιουργεί ελαφρύ λογισμό και με ευκολία περνάει το πέλαγος του παρόντος βίου και τον οδηγεί προς τον ουρανό (ΙΩΑΝΝΗΣ ΧΡΥΣΟΣΤΟΜΟΣ).</a:t>
            </a:r>
          </a:p>
          <a:p>
            <a:r>
              <a:rPr lang="el-GR" dirty="0"/>
              <a:t>Κέντρο όμως αναφοράς της νηστείας αποτελεί η </a:t>
            </a:r>
            <a:r>
              <a:rPr lang="el-GR" b="1" dirty="0">
                <a:solidFill>
                  <a:srgbClr val="FF0000"/>
                </a:solidFill>
              </a:rPr>
              <a:t>καθαρότητα του ηγεμόνα νου</a:t>
            </a:r>
            <a:r>
              <a:rPr lang="el-GR" dirty="0"/>
              <a:t>, ώστε να μην θολώνει από τα πάθη, τα μίση και τον θυμό και έτσι, πιο εύκολα να κοιτάζει το εσωτερικό της ψυχής και με προσευχή να οδηγείται στην ταπείνωση (ΘΕΟΛΗΠΤΟΣ ΦΙΛΑΔΕΛΦΕΙΑΣ).</a:t>
            </a:r>
          </a:p>
          <a:p>
            <a:r>
              <a:rPr lang="el-GR" dirty="0"/>
              <a:t>Ο ηγεμών νους κατανοεί τις μάταιες </a:t>
            </a:r>
            <a:r>
              <a:rPr lang="el-GR" dirty="0" err="1"/>
              <a:t>συνήθειές</a:t>
            </a:r>
            <a:r>
              <a:rPr lang="el-GR" dirty="0"/>
              <a:t> του, ελέγχει τα χωρίς κρίση λόγια, εποπτεύει τους υφέρποντας λογισμούς, κατασκοπεύει την ασχημοσύνη και την αηδία των παθών, αρχίζει να ντρέπεται και συνειδητοποιεί ότι μοναδική ελπίδα για τη σωτηρία και την παρρησία στον Θεό είναι η αφαίρεσή τους: «</a:t>
            </a:r>
            <a:r>
              <a:rPr lang="el-GR" i="1" dirty="0" err="1"/>
              <a:t>ὅθεν</a:t>
            </a:r>
            <a:r>
              <a:rPr lang="el-GR" i="1" dirty="0"/>
              <a:t> </a:t>
            </a:r>
            <a:r>
              <a:rPr lang="el-GR" i="1" dirty="0" err="1"/>
              <a:t>καὶ</a:t>
            </a:r>
            <a:r>
              <a:rPr lang="el-GR" i="1" dirty="0"/>
              <a:t> </a:t>
            </a:r>
            <a:r>
              <a:rPr lang="el-GR" i="1" dirty="0" err="1"/>
              <a:t>κατανοεῖ</a:t>
            </a:r>
            <a:r>
              <a:rPr lang="el-GR" i="1" dirty="0"/>
              <a:t> </a:t>
            </a:r>
            <a:r>
              <a:rPr lang="el-GR" i="1" dirty="0" err="1"/>
              <a:t>τῆς</a:t>
            </a:r>
            <a:r>
              <a:rPr lang="el-GR" i="1" dirty="0"/>
              <a:t> </a:t>
            </a:r>
            <a:r>
              <a:rPr lang="el-GR" i="1" dirty="0" err="1"/>
              <a:t>ματαίας</a:t>
            </a:r>
            <a:r>
              <a:rPr lang="el-GR" i="1" dirty="0"/>
              <a:t> συνηθείας </a:t>
            </a:r>
            <a:r>
              <a:rPr lang="el-GR" i="1" dirty="0" err="1"/>
              <a:t>τοὺς</a:t>
            </a:r>
            <a:r>
              <a:rPr lang="el-GR" i="1" dirty="0"/>
              <a:t> τρόπους </a:t>
            </a:r>
            <a:r>
              <a:rPr lang="el-GR" i="1" dirty="0" err="1"/>
              <a:t>καὶ</a:t>
            </a:r>
            <a:r>
              <a:rPr lang="el-GR" i="1" dirty="0"/>
              <a:t> </a:t>
            </a:r>
            <a:r>
              <a:rPr lang="el-GR" i="1" dirty="0" err="1"/>
              <a:t>τὰ</a:t>
            </a:r>
            <a:r>
              <a:rPr lang="el-GR" i="1" dirty="0"/>
              <a:t> </a:t>
            </a:r>
            <a:r>
              <a:rPr lang="el-GR" i="1" dirty="0" err="1"/>
              <a:t>προπετῶς</a:t>
            </a:r>
            <a:r>
              <a:rPr lang="el-GR" i="1" dirty="0"/>
              <a:t> </a:t>
            </a:r>
            <a:r>
              <a:rPr lang="el-GR" i="1" dirty="0" err="1"/>
              <a:t>καὶ</a:t>
            </a:r>
            <a:r>
              <a:rPr lang="el-GR" i="1" dirty="0"/>
              <a:t> </a:t>
            </a:r>
            <a:r>
              <a:rPr lang="el-GR" i="1" dirty="0" err="1"/>
              <a:t>ἀκρίτως</a:t>
            </a:r>
            <a:r>
              <a:rPr lang="el-GR" i="1" dirty="0"/>
              <a:t> </a:t>
            </a:r>
            <a:r>
              <a:rPr lang="el-GR" i="1" dirty="0" err="1"/>
              <a:t>ἐκπηδῶντα</a:t>
            </a:r>
            <a:r>
              <a:rPr lang="el-GR" i="1" dirty="0"/>
              <a:t> </a:t>
            </a:r>
            <a:r>
              <a:rPr lang="el-GR" i="1" dirty="0" err="1"/>
              <a:t>τοῦ</a:t>
            </a:r>
            <a:r>
              <a:rPr lang="el-GR" i="1" dirty="0"/>
              <a:t> στόματος </a:t>
            </a:r>
            <a:r>
              <a:rPr lang="el-GR" i="1" dirty="0" err="1"/>
              <a:t>ῥήματα</a:t>
            </a:r>
            <a:r>
              <a:rPr lang="el-GR" i="1" dirty="0"/>
              <a:t>. </a:t>
            </a:r>
            <a:r>
              <a:rPr lang="el-GR" i="1" dirty="0" err="1"/>
              <a:t>Διορᾷ</a:t>
            </a:r>
            <a:r>
              <a:rPr lang="el-GR" i="1" dirty="0"/>
              <a:t> </a:t>
            </a:r>
            <a:r>
              <a:rPr lang="el-GR" i="1" dirty="0" err="1"/>
              <a:t>τοὺς</a:t>
            </a:r>
            <a:r>
              <a:rPr lang="el-GR" i="1" dirty="0"/>
              <a:t> </a:t>
            </a:r>
            <a:r>
              <a:rPr lang="el-GR" i="1" dirty="0" err="1"/>
              <a:t>ἕρποντας</a:t>
            </a:r>
            <a:r>
              <a:rPr lang="el-GR" i="1" dirty="0"/>
              <a:t> </a:t>
            </a:r>
            <a:r>
              <a:rPr lang="el-GR" i="1" dirty="0" err="1"/>
              <a:t>λογισμοὺς</a:t>
            </a:r>
            <a:r>
              <a:rPr lang="el-GR" i="1" dirty="0"/>
              <a:t> </a:t>
            </a:r>
            <a:r>
              <a:rPr lang="el-GR" i="1" dirty="0" err="1"/>
              <a:t>ἐν</a:t>
            </a:r>
            <a:r>
              <a:rPr lang="el-GR" i="1" dirty="0"/>
              <a:t> </a:t>
            </a:r>
            <a:r>
              <a:rPr lang="el-GR" i="1" dirty="0" err="1"/>
              <a:t>τῇ</a:t>
            </a:r>
            <a:r>
              <a:rPr lang="el-GR" i="1" dirty="0"/>
              <a:t> </a:t>
            </a:r>
            <a:r>
              <a:rPr lang="el-GR" i="1" dirty="0" err="1"/>
              <a:t>διανοίᾳ</a:t>
            </a:r>
            <a:r>
              <a:rPr lang="el-GR" i="1" dirty="0"/>
              <a:t>· κατασκοπεύει </a:t>
            </a:r>
            <a:r>
              <a:rPr lang="el-GR" i="1" dirty="0" err="1"/>
              <a:t>τῶν</a:t>
            </a:r>
            <a:r>
              <a:rPr lang="el-GR" i="1" dirty="0"/>
              <a:t> </a:t>
            </a:r>
            <a:r>
              <a:rPr lang="el-GR" i="1" dirty="0" err="1"/>
              <a:t>παθῶν</a:t>
            </a:r>
            <a:r>
              <a:rPr lang="el-GR" i="1" dirty="0"/>
              <a:t> </a:t>
            </a:r>
            <a:r>
              <a:rPr lang="el-GR" i="1" dirty="0" err="1"/>
              <a:t>τὴν</a:t>
            </a:r>
            <a:r>
              <a:rPr lang="el-GR" i="1" dirty="0"/>
              <a:t> </a:t>
            </a:r>
            <a:r>
              <a:rPr lang="el-GR" i="1" dirty="0" err="1"/>
              <a:t>ἀσχημοσύνην</a:t>
            </a:r>
            <a:r>
              <a:rPr lang="el-GR" i="1" dirty="0"/>
              <a:t> </a:t>
            </a:r>
            <a:r>
              <a:rPr lang="el-GR" i="1" dirty="0" err="1"/>
              <a:t>καὶ</a:t>
            </a:r>
            <a:r>
              <a:rPr lang="el-GR" i="1" dirty="0"/>
              <a:t> </a:t>
            </a:r>
            <a:r>
              <a:rPr lang="el-GR" i="1" dirty="0" err="1"/>
              <a:t>τὴν</a:t>
            </a:r>
            <a:r>
              <a:rPr lang="el-GR" i="1" dirty="0"/>
              <a:t> </a:t>
            </a:r>
            <a:r>
              <a:rPr lang="el-GR" i="1" dirty="0" err="1"/>
              <a:t>ἀηδίαν</a:t>
            </a:r>
            <a:r>
              <a:rPr lang="el-GR" i="1" dirty="0"/>
              <a:t> </a:t>
            </a:r>
            <a:r>
              <a:rPr lang="el-GR" i="1" dirty="0" err="1"/>
              <a:t>μὴ</a:t>
            </a:r>
            <a:r>
              <a:rPr lang="el-GR" i="1" dirty="0"/>
              <a:t> φέρων </a:t>
            </a:r>
            <a:r>
              <a:rPr lang="el-GR" i="1" dirty="0" err="1"/>
              <a:t>τῆς</a:t>
            </a:r>
            <a:r>
              <a:rPr lang="el-GR" i="1" dirty="0"/>
              <a:t> </a:t>
            </a:r>
            <a:r>
              <a:rPr lang="el-GR" i="1" dirty="0" err="1"/>
              <a:t>αἰσχύνης</a:t>
            </a:r>
            <a:r>
              <a:rPr lang="el-GR" i="1" dirty="0"/>
              <a:t> </a:t>
            </a:r>
            <a:r>
              <a:rPr lang="el-GR" i="1" dirty="0" err="1"/>
              <a:t>ἀποστρέφεται</a:t>
            </a:r>
            <a:r>
              <a:rPr lang="el-GR" i="1" dirty="0"/>
              <a:t> </a:t>
            </a:r>
            <a:r>
              <a:rPr lang="el-GR" i="1" dirty="0" err="1"/>
              <a:t>τὰ</a:t>
            </a:r>
            <a:r>
              <a:rPr lang="el-GR" i="1" dirty="0"/>
              <a:t> </a:t>
            </a:r>
            <a:r>
              <a:rPr lang="el-GR" i="1" dirty="0" err="1"/>
              <a:t>κακὰ</a:t>
            </a:r>
            <a:r>
              <a:rPr lang="el-GR" i="1" dirty="0"/>
              <a:t>, </a:t>
            </a:r>
            <a:r>
              <a:rPr lang="el-GR" i="1" dirty="0" err="1"/>
              <a:t>ὡς</a:t>
            </a:r>
            <a:r>
              <a:rPr lang="el-GR" i="1" dirty="0"/>
              <a:t> </a:t>
            </a:r>
            <a:r>
              <a:rPr lang="el-GR" i="1" dirty="0" err="1"/>
              <a:t>τὴν</a:t>
            </a:r>
            <a:r>
              <a:rPr lang="el-GR" i="1" dirty="0"/>
              <a:t> </a:t>
            </a:r>
            <a:r>
              <a:rPr lang="el-GR" i="1" dirty="0" err="1"/>
              <a:t>ἐλπίδα</a:t>
            </a:r>
            <a:r>
              <a:rPr lang="el-GR" i="1" dirty="0"/>
              <a:t> </a:t>
            </a:r>
            <a:r>
              <a:rPr lang="el-GR" i="1" dirty="0" err="1"/>
              <a:t>τῆς</a:t>
            </a:r>
            <a:r>
              <a:rPr lang="el-GR" i="1" dirty="0"/>
              <a:t> σωτηρίας </a:t>
            </a:r>
            <a:r>
              <a:rPr lang="el-GR" i="1" dirty="0" err="1"/>
              <a:t>καὶ</a:t>
            </a:r>
            <a:r>
              <a:rPr lang="el-GR" i="1" dirty="0"/>
              <a:t> </a:t>
            </a:r>
            <a:r>
              <a:rPr lang="el-GR" i="1" dirty="0" err="1"/>
              <a:t>εἰς</a:t>
            </a:r>
            <a:r>
              <a:rPr lang="el-GR" i="1" dirty="0"/>
              <a:t> </a:t>
            </a:r>
            <a:r>
              <a:rPr lang="el-GR" i="1" dirty="0" err="1"/>
              <a:t>θεὸν</a:t>
            </a:r>
            <a:r>
              <a:rPr lang="el-GR" i="1" dirty="0"/>
              <a:t> </a:t>
            </a:r>
            <a:r>
              <a:rPr lang="el-GR" i="1" dirty="0" err="1"/>
              <a:t>παρρησίαν</a:t>
            </a:r>
            <a:r>
              <a:rPr lang="el-GR" i="1" dirty="0"/>
              <a:t> </a:t>
            </a:r>
            <a:r>
              <a:rPr lang="el-GR" i="1" dirty="0" err="1"/>
              <a:t>ἀφαιρούμενα</a:t>
            </a:r>
            <a:r>
              <a:rPr lang="el-GR" dirty="0"/>
              <a:t>» (ΘΕΟΛΗΠΤΟΣ ΦΙΛΑΔΕΛΦΕΙΑΣ).</a:t>
            </a:r>
          </a:p>
        </p:txBody>
      </p:sp>
    </p:spTree>
    <p:extLst>
      <p:ext uri="{BB962C8B-B14F-4D97-AF65-F5344CB8AC3E}">
        <p14:creationId xmlns:p14="http://schemas.microsoft.com/office/powerpoint/2010/main" val="936271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32E813-A16A-6FFF-CFB9-634F38089003}"/>
              </a:ext>
            </a:extLst>
          </p:cNvPr>
          <p:cNvSpPr>
            <a:spLocks noGrp="1"/>
          </p:cNvSpPr>
          <p:nvPr>
            <p:ph type="title"/>
          </p:nvPr>
        </p:nvSpPr>
        <p:spPr>
          <a:xfrm>
            <a:off x="0" y="18256"/>
            <a:ext cx="12192000" cy="932358"/>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endParaRPr lang="el-GR" sz="3600" dirty="0"/>
          </a:p>
        </p:txBody>
      </p:sp>
      <p:sp>
        <p:nvSpPr>
          <p:cNvPr id="3" name="Θέση περιεχομένου 2">
            <a:extLst>
              <a:ext uri="{FF2B5EF4-FFF2-40B4-BE49-F238E27FC236}">
                <a16:creationId xmlns:a16="http://schemas.microsoft.com/office/drawing/2014/main" id="{23F97248-F025-3C1A-0243-05198A116013}"/>
              </a:ext>
            </a:extLst>
          </p:cNvPr>
          <p:cNvSpPr>
            <a:spLocks noGrp="1"/>
          </p:cNvSpPr>
          <p:nvPr>
            <p:ph idx="1"/>
          </p:nvPr>
        </p:nvSpPr>
        <p:spPr>
          <a:xfrm>
            <a:off x="-1" y="950614"/>
            <a:ext cx="12191999" cy="5889130"/>
          </a:xfrm>
        </p:spPr>
        <p:txBody>
          <a:bodyPr>
            <a:normAutofit fontScale="92500" lnSpcReduction="20000"/>
          </a:bodyPr>
          <a:lstStyle/>
          <a:p>
            <a:r>
              <a:rPr lang="el-GR" dirty="0"/>
              <a:t>Όταν </a:t>
            </a:r>
            <a:r>
              <a:rPr lang="el-GR" dirty="0" err="1"/>
              <a:t>κοιμίζονται</a:t>
            </a:r>
            <a:r>
              <a:rPr lang="el-GR" dirty="0"/>
              <a:t> οι επαναστάσεις του σώματος και μαραίνεται η λύσσα του θυμού και της επιθυμίας, τότε καθαρίζεται η διάνοια και καθίσταται καθαρή και ανέφελη: «</a:t>
            </a:r>
            <a:r>
              <a:rPr lang="el-GR" i="1" dirty="0"/>
              <a:t>Ἡ </a:t>
            </a:r>
            <a:r>
              <a:rPr lang="el-GR" i="1" dirty="0" err="1"/>
              <a:t>δὲ</a:t>
            </a:r>
            <a:r>
              <a:rPr lang="el-GR" i="1" dirty="0"/>
              <a:t> </a:t>
            </a:r>
            <a:r>
              <a:rPr lang="el-GR" b="1" i="1" dirty="0"/>
              <a:t>νηστεία</a:t>
            </a:r>
            <a:r>
              <a:rPr lang="el-GR" i="1" dirty="0"/>
              <a:t> </a:t>
            </a:r>
            <a:r>
              <a:rPr lang="el-GR" i="1" dirty="0" err="1"/>
              <a:t>καὶ</a:t>
            </a:r>
            <a:r>
              <a:rPr lang="el-GR" i="1" dirty="0"/>
              <a:t> ἡ </a:t>
            </a:r>
            <a:r>
              <a:rPr lang="el-GR" b="1" i="1" dirty="0" err="1"/>
              <a:t>ἐγκράτεια</a:t>
            </a:r>
            <a:r>
              <a:rPr lang="el-GR" i="1" dirty="0"/>
              <a:t> </a:t>
            </a:r>
            <a:r>
              <a:rPr lang="el-GR" i="1" dirty="0" err="1"/>
              <a:t>τὰς</a:t>
            </a:r>
            <a:r>
              <a:rPr lang="el-GR" i="1" dirty="0"/>
              <a:t> </a:t>
            </a:r>
            <a:r>
              <a:rPr lang="el-GR" i="1" dirty="0" err="1"/>
              <a:t>μὲν</a:t>
            </a:r>
            <a:r>
              <a:rPr lang="el-GR" i="1" dirty="0"/>
              <a:t> </a:t>
            </a:r>
            <a:r>
              <a:rPr lang="el-GR" i="1" dirty="0" err="1"/>
              <a:t>τοῦ</a:t>
            </a:r>
            <a:r>
              <a:rPr lang="el-GR" i="1" dirty="0"/>
              <a:t> σώματος </a:t>
            </a:r>
            <a:r>
              <a:rPr lang="el-GR" i="1" dirty="0" err="1"/>
              <a:t>ἐπαναστάσεις</a:t>
            </a:r>
            <a:r>
              <a:rPr lang="el-GR" i="1" dirty="0"/>
              <a:t> κοιμίζει, </a:t>
            </a:r>
            <a:r>
              <a:rPr lang="el-GR" i="1" dirty="0" err="1"/>
              <a:t>τὴν</a:t>
            </a:r>
            <a:r>
              <a:rPr lang="el-GR" i="1" dirty="0"/>
              <a:t> </a:t>
            </a:r>
            <a:r>
              <a:rPr lang="el-GR" i="1" dirty="0" err="1"/>
              <a:t>λύσσαν</a:t>
            </a:r>
            <a:r>
              <a:rPr lang="el-GR" i="1" dirty="0"/>
              <a:t> </a:t>
            </a:r>
            <a:r>
              <a:rPr lang="el-GR" i="1" dirty="0" err="1"/>
              <a:t>τοῦ</a:t>
            </a:r>
            <a:r>
              <a:rPr lang="el-GR" i="1" dirty="0"/>
              <a:t> </a:t>
            </a:r>
            <a:r>
              <a:rPr lang="el-GR" i="1" dirty="0" err="1"/>
              <a:t>θυμοῦ</a:t>
            </a:r>
            <a:r>
              <a:rPr lang="el-GR" i="1" dirty="0"/>
              <a:t> </a:t>
            </a:r>
            <a:r>
              <a:rPr lang="el-GR" i="1" dirty="0" err="1"/>
              <a:t>καὶ</a:t>
            </a:r>
            <a:r>
              <a:rPr lang="el-GR" i="1" dirty="0"/>
              <a:t> </a:t>
            </a:r>
            <a:r>
              <a:rPr lang="el-GR" i="1" dirty="0" err="1"/>
              <a:t>τῆς</a:t>
            </a:r>
            <a:r>
              <a:rPr lang="el-GR" i="1" dirty="0"/>
              <a:t> </a:t>
            </a:r>
            <a:r>
              <a:rPr lang="el-GR" i="1" dirty="0" err="1"/>
              <a:t>ἐπιθυμίας</a:t>
            </a:r>
            <a:r>
              <a:rPr lang="el-GR" i="1" dirty="0"/>
              <a:t> </a:t>
            </a:r>
            <a:r>
              <a:rPr lang="el-GR" i="1" dirty="0" err="1"/>
              <a:t>ἀπομαραίνει</a:t>
            </a:r>
            <a:r>
              <a:rPr lang="el-GR" i="1" dirty="0"/>
              <a:t>, </a:t>
            </a:r>
            <a:r>
              <a:rPr lang="el-GR" i="1" dirty="0" err="1"/>
              <a:t>αἰθρίαν</a:t>
            </a:r>
            <a:r>
              <a:rPr lang="el-GR" i="1" dirty="0"/>
              <a:t> </a:t>
            </a:r>
            <a:r>
              <a:rPr lang="el-GR" i="1" dirty="0" err="1"/>
              <a:t>δὲ</a:t>
            </a:r>
            <a:r>
              <a:rPr lang="el-GR" i="1" dirty="0"/>
              <a:t> </a:t>
            </a:r>
            <a:r>
              <a:rPr lang="el-GR" i="1" dirty="0" err="1"/>
              <a:t>τῇ</a:t>
            </a:r>
            <a:r>
              <a:rPr lang="el-GR" i="1" dirty="0"/>
              <a:t> </a:t>
            </a:r>
            <a:r>
              <a:rPr lang="el-GR" i="1" dirty="0" err="1"/>
              <a:t>διανοίᾳ</a:t>
            </a:r>
            <a:r>
              <a:rPr lang="el-GR" i="1" dirty="0"/>
              <a:t> </a:t>
            </a:r>
            <a:r>
              <a:rPr lang="el-GR" i="1" dirty="0" err="1"/>
              <a:t>καθαρὰν</a:t>
            </a:r>
            <a:r>
              <a:rPr lang="el-GR" i="1" dirty="0"/>
              <a:t> </a:t>
            </a:r>
            <a:r>
              <a:rPr lang="el-GR" i="1" dirty="0" err="1"/>
              <a:t>ἐμποιεῖ</a:t>
            </a:r>
            <a:r>
              <a:rPr lang="el-GR" i="1" dirty="0"/>
              <a:t> </a:t>
            </a:r>
            <a:r>
              <a:rPr lang="el-GR" i="1" dirty="0" err="1"/>
              <a:t>καὶ</a:t>
            </a:r>
            <a:r>
              <a:rPr lang="el-GR" i="1" dirty="0"/>
              <a:t> </a:t>
            </a:r>
            <a:r>
              <a:rPr lang="el-GR" i="1" dirty="0" err="1"/>
              <a:t>οἷον</a:t>
            </a:r>
            <a:r>
              <a:rPr lang="el-GR" i="1" dirty="0"/>
              <a:t> </a:t>
            </a:r>
            <a:r>
              <a:rPr lang="el-GR" i="1" dirty="0" err="1"/>
              <a:t>ἀνέφελον</a:t>
            </a:r>
            <a:r>
              <a:rPr lang="el-GR" i="1" dirty="0"/>
              <a:t>, </a:t>
            </a:r>
            <a:r>
              <a:rPr lang="el-GR" i="1" dirty="0" err="1"/>
              <a:t>ἀποκαθαίρουσα</a:t>
            </a:r>
            <a:r>
              <a:rPr lang="el-GR" i="1" dirty="0"/>
              <a:t> ταύτην </a:t>
            </a:r>
            <a:r>
              <a:rPr lang="el-GR" i="1" dirty="0" err="1"/>
              <a:t>τῶν</a:t>
            </a:r>
            <a:r>
              <a:rPr lang="el-GR" i="1" dirty="0"/>
              <a:t> </a:t>
            </a:r>
            <a:r>
              <a:rPr lang="el-GR" i="1" dirty="0" err="1"/>
              <a:t>ἐκ</a:t>
            </a:r>
            <a:r>
              <a:rPr lang="el-GR" i="1" dirty="0"/>
              <a:t> </a:t>
            </a:r>
            <a:r>
              <a:rPr lang="el-GR" i="1" dirty="0" err="1"/>
              <a:t>τοῦ</a:t>
            </a:r>
            <a:r>
              <a:rPr lang="el-GR" i="1" dirty="0"/>
              <a:t> πλήθους </a:t>
            </a:r>
            <a:r>
              <a:rPr lang="el-GR" i="1" dirty="0" err="1"/>
              <a:t>τῶν</a:t>
            </a:r>
            <a:r>
              <a:rPr lang="el-GR" i="1" dirty="0"/>
              <a:t> </a:t>
            </a:r>
            <a:r>
              <a:rPr lang="el-GR" i="1" dirty="0" err="1"/>
              <a:t>βρωμάτων</a:t>
            </a:r>
            <a:r>
              <a:rPr lang="el-GR" i="1" dirty="0"/>
              <a:t> </a:t>
            </a:r>
            <a:r>
              <a:rPr lang="el-GR" i="1" dirty="0" err="1"/>
              <a:t>ἀνιόντων</a:t>
            </a:r>
            <a:r>
              <a:rPr lang="el-GR" i="1" dirty="0"/>
              <a:t> </a:t>
            </a:r>
            <a:r>
              <a:rPr lang="el-GR" i="1" dirty="0" err="1"/>
              <a:t>ἀτμῶν</a:t>
            </a:r>
            <a:r>
              <a:rPr lang="el-GR" i="1" dirty="0"/>
              <a:t>, </a:t>
            </a:r>
            <a:r>
              <a:rPr lang="el-GR" i="1" dirty="0" err="1"/>
              <a:t>καὶ</a:t>
            </a:r>
            <a:r>
              <a:rPr lang="el-GR" i="1" dirty="0"/>
              <a:t> </a:t>
            </a:r>
            <a:r>
              <a:rPr lang="el-GR" i="1" dirty="0" err="1"/>
              <a:t>τῆς</a:t>
            </a:r>
            <a:r>
              <a:rPr lang="el-GR" i="1" dirty="0"/>
              <a:t> </a:t>
            </a:r>
            <a:r>
              <a:rPr lang="el-GR" i="1" dirty="0" err="1"/>
              <a:t>ἀπὸ</a:t>
            </a:r>
            <a:r>
              <a:rPr lang="el-GR" i="1" dirty="0"/>
              <a:t> τούτων </a:t>
            </a:r>
            <a:r>
              <a:rPr lang="el-GR" i="1" dirty="0" err="1"/>
              <a:t>ἀχλύος</a:t>
            </a:r>
            <a:r>
              <a:rPr lang="el-GR" dirty="0"/>
              <a:t>» (ΓΡΗΓΟΡΙΟΣ ΠΑΛΑΜΑΣ).</a:t>
            </a:r>
          </a:p>
          <a:p>
            <a:r>
              <a:rPr lang="el-GR" dirty="0"/>
              <a:t>Όσο φθείρεται ο εξωτερικός άνθρωπος, τόσο ανακαινίζεται ο εσωτερικός, </a:t>
            </a:r>
            <a:r>
              <a:rPr lang="el-GR" dirty="0" err="1"/>
              <a:t>λεπτύνεται</a:t>
            </a:r>
            <a:r>
              <a:rPr lang="el-GR" dirty="0"/>
              <a:t> με νηστεία και εγκράτεια και λεπτύνει οπωσδήποτε τον νου: «</a:t>
            </a:r>
            <a:r>
              <a:rPr lang="el-GR" i="1" dirty="0" err="1"/>
              <a:t>Διὰ</a:t>
            </a:r>
            <a:r>
              <a:rPr lang="el-GR" i="1" dirty="0"/>
              <a:t> νηστείας </a:t>
            </a:r>
            <a:r>
              <a:rPr lang="el-GR" i="1" dirty="0" err="1"/>
              <a:t>καὶ</a:t>
            </a:r>
            <a:r>
              <a:rPr lang="el-GR" i="1" dirty="0"/>
              <a:t> </a:t>
            </a:r>
            <a:r>
              <a:rPr lang="el-GR" i="1" dirty="0" err="1"/>
              <a:t>ἐγκρατείας</a:t>
            </a:r>
            <a:r>
              <a:rPr lang="el-GR" i="1" dirty="0"/>
              <a:t> ὁ </a:t>
            </a:r>
            <a:r>
              <a:rPr lang="el-GR" i="1" dirty="0" err="1"/>
              <a:t>ἔξω</a:t>
            </a:r>
            <a:r>
              <a:rPr lang="el-GR" i="1" dirty="0"/>
              <a:t> </a:t>
            </a:r>
            <a:r>
              <a:rPr lang="el-GR" i="1" dirty="0" err="1"/>
              <a:t>ἄνθρωπος</a:t>
            </a:r>
            <a:r>
              <a:rPr lang="el-GR" i="1" dirty="0"/>
              <a:t> φθείρεται· </a:t>
            </a:r>
            <a:r>
              <a:rPr lang="el-GR" b="1" i="1" dirty="0" err="1"/>
              <a:t>ὅσῳ</a:t>
            </a:r>
            <a:r>
              <a:rPr lang="el-GR" b="1" i="1" dirty="0"/>
              <a:t> </a:t>
            </a:r>
            <a:r>
              <a:rPr lang="el-GR" b="1" i="1" dirty="0" err="1"/>
              <a:t>δὲ</a:t>
            </a:r>
            <a:r>
              <a:rPr lang="el-GR" b="1" i="1" dirty="0"/>
              <a:t> </a:t>
            </a:r>
            <a:r>
              <a:rPr lang="el-GR" b="1" i="1" dirty="0" err="1"/>
              <a:t>οὗτος</a:t>
            </a:r>
            <a:r>
              <a:rPr lang="el-GR" b="1" i="1" dirty="0"/>
              <a:t> φθείρεται, </a:t>
            </a:r>
            <a:r>
              <a:rPr lang="el-GR" b="1" i="1" dirty="0" err="1"/>
              <a:t>τοσοῦτον</a:t>
            </a:r>
            <a:r>
              <a:rPr lang="el-GR" b="1" i="1" dirty="0"/>
              <a:t> ὁ </a:t>
            </a:r>
            <a:r>
              <a:rPr lang="el-GR" b="1" i="1" dirty="0" err="1"/>
              <a:t>ἐντὸς</a:t>
            </a:r>
            <a:r>
              <a:rPr lang="el-GR" b="1" i="1" dirty="0"/>
              <a:t> </a:t>
            </a:r>
            <a:r>
              <a:rPr lang="el-GR" b="1" i="1" dirty="0" err="1"/>
              <a:t>ἀνακαινίζεται</a:t>
            </a:r>
            <a:r>
              <a:rPr lang="el-GR" i="1" dirty="0"/>
              <a:t> </a:t>
            </a:r>
            <a:r>
              <a:rPr lang="el-GR" i="1" dirty="0" err="1"/>
              <a:t>κατὰ</a:t>
            </a:r>
            <a:r>
              <a:rPr lang="el-GR" i="1" dirty="0"/>
              <a:t> </a:t>
            </a:r>
            <a:r>
              <a:rPr lang="el-GR" i="1" dirty="0" err="1"/>
              <a:t>τὸν</a:t>
            </a:r>
            <a:r>
              <a:rPr lang="el-GR" i="1" dirty="0"/>
              <a:t> </a:t>
            </a:r>
            <a:r>
              <a:rPr lang="el-GR" i="1" dirty="0" err="1"/>
              <a:t>ἀπόστολον</a:t>
            </a:r>
            <a:r>
              <a:rPr lang="el-GR" i="1" dirty="0"/>
              <a:t>. «</a:t>
            </a:r>
            <a:r>
              <a:rPr lang="el-GR" i="1" dirty="0" err="1"/>
              <a:t>Παχεία</a:t>
            </a:r>
            <a:r>
              <a:rPr lang="el-GR" i="1" dirty="0"/>
              <a:t> </a:t>
            </a:r>
            <a:r>
              <a:rPr lang="el-GR" i="1" dirty="0" err="1"/>
              <a:t>γαστήρ</a:t>
            </a:r>
            <a:r>
              <a:rPr lang="el-GR" i="1" dirty="0"/>
              <a:t>», </a:t>
            </a:r>
            <a:r>
              <a:rPr lang="el-GR" i="1" dirty="0" err="1"/>
              <a:t>εἶπέ</a:t>
            </a:r>
            <a:r>
              <a:rPr lang="el-GR" i="1" dirty="0"/>
              <a:t> τις, «</a:t>
            </a:r>
            <a:r>
              <a:rPr lang="el-GR" i="1" dirty="0" err="1"/>
              <a:t>λεπτὸν</a:t>
            </a:r>
            <a:r>
              <a:rPr lang="el-GR" i="1" dirty="0"/>
              <a:t> </a:t>
            </a:r>
            <a:r>
              <a:rPr lang="el-GR" i="1" dirty="0" err="1"/>
              <a:t>οὐ</a:t>
            </a:r>
            <a:r>
              <a:rPr lang="el-GR" i="1" dirty="0"/>
              <a:t> τίκτει </a:t>
            </a:r>
            <a:r>
              <a:rPr lang="el-GR" i="1" dirty="0" err="1"/>
              <a:t>νοῦν</a:t>
            </a:r>
            <a:r>
              <a:rPr lang="el-GR" i="1" dirty="0"/>
              <a:t>». </a:t>
            </a:r>
            <a:r>
              <a:rPr lang="el-GR" i="1" dirty="0" err="1"/>
              <a:t>Οὐκοῦν</a:t>
            </a:r>
            <a:r>
              <a:rPr lang="el-GR" i="1" dirty="0"/>
              <a:t> ἡ </a:t>
            </a:r>
            <a:r>
              <a:rPr lang="el-GR" i="1" dirty="0" err="1"/>
              <a:t>διὰ</a:t>
            </a:r>
            <a:r>
              <a:rPr lang="el-GR" i="1" dirty="0"/>
              <a:t> νηστείας </a:t>
            </a:r>
            <a:r>
              <a:rPr lang="el-GR" i="1" dirty="0" err="1"/>
              <a:t>καὶ</a:t>
            </a:r>
            <a:r>
              <a:rPr lang="el-GR" i="1" dirty="0"/>
              <a:t> </a:t>
            </a:r>
            <a:r>
              <a:rPr lang="el-GR" i="1" dirty="0" err="1"/>
              <a:t>ἐγκρατείας</a:t>
            </a:r>
            <a:r>
              <a:rPr lang="el-GR" i="1" dirty="0"/>
              <a:t> </a:t>
            </a:r>
            <a:r>
              <a:rPr lang="el-GR" i="1" dirty="0" err="1"/>
              <a:t>λεπτυνομένη</a:t>
            </a:r>
            <a:r>
              <a:rPr lang="el-GR" i="1" dirty="0"/>
              <a:t> </a:t>
            </a:r>
            <a:r>
              <a:rPr lang="el-GR" i="1" dirty="0" err="1"/>
              <a:t>καὶ</a:t>
            </a:r>
            <a:r>
              <a:rPr lang="el-GR" i="1" dirty="0"/>
              <a:t> </a:t>
            </a:r>
            <a:r>
              <a:rPr lang="el-GR" i="1" dirty="0" err="1"/>
              <a:t>τὸν</a:t>
            </a:r>
            <a:r>
              <a:rPr lang="el-GR" i="1" dirty="0"/>
              <a:t> </a:t>
            </a:r>
            <a:r>
              <a:rPr lang="el-GR" i="1" dirty="0" err="1"/>
              <a:t>νοῦν</a:t>
            </a:r>
            <a:r>
              <a:rPr lang="el-GR" i="1" dirty="0"/>
              <a:t> </a:t>
            </a:r>
            <a:r>
              <a:rPr lang="el-GR" i="1" dirty="0" err="1"/>
              <a:t>ἐξ</a:t>
            </a:r>
            <a:r>
              <a:rPr lang="el-GR" i="1" dirty="0"/>
              <a:t>’ </a:t>
            </a:r>
            <a:r>
              <a:rPr lang="el-GR" i="1" dirty="0" err="1"/>
              <a:t>ἀνάγκης</a:t>
            </a:r>
            <a:r>
              <a:rPr lang="el-GR" i="1" dirty="0"/>
              <a:t> λεπτύνει</a:t>
            </a:r>
            <a:r>
              <a:rPr lang="el-GR" dirty="0"/>
              <a:t>» (ΓΡΗΓΟΡΙΟΣ ΠΑΛΑΜΑΣ). </a:t>
            </a:r>
          </a:p>
          <a:p>
            <a:r>
              <a:rPr lang="el-GR" dirty="0"/>
              <a:t>Αυτό το ειρηνικό τείχος της νηστείας και της εγκράτειας προσπαθεί να γκρεμίσει ο πονηρός αρχιμάγειρας με πολιορκητικές μηχανές τα </a:t>
            </a:r>
            <a:r>
              <a:rPr lang="el-GR" dirty="0" err="1"/>
              <a:t>γοητεύματα</a:t>
            </a:r>
            <a:r>
              <a:rPr lang="el-GR" dirty="0"/>
              <a:t> της μαγειρικής: «</a:t>
            </a:r>
            <a:r>
              <a:rPr lang="el-GR" i="1" dirty="0" err="1"/>
              <a:t>Διπλοῦν</a:t>
            </a:r>
            <a:r>
              <a:rPr lang="el-GR" i="1" dirty="0"/>
              <a:t> </a:t>
            </a:r>
            <a:r>
              <a:rPr lang="el-GR" i="1" dirty="0" err="1"/>
              <a:t>ἐστι</a:t>
            </a:r>
            <a:r>
              <a:rPr lang="el-GR" i="1" dirty="0"/>
              <a:t> περιτοίχισμα ἡ νηστεία </a:t>
            </a:r>
            <a:r>
              <a:rPr lang="el-GR" i="1" dirty="0" err="1"/>
              <a:t>καὶ</a:t>
            </a:r>
            <a:r>
              <a:rPr lang="el-GR" i="1" dirty="0"/>
              <a:t> ἡ </a:t>
            </a:r>
            <a:r>
              <a:rPr lang="el-GR" i="1" dirty="0" err="1"/>
              <a:t>ἐγκράτεια</a:t>
            </a:r>
            <a:r>
              <a:rPr lang="el-GR" i="1" dirty="0"/>
              <a:t>, </a:t>
            </a:r>
            <a:r>
              <a:rPr lang="el-GR" i="1" dirty="0" err="1"/>
              <a:t>καὶ</a:t>
            </a:r>
            <a:r>
              <a:rPr lang="el-GR" i="1" dirty="0"/>
              <a:t> ὁ ταύταις </a:t>
            </a:r>
            <a:r>
              <a:rPr lang="el-GR" i="1" dirty="0" err="1"/>
              <a:t>βιῶν</a:t>
            </a:r>
            <a:r>
              <a:rPr lang="el-GR" i="1" dirty="0"/>
              <a:t> </a:t>
            </a:r>
            <a:r>
              <a:rPr lang="el-GR" i="1" dirty="0" err="1"/>
              <a:t>εἰρήνης</a:t>
            </a:r>
            <a:r>
              <a:rPr lang="el-GR" i="1" dirty="0"/>
              <a:t> </a:t>
            </a:r>
            <a:r>
              <a:rPr lang="el-GR" i="1" dirty="0" err="1"/>
              <a:t>ἀπολαύει</a:t>
            </a:r>
            <a:r>
              <a:rPr lang="el-GR" i="1" dirty="0"/>
              <a:t> </a:t>
            </a:r>
            <a:r>
              <a:rPr lang="el-GR" i="1" dirty="0" err="1"/>
              <a:t>πολλῆς</a:t>
            </a:r>
            <a:r>
              <a:rPr lang="el-GR" i="1" dirty="0"/>
              <a:t>, </a:t>
            </a:r>
            <a:r>
              <a:rPr lang="el-GR" i="1" dirty="0" err="1"/>
              <a:t>ὡς</a:t>
            </a:r>
            <a:r>
              <a:rPr lang="el-GR" i="1" dirty="0"/>
              <a:t> </a:t>
            </a:r>
            <a:r>
              <a:rPr lang="el-GR" i="1" dirty="0" err="1"/>
              <a:t>τῆς</a:t>
            </a:r>
            <a:r>
              <a:rPr lang="el-GR" i="1" dirty="0"/>
              <a:t> </a:t>
            </a:r>
            <a:r>
              <a:rPr lang="el-GR" i="1" dirty="0" err="1"/>
              <a:t>Ἰερουσαλὴμ</a:t>
            </a:r>
            <a:r>
              <a:rPr lang="el-GR" i="1" dirty="0"/>
              <a:t> </a:t>
            </a:r>
            <a:r>
              <a:rPr lang="el-GR" i="1" dirty="0" err="1"/>
              <a:t>ὤν</a:t>
            </a:r>
            <a:r>
              <a:rPr lang="el-GR" i="1" dirty="0"/>
              <a:t> </a:t>
            </a:r>
            <a:r>
              <a:rPr lang="el-GR" i="1" dirty="0" err="1"/>
              <a:t>ἐντός</a:t>
            </a:r>
            <a:r>
              <a:rPr lang="el-GR" i="1" dirty="0"/>
              <a:t>· </a:t>
            </a:r>
            <a:r>
              <a:rPr lang="el-GR" i="1" dirty="0" err="1"/>
              <a:t>Ἰερουσαλὴμ</a:t>
            </a:r>
            <a:r>
              <a:rPr lang="el-GR" i="1" dirty="0"/>
              <a:t> </a:t>
            </a:r>
            <a:r>
              <a:rPr lang="el-GR" i="1" dirty="0" err="1"/>
              <a:t>γὰρ</a:t>
            </a:r>
            <a:r>
              <a:rPr lang="el-GR" i="1" dirty="0"/>
              <a:t> </a:t>
            </a:r>
            <a:r>
              <a:rPr lang="el-GR" i="1" dirty="0" err="1"/>
              <a:t>εἰρήνη</a:t>
            </a:r>
            <a:r>
              <a:rPr lang="el-GR" i="1" dirty="0"/>
              <a:t> </a:t>
            </a:r>
            <a:r>
              <a:rPr lang="el-GR" i="1" dirty="0" err="1"/>
              <a:t>ἑρμηνεύεται</a:t>
            </a:r>
            <a:r>
              <a:rPr lang="el-GR" i="1" dirty="0"/>
              <a:t>. </a:t>
            </a:r>
            <a:r>
              <a:rPr lang="el-GR" i="1" dirty="0" err="1"/>
              <a:t>Τούτῳ</a:t>
            </a:r>
            <a:r>
              <a:rPr lang="el-GR" i="1" dirty="0"/>
              <a:t> </a:t>
            </a:r>
            <a:r>
              <a:rPr lang="el-GR" i="1" dirty="0" err="1"/>
              <a:t>δὲ</a:t>
            </a:r>
            <a:r>
              <a:rPr lang="el-GR" i="1" dirty="0"/>
              <a:t> </a:t>
            </a:r>
            <a:r>
              <a:rPr lang="el-GR" i="1" dirty="0" err="1"/>
              <a:t>πολεμεῖ</a:t>
            </a:r>
            <a:r>
              <a:rPr lang="el-GR" i="1" dirty="0"/>
              <a:t> </a:t>
            </a:r>
            <a:r>
              <a:rPr lang="el-GR" i="1" dirty="0" err="1"/>
              <a:t>τῷ</a:t>
            </a:r>
            <a:r>
              <a:rPr lang="el-GR" i="1" dirty="0"/>
              <a:t> </a:t>
            </a:r>
            <a:r>
              <a:rPr lang="el-GR" i="1" dirty="0" err="1"/>
              <a:t>τείχει</a:t>
            </a:r>
            <a:r>
              <a:rPr lang="el-GR" i="1" dirty="0"/>
              <a:t> ὁ </a:t>
            </a:r>
            <a:r>
              <a:rPr lang="el-GR" i="1" dirty="0" err="1"/>
              <a:t>τοῦ</a:t>
            </a:r>
            <a:r>
              <a:rPr lang="el-GR" i="1" dirty="0"/>
              <a:t> </a:t>
            </a:r>
            <a:r>
              <a:rPr lang="el-GR" i="1" dirty="0" err="1"/>
              <a:t>βαβυλωνίου</a:t>
            </a:r>
            <a:r>
              <a:rPr lang="el-GR" i="1" dirty="0"/>
              <a:t> </a:t>
            </a:r>
            <a:r>
              <a:rPr lang="el-GR" i="1" dirty="0" err="1"/>
              <a:t>ἄρχοντος</a:t>
            </a:r>
            <a:r>
              <a:rPr lang="el-GR" i="1" dirty="0"/>
              <a:t> </a:t>
            </a:r>
            <a:r>
              <a:rPr lang="el-GR" i="1" dirty="0" err="1"/>
              <a:t>ἀρχιμάγειρος</a:t>
            </a:r>
            <a:r>
              <a:rPr lang="el-GR" i="1" dirty="0"/>
              <a:t>· </a:t>
            </a:r>
            <a:r>
              <a:rPr lang="el-GR" i="1" dirty="0" err="1"/>
              <a:t>κἄν</a:t>
            </a:r>
            <a:r>
              <a:rPr lang="el-GR" i="1" dirty="0"/>
              <a:t> </a:t>
            </a:r>
            <a:r>
              <a:rPr lang="el-GR" i="1" dirty="0" err="1"/>
              <a:t>οὐχ</a:t>
            </a:r>
            <a:r>
              <a:rPr lang="el-GR" i="1" dirty="0"/>
              <a:t> </a:t>
            </a:r>
            <a:r>
              <a:rPr lang="el-GR" i="1" dirty="0" err="1"/>
              <a:t>εὕρῃ</a:t>
            </a:r>
            <a:r>
              <a:rPr lang="el-GR" i="1" dirty="0"/>
              <a:t> </a:t>
            </a:r>
            <a:r>
              <a:rPr lang="el-GR" i="1" dirty="0" err="1"/>
              <a:t>τοὺς</a:t>
            </a:r>
            <a:r>
              <a:rPr lang="el-GR" i="1" dirty="0"/>
              <a:t> </a:t>
            </a:r>
            <a:r>
              <a:rPr lang="el-GR" i="1" dirty="0" err="1"/>
              <a:t>ἐντὸς</a:t>
            </a:r>
            <a:r>
              <a:rPr lang="el-GR" i="1" dirty="0"/>
              <a:t> </a:t>
            </a:r>
            <a:r>
              <a:rPr lang="el-GR" i="1" dirty="0" err="1"/>
              <a:t>ἀντεχόμενους</a:t>
            </a:r>
            <a:r>
              <a:rPr lang="el-GR" i="1" dirty="0"/>
              <a:t> </a:t>
            </a:r>
            <a:r>
              <a:rPr lang="el-GR" i="1" dirty="0" err="1"/>
              <a:t>τῶν</a:t>
            </a:r>
            <a:r>
              <a:rPr lang="el-GR" i="1" dirty="0"/>
              <a:t> </a:t>
            </a:r>
            <a:r>
              <a:rPr lang="el-GR" i="1" dirty="0" err="1"/>
              <a:t>τειχῶν</a:t>
            </a:r>
            <a:r>
              <a:rPr lang="el-GR" i="1" dirty="0"/>
              <a:t> </a:t>
            </a:r>
            <a:r>
              <a:rPr lang="el-GR" i="1" dirty="0" err="1"/>
              <a:t>καρτερῶς</a:t>
            </a:r>
            <a:r>
              <a:rPr lang="el-GR" i="1" dirty="0"/>
              <a:t>, </a:t>
            </a:r>
            <a:r>
              <a:rPr lang="el-GR" i="1" dirty="0" err="1"/>
              <a:t>καθαιρεῖ</a:t>
            </a:r>
            <a:r>
              <a:rPr lang="el-GR" i="1" dirty="0"/>
              <a:t> </a:t>
            </a:r>
            <a:r>
              <a:rPr lang="el-GR" i="1" dirty="0" err="1"/>
              <a:t>ταῦτα</a:t>
            </a:r>
            <a:r>
              <a:rPr lang="el-GR" i="1" dirty="0"/>
              <a:t>, </a:t>
            </a:r>
            <a:r>
              <a:rPr lang="el-GR" i="1" dirty="0" err="1"/>
              <a:t>προσαγαγὼν</a:t>
            </a:r>
            <a:r>
              <a:rPr lang="el-GR" i="1" dirty="0"/>
              <a:t> </a:t>
            </a:r>
            <a:r>
              <a:rPr lang="el-GR" i="1" dirty="0" err="1"/>
              <a:t>ὡς</a:t>
            </a:r>
            <a:r>
              <a:rPr lang="el-GR" i="1" dirty="0"/>
              <a:t> </a:t>
            </a:r>
            <a:r>
              <a:rPr lang="el-GR" i="1" dirty="0" err="1"/>
              <a:t>ἐλεπόλεις</a:t>
            </a:r>
            <a:r>
              <a:rPr lang="el-GR" i="1" dirty="0"/>
              <a:t> </a:t>
            </a:r>
            <a:r>
              <a:rPr lang="el-GR" i="1" dirty="0" err="1"/>
              <a:t>τὰ</a:t>
            </a:r>
            <a:r>
              <a:rPr lang="el-GR" i="1" dirty="0"/>
              <a:t> </a:t>
            </a:r>
            <a:r>
              <a:rPr lang="el-GR" i="1" dirty="0" err="1"/>
              <a:t>τῆς</a:t>
            </a:r>
            <a:r>
              <a:rPr lang="el-GR" i="1" dirty="0"/>
              <a:t> </a:t>
            </a:r>
            <a:r>
              <a:rPr lang="el-GR" i="1" dirty="0" err="1"/>
              <a:t>ὀψαρτυτικῆς</a:t>
            </a:r>
            <a:r>
              <a:rPr lang="el-GR" i="1" dirty="0"/>
              <a:t> </a:t>
            </a:r>
            <a:r>
              <a:rPr lang="el-GR" i="1" dirty="0" err="1"/>
              <a:t>μαγγανεύματα</a:t>
            </a:r>
            <a:r>
              <a:rPr lang="el-GR" dirty="0"/>
              <a:t>» (ΓΡΗΓΟΡΙΟΣ ΠΑΛΑΜΑΣ).</a:t>
            </a:r>
          </a:p>
        </p:txBody>
      </p:sp>
    </p:spTree>
    <p:extLst>
      <p:ext uri="{BB962C8B-B14F-4D97-AF65-F5344CB8AC3E}">
        <p14:creationId xmlns:p14="http://schemas.microsoft.com/office/powerpoint/2010/main" val="588173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CD2F15-8629-5199-2E79-0E35B2AF4E1E}"/>
              </a:ext>
            </a:extLst>
          </p:cNvPr>
          <p:cNvSpPr>
            <a:spLocks noGrp="1"/>
          </p:cNvSpPr>
          <p:nvPr>
            <p:ph type="title"/>
          </p:nvPr>
        </p:nvSpPr>
        <p:spPr>
          <a:xfrm>
            <a:off x="0" y="1"/>
            <a:ext cx="12192000" cy="962024"/>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endParaRPr lang="el-GR" sz="3600" dirty="0"/>
          </a:p>
        </p:txBody>
      </p:sp>
      <p:sp>
        <p:nvSpPr>
          <p:cNvPr id="3" name="Θέση περιεχομένου 2">
            <a:extLst>
              <a:ext uri="{FF2B5EF4-FFF2-40B4-BE49-F238E27FC236}">
                <a16:creationId xmlns:a16="http://schemas.microsoft.com/office/drawing/2014/main" id="{D6BE12EF-0D99-9AAB-BB66-A7834DD8BB79}"/>
              </a:ext>
            </a:extLst>
          </p:cNvPr>
          <p:cNvSpPr>
            <a:spLocks noGrp="1"/>
          </p:cNvSpPr>
          <p:nvPr>
            <p:ph idx="1"/>
          </p:nvPr>
        </p:nvSpPr>
        <p:spPr>
          <a:xfrm>
            <a:off x="0" y="1095375"/>
            <a:ext cx="12192000" cy="6029325"/>
          </a:xfrm>
        </p:spPr>
        <p:txBody>
          <a:bodyPr>
            <a:normAutofit fontScale="92500" lnSpcReduction="20000"/>
          </a:bodyPr>
          <a:lstStyle/>
          <a:p>
            <a:r>
              <a:rPr lang="el-GR" dirty="0"/>
              <a:t>Όταν, λοιπόν, καταργούμε τα πολυτελή και λιπαρά εδέσματα, καθιστάμε το σώμα καθαρό. Συγχρόνως, όμως, δημιουργούμε και τις προϋποθέσεις για να καταργήσουμε τα αίσχιστα πλημμελήματα, να ενστερνιστούμε τους τρόπους των αρετών, να καθαρίσουμε την καρδιά, να διώξουμε κάθε κακό νόημα, λόγο και έργο και να γίνουμε ναός του Θεού, ώστε να κατοικήσει με την προσευχή ο Χριστός μέσα μας (ΘΕΟΛΗΠΤΟΣ ΦΙΛΑΔΕΛΦΕΙΑΣ).</a:t>
            </a:r>
          </a:p>
          <a:p>
            <a:r>
              <a:rPr lang="el-GR" dirty="0"/>
              <a:t>Έτσι με τη νηστεία καταλαμβάνουμε την εχθρική πόλη, τη γερά οχυρωμένη με σαρκικές ορμές, πάθη και δαίμονες, που ανεξέλεγκτα πολεμούν τον άνθρωπο: «</a:t>
            </a:r>
            <a:r>
              <a:rPr lang="el-GR" i="1" dirty="0" err="1"/>
              <a:t>Ὅς</a:t>
            </a:r>
            <a:r>
              <a:rPr lang="el-GR" i="1" dirty="0"/>
              <a:t> </a:t>
            </a:r>
            <a:r>
              <a:rPr lang="el-GR" i="1" dirty="0" err="1"/>
              <a:t>ἄν</a:t>
            </a:r>
            <a:r>
              <a:rPr lang="el-GR" i="1" dirty="0"/>
              <a:t> </a:t>
            </a:r>
            <a:r>
              <a:rPr lang="el-GR" i="1" dirty="0" err="1"/>
              <a:t>θελήσῃ</a:t>
            </a:r>
            <a:r>
              <a:rPr lang="el-GR" i="1" dirty="0"/>
              <a:t> βασιλεύς πόλιν </a:t>
            </a:r>
            <a:r>
              <a:rPr lang="el-GR" i="1" dirty="0" err="1"/>
              <a:t>παραλαβεῖν</a:t>
            </a:r>
            <a:r>
              <a:rPr lang="el-GR" i="1" dirty="0"/>
              <a:t> </a:t>
            </a:r>
            <a:r>
              <a:rPr lang="el-GR" i="1" dirty="0" err="1"/>
              <a:t>ἐχθρῶν</a:t>
            </a:r>
            <a:r>
              <a:rPr lang="el-GR" i="1" dirty="0"/>
              <a:t>, </a:t>
            </a:r>
            <a:r>
              <a:rPr lang="el-GR" i="1" dirty="0" err="1"/>
              <a:t>τὸ</a:t>
            </a:r>
            <a:r>
              <a:rPr lang="el-GR" i="1" dirty="0"/>
              <a:t> </a:t>
            </a:r>
            <a:r>
              <a:rPr lang="el-GR" i="1" dirty="0" err="1"/>
              <a:t>ὕδωρ</a:t>
            </a:r>
            <a:r>
              <a:rPr lang="el-GR" i="1" dirty="0"/>
              <a:t> </a:t>
            </a:r>
            <a:r>
              <a:rPr lang="el-GR" i="1" dirty="0" err="1"/>
              <a:t>πρῶτον</a:t>
            </a:r>
            <a:r>
              <a:rPr lang="el-GR" i="1" dirty="0"/>
              <a:t> </a:t>
            </a:r>
            <a:r>
              <a:rPr lang="el-GR" i="1" dirty="0" err="1"/>
              <a:t>κρατεῖ</a:t>
            </a:r>
            <a:r>
              <a:rPr lang="el-GR" i="1" dirty="0"/>
              <a:t> </a:t>
            </a:r>
            <a:r>
              <a:rPr lang="el-GR" i="1" dirty="0" err="1"/>
              <a:t>καὶ</a:t>
            </a:r>
            <a:r>
              <a:rPr lang="el-GR" i="1" dirty="0"/>
              <a:t> </a:t>
            </a:r>
            <a:r>
              <a:rPr lang="el-GR" i="1" dirty="0" err="1"/>
              <a:t>τὴν</a:t>
            </a:r>
            <a:r>
              <a:rPr lang="el-GR" i="1" dirty="0"/>
              <a:t> </a:t>
            </a:r>
            <a:r>
              <a:rPr lang="el-GR" i="1" dirty="0" err="1"/>
              <a:t>τροφὴν</a:t>
            </a:r>
            <a:r>
              <a:rPr lang="el-GR" i="1" dirty="0"/>
              <a:t> </a:t>
            </a:r>
            <a:r>
              <a:rPr lang="el-GR" i="1" dirty="0" err="1"/>
              <a:t>καὶ</a:t>
            </a:r>
            <a:r>
              <a:rPr lang="el-GR" i="1" dirty="0"/>
              <a:t> </a:t>
            </a:r>
            <a:r>
              <a:rPr lang="el-GR" i="1" dirty="0" err="1"/>
              <a:t>οὕτως</a:t>
            </a:r>
            <a:r>
              <a:rPr lang="el-GR" i="1" dirty="0"/>
              <a:t> </a:t>
            </a:r>
            <a:r>
              <a:rPr lang="el-GR" i="1" dirty="0" err="1"/>
              <a:t>οἱ</a:t>
            </a:r>
            <a:r>
              <a:rPr lang="el-GR" i="1" dirty="0"/>
              <a:t> </a:t>
            </a:r>
            <a:r>
              <a:rPr lang="el-GR" i="1" dirty="0" err="1"/>
              <a:t>ἐχθροὶ</a:t>
            </a:r>
            <a:r>
              <a:rPr lang="el-GR" i="1" dirty="0"/>
              <a:t> </a:t>
            </a:r>
            <a:r>
              <a:rPr lang="el-GR" i="1" dirty="0" err="1"/>
              <a:t>ἐκ</a:t>
            </a:r>
            <a:r>
              <a:rPr lang="el-GR" i="1" dirty="0"/>
              <a:t> </a:t>
            </a:r>
            <a:r>
              <a:rPr lang="el-GR" i="1" dirty="0" err="1"/>
              <a:t>τοῦ</a:t>
            </a:r>
            <a:r>
              <a:rPr lang="el-GR" i="1" dirty="0"/>
              <a:t> </a:t>
            </a:r>
            <a:r>
              <a:rPr lang="el-GR" i="1" dirty="0" err="1"/>
              <a:t>λιμοῦ</a:t>
            </a:r>
            <a:r>
              <a:rPr lang="el-GR" i="1" dirty="0"/>
              <a:t> </a:t>
            </a:r>
            <a:r>
              <a:rPr lang="el-GR" i="1" dirty="0" err="1"/>
              <a:t>ἀπολλύμενοι</a:t>
            </a:r>
            <a:r>
              <a:rPr lang="el-GR" i="1" dirty="0"/>
              <a:t> </a:t>
            </a:r>
            <a:r>
              <a:rPr lang="el-GR" i="1" dirty="0" err="1"/>
              <a:t>ὑποτάσσονται</a:t>
            </a:r>
            <a:r>
              <a:rPr lang="el-GR" i="1" dirty="0"/>
              <a:t> </a:t>
            </a:r>
            <a:r>
              <a:rPr lang="el-GR" i="1" dirty="0" err="1"/>
              <a:t>αὐτῇ</a:t>
            </a:r>
            <a:r>
              <a:rPr lang="el-GR" i="1" dirty="0"/>
              <a:t>· </a:t>
            </a:r>
            <a:r>
              <a:rPr lang="el-GR" i="1" dirty="0" err="1"/>
              <a:t>οὕτως</a:t>
            </a:r>
            <a:r>
              <a:rPr lang="el-GR" i="1" dirty="0"/>
              <a:t> </a:t>
            </a:r>
            <a:r>
              <a:rPr lang="el-GR" i="1" dirty="0" err="1"/>
              <a:t>καὶ</a:t>
            </a:r>
            <a:r>
              <a:rPr lang="el-GR" i="1" dirty="0"/>
              <a:t> </a:t>
            </a:r>
            <a:r>
              <a:rPr lang="el-GR" i="1" dirty="0" err="1"/>
              <a:t>τὰ</a:t>
            </a:r>
            <a:r>
              <a:rPr lang="el-GR" i="1" dirty="0"/>
              <a:t> πάθη </a:t>
            </a:r>
            <a:r>
              <a:rPr lang="el-GR" i="1" dirty="0" err="1"/>
              <a:t>τῆς</a:t>
            </a:r>
            <a:r>
              <a:rPr lang="el-GR" i="1" dirty="0"/>
              <a:t> σαρκός· </a:t>
            </a:r>
            <a:r>
              <a:rPr lang="el-GR" i="1" dirty="0" err="1"/>
              <a:t>ἐὰν</a:t>
            </a:r>
            <a:r>
              <a:rPr lang="el-GR" i="1" dirty="0"/>
              <a:t> νηστεία </a:t>
            </a:r>
            <a:r>
              <a:rPr lang="el-GR" i="1" dirty="0" err="1"/>
              <a:t>καὶ</a:t>
            </a:r>
            <a:r>
              <a:rPr lang="el-GR" i="1" dirty="0"/>
              <a:t> </a:t>
            </a:r>
            <a:r>
              <a:rPr lang="el-GR" i="1" dirty="0" err="1"/>
              <a:t>λιμῷ</a:t>
            </a:r>
            <a:r>
              <a:rPr lang="el-GR" i="1" dirty="0"/>
              <a:t> </a:t>
            </a:r>
            <a:r>
              <a:rPr lang="el-GR" i="1" dirty="0" err="1"/>
              <a:t>πολιτεύσηται</a:t>
            </a:r>
            <a:r>
              <a:rPr lang="el-GR" i="1" dirty="0"/>
              <a:t> </a:t>
            </a:r>
            <a:r>
              <a:rPr lang="el-GR" i="1" dirty="0" err="1"/>
              <a:t>ἄνθρωπος</a:t>
            </a:r>
            <a:r>
              <a:rPr lang="el-GR" i="1" dirty="0"/>
              <a:t> </a:t>
            </a:r>
            <a:r>
              <a:rPr lang="el-GR" i="1" dirty="0" err="1"/>
              <a:t>οἱ</a:t>
            </a:r>
            <a:r>
              <a:rPr lang="el-GR" i="1" dirty="0"/>
              <a:t> </a:t>
            </a:r>
            <a:r>
              <a:rPr lang="el-GR" i="1" dirty="0" err="1"/>
              <a:t>ἐχθροὶ</a:t>
            </a:r>
            <a:r>
              <a:rPr lang="el-GR" i="1" dirty="0"/>
              <a:t> </a:t>
            </a:r>
            <a:r>
              <a:rPr lang="el-GR" i="1" dirty="0" err="1"/>
              <a:t>ἐξασθενοῦσιν</a:t>
            </a:r>
            <a:r>
              <a:rPr lang="el-GR" i="1" dirty="0"/>
              <a:t> </a:t>
            </a:r>
            <a:r>
              <a:rPr lang="el-GR" i="1" dirty="0" err="1"/>
              <a:t>ἀπὸ</a:t>
            </a:r>
            <a:r>
              <a:rPr lang="el-GR" i="1" dirty="0"/>
              <a:t> </a:t>
            </a:r>
            <a:r>
              <a:rPr lang="el-GR" i="1" dirty="0" err="1"/>
              <a:t>τῆς</a:t>
            </a:r>
            <a:r>
              <a:rPr lang="el-GR" i="1" dirty="0"/>
              <a:t> </a:t>
            </a:r>
            <a:r>
              <a:rPr lang="el-GR" i="1" dirty="0" err="1"/>
              <a:t>ψυχῆς</a:t>
            </a:r>
            <a:r>
              <a:rPr lang="el-GR" i="1" dirty="0"/>
              <a:t> </a:t>
            </a:r>
            <a:r>
              <a:rPr lang="el-GR" i="1" dirty="0" err="1"/>
              <a:t>αὐτοῦ</a:t>
            </a:r>
            <a:r>
              <a:rPr lang="el-GR" dirty="0"/>
              <a:t>» (ΑΒΒΑ ΙΩΑΝΝΗ ΚΟΛΟΒΟΥ).</a:t>
            </a:r>
          </a:p>
          <a:p>
            <a:r>
              <a:rPr lang="el-GR" dirty="0"/>
              <a:t>Όταν οι πατέρες αναφέρονται στις σωματικές ωφέλειες της νηστείας, δεν έχουν σκοπό να δημιουργήσουν ένα αυτόνομο σύστημα «</a:t>
            </a:r>
            <a:r>
              <a:rPr lang="el-GR" dirty="0" err="1"/>
              <a:t>ὡς</a:t>
            </a:r>
            <a:r>
              <a:rPr lang="el-GR" dirty="0"/>
              <a:t> θρησκεία </a:t>
            </a:r>
            <a:r>
              <a:rPr lang="el-GR" dirty="0" err="1"/>
              <a:t>τῆς</a:t>
            </a:r>
            <a:r>
              <a:rPr lang="el-GR" dirty="0"/>
              <a:t> λεπτότητας», ως αυστηρή δίαιτα. Επιδιώκουν να παρακινήσουν τον </a:t>
            </a:r>
            <a:r>
              <a:rPr lang="el-GR" dirty="0" err="1"/>
              <a:t>ποιμενόμενο</a:t>
            </a:r>
            <a:r>
              <a:rPr lang="el-GR" dirty="0"/>
              <a:t> άνθρωπο να καταλάβει ότι είναι </a:t>
            </a:r>
            <a:r>
              <a:rPr lang="el-GR" b="1" dirty="0">
                <a:solidFill>
                  <a:srgbClr val="FF0000"/>
                </a:solidFill>
              </a:rPr>
              <a:t>ψυχοσωματική οντότητα</a:t>
            </a:r>
            <a:r>
              <a:rPr lang="el-GR" dirty="0"/>
              <a:t> και ότι ο αγώνας για τα «φθειρόμενα και </a:t>
            </a:r>
            <a:r>
              <a:rPr lang="el-GR" dirty="0" err="1"/>
              <a:t>ορώμενα</a:t>
            </a:r>
            <a:r>
              <a:rPr lang="el-GR" dirty="0"/>
              <a:t>», δηλαδή </a:t>
            </a:r>
            <a:r>
              <a:rPr lang="el-GR" u="sng" dirty="0"/>
              <a:t>τη σωματική υγεία</a:t>
            </a:r>
            <a:r>
              <a:rPr lang="el-GR" dirty="0"/>
              <a:t>, σκοπό έχει τα «νοούμενα», δηλαδή την αποκατάσταση </a:t>
            </a:r>
            <a:r>
              <a:rPr lang="el-GR" u="sng" dirty="0"/>
              <a:t>της ψυχικής υγείας</a:t>
            </a:r>
            <a:r>
              <a:rPr lang="el-GR" dirty="0"/>
              <a:t>. </a:t>
            </a:r>
          </a:p>
        </p:txBody>
      </p:sp>
    </p:spTree>
    <p:extLst>
      <p:ext uri="{BB962C8B-B14F-4D97-AF65-F5344CB8AC3E}">
        <p14:creationId xmlns:p14="http://schemas.microsoft.com/office/powerpoint/2010/main" val="2609772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CC4F42-CBA6-981F-D081-DA331B7A93F7}"/>
              </a:ext>
            </a:extLst>
          </p:cNvPr>
          <p:cNvSpPr>
            <a:spLocks noGrp="1"/>
          </p:cNvSpPr>
          <p:nvPr>
            <p:ph type="title"/>
          </p:nvPr>
        </p:nvSpPr>
        <p:spPr>
          <a:xfrm>
            <a:off x="0" y="18256"/>
            <a:ext cx="12192000" cy="658020"/>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endParaRPr lang="el-GR" sz="3600" dirty="0"/>
          </a:p>
        </p:txBody>
      </p:sp>
      <p:sp>
        <p:nvSpPr>
          <p:cNvPr id="3" name="Θέση περιεχομένου 2">
            <a:extLst>
              <a:ext uri="{FF2B5EF4-FFF2-40B4-BE49-F238E27FC236}">
                <a16:creationId xmlns:a16="http://schemas.microsoft.com/office/drawing/2014/main" id="{ED20A0F1-A3CD-5CA1-ABA9-FB4FFD7E55A3}"/>
              </a:ext>
            </a:extLst>
          </p:cNvPr>
          <p:cNvSpPr>
            <a:spLocks noGrp="1"/>
          </p:cNvSpPr>
          <p:nvPr>
            <p:ph idx="1"/>
          </p:nvPr>
        </p:nvSpPr>
        <p:spPr>
          <a:xfrm>
            <a:off x="-1" y="676275"/>
            <a:ext cx="12191999" cy="6163470"/>
          </a:xfrm>
        </p:spPr>
        <p:txBody>
          <a:bodyPr>
            <a:normAutofit fontScale="85000" lnSpcReduction="10000"/>
          </a:bodyPr>
          <a:lstStyle/>
          <a:p>
            <a:r>
              <a:rPr lang="el-GR" dirty="0"/>
              <a:t>Πράγματι με τη νηστεία εξαφανίζεται το πάχος του σώματος και μικραίνει ο όγκος του· ανακουφίζονται οι φλέβες και τα αιμοφόρα αγγεία. Το κεφάλι έρχεται σε ήσυχη και γαληνεμένη κατάσταση. Το στομάχι απελευθερώνεται από την καταναγκαστική εργασία να διεκπεραιώνει βαριές λειτουργίες. Τα μάτια βλέπουν καθαρά και </a:t>
            </a:r>
            <a:r>
              <a:rPr lang="el-GR" dirty="0" err="1"/>
              <a:t>ασυσκότιστα</a:t>
            </a:r>
            <a:r>
              <a:rPr lang="el-GR" dirty="0"/>
              <a:t>, τα χέρια και τα πόδια γίνονται ακλόνητα και σταθερά και αξιόπιστα στις λειτουργίες τους. Η αναπνοή βρίσκει τον τακτικό και κανονικό ρυθμό της. Ο ύπνος είναι άνετος, χωρίς λύπη και οδυνηρές φαντασιώσεις: «</a:t>
            </a:r>
            <a:r>
              <a:rPr lang="el-GR" b="1" i="1" dirty="0"/>
              <a:t>Λεπτύνει </a:t>
            </a:r>
            <a:r>
              <a:rPr lang="el-GR" b="1" i="1" dirty="0" err="1"/>
              <a:t>γὰρ</a:t>
            </a:r>
            <a:r>
              <a:rPr lang="el-GR" b="1" i="1" dirty="0"/>
              <a:t> </a:t>
            </a:r>
            <a:r>
              <a:rPr lang="el-GR" b="1" i="1" dirty="0" err="1"/>
              <a:t>καὶ</a:t>
            </a:r>
            <a:r>
              <a:rPr lang="el-GR" b="1" i="1" dirty="0"/>
              <a:t> </a:t>
            </a:r>
            <a:r>
              <a:rPr lang="el-GR" b="1" i="1" dirty="0" err="1"/>
              <a:t>τῶν</a:t>
            </a:r>
            <a:r>
              <a:rPr lang="el-GR" b="1" i="1" dirty="0"/>
              <a:t> </a:t>
            </a:r>
            <a:r>
              <a:rPr lang="el-GR" b="1" i="1" dirty="0" err="1"/>
              <a:t>ὑλῶν</a:t>
            </a:r>
            <a:r>
              <a:rPr lang="el-GR" b="1" i="1" dirty="0"/>
              <a:t> </a:t>
            </a:r>
            <a:r>
              <a:rPr lang="el-GR" b="1" i="1" dirty="0" err="1"/>
              <a:t>τὰς</a:t>
            </a:r>
            <a:r>
              <a:rPr lang="el-GR" b="1" i="1" dirty="0"/>
              <a:t> παχύτητας</a:t>
            </a:r>
            <a:r>
              <a:rPr lang="el-GR" i="1" dirty="0"/>
              <a:t> </a:t>
            </a:r>
            <a:r>
              <a:rPr lang="el-GR" i="1" dirty="0" err="1"/>
              <a:t>καὶ</a:t>
            </a:r>
            <a:r>
              <a:rPr lang="el-GR" i="1" dirty="0"/>
              <a:t> </a:t>
            </a:r>
            <a:r>
              <a:rPr lang="el-GR" i="1" dirty="0" err="1"/>
              <a:t>τὸν</a:t>
            </a:r>
            <a:r>
              <a:rPr lang="el-GR" i="1" dirty="0"/>
              <a:t> </a:t>
            </a:r>
            <a:r>
              <a:rPr lang="el-GR" i="1" dirty="0" err="1"/>
              <a:t>ὄγκον</a:t>
            </a:r>
            <a:r>
              <a:rPr lang="el-GR" i="1" dirty="0"/>
              <a:t> </a:t>
            </a:r>
            <a:r>
              <a:rPr lang="el-GR" i="1" dirty="0" err="1"/>
              <a:t>ἀποσκευάζει</a:t>
            </a:r>
            <a:r>
              <a:rPr lang="el-GR" i="1" dirty="0"/>
              <a:t> </a:t>
            </a:r>
            <a:r>
              <a:rPr lang="el-GR" i="1" dirty="0" err="1"/>
              <a:t>τοῦ</a:t>
            </a:r>
            <a:r>
              <a:rPr lang="el-GR" i="1" dirty="0"/>
              <a:t> σώματος</a:t>
            </a:r>
            <a:r>
              <a:rPr lang="el-GR" dirty="0"/>
              <a:t>…» (ΘΕΟΛΗΠΤΟΣ ΦΙΛΑΔΕΛΦΕΙΑΣ).</a:t>
            </a:r>
          </a:p>
          <a:p>
            <a:r>
              <a:rPr lang="el-GR" dirty="0"/>
              <a:t>Συγχρόνως όμως επιτυγχάνεται και η ψυχική ωφέλεια. Ο νους και η καρδιά φωτίζονται και διατηρούν γνήσια την αυθεντικότητα της </a:t>
            </a:r>
            <a:r>
              <a:rPr lang="el-GR" dirty="0" err="1"/>
              <a:t>θεοειδΐας</a:t>
            </a:r>
            <a:r>
              <a:rPr lang="el-GR" dirty="0"/>
              <a:t>. Θανατώνονται τα πάθη της ηδονής και τακτοποιούνται οι ορμές και οι κινήσεις της ψυχής. Κερδίζονται πνευματικά στεφάνια. Παρέχονται πρόθυμα υπηρεσίες των αγγέλων. Θραύονται τα </a:t>
            </a:r>
            <a:r>
              <a:rPr lang="el-GR" dirty="0" err="1"/>
              <a:t>πεπυρωμένα</a:t>
            </a:r>
            <a:r>
              <a:rPr lang="el-GR" dirty="0"/>
              <a:t> βέλη του πονηρού. Απαγορεύονται το σκοτάδι της </a:t>
            </a:r>
            <a:r>
              <a:rPr lang="el-GR" dirty="0" err="1"/>
              <a:t>ακρασίας</a:t>
            </a:r>
            <a:r>
              <a:rPr lang="el-GR" dirty="0"/>
              <a:t> και η φθορά της κολάσεως και έτσι ο νηστευτής ανεβαίνει πάνω από τα εγκόσμια. Ο άνθρωπος ζει σε πολίτευμα ουράνιο και η παρρησία στον Θεό έχει αποτέλεσμα τη θεραπεία ασθενειών και την </a:t>
            </a:r>
            <a:r>
              <a:rPr lang="el-GR" dirty="0" err="1"/>
              <a:t>αποδίωξη</a:t>
            </a:r>
            <a:r>
              <a:rPr lang="el-GR" dirty="0"/>
              <a:t> των διαβολικών λογισμών: «</a:t>
            </a:r>
            <a:r>
              <a:rPr lang="el-GR" i="1" dirty="0" err="1"/>
              <a:t>Ὁρᾷς</a:t>
            </a:r>
            <a:r>
              <a:rPr lang="el-GR" i="1" dirty="0"/>
              <a:t> τί </a:t>
            </a:r>
            <a:r>
              <a:rPr lang="el-GR" i="1" dirty="0" err="1"/>
              <a:t>ποιεῖ</a:t>
            </a:r>
            <a:r>
              <a:rPr lang="el-GR" i="1" dirty="0"/>
              <a:t> ἡ νηστεία· </a:t>
            </a:r>
            <a:r>
              <a:rPr lang="el-GR" i="1" dirty="0" err="1"/>
              <a:t>καὶ</a:t>
            </a:r>
            <a:r>
              <a:rPr lang="el-GR" i="1" dirty="0"/>
              <a:t> νόσους θεραπεύει </a:t>
            </a:r>
            <a:r>
              <a:rPr lang="el-GR" i="1" dirty="0" err="1"/>
              <a:t>καὶ</a:t>
            </a:r>
            <a:r>
              <a:rPr lang="el-GR" i="1" dirty="0"/>
              <a:t> </a:t>
            </a:r>
            <a:r>
              <a:rPr lang="el-GR" i="1" dirty="0" err="1"/>
              <a:t>ῥεύματα</a:t>
            </a:r>
            <a:r>
              <a:rPr lang="el-GR" i="1" dirty="0"/>
              <a:t> </a:t>
            </a:r>
            <a:r>
              <a:rPr lang="el-GR" i="1" dirty="0" err="1"/>
              <a:t>σωματικὰ</a:t>
            </a:r>
            <a:r>
              <a:rPr lang="el-GR" i="1" dirty="0"/>
              <a:t> ξηραίνει </a:t>
            </a:r>
            <a:r>
              <a:rPr lang="el-GR" i="1" dirty="0" err="1"/>
              <a:t>καὶ</a:t>
            </a:r>
            <a:r>
              <a:rPr lang="el-GR" i="1" dirty="0"/>
              <a:t> δαίμονας </a:t>
            </a:r>
            <a:r>
              <a:rPr lang="el-GR" i="1" dirty="0" err="1"/>
              <a:t>ἐκβάλλει</a:t>
            </a:r>
            <a:r>
              <a:rPr lang="el-GR" i="1" dirty="0"/>
              <a:t> </a:t>
            </a:r>
            <a:r>
              <a:rPr lang="el-GR" i="1" dirty="0" err="1"/>
              <a:t>καὶ</a:t>
            </a:r>
            <a:r>
              <a:rPr lang="el-GR" i="1" dirty="0"/>
              <a:t> </a:t>
            </a:r>
            <a:r>
              <a:rPr lang="el-GR" i="1" dirty="0" err="1"/>
              <a:t>λογισμοὺς</a:t>
            </a:r>
            <a:r>
              <a:rPr lang="el-GR" i="1" dirty="0"/>
              <a:t> </a:t>
            </a:r>
            <a:r>
              <a:rPr lang="el-GR" i="1" dirty="0" err="1"/>
              <a:t>πονηροὺς</a:t>
            </a:r>
            <a:r>
              <a:rPr lang="el-GR" i="1" dirty="0"/>
              <a:t> </a:t>
            </a:r>
            <a:r>
              <a:rPr lang="el-GR" i="1" dirty="0" err="1"/>
              <a:t>ἀποδιώκει</a:t>
            </a:r>
            <a:r>
              <a:rPr lang="el-GR" i="1" dirty="0"/>
              <a:t> </a:t>
            </a:r>
            <a:r>
              <a:rPr lang="el-GR" i="1" dirty="0" err="1"/>
              <a:t>καὶ</a:t>
            </a:r>
            <a:r>
              <a:rPr lang="el-GR" i="1" dirty="0"/>
              <a:t> </a:t>
            </a:r>
            <a:r>
              <a:rPr lang="el-GR" i="1" dirty="0" err="1"/>
              <a:t>τὸν</a:t>
            </a:r>
            <a:r>
              <a:rPr lang="el-GR" i="1" dirty="0"/>
              <a:t> </a:t>
            </a:r>
            <a:r>
              <a:rPr lang="el-GR" i="1" dirty="0" err="1"/>
              <a:t>νοῦν</a:t>
            </a:r>
            <a:r>
              <a:rPr lang="el-GR" i="1" dirty="0"/>
              <a:t> </a:t>
            </a:r>
            <a:r>
              <a:rPr lang="el-GR" i="1" dirty="0" err="1"/>
              <a:t>λαμπρότερον</a:t>
            </a:r>
            <a:r>
              <a:rPr lang="el-GR" i="1" dirty="0"/>
              <a:t> </a:t>
            </a:r>
            <a:r>
              <a:rPr lang="el-GR" i="1" dirty="0" err="1"/>
              <a:t>ποιεῖ</a:t>
            </a:r>
            <a:r>
              <a:rPr lang="el-GR" i="1" dirty="0"/>
              <a:t> </a:t>
            </a:r>
            <a:r>
              <a:rPr lang="el-GR" i="1" dirty="0" err="1"/>
              <a:t>καὶ</a:t>
            </a:r>
            <a:r>
              <a:rPr lang="el-GR" i="1" dirty="0"/>
              <a:t> </a:t>
            </a:r>
            <a:r>
              <a:rPr lang="el-GR" i="1" dirty="0" err="1"/>
              <a:t>καρδίαν</a:t>
            </a:r>
            <a:r>
              <a:rPr lang="el-GR" i="1" dirty="0"/>
              <a:t> </a:t>
            </a:r>
            <a:r>
              <a:rPr lang="el-GR" i="1" dirty="0" err="1"/>
              <a:t>καθαρὰν</a:t>
            </a:r>
            <a:r>
              <a:rPr lang="el-GR" i="1" dirty="0"/>
              <a:t> </a:t>
            </a:r>
            <a:r>
              <a:rPr lang="el-GR" i="1" dirty="0" err="1"/>
              <a:t>καὶ</a:t>
            </a:r>
            <a:r>
              <a:rPr lang="el-GR" i="1" dirty="0"/>
              <a:t> </a:t>
            </a:r>
            <a:r>
              <a:rPr lang="el-GR" i="1" dirty="0" err="1"/>
              <a:t>σῶμα</a:t>
            </a:r>
            <a:r>
              <a:rPr lang="el-GR" i="1" dirty="0"/>
              <a:t> </a:t>
            </a:r>
            <a:r>
              <a:rPr lang="el-GR" i="1" dirty="0" err="1"/>
              <a:t>ἡγιασμένον</a:t>
            </a:r>
            <a:r>
              <a:rPr lang="el-GR" i="1" dirty="0"/>
              <a:t> </a:t>
            </a:r>
            <a:r>
              <a:rPr lang="el-GR" i="1" dirty="0" err="1"/>
              <a:t>καὶ</a:t>
            </a:r>
            <a:r>
              <a:rPr lang="el-GR" i="1" dirty="0"/>
              <a:t> </a:t>
            </a:r>
            <a:r>
              <a:rPr lang="el-GR" i="1" dirty="0" err="1"/>
              <a:t>τῷ</a:t>
            </a:r>
            <a:r>
              <a:rPr lang="el-GR" i="1" dirty="0"/>
              <a:t> </a:t>
            </a:r>
            <a:r>
              <a:rPr lang="el-GR" i="1" dirty="0" err="1"/>
              <a:t>θρόνῳ</a:t>
            </a:r>
            <a:r>
              <a:rPr lang="el-GR" i="1" dirty="0"/>
              <a:t> </a:t>
            </a:r>
            <a:r>
              <a:rPr lang="el-GR" i="1" dirty="0" err="1"/>
              <a:t>τοῦ</a:t>
            </a:r>
            <a:r>
              <a:rPr lang="el-GR" i="1" dirty="0"/>
              <a:t> </a:t>
            </a:r>
            <a:r>
              <a:rPr lang="el-GR" i="1" dirty="0" err="1"/>
              <a:t>Θεοῦ</a:t>
            </a:r>
            <a:r>
              <a:rPr lang="el-GR" i="1" dirty="0"/>
              <a:t> </a:t>
            </a:r>
            <a:r>
              <a:rPr lang="el-GR" i="1" dirty="0" err="1"/>
              <a:t>παρίστησι</a:t>
            </a:r>
            <a:r>
              <a:rPr lang="el-GR" i="1" dirty="0"/>
              <a:t> </a:t>
            </a:r>
            <a:r>
              <a:rPr lang="el-GR" i="1" dirty="0" err="1"/>
              <a:t>τὸν</a:t>
            </a:r>
            <a:r>
              <a:rPr lang="el-GR" i="1" dirty="0"/>
              <a:t> </a:t>
            </a:r>
            <a:r>
              <a:rPr lang="el-GR" i="1" dirty="0" err="1"/>
              <a:t>ἄνθρωπον</a:t>
            </a:r>
            <a:r>
              <a:rPr lang="el-GR" i="1" dirty="0"/>
              <a:t>… μεγάλη δύναμις νηστεία, </a:t>
            </a:r>
            <a:r>
              <a:rPr lang="el-GR" i="1" dirty="0" err="1"/>
              <a:t>καὶ</a:t>
            </a:r>
            <a:r>
              <a:rPr lang="el-GR" i="1" dirty="0"/>
              <a:t> μεγάλα κατορθώματα γίνεται δι’ </a:t>
            </a:r>
            <a:r>
              <a:rPr lang="el-GR" i="1" dirty="0" err="1"/>
              <a:t>αὐτῆς</a:t>
            </a:r>
            <a:r>
              <a:rPr lang="el-GR" i="1" dirty="0"/>
              <a:t>… νηστεία </a:t>
            </a:r>
            <a:r>
              <a:rPr lang="el-GR" i="1" dirty="0" err="1"/>
              <a:t>γὰρ</a:t>
            </a:r>
            <a:r>
              <a:rPr lang="el-GR" i="1" dirty="0"/>
              <a:t> </a:t>
            </a:r>
            <a:r>
              <a:rPr lang="el-GR" i="1" dirty="0" err="1"/>
              <a:t>ἀγγέλων</a:t>
            </a:r>
            <a:r>
              <a:rPr lang="el-GR" i="1" dirty="0"/>
              <a:t> βίος </a:t>
            </a:r>
            <a:r>
              <a:rPr lang="el-GR" i="1" dirty="0" err="1"/>
              <a:t>ἐστί</a:t>
            </a:r>
            <a:r>
              <a:rPr lang="el-GR" i="1" dirty="0"/>
              <a:t>, </a:t>
            </a:r>
            <a:r>
              <a:rPr lang="el-GR" i="1" dirty="0" err="1"/>
              <a:t>καὶ</a:t>
            </a:r>
            <a:r>
              <a:rPr lang="el-GR" i="1" dirty="0"/>
              <a:t> ὁ </a:t>
            </a:r>
            <a:r>
              <a:rPr lang="el-GR" i="1" dirty="0" err="1"/>
              <a:t>χρώμενος</a:t>
            </a:r>
            <a:r>
              <a:rPr lang="el-GR" i="1" dirty="0"/>
              <a:t> </a:t>
            </a:r>
            <a:r>
              <a:rPr lang="el-GR" i="1" dirty="0" err="1"/>
              <a:t>αὐτῇ</a:t>
            </a:r>
            <a:r>
              <a:rPr lang="el-GR" i="1" dirty="0"/>
              <a:t> </a:t>
            </a:r>
            <a:r>
              <a:rPr lang="el-GR" i="1" dirty="0" err="1"/>
              <a:t>ἀγγελικὴν</a:t>
            </a:r>
            <a:r>
              <a:rPr lang="el-GR" i="1" dirty="0"/>
              <a:t> </a:t>
            </a:r>
            <a:r>
              <a:rPr lang="el-GR" i="1" dirty="0" err="1"/>
              <a:t>τάξιν</a:t>
            </a:r>
            <a:r>
              <a:rPr lang="el-GR" i="1" dirty="0"/>
              <a:t> </a:t>
            </a:r>
            <a:r>
              <a:rPr lang="el-GR" i="1" dirty="0" err="1"/>
              <a:t>ἔχει</a:t>
            </a:r>
            <a:r>
              <a:rPr lang="el-GR" dirty="0"/>
              <a:t>» (ΜΕΓΑΣ ΑΘΑΝΑΣΙΟΣ).</a:t>
            </a:r>
          </a:p>
        </p:txBody>
      </p:sp>
    </p:spTree>
    <p:extLst>
      <p:ext uri="{BB962C8B-B14F-4D97-AF65-F5344CB8AC3E}">
        <p14:creationId xmlns:p14="http://schemas.microsoft.com/office/powerpoint/2010/main" val="256398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3B8032-F737-A6C0-E2FB-5AF0DB8D8B56}"/>
              </a:ext>
            </a:extLst>
          </p:cNvPr>
          <p:cNvSpPr>
            <a:spLocks noGrp="1"/>
          </p:cNvSpPr>
          <p:nvPr>
            <p:ph type="title"/>
          </p:nvPr>
        </p:nvSpPr>
        <p:spPr>
          <a:xfrm>
            <a:off x="0" y="1"/>
            <a:ext cx="12192000" cy="990600"/>
          </a:xfrm>
        </p:spPr>
        <p:txBody>
          <a:bodyPr>
            <a:normAutofit fontScale="90000"/>
          </a:bodyPr>
          <a:lstStyle/>
          <a:p>
            <a:pPr algn="ctr"/>
            <a:r>
              <a:rPr lang="el-GR" sz="3600" b="1" dirty="0"/>
              <a:t>Ε «</a:t>
            </a:r>
            <a:r>
              <a:rPr lang="el-GR" sz="3600" b="1" dirty="0" err="1"/>
              <a:t>τὸ</a:t>
            </a:r>
            <a:r>
              <a:rPr lang="el-GR" sz="3600" b="1" dirty="0"/>
              <a:t> τέλος </a:t>
            </a:r>
            <a:r>
              <a:rPr lang="el-GR" sz="3600" b="1" dirty="0" err="1"/>
              <a:t>τῆς</a:t>
            </a:r>
            <a:r>
              <a:rPr lang="el-GR" sz="3600" b="1" dirty="0"/>
              <a:t> νηστείας δι’ ὅ </a:t>
            </a:r>
            <a:r>
              <a:rPr lang="el-GR" sz="3600" b="1" dirty="0" err="1"/>
              <a:t>νενομοθέτηται</a:t>
            </a:r>
            <a:r>
              <a:rPr lang="el-GR" sz="3600" b="1" dirty="0"/>
              <a:t> </a:t>
            </a:r>
            <a:r>
              <a:rPr lang="el-GR" sz="3600" b="1" dirty="0" err="1"/>
              <a:t>καὶ</a:t>
            </a:r>
            <a:r>
              <a:rPr lang="el-GR" sz="3600" b="1" dirty="0"/>
              <a:t> </a:t>
            </a:r>
            <a:r>
              <a:rPr lang="el-GR" sz="3600" b="1" dirty="0" err="1"/>
              <a:t>ἐτιμήθη</a:t>
            </a:r>
            <a:r>
              <a:rPr lang="el-GR" sz="3600" b="1" dirty="0"/>
              <a:t> </a:t>
            </a:r>
            <a:r>
              <a:rPr lang="el-GR" sz="3600" b="1" dirty="0" err="1"/>
              <a:t>Χριστιανοῖς</a:t>
            </a:r>
            <a:r>
              <a:rPr lang="el-GR" sz="3600" b="1" dirty="0"/>
              <a:t> ἡ </a:t>
            </a:r>
            <a:r>
              <a:rPr lang="el-GR" sz="3600" b="1" dirty="0" err="1"/>
              <a:t>τῆς</a:t>
            </a:r>
            <a:r>
              <a:rPr lang="el-GR" sz="3600" b="1" dirty="0"/>
              <a:t> </a:t>
            </a:r>
            <a:r>
              <a:rPr lang="el-GR" sz="3600" b="1" dirty="0" err="1"/>
              <a:t>ψυχῆς</a:t>
            </a:r>
            <a:r>
              <a:rPr lang="el-GR" sz="3600" b="1" dirty="0"/>
              <a:t> </a:t>
            </a:r>
            <a:r>
              <a:rPr lang="el-GR" sz="3600" b="1" dirty="0" err="1"/>
              <a:t>ἐστι</a:t>
            </a:r>
            <a:r>
              <a:rPr lang="el-GR" sz="3600" b="1" dirty="0"/>
              <a:t> </a:t>
            </a:r>
            <a:r>
              <a:rPr lang="el-GR" sz="3600" b="1" dirty="0" err="1"/>
              <a:t>κάθαρσις</a:t>
            </a:r>
            <a:r>
              <a:rPr lang="el-GR" sz="3600" b="1" dirty="0"/>
              <a:t>» (Γρηγόριος Παλαμάς)</a:t>
            </a:r>
            <a:endParaRPr lang="el-GR" sz="3600" dirty="0"/>
          </a:p>
        </p:txBody>
      </p:sp>
      <p:sp>
        <p:nvSpPr>
          <p:cNvPr id="3" name="Θέση περιεχομένου 2">
            <a:extLst>
              <a:ext uri="{FF2B5EF4-FFF2-40B4-BE49-F238E27FC236}">
                <a16:creationId xmlns:a16="http://schemas.microsoft.com/office/drawing/2014/main" id="{3979E293-C1D9-7081-9104-42CD25198AF8}"/>
              </a:ext>
            </a:extLst>
          </p:cNvPr>
          <p:cNvSpPr>
            <a:spLocks noGrp="1"/>
          </p:cNvSpPr>
          <p:nvPr>
            <p:ph idx="1"/>
          </p:nvPr>
        </p:nvSpPr>
        <p:spPr>
          <a:xfrm>
            <a:off x="0" y="866775"/>
            <a:ext cx="12192000" cy="5991224"/>
          </a:xfrm>
        </p:spPr>
        <p:txBody>
          <a:bodyPr>
            <a:normAutofit fontScale="92500" lnSpcReduction="10000"/>
          </a:bodyPr>
          <a:lstStyle/>
          <a:p>
            <a:r>
              <a:rPr lang="el-GR" dirty="0"/>
              <a:t>Με τη νηστεία και την υπόλοιπη ασκητική αγωγή προκαλείται, κατά τους πατέρες, </a:t>
            </a:r>
            <a:r>
              <a:rPr lang="el-GR" b="1" dirty="0">
                <a:solidFill>
                  <a:srgbClr val="FF0000"/>
                </a:solidFill>
              </a:rPr>
              <a:t>το άλγος της αφής</a:t>
            </a:r>
            <a:r>
              <a:rPr lang="el-GR" dirty="0"/>
              <a:t>, που είναι απαραίτητο στοιχείο για την προσευχή. Έτσι νεκρώνεται το </a:t>
            </a:r>
            <a:r>
              <a:rPr lang="el-GR" dirty="0" err="1"/>
              <a:t>αμαρτητικό</a:t>
            </a:r>
            <a:r>
              <a:rPr lang="el-GR" dirty="0"/>
              <a:t> του σώματος και οι λογισμοί που κινούν τα κτηνώδη πάθη γίνονται ασθενέστεροι. Έπειτα έρχεται η κατάνυξη και η συντριβή της καρδιάς, που εξαλείφει όλους τους ανίερους λογισμούς της ψυχής, για να ελκύσει το έλεος του Θεού. Εκείνο που καταργεί την προσευχή δεν είναι το άλγος της αφής, αλλά η αναλγησία, την οποία οι πατέρες ονομάζουν πώρωση. </a:t>
            </a:r>
          </a:p>
          <a:p>
            <a:r>
              <a:rPr lang="el-GR" dirty="0"/>
              <a:t>Γι’ αυτό και ο Κύριος δίδαξε στα Ευαγγέλια ότι έχει σπουδαία αποτελεσματικότητα η προσευχή συνδυασμένη με τη νηστεία. Η νηστεία κατά κάποιον τρόπο θεωρείται η ουσία της προσευχής, γιατί η πρώτη ύλη είναι η πείνα. Άλλοι την ονόμασαν ποιότητά της. Δίψα και αγρυπνία θλίβουν την καρδιά και ξεπηδούν δάκρυα και γνωρίζουμε ότι η προσευχή είναι μητέρα και θυγατέρα δακρύων: «</a:t>
            </a:r>
            <a:r>
              <a:rPr lang="el-GR" i="1" dirty="0" err="1"/>
              <a:t>δεόμεθα</a:t>
            </a:r>
            <a:r>
              <a:rPr lang="el-GR" i="1" dirty="0"/>
              <a:t> πάντως </a:t>
            </a:r>
            <a:r>
              <a:rPr lang="el-GR" i="1" dirty="0" err="1"/>
              <a:t>τοῦ</a:t>
            </a:r>
            <a:r>
              <a:rPr lang="el-GR" i="1" dirty="0"/>
              <a:t> </a:t>
            </a:r>
            <a:r>
              <a:rPr lang="el-GR" i="1" dirty="0" err="1"/>
              <a:t>κατὰ</a:t>
            </a:r>
            <a:r>
              <a:rPr lang="el-GR" i="1" dirty="0"/>
              <a:t> </a:t>
            </a:r>
            <a:r>
              <a:rPr lang="el-GR" i="1" dirty="0" err="1"/>
              <a:t>τὴν</a:t>
            </a:r>
            <a:r>
              <a:rPr lang="el-GR" i="1" dirty="0"/>
              <a:t> </a:t>
            </a:r>
            <a:r>
              <a:rPr lang="el-GR" i="1" dirty="0" err="1"/>
              <a:t>ἁφὴν</a:t>
            </a:r>
            <a:r>
              <a:rPr lang="el-GR" i="1" dirty="0"/>
              <a:t> </a:t>
            </a:r>
            <a:r>
              <a:rPr lang="el-GR" i="1" dirty="0" err="1"/>
              <a:t>διὰ</a:t>
            </a:r>
            <a:r>
              <a:rPr lang="el-GR" i="1" dirty="0"/>
              <a:t> νηστείας τε </a:t>
            </a:r>
            <a:r>
              <a:rPr lang="el-GR" i="1" dirty="0" err="1"/>
              <a:t>καὶ</a:t>
            </a:r>
            <a:r>
              <a:rPr lang="el-GR" i="1" dirty="0"/>
              <a:t> </a:t>
            </a:r>
            <a:r>
              <a:rPr lang="el-GR" i="1" dirty="0" err="1"/>
              <a:t>ἀγρυπνίας</a:t>
            </a:r>
            <a:r>
              <a:rPr lang="el-GR" i="1" dirty="0"/>
              <a:t> </a:t>
            </a:r>
            <a:r>
              <a:rPr lang="el-GR" i="1" dirty="0" err="1"/>
              <a:t>καὶ</a:t>
            </a:r>
            <a:r>
              <a:rPr lang="el-GR" i="1" dirty="0"/>
              <a:t> </a:t>
            </a:r>
            <a:r>
              <a:rPr lang="el-GR" i="1" dirty="0" err="1"/>
              <a:t>τῶν</a:t>
            </a:r>
            <a:r>
              <a:rPr lang="el-GR" i="1" dirty="0"/>
              <a:t> </a:t>
            </a:r>
            <a:r>
              <a:rPr lang="el-GR" i="1" dirty="0" err="1"/>
              <a:t>ἄλλων</a:t>
            </a:r>
            <a:r>
              <a:rPr lang="el-GR" i="1" dirty="0"/>
              <a:t> </a:t>
            </a:r>
            <a:r>
              <a:rPr lang="el-GR" i="1" dirty="0" err="1"/>
              <a:t>τῶν</a:t>
            </a:r>
            <a:r>
              <a:rPr lang="el-GR" i="1" dirty="0"/>
              <a:t> τοιούτων </a:t>
            </a:r>
            <a:r>
              <a:rPr lang="el-GR" i="1" dirty="0" err="1"/>
              <a:t>ἄλγους</a:t>
            </a:r>
            <a:r>
              <a:rPr lang="el-GR" i="1" dirty="0"/>
              <a:t>, </a:t>
            </a:r>
            <a:r>
              <a:rPr lang="el-GR" i="1" dirty="0" err="1"/>
              <a:t>προσευχῆς</a:t>
            </a:r>
            <a:r>
              <a:rPr lang="el-GR" i="1" dirty="0"/>
              <a:t> </a:t>
            </a:r>
            <a:r>
              <a:rPr lang="el-GR" i="1" dirty="0" err="1"/>
              <a:t>ἐπιμελούμενοι</a:t>
            </a:r>
            <a:r>
              <a:rPr lang="el-GR" i="1" dirty="0"/>
              <a:t>· δι’ </a:t>
            </a:r>
            <a:r>
              <a:rPr lang="el-GR" i="1" dirty="0" err="1"/>
              <a:t>αὐτῆς</a:t>
            </a:r>
            <a:r>
              <a:rPr lang="el-GR" i="1" dirty="0"/>
              <a:t> </a:t>
            </a:r>
            <a:r>
              <a:rPr lang="el-GR" i="1" dirty="0" err="1"/>
              <a:t>γὰρ</a:t>
            </a:r>
            <a:r>
              <a:rPr lang="el-GR" i="1" dirty="0"/>
              <a:t> μόνης </a:t>
            </a:r>
            <a:r>
              <a:rPr lang="el-GR" i="1" dirty="0" err="1"/>
              <a:t>τὸ</a:t>
            </a:r>
            <a:r>
              <a:rPr lang="el-GR" i="1" dirty="0"/>
              <a:t> </a:t>
            </a:r>
            <a:r>
              <a:rPr lang="el-GR" i="1" dirty="0" err="1"/>
              <a:t>ἁμαρτητικὸν</a:t>
            </a:r>
            <a:r>
              <a:rPr lang="el-GR" i="1" dirty="0"/>
              <a:t> </a:t>
            </a:r>
            <a:r>
              <a:rPr lang="el-GR" i="1" dirty="0" err="1"/>
              <a:t>τοῦ</a:t>
            </a:r>
            <a:r>
              <a:rPr lang="el-GR" i="1" dirty="0"/>
              <a:t> σώματος </a:t>
            </a:r>
            <a:r>
              <a:rPr lang="el-GR" i="1" dirty="0" err="1"/>
              <a:t>νεκροῦται</a:t>
            </a:r>
            <a:r>
              <a:rPr lang="el-GR" i="1" dirty="0"/>
              <a:t> </a:t>
            </a:r>
            <a:r>
              <a:rPr lang="el-GR" i="1" dirty="0" err="1"/>
              <a:t>καὶ</a:t>
            </a:r>
            <a:r>
              <a:rPr lang="el-GR" i="1" dirty="0"/>
              <a:t> </a:t>
            </a:r>
            <a:r>
              <a:rPr lang="el-GR" i="1" dirty="0" err="1"/>
              <a:t>οἱ</a:t>
            </a:r>
            <a:r>
              <a:rPr lang="el-GR" i="1" dirty="0"/>
              <a:t> </a:t>
            </a:r>
            <a:r>
              <a:rPr lang="el-GR" i="1" dirty="0" err="1"/>
              <a:t>τὰ</a:t>
            </a:r>
            <a:r>
              <a:rPr lang="el-GR" i="1" dirty="0"/>
              <a:t> κτηνώδη πάθη </a:t>
            </a:r>
            <a:r>
              <a:rPr lang="el-GR" i="1" dirty="0" err="1"/>
              <a:t>κινοῦντες</a:t>
            </a:r>
            <a:r>
              <a:rPr lang="el-GR" i="1" dirty="0"/>
              <a:t> </a:t>
            </a:r>
            <a:r>
              <a:rPr lang="el-GR" i="1" dirty="0" err="1"/>
              <a:t>λογισμοὶ</a:t>
            </a:r>
            <a:r>
              <a:rPr lang="el-GR" i="1" dirty="0"/>
              <a:t> </a:t>
            </a:r>
            <a:r>
              <a:rPr lang="el-GR" i="1" dirty="0" err="1"/>
              <a:t>μετριώτεροί</a:t>
            </a:r>
            <a:r>
              <a:rPr lang="el-GR" i="1" dirty="0"/>
              <a:t> τε </a:t>
            </a:r>
            <a:r>
              <a:rPr lang="el-GR" i="1" dirty="0" err="1"/>
              <a:t>καὶ</a:t>
            </a:r>
            <a:r>
              <a:rPr lang="el-GR" i="1" dirty="0"/>
              <a:t> </a:t>
            </a:r>
            <a:r>
              <a:rPr lang="el-GR" i="1" dirty="0" err="1"/>
              <a:t>ἀσθενέστεροι</a:t>
            </a:r>
            <a:r>
              <a:rPr lang="el-GR" i="1" dirty="0"/>
              <a:t> καθίστανται… </a:t>
            </a:r>
            <a:r>
              <a:rPr lang="el-GR" i="1" dirty="0" err="1"/>
              <a:t>Εἶδες</a:t>
            </a:r>
            <a:r>
              <a:rPr lang="el-GR" i="1" dirty="0"/>
              <a:t> </a:t>
            </a:r>
            <a:r>
              <a:rPr lang="el-GR" i="1" dirty="0" err="1"/>
              <a:t>πῶς</a:t>
            </a:r>
            <a:r>
              <a:rPr lang="el-GR" i="1" dirty="0"/>
              <a:t> </a:t>
            </a:r>
            <a:r>
              <a:rPr lang="el-GR" i="1" dirty="0" err="1"/>
              <a:t>τὸ</a:t>
            </a:r>
            <a:r>
              <a:rPr lang="el-GR" i="1" dirty="0"/>
              <a:t> </a:t>
            </a:r>
            <a:r>
              <a:rPr lang="el-GR" i="1" dirty="0" err="1"/>
              <a:t>κατὰ</a:t>
            </a:r>
            <a:r>
              <a:rPr lang="el-GR" i="1" dirty="0"/>
              <a:t> </a:t>
            </a:r>
            <a:r>
              <a:rPr lang="el-GR" i="1" dirty="0" err="1"/>
              <a:t>τὴν</a:t>
            </a:r>
            <a:r>
              <a:rPr lang="el-GR" i="1" dirty="0"/>
              <a:t> </a:t>
            </a:r>
            <a:r>
              <a:rPr lang="el-GR" i="1" dirty="0" err="1"/>
              <a:t>ἁφὴν</a:t>
            </a:r>
            <a:r>
              <a:rPr lang="el-GR" i="1" dirty="0"/>
              <a:t> </a:t>
            </a:r>
            <a:r>
              <a:rPr lang="el-GR" i="1" dirty="0" err="1"/>
              <a:t>ἄλγος</a:t>
            </a:r>
            <a:r>
              <a:rPr lang="el-GR" i="1" dirty="0"/>
              <a:t> </a:t>
            </a:r>
            <a:r>
              <a:rPr lang="el-GR" i="1" dirty="0" err="1"/>
              <a:t>τοῦτο</a:t>
            </a:r>
            <a:r>
              <a:rPr lang="el-GR" i="1" dirty="0"/>
              <a:t> </a:t>
            </a:r>
            <a:r>
              <a:rPr lang="el-GR" i="1" dirty="0" err="1"/>
              <a:t>μὴ</a:t>
            </a:r>
            <a:r>
              <a:rPr lang="el-GR" i="1" dirty="0"/>
              <a:t> μόνον </a:t>
            </a:r>
            <a:r>
              <a:rPr lang="el-GR" i="1" dirty="0" err="1"/>
              <a:t>οὐκ</a:t>
            </a:r>
            <a:r>
              <a:rPr lang="el-GR" i="1" dirty="0"/>
              <a:t> </a:t>
            </a:r>
            <a:r>
              <a:rPr lang="el-GR" i="1" dirty="0" err="1"/>
              <a:t>ἐμπόδιον</a:t>
            </a:r>
            <a:r>
              <a:rPr lang="el-GR" i="1" dirty="0"/>
              <a:t> γίνεται </a:t>
            </a:r>
            <a:r>
              <a:rPr lang="el-GR" i="1" dirty="0" err="1"/>
              <a:t>τῇ</a:t>
            </a:r>
            <a:r>
              <a:rPr lang="el-GR" i="1" dirty="0"/>
              <a:t> </a:t>
            </a:r>
            <a:r>
              <a:rPr lang="el-GR" i="1" dirty="0" err="1"/>
              <a:t>προσευχῇ</a:t>
            </a:r>
            <a:r>
              <a:rPr lang="el-GR" i="1" dirty="0"/>
              <a:t>, </a:t>
            </a:r>
            <a:r>
              <a:rPr lang="el-GR" i="1" dirty="0" err="1"/>
              <a:t>ἀλλὰ</a:t>
            </a:r>
            <a:r>
              <a:rPr lang="el-GR" i="1" dirty="0"/>
              <a:t> </a:t>
            </a:r>
            <a:r>
              <a:rPr lang="el-GR" i="1" dirty="0" err="1"/>
              <a:t>καὶ</a:t>
            </a:r>
            <a:r>
              <a:rPr lang="el-GR" i="1" dirty="0"/>
              <a:t> διαφερόντως </a:t>
            </a:r>
            <a:r>
              <a:rPr lang="el-GR" i="1" dirty="0" err="1"/>
              <a:t>συνεργεῖ</a:t>
            </a:r>
            <a:r>
              <a:rPr lang="el-GR" dirty="0"/>
              <a:t>» (ΓΡΗΓΟΡΙΟΣ ΠΑΛΑΜΑΣ).</a:t>
            </a:r>
          </a:p>
        </p:txBody>
      </p:sp>
    </p:spTree>
    <p:extLst>
      <p:ext uri="{BB962C8B-B14F-4D97-AF65-F5344CB8AC3E}">
        <p14:creationId xmlns:p14="http://schemas.microsoft.com/office/powerpoint/2010/main" val="3431168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3A713-43C7-4147-8DEF-9DBDDAA572F7}"/>
              </a:ext>
            </a:extLst>
          </p:cNvPr>
          <p:cNvSpPr>
            <a:spLocks noGrp="1"/>
          </p:cNvSpPr>
          <p:nvPr>
            <p:ph type="title"/>
          </p:nvPr>
        </p:nvSpPr>
        <p:spPr>
          <a:xfrm>
            <a:off x="0" y="18255"/>
            <a:ext cx="12192000" cy="1095321"/>
          </a:xfrm>
        </p:spPr>
        <p:txBody>
          <a:bodyPr>
            <a:noAutofit/>
          </a:bodyPr>
          <a:lstStyle/>
          <a:p>
            <a:pPr algn="ctr"/>
            <a:r>
              <a:rPr lang="el-GR" sz="3200" b="1" dirty="0"/>
              <a:t>ΣΤ «</a:t>
            </a:r>
            <a:r>
              <a:rPr lang="el-GR" sz="3200" b="1" dirty="0" err="1"/>
              <a:t>Χριστῷ</a:t>
            </a:r>
            <a:r>
              <a:rPr lang="el-GR" sz="3200" b="1" dirty="0"/>
              <a:t> δουλεύω </a:t>
            </a:r>
            <a:r>
              <a:rPr lang="el-GR" sz="3200" b="1" dirty="0" err="1"/>
              <a:t>διὰ</a:t>
            </a:r>
            <a:r>
              <a:rPr lang="el-GR" sz="3200" b="1" dirty="0"/>
              <a:t> </a:t>
            </a:r>
            <a:r>
              <a:rPr lang="el-GR" sz="3200" b="1" dirty="0" err="1"/>
              <a:t>τῆς</a:t>
            </a:r>
            <a:r>
              <a:rPr lang="el-GR" sz="3200" b="1" dirty="0"/>
              <a:t> </a:t>
            </a:r>
            <a:r>
              <a:rPr lang="el-GR" sz="3200" b="1" dirty="0" err="1"/>
              <a:t>ὁρωμένης</a:t>
            </a:r>
            <a:r>
              <a:rPr lang="el-GR" sz="3200" b="1" dirty="0"/>
              <a:t> νηστείας· </a:t>
            </a:r>
            <a:br>
              <a:rPr lang="el-GR" sz="3200" b="1" dirty="0"/>
            </a:br>
            <a:r>
              <a:rPr lang="el-GR" sz="3200" b="1" dirty="0" err="1"/>
              <a:t>Βελίαρ</a:t>
            </a:r>
            <a:r>
              <a:rPr lang="el-GR" sz="3200" b="1" dirty="0"/>
              <a:t> λατρεύω </a:t>
            </a:r>
            <a:r>
              <a:rPr lang="el-GR" sz="3200" b="1" dirty="0" err="1"/>
              <a:t>διὰ</a:t>
            </a:r>
            <a:r>
              <a:rPr lang="el-GR" sz="3200" b="1" dirty="0"/>
              <a:t> </a:t>
            </a:r>
            <a:r>
              <a:rPr lang="el-GR" sz="3200" b="1" dirty="0" err="1"/>
              <a:t>τῶν</a:t>
            </a:r>
            <a:r>
              <a:rPr lang="el-GR" sz="3200" b="1" dirty="0"/>
              <a:t> </a:t>
            </a:r>
            <a:r>
              <a:rPr lang="el-GR" sz="3200" b="1" dirty="0" err="1"/>
              <a:t>παθῶν</a:t>
            </a:r>
            <a:r>
              <a:rPr lang="el-GR" sz="3200" b="1" dirty="0"/>
              <a:t> </a:t>
            </a:r>
            <a:r>
              <a:rPr lang="el-GR" sz="3200" b="1" dirty="0" err="1"/>
              <a:t>καὶ</a:t>
            </a:r>
            <a:r>
              <a:rPr lang="el-GR" sz="3200" b="1" dirty="0"/>
              <a:t> </a:t>
            </a:r>
            <a:r>
              <a:rPr lang="el-GR" sz="3200" b="1" dirty="0" err="1"/>
              <a:t>τῆς</a:t>
            </a:r>
            <a:r>
              <a:rPr lang="el-GR" sz="3200" b="1" dirty="0"/>
              <a:t> </a:t>
            </a:r>
            <a:r>
              <a:rPr lang="el-GR" sz="3200" b="1" dirty="0" err="1"/>
              <a:t>λοιπῆς</a:t>
            </a:r>
            <a:r>
              <a:rPr lang="el-GR" sz="3200" b="1" dirty="0"/>
              <a:t> </a:t>
            </a:r>
            <a:r>
              <a:rPr lang="el-GR" sz="3200" b="1" dirty="0" err="1"/>
              <a:t>κακῆς</a:t>
            </a:r>
            <a:r>
              <a:rPr lang="el-GR" sz="3200" b="1" dirty="0"/>
              <a:t> </a:t>
            </a:r>
            <a:r>
              <a:rPr lang="el-GR" sz="3200" b="1" dirty="0" err="1"/>
              <a:t>ἀνατροφῆς</a:t>
            </a:r>
            <a:r>
              <a:rPr lang="el-GR" sz="3200" b="1" dirty="0"/>
              <a:t>» (Θεόληπτος Φιλαδελφείας)</a:t>
            </a:r>
          </a:p>
        </p:txBody>
      </p:sp>
      <p:sp>
        <p:nvSpPr>
          <p:cNvPr id="3" name="Θέση περιεχομένου 2">
            <a:extLst>
              <a:ext uri="{FF2B5EF4-FFF2-40B4-BE49-F238E27FC236}">
                <a16:creationId xmlns:a16="http://schemas.microsoft.com/office/drawing/2014/main" id="{8D6F0B7F-8863-63D9-5F93-2AF8921DAABD}"/>
              </a:ext>
            </a:extLst>
          </p:cNvPr>
          <p:cNvSpPr>
            <a:spLocks noGrp="1"/>
          </p:cNvSpPr>
          <p:nvPr>
            <p:ph idx="1"/>
          </p:nvPr>
        </p:nvSpPr>
        <p:spPr>
          <a:xfrm>
            <a:off x="0" y="1113576"/>
            <a:ext cx="12192000" cy="5726169"/>
          </a:xfrm>
        </p:spPr>
        <p:txBody>
          <a:bodyPr>
            <a:normAutofit fontScale="92500" lnSpcReduction="20000"/>
          </a:bodyPr>
          <a:lstStyle/>
          <a:p>
            <a:r>
              <a:rPr lang="el-GR" dirty="0"/>
              <a:t>Σκοπός της νηστείας είναι η </a:t>
            </a:r>
            <a:r>
              <a:rPr lang="el-GR" b="1" dirty="0">
                <a:solidFill>
                  <a:srgbClr val="FF0000"/>
                </a:solidFill>
              </a:rPr>
              <a:t>καθαρότητα της καρδιάς</a:t>
            </a:r>
            <a:r>
              <a:rPr lang="el-GR" dirty="0"/>
              <a:t>. Η τακτοποίησή της για να μπει το Πνεύμα του Θεού. Την καθαρίζουμε, την τακτοποιούμε, αφαιρούμε πράγματα αχρείαστα γιατί περιμένουμε να χωρέσει το αγαπημένο μας πρόσωπο του Χριστού και η εικόνα του, ο συνάνθρωπος. Ο αγώνας μας είναι μυστικός, αόρατος και σ’ αυτόν οδηγούμαστε από το άγιο Πνεύμα.</a:t>
            </a:r>
          </a:p>
          <a:p>
            <a:r>
              <a:rPr lang="el-GR" dirty="0"/>
              <a:t>Συνεπώς, δεν υπάρχει καμία συγγένεια του φωτός με το σκότος, του Χριστού και του διαβόλου. Ο δούλος της αμαρτίας δεν μπορεί να είναι μαθητής του Χριστού. Και όμως δουλεύουμε στον Χριστό με τη σωματική νηστεία και με τα πάθη στον διάβολο. Δεν βάζουμε κρέας στο στόμα, αλλά τρώμε τον αδελφό μας με την καταλαλιά, την κατάκριση, την ύβρη και την ειρωνεία· έτσι </a:t>
            </a:r>
            <a:r>
              <a:rPr lang="el-GR" b="1" dirty="0"/>
              <a:t>αναμειγνύουμε την </a:t>
            </a:r>
            <a:r>
              <a:rPr lang="el-GR" b="1" u="sng" dirty="0"/>
              <a:t>ασιτία</a:t>
            </a:r>
            <a:r>
              <a:rPr lang="el-GR" b="1" dirty="0"/>
              <a:t> με την </a:t>
            </a:r>
            <a:r>
              <a:rPr lang="el-GR" b="1" u="sng" dirty="0"/>
              <a:t>ασωτία</a:t>
            </a:r>
            <a:r>
              <a:rPr lang="el-GR" dirty="0"/>
              <a:t>. Δεν τρώμε ψάρι, αλλά με τη μνησικακία που υφέρπει μέσα μας και τους κρυφούς λογισμούς διαβάλλουμε τον αδελφό μας. Νηστεύουμε το τυρί, αλλά συγχρόνως πολεμάμε τον συνάνθρωπό μας. Δεν βάζουμε λάδι στον φάρυγγά μας, αλλά λιπαίνουμε με τις ηδονές της σάρκας μας αναίσχυντα την ψυχή. Συγχρόνως, μάλιστα, ψάλλουμε το «</a:t>
            </a:r>
            <a:r>
              <a:rPr lang="el-GR" i="1" dirty="0"/>
              <a:t>παιδεύσει με δίκαιος </a:t>
            </a:r>
            <a:r>
              <a:rPr lang="el-GR" i="1" dirty="0" err="1"/>
              <a:t>ἐν</a:t>
            </a:r>
            <a:r>
              <a:rPr lang="el-GR" i="1" dirty="0"/>
              <a:t> </a:t>
            </a:r>
            <a:r>
              <a:rPr lang="el-GR" i="1" dirty="0" err="1"/>
              <a:t>ἐλέει</a:t>
            </a:r>
            <a:r>
              <a:rPr lang="el-GR" i="1" dirty="0"/>
              <a:t> </a:t>
            </a:r>
            <a:r>
              <a:rPr lang="el-GR" i="1" dirty="0" err="1"/>
              <a:t>καὶ</a:t>
            </a:r>
            <a:r>
              <a:rPr lang="el-GR" i="1" dirty="0"/>
              <a:t> </a:t>
            </a:r>
            <a:r>
              <a:rPr lang="el-GR" i="1" dirty="0" err="1"/>
              <a:t>ἐλέγξει</a:t>
            </a:r>
            <a:r>
              <a:rPr lang="el-GR" i="1" dirty="0"/>
              <a:t> με, </a:t>
            </a:r>
            <a:r>
              <a:rPr lang="el-GR" i="1" dirty="0" err="1"/>
              <a:t>ἔλαιον</a:t>
            </a:r>
            <a:r>
              <a:rPr lang="el-GR" i="1" dirty="0"/>
              <a:t> </a:t>
            </a:r>
            <a:r>
              <a:rPr lang="el-GR" i="1" dirty="0" err="1"/>
              <a:t>δὲ</a:t>
            </a:r>
            <a:r>
              <a:rPr lang="el-GR" i="1" dirty="0"/>
              <a:t> </a:t>
            </a:r>
            <a:r>
              <a:rPr lang="el-GR" i="1" dirty="0" err="1"/>
              <a:t>ἁμαρτωλοῦ</a:t>
            </a:r>
            <a:r>
              <a:rPr lang="el-GR" i="1" dirty="0"/>
              <a:t> </a:t>
            </a:r>
            <a:r>
              <a:rPr lang="el-GR" i="1" dirty="0" err="1"/>
              <a:t>μὴ</a:t>
            </a:r>
            <a:r>
              <a:rPr lang="el-GR" i="1" dirty="0"/>
              <a:t> </a:t>
            </a:r>
            <a:r>
              <a:rPr lang="el-GR" i="1" dirty="0" err="1"/>
              <a:t>λιπανάτω</a:t>
            </a:r>
            <a:r>
              <a:rPr lang="el-GR" i="1" dirty="0"/>
              <a:t> </a:t>
            </a:r>
            <a:r>
              <a:rPr lang="el-GR" i="1" dirty="0" err="1"/>
              <a:t>τὴν</a:t>
            </a:r>
            <a:r>
              <a:rPr lang="el-GR" i="1" dirty="0"/>
              <a:t> </a:t>
            </a:r>
            <a:r>
              <a:rPr lang="el-GR" i="1" dirty="0" err="1"/>
              <a:t>κεφαλὴν</a:t>
            </a:r>
            <a:r>
              <a:rPr lang="el-GR" i="1" dirty="0"/>
              <a:t> μου</a:t>
            </a:r>
            <a:r>
              <a:rPr lang="el-GR" dirty="0"/>
              <a:t>» (</a:t>
            </a:r>
            <a:r>
              <a:rPr lang="el-GR" dirty="0" err="1"/>
              <a:t>Ψαλμ</a:t>
            </a:r>
            <a:r>
              <a:rPr lang="el-GR" dirty="0"/>
              <a:t>. 150,5). </a:t>
            </a:r>
          </a:p>
          <a:p>
            <a:r>
              <a:rPr lang="el-GR" dirty="0"/>
              <a:t>Συνετιζόμαστε και παιδευόμαστε όταν με την στέρηση των τροφών γίνεται ένοικος στην ψυχή μας </a:t>
            </a:r>
            <a:r>
              <a:rPr lang="el-GR" b="1" dirty="0"/>
              <a:t>η αρετή</a:t>
            </a:r>
            <a:r>
              <a:rPr lang="el-GR" dirty="0"/>
              <a:t>. Δικαιώνεται η νηστεία μας, όταν απέχοντας από τα </a:t>
            </a:r>
            <a:r>
              <a:rPr lang="el-GR" dirty="0" err="1"/>
              <a:t>βρώματα</a:t>
            </a:r>
            <a:r>
              <a:rPr lang="el-GR" dirty="0"/>
              <a:t> καθαρίζουμε τα πάθη, ώστε να μην κυριαρχούν στον ηγεμόνα νου των αισθήσεων.</a:t>
            </a:r>
          </a:p>
        </p:txBody>
      </p:sp>
    </p:spTree>
    <p:extLst>
      <p:ext uri="{BB962C8B-B14F-4D97-AF65-F5344CB8AC3E}">
        <p14:creationId xmlns:p14="http://schemas.microsoft.com/office/powerpoint/2010/main" val="1539404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16FEC-4D61-7410-36E8-706D5AF44982}"/>
              </a:ext>
            </a:extLst>
          </p:cNvPr>
          <p:cNvSpPr>
            <a:spLocks noGrp="1"/>
          </p:cNvSpPr>
          <p:nvPr>
            <p:ph type="title"/>
          </p:nvPr>
        </p:nvSpPr>
        <p:spPr>
          <a:xfrm>
            <a:off x="0" y="0"/>
            <a:ext cx="12192000" cy="1077362"/>
          </a:xfrm>
        </p:spPr>
        <p:txBody>
          <a:bodyPr>
            <a:noAutofit/>
          </a:bodyPr>
          <a:lstStyle/>
          <a:p>
            <a:pPr algn="ctr"/>
            <a:r>
              <a:rPr lang="el-GR" sz="3200" b="1" dirty="0"/>
              <a:t>ΣΤ «</a:t>
            </a:r>
            <a:r>
              <a:rPr lang="el-GR" sz="3200" b="1" dirty="0" err="1"/>
              <a:t>Χριστῷ</a:t>
            </a:r>
            <a:r>
              <a:rPr lang="el-GR" sz="3200" b="1" dirty="0"/>
              <a:t> δουλεύω </a:t>
            </a:r>
            <a:r>
              <a:rPr lang="el-GR" sz="3200" b="1" dirty="0" err="1"/>
              <a:t>διὰ</a:t>
            </a:r>
            <a:r>
              <a:rPr lang="el-GR" sz="3200" b="1" dirty="0"/>
              <a:t> </a:t>
            </a:r>
            <a:r>
              <a:rPr lang="el-GR" sz="3200" b="1" dirty="0" err="1"/>
              <a:t>τῆς</a:t>
            </a:r>
            <a:r>
              <a:rPr lang="el-GR" sz="3200" b="1" dirty="0"/>
              <a:t> </a:t>
            </a:r>
            <a:r>
              <a:rPr lang="el-GR" sz="3200" b="1" dirty="0" err="1"/>
              <a:t>ὁρωμένης</a:t>
            </a:r>
            <a:r>
              <a:rPr lang="el-GR" sz="3200" b="1" dirty="0"/>
              <a:t> νηστείας· </a:t>
            </a:r>
            <a:br>
              <a:rPr lang="el-GR" sz="3200" b="1" dirty="0"/>
            </a:br>
            <a:r>
              <a:rPr lang="el-GR" sz="3200" b="1" dirty="0" err="1"/>
              <a:t>Βελίαρ</a:t>
            </a:r>
            <a:r>
              <a:rPr lang="el-GR" sz="3200" b="1" dirty="0"/>
              <a:t> λατρεύω </a:t>
            </a:r>
            <a:r>
              <a:rPr lang="el-GR" sz="3200" b="1" dirty="0" err="1"/>
              <a:t>διὰ</a:t>
            </a:r>
            <a:r>
              <a:rPr lang="el-GR" sz="3200" b="1" dirty="0"/>
              <a:t> </a:t>
            </a:r>
            <a:r>
              <a:rPr lang="el-GR" sz="3200" b="1" dirty="0" err="1"/>
              <a:t>τῶν</a:t>
            </a:r>
            <a:r>
              <a:rPr lang="el-GR" sz="3200" b="1" dirty="0"/>
              <a:t> </a:t>
            </a:r>
            <a:r>
              <a:rPr lang="el-GR" sz="3200" b="1" dirty="0" err="1"/>
              <a:t>παθῶν</a:t>
            </a:r>
            <a:r>
              <a:rPr lang="el-GR" sz="3200" b="1" dirty="0"/>
              <a:t> </a:t>
            </a:r>
            <a:r>
              <a:rPr lang="el-GR" sz="3200" b="1" dirty="0" err="1"/>
              <a:t>καὶ</a:t>
            </a:r>
            <a:r>
              <a:rPr lang="el-GR" sz="3200" b="1" dirty="0"/>
              <a:t> </a:t>
            </a:r>
            <a:r>
              <a:rPr lang="el-GR" sz="3200" b="1" dirty="0" err="1"/>
              <a:t>τῆς</a:t>
            </a:r>
            <a:r>
              <a:rPr lang="el-GR" sz="3200" b="1" dirty="0"/>
              <a:t> </a:t>
            </a:r>
            <a:r>
              <a:rPr lang="el-GR" sz="3200" b="1" dirty="0" err="1"/>
              <a:t>λοιπῆς</a:t>
            </a:r>
            <a:r>
              <a:rPr lang="el-GR" sz="3200" b="1" dirty="0"/>
              <a:t> </a:t>
            </a:r>
            <a:r>
              <a:rPr lang="el-GR" sz="3200" b="1" dirty="0" err="1"/>
              <a:t>κακῆς</a:t>
            </a:r>
            <a:r>
              <a:rPr lang="el-GR" sz="3200" b="1" dirty="0"/>
              <a:t> </a:t>
            </a:r>
            <a:r>
              <a:rPr lang="el-GR" sz="3200" b="1" dirty="0" err="1"/>
              <a:t>ἀνατροφῆς</a:t>
            </a:r>
            <a:r>
              <a:rPr lang="el-GR" sz="3200" b="1" dirty="0"/>
              <a:t>» (Θεόληπτος Φιλαδελφείας)</a:t>
            </a:r>
            <a:endParaRPr lang="el-GR" sz="3200" dirty="0"/>
          </a:p>
        </p:txBody>
      </p:sp>
      <p:sp>
        <p:nvSpPr>
          <p:cNvPr id="3" name="Θέση περιεχομένου 2">
            <a:extLst>
              <a:ext uri="{FF2B5EF4-FFF2-40B4-BE49-F238E27FC236}">
                <a16:creationId xmlns:a16="http://schemas.microsoft.com/office/drawing/2014/main" id="{1DA45DB7-0981-8FB3-B149-2BA930CBDCA1}"/>
              </a:ext>
            </a:extLst>
          </p:cNvPr>
          <p:cNvSpPr>
            <a:spLocks noGrp="1"/>
          </p:cNvSpPr>
          <p:nvPr>
            <p:ph idx="1"/>
          </p:nvPr>
        </p:nvSpPr>
        <p:spPr>
          <a:xfrm>
            <a:off x="0" y="1077362"/>
            <a:ext cx="12192000" cy="5780639"/>
          </a:xfrm>
        </p:spPr>
        <p:txBody>
          <a:bodyPr>
            <a:normAutofit fontScale="92500" lnSpcReduction="20000"/>
          </a:bodyPr>
          <a:lstStyle/>
          <a:p>
            <a:r>
              <a:rPr lang="el-GR" dirty="0"/>
              <a:t>Είναι αδιανόητο να συνυπάρχει η εγκράτεια, η νηστεία και το Πνεύμα του Θεού με την μέθη, την αμαρτία, την ακολασία και την ειδωλολατρία. Πράγματα αντίθετα δεν μπορούν να αναμειχθούν. (ΜΕΓΑΣ ΒΑΣΙΛΕΙΟΣ)</a:t>
            </a:r>
          </a:p>
          <a:p>
            <a:r>
              <a:rPr lang="el-GR" dirty="0"/>
              <a:t>Υπάρχουν </a:t>
            </a:r>
            <a:r>
              <a:rPr lang="el-GR" b="1" dirty="0"/>
              <a:t>και άλλα ασυμβίβαστα </a:t>
            </a:r>
            <a:r>
              <a:rPr lang="el-GR" dirty="0"/>
              <a:t>που αλλοτριώνουν την πνευματική μας προκοπή και δείχνουν ότι η νηστεία μας είναι ατελής. Ασκούμε τη σιωπή και κραυγάζουμε από οργή. Απέχουμε από τις συζυγικές σχέσεις και γεμίζουμε τα μάτια μας με πορνικές επιθυμίες. Τρώμε αργά και κατά των συνανθρώπων μας μιλάμε γρήγορα. Γονατίζουμε για να προσευχηθούμε και το μυαλό μας αεροβατεί με τα πτερά της υπερηφάνειας. Θεωρούμεθα δίκαιοι και ελέγχουμε τους άλλους μη ανεχόμενοι κάποια υπόμνηση ή παραίνεση. Διακηρύσσουμε τη δύναμη της αγάπης προς τους συνανθρώπους και προβάλλουμε πανηγυρικά τα πλημμελήματά τους. Πιστεύουμε στη μετάνοια και αναβάλλουμε τη συντριβή μας. Με υπερηφάνεια καμαρώνουμε τον εαυτό μας και διαβλέπουμε με φθόνο την προκοπή του πλησίον μας. Δεχόμαστε την κολακεία και αποστρεφόμαστε την αλήθεια. (ΘΕΟΛΗΠΤΟΣ ΦΙΛΑΔΕΛΦΕΙΑΣ)</a:t>
            </a:r>
          </a:p>
          <a:p>
            <a:r>
              <a:rPr lang="el-GR" dirty="0"/>
              <a:t>Συνεπώς, </a:t>
            </a:r>
            <a:r>
              <a:rPr lang="el-GR" b="1" dirty="0"/>
              <a:t>ο καιρός της νηστείας και της προσευχής είναι όλος ο καιρός της ζωής μας</a:t>
            </a:r>
            <a:r>
              <a:rPr lang="el-GR" dirty="0"/>
              <a:t>. Ας εκβάλλουμε από την ψυχή μας ό,τι έχουμε εναντίον του συνανθρώπου μας και ας δοθούμε σ’ αυτόν με αγάπη. Έτσι επιτελούμε την επαινετή και άψογη νηστεία· με παρρησία τότε ας επικαλούμαστε τον Θεό «</a:t>
            </a:r>
            <a:r>
              <a:rPr lang="el-GR" i="1" dirty="0"/>
              <a:t>Πατέρα μας, λησμόνησε τις οφειλές μας, όπως και εμείς συγχωρούμε τους οφειλέτες μας</a:t>
            </a:r>
            <a:r>
              <a:rPr lang="el-GR" dirty="0"/>
              <a:t>». (ΓΡΗΓΟΡΙΟΣ ΠΑΛΑΜΑΣ) </a:t>
            </a:r>
          </a:p>
        </p:txBody>
      </p:sp>
    </p:spTree>
    <p:extLst>
      <p:ext uri="{BB962C8B-B14F-4D97-AF65-F5344CB8AC3E}">
        <p14:creationId xmlns:p14="http://schemas.microsoft.com/office/powerpoint/2010/main" val="270883546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860</TotalTime>
  <Words>7062</Words>
  <Application>Microsoft Office PowerPoint</Application>
  <PresentationFormat>Ευρεία οθόνη</PresentationFormat>
  <Paragraphs>103</Paragraphs>
  <Slides>27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27</vt:i4>
      </vt:variant>
    </vt:vector>
  </HeadingPairs>
  <TitlesOfParts>
    <vt:vector size="32" baseType="lpstr">
      <vt:lpstr>Arial</vt:lpstr>
      <vt:lpstr>Calibri</vt:lpstr>
      <vt:lpstr>Calibri Light</vt:lpstr>
      <vt:lpstr>Times New Roman</vt:lpstr>
      <vt:lpstr>Θέμα του Office</vt:lpstr>
      <vt:lpstr>ΝΗΠΤΙΚΗ ΘΕΟΛΟΓΙΑ  ΕΝΟΤΗΤΑ 7Η Η ΝΟΜΟΘΕΤΗΜΕΝΗ ΝΗΣΤΕΙΑ  ΤΟΥ ΠΑΡΑΔΕΙΣΟΥ Από το βιβλίο του π. Δημητρίου Κουτσούρη, Θεός Ζῶν. Βέλος πόθου και ἀγάπης. Θέματα Εμπειρικῆς Θεογνωσίας, Εκδόσεις Γρηγόρη, Αθήνα 2021, σσ. 267-306</vt:lpstr>
      <vt:lpstr>Ε «τὸ τέλος τῆς νηστείας δι’ ὅ νενομοθέτηται καὶ ἐτιμήθη Χριστιανοῖς ἡ τῆς ψυχῆς ἐστι κάθαρσις» (Γρηγόριος Παλαμάς)</vt:lpstr>
      <vt:lpstr>Ε «τὸ τέλος τῆς νηστείας δι’ ὅ νενομοθέτηται καὶ ἐτιμήθη Χριστιανοῖς ἡ τῆς ψυχῆς ἐστι κάθαρσις» (Γρηγόριος Παλαμάς)</vt:lpstr>
      <vt:lpstr>Ε «τὸ τέλος τῆς νηστείας δι’ ὅ νενομοθέτηται καὶ ἐτιμήθη Χριστιανοῖς ἡ τῆς ψυχῆς ἐστι κάθαρσις» (Γρηγόριος Παλαμάς)</vt:lpstr>
      <vt:lpstr>Ε «τὸ τέλος τῆς νηστείας δι’ ὅ νενομοθέτηται καὶ ἐτιμήθη Χριστιανοῖς ἡ τῆς ψυχῆς ἐστι κάθαρσις» (Γρηγόριος Παλαμάς)</vt:lpstr>
      <vt:lpstr>Ε «τὸ τέλος τῆς νηστείας δι’ ὅ νενομοθέτηται καὶ ἐτιμήθη Χριστιανοῖς ἡ τῆς ψυχῆς ἐστι κάθαρσις» (Γρηγόριος Παλαμάς)</vt:lpstr>
      <vt:lpstr>Ε «τὸ τέλος τῆς νηστείας δι’ ὅ νενομοθέτηται καὶ ἐτιμήθη Χριστιανοῖς ἡ τῆς ψυχῆς ἐστι κάθαρσις» (Γρηγόριος Παλαμάς)</vt:lpstr>
      <vt:lpstr>ΣΤ «Χριστῷ δουλεύω διὰ τῆς ὁρωμένης νηστείας·  Βελίαρ λατρεύω διὰ τῶν παθῶν καὶ τῆς λοιπῆς κακῆς ἀνατροφῆς» (Θεόληπτος Φιλαδελφείας)</vt:lpstr>
      <vt:lpstr>ΣΤ «Χριστῷ δουλεύω διὰ τῆς ὁρωμένης νηστείας·  Βελίαρ λατρεύω διὰ τῶν παθῶν καὶ τῆς λοιπῆς κακῆς ἀνατροφῆς» (Θεόληπτος Φιλαδελφείας)</vt:lpstr>
      <vt:lpstr>Ζ «Ἰδοὺ καὶ ἐνταῦθα ξύλα τοῦ παραδείσου, ἀφ’ ὧν ἐσθίειν προσετάγημεν… ὡσαύτως ὁρᾶται ἐν ἡμῖν καὶ ξύλον ἀπώμοτον, ἀφ’ οὗ μὴ φαγεῖν ἐκελεύσθημεν» (Θεόληπτος Φιλαδελφείας)</vt:lpstr>
      <vt:lpstr>Ζ «Ἰδοὺ καὶ ἐνταῦθα ξύλα τοῦ παραδείσου, ἀφ’ ὧν ἐσθίειν προσετάγημεν… ὡσαύτως ὁρᾶται ἐν ἡμῖν καὶ ξύλον ἀπώμοτον, ἀφ’ οὗ μὴ φαγεῖν ἐκελεύσθημεν» (Θεόληπτος Φιλαδελφείας)</vt:lpstr>
      <vt:lpstr>Ζ «Ἰδοὺ καὶ ἐνταῦθα ξύλα τοῦ παραδείσου, ἀφ’ ὧν ἐσθίειν προσετάγημεν… ὡσαύτως ὁρᾶται ἐν ἡμῖν καὶ ξύλον ἀπώμοτον, ἀφ’ οὗ μὴ φαγεῖν ἐκελεύσθημεν» (Θεόληπτος Φιλαδελφείας)</vt:lpstr>
      <vt:lpstr>Η «ἐξ αἰῶνος οἱ μὲν ἐχθροί, οἱ δὲ φίλοι ἐδείχθησαν τοῦ Θεοῦ, ἀκρασίας καὶ ἐγκρατείας ἐργασαμένης ἑκάτερον» (Ιωάννης Χρυσόστομος) </vt:lpstr>
      <vt:lpstr>Η «ἐξ αἰῶνος οἱ μὲν ἐχθροί, οἱ δὲ φίλοι ἐδείχθησαν τοῦ Θεοῦ, ἀκρασίας καὶ ἐγκρατείας ἐργασαμένης ἑκάτερον» (Ιωάννης Χρυσόστομος) </vt:lpstr>
      <vt:lpstr>Η «ἐξ αἰῶνος οἱ μὲν ἐχθροί, οἱ δὲ φίλοι ἐδείχθησαν τοῦ Θεοῦ, ἀκρασίας καὶ ἐγκρατείας ἐργασαμένης ἑκάτερον» (Ιωάννης Χρυσόστομος) </vt:lpstr>
      <vt:lpstr>Η «ἐξ αἰῶνος οἱ μὲν ἐχθροί, οἱ δὲ φίλοι ἐδείχθησαν τοῦ Θεοῦ, ἀκρασίας καὶ ἐγκρατείας ἐργασαμένης ἑκάτερον» (Ιωάννης Χρυσόστομος) </vt:lpstr>
      <vt:lpstr>Η «ἐξ αἰῶνος οἱ μὲν ἐχθροί, οἱ δὲ φίλοι ἐδείχθησαν τοῦ Θεοῦ, ἀκρασίας καὶ ἐγκρατείας ἐργασαμένης ἑκάτερον» (Ιωάννης Χρυσόστομος) </vt:lpstr>
      <vt:lpstr>Θ «οὐ γὰρ ἡ τῶν φαινομένων κακῶν ἀποχὴ ἐστὶ τελεία κάθαρσις, ἀλλὰ ἡ κατὰ συνείδησιν τελεία κάθαρσις» (ψευδο-ΜΑΚΑΡΙΟΣ)</vt:lpstr>
      <vt:lpstr>Θ «οὐ γὰρ ἡ τῶν φαινομένων κακῶν ἀποχὴ ἐστὶ τελεία κάθαρσις, ἀλλὰ ἡ κατὰ συνείδησιν τελεία κάθαρσις» (ψευδο-ΜΑΚΑΡΙΟΣ)</vt:lpstr>
      <vt:lpstr>Θ «οὐ γὰρ ἡ τῶν φαινομένων κακῶν ἀποχὴ ἐστὶ τελεία κάθαρσις, ἀλλὰ ἡ κατὰ συνείδησιν τελεία κάθαρσις» (ψευδο-ΜΑΚΑΡΙΟΣ)</vt:lpstr>
      <vt:lpstr>Αντί επιλόγου «Ἡ νηστεία τοὺς αἰρουμένους συζῆν αὐτῇ τῆς τῶν φθειρομένων ἐπιθυμίας ἀπογυμνοῦσα τὴ τῆς θείας ἀγάπης περιβολὴν ἐπενδύει καὶ χαρᾶς ἀϊδίου πληροῖ· ἐν Χριστῷ Ἰησοῦ τῷ Κυρίῳ ἡμῶν» (Θεόληπτος Φιλαδελφείας)</vt:lpstr>
      <vt:lpstr>Αντί επιλόγου</vt:lpstr>
      <vt:lpstr>Αντί επιλόγου</vt:lpstr>
      <vt:lpstr>Αντί επιλόγου</vt:lpstr>
      <vt:lpstr>Αντί επιλόγου</vt:lpstr>
      <vt:lpstr>Αντί επιλόγου</vt:lpstr>
      <vt:lpstr>Αντί επιλόγου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7Η Η ΝΟΜΟΘΕΤΗΜΕΝΗ ΝΗΣΤΕΙΑ  ΤΟΥ ΠΑΡΑΔΕΙΣΟΥ Από το βιβλίο του π. Δημητρίου Κουτσούρη, Θεός Ζῶν. Βέλος πόθου και ἀγάπης. Θέματα Εμπειρικῆς Θεογνωσίας, Εκδόσεις Γρηγόρη, Αθήνα 2021, σσ. 267-</dc:title>
  <dc:creator>MARIA KARAMPELIA</dc:creator>
  <cp:lastModifiedBy>MARIA KARAMPELIA</cp:lastModifiedBy>
  <cp:revision>1</cp:revision>
  <dcterms:created xsi:type="dcterms:W3CDTF">2023-11-15T01:16:54Z</dcterms:created>
  <dcterms:modified xsi:type="dcterms:W3CDTF">2025-11-27T11:12:33Z</dcterms:modified>
</cp:coreProperties>
</file>