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3C128-E26D-4011-A02A-DADA318DFF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416950-30B1-49DA-8D18-2AC313330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FB435-6073-4634-AB31-8D5E611B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B5566-F1B1-4C80-B2E7-672660895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80AFA-B328-4E00-B4DD-BDFAB5D7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5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DAB4-9114-4E2C-8EFF-12816E5D0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08097-CDAC-4DA0-AB8B-DC314D48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2A7721-DD64-460A-AE53-6F282C71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5B37E-EB0C-431F-AAAD-7368511DD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E77B9-0370-4952-9F1B-65FB4662F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58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31929-057C-44A8-B4B6-0AFF7C8361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D281C4-CFB1-4B89-9C9D-0FFAADA8F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B5C37-5D79-4B7D-8CDB-16070A0B3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365B5-70B2-4864-B6C3-31A630DDD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95EF-8F8D-4364-83D2-F1192F7B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0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E5407-7862-4817-BC46-73D23342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AA892-6E80-4117-A183-94FEA4E5E0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6D4AB-0089-4CED-BED8-7C91736EC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1FC00-6E53-4B40-976C-12BC6ACB3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812F7-2562-4502-BACA-4FA41FCF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98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7C7E1-4201-4845-99A7-1ABB7E2E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7BA49-D457-4024-8398-FBE2003E6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F8E64-D3E1-4C55-84BD-73A28F426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D813B-793C-4C98-8406-37943531E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D4ED5B-2E20-4F4C-BC4A-C2F8C9CDC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19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6BB86-FA23-4FE8-8F32-0F6BBD330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1ECC2-7827-42BE-BD56-625DC6999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A5F10-B9A2-41DC-9861-B43C9EF87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543B10-9B40-4DBA-AC82-174DB676B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22F32-7836-4FC0-B7D2-32735D946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CD519-AD84-459D-AE79-BD079187F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10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80F3B-263B-442A-817A-53F7C52BF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6F3094-F0DA-4E39-8010-0922DF919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C582DC-6E71-467E-94C8-B110EE1964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E97A4-35B3-4BD5-BC16-6187DDD3ED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224C7A-F453-4C27-8B02-AC2800AB0F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EF58C-CE04-4EC6-A203-78F822FF7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6EE3F8-BA7C-4A73-B73A-194D4748E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8B61CF-35AD-457F-AF04-7AAC5B35A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11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A9029-E409-4B66-9488-C5C93847B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CE5B29-C486-4657-B17D-7D4C309CD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180D7-EE70-4DA8-A516-68F23963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5A9AF-BEE8-4500-8E0B-F74773251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9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D62955-2B8C-4396-A80D-3448DB352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239216-F3F0-4871-8CAF-64B6F175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F7290-C672-402C-B4D5-12FCAC259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8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5386E-7837-4786-8ABD-CC8700524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BC059-EF6D-4827-83AA-415853723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CE84FA-AE1A-42BA-A9C5-89E8D313FF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7376F-0778-41A6-B01B-1B3F7AAC3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4BAAF-9C1E-46C8-829B-E1210196A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D66676-8CF6-405F-93F2-EEF911D63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65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3E41D-79AD-4D48-8CA8-38BEB267A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685F0D-CA8E-43CA-B7B5-249E764D51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98DC8C-35A2-47EC-9223-B0B32FD544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A649-757A-4636-BDCA-1A5EF956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8C615-B088-42E6-A1D0-FDC9E132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826C11-E962-492C-B819-10EC5E25C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E0613E-B672-4C70-9FA8-0396158AF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6CB18-5FAD-46E2-ABD9-0A03375C0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8BB49-7E0A-4FEE-A8F0-B0A3F82B2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B8357-E8A4-4F8C-B20F-91761442A025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43A48-4540-4E84-9B19-23B53CDA7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67D57-BAD5-48E4-87E8-5694E329E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2C9D4-D0E7-4C0F-8C49-03E2C3FED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50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2EB13-355C-479C-B63D-2C188520A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0819"/>
            <a:ext cx="9144000" cy="150920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9F723-0AED-451C-8062-0E702F8988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201662"/>
            <a:ext cx="9144000" cy="3056138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rgbClr val="FF0000"/>
                </a:solidFill>
              </a:rPr>
              <a:t>ΔΥΤΙΚΗ ΘΕΟΛΟΓΙΑ</a:t>
            </a:r>
          </a:p>
          <a:p>
            <a:r>
              <a:rPr lang="el-GR" sz="3200" dirty="0">
                <a:solidFill>
                  <a:srgbClr val="FF0000"/>
                </a:solidFill>
              </a:rPr>
              <a:t>Συνοπτικό περίγραμμα Ιστορίας της μεσαιωνικής Δύσης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703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</a14:imgLayer>
                </a14:imgProps>
              </a:ext>
            </a:extLst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3030-BC8D-4630-B6FB-A4553BD89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C00000"/>
                </a:solidFill>
              </a:rPr>
              <a:t>Ύστερη Αρχαιότητα 5</a:t>
            </a:r>
            <a:r>
              <a:rPr lang="el-GR" baseline="30000" dirty="0">
                <a:solidFill>
                  <a:srgbClr val="C00000"/>
                </a:solidFill>
              </a:rPr>
              <a:t>ος</a:t>
            </a:r>
            <a:r>
              <a:rPr lang="el-GR" dirty="0">
                <a:solidFill>
                  <a:srgbClr val="C00000"/>
                </a:solidFill>
              </a:rPr>
              <a:t> – 7</a:t>
            </a:r>
            <a:r>
              <a:rPr lang="el-GR" baseline="30000" dirty="0">
                <a:solidFill>
                  <a:srgbClr val="C00000"/>
                </a:solidFill>
              </a:rPr>
              <a:t>ος</a:t>
            </a:r>
            <a:r>
              <a:rPr lang="el-GR" dirty="0">
                <a:solidFill>
                  <a:srgbClr val="C00000"/>
                </a:solidFill>
              </a:rPr>
              <a:t> αιώνες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27083-A22B-4636-B887-C8492AA2C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>
                <a:solidFill>
                  <a:srgbClr val="FF0000"/>
                </a:solidFill>
              </a:rPr>
              <a:t>Α) Βαρβαρικές επιδρομές</a:t>
            </a:r>
          </a:p>
          <a:p>
            <a:r>
              <a:rPr lang="el-GR" dirty="0">
                <a:solidFill>
                  <a:srgbClr val="FF0000"/>
                </a:solidFill>
              </a:rPr>
              <a:t>Β) Ανάδυση του Ισλάμ. Η θέση του Ανρί </a:t>
            </a:r>
            <a:r>
              <a:rPr lang="el-GR" dirty="0" err="1">
                <a:solidFill>
                  <a:srgbClr val="FF0000"/>
                </a:solidFill>
              </a:rPr>
              <a:t>Πιρέν</a:t>
            </a:r>
            <a:r>
              <a:rPr lang="el-GR" dirty="0">
                <a:solidFill>
                  <a:srgbClr val="FF0000"/>
                </a:solidFill>
              </a:rPr>
              <a:t> (</a:t>
            </a:r>
            <a:r>
              <a:rPr lang="el-GR" dirty="0" err="1">
                <a:solidFill>
                  <a:srgbClr val="FF0000"/>
                </a:solidFill>
              </a:rPr>
              <a:t>Henry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 err="1">
                <a:solidFill>
                  <a:srgbClr val="FF0000"/>
                </a:solidFill>
              </a:rPr>
              <a:t>Pirenne</a:t>
            </a:r>
            <a:r>
              <a:rPr lang="el-GR" dirty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9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35B5B-C552-498C-940E-C89121D3A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>
                <a:solidFill>
                  <a:srgbClr val="C00000"/>
                </a:solidFill>
              </a:rPr>
              <a:t>Μεσαίωνας, Μέσοι Χρόνοι</a:t>
            </a:r>
            <a:br>
              <a:rPr lang="el-GR" dirty="0">
                <a:solidFill>
                  <a:srgbClr val="C00000"/>
                </a:solidFill>
              </a:rPr>
            </a:br>
            <a:r>
              <a:rPr lang="el-GR" dirty="0">
                <a:solidFill>
                  <a:srgbClr val="C00000"/>
                </a:solidFill>
              </a:rPr>
              <a:t>8ος αιώνας – 15ος </a:t>
            </a:r>
            <a:br>
              <a:rPr lang="el-GR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106A0-79BB-4295-9208-1FE7857FF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90625"/>
            <a:ext cx="11020425" cy="542925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l-GR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l-GR" dirty="0">
                <a:solidFill>
                  <a:srgbClr val="C00000"/>
                </a:solidFill>
              </a:rPr>
              <a:t>Σύντομη </a:t>
            </a:r>
            <a:r>
              <a:rPr lang="el-GR" dirty="0" err="1">
                <a:solidFill>
                  <a:srgbClr val="C00000"/>
                </a:solidFill>
              </a:rPr>
              <a:t>Περιοδολόγηση</a:t>
            </a:r>
            <a:endParaRPr lang="el-GR" dirty="0">
              <a:solidFill>
                <a:srgbClr val="C00000"/>
              </a:solidFill>
            </a:endParaRPr>
          </a:p>
          <a:p>
            <a:pPr algn="just"/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8ος – 9ος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Καρολίδες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:  Φραγκική αυτοκρατορία. Σπουδαιότερη φυσιογνωμία: </a:t>
            </a:r>
            <a:r>
              <a:rPr lang="el-GR" sz="2900" b="1" dirty="0" err="1">
                <a:solidFill>
                  <a:schemeClr val="accent1">
                    <a:lumMod val="50000"/>
                  </a:schemeClr>
                </a:solidFill>
              </a:rPr>
              <a:t>Καρλομάγνος</a:t>
            </a:r>
            <a:r>
              <a:rPr lang="el-GR" sz="2900" b="1" dirty="0">
                <a:solidFill>
                  <a:schemeClr val="accent1">
                    <a:lumMod val="50000"/>
                  </a:schemeClr>
                </a:solidFill>
              </a:rPr>
              <a:t> (Κάρολος ο Μέγας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) μέχρι το 814. Το 800 θα στεφθεί από τον Πάπα Λέοντα Γ΄ αυτοκράτωρ Ρωμαίων στη Ρώμη!! (Σφετερισμός της ρωμαϊκής ιδιότητας / νομιμότητας από τους Φράγκους. Ο νόμιμος τίτλος ανήκε στον αυτοκράτορα της νόμιμης Ρωμαϊκής αυτοκρατορίας της Νέας Ρώμης-  Ρωμιοί ) Αμφισβητούν και την Ορθοδοξία των Ρωμιών και με σειρά συνόδων  καταδικάζονται ως αιρετικοί οι Ορθόδοξοι Ρωμιοί της Ανατολής!</a:t>
            </a:r>
          </a:p>
          <a:p>
            <a:pPr algn="just"/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Η φρ. αυτοκρατορία διανέμεται στα τρία τέκνα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τουΚαρόλου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0" indent="0" algn="just">
              <a:buNone/>
            </a:pP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Λόταρ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, Λουδοβίκο και Κάρολο, </a:t>
            </a:r>
            <a:r>
              <a:rPr lang="el-GR" sz="2900" b="1" dirty="0">
                <a:solidFill>
                  <a:schemeClr val="accent1">
                    <a:lumMod val="50000"/>
                  </a:schemeClr>
                </a:solidFill>
              </a:rPr>
              <a:t>843 Συνθήκη του Βερντέν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: Κατανομή των φραγκικών          εδαφών.</a:t>
            </a:r>
          </a:p>
          <a:p>
            <a:pPr algn="just"/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10 αιώνας και εντεύθεν: ανιχνεύονται οι απαρχές διαμόρφωσης των εθνικών κρατών της Δύσης</a:t>
            </a:r>
          </a:p>
          <a:p>
            <a:pPr algn="just"/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Η Γερμανία, 10ος αιώνας,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ανδεικνύεται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σε αυτοκρατορία: Αγία Ρωμαϊκή αυτοκρατορία του Γερμανικού έθνους  (ο όρος αυτός θα χρησιμοποιηθεί αργότερα) 930-1806 (διαρκής σφετερισμός της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Ρωμαϊκότητας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!)</a:t>
            </a:r>
          </a:p>
          <a:p>
            <a:pPr algn="just"/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Δυναστείες: 10-11ος αιώνας: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Οθωνίδες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Όθων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Α΄,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Όθων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Β΄,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Όθων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Γ΄) 11-12ος αιώνες: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Σαλική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 δυναστεία, 12ος -13ος Δυναστεία των </a:t>
            </a:r>
            <a:r>
              <a:rPr lang="el-GR" sz="2900" dirty="0" err="1">
                <a:solidFill>
                  <a:schemeClr val="accent1">
                    <a:lumMod val="50000"/>
                  </a:schemeClr>
                </a:solidFill>
              </a:rPr>
              <a:t>Στάουφερ</a:t>
            </a:r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: Φρειδερίκος Α΄ Μπαρμπαρόσα, και ο Φρειδερίκος ο Β΄ </a:t>
            </a:r>
          </a:p>
          <a:p>
            <a:pPr algn="just"/>
            <a:r>
              <a:rPr lang="el-GR" sz="2900" dirty="0">
                <a:solidFill>
                  <a:schemeClr val="accent1">
                    <a:lumMod val="50000"/>
                  </a:schemeClr>
                </a:solidFill>
              </a:rPr>
              <a:t>13ος αιώνας – 1918: Δυναστεία Αψβούργων</a:t>
            </a:r>
          </a:p>
          <a:p>
            <a:pPr algn="just"/>
            <a:endParaRPr lang="el-GR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l-GR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05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36C27-518B-407C-ADC6-85F8CC4C7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>
                <a:solidFill>
                  <a:srgbClr val="C00000"/>
                </a:solidFill>
              </a:rPr>
              <a:t>Συνέχεια: Μεταρρυθμιστικά κινήματα και σχέσεις </a:t>
            </a:r>
            <a:r>
              <a:rPr lang="en-US" dirty="0">
                <a:solidFill>
                  <a:srgbClr val="C00000"/>
                </a:solidFill>
              </a:rPr>
              <a:t>Imperium-</a:t>
            </a:r>
            <a:r>
              <a:rPr lang="en-US" dirty="0" err="1">
                <a:solidFill>
                  <a:srgbClr val="C00000"/>
                </a:solidFill>
              </a:rPr>
              <a:t>Sacerdotium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9B28E-3A6A-48CD-9FD8-ADCE2E89F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0450"/>
          </a:xfrm>
        </p:spPr>
        <p:txBody>
          <a:bodyPr>
            <a:normAutofit lnSpcReduction="10000"/>
          </a:bodyPr>
          <a:lstStyle/>
          <a:p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Ανάδυση ενός μεταρρυθμιστικού κινήματος της δυτικής Εκκλησίας  με κέντρο την </a:t>
            </a: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</a:rPr>
              <a:t>Μονή του </a:t>
            </a:r>
            <a:r>
              <a:rPr lang="el-GR" sz="3200" b="1" dirty="0" err="1">
                <a:solidFill>
                  <a:schemeClr val="accent1">
                    <a:lumMod val="50000"/>
                  </a:schemeClr>
                </a:solidFill>
              </a:rPr>
              <a:t>Κλουνιακού</a:t>
            </a: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Cluny</a:t>
            </a:r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). </a:t>
            </a:r>
          </a:p>
          <a:p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Γρηγοριανή μεταρρύθμιση από το όνομα του πάπα Γρηγορίου 7</a:t>
            </a:r>
            <a:r>
              <a:rPr lang="el-GR" sz="3200" baseline="30000" dirty="0">
                <a:solidFill>
                  <a:schemeClr val="accent1">
                    <a:lumMod val="50000"/>
                  </a:schemeClr>
                </a:solidFill>
              </a:rPr>
              <a:t>ου</a:t>
            </a:r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 (Οι ακραία απολυταρχικές αντιλήψεις του αποτυπώνονται στο περίφημο κείμενό του: </a:t>
            </a:r>
            <a:r>
              <a:rPr lang="de-DE" sz="3200" dirty="0" err="1">
                <a:solidFill>
                  <a:schemeClr val="accent1">
                    <a:lumMod val="50000"/>
                  </a:schemeClr>
                </a:solidFill>
              </a:rPr>
              <a:t>Dictatus</a:t>
            </a:r>
            <a:r>
              <a:rPr lang="de-DE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de-DE" sz="3200" dirty="0" err="1">
                <a:solidFill>
                  <a:schemeClr val="accent1">
                    <a:lumMod val="50000"/>
                  </a:schemeClr>
                </a:solidFill>
              </a:rPr>
              <a:t>papae</a:t>
            </a:r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11ος αιώνας – 12ος αιώνας 1056-1122: </a:t>
            </a:r>
            <a:r>
              <a:rPr lang="el-GR" sz="3200" b="1" dirty="0">
                <a:solidFill>
                  <a:schemeClr val="accent1">
                    <a:lumMod val="50000"/>
                  </a:schemeClr>
                </a:solidFill>
              </a:rPr>
              <a:t>Η έριδα περί της περιβολής </a:t>
            </a:r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l-GR" sz="3200" dirty="0" err="1">
                <a:solidFill>
                  <a:schemeClr val="accent1">
                    <a:lumMod val="50000"/>
                  </a:schemeClr>
                </a:solidFill>
              </a:rPr>
              <a:t>Investitura</a:t>
            </a:r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r>
              <a:rPr lang="el-GR" sz="3200" dirty="0">
                <a:solidFill>
                  <a:schemeClr val="accent1">
                    <a:lumMod val="50000"/>
                  </a:schemeClr>
                </a:solidFill>
              </a:rPr>
              <a:t>Περιβολή: Η φεουδαρχικού τύπου ανάδειξη στο επισκοπικό αξίωμα και στην ηγουμενία Μονών με ορισμό και ενέργεια του κοσμικού άρχοντα. Τελετουργικό: ράβδος και δακτύλιος Επίσκοπος/φεουδάρχης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74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423E1-4C73-4933-88A5-7AC91E0E9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Έριδα περί της Περιβολής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F117C-6C1B-427C-9272-3CB99F043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4950"/>
            <a:ext cx="10515600" cy="5086349"/>
          </a:xfrm>
        </p:spPr>
        <p:txBody>
          <a:bodyPr>
            <a:normAutofit fontScale="85000" lnSpcReduction="20000"/>
          </a:bodyPr>
          <a:lstStyle/>
          <a:p>
            <a:pPr algn="just"/>
            <a:endParaRPr lang="el-GR" dirty="0">
              <a:solidFill>
                <a:srgbClr val="C00000"/>
              </a:solidFill>
            </a:endParaRPr>
          </a:p>
          <a:p>
            <a:pPr algn="just"/>
            <a:r>
              <a:rPr lang="el-GR" dirty="0">
                <a:solidFill>
                  <a:srgbClr val="C00000"/>
                </a:solidFill>
              </a:rPr>
              <a:t>Ο Γρηγόριος 7ος απαγόρευσε την περιβολή των επισκόπων από τον Μονάρχη. Η περιβολή είναι προνόμιο και δικαίωμα μόνον της Εκκλησίας, του πάπα</a:t>
            </a:r>
          </a:p>
          <a:p>
            <a:pPr algn="just"/>
            <a:r>
              <a:rPr lang="el-GR" b="1" dirty="0">
                <a:solidFill>
                  <a:srgbClr val="C00000"/>
                </a:solidFill>
              </a:rPr>
              <a:t>1077 </a:t>
            </a:r>
            <a:r>
              <a:rPr lang="el-GR" b="1" dirty="0" err="1">
                <a:solidFill>
                  <a:srgbClr val="C00000"/>
                </a:solidFill>
              </a:rPr>
              <a:t>Canossa</a:t>
            </a:r>
            <a:r>
              <a:rPr lang="el-GR" b="1" dirty="0">
                <a:solidFill>
                  <a:srgbClr val="C00000"/>
                </a:solidFill>
              </a:rPr>
              <a:t>: </a:t>
            </a:r>
            <a:r>
              <a:rPr lang="el-GR" dirty="0">
                <a:solidFill>
                  <a:srgbClr val="C00000"/>
                </a:solidFill>
              </a:rPr>
              <a:t>Ο αυτοκράτωρ σύρεται ως </a:t>
            </a:r>
            <a:r>
              <a:rPr lang="el-GR" dirty="0" err="1">
                <a:solidFill>
                  <a:srgbClr val="C00000"/>
                </a:solidFill>
              </a:rPr>
              <a:t>μεταν</a:t>
            </a:r>
            <a:r>
              <a:rPr lang="el-GR" dirty="0">
                <a:solidFill>
                  <a:srgbClr val="C00000"/>
                </a:solidFill>
              </a:rPr>
              <a:t> ικέτης ενώπιον του Πάπα. Γεγονός με τεράστια συμβολική σπουδαιότητα και ιστορία πρόσληψης. </a:t>
            </a:r>
          </a:p>
          <a:p>
            <a:pPr algn="just"/>
            <a:r>
              <a:rPr lang="el-GR" dirty="0">
                <a:solidFill>
                  <a:srgbClr val="C00000"/>
                </a:solidFill>
              </a:rPr>
              <a:t>Συμβιβασμός: </a:t>
            </a:r>
            <a:r>
              <a:rPr lang="el-GR" b="1" dirty="0">
                <a:solidFill>
                  <a:srgbClr val="C00000"/>
                </a:solidFill>
              </a:rPr>
              <a:t>Κονκορδάτο της </a:t>
            </a:r>
            <a:r>
              <a:rPr lang="el-GR" b="1" dirty="0" err="1">
                <a:solidFill>
                  <a:srgbClr val="C00000"/>
                </a:solidFill>
              </a:rPr>
              <a:t>Βορματίας</a:t>
            </a:r>
            <a:r>
              <a:rPr lang="el-GR" b="1" dirty="0">
                <a:solidFill>
                  <a:srgbClr val="C00000"/>
                </a:solidFill>
              </a:rPr>
              <a:t> (</a:t>
            </a:r>
            <a:r>
              <a:rPr lang="el-GR" b="1" dirty="0" err="1">
                <a:solidFill>
                  <a:srgbClr val="C00000"/>
                </a:solidFill>
              </a:rPr>
              <a:t>Worms</a:t>
            </a:r>
            <a:r>
              <a:rPr lang="el-GR" b="1" dirty="0">
                <a:solidFill>
                  <a:srgbClr val="C00000"/>
                </a:solidFill>
              </a:rPr>
              <a:t>) 1122 </a:t>
            </a:r>
            <a:r>
              <a:rPr lang="el-GR" dirty="0">
                <a:solidFill>
                  <a:srgbClr val="C00000"/>
                </a:solidFill>
              </a:rPr>
              <a:t>(Πάπας Κάλλιστος ο 2ος και Ερρίκος 5ος) </a:t>
            </a:r>
            <a:r>
              <a:rPr lang="el-GR" dirty="0" err="1">
                <a:solidFill>
                  <a:srgbClr val="C00000"/>
                </a:solidFill>
              </a:rPr>
              <a:t>Investitura</a:t>
            </a:r>
            <a:r>
              <a:rPr lang="el-GR" dirty="0">
                <a:solidFill>
                  <a:srgbClr val="C00000"/>
                </a:solidFill>
              </a:rPr>
              <a:t> per </a:t>
            </a:r>
            <a:r>
              <a:rPr lang="el-GR" dirty="0" err="1">
                <a:solidFill>
                  <a:srgbClr val="C00000"/>
                </a:solidFill>
              </a:rPr>
              <a:t>anula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 err="1">
                <a:solidFill>
                  <a:srgbClr val="C00000"/>
                </a:solidFill>
              </a:rPr>
              <a:t>et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 err="1">
                <a:solidFill>
                  <a:srgbClr val="C00000"/>
                </a:solidFill>
              </a:rPr>
              <a:t>baculum</a:t>
            </a:r>
            <a:r>
              <a:rPr lang="el-GR" dirty="0">
                <a:solidFill>
                  <a:srgbClr val="C00000"/>
                </a:solidFill>
              </a:rPr>
              <a:t>, δηλ. τα σύμβολα της πνευματικής εξουσίας θα δίνονταν από τον πάπα· τα σύμβολα όμως της κοσμικής εξουσίας του νέου επισκόπου θα τα έδινε ο Γερμανός αυτοκράτορας. Τώρα ο επίσκοπος από υπάλληλος μεταβάλλεται σε επίσκοπο πρίγκιπα φεουδάρχη. </a:t>
            </a:r>
          </a:p>
          <a:p>
            <a:pPr algn="just"/>
            <a:r>
              <a:rPr lang="el-GR" dirty="0">
                <a:solidFill>
                  <a:srgbClr val="C00000"/>
                </a:solidFill>
              </a:rPr>
              <a:t>Αγγλία: Κάμφθηκε ο απόλυτος συγκεντρωτισμός του βασιλιά Γουλιέλμου του </a:t>
            </a:r>
            <a:r>
              <a:rPr lang="el-GR" dirty="0" err="1">
                <a:solidFill>
                  <a:srgbClr val="C00000"/>
                </a:solidFill>
              </a:rPr>
              <a:t>Κατακτητού</a:t>
            </a:r>
            <a:r>
              <a:rPr lang="el-GR" dirty="0">
                <a:solidFill>
                  <a:srgbClr val="C0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l-GR" dirty="0">
                <a:solidFill>
                  <a:srgbClr val="C00000"/>
                </a:solidFill>
              </a:rPr>
              <a:t>    Η περί περιβολής έριδα έληξε με το κονκορδάτο του </a:t>
            </a:r>
            <a:r>
              <a:rPr lang="el-GR" dirty="0" err="1">
                <a:solidFill>
                  <a:srgbClr val="C00000"/>
                </a:solidFill>
              </a:rPr>
              <a:t>Wenstminster</a:t>
            </a:r>
            <a:r>
              <a:rPr lang="el-GR" dirty="0">
                <a:solidFill>
                  <a:srgbClr val="C00000"/>
                </a:solidFill>
              </a:rPr>
              <a:t> 1107</a:t>
            </a:r>
          </a:p>
          <a:p>
            <a:pPr algn="just"/>
            <a:r>
              <a:rPr lang="el-GR" dirty="0">
                <a:solidFill>
                  <a:srgbClr val="C00000"/>
                </a:solidFill>
              </a:rPr>
              <a:t>Κάτι ανάλογο είχε επιτευχθεί νωρίτερα στη Γαλλία το 1104 χωρίς όμως η συμφωνία να περιβληθεί τον τύπο επίσημου εγγράφου.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569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7CF1F-8621-41D5-AEAB-DD0B0872E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C00000"/>
                </a:solidFill>
              </a:rPr>
              <a:t>Πάμε στη μεσαιωνική Γαλλία…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8B1F2-AB2D-4659-8220-D66D402A3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10ος αιώνας, Δυναστεία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Καπετιδών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. Πρώτος βασιλιάς: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Ούγο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Καπέ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.  </a:t>
            </a:r>
          </a:p>
          <a:p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14ος αιώνας Οι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Καπετίδες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 θα δώσουν τη θέση τους στους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Βαλουά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, κλάδο των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Καπετιδών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, και από τα τέλη του 16ου αιώνα τους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Βαλουά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 διαδέχεται ένα άλλο παρακλάδι των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Καπετιδών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, οι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Βουρβώνοι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 (Βασίλεψαν στη Γαλλία μέχρι το 1793, Γαλλική Επανάσταση). Σήμερα ο βασιλικός οίκος της Ισπανίας ανήκει σε κλάδο των </a:t>
            </a:r>
            <a:r>
              <a:rPr lang="el-GR" sz="3200" dirty="0" err="1">
                <a:solidFill>
                  <a:schemeClr val="tx2">
                    <a:lumMod val="75000"/>
                  </a:schemeClr>
                </a:solidFill>
              </a:rPr>
              <a:t>Βουρβώνων</a:t>
            </a:r>
            <a:r>
              <a:rPr lang="el-GR" sz="3200" dirty="0">
                <a:solidFill>
                  <a:schemeClr val="tx2">
                    <a:lumMod val="75000"/>
                  </a:schemeClr>
                </a:solidFill>
              </a:rPr>
              <a:t>! 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670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5F8E0-303E-4996-9D39-A6C35EC6C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C00000"/>
                </a:solidFill>
              </a:rPr>
              <a:t>Πρόσδεση του παπισμού στον Γάλλο μονάρχη: </a:t>
            </a:r>
            <a:r>
              <a:rPr lang="el-GR" b="1" dirty="0">
                <a:solidFill>
                  <a:srgbClr val="C00000"/>
                </a:solidFill>
              </a:rPr>
              <a:t>Βαβυλώνια αιχμαλωσία και μεγάλο δυτικό Σχίσμα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11A38-6F4E-484D-9E59-CF3CE50AF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118100"/>
          </a:xfrm>
        </p:spPr>
        <p:txBody>
          <a:bodyPr/>
          <a:lstStyle/>
          <a:p>
            <a:r>
              <a:rPr lang="el-GR" sz="3200" dirty="0">
                <a:solidFill>
                  <a:srgbClr val="7030A0"/>
                </a:solidFill>
              </a:rPr>
              <a:t>1309 Πάπας Κλήμης 5ος μεταφέρει την παπική έδρα από την Ρώμη στην Αβινιόν</a:t>
            </a:r>
          </a:p>
          <a:p>
            <a:r>
              <a:rPr lang="el-GR" sz="3200" dirty="0">
                <a:solidFill>
                  <a:srgbClr val="7030A0"/>
                </a:solidFill>
              </a:rPr>
              <a:t>Βασιλιάς στη Γαλλία ήταν ο περίφημος Φίλιππος ο Ωραίος, ο οποίος πρωτοστατεί στη διάλυση του Τάγματος των Ναϊτών Ιπποτών και την καταλήστευση της περιουσίας τους.</a:t>
            </a:r>
          </a:p>
          <a:p>
            <a:r>
              <a:rPr lang="el-GR" sz="3200" dirty="0">
                <a:solidFill>
                  <a:srgbClr val="7030A0"/>
                </a:solidFill>
              </a:rPr>
              <a:t>1379 Γρηγόριος 11ος Επιστροφή στην Ρώμη</a:t>
            </a:r>
          </a:p>
          <a:p>
            <a:r>
              <a:rPr lang="el-GR" sz="3200" dirty="0">
                <a:solidFill>
                  <a:srgbClr val="7030A0"/>
                </a:solidFill>
              </a:rPr>
              <a:t>Μεγάλο δυτικό Σχίσμα </a:t>
            </a:r>
            <a:r>
              <a:rPr lang="el-GR" sz="3200" dirty="0" err="1">
                <a:solidFill>
                  <a:srgbClr val="7030A0"/>
                </a:solidFill>
              </a:rPr>
              <a:t>ca</a:t>
            </a:r>
            <a:r>
              <a:rPr lang="el-GR" sz="3200" dirty="0">
                <a:solidFill>
                  <a:srgbClr val="7030A0"/>
                </a:solidFill>
              </a:rPr>
              <a:t> 1380- 1415 (τερματίζεται με την σύνοδο Κωνσταντίας). Στην αρχή υφίστανται δύο πάπες και εν συνεχεία 3 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041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79201-74E8-443F-BCDB-8CA74E1C7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solidFill>
                  <a:srgbClr val="C00000"/>
                </a:solidFill>
              </a:rPr>
              <a:t>Και μια ματιά στην Αγγλία</a:t>
            </a:r>
            <a:r>
              <a:rPr lang="el-GR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698F4-44AD-4A30-8116-39C6F220F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Αγγλία: Το 1066 ο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Νορμανδός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φεουδάρχης από την ηπειρωτική Ευρώπη Γουλιέλμος ο Κατακτητής καταλαμβάνει την Αγγλία, φονεύει τον τελευταίο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Αγγλοσάξωνα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βασιλιά, τον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Χάραλντ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, και εγκαινιάζει τη σειρά των δυναστειών που βασιλεύουν μέχρι σήμερα την Αγγλία: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  Το πρώτο συγκεντρωτικό φεουδαρχικό Βασίλειο της Δύσης</a:t>
            </a:r>
          </a:p>
          <a:p>
            <a:pPr marL="0" indent="0" algn="just">
              <a:buNone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13ος αιώνας: Αρχίζει να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αποδομείται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εν μέρει ο φεουδαρχικός συγκεντρωτισμός λόγω της διεκδίκησης από μέρους των βαρόνων μεριδίου εξουσίας από τον Άγγλο βασιλιά το 1214/15 με την παραχώρηση από τον Ιωάννη τον Ακτήμονα στους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Βαρώνους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της Magna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</a:rPr>
              <a:t>Charta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pPr marL="0" indent="0" algn="just">
              <a:buNone/>
            </a:pPr>
            <a:r>
              <a:rPr lang="el-GR" b="1" dirty="0">
                <a:solidFill>
                  <a:schemeClr val="accent1">
                    <a:lumMod val="50000"/>
                  </a:schemeClr>
                </a:solidFill>
              </a:rPr>
              <a:t>Εκατονταετής πόλεμος: 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Από τα μέσα του 14</a:t>
            </a:r>
            <a:r>
              <a:rPr lang="el-GR" baseline="30000" dirty="0">
                <a:solidFill>
                  <a:schemeClr val="accent1">
                    <a:lumMod val="50000"/>
                  </a:schemeClr>
                </a:solidFill>
              </a:rPr>
              <a:t>ου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μέχρι τα μέσα του 15</a:t>
            </a:r>
            <a:r>
              <a:rPr lang="el-GR" baseline="30000" dirty="0">
                <a:solidFill>
                  <a:schemeClr val="accent1">
                    <a:lumMod val="50000"/>
                  </a:schemeClr>
                </a:solidFill>
              </a:rPr>
              <a:t>ου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</a:rPr>
              <a:t> αιώνα η Αγγλία θα βρίσκεται σε πόλεμο με την Γαλλία.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6903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Ύστερη Αρχαιότητα 5ος – 7ος αιώνες</vt:lpstr>
      <vt:lpstr>Μεσαίωνας, Μέσοι Χρόνοι 8ος αιώνας – 15ος  </vt:lpstr>
      <vt:lpstr>Συνέχεια: Μεταρρυθμιστικά κινήματα και σχέσεις Imperium-Sacerdotium</vt:lpstr>
      <vt:lpstr>Έριδα περί της Περιβολής</vt:lpstr>
      <vt:lpstr>Πάμε στη μεσαιωνική Γαλλία…</vt:lpstr>
      <vt:lpstr>Πρόσδεση του παπισμού στον Γάλλο μονάρχη: Βαβυλώνια αιχμαλωσία και μεγάλο δυτικό Σχίσμα</vt:lpstr>
      <vt:lpstr>Και μια ματιά στην Αγγλία…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Georgios</dc:creator>
  <cp:lastModifiedBy>Georgios</cp:lastModifiedBy>
  <cp:revision>20</cp:revision>
  <dcterms:created xsi:type="dcterms:W3CDTF">2022-10-30T17:51:23Z</dcterms:created>
  <dcterms:modified xsi:type="dcterms:W3CDTF">2022-10-30T18:26:36Z</dcterms:modified>
</cp:coreProperties>
</file>