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23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KARAMPELIA" userId="9dfcc2cac66bf474" providerId="LiveId" clId="{C1CFEF48-AA24-416B-BEDE-B526FD5971D1}"/>
    <pc:docChg chg="custSel modSld">
      <pc:chgData name="MARIA KARAMPELIA" userId="9dfcc2cac66bf474" providerId="LiveId" clId="{C1CFEF48-AA24-416B-BEDE-B526FD5971D1}" dt="2025-04-01T10:34:55.607" v="14" actId="1076"/>
      <pc:docMkLst>
        <pc:docMk/>
      </pc:docMkLst>
      <pc:sldChg chg="modSp mod">
        <pc:chgData name="MARIA KARAMPELIA" userId="9dfcc2cac66bf474" providerId="LiveId" clId="{C1CFEF48-AA24-416B-BEDE-B526FD5971D1}" dt="2025-04-01T10:34:55.607" v="14" actId="1076"/>
        <pc:sldMkLst>
          <pc:docMk/>
          <pc:sldMk cId="1296074235" sldId="256"/>
        </pc:sldMkLst>
        <pc:spChg chg="mod">
          <ac:chgData name="MARIA KARAMPELIA" userId="9dfcc2cac66bf474" providerId="LiveId" clId="{C1CFEF48-AA24-416B-BEDE-B526FD5971D1}" dt="2025-04-01T10:34:55.607" v="14" actId="1076"/>
          <ac:spMkLst>
            <pc:docMk/>
            <pc:sldMk cId="1296074235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40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993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928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4676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904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28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40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498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790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860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294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E8BC-4A95-4700-AFA2-79AD38F937E4}" type="datetimeFigureOut">
              <a:rPr lang="el-GR" smtClean="0"/>
              <a:t>1/4/2025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9F5A-88BD-47CE-9C9E-FEDFC15B275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624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432690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14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ΟΙ ΕΝΤΟΛΕΣ ΤΟΥ ΘΕΟΥ ΩΣ ΘΕΙΕΣ ΕΝΕΡΓΕΙΕΣ</a:t>
            </a:r>
            <a:br>
              <a:rPr lang="el-GR" sz="3600" dirty="0"/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187-193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91920" y="4272598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Η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ΑΕΑΑ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6074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653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37882" y="1390918"/>
            <a:ext cx="11359166" cy="5370489"/>
          </a:xfrm>
        </p:spPr>
        <p:txBody>
          <a:bodyPr>
            <a:normAutofit/>
          </a:bodyPr>
          <a:lstStyle/>
          <a:p>
            <a:r>
              <a:rPr lang="el-GR" dirty="0"/>
              <a:t>Ο άνθρωπος μπορεί να απελευθερωθεί από τον νόμο της αμαρτίας μόνο με τον «</a:t>
            </a:r>
            <a:r>
              <a:rPr lang="el-GR" i="1" dirty="0"/>
              <a:t>νόμο </a:t>
            </a:r>
            <a:r>
              <a:rPr lang="el-GR" i="1" dirty="0" err="1"/>
              <a:t>τοῦ</a:t>
            </a:r>
            <a:r>
              <a:rPr lang="el-GR" i="1" dirty="0"/>
              <a:t> πνεύματος </a:t>
            </a:r>
            <a:r>
              <a:rPr lang="el-GR" i="1" dirty="0" err="1"/>
              <a:t>τῆς</a:t>
            </a:r>
            <a:r>
              <a:rPr lang="el-GR" i="1" dirty="0"/>
              <a:t> </a:t>
            </a:r>
            <a:r>
              <a:rPr lang="el-GR" i="1" dirty="0" err="1"/>
              <a:t>ζωῆς</a:t>
            </a:r>
            <a:r>
              <a:rPr lang="el-GR" dirty="0"/>
              <a:t>».</a:t>
            </a:r>
          </a:p>
          <a:p>
            <a:r>
              <a:rPr lang="el-GR" dirty="0"/>
              <a:t>Ο «</a:t>
            </a:r>
            <a:r>
              <a:rPr lang="el-GR" i="1" dirty="0"/>
              <a:t>νόμος </a:t>
            </a:r>
            <a:r>
              <a:rPr lang="el-GR" i="1" dirty="0" err="1"/>
              <a:t>τοῦ</a:t>
            </a:r>
            <a:r>
              <a:rPr lang="el-GR" i="1" dirty="0"/>
              <a:t> πνεύματος </a:t>
            </a:r>
            <a:r>
              <a:rPr lang="el-GR" i="1" dirty="0" err="1"/>
              <a:t>τῆς</a:t>
            </a:r>
            <a:r>
              <a:rPr lang="el-GR" i="1" dirty="0"/>
              <a:t> </a:t>
            </a:r>
            <a:r>
              <a:rPr lang="el-GR" i="1" dirty="0" err="1"/>
              <a:t>ζωῆς</a:t>
            </a:r>
            <a:r>
              <a:rPr lang="el-GR" dirty="0"/>
              <a:t>» εκφράζει τη δυναμική του Αγίου Πνεύματος που ελευθερώνει τον άνθρωπο. </a:t>
            </a:r>
          </a:p>
          <a:p>
            <a:r>
              <a:rPr lang="el-GR" dirty="0"/>
              <a:t>Η παραφθορά των δυνάμεων του ανθρώπου, η παρά φύση χρήση τους, είναι φαινόμενο οντολογικό. </a:t>
            </a:r>
          </a:p>
          <a:p>
            <a:r>
              <a:rPr lang="el-GR" dirty="0"/>
              <a:t>Παρότι η παραφθορά άρχισε με την ηθική εκτροπή του ανθρώπου, είχε οντολογικές συνέπειες, γιατί τον απέσπασε από την πηγή της ζωής. </a:t>
            </a:r>
          </a:p>
          <a:p>
            <a:r>
              <a:rPr lang="el-GR" b="1" dirty="0"/>
              <a:t>Η </a:t>
            </a:r>
            <a:r>
              <a:rPr lang="el-GR" b="1" u="sng" dirty="0"/>
              <a:t>θεραπεία</a:t>
            </a:r>
            <a:r>
              <a:rPr lang="el-GR" b="1" dirty="0"/>
              <a:t> πραγματοποιείται με την </a:t>
            </a:r>
            <a:r>
              <a:rPr lang="el-GR" b="1" u="sng" dirty="0"/>
              <a:t>αντίστροφη διαδικασία</a:t>
            </a:r>
            <a:r>
              <a:rPr lang="el-GR" dirty="0"/>
              <a:t>.  Δηλαδή αρχίζει από το οντολογικό επίπεδο και ολοκληρώνεται στο ηθικό. Προσφέρεται με τη χάρη των μυστηρίων και ολοκληρώνεται με την τήρηση των εντολών.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6660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l-GR" dirty="0"/>
              <a:t>Οι εντολές του Θεού </a:t>
            </a:r>
            <a:r>
              <a:rPr lang="el-GR" b="1" dirty="0"/>
              <a:t>ανακαλούν τον άνθρωπο στην «</a:t>
            </a:r>
            <a:r>
              <a:rPr lang="el-GR" b="1" i="1" dirty="0"/>
              <a:t>κατά </a:t>
            </a:r>
            <a:r>
              <a:rPr lang="el-GR" b="1" i="1" dirty="0" err="1"/>
              <a:t>λόγον</a:t>
            </a:r>
            <a:r>
              <a:rPr lang="el-GR" b="1" dirty="0"/>
              <a:t>» λειτουργία της θέλησής του</a:t>
            </a:r>
            <a:r>
              <a:rPr lang="el-GR" dirty="0"/>
              <a:t>, η οποία χάθηκε με την αμαρτία.</a:t>
            </a:r>
          </a:p>
          <a:p>
            <a:r>
              <a:rPr lang="el-GR" dirty="0"/>
              <a:t>Η τήρηση των εντολών αφανίζει την εγωκεντρική θέληση και ελευθερώνει την αδιάφθορη θέληση της ανθρώπινης φύσης. </a:t>
            </a:r>
          </a:p>
          <a:p>
            <a:r>
              <a:rPr lang="el-GR" dirty="0"/>
              <a:t>Το γνωμικό θέλημα του ανθρώπου συντονίζεται με το φυσικό θέλημά του, που ανάγεται στην άκτιστη θεία ενέργεια.</a:t>
            </a:r>
          </a:p>
          <a:p>
            <a:r>
              <a:rPr lang="el-GR" dirty="0"/>
              <a:t>Ο άνθρωπος της πτώσης βιώνει τον στασιασμό μεταξύ </a:t>
            </a:r>
            <a:r>
              <a:rPr lang="el-GR" u="sng" dirty="0"/>
              <a:t>φύσης</a:t>
            </a:r>
            <a:r>
              <a:rPr lang="el-GR" dirty="0"/>
              <a:t> και </a:t>
            </a:r>
            <a:r>
              <a:rPr lang="el-GR" u="sng" dirty="0"/>
              <a:t>γνώμης</a:t>
            </a:r>
            <a:r>
              <a:rPr lang="el-GR" dirty="0"/>
              <a:t>. </a:t>
            </a:r>
            <a:r>
              <a:rPr lang="el-GR" b="1" dirty="0"/>
              <a:t>Η κατά φύση κίνηση</a:t>
            </a:r>
            <a:r>
              <a:rPr lang="el-GR" dirty="0"/>
              <a:t> και ανάπτυξη σε κάθε ον οδηγεί σε μια τελειότητα γνωστική και αγαπητική.  </a:t>
            </a:r>
            <a:r>
              <a:rPr lang="el-GR" b="1" dirty="0"/>
              <a:t>Η γνώμη</a:t>
            </a:r>
            <a:r>
              <a:rPr lang="el-GR" dirty="0"/>
              <a:t> εκτρέπει την κίνηση του όντος από τη φυσική φορά, και δημιουργεί έναν κόσμο φαντασμάτων και ειδώλων.</a:t>
            </a:r>
          </a:p>
        </p:txBody>
      </p:sp>
    </p:spTree>
    <p:extLst>
      <p:ext uri="{BB962C8B-B14F-4D97-AF65-F5344CB8AC3E}">
        <p14:creationId xmlns:p14="http://schemas.microsoft.com/office/powerpoint/2010/main" val="459306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89397" y="1825625"/>
            <a:ext cx="11191741" cy="4819874"/>
          </a:xfrm>
        </p:spPr>
        <p:txBody>
          <a:bodyPr>
            <a:normAutofit/>
          </a:bodyPr>
          <a:lstStyle/>
          <a:p>
            <a:r>
              <a:rPr lang="el-GR" dirty="0"/>
              <a:t>Η γνώμη, ως δυνατότητα που προκύπτει από τη βούληση, είναι συνέπεια της κτιστότητας των όντων, τα οποία έχουν δύο οριακές κατευθύνσεις: τη στροφή προς την τελειωτική πορεία και την κίνηση προς τον μηδενισμό.  </a:t>
            </a:r>
          </a:p>
          <a:p>
            <a:r>
              <a:rPr lang="el-GR" dirty="0"/>
              <a:t>Το μεγάλο πρόβλημα είναι να συμφιλιωθούν φύση και γνώμη. </a:t>
            </a:r>
          </a:p>
          <a:p>
            <a:r>
              <a:rPr lang="el-GR" dirty="0"/>
              <a:t>Η ίδια η γνώμη οφείλει να βρει τον δεσμό της με τη φύση.</a:t>
            </a:r>
          </a:p>
          <a:p>
            <a:r>
              <a:rPr lang="el-GR" dirty="0"/>
              <a:t>Κατά φύση πλασμένος ο άνθρωπος μπορεί να γίνει θεός κατά χάρη μόνο αν ακολουθήσει την κατά φύση φορά. Διαφορετικά παίρνει τον δρόμο της διάλυσης και του μηδενισμού. Η εκτροπή γίνεται όταν κυριαρχήσουν οι «</a:t>
            </a:r>
            <a:r>
              <a:rPr lang="el-GR" i="1" dirty="0"/>
              <a:t>γνωμικές </a:t>
            </a:r>
            <a:r>
              <a:rPr lang="el-GR" i="1" dirty="0" err="1"/>
              <a:t>ἑτερότητες</a:t>
            </a:r>
            <a:r>
              <a:rPr lang="el-GR" dirty="0"/>
              <a:t>», που διαβρώνουν τη φυσική φορά των πραγμάτων. </a:t>
            </a:r>
          </a:p>
        </p:txBody>
      </p:sp>
    </p:spTree>
    <p:extLst>
      <p:ext uri="{BB962C8B-B14F-4D97-AF65-F5344CB8AC3E}">
        <p14:creationId xmlns:p14="http://schemas.microsoft.com/office/powerpoint/2010/main" val="3811487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3E0895-7D3E-46EE-A68F-EA493D46A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18255"/>
            <a:ext cx="11075504" cy="1603860"/>
          </a:xfrm>
        </p:spPr>
        <p:txBody>
          <a:bodyPr/>
          <a:lstStyle/>
          <a:p>
            <a:pPr algn="ctr"/>
            <a:r>
              <a:rPr lang="el-GR" sz="4400" dirty="0"/>
              <a:t>14. ΟΙ ΕΝΤΟΛΕΣ ΤΟΥ ΘΕΟΥ ΩΣ ΘΕΙΕΣ ΕΝΕΡΓΕΙΕΣ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9C823E-4E94-4D02-9C74-40861070E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13" y="1622115"/>
            <a:ext cx="10515600" cy="4447382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φανερώνουν οι εντολές του Θεού στους ανθρώπους;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Όταν μιλάμε για το θέλημα του Θεού πώς το κατανοούμε;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ποιο λόγο η τήρηση των εντολών είναι «ζυγός» αλλά και ζυγός «χρηστός»;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 ποιον τρόπο μπορεί ο άνθρωπος να θεραπευτεί από τον νόμο της αμαρτίας;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ισχύει για τον άνθρωπο της πτώσης μεταξύ φύσης και γνώμης;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3551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br>
              <a:rPr lang="el-GR" dirty="0"/>
            </a:br>
            <a:r>
              <a:rPr lang="el-GR" dirty="0"/>
              <a:t>14. ΟΙ ΕΝΤΟΛΕΣ ΤΟΥ ΘΕΟΥ ΩΣ ΘΕΙΕΣ ΕΝΕΡΓΕΙΕΣ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92427" y="1506828"/>
            <a:ext cx="11165983" cy="5035639"/>
          </a:xfrm>
        </p:spPr>
        <p:txBody>
          <a:bodyPr>
            <a:normAutofit/>
          </a:bodyPr>
          <a:lstStyle/>
          <a:p>
            <a:r>
              <a:rPr lang="el-GR" dirty="0"/>
              <a:t>Οι εντολές του Θεού παρουσιάζονται ως </a:t>
            </a:r>
            <a:r>
              <a:rPr lang="el-GR" u="sng" dirty="0"/>
              <a:t>θεία θελήματα</a:t>
            </a:r>
            <a:r>
              <a:rPr lang="el-GR" dirty="0"/>
              <a:t>, τα οποία απευθύνονται στον άνθρωπο και παραγγέλλουν την ανάλογη συμμόρφωσή του.</a:t>
            </a:r>
          </a:p>
          <a:p>
            <a:r>
              <a:rPr lang="el-GR" dirty="0"/>
              <a:t>Ο λόγος του Θεού, που αποκαλύπτει στον άνθρωπο το θείο θέλημα με τη μορφή εντολής, είναι προσωπικός, δραστικός, προσφιλής, σωτήριος, αγνός και αληθινός. </a:t>
            </a:r>
          </a:p>
          <a:p>
            <a:r>
              <a:rPr lang="el-GR" dirty="0"/>
              <a:t>Η εντολή είναι αγαπητική ενέργεια. Η ανταπόκριση του ανθρώπου στην αγάπη του Θεού σημαίνει την τήρηση των εντολών Του. Σε όποιον τηρεί τις θείες εντολές η αγάπη για τον Θεό είναι τέλεια: «</a:t>
            </a:r>
            <a:r>
              <a:rPr lang="el-GR" i="1" dirty="0" err="1"/>
              <a:t>ὃς</a:t>
            </a:r>
            <a:r>
              <a:rPr lang="el-GR" i="1" dirty="0"/>
              <a:t> δ᾿ </a:t>
            </a:r>
            <a:r>
              <a:rPr lang="el-GR" i="1" dirty="0" err="1"/>
              <a:t>ἂν</a:t>
            </a:r>
            <a:r>
              <a:rPr lang="el-GR" i="1" dirty="0"/>
              <a:t> </a:t>
            </a:r>
            <a:r>
              <a:rPr lang="el-GR" i="1" dirty="0" err="1"/>
              <a:t>τηρῇ</a:t>
            </a:r>
            <a:r>
              <a:rPr lang="el-GR" i="1" dirty="0"/>
              <a:t> </a:t>
            </a:r>
            <a:r>
              <a:rPr lang="el-GR" i="1" dirty="0" err="1"/>
              <a:t>αὐτοῦ</a:t>
            </a:r>
            <a:r>
              <a:rPr lang="el-GR" i="1" dirty="0"/>
              <a:t> </a:t>
            </a:r>
            <a:r>
              <a:rPr lang="el-GR" i="1" dirty="0" err="1"/>
              <a:t>τὸν</a:t>
            </a:r>
            <a:r>
              <a:rPr lang="el-GR" i="1" dirty="0"/>
              <a:t> </a:t>
            </a:r>
            <a:r>
              <a:rPr lang="el-GR" i="1" dirty="0" err="1"/>
              <a:t>λόγον</a:t>
            </a:r>
            <a:r>
              <a:rPr lang="el-GR" i="1" dirty="0"/>
              <a:t>, </a:t>
            </a:r>
            <a:r>
              <a:rPr lang="el-GR" i="1" dirty="0" err="1"/>
              <a:t>ἀληθῶς</a:t>
            </a:r>
            <a:r>
              <a:rPr lang="el-GR" i="1" dirty="0"/>
              <a:t> </a:t>
            </a:r>
            <a:r>
              <a:rPr lang="el-GR" i="1" dirty="0" err="1"/>
              <a:t>ἐν</a:t>
            </a:r>
            <a:r>
              <a:rPr lang="el-GR" i="1" dirty="0"/>
              <a:t> </a:t>
            </a:r>
            <a:r>
              <a:rPr lang="el-GR" i="1" dirty="0" err="1"/>
              <a:t>τούτῳ</a:t>
            </a:r>
            <a:r>
              <a:rPr lang="el-GR" i="1" dirty="0"/>
              <a:t> ἡ </a:t>
            </a:r>
            <a:r>
              <a:rPr lang="el-GR" i="1" dirty="0" err="1"/>
              <a:t>ἀγάπη</a:t>
            </a:r>
            <a:r>
              <a:rPr lang="el-GR" i="1" dirty="0"/>
              <a:t> </a:t>
            </a:r>
            <a:r>
              <a:rPr lang="el-GR" i="1" dirty="0" err="1"/>
              <a:t>τοῦ</a:t>
            </a:r>
            <a:r>
              <a:rPr lang="el-GR" i="1" dirty="0"/>
              <a:t> </a:t>
            </a:r>
            <a:r>
              <a:rPr lang="el-GR" i="1" dirty="0" err="1"/>
              <a:t>Θεοῦ</a:t>
            </a:r>
            <a:r>
              <a:rPr lang="el-GR" i="1" dirty="0"/>
              <a:t> </a:t>
            </a:r>
            <a:r>
              <a:rPr lang="el-GR" i="1" dirty="0" err="1"/>
              <a:t>τετελείωται</a:t>
            </a:r>
            <a:r>
              <a:rPr lang="el-GR" dirty="0"/>
              <a:t>». (</a:t>
            </a:r>
            <a:r>
              <a:rPr lang="el-GR" i="1" dirty="0"/>
              <a:t>Α΄ </a:t>
            </a:r>
            <a:r>
              <a:rPr lang="el-GR" i="1" dirty="0" err="1"/>
              <a:t>Ἰω</a:t>
            </a:r>
            <a:r>
              <a:rPr lang="el-GR" dirty="0"/>
              <a:t>. 2,5)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890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b="1" dirty="0"/>
              <a:t>θέλημα του Θεού</a:t>
            </a:r>
            <a:r>
              <a:rPr lang="el-GR" dirty="0"/>
              <a:t> δεν είναι αφηρημένη έννοια, αλλά </a:t>
            </a:r>
            <a:r>
              <a:rPr lang="el-GR" u="sng" dirty="0"/>
              <a:t>ενέργεια που αποκαλύπτει τον προσωπικό Θεό</a:t>
            </a:r>
            <a:r>
              <a:rPr lang="el-GR" dirty="0"/>
              <a:t> στον άνθρωπο και τον προσκαλεί στην ομοίωσή Του. </a:t>
            </a:r>
          </a:p>
          <a:p>
            <a:r>
              <a:rPr lang="el-GR" dirty="0"/>
              <a:t>Η αποσύνδεση της εντολής από το θέλημα του Θεού αλλοτριώνει τον χαρακτήρα της. Τότε η εντολή θεωρείται ως απρόσωπος ηθικός κανόνας ή ως αντικειμενική αξία. </a:t>
            </a:r>
          </a:p>
          <a:p>
            <a:r>
              <a:rPr lang="el-GR" dirty="0"/>
              <a:t>Ως άμεση συνέπεια η ηθική μεταβάλλεται σε ηθικολογία ή καθηκοντολογία. </a:t>
            </a:r>
          </a:p>
        </p:txBody>
      </p:sp>
    </p:spTree>
    <p:extLst>
      <p:ext uri="{BB962C8B-B14F-4D97-AF65-F5344CB8AC3E}">
        <p14:creationId xmlns:p14="http://schemas.microsoft.com/office/powerpoint/2010/main" val="3858392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εντολές του Θεού δεν προσεγγίζουν συνήθως τον άνθρωπο ως άμεσες ενέργειες. Λίγοι άνθρωποι δέχονται απευθείας λόγους ή ενέργειες του Θεού. (θεόπτες-προφήτες)</a:t>
            </a:r>
          </a:p>
          <a:p>
            <a:r>
              <a:rPr lang="el-GR" dirty="0"/>
              <a:t>Ωστόσο κάθε αποδέκτης καλείται να προσεγγίσει την εντολή, ως εντολή του προσωπικού Θεού. </a:t>
            </a:r>
          </a:p>
          <a:p>
            <a:r>
              <a:rPr lang="el-GR" dirty="0"/>
              <a:t>Η αλήθεια της εντολής βρίσκεται στην ενέργεια του προσωπικού Θεού, και τελικά αποτελεί </a:t>
            </a:r>
            <a:r>
              <a:rPr lang="el-GR" u="sng" dirty="0"/>
              <a:t>γνώση της προσωπικής κοινωνίας του Δημιουργού με το δημιούργημά Του</a:t>
            </a:r>
            <a:r>
              <a:rPr lang="el-GR" dirty="0"/>
              <a:t>, η οποία βιώνεται και γνωρίζεται εμπειρικά.</a:t>
            </a:r>
          </a:p>
        </p:txBody>
      </p:sp>
    </p:spTree>
    <p:extLst>
      <p:ext uri="{BB962C8B-B14F-4D97-AF65-F5344CB8AC3E}">
        <p14:creationId xmlns:p14="http://schemas.microsoft.com/office/powerpoint/2010/main" val="195396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u="sng" dirty="0"/>
              <a:t>θέλημα του Θεού</a:t>
            </a:r>
            <a:r>
              <a:rPr lang="el-GR" dirty="0"/>
              <a:t> είναι </a:t>
            </a:r>
            <a:r>
              <a:rPr lang="el-GR" u="sng" dirty="0"/>
              <a:t>ο δημιουργικός λόγος της ύπαρξης των όντων</a:t>
            </a:r>
            <a:r>
              <a:rPr lang="el-GR" dirty="0"/>
              <a:t>. Χωρίς αυτό τα όντα βυθίζονται στην ανυπαρξία. </a:t>
            </a:r>
          </a:p>
          <a:p>
            <a:r>
              <a:rPr lang="el-GR" dirty="0"/>
              <a:t>Ο άνθρωπος με την ελευθερία του είναι το μόνο ον που μπορεί να παραβεί το θέλημα του Θεού. </a:t>
            </a:r>
          </a:p>
          <a:p>
            <a:r>
              <a:rPr lang="el-GR" dirty="0"/>
              <a:t>Όταν το παραβαίνει διαφθείρεται οντολογικά. Όταν το ενστερνίζεται ελεύθερα αισθάνεται τη δύναμή Του.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7556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 λόγος του Θεού με τη μορφή εντολής δεν είναι διαφορετικός από εκείνον που δημιούργησε τον κόσμο από το μη ον.</a:t>
            </a:r>
          </a:p>
          <a:p>
            <a:r>
              <a:rPr lang="el-GR" dirty="0"/>
              <a:t>Έχει </a:t>
            </a:r>
            <a:r>
              <a:rPr lang="el-GR" b="1" dirty="0"/>
              <a:t>απεριόριστη αναπλαστική δύναμη</a:t>
            </a:r>
            <a:r>
              <a:rPr lang="el-GR" dirty="0"/>
              <a:t> </a:t>
            </a:r>
            <a:r>
              <a:rPr lang="el-GR" b="1" dirty="0"/>
              <a:t>για </a:t>
            </a:r>
            <a:r>
              <a:rPr lang="el-GR" dirty="0"/>
              <a:t>τον άνθρωπο που βρίσκεται στην παρά φύση </a:t>
            </a:r>
            <a:r>
              <a:rPr lang="el-GR" b="1" dirty="0"/>
              <a:t>αμαρτωλή κατάστασή του</a:t>
            </a:r>
            <a:r>
              <a:rPr lang="el-GR" dirty="0"/>
              <a:t>. </a:t>
            </a:r>
          </a:p>
          <a:p>
            <a:r>
              <a:rPr lang="el-GR" dirty="0"/>
              <a:t>Η τήρηση της εντολής του Θεού είναι </a:t>
            </a:r>
            <a:r>
              <a:rPr lang="el-GR" u="sng" dirty="0"/>
              <a:t>«ζυγός»</a:t>
            </a:r>
            <a:r>
              <a:rPr lang="el-GR" dirty="0"/>
              <a:t> γιατί έρχεται σε αντίθεση με τις αμαρτωλές επιθυμίες και τα πάθη του ανθρώπου.</a:t>
            </a:r>
          </a:p>
          <a:p>
            <a:r>
              <a:rPr lang="el-GR" dirty="0"/>
              <a:t> Είναι όμως και </a:t>
            </a:r>
            <a:r>
              <a:rPr lang="el-GR" u="sng" dirty="0"/>
              <a:t>«χρηστός»</a:t>
            </a:r>
            <a:r>
              <a:rPr lang="el-GR" dirty="0"/>
              <a:t> γιατί απελευθερώνει και ανακουφίζει τον άνθρωπο από το βάρος της αμαρτίας.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7076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«</a:t>
            </a:r>
            <a:r>
              <a:rPr lang="el-GR" i="1" dirty="0" err="1"/>
              <a:t>Ἄρατε</a:t>
            </a:r>
            <a:r>
              <a:rPr lang="el-GR" i="1" dirty="0"/>
              <a:t> </a:t>
            </a:r>
            <a:r>
              <a:rPr lang="el-GR" i="1" dirty="0" err="1"/>
              <a:t>τὸν</a:t>
            </a:r>
            <a:r>
              <a:rPr lang="el-GR" i="1" dirty="0"/>
              <a:t> </a:t>
            </a:r>
            <a:r>
              <a:rPr lang="el-GR" i="1" dirty="0" err="1"/>
              <a:t>ζυγόν</a:t>
            </a:r>
            <a:r>
              <a:rPr lang="el-GR" i="1" dirty="0"/>
              <a:t> μου </a:t>
            </a:r>
            <a:r>
              <a:rPr lang="el-GR" i="1" dirty="0" err="1"/>
              <a:t>ἐφ</a:t>
            </a:r>
            <a:r>
              <a:rPr lang="el-GR" i="1" dirty="0"/>
              <a:t>᾿ </a:t>
            </a:r>
            <a:r>
              <a:rPr lang="el-GR" i="1" dirty="0" err="1"/>
              <a:t>ὑμᾶς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μάθετε</a:t>
            </a:r>
            <a:r>
              <a:rPr lang="el-GR" i="1" dirty="0"/>
              <a:t> </a:t>
            </a:r>
            <a:r>
              <a:rPr lang="el-GR" i="1" dirty="0" err="1"/>
              <a:t>ἀπ</a:t>
            </a:r>
            <a:r>
              <a:rPr lang="el-GR" i="1" dirty="0"/>
              <a:t>᾿ </a:t>
            </a:r>
            <a:r>
              <a:rPr lang="el-GR" i="1" dirty="0" err="1"/>
              <a:t>ἐμοῦ</a:t>
            </a:r>
            <a:r>
              <a:rPr lang="el-GR" i="1" dirty="0"/>
              <a:t>, </a:t>
            </a:r>
            <a:r>
              <a:rPr lang="el-GR" i="1" dirty="0" err="1"/>
              <a:t>ὅτι</a:t>
            </a:r>
            <a:r>
              <a:rPr lang="el-GR" i="1" dirty="0"/>
              <a:t> </a:t>
            </a:r>
            <a:r>
              <a:rPr lang="el-GR" i="1" dirty="0" err="1"/>
              <a:t>πρᾷός</a:t>
            </a:r>
            <a:r>
              <a:rPr lang="el-GR" i="1" dirty="0"/>
              <a:t> </a:t>
            </a:r>
            <a:r>
              <a:rPr lang="el-GR" i="1" dirty="0" err="1"/>
              <a:t>εἰμι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ταπεινὸς</a:t>
            </a:r>
            <a:r>
              <a:rPr lang="el-GR" i="1" dirty="0"/>
              <a:t> </a:t>
            </a:r>
            <a:r>
              <a:rPr lang="el-GR" i="1" dirty="0" err="1"/>
              <a:t>τῇ</a:t>
            </a:r>
            <a:r>
              <a:rPr lang="el-GR" i="1" dirty="0"/>
              <a:t> </a:t>
            </a:r>
            <a:r>
              <a:rPr lang="el-GR" i="1" dirty="0" err="1"/>
              <a:t>καρδίᾳ</a:t>
            </a:r>
            <a:r>
              <a:rPr lang="el-GR" i="1" dirty="0"/>
              <a:t>,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εὑρήσετε</a:t>
            </a:r>
            <a:r>
              <a:rPr lang="el-GR" i="1" dirty="0"/>
              <a:t> </a:t>
            </a:r>
            <a:r>
              <a:rPr lang="el-GR" i="1" dirty="0" err="1"/>
              <a:t>ἀνάπαυσιν</a:t>
            </a:r>
            <a:r>
              <a:rPr lang="el-GR" i="1" dirty="0"/>
              <a:t> </a:t>
            </a:r>
            <a:r>
              <a:rPr lang="el-GR" i="1" dirty="0" err="1"/>
              <a:t>ταῖς</a:t>
            </a:r>
            <a:r>
              <a:rPr lang="el-GR" i="1" dirty="0"/>
              <a:t> </a:t>
            </a:r>
            <a:r>
              <a:rPr lang="el-GR" i="1" dirty="0" err="1"/>
              <a:t>ψυχαῖς</a:t>
            </a:r>
            <a:r>
              <a:rPr lang="el-GR" i="1" dirty="0"/>
              <a:t> </a:t>
            </a:r>
            <a:r>
              <a:rPr lang="el-GR" i="1" dirty="0" err="1"/>
              <a:t>ὑμῶν</a:t>
            </a:r>
            <a:r>
              <a:rPr lang="el-GR" i="1" dirty="0"/>
              <a:t>· ὁ </a:t>
            </a:r>
            <a:r>
              <a:rPr lang="el-GR" i="1" dirty="0" err="1"/>
              <a:t>γὰρ</a:t>
            </a:r>
            <a:r>
              <a:rPr lang="el-GR" i="1" dirty="0"/>
              <a:t> </a:t>
            </a:r>
            <a:r>
              <a:rPr lang="el-GR" i="1" dirty="0" err="1"/>
              <a:t>ζυγός</a:t>
            </a:r>
            <a:r>
              <a:rPr lang="el-GR" i="1" dirty="0"/>
              <a:t> μου </a:t>
            </a:r>
            <a:r>
              <a:rPr lang="el-GR" i="1" dirty="0" err="1"/>
              <a:t>χρηστὸς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τὸ</a:t>
            </a:r>
            <a:r>
              <a:rPr lang="el-GR" i="1" dirty="0"/>
              <a:t> </a:t>
            </a:r>
            <a:r>
              <a:rPr lang="el-GR" i="1" dirty="0" err="1"/>
              <a:t>φορτίον</a:t>
            </a:r>
            <a:r>
              <a:rPr lang="el-GR" i="1" dirty="0"/>
              <a:t> μου </a:t>
            </a:r>
            <a:r>
              <a:rPr lang="el-GR" i="1" dirty="0" err="1"/>
              <a:t>ἐλαφρόν</a:t>
            </a:r>
            <a:r>
              <a:rPr lang="el-GR" i="1" dirty="0"/>
              <a:t> </a:t>
            </a:r>
            <a:r>
              <a:rPr lang="el-GR" i="1" dirty="0" err="1"/>
              <a:t>ἐστιν</a:t>
            </a:r>
            <a:r>
              <a:rPr lang="el-GR" dirty="0"/>
              <a:t>». (</a:t>
            </a:r>
            <a:r>
              <a:rPr lang="el-GR" i="1" dirty="0" err="1"/>
              <a:t>Μτ</a:t>
            </a:r>
            <a:r>
              <a:rPr lang="el-GR" i="1" dirty="0"/>
              <a:t>.</a:t>
            </a:r>
            <a:r>
              <a:rPr lang="el-GR" dirty="0"/>
              <a:t> 11, 29-30)</a:t>
            </a:r>
          </a:p>
          <a:p>
            <a:r>
              <a:rPr lang="el-GR" dirty="0"/>
              <a:t>Η εντολή του Θεού, που ενεργοποιείται με το ανθρώπινο θέλημα, γίνεται φως που κατευθύνει τη ζωή του και φωτίζει τα έργα του. (εντολή πρωτοπλάστων, γραπτός νόμος)</a:t>
            </a:r>
          </a:p>
          <a:p>
            <a:r>
              <a:rPr lang="el-GR" dirty="0"/>
              <a:t>Η </a:t>
            </a:r>
            <a:r>
              <a:rPr lang="el-GR" b="1" dirty="0"/>
              <a:t>τέλεια εντολή του Θεού</a:t>
            </a:r>
            <a:r>
              <a:rPr lang="el-GR" dirty="0"/>
              <a:t> και η </a:t>
            </a:r>
            <a:r>
              <a:rPr lang="el-GR" b="1" dirty="0"/>
              <a:t>τέλεια τήρησή της</a:t>
            </a:r>
            <a:r>
              <a:rPr lang="el-GR" dirty="0"/>
              <a:t> φανερώθηκαν στο πρόσωπο του Χριστού.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5691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τέλεια εντολή είναι </a:t>
            </a:r>
            <a:r>
              <a:rPr lang="el-GR" b="1" dirty="0"/>
              <a:t>η εντολή της αγάπης</a:t>
            </a:r>
            <a:r>
              <a:rPr lang="el-GR" dirty="0"/>
              <a:t>. Υπήρχε και στην Παλαιά Διαθήκη. Ο Χριστός την παρουσιάζει ως καινούργια όχι ως προς τη διατύπωσή της αλλά ως προς το περιεχόμενό της: «</a:t>
            </a:r>
            <a:r>
              <a:rPr lang="el-GR" i="1" dirty="0" err="1"/>
              <a:t>ἐντολὴν</a:t>
            </a:r>
            <a:r>
              <a:rPr lang="el-GR" i="1" dirty="0"/>
              <a:t> </a:t>
            </a:r>
            <a:r>
              <a:rPr lang="el-GR" i="1" dirty="0" err="1"/>
              <a:t>καινὴν</a:t>
            </a:r>
            <a:r>
              <a:rPr lang="el-GR" i="1" dirty="0"/>
              <a:t> </a:t>
            </a:r>
            <a:r>
              <a:rPr lang="el-GR" i="1" dirty="0" err="1"/>
              <a:t>δίδωμι</a:t>
            </a:r>
            <a:r>
              <a:rPr lang="el-GR" i="1" dirty="0"/>
              <a:t> </a:t>
            </a:r>
            <a:r>
              <a:rPr lang="el-GR" i="1" dirty="0" err="1"/>
              <a:t>ὑμῖν</a:t>
            </a:r>
            <a:r>
              <a:rPr lang="el-GR" i="1" dirty="0"/>
              <a:t> </a:t>
            </a:r>
            <a:r>
              <a:rPr lang="el-GR" i="1" dirty="0" err="1"/>
              <a:t>ἵνα</a:t>
            </a:r>
            <a:r>
              <a:rPr lang="el-GR" i="1" dirty="0"/>
              <a:t> </a:t>
            </a:r>
            <a:r>
              <a:rPr lang="el-GR" i="1" dirty="0" err="1"/>
              <a:t>ἀγαπᾶτε</a:t>
            </a:r>
            <a:r>
              <a:rPr lang="el-GR" i="1" dirty="0"/>
              <a:t> </a:t>
            </a:r>
            <a:r>
              <a:rPr lang="el-GR" i="1" dirty="0" err="1"/>
              <a:t>ἀλλήλους</a:t>
            </a:r>
            <a:r>
              <a:rPr lang="el-GR" i="1" dirty="0"/>
              <a:t>, </a:t>
            </a:r>
            <a:r>
              <a:rPr lang="el-GR" i="1" u="sng" dirty="0" err="1"/>
              <a:t>καθὼς</a:t>
            </a:r>
            <a:r>
              <a:rPr lang="el-GR" i="1" u="sng" dirty="0"/>
              <a:t> </a:t>
            </a:r>
            <a:r>
              <a:rPr lang="el-GR" i="1" u="sng" dirty="0" err="1"/>
              <a:t>ἠγάπησα</a:t>
            </a:r>
            <a:r>
              <a:rPr lang="el-GR" i="1" u="sng" dirty="0"/>
              <a:t> </a:t>
            </a:r>
            <a:r>
              <a:rPr lang="el-GR" i="1" u="sng" dirty="0" err="1"/>
              <a:t>ὑμᾶς</a:t>
            </a:r>
            <a:r>
              <a:rPr lang="el-GR" i="1" dirty="0"/>
              <a:t> </a:t>
            </a:r>
            <a:r>
              <a:rPr lang="el-GR" i="1" dirty="0" err="1"/>
              <a:t>ἵνα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ὑμεῖς</a:t>
            </a:r>
            <a:r>
              <a:rPr lang="el-GR" i="1" dirty="0"/>
              <a:t> </a:t>
            </a:r>
            <a:r>
              <a:rPr lang="el-GR" i="1" dirty="0" err="1"/>
              <a:t>ἀγαπᾶτε</a:t>
            </a:r>
            <a:r>
              <a:rPr lang="el-GR" i="1" dirty="0"/>
              <a:t> </a:t>
            </a:r>
            <a:r>
              <a:rPr lang="el-GR" i="1" dirty="0" err="1"/>
              <a:t>ἀλλήλους</a:t>
            </a:r>
            <a:r>
              <a:rPr lang="el-GR" dirty="0"/>
              <a:t>». (</a:t>
            </a:r>
            <a:r>
              <a:rPr lang="el-GR" dirty="0" err="1"/>
              <a:t>Ἰω</a:t>
            </a:r>
            <a:r>
              <a:rPr lang="el-GR" dirty="0"/>
              <a:t>. 13, 34) </a:t>
            </a:r>
          </a:p>
          <a:p>
            <a:r>
              <a:rPr lang="el-GR" dirty="0"/>
              <a:t>Στο πρόσωπο του Χριστού έχουμε και την τέλεια τήρηση της εντολής του Θεού. Ο Χριστός ζει την πατρική εντολή ως θεία ενέργεια, με την οποία ταυτίζει την ανθρώπινη ενέργειά Του.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778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14. ΟΙ ΕΝΤΟΛΕΣ ΤΟΥ ΘΕΟΥ ΩΣ ΘΕΙΕΣ ΕΝΕΡΓΕΙΕΣ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Χριστός ως Θεάνθρωπος δέχεται την εντολή από τον Πατέρα ως «</a:t>
            </a:r>
            <a:r>
              <a:rPr lang="el-GR" i="1" dirty="0"/>
              <a:t>θελήματος διάδοσιν</a:t>
            </a:r>
            <a:r>
              <a:rPr lang="el-GR" dirty="0"/>
              <a:t>», δηλαδή ως διάδοση του πατρικού θελήματος.</a:t>
            </a:r>
          </a:p>
          <a:p>
            <a:r>
              <a:rPr lang="el-GR" dirty="0"/>
              <a:t>Έτσι καλείται και ο άνθρωπος να ζήσει το θέλημα ή την εντολή του Θεού.</a:t>
            </a:r>
          </a:p>
          <a:p>
            <a:r>
              <a:rPr lang="el-GR" dirty="0"/>
              <a:t>Ο αμαρτωλός όμως άνθρωπος δεν μπορεί να δεχτεί το θέλημα του Θεού ως «</a:t>
            </a:r>
            <a:r>
              <a:rPr lang="el-GR" i="1" dirty="0"/>
              <a:t>θελήματος διάδοσιν</a:t>
            </a:r>
            <a:r>
              <a:rPr lang="el-GR" dirty="0"/>
              <a:t>», γιατί ο νόμος της αμαρτίας τον εμποδίζει να τηρήσει το θείο θέλημα. </a:t>
            </a:r>
          </a:p>
        </p:txBody>
      </p:sp>
    </p:spTree>
    <p:extLst>
      <p:ext uri="{BB962C8B-B14F-4D97-AF65-F5344CB8AC3E}">
        <p14:creationId xmlns:p14="http://schemas.microsoft.com/office/powerpoint/2010/main" val="64679426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1209</Words>
  <Application>Microsoft Office PowerPoint</Application>
  <PresentationFormat>Ευρεία οθόνη</PresentationFormat>
  <Paragraphs>60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14Η  ΟΙ ΕΝΤΟΛΕΣ ΤΟΥ ΘΕΟΥ ΩΣ ΘΕΙΕΣ ΕΝΕΡΓΕΙΕΣ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187-193</vt:lpstr>
      <vt:lpstr> 14. ΟΙ ΕΝΤΟΛΕΣ ΤΟΥ ΘΕΟΥ ΩΣ ΘΕΙΕΣ ΕΝΕΡΓΕΙΕΣ 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  <vt:lpstr>14. ΟΙ ΕΝΤΟΛΕΣ ΤΟΥ ΘΕΟΥ ΩΣ ΘΕΙΕΣ ΕΝΕΡΓΕΙΕΣ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8</cp:revision>
  <dcterms:created xsi:type="dcterms:W3CDTF">2015-06-20T23:03:25Z</dcterms:created>
  <dcterms:modified xsi:type="dcterms:W3CDTF">2025-04-01T10:34:59Z</dcterms:modified>
</cp:coreProperties>
</file>