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5" r:id="rId19"/>
    <p:sldId id="272" r:id="rId20"/>
    <p:sldId id="273"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660"/>
  </p:normalViewPr>
  <p:slideViewPr>
    <p:cSldViewPr snapToGrid="0">
      <p:cViewPr varScale="1">
        <p:scale>
          <a:sx n="106" d="100"/>
          <a:sy n="106" d="100"/>
        </p:scale>
        <p:origin x="95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525246CD-898B-4FC3-8C5E-DA97ABDA1B20}"/>
    <pc:docChg chg="modSld">
      <pc:chgData name="MARIA KARAMPELIA" userId="9dfcc2cac66bf474" providerId="LiveId" clId="{525246CD-898B-4FC3-8C5E-DA97ABDA1B20}" dt="2023-06-13T19:35:11.106" v="1" actId="20577"/>
      <pc:docMkLst>
        <pc:docMk/>
      </pc:docMkLst>
      <pc:sldChg chg="modSp mod">
        <pc:chgData name="MARIA KARAMPELIA" userId="9dfcc2cac66bf474" providerId="LiveId" clId="{525246CD-898B-4FC3-8C5E-DA97ABDA1B20}" dt="2023-06-13T19:35:11.106" v="1" actId="20577"/>
        <pc:sldMkLst>
          <pc:docMk/>
          <pc:sldMk cId="1621535453" sldId="258"/>
        </pc:sldMkLst>
        <pc:spChg chg="mod">
          <ac:chgData name="MARIA KARAMPELIA" userId="9dfcc2cac66bf474" providerId="LiveId" clId="{525246CD-898B-4FC3-8C5E-DA97ABDA1B20}" dt="2023-06-13T19:35:11.106" v="1" actId="20577"/>
          <ac:spMkLst>
            <pc:docMk/>
            <pc:sldMk cId="1621535453" sldId="258"/>
            <ac:spMk id="3" creationId="{1ED859BD-2843-C76E-8DE7-1780051059F3}"/>
          </ac:spMkLst>
        </pc:spChg>
      </pc:sldChg>
    </pc:docChg>
  </pc:docChgLst>
  <pc:docChgLst>
    <pc:chgData name="MARIA KARAMPELIA" userId="9dfcc2cac66bf474" providerId="LiveId" clId="{D0FF83DB-983C-4B2F-97CA-DBDFCFF472F6}"/>
    <pc:docChg chg="modSld">
      <pc:chgData name="MARIA KARAMPELIA" userId="9dfcc2cac66bf474" providerId="LiveId" clId="{D0FF83DB-983C-4B2F-97CA-DBDFCFF472F6}" dt="2023-11-27T13:13:42.186" v="10" actId="20577"/>
      <pc:docMkLst>
        <pc:docMk/>
      </pc:docMkLst>
      <pc:sldChg chg="modSp mod">
        <pc:chgData name="MARIA KARAMPELIA" userId="9dfcc2cac66bf474" providerId="LiveId" clId="{D0FF83DB-983C-4B2F-97CA-DBDFCFF472F6}" dt="2023-11-27T12:33:01.930" v="7" actId="20577"/>
        <pc:sldMkLst>
          <pc:docMk/>
          <pc:sldMk cId="2136896744" sldId="264"/>
        </pc:sldMkLst>
        <pc:spChg chg="mod">
          <ac:chgData name="MARIA KARAMPELIA" userId="9dfcc2cac66bf474" providerId="LiveId" clId="{D0FF83DB-983C-4B2F-97CA-DBDFCFF472F6}" dt="2023-11-27T12:33:01.930" v="7" actId="20577"/>
          <ac:spMkLst>
            <pc:docMk/>
            <pc:sldMk cId="2136896744" sldId="264"/>
            <ac:spMk id="3" creationId="{5021FC7E-F34D-7E86-341F-29C5438B097B}"/>
          </ac:spMkLst>
        </pc:spChg>
      </pc:sldChg>
      <pc:sldChg chg="modSp mod">
        <pc:chgData name="MARIA KARAMPELIA" userId="9dfcc2cac66bf474" providerId="LiveId" clId="{D0FF83DB-983C-4B2F-97CA-DBDFCFF472F6}" dt="2023-11-27T12:35:03.703" v="8" actId="20577"/>
        <pc:sldMkLst>
          <pc:docMk/>
          <pc:sldMk cId="870981649" sldId="267"/>
        </pc:sldMkLst>
        <pc:spChg chg="mod">
          <ac:chgData name="MARIA KARAMPELIA" userId="9dfcc2cac66bf474" providerId="LiveId" clId="{D0FF83DB-983C-4B2F-97CA-DBDFCFF472F6}" dt="2023-11-27T12:35:03.703" v="8" actId="20577"/>
          <ac:spMkLst>
            <pc:docMk/>
            <pc:sldMk cId="870981649" sldId="267"/>
            <ac:spMk id="3" creationId="{A7AB32F0-B8B1-B34D-E7DD-070192AC58A5}"/>
          </ac:spMkLst>
        </pc:spChg>
      </pc:sldChg>
      <pc:sldChg chg="modSp mod">
        <pc:chgData name="MARIA KARAMPELIA" userId="9dfcc2cac66bf474" providerId="LiveId" clId="{D0FF83DB-983C-4B2F-97CA-DBDFCFF472F6}" dt="2023-11-27T13:13:42.186" v="10" actId="20577"/>
        <pc:sldMkLst>
          <pc:docMk/>
          <pc:sldMk cId="202640308" sldId="273"/>
        </pc:sldMkLst>
        <pc:spChg chg="mod">
          <ac:chgData name="MARIA KARAMPELIA" userId="9dfcc2cac66bf474" providerId="LiveId" clId="{D0FF83DB-983C-4B2F-97CA-DBDFCFF472F6}" dt="2023-11-27T13:13:42.186" v="10" actId="20577"/>
          <ac:spMkLst>
            <pc:docMk/>
            <pc:sldMk cId="202640308" sldId="273"/>
            <ac:spMk id="3" creationId="{4014B86F-9E29-E539-262F-782628B0DC0D}"/>
          </ac:spMkLst>
        </pc:spChg>
      </pc:sldChg>
    </pc:docChg>
  </pc:docChgLst>
  <pc:docChgLst>
    <pc:chgData name="MARIA KARAMPELIA" userId="9dfcc2cac66bf474" providerId="LiveId" clId="{829CBD8E-57AF-4B5F-84C0-328FED3A909B}"/>
    <pc:docChg chg="custSel modSld">
      <pc:chgData name="MARIA KARAMPELIA" userId="9dfcc2cac66bf474" providerId="LiveId" clId="{829CBD8E-57AF-4B5F-84C0-328FED3A909B}" dt="2024-10-15T15:46:58.705" v="23" actId="20577"/>
      <pc:docMkLst>
        <pc:docMk/>
      </pc:docMkLst>
      <pc:sldChg chg="modSp mod">
        <pc:chgData name="MARIA KARAMPELIA" userId="9dfcc2cac66bf474" providerId="LiveId" clId="{829CBD8E-57AF-4B5F-84C0-328FED3A909B}" dt="2024-10-15T08:36:04.802" v="8" actId="113"/>
        <pc:sldMkLst>
          <pc:docMk/>
          <pc:sldMk cId="1621535453" sldId="258"/>
        </pc:sldMkLst>
        <pc:spChg chg="mod">
          <ac:chgData name="MARIA KARAMPELIA" userId="9dfcc2cac66bf474" providerId="LiveId" clId="{829CBD8E-57AF-4B5F-84C0-328FED3A909B}" dt="2024-10-15T08:36:04.802" v="8" actId="113"/>
          <ac:spMkLst>
            <pc:docMk/>
            <pc:sldMk cId="1621535453" sldId="258"/>
            <ac:spMk id="3" creationId="{1ED859BD-2843-C76E-8DE7-1780051059F3}"/>
          </ac:spMkLst>
        </pc:spChg>
      </pc:sldChg>
      <pc:sldChg chg="modSp mod">
        <pc:chgData name="MARIA KARAMPELIA" userId="9dfcc2cac66bf474" providerId="LiveId" clId="{829CBD8E-57AF-4B5F-84C0-328FED3A909B}" dt="2024-10-15T08:37:39.764" v="9" actId="114"/>
        <pc:sldMkLst>
          <pc:docMk/>
          <pc:sldMk cId="4157654983" sldId="260"/>
        </pc:sldMkLst>
        <pc:spChg chg="mod">
          <ac:chgData name="MARIA KARAMPELIA" userId="9dfcc2cac66bf474" providerId="LiveId" clId="{829CBD8E-57AF-4B5F-84C0-328FED3A909B}" dt="2024-10-15T08:37:39.764" v="9" actId="114"/>
          <ac:spMkLst>
            <pc:docMk/>
            <pc:sldMk cId="4157654983" sldId="260"/>
            <ac:spMk id="3" creationId="{DFF7B952-E85F-CBCB-E9B7-F68EBAADAEA5}"/>
          </ac:spMkLst>
        </pc:spChg>
      </pc:sldChg>
      <pc:sldChg chg="modSp mod">
        <pc:chgData name="MARIA KARAMPELIA" userId="9dfcc2cac66bf474" providerId="LiveId" clId="{829CBD8E-57AF-4B5F-84C0-328FED3A909B}" dt="2024-10-15T08:40:37.236" v="10" actId="313"/>
        <pc:sldMkLst>
          <pc:docMk/>
          <pc:sldMk cId="3360162846" sldId="263"/>
        </pc:sldMkLst>
        <pc:spChg chg="mod">
          <ac:chgData name="MARIA KARAMPELIA" userId="9dfcc2cac66bf474" providerId="LiveId" clId="{829CBD8E-57AF-4B5F-84C0-328FED3A909B}" dt="2024-10-15T08:40:37.236" v="10" actId="313"/>
          <ac:spMkLst>
            <pc:docMk/>
            <pc:sldMk cId="3360162846" sldId="263"/>
            <ac:spMk id="3" creationId="{7751627A-F205-0CCA-37EE-629BB8E234FA}"/>
          </ac:spMkLst>
        </pc:spChg>
      </pc:sldChg>
      <pc:sldChg chg="modSp mod">
        <pc:chgData name="MARIA KARAMPELIA" userId="9dfcc2cac66bf474" providerId="LiveId" clId="{829CBD8E-57AF-4B5F-84C0-328FED3A909B}" dt="2024-10-15T15:44:17.482" v="14" actId="20577"/>
        <pc:sldMkLst>
          <pc:docMk/>
          <pc:sldMk cId="1285597994" sldId="272"/>
        </pc:sldMkLst>
        <pc:spChg chg="mod">
          <ac:chgData name="MARIA KARAMPELIA" userId="9dfcc2cac66bf474" providerId="LiveId" clId="{829CBD8E-57AF-4B5F-84C0-328FED3A909B}" dt="2024-10-15T15:44:17.482" v="14" actId="20577"/>
          <ac:spMkLst>
            <pc:docMk/>
            <pc:sldMk cId="1285597994" sldId="272"/>
            <ac:spMk id="3" creationId="{9B8E87BC-3CD0-F53F-2040-A8CFFA15EC7F}"/>
          </ac:spMkLst>
        </pc:spChg>
      </pc:sldChg>
      <pc:sldChg chg="modSp mod">
        <pc:chgData name="MARIA KARAMPELIA" userId="9dfcc2cac66bf474" providerId="LiveId" clId="{829CBD8E-57AF-4B5F-84C0-328FED3A909B}" dt="2024-10-15T15:46:58.705" v="23" actId="20577"/>
        <pc:sldMkLst>
          <pc:docMk/>
          <pc:sldMk cId="202640308" sldId="273"/>
        </pc:sldMkLst>
        <pc:spChg chg="mod">
          <ac:chgData name="MARIA KARAMPELIA" userId="9dfcc2cac66bf474" providerId="LiveId" clId="{829CBD8E-57AF-4B5F-84C0-328FED3A909B}" dt="2024-10-15T15:46:58.705" v="23" actId="20577"/>
          <ac:spMkLst>
            <pc:docMk/>
            <pc:sldMk cId="202640308" sldId="273"/>
            <ac:spMk id="3" creationId="{4014B86F-9E29-E539-262F-782628B0DC0D}"/>
          </ac:spMkLst>
        </pc:spChg>
      </pc:sldChg>
    </pc:docChg>
  </pc:docChgLst>
  <pc:docChgLst>
    <pc:chgData name="MARIA KARAMPELIA" userId="9dfcc2cac66bf474" providerId="LiveId" clId="{CF35E32A-1DE6-4C00-BEC6-046E1FDBD15A}"/>
    <pc:docChg chg="modSld">
      <pc:chgData name="MARIA KARAMPELIA" userId="9dfcc2cac66bf474" providerId="LiveId" clId="{CF35E32A-1DE6-4C00-BEC6-046E1FDBD15A}" dt="2024-01-14T19:14:19.591" v="2" actId="207"/>
      <pc:docMkLst>
        <pc:docMk/>
      </pc:docMkLst>
      <pc:sldChg chg="modSp mod">
        <pc:chgData name="MARIA KARAMPELIA" userId="9dfcc2cac66bf474" providerId="LiveId" clId="{CF35E32A-1DE6-4C00-BEC6-046E1FDBD15A}" dt="2024-01-07T17:43:37.802" v="0" actId="20577"/>
        <pc:sldMkLst>
          <pc:docMk/>
          <pc:sldMk cId="1285597994" sldId="272"/>
        </pc:sldMkLst>
        <pc:spChg chg="mod">
          <ac:chgData name="MARIA KARAMPELIA" userId="9dfcc2cac66bf474" providerId="LiveId" clId="{CF35E32A-1DE6-4C00-BEC6-046E1FDBD15A}" dt="2024-01-07T17:43:37.802" v="0" actId="20577"/>
          <ac:spMkLst>
            <pc:docMk/>
            <pc:sldMk cId="1285597994" sldId="272"/>
            <ac:spMk id="3" creationId="{9B8E87BC-3CD0-F53F-2040-A8CFFA15EC7F}"/>
          </ac:spMkLst>
        </pc:spChg>
      </pc:sldChg>
      <pc:sldChg chg="modSp mod">
        <pc:chgData name="MARIA KARAMPELIA" userId="9dfcc2cac66bf474" providerId="LiveId" clId="{CF35E32A-1DE6-4C00-BEC6-046E1FDBD15A}" dt="2024-01-14T19:14:19.591" v="2" actId="207"/>
        <pc:sldMkLst>
          <pc:docMk/>
          <pc:sldMk cId="3164948447" sldId="275"/>
        </pc:sldMkLst>
        <pc:spChg chg="mod">
          <ac:chgData name="MARIA KARAMPELIA" userId="9dfcc2cac66bf474" providerId="LiveId" clId="{CF35E32A-1DE6-4C00-BEC6-046E1FDBD15A}" dt="2024-01-14T19:14:19.591" v="2" actId="207"/>
          <ac:spMkLst>
            <pc:docMk/>
            <pc:sldMk cId="3164948447" sldId="275"/>
            <ac:spMk id="3" creationId="{31581527-B22E-8130-A70A-7F578AE477E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E3167E-462C-8A60-E4C9-D48197DB183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CF5DCE9-5AE5-19E7-CE46-9C53D94B67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95B1F9A-BBA3-06D0-285D-2F9EFFB1C8B7}"/>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5" name="Θέση υποσέλιδου 4">
            <a:extLst>
              <a:ext uri="{FF2B5EF4-FFF2-40B4-BE49-F238E27FC236}">
                <a16:creationId xmlns:a16="http://schemas.microsoft.com/office/drawing/2014/main" id="{CEC455EF-6457-B5B5-22D1-9DDE1B0769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D3A5C26-F5AE-294E-41DD-6C6BF09C7613}"/>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1882747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68337C-4BBF-8C54-3DD2-A51000D430C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2213FE8-472E-5E09-F121-5DE73539917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8B8DB1C-504B-9038-4CA8-A7E6D297B084}"/>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5" name="Θέση υποσέλιδου 4">
            <a:extLst>
              <a:ext uri="{FF2B5EF4-FFF2-40B4-BE49-F238E27FC236}">
                <a16:creationId xmlns:a16="http://schemas.microsoft.com/office/drawing/2014/main" id="{406CB548-05BA-1E0B-890B-839DAB16BA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F3F42A4-12B4-9F81-A9DA-008192F90C68}"/>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170974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26A1B1E-4EB8-623A-815A-8EE5CEE88E9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300BF7D-F97D-CA0C-7890-C621554CBCB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FB7062C-9344-F76E-DEB0-10310C2E4942}"/>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5" name="Θέση υποσέλιδου 4">
            <a:extLst>
              <a:ext uri="{FF2B5EF4-FFF2-40B4-BE49-F238E27FC236}">
                <a16:creationId xmlns:a16="http://schemas.microsoft.com/office/drawing/2014/main" id="{D1D0B37E-09EE-A1E4-A4D1-C5883C105F4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0796E0A-2946-14B8-BA2A-F7484FE4798F}"/>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4154186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EAB515-39DE-9A45-6D41-9B869CE3DD6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185D9A4-F82F-F730-5A3A-6BBFE5502AE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F8630F3-CB40-550E-1BF5-895C48F1251F}"/>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5" name="Θέση υποσέλιδου 4">
            <a:extLst>
              <a:ext uri="{FF2B5EF4-FFF2-40B4-BE49-F238E27FC236}">
                <a16:creationId xmlns:a16="http://schemas.microsoft.com/office/drawing/2014/main" id="{32886CF9-5816-A879-5895-3BAEE103B7E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AA76190-890B-7D0D-4EF4-475F082C1802}"/>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4124440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AD24D9-868F-4247-98E7-06DED3ABA9D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38B49C8-C31F-3218-6229-B909F7404A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3588B01-E490-7BDA-E285-3FFFA213FCBA}"/>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5" name="Θέση υποσέλιδου 4">
            <a:extLst>
              <a:ext uri="{FF2B5EF4-FFF2-40B4-BE49-F238E27FC236}">
                <a16:creationId xmlns:a16="http://schemas.microsoft.com/office/drawing/2014/main" id="{4B350F76-024F-9061-F1B0-975B986B4D6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9A4FF32-8625-C245-8C1B-5490D2A02016}"/>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3980614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86B8FE-D7D8-023E-3388-A1844031C11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DB85C59-DCCF-EC7C-5CB7-31C4EA92AEE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7117C80-76CF-9436-DC3F-CE63BE84EE7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E5CC24D-81F1-1EBE-F800-7B30272E2B6B}"/>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6" name="Θέση υποσέλιδου 5">
            <a:extLst>
              <a:ext uri="{FF2B5EF4-FFF2-40B4-BE49-F238E27FC236}">
                <a16:creationId xmlns:a16="http://schemas.microsoft.com/office/drawing/2014/main" id="{377E3FE4-69A2-1A01-CED5-0D44865D057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8AA5DB0-8422-F6EE-DEE1-B3365DF55B42}"/>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1316661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BFE744-0F61-713B-0086-C5C1B8305A6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E08DD99-7F17-C931-0AE8-530CBFE982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DE845BCF-14E7-6893-DA8A-06130318E55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0E799A4-112D-67AE-3EF8-C9346779C8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5D29ED3-2B3D-C3B3-93D8-A0A6B3E9043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05A108A-DC0F-4B52-AD58-FB706271A435}"/>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8" name="Θέση υποσέλιδου 7">
            <a:extLst>
              <a:ext uri="{FF2B5EF4-FFF2-40B4-BE49-F238E27FC236}">
                <a16:creationId xmlns:a16="http://schemas.microsoft.com/office/drawing/2014/main" id="{1492108F-0D82-4178-2E70-36289B5B2C7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7003083-6825-8ED5-6A9A-982A0B1D8254}"/>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306478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6D641A-8835-0484-DD71-1E0D9C05ACD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0241EF4-C42B-CF09-F067-E03B6AF2F9F1}"/>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4" name="Θέση υποσέλιδου 3">
            <a:extLst>
              <a:ext uri="{FF2B5EF4-FFF2-40B4-BE49-F238E27FC236}">
                <a16:creationId xmlns:a16="http://schemas.microsoft.com/office/drawing/2014/main" id="{09493896-C0AC-F635-17A4-2663D7C95E8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BA6A687-79CE-B8DB-96E2-1CA5721CF211}"/>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2376550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8F5CF89-B032-F672-C710-1F93A3133639}"/>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3" name="Θέση υποσέλιδου 2">
            <a:extLst>
              <a:ext uri="{FF2B5EF4-FFF2-40B4-BE49-F238E27FC236}">
                <a16:creationId xmlns:a16="http://schemas.microsoft.com/office/drawing/2014/main" id="{B4BEDB13-9F57-8890-8686-CFBD05C6B2E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E5239C6-3B50-0456-C6F2-43414AEB8838}"/>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32797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D1627F-415C-AC4C-FEFB-67E931A4D93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C211F63-0F50-E941-829B-5BFC1112B3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C81D3E2-9E5C-713B-8E85-D8011DE019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E35C80E-01AF-E0D0-EEF0-8EF39D849F6E}"/>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6" name="Θέση υποσέλιδου 5">
            <a:extLst>
              <a:ext uri="{FF2B5EF4-FFF2-40B4-BE49-F238E27FC236}">
                <a16:creationId xmlns:a16="http://schemas.microsoft.com/office/drawing/2014/main" id="{3B318FC1-B715-9388-55F5-D93D92DFBB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137EF76-3C91-7047-95E3-4269764A175D}"/>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316379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13239C-CE35-ABDD-E560-4A8F4C28750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501FF47-0109-12AB-F41B-B9473FA082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CB6B160-B83C-DA20-D2C3-0CDC768D40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160AD0F-7800-9E24-6180-3D9A936A5481}"/>
              </a:ext>
            </a:extLst>
          </p:cNvPr>
          <p:cNvSpPr>
            <a:spLocks noGrp="1"/>
          </p:cNvSpPr>
          <p:nvPr>
            <p:ph type="dt" sz="half" idx="10"/>
          </p:nvPr>
        </p:nvSpPr>
        <p:spPr/>
        <p:txBody>
          <a:bodyPr/>
          <a:lstStyle/>
          <a:p>
            <a:fld id="{FE2BDBCD-058A-4D93-B8E8-64D4FDDA233E}" type="datetimeFigureOut">
              <a:rPr lang="el-GR" smtClean="0"/>
              <a:t>15/10/2024</a:t>
            </a:fld>
            <a:endParaRPr lang="el-GR"/>
          </a:p>
        </p:txBody>
      </p:sp>
      <p:sp>
        <p:nvSpPr>
          <p:cNvPr id="6" name="Θέση υποσέλιδου 5">
            <a:extLst>
              <a:ext uri="{FF2B5EF4-FFF2-40B4-BE49-F238E27FC236}">
                <a16:creationId xmlns:a16="http://schemas.microsoft.com/office/drawing/2014/main" id="{444E96F1-3663-E0DC-C14E-A76B26A0BA1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7F2EF8F-2737-438A-2B9C-A61CEC72B733}"/>
              </a:ext>
            </a:extLst>
          </p:cNvPr>
          <p:cNvSpPr>
            <a:spLocks noGrp="1"/>
          </p:cNvSpPr>
          <p:nvPr>
            <p:ph type="sldNum" sz="quarter" idx="12"/>
          </p:nvPr>
        </p:nvSpPr>
        <p:spPr/>
        <p:txBody>
          <a:bodyPr/>
          <a:lstStyle/>
          <a:p>
            <a:fld id="{C0AB6E77-F204-4378-9F63-01644A276C7F}" type="slidenum">
              <a:rPr lang="el-GR" smtClean="0"/>
              <a:t>‹#›</a:t>
            </a:fld>
            <a:endParaRPr lang="el-GR"/>
          </a:p>
        </p:txBody>
      </p:sp>
    </p:spTree>
    <p:extLst>
      <p:ext uri="{BB962C8B-B14F-4D97-AF65-F5344CB8AC3E}">
        <p14:creationId xmlns:p14="http://schemas.microsoft.com/office/powerpoint/2010/main" val="226628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13009A4-74B0-0B9C-88C4-F7B95A9C82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13E0555-5CD9-DFCD-D9A1-C97EC0FF97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B7A474E-89BC-2D44-3D66-D987D29C7C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BDBCD-058A-4D93-B8E8-64D4FDDA233E}" type="datetimeFigureOut">
              <a:rPr lang="el-GR" smtClean="0"/>
              <a:t>15/10/2024</a:t>
            </a:fld>
            <a:endParaRPr lang="el-GR"/>
          </a:p>
        </p:txBody>
      </p:sp>
      <p:sp>
        <p:nvSpPr>
          <p:cNvPr id="5" name="Θέση υποσέλιδου 4">
            <a:extLst>
              <a:ext uri="{FF2B5EF4-FFF2-40B4-BE49-F238E27FC236}">
                <a16:creationId xmlns:a16="http://schemas.microsoft.com/office/drawing/2014/main" id="{6F0A68EE-5147-486D-F7EF-0D6392A80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B838E81-FE85-B498-A6BF-B957D4DC04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B6E77-F204-4378-9F63-01644A276C7F}" type="slidenum">
              <a:rPr lang="el-GR" smtClean="0"/>
              <a:t>‹#›</a:t>
            </a:fld>
            <a:endParaRPr lang="el-GR"/>
          </a:p>
        </p:txBody>
      </p:sp>
    </p:spTree>
    <p:extLst>
      <p:ext uri="{BB962C8B-B14F-4D97-AF65-F5344CB8AC3E}">
        <p14:creationId xmlns:p14="http://schemas.microsoft.com/office/powerpoint/2010/main" val="244410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C3AE8B-1B60-9B70-DD88-EE189E6BEB5D}"/>
              </a:ext>
            </a:extLst>
          </p:cNvPr>
          <p:cNvSpPr>
            <a:spLocks noGrp="1"/>
          </p:cNvSpPr>
          <p:nvPr>
            <p:ph type="ctrTitle"/>
          </p:nvPr>
        </p:nvSpPr>
        <p:spPr>
          <a:xfrm>
            <a:off x="0" y="0"/>
            <a:ext cx="12192000" cy="4899547"/>
          </a:xfrm>
        </p:spPr>
        <p:txBody>
          <a:bodyPr>
            <a:normAutofit/>
          </a:bodyPr>
          <a:lstStyle/>
          <a:p>
            <a:r>
              <a:rPr lang="el-GR" sz="4800" b="1" dirty="0"/>
              <a:t>ΑΓΙΟΛΟΓΙΑ ΕΟΡΤΟΛΟΓΙΑ</a:t>
            </a:r>
            <a:br>
              <a:rPr lang="el-GR" sz="4800" b="1" dirty="0"/>
            </a:br>
            <a:r>
              <a:rPr lang="el-GR" sz="4800" b="1" dirty="0"/>
              <a:t>ΕΝΟΤΗΤΑ 3</a:t>
            </a:r>
            <a:r>
              <a:rPr lang="el-GR" sz="4800" b="1" baseline="30000" dirty="0"/>
              <a:t>Η</a:t>
            </a:r>
            <a:r>
              <a:rPr lang="el-GR" sz="4800" b="1" dirty="0"/>
              <a:t> </a:t>
            </a:r>
            <a:br>
              <a:rPr lang="el-GR" sz="4800" b="1" dirty="0"/>
            </a:br>
            <a:r>
              <a:rPr lang="el-GR" sz="4800" b="1" dirty="0"/>
              <a:t>ΤΑ ΛΕΙΨΑΝΑ ΤΩΝ ΑΓΙΩΝ</a:t>
            </a:r>
            <a:br>
              <a:rPr lang="el-GR" sz="4800" dirty="0"/>
            </a:br>
            <a:r>
              <a:rPr lang="el-GR" sz="4800" b="1" dirty="0">
                <a:solidFill>
                  <a:srgbClr val="FF0000"/>
                </a:solidFill>
              </a:rPr>
              <a:t>Από το βιβλίο του Δημητρίου Γ. Τσάμη</a:t>
            </a:r>
            <a:br>
              <a:rPr lang="el-GR" sz="4800" b="1" dirty="0">
                <a:solidFill>
                  <a:srgbClr val="FF0000"/>
                </a:solidFill>
              </a:rPr>
            </a:br>
            <a:r>
              <a:rPr lang="el-GR" sz="4800" b="1" dirty="0">
                <a:solidFill>
                  <a:srgbClr val="FF0000"/>
                </a:solidFill>
              </a:rPr>
              <a:t>ΑΓΙΟΛΟΓΙΑ ΤΗΣ ΟΡΘΟΔΟΞΗΣ ΕΚΚΛΗΣΙΑΣ</a:t>
            </a:r>
            <a:br>
              <a:rPr lang="el-GR" sz="4800" b="1" dirty="0">
                <a:solidFill>
                  <a:srgbClr val="FF0000"/>
                </a:solidFill>
              </a:rPr>
            </a:br>
            <a:r>
              <a:rPr lang="el-GR" sz="4800" b="1" dirty="0">
                <a:solidFill>
                  <a:srgbClr val="FF0000"/>
                </a:solidFill>
              </a:rPr>
              <a:t>ΕΚΔΟΣΕΙΣ Π. ΠΟΥΡΝΑΡΑ, ΘΕΣΣΑΛΟΝΙΚΗ 1999, </a:t>
            </a:r>
            <a:br>
              <a:rPr lang="el-GR" sz="4800" b="1" dirty="0">
                <a:solidFill>
                  <a:srgbClr val="FF0000"/>
                </a:solidFill>
              </a:rPr>
            </a:br>
            <a:r>
              <a:rPr lang="el-GR" sz="4800" b="1" dirty="0" err="1">
                <a:solidFill>
                  <a:srgbClr val="FF0000"/>
                </a:solidFill>
              </a:rPr>
              <a:t>σσ</a:t>
            </a:r>
            <a:r>
              <a:rPr lang="el-GR" sz="4800" b="1" dirty="0">
                <a:solidFill>
                  <a:srgbClr val="FF0000"/>
                </a:solidFill>
              </a:rPr>
              <a:t>. 150-162</a:t>
            </a:r>
            <a:endParaRPr lang="el-GR" sz="4800" dirty="0"/>
          </a:p>
        </p:txBody>
      </p:sp>
      <p:sp>
        <p:nvSpPr>
          <p:cNvPr id="3" name="Υπότιτλος 2">
            <a:extLst>
              <a:ext uri="{FF2B5EF4-FFF2-40B4-BE49-F238E27FC236}">
                <a16:creationId xmlns:a16="http://schemas.microsoft.com/office/drawing/2014/main" id="{716C13A6-FC35-E3CC-EC88-665E068B43E9}"/>
              </a:ext>
            </a:extLst>
          </p:cNvPr>
          <p:cNvSpPr>
            <a:spLocks noGrp="1"/>
          </p:cNvSpPr>
          <p:nvPr>
            <p:ph type="subTitle" idx="1"/>
          </p:nvPr>
        </p:nvSpPr>
        <p:spPr>
          <a:xfrm>
            <a:off x="1524000" y="5062349"/>
            <a:ext cx="9144000" cy="1655762"/>
          </a:xfrm>
        </p:spPr>
        <p:txBody>
          <a:bodyPr>
            <a:normAutofit lnSpcReduction="10000"/>
          </a:bodyPr>
          <a:lstStyle/>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2022-2023</a:t>
            </a:r>
          </a:p>
          <a:p>
            <a:endParaRPr lang="el-GR" dirty="0"/>
          </a:p>
        </p:txBody>
      </p:sp>
    </p:spTree>
    <p:extLst>
      <p:ext uri="{BB962C8B-B14F-4D97-AF65-F5344CB8AC3E}">
        <p14:creationId xmlns:p14="http://schemas.microsoft.com/office/powerpoint/2010/main" val="2235553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38769A-58A3-84E4-AFF1-093AD191F98B}"/>
              </a:ext>
            </a:extLst>
          </p:cNvPr>
          <p:cNvSpPr>
            <a:spLocks noGrp="1"/>
          </p:cNvSpPr>
          <p:nvPr>
            <p:ph type="title"/>
          </p:nvPr>
        </p:nvSpPr>
        <p:spPr>
          <a:xfrm>
            <a:off x="838200" y="18256"/>
            <a:ext cx="10515600" cy="500360"/>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5FBEDCE2-E2AB-9B76-AD15-557B5B76B3B6}"/>
              </a:ext>
            </a:extLst>
          </p:cNvPr>
          <p:cNvSpPr>
            <a:spLocks noGrp="1"/>
          </p:cNvSpPr>
          <p:nvPr>
            <p:ph idx="1"/>
          </p:nvPr>
        </p:nvSpPr>
        <p:spPr>
          <a:xfrm>
            <a:off x="0" y="518616"/>
            <a:ext cx="12192000" cy="6339384"/>
          </a:xfrm>
        </p:spPr>
        <p:txBody>
          <a:bodyPr>
            <a:normAutofit fontScale="85000" lnSpcReduction="20000"/>
          </a:bodyPr>
          <a:lstStyle/>
          <a:p>
            <a:r>
              <a:rPr lang="el-GR" dirty="0"/>
              <a:t>Η τιμή προς τα λείψανα απορρίφθηκε από τους αιρετικούς Μανιχαίους, </a:t>
            </a:r>
            <a:r>
              <a:rPr lang="el-GR" dirty="0" err="1"/>
              <a:t>Ευνομιανούς</a:t>
            </a:r>
            <a:r>
              <a:rPr lang="el-GR" dirty="0"/>
              <a:t>, </a:t>
            </a:r>
            <a:r>
              <a:rPr lang="el-GR" dirty="0" err="1"/>
              <a:t>Ευσταθιανούς</a:t>
            </a:r>
            <a:r>
              <a:rPr lang="el-GR" dirty="0"/>
              <a:t>, </a:t>
            </a:r>
            <a:r>
              <a:rPr lang="el-GR" dirty="0" err="1"/>
              <a:t>Παυλικιανούς</a:t>
            </a:r>
            <a:r>
              <a:rPr lang="el-GR" dirty="0"/>
              <a:t>, Βογομίλους, Εικονομάχους και στους νεότερους χρόνους από τους Διαμαρτυρομένους.</a:t>
            </a:r>
          </a:p>
          <a:p>
            <a:r>
              <a:rPr lang="el-GR" dirty="0"/>
              <a:t>Επιφυλάξεις για τα λείψανα διατύπωσαν οι αλεξανδρινοί εκκλησιαστικοί συγγραφείς, ιδιαιτέρως μάλιστα ο </a:t>
            </a:r>
            <a:r>
              <a:rPr lang="el-GR" b="1" dirty="0"/>
              <a:t>Ωριγένης</a:t>
            </a:r>
            <a:r>
              <a:rPr lang="el-GR" dirty="0"/>
              <a:t>, ο οποίος βλέπει ειδωλολατρικές επιδράσεις στην αποδιδόμενη σε αυτά τιμή.</a:t>
            </a:r>
          </a:p>
          <a:p>
            <a:r>
              <a:rPr lang="el-GR" dirty="0"/>
              <a:t>Ο άγιος </a:t>
            </a:r>
            <a:r>
              <a:rPr lang="el-GR" b="1" dirty="0"/>
              <a:t>Ιερώνυμος</a:t>
            </a:r>
            <a:r>
              <a:rPr lang="el-GR" dirty="0"/>
              <a:t> με το έργο του </a:t>
            </a:r>
            <a:r>
              <a:rPr lang="en-US" i="1" dirty="0"/>
              <a:t>Contra </a:t>
            </a:r>
            <a:r>
              <a:rPr lang="en-US" i="1" dirty="0" err="1"/>
              <a:t>Vigilantium</a:t>
            </a:r>
            <a:r>
              <a:rPr lang="en-US" i="1" dirty="0"/>
              <a:t> </a:t>
            </a:r>
            <a:r>
              <a:rPr lang="el-GR" dirty="0"/>
              <a:t>προσπάθησε να αναιρέσει τα επιχειρήματα του </a:t>
            </a:r>
            <a:r>
              <a:rPr lang="en-US" dirty="0" err="1"/>
              <a:t>Vigilantius</a:t>
            </a:r>
            <a:r>
              <a:rPr lang="en-US" dirty="0"/>
              <a:t>. </a:t>
            </a:r>
            <a:r>
              <a:rPr lang="el-GR" dirty="0"/>
              <a:t>Παρόμοιες θέσεις με τον </a:t>
            </a:r>
            <a:r>
              <a:rPr lang="en-US" dirty="0" err="1"/>
              <a:t>Vigilantius</a:t>
            </a:r>
            <a:r>
              <a:rPr lang="en-US" dirty="0"/>
              <a:t> </a:t>
            </a:r>
            <a:r>
              <a:rPr lang="el-GR" dirty="0"/>
              <a:t>διατύπωσε τον θ΄ αιώνα ο </a:t>
            </a:r>
            <a:r>
              <a:rPr lang="en-US" dirty="0"/>
              <a:t>Claudius </a:t>
            </a:r>
            <a:r>
              <a:rPr lang="el-GR" dirty="0"/>
              <a:t>του </a:t>
            </a:r>
            <a:r>
              <a:rPr lang="el-GR" dirty="0" err="1"/>
              <a:t>Τορίνου</a:t>
            </a:r>
            <a:r>
              <a:rPr lang="el-GR" dirty="0"/>
              <a:t>.</a:t>
            </a:r>
          </a:p>
          <a:p>
            <a:r>
              <a:rPr lang="el-GR" dirty="0"/>
              <a:t>Με την παρακμή όμως του Βυζαντίου, δυτικοί </a:t>
            </a:r>
            <a:r>
              <a:rPr lang="el-GR" u="sng" dirty="0"/>
              <a:t>προσκυνητές</a:t>
            </a:r>
            <a:r>
              <a:rPr lang="el-GR" dirty="0"/>
              <a:t> και </a:t>
            </a:r>
            <a:r>
              <a:rPr lang="el-GR" u="sng" dirty="0"/>
              <a:t>επιδρομείς </a:t>
            </a:r>
            <a:r>
              <a:rPr lang="el-GR" dirty="0"/>
              <a:t>αγόραζαν ή άρπαζαν λείψανα και τα μετέφεραν στη Δύση, όπου γίνονταν προϊόντα εκτεταμένου εμπορίου. Το εμπόριο των λειψάνων πήρε αποτρόπαιες διαστάσεις την εποχή των Σταυροφοριών.</a:t>
            </a:r>
          </a:p>
          <a:p>
            <a:r>
              <a:rPr lang="el-GR" dirty="0"/>
              <a:t>Μετά την άλωση της Κωνσταντινούπολης (1204), της Αντιόχειας και των Ιεροσολύμων, οι Λατίνοι λεηλάτησαν ασύστολα τα άγια λείψανα των πόλεων αυτών και τα πούλησαν στις χώρες τους. Οι πιο επαίσχυντες κλοπές είναι η κλοπή των λειψάνων του αγίου Μάρκου από την Αλεξάνδρεια και η μεταφορά τους στη Βενετία το 827, όπως επίσης και η κλοπή των λειψάνων του αγίου Νικολάου από τα Μύρα της Λυκίας και η μεταφορά τους στο Μπάρι της Ιταλίας το 1807.</a:t>
            </a:r>
          </a:p>
          <a:p>
            <a:r>
              <a:rPr lang="el-GR" dirty="0"/>
              <a:t>Σήμερα, που τα λείψανα δεν έχουν για τους Δυτικούς την παλιά τους αίγλη, άρχισαν μέσα στα πλαίσια του οικουμενικού διαλόγου να μας τα επιστρέφουν.</a:t>
            </a:r>
          </a:p>
        </p:txBody>
      </p:sp>
    </p:spTree>
    <p:extLst>
      <p:ext uri="{BB962C8B-B14F-4D97-AF65-F5344CB8AC3E}">
        <p14:creationId xmlns:p14="http://schemas.microsoft.com/office/powerpoint/2010/main" val="388227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573612-0CBB-1AEB-E2BF-04A527C5B955}"/>
              </a:ext>
            </a:extLst>
          </p:cNvPr>
          <p:cNvSpPr>
            <a:spLocks noGrp="1"/>
          </p:cNvSpPr>
          <p:nvPr>
            <p:ph type="title"/>
          </p:nvPr>
        </p:nvSpPr>
        <p:spPr>
          <a:xfrm>
            <a:off x="838200" y="18256"/>
            <a:ext cx="10515600" cy="662782"/>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DD97E1C2-84FF-AD74-3A3C-5F107F893A7C}"/>
              </a:ext>
            </a:extLst>
          </p:cNvPr>
          <p:cNvSpPr>
            <a:spLocks noGrp="1"/>
          </p:cNvSpPr>
          <p:nvPr>
            <p:ph idx="1"/>
          </p:nvPr>
        </p:nvSpPr>
        <p:spPr>
          <a:xfrm>
            <a:off x="0" y="556382"/>
            <a:ext cx="12192000" cy="6301617"/>
          </a:xfrm>
        </p:spPr>
        <p:txBody>
          <a:bodyPr>
            <a:normAutofit fontScale="92500"/>
          </a:bodyPr>
          <a:lstStyle/>
          <a:p>
            <a:r>
              <a:rPr lang="el-GR" dirty="0"/>
              <a:t>Στην προσπάθεια να βρεθούν λείψανα, έπαθαν μεγάλες καταστροφές από λεηλασίες και οι κατακόμβες της Ρώμης. Για τον λόγο αυτόν </a:t>
            </a:r>
            <a:r>
              <a:rPr lang="el-GR" b="1" dirty="0"/>
              <a:t>ο πάπας Γρηγόριος ο Α΄ πήρε αυστηρά μέτρα</a:t>
            </a:r>
            <a:r>
              <a:rPr lang="el-GR" dirty="0"/>
              <a:t>, αλλά χωρίς αποτελέσματα. Μάλιστα τον θ΄ αιώνα δρούσαν εταιρείες που ειδικεύονταν στην ανεύρεση λειψάνων και την πώληση σε όλη την Ευρώπη. </a:t>
            </a:r>
          </a:p>
          <a:p>
            <a:r>
              <a:rPr lang="el-GR" dirty="0"/>
              <a:t>Ένας από τους πιο διάσημους εμπόρους λειψάνων ήταν ένας αδίστακτος διάκονος της Ρώμης, ο </a:t>
            </a:r>
            <a:r>
              <a:rPr lang="en-US" u="sng" dirty="0" err="1"/>
              <a:t>Deusdedit</a:t>
            </a:r>
            <a:r>
              <a:rPr lang="en-US" dirty="0"/>
              <a:t>, </a:t>
            </a:r>
            <a:r>
              <a:rPr lang="el-GR" dirty="0"/>
              <a:t>στον οποίο είχε ανατεθεί η φύλαξη των κατακομβών. Το 827 ταξίδεψε στη Δυτική Ευρώπη και πούλησε πλήθος λειψάνων σε πρίγκηπες και εκκλησιαστικούς άρχοντες. </a:t>
            </a:r>
          </a:p>
          <a:p>
            <a:r>
              <a:rPr lang="el-GR" dirty="0"/>
              <a:t>Τελικά, με διαταγή του </a:t>
            </a:r>
            <a:r>
              <a:rPr lang="el-GR" b="1" dirty="0"/>
              <a:t>πάπα Πασχάλη Α΄</a:t>
            </a:r>
            <a:r>
              <a:rPr lang="el-GR" dirty="0"/>
              <a:t> όλα τα λείψανα που είχαν απομείνει στις κατακόμβες μεταφέρθηκαν σε ναούς της Ρώμης. Η μεταφορά τους όμως ήταν τόσο ανοργάνωτη, ώστε σήμερα πολλά λείψανα είναι άγνωστο σε ποιους ανήκουν.</a:t>
            </a:r>
          </a:p>
          <a:p>
            <a:r>
              <a:rPr lang="el-GR" dirty="0"/>
              <a:t>Επειδή στη Δύση δεν ήταν εύκολη η ανεύρεση νέων λειψάνων και η ζήτηση μεγάλη, πολλοί απατεώνες </a:t>
            </a:r>
            <a:r>
              <a:rPr lang="el-GR" u="sng" dirty="0"/>
              <a:t>κυκλοφόρησαν σωρεία από ψεύτικα λείψανα</a:t>
            </a:r>
            <a:r>
              <a:rPr lang="el-GR" dirty="0"/>
              <a:t>. Χαρακτηριστική είναι η περίπτωση με τα λείψανα του αγίου Υάκινθου, που για χίλια χρόνια τα τιμούσαν στη μονή του </a:t>
            </a:r>
            <a:r>
              <a:rPr lang="en-US" dirty="0"/>
              <a:t>Seligenstadt</a:t>
            </a:r>
            <a:r>
              <a:rPr lang="el-GR" dirty="0"/>
              <a:t> με ιδιαίτερη μεγαλοπρέπεια, έως ότου το 1845 βρέθηκε ανέπαφος ο τάφος του Μάρτυρα στο κοιμητήριο του αγίου Ερμή στη Ρώμη.</a:t>
            </a:r>
          </a:p>
        </p:txBody>
      </p:sp>
    </p:spTree>
    <p:extLst>
      <p:ext uri="{BB962C8B-B14F-4D97-AF65-F5344CB8AC3E}">
        <p14:creationId xmlns:p14="http://schemas.microsoft.com/office/powerpoint/2010/main" val="992944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D599D4-4059-1F54-A8C9-7DD7BFF8604A}"/>
              </a:ext>
            </a:extLst>
          </p:cNvPr>
          <p:cNvSpPr>
            <a:spLocks noGrp="1"/>
          </p:cNvSpPr>
          <p:nvPr>
            <p:ph type="title"/>
          </p:nvPr>
        </p:nvSpPr>
        <p:spPr>
          <a:xfrm>
            <a:off x="838200" y="18256"/>
            <a:ext cx="10515600" cy="662782"/>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A7AB32F0-B8B1-B34D-E7DD-070192AC58A5}"/>
              </a:ext>
            </a:extLst>
          </p:cNvPr>
          <p:cNvSpPr>
            <a:spLocks noGrp="1"/>
          </p:cNvSpPr>
          <p:nvPr>
            <p:ph idx="1"/>
          </p:nvPr>
        </p:nvSpPr>
        <p:spPr>
          <a:xfrm>
            <a:off x="0" y="570030"/>
            <a:ext cx="12192000" cy="6269713"/>
          </a:xfrm>
        </p:spPr>
        <p:txBody>
          <a:bodyPr>
            <a:normAutofit lnSpcReduction="10000"/>
          </a:bodyPr>
          <a:lstStyle/>
          <a:p>
            <a:r>
              <a:rPr lang="el-GR" dirty="0"/>
              <a:t>Επειδή υπήρχε μεγάλη ζήτηση για τα λείψανα, ήταν αναπόφευκτο να παρουσιαστούν και αρκετές ατοπίες, που οφείλονταν όχι μόνο στον εύκολο πλουτισμό από μερικούς αγύρτες, κυρίως κληρικούς, αλλά και σε δεισιδαιμονία και τυφλό φανατισμό. Τέτοιες θεολογικές εκτροπές σχετικά με τα λείψανα στη Δύση κατέκριναν και καταδίκασαν ο </a:t>
            </a:r>
            <a:r>
              <a:rPr lang="el-GR" b="1" dirty="0"/>
              <a:t>άγιος Βερνάρδος του </a:t>
            </a:r>
            <a:r>
              <a:rPr lang="en-US" b="1" dirty="0"/>
              <a:t>Clairvaux</a:t>
            </a:r>
            <a:r>
              <a:rPr lang="en-US" dirty="0"/>
              <a:t>, </a:t>
            </a:r>
            <a:r>
              <a:rPr lang="el-GR" dirty="0"/>
              <a:t>ο </a:t>
            </a:r>
            <a:r>
              <a:rPr lang="en-US" b="1" dirty="0"/>
              <a:t>Guibert</a:t>
            </a:r>
            <a:r>
              <a:rPr lang="el-GR" b="1" dirty="0"/>
              <a:t> του</a:t>
            </a:r>
            <a:r>
              <a:rPr lang="en-US" b="1" dirty="0"/>
              <a:t> </a:t>
            </a:r>
            <a:r>
              <a:rPr lang="en-US" b="1" dirty="0" err="1"/>
              <a:t>Nogent</a:t>
            </a:r>
            <a:r>
              <a:rPr lang="en-US" dirty="0"/>
              <a:t> </a:t>
            </a:r>
            <a:r>
              <a:rPr lang="el-GR" dirty="0"/>
              <a:t>στο έργο του </a:t>
            </a:r>
            <a:r>
              <a:rPr lang="en-US" i="1" dirty="0"/>
              <a:t>De </a:t>
            </a:r>
            <a:r>
              <a:rPr lang="en-US" i="1" dirty="0" err="1"/>
              <a:t>pignoribus</a:t>
            </a:r>
            <a:r>
              <a:rPr lang="en-US" i="1" dirty="0"/>
              <a:t> sanctorum </a:t>
            </a:r>
            <a:r>
              <a:rPr lang="el-GR" dirty="0"/>
              <a:t>και άλλοι. </a:t>
            </a:r>
          </a:p>
          <a:p>
            <a:r>
              <a:rPr lang="el-GR" dirty="0"/>
              <a:t>Οι απάτες και οι απίστευτες ιστορίες που συνέβησαν με το εμπόριο των λειψάνων και τον τεμαχισμό τους, ανάγκασαν τους Πάπες να πάρουν ορισμένα μέτρα. Το </a:t>
            </a:r>
            <a:r>
              <a:rPr lang="el-GR" b="1" dirty="0"/>
              <a:t>1274 η Σύνοδος της Λυών </a:t>
            </a:r>
            <a:r>
              <a:rPr lang="el-GR" dirty="0"/>
              <a:t>απαγόρεψε την τιμητική προσκύνηση των λειψάνων χωρίς την παπική συγκατάθεση. </a:t>
            </a:r>
          </a:p>
          <a:p>
            <a:r>
              <a:rPr lang="el-GR" dirty="0"/>
              <a:t>Στο Βυζάντιο δεν παρατηρείται συστηματικό εμπόριο λειψάνων, όπως στη Δύση, και οι υπερβολές οφείλονται κυρίως σε θρησκοληψία. Ενδεικτικά αναφέρουμε ότι ο </a:t>
            </a:r>
            <a:r>
              <a:rPr lang="el-GR" b="1" dirty="0"/>
              <a:t>Χριστόφορος Μυτιληναίος </a:t>
            </a:r>
            <a:r>
              <a:rPr lang="el-GR" dirty="0"/>
              <a:t>(1000-1068) επιτίμησε τον αφελή μοναχό Ανδρέα, ο οποίος είχε συγκεντρώσει 10 χέρια του αγίου Προκοπίου, 15 σιαγόνες του αγίου Θεοδώρου, 8 πόδια του αγίου </a:t>
            </a:r>
            <a:r>
              <a:rPr lang="el-GR" dirty="0" err="1"/>
              <a:t>Νέστορα</a:t>
            </a:r>
            <a:r>
              <a:rPr lang="el-GR" dirty="0"/>
              <a:t> και τις γενειάδες των </a:t>
            </a:r>
            <a:r>
              <a:rPr lang="el-GR" dirty="0" err="1"/>
              <a:t>σφαγέντων</a:t>
            </a:r>
            <a:r>
              <a:rPr lang="el-GR" dirty="0"/>
              <a:t> αγίων Νηπίων της Βηθλεέμ.</a:t>
            </a:r>
          </a:p>
          <a:p>
            <a:endParaRPr lang="el-GR" dirty="0"/>
          </a:p>
        </p:txBody>
      </p:sp>
    </p:spTree>
    <p:extLst>
      <p:ext uri="{BB962C8B-B14F-4D97-AF65-F5344CB8AC3E}">
        <p14:creationId xmlns:p14="http://schemas.microsoft.com/office/powerpoint/2010/main" val="870981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4A3416-9806-B2D7-C941-31A139E06117}"/>
              </a:ext>
            </a:extLst>
          </p:cNvPr>
          <p:cNvSpPr>
            <a:spLocks noGrp="1"/>
          </p:cNvSpPr>
          <p:nvPr>
            <p:ph type="title"/>
          </p:nvPr>
        </p:nvSpPr>
        <p:spPr>
          <a:xfrm>
            <a:off x="0" y="0"/>
            <a:ext cx="12192000" cy="681037"/>
          </a:xfrm>
        </p:spPr>
        <p:txBody>
          <a:bodyPr>
            <a:normAutofit fontScale="90000"/>
          </a:bodyPr>
          <a:lstStyle/>
          <a:p>
            <a:pPr algn="ctr"/>
            <a:r>
              <a:rPr lang="el-GR" dirty="0"/>
              <a:t>ΑΝΕΥΡΕΣΗ ΚΑΙ ΑΝΑΓΝΩΡΙΣΗ ΤΩΝ ΛΕΙΨΑΝΩΝ</a:t>
            </a:r>
          </a:p>
        </p:txBody>
      </p:sp>
      <p:sp>
        <p:nvSpPr>
          <p:cNvPr id="3" name="Θέση περιεχομένου 2">
            <a:extLst>
              <a:ext uri="{FF2B5EF4-FFF2-40B4-BE49-F238E27FC236}">
                <a16:creationId xmlns:a16="http://schemas.microsoft.com/office/drawing/2014/main" id="{0940C202-CAE5-E9DA-88D2-E61513243D14}"/>
              </a:ext>
            </a:extLst>
          </p:cNvPr>
          <p:cNvSpPr>
            <a:spLocks noGrp="1"/>
          </p:cNvSpPr>
          <p:nvPr>
            <p:ph idx="1"/>
          </p:nvPr>
        </p:nvSpPr>
        <p:spPr>
          <a:xfrm>
            <a:off x="0" y="570030"/>
            <a:ext cx="12192000" cy="6287969"/>
          </a:xfrm>
        </p:spPr>
        <p:txBody>
          <a:bodyPr/>
          <a:lstStyle/>
          <a:p>
            <a:r>
              <a:rPr lang="el-GR" dirty="0"/>
              <a:t>Η ανεύρεση των λειψάνων των αγίων δεν στηρίζεται πάντοτε σε ιστορικές ή αρχαιολογικές μαρτυρίες. Πολλές φορές ορισμένα άτομα ισχυρίζονται ότι τους παρουσιάστηκε με </a:t>
            </a:r>
            <a:r>
              <a:rPr lang="el-GR" u="sng" dirty="0"/>
              <a:t>αποκαλυπτικά οράματα </a:t>
            </a:r>
            <a:r>
              <a:rPr lang="el-GR" dirty="0"/>
              <a:t>ή </a:t>
            </a:r>
            <a:r>
              <a:rPr lang="el-GR" u="sng" dirty="0"/>
              <a:t>έκχυση ευωδίας </a:t>
            </a:r>
            <a:r>
              <a:rPr lang="el-GR" dirty="0"/>
              <a:t>ή μ’ </a:t>
            </a:r>
            <a:r>
              <a:rPr lang="el-GR" u="sng" dirty="0"/>
              <a:t>άλλο θαυματουργικό τρόπο</a:t>
            </a:r>
            <a:r>
              <a:rPr lang="el-GR" dirty="0"/>
              <a:t> το μέρος όπου ήταν κρυμμένα άγια λείψανα. Βέβαια στις περιπτώσεις αυτές ο υποκειμενικός παράγοντας παίζει σημαντικό ρόλο. Η Ορθόδοξη Εκκλησία δεν θέσπισε καμία επίσημη διαδικασία για την εξακρίβωση της γνησιότητας των λειψάνων. </a:t>
            </a:r>
          </a:p>
          <a:p>
            <a:r>
              <a:rPr lang="el-GR" dirty="0"/>
              <a:t>Η επισήμανση και ανεύρεση λειψάνων με τέτοια κριτήρια οδήγησε σε καταχρήσεις. Γι’ αυτό και </a:t>
            </a:r>
            <a:r>
              <a:rPr lang="el-GR" b="1" dirty="0"/>
              <a:t>τοπική Σύνοδος της Αφρικής που συγκλήθηκε το 401</a:t>
            </a:r>
            <a:r>
              <a:rPr lang="el-GR" dirty="0"/>
              <a:t>, αποδοκίμασε όλα τα μαρτύρια που είχαν ιδρυθεί σε λείψανα που ανακαλύφθηκαν με οράματα. </a:t>
            </a:r>
          </a:p>
          <a:p>
            <a:r>
              <a:rPr lang="el-GR" dirty="0"/>
              <a:t>Ο Μητροφάνης </a:t>
            </a:r>
            <a:r>
              <a:rPr lang="el-GR" dirty="0" err="1"/>
              <a:t>Κριτόπουλος</a:t>
            </a:r>
            <a:r>
              <a:rPr lang="el-GR" dirty="0"/>
              <a:t> στην </a:t>
            </a:r>
            <a:r>
              <a:rPr lang="el-GR" i="1" dirty="0" err="1"/>
              <a:t>Ὁμολογία</a:t>
            </a:r>
            <a:r>
              <a:rPr lang="el-GR" dirty="0"/>
              <a:t> του, κεφ. 16, παρατηρεί ότι: «</a:t>
            </a:r>
            <a:r>
              <a:rPr lang="el-GR" i="1" dirty="0" err="1"/>
              <a:t>Πολλαὶ</a:t>
            </a:r>
            <a:r>
              <a:rPr lang="el-GR" i="1" dirty="0"/>
              <a:t> </a:t>
            </a:r>
            <a:r>
              <a:rPr lang="el-GR" i="1" dirty="0" err="1"/>
              <a:t>γὰρ</a:t>
            </a:r>
            <a:r>
              <a:rPr lang="el-GR" i="1" dirty="0"/>
              <a:t> </a:t>
            </a:r>
            <a:r>
              <a:rPr lang="el-GR" i="1" dirty="0" err="1"/>
              <a:t>πανουργίαι</a:t>
            </a:r>
            <a:r>
              <a:rPr lang="el-GR" i="1" dirty="0"/>
              <a:t> </a:t>
            </a:r>
            <a:r>
              <a:rPr lang="el-GR" i="1" dirty="0" err="1"/>
              <a:t>καὶ</a:t>
            </a:r>
            <a:r>
              <a:rPr lang="el-GR" i="1" dirty="0"/>
              <a:t> </a:t>
            </a:r>
            <a:r>
              <a:rPr lang="el-GR" i="1" dirty="0" err="1"/>
              <a:t>καπηλίαι</a:t>
            </a:r>
            <a:r>
              <a:rPr lang="el-GR" i="1" dirty="0"/>
              <a:t> </a:t>
            </a:r>
            <a:r>
              <a:rPr lang="el-GR" i="1" dirty="0" err="1"/>
              <a:t>ἐπενοήθησαν</a:t>
            </a:r>
            <a:r>
              <a:rPr lang="el-GR" i="1" dirty="0"/>
              <a:t> </a:t>
            </a:r>
            <a:r>
              <a:rPr lang="el-GR" i="1" dirty="0" err="1"/>
              <a:t>περὶ</a:t>
            </a:r>
            <a:r>
              <a:rPr lang="el-GR" i="1" dirty="0"/>
              <a:t> </a:t>
            </a:r>
            <a:r>
              <a:rPr lang="el-GR" i="1" dirty="0" err="1"/>
              <a:t>ταῦτα</a:t>
            </a:r>
            <a:r>
              <a:rPr lang="el-GR" i="1" dirty="0"/>
              <a:t> (</a:t>
            </a:r>
            <a:r>
              <a:rPr lang="el-GR" i="1" dirty="0" err="1"/>
              <a:t>τὰ</a:t>
            </a:r>
            <a:r>
              <a:rPr lang="el-GR" i="1" dirty="0"/>
              <a:t> λείψανα), </a:t>
            </a:r>
            <a:r>
              <a:rPr lang="el-GR" i="1" dirty="0" err="1"/>
              <a:t>ὡς</a:t>
            </a:r>
            <a:r>
              <a:rPr lang="el-GR" i="1" dirty="0"/>
              <a:t> </a:t>
            </a:r>
            <a:r>
              <a:rPr lang="el-GR" i="1" dirty="0" err="1"/>
              <a:t>συμβαίνειν</a:t>
            </a:r>
            <a:r>
              <a:rPr lang="el-GR" i="1" dirty="0"/>
              <a:t> </a:t>
            </a:r>
            <a:r>
              <a:rPr lang="el-GR" i="1" dirty="0" err="1"/>
              <a:t>τὸν</a:t>
            </a:r>
            <a:r>
              <a:rPr lang="el-GR" i="1" dirty="0"/>
              <a:t> </a:t>
            </a:r>
            <a:r>
              <a:rPr lang="el-GR" i="1" dirty="0" err="1"/>
              <a:t>αὐτὸν</a:t>
            </a:r>
            <a:r>
              <a:rPr lang="el-GR" i="1" dirty="0"/>
              <a:t> </a:t>
            </a:r>
            <a:r>
              <a:rPr lang="el-GR" i="1" dirty="0" err="1"/>
              <a:t>ἅγιον</a:t>
            </a:r>
            <a:r>
              <a:rPr lang="el-GR" i="1" dirty="0"/>
              <a:t>… </a:t>
            </a:r>
            <a:r>
              <a:rPr lang="el-GR" i="1" dirty="0" err="1"/>
              <a:t>τρικέφαλον</a:t>
            </a:r>
            <a:r>
              <a:rPr lang="el-GR" i="1" dirty="0"/>
              <a:t> </a:t>
            </a:r>
            <a:r>
              <a:rPr lang="el-GR" i="1" dirty="0" err="1"/>
              <a:t>καὶ</a:t>
            </a:r>
            <a:r>
              <a:rPr lang="el-GR" i="1" dirty="0"/>
              <a:t> </a:t>
            </a:r>
            <a:r>
              <a:rPr lang="el-GR" i="1" dirty="0" err="1"/>
              <a:t>τετρακέφαλον</a:t>
            </a:r>
            <a:r>
              <a:rPr lang="el-GR" i="1" dirty="0"/>
              <a:t> </a:t>
            </a:r>
            <a:r>
              <a:rPr lang="el-GR" i="1" dirty="0" err="1"/>
              <a:t>εἶναι</a:t>
            </a:r>
            <a:r>
              <a:rPr lang="el-GR" i="1" dirty="0"/>
              <a:t>, </a:t>
            </a:r>
            <a:r>
              <a:rPr lang="el-GR" i="1" dirty="0" err="1"/>
              <a:t>τοσαυτόχειρά</a:t>
            </a:r>
            <a:r>
              <a:rPr lang="el-GR" i="1" dirty="0"/>
              <a:t> τε </a:t>
            </a:r>
            <a:r>
              <a:rPr lang="el-GR" i="1" dirty="0" err="1"/>
              <a:t>καὶ</a:t>
            </a:r>
            <a:r>
              <a:rPr lang="el-GR" i="1" dirty="0"/>
              <a:t> </a:t>
            </a:r>
            <a:r>
              <a:rPr lang="el-GR" i="1" dirty="0" err="1"/>
              <a:t>τοσαυτόποδα</a:t>
            </a:r>
            <a:r>
              <a:rPr lang="el-GR" dirty="0"/>
              <a:t>…».</a:t>
            </a:r>
          </a:p>
        </p:txBody>
      </p:sp>
    </p:spTree>
    <p:extLst>
      <p:ext uri="{BB962C8B-B14F-4D97-AF65-F5344CB8AC3E}">
        <p14:creationId xmlns:p14="http://schemas.microsoft.com/office/powerpoint/2010/main" val="1677926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E4BD1D-BAC8-DC66-9F0D-E36E078A8001}"/>
              </a:ext>
            </a:extLst>
          </p:cNvPr>
          <p:cNvSpPr>
            <a:spLocks noGrp="1"/>
          </p:cNvSpPr>
          <p:nvPr>
            <p:ph type="title"/>
          </p:nvPr>
        </p:nvSpPr>
        <p:spPr>
          <a:xfrm>
            <a:off x="838200" y="0"/>
            <a:ext cx="10515600" cy="681037"/>
          </a:xfrm>
        </p:spPr>
        <p:txBody>
          <a:bodyPr>
            <a:normAutofit fontScale="90000"/>
          </a:bodyPr>
          <a:lstStyle/>
          <a:p>
            <a:pPr algn="ctr"/>
            <a:r>
              <a:rPr lang="el-GR" dirty="0"/>
              <a:t>ΑΝΕΥΡΕΣΗ ΚΑΙ ΑΝΑΓΝΩΡΙΣΗ ΤΩΝ ΛΕΙΨΑΝΩΝ</a:t>
            </a:r>
          </a:p>
        </p:txBody>
      </p:sp>
      <p:sp>
        <p:nvSpPr>
          <p:cNvPr id="3" name="Θέση περιεχομένου 2">
            <a:extLst>
              <a:ext uri="{FF2B5EF4-FFF2-40B4-BE49-F238E27FC236}">
                <a16:creationId xmlns:a16="http://schemas.microsoft.com/office/drawing/2014/main" id="{AD2E8F66-1D32-3FDD-D51F-9D45F268886E}"/>
              </a:ext>
            </a:extLst>
          </p:cNvPr>
          <p:cNvSpPr>
            <a:spLocks noGrp="1"/>
          </p:cNvSpPr>
          <p:nvPr>
            <p:ph idx="1"/>
          </p:nvPr>
        </p:nvSpPr>
        <p:spPr>
          <a:xfrm>
            <a:off x="0" y="681037"/>
            <a:ext cx="12192000" cy="6176964"/>
          </a:xfrm>
        </p:spPr>
        <p:txBody>
          <a:bodyPr>
            <a:normAutofit fontScale="85000" lnSpcReduction="20000"/>
          </a:bodyPr>
          <a:lstStyle/>
          <a:p>
            <a:r>
              <a:rPr lang="el-GR" dirty="0"/>
              <a:t>Στη Ρωμαιοκαθολική Εκκλησία </a:t>
            </a:r>
            <a:r>
              <a:rPr lang="el-GR" b="1" dirty="0"/>
              <a:t>η σύνοδος της Λυών </a:t>
            </a:r>
            <a:r>
              <a:rPr lang="el-GR" dirty="0"/>
              <a:t>αποφάνθηκε ότι η αναγνώριση της αυθεντικότητας των λειψάνων επαφίεται στον Πάπα, αλλά δεν θέσπισε ειδικούς κανόνες. </a:t>
            </a:r>
          </a:p>
          <a:p>
            <a:r>
              <a:rPr lang="el-GR" dirty="0"/>
              <a:t>Το 1669 </a:t>
            </a:r>
            <a:r>
              <a:rPr lang="el-GR" b="1" dirty="0"/>
              <a:t>ο πάπας Κλήμης Θ΄ </a:t>
            </a:r>
            <a:r>
              <a:rPr lang="el-GR" dirty="0"/>
              <a:t>για τον σκοπό αυτό συνέστησε ειδική επιτροπή, στην οποία ανέθεσε τη φροντίδα των λειψάνων. </a:t>
            </a:r>
          </a:p>
          <a:p>
            <a:r>
              <a:rPr lang="el-GR" dirty="0"/>
              <a:t>Το 1904 η επιτροπή αυτή με απόφαση του </a:t>
            </a:r>
            <a:r>
              <a:rPr lang="el-GR" b="1" dirty="0"/>
              <a:t>πάπα </a:t>
            </a:r>
            <a:r>
              <a:rPr lang="el-GR" b="1" dirty="0" err="1"/>
              <a:t>Πίου</a:t>
            </a:r>
            <a:r>
              <a:rPr lang="el-GR" b="1" dirty="0"/>
              <a:t> Ι΄ </a:t>
            </a:r>
            <a:r>
              <a:rPr lang="el-GR" dirty="0"/>
              <a:t>συγχωνεύτηκε στην Κανονική Επιτροπή, που ερευνά προκαταρκτικά την αναγνώριση των αγίων. Έκτοτε οι κανόνες για την αναγνώριση των λειψάνων συμπεριλαμβάνονται στο κανονικό δίκαιο της Ρωμαιοκαθολικής Εκκλησίας. </a:t>
            </a:r>
          </a:p>
          <a:p>
            <a:r>
              <a:rPr lang="el-GR" dirty="0"/>
              <a:t>Οι σχετικές διατάξεις είναι αυστηρότατες. Όποιος ενσυνείδητα μοιράζει ψεύτικα λείψανα ή τα εκθέτει σε δημόσια προσκύνηση υπόκειται σε άμεσο αφορισμό. Τα νέα λείψανα εξετάζονται με μεγάλη προσοχή, ενώ σιωπηρά έγιναν δεκτά ως γνήσια όσα λείψανα είχαν αναγνωριστεί στο παρελθόν. </a:t>
            </a:r>
          </a:p>
          <a:p>
            <a:r>
              <a:rPr lang="el-GR" dirty="0"/>
              <a:t>Σήμερα η Δυτική Εκκλησία για την αναγνώριση της γνησιότητας των λειψάνων ακολουθεί μία διαδικασία, που μοιάζει με την ανακήρυξη των αγίων. Μάλιστα διακρίνονται δύο κατηγορίες λειψάνων:</a:t>
            </a:r>
          </a:p>
          <a:p>
            <a:pPr lvl="1">
              <a:buFont typeface="Wingdings" panose="05000000000000000000" pitchFamily="2" charset="2"/>
              <a:buChar char="v"/>
            </a:pPr>
            <a:r>
              <a:rPr lang="el-GR" dirty="0">
                <a:effectLst>
                  <a:outerShdw blurRad="38100" dist="38100" dir="2700000" algn="tl">
                    <a:srgbClr val="000000">
                      <a:alpha val="43137"/>
                    </a:srgbClr>
                  </a:outerShdw>
                </a:effectLst>
              </a:rPr>
              <a:t>τα κύρια λείψανα </a:t>
            </a:r>
            <a:r>
              <a:rPr lang="el-GR" dirty="0"/>
              <a:t>(</a:t>
            </a:r>
            <a:r>
              <a:rPr lang="en-US" dirty="0" err="1"/>
              <a:t>Insignes</a:t>
            </a:r>
            <a:r>
              <a:rPr lang="en-US" dirty="0"/>
              <a:t> Reliquiae)</a:t>
            </a:r>
            <a:r>
              <a:rPr lang="el-GR" dirty="0"/>
              <a:t>, όπως η κάρα, το σώμα και μέρη αυτού,</a:t>
            </a:r>
            <a:endParaRPr lang="en-US" dirty="0"/>
          </a:p>
          <a:p>
            <a:pPr lvl="1">
              <a:buFont typeface="Wingdings" panose="05000000000000000000" pitchFamily="2" charset="2"/>
              <a:buChar char="v"/>
            </a:pPr>
            <a:r>
              <a:rPr lang="el-GR" dirty="0">
                <a:effectLst>
                  <a:outerShdw blurRad="38100" dist="38100" dir="2700000" algn="tl">
                    <a:srgbClr val="000000">
                      <a:alpha val="43137"/>
                    </a:srgbClr>
                  </a:outerShdw>
                </a:effectLst>
              </a:rPr>
              <a:t>άλλα διάφορα λείψανα, που έχουν άμεση σχέση με τους αγίους </a:t>
            </a:r>
            <a:r>
              <a:rPr lang="en-US" dirty="0"/>
              <a:t>(Sanctuaries </a:t>
            </a:r>
            <a:r>
              <a:rPr lang="el-GR" dirty="0"/>
              <a:t>ή </a:t>
            </a:r>
            <a:r>
              <a:rPr lang="en-US" dirty="0" err="1"/>
              <a:t>Brandea</a:t>
            </a:r>
            <a:r>
              <a:rPr lang="en-US" dirty="0"/>
              <a:t> </a:t>
            </a:r>
            <a:r>
              <a:rPr lang="el-GR" dirty="0"/>
              <a:t>ή </a:t>
            </a:r>
            <a:r>
              <a:rPr lang="en-US" dirty="0" err="1"/>
              <a:t>Palliola</a:t>
            </a:r>
            <a:r>
              <a:rPr lang="en-US" dirty="0"/>
              <a:t>)</a:t>
            </a:r>
            <a:r>
              <a:rPr lang="el-GR" dirty="0"/>
              <a:t>.</a:t>
            </a:r>
          </a:p>
          <a:p>
            <a:r>
              <a:rPr lang="el-GR" dirty="0"/>
              <a:t>Η εμπορία λειψάνων απαγορεύεται και χαρακτηρίζεται ως σιμωνία. Απαγορεύεται επίσης η μετακομιδή τους και μόνο με άδεια της Αγίας Έδρας επιτρέπεται η παράδοσή τους σε άλλες Εκκλησίες. </a:t>
            </a:r>
          </a:p>
        </p:txBody>
      </p:sp>
    </p:spTree>
    <p:extLst>
      <p:ext uri="{BB962C8B-B14F-4D97-AF65-F5344CB8AC3E}">
        <p14:creationId xmlns:p14="http://schemas.microsoft.com/office/powerpoint/2010/main" val="2507985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CB4CDD-D040-7D32-E8EB-0C11C18F84AD}"/>
              </a:ext>
            </a:extLst>
          </p:cNvPr>
          <p:cNvSpPr>
            <a:spLocks noGrp="1"/>
          </p:cNvSpPr>
          <p:nvPr>
            <p:ph type="title"/>
          </p:nvPr>
        </p:nvSpPr>
        <p:spPr>
          <a:xfrm>
            <a:off x="0" y="18256"/>
            <a:ext cx="12192000" cy="662782"/>
          </a:xfrm>
        </p:spPr>
        <p:txBody>
          <a:bodyPr>
            <a:normAutofit fontScale="90000"/>
          </a:bodyPr>
          <a:lstStyle/>
          <a:p>
            <a:pPr algn="ctr"/>
            <a:r>
              <a:rPr lang="el-GR" dirty="0"/>
              <a:t>ΑΝΑΚΟΜΙΔΗ ΚΑΙ ΤΕΜΑΧΙΣΜΟΣ ΤΩΝ ΛΕΙΨΑΝΩΝ</a:t>
            </a:r>
          </a:p>
        </p:txBody>
      </p:sp>
      <p:sp>
        <p:nvSpPr>
          <p:cNvPr id="3" name="Θέση περιεχομένου 2">
            <a:extLst>
              <a:ext uri="{FF2B5EF4-FFF2-40B4-BE49-F238E27FC236}">
                <a16:creationId xmlns:a16="http://schemas.microsoft.com/office/drawing/2014/main" id="{50AB784D-56D8-BF16-B36D-BFCE853DD565}"/>
              </a:ext>
            </a:extLst>
          </p:cNvPr>
          <p:cNvSpPr>
            <a:spLocks noGrp="1"/>
          </p:cNvSpPr>
          <p:nvPr>
            <p:ph idx="1"/>
          </p:nvPr>
        </p:nvSpPr>
        <p:spPr>
          <a:xfrm>
            <a:off x="-1" y="681038"/>
            <a:ext cx="12191999" cy="6158706"/>
          </a:xfrm>
        </p:spPr>
        <p:txBody>
          <a:bodyPr/>
          <a:lstStyle/>
          <a:p>
            <a:r>
              <a:rPr lang="el-GR" dirty="0"/>
              <a:t>Με την ανακήρυξη του Χριστιανισμού ως επίσημης θρησκείας του κράτους τον </a:t>
            </a:r>
            <a:r>
              <a:rPr lang="el-GR" b="1" dirty="0"/>
              <a:t>δ΄ αιώνα, τα λατρευτικά δεδομένα των πιστών αλλάζουν</a:t>
            </a:r>
            <a:r>
              <a:rPr lang="el-GR" dirty="0"/>
              <a:t>. Την εποχή αυτή κτίζονται πολλοί νέοι και μεγαλοπρεπείς ναοί και για τον λόγο αυτό υπάρχει μεγάλη ζήτηση λειψάνων, επειδή κάθε ναός εγκαινιάζεται με κατάθεση λειψάνων. Οι μεγάλες πόλεις, Κωνσταντινούπολη, Αλεξάνδρεια, Αντιόχεια, Θεσσαλονίκη, αναπτύσσουν μεταξύ τους μία άμιλλα στη συγκέντρωση λειψάνων με ιδιαίτερη σπουδαιότητα, όπως λείψανα που σχετίζονται με τον Χριστό, τους Αποστόλους, τους Μεγάλους Μάρτυρες και Αγίους.</a:t>
            </a:r>
          </a:p>
          <a:p>
            <a:r>
              <a:rPr lang="el-GR" dirty="0"/>
              <a:t>Για τον λόγο αυτό και επίσης για την καλύτερη προφύλαξη και τη μεγαλύτερη απόδοση τιμής, από πολύ νωρίς αρχίζει η μετακομιδή ή ανακομιδή των λειψάνων των αγίων από τον αρχικό τάφο σε άλλη θέση, κυρίως σε ναούς των μεγάλων πόλεων. </a:t>
            </a:r>
          </a:p>
          <a:p>
            <a:r>
              <a:rPr lang="el-GR" dirty="0"/>
              <a:t>Από υπερβολική ευλάβεια, ιδίως στην Ανατολή, επικράτησε από τα πρώτα χρόνια η συνήθεια του τεμαχισμού των λειψάνων, που αρκετές φορές είχε ως αποτέλεσμα τον πλήρη διασκορπισμό τους. </a:t>
            </a:r>
          </a:p>
        </p:txBody>
      </p:sp>
    </p:spTree>
    <p:extLst>
      <p:ext uri="{BB962C8B-B14F-4D97-AF65-F5344CB8AC3E}">
        <p14:creationId xmlns:p14="http://schemas.microsoft.com/office/powerpoint/2010/main" val="3948736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EE24E9-5678-2ACF-4CA9-B05258BAA04A}"/>
              </a:ext>
            </a:extLst>
          </p:cNvPr>
          <p:cNvSpPr>
            <a:spLocks noGrp="1"/>
          </p:cNvSpPr>
          <p:nvPr>
            <p:ph type="title"/>
          </p:nvPr>
        </p:nvSpPr>
        <p:spPr>
          <a:xfrm>
            <a:off x="0" y="18256"/>
            <a:ext cx="12192000" cy="662782"/>
          </a:xfrm>
        </p:spPr>
        <p:txBody>
          <a:bodyPr>
            <a:normAutofit fontScale="90000"/>
          </a:bodyPr>
          <a:lstStyle/>
          <a:p>
            <a:pPr algn="ctr"/>
            <a:r>
              <a:rPr lang="el-GR" dirty="0"/>
              <a:t>ΑΝΑΚΟΜΙΔΗ ΚΑΙ ΤΕΜΑΧΙΣΜΟΣ ΤΩΝ ΛΕΙΨΑΝΩΝ</a:t>
            </a:r>
          </a:p>
        </p:txBody>
      </p:sp>
      <p:sp>
        <p:nvSpPr>
          <p:cNvPr id="3" name="Θέση περιεχομένου 2">
            <a:extLst>
              <a:ext uri="{FF2B5EF4-FFF2-40B4-BE49-F238E27FC236}">
                <a16:creationId xmlns:a16="http://schemas.microsoft.com/office/drawing/2014/main" id="{80056812-F616-6AC8-F45C-7C7CF6E3FF34}"/>
              </a:ext>
            </a:extLst>
          </p:cNvPr>
          <p:cNvSpPr>
            <a:spLocks noGrp="1"/>
          </p:cNvSpPr>
          <p:nvPr>
            <p:ph idx="1"/>
          </p:nvPr>
        </p:nvSpPr>
        <p:spPr>
          <a:xfrm>
            <a:off x="-1" y="681038"/>
            <a:ext cx="12191999" cy="6176962"/>
          </a:xfrm>
        </p:spPr>
        <p:txBody>
          <a:bodyPr>
            <a:normAutofit lnSpcReduction="10000"/>
          </a:bodyPr>
          <a:lstStyle/>
          <a:p>
            <a:r>
              <a:rPr lang="el-GR" dirty="0"/>
              <a:t>Ο τεμαχισμός γινόταν κυρίως κατά την εκταφή του σώματος του αγίου</a:t>
            </a:r>
            <a:r>
              <a:rPr lang="en-US" dirty="0"/>
              <a:t> </a:t>
            </a:r>
            <a:r>
              <a:rPr lang="el-GR" dirty="0"/>
              <a:t>από το μνήμα του. Τότε μοιράζονταν τεμάχια στις ενδιαφερόμενες Εκκλησίες και σε πιστούς, γιατί πίστευαν ότι λίγες μόνο σταγόνες αίματος «</a:t>
            </a:r>
            <a:r>
              <a:rPr lang="el-GR" i="1" dirty="0" err="1"/>
              <a:t>καὶ</a:t>
            </a:r>
            <a:r>
              <a:rPr lang="el-GR" i="1" dirty="0"/>
              <a:t> </a:t>
            </a:r>
            <a:r>
              <a:rPr lang="el-GR" i="1" dirty="0" err="1"/>
              <a:t>μικρὰ</a:t>
            </a:r>
            <a:r>
              <a:rPr lang="el-GR" i="1" dirty="0"/>
              <a:t> σύμβολα πάθους </a:t>
            </a:r>
            <a:r>
              <a:rPr lang="el-GR" i="1" dirty="0" err="1"/>
              <a:t>ἴσα</a:t>
            </a:r>
            <a:r>
              <a:rPr lang="el-GR" i="1" dirty="0"/>
              <a:t> </a:t>
            </a:r>
            <a:r>
              <a:rPr lang="el-GR" i="1" dirty="0" err="1"/>
              <a:t>δρῶσι</a:t>
            </a:r>
            <a:r>
              <a:rPr lang="el-GR" i="1" dirty="0"/>
              <a:t> </a:t>
            </a:r>
            <a:r>
              <a:rPr lang="el-GR" i="1" dirty="0" err="1"/>
              <a:t>τοῖς</a:t>
            </a:r>
            <a:r>
              <a:rPr lang="el-GR" i="1" dirty="0"/>
              <a:t> </a:t>
            </a:r>
            <a:r>
              <a:rPr lang="el-GR" i="1" dirty="0" err="1"/>
              <a:t>σώμασιν</a:t>
            </a:r>
            <a:r>
              <a:rPr lang="el-GR" dirty="0"/>
              <a:t>» (Γρηγορίου Θεολόγου, </a:t>
            </a:r>
            <a:r>
              <a:rPr lang="el-GR" i="1" dirty="0"/>
              <a:t>Λόγος </a:t>
            </a:r>
            <a:r>
              <a:rPr lang="en-US" i="1" dirty="0"/>
              <a:t>4</a:t>
            </a:r>
            <a:r>
              <a:rPr lang="el-GR" i="1" dirty="0"/>
              <a:t>, 69</a:t>
            </a:r>
            <a:r>
              <a:rPr lang="el-GR" dirty="0"/>
              <a:t>, </a:t>
            </a:r>
            <a:r>
              <a:rPr lang="en-US" dirty="0"/>
              <a:t>PG 35, 589C).</a:t>
            </a:r>
          </a:p>
          <a:p>
            <a:r>
              <a:rPr lang="el-GR" dirty="0"/>
              <a:t>Σε άλλο σημείο ο </a:t>
            </a:r>
            <a:r>
              <a:rPr lang="el-GR" b="1" dirty="0"/>
              <a:t>Γρηγόριος ο Θεολόγος </a:t>
            </a:r>
            <a:r>
              <a:rPr lang="el-GR" dirty="0"/>
              <a:t>καταθέτει: «</a:t>
            </a:r>
            <a:r>
              <a:rPr lang="el-GR" i="1" dirty="0" err="1"/>
              <a:t>Τοσοῦτον</a:t>
            </a:r>
            <a:r>
              <a:rPr lang="el-GR" i="1" dirty="0"/>
              <a:t> δ’ </a:t>
            </a:r>
            <a:r>
              <a:rPr lang="el-GR" i="1" dirty="0" err="1"/>
              <a:t>ἐστιν</a:t>
            </a:r>
            <a:r>
              <a:rPr lang="el-GR" i="1" dirty="0"/>
              <a:t> </a:t>
            </a:r>
            <a:r>
              <a:rPr lang="el-GR" i="1" dirty="0" err="1"/>
              <a:t>τῆς</a:t>
            </a:r>
            <a:r>
              <a:rPr lang="el-GR" i="1" dirty="0"/>
              <a:t> </a:t>
            </a:r>
            <a:r>
              <a:rPr lang="el-GR" i="1" dirty="0" err="1"/>
              <a:t>ἀθλήσεως</a:t>
            </a:r>
            <a:r>
              <a:rPr lang="el-GR" i="1" dirty="0"/>
              <a:t> σέβας, </a:t>
            </a:r>
            <a:r>
              <a:rPr lang="el-GR" i="1" dirty="0" err="1"/>
              <a:t>ὡς</a:t>
            </a:r>
            <a:r>
              <a:rPr lang="el-GR" i="1" dirty="0"/>
              <a:t> </a:t>
            </a:r>
            <a:r>
              <a:rPr lang="el-GR" i="1" dirty="0" err="1"/>
              <a:t>καὶ</a:t>
            </a:r>
            <a:r>
              <a:rPr lang="el-GR" i="1" dirty="0"/>
              <a:t> </a:t>
            </a:r>
            <a:r>
              <a:rPr lang="el-GR" i="1" dirty="0" err="1"/>
              <a:t>κόνιν</a:t>
            </a:r>
            <a:r>
              <a:rPr lang="el-GR" i="1" dirty="0"/>
              <a:t> </a:t>
            </a:r>
            <a:r>
              <a:rPr lang="el-GR" i="1" dirty="0" err="1"/>
              <a:t>βραχεῖαν</a:t>
            </a:r>
            <a:r>
              <a:rPr lang="el-GR" i="1" dirty="0"/>
              <a:t> ἤ τι </a:t>
            </a:r>
            <a:r>
              <a:rPr lang="el-GR" i="1" dirty="0" err="1"/>
              <a:t>λείψανον</a:t>
            </a:r>
            <a:r>
              <a:rPr lang="el-GR" i="1" dirty="0"/>
              <a:t> </a:t>
            </a:r>
            <a:r>
              <a:rPr lang="el-GR" i="1" dirty="0" err="1"/>
              <a:t>ὀστῶν</a:t>
            </a:r>
            <a:r>
              <a:rPr lang="el-GR" i="1" dirty="0"/>
              <a:t> </a:t>
            </a:r>
            <a:r>
              <a:rPr lang="el-GR" i="1" dirty="0" err="1"/>
              <a:t>παλαιῶν</a:t>
            </a:r>
            <a:r>
              <a:rPr lang="el-GR" i="1" dirty="0"/>
              <a:t> ἤ </a:t>
            </a:r>
            <a:r>
              <a:rPr lang="el-GR" i="1" dirty="0" err="1"/>
              <a:t>τριχῶν</a:t>
            </a:r>
            <a:r>
              <a:rPr lang="el-GR" i="1" dirty="0"/>
              <a:t> </a:t>
            </a:r>
            <a:r>
              <a:rPr lang="el-GR" i="1" dirty="0" err="1"/>
              <a:t>μικρὸν</a:t>
            </a:r>
            <a:r>
              <a:rPr lang="el-GR" i="1" dirty="0"/>
              <a:t> μέρος ἤ </a:t>
            </a:r>
            <a:r>
              <a:rPr lang="el-GR" i="1" dirty="0" err="1"/>
              <a:t>καὶ</a:t>
            </a:r>
            <a:r>
              <a:rPr lang="el-GR" i="1" dirty="0"/>
              <a:t> </a:t>
            </a:r>
            <a:r>
              <a:rPr lang="el-GR" i="1" dirty="0" err="1">
                <a:latin typeface="Calibri" panose="020F0502020204030204" pitchFamily="34" charset="0"/>
                <a:cs typeface="Calibri" panose="020F0502020204030204" pitchFamily="34" charset="0"/>
              </a:rPr>
              <a:t>ῥακώματ</a:t>
            </a:r>
            <a:r>
              <a:rPr lang="el-GR" i="1" dirty="0">
                <a:latin typeface="Calibri" panose="020F0502020204030204" pitchFamily="34" charset="0"/>
                <a:cs typeface="Calibri" panose="020F0502020204030204" pitchFamily="34" charset="0"/>
              </a:rPr>
              <a:t>’ ἤ τι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ῥαντισμάτων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σημεῖον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ἀρκεῖν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εἰς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ὅλου</a:t>
            </a:r>
            <a:r>
              <a:rPr lang="el-GR" i="1" dirty="0">
                <a:latin typeface="Calibri" panose="020F0502020204030204" pitchFamily="34" charset="0"/>
                <a:cs typeface="Calibri" panose="020F0502020204030204" pitchFamily="34" charset="0"/>
              </a:rPr>
              <a:t> τιμήν </a:t>
            </a:r>
            <a:r>
              <a:rPr lang="el-GR" i="1" dirty="0" err="1">
                <a:latin typeface="Calibri" panose="020F0502020204030204" pitchFamily="34" charset="0"/>
                <a:cs typeface="Calibri" panose="020F0502020204030204" pitchFamily="34" charset="0"/>
              </a:rPr>
              <a:t>ποτε</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κλῆσιν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ἔγνων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ἔστιν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ὧν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ἀλείψανον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τόποις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δοθεῖσαν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ἀνθ</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ὅλου</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τοῦ</a:t>
            </a:r>
            <a:r>
              <a:rPr lang="el-GR" i="1" dirty="0">
                <a:latin typeface="Calibri" panose="020F0502020204030204" pitchFamily="34" charset="0"/>
                <a:cs typeface="Calibri" panose="020F0502020204030204" pitchFamily="34" charset="0"/>
              </a:rPr>
              <a:t> Μάρτυρος, </a:t>
            </a:r>
            <a:r>
              <a:rPr lang="el-GR" i="1" dirty="0" err="1">
                <a:latin typeface="Calibri" panose="020F0502020204030204" pitchFamily="34" charset="0"/>
                <a:cs typeface="Calibri" panose="020F0502020204030204" pitchFamily="34" charset="0"/>
              </a:rPr>
              <a:t>ἰσχὺν</a:t>
            </a:r>
            <a:r>
              <a:rPr lang="el-GR" i="1" dirty="0">
                <a:latin typeface="Calibri" panose="020F0502020204030204" pitchFamily="34" charset="0"/>
                <a:cs typeface="Calibri" panose="020F0502020204030204" pitchFamily="34" charset="0"/>
              </a:rPr>
              <a:t> τ’ </a:t>
            </a:r>
            <a:r>
              <a:rPr lang="el-GR" i="1" dirty="0" err="1">
                <a:latin typeface="Calibri" panose="020F0502020204030204" pitchFamily="34" charset="0"/>
                <a:cs typeface="Calibri" panose="020F0502020204030204" pitchFamily="34" charset="0"/>
              </a:rPr>
              <a:t>ἴσην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λαβοῦσαν</a:t>
            </a:r>
            <a:r>
              <a:rPr lang="el-GR" i="1" dirty="0">
                <a:latin typeface="Calibri" panose="020F0502020204030204" pitchFamily="34" charset="0"/>
                <a:cs typeface="Calibri" panose="020F0502020204030204" pitchFamily="34" charset="0"/>
              </a:rPr>
              <a:t>, ὤ </a:t>
            </a:r>
            <a:r>
              <a:rPr lang="el-GR" i="1" dirty="0" err="1">
                <a:latin typeface="Calibri" panose="020F0502020204030204" pitchFamily="34" charset="0"/>
                <a:cs typeface="Calibri" panose="020F0502020204030204" pitchFamily="34" charset="0"/>
              </a:rPr>
              <a:t>τοῦ</a:t>
            </a:r>
            <a:r>
              <a:rPr lang="el-GR" i="1" dirty="0">
                <a:latin typeface="Calibri" panose="020F0502020204030204" pitchFamily="34" charset="0"/>
                <a:cs typeface="Calibri" panose="020F0502020204030204" pitchFamily="34" charset="0"/>
              </a:rPr>
              <a:t> θαύματος! </a:t>
            </a:r>
            <a:r>
              <a:rPr lang="el-GR" i="1" dirty="0" err="1">
                <a:latin typeface="Calibri" panose="020F0502020204030204" pitchFamily="34" charset="0"/>
                <a:cs typeface="Calibri" panose="020F0502020204030204" pitchFamily="34" charset="0"/>
              </a:rPr>
              <a:t>Σῴζειν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γὰρ</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οἶμαι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τὸ</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μεμνῆσθαι</a:t>
            </a:r>
            <a:r>
              <a:rPr lang="el-GR" i="1" dirty="0">
                <a:latin typeface="Calibri" panose="020F0502020204030204" pitchFamily="34" charset="0"/>
                <a:cs typeface="Calibri" panose="020F0502020204030204" pitchFamily="34" charset="0"/>
              </a:rPr>
              <a:t> μόνον</a:t>
            </a:r>
            <a:r>
              <a:rPr lang="el-GR"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Περὶ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ἀρετῆς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στ</a:t>
            </a:r>
            <a:r>
              <a:rPr lang="el-GR" i="1" dirty="0">
                <a:latin typeface="Calibri" panose="020F0502020204030204" pitchFamily="34" charset="0"/>
                <a:cs typeface="Calibri" panose="020F0502020204030204" pitchFamily="34" charset="0"/>
              </a:rPr>
              <a:t>. 744-752, </a:t>
            </a:r>
            <a:r>
              <a:rPr lang="en-US" dirty="0">
                <a:latin typeface="Calibri" panose="020F0502020204030204" pitchFamily="34" charset="0"/>
                <a:cs typeface="Calibri" panose="020F0502020204030204" pitchFamily="34" charset="0"/>
              </a:rPr>
              <a:t>PG 37, 734).</a:t>
            </a:r>
            <a:r>
              <a:rPr lang="el-GR"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Ο </a:t>
            </a:r>
            <a:r>
              <a:rPr lang="el-GR" b="1" dirty="0">
                <a:latin typeface="Calibri" panose="020F0502020204030204" pitchFamily="34" charset="0"/>
                <a:cs typeface="Calibri" panose="020F0502020204030204" pitchFamily="34" charset="0"/>
              </a:rPr>
              <a:t>Θεοδώρητος Κύρου </a:t>
            </a:r>
            <a:r>
              <a:rPr lang="el-GR" dirty="0">
                <a:latin typeface="Calibri" panose="020F0502020204030204" pitchFamily="34" charset="0"/>
                <a:cs typeface="Calibri" panose="020F0502020204030204" pitchFamily="34" charset="0"/>
              </a:rPr>
              <a:t>διασώζει: «…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μερισθέντος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τοῦ</a:t>
            </a:r>
            <a:r>
              <a:rPr lang="el-GR" i="1" dirty="0">
                <a:latin typeface="Calibri" panose="020F0502020204030204" pitchFamily="34" charset="0"/>
                <a:cs typeface="Calibri" panose="020F0502020204030204" pitchFamily="34" charset="0"/>
              </a:rPr>
              <a:t> σώματος </a:t>
            </a:r>
            <a:r>
              <a:rPr lang="el-GR" i="1" dirty="0" err="1">
                <a:latin typeface="Calibri" panose="020F0502020204030204" pitchFamily="34" charset="0"/>
                <a:cs typeface="Calibri" panose="020F0502020204030204" pitchFamily="34" charset="0"/>
              </a:rPr>
              <a:t>ἀμέριστος</a:t>
            </a:r>
            <a:r>
              <a:rPr lang="el-GR" i="1" dirty="0">
                <a:latin typeface="Calibri" panose="020F0502020204030204" pitchFamily="34" charset="0"/>
                <a:cs typeface="Calibri" panose="020F0502020204030204" pitchFamily="34" charset="0"/>
              </a:rPr>
              <a:t> ἡ χάρις </a:t>
            </a:r>
            <a:r>
              <a:rPr lang="el-GR" i="1" dirty="0" err="1">
                <a:latin typeface="Calibri" panose="020F0502020204030204" pitchFamily="34" charset="0"/>
                <a:cs typeface="Calibri" panose="020F0502020204030204" pitchFamily="34" charset="0"/>
              </a:rPr>
              <a:t>μεμένηκε</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τὸ</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σμικρὸν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ἐκεῖνο</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βραχύτατον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λείψανον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τὴν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ἴσην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ἔχει</a:t>
            </a:r>
            <a:r>
              <a:rPr lang="el-GR" i="1" dirty="0">
                <a:latin typeface="Calibri" panose="020F0502020204030204" pitchFamily="34" charset="0"/>
                <a:cs typeface="Calibri" panose="020F0502020204030204" pitchFamily="34" charset="0"/>
              </a:rPr>
              <a:t> δύναμιν </a:t>
            </a:r>
            <a:r>
              <a:rPr lang="el-GR" i="1" dirty="0" err="1">
                <a:latin typeface="Calibri" panose="020F0502020204030204" pitchFamily="34" charset="0"/>
                <a:cs typeface="Calibri" panose="020F0502020204030204" pitchFamily="34" charset="0"/>
              </a:rPr>
              <a:t>τῷ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μηδαμῆ</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μηδαμῶς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διανεμηθέντι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Μάρτυρι</a:t>
            </a:r>
            <a:r>
              <a:rPr lang="el-GR" i="1" dirty="0">
                <a:latin typeface="Calibri" panose="020F0502020204030204" pitchFamily="34" charset="0"/>
                <a:cs typeface="Calibri" panose="020F0502020204030204" pitchFamily="34" charset="0"/>
              </a:rPr>
              <a:t>. Ἡ </a:t>
            </a:r>
            <a:r>
              <a:rPr lang="el-GR" i="1" dirty="0" err="1">
                <a:latin typeface="Calibri" panose="020F0502020204030204" pitchFamily="34" charset="0"/>
                <a:cs typeface="Calibri" panose="020F0502020204030204" pitchFamily="34" charset="0"/>
              </a:rPr>
              <a:t>γὰρ</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ἐπανθοῦσα</a:t>
            </a:r>
            <a:r>
              <a:rPr lang="el-GR" i="1" dirty="0">
                <a:latin typeface="Calibri" panose="020F0502020204030204" pitchFamily="34" charset="0"/>
                <a:cs typeface="Calibri" panose="020F0502020204030204" pitchFamily="34" charset="0"/>
              </a:rPr>
              <a:t> χάρις διανέμει </a:t>
            </a:r>
            <a:r>
              <a:rPr lang="el-GR" i="1" dirty="0" err="1">
                <a:latin typeface="Calibri" panose="020F0502020204030204" pitchFamily="34" charset="0"/>
                <a:cs typeface="Calibri" panose="020F0502020204030204" pitchFamily="34" charset="0"/>
              </a:rPr>
              <a:t>τὰ</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δῶρα</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τῇ</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πίστει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τῶν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προσιόντων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τὴν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φιλοτιμίαν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μετροῦσα</a:t>
            </a:r>
            <a:r>
              <a:rPr lang="el-GR"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Ἑλληνικῶν</a:t>
            </a:r>
            <a:r>
              <a:rPr lang="el-GR" i="1" dirty="0">
                <a:latin typeface="Calibri" panose="020F0502020204030204" pitchFamily="34" charset="0"/>
                <a:cs typeface="Calibri" panose="020F0502020204030204" pitchFamily="34" charset="0"/>
              </a:rPr>
              <a:t> παθημάτων </a:t>
            </a:r>
            <a:r>
              <a:rPr lang="el-GR" i="1" dirty="0" err="1">
                <a:latin typeface="Calibri" panose="020F0502020204030204" pitchFamily="34" charset="0"/>
                <a:cs typeface="Calibri" panose="020F0502020204030204" pitchFamily="34" charset="0"/>
              </a:rPr>
              <a:t>θεραπευτικὴ</a:t>
            </a:r>
            <a:r>
              <a:rPr lang="el-GR" i="1" dirty="0">
                <a:latin typeface="Calibri" panose="020F0502020204030204" pitchFamily="34" charset="0"/>
                <a:cs typeface="Calibri" panose="020F0502020204030204" pitchFamily="34" charset="0"/>
              </a:rPr>
              <a:t> 8</a:t>
            </a:r>
            <a:r>
              <a:rPr lang="el-GR"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PG 83, 1012C).</a:t>
            </a:r>
            <a:endParaRPr lang="el-GR" dirty="0"/>
          </a:p>
        </p:txBody>
      </p:sp>
    </p:spTree>
    <p:extLst>
      <p:ext uri="{BB962C8B-B14F-4D97-AF65-F5344CB8AC3E}">
        <p14:creationId xmlns:p14="http://schemas.microsoft.com/office/powerpoint/2010/main" val="82167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AED41E-F080-7165-12BA-28A511A02B76}"/>
              </a:ext>
            </a:extLst>
          </p:cNvPr>
          <p:cNvSpPr>
            <a:spLocks noGrp="1"/>
          </p:cNvSpPr>
          <p:nvPr>
            <p:ph type="title"/>
          </p:nvPr>
        </p:nvSpPr>
        <p:spPr>
          <a:xfrm>
            <a:off x="0" y="18256"/>
            <a:ext cx="12192000" cy="473063"/>
          </a:xfrm>
        </p:spPr>
        <p:txBody>
          <a:bodyPr>
            <a:normAutofit fontScale="90000"/>
          </a:bodyPr>
          <a:lstStyle/>
          <a:p>
            <a:pPr algn="ctr"/>
            <a:r>
              <a:rPr lang="el-GR" dirty="0"/>
              <a:t>ΑΝΑΚΟΜΙΔΗ ΚΑΙ ΤΕΜΑΧΙΣΜΟΣ ΤΩΝ ΛΕΙΨΑΝΩΝ</a:t>
            </a:r>
          </a:p>
        </p:txBody>
      </p:sp>
      <p:sp>
        <p:nvSpPr>
          <p:cNvPr id="3" name="Θέση περιεχομένου 2">
            <a:extLst>
              <a:ext uri="{FF2B5EF4-FFF2-40B4-BE49-F238E27FC236}">
                <a16:creationId xmlns:a16="http://schemas.microsoft.com/office/drawing/2014/main" id="{BD04CE13-78AC-5443-038B-6BE27C115620}"/>
              </a:ext>
            </a:extLst>
          </p:cNvPr>
          <p:cNvSpPr>
            <a:spLocks noGrp="1"/>
          </p:cNvSpPr>
          <p:nvPr>
            <p:ph idx="1"/>
          </p:nvPr>
        </p:nvSpPr>
        <p:spPr>
          <a:xfrm>
            <a:off x="-1" y="491318"/>
            <a:ext cx="12191999" cy="6366681"/>
          </a:xfrm>
        </p:spPr>
        <p:txBody>
          <a:bodyPr/>
          <a:lstStyle/>
          <a:p>
            <a:r>
              <a:rPr lang="el-GR" dirty="0"/>
              <a:t>Στη Δυτική Εκκλησία, κυρίως μέχρι τον η΄ αιώνα, απαγορεύονταν αυστηρά η ανακομιδή, ο τεμαχισμός και η μετακομιδή λειψάνων. Τα μέτρα αυτά στηρίζονταν στον ρωμαϊκό νόμο, που απαγόρευε αυστηρά τη διατάραξη της ησυχίας των νεκρών και τον διαμελισμό τους. </a:t>
            </a:r>
          </a:p>
          <a:p>
            <a:r>
              <a:rPr lang="el-GR" dirty="0"/>
              <a:t>Ιδιαίτερα ο </a:t>
            </a:r>
            <a:r>
              <a:rPr lang="el-GR" i="1" dirty="0" err="1"/>
              <a:t>Θεοδοσιανός</a:t>
            </a:r>
            <a:r>
              <a:rPr lang="el-GR" i="1" dirty="0"/>
              <a:t> Κώδικας </a:t>
            </a:r>
            <a:r>
              <a:rPr lang="el-GR" dirty="0"/>
              <a:t>του 438 και οι σχετικές παπικές διατάξεις προέβλεπαν αυστηρότατες ποινές για τη σύληση των τάφων. Για τον λόγο αυτό οι ανακομιδές λειψάνων στη Δύση μέχρι περίπου τον η΄ αιώνα ήταν πολύ σπάνιες. </a:t>
            </a:r>
          </a:p>
          <a:p>
            <a:r>
              <a:rPr lang="el-GR" dirty="0"/>
              <a:t>Οι απαγορευτικές διατάξεις του </a:t>
            </a:r>
            <a:r>
              <a:rPr lang="el-GR" i="1" dirty="0" err="1"/>
              <a:t>Θεοδοσιανού</a:t>
            </a:r>
            <a:r>
              <a:rPr lang="el-GR" i="1" dirty="0"/>
              <a:t> κώδικα </a:t>
            </a:r>
            <a:r>
              <a:rPr lang="el-GR" dirty="0"/>
              <a:t>σχετικά με τη διαφύλαξη της ησυχίας των νεκρών άρχισαν να ατονούν ιδίως από τις </a:t>
            </a:r>
            <a:r>
              <a:rPr lang="el-GR" b="1" dirty="0"/>
              <a:t>αρχές του θ΄ αιώνα</a:t>
            </a:r>
            <a:r>
              <a:rPr lang="el-GR" dirty="0"/>
              <a:t>. </a:t>
            </a:r>
          </a:p>
          <a:p>
            <a:r>
              <a:rPr lang="el-GR" dirty="0"/>
              <a:t>Οι πρώτοι πάπες που επέτρεψαν την ανακομιδή και τον τεμαχισμό των λειψάνων ήταν ο Παύλος Α΄ (757-767) και ο Πασχάλης Α΄ (817-824). Έκτοτε οι ανακομιδές και οι τεμαχισμοί των λειψάνων των αγίων επικράτησαν και στη Δύση. </a:t>
            </a:r>
          </a:p>
        </p:txBody>
      </p:sp>
    </p:spTree>
    <p:extLst>
      <p:ext uri="{BB962C8B-B14F-4D97-AF65-F5344CB8AC3E}">
        <p14:creationId xmlns:p14="http://schemas.microsoft.com/office/powerpoint/2010/main" val="2143619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1D8C79-868A-E5A1-479D-221D9EF86DC5}"/>
              </a:ext>
            </a:extLst>
          </p:cNvPr>
          <p:cNvSpPr>
            <a:spLocks noGrp="1"/>
          </p:cNvSpPr>
          <p:nvPr>
            <p:ph type="title"/>
          </p:nvPr>
        </p:nvSpPr>
        <p:spPr>
          <a:xfrm>
            <a:off x="0" y="18255"/>
            <a:ext cx="12192000" cy="541303"/>
          </a:xfrm>
        </p:spPr>
        <p:txBody>
          <a:bodyPr>
            <a:normAutofit fontScale="90000"/>
          </a:bodyPr>
          <a:lstStyle/>
          <a:p>
            <a:pPr algn="ctr"/>
            <a:r>
              <a:rPr lang="el-GR" dirty="0"/>
              <a:t>ΑΝΑΚΟΜΙΔΗ ΚΑΙ ΤΕΜΑΧΙΣΜΟΣ ΤΩΝ ΛΕΙΨΑΝΩΝ</a:t>
            </a:r>
          </a:p>
        </p:txBody>
      </p:sp>
      <p:sp>
        <p:nvSpPr>
          <p:cNvPr id="3" name="Θέση περιεχομένου 2">
            <a:extLst>
              <a:ext uri="{FF2B5EF4-FFF2-40B4-BE49-F238E27FC236}">
                <a16:creationId xmlns:a16="http://schemas.microsoft.com/office/drawing/2014/main" id="{31581527-B22E-8130-A70A-7F578AE477E5}"/>
              </a:ext>
            </a:extLst>
          </p:cNvPr>
          <p:cNvSpPr>
            <a:spLocks noGrp="1"/>
          </p:cNvSpPr>
          <p:nvPr>
            <p:ph idx="1"/>
          </p:nvPr>
        </p:nvSpPr>
        <p:spPr>
          <a:xfrm>
            <a:off x="0" y="559558"/>
            <a:ext cx="12192000" cy="6280187"/>
          </a:xfrm>
        </p:spPr>
        <p:txBody>
          <a:bodyPr>
            <a:normAutofit fontScale="92500" lnSpcReduction="20000"/>
          </a:bodyPr>
          <a:lstStyle/>
          <a:p>
            <a:r>
              <a:rPr lang="el-GR" dirty="0"/>
              <a:t>Η Ρωμαιοκαθολική Εκκλησία άρχισε να επιτρέπει την ανακομιδή και τον τεμαχισμό των λειψάνων για τρεις κυρίως λόγους:</a:t>
            </a:r>
          </a:p>
          <a:p>
            <a:pPr marL="971550" lvl="1" indent="-514350">
              <a:buFont typeface="+mj-lt"/>
              <a:buAutoNum type="arabicPeriod"/>
            </a:pPr>
            <a:r>
              <a:rPr lang="el-GR" dirty="0"/>
              <a:t>στη Δύση, εκτός από την Ιταλία, τα λείψανα των Μαρτύρων ήταν ελάχιστα και η ζήτηση στις δυτικές χώρες για τον </a:t>
            </a:r>
            <a:r>
              <a:rPr lang="el-GR" dirty="0">
                <a:effectLst>
                  <a:outerShdw blurRad="38100" dist="38100" dir="2700000" algn="tl">
                    <a:srgbClr val="000000">
                      <a:alpha val="43137"/>
                    </a:srgbClr>
                  </a:outerShdw>
                </a:effectLst>
              </a:rPr>
              <a:t>εγκαινιασμό των ναών </a:t>
            </a:r>
            <a:r>
              <a:rPr lang="el-GR" dirty="0"/>
              <a:t>πολύ μεγάλη,</a:t>
            </a:r>
          </a:p>
          <a:p>
            <a:pPr marL="971550" lvl="1" indent="-514350">
              <a:buFont typeface="+mj-lt"/>
              <a:buAutoNum type="arabicPeriod"/>
            </a:pPr>
            <a:r>
              <a:rPr lang="el-GR" dirty="0"/>
              <a:t> προκειμένου να </a:t>
            </a:r>
            <a:r>
              <a:rPr lang="el-GR" dirty="0">
                <a:effectLst>
                  <a:outerShdw blurRad="38100" dist="38100" dir="2700000" algn="tl">
                    <a:srgbClr val="000000">
                      <a:alpha val="43137"/>
                    </a:srgbClr>
                  </a:outerShdw>
                </a:effectLst>
              </a:rPr>
              <a:t>διασωθούν τα λείψανα από τις καταστροφικές επιδρομές </a:t>
            </a:r>
            <a:r>
              <a:rPr lang="el-GR" dirty="0"/>
              <a:t>των Νορμανδών και των Μογγόλων, οι πάπες επέτρεψαν τη μετακομιδή τους σε ασφαλέστερα μέρη και </a:t>
            </a:r>
          </a:p>
          <a:p>
            <a:pPr marL="971550" lvl="1" indent="-514350">
              <a:buFont typeface="+mj-lt"/>
              <a:buAutoNum type="arabicPeriod"/>
            </a:pPr>
            <a:r>
              <a:rPr lang="el-GR" dirty="0"/>
              <a:t>οι πάπες για να </a:t>
            </a:r>
            <a:r>
              <a:rPr lang="el-GR" dirty="0">
                <a:effectLst>
                  <a:outerShdw blurRad="38100" dist="38100" dir="2700000" algn="tl">
                    <a:srgbClr val="000000">
                      <a:alpha val="43137"/>
                    </a:srgbClr>
                  </a:outerShdw>
                </a:effectLst>
              </a:rPr>
              <a:t>τονώσουν την πίστη των δυτικών εθνοτήτων</a:t>
            </a:r>
            <a:r>
              <a:rPr lang="el-GR" dirty="0"/>
              <a:t>, όπως των </a:t>
            </a:r>
            <a:r>
              <a:rPr lang="el-GR" dirty="0" err="1"/>
              <a:t>Σαξόνων</a:t>
            </a:r>
            <a:r>
              <a:rPr lang="el-GR" dirty="0"/>
              <a:t> που είχαν πρόσφατα εκχριστιανιστεί, και να συνδέσουν τους ηγεμόνες τους με τη Ρώμη, άρχισαν να δωρίζουν λείψανα αγίων. </a:t>
            </a:r>
          </a:p>
          <a:p>
            <a:r>
              <a:rPr lang="el-GR" dirty="0"/>
              <a:t>Η ανακομιδή και ο τεμαχισμός των λειψάνων των αγίων στην Ανατολή γινόταν ανέκαθεν. </a:t>
            </a:r>
            <a:r>
              <a:rPr lang="el-GR" b="1" dirty="0">
                <a:solidFill>
                  <a:srgbClr val="FF0000"/>
                </a:solidFill>
              </a:rPr>
              <a:t>Επειδή μάλιστα ήταν άγνωστη η ημέρα του θανάτου πολλών αγίων, ορίστηκε ως επέτειος της μνήμης τους η ημέρα της ανακομιδής των λειψάνων τους</a:t>
            </a:r>
            <a:r>
              <a:rPr lang="el-GR" dirty="0"/>
              <a:t>. </a:t>
            </a:r>
          </a:p>
          <a:p>
            <a:r>
              <a:rPr lang="el-GR" dirty="0"/>
              <a:t>Για παράδειγμα η μεταφορά για λόγους ασφαλείας των λειψάνων των αποστόλων Πέτρου και Παύλου στην κρύπτη του αγίου Σεβαστιανού έγινε στις 29 Ιουνίου του 258. Από το γεγονός αυτό καθιερώθηκε η γιορτή της μνήμης τους. Άλλες τέτοιες γιορτές είναι π.χ. οι ανακομιδές των λειψάνων των αγίων Ιωάννου του Χρυσοστόμου (27 Ιανουαρίου), Ιγνατίου του Θεοφόρου (29 Ιανουαρίου), Νικηφόρου Κωνσταντινουπόλεως (13 Μαρτίου), αγίου Νικολάου (10 Μαΐου), Θεοδώρου του </a:t>
            </a:r>
            <a:r>
              <a:rPr lang="el-GR" dirty="0" err="1"/>
              <a:t>Στρατηλάτου</a:t>
            </a:r>
            <a:r>
              <a:rPr lang="el-GR" dirty="0"/>
              <a:t> (8 Ιουνίου), πρωτομάρτυρα Στεφάνου (2 Αυγούστου), Διονυσίου </a:t>
            </a:r>
            <a:r>
              <a:rPr lang="el-GR" dirty="0" err="1"/>
              <a:t>Αιγίνης</a:t>
            </a:r>
            <a:r>
              <a:rPr lang="el-GR" dirty="0"/>
              <a:t> στη Ζάκυνθο (24 Αυγούστου), Γερασίμου Κεφαλλονιάς (20 Οκτωβρίου), μεγαλομάρτυρα Γεωργίου του Τροπαιοφόρου (3 Νοεμβρίου) κ.ά.  </a:t>
            </a:r>
          </a:p>
        </p:txBody>
      </p:sp>
    </p:spTree>
    <p:extLst>
      <p:ext uri="{BB962C8B-B14F-4D97-AF65-F5344CB8AC3E}">
        <p14:creationId xmlns:p14="http://schemas.microsoft.com/office/powerpoint/2010/main" val="3164948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73B46A-16B4-6633-F530-C78C81C60FC0}"/>
              </a:ext>
            </a:extLst>
          </p:cNvPr>
          <p:cNvSpPr>
            <a:spLocks noGrp="1"/>
          </p:cNvSpPr>
          <p:nvPr>
            <p:ph type="title"/>
          </p:nvPr>
        </p:nvSpPr>
        <p:spPr>
          <a:xfrm>
            <a:off x="838200" y="18256"/>
            <a:ext cx="10515600" cy="662782"/>
          </a:xfrm>
        </p:spPr>
        <p:txBody>
          <a:bodyPr>
            <a:normAutofit fontScale="90000"/>
          </a:bodyPr>
          <a:lstStyle/>
          <a:p>
            <a:pPr algn="ctr"/>
            <a:r>
              <a:rPr lang="el-GR" dirty="0"/>
              <a:t>ΔΙΕΥΘΕΤΗΣΗ ΤΩΝ ΛΕΙΨΑΝΩΝ</a:t>
            </a:r>
          </a:p>
        </p:txBody>
      </p:sp>
      <p:sp>
        <p:nvSpPr>
          <p:cNvPr id="3" name="Θέση περιεχομένου 2">
            <a:extLst>
              <a:ext uri="{FF2B5EF4-FFF2-40B4-BE49-F238E27FC236}">
                <a16:creationId xmlns:a16="http://schemas.microsoft.com/office/drawing/2014/main" id="{9B8E87BC-3CD0-F53F-2040-A8CFFA15EC7F}"/>
              </a:ext>
            </a:extLst>
          </p:cNvPr>
          <p:cNvSpPr>
            <a:spLocks noGrp="1"/>
          </p:cNvSpPr>
          <p:nvPr>
            <p:ph idx="1"/>
          </p:nvPr>
        </p:nvSpPr>
        <p:spPr>
          <a:xfrm>
            <a:off x="0" y="542734"/>
            <a:ext cx="12192000" cy="6315265"/>
          </a:xfrm>
        </p:spPr>
        <p:txBody>
          <a:bodyPr>
            <a:normAutofit fontScale="92500" lnSpcReduction="10000"/>
          </a:bodyPr>
          <a:lstStyle/>
          <a:p>
            <a:r>
              <a:rPr lang="el-GR" dirty="0"/>
              <a:t>Για τη φύλαξη και έκθεση των λειψάνων χρησιμοποιήθηκαν ιδίως από τον δ΄ αιώνα οι </a:t>
            </a:r>
            <a:r>
              <a:rPr lang="el-GR" b="1" dirty="0"/>
              <a:t>λειψανοθήκες</a:t>
            </a:r>
            <a:r>
              <a:rPr lang="el-GR" dirty="0"/>
              <a:t>. Συνήθως είναι μικρά κιβώτια από πολύτιμα μέταλλα (χρυσό, άργυρο, κρύσταλλο, αλάβαστρο κ.ά.) και διακοσμημένα με ανάγλυφες εικόνες, πολύτιμους λίθους και σμάλτα.</a:t>
            </a:r>
          </a:p>
          <a:p>
            <a:r>
              <a:rPr lang="el-GR" dirty="0"/>
              <a:t>Οι λειψανοθήκες έχουν διάφορα σχήματα, όπως ναού, </a:t>
            </a:r>
            <a:r>
              <a:rPr lang="el-GR" dirty="0" err="1"/>
              <a:t>βαπτιστηρίων</a:t>
            </a:r>
            <a:r>
              <a:rPr lang="el-GR" dirty="0"/>
              <a:t>, ευαγγελίου, φυλαχτών, εγκολπίων, δαχτυλιδιών, εικόνων κ.ά. όταν περιέχουν τμήματα λειψάνων, τότε οι λειψανοθήκες έχουν το σχήμα του λειψάνου που περικλείουν (κάρα, χέρι, πόδι κ.τ.λ.). Τμήματα του Τιμίου Ξύλου φυλάγονται σε λειψανοθήκες με το σχήμα του σταυρού. </a:t>
            </a:r>
          </a:p>
          <a:p>
            <a:r>
              <a:rPr lang="el-GR" dirty="0"/>
              <a:t>Οι λειψανοθήκες έχουν σκέπασμα που ανοίγει, για να μπορούν να δουν οι πιστοί τα λείψανα των αγίων, να τα προσκυνήσουν, να τα ασπαστούν και ιδίως να τα αγγίξουν, γιατί πολλοί πιστεύουν ότι «</a:t>
            </a:r>
            <a:r>
              <a:rPr lang="el-GR" i="1" dirty="0"/>
              <a:t>ὁ </a:t>
            </a:r>
            <a:r>
              <a:rPr lang="el-GR" i="1" dirty="0" err="1"/>
              <a:t>ἁψάμενος</a:t>
            </a:r>
            <a:r>
              <a:rPr lang="el-GR" i="1" dirty="0"/>
              <a:t> </a:t>
            </a:r>
            <a:r>
              <a:rPr lang="el-GR" i="1" dirty="0" err="1"/>
              <a:t>ὀστέων</a:t>
            </a:r>
            <a:r>
              <a:rPr lang="el-GR" i="1" dirty="0"/>
              <a:t> μάρτυρος λαμβάνει </a:t>
            </a:r>
            <a:r>
              <a:rPr lang="el-GR" i="1" dirty="0" err="1"/>
              <a:t>τινὰ</a:t>
            </a:r>
            <a:r>
              <a:rPr lang="el-GR" i="1" dirty="0"/>
              <a:t> </a:t>
            </a:r>
            <a:r>
              <a:rPr lang="el-GR" i="1" dirty="0" err="1"/>
              <a:t>μετουσίαν</a:t>
            </a:r>
            <a:r>
              <a:rPr lang="el-GR" i="1" dirty="0"/>
              <a:t> </a:t>
            </a:r>
            <a:r>
              <a:rPr lang="el-GR" i="1" dirty="0" err="1"/>
              <a:t>ἁγιασμοῦ</a:t>
            </a:r>
            <a:r>
              <a:rPr lang="el-GR" i="1" dirty="0"/>
              <a:t> </a:t>
            </a:r>
            <a:r>
              <a:rPr lang="el-GR" i="1" dirty="0" err="1"/>
              <a:t>ἐκ</a:t>
            </a:r>
            <a:r>
              <a:rPr lang="el-GR" i="1" dirty="0"/>
              <a:t> </a:t>
            </a:r>
            <a:r>
              <a:rPr lang="el-GR" i="1" dirty="0" err="1"/>
              <a:t>τῆς</a:t>
            </a:r>
            <a:r>
              <a:rPr lang="el-GR" i="1" dirty="0"/>
              <a:t> </a:t>
            </a:r>
            <a:r>
              <a:rPr lang="el-GR" i="1" dirty="0" err="1"/>
              <a:t>τοῦ</a:t>
            </a:r>
            <a:r>
              <a:rPr lang="el-GR" i="1" dirty="0"/>
              <a:t> σώματος </a:t>
            </a:r>
            <a:r>
              <a:rPr lang="el-GR" i="1" dirty="0" err="1"/>
              <a:t>παρεδρευούσης</a:t>
            </a:r>
            <a:r>
              <a:rPr lang="el-GR" i="1" dirty="0"/>
              <a:t> χάριτος</a:t>
            </a:r>
            <a:r>
              <a:rPr lang="el-GR" dirty="0"/>
              <a:t>» (Μ. Βασιλείου, </a:t>
            </a:r>
            <a:r>
              <a:rPr lang="el-GR" i="1" dirty="0" err="1"/>
              <a:t>Εἰς</a:t>
            </a:r>
            <a:r>
              <a:rPr lang="el-GR" i="1" dirty="0"/>
              <a:t> </a:t>
            </a:r>
            <a:r>
              <a:rPr lang="el-GR" i="1" dirty="0" err="1"/>
              <a:t>Ψαλμὸν</a:t>
            </a:r>
            <a:r>
              <a:rPr lang="el-GR" i="1" dirty="0"/>
              <a:t> 4</a:t>
            </a:r>
            <a:r>
              <a:rPr lang="el-GR" dirty="0"/>
              <a:t>, </a:t>
            </a:r>
            <a:r>
              <a:rPr lang="en-US" dirty="0"/>
              <a:t>PG 30, 112C).</a:t>
            </a:r>
          </a:p>
          <a:p>
            <a:r>
              <a:rPr lang="el-GR" dirty="0"/>
              <a:t>Και ο Ιωάννης ο Χρυσόστομος σημειώνει: «</a:t>
            </a:r>
            <a:r>
              <a:rPr lang="el-GR" i="1" dirty="0" err="1"/>
              <a:t>Παρείπετο</a:t>
            </a:r>
            <a:r>
              <a:rPr lang="el-GR" i="1" dirty="0"/>
              <a:t> (ἡ </a:t>
            </a:r>
            <a:r>
              <a:rPr lang="el-GR" i="1" dirty="0" err="1"/>
              <a:t>Εὐδοξία</a:t>
            </a:r>
            <a:r>
              <a:rPr lang="el-GR" i="1" dirty="0"/>
              <a:t>) </a:t>
            </a:r>
            <a:r>
              <a:rPr lang="el-GR" i="1" dirty="0" err="1"/>
              <a:t>τοῖς</a:t>
            </a:r>
            <a:r>
              <a:rPr lang="el-GR" i="1" dirty="0"/>
              <a:t> </a:t>
            </a:r>
            <a:r>
              <a:rPr lang="el-GR" i="1" dirty="0" err="1"/>
              <a:t>λειψάνοις</a:t>
            </a:r>
            <a:r>
              <a:rPr lang="el-GR" i="1" dirty="0"/>
              <a:t> </a:t>
            </a:r>
            <a:r>
              <a:rPr lang="el-GR" i="1" dirty="0" err="1"/>
              <a:t>συνεχῶς</a:t>
            </a:r>
            <a:r>
              <a:rPr lang="el-GR" i="1" dirty="0"/>
              <a:t> </a:t>
            </a:r>
            <a:r>
              <a:rPr lang="el-GR" i="1" dirty="0" err="1"/>
              <a:t>ἐφαπτομένη</a:t>
            </a:r>
            <a:r>
              <a:rPr lang="el-GR" i="1" dirty="0"/>
              <a:t>… </a:t>
            </a:r>
            <a:r>
              <a:rPr lang="el-GR" i="1" dirty="0" err="1"/>
              <a:t>οὕτω</a:t>
            </a:r>
            <a:r>
              <a:rPr lang="el-GR" i="1" dirty="0"/>
              <a:t> </a:t>
            </a:r>
            <a:r>
              <a:rPr lang="el-GR" i="1" dirty="0" err="1"/>
              <a:t>δὴ</a:t>
            </a:r>
            <a:r>
              <a:rPr lang="el-GR" i="1" dirty="0"/>
              <a:t> </a:t>
            </a:r>
            <a:r>
              <a:rPr lang="el-GR" i="1" dirty="0" err="1"/>
              <a:t>καὶ</a:t>
            </a:r>
            <a:r>
              <a:rPr lang="el-GR" i="1" dirty="0"/>
              <a:t> ἡ </a:t>
            </a:r>
            <a:r>
              <a:rPr lang="el-GR" i="1" dirty="0" err="1"/>
              <a:t>τοῦ</a:t>
            </a:r>
            <a:r>
              <a:rPr lang="el-GR" i="1" dirty="0"/>
              <a:t> πνεύματος χάρις </a:t>
            </a:r>
            <a:r>
              <a:rPr lang="el-GR" i="1" dirty="0" err="1"/>
              <a:t>τοῖς</a:t>
            </a:r>
            <a:r>
              <a:rPr lang="el-GR" i="1" dirty="0"/>
              <a:t> </a:t>
            </a:r>
            <a:r>
              <a:rPr lang="el-GR" i="1" dirty="0" err="1"/>
              <a:t>ὀστέοις</a:t>
            </a:r>
            <a:r>
              <a:rPr lang="el-GR" i="1" dirty="0"/>
              <a:t> </a:t>
            </a:r>
            <a:r>
              <a:rPr lang="el-GR" i="1" dirty="0" err="1"/>
              <a:t>παρακαθημένη</a:t>
            </a:r>
            <a:r>
              <a:rPr lang="el-GR" i="1" dirty="0"/>
              <a:t>… </a:t>
            </a:r>
            <a:r>
              <a:rPr lang="el-GR" i="1" dirty="0" err="1"/>
              <a:t>εἰς</a:t>
            </a:r>
            <a:r>
              <a:rPr lang="el-GR" i="1" dirty="0"/>
              <a:t> </a:t>
            </a:r>
            <a:r>
              <a:rPr lang="el-GR" i="1" dirty="0" err="1"/>
              <a:t>ἑτέρους</a:t>
            </a:r>
            <a:r>
              <a:rPr lang="el-GR" i="1" dirty="0"/>
              <a:t> </a:t>
            </a:r>
            <a:r>
              <a:rPr lang="el-GR" i="1" dirty="0" err="1"/>
              <a:t>πρόεισι</a:t>
            </a:r>
            <a:r>
              <a:rPr lang="el-GR" i="1" dirty="0"/>
              <a:t>… </a:t>
            </a:r>
            <a:r>
              <a:rPr lang="el-GR" i="1" dirty="0" err="1"/>
              <a:t>Καὶ</a:t>
            </a:r>
            <a:r>
              <a:rPr lang="el-GR" i="1" dirty="0"/>
              <a:t> </a:t>
            </a:r>
            <a:r>
              <a:rPr lang="el-GR" i="1" dirty="0" err="1"/>
              <a:t>ἀπὸ</a:t>
            </a:r>
            <a:r>
              <a:rPr lang="el-GR" i="1" dirty="0"/>
              <a:t> </a:t>
            </a:r>
            <a:r>
              <a:rPr lang="el-GR" i="1" dirty="0" err="1"/>
              <a:t>ψυχῆς</a:t>
            </a:r>
            <a:r>
              <a:rPr lang="el-GR" i="1" dirty="0"/>
              <a:t> </a:t>
            </a:r>
            <a:r>
              <a:rPr lang="el-GR" i="1" dirty="0" err="1"/>
              <a:t>εἰς</a:t>
            </a:r>
            <a:r>
              <a:rPr lang="el-GR" i="1" dirty="0"/>
              <a:t> σώματα </a:t>
            </a:r>
            <a:r>
              <a:rPr lang="el-GR" i="1" dirty="0" err="1"/>
              <a:t>καὶ</a:t>
            </a:r>
            <a:r>
              <a:rPr lang="el-GR" i="1" dirty="0"/>
              <a:t> </a:t>
            </a:r>
            <a:r>
              <a:rPr lang="el-GR" i="1" dirty="0" err="1"/>
              <a:t>ἀπὸ</a:t>
            </a:r>
            <a:r>
              <a:rPr lang="el-GR" i="1" dirty="0"/>
              <a:t> σωμάτων </a:t>
            </a:r>
            <a:r>
              <a:rPr lang="el-GR" i="1" dirty="0" err="1"/>
              <a:t>εἰς</a:t>
            </a:r>
            <a:r>
              <a:rPr lang="el-GR" i="1" dirty="0"/>
              <a:t> </a:t>
            </a:r>
            <a:r>
              <a:rPr lang="el-GR" i="1" dirty="0" err="1"/>
              <a:t>ἱάματα</a:t>
            </a:r>
            <a:r>
              <a:rPr lang="el-GR" i="1" dirty="0"/>
              <a:t>…</a:t>
            </a:r>
            <a:r>
              <a:rPr lang="el-GR" dirty="0"/>
              <a:t>» (</a:t>
            </a:r>
            <a:r>
              <a:rPr lang="el-GR" i="1" dirty="0" err="1"/>
              <a:t>Ὁμιλία</a:t>
            </a:r>
            <a:r>
              <a:rPr lang="el-GR" i="1" dirty="0"/>
              <a:t> 2, 1</a:t>
            </a:r>
            <a:r>
              <a:rPr lang="el-GR" dirty="0"/>
              <a:t>, </a:t>
            </a:r>
            <a:r>
              <a:rPr lang="en-US" dirty="0"/>
              <a:t>PG 63, 469).</a:t>
            </a:r>
            <a:endParaRPr lang="el-GR" dirty="0"/>
          </a:p>
        </p:txBody>
      </p:sp>
    </p:spTree>
    <p:extLst>
      <p:ext uri="{BB962C8B-B14F-4D97-AF65-F5344CB8AC3E}">
        <p14:creationId xmlns:p14="http://schemas.microsoft.com/office/powerpoint/2010/main" val="128559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9550AB-D612-1F73-00AB-3AD11DFC1EA7}"/>
              </a:ext>
            </a:extLst>
          </p:cNvPr>
          <p:cNvSpPr>
            <a:spLocks noGrp="1"/>
          </p:cNvSpPr>
          <p:nvPr>
            <p:ph type="title"/>
          </p:nvPr>
        </p:nvSpPr>
        <p:spPr>
          <a:xfrm>
            <a:off x="838200" y="18256"/>
            <a:ext cx="10515600" cy="662782"/>
          </a:xfrm>
        </p:spPr>
        <p:txBody>
          <a:bodyPr>
            <a:normAutofit fontScale="90000"/>
          </a:bodyPr>
          <a:lstStyle/>
          <a:p>
            <a:pPr algn="ctr"/>
            <a:r>
              <a:rPr lang="el-GR" dirty="0"/>
              <a:t>ΘΕΟΛΟΓΙΚΗ ΘΕΩΡΗΣΗ</a:t>
            </a:r>
          </a:p>
        </p:txBody>
      </p:sp>
      <p:sp>
        <p:nvSpPr>
          <p:cNvPr id="3" name="Θέση περιεχομένου 2">
            <a:extLst>
              <a:ext uri="{FF2B5EF4-FFF2-40B4-BE49-F238E27FC236}">
                <a16:creationId xmlns:a16="http://schemas.microsoft.com/office/drawing/2014/main" id="{F391E6DE-4235-29C1-F888-14B5C622E6CF}"/>
              </a:ext>
            </a:extLst>
          </p:cNvPr>
          <p:cNvSpPr>
            <a:spLocks noGrp="1"/>
          </p:cNvSpPr>
          <p:nvPr>
            <p:ph idx="1"/>
          </p:nvPr>
        </p:nvSpPr>
        <p:spPr>
          <a:xfrm>
            <a:off x="0" y="681038"/>
            <a:ext cx="12192000" cy="6176962"/>
          </a:xfrm>
        </p:spPr>
        <p:txBody>
          <a:bodyPr>
            <a:normAutofit fontScale="92500" lnSpcReduction="10000"/>
          </a:bodyPr>
          <a:lstStyle/>
          <a:p>
            <a:r>
              <a:rPr lang="el-GR" dirty="0"/>
              <a:t>Η τιμητική προσκύνηση των λειψάνων βασίζεται στο δόγμα της ενανθρωπήσεως του δευτέρου προσώπου της Αγίας Τριάδος.</a:t>
            </a:r>
          </a:p>
          <a:p>
            <a:r>
              <a:rPr lang="el-GR" dirty="0"/>
              <a:t>Ο Χριστός έγινε τέλειος άνθρωπος για να θεώσει ολόκληρη την ανθρώπινη φύση. </a:t>
            </a:r>
          </a:p>
          <a:p>
            <a:r>
              <a:rPr lang="el-GR" dirty="0"/>
              <a:t>Η άκτιστη ενέργεια της </a:t>
            </a:r>
            <a:r>
              <a:rPr lang="el-GR" dirty="0" err="1"/>
              <a:t>θεώσεως</a:t>
            </a:r>
            <a:r>
              <a:rPr lang="el-GR" dirty="0"/>
              <a:t> επεκτείνεται σ’ όλο το «σώμα του Χριστού», την κοινωνία των αγίων, που είναι η Εκκλησία. Η εκθεωτική αυτή ενέργεια παραμένει στα σώματα των αγίων και μετά τον θάνατό τους και τα κάνει </a:t>
            </a:r>
            <a:r>
              <a:rPr lang="el-GR" dirty="0" err="1"/>
              <a:t>πνευματοφόρα</a:t>
            </a:r>
            <a:r>
              <a:rPr lang="el-GR" dirty="0"/>
              <a:t>, </a:t>
            </a:r>
            <a:r>
              <a:rPr lang="el-GR" dirty="0" err="1"/>
              <a:t>ζωοποιά</a:t>
            </a:r>
            <a:r>
              <a:rPr lang="el-GR" dirty="0"/>
              <a:t> και πηγή θαυμάτων.</a:t>
            </a:r>
          </a:p>
          <a:p>
            <a:r>
              <a:rPr lang="el-GR" dirty="0"/>
              <a:t>Ο άγιος </a:t>
            </a:r>
            <a:r>
              <a:rPr lang="el-GR" b="1" dirty="0"/>
              <a:t>Κύριλλος Ιεροσολύμων</a:t>
            </a:r>
            <a:r>
              <a:rPr lang="el-GR" dirty="0"/>
              <a:t>, εξηγώντας τη χάρη που εκπορεύεται από τα λείψανα των αγίων, παρατηρεί ότι «</a:t>
            </a:r>
            <a:r>
              <a:rPr lang="el-GR" i="1" dirty="0" err="1"/>
              <a:t>Ἔγκειταί</a:t>
            </a:r>
            <a:r>
              <a:rPr lang="el-GR" i="1" dirty="0"/>
              <a:t> τις δύναμις </a:t>
            </a:r>
            <a:r>
              <a:rPr lang="el-GR" i="1" dirty="0" err="1"/>
              <a:t>τ</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τῶν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ἁγίων</a:t>
            </a:r>
            <a:r>
              <a:rPr lang="el-GR" i="1" dirty="0">
                <a:latin typeface="Calibri" panose="020F0502020204030204" pitchFamily="34" charset="0"/>
                <a:cs typeface="Calibri" panose="020F0502020204030204" pitchFamily="34" charset="0"/>
              </a:rPr>
              <a:t> σώματι </a:t>
            </a:r>
            <a:r>
              <a:rPr lang="el-GR" i="1" dirty="0" err="1">
                <a:latin typeface="Calibri" panose="020F0502020204030204" pitchFamily="34" charset="0"/>
                <a:cs typeface="Calibri" panose="020F0502020204030204" pitchFamily="34" charset="0"/>
              </a:rPr>
              <a:t>διὰ</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τὴν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τοσούτοις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ἔτεσιν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ἐνοικήσασαν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αὐτῷ</a:t>
            </a:r>
            <a:r>
              <a:rPr lang="el-GR" i="1" dirty="0"/>
              <a:t> </a:t>
            </a:r>
            <a:r>
              <a:rPr lang="el-GR" i="1" dirty="0" err="1"/>
              <a:t>δικαίαν</a:t>
            </a:r>
            <a:r>
              <a:rPr lang="el-GR" i="1" dirty="0"/>
              <a:t> </a:t>
            </a:r>
            <a:r>
              <a:rPr lang="el-GR" i="1" dirty="0" err="1"/>
              <a:t>ψυχήν</a:t>
            </a:r>
            <a:r>
              <a:rPr lang="el-GR" i="1" dirty="0"/>
              <a:t>, </a:t>
            </a:r>
            <a:r>
              <a:rPr lang="el-GR" i="1" dirty="0" err="1"/>
              <a:t>ἧς</a:t>
            </a:r>
            <a:r>
              <a:rPr lang="el-GR" i="1" dirty="0"/>
              <a:t> </a:t>
            </a:r>
            <a:r>
              <a:rPr lang="el-GR" i="1" dirty="0" err="1"/>
              <a:t>ὑπηρέτημα</a:t>
            </a:r>
            <a:r>
              <a:rPr lang="el-GR" i="1" dirty="0"/>
              <a:t> </a:t>
            </a:r>
            <a:r>
              <a:rPr lang="el-GR" i="1" dirty="0" err="1"/>
              <a:t>γέγονεν</a:t>
            </a:r>
            <a:r>
              <a:rPr lang="el-GR" dirty="0"/>
              <a:t>» και αναφέρει τα σουδάρια και </a:t>
            </a:r>
            <a:r>
              <a:rPr lang="el-GR" dirty="0" err="1"/>
              <a:t>σιμικίνθια</a:t>
            </a:r>
            <a:r>
              <a:rPr lang="el-GR" dirty="0"/>
              <a:t> των Αποστόλων, τα οποία από την επαφή με </a:t>
            </a:r>
            <a:r>
              <a:rPr lang="el-GR" dirty="0" err="1"/>
              <a:t>τά</a:t>
            </a:r>
            <a:r>
              <a:rPr lang="el-GR" dirty="0"/>
              <a:t> άγια σώματά τους έπαιρναν τόση δύναμη και χάρη, ώστε «</a:t>
            </a:r>
            <a:r>
              <a:rPr lang="el-GR" i="1" dirty="0" err="1"/>
              <a:t>τῶν</a:t>
            </a:r>
            <a:r>
              <a:rPr lang="el-GR" i="1" dirty="0"/>
              <a:t> σωμάτων </a:t>
            </a:r>
            <a:r>
              <a:rPr lang="el-GR" i="1" dirty="0" err="1"/>
              <a:t>ἁπτόμενα</a:t>
            </a:r>
            <a:r>
              <a:rPr lang="el-GR" i="1" dirty="0"/>
              <a:t> </a:t>
            </a:r>
            <a:r>
              <a:rPr lang="el-GR" i="1" dirty="0" err="1"/>
              <a:t>τῶν</a:t>
            </a:r>
            <a:r>
              <a:rPr lang="el-GR" i="1" dirty="0"/>
              <a:t> </a:t>
            </a:r>
            <a:r>
              <a:rPr lang="el-GR" i="1" dirty="0" err="1"/>
              <a:t>νοσούντων</a:t>
            </a:r>
            <a:r>
              <a:rPr lang="el-GR" i="1" dirty="0"/>
              <a:t> </a:t>
            </a:r>
            <a:r>
              <a:rPr lang="el-GR" i="1" dirty="0" err="1"/>
              <a:t>ἤγειρε</a:t>
            </a:r>
            <a:r>
              <a:rPr lang="el-GR" i="1" dirty="0"/>
              <a:t> </a:t>
            </a:r>
            <a:r>
              <a:rPr lang="el-GR" i="1" dirty="0" err="1"/>
              <a:t>τοὺς</a:t>
            </a:r>
            <a:r>
              <a:rPr lang="el-GR" i="1" dirty="0"/>
              <a:t> </a:t>
            </a:r>
            <a:r>
              <a:rPr lang="el-GR" i="1" dirty="0" err="1"/>
              <a:t>ἀσθενεῖς</a:t>
            </a:r>
            <a:r>
              <a:rPr lang="el-GR" dirty="0"/>
              <a:t>». (</a:t>
            </a:r>
            <a:r>
              <a:rPr lang="el-GR" i="1" dirty="0" err="1"/>
              <a:t>Κατήχησις</a:t>
            </a:r>
            <a:r>
              <a:rPr lang="el-GR" i="1" dirty="0"/>
              <a:t> 18,16</a:t>
            </a:r>
            <a:r>
              <a:rPr lang="el-GR" dirty="0"/>
              <a:t>, </a:t>
            </a:r>
            <a:r>
              <a:rPr lang="en-US" dirty="0"/>
              <a:t>PG 33, 1036B-1037A).</a:t>
            </a:r>
          </a:p>
          <a:p>
            <a:r>
              <a:rPr lang="el-GR" dirty="0"/>
              <a:t>Επίσης, ο </a:t>
            </a:r>
            <a:r>
              <a:rPr lang="el-GR" b="1" dirty="0"/>
              <a:t>Μ. Βασίλειος </a:t>
            </a:r>
            <a:r>
              <a:rPr lang="el-GR" dirty="0"/>
              <a:t>τονίζει ότι «… </a:t>
            </a:r>
            <a:r>
              <a:rPr lang="el-GR" i="1" dirty="0"/>
              <a:t>ὁ </a:t>
            </a:r>
            <a:r>
              <a:rPr lang="el-GR" i="1" dirty="0" err="1"/>
              <a:t>ἁψάμενος</a:t>
            </a:r>
            <a:r>
              <a:rPr lang="el-GR" i="1" dirty="0"/>
              <a:t> </a:t>
            </a:r>
            <a:r>
              <a:rPr lang="el-GR" i="1" dirty="0" err="1"/>
              <a:t>ὀστέων</a:t>
            </a:r>
            <a:r>
              <a:rPr lang="el-GR" i="1" dirty="0"/>
              <a:t> Μάρτυρος λαμβάνει </a:t>
            </a:r>
            <a:r>
              <a:rPr lang="el-GR" i="1" dirty="0" err="1"/>
              <a:t>τινὰ</a:t>
            </a:r>
            <a:r>
              <a:rPr lang="el-GR" i="1" dirty="0"/>
              <a:t> </a:t>
            </a:r>
            <a:r>
              <a:rPr lang="el-GR" i="1" dirty="0" err="1"/>
              <a:t>μετουσίαν</a:t>
            </a:r>
            <a:r>
              <a:rPr lang="el-GR" i="1" dirty="0"/>
              <a:t> </a:t>
            </a:r>
            <a:r>
              <a:rPr lang="el-GR" i="1" dirty="0" err="1"/>
              <a:t>ἁγιασμοῦ</a:t>
            </a:r>
            <a:r>
              <a:rPr lang="el-GR" i="1" dirty="0"/>
              <a:t> </a:t>
            </a:r>
            <a:r>
              <a:rPr lang="el-GR" i="1" dirty="0" err="1"/>
              <a:t>ἐκ</a:t>
            </a:r>
            <a:r>
              <a:rPr lang="el-GR" i="1" dirty="0"/>
              <a:t> </a:t>
            </a:r>
            <a:r>
              <a:rPr lang="el-GR" i="1" dirty="0" err="1"/>
              <a:t>τῆς</a:t>
            </a:r>
            <a:r>
              <a:rPr lang="el-GR" i="1" dirty="0"/>
              <a:t> </a:t>
            </a:r>
            <a:r>
              <a:rPr lang="el-GR" i="1" dirty="0" err="1"/>
              <a:t>τῶν</a:t>
            </a:r>
            <a:r>
              <a:rPr lang="el-GR" i="1" dirty="0"/>
              <a:t> σωμάτων </a:t>
            </a:r>
            <a:r>
              <a:rPr lang="el-GR" i="1" dirty="0" err="1"/>
              <a:t>παρεδρευσούσης</a:t>
            </a:r>
            <a:r>
              <a:rPr lang="el-GR" i="1" dirty="0"/>
              <a:t> χάριτος</a:t>
            </a:r>
            <a:r>
              <a:rPr lang="el-GR" dirty="0"/>
              <a:t>» </a:t>
            </a:r>
            <a:r>
              <a:rPr lang="el-GR" i="1" dirty="0"/>
              <a:t>(</a:t>
            </a:r>
            <a:r>
              <a:rPr lang="el-GR" i="1" dirty="0" err="1"/>
              <a:t>Εἰς</a:t>
            </a:r>
            <a:r>
              <a:rPr lang="el-GR" i="1" dirty="0"/>
              <a:t> 115 </a:t>
            </a:r>
            <a:r>
              <a:rPr lang="el-GR" i="1" dirty="0" err="1"/>
              <a:t>Ψαλμὸ</a:t>
            </a:r>
            <a:r>
              <a:rPr lang="el-GR" i="1" dirty="0"/>
              <a:t> 4</a:t>
            </a:r>
            <a:r>
              <a:rPr lang="el-GR" dirty="0"/>
              <a:t>, </a:t>
            </a:r>
            <a:r>
              <a:rPr lang="en-US" dirty="0"/>
              <a:t>PG 30, 112C).</a:t>
            </a:r>
            <a:r>
              <a:rPr lang="el-GR" dirty="0"/>
              <a:t> </a:t>
            </a:r>
          </a:p>
        </p:txBody>
      </p:sp>
    </p:spTree>
    <p:extLst>
      <p:ext uri="{BB962C8B-B14F-4D97-AF65-F5344CB8AC3E}">
        <p14:creationId xmlns:p14="http://schemas.microsoft.com/office/powerpoint/2010/main" val="40338209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832694-72E7-15B4-8ECF-7D420C9708EB}"/>
              </a:ext>
            </a:extLst>
          </p:cNvPr>
          <p:cNvSpPr>
            <a:spLocks noGrp="1"/>
          </p:cNvSpPr>
          <p:nvPr>
            <p:ph type="title"/>
          </p:nvPr>
        </p:nvSpPr>
        <p:spPr>
          <a:xfrm>
            <a:off x="838200" y="18256"/>
            <a:ext cx="10515600" cy="662782"/>
          </a:xfrm>
        </p:spPr>
        <p:txBody>
          <a:bodyPr>
            <a:normAutofit fontScale="90000"/>
          </a:bodyPr>
          <a:lstStyle/>
          <a:p>
            <a:pPr algn="ctr"/>
            <a:r>
              <a:rPr lang="el-GR" dirty="0"/>
              <a:t>ΔΙΕΥΘΕΤΗΣΗ ΤΩΝ ΛΕΙΨΑΝΩΝ</a:t>
            </a:r>
          </a:p>
        </p:txBody>
      </p:sp>
      <p:sp>
        <p:nvSpPr>
          <p:cNvPr id="3" name="Θέση περιεχομένου 2">
            <a:extLst>
              <a:ext uri="{FF2B5EF4-FFF2-40B4-BE49-F238E27FC236}">
                <a16:creationId xmlns:a16="http://schemas.microsoft.com/office/drawing/2014/main" id="{4014B86F-9E29-E539-262F-782628B0DC0D}"/>
              </a:ext>
            </a:extLst>
          </p:cNvPr>
          <p:cNvSpPr>
            <a:spLocks noGrp="1"/>
          </p:cNvSpPr>
          <p:nvPr>
            <p:ph idx="1"/>
          </p:nvPr>
        </p:nvSpPr>
        <p:spPr>
          <a:xfrm>
            <a:off x="0" y="681038"/>
            <a:ext cx="12192000" cy="6158706"/>
          </a:xfrm>
        </p:spPr>
        <p:txBody>
          <a:bodyPr/>
          <a:lstStyle/>
          <a:p>
            <a:r>
              <a:rPr lang="el-GR" dirty="0"/>
              <a:t>Στη Δύση, κατά την Αναγέννηση, επικράτησε η συνήθεια να περιβάλλουν τα λείψανα με άμφια ή μοναχικά ενδύματα και να τοποθετούν στη θέση του κεφαλιού κέρινες ή αργυρές μάσκες. Τα έκλειναν επίσης σε κιβώτια με διαφανή καλύμματα, ώστε να τα βλέπουν οι προσκυνητές. Σε μερικές περιπτώσεις τοποθετούσαν την καρδιά του αγίου σε ειδικό κρυστάλλινο δοχείο, που είχε το σχήμα καρδιάς.</a:t>
            </a:r>
          </a:p>
          <a:p>
            <a:r>
              <a:rPr lang="el-GR" dirty="0"/>
              <a:t>Από τη συνήθεια της πρώτης Εκκλησίας να τελούν το μυστήριο της θείας Ευχαριστίας επάνω στις πλάκες των τάφων των Μαρτύρων, επικράτησε στην Ορθόδοξη Εκκλησία να τοποθετούν τα λείψανα στην αγία Τράπεζα. Σύμφωνα με το έθιμο αυτό, που επικυρώθηκε από την Ζ</a:t>
            </a:r>
            <a:r>
              <a:rPr lang="el-GR"/>
              <a:t>΄ Οικουμενική </a:t>
            </a:r>
            <a:r>
              <a:rPr lang="el-GR" dirty="0"/>
              <a:t>Σύνοδο, κατά τον καθαγιασμό του ναού τοποθετούνται λείψανα αγίων κάτω από την πλάκα της αγίας Τράπεζας σε μικρή οπή του κεντρικού κίονα. </a:t>
            </a:r>
          </a:p>
          <a:p>
            <a:r>
              <a:rPr lang="el-GR" dirty="0"/>
              <a:t>Ορισμένα λείψανα σώζονται άφθαρτα, όπως των αγίων Γερασίμου στην Κεφαλλονιά, Σπυρίδωνα στην Κέρκυρα, Διονυσίου </a:t>
            </a:r>
            <a:r>
              <a:rPr lang="el-GR" dirty="0" err="1"/>
              <a:t>Αιγίνης</a:t>
            </a:r>
            <a:r>
              <a:rPr lang="el-GR" dirty="0"/>
              <a:t> στη Ζάκυνθο, Ιωάννου του Ρώσου στην Εύβοια, </a:t>
            </a:r>
            <a:r>
              <a:rPr lang="el-GR" dirty="0" err="1"/>
              <a:t>Παταπίου</a:t>
            </a:r>
            <a:r>
              <a:rPr lang="el-GR" dirty="0"/>
              <a:t> στο Λουτράκι κ.ά.  </a:t>
            </a:r>
          </a:p>
        </p:txBody>
      </p:sp>
    </p:spTree>
    <p:extLst>
      <p:ext uri="{BB962C8B-B14F-4D97-AF65-F5344CB8AC3E}">
        <p14:creationId xmlns:p14="http://schemas.microsoft.com/office/powerpoint/2010/main" val="202640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BDA670-DA5A-75E9-2A1B-E8F3125B98F4}"/>
              </a:ext>
            </a:extLst>
          </p:cNvPr>
          <p:cNvSpPr>
            <a:spLocks noGrp="1"/>
          </p:cNvSpPr>
          <p:nvPr>
            <p:ph type="title"/>
          </p:nvPr>
        </p:nvSpPr>
        <p:spPr>
          <a:xfrm>
            <a:off x="838200" y="18255"/>
            <a:ext cx="10515600" cy="554951"/>
          </a:xfrm>
        </p:spPr>
        <p:txBody>
          <a:bodyPr>
            <a:normAutofit fontScale="90000"/>
          </a:bodyPr>
          <a:lstStyle/>
          <a:p>
            <a:pPr algn="ctr"/>
            <a:r>
              <a:rPr lang="el-GR" dirty="0"/>
              <a:t>ΘΕΟΛΟΓΙΚΗ ΘΕΩΡΗΣΗ</a:t>
            </a:r>
          </a:p>
        </p:txBody>
      </p:sp>
      <p:sp>
        <p:nvSpPr>
          <p:cNvPr id="3" name="Θέση περιεχομένου 2">
            <a:extLst>
              <a:ext uri="{FF2B5EF4-FFF2-40B4-BE49-F238E27FC236}">
                <a16:creationId xmlns:a16="http://schemas.microsoft.com/office/drawing/2014/main" id="{1ED859BD-2843-C76E-8DE7-1780051059F3}"/>
              </a:ext>
            </a:extLst>
          </p:cNvPr>
          <p:cNvSpPr>
            <a:spLocks noGrp="1"/>
          </p:cNvSpPr>
          <p:nvPr>
            <p:ph idx="1"/>
          </p:nvPr>
        </p:nvSpPr>
        <p:spPr>
          <a:xfrm>
            <a:off x="0" y="573206"/>
            <a:ext cx="12192000" cy="6284794"/>
          </a:xfrm>
        </p:spPr>
        <p:txBody>
          <a:bodyPr>
            <a:normAutofit lnSpcReduction="10000"/>
          </a:bodyPr>
          <a:lstStyle/>
          <a:p>
            <a:r>
              <a:rPr lang="el-GR" dirty="0"/>
              <a:t>Λείψανα δεν είναι μόνο το σώμα ενός αγίου ή τμήμα αυτού αλλά και </a:t>
            </a:r>
          </a:p>
          <a:p>
            <a:pPr lvl="1">
              <a:buFont typeface="Wingdings" panose="05000000000000000000" pitchFamily="2" charset="2"/>
              <a:buChar char="v"/>
            </a:pPr>
            <a:r>
              <a:rPr lang="el-GR" dirty="0"/>
              <a:t>διάφορα αντικείμενα, που ήταν συνδεδεμένα μαζί του (όπως π.χ. ο Σταυρός και ο Τάφος του Κυρίου, η εσθήτα και η ζώνη της Θεοτόκου, τα </a:t>
            </a:r>
            <a:r>
              <a:rPr lang="el-GR" dirty="0" err="1"/>
              <a:t>σιμικίνθια</a:t>
            </a:r>
            <a:r>
              <a:rPr lang="el-GR" dirty="0"/>
              <a:t> και τα σουδάρια του Παύλου και η αλυσίδα του Πέτρου) </a:t>
            </a:r>
          </a:p>
          <a:p>
            <a:pPr lvl="1">
              <a:buFont typeface="Wingdings" panose="05000000000000000000" pitchFamily="2" charset="2"/>
              <a:buChar char="v"/>
            </a:pPr>
            <a:r>
              <a:rPr lang="el-GR" dirty="0"/>
              <a:t>ή αντικείμενα που έρχονταν σε επαφή με τους Μάρτυρες κατά το μαρτύριο (π.χ. η σχάρα πάνω στην οποία κάηκε ζωντανός ο άγιος Λαυρέντιος) </a:t>
            </a:r>
          </a:p>
          <a:p>
            <a:pPr lvl="1">
              <a:buFont typeface="Wingdings" panose="05000000000000000000" pitchFamily="2" charset="2"/>
              <a:buChar char="v"/>
            </a:pPr>
            <a:r>
              <a:rPr lang="el-GR" dirty="0"/>
              <a:t>ή ακόμη και τα ενδύματα των μεγάλων ασκητών.</a:t>
            </a:r>
          </a:p>
          <a:p>
            <a:r>
              <a:rPr lang="el-GR" dirty="0"/>
              <a:t>Ο </a:t>
            </a:r>
            <a:r>
              <a:rPr lang="el-GR" b="1" dirty="0"/>
              <a:t>Κυπριανός </a:t>
            </a:r>
            <a:r>
              <a:rPr lang="el-GR" b="1" dirty="0" err="1"/>
              <a:t>Καρχηδόνος</a:t>
            </a:r>
            <a:r>
              <a:rPr lang="el-GR" b="1" dirty="0"/>
              <a:t> </a:t>
            </a:r>
            <a:r>
              <a:rPr lang="el-GR" dirty="0"/>
              <a:t>δικαιολογεί την τιμητική προσκύνηση των οργάνων που χρησιμοποιήθηκαν για το μαρτύριο, από την επαφή τους με τα σώματα των Μαρτύρων.</a:t>
            </a:r>
          </a:p>
          <a:p>
            <a:r>
              <a:rPr lang="el-GR" b="1" dirty="0">
                <a:solidFill>
                  <a:srgbClr val="FF0000"/>
                </a:solidFill>
              </a:rPr>
              <a:t>Λατρεία</a:t>
            </a:r>
            <a:r>
              <a:rPr lang="el-GR" dirty="0"/>
              <a:t> αποδίδεται μόνο στην Αγία Τριάδα, ενώ στα λείψανα των αγίων </a:t>
            </a:r>
            <a:r>
              <a:rPr lang="el-GR" b="1" dirty="0">
                <a:solidFill>
                  <a:srgbClr val="0070C0"/>
                </a:solidFill>
              </a:rPr>
              <a:t>τιμή</a:t>
            </a:r>
            <a:r>
              <a:rPr lang="el-GR" dirty="0"/>
              <a:t>, </a:t>
            </a:r>
            <a:r>
              <a:rPr lang="el-GR" b="1" dirty="0">
                <a:solidFill>
                  <a:srgbClr val="0070C0"/>
                </a:solidFill>
              </a:rPr>
              <a:t>προσκύνηση</a:t>
            </a:r>
            <a:r>
              <a:rPr lang="el-GR" dirty="0"/>
              <a:t> και </a:t>
            </a:r>
            <a:r>
              <a:rPr lang="el-GR" b="1" dirty="0">
                <a:solidFill>
                  <a:srgbClr val="0070C0"/>
                </a:solidFill>
              </a:rPr>
              <a:t>σεβασμός</a:t>
            </a:r>
            <a:r>
              <a:rPr lang="el-GR" dirty="0"/>
              <a:t>, που κατά τους Πατέρες της Εκκλησίας δικαιολογείται από τα θαύματα που γίνονται. </a:t>
            </a:r>
          </a:p>
          <a:p>
            <a:r>
              <a:rPr lang="el-GR" dirty="0"/>
              <a:t>Γι’ αυτό ορισμένοι συγγραφείς αγιολογικών έργων συχνά τονίζουν τη θαυματουργική δύναμη των λειψάνων των αγίων που βιογραφούν, γιατί πίστευαν ότι όσο πιο εκπληκτικά ήταν τα θαύματα, τόσο και πιο αποτελεσματική ήταν και η μεσιτεία του αγίου προς τον Θεό.</a:t>
            </a:r>
          </a:p>
        </p:txBody>
      </p:sp>
    </p:spTree>
    <p:extLst>
      <p:ext uri="{BB962C8B-B14F-4D97-AF65-F5344CB8AC3E}">
        <p14:creationId xmlns:p14="http://schemas.microsoft.com/office/powerpoint/2010/main" val="1621535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9BF1F0-1892-0AF2-7A0D-856AAF7C91B2}"/>
              </a:ext>
            </a:extLst>
          </p:cNvPr>
          <p:cNvSpPr>
            <a:spLocks noGrp="1"/>
          </p:cNvSpPr>
          <p:nvPr>
            <p:ph type="title"/>
          </p:nvPr>
        </p:nvSpPr>
        <p:spPr>
          <a:xfrm>
            <a:off x="838200" y="18255"/>
            <a:ext cx="10515600" cy="541303"/>
          </a:xfrm>
        </p:spPr>
        <p:txBody>
          <a:bodyPr>
            <a:normAutofit fontScale="90000"/>
          </a:bodyPr>
          <a:lstStyle/>
          <a:p>
            <a:pPr algn="ctr"/>
            <a:r>
              <a:rPr lang="el-GR" dirty="0"/>
              <a:t>ΘΕΟΛΟΓΙΚΗ ΘΕΩΡΗΣΗ</a:t>
            </a:r>
          </a:p>
        </p:txBody>
      </p:sp>
      <p:sp>
        <p:nvSpPr>
          <p:cNvPr id="3" name="Θέση περιεχομένου 2">
            <a:extLst>
              <a:ext uri="{FF2B5EF4-FFF2-40B4-BE49-F238E27FC236}">
                <a16:creationId xmlns:a16="http://schemas.microsoft.com/office/drawing/2014/main" id="{3AB67CD9-B6F6-6EC2-A4C7-C72AC88FA1E3}"/>
              </a:ext>
            </a:extLst>
          </p:cNvPr>
          <p:cNvSpPr>
            <a:spLocks noGrp="1"/>
          </p:cNvSpPr>
          <p:nvPr>
            <p:ph idx="1"/>
          </p:nvPr>
        </p:nvSpPr>
        <p:spPr>
          <a:xfrm>
            <a:off x="0" y="559558"/>
            <a:ext cx="12192000" cy="6168788"/>
          </a:xfrm>
        </p:spPr>
        <p:txBody>
          <a:bodyPr>
            <a:normAutofit lnSpcReduction="10000"/>
          </a:bodyPr>
          <a:lstStyle/>
          <a:p>
            <a:r>
              <a:rPr lang="el-GR" dirty="0"/>
              <a:t>Για τον λόγο </a:t>
            </a:r>
            <a:r>
              <a:rPr lang="el-GR" dirty="0" err="1"/>
              <a:t>αυτὀν</a:t>
            </a:r>
            <a:r>
              <a:rPr lang="el-GR" dirty="0"/>
              <a:t>, κυρίως στη Δύση αλλά και στο Βυζάντιο, κατά τους τελευταίους αιώνες καταβάλλονταν πολλές προσπάθειες για να θεμελιωθεί η </a:t>
            </a:r>
            <a:r>
              <a:rPr lang="el-GR" u="sng" dirty="0"/>
              <a:t>αυθεντικότητα των λειψάνων</a:t>
            </a:r>
            <a:r>
              <a:rPr lang="el-GR" dirty="0"/>
              <a:t>. </a:t>
            </a:r>
          </a:p>
          <a:p>
            <a:r>
              <a:rPr lang="el-GR" dirty="0"/>
              <a:t>Η Ορθόδοξη Εκκλησία προτρέπει τους πιστούς να προσκυνούν τα λείψανα των αγίων, γιατί έτσι δημιουργείται </a:t>
            </a:r>
            <a:r>
              <a:rPr lang="el-GR" u="sng" dirty="0"/>
              <a:t>η δυνατότητα μιας άμεσης επικοινωνίας μαζί τους</a:t>
            </a:r>
            <a:r>
              <a:rPr lang="el-GR" dirty="0"/>
              <a:t>, και με τον τρόπο αυτόν προτρέπονται να τους μιμούνται για να ενισχύονται στους πνευματικούς τους αγώνες.</a:t>
            </a:r>
          </a:p>
          <a:p>
            <a:r>
              <a:rPr lang="el-GR" dirty="0"/>
              <a:t>Αστερίου </a:t>
            </a:r>
            <a:r>
              <a:rPr lang="el-GR" dirty="0" err="1"/>
              <a:t>Αμασείας</a:t>
            </a:r>
            <a:r>
              <a:rPr lang="el-GR" dirty="0"/>
              <a:t>: «</a:t>
            </a:r>
            <a:r>
              <a:rPr lang="el-GR" i="1" dirty="0" err="1"/>
              <a:t>Ἡμεῖς</a:t>
            </a:r>
            <a:r>
              <a:rPr lang="el-GR" i="1" dirty="0"/>
              <a:t> μάρτυρας </a:t>
            </a:r>
            <a:r>
              <a:rPr lang="el-GR" i="1" dirty="0" err="1"/>
              <a:t>οὐ</a:t>
            </a:r>
            <a:r>
              <a:rPr lang="el-GR" i="1" dirty="0"/>
              <a:t> </a:t>
            </a:r>
            <a:r>
              <a:rPr lang="el-GR" i="1" dirty="0" err="1"/>
              <a:t>προσκυνοῦμεν</a:t>
            </a:r>
            <a:r>
              <a:rPr lang="el-GR" i="1" dirty="0"/>
              <a:t>, </a:t>
            </a:r>
            <a:r>
              <a:rPr lang="el-GR" i="1" dirty="0" err="1"/>
              <a:t>ἀλλὰ</a:t>
            </a:r>
            <a:r>
              <a:rPr lang="el-GR" i="1" dirty="0"/>
              <a:t> </a:t>
            </a:r>
            <a:r>
              <a:rPr lang="el-GR" i="1" dirty="0" err="1"/>
              <a:t>τιμῶμεν</a:t>
            </a:r>
            <a:r>
              <a:rPr lang="el-GR" i="1" dirty="0"/>
              <a:t> </a:t>
            </a:r>
            <a:r>
              <a:rPr lang="el-GR" i="1" dirty="0" err="1"/>
              <a:t>ὡς</a:t>
            </a:r>
            <a:r>
              <a:rPr lang="el-GR" i="1" dirty="0"/>
              <a:t> γνησίους </a:t>
            </a:r>
            <a:r>
              <a:rPr lang="el-GR" i="1" dirty="0" err="1"/>
              <a:t>προσκυνητὰς</a:t>
            </a:r>
            <a:r>
              <a:rPr lang="el-GR" i="1" dirty="0"/>
              <a:t> </a:t>
            </a:r>
            <a:r>
              <a:rPr lang="el-GR" i="1" dirty="0" err="1"/>
              <a:t>τοῦ</a:t>
            </a:r>
            <a:r>
              <a:rPr lang="el-GR" i="1" dirty="0"/>
              <a:t> </a:t>
            </a:r>
            <a:r>
              <a:rPr lang="el-GR" i="1" dirty="0" err="1"/>
              <a:t>Θεοῦ</a:t>
            </a:r>
            <a:r>
              <a:rPr lang="el-GR" dirty="0"/>
              <a:t>» (</a:t>
            </a:r>
            <a:r>
              <a:rPr lang="el-GR" i="1" dirty="0" err="1"/>
              <a:t>Ὁμιλία</a:t>
            </a:r>
            <a:r>
              <a:rPr lang="el-GR" i="1" dirty="0"/>
              <a:t> 10</a:t>
            </a:r>
            <a:r>
              <a:rPr lang="el-GR" dirty="0"/>
              <a:t>, </a:t>
            </a:r>
            <a:r>
              <a:rPr lang="en-US" dirty="0"/>
              <a:t>PG 40, 321D).</a:t>
            </a:r>
            <a:r>
              <a:rPr lang="el-GR" dirty="0"/>
              <a:t> </a:t>
            </a:r>
            <a:endParaRPr lang="en-US" dirty="0"/>
          </a:p>
          <a:p>
            <a:r>
              <a:rPr lang="el-GR" i="1" dirty="0" err="1"/>
              <a:t>Μαρτύριον</a:t>
            </a:r>
            <a:r>
              <a:rPr lang="el-GR" i="1" dirty="0"/>
              <a:t> Πολυκάρπου 17,3</a:t>
            </a:r>
            <a:r>
              <a:rPr lang="el-GR" dirty="0"/>
              <a:t>: «</a:t>
            </a:r>
            <a:r>
              <a:rPr lang="el-GR" i="1" dirty="0" err="1"/>
              <a:t>Τοῦτον</a:t>
            </a:r>
            <a:r>
              <a:rPr lang="el-GR" i="1" dirty="0"/>
              <a:t> </a:t>
            </a:r>
            <a:r>
              <a:rPr lang="el-GR" i="1" dirty="0" err="1"/>
              <a:t>μὲν</a:t>
            </a:r>
            <a:r>
              <a:rPr lang="el-GR" i="1" dirty="0"/>
              <a:t> </a:t>
            </a:r>
            <a:r>
              <a:rPr lang="el-GR" i="1" dirty="0" err="1"/>
              <a:t>γὰρ</a:t>
            </a:r>
            <a:r>
              <a:rPr lang="el-GR" i="1" dirty="0"/>
              <a:t> </a:t>
            </a:r>
            <a:r>
              <a:rPr lang="el-GR" i="1" dirty="0" err="1"/>
              <a:t>Υἱὸν</a:t>
            </a:r>
            <a:r>
              <a:rPr lang="el-GR" i="1" dirty="0"/>
              <a:t> </a:t>
            </a:r>
            <a:r>
              <a:rPr lang="el-GR" i="1" dirty="0" err="1"/>
              <a:t>ὄντα</a:t>
            </a:r>
            <a:r>
              <a:rPr lang="el-GR" i="1" dirty="0"/>
              <a:t> </a:t>
            </a:r>
            <a:r>
              <a:rPr lang="el-GR" i="1" dirty="0" err="1"/>
              <a:t>τοῦ</a:t>
            </a:r>
            <a:r>
              <a:rPr lang="el-GR" i="1" dirty="0"/>
              <a:t> </a:t>
            </a:r>
            <a:r>
              <a:rPr lang="el-GR" i="1" dirty="0" err="1"/>
              <a:t>Θεοῦ</a:t>
            </a:r>
            <a:r>
              <a:rPr lang="el-GR" i="1" dirty="0"/>
              <a:t> </a:t>
            </a:r>
            <a:r>
              <a:rPr lang="el-GR" i="1" dirty="0" err="1"/>
              <a:t>προσκυνοῦμεν</a:t>
            </a:r>
            <a:r>
              <a:rPr lang="el-GR" i="1" dirty="0"/>
              <a:t>, </a:t>
            </a:r>
            <a:r>
              <a:rPr lang="el-GR" i="1" dirty="0" err="1"/>
              <a:t>τοὺς</a:t>
            </a:r>
            <a:r>
              <a:rPr lang="el-GR" i="1" dirty="0"/>
              <a:t> </a:t>
            </a:r>
            <a:r>
              <a:rPr lang="el-GR" i="1" dirty="0" err="1"/>
              <a:t>δὲ</a:t>
            </a:r>
            <a:r>
              <a:rPr lang="el-GR" i="1" dirty="0"/>
              <a:t> μάρτυρας </a:t>
            </a:r>
            <a:r>
              <a:rPr lang="el-GR" i="1" dirty="0" err="1"/>
              <a:t>ὡς</a:t>
            </a:r>
            <a:r>
              <a:rPr lang="el-GR" i="1" dirty="0"/>
              <a:t> </a:t>
            </a:r>
            <a:r>
              <a:rPr lang="el-GR" i="1" dirty="0" err="1"/>
              <a:t>μαθητὰς</a:t>
            </a:r>
            <a:r>
              <a:rPr lang="el-GR" i="1" dirty="0"/>
              <a:t> </a:t>
            </a:r>
            <a:r>
              <a:rPr lang="el-GR" i="1" dirty="0" err="1"/>
              <a:t>καὶ</a:t>
            </a:r>
            <a:r>
              <a:rPr lang="el-GR" i="1" dirty="0"/>
              <a:t> </a:t>
            </a:r>
            <a:r>
              <a:rPr lang="el-GR" i="1" dirty="0" err="1"/>
              <a:t>μιμητὰς</a:t>
            </a:r>
            <a:r>
              <a:rPr lang="el-GR" i="1" dirty="0"/>
              <a:t> </a:t>
            </a:r>
            <a:r>
              <a:rPr lang="el-GR" i="1" dirty="0" err="1"/>
              <a:t>τοῦ</a:t>
            </a:r>
            <a:r>
              <a:rPr lang="el-GR" i="1" dirty="0"/>
              <a:t> Κυρίου </a:t>
            </a:r>
            <a:r>
              <a:rPr lang="el-GR" i="1" dirty="0" err="1"/>
              <a:t>ἀγαπῶμεν</a:t>
            </a:r>
            <a:r>
              <a:rPr lang="el-GR" dirty="0"/>
              <a:t>…».</a:t>
            </a:r>
          </a:p>
          <a:p>
            <a:r>
              <a:rPr lang="el-GR" dirty="0"/>
              <a:t>Η </a:t>
            </a:r>
            <a:r>
              <a:rPr lang="el-GR" b="1" dirty="0"/>
              <a:t>έβδομη Οικουμενική Σύνοδος </a:t>
            </a:r>
            <a:r>
              <a:rPr lang="el-GR" dirty="0"/>
              <a:t>επισημοποίησε τη διδασκαλία του Ιωάννη του Δαμασκηνού, κατά την οποία τα λείψανα των αγίων δόθηκαν από τον Θεό για τη σωτηρία των Χριστιανών (</a:t>
            </a:r>
            <a:r>
              <a:rPr lang="el-GR" i="1" dirty="0"/>
              <a:t>Κανών ζ΄ της Ζ΄ Οικουμενικής Συνόδου</a:t>
            </a:r>
            <a:r>
              <a:rPr lang="el-GR" dirty="0"/>
              <a:t>). Η τιμή προς αυτά είναι προέκταση της τιμής που απονέμουμε στον Θεό. </a:t>
            </a:r>
            <a:endParaRPr lang="en-US" dirty="0"/>
          </a:p>
          <a:p>
            <a:pPr marL="0" indent="0">
              <a:buNone/>
            </a:pPr>
            <a:endParaRPr lang="el-GR" dirty="0"/>
          </a:p>
        </p:txBody>
      </p:sp>
    </p:spTree>
    <p:extLst>
      <p:ext uri="{BB962C8B-B14F-4D97-AF65-F5344CB8AC3E}">
        <p14:creationId xmlns:p14="http://schemas.microsoft.com/office/powerpoint/2010/main" val="1399289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4C9916-30C9-04CC-FED2-993EF6552F7B}"/>
              </a:ext>
            </a:extLst>
          </p:cNvPr>
          <p:cNvSpPr>
            <a:spLocks noGrp="1"/>
          </p:cNvSpPr>
          <p:nvPr>
            <p:ph type="title"/>
          </p:nvPr>
        </p:nvSpPr>
        <p:spPr>
          <a:xfrm>
            <a:off x="838200" y="18255"/>
            <a:ext cx="10515600" cy="759667"/>
          </a:xfrm>
        </p:spPr>
        <p:txBody>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DFF7B952-E85F-CBCB-E9B7-F68EBAADAEA5}"/>
              </a:ext>
            </a:extLst>
          </p:cNvPr>
          <p:cNvSpPr>
            <a:spLocks noGrp="1"/>
          </p:cNvSpPr>
          <p:nvPr>
            <p:ph idx="1"/>
          </p:nvPr>
        </p:nvSpPr>
        <p:spPr>
          <a:xfrm>
            <a:off x="0" y="777922"/>
            <a:ext cx="12192000" cy="6080078"/>
          </a:xfrm>
        </p:spPr>
        <p:txBody>
          <a:bodyPr>
            <a:normAutofit fontScale="92500" lnSpcReduction="10000"/>
          </a:bodyPr>
          <a:lstStyle/>
          <a:p>
            <a:r>
              <a:rPr lang="el-GR" dirty="0"/>
              <a:t>Η απόδοση θρησκευτικής σημασίας στα λείψανα των εκλεκτών του Θεού και η τιμητική προσκύνησή τους από τους πιστούς, δεν βρίσκει σαφή ερείσματα στην </a:t>
            </a:r>
            <a:r>
              <a:rPr lang="el-GR" i="1" dirty="0"/>
              <a:t>Αγία Γραφή</a:t>
            </a:r>
            <a:r>
              <a:rPr lang="el-GR" dirty="0"/>
              <a:t>.</a:t>
            </a:r>
          </a:p>
          <a:p>
            <a:r>
              <a:rPr lang="el-GR" dirty="0"/>
              <a:t>Στην </a:t>
            </a:r>
            <a:r>
              <a:rPr lang="el-GR" i="1" dirty="0"/>
              <a:t>Παλαιά Διαθήκη </a:t>
            </a:r>
            <a:r>
              <a:rPr lang="el-GR" dirty="0"/>
              <a:t>υπάρχουν ελάχιστα χωρία (</a:t>
            </a:r>
            <a:r>
              <a:rPr lang="el-GR" i="1" dirty="0"/>
              <a:t>Εξ</a:t>
            </a:r>
            <a:r>
              <a:rPr lang="el-GR" dirty="0"/>
              <a:t>. 13,19, </a:t>
            </a:r>
            <a:r>
              <a:rPr lang="el-GR" i="1" dirty="0"/>
              <a:t>Δ΄ </a:t>
            </a:r>
            <a:r>
              <a:rPr lang="el-GR" i="1" dirty="0" err="1"/>
              <a:t>Βασ</a:t>
            </a:r>
            <a:r>
              <a:rPr lang="el-GR" dirty="0"/>
              <a:t>. 2,14 και 13,21), στα οποία φαίνεται κάποια απόδοση τιμής στα λείψανα. Ο μωσαϊκός νόμος απαιτούσε σεβασμό προς τους νεκρούς, αποθάρρυνε όμως κάθε τάση που θα μπορούσε να εισάγει ειδωλολατρικές συνήθειες, όπως ενδεχομένως θα μπορούσε να συμβεί με την αναγνώριση θρησκευτικής αξίας σε ανθρώπινα λείψανα. </a:t>
            </a:r>
          </a:p>
          <a:p>
            <a:r>
              <a:rPr lang="el-GR" dirty="0"/>
              <a:t>Μολονότι επίσης ούτε η </a:t>
            </a:r>
            <a:r>
              <a:rPr lang="el-GR" i="1" dirty="0"/>
              <a:t>Καινή Διαθήκη </a:t>
            </a:r>
            <a:r>
              <a:rPr lang="el-GR" dirty="0"/>
              <a:t>αναφέρεται ιδιαίτερα στα λείψανα, οι μαθητές του Παύλου δείχνουν έναν ιδιαίτερο σεβασμό σε αντικείμενα που τα δέχονται ως θαυματουργικά (</a:t>
            </a:r>
            <a:r>
              <a:rPr lang="el-GR" i="1" dirty="0" err="1"/>
              <a:t>Πρ</a:t>
            </a:r>
            <a:r>
              <a:rPr lang="el-GR" dirty="0"/>
              <a:t>. 19,12).</a:t>
            </a:r>
          </a:p>
          <a:p>
            <a:r>
              <a:rPr lang="el-GR" dirty="0"/>
              <a:t>Η </a:t>
            </a:r>
            <a:r>
              <a:rPr lang="el-GR" b="1" u="sng" dirty="0">
                <a:solidFill>
                  <a:srgbClr val="FF0000"/>
                </a:solidFill>
              </a:rPr>
              <a:t>τιμητική </a:t>
            </a:r>
            <a:r>
              <a:rPr lang="el-GR" b="1" dirty="0">
                <a:solidFill>
                  <a:srgbClr val="FF0000"/>
                </a:solidFill>
              </a:rPr>
              <a:t>και </a:t>
            </a:r>
            <a:r>
              <a:rPr lang="el-GR" b="1" u="sng" dirty="0">
                <a:solidFill>
                  <a:srgbClr val="FF0000"/>
                </a:solidFill>
              </a:rPr>
              <a:t>όχι λατρευτική </a:t>
            </a:r>
            <a:r>
              <a:rPr lang="el-GR" b="1" dirty="0">
                <a:solidFill>
                  <a:srgbClr val="FF0000"/>
                </a:solidFill>
              </a:rPr>
              <a:t>προσκύνηση </a:t>
            </a:r>
            <a:r>
              <a:rPr lang="el-GR" dirty="0"/>
              <a:t>των λειψάνων παρατηρείται από την </a:t>
            </a:r>
            <a:r>
              <a:rPr lang="el-GR" sz="3900" b="1" dirty="0"/>
              <a:t>εποχή των διωγμών</a:t>
            </a:r>
            <a:r>
              <a:rPr lang="el-GR" dirty="0"/>
              <a:t>. </a:t>
            </a:r>
            <a:endParaRPr lang="en-US" dirty="0"/>
          </a:p>
          <a:p>
            <a:r>
              <a:rPr lang="el-GR" dirty="0"/>
              <a:t>Η ευλαβική συλλογή των λειψάνων των Μαρτύρων από τους πρώτους Χριστιανούς ανάγκασε τον Διοκλητιανό να  διατάξει να ρίχνουν τα λείψανα στη θάλασσα (Ευσεβίου Καισαρείας, </a:t>
            </a:r>
            <a:r>
              <a:rPr lang="el-GR" i="1" dirty="0" err="1"/>
              <a:t>Ἐκκλησιαστικὴ</a:t>
            </a:r>
            <a:r>
              <a:rPr lang="el-GR" i="1" dirty="0"/>
              <a:t> </a:t>
            </a:r>
            <a:r>
              <a:rPr lang="el-GR" i="1" dirty="0" err="1"/>
              <a:t>Ἱστορία</a:t>
            </a:r>
            <a:r>
              <a:rPr lang="el-GR" i="1" dirty="0"/>
              <a:t> 8</a:t>
            </a:r>
            <a:r>
              <a:rPr lang="en-US" i="1" dirty="0"/>
              <a:t>,</a:t>
            </a:r>
            <a:r>
              <a:rPr lang="el-GR" i="1" dirty="0"/>
              <a:t>6</a:t>
            </a:r>
            <a:r>
              <a:rPr lang="el-GR" dirty="0"/>
              <a:t>, </a:t>
            </a:r>
            <a:r>
              <a:rPr lang="en-US" dirty="0"/>
              <a:t>PG 20, 753B).</a:t>
            </a:r>
            <a:r>
              <a:rPr lang="el-GR" dirty="0"/>
              <a:t> </a:t>
            </a:r>
          </a:p>
        </p:txBody>
      </p:sp>
    </p:spTree>
    <p:extLst>
      <p:ext uri="{BB962C8B-B14F-4D97-AF65-F5344CB8AC3E}">
        <p14:creationId xmlns:p14="http://schemas.microsoft.com/office/powerpoint/2010/main" val="4157654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9CC7BA-59F3-DF20-E253-41158DE1BD07}"/>
              </a:ext>
            </a:extLst>
          </p:cNvPr>
          <p:cNvSpPr>
            <a:spLocks noGrp="1"/>
          </p:cNvSpPr>
          <p:nvPr>
            <p:ph type="title"/>
          </p:nvPr>
        </p:nvSpPr>
        <p:spPr>
          <a:xfrm>
            <a:off x="838200" y="18256"/>
            <a:ext cx="10515600" cy="363881"/>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1623AE37-6953-408A-3DBF-E398A049D7FD}"/>
              </a:ext>
            </a:extLst>
          </p:cNvPr>
          <p:cNvSpPr>
            <a:spLocks noGrp="1"/>
          </p:cNvSpPr>
          <p:nvPr>
            <p:ph idx="1"/>
          </p:nvPr>
        </p:nvSpPr>
        <p:spPr>
          <a:xfrm>
            <a:off x="0" y="382137"/>
            <a:ext cx="12192000" cy="6457607"/>
          </a:xfrm>
        </p:spPr>
        <p:txBody>
          <a:bodyPr>
            <a:normAutofit fontScale="92500" lnSpcReduction="10000"/>
          </a:bodyPr>
          <a:lstStyle/>
          <a:p>
            <a:r>
              <a:rPr lang="el-GR" dirty="0"/>
              <a:t>Στο μαρτύριο του αγίου Ιγνατίου αναφέρεται ότι τα οστά του διασώθηκαν και μεταφέρθηκαν στην Αντιόχεια. </a:t>
            </a:r>
          </a:p>
          <a:p>
            <a:r>
              <a:rPr lang="el-GR" dirty="0"/>
              <a:t>Ο </a:t>
            </a:r>
            <a:r>
              <a:rPr lang="el-GR" b="1" dirty="0"/>
              <a:t>Ευσέβιος</a:t>
            </a:r>
            <a:r>
              <a:rPr lang="el-GR" dirty="0"/>
              <a:t> μας πληροφορεί ότι μετά το μαρτύριο του αγίου Πολυκάρπου (165 ή 167) οι Χριστιανοί μάζεψαν «</a:t>
            </a:r>
            <a:r>
              <a:rPr lang="el-GR" i="1" dirty="0" err="1"/>
              <a:t>τὰ</a:t>
            </a:r>
            <a:r>
              <a:rPr lang="el-GR" i="1" dirty="0"/>
              <a:t> </a:t>
            </a:r>
            <a:r>
              <a:rPr lang="el-GR" i="1" dirty="0" err="1"/>
              <a:t>τιμιώτερα</a:t>
            </a:r>
            <a:r>
              <a:rPr lang="el-GR" i="1" dirty="0"/>
              <a:t> λίθων </a:t>
            </a:r>
            <a:r>
              <a:rPr lang="el-GR" i="1" dirty="0" err="1"/>
              <a:t>πολυτελῶν</a:t>
            </a:r>
            <a:r>
              <a:rPr lang="el-GR" i="1" dirty="0"/>
              <a:t> </a:t>
            </a:r>
            <a:r>
              <a:rPr lang="el-GR" i="1" dirty="0" err="1"/>
              <a:t>καὶ</a:t>
            </a:r>
            <a:r>
              <a:rPr lang="el-GR" i="1" dirty="0"/>
              <a:t> </a:t>
            </a:r>
            <a:r>
              <a:rPr lang="el-GR" i="1" dirty="0" err="1"/>
              <a:t>δοκιμώτερα</a:t>
            </a:r>
            <a:r>
              <a:rPr lang="el-GR" i="1" dirty="0"/>
              <a:t> </a:t>
            </a:r>
            <a:r>
              <a:rPr lang="el-GR" i="1" dirty="0" err="1"/>
              <a:t>ὑπὲρ</a:t>
            </a:r>
            <a:r>
              <a:rPr lang="el-GR" i="1" dirty="0"/>
              <a:t> </a:t>
            </a:r>
            <a:r>
              <a:rPr lang="el-GR" i="1" dirty="0" err="1"/>
              <a:t>χρυσίον</a:t>
            </a:r>
            <a:r>
              <a:rPr lang="el-GR" i="1" dirty="0"/>
              <a:t> </a:t>
            </a:r>
            <a:r>
              <a:rPr lang="el-GR" i="1" dirty="0" err="1"/>
              <a:t>ὀστᾶ</a:t>
            </a:r>
            <a:r>
              <a:rPr lang="el-GR" dirty="0"/>
              <a:t>» (Ευσεβίου Καισαρείας, </a:t>
            </a:r>
            <a:r>
              <a:rPr lang="el-GR" i="1" dirty="0" err="1"/>
              <a:t>Ἐκκλησιαστικὴ</a:t>
            </a:r>
            <a:r>
              <a:rPr lang="el-GR" i="1" dirty="0"/>
              <a:t> </a:t>
            </a:r>
            <a:r>
              <a:rPr lang="el-GR" i="1" dirty="0" err="1"/>
              <a:t>Ἱστορία</a:t>
            </a:r>
            <a:r>
              <a:rPr lang="el-GR" i="1" dirty="0"/>
              <a:t> 4</a:t>
            </a:r>
            <a:r>
              <a:rPr lang="en-US" i="1" dirty="0"/>
              <a:t>,</a:t>
            </a:r>
            <a:r>
              <a:rPr lang="el-GR" i="1" dirty="0"/>
              <a:t>5</a:t>
            </a:r>
            <a:r>
              <a:rPr lang="el-GR" dirty="0"/>
              <a:t>, </a:t>
            </a:r>
            <a:r>
              <a:rPr lang="en-US" dirty="0"/>
              <a:t>PG 20, </a:t>
            </a:r>
            <a:r>
              <a:rPr lang="el-GR" dirty="0"/>
              <a:t>3</a:t>
            </a:r>
            <a:r>
              <a:rPr lang="en-US" dirty="0"/>
              <a:t>5</a:t>
            </a:r>
            <a:r>
              <a:rPr lang="el-GR" dirty="0"/>
              <a:t>7</a:t>
            </a:r>
            <a:r>
              <a:rPr lang="en-US" dirty="0"/>
              <a:t>B</a:t>
            </a:r>
            <a:r>
              <a:rPr lang="el-GR" dirty="0"/>
              <a:t>).</a:t>
            </a:r>
          </a:p>
          <a:p>
            <a:r>
              <a:rPr lang="el-GR" dirty="0"/>
              <a:t>Ο </a:t>
            </a:r>
            <a:r>
              <a:rPr lang="el-GR" b="1" dirty="0"/>
              <a:t>Ιωάννης ο Χρυσόστομος</a:t>
            </a:r>
            <a:r>
              <a:rPr lang="el-GR" dirty="0"/>
              <a:t>, στον </a:t>
            </a:r>
            <a:r>
              <a:rPr lang="el-GR" i="1" dirty="0"/>
              <a:t>Λόγο</a:t>
            </a:r>
            <a:r>
              <a:rPr lang="el-GR" dirty="0"/>
              <a:t> του για την αγία </a:t>
            </a:r>
            <a:r>
              <a:rPr lang="el-GR" dirty="0" err="1"/>
              <a:t>Δροσίδα</a:t>
            </a:r>
            <a:r>
              <a:rPr lang="el-GR" dirty="0"/>
              <a:t>, παρατηρεί: «</a:t>
            </a:r>
            <a:r>
              <a:rPr lang="el-GR" i="1" dirty="0" err="1"/>
              <a:t>Ὅσα</a:t>
            </a:r>
            <a:r>
              <a:rPr lang="el-GR" i="1" dirty="0"/>
              <a:t> </a:t>
            </a:r>
            <a:r>
              <a:rPr lang="el-GR" i="1" dirty="0" err="1"/>
              <a:t>γὰρ</a:t>
            </a:r>
            <a:r>
              <a:rPr lang="el-GR" i="1" dirty="0"/>
              <a:t> </a:t>
            </a:r>
            <a:r>
              <a:rPr lang="el-GR" i="1" dirty="0" err="1"/>
              <a:t>οὐκ</a:t>
            </a:r>
            <a:r>
              <a:rPr lang="el-GR" i="1" dirty="0"/>
              <a:t> </a:t>
            </a:r>
            <a:r>
              <a:rPr lang="el-GR" i="1" dirty="0" err="1"/>
              <a:t>ἰσχύει</a:t>
            </a:r>
            <a:r>
              <a:rPr lang="el-GR" i="1" dirty="0"/>
              <a:t> </a:t>
            </a:r>
            <a:r>
              <a:rPr lang="el-GR" i="1" dirty="0" err="1"/>
              <a:t>πλοῦτος</a:t>
            </a:r>
            <a:r>
              <a:rPr lang="el-GR" i="1" dirty="0"/>
              <a:t> </a:t>
            </a:r>
            <a:r>
              <a:rPr lang="el-GR" i="1" dirty="0" err="1"/>
              <a:t>καὶ</a:t>
            </a:r>
            <a:r>
              <a:rPr lang="el-GR" i="1" dirty="0"/>
              <a:t> </a:t>
            </a:r>
            <a:r>
              <a:rPr lang="el-GR" i="1" dirty="0" err="1"/>
              <a:t>χρυσίον</a:t>
            </a:r>
            <a:r>
              <a:rPr lang="el-GR" i="1" dirty="0"/>
              <a:t>, </a:t>
            </a:r>
            <a:r>
              <a:rPr lang="el-GR" i="1" dirty="0" err="1"/>
              <a:t>τοσαῦτα</a:t>
            </a:r>
            <a:r>
              <a:rPr lang="el-GR" i="1" dirty="0"/>
              <a:t> </a:t>
            </a:r>
            <a:r>
              <a:rPr lang="el-GR" i="1" dirty="0" err="1"/>
              <a:t>ἰσχύει</a:t>
            </a:r>
            <a:r>
              <a:rPr lang="el-GR" i="1" dirty="0"/>
              <a:t> μαρτύρων λείψανα. </a:t>
            </a:r>
            <a:r>
              <a:rPr lang="el-GR" i="1" dirty="0" err="1"/>
              <a:t>Χρυσίον</a:t>
            </a:r>
            <a:r>
              <a:rPr lang="el-GR" i="1" dirty="0"/>
              <a:t> </a:t>
            </a:r>
            <a:r>
              <a:rPr lang="el-GR" i="1" dirty="0" err="1"/>
              <a:t>μὲν</a:t>
            </a:r>
            <a:r>
              <a:rPr lang="el-GR" i="1" dirty="0"/>
              <a:t> </a:t>
            </a:r>
            <a:r>
              <a:rPr lang="el-GR" i="1" dirty="0" err="1"/>
              <a:t>γὰρ</a:t>
            </a:r>
            <a:r>
              <a:rPr lang="el-GR" i="1" dirty="0"/>
              <a:t> </a:t>
            </a:r>
            <a:r>
              <a:rPr lang="el-GR" i="1" dirty="0" err="1"/>
              <a:t>οὔτε</a:t>
            </a:r>
            <a:r>
              <a:rPr lang="el-GR" i="1" dirty="0"/>
              <a:t> </a:t>
            </a:r>
            <a:r>
              <a:rPr lang="el-GR" i="1" dirty="0" err="1"/>
              <a:t>νόσον</a:t>
            </a:r>
            <a:r>
              <a:rPr lang="el-GR" i="1" dirty="0"/>
              <a:t> </a:t>
            </a:r>
            <a:r>
              <a:rPr lang="el-GR" i="1" dirty="0" err="1"/>
              <a:t>ἀπήλασε</a:t>
            </a:r>
            <a:r>
              <a:rPr lang="el-GR" i="1" dirty="0"/>
              <a:t> </a:t>
            </a:r>
            <a:r>
              <a:rPr lang="el-GR" i="1" dirty="0" err="1"/>
              <a:t>πώποτε</a:t>
            </a:r>
            <a:r>
              <a:rPr lang="el-GR" i="1" dirty="0"/>
              <a:t>, </a:t>
            </a:r>
            <a:r>
              <a:rPr lang="el-GR" i="1" dirty="0" err="1"/>
              <a:t>οὔτε</a:t>
            </a:r>
            <a:r>
              <a:rPr lang="el-GR" i="1" dirty="0"/>
              <a:t> θάνατον </a:t>
            </a:r>
            <a:r>
              <a:rPr lang="el-GR" i="1" dirty="0" err="1"/>
              <a:t>ἐφυγάδευσε</a:t>
            </a:r>
            <a:r>
              <a:rPr lang="el-GR" i="1" dirty="0"/>
              <a:t>, Μαρτύρων </a:t>
            </a:r>
            <a:r>
              <a:rPr lang="el-GR" i="1" dirty="0" err="1"/>
              <a:t>δὲ</a:t>
            </a:r>
            <a:r>
              <a:rPr lang="el-GR" i="1" dirty="0"/>
              <a:t> </a:t>
            </a:r>
            <a:r>
              <a:rPr lang="el-GR" i="1" dirty="0" err="1"/>
              <a:t>ὀστᾶ</a:t>
            </a:r>
            <a:r>
              <a:rPr lang="el-GR" i="1" dirty="0"/>
              <a:t> </a:t>
            </a:r>
            <a:r>
              <a:rPr lang="el-GR" i="1" dirty="0" err="1"/>
              <a:t>ἀμφότερα</a:t>
            </a:r>
            <a:r>
              <a:rPr lang="el-GR" i="1" dirty="0"/>
              <a:t> </a:t>
            </a:r>
            <a:r>
              <a:rPr lang="el-GR" i="1" dirty="0" err="1"/>
              <a:t>ταῦτα</a:t>
            </a:r>
            <a:r>
              <a:rPr lang="el-GR" i="1" dirty="0"/>
              <a:t> </a:t>
            </a:r>
            <a:r>
              <a:rPr lang="el-GR" i="1" dirty="0" err="1"/>
              <a:t>εἰργάσατο</a:t>
            </a:r>
            <a:r>
              <a:rPr lang="el-GR" dirty="0"/>
              <a:t>» (</a:t>
            </a:r>
            <a:r>
              <a:rPr lang="el-GR" i="1" dirty="0" err="1"/>
              <a:t>Εἰς</a:t>
            </a:r>
            <a:r>
              <a:rPr lang="el-GR" i="1" dirty="0"/>
              <a:t> </a:t>
            </a:r>
            <a:r>
              <a:rPr lang="el-GR" i="1" dirty="0" err="1"/>
              <a:t>ἁγίαν</a:t>
            </a:r>
            <a:r>
              <a:rPr lang="el-GR" i="1" dirty="0"/>
              <a:t> </a:t>
            </a:r>
            <a:r>
              <a:rPr lang="el-GR" i="1" dirty="0" err="1"/>
              <a:t>Δροσίδαν</a:t>
            </a:r>
            <a:r>
              <a:rPr lang="el-GR" i="1" dirty="0"/>
              <a:t> 4</a:t>
            </a:r>
            <a:r>
              <a:rPr lang="el-GR" dirty="0"/>
              <a:t>, </a:t>
            </a:r>
            <a:r>
              <a:rPr lang="en-US" dirty="0"/>
              <a:t>PG 50, 689).</a:t>
            </a:r>
          </a:p>
          <a:p>
            <a:r>
              <a:rPr lang="el-GR" dirty="0"/>
              <a:t>Στη διάρκεια των διωγμών οι τάφοι των Μαρτύρων στις κατακόμβες συνδέθηκαν άμεσα με τη λατρευτική πράξη της Εκκλησίας. Επικράτησε μάλιστα η συνήθεια να συγκεντρώνονται οι Χριστιανοί στον τάφο του Μάρτυρα την ημέρα του θανάτου του και να τελούν επάνω στην πλάκα του τάφου του τη θεία Λειτουργία. </a:t>
            </a:r>
          </a:p>
          <a:p>
            <a:r>
              <a:rPr lang="el-GR" dirty="0"/>
              <a:t>Για τον λόγο αυτό έκτοτε σε </a:t>
            </a:r>
            <a:r>
              <a:rPr lang="el-GR" b="1" dirty="0"/>
              <a:t>κάθε θυσιαστήριο </a:t>
            </a:r>
            <a:r>
              <a:rPr lang="el-GR" dirty="0"/>
              <a:t>υπάρχουν </a:t>
            </a:r>
          </a:p>
          <a:p>
            <a:pPr lvl="1">
              <a:buFont typeface="Wingdings" panose="05000000000000000000" pitchFamily="2" charset="2"/>
              <a:buChar char="v"/>
            </a:pPr>
            <a:r>
              <a:rPr lang="el-GR" dirty="0"/>
              <a:t>λείψανα αγίων ή </a:t>
            </a:r>
          </a:p>
          <a:p>
            <a:pPr lvl="1">
              <a:buFont typeface="Wingdings" panose="05000000000000000000" pitchFamily="2" charset="2"/>
              <a:buChar char="v"/>
            </a:pPr>
            <a:r>
              <a:rPr lang="el-GR" dirty="0"/>
              <a:t>το αντιμήνσιο. </a:t>
            </a:r>
            <a:endParaRPr lang="en-US" dirty="0"/>
          </a:p>
          <a:p>
            <a:pPr marL="0" indent="0">
              <a:buNone/>
            </a:pPr>
            <a:r>
              <a:rPr lang="el-GR" dirty="0"/>
              <a:t> </a:t>
            </a:r>
          </a:p>
        </p:txBody>
      </p:sp>
    </p:spTree>
    <p:extLst>
      <p:ext uri="{BB962C8B-B14F-4D97-AF65-F5344CB8AC3E}">
        <p14:creationId xmlns:p14="http://schemas.microsoft.com/office/powerpoint/2010/main" val="2373591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B474F6-00F2-60E2-AC35-F28BDDF200BB}"/>
              </a:ext>
            </a:extLst>
          </p:cNvPr>
          <p:cNvSpPr>
            <a:spLocks noGrp="1"/>
          </p:cNvSpPr>
          <p:nvPr>
            <p:ph type="title"/>
          </p:nvPr>
        </p:nvSpPr>
        <p:spPr>
          <a:xfrm>
            <a:off x="838200" y="18256"/>
            <a:ext cx="10515600" cy="662782"/>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D7B74490-7E99-ADFD-AE45-4A1D436DCC99}"/>
              </a:ext>
            </a:extLst>
          </p:cNvPr>
          <p:cNvSpPr>
            <a:spLocks noGrp="1"/>
          </p:cNvSpPr>
          <p:nvPr>
            <p:ph idx="1"/>
          </p:nvPr>
        </p:nvSpPr>
        <p:spPr>
          <a:xfrm>
            <a:off x="0" y="681038"/>
            <a:ext cx="12192000" cy="6158705"/>
          </a:xfrm>
        </p:spPr>
        <p:txBody>
          <a:bodyPr/>
          <a:lstStyle/>
          <a:p>
            <a:r>
              <a:rPr lang="el-GR" dirty="0"/>
              <a:t>Στις κατακόμβες βρέθηκαν επίσης </a:t>
            </a:r>
            <a:r>
              <a:rPr lang="el-GR" b="1" dirty="0"/>
              <a:t>φιαλίδια</a:t>
            </a:r>
            <a:r>
              <a:rPr lang="el-GR" dirty="0"/>
              <a:t> από πηλό, γυαλί, μολύβι και άλλα υλικά. Αυτά φαίνεται ότι χρησίμευαν για να αποθηκεύσουν </a:t>
            </a:r>
            <a:r>
              <a:rPr lang="el-GR" u="sng" dirty="0"/>
              <a:t>λάδι ή αρώματα</a:t>
            </a:r>
            <a:r>
              <a:rPr lang="el-GR" dirty="0"/>
              <a:t>, με τα οποία άλειφαν τους νεκρούς πριν από τον ενταφιασμό ή άναβαν με το λάδι λυχνίες στους τάφους των Μαρτύρων. Γι’ αυτό τα φιαλίδια έχουν εικόνα του μάρτυρα ή σχετική επιγραφή. Σε ειδικά φιαλίδια φύλαγαν αγιασμένο λάδι ή χώμα από αγιασμένους τόπους ή αγιασμό. </a:t>
            </a:r>
          </a:p>
          <a:p>
            <a:r>
              <a:rPr lang="el-GR" dirty="0"/>
              <a:t>Σε μερικά φιαλίδια βρέθηκε </a:t>
            </a:r>
            <a:r>
              <a:rPr lang="el-GR" u="sng" dirty="0"/>
              <a:t>αποξηραμένη </a:t>
            </a:r>
            <a:r>
              <a:rPr lang="el-GR" u="sng" dirty="0" err="1"/>
              <a:t>σκουροκόκκινη</a:t>
            </a:r>
            <a:r>
              <a:rPr lang="el-GR" u="sng" dirty="0"/>
              <a:t> ύλη </a:t>
            </a:r>
            <a:r>
              <a:rPr lang="el-GR" dirty="0"/>
              <a:t>και πολλοί πίστεψαν ότι περιείχε αίμα Μαρτύρων (</a:t>
            </a:r>
            <a:r>
              <a:rPr lang="en-US" dirty="0"/>
              <a:t>ampullae sanguinis). </a:t>
            </a:r>
            <a:r>
              <a:rPr lang="el-GR" dirty="0"/>
              <a:t>Η χημική όμως ανάλυσε απέδειξε ότι η εκδοχή αυτή ήταν ανυπόστατη. </a:t>
            </a:r>
          </a:p>
          <a:p>
            <a:r>
              <a:rPr lang="el-GR" dirty="0"/>
              <a:t>Πολλά μολύβδινα φιαλίδια κατασκευάζονταν στη Θεσσαλονίκη και ονομάζονταν </a:t>
            </a:r>
            <a:r>
              <a:rPr lang="el-GR" u="sng" dirty="0"/>
              <a:t>«</a:t>
            </a:r>
            <a:r>
              <a:rPr lang="el-GR" u="sng" dirty="0" err="1"/>
              <a:t>κουτρούβια</a:t>
            </a:r>
            <a:r>
              <a:rPr lang="el-GR" u="sng" dirty="0"/>
              <a:t>»</a:t>
            </a:r>
            <a:r>
              <a:rPr lang="el-GR" dirty="0"/>
              <a:t>. Περιείχαν μύρο από το κιβώριο του αγίου Δημητρίου και από τον τάφο της αγίας Θεοδώρας. Είχαν ύψος 4 με 6 εκατοστά και στις πλευρές τους παραστάσεις των </a:t>
            </a:r>
            <a:r>
              <a:rPr lang="el-GR" dirty="0" err="1"/>
              <a:t>μυροβλήτων</a:t>
            </a:r>
            <a:r>
              <a:rPr lang="el-GR" dirty="0"/>
              <a:t> αγίων της Θεσσαλονίκης Δημητρίου και Θεοδώρας. </a:t>
            </a:r>
          </a:p>
        </p:txBody>
      </p:sp>
    </p:spTree>
    <p:extLst>
      <p:ext uri="{BB962C8B-B14F-4D97-AF65-F5344CB8AC3E}">
        <p14:creationId xmlns:p14="http://schemas.microsoft.com/office/powerpoint/2010/main" val="1798431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CEA706-5F1E-1AC5-6049-3541315E4E67}"/>
              </a:ext>
            </a:extLst>
          </p:cNvPr>
          <p:cNvSpPr>
            <a:spLocks noGrp="1"/>
          </p:cNvSpPr>
          <p:nvPr>
            <p:ph type="title"/>
          </p:nvPr>
        </p:nvSpPr>
        <p:spPr>
          <a:xfrm>
            <a:off x="838200" y="18256"/>
            <a:ext cx="10515600" cy="377530"/>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7751627A-F205-0CCA-37EE-629BB8E234FA}"/>
              </a:ext>
            </a:extLst>
          </p:cNvPr>
          <p:cNvSpPr>
            <a:spLocks noGrp="1"/>
          </p:cNvSpPr>
          <p:nvPr>
            <p:ph idx="1"/>
          </p:nvPr>
        </p:nvSpPr>
        <p:spPr>
          <a:xfrm>
            <a:off x="0" y="395786"/>
            <a:ext cx="12192000" cy="6443958"/>
          </a:xfrm>
        </p:spPr>
        <p:txBody>
          <a:bodyPr>
            <a:normAutofit lnSpcReduction="10000"/>
          </a:bodyPr>
          <a:lstStyle/>
          <a:p>
            <a:r>
              <a:rPr lang="el-GR" dirty="0"/>
              <a:t>Η τιμή προς τα λείψανα επεκτάθηκε και στα </a:t>
            </a:r>
            <a:r>
              <a:rPr lang="el-GR" u="sng" dirty="0"/>
              <a:t>λείψανα των Απολογητών </a:t>
            </a:r>
            <a:r>
              <a:rPr lang="el-GR" dirty="0"/>
              <a:t>και </a:t>
            </a:r>
            <a:r>
              <a:rPr lang="el-GR" u="sng" dirty="0"/>
              <a:t>των</a:t>
            </a:r>
            <a:r>
              <a:rPr lang="el-GR" dirty="0"/>
              <a:t>  </a:t>
            </a:r>
            <a:r>
              <a:rPr lang="el-GR" u="sng" dirty="0"/>
              <a:t>Οσίων</a:t>
            </a:r>
            <a:r>
              <a:rPr lang="el-GR" dirty="0"/>
              <a:t>, μάλιστα μετά τους διωγμούς παρατηρήθηκε ζωηρό ενδιαφέρον για την απόκτησή τους. Γι’ αυτό και από την εποχή αυτή γίνονται ανακομιδές λειψάνων και μετακομιδές σε άλλους τόπους, όπου ανεγείρονται μεγαλοπρεπείς ναοί. </a:t>
            </a:r>
          </a:p>
          <a:p>
            <a:r>
              <a:rPr lang="el-GR" dirty="0"/>
              <a:t>Τέλος επικράτησε το </a:t>
            </a:r>
            <a:r>
              <a:rPr lang="el-GR" b="1" dirty="0"/>
              <a:t>έθιμο να εγκαινιάζονται οι ναοί με κατάθεση λειψάνων</a:t>
            </a:r>
            <a:r>
              <a:rPr lang="el-GR" dirty="0"/>
              <a:t>. </a:t>
            </a:r>
          </a:p>
          <a:p>
            <a:r>
              <a:rPr lang="el-GR" i="1" dirty="0"/>
              <a:t>Ζ΄ Οικουμενική Σύνοδος, Κανών 7</a:t>
            </a:r>
            <a:r>
              <a:rPr lang="el-GR" dirty="0"/>
              <a:t>: «</a:t>
            </a:r>
            <a:r>
              <a:rPr lang="el-GR" i="1" dirty="0" err="1"/>
              <a:t>Ὅσοι</a:t>
            </a:r>
            <a:r>
              <a:rPr lang="el-GR" i="1" dirty="0"/>
              <a:t> </a:t>
            </a:r>
            <a:r>
              <a:rPr lang="el-GR" i="1" dirty="0" err="1"/>
              <a:t>οὖν</a:t>
            </a:r>
            <a:r>
              <a:rPr lang="el-GR" i="1" dirty="0"/>
              <a:t> </a:t>
            </a:r>
            <a:r>
              <a:rPr lang="el-GR" i="1" dirty="0" err="1"/>
              <a:t>σεπτοὶ</a:t>
            </a:r>
            <a:r>
              <a:rPr lang="el-GR" i="1" dirty="0"/>
              <a:t> </a:t>
            </a:r>
            <a:r>
              <a:rPr lang="el-GR" i="1" dirty="0" err="1"/>
              <a:t>ναοὶ</a:t>
            </a:r>
            <a:r>
              <a:rPr lang="el-GR" i="1" dirty="0"/>
              <a:t> καθιερώθηκαν </a:t>
            </a:r>
            <a:r>
              <a:rPr lang="el-GR" i="1" dirty="0" err="1"/>
              <a:t>ἐκτὸς</a:t>
            </a:r>
            <a:r>
              <a:rPr lang="el-GR" i="1" dirty="0"/>
              <a:t> </a:t>
            </a:r>
            <a:r>
              <a:rPr lang="el-GR" i="1" dirty="0" err="1"/>
              <a:t>ἁγίων</a:t>
            </a:r>
            <a:r>
              <a:rPr lang="el-GR" i="1" dirty="0"/>
              <a:t> λειψάνων Μαρτύρων, </a:t>
            </a:r>
            <a:r>
              <a:rPr lang="el-GR" i="1" dirty="0" err="1"/>
              <a:t>ὁρίζομεν</a:t>
            </a:r>
            <a:r>
              <a:rPr lang="el-GR" i="1" dirty="0"/>
              <a:t> </a:t>
            </a:r>
            <a:r>
              <a:rPr lang="el-GR" i="1" dirty="0" err="1"/>
              <a:t>ἐν</a:t>
            </a:r>
            <a:r>
              <a:rPr lang="el-GR" i="1" dirty="0"/>
              <a:t> </a:t>
            </a:r>
            <a:r>
              <a:rPr lang="el-GR" i="1" dirty="0" err="1"/>
              <a:t>αὐτοῖς</a:t>
            </a:r>
            <a:r>
              <a:rPr lang="el-GR" i="1" dirty="0"/>
              <a:t> </a:t>
            </a:r>
            <a:r>
              <a:rPr lang="el-GR" i="1" dirty="0" err="1"/>
              <a:t>κατάθεσιν</a:t>
            </a:r>
            <a:r>
              <a:rPr lang="el-GR" i="1" dirty="0"/>
              <a:t> γενέσθαι </a:t>
            </a:r>
            <a:r>
              <a:rPr lang="el-GR" i="1" dirty="0" err="1"/>
              <a:t>μετὰ</a:t>
            </a:r>
            <a:r>
              <a:rPr lang="el-GR" i="1" dirty="0"/>
              <a:t> </a:t>
            </a:r>
            <a:r>
              <a:rPr lang="el-GR" i="1" dirty="0" err="1"/>
              <a:t>τῆς</a:t>
            </a:r>
            <a:r>
              <a:rPr lang="el-GR" i="1" dirty="0"/>
              <a:t> συνήθους </a:t>
            </a:r>
            <a:r>
              <a:rPr lang="el-GR" i="1" dirty="0" err="1"/>
              <a:t>εὐχῆς</a:t>
            </a:r>
            <a:r>
              <a:rPr lang="el-GR" i="1" dirty="0"/>
              <a:t>. </a:t>
            </a:r>
            <a:r>
              <a:rPr lang="el-GR" i="1" dirty="0" err="1"/>
              <a:t>Καὶ</a:t>
            </a:r>
            <a:r>
              <a:rPr lang="el-GR" i="1" dirty="0"/>
              <a:t> </a:t>
            </a:r>
            <a:r>
              <a:rPr lang="el-GR" i="1" dirty="0" err="1"/>
              <a:t>εἰ</a:t>
            </a:r>
            <a:r>
              <a:rPr lang="el-GR" i="1" dirty="0"/>
              <a:t> </a:t>
            </a:r>
            <a:r>
              <a:rPr lang="el-GR" i="1" dirty="0" err="1"/>
              <a:t>ἀπὸ</a:t>
            </a:r>
            <a:r>
              <a:rPr lang="el-GR" i="1" dirty="0"/>
              <a:t> </a:t>
            </a:r>
            <a:r>
              <a:rPr lang="el-GR" i="1" dirty="0" err="1"/>
              <a:t>τοῦ</a:t>
            </a:r>
            <a:r>
              <a:rPr lang="el-GR" i="1" dirty="0"/>
              <a:t> παρόντος </a:t>
            </a:r>
            <a:r>
              <a:rPr lang="el-GR" i="1" dirty="0" err="1"/>
              <a:t>τὶς</a:t>
            </a:r>
            <a:r>
              <a:rPr lang="el-GR" i="1" dirty="0"/>
              <a:t> </a:t>
            </a:r>
            <a:r>
              <a:rPr lang="el-GR" i="1" dirty="0" err="1"/>
              <a:t>εὑρεθῇ</a:t>
            </a:r>
            <a:r>
              <a:rPr lang="el-GR" i="1" dirty="0"/>
              <a:t> </a:t>
            </a:r>
            <a:r>
              <a:rPr lang="el-GR" i="1" dirty="0" err="1"/>
              <a:t>ἐπίσκοπος</a:t>
            </a:r>
            <a:r>
              <a:rPr lang="el-GR" i="1" dirty="0"/>
              <a:t> </a:t>
            </a:r>
            <a:r>
              <a:rPr lang="el-GR" i="1" dirty="0" err="1"/>
              <a:t>χωρὶς</a:t>
            </a:r>
            <a:r>
              <a:rPr lang="el-GR" i="1" dirty="0"/>
              <a:t> </a:t>
            </a:r>
            <a:r>
              <a:rPr lang="el-GR" i="1" dirty="0" err="1"/>
              <a:t>ἁγίων</a:t>
            </a:r>
            <a:r>
              <a:rPr lang="el-GR" i="1" dirty="0"/>
              <a:t> λειψάνων </a:t>
            </a:r>
            <a:r>
              <a:rPr lang="el-GR" i="1" dirty="0" err="1"/>
              <a:t>καθιερῶν</a:t>
            </a:r>
            <a:r>
              <a:rPr lang="el-GR" i="1" dirty="0"/>
              <a:t> </a:t>
            </a:r>
            <a:r>
              <a:rPr lang="el-GR" i="1" dirty="0" err="1"/>
              <a:t>ναόν</a:t>
            </a:r>
            <a:r>
              <a:rPr lang="el-GR" i="1" dirty="0"/>
              <a:t>, </a:t>
            </a:r>
            <a:r>
              <a:rPr lang="el-GR" i="1" dirty="0" err="1"/>
              <a:t>καθαιρείσθω</a:t>
            </a:r>
            <a:r>
              <a:rPr lang="el-GR" i="1" dirty="0"/>
              <a:t>, </a:t>
            </a:r>
            <a:r>
              <a:rPr lang="el-GR" i="1" dirty="0" err="1"/>
              <a:t>ὡς</a:t>
            </a:r>
            <a:r>
              <a:rPr lang="el-GR" i="1" dirty="0"/>
              <a:t> </a:t>
            </a:r>
            <a:r>
              <a:rPr lang="el-GR" i="1" dirty="0" err="1"/>
              <a:t>παραβεβηκὼς</a:t>
            </a:r>
            <a:r>
              <a:rPr lang="el-GR" i="1" dirty="0"/>
              <a:t> </a:t>
            </a:r>
            <a:r>
              <a:rPr lang="el-GR" i="1" dirty="0" err="1"/>
              <a:t>τὰς</a:t>
            </a:r>
            <a:r>
              <a:rPr lang="el-GR" i="1" dirty="0"/>
              <a:t> </a:t>
            </a:r>
            <a:r>
              <a:rPr lang="el-GR" i="1" dirty="0" err="1"/>
              <a:t>ἐκκλησιαστικὰς</a:t>
            </a:r>
            <a:r>
              <a:rPr lang="el-GR" i="1" dirty="0"/>
              <a:t> παραδόσεις</a:t>
            </a:r>
            <a:r>
              <a:rPr lang="el-GR" dirty="0"/>
              <a:t>».</a:t>
            </a:r>
          </a:p>
          <a:p>
            <a:r>
              <a:rPr lang="el-GR" dirty="0"/>
              <a:t>Σύμφωνα με τον Σωφρόνιο Ιεροσολύμων: «</a:t>
            </a:r>
            <a:r>
              <a:rPr lang="el-GR" i="1" dirty="0" err="1"/>
              <a:t>Θυσιαστήριον</a:t>
            </a:r>
            <a:r>
              <a:rPr lang="el-GR" i="1" dirty="0"/>
              <a:t> </a:t>
            </a:r>
            <a:r>
              <a:rPr lang="el-GR" i="1" dirty="0" err="1"/>
              <a:t>ἐν</a:t>
            </a:r>
            <a:r>
              <a:rPr lang="el-GR" i="1" dirty="0"/>
              <a:t> </a:t>
            </a:r>
            <a:r>
              <a:rPr lang="el-GR" i="1" dirty="0" err="1"/>
              <a:t>ἀγρ</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ἤ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ἀμπελῶσι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γενόμενον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ᾧ λείψανα </a:t>
            </a:r>
            <a:r>
              <a:rPr lang="el-GR" i="1" dirty="0" err="1">
                <a:latin typeface="Calibri" panose="020F0502020204030204" pitchFamily="34" charset="0"/>
                <a:cs typeface="Calibri" panose="020F0502020204030204" pitchFamily="34" charset="0"/>
              </a:rPr>
              <a:t>οὐκ</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ἐναπόκειται</a:t>
            </a:r>
            <a:r>
              <a:rPr lang="el-GR" i="1" dirty="0">
                <a:latin typeface="Calibri" panose="020F0502020204030204" pitchFamily="34" charset="0"/>
                <a:cs typeface="Calibri" panose="020F0502020204030204" pitchFamily="34" charset="0"/>
              </a:rPr>
              <a:t> Μαρτύρων, </a:t>
            </a:r>
            <a:r>
              <a:rPr lang="el-GR" i="1" dirty="0" err="1">
                <a:latin typeface="Calibri" panose="020F0502020204030204" pitchFamily="34" charset="0"/>
                <a:cs typeface="Calibri" panose="020F0502020204030204" pitchFamily="34" charset="0"/>
              </a:rPr>
              <a:t>καταστραφέσθω</a:t>
            </a:r>
            <a:r>
              <a:rPr lang="el-GR"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Περὶ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ἐξαγγελιῶν</a:t>
            </a:r>
            <a:r>
              <a:rPr lang="el-GR"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PG 87, 3369A).</a:t>
            </a:r>
          </a:p>
          <a:p>
            <a:r>
              <a:rPr lang="el-GR" dirty="0">
                <a:latin typeface="Calibri" panose="020F0502020204030204" pitchFamily="34" charset="0"/>
                <a:cs typeface="Calibri" panose="020F0502020204030204" pitchFamily="34" charset="0"/>
              </a:rPr>
              <a:t>Από </a:t>
            </a:r>
            <a:r>
              <a:rPr lang="el-GR" b="1" dirty="0">
                <a:latin typeface="Calibri" panose="020F0502020204030204" pitchFamily="34" charset="0"/>
                <a:cs typeface="Calibri" panose="020F0502020204030204" pitchFamily="34" charset="0"/>
              </a:rPr>
              <a:t>τον δ΄ αιώνα</a:t>
            </a:r>
            <a:r>
              <a:rPr lang="el-GR" dirty="0">
                <a:latin typeface="Calibri" panose="020F0502020204030204" pitchFamily="34" charset="0"/>
                <a:cs typeface="Calibri" panose="020F0502020204030204" pitchFamily="34" charset="0"/>
              </a:rPr>
              <a:t>, παρά τις αντιδράσεις εκκλησιαστικών συγγραφέων, έχουμε στην Ανατολική Εκκλησία ανακομιδές λειψάνων, τεμαχισμούς και μεταφορές, γιατί οι αυτοκράτορες και οι μεγάλες πόλεις επιδίωκαν να αποκτήσουν πολλά λείψανα διάσημων αγίων. </a:t>
            </a:r>
            <a:endParaRPr lang="el-GR" dirty="0"/>
          </a:p>
        </p:txBody>
      </p:sp>
    </p:spTree>
    <p:extLst>
      <p:ext uri="{BB962C8B-B14F-4D97-AF65-F5344CB8AC3E}">
        <p14:creationId xmlns:p14="http://schemas.microsoft.com/office/powerpoint/2010/main" val="3360162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7A91F9-28EA-E41A-6036-11C51AD5ADFC}"/>
              </a:ext>
            </a:extLst>
          </p:cNvPr>
          <p:cNvSpPr>
            <a:spLocks noGrp="1"/>
          </p:cNvSpPr>
          <p:nvPr>
            <p:ph type="title"/>
          </p:nvPr>
        </p:nvSpPr>
        <p:spPr>
          <a:xfrm>
            <a:off x="838200" y="18256"/>
            <a:ext cx="10515600" cy="662782"/>
          </a:xfrm>
        </p:spPr>
        <p:txBody>
          <a:bodyPr>
            <a:normAutofit fontScale="90000"/>
          </a:bodyPr>
          <a:lstStyle/>
          <a:p>
            <a:pPr algn="ctr"/>
            <a:r>
              <a:rPr lang="el-GR" dirty="0"/>
              <a:t>ΙΣΤΟΡΙΚΗ ΘΕΩΡΗΣΗ</a:t>
            </a:r>
          </a:p>
        </p:txBody>
      </p:sp>
      <p:sp>
        <p:nvSpPr>
          <p:cNvPr id="3" name="Θέση περιεχομένου 2">
            <a:extLst>
              <a:ext uri="{FF2B5EF4-FFF2-40B4-BE49-F238E27FC236}">
                <a16:creationId xmlns:a16="http://schemas.microsoft.com/office/drawing/2014/main" id="{5021FC7E-F34D-7E86-341F-29C5438B097B}"/>
              </a:ext>
            </a:extLst>
          </p:cNvPr>
          <p:cNvSpPr>
            <a:spLocks noGrp="1"/>
          </p:cNvSpPr>
          <p:nvPr>
            <p:ph idx="1"/>
          </p:nvPr>
        </p:nvSpPr>
        <p:spPr>
          <a:xfrm>
            <a:off x="0" y="542734"/>
            <a:ext cx="12192000" cy="6297009"/>
          </a:xfrm>
        </p:spPr>
        <p:txBody>
          <a:bodyPr>
            <a:normAutofit lnSpcReduction="10000"/>
          </a:bodyPr>
          <a:lstStyle/>
          <a:p>
            <a:r>
              <a:rPr lang="el-GR" dirty="0"/>
              <a:t>Η σφοδρή επιθυμία για απόκτησή τους είχε σαν αποτέλεσμα να παρατηρηθούν </a:t>
            </a:r>
            <a:r>
              <a:rPr lang="el-GR" b="1" dirty="0"/>
              <a:t>ορισμένες υπερβολές στην Ανατολή</a:t>
            </a:r>
            <a:r>
              <a:rPr lang="el-GR" dirty="0"/>
              <a:t>, κυρίως στη Συρία. Υπάρχουν μάλιστα περιπτώσεις, που οι Χριστιανοί με συμπλοκές και αγώνες προσπαθούσαν να εξασφαλίσουν λείψανα Μαρτύρων και αγίων. </a:t>
            </a:r>
          </a:p>
          <a:p>
            <a:r>
              <a:rPr lang="el-GR" dirty="0"/>
              <a:t>Όταν πέθανε ο μοναχός </a:t>
            </a:r>
            <a:r>
              <a:rPr lang="el-GR" dirty="0" err="1"/>
              <a:t>Μάρων</a:t>
            </a:r>
            <a:r>
              <a:rPr lang="el-GR" dirty="0"/>
              <a:t> στην έρημο της Συρίας, οι κάτοικοι μιας κωμοπόλεως επιτέθηκαν εναντίον κατοίκων γειτονικών χωριών και απέκτησαν το πολύτιμο λείψανο: «</a:t>
            </a:r>
            <a:r>
              <a:rPr lang="el-GR" i="1" dirty="0"/>
              <a:t>Πόλεμος </a:t>
            </a:r>
            <a:r>
              <a:rPr lang="el-GR" i="1" dirty="0" err="1"/>
              <a:t>περὶ</a:t>
            </a:r>
            <a:r>
              <a:rPr lang="el-GR" i="1" dirty="0"/>
              <a:t> </a:t>
            </a:r>
            <a:r>
              <a:rPr lang="el-GR" i="1" dirty="0" err="1"/>
              <a:t>τοῦ</a:t>
            </a:r>
            <a:r>
              <a:rPr lang="el-GR" i="1" dirty="0"/>
              <a:t> σώματος </a:t>
            </a:r>
            <a:r>
              <a:rPr lang="el-GR" i="1" dirty="0" err="1"/>
              <a:t>τοῖς</a:t>
            </a:r>
            <a:r>
              <a:rPr lang="el-GR" i="1" dirty="0"/>
              <a:t> </a:t>
            </a:r>
            <a:r>
              <a:rPr lang="el-GR" i="1" dirty="0" err="1"/>
              <a:t>γειτονεύουσι</a:t>
            </a:r>
            <a:r>
              <a:rPr lang="el-GR" i="1" dirty="0"/>
              <a:t> συνέστη σφοδρός</a:t>
            </a:r>
            <a:r>
              <a:rPr lang="el-GR" dirty="0"/>
              <a:t>». Όταν επίσης οι κάτοικοι της περιοχής, όπου ασκήτευε ο μοναχός Ιάκωβος, πληροφορήθηκαν ότι ο μοναχός ήταν άρρωστος βαριά, συγκρούστηκαν με άλλους για να αποκτήσουν το σώμα του μισοπεθαμένου Ιακώβου. (Θεοδώρητου Κύρου, </a:t>
            </a:r>
            <a:r>
              <a:rPr lang="el-GR" i="1" dirty="0"/>
              <a:t>Φιλόθεος </a:t>
            </a:r>
            <a:r>
              <a:rPr lang="el-GR" i="1" dirty="0" err="1"/>
              <a:t>Ἱστορία</a:t>
            </a:r>
            <a:r>
              <a:rPr lang="el-GR" i="1" dirty="0"/>
              <a:t> 16,21</a:t>
            </a:r>
            <a:r>
              <a:rPr lang="el-GR" dirty="0"/>
              <a:t>, </a:t>
            </a:r>
            <a:r>
              <a:rPr lang="en-US" dirty="0"/>
              <a:t>PG 82, 1420AB </a:t>
            </a:r>
            <a:r>
              <a:rPr lang="el-GR" dirty="0"/>
              <a:t>και </a:t>
            </a:r>
            <a:r>
              <a:rPr lang="en-US" i="1" dirty="0"/>
              <a:t>16</a:t>
            </a:r>
            <a:r>
              <a:rPr lang="en-US" dirty="0"/>
              <a:t>, PG 82, 1420AB</a:t>
            </a:r>
            <a:r>
              <a:rPr lang="el-GR" dirty="0"/>
              <a:t>)</a:t>
            </a:r>
            <a:r>
              <a:rPr lang="en-US" dirty="0"/>
              <a:t>.</a:t>
            </a:r>
            <a:r>
              <a:rPr lang="el-GR" dirty="0"/>
              <a:t> </a:t>
            </a:r>
          </a:p>
          <a:p>
            <a:r>
              <a:rPr lang="el-GR" dirty="0"/>
              <a:t>Οι αλεξανδρινοί θεολόγοι απέφευγαν να μιλήσουν για απόδοση τιμής σε λείψανα. Αυτό οφείλεται στην πεποίθησή τους, που έχει έντονη πλατωνική επίδραση, ότι η αλήθεια βρίσκεται μόνο στον κόσμο του πνεύματος, ενώ ό,τι συνδέεται με την ιστορική πραγματικότητα είναι σκιά και ανάξιο λόγου.</a:t>
            </a:r>
          </a:p>
        </p:txBody>
      </p:sp>
    </p:spTree>
    <p:extLst>
      <p:ext uri="{BB962C8B-B14F-4D97-AF65-F5344CB8AC3E}">
        <p14:creationId xmlns:p14="http://schemas.microsoft.com/office/powerpoint/2010/main" val="213689674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675</TotalTime>
  <Words>3729</Words>
  <Application>Microsoft Office PowerPoint</Application>
  <PresentationFormat>Ευρεία οθόνη</PresentationFormat>
  <Paragraphs>111</Paragraphs>
  <Slides>20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Wingdings</vt:lpstr>
      <vt:lpstr>Θέμα του Office</vt:lpstr>
      <vt:lpstr>ΑΓΙΟΛΟΓΙΑ ΕΟΡΤΟΛΟΓΙΑ ΕΝΟΤΗΤΑ 3Η  ΤΑ ΛΕΙΨΑΝΑ ΤΩΝ ΑΓΙΩΝ Από το βιβλίο του Δημητρίου Γ. Τσάμη ΑΓΙΟΛΟΓΙΑ ΤΗΣ ΟΡΘΟΔΟΞΗΣ ΕΚΚΛΗΣΙΑΣ ΕΚΔΟΣΕΙΣ Π. ΠΟΥΡΝΑΡΑ, ΘΕΣΣΑΛΟΝΙΚΗ 1999,  σσ. 150-162</vt:lpstr>
      <vt:lpstr>ΘΕΟΛΟΓΙΚΗ ΘΕΩΡΗΣΗ</vt:lpstr>
      <vt:lpstr>ΘΕΟΛΟΓΙΚΗ ΘΕΩΡΗΣΗ</vt:lpstr>
      <vt:lpstr>ΘΕΟΛΟΓΙΚΗ ΘΕΩΡΗΣΗ</vt:lpstr>
      <vt:lpstr>ΙΣΤΟΡΙΚΗ ΘΕΩΡΗΣΗ</vt:lpstr>
      <vt:lpstr>ΙΣΤΟΡΙΚΗ ΘΕΩΡΗΣΗ</vt:lpstr>
      <vt:lpstr>ΙΣΤΟΡΙΚΗ ΘΕΩΡΗΣΗ</vt:lpstr>
      <vt:lpstr>ΙΣΤΟΡΙΚΗ ΘΕΩΡΗΣΗ</vt:lpstr>
      <vt:lpstr>ΙΣΤΟΡΙΚΗ ΘΕΩΡΗΣΗ</vt:lpstr>
      <vt:lpstr>ΙΣΤΟΡΙΚΗ ΘΕΩΡΗΣΗ</vt:lpstr>
      <vt:lpstr>ΙΣΤΟΡΙΚΗ ΘΕΩΡΗΣΗ</vt:lpstr>
      <vt:lpstr>ΙΣΤΟΡΙΚΗ ΘΕΩΡΗΣΗ</vt:lpstr>
      <vt:lpstr>ΑΝΕΥΡΕΣΗ ΚΑΙ ΑΝΑΓΝΩΡΙΣΗ ΤΩΝ ΛΕΙΨΑΝΩΝ</vt:lpstr>
      <vt:lpstr>ΑΝΕΥΡΕΣΗ ΚΑΙ ΑΝΑΓΝΩΡΙΣΗ ΤΩΝ ΛΕΙΨΑΝΩΝ</vt:lpstr>
      <vt:lpstr>ΑΝΑΚΟΜΙΔΗ ΚΑΙ ΤΕΜΑΧΙΣΜΟΣ ΤΩΝ ΛΕΙΨΑΝΩΝ</vt:lpstr>
      <vt:lpstr>ΑΝΑΚΟΜΙΔΗ ΚΑΙ ΤΕΜΑΧΙΣΜΟΣ ΤΩΝ ΛΕΙΨΑΝΩΝ</vt:lpstr>
      <vt:lpstr>ΑΝΑΚΟΜΙΔΗ ΚΑΙ ΤΕΜΑΧΙΣΜΟΣ ΤΩΝ ΛΕΙΨΑΝΩΝ</vt:lpstr>
      <vt:lpstr>ΑΝΑΚΟΜΙΔΗ ΚΑΙ ΤΕΜΑΧΙΣΜΟΣ ΤΩΝ ΛΕΙΨΑΝΩΝ</vt:lpstr>
      <vt:lpstr>ΔΙΕΥΘΕΤΗΣΗ ΤΩΝ ΛΕΙΨΑΝΩΝ</vt:lpstr>
      <vt:lpstr>ΔΙΕΥΘΕΤΗΣΗ ΤΩΝ ΛΕΙΨΑΝΩΝ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3Η  ΤΑ ΛΕΙΨΑΝΑ ΤΩΝ ΑΓΙΩΝ Από το βιβλίο του Δημητρίου Γ. Τσάμη ΑΓΙΟΛΟΓΙΑ ΤΗΣ ΟΡΘΟΔΟΞΗΣ ΕΚΚΛΗΣΙΑΣ ΕΚΔΟΣΕΙΣ Π. ΠΟΥΡΝΑΡΑ, ΘΕΣΣΑΛΟΝΙΚΗ 1999,  σσ. 150-162</dc:title>
  <dc:creator>MARIA KARAMPELIA</dc:creator>
  <cp:lastModifiedBy>MARIA KARAMPELIA</cp:lastModifiedBy>
  <cp:revision>43</cp:revision>
  <dcterms:created xsi:type="dcterms:W3CDTF">2022-11-28T14:55:51Z</dcterms:created>
  <dcterms:modified xsi:type="dcterms:W3CDTF">2024-10-15T15:47:06Z</dcterms:modified>
</cp:coreProperties>
</file>