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2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957" autoAdjust="0"/>
    <p:restoredTop sz="94660"/>
  </p:normalViewPr>
  <p:slideViewPr>
    <p:cSldViewPr snapToGrid="0">
      <p:cViewPr varScale="1">
        <p:scale>
          <a:sx n="83" d="100"/>
          <a:sy n="83" d="100"/>
        </p:scale>
        <p:origin x="782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418C6-2D9E-47C7-B20B-395EA3B9AC8C}" type="datetimeFigureOut">
              <a:rPr lang="en-US" smtClean="0"/>
              <a:t>12/17/2024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EEE0B546-760E-4381-9DCA-6CD748B369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81960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418C6-2D9E-47C7-B20B-395EA3B9AC8C}" type="datetimeFigureOut">
              <a:rPr lang="en-US" smtClean="0"/>
              <a:t>12/17/2024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EEE0B546-760E-4381-9DCA-6CD748B369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0505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418C6-2D9E-47C7-B20B-395EA3B9AC8C}" type="datetimeFigureOut">
              <a:rPr lang="en-US" smtClean="0"/>
              <a:t>12/17/2024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EEE0B546-760E-4381-9DCA-6CD748B3696F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03085920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418C6-2D9E-47C7-B20B-395EA3B9AC8C}" type="datetimeFigureOut">
              <a:rPr lang="en-US" smtClean="0"/>
              <a:t>12/17/2024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EEE0B546-760E-4381-9DCA-6CD748B369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93153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418C6-2D9E-47C7-B20B-395EA3B9AC8C}" type="datetimeFigureOut">
              <a:rPr lang="en-US" smtClean="0"/>
              <a:t>12/17/2024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EEE0B546-760E-4381-9DCA-6CD748B3696F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7453118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418C6-2D9E-47C7-B20B-395EA3B9AC8C}" type="datetimeFigureOut">
              <a:rPr lang="en-US" smtClean="0"/>
              <a:t>12/17/2024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EEE0B546-760E-4381-9DCA-6CD748B369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053411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418C6-2D9E-47C7-B20B-395EA3B9AC8C}" type="datetimeFigureOut">
              <a:rPr lang="en-US" smtClean="0"/>
              <a:t>12/17/2024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0B546-760E-4381-9DCA-6CD748B369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316780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418C6-2D9E-47C7-B20B-395EA3B9AC8C}" type="datetimeFigureOut">
              <a:rPr lang="en-US" smtClean="0"/>
              <a:t>12/17/2024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0B546-760E-4381-9DCA-6CD748B369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81139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418C6-2D9E-47C7-B20B-395EA3B9AC8C}" type="datetimeFigureOut">
              <a:rPr lang="en-US" smtClean="0"/>
              <a:t>12/17/2024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0B546-760E-4381-9DCA-6CD748B369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97801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418C6-2D9E-47C7-B20B-395EA3B9AC8C}" type="datetimeFigureOut">
              <a:rPr lang="en-US" smtClean="0"/>
              <a:t>12/17/2024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EEE0B546-760E-4381-9DCA-6CD748B369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74975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418C6-2D9E-47C7-B20B-395EA3B9AC8C}" type="datetimeFigureOut">
              <a:rPr lang="en-US" smtClean="0"/>
              <a:t>12/17/2024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EEE0B546-760E-4381-9DCA-6CD748B369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45187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418C6-2D9E-47C7-B20B-395EA3B9AC8C}" type="datetimeFigureOut">
              <a:rPr lang="en-US" smtClean="0"/>
              <a:t>12/17/2024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EEE0B546-760E-4381-9DCA-6CD748B369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75703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418C6-2D9E-47C7-B20B-395EA3B9AC8C}" type="datetimeFigureOut">
              <a:rPr lang="en-US" smtClean="0"/>
              <a:t>12/17/2024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0B546-760E-4381-9DCA-6CD748B369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68447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418C6-2D9E-47C7-B20B-395EA3B9AC8C}" type="datetimeFigureOut">
              <a:rPr lang="en-US" smtClean="0"/>
              <a:t>12/17/2024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0B546-760E-4381-9DCA-6CD748B369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58244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418C6-2D9E-47C7-B20B-395EA3B9AC8C}" type="datetimeFigureOut">
              <a:rPr lang="en-US" smtClean="0"/>
              <a:t>12/17/2024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0B546-760E-4381-9DCA-6CD748B369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18662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418C6-2D9E-47C7-B20B-395EA3B9AC8C}" type="datetimeFigureOut">
              <a:rPr lang="en-US" smtClean="0"/>
              <a:t>12/17/2024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EEE0B546-760E-4381-9DCA-6CD748B369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54452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B418C6-2D9E-47C7-B20B-395EA3B9AC8C}" type="datetimeFigureOut">
              <a:rPr lang="en-US" smtClean="0"/>
              <a:t>12/17/2024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EEE0B546-760E-4381-9DCA-6CD748B369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5344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540182"/>
          </a:xfrm>
        </p:spPr>
        <p:txBody>
          <a:bodyPr>
            <a:normAutofit fontScale="90000"/>
          </a:bodyPr>
          <a:lstStyle/>
          <a:p>
            <a:r>
              <a:rPr lang="en-US" sz="3200" dirty="0"/>
              <a:t>Structure and Activities of the Orthodox Parish of St. </a:t>
            </a:r>
            <a:r>
              <a:rPr lang="en-US" sz="3200" dirty="0" err="1"/>
              <a:t>Onuphrius</a:t>
            </a:r>
            <a:r>
              <a:rPr lang="en-US" sz="3200" dirty="0"/>
              <a:t> the Great, Ukrainian Orthodox </a:t>
            </a:r>
            <a:r>
              <a:rPr lang="en-US" sz="3200" dirty="0" smtClean="0"/>
              <a:t>Church</a:t>
            </a:r>
            <a:endParaRPr lang="en-US" sz="32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1662545"/>
            <a:ext cx="9144000" cy="526472"/>
          </a:xfrm>
        </p:spPr>
        <p:txBody>
          <a:bodyPr>
            <a:normAutofit/>
          </a:bodyPr>
          <a:lstStyle/>
          <a:p>
            <a:r>
              <a:rPr lang="en-US" dirty="0" smtClean="0"/>
              <a:t> </a:t>
            </a:r>
            <a:r>
              <a:rPr lang="en-US" dirty="0" err="1" smtClean="0"/>
              <a:t>Horodok</a:t>
            </a:r>
            <a:r>
              <a:rPr lang="en-US" dirty="0" smtClean="0"/>
              <a:t>, </a:t>
            </a:r>
            <a:r>
              <a:rPr lang="en-US" dirty="0" err="1" smtClean="0"/>
              <a:t>Khmelnytskyi</a:t>
            </a:r>
            <a:r>
              <a:rPr lang="en-US" dirty="0" smtClean="0"/>
              <a:t> Region</a:t>
            </a:r>
            <a:endParaRPr lang="en-US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16808" y="2202727"/>
            <a:ext cx="5358384" cy="36161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3201298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Historical Background</a:t>
            </a:r>
            <a:r>
              <a:rPr lang="en-US" dirty="0"/>
              <a:t> </a:t>
            </a:r>
            <a:r>
              <a:rPr lang="en-US" b="1" dirty="0"/>
              <a:t>Heading</a:t>
            </a:r>
            <a:r>
              <a:rPr lang="en-US" dirty="0"/>
              <a:t>: Foundation and History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Established</a:t>
            </a:r>
            <a:r>
              <a:rPr lang="en-US" dirty="0" smtClean="0"/>
              <a:t>:</a:t>
            </a:r>
            <a:r>
              <a:rPr lang="uk-UA" dirty="0" smtClean="0"/>
              <a:t> 1989</a:t>
            </a:r>
            <a:endParaRPr lang="en-US" dirty="0"/>
          </a:p>
          <a:p>
            <a:pPr lvl="0"/>
            <a:r>
              <a:rPr lang="en-US" dirty="0"/>
              <a:t>The parish has been a spiritual center for Orthodox Christians in the region.</a:t>
            </a:r>
          </a:p>
          <a:p>
            <a:pPr lvl="0"/>
            <a:r>
              <a:rPr lang="en-US" dirty="0" smtClean="0"/>
              <a:t>The </a:t>
            </a:r>
            <a:r>
              <a:rPr lang="en-US" dirty="0"/>
              <a:t>church building reflects traditional Orthodox architecture.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27467" y="3308923"/>
            <a:ext cx="3264477" cy="3532909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64146" y="3308924"/>
            <a:ext cx="5024582" cy="35329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1270260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Structure of the Parish</a:t>
            </a:r>
            <a:r>
              <a:rPr lang="en-US" dirty="0"/>
              <a:t> </a:t>
            </a:r>
            <a:r>
              <a:rPr lang="en-US" b="1" dirty="0"/>
              <a:t>Heading</a:t>
            </a:r>
            <a:r>
              <a:rPr lang="en-US" dirty="0"/>
              <a:t>: Organizational Structure</a:t>
            </a:r>
            <a:br>
              <a:rPr lang="en-US" dirty="0"/>
            </a:b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Clergy</a:t>
            </a:r>
            <a:r>
              <a:rPr lang="en-US" dirty="0"/>
              <a:t>: Parish is led by a senior priest and supported by </a:t>
            </a:r>
            <a:r>
              <a:rPr lang="en-US" dirty="0" smtClean="0"/>
              <a:t>another priest and </a:t>
            </a:r>
            <a:r>
              <a:rPr lang="en-US" dirty="0"/>
              <a:t>assistants.</a:t>
            </a:r>
            <a:br>
              <a:rPr lang="en-US" dirty="0"/>
            </a:br>
            <a:r>
              <a:rPr lang="en-US" b="1" dirty="0"/>
              <a:t>Congregation</a:t>
            </a:r>
            <a:r>
              <a:rPr lang="en-US" dirty="0"/>
              <a:t>: Active participation of local parishioners.</a:t>
            </a:r>
            <a:br>
              <a:rPr lang="en-US" dirty="0"/>
            </a:br>
            <a:r>
              <a:rPr lang="en-US" b="1" dirty="0"/>
              <a:t>Committees</a:t>
            </a:r>
            <a:r>
              <a:rPr lang="en-US" dirty="0"/>
              <a:t>: Includes a parish council, charity groups, and educational coordinators.</a:t>
            </a:r>
          </a:p>
        </p:txBody>
      </p:sp>
    </p:spTree>
    <p:extLst>
      <p:ext uri="{BB962C8B-B14F-4D97-AF65-F5344CB8AC3E}">
        <p14:creationId xmlns:p14="http://schemas.microsoft.com/office/powerpoint/2010/main" val="3998886934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Religious Activities</a:t>
            </a:r>
            <a:r>
              <a:rPr lang="en-US" dirty="0"/>
              <a:t> </a:t>
            </a:r>
            <a:r>
              <a:rPr lang="en-US" b="1" dirty="0"/>
              <a:t>Heading</a:t>
            </a:r>
            <a:r>
              <a:rPr lang="en-US" dirty="0"/>
              <a:t>: Liturgical and Spiritual Life</a:t>
            </a:r>
            <a:br>
              <a:rPr lang="en-US" dirty="0"/>
            </a:b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Regular </a:t>
            </a:r>
            <a:r>
              <a:rPr lang="en-US" dirty="0"/>
              <a:t>Divine Liturgies, Vespers, and Matins.</a:t>
            </a:r>
          </a:p>
          <a:p>
            <a:pPr lvl="0"/>
            <a:r>
              <a:rPr lang="en-US" dirty="0"/>
              <a:t>Sacraments: Baptisms, </a:t>
            </a:r>
            <a:r>
              <a:rPr lang="en-US" dirty="0" smtClean="0"/>
              <a:t>Weddings</a:t>
            </a:r>
            <a:r>
              <a:rPr lang="en-US" dirty="0"/>
              <a:t>, </a:t>
            </a:r>
            <a:r>
              <a:rPr lang="en-US" dirty="0" smtClean="0"/>
              <a:t>Confessions</a:t>
            </a:r>
            <a:r>
              <a:rPr lang="en-US" dirty="0"/>
              <a:t>, </a:t>
            </a:r>
            <a:r>
              <a:rPr lang="en-US" dirty="0" smtClean="0"/>
              <a:t>and Unction.</a:t>
            </a:r>
            <a:endParaRPr lang="en-US" dirty="0"/>
          </a:p>
          <a:p>
            <a:pPr lvl="0"/>
            <a:r>
              <a:rPr lang="en-US" dirty="0"/>
              <a:t>Feast Day Celebrations: Especially honoring St. </a:t>
            </a:r>
            <a:r>
              <a:rPr lang="en-US" dirty="0" err="1"/>
              <a:t>Onuphrius</a:t>
            </a:r>
            <a:r>
              <a:rPr lang="en-US" dirty="0"/>
              <a:t>.</a:t>
            </a:r>
          </a:p>
          <a:p>
            <a:r>
              <a:rPr lang="en-US" dirty="0"/>
              <a:t>Special prayer services for the needs of the community and the nation.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4618" y="3796145"/>
            <a:ext cx="5172364" cy="30618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2253378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821382" y="624110"/>
            <a:ext cx="6683230" cy="1280890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Community Engagement</a:t>
            </a:r>
            <a:r>
              <a:rPr lang="en-US" dirty="0"/>
              <a:t> </a:t>
            </a:r>
            <a:r>
              <a:rPr lang="en-US" b="1" dirty="0"/>
              <a:t>Heading</a:t>
            </a:r>
            <a:r>
              <a:rPr lang="en-US" dirty="0"/>
              <a:t>: Beyond the Church Walls</a:t>
            </a:r>
            <a:br>
              <a:rPr lang="en-US" dirty="0"/>
            </a:b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738254" y="2133600"/>
            <a:ext cx="6766357" cy="3777622"/>
          </a:xfrm>
        </p:spPr>
        <p:txBody>
          <a:bodyPr/>
          <a:lstStyle/>
          <a:p>
            <a:pPr lvl="0"/>
            <a:r>
              <a:rPr lang="en-US" b="1" dirty="0" smtClean="0"/>
              <a:t>Charity</a:t>
            </a:r>
            <a:r>
              <a:rPr lang="en-US" dirty="0"/>
              <a:t>: Providing assistance to the needy, including food drives and financial support.</a:t>
            </a:r>
          </a:p>
          <a:p>
            <a:pPr lvl="0"/>
            <a:r>
              <a:rPr lang="en-US" b="1" dirty="0"/>
              <a:t>Education</a:t>
            </a:r>
            <a:r>
              <a:rPr lang="en-US" dirty="0"/>
              <a:t>: Sunday schools for children and Bible study groups for adults.</a:t>
            </a:r>
          </a:p>
          <a:p>
            <a:pPr lvl="0"/>
            <a:r>
              <a:rPr lang="en-US" b="1" dirty="0"/>
              <a:t>Cultural Events</a:t>
            </a:r>
            <a:r>
              <a:rPr lang="en-US" dirty="0"/>
              <a:t>: Hosting traditional Orthodox festivals and concerts.</a:t>
            </a:r>
          </a:p>
          <a:p>
            <a:r>
              <a:rPr lang="en-US" b="1" dirty="0"/>
              <a:t>Support During Crisis</a:t>
            </a:r>
            <a:r>
              <a:rPr lang="en-US" dirty="0"/>
              <a:t>: Helping refugees and supporting those affected by war.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6322" y="1295400"/>
            <a:ext cx="3984914" cy="53132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1592908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87418" y="3029527"/>
            <a:ext cx="9417193" cy="1985817"/>
          </a:xfrm>
        </p:spPr>
        <p:txBody>
          <a:bodyPr>
            <a:normAutofit/>
          </a:bodyPr>
          <a:lstStyle/>
          <a:p>
            <a:r>
              <a:rPr lang="el-GR" sz="4000" b="1" dirty="0"/>
              <a:t>Ευχαριστώ για την προσοχή </a:t>
            </a:r>
            <a:r>
              <a:rPr lang="el-GR" sz="4000" b="1" dirty="0" smtClean="0"/>
              <a:t>σας</a:t>
            </a:r>
            <a:r>
              <a:rPr lang="uk-UA" sz="4000" b="1" dirty="0" smtClean="0"/>
              <a:t>!</a:t>
            </a: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229672431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Легкий дым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134</TotalTime>
  <Words>195</Words>
  <Application>Microsoft Office PowerPoint</Application>
  <PresentationFormat>Широкоэкранный</PresentationFormat>
  <Paragraphs>19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0" baseType="lpstr">
      <vt:lpstr>Arial</vt:lpstr>
      <vt:lpstr>Century Gothic</vt:lpstr>
      <vt:lpstr>Wingdings 3</vt:lpstr>
      <vt:lpstr>Легкий дым</vt:lpstr>
      <vt:lpstr>Structure and Activities of the Orthodox Parish of St. Onuphrius the Great, Ukrainian Orthodox Church</vt:lpstr>
      <vt:lpstr>Historical Background Heading: Foundation and History</vt:lpstr>
      <vt:lpstr>Structure of the Parish Heading: Organizational Structure </vt:lpstr>
      <vt:lpstr>Religious Activities Heading: Liturgical and Spiritual Life </vt:lpstr>
      <vt:lpstr>Community Engagement Heading: Beyond the Church Walls </vt:lpstr>
      <vt:lpstr>Ευχαριστώ για την προσοχή σας!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Structure and Activities of the Orthodox Parish of St. Onuphrius the Great, Ukrainian Orthodox Church</dc:title>
  <dc:creator>admin</dc:creator>
  <cp:lastModifiedBy>admin</cp:lastModifiedBy>
  <cp:revision>5</cp:revision>
  <dcterms:created xsi:type="dcterms:W3CDTF">2024-12-17T14:18:08Z</dcterms:created>
  <dcterms:modified xsi:type="dcterms:W3CDTF">2024-12-17T17:09:05Z</dcterms:modified>
</cp:coreProperties>
</file>