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38" autoAdjust="0"/>
    <p:restoredTop sz="94660"/>
  </p:normalViewPr>
  <p:slideViewPr>
    <p:cSldViewPr snapToGrid="0">
      <p:cViewPr varScale="1">
        <p:scale>
          <a:sx n="106" d="100"/>
          <a:sy n="106" d="100"/>
        </p:scale>
        <p:origin x="1002"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656C1F5C-947F-4FEF-9685-8599E0935CF7}"/>
    <pc:docChg chg="modSld">
      <pc:chgData name="MARIA KARAMPELIA" userId="9dfcc2cac66bf474" providerId="LiveId" clId="{656C1F5C-947F-4FEF-9685-8599E0935CF7}" dt="2024-11-21T15:30:43.135" v="0" actId="20577"/>
      <pc:docMkLst>
        <pc:docMk/>
      </pc:docMkLst>
      <pc:sldChg chg="modSp mod">
        <pc:chgData name="MARIA KARAMPELIA" userId="9dfcc2cac66bf474" providerId="LiveId" clId="{656C1F5C-947F-4FEF-9685-8599E0935CF7}" dt="2024-11-21T15:30:43.135" v="0" actId="20577"/>
        <pc:sldMkLst>
          <pc:docMk/>
          <pc:sldMk cId="3658086942" sldId="271"/>
        </pc:sldMkLst>
        <pc:spChg chg="mod">
          <ac:chgData name="MARIA KARAMPELIA" userId="9dfcc2cac66bf474" providerId="LiveId" clId="{656C1F5C-947F-4FEF-9685-8599E0935CF7}" dt="2024-11-21T15:30:43.135" v="0" actId="20577"/>
          <ac:spMkLst>
            <pc:docMk/>
            <pc:sldMk cId="3658086942" sldId="271"/>
            <ac:spMk id="3" creationId="{AA42538B-3689-F0B1-DDD8-416DA9AC014F}"/>
          </ac:spMkLst>
        </pc:spChg>
      </pc:sldChg>
    </pc:docChg>
  </pc:docChgLst>
  <pc:docChgLst>
    <pc:chgData name="MARIA KARAMPELIA" userId="9dfcc2cac66bf474" providerId="LiveId" clId="{FE3CEE3E-3C0C-413A-B6D2-B27511C04942}"/>
    <pc:docChg chg="undo custSel addSld modSld">
      <pc:chgData name="MARIA KARAMPELIA" userId="9dfcc2cac66bf474" providerId="LiveId" clId="{FE3CEE3E-3C0C-413A-B6D2-B27511C04942}" dt="2023-11-01T14:24:24.773" v="10126" actId="20577"/>
      <pc:docMkLst>
        <pc:docMk/>
      </pc:docMkLst>
      <pc:sldChg chg="modSp mod">
        <pc:chgData name="MARIA KARAMPELIA" userId="9dfcc2cac66bf474" providerId="LiveId" clId="{FE3CEE3E-3C0C-413A-B6D2-B27511C04942}" dt="2023-11-01T12:37:03.062" v="10077" actId="207"/>
        <pc:sldMkLst>
          <pc:docMk/>
          <pc:sldMk cId="950804896" sldId="257"/>
        </pc:sldMkLst>
        <pc:spChg chg="mod">
          <ac:chgData name="MARIA KARAMPELIA" userId="9dfcc2cac66bf474" providerId="LiveId" clId="{FE3CEE3E-3C0C-413A-B6D2-B27511C04942}" dt="2023-11-01T12:37:03.062" v="10077" actId="207"/>
          <ac:spMkLst>
            <pc:docMk/>
            <pc:sldMk cId="950804896" sldId="257"/>
            <ac:spMk id="3" creationId="{A24C7528-81F4-B1E0-B53F-58E5F6225E80}"/>
          </ac:spMkLst>
        </pc:spChg>
      </pc:sldChg>
      <pc:sldChg chg="modSp mod">
        <pc:chgData name="MARIA KARAMPELIA" userId="9dfcc2cac66bf474" providerId="LiveId" clId="{FE3CEE3E-3C0C-413A-B6D2-B27511C04942}" dt="2023-11-01T12:38:10.546" v="10079" actId="115"/>
        <pc:sldMkLst>
          <pc:docMk/>
          <pc:sldMk cId="1839628939" sldId="258"/>
        </pc:sldMkLst>
        <pc:spChg chg="mod">
          <ac:chgData name="MARIA KARAMPELIA" userId="9dfcc2cac66bf474" providerId="LiveId" clId="{FE3CEE3E-3C0C-413A-B6D2-B27511C04942}" dt="2023-10-16T18:13:35.115" v="1627" actId="27636"/>
          <ac:spMkLst>
            <pc:docMk/>
            <pc:sldMk cId="1839628939" sldId="258"/>
            <ac:spMk id="2" creationId="{8D80C90A-42F2-7C10-6AEC-58135384DECA}"/>
          </ac:spMkLst>
        </pc:spChg>
        <pc:spChg chg="mod">
          <ac:chgData name="MARIA KARAMPELIA" userId="9dfcc2cac66bf474" providerId="LiveId" clId="{FE3CEE3E-3C0C-413A-B6D2-B27511C04942}" dt="2023-11-01T12:38:10.546" v="10079" actId="115"/>
          <ac:spMkLst>
            <pc:docMk/>
            <pc:sldMk cId="1839628939" sldId="258"/>
            <ac:spMk id="3" creationId="{4E465B19-EEFF-A34B-16B0-71A105E618A8}"/>
          </ac:spMkLst>
        </pc:spChg>
      </pc:sldChg>
      <pc:sldChg chg="modSp mod">
        <pc:chgData name="MARIA KARAMPELIA" userId="9dfcc2cac66bf474" providerId="LiveId" clId="{FE3CEE3E-3C0C-413A-B6D2-B27511C04942}" dt="2023-11-01T12:38:59.363" v="10081" actId="113"/>
        <pc:sldMkLst>
          <pc:docMk/>
          <pc:sldMk cId="3048950505" sldId="259"/>
        </pc:sldMkLst>
        <pc:spChg chg="mod">
          <ac:chgData name="MARIA KARAMPELIA" userId="9dfcc2cac66bf474" providerId="LiveId" clId="{FE3CEE3E-3C0C-413A-B6D2-B27511C04942}" dt="2023-10-16T18:34:04.181" v="3159" actId="27636"/>
          <ac:spMkLst>
            <pc:docMk/>
            <pc:sldMk cId="3048950505" sldId="259"/>
            <ac:spMk id="2" creationId="{52BE6AAA-A943-5307-7A48-7612CA5171EC}"/>
          </ac:spMkLst>
        </pc:spChg>
        <pc:spChg chg="mod">
          <ac:chgData name="MARIA KARAMPELIA" userId="9dfcc2cac66bf474" providerId="LiveId" clId="{FE3CEE3E-3C0C-413A-B6D2-B27511C04942}" dt="2023-11-01T12:38:59.363" v="10081" actId="113"/>
          <ac:spMkLst>
            <pc:docMk/>
            <pc:sldMk cId="3048950505" sldId="259"/>
            <ac:spMk id="3" creationId="{4B855CAA-BA27-6BDE-B941-B1CB512D5156}"/>
          </ac:spMkLst>
        </pc:spChg>
      </pc:sldChg>
      <pc:sldChg chg="modSp mod">
        <pc:chgData name="MARIA KARAMPELIA" userId="9dfcc2cac66bf474" providerId="LiveId" clId="{FE3CEE3E-3C0C-413A-B6D2-B27511C04942}" dt="2023-10-16T18:48:45.312" v="4066" actId="114"/>
        <pc:sldMkLst>
          <pc:docMk/>
          <pc:sldMk cId="3695296040" sldId="260"/>
        </pc:sldMkLst>
        <pc:spChg chg="mod">
          <ac:chgData name="MARIA KARAMPELIA" userId="9dfcc2cac66bf474" providerId="LiveId" clId="{FE3CEE3E-3C0C-413A-B6D2-B27511C04942}" dt="2023-10-16T18:48:45.312" v="4066" actId="114"/>
          <ac:spMkLst>
            <pc:docMk/>
            <pc:sldMk cId="3695296040" sldId="260"/>
            <ac:spMk id="3" creationId="{E13844BC-30AA-4CA4-6291-D7427E7E262D}"/>
          </ac:spMkLst>
        </pc:spChg>
      </pc:sldChg>
      <pc:sldChg chg="modSp new mod">
        <pc:chgData name="MARIA KARAMPELIA" userId="9dfcc2cac66bf474" providerId="LiveId" clId="{FE3CEE3E-3C0C-413A-B6D2-B27511C04942}" dt="2023-11-01T12:40:41.181" v="10084" actId="115"/>
        <pc:sldMkLst>
          <pc:docMk/>
          <pc:sldMk cId="725431617" sldId="261"/>
        </pc:sldMkLst>
        <pc:spChg chg="mod">
          <ac:chgData name="MARIA KARAMPELIA" userId="9dfcc2cac66bf474" providerId="LiveId" clId="{FE3CEE3E-3C0C-413A-B6D2-B27511C04942}" dt="2023-10-16T18:49:21.839" v="4075" actId="14100"/>
          <ac:spMkLst>
            <pc:docMk/>
            <pc:sldMk cId="725431617" sldId="261"/>
            <ac:spMk id="2" creationId="{7E6E0CA4-0FBC-86C3-F9F8-B84C789122D9}"/>
          </ac:spMkLst>
        </pc:spChg>
        <pc:spChg chg="mod">
          <ac:chgData name="MARIA KARAMPELIA" userId="9dfcc2cac66bf474" providerId="LiveId" clId="{FE3CEE3E-3C0C-413A-B6D2-B27511C04942}" dt="2023-11-01T12:40:41.181" v="10084" actId="115"/>
          <ac:spMkLst>
            <pc:docMk/>
            <pc:sldMk cId="725431617" sldId="261"/>
            <ac:spMk id="3" creationId="{8CC907A8-9BBA-7D20-CED1-B2B2E6507395}"/>
          </ac:spMkLst>
        </pc:spChg>
      </pc:sldChg>
      <pc:sldChg chg="modSp new mod">
        <pc:chgData name="MARIA KARAMPELIA" userId="9dfcc2cac66bf474" providerId="LiveId" clId="{FE3CEE3E-3C0C-413A-B6D2-B27511C04942}" dt="2023-11-01T12:41:40.272" v="10086" actId="113"/>
        <pc:sldMkLst>
          <pc:docMk/>
          <pc:sldMk cId="1256585280" sldId="262"/>
        </pc:sldMkLst>
        <pc:spChg chg="mod">
          <ac:chgData name="MARIA KARAMPELIA" userId="9dfcc2cac66bf474" providerId="LiveId" clId="{FE3CEE3E-3C0C-413A-B6D2-B27511C04942}" dt="2023-10-16T19:15:54.340" v="4665" actId="27636"/>
          <ac:spMkLst>
            <pc:docMk/>
            <pc:sldMk cId="1256585280" sldId="262"/>
            <ac:spMk id="2" creationId="{839B49E5-8A65-B3AD-C3A3-BA4A35DD9BB5}"/>
          </ac:spMkLst>
        </pc:spChg>
        <pc:spChg chg="mod">
          <ac:chgData name="MARIA KARAMPELIA" userId="9dfcc2cac66bf474" providerId="LiveId" clId="{FE3CEE3E-3C0C-413A-B6D2-B27511C04942}" dt="2023-11-01T12:41:40.272" v="10086" actId="113"/>
          <ac:spMkLst>
            <pc:docMk/>
            <pc:sldMk cId="1256585280" sldId="262"/>
            <ac:spMk id="3" creationId="{8A726EA0-6D79-9BDC-B515-10F0321EF6A5}"/>
          </ac:spMkLst>
        </pc:spChg>
      </pc:sldChg>
      <pc:sldChg chg="modSp new mod">
        <pc:chgData name="MARIA KARAMPELIA" userId="9dfcc2cac66bf474" providerId="LiveId" clId="{FE3CEE3E-3C0C-413A-B6D2-B27511C04942}" dt="2023-10-16T19:30:20.725" v="5097" actId="255"/>
        <pc:sldMkLst>
          <pc:docMk/>
          <pc:sldMk cId="1569303560" sldId="263"/>
        </pc:sldMkLst>
        <pc:spChg chg="mod">
          <ac:chgData name="MARIA KARAMPELIA" userId="9dfcc2cac66bf474" providerId="LiveId" clId="{FE3CEE3E-3C0C-413A-B6D2-B27511C04942}" dt="2023-10-16T18:50:25.400" v="4092" actId="27636"/>
          <ac:spMkLst>
            <pc:docMk/>
            <pc:sldMk cId="1569303560" sldId="263"/>
            <ac:spMk id="2" creationId="{BF81A3E2-4053-D8C9-D8DD-BE4BA097D054}"/>
          </ac:spMkLst>
        </pc:spChg>
        <pc:spChg chg="mod">
          <ac:chgData name="MARIA KARAMPELIA" userId="9dfcc2cac66bf474" providerId="LiveId" clId="{FE3CEE3E-3C0C-413A-B6D2-B27511C04942}" dt="2023-10-16T19:30:20.725" v="5097" actId="255"/>
          <ac:spMkLst>
            <pc:docMk/>
            <pc:sldMk cId="1569303560" sldId="263"/>
            <ac:spMk id="3" creationId="{ECEAF960-B332-1FD4-D635-1362285944B1}"/>
          </ac:spMkLst>
        </pc:spChg>
      </pc:sldChg>
      <pc:sldChg chg="modSp new mod">
        <pc:chgData name="MARIA KARAMPELIA" userId="9dfcc2cac66bf474" providerId="LiveId" clId="{FE3CEE3E-3C0C-413A-B6D2-B27511C04942}" dt="2023-11-01T12:45:03.354" v="10094" actId="115"/>
        <pc:sldMkLst>
          <pc:docMk/>
          <pc:sldMk cId="2190426016" sldId="264"/>
        </pc:sldMkLst>
        <pc:spChg chg="mod">
          <ac:chgData name="MARIA KARAMPELIA" userId="9dfcc2cac66bf474" providerId="LiveId" clId="{FE3CEE3E-3C0C-413A-B6D2-B27511C04942}" dt="2023-10-16T19:42:39.353" v="5191" actId="27636"/>
          <ac:spMkLst>
            <pc:docMk/>
            <pc:sldMk cId="2190426016" sldId="264"/>
            <ac:spMk id="2" creationId="{2EC3DA5A-8F68-5D50-0B34-B7EDF466F663}"/>
          </ac:spMkLst>
        </pc:spChg>
        <pc:spChg chg="mod">
          <ac:chgData name="MARIA KARAMPELIA" userId="9dfcc2cac66bf474" providerId="LiveId" clId="{FE3CEE3E-3C0C-413A-B6D2-B27511C04942}" dt="2023-11-01T12:45:03.354" v="10094" actId="115"/>
          <ac:spMkLst>
            <pc:docMk/>
            <pc:sldMk cId="2190426016" sldId="264"/>
            <ac:spMk id="3" creationId="{35E4B13D-D002-1BF9-FBAF-1F255CD432E8}"/>
          </ac:spMkLst>
        </pc:spChg>
      </pc:sldChg>
      <pc:sldChg chg="addSp delSp modSp new mod">
        <pc:chgData name="MARIA KARAMPELIA" userId="9dfcc2cac66bf474" providerId="LiveId" clId="{FE3CEE3E-3C0C-413A-B6D2-B27511C04942}" dt="2023-10-16T19:46:30.277" v="5231" actId="14100"/>
        <pc:sldMkLst>
          <pc:docMk/>
          <pc:sldMk cId="66986574" sldId="265"/>
        </pc:sldMkLst>
        <pc:spChg chg="mod">
          <ac:chgData name="MARIA KARAMPELIA" userId="9dfcc2cac66bf474" providerId="LiveId" clId="{FE3CEE3E-3C0C-413A-B6D2-B27511C04942}" dt="2023-10-16T19:46:30.277" v="5231" actId="14100"/>
          <ac:spMkLst>
            <pc:docMk/>
            <pc:sldMk cId="66986574" sldId="265"/>
            <ac:spMk id="2" creationId="{FE0E0B68-62D3-176E-7326-E24DDEC23F09}"/>
          </ac:spMkLst>
        </pc:spChg>
        <pc:spChg chg="mod">
          <ac:chgData name="MARIA KARAMPELIA" userId="9dfcc2cac66bf474" providerId="LiveId" clId="{FE3CEE3E-3C0C-413A-B6D2-B27511C04942}" dt="2023-10-16T19:46:24.500" v="5230" actId="14100"/>
          <ac:spMkLst>
            <pc:docMk/>
            <pc:sldMk cId="66986574" sldId="265"/>
            <ac:spMk id="3" creationId="{3768D0E9-A657-CDFA-8375-C89F00E90D96}"/>
          </ac:spMkLst>
        </pc:spChg>
        <pc:spChg chg="add del">
          <ac:chgData name="MARIA KARAMPELIA" userId="9dfcc2cac66bf474" providerId="LiveId" clId="{FE3CEE3E-3C0C-413A-B6D2-B27511C04942}" dt="2023-10-16T19:34:24.166" v="5115"/>
          <ac:spMkLst>
            <pc:docMk/>
            <pc:sldMk cId="66986574" sldId="265"/>
            <ac:spMk id="4" creationId="{CDBA0CFB-173A-B747-952C-46BA63B99EA2}"/>
          </ac:spMkLst>
        </pc:spChg>
        <pc:spChg chg="add del">
          <ac:chgData name="MARIA KARAMPELIA" userId="9dfcc2cac66bf474" providerId="LiveId" clId="{FE3CEE3E-3C0C-413A-B6D2-B27511C04942}" dt="2023-10-16T19:35:12.996" v="5118"/>
          <ac:spMkLst>
            <pc:docMk/>
            <pc:sldMk cId="66986574" sldId="265"/>
            <ac:spMk id="5" creationId="{1C5C27DA-59C0-1BA8-BFCA-F867B9ECEDD8}"/>
          </ac:spMkLst>
        </pc:spChg>
        <pc:spChg chg="add del">
          <ac:chgData name="MARIA KARAMPELIA" userId="9dfcc2cac66bf474" providerId="LiveId" clId="{FE3CEE3E-3C0C-413A-B6D2-B27511C04942}" dt="2023-10-16T19:35:33.619" v="5120"/>
          <ac:spMkLst>
            <pc:docMk/>
            <pc:sldMk cId="66986574" sldId="265"/>
            <ac:spMk id="6" creationId="{FD517BDE-49D5-2457-27C6-997A7153117C}"/>
          </ac:spMkLst>
        </pc:spChg>
        <pc:spChg chg="add del">
          <ac:chgData name="MARIA KARAMPELIA" userId="9dfcc2cac66bf474" providerId="LiveId" clId="{FE3CEE3E-3C0C-413A-B6D2-B27511C04942}" dt="2023-10-16T19:35:52.559" v="5122"/>
          <ac:spMkLst>
            <pc:docMk/>
            <pc:sldMk cId="66986574" sldId="265"/>
            <ac:spMk id="7" creationId="{7E4B0C5A-EA34-65C6-87DB-5A96C7443B1A}"/>
          </ac:spMkLst>
        </pc:spChg>
      </pc:sldChg>
      <pc:sldChg chg="addSp delSp modSp new mod">
        <pc:chgData name="MARIA KARAMPELIA" userId="9dfcc2cac66bf474" providerId="LiveId" clId="{FE3CEE3E-3C0C-413A-B6D2-B27511C04942}" dt="2023-10-16T20:00:42.609" v="5314" actId="14100"/>
        <pc:sldMkLst>
          <pc:docMk/>
          <pc:sldMk cId="4265671363" sldId="266"/>
        </pc:sldMkLst>
        <pc:spChg chg="mod">
          <ac:chgData name="MARIA KARAMPELIA" userId="9dfcc2cac66bf474" providerId="LiveId" clId="{FE3CEE3E-3C0C-413A-B6D2-B27511C04942}" dt="2023-10-16T20:00:34.215" v="5312" actId="14100"/>
          <ac:spMkLst>
            <pc:docMk/>
            <pc:sldMk cId="4265671363" sldId="266"/>
            <ac:spMk id="2" creationId="{4170F064-BF93-BCAD-44DA-B348961AEF20}"/>
          </ac:spMkLst>
        </pc:spChg>
        <pc:spChg chg="mod">
          <ac:chgData name="MARIA KARAMPELIA" userId="9dfcc2cac66bf474" providerId="LiveId" clId="{FE3CEE3E-3C0C-413A-B6D2-B27511C04942}" dt="2023-10-16T20:00:42.609" v="5314" actId="14100"/>
          <ac:spMkLst>
            <pc:docMk/>
            <pc:sldMk cId="4265671363" sldId="266"/>
            <ac:spMk id="3" creationId="{6384DC57-0940-CB11-BF01-29772823ECC8}"/>
          </ac:spMkLst>
        </pc:spChg>
        <pc:spChg chg="add del">
          <ac:chgData name="MARIA KARAMPELIA" userId="9dfcc2cac66bf474" providerId="LiveId" clId="{FE3CEE3E-3C0C-413A-B6D2-B27511C04942}" dt="2023-10-16T19:47:47.852" v="5246"/>
          <ac:spMkLst>
            <pc:docMk/>
            <pc:sldMk cId="4265671363" sldId="266"/>
            <ac:spMk id="4" creationId="{4EEC8BF9-D799-D2AA-D827-52FA4E09BCC6}"/>
          </ac:spMkLst>
        </pc:spChg>
      </pc:sldChg>
      <pc:sldChg chg="addSp delSp modSp new mod">
        <pc:chgData name="MARIA KARAMPELIA" userId="9dfcc2cac66bf474" providerId="LiveId" clId="{FE3CEE3E-3C0C-413A-B6D2-B27511C04942}" dt="2023-11-01T12:47:12.577" v="10096" actId="115"/>
        <pc:sldMkLst>
          <pc:docMk/>
          <pc:sldMk cId="3682710874" sldId="267"/>
        </pc:sldMkLst>
        <pc:spChg chg="mod">
          <ac:chgData name="MARIA KARAMPELIA" userId="9dfcc2cac66bf474" providerId="LiveId" clId="{FE3CEE3E-3C0C-413A-B6D2-B27511C04942}" dt="2023-10-16T20:01:47.572" v="5321" actId="27636"/>
          <ac:spMkLst>
            <pc:docMk/>
            <pc:sldMk cId="3682710874" sldId="267"/>
            <ac:spMk id="2" creationId="{E5B05B72-BB37-D059-8A28-FD722CA6AA33}"/>
          </ac:spMkLst>
        </pc:spChg>
        <pc:spChg chg="mod">
          <ac:chgData name="MARIA KARAMPELIA" userId="9dfcc2cac66bf474" providerId="LiveId" clId="{FE3CEE3E-3C0C-413A-B6D2-B27511C04942}" dt="2023-11-01T12:47:12.577" v="10096" actId="115"/>
          <ac:spMkLst>
            <pc:docMk/>
            <pc:sldMk cId="3682710874" sldId="267"/>
            <ac:spMk id="3" creationId="{3ECE2010-ECDB-3E3C-D73C-06ADC7DC010E}"/>
          </ac:spMkLst>
        </pc:spChg>
        <pc:spChg chg="add del">
          <ac:chgData name="MARIA KARAMPELIA" userId="9dfcc2cac66bf474" providerId="LiveId" clId="{FE3CEE3E-3C0C-413A-B6D2-B27511C04942}" dt="2023-10-16T20:04:38.260" v="5337"/>
          <ac:spMkLst>
            <pc:docMk/>
            <pc:sldMk cId="3682710874" sldId="267"/>
            <ac:spMk id="4" creationId="{AB98BB25-FE8A-9458-612B-26CEE79F8969}"/>
          </ac:spMkLst>
        </pc:spChg>
        <pc:spChg chg="add del">
          <ac:chgData name="MARIA KARAMPELIA" userId="9dfcc2cac66bf474" providerId="LiveId" clId="{FE3CEE3E-3C0C-413A-B6D2-B27511C04942}" dt="2023-10-16T20:05:02.799" v="5339"/>
          <ac:spMkLst>
            <pc:docMk/>
            <pc:sldMk cId="3682710874" sldId="267"/>
            <ac:spMk id="5" creationId="{08F2D7CA-BB8E-9B62-997E-D0C312DBC746}"/>
          </ac:spMkLst>
        </pc:spChg>
      </pc:sldChg>
      <pc:sldChg chg="addSp delSp modSp new mod">
        <pc:chgData name="MARIA KARAMPELIA" userId="9dfcc2cac66bf474" providerId="LiveId" clId="{FE3CEE3E-3C0C-413A-B6D2-B27511C04942}" dt="2023-11-01T12:49:21.146" v="10100" actId="115"/>
        <pc:sldMkLst>
          <pc:docMk/>
          <pc:sldMk cId="2931818461" sldId="268"/>
        </pc:sldMkLst>
        <pc:spChg chg="mod">
          <ac:chgData name="MARIA KARAMPELIA" userId="9dfcc2cac66bf474" providerId="LiveId" clId="{FE3CEE3E-3C0C-413A-B6D2-B27511C04942}" dt="2023-10-16T20:26:12.621" v="5589" actId="14100"/>
          <ac:spMkLst>
            <pc:docMk/>
            <pc:sldMk cId="2931818461" sldId="268"/>
            <ac:spMk id="2" creationId="{45310138-F433-AFF7-2C1A-160956475D3A}"/>
          </ac:spMkLst>
        </pc:spChg>
        <pc:spChg chg="mod">
          <ac:chgData name="MARIA KARAMPELIA" userId="9dfcc2cac66bf474" providerId="LiveId" clId="{FE3CEE3E-3C0C-413A-B6D2-B27511C04942}" dt="2023-11-01T12:49:21.146" v="10100" actId="115"/>
          <ac:spMkLst>
            <pc:docMk/>
            <pc:sldMk cId="2931818461" sldId="268"/>
            <ac:spMk id="3" creationId="{D2692687-E182-B65C-2D6A-A14EC580A6EA}"/>
          </ac:spMkLst>
        </pc:spChg>
        <pc:spChg chg="add del">
          <ac:chgData name="MARIA KARAMPELIA" userId="9dfcc2cac66bf474" providerId="LiveId" clId="{FE3CEE3E-3C0C-413A-B6D2-B27511C04942}" dt="2023-10-16T20:15:59.350" v="5422"/>
          <ac:spMkLst>
            <pc:docMk/>
            <pc:sldMk cId="2931818461" sldId="268"/>
            <ac:spMk id="4" creationId="{47D82612-484D-F84D-EC02-D0A10DB9B5DD}"/>
          </ac:spMkLst>
        </pc:spChg>
        <pc:spChg chg="add del">
          <ac:chgData name="MARIA KARAMPELIA" userId="9dfcc2cac66bf474" providerId="LiveId" clId="{FE3CEE3E-3C0C-413A-B6D2-B27511C04942}" dt="2023-10-16T20:18:18.280" v="5442"/>
          <ac:spMkLst>
            <pc:docMk/>
            <pc:sldMk cId="2931818461" sldId="268"/>
            <ac:spMk id="5" creationId="{82EC769A-CBB7-7136-6805-1E8644DCD899}"/>
          </ac:spMkLst>
        </pc:spChg>
        <pc:spChg chg="add del">
          <ac:chgData name="MARIA KARAMPELIA" userId="9dfcc2cac66bf474" providerId="LiveId" clId="{FE3CEE3E-3C0C-413A-B6D2-B27511C04942}" dt="2023-10-16T20:18:37.708" v="5444"/>
          <ac:spMkLst>
            <pc:docMk/>
            <pc:sldMk cId="2931818461" sldId="268"/>
            <ac:spMk id="6" creationId="{8517789C-C208-033A-459A-DB31F6FF3F50}"/>
          </ac:spMkLst>
        </pc:spChg>
        <pc:spChg chg="add del">
          <ac:chgData name="MARIA KARAMPELIA" userId="9dfcc2cac66bf474" providerId="LiveId" clId="{FE3CEE3E-3C0C-413A-B6D2-B27511C04942}" dt="2023-10-16T20:19:15.023" v="5447"/>
          <ac:spMkLst>
            <pc:docMk/>
            <pc:sldMk cId="2931818461" sldId="268"/>
            <ac:spMk id="7" creationId="{07588254-DF86-EC5F-7092-C4E4E1566CC5}"/>
          </ac:spMkLst>
        </pc:spChg>
        <pc:spChg chg="add del">
          <ac:chgData name="MARIA KARAMPELIA" userId="9dfcc2cac66bf474" providerId="LiveId" clId="{FE3CEE3E-3C0C-413A-B6D2-B27511C04942}" dt="2023-10-16T20:20:17.140" v="5488"/>
          <ac:spMkLst>
            <pc:docMk/>
            <pc:sldMk cId="2931818461" sldId="268"/>
            <ac:spMk id="8" creationId="{E7507814-625E-EA69-4946-0EF716C8E95A}"/>
          </ac:spMkLst>
        </pc:spChg>
      </pc:sldChg>
      <pc:sldChg chg="modSp new mod">
        <pc:chgData name="MARIA KARAMPELIA" userId="9dfcc2cac66bf474" providerId="LiveId" clId="{FE3CEE3E-3C0C-413A-B6D2-B27511C04942}" dt="2023-11-01T12:51:36.948" v="10104" actId="20577"/>
        <pc:sldMkLst>
          <pc:docMk/>
          <pc:sldMk cId="3206877438" sldId="269"/>
        </pc:sldMkLst>
        <pc:spChg chg="mod">
          <ac:chgData name="MARIA KARAMPELIA" userId="9dfcc2cac66bf474" providerId="LiveId" clId="{FE3CEE3E-3C0C-413A-B6D2-B27511C04942}" dt="2023-10-16T20:44:37.981" v="5875" actId="14100"/>
          <ac:spMkLst>
            <pc:docMk/>
            <pc:sldMk cId="3206877438" sldId="269"/>
            <ac:spMk id="2" creationId="{4BC8931F-FF7F-C8F6-6A8A-9581AC8D223E}"/>
          </ac:spMkLst>
        </pc:spChg>
        <pc:spChg chg="mod">
          <ac:chgData name="MARIA KARAMPELIA" userId="9dfcc2cac66bf474" providerId="LiveId" clId="{FE3CEE3E-3C0C-413A-B6D2-B27511C04942}" dt="2023-11-01T12:51:36.948" v="10104" actId="20577"/>
          <ac:spMkLst>
            <pc:docMk/>
            <pc:sldMk cId="3206877438" sldId="269"/>
            <ac:spMk id="3" creationId="{CC3C7A92-A7C2-0F67-E41D-9A8FA44A35CA}"/>
          </ac:spMkLst>
        </pc:spChg>
      </pc:sldChg>
      <pc:sldChg chg="addSp delSp modSp new mod">
        <pc:chgData name="MARIA KARAMPELIA" userId="9dfcc2cac66bf474" providerId="LiveId" clId="{FE3CEE3E-3C0C-413A-B6D2-B27511C04942}" dt="2023-11-01T12:53:15.949" v="10106" actId="207"/>
        <pc:sldMkLst>
          <pc:docMk/>
          <pc:sldMk cId="2141174667" sldId="270"/>
        </pc:sldMkLst>
        <pc:spChg chg="mod">
          <ac:chgData name="MARIA KARAMPELIA" userId="9dfcc2cac66bf474" providerId="LiveId" clId="{FE3CEE3E-3C0C-413A-B6D2-B27511C04942}" dt="2023-10-16T20:09:33.964" v="5396" actId="14100"/>
          <ac:spMkLst>
            <pc:docMk/>
            <pc:sldMk cId="2141174667" sldId="270"/>
            <ac:spMk id="2" creationId="{1C79437E-348D-9F1D-1094-F0F6355A4F65}"/>
          </ac:spMkLst>
        </pc:spChg>
        <pc:spChg chg="mod">
          <ac:chgData name="MARIA KARAMPELIA" userId="9dfcc2cac66bf474" providerId="LiveId" clId="{FE3CEE3E-3C0C-413A-B6D2-B27511C04942}" dt="2023-11-01T12:53:15.949" v="10106" actId="207"/>
          <ac:spMkLst>
            <pc:docMk/>
            <pc:sldMk cId="2141174667" sldId="270"/>
            <ac:spMk id="3" creationId="{71736D68-DE66-C76C-0213-D54EAEEF4593}"/>
          </ac:spMkLst>
        </pc:spChg>
        <pc:spChg chg="add del">
          <ac:chgData name="MARIA KARAMPELIA" userId="9dfcc2cac66bf474" providerId="LiveId" clId="{FE3CEE3E-3C0C-413A-B6D2-B27511C04942}" dt="2023-10-16T20:54:02.775" v="6175"/>
          <ac:spMkLst>
            <pc:docMk/>
            <pc:sldMk cId="2141174667" sldId="270"/>
            <ac:spMk id="4" creationId="{4CF7DD22-7BFA-B0E4-52D8-4AB5C3BB089D}"/>
          </ac:spMkLst>
        </pc:spChg>
        <pc:spChg chg="add del">
          <ac:chgData name="MARIA KARAMPELIA" userId="9dfcc2cac66bf474" providerId="LiveId" clId="{FE3CEE3E-3C0C-413A-B6D2-B27511C04942}" dt="2023-10-16T20:54:46.578" v="6180"/>
          <ac:spMkLst>
            <pc:docMk/>
            <pc:sldMk cId="2141174667" sldId="270"/>
            <ac:spMk id="5" creationId="{A493F371-5571-DDA1-4EBB-E03EB9AE95C2}"/>
          </ac:spMkLst>
        </pc:spChg>
      </pc:sldChg>
      <pc:sldChg chg="addSp delSp modSp new mod">
        <pc:chgData name="MARIA KARAMPELIA" userId="9dfcc2cac66bf474" providerId="LiveId" clId="{FE3CEE3E-3C0C-413A-B6D2-B27511C04942}" dt="2023-11-01T14:12:03.899" v="10116" actId="20577"/>
        <pc:sldMkLst>
          <pc:docMk/>
          <pc:sldMk cId="3658086942" sldId="271"/>
        </pc:sldMkLst>
        <pc:spChg chg="mod">
          <ac:chgData name="MARIA KARAMPELIA" userId="9dfcc2cac66bf474" providerId="LiveId" clId="{FE3CEE3E-3C0C-413A-B6D2-B27511C04942}" dt="2023-10-16T21:12:01.428" v="6853" actId="14100"/>
          <ac:spMkLst>
            <pc:docMk/>
            <pc:sldMk cId="3658086942" sldId="271"/>
            <ac:spMk id="2" creationId="{33D70E2E-B69B-6042-B498-6AFB8617F688}"/>
          </ac:spMkLst>
        </pc:spChg>
        <pc:spChg chg="mod">
          <ac:chgData name="MARIA KARAMPELIA" userId="9dfcc2cac66bf474" providerId="LiveId" clId="{FE3CEE3E-3C0C-413A-B6D2-B27511C04942}" dt="2023-11-01T14:12:03.899" v="10116" actId="20577"/>
          <ac:spMkLst>
            <pc:docMk/>
            <pc:sldMk cId="3658086942" sldId="271"/>
            <ac:spMk id="3" creationId="{AA42538B-3689-F0B1-DDD8-416DA9AC014F}"/>
          </ac:spMkLst>
        </pc:spChg>
        <pc:spChg chg="add del">
          <ac:chgData name="MARIA KARAMPELIA" userId="9dfcc2cac66bf474" providerId="LiveId" clId="{FE3CEE3E-3C0C-413A-B6D2-B27511C04942}" dt="2023-10-16T21:02:25.141" v="6454"/>
          <ac:spMkLst>
            <pc:docMk/>
            <pc:sldMk cId="3658086942" sldId="271"/>
            <ac:spMk id="4" creationId="{33506246-B540-9A3C-3E77-B1A61193FB5C}"/>
          </ac:spMkLst>
        </pc:spChg>
        <pc:spChg chg="add del">
          <ac:chgData name="MARIA KARAMPELIA" userId="9dfcc2cac66bf474" providerId="LiveId" clId="{FE3CEE3E-3C0C-413A-B6D2-B27511C04942}" dt="2023-10-16T21:02:34.128" v="6457"/>
          <ac:spMkLst>
            <pc:docMk/>
            <pc:sldMk cId="3658086942" sldId="271"/>
            <ac:spMk id="5" creationId="{451A2E14-4853-AAEE-AD4A-9567D0A93466}"/>
          </ac:spMkLst>
        </pc:spChg>
        <pc:spChg chg="add del">
          <ac:chgData name="MARIA KARAMPELIA" userId="9dfcc2cac66bf474" providerId="LiveId" clId="{FE3CEE3E-3C0C-413A-B6D2-B27511C04942}" dt="2023-10-16T21:03:23.793" v="6461"/>
          <ac:spMkLst>
            <pc:docMk/>
            <pc:sldMk cId="3658086942" sldId="271"/>
            <ac:spMk id="6" creationId="{891C5865-26C5-F0EF-2DC6-06EDD6236C20}"/>
          </ac:spMkLst>
        </pc:spChg>
      </pc:sldChg>
      <pc:sldChg chg="modSp new mod">
        <pc:chgData name="MARIA KARAMPELIA" userId="9dfcc2cac66bf474" providerId="LiveId" clId="{FE3CEE3E-3C0C-413A-B6D2-B27511C04942}" dt="2023-11-01T12:55:57.379" v="10111" actId="113"/>
        <pc:sldMkLst>
          <pc:docMk/>
          <pc:sldMk cId="465425091" sldId="272"/>
        </pc:sldMkLst>
        <pc:spChg chg="mod">
          <ac:chgData name="MARIA KARAMPELIA" userId="9dfcc2cac66bf474" providerId="LiveId" clId="{FE3CEE3E-3C0C-413A-B6D2-B27511C04942}" dt="2023-10-16T21:13:18.026" v="6865" actId="27636"/>
          <ac:spMkLst>
            <pc:docMk/>
            <pc:sldMk cId="465425091" sldId="272"/>
            <ac:spMk id="2" creationId="{64327588-05F9-6111-FCD7-DABB8FEFB4FC}"/>
          </ac:spMkLst>
        </pc:spChg>
        <pc:spChg chg="mod">
          <ac:chgData name="MARIA KARAMPELIA" userId="9dfcc2cac66bf474" providerId="LiveId" clId="{FE3CEE3E-3C0C-413A-B6D2-B27511C04942}" dt="2023-11-01T12:55:57.379" v="10111" actId="113"/>
          <ac:spMkLst>
            <pc:docMk/>
            <pc:sldMk cId="465425091" sldId="272"/>
            <ac:spMk id="3" creationId="{AE8B8DE8-5769-B2CC-5C71-925DFE97DB77}"/>
          </ac:spMkLst>
        </pc:spChg>
      </pc:sldChg>
      <pc:sldChg chg="modSp new mod">
        <pc:chgData name="MARIA KARAMPELIA" userId="9dfcc2cac66bf474" providerId="LiveId" clId="{FE3CEE3E-3C0C-413A-B6D2-B27511C04942}" dt="2023-10-16T21:32:16.797" v="7153" actId="27636"/>
        <pc:sldMkLst>
          <pc:docMk/>
          <pc:sldMk cId="65661969" sldId="273"/>
        </pc:sldMkLst>
        <pc:spChg chg="mod">
          <ac:chgData name="MARIA KARAMPELIA" userId="9dfcc2cac66bf474" providerId="LiveId" clId="{FE3CEE3E-3C0C-413A-B6D2-B27511C04942}" dt="2023-10-16T21:13:46.353" v="6874" actId="27636"/>
          <ac:spMkLst>
            <pc:docMk/>
            <pc:sldMk cId="65661969" sldId="273"/>
            <ac:spMk id="2" creationId="{1491FE8C-6AE0-2F08-2F96-0610CAF20FB6}"/>
          </ac:spMkLst>
        </pc:spChg>
        <pc:spChg chg="mod">
          <ac:chgData name="MARIA KARAMPELIA" userId="9dfcc2cac66bf474" providerId="LiveId" clId="{FE3CEE3E-3C0C-413A-B6D2-B27511C04942}" dt="2023-10-16T21:32:16.797" v="7153" actId="27636"/>
          <ac:spMkLst>
            <pc:docMk/>
            <pc:sldMk cId="65661969" sldId="273"/>
            <ac:spMk id="3" creationId="{0BD2D123-48E8-4512-9EB8-78CFD1CD34A7}"/>
          </ac:spMkLst>
        </pc:spChg>
      </pc:sldChg>
      <pc:sldChg chg="modSp new mod">
        <pc:chgData name="MARIA KARAMPELIA" userId="9dfcc2cac66bf474" providerId="LiveId" clId="{FE3CEE3E-3C0C-413A-B6D2-B27511C04942}" dt="2023-11-01T12:57:23.363" v="10113" actId="115"/>
        <pc:sldMkLst>
          <pc:docMk/>
          <pc:sldMk cId="1517406761" sldId="274"/>
        </pc:sldMkLst>
        <pc:spChg chg="mod">
          <ac:chgData name="MARIA KARAMPELIA" userId="9dfcc2cac66bf474" providerId="LiveId" clId="{FE3CEE3E-3C0C-413A-B6D2-B27511C04942}" dt="2023-10-16T21:14:15.430" v="6883" actId="27636"/>
          <ac:spMkLst>
            <pc:docMk/>
            <pc:sldMk cId="1517406761" sldId="274"/>
            <ac:spMk id="2" creationId="{362B626F-4D55-165A-F037-4600D5100D31}"/>
          </ac:spMkLst>
        </pc:spChg>
        <pc:spChg chg="mod">
          <ac:chgData name="MARIA KARAMPELIA" userId="9dfcc2cac66bf474" providerId="LiveId" clId="{FE3CEE3E-3C0C-413A-B6D2-B27511C04942}" dt="2023-11-01T12:57:23.363" v="10113" actId="115"/>
          <ac:spMkLst>
            <pc:docMk/>
            <pc:sldMk cId="1517406761" sldId="274"/>
            <ac:spMk id="3" creationId="{39F3DA9C-158C-1489-A77E-570A9A371BD5}"/>
          </ac:spMkLst>
        </pc:spChg>
      </pc:sldChg>
      <pc:sldChg chg="addSp delSp modSp new mod">
        <pc:chgData name="MARIA KARAMPELIA" userId="9dfcc2cac66bf474" providerId="LiveId" clId="{FE3CEE3E-3C0C-413A-B6D2-B27511C04942}" dt="2023-11-01T12:58:04.739" v="10114" actId="115"/>
        <pc:sldMkLst>
          <pc:docMk/>
          <pc:sldMk cId="2499900039" sldId="275"/>
        </pc:sldMkLst>
        <pc:spChg chg="mod">
          <ac:chgData name="MARIA KARAMPELIA" userId="9dfcc2cac66bf474" providerId="LiveId" clId="{FE3CEE3E-3C0C-413A-B6D2-B27511C04942}" dt="2023-10-16T21:14:45.729" v="6891" actId="14100"/>
          <ac:spMkLst>
            <pc:docMk/>
            <pc:sldMk cId="2499900039" sldId="275"/>
            <ac:spMk id="2" creationId="{57875ECC-F132-9421-9F18-4240FCC1F99D}"/>
          </ac:spMkLst>
        </pc:spChg>
        <pc:spChg chg="mod">
          <ac:chgData name="MARIA KARAMPELIA" userId="9dfcc2cac66bf474" providerId="LiveId" clId="{FE3CEE3E-3C0C-413A-B6D2-B27511C04942}" dt="2023-11-01T12:58:04.739" v="10114" actId="115"/>
          <ac:spMkLst>
            <pc:docMk/>
            <pc:sldMk cId="2499900039" sldId="275"/>
            <ac:spMk id="3" creationId="{A17146CC-BB05-F262-845B-DEBEE9BF81E1}"/>
          </ac:spMkLst>
        </pc:spChg>
        <pc:spChg chg="add del">
          <ac:chgData name="MARIA KARAMPELIA" userId="9dfcc2cac66bf474" providerId="LiveId" clId="{FE3CEE3E-3C0C-413A-B6D2-B27511C04942}" dt="2023-10-16T21:54:50.626" v="7326"/>
          <ac:spMkLst>
            <pc:docMk/>
            <pc:sldMk cId="2499900039" sldId="275"/>
            <ac:spMk id="4" creationId="{269C1A04-6DA8-E435-53A7-AF317F25A665}"/>
          </ac:spMkLst>
        </pc:spChg>
      </pc:sldChg>
      <pc:sldChg chg="modSp new mod">
        <pc:chgData name="MARIA KARAMPELIA" userId="9dfcc2cac66bf474" providerId="LiveId" clId="{FE3CEE3E-3C0C-413A-B6D2-B27511C04942}" dt="2023-10-16T22:13:41.162" v="7623" actId="27636"/>
        <pc:sldMkLst>
          <pc:docMk/>
          <pc:sldMk cId="3250185993" sldId="276"/>
        </pc:sldMkLst>
        <pc:spChg chg="mod">
          <ac:chgData name="MARIA KARAMPELIA" userId="9dfcc2cac66bf474" providerId="LiveId" clId="{FE3CEE3E-3C0C-413A-B6D2-B27511C04942}" dt="2023-10-16T22:02:14.432" v="7418" actId="14100"/>
          <ac:spMkLst>
            <pc:docMk/>
            <pc:sldMk cId="3250185993" sldId="276"/>
            <ac:spMk id="2" creationId="{CE19343C-0653-0B51-1FC3-82CD1023FAC3}"/>
          </ac:spMkLst>
        </pc:spChg>
        <pc:spChg chg="mod">
          <ac:chgData name="MARIA KARAMPELIA" userId="9dfcc2cac66bf474" providerId="LiveId" clId="{FE3CEE3E-3C0C-413A-B6D2-B27511C04942}" dt="2023-10-16T22:13:41.162" v="7623" actId="27636"/>
          <ac:spMkLst>
            <pc:docMk/>
            <pc:sldMk cId="3250185993" sldId="276"/>
            <ac:spMk id="3" creationId="{ABC139F2-079B-2949-C76B-D6B7774C7AB6}"/>
          </ac:spMkLst>
        </pc:spChg>
      </pc:sldChg>
      <pc:sldChg chg="modSp new mod">
        <pc:chgData name="MARIA KARAMPELIA" userId="9dfcc2cac66bf474" providerId="LiveId" clId="{FE3CEE3E-3C0C-413A-B6D2-B27511C04942}" dt="2023-10-16T22:27:59.856" v="8140" actId="27636"/>
        <pc:sldMkLst>
          <pc:docMk/>
          <pc:sldMk cId="626147892" sldId="277"/>
        </pc:sldMkLst>
        <pc:spChg chg="mod">
          <ac:chgData name="MARIA KARAMPELIA" userId="9dfcc2cac66bf474" providerId="LiveId" clId="{FE3CEE3E-3C0C-413A-B6D2-B27511C04942}" dt="2023-10-16T22:27:59.856" v="8140" actId="27636"/>
          <ac:spMkLst>
            <pc:docMk/>
            <pc:sldMk cId="626147892" sldId="277"/>
            <ac:spMk id="2" creationId="{4762D2A7-979A-4408-EBA5-E3E39EE9955C}"/>
          </ac:spMkLst>
        </pc:spChg>
        <pc:spChg chg="mod">
          <ac:chgData name="MARIA KARAMPELIA" userId="9dfcc2cac66bf474" providerId="LiveId" clId="{FE3CEE3E-3C0C-413A-B6D2-B27511C04942}" dt="2023-10-16T22:27:55.195" v="8138" actId="27636"/>
          <ac:spMkLst>
            <pc:docMk/>
            <pc:sldMk cId="626147892" sldId="277"/>
            <ac:spMk id="3" creationId="{37DDA7CA-76B0-2757-2426-518D2955F134}"/>
          </ac:spMkLst>
        </pc:spChg>
      </pc:sldChg>
      <pc:sldChg chg="modSp new mod">
        <pc:chgData name="MARIA KARAMPELIA" userId="9dfcc2cac66bf474" providerId="LiveId" clId="{FE3CEE3E-3C0C-413A-B6D2-B27511C04942}" dt="2023-10-16T22:39:06.682" v="9312" actId="20577"/>
        <pc:sldMkLst>
          <pc:docMk/>
          <pc:sldMk cId="248788302" sldId="278"/>
        </pc:sldMkLst>
        <pc:spChg chg="mod">
          <ac:chgData name="MARIA KARAMPELIA" userId="9dfcc2cac66bf474" providerId="LiveId" clId="{FE3CEE3E-3C0C-413A-B6D2-B27511C04942}" dt="2023-10-16T22:03:11.554" v="7435" actId="27636"/>
          <ac:spMkLst>
            <pc:docMk/>
            <pc:sldMk cId="248788302" sldId="278"/>
            <ac:spMk id="2" creationId="{FB471097-101B-2ACA-B5FF-BE8A45E23295}"/>
          </ac:spMkLst>
        </pc:spChg>
        <pc:spChg chg="mod">
          <ac:chgData name="MARIA KARAMPELIA" userId="9dfcc2cac66bf474" providerId="LiveId" clId="{FE3CEE3E-3C0C-413A-B6D2-B27511C04942}" dt="2023-10-16T22:39:06.682" v="9312" actId="20577"/>
          <ac:spMkLst>
            <pc:docMk/>
            <pc:sldMk cId="248788302" sldId="278"/>
            <ac:spMk id="3" creationId="{638FA0FA-276F-44CE-A095-DA924770E17B}"/>
          </ac:spMkLst>
        </pc:spChg>
      </pc:sldChg>
      <pc:sldChg chg="modSp new mod">
        <pc:chgData name="MARIA KARAMPELIA" userId="9dfcc2cac66bf474" providerId="LiveId" clId="{FE3CEE3E-3C0C-413A-B6D2-B27511C04942}" dt="2023-11-01T14:24:24.773" v="10126" actId="20577"/>
        <pc:sldMkLst>
          <pc:docMk/>
          <pc:sldMk cId="2761190287" sldId="279"/>
        </pc:sldMkLst>
        <pc:spChg chg="mod">
          <ac:chgData name="MARIA KARAMPELIA" userId="9dfcc2cac66bf474" providerId="LiveId" clId="{FE3CEE3E-3C0C-413A-B6D2-B27511C04942}" dt="2023-10-16T22:03:40.963" v="7444" actId="27636"/>
          <ac:spMkLst>
            <pc:docMk/>
            <pc:sldMk cId="2761190287" sldId="279"/>
            <ac:spMk id="2" creationId="{1F736075-B2DB-5BBE-F3D3-B906E1CAFDD4}"/>
          </ac:spMkLst>
        </pc:spChg>
        <pc:spChg chg="mod">
          <ac:chgData name="MARIA KARAMPELIA" userId="9dfcc2cac66bf474" providerId="LiveId" clId="{FE3CEE3E-3C0C-413A-B6D2-B27511C04942}" dt="2023-11-01T14:24:24.773" v="10126" actId="20577"/>
          <ac:spMkLst>
            <pc:docMk/>
            <pc:sldMk cId="2761190287" sldId="279"/>
            <ac:spMk id="3" creationId="{0A57A3B5-53DD-4805-598E-1B6FF49104D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81A3D12-64F1-73A0-3594-0E5D8F1DBA2C}"/>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ADBAA642-7DF6-BD77-787D-6BA12AB2A1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0505EC38-B278-D8B1-726F-E1DB7FB25905}"/>
              </a:ext>
            </a:extLst>
          </p:cNvPr>
          <p:cNvSpPr>
            <a:spLocks noGrp="1"/>
          </p:cNvSpPr>
          <p:nvPr>
            <p:ph type="dt" sz="half" idx="10"/>
          </p:nvPr>
        </p:nvSpPr>
        <p:spPr/>
        <p:txBody>
          <a:bodyPr/>
          <a:lstStyle/>
          <a:p>
            <a:fld id="{C56D7EF3-3933-466B-9180-5E03BD070391}" type="datetimeFigureOut">
              <a:rPr lang="el-GR" smtClean="0"/>
              <a:t>21/11/2024</a:t>
            </a:fld>
            <a:endParaRPr lang="el-GR"/>
          </a:p>
        </p:txBody>
      </p:sp>
      <p:sp>
        <p:nvSpPr>
          <p:cNvPr id="5" name="Θέση υποσέλιδου 4">
            <a:extLst>
              <a:ext uri="{FF2B5EF4-FFF2-40B4-BE49-F238E27FC236}">
                <a16:creationId xmlns:a16="http://schemas.microsoft.com/office/drawing/2014/main" id="{4518AA97-C47C-B13B-04AD-D402682E906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82E267E-9F84-619C-C406-1C7C99AA4CF8}"/>
              </a:ext>
            </a:extLst>
          </p:cNvPr>
          <p:cNvSpPr>
            <a:spLocks noGrp="1"/>
          </p:cNvSpPr>
          <p:nvPr>
            <p:ph type="sldNum" sz="quarter" idx="12"/>
          </p:nvPr>
        </p:nvSpPr>
        <p:spPr/>
        <p:txBody>
          <a:bodyPr/>
          <a:lstStyle/>
          <a:p>
            <a:fld id="{735BA780-E729-413B-ADFF-7E1FBEB15F68}" type="slidenum">
              <a:rPr lang="el-GR" smtClean="0"/>
              <a:t>‹#›</a:t>
            </a:fld>
            <a:endParaRPr lang="el-GR"/>
          </a:p>
        </p:txBody>
      </p:sp>
    </p:spTree>
    <p:extLst>
      <p:ext uri="{BB962C8B-B14F-4D97-AF65-F5344CB8AC3E}">
        <p14:creationId xmlns:p14="http://schemas.microsoft.com/office/powerpoint/2010/main" val="2301449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BACE7E5-42D8-BDFD-D7AF-1B0B2B2672E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5F9C38DC-ADFA-8648-BD14-FAC9B639CC2F}"/>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A39B06B-18EF-DBEF-9B50-A18B3C0F71C2}"/>
              </a:ext>
            </a:extLst>
          </p:cNvPr>
          <p:cNvSpPr>
            <a:spLocks noGrp="1"/>
          </p:cNvSpPr>
          <p:nvPr>
            <p:ph type="dt" sz="half" idx="10"/>
          </p:nvPr>
        </p:nvSpPr>
        <p:spPr/>
        <p:txBody>
          <a:bodyPr/>
          <a:lstStyle/>
          <a:p>
            <a:fld id="{C56D7EF3-3933-466B-9180-5E03BD070391}" type="datetimeFigureOut">
              <a:rPr lang="el-GR" smtClean="0"/>
              <a:t>21/11/2024</a:t>
            </a:fld>
            <a:endParaRPr lang="el-GR"/>
          </a:p>
        </p:txBody>
      </p:sp>
      <p:sp>
        <p:nvSpPr>
          <p:cNvPr id="5" name="Θέση υποσέλιδου 4">
            <a:extLst>
              <a:ext uri="{FF2B5EF4-FFF2-40B4-BE49-F238E27FC236}">
                <a16:creationId xmlns:a16="http://schemas.microsoft.com/office/drawing/2014/main" id="{1C834F23-4AC4-5044-B0DE-96B50F5B9EF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C9E03E2-3DE4-EB9A-6225-2A7B12B04BB2}"/>
              </a:ext>
            </a:extLst>
          </p:cNvPr>
          <p:cNvSpPr>
            <a:spLocks noGrp="1"/>
          </p:cNvSpPr>
          <p:nvPr>
            <p:ph type="sldNum" sz="quarter" idx="12"/>
          </p:nvPr>
        </p:nvSpPr>
        <p:spPr/>
        <p:txBody>
          <a:bodyPr/>
          <a:lstStyle/>
          <a:p>
            <a:fld id="{735BA780-E729-413B-ADFF-7E1FBEB15F68}" type="slidenum">
              <a:rPr lang="el-GR" smtClean="0"/>
              <a:t>‹#›</a:t>
            </a:fld>
            <a:endParaRPr lang="el-GR"/>
          </a:p>
        </p:txBody>
      </p:sp>
    </p:spTree>
    <p:extLst>
      <p:ext uri="{BB962C8B-B14F-4D97-AF65-F5344CB8AC3E}">
        <p14:creationId xmlns:p14="http://schemas.microsoft.com/office/powerpoint/2010/main" val="3649367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BCB25CAE-18C9-EB2C-56A1-9F3A915F1AE2}"/>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E0C8ED0-C8C9-73FE-04D2-90AB6353C6AD}"/>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A7BE883-D9F7-78AE-2DF9-CAE3C41A3CC0}"/>
              </a:ext>
            </a:extLst>
          </p:cNvPr>
          <p:cNvSpPr>
            <a:spLocks noGrp="1"/>
          </p:cNvSpPr>
          <p:nvPr>
            <p:ph type="dt" sz="half" idx="10"/>
          </p:nvPr>
        </p:nvSpPr>
        <p:spPr/>
        <p:txBody>
          <a:bodyPr/>
          <a:lstStyle/>
          <a:p>
            <a:fld id="{C56D7EF3-3933-466B-9180-5E03BD070391}" type="datetimeFigureOut">
              <a:rPr lang="el-GR" smtClean="0"/>
              <a:t>21/11/2024</a:t>
            </a:fld>
            <a:endParaRPr lang="el-GR"/>
          </a:p>
        </p:txBody>
      </p:sp>
      <p:sp>
        <p:nvSpPr>
          <p:cNvPr id="5" name="Θέση υποσέλιδου 4">
            <a:extLst>
              <a:ext uri="{FF2B5EF4-FFF2-40B4-BE49-F238E27FC236}">
                <a16:creationId xmlns:a16="http://schemas.microsoft.com/office/drawing/2014/main" id="{BEFD7497-09EA-8FB3-9C54-DF387F1FA91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E32E5D3-7834-17FE-EF78-AA4ECE320E5A}"/>
              </a:ext>
            </a:extLst>
          </p:cNvPr>
          <p:cNvSpPr>
            <a:spLocks noGrp="1"/>
          </p:cNvSpPr>
          <p:nvPr>
            <p:ph type="sldNum" sz="quarter" idx="12"/>
          </p:nvPr>
        </p:nvSpPr>
        <p:spPr/>
        <p:txBody>
          <a:bodyPr/>
          <a:lstStyle/>
          <a:p>
            <a:fld id="{735BA780-E729-413B-ADFF-7E1FBEB15F68}" type="slidenum">
              <a:rPr lang="el-GR" smtClean="0"/>
              <a:t>‹#›</a:t>
            </a:fld>
            <a:endParaRPr lang="el-GR"/>
          </a:p>
        </p:txBody>
      </p:sp>
    </p:spTree>
    <p:extLst>
      <p:ext uri="{BB962C8B-B14F-4D97-AF65-F5344CB8AC3E}">
        <p14:creationId xmlns:p14="http://schemas.microsoft.com/office/powerpoint/2010/main" val="471126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11A34C-FA83-9088-7F4D-CDE8B719401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46C860A-528A-03FB-5688-45B9B855CD00}"/>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883304A-3EDD-17EB-9F9E-27F9B9D9794E}"/>
              </a:ext>
            </a:extLst>
          </p:cNvPr>
          <p:cNvSpPr>
            <a:spLocks noGrp="1"/>
          </p:cNvSpPr>
          <p:nvPr>
            <p:ph type="dt" sz="half" idx="10"/>
          </p:nvPr>
        </p:nvSpPr>
        <p:spPr/>
        <p:txBody>
          <a:bodyPr/>
          <a:lstStyle/>
          <a:p>
            <a:fld id="{C56D7EF3-3933-466B-9180-5E03BD070391}" type="datetimeFigureOut">
              <a:rPr lang="el-GR" smtClean="0"/>
              <a:t>21/11/2024</a:t>
            </a:fld>
            <a:endParaRPr lang="el-GR"/>
          </a:p>
        </p:txBody>
      </p:sp>
      <p:sp>
        <p:nvSpPr>
          <p:cNvPr id="5" name="Θέση υποσέλιδου 4">
            <a:extLst>
              <a:ext uri="{FF2B5EF4-FFF2-40B4-BE49-F238E27FC236}">
                <a16:creationId xmlns:a16="http://schemas.microsoft.com/office/drawing/2014/main" id="{EFCAB319-CD96-12D0-0B31-CD5D109AE9F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8C585D0-B14C-947F-C061-16915605AA68}"/>
              </a:ext>
            </a:extLst>
          </p:cNvPr>
          <p:cNvSpPr>
            <a:spLocks noGrp="1"/>
          </p:cNvSpPr>
          <p:nvPr>
            <p:ph type="sldNum" sz="quarter" idx="12"/>
          </p:nvPr>
        </p:nvSpPr>
        <p:spPr/>
        <p:txBody>
          <a:bodyPr/>
          <a:lstStyle/>
          <a:p>
            <a:fld id="{735BA780-E729-413B-ADFF-7E1FBEB15F68}" type="slidenum">
              <a:rPr lang="el-GR" smtClean="0"/>
              <a:t>‹#›</a:t>
            </a:fld>
            <a:endParaRPr lang="el-GR"/>
          </a:p>
        </p:txBody>
      </p:sp>
    </p:spTree>
    <p:extLst>
      <p:ext uri="{BB962C8B-B14F-4D97-AF65-F5344CB8AC3E}">
        <p14:creationId xmlns:p14="http://schemas.microsoft.com/office/powerpoint/2010/main" val="21257049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0A0186-3011-EBB8-E171-5F821B131106}"/>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3DFFCFA-4FC2-39A3-C0F4-92CB47C6112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511AC47C-ADD2-ACD2-6D2F-094A6D769ED9}"/>
              </a:ext>
            </a:extLst>
          </p:cNvPr>
          <p:cNvSpPr>
            <a:spLocks noGrp="1"/>
          </p:cNvSpPr>
          <p:nvPr>
            <p:ph type="dt" sz="half" idx="10"/>
          </p:nvPr>
        </p:nvSpPr>
        <p:spPr/>
        <p:txBody>
          <a:bodyPr/>
          <a:lstStyle/>
          <a:p>
            <a:fld id="{C56D7EF3-3933-466B-9180-5E03BD070391}" type="datetimeFigureOut">
              <a:rPr lang="el-GR" smtClean="0"/>
              <a:t>21/11/2024</a:t>
            </a:fld>
            <a:endParaRPr lang="el-GR"/>
          </a:p>
        </p:txBody>
      </p:sp>
      <p:sp>
        <p:nvSpPr>
          <p:cNvPr id="5" name="Θέση υποσέλιδου 4">
            <a:extLst>
              <a:ext uri="{FF2B5EF4-FFF2-40B4-BE49-F238E27FC236}">
                <a16:creationId xmlns:a16="http://schemas.microsoft.com/office/drawing/2014/main" id="{249D8E20-A978-20E0-00B0-55C21D8B8FA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6697E36-883E-BB8A-0AE5-ED95E81250D6}"/>
              </a:ext>
            </a:extLst>
          </p:cNvPr>
          <p:cNvSpPr>
            <a:spLocks noGrp="1"/>
          </p:cNvSpPr>
          <p:nvPr>
            <p:ph type="sldNum" sz="quarter" idx="12"/>
          </p:nvPr>
        </p:nvSpPr>
        <p:spPr/>
        <p:txBody>
          <a:bodyPr/>
          <a:lstStyle/>
          <a:p>
            <a:fld id="{735BA780-E729-413B-ADFF-7E1FBEB15F68}" type="slidenum">
              <a:rPr lang="el-GR" smtClean="0"/>
              <a:t>‹#›</a:t>
            </a:fld>
            <a:endParaRPr lang="el-GR"/>
          </a:p>
        </p:txBody>
      </p:sp>
    </p:spTree>
    <p:extLst>
      <p:ext uri="{BB962C8B-B14F-4D97-AF65-F5344CB8AC3E}">
        <p14:creationId xmlns:p14="http://schemas.microsoft.com/office/powerpoint/2010/main" val="2553209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65B04A-1DF7-8501-7F9F-8B6A61702D7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CA07909-9ED1-4E21-A671-CC79DAB83F79}"/>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31178C06-7AA3-67BF-7FEF-6D0F40E4DB77}"/>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B4E30A25-9484-0B86-7577-426E73BBD848}"/>
              </a:ext>
            </a:extLst>
          </p:cNvPr>
          <p:cNvSpPr>
            <a:spLocks noGrp="1"/>
          </p:cNvSpPr>
          <p:nvPr>
            <p:ph type="dt" sz="half" idx="10"/>
          </p:nvPr>
        </p:nvSpPr>
        <p:spPr/>
        <p:txBody>
          <a:bodyPr/>
          <a:lstStyle/>
          <a:p>
            <a:fld id="{C56D7EF3-3933-466B-9180-5E03BD070391}" type="datetimeFigureOut">
              <a:rPr lang="el-GR" smtClean="0"/>
              <a:t>21/11/2024</a:t>
            </a:fld>
            <a:endParaRPr lang="el-GR"/>
          </a:p>
        </p:txBody>
      </p:sp>
      <p:sp>
        <p:nvSpPr>
          <p:cNvPr id="6" name="Θέση υποσέλιδου 5">
            <a:extLst>
              <a:ext uri="{FF2B5EF4-FFF2-40B4-BE49-F238E27FC236}">
                <a16:creationId xmlns:a16="http://schemas.microsoft.com/office/drawing/2014/main" id="{DEA19C65-40C6-D16A-B25D-A9E1CD397C8A}"/>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09F5929-3DBB-DF03-86C8-1F04FB627ACA}"/>
              </a:ext>
            </a:extLst>
          </p:cNvPr>
          <p:cNvSpPr>
            <a:spLocks noGrp="1"/>
          </p:cNvSpPr>
          <p:nvPr>
            <p:ph type="sldNum" sz="quarter" idx="12"/>
          </p:nvPr>
        </p:nvSpPr>
        <p:spPr/>
        <p:txBody>
          <a:bodyPr/>
          <a:lstStyle/>
          <a:p>
            <a:fld id="{735BA780-E729-413B-ADFF-7E1FBEB15F68}" type="slidenum">
              <a:rPr lang="el-GR" smtClean="0"/>
              <a:t>‹#›</a:t>
            </a:fld>
            <a:endParaRPr lang="el-GR"/>
          </a:p>
        </p:txBody>
      </p:sp>
    </p:spTree>
    <p:extLst>
      <p:ext uri="{BB962C8B-B14F-4D97-AF65-F5344CB8AC3E}">
        <p14:creationId xmlns:p14="http://schemas.microsoft.com/office/powerpoint/2010/main" val="490203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3A8FEA-E6D9-9094-AC0B-BE9285F634B1}"/>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9B44532-D6FC-A900-A973-0D473334EF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B2957E98-381E-6D33-EAE6-18319D01FA36}"/>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19D6EB8A-8F80-1E42-CA9C-F739EDF107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9B388424-36B4-0C1F-4409-2D5A1E75D4AD}"/>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B1D6106B-C96E-52F5-528D-43D8A00F4E6E}"/>
              </a:ext>
            </a:extLst>
          </p:cNvPr>
          <p:cNvSpPr>
            <a:spLocks noGrp="1"/>
          </p:cNvSpPr>
          <p:nvPr>
            <p:ph type="dt" sz="half" idx="10"/>
          </p:nvPr>
        </p:nvSpPr>
        <p:spPr/>
        <p:txBody>
          <a:bodyPr/>
          <a:lstStyle/>
          <a:p>
            <a:fld id="{C56D7EF3-3933-466B-9180-5E03BD070391}" type="datetimeFigureOut">
              <a:rPr lang="el-GR" smtClean="0"/>
              <a:t>21/11/2024</a:t>
            </a:fld>
            <a:endParaRPr lang="el-GR"/>
          </a:p>
        </p:txBody>
      </p:sp>
      <p:sp>
        <p:nvSpPr>
          <p:cNvPr id="8" name="Θέση υποσέλιδου 7">
            <a:extLst>
              <a:ext uri="{FF2B5EF4-FFF2-40B4-BE49-F238E27FC236}">
                <a16:creationId xmlns:a16="http://schemas.microsoft.com/office/drawing/2014/main" id="{C794E8E0-248A-A97B-976F-78660F259073}"/>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8ABAE5B8-940B-1C1B-D087-5D42ABED6BB4}"/>
              </a:ext>
            </a:extLst>
          </p:cNvPr>
          <p:cNvSpPr>
            <a:spLocks noGrp="1"/>
          </p:cNvSpPr>
          <p:nvPr>
            <p:ph type="sldNum" sz="quarter" idx="12"/>
          </p:nvPr>
        </p:nvSpPr>
        <p:spPr/>
        <p:txBody>
          <a:bodyPr/>
          <a:lstStyle/>
          <a:p>
            <a:fld id="{735BA780-E729-413B-ADFF-7E1FBEB15F68}" type="slidenum">
              <a:rPr lang="el-GR" smtClean="0"/>
              <a:t>‹#›</a:t>
            </a:fld>
            <a:endParaRPr lang="el-GR"/>
          </a:p>
        </p:txBody>
      </p:sp>
    </p:spTree>
    <p:extLst>
      <p:ext uri="{BB962C8B-B14F-4D97-AF65-F5344CB8AC3E}">
        <p14:creationId xmlns:p14="http://schemas.microsoft.com/office/powerpoint/2010/main" val="1088437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E4C3293-22F0-FC03-20B5-BD294C6B8EC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6DA04A6A-B3D0-CE62-E93A-8A3AA53321B0}"/>
              </a:ext>
            </a:extLst>
          </p:cNvPr>
          <p:cNvSpPr>
            <a:spLocks noGrp="1"/>
          </p:cNvSpPr>
          <p:nvPr>
            <p:ph type="dt" sz="half" idx="10"/>
          </p:nvPr>
        </p:nvSpPr>
        <p:spPr/>
        <p:txBody>
          <a:bodyPr/>
          <a:lstStyle/>
          <a:p>
            <a:fld id="{C56D7EF3-3933-466B-9180-5E03BD070391}" type="datetimeFigureOut">
              <a:rPr lang="el-GR" smtClean="0"/>
              <a:t>21/11/2024</a:t>
            </a:fld>
            <a:endParaRPr lang="el-GR"/>
          </a:p>
        </p:txBody>
      </p:sp>
      <p:sp>
        <p:nvSpPr>
          <p:cNvPr id="4" name="Θέση υποσέλιδου 3">
            <a:extLst>
              <a:ext uri="{FF2B5EF4-FFF2-40B4-BE49-F238E27FC236}">
                <a16:creationId xmlns:a16="http://schemas.microsoft.com/office/drawing/2014/main" id="{5197D7DD-A89E-9A5F-08F8-686FCA811A97}"/>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8AC77EBF-DC2E-EED5-0805-FC23C2B2AF10}"/>
              </a:ext>
            </a:extLst>
          </p:cNvPr>
          <p:cNvSpPr>
            <a:spLocks noGrp="1"/>
          </p:cNvSpPr>
          <p:nvPr>
            <p:ph type="sldNum" sz="quarter" idx="12"/>
          </p:nvPr>
        </p:nvSpPr>
        <p:spPr/>
        <p:txBody>
          <a:bodyPr/>
          <a:lstStyle/>
          <a:p>
            <a:fld id="{735BA780-E729-413B-ADFF-7E1FBEB15F68}" type="slidenum">
              <a:rPr lang="el-GR" smtClean="0"/>
              <a:t>‹#›</a:t>
            </a:fld>
            <a:endParaRPr lang="el-GR"/>
          </a:p>
        </p:txBody>
      </p:sp>
    </p:spTree>
    <p:extLst>
      <p:ext uri="{BB962C8B-B14F-4D97-AF65-F5344CB8AC3E}">
        <p14:creationId xmlns:p14="http://schemas.microsoft.com/office/powerpoint/2010/main" val="2926431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9D6AF9D4-65DB-49CD-5C33-F8F4DFCF5690}"/>
              </a:ext>
            </a:extLst>
          </p:cNvPr>
          <p:cNvSpPr>
            <a:spLocks noGrp="1"/>
          </p:cNvSpPr>
          <p:nvPr>
            <p:ph type="dt" sz="half" idx="10"/>
          </p:nvPr>
        </p:nvSpPr>
        <p:spPr/>
        <p:txBody>
          <a:bodyPr/>
          <a:lstStyle/>
          <a:p>
            <a:fld id="{C56D7EF3-3933-466B-9180-5E03BD070391}" type="datetimeFigureOut">
              <a:rPr lang="el-GR" smtClean="0"/>
              <a:t>21/11/2024</a:t>
            </a:fld>
            <a:endParaRPr lang="el-GR"/>
          </a:p>
        </p:txBody>
      </p:sp>
      <p:sp>
        <p:nvSpPr>
          <p:cNvPr id="3" name="Θέση υποσέλιδου 2">
            <a:extLst>
              <a:ext uri="{FF2B5EF4-FFF2-40B4-BE49-F238E27FC236}">
                <a16:creationId xmlns:a16="http://schemas.microsoft.com/office/drawing/2014/main" id="{A7F8D539-B48E-DA14-37CE-5D62DD6A209B}"/>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5265CBC4-C40A-1123-D68A-29518D07ECBD}"/>
              </a:ext>
            </a:extLst>
          </p:cNvPr>
          <p:cNvSpPr>
            <a:spLocks noGrp="1"/>
          </p:cNvSpPr>
          <p:nvPr>
            <p:ph type="sldNum" sz="quarter" idx="12"/>
          </p:nvPr>
        </p:nvSpPr>
        <p:spPr/>
        <p:txBody>
          <a:bodyPr/>
          <a:lstStyle/>
          <a:p>
            <a:fld id="{735BA780-E729-413B-ADFF-7E1FBEB15F68}" type="slidenum">
              <a:rPr lang="el-GR" smtClean="0"/>
              <a:t>‹#›</a:t>
            </a:fld>
            <a:endParaRPr lang="el-GR"/>
          </a:p>
        </p:txBody>
      </p:sp>
    </p:spTree>
    <p:extLst>
      <p:ext uri="{BB962C8B-B14F-4D97-AF65-F5344CB8AC3E}">
        <p14:creationId xmlns:p14="http://schemas.microsoft.com/office/powerpoint/2010/main" val="1922210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EE160C7-1098-19D2-2794-048B4AB9A44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AE5A162-AF8E-018D-CBF9-1EDA7678FE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B0A716A8-F705-8C17-40EC-6AB5B96C83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875A4178-922F-C7F3-C81F-0DDA04BDCB78}"/>
              </a:ext>
            </a:extLst>
          </p:cNvPr>
          <p:cNvSpPr>
            <a:spLocks noGrp="1"/>
          </p:cNvSpPr>
          <p:nvPr>
            <p:ph type="dt" sz="half" idx="10"/>
          </p:nvPr>
        </p:nvSpPr>
        <p:spPr/>
        <p:txBody>
          <a:bodyPr/>
          <a:lstStyle/>
          <a:p>
            <a:fld id="{C56D7EF3-3933-466B-9180-5E03BD070391}" type="datetimeFigureOut">
              <a:rPr lang="el-GR" smtClean="0"/>
              <a:t>21/11/2024</a:t>
            </a:fld>
            <a:endParaRPr lang="el-GR"/>
          </a:p>
        </p:txBody>
      </p:sp>
      <p:sp>
        <p:nvSpPr>
          <p:cNvPr id="6" name="Θέση υποσέλιδου 5">
            <a:extLst>
              <a:ext uri="{FF2B5EF4-FFF2-40B4-BE49-F238E27FC236}">
                <a16:creationId xmlns:a16="http://schemas.microsoft.com/office/drawing/2014/main" id="{283B5D24-783A-961E-242E-637B5BA6F48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6C23DFF-85CE-38BF-EF60-463327AE4E29}"/>
              </a:ext>
            </a:extLst>
          </p:cNvPr>
          <p:cNvSpPr>
            <a:spLocks noGrp="1"/>
          </p:cNvSpPr>
          <p:nvPr>
            <p:ph type="sldNum" sz="quarter" idx="12"/>
          </p:nvPr>
        </p:nvSpPr>
        <p:spPr/>
        <p:txBody>
          <a:bodyPr/>
          <a:lstStyle/>
          <a:p>
            <a:fld id="{735BA780-E729-413B-ADFF-7E1FBEB15F68}" type="slidenum">
              <a:rPr lang="el-GR" smtClean="0"/>
              <a:t>‹#›</a:t>
            </a:fld>
            <a:endParaRPr lang="el-GR"/>
          </a:p>
        </p:txBody>
      </p:sp>
    </p:spTree>
    <p:extLst>
      <p:ext uri="{BB962C8B-B14F-4D97-AF65-F5344CB8AC3E}">
        <p14:creationId xmlns:p14="http://schemas.microsoft.com/office/powerpoint/2010/main" val="2492302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3011E8-7F11-D30E-6B1B-3A3872B77337}"/>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E81142C3-805B-0158-AA75-A4C9E5877A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6DE01AAE-5550-E030-9E01-B5984615CC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98495C97-279E-545B-7EE0-05599704F3DC}"/>
              </a:ext>
            </a:extLst>
          </p:cNvPr>
          <p:cNvSpPr>
            <a:spLocks noGrp="1"/>
          </p:cNvSpPr>
          <p:nvPr>
            <p:ph type="dt" sz="half" idx="10"/>
          </p:nvPr>
        </p:nvSpPr>
        <p:spPr/>
        <p:txBody>
          <a:bodyPr/>
          <a:lstStyle/>
          <a:p>
            <a:fld id="{C56D7EF3-3933-466B-9180-5E03BD070391}" type="datetimeFigureOut">
              <a:rPr lang="el-GR" smtClean="0"/>
              <a:t>21/11/2024</a:t>
            </a:fld>
            <a:endParaRPr lang="el-GR"/>
          </a:p>
        </p:txBody>
      </p:sp>
      <p:sp>
        <p:nvSpPr>
          <p:cNvPr id="6" name="Θέση υποσέλιδου 5">
            <a:extLst>
              <a:ext uri="{FF2B5EF4-FFF2-40B4-BE49-F238E27FC236}">
                <a16:creationId xmlns:a16="http://schemas.microsoft.com/office/drawing/2014/main" id="{233372CB-ADAB-2422-DDD6-81441B7F950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A85D51B8-C3B0-1519-A4C1-74C8940E9C27}"/>
              </a:ext>
            </a:extLst>
          </p:cNvPr>
          <p:cNvSpPr>
            <a:spLocks noGrp="1"/>
          </p:cNvSpPr>
          <p:nvPr>
            <p:ph type="sldNum" sz="quarter" idx="12"/>
          </p:nvPr>
        </p:nvSpPr>
        <p:spPr/>
        <p:txBody>
          <a:bodyPr/>
          <a:lstStyle/>
          <a:p>
            <a:fld id="{735BA780-E729-413B-ADFF-7E1FBEB15F68}" type="slidenum">
              <a:rPr lang="el-GR" smtClean="0"/>
              <a:t>‹#›</a:t>
            </a:fld>
            <a:endParaRPr lang="el-GR"/>
          </a:p>
        </p:txBody>
      </p:sp>
    </p:spTree>
    <p:extLst>
      <p:ext uri="{BB962C8B-B14F-4D97-AF65-F5344CB8AC3E}">
        <p14:creationId xmlns:p14="http://schemas.microsoft.com/office/powerpoint/2010/main" val="1252865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882B49E5-123E-E639-68BB-BB8139883B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18DAAE4-C255-9C9C-8197-D81DFD2814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E0378D5-11A0-A3B6-2015-610F5A1B33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6D7EF3-3933-466B-9180-5E03BD070391}" type="datetimeFigureOut">
              <a:rPr lang="el-GR" smtClean="0"/>
              <a:t>21/11/2024</a:t>
            </a:fld>
            <a:endParaRPr lang="el-GR"/>
          </a:p>
        </p:txBody>
      </p:sp>
      <p:sp>
        <p:nvSpPr>
          <p:cNvPr id="5" name="Θέση υποσέλιδου 4">
            <a:extLst>
              <a:ext uri="{FF2B5EF4-FFF2-40B4-BE49-F238E27FC236}">
                <a16:creationId xmlns:a16="http://schemas.microsoft.com/office/drawing/2014/main" id="{47A7A45F-AC5A-8EED-4285-FBECFEA295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1B4F5DBD-B2C2-FB66-9273-D9AF31DCB56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5BA780-E729-413B-ADFF-7E1FBEB15F68}" type="slidenum">
              <a:rPr lang="el-GR" smtClean="0"/>
              <a:t>‹#›</a:t>
            </a:fld>
            <a:endParaRPr lang="el-GR"/>
          </a:p>
        </p:txBody>
      </p:sp>
    </p:spTree>
    <p:extLst>
      <p:ext uri="{BB962C8B-B14F-4D97-AF65-F5344CB8AC3E}">
        <p14:creationId xmlns:p14="http://schemas.microsoft.com/office/powerpoint/2010/main" val="3132790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838D61B-2C35-545A-D50F-EB4EAAA62694}"/>
              </a:ext>
            </a:extLst>
          </p:cNvPr>
          <p:cNvSpPr>
            <a:spLocks noGrp="1"/>
          </p:cNvSpPr>
          <p:nvPr>
            <p:ph type="ctrTitle"/>
          </p:nvPr>
        </p:nvSpPr>
        <p:spPr>
          <a:xfrm>
            <a:off x="0" y="0"/>
            <a:ext cx="12191999" cy="4436198"/>
          </a:xfrm>
        </p:spPr>
        <p:txBody>
          <a:bodyPr>
            <a:normAutofit/>
          </a:bodyPr>
          <a:lstStyle/>
          <a:p>
            <a:r>
              <a:rPr lang="el-GR" sz="6000" b="1" dirty="0">
                <a:latin typeface="+mn-lt"/>
              </a:rPr>
              <a:t>ΝΗΠΤΙΚΗ ΘΕΟΛΟΓΙΑ </a:t>
            </a:r>
            <a:br>
              <a:rPr lang="el-GR" sz="6000" b="1" dirty="0">
                <a:latin typeface="+mn-lt"/>
              </a:rPr>
            </a:br>
            <a:r>
              <a:rPr lang="el-GR" sz="6000" b="1" dirty="0">
                <a:latin typeface="+mn-lt"/>
              </a:rPr>
              <a:t>ΕΝΟΤΗΤΑ 4</a:t>
            </a:r>
            <a:r>
              <a:rPr lang="el-GR" sz="6000" b="1" baseline="30000" dirty="0">
                <a:latin typeface="+mn-lt"/>
              </a:rPr>
              <a:t>Η</a:t>
            </a:r>
            <a:br>
              <a:rPr lang="el-GR" sz="6000" b="1" baseline="30000" dirty="0">
                <a:latin typeface="+mn-lt"/>
              </a:rPr>
            </a:br>
            <a:r>
              <a:rPr lang="el-GR" sz="6000" b="1" dirty="0">
                <a:effectLst/>
                <a:latin typeface="+mn-lt"/>
                <a:ea typeface="Times New Roman" panose="02020603050405020304" pitchFamily="18" charset="0"/>
              </a:rPr>
              <a:t>Η ΕΝΝΟΙΑ ΤΗΣ ΑΠΑΘΕΙΑΣ ΣΤΟΝ ΕΥΑΓΡΙΟ ΠΟΝΤΙΚΟ</a:t>
            </a:r>
            <a:br>
              <a:rPr lang="en-US" sz="6000" b="1" dirty="0">
                <a:effectLst/>
                <a:latin typeface="+mn-lt"/>
                <a:ea typeface="Times New Roman" panose="02020603050405020304" pitchFamily="18" charset="0"/>
              </a:rPr>
            </a:br>
            <a:r>
              <a:rPr lang="el-GR" sz="3100" b="1" dirty="0">
                <a:solidFill>
                  <a:srgbClr val="FF0000"/>
                </a:solidFill>
                <a:effectLst/>
                <a:latin typeface="+mn-lt"/>
                <a:ea typeface="Times New Roman" panose="02020603050405020304" pitchFamily="18" charset="0"/>
              </a:rPr>
              <a:t>Από το άρθρο της Μαρίας </a:t>
            </a:r>
            <a:r>
              <a:rPr lang="el-GR" sz="3100" b="1" dirty="0" err="1">
                <a:solidFill>
                  <a:srgbClr val="FF0000"/>
                </a:solidFill>
                <a:effectLst/>
                <a:latin typeface="+mn-lt"/>
                <a:ea typeface="Times New Roman" panose="02020603050405020304" pitchFamily="18" charset="0"/>
              </a:rPr>
              <a:t>Καράμπελια</a:t>
            </a:r>
            <a:r>
              <a:rPr lang="el-GR" sz="3100" b="1" dirty="0">
                <a:solidFill>
                  <a:srgbClr val="FF0000"/>
                </a:solidFill>
                <a:latin typeface="+mn-lt"/>
                <a:ea typeface="Times New Roman" panose="02020603050405020304" pitchFamily="18" charset="0"/>
              </a:rPr>
              <a:t>, «Η</a:t>
            </a:r>
            <a:r>
              <a:rPr lang="en-US" sz="3100" b="1" dirty="0">
                <a:solidFill>
                  <a:srgbClr val="FF0000"/>
                </a:solidFill>
                <a:latin typeface="+mn-lt"/>
                <a:ea typeface="Times New Roman" panose="02020603050405020304" pitchFamily="18" charset="0"/>
              </a:rPr>
              <a:t> </a:t>
            </a:r>
            <a:r>
              <a:rPr lang="el-GR" sz="3100" b="1" dirty="0">
                <a:solidFill>
                  <a:srgbClr val="FF0000"/>
                </a:solidFill>
                <a:latin typeface="+mn-lt"/>
                <a:ea typeface="Times New Roman" panose="02020603050405020304" pitchFamily="18" charset="0"/>
              </a:rPr>
              <a:t>έννοια της απάθειας στον </a:t>
            </a:r>
            <a:r>
              <a:rPr lang="el-GR" sz="3100" b="1" dirty="0" err="1">
                <a:solidFill>
                  <a:srgbClr val="FF0000"/>
                </a:solidFill>
                <a:latin typeface="+mn-lt"/>
                <a:ea typeface="Times New Roman" panose="02020603050405020304" pitchFamily="18" charset="0"/>
              </a:rPr>
              <a:t>Ευάγριο</a:t>
            </a:r>
            <a:r>
              <a:rPr lang="el-GR" sz="3100" b="1" dirty="0">
                <a:solidFill>
                  <a:srgbClr val="FF0000"/>
                </a:solidFill>
                <a:latin typeface="+mn-lt"/>
                <a:ea typeface="Times New Roman" panose="02020603050405020304" pitchFamily="18" charset="0"/>
              </a:rPr>
              <a:t> Ποντικό», </a:t>
            </a:r>
            <a:r>
              <a:rPr lang="el-GR" sz="3100" b="1" i="1" dirty="0">
                <a:solidFill>
                  <a:srgbClr val="FF0000"/>
                </a:solidFill>
                <a:latin typeface="+mn-lt"/>
                <a:ea typeface="Times New Roman" panose="02020603050405020304" pitchFamily="18" charset="0"/>
              </a:rPr>
              <a:t>ΓΡΗΓΟΡΙΟΣ Ο ΠΑΛΑΜΑΣ</a:t>
            </a:r>
            <a:r>
              <a:rPr lang="el-GR" sz="3100" b="1" dirty="0">
                <a:solidFill>
                  <a:srgbClr val="FF0000"/>
                </a:solidFill>
                <a:latin typeface="+mn-lt"/>
                <a:ea typeface="Times New Roman" panose="02020603050405020304" pitchFamily="18" charset="0"/>
              </a:rPr>
              <a:t>, τεύχος 789.</a:t>
            </a:r>
            <a:endParaRPr lang="el-GR" sz="3100" dirty="0"/>
          </a:p>
        </p:txBody>
      </p:sp>
      <p:sp>
        <p:nvSpPr>
          <p:cNvPr id="3" name="Υπότιτλος 2">
            <a:extLst>
              <a:ext uri="{FF2B5EF4-FFF2-40B4-BE49-F238E27FC236}">
                <a16:creationId xmlns:a16="http://schemas.microsoft.com/office/drawing/2014/main" id="{202ECFDA-F8CD-26EE-3500-5EA0427A99DC}"/>
              </a:ext>
            </a:extLst>
          </p:cNvPr>
          <p:cNvSpPr>
            <a:spLocks noGrp="1"/>
          </p:cNvSpPr>
          <p:nvPr>
            <p:ph type="subTitle" idx="1"/>
          </p:nvPr>
        </p:nvSpPr>
        <p:spPr>
          <a:xfrm>
            <a:off x="1460626" y="4689695"/>
            <a:ext cx="9144000" cy="2068717"/>
          </a:xfrm>
        </p:spPr>
        <p:txBody>
          <a:bodyPr>
            <a:normAutofit lnSpcReduction="10000"/>
          </a:bodyPr>
          <a:lstStyle/>
          <a:p>
            <a:r>
              <a:rPr lang="el-GR" dirty="0">
                <a:cs typeface="Times New Roman" panose="02020603050405020304" pitchFamily="18" charset="0"/>
              </a:rPr>
              <a:t>Ζ</a:t>
            </a:r>
            <a:r>
              <a:rPr lang="el-GR" dirty="0"/>
              <a:t>΄ ΕΞΑΜΗΝΟ</a:t>
            </a:r>
            <a:br>
              <a:rPr lang="el-GR" dirty="0"/>
            </a:br>
            <a:r>
              <a:rPr lang="el-GR" dirty="0"/>
              <a:t>ΙΕΡΑΤΙΚΩΝ ΣΠΟΥΔΩΝ</a:t>
            </a:r>
          </a:p>
          <a:p>
            <a:r>
              <a:rPr lang="el-GR" dirty="0"/>
              <a:t>ΑΕΑΑ</a:t>
            </a:r>
          </a:p>
          <a:p>
            <a:r>
              <a:rPr lang="el-GR" dirty="0"/>
              <a:t>ΔΙΔΑΣΚΟΥΣΑ: ΜΑΡΙΑ Κ. ΚΑΡΑΜΠΕΛΙΑ</a:t>
            </a:r>
          </a:p>
          <a:p>
            <a:r>
              <a:rPr lang="el-GR" dirty="0"/>
              <a:t>2023-2024</a:t>
            </a:r>
          </a:p>
          <a:p>
            <a:endParaRPr lang="el-GR" dirty="0"/>
          </a:p>
        </p:txBody>
      </p:sp>
    </p:spTree>
    <p:extLst>
      <p:ext uri="{BB962C8B-B14F-4D97-AF65-F5344CB8AC3E}">
        <p14:creationId xmlns:p14="http://schemas.microsoft.com/office/powerpoint/2010/main" val="3231650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E0E0B68-62D3-176E-7326-E24DDEC23F09}"/>
              </a:ext>
            </a:extLst>
          </p:cNvPr>
          <p:cNvSpPr>
            <a:spLocks noGrp="1"/>
          </p:cNvSpPr>
          <p:nvPr>
            <p:ph type="title"/>
          </p:nvPr>
        </p:nvSpPr>
        <p:spPr>
          <a:xfrm>
            <a:off x="838200" y="18255"/>
            <a:ext cx="10515600" cy="647667"/>
          </a:xfrm>
        </p:spPr>
        <p:txBody>
          <a:bodyPr>
            <a:normAutofit fontScale="90000"/>
          </a:bodyPr>
          <a:lstStyle/>
          <a:p>
            <a:pPr algn="ctr"/>
            <a:r>
              <a:rPr lang="el-GR" sz="4400" dirty="0">
                <a:latin typeface="+mn-lt"/>
                <a:ea typeface="Times New Roman" panose="02020603050405020304" pitchFamily="18" charset="0"/>
              </a:rPr>
              <a:t>Η</a:t>
            </a:r>
            <a:r>
              <a:rPr lang="en-US" sz="4400" dirty="0">
                <a:latin typeface="+mn-lt"/>
                <a:ea typeface="Times New Roman" panose="02020603050405020304" pitchFamily="18" charset="0"/>
              </a:rPr>
              <a:t> </a:t>
            </a:r>
            <a:r>
              <a:rPr lang="el-GR" sz="4400" dirty="0">
                <a:latin typeface="+mn-lt"/>
                <a:ea typeface="Times New Roman" panose="02020603050405020304" pitchFamily="18" charset="0"/>
              </a:rPr>
              <a:t>έννοια της απάθειας στον </a:t>
            </a:r>
            <a:r>
              <a:rPr lang="el-GR" sz="4400" dirty="0" err="1">
                <a:latin typeface="+mn-lt"/>
                <a:ea typeface="Times New Roman" panose="02020603050405020304" pitchFamily="18" charset="0"/>
              </a:rPr>
              <a:t>Ευάγριο</a:t>
            </a:r>
            <a:r>
              <a:rPr lang="el-GR" sz="4400" dirty="0">
                <a:latin typeface="+mn-lt"/>
                <a:ea typeface="Times New Roman" panose="02020603050405020304" pitchFamily="18" charset="0"/>
              </a:rPr>
              <a:t> Ποντικό</a:t>
            </a:r>
            <a:endParaRPr lang="el-GR" dirty="0"/>
          </a:p>
        </p:txBody>
      </p:sp>
      <p:sp>
        <p:nvSpPr>
          <p:cNvPr id="3" name="Θέση περιεχομένου 2">
            <a:extLst>
              <a:ext uri="{FF2B5EF4-FFF2-40B4-BE49-F238E27FC236}">
                <a16:creationId xmlns:a16="http://schemas.microsoft.com/office/drawing/2014/main" id="{3768D0E9-A657-CDFA-8375-C89F00E90D96}"/>
              </a:ext>
            </a:extLst>
          </p:cNvPr>
          <p:cNvSpPr>
            <a:spLocks noGrp="1"/>
          </p:cNvSpPr>
          <p:nvPr>
            <p:ph idx="1"/>
          </p:nvPr>
        </p:nvSpPr>
        <p:spPr>
          <a:xfrm>
            <a:off x="0" y="665922"/>
            <a:ext cx="12192000" cy="6173823"/>
          </a:xfrm>
        </p:spPr>
        <p:txBody>
          <a:bodyPr>
            <a:normAutofit lnSpcReduction="10000"/>
          </a:bodyPr>
          <a:lstStyle/>
          <a:p>
            <a:r>
              <a:rPr lang="el-GR" dirty="0">
                <a:effectLst/>
                <a:ea typeface="Times New Roman" panose="02020603050405020304" pitchFamily="18" charset="0"/>
              </a:rPr>
              <a:t>Ο </a:t>
            </a:r>
            <a:r>
              <a:rPr lang="en-GB" dirty="0">
                <a:effectLst/>
                <a:ea typeface="Times New Roman" panose="02020603050405020304" pitchFamily="18" charset="0"/>
              </a:rPr>
              <a:t>J</a:t>
            </a:r>
            <a:r>
              <a:rPr lang="el-GR" dirty="0">
                <a:effectLst/>
                <a:ea typeface="Times New Roman" panose="02020603050405020304" pitchFamily="18" charset="0"/>
              </a:rPr>
              <a:t>. </a:t>
            </a:r>
            <a:r>
              <a:rPr lang="en-GB" dirty="0" err="1">
                <a:effectLst/>
                <a:ea typeface="Times New Roman" panose="02020603050405020304" pitchFamily="18" charset="0"/>
              </a:rPr>
              <a:t>Hornus</a:t>
            </a:r>
            <a:r>
              <a:rPr lang="el-GR" dirty="0">
                <a:effectLst/>
                <a:ea typeface="Times New Roman" panose="02020603050405020304" pitchFamily="18" charset="0"/>
              </a:rPr>
              <a:t> δικαιολογεί τη στάση αυτή του Ιερώνυμου, καθορίζει όμως ταυτόχρονα και το ακριβές εννοιολογικό περιεχόμενο της απάθειας στο </a:t>
            </a:r>
            <a:r>
              <a:rPr lang="el-GR" dirty="0" err="1">
                <a:effectLst/>
                <a:ea typeface="Times New Roman" panose="02020603050405020304" pitchFamily="18" charset="0"/>
              </a:rPr>
              <a:t>ευαγριανό</a:t>
            </a:r>
            <a:r>
              <a:rPr lang="el-GR" dirty="0">
                <a:effectLst/>
                <a:ea typeface="Times New Roman" panose="02020603050405020304" pitchFamily="18" charset="0"/>
              </a:rPr>
              <a:t> σύστημα. Παρατηρεί, λοιπόν, ότι πριν από τον </a:t>
            </a:r>
            <a:r>
              <a:rPr lang="el-GR" dirty="0" err="1">
                <a:effectLst/>
                <a:ea typeface="Times New Roman" panose="02020603050405020304" pitchFamily="18" charset="0"/>
              </a:rPr>
              <a:t>Ευάγριο</a:t>
            </a:r>
            <a:r>
              <a:rPr lang="el-GR" dirty="0">
                <a:effectLst/>
                <a:ea typeface="Times New Roman" panose="02020603050405020304" pitchFamily="18" charset="0"/>
              </a:rPr>
              <a:t> χρησιμοποιούνταν βέβαια η λέξη αυτή από τους χριστιανούς συγγραφείς αλλά πάντοτε σε σχέση με το Θεό, μόνο σπανίως αποδίδονταν στον άνθρωπο και πάντα με άκρα σύνεση. Ο μόνος προκάτοχος του </a:t>
            </a:r>
            <a:r>
              <a:rPr lang="el-GR" dirty="0" err="1">
                <a:effectLst/>
                <a:ea typeface="Times New Roman" panose="02020603050405020304" pitchFamily="18" charset="0"/>
              </a:rPr>
              <a:t>Ευαγρίου</a:t>
            </a:r>
            <a:r>
              <a:rPr lang="el-GR" dirty="0">
                <a:effectLst/>
                <a:ea typeface="Times New Roman" panose="02020603050405020304" pitchFamily="18" charset="0"/>
              </a:rPr>
              <a:t> στο σημείο αυτό είναι ο Κλήμης, που και ο ίδιος εξαρτιόταν από τον στωικισμό μέσω του Φίλωνος. </a:t>
            </a:r>
          </a:p>
          <a:p>
            <a:r>
              <a:rPr lang="el-GR" dirty="0">
                <a:effectLst/>
                <a:ea typeface="Times New Roman" panose="02020603050405020304" pitchFamily="18" charset="0"/>
              </a:rPr>
              <a:t>Σ’ αντίθεση με τους προδρόμους του, ο </a:t>
            </a:r>
            <a:r>
              <a:rPr lang="el-GR" dirty="0" err="1">
                <a:effectLst/>
                <a:ea typeface="Times New Roman" panose="02020603050405020304" pitchFamily="18" charset="0"/>
              </a:rPr>
              <a:t>Ευάγριος</a:t>
            </a:r>
            <a:r>
              <a:rPr lang="el-GR" dirty="0">
                <a:effectLst/>
                <a:ea typeface="Times New Roman" panose="02020603050405020304" pitchFamily="18" charset="0"/>
              </a:rPr>
              <a:t> δεν συλλαμβάνει την απάθεια ως μια αφαίρεση του «</a:t>
            </a:r>
            <a:r>
              <a:rPr lang="el-GR" dirty="0" err="1">
                <a:effectLst/>
                <a:ea typeface="Times New Roman" panose="02020603050405020304" pitchFamily="18" charset="0"/>
              </a:rPr>
              <a:t>θυμοῦ</a:t>
            </a:r>
            <a:r>
              <a:rPr lang="el-GR" dirty="0">
                <a:ea typeface="Times New Roman" panose="02020603050405020304" pitchFamily="18" charset="0"/>
              </a:rPr>
              <a:t>»</a:t>
            </a:r>
            <a:r>
              <a:rPr lang="el-GR" dirty="0">
                <a:effectLst/>
                <a:ea typeface="Times New Roman" panose="02020603050405020304" pitchFamily="18" charset="0"/>
              </a:rPr>
              <a:t> και του «</a:t>
            </a:r>
            <a:r>
              <a:rPr lang="el-GR" dirty="0" err="1">
                <a:effectLst/>
                <a:ea typeface="Times New Roman" panose="02020603050405020304" pitchFamily="18" charset="0"/>
              </a:rPr>
              <a:t>επιθυμητικοῦ</a:t>
            </a:r>
            <a:r>
              <a:rPr lang="el-GR" dirty="0">
                <a:ea typeface="Times New Roman" panose="02020603050405020304" pitchFamily="18" charset="0"/>
              </a:rPr>
              <a:t>»</a:t>
            </a:r>
            <a:r>
              <a:rPr lang="el-GR" dirty="0">
                <a:effectLst/>
                <a:ea typeface="Times New Roman" panose="02020603050405020304" pitchFamily="18" charset="0"/>
              </a:rPr>
              <a:t>. Αντίθετα, όπως και το σώμα, τα μέρη της ψυχής έχουν να διαδραματίσουν σημαντικό ρόλο στην απάθεια. Σύμφωνα με τον </a:t>
            </a:r>
            <a:r>
              <a:rPr lang="el-GR" dirty="0" err="1">
                <a:effectLst/>
                <a:ea typeface="Times New Roman" panose="02020603050405020304" pitchFamily="18" charset="0"/>
              </a:rPr>
              <a:t>Κλημέντα</a:t>
            </a:r>
            <a:r>
              <a:rPr lang="el-GR" dirty="0">
                <a:effectLst/>
                <a:ea typeface="Times New Roman" panose="02020603050405020304" pitchFamily="18" charset="0"/>
              </a:rPr>
              <a:t> η απάθεια, αποτελεί χαρακτηριστική ιδιότητα του Θεού και προτάθηκε για τον άνθρωπο ως ιδανικό ομοιότητας μαζί Του, ενώ στον </a:t>
            </a:r>
            <a:r>
              <a:rPr lang="el-GR" dirty="0" err="1">
                <a:effectLst/>
                <a:ea typeface="Times New Roman" panose="02020603050405020304" pitchFamily="18" charset="0"/>
              </a:rPr>
              <a:t>Ευάγριο</a:t>
            </a:r>
            <a:r>
              <a:rPr lang="el-GR" dirty="0">
                <a:effectLst/>
                <a:ea typeface="Times New Roman" panose="02020603050405020304" pitchFamily="18" charset="0"/>
              </a:rPr>
              <a:t> προϋποθέτει ένα σώμα, λυτρωμένο από τα πάθη· και το μοντέλο της απάθειας δεν είναι πια ο Θεός αλλά οι άγγελοι (</a:t>
            </a:r>
            <a:r>
              <a:rPr lang="fr-FR" dirty="0">
                <a:effectLst/>
                <a:ea typeface="Times New Roman" panose="02020603050405020304" pitchFamily="18" charset="0"/>
                <a:cs typeface="Times New Roman" panose="02020603050405020304" pitchFamily="18" charset="0"/>
              </a:rPr>
              <a:t>“Le traité </a:t>
            </a:r>
            <a:r>
              <a:rPr lang="fr-FR" dirty="0" err="1">
                <a:effectLst/>
                <a:ea typeface="Times New Roman" panose="02020603050405020304" pitchFamily="18" charset="0"/>
                <a:cs typeface="Times New Roman" panose="02020603050405020304" pitchFamily="18" charset="0"/>
              </a:rPr>
              <a:t>Practique</a:t>
            </a:r>
            <a:r>
              <a:rPr lang="fr-FR" dirty="0">
                <a:effectLst/>
                <a:ea typeface="Times New Roman" panose="02020603050405020304" pitchFamily="18" charset="0"/>
                <a:cs typeface="Times New Roman" panose="02020603050405020304" pitchFamily="18" charset="0"/>
              </a:rPr>
              <a:t> de </a:t>
            </a:r>
            <a:r>
              <a:rPr lang="fr-FR" dirty="0" err="1">
                <a:effectLst/>
                <a:ea typeface="Times New Roman" panose="02020603050405020304" pitchFamily="18" charset="0"/>
                <a:cs typeface="Times New Roman" panose="02020603050405020304" pitchFamily="18" charset="0"/>
              </a:rPr>
              <a:t>Evarge</a:t>
            </a:r>
            <a:r>
              <a:rPr lang="fr-FR" dirty="0">
                <a:effectLst/>
                <a:ea typeface="Times New Roman" panose="02020603050405020304" pitchFamily="18" charset="0"/>
                <a:cs typeface="Times New Roman" panose="02020603050405020304" pitchFamily="18" charset="0"/>
              </a:rPr>
              <a:t> le Pontique”,</a:t>
            </a:r>
            <a:r>
              <a:rPr lang="el-GR" dirty="0">
                <a:effectLst/>
                <a:ea typeface="Times New Roman" panose="02020603050405020304" pitchFamily="18" charset="0"/>
                <a:cs typeface="Times New Roman" panose="02020603050405020304" pitchFamily="18" charset="0"/>
              </a:rPr>
              <a:t> </a:t>
            </a:r>
            <a:r>
              <a:rPr lang="en-GB" i="1" dirty="0" err="1">
                <a:effectLst/>
                <a:ea typeface="Times New Roman" panose="02020603050405020304" pitchFamily="18" charset="0"/>
                <a:cs typeface="Times New Roman" panose="02020603050405020304" pitchFamily="18" charset="0"/>
              </a:rPr>
              <a:t>RHPhR</a:t>
            </a:r>
            <a:r>
              <a:rPr lang="en-GB" i="1" dirty="0">
                <a:effectLst/>
                <a:ea typeface="Times New Roman" panose="02020603050405020304" pitchFamily="18" charset="0"/>
                <a:cs typeface="Times New Roman" panose="02020603050405020304" pitchFamily="18" charset="0"/>
              </a:rPr>
              <a:t> 55 </a:t>
            </a:r>
            <a:r>
              <a:rPr lang="en-GB" dirty="0">
                <a:effectLst/>
                <a:ea typeface="Times New Roman" panose="02020603050405020304" pitchFamily="18" charset="0"/>
                <a:cs typeface="Times New Roman" panose="02020603050405020304" pitchFamily="18" charset="0"/>
              </a:rPr>
              <a:t>(1975)</a:t>
            </a:r>
            <a:r>
              <a:rPr lang="fr-FR" dirty="0">
                <a:effectLst/>
                <a:ea typeface="Times New Roman" panose="02020603050405020304" pitchFamily="18" charset="0"/>
                <a:cs typeface="Times New Roman" panose="02020603050405020304" pitchFamily="18" charset="0"/>
              </a:rPr>
              <a:t> </a:t>
            </a:r>
            <a:r>
              <a:rPr lang="en-GB" dirty="0">
                <a:effectLst/>
                <a:ea typeface="Times New Roman" panose="02020603050405020304" pitchFamily="18" charset="0"/>
                <a:cs typeface="Times New Roman" panose="02020603050405020304" pitchFamily="18" charset="0"/>
              </a:rPr>
              <a:t>σ</a:t>
            </a:r>
            <a:r>
              <a:rPr lang="fr-FR" dirty="0">
                <a:effectLst/>
                <a:ea typeface="Times New Roman" panose="02020603050405020304" pitchFamily="18" charset="0"/>
                <a:cs typeface="Times New Roman" panose="02020603050405020304" pitchFamily="18" charset="0"/>
              </a:rPr>
              <a:t>. 300</a:t>
            </a:r>
            <a:r>
              <a:rPr lang="el-GR" dirty="0">
                <a:effectLst/>
                <a:ea typeface="Times New Roman" panose="02020603050405020304" pitchFamily="18" charset="0"/>
                <a:cs typeface="Times New Roman" panose="02020603050405020304" pitchFamily="18" charset="0"/>
              </a:rPr>
              <a:t>)</a:t>
            </a:r>
            <a:r>
              <a:rPr lang="fr-FR" dirty="0">
                <a:effectLst/>
                <a:ea typeface="Times New Roman" panose="02020603050405020304" pitchFamily="18" charset="0"/>
                <a:cs typeface="Times New Roman" panose="02020603050405020304" pitchFamily="18" charset="0"/>
              </a:rPr>
              <a:t>.</a:t>
            </a:r>
            <a:endParaRPr lang="el-GR" dirty="0">
              <a:effectLst/>
              <a:ea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669865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170F064-BF93-BCAD-44DA-B348961AEF20}"/>
              </a:ext>
            </a:extLst>
          </p:cNvPr>
          <p:cNvSpPr>
            <a:spLocks noGrp="1"/>
          </p:cNvSpPr>
          <p:nvPr>
            <p:ph type="title"/>
          </p:nvPr>
        </p:nvSpPr>
        <p:spPr>
          <a:xfrm>
            <a:off x="838200" y="18256"/>
            <a:ext cx="10515600" cy="438944"/>
          </a:xfrm>
        </p:spPr>
        <p:txBody>
          <a:bodyPr>
            <a:normAutofit fontScale="90000"/>
          </a:bodyPr>
          <a:lstStyle/>
          <a:p>
            <a:pPr algn="ctr"/>
            <a:r>
              <a:rPr lang="el-GR" sz="4400" dirty="0">
                <a:latin typeface="+mn-lt"/>
                <a:ea typeface="Times New Roman" panose="02020603050405020304" pitchFamily="18" charset="0"/>
              </a:rPr>
              <a:t>Η</a:t>
            </a:r>
            <a:r>
              <a:rPr lang="en-US" sz="4400" dirty="0">
                <a:latin typeface="+mn-lt"/>
                <a:ea typeface="Times New Roman" panose="02020603050405020304" pitchFamily="18" charset="0"/>
              </a:rPr>
              <a:t> </a:t>
            </a:r>
            <a:r>
              <a:rPr lang="el-GR" sz="4400" dirty="0">
                <a:latin typeface="+mn-lt"/>
                <a:ea typeface="Times New Roman" panose="02020603050405020304" pitchFamily="18" charset="0"/>
              </a:rPr>
              <a:t>έννοια της απάθειας στον </a:t>
            </a:r>
            <a:r>
              <a:rPr lang="el-GR" sz="4400" dirty="0" err="1">
                <a:latin typeface="+mn-lt"/>
                <a:ea typeface="Times New Roman" panose="02020603050405020304" pitchFamily="18" charset="0"/>
              </a:rPr>
              <a:t>Ευάγριο</a:t>
            </a:r>
            <a:r>
              <a:rPr lang="el-GR" sz="4400" dirty="0">
                <a:latin typeface="+mn-lt"/>
                <a:ea typeface="Times New Roman" panose="02020603050405020304" pitchFamily="18" charset="0"/>
              </a:rPr>
              <a:t> Ποντικό</a:t>
            </a:r>
            <a:endParaRPr lang="el-GR" dirty="0"/>
          </a:p>
        </p:txBody>
      </p:sp>
      <p:sp>
        <p:nvSpPr>
          <p:cNvPr id="3" name="Θέση περιεχομένου 2">
            <a:extLst>
              <a:ext uri="{FF2B5EF4-FFF2-40B4-BE49-F238E27FC236}">
                <a16:creationId xmlns:a16="http://schemas.microsoft.com/office/drawing/2014/main" id="{6384DC57-0940-CB11-BF01-29772823ECC8}"/>
              </a:ext>
            </a:extLst>
          </p:cNvPr>
          <p:cNvSpPr>
            <a:spLocks noGrp="1"/>
          </p:cNvSpPr>
          <p:nvPr>
            <p:ph idx="1"/>
          </p:nvPr>
        </p:nvSpPr>
        <p:spPr>
          <a:xfrm>
            <a:off x="0" y="457200"/>
            <a:ext cx="12192000" cy="6382544"/>
          </a:xfrm>
        </p:spPr>
        <p:txBody>
          <a:bodyPr>
            <a:noAutofit/>
          </a:bodyPr>
          <a:lstStyle/>
          <a:p>
            <a:r>
              <a:rPr lang="el-GR" dirty="0">
                <a:effectLst/>
                <a:ea typeface="Times New Roman" panose="02020603050405020304" pitchFamily="18" charset="0"/>
              </a:rPr>
              <a:t>Ο απαθής του </a:t>
            </a:r>
            <a:r>
              <a:rPr lang="el-GR" dirty="0" err="1">
                <a:effectLst/>
                <a:ea typeface="Times New Roman" panose="02020603050405020304" pitchFamily="18" charset="0"/>
              </a:rPr>
              <a:t>Κλημέντα</a:t>
            </a:r>
            <a:r>
              <a:rPr lang="el-GR" dirty="0">
                <a:effectLst/>
                <a:ea typeface="Times New Roman" panose="02020603050405020304" pitchFamily="18" charset="0"/>
              </a:rPr>
              <a:t> δε γνωρίζει καμιά επιθυμία, μήτε φόβο και έτσι δε διακρίνεται πρόοδος στην απάθεια, αλλά η </a:t>
            </a:r>
            <a:r>
              <a:rPr lang="el-GR" dirty="0" err="1">
                <a:effectLst/>
                <a:ea typeface="Times New Roman" panose="02020603050405020304" pitchFamily="18" charset="0"/>
              </a:rPr>
              <a:t>ευαγριανή</a:t>
            </a:r>
            <a:r>
              <a:rPr lang="el-GR" dirty="0">
                <a:effectLst/>
                <a:ea typeface="Times New Roman" panose="02020603050405020304" pitchFamily="18" charset="0"/>
              </a:rPr>
              <a:t> φέρει βαθμούς (</a:t>
            </a:r>
            <a:r>
              <a:rPr lang="el-GR" i="1" dirty="0" err="1">
                <a:effectLst/>
                <a:ea typeface="Times New Roman" panose="02020603050405020304" pitchFamily="18" charset="0"/>
              </a:rPr>
              <a:t>Πρακτικὸς</a:t>
            </a:r>
            <a:r>
              <a:rPr lang="el-GR" i="1" dirty="0">
                <a:effectLst/>
                <a:ea typeface="Times New Roman" panose="02020603050405020304" pitchFamily="18" charset="0"/>
              </a:rPr>
              <a:t> Ξ</a:t>
            </a:r>
            <a:r>
              <a:rPr lang="el-GR" dirty="0">
                <a:effectLst/>
                <a:ea typeface="Times New Roman" panose="02020603050405020304" pitchFamily="18" charset="0"/>
              </a:rPr>
              <a:t>, </a:t>
            </a:r>
            <a:r>
              <a:rPr lang="en-GB" dirty="0"/>
              <a:t>PG 40, 12</a:t>
            </a:r>
            <a:r>
              <a:rPr lang="el-GR" dirty="0"/>
              <a:t>48</a:t>
            </a:r>
            <a:r>
              <a:rPr lang="en-GB" dirty="0"/>
              <a:t>C</a:t>
            </a:r>
            <a:r>
              <a:rPr lang="el-GR" dirty="0"/>
              <a:t>), </a:t>
            </a:r>
            <a:r>
              <a:rPr lang="el-GR" dirty="0">
                <a:effectLst/>
                <a:ea typeface="Times New Roman" panose="02020603050405020304" pitchFamily="18" charset="0"/>
              </a:rPr>
              <a:t>και συνδέεται άμεσα με την πνευματική θεωρία των ορατών φύσεων, δηλαδή τη φυσική (</a:t>
            </a:r>
            <a:r>
              <a:rPr lang="fr-FR" dirty="0">
                <a:effectLst/>
                <a:ea typeface="Times New Roman" panose="02020603050405020304" pitchFamily="18" charset="0"/>
              </a:rPr>
              <a:t>A. </a:t>
            </a:r>
            <a:r>
              <a:rPr lang="fr-FR" dirty="0" err="1">
                <a:effectLst/>
                <a:ea typeface="Times New Roman" panose="02020603050405020304" pitchFamily="18" charset="0"/>
              </a:rPr>
              <a:t>Guillaumont</a:t>
            </a:r>
            <a:r>
              <a:rPr lang="fr-FR" dirty="0">
                <a:effectLst/>
                <a:ea typeface="Times New Roman" panose="02020603050405020304" pitchFamily="18" charset="0"/>
              </a:rPr>
              <a:t>, “Le gnostique chez Clément d’ Alexandrie et chez </a:t>
            </a:r>
            <a:r>
              <a:rPr lang="fr-FR" dirty="0" err="1">
                <a:effectLst/>
                <a:ea typeface="Times New Roman" panose="02020603050405020304" pitchFamily="18" charset="0"/>
              </a:rPr>
              <a:t>Evagre</a:t>
            </a:r>
            <a:r>
              <a:rPr lang="fr-FR" dirty="0">
                <a:effectLst/>
                <a:ea typeface="Times New Roman" panose="02020603050405020304" pitchFamily="18" charset="0"/>
              </a:rPr>
              <a:t> le Pontique”, </a:t>
            </a:r>
            <a:r>
              <a:rPr lang="en-GB" dirty="0">
                <a:effectLst/>
                <a:ea typeface="Times New Roman" panose="02020603050405020304" pitchFamily="18" charset="0"/>
              </a:rPr>
              <a:t>σ</a:t>
            </a:r>
            <a:r>
              <a:rPr lang="fr-FR" dirty="0">
                <a:effectLst/>
                <a:ea typeface="Times New Roman" panose="02020603050405020304" pitchFamily="18" charset="0"/>
              </a:rPr>
              <a:t>. 198</a:t>
            </a:r>
            <a:r>
              <a:rPr lang="el-GR" dirty="0">
                <a:effectLst/>
                <a:ea typeface="Times New Roman" panose="02020603050405020304" pitchFamily="18" charset="0"/>
              </a:rPr>
              <a:t>). </a:t>
            </a:r>
          </a:p>
          <a:p>
            <a:r>
              <a:rPr lang="el-GR" dirty="0">
                <a:effectLst/>
                <a:ea typeface="Times New Roman" panose="02020603050405020304" pitchFamily="18" charset="0"/>
              </a:rPr>
              <a:t>Το φιλοσοφικό υπόβαθρο της απάθειας συνήθως εντοπίζεται στους Στωικούς, και κυρίως στον Ζήνωνα και το Σενέκα. Η ανάγκη σε κάποιους μοντέρνους λόγιους να εντοπίσουν την απάθεια κυρίως στο στωικισμό ή να χαρακτηρίσουν την άποψη του </a:t>
            </a:r>
            <a:r>
              <a:rPr lang="el-GR" dirty="0" err="1">
                <a:effectLst/>
                <a:ea typeface="Times New Roman" panose="02020603050405020304" pitchFamily="18" charset="0"/>
              </a:rPr>
              <a:t>Ευάγριου</a:t>
            </a:r>
            <a:r>
              <a:rPr lang="el-GR" dirty="0">
                <a:effectLst/>
                <a:ea typeface="Times New Roman" panose="02020603050405020304" pitchFamily="18" charset="0"/>
              </a:rPr>
              <a:t> ως μια τραβηγμένη μορφή </a:t>
            </a:r>
            <a:r>
              <a:rPr lang="el-GR" dirty="0" err="1">
                <a:effectLst/>
                <a:ea typeface="Times New Roman" panose="02020603050405020304" pitchFamily="18" charset="0"/>
              </a:rPr>
              <a:t>αυτοακρωτηριασού</a:t>
            </a:r>
            <a:r>
              <a:rPr lang="el-GR" dirty="0">
                <a:effectLst/>
                <a:ea typeface="Times New Roman" panose="02020603050405020304" pitchFamily="18" charset="0"/>
              </a:rPr>
              <a:t> δεν υποστηρίζεται από τα στοιχεία. Η πρόκληση να μη ζεις τη ζωή της σάρκας ή της υλικής σύνθεσης αλλά μια σύνθεση υψηλότερης ύπαρξης, η οποία αναβιβάζει την ψυχή στον Θεό, είναι το πλαίσιο στο οποίο η απάθεια γίνεται τουλάχιστον κατανοητή, δεν είναι τόσο πολύ στωικής προέλευσης καθώς βασίζεται στην παράδοση του Πλάτωνα, του Αριστοτέλη, των ευαγγελίων, του </a:t>
            </a:r>
            <a:r>
              <a:rPr lang="el-GR" dirty="0" err="1">
                <a:effectLst/>
                <a:ea typeface="Times New Roman" panose="02020603050405020304" pitchFamily="18" charset="0"/>
              </a:rPr>
              <a:t>Απ</a:t>
            </a:r>
            <a:r>
              <a:rPr lang="el-GR" dirty="0">
                <a:effectLst/>
                <a:ea typeface="Times New Roman" panose="02020603050405020304" pitchFamily="18" charset="0"/>
              </a:rPr>
              <a:t>. Παύλου και του Κλήμη (</a:t>
            </a:r>
            <a:r>
              <a:rPr lang="en-US" dirty="0" err="1">
                <a:effectLst/>
                <a:ea typeface="Times New Roman" panose="02020603050405020304" pitchFamily="18" charset="0"/>
              </a:rPr>
              <a:t>Korrigan</a:t>
            </a:r>
            <a:r>
              <a:rPr lang="en-US" dirty="0">
                <a:effectLst/>
                <a:ea typeface="Times New Roman" panose="02020603050405020304" pitchFamily="18" charset="0"/>
              </a:rPr>
              <a:t>, </a:t>
            </a:r>
            <a:r>
              <a:rPr lang="en-US" i="1" dirty="0" err="1">
                <a:effectLst/>
                <a:ea typeface="Times New Roman" panose="02020603050405020304" pitchFamily="18" charset="0"/>
              </a:rPr>
              <a:t>Evagrius</a:t>
            </a:r>
            <a:r>
              <a:rPr lang="en-US" i="1" dirty="0">
                <a:effectLst/>
                <a:ea typeface="Times New Roman" panose="02020603050405020304" pitchFamily="18" charset="0"/>
              </a:rPr>
              <a:t> and Gregory, Mind, Soul and body in the 4</a:t>
            </a:r>
            <a:r>
              <a:rPr lang="en-US" i="1" baseline="30000" dirty="0">
                <a:effectLst/>
                <a:ea typeface="Times New Roman" panose="02020603050405020304" pitchFamily="18" charset="0"/>
              </a:rPr>
              <a:t>th</a:t>
            </a:r>
            <a:r>
              <a:rPr lang="en-US" i="1" dirty="0">
                <a:effectLst/>
                <a:ea typeface="Times New Roman" panose="02020603050405020304" pitchFamily="18" charset="0"/>
              </a:rPr>
              <a:t> Century</a:t>
            </a:r>
            <a:r>
              <a:rPr lang="en-US" dirty="0">
                <a:effectLst/>
                <a:ea typeface="Times New Roman" panose="02020603050405020304" pitchFamily="18" charset="0"/>
              </a:rPr>
              <a:t>, Burlington 2009, </a:t>
            </a:r>
            <a:r>
              <a:rPr lang="el-GR" dirty="0">
                <a:effectLst/>
                <a:ea typeface="Times New Roman" panose="02020603050405020304" pitchFamily="18" charset="0"/>
              </a:rPr>
              <a:t>σ</a:t>
            </a:r>
            <a:r>
              <a:rPr lang="en-GB" dirty="0">
                <a:effectLst/>
                <a:ea typeface="Times New Roman" panose="02020603050405020304" pitchFamily="18" charset="0"/>
              </a:rPr>
              <a:t>. 71</a:t>
            </a:r>
            <a:r>
              <a:rPr lang="el-GR" dirty="0">
                <a:effectLst/>
                <a:ea typeface="Times New Roman" panose="02020603050405020304" pitchFamily="18" charset="0"/>
              </a:rPr>
              <a:t>).</a:t>
            </a:r>
          </a:p>
        </p:txBody>
      </p:sp>
    </p:spTree>
    <p:extLst>
      <p:ext uri="{BB962C8B-B14F-4D97-AF65-F5344CB8AC3E}">
        <p14:creationId xmlns:p14="http://schemas.microsoft.com/office/powerpoint/2010/main" val="42656713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5B05B72-BB37-D059-8A28-FD722CA6AA33}"/>
              </a:ext>
            </a:extLst>
          </p:cNvPr>
          <p:cNvSpPr>
            <a:spLocks noGrp="1"/>
          </p:cNvSpPr>
          <p:nvPr>
            <p:ph type="title"/>
          </p:nvPr>
        </p:nvSpPr>
        <p:spPr>
          <a:xfrm>
            <a:off x="838200" y="18256"/>
            <a:ext cx="10515600" cy="662782"/>
          </a:xfrm>
        </p:spPr>
        <p:txBody>
          <a:bodyPr>
            <a:normAutofit fontScale="90000"/>
          </a:bodyPr>
          <a:lstStyle/>
          <a:p>
            <a:pPr algn="ctr"/>
            <a:r>
              <a:rPr lang="el-GR" sz="4400" dirty="0">
                <a:latin typeface="+mn-lt"/>
                <a:ea typeface="Times New Roman" panose="02020603050405020304" pitchFamily="18" charset="0"/>
              </a:rPr>
              <a:t>Η</a:t>
            </a:r>
            <a:r>
              <a:rPr lang="en-US" sz="4400" dirty="0">
                <a:latin typeface="+mn-lt"/>
                <a:ea typeface="Times New Roman" panose="02020603050405020304" pitchFamily="18" charset="0"/>
              </a:rPr>
              <a:t> </a:t>
            </a:r>
            <a:r>
              <a:rPr lang="el-GR" sz="4400" dirty="0">
                <a:latin typeface="+mn-lt"/>
                <a:ea typeface="Times New Roman" panose="02020603050405020304" pitchFamily="18" charset="0"/>
              </a:rPr>
              <a:t>έννοια της απάθειας στον </a:t>
            </a:r>
            <a:r>
              <a:rPr lang="el-GR" sz="4400" dirty="0" err="1">
                <a:latin typeface="+mn-lt"/>
                <a:ea typeface="Times New Roman" panose="02020603050405020304" pitchFamily="18" charset="0"/>
              </a:rPr>
              <a:t>Ευάγριο</a:t>
            </a:r>
            <a:r>
              <a:rPr lang="el-GR" sz="4400" dirty="0">
                <a:latin typeface="+mn-lt"/>
                <a:ea typeface="Times New Roman" panose="02020603050405020304" pitchFamily="18" charset="0"/>
              </a:rPr>
              <a:t> Ποντικό</a:t>
            </a:r>
            <a:endParaRPr lang="el-GR" dirty="0"/>
          </a:p>
        </p:txBody>
      </p:sp>
      <p:sp>
        <p:nvSpPr>
          <p:cNvPr id="3" name="Θέση περιεχομένου 2">
            <a:extLst>
              <a:ext uri="{FF2B5EF4-FFF2-40B4-BE49-F238E27FC236}">
                <a16:creationId xmlns:a16="http://schemas.microsoft.com/office/drawing/2014/main" id="{3ECE2010-ECDB-3E3C-D73C-06ADC7DC010E}"/>
              </a:ext>
            </a:extLst>
          </p:cNvPr>
          <p:cNvSpPr>
            <a:spLocks noGrp="1"/>
          </p:cNvSpPr>
          <p:nvPr>
            <p:ph idx="1"/>
          </p:nvPr>
        </p:nvSpPr>
        <p:spPr>
          <a:xfrm>
            <a:off x="0" y="600074"/>
            <a:ext cx="12192000" cy="6257925"/>
          </a:xfrm>
        </p:spPr>
        <p:txBody>
          <a:bodyPr>
            <a:normAutofit fontScale="92500" lnSpcReduction="20000"/>
          </a:bodyPr>
          <a:lstStyle/>
          <a:p>
            <a:r>
              <a:rPr lang="el-GR" sz="2800" dirty="0">
                <a:effectLst/>
                <a:ea typeface="Times New Roman" panose="02020603050405020304" pitchFamily="18" charset="0"/>
              </a:rPr>
              <a:t>Θα ήταν παράλειψη να μην αναφέρουμε την προγενέστερη από τον </a:t>
            </a:r>
            <a:r>
              <a:rPr lang="el-GR" sz="2800" dirty="0" err="1">
                <a:effectLst/>
                <a:ea typeface="Times New Roman" panose="02020603050405020304" pitchFamily="18" charset="0"/>
              </a:rPr>
              <a:t>Ευάγριο</a:t>
            </a:r>
            <a:r>
              <a:rPr lang="el-GR" sz="2800" dirty="0">
                <a:effectLst/>
                <a:ea typeface="Times New Roman" panose="02020603050405020304" pitchFamily="18" charset="0"/>
              </a:rPr>
              <a:t> χρήση της απάθειας από τον </a:t>
            </a:r>
            <a:r>
              <a:rPr lang="el-GR" sz="2800" u="sng" dirty="0">
                <a:effectLst/>
                <a:ea typeface="Times New Roman" panose="02020603050405020304" pitchFamily="18" charset="0"/>
              </a:rPr>
              <a:t>Ιγνάτιο Αντιοχείας </a:t>
            </a:r>
            <a:r>
              <a:rPr lang="el-GR" sz="2800" dirty="0">
                <a:effectLst/>
                <a:ea typeface="Times New Roman" panose="02020603050405020304" pitchFamily="18" charset="0"/>
              </a:rPr>
              <a:t>και το </a:t>
            </a:r>
            <a:r>
              <a:rPr lang="el-GR" sz="2800" u="sng" dirty="0">
                <a:effectLst/>
                <a:ea typeface="Times New Roman" panose="02020603050405020304" pitchFamily="18" charset="0"/>
              </a:rPr>
              <a:t>Μ. Αθανάσιο</a:t>
            </a:r>
            <a:r>
              <a:rPr lang="el-GR" sz="2800" dirty="0">
                <a:effectLst/>
                <a:ea typeface="Times New Roman" panose="02020603050405020304" pitchFamily="18" charset="0"/>
              </a:rPr>
              <a:t>. Ο Μ. Αθανάσιος αντιμετωπίζοντας τους Αρειανούς έκανε αξιόλογη χρήση του όρου αυτού εφαρμόζοντας τον όρο στον θεάνθρωπο Ιησού Χριστό. Συνεπώς, ο </a:t>
            </a:r>
            <a:r>
              <a:rPr lang="el-GR" sz="2800" dirty="0" err="1">
                <a:effectLst/>
                <a:ea typeface="Times New Roman" panose="02020603050405020304" pitchFamily="18" charset="0"/>
              </a:rPr>
              <a:t>Ευάγριος</a:t>
            </a:r>
            <a:r>
              <a:rPr lang="el-GR" sz="2800" dirty="0">
                <a:effectLst/>
                <a:ea typeface="Times New Roman" panose="02020603050405020304" pitchFamily="18" charset="0"/>
              </a:rPr>
              <a:t> ανατρέχει σ’ ολόκληρη την προγενέστερη φιλοσοφική και πατερική παράδοση και δίνει στην έννοια αυτή έναν προεξέχοντα ρόλο. Μπορεί επίσης να τον ενέπνευσε η παράδοση της ερήμου, καθώς στον </a:t>
            </a:r>
            <a:r>
              <a:rPr lang="el-GR" sz="2800" i="1" dirty="0">
                <a:effectLst/>
                <a:ea typeface="Times New Roman" panose="02020603050405020304" pitchFamily="18" charset="0"/>
              </a:rPr>
              <a:t>Βίο </a:t>
            </a:r>
            <a:r>
              <a:rPr lang="el-GR" sz="2800" i="1" dirty="0" err="1">
                <a:effectLst/>
                <a:ea typeface="Times New Roman" panose="02020603050405020304" pitchFamily="18" charset="0"/>
              </a:rPr>
              <a:t>καὶ</a:t>
            </a:r>
            <a:r>
              <a:rPr lang="el-GR" sz="2800" i="1" dirty="0">
                <a:effectLst/>
                <a:ea typeface="Times New Roman" panose="02020603050405020304" pitchFamily="18" charset="0"/>
              </a:rPr>
              <a:t> Πολιτεία </a:t>
            </a:r>
            <a:r>
              <a:rPr lang="el-GR" sz="2800" i="1" dirty="0" err="1">
                <a:effectLst/>
                <a:ea typeface="Times New Roman" panose="02020603050405020304" pitchFamily="18" charset="0"/>
              </a:rPr>
              <a:t>τοῦ</a:t>
            </a:r>
            <a:r>
              <a:rPr lang="el-GR" sz="2800" i="1" dirty="0">
                <a:effectLst/>
                <a:ea typeface="Times New Roman" panose="02020603050405020304" pitchFamily="18" charset="0"/>
              </a:rPr>
              <a:t> </a:t>
            </a:r>
            <a:r>
              <a:rPr lang="el-GR" sz="2800" i="1" dirty="0" err="1">
                <a:effectLst/>
                <a:ea typeface="Times New Roman" panose="02020603050405020304" pitchFamily="18" charset="0"/>
              </a:rPr>
              <a:t>ὁσίου</a:t>
            </a:r>
            <a:r>
              <a:rPr lang="el-GR" sz="2800" i="1" dirty="0">
                <a:effectLst/>
                <a:ea typeface="Times New Roman" panose="02020603050405020304" pitchFamily="18" charset="0"/>
              </a:rPr>
              <a:t> </a:t>
            </a:r>
            <a:r>
              <a:rPr lang="el-GR" i="1" dirty="0" err="1">
                <a:effectLst/>
                <a:ea typeface="Times New Roman" panose="02020603050405020304" pitchFamily="18" charset="0"/>
              </a:rPr>
              <a:t>Πατρὸς</a:t>
            </a:r>
            <a:r>
              <a:rPr lang="el-GR" i="1" dirty="0">
                <a:effectLst/>
                <a:ea typeface="Times New Roman" panose="02020603050405020304" pitchFamily="18" charset="0"/>
              </a:rPr>
              <a:t> </a:t>
            </a:r>
            <a:r>
              <a:rPr lang="el-GR" i="1" dirty="0" err="1">
                <a:effectLst/>
                <a:ea typeface="Times New Roman" panose="02020603050405020304" pitchFamily="18" charset="0"/>
              </a:rPr>
              <a:t>ἡμῶν</a:t>
            </a:r>
            <a:r>
              <a:rPr lang="el-GR" i="1" dirty="0">
                <a:effectLst/>
                <a:ea typeface="Times New Roman" panose="02020603050405020304" pitchFamily="18" charset="0"/>
              </a:rPr>
              <a:t> </a:t>
            </a:r>
            <a:r>
              <a:rPr lang="el-GR" i="1" dirty="0" err="1">
                <a:effectLst/>
                <a:ea typeface="Times New Roman" panose="02020603050405020304" pitchFamily="18" charset="0"/>
              </a:rPr>
              <a:t>Ἀντωνίου</a:t>
            </a:r>
            <a:r>
              <a:rPr lang="el-GR" i="1" dirty="0">
                <a:effectLst/>
                <a:ea typeface="Times New Roman" panose="02020603050405020304" pitchFamily="18" charset="0"/>
              </a:rPr>
              <a:t> </a:t>
            </a:r>
            <a:r>
              <a:rPr lang="el-GR" dirty="0">
                <a:effectLst/>
                <a:ea typeface="Times New Roman" panose="02020603050405020304" pitchFamily="18" charset="0"/>
              </a:rPr>
              <a:t> του Μ. Αθανασίου το ιδανικό της απάθειας κατέχει περίοπτη θέση. Ως πρότυπο της απάθειας για τους μοναχούς προβάλλεται ο Μ. Αντώνιος, που εγγυάται την ορθή αντιμετώπιση των θεμάτων που αφορούν την ασκητική ζωή</a:t>
            </a:r>
            <a:r>
              <a:rPr lang="el-GR" dirty="0">
                <a:ea typeface="Times New Roman" panose="02020603050405020304" pitchFamily="18" charset="0"/>
              </a:rPr>
              <a:t> (</a:t>
            </a:r>
            <a:r>
              <a:rPr lang="en-GB" dirty="0">
                <a:effectLst/>
                <a:ea typeface="Times New Roman" panose="02020603050405020304" pitchFamily="18" charset="0"/>
              </a:rPr>
              <a:t>George </a:t>
            </a:r>
            <a:r>
              <a:rPr lang="en-GB" dirty="0" err="1">
                <a:effectLst/>
                <a:ea typeface="Times New Roman" panose="02020603050405020304" pitchFamily="18" charset="0"/>
              </a:rPr>
              <a:t>Tsakiridis</a:t>
            </a:r>
            <a:r>
              <a:rPr lang="en-GB" dirty="0">
                <a:effectLst/>
                <a:ea typeface="Times New Roman" panose="02020603050405020304" pitchFamily="18" charset="0"/>
              </a:rPr>
              <a:t>, </a:t>
            </a:r>
            <a:r>
              <a:rPr lang="en-GB" i="1" dirty="0" err="1">
                <a:effectLst/>
                <a:ea typeface="Times New Roman" panose="02020603050405020304" pitchFamily="18" charset="0"/>
              </a:rPr>
              <a:t>Evagrius</a:t>
            </a:r>
            <a:r>
              <a:rPr lang="en-GB" i="1" dirty="0">
                <a:effectLst/>
                <a:ea typeface="Times New Roman" panose="02020603050405020304" pitchFamily="18" charset="0"/>
              </a:rPr>
              <a:t> </a:t>
            </a:r>
            <a:r>
              <a:rPr lang="en-GB" i="1" dirty="0" err="1">
                <a:effectLst/>
                <a:ea typeface="Times New Roman" panose="02020603050405020304" pitchFamily="18" charset="0"/>
              </a:rPr>
              <a:t>Ponticus</a:t>
            </a:r>
            <a:r>
              <a:rPr lang="en-GB" i="1" dirty="0">
                <a:effectLst/>
                <a:ea typeface="Times New Roman" panose="02020603050405020304" pitchFamily="18" charset="0"/>
              </a:rPr>
              <a:t> and Cognitive Science, A Look at Moral Evil and </a:t>
            </a:r>
            <a:r>
              <a:rPr lang="en-GB" i="1" dirty="0" err="1">
                <a:effectLst/>
                <a:ea typeface="Times New Roman" panose="02020603050405020304" pitchFamily="18" charset="0"/>
              </a:rPr>
              <a:t>Thougths</a:t>
            </a:r>
            <a:r>
              <a:rPr lang="en-GB" dirty="0">
                <a:effectLst/>
                <a:ea typeface="Times New Roman" panose="02020603050405020304" pitchFamily="18" charset="0"/>
              </a:rPr>
              <a:t>, Eugene 2010, </a:t>
            </a:r>
            <a:r>
              <a:rPr lang="el-GR" dirty="0">
                <a:effectLst/>
                <a:ea typeface="Times New Roman" panose="02020603050405020304" pitchFamily="18" charset="0"/>
              </a:rPr>
              <a:t>σ</a:t>
            </a:r>
            <a:r>
              <a:rPr lang="en-GB" dirty="0">
                <a:effectLst/>
                <a:ea typeface="Times New Roman" panose="02020603050405020304" pitchFamily="18" charset="0"/>
              </a:rPr>
              <a:t>. 54</a:t>
            </a:r>
            <a:r>
              <a:rPr lang="el-GR" dirty="0">
                <a:ea typeface="Times New Roman" panose="02020603050405020304" pitchFamily="18" charset="0"/>
              </a:rPr>
              <a:t>).</a:t>
            </a:r>
          </a:p>
          <a:p>
            <a:r>
              <a:rPr lang="el-GR" dirty="0">
                <a:effectLst/>
                <a:ea typeface="Times New Roman" panose="02020603050405020304" pitchFamily="18" charset="0"/>
              </a:rPr>
              <a:t>Στην </a:t>
            </a:r>
            <a:r>
              <a:rPr lang="el-GR" dirty="0" err="1">
                <a:effectLst/>
                <a:ea typeface="Times New Roman" panose="02020603050405020304" pitchFamily="18" charset="0"/>
              </a:rPr>
              <a:t>αποκρυφιστική</a:t>
            </a:r>
            <a:r>
              <a:rPr lang="el-GR" dirty="0">
                <a:effectLst/>
                <a:ea typeface="Times New Roman" panose="02020603050405020304" pitchFamily="18" charset="0"/>
              </a:rPr>
              <a:t> - συμβολική μάλιστα γλώσσα του </a:t>
            </a:r>
            <a:r>
              <a:rPr lang="el-GR" dirty="0" err="1">
                <a:effectLst/>
                <a:ea typeface="Times New Roman" panose="02020603050405020304" pitchFamily="18" charset="0"/>
              </a:rPr>
              <a:t>Ευαγρίου</a:t>
            </a:r>
            <a:r>
              <a:rPr lang="el-GR" dirty="0">
                <a:effectLst/>
                <a:ea typeface="Times New Roman" panose="02020603050405020304" pitchFamily="18" charset="0"/>
              </a:rPr>
              <a:t> εικονίζεται ως «</a:t>
            </a:r>
            <a:r>
              <a:rPr lang="el-GR" i="1" dirty="0" err="1">
                <a:effectLst/>
                <a:ea typeface="Times New Roman" panose="02020603050405020304" pitchFamily="18" charset="0"/>
              </a:rPr>
              <a:t>λίνος</a:t>
            </a:r>
            <a:r>
              <a:rPr lang="el-GR" dirty="0">
                <a:ea typeface="Times New Roman" panose="02020603050405020304" pitchFamily="18" charset="0"/>
              </a:rPr>
              <a:t>»</a:t>
            </a:r>
            <a:r>
              <a:rPr lang="el-GR" dirty="0">
                <a:effectLst/>
                <a:ea typeface="Times New Roman" panose="02020603050405020304" pitchFamily="18" charset="0"/>
              </a:rPr>
              <a:t>, για να δηλώσει την πραγματικότητα της ψυχής που εξαγνίστηκε από όλες τις κινήσεις των παθών (</a:t>
            </a:r>
            <a:r>
              <a:rPr lang="fr-FR" dirty="0">
                <a:effectLst/>
                <a:ea typeface="Times New Roman" panose="02020603050405020304" pitchFamily="18" charset="0"/>
              </a:rPr>
              <a:t>I. </a:t>
            </a:r>
            <a:r>
              <a:rPr lang="fr-FR" dirty="0" err="1">
                <a:effectLst/>
                <a:ea typeface="Times New Roman" panose="02020603050405020304" pitchFamily="18" charset="0"/>
              </a:rPr>
              <a:t>Hausherr</a:t>
            </a:r>
            <a:r>
              <a:rPr lang="fr-FR" dirty="0">
                <a:effectLst/>
                <a:ea typeface="Times New Roman" panose="02020603050405020304" pitchFamily="18" charset="0"/>
              </a:rPr>
              <a:t>, </a:t>
            </a:r>
            <a:r>
              <a:rPr lang="el-GR" dirty="0">
                <a:effectLst/>
                <a:ea typeface="Times New Roman" panose="02020603050405020304" pitchFamily="18" charset="0"/>
              </a:rPr>
              <a:t>«</a:t>
            </a:r>
            <a:r>
              <a:rPr lang="fr-FR" dirty="0">
                <a:effectLst/>
                <a:ea typeface="Times New Roman" panose="02020603050405020304" pitchFamily="18" charset="0"/>
              </a:rPr>
              <a:t>Une énigme d’ </a:t>
            </a:r>
            <a:r>
              <a:rPr lang="fr-FR" dirty="0" err="1">
                <a:effectLst/>
                <a:ea typeface="Times New Roman" panose="02020603050405020304" pitchFamily="18" charset="0"/>
              </a:rPr>
              <a:t>Evagre</a:t>
            </a:r>
            <a:r>
              <a:rPr lang="fr-FR" dirty="0">
                <a:effectLst/>
                <a:ea typeface="Times New Roman" panose="02020603050405020304" pitchFamily="18" charset="0"/>
              </a:rPr>
              <a:t> le Pontique Centurie II, 50</a:t>
            </a:r>
            <a:r>
              <a:rPr lang="el-GR" dirty="0">
                <a:effectLst/>
                <a:ea typeface="Times New Roman" panose="02020603050405020304" pitchFamily="18" charset="0"/>
              </a:rPr>
              <a:t>», </a:t>
            </a:r>
            <a:r>
              <a:rPr lang="fr-FR" i="1" dirty="0">
                <a:effectLst/>
                <a:ea typeface="Times New Roman" panose="02020603050405020304" pitchFamily="18" charset="0"/>
              </a:rPr>
              <a:t>RSCR 23</a:t>
            </a:r>
            <a:r>
              <a:rPr lang="el-GR" i="1" dirty="0">
                <a:effectLst/>
                <a:ea typeface="Times New Roman" panose="02020603050405020304" pitchFamily="18" charset="0"/>
              </a:rPr>
              <a:t> </a:t>
            </a:r>
            <a:r>
              <a:rPr lang="el-GR" dirty="0">
                <a:effectLst/>
                <a:ea typeface="Times New Roman" panose="02020603050405020304" pitchFamily="18" charset="0"/>
              </a:rPr>
              <a:t>(1933)</a:t>
            </a:r>
            <a:r>
              <a:rPr lang="el-GR" dirty="0">
                <a:ea typeface="Times New Roman" panose="02020603050405020304" pitchFamily="18" charset="0"/>
              </a:rPr>
              <a:t>, σ. 322). </a:t>
            </a:r>
          </a:p>
          <a:p>
            <a:r>
              <a:rPr lang="el-GR" sz="2800" dirty="0">
                <a:effectLst/>
                <a:ea typeface="Times New Roman" panose="02020603050405020304" pitchFamily="18" charset="0"/>
              </a:rPr>
              <a:t>Ωστόσο η απάθεια δεν είναι η ισοπέδωση των ανθρώπινων συναισθημάτων σ’ έναν ίδιο βαθμό αδιαφορίας προς τους ανθρώπους, αλλά μια κατάσταση όπου όλοι οι άνθρωποι μπορούν ν’ αγαπηθούν, τουλάχιστον στον βαθμό που ο ένας ζει ήρεμα και χωρίς μίσος για τους άλλους (</a:t>
            </a:r>
            <a:r>
              <a:rPr lang="en-US" sz="2800" dirty="0">
                <a:effectLst/>
                <a:ea typeface="Times New Roman" panose="02020603050405020304" pitchFamily="18" charset="0"/>
              </a:rPr>
              <a:t>John Bamberger</a:t>
            </a:r>
            <a:r>
              <a:rPr lang="el-GR" sz="2800" dirty="0">
                <a:effectLst/>
                <a:ea typeface="Times New Roman" panose="02020603050405020304" pitchFamily="18" charset="0"/>
              </a:rPr>
              <a:t>). Η απάθεια δεν είναι αρνητική ή στερητική, αλλά μία εκτεταμένη δραστηριότητα της εξαγνισμένης καρδιάς (</a:t>
            </a:r>
            <a:r>
              <a:rPr lang="en-US" sz="2800" dirty="0" err="1">
                <a:effectLst/>
                <a:ea typeface="Times New Roman" panose="02020603050405020304" pitchFamily="18" charset="0"/>
              </a:rPr>
              <a:t>Korrigan</a:t>
            </a:r>
            <a:r>
              <a:rPr lang="el-GR" sz="2800" dirty="0">
                <a:effectLst/>
                <a:ea typeface="Times New Roman" panose="02020603050405020304" pitchFamily="18" charset="0"/>
              </a:rPr>
              <a:t>).</a:t>
            </a:r>
            <a:endParaRPr lang="el-GR" dirty="0"/>
          </a:p>
          <a:p>
            <a:endParaRPr lang="el-GR" dirty="0"/>
          </a:p>
        </p:txBody>
      </p:sp>
    </p:spTree>
    <p:extLst>
      <p:ext uri="{BB962C8B-B14F-4D97-AF65-F5344CB8AC3E}">
        <p14:creationId xmlns:p14="http://schemas.microsoft.com/office/powerpoint/2010/main" val="36827108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310138-F433-AFF7-2C1A-160956475D3A}"/>
              </a:ext>
            </a:extLst>
          </p:cNvPr>
          <p:cNvSpPr>
            <a:spLocks noGrp="1"/>
          </p:cNvSpPr>
          <p:nvPr>
            <p:ph type="title"/>
          </p:nvPr>
        </p:nvSpPr>
        <p:spPr>
          <a:xfrm>
            <a:off x="838200" y="18256"/>
            <a:ext cx="10515600" cy="372270"/>
          </a:xfrm>
        </p:spPr>
        <p:txBody>
          <a:bodyPr>
            <a:normAutofit fontScale="90000"/>
          </a:bodyPr>
          <a:lstStyle/>
          <a:p>
            <a:pPr algn="ctr"/>
            <a:r>
              <a:rPr lang="el-GR" sz="4400" dirty="0">
                <a:latin typeface="+mn-lt"/>
                <a:ea typeface="Times New Roman" panose="02020603050405020304" pitchFamily="18" charset="0"/>
              </a:rPr>
              <a:t>Η</a:t>
            </a:r>
            <a:r>
              <a:rPr lang="en-US" sz="4400" dirty="0">
                <a:latin typeface="+mn-lt"/>
                <a:ea typeface="Times New Roman" panose="02020603050405020304" pitchFamily="18" charset="0"/>
              </a:rPr>
              <a:t> </a:t>
            </a:r>
            <a:r>
              <a:rPr lang="el-GR" sz="4400" dirty="0">
                <a:latin typeface="+mn-lt"/>
                <a:ea typeface="Times New Roman" panose="02020603050405020304" pitchFamily="18" charset="0"/>
              </a:rPr>
              <a:t>έννοια της απάθειας στον </a:t>
            </a:r>
            <a:r>
              <a:rPr lang="el-GR" sz="4400" dirty="0" err="1">
                <a:latin typeface="+mn-lt"/>
                <a:ea typeface="Times New Roman" panose="02020603050405020304" pitchFamily="18" charset="0"/>
              </a:rPr>
              <a:t>Ευάγριο</a:t>
            </a:r>
            <a:r>
              <a:rPr lang="el-GR" sz="4400" dirty="0">
                <a:latin typeface="+mn-lt"/>
                <a:ea typeface="Times New Roman" panose="02020603050405020304" pitchFamily="18" charset="0"/>
              </a:rPr>
              <a:t> Ποντικό</a:t>
            </a:r>
            <a:endParaRPr lang="el-GR" dirty="0"/>
          </a:p>
        </p:txBody>
      </p:sp>
      <p:sp>
        <p:nvSpPr>
          <p:cNvPr id="3" name="Θέση περιεχομένου 2">
            <a:extLst>
              <a:ext uri="{FF2B5EF4-FFF2-40B4-BE49-F238E27FC236}">
                <a16:creationId xmlns:a16="http://schemas.microsoft.com/office/drawing/2014/main" id="{D2692687-E182-B65C-2D6A-A14EC580A6EA}"/>
              </a:ext>
            </a:extLst>
          </p:cNvPr>
          <p:cNvSpPr>
            <a:spLocks noGrp="1"/>
          </p:cNvSpPr>
          <p:nvPr>
            <p:ph idx="1"/>
          </p:nvPr>
        </p:nvSpPr>
        <p:spPr>
          <a:xfrm>
            <a:off x="0" y="390526"/>
            <a:ext cx="12192000" cy="6468268"/>
          </a:xfrm>
        </p:spPr>
        <p:txBody>
          <a:bodyPr>
            <a:noAutofit/>
          </a:bodyPr>
          <a:lstStyle/>
          <a:p>
            <a:r>
              <a:rPr lang="el-GR" sz="2300" dirty="0">
                <a:effectLst/>
                <a:ea typeface="Times New Roman" panose="02020603050405020304" pitchFamily="18" charset="0"/>
              </a:rPr>
              <a:t>Ο </a:t>
            </a:r>
            <a:r>
              <a:rPr lang="en-US" sz="2300" dirty="0">
                <a:effectLst/>
                <a:ea typeface="Times New Roman" panose="02020603050405020304" pitchFamily="18" charset="0"/>
              </a:rPr>
              <a:t>Jeremy Driscoll</a:t>
            </a:r>
            <a:r>
              <a:rPr lang="en-US" sz="2300" i="1" dirty="0">
                <a:effectLst/>
                <a:ea typeface="Times New Roman" panose="02020603050405020304" pitchFamily="18" charset="0"/>
              </a:rPr>
              <a:t> </a:t>
            </a:r>
            <a:r>
              <a:rPr lang="el-GR" sz="2300" dirty="0">
                <a:effectLst/>
                <a:ea typeface="Times New Roman" panose="02020603050405020304" pitchFamily="18" charset="0"/>
              </a:rPr>
              <a:t>επιχειρώντας να ερευνήσει τη σχέση ανάμεσα στη χρήση της απάθειας από τον </a:t>
            </a:r>
            <a:r>
              <a:rPr lang="el-GR" sz="2300" dirty="0" err="1">
                <a:effectLst/>
                <a:ea typeface="Times New Roman" panose="02020603050405020304" pitchFamily="18" charset="0"/>
              </a:rPr>
              <a:t>Ευάγριο</a:t>
            </a:r>
            <a:r>
              <a:rPr lang="el-GR" sz="2300" dirty="0">
                <a:effectLst/>
                <a:ea typeface="Times New Roman" panose="02020603050405020304" pitchFamily="18" charset="0"/>
              </a:rPr>
              <a:t> και τη χρήση της καρδιάς, συμπεραίνει ότι η </a:t>
            </a:r>
            <a:r>
              <a:rPr lang="el-GR" sz="2300" b="1" dirty="0">
                <a:solidFill>
                  <a:srgbClr val="FF0000"/>
                </a:solidFill>
                <a:effectLst/>
                <a:ea typeface="Times New Roman" panose="02020603050405020304" pitchFamily="18" charset="0"/>
              </a:rPr>
              <a:t>«αγνότητα της καρδιάς» </a:t>
            </a:r>
            <a:r>
              <a:rPr lang="el-GR" sz="2300" dirty="0">
                <a:effectLst/>
                <a:ea typeface="Times New Roman" panose="02020603050405020304" pitchFamily="18" charset="0"/>
              </a:rPr>
              <a:t>σημαίνει αυτό που εκφράζεται με τον όρο «απάθεια» (</a:t>
            </a:r>
            <a:r>
              <a:rPr lang="en-GB" sz="2300" i="1" dirty="0">
                <a:effectLst/>
                <a:ea typeface="Times New Roman" panose="02020603050405020304" pitchFamily="18" charset="0"/>
              </a:rPr>
              <a:t>Steps to Spiritual Perfection,</a:t>
            </a:r>
            <a:r>
              <a:rPr lang="en-GB" sz="2300" dirty="0">
                <a:effectLst/>
                <a:ea typeface="Times New Roman" panose="02020603050405020304" pitchFamily="18" charset="0"/>
              </a:rPr>
              <a:t> </a:t>
            </a:r>
            <a:r>
              <a:rPr lang="en-US" sz="2300" i="1" dirty="0">
                <a:effectLst/>
                <a:ea typeface="Times New Roman" panose="02020603050405020304" pitchFamily="18" charset="0"/>
              </a:rPr>
              <a:t>Studies in Spiritual Progress in </a:t>
            </a:r>
            <a:r>
              <a:rPr lang="en-US" sz="2300" i="1" dirty="0" err="1">
                <a:effectLst/>
                <a:ea typeface="Times New Roman" panose="02020603050405020304" pitchFamily="18" charset="0"/>
              </a:rPr>
              <a:t>Evagrius</a:t>
            </a:r>
            <a:r>
              <a:rPr lang="en-US" sz="2300" i="1" dirty="0">
                <a:effectLst/>
                <a:ea typeface="Times New Roman" panose="02020603050405020304" pitchFamily="18" charset="0"/>
              </a:rPr>
              <a:t> Pontus, </a:t>
            </a:r>
            <a:r>
              <a:rPr lang="en-US" sz="2300" dirty="0">
                <a:effectLst/>
                <a:ea typeface="Times New Roman" panose="02020603050405020304" pitchFamily="18" charset="0"/>
              </a:rPr>
              <a:t>New Jersey 2005, </a:t>
            </a:r>
            <a:r>
              <a:rPr lang="el-GR" sz="2300" dirty="0">
                <a:effectLst/>
                <a:ea typeface="Times New Roman" panose="02020603050405020304" pitchFamily="18" charset="0"/>
              </a:rPr>
              <a:t>σ. 82</a:t>
            </a:r>
            <a:r>
              <a:rPr lang="el-GR" sz="2300" i="1" dirty="0">
                <a:effectLst/>
                <a:ea typeface="Times New Roman" panose="02020603050405020304" pitchFamily="18" charset="0"/>
              </a:rPr>
              <a:t>). </a:t>
            </a:r>
            <a:r>
              <a:rPr lang="el-GR" sz="2300" dirty="0">
                <a:effectLst/>
                <a:ea typeface="Times New Roman" panose="02020603050405020304" pitchFamily="18" charset="0"/>
              </a:rPr>
              <a:t>Διερευνώντας τα </a:t>
            </a:r>
            <a:r>
              <a:rPr lang="el-GR" sz="2300" dirty="0" err="1">
                <a:effectLst/>
                <a:ea typeface="Times New Roman" panose="02020603050405020304" pitchFamily="18" charset="0"/>
              </a:rPr>
              <a:t>ευαγριανά</a:t>
            </a:r>
            <a:r>
              <a:rPr lang="el-GR" sz="2300" dirty="0">
                <a:effectLst/>
                <a:ea typeface="Times New Roman" panose="02020603050405020304" pitchFamily="18" charset="0"/>
              </a:rPr>
              <a:t> κείμενα και διαπιστώνοντας ότι η σοφία αναπαύεται στην ταπεινή καρδιά, συνδέει </a:t>
            </a:r>
            <a:r>
              <a:rPr lang="el-GR" sz="2300" u="sng" dirty="0">
                <a:effectLst/>
                <a:ea typeface="Times New Roman" panose="02020603050405020304" pitchFamily="18" charset="0"/>
              </a:rPr>
              <a:t>τη βιβλική έννοια της «ταπεινής καρδιάς», με αυτή της «αγνής καρδιάς», </a:t>
            </a:r>
            <a:r>
              <a:rPr lang="el-GR" sz="2300" dirty="0">
                <a:effectLst/>
                <a:ea typeface="Times New Roman" panose="02020603050405020304" pitchFamily="18" charset="0"/>
              </a:rPr>
              <a:t>που για τον </a:t>
            </a:r>
            <a:r>
              <a:rPr lang="el-GR" sz="2300" dirty="0" err="1">
                <a:effectLst/>
                <a:ea typeface="Times New Roman" panose="02020603050405020304" pitchFamily="18" charset="0"/>
              </a:rPr>
              <a:t>Ευάγριο</a:t>
            </a:r>
            <a:r>
              <a:rPr lang="el-GR" sz="2300" dirty="0">
                <a:effectLst/>
                <a:ea typeface="Times New Roman" panose="02020603050405020304" pitchFamily="18" charset="0"/>
              </a:rPr>
              <a:t> συνοψίζει το στόχο της πρακτικής (</a:t>
            </a:r>
            <a:r>
              <a:rPr lang="en-US" sz="2300" dirty="0">
                <a:effectLst/>
                <a:ea typeface="Times New Roman" panose="02020603050405020304" pitchFamily="18" charset="0"/>
              </a:rPr>
              <a:t>Jeremy Driscoll</a:t>
            </a:r>
            <a:r>
              <a:rPr lang="el-GR" sz="2300" dirty="0">
                <a:ea typeface="Times New Roman" panose="02020603050405020304" pitchFamily="18" charset="0"/>
              </a:rPr>
              <a:t>). </a:t>
            </a:r>
            <a:r>
              <a:rPr lang="el-GR" sz="2300" dirty="0">
                <a:effectLst/>
                <a:ea typeface="Times New Roman" panose="02020603050405020304" pitchFamily="18" charset="0"/>
              </a:rPr>
              <a:t>Η αγνότητα της καρδιάς και η απάθεια είναι διαφορετικοί τρόποι για να πεις το ίδιο πράγμα. Δεν είναι ο τελικός στόχος του μοναστικού ταξιδιού αλλά το αναγκαίο ενδιάμεσο κατώφλι που πρέπει να περαστεί στο δρόμο για τη θεωρία και τη γνώση της Αγίας Τριάδος. Ωστόσο στον </a:t>
            </a:r>
            <a:r>
              <a:rPr lang="el-GR" sz="2300" dirty="0" err="1">
                <a:effectLst/>
                <a:ea typeface="Times New Roman" panose="02020603050405020304" pitchFamily="18" charset="0"/>
              </a:rPr>
              <a:t>Ευάγριο</a:t>
            </a:r>
            <a:r>
              <a:rPr lang="el-GR" sz="2300" dirty="0">
                <a:effectLst/>
                <a:ea typeface="Times New Roman" panose="02020603050405020304" pitchFamily="18" charset="0"/>
              </a:rPr>
              <a:t> η «αγνότητα» αφορά ένα ζήτημα και η «καρδιά» ένα άλλο. Αυτό συμβαίνει γιατί η καρδιά είναι σίγουρα το αντικείμενο του εξαγνισμού στη δουλειά της πρακτικής, αλλά είναι επίσης το όργανο που χρησιμοποιείται για τη θεωρία. Ο </a:t>
            </a:r>
            <a:r>
              <a:rPr lang="el-GR" sz="2300" dirty="0" err="1">
                <a:effectLst/>
                <a:ea typeface="Times New Roman" panose="02020603050405020304" pitchFamily="18" charset="0"/>
              </a:rPr>
              <a:t>Ευάγριος</a:t>
            </a:r>
            <a:r>
              <a:rPr lang="el-GR" sz="2300" dirty="0">
                <a:effectLst/>
                <a:ea typeface="Times New Roman" panose="02020603050405020304" pitchFamily="18" charset="0"/>
              </a:rPr>
              <a:t> είναι εξαιρετικά ακριβής στην ομιλία του σχετικά με την εσωτερική ζωή. Το λεξιλόγιό του είναι και φιλοσοφικό και βιβλικό, αλλά συντονίζει αυτές τις δύο πηγές για να μιλήσει μόνο μία γλώσσα, που μπορεί να </a:t>
            </a:r>
            <a:r>
              <a:rPr lang="el-GR" sz="2300" dirty="0" err="1">
                <a:effectLst/>
                <a:ea typeface="Times New Roman" panose="02020603050405020304" pitchFamily="18" charset="0"/>
              </a:rPr>
              <a:t>περιγραφεί</a:t>
            </a:r>
            <a:r>
              <a:rPr lang="el-GR" sz="2300" dirty="0">
                <a:effectLst/>
                <a:ea typeface="Times New Roman" panose="02020603050405020304" pitchFamily="18" charset="0"/>
              </a:rPr>
              <a:t> ως χριστιανική και μοναστική. Μια από τις πιο χαρακτηριστικές διαστάσεις της σκέψης του είναι ο διαχωρισμός του μοναστικού ταξιδιού σε δύο στάδια της πρακτικής και της γνώσης. Και επίσης το ίδιο χαρακτηριστικό του είναι ότι ποτέ δεν χάνει ευκαιρία να ενώσει αυτές τις δύο, διδάσκοντας ταυτόχρονα ότι η αγνότητα της πρακτικής δεν είναι ένα τέλος από μόνη της και ότι η γνώση δεν είναι δυνατή χωρίς τον εξαγνισμό. Το ίδιο το βιβλικό κείμενο τον καθοδηγεί πάντα να κρατά ισορροπία αυτές τις δύο διαστάσεις (</a:t>
            </a:r>
            <a:r>
              <a:rPr lang="en-US" sz="2300" dirty="0">
                <a:effectLst/>
                <a:ea typeface="Times New Roman" panose="02020603050405020304" pitchFamily="18" charset="0"/>
              </a:rPr>
              <a:t>Jeremy Driscoll</a:t>
            </a:r>
            <a:r>
              <a:rPr lang="el-GR" sz="2300" dirty="0">
                <a:ea typeface="Times New Roman" panose="02020603050405020304" pitchFamily="18" charset="0"/>
              </a:rPr>
              <a:t>). </a:t>
            </a:r>
            <a:endParaRPr lang="el-GR" sz="2300" dirty="0">
              <a:effectLst/>
              <a:ea typeface="Times New Roman" panose="02020603050405020304" pitchFamily="18" charset="0"/>
            </a:endParaRPr>
          </a:p>
        </p:txBody>
      </p:sp>
    </p:spTree>
    <p:extLst>
      <p:ext uri="{BB962C8B-B14F-4D97-AF65-F5344CB8AC3E}">
        <p14:creationId xmlns:p14="http://schemas.microsoft.com/office/powerpoint/2010/main" val="29318184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C8931F-FF7F-C8F6-6A8A-9581AC8D223E}"/>
              </a:ext>
            </a:extLst>
          </p:cNvPr>
          <p:cNvSpPr>
            <a:spLocks noGrp="1"/>
          </p:cNvSpPr>
          <p:nvPr>
            <p:ph type="title"/>
          </p:nvPr>
        </p:nvSpPr>
        <p:spPr>
          <a:xfrm>
            <a:off x="838200" y="18256"/>
            <a:ext cx="10515600" cy="433436"/>
          </a:xfrm>
        </p:spPr>
        <p:txBody>
          <a:bodyPr>
            <a:normAutofit fontScale="90000"/>
          </a:bodyPr>
          <a:lstStyle/>
          <a:p>
            <a:pPr algn="ctr"/>
            <a:r>
              <a:rPr lang="el-GR" sz="4400" dirty="0">
                <a:latin typeface="+mn-lt"/>
                <a:ea typeface="Times New Roman" panose="02020603050405020304" pitchFamily="18" charset="0"/>
              </a:rPr>
              <a:t>Η</a:t>
            </a:r>
            <a:r>
              <a:rPr lang="en-US" sz="4400" dirty="0">
                <a:latin typeface="+mn-lt"/>
                <a:ea typeface="Times New Roman" panose="02020603050405020304" pitchFamily="18" charset="0"/>
              </a:rPr>
              <a:t> </a:t>
            </a:r>
            <a:r>
              <a:rPr lang="el-GR" sz="4400" dirty="0">
                <a:latin typeface="+mn-lt"/>
                <a:ea typeface="Times New Roman" panose="02020603050405020304" pitchFamily="18" charset="0"/>
              </a:rPr>
              <a:t>έννοια της απάθειας στον </a:t>
            </a:r>
            <a:r>
              <a:rPr lang="el-GR" sz="4400" dirty="0" err="1">
                <a:latin typeface="+mn-lt"/>
                <a:ea typeface="Times New Roman" panose="02020603050405020304" pitchFamily="18" charset="0"/>
              </a:rPr>
              <a:t>Ευάγριο</a:t>
            </a:r>
            <a:r>
              <a:rPr lang="el-GR" sz="4400" dirty="0">
                <a:latin typeface="+mn-lt"/>
                <a:ea typeface="Times New Roman" panose="02020603050405020304" pitchFamily="18" charset="0"/>
              </a:rPr>
              <a:t> Ποντικό</a:t>
            </a:r>
            <a:endParaRPr lang="el-GR" dirty="0"/>
          </a:p>
        </p:txBody>
      </p:sp>
      <p:sp>
        <p:nvSpPr>
          <p:cNvPr id="3" name="Θέση περιεχομένου 2">
            <a:extLst>
              <a:ext uri="{FF2B5EF4-FFF2-40B4-BE49-F238E27FC236}">
                <a16:creationId xmlns:a16="http://schemas.microsoft.com/office/drawing/2014/main" id="{CC3C7A92-A7C2-0F67-E41D-9A8FA44A35CA}"/>
              </a:ext>
            </a:extLst>
          </p:cNvPr>
          <p:cNvSpPr>
            <a:spLocks noGrp="1"/>
          </p:cNvSpPr>
          <p:nvPr>
            <p:ph idx="1"/>
          </p:nvPr>
        </p:nvSpPr>
        <p:spPr>
          <a:xfrm>
            <a:off x="0" y="506776"/>
            <a:ext cx="12192000" cy="6332967"/>
          </a:xfrm>
        </p:spPr>
        <p:txBody>
          <a:bodyPr>
            <a:noAutofit/>
          </a:bodyPr>
          <a:lstStyle/>
          <a:p>
            <a:r>
              <a:rPr lang="el-GR" sz="2400" dirty="0">
                <a:effectLst/>
                <a:ea typeface="Times New Roman" panose="02020603050405020304" pitchFamily="18" charset="0"/>
              </a:rPr>
              <a:t>Η απάθεια τελικά </a:t>
            </a:r>
            <a:r>
              <a:rPr lang="el-GR" sz="2400" b="1" dirty="0">
                <a:solidFill>
                  <a:srgbClr val="FF0000"/>
                </a:solidFill>
                <a:effectLst/>
                <a:ea typeface="Times New Roman" panose="02020603050405020304" pitchFamily="18" charset="0"/>
              </a:rPr>
              <a:t>εγγυάται την ψυχική υγεία και ισορροπία</a:t>
            </a:r>
            <a:r>
              <a:rPr lang="el-GR" sz="2400" dirty="0">
                <a:effectLst/>
                <a:ea typeface="Times New Roman" panose="02020603050405020304" pitchFamily="18" charset="0"/>
              </a:rPr>
              <a:t>: «</a:t>
            </a:r>
            <a:r>
              <a:rPr lang="el-GR" sz="2400" i="1" dirty="0" err="1">
                <a:effectLst/>
                <a:ea typeface="Times New Roman" panose="02020603050405020304" pitchFamily="18" charset="0"/>
              </a:rPr>
              <a:t>Τὴν</a:t>
            </a:r>
            <a:r>
              <a:rPr lang="el-GR" sz="2400" i="1" dirty="0">
                <a:effectLst/>
                <a:ea typeface="Times New Roman" panose="02020603050405020304" pitchFamily="18" charset="0"/>
              </a:rPr>
              <a:t> </a:t>
            </a:r>
            <a:r>
              <a:rPr lang="el-GR" sz="2400" i="1" dirty="0" err="1">
                <a:effectLst/>
                <a:ea typeface="Times New Roman" panose="02020603050405020304" pitchFamily="18" charset="0"/>
              </a:rPr>
              <a:t>μὲν</a:t>
            </a:r>
            <a:r>
              <a:rPr lang="el-GR" sz="2400" i="1" dirty="0">
                <a:effectLst/>
                <a:ea typeface="Times New Roman" panose="02020603050405020304" pitchFamily="18" charset="0"/>
              </a:rPr>
              <a:t> </a:t>
            </a:r>
            <a:r>
              <a:rPr lang="el-GR" sz="2400" i="1" dirty="0" err="1">
                <a:effectLst/>
                <a:ea typeface="Times New Roman" panose="02020603050405020304" pitchFamily="18" charset="0"/>
              </a:rPr>
              <a:t>ἀπάθειαν</a:t>
            </a:r>
            <a:r>
              <a:rPr lang="el-GR" sz="2400" i="1" dirty="0">
                <a:effectLst/>
                <a:ea typeface="Times New Roman" panose="02020603050405020304" pitchFamily="18" charset="0"/>
              </a:rPr>
              <a:t>, </a:t>
            </a:r>
            <a:r>
              <a:rPr lang="el-GR" sz="2400" i="1" dirty="0" err="1">
                <a:effectLst/>
                <a:ea typeface="Times New Roman" panose="02020603050405020304" pitchFamily="18" charset="0"/>
              </a:rPr>
              <a:t>ὑγίειαν</a:t>
            </a:r>
            <a:r>
              <a:rPr lang="el-GR" sz="2400" i="1" dirty="0">
                <a:effectLst/>
                <a:ea typeface="Times New Roman" panose="02020603050405020304" pitchFamily="18" charset="0"/>
              </a:rPr>
              <a:t> </a:t>
            </a:r>
            <a:r>
              <a:rPr lang="el-GR" sz="2400" i="1" dirty="0" err="1">
                <a:effectLst/>
                <a:ea typeface="Times New Roman" panose="02020603050405020304" pitchFamily="18" charset="0"/>
              </a:rPr>
              <a:t>ἐροῦμεν</a:t>
            </a:r>
            <a:r>
              <a:rPr lang="el-GR" sz="2400" i="1" dirty="0">
                <a:effectLst/>
                <a:ea typeface="Times New Roman" panose="02020603050405020304" pitchFamily="18" charset="0"/>
              </a:rPr>
              <a:t> </a:t>
            </a:r>
            <a:r>
              <a:rPr lang="el-GR" sz="2400" i="1" dirty="0" err="1">
                <a:effectLst/>
                <a:ea typeface="Times New Roman" panose="02020603050405020304" pitchFamily="18" charset="0"/>
              </a:rPr>
              <a:t>εἶναι</a:t>
            </a:r>
            <a:r>
              <a:rPr lang="el-GR" sz="2400" i="1" dirty="0">
                <a:effectLst/>
                <a:ea typeface="Times New Roman" panose="02020603050405020304" pitchFamily="18" charset="0"/>
              </a:rPr>
              <a:t> </a:t>
            </a:r>
            <a:r>
              <a:rPr lang="el-GR" sz="2400" i="1" dirty="0" err="1">
                <a:effectLst/>
                <a:ea typeface="Times New Roman" panose="02020603050405020304" pitchFamily="18" charset="0"/>
              </a:rPr>
              <a:t>ψυχῆς</a:t>
            </a:r>
            <a:r>
              <a:rPr lang="el-GR" sz="2400" dirty="0">
                <a:effectLst/>
                <a:ea typeface="Times New Roman" panose="02020603050405020304" pitchFamily="18" charset="0"/>
              </a:rPr>
              <a:t>» (</a:t>
            </a:r>
            <a:r>
              <a:rPr lang="el-GR" sz="2400" i="1" dirty="0" err="1">
                <a:effectLst/>
                <a:ea typeface="Times New Roman" panose="02020603050405020304" pitchFamily="18" charset="0"/>
              </a:rPr>
              <a:t>Πρακτικὸς</a:t>
            </a:r>
            <a:r>
              <a:rPr lang="el-GR" sz="2400" i="1" dirty="0">
                <a:effectLst/>
                <a:ea typeface="Times New Roman" panose="02020603050405020304" pitchFamily="18" charset="0"/>
              </a:rPr>
              <a:t> </a:t>
            </a:r>
            <a:r>
              <a:rPr lang="el-GR" sz="2400" i="1" dirty="0" err="1">
                <a:effectLst/>
                <a:ea typeface="Times New Roman" panose="02020603050405020304" pitchFamily="18" charset="0"/>
              </a:rPr>
              <a:t>Νς</a:t>
            </a:r>
            <a:r>
              <a:rPr lang="el-GR" sz="2400" i="1" dirty="0">
                <a:effectLst/>
                <a:ea typeface="Times New Roman" panose="02020603050405020304" pitchFamily="18" charset="0"/>
              </a:rPr>
              <a:t>',</a:t>
            </a:r>
            <a:r>
              <a:rPr lang="el-GR" sz="2400" dirty="0">
                <a:effectLst/>
                <a:ea typeface="Times New Roman" panose="02020603050405020304" pitchFamily="18" charset="0"/>
              </a:rPr>
              <a:t> </a:t>
            </a:r>
            <a:r>
              <a:rPr lang="en-GB" sz="2400" dirty="0">
                <a:effectLst/>
                <a:ea typeface="Times New Roman" panose="02020603050405020304" pitchFamily="18" charset="0"/>
              </a:rPr>
              <a:t>PG</a:t>
            </a:r>
            <a:r>
              <a:rPr lang="el-GR" sz="2400" dirty="0">
                <a:effectLst/>
                <a:ea typeface="Times New Roman" panose="02020603050405020304" pitchFamily="18" charset="0"/>
              </a:rPr>
              <a:t> 40, 1248 Α). Η πραγμάτωση της ψυχοθεραπείας στην </a:t>
            </a:r>
            <a:r>
              <a:rPr lang="el-GR" sz="2400" dirty="0" err="1">
                <a:effectLst/>
                <a:ea typeface="Times New Roman" panose="02020603050405020304" pitchFamily="18" charset="0"/>
              </a:rPr>
              <a:t>ευαγριανή</a:t>
            </a:r>
            <a:r>
              <a:rPr lang="el-GR" sz="2400" dirty="0">
                <a:effectLst/>
                <a:ea typeface="Times New Roman" panose="02020603050405020304" pitchFamily="18" charset="0"/>
              </a:rPr>
              <a:t> θεολογία συνδέεται με τη θεογνωσία. Η ιατρεία του παθητικού μέρους της ψυχής αποτελεί την προϋπόθεση για τη μετοχή του νου στη διάσταση της πνευματικής γνώσης, μια και τονίζεται ότι </a:t>
            </a:r>
            <a:r>
              <a:rPr lang="el-GR" sz="2400" i="1" dirty="0">
                <a:effectLst/>
                <a:ea typeface="Times New Roman" panose="02020603050405020304" pitchFamily="18" charset="0"/>
              </a:rPr>
              <a:t>«</a:t>
            </a:r>
            <a:r>
              <a:rPr lang="el-GR" sz="2400" i="1" dirty="0" err="1">
                <a:effectLst/>
                <a:ea typeface="Times New Roman" panose="02020603050405020304" pitchFamily="18" charset="0"/>
              </a:rPr>
              <a:t>ἀδύνατον</a:t>
            </a:r>
            <a:r>
              <a:rPr lang="el-GR" sz="2400" i="1" dirty="0">
                <a:effectLst/>
                <a:ea typeface="Times New Roman" panose="02020603050405020304" pitchFamily="18" charset="0"/>
              </a:rPr>
              <a:t> </a:t>
            </a:r>
            <a:r>
              <a:rPr lang="el-GR" sz="2400" i="1" dirty="0" err="1">
                <a:effectLst/>
                <a:ea typeface="Times New Roman" panose="02020603050405020304" pitchFamily="18" charset="0"/>
              </a:rPr>
              <a:t>τὸν</a:t>
            </a:r>
            <a:r>
              <a:rPr lang="el-GR" sz="2400" i="1" dirty="0">
                <a:effectLst/>
                <a:ea typeface="Times New Roman" panose="02020603050405020304" pitchFamily="18" charset="0"/>
              </a:rPr>
              <a:t> </a:t>
            </a:r>
            <a:r>
              <a:rPr lang="el-GR" sz="2400" i="1" dirty="0" err="1">
                <a:effectLst/>
                <a:ea typeface="Times New Roman" panose="02020603050405020304" pitchFamily="18" charset="0"/>
              </a:rPr>
              <a:t>νοῦν</a:t>
            </a:r>
            <a:r>
              <a:rPr lang="el-GR" sz="2400" i="1" dirty="0">
                <a:effectLst/>
                <a:ea typeface="Times New Roman" panose="02020603050405020304" pitchFamily="18" charset="0"/>
              </a:rPr>
              <a:t> </a:t>
            </a:r>
            <a:r>
              <a:rPr lang="el-GR" sz="2400" i="1" dirty="0" err="1">
                <a:effectLst/>
                <a:ea typeface="Times New Roman" panose="02020603050405020304" pitchFamily="18" charset="0"/>
              </a:rPr>
              <a:t>πνευματικῆς</a:t>
            </a:r>
            <a:r>
              <a:rPr lang="el-GR" sz="2400" i="1" dirty="0">
                <a:effectLst/>
                <a:ea typeface="Times New Roman" panose="02020603050405020304" pitchFamily="18" charset="0"/>
              </a:rPr>
              <a:t> γνώσεως </a:t>
            </a:r>
            <a:r>
              <a:rPr lang="el-GR" sz="2400" i="1" dirty="0" err="1">
                <a:effectLst/>
                <a:ea typeface="Times New Roman" panose="02020603050405020304" pitchFamily="18" charset="0"/>
              </a:rPr>
              <a:t>μετέχειν</a:t>
            </a:r>
            <a:r>
              <a:rPr lang="el-GR" sz="2400" i="1" dirty="0">
                <a:effectLst/>
                <a:ea typeface="Times New Roman" panose="02020603050405020304" pitchFamily="18" charset="0"/>
              </a:rPr>
              <a:t>, </a:t>
            </a:r>
            <a:r>
              <a:rPr lang="el-GR" sz="2400" i="1" dirty="0" err="1">
                <a:effectLst/>
                <a:ea typeface="Times New Roman" panose="02020603050405020304" pitchFamily="18" charset="0"/>
              </a:rPr>
              <a:t>πρὶν</a:t>
            </a:r>
            <a:r>
              <a:rPr lang="el-GR" sz="2400" i="1" dirty="0">
                <a:effectLst/>
                <a:ea typeface="Times New Roman" panose="02020603050405020304" pitchFamily="18" charset="0"/>
              </a:rPr>
              <a:t> ἤ </a:t>
            </a:r>
            <a:r>
              <a:rPr lang="el-GR" sz="2400" i="1" dirty="0" err="1">
                <a:effectLst/>
                <a:ea typeface="Times New Roman" panose="02020603050405020304" pitchFamily="18" charset="0"/>
              </a:rPr>
              <a:t>τὸ</a:t>
            </a:r>
            <a:r>
              <a:rPr lang="el-GR" sz="2400" i="1" dirty="0">
                <a:effectLst/>
                <a:ea typeface="Times New Roman" panose="02020603050405020304" pitchFamily="18" charset="0"/>
              </a:rPr>
              <a:t> </a:t>
            </a:r>
            <a:r>
              <a:rPr lang="el-GR" sz="2400" i="1" dirty="0" err="1">
                <a:effectLst/>
                <a:ea typeface="Times New Roman" panose="02020603050405020304" pitchFamily="18" charset="0"/>
              </a:rPr>
              <a:t>τῆς</a:t>
            </a:r>
            <a:r>
              <a:rPr lang="el-GR" sz="2400" i="1" dirty="0">
                <a:effectLst/>
                <a:ea typeface="Times New Roman" panose="02020603050405020304" pitchFamily="18" charset="0"/>
              </a:rPr>
              <a:t> </a:t>
            </a:r>
            <a:r>
              <a:rPr lang="el-GR" sz="2400" i="1" dirty="0" err="1">
                <a:effectLst/>
                <a:ea typeface="Times New Roman" panose="02020603050405020304" pitchFamily="18" charset="0"/>
              </a:rPr>
              <a:t>ψυχῆς</a:t>
            </a:r>
            <a:r>
              <a:rPr lang="el-GR" sz="2400" i="1" dirty="0">
                <a:effectLst/>
                <a:ea typeface="Times New Roman" panose="02020603050405020304" pitchFamily="18" charset="0"/>
              </a:rPr>
              <a:t> </a:t>
            </a:r>
            <a:r>
              <a:rPr lang="el-GR" sz="2400" i="1" dirty="0" err="1">
                <a:effectLst/>
                <a:ea typeface="Times New Roman" panose="02020603050405020304" pitchFamily="18" charset="0"/>
              </a:rPr>
              <a:t>παθητικὸν</a:t>
            </a:r>
            <a:r>
              <a:rPr lang="el-GR" sz="2400" i="1" dirty="0">
                <a:effectLst/>
                <a:ea typeface="Times New Roman" panose="02020603050405020304" pitchFamily="18" charset="0"/>
              </a:rPr>
              <a:t> </a:t>
            </a:r>
            <a:r>
              <a:rPr lang="el-GR" sz="2400" i="1" dirty="0" err="1">
                <a:effectLst/>
                <a:ea typeface="Times New Roman" panose="02020603050405020304" pitchFamily="18" charset="0"/>
              </a:rPr>
              <a:t>ἰάσεσθαι</a:t>
            </a:r>
            <a:r>
              <a:rPr lang="el-GR" sz="2400" dirty="0">
                <a:effectLst/>
                <a:ea typeface="Times New Roman" panose="02020603050405020304" pitchFamily="18" charset="0"/>
              </a:rPr>
              <a:t>» (</a:t>
            </a:r>
            <a:r>
              <a:rPr lang="el-GR" sz="2400" i="1" dirty="0" err="1">
                <a:effectLst/>
                <a:ea typeface="Times New Roman" panose="02020603050405020304" pitchFamily="18" charset="0"/>
              </a:rPr>
              <a:t>Γνωστικὰ</a:t>
            </a:r>
            <a:r>
              <a:rPr lang="el-GR" sz="2400" i="1" dirty="0">
                <a:effectLst/>
                <a:ea typeface="Times New Roman" panose="02020603050405020304" pitchFamily="18" charset="0"/>
              </a:rPr>
              <a:t> Κεφάλαια </a:t>
            </a:r>
            <a:r>
              <a:rPr lang="en-GB" sz="2400" i="1" dirty="0">
                <a:effectLst/>
                <a:ea typeface="Times New Roman" panose="02020603050405020304" pitchFamily="18" charset="0"/>
              </a:rPr>
              <a:t>V</a:t>
            </a:r>
            <a:r>
              <a:rPr lang="el-GR" sz="2400" dirty="0">
                <a:effectLst/>
                <a:ea typeface="Times New Roman" panose="02020603050405020304" pitchFamily="18" charset="0"/>
              </a:rPr>
              <a:t>, 66, </a:t>
            </a:r>
            <a:r>
              <a:rPr lang="en-GB" sz="2400" dirty="0">
                <a:effectLst/>
                <a:ea typeface="Times New Roman" panose="02020603050405020304" pitchFamily="18" charset="0"/>
              </a:rPr>
              <a:t>Frank</a:t>
            </a:r>
            <a:r>
              <a:rPr lang="el-GR" sz="2400" dirty="0">
                <a:effectLst/>
                <a:ea typeface="Times New Roman" panose="02020603050405020304" pitchFamily="18" charset="0"/>
              </a:rPr>
              <a:t>. σ. 349). </a:t>
            </a:r>
          </a:p>
          <a:p>
            <a:r>
              <a:rPr lang="el-GR" sz="2400" dirty="0">
                <a:effectLst/>
                <a:ea typeface="Times New Roman" panose="02020603050405020304" pitchFamily="18" charset="0"/>
              </a:rPr>
              <a:t>Η απάθεια αποβαίνει η κλείδα που εισάγει τον άνθρωπο στη θεογνωσία</a:t>
            </a:r>
            <a:r>
              <a:rPr lang="el-GR" sz="2400" dirty="0">
                <a:ea typeface="Times New Roman" panose="02020603050405020304" pitchFamily="18" charset="0"/>
              </a:rPr>
              <a:t>, εφόσον </a:t>
            </a:r>
            <a:r>
              <a:rPr lang="el-GR" sz="2400" dirty="0">
                <a:ea typeface="Times New Roman" panose="02020603050405020304" pitchFamily="18" charset="0"/>
                <a:cs typeface="Times New Roman" panose="02020603050405020304" pitchFamily="18" charset="0"/>
              </a:rPr>
              <a:t>«</a:t>
            </a:r>
            <a:r>
              <a:rPr lang="el-GR" sz="2400" i="1" dirty="0">
                <a:effectLst/>
                <a:ea typeface="Times New Roman" panose="02020603050405020304" pitchFamily="18" charset="0"/>
                <a:cs typeface="Times New Roman" panose="02020603050405020304" pitchFamily="18" charset="0"/>
              </a:rPr>
              <a:t>γίνεται </a:t>
            </a:r>
            <a:r>
              <a:rPr lang="el-GR" sz="2400" i="1" dirty="0" err="1">
                <a:effectLst/>
                <a:ea typeface="Times New Roman" panose="02020603050405020304" pitchFamily="18" charset="0"/>
                <a:cs typeface="Times New Roman" panose="02020603050405020304" pitchFamily="18" charset="0"/>
              </a:rPr>
              <a:t>δέ</a:t>
            </a:r>
            <a:r>
              <a:rPr lang="el-GR" sz="2400" i="1" dirty="0">
                <a:effectLst/>
                <a:ea typeface="Times New Roman" panose="02020603050405020304" pitchFamily="18" charset="0"/>
                <a:cs typeface="Times New Roman" panose="02020603050405020304" pitchFamily="18" charset="0"/>
              </a:rPr>
              <a:t> τις </a:t>
            </a:r>
            <a:r>
              <a:rPr lang="el-GR" sz="2400" i="1" dirty="0" err="1">
                <a:effectLst/>
                <a:ea typeface="Times New Roman" panose="02020603050405020304" pitchFamily="18" charset="0"/>
                <a:cs typeface="Times New Roman" panose="02020603050405020304" pitchFamily="18" charset="0"/>
              </a:rPr>
              <a:t>ἐν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Θεῷ</a:t>
            </a:r>
            <a:r>
              <a:rPr lang="el-GR" sz="2400" i="1" dirty="0">
                <a:effectLst/>
                <a:ea typeface="Times New Roman" panose="02020603050405020304" pitchFamily="18" charset="0"/>
                <a:cs typeface="Times New Roman" panose="02020603050405020304" pitchFamily="18" charset="0"/>
              </a:rPr>
              <a:t>, μετέχων </a:t>
            </a:r>
            <a:r>
              <a:rPr lang="el-GR" sz="2400" i="1" dirty="0" err="1">
                <a:effectLst/>
                <a:ea typeface="Times New Roman" panose="02020603050405020304" pitchFamily="18" charset="0"/>
                <a:cs typeface="Times New Roman" panose="02020603050405020304" pitchFamily="18" charset="0"/>
              </a:rPr>
              <a:t>αὐτοῦ</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ὅστις</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εἰς</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πειρασμὸν</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οὐκ</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εἰσέρχεται</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οὐ</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τῷ</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μὴ</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πειρασθῆναι</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ἀλλὰ</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τῷ</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μὴ</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ἁλῶναι</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ταῖς</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παγίσι</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τοῦ</a:t>
            </a:r>
            <a:r>
              <a:rPr lang="el-GR" sz="2400" i="1" dirty="0">
                <a:effectLst/>
                <a:ea typeface="Times New Roman" panose="02020603050405020304" pitchFamily="18" charset="0"/>
                <a:cs typeface="Times New Roman" panose="02020603050405020304" pitchFamily="18" charset="0"/>
              </a:rPr>
              <a:t> </a:t>
            </a:r>
            <a:r>
              <a:rPr lang="el-GR" sz="2400" i="1" dirty="0" err="1">
                <a:effectLst/>
                <a:ea typeface="Times New Roman" panose="02020603050405020304" pitchFamily="18" charset="0"/>
                <a:cs typeface="Times New Roman" panose="02020603050405020304" pitchFamily="18" charset="0"/>
              </a:rPr>
              <a:t>πειρασμοῦ</a:t>
            </a:r>
            <a:r>
              <a:rPr lang="el-GR" sz="2400" dirty="0">
                <a:ea typeface="Times New Roman" panose="02020603050405020304" pitchFamily="18" charset="0"/>
                <a:cs typeface="Times New Roman" panose="02020603050405020304" pitchFamily="18" charset="0"/>
              </a:rPr>
              <a:t>» (</a:t>
            </a:r>
            <a:r>
              <a:rPr lang="el-GR" sz="2400" i="1" dirty="0">
                <a:effectLst/>
                <a:ea typeface="Times New Roman" panose="02020603050405020304" pitchFamily="18" charset="0"/>
              </a:rPr>
              <a:t>Σχόλια </a:t>
            </a:r>
            <a:r>
              <a:rPr lang="el-GR" sz="2400" i="1" dirty="0" err="1">
                <a:effectLst/>
                <a:ea typeface="Times New Roman" panose="02020603050405020304" pitchFamily="18" charset="0"/>
              </a:rPr>
              <a:t>εἰς</a:t>
            </a:r>
            <a:r>
              <a:rPr lang="el-GR" sz="2400" i="1" dirty="0">
                <a:effectLst/>
                <a:ea typeface="Times New Roman" panose="02020603050405020304" pitchFamily="18" charset="0"/>
              </a:rPr>
              <a:t> </a:t>
            </a:r>
            <a:r>
              <a:rPr lang="el-GR" sz="2400" i="1" dirty="0" err="1">
                <a:effectLst/>
                <a:ea typeface="Times New Roman" panose="02020603050405020304" pitchFamily="18" charset="0"/>
              </a:rPr>
              <a:t>τοὺς</a:t>
            </a:r>
            <a:r>
              <a:rPr lang="el-GR" sz="2400" i="1" dirty="0">
                <a:effectLst/>
                <a:ea typeface="Times New Roman" panose="02020603050405020304" pitchFamily="18" charset="0"/>
              </a:rPr>
              <a:t> Ψαλμούς</a:t>
            </a:r>
            <a:r>
              <a:rPr lang="el-GR" sz="2400" dirty="0">
                <a:effectLst/>
                <a:ea typeface="Times New Roman" panose="02020603050405020304" pitchFamily="18" charset="0"/>
              </a:rPr>
              <a:t>, </a:t>
            </a:r>
            <a:r>
              <a:rPr lang="en-GB" sz="2400" dirty="0">
                <a:effectLst/>
                <a:ea typeface="Times New Roman" panose="02020603050405020304" pitchFamily="18" charset="0"/>
              </a:rPr>
              <a:t>PG</a:t>
            </a:r>
            <a:r>
              <a:rPr lang="el-GR" sz="2400" dirty="0">
                <a:effectLst/>
                <a:ea typeface="Times New Roman" panose="02020603050405020304" pitchFamily="18" charset="0"/>
              </a:rPr>
              <a:t> 12, 1236 Β</a:t>
            </a:r>
            <a:r>
              <a:rPr lang="el-GR" sz="2400" dirty="0">
                <a:ea typeface="Times New Roman" panose="02020603050405020304" pitchFamily="18" charset="0"/>
                <a:cs typeface="Times New Roman" panose="02020603050405020304" pitchFamily="18" charset="0"/>
              </a:rPr>
              <a:t>). Γι’ αυτό και η κατάσταση της απάθειας </a:t>
            </a:r>
            <a:r>
              <a:rPr lang="el-GR" sz="2400" dirty="0">
                <a:effectLst/>
                <a:ea typeface="Times New Roman" panose="02020603050405020304" pitchFamily="18" charset="0"/>
              </a:rPr>
              <a:t>ταυτίζεται με την πραγμάτωση της ψυχικής τελείωσης από τη στιγμή που «</a:t>
            </a:r>
            <a:r>
              <a:rPr lang="el-GR" sz="2400" i="1" dirty="0" err="1">
                <a:effectLst/>
                <a:ea typeface="Times New Roman" panose="02020603050405020304" pitchFamily="18" charset="0"/>
              </a:rPr>
              <a:t>ψυχὴ</a:t>
            </a:r>
            <a:r>
              <a:rPr lang="el-GR" sz="2400" i="1" dirty="0">
                <a:effectLst/>
                <a:ea typeface="Times New Roman" panose="02020603050405020304" pitchFamily="18" charset="0"/>
              </a:rPr>
              <a:t> τέλειός </a:t>
            </a:r>
            <a:r>
              <a:rPr lang="el-GR" sz="2400" i="1" dirty="0" err="1">
                <a:effectLst/>
                <a:ea typeface="Times New Roman" panose="02020603050405020304" pitchFamily="18" charset="0"/>
              </a:rPr>
              <a:t>ἐστιν</a:t>
            </a:r>
            <a:r>
              <a:rPr lang="el-GR" sz="2400" i="1" dirty="0">
                <a:effectLst/>
                <a:ea typeface="Times New Roman" panose="02020603050405020304" pitchFamily="18" charset="0"/>
              </a:rPr>
              <a:t> </a:t>
            </a:r>
            <a:r>
              <a:rPr lang="el-GR" sz="2400" i="1" dirty="0" err="1">
                <a:effectLst/>
                <a:ea typeface="Times New Roman" panose="02020603050405020304" pitchFamily="18" charset="0"/>
              </a:rPr>
              <a:t>ἧς</a:t>
            </a:r>
            <a:r>
              <a:rPr lang="el-GR" sz="2400" i="1" dirty="0">
                <a:effectLst/>
                <a:ea typeface="Times New Roman" panose="02020603050405020304" pitchFamily="18" charset="0"/>
              </a:rPr>
              <a:t> ἡ </a:t>
            </a:r>
            <a:r>
              <a:rPr lang="el-GR" sz="2400" i="1" dirty="0" err="1">
                <a:effectLst/>
                <a:ea typeface="Times New Roman" panose="02020603050405020304" pitchFamily="18" charset="0"/>
              </a:rPr>
              <a:t>παθητικὴ</a:t>
            </a:r>
            <a:r>
              <a:rPr lang="el-GR" sz="2400" i="1" dirty="0">
                <a:effectLst/>
                <a:ea typeface="Times New Roman" panose="02020603050405020304" pitchFamily="18" charset="0"/>
              </a:rPr>
              <a:t> δύναμις </a:t>
            </a:r>
            <a:r>
              <a:rPr lang="el-GR" sz="2400" i="1" dirty="0" err="1">
                <a:effectLst/>
                <a:ea typeface="Times New Roman" panose="02020603050405020304" pitchFamily="18" charset="0"/>
              </a:rPr>
              <a:t>κατὰ</a:t>
            </a:r>
            <a:r>
              <a:rPr lang="el-GR" sz="2400" i="1" dirty="0">
                <a:effectLst/>
                <a:ea typeface="Times New Roman" panose="02020603050405020304" pitchFamily="18" charset="0"/>
              </a:rPr>
              <a:t> φύσιν </a:t>
            </a:r>
            <a:r>
              <a:rPr lang="el-GR" sz="2400" i="1" dirty="0" err="1">
                <a:effectLst/>
                <a:ea typeface="Times New Roman" panose="02020603050405020304" pitchFamily="18" charset="0"/>
              </a:rPr>
              <a:t>ἐνεργεῖ</a:t>
            </a:r>
            <a:r>
              <a:rPr lang="el-GR" sz="2400" dirty="0">
                <a:ea typeface="Times New Roman" panose="02020603050405020304" pitchFamily="18" charset="0"/>
              </a:rPr>
              <a:t>» (</a:t>
            </a:r>
            <a:r>
              <a:rPr lang="el-GR" sz="2400" i="1" dirty="0" err="1">
                <a:effectLst/>
                <a:ea typeface="Times New Roman" panose="02020603050405020304" pitchFamily="18" charset="0"/>
              </a:rPr>
              <a:t>Γνωστικὰ</a:t>
            </a:r>
            <a:r>
              <a:rPr lang="el-GR" sz="2400" i="1" dirty="0">
                <a:effectLst/>
                <a:ea typeface="Times New Roman" panose="02020603050405020304" pitchFamily="18" charset="0"/>
              </a:rPr>
              <a:t> Κεφάλαια ΙΙΙ, 16</a:t>
            </a:r>
            <a:r>
              <a:rPr lang="el-GR" sz="2400" dirty="0">
                <a:effectLst/>
                <a:ea typeface="Times New Roman" panose="02020603050405020304" pitchFamily="18" charset="0"/>
              </a:rPr>
              <a:t>, </a:t>
            </a:r>
            <a:r>
              <a:rPr lang="en-GB" sz="2400" dirty="0">
                <a:effectLst/>
                <a:ea typeface="Times New Roman" panose="02020603050405020304" pitchFamily="18" charset="0"/>
              </a:rPr>
              <a:t>Frank</a:t>
            </a:r>
            <a:r>
              <a:rPr lang="el-GR" sz="2400" dirty="0">
                <a:effectLst/>
                <a:ea typeface="Times New Roman" panose="02020603050405020304" pitchFamily="18" charset="0"/>
              </a:rPr>
              <a:t>. σ. 199), ενώ ταυτόχρονα συμβολίζεται με την έννοια του Σαββάτου, εφόσον ορίζεται ότι «</a:t>
            </a:r>
            <a:r>
              <a:rPr lang="el-GR" sz="2400" i="1" dirty="0" err="1">
                <a:effectLst/>
                <a:ea typeface="Times New Roman" panose="02020603050405020304" pitchFamily="18" charset="0"/>
              </a:rPr>
              <a:t>Σάββατόν</a:t>
            </a:r>
            <a:r>
              <a:rPr lang="el-GR" sz="2400" i="1" dirty="0">
                <a:effectLst/>
                <a:ea typeface="Times New Roman" panose="02020603050405020304" pitchFamily="18" charset="0"/>
              </a:rPr>
              <a:t> </a:t>
            </a:r>
            <a:r>
              <a:rPr lang="el-GR" sz="2400" i="1" dirty="0" err="1">
                <a:effectLst/>
                <a:ea typeface="Times New Roman" panose="02020603050405020304" pitchFamily="18" charset="0"/>
              </a:rPr>
              <a:t>ἐστιν</a:t>
            </a:r>
            <a:r>
              <a:rPr lang="el-GR" sz="2400" i="1" dirty="0">
                <a:effectLst/>
                <a:ea typeface="Times New Roman" panose="02020603050405020304" pitchFamily="18" charset="0"/>
              </a:rPr>
              <a:t> </a:t>
            </a:r>
            <a:r>
              <a:rPr lang="el-GR" sz="2400" i="1" dirty="0" err="1">
                <a:effectLst/>
                <a:ea typeface="Times New Roman" panose="02020603050405020304" pitchFamily="18" charset="0"/>
              </a:rPr>
              <a:t>ἡσυχία</a:t>
            </a:r>
            <a:r>
              <a:rPr lang="el-GR" sz="2400" i="1" dirty="0">
                <a:effectLst/>
                <a:ea typeface="Times New Roman" panose="02020603050405020304" pitchFamily="18" charset="0"/>
              </a:rPr>
              <a:t> (γαλήνη) </a:t>
            </a:r>
            <a:r>
              <a:rPr lang="el-GR" sz="2400" i="1" dirty="0" err="1">
                <a:effectLst/>
                <a:ea typeface="Times New Roman" panose="02020603050405020304" pitchFamily="18" charset="0"/>
              </a:rPr>
              <a:t>ψυχῆς</a:t>
            </a:r>
            <a:r>
              <a:rPr lang="el-GR" sz="2400" i="1" dirty="0">
                <a:effectLst/>
                <a:ea typeface="Times New Roman" panose="02020603050405020304" pitchFamily="18" charset="0"/>
              </a:rPr>
              <a:t> </a:t>
            </a:r>
            <a:r>
              <a:rPr lang="el-GR" sz="2400" i="1" dirty="0" err="1">
                <a:effectLst/>
                <a:ea typeface="Times New Roman" panose="02020603050405020304" pitchFamily="18" charset="0"/>
              </a:rPr>
              <a:t>λογικῆς</a:t>
            </a:r>
            <a:r>
              <a:rPr lang="el-GR" sz="2400" i="1" dirty="0">
                <a:effectLst/>
                <a:ea typeface="Times New Roman" panose="02020603050405020304" pitchFamily="18" charset="0"/>
              </a:rPr>
              <a:t> </a:t>
            </a:r>
            <a:r>
              <a:rPr lang="el-GR" sz="2400" i="1" dirty="0" err="1">
                <a:effectLst/>
                <a:ea typeface="Times New Roman" panose="02020603050405020304" pitchFamily="18" charset="0"/>
              </a:rPr>
              <a:t>ἥτις</a:t>
            </a:r>
            <a:r>
              <a:rPr lang="el-GR" sz="2400" i="1" dirty="0">
                <a:effectLst/>
                <a:ea typeface="Times New Roman" panose="02020603050405020304" pitchFamily="18" charset="0"/>
              </a:rPr>
              <a:t> </a:t>
            </a:r>
            <a:r>
              <a:rPr lang="el-GR" sz="2400" i="1" dirty="0" err="1">
                <a:effectLst/>
                <a:ea typeface="Times New Roman" panose="02020603050405020304" pitchFamily="18" charset="0"/>
              </a:rPr>
              <a:t>πέφυκε</a:t>
            </a:r>
            <a:r>
              <a:rPr lang="el-GR" sz="2400" i="1" dirty="0">
                <a:effectLst/>
                <a:ea typeface="Times New Roman" panose="02020603050405020304" pitchFamily="18" charset="0"/>
              </a:rPr>
              <a:t> </a:t>
            </a:r>
            <a:r>
              <a:rPr lang="el-GR" sz="2400" i="1" dirty="0" err="1">
                <a:effectLst/>
                <a:ea typeface="Times New Roman" panose="02020603050405020304" pitchFamily="18" charset="0"/>
              </a:rPr>
              <a:t>τοῦ</a:t>
            </a:r>
            <a:r>
              <a:rPr lang="el-GR" sz="2400" i="1" dirty="0">
                <a:effectLst/>
                <a:ea typeface="Times New Roman" panose="02020603050405020304" pitchFamily="18" charset="0"/>
              </a:rPr>
              <a:t> </a:t>
            </a:r>
            <a:r>
              <a:rPr lang="el-GR" sz="2400" i="1" dirty="0" err="1">
                <a:effectLst/>
                <a:ea typeface="Times New Roman" panose="02020603050405020304" pitchFamily="18" charset="0"/>
              </a:rPr>
              <a:t>τῆς</a:t>
            </a:r>
            <a:r>
              <a:rPr lang="el-GR" sz="2400" i="1" dirty="0">
                <a:effectLst/>
                <a:ea typeface="Times New Roman" panose="02020603050405020304" pitchFamily="18" charset="0"/>
              </a:rPr>
              <a:t> φύσεως </a:t>
            </a:r>
            <a:r>
              <a:rPr lang="el-GR" sz="2400" i="1" dirty="0" err="1">
                <a:effectLst/>
                <a:ea typeface="Times New Roman" panose="02020603050405020304" pitchFamily="18" charset="0"/>
              </a:rPr>
              <a:t>ὄρους</a:t>
            </a:r>
            <a:r>
              <a:rPr lang="el-GR" sz="2400" i="1" dirty="0">
                <a:effectLst/>
                <a:ea typeface="Times New Roman" panose="02020603050405020304" pitchFamily="18" charset="0"/>
              </a:rPr>
              <a:t> </a:t>
            </a:r>
            <a:r>
              <a:rPr lang="el-GR" sz="2400" i="1" dirty="0" err="1">
                <a:effectLst/>
                <a:ea typeface="Times New Roman" panose="02020603050405020304" pitchFamily="18" charset="0"/>
              </a:rPr>
              <a:t>οὐ</a:t>
            </a:r>
            <a:r>
              <a:rPr lang="el-GR" sz="2400" i="1" dirty="0">
                <a:effectLst/>
                <a:ea typeface="Times New Roman" panose="02020603050405020304" pitchFamily="18" charset="0"/>
              </a:rPr>
              <a:t> </a:t>
            </a:r>
            <a:r>
              <a:rPr lang="el-GR" sz="2400" i="1" dirty="0" err="1">
                <a:effectLst/>
                <a:ea typeface="Times New Roman" panose="02020603050405020304" pitchFamily="18" charset="0"/>
              </a:rPr>
              <a:t>παραβαίνειν</a:t>
            </a:r>
            <a:r>
              <a:rPr lang="el-GR" sz="2400" dirty="0">
                <a:effectLst/>
                <a:ea typeface="Times New Roman" panose="02020603050405020304" pitchFamily="18" charset="0"/>
              </a:rPr>
              <a:t>» (</a:t>
            </a:r>
            <a:r>
              <a:rPr lang="el-GR" sz="2400" i="1" dirty="0" err="1">
                <a:effectLst/>
                <a:ea typeface="Times New Roman" panose="02020603050405020304" pitchFamily="18" charset="0"/>
              </a:rPr>
              <a:t>Γνωστικὰ</a:t>
            </a:r>
            <a:r>
              <a:rPr lang="el-GR" sz="2400" i="1" dirty="0">
                <a:effectLst/>
                <a:ea typeface="Times New Roman" panose="02020603050405020304" pitchFamily="18" charset="0"/>
              </a:rPr>
              <a:t> Κεφάλαια ΙΙΙ, 16</a:t>
            </a:r>
            <a:r>
              <a:rPr lang="el-GR" sz="2400" dirty="0">
                <a:effectLst/>
                <a:ea typeface="Times New Roman" panose="02020603050405020304" pitchFamily="18" charset="0"/>
              </a:rPr>
              <a:t>, </a:t>
            </a:r>
            <a:r>
              <a:rPr lang="en-GB" sz="2400" dirty="0">
                <a:effectLst/>
                <a:ea typeface="Times New Roman" panose="02020603050405020304" pitchFamily="18" charset="0"/>
              </a:rPr>
              <a:t>Frank</a:t>
            </a:r>
            <a:r>
              <a:rPr lang="el-GR" sz="2400" dirty="0">
                <a:effectLst/>
                <a:ea typeface="Times New Roman" panose="02020603050405020304" pitchFamily="18" charset="0"/>
              </a:rPr>
              <a:t>. σ. 291). </a:t>
            </a:r>
          </a:p>
          <a:p>
            <a:r>
              <a:rPr lang="el-GR" sz="2400" dirty="0">
                <a:effectLst/>
                <a:ea typeface="Times New Roman" panose="02020603050405020304" pitchFamily="18" charset="0"/>
              </a:rPr>
              <a:t>Στην κατάσταση της απάθειας η ψυχή ειρηνεύει και αναγνωρίζεται και ως «τόπος </a:t>
            </a:r>
            <a:r>
              <a:rPr lang="el-GR" sz="2400" dirty="0" err="1">
                <a:effectLst/>
                <a:ea typeface="Times New Roman" panose="02020603050405020304" pitchFamily="18" charset="0"/>
              </a:rPr>
              <a:t>Θεοῦ</a:t>
            </a:r>
            <a:r>
              <a:rPr lang="el-GR" sz="2400" dirty="0">
                <a:ea typeface="Times New Roman" panose="02020603050405020304" pitchFamily="18" charset="0"/>
              </a:rPr>
              <a:t>», μια και «</a:t>
            </a:r>
            <a:r>
              <a:rPr lang="el-GR" sz="2400" i="1" dirty="0">
                <a:effectLst/>
                <a:ea typeface="Times New Roman" panose="02020603050405020304" pitchFamily="18" charset="0"/>
              </a:rPr>
              <a:t>ὁ </a:t>
            </a:r>
            <a:r>
              <a:rPr lang="el-GR" sz="2400" i="1" dirty="0" err="1">
                <a:ea typeface="Times New Roman" panose="02020603050405020304" pitchFamily="18" charset="0"/>
              </a:rPr>
              <a:t>Θ</a:t>
            </a:r>
            <a:r>
              <a:rPr lang="el-GR" sz="2400" i="1" dirty="0" err="1">
                <a:effectLst/>
                <a:ea typeface="Times New Roman" panose="02020603050405020304" pitchFamily="18" charset="0"/>
              </a:rPr>
              <a:t>εοῦ</a:t>
            </a:r>
            <a:r>
              <a:rPr lang="el-GR" sz="2400" i="1" dirty="0">
                <a:effectLst/>
                <a:ea typeface="Times New Roman" panose="02020603050405020304" pitchFamily="18" charset="0"/>
              </a:rPr>
              <a:t> τόπος </a:t>
            </a:r>
            <a:r>
              <a:rPr lang="el-GR" sz="2400" i="1" dirty="0" err="1">
                <a:effectLst/>
                <a:ea typeface="Times New Roman" panose="02020603050405020304" pitchFamily="18" charset="0"/>
              </a:rPr>
              <a:t>εἰρήνη</a:t>
            </a:r>
            <a:r>
              <a:rPr lang="el-GR" sz="2400" i="1" dirty="0">
                <a:effectLst/>
                <a:ea typeface="Times New Roman" panose="02020603050405020304" pitchFamily="18" charset="0"/>
              </a:rPr>
              <a:t> </a:t>
            </a:r>
            <a:r>
              <a:rPr lang="el-GR" sz="2400" i="1" dirty="0" err="1">
                <a:effectLst/>
                <a:ea typeface="Times New Roman" panose="02020603050405020304" pitchFamily="18" charset="0"/>
              </a:rPr>
              <a:t>κέκληται</a:t>
            </a:r>
            <a:r>
              <a:rPr lang="el-GR" sz="2400" i="1" dirty="0">
                <a:effectLst/>
                <a:ea typeface="Times New Roman" panose="02020603050405020304" pitchFamily="18" charset="0"/>
              </a:rPr>
              <a:t>, ἡ </a:t>
            </a:r>
            <a:r>
              <a:rPr lang="el-GR" sz="2400" i="1" dirty="0" err="1">
                <a:effectLst/>
                <a:ea typeface="Times New Roman" panose="02020603050405020304" pitchFamily="18" charset="0"/>
              </a:rPr>
              <a:t>δὲ</a:t>
            </a:r>
            <a:r>
              <a:rPr lang="el-GR" sz="2400" i="1" dirty="0">
                <a:effectLst/>
                <a:ea typeface="Times New Roman" panose="02020603050405020304" pitchFamily="18" charset="0"/>
              </a:rPr>
              <a:t> </a:t>
            </a:r>
            <a:r>
              <a:rPr lang="el-GR" sz="2400" i="1" dirty="0" err="1">
                <a:effectLst/>
                <a:ea typeface="Times New Roman" panose="02020603050405020304" pitchFamily="18" charset="0"/>
              </a:rPr>
              <a:t>εἰρήνη</a:t>
            </a:r>
            <a:r>
              <a:rPr lang="el-GR" sz="2400" i="1" dirty="0">
                <a:effectLst/>
                <a:ea typeface="Times New Roman" panose="02020603050405020304" pitchFamily="18" charset="0"/>
              </a:rPr>
              <a:t> </a:t>
            </a:r>
            <a:r>
              <a:rPr lang="el-GR" sz="2400" i="1" dirty="0" err="1">
                <a:effectLst/>
                <a:ea typeface="Times New Roman" panose="02020603050405020304" pitchFamily="18" charset="0"/>
              </a:rPr>
              <a:t>ἐστὶ</a:t>
            </a:r>
            <a:r>
              <a:rPr lang="el-GR" sz="2400" i="1" dirty="0">
                <a:effectLst/>
                <a:ea typeface="Times New Roman" panose="02020603050405020304" pitchFamily="18" charset="0"/>
              </a:rPr>
              <a:t> </a:t>
            </a:r>
            <a:r>
              <a:rPr lang="el-GR" sz="2400" i="1" dirty="0" err="1">
                <a:effectLst/>
                <a:ea typeface="Times New Roman" panose="02020603050405020304" pitchFamily="18" charset="0"/>
              </a:rPr>
              <a:t>κατάστασις</a:t>
            </a:r>
            <a:r>
              <a:rPr lang="el-GR" sz="2400" i="1" dirty="0">
                <a:effectLst/>
                <a:ea typeface="Times New Roman" panose="02020603050405020304" pitchFamily="18" charset="0"/>
              </a:rPr>
              <a:t> </a:t>
            </a:r>
            <a:r>
              <a:rPr lang="el-GR" sz="2400" i="1" dirty="0" err="1">
                <a:effectLst/>
                <a:ea typeface="Times New Roman" panose="02020603050405020304" pitchFamily="18" charset="0"/>
              </a:rPr>
              <a:t>ἀπαθείας</a:t>
            </a:r>
            <a:r>
              <a:rPr lang="el-GR" sz="2400" i="1" dirty="0">
                <a:effectLst/>
                <a:ea typeface="Times New Roman" panose="02020603050405020304" pitchFamily="18" charset="0"/>
              </a:rPr>
              <a:t> </a:t>
            </a:r>
            <a:r>
              <a:rPr lang="el-GR" sz="2400" i="1" dirty="0" err="1">
                <a:effectLst/>
                <a:ea typeface="Times New Roman" panose="02020603050405020304" pitchFamily="18" charset="0"/>
              </a:rPr>
              <a:t>τῆς</a:t>
            </a:r>
            <a:r>
              <a:rPr lang="el-GR" sz="2400" i="1" dirty="0">
                <a:effectLst/>
                <a:ea typeface="Times New Roman" panose="02020603050405020304" pitchFamily="18" charset="0"/>
              </a:rPr>
              <a:t> </a:t>
            </a:r>
            <a:r>
              <a:rPr lang="el-GR" sz="2400" i="1" dirty="0" err="1">
                <a:effectLst/>
                <a:ea typeface="Times New Roman" panose="02020603050405020304" pitchFamily="18" charset="0"/>
              </a:rPr>
              <a:t>λογικῆς</a:t>
            </a:r>
            <a:r>
              <a:rPr lang="el-GR" sz="2400" i="1" dirty="0">
                <a:effectLst/>
                <a:ea typeface="Times New Roman" panose="02020603050405020304" pitchFamily="18" charset="0"/>
              </a:rPr>
              <a:t> φύσεως</a:t>
            </a:r>
            <a:r>
              <a:rPr lang="el-GR" sz="2400" dirty="0">
                <a:effectLst/>
                <a:ea typeface="Times New Roman" panose="02020603050405020304" pitchFamily="18" charset="0"/>
              </a:rPr>
              <a:t>» (</a:t>
            </a:r>
            <a:r>
              <a:rPr lang="el-GR" sz="2400" i="1" dirty="0" err="1">
                <a:effectLst/>
                <a:ea typeface="Times New Roman" panose="02020603050405020304" pitchFamily="18" charset="0"/>
              </a:rPr>
              <a:t>Γνωστικὰ</a:t>
            </a:r>
            <a:r>
              <a:rPr lang="el-GR" sz="2400" i="1" dirty="0">
                <a:effectLst/>
                <a:ea typeface="Times New Roman" panose="02020603050405020304" pitchFamily="18" charset="0"/>
              </a:rPr>
              <a:t> Κεφάλαια </a:t>
            </a:r>
            <a:r>
              <a:rPr lang="en-GB" sz="2400" i="1" dirty="0">
                <a:effectLst/>
                <a:ea typeface="Times New Roman" panose="02020603050405020304" pitchFamily="18" charset="0"/>
              </a:rPr>
              <a:t>V</a:t>
            </a:r>
            <a:r>
              <a:rPr lang="el-GR" sz="2400" i="1" dirty="0">
                <a:effectLst/>
                <a:ea typeface="Times New Roman" panose="02020603050405020304" pitchFamily="18" charset="0"/>
              </a:rPr>
              <a:t>, 16,</a:t>
            </a:r>
            <a:r>
              <a:rPr lang="el-GR" sz="2400" dirty="0">
                <a:effectLst/>
                <a:ea typeface="Times New Roman" panose="02020603050405020304" pitchFamily="18" charset="0"/>
              </a:rPr>
              <a:t> </a:t>
            </a:r>
            <a:r>
              <a:rPr lang="en-GB" sz="2400" dirty="0">
                <a:effectLst/>
                <a:ea typeface="Times New Roman" panose="02020603050405020304" pitchFamily="18" charset="0"/>
              </a:rPr>
              <a:t>Frank</a:t>
            </a:r>
            <a:r>
              <a:rPr lang="el-GR" sz="2400" dirty="0">
                <a:effectLst/>
                <a:ea typeface="Times New Roman" panose="02020603050405020304" pitchFamily="18" charset="0"/>
              </a:rPr>
              <a:t>. σ. 335).</a:t>
            </a:r>
          </a:p>
        </p:txBody>
      </p:sp>
    </p:spTree>
    <p:extLst>
      <p:ext uri="{BB962C8B-B14F-4D97-AF65-F5344CB8AC3E}">
        <p14:creationId xmlns:p14="http://schemas.microsoft.com/office/powerpoint/2010/main" val="32068774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C79437E-348D-9F1D-1094-F0F6355A4F65}"/>
              </a:ext>
            </a:extLst>
          </p:cNvPr>
          <p:cNvSpPr>
            <a:spLocks noGrp="1"/>
          </p:cNvSpPr>
          <p:nvPr>
            <p:ph type="title"/>
          </p:nvPr>
        </p:nvSpPr>
        <p:spPr>
          <a:xfrm>
            <a:off x="838200" y="18256"/>
            <a:ext cx="10515600" cy="753270"/>
          </a:xfrm>
        </p:spPr>
        <p:txBody>
          <a:bodyPr/>
          <a:lstStyle/>
          <a:p>
            <a:pPr algn="ctr"/>
            <a:r>
              <a:rPr lang="el-GR" sz="4400" dirty="0">
                <a:latin typeface="+mn-lt"/>
                <a:ea typeface="Times New Roman" panose="02020603050405020304" pitchFamily="18" charset="0"/>
              </a:rPr>
              <a:t>Η</a:t>
            </a:r>
            <a:r>
              <a:rPr lang="en-US" sz="4400" dirty="0">
                <a:latin typeface="+mn-lt"/>
                <a:ea typeface="Times New Roman" panose="02020603050405020304" pitchFamily="18" charset="0"/>
              </a:rPr>
              <a:t> </a:t>
            </a:r>
            <a:r>
              <a:rPr lang="el-GR" sz="4400" dirty="0">
                <a:latin typeface="+mn-lt"/>
                <a:ea typeface="Times New Roman" panose="02020603050405020304" pitchFamily="18" charset="0"/>
              </a:rPr>
              <a:t>έννοια της απάθειας στον </a:t>
            </a:r>
            <a:r>
              <a:rPr lang="el-GR" sz="4400" dirty="0" err="1">
                <a:latin typeface="+mn-lt"/>
                <a:ea typeface="Times New Roman" panose="02020603050405020304" pitchFamily="18" charset="0"/>
              </a:rPr>
              <a:t>Ευάγριο</a:t>
            </a:r>
            <a:r>
              <a:rPr lang="el-GR" sz="4400" dirty="0">
                <a:latin typeface="+mn-lt"/>
                <a:ea typeface="Times New Roman" panose="02020603050405020304" pitchFamily="18" charset="0"/>
              </a:rPr>
              <a:t> Ποντικό</a:t>
            </a:r>
            <a:endParaRPr lang="el-GR" dirty="0"/>
          </a:p>
        </p:txBody>
      </p:sp>
      <p:sp>
        <p:nvSpPr>
          <p:cNvPr id="3" name="Θέση περιεχομένου 2">
            <a:extLst>
              <a:ext uri="{FF2B5EF4-FFF2-40B4-BE49-F238E27FC236}">
                <a16:creationId xmlns:a16="http://schemas.microsoft.com/office/drawing/2014/main" id="{71736D68-DE66-C76C-0213-D54EAEEF4593}"/>
              </a:ext>
            </a:extLst>
          </p:cNvPr>
          <p:cNvSpPr>
            <a:spLocks noGrp="1"/>
          </p:cNvSpPr>
          <p:nvPr>
            <p:ph idx="1"/>
          </p:nvPr>
        </p:nvSpPr>
        <p:spPr>
          <a:xfrm>
            <a:off x="0" y="771526"/>
            <a:ext cx="12192000" cy="6068218"/>
          </a:xfrm>
        </p:spPr>
        <p:txBody>
          <a:bodyPr>
            <a:normAutofit lnSpcReduction="10000"/>
          </a:bodyPr>
          <a:lstStyle/>
          <a:p>
            <a:r>
              <a:rPr lang="el-GR" dirty="0">
                <a:effectLst/>
                <a:ea typeface="Times New Roman" panose="02020603050405020304" pitchFamily="18" charset="0"/>
              </a:rPr>
              <a:t>Η αποκατάσταση της ψυχικής ισορροπίας που πραγματοποιείται με την επίτευξη της απάθειας και την τελική κατάπαυση των συμφορών, συνεπάγεται την </a:t>
            </a:r>
            <a:r>
              <a:rPr lang="el-GR" dirty="0" err="1">
                <a:effectLst/>
                <a:ea typeface="Times New Roman" panose="02020603050405020304" pitchFamily="18" charset="0"/>
              </a:rPr>
              <a:t>εκλάμπρυνση</a:t>
            </a:r>
            <a:r>
              <a:rPr lang="el-GR" dirty="0">
                <a:effectLst/>
                <a:ea typeface="Times New Roman" panose="02020603050405020304" pitchFamily="18" charset="0"/>
              </a:rPr>
              <a:t> των δυνάμεων της ψυχής, γι’ αυτό και υποστηρίζεται ότι «</a:t>
            </a:r>
            <a:r>
              <a:rPr lang="el-GR" i="1" dirty="0">
                <a:effectLst/>
                <a:ea typeface="Times New Roman" panose="02020603050405020304" pitchFamily="18" charset="0"/>
              </a:rPr>
              <a:t>δόξα </a:t>
            </a:r>
            <a:r>
              <a:rPr lang="el-GR" i="1" dirty="0" err="1">
                <a:effectLst/>
                <a:ea typeface="Times New Roman" panose="02020603050405020304" pitchFamily="18" charset="0"/>
              </a:rPr>
              <a:t>δὲ</a:t>
            </a:r>
            <a:r>
              <a:rPr lang="el-GR" i="1" dirty="0">
                <a:effectLst/>
                <a:ea typeface="Times New Roman" panose="02020603050405020304" pitchFamily="18" charset="0"/>
              </a:rPr>
              <a:t> </a:t>
            </a:r>
            <a:r>
              <a:rPr lang="el-GR" i="1" dirty="0" err="1">
                <a:effectLst/>
                <a:ea typeface="Times New Roman" panose="02020603050405020304" pitchFamily="18" charset="0"/>
              </a:rPr>
              <a:t>καὶ</a:t>
            </a:r>
            <a:r>
              <a:rPr lang="el-GR" i="1" dirty="0">
                <a:effectLst/>
                <a:ea typeface="Times New Roman" panose="02020603050405020304" pitchFamily="18" charset="0"/>
              </a:rPr>
              <a:t> </a:t>
            </a:r>
            <a:r>
              <a:rPr lang="el-GR" i="1" dirty="0" err="1">
                <a:effectLst/>
                <a:ea typeface="Times New Roman" panose="02020603050405020304" pitchFamily="18" charset="0"/>
              </a:rPr>
              <a:t>φῶς</a:t>
            </a:r>
            <a:r>
              <a:rPr lang="el-GR" i="1" dirty="0">
                <a:effectLst/>
                <a:ea typeface="Times New Roman" panose="02020603050405020304" pitchFamily="18" charset="0"/>
              </a:rPr>
              <a:t> </a:t>
            </a:r>
            <a:r>
              <a:rPr lang="el-GR" i="1" dirty="0" err="1">
                <a:effectLst/>
                <a:ea typeface="Times New Roman" panose="02020603050405020304" pitchFamily="18" charset="0"/>
              </a:rPr>
              <a:t>τῆς</a:t>
            </a:r>
            <a:r>
              <a:rPr lang="el-GR" i="1" dirty="0">
                <a:effectLst/>
                <a:ea typeface="Times New Roman" panose="02020603050405020304" pitchFamily="18" charset="0"/>
              </a:rPr>
              <a:t> </a:t>
            </a:r>
            <a:r>
              <a:rPr lang="el-GR" i="1" dirty="0" err="1">
                <a:effectLst/>
                <a:ea typeface="Times New Roman" panose="02020603050405020304" pitchFamily="18" charset="0"/>
              </a:rPr>
              <a:t>ψυχῆς</a:t>
            </a:r>
            <a:r>
              <a:rPr lang="el-GR" i="1" dirty="0">
                <a:effectLst/>
                <a:ea typeface="Times New Roman" panose="02020603050405020304" pitchFamily="18" charset="0"/>
              </a:rPr>
              <a:t> ἡ </a:t>
            </a:r>
            <a:r>
              <a:rPr lang="el-GR" i="1" dirty="0" err="1">
                <a:effectLst/>
                <a:ea typeface="Times New Roman" panose="02020603050405020304" pitchFamily="18" charset="0"/>
              </a:rPr>
              <a:t>ἀπάθεια</a:t>
            </a:r>
            <a:r>
              <a:rPr lang="el-GR" dirty="0">
                <a:ea typeface="Times New Roman" panose="02020603050405020304" pitchFamily="18" charset="0"/>
              </a:rPr>
              <a:t>» (</a:t>
            </a:r>
            <a:r>
              <a:rPr lang="el-GR" i="1" dirty="0" err="1">
                <a:effectLst/>
                <a:ea typeface="Times New Roman" panose="02020603050405020304" pitchFamily="18" charset="0"/>
              </a:rPr>
              <a:t>Γνωστικὰ</a:t>
            </a:r>
            <a:r>
              <a:rPr lang="el-GR" i="1" dirty="0">
                <a:effectLst/>
                <a:ea typeface="Times New Roman" panose="02020603050405020304" pitchFamily="18" charset="0"/>
              </a:rPr>
              <a:t> Κεφάλαια Ι, 81,</a:t>
            </a:r>
            <a:r>
              <a:rPr lang="el-GR" dirty="0">
                <a:effectLst/>
                <a:ea typeface="Times New Roman" panose="02020603050405020304" pitchFamily="18" charset="0"/>
              </a:rPr>
              <a:t> </a:t>
            </a:r>
            <a:r>
              <a:rPr lang="en-GB" dirty="0">
                <a:effectLst/>
                <a:ea typeface="Times New Roman" panose="02020603050405020304" pitchFamily="18" charset="0"/>
              </a:rPr>
              <a:t>Frank</a:t>
            </a:r>
            <a:r>
              <a:rPr lang="el-GR" dirty="0">
                <a:effectLst/>
                <a:ea typeface="Times New Roman" panose="02020603050405020304" pitchFamily="18" charset="0"/>
              </a:rPr>
              <a:t>. σ. 119).</a:t>
            </a:r>
          </a:p>
          <a:p>
            <a:r>
              <a:rPr lang="el-GR" dirty="0">
                <a:ea typeface="Times New Roman" panose="02020603050405020304" pitchFamily="18" charset="0"/>
                <a:cs typeface="Times New Roman" panose="02020603050405020304" pitchFamily="18" charset="0"/>
              </a:rPr>
              <a:t>Ψυχικό φως αποδεικνύεται η απάθεια, γιατί ταυτίζεται με την πνευματική αίσθηση, που καθοδηγεί τον άνθρωπο στην πνευματική πορεία και αναζήτηση, μια και σύμφωνα με τη χαρακτηριστική </a:t>
            </a:r>
            <a:r>
              <a:rPr lang="el-GR" dirty="0" err="1">
                <a:ea typeface="Times New Roman" panose="02020603050405020304" pitchFamily="18" charset="0"/>
                <a:cs typeface="Times New Roman" panose="02020603050405020304" pitchFamily="18" charset="0"/>
              </a:rPr>
              <a:t>ευαγριανή</a:t>
            </a:r>
            <a:r>
              <a:rPr lang="el-GR" dirty="0">
                <a:ea typeface="Times New Roman" panose="02020603050405020304" pitchFamily="18" charset="0"/>
                <a:cs typeface="Times New Roman" panose="02020603050405020304" pitchFamily="18" charset="0"/>
              </a:rPr>
              <a:t> διατύπωση «</a:t>
            </a:r>
            <a:r>
              <a:rPr lang="el-GR" i="1" dirty="0">
                <a:ea typeface="Times New Roman" panose="02020603050405020304" pitchFamily="18" charset="0"/>
                <a:cs typeface="Times New Roman" panose="02020603050405020304" pitchFamily="18" charset="0"/>
              </a:rPr>
              <a:t>ἡ</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πνευματικὴ</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αἴσθησίς</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ἐστιν</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ἀπάθεια</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τῆς</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λογικῆς</a:t>
            </a:r>
            <a:r>
              <a:rPr lang="el-GR" i="1" dirty="0">
                <a:effectLst/>
                <a:ea typeface="Times New Roman" panose="02020603050405020304" pitchFamily="18" charset="0"/>
                <a:cs typeface="Times New Roman" panose="02020603050405020304" pitchFamily="18" charset="0"/>
              </a:rPr>
              <a:t> φύσεως </a:t>
            </a:r>
            <a:r>
              <a:rPr lang="el-GR" i="1" dirty="0" err="1">
                <a:effectLst/>
                <a:ea typeface="Times New Roman" panose="02020603050405020304" pitchFamily="18" charset="0"/>
                <a:cs typeface="Times New Roman" panose="02020603050405020304" pitchFamily="18" charset="0"/>
              </a:rPr>
              <a:t>παρὰ</a:t>
            </a:r>
            <a:r>
              <a:rPr lang="el-GR" i="1" dirty="0">
                <a:effectLst/>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Θ</a:t>
            </a:r>
            <a:r>
              <a:rPr lang="el-GR" i="1" dirty="0" err="1">
                <a:effectLst/>
                <a:ea typeface="Times New Roman" panose="02020603050405020304" pitchFamily="18" charset="0"/>
                <a:cs typeface="Times New Roman" panose="02020603050405020304" pitchFamily="18" charset="0"/>
              </a:rPr>
              <a:t>εοῦ</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χαριζομένη</a:t>
            </a:r>
            <a:r>
              <a:rPr lang="el-GR" dirty="0">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rPr>
              <a:t>Γνωστικὰ</a:t>
            </a:r>
            <a:r>
              <a:rPr lang="el-GR" i="1" dirty="0">
                <a:effectLst/>
                <a:ea typeface="Times New Roman" panose="02020603050405020304" pitchFamily="18" charset="0"/>
              </a:rPr>
              <a:t> Κεφάλαια Ι, 37</a:t>
            </a:r>
            <a:r>
              <a:rPr lang="el-GR" dirty="0">
                <a:effectLst/>
                <a:ea typeface="Times New Roman" panose="02020603050405020304" pitchFamily="18" charset="0"/>
              </a:rPr>
              <a:t>, </a:t>
            </a:r>
            <a:r>
              <a:rPr lang="en-GB" dirty="0">
                <a:effectLst/>
                <a:ea typeface="Times New Roman" panose="02020603050405020304" pitchFamily="18" charset="0"/>
              </a:rPr>
              <a:t>Frank</a:t>
            </a:r>
            <a:r>
              <a:rPr lang="el-GR" dirty="0">
                <a:effectLst/>
                <a:ea typeface="Times New Roman" panose="02020603050405020304" pitchFamily="18" charset="0"/>
              </a:rPr>
              <a:t>. σ. 81</a:t>
            </a:r>
            <a:r>
              <a:rPr lang="el-GR" dirty="0">
                <a:ea typeface="Times New Roman" panose="02020603050405020304" pitchFamily="18" charset="0"/>
                <a:cs typeface="Times New Roman" panose="02020603050405020304" pitchFamily="18" charset="0"/>
              </a:rPr>
              <a:t>).</a:t>
            </a:r>
          </a:p>
          <a:p>
            <a:r>
              <a:rPr lang="el-GR" dirty="0">
                <a:effectLst/>
                <a:ea typeface="Times New Roman" panose="02020603050405020304" pitchFamily="18" charset="0"/>
                <a:cs typeface="Times New Roman" panose="02020603050405020304" pitchFamily="18" charset="0"/>
              </a:rPr>
              <a:t>Μάλιστα </a:t>
            </a:r>
            <a:r>
              <a:rPr lang="el-GR" dirty="0">
                <a:effectLst/>
                <a:ea typeface="Times New Roman" panose="02020603050405020304" pitchFamily="18" charset="0"/>
              </a:rPr>
              <a:t>η </a:t>
            </a:r>
            <a:r>
              <a:rPr lang="el-GR" b="1" dirty="0">
                <a:solidFill>
                  <a:srgbClr val="FF0000"/>
                </a:solidFill>
                <a:effectLst/>
                <a:ea typeface="Times New Roman" panose="02020603050405020304" pitchFamily="18" charset="0"/>
              </a:rPr>
              <a:t>πνευματική αίσθηση της απάθειας </a:t>
            </a:r>
            <a:r>
              <a:rPr lang="el-GR" dirty="0">
                <a:effectLst/>
                <a:ea typeface="Times New Roman" panose="02020603050405020304" pitchFamily="18" charset="0"/>
              </a:rPr>
              <a:t>δεν είναι άλλη από το χάρισμα της διάκρισης: «</a:t>
            </a:r>
            <a:r>
              <a:rPr lang="el-GR" i="1" dirty="0" err="1">
                <a:effectLst/>
                <a:ea typeface="Times New Roman" panose="02020603050405020304" pitchFamily="18" charset="0"/>
              </a:rPr>
              <a:t>Ὥσπερ</a:t>
            </a:r>
            <a:r>
              <a:rPr lang="el-GR" i="1" dirty="0">
                <a:effectLst/>
                <a:ea typeface="Times New Roman" panose="02020603050405020304" pitchFamily="18" charset="0"/>
              </a:rPr>
              <a:t> </a:t>
            </a:r>
            <a:r>
              <a:rPr lang="el-GR" i="1" dirty="0" err="1">
                <a:effectLst/>
                <a:ea typeface="Times New Roman" panose="02020603050405020304" pitchFamily="18" charset="0"/>
              </a:rPr>
              <a:t>ἑκάστη</a:t>
            </a:r>
            <a:r>
              <a:rPr lang="el-GR" i="1" dirty="0">
                <a:effectLst/>
                <a:ea typeface="Times New Roman" panose="02020603050405020304" pitchFamily="18" charset="0"/>
              </a:rPr>
              <a:t> τέχνη </a:t>
            </a:r>
            <a:r>
              <a:rPr lang="el-GR" i="1" dirty="0" err="1">
                <a:effectLst/>
                <a:ea typeface="Times New Roman" panose="02020603050405020304" pitchFamily="18" charset="0"/>
              </a:rPr>
              <a:t>τρανοῦς</a:t>
            </a:r>
            <a:r>
              <a:rPr lang="el-GR" i="1" dirty="0">
                <a:effectLst/>
                <a:ea typeface="Times New Roman" panose="02020603050405020304" pitchFamily="18" charset="0"/>
              </a:rPr>
              <a:t> </a:t>
            </a:r>
            <a:r>
              <a:rPr lang="el-GR" i="1" dirty="0" err="1">
                <a:effectLst/>
                <a:ea typeface="Times New Roman" panose="02020603050405020304" pitchFamily="18" charset="0"/>
              </a:rPr>
              <a:t>αἰσθήσεως</a:t>
            </a:r>
            <a:r>
              <a:rPr lang="el-GR" i="1" dirty="0">
                <a:effectLst/>
                <a:ea typeface="Times New Roman" panose="02020603050405020304" pitchFamily="18" charset="0"/>
              </a:rPr>
              <a:t> </a:t>
            </a:r>
            <a:r>
              <a:rPr lang="el-GR" i="1" dirty="0" err="1">
                <a:effectLst/>
                <a:ea typeface="Times New Roman" panose="02020603050405020304" pitchFamily="18" charset="0"/>
              </a:rPr>
              <a:t>ἁρμοζούσης</a:t>
            </a:r>
            <a:r>
              <a:rPr lang="el-GR" i="1" dirty="0">
                <a:effectLst/>
                <a:ea typeface="Times New Roman" panose="02020603050405020304" pitchFamily="18" charset="0"/>
              </a:rPr>
              <a:t> </a:t>
            </a:r>
            <a:r>
              <a:rPr lang="el-GR" i="1" dirty="0" err="1">
                <a:effectLst/>
                <a:ea typeface="Times New Roman" panose="02020603050405020304" pitchFamily="18" charset="0"/>
              </a:rPr>
              <a:t>πρὸς</a:t>
            </a:r>
            <a:r>
              <a:rPr lang="el-GR" i="1" dirty="0">
                <a:effectLst/>
                <a:ea typeface="Times New Roman" panose="02020603050405020304" pitchFamily="18" charset="0"/>
              </a:rPr>
              <a:t> </a:t>
            </a:r>
            <a:r>
              <a:rPr lang="el-GR" i="1" dirty="0" err="1">
                <a:effectLst/>
                <a:ea typeface="Times New Roman" panose="02020603050405020304" pitchFamily="18" charset="0"/>
              </a:rPr>
              <a:t>αὐτὴν</a:t>
            </a:r>
            <a:r>
              <a:rPr lang="el-GR" i="1" dirty="0">
                <a:effectLst/>
                <a:ea typeface="Times New Roman" panose="02020603050405020304" pitchFamily="18" charset="0"/>
              </a:rPr>
              <a:t> </a:t>
            </a:r>
            <a:r>
              <a:rPr lang="el-GR" i="1" dirty="0" err="1">
                <a:effectLst/>
                <a:ea typeface="Times New Roman" panose="02020603050405020304" pitchFamily="18" charset="0"/>
              </a:rPr>
              <a:t>χρείαν</a:t>
            </a:r>
            <a:r>
              <a:rPr lang="el-GR" i="1" dirty="0">
                <a:effectLst/>
                <a:ea typeface="Times New Roman" panose="02020603050405020304" pitchFamily="18" charset="0"/>
              </a:rPr>
              <a:t> </a:t>
            </a:r>
            <a:r>
              <a:rPr lang="el-GR" i="1" dirty="0" err="1">
                <a:effectLst/>
                <a:ea typeface="Times New Roman" panose="02020603050405020304" pitchFamily="18" charset="0"/>
              </a:rPr>
              <a:t>ἔχει</a:t>
            </a:r>
            <a:r>
              <a:rPr lang="el-GR" i="1" dirty="0">
                <a:effectLst/>
                <a:ea typeface="Times New Roman" panose="02020603050405020304" pitchFamily="18" charset="0"/>
              </a:rPr>
              <a:t>, </a:t>
            </a:r>
            <a:r>
              <a:rPr lang="el-GR" i="1" dirty="0" err="1">
                <a:effectLst/>
                <a:ea typeface="Times New Roman" panose="02020603050405020304" pitchFamily="18" charset="0"/>
              </a:rPr>
              <a:t>οὕτως</a:t>
            </a:r>
            <a:r>
              <a:rPr lang="el-GR" i="1" dirty="0">
                <a:effectLst/>
                <a:ea typeface="Times New Roman" panose="02020603050405020304" pitchFamily="18" charset="0"/>
              </a:rPr>
              <a:t> </a:t>
            </a:r>
            <a:r>
              <a:rPr lang="el-GR" i="1" dirty="0" err="1">
                <a:effectLst/>
                <a:ea typeface="Times New Roman" panose="02020603050405020304" pitchFamily="18" charset="0"/>
              </a:rPr>
              <a:t>καὶ</a:t>
            </a:r>
            <a:r>
              <a:rPr lang="el-GR" i="1" dirty="0">
                <a:effectLst/>
                <a:ea typeface="Times New Roman" panose="02020603050405020304" pitchFamily="18" charset="0"/>
              </a:rPr>
              <a:t> ὁ </a:t>
            </a:r>
            <a:r>
              <a:rPr lang="el-GR" i="1" dirty="0" err="1">
                <a:effectLst/>
                <a:ea typeface="Times New Roman" panose="02020603050405020304" pitchFamily="18" charset="0"/>
              </a:rPr>
              <a:t>νοῦς</a:t>
            </a:r>
            <a:r>
              <a:rPr lang="el-GR" i="1" dirty="0">
                <a:effectLst/>
                <a:ea typeface="Times New Roman" panose="02020603050405020304" pitchFamily="18" charset="0"/>
              </a:rPr>
              <a:t> </a:t>
            </a:r>
            <a:r>
              <a:rPr lang="el-GR" i="1" dirty="0" err="1">
                <a:effectLst/>
                <a:ea typeface="Times New Roman" panose="02020603050405020304" pitchFamily="18" charset="0"/>
              </a:rPr>
              <a:t>πνευματικῆς</a:t>
            </a:r>
            <a:r>
              <a:rPr lang="el-GR" i="1" dirty="0">
                <a:effectLst/>
                <a:ea typeface="Times New Roman" panose="02020603050405020304" pitchFamily="18" charset="0"/>
              </a:rPr>
              <a:t> </a:t>
            </a:r>
            <a:r>
              <a:rPr lang="el-GR" i="1" dirty="0" err="1">
                <a:effectLst/>
                <a:ea typeface="Times New Roman" panose="02020603050405020304" pitchFamily="18" charset="0"/>
              </a:rPr>
              <a:t>αἰσθήσεως</a:t>
            </a:r>
            <a:r>
              <a:rPr lang="el-GR" i="1" dirty="0">
                <a:effectLst/>
                <a:ea typeface="Times New Roman" panose="02020603050405020304" pitchFamily="18" charset="0"/>
              </a:rPr>
              <a:t> </a:t>
            </a:r>
            <a:r>
              <a:rPr lang="el-GR" i="1" dirty="0" err="1">
                <a:effectLst/>
                <a:ea typeface="Times New Roman" panose="02020603050405020304" pitchFamily="18" charset="0"/>
              </a:rPr>
              <a:t>χρείαν</a:t>
            </a:r>
            <a:r>
              <a:rPr lang="el-GR" i="1" dirty="0">
                <a:effectLst/>
                <a:ea typeface="Times New Roman" panose="02020603050405020304" pitchFamily="18" charset="0"/>
              </a:rPr>
              <a:t> </a:t>
            </a:r>
            <a:r>
              <a:rPr lang="el-GR" i="1" dirty="0" err="1">
                <a:effectLst/>
                <a:ea typeface="Times New Roman" panose="02020603050405020304" pitchFamily="18" charset="0"/>
              </a:rPr>
              <a:t>ἔχει</a:t>
            </a:r>
            <a:r>
              <a:rPr lang="el-GR" i="1" dirty="0">
                <a:effectLst/>
                <a:ea typeface="Times New Roman" panose="02020603050405020304" pitchFamily="18" charset="0"/>
              </a:rPr>
              <a:t> </a:t>
            </a:r>
            <a:r>
              <a:rPr lang="el-GR" i="1" dirty="0" err="1">
                <a:effectLst/>
                <a:ea typeface="Times New Roman" panose="02020603050405020304" pitchFamily="18" charset="0"/>
              </a:rPr>
              <a:t>πρὸς</a:t>
            </a:r>
            <a:r>
              <a:rPr lang="el-GR" i="1" dirty="0">
                <a:effectLst/>
                <a:ea typeface="Times New Roman" panose="02020603050405020304" pitchFamily="18" charset="0"/>
              </a:rPr>
              <a:t> </a:t>
            </a:r>
            <a:r>
              <a:rPr lang="el-GR" i="1" dirty="0" err="1">
                <a:effectLst/>
                <a:ea typeface="Times New Roman" panose="02020603050405020304" pitchFamily="18" charset="0"/>
              </a:rPr>
              <a:t>τὸ</a:t>
            </a:r>
            <a:r>
              <a:rPr lang="el-GR" i="1" dirty="0">
                <a:effectLst/>
                <a:ea typeface="Times New Roman" panose="02020603050405020304" pitchFamily="18" charset="0"/>
              </a:rPr>
              <a:t> </a:t>
            </a:r>
            <a:r>
              <a:rPr lang="el-GR" i="1" dirty="0" err="1">
                <a:effectLst/>
                <a:ea typeface="Times New Roman" panose="02020603050405020304" pitchFamily="18" charset="0"/>
              </a:rPr>
              <a:t>διακρίνειν</a:t>
            </a:r>
            <a:r>
              <a:rPr lang="el-GR" i="1" dirty="0">
                <a:effectLst/>
                <a:ea typeface="Times New Roman" panose="02020603050405020304" pitchFamily="18" charset="0"/>
              </a:rPr>
              <a:t> </a:t>
            </a:r>
            <a:r>
              <a:rPr lang="el-GR" i="1" dirty="0" err="1">
                <a:effectLst/>
                <a:ea typeface="Times New Roman" panose="02020603050405020304" pitchFamily="18" charset="0"/>
              </a:rPr>
              <a:t>τὰ</a:t>
            </a:r>
            <a:r>
              <a:rPr lang="el-GR" i="1" dirty="0">
                <a:effectLst/>
                <a:ea typeface="Times New Roman" panose="02020603050405020304" pitchFamily="18" charset="0"/>
              </a:rPr>
              <a:t> πνευματικά</a:t>
            </a:r>
            <a:r>
              <a:rPr lang="el-GR" dirty="0">
                <a:effectLst/>
                <a:ea typeface="Times New Roman" panose="02020603050405020304" pitchFamily="18" charset="0"/>
              </a:rPr>
              <a:t>» (</a:t>
            </a:r>
            <a:r>
              <a:rPr lang="el-GR" i="1" dirty="0" err="1">
                <a:effectLst/>
                <a:ea typeface="Times New Roman" panose="02020603050405020304" pitchFamily="18" charset="0"/>
              </a:rPr>
              <a:t>Γνωστικὰ</a:t>
            </a:r>
            <a:r>
              <a:rPr lang="el-GR" i="1" dirty="0">
                <a:effectLst/>
                <a:ea typeface="Times New Roman" panose="02020603050405020304" pitchFamily="18" charset="0"/>
              </a:rPr>
              <a:t> Κεφάλαια Ι, 33</a:t>
            </a:r>
            <a:r>
              <a:rPr lang="el-GR" dirty="0">
                <a:effectLst/>
                <a:ea typeface="Times New Roman" panose="02020603050405020304" pitchFamily="18" charset="0"/>
              </a:rPr>
              <a:t>, </a:t>
            </a:r>
            <a:r>
              <a:rPr lang="en-GB" dirty="0">
                <a:effectLst/>
                <a:ea typeface="Times New Roman" panose="02020603050405020304" pitchFamily="18" charset="0"/>
              </a:rPr>
              <a:t>Frank</a:t>
            </a:r>
            <a:r>
              <a:rPr lang="el-GR" dirty="0">
                <a:effectLst/>
                <a:ea typeface="Times New Roman" panose="02020603050405020304" pitchFamily="18" charset="0"/>
              </a:rPr>
              <a:t>. σ. 79). Είναι η θεία αίσθηση, η οποία ακούει τον λόγο του Θεού, επειδή είναι απόλυτα ενωμένη μαζί του, εφόσον ορίζεται ότι «</a:t>
            </a:r>
            <a:r>
              <a:rPr lang="el-GR" i="1" dirty="0">
                <a:effectLst/>
                <a:ea typeface="Times New Roman" panose="02020603050405020304" pitchFamily="18" charset="0"/>
              </a:rPr>
              <a:t>θεία </a:t>
            </a:r>
            <a:r>
              <a:rPr lang="el-GR" i="1" dirty="0" err="1">
                <a:effectLst/>
                <a:ea typeface="Times New Roman" panose="02020603050405020304" pitchFamily="18" charset="0"/>
              </a:rPr>
              <a:t>ἐστὶν</a:t>
            </a:r>
            <a:r>
              <a:rPr lang="el-GR" i="1" dirty="0">
                <a:effectLst/>
                <a:ea typeface="Times New Roman" panose="02020603050405020304" pitchFamily="18" charset="0"/>
              </a:rPr>
              <a:t> ἡ </a:t>
            </a:r>
            <a:r>
              <a:rPr lang="el-GR" i="1" dirty="0" err="1">
                <a:effectLst/>
                <a:ea typeface="Times New Roman" panose="02020603050405020304" pitchFamily="18" charset="0"/>
              </a:rPr>
              <a:t>αἴσθησις</a:t>
            </a:r>
            <a:r>
              <a:rPr lang="el-GR" i="1" dirty="0">
                <a:effectLst/>
                <a:ea typeface="Times New Roman" panose="02020603050405020304" pitchFamily="18" charset="0"/>
              </a:rPr>
              <a:t> </a:t>
            </a:r>
            <a:r>
              <a:rPr lang="el-GR" i="1" dirty="0" err="1">
                <a:effectLst/>
                <a:ea typeface="Times New Roman" panose="02020603050405020304" pitchFamily="18" charset="0"/>
              </a:rPr>
              <a:t>ἐκείνη</a:t>
            </a:r>
            <a:r>
              <a:rPr lang="el-GR" i="1" dirty="0">
                <a:effectLst/>
                <a:ea typeface="Times New Roman" panose="02020603050405020304" pitchFamily="18" charset="0"/>
              </a:rPr>
              <a:t>, ἡ </a:t>
            </a:r>
            <a:r>
              <a:rPr lang="el-GR" i="1" dirty="0" err="1">
                <a:effectLst/>
                <a:ea typeface="Times New Roman" panose="02020603050405020304" pitchFamily="18" charset="0"/>
              </a:rPr>
              <a:t>ἀκούουσα</a:t>
            </a:r>
            <a:r>
              <a:rPr lang="el-GR" i="1" dirty="0">
                <a:effectLst/>
                <a:ea typeface="Times New Roman" panose="02020603050405020304" pitchFamily="18" charset="0"/>
              </a:rPr>
              <a:t> </a:t>
            </a:r>
            <a:r>
              <a:rPr lang="el-GR" i="1" dirty="0" err="1">
                <a:effectLst/>
                <a:ea typeface="Times New Roman" panose="02020603050405020304" pitchFamily="18" charset="0"/>
              </a:rPr>
              <a:t>λόγον</a:t>
            </a:r>
            <a:r>
              <a:rPr lang="el-GR" i="1" dirty="0">
                <a:effectLst/>
                <a:ea typeface="Times New Roman" panose="02020603050405020304" pitchFamily="18" charset="0"/>
              </a:rPr>
              <a:t> </a:t>
            </a:r>
            <a:r>
              <a:rPr lang="el-GR" i="1" dirty="0" err="1">
                <a:effectLst/>
                <a:ea typeface="Times New Roman" panose="02020603050405020304" pitchFamily="18" charset="0"/>
              </a:rPr>
              <a:t>Θεοῦ</a:t>
            </a:r>
            <a:r>
              <a:rPr lang="el-GR" i="1" dirty="0">
                <a:effectLst/>
                <a:ea typeface="Times New Roman" panose="02020603050405020304" pitchFamily="18" charset="0"/>
              </a:rPr>
              <a:t>, </a:t>
            </a:r>
            <a:r>
              <a:rPr lang="el-GR" i="1" dirty="0" err="1">
                <a:effectLst/>
                <a:ea typeface="Times New Roman" panose="02020603050405020304" pitchFamily="18" charset="0"/>
              </a:rPr>
              <a:t>ἀνακραμένη</a:t>
            </a:r>
            <a:r>
              <a:rPr lang="el-GR" i="1" dirty="0">
                <a:effectLst/>
                <a:ea typeface="Times New Roman" panose="02020603050405020304" pitchFamily="18" charset="0"/>
              </a:rPr>
              <a:t> </a:t>
            </a:r>
            <a:r>
              <a:rPr lang="el-GR" i="1" dirty="0" err="1">
                <a:effectLst/>
                <a:ea typeface="Times New Roman" panose="02020603050405020304" pitchFamily="18" charset="0"/>
              </a:rPr>
              <a:t>αὐτῷ</a:t>
            </a:r>
            <a:r>
              <a:rPr lang="el-GR" i="1" dirty="0">
                <a:effectLst/>
                <a:ea typeface="Times New Roman" panose="02020603050405020304" pitchFamily="18" charset="0"/>
              </a:rPr>
              <a:t> </a:t>
            </a:r>
            <a:r>
              <a:rPr lang="el-GR" i="1" dirty="0" err="1">
                <a:effectLst/>
                <a:ea typeface="Times New Roman" panose="02020603050405020304" pitchFamily="18" charset="0"/>
              </a:rPr>
              <a:t>καὶ</a:t>
            </a:r>
            <a:r>
              <a:rPr lang="el-GR" i="1" dirty="0">
                <a:effectLst/>
                <a:ea typeface="Times New Roman" panose="02020603050405020304" pitchFamily="18" charset="0"/>
              </a:rPr>
              <a:t> </a:t>
            </a:r>
            <a:r>
              <a:rPr lang="el-GR" i="1" dirty="0" err="1">
                <a:effectLst/>
                <a:ea typeface="Times New Roman" panose="02020603050405020304" pitchFamily="18" charset="0"/>
              </a:rPr>
              <a:t>ἡνωμένη</a:t>
            </a:r>
            <a:r>
              <a:rPr lang="el-GR" dirty="0">
                <a:ea typeface="Times New Roman" panose="02020603050405020304" pitchFamily="18" charset="0"/>
              </a:rPr>
              <a:t>» (</a:t>
            </a:r>
            <a:r>
              <a:rPr lang="el-GR" i="1" dirty="0">
                <a:effectLst/>
                <a:ea typeface="Times New Roman" panose="02020603050405020304" pitchFamily="18" charset="0"/>
              </a:rPr>
              <a:t>Σχόλια </a:t>
            </a:r>
            <a:r>
              <a:rPr lang="el-GR" i="1" dirty="0" err="1">
                <a:effectLst/>
                <a:ea typeface="Times New Roman" panose="02020603050405020304" pitchFamily="18" charset="0"/>
              </a:rPr>
              <a:t>εἰς</a:t>
            </a:r>
            <a:r>
              <a:rPr lang="el-GR" i="1" dirty="0">
                <a:effectLst/>
                <a:ea typeface="Times New Roman" panose="02020603050405020304" pitchFamily="18" charset="0"/>
              </a:rPr>
              <a:t> </a:t>
            </a:r>
            <a:r>
              <a:rPr lang="el-GR" i="1" dirty="0" err="1">
                <a:effectLst/>
                <a:ea typeface="Times New Roman" panose="02020603050405020304" pitchFamily="18" charset="0"/>
              </a:rPr>
              <a:t>τοὺς</a:t>
            </a:r>
            <a:r>
              <a:rPr lang="el-GR" i="1" dirty="0">
                <a:effectLst/>
                <a:ea typeface="Times New Roman" panose="02020603050405020304" pitchFamily="18" charset="0"/>
              </a:rPr>
              <a:t> </a:t>
            </a:r>
            <a:r>
              <a:rPr lang="el-GR" i="1" dirty="0" err="1">
                <a:effectLst/>
                <a:ea typeface="Times New Roman" panose="02020603050405020304" pitchFamily="18" charset="0"/>
              </a:rPr>
              <a:t>Ψαλμοὺς</a:t>
            </a:r>
            <a:r>
              <a:rPr lang="el-GR" i="1" dirty="0">
                <a:ea typeface="Times New Roman" panose="02020603050405020304" pitchFamily="18" charset="0"/>
              </a:rPr>
              <a:t>, </a:t>
            </a:r>
            <a:r>
              <a:rPr lang="en-GB" dirty="0">
                <a:ea typeface="Times New Roman" panose="02020603050405020304" pitchFamily="18" charset="0"/>
              </a:rPr>
              <a:t>PG 12, 1284C).</a:t>
            </a:r>
            <a:endParaRPr lang="el-GR" dirty="0">
              <a:effectLst/>
              <a:ea typeface="Times New Roman" panose="02020603050405020304" pitchFamily="18" charset="0"/>
              <a:cs typeface="Times New Roman" panose="02020603050405020304" pitchFamily="18" charset="0"/>
            </a:endParaRPr>
          </a:p>
          <a:p>
            <a:endParaRPr lang="el-GR" sz="2800" dirty="0">
              <a:effectLst/>
              <a:ea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1411746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3D70E2E-B69B-6042-B498-6AFB8617F688}"/>
              </a:ext>
            </a:extLst>
          </p:cNvPr>
          <p:cNvSpPr>
            <a:spLocks noGrp="1"/>
          </p:cNvSpPr>
          <p:nvPr>
            <p:ph type="title"/>
          </p:nvPr>
        </p:nvSpPr>
        <p:spPr>
          <a:xfrm>
            <a:off x="838200" y="18256"/>
            <a:ext cx="10515600" cy="476596"/>
          </a:xfrm>
        </p:spPr>
        <p:txBody>
          <a:bodyPr>
            <a:normAutofit fontScale="90000"/>
          </a:bodyPr>
          <a:lstStyle/>
          <a:p>
            <a:pPr algn="ctr"/>
            <a:r>
              <a:rPr lang="el-GR" sz="4400" dirty="0">
                <a:latin typeface="+mn-lt"/>
                <a:ea typeface="Times New Roman" panose="02020603050405020304" pitchFamily="18" charset="0"/>
              </a:rPr>
              <a:t>Η</a:t>
            </a:r>
            <a:r>
              <a:rPr lang="en-US" sz="4400" dirty="0">
                <a:latin typeface="+mn-lt"/>
                <a:ea typeface="Times New Roman" panose="02020603050405020304" pitchFamily="18" charset="0"/>
              </a:rPr>
              <a:t> </a:t>
            </a:r>
            <a:r>
              <a:rPr lang="el-GR" sz="4400" dirty="0">
                <a:latin typeface="+mn-lt"/>
                <a:ea typeface="Times New Roman" panose="02020603050405020304" pitchFamily="18" charset="0"/>
              </a:rPr>
              <a:t>έννοια της απάθειας στον </a:t>
            </a:r>
            <a:r>
              <a:rPr lang="el-GR" sz="4400" dirty="0" err="1">
                <a:latin typeface="+mn-lt"/>
                <a:ea typeface="Times New Roman" panose="02020603050405020304" pitchFamily="18" charset="0"/>
              </a:rPr>
              <a:t>Ευάγριο</a:t>
            </a:r>
            <a:r>
              <a:rPr lang="el-GR" sz="4400" dirty="0">
                <a:latin typeface="+mn-lt"/>
                <a:ea typeface="Times New Roman" panose="02020603050405020304" pitchFamily="18" charset="0"/>
              </a:rPr>
              <a:t> Ποντικό</a:t>
            </a:r>
            <a:endParaRPr lang="el-GR" dirty="0"/>
          </a:p>
        </p:txBody>
      </p:sp>
      <p:sp>
        <p:nvSpPr>
          <p:cNvPr id="3" name="Θέση περιεχομένου 2">
            <a:extLst>
              <a:ext uri="{FF2B5EF4-FFF2-40B4-BE49-F238E27FC236}">
                <a16:creationId xmlns:a16="http://schemas.microsoft.com/office/drawing/2014/main" id="{AA42538B-3689-F0B1-DDD8-416DA9AC014F}"/>
              </a:ext>
            </a:extLst>
          </p:cNvPr>
          <p:cNvSpPr>
            <a:spLocks noGrp="1"/>
          </p:cNvSpPr>
          <p:nvPr>
            <p:ph idx="1"/>
          </p:nvPr>
        </p:nvSpPr>
        <p:spPr>
          <a:xfrm>
            <a:off x="0" y="415962"/>
            <a:ext cx="12192000" cy="6442038"/>
          </a:xfrm>
        </p:spPr>
        <p:txBody>
          <a:bodyPr>
            <a:noAutofit/>
          </a:bodyPr>
          <a:lstStyle/>
          <a:p>
            <a:r>
              <a:rPr lang="el-GR" sz="2600" dirty="0"/>
              <a:t>Το </a:t>
            </a:r>
            <a:r>
              <a:rPr lang="el-GR" sz="2600" b="1" dirty="0">
                <a:solidFill>
                  <a:srgbClr val="FF0000"/>
                </a:solidFill>
              </a:rPr>
              <a:t>χάρισμα της διάκρισης </a:t>
            </a:r>
            <a:r>
              <a:rPr lang="el-GR" sz="2600" dirty="0"/>
              <a:t>βεβαιώνει ότι η κατάσταση της απάθειας είναι πια μία αναντίρρητη πραγματικότητα, καθώς μόνο τότε ο νους μπορεί να διακρίνει τις </a:t>
            </a:r>
            <a:r>
              <a:rPr lang="el-GR" sz="2600" dirty="0" err="1"/>
              <a:t>μεθοδείες</a:t>
            </a:r>
            <a:r>
              <a:rPr lang="el-GR" sz="2600" dirty="0"/>
              <a:t> των δαιμόνων. Σύμφωνα με τη ρητή διαβεβαίωση του </a:t>
            </a:r>
            <a:r>
              <a:rPr lang="el-GR" sz="2600" dirty="0" err="1"/>
              <a:t>Ευαγρίου</a:t>
            </a:r>
            <a:r>
              <a:rPr lang="el-GR" sz="2600" dirty="0"/>
              <a:t> «</a:t>
            </a:r>
            <a:r>
              <a:rPr lang="el-GR" sz="2600" i="1" dirty="0"/>
              <a:t>ὁ</a:t>
            </a:r>
            <a:r>
              <a:rPr lang="el-GR" sz="2600" i="1" dirty="0">
                <a:effectLst/>
                <a:ea typeface="Times New Roman" panose="02020603050405020304" pitchFamily="18" charset="0"/>
              </a:rPr>
              <a:t> </a:t>
            </a:r>
            <a:r>
              <a:rPr lang="el-GR" sz="2600" i="1" dirty="0" err="1">
                <a:effectLst/>
                <a:ea typeface="Times New Roman" panose="02020603050405020304" pitchFamily="18" charset="0"/>
              </a:rPr>
              <a:t>νοῦς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τὸν</a:t>
            </a:r>
            <a:r>
              <a:rPr lang="el-GR" sz="2600" i="1" dirty="0">
                <a:effectLst/>
                <a:ea typeface="Times New Roman" panose="02020603050405020304" pitchFamily="18" charset="0"/>
              </a:rPr>
              <a:t> </a:t>
            </a:r>
            <a:r>
              <a:rPr lang="el-GR" sz="2600" i="1" dirty="0" err="1">
                <a:effectLst/>
                <a:ea typeface="Times New Roman" panose="02020603050405020304" pitchFamily="18" charset="0"/>
              </a:rPr>
              <a:t>ἐμπαθῆ</a:t>
            </a:r>
            <a:r>
              <a:rPr lang="el-GR" sz="2600" i="1" dirty="0">
                <a:effectLst/>
                <a:ea typeface="Times New Roman" panose="02020603050405020304" pitchFamily="18" charset="0"/>
              </a:rPr>
              <a:t> </a:t>
            </a:r>
            <a:r>
              <a:rPr lang="el-GR" sz="2600" i="1" dirty="0" err="1">
                <a:effectLst/>
                <a:ea typeface="Times New Roman" panose="02020603050405020304" pitchFamily="18" charset="0"/>
              </a:rPr>
              <a:t>πόλεμον</a:t>
            </a:r>
            <a:r>
              <a:rPr lang="el-GR" sz="2600" i="1" dirty="0">
                <a:effectLst/>
                <a:ea typeface="Times New Roman" panose="02020603050405020304" pitchFamily="18" charset="0"/>
              </a:rPr>
              <a:t> </a:t>
            </a:r>
            <a:r>
              <a:rPr lang="el-GR" sz="2600" i="1" dirty="0" err="1">
                <a:effectLst/>
                <a:ea typeface="Times New Roman" panose="02020603050405020304" pitchFamily="18" charset="0"/>
              </a:rPr>
              <a:t>πολεμῶν</a:t>
            </a:r>
            <a:r>
              <a:rPr lang="el-GR" sz="2600" i="1" dirty="0">
                <a:effectLst/>
                <a:ea typeface="Times New Roman" panose="02020603050405020304" pitchFamily="18" charset="0"/>
              </a:rPr>
              <a:t>, </a:t>
            </a:r>
            <a:r>
              <a:rPr lang="el-GR" sz="2600" i="1" dirty="0" err="1">
                <a:effectLst/>
                <a:ea typeface="Times New Roman" panose="02020603050405020304" pitchFamily="18" charset="0"/>
              </a:rPr>
              <a:t>οὐ</a:t>
            </a:r>
            <a:r>
              <a:rPr lang="el-GR" sz="2600" i="1" dirty="0">
                <a:effectLst/>
                <a:ea typeface="Times New Roman" panose="02020603050405020304" pitchFamily="18" charset="0"/>
              </a:rPr>
              <a:t> θεωρήσει </a:t>
            </a:r>
            <a:r>
              <a:rPr lang="el-GR" sz="2600" i="1" dirty="0" err="1">
                <a:effectLst/>
                <a:ea typeface="Times New Roman" panose="02020603050405020304" pitchFamily="18" charset="0"/>
              </a:rPr>
              <a:t>τοὺς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λογισμοὺς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τοῦ</a:t>
            </a:r>
            <a:r>
              <a:rPr lang="el-GR" sz="2600" i="1" dirty="0">
                <a:effectLst/>
                <a:ea typeface="Times New Roman" panose="02020603050405020304" pitchFamily="18" charset="0"/>
              </a:rPr>
              <a:t> πολέμου... </a:t>
            </a:r>
            <a:r>
              <a:rPr lang="el-GR" sz="2600" i="1" dirty="0" err="1">
                <a:effectLst/>
                <a:ea typeface="Times New Roman" panose="02020603050405020304" pitchFamily="18" charset="0"/>
              </a:rPr>
              <a:t>ἀπάθειαν</a:t>
            </a:r>
            <a:r>
              <a:rPr lang="el-GR" sz="2600" i="1" dirty="0">
                <a:effectLst/>
                <a:ea typeface="Times New Roman" panose="02020603050405020304" pitchFamily="18" charset="0"/>
              </a:rPr>
              <a:t> </a:t>
            </a:r>
            <a:r>
              <a:rPr lang="el-GR" sz="2600" i="1" dirty="0" err="1">
                <a:effectLst/>
                <a:ea typeface="Times New Roman" panose="02020603050405020304" pitchFamily="18" charset="0"/>
              </a:rPr>
              <a:t>δὲ</a:t>
            </a:r>
            <a:r>
              <a:rPr lang="el-GR" sz="2600" i="1" dirty="0">
                <a:effectLst/>
                <a:ea typeface="Times New Roman" panose="02020603050405020304" pitchFamily="18" charset="0"/>
              </a:rPr>
              <a:t> </a:t>
            </a:r>
            <a:r>
              <a:rPr lang="el-GR" sz="2600" i="1" dirty="0" err="1">
                <a:effectLst/>
                <a:ea typeface="Times New Roman" panose="02020603050405020304" pitchFamily="18" charset="0"/>
              </a:rPr>
              <a:t>κτησάμενος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ῥᾳδίως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ἐπιγνώσεται</a:t>
            </a:r>
            <a:r>
              <a:rPr lang="el-GR" sz="2600" i="1" dirty="0">
                <a:effectLst/>
                <a:ea typeface="Times New Roman" panose="02020603050405020304" pitchFamily="18" charset="0"/>
              </a:rPr>
              <a:t> </a:t>
            </a:r>
            <a:r>
              <a:rPr lang="el-GR" sz="2600" i="1" dirty="0" err="1">
                <a:effectLst/>
                <a:ea typeface="Times New Roman" panose="02020603050405020304" pitchFamily="18" charset="0"/>
              </a:rPr>
              <a:t>τὰς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μεθοδείας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τῶν</a:t>
            </a:r>
            <a:r>
              <a:rPr lang="el-GR" sz="2600" i="1" dirty="0">
                <a:effectLst/>
                <a:ea typeface="Times New Roman" panose="02020603050405020304" pitchFamily="18" charset="0"/>
              </a:rPr>
              <a:t> πολεμίων</a:t>
            </a:r>
            <a:r>
              <a:rPr lang="el-GR" sz="2600" dirty="0">
                <a:effectLst/>
                <a:ea typeface="Times New Roman" panose="02020603050405020304" pitchFamily="18" charset="0"/>
              </a:rPr>
              <a:t>» (</a:t>
            </a:r>
            <a:r>
              <a:rPr lang="el-GR" sz="2600" i="1" dirty="0" err="1">
                <a:effectLst/>
                <a:ea typeface="Times New Roman" panose="02020603050405020304" pitchFamily="18" charset="0"/>
              </a:rPr>
              <a:t>Πρακτικὸς</a:t>
            </a:r>
            <a:r>
              <a:rPr lang="el-GR" sz="2600" i="1" dirty="0">
                <a:effectLst/>
                <a:ea typeface="Times New Roman" panose="02020603050405020304" pitchFamily="18" charset="0"/>
              </a:rPr>
              <a:t> ΝΕ΄</a:t>
            </a:r>
            <a:r>
              <a:rPr lang="el-GR" sz="2600" dirty="0">
                <a:effectLst/>
                <a:ea typeface="Times New Roman" panose="02020603050405020304" pitchFamily="18" charset="0"/>
              </a:rPr>
              <a:t>, </a:t>
            </a:r>
            <a:r>
              <a:rPr lang="en-GB" sz="2600" dirty="0">
                <a:effectLst/>
                <a:ea typeface="Times New Roman" panose="02020603050405020304" pitchFamily="18" charset="0"/>
              </a:rPr>
              <a:t>PG</a:t>
            </a:r>
            <a:r>
              <a:rPr lang="el-GR" sz="2600" dirty="0">
                <a:effectLst/>
                <a:ea typeface="Times New Roman" panose="02020603050405020304" pitchFamily="18" charset="0"/>
              </a:rPr>
              <a:t> 40, 1233</a:t>
            </a:r>
            <a:r>
              <a:rPr lang="en-GB" sz="2600" dirty="0">
                <a:effectLst/>
                <a:ea typeface="Times New Roman" panose="02020603050405020304" pitchFamily="18" charset="0"/>
              </a:rPr>
              <a:t>C).</a:t>
            </a:r>
            <a:endParaRPr lang="el-GR" sz="2600" dirty="0">
              <a:effectLst/>
              <a:ea typeface="Times New Roman" panose="02020603050405020304" pitchFamily="18" charset="0"/>
            </a:endParaRPr>
          </a:p>
          <a:p>
            <a:r>
              <a:rPr lang="el-GR" sz="2600" dirty="0"/>
              <a:t>Αυτή είναι άλλωστε και η νομοτέλεια της πνευματικής ζωής στη βαθμίδα της πρακτικής, όπως φαίνεται και στη βιβλική περίπτωση του Ιώβ, μια και τονίζεται ότι «</a:t>
            </a:r>
            <a:r>
              <a:rPr lang="el-GR" sz="2600" i="1" dirty="0"/>
              <a:t>ὁ</a:t>
            </a:r>
            <a:r>
              <a:rPr lang="el-GR" sz="2600" i="1" dirty="0">
                <a:effectLst/>
                <a:ea typeface="Times New Roman" panose="02020603050405020304" pitchFamily="18" charset="0"/>
              </a:rPr>
              <a:t> μακάριος ’</a:t>
            </a:r>
            <a:r>
              <a:rPr lang="el-GR" sz="2600" i="1" dirty="0" err="1">
                <a:effectLst/>
                <a:ea typeface="Times New Roman" panose="02020603050405020304" pitchFamily="18" charset="0"/>
              </a:rPr>
              <a:t>Ιὼβ</a:t>
            </a:r>
            <a:r>
              <a:rPr lang="el-GR" sz="2600" i="1" dirty="0">
                <a:effectLst/>
                <a:ea typeface="Times New Roman" panose="02020603050405020304" pitchFamily="18" charset="0"/>
              </a:rPr>
              <a:t> </a:t>
            </a:r>
            <a:r>
              <a:rPr lang="el-GR" sz="2600" i="1" dirty="0" err="1">
                <a:effectLst/>
                <a:ea typeface="Times New Roman" panose="02020603050405020304" pitchFamily="18" charset="0"/>
              </a:rPr>
              <a:t>ὅς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μετὰ</a:t>
            </a:r>
            <a:r>
              <a:rPr lang="el-GR" sz="2600" i="1" dirty="0">
                <a:effectLst/>
                <a:ea typeface="Times New Roman" panose="02020603050405020304" pitchFamily="18" charset="0"/>
              </a:rPr>
              <a:t> </a:t>
            </a:r>
            <a:r>
              <a:rPr lang="el-GR" sz="2600" i="1" dirty="0" err="1">
                <a:effectLst/>
                <a:ea typeface="Times New Roman" panose="02020603050405020304" pitchFamily="18" charset="0"/>
              </a:rPr>
              <a:t>τὸν</a:t>
            </a:r>
            <a:r>
              <a:rPr lang="el-GR" sz="2600" i="1" dirty="0">
                <a:effectLst/>
                <a:ea typeface="Times New Roman" panose="02020603050405020304" pitchFamily="18" charset="0"/>
              </a:rPr>
              <a:t> </a:t>
            </a:r>
            <a:r>
              <a:rPr lang="el-GR" sz="2600" i="1" dirty="0" err="1">
                <a:effectLst/>
                <a:ea typeface="Times New Roman" panose="02020603050405020304" pitchFamily="18" charset="0"/>
              </a:rPr>
              <a:t>ἐν</a:t>
            </a:r>
            <a:r>
              <a:rPr lang="el-GR" sz="2600" i="1" dirty="0">
                <a:effectLst/>
                <a:ea typeface="Times New Roman" panose="02020603050405020304" pitchFamily="18" charset="0"/>
              </a:rPr>
              <a:t> </a:t>
            </a:r>
            <a:r>
              <a:rPr lang="el-GR" sz="2600" i="1" dirty="0" err="1">
                <a:effectLst/>
                <a:ea typeface="Times New Roman" panose="02020603050405020304" pitchFamily="18" charset="0"/>
              </a:rPr>
              <a:t>τούτῳ</a:t>
            </a:r>
            <a:r>
              <a:rPr lang="el-GR" sz="2600" i="1" dirty="0">
                <a:effectLst/>
                <a:ea typeface="Times New Roman" panose="02020603050405020304" pitchFamily="18" charset="0"/>
              </a:rPr>
              <a:t> </a:t>
            </a:r>
            <a:r>
              <a:rPr lang="el-GR" sz="2600" i="1" dirty="0" err="1">
                <a:effectLst/>
                <a:ea typeface="Times New Roman" panose="02020603050405020304" pitchFamily="18" charset="0"/>
              </a:rPr>
              <a:t>τῷ</a:t>
            </a:r>
            <a:r>
              <a:rPr lang="el-GR" sz="2600" i="1" dirty="0">
                <a:effectLst/>
                <a:ea typeface="Times New Roman" panose="02020603050405020304" pitchFamily="18" charset="0"/>
              </a:rPr>
              <a:t> δέρματι </a:t>
            </a:r>
            <a:r>
              <a:rPr lang="el-GR" sz="2600" i="1" dirty="0" err="1">
                <a:effectLst/>
                <a:ea typeface="Times New Roman" panose="02020603050405020304" pitchFamily="18" charset="0"/>
              </a:rPr>
              <a:t>ἀγῶνα</a:t>
            </a:r>
            <a:r>
              <a:rPr lang="el-GR" sz="2600" i="1" dirty="0">
                <a:effectLst/>
                <a:ea typeface="Times New Roman" panose="02020603050405020304" pitchFamily="18" charset="0"/>
              </a:rPr>
              <a:t> </a:t>
            </a:r>
            <a:r>
              <a:rPr lang="el-GR" sz="2600" i="1" dirty="0" err="1">
                <a:effectLst/>
                <a:ea typeface="Times New Roman" panose="02020603050405020304" pitchFamily="18" charset="0"/>
              </a:rPr>
              <a:t>τὸν</a:t>
            </a:r>
            <a:r>
              <a:rPr lang="el-GR" sz="2600" i="1" dirty="0">
                <a:effectLst/>
                <a:ea typeface="Times New Roman" panose="02020603050405020304" pitchFamily="18" charset="0"/>
              </a:rPr>
              <a:t> </a:t>
            </a:r>
            <a:r>
              <a:rPr lang="el-GR" sz="2600" i="1" dirty="0" err="1">
                <a:effectLst/>
                <a:ea typeface="Times New Roman" panose="02020603050405020304" pitchFamily="18" charset="0"/>
              </a:rPr>
              <a:t>Θεὸν</a:t>
            </a:r>
            <a:r>
              <a:rPr lang="el-GR" sz="2600" i="1" dirty="0">
                <a:effectLst/>
                <a:ea typeface="Times New Roman" panose="02020603050405020304" pitchFamily="18" charset="0"/>
              </a:rPr>
              <a:t> </a:t>
            </a:r>
            <a:r>
              <a:rPr lang="el-GR" sz="2600" i="1" dirty="0" err="1">
                <a:effectLst/>
                <a:ea typeface="Times New Roman" panose="02020603050405020304" pitchFamily="18" charset="0"/>
              </a:rPr>
              <a:t>ἑώρακε</a:t>
            </a:r>
            <a:r>
              <a:rPr lang="el-GR" sz="2600" i="1" dirty="0">
                <a:effectLst/>
                <a:ea typeface="Times New Roman" panose="02020603050405020304" pitchFamily="18" charset="0"/>
              </a:rPr>
              <a:t> </a:t>
            </a:r>
            <a:r>
              <a:rPr lang="el-GR" sz="2600" i="1" dirty="0" err="1">
                <a:effectLst/>
                <a:ea typeface="Times New Roman" panose="02020603050405020304" pitchFamily="18" charset="0"/>
              </a:rPr>
              <a:t>καὶ</a:t>
            </a:r>
            <a:r>
              <a:rPr lang="el-GR" sz="2600" i="1" dirty="0">
                <a:effectLst/>
                <a:ea typeface="Times New Roman" panose="02020603050405020304" pitchFamily="18" charset="0"/>
              </a:rPr>
              <a:t> παρ’ </a:t>
            </a:r>
            <a:r>
              <a:rPr lang="el-GR" sz="2600" i="1" dirty="0" err="1">
                <a:effectLst/>
                <a:ea typeface="Times New Roman" panose="02020603050405020304" pitchFamily="18" charset="0"/>
              </a:rPr>
              <a:t>αὐτοῦ</a:t>
            </a:r>
            <a:r>
              <a:rPr lang="el-GR" sz="2600" i="1" dirty="0">
                <a:effectLst/>
                <a:ea typeface="Times New Roman" panose="02020603050405020304" pitchFamily="18" charset="0"/>
              </a:rPr>
              <a:t> </a:t>
            </a:r>
            <a:r>
              <a:rPr lang="el-GR" sz="2600" i="1" dirty="0" err="1">
                <a:effectLst/>
                <a:ea typeface="Times New Roman" panose="02020603050405020304" pitchFamily="18" charset="0"/>
              </a:rPr>
              <a:t>ἔμαθε</a:t>
            </a:r>
            <a:r>
              <a:rPr lang="el-GR" sz="2600" i="1" dirty="0">
                <a:effectLst/>
                <a:ea typeface="Times New Roman" panose="02020603050405020304" pitchFamily="18" charset="0"/>
              </a:rPr>
              <a:t> τίς ἡ </a:t>
            </a:r>
            <a:r>
              <a:rPr lang="el-GR" sz="2600" i="1" dirty="0" err="1">
                <a:effectLst/>
                <a:ea typeface="Times New Roman" panose="02020603050405020304" pitchFamily="18" charset="0"/>
              </a:rPr>
              <a:t>αἰτία</a:t>
            </a:r>
            <a:r>
              <a:rPr lang="el-GR" sz="2600" i="1" dirty="0">
                <a:effectLst/>
                <a:ea typeface="Times New Roman" panose="02020603050405020304" pitchFamily="18" charset="0"/>
              </a:rPr>
              <a:t> </a:t>
            </a:r>
            <a:r>
              <a:rPr lang="el-GR" sz="2600" i="1" dirty="0" err="1">
                <a:effectLst/>
                <a:ea typeface="Times New Roman" panose="02020603050405020304" pitchFamily="18" charset="0"/>
              </a:rPr>
              <a:t>ὧν</a:t>
            </a:r>
            <a:r>
              <a:rPr lang="el-GR" sz="2600" i="1" dirty="0">
                <a:effectLst/>
                <a:ea typeface="Times New Roman" panose="02020603050405020304" pitchFamily="18" charset="0"/>
              </a:rPr>
              <a:t> </a:t>
            </a:r>
            <a:r>
              <a:rPr lang="el-GR" sz="2600" i="1" dirty="0" err="1">
                <a:effectLst/>
                <a:ea typeface="Times New Roman" panose="02020603050405020304" pitchFamily="18" charset="0"/>
              </a:rPr>
              <a:t>ὑπέμεινε</a:t>
            </a:r>
            <a:r>
              <a:rPr lang="el-GR" sz="2600" i="1" dirty="0">
                <a:effectLst/>
                <a:ea typeface="Times New Roman" panose="02020603050405020304" pitchFamily="18" charset="0"/>
              </a:rPr>
              <a:t> </a:t>
            </a:r>
            <a:r>
              <a:rPr lang="el-GR" sz="2600" i="1" dirty="0" err="1">
                <a:effectLst/>
                <a:ea typeface="Times New Roman" panose="02020603050405020304" pitchFamily="18" charset="0"/>
              </a:rPr>
              <a:t>πειρασμῶν</a:t>
            </a:r>
            <a:r>
              <a:rPr lang="el-GR" sz="2600" i="1" dirty="0">
                <a:effectLst/>
                <a:ea typeface="Times New Roman" panose="02020603050405020304" pitchFamily="18" charset="0"/>
              </a:rPr>
              <a:t>... </a:t>
            </a:r>
            <a:r>
              <a:rPr lang="el-GR" sz="2600" i="1" dirty="0" err="1">
                <a:effectLst/>
                <a:ea typeface="Times New Roman" panose="02020603050405020304" pitchFamily="18" charset="0"/>
              </a:rPr>
              <a:t>οὗτοι</a:t>
            </a:r>
            <a:r>
              <a:rPr lang="el-GR" sz="2600" i="1" dirty="0">
                <a:effectLst/>
                <a:ea typeface="Times New Roman" panose="02020603050405020304" pitchFamily="18" charset="0"/>
              </a:rPr>
              <a:t>, γάρ </a:t>
            </a:r>
            <a:r>
              <a:rPr lang="el-GR" sz="2600" i="1" dirty="0" err="1">
                <a:effectLst/>
                <a:ea typeface="Times New Roman" panose="02020603050405020304" pitchFamily="18" charset="0"/>
              </a:rPr>
              <a:t>εἰσιν</a:t>
            </a:r>
            <a:r>
              <a:rPr lang="el-GR" sz="2600" i="1" dirty="0">
                <a:effectLst/>
                <a:ea typeface="Times New Roman" panose="02020603050405020304" pitchFamily="18" charset="0"/>
              </a:rPr>
              <a:t> </a:t>
            </a:r>
            <a:r>
              <a:rPr lang="el-GR" sz="2600" i="1" dirty="0" err="1">
                <a:effectLst/>
                <a:ea typeface="Times New Roman" panose="02020603050405020304" pitchFamily="18" charset="0"/>
              </a:rPr>
              <a:t>οἱ</a:t>
            </a:r>
            <a:r>
              <a:rPr lang="el-GR" sz="2600" i="1" dirty="0">
                <a:effectLst/>
                <a:ea typeface="Times New Roman" panose="02020603050405020304" pitchFamily="18" charset="0"/>
              </a:rPr>
              <a:t> νόμοι </a:t>
            </a:r>
            <a:r>
              <a:rPr lang="el-GR" sz="2600" i="1" dirty="0" err="1">
                <a:effectLst/>
                <a:ea typeface="Times New Roman" panose="02020603050405020304" pitchFamily="18" charset="0"/>
              </a:rPr>
              <a:t>τῶν</a:t>
            </a:r>
            <a:r>
              <a:rPr lang="el-GR" sz="2600" i="1" dirty="0">
                <a:effectLst/>
                <a:ea typeface="Times New Roman" panose="02020603050405020304" pitchFamily="18" charset="0"/>
              </a:rPr>
              <a:t> </a:t>
            </a:r>
            <a:r>
              <a:rPr lang="el-GR" sz="2600" i="1" dirty="0" err="1">
                <a:effectLst/>
                <a:ea typeface="Times New Roman" panose="02020603050405020304" pitchFamily="18" charset="0"/>
              </a:rPr>
              <a:t>οὕτως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πειραζομένων</a:t>
            </a:r>
            <a:r>
              <a:rPr lang="el-GR" sz="2600" dirty="0">
                <a:ea typeface="Times New Roman" panose="02020603050405020304" pitchFamily="18" charset="0"/>
              </a:rPr>
              <a:t>» (</a:t>
            </a:r>
            <a:r>
              <a:rPr lang="el-GR" sz="2600" i="1" dirty="0" err="1">
                <a:effectLst/>
                <a:ea typeface="Times New Roman" panose="02020603050405020304" pitchFamily="18" charset="0"/>
              </a:rPr>
              <a:t>Ἐπιστολή</a:t>
            </a:r>
            <a:r>
              <a:rPr lang="el-GR" sz="2600" i="1" dirty="0">
                <a:effectLst/>
                <a:ea typeface="Times New Roman" panose="02020603050405020304" pitchFamily="18" charset="0"/>
              </a:rPr>
              <a:t> α΄</a:t>
            </a:r>
            <a:r>
              <a:rPr lang="el-GR" sz="2600" dirty="0">
                <a:effectLst/>
                <a:ea typeface="Times New Roman" panose="02020603050405020304" pitchFamily="18" charset="0"/>
              </a:rPr>
              <a:t>, </a:t>
            </a:r>
            <a:r>
              <a:rPr lang="en-GB" sz="2600" dirty="0">
                <a:effectLst/>
                <a:ea typeface="Times New Roman" panose="02020603050405020304" pitchFamily="18" charset="0"/>
              </a:rPr>
              <a:t>Frank</a:t>
            </a:r>
            <a:r>
              <a:rPr lang="el-GR" sz="2600" dirty="0">
                <a:effectLst/>
                <a:ea typeface="Times New Roman" panose="02020603050405020304" pitchFamily="18" charset="0"/>
              </a:rPr>
              <a:t>. σ. 567). </a:t>
            </a:r>
          </a:p>
          <a:p>
            <a:r>
              <a:rPr lang="el-GR" sz="2600" dirty="0"/>
              <a:t>Η κατάθεση της </a:t>
            </a:r>
            <a:r>
              <a:rPr lang="el-GR" sz="2600" dirty="0" err="1"/>
              <a:t>ευαγριανής</a:t>
            </a:r>
            <a:r>
              <a:rPr lang="el-GR" sz="2600" dirty="0"/>
              <a:t> θεολογίας σύμφωνα με την οποία «</a:t>
            </a:r>
            <a:r>
              <a:rPr lang="el-GR" sz="2600" i="1" dirty="0" err="1">
                <a:effectLst/>
                <a:ea typeface="Times New Roman" panose="02020603050405020304" pitchFamily="18" charset="0"/>
              </a:rPr>
              <a:t>σημείωσις</a:t>
            </a:r>
            <a:r>
              <a:rPr lang="el-GR" sz="2600" i="1" dirty="0">
                <a:effectLst/>
                <a:ea typeface="Times New Roman" panose="02020603050405020304" pitchFamily="18" charset="0"/>
              </a:rPr>
              <a:t> ὁ φωτισμός, καθ’ </a:t>
            </a:r>
            <a:r>
              <a:rPr lang="el-GR" sz="2600" i="1" dirty="0" err="1">
                <a:effectLst/>
                <a:ea typeface="Times New Roman" panose="02020603050405020304" pitchFamily="18" charset="0"/>
              </a:rPr>
              <a:t>ὅν</a:t>
            </a:r>
            <a:r>
              <a:rPr lang="el-GR" sz="2600" i="1" dirty="0">
                <a:effectLst/>
                <a:ea typeface="Times New Roman" panose="02020603050405020304" pitchFamily="18" charset="0"/>
              </a:rPr>
              <a:t> </a:t>
            </a:r>
            <a:r>
              <a:rPr lang="el-GR" sz="2600" i="1" dirty="0" err="1">
                <a:effectLst/>
                <a:ea typeface="Times New Roman" panose="02020603050405020304" pitchFamily="18" charset="0"/>
              </a:rPr>
              <a:t>δύναταί</a:t>
            </a:r>
            <a:r>
              <a:rPr lang="el-GR" sz="2600" i="1" dirty="0">
                <a:effectLst/>
                <a:ea typeface="Times New Roman" panose="02020603050405020304" pitchFamily="18" charset="0"/>
              </a:rPr>
              <a:t> τις </a:t>
            </a:r>
            <a:r>
              <a:rPr lang="el-GR" sz="2600" i="1" dirty="0" err="1">
                <a:effectLst/>
                <a:ea typeface="Times New Roman" panose="02020603050405020304" pitchFamily="18" charset="0"/>
              </a:rPr>
              <a:t>διάκρισιν</a:t>
            </a:r>
            <a:r>
              <a:rPr lang="el-GR" sz="2600" i="1" dirty="0">
                <a:effectLst/>
                <a:ea typeface="Times New Roman" panose="02020603050405020304" pitchFamily="18" charset="0"/>
              </a:rPr>
              <a:t> </a:t>
            </a:r>
            <a:r>
              <a:rPr lang="el-GR" sz="2600" i="1" dirty="0" err="1">
                <a:effectLst/>
                <a:ea typeface="Times New Roman" panose="02020603050405020304" pitchFamily="18" charset="0"/>
              </a:rPr>
              <a:t>ἔχειν</a:t>
            </a:r>
            <a:r>
              <a:rPr lang="el-GR" sz="2600" i="1" dirty="0">
                <a:effectLst/>
                <a:ea typeface="Times New Roman" panose="02020603050405020304" pitchFamily="18" charset="0"/>
              </a:rPr>
              <a:t> πνευμάτων, </a:t>
            </a:r>
            <a:r>
              <a:rPr lang="el-GR" sz="2600" i="1" dirty="0" err="1">
                <a:effectLst/>
                <a:ea typeface="Times New Roman" panose="02020603050405020304" pitchFamily="18" charset="0"/>
              </a:rPr>
              <a:t>καὶ</a:t>
            </a:r>
            <a:r>
              <a:rPr lang="el-GR" sz="2600" i="1" dirty="0">
                <a:effectLst/>
                <a:ea typeface="Times New Roman" panose="02020603050405020304" pitchFamily="18" charset="0"/>
              </a:rPr>
              <a:t> </a:t>
            </a:r>
            <a:r>
              <a:rPr lang="el-GR" sz="2600" i="1" dirty="0" err="1">
                <a:effectLst/>
                <a:ea typeface="Times New Roman" panose="02020603050405020304" pitchFamily="18" charset="0"/>
              </a:rPr>
              <a:t>ἀγαθοῦ</a:t>
            </a:r>
            <a:r>
              <a:rPr lang="el-GR" sz="2600" i="1" dirty="0">
                <a:effectLst/>
                <a:ea typeface="Times New Roman" panose="02020603050405020304" pitchFamily="18" charset="0"/>
              </a:rPr>
              <a:t> </a:t>
            </a:r>
            <a:r>
              <a:rPr lang="el-GR" sz="2600" i="1" dirty="0" err="1">
                <a:effectLst/>
                <a:ea typeface="Times New Roman" panose="02020603050405020304" pitchFamily="18" charset="0"/>
              </a:rPr>
              <a:t>καὶ</a:t>
            </a:r>
            <a:r>
              <a:rPr lang="el-GR" sz="2600" i="1" dirty="0">
                <a:effectLst/>
                <a:ea typeface="Times New Roman" panose="02020603050405020304" pitchFamily="18" charset="0"/>
              </a:rPr>
              <a:t> </a:t>
            </a:r>
            <a:r>
              <a:rPr lang="el-GR" sz="2600" i="1" dirty="0" err="1">
                <a:effectLst/>
                <a:ea typeface="Times New Roman" panose="02020603050405020304" pitchFamily="18" charset="0"/>
              </a:rPr>
              <a:t>κακοῦ</a:t>
            </a:r>
            <a:r>
              <a:rPr lang="el-GR" sz="2600" i="1" dirty="0">
                <a:effectLst/>
                <a:ea typeface="Times New Roman" panose="02020603050405020304" pitchFamily="18" charset="0"/>
              </a:rPr>
              <a:t>. Ταύτης </a:t>
            </a:r>
            <a:r>
              <a:rPr lang="el-GR" sz="2600" i="1" dirty="0" err="1">
                <a:effectLst/>
                <a:ea typeface="Times New Roman" panose="02020603050405020304" pitchFamily="18" charset="0"/>
              </a:rPr>
              <a:t>γὰρ</a:t>
            </a:r>
            <a:r>
              <a:rPr lang="el-GR" sz="2600" i="1" dirty="0">
                <a:effectLst/>
                <a:ea typeface="Times New Roman" panose="02020603050405020304" pitchFamily="18" charset="0"/>
              </a:rPr>
              <a:t> </a:t>
            </a:r>
            <a:r>
              <a:rPr lang="el-GR" sz="2600" i="1" dirty="0" err="1">
                <a:effectLst/>
                <a:ea typeface="Times New Roman" panose="02020603050405020304" pitchFamily="18" charset="0"/>
              </a:rPr>
              <a:t>τῆς</a:t>
            </a:r>
            <a:r>
              <a:rPr lang="el-GR" sz="2600" i="1" dirty="0">
                <a:effectLst/>
                <a:ea typeface="Times New Roman" panose="02020603050405020304" pitchFamily="18" charset="0"/>
              </a:rPr>
              <a:t> γνώσεως </a:t>
            </a:r>
            <a:r>
              <a:rPr lang="el-GR" sz="2600" i="1" dirty="0" err="1">
                <a:effectLst/>
                <a:ea typeface="Times New Roman" panose="02020603050405020304" pitchFamily="18" charset="0"/>
              </a:rPr>
              <a:t>ὑπαρξάσης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φεύγομεν</a:t>
            </a:r>
            <a:r>
              <a:rPr lang="el-GR" sz="2600" i="1" dirty="0">
                <a:effectLst/>
                <a:ea typeface="Times New Roman" panose="02020603050405020304" pitchFamily="18" charset="0"/>
              </a:rPr>
              <a:t> </a:t>
            </a:r>
            <a:r>
              <a:rPr lang="el-GR" sz="2600" i="1" dirty="0" err="1">
                <a:effectLst/>
                <a:ea typeface="Times New Roman" panose="02020603050405020304" pitchFamily="18" charset="0"/>
              </a:rPr>
              <a:t>ἀπὸ</a:t>
            </a:r>
            <a:r>
              <a:rPr lang="el-GR" sz="2600" i="1" dirty="0">
                <a:effectLst/>
                <a:ea typeface="Times New Roman" panose="02020603050405020304" pitchFamily="18" charset="0"/>
              </a:rPr>
              <a:t> </a:t>
            </a:r>
            <a:r>
              <a:rPr lang="el-GR" sz="2600" i="1" dirty="0" err="1">
                <a:effectLst/>
                <a:ea typeface="Times New Roman" panose="02020603050405020304" pitchFamily="18" charset="0"/>
              </a:rPr>
              <a:t>τῶν</a:t>
            </a:r>
            <a:r>
              <a:rPr lang="el-GR" sz="2600" i="1" dirty="0">
                <a:effectLst/>
                <a:ea typeface="Times New Roman" panose="02020603050405020304" pitchFamily="18" charset="0"/>
              </a:rPr>
              <a:t> </a:t>
            </a:r>
            <a:r>
              <a:rPr lang="el-GR" sz="2600" i="1" dirty="0" err="1">
                <a:effectLst/>
                <a:ea typeface="Times New Roman" panose="02020603050405020304" pitchFamily="18" charset="0"/>
              </a:rPr>
              <a:t>χειρόνων</a:t>
            </a:r>
            <a:r>
              <a:rPr lang="el-GR" sz="2600" i="1" dirty="0">
                <a:effectLst/>
                <a:ea typeface="Times New Roman" panose="02020603050405020304" pitchFamily="18" charset="0"/>
              </a:rPr>
              <a:t>, </a:t>
            </a:r>
            <a:r>
              <a:rPr lang="el-GR" sz="2600" i="1" dirty="0" err="1">
                <a:effectLst/>
                <a:ea typeface="Times New Roman" panose="02020603050405020304" pitchFamily="18" charset="0"/>
              </a:rPr>
              <a:t>μακρὰν</a:t>
            </a:r>
            <a:r>
              <a:rPr lang="el-GR" sz="2600" i="1" dirty="0">
                <a:effectLst/>
                <a:ea typeface="Times New Roman" panose="02020603050405020304" pitchFamily="18" charset="0"/>
              </a:rPr>
              <a:t> </a:t>
            </a:r>
            <a:r>
              <a:rPr lang="el-GR" sz="2600" i="1" dirty="0" err="1">
                <a:effectLst/>
                <a:ea typeface="Times New Roman" panose="02020603050405020304" pitchFamily="18" charset="0"/>
              </a:rPr>
              <a:t>κακοῦ</a:t>
            </a:r>
            <a:r>
              <a:rPr lang="el-GR" sz="2600" i="1" dirty="0">
                <a:effectLst/>
                <a:ea typeface="Times New Roman" panose="02020603050405020304" pitchFamily="18" charset="0"/>
              </a:rPr>
              <a:t> </a:t>
            </a:r>
            <a:r>
              <a:rPr lang="el-GR" sz="2600" i="1" dirty="0" err="1">
                <a:effectLst/>
                <a:ea typeface="Times New Roman" panose="02020603050405020304" pitchFamily="18" charset="0"/>
              </a:rPr>
              <a:t>ἔργου</a:t>
            </a:r>
            <a:r>
              <a:rPr lang="el-GR" sz="2600" i="1" dirty="0">
                <a:effectLst/>
                <a:ea typeface="Times New Roman" panose="02020603050405020304" pitchFamily="18" charset="0"/>
              </a:rPr>
              <a:t> </a:t>
            </a:r>
            <a:r>
              <a:rPr lang="el-GR" sz="2600" i="1" dirty="0" err="1">
                <a:effectLst/>
                <a:ea typeface="Times New Roman" panose="02020603050405020304" pitchFamily="18" charset="0"/>
              </a:rPr>
              <a:t>καὶ</a:t>
            </a:r>
            <a:r>
              <a:rPr lang="el-GR" sz="2600" i="1" dirty="0">
                <a:effectLst/>
                <a:ea typeface="Times New Roman" panose="02020603050405020304" pitchFamily="18" charset="0"/>
              </a:rPr>
              <a:t> πνεύματος </a:t>
            </a:r>
            <a:r>
              <a:rPr lang="el-GR" sz="2600" i="1" dirty="0" err="1">
                <a:effectLst/>
                <a:ea typeface="Times New Roman" panose="02020603050405020304" pitchFamily="18" charset="0"/>
              </a:rPr>
              <a:t>πονηροῦ</a:t>
            </a:r>
            <a:r>
              <a:rPr lang="el-GR" sz="2600" i="1" dirty="0">
                <a:effectLst/>
                <a:ea typeface="Times New Roman" panose="02020603050405020304" pitchFamily="18" charset="0"/>
              </a:rPr>
              <a:t> γινόμενοι</a:t>
            </a:r>
            <a:r>
              <a:rPr lang="el-GR" sz="2600" dirty="0">
                <a:effectLst/>
                <a:ea typeface="Times New Roman" panose="02020603050405020304" pitchFamily="18" charset="0"/>
              </a:rPr>
              <a:t>» (</a:t>
            </a:r>
            <a:r>
              <a:rPr lang="el-GR" sz="2600" i="1" dirty="0" err="1">
                <a:effectLst/>
                <a:ea typeface="Times New Roman" panose="02020603050405020304" pitchFamily="18" charset="0"/>
              </a:rPr>
              <a:t>Ὑπόμνημα</a:t>
            </a:r>
            <a:r>
              <a:rPr lang="el-GR" sz="2600" i="1" dirty="0">
                <a:effectLst/>
                <a:ea typeface="Times New Roman" panose="02020603050405020304" pitchFamily="18" charset="0"/>
              </a:rPr>
              <a:t> </a:t>
            </a:r>
            <a:r>
              <a:rPr lang="el-GR" sz="2600" i="1" dirty="0" err="1">
                <a:effectLst/>
                <a:ea typeface="Times New Roman" panose="02020603050405020304" pitchFamily="18" charset="0"/>
              </a:rPr>
              <a:t>εἰς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τοὺς</a:t>
            </a:r>
            <a:r>
              <a:rPr lang="el-GR" sz="2600" i="1" dirty="0">
                <a:effectLst/>
                <a:ea typeface="Times New Roman" panose="02020603050405020304" pitchFamily="18" charset="0"/>
              </a:rPr>
              <a:t> Ψαλμούς</a:t>
            </a:r>
            <a:r>
              <a:rPr lang="fr-FR" sz="2600" dirty="0">
                <a:effectLst/>
                <a:ea typeface="Times New Roman" panose="02020603050405020304" pitchFamily="18" charset="0"/>
              </a:rPr>
              <a:t>, PG 27, 269 BC</a:t>
            </a:r>
            <a:r>
              <a:rPr lang="el-GR" sz="2600" dirty="0">
                <a:effectLst/>
                <a:ea typeface="Times New Roman" panose="02020603050405020304" pitchFamily="18" charset="0"/>
              </a:rPr>
              <a:t>) αποδεικνύεται αξιοσημείωτη, καθώς προαναγγέλλει τη σύγχρονη πνευματικότητα σε ό,τι αφορά τη θεωρία της διάκρισης των πνευμάτων. </a:t>
            </a:r>
            <a:endParaRPr lang="el-GR" sz="2600" dirty="0"/>
          </a:p>
        </p:txBody>
      </p:sp>
    </p:spTree>
    <p:extLst>
      <p:ext uri="{BB962C8B-B14F-4D97-AF65-F5344CB8AC3E}">
        <p14:creationId xmlns:p14="http://schemas.microsoft.com/office/powerpoint/2010/main" val="36580869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327588-05F9-6111-FCD7-DABB8FEFB4FC}"/>
              </a:ext>
            </a:extLst>
          </p:cNvPr>
          <p:cNvSpPr>
            <a:spLocks noGrp="1"/>
          </p:cNvSpPr>
          <p:nvPr>
            <p:ph type="title"/>
          </p:nvPr>
        </p:nvSpPr>
        <p:spPr>
          <a:xfrm>
            <a:off x="838200" y="18256"/>
            <a:ext cx="10515600" cy="662782"/>
          </a:xfrm>
        </p:spPr>
        <p:txBody>
          <a:bodyPr>
            <a:normAutofit fontScale="90000"/>
          </a:bodyPr>
          <a:lstStyle/>
          <a:p>
            <a:pPr algn="ctr"/>
            <a:r>
              <a:rPr lang="el-GR" sz="4400" dirty="0">
                <a:latin typeface="+mn-lt"/>
                <a:ea typeface="Times New Roman" panose="02020603050405020304" pitchFamily="18" charset="0"/>
              </a:rPr>
              <a:t>Η</a:t>
            </a:r>
            <a:r>
              <a:rPr lang="en-US" sz="4400" dirty="0">
                <a:latin typeface="+mn-lt"/>
                <a:ea typeface="Times New Roman" panose="02020603050405020304" pitchFamily="18" charset="0"/>
              </a:rPr>
              <a:t> </a:t>
            </a:r>
            <a:r>
              <a:rPr lang="el-GR" sz="4400" dirty="0">
                <a:latin typeface="+mn-lt"/>
                <a:ea typeface="Times New Roman" panose="02020603050405020304" pitchFamily="18" charset="0"/>
              </a:rPr>
              <a:t>έννοια της απάθειας στον </a:t>
            </a:r>
            <a:r>
              <a:rPr lang="el-GR" sz="4400" dirty="0" err="1">
                <a:latin typeface="+mn-lt"/>
                <a:ea typeface="Times New Roman" panose="02020603050405020304" pitchFamily="18" charset="0"/>
              </a:rPr>
              <a:t>Ευάγριο</a:t>
            </a:r>
            <a:r>
              <a:rPr lang="el-GR" sz="4400" dirty="0">
                <a:latin typeface="+mn-lt"/>
                <a:ea typeface="Times New Roman" panose="02020603050405020304" pitchFamily="18" charset="0"/>
              </a:rPr>
              <a:t> Ποντικό</a:t>
            </a:r>
            <a:endParaRPr lang="el-GR" dirty="0"/>
          </a:p>
        </p:txBody>
      </p:sp>
      <p:sp>
        <p:nvSpPr>
          <p:cNvPr id="3" name="Θέση περιεχομένου 2">
            <a:extLst>
              <a:ext uri="{FF2B5EF4-FFF2-40B4-BE49-F238E27FC236}">
                <a16:creationId xmlns:a16="http://schemas.microsoft.com/office/drawing/2014/main" id="{AE8B8DE8-5769-B2CC-5C71-925DFE97DB77}"/>
              </a:ext>
            </a:extLst>
          </p:cNvPr>
          <p:cNvSpPr>
            <a:spLocks noGrp="1"/>
          </p:cNvSpPr>
          <p:nvPr>
            <p:ph idx="1"/>
          </p:nvPr>
        </p:nvSpPr>
        <p:spPr>
          <a:xfrm>
            <a:off x="0" y="591670"/>
            <a:ext cx="12192000" cy="6248073"/>
          </a:xfrm>
        </p:spPr>
        <p:txBody>
          <a:bodyPr>
            <a:normAutofit/>
          </a:bodyPr>
          <a:lstStyle/>
          <a:p>
            <a:r>
              <a:rPr lang="el-GR" dirty="0">
                <a:effectLst/>
                <a:ea typeface="Times New Roman" panose="02020603050405020304" pitchFamily="18" charset="0"/>
              </a:rPr>
              <a:t>Σύμφωνα μάλιστα με την </a:t>
            </a:r>
            <a:r>
              <a:rPr lang="el-GR" i="1" dirty="0" err="1">
                <a:effectLst/>
                <a:ea typeface="Times New Roman" panose="02020603050405020304" pitchFamily="18" charset="0"/>
              </a:rPr>
              <a:t>Ἐπιστολὴ</a:t>
            </a:r>
            <a:r>
              <a:rPr lang="el-GR" i="1" dirty="0">
                <a:effectLst/>
                <a:ea typeface="Times New Roman" panose="02020603050405020304" pitchFamily="18" charset="0"/>
              </a:rPr>
              <a:t> </a:t>
            </a:r>
            <a:r>
              <a:rPr lang="el-GR" i="1" dirty="0" err="1">
                <a:effectLst/>
                <a:ea typeface="Times New Roman" panose="02020603050405020304" pitchFamily="18" charset="0"/>
              </a:rPr>
              <a:t>πρὸς</a:t>
            </a:r>
            <a:r>
              <a:rPr lang="el-GR" i="1" dirty="0">
                <a:effectLst/>
                <a:ea typeface="Times New Roman" panose="02020603050405020304" pitchFamily="18" charset="0"/>
              </a:rPr>
              <a:t> </a:t>
            </a:r>
            <a:r>
              <a:rPr lang="el-GR" i="1" dirty="0" err="1">
                <a:effectLst/>
                <a:ea typeface="Times New Roman" panose="02020603050405020304" pitchFamily="18" charset="0"/>
              </a:rPr>
              <a:t>Μελανίαν</a:t>
            </a:r>
            <a:r>
              <a:rPr lang="el-GR" dirty="0">
                <a:effectLst/>
                <a:ea typeface="Times New Roman" panose="02020603050405020304" pitchFamily="18" charset="0"/>
              </a:rPr>
              <a:t>, το χάρισμα της διάκρισης στο </a:t>
            </a:r>
            <a:r>
              <a:rPr lang="el-GR" dirty="0" err="1">
                <a:effectLst/>
                <a:ea typeface="Times New Roman" panose="02020603050405020304" pitchFamily="18" charset="0"/>
              </a:rPr>
              <a:t>ευαγριανό</a:t>
            </a:r>
            <a:r>
              <a:rPr lang="el-GR" dirty="0">
                <a:effectLst/>
                <a:ea typeface="Times New Roman" panose="02020603050405020304" pitchFamily="18" charset="0"/>
              </a:rPr>
              <a:t> σύστημα έχει μια ιδιαιτερότητα χαρακτηριστική. Δε θεμελιώνεται στο διαχωρισμό μεταξύ φύσης και έξης, αλλά στην οριοθέτηση μεταξύ φυσικού και αφύσικου. Άλλωστε, ο </a:t>
            </a:r>
            <a:r>
              <a:rPr lang="el-GR" dirty="0" err="1">
                <a:effectLst/>
                <a:ea typeface="Times New Roman" panose="02020603050405020304" pitchFamily="18" charset="0"/>
              </a:rPr>
              <a:t>Ευάγριος</a:t>
            </a:r>
            <a:r>
              <a:rPr lang="el-GR" dirty="0">
                <a:effectLst/>
                <a:ea typeface="Times New Roman" panose="02020603050405020304" pitchFamily="18" charset="0"/>
              </a:rPr>
              <a:t> την αξιωματική αρχή, σύμφωνα με την οποία η έξη θεωρείται ως δεύτερη φύση, τη θεωρεί ανόητη, μια θέση που δείχνει έλλειψη εκπαίδευσης. Πιστεύει λοιπόν πως, ενώ ο άνθρωπος μπορεί να αλλάζει συνήθειες, σε καμιά περίπτωση δεν μπορεί να μεταβάλει τη φύση του. Υποστηρίζει ότι </a:t>
            </a:r>
            <a:r>
              <a:rPr lang="el-GR" u="sng" dirty="0">
                <a:effectLst/>
                <a:ea typeface="Times New Roman" panose="02020603050405020304" pitchFamily="18" charset="0"/>
              </a:rPr>
              <a:t>η έξη εκφράζει τη φύση, ενώ ταυτόχρονα φανερώνει την ποιότητα της βούλησης</a:t>
            </a:r>
            <a:r>
              <a:rPr lang="el-GR" dirty="0">
                <a:effectLst/>
                <a:ea typeface="Times New Roman" panose="02020603050405020304" pitchFamily="18" charset="0"/>
              </a:rPr>
              <a:t>. Ωστόσο, και στον </a:t>
            </a:r>
            <a:r>
              <a:rPr lang="el-GR" dirty="0" err="1">
                <a:effectLst/>
                <a:ea typeface="Times New Roman" panose="02020603050405020304" pitchFamily="18" charset="0"/>
              </a:rPr>
              <a:t>Ευάγριο</a:t>
            </a:r>
            <a:r>
              <a:rPr lang="el-GR" dirty="0">
                <a:effectLst/>
                <a:ea typeface="Times New Roman" panose="02020603050405020304" pitchFamily="18" charset="0"/>
              </a:rPr>
              <a:t> η έξη εξαρτάται πάντοτε από τη βουλητική διάθεση του ανθρώπου. Έτσι, καταλήγει στο συμπέρασμα ότι το μόνο που μπορεί να κάνει ο άνθρωπος για την πνευματική του περιφρούρηση είναι </a:t>
            </a:r>
            <a:r>
              <a:rPr lang="el-GR" b="1" dirty="0">
                <a:solidFill>
                  <a:srgbClr val="FF0000"/>
                </a:solidFill>
                <a:effectLst/>
                <a:ea typeface="Times New Roman" panose="02020603050405020304" pitchFamily="18" charset="0"/>
              </a:rPr>
              <a:t>να διακρίνει το φυσικό από το αφύσικο, ώστε να γνωρίζει τι πρέπει να καλλιεργήσει και τι να ξεριζώσει </a:t>
            </a:r>
            <a:r>
              <a:rPr lang="el-GR" dirty="0">
                <a:effectLst/>
                <a:ea typeface="Times New Roman" panose="02020603050405020304" pitchFamily="18" charset="0"/>
              </a:rPr>
              <a:t>(</a:t>
            </a:r>
            <a:r>
              <a:rPr lang="en-GB" dirty="0">
                <a:effectLst/>
                <a:ea typeface="Times New Roman" panose="02020603050405020304" pitchFamily="18" charset="0"/>
              </a:rPr>
              <a:t>M. </a:t>
            </a:r>
            <a:r>
              <a:rPr lang="en-GB" dirty="0" err="1">
                <a:effectLst/>
                <a:ea typeface="Times New Roman" panose="02020603050405020304" pitchFamily="18" charset="0"/>
              </a:rPr>
              <a:t>Parmentier</a:t>
            </a:r>
            <a:r>
              <a:rPr lang="en-GB" dirty="0">
                <a:effectLst/>
                <a:ea typeface="Times New Roman" panose="02020603050405020304" pitchFamily="18" charset="0"/>
              </a:rPr>
              <a:t>, </a:t>
            </a:r>
            <a:r>
              <a:rPr lang="en-GB" dirty="0" err="1">
                <a:effectLst/>
                <a:ea typeface="Times New Roman" panose="02020603050405020304" pitchFamily="18" charset="0"/>
              </a:rPr>
              <a:t>Evagrius</a:t>
            </a:r>
            <a:r>
              <a:rPr lang="en-GB" dirty="0">
                <a:effectLst/>
                <a:ea typeface="Times New Roman" panose="02020603050405020304" pitchFamily="18" charset="0"/>
              </a:rPr>
              <a:t> of Pontus, Letter to Melania I, </a:t>
            </a:r>
            <a:r>
              <a:rPr lang="en-GB" i="1" dirty="0" err="1">
                <a:effectLst/>
                <a:ea typeface="Times New Roman" panose="02020603050405020304" pitchFamily="18" charset="0"/>
              </a:rPr>
              <a:t>Bijdragen</a:t>
            </a:r>
            <a:r>
              <a:rPr lang="en-GB" i="1" dirty="0">
                <a:effectLst/>
                <a:ea typeface="Times New Roman" panose="02020603050405020304" pitchFamily="18" charset="0"/>
              </a:rPr>
              <a:t>, </a:t>
            </a:r>
            <a:r>
              <a:rPr lang="en-GB" i="1" dirty="0" err="1">
                <a:effectLst/>
                <a:ea typeface="Times New Roman" panose="02020603050405020304" pitchFamily="18" charset="0"/>
              </a:rPr>
              <a:t>rijdschrift</a:t>
            </a:r>
            <a:r>
              <a:rPr lang="en-GB" dirty="0">
                <a:effectLst/>
                <a:ea typeface="Times New Roman" panose="02020603050405020304" pitchFamily="18" charset="0"/>
              </a:rPr>
              <a:t> </a:t>
            </a:r>
            <a:r>
              <a:rPr lang="en-GB" i="1" dirty="0" err="1">
                <a:effectLst/>
                <a:ea typeface="Times New Roman" panose="02020603050405020304" pitchFamily="18" charset="0"/>
              </a:rPr>
              <a:t>voor</a:t>
            </a:r>
            <a:r>
              <a:rPr lang="en-GB" i="1" dirty="0">
                <a:effectLst/>
                <a:ea typeface="Times New Roman" panose="02020603050405020304" pitchFamily="18" charset="0"/>
              </a:rPr>
              <a:t> </a:t>
            </a:r>
            <a:r>
              <a:rPr lang="en-GB" i="1" dirty="0" err="1">
                <a:effectLst/>
                <a:ea typeface="Times New Roman" panose="02020603050405020304" pitchFamily="18" charset="0"/>
              </a:rPr>
              <a:t>filosofie</a:t>
            </a:r>
            <a:r>
              <a:rPr lang="en-GB" i="1" dirty="0">
                <a:effectLst/>
                <a:ea typeface="Times New Roman" panose="02020603050405020304" pitchFamily="18" charset="0"/>
              </a:rPr>
              <a:t> </a:t>
            </a:r>
            <a:r>
              <a:rPr lang="en-GB" i="1" dirty="0" err="1">
                <a:effectLst/>
                <a:ea typeface="Times New Roman" panose="02020603050405020304" pitchFamily="18" charset="0"/>
              </a:rPr>
              <a:t>en</a:t>
            </a:r>
            <a:r>
              <a:rPr lang="en-GB" i="1" dirty="0">
                <a:effectLst/>
                <a:ea typeface="Times New Roman" panose="02020603050405020304" pitchFamily="18" charset="0"/>
              </a:rPr>
              <a:t> </a:t>
            </a:r>
            <a:r>
              <a:rPr lang="en-GB" i="1" dirty="0" err="1">
                <a:effectLst/>
                <a:ea typeface="Times New Roman" panose="02020603050405020304" pitchFamily="18" charset="0"/>
              </a:rPr>
              <a:t>Theologie</a:t>
            </a:r>
            <a:r>
              <a:rPr lang="en-GB" i="1" dirty="0">
                <a:effectLst/>
                <a:ea typeface="Times New Roman" panose="02020603050405020304" pitchFamily="18" charset="0"/>
              </a:rPr>
              <a:t> 46</a:t>
            </a:r>
            <a:r>
              <a:rPr lang="en-GB" dirty="0">
                <a:effectLst/>
                <a:ea typeface="Times New Roman" panose="02020603050405020304" pitchFamily="18" charset="0"/>
              </a:rPr>
              <a:t> (1985) 7, 247-271, σ. 14</a:t>
            </a:r>
            <a:r>
              <a:rPr lang="el-GR" dirty="0">
                <a:effectLst/>
                <a:ea typeface="Times New Roman" panose="02020603050405020304" pitchFamily="18" charset="0"/>
              </a:rPr>
              <a:t>). </a:t>
            </a:r>
          </a:p>
          <a:p>
            <a:endParaRPr lang="el-GR" dirty="0"/>
          </a:p>
        </p:txBody>
      </p:sp>
    </p:spTree>
    <p:extLst>
      <p:ext uri="{BB962C8B-B14F-4D97-AF65-F5344CB8AC3E}">
        <p14:creationId xmlns:p14="http://schemas.microsoft.com/office/powerpoint/2010/main" val="4654250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91FE8C-6AE0-2F08-2F96-0610CAF20FB6}"/>
              </a:ext>
            </a:extLst>
          </p:cNvPr>
          <p:cNvSpPr>
            <a:spLocks noGrp="1"/>
          </p:cNvSpPr>
          <p:nvPr>
            <p:ph type="title"/>
          </p:nvPr>
        </p:nvSpPr>
        <p:spPr>
          <a:xfrm>
            <a:off x="838200" y="18256"/>
            <a:ext cx="10515600" cy="662782"/>
          </a:xfrm>
        </p:spPr>
        <p:txBody>
          <a:bodyPr>
            <a:normAutofit fontScale="90000"/>
          </a:bodyPr>
          <a:lstStyle/>
          <a:p>
            <a:pPr algn="ctr"/>
            <a:r>
              <a:rPr lang="el-GR" sz="4400" dirty="0">
                <a:latin typeface="+mn-lt"/>
                <a:ea typeface="Times New Roman" panose="02020603050405020304" pitchFamily="18" charset="0"/>
              </a:rPr>
              <a:t>Η</a:t>
            </a:r>
            <a:r>
              <a:rPr lang="en-US" sz="4400" dirty="0">
                <a:latin typeface="+mn-lt"/>
                <a:ea typeface="Times New Roman" panose="02020603050405020304" pitchFamily="18" charset="0"/>
              </a:rPr>
              <a:t> </a:t>
            </a:r>
            <a:r>
              <a:rPr lang="el-GR" sz="4400" dirty="0">
                <a:latin typeface="+mn-lt"/>
                <a:ea typeface="Times New Roman" panose="02020603050405020304" pitchFamily="18" charset="0"/>
              </a:rPr>
              <a:t>έννοια της απάθειας στον </a:t>
            </a:r>
            <a:r>
              <a:rPr lang="el-GR" sz="4400" dirty="0" err="1">
                <a:latin typeface="+mn-lt"/>
                <a:ea typeface="Times New Roman" panose="02020603050405020304" pitchFamily="18" charset="0"/>
              </a:rPr>
              <a:t>Ευάγριο</a:t>
            </a:r>
            <a:r>
              <a:rPr lang="el-GR" sz="4400" dirty="0">
                <a:latin typeface="+mn-lt"/>
                <a:ea typeface="Times New Roman" panose="02020603050405020304" pitchFamily="18" charset="0"/>
              </a:rPr>
              <a:t> Ποντικό</a:t>
            </a:r>
            <a:endParaRPr lang="el-GR" dirty="0"/>
          </a:p>
        </p:txBody>
      </p:sp>
      <p:sp>
        <p:nvSpPr>
          <p:cNvPr id="3" name="Θέση περιεχομένου 2">
            <a:extLst>
              <a:ext uri="{FF2B5EF4-FFF2-40B4-BE49-F238E27FC236}">
                <a16:creationId xmlns:a16="http://schemas.microsoft.com/office/drawing/2014/main" id="{0BD2D123-48E8-4512-9EB8-78CFD1CD34A7}"/>
              </a:ext>
            </a:extLst>
          </p:cNvPr>
          <p:cNvSpPr>
            <a:spLocks noGrp="1"/>
          </p:cNvSpPr>
          <p:nvPr>
            <p:ph idx="1"/>
          </p:nvPr>
        </p:nvSpPr>
        <p:spPr>
          <a:xfrm>
            <a:off x="0" y="681038"/>
            <a:ext cx="12192000" cy="6158706"/>
          </a:xfrm>
        </p:spPr>
        <p:txBody>
          <a:bodyPr>
            <a:normAutofit lnSpcReduction="10000"/>
          </a:bodyPr>
          <a:lstStyle/>
          <a:p>
            <a:r>
              <a:rPr lang="el-GR" sz="2800" dirty="0">
                <a:effectLst/>
                <a:ea typeface="Times New Roman" panose="02020603050405020304" pitchFamily="18" charset="0"/>
              </a:rPr>
              <a:t>Ο πρακτικός προσανατολισμός της διάκρισης είναι φανερός, από τη στιγμή που αποσκοπεί στην αναγνώριση των «</a:t>
            </a:r>
            <a:r>
              <a:rPr lang="el-GR" sz="2800" i="1" dirty="0" err="1">
                <a:effectLst/>
                <a:ea typeface="Times New Roman" panose="02020603050405020304" pitchFamily="18" charset="0"/>
              </a:rPr>
              <a:t>παρὰ</a:t>
            </a:r>
            <a:r>
              <a:rPr lang="el-GR" sz="2800" i="1" dirty="0">
                <a:effectLst/>
                <a:ea typeface="Times New Roman" panose="02020603050405020304" pitchFamily="18" charset="0"/>
              </a:rPr>
              <a:t> φύσει</a:t>
            </a:r>
            <a:r>
              <a:rPr lang="el-GR" sz="2800" dirty="0">
                <a:effectLst/>
                <a:ea typeface="Times New Roman" panose="02020603050405020304" pitchFamily="18" charset="0"/>
              </a:rPr>
              <a:t>» κινήσεων της ψυχής με στόχο την τελική καταδίωξή τους. Συνεπώς, στην κατάσταση της απάθειας ο άνθρωπος, εφοδιασμένος με την πείρα της διάκρισης, μπορεί πια να αναχαιτίζει κάθε δαιμονική επίθεση, και μ’ αυτόν τον τρόπο να προσηλώνεται στο στόχο της ψυχής του χωρίς πολλές διακυμάνσεις και παλινδρομήσεις. Κάτω από αυτές τις συνθήκες η μετάβαση στη βαθμίδα της «φυσικής» είναι πια αυτονόητη.</a:t>
            </a:r>
          </a:p>
          <a:p>
            <a:r>
              <a:rPr lang="el-GR" dirty="0">
                <a:effectLst/>
                <a:ea typeface="Times New Roman" panose="02020603050405020304" pitchFamily="18" charset="0"/>
              </a:rPr>
              <a:t>Η «</a:t>
            </a:r>
            <a:r>
              <a:rPr lang="el-GR" i="1" dirty="0" err="1">
                <a:effectLst/>
                <a:ea typeface="Times New Roman" panose="02020603050405020304" pitchFamily="18" charset="0"/>
              </a:rPr>
              <a:t>φυσικὴ</a:t>
            </a:r>
            <a:r>
              <a:rPr lang="el-GR" dirty="0">
                <a:ea typeface="Times New Roman" panose="02020603050405020304" pitchFamily="18" charset="0"/>
              </a:rPr>
              <a:t>»</a:t>
            </a:r>
            <a:r>
              <a:rPr lang="el-GR" dirty="0">
                <a:effectLst/>
                <a:ea typeface="Times New Roman" panose="02020603050405020304" pitchFamily="18" charset="0"/>
              </a:rPr>
              <a:t> συγκροτεί το δεύτερο στάδιο του πνευματικού βίου και χαρακτηρίζεται από τη γνώση των όντων, δηλαδή τη θεωρία της σωματικής και ασώματης φύσης. Ο σκοπός της είναι κυρίως γνωσιολογικός, καθώς ενδιαφέρεται να φανερώσει την αλήθεια που κρύβεται στα πράγματα: «</a:t>
            </a:r>
            <a:r>
              <a:rPr lang="el-GR" i="1" dirty="0" err="1">
                <a:effectLst/>
                <a:ea typeface="Times New Roman" panose="02020603050405020304" pitchFamily="18" charset="0"/>
                <a:cs typeface="Times New Roman" panose="02020603050405020304" pitchFamily="18" charset="0"/>
              </a:rPr>
              <a:t>τὴν</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ἀλήθειαν</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ἀποφῆναι</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τὴν</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ἐν</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τοῖς</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πράγμασι</a:t>
            </a:r>
            <a:r>
              <a:rPr lang="el-GR" i="1" dirty="0">
                <a:effectLst/>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cs typeface="Times New Roman" panose="02020603050405020304" pitchFamily="18" charset="0"/>
              </a:rPr>
              <a:t>κρυπτήν</a:t>
            </a:r>
            <a:r>
              <a:rPr lang="el-GR" dirty="0">
                <a:ea typeface="Times New Roman" panose="02020603050405020304" pitchFamily="18" charset="0"/>
                <a:cs typeface="Times New Roman" panose="02020603050405020304" pitchFamily="18" charset="0"/>
              </a:rPr>
              <a:t>» (</a:t>
            </a:r>
            <a:r>
              <a:rPr lang="el-GR" i="1" dirty="0" err="1">
                <a:effectLst/>
                <a:ea typeface="Times New Roman" panose="02020603050405020304" pitchFamily="18" charset="0"/>
              </a:rPr>
              <a:t>Γνωστικὸς</a:t>
            </a:r>
            <a:r>
              <a:rPr lang="el-GR" i="1" dirty="0">
                <a:effectLst/>
                <a:ea typeface="Times New Roman" panose="02020603050405020304" pitchFamily="18" charset="0"/>
              </a:rPr>
              <a:t> </a:t>
            </a:r>
            <a:r>
              <a:rPr lang="el-GR" i="1" dirty="0" err="1">
                <a:effectLst/>
                <a:ea typeface="Times New Roman" panose="02020603050405020304" pitchFamily="18" charset="0"/>
              </a:rPr>
              <a:t>ρνα</a:t>
            </a:r>
            <a:r>
              <a:rPr lang="el-GR" i="1" dirty="0">
                <a:effectLst/>
                <a:ea typeface="Times New Roman" panose="02020603050405020304" pitchFamily="18" charset="0"/>
              </a:rPr>
              <a:t>΄</a:t>
            </a:r>
            <a:r>
              <a:rPr lang="el-GR" dirty="0">
                <a:effectLst/>
                <a:ea typeface="Times New Roman" panose="02020603050405020304" pitchFamily="18" charset="0"/>
              </a:rPr>
              <a:t>, </a:t>
            </a:r>
            <a:r>
              <a:rPr lang="en-GB" dirty="0">
                <a:effectLst/>
                <a:ea typeface="Times New Roman" panose="02020603050405020304" pitchFamily="18" charset="0"/>
              </a:rPr>
              <a:t>Frank</a:t>
            </a:r>
            <a:r>
              <a:rPr lang="el-GR" dirty="0">
                <a:effectLst/>
                <a:ea typeface="Times New Roman" panose="02020603050405020304" pitchFamily="18" charset="0"/>
              </a:rPr>
              <a:t>. σ. 553</a:t>
            </a:r>
            <a:r>
              <a:rPr lang="el-GR" dirty="0">
                <a:ea typeface="Times New Roman" panose="02020603050405020304" pitchFamily="18" charset="0"/>
                <a:cs typeface="Times New Roman" panose="02020603050405020304" pitchFamily="18" charset="0"/>
              </a:rPr>
              <a:t>).</a:t>
            </a:r>
          </a:p>
          <a:p>
            <a:r>
              <a:rPr lang="el-GR" dirty="0">
                <a:effectLst/>
                <a:ea typeface="Times New Roman" panose="02020603050405020304" pitchFamily="18" charset="0"/>
              </a:rPr>
              <a:t>Ωστόσο, η βαθμίδα της «</a:t>
            </a:r>
            <a:r>
              <a:rPr lang="el-GR" dirty="0" err="1">
                <a:effectLst/>
                <a:ea typeface="Times New Roman" panose="02020603050405020304" pitchFamily="18" charset="0"/>
              </a:rPr>
              <a:t>φυσικῆς</a:t>
            </a:r>
            <a:r>
              <a:rPr lang="el-GR" dirty="0">
                <a:ea typeface="Times New Roman" panose="02020603050405020304" pitchFamily="18" charset="0"/>
              </a:rPr>
              <a:t>»</a:t>
            </a:r>
            <a:r>
              <a:rPr lang="el-GR" dirty="0">
                <a:effectLst/>
                <a:ea typeface="Times New Roman" panose="02020603050405020304" pitchFamily="18" charset="0"/>
              </a:rPr>
              <a:t> δεν μπορεί να διακριθεί τελείως από το πρώτο στάδιο της «</a:t>
            </a:r>
            <a:r>
              <a:rPr lang="el-GR" dirty="0" err="1">
                <a:effectLst/>
                <a:ea typeface="Times New Roman" panose="02020603050405020304" pitchFamily="18" charset="0"/>
              </a:rPr>
              <a:t>πρακτικῆς</a:t>
            </a:r>
            <a:r>
              <a:rPr lang="el-GR" dirty="0">
                <a:ea typeface="Times New Roman" panose="02020603050405020304" pitchFamily="18" charset="0"/>
              </a:rPr>
              <a:t>»</a:t>
            </a:r>
            <a:r>
              <a:rPr lang="el-GR" dirty="0">
                <a:effectLst/>
                <a:ea typeface="Times New Roman" panose="02020603050405020304" pitchFamily="18" charset="0"/>
              </a:rPr>
              <a:t>, μια και η πραγμάτωση της απάθειας - το μεταίχμιο μεταξύ των δυο επιπέδων - δεν τα διαχωρίζει απόλυτα, αλλά αντίθετα τα προβάλλει αλληλένδετα.  </a:t>
            </a:r>
            <a:endParaRPr lang="el-GR" dirty="0">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6619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2B626F-4D55-165A-F037-4600D5100D31}"/>
              </a:ext>
            </a:extLst>
          </p:cNvPr>
          <p:cNvSpPr>
            <a:spLocks noGrp="1"/>
          </p:cNvSpPr>
          <p:nvPr>
            <p:ph type="title"/>
          </p:nvPr>
        </p:nvSpPr>
        <p:spPr>
          <a:xfrm>
            <a:off x="838200" y="18256"/>
            <a:ext cx="10515600" cy="662782"/>
          </a:xfrm>
        </p:spPr>
        <p:txBody>
          <a:bodyPr>
            <a:normAutofit fontScale="90000"/>
          </a:bodyPr>
          <a:lstStyle/>
          <a:p>
            <a:pPr algn="ctr"/>
            <a:r>
              <a:rPr lang="el-GR" sz="4400" dirty="0">
                <a:latin typeface="+mn-lt"/>
                <a:ea typeface="Times New Roman" panose="02020603050405020304" pitchFamily="18" charset="0"/>
              </a:rPr>
              <a:t>Η</a:t>
            </a:r>
            <a:r>
              <a:rPr lang="en-US" sz="4400" dirty="0">
                <a:latin typeface="+mn-lt"/>
                <a:ea typeface="Times New Roman" panose="02020603050405020304" pitchFamily="18" charset="0"/>
              </a:rPr>
              <a:t> </a:t>
            </a:r>
            <a:r>
              <a:rPr lang="el-GR" sz="4400" dirty="0">
                <a:latin typeface="+mn-lt"/>
                <a:ea typeface="Times New Roman" panose="02020603050405020304" pitchFamily="18" charset="0"/>
              </a:rPr>
              <a:t>έννοια της απάθειας στον </a:t>
            </a:r>
            <a:r>
              <a:rPr lang="el-GR" sz="4400" dirty="0" err="1">
                <a:latin typeface="+mn-lt"/>
                <a:ea typeface="Times New Roman" panose="02020603050405020304" pitchFamily="18" charset="0"/>
              </a:rPr>
              <a:t>Ευάγριο</a:t>
            </a:r>
            <a:r>
              <a:rPr lang="el-GR" sz="4400" dirty="0">
                <a:latin typeface="+mn-lt"/>
                <a:ea typeface="Times New Roman" panose="02020603050405020304" pitchFamily="18" charset="0"/>
              </a:rPr>
              <a:t> Ποντικό</a:t>
            </a:r>
            <a:endParaRPr lang="el-GR" dirty="0"/>
          </a:p>
        </p:txBody>
      </p:sp>
      <p:sp>
        <p:nvSpPr>
          <p:cNvPr id="3" name="Θέση περιεχομένου 2">
            <a:extLst>
              <a:ext uri="{FF2B5EF4-FFF2-40B4-BE49-F238E27FC236}">
                <a16:creationId xmlns:a16="http://schemas.microsoft.com/office/drawing/2014/main" id="{39F3DA9C-158C-1489-A77E-570A9A371BD5}"/>
              </a:ext>
            </a:extLst>
          </p:cNvPr>
          <p:cNvSpPr>
            <a:spLocks noGrp="1"/>
          </p:cNvSpPr>
          <p:nvPr>
            <p:ph idx="1"/>
          </p:nvPr>
        </p:nvSpPr>
        <p:spPr>
          <a:xfrm>
            <a:off x="0" y="681038"/>
            <a:ext cx="12192000" cy="6158706"/>
          </a:xfrm>
        </p:spPr>
        <p:txBody>
          <a:bodyPr>
            <a:normAutofit fontScale="92500" lnSpcReduction="10000"/>
          </a:bodyPr>
          <a:lstStyle/>
          <a:p>
            <a:r>
              <a:rPr lang="el-GR" dirty="0">
                <a:effectLst/>
                <a:ea typeface="Times New Roman" panose="02020603050405020304" pitchFamily="18" charset="0"/>
              </a:rPr>
              <a:t>Άλλωστε, η κάθαρση δεν ολοκληρώνεται στην πρακτική, όπου η ψυχή </a:t>
            </a:r>
            <a:r>
              <a:rPr lang="el-GR" dirty="0" err="1">
                <a:effectLst/>
                <a:ea typeface="Times New Roman" panose="02020603050405020304" pitchFamily="18" charset="0"/>
              </a:rPr>
              <a:t>καθαίρεται</a:t>
            </a:r>
            <a:r>
              <a:rPr lang="el-GR" dirty="0">
                <a:effectLst/>
                <a:ea typeface="Times New Roman" panose="02020603050405020304" pitchFamily="18" charset="0"/>
              </a:rPr>
              <a:t> από τις άλογες κινήσεις της επιθυμίας και του θυμού, αλλά συνεχίζεται στη φυσική, για να ολοκληρωθεί τελικά στη θεολογία. Τονίζεται ότι ενώ τα πάθη απωθούνται με τις αρετές, οι ψιλοί λογισμοί εκβάλλονται με την πνευματική θεωρία: «</a:t>
            </a:r>
            <a:r>
              <a:rPr lang="el-GR" i="1" dirty="0" err="1">
                <a:effectLst/>
                <a:ea typeface="Times New Roman" panose="02020603050405020304" pitchFamily="18" charset="0"/>
              </a:rPr>
              <a:t>τὰ</a:t>
            </a:r>
            <a:r>
              <a:rPr lang="el-GR" i="1" dirty="0">
                <a:effectLst/>
                <a:ea typeface="Times New Roman" panose="02020603050405020304" pitchFamily="18" charset="0"/>
              </a:rPr>
              <a:t> </a:t>
            </a:r>
            <a:r>
              <a:rPr lang="el-GR" i="1" dirty="0" err="1">
                <a:effectLst/>
                <a:ea typeface="Times New Roman" panose="02020603050405020304" pitchFamily="18" charset="0"/>
              </a:rPr>
              <a:t>μὲν</a:t>
            </a:r>
            <a:r>
              <a:rPr lang="el-GR" i="1" dirty="0">
                <a:effectLst/>
                <a:ea typeface="Times New Roman" panose="02020603050405020304" pitchFamily="18" charset="0"/>
              </a:rPr>
              <a:t> πάθη </a:t>
            </a:r>
            <a:r>
              <a:rPr lang="el-GR" i="1" dirty="0" err="1">
                <a:effectLst/>
                <a:ea typeface="Times New Roman" panose="02020603050405020304" pitchFamily="18" charset="0"/>
              </a:rPr>
              <a:t>ἀπωθήσεται</a:t>
            </a:r>
            <a:r>
              <a:rPr lang="el-GR" i="1" dirty="0">
                <a:effectLst/>
                <a:ea typeface="Times New Roman" panose="02020603050405020304" pitchFamily="18" charset="0"/>
              </a:rPr>
              <a:t> </a:t>
            </a:r>
            <a:r>
              <a:rPr lang="el-GR" i="1" dirty="0" err="1">
                <a:effectLst/>
                <a:ea typeface="Times New Roman" panose="02020603050405020304" pitchFamily="18" charset="0"/>
              </a:rPr>
              <a:t>διὰ</a:t>
            </a:r>
            <a:r>
              <a:rPr lang="el-GR" i="1" dirty="0">
                <a:effectLst/>
                <a:ea typeface="Times New Roman" panose="02020603050405020304" pitchFamily="18" charset="0"/>
              </a:rPr>
              <a:t> </a:t>
            </a:r>
            <a:r>
              <a:rPr lang="el-GR" i="1" dirty="0" err="1">
                <a:effectLst/>
                <a:ea typeface="Times New Roman" panose="02020603050405020304" pitchFamily="18" charset="0"/>
              </a:rPr>
              <a:t>τῶν</a:t>
            </a:r>
            <a:r>
              <a:rPr lang="el-GR" i="1" dirty="0">
                <a:effectLst/>
                <a:ea typeface="Times New Roman" panose="02020603050405020304" pitchFamily="18" charset="0"/>
              </a:rPr>
              <a:t> </a:t>
            </a:r>
            <a:r>
              <a:rPr lang="el-GR" i="1" dirty="0" err="1">
                <a:effectLst/>
                <a:ea typeface="Times New Roman" panose="02020603050405020304" pitchFamily="18" charset="0"/>
              </a:rPr>
              <a:t>ἀρετῶν</a:t>
            </a:r>
            <a:r>
              <a:rPr lang="en-GB" i="1" dirty="0">
                <a:effectLst/>
                <a:ea typeface="Times New Roman" panose="02020603050405020304" pitchFamily="18" charset="0"/>
              </a:rPr>
              <a:t>, </a:t>
            </a:r>
            <a:r>
              <a:rPr lang="el-GR" i="1" dirty="0" err="1">
                <a:effectLst/>
                <a:ea typeface="Times New Roman" panose="02020603050405020304" pitchFamily="18" charset="0"/>
              </a:rPr>
              <a:t>τοὺς</a:t>
            </a:r>
            <a:r>
              <a:rPr lang="el-GR" i="1" dirty="0">
                <a:effectLst/>
                <a:ea typeface="Times New Roman" panose="02020603050405020304" pitchFamily="18" charset="0"/>
              </a:rPr>
              <a:t> </a:t>
            </a:r>
            <a:r>
              <a:rPr lang="el-GR" i="1" dirty="0" err="1">
                <a:effectLst/>
                <a:ea typeface="Times New Roman" panose="02020603050405020304" pitchFamily="18" charset="0"/>
              </a:rPr>
              <a:t>δὲ</a:t>
            </a:r>
            <a:r>
              <a:rPr lang="el-GR" i="1" dirty="0">
                <a:effectLst/>
                <a:ea typeface="Times New Roman" panose="02020603050405020304" pitchFamily="18" charset="0"/>
              </a:rPr>
              <a:t> </a:t>
            </a:r>
            <a:r>
              <a:rPr lang="el-GR" i="1" dirty="0" err="1">
                <a:effectLst/>
                <a:ea typeface="Times New Roman" panose="02020603050405020304" pitchFamily="18" charset="0"/>
              </a:rPr>
              <a:t>ψιλοὺς</a:t>
            </a:r>
            <a:r>
              <a:rPr lang="el-GR" i="1" dirty="0">
                <a:effectLst/>
                <a:ea typeface="Times New Roman" panose="02020603050405020304" pitchFamily="18" charset="0"/>
              </a:rPr>
              <a:t> </a:t>
            </a:r>
            <a:r>
              <a:rPr lang="el-GR" i="1" dirty="0" err="1">
                <a:effectLst/>
                <a:ea typeface="Times New Roman" panose="02020603050405020304" pitchFamily="18" charset="0"/>
              </a:rPr>
              <a:t>λογισμοὺς</a:t>
            </a:r>
            <a:r>
              <a:rPr lang="el-GR" i="1" dirty="0">
                <a:effectLst/>
                <a:ea typeface="Times New Roman" panose="02020603050405020304" pitchFamily="18" charset="0"/>
              </a:rPr>
              <a:t> </a:t>
            </a:r>
            <a:r>
              <a:rPr lang="el-GR" i="1" dirty="0" err="1">
                <a:effectLst/>
                <a:ea typeface="Times New Roman" panose="02020603050405020304" pitchFamily="18" charset="0"/>
              </a:rPr>
              <a:t>διὰ</a:t>
            </a:r>
            <a:r>
              <a:rPr lang="el-GR" i="1" dirty="0">
                <a:effectLst/>
                <a:ea typeface="Times New Roman" panose="02020603050405020304" pitchFamily="18" charset="0"/>
              </a:rPr>
              <a:t> </a:t>
            </a:r>
            <a:r>
              <a:rPr lang="el-GR" i="1" dirty="0" err="1">
                <a:effectLst/>
                <a:ea typeface="Times New Roman" panose="02020603050405020304" pitchFamily="18" charset="0"/>
              </a:rPr>
              <a:t>τῆς</a:t>
            </a:r>
            <a:r>
              <a:rPr lang="el-GR" i="1" dirty="0">
                <a:effectLst/>
                <a:ea typeface="Times New Roman" panose="02020603050405020304" pitchFamily="18" charset="0"/>
              </a:rPr>
              <a:t> </a:t>
            </a:r>
            <a:r>
              <a:rPr lang="el-GR" i="1" dirty="0" err="1">
                <a:effectLst/>
                <a:ea typeface="Times New Roman" panose="02020603050405020304" pitchFamily="18" charset="0"/>
              </a:rPr>
              <a:t>πνευματικῆς</a:t>
            </a:r>
            <a:r>
              <a:rPr lang="el-GR" i="1" dirty="0">
                <a:effectLst/>
                <a:ea typeface="Times New Roman" panose="02020603050405020304" pitchFamily="18" charset="0"/>
              </a:rPr>
              <a:t> θεωρίας</a:t>
            </a:r>
            <a:r>
              <a:rPr lang="el-GR" dirty="0">
                <a:effectLst/>
                <a:ea typeface="Times New Roman" panose="02020603050405020304" pitchFamily="18" charset="0"/>
              </a:rPr>
              <a:t>» (</a:t>
            </a:r>
            <a:r>
              <a:rPr lang="el-GR" i="1" dirty="0" err="1">
                <a:effectLst/>
                <a:ea typeface="Times New Roman" panose="02020603050405020304" pitchFamily="18" charset="0"/>
              </a:rPr>
              <a:t>Πρακτικὸς</a:t>
            </a:r>
            <a:r>
              <a:rPr lang="el-GR" i="1" dirty="0">
                <a:effectLst/>
                <a:ea typeface="Times New Roman" panose="02020603050405020304" pitchFamily="18" charset="0"/>
              </a:rPr>
              <a:t> ΟΑ΄</a:t>
            </a:r>
            <a:r>
              <a:rPr lang="en-GB" i="1" dirty="0">
                <a:effectLst/>
                <a:ea typeface="Times New Roman" panose="02020603050405020304" pitchFamily="18" charset="0"/>
              </a:rPr>
              <a:t>,</a:t>
            </a:r>
            <a:r>
              <a:rPr lang="en-GB" dirty="0">
                <a:effectLst/>
                <a:ea typeface="Times New Roman" panose="02020603050405020304" pitchFamily="18" charset="0"/>
              </a:rPr>
              <a:t> PG 40, 1244</a:t>
            </a:r>
            <a:r>
              <a:rPr lang="el-GR" dirty="0">
                <a:effectLst/>
                <a:ea typeface="Times New Roman" panose="02020603050405020304" pitchFamily="18" charset="0"/>
              </a:rPr>
              <a:t>Β). </a:t>
            </a:r>
          </a:p>
          <a:p>
            <a:r>
              <a:rPr lang="el-GR" dirty="0"/>
              <a:t>Ταυτόχρονα υπογραμμίζεται ότι «</a:t>
            </a:r>
            <a:r>
              <a:rPr lang="el-GR" i="1" dirty="0">
                <a:effectLst/>
                <a:ea typeface="Times New Roman" panose="02020603050405020304" pitchFamily="18" charset="0"/>
              </a:rPr>
              <a:t>ὁ </a:t>
            </a:r>
            <a:r>
              <a:rPr lang="el-GR" i="1" dirty="0" err="1">
                <a:effectLst/>
                <a:ea typeface="Times New Roman" panose="02020603050405020304" pitchFamily="18" charset="0"/>
              </a:rPr>
              <a:t>μὲν</a:t>
            </a:r>
            <a:r>
              <a:rPr lang="el-GR" i="1" dirty="0">
                <a:effectLst/>
                <a:ea typeface="Times New Roman" panose="02020603050405020304" pitchFamily="18" charset="0"/>
              </a:rPr>
              <a:t> </a:t>
            </a:r>
            <a:r>
              <a:rPr lang="el-GR" i="1" dirty="0" err="1">
                <a:effectLst/>
                <a:ea typeface="Times New Roman" panose="02020603050405020304" pitchFamily="18" charset="0"/>
              </a:rPr>
              <a:t>προκόπτων</a:t>
            </a:r>
            <a:r>
              <a:rPr lang="el-GR" i="1" dirty="0">
                <a:effectLst/>
                <a:ea typeface="Times New Roman" panose="02020603050405020304" pitchFamily="18" charset="0"/>
              </a:rPr>
              <a:t> </a:t>
            </a:r>
            <a:r>
              <a:rPr lang="el-GR" i="1" dirty="0" err="1">
                <a:effectLst/>
                <a:ea typeface="Times New Roman" panose="02020603050405020304" pitchFamily="18" charset="0"/>
              </a:rPr>
              <a:t>ἐν</a:t>
            </a:r>
            <a:r>
              <a:rPr lang="el-GR" i="1" dirty="0">
                <a:effectLst/>
                <a:ea typeface="Times New Roman" panose="02020603050405020304" pitchFamily="18" charset="0"/>
              </a:rPr>
              <a:t> </a:t>
            </a:r>
            <a:r>
              <a:rPr lang="el-GR" i="1" dirty="0" err="1">
                <a:effectLst/>
                <a:ea typeface="Times New Roman" panose="02020603050405020304" pitchFamily="18" charset="0"/>
              </a:rPr>
              <a:t>πρακτικῇ</a:t>
            </a:r>
            <a:r>
              <a:rPr lang="en-GB" i="1" dirty="0">
                <a:effectLst/>
                <a:ea typeface="Times New Roman" panose="02020603050405020304" pitchFamily="18" charset="0"/>
              </a:rPr>
              <a:t>, </a:t>
            </a:r>
            <a:r>
              <a:rPr lang="el-GR" i="1" dirty="0" err="1">
                <a:effectLst/>
                <a:ea typeface="Times New Roman" panose="02020603050405020304" pitchFamily="18" charset="0"/>
              </a:rPr>
              <a:t>τὰ</a:t>
            </a:r>
            <a:r>
              <a:rPr lang="el-GR" i="1" dirty="0">
                <a:effectLst/>
                <a:ea typeface="Times New Roman" panose="02020603050405020304" pitchFamily="18" charset="0"/>
              </a:rPr>
              <a:t> πάθη </a:t>
            </a:r>
            <a:r>
              <a:rPr lang="el-GR" i="1" dirty="0" err="1">
                <a:effectLst/>
                <a:ea typeface="Times New Roman" panose="02020603050405020304" pitchFamily="18" charset="0"/>
              </a:rPr>
              <a:t>μειοῖ</a:t>
            </a:r>
            <a:r>
              <a:rPr lang="en-GB" i="1" dirty="0">
                <a:effectLst/>
                <a:ea typeface="Times New Roman" panose="02020603050405020304" pitchFamily="18" charset="0"/>
              </a:rPr>
              <a:t>, </a:t>
            </a:r>
            <a:r>
              <a:rPr lang="el-GR" i="1" dirty="0">
                <a:effectLst/>
                <a:ea typeface="Times New Roman" panose="02020603050405020304" pitchFamily="18" charset="0"/>
              </a:rPr>
              <a:t>ὁ </a:t>
            </a:r>
            <a:r>
              <a:rPr lang="el-GR" i="1" dirty="0" err="1">
                <a:effectLst/>
                <a:ea typeface="Times New Roman" panose="02020603050405020304" pitchFamily="18" charset="0"/>
              </a:rPr>
              <a:t>δὲ</a:t>
            </a:r>
            <a:r>
              <a:rPr lang="el-GR" i="1" dirty="0">
                <a:effectLst/>
                <a:ea typeface="Times New Roman" panose="02020603050405020304" pitchFamily="18" charset="0"/>
              </a:rPr>
              <a:t> </a:t>
            </a:r>
            <a:r>
              <a:rPr lang="el-GR" i="1" dirty="0" err="1">
                <a:effectLst/>
                <a:ea typeface="Times New Roman" panose="02020603050405020304" pitchFamily="18" charset="0"/>
              </a:rPr>
              <a:t>ἐν</a:t>
            </a:r>
            <a:r>
              <a:rPr lang="el-GR" i="1" dirty="0">
                <a:effectLst/>
                <a:ea typeface="Times New Roman" panose="02020603050405020304" pitchFamily="18" charset="0"/>
              </a:rPr>
              <a:t> </a:t>
            </a:r>
            <a:r>
              <a:rPr lang="el-GR" i="1" dirty="0" err="1">
                <a:effectLst/>
                <a:ea typeface="Times New Roman" panose="02020603050405020304" pitchFamily="18" charset="0"/>
              </a:rPr>
              <a:t>θεωρίᾳ</a:t>
            </a:r>
            <a:r>
              <a:rPr lang="en-GB" i="1" dirty="0">
                <a:effectLst/>
                <a:ea typeface="Times New Roman" panose="02020603050405020304" pitchFamily="18" charset="0"/>
              </a:rPr>
              <a:t>, </a:t>
            </a:r>
            <a:r>
              <a:rPr lang="el-GR" i="1" dirty="0" err="1">
                <a:effectLst/>
                <a:ea typeface="Times New Roman" panose="02020603050405020304" pitchFamily="18" charset="0"/>
              </a:rPr>
              <a:t>τήν</a:t>
            </a:r>
            <a:r>
              <a:rPr lang="el-GR" i="1" dirty="0">
                <a:effectLst/>
                <a:ea typeface="Times New Roman" panose="02020603050405020304" pitchFamily="18" charset="0"/>
              </a:rPr>
              <a:t> </a:t>
            </a:r>
            <a:r>
              <a:rPr lang="el-GR" i="1" dirty="0" err="1">
                <a:effectLst/>
                <a:ea typeface="Times New Roman" panose="02020603050405020304" pitchFamily="18" charset="0"/>
              </a:rPr>
              <a:t>ἀγνωσίαν</a:t>
            </a:r>
            <a:r>
              <a:rPr lang="el-GR" dirty="0">
                <a:ea typeface="Times New Roman" panose="02020603050405020304" pitchFamily="18" charset="0"/>
              </a:rPr>
              <a:t>» (</a:t>
            </a:r>
            <a:r>
              <a:rPr lang="el-GR" i="1" dirty="0" err="1">
                <a:effectLst/>
                <a:ea typeface="Times New Roman" panose="02020603050405020304" pitchFamily="18" charset="0"/>
              </a:rPr>
              <a:t>Πρακτικὸς</a:t>
            </a:r>
            <a:r>
              <a:rPr lang="el-GR" i="1" dirty="0">
                <a:effectLst/>
                <a:ea typeface="Times New Roman" panose="02020603050405020304" pitchFamily="18" charset="0"/>
              </a:rPr>
              <a:t> ΝΘ΄</a:t>
            </a:r>
            <a:r>
              <a:rPr lang="en-GB" i="1" dirty="0">
                <a:effectLst/>
                <a:ea typeface="Times New Roman" panose="02020603050405020304" pitchFamily="18" charset="0"/>
              </a:rPr>
              <a:t>, </a:t>
            </a:r>
            <a:r>
              <a:rPr lang="en-GB" dirty="0">
                <a:effectLst/>
                <a:ea typeface="Times New Roman" panose="02020603050405020304" pitchFamily="18" charset="0"/>
              </a:rPr>
              <a:t>PG 40, 1336</a:t>
            </a:r>
            <a:r>
              <a:rPr lang="el-GR" dirty="0">
                <a:effectLst/>
                <a:ea typeface="Times New Roman" panose="02020603050405020304" pitchFamily="18" charset="0"/>
              </a:rPr>
              <a:t>Α). </a:t>
            </a:r>
          </a:p>
          <a:p>
            <a:r>
              <a:rPr lang="el-GR" dirty="0">
                <a:effectLst/>
                <a:ea typeface="Times New Roman" panose="02020603050405020304" pitchFamily="18" charset="0"/>
              </a:rPr>
              <a:t>Γι’ αυτό και στο </a:t>
            </a:r>
            <a:r>
              <a:rPr lang="el-GR" dirty="0" err="1">
                <a:effectLst/>
                <a:ea typeface="Times New Roman" panose="02020603050405020304" pitchFamily="18" charset="0"/>
              </a:rPr>
              <a:t>ευαγριανό</a:t>
            </a:r>
            <a:r>
              <a:rPr lang="el-GR" dirty="0">
                <a:effectLst/>
                <a:ea typeface="Times New Roman" panose="02020603050405020304" pitchFamily="18" charset="0"/>
              </a:rPr>
              <a:t> σύστημα η ολοκλήρωση της ψυχοθεραπευτικής αγωγής πραγματώνεται στη βαθμίδα της «</a:t>
            </a:r>
            <a:r>
              <a:rPr lang="el-GR" dirty="0" err="1">
                <a:effectLst/>
                <a:ea typeface="Times New Roman" panose="02020603050405020304" pitchFamily="18" charset="0"/>
              </a:rPr>
              <a:t>φυσικῆς</a:t>
            </a:r>
            <a:r>
              <a:rPr lang="el-GR" dirty="0">
                <a:ea typeface="Times New Roman" panose="02020603050405020304" pitchFamily="18" charset="0"/>
              </a:rPr>
              <a:t>»</a:t>
            </a:r>
            <a:r>
              <a:rPr lang="el-GR" dirty="0">
                <a:effectLst/>
                <a:ea typeface="Times New Roman" panose="02020603050405020304" pitchFamily="18" charset="0"/>
              </a:rPr>
              <a:t>. Ξεκαθαρίζεται ότι για τη θεραπεία της ψυχής δεν αρκούν οι ενέργειες των εντολών. Αν δεν ακολουθήσουν οι κατάλληλες για τον νου θεωρίες η ψυχοθεραπευτική διαδικασία μένει ανολοκλήρωτη: «</a:t>
            </a:r>
            <a:r>
              <a:rPr lang="el-GR" i="1" dirty="0" err="1">
                <a:effectLst/>
                <a:ea typeface="Times New Roman" panose="02020603050405020304" pitchFamily="18" charset="0"/>
              </a:rPr>
              <a:t>οὐκ</a:t>
            </a:r>
            <a:r>
              <a:rPr lang="el-GR" i="1" dirty="0">
                <a:effectLst/>
                <a:ea typeface="Times New Roman" panose="02020603050405020304" pitchFamily="18" charset="0"/>
              </a:rPr>
              <a:t> </a:t>
            </a:r>
            <a:r>
              <a:rPr lang="el-GR" i="1" dirty="0" err="1">
                <a:effectLst/>
                <a:ea typeface="Times New Roman" panose="02020603050405020304" pitchFamily="18" charset="0"/>
              </a:rPr>
              <a:t>ἀρκοῦσι</a:t>
            </a:r>
            <a:r>
              <a:rPr lang="el-GR" i="1" dirty="0">
                <a:effectLst/>
                <a:ea typeface="Times New Roman" panose="02020603050405020304" pitchFamily="18" charset="0"/>
              </a:rPr>
              <a:t> </a:t>
            </a:r>
            <a:r>
              <a:rPr lang="el-GR" i="1" dirty="0" err="1">
                <a:effectLst/>
                <a:ea typeface="Times New Roman" panose="02020603050405020304" pitchFamily="18" charset="0"/>
              </a:rPr>
              <a:t>αἱ</a:t>
            </a:r>
            <a:r>
              <a:rPr lang="el-GR" i="1" dirty="0">
                <a:effectLst/>
                <a:ea typeface="Times New Roman" panose="02020603050405020304" pitchFamily="18" charset="0"/>
              </a:rPr>
              <a:t> </a:t>
            </a:r>
            <a:r>
              <a:rPr lang="el-GR" i="1" dirty="0" err="1">
                <a:effectLst/>
                <a:ea typeface="Times New Roman" panose="02020603050405020304" pitchFamily="18" charset="0"/>
              </a:rPr>
              <a:t>ἐνέργειαι</a:t>
            </a:r>
            <a:r>
              <a:rPr lang="el-GR" i="1" dirty="0">
                <a:effectLst/>
                <a:ea typeface="Times New Roman" panose="02020603050405020304" pitchFamily="18" charset="0"/>
              </a:rPr>
              <a:t> </a:t>
            </a:r>
            <a:r>
              <a:rPr lang="el-GR" i="1" dirty="0" err="1">
                <a:effectLst/>
                <a:ea typeface="Times New Roman" panose="02020603050405020304" pitchFamily="18" charset="0"/>
              </a:rPr>
              <a:t>τῶν</a:t>
            </a:r>
            <a:r>
              <a:rPr lang="el-GR" i="1" dirty="0">
                <a:effectLst/>
                <a:ea typeface="Times New Roman" panose="02020603050405020304" pitchFamily="18" charset="0"/>
              </a:rPr>
              <a:t> </a:t>
            </a:r>
            <a:r>
              <a:rPr lang="el-GR" i="1" dirty="0" err="1">
                <a:effectLst/>
                <a:ea typeface="Times New Roman" panose="02020603050405020304" pitchFamily="18" charset="0"/>
              </a:rPr>
              <a:t>ἐντολῶν</a:t>
            </a:r>
            <a:r>
              <a:rPr lang="el-GR" i="1" dirty="0">
                <a:effectLst/>
                <a:ea typeface="Times New Roman" panose="02020603050405020304" pitchFamily="18" charset="0"/>
              </a:rPr>
              <a:t> </a:t>
            </a:r>
            <a:r>
              <a:rPr lang="el-GR" i="1" dirty="0" err="1">
                <a:effectLst/>
                <a:ea typeface="Times New Roman" panose="02020603050405020304" pitchFamily="18" charset="0"/>
              </a:rPr>
              <a:t>πρὸς</a:t>
            </a:r>
            <a:r>
              <a:rPr lang="el-GR" i="1" dirty="0">
                <a:effectLst/>
                <a:ea typeface="Times New Roman" panose="02020603050405020304" pitchFamily="18" charset="0"/>
              </a:rPr>
              <a:t> </a:t>
            </a:r>
            <a:r>
              <a:rPr lang="el-GR" i="1" dirty="0" err="1">
                <a:effectLst/>
                <a:ea typeface="Times New Roman" panose="02020603050405020304" pitchFamily="18" charset="0"/>
              </a:rPr>
              <a:t>τὸ</a:t>
            </a:r>
            <a:r>
              <a:rPr lang="el-GR" i="1" dirty="0">
                <a:effectLst/>
                <a:ea typeface="Times New Roman" panose="02020603050405020304" pitchFamily="18" charset="0"/>
              </a:rPr>
              <a:t> τελείως </a:t>
            </a:r>
            <a:r>
              <a:rPr lang="el-GR" i="1" dirty="0" err="1">
                <a:effectLst/>
                <a:ea typeface="Times New Roman" panose="02020603050405020304" pitchFamily="18" charset="0"/>
              </a:rPr>
              <a:t>ἰάσασθαι</a:t>
            </a:r>
            <a:r>
              <a:rPr lang="el-GR" i="1" dirty="0">
                <a:effectLst/>
                <a:ea typeface="Times New Roman" panose="02020603050405020304" pitchFamily="18" charset="0"/>
              </a:rPr>
              <a:t> </a:t>
            </a:r>
            <a:r>
              <a:rPr lang="el-GR" i="1" dirty="0" err="1">
                <a:effectLst/>
                <a:ea typeface="Times New Roman" panose="02020603050405020304" pitchFamily="18" charset="0"/>
              </a:rPr>
              <a:t>τάς</a:t>
            </a:r>
            <a:r>
              <a:rPr lang="el-GR" i="1" dirty="0">
                <a:effectLst/>
                <a:ea typeface="Times New Roman" panose="02020603050405020304" pitchFamily="18" charset="0"/>
              </a:rPr>
              <a:t> δυνάμεις </a:t>
            </a:r>
            <a:r>
              <a:rPr lang="el-GR" i="1" dirty="0" err="1">
                <a:effectLst/>
                <a:ea typeface="Times New Roman" panose="02020603050405020304" pitchFamily="18" charset="0"/>
              </a:rPr>
              <a:t>τῆς</a:t>
            </a:r>
            <a:r>
              <a:rPr lang="el-GR" i="1" dirty="0">
                <a:effectLst/>
                <a:ea typeface="Times New Roman" panose="02020603050405020304" pitchFamily="18" charset="0"/>
              </a:rPr>
              <a:t> </a:t>
            </a:r>
            <a:r>
              <a:rPr lang="el-GR" i="1" dirty="0" err="1">
                <a:effectLst/>
                <a:ea typeface="Times New Roman" panose="02020603050405020304" pitchFamily="18" charset="0"/>
              </a:rPr>
              <a:t>ψυχῆς</a:t>
            </a:r>
            <a:r>
              <a:rPr lang="en-GB" i="1" dirty="0">
                <a:effectLst/>
                <a:ea typeface="Times New Roman" panose="02020603050405020304" pitchFamily="18" charset="0"/>
              </a:rPr>
              <a:t>, </a:t>
            </a:r>
            <a:r>
              <a:rPr lang="el-GR" i="1" dirty="0" err="1">
                <a:effectLst/>
                <a:ea typeface="Times New Roman" panose="02020603050405020304" pitchFamily="18" charset="0"/>
              </a:rPr>
              <a:t>ἄν</a:t>
            </a:r>
            <a:r>
              <a:rPr lang="el-GR" i="1" dirty="0">
                <a:effectLst/>
                <a:ea typeface="Times New Roman" panose="02020603050405020304" pitchFamily="18" charset="0"/>
              </a:rPr>
              <a:t> </a:t>
            </a:r>
            <a:r>
              <a:rPr lang="el-GR" i="1" dirty="0" err="1">
                <a:effectLst/>
                <a:ea typeface="Times New Roman" panose="02020603050405020304" pitchFamily="18" charset="0"/>
              </a:rPr>
              <a:t>μὴ</a:t>
            </a:r>
            <a:r>
              <a:rPr lang="el-GR" i="1" dirty="0">
                <a:effectLst/>
                <a:ea typeface="Times New Roman" panose="02020603050405020304" pitchFamily="18" charset="0"/>
              </a:rPr>
              <a:t> </a:t>
            </a:r>
            <a:r>
              <a:rPr lang="el-GR" i="1" dirty="0" err="1">
                <a:effectLst/>
                <a:ea typeface="Times New Roman" panose="02020603050405020304" pitchFamily="18" charset="0"/>
              </a:rPr>
              <a:t>καὶ</a:t>
            </a:r>
            <a:r>
              <a:rPr lang="el-GR" i="1" dirty="0">
                <a:effectLst/>
                <a:ea typeface="Times New Roman" panose="02020603050405020304" pitchFamily="18" charset="0"/>
              </a:rPr>
              <a:t> κατάλληλοι ταύταις </a:t>
            </a:r>
            <a:r>
              <a:rPr lang="el-GR" i="1" dirty="0" err="1">
                <a:effectLst/>
                <a:ea typeface="Times New Roman" panose="02020603050405020304" pitchFamily="18" charset="0"/>
              </a:rPr>
              <a:t>διαδέξωνται</a:t>
            </a:r>
            <a:r>
              <a:rPr lang="el-GR" i="1" dirty="0">
                <a:effectLst/>
                <a:ea typeface="Times New Roman" panose="02020603050405020304" pitchFamily="18" charset="0"/>
              </a:rPr>
              <a:t> </a:t>
            </a:r>
            <a:r>
              <a:rPr lang="el-GR" i="1" dirty="0" err="1">
                <a:effectLst/>
                <a:ea typeface="Times New Roman" panose="02020603050405020304" pitchFamily="18" charset="0"/>
              </a:rPr>
              <a:t>τὸν</a:t>
            </a:r>
            <a:r>
              <a:rPr lang="el-GR" i="1" dirty="0">
                <a:effectLst/>
                <a:ea typeface="Times New Roman" panose="02020603050405020304" pitchFamily="18" charset="0"/>
              </a:rPr>
              <a:t> </a:t>
            </a:r>
            <a:r>
              <a:rPr lang="el-GR" i="1" dirty="0" err="1">
                <a:effectLst/>
                <a:ea typeface="Times New Roman" panose="02020603050405020304" pitchFamily="18" charset="0"/>
              </a:rPr>
              <a:t>νοῦν</a:t>
            </a:r>
            <a:r>
              <a:rPr lang="el-GR" i="1" dirty="0">
                <a:effectLst/>
                <a:ea typeface="Times New Roman" panose="02020603050405020304" pitchFamily="18" charset="0"/>
              </a:rPr>
              <a:t> </a:t>
            </a:r>
            <a:r>
              <a:rPr lang="el-GR" i="1" dirty="0" err="1">
                <a:effectLst/>
                <a:ea typeface="Times New Roman" panose="02020603050405020304" pitchFamily="18" charset="0"/>
              </a:rPr>
              <a:t>θεωρίαι</a:t>
            </a:r>
            <a:r>
              <a:rPr lang="el-GR" dirty="0">
                <a:ea typeface="Times New Roman" panose="02020603050405020304" pitchFamily="18" charset="0"/>
              </a:rPr>
              <a:t>» (</a:t>
            </a:r>
            <a:r>
              <a:rPr lang="el-GR" i="1" dirty="0" err="1">
                <a:effectLst/>
                <a:ea typeface="Times New Roman" panose="02020603050405020304" pitchFamily="18" charset="0"/>
              </a:rPr>
              <a:t>Πρακτικὸς</a:t>
            </a:r>
            <a:r>
              <a:rPr lang="el-GR" i="1" dirty="0">
                <a:effectLst/>
                <a:ea typeface="Times New Roman" panose="02020603050405020304" pitchFamily="18" charset="0"/>
              </a:rPr>
              <a:t> ΝΑ΄</a:t>
            </a:r>
            <a:r>
              <a:rPr lang="en-GB" i="1" dirty="0">
                <a:effectLst/>
                <a:ea typeface="Times New Roman" panose="02020603050405020304" pitchFamily="18" charset="0"/>
              </a:rPr>
              <a:t>, </a:t>
            </a:r>
            <a:r>
              <a:rPr lang="en-GB" dirty="0">
                <a:effectLst/>
                <a:ea typeface="Times New Roman" panose="02020603050405020304" pitchFamily="18" charset="0"/>
              </a:rPr>
              <a:t>PG 40, 1233</a:t>
            </a:r>
            <a:r>
              <a:rPr lang="el-GR" dirty="0">
                <a:effectLst/>
                <a:ea typeface="Times New Roman" panose="02020603050405020304" pitchFamily="18" charset="0"/>
              </a:rPr>
              <a:t>Β).</a:t>
            </a:r>
          </a:p>
          <a:p>
            <a:r>
              <a:rPr lang="el-GR" dirty="0">
                <a:ea typeface="Times New Roman" panose="02020603050405020304" pitchFamily="18" charset="0"/>
              </a:rPr>
              <a:t>Έτσι ενώ η</a:t>
            </a:r>
            <a:r>
              <a:rPr lang="el-GR" dirty="0">
                <a:effectLst/>
                <a:ea typeface="Times New Roman" panose="02020603050405020304" pitchFamily="18" charset="0"/>
              </a:rPr>
              <a:t> απάθεια πραγματοποιεί την </a:t>
            </a:r>
            <a:r>
              <a:rPr lang="el-GR" u="sng" dirty="0">
                <a:effectLst/>
                <a:ea typeface="Times New Roman" panose="02020603050405020304" pitchFamily="18" charset="0"/>
              </a:rPr>
              <a:t>αποκατάσταση της ψυχικής υγείας</a:t>
            </a:r>
            <a:r>
              <a:rPr lang="el-GR" dirty="0">
                <a:effectLst/>
                <a:ea typeface="Times New Roman" panose="02020603050405020304" pitchFamily="18" charset="0"/>
              </a:rPr>
              <a:t>, η γνώση συγκροτεί τη </a:t>
            </a:r>
            <a:r>
              <a:rPr lang="el-GR" u="sng" dirty="0">
                <a:effectLst/>
                <a:ea typeface="Times New Roman" panose="02020603050405020304" pitchFamily="18" charset="0"/>
              </a:rPr>
              <a:t>δύναμη της πνευματικής τροφοδοσίας </a:t>
            </a:r>
            <a:r>
              <a:rPr lang="el-GR" dirty="0">
                <a:effectLst/>
                <a:ea typeface="Times New Roman" panose="02020603050405020304" pitchFamily="18" charset="0"/>
              </a:rPr>
              <a:t>που συνδέει τον άνθρωπο με τις άγιες δυνάμεις (</a:t>
            </a:r>
            <a:r>
              <a:rPr lang="el-GR" i="1" dirty="0" err="1">
                <a:effectLst/>
                <a:ea typeface="Times New Roman" panose="02020603050405020304" pitchFamily="18" charset="0"/>
              </a:rPr>
              <a:t>Πρακτικὸς</a:t>
            </a:r>
            <a:r>
              <a:rPr lang="el-GR" i="1" dirty="0">
                <a:effectLst/>
                <a:ea typeface="Times New Roman" panose="02020603050405020304" pitchFamily="18" charset="0"/>
              </a:rPr>
              <a:t> ΝΑ΄</a:t>
            </a:r>
            <a:r>
              <a:rPr lang="en-GB" dirty="0">
                <a:effectLst/>
                <a:ea typeface="Times New Roman" panose="02020603050405020304" pitchFamily="18" charset="0"/>
              </a:rPr>
              <a:t>, PG 40, 1248</a:t>
            </a:r>
            <a:r>
              <a:rPr lang="el-GR" dirty="0">
                <a:effectLst/>
                <a:ea typeface="Times New Roman" panose="02020603050405020304" pitchFamily="18" charset="0"/>
              </a:rPr>
              <a:t>ΑΒ).</a:t>
            </a:r>
            <a:endParaRPr lang="el-GR" dirty="0"/>
          </a:p>
        </p:txBody>
      </p:sp>
    </p:spTree>
    <p:extLst>
      <p:ext uri="{BB962C8B-B14F-4D97-AF65-F5344CB8AC3E}">
        <p14:creationId xmlns:p14="http://schemas.microsoft.com/office/powerpoint/2010/main" val="1517406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90B865D-FE73-E5BC-CDB9-93F72EAF8AB7}"/>
              </a:ext>
            </a:extLst>
          </p:cNvPr>
          <p:cNvSpPr>
            <a:spLocks noGrp="1"/>
          </p:cNvSpPr>
          <p:nvPr>
            <p:ph type="title"/>
          </p:nvPr>
        </p:nvSpPr>
        <p:spPr>
          <a:xfrm>
            <a:off x="0" y="18256"/>
            <a:ext cx="12192000" cy="662782"/>
          </a:xfrm>
        </p:spPr>
        <p:txBody>
          <a:bodyPr>
            <a:normAutofit fontScale="90000"/>
          </a:bodyPr>
          <a:lstStyle/>
          <a:p>
            <a:pPr algn="ctr"/>
            <a:r>
              <a:rPr lang="el-GR" sz="4400" dirty="0">
                <a:latin typeface="+mn-lt"/>
                <a:ea typeface="Times New Roman" panose="02020603050405020304" pitchFamily="18" charset="0"/>
              </a:rPr>
              <a:t>Η</a:t>
            </a:r>
            <a:r>
              <a:rPr lang="en-US" sz="4400" dirty="0">
                <a:latin typeface="+mn-lt"/>
                <a:ea typeface="Times New Roman" panose="02020603050405020304" pitchFamily="18" charset="0"/>
              </a:rPr>
              <a:t> </a:t>
            </a:r>
            <a:r>
              <a:rPr lang="el-GR" sz="4400" dirty="0">
                <a:latin typeface="+mn-lt"/>
                <a:ea typeface="Times New Roman" panose="02020603050405020304" pitchFamily="18" charset="0"/>
              </a:rPr>
              <a:t>έννοια της απάθειας στον </a:t>
            </a:r>
            <a:r>
              <a:rPr lang="el-GR" sz="4400" dirty="0" err="1">
                <a:latin typeface="+mn-lt"/>
                <a:ea typeface="Times New Roman" panose="02020603050405020304" pitchFamily="18" charset="0"/>
              </a:rPr>
              <a:t>Ευάγριο</a:t>
            </a:r>
            <a:r>
              <a:rPr lang="el-GR" sz="4400" dirty="0">
                <a:latin typeface="+mn-lt"/>
                <a:ea typeface="Times New Roman" panose="02020603050405020304" pitchFamily="18" charset="0"/>
              </a:rPr>
              <a:t> Ποντικό</a:t>
            </a:r>
            <a:endParaRPr lang="el-GR" dirty="0"/>
          </a:p>
        </p:txBody>
      </p:sp>
      <p:sp>
        <p:nvSpPr>
          <p:cNvPr id="3" name="Θέση περιεχομένου 2">
            <a:extLst>
              <a:ext uri="{FF2B5EF4-FFF2-40B4-BE49-F238E27FC236}">
                <a16:creationId xmlns:a16="http://schemas.microsoft.com/office/drawing/2014/main" id="{A24C7528-81F4-B1E0-B53F-58E5F6225E80}"/>
              </a:ext>
            </a:extLst>
          </p:cNvPr>
          <p:cNvSpPr>
            <a:spLocks noGrp="1"/>
          </p:cNvSpPr>
          <p:nvPr>
            <p:ph idx="1"/>
          </p:nvPr>
        </p:nvSpPr>
        <p:spPr>
          <a:xfrm>
            <a:off x="-1" y="615636"/>
            <a:ext cx="12191999" cy="6224108"/>
          </a:xfrm>
        </p:spPr>
        <p:txBody>
          <a:bodyPr>
            <a:normAutofit/>
          </a:bodyPr>
          <a:lstStyle/>
          <a:p>
            <a:r>
              <a:rPr lang="el-GR" dirty="0"/>
              <a:t>Η έννοια της απάθειας στο </a:t>
            </a:r>
            <a:r>
              <a:rPr lang="el-GR" dirty="0" err="1"/>
              <a:t>ευαγριανό</a:t>
            </a:r>
            <a:r>
              <a:rPr lang="el-GR" dirty="0"/>
              <a:t> σύστημα χαρακτηρίζεται για την ιδιομορφία αλλά και για τη δυναμικότητά της, αποδεικνύοντας τη ρωμαλεότητα της αφομοιωτικής σκέψης του </a:t>
            </a:r>
            <a:r>
              <a:rPr lang="el-GR" dirty="0" err="1"/>
              <a:t>Ευάγριου</a:t>
            </a:r>
            <a:r>
              <a:rPr lang="el-GR" dirty="0"/>
              <a:t>.</a:t>
            </a:r>
          </a:p>
          <a:p>
            <a:r>
              <a:rPr lang="el-GR" dirty="0"/>
              <a:t>Φυσικά είναι γνωστό ότι ο όρος «</a:t>
            </a:r>
            <a:r>
              <a:rPr lang="el-GR" dirty="0" err="1"/>
              <a:t>ἀπάθεια</a:t>
            </a:r>
            <a:r>
              <a:rPr lang="el-GR" dirty="0"/>
              <a:t>» εισήλθε στη χριστιανική γραμματεία από τη </a:t>
            </a:r>
            <a:r>
              <a:rPr lang="el-GR" dirty="0">
                <a:solidFill>
                  <a:srgbClr val="FF0000"/>
                </a:solidFill>
              </a:rPr>
              <a:t>στωική φιλοσοφία</a:t>
            </a:r>
            <a:r>
              <a:rPr lang="el-GR" dirty="0"/>
              <a:t>, όπου δήλωνε την απόλυτη ψυχική αταραξία.</a:t>
            </a:r>
          </a:p>
          <a:p>
            <a:r>
              <a:rPr lang="el-GR" dirty="0">
                <a:effectLst/>
                <a:ea typeface="Times New Roman" panose="02020603050405020304" pitchFamily="18" charset="0"/>
              </a:rPr>
              <a:t>Εισηγητής του ασκητικού ιδεώδους της απάθειας είναι </a:t>
            </a:r>
            <a:r>
              <a:rPr lang="el-GR" b="1" dirty="0">
                <a:effectLst/>
                <a:ea typeface="Times New Roman" panose="02020603050405020304" pitchFamily="18" charset="0"/>
              </a:rPr>
              <a:t>ο Κλήμης</a:t>
            </a:r>
            <a:r>
              <a:rPr lang="el-GR" dirty="0">
                <a:effectLst/>
                <a:ea typeface="Times New Roman" panose="02020603050405020304" pitchFamily="18" charset="0"/>
              </a:rPr>
              <a:t>. Στο σύστημά του, αποτελεί χαρακτηριστικό γνώρισμα του γνωστικού, από τη στιγμή που θεωρεί ότι μόνο ο τέλειος χριστιανός, που έφθασε στην απάθεια, έχει το δώρο της γνώσης, είναι αληθινός γνωστικός. </a:t>
            </a:r>
          </a:p>
          <a:p>
            <a:r>
              <a:rPr lang="el-GR" dirty="0">
                <a:ea typeface="Times New Roman" panose="02020603050405020304" pitchFamily="18" charset="0"/>
              </a:rPr>
              <a:t>Ωστόσο</a:t>
            </a:r>
            <a:r>
              <a:rPr lang="el-GR" dirty="0">
                <a:effectLst/>
                <a:ea typeface="Times New Roman" panose="02020603050405020304" pitchFamily="18" charset="0"/>
              </a:rPr>
              <a:t>, έτσι όπως στη συνέχεια επεξεργάστηκε και ενσωματώθηκε ο όρος από την </a:t>
            </a:r>
            <a:r>
              <a:rPr lang="el-GR" dirty="0" err="1">
                <a:effectLst/>
                <a:ea typeface="Times New Roman" panose="02020603050405020304" pitchFamily="18" charset="0"/>
              </a:rPr>
              <a:t>ευαγριανή</a:t>
            </a:r>
            <a:r>
              <a:rPr lang="el-GR" dirty="0">
                <a:effectLst/>
                <a:ea typeface="Times New Roman" panose="02020603050405020304" pitchFamily="18" charset="0"/>
              </a:rPr>
              <a:t> </a:t>
            </a:r>
            <a:r>
              <a:rPr lang="el-GR" dirty="0">
                <a:ea typeface="Times New Roman" panose="02020603050405020304" pitchFamily="18" charset="0"/>
              </a:rPr>
              <a:t>γραφίδα είναι βέβαιο ότι:</a:t>
            </a:r>
          </a:p>
          <a:p>
            <a:pPr>
              <a:buFont typeface="Wingdings" panose="05000000000000000000" pitchFamily="2" charset="2"/>
              <a:buChar char="v"/>
            </a:pPr>
            <a:r>
              <a:rPr lang="el-GR" dirty="0">
                <a:effectLst/>
                <a:ea typeface="Times New Roman" panose="02020603050405020304" pitchFamily="18" charset="0"/>
              </a:rPr>
              <a:t>δεν πρόκειται για την ανθρώπινη αδιαφορία των στωικών, </a:t>
            </a:r>
          </a:p>
          <a:p>
            <a:pPr>
              <a:buFont typeface="Wingdings" panose="05000000000000000000" pitchFamily="2" charset="2"/>
              <a:buChar char="v"/>
            </a:pPr>
            <a:r>
              <a:rPr lang="el-GR" dirty="0">
                <a:effectLst/>
                <a:ea typeface="Times New Roman" panose="02020603050405020304" pitchFamily="18" charset="0"/>
              </a:rPr>
              <a:t>αλλά για κατάσταση θεωρίας ή γνώσης, ένα στάδιο άφιξης στη γνώση διαμέσου της θείας χάρης.  </a:t>
            </a:r>
            <a:endParaRPr lang="el-GR" dirty="0"/>
          </a:p>
        </p:txBody>
      </p:sp>
    </p:spTree>
    <p:extLst>
      <p:ext uri="{BB962C8B-B14F-4D97-AF65-F5344CB8AC3E}">
        <p14:creationId xmlns:p14="http://schemas.microsoft.com/office/powerpoint/2010/main" val="9508048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875ECC-F132-9421-9F18-4240FCC1F99D}"/>
              </a:ext>
            </a:extLst>
          </p:cNvPr>
          <p:cNvSpPr>
            <a:spLocks noGrp="1"/>
          </p:cNvSpPr>
          <p:nvPr>
            <p:ph type="title"/>
          </p:nvPr>
        </p:nvSpPr>
        <p:spPr>
          <a:xfrm>
            <a:off x="838200" y="18256"/>
            <a:ext cx="10515600" cy="756296"/>
          </a:xfrm>
        </p:spPr>
        <p:txBody>
          <a:bodyPr/>
          <a:lstStyle/>
          <a:p>
            <a:pPr algn="ctr"/>
            <a:r>
              <a:rPr lang="el-GR" sz="4400" dirty="0">
                <a:latin typeface="+mn-lt"/>
                <a:ea typeface="Times New Roman" panose="02020603050405020304" pitchFamily="18" charset="0"/>
              </a:rPr>
              <a:t>Η</a:t>
            </a:r>
            <a:r>
              <a:rPr lang="en-US" sz="4400" dirty="0">
                <a:latin typeface="+mn-lt"/>
                <a:ea typeface="Times New Roman" panose="02020603050405020304" pitchFamily="18" charset="0"/>
              </a:rPr>
              <a:t> </a:t>
            </a:r>
            <a:r>
              <a:rPr lang="el-GR" sz="4400" dirty="0">
                <a:latin typeface="+mn-lt"/>
                <a:ea typeface="Times New Roman" panose="02020603050405020304" pitchFamily="18" charset="0"/>
              </a:rPr>
              <a:t>έννοια της απάθειας στον </a:t>
            </a:r>
            <a:r>
              <a:rPr lang="el-GR" sz="4400" dirty="0" err="1">
                <a:latin typeface="+mn-lt"/>
                <a:ea typeface="Times New Roman" panose="02020603050405020304" pitchFamily="18" charset="0"/>
              </a:rPr>
              <a:t>Ευάγριο</a:t>
            </a:r>
            <a:r>
              <a:rPr lang="el-GR" sz="4400" dirty="0">
                <a:latin typeface="+mn-lt"/>
                <a:ea typeface="Times New Roman" panose="02020603050405020304" pitchFamily="18" charset="0"/>
              </a:rPr>
              <a:t> Ποντικό</a:t>
            </a:r>
            <a:endParaRPr lang="el-GR" dirty="0"/>
          </a:p>
        </p:txBody>
      </p:sp>
      <p:sp>
        <p:nvSpPr>
          <p:cNvPr id="3" name="Θέση περιεχομένου 2">
            <a:extLst>
              <a:ext uri="{FF2B5EF4-FFF2-40B4-BE49-F238E27FC236}">
                <a16:creationId xmlns:a16="http://schemas.microsoft.com/office/drawing/2014/main" id="{A17146CC-BB05-F262-845B-DEBEE9BF81E1}"/>
              </a:ext>
            </a:extLst>
          </p:cNvPr>
          <p:cNvSpPr>
            <a:spLocks noGrp="1"/>
          </p:cNvSpPr>
          <p:nvPr>
            <p:ph idx="1"/>
          </p:nvPr>
        </p:nvSpPr>
        <p:spPr>
          <a:xfrm>
            <a:off x="0" y="677732"/>
            <a:ext cx="12192000" cy="6162012"/>
          </a:xfrm>
        </p:spPr>
        <p:txBody>
          <a:bodyPr>
            <a:noAutofit/>
          </a:bodyPr>
          <a:lstStyle/>
          <a:p>
            <a:r>
              <a:rPr lang="el-GR" sz="2600" dirty="0">
                <a:effectLst/>
                <a:ea typeface="Times New Roman" panose="02020603050405020304" pitchFamily="18" charset="0"/>
              </a:rPr>
              <a:t>Η σχέση γνώσης και απάθειας δεν είναι μόνο άρρηκτη αλλά και αιτιώδης· η αύξηση στη γνώση εξαρτάται απόλυτα από το βαθμό της απάθειας, εφόσον υπογραμμίζεται ότι «</a:t>
            </a:r>
            <a:r>
              <a:rPr lang="el-GR" sz="2600" i="1" dirty="0">
                <a:effectLst/>
                <a:ea typeface="Times New Roman" panose="02020603050405020304" pitchFamily="18" charset="0"/>
              </a:rPr>
              <a:t>κατ’ </a:t>
            </a:r>
            <a:r>
              <a:rPr lang="el-GR" sz="2600" i="1" dirty="0" err="1">
                <a:effectLst/>
                <a:ea typeface="Times New Roman" panose="02020603050405020304" pitchFamily="18" charset="0"/>
              </a:rPr>
              <a:t>ἀναλογίαν</a:t>
            </a:r>
            <a:r>
              <a:rPr lang="el-GR" sz="2600" i="1" dirty="0">
                <a:effectLst/>
                <a:ea typeface="Times New Roman" panose="02020603050405020304" pitchFamily="18" charset="0"/>
              </a:rPr>
              <a:t> </a:t>
            </a:r>
            <a:r>
              <a:rPr lang="el-GR" sz="2600" i="1" dirty="0" err="1">
                <a:effectLst/>
                <a:ea typeface="Times New Roman" panose="02020603050405020304" pitchFamily="18" charset="0"/>
              </a:rPr>
              <a:t>γὰρ</a:t>
            </a:r>
            <a:r>
              <a:rPr lang="el-GR" sz="2600" i="1" dirty="0">
                <a:effectLst/>
                <a:ea typeface="Times New Roman" panose="02020603050405020304" pitchFamily="18" charset="0"/>
              </a:rPr>
              <a:t> </a:t>
            </a:r>
            <a:r>
              <a:rPr lang="el-GR" sz="2600" i="1" dirty="0" err="1">
                <a:effectLst/>
                <a:ea typeface="Times New Roman" panose="02020603050405020304" pitchFamily="18" charset="0"/>
              </a:rPr>
              <a:t>τῆς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ἀπαθείας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ἡμῶν</a:t>
            </a:r>
            <a:r>
              <a:rPr lang="el-GR" sz="2600" i="1" dirty="0">
                <a:effectLst/>
                <a:ea typeface="Times New Roman" panose="02020603050405020304" pitchFamily="18" charset="0"/>
              </a:rPr>
              <a:t> </a:t>
            </a:r>
            <a:r>
              <a:rPr lang="el-GR" sz="2600" i="1" dirty="0" err="1">
                <a:effectLst/>
                <a:ea typeface="Times New Roman" panose="02020603050405020304" pitchFamily="18" charset="0"/>
              </a:rPr>
              <a:t>καταξιούμεθα</a:t>
            </a:r>
            <a:r>
              <a:rPr lang="el-GR" sz="2600" i="1" dirty="0">
                <a:effectLst/>
                <a:ea typeface="Times New Roman" panose="02020603050405020304" pitchFamily="18" charset="0"/>
              </a:rPr>
              <a:t> γνώσεως</a:t>
            </a:r>
            <a:r>
              <a:rPr lang="el-GR" sz="2600" dirty="0">
                <a:effectLst/>
                <a:ea typeface="Times New Roman" panose="02020603050405020304" pitchFamily="18" charset="0"/>
              </a:rPr>
              <a:t>» (</a:t>
            </a:r>
            <a:r>
              <a:rPr lang="el-GR" sz="2600" i="1" dirty="0">
                <a:effectLst/>
                <a:ea typeface="Times New Roman" panose="02020603050405020304" pitchFamily="18" charset="0"/>
              </a:rPr>
              <a:t>Σχόλια </a:t>
            </a:r>
            <a:r>
              <a:rPr lang="el-GR" sz="2600" i="1" dirty="0" err="1">
                <a:effectLst/>
                <a:ea typeface="Times New Roman" panose="02020603050405020304" pitchFamily="18" charset="0"/>
              </a:rPr>
              <a:t>εἰς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τὰς</a:t>
            </a:r>
            <a:r>
              <a:rPr lang="el-GR" sz="2600" i="1" dirty="0">
                <a:effectLst/>
                <a:ea typeface="Times New Roman" panose="02020603050405020304" pitchFamily="18" charset="0"/>
              </a:rPr>
              <a:t> Παροιμίας 199</a:t>
            </a:r>
            <a:r>
              <a:rPr lang="el-GR" sz="2600" dirty="0">
                <a:effectLst/>
                <a:ea typeface="Times New Roman" panose="02020603050405020304" pitchFamily="18" charset="0"/>
              </a:rPr>
              <a:t>, </a:t>
            </a:r>
            <a:r>
              <a:rPr lang="en-GB" sz="2600" dirty="0" err="1">
                <a:effectLst/>
                <a:ea typeface="Times New Roman" panose="02020603050405020304" pitchFamily="18" charset="0"/>
              </a:rPr>
              <a:t>SChr</a:t>
            </a:r>
            <a:r>
              <a:rPr lang="el-GR" sz="2600" dirty="0">
                <a:effectLst/>
                <a:ea typeface="Times New Roman" panose="02020603050405020304" pitchFamily="18" charset="0"/>
              </a:rPr>
              <a:t>340, σ. 294). Για τον </a:t>
            </a:r>
            <a:r>
              <a:rPr lang="el-GR" sz="2600" dirty="0" err="1">
                <a:effectLst/>
                <a:ea typeface="Times New Roman" panose="02020603050405020304" pitchFamily="18" charset="0"/>
              </a:rPr>
              <a:t>Ευάγριο</a:t>
            </a:r>
            <a:r>
              <a:rPr lang="el-GR" sz="2600" dirty="0">
                <a:effectLst/>
                <a:ea typeface="Times New Roman" panose="02020603050405020304" pitchFamily="18" charset="0"/>
              </a:rPr>
              <a:t> δεν μπορεί να υπάρξει γνώση στο ανώτερο κομμάτι της ψυχής χωρίς να εγκαθιδρυθεί πρώτα η αρετή στο παθιασμένο κομμάτι της. Ο τεχνικός όρος για την αρετή που εγκαθίσταται στο παθιασμένο κομμάτι της ψυχής είναι η απάθεια. Δεν είναι όμως ένας στόχος τελικός, αλλά διαμεσολαβητικός (</a:t>
            </a:r>
            <a:r>
              <a:rPr lang="en-US" sz="2600" dirty="0">
                <a:effectLst/>
                <a:ea typeface="Times New Roman" panose="02020603050405020304" pitchFamily="18" charset="0"/>
              </a:rPr>
              <a:t>Jeremy Driscoll</a:t>
            </a:r>
            <a:r>
              <a:rPr lang="el-GR" sz="2600" dirty="0">
                <a:ea typeface="Times New Roman" panose="02020603050405020304" pitchFamily="18" charset="0"/>
              </a:rPr>
              <a:t>).</a:t>
            </a:r>
          </a:p>
          <a:p>
            <a:r>
              <a:rPr lang="el-GR" sz="2600" dirty="0">
                <a:effectLst/>
                <a:ea typeface="Times New Roman" panose="02020603050405020304" pitchFamily="18" charset="0"/>
              </a:rPr>
              <a:t>Έτσι, η φυσική αντιστοιχεί στην τρίτη </a:t>
            </a:r>
            <a:r>
              <a:rPr lang="el-GR" sz="2600" dirty="0" err="1">
                <a:effectLst/>
                <a:ea typeface="Times New Roman" panose="02020603050405020304" pitchFamily="18" charset="0"/>
              </a:rPr>
              <a:t>αποταγή</a:t>
            </a:r>
            <a:r>
              <a:rPr lang="el-GR" sz="2600" dirty="0">
                <a:effectLst/>
                <a:ea typeface="Times New Roman" panose="02020603050405020304" pitchFamily="18" charset="0"/>
              </a:rPr>
              <a:t> του </a:t>
            </a:r>
            <a:r>
              <a:rPr lang="el-GR" sz="2600" dirty="0" err="1">
                <a:effectLst/>
                <a:ea typeface="Times New Roman" panose="02020603050405020304" pitchFamily="18" charset="0"/>
              </a:rPr>
              <a:t>ευαγριανού</a:t>
            </a:r>
            <a:r>
              <a:rPr lang="el-GR" sz="2600" dirty="0">
                <a:effectLst/>
                <a:ea typeface="Times New Roman" panose="02020603050405020304" pitchFamily="18" charset="0"/>
              </a:rPr>
              <a:t> συστήματος, που συνίσταται στον αφορισμό της άγνοιας: «</a:t>
            </a:r>
            <a:r>
              <a:rPr lang="el-GR" sz="2600" i="1" dirty="0">
                <a:effectLst/>
                <a:ea typeface="Times New Roman" panose="02020603050405020304" pitchFamily="18" charset="0"/>
              </a:rPr>
              <a:t>Ἡ τρίτη </a:t>
            </a:r>
            <a:r>
              <a:rPr lang="el-GR" sz="2600" i="1" dirty="0" err="1">
                <a:effectLst/>
                <a:ea typeface="Times New Roman" panose="02020603050405020304" pitchFamily="18" charset="0"/>
              </a:rPr>
              <a:t>ἀποταγή</a:t>
            </a:r>
            <a:r>
              <a:rPr lang="el-GR" sz="2600" i="1" dirty="0">
                <a:effectLst/>
                <a:ea typeface="Times New Roman" panose="02020603050405020304" pitchFamily="18" charset="0"/>
              </a:rPr>
              <a:t> </a:t>
            </a:r>
            <a:r>
              <a:rPr lang="el-GR" sz="2600" i="1" dirty="0" err="1">
                <a:effectLst/>
                <a:ea typeface="Times New Roman" panose="02020603050405020304" pitchFamily="18" charset="0"/>
              </a:rPr>
              <a:t>ἐστιν</a:t>
            </a:r>
            <a:r>
              <a:rPr lang="el-GR" sz="2600" i="1" dirty="0">
                <a:effectLst/>
                <a:ea typeface="Times New Roman" panose="02020603050405020304" pitchFamily="18" charset="0"/>
              </a:rPr>
              <a:t> </a:t>
            </a:r>
            <a:r>
              <a:rPr lang="el-GR" sz="2600" i="1" dirty="0" err="1">
                <a:effectLst/>
                <a:ea typeface="Times New Roman" panose="02020603050405020304" pitchFamily="18" charset="0"/>
              </a:rPr>
              <a:t>ἀφορισμὸς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τῆς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ἀγνοίας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ἥτις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εἰωθότως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ὁρᾶται</a:t>
            </a:r>
            <a:r>
              <a:rPr lang="el-GR" sz="2600" i="1" dirty="0">
                <a:effectLst/>
                <a:ea typeface="Times New Roman" panose="02020603050405020304" pitchFamily="18" charset="0"/>
              </a:rPr>
              <a:t> </a:t>
            </a:r>
            <a:r>
              <a:rPr lang="el-GR" sz="2600" i="1" dirty="0" err="1">
                <a:effectLst/>
                <a:ea typeface="Times New Roman" panose="02020603050405020304" pitchFamily="18" charset="0"/>
              </a:rPr>
              <a:t>τοῖς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ἀνθρώποις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ὡς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φαντασίᾳ</a:t>
            </a:r>
            <a:r>
              <a:rPr lang="el-GR" sz="2600" i="1" dirty="0">
                <a:effectLst/>
                <a:ea typeface="Times New Roman" panose="02020603050405020304" pitchFamily="18" charset="0"/>
              </a:rPr>
              <a:t> </a:t>
            </a:r>
            <a:r>
              <a:rPr lang="el-GR" sz="2600" i="1" dirty="0" err="1">
                <a:effectLst/>
                <a:ea typeface="Times New Roman" panose="02020603050405020304" pitchFamily="18" charset="0"/>
              </a:rPr>
              <a:t>ἐν</a:t>
            </a:r>
            <a:r>
              <a:rPr lang="el-GR" sz="2600" i="1" dirty="0">
                <a:effectLst/>
                <a:ea typeface="Times New Roman" panose="02020603050405020304" pitchFamily="18" charset="0"/>
              </a:rPr>
              <a:t> </a:t>
            </a:r>
            <a:r>
              <a:rPr lang="el-GR" sz="2600" i="1" dirty="0" err="1">
                <a:effectLst/>
                <a:ea typeface="Times New Roman" panose="02020603050405020304" pitchFamily="18" charset="0"/>
              </a:rPr>
              <a:t>τῷ</a:t>
            </a:r>
            <a:r>
              <a:rPr lang="el-GR" sz="2600" i="1" dirty="0">
                <a:effectLst/>
                <a:ea typeface="Times New Roman" panose="02020603050405020304" pitchFamily="18" charset="0"/>
              </a:rPr>
              <a:t> </a:t>
            </a:r>
            <a:r>
              <a:rPr lang="el-GR" sz="2600" i="1" dirty="0" err="1">
                <a:effectLst/>
                <a:ea typeface="Times New Roman" panose="02020603050405020304" pitchFamily="18" charset="0"/>
              </a:rPr>
              <a:t>πολέμῳ</a:t>
            </a:r>
            <a:r>
              <a:rPr lang="el-GR" sz="2600" i="1" dirty="0">
                <a:effectLst/>
                <a:ea typeface="Times New Roman" panose="02020603050405020304" pitchFamily="18" charset="0"/>
              </a:rPr>
              <a:t> </a:t>
            </a:r>
            <a:r>
              <a:rPr lang="el-GR" sz="2600" i="1" dirty="0" err="1">
                <a:effectLst/>
                <a:ea typeface="Times New Roman" panose="02020603050405020304" pitchFamily="18" charset="0"/>
              </a:rPr>
              <a:t>κατὰ</a:t>
            </a:r>
            <a:r>
              <a:rPr lang="el-GR" sz="2600" i="1" dirty="0">
                <a:effectLst/>
                <a:ea typeface="Times New Roman" panose="02020603050405020304" pitchFamily="18" charset="0"/>
              </a:rPr>
              <a:t> </a:t>
            </a:r>
            <a:r>
              <a:rPr lang="el-GR" sz="2600" i="1" dirty="0" err="1">
                <a:effectLst/>
                <a:ea typeface="Times New Roman" panose="02020603050405020304" pitchFamily="18" charset="0"/>
              </a:rPr>
              <a:t>τὸ</a:t>
            </a:r>
            <a:r>
              <a:rPr lang="el-GR" sz="2600" i="1" dirty="0">
                <a:effectLst/>
                <a:ea typeface="Times New Roman" panose="02020603050405020304" pitchFamily="18" charset="0"/>
              </a:rPr>
              <a:t> μέτρον </a:t>
            </a:r>
            <a:r>
              <a:rPr lang="el-GR" sz="2600" i="1" dirty="0" err="1">
                <a:effectLst/>
                <a:ea typeface="Times New Roman" panose="02020603050405020304" pitchFamily="18" charset="0"/>
              </a:rPr>
              <a:t>τῆς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αὐξήσεως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αὐτῶν</a:t>
            </a:r>
            <a:r>
              <a:rPr lang="el-GR" sz="2600" dirty="0">
                <a:effectLst/>
                <a:ea typeface="Times New Roman" panose="02020603050405020304" pitchFamily="18" charset="0"/>
              </a:rPr>
              <a:t>» (</a:t>
            </a:r>
            <a:r>
              <a:rPr lang="el-GR" sz="2600" i="1" dirty="0" err="1">
                <a:effectLst/>
                <a:ea typeface="Times New Roman" panose="02020603050405020304" pitchFamily="18" charset="0"/>
              </a:rPr>
              <a:t>Γνωστικὰ</a:t>
            </a:r>
            <a:r>
              <a:rPr lang="el-GR" sz="2600" i="1" dirty="0">
                <a:effectLst/>
                <a:ea typeface="Times New Roman" panose="02020603050405020304" pitchFamily="18" charset="0"/>
              </a:rPr>
              <a:t> Κεφάλαια Ι, 80</a:t>
            </a:r>
            <a:r>
              <a:rPr lang="el-GR" sz="2600" dirty="0">
                <a:effectLst/>
                <a:ea typeface="Times New Roman" panose="02020603050405020304" pitchFamily="18" charset="0"/>
              </a:rPr>
              <a:t>, </a:t>
            </a:r>
            <a:r>
              <a:rPr lang="en-GB" sz="2600" dirty="0">
                <a:effectLst/>
                <a:ea typeface="Times New Roman" panose="02020603050405020304" pitchFamily="18" charset="0"/>
              </a:rPr>
              <a:t>Frank</a:t>
            </a:r>
            <a:r>
              <a:rPr lang="el-GR" sz="2600" dirty="0">
                <a:effectLst/>
                <a:ea typeface="Times New Roman" panose="02020603050405020304" pitchFamily="18" charset="0"/>
              </a:rPr>
              <a:t>. σ. 117). </a:t>
            </a:r>
            <a:endParaRPr lang="el-GR" sz="2600" dirty="0"/>
          </a:p>
          <a:p>
            <a:r>
              <a:rPr lang="el-GR" sz="2600" dirty="0">
                <a:effectLst/>
                <a:ea typeface="Times New Roman" panose="02020603050405020304" pitchFamily="18" charset="0"/>
              </a:rPr>
              <a:t>Αδιάψευστο τεκμήριο της απάθειας στη βαθμίδα της φυσικής αποδεικνύεται η </a:t>
            </a:r>
            <a:r>
              <a:rPr lang="el-GR" sz="2600" u="sng" dirty="0">
                <a:effectLst/>
                <a:ea typeface="Times New Roman" panose="02020603050405020304" pitchFamily="18" charset="0"/>
              </a:rPr>
              <a:t>αποκατάσταση της ορατικής λειτουργίας του νου</a:t>
            </a:r>
            <a:r>
              <a:rPr lang="el-GR" sz="2600" dirty="0">
                <a:effectLst/>
                <a:ea typeface="Times New Roman" panose="02020603050405020304" pitchFamily="18" charset="0"/>
              </a:rPr>
              <a:t>, από τη στιγμή που υποστηρίζεται ότι «</a:t>
            </a:r>
            <a:r>
              <a:rPr lang="el-GR" sz="2600" i="1" dirty="0" err="1">
                <a:ea typeface="Times New Roman" panose="02020603050405020304" pitchFamily="18" charset="0"/>
              </a:rPr>
              <a:t>ὅ</a:t>
            </a:r>
            <a:r>
              <a:rPr lang="el-GR" sz="2600" i="1" dirty="0" err="1">
                <a:effectLst/>
                <a:ea typeface="Times New Roman" panose="02020603050405020304" pitchFamily="18" charset="0"/>
              </a:rPr>
              <a:t>ταν</a:t>
            </a:r>
            <a:r>
              <a:rPr lang="el-GR" sz="2600" i="1" dirty="0">
                <a:effectLst/>
                <a:ea typeface="Times New Roman" panose="02020603050405020304" pitchFamily="18" charset="0"/>
              </a:rPr>
              <a:t> ὁ </a:t>
            </a:r>
            <a:r>
              <a:rPr lang="el-GR" sz="2600" i="1" dirty="0" err="1">
                <a:effectLst/>
                <a:ea typeface="Times New Roman" panose="02020603050405020304" pitchFamily="18" charset="0"/>
              </a:rPr>
              <a:t>νοῦς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ἐκδῦται</a:t>
            </a:r>
            <a:r>
              <a:rPr lang="el-GR" sz="2600" i="1" dirty="0">
                <a:effectLst/>
                <a:ea typeface="Times New Roman" panose="02020603050405020304" pitchFamily="18" charset="0"/>
              </a:rPr>
              <a:t> </a:t>
            </a:r>
            <a:r>
              <a:rPr lang="el-GR" sz="2600" i="1" dirty="0" err="1">
                <a:effectLst/>
                <a:ea typeface="Times New Roman" panose="02020603050405020304" pitchFamily="18" charset="0"/>
              </a:rPr>
              <a:t>τὰ</a:t>
            </a:r>
            <a:r>
              <a:rPr lang="el-GR" sz="2600" i="1" dirty="0">
                <a:effectLst/>
                <a:ea typeface="Times New Roman" panose="02020603050405020304" pitchFamily="18" charset="0"/>
              </a:rPr>
              <a:t> πάθη </a:t>
            </a:r>
            <a:r>
              <a:rPr lang="el-GR" sz="2600" i="1" dirty="0" err="1">
                <a:effectLst/>
                <a:ea typeface="Times New Roman" panose="02020603050405020304" pitchFamily="18" charset="0"/>
              </a:rPr>
              <a:t>ὅλος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ἐκλάμπει</a:t>
            </a:r>
            <a:r>
              <a:rPr lang="el-GR" sz="2600" i="1" dirty="0">
                <a:effectLst/>
                <a:ea typeface="Times New Roman" panose="02020603050405020304" pitchFamily="18" charset="0"/>
              </a:rPr>
              <a:t> </a:t>
            </a:r>
            <a:r>
              <a:rPr lang="el-GR" sz="2600" i="1" dirty="0" err="1">
                <a:effectLst/>
                <a:ea typeface="Times New Roman" panose="02020603050405020304" pitchFamily="18" charset="0"/>
              </a:rPr>
              <a:t>ὡς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φῶς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καὶ</a:t>
            </a:r>
            <a:r>
              <a:rPr lang="el-GR" sz="2600" i="1" dirty="0">
                <a:effectLst/>
                <a:ea typeface="Times New Roman" panose="02020603050405020304" pitchFamily="18" charset="0"/>
              </a:rPr>
              <a:t> </a:t>
            </a:r>
            <a:r>
              <a:rPr lang="el-GR" sz="2600" i="1" dirty="0" err="1">
                <a:effectLst/>
                <a:ea typeface="Times New Roman" panose="02020603050405020304" pitchFamily="18" charset="0"/>
              </a:rPr>
              <a:t>ἔσται</a:t>
            </a:r>
            <a:r>
              <a:rPr lang="el-GR" sz="2600" i="1" dirty="0">
                <a:effectLst/>
                <a:ea typeface="Times New Roman" panose="02020603050405020304" pitchFamily="18" charset="0"/>
              </a:rPr>
              <a:t> </a:t>
            </a:r>
            <a:r>
              <a:rPr lang="el-GR" sz="2600" i="1" dirty="0" err="1">
                <a:effectLst/>
                <a:ea typeface="Times New Roman" panose="02020603050405020304" pitchFamily="18" charset="0"/>
              </a:rPr>
              <a:t>δηλαυγῶς</a:t>
            </a:r>
            <a:r>
              <a:rPr lang="el-GR" sz="2600" i="1" dirty="0">
                <a:effectLst/>
                <a:ea typeface="Times New Roman" panose="02020603050405020304" pitchFamily="18" charset="0"/>
              </a:rPr>
              <a:t> </a:t>
            </a:r>
            <a:r>
              <a:rPr lang="el-GR" sz="2600" i="1" dirty="0" err="1">
                <a:effectLst/>
                <a:ea typeface="Times New Roman" panose="02020603050405020304" pitchFamily="18" charset="0"/>
              </a:rPr>
              <a:t>ὁρατικὸς</a:t>
            </a:r>
            <a:r>
              <a:rPr lang="el-GR" sz="2600" i="1" dirty="0">
                <a:effectLst/>
                <a:ea typeface="Times New Roman" panose="02020603050405020304" pitchFamily="18" charset="0"/>
              </a:rPr>
              <a:t> πάντων </a:t>
            </a:r>
            <a:r>
              <a:rPr lang="el-GR" sz="2600" i="1" dirty="0" err="1">
                <a:effectLst/>
                <a:ea typeface="Times New Roman" panose="02020603050405020304" pitchFamily="18" charset="0"/>
              </a:rPr>
              <a:t>τῶν</a:t>
            </a:r>
            <a:r>
              <a:rPr lang="el-GR" sz="2600" i="1" dirty="0">
                <a:effectLst/>
                <a:ea typeface="Times New Roman" panose="02020603050405020304" pitchFamily="18" charset="0"/>
              </a:rPr>
              <a:t> </a:t>
            </a:r>
            <a:r>
              <a:rPr lang="el-GR" sz="2600" i="1" dirty="0" err="1">
                <a:effectLst/>
                <a:ea typeface="Times New Roman" panose="02020603050405020304" pitchFamily="18" charset="0"/>
              </a:rPr>
              <a:t>τοῦ</a:t>
            </a:r>
            <a:r>
              <a:rPr lang="el-GR" sz="2600" i="1" dirty="0">
                <a:effectLst/>
                <a:ea typeface="Times New Roman" panose="02020603050405020304" pitchFamily="18" charset="0"/>
              </a:rPr>
              <a:t> </a:t>
            </a:r>
            <a:r>
              <a:rPr lang="el-GR" sz="2600" i="1" dirty="0" err="1">
                <a:effectLst/>
                <a:ea typeface="Times New Roman" panose="02020603050405020304" pitchFamily="18" charset="0"/>
              </a:rPr>
              <a:t>Θεοῦ</a:t>
            </a:r>
            <a:r>
              <a:rPr lang="el-GR" sz="2600" i="1" dirty="0">
                <a:effectLst/>
                <a:ea typeface="Times New Roman" panose="02020603050405020304" pitchFamily="18" charset="0"/>
              </a:rPr>
              <a:t> ποιημάτων</a:t>
            </a:r>
            <a:r>
              <a:rPr lang="el-GR" sz="2600" dirty="0">
                <a:effectLst/>
                <a:ea typeface="Times New Roman" panose="02020603050405020304" pitchFamily="18" charset="0"/>
              </a:rPr>
              <a:t>» (</a:t>
            </a:r>
            <a:r>
              <a:rPr lang="el-GR" sz="2600" i="1" dirty="0" err="1">
                <a:effectLst/>
                <a:ea typeface="Times New Roman" panose="02020603050405020304" pitchFamily="18" charset="0"/>
              </a:rPr>
              <a:t>Γνωστικὰ</a:t>
            </a:r>
            <a:r>
              <a:rPr lang="el-GR" sz="2600" i="1" dirty="0">
                <a:effectLst/>
                <a:ea typeface="Times New Roman" panose="02020603050405020304" pitchFamily="18" charset="0"/>
              </a:rPr>
              <a:t> Κεφάλαια </a:t>
            </a:r>
            <a:r>
              <a:rPr lang="en-GB" sz="2600" i="1" dirty="0">
                <a:effectLst/>
                <a:ea typeface="Times New Roman" panose="02020603050405020304" pitchFamily="18" charset="0"/>
              </a:rPr>
              <a:t>V</a:t>
            </a:r>
            <a:r>
              <a:rPr lang="el-GR" sz="2600" i="1" dirty="0">
                <a:effectLst/>
                <a:ea typeface="Times New Roman" panose="02020603050405020304" pitchFamily="18" charset="0"/>
              </a:rPr>
              <a:t>, 15</a:t>
            </a:r>
            <a:r>
              <a:rPr lang="el-GR" sz="2600" dirty="0">
                <a:effectLst/>
                <a:ea typeface="Times New Roman" panose="02020603050405020304" pitchFamily="18" charset="0"/>
              </a:rPr>
              <a:t>, </a:t>
            </a:r>
            <a:r>
              <a:rPr lang="en-GB" sz="2600" dirty="0">
                <a:effectLst/>
                <a:ea typeface="Times New Roman" panose="02020603050405020304" pitchFamily="18" charset="0"/>
              </a:rPr>
              <a:t>Frank</a:t>
            </a:r>
            <a:r>
              <a:rPr lang="el-GR" sz="2600" dirty="0">
                <a:effectLst/>
                <a:ea typeface="Times New Roman" panose="02020603050405020304" pitchFamily="18" charset="0"/>
              </a:rPr>
              <a:t>. σ. 325). </a:t>
            </a:r>
            <a:endParaRPr lang="el-GR" sz="2600" dirty="0"/>
          </a:p>
        </p:txBody>
      </p:sp>
    </p:spTree>
    <p:extLst>
      <p:ext uri="{BB962C8B-B14F-4D97-AF65-F5344CB8AC3E}">
        <p14:creationId xmlns:p14="http://schemas.microsoft.com/office/powerpoint/2010/main" val="24999000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19343C-0653-0B51-1FC3-82CD1023FAC3}"/>
              </a:ext>
            </a:extLst>
          </p:cNvPr>
          <p:cNvSpPr>
            <a:spLocks noGrp="1"/>
          </p:cNvSpPr>
          <p:nvPr>
            <p:ph type="title"/>
          </p:nvPr>
        </p:nvSpPr>
        <p:spPr>
          <a:xfrm>
            <a:off x="838200" y="18255"/>
            <a:ext cx="10515600" cy="785613"/>
          </a:xfrm>
        </p:spPr>
        <p:txBody>
          <a:bodyPr/>
          <a:lstStyle/>
          <a:p>
            <a:pPr algn="ctr"/>
            <a:r>
              <a:rPr lang="el-GR" sz="4400" dirty="0">
                <a:latin typeface="+mn-lt"/>
                <a:ea typeface="Times New Roman" panose="02020603050405020304" pitchFamily="18" charset="0"/>
              </a:rPr>
              <a:t>Η</a:t>
            </a:r>
            <a:r>
              <a:rPr lang="en-US" sz="4400" dirty="0">
                <a:latin typeface="+mn-lt"/>
                <a:ea typeface="Times New Roman" panose="02020603050405020304" pitchFamily="18" charset="0"/>
              </a:rPr>
              <a:t> </a:t>
            </a:r>
            <a:r>
              <a:rPr lang="el-GR" sz="4400" dirty="0">
                <a:latin typeface="+mn-lt"/>
                <a:ea typeface="Times New Roman" panose="02020603050405020304" pitchFamily="18" charset="0"/>
              </a:rPr>
              <a:t>έννοια της απάθειας στον </a:t>
            </a:r>
            <a:r>
              <a:rPr lang="el-GR" sz="4400" dirty="0" err="1">
                <a:latin typeface="+mn-lt"/>
                <a:ea typeface="Times New Roman" panose="02020603050405020304" pitchFamily="18" charset="0"/>
              </a:rPr>
              <a:t>Ευάγριο</a:t>
            </a:r>
            <a:r>
              <a:rPr lang="el-GR" sz="4400" dirty="0">
                <a:latin typeface="+mn-lt"/>
                <a:ea typeface="Times New Roman" panose="02020603050405020304" pitchFamily="18" charset="0"/>
              </a:rPr>
              <a:t> Ποντικό</a:t>
            </a:r>
            <a:endParaRPr lang="el-GR" dirty="0"/>
          </a:p>
        </p:txBody>
      </p:sp>
      <p:sp>
        <p:nvSpPr>
          <p:cNvPr id="3" name="Θέση περιεχομένου 2">
            <a:extLst>
              <a:ext uri="{FF2B5EF4-FFF2-40B4-BE49-F238E27FC236}">
                <a16:creationId xmlns:a16="http://schemas.microsoft.com/office/drawing/2014/main" id="{ABC139F2-079B-2949-C76B-D6B7774C7AB6}"/>
              </a:ext>
            </a:extLst>
          </p:cNvPr>
          <p:cNvSpPr>
            <a:spLocks noGrp="1"/>
          </p:cNvSpPr>
          <p:nvPr>
            <p:ph idx="1"/>
          </p:nvPr>
        </p:nvSpPr>
        <p:spPr>
          <a:xfrm>
            <a:off x="0" y="663191"/>
            <a:ext cx="12192000" cy="6176554"/>
          </a:xfrm>
        </p:spPr>
        <p:txBody>
          <a:bodyPr>
            <a:normAutofit lnSpcReduction="10000"/>
          </a:bodyPr>
          <a:lstStyle/>
          <a:p>
            <a:r>
              <a:rPr lang="el-GR" dirty="0"/>
              <a:t>Αυτό σημαίνει ότι ο νους έχει πια την ικανότητα να επισκέπτεται τα νοητά, εφόσον «</a:t>
            </a:r>
            <a:r>
              <a:rPr lang="el-GR" i="1" dirty="0">
                <a:effectLst/>
                <a:ea typeface="Times New Roman" panose="02020603050405020304" pitchFamily="18" charset="0"/>
              </a:rPr>
              <a:t>ὁ </a:t>
            </a:r>
            <a:r>
              <a:rPr lang="el-GR" i="1" dirty="0" err="1">
                <a:effectLst/>
                <a:ea typeface="Times New Roman" panose="02020603050405020304" pitchFamily="18" charset="0"/>
              </a:rPr>
              <a:t>νοῦς</a:t>
            </a:r>
            <a:r>
              <a:rPr lang="el-GR" i="1" dirty="0">
                <a:effectLst/>
                <a:ea typeface="Times New Roman" panose="02020603050405020304" pitchFamily="18" charset="0"/>
              </a:rPr>
              <a:t> τότε </a:t>
            </a:r>
            <a:r>
              <a:rPr lang="el-GR" i="1" dirty="0" err="1">
                <a:effectLst/>
                <a:ea typeface="Times New Roman" panose="02020603050405020304" pitchFamily="18" charset="0"/>
              </a:rPr>
              <a:t>εἰς</a:t>
            </a:r>
            <a:r>
              <a:rPr lang="el-GR" i="1" dirty="0">
                <a:effectLst/>
                <a:ea typeface="Times New Roman" panose="02020603050405020304" pitchFamily="18" charset="0"/>
              </a:rPr>
              <a:t> </a:t>
            </a:r>
            <a:r>
              <a:rPr lang="el-GR" i="1" dirty="0" err="1">
                <a:effectLst/>
                <a:ea typeface="Times New Roman" panose="02020603050405020304" pitchFamily="18" charset="0"/>
              </a:rPr>
              <a:t>τὰ</a:t>
            </a:r>
            <a:r>
              <a:rPr lang="el-GR" i="1" dirty="0">
                <a:effectLst/>
                <a:ea typeface="Times New Roman" panose="02020603050405020304" pitchFamily="18" charset="0"/>
              </a:rPr>
              <a:t> </a:t>
            </a:r>
            <a:r>
              <a:rPr lang="el-GR" i="1" dirty="0" err="1">
                <a:effectLst/>
                <a:ea typeface="Times New Roman" panose="02020603050405020304" pitchFamily="18" charset="0"/>
              </a:rPr>
              <a:t>νοητὰ</a:t>
            </a:r>
            <a:r>
              <a:rPr lang="el-GR" i="1" dirty="0">
                <a:effectLst/>
                <a:ea typeface="Times New Roman" panose="02020603050405020304" pitchFamily="18" charset="0"/>
              </a:rPr>
              <a:t> </a:t>
            </a:r>
            <a:r>
              <a:rPr lang="el-GR" i="1" dirty="0" err="1">
                <a:effectLst/>
                <a:ea typeface="Times New Roman" panose="02020603050405020304" pitchFamily="18" charset="0"/>
              </a:rPr>
              <a:t>ἐπισκέπτεται</a:t>
            </a:r>
            <a:r>
              <a:rPr lang="el-GR" i="1" dirty="0">
                <a:effectLst/>
                <a:ea typeface="Times New Roman" panose="02020603050405020304" pitchFamily="18" charset="0"/>
              </a:rPr>
              <a:t>, </a:t>
            </a:r>
            <a:r>
              <a:rPr lang="el-GR" i="1" dirty="0" err="1">
                <a:effectLst/>
                <a:ea typeface="Times New Roman" panose="02020603050405020304" pitchFamily="18" charset="0"/>
              </a:rPr>
              <a:t>ὅταν</a:t>
            </a:r>
            <a:r>
              <a:rPr lang="el-GR" i="1" dirty="0">
                <a:effectLst/>
                <a:ea typeface="Times New Roman" panose="02020603050405020304" pitchFamily="18" charset="0"/>
              </a:rPr>
              <a:t> </a:t>
            </a:r>
            <a:r>
              <a:rPr lang="el-GR" i="1" dirty="0" err="1">
                <a:effectLst/>
                <a:ea typeface="Times New Roman" panose="02020603050405020304" pitchFamily="18" charset="0"/>
              </a:rPr>
              <a:t>τῶν</a:t>
            </a:r>
            <a:r>
              <a:rPr lang="el-GR" i="1" dirty="0">
                <a:effectLst/>
                <a:ea typeface="Times New Roman" panose="02020603050405020304" pitchFamily="18" charset="0"/>
              </a:rPr>
              <a:t> τε κινήσεων </a:t>
            </a:r>
            <a:r>
              <a:rPr lang="el-GR" i="1" dirty="0" err="1">
                <a:effectLst/>
                <a:ea typeface="Times New Roman" panose="02020603050405020304" pitchFamily="18" charset="0"/>
              </a:rPr>
              <a:t>τῆς</a:t>
            </a:r>
            <a:r>
              <a:rPr lang="el-GR" i="1" dirty="0">
                <a:effectLst/>
                <a:ea typeface="Times New Roman" panose="02020603050405020304" pitchFamily="18" charset="0"/>
              </a:rPr>
              <a:t> </a:t>
            </a:r>
            <a:r>
              <a:rPr lang="el-GR" i="1" dirty="0" err="1">
                <a:effectLst/>
                <a:ea typeface="Times New Roman" panose="02020603050405020304" pitchFamily="18" charset="0"/>
              </a:rPr>
              <a:t>ψυχῆς</a:t>
            </a:r>
            <a:r>
              <a:rPr lang="el-GR" i="1" dirty="0">
                <a:effectLst/>
                <a:ea typeface="Times New Roman" panose="02020603050405020304" pitchFamily="18" charset="0"/>
              </a:rPr>
              <a:t> </a:t>
            </a:r>
            <a:r>
              <a:rPr lang="el-GR" i="1" dirty="0" err="1">
                <a:effectLst/>
                <a:ea typeface="Times New Roman" panose="02020603050405020304" pitchFamily="18" charset="0"/>
              </a:rPr>
              <a:t>παθῶν</a:t>
            </a:r>
            <a:r>
              <a:rPr lang="el-GR" i="1" dirty="0">
                <a:effectLst/>
                <a:ea typeface="Times New Roman" panose="02020603050405020304" pitchFamily="18" charset="0"/>
              </a:rPr>
              <a:t> </a:t>
            </a:r>
            <a:r>
              <a:rPr lang="el-GR" i="1" dirty="0" err="1">
                <a:effectLst/>
                <a:ea typeface="Times New Roman" panose="02020603050405020304" pitchFamily="18" charset="0"/>
              </a:rPr>
              <a:t>ἐλεύθερος</a:t>
            </a:r>
            <a:r>
              <a:rPr lang="el-GR" i="1" dirty="0">
                <a:effectLst/>
                <a:ea typeface="Times New Roman" panose="02020603050405020304" pitchFamily="18" charset="0"/>
              </a:rPr>
              <a:t> </a:t>
            </a:r>
            <a:r>
              <a:rPr lang="el-GR" i="1" dirty="0" err="1">
                <a:effectLst/>
                <a:ea typeface="Times New Roman" panose="02020603050405020304" pitchFamily="18" charset="0"/>
              </a:rPr>
              <a:t>καταστῇ</a:t>
            </a:r>
            <a:r>
              <a:rPr lang="el-GR" dirty="0">
                <a:effectLst/>
                <a:ea typeface="Times New Roman" panose="02020603050405020304" pitchFamily="18" charset="0"/>
              </a:rPr>
              <a:t>» (</a:t>
            </a:r>
            <a:r>
              <a:rPr lang="el-GR" i="1" dirty="0" err="1">
                <a:effectLst/>
                <a:ea typeface="Times New Roman" panose="02020603050405020304" pitchFamily="18" charset="0"/>
              </a:rPr>
              <a:t>Γνωστικὰ</a:t>
            </a:r>
            <a:r>
              <a:rPr lang="el-GR" i="1" dirty="0">
                <a:effectLst/>
                <a:ea typeface="Times New Roman" panose="02020603050405020304" pitchFamily="18" charset="0"/>
              </a:rPr>
              <a:t> Κεφάλαια </a:t>
            </a:r>
            <a:r>
              <a:rPr lang="en-GB" i="1" dirty="0">
                <a:effectLst/>
                <a:ea typeface="Times New Roman" panose="02020603050405020304" pitchFamily="18" charset="0"/>
              </a:rPr>
              <a:t>V</a:t>
            </a:r>
            <a:r>
              <a:rPr lang="el-GR" i="1" dirty="0">
                <a:effectLst/>
                <a:ea typeface="Times New Roman" panose="02020603050405020304" pitchFamily="18" charset="0"/>
              </a:rPr>
              <a:t>Ι, 55</a:t>
            </a:r>
            <a:r>
              <a:rPr lang="el-GR" dirty="0">
                <a:effectLst/>
                <a:ea typeface="Times New Roman" panose="02020603050405020304" pitchFamily="18" charset="0"/>
              </a:rPr>
              <a:t>, </a:t>
            </a:r>
            <a:r>
              <a:rPr lang="en-GB" dirty="0">
                <a:effectLst/>
                <a:ea typeface="Times New Roman" panose="02020603050405020304" pitchFamily="18" charset="0"/>
              </a:rPr>
              <a:t>Frank</a:t>
            </a:r>
            <a:r>
              <a:rPr lang="el-GR" dirty="0">
                <a:effectLst/>
                <a:ea typeface="Times New Roman" panose="02020603050405020304" pitchFamily="18" charset="0"/>
              </a:rPr>
              <a:t>. σ. 51).</a:t>
            </a:r>
          </a:p>
          <a:p>
            <a:r>
              <a:rPr lang="el-GR" dirty="0">
                <a:effectLst/>
                <a:ea typeface="Times New Roman" panose="02020603050405020304" pitchFamily="18" charset="0"/>
              </a:rPr>
              <a:t>Έτσι, η απάθεια που ταυτίζεται με τη λειτουργία του πνευματικού χαρίσματος αποβαίνει η κλείδα της πνευματικής ζωής, που εισάγει τον άνθρωπο στη βασιλεία των ουρανών, δηλαδή στη βαθμίδα της φυσικής (</a:t>
            </a:r>
            <a:r>
              <a:rPr lang="el-GR" i="1" dirty="0" err="1">
                <a:effectLst/>
                <a:ea typeface="Times New Roman" panose="02020603050405020304" pitchFamily="18" charset="0"/>
              </a:rPr>
              <a:t>Γνωστικὰ</a:t>
            </a:r>
            <a:r>
              <a:rPr lang="el-GR" i="1" dirty="0">
                <a:effectLst/>
                <a:ea typeface="Times New Roman" panose="02020603050405020304" pitchFamily="18" charset="0"/>
              </a:rPr>
              <a:t> Κεφάλαια </a:t>
            </a:r>
            <a:r>
              <a:rPr lang="en-GB" i="1" dirty="0">
                <a:effectLst/>
                <a:ea typeface="Times New Roman" panose="02020603050405020304" pitchFamily="18" charset="0"/>
              </a:rPr>
              <a:t>V</a:t>
            </a:r>
            <a:r>
              <a:rPr lang="el-GR" i="1" dirty="0">
                <a:effectLst/>
                <a:ea typeface="Times New Roman" panose="02020603050405020304" pitchFamily="18" charset="0"/>
              </a:rPr>
              <a:t>Ι, 40</a:t>
            </a:r>
            <a:r>
              <a:rPr lang="el-GR" dirty="0">
                <a:effectLst/>
                <a:ea typeface="Times New Roman" panose="02020603050405020304" pitchFamily="18" charset="0"/>
              </a:rPr>
              <a:t>, </a:t>
            </a:r>
            <a:r>
              <a:rPr lang="en-GB" dirty="0">
                <a:effectLst/>
                <a:ea typeface="Times New Roman" panose="02020603050405020304" pitchFamily="18" charset="0"/>
              </a:rPr>
              <a:t>Frank</a:t>
            </a:r>
            <a:r>
              <a:rPr lang="el-GR" dirty="0">
                <a:effectLst/>
                <a:ea typeface="Times New Roman" panose="02020603050405020304" pitchFamily="18" charset="0"/>
              </a:rPr>
              <a:t>. σ. 289).</a:t>
            </a:r>
          </a:p>
          <a:p>
            <a:r>
              <a:rPr lang="el-GR" dirty="0">
                <a:effectLst/>
                <a:ea typeface="Times New Roman" panose="02020603050405020304" pitchFamily="18" charset="0"/>
              </a:rPr>
              <a:t>Τελικά όμως, η βασιλεία των ουρανών δεν αναγνωρίζεται παρά ως μια σύνοψη των δυο βαθμίδων της απάθειας και της γνώσης, της πρακτικής και της φυσικής: «</a:t>
            </a:r>
            <a:r>
              <a:rPr lang="el-GR" i="1" dirty="0">
                <a:effectLst/>
                <a:ea typeface="Times New Roman" panose="02020603050405020304" pitchFamily="18" charset="0"/>
              </a:rPr>
              <a:t>Βασιλεία </a:t>
            </a:r>
            <a:r>
              <a:rPr lang="el-GR" i="1" dirty="0" err="1">
                <a:effectLst/>
                <a:ea typeface="Times New Roman" panose="02020603050405020304" pitchFamily="18" charset="0"/>
              </a:rPr>
              <a:t>οὐρανῶν</a:t>
            </a:r>
            <a:r>
              <a:rPr lang="el-GR" i="1" dirty="0">
                <a:effectLst/>
                <a:ea typeface="Times New Roman" panose="02020603050405020304" pitchFamily="18" charset="0"/>
              </a:rPr>
              <a:t> </a:t>
            </a:r>
            <a:r>
              <a:rPr lang="el-GR" i="1" dirty="0" err="1">
                <a:effectLst/>
                <a:ea typeface="Times New Roman" panose="02020603050405020304" pitchFamily="18" charset="0"/>
              </a:rPr>
              <a:t>ἐστιν</a:t>
            </a:r>
            <a:r>
              <a:rPr lang="el-GR" i="1" dirty="0">
                <a:effectLst/>
                <a:ea typeface="Times New Roman" panose="02020603050405020304" pitchFamily="18" charset="0"/>
              </a:rPr>
              <a:t> </a:t>
            </a:r>
            <a:r>
              <a:rPr lang="el-GR" i="1" dirty="0" err="1">
                <a:effectLst/>
                <a:ea typeface="Times New Roman" panose="02020603050405020304" pitchFamily="18" charset="0"/>
              </a:rPr>
              <a:t>ἀπάθεια</a:t>
            </a:r>
            <a:r>
              <a:rPr lang="el-GR" i="1" dirty="0">
                <a:effectLst/>
                <a:ea typeface="Times New Roman" panose="02020603050405020304" pitchFamily="18" charset="0"/>
              </a:rPr>
              <a:t> </a:t>
            </a:r>
            <a:r>
              <a:rPr lang="el-GR" i="1" dirty="0" err="1">
                <a:effectLst/>
                <a:ea typeface="Times New Roman" panose="02020603050405020304" pitchFamily="18" charset="0"/>
              </a:rPr>
              <a:t>ψυχῆς</a:t>
            </a:r>
            <a:r>
              <a:rPr lang="el-GR" i="1" dirty="0">
                <a:effectLst/>
                <a:ea typeface="Times New Roman" panose="02020603050405020304" pitchFamily="18" charset="0"/>
              </a:rPr>
              <a:t> </a:t>
            </a:r>
            <a:r>
              <a:rPr lang="el-GR" i="1" dirty="0" err="1">
                <a:effectLst/>
                <a:ea typeface="Times New Roman" panose="02020603050405020304" pitchFamily="18" charset="0"/>
              </a:rPr>
              <a:t>μετὰ</a:t>
            </a:r>
            <a:r>
              <a:rPr lang="el-GR" i="1" dirty="0">
                <a:effectLst/>
                <a:ea typeface="Times New Roman" panose="02020603050405020304" pitchFamily="18" charset="0"/>
              </a:rPr>
              <a:t> γνώσεως </a:t>
            </a:r>
            <a:r>
              <a:rPr lang="el-GR" i="1" dirty="0" err="1">
                <a:effectLst/>
                <a:ea typeface="Times New Roman" panose="02020603050405020304" pitchFamily="18" charset="0"/>
              </a:rPr>
              <a:t>τῶν</a:t>
            </a:r>
            <a:r>
              <a:rPr lang="el-GR" i="1" dirty="0">
                <a:effectLst/>
                <a:ea typeface="Times New Roman" panose="02020603050405020304" pitchFamily="18" charset="0"/>
              </a:rPr>
              <a:t> </a:t>
            </a:r>
            <a:r>
              <a:rPr lang="el-GR" i="1" dirty="0" err="1">
                <a:effectLst/>
                <a:ea typeface="Times New Roman" panose="02020603050405020304" pitchFamily="18" charset="0"/>
              </a:rPr>
              <a:t>ὄντων</a:t>
            </a:r>
            <a:r>
              <a:rPr lang="el-GR" i="1" dirty="0">
                <a:effectLst/>
                <a:ea typeface="Times New Roman" panose="02020603050405020304" pitchFamily="18" charset="0"/>
              </a:rPr>
              <a:t> </a:t>
            </a:r>
            <a:r>
              <a:rPr lang="el-GR" i="1" dirty="0" err="1">
                <a:effectLst/>
                <a:ea typeface="Times New Roman" panose="02020603050405020304" pitchFamily="18" charset="0"/>
              </a:rPr>
              <a:t>ἀληθοῦς</a:t>
            </a:r>
            <a:r>
              <a:rPr lang="el-GR" dirty="0">
                <a:ea typeface="Times New Roman" panose="02020603050405020304" pitchFamily="18" charset="0"/>
              </a:rPr>
              <a:t>» (</a:t>
            </a:r>
            <a:r>
              <a:rPr lang="el-GR" i="1" dirty="0" err="1">
                <a:effectLst/>
                <a:ea typeface="Times New Roman" panose="02020603050405020304" pitchFamily="18" charset="0"/>
              </a:rPr>
              <a:t>Πρακτικὸς</a:t>
            </a:r>
            <a:r>
              <a:rPr lang="el-GR" i="1" dirty="0">
                <a:effectLst/>
                <a:ea typeface="Times New Roman" panose="02020603050405020304" pitchFamily="18" charset="0"/>
              </a:rPr>
              <a:t> Β,</a:t>
            </a:r>
            <a:r>
              <a:rPr lang="el-GR" dirty="0">
                <a:effectLst/>
                <a:ea typeface="Times New Roman" panose="02020603050405020304" pitchFamily="18" charset="0"/>
              </a:rPr>
              <a:t> </a:t>
            </a:r>
            <a:r>
              <a:rPr lang="en-GB" dirty="0">
                <a:effectLst/>
                <a:ea typeface="Times New Roman" panose="02020603050405020304" pitchFamily="18" charset="0"/>
              </a:rPr>
              <a:t>PG</a:t>
            </a:r>
            <a:r>
              <a:rPr lang="el-GR" dirty="0">
                <a:effectLst/>
                <a:ea typeface="Times New Roman" panose="02020603050405020304" pitchFamily="18" charset="0"/>
              </a:rPr>
              <a:t> 40, 1221</a:t>
            </a:r>
            <a:r>
              <a:rPr lang="en-GB" dirty="0">
                <a:effectLst/>
                <a:ea typeface="Times New Roman" panose="02020603050405020304" pitchFamily="18" charset="0"/>
              </a:rPr>
              <a:t>D</a:t>
            </a:r>
            <a:r>
              <a:rPr lang="el-GR" dirty="0">
                <a:effectLst/>
                <a:ea typeface="Times New Roman" panose="02020603050405020304" pitchFamily="18" charset="0"/>
              </a:rPr>
              <a:t>).</a:t>
            </a:r>
          </a:p>
          <a:p>
            <a:r>
              <a:rPr lang="el-GR" dirty="0">
                <a:ea typeface="Times New Roman" panose="02020603050405020304" pitchFamily="18" charset="0"/>
              </a:rPr>
              <a:t>Γι’ αυτό, όπως υποστηρίζει και ο </a:t>
            </a:r>
            <a:r>
              <a:rPr lang="en-GB" dirty="0">
                <a:effectLst/>
                <a:ea typeface="Times New Roman" panose="02020603050405020304" pitchFamily="18" charset="0"/>
              </a:rPr>
              <a:t>J</a:t>
            </a:r>
            <a:r>
              <a:rPr lang="el-GR" dirty="0">
                <a:effectLst/>
                <a:ea typeface="Times New Roman" panose="02020603050405020304" pitchFamily="18" charset="0"/>
              </a:rPr>
              <a:t>. </a:t>
            </a:r>
            <a:r>
              <a:rPr lang="en-GB" dirty="0" err="1">
                <a:effectLst/>
                <a:ea typeface="Times New Roman" panose="02020603050405020304" pitchFamily="18" charset="0"/>
              </a:rPr>
              <a:t>Hornus</a:t>
            </a:r>
            <a:r>
              <a:rPr lang="el-GR" dirty="0">
                <a:effectLst/>
                <a:ea typeface="Times New Roman" panose="02020603050405020304" pitchFamily="18" charset="0"/>
              </a:rPr>
              <a:t> «</a:t>
            </a:r>
            <a:r>
              <a:rPr lang="el-GR" i="1" dirty="0">
                <a:effectLst/>
                <a:ea typeface="Times New Roman" panose="02020603050405020304" pitchFamily="18" charset="0"/>
              </a:rPr>
              <a:t>η απάθεια δεν είναι η διαχωριστική γραμμή μεταξύ πρακτικής και γνώσης. Αντιθέτως, κρύβει ένα πολύ πλατύ κτήμα, που αρχίζει από την είσοδο στην πρακτική καθιστώντας την ήδη αρχή της γνώσης. Η απάθεια του ανθρώπου είναι μια απάθεια σε πρόοδο</a:t>
            </a:r>
            <a:r>
              <a:rPr lang="el-GR" dirty="0">
                <a:effectLst/>
                <a:ea typeface="Times New Roman" panose="02020603050405020304" pitchFamily="18" charset="0"/>
              </a:rPr>
              <a:t>» (“</a:t>
            </a:r>
            <a:r>
              <a:rPr lang="en-GB" dirty="0">
                <a:effectLst/>
                <a:ea typeface="Times New Roman" panose="02020603050405020304" pitchFamily="18" charset="0"/>
              </a:rPr>
              <a:t>Le trait</a:t>
            </a:r>
            <a:r>
              <a:rPr lang="el-GR" dirty="0">
                <a:effectLst/>
                <a:ea typeface="Times New Roman" panose="02020603050405020304" pitchFamily="18" charset="0"/>
              </a:rPr>
              <a:t>é </a:t>
            </a:r>
            <a:r>
              <a:rPr lang="en-GB" dirty="0">
                <a:effectLst/>
                <a:ea typeface="Times New Roman" panose="02020603050405020304" pitchFamily="18" charset="0"/>
              </a:rPr>
              <a:t>Practique d</a:t>
            </a:r>
            <a:r>
              <a:rPr lang="el-GR" dirty="0">
                <a:effectLst/>
                <a:ea typeface="Times New Roman" panose="02020603050405020304" pitchFamily="18" charset="0"/>
              </a:rPr>
              <a:t>’ </a:t>
            </a:r>
            <a:r>
              <a:rPr lang="en-GB" dirty="0" err="1">
                <a:effectLst/>
                <a:ea typeface="Times New Roman" panose="02020603050405020304" pitchFamily="18" charset="0"/>
              </a:rPr>
              <a:t>Evagre</a:t>
            </a:r>
            <a:r>
              <a:rPr lang="en-GB" dirty="0">
                <a:effectLst/>
                <a:ea typeface="Times New Roman" panose="02020603050405020304" pitchFamily="18" charset="0"/>
              </a:rPr>
              <a:t> le </a:t>
            </a:r>
            <a:r>
              <a:rPr lang="en-GB" dirty="0" err="1">
                <a:effectLst/>
                <a:ea typeface="Times New Roman" panose="02020603050405020304" pitchFamily="18" charset="0"/>
              </a:rPr>
              <a:t>Pontique</a:t>
            </a:r>
            <a:r>
              <a:rPr lang="el-GR" dirty="0">
                <a:effectLst/>
                <a:ea typeface="Times New Roman" panose="02020603050405020304" pitchFamily="18" charset="0"/>
              </a:rPr>
              <a:t>”, </a:t>
            </a:r>
            <a:r>
              <a:rPr lang="en-GB" i="1" dirty="0">
                <a:effectLst/>
                <a:ea typeface="Times New Roman" panose="02020603050405020304" pitchFamily="18" charset="0"/>
              </a:rPr>
              <a:t>RHPR</a:t>
            </a:r>
            <a:r>
              <a:rPr lang="el-GR" i="1" dirty="0">
                <a:effectLst/>
                <a:ea typeface="Times New Roman" panose="02020603050405020304" pitchFamily="18" charset="0"/>
              </a:rPr>
              <a:t> 55</a:t>
            </a:r>
            <a:r>
              <a:rPr lang="el-GR" dirty="0">
                <a:effectLst/>
                <a:ea typeface="Times New Roman" panose="02020603050405020304" pitchFamily="18" charset="0"/>
              </a:rPr>
              <a:t> (1955), σ. 301). </a:t>
            </a:r>
          </a:p>
          <a:p>
            <a:endParaRPr lang="el-GR" dirty="0"/>
          </a:p>
        </p:txBody>
      </p:sp>
    </p:spTree>
    <p:extLst>
      <p:ext uri="{BB962C8B-B14F-4D97-AF65-F5344CB8AC3E}">
        <p14:creationId xmlns:p14="http://schemas.microsoft.com/office/powerpoint/2010/main" val="32501859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62D2A7-979A-4408-EBA5-E3E39EE9955C}"/>
              </a:ext>
            </a:extLst>
          </p:cNvPr>
          <p:cNvSpPr>
            <a:spLocks noGrp="1"/>
          </p:cNvSpPr>
          <p:nvPr>
            <p:ph type="title"/>
          </p:nvPr>
        </p:nvSpPr>
        <p:spPr>
          <a:xfrm>
            <a:off x="838200" y="18256"/>
            <a:ext cx="10515600" cy="604742"/>
          </a:xfrm>
        </p:spPr>
        <p:txBody>
          <a:bodyPr>
            <a:normAutofit fontScale="90000"/>
          </a:bodyPr>
          <a:lstStyle/>
          <a:p>
            <a:pPr algn="ctr"/>
            <a:r>
              <a:rPr lang="el-GR" sz="4400" dirty="0">
                <a:latin typeface="+mn-lt"/>
                <a:ea typeface="Times New Roman" panose="02020603050405020304" pitchFamily="18" charset="0"/>
              </a:rPr>
              <a:t>Η</a:t>
            </a:r>
            <a:r>
              <a:rPr lang="en-US" sz="4400" dirty="0">
                <a:latin typeface="+mn-lt"/>
                <a:ea typeface="Times New Roman" panose="02020603050405020304" pitchFamily="18" charset="0"/>
              </a:rPr>
              <a:t> </a:t>
            </a:r>
            <a:r>
              <a:rPr lang="el-GR" sz="4400" dirty="0">
                <a:latin typeface="+mn-lt"/>
                <a:ea typeface="Times New Roman" panose="02020603050405020304" pitchFamily="18" charset="0"/>
              </a:rPr>
              <a:t>έννοια της απάθειας στον </a:t>
            </a:r>
            <a:r>
              <a:rPr lang="el-GR" sz="4400" dirty="0" err="1">
                <a:latin typeface="+mn-lt"/>
                <a:ea typeface="Times New Roman" panose="02020603050405020304" pitchFamily="18" charset="0"/>
              </a:rPr>
              <a:t>Ευάγριο</a:t>
            </a:r>
            <a:r>
              <a:rPr lang="el-GR" sz="4400" dirty="0">
                <a:latin typeface="+mn-lt"/>
                <a:ea typeface="Times New Roman" panose="02020603050405020304" pitchFamily="18" charset="0"/>
              </a:rPr>
              <a:t> Ποντικό</a:t>
            </a:r>
            <a:endParaRPr lang="el-GR" dirty="0"/>
          </a:p>
        </p:txBody>
      </p:sp>
      <p:sp>
        <p:nvSpPr>
          <p:cNvPr id="3" name="Θέση περιεχομένου 2">
            <a:extLst>
              <a:ext uri="{FF2B5EF4-FFF2-40B4-BE49-F238E27FC236}">
                <a16:creationId xmlns:a16="http://schemas.microsoft.com/office/drawing/2014/main" id="{37DDA7CA-76B0-2757-2426-518D2955F134}"/>
              </a:ext>
            </a:extLst>
          </p:cNvPr>
          <p:cNvSpPr>
            <a:spLocks noGrp="1"/>
          </p:cNvSpPr>
          <p:nvPr>
            <p:ph idx="1"/>
          </p:nvPr>
        </p:nvSpPr>
        <p:spPr>
          <a:xfrm>
            <a:off x="0" y="622998"/>
            <a:ext cx="12192000" cy="6216746"/>
          </a:xfrm>
        </p:spPr>
        <p:txBody>
          <a:bodyPr>
            <a:normAutofit fontScale="92500" lnSpcReduction="10000"/>
          </a:bodyPr>
          <a:lstStyle/>
          <a:p>
            <a:r>
              <a:rPr lang="el-GR" dirty="0">
                <a:effectLst/>
                <a:ea typeface="Times New Roman" panose="02020603050405020304" pitchFamily="18" charset="0"/>
              </a:rPr>
              <a:t>Η βίωση της μακαριότητας επαληθεύοντας μια τέτοια θέση, προσδιορίζει ότι «</a:t>
            </a:r>
            <a:r>
              <a:rPr lang="el-GR" i="1" dirty="0" err="1">
                <a:ea typeface="Times New Roman" panose="02020603050405020304" pitchFamily="18" charset="0"/>
              </a:rPr>
              <a:t>μ</a:t>
            </a:r>
            <a:r>
              <a:rPr lang="el-GR" i="1" dirty="0" err="1">
                <a:effectLst/>
                <a:ea typeface="Times New Roman" panose="02020603050405020304" pitchFamily="18" charset="0"/>
              </a:rPr>
              <a:t>ακαριότης</a:t>
            </a:r>
            <a:r>
              <a:rPr lang="el-GR" i="1" dirty="0">
                <a:effectLst/>
                <a:ea typeface="Times New Roman" panose="02020603050405020304" pitchFamily="18" charset="0"/>
              </a:rPr>
              <a:t> </a:t>
            </a:r>
            <a:r>
              <a:rPr lang="el-GR" i="1" dirty="0" err="1">
                <a:effectLst/>
                <a:ea typeface="Times New Roman" panose="02020603050405020304" pitchFamily="18" charset="0"/>
              </a:rPr>
              <a:t>δὲ</a:t>
            </a:r>
            <a:r>
              <a:rPr lang="el-GR" i="1" dirty="0">
                <a:effectLst/>
                <a:ea typeface="Times New Roman" panose="02020603050405020304" pitchFamily="18" charset="0"/>
              </a:rPr>
              <a:t> </a:t>
            </a:r>
            <a:r>
              <a:rPr lang="el-GR" i="1" dirty="0" err="1">
                <a:effectLst/>
                <a:ea typeface="Times New Roman" panose="02020603050405020304" pitchFamily="18" charset="0"/>
              </a:rPr>
              <a:t>ψυχῆς</a:t>
            </a:r>
            <a:r>
              <a:rPr lang="el-GR" i="1" dirty="0">
                <a:effectLst/>
                <a:ea typeface="Times New Roman" panose="02020603050405020304" pitchFamily="18" charset="0"/>
              </a:rPr>
              <a:t> </a:t>
            </a:r>
            <a:r>
              <a:rPr lang="el-GR" i="1" dirty="0" err="1">
                <a:effectLst/>
                <a:ea typeface="Times New Roman" panose="02020603050405020304" pitchFamily="18" charset="0"/>
              </a:rPr>
              <a:t>ἀπάθεια</a:t>
            </a:r>
            <a:r>
              <a:rPr lang="el-GR" i="1" dirty="0">
                <a:effectLst/>
                <a:ea typeface="Times New Roman" panose="02020603050405020304" pitchFamily="18" charset="0"/>
              </a:rPr>
              <a:t> </a:t>
            </a:r>
            <a:r>
              <a:rPr lang="el-GR" i="1" dirty="0" err="1">
                <a:effectLst/>
                <a:ea typeface="Times New Roman" panose="02020603050405020304" pitchFamily="18" charset="0"/>
              </a:rPr>
              <a:t>μετὰ</a:t>
            </a:r>
            <a:r>
              <a:rPr lang="el-GR" i="1" dirty="0">
                <a:effectLst/>
                <a:ea typeface="Times New Roman" panose="02020603050405020304" pitchFamily="18" charset="0"/>
              </a:rPr>
              <a:t> γνώσεως </a:t>
            </a:r>
            <a:r>
              <a:rPr lang="el-GR" i="1" dirty="0" err="1">
                <a:effectLst/>
                <a:ea typeface="Times New Roman" panose="02020603050405020304" pitchFamily="18" charset="0"/>
              </a:rPr>
              <a:t>τῶν</a:t>
            </a:r>
            <a:r>
              <a:rPr lang="el-GR" i="1" dirty="0">
                <a:effectLst/>
                <a:ea typeface="Times New Roman" panose="02020603050405020304" pitchFamily="18" charset="0"/>
              </a:rPr>
              <a:t> </a:t>
            </a:r>
            <a:r>
              <a:rPr lang="el-GR" i="1" dirty="0" err="1">
                <a:effectLst/>
                <a:ea typeface="Times New Roman" panose="02020603050405020304" pitchFamily="18" charset="0"/>
              </a:rPr>
              <a:t>ὄντων</a:t>
            </a:r>
            <a:r>
              <a:rPr lang="el-GR" i="1" dirty="0">
                <a:effectLst/>
                <a:ea typeface="Times New Roman" panose="02020603050405020304" pitchFamily="18" charset="0"/>
              </a:rPr>
              <a:t> </a:t>
            </a:r>
            <a:r>
              <a:rPr lang="el-GR" i="1" dirty="0" err="1">
                <a:effectLst/>
                <a:ea typeface="Times New Roman" panose="02020603050405020304" pitchFamily="18" charset="0"/>
              </a:rPr>
              <a:t>ἀληθοῦς</a:t>
            </a:r>
            <a:r>
              <a:rPr lang="el-GR" dirty="0">
                <a:effectLst/>
                <a:ea typeface="Times New Roman" panose="02020603050405020304" pitchFamily="18" charset="0"/>
              </a:rPr>
              <a:t>» (</a:t>
            </a:r>
            <a:r>
              <a:rPr lang="el-GR" i="1" dirty="0">
                <a:effectLst/>
                <a:ea typeface="Times New Roman" panose="02020603050405020304" pitchFamily="18" charset="0"/>
              </a:rPr>
              <a:t>Σχόλια </a:t>
            </a:r>
            <a:r>
              <a:rPr lang="el-GR" i="1" dirty="0" err="1">
                <a:effectLst/>
                <a:ea typeface="Times New Roman" panose="02020603050405020304" pitchFamily="18" charset="0"/>
              </a:rPr>
              <a:t>εἰς</a:t>
            </a:r>
            <a:r>
              <a:rPr lang="el-GR" i="1" dirty="0">
                <a:effectLst/>
                <a:ea typeface="Times New Roman" panose="02020603050405020304" pitchFamily="18" charset="0"/>
              </a:rPr>
              <a:t> </a:t>
            </a:r>
            <a:r>
              <a:rPr lang="el-GR" i="1" dirty="0" err="1">
                <a:effectLst/>
                <a:ea typeface="Times New Roman" panose="02020603050405020304" pitchFamily="18" charset="0"/>
              </a:rPr>
              <a:t>τοὺς</a:t>
            </a:r>
            <a:r>
              <a:rPr lang="el-GR" i="1" dirty="0">
                <a:effectLst/>
                <a:ea typeface="Times New Roman" panose="02020603050405020304" pitchFamily="18" charset="0"/>
              </a:rPr>
              <a:t> </a:t>
            </a:r>
            <a:r>
              <a:rPr lang="el-GR" i="1" dirty="0" err="1">
                <a:effectLst/>
                <a:ea typeface="Times New Roman" panose="02020603050405020304" pitchFamily="18" charset="0"/>
              </a:rPr>
              <a:t>Ψαλμοὺς</a:t>
            </a:r>
            <a:r>
              <a:rPr lang="en-GB" dirty="0">
                <a:effectLst/>
                <a:ea typeface="Times New Roman" panose="02020603050405020304" pitchFamily="18" charset="0"/>
              </a:rPr>
              <a:t>, </a:t>
            </a:r>
            <a:r>
              <a:rPr lang="fr-FR" dirty="0">
                <a:effectLst/>
                <a:ea typeface="Times New Roman" panose="02020603050405020304" pitchFamily="18" charset="0"/>
              </a:rPr>
              <a:t>PG</a:t>
            </a:r>
            <a:r>
              <a:rPr lang="en-GB" dirty="0">
                <a:effectLst/>
                <a:ea typeface="Times New Roman" panose="02020603050405020304" pitchFamily="18" charset="0"/>
              </a:rPr>
              <a:t> 12, 1085</a:t>
            </a:r>
            <a:r>
              <a:rPr lang="fr-FR" dirty="0">
                <a:effectLst/>
                <a:ea typeface="Times New Roman" panose="02020603050405020304" pitchFamily="18" charset="0"/>
              </a:rPr>
              <a:t>B</a:t>
            </a:r>
            <a:r>
              <a:rPr lang="el-GR" dirty="0">
                <a:effectLst/>
                <a:ea typeface="Times New Roman" panose="02020603050405020304" pitchFamily="18" charset="0"/>
              </a:rPr>
              <a:t>).</a:t>
            </a:r>
          </a:p>
          <a:p>
            <a:r>
              <a:rPr lang="el-GR" dirty="0"/>
              <a:t>Στην κατάσταση αυτή η </a:t>
            </a:r>
            <a:r>
              <a:rPr lang="el-GR" dirty="0">
                <a:effectLst/>
                <a:ea typeface="Times New Roman" panose="02020603050405020304" pitchFamily="18" charset="0"/>
              </a:rPr>
              <a:t>ανθρώπινη φύση δεν </a:t>
            </a:r>
            <a:r>
              <a:rPr lang="el-GR" dirty="0" err="1">
                <a:effectLst/>
                <a:ea typeface="Times New Roman" panose="02020603050405020304" pitchFamily="18" charset="0"/>
              </a:rPr>
              <a:t>απατάται</a:t>
            </a:r>
            <a:r>
              <a:rPr lang="el-GR" dirty="0">
                <a:effectLst/>
                <a:ea typeface="Times New Roman" panose="02020603050405020304" pitchFamily="18" charset="0"/>
              </a:rPr>
              <a:t> πια από την ύλη αλλά μπορεί και αναγνωρίζει τους λόγους των όντων, γι’ αυτό και χαρακτηρίζεται ως θεωρητική, εφόσον «</a:t>
            </a:r>
            <a:r>
              <a:rPr lang="el-GR" i="1" dirty="0">
                <a:effectLst/>
                <a:ea typeface="Times New Roman" panose="02020603050405020304" pitchFamily="18" charset="0"/>
              </a:rPr>
              <a:t>φύσις </a:t>
            </a:r>
            <a:r>
              <a:rPr lang="el-GR" i="1" dirty="0" err="1">
                <a:effectLst/>
                <a:ea typeface="Times New Roman" panose="02020603050405020304" pitchFamily="18" charset="0"/>
              </a:rPr>
              <a:t>θεωρητικὴ</a:t>
            </a:r>
            <a:r>
              <a:rPr lang="el-GR" i="1" dirty="0">
                <a:effectLst/>
                <a:ea typeface="Times New Roman" panose="02020603050405020304" pitchFamily="18" charset="0"/>
              </a:rPr>
              <a:t> </a:t>
            </a:r>
            <a:r>
              <a:rPr lang="el-GR" i="1" dirty="0" err="1">
                <a:effectLst/>
                <a:ea typeface="Times New Roman" panose="02020603050405020304" pitchFamily="18" charset="0"/>
              </a:rPr>
              <a:t>νοεῖται</a:t>
            </a:r>
            <a:r>
              <a:rPr lang="el-GR" i="1" dirty="0">
                <a:effectLst/>
                <a:ea typeface="Times New Roman" panose="02020603050405020304" pitchFamily="18" charset="0"/>
              </a:rPr>
              <a:t> ἡ </a:t>
            </a:r>
            <a:r>
              <a:rPr lang="el-GR" i="1" dirty="0" err="1">
                <a:effectLst/>
                <a:ea typeface="Times New Roman" panose="02020603050405020304" pitchFamily="18" charset="0"/>
              </a:rPr>
              <a:t>ἐν</a:t>
            </a:r>
            <a:r>
              <a:rPr lang="el-GR" i="1" dirty="0">
                <a:effectLst/>
                <a:ea typeface="Times New Roman" panose="02020603050405020304" pitchFamily="18" charset="0"/>
              </a:rPr>
              <a:t> </a:t>
            </a:r>
            <a:r>
              <a:rPr lang="el-GR" i="1" dirty="0" err="1">
                <a:effectLst/>
                <a:ea typeface="Times New Roman" panose="02020603050405020304" pitchFamily="18" charset="0"/>
              </a:rPr>
              <a:t>τῷ</a:t>
            </a:r>
            <a:r>
              <a:rPr lang="el-GR" i="1" dirty="0">
                <a:effectLst/>
                <a:ea typeface="Times New Roman" panose="02020603050405020304" pitchFamily="18" charset="0"/>
              </a:rPr>
              <a:t> </a:t>
            </a:r>
            <a:r>
              <a:rPr lang="el-GR" i="1" dirty="0" err="1">
                <a:effectLst/>
                <a:ea typeface="Times New Roman" panose="02020603050405020304" pitchFamily="18" charset="0"/>
              </a:rPr>
              <a:t>πρώτῳ</a:t>
            </a:r>
            <a:r>
              <a:rPr lang="el-GR" i="1" dirty="0">
                <a:effectLst/>
                <a:ea typeface="Times New Roman" panose="02020603050405020304" pitchFamily="18" charset="0"/>
              </a:rPr>
              <a:t> </a:t>
            </a:r>
            <a:r>
              <a:rPr lang="el-GR" i="1" dirty="0" err="1">
                <a:effectLst/>
                <a:ea typeface="Times New Roman" panose="02020603050405020304" pitchFamily="18" charset="0"/>
              </a:rPr>
              <a:t>βαθμῷ</a:t>
            </a:r>
            <a:r>
              <a:rPr lang="el-GR" i="1" dirty="0">
                <a:effectLst/>
                <a:ea typeface="Times New Roman" panose="02020603050405020304" pitchFamily="18" charset="0"/>
              </a:rPr>
              <a:t> </a:t>
            </a:r>
            <a:r>
              <a:rPr lang="el-GR" i="1" dirty="0" err="1">
                <a:effectLst/>
                <a:ea typeface="Times New Roman" panose="02020603050405020304" pitchFamily="18" charset="0"/>
              </a:rPr>
              <a:t>τῆς</a:t>
            </a:r>
            <a:r>
              <a:rPr lang="el-GR" i="1" dirty="0">
                <a:effectLst/>
                <a:ea typeface="Times New Roman" panose="02020603050405020304" pitchFamily="18" charset="0"/>
              </a:rPr>
              <a:t> </a:t>
            </a:r>
            <a:r>
              <a:rPr lang="el-GR" i="1" dirty="0" err="1">
                <a:effectLst/>
                <a:ea typeface="Times New Roman" panose="02020603050405020304" pitchFamily="18" charset="0"/>
              </a:rPr>
              <a:t>τῶν</a:t>
            </a:r>
            <a:r>
              <a:rPr lang="el-GR" i="1" dirty="0">
                <a:effectLst/>
                <a:ea typeface="Times New Roman" panose="02020603050405020304" pitchFamily="18" charset="0"/>
              </a:rPr>
              <a:t> </a:t>
            </a:r>
            <a:r>
              <a:rPr lang="el-GR" i="1" dirty="0" err="1">
                <a:effectLst/>
                <a:ea typeface="Times New Roman" panose="02020603050405020304" pitchFamily="18" charset="0"/>
              </a:rPr>
              <a:t>παθῶν</a:t>
            </a:r>
            <a:r>
              <a:rPr lang="el-GR" i="1" dirty="0">
                <a:effectLst/>
                <a:ea typeface="Times New Roman" panose="02020603050405020304" pitchFamily="18" charset="0"/>
              </a:rPr>
              <a:t> </a:t>
            </a:r>
            <a:r>
              <a:rPr lang="el-GR" i="1" dirty="0" err="1">
                <a:effectLst/>
                <a:ea typeface="Times New Roman" panose="02020603050405020304" pitchFamily="18" charset="0"/>
              </a:rPr>
              <a:t>καταδουλώσεως</a:t>
            </a:r>
            <a:r>
              <a:rPr lang="el-GR" i="1" dirty="0">
                <a:effectLst/>
                <a:ea typeface="Times New Roman" panose="02020603050405020304" pitchFamily="18" charset="0"/>
              </a:rPr>
              <a:t> πάντα </a:t>
            </a:r>
            <a:r>
              <a:rPr lang="el-GR" i="1" dirty="0" err="1">
                <a:effectLst/>
                <a:ea typeface="Times New Roman" panose="02020603050405020304" pitchFamily="18" charset="0"/>
              </a:rPr>
              <a:t>ἐν</a:t>
            </a:r>
            <a:r>
              <a:rPr lang="el-GR" i="1" dirty="0">
                <a:effectLst/>
                <a:ea typeface="Times New Roman" panose="02020603050405020304" pitchFamily="18" charset="0"/>
              </a:rPr>
              <a:t> </a:t>
            </a:r>
            <a:r>
              <a:rPr lang="el-GR" i="1" dirty="0" err="1">
                <a:effectLst/>
                <a:ea typeface="Times New Roman" panose="02020603050405020304" pitchFamily="18" charset="0"/>
              </a:rPr>
              <a:t>τῇ</a:t>
            </a:r>
            <a:r>
              <a:rPr lang="el-GR" i="1" dirty="0">
                <a:effectLst/>
                <a:ea typeface="Times New Roman" panose="02020603050405020304" pitchFamily="18" charset="0"/>
              </a:rPr>
              <a:t> γνώσει </a:t>
            </a:r>
            <a:r>
              <a:rPr lang="el-GR" i="1" dirty="0" err="1">
                <a:effectLst/>
                <a:ea typeface="Times New Roman" panose="02020603050405020304" pitchFamily="18" charset="0"/>
              </a:rPr>
              <a:t>τοῦ</a:t>
            </a:r>
            <a:r>
              <a:rPr lang="el-GR" i="1" dirty="0">
                <a:effectLst/>
                <a:ea typeface="Times New Roman" panose="02020603050405020304" pitchFamily="18" charset="0"/>
              </a:rPr>
              <a:t> </a:t>
            </a:r>
            <a:r>
              <a:rPr lang="el-GR" i="1" dirty="0" err="1">
                <a:effectLst/>
                <a:ea typeface="Times New Roman" panose="02020603050405020304" pitchFamily="18" charset="0"/>
              </a:rPr>
              <a:t>νοὸς</a:t>
            </a:r>
            <a:r>
              <a:rPr lang="el-GR" i="1" dirty="0">
                <a:effectLst/>
                <a:ea typeface="Times New Roman" panose="02020603050405020304" pitchFamily="18" charset="0"/>
              </a:rPr>
              <a:t> </a:t>
            </a:r>
            <a:r>
              <a:rPr lang="el-GR" i="1" dirty="0" err="1">
                <a:effectLst/>
                <a:ea typeface="Times New Roman" panose="02020603050405020304" pitchFamily="18" charset="0"/>
              </a:rPr>
              <a:t>καθορᾶ</a:t>
            </a:r>
            <a:r>
              <a:rPr lang="el-GR" i="1" dirty="0">
                <a:effectLst/>
                <a:ea typeface="Times New Roman" panose="02020603050405020304" pitchFamily="18" charset="0"/>
              </a:rPr>
              <a:t>· </a:t>
            </a:r>
            <a:r>
              <a:rPr lang="el-GR" i="1" dirty="0" err="1">
                <a:effectLst/>
                <a:ea typeface="Times New Roman" panose="02020603050405020304" pitchFamily="18" charset="0"/>
              </a:rPr>
              <a:t>αὐτὴ</a:t>
            </a:r>
            <a:r>
              <a:rPr lang="el-GR" i="1" dirty="0">
                <a:effectLst/>
                <a:ea typeface="Times New Roman" panose="02020603050405020304" pitchFamily="18" charset="0"/>
              </a:rPr>
              <a:t> </a:t>
            </a:r>
            <a:r>
              <a:rPr lang="el-GR" i="1" dirty="0" err="1">
                <a:effectLst/>
                <a:ea typeface="Times New Roman" panose="02020603050405020304" pitchFamily="18" charset="0"/>
              </a:rPr>
              <a:t>δὲ</a:t>
            </a:r>
            <a:r>
              <a:rPr lang="el-GR" i="1" dirty="0">
                <a:effectLst/>
                <a:ea typeface="Times New Roman" panose="02020603050405020304" pitchFamily="18" charset="0"/>
              </a:rPr>
              <a:t> </a:t>
            </a:r>
            <a:r>
              <a:rPr lang="el-GR" i="1" dirty="0" err="1">
                <a:effectLst/>
                <a:ea typeface="Times New Roman" panose="02020603050405020304" pitchFamily="18" charset="0"/>
              </a:rPr>
              <a:t>εἰς</a:t>
            </a:r>
            <a:r>
              <a:rPr lang="el-GR" i="1" dirty="0">
                <a:effectLst/>
                <a:ea typeface="Times New Roman" panose="02020603050405020304" pitchFamily="18" charset="0"/>
              </a:rPr>
              <a:t> λόγους </a:t>
            </a:r>
            <a:r>
              <a:rPr lang="el-GR" i="1" dirty="0" err="1">
                <a:effectLst/>
                <a:ea typeface="Times New Roman" panose="02020603050405020304" pitchFamily="18" charset="0"/>
              </a:rPr>
              <a:t>ἀναμφιβόλως</a:t>
            </a:r>
            <a:r>
              <a:rPr lang="el-GR" i="1" dirty="0">
                <a:effectLst/>
                <a:ea typeface="Times New Roman" panose="02020603050405020304" pitchFamily="18" charset="0"/>
              </a:rPr>
              <a:t> </a:t>
            </a:r>
            <a:r>
              <a:rPr lang="el-GR" i="1" dirty="0" err="1">
                <a:effectLst/>
                <a:ea typeface="Times New Roman" panose="02020603050405020304" pitchFamily="18" charset="0"/>
              </a:rPr>
              <a:t>μεμέρισται</a:t>
            </a:r>
            <a:r>
              <a:rPr lang="el-GR" i="1" dirty="0">
                <a:effectLst/>
                <a:ea typeface="Times New Roman" panose="02020603050405020304" pitchFamily="18" charset="0"/>
              </a:rPr>
              <a:t>, </a:t>
            </a:r>
            <a:r>
              <a:rPr lang="el-GR" i="1" dirty="0" err="1">
                <a:effectLst/>
                <a:ea typeface="Times New Roman" panose="02020603050405020304" pitchFamily="18" charset="0"/>
              </a:rPr>
              <a:t>τῆς</a:t>
            </a:r>
            <a:r>
              <a:rPr lang="el-GR" i="1" dirty="0">
                <a:effectLst/>
                <a:ea typeface="Times New Roman" panose="02020603050405020304" pitchFamily="18" charset="0"/>
              </a:rPr>
              <a:t> </a:t>
            </a:r>
            <a:r>
              <a:rPr lang="el-GR" i="1" dirty="0" err="1">
                <a:effectLst/>
                <a:ea typeface="Times New Roman" panose="02020603050405020304" pitchFamily="18" charset="0"/>
              </a:rPr>
              <a:t>δὲ</a:t>
            </a:r>
            <a:r>
              <a:rPr lang="el-GR" i="1" dirty="0">
                <a:effectLst/>
                <a:ea typeface="Times New Roman" panose="02020603050405020304" pitchFamily="18" charset="0"/>
              </a:rPr>
              <a:t> </a:t>
            </a:r>
            <a:r>
              <a:rPr lang="el-GR" i="1" dirty="0" err="1">
                <a:effectLst/>
                <a:ea typeface="Times New Roman" panose="02020603050405020304" pitchFamily="18" charset="0"/>
              </a:rPr>
              <a:t>ὕλης</a:t>
            </a:r>
            <a:r>
              <a:rPr lang="el-GR" i="1" dirty="0">
                <a:effectLst/>
                <a:ea typeface="Times New Roman" panose="02020603050405020304" pitchFamily="18" charset="0"/>
              </a:rPr>
              <a:t> </a:t>
            </a:r>
            <a:r>
              <a:rPr lang="el-GR" i="1" dirty="0" err="1">
                <a:effectLst/>
                <a:ea typeface="Times New Roman" panose="02020603050405020304" pitchFamily="18" charset="0"/>
              </a:rPr>
              <a:t>οὐδὲν</a:t>
            </a:r>
            <a:r>
              <a:rPr lang="el-GR" i="1" dirty="0">
                <a:effectLst/>
                <a:ea typeface="Times New Roman" panose="02020603050405020304" pitchFamily="18" charset="0"/>
              </a:rPr>
              <a:t> </a:t>
            </a:r>
            <a:r>
              <a:rPr lang="el-GR" i="1" dirty="0" err="1">
                <a:effectLst/>
                <a:ea typeface="Times New Roman" panose="02020603050405020304" pitchFamily="18" charset="0"/>
              </a:rPr>
              <a:t>αὐτὴν</a:t>
            </a:r>
            <a:r>
              <a:rPr lang="el-GR" i="1" dirty="0">
                <a:effectLst/>
                <a:ea typeface="Times New Roman" panose="02020603050405020304" pitchFamily="18" charset="0"/>
              </a:rPr>
              <a:t> </a:t>
            </a:r>
            <a:r>
              <a:rPr lang="el-GR" i="1" dirty="0" err="1">
                <a:effectLst/>
                <a:ea typeface="Times New Roman" panose="02020603050405020304" pitchFamily="18" charset="0"/>
              </a:rPr>
              <a:t>ἀπατᾷ</a:t>
            </a:r>
            <a:r>
              <a:rPr lang="el-GR" dirty="0">
                <a:effectLst/>
                <a:ea typeface="Times New Roman" panose="02020603050405020304" pitchFamily="18" charset="0"/>
              </a:rPr>
              <a:t>» (</a:t>
            </a:r>
            <a:r>
              <a:rPr lang="el-GR" i="1" dirty="0" err="1">
                <a:effectLst/>
                <a:ea typeface="Times New Roman" panose="02020603050405020304" pitchFamily="18" charset="0"/>
              </a:rPr>
              <a:t>Σκέμματα</a:t>
            </a:r>
            <a:r>
              <a:rPr lang="el-GR" i="1" dirty="0">
                <a:effectLst/>
                <a:ea typeface="Times New Roman" panose="02020603050405020304" pitchFamily="18" charset="0"/>
              </a:rPr>
              <a:t> 55</a:t>
            </a:r>
            <a:r>
              <a:rPr lang="el-GR" dirty="0">
                <a:effectLst/>
                <a:ea typeface="Times New Roman" panose="02020603050405020304" pitchFamily="18" charset="0"/>
              </a:rPr>
              <a:t>, </a:t>
            </a:r>
            <a:r>
              <a:rPr lang="fr-FR" dirty="0">
                <a:effectLst/>
                <a:ea typeface="Times New Roman" panose="02020603050405020304" pitchFamily="18" charset="0"/>
              </a:rPr>
              <a:t>Frank</a:t>
            </a:r>
            <a:r>
              <a:rPr lang="el-GR" dirty="0">
                <a:effectLst/>
                <a:ea typeface="Times New Roman" panose="02020603050405020304" pitchFamily="18" charset="0"/>
              </a:rPr>
              <a:t>. σ. 467. Πρβ. </a:t>
            </a:r>
            <a:r>
              <a:rPr lang="el-GR" i="1" dirty="0" err="1">
                <a:effectLst/>
                <a:ea typeface="Times New Roman" panose="02020603050405020304" pitchFamily="18" charset="0"/>
              </a:rPr>
              <a:t>Πρακτικὸς</a:t>
            </a:r>
            <a:r>
              <a:rPr lang="el-GR" i="1" dirty="0">
                <a:effectLst/>
                <a:ea typeface="Times New Roman" panose="02020603050405020304" pitchFamily="18" charset="0"/>
              </a:rPr>
              <a:t> ΛΗ΄, </a:t>
            </a:r>
            <a:r>
              <a:rPr lang="fr-FR" dirty="0">
                <a:effectLst/>
                <a:ea typeface="Times New Roman" panose="02020603050405020304" pitchFamily="18" charset="0"/>
              </a:rPr>
              <a:t>PG</a:t>
            </a:r>
            <a:r>
              <a:rPr lang="el-GR" dirty="0">
                <a:effectLst/>
                <a:ea typeface="Times New Roman" panose="02020603050405020304" pitchFamily="18" charset="0"/>
              </a:rPr>
              <a:t> 40, 1232Β). Με τη σοφία του κόσμου, την κοσμική, επιλύει τα πρόσκαιρα προβλήματα, ενώ με τη χρήση της θείας γνώσης που παρέχεται από τον Θεό οδηγείται στη μακάρια βασιλεία του Θεού.</a:t>
            </a:r>
          </a:p>
          <a:p>
            <a:r>
              <a:rPr lang="el-GR" dirty="0">
                <a:effectLst/>
                <a:ea typeface="Times New Roman" panose="02020603050405020304" pitchFamily="18" charset="0"/>
              </a:rPr>
              <a:t>Μετέχει στη γνώση, η οποία κατευθύνει τον άνθρωπο στο Δημιουργό αποκαλύπτοντας πίσω από κάθε κτίσμα τη δημιουργική δύναμη και τη σοφία του Θεού, που έκτισε τα πάντα (</a:t>
            </a:r>
            <a:r>
              <a:rPr lang="el-GR" i="1" dirty="0">
                <a:effectLst/>
                <a:ea typeface="Times New Roman" panose="02020603050405020304" pitchFamily="18" charset="0"/>
              </a:rPr>
              <a:t>Κεφάλαια </a:t>
            </a:r>
            <a:r>
              <a:rPr lang="el-GR" i="1" dirty="0" err="1">
                <a:effectLst/>
                <a:ea typeface="Times New Roman" panose="02020603050405020304" pitchFamily="18" charset="0"/>
              </a:rPr>
              <a:t>Γνωστικὰ</a:t>
            </a:r>
            <a:r>
              <a:rPr lang="el-GR" i="1" dirty="0">
                <a:effectLst/>
                <a:ea typeface="Times New Roman" panose="02020603050405020304" pitchFamily="18" charset="0"/>
              </a:rPr>
              <a:t> Ι, 14</a:t>
            </a:r>
            <a:r>
              <a:rPr lang="el-GR" dirty="0">
                <a:effectLst/>
                <a:ea typeface="Times New Roman" panose="02020603050405020304" pitchFamily="18" charset="0"/>
              </a:rPr>
              <a:t>, </a:t>
            </a:r>
            <a:r>
              <a:rPr lang="en-GB" dirty="0">
                <a:effectLst/>
                <a:ea typeface="Times New Roman" panose="02020603050405020304" pitchFamily="18" charset="0"/>
              </a:rPr>
              <a:t>Frank</a:t>
            </a:r>
            <a:r>
              <a:rPr lang="el-GR" dirty="0">
                <a:effectLst/>
                <a:ea typeface="Times New Roman" panose="02020603050405020304" pitchFamily="18" charset="0"/>
              </a:rPr>
              <a:t>. σ. 59).</a:t>
            </a:r>
          </a:p>
          <a:p>
            <a:r>
              <a:rPr lang="el-GR" dirty="0">
                <a:ea typeface="Times New Roman" panose="02020603050405020304" pitchFamily="18" charset="0"/>
              </a:rPr>
              <a:t>Συνεπώς, η επίτευξη της απάθειας αποκαθιστά τις γνωστικές ικανότητες του νου, και έτσι φανερώνει ότι η φυσική περιέχεται στην πρακτική αλλά και ότι η πρακτική επεκτείνεται στη φυσική, όπως εξάλλου επιβεβαιώνεται και από την έννοια της μακαριότητας. </a:t>
            </a:r>
            <a:endParaRPr lang="el-GR" dirty="0">
              <a:effectLst/>
              <a:ea typeface="Times New Roman" panose="02020603050405020304" pitchFamily="18" charset="0"/>
            </a:endParaRPr>
          </a:p>
          <a:p>
            <a:endParaRPr lang="el-GR" dirty="0"/>
          </a:p>
        </p:txBody>
      </p:sp>
    </p:spTree>
    <p:extLst>
      <p:ext uri="{BB962C8B-B14F-4D97-AF65-F5344CB8AC3E}">
        <p14:creationId xmlns:p14="http://schemas.microsoft.com/office/powerpoint/2010/main" val="6261478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471097-101B-2ACA-B5FF-BE8A45E23295}"/>
              </a:ext>
            </a:extLst>
          </p:cNvPr>
          <p:cNvSpPr>
            <a:spLocks noGrp="1"/>
          </p:cNvSpPr>
          <p:nvPr>
            <p:ph type="title"/>
          </p:nvPr>
        </p:nvSpPr>
        <p:spPr>
          <a:xfrm>
            <a:off x="838200" y="18256"/>
            <a:ext cx="10515600" cy="662782"/>
          </a:xfrm>
        </p:spPr>
        <p:txBody>
          <a:bodyPr>
            <a:normAutofit fontScale="90000"/>
          </a:bodyPr>
          <a:lstStyle/>
          <a:p>
            <a:pPr algn="ctr"/>
            <a:r>
              <a:rPr lang="el-GR" sz="4400" dirty="0">
                <a:latin typeface="+mn-lt"/>
                <a:ea typeface="Times New Roman" panose="02020603050405020304" pitchFamily="18" charset="0"/>
              </a:rPr>
              <a:t>Η</a:t>
            </a:r>
            <a:r>
              <a:rPr lang="en-US" sz="4400" dirty="0">
                <a:latin typeface="+mn-lt"/>
                <a:ea typeface="Times New Roman" panose="02020603050405020304" pitchFamily="18" charset="0"/>
              </a:rPr>
              <a:t> </a:t>
            </a:r>
            <a:r>
              <a:rPr lang="el-GR" sz="4400" dirty="0">
                <a:latin typeface="+mn-lt"/>
                <a:ea typeface="Times New Roman" panose="02020603050405020304" pitchFamily="18" charset="0"/>
              </a:rPr>
              <a:t>έννοια της απάθειας στον </a:t>
            </a:r>
            <a:r>
              <a:rPr lang="el-GR" sz="4400" dirty="0" err="1">
                <a:latin typeface="+mn-lt"/>
                <a:ea typeface="Times New Roman" panose="02020603050405020304" pitchFamily="18" charset="0"/>
              </a:rPr>
              <a:t>Ευάγριο</a:t>
            </a:r>
            <a:r>
              <a:rPr lang="el-GR" sz="4400" dirty="0">
                <a:latin typeface="+mn-lt"/>
                <a:ea typeface="Times New Roman" panose="02020603050405020304" pitchFamily="18" charset="0"/>
              </a:rPr>
              <a:t> Ποντικό</a:t>
            </a:r>
            <a:endParaRPr lang="el-GR" dirty="0"/>
          </a:p>
        </p:txBody>
      </p:sp>
      <p:sp>
        <p:nvSpPr>
          <p:cNvPr id="3" name="Θέση περιεχομένου 2">
            <a:extLst>
              <a:ext uri="{FF2B5EF4-FFF2-40B4-BE49-F238E27FC236}">
                <a16:creationId xmlns:a16="http://schemas.microsoft.com/office/drawing/2014/main" id="{638FA0FA-276F-44CE-A095-DA924770E17B}"/>
              </a:ext>
            </a:extLst>
          </p:cNvPr>
          <p:cNvSpPr>
            <a:spLocks noGrp="1"/>
          </p:cNvSpPr>
          <p:nvPr>
            <p:ph idx="1"/>
          </p:nvPr>
        </p:nvSpPr>
        <p:spPr>
          <a:xfrm>
            <a:off x="0" y="589676"/>
            <a:ext cx="12192000" cy="6268323"/>
          </a:xfrm>
        </p:spPr>
        <p:txBody>
          <a:bodyPr>
            <a:normAutofit lnSpcReduction="10000"/>
          </a:bodyPr>
          <a:lstStyle/>
          <a:p>
            <a:r>
              <a:rPr lang="el-GR" dirty="0"/>
              <a:t>Η έννοια της απάθειας διακρίνεται από τη φιλοσοφική αντίληψη του όρου αυτού γιατί δεν ταυτίζεται με την απόλυτη αταραξία των </a:t>
            </a:r>
            <a:r>
              <a:rPr lang="el-GR" dirty="0" err="1"/>
              <a:t>στωϊκών</a:t>
            </a:r>
            <a:r>
              <a:rPr lang="el-GR" dirty="0"/>
              <a:t>. Αντίθετα φανερώνει την </a:t>
            </a:r>
            <a:r>
              <a:rPr lang="el-GR" dirty="0" err="1"/>
              <a:t>οριακότητα</a:t>
            </a:r>
            <a:r>
              <a:rPr lang="el-GR" dirty="0"/>
              <a:t> των ανθρώπινων κτιστών δεδομένων, καθώς αποτελεί μία κατάσταση δυναμική που δεν </a:t>
            </a:r>
            <a:r>
              <a:rPr lang="el-GR" dirty="0" err="1"/>
              <a:t>πετυχαίνεται</a:t>
            </a:r>
            <a:r>
              <a:rPr lang="el-GR" dirty="0"/>
              <a:t> ποτέ ολοκληρωτικά. Γι’ αυτό και απαιτεί την αδιάκοπη προσπάθεια του ανθρώπου, η οποία παρατείνεται μέχρι το τέλος της ζωής του.</a:t>
            </a:r>
          </a:p>
          <a:p>
            <a:r>
              <a:rPr lang="el-GR" dirty="0"/>
              <a:t>Πιο συγκεκριμένα η </a:t>
            </a:r>
            <a:r>
              <a:rPr lang="el-GR" dirty="0" err="1"/>
              <a:t>ευαγριανή</a:t>
            </a:r>
            <a:r>
              <a:rPr lang="el-GR" dirty="0"/>
              <a:t> απάθεια προϋποθέτει τη </a:t>
            </a:r>
            <a:r>
              <a:rPr lang="el-GR" dirty="0" err="1"/>
              <a:t>συνεργιακή</a:t>
            </a:r>
            <a:r>
              <a:rPr lang="el-GR" dirty="0"/>
              <a:t> συνάντηση μεταξύ Θεού και ανθρώπου. Όταν η συνάντηση αυτή πραγματοποιηθεί παρέχεται από τον Θεό «κατά χάριν» η πνευματική αίσθηση της διάκρισης των πνευμάτων. Πρόκειται δηλαδή για την αίσθηση που χαρίζει ο Θεός στον άνθρωπο για να μπορεί να διακρίνει το καλό από το κακό, το κατά φύσει από το παρά φύσει, έτσι ώστε να συντάσσεται με το αγαθό και να αποτάσσεται το πονηρό. </a:t>
            </a:r>
          </a:p>
          <a:p>
            <a:r>
              <a:rPr lang="el-GR" dirty="0"/>
              <a:t>Πρέπει ακόμη να σημειωθεί ότι η </a:t>
            </a:r>
            <a:r>
              <a:rPr lang="el-GR" dirty="0" err="1"/>
              <a:t>ευαγριανή</a:t>
            </a:r>
            <a:r>
              <a:rPr lang="el-GR" dirty="0"/>
              <a:t> απάθεια χαρακτηρίζεται για την προοδευτική εξέλιξή της, δηλαδή για τον δυναμικό χαρακτήρα της. Αυτό αποδεικνύεται από την άρρηκτη σχέση μεταξύ απάθειας και γνώσης, αλλά και από τη </a:t>
            </a:r>
            <a:r>
              <a:rPr lang="el-GR" dirty="0" err="1"/>
              <a:t>διαβαθμιστική</a:t>
            </a:r>
            <a:r>
              <a:rPr lang="el-GR" dirty="0"/>
              <a:t> κλιμάκωση της κάθαρσης. </a:t>
            </a:r>
          </a:p>
        </p:txBody>
      </p:sp>
    </p:spTree>
    <p:extLst>
      <p:ext uri="{BB962C8B-B14F-4D97-AF65-F5344CB8AC3E}">
        <p14:creationId xmlns:p14="http://schemas.microsoft.com/office/powerpoint/2010/main" val="2487883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736075-B2DB-5BBE-F3D3-B906E1CAFDD4}"/>
              </a:ext>
            </a:extLst>
          </p:cNvPr>
          <p:cNvSpPr>
            <a:spLocks noGrp="1"/>
          </p:cNvSpPr>
          <p:nvPr>
            <p:ph type="title"/>
          </p:nvPr>
        </p:nvSpPr>
        <p:spPr>
          <a:xfrm>
            <a:off x="838200" y="18256"/>
            <a:ext cx="10515600" cy="662782"/>
          </a:xfrm>
        </p:spPr>
        <p:txBody>
          <a:bodyPr>
            <a:normAutofit fontScale="90000"/>
          </a:bodyPr>
          <a:lstStyle/>
          <a:p>
            <a:pPr algn="ctr"/>
            <a:r>
              <a:rPr lang="el-GR" sz="4400" dirty="0">
                <a:latin typeface="+mn-lt"/>
                <a:ea typeface="Times New Roman" panose="02020603050405020304" pitchFamily="18" charset="0"/>
              </a:rPr>
              <a:t>Η</a:t>
            </a:r>
            <a:r>
              <a:rPr lang="en-US" sz="4400" dirty="0">
                <a:latin typeface="+mn-lt"/>
                <a:ea typeface="Times New Roman" panose="02020603050405020304" pitchFamily="18" charset="0"/>
              </a:rPr>
              <a:t> </a:t>
            </a:r>
            <a:r>
              <a:rPr lang="el-GR" sz="4400" dirty="0">
                <a:latin typeface="+mn-lt"/>
                <a:ea typeface="Times New Roman" panose="02020603050405020304" pitchFamily="18" charset="0"/>
              </a:rPr>
              <a:t>έννοια της απάθειας στον </a:t>
            </a:r>
            <a:r>
              <a:rPr lang="el-GR" sz="4400" dirty="0" err="1">
                <a:latin typeface="+mn-lt"/>
                <a:ea typeface="Times New Roman" panose="02020603050405020304" pitchFamily="18" charset="0"/>
              </a:rPr>
              <a:t>Ευάγριο</a:t>
            </a:r>
            <a:r>
              <a:rPr lang="el-GR" sz="4400" dirty="0">
                <a:latin typeface="+mn-lt"/>
                <a:ea typeface="Times New Roman" panose="02020603050405020304" pitchFamily="18" charset="0"/>
              </a:rPr>
              <a:t> Ποντικό</a:t>
            </a:r>
            <a:endParaRPr lang="el-GR" dirty="0"/>
          </a:p>
        </p:txBody>
      </p:sp>
      <p:sp>
        <p:nvSpPr>
          <p:cNvPr id="3" name="Θέση περιεχομένου 2">
            <a:extLst>
              <a:ext uri="{FF2B5EF4-FFF2-40B4-BE49-F238E27FC236}">
                <a16:creationId xmlns:a16="http://schemas.microsoft.com/office/drawing/2014/main" id="{0A57A3B5-53DD-4805-598E-1B6FF49104D8}"/>
              </a:ext>
            </a:extLst>
          </p:cNvPr>
          <p:cNvSpPr>
            <a:spLocks noGrp="1"/>
          </p:cNvSpPr>
          <p:nvPr>
            <p:ph idx="1"/>
          </p:nvPr>
        </p:nvSpPr>
        <p:spPr>
          <a:xfrm>
            <a:off x="0" y="582804"/>
            <a:ext cx="12192000" cy="6256940"/>
          </a:xfrm>
        </p:spPr>
        <p:txBody>
          <a:bodyPr/>
          <a:lstStyle/>
          <a:p>
            <a:r>
              <a:rPr lang="el-GR" dirty="0"/>
              <a:t>Η κάθαρση κυριαρχεί βέβαια ως αίτημα στη βαθμίδα της πρακτικής, όπου εκπληρώνεται με την επίτευξη της απάθειας, το «</a:t>
            </a:r>
            <a:r>
              <a:rPr lang="el-GR" i="1" dirty="0" err="1">
                <a:effectLst/>
                <a:ea typeface="Times New Roman" panose="02020603050405020304" pitchFamily="18" charset="0"/>
              </a:rPr>
              <a:t>ἄνθος</a:t>
            </a:r>
            <a:r>
              <a:rPr lang="el-GR" i="1" dirty="0">
                <a:effectLst/>
                <a:ea typeface="Times New Roman" panose="02020603050405020304" pitchFamily="18" charset="0"/>
              </a:rPr>
              <a:t> </a:t>
            </a:r>
            <a:r>
              <a:rPr lang="el-GR" i="1" dirty="0" err="1">
                <a:effectLst/>
                <a:ea typeface="Times New Roman" panose="02020603050405020304" pitchFamily="18" charset="0"/>
              </a:rPr>
              <a:t>τῆς</a:t>
            </a:r>
            <a:r>
              <a:rPr lang="el-GR" i="1" dirty="0">
                <a:effectLst/>
                <a:ea typeface="Times New Roman" panose="02020603050405020304" pitchFamily="18" charset="0"/>
              </a:rPr>
              <a:t> </a:t>
            </a:r>
            <a:r>
              <a:rPr lang="el-GR" i="1" dirty="0" err="1">
                <a:effectLst/>
                <a:ea typeface="Times New Roman" panose="02020603050405020304" pitchFamily="18" charset="0"/>
              </a:rPr>
              <a:t>πρακτικῆς</a:t>
            </a:r>
            <a:r>
              <a:rPr lang="el-GR" dirty="0">
                <a:ea typeface="Times New Roman" panose="02020603050405020304" pitchFamily="18" charset="0"/>
              </a:rPr>
              <a:t>» (</a:t>
            </a:r>
            <a:r>
              <a:rPr lang="el-GR" i="1" dirty="0" err="1">
                <a:effectLst/>
                <a:ea typeface="Times New Roman" panose="02020603050405020304" pitchFamily="18" charset="0"/>
              </a:rPr>
              <a:t>Πρακτικὸς</a:t>
            </a:r>
            <a:r>
              <a:rPr lang="el-GR" i="1" dirty="0">
                <a:effectLst/>
                <a:ea typeface="Times New Roman" panose="02020603050405020304" pitchFamily="18" charset="0"/>
              </a:rPr>
              <a:t> ΝΓ΄</a:t>
            </a:r>
            <a:r>
              <a:rPr lang="el-GR" dirty="0">
                <a:effectLst/>
                <a:ea typeface="Times New Roman" panose="02020603050405020304" pitchFamily="18" charset="0"/>
              </a:rPr>
              <a:t>, </a:t>
            </a:r>
            <a:r>
              <a:rPr lang="en-GB" dirty="0">
                <a:effectLst/>
                <a:ea typeface="Times New Roman" panose="02020603050405020304" pitchFamily="18" charset="0"/>
              </a:rPr>
              <a:t>PG </a:t>
            </a:r>
            <a:r>
              <a:rPr lang="el-GR" dirty="0">
                <a:effectLst/>
                <a:ea typeface="Times New Roman" panose="02020603050405020304" pitchFamily="18" charset="0"/>
              </a:rPr>
              <a:t>40, 1233)</a:t>
            </a:r>
            <a:r>
              <a:rPr lang="el-GR" dirty="0"/>
              <a:t>, επεκτείνεται όμως τόσο στην βαθμίδα </a:t>
            </a:r>
            <a:r>
              <a:rPr lang="el-GR"/>
              <a:t>της φυσικής </a:t>
            </a:r>
            <a:r>
              <a:rPr lang="el-GR" dirty="0"/>
              <a:t>όσο και της θεολογίας. Ωστόσο είναι σίγουρο ότι η κυρίαρχη εννοιολογική της απόχρωση στο </a:t>
            </a:r>
            <a:r>
              <a:rPr lang="el-GR" dirty="0" err="1"/>
              <a:t>ευαγριανό</a:t>
            </a:r>
            <a:r>
              <a:rPr lang="el-GR" dirty="0"/>
              <a:t> σύστημα αφορά τη θέση και τη σημασία της στο πρώτο στάδιο του πνευματικού βίου, αυτό της πρακτικής.</a:t>
            </a:r>
          </a:p>
          <a:p>
            <a:r>
              <a:rPr lang="el-GR" dirty="0"/>
              <a:t>Συνεπώς, τα κύρια χαρακτηριστικά της απάθειας είναι ότι: </a:t>
            </a:r>
          </a:p>
          <a:p>
            <a:pPr>
              <a:buFont typeface="Wingdings" panose="05000000000000000000" pitchFamily="2" charset="2"/>
              <a:buChar char="v"/>
            </a:pPr>
            <a:r>
              <a:rPr lang="el-GR" dirty="0"/>
              <a:t>προϋποθέτει τη συνεργία μεταξύ θείας θέλησης και ανθρώπινης βούλησης,</a:t>
            </a:r>
          </a:p>
          <a:p>
            <a:pPr>
              <a:buFont typeface="Wingdings" panose="05000000000000000000" pitchFamily="2" charset="2"/>
              <a:buChar char="v"/>
            </a:pPr>
            <a:r>
              <a:rPr lang="el-GR" dirty="0"/>
              <a:t>αποτελεί </a:t>
            </a:r>
            <a:r>
              <a:rPr lang="el-GR" dirty="0" err="1"/>
              <a:t>αγιοπνευματική</a:t>
            </a:r>
            <a:r>
              <a:rPr lang="el-GR" dirty="0"/>
              <a:t> δωρεά, </a:t>
            </a:r>
          </a:p>
          <a:p>
            <a:pPr>
              <a:buFont typeface="Wingdings" panose="05000000000000000000" pitchFamily="2" charset="2"/>
              <a:buChar char="v"/>
            </a:pPr>
            <a:r>
              <a:rPr lang="el-GR" dirty="0"/>
              <a:t>ταυτίζεται με την κατοχή της πνευματικής αίσθησης, </a:t>
            </a:r>
          </a:p>
          <a:p>
            <a:pPr>
              <a:buFont typeface="Wingdings" panose="05000000000000000000" pitchFamily="2" charset="2"/>
              <a:buChar char="v"/>
            </a:pPr>
            <a:r>
              <a:rPr lang="el-GR" dirty="0"/>
              <a:t>εκφράζεται με το χάρισμα της διάκρισης, </a:t>
            </a:r>
          </a:p>
          <a:p>
            <a:pPr>
              <a:buFont typeface="Wingdings" panose="05000000000000000000" pitchFamily="2" charset="2"/>
              <a:buChar char="v"/>
            </a:pPr>
            <a:r>
              <a:rPr lang="el-GR" dirty="0"/>
              <a:t>αποτελεί όμως έργο μιας ολόκληρης ζωής, καθώς διακρίνεται για τη δυναμική της χροιά και προοπτική. </a:t>
            </a:r>
          </a:p>
        </p:txBody>
      </p:sp>
    </p:spTree>
    <p:extLst>
      <p:ext uri="{BB962C8B-B14F-4D97-AF65-F5344CB8AC3E}">
        <p14:creationId xmlns:p14="http://schemas.microsoft.com/office/powerpoint/2010/main" val="2761190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80C90A-42F2-7C10-6AEC-58135384DECA}"/>
              </a:ext>
            </a:extLst>
          </p:cNvPr>
          <p:cNvSpPr>
            <a:spLocks noGrp="1"/>
          </p:cNvSpPr>
          <p:nvPr>
            <p:ph type="title"/>
          </p:nvPr>
        </p:nvSpPr>
        <p:spPr>
          <a:xfrm>
            <a:off x="838200" y="0"/>
            <a:ext cx="10515600" cy="623087"/>
          </a:xfrm>
        </p:spPr>
        <p:txBody>
          <a:bodyPr>
            <a:normAutofit fontScale="90000"/>
          </a:bodyPr>
          <a:lstStyle/>
          <a:p>
            <a:pPr algn="ctr"/>
            <a:r>
              <a:rPr lang="el-GR" sz="4400" dirty="0">
                <a:latin typeface="+mn-lt"/>
                <a:ea typeface="Times New Roman" panose="02020603050405020304" pitchFamily="18" charset="0"/>
              </a:rPr>
              <a:t>Η</a:t>
            </a:r>
            <a:r>
              <a:rPr lang="en-US" sz="4400" dirty="0">
                <a:latin typeface="+mn-lt"/>
                <a:ea typeface="Times New Roman" panose="02020603050405020304" pitchFamily="18" charset="0"/>
              </a:rPr>
              <a:t> </a:t>
            </a:r>
            <a:r>
              <a:rPr lang="el-GR" sz="4400" dirty="0">
                <a:latin typeface="+mn-lt"/>
                <a:ea typeface="Times New Roman" panose="02020603050405020304" pitchFamily="18" charset="0"/>
              </a:rPr>
              <a:t>έννοια της απάθειας στον </a:t>
            </a:r>
            <a:r>
              <a:rPr lang="el-GR" sz="4400" dirty="0" err="1">
                <a:latin typeface="+mn-lt"/>
                <a:ea typeface="Times New Roman" panose="02020603050405020304" pitchFamily="18" charset="0"/>
              </a:rPr>
              <a:t>Ευάγριο</a:t>
            </a:r>
            <a:r>
              <a:rPr lang="el-GR" sz="4400" dirty="0">
                <a:latin typeface="+mn-lt"/>
                <a:ea typeface="Times New Roman" panose="02020603050405020304" pitchFamily="18" charset="0"/>
              </a:rPr>
              <a:t> Ποντικό</a:t>
            </a:r>
            <a:endParaRPr lang="el-GR" dirty="0"/>
          </a:p>
        </p:txBody>
      </p:sp>
      <p:sp>
        <p:nvSpPr>
          <p:cNvPr id="3" name="Θέση περιεχομένου 2">
            <a:extLst>
              <a:ext uri="{FF2B5EF4-FFF2-40B4-BE49-F238E27FC236}">
                <a16:creationId xmlns:a16="http://schemas.microsoft.com/office/drawing/2014/main" id="{4E465B19-EEFF-A34B-16B0-71A105E618A8}"/>
              </a:ext>
            </a:extLst>
          </p:cNvPr>
          <p:cNvSpPr>
            <a:spLocks noGrp="1"/>
          </p:cNvSpPr>
          <p:nvPr>
            <p:ph idx="1"/>
          </p:nvPr>
        </p:nvSpPr>
        <p:spPr>
          <a:xfrm>
            <a:off x="0" y="623087"/>
            <a:ext cx="12192000" cy="6234913"/>
          </a:xfrm>
        </p:spPr>
        <p:txBody>
          <a:bodyPr>
            <a:normAutofit lnSpcReduction="10000"/>
          </a:bodyPr>
          <a:lstStyle/>
          <a:p>
            <a:r>
              <a:rPr lang="el-GR" dirty="0"/>
              <a:t>Όπως υποστηρίζει ο </a:t>
            </a:r>
            <a:r>
              <a:rPr lang="en-GB" dirty="0"/>
              <a:t>A. </a:t>
            </a:r>
            <a:r>
              <a:rPr lang="en-GB" dirty="0" err="1"/>
              <a:t>Quillaumont</a:t>
            </a:r>
            <a:r>
              <a:rPr lang="en-GB" dirty="0"/>
              <a:t> </a:t>
            </a:r>
            <a:r>
              <a:rPr lang="el-GR" dirty="0"/>
              <a:t>η </a:t>
            </a:r>
            <a:r>
              <a:rPr lang="el-GR" dirty="0" err="1"/>
              <a:t>ευαγριανή</a:t>
            </a:r>
            <a:r>
              <a:rPr lang="el-GR" dirty="0"/>
              <a:t> έννοια της απάθειας είναι πολύ πιο </a:t>
            </a:r>
            <a:r>
              <a:rPr lang="el-GR" dirty="0" err="1"/>
              <a:t>αποχρωσμένη</a:t>
            </a:r>
            <a:r>
              <a:rPr lang="el-GR" dirty="0"/>
              <a:t> απ’ ότι του </a:t>
            </a:r>
            <a:r>
              <a:rPr lang="el-GR" dirty="0" err="1"/>
              <a:t>Κλήμεντα</a:t>
            </a:r>
            <a:r>
              <a:rPr lang="el-GR" dirty="0"/>
              <a:t>, η οποία παραμένει ακόμη αρκετά κοντά στη στωική αντίληψη. Ο απαθής του </a:t>
            </a:r>
            <a:r>
              <a:rPr lang="el-GR" dirty="0" err="1"/>
              <a:t>Κλήμεντα</a:t>
            </a:r>
            <a:r>
              <a:rPr lang="el-GR" dirty="0"/>
              <a:t> δεν γνωρίζει καμία συγκίνηση, μήτε ηδονή, </a:t>
            </a:r>
            <a:r>
              <a:rPr lang="el-GR" dirty="0" err="1"/>
              <a:t>μἠτε</a:t>
            </a:r>
            <a:r>
              <a:rPr lang="el-GR" dirty="0"/>
              <a:t> πόθο, μήτε επιθυμία, μήτε φόβο˙ δεν διακρίνουμε σ’ αυτόν καθόλου πρόοδο στην απάθεια. Αντίθετα η </a:t>
            </a:r>
            <a:r>
              <a:rPr lang="el-GR" dirty="0" err="1"/>
              <a:t>ευαγριανή</a:t>
            </a:r>
            <a:r>
              <a:rPr lang="el-GR" dirty="0"/>
              <a:t> απάθεια φέρει βαθμούς.</a:t>
            </a:r>
          </a:p>
          <a:p>
            <a:r>
              <a:rPr lang="el-GR" dirty="0"/>
              <a:t>Ο </a:t>
            </a:r>
            <a:r>
              <a:rPr lang="el-GR" dirty="0" err="1"/>
              <a:t>Ευάγριος</a:t>
            </a:r>
            <a:r>
              <a:rPr lang="el-GR" dirty="0"/>
              <a:t> από την τέλεια απάθεια, που είναι </a:t>
            </a:r>
            <a:r>
              <a:rPr lang="el-GR" u="sng" dirty="0"/>
              <a:t>χαρακτηριστικό των αγγελικών υποστάσεων</a:t>
            </a:r>
            <a:r>
              <a:rPr lang="el-GR" dirty="0"/>
              <a:t>, αναγνωρίζει ότι στην ανθρώπινη κατάσταση η απάθεια παραμένει </a:t>
            </a:r>
            <a:r>
              <a:rPr lang="el-GR" u="sng" dirty="0"/>
              <a:t>ένα όριο που δεν </a:t>
            </a:r>
            <a:r>
              <a:rPr lang="el-GR" u="sng" dirty="0" err="1"/>
              <a:t>πετυχαίνεται</a:t>
            </a:r>
            <a:r>
              <a:rPr lang="el-GR" u="sng" dirty="0"/>
              <a:t> ποτέ ολοκληρωτικά</a:t>
            </a:r>
            <a:r>
              <a:rPr lang="el-GR" dirty="0"/>
              <a:t>. </a:t>
            </a:r>
          </a:p>
          <a:p>
            <a:r>
              <a:rPr lang="el-GR" dirty="0"/>
              <a:t>Στην ανθρώπινη κατάσταση ξεχωρίζει αυτό που ονομάζει «μικρή </a:t>
            </a:r>
            <a:r>
              <a:rPr lang="el-GR" dirty="0" err="1"/>
              <a:t>ἀπάθεια</a:t>
            </a:r>
            <a:r>
              <a:rPr lang="el-GR" dirty="0"/>
              <a:t>» ή «</a:t>
            </a:r>
            <a:r>
              <a:rPr lang="el-GR" dirty="0" err="1"/>
              <a:t>ἀτελὴ</a:t>
            </a:r>
            <a:r>
              <a:rPr lang="el-GR" dirty="0"/>
              <a:t> </a:t>
            </a:r>
            <a:r>
              <a:rPr lang="el-GR" dirty="0" err="1"/>
              <a:t>ἀπάθεια</a:t>
            </a:r>
            <a:r>
              <a:rPr lang="el-GR" dirty="0"/>
              <a:t>»˙ η τελευταία κερδίζεται όταν ο άνθρωπος – και για τον </a:t>
            </a:r>
            <a:r>
              <a:rPr lang="el-GR" dirty="0" err="1"/>
              <a:t>Ευάγριο</a:t>
            </a:r>
            <a:r>
              <a:rPr lang="el-GR" dirty="0"/>
              <a:t> κυρίως ο μοναχός – θριαμβεύσει στα πάθη που προέρχονται από το επιθυμητικό μέρος της ψυχής˙ όταν περαστεί αυτό το κατώφλι προχωρούμε στη γνώση, ή τουλάχιστον σε μία συγκεκριμένη γνώση, που είναι η πνευματική θεωρία των ορατών φύσεων˙ όμως ο γνωστικός έχει ακόμη να παλέψει ενάντια στα πάθη που προέρχονται από το θυμοειδές για να φτάσει στην «πρώτη φυσική θεωρία», που είναι αυτή των αοράτων φύσεων και αυτός ο αγώνας μπορεί να διαρκέσει μέχρι το τέλος της ζωής του.  </a:t>
            </a:r>
          </a:p>
        </p:txBody>
      </p:sp>
    </p:spTree>
    <p:extLst>
      <p:ext uri="{BB962C8B-B14F-4D97-AF65-F5344CB8AC3E}">
        <p14:creationId xmlns:p14="http://schemas.microsoft.com/office/powerpoint/2010/main" val="1839628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BE6AAA-A943-5307-7A48-7612CA5171EC}"/>
              </a:ext>
            </a:extLst>
          </p:cNvPr>
          <p:cNvSpPr>
            <a:spLocks noGrp="1"/>
          </p:cNvSpPr>
          <p:nvPr>
            <p:ph type="title"/>
          </p:nvPr>
        </p:nvSpPr>
        <p:spPr>
          <a:xfrm>
            <a:off x="838200" y="18256"/>
            <a:ext cx="10515600" cy="487353"/>
          </a:xfrm>
        </p:spPr>
        <p:txBody>
          <a:bodyPr>
            <a:normAutofit fontScale="90000"/>
          </a:bodyPr>
          <a:lstStyle/>
          <a:p>
            <a:pPr algn="ctr"/>
            <a:r>
              <a:rPr lang="el-GR" sz="4400" dirty="0">
                <a:latin typeface="+mn-lt"/>
                <a:ea typeface="Times New Roman" panose="02020603050405020304" pitchFamily="18" charset="0"/>
              </a:rPr>
              <a:t>Η</a:t>
            </a:r>
            <a:r>
              <a:rPr lang="en-US" sz="4400" dirty="0">
                <a:latin typeface="+mn-lt"/>
                <a:ea typeface="Times New Roman" panose="02020603050405020304" pitchFamily="18" charset="0"/>
              </a:rPr>
              <a:t> </a:t>
            </a:r>
            <a:r>
              <a:rPr lang="el-GR" sz="4400" dirty="0">
                <a:latin typeface="+mn-lt"/>
                <a:ea typeface="Times New Roman" panose="02020603050405020304" pitchFamily="18" charset="0"/>
              </a:rPr>
              <a:t>έννοια της απάθειας στον </a:t>
            </a:r>
            <a:r>
              <a:rPr lang="el-GR" sz="4400" dirty="0" err="1">
                <a:latin typeface="+mn-lt"/>
                <a:ea typeface="Times New Roman" panose="02020603050405020304" pitchFamily="18" charset="0"/>
              </a:rPr>
              <a:t>Ευάγριο</a:t>
            </a:r>
            <a:r>
              <a:rPr lang="el-GR" sz="4400" dirty="0">
                <a:latin typeface="+mn-lt"/>
                <a:ea typeface="Times New Roman" panose="02020603050405020304" pitchFamily="18" charset="0"/>
              </a:rPr>
              <a:t> Ποντικό</a:t>
            </a:r>
            <a:endParaRPr lang="el-GR" dirty="0"/>
          </a:p>
        </p:txBody>
      </p:sp>
      <p:sp>
        <p:nvSpPr>
          <p:cNvPr id="3" name="Θέση περιεχομένου 2">
            <a:extLst>
              <a:ext uri="{FF2B5EF4-FFF2-40B4-BE49-F238E27FC236}">
                <a16:creationId xmlns:a16="http://schemas.microsoft.com/office/drawing/2014/main" id="{4B855CAA-BA27-6BDE-B941-B1CB512D5156}"/>
              </a:ext>
            </a:extLst>
          </p:cNvPr>
          <p:cNvSpPr>
            <a:spLocks noGrp="1"/>
          </p:cNvSpPr>
          <p:nvPr>
            <p:ph idx="1"/>
          </p:nvPr>
        </p:nvSpPr>
        <p:spPr>
          <a:xfrm>
            <a:off x="0" y="505609"/>
            <a:ext cx="12192000" cy="6334135"/>
          </a:xfrm>
        </p:spPr>
        <p:txBody>
          <a:bodyPr>
            <a:normAutofit fontScale="92500" lnSpcReduction="10000"/>
          </a:bodyPr>
          <a:lstStyle/>
          <a:p>
            <a:r>
              <a:rPr lang="el-GR" dirty="0"/>
              <a:t>Πρώτος λοιπόν ο </a:t>
            </a:r>
            <a:r>
              <a:rPr lang="el-GR" dirty="0" err="1"/>
              <a:t>Ευάγριος</a:t>
            </a:r>
            <a:r>
              <a:rPr lang="el-GR" dirty="0"/>
              <a:t> προσλαμβάνει και μεταμορφώνει τον όρο αυτό μ’ έναν τρόπο δυναμικό, με αποτέλεσμα στη συνέχεια να χρησιμοποιείται από τους νηπτικούς Πατέρες ως </a:t>
            </a:r>
            <a:r>
              <a:rPr lang="el-GR" b="1" dirty="0">
                <a:solidFill>
                  <a:srgbClr val="FF0000"/>
                </a:solidFill>
              </a:rPr>
              <a:t>αναγκαία προϋπόθεση για την επίτευξη της θεογνωσίας</a:t>
            </a:r>
            <a:r>
              <a:rPr lang="el-GR" dirty="0"/>
              <a:t>.</a:t>
            </a:r>
          </a:p>
          <a:p>
            <a:r>
              <a:rPr lang="el-GR" dirty="0"/>
              <a:t>Για την κατανόηση της </a:t>
            </a:r>
            <a:r>
              <a:rPr lang="el-GR" dirty="0" err="1"/>
              <a:t>ευαγριανής</a:t>
            </a:r>
            <a:r>
              <a:rPr lang="el-GR" dirty="0"/>
              <a:t> απάθειας, κρίνεται απαραίτητη η ένταξή της σε ολόκληρο το θεολογικό σύστημα του </a:t>
            </a:r>
            <a:r>
              <a:rPr lang="el-GR" dirty="0" err="1"/>
              <a:t>Ευαγρίου</a:t>
            </a:r>
            <a:r>
              <a:rPr lang="el-GR" dirty="0"/>
              <a:t>. Μια τέτοια τοποθέτηση συντελεί στην πληρέστερη κατανόηση ενός όρου όχι απλώς ιδιόμορφου αλλά κυρίως δυναμικού. </a:t>
            </a:r>
          </a:p>
          <a:p>
            <a:r>
              <a:rPr lang="el-GR" dirty="0"/>
              <a:t>Στον </a:t>
            </a:r>
            <a:r>
              <a:rPr lang="el-GR" dirty="0" err="1"/>
              <a:t>Ευάγριο</a:t>
            </a:r>
            <a:r>
              <a:rPr lang="el-GR" dirty="0"/>
              <a:t> λοιπόν η απάθεια υπάγεται στη βαθμίδα της «πρακτικής», αποτελώντας μάλιστα την κατακλείδα της, ενώ η πρακτική συγκροτεί το πρώτο στάδιο της έμπρακτης βίωσης του χριστιανικού μηνύματος καθώς υποστηρίζεται ότι «</a:t>
            </a:r>
            <a:r>
              <a:rPr lang="el-GR" i="1" dirty="0"/>
              <a:t>Χριστιανισμός </a:t>
            </a:r>
            <a:r>
              <a:rPr lang="el-GR" i="1" dirty="0" err="1"/>
              <a:t>ἐστὶ</a:t>
            </a:r>
            <a:r>
              <a:rPr lang="el-GR" i="1" dirty="0"/>
              <a:t> δόγμα </a:t>
            </a:r>
            <a:r>
              <a:rPr lang="el-GR" i="1" dirty="0" err="1"/>
              <a:t>τοῦ</a:t>
            </a:r>
            <a:r>
              <a:rPr lang="el-GR" i="1" dirty="0"/>
              <a:t> </a:t>
            </a:r>
            <a:r>
              <a:rPr lang="el-GR" i="1" dirty="0" err="1"/>
              <a:t>Σωτῆρος</a:t>
            </a:r>
            <a:r>
              <a:rPr lang="el-GR" i="1" dirty="0"/>
              <a:t> </a:t>
            </a:r>
            <a:r>
              <a:rPr lang="el-GR" i="1" dirty="0" err="1"/>
              <a:t>ἡμῶν</a:t>
            </a:r>
            <a:r>
              <a:rPr lang="el-GR" i="1" dirty="0"/>
              <a:t> </a:t>
            </a:r>
            <a:r>
              <a:rPr lang="el-GR" i="1" dirty="0" err="1"/>
              <a:t>Ἰησοῦ</a:t>
            </a:r>
            <a:r>
              <a:rPr lang="el-GR" i="1" dirty="0"/>
              <a:t> </a:t>
            </a:r>
            <a:r>
              <a:rPr lang="el-GR" i="1" dirty="0" err="1"/>
              <a:t>Χριστοῦ</a:t>
            </a:r>
            <a:r>
              <a:rPr lang="el-GR" i="1" dirty="0"/>
              <a:t> </a:t>
            </a:r>
            <a:r>
              <a:rPr lang="el-GR" i="1" dirty="0" err="1"/>
              <a:t>ἐκ</a:t>
            </a:r>
            <a:r>
              <a:rPr lang="el-GR" i="1" dirty="0"/>
              <a:t> </a:t>
            </a:r>
            <a:r>
              <a:rPr lang="el-GR" i="1" dirty="0" err="1"/>
              <a:t>πρακτικῆς</a:t>
            </a:r>
            <a:r>
              <a:rPr lang="el-GR" i="1" dirty="0"/>
              <a:t> </a:t>
            </a:r>
            <a:r>
              <a:rPr lang="el-GR" i="1" dirty="0" err="1"/>
              <a:t>καὶ</a:t>
            </a:r>
            <a:r>
              <a:rPr lang="el-GR" i="1" dirty="0"/>
              <a:t> </a:t>
            </a:r>
            <a:r>
              <a:rPr lang="el-GR" i="1" dirty="0" err="1"/>
              <a:t>φυσικῆς</a:t>
            </a:r>
            <a:r>
              <a:rPr lang="el-GR" i="1" dirty="0"/>
              <a:t> </a:t>
            </a:r>
            <a:r>
              <a:rPr lang="el-GR" i="1" dirty="0" err="1"/>
              <a:t>καὶ</a:t>
            </a:r>
            <a:r>
              <a:rPr lang="el-GR" i="1" dirty="0"/>
              <a:t> </a:t>
            </a:r>
            <a:r>
              <a:rPr lang="el-GR" i="1" dirty="0" err="1"/>
              <a:t>θεολογικῆς</a:t>
            </a:r>
            <a:r>
              <a:rPr lang="el-GR" i="1" dirty="0"/>
              <a:t> </a:t>
            </a:r>
            <a:r>
              <a:rPr lang="el-GR" i="1" dirty="0" err="1"/>
              <a:t>συνεστώς</a:t>
            </a:r>
            <a:r>
              <a:rPr lang="el-GR" dirty="0"/>
              <a:t>» </a:t>
            </a:r>
            <a:r>
              <a:rPr lang="en-GB" dirty="0"/>
              <a:t>(</a:t>
            </a:r>
            <a:r>
              <a:rPr lang="el-GR" i="1" dirty="0"/>
              <a:t>Πρακτικός</a:t>
            </a:r>
            <a:r>
              <a:rPr lang="el-GR" dirty="0"/>
              <a:t>, </a:t>
            </a:r>
            <a:r>
              <a:rPr lang="en-GB" dirty="0"/>
              <a:t>PG 40, 1221C)</a:t>
            </a:r>
            <a:r>
              <a:rPr lang="el-GR" dirty="0"/>
              <a:t>.</a:t>
            </a:r>
          </a:p>
          <a:p>
            <a:r>
              <a:rPr lang="el-GR" dirty="0"/>
              <a:t>Έτσι, σύμφωνα με τον </a:t>
            </a:r>
            <a:r>
              <a:rPr lang="el-GR" dirty="0" err="1"/>
              <a:t>Ευάγριο</a:t>
            </a:r>
            <a:r>
              <a:rPr lang="el-GR" dirty="0"/>
              <a:t> η πνευματική ζωή διακρίνεται σε τρεις βαθμίδες: στην πρακτική, στη φυσική και στη θεολογία. Οι βαθμίδες αυτές είναι τα στάδια μέσα στα οποία ο άνθρωπος επιχειρεί τόσο την οντολογική του μεταμόρφωση όσο και τη γνωσιολογική προσέγγιση της θείας πραγματικότητας. Τα στάδια δηλαδή της πρακτικής, φυσικής και θεολογίας αντιστοιχούν στις βαθμίδες της κάθαρσης, του φωτισμού και της τελείωσης, όπως διαμορφώθηκαν μεταγενέστερα στην ορθόδοξη πατερική σκέψη. </a:t>
            </a:r>
          </a:p>
        </p:txBody>
      </p:sp>
    </p:spTree>
    <p:extLst>
      <p:ext uri="{BB962C8B-B14F-4D97-AF65-F5344CB8AC3E}">
        <p14:creationId xmlns:p14="http://schemas.microsoft.com/office/powerpoint/2010/main" val="3048950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6EA09A6-3375-4A07-11F6-51D3CC09CF07}"/>
              </a:ext>
            </a:extLst>
          </p:cNvPr>
          <p:cNvSpPr>
            <a:spLocks noGrp="1"/>
          </p:cNvSpPr>
          <p:nvPr>
            <p:ph type="title"/>
          </p:nvPr>
        </p:nvSpPr>
        <p:spPr>
          <a:xfrm>
            <a:off x="838200" y="0"/>
            <a:ext cx="10515600" cy="832919"/>
          </a:xfrm>
        </p:spPr>
        <p:txBody>
          <a:bodyPr/>
          <a:lstStyle/>
          <a:p>
            <a:pPr algn="ctr"/>
            <a:r>
              <a:rPr lang="el-GR" sz="4400" dirty="0">
                <a:latin typeface="+mn-lt"/>
                <a:ea typeface="Times New Roman" panose="02020603050405020304" pitchFamily="18" charset="0"/>
              </a:rPr>
              <a:t>Η</a:t>
            </a:r>
            <a:r>
              <a:rPr lang="en-US" sz="4400" dirty="0">
                <a:latin typeface="+mn-lt"/>
                <a:ea typeface="Times New Roman" panose="02020603050405020304" pitchFamily="18" charset="0"/>
              </a:rPr>
              <a:t> </a:t>
            </a:r>
            <a:r>
              <a:rPr lang="el-GR" sz="4400" dirty="0">
                <a:latin typeface="+mn-lt"/>
                <a:ea typeface="Times New Roman" panose="02020603050405020304" pitchFamily="18" charset="0"/>
              </a:rPr>
              <a:t>έννοια της απάθειας στον </a:t>
            </a:r>
            <a:r>
              <a:rPr lang="el-GR" sz="4400" dirty="0" err="1">
                <a:latin typeface="+mn-lt"/>
                <a:ea typeface="Times New Roman" panose="02020603050405020304" pitchFamily="18" charset="0"/>
              </a:rPr>
              <a:t>Ευάγριο</a:t>
            </a:r>
            <a:r>
              <a:rPr lang="el-GR" sz="4400" dirty="0">
                <a:latin typeface="+mn-lt"/>
                <a:ea typeface="Times New Roman" panose="02020603050405020304" pitchFamily="18" charset="0"/>
              </a:rPr>
              <a:t> Ποντικό</a:t>
            </a:r>
            <a:endParaRPr lang="el-GR" dirty="0"/>
          </a:p>
        </p:txBody>
      </p:sp>
      <p:sp>
        <p:nvSpPr>
          <p:cNvPr id="3" name="Θέση περιεχομένου 2">
            <a:extLst>
              <a:ext uri="{FF2B5EF4-FFF2-40B4-BE49-F238E27FC236}">
                <a16:creationId xmlns:a16="http://schemas.microsoft.com/office/drawing/2014/main" id="{E13844BC-30AA-4CA4-6291-D7427E7E262D}"/>
              </a:ext>
            </a:extLst>
          </p:cNvPr>
          <p:cNvSpPr>
            <a:spLocks noGrp="1"/>
          </p:cNvSpPr>
          <p:nvPr>
            <p:ph idx="1"/>
          </p:nvPr>
        </p:nvSpPr>
        <p:spPr>
          <a:xfrm>
            <a:off x="0" y="724276"/>
            <a:ext cx="12192000" cy="6133723"/>
          </a:xfrm>
        </p:spPr>
        <p:txBody>
          <a:bodyPr/>
          <a:lstStyle/>
          <a:p>
            <a:r>
              <a:rPr lang="el-GR" dirty="0"/>
              <a:t>Ο </a:t>
            </a:r>
            <a:r>
              <a:rPr lang="el-GR" dirty="0" err="1"/>
              <a:t>Ευάγριος</a:t>
            </a:r>
            <a:r>
              <a:rPr lang="el-GR" dirty="0"/>
              <a:t> ορίζει την πρώτη βαθμίδα του πνευματικού βίου ως εξής: «</a:t>
            </a:r>
            <a:r>
              <a:rPr lang="el-GR" i="1" dirty="0"/>
              <a:t>πρακτική </a:t>
            </a:r>
            <a:r>
              <a:rPr lang="el-GR" i="1" dirty="0" err="1"/>
              <a:t>ἐστι</a:t>
            </a:r>
            <a:r>
              <a:rPr lang="el-GR" i="1" dirty="0"/>
              <a:t>, μέθοδος πνευματική, </a:t>
            </a:r>
            <a:r>
              <a:rPr lang="el-GR" i="1" dirty="0" err="1"/>
              <a:t>τὸ</a:t>
            </a:r>
            <a:r>
              <a:rPr lang="el-GR" i="1" dirty="0"/>
              <a:t> </a:t>
            </a:r>
            <a:r>
              <a:rPr lang="el-GR" i="1" dirty="0" err="1"/>
              <a:t>παθητικὸν</a:t>
            </a:r>
            <a:r>
              <a:rPr lang="el-GR" i="1" dirty="0"/>
              <a:t> μέρος </a:t>
            </a:r>
            <a:r>
              <a:rPr lang="el-GR" i="1" dirty="0" err="1"/>
              <a:t>τῆς</a:t>
            </a:r>
            <a:r>
              <a:rPr lang="el-GR" i="1" dirty="0"/>
              <a:t> </a:t>
            </a:r>
            <a:r>
              <a:rPr lang="el-GR" i="1" dirty="0" err="1"/>
              <a:t>ψυχῆς</a:t>
            </a:r>
            <a:r>
              <a:rPr lang="el-GR" i="1" dirty="0"/>
              <a:t> </a:t>
            </a:r>
            <a:r>
              <a:rPr lang="el-GR" i="1" dirty="0" err="1"/>
              <a:t>ἐκκαθαίρουσα</a:t>
            </a:r>
            <a:r>
              <a:rPr lang="el-GR" dirty="0"/>
              <a:t>» (</a:t>
            </a:r>
            <a:r>
              <a:rPr lang="el-GR" i="1" dirty="0"/>
              <a:t>Πρακτικός Ν</a:t>
            </a:r>
            <a:r>
              <a:rPr lang="el-GR" dirty="0"/>
              <a:t>, </a:t>
            </a:r>
            <a:r>
              <a:rPr lang="en-GB" dirty="0"/>
              <a:t>PG 40, 12</a:t>
            </a:r>
            <a:r>
              <a:rPr lang="el-GR" dirty="0"/>
              <a:t>33</a:t>
            </a:r>
            <a:r>
              <a:rPr lang="en-GB" dirty="0"/>
              <a:t>D).</a:t>
            </a:r>
            <a:r>
              <a:rPr lang="el-GR" dirty="0"/>
              <a:t> Ταυτόχρονα υπογραμμίζει ότι «</a:t>
            </a:r>
            <a:r>
              <a:rPr lang="el-GR" i="1" dirty="0" err="1"/>
              <a:t>ἀπάθειας</a:t>
            </a:r>
            <a:r>
              <a:rPr lang="el-GR" i="1" dirty="0"/>
              <a:t> </a:t>
            </a:r>
            <a:r>
              <a:rPr lang="el-GR" i="1" dirty="0" err="1"/>
              <a:t>ἔκγονον</a:t>
            </a:r>
            <a:r>
              <a:rPr lang="el-GR" i="1" dirty="0"/>
              <a:t> </a:t>
            </a:r>
            <a:r>
              <a:rPr lang="el-GR" i="1" dirty="0" err="1"/>
              <a:t>ἀγάπη</a:t>
            </a:r>
            <a:r>
              <a:rPr lang="el-GR" i="1" dirty="0"/>
              <a:t>˙ </a:t>
            </a:r>
            <a:r>
              <a:rPr lang="el-GR" i="1" dirty="0" err="1"/>
              <a:t>ἀπάθειαν</a:t>
            </a:r>
            <a:r>
              <a:rPr lang="el-GR" i="1" dirty="0"/>
              <a:t> </a:t>
            </a:r>
            <a:r>
              <a:rPr lang="el-GR" i="1" dirty="0" err="1"/>
              <a:t>δὲ</a:t>
            </a:r>
            <a:r>
              <a:rPr lang="el-GR" i="1" dirty="0"/>
              <a:t> </a:t>
            </a:r>
            <a:r>
              <a:rPr lang="el-GR" i="1" dirty="0" err="1"/>
              <a:t>ἐστιν</a:t>
            </a:r>
            <a:r>
              <a:rPr lang="el-GR" i="1" dirty="0"/>
              <a:t> </a:t>
            </a:r>
            <a:r>
              <a:rPr lang="el-GR" i="1" dirty="0" err="1"/>
              <a:t>ἄνθος</a:t>
            </a:r>
            <a:r>
              <a:rPr lang="el-GR" i="1" dirty="0"/>
              <a:t> </a:t>
            </a:r>
            <a:r>
              <a:rPr lang="el-GR" i="1" dirty="0" err="1"/>
              <a:t>τῆς</a:t>
            </a:r>
            <a:r>
              <a:rPr lang="el-GR" i="1" dirty="0"/>
              <a:t> </a:t>
            </a:r>
            <a:r>
              <a:rPr lang="el-GR" i="1" dirty="0" err="1"/>
              <a:t>πρακτικῆς</a:t>
            </a:r>
            <a:r>
              <a:rPr lang="el-GR" i="1" dirty="0"/>
              <a:t>˙ </a:t>
            </a:r>
            <a:r>
              <a:rPr lang="el-GR" i="1" dirty="0" err="1"/>
              <a:t>πρακτικὴ</a:t>
            </a:r>
            <a:r>
              <a:rPr lang="el-GR" i="1" dirty="0"/>
              <a:t> </a:t>
            </a:r>
            <a:r>
              <a:rPr lang="el-GR" i="1" dirty="0" err="1"/>
              <a:t>δὲ</a:t>
            </a:r>
            <a:r>
              <a:rPr lang="el-GR" i="1" dirty="0"/>
              <a:t> </a:t>
            </a:r>
            <a:r>
              <a:rPr lang="el-GR" i="1" dirty="0" err="1"/>
              <a:t>συνίστησιν</a:t>
            </a:r>
            <a:r>
              <a:rPr lang="el-GR" i="1" dirty="0"/>
              <a:t> ἡ </a:t>
            </a:r>
            <a:r>
              <a:rPr lang="el-GR" i="1" dirty="0" err="1"/>
              <a:t>τήρησις</a:t>
            </a:r>
            <a:r>
              <a:rPr lang="el-GR" i="1" dirty="0"/>
              <a:t> </a:t>
            </a:r>
            <a:r>
              <a:rPr lang="el-GR" i="1" dirty="0" err="1"/>
              <a:t>τῶν</a:t>
            </a:r>
            <a:r>
              <a:rPr lang="el-GR" i="1" dirty="0"/>
              <a:t> </a:t>
            </a:r>
            <a:r>
              <a:rPr lang="el-GR" i="1" dirty="0" err="1"/>
              <a:t>ἐντολῶν</a:t>
            </a:r>
            <a:r>
              <a:rPr lang="el-GR" i="1" dirty="0"/>
              <a:t>˙ τούτων </a:t>
            </a:r>
            <a:r>
              <a:rPr lang="el-GR" i="1" dirty="0" err="1"/>
              <a:t>δὲ</a:t>
            </a:r>
            <a:r>
              <a:rPr lang="el-GR" i="1" dirty="0"/>
              <a:t> ὁ φόβος </a:t>
            </a:r>
            <a:r>
              <a:rPr lang="el-GR" i="1" dirty="0" err="1"/>
              <a:t>Θεοῦ</a:t>
            </a:r>
            <a:r>
              <a:rPr lang="el-GR" i="1" dirty="0"/>
              <a:t>, </a:t>
            </a:r>
            <a:r>
              <a:rPr lang="el-GR" i="1" dirty="0" err="1"/>
              <a:t>ὅστις</a:t>
            </a:r>
            <a:r>
              <a:rPr lang="el-GR" i="1" dirty="0"/>
              <a:t> γέννημα </a:t>
            </a:r>
            <a:r>
              <a:rPr lang="el-GR" i="1" dirty="0" err="1"/>
              <a:t>τῆς</a:t>
            </a:r>
            <a:r>
              <a:rPr lang="el-GR" i="1" dirty="0"/>
              <a:t> </a:t>
            </a:r>
            <a:r>
              <a:rPr lang="el-GR" i="1" dirty="0" err="1"/>
              <a:t>ὀρθῆς</a:t>
            </a:r>
            <a:r>
              <a:rPr lang="el-GR" i="1" dirty="0"/>
              <a:t> </a:t>
            </a:r>
            <a:r>
              <a:rPr lang="el-GR" i="1" dirty="0" err="1"/>
              <a:t>ἐστι</a:t>
            </a:r>
            <a:r>
              <a:rPr lang="el-GR" i="1" dirty="0"/>
              <a:t> πίστεως</a:t>
            </a:r>
            <a:r>
              <a:rPr lang="el-GR" dirty="0"/>
              <a:t>» (</a:t>
            </a:r>
            <a:r>
              <a:rPr lang="el-GR" i="1" dirty="0"/>
              <a:t>Πρακτικός ΝΓ</a:t>
            </a:r>
            <a:r>
              <a:rPr lang="el-GR" dirty="0"/>
              <a:t>, </a:t>
            </a:r>
            <a:r>
              <a:rPr lang="en-GB" dirty="0"/>
              <a:t>PG 40, 12</a:t>
            </a:r>
            <a:r>
              <a:rPr lang="el-GR" dirty="0"/>
              <a:t>33Β). </a:t>
            </a:r>
          </a:p>
          <a:p>
            <a:r>
              <a:rPr lang="el-GR" dirty="0"/>
              <a:t>Αναγνωρίζει ακόμη ότι «</a:t>
            </a:r>
            <a:r>
              <a:rPr lang="el-GR" i="1" dirty="0" err="1"/>
              <a:t>τὴν</a:t>
            </a:r>
            <a:r>
              <a:rPr lang="el-GR" i="1" dirty="0"/>
              <a:t> </a:t>
            </a:r>
            <a:r>
              <a:rPr lang="el-GR" i="1" dirty="0" err="1"/>
              <a:t>πίστιν</a:t>
            </a:r>
            <a:r>
              <a:rPr lang="el-GR" i="1" dirty="0"/>
              <a:t>, ὦ τέκνα, </a:t>
            </a:r>
            <a:r>
              <a:rPr lang="el-GR" i="1" dirty="0" err="1"/>
              <a:t>βεβαιοῖ</a:t>
            </a:r>
            <a:r>
              <a:rPr lang="el-GR" i="1" dirty="0"/>
              <a:t> ὁ φόβος ὁ </a:t>
            </a:r>
            <a:r>
              <a:rPr lang="el-GR" i="1" dirty="0" err="1"/>
              <a:t>τοῦ</a:t>
            </a:r>
            <a:r>
              <a:rPr lang="el-GR" i="1" dirty="0"/>
              <a:t> </a:t>
            </a:r>
            <a:r>
              <a:rPr lang="el-GR" i="1" dirty="0" err="1"/>
              <a:t>Θεοῦ</a:t>
            </a:r>
            <a:r>
              <a:rPr lang="el-GR" i="1" dirty="0"/>
              <a:t>, </a:t>
            </a:r>
            <a:r>
              <a:rPr lang="el-GR" i="1" dirty="0" err="1"/>
              <a:t>καὶ</a:t>
            </a:r>
            <a:r>
              <a:rPr lang="el-GR" i="1" dirty="0"/>
              <a:t> </a:t>
            </a:r>
            <a:r>
              <a:rPr lang="el-GR" i="1" dirty="0" err="1"/>
              <a:t>τοῦτον</a:t>
            </a:r>
            <a:r>
              <a:rPr lang="el-GR" i="1" dirty="0"/>
              <a:t> </a:t>
            </a:r>
            <a:r>
              <a:rPr lang="el-GR" i="1" dirty="0" err="1"/>
              <a:t>πάλιν</a:t>
            </a:r>
            <a:r>
              <a:rPr lang="el-GR" i="1" dirty="0"/>
              <a:t> </a:t>
            </a:r>
            <a:r>
              <a:rPr lang="el-GR" i="1" dirty="0" err="1"/>
              <a:t>ἐγκράτεια</a:t>
            </a:r>
            <a:r>
              <a:rPr lang="el-GR" i="1" dirty="0"/>
              <a:t>, ταύτην </a:t>
            </a:r>
            <a:r>
              <a:rPr lang="el-GR" i="1" dirty="0" err="1"/>
              <a:t>δὲ</a:t>
            </a:r>
            <a:r>
              <a:rPr lang="el-GR" i="1" dirty="0"/>
              <a:t> </a:t>
            </a:r>
            <a:r>
              <a:rPr lang="el-GR" i="1" dirty="0" err="1"/>
              <a:t>ἀκλινῆ</a:t>
            </a:r>
            <a:r>
              <a:rPr lang="el-GR" i="1" dirty="0"/>
              <a:t> </a:t>
            </a:r>
            <a:r>
              <a:rPr lang="el-GR" i="1" dirty="0" err="1"/>
              <a:t>ποιοῦσιν</a:t>
            </a:r>
            <a:r>
              <a:rPr lang="el-GR" i="1" dirty="0"/>
              <a:t> </a:t>
            </a:r>
            <a:r>
              <a:rPr lang="el-GR" i="1" dirty="0" err="1"/>
              <a:t>ὑπομονὴ</a:t>
            </a:r>
            <a:r>
              <a:rPr lang="el-GR" i="1" dirty="0"/>
              <a:t> </a:t>
            </a:r>
            <a:r>
              <a:rPr lang="el-GR" i="1" dirty="0" err="1"/>
              <a:t>καὶ</a:t>
            </a:r>
            <a:r>
              <a:rPr lang="el-GR" i="1" dirty="0"/>
              <a:t> </a:t>
            </a:r>
            <a:r>
              <a:rPr lang="el-GR" i="1" dirty="0" err="1"/>
              <a:t>ἐλπίς</a:t>
            </a:r>
            <a:r>
              <a:rPr lang="el-GR" i="1" dirty="0"/>
              <a:t>, </a:t>
            </a:r>
            <a:r>
              <a:rPr lang="el-GR" i="1" dirty="0" err="1"/>
              <a:t>ἀφ</a:t>
            </a:r>
            <a:r>
              <a:rPr lang="el-GR" i="1" dirty="0"/>
              <a:t>’ </a:t>
            </a:r>
            <a:r>
              <a:rPr lang="el-GR" i="1" dirty="0" err="1"/>
              <a:t>ὦν</a:t>
            </a:r>
            <a:r>
              <a:rPr lang="el-GR" i="1" dirty="0"/>
              <a:t> </a:t>
            </a:r>
            <a:r>
              <a:rPr lang="el-GR" i="1" dirty="0" err="1"/>
              <a:t>τίκτεται</a:t>
            </a:r>
            <a:r>
              <a:rPr lang="el-GR" i="1" dirty="0"/>
              <a:t> </a:t>
            </a:r>
            <a:r>
              <a:rPr lang="el-GR" i="1" dirty="0" err="1"/>
              <a:t>ἀπάθεια</a:t>
            </a:r>
            <a:r>
              <a:rPr lang="el-GR" i="1" dirty="0"/>
              <a:t>, </a:t>
            </a:r>
            <a:r>
              <a:rPr lang="el-GR" i="1" dirty="0" err="1"/>
              <a:t>ἧς</a:t>
            </a:r>
            <a:r>
              <a:rPr lang="el-GR" i="1" dirty="0"/>
              <a:t> </a:t>
            </a:r>
            <a:r>
              <a:rPr lang="el-GR" i="1" dirty="0" err="1"/>
              <a:t>ἔκγονον</a:t>
            </a:r>
            <a:r>
              <a:rPr lang="el-GR" i="1" dirty="0"/>
              <a:t> ἡ </a:t>
            </a:r>
            <a:r>
              <a:rPr lang="el-GR" i="1" dirty="0" err="1"/>
              <a:t>ἀγάπη</a:t>
            </a:r>
            <a:r>
              <a:rPr lang="el-GR" i="1" dirty="0"/>
              <a:t>, </a:t>
            </a:r>
            <a:r>
              <a:rPr lang="el-GR" i="1" dirty="0" err="1"/>
              <a:t>ἀγάπη</a:t>
            </a:r>
            <a:r>
              <a:rPr lang="el-GR" i="1" dirty="0"/>
              <a:t> </a:t>
            </a:r>
            <a:r>
              <a:rPr lang="el-GR" i="1" dirty="0" err="1"/>
              <a:t>δὲ</a:t>
            </a:r>
            <a:r>
              <a:rPr lang="el-GR" i="1" dirty="0"/>
              <a:t> θύρα γνώσεως </a:t>
            </a:r>
            <a:r>
              <a:rPr lang="el-GR" i="1" dirty="0" err="1"/>
              <a:t>φυσικῆς</a:t>
            </a:r>
            <a:r>
              <a:rPr lang="el-GR" i="1" dirty="0"/>
              <a:t>, </a:t>
            </a:r>
            <a:r>
              <a:rPr lang="el-GR" i="1" dirty="0" err="1"/>
              <a:t>ἥν</a:t>
            </a:r>
            <a:r>
              <a:rPr lang="el-GR" i="1" dirty="0"/>
              <a:t> διαδέχεται θεολογία </a:t>
            </a:r>
            <a:r>
              <a:rPr lang="el-GR" i="1" dirty="0" err="1"/>
              <a:t>καὶ</a:t>
            </a:r>
            <a:r>
              <a:rPr lang="el-GR" i="1" dirty="0"/>
              <a:t> ἡ </a:t>
            </a:r>
            <a:r>
              <a:rPr lang="el-GR" i="1" dirty="0" err="1"/>
              <a:t>ἐσχάτη</a:t>
            </a:r>
            <a:r>
              <a:rPr lang="el-GR" i="1" dirty="0"/>
              <a:t> </a:t>
            </a:r>
            <a:r>
              <a:rPr lang="el-GR" i="1" dirty="0" err="1"/>
              <a:t>μακαριότης</a:t>
            </a:r>
            <a:r>
              <a:rPr lang="el-GR" dirty="0"/>
              <a:t>» (</a:t>
            </a:r>
            <a:r>
              <a:rPr lang="el-GR" i="1" dirty="0"/>
              <a:t>Πρακτικός</a:t>
            </a:r>
            <a:r>
              <a:rPr lang="el-GR" dirty="0"/>
              <a:t>, </a:t>
            </a:r>
            <a:r>
              <a:rPr lang="en-GB" dirty="0"/>
              <a:t>PG 40, 1221C</a:t>
            </a:r>
            <a:r>
              <a:rPr lang="el-GR" dirty="0"/>
              <a:t>). </a:t>
            </a:r>
          </a:p>
          <a:p>
            <a:r>
              <a:rPr lang="el-GR" dirty="0"/>
              <a:t>Αυτό σημαίνει ότι η απάθεια, η οποία μαρτυρεί την ανθοφορία του πρώτου σταδίου της πνευματικής ζωής, εγγυάται την εισαγωγή του ανθρώπου στη βαθμίδα της φυσικής με απώτερο στόχο την τελική καταξίωσή του στο επίπεδο της θεολογίας.</a:t>
            </a:r>
          </a:p>
        </p:txBody>
      </p:sp>
    </p:spTree>
    <p:extLst>
      <p:ext uri="{BB962C8B-B14F-4D97-AF65-F5344CB8AC3E}">
        <p14:creationId xmlns:p14="http://schemas.microsoft.com/office/powerpoint/2010/main" val="36952960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E6E0CA4-0FBC-86C3-F9F8-B84C789122D9}"/>
              </a:ext>
            </a:extLst>
          </p:cNvPr>
          <p:cNvSpPr>
            <a:spLocks noGrp="1"/>
          </p:cNvSpPr>
          <p:nvPr>
            <p:ph type="title"/>
          </p:nvPr>
        </p:nvSpPr>
        <p:spPr>
          <a:xfrm>
            <a:off x="838200" y="18255"/>
            <a:ext cx="10515600" cy="777811"/>
          </a:xfrm>
        </p:spPr>
        <p:txBody>
          <a:bodyPr/>
          <a:lstStyle/>
          <a:p>
            <a:pPr algn="ctr"/>
            <a:r>
              <a:rPr lang="el-GR" sz="4400" dirty="0">
                <a:latin typeface="+mn-lt"/>
                <a:ea typeface="Times New Roman" panose="02020603050405020304" pitchFamily="18" charset="0"/>
              </a:rPr>
              <a:t>Η</a:t>
            </a:r>
            <a:r>
              <a:rPr lang="en-US" sz="4400" dirty="0">
                <a:latin typeface="+mn-lt"/>
                <a:ea typeface="Times New Roman" panose="02020603050405020304" pitchFamily="18" charset="0"/>
              </a:rPr>
              <a:t> </a:t>
            </a:r>
            <a:r>
              <a:rPr lang="el-GR" sz="4400" dirty="0">
                <a:latin typeface="+mn-lt"/>
                <a:ea typeface="Times New Roman" panose="02020603050405020304" pitchFamily="18" charset="0"/>
              </a:rPr>
              <a:t>έννοια της απάθειας στον </a:t>
            </a:r>
            <a:r>
              <a:rPr lang="el-GR" sz="4400" dirty="0" err="1">
                <a:latin typeface="+mn-lt"/>
                <a:ea typeface="Times New Roman" panose="02020603050405020304" pitchFamily="18" charset="0"/>
              </a:rPr>
              <a:t>Ευάγριο</a:t>
            </a:r>
            <a:r>
              <a:rPr lang="el-GR" sz="4400" dirty="0">
                <a:latin typeface="+mn-lt"/>
                <a:ea typeface="Times New Roman" panose="02020603050405020304" pitchFamily="18" charset="0"/>
              </a:rPr>
              <a:t> Ποντικό</a:t>
            </a:r>
            <a:endParaRPr lang="el-GR" dirty="0"/>
          </a:p>
        </p:txBody>
      </p:sp>
      <p:sp>
        <p:nvSpPr>
          <p:cNvPr id="3" name="Θέση περιεχομένου 2">
            <a:extLst>
              <a:ext uri="{FF2B5EF4-FFF2-40B4-BE49-F238E27FC236}">
                <a16:creationId xmlns:a16="http://schemas.microsoft.com/office/drawing/2014/main" id="{8CC907A8-9BBA-7D20-CED1-B2B2E6507395}"/>
              </a:ext>
            </a:extLst>
          </p:cNvPr>
          <p:cNvSpPr>
            <a:spLocks noGrp="1"/>
          </p:cNvSpPr>
          <p:nvPr>
            <p:ph idx="1"/>
          </p:nvPr>
        </p:nvSpPr>
        <p:spPr>
          <a:xfrm>
            <a:off x="0" y="720762"/>
            <a:ext cx="12192000" cy="6137238"/>
          </a:xfrm>
        </p:spPr>
        <p:txBody>
          <a:bodyPr>
            <a:normAutofit/>
          </a:bodyPr>
          <a:lstStyle/>
          <a:p>
            <a:r>
              <a:rPr lang="el-GR" dirty="0" err="1"/>
              <a:t>Ωστὀσο</a:t>
            </a:r>
            <a:r>
              <a:rPr lang="el-GR" dirty="0"/>
              <a:t> η τελική επίτευξη της απάθειας δεν αποτελεί παρά ένα </a:t>
            </a:r>
            <a:r>
              <a:rPr lang="el-GR" b="1" dirty="0">
                <a:solidFill>
                  <a:srgbClr val="FF0000"/>
                </a:solidFill>
              </a:rPr>
              <a:t>αγαθό </a:t>
            </a:r>
            <a:r>
              <a:rPr lang="el-GR" b="1" dirty="0" err="1">
                <a:solidFill>
                  <a:srgbClr val="FF0000"/>
                </a:solidFill>
              </a:rPr>
              <a:t>συνεργιακό</a:t>
            </a:r>
            <a:r>
              <a:rPr lang="el-GR" dirty="0"/>
              <a:t>. Και αυτό γιατί η απάθεια στον </a:t>
            </a:r>
            <a:r>
              <a:rPr lang="el-GR" dirty="0" err="1"/>
              <a:t>Ευάγριο</a:t>
            </a:r>
            <a:r>
              <a:rPr lang="el-GR" dirty="0"/>
              <a:t> ταυτίζεται με την </a:t>
            </a:r>
            <a:r>
              <a:rPr lang="el-GR" u="sng" dirty="0"/>
              <a:t>ψυχική καθαρότητα</a:t>
            </a:r>
            <a:r>
              <a:rPr lang="el-GR" dirty="0"/>
              <a:t>, η οποία προϋποθέτει τη συμβολή δύο παραγόντων για την πραγμάτωσή της: τη δράση της θείας χάρης και την εργασία του ανθρώπου.</a:t>
            </a:r>
          </a:p>
          <a:p>
            <a:r>
              <a:rPr lang="el-GR" dirty="0">
                <a:effectLst/>
                <a:ea typeface="Times New Roman" panose="02020603050405020304" pitchFamily="18" charset="0"/>
              </a:rPr>
              <a:t>Έτσι ορίζεται ότι «</a:t>
            </a:r>
            <a:r>
              <a:rPr lang="el-GR" i="1" dirty="0" err="1">
                <a:effectLst/>
                <a:ea typeface="Times New Roman" panose="02020603050405020304" pitchFamily="18" charset="0"/>
              </a:rPr>
              <a:t>καθαρότης</a:t>
            </a:r>
            <a:r>
              <a:rPr lang="el-GR" i="1" dirty="0">
                <a:effectLst/>
                <a:ea typeface="Times New Roman" panose="02020603050405020304" pitchFamily="18" charset="0"/>
              </a:rPr>
              <a:t> </a:t>
            </a:r>
            <a:r>
              <a:rPr lang="el-GR" i="1" dirty="0" err="1">
                <a:effectLst/>
                <a:ea typeface="Times New Roman" panose="02020603050405020304" pitchFamily="18" charset="0"/>
              </a:rPr>
              <a:t>ψυχῆς</a:t>
            </a:r>
            <a:r>
              <a:rPr lang="el-GR" i="1" dirty="0">
                <a:effectLst/>
                <a:ea typeface="Times New Roman" panose="02020603050405020304" pitchFamily="18" charset="0"/>
              </a:rPr>
              <a:t> </a:t>
            </a:r>
            <a:r>
              <a:rPr lang="el-GR" i="1" dirty="0" err="1">
                <a:effectLst/>
                <a:ea typeface="Times New Roman" panose="02020603050405020304" pitchFamily="18" charset="0"/>
              </a:rPr>
              <a:t>λογικῆς</a:t>
            </a:r>
            <a:r>
              <a:rPr lang="el-GR" i="1" dirty="0">
                <a:effectLst/>
                <a:ea typeface="Times New Roman" panose="02020603050405020304" pitchFamily="18" charset="0"/>
              </a:rPr>
              <a:t> </a:t>
            </a:r>
            <a:r>
              <a:rPr lang="el-GR" i="1" dirty="0" err="1">
                <a:effectLst/>
                <a:ea typeface="Times New Roman" panose="02020603050405020304" pitchFamily="18" charset="0"/>
              </a:rPr>
              <a:t>ἐστιν</a:t>
            </a:r>
            <a:r>
              <a:rPr lang="el-GR" i="1" dirty="0">
                <a:effectLst/>
                <a:ea typeface="Times New Roman" panose="02020603050405020304" pitchFamily="18" charset="0"/>
              </a:rPr>
              <a:t> </a:t>
            </a:r>
            <a:r>
              <a:rPr lang="el-GR" i="1" dirty="0" err="1">
                <a:effectLst/>
                <a:ea typeface="Times New Roman" panose="02020603050405020304" pitchFamily="18" charset="0"/>
              </a:rPr>
              <a:t>ἀπάθεια</a:t>
            </a:r>
            <a:r>
              <a:rPr lang="el-GR" i="1" dirty="0">
                <a:effectLst/>
                <a:ea typeface="Times New Roman" panose="02020603050405020304" pitchFamily="18" charset="0"/>
              </a:rPr>
              <a:t> </a:t>
            </a:r>
            <a:r>
              <a:rPr lang="el-GR" i="1" dirty="0" err="1">
                <a:effectLst/>
                <a:ea typeface="Times New Roman" panose="02020603050405020304" pitchFamily="18" charset="0"/>
              </a:rPr>
              <a:t>ἐκ</a:t>
            </a:r>
            <a:r>
              <a:rPr lang="el-GR" i="1" dirty="0">
                <a:effectLst/>
                <a:ea typeface="Times New Roman" panose="02020603050405020304" pitchFamily="18" charset="0"/>
              </a:rPr>
              <a:t> χάριτος </a:t>
            </a:r>
            <a:r>
              <a:rPr lang="el-GR" i="1" dirty="0" err="1">
                <a:effectLst/>
                <a:ea typeface="Times New Roman" panose="02020603050405020304" pitchFamily="18" charset="0"/>
              </a:rPr>
              <a:t>Θεοῦ</a:t>
            </a:r>
            <a:r>
              <a:rPr lang="el-GR" i="1" dirty="0">
                <a:effectLst/>
                <a:ea typeface="Times New Roman" panose="02020603050405020304" pitchFamily="18" charset="0"/>
              </a:rPr>
              <a:t>, </a:t>
            </a:r>
            <a:r>
              <a:rPr lang="el-GR" i="1" dirty="0" err="1">
                <a:effectLst/>
                <a:ea typeface="Times New Roman" panose="02020603050405020304" pitchFamily="18" charset="0"/>
              </a:rPr>
              <a:t>προσγινομένης</a:t>
            </a:r>
            <a:r>
              <a:rPr lang="el-GR" i="1" dirty="0">
                <a:effectLst/>
                <a:ea typeface="Times New Roman" panose="02020603050405020304" pitchFamily="18" charset="0"/>
              </a:rPr>
              <a:t> </a:t>
            </a:r>
            <a:r>
              <a:rPr lang="el-GR" i="1" dirty="0" err="1">
                <a:effectLst/>
                <a:ea typeface="Times New Roman" panose="02020603050405020304" pitchFamily="18" charset="0"/>
              </a:rPr>
              <a:t>καὶ</a:t>
            </a:r>
            <a:r>
              <a:rPr lang="el-GR" i="1" dirty="0">
                <a:effectLst/>
                <a:ea typeface="Times New Roman" panose="02020603050405020304" pitchFamily="18" charset="0"/>
              </a:rPr>
              <a:t> </a:t>
            </a:r>
            <a:r>
              <a:rPr lang="el-GR" i="1" dirty="0" err="1">
                <a:effectLst/>
                <a:ea typeface="Times New Roman" panose="02020603050405020304" pitchFamily="18" charset="0"/>
              </a:rPr>
              <a:t>σπουδῆς</a:t>
            </a:r>
            <a:r>
              <a:rPr lang="el-GR" i="1" dirty="0">
                <a:effectLst/>
                <a:ea typeface="Times New Roman" panose="02020603050405020304" pitchFamily="18" charset="0"/>
              </a:rPr>
              <a:t> </a:t>
            </a:r>
            <a:r>
              <a:rPr lang="el-GR" i="1" dirty="0" err="1">
                <a:effectLst/>
                <a:ea typeface="Times New Roman" panose="02020603050405020304" pitchFamily="18" charset="0"/>
              </a:rPr>
              <a:t>τοῦ</a:t>
            </a:r>
            <a:r>
              <a:rPr lang="el-GR" i="1" dirty="0">
                <a:effectLst/>
                <a:ea typeface="Times New Roman" panose="02020603050405020304" pitchFamily="18" charset="0"/>
              </a:rPr>
              <a:t> </a:t>
            </a:r>
            <a:r>
              <a:rPr lang="el-GR" i="1" dirty="0" err="1">
                <a:effectLst/>
                <a:ea typeface="Times New Roman" panose="02020603050405020304" pitchFamily="18" charset="0"/>
              </a:rPr>
              <a:t>ἀνθρώπου</a:t>
            </a:r>
            <a:r>
              <a:rPr lang="el-GR" dirty="0">
                <a:effectLst/>
                <a:ea typeface="Times New Roman" panose="02020603050405020304" pitchFamily="18" charset="0"/>
              </a:rPr>
              <a:t>» (</a:t>
            </a:r>
            <a:r>
              <a:rPr lang="el-GR" i="1" dirty="0">
                <a:effectLst/>
                <a:ea typeface="Times New Roman" panose="02020603050405020304" pitchFamily="18" charset="0"/>
              </a:rPr>
              <a:t>Σχόλια </a:t>
            </a:r>
            <a:r>
              <a:rPr lang="el-GR" i="1" dirty="0" err="1">
                <a:effectLst/>
                <a:ea typeface="Times New Roman" panose="02020603050405020304" pitchFamily="18" charset="0"/>
              </a:rPr>
              <a:t>εἰς</a:t>
            </a:r>
            <a:r>
              <a:rPr lang="el-GR" i="1" dirty="0">
                <a:effectLst/>
                <a:ea typeface="Times New Roman" panose="02020603050405020304" pitchFamily="18" charset="0"/>
              </a:rPr>
              <a:t> </a:t>
            </a:r>
            <a:r>
              <a:rPr lang="el-GR" i="1" dirty="0" err="1">
                <a:effectLst/>
                <a:ea typeface="Times New Roman" panose="02020603050405020304" pitchFamily="18" charset="0"/>
              </a:rPr>
              <a:t>τοὺς</a:t>
            </a:r>
            <a:r>
              <a:rPr lang="el-GR" i="1" dirty="0">
                <a:effectLst/>
                <a:ea typeface="Times New Roman" panose="02020603050405020304" pitchFamily="18" charset="0"/>
              </a:rPr>
              <a:t> </a:t>
            </a:r>
            <a:r>
              <a:rPr lang="el-GR" i="1" dirty="0" err="1">
                <a:effectLst/>
                <a:ea typeface="Times New Roman" panose="02020603050405020304" pitchFamily="18" charset="0"/>
              </a:rPr>
              <a:t>Ψαλμοὺς</a:t>
            </a:r>
            <a:r>
              <a:rPr lang="fr-FR" dirty="0">
                <a:effectLst/>
                <a:ea typeface="Times New Roman" panose="02020603050405020304" pitchFamily="18" charset="0"/>
              </a:rPr>
              <a:t>, PG 12, 1232 D - 1233 </a:t>
            </a:r>
            <a:r>
              <a:rPr lang="el-GR" dirty="0">
                <a:effectLst/>
                <a:ea typeface="Times New Roman" panose="02020603050405020304" pitchFamily="18" charset="0"/>
              </a:rPr>
              <a:t>Α).</a:t>
            </a:r>
          </a:p>
          <a:p>
            <a:r>
              <a:rPr lang="el-GR" dirty="0">
                <a:effectLst/>
                <a:ea typeface="Times New Roman" panose="02020603050405020304" pitchFamily="18" charset="0"/>
              </a:rPr>
              <a:t>Όσον αφορά τη σπουδή του ανθρώπου, εκπληρώνεται με τη βίωση της ταπεινότητας και της σωφροσύνης, μια και «</a:t>
            </a:r>
            <a:r>
              <a:rPr lang="el-GR" i="1" dirty="0" err="1">
                <a:effectLst/>
                <a:ea typeface="Times New Roman" panose="02020603050405020304" pitchFamily="18" charset="0"/>
              </a:rPr>
              <a:t>ἀπάθειά</a:t>
            </a:r>
            <a:r>
              <a:rPr lang="el-GR" i="1" dirty="0">
                <a:effectLst/>
                <a:ea typeface="Times New Roman" panose="02020603050405020304" pitchFamily="18" charset="0"/>
              </a:rPr>
              <a:t> </a:t>
            </a:r>
            <a:r>
              <a:rPr lang="el-GR" i="1" dirty="0" err="1">
                <a:effectLst/>
                <a:ea typeface="Times New Roman" panose="02020603050405020304" pitchFamily="18" charset="0"/>
              </a:rPr>
              <a:t>ἐστιν</a:t>
            </a:r>
            <a:r>
              <a:rPr lang="el-GR" i="1" dirty="0">
                <a:effectLst/>
                <a:ea typeface="Times New Roman" panose="02020603050405020304" pitchFamily="18" charset="0"/>
              </a:rPr>
              <a:t> </a:t>
            </a:r>
            <a:r>
              <a:rPr lang="el-GR" i="1" dirty="0" err="1">
                <a:effectLst/>
                <a:ea typeface="Times New Roman" panose="02020603050405020304" pitchFamily="18" charset="0"/>
              </a:rPr>
              <a:t>κατάστασις</a:t>
            </a:r>
            <a:r>
              <a:rPr lang="el-GR" i="1" dirty="0">
                <a:effectLst/>
                <a:ea typeface="Times New Roman" panose="02020603050405020304" pitchFamily="18" charset="0"/>
              </a:rPr>
              <a:t> </a:t>
            </a:r>
            <a:r>
              <a:rPr lang="el-GR" i="1" dirty="0" err="1">
                <a:effectLst/>
                <a:ea typeface="Times New Roman" panose="02020603050405020304" pitchFamily="18" charset="0"/>
              </a:rPr>
              <a:t>γαληνὴ</a:t>
            </a:r>
            <a:r>
              <a:rPr lang="el-GR" i="1" dirty="0">
                <a:effectLst/>
                <a:ea typeface="Times New Roman" panose="02020603050405020304" pitchFamily="18" charset="0"/>
              </a:rPr>
              <a:t> </a:t>
            </a:r>
            <a:r>
              <a:rPr lang="el-GR" i="1" dirty="0" err="1">
                <a:effectLst/>
                <a:ea typeface="Times New Roman" panose="02020603050405020304" pitchFamily="18" charset="0"/>
              </a:rPr>
              <a:t>λογικῆς</a:t>
            </a:r>
            <a:r>
              <a:rPr lang="el-GR" i="1" dirty="0">
                <a:effectLst/>
                <a:ea typeface="Times New Roman" panose="02020603050405020304" pitchFamily="18" charset="0"/>
              </a:rPr>
              <a:t> </a:t>
            </a:r>
            <a:r>
              <a:rPr lang="el-GR" i="1" dirty="0" err="1">
                <a:effectLst/>
                <a:ea typeface="Times New Roman" panose="02020603050405020304" pitchFamily="18" charset="0"/>
              </a:rPr>
              <a:t>ψυχῆς</a:t>
            </a:r>
            <a:r>
              <a:rPr lang="el-GR" i="1" dirty="0">
                <a:effectLst/>
                <a:ea typeface="Times New Roman" panose="02020603050405020304" pitchFamily="18" charset="0"/>
              </a:rPr>
              <a:t> </a:t>
            </a:r>
            <a:r>
              <a:rPr lang="el-GR" i="1" dirty="0" err="1">
                <a:effectLst/>
                <a:ea typeface="Times New Roman" panose="02020603050405020304" pitchFamily="18" charset="0"/>
              </a:rPr>
              <a:t>ἔκ</a:t>
            </a:r>
            <a:r>
              <a:rPr lang="el-GR" i="1" dirty="0">
                <a:effectLst/>
                <a:ea typeface="Times New Roman" panose="02020603050405020304" pitchFamily="18" charset="0"/>
              </a:rPr>
              <a:t> τε </a:t>
            </a:r>
            <a:r>
              <a:rPr lang="el-GR" i="1" dirty="0" err="1">
                <a:effectLst/>
                <a:ea typeface="Times New Roman" panose="02020603050405020304" pitchFamily="18" charset="0"/>
              </a:rPr>
              <a:t>ταπεινότητος</a:t>
            </a:r>
            <a:r>
              <a:rPr lang="el-GR" i="1" dirty="0">
                <a:effectLst/>
                <a:ea typeface="Times New Roman" panose="02020603050405020304" pitchFamily="18" charset="0"/>
              </a:rPr>
              <a:t> </a:t>
            </a:r>
            <a:r>
              <a:rPr lang="el-GR" i="1" dirty="0" err="1">
                <a:effectLst/>
                <a:ea typeface="Times New Roman" panose="02020603050405020304" pitchFamily="18" charset="0"/>
              </a:rPr>
              <a:t>καὶ</a:t>
            </a:r>
            <a:r>
              <a:rPr lang="el-GR" i="1" dirty="0">
                <a:effectLst/>
                <a:ea typeface="Times New Roman" panose="02020603050405020304" pitchFamily="18" charset="0"/>
              </a:rPr>
              <a:t> σωφροσύνης </a:t>
            </a:r>
            <a:r>
              <a:rPr lang="el-GR" i="1" dirty="0" err="1">
                <a:effectLst/>
                <a:ea typeface="Times New Roman" panose="02020603050405020304" pitchFamily="18" charset="0"/>
              </a:rPr>
              <a:t>συνεστῶσα</a:t>
            </a:r>
            <a:r>
              <a:rPr lang="el-GR" dirty="0">
                <a:ea typeface="Times New Roman" panose="02020603050405020304" pitchFamily="18" charset="0"/>
              </a:rPr>
              <a:t>» (</a:t>
            </a:r>
            <a:r>
              <a:rPr lang="el-GR" i="1" dirty="0" err="1">
                <a:effectLst/>
                <a:ea typeface="Times New Roman" panose="02020603050405020304" pitchFamily="18" charset="0"/>
              </a:rPr>
              <a:t>Σκέμματα</a:t>
            </a:r>
            <a:r>
              <a:rPr lang="fr-FR" i="1" dirty="0">
                <a:effectLst/>
                <a:ea typeface="Times New Roman" panose="02020603050405020304" pitchFamily="18" charset="0"/>
              </a:rPr>
              <a:t> 3</a:t>
            </a:r>
            <a:r>
              <a:rPr lang="fr-FR" dirty="0">
                <a:effectLst/>
                <a:ea typeface="Times New Roman" panose="02020603050405020304" pitchFamily="18" charset="0"/>
              </a:rPr>
              <a:t>, Frank. </a:t>
            </a:r>
            <a:r>
              <a:rPr lang="el-GR" dirty="0">
                <a:effectLst/>
                <a:ea typeface="Times New Roman" panose="02020603050405020304" pitchFamily="18" charset="0"/>
              </a:rPr>
              <a:t>σ</a:t>
            </a:r>
            <a:r>
              <a:rPr lang="fr-FR" dirty="0">
                <a:effectLst/>
                <a:ea typeface="Times New Roman" panose="02020603050405020304" pitchFamily="18" charset="0"/>
              </a:rPr>
              <a:t>. 427</a:t>
            </a:r>
            <a:r>
              <a:rPr lang="el-GR" dirty="0">
                <a:effectLst/>
                <a:ea typeface="Times New Roman" panose="02020603050405020304" pitchFamily="18" charset="0"/>
              </a:rPr>
              <a:t>). </a:t>
            </a:r>
            <a:r>
              <a:rPr lang="el-GR" dirty="0">
                <a:solidFill>
                  <a:srgbClr val="000000"/>
                </a:solidFill>
                <a:effectLst/>
                <a:ea typeface="Times New Roman" panose="02020603050405020304" pitchFamily="18" charset="0"/>
                <a:cs typeface="Times New Roman" panose="02020603050405020304" pitchFamily="18" charset="0"/>
              </a:rPr>
              <a:t>Ταπεινότητα και σωφροσύνη συνιστούν τις αρετές που εξοπλίζουν τον άνθρωπο στη διάρκεια των επίπονων δοκιμασιών του πνευματικού αγώνα, ενώ ταυτόχρονα τον ενισχύουν ψυχικά μέχρι την τελική υπέρβασή τους.</a:t>
            </a:r>
          </a:p>
          <a:p>
            <a:endParaRPr lang="el-GR" dirty="0"/>
          </a:p>
        </p:txBody>
      </p:sp>
    </p:spTree>
    <p:extLst>
      <p:ext uri="{BB962C8B-B14F-4D97-AF65-F5344CB8AC3E}">
        <p14:creationId xmlns:p14="http://schemas.microsoft.com/office/powerpoint/2010/main" val="725431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39B49E5-8A65-B3AD-C3A3-BA4A35DD9BB5}"/>
              </a:ext>
            </a:extLst>
          </p:cNvPr>
          <p:cNvSpPr>
            <a:spLocks noGrp="1"/>
          </p:cNvSpPr>
          <p:nvPr>
            <p:ph type="title"/>
          </p:nvPr>
        </p:nvSpPr>
        <p:spPr>
          <a:xfrm>
            <a:off x="752139" y="18256"/>
            <a:ext cx="10515600" cy="701591"/>
          </a:xfrm>
        </p:spPr>
        <p:txBody>
          <a:bodyPr>
            <a:normAutofit/>
          </a:bodyPr>
          <a:lstStyle/>
          <a:p>
            <a:pPr algn="ctr"/>
            <a:r>
              <a:rPr lang="el-GR" sz="4400" dirty="0">
                <a:latin typeface="+mn-lt"/>
                <a:ea typeface="Times New Roman" panose="02020603050405020304" pitchFamily="18" charset="0"/>
              </a:rPr>
              <a:t>Η</a:t>
            </a:r>
            <a:r>
              <a:rPr lang="en-US" sz="4400" dirty="0">
                <a:latin typeface="+mn-lt"/>
                <a:ea typeface="Times New Roman" panose="02020603050405020304" pitchFamily="18" charset="0"/>
              </a:rPr>
              <a:t> </a:t>
            </a:r>
            <a:r>
              <a:rPr lang="el-GR" sz="4400" dirty="0">
                <a:latin typeface="+mn-lt"/>
                <a:ea typeface="Times New Roman" panose="02020603050405020304" pitchFamily="18" charset="0"/>
              </a:rPr>
              <a:t>έννοια της απάθειας στον </a:t>
            </a:r>
            <a:r>
              <a:rPr lang="el-GR" sz="4400" dirty="0" err="1">
                <a:latin typeface="+mn-lt"/>
                <a:ea typeface="Times New Roman" panose="02020603050405020304" pitchFamily="18" charset="0"/>
              </a:rPr>
              <a:t>Ευάγριο</a:t>
            </a:r>
            <a:r>
              <a:rPr lang="el-GR" sz="4400" dirty="0">
                <a:latin typeface="+mn-lt"/>
                <a:ea typeface="Times New Roman" panose="02020603050405020304" pitchFamily="18" charset="0"/>
              </a:rPr>
              <a:t> Ποντικό</a:t>
            </a:r>
            <a:endParaRPr lang="el-GR" dirty="0"/>
          </a:p>
        </p:txBody>
      </p:sp>
      <p:sp>
        <p:nvSpPr>
          <p:cNvPr id="3" name="Θέση περιεχομένου 2">
            <a:extLst>
              <a:ext uri="{FF2B5EF4-FFF2-40B4-BE49-F238E27FC236}">
                <a16:creationId xmlns:a16="http://schemas.microsoft.com/office/drawing/2014/main" id="{8A726EA0-6D79-9BDC-B515-10F0321EF6A5}"/>
              </a:ext>
            </a:extLst>
          </p:cNvPr>
          <p:cNvSpPr>
            <a:spLocks noGrp="1"/>
          </p:cNvSpPr>
          <p:nvPr>
            <p:ph idx="1"/>
          </p:nvPr>
        </p:nvSpPr>
        <p:spPr>
          <a:xfrm>
            <a:off x="0" y="719847"/>
            <a:ext cx="12192000" cy="6119897"/>
          </a:xfrm>
        </p:spPr>
        <p:txBody>
          <a:bodyPr>
            <a:normAutofit fontScale="92500" lnSpcReduction="20000"/>
          </a:bodyPr>
          <a:lstStyle/>
          <a:p>
            <a:r>
              <a:rPr lang="el-GR" dirty="0">
                <a:effectLst/>
                <a:ea typeface="Times New Roman" panose="02020603050405020304" pitchFamily="18" charset="0"/>
              </a:rPr>
              <a:t>Δεν έχει αμφιβολία ότι </a:t>
            </a:r>
            <a:r>
              <a:rPr lang="el-GR" b="1" dirty="0">
                <a:solidFill>
                  <a:srgbClr val="FF0000"/>
                </a:solidFill>
                <a:effectLst/>
                <a:ea typeface="Times New Roman" panose="02020603050405020304" pitchFamily="18" charset="0"/>
              </a:rPr>
              <a:t>η κατάσταση της απάθειας είναι εφικτή</a:t>
            </a:r>
            <a:r>
              <a:rPr lang="el-GR" dirty="0">
                <a:effectLst/>
                <a:ea typeface="Times New Roman" panose="02020603050405020304" pitchFamily="18" charset="0"/>
              </a:rPr>
              <a:t>. Και αυτό γιατί τον Δ΄ αιώνα παρουσιάστηκε ένα ενδοεκκλησιαστικό «φιλοσοφικό ρεύμα» που προσπαθούσε να δώσει μια λογική εξήγηση στις αυστηρές εντολές του Χριστού και των Αποστόλων. Γι’ αυτούς η «</a:t>
            </a:r>
            <a:r>
              <a:rPr lang="el-GR" dirty="0" err="1">
                <a:effectLst/>
                <a:ea typeface="Times New Roman" panose="02020603050405020304" pitchFamily="18" charset="0"/>
              </a:rPr>
              <a:t>ἀπάθεια</a:t>
            </a:r>
            <a:r>
              <a:rPr lang="el-GR" dirty="0">
                <a:ea typeface="Times New Roman" panose="02020603050405020304" pitchFamily="18" charset="0"/>
              </a:rPr>
              <a:t>»</a:t>
            </a:r>
            <a:r>
              <a:rPr lang="el-GR" dirty="0">
                <a:effectLst/>
                <a:ea typeface="Times New Roman" panose="02020603050405020304" pitchFamily="18" charset="0"/>
              </a:rPr>
              <a:t> ήταν ένα ιδανικό που ποτέ δε θα μπορούσε να εκπληρωθεί εντελώς και επέμεναν ότι κανένας άνθρωπος πάνω στην γη δεν είναι τέλειος. Είναι ένα πρόβλημα που αντλεί τις ρίζες του από τις αρχαιοελληνικές συζητήσεις πάνω στο θέμα της αρετής. Στη μοναχική ζωή των Δ΄ και Ε΄ αιώνων, η συζήτηση με το παλιό αυτό πρόβλημα κερδίζει νέα ορμή. Αυτό συνέβη, γιατί η παλιά απαίτηση για τέλεια αρετή έχει ανανεωθεί στην Εκκλησία αυτού του αιώνα, ακόμα και αν το νόημα του κόσμου είχε αλλάξει.</a:t>
            </a:r>
          </a:p>
          <a:p>
            <a:r>
              <a:rPr lang="el-GR" dirty="0">
                <a:effectLst/>
                <a:ea typeface="Times New Roman" panose="02020603050405020304" pitchFamily="18" charset="0"/>
              </a:rPr>
              <a:t>Ο </a:t>
            </a:r>
            <a:r>
              <a:rPr lang="el-GR" dirty="0" err="1">
                <a:effectLst/>
                <a:ea typeface="Times New Roman" panose="02020603050405020304" pitchFamily="18" charset="0"/>
              </a:rPr>
              <a:t>Ευάγριος</a:t>
            </a:r>
            <a:r>
              <a:rPr lang="el-GR" dirty="0">
                <a:effectLst/>
                <a:ea typeface="Times New Roman" panose="02020603050405020304" pitchFamily="18" charset="0"/>
              </a:rPr>
              <a:t> επιμένει στις υποκειμενικές προϋποθέσεις της απάθειας, που δεν είναι άλλες από το σκληρό αγώνα και τον αδιάκοπο μόχθο. Γι’ αυτό και τονίζει ότι η δοκιμασία θεωρείται θυγατέρα της απάθειας (</a:t>
            </a:r>
            <a:r>
              <a:rPr lang="el-GR" i="1" dirty="0" err="1">
                <a:effectLst/>
                <a:ea typeface="Times New Roman" panose="02020603050405020304" pitchFamily="18" charset="0"/>
              </a:rPr>
              <a:t>Γνωστικὸς</a:t>
            </a:r>
            <a:r>
              <a:rPr lang="el-GR" i="1" dirty="0">
                <a:effectLst/>
                <a:ea typeface="Times New Roman" panose="02020603050405020304" pitchFamily="18" charset="0"/>
              </a:rPr>
              <a:t> </a:t>
            </a:r>
            <a:r>
              <a:rPr lang="el-GR" i="1" dirty="0" err="1">
                <a:effectLst/>
                <a:ea typeface="Times New Roman" panose="02020603050405020304" pitchFamily="18" charset="0"/>
              </a:rPr>
              <a:t>ρλβ</a:t>
            </a:r>
            <a:r>
              <a:rPr lang="el-GR" i="1" dirty="0">
                <a:effectLst/>
                <a:ea typeface="Times New Roman" panose="02020603050405020304" pitchFamily="18" charset="0"/>
              </a:rPr>
              <a:t>΄,</a:t>
            </a:r>
            <a:r>
              <a:rPr lang="el-GR" dirty="0">
                <a:effectLst/>
                <a:ea typeface="Times New Roman" panose="02020603050405020304" pitchFamily="18" charset="0"/>
              </a:rPr>
              <a:t> </a:t>
            </a:r>
            <a:r>
              <a:rPr lang="fr-FR" dirty="0">
                <a:effectLst/>
                <a:ea typeface="Times New Roman" panose="02020603050405020304" pitchFamily="18" charset="0"/>
              </a:rPr>
              <a:t>Frank</a:t>
            </a:r>
            <a:r>
              <a:rPr lang="el-GR" dirty="0">
                <a:effectLst/>
                <a:ea typeface="Times New Roman" panose="02020603050405020304" pitchFamily="18" charset="0"/>
              </a:rPr>
              <a:t>. σ. 551 και </a:t>
            </a:r>
            <a:r>
              <a:rPr lang="fr-FR" dirty="0" err="1">
                <a:effectLst/>
                <a:ea typeface="Times New Roman" panose="02020603050405020304" pitchFamily="18" charset="0"/>
              </a:rPr>
              <a:t>SChr</a:t>
            </a:r>
            <a:r>
              <a:rPr lang="el-GR" dirty="0">
                <a:effectLst/>
                <a:ea typeface="Times New Roman" panose="02020603050405020304" pitchFamily="18" charset="0"/>
              </a:rPr>
              <a:t>356 σ. 148), ενώ ο απαθής «</a:t>
            </a:r>
            <a:r>
              <a:rPr lang="el-GR" i="1" dirty="0">
                <a:effectLst/>
                <a:ea typeface="Times New Roman" panose="02020603050405020304" pitchFamily="18" charset="0"/>
              </a:rPr>
              <a:t>ὁ </a:t>
            </a:r>
            <a:r>
              <a:rPr lang="el-GR" i="1" dirty="0" err="1">
                <a:effectLst/>
                <a:ea typeface="Times New Roman" panose="02020603050405020304" pitchFamily="18" charset="0"/>
              </a:rPr>
              <a:t>διὰ</a:t>
            </a:r>
            <a:r>
              <a:rPr lang="el-GR" i="1" dirty="0">
                <a:effectLst/>
                <a:ea typeface="Times New Roman" panose="02020603050405020304" pitchFamily="18" charset="0"/>
              </a:rPr>
              <a:t> πλείστων πολέμων </a:t>
            </a:r>
            <a:r>
              <a:rPr lang="el-GR" i="1" dirty="0" err="1">
                <a:effectLst/>
                <a:ea typeface="Times New Roman" panose="02020603050405020304" pitchFamily="18" charset="0"/>
              </a:rPr>
              <a:t>τὸ</a:t>
            </a:r>
            <a:r>
              <a:rPr lang="el-GR" i="1" dirty="0">
                <a:effectLst/>
                <a:ea typeface="Times New Roman" panose="02020603050405020304" pitchFamily="18" charset="0"/>
              </a:rPr>
              <a:t> </a:t>
            </a:r>
            <a:r>
              <a:rPr lang="el-GR" i="1" dirty="0" err="1">
                <a:effectLst/>
                <a:ea typeface="Times New Roman" panose="02020603050405020304" pitchFamily="18" charset="0"/>
              </a:rPr>
              <a:t>πάσχειν</a:t>
            </a:r>
            <a:r>
              <a:rPr lang="el-GR" i="1" dirty="0">
                <a:effectLst/>
                <a:ea typeface="Times New Roman" panose="02020603050405020304" pitchFamily="18" charset="0"/>
              </a:rPr>
              <a:t> </a:t>
            </a:r>
            <a:r>
              <a:rPr lang="el-GR" i="1" dirty="0" err="1">
                <a:effectLst/>
                <a:ea typeface="Times New Roman" panose="02020603050405020304" pitchFamily="18" charset="0"/>
              </a:rPr>
              <a:t>νικήσας</a:t>
            </a:r>
            <a:r>
              <a:rPr lang="el-GR" dirty="0">
                <a:effectLst/>
                <a:ea typeface="Times New Roman" panose="02020603050405020304" pitchFamily="18" charset="0"/>
              </a:rPr>
              <a:t>» (</a:t>
            </a:r>
            <a:r>
              <a:rPr lang="el-GR" i="1" dirty="0">
                <a:effectLst/>
                <a:ea typeface="Times New Roman" panose="02020603050405020304" pitchFamily="18" charset="0"/>
              </a:rPr>
              <a:t>Λόγος </a:t>
            </a:r>
            <a:r>
              <a:rPr lang="el-GR" i="1" dirty="0" err="1">
                <a:effectLst/>
                <a:ea typeface="Times New Roman" panose="02020603050405020304" pitchFamily="18" charset="0"/>
              </a:rPr>
              <a:t>πρὸς</a:t>
            </a:r>
            <a:r>
              <a:rPr lang="el-GR" i="1" dirty="0">
                <a:effectLst/>
                <a:ea typeface="Times New Roman" panose="02020603050405020304" pitchFamily="18" charset="0"/>
              </a:rPr>
              <a:t> </a:t>
            </a:r>
            <a:r>
              <a:rPr lang="el-GR" i="1" dirty="0" err="1">
                <a:effectLst/>
                <a:ea typeface="Times New Roman" panose="02020603050405020304" pitchFamily="18" charset="0"/>
              </a:rPr>
              <a:t>Εὐλόγιον</a:t>
            </a:r>
            <a:r>
              <a:rPr lang="el-GR" i="1" dirty="0">
                <a:effectLst/>
                <a:ea typeface="Times New Roman" panose="02020603050405020304" pitchFamily="18" charset="0"/>
              </a:rPr>
              <a:t> </a:t>
            </a:r>
            <a:r>
              <a:rPr lang="el-GR" i="1" dirty="0" err="1">
                <a:effectLst/>
                <a:ea typeface="Times New Roman" panose="02020603050405020304" pitchFamily="18" charset="0"/>
              </a:rPr>
              <a:t>μοναχὸν</a:t>
            </a:r>
            <a:r>
              <a:rPr lang="el-GR" i="1" dirty="0">
                <a:effectLst/>
                <a:ea typeface="Times New Roman" panose="02020603050405020304" pitchFamily="18" charset="0"/>
              </a:rPr>
              <a:t>,</a:t>
            </a:r>
            <a:r>
              <a:rPr lang="el-GR" dirty="0">
                <a:effectLst/>
                <a:ea typeface="Times New Roman" panose="02020603050405020304" pitchFamily="18" charset="0"/>
              </a:rPr>
              <a:t> </a:t>
            </a:r>
            <a:r>
              <a:rPr lang="fr-FR" dirty="0">
                <a:effectLst/>
                <a:ea typeface="Times New Roman" panose="02020603050405020304" pitchFamily="18" charset="0"/>
              </a:rPr>
              <a:t>PG</a:t>
            </a:r>
            <a:r>
              <a:rPr lang="el-GR" dirty="0">
                <a:effectLst/>
                <a:ea typeface="Times New Roman" panose="02020603050405020304" pitchFamily="18" charset="0"/>
              </a:rPr>
              <a:t> 79, 1097 Β).</a:t>
            </a:r>
          </a:p>
          <a:p>
            <a:r>
              <a:rPr lang="el-GR" dirty="0">
                <a:effectLst/>
                <a:ea typeface="Times New Roman" panose="02020603050405020304" pitchFamily="18" charset="0"/>
              </a:rPr>
              <a:t>Συνεπώς, η απάθεια αντιστοιχεί στη δεύτερη </a:t>
            </a:r>
            <a:r>
              <a:rPr lang="el-GR" dirty="0" err="1">
                <a:effectLst/>
                <a:ea typeface="Times New Roman" panose="02020603050405020304" pitchFamily="18" charset="0"/>
              </a:rPr>
              <a:t>αποταγή</a:t>
            </a:r>
            <a:r>
              <a:rPr lang="el-GR" dirty="0">
                <a:effectLst/>
                <a:ea typeface="Times New Roman" panose="02020603050405020304" pitchFamily="18" charset="0"/>
              </a:rPr>
              <a:t> του </a:t>
            </a:r>
            <a:r>
              <a:rPr lang="el-GR" dirty="0" err="1">
                <a:effectLst/>
                <a:ea typeface="Times New Roman" panose="02020603050405020304" pitchFamily="18" charset="0"/>
              </a:rPr>
              <a:t>ευαγριανού</a:t>
            </a:r>
            <a:r>
              <a:rPr lang="el-GR" dirty="0">
                <a:effectLst/>
                <a:ea typeface="Times New Roman" panose="02020603050405020304" pitchFamily="18" charset="0"/>
              </a:rPr>
              <a:t> συστήματος, που ταυτίζεται απαλλοτρίωση της κακίας, η οποία κατορθώνεται με το ζήλο του ανθρώπου και τη χάρη του Θεού: «</a:t>
            </a:r>
            <a:r>
              <a:rPr lang="el-GR" i="1" dirty="0">
                <a:effectLst/>
                <a:ea typeface="Times New Roman" panose="02020603050405020304" pitchFamily="18" charset="0"/>
              </a:rPr>
              <a:t>Ἡ δευτέρα </a:t>
            </a:r>
            <a:r>
              <a:rPr lang="el-GR" i="1" dirty="0" err="1">
                <a:effectLst/>
                <a:ea typeface="Times New Roman" panose="02020603050405020304" pitchFamily="18" charset="0"/>
              </a:rPr>
              <a:t>ἀποταγή</a:t>
            </a:r>
            <a:r>
              <a:rPr lang="el-GR" i="1" dirty="0">
                <a:effectLst/>
                <a:ea typeface="Times New Roman" panose="02020603050405020304" pitchFamily="18" charset="0"/>
              </a:rPr>
              <a:t> </a:t>
            </a:r>
            <a:r>
              <a:rPr lang="el-GR" i="1" dirty="0" err="1">
                <a:effectLst/>
                <a:ea typeface="Times New Roman" panose="02020603050405020304" pitchFamily="18" charset="0"/>
              </a:rPr>
              <a:t>ἐστι</a:t>
            </a:r>
            <a:r>
              <a:rPr lang="el-GR" i="1" dirty="0">
                <a:effectLst/>
                <a:ea typeface="Times New Roman" panose="02020603050405020304" pitchFamily="18" charset="0"/>
              </a:rPr>
              <a:t> </a:t>
            </a:r>
            <a:r>
              <a:rPr lang="el-GR" i="1" dirty="0" err="1">
                <a:effectLst/>
                <a:ea typeface="Times New Roman" panose="02020603050405020304" pitchFamily="18" charset="0"/>
              </a:rPr>
              <a:t>τὸ</a:t>
            </a:r>
            <a:r>
              <a:rPr lang="el-GR" i="1" dirty="0">
                <a:effectLst/>
                <a:ea typeface="Times New Roman" panose="02020603050405020304" pitchFamily="18" charset="0"/>
              </a:rPr>
              <a:t> </a:t>
            </a:r>
            <a:r>
              <a:rPr lang="el-GR" i="1" dirty="0" err="1">
                <a:effectLst/>
                <a:ea typeface="Times New Roman" panose="02020603050405020304" pitchFamily="18" charset="0"/>
              </a:rPr>
              <a:t>ἀπαλλοτριωθῆναι</a:t>
            </a:r>
            <a:r>
              <a:rPr lang="el-GR" i="1" dirty="0">
                <a:effectLst/>
                <a:ea typeface="Times New Roman" panose="02020603050405020304" pitchFamily="18" charset="0"/>
              </a:rPr>
              <a:t> </a:t>
            </a:r>
            <a:r>
              <a:rPr lang="el-GR" i="1" dirty="0" err="1">
                <a:effectLst/>
                <a:ea typeface="Times New Roman" panose="02020603050405020304" pitchFamily="18" charset="0"/>
              </a:rPr>
              <a:t>τῆς</a:t>
            </a:r>
            <a:r>
              <a:rPr lang="el-GR" i="1" dirty="0">
                <a:effectLst/>
                <a:ea typeface="Times New Roman" panose="02020603050405020304" pitchFamily="18" charset="0"/>
              </a:rPr>
              <a:t> κακίας </a:t>
            </a:r>
            <a:r>
              <a:rPr lang="el-GR" i="1" dirty="0" err="1">
                <a:effectLst/>
                <a:ea typeface="Times New Roman" panose="02020603050405020304" pitchFamily="18" charset="0"/>
              </a:rPr>
              <a:t>ὅτι</a:t>
            </a:r>
            <a:r>
              <a:rPr lang="el-GR" i="1" dirty="0">
                <a:effectLst/>
                <a:ea typeface="Times New Roman" panose="02020603050405020304" pitchFamily="18" charset="0"/>
              </a:rPr>
              <a:t> </a:t>
            </a:r>
            <a:r>
              <a:rPr lang="el-GR" i="1" dirty="0" err="1">
                <a:effectLst/>
                <a:ea typeface="Times New Roman" panose="02020603050405020304" pitchFamily="18" charset="0"/>
              </a:rPr>
              <a:t>ζήλῳ</a:t>
            </a:r>
            <a:r>
              <a:rPr lang="el-GR" i="1" dirty="0">
                <a:effectLst/>
                <a:ea typeface="Times New Roman" panose="02020603050405020304" pitchFamily="18" charset="0"/>
              </a:rPr>
              <a:t> </a:t>
            </a:r>
            <a:r>
              <a:rPr lang="el-GR" i="1" dirty="0" err="1">
                <a:effectLst/>
                <a:ea typeface="Times New Roman" panose="02020603050405020304" pitchFamily="18" charset="0"/>
              </a:rPr>
              <a:t>τοῦ</a:t>
            </a:r>
            <a:r>
              <a:rPr lang="el-GR" i="1" dirty="0">
                <a:effectLst/>
                <a:ea typeface="Times New Roman" panose="02020603050405020304" pitchFamily="18" charset="0"/>
              </a:rPr>
              <a:t> </a:t>
            </a:r>
            <a:r>
              <a:rPr lang="el-GR" i="1" dirty="0" err="1">
                <a:effectLst/>
                <a:ea typeface="Times New Roman" panose="02020603050405020304" pitchFamily="18" charset="0"/>
              </a:rPr>
              <a:t>ἀνθρώπου</a:t>
            </a:r>
            <a:r>
              <a:rPr lang="el-GR" i="1" dirty="0">
                <a:effectLst/>
                <a:ea typeface="Times New Roman" panose="02020603050405020304" pitchFamily="18" charset="0"/>
              </a:rPr>
              <a:t> </a:t>
            </a:r>
            <a:r>
              <a:rPr lang="el-GR" i="1" dirty="0" err="1">
                <a:effectLst/>
                <a:ea typeface="Times New Roman" panose="02020603050405020304" pitchFamily="18" charset="0"/>
              </a:rPr>
              <a:t>καὶ</a:t>
            </a:r>
            <a:r>
              <a:rPr lang="el-GR" i="1" dirty="0">
                <a:effectLst/>
                <a:ea typeface="Times New Roman" panose="02020603050405020304" pitchFamily="18" charset="0"/>
              </a:rPr>
              <a:t> </a:t>
            </a:r>
            <a:r>
              <a:rPr lang="el-GR" i="1" dirty="0" err="1">
                <a:effectLst/>
                <a:ea typeface="Times New Roman" panose="02020603050405020304" pitchFamily="18" charset="0"/>
              </a:rPr>
              <a:t>χάριτι</a:t>
            </a:r>
            <a:r>
              <a:rPr lang="el-GR" i="1" dirty="0">
                <a:effectLst/>
                <a:ea typeface="Times New Roman" panose="02020603050405020304" pitchFamily="18" charset="0"/>
              </a:rPr>
              <a:t> </a:t>
            </a:r>
            <a:r>
              <a:rPr lang="el-GR" i="1" dirty="0" err="1">
                <a:effectLst/>
                <a:ea typeface="Times New Roman" panose="02020603050405020304" pitchFamily="18" charset="0"/>
              </a:rPr>
              <a:t>τοῦ</a:t>
            </a:r>
            <a:r>
              <a:rPr lang="el-GR" i="1" dirty="0">
                <a:effectLst/>
                <a:ea typeface="Times New Roman" panose="02020603050405020304" pitchFamily="18" charset="0"/>
              </a:rPr>
              <a:t> </a:t>
            </a:r>
            <a:r>
              <a:rPr lang="el-GR" i="1" dirty="0" err="1">
                <a:effectLst/>
                <a:ea typeface="Times New Roman" panose="02020603050405020304" pitchFamily="18" charset="0"/>
              </a:rPr>
              <a:t>Θεοῦ</a:t>
            </a:r>
            <a:r>
              <a:rPr lang="el-GR" i="1" dirty="0">
                <a:effectLst/>
                <a:ea typeface="Times New Roman" panose="02020603050405020304" pitchFamily="18" charset="0"/>
              </a:rPr>
              <a:t> γίνεται</a:t>
            </a:r>
            <a:r>
              <a:rPr lang="el-GR" dirty="0">
                <a:ea typeface="Times New Roman" panose="02020603050405020304" pitchFamily="18" charset="0"/>
              </a:rPr>
              <a:t>» (</a:t>
            </a:r>
            <a:r>
              <a:rPr lang="el-GR" i="1" dirty="0" err="1">
                <a:effectLst/>
                <a:ea typeface="Times New Roman" panose="02020603050405020304" pitchFamily="18" charset="0"/>
              </a:rPr>
              <a:t>Γνωστικὰ</a:t>
            </a:r>
            <a:r>
              <a:rPr lang="el-GR" i="1" dirty="0">
                <a:effectLst/>
                <a:ea typeface="Times New Roman" panose="02020603050405020304" pitchFamily="18" charset="0"/>
              </a:rPr>
              <a:t> Κεφάλαια Ι,</a:t>
            </a:r>
            <a:r>
              <a:rPr lang="el-GR" dirty="0">
                <a:effectLst/>
                <a:ea typeface="Times New Roman" panose="02020603050405020304" pitchFamily="18" charset="0"/>
              </a:rPr>
              <a:t> 79, </a:t>
            </a:r>
            <a:r>
              <a:rPr lang="en-GB" dirty="0">
                <a:effectLst/>
                <a:ea typeface="Times New Roman" panose="02020603050405020304" pitchFamily="18" charset="0"/>
              </a:rPr>
              <a:t>Frank</a:t>
            </a:r>
            <a:r>
              <a:rPr lang="el-GR" dirty="0">
                <a:effectLst/>
                <a:ea typeface="Times New Roman" panose="02020603050405020304" pitchFamily="18" charset="0"/>
              </a:rPr>
              <a:t>. σ. 117).</a:t>
            </a:r>
            <a:r>
              <a:rPr lang="el-GR" dirty="0">
                <a:ea typeface="Times New Roman" panose="02020603050405020304" pitchFamily="18" charset="0"/>
              </a:rPr>
              <a:t> </a:t>
            </a:r>
            <a:endParaRPr lang="el-GR" dirty="0"/>
          </a:p>
        </p:txBody>
      </p:sp>
    </p:spTree>
    <p:extLst>
      <p:ext uri="{BB962C8B-B14F-4D97-AF65-F5344CB8AC3E}">
        <p14:creationId xmlns:p14="http://schemas.microsoft.com/office/powerpoint/2010/main" val="1256585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81A3E2-4053-D8C9-D8DD-BE4BA097D054}"/>
              </a:ext>
            </a:extLst>
          </p:cNvPr>
          <p:cNvSpPr>
            <a:spLocks noGrp="1"/>
          </p:cNvSpPr>
          <p:nvPr>
            <p:ph type="title"/>
          </p:nvPr>
        </p:nvSpPr>
        <p:spPr>
          <a:xfrm>
            <a:off x="838200" y="18256"/>
            <a:ext cx="10515600" cy="662782"/>
          </a:xfrm>
        </p:spPr>
        <p:txBody>
          <a:bodyPr>
            <a:normAutofit fontScale="90000"/>
          </a:bodyPr>
          <a:lstStyle/>
          <a:p>
            <a:pPr algn="ctr"/>
            <a:r>
              <a:rPr lang="el-GR" sz="4400" dirty="0">
                <a:latin typeface="+mn-lt"/>
                <a:ea typeface="Times New Roman" panose="02020603050405020304" pitchFamily="18" charset="0"/>
              </a:rPr>
              <a:t>Η</a:t>
            </a:r>
            <a:r>
              <a:rPr lang="en-US" sz="4400" dirty="0">
                <a:latin typeface="+mn-lt"/>
                <a:ea typeface="Times New Roman" panose="02020603050405020304" pitchFamily="18" charset="0"/>
              </a:rPr>
              <a:t> </a:t>
            </a:r>
            <a:r>
              <a:rPr lang="el-GR" sz="4400" dirty="0">
                <a:latin typeface="+mn-lt"/>
                <a:ea typeface="Times New Roman" panose="02020603050405020304" pitchFamily="18" charset="0"/>
              </a:rPr>
              <a:t>έννοια της απάθειας στον </a:t>
            </a:r>
            <a:r>
              <a:rPr lang="el-GR" sz="4400" dirty="0" err="1">
                <a:latin typeface="+mn-lt"/>
                <a:ea typeface="Times New Roman" panose="02020603050405020304" pitchFamily="18" charset="0"/>
              </a:rPr>
              <a:t>Ευάγριο</a:t>
            </a:r>
            <a:r>
              <a:rPr lang="el-GR" sz="4400" dirty="0">
                <a:latin typeface="+mn-lt"/>
                <a:ea typeface="Times New Roman" panose="02020603050405020304" pitchFamily="18" charset="0"/>
              </a:rPr>
              <a:t> Ποντικό</a:t>
            </a:r>
            <a:endParaRPr lang="el-GR" dirty="0"/>
          </a:p>
        </p:txBody>
      </p:sp>
      <p:sp>
        <p:nvSpPr>
          <p:cNvPr id="3" name="Θέση περιεχομένου 2">
            <a:extLst>
              <a:ext uri="{FF2B5EF4-FFF2-40B4-BE49-F238E27FC236}">
                <a16:creationId xmlns:a16="http://schemas.microsoft.com/office/drawing/2014/main" id="{ECEAF960-B332-1FD4-D635-1362285944B1}"/>
              </a:ext>
            </a:extLst>
          </p:cNvPr>
          <p:cNvSpPr>
            <a:spLocks noGrp="1"/>
          </p:cNvSpPr>
          <p:nvPr>
            <p:ph idx="1"/>
          </p:nvPr>
        </p:nvSpPr>
        <p:spPr>
          <a:xfrm>
            <a:off x="0" y="681038"/>
            <a:ext cx="12192000" cy="6158706"/>
          </a:xfrm>
        </p:spPr>
        <p:txBody>
          <a:bodyPr>
            <a:normAutofit/>
          </a:bodyPr>
          <a:lstStyle/>
          <a:p>
            <a:r>
              <a:rPr lang="el-GR" dirty="0">
                <a:effectLst/>
                <a:ea typeface="Times New Roman" panose="02020603050405020304" pitchFamily="18" charset="0"/>
              </a:rPr>
              <a:t>Η απαλλοτρίωση της κακίας δε σημαίνει τη λήξη των δαιμονικών επιθέσεων αλλά την ατάραχη πλέον αντιμετώπισή τους. Ο </a:t>
            </a:r>
            <a:r>
              <a:rPr lang="el-GR" dirty="0" err="1">
                <a:effectLst/>
                <a:ea typeface="Times New Roman" panose="02020603050405020304" pitchFamily="18" charset="0"/>
              </a:rPr>
              <a:t>Ευάγριος</a:t>
            </a:r>
            <a:r>
              <a:rPr lang="el-GR" dirty="0">
                <a:effectLst/>
                <a:ea typeface="Times New Roman" panose="02020603050405020304" pitchFamily="18" charset="0"/>
              </a:rPr>
              <a:t> περιγράφοντας την κατάσταση της ψυχικής απάθειας τονίζει ότι «</a:t>
            </a:r>
            <a:r>
              <a:rPr lang="el-GR" i="1" dirty="0" err="1">
                <a:effectLst/>
                <a:ea typeface="Times New Roman" panose="02020603050405020304" pitchFamily="18" charset="0"/>
              </a:rPr>
              <a:t>ἀπάθειαν</a:t>
            </a:r>
            <a:r>
              <a:rPr lang="el-GR" i="1" dirty="0">
                <a:effectLst/>
                <a:ea typeface="Times New Roman" panose="02020603050405020304" pitchFamily="18" charset="0"/>
              </a:rPr>
              <a:t> </a:t>
            </a:r>
            <a:r>
              <a:rPr lang="el-GR" i="1" dirty="0" err="1">
                <a:effectLst/>
                <a:ea typeface="Times New Roman" panose="02020603050405020304" pitchFamily="18" charset="0"/>
              </a:rPr>
              <a:t>ἔχει</a:t>
            </a:r>
            <a:r>
              <a:rPr lang="el-GR" i="1" dirty="0">
                <a:effectLst/>
                <a:ea typeface="Times New Roman" panose="02020603050405020304" pitchFamily="18" charset="0"/>
              </a:rPr>
              <a:t> ἡ ψυχή, </a:t>
            </a:r>
            <a:r>
              <a:rPr lang="el-GR" i="1" dirty="0" err="1">
                <a:effectLst/>
                <a:ea typeface="Times New Roman" panose="02020603050405020304" pitchFamily="18" charset="0"/>
              </a:rPr>
              <a:t>οὐ</a:t>
            </a:r>
            <a:r>
              <a:rPr lang="el-GR" i="1" dirty="0">
                <a:effectLst/>
                <a:ea typeface="Times New Roman" panose="02020603050405020304" pitchFamily="18" charset="0"/>
              </a:rPr>
              <a:t> </a:t>
            </a:r>
            <a:r>
              <a:rPr lang="el-GR" i="1" dirty="0" err="1">
                <a:effectLst/>
                <a:ea typeface="Times New Roman" panose="02020603050405020304" pitchFamily="18" charset="0"/>
              </a:rPr>
              <a:t>μὴ</a:t>
            </a:r>
            <a:r>
              <a:rPr lang="el-GR" i="1" dirty="0">
                <a:effectLst/>
                <a:ea typeface="Times New Roman" panose="02020603050405020304" pitchFamily="18" charset="0"/>
              </a:rPr>
              <a:t> πάσχουσα </a:t>
            </a:r>
            <a:r>
              <a:rPr lang="el-GR" i="1" dirty="0" err="1">
                <a:effectLst/>
                <a:ea typeface="Times New Roman" panose="02020603050405020304" pitchFamily="18" charset="0"/>
              </a:rPr>
              <a:t>πρὸς</a:t>
            </a:r>
            <a:r>
              <a:rPr lang="el-GR" i="1" dirty="0">
                <a:effectLst/>
                <a:ea typeface="Times New Roman" panose="02020603050405020304" pitchFamily="18" charset="0"/>
              </a:rPr>
              <a:t> </a:t>
            </a:r>
            <a:r>
              <a:rPr lang="el-GR" i="1" dirty="0" err="1">
                <a:effectLst/>
                <a:ea typeface="Times New Roman" panose="02020603050405020304" pitchFamily="18" charset="0"/>
              </a:rPr>
              <a:t>τὰ</a:t>
            </a:r>
            <a:r>
              <a:rPr lang="el-GR" i="1" dirty="0">
                <a:effectLst/>
                <a:ea typeface="Times New Roman" panose="02020603050405020304" pitchFamily="18" charset="0"/>
              </a:rPr>
              <a:t> πράγματα, </a:t>
            </a:r>
            <a:r>
              <a:rPr lang="el-GR" i="1" dirty="0" err="1">
                <a:effectLst/>
                <a:ea typeface="Times New Roman" panose="02020603050405020304" pitchFamily="18" charset="0"/>
              </a:rPr>
              <a:t>ἀλλ</a:t>
            </a:r>
            <a:r>
              <a:rPr lang="el-GR" i="1" dirty="0">
                <a:effectLst/>
                <a:ea typeface="Times New Roman" panose="02020603050405020304" pitchFamily="18" charset="0"/>
              </a:rPr>
              <a:t>’ ἡ </a:t>
            </a:r>
            <a:r>
              <a:rPr lang="el-GR" i="1" dirty="0" err="1">
                <a:effectLst/>
                <a:ea typeface="Times New Roman" panose="02020603050405020304" pitchFamily="18" charset="0"/>
              </a:rPr>
              <a:t>πρὸς</a:t>
            </a:r>
            <a:r>
              <a:rPr lang="el-GR" i="1" dirty="0">
                <a:effectLst/>
                <a:ea typeface="Times New Roman" panose="02020603050405020304" pitchFamily="18" charset="0"/>
              </a:rPr>
              <a:t> </a:t>
            </a:r>
            <a:r>
              <a:rPr lang="el-GR" i="1" dirty="0" err="1">
                <a:effectLst/>
                <a:ea typeface="Times New Roman" panose="02020603050405020304" pitchFamily="18" charset="0"/>
              </a:rPr>
              <a:t>τὰς</a:t>
            </a:r>
            <a:r>
              <a:rPr lang="el-GR" i="1" dirty="0">
                <a:effectLst/>
                <a:ea typeface="Times New Roman" panose="02020603050405020304" pitchFamily="18" charset="0"/>
              </a:rPr>
              <a:t> </a:t>
            </a:r>
            <a:r>
              <a:rPr lang="el-GR" i="1" dirty="0" err="1">
                <a:effectLst/>
                <a:ea typeface="Times New Roman" panose="02020603050405020304" pitchFamily="18" charset="0"/>
              </a:rPr>
              <a:t>μν</a:t>
            </a:r>
            <a:r>
              <a:rPr lang="el-GR" i="1" dirty="0" err="1">
                <a:ea typeface="Times New Roman" panose="02020603050405020304" pitchFamily="18" charset="0"/>
              </a:rPr>
              <a:t>ήμας</a:t>
            </a:r>
            <a:r>
              <a:rPr lang="el-GR" i="1" dirty="0">
                <a:ea typeface="Times New Roman" panose="02020603050405020304" pitchFamily="18" charset="0"/>
              </a:rPr>
              <a:t> </a:t>
            </a:r>
            <a:r>
              <a:rPr lang="el-GR" i="1" dirty="0" err="1">
                <a:ea typeface="Times New Roman" panose="02020603050405020304" pitchFamily="18" charset="0"/>
              </a:rPr>
              <a:t>αὐτῶν</a:t>
            </a:r>
            <a:r>
              <a:rPr lang="el-GR" i="1" dirty="0">
                <a:ea typeface="Times New Roman" panose="02020603050405020304" pitchFamily="18" charset="0"/>
              </a:rPr>
              <a:t> </a:t>
            </a:r>
            <a:r>
              <a:rPr lang="el-GR" i="1" dirty="0" err="1">
                <a:ea typeface="Times New Roman" panose="02020603050405020304" pitchFamily="18" charset="0"/>
              </a:rPr>
              <a:t>ἀτάραχος</a:t>
            </a:r>
            <a:r>
              <a:rPr lang="el-GR" i="1" dirty="0">
                <a:ea typeface="Times New Roman" panose="02020603050405020304" pitchFamily="18" charset="0"/>
              </a:rPr>
              <a:t> διαμένουσα</a:t>
            </a:r>
            <a:r>
              <a:rPr lang="el-GR" dirty="0">
                <a:ea typeface="Times New Roman" panose="02020603050405020304" pitchFamily="18" charset="0"/>
              </a:rPr>
              <a:t>» (</a:t>
            </a:r>
            <a:r>
              <a:rPr lang="el-GR" i="1" dirty="0"/>
              <a:t>Πρακτικός ΛΘ</a:t>
            </a:r>
            <a:r>
              <a:rPr lang="el-GR" dirty="0"/>
              <a:t>, </a:t>
            </a:r>
            <a:r>
              <a:rPr lang="en-GB" dirty="0"/>
              <a:t>PG 40, 1</a:t>
            </a:r>
            <a:r>
              <a:rPr lang="el-GR" dirty="0"/>
              <a:t>232Β). Γι’ αυτό και την παρομοιάζει με τείχος πνευματικό, μια και πιστεύει ότι «</a:t>
            </a:r>
            <a:r>
              <a:rPr lang="el-GR" i="1" dirty="0" err="1">
                <a:effectLst/>
                <a:ea typeface="Times New Roman" panose="02020603050405020304" pitchFamily="18" charset="0"/>
              </a:rPr>
              <a:t>Τεῖχος</a:t>
            </a:r>
            <a:r>
              <a:rPr lang="el-GR" i="1" dirty="0">
                <a:effectLst/>
                <a:ea typeface="Times New Roman" panose="02020603050405020304" pitchFamily="18" charset="0"/>
              </a:rPr>
              <a:t> </a:t>
            </a:r>
            <a:r>
              <a:rPr lang="el-GR" i="1" dirty="0" err="1">
                <a:effectLst/>
                <a:ea typeface="Times New Roman" panose="02020603050405020304" pitchFamily="18" charset="0"/>
              </a:rPr>
              <a:t>πνευματικόν</a:t>
            </a:r>
            <a:r>
              <a:rPr lang="el-GR" i="1" dirty="0">
                <a:effectLst/>
                <a:ea typeface="Times New Roman" panose="02020603050405020304" pitchFamily="18" charset="0"/>
              </a:rPr>
              <a:t> </a:t>
            </a:r>
            <a:r>
              <a:rPr lang="el-GR" i="1" dirty="0" err="1">
                <a:effectLst/>
                <a:ea typeface="Times New Roman" panose="02020603050405020304" pitchFamily="18" charset="0"/>
              </a:rPr>
              <a:t>ἐστι</a:t>
            </a:r>
            <a:r>
              <a:rPr lang="el-GR" i="1" dirty="0">
                <a:effectLst/>
                <a:ea typeface="Times New Roman" panose="02020603050405020304" pitchFamily="18" charset="0"/>
              </a:rPr>
              <a:t> </a:t>
            </a:r>
            <a:r>
              <a:rPr lang="el-GR" i="1" dirty="0" err="1">
                <a:effectLst/>
                <a:ea typeface="Times New Roman" panose="02020603050405020304" pitchFamily="18" charset="0"/>
              </a:rPr>
              <a:t>λογικῆς</a:t>
            </a:r>
            <a:r>
              <a:rPr lang="el-GR" i="1" dirty="0">
                <a:effectLst/>
                <a:ea typeface="Times New Roman" panose="02020603050405020304" pitchFamily="18" charset="0"/>
              </a:rPr>
              <a:t> </a:t>
            </a:r>
            <a:r>
              <a:rPr lang="el-GR" i="1" dirty="0" err="1">
                <a:effectLst/>
                <a:ea typeface="Times New Roman" panose="02020603050405020304" pitchFamily="18" charset="0"/>
              </a:rPr>
              <a:t>ψυχῆς</a:t>
            </a:r>
            <a:r>
              <a:rPr lang="el-GR" i="1" dirty="0">
                <a:effectLst/>
                <a:ea typeface="Times New Roman" panose="02020603050405020304" pitchFamily="18" charset="0"/>
              </a:rPr>
              <a:t> </a:t>
            </a:r>
            <a:r>
              <a:rPr lang="el-GR" i="1" dirty="0" err="1">
                <a:effectLst/>
                <a:ea typeface="Times New Roman" panose="02020603050405020304" pitchFamily="18" charset="0"/>
              </a:rPr>
              <a:t>ἀπάθεια</a:t>
            </a:r>
            <a:r>
              <a:rPr lang="el-GR" i="1" dirty="0">
                <a:effectLst/>
                <a:ea typeface="Times New Roman" panose="02020603050405020304" pitchFamily="18" charset="0"/>
              </a:rPr>
              <a:t> </a:t>
            </a:r>
            <a:r>
              <a:rPr lang="el-GR" i="1" dirty="0" err="1">
                <a:effectLst/>
                <a:ea typeface="Times New Roman" panose="02020603050405020304" pitchFamily="18" charset="0"/>
              </a:rPr>
              <a:t>διαφυλάττουσα</a:t>
            </a:r>
            <a:r>
              <a:rPr lang="el-GR" i="1" dirty="0">
                <a:effectLst/>
                <a:ea typeface="Times New Roman" panose="02020603050405020304" pitchFamily="18" charset="0"/>
              </a:rPr>
              <a:t> </a:t>
            </a:r>
            <a:r>
              <a:rPr lang="el-GR" i="1" dirty="0" err="1">
                <a:effectLst/>
                <a:ea typeface="Times New Roman" panose="02020603050405020304" pitchFamily="18" charset="0"/>
              </a:rPr>
              <a:t>αὐτὴν</a:t>
            </a:r>
            <a:r>
              <a:rPr lang="el-GR" i="1" dirty="0">
                <a:effectLst/>
                <a:ea typeface="Times New Roman" panose="02020603050405020304" pitchFamily="18" charset="0"/>
              </a:rPr>
              <a:t> </a:t>
            </a:r>
            <a:r>
              <a:rPr lang="el-GR" i="1" dirty="0" err="1">
                <a:effectLst/>
                <a:ea typeface="Times New Roman" panose="02020603050405020304" pitchFamily="18" charset="0"/>
              </a:rPr>
              <a:t>ἀπὸ</a:t>
            </a:r>
            <a:r>
              <a:rPr lang="el-GR" i="1" dirty="0">
                <a:effectLst/>
                <a:ea typeface="Times New Roman" panose="02020603050405020304" pitchFamily="18" charset="0"/>
              </a:rPr>
              <a:t> </a:t>
            </a:r>
            <a:r>
              <a:rPr lang="el-GR" i="1" dirty="0" err="1">
                <a:effectLst/>
                <a:ea typeface="Times New Roman" panose="02020603050405020304" pitchFamily="18" charset="0"/>
              </a:rPr>
              <a:t>τῶν</a:t>
            </a:r>
            <a:r>
              <a:rPr lang="el-GR" i="1" dirty="0">
                <a:effectLst/>
                <a:ea typeface="Times New Roman" panose="02020603050405020304" pitchFamily="18" charset="0"/>
              </a:rPr>
              <a:t> δαιμόνων</a:t>
            </a:r>
            <a:r>
              <a:rPr lang="el-GR" dirty="0">
                <a:effectLst/>
                <a:ea typeface="Times New Roman" panose="02020603050405020304" pitchFamily="18" charset="0"/>
              </a:rPr>
              <a:t>» </a:t>
            </a:r>
            <a:r>
              <a:rPr lang="el-GR" dirty="0">
                <a:ea typeface="Times New Roman" panose="02020603050405020304" pitchFamily="18" charset="0"/>
              </a:rPr>
              <a:t>(</a:t>
            </a:r>
            <a:r>
              <a:rPr lang="el-GR" i="1" dirty="0"/>
              <a:t>Πρακτικός ΞΔ</a:t>
            </a:r>
            <a:r>
              <a:rPr lang="el-GR" dirty="0"/>
              <a:t>, </a:t>
            </a:r>
            <a:r>
              <a:rPr lang="en-GB" dirty="0"/>
              <a:t>PG 40, 1</a:t>
            </a:r>
            <a:r>
              <a:rPr lang="el-GR" dirty="0"/>
              <a:t>237Α). </a:t>
            </a:r>
          </a:p>
          <a:p>
            <a:r>
              <a:rPr lang="el-GR" dirty="0">
                <a:effectLst/>
                <a:ea typeface="Times New Roman" panose="02020603050405020304" pitchFamily="18" charset="0"/>
              </a:rPr>
              <a:t>Η κατάσταση επιβεβαιώνεται και από τη συγκεκριμένη λειτουργία των αρετών, εφόσον σημειώνεται ότι  «</a:t>
            </a:r>
            <a:r>
              <a:rPr lang="el-GR" i="1" dirty="0" err="1">
                <a:ea typeface="Times New Roman" panose="02020603050405020304" pitchFamily="18" charset="0"/>
              </a:rPr>
              <a:t>α</a:t>
            </a:r>
            <a:r>
              <a:rPr lang="el-GR" i="1" dirty="0" err="1">
                <a:effectLst/>
                <a:ea typeface="Times New Roman" panose="02020603050405020304" pitchFamily="18" charset="0"/>
              </a:rPr>
              <a:t>ἱ</a:t>
            </a:r>
            <a:r>
              <a:rPr lang="el-GR" i="1" dirty="0">
                <a:effectLst/>
                <a:ea typeface="Times New Roman" panose="02020603050405020304" pitchFamily="18" charset="0"/>
              </a:rPr>
              <a:t> </a:t>
            </a:r>
            <a:r>
              <a:rPr lang="el-GR" i="1" dirty="0" err="1">
                <a:effectLst/>
                <a:ea typeface="Times New Roman" panose="02020603050405020304" pitchFamily="18" charset="0"/>
              </a:rPr>
              <a:t>ἀρεταὶ</a:t>
            </a:r>
            <a:r>
              <a:rPr lang="el-GR" i="1" dirty="0">
                <a:effectLst/>
                <a:ea typeface="Times New Roman" panose="02020603050405020304" pitchFamily="18" charset="0"/>
              </a:rPr>
              <a:t> </a:t>
            </a:r>
            <a:r>
              <a:rPr lang="el-GR" i="1" dirty="0" err="1">
                <a:effectLst/>
                <a:ea typeface="Times New Roman" panose="02020603050405020304" pitchFamily="18" charset="0"/>
              </a:rPr>
              <a:t>οὐ</a:t>
            </a:r>
            <a:r>
              <a:rPr lang="el-GR" i="1" dirty="0">
                <a:effectLst/>
                <a:ea typeface="Times New Roman" panose="02020603050405020304" pitchFamily="18" charset="0"/>
              </a:rPr>
              <a:t> </a:t>
            </a:r>
            <a:r>
              <a:rPr lang="el-GR" i="1" dirty="0" err="1">
                <a:effectLst/>
                <a:ea typeface="Times New Roman" panose="02020603050405020304" pitchFamily="18" charset="0"/>
              </a:rPr>
              <a:t>τὰς</a:t>
            </a:r>
            <a:r>
              <a:rPr lang="el-GR" i="1" dirty="0">
                <a:effectLst/>
                <a:ea typeface="Times New Roman" panose="02020603050405020304" pitchFamily="18" charset="0"/>
              </a:rPr>
              <a:t> </a:t>
            </a:r>
            <a:r>
              <a:rPr lang="el-GR" i="1" dirty="0" err="1">
                <a:effectLst/>
                <a:ea typeface="Times New Roman" panose="02020603050405020304" pitchFamily="18" charset="0"/>
              </a:rPr>
              <a:t>τῶν</a:t>
            </a:r>
            <a:r>
              <a:rPr lang="el-GR" i="1" dirty="0">
                <a:effectLst/>
                <a:ea typeface="Times New Roman" panose="02020603050405020304" pitchFamily="18" charset="0"/>
              </a:rPr>
              <a:t> δαιμόνων </a:t>
            </a:r>
            <a:r>
              <a:rPr lang="el-GR" i="1" dirty="0" err="1">
                <a:effectLst/>
                <a:ea typeface="Times New Roman" panose="02020603050405020304" pitchFamily="18" charset="0"/>
              </a:rPr>
              <a:t>ὁρμὰς</a:t>
            </a:r>
            <a:r>
              <a:rPr lang="el-GR" i="1" dirty="0">
                <a:effectLst/>
                <a:ea typeface="Times New Roman" panose="02020603050405020304" pitchFamily="18" charset="0"/>
              </a:rPr>
              <a:t> </a:t>
            </a:r>
            <a:r>
              <a:rPr lang="el-GR" i="1" dirty="0" err="1">
                <a:effectLst/>
                <a:ea typeface="Times New Roman" panose="02020603050405020304" pitchFamily="18" charset="0"/>
              </a:rPr>
              <a:t>ἀνακόπτουσιν</a:t>
            </a:r>
            <a:r>
              <a:rPr lang="el-GR" i="1" dirty="0">
                <a:effectLst/>
                <a:ea typeface="Times New Roman" panose="02020603050405020304" pitchFamily="18" charset="0"/>
              </a:rPr>
              <a:t>, </a:t>
            </a:r>
            <a:r>
              <a:rPr lang="el-GR" i="1" dirty="0" err="1">
                <a:effectLst/>
                <a:ea typeface="Times New Roman" panose="02020603050405020304" pitchFamily="18" charset="0"/>
              </a:rPr>
              <a:t>ἀλλ</a:t>
            </a:r>
            <a:r>
              <a:rPr lang="el-GR" i="1" dirty="0">
                <a:effectLst/>
                <a:ea typeface="Times New Roman" panose="02020603050405020304" pitchFamily="18" charset="0"/>
              </a:rPr>
              <a:t>’ </a:t>
            </a:r>
            <a:r>
              <a:rPr lang="el-GR" i="1" dirty="0" err="1">
                <a:effectLst/>
                <a:ea typeface="Times New Roman" panose="02020603050405020304" pitchFamily="18" charset="0"/>
              </a:rPr>
              <a:t>ἡμᾶς</a:t>
            </a:r>
            <a:r>
              <a:rPr lang="el-GR" i="1" dirty="0">
                <a:effectLst/>
                <a:ea typeface="Times New Roman" panose="02020603050405020304" pitchFamily="18" charset="0"/>
              </a:rPr>
              <a:t> </a:t>
            </a:r>
            <a:r>
              <a:rPr lang="el-GR" i="1" dirty="0" err="1">
                <a:effectLst/>
                <a:ea typeface="Times New Roman" panose="02020603050405020304" pitchFamily="18" charset="0"/>
              </a:rPr>
              <a:t>ἀθώους</a:t>
            </a:r>
            <a:r>
              <a:rPr lang="el-GR" i="1" dirty="0">
                <a:effectLst/>
                <a:ea typeface="Times New Roman" panose="02020603050405020304" pitchFamily="18" charset="0"/>
              </a:rPr>
              <a:t> </a:t>
            </a:r>
            <a:r>
              <a:rPr lang="el-GR" i="1" dirty="0" err="1">
                <a:effectLst/>
                <a:ea typeface="Times New Roman" panose="02020603050405020304" pitchFamily="18" charset="0"/>
              </a:rPr>
              <a:t>διαφυλάττουσι</a:t>
            </a:r>
            <a:r>
              <a:rPr lang="el-GR" dirty="0" err="1">
                <a:effectLst/>
                <a:ea typeface="Times New Roman" panose="02020603050405020304" pitchFamily="18" charset="0"/>
              </a:rPr>
              <a:t>ν</a:t>
            </a:r>
            <a:r>
              <a:rPr lang="el-GR" dirty="0">
                <a:ea typeface="Times New Roman" panose="02020603050405020304" pitchFamily="18" charset="0"/>
              </a:rPr>
              <a:t>» (</a:t>
            </a:r>
            <a:r>
              <a:rPr lang="el-GR" i="1" dirty="0" err="1">
                <a:effectLst/>
                <a:ea typeface="Times New Roman" panose="02020603050405020304" pitchFamily="18" charset="0"/>
              </a:rPr>
              <a:t>Πρακτικὸς</a:t>
            </a:r>
            <a:r>
              <a:rPr lang="el-GR" i="1" dirty="0">
                <a:effectLst/>
                <a:ea typeface="Times New Roman" panose="02020603050405020304" pitchFamily="18" charset="0"/>
              </a:rPr>
              <a:t> ΜΘ΄,</a:t>
            </a:r>
            <a:r>
              <a:rPr lang="el-GR" dirty="0">
                <a:effectLst/>
                <a:ea typeface="Times New Roman" panose="02020603050405020304" pitchFamily="18" charset="0"/>
              </a:rPr>
              <a:t> </a:t>
            </a:r>
            <a:r>
              <a:rPr lang="en-GB" dirty="0">
                <a:effectLst/>
                <a:ea typeface="Times New Roman" panose="02020603050405020304" pitchFamily="18" charset="0"/>
              </a:rPr>
              <a:t>PG</a:t>
            </a:r>
            <a:r>
              <a:rPr lang="el-GR" dirty="0">
                <a:effectLst/>
                <a:ea typeface="Times New Roman" panose="02020603050405020304" pitchFamily="18" charset="0"/>
              </a:rPr>
              <a:t> 40, 1233</a:t>
            </a:r>
            <a:r>
              <a:rPr lang="en-GB" dirty="0">
                <a:effectLst/>
                <a:ea typeface="Times New Roman" panose="02020603050405020304" pitchFamily="18" charset="0"/>
              </a:rPr>
              <a:t>C)</a:t>
            </a:r>
            <a:r>
              <a:rPr lang="el-GR" dirty="0">
                <a:effectLst/>
                <a:ea typeface="Times New Roman" panose="02020603050405020304" pitchFamily="18" charset="0"/>
              </a:rPr>
              <a:t>. </a:t>
            </a:r>
          </a:p>
          <a:p>
            <a:r>
              <a:rPr lang="el-GR" dirty="0">
                <a:effectLst/>
                <a:ea typeface="Times New Roman" panose="02020603050405020304" pitchFamily="18" charset="0"/>
              </a:rPr>
              <a:t>Η απάθεια δηλώνει την ενεργητική αντιμετώπιση των επιθέσεων του πονηρού και των παθών και γι’ αυτό δεν πρέπει να εκλαμβάνεται ποτέ με τη στωική έννοια της στατικής αταραξίας και γαλήνης. </a:t>
            </a:r>
          </a:p>
          <a:p>
            <a:endParaRPr lang="el-GR" dirty="0"/>
          </a:p>
        </p:txBody>
      </p:sp>
    </p:spTree>
    <p:extLst>
      <p:ext uri="{BB962C8B-B14F-4D97-AF65-F5344CB8AC3E}">
        <p14:creationId xmlns:p14="http://schemas.microsoft.com/office/powerpoint/2010/main" val="1569303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C3DA5A-8F68-5D50-0B34-B7EDF466F663}"/>
              </a:ext>
            </a:extLst>
          </p:cNvPr>
          <p:cNvSpPr>
            <a:spLocks noGrp="1"/>
          </p:cNvSpPr>
          <p:nvPr>
            <p:ph type="title"/>
          </p:nvPr>
        </p:nvSpPr>
        <p:spPr>
          <a:xfrm>
            <a:off x="838200" y="18256"/>
            <a:ext cx="10515600" cy="372270"/>
          </a:xfrm>
        </p:spPr>
        <p:txBody>
          <a:bodyPr>
            <a:normAutofit fontScale="90000"/>
          </a:bodyPr>
          <a:lstStyle/>
          <a:p>
            <a:pPr algn="ctr"/>
            <a:r>
              <a:rPr lang="el-GR" sz="4400" dirty="0">
                <a:latin typeface="+mn-lt"/>
                <a:ea typeface="Times New Roman" panose="02020603050405020304" pitchFamily="18" charset="0"/>
              </a:rPr>
              <a:t>Η</a:t>
            </a:r>
            <a:r>
              <a:rPr lang="en-US" sz="4400" dirty="0">
                <a:latin typeface="+mn-lt"/>
                <a:ea typeface="Times New Roman" panose="02020603050405020304" pitchFamily="18" charset="0"/>
              </a:rPr>
              <a:t> </a:t>
            </a:r>
            <a:r>
              <a:rPr lang="el-GR" sz="4400" dirty="0">
                <a:latin typeface="+mn-lt"/>
                <a:ea typeface="Times New Roman" panose="02020603050405020304" pitchFamily="18" charset="0"/>
              </a:rPr>
              <a:t>έννοια της απάθειας στον </a:t>
            </a:r>
            <a:r>
              <a:rPr lang="el-GR" sz="4400" dirty="0" err="1">
                <a:latin typeface="+mn-lt"/>
                <a:ea typeface="Times New Roman" panose="02020603050405020304" pitchFamily="18" charset="0"/>
              </a:rPr>
              <a:t>Ευάγριο</a:t>
            </a:r>
            <a:r>
              <a:rPr lang="el-GR" sz="4400" dirty="0">
                <a:latin typeface="+mn-lt"/>
                <a:ea typeface="Times New Roman" panose="02020603050405020304" pitchFamily="18" charset="0"/>
              </a:rPr>
              <a:t> Ποντικό</a:t>
            </a:r>
            <a:endParaRPr lang="el-GR" dirty="0"/>
          </a:p>
        </p:txBody>
      </p:sp>
      <p:sp>
        <p:nvSpPr>
          <p:cNvPr id="3" name="Θέση περιεχομένου 2">
            <a:extLst>
              <a:ext uri="{FF2B5EF4-FFF2-40B4-BE49-F238E27FC236}">
                <a16:creationId xmlns:a16="http://schemas.microsoft.com/office/drawing/2014/main" id="{35E4B13D-D002-1BF9-FBAF-1F255CD432E8}"/>
              </a:ext>
            </a:extLst>
          </p:cNvPr>
          <p:cNvSpPr>
            <a:spLocks noGrp="1"/>
          </p:cNvSpPr>
          <p:nvPr>
            <p:ph idx="1"/>
          </p:nvPr>
        </p:nvSpPr>
        <p:spPr>
          <a:xfrm>
            <a:off x="0" y="390526"/>
            <a:ext cx="12192000" cy="6449219"/>
          </a:xfrm>
        </p:spPr>
        <p:txBody>
          <a:bodyPr>
            <a:normAutofit fontScale="92500" lnSpcReduction="20000"/>
          </a:bodyPr>
          <a:lstStyle/>
          <a:p>
            <a:r>
              <a:rPr lang="el-GR" dirty="0">
                <a:effectLst/>
                <a:ea typeface="Times New Roman" panose="02020603050405020304" pitchFamily="18" charset="0"/>
              </a:rPr>
              <a:t>Στο σημείο αυτό οφείλεται και η </a:t>
            </a:r>
            <a:r>
              <a:rPr lang="el-GR" b="1" dirty="0">
                <a:solidFill>
                  <a:srgbClr val="FF0000"/>
                </a:solidFill>
                <a:effectLst/>
                <a:ea typeface="Times New Roman" panose="02020603050405020304" pitchFamily="18" charset="0"/>
              </a:rPr>
              <a:t>παρανόηση της </a:t>
            </a:r>
            <a:r>
              <a:rPr lang="el-GR" b="1" dirty="0" err="1">
                <a:solidFill>
                  <a:srgbClr val="FF0000"/>
                </a:solidFill>
                <a:effectLst/>
                <a:ea typeface="Times New Roman" panose="02020603050405020304" pitchFamily="18" charset="0"/>
              </a:rPr>
              <a:t>ευαγριανής</a:t>
            </a:r>
            <a:r>
              <a:rPr lang="el-GR" b="1" dirty="0">
                <a:solidFill>
                  <a:srgbClr val="FF0000"/>
                </a:solidFill>
                <a:effectLst/>
                <a:ea typeface="Times New Roman" panose="02020603050405020304" pitchFamily="18" charset="0"/>
              </a:rPr>
              <a:t> απάθειας από τον Ιερώνυμο</a:t>
            </a:r>
            <a:r>
              <a:rPr lang="el-GR" dirty="0">
                <a:effectLst/>
                <a:ea typeface="Times New Roman" panose="02020603050405020304" pitchFamily="18" charset="0"/>
              </a:rPr>
              <a:t>. Το επίκεντρο άλλωστε της </a:t>
            </a:r>
            <a:r>
              <a:rPr lang="el-GR" dirty="0" err="1">
                <a:effectLst/>
                <a:ea typeface="Times New Roman" panose="02020603050405020304" pitchFamily="18" charset="0"/>
              </a:rPr>
              <a:t>ωριγένειας</a:t>
            </a:r>
            <a:r>
              <a:rPr lang="el-GR" dirty="0">
                <a:effectLst/>
                <a:ea typeface="Times New Roman" panose="02020603050405020304" pitchFamily="18" charset="0"/>
              </a:rPr>
              <a:t> έριδας, που ξέσπασε στο τέλος του Δ΄ αιώνα, δεν ήταν παρά η διδασκαλία της απάθειας. Για τον Ιερώνυμο, το μεγάλο σφάλμα που ο </a:t>
            </a:r>
            <a:r>
              <a:rPr lang="el-GR" dirty="0" err="1">
                <a:effectLst/>
                <a:ea typeface="Times New Roman" panose="02020603050405020304" pitchFamily="18" charset="0"/>
              </a:rPr>
              <a:t>Ευάγριος</a:t>
            </a:r>
            <a:r>
              <a:rPr lang="el-GR" dirty="0">
                <a:effectLst/>
                <a:ea typeface="Times New Roman" panose="02020603050405020304" pitchFamily="18" charset="0"/>
              </a:rPr>
              <a:t> οφείλει στον Ωριγένη και με τη σειρά του ο δεύτερος στον παγανισμό, είναι η διδασκαλία για την απάθεια, κάτι που φανερώνει και τη συγγένειά του με τον Πελαγιανισμό. Έτσι, κατηγορούσε κυρίως την </a:t>
            </a:r>
            <a:r>
              <a:rPr lang="el-GR" dirty="0" err="1">
                <a:effectLst/>
                <a:ea typeface="Times New Roman" panose="02020603050405020304" pitchFamily="18" charset="0"/>
              </a:rPr>
              <a:t>ευαγριανή</a:t>
            </a:r>
            <a:r>
              <a:rPr lang="el-GR" dirty="0">
                <a:effectLst/>
                <a:ea typeface="Times New Roman" panose="02020603050405020304" pitchFamily="18" charset="0"/>
              </a:rPr>
              <a:t> σύλληψη της απάθειας, μια και σκεπτόμενος λατινικά μετάφραζε την έννοια της απάθειας εντελώς </a:t>
            </a:r>
            <a:r>
              <a:rPr lang="el-GR" dirty="0" err="1">
                <a:effectLst/>
                <a:ea typeface="Times New Roman" panose="02020603050405020304" pitchFamily="18" charset="0"/>
              </a:rPr>
              <a:t>μοραλιστικά</a:t>
            </a:r>
            <a:r>
              <a:rPr lang="el-GR" dirty="0">
                <a:effectLst/>
                <a:ea typeface="Times New Roman" panose="02020603050405020304" pitchFamily="18" charset="0"/>
              </a:rPr>
              <a:t> και ψυχολογικά, δίχως να υπολογίζει το διανοητικό σύστημα μέσα στο οποίο λαμβάνει νόημα αυτή η έννοια. </a:t>
            </a:r>
          </a:p>
          <a:p>
            <a:r>
              <a:rPr lang="el-GR" dirty="0">
                <a:effectLst/>
                <a:ea typeface="Times New Roman" panose="02020603050405020304" pitchFamily="18" charset="0"/>
              </a:rPr>
              <a:t>Για τον </a:t>
            </a:r>
            <a:r>
              <a:rPr lang="el-GR" dirty="0" err="1">
                <a:effectLst/>
                <a:ea typeface="Times New Roman" panose="02020603050405020304" pitchFamily="18" charset="0"/>
              </a:rPr>
              <a:t>Ευάγριο</a:t>
            </a:r>
            <a:r>
              <a:rPr lang="el-GR" dirty="0">
                <a:effectLst/>
                <a:ea typeface="Times New Roman" panose="02020603050405020304" pitchFamily="18" charset="0"/>
              </a:rPr>
              <a:t> </a:t>
            </a:r>
            <a:r>
              <a:rPr lang="el-GR" b="1" dirty="0">
                <a:solidFill>
                  <a:srgbClr val="FF0000"/>
                </a:solidFill>
                <a:effectLst/>
                <a:ea typeface="Times New Roman" panose="02020603050405020304" pitchFamily="18" charset="0"/>
              </a:rPr>
              <a:t>δεν συγχέεται με την αναμαρτησία</a:t>
            </a:r>
            <a:r>
              <a:rPr lang="el-GR" dirty="0">
                <a:effectLst/>
                <a:ea typeface="Times New Roman" panose="02020603050405020304" pitchFamily="18" charset="0"/>
              </a:rPr>
              <a:t>. Ο απαθής δεν είναι εκείνος που τα πάθη του έχουν εξαφανισθεί, παρά εκείνος που τα πάθη του δεν δονούν το σώμα του, κάτι που μπορούν πάντα να το κάνουν όσο ο νους είναι ενωμένος με αυτό. Φαίνεται πως ο Ιερώνυμος δεν είχε για το έργο του </a:t>
            </a:r>
            <a:r>
              <a:rPr lang="el-GR" dirty="0" err="1">
                <a:effectLst/>
                <a:ea typeface="Times New Roman" panose="02020603050405020304" pitchFamily="18" charset="0"/>
              </a:rPr>
              <a:t>Ευάγριου</a:t>
            </a:r>
            <a:r>
              <a:rPr lang="el-GR" dirty="0">
                <a:effectLst/>
                <a:ea typeface="Times New Roman" panose="02020603050405020304" pitchFamily="18" charset="0"/>
              </a:rPr>
              <a:t> παρά μία γνώση αρκετά επιφανειακή.</a:t>
            </a:r>
            <a:endParaRPr lang="en-GB" dirty="0">
              <a:effectLst/>
              <a:ea typeface="Times New Roman" panose="02020603050405020304" pitchFamily="18" charset="0"/>
            </a:endParaRPr>
          </a:p>
          <a:p>
            <a:r>
              <a:rPr lang="el-GR" dirty="0">
                <a:effectLst/>
                <a:ea typeface="Times New Roman" panose="02020603050405020304" pitchFamily="18" charset="0"/>
              </a:rPr>
              <a:t>Η </a:t>
            </a:r>
            <a:r>
              <a:rPr lang="el-GR" b="1" dirty="0" err="1">
                <a:solidFill>
                  <a:srgbClr val="FF0000"/>
                </a:solidFill>
                <a:effectLst/>
                <a:ea typeface="Times New Roman" panose="02020603050405020304" pitchFamily="18" charset="0"/>
              </a:rPr>
              <a:t>ευαγριανή</a:t>
            </a:r>
            <a:r>
              <a:rPr lang="el-GR" b="1" dirty="0">
                <a:solidFill>
                  <a:srgbClr val="FF0000"/>
                </a:solidFill>
                <a:effectLst/>
                <a:ea typeface="Times New Roman" panose="02020603050405020304" pitchFamily="18" charset="0"/>
              </a:rPr>
              <a:t> απάθεια διακρίνεται από την αναισθησία </a:t>
            </a:r>
            <a:r>
              <a:rPr lang="el-GR" dirty="0">
                <a:effectLst/>
                <a:ea typeface="Times New Roman" panose="02020603050405020304" pitchFamily="18" charset="0"/>
              </a:rPr>
              <a:t>που συνδέεται με την αναμαρτησία, η οποία όπως τονίζει ο Ιερώνυμος χαρακτηρίζει ή το Θεό ή τις πέτρες. Έτσι ο Κασσιανός, εξαιτίας της αντίδρασης του Ιερώνυμου και της πολεμικής του Αυγουστίνου, δεν χρησιμοποιεί ποτέ τον όρο απάθεια αλλά τον αποδίδει περιφραστικά ως την </a:t>
            </a:r>
            <a:r>
              <a:rPr lang="el-GR" u="sng" dirty="0">
                <a:effectLst/>
                <a:ea typeface="Times New Roman" panose="02020603050405020304" pitchFamily="18" charset="0"/>
              </a:rPr>
              <a:t>ελευθερία του ανθρώπου από τις διαταράξεις</a:t>
            </a:r>
            <a:r>
              <a:rPr lang="el-GR" dirty="0">
                <a:effectLst/>
                <a:ea typeface="Times New Roman" panose="02020603050405020304" pitchFamily="18" charset="0"/>
              </a:rPr>
              <a:t>, ή ως </a:t>
            </a:r>
            <a:r>
              <a:rPr lang="el-GR" u="sng" dirty="0">
                <a:effectLst/>
                <a:ea typeface="Times New Roman" panose="02020603050405020304" pitchFamily="18" charset="0"/>
              </a:rPr>
              <a:t>«αγνότητα της καρδιάς», </a:t>
            </a:r>
            <a:r>
              <a:rPr lang="el-GR" dirty="0">
                <a:effectLst/>
                <a:ea typeface="Times New Roman" panose="02020603050405020304" pitchFamily="18" charset="0"/>
              </a:rPr>
              <a:t>επειδή δεν ήθελε να προκαλέσει τις υποψίες των </a:t>
            </a:r>
            <a:r>
              <a:rPr lang="el-GR" dirty="0" err="1">
                <a:effectLst/>
                <a:ea typeface="Times New Roman" panose="02020603050405020304" pitchFamily="18" charset="0"/>
              </a:rPr>
              <a:t>αντιπελαγιανιστών</a:t>
            </a:r>
            <a:r>
              <a:rPr lang="el-GR" dirty="0">
                <a:effectLst/>
                <a:ea typeface="Times New Roman" panose="02020603050405020304" pitchFamily="18" charset="0"/>
              </a:rPr>
              <a:t> της εποχής του (</a:t>
            </a:r>
            <a:r>
              <a:rPr lang="en-US" dirty="0">
                <a:effectLst/>
                <a:ea typeface="Times New Roman" panose="02020603050405020304" pitchFamily="18" charset="0"/>
              </a:rPr>
              <a:t>John Bamberger, </a:t>
            </a:r>
            <a:r>
              <a:rPr lang="en-GB" i="1" dirty="0" err="1">
                <a:effectLst/>
                <a:ea typeface="Times New Roman" panose="02020603050405020304" pitchFamily="18" charset="0"/>
              </a:rPr>
              <a:t>Evagrius</a:t>
            </a:r>
            <a:r>
              <a:rPr lang="en-GB" i="1" dirty="0">
                <a:effectLst/>
                <a:ea typeface="Times New Roman" panose="02020603050405020304" pitchFamily="18" charset="0"/>
              </a:rPr>
              <a:t> </a:t>
            </a:r>
            <a:r>
              <a:rPr lang="en-GB" i="1" dirty="0" err="1">
                <a:effectLst/>
                <a:ea typeface="Times New Roman" panose="02020603050405020304" pitchFamily="18" charset="0"/>
              </a:rPr>
              <a:t>Ponticus</a:t>
            </a:r>
            <a:r>
              <a:rPr lang="en-GB" i="1" dirty="0">
                <a:effectLst/>
                <a:ea typeface="Times New Roman" panose="02020603050405020304" pitchFamily="18" charset="0"/>
              </a:rPr>
              <a:t>, The </a:t>
            </a:r>
            <a:r>
              <a:rPr lang="en-GB" i="1" dirty="0" err="1">
                <a:effectLst/>
                <a:ea typeface="Times New Roman" panose="02020603050405020304" pitchFamily="18" charset="0"/>
              </a:rPr>
              <a:t>Practikos</a:t>
            </a:r>
            <a:r>
              <a:rPr lang="en-GB" i="1" dirty="0">
                <a:effectLst/>
                <a:ea typeface="Times New Roman" panose="02020603050405020304" pitchFamily="18" charset="0"/>
              </a:rPr>
              <a:t> Chapters on Prayer</a:t>
            </a:r>
            <a:r>
              <a:rPr lang="en-GB" dirty="0">
                <a:effectLst/>
                <a:ea typeface="Times New Roman" panose="02020603050405020304" pitchFamily="18" charset="0"/>
              </a:rPr>
              <a:t>, Michigan 1972, </a:t>
            </a:r>
            <a:r>
              <a:rPr lang="el-GR" dirty="0">
                <a:effectLst/>
                <a:ea typeface="Times New Roman" panose="02020603050405020304" pitchFamily="18" charset="0"/>
              </a:rPr>
              <a:t>σ. </a:t>
            </a:r>
            <a:r>
              <a:rPr lang="en-GB" dirty="0">
                <a:effectLst/>
                <a:ea typeface="Times New Roman" panose="02020603050405020304" pitchFamily="18" charset="0"/>
              </a:rPr>
              <a:t>lxxxvi</a:t>
            </a:r>
            <a:r>
              <a:rPr lang="el-GR" dirty="0">
                <a:effectLst/>
                <a:ea typeface="Times New Roman" panose="02020603050405020304" pitchFamily="18" charset="0"/>
              </a:rPr>
              <a:t>). </a:t>
            </a:r>
            <a:endParaRPr lang="en-GB" dirty="0">
              <a:effectLst/>
              <a:ea typeface="Times New Roman" panose="02020603050405020304" pitchFamily="18" charset="0"/>
            </a:endParaRPr>
          </a:p>
          <a:p>
            <a:endParaRPr lang="el-GR" dirty="0"/>
          </a:p>
        </p:txBody>
      </p:sp>
    </p:spTree>
    <p:extLst>
      <p:ext uri="{BB962C8B-B14F-4D97-AF65-F5344CB8AC3E}">
        <p14:creationId xmlns:p14="http://schemas.microsoft.com/office/powerpoint/2010/main" val="219042601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490</TotalTime>
  <Words>5218</Words>
  <Application>Microsoft Office PowerPoint</Application>
  <PresentationFormat>Ευρεία οθόνη</PresentationFormat>
  <Paragraphs>102</Paragraphs>
  <Slides>24</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24</vt:i4>
      </vt:variant>
    </vt:vector>
  </HeadingPairs>
  <TitlesOfParts>
    <vt:vector size="30" baseType="lpstr">
      <vt:lpstr>Arial</vt:lpstr>
      <vt:lpstr>Calibri</vt:lpstr>
      <vt:lpstr>Calibri Light</vt:lpstr>
      <vt:lpstr>Times New Roman</vt:lpstr>
      <vt:lpstr>Wingdings</vt:lpstr>
      <vt:lpstr>Θέμα του Office</vt:lpstr>
      <vt:lpstr>ΝΗΠΤΙΚΗ ΘΕΟΛΟΓΙΑ  ΕΝΟΤΗΤΑ 4Η Η ΕΝΝΟΙΑ ΤΗΣ ΑΠΑΘΕΙΑΣ ΣΤΟΝ ΕΥΑΓΡΙΟ ΠΟΝΤΙΚΟ Από το άρθρο της Μαρίας Καράμπελια, «Η έννοια της απάθειας στον Ευάγριο Ποντικό», ΓΡΗΓΟΡΙΟΣ Ο ΠΑΛΑΜΑΣ, τεύχος 789.</vt:lpstr>
      <vt:lpstr>Η έννοια της απάθειας στον Ευάγριο Ποντικό</vt:lpstr>
      <vt:lpstr>Η έννοια της απάθειας στον Ευάγριο Ποντικό</vt:lpstr>
      <vt:lpstr>Η έννοια της απάθειας στον Ευάγριο Ποντικό</vt:lpstr>
      <vt:lpstr>Η έννοια της απάθειας στον Ευάγριο Ποντικό</vt:lpstr>
      <vt:lpstr>Η έννοια της απάθειας στον Ευάγριο Ποντικό</vt:lpstr>
      <vt:lpstr>Η έννοια της απάθειας στον Ευάγριο Ποντικό</vt:lpstr>
      <vt:lpstr>Η έννοια της απάθειας στον Ευάγριο Ποντικό</vt:lpstr>
      <vt:lpstr>Η έννοια της απάθειας στον Ευάγριο Ποντικό</vt:lpstr>
      <vt:lpstr>Η έννοια της απάθειας στον Ευάγριο Ποντικό</vt:lpstr>
      <vt:lpstr>Η έννοια της απάθειας στον Ευάγριο Ποντικό</vt:lpstr>
      <vt:lpstr>Η έννοια της απάθειας στον Ευάγριο Ποντικό</vt:lpstr>
      <vt:lpstr>Η έννοια της απάθειας στον Ευάγριο Ποντικό</vt:lpstr>
      <vt:lpstr>Η έννοια της απάθειας στον Ευάγριο Ποντικό</vt:lpstr>
      <vt:lpstr>Η έννοια της απάθειας στον Ευάγριο Ποντικό</vt:lpstr>
      <vt:lpstr>Η έννοια της απάθειας στον Ευάγριο Ποντικό</vt:lpstr>
      <vt:lpstr>Η έννοια της απάθειας στον Ευάγριο Ποντικό</vt:lpstr>
      <vt:lpstr>Η έννοια της απάθειας στον Ευάγριο Ποντικό</vt:lpstr>
      <vt:lpstr>Η έννοια της απάθειας στον Ευάγριο Ποντικό</vt:lpstr>
      <vt:lpstr>Η έννοια της απάθειας στον Ευάγριο Ποντικό</vt:lpstr>
      <vt:lpstr>Η έννοια της απάθειας στον Ευάγριο Ποντικό</vt:lpstr>
      <vt:lpstr>Η έννοια της απάθειας στον Ευάγριο Ποντικό</vt:lpstr>
      <vt:lpstr>Η έννοια της απάθειας στον Ευάγριο Ποντικό</vt:lpstr>
      <vt:lpstr>Η έννοια της απάθειας στον Ευάγριο Ποντικό</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ΝΗΠΤΙΚΗ ΘΕΟΛΟΓΙΑ  ΕΝΟΤΗΤΑ 4Η Η ΕΝΝΟΙΑ ΤΗΣ ΑΠΑΘΕΙΑΣ ΣΤΟΝ ΕΥΑΓΡΙΟ ΠΟΝΤΙΚΟ Από το άρθρο της Μαρίας Καράμπελια, «Η έννοια της απάθειας στον Ευάγριο Ποντικό», ΓΡΗΓΟΡΙΟΣ Ο ΠΑΛΑΜΑΣ, τεύχος 789.</dc:title>
  <dc:creator>MARIA KARAMPELIA</dc:creator>
  <cp:lastModifiedBy>MARIA KARAMPELIA</cp:lastModifiedBy>
  <cp:revision>1</cp:revision>
  <dcterms:created xsi:type="dcterms:W3CDTF">2023-10-11T17:07:07Z</dcterms:created>
  <dcterms:modified xsi:type="dcterms:W3CDTF">2024-11-21T15:30:52Z</dcterms:modified>
</cp:coreProperties>
</file>