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84" r:id="rId14"/>
    <p:sldId id="269" r:id="rId15"/>
    <p:sldId id="268" r:id="rId16"/>
    <p:sldId id="270" r:id="rId17"/>
    <p:sldId id="271" r:id="rId18"/>
    <p:sldId id="272" r:id="rId19"/>
    <p:sldId id="273" r:id="rId20"/>
    <p:sldId id="274" r:id="rId21"/>
    <p:sldId id="275" r:id="rId22"/>
    <p:sldId id="285" r:id="rId23"/>
    <p:sldId id="286" r:id="rId24"/>
    <p:sldId id="276" r:id="rId25"/>
    <p:sldId id="277" r:id="rId26"/>
    <p:sldId id="278" r:id="rId27"/>
    <p:sldId id="279" r:id="rId28"/>
    <p:sldId id="287" r:id="rId29"/>
    <p:sldId id="288" r:id="rId30"/>
    <p:sldId id="280" r:id="rId31"/>
    <p:sldId id="281" r:id="rId32"/>
    <p:sldId id="282" r:id="rId33"/>
    <p:sldId id="283" r:id="rId3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5" d="100"/>
          <a:sy n="85" d="100"/>
        </p:scale>
        <p:origin x="12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os Diamantopoulos" userId="bc2b4f0364b3d74d" providerId="LiveId" clId="{E5BF80B8-812F-4059-923F-9D706EC9E374}"/>
    <pc:docChg chg="undo custSel modSld">
      <pc:chgData name="Georgios Diamantopoulos" userId="bc2b4f0364b3d74d" providerId="LiveId" clId="{E5BF80B8-812F-4059-923F-9D706EC9E374}" dt="2024-11-09T13:23:01.474" v="115" actId="20577"/>
      <pc:docMkLst>
        <pc:docMk/>
      </pc:docMkLst>
      <pc:sldChg chg="modSp mod">
        <pc:chgData name="Georgios Diamantopoulos" userId="bc2b4f0364b3d74d" providerId="LiveId" clId="{E5BF80B8-812F-4059-923F-9D706EC9E374}" dt="2024-11-09T13:23:01.474" v="115" actId="20577"/>
        <pc:sldMkLst>
          <pc:docMk/>
          <pc:sldMk cId="3403719178" sldId="256"/>
        </pc:sldMkLst>
        <pc:spChg chg="mod">
          <ac:chgData name="Georgios Diamantopoulos" userId="bc2b4f0364b3d74d" providerId="LiveId" clId="{E5BF80B8-812F-4059-923F-9D706EC9E374}" dt="2024-11-09T13:23:01.474" v="115" actId="20577"/>
          <ac:spMkLst>
            <pc:docMk/>
            <pc:sldMk cId="3403719178" sldId="256"/>
            <ac:spMk id="2" creationId="{C775696B-7F2A-A8C0-6B53-8DD617DBE024}"/>
          </ac:spMkLst>
        </pc:spChg>
        <pc:spChg chg="mod">
          <ac:chgData name="Georgios Diamantopoulos" userId="bc2b4f0364b3d74d" providerId="LiveId" clId="{E5BF80B8-812F-4059-923F-9D706EC9E374}" dt="2024-11-09T13:14:52.019" v="113" actId="20577"/>
          <ac:spMkLst>
            <pc:docMk/>
            <pc:sldMk cId="3403719178" sldId="256"/>
            <ac:spMk id="3" creationId="{833D569C-985B-9279-2F96-1EAF7AB49780}"/>
          </ac:spMkLst>
        </pc:spChg>
      </pc:sldChg>
      <pc:sldChg chg="modSp mod">
        <pc:chgData name="Georgios Diamantopoulos" userId="bc2b4f0364b3d74d" providerId="LiveId" clId="{E5BF80B8-812F-4059-923F-9D706EC9E374}" dt="2024-10-25T08:33:02.491" v="4" actId="113"/>
        <pc:sldMkLst>
          <pc:docMk/>
          <pc:sldMk cId="153341828" sldId="262"/>
        </pc:sldMkLst>
        <pc:spChg chg="mod">
          <ac:chgData name="Georgios Diamantopoulos" userId="bc2b4f0364b3d74d" providerId="LiveId" clId="{E5BF80B8-812F-4059-923F-9D706EC9E374}" dt="2024-10-25T08:33:02.491" v="4" actId="113"/>
          <ac:spMkLst>
            <pc:docMk/>
            <pc:sldMk cId="153341828" sldId="262"/>
            <ac:spMk id="3" creationId="{39021350-9DFF-901A-442C-94C537C5FE15}"/>
          </ac:spMkLst>
        </pc:spChg>
      </pc:sldChg>
      <pc:sldChg chg="modSp mod">
        <pc:chgData name="Georgios Diamantopoulos" userId="bc2b4f0364b3d74d" providerId="LiveId" clId="{E5BF80B8-812F-4059-923F-9D706EC9E374}" dt="2024-10-25T18:45:09.454" v="7" actId="20577"/>
        <pc:sldMkLst>
          <pc:docMk/>
          <pc:sldMk cId="4122740772" sldId="264"/>
        </pc:sldMkLst>
        <pc:spChg chg="mod">
          <ac:chgData name="Georgios Diamantopoulos" userId="bc2b4f0364b3d74d" providerId="LiveId" clId="{E5BF80B8-812F-4059-923F-9D706EC9E374}" dt="2024-10-25T18:45:09.454" v="7" actId="20577"/>
          <ac:spMkLst>
            <pc:docMk/>
            <pc:sldMk cId="4122740772" sldId="264"/>
            <ac:spMk id="3" creationId="{548DA164-91A3-6ADF-DE31-BB85FF57608A}"/>
          </ac:spMkLst>
        </pc:spChg>
      </pc:sldChg>
      <pc:sldChg chg="modSp mod">
        <pc:chgData name="Georgios Diamantopoulos" userId="bc2b4f0364b3d74d" providerId="LiveId" clId="{E5BF80B8-812F-4059-923F-9D706EC9E374}" dt="2024-10-25T08:04:05.342" v="0" actId="13926"/>
        <pc:sldMkLst>
          <pc:docMk/>
          <pc:sldMk cId="2293547971" sldId="282"/>
        </pc:sldMkLst>
        <pc:spChg chg="mod">
          <ac:chgData name="Georgios Diamantopoulos" userId="bc2b4f0364b3d74d" providerId="LiveId" clId="{E5BF80B8-812F-4059-923F-9D706EC9E374}" dt="2024-10-25T08:04:05.342" v="0" actId="13926"/>
          <ac:spMkLst>
            <pc:docMk/>
            <pc:sldMk cId="2293547971" sldId="282"/>
            <ac:spMk id="3" creationId="{204D865F-1E5B-9D73-E924-DB14B562E0F7}"/>
          </ac:spMkLst>
        </pc:spChg>
      </pc:sldChg>
    </pc:docChg>
  </pc:docChgLst>
  <pc:docChgLst>
    <pc:chgData name="MARIA KARAMPELIA" userId="9dfcc2cac66bf474" providerId="LiveId" clId="{A916BE21-4582-4A26-B50E-89B5BA6AF7F8}"/>
    <pc:docChg chg="undo custSel addSld modSld sldOrd">
      <pc:chgData name="MARIA KARAMPELIA" userId="9dfcc2cac66bf474" providerId="LiveId" clId="{A916BE21-4582-4A26-B50E-89B5BA6AF7F8}" dt="2023-11-15T13:48:51.086" v="42975" actId="20577"/>
      <pc:docMkLst>
        <pc:docMk/>
      </pc:docMkLst>
      <pc:sldChg chg="modSp mod">
        <pc:chgData name="MARIA KARAMPELIA" userId="9dfcc2cac66bf474" providerId="LiveId" clId="{A916BE21-4582-4A26-B50E-89B5BA6AF7F8}" dt="2023-10-18T14:02:01.835" v="906" actId="27636"/>
        <pc:sldMkLst>
          <pc:docMk/>
          <pc:sldMk cId="1824865062" sldId="257"/>
        </pc:sldMkLst>
        <pc:spChg chg="mod">
          <ac:chgData name="MARIA KARAMPELIA" userId="9dfcc2cac66bf474" providerId="LiveId" clId="{A916BE21-4582-4A26-B50E-89B5BA6AF7F8}" dt="2023-10-18T14:01:58.468" v="904" actId="14100"/>
          <ac:spMkLst>
            <pc:docMk/>
            <pc:sldMk cId="1824865062" sldId="257"/>
            <ac:spMk id="2" creationId="{EB80400B-D6C1-E57C-DC39-914FD9361707}"/>
          </ac:spMkLst>
        </pc:spChg>
        <pc:spChg chg="mod">
          <ac:chgData name="MARIA KARAMPELIA" userId="9dfcc2cac66bf474" providerId="LiveId" clId="{A916BE21-4582-4A26-B50E-89B5BA6AF7F8}" dt="2023-10-18T14:02:01.835" v="906" actId="27636"/>
          <ac:spMkLst>
            <pc:docMk/>
            <pc:sldMk cId="1824865062" sldId="257"/>
            <ac:spMk id="3" creationId="{A6125C14-9B9C-7AAE-C086-5D576B55B345}"/>
          </ac:spMkLst>
        </pc:spChg>
      </pc:sldChg>
      <pc:sldChg chg="modSp mod">
        <pc:chgData name="MARIA KARAMPELIA" userId="9dfcc2cac66bf474" providerId="LiveId" clId="{A916BE21-4582-4A26-B50E-89B5BA6AF7F8}" dt="2023-11-08T12:21:51.543" v="42876" actId="207"/>
        <pc:sldMkLst>
          <pc:docMk/>
          <pc:sldMk cId="3981467055" sldId="258"/>
        </pc:sldMkLst>
        <pc:spChg chg="mod">
          <ac:chgData name="MARIA KARAMPELIA" userId="9dfcc2cac66bf474" providerId="LiveId" clId="{A916BE21-4582-4A26-B50E-89B5BA6AF7F8}" dt="2023-10-18T14:49:09.457" v="2281" actId="27636"/>
          <ac:spMkLst>
            <pc:docMk/>
            <pc:sldMk cId="3981467055" sldId="258"/>
            <ac:spMk id="2" creationId="{294D88E6-1CE2-0AFB-E877-74DE9E57F56E}"/>
          </ac:spMkLst>
        </pc:spChg>
        <pc:spChg chg="mod">
          <ac:chgData name="MARIA KARAMPELIA" userId="9dfcc2cac66bf474" providerId="LiveId" clId="{A916BE21-4582-4A26-B50E-89B5BA6AF7F8}" dt="2023-11-08T12:21:51.543" v="42876" actId="207"/>
          <ac:spMkLst>
            <pc:docMk/>
            <pc:sldMk cId="3981467055" sldId="258"/>
            <ac:spMk id="3" creationId="{729EAD7E-D69A-BE7A-726A-6BC561136B95}"/>
          </ac:spMkLst>
        </pc:spChg>
      </pc:sldChg>
      <pc:sldChg chg="modSp mod">
        <pc:chgData name="MARIA KARAMPELIA" userId="9dfcc2cac66bf474" providerId="LiveId" clId="{A916BE21-4582-4A26-B50E-89B5BA6AF7F8}" dt="2023-11-08T12:22:34.504" v="42877" actId="113"/>
        <pc:sldMkLst>
          <pc:docMk/>
          <pc:sldMk cId="798674892" sldId="259"/>
        </pc:sldMkLst>
        <pc:spChg chg="mod">
          <ac:chgData name="MARIA KARAMPELIA" userId="9dfcc2cac66bf474" providerId="LiveId" clId="{A916BE21-4582-4A26-B50E-89B5BA6AF7F8}" dt="2023-10-18T16:52:25.637" v="3651" actId="27636"/>
          <ac:spMkLst>
            <pc:docMk/>
            <pc:sldMk cId="798674892" sldId="259"/>
            <ac:spMk id="2" creationId="{8B28F48B-F73D-5E70-9A0B-E51348D6C4C3}"/>
          </ac:spMkLst>
        </pc:spChg>
        <pc:spChg chg="mod">
          <ac:chgData name="MARIA KARAMPELIA" userId="9dfcc2cac66bf474" providerId="LiveId" clId="{A916BE21-4582-4A26-B50E-89B5BA6AF7F8}" dt="2023-11-08T12:22:34.504" v="42877" actId="113"/>
          <ac:spMkLst>
            <pc:docMk/>
            <pc:sldMk cId="798674892" sldId="259"/>
            <ac:spMk id="3" creationId="{7DD3AD73-63D7-B73C-863C-12DBBCC6525B}"/>
          </ac:spMkLst>
        </pc:spChg>
      </pc:sldChg>
      <pc:sldChg chg="modSp mod">
        <pc:chgData name="MARIA KARAMPELIA" userId="9dfcc2cac66bf474" providerId="LiveId" clId="{A916BE21-4582-4A26-B50E-89B5BA6AF7F8}" dt="2023-10-18T17:20:29.541" v="4703" actId="114"/>
        <pc:sldMkLst>
          <pc:docMk/>
          <pc:sldMk cId="3066987857" sldId="260"/>
        </pc:sldMkLst>
        <pc:spChg chg="mod">
          <ac:chgData name="MARIA KARAMPELIA" userId="9dfcc2cac66bf474" providerId="LiveId" clId="{A916BE21-4582-4A26-B50E-89B5BA6AF7F8}" dt="2023-10-18T17:20:11.808" v="4700" actId="14100"/>
          <ac:spMkLst>
            <pc:docMk/>
            <pc:sldMk cId="3066987857" sldId="260"/>
            <ac:spMk id="2" creationId="{667459D7-70EA-E3E7-7FB4-F200E087D805}"/>
          </ac:spMkLst>
        </pc:spChg>
        <pc:spChg chg="mod">
          <ac:chgData name="MARIA KARAMPELIA" userId="9dfcc2cac66bf474" providerId="LiveId" clId="{A916BE21-4582-4A26-B50E-89B5BA6AF7F8}" dt="2023-10-18T17:20:29.541" v="4703" actId="114"/>
          <ac:spMkLst>
            <pc:docMk/>
            <pc:sldMk cId="3066987857" sldId="260"/>
            <ac:spMk id="3" creationId="{19169DD4-0BD7-0B72-55B9-7B436B2A61CB}"/>
          </ac:spMkLst>
        </pc:spChg>
      </pc:sldChg>
      <pc:sldChg chg="modSp mod">
        <pc:chgData name="MARIA KARAMPELIA" userId="9dfcc2cac66bf474" providerId="LiveId" clId="{A916BE21-4582-4A26-B50E-89B5BA6AF7F8}" dt="2023-11-08T12:26:11.532" v="42879"/>
        <pc:sldMkLst>
          <pc:docMk/>
          <pc:sldMk cId="686341038" sldId="261"/>
        </pc:sldMkLst>
        <pc:spChg chg="mod">
          <ac:chgData name="MARIA KARAMPELIA" userId="9dfcc2cac66bf474" providerId="LiveId" clId="{A916BE21-4582-4A26-B50E-89B5BA6AF7F8}" dt="2023-10-18T17:22:12.714" v="4709" actId="27636"/>
          <ac:spMkLst>
            <pc:docMk/>
            <pc:sldMk cId="686341038" sldId="261"/>
            <ac:spMk id="2" creationId="{0FB1FEB0-E1CF-AF7A-B20B-B145FC829185}"/>
          </ac:spMkLst>
        </pc:spChg>
        <pc:spChg chg="mod">
          <ac:chgData name="MARIA KARAMPELIA" userId="9dfcc2cac66bf474" providerId="LiveId" clId="{A916BE21-4582-4A26-B50E-89B5BA6AF7F8}" dt="2023-11-08T12:26:11.532" v="42879"/>
          <ac:spMkLst>
            <pc:docMk/>
            <pc:sldMk cId="686341038" sldId="261"/>
            <ac:spMk id="3" creationId="{906EBDD6-7E14-87A9-7C84-542EB0B9F9A9}"/>
          </ac:spMkLst>
        </pc:spChg>
      </pc:sldChg>
      <pc:sldChg chg="modSp mod">
        <pc:chgData name="MARIA KARAMPELIA" userId="9dfcc2cac66bf474" providerId="LiveId" clId="{A916BE21-4582-4A26-B50E-89B5BA6AF7F8}" dt="2023-11-08T12:26:44.765" v="42880" actId="20577"/>
        <pc:sldMkLst>
          <pc:docMk/>
          <pc:sldMk cId="153341828" sldId="262"/>
        </pc:sldMkLst>
        <pc:spChg chg="mod">
          <ac:chgData name="MARIA KARAMPELIA" userId="9dfcc2cac66bf474" providerId="LiveId" clId="{A916BE21-4582-4A26-B50E-89B5BA6AF7F8}" dt="2023-10-19T20:53:52.951" v="7743" actId="27636"/>
          <ac:spMkLst>
            <pc:docMk/>
            <pc:sldMk cId="153341828" sldId="262"/>
            <ac:spMk id="2" creationId="{B5ED78CA-2449-CA61-D285-B5794BAF2360}"/>
          </ac:spMkLst>
        </pc:spChg>
        <pc:spChg chg="mod">
          <ac:chgData name="MARIA KARAMPELIA" userId="9dfcc2cac66bf474" providerId="LiveId" clId="{A916BE21-4582-4A26-B50E-89B5BA6AF7F8}" dt="2023-11-08T12:26:44.765" v="42880" actId="20577"/>
          <ac:spMkLst>
            <pc:docMk/>
            <pc:sldMk cId="153341828" sldId="262"/>
            <ac:spMk id="3" creationId="{39021350-9DFF-901A-442C-94C537C5FE15}"/>
          </ac:spMkLst>
        </pc:spChg>
      </pc:sldChg>
      <pc:sldChg chg="modSp mod">
        <pc:chgData name="MARIA KARAMPELIA" userId="9dfcc2cac66bf474" providerId="LiveId" clId="{A916BE21-4582-4A26-B50E-89B5BA6AF7F8}" dt="2023-11-08T13:25:03.810" v="42936" actId="20577"/>
        <pc:sldMkLst>
          <pc:docMk/>
          <pc:sldMk cId="2173981591" sldId="263"/>
        </pc:sldMkLst>
        <pc:spChg chg="mod">
          <ac:chgData name="MARIA KARAMPELIA" userId="9dfcc2cac66bf474" providerId="LiveId" clId="{A916BE21-4582-4A26-B50E-89B5BA6AF7F8}" dt="2023-10-19T20:54:51.929" v="7808" actId="14100"/>
          <ac:spMkLst>
            <pc:docMk/>
            <pc:sldMk cId="2173981591" sldId="263"/>
            <ac:spMk id="2" creationId="{15B14B81-26C0-7653-BBAC-EC7ACD84E2DE}"/>
          </ac:spMkLst>
        </pc:spChg>
        <pc:spChg chg="mod">
          <ac:chgData name="MARIA KARAMPELIA" userId="9dfcc2cac66bf474" providerId="LiveId" clId="{A916BE21-4582-4A26-B50E-89B5BA6AF7F8}" dt="2023-11-08T13:25:03.810" v="42936" actId="20577"/>
          <ac:spMkLst>
            <pc:docMk/>
            <pc:sldMk cId="2173981591" sldId="263"/>
            <ac:spMk id="3" creationId="{CA3AF712-3187-4F0A-43D9-951ED44FA701}"/>
          </ac:spMkLst>
        </pc:spChg>
      </pc:sldChg>
      <pc:sldChg chg="modSp mod">
        <pc:chgData name="MARIA KARAMPELIA" userId="9dfcc2cac66bf474" providerId="LiveId" clId="{A916BE21-4582-4A26-B50E-89B5BA6AF7F8}" dt="2023-11-08T12:29:39.040" v="42892" actId="20577"/>
        <pc:sldMkLst>
          <pc:docMk/>
          <pc:sldMk cId="4122740772" sldId="264"/>
        </pc:sldMkLst>
        <pc:spChg chg="mod">
          <ac:chgData name="MARIA KARAMPELIA" userId="9dfcc2cac66bf474" providerId="LiveId" clId="{A916BE21-4582-4A26-B50E-89B5BA6AF7F8}" dt="2023-10-19T21:13:07.292" v="9019" actId="14100"/>
          <ac:spMkLst>
            <pc:docMk/>
            <pc:sldMk cId="4122740772" sldId="264"/>
            <ac:spMk id="2" creationId="{2007DF9F-89CE-5E93-68A5-5CB6A35A86BB}"/>
          </ac:spMkLst>
        </pc:spChg>
        <pc:spChg chg="mod">
          <ac:chgData name="MARIA KARAMPELIA" userId="9dfcc2cac66bf474" providerId="LiveId" clId="{A916BE21-4582-4A26-B50E-89B5BA6AF7F8}" dt="2023-11-08T12:29:39.040" v="42892" actId="20577"/>
          <ac:spMkLst>
            <pc:docMk/>
            <pc:sldMk cId="4122740772" sldId="264"/>
            <ac:spMk id="3" creationId="{548DA164-91A3-6ADF-DE31-BB85FF57608A}"/>
          </ac:spMkLst>
        </pc:spChg>
      </pc:sldChg>
      <pc:sldChg chg="modSp mod">
        <pc:chgData name="MARIA KARAMPELIA" userId="9dfcc2cac66bf474" providerId="LiveId" clId="{A916BE21-4582-4A26-B50E-89B5BA6AF7F8}" dt="2023-11-08T12:30:32.905" v="42894" actId="20577"/>
        <pc:sldMkLst>
          <pc:docMk/>
          <pc:sldMk cId="3933755687" sldId="265"/>
        </pc:sldMkLst>
        <pc:spChg chg="mod">
          <ac:chgData name="MARIA KARAMPELIA" userId="9dfcc2cac66bf474" providerId="LiveId" clId="{A916BE21-4582-4A26-B50E-89B5BA6AF7F8}" dt="2023-10-19T21:46:34.590" v="11374" actId="14100"/>
          <ac:spMkLst>
            <pc:docMk/>
            <pc:sldMk cId="3933755687" sldId="265"/>
            <ac:spMk id="2" creationId="{B1A300A2-378E-49A8-FEE2-9B1F565B0015}"/>
          </ac:spMkLst>
        </pc:spChg>
        <pc:spChg chg="mod">
          <ac:chgData name="MARIA KARAMPELIA" userId="9dfcc2cac66bf474" providerId="LiveId" clId="{A916BE21-4582-4A26-B50E-89B5BA6AF7F8}" dt="2023-11-08T12:30:32.905" v="42894" actId="20577"/>
          <ac:spMkLst>
            <pc:docMk/>
            <pc:sldMk cId="3933755687" sldId="265"/>
            <ac:spMk id="3" creationId="{3C950DCF-1470-EAB1-EDF4-E9FB2D556C5C}"/>
          </ac:spMkLst>
        </pc:spChg>
      </pc:sldChg>
      <pc:sldChg chg="modSp new mod">
        <pc:chgData name="MARIA KARAMPELIA" userId="9dfcc2cac66bf474" providerId="LiveId" clId="{A916BE21-4582-4A26-B50E-89B5BA6AF7F8}" dt="2023-11-08T12:33:34.797" v="42898" actId="114"/>
        <pc:sldMkLst>
          <pc:docMk/>
          <pc:sldMk cId="1754358316" sldId="266"/>
        </pc:sldMkLst>
        <pc:spChg chg="mod">
          <ac:chgData name="MARIA KARAMPELIA" userId="9dfcc2cac66bf474" providerId="LiveId" clId="{A916BE21-4582-4A26-B50E-89B5BA6AF7F8}" dt="2023-10-19T21:52:15.023" v="11455" actId="14100"/>
          <ac:spMkLst>
            <pc:docMk/>
            <pc:sldMk cId="1754358316" sldId="266"/>
            <ac:spMk id="2" creationId="{8BDB7932-8840-624C-E026-64AF687060AB}"/>
          </ac:spMkLst>
        </pc:spChg>
        <pc:spChg chg="mod">
          <ac:chgData name="MARIA KARAMPELIA" userId="9dfcc2cac66bf474" providerId="LiveId" clId="{A916BE21-4582-4A26-B50E-89B5BA6AF7F8}" dt="2023-11-08T12:33:34.797" v="42898" actId="114"/>
          <ac:spMkLst>
            <pc:docMk/>
            <pc:sldMk cId="1754358316" sldId="266"/>
            <ac:spMk id="3" creationId="{B6A7D0CB-EACD-4B6F-A615-D62E3D92394D}"/>
          </ac:spMkLst>
        </pc:spChg>
      </pc:sldChg>
      <pc:sldChg chg="modSp new mod ord">
        <pc:chgData name="MARIA KARAMPELIA" userId="9dfcc2cac66bf474" providerId="LiveId" clId="{A916BE21-4582-4A26-B50E-89B5BA6AF7F8}" dt="2023-10-19T22:29:31.644" v="13186" actId="114"/>
        <pc:sldMkLst>
          <pc:docMk/>
          <pc:sldMk cId="2807104317" sldId="267"/>
        </pc:sldMkLst>
        <pc:spChg chg="mod">
          <ac:chgData name="MARIA KARAMPELIA" userId="9dfcc2cac66bf474" providerId="LiveId" clId="{A916BE21-4582-4A26-B50E-89B5BA6AF7F8}" dt="2023-10-19T21:51:01.914" v="11444" actId="14100"/>
          <ac:spMkLst>
            <pc:docMk/>
            <pc:sldMk cId="2807104317" sldId="267"/>
            <ac:spMk id="2" creationId="{40325954-C060-D568-1F65-8EC0ADB97543}"/>
          </ac:spMkLst>
        </pc:spChg>
        <pc:spChg chg="mod">
          <ac:chgData name="MARIA KARAMPELIA" userId="9dfcc2cac66bf474" providerId="LiveId" clId="{A916BE21-4582-4A26-B50E-89B5BA6AF7F8}" dt="2023-10-19T22:29:31.644" v="13186" actId="114"/>
          <ac:spMkLst>
            <pc:docMk/>
            <pc:sldMk cId="2807104317" sldId="267"/>
            <ac:spMk id="3" creationId="{B76E73CC-0C4C-EDCF-556A-00F9472B3F68}"/>
          </ac:spMkLst>
        </pc:spChg>
      </pc:sldChg>
      <pc:sldChg chg="modSp new mod">
        <pc:chgData name="MARIA KARAMPELIA" userId="9dfcc2cac66bf474" providerId="LiveId" clId="{A916BE21-4582-4A26-B50E-89B5BA6AF7F8}" dt="2023-11-08T12:38:30.829" v="42906" actId="113"/>
        <pc:sldMkLst>
          <pc:docMk/>
          <pc:sldMk cId="2246187419" sldId="268"/>
        </pc:sldMkLst>
        <pc:spChg chg="mod">
          <ac:chgData name="MARIA KARAMPELIA" userId="9dfcc2cac66bf474" providerId="LiveId" clId="{A916BE21-4582-4A26-B50E-89B5BA6AF7F8}" dt="2023-10-19T21:53:46.383" v="11518" actId="27636"/>
          <ac:spMkLst>
            <pc:docMk/>
            <pc:sldMk cId="2246187419" sldId="268"/>
            <ac:spMk id="2" creationId="{5DFAB1AA-495B-04E5-698B-E61B7A67334B}"/>
          </ac:spMkLst>
        </pc:spChg>
        <pc:spChg chg="mod">
          <ac:chgData name="MARIA KARAMPELIA" userId="9dfcc2cac66bf474" providerId="LiveId" clId="{A916BE21-4582-4A26-B50E-89B5BA6AF7F8}" dt="2023-11-08T12:38:30.829" v="42906" actId="113"/>
          <ac:spMkLst>
            <pc:docMk/>
            <pc:sldMk cId="2246187419" sldId="268"/>
            <ac:spMk id="3" creationId="{A9413624-D081-EC97-8243-C979F6B0DF5C}"/>
          </ac:spMkLst>
        </pc:spChg>
      </pc:sldChg>
      <pc:sldChg chg="modSp new mod ord">
        <pc:chgData name="MARIA KARAMPELIA" userId="9dfcc2cac66bf474" providerId="LiveId" clId="{A916BE21-4582-4A26-B50E-89B5BA6AF7F8}" dt="2023-11-08T12:36:45.579" v="42901" actId="114"/>
        <pc:sldMkLst>
          <pc:docMk/>
          <pc:sldMk cId="3054744863" sldId="269"/>
        </pc:sldMkLst>
        <pc:spChg chg="mod">
          <ac:chgData name="MARIA KARAMPELIA" userId="9dfcc2cac66bf474" providerId="LiveId" clId="{A916BE21-4582-4A26-B50E-89B5BA6AF7F8}" dt="2023-10-19T21:53:07.877" v="11507" actId="27636"/>
          <ac:spMkLst>
            <pc:docMk/>
            <pc:sldMk cId="3054744863" sldId="269"/>
            <ac:spMk id="2" creationId="{52FB9337-DC57-0875-124A-9D9E700578C0}"/>
          </ac:spMkLst>
        </pc:spChg>
        <pc:spChg chg="mod">
          <ac:chgData name="MARIA KARAMPELIA" userId="9dfcc2cac66bf474" providerId="LiveId" clId="{A916BE21-4582-4A26-B50E-89B5BA6AF7F8}" dt="2023-11-08T12:36:45.579" v="42901" actId="114"/>
          <ac:spMkLst>
            <pc:docMk/>
            <pc:sldMk cId="3054744863" sldId="269"/>
            <ac:spMk id="3" creationId="{005E0B1E-D986-7A2E-9B00-7F3FF0538976}"/>
          </ac:spMkLst>
        </pc:spChg>
      </pc:sldChg>
      <pc:sldChg chg="modSp new mod">
        <pc:chgData name="MARIA KARAMPELIA" userId="9dfcc2cac66bf474" providerId="LiveId" clId="{A916BE21-4582-4A26-B50E-89B5BA6AF7F8}" dt="2023-11-08T12:40:37.739" v="42907" actId="20577"/>
        <pc:sldMkLst>
          <pc:docMk/>
          <pc:sldMk cId="1650362937" sldId="270"/>
        </pc:sldMkLst>
        <pc:spChg chg="mod">
          <ac:chgData name="MARIA KARAMPELIA" userId="9dfcc2cac66bf474" providerId="LiveId" clId="{A916BE21-4582-4A26-B50E-89B5BA6AF7F8}" dt="2023-10-31T21:53:38.866" v="17298" actId="27636"/>
          <ac:spMkLst>
            <pc:docMk/>
            <pc:sldMk cId="1650362937" sldId="270"/>
            <ac:spMk id="2" creationId="{4FD11F5A-03A9-CE9C-2203-476783268E2B}"/>
          </ac:spMkLst>
        </pc:spChg>
        <pc:spChg chg="mod">
          <ac:chgData name="MARIA KARAMPELIA" userId="9dfcc2cac66bf474" providerId="LiveId" clId="{A916BE21-4582-4A26-B50E-89B5BA6AF7F8}" dt="2023-11-08T12:40:37.739" v="42907" actId="20577"/>
          <ac:spMkLst>
            <pc:docMk/>
            <pc:sldMk cId="1650362937" sldId="270"/>
            <ac:spMk id="3" creationId="{8F76CA23-1A72-9950-AD49-B482762A6E88}"/>
          </ac:spMkLst>
        </pc:spChg>
      </pc:sldChg>
      <pc:sldChg chg="modSp new mod">
        <pc:chgData name="MARIA KARAMPELIA" userId="9dfcc2cac66bf474" providerId="LiveId" clId="{A916BE21-4582-4A26-B50E-89B5BA6AF7F8}" dt="2023-10-31T22:09:57.251" v="18572" actId="114"/>
        <pc:sldMkLst>
          <pc:docMk/>
          <pc:sldMk cId="3748286385" sldId="271"/>
        </pc:sldMkLst>
        <pc:spChg chg="mod">
          <ac:chgData name="MARIA KARAMPELIA" userId="9dfcc2cac66bf474" providerId="LiveId" clId="{A916BE21-4582-4A26-B50E-89B5BA6AF7F8}" dt="2023-10-19T21:56:53.171" v="11600" actId="14100"/>
          <ac:spMkLst>
            <pc:docMk/>
            <pc:sldMk cId="3748286385" sldId="271"/>
            <ac:spMk id="2" creationId="{37C269DA-13A2-40A5-3389-B17679446ED5}"/>
          </ac:spMkLst>
        </pc:spChg>
        <pc:spChg chg="mod">
          <ac:chgData name="MARIA KARAMPELIA" userId="9dfcc2cac66bf474" providerId="LiveId" clId="{A916BE21-4582-4A26-B50E-89B5BA6AF7F8}" dt="2023-10-31T22:09:57.251" v="18572" actId="114"/>
          <ac:spMkLst>
            <pc:docMk/>
            <pc:sldMk cId="3748286385" sldId="271"/>
            <ac:spMk id="3" creationId="{38B7A362-209E-D930-0C5D-81A83730AB88}"/>
          </ac:spMkLst>
        </pc:spChg>
      </pc:sldChg>
      <pc:sldChg chg="modSp new mod">
        <pc:chgData name="MARIA KARAMPELIA" userId="9dfcc2cac66bf474" providerId="LiveId" clId="{A916BE21-4582-4A26-B50E-89B5BA6AF7F8}" dt="2023-11-08T12:43:14.977" v="42910" actId="20577"/>
        <pc:sldMkLst>
          <pc:docMk/>
          <pc:sldMk cId="3956729118" sldId="272"/>
        </pc:sldMkLst>
        <pc:spChg chg="mod">
          <ac:chgData name="MARIA KARAMPELIA" userId="9dfcc2cac66bf474" providerId="LiveId" clId="{A916BE21-4582-4A26-B50E-89B5BA6AF7F8}" dt="2023-11-01T12:21:53.830" v="19857" actId="14100"/>
          <ac:spMkLst>
            <pc:docMk/>
            <pc:sldMk cId="3956729118" sldId="272"/>
            <ac:spMk id="2" creationId="{2C905FA4-FE18-19FE-1AD4-3066E4A37A25}"/>
          </ac:spMkLst>
        </pc:spChg>
        <pc:spChg chg="mod">
          <ac:chgData name="MARIA KARAMPELIA" userId="9dfcc2cac66bf474" providerId="LiveId" clId="{A916BE21-4582-4A26-B50E-89B5BA6AF7F8}" dt="2023-11-08T12:43:14.977" v="42910" actId="20577"/>
          <ac:spMkLst>
            <pc:docMk/>
            <pc:sldMk cId="3956729118" sldId="272"/>
            <ac:spMk id="3" creationId="{984D5204-8F17-7920-F437-077E5FAD1B6C}"/>
          </ac:spMkLst>
        </pc:spChg>
      </pc:sldChg>
      <pc:sldChg chg="modSp new mod">
        <pc:chgData name="MARIA KARAMPELIA" userId="9dfcc2cac66bf474" providerId="LiveId" clId="{A916BE21-4582-4A26-B50E-89B5BA6AF7F8}" dt="2023-11-08T14:04:35.722" v="42940" actId="20577"/>
        <pc:sldMkLst>
          <pc:docMk/>
          <pc:sldMk cId="2385671448" sldId="273"/>
        </pc:sldMkLst>
        <pc:spChg chg="mod">
          <ac:chgData name="MARIA KARAMPELIA" userId="9dfcc2cac66bf474" providerId="LiveId" clId="{A916BE21-4582-4A26-B50E-89B5BA6AF7F8}" dt="2023-11-01T14:56:15.149" v="21480" actId="27636"/>
          <ac:spMkLst>
            <pc:docMk/>
            <pc:sldMk cId="2385671448" sldId="273"/>
            <ac:spMk id="2" creationId="{22D748D3-E562-E663-EAE7-EFAE5D1E00E7}"/>
          </ac:spMkLst>
        </pc:spChg>
        <pc:spChg chg="mod">
          <ac:chgData name="MARIA KARAMPELIA" userId="9dfcc2cac66bf474" providerId="LiveId" clId="{A916BE21-4582-4A26-B50E-89B5BA6AF7F8}" dt="2023-11-08T14:04:35.722" v="42940" actId="20577"/>
          <ac:spMkLst>
            <pc:docMk/>
            <pc:sldMk cId="2385671448" sldId="273"/>
            <ac:spMk id="3" creationId="{D7019692-DC65-0848-75C3-52CC953D6082}"/>
          </ac:spMkLst>
        </pc:spChg>
      </pc:sldChg>
      <pc:sldChg chg="modSp new mod">
        <pc:chgData name="MARIA KARAMPELIA" userId="9dfcc2cac66bf474" providerId="LiveId" clId="{A916BE21-4582-4A26-B50E-89B5BA6AF7F8}" dt="2023-11-08T12:47:20.377" v="42926" actId="115"/>
        <pc:sldMkLst>
          <pc:docMk/>
          <pc:sldMk cId="3278930120" sldId="274"/>
        </pc:sldMkLst>
        <pc:spChg chg="mod">
          <ac:chgData name="MARIA KARAMPELIA" userId="9dfcc2cac66bf474" providerId="LiveId" clId="{A916BE21-4582-4A26-B50E-89B5BA6AF7F8}" dt="2023-11-01T15:15:56.834" v="22979" actId="27636"/>
          <ac:spMkLst>
            <pc:docMk/>
            <pc:sldMk cId="3278930120" sldId="274"/>
            <ac:spMk id="2" creationId="{D9420223-2CB2-ECF2-8AC2-9AC53F3F054E}"/>
          </ac:spMkLst>
        </pc:spChg>
        <pc:spChg chg="mod">
          <ac:chgData name="MARIA KARAMPELIA" userId="9dfcc2cac66bf474" providerId="LiveId" clId="{A916BE21-4582-4A26-B50E-89B5BA6AF7F8}" dt="2023-11-08T12:47:20.377" v="42926" actId="115"/>
          <ac:spMkLst>
            <pc:docMk/>
            <pc:sldMk cId="3278930120" sldId="274"/>
            <ac:spMk id="3" creationId="{F0825E38-D867-03B2-F7DD-556DAD272DD0}"/>
          </ac:spMkLst>
        </pc:spChg>
      </pc:sldChg>
      <pc:sldChg chg="modSp new mod">
        <pc:chgData name="MARIA KARAMPELIA" userId="9dfcc2cac66bf474" providerId="LiveId" clId="{A916BE21-4582-4A26-B50E-89B5BA6AF7F8}" dt="2023-11-08T12:48:17.820" v="42928" actId="20577"/>
        <pc:sldMkLst>
          <pc:docMk/>
          <pc:sldMk cId="874620269" sldId="275"/>
        </pc:sldMkLst>
        <pc:spChg chg="mod">
          <ac:chgData name="MARIA KARAMPELIA" userId="9dfcc2cac66bf474" providerId="LiveId" clId="{A916BE21-4582-4A26-B50E-89B5BA6AF7F8}" dt="2023-11-01T15:17:40.630" v="22992" actId="27636"/>
          <ac:spMkLst>
            <pc:docMk/>
            <pc:sldMk cId="874620269" sldId="275"/>
            <ac:spMk id="2" creationId="{33633F8D-417B-7FBD-9EAE-2113FCA4D3F5}"/>
          </ac:spMkLst>
        </pc:spChg>
        <pc:spChg chg="mod">
          <ac:chgData name="MARIA KARAMPELIA" userId="9dfcc2cac66bf474" providerId="LiveId" clId="{A916BE21-4582-4A26-B50E-89B5BA6AF7F8}" dt="2023-11-08T12:48:17.820" v="42928" actId="20577"/>
          <ac:spMkLst>
            <pc:docMk/>
            <pc:sldMk cId="874620269" sldId="275"/>
            <ac:spMk id="3" creationId="{F90F74CA-765D-3DDA-2873-5B47CD87EF2B}"/>
          </ac:spMkLst>
        </pc:spChg>
      </pc:sldChg>
      <pc:sldChg chg="modSp new mod">
        <pc:chgData name="MARIA KARAMPELIA" userId="9dfcc2cac66bf474" providerId="LiveId" clId="{A916BE21-4582-4A26-B50E-89B5BA6AF7F8}" dt="2023-11-08T12:54:20.657" v="42934" actId="20577"/>
        <pc:sldMkLst>
          <pc:docMk/>
          <pc:sldMk cId="2860242206" sldId="276"/>
        </pc:sldMkLst>
        <pc:spChg chg="mod">
          <ac:chgData name="MARIA KARAMPELIA" userId="9dfcc2cac66bf474" providerId="LiveId" clId="{A916BE21-4582-4A26-B50E-89B5BA6AF7F8}" dt="2023-11-01T16:36:30.045" v="28114" actId="27636"/>
          <ac:spMkLst>
            <pc:docMk/>
            <pc:sldMk cId="2860242206" sldId="276"/>
            <ac:spMk id="2" creationId="{2AA61F56-B733-44FE-19BD-59188EE3581C}"/>
          </ac:spMkLst>
        </pc:spChg>
        <pc:spChg chg="mod">
          <ac:chgData name="MARIA KARAMPELIA" userId="9dfcc2cac66bf474" providerId="LiveId" clId="{A916BE21-4582-4A26-B50E-89B5BA6AF7F8}" dt="2023-11-08T12:54:20.657" v="42934" actId="20577"/>
          <ac:spMkLst>
            <pc:docMk/>
            <pc:sldMk cId="2860242206" sldId="276"/>
            <ac:spMk id="3" creationId="{AA7F5E6B-30A5-AC52-0CC6-F9999E980F4F}"/>
          </ac:spMkLst>
        </pc:spChg>
      </pc:sldChg>
      <pc:sldChg chg="modSp new mod">
        <pc:chgData name="MARIA KARAMPELIA" userId="9dfcc2cac66bf474" providerId="LiveId" clId="{A916BE21-4582-4A26-B50E-89B5BA6AF7F8}" dt="2023-11-01T17:38:26.094" v="31377" actId="113"/>
        <pc:sldMkLst>
          <pc:docMk/>
          <pc:sldMk cId="1667584991" sldId="277"/>
        </pc:sldMkLst>
        <pc:spChg chg="mod">
          <ac:chgData name="MARIA KARAMPELIA" userId="9dfcc2cac66bf474" providerId="LiveId" clId="{A916BE21-4582-4A26-B50E-89B5BA6AF7F8}" dt="2023-11-01T17:37:41.201" v="31372" actId="27636"/>
          <ac:spMkLst>
            <pc:docMk/>
            <pc:sldMk cId="1667584991" sldId="277"/>
            <ac:spMk id="2" creationId="{7116998D-3B07-4338-85D6-8CD2AE8127C5}"/>
          </ac:spMkLst>
        </pc:spChg>
        <pc:spChg chg="mod">
          <ac:chgData name="MARIA KARAMPELIA" userId="9dfcc2cac66bf474" providerId="LiveId" clId="{A916BE21-4582-4A26-B50E-89B5BA6AF7F8}" dt="2023-11-01T17:38:26.094" v="31377" actId="113"/>
          <ac:spMkLst>
            <pc:docMk/>
            <pc:sldMk cId="1667584991" sldId="277"/>
            <ac:spMk id="3" creationId="{A228C716-9CD0-90A8-D481-30A041129B82}"/>
          </ac:spMkLst>
        </pc:spChg>
      </pc:sldChg>
      <pc:sldChg chg="modSp new mod">
        <pc:chgData name="MARIA KARAMPELIA" userId="9dfcc2cac66bf474" providerId="LiveId" clId="{A916BE21-4582-4A26-B50E-89B5BA6AF7F8}" dt="2023-11-01T17:58:04.880" v="32789" actId="20577"/>
        <pc:sldMkLst>
          <pc:docMk/>
          <pc:sldMk cId="3626585107" sldId="278"/>
        </pc:sldMkLst>
        <pc:spChg chg="mod">
          <ac:chgData name="MARIA KARAMPELIA" userId="9dfcc2cac66bf474" providerId="LiveId" clId="{A916BE21-4582-4A26-B50E-89B5BA6AF7F8}" dt="2023-10-19T22:04:51.271" v="11813" actId="14100"/>
          <ac:spMkLst>
            <pc:docMk/>
            <pc:sldMk cId="3626585107" sldId="278"/>
            <ac:spMk id="2" creationId="{37D8559B-5C68-4AC7-0901-4770CD5381CA}"/>
          </ac:spMkLst>
        </pc:spChg>
        <pc:spChg chg="mod">
          <ac:chgData name="MARIA KARAMPELIA" userId="9dfcc2cac66bf474" providerId="LiveId" clId="{A916BE21-4582-4A26-B50E-89B5BA6AF7F8}" dt="2023-11-01T17:58:04.880" v="32789" actId="20577"/>
          <ac:spMkLst>
            <pc:docMk/>
            <pc:sldMk cId="3626585107" sldId="278"/>
            <ac:spMk id="3" creationId="{DB052841-D1FD-2796-9637-98148C563F71}"/>
          </ac:spMkLst>
        </pc:spChg>
      </pc:sldChg>
      <pc:sldChg chg="addSp delSp modSp new mod">
        <pc:chgData name="MARIA KARAMPELIA" userId="9dfcc2cac66bf474" providerId="LiveId" clId="{A916BE21-4582-4A26-B50E-89B5BA6AF7F8}" dt="2023-11-15T13:35:50.117" v="42953" actId="20577"/>
        <pc:sldMkLst>
          <pc:docMk/>
          <pc:sldMk cId="895391095" sldId="279"/>
        </pc:sldMkLst>
        <pc:spChg chg="mod">
          <ac:chgData name="MARIA KARAMPELIA" userId="9dfcc2cac66bf474" providerId="LiveId" clId="{A916BE21-4582-4A26-B50E-89B5BA6AF7F8}" dt="2023-11-01T18:06:06.293" v="33444" actId="14100"/>
          <ac:spMkLst>
            <pc:docMk/>
            <pc:sldMk cId="895391095" sldId="279"/>
            <ac:spMk id="2" creationId="{17A6D2A3-A22B-1475-F7F6-F19C71AA207E}"/>
          </ac:spMkLst>
        </pc:spChg>
        <pc:spChg chg="mod">
          <ac:chgData name="MARIA KARAMPELIA" userId="9dfcc2cac66bf474" providerId="LiveId" clId="{A916BE21-4582-4A26-B50E-89B5BA6AF7F8}" dt="2023-11-15T13:35:50.117" v="42953" actId="20577"/>
          <ac:spMkLst>
            <pc:docMk/>
            <pc:sldMk cId="895391095" sldId="279"/>
            <ac:spMk id="3" creationId="{8C901B8A-48E9-B8CF-9F71-E59EE468CBE9}"/>
          </ac:spMkLst>
        </pc:spChg>
        <pc:spChg chg="add del">
          <ac:chgData name="MARIA KARAMPELIA" userId="9dfcc2cac66bf474" providerId="LiveId" clId="{A916BE21-4582-4A26-B50E-89B5BA6AF7F8}" dt="2023-10-19T22:06:13.144" v="11830" actId="22"/>
          <ac:spMkLst>
            <pc:docMk/>
            <pc:sldMk cId="895391095" sldId="279"/>
            <ac:spMk id="5" creationId="{CB88A95C-BD2F-690D-AE8D-FAB40F4D4154}"/>
          </ac:spMkLst>
        </pc:spChg>
      </pc:sldChg>
      <pc:sldChg chg="modSp new mod">
        <pc:chgData name="MARIA KARAMPELIA" userId="9dfcc2cac66bf474" providerId="LiveId" clId="{A916BE21-4582-4A26-B50E-89B5BA6AF7F8}" dt="2023-11-15T13:42:04.976" v="42967" actId="20577"/>
        <pc:sldMkLst>
          <pc:docMk/>
          <pc:sldMk cId="3902866877" sldId="280"/>
        </pc:sldMkLst>
        <pc:spChg chg="mod">
          <ac:chgData name="MARIA KARAMPELIA" userId="9dfcc2cac66bf474" providerId="LiveId" clId="{A916BE21-4582-4A26-B50E-89B5BA6AF7F8}" dt="2023-10-19T22:07:25.691" v="11861" actId="27636"/>
          <ac:spMkLst>
            <pc:docMk/>
            <pc:sldMk cId="3902866877" sldId="280"/>
            <ac:spMk id="2" creationId="{62278396-48E6-09C6-0573-C772B26C263C}"/>
          </ac:spMkLst>
        </pc:spChg>
        <pc:spChg chg="mod">
          <ac:chgData name="MARIA KARAMPELIA" userId="9dfcc2cac66bf474" providerId="LiveId" clId="{A916BE21-4582-4A26-B50E-89B5BA6AF7F8}" dt="2023-11-15T13:42:04.976" v="42967" actId="20577"/>
          <ac:spMkLst>
            <pc:docMk/>
            <pc:sldMk cId="3902866877" sldId="280"/>
            <ac:spMk id="3" creationId="{B68EE5C4-1D77-10C5-264F-D307E0AEEBA4}"/>
          </ac:spMkLst>
        </pc:spChg>
      </pc:sldChg>
      <pc:sldChg chg="modSp new mod">
        <pc:chgData name="MARIA KARAMPELIA" userId="9dfcc2cac66bf474" providerId="LiveId" clId="{A916BE21-4582-4A26-B50E-89B5BA6AF7F8}" dt="2023-11-15T13:43:31.039" v="42969" actId="20577"/>
        <pc:sldMkLst>
          <pc:docMk/>
          <pc:sldMk cId="3383201957" sldId="281"/>
        </pc:sldMkLst>
        <pc:spChg chg="mod">
          <ac:chgData name="MARIA KARAMPELIA" userId="9dfcc2cac66bf474" providerId="LiveId" clId="{A916BE21-4582-4A26-B50E-89B5BA6AF7F8}" dt="2023-11-01T22:27:33.998" v="39513" actId="14100"/>
          <ac:spMkLst>
            <pc:docMk/>
            <pc:sldMk cId="3383201957" sldId="281"/>
            <ac:spMk id="2" creationId="{BF4D6A6B-AFF5-36E6-B52C-C302BF9B8B0B}"/>
          </ac:spMkLst>
        </pc:spChg>
        <pc:spChg chg="mod">
          <ac:chgData name="MARIA KARAMPELIA" userId="9dfcc2cac66bf474" providerId="LiveId" clId="{A916BE21-4582-4A26-B50E-89B5BA6AF7F8}" dt="2023-11-15T13:43:31.039" v="42969" actId="20577"/>
          <ac:spMkLst>
            <pc:docMk/>
            <pc:sldMk cId="3383201957" sldId="281"/>
            <ac:spMk id="3" creationId="{CBE92219-A06D-CDF4-65F6-A76212C9CD15}"/>
          </ac:spMkLst>
        </pc:spChg>
      </pc:sldChg>
      <pc:sldChg chg="modSp new mod">
        <pc:chgData name="MARIA KARAMPELIA" userId="9dfcc2cac66bf474" providerId="LiveId" clId="{A916BE21-4582-4A26-B50E-89B5BA6AF7F8}" dt="2023-11-15T13:45:38.409" v="42971" actId="20577"/>
        <pc:sldMkLst>
          <pc:docMk/>
          <pc:sldMk cId="2293547971" sldId="282"/>
        </pc:sldMkLst>
        <pc:spChg chg="mod">
          <ac:chgData name="MARIA KARAMPELIA" userId="9dfcc2cac66bf474" providerId="LiveId" clId="{A916BE21-4582-4A26-B50E-89B5BA6AF7F8}" dt="2023-11-01T22:54:54.765" v="41349" actId="14100"/>
          <ac:spMkLst>
            <pc:docMk/>
            <pc:sldMk cId="2293547971" sldId="282"/>
            <ac:spMk id="2" creationId="{50D03D3F-6507-A1DE-9867-6D0EDA06252D}"/>
          </ac:spMkLst>
        </pc:spChg>
        <pc:spChg chg="mod">
          <ac:chgData name="MARIA KARAMPELIA" userId="9dfcc2cac66bf474" providerId="LiveId" clId="{A916BE21-4582-4A26-B50E-89B5BA6AF7F8}" dt="2023-11-15T13:45:38.409" v="42971" actId="20577"/>
          <ac:spMkLst>
            <pc:docMk/>
            <pc:sldMk cId="2293547971" sldId="282"/>
            <ac:spMk id="3" creationId="{204D865F-1E5B-9D73-E924-DB14B562E0F7}"/>
          </ac:spMkLst>
        </pc:spChg>
      </pc:sldChg>
      <pc:sldChg chg="modSp new mod">
        <pc:chgData name="MARIA KARAMPELIA" userId="9dfcc2cac66bf474" providerId="LiveId" clId="{A916BE21-4582-4A26-B50E-89B5BA6AF7F8}" dt="2023-11-15T13:48:51.086" v="42975" actId="20577"/>
        <pc:sldMkLst>
          <pc:docMk/>
          <pc:sldMk cId="513000403" sldId="283"/>
        </pc:sldMkLst>
        <pc:spChg chg="mod">
          <ac:chgData name="MARIA KARAMPELIA" userId="9dfcc2cac66bf474" providerId="LiveId" clId="{A916BE21-4582-4A26-B50E-89B5BA6AF7F8}" dt="2023-11-01T23:08:38.085" v="42872" actId="27636"/>
          <ac:spMkLst>
            <pc:docMk/>
            <pc:sldMk cId="513000403" sldId="283"/>
            <ac:spMk id="2" creationId="{3AA2F6EE-BF3E-C222-D1D9-14201F2B01F2}"/>
          </ac:spMkLst>
        </pc:spChg>
        <pc:spChg chg="mod">
          <ac:chgData name="MARIA KARAMPELIA" userId="9dfcc2cac66bf474" providerId="LiveId" clId="{A916BE21-4582-4A26-B50E-89B5BA6AF7F8}" dt="2023-11-15T13:48:51.086" v="42975" actId="20577"/>
          <ac:spMkLst>
            <pc:docMk/>
            <pc:sldMk cId="513000403" sldId="283"/>
            <ac:spMk id="3" creationId="{99E28400-2530-A782-E621-BBE186974AAC}"/>
          </ac:spMkLst>
        </pc:spChg>
      </pc:sldChg>
      <pc:sldChg chg="modSp new mod">
        <pc:chgData name="MARIA KARAMPELIA" userId="9dfcc2cac66bf474" providerId="LiveId" clId="{A916BE21-4582-4A26-B50E-89B5BA6AF7F8}" dt="2023-11-08T13:35:42.982" v="42938" actId="20577"/>
        <pc:sldMkLst>
          <pc:docMk/>
          <pc:sldMk cId="1540299099" sldId="284"/>
        </pc:sldMkLst>
        <pc:spChg chg="mod">
          <ac:chgData name="MARIA KARAMPELIA" userId="9dfcc2cac66bf474" providerId="LiveId" clId="{A916BE21-4582-4A26-B50E-89B5BA6AF7F8}" dt="2023-10-19T22:46:41.254" v="14336" actId="14100"/>
          <ac:spMkLst>
            <pc:docMk/>
            <pc:sldMk cId="1540299099" sldId="284"/>
            <ac:spMk id="2" creationId="{AABBB102-3CDC-7659-39EC-FEE5AF171BF5}"/>
          </ac:spMkLst>
        </pc:spChg>
        <pc:spChg chg="mod">
          <ac:chgData name="MARIA KARAMPELIA" userId="9dfcc2cac66bf474" providerId="LiveId" clId="{A916BE21-4582-4A26-B50E-89B5BA6AF7F8}" dt="2023-11-08T13:35:42.982" v="42938" actId="20577"/>
          <ac:spMkLst>
            <pc:docMk/>
            <pc:sldMk cId="1540299099" sldId="284"/>
            <ac:spMk id="3" creationId="{DC69D1EE-5154-D6EE-A353-2BFFC16F36E1}"/>
          </ac:spMkLst>
        </pc:spChg>
      </pc:sldChg>
      <pc:sldChg chg="addSp delSp modSp new mod">
        <pc:chgData name="MARIA KARAMPELIA" userId="9dfcc2cac66bf474" providerId="LiveId" clId="{A916BE21-4582-4A26-B50E-89B5BA6AF7F8}" dt="2023-11-08T12:49:43.746" v="42929" actId="20577"/>
        <pc:sldMkLst>
          <pc:docMk/>
          <pc:sldMk cId="869319426" sldId="285"/>
        </pc:sldMkLst>
        <pc:spChg chg="mod">
          <ac:chgData name="MARIA KARAMPELIA" userId="9dfcc2cac66bf474" providerId="LiveId" clId="{A916BE21-4582-4A26-B50E-89B5BA6AF7F8}" dt="2023-11-01T16:34:20.747" v="28104" actId="14100"/>
          <ac:spMkLst>
            <pc:docMk/>
            <pc:sldMk cId="869319426" sldId="285"/>
            <ac:spMk id="2" creationId="{6796BCE1-F7AA-19D4-EB35-29FC91F3C1A8}"/>
          </ac:spMkLst>
        </pc:spChg>
        <pc:spChg chg="mod">
          <ac:chgData name="MARIA KARAMPELIA" userId="9dfcc2cac66bf474" providerId="LiveId" clId="{A916BE21-4582-4A26-B50E-89B5BA6AF7F8}" dt="2023-11-08T12:49:43.746" v="42929" actId="20577"/>
          <ac:spMkLst>
            <pc:docMk/>
            <pc:sldMk cId="869319426" sldId="285"/>
            <ac:spMk id="3" creationId="{AB19A5B2-B7CE-5F7B-5D8C-DC4F61082AD9}"/>
          </ac:spMkLst>
        </pc:spChg>
        <pc:spChg chg="add del">
          <ac:chgData name="MARIA KARAMPELIA" userId="9dfcc2cac66bf474" providerId="LiveId" clId="{A916BE21-4582-4A26-B50E-89B5BA6AF7F8}" dt="2023-11-01T15:59:58.083" v="26051" actId="22"/>
          <ac:spMkLst>
            <pc:docMk/>
            <pc:sldMk cId="869319426" sldId="285"/>
            <ac:spMk id="5" creationId="{99437B21-34A7-5D9B-2714-541CFF328A9D}"/>
          </ac:spMkLst>
        </pc:spChg>
      </pc:sldChg>
      <pc:sldChg chg="modSp new mod">
        <pc:chgData name="MARIA KARAMPELIA" userId="9dfcc2cac66bf474" providerId="LiveId" clId="{A916BE21-4582-4A26-B50E-89B5BA6AF7F8}" dt="2023-11-08T12:52:26.060" v="42933" actId="207"/>
        <pc:sldMkLst>
          <pc:docMk/>
          <pc:sldMk cId="3218262990" sldId="286"/>
        </pc:sldMkLst>
        <pc:spChg chg="mod">
          <ac:chgData name="MARIA KARAMPELIA" userId="9dfcc2cac66bf474" providerId="LiveId" clId="{A916BE21-4582-4A26-B50E-89B5BA6AF7F8}" dt="2023-11-01T16:34:32.427" v="28107" actId="14100"/>
          <ac:spMkLst>
            <pc:docMk/>
            <pc:sldMk cId="3218262990" sldId="286"/>
            <ac:spMk id="2" creationId="{03F4E58B-F37A-4A0D-5D2E-F23D273CC580}"/>
          </ac:spMkLst>
        </pc:spChg>
        <pc:spChg chg="mod">
          <ac:chgData name="MARIA KARAMPELIA" userId="9dfcc2cac66bf474" providerId="LiveId" clId="{A916BE21-4582-4A26-B50E-89B5BA6AF7F8}" dt="2023-11-08T12:52:26.060" v="42933" actId="207"/>
          <ac:spMkLst>
            <pc:docMk/>
            <pc:sldMk cId="3218262990" sldId="286"/>
            <ac:spMk id="3" creationId="{0D4921E1-B4C3-BE4F-FE10-8733A32797B9}"/>
          </ac:spMkLst>
        </pc:spChg>
      </pc:sldChg>
      <pc:sldChg chg="modSp new mod">
        <pc:chgData name="MARIA KARAMPELIA" userId="9dfcc2cac66bf474" providerId="LiveId" clId="{A916BE21-4582-4A26-B50E-89B5BA6AF7F8}" dt="2023-11-08T14:28:29.654" v="42951" actId="20577"/>
        <pc:sldMkLst>
          <pc:docMk/>
          <pc:sldMk cId="2003740938" sldId="287"/>
        </pc:sldMkLst>
        <pc:spChg chg="mod">
          <ac:chgData name="MARIA KARAMPELIA" userId="9dfcc2cac66bf474" providerId="LiveId" clId="{A916BE21-4582-4A26-B50E-89B5BA6AF7F8}" dt="2023-11-01T20:36:25.798" v="35538" actId="27636"/>
          <ac:spMkLst>
            <pc:docMk/>
            <pc:sldMk cId="2003740938" sldId="287"/>
            <ac:spMk id="2" creationId="{A17C1B20-034C-4E66-2BF9-226C689775CA}"/>
          </ac:spMkLst>
        </pc:spChg>
        <pc:spChg chg="mod">
          <ac:chgData name="MARIA KARAMPELIA" userId="9dfcc2cac66bf474" providerId="LiveId" clId="{A916BE21-4582-4A26-B50E-89B5BA6AF7F8}" dt="2023-11-08T14:28:29.654" v="42951" actId="20577"/>
          <ac:spMkLst>
            <pc:docMk/>
            <pc:sldMk cId="2003740938" sldId="287"/>
            <ac:spMk id="3" creationId="{5B7C3D5F-F936-B914-CD87-5C48D016F53B}"/>
          </ac:spMkLst>
        </pc:spChg>
      </pc:sldChg>
      <pc:sldChg chg="modSp new mod">
        <pc:chgData name="MARIA KARAMPELIA" userId="9dfcc2cac66bf474" providerId="LiveId" clId="{A916BE21-4582-4A26-B50E-89B5BA6AF7F8}" dt="2023-11-15T13:40:34.214" v="42955" actId="20577"/>
        <pc:sldMkLst>
          <pc:docMk/>
          <pc:sldMk cId="3283304354" sldId="288"/>
        </pc:sldMkLst>
        <pc:spChg chg="mod">
          <ac:chgData name="MARIA KARAMPELIA" userId="9dfcc2cac66bf474" providerId="LiveId" clId="{A916BE21-4582-4A26-B50E-89B5BA6AF7F8}" dt="2023-11-01T20:50:19.006" v="36406" actId="14100"/>
          <ac:spMkLst>
            <pc:docMk/>
            <pc:sldMk cId="3283304354" sldId="288"/>
            <ac:spMk id="2" creationId="{EF24DF34-60D4-CD6C-4DFF-CC802A3FF16C}"/>
          </ac:spMkLst>
        </pc:spChg>
        <pc:spChg chg="mod">
          <ac:chgData name="MARIA KARAMPELIA" userId="9dfcc2cac66bf474" providerId="LiveId" clId="{A916BE21-4582-4A26-B50E-89B5BA6AF7F8}" dt="2023-11-15T13:40:34.214" v="42955" actId="20577"/>
          <ac:spMkLst>
            <pc:docMk/>
            <pc:sldMk cId="3283304354" sldId="288"/>
            <ac:spMk id="3" creationId="{646E6377-BC6E-36AF-E3E6-E5C2CCDBF61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E3946C-7BCD-F48D-F01D-A5CBE38E597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21DE0FB-A37E-4ED5-A408-30E8F3767B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B213C6-77C8-520C-464B-D8830EFB55A4}"/>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519550C1-B6BF-174D-6122-BC19AEB92B9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AE15AF-E940-E9A7-EB37-FC7CE8B03DCD}"/>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2780835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368BC9-B77B-446A-24A5-3638D2F20C2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8974D05-7941-6FAC-7960-89A65404807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9C128E5-3B6A-5FB0-588F-4373B50B6FC7}"/>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91514576-1B05-2E9B-CC36-5E129E113E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FAF5F59-0A7F-CD9A-0F4C-EAC047BE99CC}"/>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3698397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6018608-3539-5815-F01A-0EC09709CBE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1CA07A2-B752-51C7-FDC0-8B370FE3FF5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09FD648-6E9F-A998-947F-24D7E29B9C50}"/>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5ECA6E98-6107-E996-DAD3-56F2EA97AD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DD3CE95-EACD-7E54-1173-FFB68E0B6744}"/>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1812804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0D41BA-2EF7-5974-1F18-7DADE787005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EBDAF35-84CD-04A1-0130-FF1AA602971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7EF4F5C-3D26-383F-F2FD-2BF355BCC399}"/>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9CAA5C57-D8FA-39E6-DA2A-831C3566E6D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692C049-9AB5-40A4-AE5F-FD627ACE4FA9}"/>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93137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A1F869-DB51-3764-4114-921037D648E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0D34622-889B-EF18-FAD5-A803EDEFF5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A27948A-FC4C-08CE-6C04-64ED9903200D}"/>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8B07F2EA-6CB2-EC42-92D0-A8E33B92AE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C56D4F2-3478-AFB9-8447-1879A5BACBBB}"/>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2678478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066CF8-4E3C-87E6-6AE7-0236419C790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889C59B-0E69-3696-5BD0-3FB07CF1502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2A73882-CA51-5828-B437-78E357817E3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233A46F-EAB6-A3DC-735F-66D2AE0AF251}"/>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6" name="Θέση υποσέλιδου 5">
            <a:extLst>
              <a:ext uri="{FF2B5EF4-FFF2-40B4-BE49-F238E27FC236}">
                <a16:creationId xmlns:a16="http://schemas.microsoft.com/office/drawing/2014/main" id="{868B3B8B-1596-BEA0-6ACD-FE92A402BB4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801986B-C97C-5C28-16FF-4CD0F63DA02B}"/>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4072096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39221B-6F4C-9993-5349-24EC536A600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6271EE7-A421-5678-1E0F-E462BBD759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C4C7446-4EE6-B68A-D170-F46056E23F6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37A5EBA-71A0-91AB-D8EA-5441B6ED67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A6C2879-199C-D2AE-6108-D18234A1362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8FF2452-4437-CBA0-AC42-27AE0A62DDB4}"/>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8" name="Θέση υποσέλιδου 7">
            <a:extLst>
              <a:ext uri="{FF2B5EF4-FFF2-40B4-BE49-F238E27FC236}">
                <a16:creationId xmlns:a16="http://schemas.microsoft.com/office/drawing/2014/main" id="{2AB13AD8-8B82-77A4-96D1-574A1C92E55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6A92422-8BFF-DE83-2F96-24BC2A623309}"/>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2069030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FDCCBE-B96B-5CBD-659E-08517025F03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D91D443-405C-B795-3AA7-CA7B18E8836E}"/>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4" name="Θέση υποσέλιδου 3">
            <a:extLst>
              <a:ext uri="{FF2B5EF4-FFF2-40B4-BE49-F238E27FC236}">
                <a16:creationId xmlns:a16="http://schemas.microsoft.com/office/drawing/2014/main" id="{D4C8DA08-21C5-8812-0C91-D1E6C73903D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9AC93236-6637-2C76-3AA4-E8ABF40721D2}"/>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2948655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7DBCB7B-7744-67E6-A40D-1C606DD150F1}"/>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3" name="Θέση υποσέλιδου 2">
            <a:extLst>
              <a:ext uri="{FF2B5EF4-FFF2-40B4-BE49-F238E27FC236}">
                <a16:creationId xmlns:a16="http://schemas.microsoft.com/office/drawing/2014/main" id="{07A4583D-AD78-DFBB-F165-EC3F0916692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99BE57C-421E-FEA3-B592-72881C602FBB}"/>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11099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A1BEA5-FB48-1CC0-6E0B-B5B51ADF68E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38CF28E-F583-E65B-BB69-99DF958560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0E7259E-F4D5-4215-324C-D6AC1E2418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40F80AA-187C-CB46-4D2F-CFF9FF22BB3A}"/>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6" name="Θέση υποσέλιδου 5">
            <a:extLst>
              <a:ext uri="{FF2B5EF4-FFF2-40B4-BE49-F238E27FC236}">
                <a16:creationId xmlns:a16="http://schemas.microsoft.com/office/drawing/2014/main" id="{48F7AF62-B5D2-ABCF-EDD3-AC0F62717D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B78F4D9-5082-8959-66CF-F40E990EC701}"/>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169618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2647A4-F6E6-B906-1D9F-31B5E0A0860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FB394B3-0EE6-4D64-0D65-CF0F777DAA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EA10724-B784-A335-56C7-2708EC1E3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AF807CB-D6FA-54C6-EB34-96CDA088967A}"/>
              </a:ext>
            </a:extLst>
          </p:cNvPr>
          <p:cNvSpPr>
            <a:spLocks noGrp="1"/>
          </p:cNvSpPr>
          <p:nvPr>
            <p:ph type="dt" sz="half" idx="10"/>
          </p:nvPr>
        </p:nvSpPr>
        <p:spPr/>
        <p:txBody>
          <a:bodyPr/>
          <a:lstStyle/>
          <a:p>
            <a:fld id="{CE9F5F50-45CF-4BDB-BF10-D51DD61C901A}" type="datetimeFigureOut">
              <a:rPr lang="el-GR" smtClean="0"/>
              <a:t>9/11/2024</a:t>
            </a:fld>
            <a:endParaRPr lang="el-GR"/>
          </a:p>
        </p:txBody>
      </p:sp>
      <p:sp>
        <p:nvSpPr>
          <p:cNvPr id="6" name="Θέση υποσέλιδου 5">
            <a:extLst>
              <a:ext uri="{FF2B5EF4-FFF2-40B4-BE49-F238E27FC236}">
                <a16:creationId xmlns:a16="http://schemas.microsoft.com/office/drawing/2014/main" id="{05A4A880-5597-4F4C-1C8F-786B384A308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0ABEC34-CFC2-6271-A15A-624C7BE3A4AB}"/>
              </a:ext>
            </a:extLst>
          </p:cNvPr>
          <p:cNvSpPr>
            <a:spLocks noGrp="1"/>
          </p:cNvSpPr>
          <p:nvPr>
            <p:ph type="sldNum" sz="quarter" idx="12"/>
          </p:nvPr>
        </p:nvSpPr>
        <p:spPr/>
        <p:txBody>
          <a:bodyPr/>
          <a:lstStyle/>
          <a:p>
            <a:fld id="{100A97E6-4914-44C0-B18C-E6CDFB7D2206}" type="slidenum">
              <a:rPr lang="el-GR" smtClean="0"/>
              <a:t>‹#›</a:t>
            </a:fld>
            <a:endParaRPr lang="el-GR"/>
          </a:p>
        </p:txBody>
      </p:sp>
    </p:spTree>
    <p:extLst>
      <p:ext uri="{BB962C8B-B14F-4D97-AF65-F5344CB8AC3E}">
        <p14:creationId xmlns:p14="http://schemas.microsoft.com/office/powerpoint/2010/main" val="4075424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FD71A9B-59AC-C4AA-5053-C2FB089E96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AF0F683-B30F-9E9B-299F-8F385DFEFB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600BFAD-D446-7755-FE6D-D9B9C89665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9F5F50-45CF-4BDB-BF10-D51DD61C901A}" type="datetimeFigureOut">
              <a:rPr lang="el-GR" smtClean="0"/>
              <a:t>9/11/2024</a:t>
            </a:fld>
            <a:endParaRPr lang="el-GR"/>
          </a:p>
        </p:txBody>
      </p:sp>
      <p:sp>
        <p:nvSpPr>
          <p:cNvPr id="5" name="Θέση υποσέλιδου 4">
            <a:extLst>
              <a:ext uri="{FF2B5EF4-FFF2-40B4-BE49-F238E27FC236}">
                <a16:creationId xmlns:a16="http://schemas.microsoft.com/office/drawing/2014/main" id="{DC1510D9-F3B3-91C0-4D05-F6FE5D5A00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A0569FE-2E8A-6F56-A229-BD3F951151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A97E6-4914-44C0-B18C-E6CDFB7D2206}" type="slidenum">
              <a:rPr lang="el-GR" smtClean="0"/>
              <a:t>‹#›</a:t>
            </a:fld>
            <a:endParaRPr lang="el-GR"/>
          </a:p>
        </p:txBody>
      </p:sp>
    </p:spTree>
    <p:extLst>
      <p:ext uri="{BB962C8B-B14F-4D97-AF65-F5344CB8AC3E}">
        <p14:creationId xmlns:p14="http://schemas.microsoft.com/office/powerpoint/2010/main" val="2299003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75696B-7F2A-A8C0-6B53-8DD617DBE024}"/>
              </a:ext>
            </a:extLst>
          </p:cNvPr>
          <p:cNvSpPr>
            <a:spLocks noGrp="1"/>
          </p:cNvSpPr>
          <p:nvPr>
            <p:ph type="ctrTitle"/>
          </p:nvPr>
        </p:nvSpPr>
        <p:spPr>
          <a:xfrm>
            <a:off x="0" y="0"/>
            <a:ext cx="12192000" cy="4780229"/>
          </a:xfrm>
        </p:spPr>
        <p:txBody>
          <a:bodyPr>
            <a:normAutofit fontScale="90000"/>
          </a:bodyPr>
          <a:lstStyle/>
          <a:p>
            <a:r>
              <a:rPr lang="el-GR" sz="5300" b="1" dirty="0">
                <a:latin typeface="+mn-lt"/>
              </a:rPr>
              <a:t>ΝΗΠΤΙΚΗ ΘΕΟΛΟΓΙΑ </a:t>
            </a:r>
            <a:br>
              <a:rPr lang="el-GR" sz="5300" b="1" dirty="0">
                <a:latin typeface="+mn-lt"/>
              </a:rPr>
            </a:br>
            <a:r>
              <a:rPr lang="el-GR" sz="5300" b="1">
                <a:latin typeface="+mn-lt"/>
              </a:rPr>
              <a:t>ΕΝΟΤΗΤΑ 6</a:t>
            </a:r>
            <a:r>
              <a:rPr lang="el-GR" sz="5300" b="1" baseline="30000">
                <a:latin typeface="+mn-lt"/>
              </a:rPr>
              <a:t>Η</a:t>
            </a:r>
            <a:br>
              <a:rPr lang="el-GR" sz="5300" b="1" baseline="30000" dirty="0">
                <a:latin typeface="+mn-lt"/>
              </a:rPr>
            </a:br>
            <a:r>
              <a:rPr lang="el-GR" sz="5300" b="1" dirty="0">
                <a:effectLst/>
                <a:latin typeface="+mn-lt"/>
                <a:ea typeface="Times New Roman" panose="02020603050405020304" pitchFamily="18" charset="0"/>
              </a:rPr>
              <a:t>Η ΕΜΠΕΙΡΙΑ ΤΗΣ ΑΙΣΘΗΣΕΩΣ </a:t>
            </a:r>
            <a:br>
              <a:rPr lang="el-GR" sz="5300" b="1" dirty="0">
                <a:effectLst/>
                <a:latin typeface="+mn-lt"/>
                <a:ea typeface="Times New Roman" panose="02020603050405020304" pitchFamily="18" charset="0"/>
              </a:rPr>
            </a:br>
            <a:r>
              <a:rPr lang="el-GR" sz="5300" b="1" dirty="0">
                <a:effectLst/>
                <a:latin typeface="+mn-lt"/>
                <a:ea typeface="Times New Roman" panose="02020603050405020304" pitchFamily="18" charset="0"/>
              </a:rPr>
              <a:t>ΣΤΟΝ ΔΙΑΔΟΧΟ ΦΩΤΙΚΗΣ</a:t>
            </a:r>
            <a:br>
              <a:rPr lang="el-GR" sz="6000" b="1" dirty="0">
                <a:effectLst/>
                <a:latin typeface="+mn-lt"/>
                <a:ea typeface="Times New Roman" panose="02020603050405020304" pitchFamily="18" charset="0"/>
              </a:rPr>
            </a:br>
            <a:r>
              <a:rPr lang="el-GR" sz="3600" b="1" dirty="0">
                <a:solidFill>
                  <a:srgbClr val="FF0000"/>
                </a:solidFill>
                <a:effectLst/>
                <a:latin typeface="+mn-lt"/>
                <a:ea typeface="Times New Roman" panose="02020603050405020304" pitchFamily="18" charset="0"/>
              </a:rPr>
              <a:t>Από το άρθρο της Μαρίας </a:t>
            </a:r>
            <a:r>
              <a:rPr lang="el-GR" sz="3600" b="1" dirty="0" err="1">
                <a:solidFill>
                  <a:srgbClr val="FF0000"/>
                </a:solidFill>
                <a:effectLst/>
                <a:latin typeface="+mn-lt"/>
                <a:ea typeface="Times New Roman" panose="02020603050405020304" pitchFamily="18" charset="0"/>
              </a:rPr>
              <a:t>Καράμπελια</a:t>
            </a:r>
            <a:r>
              <a:rPr lang="el-GR" sz="3600" b="1" dirty="0">
                <a:solidFill>
                  <a:srgbClr val="FF0000"/>
                </a:solidFill>
                <a:latin typeface="+mn-lt"/>
                <a:ea typeface="Times New Roman" panose="02020603050405020304" pitchFamily="18" charset="0"/>
              </a:rPr>
              <a:t>, «Η εμπειρία της </a:t>
            </a:r>
            <a:r>
              <a:rPr lang="en-US" sz="3600" b="1" dirty="0">
                <a:solidFill>
                  <a:srgbClr val="FF0000"/>
                </a:solidFill>
                <a:latin typeface="+mn-lt"/>
                <a:ea typeface="Times New Roman" panose="02020603050405020304" pitchFamily="18" charset="0"/>
              </a:rPr>
              <a:t>“</a:t>
            </a:r>
            <a:r>
              <a:rPr lang="el-GR" sz="3600" b="1" dirty="0">
                <a:solidFill>
                  <a:srgbClr val="FF0000"/>
                </a:solidFill>
                <a:latin typeface="+mn-lt"/>
                <a:ea typeface="Times New Roman" panose="02020603050405020304" pitchFamily="18" charset="0"/>
              </a:rPr>
              <a:t>αισθήσεως</a:t>
            </a:r>
            <a:r>
              <a:rPr lang="en-US" sz="3600" b="1" dirty="0">
                <a:solidFill>
                  <a:srgbClr val="FF0000"/>
                </a:solidFill>
                <a:latin typeface="+mn-lt"/>
                <a:ea typeface="Times New Roman" panose="02020603050405020304" pitchFamily="18" charset="0"/>
              </a:rPr>
              <a:t>”</a:t>
            </a:r>
            <a:r>
              <a:rPr lang="el-GR" sz="3600" b="1" dirty="0">
                <a:solidFill>
                  <a:srgbClr val="FF0000"/>
                </a:solidFill>
                <a:latin typeface="+mn-lt"/>
                <a:ea typeface="Times New Roman" panose="02020603050405020304" pitchFamily="18" charset="0"/>
              </a:rPr>
              <a:t> στον Διάδοχο </a:t>
            </a:r>
            <a:r>
              <a:rPr lang="el-GR" sz="3600" b="1" dirty="0" err="1">
                <a:solidFill>
                  <a:srgbClr val="FF0000"/>
                </a:solidFill>
                <a:latin typeface="+mn-lt"/>
                <a:ea typeface="Times New Roman" panose="02020603050405020304" pitchFamily="18" charset="0"/>
              </a:rPr>
              <a:t>Φωτικής</a:t>
            </a:r>
            <a:r>
              <a:rPr lang="el-GR" sz="3600" b="1" dirty="0">
                <a:solidFill>
                  <a:srgbClr val="FF0000"/>
                </a:solidFill>
                <a:latin typeface="+mn-lt"/>
                <a:ea typeface="Times New Roman" panose="02020603050405020304" pitchFamily="18" charset="0"/>
              </a:rPr>
              <a:t>», </a:t>
            </a:r>
            <a:r>
              <a:rPr lang="el-GR" sz="3600" b="1" i="1" dirty="0">
                <a:solidFill>
                  <a:srgbClr val="FF0000"/>
                </a:solidFill>
                <a:latin typeface="+mn-lt"/>
                <a:ea typeface="Times New Roman" panose="02020603050405020304" pitchFamily="18" charset="0"/>
              </a:rPr>
              <a:t>ΓΡΗΓΟΡΙΟΣ Ο ΠΑΛΑΜΑΣ</a:t>
            </a:r>
            <a:r>
              <a:rPr lang="el-GR" sz="3600" b="1" dirty="0">
                <a:solidFill>
                  <a:srgbClr val="FF0000"/>
                </a:solidFill>
                <a:latin typeface="+mn-lt"/>
                <a:ea typeface="Times New Roman" panose="02020603050405020304" pitchFamily="18" charset="0"/>
              </a:rPr>
              <a:t>, τεύχος </a:t>
            </a:r>
            <a:r>
              <a:rPr lang="el-GR" sz="3600" b="1" dirty="0" err="1">
                <a:solidFill>
                  <a:srgbClr val="FF0000"/>
                </a:solidFill>
                <a:latin typeface="+mn-lt"/>
                <a:ea typeface="Times New Roman" panose="02020603050405020304" pitchFamily="18" charset="0"/>
              </a:rPr>
              <a:t>ἀφιερωτήριον</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ἐπὶ</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τῇ</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ἐκδημίᾳ</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τοῦ</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Παναγιωτάτου</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Μητροπολίτου</a:t>
            </a:r>
            <a:r>
              <a:rPr lang="el-GR" sz="3600" b="1" dirty="0">
                <a:solidFill>
                  <a:srgbClr val="FF0000"/>
                </a:solidFill>
                <a:latin typeface="+mn-lt"/>
                <a:ea typeface="Times New Roman" panose="02020603050405020304" pitchFamily="18" charset="0"/>
              </a:rPr>
              <a:t> Θεσσαλονίκης </a:t>
            </a:r>
            <a:r>
              <a:rPr lang="el-GR" sz="3600" b="1" dirty="0" err="1">
                <a:solidFill>
                  <a:srgbClr val="FF0000"/>
                </a:solidFill>
                <a:latin typeface="+mn-lt"/>
                <a:ea typeface="Times New Roman" panose="02020603050405020304" pitchFamily="18" charset="0"/>
              </a:rPr>
              <a:t>κυροῦ</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Παντελεήμονος</a:t>
            </a:r>
            <a:r>
              <a:rPr lang="el-GR" sz="3600" b="1" dirty="0">
                <a:solidFill>
                  <a:srgbClr val="FF0000"/>
                </a:solidFill>
                <a:latin typeface="+mn-lt"/>
                <a:ea typeface="Times New Roman" panose="02020603050405020304" pitchFamily="18" charset="0"/>
              </a:rPr>
              <a:t> </a:t>
            </a:r>
            <a:r>
              <a:rPr lang="el-GR" sz="3600" b="1" dirty="0" err="1">
                <a:solidFill>
                  <a:srgbClr val="FF0000"/>
                </a:solidFill>
                <a:latin typeface="+mn-lt"/>
                <a:ea typeface="Times New Roman" panose="02020603050405020304" pitchFamily="18" charset="0"/>
              </a:rPr>
              <a:t>τοῦ</a:t>
            </a:r>
            <a:r>
              <a:rPr lang="el-GR" sz="3600" b="1" dirty="0">
                <a:solidFill>
                  <a:srgbClr val="FF0000"/>
                </a:solidFill>
                <a:latin typeface="+mn-lt"/>
                <a:ea typeface="Times New Roman" panose="02020603050405020304" pitchFamily="18" charset="0"/>
              </a:rPr>
              <a:t> Β΄</a:t>
            </a:r>
            <a:endParaRPr lang="el-GR" sz="3600" dirty="0"/>
          </a:p>
        </p:txBody>
      </p:sp>
      <p:sp>
        <p:nvSpPr>
          <p:cNvPr id="3" name="Υπότιτλος 2">
            <a:extLst>
              <a:ext uri="{FF2B5EF4-FFF2-40B4-BE49-F238E27FC236}">
                <a16:creationId xmlns:a16="http://schemas.microsoft.com/office/drawing/2014/main" id="{833D569C-985B-9279-2F96-1EAF7AB49780}"/>
              </a:ext>
            </a:extLst>
          </p:cNvPr>
          <p:cNvSpPr>
            <a:spLocks noGrp="1"/>
          </p:cNvSpPr>
          <p:nvPr>
            <p:ph type="subTitle" idx="1"/>
          </p:nvPr>
        </p:nvSpPr>
        <p:spPr>
          <a:xfrm>
            <a:off x="1324824" y="4780229"/>
            <a:ext cx="9144000" cy="2077771"/>
          </a:xfrm>
        </p:spPr>
        <p:txBody>
          <a:bodyPr>
            <a:normAutofit fontScale="92500" lnSpcReduction="2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ΣΥΝΔΙΔΑΣΚΩΝ: π. </a:t>
            </a:r>
            <a:r>
              <a:rPr lang="el-GR"/>
              <a:t>ΓΕΩΡΓΙΟΣ ΔΙΑΜΑΝΤΟΠΟΥΛΟΣ</a:t>
            </a:r>
            <a:endParaRPr lang="el-GR" dirty="0"/>
          </a:p>
          <a:p>
            <a:r>
              <a:rPr lang="el-GR" dirty="0"/>
              <a:t>2024-2025</a:t>
            </a:r>
          </a:p>
          <a:p>
            <a:endParaRPr lang="el-GR" dirty="0"/>
          </a:p>
        </p:txBody>
      </p:sp>
    </p:spTree>
    <p:extLst>
      <p:ext uri="{BB962C8B-B14F-4D97-AF65-F5344CB8AC3E}">
        <p14:creationId xmlns:p14="http://schemas.microsoft.com/office/powerpoint/2010/main" val="3403719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A300A2-378E-49A8-FEE2-9B1F565B0015}"/>
              </a:ext>
            </a:extLst>
          </p:cNvPr>
          <p:cNvSpPr>
            <a:spLocks noGrp="1"/>
          </p:cNvSpPr>
          <p:nvPr>
            <p:ph type="title"/>
          </p:nvPr>
        </p:nvSpPr>
        <p:spPr>
          <a:xfrm>
            <a:off x="0" y="18255"/>
            <a:ext cx="12192000" cy="564549"/>
          </a:xfrm>
        </p:spPr>
        <p:txBody>
          <a:bodyPr>
            <a:normAutofit fontScale="90000"/>
          </a:bodyPr>
          <a:lstStyle/>
          <a:p>
            <a:pPr algn="ctr"/>
            <a:r>
              <a:rPr lang="el-GR" sz="4400" dirty="0">
                <a:latin typeface="+mn-lt"/>
                <a:ea typeface="Times New Roman" panose="02020603050405020304" pitchFamily="18" charset="0"/>
              </a:rPr>
              <a:t> </a:t>
            </a:r>
            <a:r>
              <a:rPr lang="el-GR" sz="4000" dirty="0">
                <a:latin typeface="+mn-lt"/>
                <a:ea typeface="Times New Roman" panose="02020603050405020304" pitchFamily="18" charset="0"/>
              </a:rPr>
              <a:t>Εν Χριστώ αποκατάσταση και ενοποίηση της φυσικής αίσθησης</a:t>
            </a:r>
            <a:endParaRPr lang="el-GR" sz="4000" dirty="0"/>
          </a:p>
        </p:txBody>
      </p:sp>
      <p:sp>
        <p:nvSpPr>
          <p:cNvPr id="3" name="Θέση περιεχομένου 2">
            <a:extLst>
              <a:ext uri="{FF2B5EF4-FFF2-40B4-BE49-F238E27FC236}">
                <a16:creationId xmlns:a16="http://schemas.microsoft.com/office/drawing/2014/main" id="{3C950DCF-1470-EAB1-EDF4-E9FB2D556C5C}"/>
              </a:ext>
            </a:extLst>
          </p:cNvPr>
          <p:cNvSpPr>
            <a:spLocks noGrp="1"/>
          </p:cNvSpPr>
          <p:nvPr>
            <p:ph idx="1"/>
          </p:nvPr>
        </p:nvSpPr>
        <p:spPr>
          <a:xfrm>
            <a:off x="0" y="693336"/>
            <a:ext cx="12192000" cy="6164664"/>
          </a:xfrm>
        </p:spPr>
        <p:txBody>
          <a:bodyPr>
            <a:normAutofit fontScale="92500" lnSpcReduction="20000"/>
          </a:bodyPr>
          <a:lstStyle/>
          <a:p>
            <a:r>
              <a:rPr lang="el-GR" dirty="0"/>
              <a:t>Η θεία χάρη προσφέρει στον άνθρωπο δύο αγαθά. Αποκαθιστά άμεσα το «κατ’ </a:t>
            </a:r>
            <a:r>
              <a:rPr lang="el-GR" dirty="0" err="1"/>
              <a:t>εἰκόνα</a:t>
            </a:r>
            <a:r>
              <a:rPr lang="el-GR" dirty="0"/>
              <a:t>» και υπόσχεται έμμεσα το «καθ’ </a:t>
            </a:r>
            <a:r>
              <a:rPr lang="el-GR" dirty="0" err="1"/>
              <a:t>ὁμοίωσιν</a:t>
            </a:r>
            <a:r>
              <a:rPr lang="el-GR" dirty="0"/>
              <a:t>» αναμένοντας την εκδήλωση της ανθρώπινης προαίρεσης: «</a:t>
            </a:r>
            <a:r>
              <a:rPr lang="el-GR" i="1" dirty="0"/>
              <a:t>Δύο </a:t>
            </a:r>
            <a:r>
              <a:rPr lang="el-GR" i="1" dirty="0" err="1"/>
              <a:t>ἡμῖν</a:t>
            </a:r>
            <a:r>
              <a:rPr lang="el-GR" i="1" dirty="0"/>
              <a:t> </a:t>
            </a:r>
            <a:r>
              <a:rPr lang="el-GR" i="1" dirty="0" err="1"/>
              <a:t>καλὰ</a:t>
            </a:r>
            <a:r>
              <a:rPr lang="el-GR" i="1" dirty="0"/>
              <a:t> ἡ </a:t>
            </a:r>
            <a:r>
              <a:rPr lang="el-GR" i="1" dirty="0" err="1"/>
              <a:t>ἁγία</a:t>
            </a:r>
            <a:r>
              <a:rPr lang="el-GR" i="1" dirty="0"/>
              <a:t> χάρις </a:t>
            </a:r>
            <a:r>
              <a:rPr lang="el-GR" i="1" dirty="0" err="1"/>
              <a:t>διὰ</a:t>
            </a:r>
            <a:r>
              <a:rPr lang="el-GR" i="1" dirty="0"/>
              <a:t> </a:t>
            </a:r>
            <a:r>
              <a:rPr lang="el-GR" i="1" dirty="0" err="1"/>
              <a:t>τοῦ</a:t>
            </a:r>
            <a:r>
              <a:rPr lang="el-GR" i="1" dirty="0"/>
              <a:t> βαπτίσματος </a:t>
            </a:r>
            <a:r>
              <a:rPr lang="el-GR" i="1" dirty="0" err="1"/>
              <a:t>περιποιεῖ</a:t>
            </a:r>
            <a:r>
              <a:rPr lang="el-GR" i="1" dirty="0"/>
              <a:t> </a:t>
            </a:r>
            <a:r>
              <a:rPr lang="el-GR" i="1" dirty="0" err="1"/>
              <a:t>ἀναγεννήσεως</a:t>
            </a:r>
            <a:r>
              <a:rPr lang="el-GR" i="1" dirty="0"/>
              <a:t>, </a:t>
            </a:r>
            <a:r>
              <a:rPr lang="el-GR" i="1" dirty="0" err="1"/>
              <a:t>ὧντινων</a:t>
            </a:r>
            <a:r>
              <a:rPr lang="el-GR" i="1" dirty="0"/>
              <a:t> </a:t>
            </a:r>
            <a:r>
              <a:rPr lang="el-GR" i="1" dirty="0" err="1"/>
              <a:t>τὸ</a:t>
            </a:r>
            <a:r>
              <a:rPr lang="el-GR" i="1" dirty="0"/>
              <a:t> </a:t>
            </a:r>
            <a:r>
              <a:rPr lang="el-GR" i="1" dirty="0" err="1"/>
              <a:t>ἕν</a:t>
            </a:r>
            <a:r>
              <a:rPr lang="el-GR" i="1" dirty="0"/>
              <a:t> </a:t>
            </a:r>
            <a:r>
              <a:rPr lang="el-GR" i="1" dirty="0" err="1"/>
              <a:t>ἀπείρως</a:t>
            </a:r>
            <a:r>
              <a:rPr lang="el-GR" i="1" dirty="0"/>
              <a:t> </a:t>
            </a:r>
            <a:r>
              <a:rPr lang="el-GR" i="1" dirty="0" err="1"/>
              <a:t>τοῦ</a:t>
            </a:r>
            <a:r>
              <a:rPr lang="el-GR" i="1" dirty="0"/>
              <a:t> </a:t>
            </a:r>
            <a:r>
              <a:rPr lang="el-GR" i="1" dirty="0" err="1"/>
              <a:t>ἑνὸς</a:t>
            </a:r>
            <a:r>
              <a:rPr lang="el-GR" i="1" dirty="0"/>
              <a:t> </a:t>
            </a:r>
            <a:r>
              <a:rPr lang="el-GR" i="1" dirty="0" err="1"/>
              <a:t>ὑπερβάλλει</a:t>
            </a:r>
            <a:r>
              <a:rPr lang="el-GR" i="1" dirty="0"/>
              <a:t>. </a:t>
            </a:r>
            <a:r>
              <a:rPr lang="el-GR" i="1" dirty="0" err="1"/>
              <a:t>Ἀλλὰ</a:t>
            </a:r>
            <a:r>
              <a:rPr lang="el-GR" i="1" dirty="0"/>
              <a:t> </a:t>
            </a:r>
            <a:r>
              <a:rPr lang="el-GR" i="1" dirty="0" err="1"/>
              <a:t>τὸ</a:t>
            </a:r>
            <a:r>
              <a:rPr lang="el-GR" i="1" dirty="0"/>
              <a:t> </a:t>
            </a:r>
            <a:r>
              <a:rPr lang="el-GR" i="1" dirty="0" err="1"/>
              <a:t>μὲν</a:t>
            </a:r>
            <a:r>
              <a:rPr lang="el-GR" i="1" dirty="0"/>
              <a:t> </a:t>
            </a:r>
            <a:r>
              <a:rPr lang="el-GR" i="1" dirty="0" err="1"/>
              <a:t>εὐθέως</a:t>
            </a:r>
            <a:r>
              <a:rPr lang="el-GR" i="1" dirty="0"/>
              <a:t> χαρίζεται… </a:t>
            </a:r>
            <a:r>
              <a:rPr lang="el-GR" i="1" dirty="0" err="1"/>
              <a:t>τοῦτ</a:t>
            </a:r>
            <a:r>
              <a:rPr lang="el-GR" i="1" dirty="0"/>
              <a:t>’ </a:t>
            </a:r>
            <a:r>
              <a:rPr lang="el-GR" i="1" dirty="0" err="1"/>
              <a:t>ἔστιν</a:t>
            </a:r>
            <a:r>
              <a:rPr lang="el-GR" i="1" dirty="0"/>
              <a:t> </a:t>
            </a:r>
            <a:r>
              <a:rPr lang="el-GR" i="1" dirty="0" err="1"/>
              <a:t>τὸ</a:t>
            </a:r>
            <a:r>
              <a:rPr lang="el-GR" i="1" dirty="0"/>
              <a:t> κατ’ </a:t>
            </a:r>
            <a:r>
              <a:rPr lang="el-GR" i="1" dirty="0" err="1"/>
              <a:t>εἰκόνα</a:t>
            </a:r>
            <a:r>
              <a:rPr lang="el-GR" i="1" dirty="0"/>
              <a:t>, λαμπρύνει, </a:t>
            </a:r>
            <a:r>
              <a:rPr lang="el-GR" i="1" dirty="0" err="1"/>
              <a:t>πᾶσα</a:t>
            </a:r>
            <a:r>
              <a:rPr lang="el-GR" i="1" dirty="0"/>
              <a:t> </a:t>
            </a:r>
            <a:r>
              <a:rPr lang="el-GR" i="1" dirty="0" err="1"/>
              <a:t>ῥυτίδα</a:t>
            </a:r>
            <a:r>
              <a:rPr lang="el-GR" i="1" dirty="0"/>
              <a:t> </a:t>
            </a:r>
            <a:r>
              <a:rPr lang="el-GR" i="1" dirty="0" err="1"/>
              <a:t>τῆς</a:t>
            </a:r>
            <a:r>
              <a:rPr lang="el-GR" i="1" dirty="0"/>
              <a:t> </a:t>
            </a:r>
            <a:r>
              <a:rPr lang="el-GR" i="1" dirty="0" err="1"/>
              <a:t>ἁμαρτίας</a:t>
            </a:r>
            <a:r>
              <a:rPr lang="el-GR" i="1" dirty="0"/>
              <a:t> </a:t>
            </a:r>
            <a:r>
              <a:rPr lang="el-GR" i="1" dirty="0" err="1"/>
              <a:t>ἡμᾶς</a:t>
            </a:r>
            <a:r>
              <a:rPr lang="el-GR" i="1" dirty="0"/>
              <a:t> </a:t>
            </a:r>
            <a:r>
              <a:rPr lang="el-GR" i="1" dirty="0" err="1"/>
              <a:t>ἀπονίπτουσα</a:t>
            </a:r>
            <a:r>
              <a:rPr lang="el-GR" i="1" dirty="0"/>
              <a:t>. </a:t>
            </a:r>
            <a:r>
              <a:rPr lang="el-GR" i="1" dirty="0" err="1"/>
              <a:t>Τὸ</a:t>
            </a:r>
            <a:r>
              <a:rPr lang="el-GR" i="1" dirty="0"/>
              <a:t> </a:t>
            </a:r>
            <a:r>
              <a:rPr lang="el-GR" i="1" dirty="0" err="1"/>
              <a:t>δὲ</a:t>
            </a:r>
            <a:r>
              <a:rPr lang="el-GR" i="1" dirty="0"/>
              <a:t> </a:t>
            </a:r>
            <a:r>
              <a:rPr lang="el-GR" i="1" dirty="0" err="1"/>
              <a:t>ἐκδέχεται</a:t>
            </a:r>
            <a:r>
              <a:rPr lang="el-GR" i="1" dirty="0"/>
              <a:t> </a:t>
            </a:r>
            <a:r>
              <a:rPr lang="el-GR" i="1" dirty="0" err="1"/>
              <a:t>ἵνα</a:t>
            </a:r>
            <a:r>
              <a:rPr lang="el-GR" i="1" dirty="0"/>
              <a:t> </a:t>
            </a:r>
            <a:r>
              <a:rPr lang="el-GR" i="1" dirty="0" err="1"/>
              <a:t>σὺν</a:t>
            </a:r>
            <a:r>
              <a:rPr lang="el-GR" i="1" dirty="0"/>
              <a:t> </a:t>
            </a:r>
            <a:r>
              <a:rPr lang="el-GR" i="1" dirty="0" err="1"/>
              <a:t>ἡμῖν</a:t>
            </a:r>
            <a:r>
              <a:rPr lang="el-GR" i="1" dirty="0"/>
              <a:t> </a:t>
            </a:r>
            <a:r>
              <a:rPr lang="el-GR" i="1" dirty="0" err="1"/>
              <a:t>ἐργάσηται</a:t>
            </a:r>
            <a:r>
              <a:rPr lang="el-GR" i="1" dirty="0"/>
              <a:t>, </a:t>
            </a:r>
            <a:r>
              <a:rPr lang="el-GR" i="1" dirty="0" err="1"/>
              <a:t>ὅπερ</a:t>
            </a:r>
            <a:r>
              <a:rPr lang="el-GR" i="1" dirty="0"/>
              <a:t> </a:t>
            </a:r>
            <a:r>
              <a:rPr lang="el-GR" i="1" dirty="0" err="1"/>
              <a:t>ἐστὶ</a:t>
            </a:r>
            <a:r>
              <a:rPr lang="el-GR" i="1" dirty="0"/>
              <a:t> </a:t>
            </a:r>
            <a:r>
              <a:rPr lang="el-GR" i="1" dirty="0" err="1"/>
              <a:t>τὸ</a:t>
            </a:r>
            <a:r>
              <a:rPr lang="el-GR" i="1" dirty="0"/>
              <a:t> καθ’ </a:t>
            </a:r>
            <a:r>
              <a:rPr lang="el-GR" i="1" dirty="0" err="1"/>
              <a:t>ὁμοίωσιν</a:t>
            </a:r>
            <a:r>
              <a:rPr lang="el-GR" dirty="0"/>
              <a:t>» (</a:t>
            </a:r>
            <a:r>
              <a:rPr lang="el-GR" i="1" dirty="0" err="1"/>
              <a:t>Ἑκατὸ</a:t>
            </a:r>
            <a:r>
              <a:rPr lang="el-GR" i="1" dirty="0"/>
              <a:t> </a:t>
            </a:r>
            <a:r>
              <a:rPr lang="el-GR" i="1" dirty="0" err="1"/>
              <a:t>Γνωστικὰ</a:t>
            </a:r>
            <a:r>
              <a:rPr lang="el-GR" i="1" dirty="0"/>
              <a:t> Κεφάλαια </a:t>
            </a:r>
            <a:r>
              <a:rPr lang="el-GR" i="1" dirty="0" err="1"/>
              <a:t>πθ</a:t>
            </a:r>
            <a:r>
              <a:rPr lang="el-GR" i="1" dirty="0"/>
              <a:t>΄</a:t>
            </a:r>
            <a:r>
              <a:rPr lang="en-GB" dirty="0"/>
              <a:t>, SCHr5, </a:t>
            </a:r>
            <a:r>
              <a:rPr lang="el-GR" dirty="0"/>
              <a:t>σ. 149). </a:t>
            </a:r>
          </a:p>
          <a:p>
            <a:r>
              <a:rPr lang="el-GR" dirty="0"/>
              <a:t>Έτσι το βάπτισμα λαμπρύνει την ανθρώπινη φύση, δεν καταργεί όμως την ανθρώπινη βούληση ούτε εμποδίζει τις επιθέσεις των δαιμονικών πειρασμών: «</a:t>
            </a:r>
            <a:r>
              <a:rPr lang="el-GR" i="1" dirty="0" err="1"/>
              <a:t>Τοῦτο</a:t>
            </a:r>
            <a:r>
              <a:rPr lang="el-GR" i="1" dirty="0"/>
              <a:t> </a:t>
            </a:r>
            <a:r>
              <a:rPr lang="el-GR" i="1" dirty="0" err="1"/>
              <a:t>γὰρ</a:t>
            </a:r>
            <a:r>
              <a:rPr lang="el-GR" i="1" dirty="0"/>
              <a:t> </a:t>
            </a:r>
            <a:r>
              <a:rPr lang="el-GR" i="1" dirty="0" err="1"/>
              <a:t>λουτρὸν</a:t>
            </a:r>
            <a:r>
              <a:rPr lang="el-GR" i="1" dirty="0"/>
              <a:t> </a:t>
            </a:r>
            <a:r>
              <a:rPr lang="el-GR" i="1" dirty="0" err="1"/>
              <a:t>τῆς</a:t>
            </a:r>
            <a:r>
              <a:rPr lang="el-GR" i="1" dirty="0"/>
              <a:t> </a:t>
            </a:r>
            <a:r>
              <a:rPr lang="el-GR" i="1" dirty="0" err="1"/>
              <a:t>ἁγιότητος</a:t>
            </a:r>
            <a:r>
              <a:rPr lang="el-GR" i="1" dirty="0"/>
              <a:t> </a:t>
            </a:r>
            <a:r>
              <a:rPr lang="el-GR" i="1" dirty="0" err="1"/>
              <a:t>τὸν</a:t>
            </a:r>
            <a:r>
              <a:rPr lang="el-GR" i="1" dirty="0"/>
              <a:t> </a:t>
            </a:r>
            <a:r>
              <a:rPr lang="el-GR" i="1" dirty="0" err="1"/>
              <a:t>μὲν</a:t>
            </a:r>
            <a:r>
              <a:rPr lang="el-GR" i="1" dirty="0"/>
              <a:t> </a:t>
            </a:r>
            <a:r>
              <a:rPr lang="el-GR" i="1" dirty="0" err="1"/>
              <a:t>ἐκ</a:t>
            </a:r>
            <a:r>
              <a:rPr lang="el-GR" i="1" dirty="0"/>
              <a:t> </a:t>
            </a:r>
            <a:r>
              <a:rPr lang="el-GR" i="1" dirty="0" err="1"/>
              <a:t>τῆς</a:t>
            </a:r>
            <a:r>
              <a:rPr lang="el-GR" i="1" dirty="0"/>
              <a:t> </a:t>
            </a:r>
            <a:r>
              <a:rPr lang="el-GR" i="1" dirty="0" err="1"/>
              <a:t>ἁμαρτίας</a:t>
            </a:r>
            <a:r>
              <a:rPr lang="el-GR" i="1" dirty="0"/>
              <a:t> </a:t>
            </a:r>
            <a:r>
              <a:rPr lang="el-GR" i="1" dirty="0" err="1"/>
              <a:t>περιαίρει</a:t>
            </a:r>
            <a:r>
              <a:rPr lang="el-GR" i="1" dirty="0"/>
              <a:t> </a:t>
            </a:r>
            <a:r>
              <a:rPr lang="el-GR" i="1" dirty="0" err="1"/>
              <a:t>ἐξ</a:t>
            </a:r>
            <a:r>
              <a:rPr lang="el-GR" i="1" dirty="0"/>
              <a:t> </a:t>
            </a:r>
            <a:r>
              <a:rPr lang="el-GR" i="1" dirty="0" err="1"/>
              <a:t>ἡμῶν</a:t>
            </a:r>
            <a:r>
              <a:rPr lang="el-GR" i="1" dirty="0"/>
              <a:t> </a:t>
            </a:r>
            <a:r>
              <a:rPr lang="el-GR" i="1" dirty="0" err="1"/>
              <a:t>ρύπον</a:t>
            </a:r>
            <a:r>
              <a:rPr lang="el-GR" i="1" dirty="0"/>
              <a:t>, </a:t>
            </a:r>
            <a:r>
              <a:rPr lang="el-GR" i="1" dirty="0" err="1"/>
              <a:t>τὸ</a:t>
            </a:r>
            <a:r>
              <a:rPr lang="el-GR" i="1" dirty="0"/>
              <a:t> </a:t>
            </a:r>
            <a:r>
              <a:rPr lang="el-GR" i="1" dirty="0" err="1"/>
              <a:t>δὲ</a:t>
            </a:r>
            <a:r>
              <a:rPr lang="el-GR" i="1" dirty="0"/>
              <a:t> </a:t>
            </a:r>
            <a:r>
              <a:rPr lang="el-GR" i="1" dirty="0" err="1"/>
              <a:t>διπλοῦν</a:t>
            </a:r>
            <a:r>
              <a:rPr lang="el-GR" i="1" dirty="0"/>
              <a:t> </a:t>
            </a:r>
            <a:r>
              <a:rPr lang="el-GR" i="1" dirty="0" err="1"/>
              <a:t>τῆς</a:t>
            </a:r>
            <a:r>
              <a:rPr lang="el-GR" i="1" dirty="0"/>
              <a:t> θελήσεως </a:t>
            </a:r>
            <a:r>
              <a:rPr lang="el-GR" i="1" dirty="0" err="1"/>
              <a:t>ἡμῶν</a:t>
            </a:r>
            <a:r>
              <a:rPr lang="el-GR" i="1" dirty="0"/>
              <a:t> </a:t>
            </a:r>
            <a:r>
              <a:rPr lang="el-GR" i="1" dirty="0" err="1"/>
              <a:t>οὐκ</a:t>
            </a:r>
            <a:r>
              <a:rPr lang="el-GR" i="1" dirty="0"/>
              <a:t> </a:t>
            </a:r>
            <a:r>
              <a:rPr lang="el-GR" i="1" dirty="0" err="1"/>
              <a:t>ἀλλάσσει</a:t>
            </a:r>
            <a:r>
              <a:rPr lang="el-GR" i="1" dirty="0"/>
              <a:t> </a:t>
            </a:r>
            <a:r>
              <a:rPr lang="el-GR" i="1" dirty="0" err="1"/>
              <a:t>νῦν</a:t>
            </a:r>
            <a:r>
              <a:rPr lang="el-GR" i="1" dirty="0"/>
              <a:t> </a:t>
            </a:r>
            <a:r>
              <a:rPr lang="el-GR" i="1" dirty="0" err="1"/>
              <a:t>οὔτε</a:t>
            </a:r>
            <a:r>
              <a:rPr lang="el-GR" i="1" dirty="0"/>
              <a:t> </a:t>
            </a:r>
            <a:r>
              <a:rPr lang="el-GR" i="1" dirty="0" err="1"/>
              <a:t>μὴν</a:t>
            </a:r>
            <a:r>
              <a:rPr lang="el-GR" i="1" dirty="0"/>
              <a:t> </a:t>
            </a:r>
            <a:r>
              <a:rPr lang="el-GR" i="1" dirty="0" err="1"/>
              <a:t>τοὺς</a:t>
            </a:r>
            <a:r>
              <a:rPr lang="el-GR" i="1" dirty="0"/>
              <a:t> δαίμονας </a:t>
            </a:r>
            <a:r>
              <a:rPr lang="el-GR" i="1" dirty="0" err="1"/>
              <a:t>τοῦ</a:t>
            </a:r>
            <a:r>
              <a:rPr lang="el-GR" i="1" dirty="0"/>
              <a:t> </a:t>
            </a:r>
            <a:r>
              <a:rPr lang="el-GR" i="1" dirty="0" err="1"/>
              <a:t>πολεμεῖν</a:t>
            </a:r>
            <a:r>
              <a:rPr lang="el-GR" i="1" dirty="0"/>
              <a:t> </a:t>
            </a:r>
            <a:r>
              <a:rPr lang="el-GR" i="1" dirty="0" err="1"/>
              <a:t>ἡμῖν</a:t>
            </a:r>
            <a:r>
              <a:rPr lang="el-GR" i="1" dirty="0"/>
              <a:t>… κωλύει</a:t>
            </a:r>
            <a:r>
              <a:rPr lang="el-GR" dirty="0"/>
              <a:t>» (</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n-GB" dirty="0"/>
              <a:t>, SCHr5, </a:t>
            </a:r>
            <a:r>
              <a:rPr lang="el-GR" dirty="0"/>
              <a:t>σ. 136). Αυτό σημαίνει ότι με τη </a:t>
            </a:r>
            <a:r>
              <a:rPr lang="el-GR" dirty="0" err="1"/>
              <a:t>βαπτισματική</a:t>
            </a:r>
            <a:r>
              <a:rPr lang="el-GR" dirty="0"/>
              <a:t> πράξη εγκαινιάζεται και ο αγώνας του ανθρώπου για την επίτευξη της τελείωσης.</a:t>
            </a:r>
          </a:p>
          <a:p>
            <a:r>
              <a:rPr lang="el-GR" dirty="0"/>
              <a:t>Στην πορεία αυτή ο ρόλος του Αγίου Πνεύματος είναι καθοριστικός-προωθητικός. Όταν ο νους αρχίζει να γεύεται «</a:t>
            </a:r>
            <a:r>
              <a:rPr lang="el-GR" i="1" dirty="0" err="1"/>
              <a:t>ἐν</a:t>
            </a:r>
            <a:r>
              <a:rPr lang="el-GR" i="1" dirty="0"/>
              <a:t> </a:t>
            </a:r>
            <a:r>
              <a:rPr lang="el-GR" i="1" dirty="0" err="1"/>
              <a:t>πολλῇ</a:t>
            </a:r>
            <a:r>
              <a:rPr lang="el-GR" i="1" dirty="0"/>
              <a:t> </a:t>
            </a:r>
            <a:r>
              <a:rPr lang="el-GR" i="1" dirty="0" err="1"/>
              <a:t>αἰσθήσει</a:t>
            </a:r>
            <a:r>
              <a:rPr lang="el-GR" dirty="0"/>
              <a:t>» τη χρηστότητα του Αγίου Πνεύματος, κατανοεί πώς η θεία χάρη αρχίζει να ζωγραφίζει το κατ’ εικόνα στο καθ’ </a:t>
            </a:r>
            <a:r>
              <a:rPr lang="el-GR" dirty="0" err="1"/>
              <a:t>ομοίωσιν</a:t>
            </a:r>
            <a:r>
              <a:rPr lang="el-GR" dirty="0"/>
              <a:t>: «</a:t>
            </a:r>
            <a:r>
              <a:rPr lang="el-GR" i="1" dirty="0" err="1"/>
              <a:t>Ὅταν</a:t>
            </a:r>
            <a:r>
              <a:rPr lang="el-GR" i="1" dirty="0"/>
              <a:t> </a:t>
            </a:r>
            <a:r>
              <a:rPr lang="el-GR" i="1" dirty="0" err="1"/>
              <a:t>οὖν</a:t>
            </a:r>
            <a:r>
              <a:rPr lang="el-GR" i="1" dirty="0"/>
              <a:t> </a:t>
            </a:r>
            <a:r>
              <a:rPr lang="el-GR" i="1" dirty="0" err="1"/>
              <a:t>ἄρξηται</a:t>
            </a:r>
            <a:r>
              <a:rPr lang="el-GR" i="1" dirty="0"/>
              <a:t> ὁ </a:t>
            </a:r>
            <a:r>
              <a:rPr lang="el-GR" i="1" dirty="0" err="1"/>
              <a:t>νοῦς</a:t>
            </a:r>
            <a:r>
              <a:rPr lang="el-GR" i="1" dirty="0"/>
              <a:t> </a:t>
            </a:r>
            <a:r>
              <a:rPr lang="el-GR" i="1" dirty="0" err="1"/>
              <a:t>ἐν</a:t>
            </a:r>
            <a:r>
              <a:rPr lang="el-GR" i="1" dirty="0"/>
              <a:t> </a:t>
            </a:r>
            <a:r>
              <a:rPr lang="el-GR" i="1" dirty="0" err="1"/>
              <a:t>πολλῇ</a:t>
            </a:r>
            <a:r>
              <a:rPr lang="el-GR" i="1" dirty="0"/>
              <a:t> </a:t>
            </a:r>
            <a:r>
              <a:rPr lang="el-GR" i="1" dirty="0" err="1"/>
              <a:t>αἰσθήσει</a:t>
            </a:r>
            <a:r>
              <a:rPr lang="el-GR" i="1" dirty="0"/>
              <a:t> </a:t>
            </a:r>
            <a:r>
              <a:rPr lang="el-GR" i="1" dirty="0" err="1"/>
              <a:t>γεύεσθαι</a:t>
            </a:r>
            <a:r>
              <a:rPr lang="el-GR" i="1" dirty="0"/>
              <a:t> </a:t>
            </a:r>
            <a:r>
              <a:rPr lang="el-GR" i="1" dirty="0" err="1"/>
              <a:t>τῆς</a:t>
            </a:r>
            <a:r>
              <a:rPr lang="el-GR" i="1" dirty="0"/>
              <a:t> </a:t>
            </a:r>
            <a:r>
              <a:rPr lang="el-GR" i="1" dirty="0" err="1"/>
              <a:t>χρηστότητος</a:t>
            </a:r>
            <a:r>
              <a:rPr lang="el-GR" i="1" dirty="0"/>
              <a:t> </a:t>
            </a:r>
            <a:r>
              <a:rPr lang="el-GR" i="1" dirty="0" err="1"/>
              <a:t>τοῦ</a:t>
            </a:r>
            <a:r>
              <a:rPr lang="el-GR" i="1" dirty="0"/>
              <a:t> </a:t>
            </a:r>
            <a:r>
              <a:rPr lang="el-GR" i="1" dirty="0" err="1"/>
              <a:t>ἁγίου</a:t>
            </a:r>
            <a:r>
              <a:rPr lang="el-GR" i="1" dirty="0"/>
              <a:t> πνεύματος, τότε </a:t>
            </a:r>
            <a:r>
              <a:rPr lang="el-GR" i="1" dirty="0" err="1"/>
              <a:t>ὀφείλομεν</a:t>
            </a:r>
            <a:r>
              <a:rPr lang="el-GR" i="1" dirty="0"/>
              <a:t> </a:t>
            </a:r>
            <a:r>
              <a:rPr lang="el-GR" i="1" dirty="0" err="1"/>
              <a:t>εἰδέναι</a:t>
            </a:r>
            <a:r>
              <a:rPr lang="el-GR" i="1" dirty="0"/>
              <a:t> </a:t>
            </a:r>
            <a:r>
              <a:rPr lang="el-GR" i="1" dirty="0" err="1"/>
              <a:t>ὅτι</a:t>
            </a:r>
            <a:r>
              <a:rPr lang="el-GR" i="1" dirty="0"/>
              <a:t> </a:t>
            </a:r>
            <a:r>
              <a:rPr lang="el-GR" i="1" dirty="0" err="1"/>
              <a:t>ἄρχεται</a:t>
            </a:r>
            <a:r>
              <a:rPr lang="el-GR" i="1" dirty="0"/>
              <a:t> ἡ χάρις </a:t>
            </a:r>
            <a:r>
              <a:rPr lang="el-GR" i="1" dirty="0" err="1"/>
              <a:t>ἐπιζωγραφεῖν</a:t>
            </a:r>
            <a:r>
              <a:rPr lang="el-GR" i="1" dirty="0"/>
              <a:t> </a:t>
            </a:r>
            <a:r>
              <a:rPr lang="el-GR" i="1" dirty="0" err="1"/>
              <a:t>εἰς</a:t>
            </a:r>
            <a:r>
              <a:rPr lang="el-GR" i="1" dirty="0"/>
              <a:t> </a:t>
            </a:r>
            <a:r>
              <a:rPr lang="el-GR" i="1" dirty="0" err="1"/>
              <a:t>τὸ</a:t>
            </a:r>
            <a:r>
              <a:rPr lang="el-GR" i="1" dirty="0"/>
              <a:t> </a:t>
            </a:r>
            <a:r>
              <a:rPr lang="el-GR" i="1" dirty="0" err="1"/>
              <a:t>κάτ</a:t>
            </a:r>
            <a:r>
              <a:rPr lang="el-GR" i="1" dirty="0"/>
              <a:t>’ </a:t>
            </a:r>
            <a:r>
              <a:rPr lang="el-GR" i="1" dirty="0" err="1"/>
              <a:t>εἰκόνα</a:t>
            </a:r>
            <a:r>
              <a:rPr lang="el-GR" i="1" dirty="0"/>
              <a:t> </a:t>
            </a:r>
            <a:r>
              <a:rPr lang="el-GR" i="1" dirty="0" err="1"/>
              <a:t>τὸ</a:t>
            </a:r>
            <a:r>
              <a:rPr lang="el-GR" i="1" dirty="0"/>
              <a:t> καθ’ </a:t>
            </a:r>
            <a:r>
              <a:rPr lang="el-GR" i="1" dirty="0" err="1"/>
              <a:t>ὁμοίωσιν</a:t>
            </a:r>
            <a:r>
              <a:rPr lang="el-GR" dirty="0"/>
              <a:t>» (</a:t>
            </a:r>
            <a:r>
              <a:rPr lang="el-GR" i="1" dirty="0" err="1"/>
              <a:t>Ἑκατὸ</a:t>
            </a:r>
            <a:r>
              <a:rPr lang="el-GR" i="1" dirty="0"/>
              <a:t> </a:t>
            </a:r>
            <a:r>
              <a:rPr lang="el-GR" i="1" dirty="0" err="1"/>
              <a:t>Γνωστικὰ</a:t>
            </a:r>
            <a:r>
              <a:rPr lang="el-GR" i="1" dirty="0"/>
              <a:t> Κεφάλαια </a:t>
            </a:r>
            <a:r>
              <a:rPr lang="el-GR" i="1" dirty="0" err="1"/>
              <a:t>πθ</a:t>
            </a:r>
            <a:r>
              <a:rPr lang="el-GR" i="1" dirty="0"/>
              <a:t>΄</a:t>
            </a:r>
            <a:r>
              <a:rPr lang="en-GB" dirty="0"/>
              <a:t>, SCHr5, </a:t>
            </a:r>
            <a:r>
              <a:rPr lang="el-GR" dirty="0"/>
              <a:t>σ. 149).  </a:t>
            </a:r>
          </a:p>
        </p:txBody>
      </p:sp>
    </p:spTree>
    <p:extLst>
      <p:ext uri="{BB962C8B-B14F-4D97-AF65-F5344CB8AC3E}">
        <p14:creationId xmlns:p14="http://schemas.microsoft.com/office/powerpoint/2010/main" val="393375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325954-C060-D568-1F65-8EC0ADB97543}"/>
              </a:ext>
            </a:extLst>
          </p:cNvPr>
          <p:cNvSpPr>
            <a:spLocks noGrp="1"/>
          </p:cNvSpPr>
          <p:nvPr>
            <p:ph type="title"/>
          </p:nvPr>
        </p:nvSpPr>
        <p:spPr>
          <a:xfrm>
            <a:off x="0" y="0"/>
            <a:ext cx="12192000" cy="681037"/>
          </a:xfrm>
        </p:spPr>
        <p:txBody>
          <a:bodyPr>
            <a:normAutofit/>
          </a:bodyPr>
          <a:lstStyle/>
          <a:p>
            <a:pPr algn="ctr"/>
            <a:r>
              <a:rPr lang="el-GR" sz="3800" b="1" dirty="0"/>
              <a:t>Αντιπαλότητα νοερής αίσθησης και σωματικών αισθήσεων</a:t>
            </a:r>
          </a:p>
        </p:txBody>
      </p:sp>
      <p:sp>
        <p:nvSpPr>
          <p:cNvPr id="3" name="Θέση περιεχομένου 2">
            <a:extLst>
              <a:ext uri="{FF2B5EF4-FFF2-40B4-BE49-F238E27FC236}">
                <a16:creationId xmlns:a16="http://schemas.microsoft.com/office/drawing/2014/main" id="{B76E73CC-0C4C-EDCF-556A-00F9472B3F68}"/>
              </a:ext>
            </a:extLst>
          </p:cNvPr>
          <p:cNvSpPr>
            <a:spLocks noGrp="1"/>
          </p:cNvSpPr>
          <p:nvPr>
            <p:ph idx="1"/>
          </p:nvPr>
        </p:nvSpPr>
        <p:spPr>
          <a:xfrm>
            <a:off x="0" y="681036"/>
            <a:ext cx="12192000" cy="6176963"/>
          </a:xfrm>
        </p:spPr>
        <p:txBody>
          <a:bodyPr>
            <a:normAutofit fontScale="92500" lnSpcReduction="10000"/>
          </a:bodyPr>
          <a:lstStyle/>
          <a:p>
            <a:r>
              <a:rPr lang="el-GR" dirty="0"/>
              <a:t>Η ενοποίηση της φυσικής αίσθησης ως </a:t>
            </a:r>
            <a:r>
              <a:rPr lang="el-GR" dirty="0" err="1"/>
              <a:t>αγιοπνευματική</a:t>
            </a:r>
            <a:r>
              <a:rPr lang="el-GR" dirty="0"/>
              <a:t> δωρεά δεν θα πρέπει να θεωρείται δεδομένη· η διατήρησή της εξαρτάται από την ανθρώπινη θέληση και ανταπόκριση. Η θεία χάρη αν και από τη στιγμή της βάπτισης εγκαθίσταται στο βάθος του νου, «</a:t>
            </a:r>
            <a:r>
              <a:rPr lang="el-GR" i="1" dirty="0" err="1"/>
              <a:t>τῇ</a:t>
            </a:r>
            <a:r>
              <a:rPr lang="el-GR" i="1" dirty="0"/>
              <a:t> </a:t>
            </a:r>
            <a:r>
              <a:rPr lang="el-GR" i="1" dirty="0" err="1"/>
              <a:t>αἰσθήσει</a:t>
            </a:r>
            <a:r>
              <a:rPr lang="el-GR" i="1" dirty="0"/>
              <a:t> </a:t>
            </a:r>
            <a:r>
              <a:rPr lang="el-GR" i="1" dirty="0" err="1"/>
              <a:t>τοῦ</a:t>
            </a:r>
            <a:r>
              <a:rPr lang="el-GR" i="1" dirty="0"/>
              <a:t> </a:t>
            </a:r>
            <a:r>
              <a:rPr lang="el-GR" i="1" dirty="0" err="1"/>
              <a:t>νοῦ</a:t>
            </a:r>
            <a:r>
              <a:rPr lang="el-GR" dirty="0"/>
              <a:t>», κρύβει την παρουσία της και φανερώνεται μόνο όταν ο άνθρωπος αρχίσει «</a:t>
            </a:r>
            <a:r>
              <a:rPr lang="el-GR" i="1" dirty="0" err="1"/>
              <a:t>ἐκ</a:t>
            </a:r>
            <a:r>
              <a:rPr lang="el-GR" i="1" dirty="0"/>
              <a:t> πάσης προθέσεως</a:t>
            </a:r>
            <a:r>
              <a:rPr lang="el-GR" dirty="0"/>
              <a:t>» να αγαπά τον Θεό: «</a:t>
            </a:r>
            <a:r>
              <a:rPr lang="el-GR" i="1" dirty="0"/>
              <a:t>Ἡ χάρις, </a:t>
            </a:r>
            <a:r>
              <a:rPr lang="el-GR" i="1" dirty="0" err="1"/>
              <a:t>ὡς</a:t>
            </a:r>
            <a:r>
              <a:rPr lang="el-GR" i="1" dirty="0"/>
              <a:t> </a:t>
            </a:r>
            <a:r>
              <a:rPr lang="el-GR" i="1" dirty="0" err="1"/>
              <a:t>ἔφην</a:t>
            </a:r>
            <a:r>
              <a:rPr lang="el-GR" i="1" dirty="0"/>
              <a:t>, </a:t>
            </a:r>
            <a:r>
              <a:rPr lang="el-GR" i="1" dirty="0" err="1"/>
              <a:t>ἀπ</a:t>
            </a:r>
            <a:r>
              <a:rPr lang="el-GR" i="1" dirty="0"/>
              <a:t>’ </a:t>
            </a:r>
            <a:r>
              <a:rPr lang="el-GR" i="1" dirty="0" err="1"/>
              <a:t>αὐτῆς</a:t>
            </a:r>
            <a:r>
              <a:rPr lang="el-GR" i="1" dirty="0"/>
              <a:t> </a:t>
            </a:r>
            <a:r>
              <a:rPr lang="el-GR" i="1" dirty="0" err="1"/>
              <a:t>τῆς</a:t>
            </a:r>
            <a:r>
              <a:rPr lang="el-GR" i="1" dirty="0"/>
              <a:t> </a:t>
            </a:r>
            <a:r>
              <a:rPr lang="el-GR" i="1" dirty="0" err="1"/>
              <a:t>ροπῆς</a:t>
            </a:r>
            <a:r>
              <a:rPr lang="el-GR" i="1" dirty="0"/>
              <a:t> </a:t>
            </a:r>
            <a:r>
              <a:rPr lang="el-GR" i="1" dirty="0" err="1"/>
              <a:t>ἐν</a:t>
            </a:r>
            <a:r>
              <a:rPr lang="el-GR" i="1" dirty="0"/>
              <a:t> ᾗ </a:t>
            </a:r>
            <a:r>
              <a:rPr lang="el-GR" i="1" dirty="0" err="1"/>
              <a:t>βαπτιζόμεθα</a:t>
            </a:r>
            <a:r>
              <a:rPr lang="el-GR" i="1" dirty="0"/>
              <a:t> </a:t>
            </a:r>
            <a:r>
              <a:rPr lang="el-GR" i="1" dirty="0" err="1"/>
              <a:t>ἐν</a:t>
            </a:r>
            <a:r>
              <a:rPr lang="el-GR" i="1" dirty="0"/>
              <a:t> </a:t>
            </a:r>
            <a:r>
              <a:rPr lang="el-GR" i="1" dirty="0" err="1"/>
              <a:t>αὐτῷ</a:t>
            </a:r>
            <a:r>
              <a:rPr lang="el-GR" i="1" dirty="0"/>
              <a:t> </a:t>
            </a:r>
            <a:r>
              <a:rPr lang="el-GR" i="1" dirty="0" err="1"/>
              <a:t>τῷ</a:t>
            </a:r>
            <a:r>
              <a:rPr lang="el-GR" i="1" dirty="0"/>
              <a:t> </a:t>
            </a:r>
            <a:r>
              <a:rPr lang="el-GR" i="1" dirty="0" err="1"/>
              <a:t>βάθει</a:t>
            </a:r>
            <a:r>
              <a:rPr lang="el-GR" i="1" dirty="0"/>
              <a:t> </a:t>
            </a:r>
            <a:r>
              <a:rPr lang="el-GR" i="1" dirty="0" err="1"/>
              <a:t>τοῦ</a:t>
            </a:r>
            <a:r>
              <a:rPr lang="el-GR" i="1" dirty="0"/>
              <a:t> </a:t>
            </a:r>
            <a:r>
              <a:rPr lang="el-GR" i="1" dirty="0" err="1"/>
              <a:t>νοῦ</a:t>
            </a:r>
            <a:r>
              <a:rPr lang="el-GR" i="1" dirty="0"/>
              <a:t> </a:t>
            </a:r>
            <a:r>
              <a:rPr lang="el-GR" i="1" dirty="0" err="1"/>
              <a:t>ἐκρύπτεται</a:t>
            </a:r>
            <a:r>
              <a:rPr lang="el-GR" i="1" dirty="0"/>
              <a:t>, </a:t>
            </a:r>
            <a:r>
              <a:rPr lang="el-GR" i="1" dirty="0" err="1"/>
              <a:t>αὐτὴν</a:t>
            </a:r>
            <a:r>
              <a:rPr lang="el-GR" i="1" dirty="0"/>
              <a:t> </a:t>
            </a:r>
            <a:r>
              <a:rPr lang="el-GR" i="1" dirty="0" err="1"/>
              <a:t>τὴν</a:t>
            </a:r>
            <a:r>
              <a:rPr lang="el-GR" i="1" dirty="0"/>
              <a:t> </a:t>
            </a:r>
            <a:r>
              <a:rPr lang="el-GR" i="1" dirty="0" err="1"/>
              <a:t>αἴσθησιν</a:t>
            </a:r>
            <a:r>
              <a:rPr lang="el-GR" i="1" dirty="0"/>
              <a:t> </a:t>
            </a:r>
            <a:r>
              <a:rPr lang="el-GR" i="1" dirty="0" err="1"/>
              <a:t>αὐτοῦ</a:t>
            </a:r>
            <a:r>
              <a:rPr lang="el-GR" i="1" dirty="0"/>
              <a:t> </a:t>
            </a:r>
            <a:r>
              <a:rPr lang="el-GR" i="1" dirty="0" err="1"/>
              <a:t>κρύπτουσα</a:t>
            </a:r>
            <a:r>
              <a:rPr lang="el-GR" i="1" dirty="0"/>
              <a:t> </a:t>
            </a:r>
            <a:r>
              <a:rPr lang="el-GR" i="1" dirty="0" err="1"/>
              <a:t>τὴν</a:t>
            </a:r>
            <a:r>
              <a:rPr lang="el-GR" i="1" dirty="0"/>
              <a:t> </a:t>
            </a:r>
            <a:r>
              <a:rPr lang="el-GR" i="1" dirty="0" err="1"/>
              <a:t>ἑαυτῆς</a:t>
            </a:r>
            <a:r>
              <a:rPr lang="el-GR" i="1" dirty="0"/>
              <a:t> </a:t>
            </a:r>
            <a:r>
              <a:rPr lang="el-GR" i="1" dirty="0" err="1"/>
              <a:t>παρουσίαν</a:t>
            </a:r>
            <a:r>
              <a:rPr lang="el-GR" i="1" dirty="0"/>
              <a:t>· </a:t>
            </a:r>
            <a:r>
              <a:rPr lang="el-GR" i="1" dirty="0" err="1"/>
              <a:t>ἐπειδὰν</a:t>
            </a:r>
            <a:r>
              <a:rPr lang="el-GR" i="1" dirty="0"/>
              <a:t> </a:t>
            </a:r>
            <a:r>
              <a:rPr lang="el-GR" i="1" dirty="0" err="1"/>
              <a:t>δὲ</a:t>
            </a:r>
            <a:r>
              <a:rPr lang="el-GR" i="1" dirty="0"/>
              <a:t> </a:t>
            </a:r>
            <a:r>
              <a:rPr lang="el-GR" i="1" dirty="0" err="1"/>
              <a:t>ἄρξηταί</a:t>
            </a:r>
            <a:r>
              <a:rPr lang="el-GR" i="1" dirty="0"/>
              <a:t> τις </a:t>
            </a:r>
            <a:r>
              <a:rPr lang="el-GR" i="1" dirty="0" err="1"/>
              <a:t>ἐκ</a:t>
            </a:r>
            <a:r>
              <a:rPr lang="el-GR" i="1" dirty="0"/>
              <a:t> πάσης προθέσεως </a:t>
            </a:r>
            <a:r>
              <a:rPr lang="el-GR" i="1" dirty="0" err="1"/>
              <a:t>ἐρᾶν</a:t>
            </a:r>
            <a:r>
              <a:rPr lang="el-GR" i="1" dirty="0"/>
              <a:t> </a:t>
            </a:r>
            <a:r>
              <a:rPr lang="el-GR" i="1" dirty="0" err="1"/>
              <a:t>τοῦ</a:t>
            </a:r>
            <a:r>
              <a:rPr lang="el-GR" i="1" dirty="0"/>
              <a:t> </a:t>
            </a:r>
            <a:r>
              <a:rPr lang="el-GR" i="1" dirty="0" err="1"/>
              <a:t>Θεοῦ</a:t>
            </a:r>
            <a:r>
              <a:rPr lang="el-GR" i="1" dirty="0"/>
              <a:t>, τότε </a:t>
            </a:r>
            <a:r>
              <a:rPr lang="el-GR" i="1" dirty="0" err="1"/>
              <a:t>ἀρρήτῳ</a:t>
            </a:r>
            <a:r>
              <a:rPr lang="el-GR" i="1" dirty="0"/>
              <a:t> </a:t>
            </a:r>
            <a:r>
              <a:rPr lang="el-GR" i="1" dirty="0" err="1"/>
              <a:t>τινὶ</a:t>
            </a:r>
            <a:r>
              <a:rPr lang="el-GR" i="1" dirty="0"/>
              <a:t> </a:t>
            </a:r>
            <a:r>
              <a:rPr lang="el-GR" i="1" dirty="0" err="1"/>
              <a:t>λόγῳ</a:t>
            </a:r>
            <a:r>
              <a:rPr lang="el-GR" i="1" dirty="0"/>
              <a:t> </a:t>
            </a:r>
            <a:r>
              <a:rPr lang="el-GR" i="1" dirty="0" err="1"/>
              <a:t>διὰ</a:t>
            </a:r>
            <a:r>
              <a:rPr lang="el-GR" i="1" dirty="0"/>
              <a:t> </a:t>
            </a:r>
            <a:r>
              <a:rPr lang="el-GR" i="1" dirty="0" err="1"/>
              <a:t>τῆς</a:t>
            </a:r>
            <a:r>
              <a:rPr lang="el-GR" i="1" dirty="0"/>
              <a:t> </a:t>
            </a:r>
            <a:r>
              <a:rPr lang="el-GR" i="1" dirty="0" err="1"/>
              <a:t>τοῦ</a:t>
            </a:r>
            <a:r>
              <a:rPr lang="el-GR" i="1" dirty="0"/>
              <a:t> </a:t>
            </a:r>
            <a:r>
              <a:rPr lang="el-GR" i="1" dirty="0" err="1"/>
              <a:t>νοῦ</a:t>
            </a:r>
            <a:r>
              <a:rPr lang="el-GR" i="1" dirty="0"/>
              <a:t> </a:t>
            </a:r>
            <a:r>
              <a:rPr lang="el-GR" i="1" dirty="0" err="1"/>
              <a:t>αἰσθήσεως</a:t>
            </a:r>
            <a:r>
              <a:rPr lang="el-GR" i="1" dirty="0"/>
              <a:t> </a:t>
            </a:r>
            <a:r>
              <a:rPr lang="el-GR" i="1" dirty="0" err="1"/>
              <a:t>προσομιλεῖ</a:t>
            </a:r>
            <a:r>
              <a:rPr lang="el-GR" i="1" dirty="0"/>
              <a:t> </a:t>
            </a:r>
            <a:r>
              <a:rPr lang="el-GR" i="1" dirty="0" err="1"/>
              <a:t>τῇ</a:t>
            </a:r>
            <a:r>
              <a:rPr lang="el-GR" i="1" dirty="0"/>
              <a:t> </a:t>
            </a:r>
            <a:r>
              <a:rPr lang="el-GR" i="1" dirty="0" err="1"/>
              <a:t>ψυχῇ</a:t>
            </a:r>
            <a:r>
              <a:rPr lang="el-GR" i="1" dirty="0"/>
              <a:t> μέρος τι </a:t>
            </a:r>
            <a:r>
              <a:rPr lang="el-GR" i="1" dirty="0" err="1"/>
              <a:t>τῶν</a:t>
            </a:r>
            <a:r>
              <a:rPr lang="el-GR" i="1" dirty="0"/>
              <a:t> </a:t>
            </a:r>
            <a:r>
              <a:rPr lang="el-GR" i="1" dirty="0" err="1"/>
              <a:t>ἑαυτῆς</a:t>
            </a:r>
            <a:r>
              <a:rPr lang="el-GR" i="1" dirty="0"/>
              <a:t> </a:t>
            </a:r>
            <a:r>
              <a:rPr lang="el-GR" i="1" dirty="0" err="1"/>
              <a:t>ἀγαθῶν</a:t>
            </a:r>
            <a:r>
              <a:rPr lang="el-GR" dirty="0"/>
              <a:t>» (</a:t>
            </a:r>
            <a:r>
              <a:rPr lang="el-GR" i="1" dirty="0" err="1"/>
              <a:t>Ἑκατὸ</a:t>
            </a:r>
            <a:r>
              <a:rPr lang="el-GR" i="1" dirty="0"/>
              <a:t> </a:t>
            </a:r>
            <a:r>
              <a:rPr lang="el-GR" i="1" dirty="0" err="1"/>
              <a:t>Γνωστικὰ</a:t>
            </a:r>
            <a:r>
              <a:rPr lang="el-GR" i="1" dirty="0"/>
              <a:t> Κεφάλαια </a:t>
            </a:r>
            <a:r>
              <a:rPr lang="el-GR" i="1" dirty="0" err="1"/>
              <a:t>οζ</a:t>
            </a:r>
            <a:r>
              <a:rPr lang="el-GR" i="1" dirty="0"/>
              <a:t>΄</a:t>
            </a:r>
            <a:r>
              <a:rPr lang="en-GB" dirty="0"/>
              <a:t>, SCHr5, </a:t>
            </a:r>
            <a:r>
              <a:rPr lang="el-GR" dirty="0"/>
              <a:t>σ. 135). </a:t>
            </a:r>
          </a:p>
          <a:p>
            <a:r>
              <a:rPr lang="el-GR" dirty="0"/>
              <a:t>Μετά το βάπτισμα η αίσθηση του νου, αντιτίθεται στις σωματικές αισθήσεις· η θεία χάρη ενεργεί στον νου μεταδίδοντας και στο σώμα την άρρητη αγαλλίαση, ενώ οι δαίμονες χρησιμοποιώντας τις σωματικές αισθήσεις επιχειρούν βίαια να αιχμαλωτίσουν την ψυχή παρακινώντας την να διαπράξει πράγματα που δεν θέλει: «</a:t>
            </a:r>
            <a:r>
              <a:rPr lang="el-GR" i="1" dirty="0" err="1"/>
              <a:t>Ὅθεν</a:t>
            </a:r>
            <a:r>
              <a:rPr lang="el-GR" i="1" dirty="0"/>
              <a:t> ἡ </a:t>
            </a:r>
            <a:r>
              <a:rPr lang="el-GR" i="1" dirty="0" err="1"/>
              <a:t>μὲν</a:t>
            </a:r>
            <a:r>
              <a:rPr lang="el-GR" i="1" dirty="0"/>
              <a:t> χάρις </a:t>
            </a:r>
            <a:r>
              <a:rPr lang="el-GR" i="1" dirty="0" err="1"/>
              <a:t>διὰ</a:t>
            </a:r>
            <a:r>
              <a:rPr lang="el-GR" i="1" dirty="0"/>
              <a:t> </a:t>
            </a:r>
            <a:r>
              <a:rPr lang="el-GR" i="1" dirty="0" err="1"/>
              <a:t>τῆς</a:t>
            </a:r>
            <a:r>
              <a:rPr lang="el-GR" i="1" dirty="0"/>
              <a:t> </a:t>
            </a:r>
            <a:r>
              <a:rPr lang="el-GR" i="1" dirty="0" err="1"/>
              <a:t>τοῦ</a:t>
            </a:r>
            <a:r>
              <a:rPr lang="el-GR" i="1" dirty="0"/>
              <a:t> </a:t>
            </a:r>
            <a:r>
              <a:rPr lang="el-GR" i="1" dirty="0" err="1"/>
              <a:t>νοῦ</a:t>
            </a:r>
            <a:r>
              <a:rPr lang="el-GR" i="1" dirty="0"/>
              <a:t> </a:t>
            </a:r>
            <a:r>
              <a:rPr lang="el-GR" i="1" dirty="0" err="1"/>
              <a:t>αἰσθήσεως</a:t>
            </a:r>
            <a:r>
              <a:rPr lang="el-GR" i="1" dirty="0"/>
              <a:t> </a:t>
            </a:r>
            <a:r>
              <a:rPr lang="el-GR" i="1" dirty="0" err="1"/>
              <a:t>τὸ</a:t>
            </a:r>
            <a:r>
              <a:rPr lang="el-GR" i="1" dirty="0"/>
              <a:t> </a:t>
            </a:r>
            <a:r>
              <a:rPr lang="el-GR" i="1" dirty="0" err="1"/>
              <a:t>σῶμα</a:t>
            </a:r>
            <a:r>
              <a:rPr lang="el-GR" i="1" dirty="0"/>
              <a:t> </a:t>
            </a:r>
            <a:r>
              <a:rPr lang="el-GR" i="1" dirty="0" err="1"/>
              <a:t>εἰς</a:t>
            </a:r>
            <a:r>
              <a:rPr lang="el-GR" i="1" dirty="0"/>
              <a:t> </a:t>
            </a:r>
            <a:r>
              <a:rPr lang="el-GR" i="1" dirty="0" err="1"/>
              <a:t>ἀγαλλίασιν</a:t>
            </a:r>
            <a:r>
              <a:rPr lang="el-GR" i="1" dirty="0"/>
              <a:t> </a:t>
            </a:r>
            <a:r>
              <a:rPr lang="el-GR" i="1" dirty="0" err="1"/>
              <a:t>ἄρρητον</a:t>
            </a:r>
            <a:r>
              <a:rPr lang="el-GR" i="1" dirty="0"/>
              <a:t> </a:t>
            </a:r>
            <a:r>
              <a:rPr lang="el-GR" i="1" dirty="0" err="1"/>
              <a:t>ἐπὶ</a:t>
            </a:r>
            <a:r>
              <a:rPr lang="el-GR" i="1" dirty="0"/>
              <a:t> </a:t>
            </a:r>
            <a:r>
              <a:rPr lang="el-GR" i="1" dirty="0" err="1"/>
              <a:t>τῶν</a:t>
            </a:r>
            <a:r>
              <a:rPr lang="el-GR" i="1" dirty="0"/>
              <a:t> </a:t>
            </a:r>
            <a:r>
              <a:rPr lang="el-GR" i="1" dirty="0" err="1"/>
              <a:t>προκοπτόντων</a:t>
            </a:r>
            <a:r>
              <a:rPr lang="el-GR" i="1" dirty="0"/>
              <a:t> </a:t>
            </a:r>
            <a:r>
              <a:rPr lang="el-GR" i="1" dirty="0" err="1"/>
              <a:t>τῇ</a:t>
            </a:r>
            <a:r>
              <a:rPr lang="el-GR" i="1" dirty="0"/>
              <a:t> γνώσει </a:t>
            </a:r>
            <a:r>
              <a:rPr lang="el-GR" i="1" dirty="0" err="1"/>
              <a:t>κατευφραίνει</a:t>
            </a:r>
            <a:r>
              <a:rPr lang="el-GR" i="1" dirty="0"/>
              <a:t>. </a:t>
            </a:r>
            <a:r>
              <a:rPr lang="el-GR" i="1" dirty="0" err="1"/>
              <a:t>Οἱ</a:t>
            </a:r>
            <a:r>
              <a:rPr lang="el-GR" i="1" dirty="0"/>
              <a:t> </a:t>
            </a:r>
            <a:r>
              <a:rPr lang="el-GR" i="1" dirty="0" err="1"/>
              <a:t>δὲ</a:t>
            </a:r>
            <a:r>
              <a:rPr lang="el-GR" i="1" dirty="0"/>
              <a:t> δαίμονες </a:t>
            </a:r>
            <a:r>
              <a:rPr lang="el-GR" i="1" dirty="0" err="1"/>
              <a:t>διὰ</a:t>
            </a:r>
            <a:r>
              <a:rPr lang="el-GR" i="1" dirty="0"/>
              <a:t> </a:t>
            </a:r>
            <a:r>
              <a:rPr lang="el-GR" i="1" dirty="0" err="1"/>
              <a:t>τῶν</a:t>
            </a:r>
            <a:r>
              <a:rPr lang="el-GR" i="1" dirty="0"/>
              <a:t> </a:t>
            </a:r>
            <a:r>
              <a:rPr lang="el-GR" i="1" dirty="0" err="1"/>
              <a:t>αἰσθήσεων</a:t>
            </a:r>
            <a:r>
              <a:rPr lang="el-GR" i="1" dirty="0"/>
              <a:t> </a:t>
            </a:r>
            <a:r>
              <a:rPr lang="el-GR" i="1" dirty="0" err="1"/>
              <a:t>τοῦ</a:t>
            </a:r>
            <a:r>
              <a:rPr lang="el-GR" i="1" dirty="0"/>
              <a:t> σώματος… </a:t>
            </a:r>
            <a:r>
              <a:rPr lang="el-GR" i="1" dirty="0" err="1"/>
              <a:t>τὴν</a:t>
            </a:r>
            <a:r>
              <a:rPr lang="el-GR" i="1" dirty="0"/>
              <a:t> </a:t>
            </a:r>
            <a:r>
              <a:rPr lang="el-GR" i="1" dirty="0" err="1"/>
              <a:t>ψυχὴν</a:t>
            </a:r>
            <a:r>
              <a:rPr lang="el-GR" i="1" dirty="0"/>
              <a:t> </a:t>
            </a:r>
            <a:r>
              <a:rPr lang="el-GR" i="1" dirty="0" err="1"/>
              <a:t>αἰχμαλωτίζουσι</a:t>
            </a:r>
            <a:r>
              <a:rPr lang="el-GR" i="1" dirty="0"/>
              <a:t> βιαίως, </a:t>
            </a:r>
            <a:r>
              <a:rPr lang="el-GR" i="1" dirty="0" err="1"/>
              <a:t>αὐτὴν</a:t>
            </a:r>
            <a:r>
              <a:rPr lang="el-GR" i="1" dirty="0"/>
              <a:t> </a:t>
            </a:r>
            <a:r>
              <a:rPr lang="el-GR" i="1" dirty="0" err="1"/>
              <a:t>εἰς</a:t>
            </a:r>
            <a:r>
              <a:rPr lang="el-GR" i="1" dirty="0"/>
              <a:t> ἅ </a:t>
            </a:r>
            <a:r>
              <a:rPr lang="el-GR" i="1" dirty="0" err="1"/>
              <a:t>μὴ</a:t>
            </a:r>
            <a:r>
              <a:rPr lang="el-GR" i="1" dirty="0"/>
              <a:t> θέλει </a:t>
            </a:r>
            <a:r>
              <a:rPr lang="el-GR" i="1" dirty="0" err="1"/>
              <a:t>παρακαλοῦντες</a:t>
            </a:r>
            <a:r>
              <a:rPr lang="el-GR" i="1" dirty="0"/>
              <a:t> </a:t>
            </a:r>
            <a:r>
              <a:rPr lang="el-GR" i="1" dirty="0" err="1"/>
              <a:t>οἱ</a:t>
            </a:r>
            <a:r>
              <a:rPr lang="el-GR" i="1" dirty="0"/>
              <a:t> </a:t>
            </a:r>
            <a:r>
              <a:rPr lang="el-GR" i="1" dirty="0" err="1"/>
              <a:t>φόνιοι</a:t>
            </a:r>
            <a:r>
              <a:rPr lang="el-GR" dirty="0"/>
              <a:t>» (</a:t>
            </a:r>
            <a:r>
              <a:rPr lang="el-GR" i="1" dirty="0" err="1"/>
              <a:t>Ἑκατὸ</a:t>
            </a:r>
            <a:r>
              <a:rPr lang="el-GR" i="1" dirty="0"/>
              <a:t> </a:t>
            </a:r>
            <a:r>
              <a:rPr lang="el-GR" i="1" dirty="0" err="1"/>
              <a:t>Γνωστικὰ</a:t>
            </a:r>
            <a:r>
              <a:rPr lang="el-GR" i="1" dirty="0"/>
              <a:t> Κεφάλαια </a:t>
            </a:r>
            <a:r>
              <a:rPr lang="el-GR" i="1" dirty="0" err="1"/>
              <a:t>οθ</a:t>
            </a:r>
            <a:r>
              <a:rPr lang="el-GR" i="1" dirty="0"/>
              <a:t>΄</a:t>
            </a:r>
            <a:r>
              <a:rPr lang="en-GB" dirty="0"/>
              <a:t>, SCHr5, </a:t>
            </a:r>
            <a:r>
              <a:rPr lang="el-GR" dirty="0"/>
              <a:t>σ. 137). </a:t>
            </a:r>
          </a:p>
        </p:txBody>
      </p:sp>
    </p:spTree>
    <p:extLst>
      <p:ext uri="{BB962C8B-B14F-4D97-AF65-F5344CB8AC3E}">
        <p14:creationId xmlns:p14="http://schemas.microsoft.com/office/powerpoint/2010/main" val="2807104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DB7932-8840-624C-E026-64AF687060AB}"/>
              </a:ext>
            </a:extLst>
          </p:cNvPr>
          <p:cNvSpPr>
            <a:spLocks noGrp="1"/>
          </p:cNvSpPr>
          <p:nvPr>
            <p:ph type="title"/>
          </p:nvPr>
        </p:nvSpPr>
        <p:spPr>
          <a:xfrm>
            <a:off x="0" y="18256"/>
            <a:ext cx="12192000" cy="662782"/>
          </a:xfrm>
        </p:spPr>
        <p:txBody>
          <a:bodyPr>
            <a:normAutofit/>
          </a:bodyPr>
          <a:lstStyle/>
          <a:p>
            <a:pPr algn="ctr"/>
            <a:r>
              <a:rPr lang="el-GR" sz="3800" b="1" dirty="0"/>
              <a:t>Αντιπαλότητα νοερής αίσθησης και σωματικών αισθήσεων</a:t>
            </a:r>
            <a:endParaRPr lang="el-GR" sz="3800" dirty="0"/>
          </a:p>
        </p:txBody>
      </p:sp>
      <p:sp>
        <p:nvSpPr>
          <p:cNvPr id="3" name="Θέση περιεχομένου 2">
            <a:extLst>
              <a:ext uri="{FF2B5EF4-FFF2-40B4-BE49-F238E27FC236}">
                <a16:creationId xmlns:a16="http://schemas.microsoft.com/office/drawing/2014/main" id="{B6A7D0CB-EACD-4B6F-A615-D62E3D92394D}"/>
              </a:ext>
            </a:extLst>
          </p:cNvPr>
          <p:cNvSpPr>
            <a:spLocks noGrp="1"/>
          </p:cNvSpPr>
          <p:nvPr>
            <p:ph idx="1"/>
          </p:nvPr>
        </p:nvSpPr>
        <p:spPr>
          <a:xfrm>
            <a:off x="0" y="681038"/>
            <a:ext cx="12192000" cy="6176962"/>
          </a:xfrm>
        </p:spPr>
        <p:txBody>
          <a:bodyPr>
            <a:normAutofit fontScale="92500"/>
          </a:bodyPr>
          <a:lstStyle/>
          <a:p>
            <a:r>
              <a:rPr lang="el-GR" dirty="0"/>
              <a:t>Έτσι δίνεται στον άνθρωπο η δυνατότητα να </a:t>
            </a:r>
            <a:r>
              <a:rPr lang="el-GR" dirty="0" err="1"/>
              <a:t>καθαρθεί</a:t>
            </a:r>
            <a:r>
              <a:rPr lang="el-GR" dirty="0"/>
              <a:t> «</a:t>
            </a:r>
            <a:r>
              <a:rPr lang="el-GR" i="1" dirty="0" err="1"/>
              <a:t>ἐν</a:t>
            </a:r>
            <a:r>
              <a:rPr lang="el-GR" i="1" dirty="0"/>
              <a:t> </a:t>
            </a:r>
            <a:r>
              <a:rPr lang="el-GR" i="1" dirty="0" err="1"/>
              <a:t>αἰσθήσει</a:t>
            </a:r>
            <a:r>
              <a:rPr lang="el-GR" i="1" dirty="0"/>
              <a:t> </a:t>
            </a:r>
            <a:r>
              <a:rPr lang="el-GR" i="1" dirty="0" err="1"/>
              <a:t>πολλῇ</a:t>
            </a:r>
            <a:r>
              <a:rPr lang="el-GR" dirty="0"/>
              <a:t>» από κάθε γεώδη παχύτητα, ώστε να οδηγηθεί από τον φόβο του Θεού στην αγάπη της θείας αγαθότητας: «… </a:t>
            </a:r>
            <a:r>
              <a:rPr lang="el-GR" i="1" dirty="0"/>
              <a:t>ὁ φόβος </a:t>
            </a:r>
            <a:r>
              <a:rPr lang="el-GR" i="1" dirty="0" err="1"/>
              <a:t>τοῦ</a:t>
            </a:r>
            <a:r>
              <a:rPr lang="el-GR" i="1" dirty="0"/>
              <a:t> </a:t>
            </a:r>
            <a:r>
              <a:rPr lang="el-GR" i="1" dirty="0" err="1"/>
              <a:t>Θεοῦ</a:t>
            </a:r>
            <a:r>
              <a:rPr lang="el-GR" i="1" dirty="0"/>
              <a:t> </a:t>
            </a:r>
            <a:r>
              <a:rPr lang="el-GR" i="1" dirty="0" err="1"/>
              <a:t>καθαρίζων</a:t>
            </a:r>
            <a:r>
              <a:rPr lang="el-GR" i="1" dirty="0"/>
              <a:t> </a:t>
            </a:r>
            <a:r>
              <a:rPr lang="el-GR" i="1" dirty="0" err="1"/>
              <a:t>αὐτὸν</a:t>
            </a:r>
            <a:r>
              <a:rPr lang="el-GR" i="1" dirty="0"/>
              <a:t> (</a:t>
            </a:r>
            <a:r>
              <a:rPr lang="el-GR" i="1" dirty="0" err="1"/>
              <a:t>τὸν</a:t>
            </a:r>
            <a:r>
              <a:rPr lang="el-GR" i="1" dirty="0"/>
              <a:t> </a:t>
            </a:r>
            <a:r>
              <a:rPr lang="el-GR" i="1" dirty="0" err="1"/>
              <a:t>νοῦν</a:t>
            </a:r>
            <a:r>
              <a:rPr lang="el-GR" i="1" dirty="0"/>
              <a:t>) </a:t>
            </a:r>
            <a:r>
              <a:rPr lang="el-GR" i="1" dirty="0" err="1"/>
              <a:t>ἐν</a:t>
            </a:r>
            <a:r>
              <a:rPr lang="el-GR" i="1" dirty="0"/>
              <a:t> </a:t>
            </a:r>
            <a:r>
              <a:rPr lang="el-GR" i="1" dirty="0" err="1"/>
              <a:t>αἰσθήσει</a:t>
            </a:r>
            <a:r>
              <a:rPr lang="el-GR" i="1" dirty="0"/>
              <a:t> </a:t>
            </a:r>
            <a:r>
              <a:rPr lang="el-GR" i="1" dirty="0" err="1"/>
              <a:t>πολλῇ</a:t>
            </a:r>
            <a:r>
              <a:rPr lang="el-GR" i="1" dirty="0"/>
              <a:t> </a:t>
            </a:r>
            <a:r>
              <a:rPr lang="el-GR" i="1" dirty="0" err="1"/>
              <a:t>ἀπὸ</a:t>
            </a:r>
            <a:r>
              <a:rPr lang="el-GR" i="1" dirty="0"/>
              <a:t> πάσης </a:t>
            </a:r>
            <a:r>
              <a:rPr lang="el-GR" i="1" dirty="0" err="1"/>
              <a:t>τῆς</a:t>
            </a:r>
            <a:r>
              <a:rPr lang="el-GR" i="1" dirty="0"/>
              <a:t> γεώδους </a:t>
            </a:r>
            <a:r>
              <a:rPr lang="el-GR" i="1" dirty="0" err="1"/>
              <a:t>παχύτητος</a:t>
            </a:r>
            <a:r>
              <a:rPr lang="el-GR" i="1" dirty="0"/>
              <a:t>, </a:t>
            </a:r>
            <a:r>
              <a:rPr lang="el-GR" i="1" dirty="0" err="1"/>
              <a:t>ἵν</a:t>
            </a:r>
            <a:r>
              <a:rPr lang="el-GR" i="1" dirty="0"/>
              <a:t>’ </a:t>
            </a:r>
            <a:r>
              <a:rPr lang="el-GR" i="1" dirty="0" err="1"/>
              <a:t>οὕτως</a:t>
            </a:r>
            <a:r>
              <a:rPr lang="el-GR" i="1" dirty="0"/>
              <a:t> </a:t>
            </a:r>
            <a:r>
              <a:rPr lang="el-GR" i="1" dirty="0" err="1"/>
              <a:t>αὐτὸν</a:t>
            </a:r>
            <a:r>
              <a:rPr lang="el-GR" i="1" dirty="0"/>
              <a:t> </a:t>
            </a:r>
            <a:r>
              <a:rPr lang="el-GR" i="1" dirty="0" err="1"/>
              <a:t>εἰς</a:t>
            </a:r>
            <a:r>
              <a:rPr lang="el-GR" i="1" dirty="0"/>
              <a:t> </a:t>
            </a:r>
            <a:r>
              <a:rPr lang="el-GR" i="1" dirty="0" err="1"/>
              <a:t>πολλὴν</a:t>
            </a:r>
            <a:r>
              <a:rPr lang="el-GR" i="1" dirty="0"/>
              <a:t> </a:t>
            </a:r>
            <a:r>
              <a:rPr lang="el-GR" i="1" dirty="0" err="1"/>
              <a:t>ἀγάπην</a:t>
            </a:r>
            <a:r>
              <a:rPr lang="el-GR" i="1" dirty="0"/>
              <a:t> </a:t>
            </a:r>
            <a:r>
              <a:rPr lang="el-GR" i="1" dirty="0" err="1"/>
              <a:t>ἀγάγοι</a:t>
            </a:r>
            <a:r>
              <a:rPr lang="el-GR" i="1" dirty="0"/>
              <a:t> </a:t>
            </a:r>
            <a:r>
              <a:rPr lang="el-GR" i="1" dirty="0" err="1"/>
              <a:t>τῆς</a:t>
            </a:r>
            <a:r>
              <a:rPr lang="el-GR" i="1" dirty="0"/>
              <a:t> </a:t>
            </a:r>
            <a:r>
              <a:rPr lang="el-GR" i="1" dirty="0" err="1"/>
              <a:t>ἀγαθότητος</a:t>
            </a:r>
            <a:r>
              <a:rPr lang="el-GR" i="1" dirty="0"/>
              <a:t> </a:t>
            </a:r>
            <a:r>
              <a:rPr lang="el-GR" i="1" dirty="0" err="1"/>
              <a:t>τοῦ</a:t>
            </a:r>
            <a:r>
              <a:rPr lang="el-GR" i="1" dirty="0"/>
              <a:t> </a:t>
            </a:r>
            <a:r>
              <a:rPr lang="el-GR" i="1" dirty="0" err="1"/>
              <a:t>Θεοῦ</a:t>
            </a:r>
            <a:r>
              <a:rPr lang="el-GR" dirty="0"/>
              <a:t>» (</a:t>
            </a:r>
            <a:r>
              <a:rPr lang="el-GR" i="1" dirty="0" err="1"/>
              <a:t>Ἑκατὸ</a:t>
            </a:r>
            <a:r>
              <a:rPr lang="el-GR" i="1" dirty="0"/>
              <a:t> </a:t>
            </a:r>
            <a:r>
              <a:rPr lang="el-GR" i="1" dirty="0" err="1"/>
              <a:t>Γνωστικὰ</a:t>
            </a:r>
            <a:r>
              <a:rPr lang="el-GR" i="1" dirty="0"/>
              <a:t> Κεφάλαια </a:t>
            </a:r>
            <a:r>
              <a:rPr lang="el-GR" i="1" dirty="0" err="1"/>
              <a:t>ις</a:t>
            </a:r>
            <a:r>
              <a:rPr lang="el-GR" i="1" dirty="0"/>
              <a:t>΄</a:t>
            </a:r>
            <a:r>
              <a:rPr lang="en-GB" dirty="0"/>
              <a:t>, SCHr5, </a:t>
            </a:r>
            <a:r>
              <a:rPr lang="el-GR" dirty="0" err="1"/>
              <a:t>σσ</a:t>
            </a:r>
            <a:r>
              <a:rPr lang="el-GR" dirty="0"/>
              <a:t>. 92-93). Αντιθέτως αν υποκύψει στα πάθη, εμποτίζεται από την ορμή τους, δεν μπορεί πια να κρατήσει τη μνήμη του Κυρίου Ιησού και αποξενώνεται τελείως από την αίσθησή του, «</a:t>
            </a:r>
            <a:r>
              <a:rPr lang="el-GR" i="1" dirty="0" err="1"/>
              <a:t>ἀλλότριος</a:t>
            </a:r>
            <a:r>
              <a:rPr lang="el-GR" i="1" dirty="0"/>
              <a:t> </a:t>
            </a:r>
            <a:r>
              <a:rPr lang="el-GR" i="1" dirty="0" err="1"/>
              <a:t>τῆς</a:t>
            </a:r>
            <a:r>
              <a:rPr lang="el-GR" i="1" dirty="0"/>
              <a:t> </a:t>
            </a:r>
            <a:r>
              <a:rPr lang="el-GR" i="1" dirty="0" err="1"/>
              <a:t>οἰκείας</a:t>
            </a:r>
            <a:r>
              <a:rPr lang="el-GR" i="1" dirty="0"/>
              <a:t> γίνεται πάντως </a:t>
            </a:r>
            <a:r>
              <a:rPr lang="el-GR" i="1" dirty="0" err="1"/>
              <a:t>αἰσθήσεως</a:t>
            </a:r>
            <a:r>
              <a:rPr lang="el-GR" dirty="0"/>
              <a:t>» (</a:t>
            </a:r>
            <a:r>
              <a:rPr lang="el-GR" i="1" dirty="0" err="1"/>
              <a:t>Ἑκατὸ</a:t>
            </a:r>
            <a:r>
              <a:rPr lang="el-GR" i="1" dirty="0"/>
              <a:t> </a:t>
            </a:r>
            <a:r>
              <a:rPr lang="el-GR" i="1" dirty="0" err="1"/>
              <a:t>Γνωστικὰ</a:t>
            </a:r>
            <a:r>
              <a:rPr lang="el-GR" i="1" dirty="0"/>
              <a:t> Κεφάλαια </a:t>
            </a:r>
            <a:r>
              <a:rPr lang="el-GR" i="1" dirty="0" err="1"/>
              <a:t>ξα</a:t>
            </a:r>
            <a:r>
              <a:rPr lang="el-GR" i="1" dirty="0"/>
              <a:t>΄</a:t>
            </a:r>
            <a:r>
              <a:rPr lang="en-GB" dirty="0"/>
              <a:t>, SCHr5, </a:t>
            </a:r>
            <a:r>
              <a:rPr lang="el-GR" dirty="0"/>
              <a:t>σ. 120). </a:t>
            </a:r>
          </a:p>
          <a:p>
            <a:r>
              <a:rPr lang="el-GR" dirty="0"/>
              <a:t>Η ανθρώπινη φύση υπερβαίνει τα πάθη όταν αισθανθεί την </a:t>
            </a:r>
            <a:r>
              <a:rPr lang="el-GR" dirty="0" err="1"/>
              <a:t>αγιοπνευματική</a:t>
            </a:r>
            <a:r>
              <a:rPr lang="el-GR" dirty="0"/>
              <a:t> ενέργεια: «</a:t>
            </a:r>
            <a:r>
              <a:rPr lang="el-GR" i="1" dirty="0" err="1"/>
              <a:t>τῆς</a:t>
            </a:r>
            <a:r>
              <a:rPr lang="el-GR" i="1" dirty="0"/>
              <a:t> </a:t>
            </a:r>
            <a:r>
              <a:rPr lang="el-GR" i="1" dirty="0" err="1"/>
              <a:t>ἐνεργείας</a:t>
            </a:r>
            <a:r>
              <a:rPr lang="el-GR" i="1" dirty="0"/>
              <a:t> </a:t>
            </a:r>
            <a:r>
              <a:rPr lang="el-GR" i="1" dirty="0" err="1"/>
              <a:t>αἰσθόμενοι</a:t>
            </a:r>
            <a:r>
              <a:rPr lang="el-GR" i="1" dirty="0"/>
              <a:t> </a:t>
            </a:r>
            <a:r>
              <a:rPr lang="el-GR" i="1" dirty="0" err="1"/>
              <a:t>τοῦ</a:t>
            </a:r>
            <a:r>
              <a:rPr lang="el-GR" i="1" dirty="0"/>
              <a:t> </a:t>
            </a:r>
            <a:r>
              <a:rPr lang="el-GR" i="1" dirty="0" err="1"/>
              <a:t>ἁγίου</a:t>
            </a:r>
            <a:r>
              <a:rPr lang="el-GR" i="1" dirty="0"/>
              <a:t> πνεύματος </a:t>
            </a:r>
            <a:r>
              <a:rPr lang="el-GR" i="1" dirty="0" err="1"/>
              <a:t>ἐπάνω</a:t>
            </a:r>
            <a:r>
              <a:rPr lang="el-GR" i="1" dirty="0"/>
              <a:t> </a:t>
            </a:r>
            <a:r>
              <a:rPr lang="el-GR" i="1" dirty="0" err="1"/>
              <a:t>καὶ</a:t>
            </a:r>
            <a:r>
              <a:rPr lang="el-GR" i="1" dirty="0"/>
              <a:t> τούτων </a:t>
            </a:r>
            <a:r>
              <a:rPr lang="el-GR" i="1" dirty="0" err="1"/>
              <a:t>γενώμεθα</a:t>
            </a:r>
            <a:r>
              <a:rPr lang="el-GR" i="1" dirty="0"/>
              <a:t> </a:t>
            </a:r>
            <a:r>
              <a:rPr lang="el-GR" i="1" dirty="0" err="1"/>
              <a:t>ἐν</a:t>
            </a:r>
            <a:r>
              <a:rPr lang="el-GR" i="1" dirty="0"/>
              <a:t> </a:t>
            </a:r>
            <a:r>
              <a:rPr lang="el-GR" i="1" dirty="0" err="1"/>
              <a:t>κυρίῳ</a:t>
            </a:r>
            <a:r>
              <a:rPr lang="el-GR" i="1" dirty="0"/>
              <a:t> </a:t>
            </a:r>
            <a:r>
              <a:rPr lang="el-GR" i="1" dirty="0" err="1"/>
              <a:t>τῶν</a:t>
            </a:r>
            <a:r>
              <a:rPr lang="el-GR" i="1" dirty="0"/>
              <a:t> </a:t>
            </a:r>
            <a:r>
              <a:rPr lang="el-GR" i="1" dirty="0" err="1"/>
              <a:t>παθῶν</a:t>
            </a:r>
            <a:r>
              <a:rPr lang="el-GR" dirty="0"/>
              <a:t>» (</a:t>
            </a:r>
            <a:r>
              <a:rPr lang="el-GR" i="1" dirty="0" err="1"/>
              <a:t>Ἑκατὸ</a:t>
            </a:r>
            <a:r>
              <a:rPr lang="el-GR" i="1" dirty="0"/>
              <a:t> </a:t>
            </a:r>
            <a:r>
              <a:rPr lang="el-GR" i="1" dirty="0" err="1"/>
              <a:t>Γνωστικὰ</a:t>
            </a:r>
            <a:r>
              <a:rPr lang="el-GR" i="1" dirty="0"/>
              <a:t> Κεφάλαια Ͷθ΄</a:t>
            </a:r>
            <a:r>
              <a:rPr lang="en-GB" dirty="0"/>
              <a:t>, SCHr5, </a:t>
            </a:r>
            <a:r>
              <a:rPr lang="el-GR" dirty="0"/>
              <a:t>σ. 161). Ο άνθρωπος γίνεται «</a:t>
            </a:r>
            <a:r>
              <a:rPr lang="el-GR" i="1" dirty="0" err="1"/>
              <a:t>ἐπάνω</a:t>
            </a:r>
            <a:r>
              <a:rPr lang="el-GR" i="1" dirty="0"/>
              <a:t> </a:t>
            </a:r>
            <a:r>
              <a:rPr lang="el-GR" i="1" dirty="0" err="1"/>
              <a:t>τῶν</a:t>
            </a:r>
            <a:r>
              <a:rPr lang="el-GR" i="1" dirty="0"/>
              <a:t> </a:t>
            </a:r>
            <a:r>
              <a:rPr lang="el-GR" i="1" dirty="0" err="1"/>
              <a:t>παθῶν</a:t>
            </a:r>
            <a:r>
              <a:rPr lang="el-GR" dirty="0"/>
              <a:t>», γιατί η πράξη της κάθαρσης που απελευθερώνει τον νου από κάθε τυραννική δυναστεία πραγματοποιείται από τη δυναμική παρουσία του Αγίου Πνεύματος: «</a:t>
            </a:r>
            <a:r>
              <a:rPr lang="el-GR" i="1" dirty="0" err="1"/>
              <a:t>Νοῦν</a:t>
            </a:r>
            <a:r>
              <a:rPr lang="el-GR" i="1" dirty="0"/>
              <a:t> </a:t>
            </a:r>
            <a:r>
              <a:rPr lang="el-GR" i="1" dirty="0" err="1"/>
              <a:t>καθαρίσαι</a:t>
            </a:r>
            <a:r>
              <a:rPr lang="el-GR" i="1" dirty="0"/>
              <a:t> μόνου </a:t>
            </a:r>
            <a:r>
              <a:rPr lang="el-GR" i="1" dirty="0" err="1"/>
              <a:t>τοῦ</a:t>
            </a:r>
            <a:r>
              <a:rPr lang="el-GR" i="1" dirty="0"/>
              <a:t> </a:t>
            </a:r>
            <a:r>
              <a:rPr lang="el-GR" i="1" dirty="0" err="1"/>
              <a:t>ἁγίου</a:t>
            </a:r>
            <a:r>
              <a:rPr lang="el-GR" i="1" dirty="0"/>
              <a:t> πνεύματος </a:t>
            </a:r>
            <a:r>
              <a:rPr lang="el-GR" i="1" dirty="0" err="1"/>
              <a:t>ἐστιν</a:t>
            </a:r>
            <a:r>
              <a:rPr lang="el-GR" i="1" dirty="0"/>
              <a:t>· </a:t>
            </a:r>
            <a:r>
              <a:rPr lang="el-GR" i="1" dirty="0" err="1"/>
              <a:t>ἐὰν</a:t>
            </a:r>
            <a:r>
              <a:rPr lang="el-GR" i="1" dirty="0"/>
              <a:t> </a:t>
            </a:r>
            <a:r>
              <a:rPr lang="el-GR" i="1" dirty="0" err="1"/>
              <a:t>γὰρ</a:t>
            </a:r>
            <a:r>
              <a:rPr lang="el-GR" i="1" dirty="0"/>
              <a:t> </a:t>
            </a:r>
            <a:r>
              <a:rPr lang="el-GR" i="1" dirty="0" err="1"/>
              <a:t>μὴ</a:t>
            </a:r>
            <a:r>
              <a:rPr lang="el-GR" i="1" dirty="0"/>
              <a:t> </a:t>
            </a:r>
            <a:r>
              <a:rPr lang="el-GR" i="1" dirty="0" err="1"/>
              <a:t>εἰσέλθῃ</a:t>
            </a:r>
            <a:r>
              <a:rPr lang="el-GR" i="1" dirty="0"/>
              <a:t> ὁ </a:t>
            </a:r>
            <a:r>
              <a:rPr lang="el-GR" i="1" dirty="0" err="1"/>
              <a:t>δυνατὸς</a:t>
            </a:r>
            <a:r>
              <a:rPr lang="el-GR" i="1" dirty="0"/>
              <a:t> </a:t>
            </a:r>
            <a:r>
              <a:rPr lang="el-GR" i="1" dirty="0" err="1"/>
              <a:t>καὶ</a:t>
            </a:r>
            <a:r>
              <a:rPr lang="el-GR" i="1" dirty="0"/>
              <a:t> </a:t>
            </a:r>
            <a:r>
              <a:rPr lang="el-GR" i="1" dirty="0" err="1"/>
              <a:t>σκυλεύσῃ</a:t>
            </a:r>
            <a:r>
              <a:rPr lang="el-GR" i="1" dirty="0"/>
              <a:t> </a:t>
            </a:r>
            <a:r>
              <a:rPr lang="el-GR" i="1" dirty="0" err="1"/>
              <a:t>τὸν</a:t>
            </a:r>
            <a:r>
              <a:rPr lang="el-GR" i="1" dirty="0"/>
              <a:t> </a:t>
            </a:r>
            <a:r>
              <a:rPr lang="el-GR" i="1" dirty="0" err="1"/>
              <a:t>ἅρπαγα</a:t>
            </a:r>
            <a:r>
              <a:rPr lang="el-GR" i="1" dirty="0"/>
              <a:t>, </a:t>
            </a:r>
            <a:r>
              <a:rPr lang="el-GR" i="1" dirty="0" err="1"/>
              <a:t>οὐδαμῶς</a:t>
            </a:r>
            <a:r>
              <a:rPr lang="el-GR" i="1" dirty="0"/>
              <a:t> </a:t>
            </a:r>
            <a:r>
              <a:rPr lang="el-GR" i="1" dirty="0" err="1"/>
              <a:t>τὸ</a:t>
            </a:r>
            <a:r>
              <a:rPr lang="el-GR" i="1" dirty="0"/>
              <a:t> </a:t>
            </a:r>
            <a:r>
              <a:rPr lang="el-GR" i="1" dirty="0" err="1"/>
              <a:t>λάφυρον</a:t>
            </a:r>
            <a:r>
              <a:rPr lang="el-GR" i="1" dirty="0"/>
              <a:t> </a:t>
            </a:r>
            <a:r>
              <a:rPr lang="el-GR" i="1" dirty="0" err="1"/>
              <a:t>ἐλευθερωθήσεται</a:t>
            </a:r>
            <a:r>
              <a:rPr lang="el-GR" dirty="0"/>
              <a:t>…» (</a:t>
            </a:r>
            <a:r>
              <a:rPr lang="el-GR" i="1" dirty="0" err="1"/>
              <a:t>Ἑκατὸ</a:t>
            </a:r>
            <a:r>
              <a:rPr lang="el-GR" i="1" dirty="0"/>
              <a:t> </a:t>
            </a:r>
            <a:r>
              <a:rPr lang="el-GR" i="1" dirty="0" err="1"/>
              <a:t>Γνωστικὰ</a:t>
            </a:r>
            <a:r>
              <a:rPr lang="el-GR" i="1" dirty="0"/>
              <a:t> Κεφάλαια </a:t>
            </a:r>
            <a:r>
              <a:rPr lang="el-GR" i="1" dirty="0" err="1"/>
              <a:t>κη</a:t>
            </a:r>
            <a:r>
              <a:rPr lang="el-GR" i="1" dirty="0"/>
              <a:t>΄</a:t>
            </a:r>
            <a:r>
              <a:rPr lang="en-GB" dirty="0"/>
              <a:t>, SCHr5, </a:t>
            </a:r>
            <a:r>
              <a:rPr lang="el-GR" dirty="0"/>
              <a:t>σ. 99). </a:t>
            </a:r>
          </a:p>
        </p:txBody>
      </p:sp>
    </p:spTree>
    <p:extLst>
      <p:ext uri="{BB962C8B-B14F-4D97-AF65-F5344CB8AC3E}">
        <p14:creationId xmlns:p14="http://schemas.microsoft.com/office/powerpoint/2010/main" val="1754358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BBB102-3CDC-7659-39EC-FEE5AF171BF5}"/>
              </a:ext>
            </a:extLst>
          </p:cNvPr>
          <p:cNvSpPr>
            <a:spLocks noGrp="1"/>
          </p:cNvSpPr>
          <p:nvPr>
            <p:ph type="title"/>
          </p:nvPr>
        </p:nvSpPr>
        <p:spPr>
          <a:xfrm>
            <a:off x="0" y="0"/>
            <a:ext cx="12192000" cy="681037"/>
          </a:xfrm>
        </p:spPr>
        <p:txBody>
          <a:bodyPr>
            <a:normAutofit/>
          </a:bodyPr>
          <a:lstStyle/>
          <a:p>
            <a:pPr algn="ctr"/>
            <a:r>
              <a:rPr lang="el-GR" sz="3800" b="1" dirty="0"/>
              <a:t>Αντιπαλότητα νοερής αίσθησης και σωματικών αισθήσεων</a:t>
            </a:r>
            <a:endParaRPr lang="el-GR" sz="3800" dirty="0"/>
          </a:p>
        </p:txBody>
      </p:sp>
      <p:sp>
        <p:nvSpPr>
          <p:cNvPr id="3" name="Θέση περιεχομένου 2">
            <a:extLst>
              <a:ext uri="{FF2B5EF4-FFF2-40B4-BE49-F238E27FC236}">
                <a16:creationId xmlns:a16="http://schemas.microsoft.com/office/drawing/2014/main" id="{DC69D1EE-5154-D6EE-A353-2BFFC16F36E1}"/>
              </a:ext>
            </a:extLst>
          </p:cNvPr>
          <p:cNvSpPr>
            <a:spLocks noGrp="1"/>
          </p:cNvSpPr>
          <p:nvPr>
            <p:ph idx="1"/>
          </p:nvPr>
        </p:nvSpPr>
        <p:spPr>
          <a:xfrm>
            <a:off x="0" y="681036"/>
            <a:ext cx="12192000" cy="6176963"/>
          </a:xfrm>
        </p:spPr>
        <p:txBody>
          <a:bodyPr>
            <a:normAutofit fontScale="92500" lnSpcReduction="20000"/>
          </a:bodyPr>
          <a:lstStyle/>
          <a:p>
            <a:r>
              <a:rPr lang="el-GR" dirty="0"/>
              <a:t>Η </a:t>
            </a:r>
            <a:r>
              <a:rPr lang="el-GR" dirty="0" err="1"/>
              <a:t>αποταγή</a:t>
            </a:r>
            <a:r>
              <a:rPr lang="el-GR" dirty="0"/>
              <a:t> του κόσμου θεραπεύει εν μέρει την «</a:t>
            </a:r>
            <a:r>
              <a:rPr lang="el-GR" i="1" dirty="0"/>
              <a:t>γεώδη </a:t>
            </a:r>
            <a:r>
              <a:rPr lang="el-GR" i="1" dirty="0" err="1"/>
              <a:t>τῆς</a:t>
            </a:r>
            <a:r>
              <a:rPr lang="el-GR" i="1" dirty="0"/>
              <a:t> </a:t>
            </a:r>
            <a:r>
              <a:rPr lang="el-GR" i="1" dirty="0" err="1"/>
              <a:t>ψυχῆς</a:t>
            </a:r>
            <a:r>
              <a:rPr lang="el-GR" i="1" dirty="0"/>
              <a:t> </a:t>
            </a:r>
            <a:r>
              <a:rPr lang="el-GR" i="1" dirty="0" err="1"/>
              <a:t>ὄρεξιν</a:t>
            </a:r>
            <a:r>
              <a:rPr lang="el-GR" dirty="0"/>
              <a:t>» καθώς τη συνάπτει με «</a:t>
            </a:r>
            <a:r>
              <a:rPr lang="el-GR" i="1" dirty="0" err="1"/>
              <a:t>τῇ</a:t>
            </a:r>
            <a:r>
              <a:rPr lang="el-GR" i="1" dirty="0"/>
              <a:t> </a:t>
            </a:r>
            <a:r>
              <a:rPr lang="el-GR" i="1" dirty="0" err="1"/>
              <a:t>λογικῇ</a:t>
            </a:r>
            <a:r>
              <a:rPr lang="el-GR" i="1" dirty="0"/>
              <a:t> </a:t>
            </a:r>
            <a:r>
              <a:rPr lang="el-GR" i="1" dirty="0" err="1"/>
              <a:t>αὐτῆς</a:t>
            </a:r>
            <a:r>
              <a:rPr lang="el-GR" i="1" dirty="0"/>
              <a:t> διαθέσει</a:t>
            </a:r>
            <a:r>
              <a:rPr lang="el-GR" dirty="0"/>
              <a:t>». Τελικά όμως ο άνθρωπος γεύεται το αγαθό «</a:t>
            </a:r>
            <a:r>
              <a:rPr lang="el-GR" i="1" dirty="0" err="1"/>
              <a:t>ἐν</a:t>
            </a:r>
            <a:r>
              <a:rPr lang="el-GR" i="1" dirty="0"/>
              <a:t> </a:t>
            </a:r>
            <a:r>
              <a:rPr lang="el-GR" i="1" dirty="0" err="1"/>
              <a:t>ἀδιαιρέτῳ</a:t>
            </a:r>
            <a:r>
              <a:rPr lang="el-GR" i="1" dirty="0"/>
              <a:t> </a:t>
            </a:r>
            <a:r>
              <a:rPr lang="el-GR" i="1" dirty="0" err="1"/>
              <a:t>τῇ</a:t>
            </a:r>
            <a:r>
              <a:rPr lang="el-GR" i="1" dirty="0"/>
              <a:t> </a:t>
            </a:r>
            <a:r>
              <a:rPr lang="el-GR" i="1" dirty="0" err="1"/>
              <a:t>αἰσθήσει</a:t>
            </a:r>
            <a:r>
              <a:rPr lang="el-GR" dirty="0"/>
              <a:t>», δηλαδή «</a:t>
            </a:r>
            <a:r>
              <a:rPr lang="el-GR" i="1" dirty="0" err="1"/>
              <a:t>ἐν</a:t>
            </a:r>
            <a:r>
              <a:rPr lang="el-GR" i="1" dirty="0"/>
              <a:t> </a:t>
            </a:r>
            <a:r>
              <a:rPr lang="el-GR" i="1" dirty="0" err="1"/>
              <a:t>ὁλοκλήρῳ</a:t>
            </a:r>
            <a:r>
              <a:rPr lang="el-GR" i="1" dirty="0"/>
              <a:t> διαθέσει</a:t>
            </a:r>
            <a:r>
              <a:rPr lang="el-GR" dirty="0"/>
              <a:t>» μονάχα όταν το Άγιο Πνεύμα καταυγάσει «</a:t>
            </a:r>
            <a:r>
              <a:rPr lang="el-GR" i="1" dirty="0" err="1"/>
              <a:t>ἐνεργητικῶς</a:t>
            </a:r>
            <a:r>
              <a:rPr lang="el-GR" dirty="0"/>
              <a:t>» τα ταμεία της καρδιάς του: «</a:t>
            </a:r>
            <a:r>
              <a:rPr lang="el-GR" i="1" dirty="0" err="1"/>
              <a:t>Ἐὰν</a:t>
            </a:r>
            <a:r>
              <a:rPr lang="el-GR" i="1" dirty="0"/>
              <a:t> </a:t>
            </a:r>
            <a:r>
              <a:rPr lang="el-GR" i="1" dirty="0" err="1"/>
              <a:t>γὰρ</a:t>
            </a:r>
            <a:r>
              <a:rPr lang="el-GR" i="1" dirty="0"/>
              <a:t> </a:t>
            </a:r>
            <a:r>
              <a:rPr lang="el-GR" i="1" dirty="0" err="1"/>
              <a:t>μὴ</a:t>
            </a:r>
            <a:r>
              <a:rPr lang="el-GR" i="1" dirty="0"/>
              <a:t> ἡ </a:t>
            </a:r>
            <a:r>
              <a:rPr lang="el-GR" i="1" dirty="0" err="1"/>
              <a:t>αὑτοῦ</a:t>
            </a:r>
            <a:r>
              <a:rPr lang="el-GR" i="1" dirty="0"/>
              <a:t> </a:t>
            </a:r>
            <a:r>
              <a:rPr lang="el-GR" i="1" dirty="0" err="1"/>
              <a:t>θεότης</a:t>
            </a:r>
            <a:r>
              <a:rPr lang="el-GR" i="1" dirty="0"/>
              <a:t> (</a:t>
            </a:r>
            <a:r>
              <a:rPr lang="el-GR" i="1" dirty="0" err="1"/>
              <a:t>τοῦ</a:t>
            </a:r>
            <a:r>
              <a:rPr lang="el-GR" i="1" dirty="0"/>
              <a:t> </a:t>
            </a:r>
            <a:r>
              <a:rPr lang="el-GR" i="1" dirty="0" err="1"/>
              <a:t>ἁγίου</a:t>
            </a:r>
            <a:r>
              <a:rPr lang="el-GR" i="1" dirty="0"/>
              <a:t> Πνεύματος) </a:t>
            </a:r>
            <a:r>
              <a:rPr lang="el-GR" i="1" dirty="0" err="1"/>
              <a:t>ἐνεργητικῶς</a:t>
            </a:r>
            <a:r>
              <a:rPr lang="el-GR" i="1" dirty="0"/>
              <a:t> </a:t>
            </a:r>
            <a:r>
              <a:rPr lang="el-GR" i="1" dirty="0" err="1"/>
              <a:t>τὰ</a:t>
            </a:r>
            <a:r>
              <a:rPr lang="el-GR" i="1" dirty="0"/>
              <a:t> </a:t>
            </a:r>
            <a:r>
              <a:rPr lang="el-GR" i="1" dirty="0" err="1"/>
              <a:t>τῆς</a:t>
            </a:r>
            <a:r>
              <a:rPr lang="el-GR" i="1" dirty="0"/>
              <a:t> καρδίας </a:t>
            </a:r>
            <a:r>
              <a:rPr lang="el-GR" i="1" dirty="0" err="1"/>
              <a:t>ἡμῶν</a:t>
            </a:r>
            <a:r>
              <a:rPr lang="el-GR" i="1" dirty="0"/>
              <a:t> </a:t>
            </a:r>
            <a:r>
              <a:rPr lang="el-GR" i="1" dirty="0" err="1"/>
              <a:t>ταμεῖα</a:t>
            </a:r>
            <a:r>
              <a:rPr lang="el-GR" i="1" dirty="0"/>
              <a:t> </a:t>
            </a:r>
            <a:r>
              <a:rPr lang="el-GR" i="1" dirty="0" err="1"/>
              <a:t>καταυγάσῃ</a:t>
            </a:r>
            <a:r>
              <a:rPr lang="el-GR" i="1" dirty="0"/>
              <a:t>, </a:t>
            </a:r>
            <a:r>
              <a:rPr lang="el-GR" i="1" dirty="0" err="1"/>
              <a:t>οὐκ</a:t>
            </a:r>
            <a:r>
              <a:rPr lang="el-GR" i="1" dirty="0"/>
              <a:t> </a:t>
            </a:r>
            <a:r>
              <a:rPr lang="el-GR" i="1" dirty="0" err="1"/>
              <a:t>ἄν</a:t>
            </a:r>
            <a:r>
              <a:rPr lang="el-GR" i="1" dirty="0"/>
              <a:t> </a:t>
            </a:r>
            <a:r>
              <a:rPr lang="el-GR" i="1" dirty="0" err="1"/>
              <a:t>δυνησώμεθα</a:t>
            </a:r>
            <a:r>
              <a:rPr lang="el-GR" i="1" dirty="0"/>
              <a:t> </a:t>
            </a:r>
            <a:r>
              <a:rPr lang="el-GR" i="1" dirty="0" err="1"/>
              <a:t>ἐν</a:t>
            </a:r>
            <a:r>
              <a:rPr lang="el-GR" i="1" dirty="0"/>
              <a:t> </a:t>
            </a:r>
            <a:r>
              <a:rPr lang="el-GR" i="1" dirty="0" err="1"/>
              <a:t>ἀδιαιρέτῶ</a:t>
            </a:r>
            <a:r>
              <a:rPr lang="el-GR" i="1" dirty="0"/>
              <a:t> </a:t>
            </a:r>
            <a:r>
              <a:rPr lang="el-GR" i="1" dirty="0" err="1"/>
              <a:t>τῇ</a:t>
            </a:r>
            <a:r>
              <a:rPr lang="el-GR" i="1" dirty="0"/>
              <a:t> </a:t>
            </a:r>
            <a:r>
              <a:rPr lang="el-GR" i="1" dirty="0" err="1"/>
              <a:t>αἰσθήσει</a:t>
            </a:r>
            <a:r>
              <a:rPr lang="el-GR" i="1" dirty="0"/>
              <a:t>, </a:t>
            </a:r>
            <a:r>
              <a:rPr lang="el-GR" i="1" dirty="0" err="1"/>
              <a:t>τοῦτ</a:t>
            </a:r>
            <a:r>
              <a:rPr lang="el-GR" i="1" dirty="0"/>
              <a:t>’ </a:t>
            </a:r>
            <a:r>
              <a:rPr lang="el-GR" i="1" dirty="0" err="1"/>
              <a:t>ἔστιν</a:t>
            </a:r>
            <a:r>
              <a:rPr lang="el-GR" i="1" dirty="0"/>
              <a:t> </a:t>
            </a:r>
            <a:r>
              <a:rPr lang="el-GR" i="1" dirty="0" err="1"/>
              <a:t>ἐν</a:t>
            </a:r>
            <a:r>
              <a:rPr lang="el-GR" i="1" dirty="0"/>
              <a:t> </a:t>
            </a:r>
            <a:r>
              <a:rPr lang="el-GR" i="1" dirty="0" err="1"/>
              <a:t>ὁλοκλήρῳ</a:t>
            </a:r>
            <a:r>
              <a:rPr lang="el-GR" i="1" dirty="0"/>
              <a:t> διαθέσει, </a:t>
            </a:r>
            <a:r>
              <a:rPr lang="el-GR" i="1" dirty="0" err="1"/>
              <a:t>γεύσασθαι</a:t>
            </a:r>
            <a:r>
              <a:rPr lang="el-GR" i="1" dirty="0"/>
              <a:t> </a:t>
            </a:r>
            <a:r>
              <a:rPr lang="el-GR" i="1" dirty="0" err="1"/>
              <a:t>τοῦ</a:t>
            </a:r>
            <a:r>
              <a:rPr lang="el-GR" i="1" dirty="0"/>
              <a:t> </a:t>
            </a:r>
            <a:r>
              <a:rPr lang="el-GR" i="1" dirty="0" err="1"/>
              <a:t>ἀγαθοῦ</a:t>
            </a:r>
            <a:r>
              <a:rPr lang="el-GR" dirty="0"/>
              <a:t>» (</a:t>
            </a:r>
            <a:r>
              <a:rPr lang="el-GR" i="1" dirty="0" err="1"/>
              <a:t>Ἑκατὸ</a:t>
            </a:r>
            <a:r>
              <a:rPr lang="el-GR" i="1" dirty="0"/>
              <a:t> </a:t>
            </a:r>
            <a:r>
              <a:rPr lang="el-GR" i="1" dirty="0" err="1"/>
              <a:t>Γνωστικὰ</a:t>
            </a:r>
            <a:r>
              <a:rPr lang="el-GR" i="1" dirty="0"/>
              <a:t> Κεφάλαια </a:t>
            </a:r>
            <a:r>
              <a:rPr lang="el-GR" i="1" dirty="0" err="1"/>
              <a:t>κθ</a:t>
            </a:r>
            <a:r>
              <a:rPr lang="el-GR" i="1" dirty="0"/>
              <a:t>΄</a:t>
            </a:r>
            <a:r>
              <a:rPr lang="en-GB" dirty="0"/>
              <a:t>, SCHr5, </a:t>
            </a:r>
            <a:r>
              <a:rPr lang="el-GR" dirty="0"/>
              <a:t>σ. 100). </a:t>
            </a:r>
          </a:p>
          <a:p>
            <a:r>
              <a:rPr lang="el-GR" dirty="0"/>
              <a:t>Η στροφή της ανθρώπινης πρόθεσης στη ζωοποιό και καθαριστική αύρα του Αγίου Πνεύματος ευεργετεί την ψυχή, γιατί διατηρεί το θεωρητικό μέρος της ψυχής αίθριο, δηλαδή επιδεκτικό της </a:t>
            </a:r>
            <a:r>
              <a:rPr lang="el-GR" dirty="0" err="1"/>
              <a:t>επίβασης</a:t>
            </a:r>
            <a:r>
              <a:rPr lang="el-GR" dirty="0"/>
              <a:t> στα θεία θεωρήματα: «</a:t>
            </a:r>
            <a:r>
              <a:rPr lang="el-GR" i="1" dirty="0" err="1"/>
              <a:t>Ἐχρῆν</a:t>
            </a:r>
            <a:r>
              <a:rPr lang="el-GR" i="1" dirty="0"/>
              <a:t> </a:t>
            </a:r>
            <a:r>
              <a:rPr lang="el-GR" i="1" dirty="0" err="1"/>
              <a:t>οὖν</a:t>
            </a:r>
            <a:r>
              <a:rPr lang="el-GR" i="1" dirty="0"/>
              <a:t> </a:t>
            </a:r>
            <a:r>
              <a:rPr lang="el-GR" i="1" dirty="0" err="1"/>
              <a:t>ἡμᾶς</a:t>
            </a:r>
            <a:r>
              <a:rPr lang="el-GR" i="1" dirty="0"/>
              <a:t> </a:t>
            </a:r>
            <a:r>
              <a:rPr lang="el-GR" i="1" dirty="0" err="1"/>
              <a:t>ἀεὶ</a:t>
            </a:r>
            <a:r>
              <a:rPr lang="el-GR" i="1" dirty="0"/>
              <a:t> </a:t>
            </a:r>
            <a:r>
              <a:rPr lang="el-GR" i="1" dirty="0" err="1"/>
              <a:t>τὴν</a:t>
            </a:r>
            <a:r>
              <a:rPr lang="el-GR" i="1" dirty="0"/>
              <a:t> </a:t>
            </a:r>
            <a:r>
              <a:rPr lang="el-GR" i="1" dirty="0" err="1"/>
              <a:t>πρόθεσιν</a:t>
            </a:r>
            <a:r>
              <a:rPr lang="el-GR" i="1" dirty="0"/>
              <a:t> </a:t>
            </a:r>
            <a:r>
              <a:rPr lang="el-GR" i="1" dirty="0" err="1"/>
              <a:t>ἐκ</a:t>
            </a:r>
            <a:r>
              <a:rPr lang="el-GR" i="1" dirty="0"/>
              <a:t> πάσης </a:t>
            </a:r>
            <a:r>
              <a:rPr lang="el-GR" i="1" dirty="0" err="1"/>
              <a:t>τῆς</a:t>
            </a:r>
            <a:r>
              <a:rPr lang="el-GR" i="1" dirty="0"/>
              <a:t> </a:t>
            </a:r>
            <a:r>
              <a:rPr lang="el-GR" i="1" dirty="0" err="1"/>
              <a:t>ἰσχύος</a:t>
            </a:r>
            <a:r>
              <a:rPr lang="el-GR" i="1" dirty="0"/>
              <a:t> </a:t>
            </a:r>
            <a:r>
              <a:rPr lang="el-GR" i="1" dirty="0" err="1"/>
              <a:t>πρὸς</a:t>
            </a:r>
            <a:r>
              <a:rPr lang="el-GR" i="1" dirty="0"/>
              <a:t> </a:t>
            </a:r>
            <a:r>
              <a:rPr lang="el-GR" i="1" dirty="0" err="1"/>
              <a:t>τὴν</a:t>
            </a:r>
            <a:r>
              <a:rPr lang="el-GR" i="1" dirty="0"/>
              <a:t> </a:t>
            </a:r>
            <a:r>
              <a:rPr lang="el-GR" i="1" dirty="0" err="1"/>
              <a:t>ζωοποιὸν</a:t>
            </a:r>
            <a:r>
              <a:rPr lang="el-GR" i="1" dirty="0"/>
              <a:t> </a:t>
            </a:r>
            <a:r>
              <a:rPr lang="el-GR" i="1" dirty="0" err="1"/>
              <a:t>καὶ</a:t>
            </a:r>
            <a:r>
              <a:rPr lang="el-GR" i="1" dirty="0"/>
              <a:t> </a:t>
            </a:r>
            <a:r>
              <a:rPr lang="el-GR" i="1" dirty="0" err="1"/>
              <a:t>καθαριστικὴν</a:t>
            </a:r>
            <a:r>
              <a:rPr lang="el-GR" i="1" dirty="0"/>
              <a:t> </a:t>
            </a:r>
            <a:r>
              <a:rPr lang="el-GR" i="1" dirty="0" err="1"/>
              <a:t>αὔραν</a:t>
            </a:r>
            <a:r>
              <a:rPr lang="el-GR" i="1" dirty="0"/>
              <a:t> </a:t>
            </a:r>
            <a:r>
              <a:rPr lang="el-GR" i="1" dirty="0" err="1"/>
              <a:t>ἐπιστρέφειν</a:t>
            </a:r>
            <a:r>
              <a:rPr lang="el-GR" i="1" dirty="0"/>
              <a:t> </a:t>
            </a:r>
            <a:r>
              <a:rPr lang="el-GR" i="1" dirty="0" err="1"/>
              <a:t>τοῦ</a:t>
            </a:r>
            <a:r>
              <a:rPr lang="el-GR" i="1" dirty="0"/>
              <a:t> </a:t>
            </a:r>
            <a:r>
              <a:rPr lang="el-GR" i="1" dirty="0" err="1"/>
              <a:t>ἁγίου</a:t>
            </a:r>
            <a:r>
              <a:rPr lang="el-GR" i="1" dirty="0"/>
              <a:t> πνεύματος… </a:t>
            </a:r>
            <a:r>
              <a:rPr lang="el-GR" i="1" dirty="0" err="1"/>
              <a:t>ἵνα</a:t>
            </a:r>
            <a:r>
              <a:rPr lang="el-GR" i="1" dirty="0"/>
              <a:t> </a:t>
            </a:r>
            <a:r>
              <a:rPr lang="el-GR" i="1" dirty="0" err="1"/>
              <a:t>αἴθριον</a:t>
            </a:r>
            <a:r>
              <a:rPr lang="el-GR" i="1" dirty="0"/>
              <a:t> </a:t>
            </a:r>
            <a:r>
              <a:rPr lang="el-GR" i="1" dirty="0" err="1"/>
              <a:t>ἡμῶν</a:t>
            </a:r>
            <a:r>
              <a:rPr lang="el-GR" i="1" dirty="0"/>
              <a:t> </a:t>
            </a:r>
            <a:r>
              <a:rPr lang="el-GR" i="1" dirty="0" err="1"/>
              <a:t>ἀεὶ</a:t>
            </a:r>
            <a:r>
              <a:rPr lang="el-GR" i="1" dirty="0"/>
              <a:t> </a:t>
            </a:r>
            <a:r>
              <a:rPr lang="el-GR" i="1" dirty="0" err="1"/>
              <a:t>τῆς</a:t>
            </a:r>
            <a:r>
              <a:rPr lang="el-GR" i="1" dirty="0"/>
              <a:t> </a:t>
            </a:r>
            <a:r>
              <a:rPr lang="el-GR" i="1" dirty="0" err="1"/>
              <a:t>ψυχῆς</a:t>
            </a:r>
            <a:r>
              <a:rPr lang="el-GR" i="1" dirty="0"/>
              <a:t> </a:t>
            </a:r>
            <a:r>
              <a:rPr lang="el-GR" i="1" dirty="0" err="1"/>
              <a:t>τὸ</a:t>
            </a:r>
            <a:r>
              <a:rPr lang="el-GR" i="1" dirty="0"/>
              <a:t> </a:t>
            </a:r>
            <a:r>
              <a:rPr lang="el-GR" i="1" dirty="0" err="1"/>
              <a:t>θεωρητικὸν</a:t>
            </a:r>
            <a:r>
              <a:rPr lang="el-GR" i="1" dirty="0"/>
              <a:t> μάλιστα </a:t>
            </a:r>
            <a:r>
              <a:rPr lang="el-GR" i="1" dirty="0" err="1"/>
              <a:t>διαμένοι</a:t>
            </a:r>
            <a:r>
              <a:rPr lang="el-GR" i="1" dirty="0"/>
              <a:t> μέρος </a:t>
            </a:r>
            <a:r>
              <a:rPr lang="el-GR" i="1" dirty="0" err="1"/>
              <a:t>πρὸς</a:t>
            </a:r>
            <a:r>
              <a:rPr lang="el-GR" i="1" dirty="0"/>
              <a:t> </a:t>
            </a:r>
            <a:r>
              <a:rPr lang="el-GR" i="1" dirty="0" err="1"/>
              <a:t>τὸ</a:t>
            </a:r>
            <a:r>
              <a:rPr lang="el-GR" i="1" dirty="0"/>
              <a:t> </a:t>
            </a:r>
            <a:r>
              <a:rPr lang="el-GR" i="1" dirty="0" err="1"/>
              <a:t>ἀπλανῶς</a:t>
            </a:r>
            <a:r>
              <a:rPr lang="el-GR" i="1" dirty="0"/>
              <a:t> </a:t>
            </a:r>
            <a:r>
              <a:rPr lang="el-GR" i="1" dirty="0" err="1"/>
              <a:t>ἡμᾶς</a:t>
            </a:r>
            <a:r>
              <a:rPr lang="el-GR" i="1" dirty="0"/>
              <a:t> </a:t>
            </a:r>
            <a:r>
              <a:rPr lang="el-GR" i="1" dirty="0" err="1"/>
              <a:t>τοῖς</a:t>
            </a:r>
            <a:r>
              <a:rPr lang="el-GR" i="1" dirty="0"/>
              <a:t> </a:t>
            </a:r>
            <a:r>
              <a:rPr lang="el-GR" i="1" dirty="0" err="1"/>
              <a:t>θείοις</a:t>
            </a:r>
            <a:r>
              <a:rPr lang="el-GR" i="1" dirty="0"/>
              <a:t> </a:t>
            </a:r>
            <a:r>
              <a:rPr lang="el-GR" i="1" dirty="0" err="1"/>
              <a:t>ἐπιβάλλειν</a:t>
            </a:r>
            <a:r>
              <a:rPr lang="el-GR" i="1" dirty="0"/>
              <a:t> </a:t>
            </a:r>
            <a:r>
              <a:rPr lang="el-GR" i="1" dirty="0" err="1"/>
              <a:t>θεωρήμασιν</a:t>
            </a:r>
            <a:r>
              <a:rPr lang="el-GR" dirty="0"/>
              <a:t>» (</a:t>
            </a:r>
            <a:r>
              <a:rPr lang="el-GR" i="1" dirty="0" err="1"/>
              <a:t>Ἑκατὸ</a:t>
            </a:r>
            <a:r>
              <a:rPr lang="el-GR" i="1" dirty="0"/>
              <a:t> </a:t>
            </a:r>
            <a:r>
              <a:rPr lang="el-GR" i="1" dirty="0" err="1"/>
              <a:t>Γνωστικὰ</a:t>
            </a:r>
            <a:r>
              <a:rPr lang="el-GR" i="1" dirty="0"/>
              <a:t> Κεφάλαια </a:t>
            </a:r>
            <a:r>
              <a:rPr lang="el-GR" i="1" dirty="0" err="1"/>
              <a:t>οε</a:t>
            </a:r>
            <a:r>
              <a:rPr lang="el-GR" i="1" dirty="0"/>
              <a:t>΄</a:t>
            </a:r>
            <a:r>
              <a:rPr lang="en-GB" dirty="0"/>
              <a:t>, SCHr5, </a:t>
            </a:r>
            <a:r>
              <a:rPr lang="el-GR" dirty="0" err="1"/>
              <a:t>σσ</a:t>
            </a:r>
            <a:r>
              <a:rPr lang="el-GR" dirty="0"/>
              <a:t>. 133-134). Χειραγωγός της ανθρώπινης φύσης στην προσέγγιση των αόρατων αγαθών γίνεται «</a:t>
            </a:r>
            <a:r>
              <a:rPr lang="el-GR" i="1" dirty="0"/>
              <a:t>ἡ </a:t>
            </a:r>
            <a:r>
              <a:rPr lang="el-GR" i="1" dirty="0" err="1"/>
              <a:t>τοῦ</a:t>
            </a:r>
            <a:r>
              <a:rPr lang="el-GR" i="1" dirty="0"/>
              <a:t> </a:t>
            </a:r>
            <a:r>
              <a:rPr lang="el-GR" i="1" dirty="0" err="1"/>
              <a:t>νοῦ</a:t>
            </a:r>
            <a:r>
              <a:rPr lang="el-GR" i="1" dirty="0"/>
              <a:t> </a:t>
            </a:r>
            <a:r>
              <a:rPr lang="el-GR" i="1" dirty="0" err="1"/>
              <a:t>αἴσθησις</a:t>
            </a:r>
            <a:r>
              <a:rPr lang="el-GR" dirty="0"/>
              <a:t>», η οποία ολοκληρώνει τον προορισμό της όταν «</a:t>
            </a:r>
            <a:r>
              <a:rPr lang="el-GR" i="1" dirty="0" err="1"/>
              <a:t>τῆς</a:t>
            </a:r>
            <a:r>
              <a:rPr lang="el-GR" i="1" dirty="0"/>
              <a:t> θείας </a:t>
            </a:r>
            <a:r>
              <a:rPr lang="el-GR" i="1" dirty="0" err="1"/>
              <a:t>γεύσηται</a:t>
            </a:r>
            <a:r>
              <a:rPr lang="el-GR" i="1" dirty="0"/>
              <a:t> </a:t>
            </a:r>
            <a:r>
              <a:rPr lang="el-GR" i="1" dirty="0" err="1"/>
              <a:t>χρηστότητος</a:t>
            </a:r>
            <a:r>
              <a:rPr lang="el-GR" dirty="0"/>
              <a:t>». Τότε ο άνθρωπος μετέχει απλανώς «</a:t>
            </a:r>
            <a:r>
              <a:rPr lang="el-GR" i="1" dirty="0" err="1"/>
              <a:t>τῆς</a:t>
            </a:r>
            <a:r>
              <a:rPr lang="el-GR" i="1" dirty="0"/>
              <a:t> </a:t>
            </a:r>
            <a:r>
              <a:rPr lang="el-GR" i="1" dirty="0" err="1"/>
              <a:t>ἀΰλου</a:t>
            </a:r>
            <a:r>
              <a:rPr lang="el-GR" i="1" dirty="0"/>
              <a:t> </a:t>
            </a:r>
            <a:r>
              <a:rPr lang="el-GR" i="1" dirty="0" err="1"/>
              <a:t>αἰσθήσεως</a:t>
            </a:r>
            <a:r>
              <a:rPr lang="el-GR" dirty="0"/>
              <a:t>» καθώς με κόπους πετυχαίνει την εκλέπτυνση της ύλης: «… </a:t>
            </a:r>
            <a:r>
              <a:rPr lang="el-GR" i="1" dirty="0" err="1"/>
              <a:t>πρὸς</a:t>
            </a:r>
            <a:r>
              <a:rPr lang="el-GR" i="1" dirty="0"/>
              <a:t> </a:t>
            </a:r>
            <a:r>
              <a:rPr lang="el-GR" i="1" dirty="0" err="1"/>
              <a:t>τὰ</a:t>
            </a:r>
            <a:r>
              <a:rPr lang="el-GR" i="1" dirty="0"/>
              <a:t> </a:t>
            </a:r>
            <a:r>
              <a:rPr lang="el-GR" i="1" dirty="0" err="1"/>
              <a:t>ἀόρατα</a:t>
            </a:r>
            <a:r>
              <a:rPr lang="el-GR" i="1" dirty="0"/>
              <a:t> </a:t>
            </a:r>
            <a:r>
              <a:rPr lang="el-GR" i="1" dirty="0" err="1"/>
              <a:t>ἡμᾶς</a:t>
            </a:r>
            <a:r>
              <a:rPr lang="el-GR" i="1" dirty="0"/>
              <a:t> </a:t>
            </a:r>
            <a:r>
              <a:rPr lang="el-GR" i="1" dirty="0" err="1"/>
              <a:t>ἀγαθὰ</a:t>
            </a:r>
            <a:r>
              <a:rPr lang="el-GR" i="1" dirty="0"/>
              <a:t> ἡ </a:t>
            </a:r>
            <a:r>
              <a:rPr lang="el-GR" i="1" dirty="0" err="1"/>
              <a:t>τοῦ</a:t>
            </a:r>
            <a:r>
              <a:rPr lang="el-GR" i="1" dirty="0"/>
              <a:t> </a:t>
            </a:r>
            <a:r>
              <a:rPr lang="el-GR" i="1" dirty="0" err="1"/>
              <a:t>νοῦ</a:t>
            </a:r>
            <a:r>
              <a:rPr lang="el-GR" i="1" dirty="0"/>
              <a:t> </a:t>
            </a:r>
            <a:r>
              <a:rPr lang="el-GR" i="1" dirty="0" err="1"/>
              <a:t>εἴωθεν</a:t>
            </a:r>
            <a:r>
              <a:rPr lang="el-GR" i="1" dirty="0"/>
              <a:t> </a:t>
            </a:r>
            <a:r>
              <a:rPr lang="el-GR" i="1" dirty="0" err="1"/>
              <a:t>χειραγωγεῖ</a:t>
            </a:r>
            <a:r>
              <a:rPr lang="el-GR" i="1" dirty="0"/>
              <a:t> </a:t>
            </a:r>
            <a:r>
              <a:rPr lang="el-GR" i="1" dirty="0" err="1"/>
              <a:t>αἴσθησις</a:t>
            </a:r>
            <a:r>
              <a:rPr lang="el-GR" i="1" dirty="0"/>
              <a:t>, </a:t>
            </a:r>
            <a:r>
              <a:rPr lang="el-GR" i="1" dirty="0" err="1"/>
              <a:t>ὅταν</a:t>
            </a:r>
            <a:r>
              <a:rPr lang="el-GR" i="1" dirty="0"/>
              <a:t> </a:t>
            </a:r>
            <a:r>
              <a:rPr lang="el-GR" i="1" dirty="0" err="1"/>
              <a:t>τῆς</a:t>
            </a:r>
            <a:r>
              <a:rPr lang="el-GR" i="1" dirty="0"/>
              <a:t> θείας </a:t>
            </a:r>
            <a:r>
              <a:rPr lang="el-GR" i="1" dirty="0" err="1"/>
              <a:t>γεύσηται</a:t>
            </a:r>
            <a:r>
              <a:rPr lang="el-GR" i="1" dirty="0"/>
              <a:t> </a:t>
            </a:r>
            <a:r>
              <a:rPr lang="el-GR" i="1" dirty="0" err="1"/>
              <a:t>χρηστότητος</a:t>
            </a:r>
            <a:r>
              <a:rPr lang="el-GR" i="1" dirty="0"/>
              <a:t>… </a:t>
            </a:r>
            <a:r>
              <a:rPr lang="el-GR" i="1" dirty="0" err="1"/>
              <a:t>Τῆς</a:t>
            </a:r>
            <a:r>
              <a:rPr lang="el-GR" i="1" dirty="0"/>
              <a:t> </a:t>
            </a:r>
            <a:r>
              <a:rPr lang="el-GR" i="1" dirty="0" err="1"/>
              <a:t>ἀΰλου</a:t>
            </a:r>
            <a:r>
              <a:rPr lang="el-GR" i="1" dirty="0"/>
              <a:t> </a:t>
            </a:r>
            <a:r>
              <a:rPr lang="el-GR" i="1" dirty="0" err="1"/>
              <a:t>οὖν</a:t>
            </a:r>
            <a:r>
              <a:rPr lang="el-GR" i="1" dirty="0"/>
              <a:t> </a:t>
            </a:r>
            <a:r>
              <a:rPr lang="el-GR" i="1" dirty="0" err="1"/>
              <a:t>εἰς</a:t>
            </a:r>
            <a:r>
              <a:rPr lang="el-GR" i="1" dirty="0"/>
              <a:t> </a:t>
            </a:r>
            <a:r>
              <a:rPr lang="el-GR" i="1" dirty="0" err="1"/>
              <a:t>πεῖραν</a:t>
            </a:r>
            <a:r>
              <a:rPr lang="el-GR" i="1" dirty="0"/>
              <a:t> </a:t>
            </a:r>
            <a:r>
              <a:rPr lang="el-GR" i="1" dirty="0" err="1"/>
              <a:t>ἐλευσόμεθα</a:t>
            </a:r>
            <a:r>
              <a:rPr lang="el-GR" i="1" dirty="0"/>
              <a:t> </a:t>
            </a:r>
            <a:r>
              <a:rPr lang="el-GR" i="1" dirty="0" err="1"/>
              <a:t>ἀπλανῶς</a:t>
            </a:r>
            <a:r>
              <a:rPr lang="el-GR" i="1" dirty="0"/>
              <a:t> </a:t>
            </a:r>
            <a:r>
              <a:rPr lang="el-GR" i="1" dirty="0" err="1"/>
              <a:t>αἰσθήσεως</a:t>
            </a:r>
            <a:r>
              <a:rPr lang="el-GR" i="1" dirty="0"/>
              <a:t>, </a:t>
            </a:r>
            <a:r>
              <a:rPr lang="el-GR" i="1" dirty="0" err="1"/>
              <a:t>εἴπερ</a:t>
            </a:r>
            <a:r>
              <a:rPr lang="el-GR" i="1" dirty="0"/>
              <a:t> </a:t>
            </a:r>
            <a:r>
              <a:rPr lang="el-GR" i="1" dirty="0" err="1"/>
              <a:t>τὴν</a:t>
            </a:r>
            <a:r>
              <a:rPr lang="el-GR" i="1" dirty="0"/>
              <a:t> </a:t>
            </a:r>
            <a:r>
              <a:rPr lang="el-GR" i="1" dirty="0" err="1"/>
              <a:t>ὕλην</a:t>
            </a:r>
            <a:r>
              <a:rPr lang="el-GR" i="1" dirty="0"/>
              <a:t> </a:t>
            </a:r>
            <a:r>
              <a:rPr lang="el-GR" i="1" dirty="0" err="1"/>
              <a:t>τοῖς</a:t>
            </a:r>
            <a:r>
              <a:rPr lang="el-GR" i="1" dirty="0"/>
              <a:t> </a:t>
            </a:r>
            <a:r>
              <a:rPr lang="el-GR" i="1" dirty="0" err="1"/>
              <a:t>πόνοις</a:t>
            </a:r>
            <a:r>
              <a:rPr lang="el-GR" i="1" dirty="0"/>
              <a:t> </a:t>
            </a:r>
            <a:r>
              <a:rPr lang="el-GR" i="1" dirty="0" err="1"/>
              <a:t>λεπτύνομεν</a:t>
            </a:r>
            <a:r>
              <a:rPr lang="el-GR" dirty="0"/>
              <a:t>» (</a:t>
            </a:r>
            <a:r>
              <a:rPr lang="el-GR" i="1" dirty="0" err="1"/>
              <a:t>Ἑκατὸ</a:t>
            </a:r>
            <a:r>
              <a:rPr lang="el-GR" i="1" dirty="0"/>
              <a:t> </a:t>
            </a:r>
            <a:r>
              <a:rPr lang="el-GR" i="1" dirty="0" err="1"/>
              <a:t>Γνωστικὰ</a:t>
            </a:r>
            <a:r>
              <a:rPr lang="el-GR" i="1" dirty="0"/>
              <a:t> Κεφάλαια </a:t>
            </a:r>
            <a:r>
              <a:rPr lang="el-GR" i="1" dirty="0" err="1"/>
              <a:t>κδ</a:t>
            </a:r>
            <a:r>
              <a:rPr lang="el-GR" i="1" dirty="0"/>
              <a:t>΄</a:t>
            </a:r>
            <a:r>
              <a:rPr lang="en-GB" dirty="0"/>
              <a:t>, SCHr5, </a:t>
            </a:r>
            <a:r>
              <a:rPr lang="el-GR" dirty="0"/>
              <a:t>σ. 96). </a:t>
            </a:r>
          </a:p>
          <a:p>
            <a:endParaRPr lang="el-GR" dirty="0"/>
          </a:p>
        </p:txBody>
      </p:sp>
    </p:spTree>
    <p:extLst>
      <p:ext uri="{BB962C8B-B14F-4D97-AF65-F5344CB8AC3E}">
        <p14:creationId xmlns:p14="http://schemas.microsoft.com/office/powerpoint/2010/main" val="1540299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FB9337-DC57-0875-124A-9D9E700578C0}"/>
              </a:ext>
            </a:extLst>
          </p:cNvPr>
          <p:cNvSpPr>
            <a:spLocks noGrp="1"/>
          </p:cNvSpPr>
          <p:nvPr>
            <p:ph type="title"/>
          </p:nvPr>
        </p:nvSpPr>
        <p:spPr>
          <a:xfrm>
            <a:off x="838200" y="18255"/>
            <a:ext cx="10515600" cy="543059"/>
          </a:xfrm>
        </p:spPr>
        <p:txBody>
          <a:bodyPr>
            <a:normAutofit fontScale="90000"/>
          </a:bodyPr>
          <a:lstStyle/>
          <a:p>
            <a:pPr algn="ctr"/>
            <a:r>
              <a:rPr lang="el-GR" b="1" dirty="0"/>
              <a:t>Συνεργία νοερής αίσθησης και θείας χάρης</a:t>
            </a:r>
          </a:p>
        </p:txBody>
      </p:sp>
      <p:sp>
        <p:nvSpPr>
          <p:cNvPr id="3" name="Θέση περιεχομένου 2">
            <a:extLst>
              <a:ext uri="{FF2B5EF4-FFF2-40B4-BE49-F238E27FC236}">
                <a16:creationId xmlns:a16="http://schemas.microsoft.com/office/drawing/2014/main" id="{005E0B1E-D986-7A2E-9B00-7F3FF0538976}"/>
              </a:ext>
            </a:extLst>
          </p:cNvPr>
          <p:cNvSpPr>
            <a:spLocks noGrp="1"/>
          </p:cNvSpPr>
          <p:nvPr>
            <p:ph idx="1"/>
          </p:nvPr>
        </p:nvSpPr>
        <p:spPr>
          <a:xfrm>
            <a:off x="0" y="561314"/>
            <a:ext cx="12192000" cy="6283105"/>
          </a:xfrm>
        </p:spPr>
        <p:txBody>
          <a:bodyPr>
            <a:normAutofit fontScale="85000" lnSpcReduction="20000"/>
          </a:bodyPr>
          <a:lstStyle/>
          <a:p>
            <a:r>
              <a:rPr lang="el-GR" dirty="0"/>
              <a:t>Η εμπειρία «</a:t>
            </a:r>
            <a:r>
              <a:rPr lang="el-GR" i="1" dirty="0" err="1"/>
              <a:t>τῆς</a:t>
            </a:r>
            <a:r>
              <a:rPr lang="el-GR" i="1" dirty="0"/>
              <a:t> </a:t>
            </a:r>
            <a:r>
              <a:rPr lang="el-GR" i="1" dirty="0" err="1"/>
              <a:t>ἀΰλου</a:t>
            </a:r>
            <a:r>
              <a:rPr lang="el-GR" i="1" dirty="0"/>
              <a:t> </a:t>
            </a:r>
            <a:r>
              <a:rPr lang="el-GR" i="1" dirty="0" err="1"/>
              <a:t>αἰσθήσεως</a:t>
            </a:r>
            <a:r>
              <a:rPr lang="el-GR" dirty="0"/>
              <a:t>» εκφράζοντας την ολοκληρωτική αναφορά του ανθρώπου στον Θεό «</a:t>
            </a:r>
            <a:r>
              <a:rPr lang="el-GR" i="1" dirty="0" err="1"/>
              <a:t>ἐν</a:t>
            </a:r>
            <a:r>
              <a:rPr lang="el-GR" i="1" dirty="0"/>
              <a:t> </a:t>
            </a:r>
            <a:r>
              <a:rPr lang="el-GR" i="1" dirty="0" err="1"/>
              <a:t>ἀδιαιρέτῳ</a:t>
            </a:r>
            <a:r>
              <a:rPr lang="el-GR" i="1" dirty="0"/>
              <a:t> </a:t>
            </a:r>
            <a:r>
              <a:rPr lang="el-GR" i="1" dirty="0" err="1"/>
              <a:t>τῇ</a:t>
            </a:r>
            <a:r>
              <a:rPr lang="el-GR" i="1" dirty="0"/>
              <a:t> </a:t>
            </a:r>
            <a:r>
              <a:rPr lang="el-GR" i="1" dirty="0" err="1"/>
              <a:t>αἰσθήσει</a:t>
            </a:r>
            <a:r>
              <a:rPr lang="el-GR" dirty="0"/>
              <a:t>» προϋποθέτει δύο παράγοντες· την ανθρώπινη ανταπόκριση στην πρόσκληση του Θεού και την </a:t>
            </a:r>
            <a:r>
              <a:rPr lang="el-GR" dirty="0" err="1"/>
              <a:t>αγιοπνευματική</a:t>
            </a:r>
            <a:r>
              <a:rPr lang="el-GR" dirty="0"/>
              <a:t> αποστολή της θείας χάρης.</a:t>
            </a:r>
          </a:p>
          <a:p>
            <a:r>
              <a:rPr lang="el-GR" dirty="0"/>
              <a:t>Ο άνθρωπος </a:t>
            </a:r>
            <a:r>
              <a:rPr lang="el-GR" b="1" dirty="0"/>
              <a:t>ελεύθερα</a:t>
            </a:r>
            <a:r>
              <a:rPr lang="el-GR" dirty="0"/>
              <a:t> και </a:t>
            </a:r>
            <a:r>
              <a:rPr lang="el-GR" b="1" dirty="0"/>
              <a:t>αυτεξούσια</a:t>
            </a:r>
            <a:r>
              <a:rPr lang="el-GR" dirty="0"/>
              <a:t> μπορεί να ανταποκριθεί στην αγάπη του Θεού: «</a:t>
            </a:r>
            <a:r>
              <a:rPr lang="el-GR" i="1" dirty="0" err="1"/>
              <a:t>Αὐτεξουσιότης</a:t>
            </a:r>
            <a:r>
              <a:rPr lang="el-GR" i="1" dirty="0"/>
              <a:t> </a:t>
            </a:r>
            <a:r>
              <a:rPr lang="el-GR" i="1" dirty="0" err="1"/>
              <a:t>ἐστὶ</a:t>
            </a:r>
            <a:r>
              <a:rPr lang="el-GR" i="1" dirty="0"/>
              <a:t> </a:t>
            </a:r>
            <a:r>
              <a:rPr lang="el-GR" i="1" dirty="0" err="1"/>
              <a:t>ψυχῆς</a:t>
            </a:r>
            <a:r>
              <a:rPr lang="el-GR" i="1" dirty="0"/>
              <a:t> </a:t>
            </a:r>
            <a:r>
              <a:rPr lang="el-GR" i="1" dirty="0" err="1"/>
              <a:t>λογικῆς</a:t>
            </a:r>
            <a:r>
              <a:rPr lang="el-GR" i="1" dirty="0"/>
              <a:t> </a:t>
            </a:r>
            <a:r>
              <a:rPr lang="el-GR" i="1" dirty="0" err="1"/>
              <a:t>θέλησις</a:t>
            </a:r>
            <a:r>
              <a:rPr lang="el-GR" i="1" dirty="0"/>
              <a:t> </a:t>
            </a:r>
            <a:r>
              <a:rPr lang="el-GR" i="1" dirty="0" err="1"/>
              <a:t>ἑτοίμως</a:t>
            </a:r>
            <a:r>
              <a:rPr lang="el-GR" i="1" dirty="0"/>
              <a:t> κινουμένη </a:t>
            </a:r>
            <a:r>
              <a:rPr lang="el-GR" i="1" dirty="0" err="1"/>
              <a:t>εἰς</a:t>
            </a:r>
            <a:r>
              <a:rPr lang="el-GR" i="1" dirty="0"/>
              <a:t> </a:t>
            </a:r>
            <a:r>
              <a:rPr lang="el-GR" i="1" dirty="0" err="1"/>
              <a:t>ὅπερ</a:t>
            </a:r>
            <a:r>
              <a:rPr lang="el-GR" i="1" dirty="0"/>
              <a:t> </a:t>
            </a:r>
            <a:r>
              <a:rPr lang="el-GR" i="1" dirty="0" err="1"/>
              <a:t>ἄν</a:t>
            </a:r>
            <a:r>
              <a:rPr lang="el-GR" i="1" dirty="0"/>
              <a:t> </a:t>
            </a:r>
            <a:r>
              <a:rPr lang="el-GR" i="1" dirty="0" err="1"/>
              <a:t>καὶ</a:t>
            </a:r>
            <a:r>
              <a:rPr lang="el-GR" i="1" dirty="0"/>
              <a:t> </a:t>
            </a:r>
            <a:r>
              <a:rPr lang="el-GR" i="1" dirty="0" err="1"/>
              <a:t>θέλοι</a:t>
            </a:r>
            <a:r>
              <a:rPr lang="el-GR" dirty="0"/>
              <a:t>» (</a:t>
            </a:r>
            <a:r>
              <a:rPr lang="el-GR" i="1" dirty="0" err="1"/>
              <a:t>Ἑκατὸ</a:t>
            </a:r>
            <a:r>
              <a:rPr lang="el-GR" i="1" dirty="0"/>
              <a:t> </a:t>
            </a:r>
            <a:r>
              <a:rPr lang="el-GR" i="1" dirty="0" err="1"/>
              <a:t>Γνωστικὰ</a:t>
            </a:r>
            <a:r>
              <a:rPr lang="el-GR" i="1" dirty="0"/>
              <a:t> Κεφάλαια ε΄</a:t>
            </a:r>
            <a:r>
              <a:rPr lang="en-GB" dirty="0"/>
              <a:t>, SCHr5, </a:t>
            </a:r>
            <a:r>
              <a:rPr lang="el-GR" dirty="0"/>
              <a:t>σ. 86). Ωστόσο δεν μπορεί να γευθεί τη θεία αγαθότητα αν δεν φωτιστεί «</a:t>
            </a:r>
            <a:r>
              <a:rPr lang="el-GR" i="1" dirty="0" err="1"/>
              <a:t>ἐνεργητικῶς</a:t>
            </a:r>
            <a:r>
              <a:rPr lang="el-GR" dirty="0"/>
              <a:t>» από τη ζωοποιό και καθαριστική αύρα του Αγίου Πνεύματος. Η υπαρξιακή ενότητα του ανθρώπου παρά τις διασπαστικές συνέπειες της πτώσης γίνεται πια δυνατότητα με τη σύμπραξη μεταξύ ανθρώπινης θέλησης και θείας χάρης. Η «</a:t>
            </a:r>
            <a:r>
              <a:rPr lang="el-GR" i="1" dirty="0" err="1"/>
              <a:t>πεῖρα</a:t>
            </a:r>
            <a:r>
              <a:rPr lang="el-GR" i="1" dirty="0"/>
              <a:t> </a:t>
            </a:r>
            <a:r>
              <a:rPr lang="el-GR" i="1" dirty="0" err="1"/>
              <a:t>τῆς</a:t>
            </a:r>
            <a:r>
              <a:rPr lang="el-GR" i="1" dirty="0"/>
              <a:t> </a:t>
            </a:r>
            <a:r>
              <a:rPr lang="el-GR" i="1" dirty="0" err="1"/>
              <a:t>αἰσθήσεως</a:t>
            </a:r>
            <a:r>
              <a:rPr lang="el-GR" dirty="0"/>
              <a:t>» αποτελεί τη βιωματική εφαρμογή και ανθρωπολογική απόδειξη της συνεργίας.</a:t>
            </a:r>
          </a:p>
          <a:p>
            <a:r>
              <a:rPr lang="el-GR" dirty="0"/>
              <a:t>Η αρχή της συνεργίας κυριαρχεί· η πρωτοβουλία ανήκει πάντοτε στον Θεό που μεταδίδει μία γεύση της θείας γλυκύτητας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dirty="0"/>
              <a:t>» για να μπορέσει ο άνθρωπος να περιφρονήσει με ευχαρίστηση τις πρόσκαιρες απολαύσεις: «</a:t>
            </a:r>
            <a:r>
              <a:rPr lang="el-GR" i="1" dirty="0" err="1"/>
              <a:t>οὐκ</a:t>
            </a:r>
            <a:r>
              <a:rPr lang="el-GR" i="1" dirty="0"/>
              <a:t> </a:t>
            </a:r>
            <a:r>
              <a:rPr lang="el-GR" i="1" dirty="0" err="1"/>
              <a:t>ἄν</a:t>
            </a:r>
            <a:r>
              <a:rPr lang="el-GR" i="1" dirty="0"/>
              <a:t> </a:t>
            </a:r>
            <a:r>
              <a:rPr lang="el-GR" i="1" dirty="0" err="1"/>
              <a:t>δὲ</a:t>
            </a:r>
            <a:r>
              <a:rPr lang="el-GR" i="1" dirty="0"/>
              <a:t> </a:t>
            </a:r>
            <a:r>
              <a:rPr lang="el-GR" i="1" dirty="0" err="1"/>
              <a:t>τῶν</a:t>
            </a:r>
            <a:r>
              <a:rPr lang="el-GR" i="1" dirty="0"/>
              <a:t> παρόντων </a:t>
            </a:r>
            <a:r>
              <a:rPr lang="el-GR" i="1" dirty="0" err="1"/>
              <a:t>ἡδέων</a:t>
            </a:r>
            <a:r>
              <a:rPr lang="el-GR" i="1" dirty="0"/>
              <a:t> </a:t>
            </a:r>
            <a:r>
              <a:rPr lang="el-GR" i="1" dirty="0" err="1"/>
              <a:t>ἡδέως</a:t>
            </a:r>
            <a:r>
              <a:rPr lang="el-GR" i="1" dirty="0"/>
              <a:t> </a:t>
            </a:r>
            <a:r>
              <a:rPr lang="el-GR" i="1" dirty="0" err="1"/>
              <a:t>καταφρονήσωμεν</a:t>
            </a:r>
            <a:r>
              <a:rPr lang="el-GR" i="1" dirty="0"/>
              <a:t>, </a:t>
            </a:r>
            <a:r>
              <a:rPr lang="el-GR" i="1" dirty="0" err="1"/>
              <a:t>εἰ</a:t>
            </a:r>
            <a:r>
              <a:rPr lang="el-GR" i="1" dirty="0"/>
              <a:t> </a:t>
            </a:r>
            <a:r>
              <a:rPr lang="el-GR" i="1" dirty="0" err="1"/>
              <a:t>μὴ</a:t>
            </a:r>
            <a:r>
              <a:rPr lang="el-GR" i="1" dirty="0"/>
              <a:t> </a:t>
            </a:r>
            <a:r>
              <a:rPr lang="el-GR" i="1" dirty="0" err="1"/>
              <a:t>τῆς</a:t>
            </a:r>
            <a:r>
              <a:rPr lang="el-GR" i="1" dirty="0"/>
              <a:t> </a:t>
            </a:r>
            <a:r>
              <a:rPr lang="el-GR" i="1" dirty="0" err="1"/>
              <a:t>τοῦ</a:t>
            </a:r>
            <a:r>
              <a:rPr lang="el-GR" i="1" dirty="0"/>
              <a:t> </a:t>
            </a:r>
            <a:r>
              <a:rPr lang="el-GR" i="1" dirty="0" err="1"/>
              <a:t>θεοῦ</a:t>
            </a:r>
            <a:r>
              <a:rPr lang="el-GR" i="1" dirty="0"/>
              <a:t> </a:t>
            </a:r>
            <a:r>
              <a:rPr lang="el-GR" i="1" dirty="0" err="1"/>
              <a:t>γλυκύτητος</a:t>
            </a:r>
            <a:r>
              <a:rPr lang="el-GR" i="1" dirty="0"/>
              <a:t>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i="1" dirty="0"/>
              <a:t> </a:t>
            </a:r>
            <a:r>
              <a:rPr lang="el-GR" i="1" dirty="0" err="1"/>
              <a:t>γευσώμεθα</a:t>
            </a:r>
            <a:r>
              <a:rPr lang="el-GR" dirty="0"/>
              <a:t>» (</a:t>
            </a:r>
            <a:r>
              <a:rPr lang="el-GR" i="1" dirty="0" err="1"/>
              <a:t>Ἑκατὸ</a:t>
            </a:r>
            <a:r>
              <a:rPr lang="el-GR" i="1" dirty="0"/>
              <a:t> </a:t>
            </a:r>
            <a:r>
              <a:rPr lang="el-GR" i="1" dirty="0" err="1"/>
              <a:t>Γνωστικὰ</a:t>
            </a:r>
            <a:r>
              <a:rPr lang="el-GR" i="1" dirty="0"/>
              <a:t> Κεφάλαια </a:t>
            </a:r>
            <a:r>
              <a:rPr lang="el-GR" i="1" dirty="0" err="1"/>
              <a:t>μδ</a:t>
            </a:r>
            <a:r>
              <a:rPr lang="el-GR" i="1" dirty="0"/>
              <a:t>΄</a:t>
            </a:r>
            <a:r>
              <a:rPr lang="en-GB" dirty="0"/>
              <a:t>, SCHr5, </a:t>
            </a:r>
            <a:r>
              <a:rPr lang="el-GR" dirty="0" err="1"/>
              <a:t>σσ</a:t>
            </a:r>
            <a:r>
              <a:rPr lang="el-GR" dirty="0"/>
              <a:t>. 110-111). </a:t>
            </a:r>
          </a:p>
          <a:p>
            <a:r>
              <a:rPr lang="el-GR" dirty="0"/>
              <a:t>Η αίσθηση της θείας γλυκύτητας προηγείται των «</a:t>
            </a:r>
            <a:r>
              <a:rPr lang="el-GR" i="1" dirty="0"/>
              <a:t>πόνων</a:t>
            </a:r>
            <a:r>
              <a:rPr lang="el-GR" dirty="0"/>
              <a:t>» που απαιτούνται για την εκλέπτυνση της ύλης. Το Άγιο Πνεύμα </a:t>
            </a:r>
            <a:r>
              <a:rPr lang="el-GR" dirty="0" err="1"/>
              <a:t>οικονομεί</a:t>
            </a:r>
            <a:r>
              <a:rPr lang="el-GR" dirty="0"/>
              <a:t> μ’ αυτόν τον τρόπο τα πράγματα ώστε ο νους από τις αρχές της προκοπής να αποκτά ακριβή επίγνωση για το έπαθλο των φιλόθεων κόπων: «</a:t>
            </a:r>
            <a:r>
              <a:rPr lang="el-GR" i="1" dirty="0" err="1"/>
              <a:t>Γεύει</a:t>
            </a:r>
            <a:r>
              <a:rPr lang="el-GR" i="1" dirty="0"/>
              <a:t> </a:t>
            </a:r>
            <a:r>
              <a:rPr lang="el-GR" i="1" dirty="0" err="1"/>
              <a:t>μὲν</a:t>
            </a:r>
            <a:r>
              <a:rPr lang="el-GR" i="1" dirty="0"/>
              <a:t> </a:t>
            </a:r>
            <a:r>
              <a:rPr lang="el-GR" i="1" dirty="0" err="1"/>
              <a:t>οὖν</a:t>
            </a:r>
            <a:r>
              <a:rPr lang="el-GR" i="1" dirty="0"/>
              <a:t> </a:t>
            </a:r>
            <a:r>
              <a:rPr lang="el-GR" i="1" dirty="0" err="1"/>
              <a:t>τὸ</a:t>
            </a:r>
            <a:r>
              <a:rPr lang="el-GR" i="1" dirty="0"/>
              <a:t> </a:t>
            </a:r>
            <a:r>
              <a:rPr lang="el-GR" i="1" dirty="0" err="1"/>
              <a:t>ἅγιον</a:t>
            </a:r>
            <a:r>
              <a:rPr lang="el-GR" i="1" dirty="0"/>
              <a:t> </a:t>
            </a:r>
            <a:r>
              <a:rPr lang="el-GR" i="1" dirty="0" err="1"/>
              <a:t>πνεῦμα</a:t>
            </a:r>
            <a:r>
              <a:rPr lang="el-GR" i="1" dirty="0"/>
              <a:t> </a:t>
            </a:r>
            <a:r>
              <a:rPr lang="el-GR" i="1" dirty="0" err="1"/>
              <a:t>ἐν</a:t>
            </a:r>
            <a:r>
              <a:rPr lang="el-GR" i="1" dirty="0"/>
              <a:t> </a:t>
            </a:r>
            <a:r>
              <a:rPr lang="el-GR" i="1" dirty="0" err="1"/>
              <a:t>ἀρχαῖς</a:t>
            </a:r>
            <a:r>
              <a:rPr lang="el-GR" i="1" dirty="0"/>
              <a:t> </a:t>
            </a:r>
            <a:r>
              <a:rPr lang="el-GR" i="1" dirty="0" err="1"/>
              <a:t>τῆς</a:t>
            </a:r>
            <a:r>
              <a:rPr lang="el-GR" i="1" dirty="0"/>
              <a:t> </a:t>
            </a:r>
            <a:r>
              <a:rPr lang="el-GR" i="1" dirty="0" err="1"/>
              <a:t>προκοπῆς</a:t>
            </a:r>
            <a:r>
              <a:rPr lang="el-GR" i="1" dirty="0"/>
              <a:t>, </a:t>
            </a:r>
            <a:r>
              <a:rPr lang="el-GR" i="1" dirty="0" err="1"/>
              <a:t>εἴπερ</a:t>
            </a:r>
            <a:r>
              <a:rPr lang="el-GR" i="1" dirty="0"/>
              <a:t> </a:t>
            </a:r>
            <a:r>
              <a:rPr lang="el-GR" i="1" dirty="0" err="1"/>
              <a:t>θερμῶς</a:t>
            </a:r>
            <a:r>
              <a:rPr lang="el-GR" i="1" dirty="0"/>
              <a:t> </a:t>
            </a:r>
            <a:r>
              <a:rPr lang="el-GR" i="1" dirty="0" err="1"/>
              <a:t>ἐρασθῶμεν</a:t>
            </a:r>
            <a:r>
              <a:rPr lang="el-GR" i="1" dirty="0"/>
              <a:t> </a:t>
            </a:r>
            <a:r>
              <a:rPr lang="el-GR" i="1" dirty="0" err="1"/>
              <a:t>τῆς</a:t>
            </a:r>
            <a:r>
              <a:rPr lang="el-GR" i="1" dirty="0"/>
              <a:t> </a:t>
            </a:r>
            <a:r>
              <a:rPr lang="el-GR" i="1" dirty="0" err="1"/>
              <a:t>ἀρετῆς</a:t>
            </a:r>
            <a:r>
              <a:rPr lang="el-GR" i="1" dirty="0"/>
              <a:t> </a:t>
            </a:r>
            <a:r>
              <a:rPr lang="el-GR" i="1" dirty="0" err="1"/>
              <a:t>τοῦ</a:t>
            </a:r>
            <a:r>
              <a:rPr lang="el-GR" i="1" dirty="0"/>
              <a:t> </a:t>
            </a:r>
            <a:r>
              <a:rPr lang="el-GR" i="1" dirty="0" err="1"/>
              <a:t>θεοῦ</a:t>
            </a:r>
            <a:r>
              <a:rPr lang="el-GR" i="1" dirty="0"/>
              <a:t>, </a:t>
            </a:r>
            <a:r>
              <a:rPr lang="el-GR" i="1" dirty="0" err="1"/>
              <a:t>τὴν</a:t>
            </a:r>
            <a:r>
              <a:rPr lang="el-GR" i="1" dirty="0"/>
              <a:t> </a:t>
            </a:r>
            <a:r>
              <a:rPr lang="el-GR" i="1" dirty="0" err="1"/>
              <a:t>ψυχὴν</a:t>
            </a:r>
            <a:r>
              <a:rPr lang="el-GR" i="1" dirty="0"/>
              <a:t>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i="1" dirty="0"/>
              <a:t> </a:t>
            </a:r>
            <a:r>
              <a:rPr lang="el-GR" i="1" dirty="0" err="1"/>
              <a:t>τῆς</a:t>
            </a:r>
            <a:r>
              <a:rPr lang="el-GR" i="1" dirty="0"/>
              <a:t> </a:t>
            </a:r>
            <a:r>
              <a:rPr lang="el-GR" i="1" dirty="0" err="1"/>
              <a:t>γλυκύτητος</a:t>
            </a:r>
            <a:r>
              <a:rPr lang="el-GR" i="1" dirty="0"/>
              <a:t> </a:t>
            </a:r>
            <a:r>
              <a:rPr lang="el-GR" i="1" dirty="0" err="1"/>
              <a:t>τοῦ</a:t>
            </a:r>
            <a:r>
              <a:rPr lang="el-GR" i="1" dirty="0"/>
              <a:t> </a:t>
            </a:r>
            <a:r>
              <a:rPr lang="el-GR" i="1" dirty="0" err="1"/>
              <a:t>θεοῦ</a:t>
            </a:r>
            <a:r>
              <a:rPr lang="el-GR" i="1" dirty="0"/>
              <a:t>, </a:t>
            </a:r>
            <a:r>
              <a:rPr lang="el-GR" i="1" dirty="0" err="1"/>
              <a:t>ἵνα</a:t>
            </a:r>
            <a:r>
              <a:rPr lang="el-GR" i="1" dirty="0"/>
              <a:t> </a:t>
            </a:r>
            <a:r>
              <a:rPr lang="el-GR" i="1" dirty="0" err="1"/>
              <a:t>ἔχει</a:t>
            </a:r>
            <a:r>
              <a:rPr lang="el-GR" i="1" dirty="0"/>
              <a:t> </a:t>
            </a:r>
            <a:r>
              <a:rPr lang="el-GR" i="1" dirty="0" err="1"/>
              <a:t>εἰδέναι</a:t>
            </a:r>
            <a:r>
              <a:rPr lang="el-GR" i="1" dirty="0"/>
              <a:t> ὁ </a:t>
            </a:r>
            <a:r>
              <a:rPr lang="el-GR" i="1" dirty="0" err="1"/>
              <a:t>νοῦς</a:t>
            </a:r>
            <a:r>
              <a:rPr lang="el-GR" i="1" dirty="0"/>
              <a:t> </a:t>
            </a:r>
            <a:r>
              <a:rPr lang="el-GR" i="1" dirty="0" err="1"/>
              <a:t>ἐν</a:t>
            </a:r>
            <a:r>
              <a:rPr lang="el-GR" i="1" dirty="0"/>
              <a:t> </a:t>
            </a:r>
            <a:r>
              <a:rPr lang="el-GR" i="1" dirty="0" err="1"/>
              <a:t>ἀκριβεῖ</a:t>
            </a:r>
            <a:r>
              <a:rPr lang="el-GR" i="1" dirty="0"/>
              <a:t> </a:t>
            </a:r>
            <a:r>
              <a:rPr lang="el-GR" i="1" dirty="0" err="1"/>
              <a:t>ἐπιγνώσει</a:t>
            </a:r>
            <a:r>
              <a:rPr lang="el-GR" i="1" dirty="0"/>
              <a:t> </a:t>
            </a:r>
            <a:r>
              <a:rPr lang="el-GR" i="1" dirty="0" err="1"/>
              <a:t>τὸ</a:t>
            </a:r>
            <a:r>
              <a:rPr lang="el-GR" i="1" dirty="0"/>
              <a:t> τέλειον </a:t>
            </a:r>
            <a:r>
              <a:rPr lang="el-GR" i="1" dirty="0" err="1"/>
              <a:t>ἔπαθλον</a:t>
            </a:r>
            <a:r>
              <a:rPr lang="el-GR" i="1" dirty="0"/>
              <a:t> </a:t>
            </a:r>
            <a:r>
              <a:rPr lang="el-GR" i="1" dirty="0" err="1"/>
              <a:t>τῶν</a:t>
            </a:r>
            <a:r>
              <a:rPr lang="el-GR" i="1" dirty="0"/>
              <a:t> φιλόθεων κόπων</a:t>
            </a:r>
            <a:r>
              <a:rPr lang="el-GR" dirty="0"/>
              <a:t>» (</a:t>
            </a:r>
            <a:r>
              <a:rPr lang="el-GR" i="1" dirty="0" err="1"/>
              <a:t>Ἑκατὸ</a:t>
            </a:r>
            <a:r>
              <a:rPr lang="el-GR" i="1" dirty="0"/>
              <a:t> </a:t>
            </a:r>
            <a:r>
              <a:rPr lang="el-GR" i="1" dirty="0" err="1"/>
              <a:t>Γνωστικὰ</a:t>
            </a:r>
            <a:r>
              <a:rPr lang="el-GR" i="1" dirty="0"/>
              <a:t> Κεφάλαια Ͷ΄</a:t>
            </a:r>
            <a:r>
              <a:rPr lang="en-GB" dirty="0"/>
              <a:t>, SCHr5, </a:t>
            </a:r>
            <a:r>
              <a:rPr lang="el-GR" dirty="0"/>
              <a:t>σ. 150).</a:t>
            </a:r>
          </a:p>
          <a:p>
            <a:endParaRPr lang="el-GR" dirty="0"/>
          </a:p>
        </p:txBody>
      </p:sp>
    </p:spTree>
    <p:extLst>
      <p:ext uri="{BB962C8B-B14F-4D97-AF65-F5344CB8AC3E}">
        <p14:creationId xmlns:p14="http://schemas.microsoft.com/office/powerpoint/2010/main" val="3054744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9413624-D081-EC97-8243-C979F6B0DF5C}"/>
              </a:ext>
            </a:extLst>
          </p:cNvPr>
          <p:cNvSpPr>
            <a:spLocks noGrp="1"/>
          </p:cNvSpPr>
          <p:nvPr>
            <p:ph idx="1"/>
          </p:nvPr>
        </p:nvSpPr>
        <p:spPr>
          <a:xfrm>
            <a:off x="0" y="651850"/>
            <a:ext cx="12192000" cy="6187894"/>
          </a:xfrm>
        </p:spPr>
        <p:txBody>
          <a:bodyPr>
            <a:noAutofit/>
          </a:bodyPr>
          <a:lstStyle/>
          <a:p>
            <a:r>
              <a:rPr lang="el-GR" sz="2400" dirty="0"/>
              <a:t>Η έκφραση «</a:t>
            </a:r>
            <a:r>
              <a:rPr lang="el-GR" sz="2400" i="1" dirty="0" err="1"/>
              <a:t>ἐν</a:t>
            </a:r>
            <a:r>
              <a:rPr lang="el-GR" sz="2400" i="1" dirty="0"/>
              <a:t> </a:t>
            </a:r>
            <a:r>
              <a:rPr lang="el-GR" sz="2400" i="1" dirty="0" err="1"/>
              <a:t>πάσῃ</a:t>
            </a:r>
            <a:r>
              <a:rPr lang="el-GR" sz="2400" i="1" dirty="0"/>
              <a:t> </a:t>
            </a:r>
            <a:r>
              <a:rPr lang="el-GR" sz="2400" i="1" dirty="0" err="1"/>
              <a:t>αἰσθήσει</a:t>
            </a:r>
            <a:r>
              <a:rPr lang="el-GR" sz="2400" i="1" dirty="0"/>
              <a:t> </a:t>
            </a:r>
            <a:r>
              <a:rPr lang="el-GR" sz="2400" i="1" dirty="0" err="1"/>
              <a:t>καὶ</a:t>
            </a:r>
            <a:r>
              <a:rPr lang="el-GR" sz="2400" i="1" dirty="0"/>
              <a:t> </a:t>
            </a:r>
            <a:r>
              <a:rPr lang="el-GR" sz="2400" i="1" dirty="0" err="1"/>
              <a:t>πληροφορίᾳ</a:t>
            </a:r>
            <a:r>
              <a:rPr lang="el-GR" sz="2400" dirty="0"/>
              <a:t>» δηλώνει </a:t>
            </a:r>
            <a:r>
              <a:rPr lang="el-GR" sz="2400" u="sng" dirty="0"/>
              <a:t>τη γεύση της γλυκύτητας </a:t>
            </a:r>
            <a:r>
              <a:rPr lang="el-GR" sz="2400" dirty="0"/>
              <a:t>που συνοδεύει τη θεία παρουσία, αλλά και </a:t>
            </a:r>
            <a:r>
              <a:rPr lang="el-GR" sz="2400" u="sng" dirty="0"/>
              <a:t>το αίσθημα ασφάλειας και πληρότητας </a:t>
            </a:r>
            <a:r>
              <a:rPr lang="el-GR" sz="2400" dirty="0"/>
              <a:t>που περιλαμβάνει η ελληνική λέξη πληροφορία, εφόσον δεν υπάρχει αμφιβολία ότι η πληροφορία εξισώνεται με την έννοια της βεβαιότητας. </a:t>
            </a:r>
          </a:p>
          <a:p>
            <a:r>
              <a:rPr lang="el-GR" sz="2400" dirty="0"/>
              <a:t>Συνώνυμη είναι και η «</a:t>
            </a:r>
            <a:r>
              <a:rPr lang="el-GR" sz="2400" i="1" dirty="0" err="1"/>
              <a:t>νοερὰ</a:t>
            </a:r>
            <a:r>
              <a:rPr lang="el-GR" sz="2400" i="1" dirty="0"/>
              <a:t> </a:t>
            </a:r>
            <a:r>
              <a:rPr lang="el-GR" sz="2400" i="1" dirty="0" err="1"/>
              <a:t>αἴσθησις</a:t>
            </a:r>
            <a:r>
              <a:rPr lang="el-GR" sz="2400" dirty="0"/>
              <a:t>», καθώς δηλώνει </a:t>
            </a:r>
            <a:r>
              <a:rPr lang="el-GR" sz="2400" dirty="0">
                <a:effectLst>
                  <a:outerShdw blurRad="38100" dist="38100" dir="2700000" algn="tl">
                    <a:srgbClr val="000000">
                      <a:alpha val="43137"/>
                    </a:srgbClr>
                  </a:outerShdw>
                </a:effectLst>
              </a:rPr>
              <a:t>την ελεύθερη κίνηση της ψυχής</a:t>
            </a:r>
            <a:r>
              <a:rPr lang="el-GR" sz="2400" dirty="0"/>
              <a:t>, που στρέφεται στον Θεό σύμφωνα με την αυτεξούσια προαίρεσή της, αλλά και </a:t>
            </a:r>
            <a:r>
              <a:rPr lang="el-GR" sz="2400" dirty="0">
                <a:effectLst>
                  <a:outerShdw blurRad="38100" dist="38100" dir="2700000" algn="tl">
                    <a:srgbClr val="000000">
                      <a:alpha val="43137"/>
                    </a:srgbClr>
                  </a:outerShdw>
                </a:effectLst>
              </a:rPr>
              <a:t>την συναίσθηση της θείας παρουσίας</a:t>
            </a:r>
            <a:r>
              <a:rPr lang="el-GR" sz="2400" dirty="0"/>
              <a:t> που δεν θεωρείται ως πιθανότητα αλλά ως βεβαιότητα. </a:t>
            </a:r>
            <a:r>
              <a:rPr lang="el-GR" sz="2400" b="1" dirty="0"/>
              <a:t>Η συναίσθηση όμως αυτή της θείας παρουσίας δεν είναι παρά μία έκρηξη, δε διαρκεί</a:t>
            </a:r>
            <a:r>
              <a:rPr lang="el-GR" sz="2400" dirty="0"/>
              <a:t>· οι </a:t>
            </a:r>
            <a:r>
              <a:rPr lang="el-GR" sz="2400" dirty="0" err="1"/>
              <a:t>μεταστραμμένοι</a:t>
            </a:r>
            <a:r>
              <a:rPr lang="el-GR" sz="2400" dirty="0"/>
              <a:t> γνωρίζουν λοιπόν την παλίρροια και την άμπωτη της εσωτερικής ζωής και, κυρίως, αυτή την κρύα σκοτεινιά, που οφείλουν να βαδίσουν δίχως την επανεμφάνιση των φώτων του άλλοτε.  </a:t>
            </a:r>
          </a:p>
          <a:p>
            <a:r>
              <a:rPr lang="el-GR" sz="2400" dirty="0"/>
              <a:t>Η βίωση της θείας εγκατάλειψης δεν αποσκοπεί στην απογοήτευση αλλά στην τελείωση, καθώς η θεία χάρη δεν παύει να ενεργεί τα μυστήριά της, αν και δυσδιάκριτα, στη θεολόγο ψυχή· τελικά η ισορροπία μεταξύ θείας παρουσίας και εγκατάλειψης κατορθώνεται με τη δύναμη της εμπειρίας και της ελπίδας: «</a:t>
            </a:r>
            <a:r>
              <a:rPr lang="el-GR" sz="2400" i="1" dirty="0"/>
              <a:t>Ἡ χάρις </a:t>
            </a:r>
            <a:r>
              <a:rPr lang="el-GR" sz="2400" i="1" dirty="0" err="1"/>
              <a:t>τὴν</a:t>
            </a:r>
            <a:r>
              <a:rPr lang="el-GR" sz="2400" i="1" dirty="0"/>
              <a:t> </a:t>
            </a:r>
            <a:r>
              <a:rPr lang="el-GR" sz="2400" i="1" dirty="0" err="1"/>
              <a:t>ἀρχὴν</a:t>
            </a:r>
            <a:r>
              <a:rPr lang="el-GR" sz="2400" i="1" dirty="0"/>
              <a:t> </a:t>
            </a:r>
            <a:r>
              <a:rPr lang="el-GR" sz="2400" i="1" dirty="0" err="1"/>
              <a:t>ἐν</a:t>
            </a:r>
            <a:r>
              <a:rPr lang="el-GR" sz="2400" i="1" dirty="0"/>
              <a:t> </a:t>
            </a:r>
            <a:r>
              <a:rPr lang="el-GR" sz="2400" i="1" dirty="0" err="1"/>
              <a:t>αἰσθήσει</a:t>
            </a:r>
            <a:r>
              <a:rPr lang="el-GR" sz="2400" i="1" dirty="0"/>
              <a:t> </a:t>
            </a:r>
            <a:r>
              <a:rPr lang="el-GR" sz="2400" i="1" dirty="0" err="1"/>
              <a:t>πολλῇ</a:t>
            </a:r>
            <a:r>
              <a:rPr lang="el-GR" sz="2400" i="1" dirty="0"/>
              <a:t> </a:t>
            </a:r>
            <a:r>
              <a:rPr lang="el-GR" sz="2400" i="1" dirty="0" err="1"/>
              <a:t>τὴν</a:t>
            </a:r>
            <a:r>
              <a:rPr lang="el-GR" sz="2400" i="1" dirty="0"/>
              <a:t> </a:t>
            </a:r>
            <a:r>
              <a:rPr lang="el-GR" sz="2400" i="1" dirty="0" err="1"/>
              <a:t>ψυχὴν</a:t>
            </a:r>
            <a:r>
              <a:rPr lang="el-GR" sz="2400" i="1" dirty="0"/>
              <a:t> </a:t>
            </a:r>
            <a:r>
              <a:rPr lang="el-GR" sz="2400" i="1" dirty="0" err="1"/>
              <a:t>τῷ</a:t>
            </a:r>
            <a:r>
              <a:rPr lang="el-GR" sz="2400" i="1" dirty="0"/>
              <a:t> </a:t>
            </a:r>
            <a:r>
              <a:rPr lang="el-GR" sz="2400" i="1" dirty="0" err="1"/>
              <a:t>οἰκείῳ</a:t>
            </a:r>
            <a:r>
              <a:rPr lang="el-GR" sz="2400" i="1" dirty="0"/>
              <a:t> </a:t>
            </a:r>
            <a:r>
              <a:rPr lang="el-GR" sz="2400" i="1" dirty="0" err="1"/>
              <a:t>εἴωθεν</a:t>
            </a:r>
            <a:r>
              <a:rPr lang="el-GR" sz="2400" i="1" dirty="0"/>
              <a:t> περιαυγάζει </a:t>
            </a:r>
            <a:r>
              <a:rPr lang="el-GR" sz="2400" i="1" dirty="0" err="1"/>
              <a:t>φωτί</a:t>
            </a:r>
            <a:r>
              <a:rPr lang="el-GR" sz="2400" i="1" dirty="0"/>
              <a:t>· προϊόντων </a:t>
            </a:r>
            <a:r>
              <a:rPr lang="el-GR" sz="2400" i="1" dirty="0" err="1"/>
              <a:t>δὲ</a:t>
            </a:r>
            <a:r>
              <a:rPr lang="el-GR" sz="2400" i="1" dirty="0"/>
              <a:t> </a:t>
            </a:r>
            <a:r>
              <a:rPr lang="el-GR" sz="2400" i="1" dirty="0" err="1"/>
              <a:t>τῶν</a:t>
            </a:r>
            <a:r>
              <a:rPr lang="el-GR" sz="2400" i="1" dirty="0"/>
              <a:t> </a:t>
            </a:r>
            <a:r>
              <a:rPr lang="el-GR" sz="2400" i="1" dirty="0" err="1"/>
              <a:t>ἀγώνων</a:t>
            </a:r>
            <a:r>
              <a:rPr lang="el-GR" sz="2400" i="1" dirty="0"/>
              <a:t> </a:t>
            </a:r>
            <a:r>
              <a:rPr lang="el-GR" sz="2400" i="1" dirty="0" err="1"/>
              <a:t>ἀγνώστως</a:t>
            </a:r>
            <a:r>
              <a:rPr lang="el-GR" sz="2400" i="1" dirty="0"/>
              <a:t> </a:t>
            </a:r>
            <a:r>
              <a:rPr lang="el-GR" sz="2400" i="1" dirty="0" err="1"/>
              <a:t>τὰ</a:t>
            </a:r>
            <a:r>
              <a:rPr lang="el-GR" sz="2400" i="1" dirty="0"/>
              <a:t> </a:t>
            </a:r>
            <a:r>
              <a:rPr lang="el-GR" sz="2400" i="1" dirty="0" err="1"/>
              <a:t>πολλὰ</a:t>
            </a:r>
            <a:r>
              <a:rPr lang="el-GR" sz="2400" i="1" dirty="0"/>
              <a:t> </a:t>
            </a:r>
            <a:r>
              <a:rPr lang="el-GR" sz="2400" i="1" dirty="0" err="1"/>
              <a:t>ἐνεργεῖ</a:t>
            </a:r>
            <a:r>
              <a:rPr lang="el-GR" sz="2400" i="1" dirty="0"/>
              <a:t> </a:t>
            </a:r>
            <a:r>
              <a:rPr lang="el-GR" sz="2400" i="1" dirty="0" err="1"/>
              <a:t>τῇ</a:t>
            </a:r>
            <a:r>
              <a:rPr lang="el-GR" sz="2400" i="1" dirty="0"/>
              <a:t> </a:t>
            </a:r>
            <a:r>
              <a:rPr lang="el-GR" sz="2400" i="1" dirty="0" err="1"/>
              <a:t>θεολόγῳ</a:t>
            </a:r>
            <a:r>
              <a:rPr lang="el-GR" sz="2400" i="1" dirty="0"/>
              <a:t> </a:t>
            </a:r>
            <a:r>
              <a:rPr lang="el-GR" sz="2400" i="1" dirty="0" err="1"/>
              <a:t>ψυχῇ</a:t>
            </a:r>
            <a:r>
              <a:rPr lang="el-GR" sz="2400" i="1" dirty="0"/>
              <a:t> </a:t>
            </a:r>
            <a:r>
              <a:rPr lang="el-GR" sz="2400" i="1" dirty="0" err="1"/>
              <a:t>τὰ</a:t>
            </a:r>
            <a:r>
              <a:rPr lang="el-GR" sz="2400" i="1" dirty="0"/>
              <a:t> </a:t>
            </a:r>
            <a:r>
              <a:rPr lang="el-GR" sz="2400" i="1" dirty="0" err="1"/>
              <a:t>ἑαυτῆς</a:t>
            </a:r>
            <a:r>
              <a:rPr lang="el-GR" sz="2400" i="1" dirty="0"/>
              <a:t> μυστήρια… </a:t>
            </a:r>
            <a:r>
              <a:rPr lang="el-GR" sz="2400" i="1" dirty="0" err="1"/>
              <a:t>φωτισμοῦ</a:t>
            </a:r>
            <a:r>
              <a:rPr lang="el-GR" sz="2400" i="1" dirty="0"/>
              <a:t> </a:t>
            </a:r>
            <a:r>
              <a:rPr lang="el-GR" sz="2400" i="1" dirty="0" err="1"/>
              <a:t>μὲν</a:t>
            </a:r>
            <a:r>
              <a:rPr lang="el-GR" sz="2400" i="1" dirty="0"/>
              <a:t> </a:t>
            </a:r>
            <a:r>
              <a:rPr lang="el-GR" sz="2400" i="1" dirty="0" err="1"/>
              <a:t>γὰρ</a:t>
            </a:r>
            <a:r>
              <a:rPr lang="el-GR" sz="2400" i="1" dirty="0"/>
              <a:t> </a:t>
            </a:r>
            <a:r>
              <a:rPr lang="el-GR" sz="2400" i="1" dirty="0" err="1"/>
              <a:t>καὶ</a:t>
            </a:r>
            <a:r>
              <a:rPr lang="el-GR" sz="2400" i="1" dirty="0"/>
              <a:t> </a:t>
            </a:r>
            <a:r>
              <a:rPr lang="el-GR" sz="2400" i="1" dirty="0" err="1"/>
              <a:t>ἐγκαταλείψεως</a:t>
            </a:r>
            <a:r>
              <a:rPr lang="el-GR" sz="2400" i="1" dirty="0"/>
              <a:t> </a:t>
            </a:r>
            <a:r>
              <a:rPr lang="el-GR" sz="2400" i="1" dirty="0" err="1"/>
              <a:t>τὸ</a:t>
            </a:r>
            <a:r>
              <a:rPr lang="el-GR" sz="2400" i="1" dirty="0"/>
              <a:t> μέσον </a:t>
            </a:r>
            <a:r>
              <a:rPr lang="el-GR" sz="2400" i="1" dirty="0" err="1"/>
              <a:t>πεῖρα</a:t>
            </a:r>
            <a:r>
              <a:rPr lang="el-GR" sz="2400" i="1" dirty="0"/>
              <a:t>, λύπης </a:t>
            </a:r>
            <a:r>
              <a:rPr lang="el-GR" sz="2400" i="1" dirty="0" err="1"/>
              <a:t>δὲ</a:t>
            </a:r>
            <a:r>
              <a:rPr lang="el-GR" sz="2400" i="1" dirty="0"/>
              <a:t> </a:t>
            </a:r>
            <a:r>
              <a:rPr lang="el-GR" sz="2400" i="1" dirty="0" err="1"/>
              <a:t>καὶ</a:t>
            </a:r>
            <a:r>
              <a:rPr lang="el-GR" sz="2400" i="1" dirty="0"/>
              <a:t> </a:t>
            </a:r>
            <a:r>
              <a:rPr lang="el-GR" sz="2400" i="1" dirty="0" err="1"/>
              <a:t>χαρᾶς</a:t>
            </a:r>
            <a:r>
              <a:rPr lang="el-GR" sz="2400" i="1" dirty="0"/>
              <a:t> </a:t>
            </a:r>
            <a:r>
              <a:rPr lang="el-GR" sz="2400" i="1" dirty="0" err="1"/>
              <a:t>τὸ</a:t>
            </a:r>
            <a:r>
              <a:rPr lang="el-GR" sz="2400" i="1" dirty="0"/>
              <a:t> μέσον </a:t>
            </a:r>
            <a:r>
              <a:rPr lang="el-GR" sz="2400" i="1" dirty="0" err="1"/>
              <a:t>ἐλπίς</a:t>
            </a:r>
            <a:r>
              <a:rPr lang="el-GR" sz="2400" dirty="0"/>
              <a:t>» (</a:t>
            </a:r>
            <a:r>
              <a:rPr lang="el-GR" sz="2400" i="1" dirty="0" err="1"/>
              <a:t>Ἑκατὸ</a:t>
            </a:r>
            <a:r>
              <a:rPr lang="el-GR" sz="2400" i="1" dirty="0"/>
              <a:t> </a:t>
            </a:r>
            <a:r>
              <a:rPr lang="el-GR" sz="2400" i="1" dirty="0" err="1"/>
              <a:t>Γνωστικὰ</a:t>
            </a:r>
            <a:r>
              <a:rPr lang="el-GR" sz="2400" i="1" dirty="0"/>
              <a:t> Κεφάλαια </a:t>
            </a:r>
            <a:r>
              <a:rPr lang="el-GR" sz="2400" i="1" dirty="0" err="1"/>
              <a:t>ξθ</a:t>
            </a:r>
            <a:r>
              <a:rPr lang="el-GR" sz="2400" i="1" dirty="0"/>
              <a:t>΄</a:t>
            </a:r>
            <a:r>
              <a:rPr lang="en-GB" sz="2400" dirty="0"/>
              <a:t>, SCHr5, </a:t>
            </a:r>
            <a:r>
              <a:rPr lang="el-GR" sz="2400" dirty="0"/>
              <a:t>σ. 129).</a:t>
            </a:r>
          </a:p>
        </p:txBody>
      </p:sp>
      <p:sp>
        <p:nvSpPr>
          <p:cNvPr id="2" name="Τίτλος 1">
            <a:extLst>
              <a:ext uri="{FF2B5EF4-FFF2-40B4-BE49-F238E27FC236}">
                <a16:creationId xmlns:a16="http://schemas.microsoft.com/office/drawing/2014/main" id="{5DFAB1AA-495B-04E5-698B-E61B7A67334B}"/>
              </a:ext>
            </a:extLst>
          </p:cNvPr>
          <p:cNvSpPr>
            <a:spLocks noGrp="1"/>
          </p:cNvSpPr>
          <p:nvPr>
            <p:ph type="title"/>
          </p:nvPr>
        </p:nvSpPr>
        <p:spPr>
          <a:xfrm>
            <a:off x="838200" y="18256"/>
            <a:ext cx="10515600" cy="633594"/>
          </a:xfrm>
        </p:spPr>
        <p:txBody>
          <a:bodyPr>
            <a:normAutofit fontScale="90000"/>
          </a:bodyPr>
          <a:lstStyle/>
          <a:p>
            <a:pPr algn="ctr"/>
            <a:r>
              <a:rPr lang="el-GR" b="1" dirty="0"/>
              <a:t>Συνεργία νοερής αίσθησης και θείας χάρης</a:t>
            </a:r>
            <a:endParaRPr lang="el-GR" dirty="0"/>
          </a:p>
        </p:txBody>
      </p:sp>
    </p:spTree>
    <p:extLst>
      <p:ext uri="{BB962C8B-B14F-4D97-AF65-F5344CB8AC3E}">
        <p14:creationId xmlns:p14="http://schemas.microsoft.com/office/powerpoint/2010/main" val="2246187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D11F5A-03A9-CE9C-2203-476783268E2B}"/>
              </a:ext>
            </a:extLst>
          </p:cNvPr>
          <p:cNvSpPr>
            <a:spLocks noGrp="1"/>
          </p:cNvSpPr>
          <p:nvPr>
            <p:ph type="title"/>
          </p:nvPr>
        </p:nvSpPr>
        <p:spPr>
          <a:xfrm>
            <a:off x="0" y="18256"/>
            <a:ext cx="12192000" cy="434417"/>
          </a:xfrm>
        </p:spPr>
        <p:txBody>
          <a:bodyPr>
            <a:normAutofit fontScale="90000"/>
          </a:bodyPr>
          <a:lstStyle/>
          <a:p>
            <a:pPr algn="ctr"/>
            <a:r>
              <a:rPr lang="el-GR" sz="3800" b="1" dirty="0"/>
              <a:t>Παραχώρηση στις δοκιμασίες και αίσθηση της εγκατάλειψης</a:t>
            </a:r>
          </a:p>
        </p:txBody>
      </p:sp>
      <p:sp>
        <p:nvSpPr>
          <p:cNvPr id="3" name="Θέση περιεχομένου 2">
            <a:extLst>
              <a:ext uri="{FF2B5EF4-FFF2-40B4-BE49-F238E27FC236}">
                <a16:creationId xmlns:a16="http://schemas.microsoft.com/office/drawing/2014/main" id="{8F76CA23-1A72-9950-AD49-B482762A6E88}"/>
              </a:ext>
            </a:extLst>
          </p:cNvPr>
          <p:cNvSpPr>
            <a:spLocks noGrp="1"/>
          </p:cNvSpPr>
          <p:nvPr>
            <p:ph idx="1"/>
          </p:nvPr>
        </p:nvSpPr>
        <p:spPr>
          <a:xfrm>
            <a:off x="0" y="452673"/>
            <a:ext cx="12192000" cy="6387071"/>
          </a:xfrm>
        </p:spPr>
        <p:txBody>
          <a:bodyPr>
            <a:normAutofit fontScale="92500" lnSpcReduction="10000"/>
          </a:bodyPr>
          <a:lstStyle/>
          <a:p>
            <a:r>
              <a:rPr lang="el-GR" dirty="0"/>
              <a:t>Η σιωπή της παρουσίας του Θεού είναι η ώρα της δοκιμασίας και της πάλης: «</a:t>
            </a:r>
            <a:r>
              <a:rPr lang="el-GR" i="1" dirty="0" err="1"/>
              <a:t>ὅτε</a:t>
            </a:r>
            <a:r>
              <a:rPr lang="el-GR" i="1" dirty="0"/>
              <a:t> </a:t>
            </a:r>
            <a:r>
              <a:rPr lang="el-GR" i="1" dirty="0" err="1"/>
              <a:t>τὸ</a:t>
            </a:r>
            <a:r>
              <a:rPr lang="el-GR" i="1" dirty="0"/>
              <a:t> </a:t>
            </a:r>
            <a:r>
              <a:rPr lang="el-GR" i="1" dirty="0" err="1"/>
              <a:t>θυμοειδὲς</a:t>
            </a:r>
            <a:r>
              <a:rPr lang="el-GR" i="1" dirty="0"/>
              <a:t> </a:t>
            </a:r>
            <a:r>
              <a:rPr lang="el-GR" i="1" dirty="0" err="1"/>
              <a:t>τῆς</a:t>
            </a:r>
            <a:r>
              <a:rPr lang="el-GR" i="1" dirty="0"/>
              <a:t> </a:t>
            </a:r>
            <a:r>
              <a:rPr lang="el-GR" i="1" dirty="0" err="1"/>
              <a:t>ψυχῆς</a:t>
            </a:r>
            <a:r>
              <a:rPr lang="el-GR" i="1" dirty="0"/>
              <a:t> </a:t>
            </a:r>
            <a:r>
              <a:rPr lang="el-GR" i="1" dirty="0" err="1"/>
              <a:t>κινεῖται</a:t>
            </a:r>
            <a:r>
              <a:rPr lang="el-GR" i="1" dirty="0"/>
              <a:t> </a:t>
            </a:r>
            <a:r>
              <a:rPr lang="el-GR" i="1" dirty="0" err="1"/>
              <a:t>κατὰ</a:t>
            </a:r>
            <a:r>
              <a:rPr lang="el-GR" i="1" dirty="0"/>
              <a:t> </a:t>
            </a:r>
            <a:r>
              <a:rPr lang="el-GR" i="1" dirty="0" err="1"/>
              <a:t>τῶν</a:t>
            </a:r>
            <a:r>
              <a:rPr lang="el-GR" i="1" dirty="0"/>
              <a:t> </a:t>
            </a:r>
            <a:r>
              <a:rPr lang="el-GR" i="1" dirty="0" err="1"/>
              <a:t>παθῶν</a:t>
            </a:r>
            <a:r>
              <a:rPr lang="el-GR" i="1" dirty="0"/>
              <a:t>, </a:t>
            </a:r>
            <a:r>
              <a:rPr lang="el-GR" i="1" dirty="0" err="1"/>
              <a:t>εἰδέναι</a:t>
            </a:r>
            <a:r>
              <a:rPr lang="el-GR" i="1" dirty="0"/>
              <a:t> </a:t>
            </a:r>
            <a:r>
              <a:rPr lang="el-GR" i="1" dirty="0" err="1"/>
              <a:t>δεῖ</a:t>
            </a:r>
            <a:r>
              <a:rPr lang="el-GR" i="1" dirty="0"/>
              <a:t> </a:t>
            </a:r>
            <a:r>
              <a:rPr lang="el-GR" i="1" dirty="0" err="1"/>
              <a:t>σιωπῆς</a:t>
            </a:r>
            <a:r>
              <a:rPr lang="el-GR" i="1" dirty="0"/>
              <a:t> </a:t>
            </a:r>
            <a:r>
              <a:rPr lang="el-GR" i="1" dirty="0" err="1"/>
              <a:t>εἶναι</a:t>
            </a:r>
            <a:r>
              <a:rPr lang="el-GR" i="1" dirty="0"/>
              <a:t> καιρόν· </a:t>
            </a:r>
            <a:r>
              <a:rPr lang="el-GR" i="1" dirty="0" err="1"/>
              <a:t>ὥρα</a:t>
            </a:r>
            <a:r>
              <a:rPr lang="el-GR" i="1" dirty="0"/>
              <a:t> </a:t>
            </a:r>
            <a:r>
              <a:rPr lang="el-GR" i="1" dirty="0" err="1"/>
              <a:t>γὰρ</a:t>
            </a:r>
            <a:r>
              <a:rPr lang="el-GR" i="1" dirty="0"/>
              <a:t> </a:t>
            </a:r>
            <a:r>
              <a:rPr lang="el-GR" i="1" dirty="0" err="1"/>
              <a:t>ἐστι</a:t>
            </a:r>
            <a:r>
              <a:rPr lang="el-GR" i="1" dirty="0"/>
              <a:t> πάλης</a:t>
            </a:r>
            <a:r>
              <a:rPr lang="el-GR" dirty="0"/>
              <a:t>» (</a:t>
            </a:r>
            <a:r>
              <a:rPr lang="el-GR" sz="2800" i="1" dirty="0" err="1"/>
              <a:t>Ἑκατὸ</a:t>
            </a:r>
            <a:r>
              <a:rPr lang="el-GR" sz="2800" i="1" dirty="0"/>
              <a:t> </a:t>
            </a:r>
            <a:r>
              <a:rPr lang="el-GR" sz="2800" i="1" dirty="0" err="1"/>
              <a:t>Γνωστικὰ</a:t>
            </a:r>
            <a:r>
              <a:rPr lang="el-GR" sz="2800" i="1" dirty="0"/>
              <a:t> Κεφάλαια ι΄</a:t>
            </a:r>
            <a:r>
              <a:rPr lang="en-GB" sz="2800" dirty="0"/>
              <a:t>, SCHr5, </a:t>
            </a:r>
            <a:r>
              <a:rPr lang="el-GR" sz="2800" dirty="0"/>
              <a:t>σ. </a:t>
            </a:r>
            <a:r>
              <a:rPr lang="el-GR" dirty="0"/>
              <a:t>89</a:t>
            </a:r>
            <a:r>
              <a:rPr lang="el-GR" sz="2800" dirty="0"/>
              <a:t>). Είναι η ώρα που ο Θεός κρύβεται και ο άνθρωπος αποκαλύπτεται. </a:t>
            </a:r>
          </a:p>
          <a:p>
            <a:r>
              <a:rPr lang="el-GR" dirty="0"/>
              <a:t>Ο Θεός δίνει στον άνθρωπο την ευκαιρία να αντισταθεί στην </a:t>
            </a:r>
            <a:r>
              <a:rPr lang="el-GR" dirty="0" err="1"/>
              <a:t>ερημωτική</a:t>
            </a:r>
            <a:r>
              <a:rPr lang="el-GR" dirty="0"/>
              <a:t> απουσία του Πνεύματος, ακριβώς τη στιγμή που αποτάσσεται τον κόσμο και αρνείται τον εαυτό του, αποκηρύσσοντας τόσο τη φαντασία του όσο και κάθε δική του επιθυμία. Η υποστολή της θείας χάρης φανερώνει την ανεπάρκεια της ανθρώπινης φύσης, και παρέχει τα κατάλληλα ερεθίσματα για την εκδήλωση της ψυχικής πρόθεσης «</a:t>
            </a:r>
            <a:r>
              <a:rPr lang="el-GR" i="1" dirty="0" err="1"/>
              <a:t>ἵνα</a:t>
            </a:r>
            <a:r>
              <a:rPr lang="el-GR" i="1" dirty="0"/>
              <a:t> </a:t>
            </a:r>
            <a:r>
              <a:rPr lang="el-GR" i="1" dirty="0" err="1"/>
              <a:t>διὰ</a:t>
            </a:r>
            <a:r>
              <a:rPr lang="el-GR" i="1" dirty="0"/>
              <a:t> </a:t>
            </a:r>
            <a:r>
              <a:rPr lang="el-GR" i="1" dirty="0" err="1"/>
              <a:t>τῆς</a:t>
            </a:r>
            <a:r>
              <a:rPr lang="el-GR" i="1" dirty="0"/>
              <a:t> ζάλης </a:t>
            </a:r>
            <a:r>
              <a:rPr lang="el-GR" i="1" dirty="0" err="1"/>
              <a:t>καὶ</a:t>
            </a:r>
            <a:r>
              <a:rPr lang="el-GR" i="1" dirty="0"/>
              <a:t> </a:t>
            </a:r>
            <a:r>
              <a:rPr lang="el-GR" i="1" dirty="0" err="1"/>
              <a:t>τοῦ</a:t>
            </a:r>
            <a:r>
              <a:rPr lang="el-GR" i="1" dirty="0"/>
              <a:t> </a:t>
            </a:r>
            <a:r>
              <a:rPr lang="el-GR" i="1" dirty="0" err="1"/>
              <a:t>πυρὸς</a:t>
            </a:r>
            <a:r>
              <a:rPr lang="el-GR" i="1" dirty="0"/>
              <a:t> </a:t>
            </a:r>
            <a:r>
              <a:rPr lang="el-GR" i="1" dirty="0" err="1"/>
              <a:t>τῆς</a:t>
            </a:r>
            <a:r>
              <a:rPr lang="el-GR" i="1" dirty="0"/>
              <a:t> δοκιμασίας διερχόμενος ὁ </a:t>
            </a:r>
            <a:r>
              <a:rPr lang="el-GR" i="1" dirty="0" err="1"/>
              <a:t>ἄνθρωπος</a:t>
            </a:r>
            <a:r>
              <a:rPr lang="el-GR" i="1" dirty="0"/>
              <a:t> </a:t>
            </a:r>
            <a:r>
              <a:rPr lang="el-GR" i="1" dirty="0" err="1"/>
              <a:t>οὕτως</a:t>
            </a:r>
            <a:r>
              <a:rPr lang="el-GR" i="1" dirty="0"/>
              <a:t> </a:t>
            </a:r>
            <a:r>
              <a:rPr lang="el-GR" i="1" dirty="0" err="1"/>
              <a:t>ἐν</a:t>
            </a:r>
            <a:r>
              <a:rPr lang="el-GR" i="1" dirty="0"/>
              <a:t> </a:t>
            </a:r>
            <a:r>
              <a:rPr lang="el-GR" i="1" dirty="0" err="1"/>
              <a:t>ἀπολαύσει</a:t>
            </a:r>
            <a:r>
              <a:rPr lang="el-GR" i="1" dirty="0"/>
              <a:t>, </a:t>
            </a:r>
            <a:r>
              <a:rPr lang="el-GR" i="1" dirty="0" err="1"/>
              <a:t>εἰ</a:t>
            </a:r>
            <a:r>
              <a:rPr lang="el-GR" i="1" dirty="0"/>
              <a:t> θέλει, </a:t>
            </a:r>
            <a:r>
              <a:rPr lang="el-GR" i="1" dirty="0" err="1"/>
              <a:t>γένηται</a:t>
            </a:r>
            <a:r>
              <a:rPr lang="el-GR" i="1" dirty="0"/>
              <a:t> </a:t>
            </a:r>
            <a:r>
              <a:rPr lang="el-GR" i="1" dirty="0" err="1"/>
              <a:t>τοῦ</a:t>
            </a:r>
            <a:r>
              <a:rPr lang="el-GR" i="1" dirty="0"/>
              <a:t> </a:t>
            </a:r>
            <a:r>
              <a:rPr lang="el-GR" i="1" dirty="0" err="1"/>
              <a:t>ἀγαθοῦ</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ος</a:t>
            </a:r>
            <a:r>
              <a:rPr lang="el-GR" sz="2800" i="1" dirty="0"/>
              <a:t>΄</a:t>
            </a:r>
            <a:r>
              <a:rPr lang="en-GB" sz="2800" dirty="0"/>
              <a:t>, SCHr5, </a:t>
            </a:r>
            <a:r>
              <a:rPr lang="el-GR" sz="2800" dirty="0"/>
              <a:t>σ. 134).</a:t>
            </a:r>
          </a:p>
          <a:p>
            <a:r>
              <a:rPr lang="el-GR" dirty="0"/>
              <a:t>Ακόμη και στα πιο ψηλά μέτρα τελειότητας παραχωρεί ο Θεός τον νου αφώτιστο στην κακία των δαιμόνων για δύο κυρίως λόγους. Για να μην δεσμεύεται η αυτεξούσια προαίρεση από την επίδραση της θείας χάρης, και για να προωθείται αδιάλειπτα η ανθρώπινη ύπαρξη προς την πνευματική της προκοπή: «… </a:t>
            </a:r>
            <a:r>
              <a:rPr lang="el-GR" i="1" dirty="0" err="1"/>
              <a:t>παραχωρεῖ</a:t>
            </a:r>
            <a:r>
              <a:rPr lang="el-GR" i="1" dirty="0"/>
              <a:t> </a:t>
            </a:r>
            <a:r>
              <a:rPr lang="el-GR" i="1" dirty="0" err="1"/>
              <a:t>ποτε</a:t>
            </a:r>
            <a:r>
              <a:rPr lang="el-GR" i="1" dirty="0"/>
              <a:t> </a:t>
            </a:r>
            <a:r>
              <a:rPr lang="el-GR" i="1" dirty="0" err="1"/>
              <a:t>τῇ</a:t>
            </a:r>
            <a:r>
              <a:rPr lang="el-GR" i="1" dirty="0"/>
              <a:t> </a:t>
            </a:r>
            <a:r>
              <a:rPr lang="el-GR" i="1" dirty="0" err="1"/>
              <a:t>κακίᾳ</a:t>
            </a:r>
            <a:r>
              <a:rPr lang="el-GR" i="1" dirty="0"/>
              <a:t> </a:t>
            </a:r>
            <a:r>
              <a:rPr lang="el-GR" i="1" dirty="0" err="1"/>
              <a:t>τῶν</a:t>
            </a:r>
            <a:r>
              <a:rPr lang="el-GR" i="1" dirty="0"/>
              <a:t> δαιμόνων ὁ </a:t>
            </a:r>
            <a:r>
              <a:rPr lang="el-GR" i="1" dirty="0" err="1"/>
              <a:t>θεὸς</a:t>
            </a:r>
            <a:r>
              <a:rPr lang="el-GR" i="1" dirty="0"/>
              <a:t> </a:t>
            </a:r>
            <a:r>
              <a:rPr lang="el-GR" i="1" dirty="0" err="1"/>
              <a:t>ἀφώτιστον</a:t>
            </a:r>
            <a:r>
              <a:rPr lang="el-GR" i="1" dirty="0"/>
              <a:t> τότε </a:t>
            </a:r>
            <a:r>
              <a:rPr lang="el-GR" i="1" dirty="0" err="1"/>
              <a:t>τὸν</a:t>
            </a:r>
            <a:r>
              <a:rPr lang="el-GR" i="1" dirty="0"/>
              <a:t> </a:t>
            </a:r>
            <a:r>
              <a:rPr lang="el-GR" i="1" dirty="0" err="1"/>
              <a:t>νοῦν</a:t>
            </a:r>
            <a:r>
              <a:rPr lang="el-GR" i="1" dirty="0"/>
              <a:t> </a:t>
            </a:r>
            <a:r>
              <a:rPr lang="el-GR" i="1" dirty="0" err="1"/>
              <a:t>καταλιμπάνων</a:t>
            </a:r>
            <a:r>
              <a:rPr lang="el-GR" i="1" dirty="0"/>
              <a:t>, </a:t>
            </a:r>
            <a:r>
              <a:rPr lang="el-GR" i="1" dirty="0" err="1"/>
              <a:t>ἵνα</a:t>
            </a:r>
            <a:r>
              <a:rPr lang="el-GR" i="1" dirty="0"/>
              <a:t> </a:t>
            </a:r>
            <a:r>
              <a:rPr lang="el-GR" i="1" dirty="0" err="1"/>
              <a:t>τὸ</a:t>
            </a:r>
            <a:r>
              <a:rPr lang="el-GR" i="1" dirty="0"/>
              <a:t> </a:t>
            </a:r>
            <a:r>
              <a:rPr lang="el-GR" i="1" dirty="0" err="1"/>
              <a:t>αὐτεξούσιον</a:t>
            </a:r>
            <a:r>
              <a:rPr lang="el-GR" i="1" dirty="0"/>
              <a:t> </a:t>
            </a:r>
            <a:r>
              <a:rPr lang="el-GR" i="1" dirty="0" err="1"/>
              <a:t>ἡμῶν</a:t>
            </a:r>
            <a:r>
              <a:rPr lang="el-GR" i="1" dirty="0"/>
              <a:t> </a:t>
            </a:r>
            <a:r>
              <a:rPr lang="el-GR" i="1" dirty="0" err="1"/>
              <a:t>εἰς</a:t>
            </a:r>
            <a:r>
              <a:rPr lang="el-GR" i="1" dirty="0"/>
              <a:t> </a:t>
            </a:r>
            <a:r>
              <a:rPr lang="el-GR" i="1" dirty="0" err="1"/>
              <a:t>τὸ</a:t>
            </a:r>
            <a:r>
              <a:rPr lang="el-GR" i="1" dirty="0"/>
              <a:t> </a:t>
            </a:r>
            <a:r>
              <a:rPr lang="el-GR" i="1" dirty="0" err="1"/>
              <a:t>πᾶν</a:t>
            </a:r>
            <a:r>
              <a:rPr lang="el-GR" i="1" dirty="0"/>
              <a:t> </a:t>
            </a:r>
            <a:r>
              <a:rPr lang="el-GR" i="1" dirty="0" err="1"/>
              <a:t>μὴ</a:t>
            </a:r>
            <a:r>
              <a:rPr lang="el-GR" i="1" dirty="0"/>
              <a:t> ᾖ </a:t>
            </a:r>
            <a:r>
              <a:rPr lang="el-GR" i="1" dirty="0" err="1"/>
              <a:t>δεδεμένον</a:t>
            </a:r>
            <a:r>
              <a:rPr lang="el-GR" i="1" dirty="0"/>
              <a:t> </a:t>
            </a:r>
            <a:r>
              <a:rPr lang="el-GR" i="1" dirty="0" err="1"/>
              <a:t>τῷ</a:t>
            </a:r>
            <a:r>
              <a:rPr lang="el-GR" i="1" dirty="0"/>
              <a:t> </a:t>
            </a:r>
            <a:r>
              <a:rPr lang="el-GR" i="1" dirty="0" err="1"/>
              <a:t>δεσμῷ</a:t>
            </a:r>
            <a:r>
              <a:rPr lang="el-GR" i="1" dirty="0"/>
              <a:t> </a:t>
            </a:r>
            <a:r>
              <a:rPr lang="el-GR" i="1" dirty="0" err="1"/>
              <a:t>τῆς</a:t>
            </a:r>
            <a:r>
              <a:rPr lang="el-GR" i="1" dirty="0"/>
              <a:t> χάριτος… </a:t>
            </a:r>
            <a:r>
              <a:rPr lang="el-GR" i="1" dirty="0" err="1"/>
              <a:t>ἀλλὰ</a:t>
            </a:r>
            <a:r>
              <a:rPr lang="el-GR" i="1" dirty="0"/>
              <a:t> </a:t>
            </a:r>
            <a:r>
              <a:rPr lang="el-GR" i="1" dirty="0" err="1"/>
              <a:t>διὰ</a:t>
            </a:r>
            <a:r>
              <a:rPr lang="el-GR" i="1" dirty="0"/>
              <a:t> </a:t>
            </a:r>
            <a:r>
              <a:rPr lang="el-GR" i="1" dirty="0" err="1"/>
              <a:t>τὸ</a:t>
            </a:r>
            <a:r>
              <a:rPr lang="el-GR" i="1" dirty="0"/>
              <a:t> </a:t>
            </a:r>
            <a:r>
              <a:rPr lang="el-GR" i="1" dirty="0" err="1"/>
              <a:t>ὀφείλειν</a:t>
            </a:r>
            <a:r>
              <a:rPr lang="el-GR" i="1" dirty="0"/>
              <a:t> </a:t>
            </a:r>
            <a:r>
              <a:rPr lang="el-GR" i="1" dirty="0" err="1"/>
              <a:t>ἔτι</a:t>
            </a:r>
            <a:r>
              <a:rPr lang="el-GR" i="1" dirty="0"/>
              <a:t> </a:t>
            </a:r>
            <a:r>
              <a:rPr lang="el-GR" i="1" dirty="0" err="1"/>
              <a:t>προκόπτειν</a:t>
            </a:r>
            <a:r>
              <a:rPr lang="el-GR" i="1" dirty="0"/>
              <a:t> </a:t>
            </a:r>
            <a:r>
              <a:rPr lang="el-GR" i="1" dirty="0" err="1"/>
              <a:t>εἰς</a:t>
            </a:r>
            <a:r>
              <a:rPr lang="el-GR" i="1" dirty="0"/>
              <a:t> </a:t>
            </a:r>
            <a:r>
              <a:rPr lang="el-GR" i="1" dirty="0" err="1"/>
              <a:t>τὴν</a:t>
            </a:r>
            <a:r>
              <a:rPr lang="el-GR" i="1" dirty="0"/>
              <a:t> </a:t>
            </a:r>
            <a:r>
              <a:rPr lang="el-GR" i="1" dirty="0" err="1"/>
              <a:t>πνευματικὴν</a:t>
            </a:r>
            <a:r>
              <a:rPr lang="el-GR" i="1" dirty="0"/>
              <a:t> </a:t>
            </a:r>
            <a:r>
              <a:rPr lang="el-GR" i="1" dirty="0" err="1"/>
              <a:t>πεῖραν</a:t>
            </a:r>
            <a:r>
              <a:rPr lang="el-GR" i="1" dirty="0"/>
              <a:t> </a:t>
            </a:r>
            <a:r>
              <a:rPr lang="el-GR" i="1" dirty="0" err="1"/>
              <a:t>τὸν</a:t>
            </a:r>
            <a:r>
              <a:rPr lang="el-GR" i="1" dirty="0"/>
              <a:t> </a:t>
            </a:r>
            <a:r>
              <a:rPr lang="el-GR" i="1" dirty="0" err="1"/>
              <a:t>ἄνθρωπον</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πε</a:t>
            </a:r>
            <a:r>
              <a:rPr lang="el-GR" sz="2800" i="1" dirty="0"/>
              <a:t>΄</a:t>
            </a:r>
            <a:r>
              <a:rPr lang="en-GB" sz="2800" dirty="0"/>
              <a:t>, SCHr5, </a:t>
            </a:r>
            <a:r>
              <a:rPr lang="el-GR" sz="2800" dirty="0"/>
              <a:t>σ. 135).</a:t>
            </a:r>
            <a:endParaRPr lang="el-GR" dirty="0"/>
          </a:p>
        </p:txBody>
      </p:sp>
    </p:spTree>
    <p:extLst>
      <p:ext uri="{BB962C8B-B14F-4D97-AF65-F5344CB8AC3E}">
        <p14:creationId xmlns:p14="http://schemas.microsoft.com/office/powerpoint/2010/main" val="1650362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C269DA-13A2-40A5-3389-B17679446ED5}"/>
              </a:ext>
            </a:extLst>
          </p:cNvPr>
          <p:cNvSpPr>
            <a:spLocks noGrp="1"/>
          </p:cNvSpPr>
          <p:nvPr>
            <p:ph type="title"/>
          </p:nvPr>
        </p:nvSpPr>
        <p:spPr>
          <a:xfrm>
            <a:off x="0" y="0"/>
            <a:ext cx="12192000" cy="752475"/>
          </a:xfrm>
        </p:spPr>
        <p:txBody>
          <a:bodyPr>
            <a:normAutofit/>
          </a:bodyPr>
          <a:lstStyle/>
          <a:p>
            <a:pPr algn="ctr"/>
            <a:r>
              <a:rPr lang="el-GR" sz="3800" b="1" dirty="0"/>
              <a:t>Παραχώρηση στις δοκιμασίες και αίσθηση της εγκατάλειψης</a:t>
            </a:r>
            <a:endParaRPr lang="el-GR" sz="3800" dirty="0"/>
          </a:p>
        </p:txBody>
      </p:sp>
      <p:sp>
        <p:nvSpPr>
          <p:cNvPr id="3" name="Θέση περιεχομένου 2">
            <a:extLst>
              <a:ext uri="{FF2B5EF4-FFF2-40B4-BE49-F238E27FC236}">
                <a16:creationId xmlns:a16="http://schemas.microsoft.com/office/drawing/2014/main" id="{38B7A362-209E-D930-0C5D-81A83730AB88}"/>
              </a:ext>
            </a:extLst>
          </p:cNvPr>
          <p:cNvSpPr>
            <a:spLocks noGrp="1"/>
          </p:cNvSpPr>
          <p:nvPr>
            <p:ph idx="1"/>
          </p:nvPr>
        </p:nvSpPr>
        <p:spPr>
          <a:xfrm>
            <a:off x="0" y="676274"/>
            <a:ext cx="12192000" cy="6181725"/>
          </a:xfrm>
        </p:spPr>
        <p:txBody>
          <a:bodyPr>
            <a:normAutofit fontScale="92500" lnSpcReduction="10000"/>
          </a:bodyPr>
          <a:lstStyle/>
          <a:p>
            <a:r>
              <a:rPr lang="el-GR" dirty="0"/>
              <a:t>Γι’ αυτό και η απόκρυψη της χάρης, που έχει το νόημα της εξορίας, δεν είναι η τιμωρία του αμαρτωλού αλλά η δοκιμασία του φίλου. Εξάλλου, σύμφωνα με τη νομοτέλεια της πνευματικής ζωής, αν ο άνθρωπος δεν δοκιμαστεί με κόπους και ασθένειες δεν μπορεί να χωρέσει την σφραγίδα της αρετής του Θεού: «</a:t>
            </a:r>
            <a:r>
              <a:rPr lang="el-GR" i="1" dirty="0"/>
              <a:t>… ὁ </a:t>
            </a:r>
            <a:r>
              <a:rPr lang="el-GR" i="1" dirty="0" err="1"/>
              <a:t>ἄνθρωπος</a:t>
            </a:r>
            <a:r>
              <a:rPr lang="el-GR" i="1" dirty="0"/>
              <a:t>, </a:t>
            </a:r>
            <a:r>
              <a:rPr lang="el-GR" i="1" dirty="0" err="1"/>
              <a:t>ἐὰν</a:t>
            </a:r>
            <a:r>
              <a:rPr lang="el-GR" i="1" dirty="0"/>
              <a:t> </a:t>
            </a:r>
            <a:r>
              <a:rPr lang="el-GR" i="1" dirty="0" err="1"/>
              <a:t>μὴ</a:t>
            </a:r>
            <a:r>
              <a:rPr lang="el-GR" i="1" dirty="0"/>
              <a:t> </a:t>
            </a:r>
            <a:r>
              <a:rPr lang="el-GR" i="1" dirty="0" err="1"/>
              <a:t>διὰ</a:t>
            </a:r>
            <a:r>
              <a:rPr lang="el-GR" i="1" dirty="0"/>
              <a:t> πόνων </a:t>
            </a:r>
            <a:r>
              <a:rPr lang="el-GR" i="1" dirty="0" err="1"/>
              <a:t>καὶ</a:t>
            </a:r>
            <a:r>
              <a:rPr lang="el-GR" i="1" dirty="0"/>
              <a:t> </a:t>
            </a:r>
            <a:r>
              <a:rPr lang="el-GR" i="1" dirty="0" err="1"/>
              <a:t>ἀσθενειῶν</a:t>
            </a:r>
            <a:r>
              <a:rPr lang="el-GR" i="1" dirty="0"/>
              <a:t> </a:t>
            </a:r>
            <a:r>
              <a:rPr lang="el-GR" i="1" dirty="0" err="1"/>
              <a:t>δοκιμασθῇ</a:t>
            </a:r>
            <a:r>
              <a:rPr lang="el-GR" i="1" dirty="0"/>
              <a:t>, </a:t>
            </a:r>
            <a:r>
              <a:rPr lang="el-GR" i="1" dirty="0" err="1"/>
              <a:t>οὐ</a:t>
            </a:r>
            <a:r>
              <a:rPr lang="el-GR" i="1" dirty="0"/>
              <a:t> δύναται </a:t>
            </a:r>
            <a:r>
              <a:rPr lang="el-GR" i="1" dirty="0" err="1"/>
              <a:t>χωρῆσαι</a:t>
            </a:r>
            <a:r>
              <a:rPr lang="el-GR" i="1" dirty="0"/>
              <a:t> </a:t>
            </a:r>
            <a:r>
              <a:rPr lang="el-GR" i="1" dirty="0" err="1"/>
              <a:t>τῆς</a:t>
            </a:r>
            <a:r>
              <a:rPr lang="el-GR" i="1" dirty="0"/>
              <a:t> </a:t>
            </a:r>
            <a:r>
              <a:rPr lang="el-GR" i="1" dirty="0" err="1"/>
              <a:t>τοῦ</a:t>
            </a:r>
            <a:r>
              <a:rPr lang="el-GR" i="1" dirty="0"/>
              <a:t> </a:t>
            </a:r>
            <a:r>
              <a:rPr lang="el-GR" i="1" dirty="0" err="1"/>
              <a:t>θεοῦ</a:t>
            </a:r>
            <a:r>
              <a:rPr lang="el-GR" i="1" dirty="0"/>
              <a:t> </a:t>
            </a:r>
            <a:r>
              <a:rPr lang="el-GR" i="1" dirty="0" err="1"/>
              <a:t>ἀρετῆς</a:t>
            </a:r>
            <a:r>
              <a:rPr lang="el-GR" i="1" dirty="0"/>
              <a:t> </a:t>
            </a:r>
            <a:r>
              <a:rPr lang="el-GR" i="1" dirty="0" err="1"/>
              <a:t>τὴν</a:t>
            </a:r>
            <a:r>
              <a:rPr lang="el-GR" i="1" dirty="0"/>
              <a:t> σφραγίδα</a:t>
            </a:r>
            <a:r>
              <a:rPr lang="el-GR" dirty="0"/>
              <a:t>» (</a:t>
            </a:r>
            <a:r>
              <a:rPr lang="el-GR" sz="2800" i="1" dirty="0" err="1"/>
              <a:t>Ἑκατὸ</a:t>
            </a:r>
            <a:r>
              <a:rPr lang="el-GR" sz="2800" i="1" dirty="0"/>
              <a:t> </a:t>
            </a:r>
            <a:r>
              <a:rPr lang="el-GR" sz="2800" i="1" dirty="0" err="1"/>
              <a:t>Γνωστικὰ</a:t>
            </a:r>
            <a:r>
              <a:rPr lang="el-GR" sz="2800" i="1" dirty="0"/>
              <a:t> Κεφάλαια Ͷδ΄</a:t>
            </a:r>
            <a:r>
              <a:rPr lang="en-GB" sz="2800" dirty="0"/>
              <a:t>, SCHr5, </a:t>
            </a:r>
            <a:r>
              <a:rPr lang="el-GR" sz="2800" dirty="0"/>
              <a:t>σ. 155).</a:t>
            </a:r>
          </a:p>
          <a:p>
            <a:r>
              <a:rPr lang="el-GR" dirty="0"/>
              <a:t>Μ’ αυτόν τον τρόπο το αυτεξούσιο προετοιμάζεται για τη λήψη της </a:t>
            </a:r>
            <a:r>
              <a:rPr lang="el-GR" dirty="0" err="1"/>
              <a:t>αγιοπνευματικής</a:t>
            </a:r>
            <a:r>
              <a:rPr lang="el-GR" dirty="0"/>
              <a:t> δωρεάς: «</a:t>
            </a:r>
            <a:r>
              <a:rPr lang="el-GR" i="1" dirty="0" err="1"/>
              <a:t>εἰ</a:t>
            </a:r>
            <a:r>
              <a:rPr lang="el-GR" i="1" dirty="0"/>
              <a:t> </a:t>
            </a:r>
            <a:r>
              <a:rPr lang="el-GR" i="1" dirty="0" err="1"/>
              <a:t>μὴ</a:t>
            </a:r>
            <a:r>
              <a:rPr lang="el-GR" i="1" dirty="0"/>
              <a:t> </a:t>
            </a:r>
            <a:r>
              <a:rPr lang="el-GR" i="1" dirty="0" err="1"/>
              <a:t>γὰρ</a:t>
            </a:r>
            <a:r>
              <a:rPr lang="el-GR" i="1" dirty="0"/>
              <a:t> </a:t>
            </a:r>
            <a:r>
              <a:rPr lang="el-GR" i="1" dirty="0" err="1"/>
              <a:t>διὰ</a:t>
            </a:r>
            <a:r>
              <a:rPr lang="el-GR" i="1" dirty="0"/>
              <a:t> … </a:t>
            </a:r>
            <a:r>
              <a:rPr lang="el-GR" i="1" dirty="0" err="1"/>
              <a:t>τῶν</a:t>
            </a:r>
            <a:r>
              <a:rPr lang="el-GR" i="1" dirty="0"/>
              <a:t> </a:t>
            </a:r>
            <a:r>
              <a:rPr lang="el-GR" i="1" dirty="0" err="1"/>
              <a:t>παιδευτικῶν</a:t>
            </a:r>
            <a:r>
              <a:rPr lang="el-GR" i="1" dirty="0"/>
              <a:t> </a:t>
            </a:r>
            <a:r>
              <a:rPr lang="el-GR" i="1" dirty="0" err="1"/>
              <a:t>παθῶν</a:t>
            </a:r>
            <a:r>
              <a:rPr lang="el-GR" i="1" dirty="0"/>
              <a:t> </a:t>
            </a:r>
            <a:r>
              <a:rPr lang="el-GR" i="1" dirty="0" err="1"/>
              <a:t>δοκιμαστικῶς</a:t>
            </a:r>
            <a:r>
              <a:rPr lang="el-GR" i="1" dirty="0"/>
              <a:t>, </a:t>
            </a:r>
            <a:r>
              <a:rPr lang="el-GR" i="1" dirty="0" err="1"/>
              <a:t>οὐ</a:t>
            </a:r>
            <a:r>
              <a:rPr lang="el-GR" i="1" dirty="0"/>
              <a:t> </a:t>
            </a:r>
            <a:r>
              <a:rPr lang="el-GR" i="1" dirty="0" err="1"/>
              <a:t>γὰρ</a:t>
            </a:r>
            <a:r>
              <a:rPr lang="el-GR" i="1" dirty="0"/>
              <a:t> </a:t>
            </a:r>
            <a:r>
              <a:rPr lang="el-GR" i="1" dirty="0" err="1"/>
              <a:t>ἀναγκαστικῶς</a:t>
            </a:r>
            <a:r>
              <a:rPr lang="el-GR" i="1" dirty="0"/>
              <a:t>, </a:t>
            </a:r>
            <a:r>
              <a:rPr lang="el-GR" i="1" dirty="0" err="1"/>
              <a:t>τὸ</a:t>
            </a:r>
            <a:r>
              <a:rPr lang="el-GR" i="1" dirty="0"/>
              <a:t> </a:t>
            </a:r>
            <a:r>
              <a:rPr lang="el-GR" i="1" dirty="0" err="1"/>
              <a:t>αὐτεξούσιον</a:t>
            </a:r>
            <a:r>
              <a:rPr lang="el-GR" i="1" dirty="0"/>
              <a:t> </a:t>
            </a:r>
            <a:r>
              <a:rPr lang="el-GR" i="1" dirty="0" err="1"/>
              <a:t>ἡμῶν</a:t>
            </a:r>
            <a:r>
              <a:rPr lang="el-GR" i="1" dirty="0"/>
              <a:t> </a:t>
            </a:r>
            <a:r>
              <a:rPr lang="el-GR" i="1" dirty="0" err="1"/>
              <a:t>προμαλάξοι</a:t>
            </a:r>
            <a:r>
              <a:rPr lang="el-GR" i="1" dirty="0"/>
              <a:t> ἡ χάρις, </a:t>
            </a:r>
            <a:r>
              <a:rPr lang="el-GR" i="1" dirty="0" err="1"/>
              <a:t>οὐκ</a:t>
            </a:r>
            <a:r>
              <a:rPr lang="el-GR" i="1" dirty="0"/>
              <a:t> </a:t>
            </a:r>
            <a:r>
              <a:rPr lang="el-GR" i="1" dirty="0" err="1"/>
              <a:t>ἄν</a:t>
            </a:r>
            <a:r>
              <a:rPr lang="el-GR" i="1" dirty="0"/>
              <a:t> ταύτης </a:t>
            </a:r>
            <a:r>
              <a:rPr lang="el-GR" i="1" dirty="0" err="1"/>
              <a:t>ἡμῖν</a:t>
            </a:r>
            <a:r>
              <a:rPr lang="el-GR" i="1" dirty="0"/>
              <a:t> </a:t>
            </a:r>
            <a:r>
              <a:rPr lang="el-GR" i="1" dirty="0" err="1"/>
              <a:t>δωρήσηται</a:t>
            </a:r>
            <a:r>
              <a:rPr lang="el-GR" i="1" dirty="0"/>
              <a:t> </a:t>
            </a:r>
            <a:r>
              <a:rPr lang="el-GR" i="1" dirty="0" err="1"/>
              <a:t>πολυτέλειαν</a:t>
            </a:r>
            <a:r>
              <a:rPr lang="el-GR" dirty="0"/>
              <a:t>» (</a:t>
            </a:r>
            <a:r>
              <a:rPr lang="el-GR" sz="2800" i="1" dirty="0" err="1"/>
              <a:t>Ἑκατὸ</a:t>
            </a:r>
            <a:r>
              <a:rPr lang="el-GR" sz="2800" i="1" dirty="0"/>
              <a:t> </a:t>
            </a:r>
            <a:r>
              <a:rPr lang="el-GR" sz="2800" i="1" dirty="0" err="1"/>
              <a:t>Γνωστικὰ</a:t>
            </a:r>
            <a:r>
              <a:rPr lang="el-GR" sz="2800" i="1" dirty="0"/>
              <a:t> Κεφάλαια Ͷε΄</a:t>
            </a:r>
            <a:r>
              <a:rPr lang="en-GB" sz="2800" dirty="0"/>
              <a:t>, SCHr5, </a:t>
            </a:r>
            <a:r>
              <a:rPr lang="el-GR" sz="2800" dirty="0"/>
              <a:t>σ. 158).</a:t>
            </a:r>
            <a:r>
              <a:rPr lang="el-GR" dirty="0"/>
              <a:t> Η αίσθηση της θείας χάρης, δηλαδή η εμπειρία της παρουσίας του Θεού στη ζωή του ανθρώπου, είναι η πολυτέλεια για την οποία ο άνθρωπος αξίζει να θυσιάσει κάθε γήινη εξάρτηση, προκειμένου να στραφεί με πάθος στην αλήθεια της θείας πραγματικότητας.</a:t>
            </a:r>
          </a:p>
          <a:p>
            <a:r>
              <a:rPr lang="el-GR" dirty="0"/>
              <a:t>Το πολυτελές δώρο της βίωσης της θείας παρουσίας αποβαίνει ο αποκλειστικός στόχος της ανθρώπινης φύσης. Η ψυχή έχοντας την ανάμνηση της πνευματικής αγάπης «</a:t>
            </a:r>
            <a:r>
              <a:rPr lang="el-GR" i="1" dirty="0" err="1"/>
              <a:t>ἀλγύνεται</a:t>
            </a:r>
            <a:r>
              <a:rPr lang="el-GR" dirty="0"/>
              <a:t>» από την απουσία της και προσπαθεί δια της βίας να την κατεργαστεί «</a:t>
            </a:r>
            <a:r>
              <a:rPr lang="el-GR" i="1" dirty="0" err="1"/>
              <a:t>ἵνα</a:t>
            </a:r>
            <a:r>
              <a:rPr lang="el-GR" i="1" dirty="0"/>
              <a:t> </a:t>
            </a:r>
            <a:r>
              <a:rPr lang="el-GR" i="1" dirty="0" err="1"/>
              <a:t>εἰς</a:t>
            </a:r>
            <a:r>
              <a:rPr lang="el-GR" i="1" dirty="0"/>
              <a:t> </a:t>
            </a:r>
            <a:r>
              <a:rPr lang="el-GR" i="1" dirty="0" err="1"/>
              <a:t>γεῦσιν</a:t>
            </a:r>
            <a:r>
              <a:rPr lang="el-GR" i="1" dirty="0"/>
              <a:t> </a:t>
            </a:r>
            <a:r>
              <a:rPr lang="el-GR" i="1" dirty="0" err="1"/>
              <a:t>αὐτῆς</a:t>
            </a:r>
            <a:r>
              <a:rPr lang="el-GR" i="1" dirty="0"/>
              <a:t>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καταφθάνωμεν</a:t>
            </a:r>
            <a:r>
              <a:rPr lang="el-GR" i="1" dirty="0"/>
              <a:t> </a:t>
            </a:r>
            <a:r>
              <a:rPr lang="el-GR" i="1" dirty="0" err="1"/>
              <a:t>καὶ</a:t>
            </a:r>
            <a:r>
              <a:rPr lang="el-GR" i="1" dirty="0"/>
              <a:t> </a:t>
            </a:r>
            <a:r>
              <a:rPr lang="el-GR" i="1" dirty="0" err="1"/>
              <a:t>πληροφορίᾳ</a:t>
            </a:r>
            <a:r>
              <a:rPr lang="el-GR" dirty="0"/>
              <a:t>» (</a:t>
            </a:r>
            <a:r>
              <a:rPr lang="el-GR" sz="2800" i="1" dirty="0" err="1"/>
              <a:t>Ἑκατὸ</a:t>
            </a:r>
            <a:r>
              <a:rPr lang="el-GR" sz="2800" i="1" dirty="0"/>
              <a:t> </a:t>
            </a:r>
            <a:r>
              <a:rPr lang="el-GR" sz="2800" i="1" dirty="0" err="1"/>
              <a:t>Γνωστικὰ</a:t>
            </a:r>
            <a:r>
              <a:rPr lang="el-GR" sz="2800" i="1" dirty="0"/>
              <a:t> Κεφάλαια Ͷ΄</a:t>
            </a:r>
            <a:r>
              <a:rPr lang="en-GB" sz="2800" dirty="0"/>
              <a:t>, SCHr5, </a:t>
            </a:r>
            <a:r>
              <a:rPr lang="el-GR" sz="2800" dirty="0"/>
              <a:t>σ. 151).</a:t>
            </a:r>
            <a:endParaRPr lang="el-GR" dirty="0"/>
          </a:p>
        </p:txBody>
      </p:sp>
    </p:spTree>
    <p:extLst>
      <p:ext uri="{BB962C8B-B14F-4D97-AF65-F5344CB8AC3E}">
        <p14:creationId xmlns:p14="http://schemas.microsoft.com/office/powerpoint/2010/main" val="3748286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05FA4-FE18-19FE-1AD4-3066E4A37A25}"/>
              </a:ext>
            </a:extLst>
          </p:cNvPr>
          <p:cNvSpPr>
            <a:spLocks noGrp="1"/>
          </p:cNvSpPr>
          <p:nvPr>
            <p:ph type="title"/>
          </p:nvPr>
        </p:nvSpPr>
        <p:spPr>
          <a:xfrm>
            <a:off x="0" y="1"/>
            <a:ext cx="12192000" cy="466927"/>
          </a:xfrm>
        </p:spPr>
        <p:txBody>
          <a:bodyPr>
            <a:normAutofit fontScale="90000"/>
          </a:bodyPr>
          <a:lstStyle/>
          <a:p>
            <a:pPr algn="ctr"/>
            <a:r>
              <a:rPr lang="el-GR" sz="4000" b="1" dirty="0"/>
              <a:t>Μνήμη Θεού, γνώση και αίσθηση της θείας παράκλησης</a:t>
            </a:r>
          </a:p>
        </p:txBody>
      </p:sp>
      <p:sp>
        <p:nvSpPr>
          <p:cNvPr id="3" name="Θέση περιεχομένου 2">
            <a:extLst>
              <a:ext uri="{FF2B5EF4-FFF2-40B4-BE49-F238E27FC236}">
                <a16:creationId xmlns:a16="http://schemas.microsoft.com/office/drawing/2014/main" id="{984D5204-8F17-7920-F437-077E5FAD1B6C}"/>
              </a:ext>
            </a:extLst>
          </p:cNvPr>
          <p:cNvSpPr>
            <a:spLocks noGrp="1"/>
          </p:cNvSpPr>
          <p:nvPr>
            <p:ph idx="1"/>
          </p:nvPr>
        </p:nvSpPr>
        <p:spPr>
          <a:xfrm>
            <a:off x="0" y="466929"/>
            <a:ext cx="12192000" cy="6391072"/>
          </a:xfrm>
        </p:spPr>
        <p:txBody>
          <a:bodyPr>
            <a:normAutofit fontScale="92500" lnSpcReduction="10000"/>
          </a:bodyPr>
          <a:lstStyle/>
          <a:p>
            <a:r>
              <a:rPr lang="el-GR" dirty="0"/>
              <a:t>Η ψυχή αναζητώντας διέξοδο από το άλγος στρέφει τον νου στην </a:t>
            </a:r>
            <a:r>
              <a:rPr lang="el-GR" b="1" dirty="0"/>
              <a:t>μνήμη του Θεού</a:t>
            </a:r>
            <a:r>
              <a:rPr lang="el-GR" dirty="0"/>
              <a:t>. Η μνήμη του Κυρίου Ιησού ικανοποιώντας την ενεργητικότητά του πραγματοποιεί την κάθαρση της ψυχής. Είναι φωτιά που καταφλέγει «</a:t>
            </a:r>
            <a:r>
              <a:rPr lang="el-GR" i="1" dirty="0" err="1"/>
              <a:t>ἐν</a:t>
            </a:r>
            <a:r>
              <a:rPr lang="el-GR" i="1" dirty="0"/>
              <a:t> </a:t>
            </a:r>
            <a:r>
              <a:rPr lang="el-GR" i="1" dirty="0" err="1"/>
              <a:t>αἰσθήσει</a:t>
            </a:r>
            <a:r>
              <a:rPr lang="el-GR" i="1" dirty="0"/>
              <a:t> </a:t>
            </a:r>
            <a:r>
              <a:rPr lang="el-GR" i="1" dirty="0" err="1"/>
              <a:t>ἱκανῇ</a:t>
            </a:r>
            <a:r>
              <a:rPr lang="el-GR" dirty="0"/>
              <a:t>» κάθε ρυπαρό περίβλημά της: «</a:t>
            </a:r>
            <a:r>
              <a:rPr lang="el-GR" i="1" dirty="0" err="1"/>
              <a:t>Ἀπαιτεῖ</a:t>
            </a:r>
            <a:r>
              <a:rPr lang="el-GR" i="1" dirty="0"/>
              <a:t> </a:t>
            </a:r>
            <a:r>
              <a:rPr lang="el-GR" i="1" dirty="0" err="1"/>
              <a:t>ἡμᾶς</a:t>
            </a:r>
            <a:r>
              <a:rPr lang="el-GR" i="1" dirty="0"/>
              <a:t> πάντως ὁ </a:t>
            </a:r>
            <a:r>
              <a:rPr lang="el-GR" i="1" dirty="0" err="1"/>
              <a:t>νοῦς</a:t>
            </a:r>
            <a:r>
              <a:rPr lang="el-GR" i="1" dirty="0"/>
              <a:t>, </a:t>
            </a:r>
            <a:r>
              <a:rPr lang="el-GR" i="1" dirty="0" err="1"/>
              <a:t>ὅταν</a:t>
            </a:r>
            <a:r>
              <a:rPr lang="el-GR" i="1" dirty="0"/>
              <a:t> </a:t>
            </a:r>
            <a:r>
              <a:rPr lang="el-GR" i="1" dirty="0" err="1"/>
              <a:t>αὐτοῦ</a:t>
            </a:r>
            <a:r>
              <a:rPr lang="el-GR" i="1" dirty="0"/>
              <a:t> πάσας </a:t>
            </a:r>
            <a:r>
              <a:rPr lang="el-GR" i="1" dirty="0" err="1"/>
              <a:t>τὰς</a:t>
            </a:r>
            <a:r>
              <a:rPr lang="el-GR" i="1" dirty="0"/>
              <a:t> διεξόδους </a:t>
            </a:r>
            <a:r>
              <a:rPr lang="el-GR" i="1" dirty="0" err="1"/>
              <a:t>τῇ</a:t>
            </a:r>
            <a:r>
              <a:rPr lang="el-GR" i="1" dirty="0"/>
              <a:t> </a:t>
            </a:r>
            <a:r>
              <a:rPr lang="el-GR" i="1" dirty="0" err="1"/>
              <a:t>μνήμῃ</a:t>
            </a:r>
            <a:r>
              <a:rPr lang="el-GR" i="1" dirty="0"/>
              <a:t> </a:t>
            </a:r>
            <a:r>
              <a:rPr lang="el-GR" i="1" dirty="0" err="1"/>
              <a:t>ἀποφράξωμεν</a:t>
            </a:r>
            <a:r>
              <a:rPr lang="el-GR" i="1" dirty="0"/>
              <a:t> </a:t>
            </a:r>
            <a:r>
              <a:rPr lang="el-GR" i="1" dirty="0" err="1"/>
              <a:t>τοῦ</a:t>
            </a:r>
            <a:r>
              <a:rPr lang="el-GR" i="1" dirty="0"/>
              <a:t> </a:t>
            </a:r>
            <a:r>
              <a:rPr lang="el-GR" i="1" dirty="0" err="1"/>
              <a:t>θεοῦ</a:t>
            </a:r>
            <a:r>
              <a:rPr lang="el-GR" i="1" dirty="0"/>
              <a:t>, </a:t>
            </a:r>
            <a:r>
              <a:rPr lang="el-GR" i="1" dirty="0" err="1"/>
              <a:t>ἔργον</a:t>
            </a:r>
            <a:r>
              <a:rPr lang="el-GR" i="1" dirty="0"/>
              <a:t> </a:t>
            </a:r>
            <a:r>
              <a:rPr lang="el-GR" i="1" dirty="0" err="1"/>
              <a:t>ὀφεῖλον</a:t>
            </a:r>
            <a:r>
              <a:rPr lang="el-GR" i="1" dirty="0"/>
              <a:t> </a:t>
            </a:r>
            <a:r>
              <a:rPr lang="el-GR" i="1" dirty="0" err="1"/>
              <a:t>αὐτὸν</a:t>
            </a:r>
            <a:r>
              <a:rPr lang="el-GR" i="1" dirty="0"/>
              <a:t> </a:t>
            </a:r>
            <a:r>
              <a:rPr lang="el-GR" i="1" dirty="0" err="1"/>
              <a:t>πληροφορεῖν</a:t>
            </a:r>
            <a:r>
              <a:rPr lang="el-GR" i="1" dirty="0"/>
              <a:t> </a:t>
            </a:r>
            <a:r>
              <a:rPr lang="el-GR" i="1" dirty="0" err="1"/>
              <a:t>τὴν</a:t>
            </a:r>
            <a:r>
              <a:rPr lang="el-GR" i="1" dirty="0"/>
              <a:t> </a:t>
            </a:r>
            <a:r>
              <a:rPr lang="el-GR" i="1" dirty="0" err="1"/>
              <a:t>ἐντρέχειαν</a:t>
            </a:r>
            <a:r>
              <a:rPr lang="el-GR" i="1" dirty="0"/>
              <a:t>. </a:t>
            </a:r>
            <a:r>
              <a:rPr lang="el-GR" i="1" dirty="0" err="1"/>
              <a:t>Δεῖ</a:t>
            </a:r>
            <a:r>
              <a:rPr lang="el-GR" i="1" dirty="0"/>
              <a:t> </a:t>
            </a:r>
            <a:r>
              <a:rPr lang="el-GR" i="1" dirty="0" err="1"/>
              <a:t>οὖν</a:t>
            </a:r>
            <a:r>
              <a:rPr lang="el-GR" i="1" dirty="0"/>
              <a:t> </a:t>
            </a:r>
            <a:r>
              <a:rPr lang="el-GR" i="1" dirty="0" err="1"/>
              <a:t>αὐτῷ</a:t>
            </a:r>
            <a:r>
              <a:rPr lang="el-GR" i="1" dirty="0"/>
              <a:t> </a:t>
            </a:r>
            <a:r>
              <a:rPr lang="el-GR" i="1" dirty="0" err="1"/>
              <a:t>διδόναι</a:t>
            </a:r>
            <a:r>
              <a:rPr lang="el-GR" i="1" dirty="0"/>
              <a:t> </a:t>
            </a:r>
            <a:r>
              <a:rPr lang="el-GR" i="1" dirty="0" err="1"/>
              <a:t>τὸ</a:t>
            </a:r>
            <a:r>
              <a:rPr lang="el-GR" i="1" dirty="0"/>
              <a:t> κύριε </a:t>
            </a:r>
            <a:r>
              <a:rPr lang="el-GR" i="1" dirty="0" err="1"/>
              <a:t>Ἰησοῦ</a:t>
            </a:r>
            <a:r>
              <a:rPr lang="el-GR" i="1" dirty="0"/>
              <a:t> μόνον </a:t>
            </a:r>
            <a:r>
              <a:rPr lang="el-GR" i="1" dirty="0" err="1"/>
              <a:t>εἰς</a:t>
            </a:r>
            <a:r>
              <a:rPr lang="el-GR" i="1" dirty="0"/>
              <a:t> </a:t>
            </a:r>
            <a:r>
              <a:rPr lang="el-GR" i="1" dirty="0" err="1"/>
              <a:t>ὁλόκληρον</a:t>
            </a:r>
            <a:r>
              <a:rPr lang="el-GR" i="1" dirty="0"/>
              <a:t> </a:t>
            </a:r>
            <a:r>
              <a:rPr lang="el-GR" i="1" dirty="0" err="1"/>
              <a:t>πραγματείαν</a:t>
            </a:r>
            <a:r>
              <a:rPr lang="el-GR" i="1" dirty="0"/>
              <a:t> </a:t>
            </a:r>
            <a:r>
              <a:rPr lang="el-GR" i="1" dirty="0" err="1"/>
              <a:t>σκοποῦ</a:t>
            </a:r>
            <a:r>
              <a:rPr lang="el-GR" i="1" dirty="0"/>
              <a:t>… </a:t>
            </a:r>
            <a:r>
              <a:rPr lang="el-GR" i="1" dirty="0" err="1"/>
              <a:t>Στενῇ</a:t>
            </a:r>
            <a:r>
              <a:rPr lang="el-GR" i="1" dirty="0"/>
              <a:t> </a:t>
            </a:r>
            <a:r>
              <a:rPr lang="el-GR" i="1" dirty="0" err="1"/>
              <a:t>γὰρ</a:t>
            </a:r>
            <a:r>
              <a:rPr lang="el-GR" i="1" dirty="0"/>
              <a:t> </a:t>
            </a:r>
            <a:r>
              <a:rPr lang="el-GR" i="1" dirty="0" err="1"/>
              <a:t>μερίμνῃ</a:t>
            </a:r>
            <a:r>
              <a:rPr lang="el-GR" i="1" dirty="0"/>
              <a:t> </a:t>
            </a:r>
            <a:r>
              <a:rPr lang="el-GR" i="1" dirty="0" err="1"/>
              <a:t>ὑπὸ</a:t>
            </a:r>
            <a:r>
              <a:rPr lang="el-GR" i="1" dirty="0"/>
              <a:t> </a:t>
            </a:r>
            <a:r>
              <a:rPr lang="el-GR" i="1" dirty="0" err="1"/>
              <a:t>τῆς</a:t>
            </a:r>
            <a:r>
              <a:rPr lang="el-GR" i="1" dirty="0"/>
              <a:t> διανοίας </a:t>
            </a:r>
            <a:r>
              <a:rPr lang="el-GR" i="1" dirty="0" err="1"/>
              <a:t>κρατούμενον</a:t>
            </a:r>
            <a:r>
              <a:rPr lang="el-GR" i="1" dirty="0"/>
              <a:t> πάντων </a:t>
            </a:r>
            <a:r>
              <a:rPr lang="el-GR" i="1" dirty="0" err="1"/>
              <a:t>τὸν</a:t>
            </a:r>
            <a:r>
              <a:rPr lang="el-GR" i="1" dirty="0"/>
              <a:t> </a:t>
            </a:r>
            <a:r>
              <a:rPr lang="el-GR" i="1" dirty="0" err="1"/>
              <a:t>ἐπιπολάζοντα</a:t>
            </a:r>
            <a:r>
              <a:rPr lang="el-GR" i="1" dirty="0"/>
              <a:t> </a:t>
            </a:r>
            <a:r>
              <a:rPr lang="el-GR" i="1" dirty="0" err="1"/>
              <a:t>ῥύπον</a:t>
            </a:r>
            <a:r>
              <a:rPr lang="el-GR" i="1" dirty="0"/>
              <a:t> </a:t>
            </a:r>
            <a:r>
              <a:rPr lang="el-GR" i="1" dirty="0" err="1"/>
              <a:t>ἐν</a:t>
            </a:r>
            <a:r>
              <a:rPr lang="el-GR" i="1" dirty="0"/>
              <a:t> </a:t>
            </a:r>
            <a:r>
              <a:rPr lang="el-GR" i="1" dirty="0" err="1"/>
              <a:t>τῇ</a:t>
            </a:r>
            <a:r>
              <a:rPr lang="el-GR" i="1" dirty="0"/>
              <a:t> </a:t>
            </a:r>
            <a:r>
              <a:rPr lang="el-GR" i="1" dirty="0" err="1"/>
              <a:t>ψυχῇ</a:t>
            </a:r>
            <a:r>
              <a:rPr lang="el-GR" i="1" dirty="0"/>
              <a:t> </a:t>
            </a:r>
            <a:r>
              <a:rPr lang="el-GR" i="1" dirty="0" err="1"/>
              <a:t>ἐν</a:t>
            </a:r>
            <a:r>
              <a:rPr lang="el-GR" i="1" dirty="0"/>
              <a:t> </a:t>
            </a:r>
            <a:r>
              <a:rPr lang="el-GR" i="1" dirty="0" err="1"/>
              <a:t>αἰσθήσει</a:t>
            </a:r>
            <a:r>
              <a:rPr lang="el-GR" i="1" dirty="0"/>
              <a:t> </a:t>
            </a:r>
            <a:r>
              <a:rPr lang="el-GR" i="1" dirty="0" err="1"/>
              <a:t>ἱκανῇ</a:t>
            </a:r>
            <a:r>
              <a:rPr lang="el-GR" i="1" dirty="0"/>
              <a:t> καταφλέγει</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νθ</a:t>
            </a:r>
            <a:r>
              <a:rPr lang="el-GR" sz="2800" i="1" dirty="0"/>
              <a:t>΄</a:t>
            </a:r>
            <a:r>
              <a:rPr lang="en-GB" sz="2800" dirty="0"/>
              <a:t>, SCHr5, </a:t>
            </a:r>
            <a:r>
              <a:rPr lang="el-GR" sz="2800" dirty="0"/>
              <a:t>σ. 119).</a:t>
            </a:r>
            <a:r>
              <a:rPr lang="el-GR" dirty="0"/>
              <a:t> </a:t>
            </a:r>
          </a:p>
          <a:p>
            <a:r>
              <a:rPr lang="el-GR" dirty="0"/>
              <a:t>Η αδιάλειπτη εκτέλεσή της αποτελεί το αποτελεσματικότερο καθαρτήριο μέσο: «</a:t>
            </a:r>
            <a:r>
              <a:rPr lang="el-GR" i="1" dirty="0"/>
              <a:t>Ὁ </a:t>
            </a:r>
            <a:r>
              <a:rPr lang="el-GR" i="1" dirty="0" err="1"/>
              <a:t>τοίνυν</a:t>
            </a:r>
            <a:r>
              <a:rPr lang="el-GR" i="1" dirty="0"/>
              <a:t> </a:t>
            </a:r>
            <a:r>
              <a:rPr lang="el-GR" i="1" dirty="0" err="1"/>
              <a:t>θέλων</a:t>
            </a:r>
            <a:r>
              <a:rPr lang="el-GR" i="1" dirty="0"/>
              <a:t> </a:t>
            </a:r>
            <a:r>
              <a:rPr lang="el-GR" i="1" dirty="0" err="1"/>
              <a:t>τὴν</a:t>
            </a:r>
            <a:r>
              <a:rPr lang="el-GR" i="1" dirty="0"/>
              <a:t> </a:t>
            </a:r>
            <a:r>
              <a:rPr lang="el-GR" i="1" dirty="0" err="1"/>
              <a:t>ἑαυτοῦ</a:t>
            </a:r>
            <a:r>
              <a:rPr lang="el-GR" i="1" dirty="0"/>
              <a:t> </a:t>
            </a:r>
            <a:r>
              <a:rPr lang="el-GR" i="1" dirty="0" err="1"/>
              <a:t>καθαρίσαι</a:t>
            </a:r>
            <a:r>
              <a:rPr lang="el-GR" i="1" dirty="0"/>
              <a:t> </a:t>
            </a:r>
            <a:r>
              <a:rPr lang="el-GR" i="1" dirty="0" err="1"/>
              <a:t>καρδίαν</a:t>
            </a:r>
            <a:r>
              <a:rPr lang="el-GR" i="1" dirty="0"/>
              <a:t> </a:t>
            </a:r>
            <a:r>
              <a:rPr lang="el-GR" i="1" dirty="0" err="1"/>
              <a:t>τῇ</a:t>
            </a:r>
            <a:r>
              <a:rPr lang="el-GR" i="1" dirty="0"/>
              <a:t> </a:t>
            </a:r>
            <a:r>
              <a:rPr lang="el-GR" i="1" dirty="0" err="1"/>
              <a:t>μνήμῃ</a:t>
            </a:r>
            <a:r>
              <a:rPr lang="el-GR" i="1" dirty="0"/>
              <a:t> </a:t>
            </a:r>
            <a:r>
              <a:rPr lang="el-GR" i="1" dirty="0" err="1"/>
              <a:t>τοῦ</a:t>
            </a:r>
            <a:r>
              <a:rPr lang="el-GR" i="1" dirty="0"/>
              <a:t> Κυρίου </a:t>
            </a:r>
            <a:r>
              <a:rPr lang="el-GR" i="1" dirty="0" err="1"/>
              <a:t>Ἰησοῦ</a:t>
            </a:r>
            <a:r>
              <a:rPr lang="el-GR" i="1" dirty="0"/>
              <a:t> </a:t>
            </a:r>
            <a:r>
              <a:rPr lang="el-GR" i="1" dirty="0" err="1"/>
              <a:t>διὰ</a:t>
            </a:r>
            <a:r>
              <a:rPr lang="el-GR" i="1" dirty="0"/>
              <a:t> </a:t>
            </a:r>
            <a:r>
              <a:rPr lang="el-GR" i="1" dirty="0" err="1"/>
              <a:t>παντὸς</a:t>
            </a:r>
            <a:r>
              <a:rPr lang="el-GR" i="1" dirty="0"/>
              <a:t> </a:t>
            </a:r>
            <a:r>
              <a:rPr lang="el-GR" i="1" dirty="0" err="1"/>
              <a:t>διαπυρούτω</a:t>
            </a:r>
            <a:r>
              <a:rPr lang="el-GR" i="1" dirty="0"/>
              <a:t> </a:t>
            </a:r>
            <a:r>
              <a:rPr lang="el-GR" i="1" dirty="0" err="1"/>
              <a:t>αὐτήν</a:t>
            </a:r>
            <a:r>
              <a:rPr lang="el-GR" i="1" dirty="0"/>
              <a:t>, </a:t>
            </a:r>
            <a:r>
              <a:rPr lang="el-GR" i="1" dirty="0" err="1"/>
              <a:t>τοῦτο</a:t>
            </a:r>
            <a:r>
              <a:rPr lang="el-GR" i="1" dirty="0"/>
              <a:t> μόνον </a:t>
            </a:r>
            <a:r>
              <a:rPr lang="el-GR" i="1" dirty="0" err="1"/>
              <a:t>μελέτην</a:t>
            </a:r>
            <a:r>
              <a:rPr lang="el-GR" i="1" dirty="0"/>
              <a:t> </a:t>
            </a:r>
            <a:r>
              <a:rPr lang="el-GR" i="1" dirty="0" err="1"/>
              <a:t>καὶ</a:t>
            </a:r>
            <a:r>
              <a:rPr lang="el-GR" i="1" dirty="0"/>
              <a:t> </a:t>
            </a:r>
            <a:r>
              <a:rPr lang="el-GR" i="1" dirty="0" err="1"/>
              <a:t>ἔργον</a:t>
            </a:r>
            <a:r>
              <a:rPr lang="el-GR" i="1" dirty="0"/>
              <a:t> </a:t>
            </a:r>
            <a:r>
              <a:rPr lang="el-GR" i="1" dirty="0" err="1"/>
              <a:t>ἄπαυαστον</a:t>
            </a:r>
            <a:r>
              <a:rPr lang="el-GR" i="1" dirty="0"/>
              <a:t> </a:t>
            </a:r>
            <a:r>
              <a:rPr lang="el-GR" i="1" dirty="0" err="1"/>
              <a:t>ἔχων</a:t>
            </a:r>
            <a:r>
              <a:rPr lang="el-GR" dirty="0"/>
              <a:t>» (</a:t>
            </a:r>
            <a:r>
              <a:rPr lang="el-GR" sz="2800" i="1" dirty="0" err="1"/>
              <a:t>Ἑκατὸ</a:t>
            </a:r>
            <a:r>
              <a:rPr lang="el-GR" sz="2800" i="1" dirty="0"/>
              <a:t> </a:t>
            </a:r>
            <a:r>
              <a:rPr lang="el-GR" sz="2800" i="1" dirty="0" err="1"/>
              <a:t>Γνωστικὰ</a:t>
            </a:r>
            <a:r>
              <a:rPr lang="el-GR" sz="2800" i="1" dirty="0"/>
              <a:t> Κεφάλαια Ͷζ΄</a:t>
            </a:r>
            <a:r>
              <a:rPr lang="en-GB" sz="2800" dirty="0"/>
              <a:t>, SCHr5, </a:t>
            </a:r>
            <a:r>
              <a:rPr lang="el-GR" sz="2800" dirty="0"/>
              <a:t>σ. 159).</a:t>
            </a:r>
          </a:p>
          <a:p>
            <a:r>
              <a:rPr lang="el-GR" dirty="0"/>
              <a:t>Γι’ αυτό και η αδιάκοπη εκτέλεσή της είναι πράξη που χαρακτηρίζει τον </a:t>
            </a:r>
            <a:r>
              <a:rPr lang="el-GR" dirty="0" err="1"/>
              <a:t>φιλάρετο</a:t>
            </a:r>
            <a:r>
              <a:rPr lang="el-GR" dirty="0"/>
              <a:t> άνθρωπο: «</a:t>
            </a:r>
            <a:r>
              <a:rPr lang="el-GR" i="1" dirty="0" err="1"/>
              <a:t>Ἀνδρὸς</a:t>
            </a:r>
            <a:r>
              <a:rPr lang="el-GR" i="1" dirty="0"/>
              <a:t> </a:t>
            </a:r>
            <a:r>
              <a:rPr lang="el-GR" i="1" dirty="0" err="1"/>
              <a:t>δέ</a:t>
            </a:r>
            <a:r>
              <a:rPr lang="el-GR" i="1" dirty="0"/>
              <a:t> </a:t>
            </a:r>
            <a:r>
              <a:rPr lang="el-GR" i="1" dirty="0" err="1"/>
              <a:t>ἐστιν</a:t>
            </a:r>
            <a:r>
              <a:rPr lang="el-GR" i="1" dirty="0"/>
              <a:t> </a:t>
            </a:r>
            <a:r>
              <a:rPr lang="el-GR" i="1" dirty="0" err="1"/>
              <a:t>φιλαρέτου</a:t>
            </a:r>
            <a:r>
              <a:rPr lang="el-GR" i="1" dirty="0"/>
              <a:t> </a:t>
            </a:r>
            <a:r>
              <a:rPr lang="el-GR" i="1" dirty="0" err="1"/>
              <a:t>ἴδιον</a:t>
            </a:r>
            <a:r>
              <a:rPr lang="el-GR" i="1" dirty="0"/>
              <a:t> </a:t>
            </a:r>
            <a:r>
              <a:rPr lang="el-GR" i="1" dirty="0" err="1"/>
              <a:t>τὸ</a:t>
            </a:r>
            <a:r>
              <a:rPr lang="el-GR" i="1" dirty="0"/>
              <a:t> </a:t>
            </a:r>
            <a:r>
              <a:rPr lang="el-GR" i="1" dirty="0" err="1"/>
              <a:t>ἀεὶ</a:t>
            </a:r>
            <a:r>
              <a:rPr lang="el-GR" i="1" dirty="0"/>
              <a:t> </a:t>
            </a:r>
            <a:r>
              <a:rPr lang="el-GR" i="1" dirty="0" err="1"/>
              <a:t>τῇ</a:t>
            </a:r>
            <a:r>
              <a:rPr lang="el-GR" i="1" dirty="0"/>
              <a:t> </a:t>
            </a:r>
            <a:r>
              <a:rPr lang="el-GR" i="1" dirty="0" err="1"/>
              <a:t>μνήμῃ</a:t>
            </a:r>
            <a:r>
              <a:rPr lang="el-GR" i="1" dirty="0"/>
              <a:t> </a:t>
            </a:r>
            <a:r>
              <a:rPr lang="el-GR" i="1" dirty="0" err="1"/>
              <a:t>τοῦ</a:t>
            </a:r>
            <a:r>
              <a:rPr lang="el-GR" i="1" dirty="0"/>
              <a:t> </a:t>
            </a:r>
            <a:r>
              <a:rPr lang="el-GR" i="1" dirty="0" err="1"/>
              <a:t>θεοῦ</a:t>
            </a:r>
            <a:r>
              <a:rPr lang="el-GR" i="1" dirty="0"/>
              <a:t> </a:t>
            </a:r>
            <a:r>
              <a:rPr lang="el-GR" i="1" dirty="0" err="1"/>
              <a:t>τὸ</a:t>
            </a:r>
            <a:r>
              <a:rPr lang="el-GR" i="1" dirty="0"/>
              <a:t> </a:t>
            </a:r>
            <a:r>
              <a:rPr lang="el-GR" i="1" dirty="0" err="1"/>
              <a:t>τῆς</a:t>
            </a:r>
            <a:r>
              <a:rPr lang="el-GR" i="1" dirty="0"/>
              <a:t> καρδίας </a:t>
            </a:r>
            <a:r>
              <a:rPr lang="el-GR" i="1" dirty="0" err="1"/>
              <a:t>καταναλίσκειν</a:t>
            </a:r>
            <a:r>
              <a:rPr lang="el-GR" i="1" dirty="0"/>
              <a:t> </a:t>
            </a:r>
            <a:r>
              <a:rPr lang="el-GR" i="1" dirty="0" err="1"/>
              <a:t>γεῶδες</a:t>
            </a:r>
            <a:r>
              <a:rPr lang="el-GR" i="1" dirty="0"/>
              <a:t> </a:t>
            </a:r>
            <a:r>
              <a:rPr lang="el-GR" i="1" dirty="0" err="1"/>
              <a:t>ἵν</a:t>
            </a:r>
            <a:r>
              <a:rPr lang="el-GR" i="1" dirty="0"/>
              <a:t>’ </a:t>
            </a:r>
            <a:r>
              <a:rPr lang="el-GR" i="1" dirty="0" err="1"/>
              <a:t>οὕτω</a:t>
            </a:r>
            <a:r>
              <a:rPr lang="el-GR" i="1" dirty="0"/>
              <a:t> </a:t>
            </a:r>
            <a:r>
              <a:rPr lang="el-GR" i="1" dirty="0" err="1"/>
              <a:t>κάτ</a:t>
            </a:r>
            <a:r>
              <a:rPr lang="el-GR" i="1" dirty="0"/>
              <a:t>’ </a:t>
            </a:r>
            <a:r>
              <a:rPr lang="el-GR" i="1" dirty="0" err="1"/>
              <a:t>ὀλίγον</a:t>
            </a:r>
            <a:r>
              <a:rPr lang="el-GR" i="1" dirty="0"/>
              <a:t> </a:t>
            </a:r>
            <a:r>
              <a:rPr lang="el-GR" i="1" dirty="0" err="1"/>
              <a:t>τοῦ</a:t>
            </a:r>
            <a:r>
              <a:rPr lang="el-GR" i="1" dirty="0"/>
              <a:t> </a:t>
            </a:r>
            <a:r>
              <a:rPr lang="el-GR" i="1" dirty="0" err="1"/>
              <a:t>κακοῦ</a:t>
            </a:r>
            <a:r>
              <a:rPr lang="el-GR" i="1" dirty="0"/>
              <a:t> </a:t>
            </a:r>
            <a:r>
              <a:rPr lang="el-GR" i="1" dirty="0" err="1"/>
              <a:t>ὑπὸ</a:t>
            </a:r>
            <a:r>
              <a:rPr lang="el-GR" i="1" dirty="0"/>
              <a:t> </a:t>
            </a:r>
            <a:r>
              <a:rPr lang="el-GR" i="1" dirty="0" err="1"/>
              <a:t>τοῦ</a:t>
            </a:r>
            <a:r>
              <a:rPr lang="el-GR" i="1" dirty="0"/>
              <a:t> </a:t>
            </a:r>
            <a:r>
              <a:rPr lang="el-GR" i="1" dirty="0" err="1"/>
              <a:t>πυρὸς</a:t>
            </a:r>
            <a:r>
              <a:rPr lang="el-GR" i="1" dirty="0"/>
              <a:t> </a:t>
            </a:r>
            <a:r>
              <a:rPr lang="el-GR" i="1" dirty="0" err="1"/>
              <a:t>τῆς</a:t>
            </a:r>
            <a:r>
              <a:rPr lang="el-GR" i="1" dirty="0"/>
              <a:t> </a:t>
            </a:r>
            <a:r>
              <a:rPr lang="el-GR" i="1" dirty="0" err="1"/>
              <a:t>τοῦ</a:t>
            </a:r>
            <a:r>
              <a:rPr lang="el-GR" i="1" dirty="0"/>
              <a:t> </a:t>
            </a:r>
            <a:r>
              <a:rPr lang="el-GR" i="1" dirty="0" err="1"/>
              <a:t>ἀγαθοῦ</a:t>
            </a:r>
            <a:r>
              <a:rPr lang="el-GR" i="1" dirty="0"/>
              <a:t> μνήμης δαπανωμένου τελείως </a:t>
            </a:r>
            <a:r>
              <a:rPr lang="el-GR" i="1" dirty="0" err="1"/>
              <a:t>εἰς</a:t>
            </a:r>
            <a:r>
              <a:rPr lang="el-GR" i="1" dirty="0"/>
              <a:t> </a:t>
            </a:r>
            <a:r>
              <a:rPr lang="el-GR" i="1" dirty="0" err="1"/>
              <a:t>τὴν</a:t>
            </a:r>
            <a:r>
              <a:rPr lang="el-GR" i="1" dirty="0"/>
              <a:t> </a:t>
            </a:r>
            <a:r>
              <a:rPr lang="el-GR" i="1" dirty="0" err="1"/>
              <a:t>φυσικὴν</a:t>
            </a:r>
            <a:r>
              <a:rPr lang="el-GR" i="1" dirty="0"/>
              <a:t> </a:t>
            </a:r>
            <a:r>
              <a:rPr lang="el-GR" i="1" dirty="0" err="1"/>
              <a:t>αὐτῆς</a:t>
            </a:r>
            <a:r>
              <a:rPr lang="el-GR" i="1" dirty="0"/>
              <a:t> ἡ </a:t>
            </a:r>
            <a:r>
              <a:rPr lang="el-GR" i="1" dirty="0" err="1"/>
              <a:t>ψυχὴ</a:t>
            </a:r>
            <a:r>
              <a:rPr lang="el-GR" i="1" dirty="0"/>
              <a:t> </a:t>
            </a:r>
            <a:r>
              <a:rPr lang="el-GR" i="1" dirty="0" err="1"/>
              <a:t>μετὰ</a:t>
            </a:r>
            <a:r>
              <a:rPr lang="el-GR" i="1" dirty="0"/>
              <a:t> </a:t>
            </a:r>
            <a:r>
              <a:rPr lang="el-GR" i="1" dirty="0" err="1"/>
              <a:t>πλείονος</a:t>
            </a:r>
            <a:r>
              <a:rPr lang="el-GR" i="1" dirty="0"/>
              <a:t> δόξης </a:t>
            </a:r>
            <a:r>
              <a:rPr lang="el-GR" i="1" dirty="0" err="1"/>
              <a:t>ἐπανέλθει</a:t>
            </a:r>
            <a:r>
              <a:rPr lang="el-GR" i="1" dirty="0"/>
              <a:t> λαμπρότητα</a:t>
            </a:r>
            <a:r>
              <a:rPr lang="el-GR" dirty="0"/>
              <a:t>» (</a:t>
            </a:r>
            <a:r>
              <a:rPr lang="el-GR" sz="2800" i="1" dirty="0" err="1"/>
              <a:t>Ἑκατὸ</a:t>
            </a:r>
            <a:r>
              <a:rPr lang="el-GR" sz="2800" i="1" dirty="0"/>
              <a:t> </a:t>
            </a:r>
            <a:r>
              <a:rPr lang="el-GR" sz="2800" i="1" dirty="0" err="1"/>
              <a:t>Γνωστικὰ</a:t>
            </a:r>
            <a:r>
              <a:rPr lang="el-GR" sz="2800" i="1" dirty="0"/>
              <a:t> Κεφάλαια Ͷζ΄</a:t>
            </a:r>
            <a:r>
              <a:rPr lang="en-GB" sz="2800" dirty="0"/>
              <a:t>, SCHr5, </a:t>
            </a:r>
            <a:r>
              <a:rPr lang="el-GR" sz="2800" dirty="0"/>
              <a:t>σ. </a:t>
            </a:r>
            <a:r>
              <a:rPr lang="el-GR" dirty="0"/>
              <a:t>160</a:t>
            </a:r>
            <a:r>
              <a:rPr lang="el-GR" sz="2800" dirty="0"/>
              <a:t>). Η </a:t>
            </a:r>
            <a:r>
              <a:rPr lang="el-GR" sz="2800" dirty="0" err="1"/>
              <a:t>άπαυστη</a:t>
            </a:r>
            <a:r>
              <a:rPr lang="el-GR" sz="2800" dirty="0"/>
              <a:t> μνήμη του Κυρίου Ιησού, ένδειξη τελείωσης, που εκτελείται στην καρδιά «</a:t>
            </a:r>
            <a:r>
              <a:rPr lang="el-GR" sz="2800" i="1" dirty="0" err="1"/>
              <a:t>ἐν</a:t>
            </a:r>
            <a:r>
              <a:rPr lang="el-GR" sz="2800" i="1" dirty="0"/>
              <a:t> </a:t>
            </a:r>
            <a:r>
              <a:rPr lang="el-GR" sz="2800" i="1" dirty="0" err="1"/>
              <a:t>βαθείᾳ</a:t>
            </a:r>
            <a:r>
              <a:rPr lang="el-GR" sz="2800" i="1" dirty="0"/>
              <a:t> </a:t>
            </a:r>
            <a:r>
              <a:rPr lang="el-GR" sz="2800" i="1" dirty="0" err="1"/>
              <a:t>τινὶ</a:t>
            </a:r>
            <a:r>
              <a:rPr lang="el-GR" sz="2800" i="1" dirty="0"/>
              <a:t> </a:t>
            </a:r>
            <a:r>
              <a:rPr lang="el-GR" sz="2800" i="1" dirty="0" err="1"/>
              <a:t>αἰσθήσει</a:t>
            </a:r>
            <a:r>
              <a:rPr lang="el-GR" sz="2800" dirty="0"/>
              <a:t>» φωτίζει τον άνθρωπο ώστε να σκέφτεται πνευματικά και όχι σαρκικά.</a:t>
            </a:r>
            <a:endParaRPr lang="el-GR" dirty="0"/>
          </a:p>
        </p:txBody>
      </p:sp>
    </p:spTree>
    <p:extLst>
      <p:ext uri="{BB962C8B-B14F-4D97-AF65-F5344CB8AC3E}">
        <p14:creationId xmlns:p14="http://schemas.microsoft.com/office/powerpoint/2010/main" val="3956729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D748D3-E562-E663-EAE7-EFAE5D1E00E7}"/>
              </a:ext>
            </a:extLst>
          </p:cNvPr>
          <p:cNvSpPr>
            <a:spLocks noGrp="1"/>
          </p:cNvSpPr>
          <p:nvPr>
            <p:ph type="title"/>
          </p:nvPr>
        </p:nvSpPr>
        <p:spPr>
          <a:xfrm>
            <a:off x="0" y="1"/>
            <a:ext cx="12192000" cy="443620"/>
          </a:xfrm>
        </p:spPr>
        <p:txBody>
          <a:bodyPr>
            <a:normAutofit fontScale="90000"/>
          </a:bodyPr>
          <a:lstStyle/>
          <a:p>
            <a:pPr algn="ctr"/>
            <a:r>
              <a:rPr lang="el-GR" sz="4000" b="1" dirty="0"/>
              <a:t>Μνήμη Θεού, γνώση και αίσθηση της θείας παράκλησης</a:t>
            </a:r>
            <a:endParaRPr lang="el-GR" sz="4000" dirty="0"/>
          </a:p>
        </p:txBody>
      </p:sp>
      <p:sp>
        <p:nvSpPr>
          <p:cNvPr id="3" name="Θέση περιεχομένου 2">
            <a:extLst>
              <a:ext uri="{FF2B5EF4-FFF2-40B4-BE49-F238E27FC236}">
                <a16:creationId xmlns:a16="http://schemas.microsoft.com/office/drawing/2014/main" id="{D7019692-DC65-0848-75C3-52CC953D6082}"/>
              </a:ext>
            </a:extLst>
          </p:cNvPr>
          <p:cNvSpPr>
            <a:spLocks noGrp="1"/>
          </p:cNvSpPr>
          <p:nvPr>
            <p:ph idx="1"/>
          </p:nvPr>
        </p:nvSpPr>
        <p:spPr>
          <a:xfrm>
            <a:off x="0" y="443622"/>
            <a:ext cx="12192000" cy="6414378"/>
          </a:xfrm>
        </p:spPr>
        <p:txBody>
          <a:bodyPr>
            <a:normAutofit fontScale="92500" lnSpcReduction="10000"/>
          </a:bodyPr>
          <a:lstStyle/>
          <a:p>
            <a:r>
              <a:rPr lang="el-GR" dirty="0"/>
              <a:t>«</a:t>
            </a:r>
            <a:r>
              <a:rPr lang="el-GR" i="1" dirty="0" err="1"/>
              <a:t>Ἐὰν</a:t>
            </a:r>
            <a:r>
              <a:rPr lang="el-GR" i="1" dirty="0"/>
              <a:t> </a:t>
            </a:r>
            <a:r>
              <a:rPr lang="el-GR" i="1" dirty="0" err="1"/>
              <a:t>οὖν</a:t>
            </a:r>
            <a:r>
              <a:rPr lang="el-GR" i="1" dirty="0"/>
              <a:t> </a:t>
            </a:r>
            <a:r>
              <a:rPr lang="el-GR" i="1" dirty="0" err="1"/>
              <a:t>ἀρξώμεθα</a:t>
            </a:r>
            <a:r>
              <a:rPr lang="el-GR" i="1" dirty="0"/>
              <a:t> </a:t>
            </a:r>
            <a:r>
              <a:rPr lang="el-GR" i="1" dirty="0" err="1"/>
              <a:t>θερμῷ</a:t>
            </a:r>
            <a:r>
              <a:rPr lang="el-GR" i="1" dirty="0"/>
              <a:t> </a:t>
            </a:r>
            <a:r>
              <a:rPr lang="el-GR" i="1" dirty="0" err="1"/>
              <a:t>ζήλῳ</a:t>
            </a:r>
            <a:r>
              <a:rPr lang="el-GR" i="1" dirty="0"/>
              <a:t> </a:t>
            </a:r>
            <a:r>
              <a:rPr lang="el-GR" i="1" dirty="0" err="1"/>
              <a:t>τὰς</a:t>
            </a:r>
            <a:r>
              <a:rPr lang="el-GR" i="1" dirty="0"/>
              <a:t> </a:t>
            </a:r>
            <a:r>
              <a:rPr lang="el-GR" i="1" dirty="0" err="1"/>
              <a:t>ἐντολὰς</a:t>
            </a:r>
            <a:r>
              <a:rPr lang="el-GR" i="1" dirty="0"/>
              <a:t> </a:t>
            </a:r>
            <a:r>
              <a:rPr lang="el-GR" i="1" dirty="0" err="1"/>
              <a:t>τοῦ</a:t>
            </a:r>
            <a:r>
              <a:rPr lang="el-GR" i="1" dirty="0"/>
              <a:t> </a:t>
            </a:r>
            <a:r>
              <a:rPr lang="el-GR" i="1" dirty="0" err="1"/>
              <a:t>θεοῦ</a:t>
            </a:r>
            <a:r>
              <a:rPr lang="el-GR" i="1" dirty="0"/>
              <a:t> </a:t>
            </a:r>
            <a:r>
              <a:rPr lang="el-GR" i="1" dirty="0" err="1"/>
              <a:t>διαπράττεσθαι</a:t>
            </a:r>
            <a:r>
              <a:rPr lang="el-GR" i="1" dirty="0"/>
              <a:t> </a:t>
            </a:r>
            <a:r>
              <a:rPr lang="el-GR" i="1" dirty="0" err="1"/>
              <a:t>ἅπαντα</a:t>
            </a:r>
            <a:r>
              <a:rPr lang="el-GR" i="1" dirty="0"/>
              <a:t> </a:t>
            </a:r>
            <a:r>
              <a:rPr lang="el-GR" i="1" dirty="0" err="1"/>
              <a:t>ἡμῶν</a:t>
            </a:r>
            <a:r>
              <a:rPr lang="el-GR" i="1" dirty="0"/>
              <a:t> </a:t>
            </a:r>
            <a:r>
              <a:rPr lang="el-GR" i="1" dirty="0" err="1"/>
              <a:t>λοιπὸν</a:t>
            </a:r>
            <a:r>
              <a:rPr lang="el-GR" i="1" dirty="0"/>
              <a:t> </a:t>
            </a:r>
            <a:r>
              <a:rPr lang="el-GR" i="1" dirty="0" err="1"/>
              <a:t>τὰ</a:t>
            </a:r>
            <a:r>
              <a:rPr lang="el-GR" i="1" dirty="0"/>
              <a:t> </a:t>
            </a:r>
            <a:r>
              <a:rPr lang="el-GR" i="1" dirty="0" err="1"/>
              <a:t>αἰσθητήρια</a:t>
            </a:r>
            <a:r>
              <a:rPr lang="el-GR" i="1" dirty="0"/>
              <a:t> </a:t>
            </a:r>
            <a:r>
              <a:rPr lang="el-GR" i="1" dirty="0" err="1"/>
              <a:t>ἐν</a:t>
            </a:r>
            <a:r>
              <a:rPr lang="el-GR" i="1" dirty="0"/>
              <a:t> </a:t>
            </a:r>
            <a:r>
              <a:rPr lang="el-GR" i="1" dirty="0" err="1"/>
              <a:t>βαθείᾳ</a:t>
            </a:r>
            <a:r>
              <a:rPr lang="el-GR" i="1" dirty="0"/>
              <a:t> </a:t>
            </a:r>
            <a:r>
              <a:rPr lang="el-GR" i="1" dirty="0" err="1"/>
              <a:t>τινὶ</a:t>
            </a:r>
            <a:r>
              <a:rPr lang="el-GR" i="1" dirty="0"/>
              <a:t> </a:t>
            </a:r>
            <a:r>
              <a:rPr lang="el-GR" i="1" dirty="0" err="1"/>
              <a:t>αἰσθήσει</a:t>
            </a:r>
            <a:r>
              <a:rPr lang="el-GR" i="1" dirty="0"/>
              <a:t> </a:t>
            </a:r>
            <a:r>
              <a:rPr lang="el-GR" i="1" dirty="0" err="1"/>
              <a:t>φωτίζουσα</a:t>
            </a:r>
            <a:r>
              <a:rPr lang="el-GR" i="1" dirty="0"/>
              <a:t> ἡ χάρις </a:t>
            </a:r>
            <a:r>
              <a:rPr lang="el-GR" i="1" dirty="0" err="1"/>
              <a:t>τὰ</a:t>
            </a:r>
            <a:r>
              <a:rPr lang="el-GR" i="1" dirty="0"/>
              <a:t> </a:t>
            </a:r>
            <a:r>
              <a:rPr lang="el-GR" i="1" dirty="0" err="1"/>
              <a:t>ἡμέτερα</a:t>
            </a:r>
            <a:r>
              <a:rPr lang="el-GR" i="1" dirty="0"/>
              <a:t> </a:t>
            </a:r>
            <a:r>
              <a:rPr lang="el-GR" i="1" dirty="0" err="1"/>
              <a:t>ὥσπερ</a:t>
            </a:r>
            <a:r>
              <a:rPr lang="el-GR" i="1" dirty="0"/>
              <a:t> καταφλέγει </a:t>
            </a:r>
            <a:r>
              <a:rPr lang="el-GR" i="1" dirty="0" err="1"/>
              <a:t>ἐνθυμήματα</a:t>
            </a:r>
            <a:r>
              <a:rPr lang="el-GR" i="1" dirty="0"/>
              <a:t>, </a:t>
            </a:r>
            <a:r>
              <a:rPr lang="el-GR" i="1" dirty="0" err="1"/>
              <a:t>ἡδύνουσα</a:t>
            </a:r>
            <a:r>
              <a:rPr lang="el-GR" i="1" dirty="0"/>
              <a:t> </a:t>
            </a:r>
            <a:r>
              <a:rPr lang="el-GR" i="1" dirty="0" err="1"/>
              <a:t>δὲ</a:t>
            </a:r>
            <a:r>
              <a:rPr lang="el-GR" i="1" dirty="0"/>
              <a:t> </a:t>
            </a:r>
            <a:r>
              <a:rPr lang="el-GR" i="1" dirty="0" err="1"/>
              <a:t>ἡμῶν</a:t>
            </a:r>
            <a:r>
              <a:rPr lang="el-GR" i="1" dirty="0"/>
              <a:t> </a:t>
            </a:r>
            <a:r>
              <a:rPr lang="el-GR" i="1" dirty="0" err="1"/>
              <a:t>τὴν</a:t>
            </a:r>
            <a:r>
              <a:rPr lang="el-GR" i="1" dirty="0"/>
              <a:t> </a:t>
            </a:r>
            <a:r>
              <a:rPr lang="el-GR" i="1" dirty="0" err="1"/>
              <a:t>καρδίαν</a:t>
            </a:r>
            <a:r>
              <a:rPr lang="el-GR" i="1" dirty="0"/>
              <a:t> </a:t>
            </a:r>
            <a:r>
              <a:rPr lang="el-GR" i="1" dirty="0" err="1"/>
              <a:t>ἐν</a:t>
            </a:r>
            <a:r>
              <a:rPr lang="el-GR" i="1" dirty="0"/>
              <a:t> </a:t>
            </a:r>
            <a:r>
              <a:rPr lang="el-GR" i="1" dirty="0" err="1"/>
              <a:t>εἰρήνῃ</a:t>
            </a:r>
            <a:r>
              <a:rPr lang="el-GR" i="1" dirty="0"/>
              <a:t> </a:t>
            </a:r>
            <a:r>
              <a:rPr lang="el-GR" i="1" dirty="0" err="1"/>
              <a:t>τινὶ</a:t>
            </a:r>
            <a:r>
              <a:rPr lang="el-GR" i="1" dirty="0"/>
              <a:t> φιλίας </a:t>
            </a:r>
            <a:r>
              <a:rPr lang="el-GR" i="1" dirty="0" err="1"/>
              <a:t>ἀνενδότου</a:t>
            </a:r>
            <a:r>
              <a:rPr lang="el-GR" i="1" dirty="0"/>
              <a:t> πνευματικά </a:t>
            </a:r>
            <a:r>
              <a:rPr lang="el-GR" i="1" dirty="0" err="1"/>
              <a:t>τινα</a:t>
            </a:r>
            <a:r>
              <a:rPr lang="el-GR" i="1" dirty="0"/>
              <a:t> </a:t>
            </a:r>
            <a:r>
              <a:rPr lang="el-GR" i="1" dirty="0" err="1"/>
              <a:t>καὶ</a:t>
            </a:r>
            <a:r>
              <a:rPr lang="el-GR" i="1" dirty="0"/>
              <a:t> </a:t>
            </a:r>
            <a:r>
              <a:rPr lang="el-GR" i="1" dirty="0" err="1"/>
              <a:t>οὐκέτι</a:t>
            </a:r>
            <a:r>
              <a:rPr lang="el-GR" i="1" dirty="0"/>
              <a:t> </a:t>
            </a:r>
            <a:r>
              <a:rPr lang="el-GR" i="1" dirty="0" err="1"/>
              <a:t>κατὰ</a:t>
            </a:r>
            <a:r>
              <a:rPr lang="el-GR" i="1" dirty="0"/>
              <a:t> σάρκα </a:t>
            </a:r>
            <a:r>
              <a:rPr lang="el-GR" i="1" dirty="0" err="1"/>
              <a:t>λογίζεσθαι</a:t>
            </a:r>
            <a:r>
              <a:rPr lang="el-GR" i="1" dirty="0"/>
              <a:t> </a:t>
            </a:r>
            <a:r>
              <a:rPr lang="el-GR" i="1" dirty="0" err="1"/>
              <a:t>ἡμᾶς</a:t>
            </a:r>
            <a:r>
              <a:rPr lang="el-GR" i="1" dirty="0"/>
              <a:t> παρασκευάζει. </a:t>
            </a:r>
            <a:r>
              <a:rPr lang="el-GR" i="1" dirty="0" err="1"/>
              <a:t>Τοῦτο</a:t>
            </a:r>
            <a:r>
              <a:rPr lang="el-GR" i="1" dirty="0"/>
              <a:t> </a:t>
            </a:r>
            <a:r>
              <a:rPr lang="el-GR" i="1" dirty="0" err="1"/>
              <a:t>δὲ</a:t>
            </a:r>
            <a:r>
              <a:rPr lang="el-GR" i="1" dirty="0"/>
              <a:t> </a:t>
            </a:r>
            <a:r>
              <a:rPr lang="el-GR" i="1" dirty="0" err="1"/>
              <a:t>τοῖς</a:t>
            </a:r>
            <a:r>
              <a:rPr lang="el-GR" i="1" dirty="0"/>
              <a:t> </a:t>
            </a:r>
            <a:r>
              <a:rPr lang="el-GR" i="1" dirty="0" err="1"/>
              <a:t>ἐγγίζουσι</a:t>
            </a:r>
            <a:r>
              <a:rPr lang="el-GR" i="1" dirty="0"/>
              <a:t> </a:t>
            </a:r>
            <a:r>
              <a:rPr lang="el-GR" i="1" dirty="0" err="1"/>
              <a:t>τῇ</a:t>
            </a:r>
            <a:r>
              <a:rPr lang="el-GR" i="1" dirty="0"/>
              <a:t> </a:t>
            </a:r>
            <a:r>
              <a:rPr lang="el-GR" i="1" dirty="0" err="1"/>
              <a:t>τελειότητι</a:t>
            </a:r>
            <a:r>
              <a:rPr lang="el-GR" i="1" dirty="0"/>
              <a:t> </a:t>
            </a:r>
            <a:r>
              <a:rPr lang="el-GR" i="1" dirty="0" err="1"/>
              <a:t>συνεχῶς</a:t>
            </a:r>
            <a:r>
              <a:rPr lang="el-GR" i="1" dirty="0"/>
              <a:t> </a:t>
            </a:r>
            <a:r>
              <a:rPr lang="el-GR" i="1" dirty="0" err="1"/>
              <a:t>ἄγαν</a:t>
            </a:r>
            <a:r>
              <a:rPr lang="el-GR" i="1" dirty="0"/>
              <a:t> συμβαίνει, </a:t>
            </a:r>
            <a:r>
              <a:rPr lang="el-GR" i="1" dirty="0" err="1"/>
              <a:t>οἵτινες</a:t>
            </a:r>
            <a:r>
              <a:rPr lang="el-GR" i="1" dirty="0"/>
              <a:t> </a:t>
            </a:r>
            <a:r>
              <a:rPr lang="el-GR" i="1" dirty="0" err="1"/>
              <a:t>ἄπαυστον</a:t>
            </a:r>
            <a:r>
              <a:rPr lang="el-GR" i="1" dirty="0"/>
              <a:t> </a:t>
            </a:r>
            <a:r>
              <a:rPr lang="el-GR" i="1" dirty="0" err="1"/>
              <a:t>ἔχουσιν</a:t>
            </a:r>
            <a:r>
              <a:rPr lang="el-GR" i="1" dirty="0"/>
              <a:t> </a:t>
            </a:r>
            <a:r>
              <a:rPr lang="el-GR" i="1" dirty="0" err="1"/>
              <a:t>ἐν</a:t>
            </a:r>
            <a:r>
              <a:rPr lang="el-GR" i="1" dirty="0"/>
              <a:t> </a:t>
            </a:r>
            <a:r>
              <a:rPr lang="el-GR" i="1" dirty="0" err="1"/>
              <a:t>τῇ</a:t>
            </a:r>
            <a:r>
              <a:rPr lang="el-GR" i="1" dirty="0"/>
              <a:t> </a:t>
            </a:r>
            <a:r>
              <a:rPr lang="el-GR" i="1" dirty="0" err="1"/>
              <a:t>καρδίᾳ</a:t>
            </a:r>
            <a:r>
              <a:rPr lang="el-GR" i="1" dirty="0"/>
              <a:t> </a:t>
            </a:r>
            <a:r>
              <a:rPr lang="el-GR" i="1" dirty="0" err="1"/>
              <a:t>τὴν</a:t>
            </a:r>
            <a:r>
              <a:rPr lang="el-GR" i="1" dirty="0"/>
              <a:t> μνήμην </a:t>
            </a:r>
            <a:r>
              <a:rPr lang="el-GR" i="1" dirty="0" err="1"/>
              <a:t>τοῦ</a:t>
            </a:r>
            <a:r>
              <a:rPr lang="el-GR" i="1" dirty="0"/>
              <a:t> κυρίου </a:t>
            </a:r>
            <a:r>
              <a:rPr lang="el-GR" i="1" dirty="0" err="1"/>
              <a:t>Ἰησοῦ</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πη</a:t>
            </a:r>
            <a:r>
              <a:rPr lang="el-GR" sz="2800" i="1" dirty="0"/>
              <a:t>΄</a:t>
            </a:r>
            <a:r>
              <a:rPr lang="en-GB" sz="2800" dirty="0"/>
              <a:t>, SCHr5, </a:t>
            </a:r>
            <a:r>
              <a:rPr lang="el-GR" sz="2800" dirty="0"/>
              <a:t>σ. 148).</a:t>
            </a:r>
          </a:p>
          <a:p>
            <a:r>
              <a:rPr lang="el-GR" dirty="0"/>
              <a:t>Η πράξη της αδιάλειπτης προσευχής καθορίζει και τη λειτουργία της διάκρισης των πνευμάτων. Η αποτελεσματικότητα της προσευχής είναι κάτι που ποτέ δεν θέλουν να συνειδητοποιήσουν οι άνθρωποι, για να μην οπλίζεται ο νους εναντίον τους. Ωστόσο ο άνθρωπος που γεύτηκε «</a:t>
            </a:r>
            <a:r>
              <a:rPr lang="el-GR" i="1" dirty="0"/>
              <a:t>τῆς θείας </a:t>
            </a:r>
            <a:r>
              <a:rPr lang="el-GR" i="1" dirty="0" err="1"/>
              <a:t>χρηστότητος</a:t>
            </a:r>
            <a:r>
              <a:rPr lang="el-GR" i="1" dirty="0"/>
              <a:t> ἐν αἰσθήσει ἤ τῆς τῶν δαιμόνων πικρίας</a:t>
            </a:r>
            <a:r>
              <a:rPr lang="el-GR" dirty="0"/>
              <a:t>» συνειδητοποιεί ότι η θεία χάρη έχει κατασκηνώσει στον νου του, ενώ τα πονηρά πνεύματα μένουν γύρω από τα μέρη της καρδιάς: «</a:t>
            </a:r>
            <a:r>
              <a:rPr lang="el-GR" i="1" dirty="0" err="1"/>
              <a:t>Ἀδύνατον</a:t>
            </a:r>
            <a:r>
              <a:rPr lang="el-GR" i="1" dirty="0"/>
              <a:t> </a:t>
            </a:r>
            <a:r>
              <a:rPr lang="el-GR" i="1" dirty="0" err="1"/>
              <a:t>μέντοι</a:t>
            </a:r>
            <a:r>
              <a:rPr lang="el-GR" i="1" dirty="0"/>
              <a:t> ἤ τῆς θείας </a:t>
            </a:r>
            <a:r>
              <a:rPr lang="el-GR" i="1" dirty="0" err="1"/>
              <a:t>χρηστότητος</a:t>
            </a:r>
            <a:r>
              <a:rPr lang="el-GR" i="1" dirty="0"/>
              <a:t> ἐν αἰσθήσει </a:t>
            </a:r>
            <a:r>
              <a:rPr lang="el-GR" i="1" dirty="0" err="1"/>
              <a:t>γεύσασθαί</a:t>
            </a:r>
            <a:r>
              <a:rPr lang="el-GR" i="1" dirty="0"/>
              <a:t> τινα ἤ τῆς τῶν δαιμόνων πικρίας αἰσθητῶς </a:t>
            </a:r>
            <a:r>
              <a:rPr lang="el-GR" i="1" dirty="0" err="1"/>
              <a:t>πειρασθῆναι</a:t>
            </a:r>
            <a:r>
              <a:rPr lang="el-GR" i="1" dirty="0"/>
              <a:t>, εἰ μή τις ἑαυτὸν </a:t>
            </a:r>
            <a:r>
              <a:rPr lang="el-GR" i="1" dirty="0" err="1"/>
              <a:t>πληροφορήσῃ</a:t>
            </a:r>
            <a:r>
              <a:rPr lang="el-GR" i="1" dirty="0"/>
              <a:t> τὴν μὲν χάριν εἰς τὸ βάθος τοῦ νοῦ </a:t>
            </a:r>
            <a:r>
              <a:rPr lang="el-GR" i="1" dirty="0" err="1"/>
              <a:t>κατασκηνωκέναι</a:t>
            </a:r>
            <a:r>
              <a:rPr lang="el-GR" i="1" dirty="0"/>
              <a:t>, τὰ δὲ πονηρὰ πνεύματα περὶ τὰ μέλη τῆς καρδίας </a:t>
            </a:r>
            <a:r>
              <a:rPr lang="el-GR" i="1" dirty="0" err="1"/>
              <a:t>ἐνδιατρίβειν</a:t>
            </a:r>
            <a:r>
              <a:rPr lang="el-GR" i="1" dirty="0"/>
              <a:t>· ὅπερ </a:t>
            </a:r>
            <a:r>
              <a:rPr lang="el-GR" i="1" dirty="0" err="1"/>
              <a:t>οὐδέποτε</a:t>
            </a:r>
            <a:r>
              <a:rPr lang="el-GR" i="1" dirty="0"/>
              <a:t> </a:t>
            </a:r>
            <a:r>
              <a:rPr lang="el-GR" i="1" dirty="0" err="1"/>
              <a:t>θέλουσι</a:t>
            </a:r>
            <a:r>
              <a:rPr lang="el-GR" i="1" dirty="0"/>
              <a:t> παρὰ </a:t>
            </a:r>
            <a:r>
              <a:rPr lang="el-GR" i="1" dirty="0" err="1"/>
              <a:t>ἀνθρώποις</a:t>
            </a:r>
            <a:r>
              <a:rPr lang="el-GR" i="1" dirty="0"/>
              <a:t> </a:t>
            </a:r>
            <a:r>
              <a:rPr lang="el-GR" i="1" dirty="0" err="1"/>
              <a:t>πιστευθῆναι</a:t>
            </a:r>
            <a:r>
              <a:rPr lang="el-GR" i="1" dirty="0"/>
              <a:t> οἱ δαίμονες, ἵνα μὴ ὁ νοῦς τοῦτο εἰδὼς ἀκριβῶς τῇ </a:t>
            </a:r>
            <a:r>
              <a:rPr lang="el-GR" i="1" dirty="0" err="1"/>
              <a:t>μνήμῃ</a:t>
            </a:r>
            <a:r>
              <a:rPr lang="el-GR" i="1" dirty="0"/>
              <a:t> τοῦ θεοῦ κατ’ αὐτῶν </a:t>
            </a:r>
            <a:r>
              <a:rPr lang="el-GR" i="1" dirty="0" err="1"/>
              <a:t>ὁπλίζηται</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λη</a:t>
            </a:r>
            <a:r>
              <a:rPr lang="el-GR" sz="2800" i="1" dirty="0"/>
              <a:t>΄ [</a:t>
            </a:r>
            <a:r>
              <a:rPr lang="el-GR" sz="2800" i="1" dirty="0" err="1"/>
              <a:t>λγ</a:t>
            </a:r>
            <a:r>
              <a:rPr lang="el-GR" sz="2800" i="1" dirty="0"/>
              <a:t>΄]</a:t>
            </a:r>
            <a:r>
              <a:rPr lang="en-GB" sz="2800" dirty="0"/>
              <a:t>, SCHr5, </a:t>
            </a:r>
            <a:r>
              <a:rPr lang="el-GR" sz="2800" dirty="0" err="1"/>
              <a:t>σσ</a:t>
            </a:r>
            <a:r>
              <a:rPr lang="el-GR" sz="2800" dirty="0"/>
              <a:t>. 103-104).</a:t>
            </a:r>
            <a:endParaRPr lang="el-GR" dirty="0"/>
          </a:p>
        </p:txBody>
      </p:sp>
    </p:spTree>
    <p:extLst>
      <p:ext uri="{BB962C8B-B14F-4D97-AF65-F5344CB8AC3E}">
        <p14:creationId xmlns:p14="http://schemas.microsoft.com/office/powerpoint/2010/main" val="238567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80400B-D6C1-E57C-DC39-914FD9361707}"/>
              </a:ext>
            </a:extLst>
          </p:cNvPr>
          <p:cNvSpPr>
            <a:spLocks noGrp="1"/>
          </p:cNvSpPr>
          <p:nvPr>
            <p:ph type="title"/>
          </p:nvPr>
        </p:nvSpPr>
        <p:spPr>
          <a:xfrm>
            <a:off x="0" y="18256"/>
            <a:ext cx="12192000" cy="476596"/>
          </a:xfrm>
        </p:spPr>
        <p:txBody>
          <a:bodyPr>
            <a:normAutofit fontScale="90000"/>
          </a:bodyPr>
          <a:lstStyle/>
          <a:p>
            <a:pPr algn="ctr"/>
            <a:r>
              <a:rPr lang="el-GR" dirty="0"/>
              <a:t> </a:t>
            </a:r>
            <a:r>
              <a:rPr lang="el-GR" sz="4400" dirty="0">
                <a:latin typeface="+mn-lt"/>
                <a:ea typeface="Times New Roman" panose="02020603050405020304" pitchFamily="18" charset="0"/>
              </a:rPr>
              <a:t>Η εμπειρία της «αισθήσεως</a:t>
            </a:r>
            <a:r>
              <a:rPr lang="el-GR" dirty="0">
                <a:latin typeface="+mn-lt"/>
                <a:ea typeface="Times New Roman" panose="02020603050405020304" pitchFamily="18" charset="0"/>
              </a:rPr>
              <a:t>»</a:t>
            </a:r>
            <a:r>
              <a:rPr lang="el-GR" sz="4400" dirty="0">
                <a:latin typeface="+mn-lt"/>
                <a:ea typeface="Times New Roman" panose="02020603050405020304" pitchFamily="18" charset="0"/>
              </a:rPr>
              <a:t> στον Διάδοχο </a:t>
            </a:r>
            <a:r>
              <a:rPr lang="el-GR" sz="4400" dirty="0" err="1">
                <a:latin typeface="+mn-lt"/>
                <a:ea typeface="Times New Roman" panose="02020603050405020304" pitchFamily="18" charset="0"/>
              </a:rPr>
              <a:t>Φωτικής</a:t>
            </a:r>
            <a:r>
              <a:rPr lang="el-GR" dirty="0"/>
              <a:t> </a:t>
            </a:r>
          </a:p>
        </p:txBody>
      </p:sp>
      <p:sp>
        <p:nvSpPr>
          <p:cNvPr id="3" name="Θέση περιεχομένου 2">
            <a:extLst>
              <a:ext uri="{FF2B5EF4-FFF2-40B4-BE49-F238E27FC236}">
                <a16:creationId xmlns:a16="http://schemas.microsoft.com/office/drawing/2014/main" id="{A6125C14-9B9C-7AAE-C086-5D576B55B345}"/>
              </a:ext>
            </a:extLst>
          </p:cNvPr>
          <p:cNvSpPr>
            <a:spLocks noGrp="1"/>
          </p:cNvSpPr>
          <p:nvPr>
            <p:ph idx="1"/>
          </p:nvPr>
        </p:nvSpPr>
        <p:spPr>
          <a:xfrm>
            <a:off x="0" y="494853"/>
            <a:ext cx="12192000" cy="6344892"/>
          </a:xfrm>
        </p:spPr>
        <p:txBody>
          <a:bodyPr>
            <a:normAutofit fontScale="92500" lnSpcReduction="10000"/>
          </a:bodyPr>
          <a:lstStyle/>
          <a:p>
            <a:r>
              <a:rPr lang="el-GR" dirty="0"/>
              <a:t>Ο Διάδοχος </a:t>
            </a:r>
            <a:r>
              <a:rPr lang="el-GR" dirty="0" err="1"/>
              <a:t>Φωτικής</a:t>
            </a:r>
            <a:r>
              <a:rPr lang="el-GR" dirty="0"/>
              <a:t> υπήρξε επίσκοπος </a:t>
            </a:r>
            <a:r>
              <a:rPr lang="el-GR" dirty="0" err="1"/>
              <a:t>Φωτικής</a:t>
            </a:r>
            <a:r>
              <a:rPr lang="el-GR" dirty="0"/>
              <a:t> της Ηπείρου τον Ε΄ αιώνα και πνευματικός καθοδηγητής μιας μοναστικής κοινότητας που υπάγονταν στην επισκοπή του. Τα </a:t>
            </a:r>
            <a:r>
              <a:rPr lang="el-GR" i="1" dirty="0" err="1"/>
              <a:t>Ἑ</a:t>
            </a:r>
            <a:r>
              <a:rPr lang="el-GR" i="1" dirty="0" err="1">
                <a:effectLst/>
                <a:ea typeface="Times New Roman" panose="02020603050405020304" pitchFamily="18" charset="0"/>
              </a:rPr>
              <a:t>κατὸ</a:t>
            </a:r>
            <a:r>
              <a:rPr lang="el-GR" i="1" dirty="0">
                <a:effectLst/>
                <a:ea typeface="Times New Roman" panose="02020603050405020304" pitchFamily="18" charset="0"/>
              </a:rPr>
              <a:t> </a:t>
            </a:r>
            <a:r>
              <a:rPr lang="el-GR" i="1" dirty="0" err="1">
                <a:effectLst/>
                <a:ea typeface="Times New Roman" panose="02020603050405020304" pitchFamily="18" charset="0"/>
              </a:rPr>
              <a:t>Γνωστικὰ</a:t>
            </a:r>
            <a:r>
              <a:rPr lang="el-GR" dirty="0">
                <a:effectLst/>
                <a:ea typeface="Times New Roman" panose="02020603050405020304" pitchFamily="18" charset="0"/>
              </a:rPr>
              <a:t> </a:t>
            </a:r>
            <a:r>
              <a:rPr lang="el-GR" i="1" dirty="0">
                <a:effectLst/>
                <a:ea typeface="Times New Roman" panose="02020603050405020304" pitchFamily="18" charset="0"/>
              </a:rPr>
              <a:t>Κεφάλαια,</a:t>
            </a:r>
            <a:r>
              <a:rPr lang="el-GR" dirty="0">
                <a:effectLst/>
                <a:ea typeface="Times New Roman" panose="02020603050405020304" pitchFamily="18" charset="0"/>
              </a:rPr>
              <a:t> </a:t>
            </a:r>
            <a:r>
              <a:rPr lang="el-GR" dirty="0">
                <a:ea typeface="Times New Roman" panose="02020603050405020304" pitchFamily="18" charset="0"/>
              </a:rPr>
              <a:t>που </a:t>
            </a:r>
            <a:r>
              <a:rPr lang="el-GR" dirty="0">
                <a:effectLst/>
                <a:ea typeface="Times New Roman" panose="02020603050405020304" pitchFamily="18" charset="0"/>
              </a:rPr>
              <a:t>απευθύνονται στους «</a:t>
            </a:r>
            <a:r>
              <a:rPr lang="el-GR" dirty="0" err="1">
                <a:ea typeface="Times New Roman" panose="02020603050405020304" pitchFamily="18" charset="0"/>
              </a:rPr>
              <a:t>ἀ</a:t>
            </a:r>
            <a:r>
              <a:rPr lang="el-GR" dirty="0" err="1">
                <a:effectLst/>
                <a:ea typeface="Times New Roman" panose="02020603050405020304" pitchFamily="18" charset="0"/>
              </a:rPr>
              <a:t>δελφοὺς</a:t>
            </a:r>
            <a:r>
              <a:rPr lang="el-GR" dirty="0">
                <a:ea typeface="Times New Roman" panose="02020603050405020304" pitchFamily="18" charset="0"/>
              </a:rPr>
              <a:t>»</a:t>
            </a:r>
            <a:r>
              <a:rPr lang="el-GR" dirty="0">
                <a:effectLst/>
                <a:ea typeface="Times New Roman" panose="02020603050405020304" pitchFamily="18" charset="0"/>
              </a:rPr>
              <a:t> και αναφέρονται συνέχεια στους ασκητές και την ασκητική ζωή, επιβεβαιώνουν την ηγετικό του ρόλο, έναν ρόλο που υπαγορε</a:t>
            </a:r>
            <a:r>
              <a:rPr lang="el-GR" dirty="0">
                <a:ea typeface="Times New Roman" panose="02020603050405020304" pitchFamily="18" charset="0"/>
              </a:rPr>
              <a:t>ύονταν από τις εκκλησιαστικές ανάγκες των χρόνων του και της περιοχής του.</a:t>
            </a:r>
          </a:p>
          <a:p>
            <a:r>
              <a:rPr lang="el-GR" dirty="0"/>
              <a:t>Όπως είναι γνωστό </a:t>
            </a:r>
            <a:r>
              <a:rPr lang="el-GR" dirty="0">
                <a:effectLst/>
                <a:ea typeface="Times New Roman" panose="02020603050405020304" pitchFamily="18" charset="0"/>
              </a:rPr>
              <a:t>η Δ΄ Οικουμενική Σύνοδος της Χαλκηδόνας αποφάσισε την απαγόρευση ιδρύσεως μονής χωρίς τη σύμφωνη γνώμη του επισκόπου της περιοχής και την υπαγωγή των μοναχών κάθε περιοχής στην πνευματική εξουσία του οικείου επισκόπου.</a:t>
            </a:r>
          </a:p>
          <a:p>
            <a:r>
              <a:rPr lang="el-GR" dirty="0">
                <a:ea typeface="Times New Roman" panose="02020603050405020304" pitchFamily="18" charset="0"/>
              </a:rPr>
              <a:t>Στην εποχή του </a:t>
            </a:r>
            <a:r>
              <a:rPr lang="el-GR" dirty="0">
                <a:effectLst/>
                <a:ea typeface="Times New Roman" panose="02020603050405020304" pitchFamily="18" charset="0"/>
              </a:rPr>
              <a:t>η μονοφυσιτική κίνηση αναζωπυρώνεται, η </a:t>
            </a:r>
            <a:r>
              <a:rPr lang="el-GR" dirty="0" err="1">
                <a:effectLst/>
                <a:ea typeface="Times New Roman" panose="02020603050405020304" pitchFamily="18" charset="0"/>
              </a:rPr>
              <a:t>μεσσαλιανική</a:t>
            </a:r>
            <a:r>
              <a:rPr lang="el-GR" dirty="0">
                <a:effectLst/>
                <a:ea typeface="Times New Roman" panose="02020603050405020304" pitchFamily="18" charset="0"/>
              </a:rPr>
              <a:t> αίρεση δεν έχει ακόμη εκλείψει και οι </a:t>
            </a:r>
            <a:r>
              <a:rPr lang="el-GR" dirty="0" err="1">
                <a:effectLst/>
                <a:ea typeface="Times New Roman" panose="02020603050405020304" pitchFamily="18" charset="0"/>
              </a:rPr>
              <a:t>ανθρωπομορφίτες</a:t>
            </a:r>
            <a:r>
              <a:rPr lang="el-GR" dirty="0">
                <a:effectLst/>
                <a:ea typeface="Times New Roman" panose="02020603050405020304" pitchFamily="18" charset="0"/>
              </a:rPr>
              <a:t> δεν έχουν παραδώσει τα όπλα. Ο Διάδοχος κινούμενος μακριά από τα ανατολικά κέντρα της ασκητικής γραμματείας δίνει τη δική του μαρτυρία εκφράζοντας τις σκέψεις του με τη λεπτότητα και ευγένεια που προσιδιάζει στο ελληνικό πνεύμα. </a:t>
            </a:r>
          </a:p>
          <a:p>
            <a:r>
              <a:rPr lang="el-GR" dirty="0">
                <a:effectLst/>
                <a:ea typeface="Times New Roman" panose="02020603050405020304" pitchFamily="18" charset="0"/>
              </a:rPr>
              <a:t>Η μνήμη του δεν χάθηκε μια και παρέμεινε στην εκκλησιαστική παράδοση ως ο μοναδικός μαχητής του ελλαδικού χώρου που αγωνίστηκε με επιτυχία κατά των </a:t>
            </a:r>
            <a:r>
              <a:rPr lang="el-GR" dirty="0" err="1">
                <a:effectLst/>
                <a:ea typeface="Times New Roman" panose="02020603050405020304" pitchFamily="18" charset="0"/>
              </a:rPr>
              <a:t>Μεσσαλιανών</a:t>
            </a:r>
            <a:r>
              <a:rPr lang="el-GR" dirty="0">
                <a:effectLst/>
                <a:ea typeface="Times New Roman" panose="02020603050405020304" pitchFamily="18" charset="0"/>
              </a:rPr>
              <a:t> και Μονοφυσιτών του Ε΄ αιώνα.  </a:t>
            </a:r>
            <a:endParaRPr lang="el-GR" dirty="0"/>
          </a:p>
        </p:txBody>
      </p:sp>
    </p:spTree>
    <p:extLst>
      <p:ext uri="{BB962C8B-B14F-4D97-AF65-F5344CB8AC3E}">
        <p14:creationId xmlns:p14="http://schemas.microsoft.com/office/powerpoint/2010/main" val="18248650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420223-2CB2-ECF2-8AC2-9AC53F3F054E}"/>
              </a:ext>
            </a:extLst>
          </p:cNvPr>
          <p:cNvSpPr>
            <a:spLocks noGrp="1"/>
          </p:cNvSpPr>
          <p:nvPr>
            <p:ph type="title"/>
          </p:nvPr>
        </p:nvSpPr>
        <p:spPr>
          <a:xfrm>
            <a:off x="0" y="1"/>
            <a:ext cx="12192000" cy="380246"/>
          </a:xfrm>
        </p:spPr>
        <p:txBody>
          <a:bodyPr>
            <a:normAutofit fontScale="90000"/>
          </a:bodyPr>
          <a:lstStyle/>
          <a:p>
            <a:pPr algn="ctr"/>
            <a:r>
              <a:rPr lang="el-GR" sz="4000" b="1" dirty="0"/>
              <a:t>Μνήμη Θεού, γνώση και αίσθηση της θείας παράκλησης</a:t>
            </a:r>
            <a:endParaRPr lang="el-GR" sz="4000" dirty="0"/>
          </a:p>
        </p:txBody>
      </p:sp>
      <p:sp>
        <p:nvSpPr>
          <p:cNvPr id="3" name="Θέση περιεχομένου 2">
            <a:extLst>
              <a:ext uri="{FF2B5EF4-FFF2-40B4-BE49-F238E27FC236}">
                <a16:creationId xmlns:a16="http://schemas.microsoft.com/office/drawing/2014/main" id="{F0825E38-D867-03B2-F7DD-556DAD272DD0}"/>
              </a:ext>
            </a:extLst>
          </p:cNvPr>
          <p:cNvSpPr>
            <a:spLocks noGrp="1"/>
          </p:cNvSpPr>
          <p:nvPr>
            <p:ph idx="1"/>
          </p:nvPr>
        </p:nvSpPr>
        <p:spPr>
          <a:xfrm>
            <a:off x="0" y="380247"/>
            <a:ext cx="12192000" cy="6477752"/>
          </a:xfrm>
        </p:spPr>
        <p:txBody>
          <a:bodyPr>
            <a:normAutofit fontScale="92500" lnSpcReduction="20000"/>
          </a:bodyPr>
          <a:lstStyle/>
          <a:p>
            <a:r>
              <a:rPr lang="el-GR" dirty="0"/>
              <a:t>Γι’ αυτό και αν ο νους μνημονεύει διαρκώς τον Κύριο Ιησού, διαλύει και σκορπίζει κάθε δαιμονική προσβολή «</a:t>
            </a:r>
            <a:r>
              <a:rPr lang="el-GR" i="1" dirty="0" err="1"/>
              <a:t>ὡς</a:t>
            </a:r>
            <a:r>
              <a:rPr lang="el-GR" i="1" dirty="0"/>
              <a:t> </a:t>
            </a:r>
            <a:r>
              <a:rPr lang="el-GR" i="1" dirty="0" err="1"/>
              <a:t>ὅπλον</a:t>
            </a:r>
            <a:r>
              <a:rPr lang="el-GR" i="1" dirty="0"/>
              <a:t> </a:t>
            </a:r>
            <a:r>
              <a:rPr lang="el-GR" i="1" dirty="0" err="1"/>
              <a:t>ἔχων</a:t>
            </a:r>
            <a:r>
              <a:rPr lang="el-GR" i="1" dirty="0"/>
              <a:t> δεύτερον </a:t>
            </a:r>
            <a:r>
              <a:rPr lang="el-GR" i="1" dirty="0" err="1"/>
              <a:t>μετὰ</a:t>
            </a:r>
            <a:r>
              <a:rPr lang="el-GR" i="1" dirty="0"/>
              <a:t> </a:t>
            </a:r>
            <a:r>
              <a:rPr lang="el-GR" i="1" dirty="0" err="1"/>
              <a:t>τὴν</a:t>
            </a:r>
            <a:r>
              <a:rPr lang="el-GR" i="1" dirty="0"/>
              <a:t> χάριν </a:t>
            </a:r>
            <a:r>
              <a:rPr lang="el-GR" i="1" dirty="0" err="1"/>
              <a:t>τὸ</a:t>
            </a:r>
            <a:r>
              <a:rPr lang="el-GR" i="1" dirty="0"/>
              <a:t> </a:t>
            </a:r>
            <a:r>
              <a:rPr lang="el-GR" i="1" dirty="0" err="1"/>
              <a:t>ἐκ</a:t>
            </a:r>
            <a:r>
              <a:rPr lang="el-GR" i="1" dirty="0"/>
              <a:t> </a:t>
            </a:r>
            <a:r>
              <a:rPr lang="el-GR" i="1" dirty="0" err="1"/>
              <a:t>πεῖρας</a:t>
            </a:r>
            <a:r>
              <a:rPr lang="el-GR" i="1" dirty="0"/>
              <a:t> καύχημα</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λβ</a:t>
            </a:r>
            <a:r>
              <a:rPr lang="en-GB" sz="2800" dirty="0"/>
              <a:t>, SCHr5, </a:t>
            </a:r>
            <a:r>
              <a:rPr lang="el-GR" sz="2800" dirty="0"/>
              <a:t>σ. 102). Η θερμή μνήμη του Κυρίου Ιησού διώχνει τον δολοπλόκο και συντελεί ώστε ο νους «</a:t>
            </a:r>
            <a:r>
              <a:rPr lang="el-GR" sz="2800" i="1" dirty="0" err="1"/>
              <a:t>εἰς</a:t>
            </a:r>
            <a:r>
              <a:rPr lang="el-GR" sz="2800" i="1" dirty="0"/>
              <a:t> </a:t>
            </a:r>
            <a:r>
              <a:rPr lang="el-GR" sz="2800" i="1" dirty="0" err="1"/>
              <a:t>πεῖραν</a:t>
            </a:r>
            <a:r>
              <a:rPr lang="el-GR" sz="2800" i="1" dirty="0"/>
              <a:t> </a:t>
            </a:r>
            <a:r>
              <a:rPr lang="el-GR" sz="2800" i="1" dirty="0" err="1"/>
              <a:t>προκόπτειν</a:t>
            </a:r>
            <a:r>
              <a:rPr lang="el-GR" sz="2800" i="1" dirty="0"/>
              <a:t> </a:t>
            </a:r>
            <a:r>
              <a:rPr lang="el-GR" sz="2800" i="1" dirty="0" err="1"/>
              <a:t>τῆς</a:t>
            </a:r>
            <a:r>
              <a:rPr lang="el-GR" sz="2800" i="1" dirty="0"/>
              <a:t> διακρίσεως</a:t>
            </a:r>
            <a:r>
              <a:rPr lang="el-GR" sz="2800" dirty="0"/>
              <a:t>» κατανοώντας την απάτη του πονηρού (</a:t>
            </a:r>
            <a:r>
              <a:rPr lang="el-GR" sz="2800" i="1" dirty="0" err="1"/>
              <a:t>Ἑκατὸ</a:t>
            </a:r>
            <a:r>
              <a:rPr lang="el-GR" sz="2800" i="1" dirty="0"/>
              <a:t> </a:t>
            </a:r>
            <a:r>
              <a:rPr lang="el-GR" sz="2800" i="1" dirty="0" err="1"/>
              <a:t>Γνωστικὰ</a:t>
            </a:r>
            <a:r>
              <a:rPr lang="el-GR" sz="2800" i="1" dirty="0"/>
              <a:t> Κεφάλαια λα</a:t>
            </a:r>
            <a:r>
              <a:rPr lang="en-GB" sz="2800" dirty="0"/>
              <a:t>, SCHr5, </a:t>
            </a:r>
            <a:r>
              <a:rPr lang="el-GR" sz="2800" dirty="0"/>
              <a:t>σ. 101).</a:t>
            </a:r>
          </a:p>
          <a:p>
            <a:r>
              <a:rPr lang="el-GR" dirty="0"/>
              <a:t>Η «</a:t>
            </a:r>
            <a:r>
              <a:rPr lang="el-GR" i="1" dirty="0" err="1"/>
              <a:t>πεῖρα</a:t>
            </a:r>
            <a:r>
              <a:rPr lang="el-GR" i="1" dirty="0"/>
              <a:t> </a:t>
            </a:r>
            <a:r>
              <a:rPr lang="el-GR" i="1" dirty="0" err="1"/>
              <a:t>τῆς</a:t>
            </a:r>
            <a:r>
              <a:rPr lang="el-GR" i="1" dirty="0"/>
              <a:t> διακρίσεως</a:t>
            </a:r>
            <a:r>
              <a:rPr lang="el-GR" dirty="0"/>
              <a:t>», που άλλοτε παρουσιάζεται και ως «</a:t>
            </a:r>
            <a:r>
              <a:rPr lang="el-GR" i="1" dirty="0" err="1"/>
              <a:t>αἴσθησις</a:t>
            </a:r>
            <a:r>
              <a:rPr lang="el-GR" i="1" dirty="0"/>
              <a:t> </a:t>
            </a:r>
            <a:r>
              <a:rPr lang="el-GR" i="1" dirty="0" err="1"/>
              <a:t>νοὸς</a:t>
            </a:r>
            <a:r>
              <a:rPr lang="el-GR" dirty="0"/>
              <a:t>» είναι η πνευματική εμπειρία της </a:t>
            </a:r>
            <a:r>
              <a:rPr lang="el-GR" dirty="0" err="1"/>
              <a:t>καθαρμένης</a:t>
            </a:r>
            <a:r>
              <a:rPr lang="el-GR" dirty="0"/>
              <a:t> ψυχής: «</a:t>
            </a:r>
            <a:r>
              <a:rPr lang="el-GR" i="1" dirty="0" err="1"/>
              <a:t>Αἴσθησίς</a:t>
            </a:r>
            <a:r>
              <a:rPr lang="el-GR" i="1" dirty="0"/>
              <a:t> </a:t>
            </a:r>
            <a:r>
              <a:rPr lang="el-GR" i="1" dirty="0" err="1"/>
              <a:t>ἐστι</a:t>
            </a:r>
            <a:r>
              <a:rPr lang="el-GR" i="1" dirty="0"/>
              <a:t> </a:t>
            </a:r>
            <a:r>
              <a:rPr lang="el-GR" i="1" dirty="0" err="1"/>
              <a:t>νοὸς</a:t>
            </a:r>
            <a:r>
              <a:rPr lang="el-GR" i="1" dirty="0"/>
              <a:t> </a:t>
            </a:r>
            <a:r>
              <a:rPr lang="el-GR" i="1" dirty="0" err="1"/>
              <a:t>γεῦσις</a:t>
            </a:r>
            <a:r>
              <a:rPr lang="el-GR" i="1" dirty="0"/>
              <a:t> </a:t>
            </a:r>
            <a:r>
              <a:rPr lang="el-GR" i="1" dirty="0" err="1"/>
              <a:t>ἀκριβὴς</a:t>
            </a:r>
            <a:r>
              <a:rPr lang="el-GR" i="1" dirty="0"/>
              <a:t> </a:t>
            </a:r>
            <a:r>
              <a:rPr lang="el-GR" i="1" dirty="0" err="1"/>
              <a:t>τῶν</a:t>
            </a:r>
            <a:r>
              <a:rPr lang="el-GR" i="1" dirty="0"/>
              <a:t> </a:t>
            </a:r>
            <a:r>
              <a:rPr lang="el-GR" i="1" dirty="0" err="1"/>
              <a:t>διακρινομένων</a:t>
            </a:r>
            <a:r>
              <a:rPr lang="el-GR" dirty="0"/>
              <a:t>» (</a:t>
            </a:r>
            <a:r>
              <a:rPr lang="el-GR" sz="2800" i="1" dirty="0" err="1"/>
              <a:t>Ἑκατὸ</a:t>
            </a:r>
            <a:r>
              <a:rPr lang="el-GR" sz="2800" i="1" dirty="0"/>
              <a:t> </a:t>
            </a:r>
            <a:r>
              <a:rPr lang="el-GR" sz="2800" i="1" dirty="0" err="1"/>
              <a:t>Γνωστικὰ</a:t>
            </a:r>
            <a:r>
              <a:rPr lang="el-GR" sz="2800" i="1" dirty="0"/>
              <a:t> Κεφάλαια λ΄</a:t>
            </a:r>
            <a:r>
              <a:rPr lang="en-GB" sz="2800" dirty="0"/>
              <a:t>, SCHr5, </a:t>
            </a:r>
            <a:r>
              <a:rPr lang="el-GR" sz="2800" dirty="0"/>
              <a:t>σ. 100). Χωρίς αυτήν την πείρα η ψυχή </a:t>
            </a:r>
            <a:r>
              <a:rPr lang="el-GR" sz="2800" dirty="0" err="1"/>
              <a:t>νυχτοβατεί</a:t>
            </a:r>
            <a:r>
              <a:rPr lang="el-GR" sz="2800" dirty="0"/>
              <a:t>, ενώ αντίθετα χάρη σ’ αυτή οδεύει απλανώς. Η «</a:t>
            </a:r>
            <a:r>
              <a:rPr lang="el-GR" sz="2800" i="1" dirty="0" err="1"/>
              <a:t>πεῖρα</a:t>
            </a:r>
            <a:r>
              <a:rPr lang="el-GR" sz="2800" dirty="0"/>
              <a:t>» που αποτελεί κατακλείδα τεσσ</a:t>
            </a:r>
            <a:r>
              <a:rPr lang="el-GR" dirty="0"/>
              <a:t>άρων κεφαλαίων (</a:t>
            </a:r>
            <a:r>
              <a:rPr lang="el-GR" i="1" dirty="0" err="1"/>
              <a:t>κγ</a:t>
            </a:r>
            <a:r>
              <a:rPr lang="el-GR" i="1" dirty="0"/>
              <a:t>΄</a:t>
            </a:r>
            <a:r>
              <a:rPr lang="el-GR" dirty="0"/>
              <a:t>, </a:t>
            </a:r>
            <a:r>
              <a:rPr lang="el-GR" i="1" dirty="0" err="1"/>
              <a:t>κδ</a:t>
            </a:r>
            <a:r>
              <a:rPr lang="el-GR" i="1" dirty="0"/>
              <a:t>΄</a:t>
            </a:r>
            <a:r>
              <a:rPr lang="el-GR" dirty="0"/>
              <a:t>, </a:t>
            </a:r>
            <a:r>
              <a:rPr lang="el-GR" i="1" dirty="0"/>
              <a:t>λα΄ </a:t>
            </a:r>
            <a:r>
              <a:rPr lang="el-GR" dirty="0"/>
              <a:t>και </a:t>
            </a:r>
            <a:r>
              <a:rPr lang="el-GR" i="1" dirty="0" err="1"/>
              <a:t>λβ</a:t>
            </a:r>
            <a:r>
              <a:rPr lang="el-GR" i="1" dirty="0"/>
              <a:t>΄</a:t>
            </a:r>
            <a:r>
              <a:rPr lang="el-GR" dirty="0"/>
              <a:t>) είναι πηγή αυθεντικής χαράς, καρπός πνευματικής εργασίας, αλλά και του έρωτος που προέρχεται από το Άγιο Πνεύμα και είναι απείρως ανώτερο από τον φυσικό έρωτα. </a:t>
            </a:r>
          </a:p>
          <a:p>
            <a:r>
              <a:rPr lang="el-GR" dirty="0"/>
              <a:t>Ωστόσο η «</a:t>
            </a:r>
            <a:r>
              <a:rPr lang="el-GR" i="1" dirty="0" err="1"/>
              <a:t>πεῖρα</a:t>
            </a:r>
            <a:r>
              <a:rPr lang="el-GR" dirty="0"/>
              <a:t>» </a:t>
            </a:r>
            <a:r>
              <a:rPr lang="el-GR" dirty="0" err="1"/>
              <a:t>συνδἐεται</a:t>
            </a:r>
            <a:r>
              <a:rPr lang="el-GR" dirty="0"/>
              <a:t> κυρίως με τη γνώση. Η γνώση παραμένοντας χαρισματική δωρεά του Αγίου Πνεύματος, χαρακτηρίζει τη βιωματική ένωση του ανθρώπου με τον Θεό και προϋποθέτει τρεις παράγοντες: </a:t>
            </a:r>
            <a:r>
              <a:rPr lang="el-GR" u="sng" dirty="0"/>
              <a:t>προσευχή</a:t>
            </a:r>
            <a:r>
              <a:rPr lang="el-GR" dirty="0"/>
              <a:t>, </a:t>
            </a:r>
            <a:r>
              <a:rPr lang="el-GR" u="sng" dirty="0"/>
              <a:t>ησυχία</a:t>
            </a:r>
            <a:r>
              <a:rPr lang="el-GR" dirty="0"/>
              <a:t> και </a:t>
            </a:r>
            <a:r>
              <a:rPr lang="el-GR" u="sng" dirty="0"/>
              <a:t>αμεριμνησία</a:t>
            </a:r>
            <a:r>
              <a:rPr lang="el-GR" dirty="0"/>
              <a:t>. </a:t>
            </a:r>
            <a:r>
              <a:rPr lang="el-GR" b="1" dirty="0"/>
              <a:t>Προσευχή</a:t>
            </a:r>
            <a:r>
              <a:rPr lang="el-GR" dirty="0"/>
              <a:t> και </a:t>
            </a:r>
            <a:r>
              <a:rPr lang="el-GR" b="1" dirty="0"/>
              <a:t>ησυχία</a:t>
            </a:r>
            <a:r>
              <a:rPr lang="el-GR" dirty="0"/>
              <a:t> συμπορεύονται χαρίζοντας στον άνθρωπο την πνευματική προκοπή: «</a:t>
            </a:r>
            <a:r>
              <a:rPr lang="el-GR" i="1" dirty="0" err="1"/>
              <a:t>Ἀναπαυόμενος</a:t>
            </a:r>
            <a:r>
              <a:rPr lang="el-GR" i="1" dirty="0"/>
              <a:t> </a:t>
            </a:r>
            <a:r>
              <a:rPr lang="el-GR" i="1" dirty="0" err="1"/>
              <a:t>γὰρ</a:t>
            </a:r>
            <a:r>
              <a:rPr lang="el-GR" i="1" dirty="0"/>
              <a:t> </a:t>
            </a:r>
            <a:r>
              <a:rPr lang="el-GR" i="1" dirty="0" err="1"/>
              <a:t>ἐν</a:t>
            </a:r>
            <a:r>
              <a:rPr lang="el-GR" i="1" dirty="0"/>
              <a:t> </a:t>
            </a:r>
            <a:r>
              <a:rPr lang="el-GR" i="1" dirty="0" err="1"/>
              <a:t>τοῖς</a:t>
            </a:r>
            <a:r>
              <a:rPr lang="el-GR" i="1" dirty="0"/>
              <a:t> </a:t>
            </a:r>
            <a:r>
              <a:rPr lang="el-GR" i="1" dirty="0" err="1"/>
              <a:t>καιροῖς</a:t>
            </a:r>
            <a:r>
              <a:rPr lang="el-GR" i="1" dirty="0"/>
              <a:t> </a:t>
            </a:r>
            <a:r>
              <a:rPr lang="el-GR" i="1" dirty="0" err="1"/>
              <a:t>τῆς</a:t>
            </a:r>
            <a:r>
              <a:rPr lang="el-GR" i="1" dirty="0"/>
              <a:t> </a:t>
            </a:r>
            <a:r>
              <a:rPr lang="el-GR" i="1" dirty="0" err="1"/>
              <a:t>ἡσυχίας</a:t>
            </a:r>
            <a:r>
              <a:rPr lang="el-GR" i="1" dirty="0"/>
              <a:t> </a:t>
            </a:r>
            <a:r>
              <a:rPr lang="el-GR" i="1" dirty="0" err="1"/>
              <a:t>καὶ</a:t>
            </a:r>
            <a:r>
              <a:rPr lang="el-GR" i="1" dirty="0"/>
              <a:t> </a:t>
            </a:r>
            <a:r>
              <a:rPr lang="el-GR" i="1" dirty="0" err="1"/>
              <a:t>καθηδυνόμενος</a:t>
            </a:r>
            <a:r>
              <a:rPr lang="el-GR" i="1" dirty="0"/>
              <a:t> </a:t>
            </a:r>
            <a:r>
              <a:rPr lang="el-GR" i="1" dirty="0" err="1"/>
              <a:t>ὑπὸ</a:t>
            </a:r>
            <a:r>
              <a:rPr lang="el-GR" i="1" dirty="0"/>
              <a:t> </a:t>
            </a:r>
            <a:r>
              <a:rPr lang="el-GR" i="1" dirty="0" err="1"/>
              <a:t>τοῦ</a:t>
            </a:r>
            <a:r>
              <a:rPr lang="el-GR" i="1" dirty="0"/>
              <a:t> </a:t>
            </a:r>
            <a:r>
              <a:rPr lang="el-GR" i="1" dirty="0" err="1"/>
              <a:t>τῆς</a:t>
            </a:r>
            <a:r>
              <a:rPr lang="el-GR" i="1" dirty="0"/>
              <a:t> </a:t>
            </a:r>
            <a:r>
              <a:rPr lang="el-GR" i="1" dirty="0" err="1"/>
              <a:t>εὐχῆς</a:t>
            </a:r>
            <a:r>
              <a:rPr lang="el-GR" i="1" dirty="0"/>
              <a:t> μάλιστα </a:t>
            </a:r>
            <a:r>
              <a:rPr lang="el-GR" i="1" dirty="0" err="1"/>
              <a:t>γλυκάσματος</a:t>
            </a:r>
            <a:r>
              <a:rPr lang="el-GR" i="1" dirty="0"/>
              <a:t>… </a:t>
            </a:r>
            <a:r>
              <a:rPr lang="el-GR" i="1" dirty="0" err="1"/>
              <a:t>ἀνανεοῦται</a:t>
            </a:r>
            <a:r>
              <a:rPr lang="el-GR" i="1" dirty="0"/>
              <a:t> </a:t>
            </a:r>
            <a:r>
              <a:rPr lang="el-GR" i="1" dirty="0" err="1"/>
              <a:t>εἰς</a:t>
            </a:r>
            <a:r>
              <a:rPr lang="el-GR" i="1" dirty="0"/>
              <a:t> </a:t>
            </a:r>
            <a:r>
              <a:rPr lang="el-GR" i="1" dirty="0" err="1"/>
              <a:t>τὸ</a:t>
            </a:r>
            <a:r>
              <a:rPr lang="el-GR" i="1" dirty="0"/>
              <a:t> </a:t>
            </a:r>
            <a:r>
              <a:rPr lang="el-GR" i="1" dirty="0" err="1"/>
              <a:t>ὀξέως</a:t>
            </a:r>
            <a:r>
              <a:rPr lang="el-GR" i="1" dirty="0"/>
              <a:t>… </a:t>
            </a:r>
            <a:r>
              <a:rPr lang="el-GR" i="1" dirty="0" err="1"/>
              <a:t>καὶ</a:t>
            </a:r>
            <a:r>
              <a:rPr lang="el-GR" i="1" dirty="0"/>
              <a:t> </a:t>
            </a:r>
            <a:r>
              <a:rPr lang="el-GR" i="1" dirty="0" err="1"/>
              <a:t>εἰς</a:t>
            </a:r>
            <a:r>
              <a:rPr lang="el-GR" i="1" dirty="0"/>
              <a:t> </a:t>
            </a:r>
            <a:r>
              <a:rPr lang="el-GR" i="1" dirty="0" err="1"/>
              <a:t>τὴν</a:t>
            </a:r>
            <a:r>
              <a:rPr lang="el-GR" i="1" dirty="0"/>
              <a:t> </a:t>
            </a:r>
            <a:r>
              <a:rPr lang="el-GR" i="1" dirty="0" err="1"/>
              <a:t>θεωρίαν</a:t>
            </a:r>
            <a:r>
              <a:rPr lang="el-GR" i="1" dirty="0"/>
              <a:t> </a:t>
            </a:r>
            <a:r>
              <a:rPr lang="el-GR" i="1" dirty="0" err="1"/>
              <a:t>αὐτὸν</a:t>
            </a:r>
            <a:r>
              <a:rPr lang="el-GR" i="1" dirty="0"/>
              <a:t> </a:t>
            </a:r>
            <a:r>
              <a:rPr lang="el-GR" i="1" dirty="0" err="1"/>
              <a:t>τῆς</a:t>
            </a:r>
            <a:r>
              <a:rPr lang="el-GR" i="1" dirty="0"/>
              <a:t> διακρίσεως </a:t>
            </a:r>
            <a:r>
              <a:rPr lang="el-GR" i="1" dirty="0" err="1"/>
              <a:t>ἐν</a:t>
            </a:r>
            <a:r>
              <a:rPr lang="el-GR" i="1" dirty="0"/>
              <a:t> </a:t>
            </a:r>
            <a:r>
              <a:rPr lang="el-GR" i="1" dirty="0" err="1"/>
              <a:t>πολλῇ</a:t>
            </a:r>
            <a:r>
              <a:rPr lang="el-GR" i="1" dirty="0"/>
              <a:t> </a:t>
            </a:r>
            <a:r>
              <a:rPr lang="el-GR" i="1" dirty="0" err="1"/>
              <a:t>προκόπτειν</a:t>
            </a:r>
            <a:r>
              <a:rPr lang="el-GR" i="1" dirty="0"/>
              <a:t> ταπεινώσει</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ξη</a:t>
            </a:r>
            <a:r>
              <a:rPr lang="el-GR" sz="2800" i="1" dirty="0"/>
              <a:t>΄</a:t>
            </a:r>
            <a:r>
              <a:rPr lang="en-GB" sz="2800" dirty="0"/>
              <a:t>, SCHr5, </a:t>
            </a:r>
            <a:r>
              <a:rPr lang="el-GR" sz="2800" dirty="0" err="1"/>
              <a:t>σσ</a:t>
            </a:r>
            <a:r>
              <a:rPr lang="el-GR" sz="2800" dirty="0"/>
              <a:t>. 128-129).</a:t>
            </a:r>
            <a:endParaRPr lang="el-GR" dirty="0"/>
          </a:p>
        </p:txBody>
      </p:sp>
    </p:spTree>
    <p:extLst>
      <p:ext uri="{BB962C8B-B14F-4D97-AF65-F5344CB8AC3E}">
        <p14:creationId xmlns:p14="http://schemas.microsoft.com/office/powerpoint/2010/main" val="3278930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633F8D-417B-7FBD-9EAE-2113FCA4D3F5}"/>
              </a:ext>
            </a:extLst>
          </p:cNvPr>
          <p:cNvSpPr>
            <a:spLocks noGrp="1"/>
          </p:cNvSpPr>
          <p:nvPr>
            <p:ph type="title"/>
          </p:nvPr>
        </p:nvSpPr>
        <p:spPr>
          <a:xfrm>
            <a:off x="0" y="1"/>
            <a:ext cx="12192000" cy="516048"/>
          </a:xfrm>
        </p:spPr>
        <p:txBody>
          <a:bodyPr>
            <a:normAutofit fontScale="90000"/>
          </a:bodyPr>
          <a:lstStyle/>
          <a:p>
            <a:pPr algn="ctr"/>
            <a:r>
              <a:rPr lang="el-GR" sz="4000" b="1" dirty="0"/>
              <a:t>Μνήμη Θεού, γνώση και αίσθηση της θείας παράκλησης</a:t>
            </a:r>
            <a:endParaRPr lang="el-GR" sz="4000" dirty="0"/>
          </a:p>
        </p:txBody>
      </p:sp>
      <p:sp>
        <p:nvSpPr>
          <p:cNvPr id="3" name="Θέση περιεχομένου 2">
            <a:extLst>
              <a:ext uri="{FF2B5EF4-FFF2-40B4-BE49-F238E27FC236}">
                <a16:creationId xmlns:a16="http://schemas.microsoft.com/office/drawing/2014/main" id="{F90F74CA-765D-3DDA-2873-5B47CD87EF2B}"/>
              </a:ext>
            </a:extLst>
          </p:cNvPr>
          <p:cNvSpPr>
            <a:spLocks noGrp="1"/>
          </p:cNvSpPr>
          <p:nvPr>
            <p:ph idx="1"/>
          </p:nvPr>
        </p:nvSpPr>
        <p:spPr>
          <a:xfrm>
            <a:off x="0" y="516049"/>
            <a:ext cx="12192000" cy="6341951"/>
          </a:xfrm>
        </p:spPr>
        <p:txBody>
          <a:bodyPr>
            <a:normAutofit fontScale="92500" lnSpcReduction="10000"/>
          </a:bodyPr>
          <a:lstStyle/>
          <a:p>
            <a:r>
              <a:rPr lang="el-GR" dirty="0"/>
              <a:t>Διαφορετικά οι άνθρωποι αποδεικνύονται νήπιοι μπροστά στην τελειότητα «</a:t>
            </a:r>
            <a:r>
              <a:rPr lang="el-GR" i="1" dirty="0" err="1"/>
              <a:t>τῆς</a:t>
            </a:r>
            <a:r>
              <a:rPr lang="el-GR" i="1" dirty="0"/>
              <a:t> </a:t>
            </a:r>
            <a:r>
              <a:rPr lang="el-GR" i="1" dirty="0" err="1"/>
              <a:t>εὐκτικῆς</a:t>
            </a:r>
            <a:r>
              <a:rPr lang="el-GR" i="1" dirty="0"/>
              <a:t> </a:t>
            </a:r>
            <a:r>
              <a:rPr lang="el-GR" i="1" dirty="0" err="1"/>
              <a:t>ἀρετῆς</a:t>
            </a:r>
            <a:r>
              <a:rPr lang="el-GR" dirty="0"/>
              <a:t>» και χρειάζονται τη θεία βοήθεια, γιατί μόνο με τη γεύση της ανέκφραστης γλυκύτητας του Θεού μπορούν να κινηθούν «</a:t>
            </a:r>
            <a:r>
              <a:rPr lang="el-GR" i="1" dirty="0" err="1"/>
              <a:t>ἐξ</a:t>
            </a:r>
            <a:r>
              <a:rPr lang="el-GR" i="1" dirty="0"/>
              <a:t>’ </a:t>
            </a:r>
            <a:r>
              <a:rPr lang="el-GR" i="1" dirty="0" err="1"/>
              <a:t>ὅλης</a:t>
            </a:r>
            <a:r>
              <a:rPr lang="el-GR" i="1" dirty="0"/>
              <a:t> διαθέσεως</a:t>
            </a:r>
            <a:r>
              <a:rPr lang="el-GR" dirty="0"/>
              <a:t>» στην μνήμη και αγάπη του Θεού: «</a:t>
            </a:r>
            <a:r>
              <a:rPr lang="el-GR" i="1" dirty="0" err="1"/>
              <a:t>Ἐπειδὴ</a:t>
            </a:r>
            <a:r>
              <a:rPr lang="el-GR" i="1" dirty="0"/>
              <a:t> </a:t>
            </a:r>
            <a:r>
              <a:rPr lang="el-GR" i="1" dirty="0" err="1"/>
              <a:t>ἡμεῖς</a:t>
            </a:r>
            <a:r>
              <a:rPr lang="el-GR" i="1" dirty="0"/>
              <a:t> </a:t>
            </a:r>
            <a:r>
              <a:rPr lang="el-GR" i="1" dirty="0" err="1"/>
              <a:t>νηπιάζομεν</a:t>
            </a:r>
            <a:r>
              <a:rPr lang="el-GR" i="1" dirty="0"/>
              <a:t> </a:t>
            </a:r>
            <a:r>
              <a:rPr lang="el-GR" i="1" dirty="0" err="1"/>
              <a:t>πρὸς</a:t>
            </a:r>
            <a:r>
              <a:rPr lang="el-GR" i="1" dirty="0"/>
              <a:t> </a:t>
            </a:r>
            <a:r>
              <a:rPr lang="el-GR" i="1" dirty="0" err="1"/>
              <a:t>τὸ</a:t>
            </a:r>
            <a:r>
              <a:rPr lang="el-GR" i="1" dirty="0"/>
              <a:t> </a:t>
            </a:r>
            <a:r>
              <a:rPr lang="el-GR" i="1" dirty="0" err="1"/>
              <a:t>τῆς</a:t>
            </a:r>
            <a:r>
              <a:rPr lang="el-GR" i="1" dirty="0"/>
              <a:t> </a:t>
            </a:r>
            <a:r>
              <a:rPr lang="el-GR" i="1" dirty="0" err="1"/>
              <a:t>εὐκτικῆς</a:t>
            </a:r>
            <a:r>
              <a:rPr lang="el-GR" i="1" dirty="0"/>
              <a:t> </a:t>
            </a:r>
            <a:r>
              <a:rPr lang="el-GR" i="1" dirty="0" err="1"/>
              <a:t>ἀρετῆς</a:t>
            </a:r>
            <a:r>
              <a:rPr lang="el-GR" i="1" dirty="0"/>
              <a:t> τέλειον, </a:t>
            </a:r>
            <a:r>
              <a:rPr lang="el-GR" i="1" dirty="0" err="1"/>
              <a:t>τῆς</a:t>
            </a:r>
            <a:r>
              <a:rPr lang="el-GR" i="1" dirty="0"/>
              <a:t> </a:t>
            </a:r>
            <a:r>
              <a:rPr lang="el-GR" i="1" dirty="0" err="1"/>
              <a:t>αὐτοῦ</a:t>
            </a:r>
            <a:r>
              <a:rPr lang="el-GR" i="1" dirty="0"/>
              <a:t> πάντως </a:t>
            </a:r>
            <a:r>
              <a:rPr lang="el-GR" i="1" dirty="0" err="1"/>
              <a:t>χρήζομεν</a:t>
            </a:r>
            <a:r>
              <a:rPr lang="el-GR" i="1" dirty="0"/>
              <a:t> βοηθείας, </a:t>
            </a:r>
            <a:r>
              <a:rPr lang="el-GR" i="1" dirty="0" err="1"/>
              <a:t>ἵνα</a:t>
            </a:r>
            <a:r>
              <a:rPr lang="el-GR" i="1" dirty="0"/>
              <a:t> </a:t>
            </a:r>
            <a:r>
              <a:rPr lang="el-GR" i="1" dirty="0" err="1"/>
              <a:t>ὑπὸ</a:t>
            </a:r>
            <a:r>
              <a:rPr lang="el-GR" i="1" dirty="0"/>
              <a:t> </a:t>
            </a:r>
            <a:r>
              <a:rPr lang="el-GR" i="1" dirty="0" err="1"/>
              <a:t>τῆς</a:t>
            </a:r>
            <a:r>
              <a:rPr lang="el-GR" i="1" dirty="0"/>
              <a:t> </a:t>
            </a:r>
            <a:r>
              <a:rPr lang="el-GR" i="1" dirty="0" err="1"/>
              <a:t>αὐτοῦ</a:t>
            </a:r>
            <a:r>
              <a:rPr lang="el-GR" i="1" dirty="0"/>
              <a:t> </a:t>
            </a:r>
            <a:r>
              <a:rPr lang="el-GR" i="1" dirty="0" err="1"/>
              <a:t>ἀνεκλαλήτου</a:t>
            </a:r>
            <a:r>
              <a:rPr lang="el-GR" i="1" dirty="0"/>
              <a:t> </a:t>
            </a:r>
            <a:r>
              <a:rPr lang="el-GR" i="1" dirty="0" err="1"/>
              <a:t>γλυκύτητος</a:t>
            </a:r>
            <a:r>
              <a:rPr lang="el-GR" i="1" dirty="0"/>
              <a:t> </a:t>
            </a:r>
            <a:r>
              <a:rPr lang="el-GR" i="1" dirty="0" err="1"/>
              <a:t>τῶν</a:t>
            </a:r>
            <a:r>
              <a:rPr lang="el-GR" i="1" dirty="0"/>
              <a:t> </a:t>
            </a:r>
            <a:r>
              <a:rPr lang="el-GR" i="1" dirty="0" err="1"/>
              <a:t>λογισμῶν</a:t>
            </a:r>
            <a:r>
              <a:rPr lang="el-GR" i="1" dirty="0"/>
              <a:t> </a:t>
            </a:r>
            <a:r>
              <a:rPr lang="el-GR" i="1" dirty="0" err="1"/>
              <a:t>ἡμῶν</a:t>
            </a:r>
            <a:r>
              <a:rPr lang="el-GR" i="1" dirty="0"/>
              <a:t> … </a:t>
            </a:r>
            <a:r>
              <a:rPr lang="el-GR" i="1" dirty="0" err="1"/>
              <a:t>καθηδυνομένων</a:t>
            </a:r>
            <a:r>
              <a:rPr lang="el-GR" i="1" dirty="0"/>
              <a:t> </a:t>
            </a:r>
            <a:r>
              <a:rPr lang="el-GR" i="1" dirty="0" err="1"/>
              <a:t>ἐξ</a:t>
            </a:r>
            <a:r>
              <a:rPr lang="el-GR" i="1" dirty="0"/>
              <a:t>’ </a:t>
            </a:r>
            <a:r>
              <a:rPr lang="el-GR" i="1" dirty="0" err="1"/>
              <a:t>ὄλης</a:t>
            </a:r>
            <a:r>
              <a:rPr lang="el-GR" i="1" dirty="0"/>
              <a:t> διαθέσεως </a:t>
            </a:r>
            <a:r>
              <a:rPr lang="el-GR" i="1" dirty="0" err="1"/>
              <a:t>πρὸς</a:t>
            </a:r>
            <a:r>
              <a:rPr lang="el-GR" i="1" dirty="0"/>
              <a:t> </a:t>
            </a:r>
            <a:r>
              <a:rPr lang="el-GR" i="1" dirty="0" err="1"/>
              <a:t>τὴν</a:t>
            </a:r>
            <a:r>
              <a:rPr lang="el-GR" i="1" dirty="0"/>
              <a:t>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πατρὸς</a:t>
            </a:r>
            <a:r>
              <a:rPr lang="el-GR" i="1" dirty="0"/>
              <a:t> </a:t>
            </a:r>
            <a:r>
              <a:rPr lang="el-GR" i="1" dirty="0" err="1"/>
              <a:t>ἡμῶν</a:t>
            </a:r>
            <a:r>
              <a:rPr lang="el-GR" i="1" dirty="0"/>
              <a:t> </a:t>
            </a:r>
            <a:r>
              <a:rPr lang="el-GR" i="1" dirty="0" err="1"/>
              <a:t>κινηθῶμεν</a:t>
            </a:r>
            <a:r>
              <a:rPr lang="el-GR" i="1" dirty="0"/>
              <a:t> μνήμην τε </a:t>
            </a:r>
            <a:r>
              <a:rPr lang="el-GR" i="1" dirty="0" err="1"/>
              <a:t>καὶ</a:t>
            </a:r>
            <a:r>
              <a:rPr lang="el-GR" i="1" dirty="0"/>
              <a:t> </a:t>
            </a:r>
            <a:r>
              <a:rPr lang="el-GR" i="1" dirty="0" err="1"/>
              <a:t>ἀγάπην</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ξα</a:t>
            </a:r>
            <a:r>
              <a:rPr lang="el-GR" sz="2800" i="1" dirty="0"/>
              <a:t>΄</a:t>
            </a:r>
            <a:r>
              <a:rPr lang="en-GB" sz="2800" dirty="0"/>
              <a:t>, SCHr5, </a:t>
            </a:r>
            <a:r>
              <a:rPr lang="el-GR" sz="2800" dirty="0"/>
              <a:t>σ. 121).</a:t>
            </a:r>
          </a:p>
          <a:p>
            <a:r>
              <a:rPr lang="el-GR" dirty="0"/>
              <a:t>Η γνώση, με το ιδιαίτερα βιωματικό περιεχόμενό της, εκφράζεται κυριολεκτικά στη ζωή των μοναχών. Οι μοναχοί φωτίζονται από την «</a:t>
            </a:r>
            <a:r>
              <a:rPr lang="el-GR" i="1" dirty="0" err="1"/>
              <a:t>πεῖρα</a:t>
            </a:r>
            <a:r>
              <a:rPr lang="el-GR" dirty="0"/>
              <a:t>» της γνώσης, «</a:t>
            </a:r>
            <a:r>
              <a:rPr lang="el-GR" i="1" dirty="0" err="1"/>
              <a:t>ἐν</a:t>
            </a:r>
            <a:r>
              <a:rPr lang="el-GR" i="1" dirty="0"/>
              <a:t> </a:t>
            </a:r>
            <a:r>
              <a:rPr lang="el-GR" i="1" dirty="0" err="1"/>
              <a:t>αἰσθήσει</a:t>
            </a:r>
            <a:r>
              <a:rPr lang="el-GR" dirty="0"/>
              <a:t>», που σημαίνει ότι ενώνονται εμπειρικά με τον Θεό. Ο φωτισμός όμως αυτός δεν συμβαίνει αυτόματα ή αναγκαστικά· προϋποθέτει έναν αγώνα, διαφορετικό από αυτό των κοσμικών. </a:t>
            </a:r>
            <a:r>
              <a:rPr lang="el-GR" b="1" dirty="0">
                <a:solidFill>
                  <a:srgbClr val="FF0000"/>
                </a:solidFill>
              </a:rPr>
              <a:t>Ο αγώνας είναι κοινός, η πορεία όμως αντίστροφη</a:t>
            </a:r>
            <a:r>
              <a:rPr lang="el-GR" dirty="0"/>
              <a:t>· οι κοσμικοί ξεκινώντας  από τους πονηρούς λογισμούς διαπράττουν τις αμαρτωλές τους επιθυμίες, ενώ οι μοναχοί λαμβάνοντας αφορμή από τα πταίσματα των άλλων δημιουργούν λογισμούς πονηρούς: «</a:t>
            </a:r>
            <a:r>
              <a:rPr lang="el-GR" i="1" dirty="0" err="1"/>
              <a:t>Οἱ</a:t>
            </a:r>
            <a:r>
              <a:rPr lang="el-GR" i="1" dirty="0"/>
              <a:t> </a:t>
            </a:r>
            <a:r>
              <a:rPr lang="el-GR" i="1" dirty="0" err="1"/>
              <a:t>τῶν</a:t>
            </a:r>
            <a:r>
              <a:rPr lang="el-GR" i="1" dirty="0"/>
              <a:t> </a:t>
            </a:r>
            <a:r>
              <a:rPr lang="el-GR" i="1" dirty="0" err="1"/>
              <a:t>τοῦ</a:t>
            </a:r>
            <a:r>
              <a:rPr lang="el-GR" i="1" dirty="0"/>
              <a:t> παρόντος βίου </a:t>
            </a:r>
            <a:r>
              <a:rPr lang="el-GR" i="1" dirty="0" err="1"/>
              <a:t>ἡδονῶν</a:t>
            </a:r>
            <a:r>
              <a:rPr lang="el-GR" i="1" dirty="0"/>
              <a:t> </a:t>
            </a:r>
            <a:r>
              <a:rPr lang="el-GR" i="1" dirty="0" err="1"/>
              <a:t>ὄντες</a:t>
            </a:r>
            <a:r>
              <a:rPr lang="el-GR" i="1" dirty="0"/>
              <a:t> φίλοι </a:t>
            </a:r>
            <a:r>
              <a:rPr lang="el-GR" i="1" dirty="0" err="1"/>
              <a:t>ἐκ</a:t>
            </a:r>
            <a:r>
              <a:rPr lang="el-GR" i="1" dirty="0"/>
              <a:t> </a:t>
            </a:r>
            <a:r>
              <a:rPr lang="el-GR" i="1" dirty="0" err="1"/>
              <a:t>τῶν</a:t>
            </a:r>
            <a:r>
              <a:rPr lang="el-GR" i="1" dirty="0"/>
              <a:t> </a:t>
            </a:r>
            <a:r>
              <a:rPr lang="el-GR" i="1" dirty="0" err="1"/>
              <a:t>λογισμῶν</a:t>
            </a:r>
            <a:r>
              <a:rPr lang="el-GR" i="1" dirty="0"/>
              <a:t> </a:t>
            </a:r>
            <a:r>
              <a:rPr lang="el-GR" i="1" dirty="0" err="1"/>
              <a:t>ἐπὶ</a:t>
            </a:r>
            <a:r>
              <a:rPr lang="el-GR" i="1" dirty="0"/>
              <a:t> </a:t>
            </a:r>
            <a:r>
              <a:rPr lang="el-GR" i="1" dirty="0" err="1"/>
              <a:t>τὰ</a:t>
            </a:r>
            <a:r>
              <a:rPr lang="el-GR" i="1" dirty="0"/>
              <a:t> πταίσματα </a:t>
            </a:r>
            <a:r>
              <a:rPr lang="el-GR" i="1" dirty="0" err="1"/>
              <a:t>ἔρχονται</a:t>
            </a:r>
            <a:r>
              <a:rPr lang="el-GR" i="1" dirty="0"/>
              <a:t>… </a:t>
            </a:r>
            <a:r>
              <a:rPr lang="el-GR" i="1" dirty="0" err="1"/>
              <a:t>Οἱ</a:t>
            </a:r>
            <a:r>
              <a:rPr lang="el-GR" i="1" dirty="0"/>
              <a:t> </a:t>
            </a:r>
            <a:r>
              <a:rPr lang="el-GR" i="1" dirty="0" err="1"/>
              <a:t>δὲ</a:t>
            </a:r>
            <a:r>
              <a:rPr lang="el-GR" i="1" dirty="0"/>
              <a:t> </a:t>
            </a:r>
            <a:r>
              <a:rPr lang="el-GR" i="1" dirty="0" err="1"/>
              <a:t>τὸν</a:t>
            </a:r>
            <a:r>
              <a:rPr lang="el-GR" i="1" dirty="0"/>
              <a:t> </a:t>
            </a:r>
            <a:r>
              <a:rPr lang="el-GR" i="1" dirty="0" err="1"/>
              <a:t>ἀσκητικὸν</a:t>
            </a:r>
            <a:r>
              <a:rPr lang="el-GR" i="1" dirty="0"/>
              <a:t> </a:t>
            </a:r>
            <a:r>
              <a:rPr lang="el-GR" i="1" dirty="0" err="1"/>
              <a:t>ἐπιχειροῦντες</a:t>
            </a:r>
            <a:r>
              <a:rPr lang="el-GR" i="1" dirty="0"/>
              <a:t> </a:t>
            </a:r>
            <a:r>
              <a:rPr lang="el-GR" i="1" dirty="0" err="1"/>
              <a:t>κατορθοῦν</a:t>
            </a:r>
            <a:r>
              <a:rPr lang="el-GR" i="1" dirty="0"/>
              <a:t> </a:t>
            </a:r>
            <a:r>
              <a:rPr lang="el-GR" i="1" dirty="0" err="1"/>
              <a:t>βίον</a:t>
            </a:r>
            <a:r>
              <a:rPr lang="el-GR" i="1" dirty="0"/>
              <a:t> </a:t>
            </a:r>
            <a:r>
              <a:rPr lang="el-GR" i="1" dirty="0" err="1"/>
              <a:t>ἐκ</a:t>
            </a:r>
            <a:r>
              <a:rPr lang="el-GR" i="1" dirty="0"/>
              <a:t> </a:t>
            </a:r>
            <a:r>
              <a:rPr lang="el-GR" i="1" dirty="0" err="1"/>
              <a:t>τῶν</a:t>
            </a:r>
            <a:r>
              <a:rPr lang="el-GR" i="1" dirty="0"/>
              <a:t> πταισμάτων </a:t>
            </a:r>
            <a:r>
              <a:rPr lang="el-GR" i="1" dirty="0" err="1"/>
              <a:t>εἰς</a:t>
            </a:r>
            <a:r>
              <a:rPr lang="el-GR" i="1" dirty="0"/>
              <a:t> </a:t>
            </a:r>
            <a:r>
              <a:rPr lang="el-GR" i="1" dirty="0" err="1"/>
              <a:t>τοὺς</a:t>
            </a:r>
            <a:r>
              <a:rPr lang="el-GR" i="1" dirty="0"/>
              <a:t> </a:t>
            </a:r>
            <a:r>
              <a:rPr lang="el-GR" i="1" dirty="0" err="1"/>
              <a:t>πονηροὺς</a:t>
            </a:r>
            <a:r>
              <a:rPr lang="el-GR" i="1" dirty="0"/>
              <a:t> </a:t>
            </a:r>
            <a:r>
              <a:rPr lang="el-GR" i="1" dirty="0" err="1"/>
              <a:t>λογισμοὺς</a:t>
            </a:r>
            <a:r>
              <a:rPr lang="el-GR" i="1" dirty="0"/>
              <a:t> ἤ </a:t>
            </a:r>
            <a:r>
              <a:rPr lang="el-GR" i="1" dirty="0" err="1"/>
              <a:t>εἰς</a:t>
            </a:r>
            <a:r>
              <a:rPr lang="el-GR" i="1" dirty="0"/>
              <a:t> πονηρά </a:t>
            </a:r>
            <a:r>
              <a:rPr lang="el-GR" i="1" dirty="0" err="1"/>
              <a:t>τινα</a:t>
            </a:r>
            <a:r>
              <a:rPr lang="el-GR" i="1" dirty="0"/>
              <a:t> </a:t>
            </a:r>
            <a:r>
              <a:rPr lang="el-GR" i="1" dirty="0" err="1"/>
              <a:t>καὶ</a:t>
            </a:r>
            <a:r>
              <a:rPr lang="el-GR" i="1" dirty="0"/>
              <a:t> </a:t>
            </a:r>
            <a:r>
              <a:rPr lang="el-GR" i="1" dirty="0" err="1"/>
              <a:t>ἐπιβλαβῆ</a:t>
            </a:r>
            <a:r>
              <a:rPr lang="el-GR" i="1" dirty="0"/>
              <a:t> </a:t>
            </a:r>
            <a:r>
              <a:rPr lang="el-GR" i="1" dirty="0" err="1"/>
              <a:t>ἔρχονται</a:t>
            </a:r>
            <a:r>
              <a:rPr lang="el-GR" i="1" dirty="0"/>
              <a:t> ρήματα</a:t>
            </a:r>
            <a:r>
              <a:rPr lang="el-GR" dirty="0"/>
              <a:t>» (</a:t>
            </a:r>
            <a:r>
              <a:rPr lang="el-GR" sz="2800" i="1" dirty="0" err="1"/>
              <a:t>Ἑκατὸ</a:t>
            </a:r>
            <a:r>
              <a:rPr lang="el-GR" sz="2800" i="1" dirty="0"/>
              <a:t> </a:t>
            </a:r>
            <a:r>
              <a:rPr lang="el-GR" sz="2800" i="1" dirty="0" err="1"/>
              <a:t>Γνωστικὰ</a:t>
            </a:r>
            <a:r>
              <a:rPr lang="el-GR" sz="2800" i="1" dirty="0"/>
              <a:t> Κεφάλαια Ͷς΄</a:t>
            </a:r>
            <a:r>
              <a:rPr lang="en-GB" sz="2800" dirty="0"/>
              <a:t>, SCHr5, </a:t>
            </a:r>
            <a:r>
              <a:rPr lang="el-GR" sz="2800" dirty="0"/>
              <a:t>σ. 158).</a:t>
            </a:r>
            <a:r>
              <a:rPr lang="el-GR" dirty="0"/>
              <a:t> </a:t>
            </a:r>
          </a:p>
        </p:txBody>
      </p:sp>
    </p:spTree>
    <p:extLst>
      <p:ext uri="{BB962C8B-B14F-4D97-AF65-F5344CB8AC3E}">
        <p14:creationId xmlns:p14="http://schemas.microsoft.com/office/powerpoint/2010/main" val="874620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96BCE1-F7AA-19D4-EB35-29FC91F3C1A8}"/>
              </a:ext>
            </a:extLst>
          </p:cNvPr>
          <p:cNvSpPr>
            <a:spLocks noGrp="1"/>
          </p:cNvSpPr>
          <p:nvPr>
            <p:ph type="title"/>
          </p:nvPr>
        </p:nvSpPr>
        <p:spPr>
          <a:xfrm>
            <a:off x="0" y="18256"/>
            <a:ext cx="12192000" cy="307669"/>
          </a:xfrm>
        </p:spPr>
        <p:txBody>
          <a:bodyPr>
            <a:normAutofit fontScale="90000"/>
          </a:bodyPr>
          <a:lstStyle/>
          <a:p>
            <a:pPr algn="ctr"/>
            <a:r>
              <a:rPr lang="el-GR" sz="4000" b="1" dirty="0"/>
              <a:t>Μνήμη Θεού, γνώση και αίσθηση της θείας παράκλησης</a:t>
            </a:r>
            <a:endParaRPr lang="el-GR" sz="4000" dirty="0"/>
          </a:p>
        </p:txBody>
      </p:sp>
      <p:sp>
        <p:nvSpPr>
          <p:cNvPr id="3" name="Θέση περιεχομένου 2">
            <a:extLst>
              <a:ext uri="{FF2B5EF4-FFF2-40B4-BE49-F238E27FC236}">
                <a16:creationId xmlns:a16="http://schemas.microsoft.com/office/drawing/2014/main" id="{AB19A5B2-B7CE-5F7B-5D8C-DC4F61082AD9}"/>
              </a:ext>
            </a:extLst>
          </p:cNvPr>
          <p:cNvSpPr>
            <a:spLocks noGrp="1"/>
          </p:cNvSpPr>
          <p:nvPr>
            <p:ph idx="1"/>
          </p:nvPr>
        </p:nvSpPr>
        <p:spPr>
          <a:xfrm>
            <a:off x="0" y="325926"/>
            <a:ext cx="12267446" cy="6513818"/>
          </a:xfrm>
        </p:spPr>
        <p:txBody>
          <a:bodyPr>
            <a:normAutofit fontScale="85000" lnSpcReduction="20000"/>
          </a:bodyPr>
          <a:lstStyle/>
          <a:p>
            <a:r>
              <a:rPr lang="el-GR" dirty="0"/>
              <a:t>Η επιλογή της άσκησης λογαριάζεται ως ένα δεύτερο είδος μαρτυρίου, που ονομάζεται και μαρτύριο της συνείδησης, σύμφωνα με τη γνωστή ορολογία της εποχής. Όταν η γνώση ενεργεί «</a:t>
            </a:r>
            <a:r>
              <a:rPr lang="el-GR" i="1" dirty="0"/>
              <a:t>ἐν πάσῃ αἰσθήσει καὶ </a:t>
            </a:r>
            <a:r>
              <a:rPr lang="el-GR" i="1" dirty="0" err="1"/>
              <a:t>πληροφορίᾳ</a:t>
            </a:r>
            <a:r>
              <a:rPr lang="el-GR" dirty="0"/>
              <a:t>» οι καρδιές σφραγίζονται από το θείο κάλλος: «</a:t>
            </a:r>
            <a:r>
              <a:rPr lang="el-GR" i="1" dirty="0" err="1"/>
              <a:t>Νυνὶ</a:t>
            </a:r>
            <a:r>
              <a:rPr lang="el-GR" i="1" dirty="0"/>
              <a:t> δ’ ἐπειδὴ </a:t>
            </a:r>
            <a:r>
              <a:rPr lang="el-GR" i="1" dirty="0" err="1"/>
              <a:t>εἰρήνη</a:t>
            </a:r>
            <a:r>
              <a:rPr lang="el-GR" i="1" dirty="0"/>
              <a:t> πληθύνεται διὰ τὸν </a:t>
            </a:r>
            <a:r>
              <a:rPr lang="el-GR" i="1" dirty="0" err="1"/>
              <a:t>κύριον</a:t>
            </a:r>
            <a:r>
              <a:rPr lang="el-GR" i="1" dirty="0"/>
              <a:t> τῶν </a:t>
            </a:r>
            <a:r>
              <a:rPr lang="el-GR" i="1" dirty="0" err="1"/>
              <a:t>ἐκκλησιῶν</a:t>
            </a:r>
            <a:r>
              <a:rPr lang="el-GR" i="1" dirty="0"/>
              <a:t>, διὰ τοῦτο δεῖ </a:t>
            </a:r>
            <a:r>
              <a:rPr lang="el-GR" i="1" dirty="0" err="1"/>
              <a:t>συνεχέσι</a:t>
            </a:r>
            <a:r>
              <a:rPr lang="el-GR" i="1" dirty="0"/>
              <a:t> μὲν </a:t>
            </a:r>
            <a:r>
              <a:rPr lang="el-GR" i="1" dirty="0" err="1"/>
              <a:t>ἀνωμαλίαις</a:t>
            </a:r>
            <a:r>
              <a:rPr lang="el-GR" i="1" dirty="0"/>
              <a:t> τὸ σῶμα </a:t>
            </a:r>
            <a:r>
              <a:rPr lang="el-GR" i="1" dirty="0" err="1"/>
              <a:t>λογισμοῖς</a:t>
            </a:r>
            <a:r>
              <a:rPr lang="el-GR" i="1" dirty="0"/>
              <a:t> δὲ </a:t>
            </a:r>
            <a:r>
              <a:rPr lang="el-GR" i="1" dirty="0" err="1"/>
              <a:t>πονηροῖς</a:t>
            </a:r>
            <a:r>
              <a:rPr lang="el-GR" i="1" dirty="0"/>
              <a:t> τὰς ψυχὰς τῶν </a:t>
            </a:r>
            <a:r>
              <a:rPr lang="el-GR" i="1" dirty="0" err="1"/>
              <a:t>ἀγωνιστῶν</a:t>
            </a:r>
            <a:r>
              <a:rPr lang="el-GR" i="1" dirty="0"/>
              <a:t> τῆς εὐσεβείας </a:t>
            </a:r>
            <a:r>
              <a:rPr lang="el-GR" i="1" dirty="0" err="1"/>
              <a:t>δοκιμάζεσθαι</a:t>
            </a:r>
            <a:r>
              <a:rPr lang="el-GR" i="1" dirty="0"/>
              <a:t>, καὶ μάλιστα παρ’ οἷς ἡ γνῶσις ἐν πάσῃ αἰσθήσει καὶ </a:t>
            </a:r>
            <a:r>
              <a:rPr lang="el-GR" i="1" dirty="0" err="1"/>
              <a:t>πληροφορίᾳ</a:t>
            </a:r>
            <a:r>
              <a:rPr lang="el-GR" i="1" dirty="0"/>
              <a:t> </a:t>
            </a:r>
            <a:r>
              <a:rPr lang="el-GR" i="1" dirty="0" err="1"/>
              <a:t>ἐνεργεῖ</a:t>
            </a:r>
            <a:r>
              <a:rPr lang="el-GR" i="1" dirty="0"/>
              <a:t>, ἵνα… ἐν ταῖς καρδίαις διὰ τῆς πολλῆς ταπεινώσεως τοῦ κάλλους τοῦ θείου τὴν </a:t>
            </a:r>
            <a:r>
              <a:rPr lang="el-GR" i="1" dirty="0" err="1"/>
              <a:t>σφραγῖδα</a:t>
            </a:r>
            <a:r>
              <a:rPr lang="el-GR" i="1" dirty="0"/>
              <a:t>… τότε γὰρ ἡμῖν εἰς λόγον δευτέρου μαρτυρίου τὸ τε </a:t>
            </a:r>
            <a:r>
              <a:rPr lang="el-GR" i="1" dirty="0" err="1"/>
              <a:t>συνεχὲς</a:t>
            </a:r>
            <a:r>
              <a:rPr lang="el-GR" i="1" dirty="0"/>
              <a:t> τῶν νόσων καὶ ἡ πρὸς τοὺς δαιμονιώδεις </a:t>
            </a:r>
            <a:r>
              <a:rPr lang="el-GR" i="1" dirty="0" err="1"/>
              <a:t>λογισμοὺς</a:t>
            </a:r>
            <a:r>
              <a:rPr lang="el-GR" i="1" dirty="0"/>
              <a:t> μάχη </a:t>
            </a:r>
            <a:r>
              <a:rPr lang="el-GR" i="1" dirty="0" err="1"/>
              <a:t>λογισθήσεται</a:t>
            </a:r>
            <a:r>
              <a:rPr lang="el-GR" i="1" dirty="0"/>
              <a:t>… διὰ τοῦτο ἐχρῆν μετ’ </a:t>
            </a:r>
            <a:r>
              <a:rPr lang="el-GR" i="1" dirty="0" err="1"/>
              <a:t>ἀσφαλείας</a:t>
            </a:r>
            <a:r>
              <a:rPr lang="el-GR" i="1" dirty="0"/>
              <a:t> καὶ </a:t>
            </a:r>
            <a:r>
              <a:rPr lang="el-GR" i="1" dirty="0" err="1"/>
              <a:t>ὑπομονῆς</a:t>
            </a:r>
            <a:r>
              <a:rPr lang="el-GR" i="1" dirty="0"/>
              <a:t> </a:t>
            </a:r>
            <a:r>
              <a:rPr lang="el-GR" b="1" i="1" dirty="0">
                <a:solidFill>
                  <a:srgbClr val="FF0000"/>
                </a:solidFill>
              </a:rPr>
              <a:t>τὸ </a:t>
            </a:r>
            <a:r>
              <a:rPr lang="el-GR" b="1" i="1" dirty="0" err="1">
                <a:solidFill>
                  <a:srgbClr val="FF0000"/>
                </a:solidFill>
              </a:rPr>
              <a:t>μαρτύριον</a:t>
            </a:r>
            <a:r>
              <a:rPr lang="el-GR" b="1" i="1" dirty="0">
                <a:solidFill>
                  <a:srgbClr val="FF0000"/>
                </a:solidFill>
              </a:rPr>
              <a:t> τῆς συνειδήσεως </a:t>
            </a:r>
            <a:r>
              <a:rPr lang="el-GR" i="1" dirty="0"/>
              <a:t>ἡμῶν </a:t>
            </a:r>
            <a:r>
              <a:rPr lang="el-GR" i="1" dirty="0" err="1"/>
              <a:t>κατεργάζεσθαι</a:t>
            </a:r>
            <a:r>
              <a:rPr lang="el-GR" i="1" dirty="0"/>
              <a:t> </a:t>
            </a:r>
            <a:r>
              <a:rPr lang="el-GR" i="1" dirty="0" err="1"/>
              <a:t>ἐνώπιον</a:t>
            </a:r>
            <a:r>
              <a:rPr lang="el-GR" i="1" dirty="0"/>
              <a:t> τοῦ θεοῦ</a:t>
            </a:r>
            <a:r>
              <a:rPr lang="el-GR" dirty="0"/>
              <a:t>» (</a:t>
            </a:r>
            <a:r>
              <a:rPr lang="el-GR" i="1" dirty="0" err="1"/>
              <a:t>Ἑκατὸ</a:t>
            </a:r>
            <a:r>
              <a:rPr lang="el-GR" i="1" dirty="0"/>
              <a:t> </a:t>
            </a:r>
            <a:r>
              <a:rPr lang="el-GR" i="1" dirty="0" err="1"/>
              <a:t>Γνωστικὰ</a:t>
            </a:r>
            <a:r>
              <a:rPr lang="el-GR" i="1" dirty="0"/>
              <a:t> Κεφάλαια Ͷδ΄</a:t>
            </a:r>
            <a:r>
              <a:rPr lang="en-GB" dirty="0"/>
              <a:t>, SCHr5, </a:t>
            </a:r>
            <a:r>
              <a:rPr lang="el-GR" dirty="0" err="1"/>
              <a:t>σσ</a:t>
            </a:r>
            <a:r>
              <a:rPr lang="el-GR" dirty="0"/>
              <a:t>. 156-157).  </a:t>
            </a:r>
          </a:p>
          <a:p>
            <a:r>
              <a:rPr lang="el-GR" dirty="0"/>
              <a:t>Τότε η ψυχή επανέρχεται με περισσότερη δόξα στη φυσική της λαμπρότητα. Αυτό συμβαίνει γιατί η ακατάπαυστη μελέτη του Θεού στην ανθρώπινη καρδιά έχει ως συνέπεια τη δυνατότητα όρασης του νοερού φωτός: «</a:t>
            </a:r>
            <a:r>
              <a:rPr lang="el-GR" i="1" dirty="0" err="1"/>
              <a:t>Ὅσοι</a:t>
            </a:r>
            <a:r>
              <a:rPr lang="el-GR" i="1" dirty="0"/>
              <a:t> </a:t>
            </a:r>
            <a:r>
              <a:rPr lang="el-GR" i="1" dirty="0" err="1"/>
              <a:t>γὰρ</a:t>
            </a:r>
            <a:r>
              <a:rPr lang="el-GR" i="1" dirty="0"/>
              <a:t> </a:t>
            </a:r>
            <a:r>
              <a:rPr lang="el-GR" i="1" dirty="0" err="1"/>
              <a:t>τοῦτο</a:t>
            </a:r>
            <a:r>
              <a:rPr lang="el-GR" i="1" dirty="0"/>
              <a:t> </a:t>
            </a:r>
            <a:r>
              <a:rPr lang="el-GR" i="1" dirty="0" err="1"/>
              <a:t>τὸ</a:t>
            </a:r>
            <a:r>
              <a:rPr lang="el-GR" i="1" dirty="0"/>
              <a:t> </a:t>
            </a:r>
            <a:r>
              <a:rPr lang="el-GR" i="1" dirty="0" err="1"/>
              <a:t>ἅγιον</a:t>
            </a:r>
            <a:r>
              <a:rPr lang="el-GR" i="1" dirty="0"/>
              <a:t> </a:t>
            </a:r>
            <a:r>
              <a:rPr lang="el-GR" i="1" dirty="0" err="1"/>
              <a:t>καὶ</a:t>
            </a:r>
            <a:r>
              <a:rPr lang="el-GR" i="1" dirty="0"/>
              <a:t> </a:t>
            </a:r>
            <a:r>
              <a:rPr lang="el-GR" i="1" dirty="0" err="1"/>
              <a:t>ἔνδοξον</a:t>
            </a:r>
            <a:r>
              <a:rPr lang="el-GR" i="1" dirty="0"/>
              <a:t> </a:t>
            </a:r>
            <a:r>
              <a:rPr lang="el-GR" i="1" dirty="0" err="1"/>
              <a:t>ὄνομα</a:t>
            </a:r>
            <a:r>
              <a:rPr lang="el-GR" i="1" dirty="0"/>
              <a:t> </a:t>
            </a:r>
            <a:r>
              <a:rPr lang="el-GR" i="1" dirty="0" err="1"/>
              <a:t>ἐν</a:t>
            </a:r>
            <a:r>
              <a:rPr lang="el-GR" i="1" dirty="0"/>
              <a:t> </a:t>
            </a:r>
            <a:r>
              <a:rPr lang="el-GR" i="1" dirty="0" err="1"/>
              <a:t>τῷ</a:t>
            </a:r>
            <a:r>
              <a:rPr lang="el-GR" i="1" dirty="0"/>
              <a:t> </a:t>
            </a:r>
            <a:r>
              <a:rPr lang="el-GR" i="1" dirty="0" err="1"/>
              <a:t>βάθει</a:t>
            </a:r>
            <a:r>
              <a:rPr lang="el-GR" i="1" dirty="0"/>
              <a:t> </a:t>
            </a:r>
            <a:r>
              <a:rPr lang="el-GR" i="1" dirty="0" err="1"/>
              <a:t>αὐτῶν</a:t>
            </a:r>
            <a:r>
              <a:rPr lang="el-GR" i="1" dirty="0"/>
              <a:t> </a:t>
            </a:r>
            <a:r>
              <a:rPr lang="el-GR" i="1" dirty="0" err="1"/>
              <a:t>μελετῶσιν</a:t>
            </a:r>
            <a:r>
              <a:rPr lang="el-GR" i="1" dirty="0"/>
              <a:t> </a:t>
            </a:r>
            <a:r>
              <a:rPr lang="el-GR" i="1" dirty="0" err="1"/>
              <a:t>ἀπαύστως</a:t>
            </a:r>
            <a:r>
              <a:rPr lang="el-GR" i="1" dirty="0"/>
              <a:t> </a:t>
            </a:r>
            <a:r>
              <a:rPr lang="el-GR" i="1" dirty="0" err="1"/>
              <a:t>τὰς</a:t>
            </a:r>
            <a:r>
              <a:rPr lang="el-GR" i="1" dirty="0"/>
              <a:t> καρδίας, </a:t>
            </a:r>
            <a:r>
              <a:rPr lang="el-GR" i="1" dirty="0" err="1"/>
              <a:t>οὗτοι</a:t>
            </a:r>
            <a:r>
              <a:rPr lang="el-GR" i="1" dirty="0"/>
              <a:t> </a:t>
            </a:r>
            <a:r>
              <a:rPr lang="el-GR" i="1" dirty="0" err="1"/>
              <a:t>καὶ</a:t>
            </a:r>
            <a:r>
              <a:rPr lang="el-GR" i="1" dirty="0"/>
              <a:t> </a:t>
            </a:r>
            <a:r>
              <a:rPr lang="el-GR" i="1" dirty="0" err="1"/>
              <a:t>τὸ</a:t>
            </a:r>
            <a:r>
              <a:rPr lang="el-GR" i="1" dirty="0"/>
              <a:t> </a:t>
            </a:r>
            <a:r>
              <a:rPr lang="el-GR" i="1" dirty="0" err="1"/>
              <a:t>φῶς</a:t>
            </a:r>
            <a:r>
              <a:rPr lang="el-GR" i="1" dirty="0"/>
              <a:t> </a:t>
            </a:r>
            <a:r>
              <a:rPr lang="el-GR" i="1" dirty="0" err="1"/>
              <a:t>αὐτῶν</a:t>
            </a:r>
            <a:r>
              <a:rPr lang="el-GR" i="1" dirty="0"/>
              <a:t> </a:t>
            </a:r>
            <a:r>
              <a:rPr lang="el-GR" i="1" dirty="0" err="1"/>
              <a:t>τοῦ</a:t>
            </a:r>
            <a:r>
              <a:rPr lang="el-GR" i="1" dirty="0"/>
              <a:t> </a:t>
            </a:r>
            <a:r>
              <a:rPr lang="el-GR" i="1" dirty="0" err="1"/>
              <a:t>νοῦ</a:t>
            </a:r>
            <a:r>
              <a:rPr lang="el-GR" i="1" dirty="0"/>
              <a:t> δύναται </a:t>
            </a:r>
            <a:r>
              <a:rPr lang="el-GR" i="1" dirty="0" err="1"/>
              <a:t>ὁρᾶν</a:t>
            </a:r>
            <a:r>
              <a:rPr lang="el-GR" i="1" dirty="0"/>
              <a:t> </a:t>
            </a:r>
            <a:r>
              <a:rPr lang="el-GR" i="1" dirty="0" err="1"/>
              <a:t>ποτε</a:t>
            </a:r>
            <a:r>
              <a:rPr lang="el-GR" dirty="0"/>
              <a:t>» (</a:t>
            </a:r>
            <a:r>
              <a:rPr lang="el-GR" i="1" dirty="0" err="1"/>
              <a:t>Ἑκατὸ</a:t>
            </a:r>
            <a:r>
              <a:rPr lang="el-GR" i="1" dirty="0"/>
              <a:t> </a:t>
            </a:r>
            <a:r>
              <a:rPr lang="el-GR" i="1" dirty="0" err="1"/>
              <a:t>Γνωστικὰ</a:t>
            </a:r>
            <a:r>
              <a:rPr lang="el-GR" i="1" dirty="0"/>
              <a:t> Κεφάλαια </a:t>
            </a:r>
            <a:r>
              <a:rPr lang="el-GR" i="1" dirty="0" err="1"/>
              <a:t>νθ</a:t>
            </a:r>
            <a:r>
              <a:rPr lang="el-GR" i="1" dirty="0"/>
              <a:t>΄</a:t>
            </a:r>
            <a:r>
              <a:rPr lang="en-GB" dirty="0"/>
              <a:t>, SCHr5, </a:t>
            </a:r>
            <a:r>
              <a:rPr lang="el-GR" dirty="0"/>
              <a:t>σ. 119). Ο νους όταν κυριαρχήσει στα πάθη ενεργοποιείται από τον θείο φωτισμό, γίνεται ολόκληρος διάφανος και βλέπει το δικό του φως: «</a:t>
            </a:r>
            <a:r>
              <a:rPr lang="el-GR" i="1" dirty="0" err="1"/>
              <a:t>Ὅτι</a:t>
            </a:r>
            <a:r>
              <a:rPr lang="el-GR" i="1" dirty="0"/>
              <a:t> ὁ </a:t>
            </a:r>
            <a:r>
              <a:rPr lang="el-GR" i="1" dirty="0" err="1"/>
              <a:t>νοῦς</a:t>
            </a:r>
            <a:r>
              <a:rPr lang="el-GR" i="1" dirty="0"/>
              <a:t>, </a:t>
            </a:r>
            <a:r>
              <a:rPr lang="el-GR" i="1" dirty="0" err="1"/>
              <a:t>ὄταν</a:t>
            </a:r>
            <a:r>
              <a:rPr lang="el-GR" i="1" dirty="0"/>
              <a:t> </a:t>
            </a:r>
            <a:r>
              <a:rPr lang="el-GR" i="1" dirty="0" err="1"/>
              <a:t>ἄρξηται</a:t>
            </a:r>
            <a:r>
              <a:rPr lang="el-GR" i="1" dirty="0"/>
              <a:t> </a:t>
            </a:r>
            <a:r>
              <a:rPr lang="el-GR" i="1" dirty="0" err="1"/>
              <a:t>πυκνῶς</a:t>
            </a:r>
            <a:r>
              <a:rPr lang="el-GR" i="1" dirty="0"/>
              <a:t> </a:t>
            </a:r>
            <a:r>
              <a:rPr lang="el-GR" i="1" dirty="0" err="1"/>
              <a:t>ὑπὸ</a:t>
            </a:r>
            <a:r>
              <a:rPr lang="el-GR" i="1" dirty="0"/>
              <a:t> </a:t>
            </a:r>
            <a:r>
              <a:rPr lang="el-GR" i="1" dirty="0" err="1"/>
              <a:t>τοῦ</a:t>
            </a:r>
            <a:r>
              <a:rPr lang="el-GR" i="1" dirty="0"/>
              <a:t> θείου </a:t>
            </a:r>
            <a:r>
              <a:rPr lang="el-GR" i="1" dirty="0" err="1"/>
              <a:t>φωτὸς</a:t>
            </a:r>
            <a:r>
              <a:rPr lang="el-GR" i="1" dirty="0"/>
              <a:t> </a:t>
            </a:r>
            <a:r>
              <a:rPr lang="el-GR" i="1" dirty="0" err="1"/>
              <a:t>ἐνεργεῖσθαι</a:t>
            </a:r>
            <a:r>
              <a:rPr lang="el-GR" i="1" dirty="0"/>
              <a:t>, διαφανής τις </a:t>
            </a:r>
            <a:r>
              <a:rPr lang="el-GR" i="1" dirty="0" err="1"/>
              <a:t>ὅλος</a:t>
            </a:r>
            <a:r>
              <a:rPr lang="el-GR" i="1" dirty="0"/>
              <a:t> γίνεται, </a:t>
            </a:r>
            <a:r>
              <a:rPr lang="el-GR" i="1" dirty="0" err="1"/>
              <a:t>ὥστε</a:t>
            </a:r>
            <a:r>
              <a:rPr lang="el-GR" i="1" dirty="0"/>
              <a:t> </a:t>
            </a:r>
            <a:r>
              <a:rPr lang="el-GR" i="1" dirty="0" err="1"/>
              <a:t>τὸ</a:t>
            </a:r>
            <a:r>
              <a:rPr lang="el-GR" i="1" dirty="0"/>
              <a:t> </a:t>
            </a:r>
            <a:r>
              <a:rPr lang="el-GR" i="1" dirty="0" err="1"/>
              <a:t>ἑαυτοῦ</a:t>
            </a:r>
            <a:r>
              <a:rPr lang="el-GR" i="1" dirty="0"/>
              <a:t> </a:t>
            </a:r>
            <a:r>
              <a:rPr lang="el-GR" i="1" dirty="0" err="1"/>
              <a:t>φῶς</a:t>
            </a:r>
            <a:r>
              <a:rPr lang="el-GR" i="1" dirty="0"/>
              <a:t> </a:t>
            </a:r>
            <a:r>
              <a:rPr lang="el-GR" i="1" dirty="0" err="1"/>
              <a:t>αὐτὸν</a:t>
            </a:r>
            <a:r>
              <a:rPr lang="el-GR" i="1" dirty="0"/>
              <a:t> </a:t>
            </a:r>
            <a:r>
              <a:rPr lang="el-GR" i="1" dirty="0" err="1"/>
              <a:t>πλουσίως</a:t>
            </a:r>
            <a:r>
              <a:rPr lang="el-GR" i="1" dirty="0"/>
              <a:t> </a:t>
            </a:r>
            <a:r>
              <a:rPr lang="el-GR" i="1" dirty="0" err="1"/>
              <a:t>ὁρᾶν</a:t>
            </a:r>
            <a:r>
              <a:rPr lang="el-GR" i="1" dirty="0"/>
              <a:t>, </a:t>
            </a:r>
            <a:r>
              <a:rPr lang="el-GR" i="1" dirty="0" err="1"/>
              <a:t>οὐ</a:t>
            </a:r>
            <a:r>
              <a:rPr lang="el-GR" i="1" dirty="0"/>
              <a:t> </a:t>
            </a:r>
            <a:r>
              <a:rPr lang="el-GR" i="1" dirty="0" err="1"/>
              <a:t>δεῖ</a:t>
            </a:r>
            <a:r>
              <a:rPr lang="el-GR" i="1" dirty="0"/>
              <a:t> </a:t>
            </a:r>
            <a:r>
              <a:rPr lang="el-GR" i="1" dirty="0" err="1"/>
              <a:t>ἀμφιβάλλειν</a:t>
            </a:r>
            <a:r>
              <a:rPr lang="el-GR" i="1" dirty="0"/>
              <a:t>. </a:t>
            </a:r>
            <a:r>
              <a:rPr lang="el-GR" i="1" dirty="0" err="1"/>
              <a:t>Τοῦτο</a:t>
            </a:r>
            <a:r>
              <a:rPr lang="el-GR" i="1" dirty="0"/>
              <a:t> </a:t>
            </a:r>
            <a:r>
              <a:rPr lang="el-GR" i="1" dirty="0" err="1"/>
              <a:t>γὰρ</a:t>
            </a:r>
            <a:r>
              <a:rPr lang="el-GR" i="1" dirty="0"/>
              <a:t> λόγος </a:t>
            </a:r>
            <a:r>
              <a:rPr lang="el-GR" i="1" dirty="0" err="1"/>
              <a:t>γίνεσθαι</a:t>
            </a:r>
            <a:r>
              <a:rPr lang="el-GR" i="1" dirty="0"/>
              <a:t>, </a:t>
            </a:r>
            <a:r>
              <a:rPr lang="el-GR" i="1" dirty="0" err="1"/>
              <a:t>ὅταν</a:t>
            </a:r>
            <a:r>
              <a:rPr lang="el-GR" i="1" dirty="0"/>
              <a:t> ἡ δύναμις </a:t>
            </a:r>
            <a:r>
              <a:rPr lang="el-GR" i="1" dirty="0" err="1"/>
              <a:t>τῆς</a:t>
            </a:r>
            <a:r>
              <a:rPr lang="el-GR" i="1" dirty="0"/>
              <a:t> </a:t>
            </a:r>
            <a:r>
              <a:rPr lang="el-GR" i="1" dirty="0" err="1"/>
              <a:t>ψυχῆς</a:t>
            </a:r>
            <a:r>
              <a:rPr lang="el-GR" i="1" dirty="0"/>
              <a:t> </a:t>
            </a:r>
            <a:r>
              <a:rPr lang="el-GR" i="1" dirty="0" err="1"/>
              <a:t>κατακυριεύσῃ</a:t>
            </a:r>
            <a:r>
              <a:rPr lang="el-GR" i="1" dirty="0"/>
              <a:t> </a:t>
            </a:r>
            <a:r>
              <a:rPr lang="el-GR" i="1" dirty="0" err="1"/>
              <a:t>τῶν</a:t>
            </a:r>
            <a:r>
              <a:rPr lang="el-GR" i="1" dirty="0"/>
              <a:t> </a:t>
            </a:r>
            <a:r>
              <a:rPr lang="el-GR" i="1" dirty="0" err="1"/>
              <a:t>παθῶν</a:t>
            </a:r>
            <a:r>
              <a:rPr lang="el-GR" dirty="0"/>
              <a:t>» (</a:t>
            </a:r>
            <a:r>
              <a:rPr lang="el-GR" i="1" dirty="0" err="1"/>
              <a:t>Ἑκατὸ</a:t>
            </a:r>
            <a:r>
              <a:rPr lang="el-GR" i="1" dirty="0"/>
              <a:t> </a:t>
            </a:r>
            <a:r>
              <a:rPr lang="el-GR" i="1" dirty="0" err="1"/>
              <a:t>Γνωστικὰ</a:t>
            </a:r>
            <a:r>
              <a:rPr lang="el-GR" i="1" dirty="0"/>
              <a:t> Κεφάλαια μ΄</a:t>
            </a:r>
            <a:r>
              <a:rPr lang="en-GB" dirty="0"/>
              <a:t>, SCHr5, </a:t>
            </a:r>
            <a:r>
              <a:rPr lang="el-GR" dirty="0"/>
              <a:t>σ. 108). Στην απαθή ψυχή αναγνωρίζεται η δυνατότητα να βλέπει τον εαυτό της, ανακαλύπτοντας τη δική της λαμπρότητα. Ωστόσο πρόκειται για μία όψη ολοκάθαρα διαισθητική, ανεικονική, όπως εκφράζεται με τις έννοιες της «</a:t>
            </a:r>
            <a:r>
              <a:rPr lang="el-GR" i="1" dirty="0" err="1"/>
              <a:t>αἰσθήσεως</a:t>
            </a:r>
            <a:r>
              <a:rPr lang="el-GR" dirty="0"/>
              <a:t>» και της «</a:t>
            </a:r>
            <a:r>
              <a:rPr lang="el-GR" i="1" dirty="0"/>
              <a:t>πληροφορίας</a:t>
            </a:r>
            <a:r>
              <a:rPr lang="el-GR" dirty="0"/>
              <a:t>». </a:t>
            </a:r>
          </a:p>
          <a:p>
            <a:endParaRPr lang="el-GR" dirty="0"/>
          </a:p>
        </p:txBody>
      </p:sp>
    </p:spTree>
    <p:extLst>
      <p:ext uri="{BB962C8B-B14F-4D97-AF65-F5344CB8AC3E}">
        <p14:creationId xmlns:p14="http://schemas.microsoft.com/office/powerpoint/2010/main" val="869319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F4E58B-F37A-4A0D-5D2E-F23D273CC580}"/>
              </a:ext>
            </a:extLst>
          </p:cNvPr>
          <p:cNvSpPr>
            <a:spLocks noGrp="1"/>
          </p:cNvSpPr>
          <p:nvPr>
            <p:ph type="title"/>
          </p:nvPr>
        </p:nvSpPr>
        <p:spPr>
          <a:xfrm>
            <a:off x="0" y="18256"/>
            <a:ext cx="12192000" cy="371043"/>
          </a:xfrm>
        </p:spPr>
        <p:txBody>
          <a:bodyPr>
            <a:normAutofit fontScale="90000"/>
          </a:bodyPr>
          <a:lstStyle/>
          <a:p>
            <a:pPr algn="ctr"/>
            <a:r>
              <a:rPr lang="el-GR" sz="4000" b="1" dirty="0"/>
              <a:t>Μνήμη Θεού, γνώση και αίσθηση της θείας παράκλησης</a:t>
            </a:r>
            <a:endParaRPr lang="el-GR" sz="4000" dirty="0"/>
          </a:p>
        </p:txBody>
      </p:sp>
      <p:sp>
        <p:nvSpPr>
          <p:cNvPr id="3" name="Θέση περιεχομένου 2">
            <a:extLst>
              <a:ext uri="{FF2B5EF4-FFF2-40B4-BE49-F238E27FC236}">
                <a16:creationId xmlns:a16="http://schemas.microsoft.com/office/drawing/2014/main" id="{0D4921E1-B4C3-BE4F-FE10-8733A32797B9}"/>
              </a:ext>
            </a:extLst>
          </p:cNvPr>
          <p:cNvSpPr>
            <a:spLocks noGrp="1"/>
          </p:cNvSpPr>
          <p:nvPr>
            <p:ph idx="1"/>
          </p:nvPr>
        </p:nvSpPr>
        <p:spPr>
          <a:xfrm>
            <a:off x="0" y="389299"/>
            <a:ext cx="12192000" cy="6450445"/>
          </a:xfrm>
        </p:spPr>
        <p:txBody>
          <a:bodyPr>
            <a:normAutofit fontScale="85000" lnSpcReduction="20000"/>
          </a:bodyPr>
          <a:lstStyle/>
          <a:p>
            <a:r>
              <a:rPr lang="el-GR" dirty="0"/>
              <a:t>Οποιαδήποτε δυνατότητα ορατής θέας της θείας δόξας με την αίσθηση του νου αποκλείεται, θέση που αποκαλύπτει την πολεμική του Διαδόχου κατά των </a:t>
            </a:r>
            <a:r>
              <a:rPr lang="el-GR" dirty="0" err="1"/>
              <a:t>Μεσσαλιανών</a:t>
            </a:r>
            <a:r>
              <a:rPr lang="el-GR" dirty="0"/>
              <a:t>. Άλλο </a:t>
            </a:r>
            <a:r>
              <a:rPr lang="el-GR" b="1" dirty="0"/>
              <a:t>γεύση της θείας παράκλησης </a:t>
            </a:r>
            <a:r>
              <a:rPr lang="el-GR" dirty="0"/>
              <a:t>και άλλο </a:t>
            </a:r>
            <a:r>
              <a:rPr lang="el-GR" b="1" dirty="0"/>
              <a:t>ορατή θέα της θείας δόξας</a:t>
            </a:r>
            <a:r>
              <a:rPr lang="el-GR" dirty="0"/>
              <a:t>. Τονίζεται λοιπόν με έμφαση: «</a:t>
            </a:r>
            <a:r>
              <a:rPr lang="el-GR" i="1" dirty="0" err="1"/>
              <a:t>Μηδεὶς</a:t>
            </a:r>
            <a:r>
              <a:rPr lang="el-GR" i="1" dirty="0"/>
              <a:t> </a:t>
            </a:r>
            <a:r>
              <a:rPr lang="el-GR" i="1" dirty="0" err="1"/>
              <a:t>ἀκούων</a:t>
            </a:r>
            <a:r>
              <a:rPr lang="el-GR" i="1" dirty="0"/>
              <a:t> </a:t>
            </a:r>
            <a:r>
              <a:rPr lang="el-GR" i="1" dirty="0" err="1"/>
              <a:t>αἴσθησιν</a:t>
            </a:r>
            <a:r>
              <a:rPr lang="el-GR" i="1" dirty="0"/>
              <a:t> </a:t>
            </a:r>
            <a:r>
              <a:rPr lang="el-GR" i="1" dirty="0" err="1"/>
              <a:t>νοὸς</a:t>
            </a:r>
            <a:r>
              <a:rPr lang="el-GR" i="1" dirty="0"/>
              <a:t> </a:t>
            </a:r>
            <a:r>
              <a:rPr lang="el-GR" i="1" dirty="0" err="1"/>
              <a:t>ὁρατῶς</a:t>
            </a:r>
            <a:r>
              <a:rPr lang="el-GR" i="1" dirty="0"/>
              <a:t> </a:t>
            </a:r>
            <a:r>
              <a:rPr lang="el-GR" i="1" dirty="0" err="1"/>
              <a:t>αὐτῷ</a:t>
            </a:r>
            <a:r>
              <a:rPr lang="el-GR" i="1" dirty="0"/>
              <a:t> </a:t>
            </a:r>
            <a:r>
              <a:rPr lang="el-GR" i="1" dirty="0" err="1"/>
              <a:t>τὴν</a:t>
            </a:r>
            <a:r>
              <a:rPr lang="el-GR" i="1" dirty="0"/>
              <a:t> </a:t>
            </a:r>
            <a:r>
              <a:rPr lang="el-GR" i="1" dirty="0" err="1"/>
              <a:t>δόξαν</a:t>
            </a:r>
            <a:r>
              <a:rPr lang="el-GR" i="1" dirty="0"/>
              <a:t> </a:t>
            </a:r>
            <a:r>
              <a:rPr lang="el-GR" i="1" dirty="0" err="1"/>
              <a:t>τοῦ</a:t>
            </a:r>
            <a:r>
              <a:rPr lang="el-GR" i="1" dirty="0"/>
              <a:t> </a:t>
            </a:r>
            <a:r>
              <a:rPr lang="el-GR" i="1" dirty="0" err="1"/>
              <a:t>θεοῦ</a:t>
            </a:r>
            <a:r>
              <a:rPr lang="el-GR" i="1" dirty="0"/>
              <a:t> </a:t>
            </a:r>
            <a:r>
              <a:rPr lang="el-GR" i="1" dirty="0" err="1"/>
              <a:t>ὀφθῆναι</a:t>
            </a:r>
            <a:r>
              <a:rPr lang="el-GR" i="1" dirty="0"/>
              <a:t> </a:t>
            </a:r>
            <a:r>
              <a:rPr lang="el-GR" i="1" dirty="0" err="1"/>
              <a:t>ἐλπιζέτω</a:t>
            </a:r>
            <a:r>
              <a:rPr lang="el-GR" i="1" dirty="0"/>
              <a:t>. </a:t>
            </a:r>
            <a:r>
              <a:rPr lang="el-GR" i="1" dirty="0" err="1"/>
              <a:t>Αἰσθάνεσθαι</a:t>
            </a:r>
            <a:r>
              <a:rPr lang="el-GR" i="1" dirty="0"/>
              <a:t> μὲν γάρ </a:t>
            </a:r>
            <a:r>
              <a:rPr lang="el-GR" i="1" dirty="0" err="1"/>
              <a:t>φαμεν</a:t>
            </a:r>
            <a:r>
              <a:rPr lang="el-GR" i="1" dirty="0"/>
              <a:t>… ἐν </a:t>
            </a:r>
            <a:r>
              <a:rPr lang="el-GR" i="1" dirty="0" err="1"/>
              <a:t>ἀρρήτῳ</a:t>
            </a:r>
            <a:r>
              <a:rPr lang="el-GR" i="1" dirty="0"/>
              <a:t> τινὶ </a:t>
            </a:r>
            <a:r>
              <a:rPr lang="el-GR" i="1" dirty="0" err="1"/>
              <a:t>γεύσει</a:t>
            </a:r>
            <a:r>
              <a:rPr lang="el-GR" i="1" dirty="0"/>
              <a:t> τῆς θείας παρακλήσεως, οὐ </a:t>
            </a:r>
            <a:r>
              <a:rPr lang="el-GR" i="1" dirty="0" err="1"/>
              <a:t>φαίνεσθαι</a:t>
            </a:r>
            <a:r>
              <a:rPr lang="el-GR" i="1" dirty="0"/>
              <a:t> δὲ αὐτῇ τι τῶν ἀοράτων… ἡμεῖς δὲ </a:t>
            </a:r>
            <a:r>
              <a:rPr lang="el-GR" i="1" dirty="0" err="1"/>
              <a:t>ἴσμεν</a:t>
            </a:r>
            <a:r>
              <a:rPr lang="el-GR" i="1" dirty="0"/>
              <a:t> ὅτι, ἐφ’ ὅσον </a:t>
            </a:r>
            <a:r>
              <a:rPr lang="el-GR" i="1" dirty="0" err="1"/>
              <a:t>ἐνδημοῦμεν</a:t>
            </a:r>
            <a:r>
              <a:rPr lang="el-GR" i="1" dirty="0"/>
              <a:t> ἐν τῷ </a:t>
            </a:r>
            <a:r>
              <a:rPr lang="el-GR" i="1" dirty="0" err="1"/>
              <a:t>φθαρτῷ</a:t>
            </a:r>
            <a:r>
              <a:rPr lang="el-GR" i="1" dirty="0"/>
              <a:t> τούτῳ σώματι… </a:t>
            </a:r>
            <a:r>
              <a:rPr lang="el-GR" i="1" dirty="0" err="1"/>
              <a:t>ὁρατῶς</a:t>
            </a:r>
            <a:r>
              <a:rPr lang="el-GR" i="1" dirty="0"/>
              <a:t> ἤ αὐτὸν ἤ τι τῶν </a:t>
            </a:r>
            <a:r>
              <a:rPr lang="el-GR" i="1" dirty="0" err="1"/>
              <a:t>ἐπουρανίων</a:t>
            </a:r>
            <a:r>
              <a:rPr lang="el-GR" i="1" dirty="0"/>
              <a:t> αὐτοῦ θαυμασίων ὁρᾶν οὐ δυνάμεθα</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λς</a:t>
            </a:r>
            <a:r>
              <a:rPr lang="el-GR" sz="2800" i="1" dirty="0"/>
              <a:t>΄</a:t>
            </a:r>
            <a:r>
              <a:rPr lang="en-GB" sz="2800" dirty="0"/>
              <a:t>, SCHr5, </a:t>
            </a:r>
            <a:r>
              <a:rPr lang="el-GR" sz="2800" dirty="0"/>
              <a:t>σ. 105).</a:t>
            </a:r>
          </a:p>
          <a:p>
            <a:r>
              <a:rPr lang="el-GR" dirty="0"/>
              <a:t>Αυτήν την αλήθεια θα πρέπει να τη γνωρίζουν όλοι οι χριστιανοί, περισσότερο όμως οι μοναχοί. Ξεκαθαρίζεται ότι στόχος της ασκητικής ζωής δεν είναι η </a:t>
            </a:r>
            <a:r>
              <a:rPr lang="el-GR" dirty="0" err="1"/>
              <a:t>θεοπτία</a:t>
            </a:r>
            <a:r>
              <a:rPr lang="el-GR" dirty="0"/>
              <a:t> αλλά η μέθεξη του Θεού. Εξάλλου χαρακτηριστικό της αληθινής φιλοσοφίας είναι να διαφυλάττει πάντοτε τον έρωτα των όψεων άπτερο: «</a:t>
            </a:r>
            <a:r>
              <a:rPr lang="el-GR" i="1" dirty="0"/>
              <a:t>Φιλοσοφίας </a:t>
            </a:r>
            <a:r>
              <a:rPr lang="el-GR" i="1" dirty="0" err="1"/>
              <a:t>γὰρ</a:t>
            </a:r>
            <a:r>
              <a:rPr lang="el-GR" i="1" dirty="0"/>
              <a:t> </a:t>
            </a:r>
            <a:r>
              <a:rPr lang="el-GR" i="1" dirty="0" err="1"/>
              <a:t>ὄντως</a:t>
            </a:r>
            <a:r>
              <a:rPr lang="el-GR" i="1" dirty="0"/>
              <a:t> </a:t>
            </a:r>
            <a:r>
              <a:rPr lang="el-GR" i="1" dirty="0" err="1"/>
              <a:t>πνευματικῆς</a:t>
            </a:r>
            <a:r>
              <a:rPr lang="el-GR" i="1" dirty="0"/>
              <a:t> </a:t>
            </a:r>
            <a:r>
              <a:rPr lang="el-GR" i="1" dirty="0" err="1"/>
              <a:t>ἴδιον</a:t>
            </a:r>
            <a:r>
              <a:rPr lang="el-GR" i="1" dirty="0"/>
              <a:t> </a:t>
            </a:r>
            <a:r>
              <a:rPr lang="el-GR" i="1" dirty="0" err="1"/>
              <a:t>ἄπτερον</a:t>
            </a:r>
            <a:r>
              <a:rPr lang="el-GR" i="1" dirty="0"/>
              <a:t> </a:t>
            </a:r>
            <a:r>
              <a:rPr lang="el-GR" i="1" dirty="0" err="1"/>
              <a:t>ἀεὶ</a:t>
            </a:r>
            <a:r>
              <a:rPr lang="el-GR" i="1" dirty="0"/>
              <a:t> </a:t>
            </a:r>
            <a:r>
              <a:rPr lang="el-GR" i="1" dirty="0" err="1"/>
              <a:t>τὸν</a:t>
            </a:r>
            <a:r>
              <a:rPr lang="el-GR" i="1" dirty="0"/>
              <a:t> </a:t>
            </a:r>
            <a:r>
              <a:rPr lang="el-GR" i="1" dirty="0" err="1"/>
              <a:t>ἔρωτα</a:t>
            </a:r>
            <a:r>
              <a:rPr lang="el-GR" i="1" dirty="0"/>
              <a:t> </a:t>
            </a:r>
            <a:r>
              <a:rPr lang="el-GR" i="1" dirty="0" err="1"/>
              <a:t>διαφυλάττειν</a:t>
            </a:r>
            <a:r>
              <a:rPr lang="el-GR" i="1" dirty="0"/>
              <a:t> </a:t>
            </a:r>
            <a:r>
              <a:rPr lang="el-GR" i="1" dirty="0" err="1"/>
              <a:t>τῶν</a:t>
            </a:r>
            <a:r>
              <a:rPr lang="el-GR" i="1" dirty="0"/>
              <a:t> </a:t>
            </a:r>
            <a:r>
              <a:rPr lang="el-GR" i="1" dirty="0" err="1"/>
              <a:t>ὄψεων</a:t>
            </a:r>
            <a:r>
              <a:rPr lang="el-GR" dirty="0"/>
              <a:t>» (</a:t>
            </a:r>
            <a:r>
              <a:rPr lang="el-GR" sz="2800" i="1" dirty="0" err="1"/>
              <a:t>Ἑκατὸ</a:t>
            </a:r>
            <a:r>
              <a:rPr lang="el-GR" sz="2800" i="1" dirty="0"/>
              <a:t> </a:t>
            </a:r>
            <a:r>
              <a:rPr lang="el-GR" sz="2800" i="1" dirty="0" err="1"/>
              <a:t>Γνωστικὰ</a:t>
            </a:r>
            <a:r>
              <a:rPr lang="el-GR" sz="2800" i="1" dirty="0"/>
              <a:t> Κεφάλαια </a:t>
            </a:r>
            <a:r>
              <a:rPr lang="el-GR" sz="2800" i="1" dirty="0" err="1"/>
              <a:t>νς</a:t>
            </a:r>
            <a:r>
              <a:rPr lang="el-GR" sz="2800" i="1" dirty="0"/>
              <a:t>΄</a:t>
            </a:r>
            <a:r>
              <a:rPr lang="en-GB" sz="2800" dirty="0"/>
              <a:t>, SCHr5, </a:t>
            </a:r>
            <a:r>
              <a:rPr lang="el-GR" sz="2800" dirty="0"/>
              <a:t>σ. </a:t>
            </a:r>
            <a:r>
              <a:rPr lang="el-GR" dirty="0"/>
              <a:t>11</a:t>
            </a:r>
            <a:r>
              <a:rPr lang="el-GR" sz="2800" dirty="0"/>
              <a:t>7).</a:t>
            </a:r>
          </a:p>
          <a:p>
            <a:r>
              <a:rPr lang="el-GR" dirty="0"/>
              <a:t>Η θερμή και αδιάλειπτη μνήμη του Θεού προκαλεί την έξη της αγάπης της θείας αγαθότητας: «</a:t>
            </a:r>
            <a:r>
              <a:rPr lang="el-GR" i="1" dirty="0" err="1"/>
              <a:t>Ἐγχρονίζον</a:t>
            </a:r>
            <a:r>
              <a:rPr lang="el-GR" i="1" dirty="0"/>
              <a:t> </a:t>
            </a:r>
            <a:r>
              <a:rPr lang="el-GR" i="1" dirty="0" err="1"/>
              <a:t>γὰρ</a:t>
            </a:r>
            <a:r>
              <a:rPr lang="el-GR" i="1" dirty="0"/>
              <a:t> </a:t>
            </a:r>
            <a:r>
              <a:rPr lang="el-GR" i="1" dirty="0" err="1"/>
              <a:t>τὸ</a:t>
            </a:r>
            <a:r>
              <a:rPr lang="el-GR" i="1" dirty="0"/>
              <a:t> </a:t>
            </a:r>
            <a:r>
              <a:rPr lang="el-GR" i="1" dirty="0" err="1"/>
              <a:t>ἔνδοξον</a:t>
            </a:r>
            <a:r>
              <a:rPr lang="el-GR" i="1" dirty="0"/>
              <a:t> </a:t>
            </a:r>
            <a:r>
              <a:rPr lang="el-GR" i="1" dirty="0" err="1"/>
              <a:t>ἐκεῖνο</a:t>
            </a:r>
            <a:r>
              <a:rPr lang="el-GR" i="1" dirty="0"/>
              <a:t> </a:t>
            </a:r>
            <a:r>
              <a:rPr lang="el-GR" i="1" dirty="0" err="1"/>
              <a:t>καὶ</a:t>
            </a:r>
            <a:r>
              <a:rPr lang="el-GR" i="1" dirty="0"/>
              <a:t> </a:t>
            </a:r>
            <a:r>
              <a:rPr lang="el-GR" i="1" dirty="0" err="1"/>
              <a:t>πολυπόθητον</a:t>
            </a:r>
            <a:r>
              <a:rPr lang="el-GR" i="1" dirty="0"/>
              <a:t> </a:t>
            </a:r>
            <a:r>
              <a:rPr lang="el-GR" i="1" dirty="0" err="1"/>
              <a:t>ὄνομα</a:t>
            </a:r>
            <a:r>
              <a:rPr lang="el-GR" sz="2800" i="1" dirty="0"/>
              <a:t> </a:t>
            </a:r>
            <a:r>
              <a:rPr lang="el-GR" sz="2800" i="1" dirty="0" err="1"/>
              <a:t>διὰ</a:t>
            </a:r>
            <a:r>
              <a:rPr lang="el-GR" sz="2800" i="1" dirty="0"/>
              <a:t> </a:t>
            </a:r>
            <a:r>
              <a:rPr lang="el-GR" sz="2800" i="1" dirty="0" err="1"/>
              <a:t>τῆς</a:t>
            </a:r>
            <a:r>
              <a:rPr lang="el-GR" sz="2800" i="1" dirty="0"/>
              <a:t> μνήμης </a:t>
            </a:r>
            <a:r>
              <a:rPr lang="el-GR" sz="2800" i="1" dirty="0" err="1"/>
              <a:t>τοῦ</a:t>
            </a:r>
            <a:r>
              <a:rPr lang="el-GR" sz="2800" i="1" dirty="0"/>
              <a:t> </a:t>
            </a:r>
            <a:r>
              <a:rPr lang="el-GR" sz="2800" i="1" dirty="0" err="1"/>
              <a:t>νοῦ</a:t>
            </a:r>
            <a:r>
              <a:rPr lang="el-GR" sz="2800" i="1" dirty="0"/>
              <a:t> </a:t>
            </a:r>
            <a:r>
              <a:rPr lang="el-GR" sz="2800" i="1" dirty="0" err="1"/>
              <a:t>τῇ</a:t>
            </a:r>
            <a:r>
              <a:rPr lang="el-GR" sz="2800" i="1" dirty="0"/>
              <a:t> </a:t>
            </a:r>
            <a:r>
              <a:rPr lang="el-GR" sz="2800" i="1" dirty="0" err="1"/>
              <a:t>θέρμῃ</a:t>
            </a:r>
            <a:r>
              <a:rPr lang="el-GR" sz="2800" i="1" dirty="0"/>
              <a:t> </a:t>
            </a:r>
            <a:r>
              <a:rPr lang="el-GR" sz="2800" i="1" dirty="0" err="1"/>
              <a:t>τῆς</a:t>
            </a:r>
            <a:r>
              <a:rPr lang="el-GR" sz="2800" i="1" dirty="0"/>
              <a:t> καρδίας, </a:t>
            </a:r>
            <a:r>
              <a:rPr lang="el-GR" sz="2800" i="1" dirty="0" err="1"/>
              <a:t>ἕξιν</a:t>
            </a:r>
            <a:r>
              <a:rPr lang="el-GR" sz="2800" i="1" dirty="0"/>
              <a:t> </a:t>
            </a:r>
            <a:r>
              <a:rPr lang="el-GR" sz="2800" i="1" dirty="0" err="1"/>
              <a:t>ἡμῖν</a:t>
            </a:r>
            <a:r>
              <a:rPr lang="el-GR" sz="2800" i="1" dirty="0"/>
              <a:t> πάντως </a:t>
            </a:r>
            <a:r>
              <a:rPr lang="el-GR" sz="2800" i="1" dirty="0" err="1"/>
              <a:t>τοῦ</a:t>
            </a:r>
            <a:r>
              <a:rPr lang="el-GR" sz="2800" i="1" dirty="0"/>
              <a:t> </a:t>
            </a:r>
            <a:r>
              <a:rPr lang="el-GR" sz="2800" i="1" dirty="0" err="1"/>
              <a:t>ἀγαπᾶν</a:t>
            </a:r>
            <a:r>
              <a:rPr lang="el-GR" sz="2800" i="1" dirty="0"/>
              <a:t> </a:t>
            </a:r>
            <a:r>
              <a:rPr lang="el-GR" sz="2800" i="1" dirty="0" err="1"/>
              <a:t>τὴν</a:t>
            </a:r>
            <a:r>
              <a:rPr lang="el-GR" sz="2800" i="1" dirty="0"/>
              <a:t> </a:t>
            </a:r>
            <a:r>
              <a:rPr lang="el-GR" sz="2800" i="1" dirty="0" err="1"/>
              <a:t>αὐτοῦ</a:t>
            </a:r>
            <a:r>
              <a:rPr lang="el-GR" sz="2800" i="1" dirty="0"/>
              <a:t> </a:t>
            </a:r>
            <a:r>
              <a:rPr lang="el-GR" sz="2800" i="1" dirty="0" err="1"/>
              <a:t>ἀγαθότητα</a:t>
            </a:r>
            <a:r>
              <a:rPr lang="el-GR" sz="2800" i="1" dirty="0"/>
              <a:t> </a:t>
            </a:r>
            <a:r>
              <a:rPr lang="el-GR" sz="2800" i="1" dirty="0" err="1"/>
              <a:t>μηδενὸς</a:t>
            </a:r>
            <a:r>
              <a:rPr lang="el-GR" sz="2800" i="1" dirty="0"/>
              <a:t> </a:t>
            </a:r>
            <a:r>
              <a:rPr lang="el-GR" sz="2800" i="1" dirty="0" err="1"/>
              <a:t>ὄντος</a:t>
            </a:r>
            <a:r>
              <a:rPr lang="el-GR" sz="2800" i="1" dirty="0"/>
              <a:t> </a:t>
            </a:r>
            <a:r>
              <a:rPr lang="el-GR" sz="2800" i="1" dirty="0" err="1"/>
              <a:t>λοιπὸν</a:t>
            </a:r>
            <a:r>
              <a:rPr lang="el-GR" sz="2800" i="1" dirty="0"/>
              <a:t> </a:t>
            </a:r>
            <a:r>
              <a:rPr lang="el-GR" sz="2800" i="1" dirty="0" err="1"/>
              <a:t>τοῦ</a:t>
            </a:r>
            <a:r>
              <a:rPr lang="el-GR" sz="2800" i="1" dirty="0"/>
              <a:t> </a:t>
            </a:r>
            <a:r>
              <a:rPr lang="el-GR" sz="2800" i="1" dirty="0" err="1"/>
              <a:t>ἐμποδίζοντος</a:t>
            </a:r>
            <a:r>
              <a:rPr lang="el-GR" sz="2800" i="1" dirty="0"/>
              <a:t> </a:t>
            </a:r>
            <a:r>
              <a:rPr lang="el-GR" sz="2800" i="1" dirty="0" err="1"/>
              <a:t>ἐμποιεῖ</a:t>
            </a:r>
            <a:r>
              <a:rPr lang="el-GR" sz="2800" dirty="0"/>
              <a:t>» (</a:t>
            </a:r>
            <a:r>
              <a:rPr lang="el-GR" i="1" dirty="0" err="1"/>
              <a:t>Ἑκατὸ</a:t>
            </a:r>
            <a:r>
              <a:rPr lang="el-GR" i="1" dirty="0"/>
              <a:t> </a:t>
            </a:r>
            <a:r>
              <a:rPr lang="el-GR" i="1" dirty="0" err="1"/>
              <a:t>Γνωστικὰ</a:t>
            </a:r>
            <a:r>
              <a:rPr lang="el-GR" i="1" dirty="0"/>
              <a:t> Κεφάλαια </a:t>
            </a:r>
            <a:r>
              <a:rPr lang="el-GR" i="1" dirty="0" err="1"/>
              <a:t>νθ</a:t>
            </a:r>
            <a:r>
              <a:rPr lang="el-GR" i="1" dirty="0"/>
              <a:t>΄</a:t>
            </a:r>
            <a:r>
              <a:rPr lang="en-GB" dirty="0"/>
              <a:t>, SCHr5, </a:t>
            </a:r>
            <a:r>
              <a:rPr lang="el-GR" dirty="0"/>
              <a:t>σ. 119). Η βίωση της «</a:t>
            </a:r>
            <a:r>
              <a:rPr lang="el-GR" i="1" dirty="0" err="1"/>
              <a:t>εὐχῆς</a:t>
            </a:r>
            <a:r>
              <a:rPr lang="el-GR" dirty="0"/>
              <a:t>» που βρίσκεται «</a:t>
            </a:r>
            <a:r>
              <a:rPr lang="el-GR" i="1" dirty="0" err="1"/>
              <a:t>παντὸς</a:t>
            </a:r>
            <a:r>
              <a:rPr lang="el-GR" i="1" dirty="0"/>
              <a:t> πλάτους </a:t>
            </a:r>
            <a:r>
              <a:rPr lang="el-GR" i="1" dirty="0" err="1"/>
              <a:t>ἐπάνω</a:t>
            </a:r>
            <a:r>
              <a:rPr lang="el-GR" dirty="0"/>
              <a:t>» υπάρχει μόνο γι’ αυτούς που είναι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i="1" dirty="0"/>
              <a:t> </a:t>
            </a:r>
            <a:r>
              <a:rPr lang="el-GR" i="1" dirty="0" err="1"/>
              <a:t>ἐμπεπλησμένων</a:t>
            </a:r>
            <a:r>
              <a:rPr lang="el-GR" i="1" dirty="0"/>
              <a:t> </a:t>
            </a:r>
            <a:r>
              <a:rPr lang="el-GR" i="1" dirty="0" err="1"/>
              <a:t>τῆς</a:t>
            </a:r>
            <a:r>
              <a:rPr lang="el-GR" i="1" dirty="0"/>
              <a:t> </a:t>
            </a:r>
            <a:r>
              <a:rPr lang="el-GR" i="1" dirty="0" err="1"/>
              <a:t>ἁγίας</a:t>
            </a:r>
            <a:r>
              <a:rPr lang="el-GR" i="1" dirty="0"/>
              <a:t> χάριτος</a:t>
            </a:r>
            <a:r>
              <a:rPr lang="el-GR" dirty="0"/>
              <a:t>» (</a:t>
            </a:r>
            <a:r>
              <a:rPr lang="el-GR" i="1" dirty="0" err="1"/>
              <a:t>Ἑκατὸ</a:t>
            </a:r>
            <a:r>
              <a:rPr lang="el-GR" i="1" dirty="0"/>
              <a:t> </a:t>
            </a:r>
            <a:r>
              <a:rPr lang="el-GR" i="1" dirty="0" err="1"/>
              <a:t>Γνωστικὰ</a:t>
            </a:r>
            <a:r>
              <a:rPr lang="el-GR" i="1" dirty="0"/>
              <a:t> Κεφάλαια </a:t>
            </a:r>
            <a:r>
              <a:rPr lang="el-GR" i="1" dirty="0" err="1"/>
              <a:t>ξη</a:t>
            </a:r>
            <a:r>
              <a:rPr lang="el-GR" i="1" dirty="0"/>
              <a:t>΄</a:t>
            </a:r>
            <a:r>
              <a:rPr lang="en-GB" dirty="0"/>
              <a:t>, SCHr5, </a:t>
            </a:r>
            <a:r>
              <a:rPr lang="el-GR" dirty="0"/>
              <a:t>σ. 129). </a:t>
            </a:r>
          </a:p>
          <a:p>
            <a:r>
              <a:rPr lang="el-GR" dirty="0"/>
              <a:t>Τελικά η επιλογή της άσκησης καθορίζεται από την επιθυμία για ολοκληρωτική αναφορά του ανθρώπου στον Θεό, καθώς αποβλέπει «</a:t>
            </a:r>
            <a:r>
              <a:rPr lang="el-GR" i="1" dirty="0" err="1"/>
              <a:t>ἐν</a:t>
            </a:r>
            <a:r>
              <a:rPr lang="el-GR" i="1" dirty="0"/>
              <a:t> </a:t>
            </a:r>
            <a:r>
              <a:rPr lang="el-GR" i="1" dirty="0" err="1"/>
              <a:t>πάσῆ</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i="1" dirty="0"/>
              <a:t> </a:t>
            </a:r>
            <a:r>
              <a:rPr lang="el-GR" i="1" dirty="0" err="1"/>
              <a:t>ἀγαπῆσαι</a:t>
            </a:r>
            <a:r>
              <a:rPr lang="el-GR" i="1" dirty="0"/>
              <a:t> </a:t>
            </a:r>
            <a:r>
              <a:rPr lang="el-GR" i="1" dirty="0" err="1"/>
              <a:t>τὸν</a:t>
            </a:r>
            <a:r>
              <a:rPr lang="el-GR" i="1" dirty="0"/>
              <a:t> Θεόν</a:t>
            </a:r>
            <a:r>
              <a:rPr lang="el-GR" dirty="0"/>
              <a:t>» (</a:t>
            </a:r>
            <a:r>
              <a:rPr lang="el-GR" i="1" dirty="0" err="1"/>
              <a:t>Ἑκατὸ</a:t>
            </a:r>
            <a:r>
              <a:rPr lang="el-GR" i="1" dirty="0"/>
              <a:t> </a:t>
            </a:r>
            <a:r>
              <a:rPr lang="el-GR" i="1" dirty="0" err="1"/>
              <a:t>Γνωστικὰ</a:t>
            </a:r>
            <a:r>
              <a:rPr lang="el-GR" i="1" dirty="0"/>
              <a:t> Κεφάλαια μ΄</a:t>
            </a:r>
            <a:r>
              <a:rPr lang="en-GB" dirty="0"/>
              <a:t>, SCHr5, </a:t>
            </a:r>
            <a:r>
              <a:rPr lang="el-GR" dirty="0"/>
              <a:t>σ. 108). </a:t>
            </a:r>
          </a:p>
        </p:txBody>
      </p:sp>
    </p:spTree>
    <p:extLst>
      <p:ext uri="{BB962C8B-B14F-4D97-AF65-F5344CB8AC3E}">
        <p14:creationId xmlns:p14="http://schemas.microsoft.com/office/powerpoint/2010/main" val="3218262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A61F56-B733-44FE-19BD-59188EE3581C}"/>
              </a:ext>
            </a:extLst>
          </p:cNvPr>
          <p:cNvSpPr>
            <a:spLocks noGrp="1"/>
          </p:cNvSpPr>
          <p:nvPr>
            <p:ph type="title"/>
          </p:nvPr>
        </p:nvSpPr>
        <p:spPr>
          <a:xfrm>
            <a:off x="0" y="18256"/>
            <a:ext cx="12192000" cy="479685"/>
          </a:xfrm>
        </p:spPr>
        <p:txBody>
          <a:bodyPr>
            <a:normAutofit fontScale="90000"/>
          </a:bodyPr>
          <a:lstStyle/>
          <a:p>
            <a:pPr algn="ctr"/>
            <a:r>
              <a:rPr lang="el-GR" sz="3000" b="1" dirty="0"/>
              <a:t>Αγάπη, θεολογία και αίσθηση του πόθου για ολοκληρωτική ένωση με τον Θεό</a:t>
            </a:r>
          </a:p>
        </p:txBody>
      </p:sp>
      <p:sp>
        <p:nvSpPr>
          <p:cNvPr id="3" name="Θέση περιεχομένου 2">
            <a:extLst>
              <a:ext uri="{FF2B5EF4-FFF2-40B4-BE49-F238E27FC236}">
                <a16:creationId xmlns:a16="http://schemas.microsoft.com/office/drawing/2014/main" id="{AA7F5E6B-30A5-AC52-0CC6-F9999E980F4F}"/>
              </a:ext>
            </a:extLst>
          </p:cNvPr>
          <p:cNvSpPr>
            <a:spLocks noGrp="1"/>
          </p:cNvSpPr>
          <p:nvPr>
            <p:ph idx="1"/>
          </p:nvPr>
        </p:nvSpPr>
        <p:spPr>
          <a:xfrm>
            <a:off x="0" y="497941"/>
            <a:ext cx="12192000" cy="6341803"/>
          </a:xfrm>
        </p:spPr>
        <p:txBody>
          <a:bodyPr>
            <a:normAutofit fontScale="92500" lnSpcReduction="20000"/>
          </a:bodyPr>
          <a:lstStyle/>
          <a:p>
            <a:r>
              <a:rPr lang="el-GR" dirty="0"/>
              <a:t>Η αγάπη κυριαρχεί ως αίτημα της ψυχής γιατί αποτελεί τη νοερή αίσθηση, δηλαδή τη θετική δύναμη που συνάπτει τον άνθρωπο με τον Θεό. Διακρίνεται από την πίστη και την ελπίδα κατέχοντας θέση ηγεμονική· ενώ οι πρώτες διδάσκουν την </a:t>
            </a:r>
            <a:r>
              <a:rPr lang="el-GR" dirty="0" err="1"/>
              <a:t>αποταγή</a:t>
            </a:r>
            <a:r>
              <a:rPr lang="el-GR" dirty="0"/>
              <a:t> «</a:t>
            </a:r>
            <a:r>
              <a:rPr lang="el-GR" i="1" dirty="0" err="1"/>
              <a:t>τῶν</a:t>
            </a:r>
            <a:r>
              <a:rPr lang="el-GR" i="1" dirty="0"/>
              <a:t> </a:t>
            </a:r>
            <a:r>
              <a:rPr lang="el-GR" i="1" dirty="0" err="1"/>
              <a:t>ὁρωμένων</a:t>
            </a:r>
            <a:r>
              <a:rPr lang="el-GR" i="1" dirty="0"/>
              <a:t> </a:t>
            </a:r>
            <a:r>
              <a:rPr lang="el-GR" i="1" dirty="0" err="1"/>
              <a:t>καλῶν</a:t>
            </a:r>
            <a:r>
              <a:rPr lang="el-GR" dirty="0"/>
              <a:t>», η αγάπη συνάπτει την ψυχή με τις αρετές του Θεού «</a:t>
            </a:r>
            <a:r>
              <a:rPr lang="el-GR" i="1" dirty="0" err="1"/>
              <a:t>αἰσθήσει</a:t>
            </a:r>
            <a:r>
              <a:rPr lang="el-GR" i="1" dirty="0"/>
              <a:t> </a:t>
            </a:r>
            <a:r>
              <a:rPr lang="el-GR" i="1" dirty="0" err="1"/>
              <a:t>νοερᾷ</a:t>
            </a:r>
            <a:r>
              <a:rPr lang="el-GR" i="1" dirty="0"/>
              <a:t> </a:t>
            </a:r>
            <a:r>
              <a:rPr lang="el-GR" i="1" dirty="0" err="1"/>
              <a:t>τὸν</a:t>
            </a:r>
            <a:r>
              <a:rPr lang="el-GR" i="1" dirty="0"/>
              <a:t> </a:t>
            </a:r>
            <a:r>
              <a:rPr lang="el-GR" i="1" dirty="0" err="1"/>
              <a:t>ἀόρατον</a:t>
            </a:r>
            <a:r>
              <a:rPr lang="el-GR" i="1" dirty="0"/>
              <a:t> </a:t>
            </a:r>
            <a:r>
              <a:rPr lang="el-GR" i="1" dirty="0" err="1"/>
              <a:t>ἐξιχνεύουσα</a:t>
            </a:r>
            <a:r>
              <a:rPr lang="el-GR" dirty="0"/>
              <a:t>» (</a:t>
            </a:r>
            <a:r>
              <a:rPr lang="el-GR" i="1" dirty="0" err="1"/>
              <a:t>Ἑκατὸ</a:t>
            </a:r>
            <a:r>
              <a:rPr lang="el-GR" i="1" dirty="0"/>
              <a:t> </a:t>
            </a:r>
            <a:r>
              <a:rPr lang="el-GR" i="1" dirty="0" err="1"/>
              <a:t>Γνωστικὰ</a:t>
            </a:r>
            <a:r>
              <a:rPr lang="el-GR" i="1" dirty="0"/>
              <a:t> Κεφάλαια α΄</a:t>
            </a:r>
            <a:r>
              <a:rPr lang="en-GB" dirty="0"/>
              <a:t>, SCHr5, </a:t>
            </a:r>
            <a:r>
              <a:rPr lang="el-GR" dirty="0"/>
              <a:t>σ. 85). Η νοερή αίσθηση είναι μία κίνηση που εξασκεί το σώμα μέχρι το βάθος της άφατης αγάπης, μέχρι τη στιγμή που η ψυχή δεν σκέφτεται τίποτε άλλο παρά μόνο παρά εκείνο για το οποίο ασκήθηκε. </a:t>
            </a:r>
          </a:p>
          <a:p>
            <a:r>
              <a:rPr lang="el-GR" dirty="0"/>
              <a:t>Ωστόσο, η κατοχή του πνευματικού πλούτου εξαρτάται πάντοτε από την πραγματοποίηση του θείου φωτισμού. Η κατοχή της πνευματικής αγάπης είναι αδύνατη «</a:t>
            </a:r>
            <a:r>
              <a:rPr lang="el-GR" i="1" dirty="0" err="1"/>
              <a:t>εἰ</a:t>
            </a:r>
            <a:r>
              <a:rPr lang="el-GR" i="1" dirty="0"/>
              <a:t> </a:t>
            </a:r>
            <a:r>
              <a:rPr lang="el-GR" i="1" dirty="0" err="1"/>
              <a:t>μὴ</a:t>
            </a:r>
            <a:r>
              <a:rPr lang="el-GR" i="1" dirty="0"/>
              <a:t> </a:t>
            </a:r>
            <a:r>
              <a:rPr lang="el-GR" i="1" dirty="0" err="1"/>
              <a:t>ἐν</a:t>
            </a:r>
            <a:r>
              <a:rPr lang="el-GR" i="1" dirty="0"/>
              <a:t> </a:t>
            </a:r>
            <a:r>
              <a:rPr lang="el-GR" i="1" dirty="0" err="1"/>
              <a:t>πάσῃ</a:t>
            </a:r>
            <a:r>
              <a:rPr lang="el-GR" i="1" dirty="0"/>
              <a:t> </a:t>
            </a:r>
            <a:r>
              <a:rPr lang="el-GR" i="1" dirty="0" err="1"/>
              <a:t>πληροφορίᾳ</a:t>
            </a:r>
            <a:r>
              <a:rPr lang="el-GR" i="1" dirty="0"/>
              <a:t> </a:t>
            </a:r>
            <a:r>
              <a:rPr lang="el-GR" i="1" dirty="0" err="1"/>
              <a:t>φωτιστεῖ</a:t>
            </a:r>
            <a:r>
              <a:rPr lang="el-GR" i="1" dirty="0"/>
              <a:t> </a:t>
            </a:r>
            <a:r>
              <a:rPr lang="el-GR" i="1" dirty="0" err="1"/>
              <a:t>παρὰ</a:t>
            </a:r>
            <a:r>
              <a:rPr lang="el-GR" i="1" dirty="0"/>
              <a:t> </a:t>
            </a:r>
            <a:r>
              <a:rPr lang="el-GR" i="1" dirty="0" err="1"/>
              <a:t>τοῦ</a:t>
            </a:r>
            <a:r>
              <a:rPr lang="el-GR" i="1" dirty="0"/>
              <a:t> </a:t>
            </a:r>
            <a:r>
              <a:rPr lang="el-GR" i="1" dirty="0" err="1"/>
              <a:t>ἁγίου</a:t>
            </a:r>
            <a:r>
              <a:rPr lang="el-GR" i="1" dirty="0"/>
              <a:t> πνεύματος</a:t>
            </a:r>
            <a:r>
              <a:rPr lang="el-GR" dirty="0"/>
              <a:t>» (</a:t>
            </a:r>
            <a:r>
              <a:rPr lang="el-GR" i="1" dirty="0" err="1"/>
              <a:t>Ἑκατὸ</a:t>
            </a:r>
            <a:r>
              <a:rPr lang="el-GR" i="1" dirty="0"/>
              <a:t> </a:t>
            </a:r>
            <a:r>
              <a:rPr lang="el-GR" i="1" dirty="0" err="1"/>
              <a:t>Γνωστικὰ</a:t>
            </a:r>
            <a:r>
              <a:rPr lang="el-GR" i="1" dirty="0"/>
              <a:t> Κεφάλαια </a:t>
            </a:r>
            <a:r>
              <a:rPr lang="el-GR" i="1" dirty="0" err="1"/>
              <a:t>πθ</a:t>
            </a:r>
            <a:r>
              <a:rPr lang="el-GR" i="1" dirty="0"/>
              <a:t>΄</a:t>
            </a:r>
            <a:r>
              <a:rPr lang="en-GB" dirty="0"/>
              <a:t>, SCHr5, </a:t>
            </a:r>
            <a:r>
              <a:rPr lang="el-GR" dirty="0" err="1"/>
              <a:t>σσ</a:t>
            </a:r>
            <a:r>
              <a:rPr lang="el-GR" dirty="0"/>
              <a:t>. 149-150). </a:t>
            </a:r>
          </a:p>
          <a:p>
            <a:r>
              <a:rPr lang="el-GR" dirty="0"/>
              <a:t>Τελικά η αγάπη συνιστά την κινητήρια δύναμη προώθησης του κατ’ εικόνα προς το καθ’ </a:t>
            </a:r>
            <a:r>
              <a:rPr lang="el-GR" dirty="0" err="1"/>
              <a:t>ομοίωσιν</a:t>
            </a:r>
            <a:r>
              <a:rPr lang="el-GR" dirty="0"/>
              <a:t>, όχι βέβαια με βάση τη δυνατότητα της ανθρώπινης φύσης αλλά την αποστολή του θείου φωτισμού. Η σχέση μεταξύ αγάπης και ομοίωσης είναι άμεση και αιτιώδης: «</a:t>
            </a:r>
            <a:r>
              <a:rPr lang="el-GR" i="1" dirty="0"/>
              <a:t>Πάσας </a:t>
            </a:r>
            <a:r>
              <a:rPr lang="el-GR" i="1" dirty="0" err="1"/>
              <a:t>μὲν</a:t>
            </a:r>
            <a:r>
              <a:rPr lang="el-GR" i="1" dirty="0"/>
              <a:t> </a:t>
            </a:r>
            <a:r>
              <a:rPr lang="el-GR" i="1" dirty="0" err="1"/>
              <a:t>τὰς</a:t>
            </a:r>
            <a:r>
              <a:rPr lang="el-GR" i="1" dirty="0"/>
              <a:t> </a:t>
            </a:r>
            <a:r>
              <a:rPr lang="el-GR" i="1" dirty="0" err="1"/>
              <a:t>ἀρετὰς</a:t>
            </a:r>
            <a:r>
              <a:rPr lang="el-GR" i="1" dirty="0"/>
              <a:t> </a:t>
            </a:r>
            <a:r>
              <a:rPr lang="el-GR" i="1" dirty="0" err="1"/>
              <a:t>διὰ</a:t>
            </a:r>
            <a:r>
              <a:rPr lang="el-GR" i="1" dirty="0"/>
              <a:t> </a:t>
            </a:r>
            <a:r>
              <a:rPr lang="el-GR" i="1" dirty="0" err="1"/>
              <a:t>τῆς</a:t>
            </a:r>
            <a:r>
              <a:rPr lang="el-GR" i="1" dirty="0"/>
              <a:t> </a:t>
            </a:r>
            <a:r>
              <a:rPr lang="el-GR" i="1" dirty="0" err="1"/>
              <a:t>αἰσθήσεως</a:t>
            </a:r>
            <a:r>
              <a:rPr lang="el-GR" i="1" dirty="0"/>
              <a:t> ὁ </a:t>
            </a:r>
            <a:r>
              <a:rPr lang="el-GR" i="1" dirty="0" err="1"/>
              <a:t>νοῦς</a:t>
            </a:r>
            <a:r>
              <a:rPr lang="el-GR" i="1" dirty="0"/>
              <a:t> </a:t>
            </a:r>
            <a:r>
              <a:rPr lang="el-GR" i="1" dirty="0" err="1"/>
              <a:t>κατὰ</a:t>
            </a:r>
            <a:r>
              <a:rPr lang="el-GR" i="1" dirty="0"/>
              <a:t> μέτρον </a:t>
            </a:r>
            <a:r>
              <a:rPr lang="el-GR" i="1" dirty="0" err="1"/>
              <a:t>τινι</a:t>
            </a:r>
            <a:r>
              <a:rPr lang="el-GR" i="1" dirty="0"/>
              <a:t> </a:t>
            </a:r>
            <a:r>
              <a:rPr lang="el-GR" i="1" dirty="0" err="1"/>
              <a:t>καὶ</a:t>
            </a:r>
            <a:r>
              <a:rPr lang="el-GR" i="1" dirty="0"/>
              <a:t> </a:t>
            </a:r>
            <a:r>
              <a:rPr lang="el-GR" i="1" dirty="0" err="1"/>
              <a:t>ῥυθμὸν</a:t>
            </a:r>
            <a:r>
              <a:rPr lang="el-GR" i="1" dirty="0"/>
              <a:t> </a:t>
            </a:r>
            <a:r>
              <a:rPr lang="el-GR" i="1" dirty="0" err="1"/>
              <a:t>ἄρρητον</a:t>
            </a:r>
            <a:r>
              <a:rPr lang="el-GR" i="1" dirty="0"/>
              <a:t> </a:t>
            </a:r>
            <a:r>
              <a:rPr lang="el-GR" i="1" dirty="0" err="1"/>
              <a:t>προκόπτων</a:t>
            </a:r>
            <a:r>
              <a:rPr lang="el-GR" i="1" dirty="0"/>
              <a:t> απολαμβάνει· </a:t>
            </a:r>
            <a:r>
              <a:rPr lang="el-GR" i="1" dirty="0" err="1"/>
              <a:t>τὴν</a:t>
            </a:r>
            <a:r>
              <a:rPr lang="el-GR" i="1" dirty="0"/>
              <a:t> </a:t>
            </a:r>
            <a:r>
              <a:rPr lang="el-GR" i="1" dirty="0" err="1"/>
              <a:t>δὲ</a:t>
            </a:r>
            <a:r>
              <a:rPr lang="el-GR" i="1" dirty="0"/>
              <a:t> </a:t>
            </a:r>
            <a:r>
              <a:rPr lang="el-GR" i="1" dirty="0" err="1"/>
              <a:t>πνευματικὴ</a:t>
            </a:r>
            <a:r>
              <a:rPr lang="el-GR" i="1" dirty="0"/>
              <a:t> </a:t>
            </a:r>
            <a:r>
              <a:rPr lang="el-GR" i="1" dirty="0" err="1"/>
              <a:t>οὐ</a:t>
            </a:r>
            <a:r>
              <a:rPr lang="el-GR" i="1" dirty="0"/>
              <a:t> </a:t>
            </a:r>
            <a:r>
              <a:rPr lang="el-GR" i="1" dirty="0" err="1"/>
              <a:t>δύναταἰ</a:t>
            </a:r>
            <a:r>
              <a:rPr lang="el-GR" i="1" dirty="0"/>
              <a:t> τις </a:t>
            </a:r>
            <a:r>
              <a:rPr lang="el-GR" i="1" dirty="0" err="1"/>
              <a:t>ἀγάπην</a:t>
            </a:r>
            <a:r>
              <a:rPr lang="el-GR" i="1" dirty="0"/>
              <a:t> </a:t>
            </a:r>
            <a:r>
              <a:rPr lang="el-GR" i="1" dirty="0" err="1"/>
              <a:t>κτήσασθαι</a:t>
            </a:r>
            <a:r>
              <a:rPr lang="el-GR" i="1" dirty="0"/>
              <a:t>, </a:t>
            </a:r>
            <a:r>
              <a:rPr lang="el-GR" i="1" dirty="0" err="1"/>
              <a:t>εἰ</a:t>
            </a:r>
            <a:r>
              <a:rPr lang="el-GR" i="1" dirty="0"/>
              <a:t> </a:t>
            </a:r>
            <a:r>
              <a:rPr lang="el-GR" i="1" dirty="0" err="1"/>
              <a:t>μὴ</a:t>
            </a:r>
            <a:r>
              <a:rPr lang="el-GR" i="1" dirty="0"/>
              <a:t> </a:t>
            </a:r>
            <a:r>
              <a:rPr lang="el-GR" i="1" dirty="0" err="1"/>
              <a:t>ἐν</a:t>
            </a:r>
            <a:r>
              <a:rPr lang="el-GR" i="1" dirty="0"/>
              <a:t> </a:t>
            </a:r>
            <a:r>
              <a:rPr lang="el-GR" i="1" dirty="0" err="1"/>
              <a:t>πάσῃ</a:t>
            </a:r>
            <a:r>
              <a:rPr lang="el-GR" i="1" dirty="0"/>
              <a:t> </a:t>
            </a:r>
            <a:r>
              <a:rPr lang="el-GR" i="1" dirty="0" err="1"/>
              <a:t>πληροφορίᾳ</a:t>
            </a:r>
            <a:r>
              <a:rPr lang="el-GR" i="1" dirty="0"/>
              <a:t> </a:t>
            </a:r>
            <a:r>
              <a:rPr lang="el-GR" i="1" dirty="0" err="1"/>
              <a:t>φωτισθῇ</a:t>
            </a:r>
            <a:r>
              <a:rPr lang="el-GR" i="1" dirty="0"/>
              <a:t> </a:t>
            </a:r>
            <a:r>
              <a:rPr lang="el-GR" i="1" dirty="0" err="1"/>
              <a:t>παρὰ</a:t>
            </a:r>
            <a:r>
              <a:rPr lang="el-GR" i="1" dirty="0"/>
              <a:t> </a:t>
            </a:r>
            <a:r>
              <a:rPr lang="el-GR" i="1" dirty="0" err="1"/>
              <a:t>τοῦ</a:t>
            </a:r>
            <a:r>
              <a:rPr lang="el-GR" i="1" dirty="0"/>
              <a:t> </a:t>
            </a:r>
            <a:r>
              <a:rPr lang="el-GR" i="1" dirty="0" err="1"/>
              <a:t>ἁγίου</a:t>
            </a:r>
            <a:r>
              <a:rPr lang="el-GR" i="1" dirty="0"/>
              <a:t> πνεύματος. </a:t>
            </a:r>
            <a:r>
              <a:rPr lang="el-GR" i="1" dirty="0" err="1"/>
              <a:t>Ἐὰν</a:t>
            </a:r>
            <a:r>
              <a:rPr lang="el-GR" i="1" dirty="0"/>
              <a:t> </a:t>
            </a:r>
            <a:r>
              <a:rPr lang="el-GR" i="1" dirty="0" err="1"/>
              <a:t>γὰρ</a:t>
            </a:r>
            <a:r>
              <a:rPr lang="el-GR" i="1" dirty="0"/>
              <a:t> </a:t>
            </a:r>
            <a:r>
              <a:rPr lang="el-GR" i="1" dirty="0" err="1"/>
              <a:t>μὴ</a:t>
            </a:r>
            <a:r>
              <a:rPr lang="el-GR" i="1" dirty="0"/>
              <a:t> τελείως </a:t>
            </a:r>
            <a:r>
              <a:rPr lang="el-GR" i="1" dirty="0" err="1"/>
              <a:t>τὸ</a:t>
            </a:r>
            <a:r>
              <a:rPr lang="el-GR" i="1" dirty="0"/>
              <a:t> καθ’ </a:t>
            </a:r>
            <a:r>
              <a:rPr lang="el-GR" i="1" dirty="0" err="1"/>
              <a:t>ὁμοίωσιν</a:t>
            </a:r>
            <a:r>
              <a:rPr lang="el-GR" i="1" dirty="0"/>
              <a:t> </a:t>
            </a:r>
            <a:r>
              <a:rPr lang="el-GR" i="1" dirty="0" err="1"/>
              <a:t>διὰ</a:t>
            </a:r>
            <a:r>
              <a:rPr lang="el-GR" i="1" dirty="0"/>
              <a:t> </a:t>
            </a:r>
            <a:r>
              <a:rPr lang="el-GR" i="1" dirty="0" err="1"/>
              <a:t>τοῦ</a:t>
            </a:r>
            <a:r>
              <a:rPr lang="el-GR" i="1" dirty="0"/>
              <a:t> θείου </a:t>
            </a:r>
            <a:r>
              <a:rPr lang="el-GR" i="1" dirty="0" err="1"/>
              <a:t>φωτὸς</a:t>
            </a:r>
            <a:r>
              <a:rPr lang="el-GR" i="1" dirty="0"/>
              <a:t> </a:t>
            </a:r>
            <a:r>
              <a:rPr lang="el-GR" i="1" dirty="0" err="1"/>
              <a:t>ἀπολάβῃ</a:t>
            </a:r>
            <a:r>
              <a:rPr lang="el-GR" i="1" dirty="0"/>
              <a:t> ὁ </a:t>
            </a:r>
            <a:r>
              <a:rPr lang="el-GR" i="1" dirty="0" err="1"/>
              <a:t>νοῦς</a:t>
            </a:r>
            <a:r>
              <a:rPr lang="el-GR" i="1" dirty="0"/>
              <a:t>, πάσας </a:t>
            </a:r>
            <a:r>
              <a:rPr lang="el-GR" i="1" dirty="0" err="1"/>
              <a:t>μὲν</a:t>
            </a:r>
            <a:r>
              <a:rPr lang="el-GR" i="1" dirty="0"/>
              <a:t> </a:t>
            </a:r>
            <a:r>
              <a:rPr lang="el-GR" i="1" dirty="0" err="1"/>
              <a:t>τὰς</a:t>
            </a:r>
            <a:r>
              <a:rPr lang="el-GR" i="1" dirty="0"/>
              <a:t> </a:t>
            </a:r>
            <a:r>
              <a:rPr lang="el-GR" i="1" dirty="0" err="1"/>
              <a:t>ἄλλας</a:t>
            </a:r>
            <a:r>
              <a:rPr lang="el-GR" i="1" dirty="0"/>
              <a:t> </a:t>
            </a:r>
            <a:r>
              <a:rPr lang="el-GR" i="1" dirty="0" err="1"/>
              <a:t>σχεδὸν</a:t>
            </a:r>
            <a:r>
              <a:rPr lang="el-GR" i="1" dirty="0"/>
              <a:t> </a:t>
            </a:r>
            <a:r>
              <a:rPr lang="el-GR" i="1" dirty="0" err="1"/>
              <a:t>ἔχειν</a:t>
            </a:r>
            <a:r>
              <a:rPr lang="el-GR" i="1" dirty="0"/>
              <a:t> </a:t>
            </a:r>
            <a:r>
              <a:rPr lang="el-GR" i="1" dirty="0" err="1"/>
              <a:t>ἀρετὰς</a:t>
            </a:r>
            <a:r>
              <a:rPr lang="el-GR" i="1" dirty="0"/>
              <a:t> δύναται, </a:t>
            </a:r>
            <a:r>
              <a:rPr lang="el-GR" i="1" dirty="0" err="1"/>
              <a:t>τῆς</a:t>
            </a:r>
            <a:r>
              <a:rPr lang="el-GR" i="1" dirty="0"/>
              <a:t> </a:t>
            </a:r>
            <a:r>
              <a:rPr lang="el-GR" i="1" dirty="0" err="1"/>
              <a:t>δὲ</a:t>
            </a:r>
            <a:r>
              <a:rPr lang="el-GR" i="1" dirty="0"/>
              <a:t> τελείας </a:t>
            </a:r>
            <a:r>
              <a:rPr lang="el-GR" i="1" dirty="0" err="1"/>
              <a:t>ἀγάπης</a:t>
            </a:r>
            <a:r>
              <a:rPr lang="el-GR" i="1" dirty="0"/>
              <a:t> </a:t>
            </a:r>
            <a:r>
              <a:rPr lang="el-GR" i="1" dirty="0" err="1"/>
              <a:t>ἔτι</a:t>
            </a:r>
            <a:r>
              <a:rPr lang="el-GR" i="1" dirty="0"/>
              <a:t> </a:t>
            </a:r>
            <a:r>
              <a:rPr lang="el-GR" i="1" dirty="0" err="1"/>
              <a:t>ἄμοιρος</a:t>
            </a:r>
            <a:r>
              <a:rPr lang="el-GR" i="1" dirty="0"/>
              <a:t> μένει</a:t>
            </a:r>
            <a:r>
              <a:rPr lang="el-GR" dirty="0"/>
              <a:t>» (</a:t>
            </a:r>
            <a:r>
              <a:rPr lang="el-GR" i="1" dirty="0" err="1"/>
              <a:t>Ἑκατὸ</a:t>
            </a:r>
            <a:r>
              <a:rPr lang="el-GR" i="1" dirty="0"/>
              <a:t> </a:t>
            </a:r>
            <a:r>
              <a:rPr lang="el-GR" i="1" dirty="0" err="1"/>
              <a:t>Γνωστικὰ</a:t>
            </a:r>
            <a:r>
              <a:rPr lang="el-GR" i="1" dirty="0"/>
              <a:t> Κεφάλαια </a:t>
            </a:r>
            <a:r>
              <a:rPr lang="el-GR" i="1" dirty="0" err="1"/>
              <a:t>πθ</a:t>
            </a:r>
            <a:r>
              <a:rPr lang="el-GR" i="1" dirty="0"/>
              <a:t>΄</a:t>
            </a:r>
            <a:r>
              <a:rPr lang="en-GB" dirty="0"/>
              <a:t>, SCHr5, </a:t>
            </a:r>
            <a:r>
              <a:rPr lang="el-GR" dirty="0" err="1"/>
              <a:t>σσ</a:t>
            </a:r>
            <a:r>
              <a:rPr lang="el-GR" dirty="0"/>
              <a:t>. 149-150). </a:t>
            </a:r>
          </a:p>
        </p:txBody>
      </p:sp>
    </p:spTree>
    <p:extLst>
      <p:ext uri="{BB962C8B-B14F-4D97-AF65-F5344CB8AC3E}">
        <p14:creationId xmlns:p14="http://schemas.microsoft.com/office/powerpoint/2010/main" val="2860242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16998D-3B07-4338-85D6-8CD2AE8127C5}"/>
              </a:ext>
            </a:extLst>
          </p:cNvPr>
          <p:cNvSpPr>
            <a:spLocks noGrp="1"/>
          </p:cNvSpPr>
          <p:nvPr>
            <p:ph type="title"/>
          </p:nvPr>
        </p:nvSpPr>
        <p:spPr>
          <a:xfrm>
            <a:off x="0" y="0"/>
            <a:ext cx="12192000" cy="416459"/>
          </a:xfrm>
        </p:spPr>
        <p:txBody>
          <a:bodyPr>
            <a:normAutofit fontScale="90000"/>
          </a:bodyPr>
          <a:lstStyle/>
          <a:p>
            <a:pPr algn="ctr"/>
            <a:r>
              <a:rPr lang="el-GR" sz="3000" b="1" dirty="0"/>
              <a:t>Αγάπη, θεολογία και αίσθηση του πόθου για ολοκληρωτική ένωση με τον Θεό</a:t>
            </a:r>
            <a:endParaRPr lang="el-GR" sz="3000" dirty="0"/>
          </a:p>
        </p:txBody>
      </p:sp>
      <p:sp>
        <p:nvSpPr>
          <p:cNvPr id="3" name="Θέση περιεχομένου 2">
            <a:extLst>
              <a:ext uri="{FF2B5EF4-FFF2-40B4-BE49-F238E27FC236}">
                <a16:creationId xmlns:a16="http://schemas.microsoft.com/office/drawing/2014/main" id="{A228C716-9CD0-90A8-D481-30A041129B82}"/>
              </a:ext>
            </a:extLst>
          </p:cNvPr>
          <p:cNvSpPr>
            <a:spLocks noGrp="1"/>
          </p:cNvSpPr>
          <p:nvPr>
            <p:ph idx="1"/>
          </p:nvPr>
        </p:nvSpPr>
        <p:spPr>
          <a:xfrm>
            <a:off x="0" y="298764"/>
            <a:ext cx="12192000" cy="6559235"/>
          </a:xfrm>
        </p:spPr>
        <p:txBody>
          <a:bodyPr>
            <a:normAutofit fontScale="85000" lnSpcReduction="20000"/>
          </a:bodyPr>
          <a:lstStyle/>
          <a:p>
            <a:r>
              <a:rPr lang="el-GR" dirty="0"/>
              <a:t>Ο άνθρωπος που αγωνίζεται έχει την αίσθηση ότι διαμορφώνεται στο καθ’ ομοίωση, δεν μπορεί όμως να έχει την εμπειρία της τελείωσης· την αποκτά όταν η φύση του </a:t>
            </a:r>
            <a:r>
              <a:rPr lang="el-GR" dirty="0" err="1"/>
              <a:t>περιαυγάζεται</a:t>
            </a:r>
            <a:r>
              <a:rPr lang="el-GR" dirty="0"/>
              <a:t> και φωτίζεται «</a:t>
            </a:r>
            <a:r>
              <a:rPr lang="el-GR" i="1" dirty="0" err="1"/>
              <a:t>βαθυτέρᾳ</a:t>
            </a:r>
            <a:r>
              <a:rPr lang="el-GR" i="1" dirty="0"/>
              <a:t> </a:t>
            </a:r>
            <a:r>
              <a:rPr lang="el-GR" i="1" dirty="0" err="1"/>
              <a:t>τινὶ</a:t>
            </a:r>
            <a:r>
              <a:rPr lang="el-GR" i="1" dirty="0"/>
              <a:t> </a:t>
            </a:r>
            <a:r>
              <a:rPr lang="el-GR" i="1" dirty="0" err="1"/>
              <a:t>αἰσθήσει</a:t>
            </a:r>
            <a:r>
              <a:rPr lang="el-GR" dirty="0"/>
              <a:t>» από την αγάπη του Θεού (</a:t>
            </a:r>
            <a:r>
              <a:rPr lang="el-GR" i="1" dirty="0" err="1"/>
              <a:t>Ἑκατὸ</a:t>
            </a:r>
            <a:r>
              <a:rPr lang="el-GR" i="1" dirty="0"/>
              <a:t> </a:t>
            </a:r>
            <a:r>
              <a:rPr lang="el-GR" i="1" dirty="0" err="1"/>
              <a:t>Γνωστικὰ</a:t>
            </a:r>
            <a:r>
              <a:rPr lang="el-GR" i="1" dirty="0"/>
              <a:t> Κεφάλαια </a:t>
            </a:r>
            <a:r>
              <a:rPr lang="el-GR" i="1" dirty="0" err="1"/>
              <a:t>πε</a:t>
            </a:r>
            <a:r>
              <a:rPr lang="el-GR" i="1" dirty="0"/>
              <a:t>΄</a:t>
            </a:r>
            <a:r>
              <a:rPr lang="en-GB" dirty="0"/>
              <a:t>, SCHr5, </a:t>
            </a:r>
            <a:r>
              <a:rPr lang="el-GR" dirty="0"/>
              <a:t>σ. 145). </a:t>
            </a:r>
          </a:p>
          <a:p>
            <a:r>
              <a:rPr lang="el-GR" dirty="0"/>
              <a:t>Συνεπώς η αγάπη δεν αναγνωρίζεται απλώς ως μία κίνηση της ψυχής αλλά, κυρίως, ως μία άκτιστη δωρεά. Το χάρισμα της θεολογίας επιβεβαιώνει τον </a:t>
            </a:r>
            <a:r>
              <a:rPr lang="el-GR" dirty="0" err="1"/>
              <a:t>αγιοπνευματικό</a:t>
            </a:r>
            <a:r>
              <a:rPr lang="el-GR" dirty="0"/>
              <a:t> χαρακτήρα της αγάπης. </a:t>
            </a:r>
            <a:r>
              <a:rPr lang="el-GR" b="1" dirty="0">
                <a:solidFill>
                  <a:srgbClr val="FF0000"/>
                </a:solidFill>
              </a:rPr>
              <a:t>Η θεολογία επιτελεί λειτουργία τριπλή</a:t>
            </a:r>
            <a:r>
              <a:rPr lang="el-GR" dirty="0"/>
              <a:t>: ενθαρρύνει την ολοκληρωτική </a:t>
            </a:r>
            <a:r>
              <a:rPr lang="el-GR" dirty="0" err="1"/>
              <a:t>αποταγή</a:t>
            </a:r>
            <a:r>
              <a:rPr lang="el-GR" dirty="0"/>
              <a:t> κάθε κοσμικής εξάρτησης και φιλίας, φωτίζει τον νουν αναβιβάζοντάς τον στην τάξη των αγγελικών πνευμάτων και συνάπτει σε αχώριστη κοινωνία την ψυχή με τον Θεό Λόγο (</a:t>
            </a:r>
            <a:r>
              <a:rPr lang="el-GR" i="1" dirty="0" err="1"/>
              <a:t>Ἑκατὸ</a:t>
            </a:r>
            <a:r>
              <a:rPr lang="el-GR" i="1" dirty="0"/>
              <a:t> </a:t>
            </a:r>
            <a:r>
              <a:rPr lang="el-GR" i="1" dirty="0" err="1"/>
              <a:t>Γνωστικὰ</a:t>
            </a:r>
            <a:r>
              <a:rPr lang="el-GR" i="1" dirty="0"/>
              <a:t> Κεφάλαια </a:t>
            </a:r>
            <a:r>
              <a:rPr lang="el-GR" i="1" dirty="0" err="1"/>
              <a:t>ξζ</a:t>
            </a:r>
            <a:r>
              <a:rPr lang="el-GR" i="1" dirty="0"/>
              <a:t>΄</a:t>
            </a:r>
            <a:r>
              <a:rPr lang="en-GB" dirty="0"/>
              <a:t>, SCHr5, </a:t>
            </a:r>
            <a:r>
              <a:rPr lang="el-GR" dirty="0" err="1"/>
              <a:t>σσ</a:t>
            </a:r>
            <a:r>
              <a:rPr lang="el-GR" dirty="0"/>
              <a:t>. 127-128). Ωστόσο η δημιουργική δύναμη, που η θεολογία κάνει να ξεπηδά άμεσα από την ψυχή, είναι η αγάπη του Θεού. </a:t>
            </a:r>
          </a:p>
          <a:p>
            <a:r>
              <a:rPr lang="el-GR" dirty="0"/>
              <a:t>Το χάρισμα της θεολογίας ενεργεί διπολικά. Αρχικά αποκαλύπτει στον ανθρώπινο νου τις ιδέες, νοήσεις και έννοιες, ενώ στη συνέχεια του δίνει τη δύναμη να τις εκφράζει. Στην αγάπη ανήκει το καθήκον να προμηθεύσει τον πνευματικό λόγο στην αδελφότητα. Η αποκάλυψη όμως του πνευματικού λόγου και η δυνατότητα έκφρασής του εξαρτάται πάντα από τον θείο φωτισμό. Γι’ αυτό χωρίς αυτόν είναι αδύνατον να προσεγγίσει κανείς της θεολογία. Αναγνωρίζεται μία τριπλή πραγματικότητα, σύμφωνα με την οποία ο φωτισμός ταυτίζεται με τη σοφία και η σοφία με τη θεολογία.</a:t>
            </a:r>
          </a:p>
          <a:p>
            <a:r>
              <a:rPr lang="el-GR" dirty="0"/>
              <a:t>Η </a:t>
            </a:r>
            <a:r>
              <a:rPr lang="el-GR" b="1" dirty="0"/>
              <a:t>αγάπη </a:t>
            </a:r>
            <a:r>
              <a:rPr lang="el-GR" dirty="0"/>
              <a:t>αυτή που προϋποθέτει τον θείο φωτισμό και εκφράζεται ως σοφία ή θεολογία, διακρίνεται απόλυτα από τη φυσική αγάπη. Η </a:t>
            </a:r>
            <a:r>
              <a:rPr lang="el-GR" b="1" dirty="0"/>
              <a:t>φυσική</a:t>
            </a:r>
            <a:r>
              <a:rPr lang="el-GR" dirty="0"/>
              <a:t> κινείται σύμφωνα με τη δύναμη της αυτεξούσιας θέλησης, ενώ η </a:t>
            </a:r>
            <a:r>
              <a:rPr lang="el-GR" b="1" dirty="0" err="1"/>
              <a:t>αγιοπνευματική</a:t>
            </a:r>
            <a:r>
              <a:rPr lang="el-GR" dirty="0"/>
              <a:t> πυροδοτώντας τον θείο πόθο απλοποιεί την ψυχική διάθεση, για να την κατευθύνει στην απόλυτη αναζήτηση του Θεού. (</a:t>
            </a:r>
            <a:r>
              <a:rPr lang="el-GR" i="1" dirty="0" err="1"/>
              <a:t>Ἑκατὸ</a:t>
            </a:r>
            <a:r>
              <a:rPr lang="el-GR" i="1" dirty="0"/>
              <a:t> </a:t>
            </a:r>
            <a:r>
              <a:rPr lang="el-GR" i="1" dirty="0" err="1"/>
              <a:t>Γνωστικὰ</a:t>
            </a:r>
            <a:r>
              <a:rPr lang="el-GR" i="1" dirty="0"/>
              <a:t> Κεφάλαια </a:t>
            </a:r>
            <a:r>
              <a:rPr lang="el-GR" i="1" dirty="0" err="1"/>
              <a:t>λδ</a:t>
            </a:r>
            <a:r>
              <a:rPr lang="el-GR" i="1" dirty="0"/>
              <a:t>΄</a:t>
            </a:r>
            <a:r>
              <a:rPr lang="en-GB" dirty="0"/>
              <a:t>, SCHr5, </a:t>
            </a:r>
            <a:r>
              <a:rPr lang="el-GR" dirty="0"/>
              <a:t>σ. 104). </a:t>
            </a:r>
          </a:p>
        </p:txBody>
      </p:sp>
    </p:spTree>
    <p:extLst>
      <p:ext uri="{BB962C8B-B14F-4D97-AF65-F5344CB8AC3E}">
        <p14:creationId xmlns:p14="http://schemas.microsoft.com/office/powerpoint/2010/main" val="1667584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D8559B-5C68-4AC7-0901-4770CD5381CA}"/>
              </a:ext>
            </a:extLst>
          </p:cNvPr>
          <p:cNvSpPr>
            <a:spLocks noGrp="1"/>
          </p:cNvSpPr>
          <p:nvPr>
            <p:ph type="title"/>
          </p:nvPr>
        </p:nvSpPr>
        <p:spPr>
          <a:xfrm>
            <a:off x="0" y="18255"/>
            <a:ext cx="12192000" cy="762795"/>
          </a:xfrm>
        </p:spPr>
        <p:txBody>
          <a:bodyPr>
            <a:normAutofit/>
          </a:bodyPr>
          <a:lstStyle/>
          <a:p>
            <a:pPr algn="ctr"/>
            <a:r>
              <a:rPr lang="el-GR" sz="3000" b="1" dirty="0"/>
              <a:t>Αγάπη, θεολογία και αίσθηση του πόθου για ολοκληρωτική ένωση με τον Θεό</a:t>
            </a:r>
            <a:endParaRPr lang="el-GR" sz="3000" dirty="0"/>
          </a:p>
        </p:txBody>
      </p:sp>
      <p:sp>
        <p:nvSpPr>
          <p:cNvPr id="3" name="Θέση περιεχομένου 2">
            <a:extLst>
              <a:ext uri="{FF2B5EF4-FFF2-40B4-BE49-F238E27FC236}">
                <a16:creationId xmlns:a16="http://schemas.microsoft.com/office/drawing/2014/main" id="{DB052841-D1FD-2796-9637-98148C563F71}"/>
              </a:ext>
            </a:extLst>
          </p:cNvPr>
          <p:cNvSpPr>
            <a:spLocks noGrp="1"/>
          </p:cNvSpPr>
          <p:nvPr>
            <p:ph idx="1"/>
          </p:nvPr>
        </p:nvSpPr>
        <p:spPr>
          <a:xfrm>
            <a:off x="0" y="714374"/>
            <a:ext cx="12192000" cy="6143625"/>
          </a:xfrm>
        </p:spPr>
        <p:txBody>
          <a:bodyPr>
            <a:normAutofit fontScale="92500" lnSpcReduction="20000"/>
          </a:bodyPr>
          <a:lstStyle/>
          <a:p>
            <a:r>
              <a:rPr lang="el-GR" dirty="0"/>
              <a:t>Η απλότητα της διάθεσης σημαίνει ότι ενεργεί στην καρδιά η θεοφιλής θέρμη, δηλαδή το χάρισμα του Αγίου Πνεύματος, που ανακαινίζει ολοκληρωτικά την ανθρώπινη υπόσταση </a:t>
            </a:r>
            <a:r>
              <a:rPr lang="el-GR" dirty="0" err="1"/>
              <a:t>κατευφραίνοντάς</a:t>
            </a:r>
            <a:r>
              <a:rPr lang="el-GR" dirty="0"/>
              <a:t> την με άπειρη αγάπη και χαρά: «</a:t>
            </a:r>
            <a:r>
              <a:rPr lang="el-GR" i="1" dirty="0"/>
              <a:t>ἡ δὲ ἐκ τοῦ ἁγίου πνεύματος </a:t>
            </a:r>
            <a:r>
              <a:rPr lang="el-GR" i="1" dirty="0" err="1"/>
              <a:t>φερομένῃ</a:t>
            </a:r>
            <a:r>
              <a:rPr lang="el-GR" i="1" dirty="0"/>
              <a:t> </a:t>
            </a:r>
            <a:r>
              <a:rPr lang="el-GR" i="1" dirty="0" err="1"/>
              <a:t>θέρμῃ</a:t>
            </a:r>
            <a:r>
              <a:rPr lang="el-GR" i="1" dirty="0"/>
              <a:t> τῇ καρδίᾳ… ὅλον τὸν ἄνθρωπον εἰς ἀγάπην τινὰ ἄπειρον </a:t>
            </a:r>
            <a:r>
              <a:rPr lang="el-GR" i="1" dirty="0" err="1"/>
              <a:t>κατευφραίνοντα</a:t>
            </a:r>
            <a:r>
              <a:rPr lang="el-GR" i="1" dirty="0"/>
              <a:t> καὶ </a:t>
            </a:r>
            <a:r>
              <a:rPr lang="el-GR" i="1" dirty="0" err="1"/>
              <a:t>χαράν</a:t>
            </a:r>
            <a:r>
              <a:rPr lang="el-GR" dirty="0"/>
              <a:t>» (</a:t>
            </a:r>
            <a:r>
              <a:rPr lang="el-GR" i="1" dirty="0" err="1"/>
              <a:t>Ἑκατὸ</a:t>
            </a:r>
            <a:r>
              <a:rPr lang="el-GR" i="1" dirty="0"/>
              <a:t> </a:t>
            </a:r>
            <a:r>
              <a:rPr lang="el-GR" i="1" dirty="0" err="1"/>
              <a:t>Γνωστικὰ</a:t>
            </a:r>
            <a:r>
              <a:rPr lang="el-GR" i="1" dirty="0"/>
              <a:t> Κεφάλαια </a:t>
            </a:r>
            <a:r>
              <a:rPr lang="el-GR" i="1" dirty="0" err="1"/>
              <a:t>οδ</a:t>
            </a:r>
            <a:r>
              <a:rPr lang="el-GR" i="1" dirty="0"/>
              <a:t>΄</a:t>
            </a:r>
            <a:r>
              <a:rPr lang="en-GB" dirty="0"/>
              <a:t>, SCHr5, </a:t>
            </a:r>
            <a:r>
              <a:rPr lang="el-GR" dirty="0"/>
              <a:t>σ. 133). </a:t>
            </a:r>
          </a:p>
          <a:p>
            <a:r>
              <a:rPr lang="el-GR" dirty="0"/>
              <a:t>Η ψυχοσωματική ενότητα της ανθρώπινης φύσης θεωρείται ως άμεση συνέπεια της βιωματικής εμπειρίας. Η χαρά, που προέρχεται από την αίσθηση της θείας χρηστότητας, έχει ψυχοσωματική απήχηση και αποτελεί απλάνευτη υπόμνηση της άφθαρτης </a:t>
            </a:r>
            <a:r>
              <a:rPr lang="el-GR" dirty="0" err="1"/>
              <a:t>βιότητος</a:t>
            </a:r>
            <a:r>
              <a:rPr lang="el-GR" dirty="0"/>
              <a:t>: «… </a:t>
            </a:r>
            <a:r>
              <a:rPr lang="el-GR" i="1" dirty="0"/>
              <a:t>ὁ </a:t>
            </a:r>
            <a:r>
              <a:rPr lang="el-GR" i="1" dirty="0" err="1"/>
              <a:t>νοῦς</a:t>
            </a:r>
            <a:r>
              <a:rPr lang="el-GR" i="1" dirty="0"/>
              <a:t> </a:t>
            </a:r>
            <a:r>
              <a:rPr lang="el-GR" i="1" dirty="0" err="1"/>
              <a:t>διὰ</a:t>
            </a:r>
            <a:r>
              <a:rPr lang="el-GR" i="1" dirty="0"/>
              <a:t> </a:t>
            </a:r>
            <a:r>
              <a:rPr lang="el-GR" i="1" dirty="0" err="1"/>
              <a:t>τὴ</a:t>
            </a:r>
            <a:r>
              <a:rPr lang="el-GR" i="1" dirty="0"/>
              <a:t> </a:t>
            </a:r>
            <a:r>
              <a:rPr lang="el-GR" i="1" dirty="0" err="1"/>
              <a:t>ἀμερημνίαν</a:t>
            </a:r>
            <a:r>
              <a:rPr lang="el-GR" i="1" dirty="0"/>
              <a:t> κινούμενος </a:t>
            </a:r>
            <a:r>
              <a:rPr lang="el-GR" i="1" dirty="0" err="1"/>
              <a:t>τῆς</a:t>
            </a:r>
            <a:r>
              <a:rPr lang="el-GR" i="1" dirty="0"/>
              <a:t> θείας </a:t>
            </a:r>
            <a:r>
              <a:rPr lang="el-GR" i="1" dirty="0" err="1"/>
              <a:t>ἀρρήτως</a:t>
            </a:r>
            <a:r>
              <a:rPr lang="el-GR" i="1" dirty="0"/>
              <a:t> </a:t>
            </a:r>
            <a:r>
              <a:rPr lang="el-GR" i="1" dirty="0" err="1"/>
              <a:t>αἰσθάνεσθαι</a:t>
            </a:r>
            <a:r>
              <a:rPr lang="el-GR" i="1" dirty="0"/>
              <a:t> </a:t>
            </a:r>
            <a:r>
              <a:rPr lang="el-GR" i="1" dirty="0" err="1"/>
              <a:t>χρηστότητος</a:t>
            </a:r>
            <a:r>
              <a:rPr lang="el-GR" i="1" dirty="0"/>
              <a:t> δύναται, </a:t>
            </a:r>
            <a:r>
              <a:rPr lang="el-GR" i="1" dirty="0" err="1"/>
              <a:t>ὅθεν</a:t>
            </a:r>
            <a:r>
              <a:rPr lang="el-GR" i="1" dirty="0"/>
              <a:t> </a:t>
            </a:r>
            <a:r>
              <a:rPr lang="el-GR" i="1" dirty="0" err="1"/>
              <a:t>καὶ</a:t>
            </a:r>
            <a:r>
              <a:rPr lang="el-GR" i="1" dirty="0"/>
              <a:t> </a:t>
            </a:r>
            <a:r>
              <a:rPr lang="el-GR" i="1" dirty="0" err="1"/>
              <a:t>τῷ</a:t>
            </a:r>
            <a:r>
              <a:rPr lang="el-GR" i="1" dirty="0"/>
              <a:t> σώματι τότε </a:t>
            </a:r>
            <a:r>
              <a:rPr lang="el-GR" i="1" dirty="0" err="1"/>
              <a:t>κατὰ</a:t>
            </a:r>
            <a:r>
              <a:rPr lang="el-GR" i="1" dirty="0"/>
              <a:t> </a:t>
            </a:r>
            <a:r>
              <a:rPr lang="el-GR" i="1" dirty="0" err="1"/>
              <a:t>τὸ</a:t>
            </a:r>
            <a:r>
              <a:rPr lang="el-GR" i="1" dirty="0"/>
              <a:t> μέτρον </a:t>
            </a:r>
            <a:r>
              <a:rPr lang="el-GR" i="1" dirty="0" err="1"/>
              <a:t>τῆς</a:t>
            </a:r>
            <a:r>
              <a:rPr lang="el-GR" i="1" dirty="0"/>
              <a:t> </a:t>
            </a:r>
            <a:r>
              <a:rPr lang="el-GR" i="1" dirty="0" err="1"/>
              <a:t>ἑαυτοῦ</a:t>
            </a:r>
            <a:r>
              <a:rPr lang="el-GR" i="1" dirty="0"/>
              <a:t> </a:t>
            </a:r>
            <a:r>
              <a:rPr lang="el-GR" i="1" dirty="0" err="1"/>
              <a:t>προκοπῆς</a:t>
            </a:r>
            <a:r>
              <a:rPr lang="el-GR" i="1" dirty="0"/>
              <a:t> </a:t>
            </a:r>
            <a:r>
              <a:rPr lang="el-GR" i="1" dirty="0" err="1"/>
              <a:t>τῆς</a:t>
            </a:r>
            <a:r>
              <a:rPr lang="el-GR" i="1" dirty="0"/>
              <a:t> </a:t>
            </a:r>
            <a:r>
              <a:rPr lang="el-GR" i="1" dirty="0" err="1"/>
              <a:t>οἰκείας</a:t>
            </a:r>
            <a:r>
              <a:rPr lang="el-GR" i="1" dirty="0"/>
              <a:t> </a:t>
            </a:r>
            <a:r>
              <a:rPr lang="el-GR" i="1" dirty="0" err="1"/>
              <a:t>μεταδίδωσι</a:t>
            </a:r>
            <a:r>
              <a:rPr lang="el-GR" i="1" dirty="0"/>
              <a:t> </a:t>
            </a:r>
            <a:r>
              <a:rPr lang="el-GR" i="1" dirty="0" err="1"/>
              <a:t>χαρᾶς</a:t>
            </a:r>
            <a:r>
              <a:rPr lang="el-GR" i="1" dirty="0"/>
              <a:t>… ἡ </a:t>
            </a:r>
            <a:r>
              <a:rPr lang="el-GR" i="1" dirty="0" err="1"/>
              <a:t>γὰρ</a:t>
            </a:r>
            <a:r>
              <a:rPr lang="el-GR" i="1" dirty="0"/>
              <a:t> τότε </a:t>
            </a:r>
            <a:r>
              <a:rPr lang="el-GR" i="1" dirty="0" err="1"/>
              <a:t>ὄντως</a:t>
            </a:r>
            <a:r>
              <a:rPr lang="el-GR" i="1" dirty="0"/>
              <a:t> </a:t>
            </a:r>
            <a:r>
              <a:rPr lang="el-GR" i="1" dirty="0" err="1"/>
              <a:t>ἐγγινομένη</a:t>
            </a:r>
            <a:r>
              <a:rPr lang="el-GR" i="1" dirty="0"/>
              <a:t> </a:t>
            </a:r>
            <a:r>
              <a:rPr lang="el-GR" i="1" dirty="0" err="1"/>
              <a:t>χαρὰ</a:t>
            </a:r>
            <a:r>
              <a:rPr lang="el-GR" i="1" dirty="0"/>
              <a:t> </a:t>
            </a:r>
            <a:r>
              <a:rPr lang="el-GR" i="1" dirty="0" err="1"/>
              <a:t>τῇ</a:t>
            </a:r>
            <a:r>
              <a:rPr lang="el-GR" i="1" dirty="0"/>
              <a:t> </a:t>
            </a:r>
            <a:r>
              <a:rPr lang="el-GR" i="1" dirty="0" err="1"/>
              <a:t>ψυχῇ</a:t>
            </a:r>
            <a:r>
              <a:rPr lang="el-GR" i="1" dirty="0"/>
              <a:t> </a:t>
            </a:r>
            <a:r>
              <a:rPr lang="el-GR" i="1" dirty="0" err="1"/>
              <a:t>καὶ</a:t>
            </a:r>
            <a:r>
              <a:rPr lang="el-GR" i="1" dirty="0"/>
              <a:t> </a:t>
            </a:r>
            <a:r>
              <a:rPr lang="el-GR" i="1" dirty="0" err="1"/>
              <a:t>τῷ</a:t>
            </a:r>
            <a:r>
              <a:rPr lang="el-GR" i="1" dirty="0"/>
              <a:t> σώματι </a:t>
            </a:r>
            <a:r>
              <a:rPr lang="el-GR" i="1" dirty="0" err="1"/>
              <a:t>ὑπόμνησις</a:t>
            </a:r>
            <a:r>
              <a:rPr lang="el-GR" i="1" dirty="0"/>
              <a:t> </a:t>
            </a:r>
            <a:r>
              <a:rPr lang="el-GR" i="1" dirty="0" err="1"/>
              <a:t>ἐστι</a:t>
            </a:r>
            <a:r>
              <a:rPr lang="el-GR" i="1" dirty="0"/>
              <a:t> </a:t>
            </a:r>
            <a:r>
              <a:rPr lang="el-GR" i="1" dirty="0" err="1"/>
              <a:t>ἀπλανὴς</a:t>
            </a:r>
            <a:r>
              <a:rPr lang="el-GR" i="1" dirty="0"/>
              <a:t> </a:t>
            </a:r>
            <a:r>
              <a:rPr lang="el-GR" i="1" dirty="0" err="1"/>
              <a:t>τῆς</a:t>
            </a:r>
            <a:r>
              <a:rPr lang="el-GR" i="1" dirty="0"/>
              <a:t> </a:t>
            </a:r>
            <a:r>
              <a:rPr lang="el-GR" i="1" dirty="0" err="1"/>
              <a:t>ἀφθάρτου</a:t>
            </a:r>
            <a:r>
              <a:rPr lang="el-GR" i="1" dirty="0"/>
              <a:t> </a:t>
            </a:r>
            <a:r>
              <a:rPr lang="el-GR" i="1" dirty="0" err="1"/>
              <a:t>βιότητος</a:t>
            </a:r>
            <a:r>
              <a:rPr lang="el-GR" dirty="0"/>
              <a:t>» (</a:t>
            </a:r>
            <a:r>
              <a:rPr lang="el-GR" i="1" dirty="0" err="1"/>
              <a:t>Ἑκατὸ</a:t>
            </a:r>
            <a:r>
              <a:rPr lang="el-GR" i="1" dirty="0"/>
              <a:t> </a:t>
            </a:r>
            <a:r>
              <a:rPr lang="el-GR" i="1" dirty="0" err="1"/>
              <a:t>Γνωστικὰ</a:t>
            </a:r>
            <a:r>
              <a:rPr lang="el-GR" i="1" dirty="0"/>
              <a:t> Κεφάλαια </a:t>
            </a:r>
            <a:r>
              <a:rPr lang="el-GR" i="1" dirty="0" err="1"/>
              <a:t>κε</a:t>
            </a:r>
            <a:r>
              <a:rPr lang="el-GR" i="1" dirty="0"/>
              <a:t>΄</a:t>
            </a:r>
            <a:r>
              <a:rPr lang="en-GB" dirty="0"/>
              <a:t>, SCHr5, </a:t>
            </a:r>
            <a:r>
              <a:rPr lang="el-GR" dirty="0"/>
              <a:t>σ. 97). </a:t>
            </a:r>
          </a:p>
          <a:p>
            <a:r>
              <a:rPr lang="el-GR" dirty="0"/>
              <a:t>Στην αποκατάσταση της υπαρξιακής ενότητας αναγνωρίζεται η παρουσία του Αγίου Πνεύματος. Η ψυχή εξάπτεται στην αγάπη του Θεού και συμπαρασύρει το σώμα γιατί ενεργεί μέσα της η αγάπη του Αγίου Πνεύματος: «</a:t>
            </a:r>
            <a:r>
              <a:rPr lang="el-GR" i="1" dirty="0" err="1"/>
              <a:t>Ἐὰν</a:t>
            </a:r>
            <a:r>
              <a:rPr lang="el-GR" i="1" dirty="0"/>
              <a:t>… ἡ </a:t>
            </a:r>
            <a:r>
              <a:rPr lang="el-GR" i="1" dirty="0" err="1"/>
              <a:t>ψυχὴ</a:t>
            </a:r>
            <a:r>
              <a:rPr lang="el-GR" i="1" dirty="0"/>
              <a:t> </a:t>
            </a:r>
            <a:r>
              <a:rPr lang="el-GR" i="1" dirty="0" err="1"/>
              <a:t>πρὸς</a:t>
            </a:r>
            <a:r>
              <a:rPr lang="el-GR" i="1" dirty="0"/>
              <a:t> </a:t>
            </a:r>
            <a:r>
              <a:rPr lang="el-GR" i="1" dirty="0" err="1"/>
              <a:t>τὴν</a:t>
            </a:r>
            <a:r>
              <a:rPr lang="el-GR" i="1" dirty="0"/>
              <a:t> </a:t>
            </a:r>
            <a:r>
              <a:rPr lang="el-GR" i="1" dirty="0" err="1"/>
              <a:t>ἀγάπην</a:t>
            </a:r>
            <a:r>
              <a:rPr lang="el-GR" i="1" dirty="0"/>
              <a:t> </a:t>
            </a:r>
            <a:r>
              <a:rPr lang="el-GR" i="1" dirty="0" err="1"/>
              <a:t>ἐξάπτηται</a:t>
            </a:r>
            <a:r>
              <a:rPr lang="el-GR" i="1" dirty="0"/>
              <a:t> </a:t>
            </a:r>
            <a:r>
              <a:rPr lang="el-GR" i="1" dirty="0" err="1"/>
              <a:t>τοῦ</a:t>
            </a:r>
            <a:r>
              <a:rPr lang="el-GR" i="1" dirty="0"/>
              <a:t> </a:t>
            </a:r>
            <a:r>
              <a:rPr lang="el-GR" i="1" dirty="0" err="1"/>
              <a:t>θεοῦ</a:t>
            </a:r>
            <a:r>
              <a:rPr lang="el-GR" i="1" dirty="0"/>
              <a:t> </a:t>
            </a:r>
            <a:r>
              <a:rPr lang="el-GR" i="1" dirty="0" err="1"/>
              <a:t>ἕλκουσα</a:t>
            </a:r>
            <a:r>
              <a:rPr lang="el-GR" i="1" dirty="0"/>
              <a:t> </a:t>
            </a:r>
            <a:r>
              <a:rPr lang="el-GR" i="1" dirty="0" err="1"/>
              <a:t>ὥσπερ</a:t>
            </a:r>
            <a:r>
              <a:rPr lang="el-GR" i="1" dirty="0"/>
              <a:t> </a:t>
            </a:r>
            <a:r>
              <a:rPr lang="el-GR" i="1" dirty="0" err="1"/>
              <a:t>καὶ</a:t>
            </a:r>
            <a:r>
              <a:rPr lang="el-GR" i="1" dirty="0"/>
              <a:t> </a:t>
            </a:r>
            <a:r>
              <a:rPr lang="el-GR" i="1" dirty="0" err="1"/>
              <a:t>τὸ</a:t>
            </a:r>
            <a:r>
              <a:rPr lang="el-GR" i="1" dirty="0"/>
              <a:t> </a:t>
            </a:r>
            <a:r>
              <a:rPr lang="el-GR" i="1" dirty="0" err="1"/>
              <a:t>σῶμα</a:t>
            </a:r>
            <a:r>
              <a:rPr lang="el-GR" i="1" dirty="0"/>
              <a:t> </a:t>
            </a:r>
            <a:r>
              <a:rPr lang="el-GR" i="1" dirty="0" err="1"/>
              <a:t>εἰς</a:t>
            </a:r>
            <a:r>
              <a:rPr lang="el-GR" i="1" dirty="0"/>
              <a:t> </a:t>
            </a:r>
            <a:r>
              <a:rPr lang="el-GR" i="1" dirty="0" err="1"/>
              <a:t>τὸ</a:t>
            </a:r>
            <a:r>
              <a:rPr lang="el-GR" i="1" dirty="0"/>
              <a:t> βάθος </a:t>
            </a:r>
            <a:r>
              <a:rPr lang="el-GR" i="1" dirty="0" err="1"/>
              <a:t>τῆς</a:t>
            </a:r>
            <a:r>
              <a:rPr lang="el-GR" i="1" dirty="0"/>
              <a:t> </a:t>
            </a:r>
            <a:r>
              <a:rPr lang="el-GR" i="1" dirty="0" err="1"/>
              <a:t>ἀγάπης</a:t>
            </a:r>
            <a:r>
              <a:rPr lang="el-GR" i="1" dirty="0"/>
              <a:t> </a:t>
            </a:r>
            <a:r>
              <a:rPr lang="el-GR" i="1" dirty="0" err="1"/>
              <a:t>ἐκείνης</a:t>
            </a:r>
            <a:r>
              <a:rPr lang="el-GR" i="1" dirty="0"/>
              <a:t> </a:t>
            </a:r>
            <a:r>
              <a:rPr lang="el-GR" i="1" dirty="0" err="1"/>
              <a:t>τῆς</a:t>
            </a:r>
            <a:r>
              <a:rPr lang="el-GR" i="1" dirty="0"/>
              <a:t> </a:t>
            </a:r>
            <a:r>
              <a:rPr lang="el-GR" i="1" dirty="0" err="1"/>
              <a:t>ἀρρήτου</a:t>
            </a:r>
            <a:r>
              <a:rPr lang="el-GR" i="1" dirty="0"/>
              <a:t>… </a:t>
            </a:r>
            <a:r>
              <a:rPr lang="el-GR" i="1" dirty="0" err="1"/>
              <a:t>εἰδέναι</a:t>
            </a:r>
            <a:r>
              <a:rPr lang="el-GR" i="1" dirty="0"/>
              <a:t> </a:t>
            </a:r>
            <a:r>
              <a:rPr lang="el-GR" i="1" dirty="0" err="1"/>
              <a:t>δεῖ</a:t>
            </a:r>
            <a:r>
              <a:rPr lang="el-GR" i="1" dirty="0"/>
              <a:t> </a:t>
            </a:r>
            <a:r>
              <a:rPr lang="el-GR" i="1" dirty="0" err="1"/>
              <a:t>τοῦ</a:t>
            </a:r>
            <a:r>
              <a:rPr lang="el-GR" i="1" dirty="0"/>
              <a:t> </a:t>
            </a:r>
            <a:r>
              <a:rPr lang="el-GR" i="1" dirty="0" err="1"/>
              <a:t>ἁγίου</a:t>
            </a:r>
            <a:r>
              <a:rPr lang="el-GR" i="1" dirty="0"/>
              <a:t> πνεύματος </a:t>
            </a:r>
            <a:r>
              <a:rPr lang="el-GR" i="1" dirty="0" err="1"/>
              <a:t>εἶναι</a:t>
            </a:r>
            <a:r>
              <a:rPr lang="el-GR" i="1" dirty="0"/>
              <a:t> </a:t>
            </a:r>
            <a:r>
              <a:rPr lang="el-GR" i="1" dirty="0" err="1"/>
              <a:t>τὴν</a:t>
            </a:r>
            <a:r>
              <a:rPr lang="el-GR" i="1" dirty="0"/>
              <a:t> </a:t>
            </a:r>
            <a:r>
              <a:rPr lang="el-GR" i="1" dirty="0" err="1"/>
              <a:t>ἐνέργειαν</a:t>
            </a:r>
            <a:r>
              <a:rPr lang="el-GR" dirty="0"/>
              <a:t>» (</a:t>
            </a:r>
            <a:r>
              <a:rPr lang="el-GR" i="1" dirty="0" err="1"/>
              <a:t>Ἑκατὸ</a:t>
            </a:r>
            <a:r>
              <a:rPr lang="el-GR" i="1" dirty="0"/>
              <a:t> </a:t>
            </a:r>
            <a:r>
              <a:rPr lang="el-GR" i="1" dirty="0" err="1"/>
              <a:t>Γνωστικὰ</a:t>
            </a:r>
            <a:r>
              <a:rPr lang="el-GR" i="1" dirty="0"/>
              <a:t> Κεφάλαια </a:t>
            </a:r>
            <a:r>
              <a:rPr lang="el-GR" i="1" dirty="0" err="1"/>
              <a:t>λγ</a:t>
            </a:r>
            <a:r>
              <a:rPr lang="el-GR" i="1" dirty="0"/>
              <a:t>΄</a:t>
            </a:r>
            <a:r>
              <a:rPr lang="en-GB" dirty="0"/>
              <a:t>, SCHr5, </a:t>
            </a:r>
            <a:r>
              <a:rPr lang="el-GR" dirty="0" err="1"/>
              <a:t>σσ</a:t>
            </a:r>
            <a:r>
              <a:rPr lang="el-GR" dirty="0"/>
              <a:t>. 102-103). Η εμπειρία της αγάπης αφορά και την ψυχή και το σώμα. </a:t>
            </a:r>
          </a:p>
        </p:txBody>
      </p:sp>
    </p:spTree>
    <p:extLst>
      <p:ext uri="{BB962C8B-B14F-4D97-AF65-F5344CB8AC3E}">
        <p14:creationId xmlns:p14="http://schemas.microsoft.com/office/powerpoint/2010/main" val="3626585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A6D2A3-A22B-1475-F7F6-F19C71AA207E}"/>
              </a:ext>
            </a:extLst>
          </p:cNvPr>
          <p:cNvSpPr>
            <a:spLocks noGrp="1"/>
          </p:cNvSpPr>
          <p:nvPr>
            <p:ph type="title"/>
          </p:nvPr>
        </p:nvSpPr>
        <p:spPr>
          <a:xfrm>
            <a:off x="0" y="18256"/>
            <a:ext cx="12192000" cy="572294"/>
          </a:xfrm>
        </p:spPr>
        <p:txBody>
          <a:bodyPr>
            <a:normAutofit/>
          </a:bodyPr>
          <a:lstStyle/>
          <a:p>
            <a:pPr algn="ctr"/>
            <a:r>
              <a:rPr lang="el-GR" sz="3000" b="1" dirty="0"/>
              <a:t>Αγάπη, θεολογία και αίσθηση του πόθου για ολοκληρωτική ένωση με τον Θεό</a:t>
            </a:r>
            <a:endParaRPr lang="el-GR" sz="3000" dirty="0"/>
          </a:p>
        </p:txBody>
      </p:sp>
      <p:sp>
        <p:nvSpPr>
          <p:cNvPr id="3" name="Θέση περιεχομένου 2">
            <a:extLst>
              <a:ext uri="{FF2B5EF4-FFF2-40B4-BE49-F238E27FC236}">
                <a16:creationId xmlns:a16="http://schemas.microsoft.com/office/drawing/2014/main" id="{8C901B8A-48E9-B8CF-9F71-E59EE468CBE9}"/>
              </a:ext>
            </a:extLst>
          </p:cNvPr>
          <p:cNvSpPr>
            <a:spLocks noGrp="1"/>
          </p:cNvSpPr>
          <p:nvPr>
            <p:ph idx="1"/>
          </p:nvPr>
        </p:nvSpPr>
        <p:spPr>
          <a:xfrm>
            <a:off x="0" y="485775"/>
            <a:ext cx="12192000" cy="6372225"/>
          </a:xfrm>
        </p:spPr>
        <p:txBody>
          <a:bodyPr>
            <a:normAutofit fontScale="92500" lnSpcReduction="10000"/>
          </a:bodyPr>
          <a:lstStyle/>
          <a:p>
            <a:r>
              <a:rPr lang="el-GR" dirty="0"/>
              <a:t>Ο σφοδρός έρωτας κινείται από την ψυχή, διαποτίζει όμως ολόκληρη την ανθρώπινη υπόσταση, «</a:t>
            </a:r>
            <a:r>
              <a:rPr lang="el-GR" i="1" dirty="0" err="1"/>
              <a:t>ἄχρις</a:t>
            </a:r>
            <a:r>
              <a:rPr lang="el-GR" i="1" dirty="0"/>
              <a:t> </a:t>
            </a:r>
            <a:r>
              <a:rPr lang="el-GR" i="1" dirty="0" err="1"/>
              <a:t>ἄν</a:t>
            </a:r>
            <a:r>
              <a:rPr lang="el-GR" i="1" dirty="0"/>
              <a:t> </a:t>
            </a:r>
            <a:r>
              <a:rPr lang="el-GR" i="1" dirty="0" err="1"/>
              <a:t>αὐτῆς</a:t>
            </a:r>
            <a:r>
              <a:rPr lang="el-GR" i="1" dirty="0"/>
              <a:t> </a:t>
            </a:r>
            <a:r>
              <a:rPr lang="el-GR" i="1" dirty="0" err="1"/>
              <a:t>τῆς</a:t>
            </a:r>
            <a:r>
              <a:rPr lang="el-GR" i="1" dirty="0"/>
              <a:t> </a:t>
            </a:r>
            <a:r>
              <a:rPr lang="el-GR" i="1" dirty="0" err="1"/>
              <a:t>τῶν</a:t>
            </a:r>
            <a:r>
              <a:rPr lang="el-GR" i="1" dirty="0"/>
              <a:t> </a:t>
            </a:r>
            <a:r>
              <a:rPr lang="el-GR" i="1" dirty="0" err="1"/>
              <a:t>ὀστέων</a:t>
            </a:r>
            <a:r>
              <a:rPr lang="el-GR" i="1" dirty="0"/>
              <a:t> </a:t>
            </a:r>
            <a:r>
              <a:rPr lang="el-GR" i="1" dirty="0" err="1"/>
              <a:t>αἰσθήσεως</a:t>
            </a:r>
            <a:r>
              <a:rPr lang="el-GR" dirty="0"/>
              <a:t>». Μ’ αυτόν τον τρόπο κατορθώνεται η υπέρβαση της φιλαυτίας· η καρδιά φλεγόμενη από την αγάπη επιθυμεί με πόθο μόνο ένα πράγμα· την απόλυτη προσκόλληση στην αγάπη του Θεού: «</a:t>
            </a:r>
            <a:r>
              <a:rPr lang="el-GR" i="1" dirty="0"/>
              <a:t>Ὁ </a:t>
            </a:r>
            <a:r>
              <a:rPr lang="el-GR" i="1" dirty="0" err="1"/>
              <a:t>ἐν</a:t>
            </a:r>
            <a:r>
              <a:rPr lang="el-GR" i="1" dirty="0"/>
              <a:t> </a:t>
            </a:r>
            <a:r>
              <a:rPr lang="el-GR" i="1" dirty="0" err="1"/>
              <a:t>αἰσθήσει</a:t>
            </a:r>
            <a:r>
              <a:rPr lang="el-GR" i="1" dirty="0"/>
              <a:t> καρδίας </a:t>
            </a:r>
            <a:r>
              <a:rPr lang="el-GR" i="1" dirty="0" err="1"/>
              <a:t>ἀγαπῶν</a:t>
            </a:r>
            <a:r>
              <a:rPr lang="el-GR" i="1" dirty="0"/>
              <a:t> </a:t>
            </a:r>
            <a:r>
              <a:rPr lang="el-GR" i="1" dirty="0" err="1"/>
              <a:t>τὸν</a:t>
            </a:r>
            <a:r>
              <a:rPr lang="el-GR" i="1" dirty="0"/>
              <a:t> </a:t>
            </a:r>
            <a:r>
              <a:rPr lang="el-GR" i="1" dirty="0" err="1"/>
              <a:t>θεὸν</a:t>
            </a:r>
            <a:r>
              <a:rPr lang="el-GR" i="1" dirty="0"/>
              <a:t>… </a:t>
            </a:r>
            <a:r>
              <a:rPr lang="el-GR" i="1" dirty="0" err="1"/>
              <a:t>ἐν</a:t>
            </a:r>
            <a:r>
              <a:rPr lang="el-GR" i="1" dirty="0"/>
              <a:t> </a:t>
            </a:r>
            <a:r>
              <a:rPr lang="el-GR" i="1" dirty="0" err="1"/>
              <a:t>αἰσθήσει</a:t>
            </a:r>
            <a:r>
              <a:rPr lang="el-GR" i="1" dirty="0"/>
              <a:t> </a:t>
            </a:r>
            <a:r>
              <a:rPr lang="el-GR" i="1" dirty="0" err="1"/>
              <a:t>τῆς</a:t>
            </a:r>
            <a:r>
              <a:rPr lang="el-GR" i="1" dirty="0"/>
              <a:t> </a:t>
            </a:r>
            <a:r>
              <a:rPr lang="el-GR" i="1" dirty="0" err="1"/>
              <a:t>ψυχῆς</a:t>
            </a:r>
            <a:r>
              <a:rPr lang="el-GR" i="1" dirty="0"/>
              <a:t> παραδέχεται </a:t>
            </a:r>
            <a:r>
              <a:rPr lang="el-GR" i="1" dirty="0" err="1"/>
              <a:t>τὴν</a:t>
            </a:r>
            <a:r>
              <a:rPr lang="el-GR" i="1" dirty="0"/>
              <a:t> </a:t>
            </a:r>
            <a:r>
              <a:rPr lang="el-GR" i="1" dirty="0" err="1"/>
              <a:t>ἀγάπην</a:t>
            </a:r>
            <a:r>
              <a:rPr lang="el-GR" i="1" dirty="0"/>
              <a:t> </a:t>
            </a:r>
            <a:r>
              <a:rPr lang="el-GR" i="1" dirty="0" err="1"/>
              <a:t>τοῦ</a:t>
            </a:r>
            <a:r>
              <a:rPr lang="el-GR" i="1" dirty="0"/>
              <a:t> </a:t>
            </a:r>
            <a:r>
              <a:rPr lang="el-GR" i="1" dirty="0" err="1"/>
              <a:t>θεοῦ</a:t>
            </a:r>
            <a:r>
              <a:rPr lang="el-GR" i="1" dirty="0"/>
              <a:t>… </a:t>
            </a:r>
            <a:r>
              <a:rPr lang="el-GR" i="1" dirty="0" err="1"/>
              <a:t>ἄχρις</a:t>
            </a:r>
            <a:r>
              <a:rPr lang="el-GR" i="1" dirty="0"/>
              <a:t> </a:t>
            </a:r>
            <a:r>
              <a:rPr lang="el-GR" i="1" dirty="0" err="1"/>
              <a:t>ἄν</a:t>
            </a:r>
            <a:r>
              <a:rPr lang="el-GR" i="1" dirty="0"/>
              <a:t> </a:t>
            </a:r>
            <a:r>
              <a:rPr lang="el-GR" i="1" dirty="0" err="1"/>
              <a:t>αὐτῆς</a:t>
            </a:r>
            <a:r>
              <a:rPr lang="el-GR" i="1" dirty="0"/>
              <a:t> </a:t>
            </a:r>
            <a:r>
              <a:rPr lang="el-GR" i="1" dirty="0" err="1"/>
              <a:t>τῆς</a:t>
            </a:r>
            <a:r>
              <a:rPr lang="el-GR" i="1" dirty="0"/>
              <a:t> </a:t>
            </a:r>
            <a:r>
              <a:rPr lang="el-GR" i="1" dirty="0" err="1"/>
              <a:t>τῶν</a:t>
            </a:r>
            <a:r>
              <a:rPr lang="el-GR" i="1" dirty="0"/>
              <a:t> </a:t>
            </a:r>
            <a:r>
              <a:rPr lang="el-GR" i="1" dirty="0" err="1"/>
              <a:t>ὀστέων</a:t>
            </a:r>
            <a:r>
              <a:rPr lang="el-GR" i="1" dirty="0"/>
              <a:t> </a:t>
            </a:r>
            <a:r>
              <a:rPr lang="el-GR" i="1" dirty="0" err="1"/>
              <a:t>αἰσθήσεως</a:t>
            </a:r>
            <a:r>
              <a:rPr lang="el-GR" i="1" dirty="0"/>
              <a:t> </a:t>
            </a:r>
            <a:r>
              <a:rPr lang="el-GR" i="1" dirty="0" err="1"/>
              <a:t>αἴσθηται</a:t>
            </a:r>
            <a:r>
              <a:rPr lang="el-GR" i="1" dirty="0"/>
              <a:t>… </a:t>
            </a:r>
            <a:r>
              <a:rPr lang="el-GR" i="1" dirty="0" err="1"/>
              <a:t>Ἀνενδότως</a:t>
            </a:r>
            <a:r>
              <a:rPr lang="el-GR" i="1" dirty="0"/>
              <a:t> </a:t>
            </a:r>
            <a:r>
              <a:rPr lang="el-GR" i="1" dirty="0" err="1"/>
              <a:t>γὰρ</a:t>
            </a:r>
            <a:r>
              <a:rPr lang="el-GR" i="1" dirty="0"/>
              <a:t> </a:t>
            </a:r>
            <a:r>
              <a:rPr lang="el-GR" i="1" dirty="0" err="1"/>
              <a:t>λοιπὸν</a:t>
            </a:r>
            <a:r>
              <a:rPr lang="el-GR" i="1" dirty="0"/>
              <a:t> </a:t>
            </a:r>
            <a:r>
              <a:rPr lang="el-GR" i="1" dirty="0" err="1"/>
              <a:t>διὰ</a:t>
            </a:r>
            <a:r>
              <a:rPr lang="el-GR" i="1" dirty="0"/>
              <a:t> </a:t>
            </a:r>
            <a:r>
              <a:rPr lang="el-GR" i="1" dirty="0" err="1"/>
              <a:t>τοῦ</a:t>
            </a:r>
            <a:r>
              <a:rPr lang="el-GR" i="1" dirty="0"/>
              <a:t> </a:t>
            </a:r>
            <a:r>
              <a:rPr lang="el-GR" i="1" dirty="0" err="1"/>
              <a:t>πυρὸς</a:t>
            </a:r>
            <a:r>
              <a:rPr lang="el-GR" i="1" dirty="0"/>
              <a:t> </a:t>
            </a:r>
            <a:r>
              <a:rPr lang="el-GR" i="1" dirty="0" err="1"/>
              <a:t>τῆς</a:t>
            </a:r>
            <a:r>
              <a:rPr lang="el-GR" i="1" dirty="0"/>
              <a:t> </a:t>
            </a:r>
            <a:r>
              <a:rPr lang="el-GR" i="1" dirty="0" err="1"/>
              <a:t>ἀγάπης</a:t>
            </a:r>
            <a:r>
              <a:rPr lang="el-GR" i="1" dirty="0"/>
              <a:t> </a:t>
            </a:r>
            <a:r>
              <a:rPr lang="el-GR" i="1" dirty="0" err="1"/>
              <a:t>τὴν</a:t>
            </a:r>
            <a:r>
              <a:rPr lang="el-GR" i="1" dirty="0"/>
              <a:t> </a:t>
            </a:r>
            <a:r>
              <a:rPr lang="el-GR" i="1" dirty="0" err="1"/>
              <a:t>καρδίαν</a:t>
            </a:r>
            <a:r>
              <a:rPr lang="el-GR" i="1" dirty="0"/>
              <a:t>  καιόμενος </a:t>
            </a:r>
            <a:r>
              <a:rPr lang="el-GR" i="1" dirty="0" err="1"/>
              <a:t>ἀνάγκη</a:t>
            </a:r>
            <a:r>
              <a:rPr lang="el-GR" i="1" dirty="0"/>
              <a:t> </a:t>
            </a:r>
            <a:r>
              <a:rPr lang="el-GR" i="1" dirty="0" err="1"/>
              <a:t>τινὶ</a:t>
            </a:r>
            <a:r>
              <a:rPr lang="el-GR" i="1" dirty="0"/>
              <a:t> πόθου </a:t>
            </a:r>
            <a:r>
              <a:rPr lang="el-GR" i="1" dirty="0" err="1"/>
              <a:t>κεκόλληται</a:t>
            </a:r>
            <a:r>
              <a:rPr lang="el-GR" i="1" dirty="0"/>
              <a:t> </a:t>
            </a:r>
            <a:r>
              <a:rPr lang="el-GR" i="1" dirty="0" err="1"/>
              <a:t>τῷ</a:t>
            </a:r>
            <a:r>
              <a:rPr lang="el-GR" i="1" dirty="0"/>
              <a:t> </a:t>
            </a:r>
            <a:r>
              <a:rPr lang="el-GR" i="1" dirty="0" err="1"/>
              <a:t>θεῷ</a:t>
            </a:r>
            <a:r>
              <a:rPr lang="el-GR" i="1" dirty="0"/>
              <a:t>, </a:t>
            </a:r>
            <a:r>
              <a:rPr lang="el-GR" i="1" dirty="0" err="1"/>
              <a:t>ὡς</a:t>
            </a:r>
            <a:r>
              <a:rPr lang="el-GR" i="1" dirty="0"/>
              <a:t> </a:t>
            </a:r>
            <a:r>
              <a:rPr lang="el-GR" i="1" dirty="0" err="1"/>
              <a:t>ἐκστὰς</a:t>
            </a:r>
            <a:r>
              <a:rPr lang="el-GR" i="1" dirty="0"/>
              <a:t> </a:t>
            </a:r>
            <a:r>
              <a:rPr lang="el-GR" i="1" dirty="0" err="1"/>
              <a:t>ἅπαξ</a:t>
            </a:r>
            <a:r>
              <a:rPr lang="el-GR" i="1" dirty="0"/>
              <a:t> </a:t>
            </a:r>
            <a:r>
              <a:rPr lang="el-GR" i="1" dirty="0" err="1"/>
              <a:t>τῆς</a:t>
            </a:r>
            <a:r>
              <a:rPr lang="el-GR" i="1" dirty="0"/>
              <a:t> </a:t>
            </a:r>
            <a:r>
              <a:rPr lang="el-GR" i="1" dirty="0" err="1"/>
              <a:t>ἑαυτοῦ</a:t>
            </a:r>
            <a:r>
              <a:rPr lang="el-GR" i="1" dirty="0"/>
              <a:t> φιλίας </a:t>
            </a:r>
            <a:r>
              <a:rPr lang="el-GR" i="1" dirty="0" err="1"/>
              <a:t>τῇ</a:t>
            </a:r>
            <a:r>
              <a:rPr lang="el-GR" i="1" dirty="0"/>
              <a:t> </a:t>
            </a:r>
            <a:r>
              <a:rPr lang="el-GR" i="1" dirty="0" err="1"/>
              <a:t>ἀγάπῃ</a:t>
            </a:r>
            <a:r>
              <a:rPr lang="el-GR" i="1" dirty="0"/>
              <a:t> </a:t>
            </a:r>
            <a:r>
              <a:rPr lang="el-GR" i="1" dirty="0" err="1"/>
              <a:t>τοῦ</a:t>
            </a:r>
            <a:r>
              <a:rPr lang="el-GR" i="1" dirty="0"/>
              <a:t> </a:t>
            </a:r>
            <a:r>
              <a:rPr lang="el-GR" i="1" dirty="0" err="1"/>
              <a:t>θεοῦ</a:t>
            </a:r>
            <a:r>
              <a:rPr lang="el-GR" dirty="0"/>
              <a:t>» (</a:t>
            </a:r>
            <a:r>
              <a:rPr lang="el-GR" i="1" dirty="0" err="1"/>
              <a:t>Ἑκατὸ</a:t>
            </a:r>
            <a:r>
              <a:rPr lang="el-GR" i="1" dirty="0"/>
              <a:t> </a:t>
            </a:r>
            <a:r>
              <a:rPr lang="el-GR" i="1" dirty="0" err="1"/>
              <a:t>Γνωστικὰ</a:t>
            </a:r>
            <a:r>
              <a:rPr lang="el-GR" i="1" dirty="0"/>
              <a:t> Κεφάλαια </a:t>
            </a:r>
            <a:r>
              <a:rPr lang="el-GR" i="1" dirty="0" err="1"/>
              <a:t>ιδ</a:t>
            </a:r>
            <a:r>
              <a:rPr lang="el-GR" i="1" dirty="0"/>
              <a:t>΄</a:t>
            </a:r>
            <a:r>
              <a:rPr lang="en-GB" dirty="0"/>
              <a:t>, SCHr5, </a:t>
            </a:r>
            <a:r>
              <a:rPr lang="el-GR" dirty="0"/>
              <a:t>σ. 91).</a:t>
            </a:r>
          </a:p>
          <a:p>
            <a:r>
              <a:rPr lang="el-GR" dirty="0"/>
              <a:t>Μεθυσμένη από την εμπειρία της αγάπης δεν επιδιώκει παρά τη σιωπηλή εντρύφηση στη δόξα του Θεού: «</a:t>
            </a:r>
            <a:r>
              <a:rPr lang="el-GR" i="1" dirty="0"/>
              <a:t>Μεθύουσα </a:t>
            </a:r>
            <a:r>
              <a:rPr lang="el-GR" i="1" dirty="0" err="1"/>
              <a:t>γὰρ</a:t>
            </a:r>
            <a:r>
              <a:rPr lang="el-GR" i="1" dirty="0"/>
              <a:t> τότε ἡ </a:t>
            </a:r>
            <a:r>
              <a:rPr lang="el-GR" i="1" dirty="0" err="1"/>
              <a:t>ψυχὴ</a:t>
            </a:r>
            <a:r>
              <a:rPr lang="el-GR" i="1" dirty="0"/>
              <a:t> </a:t>
            </a:r>
            <a:r>
              <a:rPr lang="el-GR" i="1" dirty="0" err="1"/>
              <a:t>τῇ</a:t>
            </a:r>
            <a:r>
              <a:rPr lang="el-GR" i="1" dirty="0"/>
              <a:t> </a:t>
            </a:r>
            <a:r>
              <a:rPr lang="el-GR" i="1" dirty="0" err="1"/>
              <a:t>ἀγάπῃ</a:t>
            </a:r>
            <a:r>
              <a:rPr lang="el-GR" i="1" dirty="0"/>
              <a:t> </a:t>
            </a:r>
            <a:r>
              <a:rPr lang="el-GR" i="1" dirty="0" err="1"/>
              <a:t>τοῦ</a:t>
            </a:r>
            <a:r>
              <a:rPr lang="el-GR" i="1" dirty="0"/>
              <a:t> </a:t>
            </a:r>
            <a:r>
              <a:rPr lang="el-GR" i="1" dirty="0" err="1"/>
              <a:t>θεοῦ</a:t>
            </a:r>
            <a:r>
              <a:rPr lang="el-GR" i="1" dirty="0"/>
              <a:t> </a:t>
            </a:r>
            <a:r>
              <a:rPr lang="el-GR" i="1" dirty="0" err="1"/>
              <a:t>σιγώσῃ</a:t>
            </a:r>
            <a:r>
              <a:rPr lang="el-GR" i="1" dirty="0"/>
              <a:t> </a:t>
            </a:r>
            <a:r>
              <a:rPr lang="el-GR" i="1" dirty="0" err="1"/>
              <a:t>φωνῇ</a:t>
            </a:r>
            <a:r>
              <a:rPr lang="el-GR" i="1" dirty="0"/>
              <a:t> θέλει </a:t>
            </a:r>
            <a:r>
              <a:rPr lang="el-GR" i="1" dirty="0" err="1"/>
              <a:t>κατατρυφᾶν</a:t>
            </a:r>
            <a:r>
              <a:rPr lang="el-GR" i="1" dirty="0"/>
              <a:t> </a:t>
            </a:r>
            <a:r>
              <a:rPr lang="el-GR" i="1" dirty="0" err="1"/>
              <a:t>τῆς</a:t>
            </a:r>
            <a:r>
              <a:rPr lang="el-GR" i="1" dirty="0"/>
              <a:t> δόξης </a:t>
            </a:r>
            <a:r>
              <a:rPr lang="el-GR" i="1" dirty="0" err="1"/>
              <a:t>τοῦ</a:t>
            </a:r>
            <a:r>
              <a:rPr lang="el-GR" i="1" dirty="0"/>
              <a:t> κυρίου</a:t>
            </a:r>
            <a:r>
              <a:rPr lang="el-GR" dirty="0"/>
              <a:t>» (</a:t>
            </a:r>
            <a:r>
              <a:rPr lang="el-GR" i="1" dirty="0" err="1"/>
              <a:t>Ἑκατὸ</a:t>
            </a:r>
            <a:r>
              <a:rPr lang="el-GR" i="1" dirty="0"/>
              <a:t> </a:t>
            </a:r>
            <a:r>
              <a:rPr lang="el-GR" i="1" dirty="0" err="1"/>
              <a:t>Γνωστικὰ</a:t>
            </a:r>
            <a:r>
              <a:rPr lang="el-GR" i="1" dirty="0"/>
              <a:t> Κεφάλαια η΄</a:t>
            </a:r>
            <a:r>
              <a:rPr lang="en-GB" dirty="0"/>
              <a:t>, SCHr5, </a:t>
            </a:r>
            <a:r>
              <a:rPr lang="el-GR" dirty="0"/>
              <a:t>σ. 88). Η διάθεση της φιλοθεΐας, εκφράζοντας την σφοδρή επιθυμία της αγάπης, απαιτεί την πραγμάτωση της θείας δόξας στην ανθρώπινη ύπαρξη (</a:t>
            </a:r>
            <a:r>
              <a:rPr lang="el-GR" i="1" dirty="0" err="1"/>
              <a:t>Ἑκατὸ</a:t>
            </a:r>
            <a:r>
              <a:rPr lang="el-GR" i="1" dirty="0"/>
              <a:t> </a:t>
            </a:r>
            <a:r>
              <a:rPr lang="el-GR" i="1" dirty="0" err="1"/>
              <a:t>Γνωστικὰ</a:t>
            </a:r>
            <a:r>
              <a:rPr lang="el-GR" i="1" dirty="0"/>
              <a:t> Κεφάλαια </a:t>
            </a:r>
            <a:r>
              <a:rPr lang="el-GR" i="1" dirty="0" err="1"/>
              <a:t>ιγ</a:t>
            </a:r>
            <a:r>
              <a:rPr lang="el-GR" i="1" dirty="0"/>
              <a:t>΄</a:t>
            </a:r>
            <a:r>
              <a:rPr lang="en-GB" dirty="0"/>
              <a:t>, SCHr5, </a:t>
            </a:r>
            <a:r>
              <a:rPr lang="el-GR" dirty="0" err="1"/>
              <a:t>σσ</a:t>
            </a:r>
            <a:r>
              <a:rPr lang="el-GR" dirty="0"/>
              <a:t>. 90-91). Χαρακτηριστικό άλλωστε της αισθητικής και θεοφιλούς ψυχής είναι η αναζήτηση της θείας δόξας: «… </a:t>
            </a:r>
            <a:r>
              <a:rPr lang="el-GR" i="1" dirty="0" err="1"/>
              <a:t>ψυχῆς</a:t>
            </a:r>
            <a:r>
              <a:rPr lang="el-GR" i="1" dirty="0"/>
              <a:t> </a:t>
            </a:r>
            <a:r>
              <a:rPr lang="el-GR" i="1" dirty="0" err="1"/>
              <a:t>γὰρ</a:t>
            </a:r>
            <a:r>
              <a:rPr lang="el-GR" i="1" dirty="0"/>
              <a:t> </a:t>
            </a:r>
            <a:r>
              <a:rPr lang="el-GR" i="1" dirty="0" err="1"/>
              <a:t>αἰσθητικῆς</a:t>
            </a:r>
            <a:r>
              <a:rPr lang="el-GR" i="1" dirty="0"/>
              <a:t> </a:t>
            </a:r>
            <a:r>
              <a:rPr lang="el-GR" i="1" dirty="0" err="1"/>
              <a:t>καὶ</a:t>
            </a:r>
            <a:r>
              <a:rPr lang="el-GR" i="1" dirty="0"/>
              <a:t> </a:t>
            </a:r>
            <a:r>
              <a:rPr lang="el-GR" i="1" dirty="0" err="1"/>
              <a:t>θεοφιλοῦς</a:t>
            </a:r>
            <a:r>
              <a:rPr lang="el-GR" i="1" dirty="0"/>
              <a:t> </a:t>
            </a:r>
            <a:r>
              <a:rPr lang="el-GR" i="1" dirty="0" err="1"/>
              <a:t>ἴδιον</a:t>
            </a:r>
            <a:r>
              <a:rPr lang="el-GR" i="1" dirty="0"/>
              <a:t> </a:t>
            </a:r>
            <a:r>
              <a:rPr lang="el-GR" i="1" dirty="0" err="1"/>
              <a:t>τὴν</a:t>
            </a:r>
            <a:r>
              <a:rPr lang="el-GR" i="1" dirty="0"/>
              <a:t> </a:t>
            </a:r>
            <a:r>
              <a:rPr lang="el-GR" i="1" dirty="0" err="1"/>
              <a:t>μὲν</a:t>
            </a:r>
            <a:r>
              <a:rPr lang="el-GR" i="1" dirty="0"/>
              <a:t> </a:t>
            </a:r>
            <a:r>
              <a:rPr lang="el-GR" i="1" dirty="0" err="1"/>
              <a:t>δόξαν</a:t>
            </a:r>
            <a:r>
              <a:rPr lang="el-GR" i="1" dirty="0"/>
              <a:t> </a:t>
            </a:r>
            <a:r>
              <a:rPr lang="el-GR" i="1" dirty="0" err="1"/>
              <a:t>ἀεὶ</a:t>
            </a:r>
            <a:r>
              <a:rPr lang="el-GR" i="1" dirty="0"/>
              <a:t> </a:t>
            </a:r>
            <a:r>
              <a:rPr lang="el-GR" i="1" dirty="0" err="1"/>
              <a:t>ζητεῖν</a:t>
            </a:r>
            <a:r>
              <a:rPr lang="el-GR" i="1" dirty="0"/>
              <a:t> </a:t>
            </a:r>
            <a:r>
              <a:rPr lang="el-GR" i="1" dirty="0" err="1"/>
              <a:t>τοῦ</a:t>
            </a:r>
            <a:r>
              <a:rPr lang="el-GR" i="1" dirty="0"/>
              <a:t> </a:t>
            </a:r>
            <a:r>
              <a:rPr lang="el-GR" i="1" dirty="0" err="1"/>
              <a:t>θεοῦ</a:t>
            </a:r>
            <a:r>
              <a:rPr lang="el-GR" i="1" dirty="0"/>
              <a:t>… </a:t>
            </a:r>
            <a:r>
              <a:rPr lang="el-GR" i="1" dirty="0" err="1"/>
              <a:t>ἐπὶ</a:t>
            </a:r>
            <a:r>
              <a:rPr lang="el-GR" i="1" dirty="0"/>
              <a:t> </a:t>
            </a:r>
            <a:r>
              <a:rPr lang="el-GR" i="1" dirty="0" err="1"/>
              <a:t>δὲ</a:t>
            </a:r>
            <a:r>
              <a:rPr lang="el-GR" i="1" dirty="0"/>
              <a:t> </a:t>
            </a:r>
            <a:r>
              <a:rPr lang="el-GR" i="1" dirty="0" err="1"/>
              <a:t>τῇ</a:t>
            </a:r>
            <a:r>
              <a:rPr lang="el-GR" i="1" dirty="0"/>
              <a:t> </a:t>
            </a:r>
            <a:r>
              <a:rPr lang="el-GR" i="1" dirty="0" err="1"/>
              <a:t>ἑαυτῆς</a:t>
            </a:r>
            <a:r>
              <a:rPr lang="el-GR" i="1" dirty="0"/>
              <a:t> ταπεινώσει </a:t>
            </a:r>
            <a:r>
              <a:rPr lang="el-GR" i="1" dirty="0" err="1"/>
              <a:t>τέρπεσθαι</a:t>
            </a:r>
            <a:r>
              <a:rPr lang="el-GR" i="1" dirty="0"/>
              <a:t>… </a:t>
            </a:r>
            <a:r>
              <a:rPr lang="el-GR" i="1" dirty="0" err="1"/>
              <a:t>ἵνα</a:t>
            </a:r>
            <a:r>
              <a:rPr lang="el-GR" i="1" dirty="0"/>
              <a:t> δι’ </a:t>
            </a:r>
            <a:r>
              <a:rPr lang="el-GR" i="1" dirty="0" err="1"/>
              <a:t>αὐτῆς</a:t>
            </a:r>
            <a:r>
              <a:rPr lang="el-GR" i="1" dirty="0"/>
              <a:t> </a:t>
            </a:r>
            <a:r>
              <a:rPr lang="el-GR" i="1" dirty="0" err="1"/>
              <a:t>οἰκειωθῶμεν</a:t>
            </a:r>
            <a:r>
              <a:rPr lang="el-GR" i="1" dirty="0"/>
              <a:t> </a:t>
            </a:r>
            <a:r>
              <a:rPr lang="el-GR" i="1" dirty="0" err="1"/>
              <a:t>θεῷ</a:t>
            </a:r>
            <a:r>
              <a:rPr lang="el-GR" dirty="0"/>
              <a:t>» (</a:t>
            </a:r>
            <a:r>
              <a:rPr lang="el-GR" i="1" dirty="0" err="1"/>
              <a:t>Ἑκατὸ</a:t>
            </a:r>
            <a:r>
              <a:rPr lang="el-GR" i="1" dirty="0"/>
              <a:t> </a:t>
            </a:r>
            <a:r>
              <a:rPr lang="el-GR" i="1" dirty="0" err="1"/>
              <a:t>Γνωστικὰ</a:t>
            </a:r>
            <a:r>
              <a:rPr lang="el-GR" i="1" dirty="0"/>
              <a:t> Κεφάλαια </a:t>
            </a:r>
            <a:r>
              <a:rPr lang="el-GR" i="1" dirty="0" err="1"/>
              <a:t>ιβ</a:t>
            </a:r>
            <a:r>
              <a:rPr lang="el-GR" i="1" dirty="0"/>
              <a:t>΄</a:t>
            </a:r>
            <a:r>
              <a:rPr lang="en-GB" dirty="0"/>
              <a:t>, SCHr5, </a:t>
            </a:r>
            <a:r>
              <a:rPr lang="el-GR" dirty="0"/>
              <a:t>σ. 90). </a:t>
            </a:r>
          </a:p>
        </p:txBody>
      </p:sp>
    </p:spTree>
    <p:extLst>
      <p:ext uri="{BB962C8B-B14F-4D97-AF65-F5344CB8AC3E}">
        <p14:creationId xmlns:p14="http://schemas.microsoft.com/office/powerpoint/2010/main" val="895391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7C1B20-034C-4E66-2BF9-226C689775CA}"/>
              </a:ext>
            </a:extLst>
          </p:cNvPr>
          <p:cNvSpPr>
            <a:spLocks noGrp="1"/>
          </p:cNvSpPr>
          <p:nvPr>
            <p:ph type="title"/>
          </p:nvPr>
        </p:nvSpPr>
        <p:spPr>
          <a:xfrm>
            <a:off x="0" y="18256"/>
            <a:ext cx="12192000" cy="413259"/>
          </a:xfrm>
        </p:spPr>
        <p:txBody>
          <a:bodyPr>
            <a:normAutofit fontScale="90000"/>
          </a:bodyPr>
          <a:lstStyle/>
          <a:p>
            <a:pPr algn="ctr"/>
            <a:r>
              <a:rPr lang="el-GR" sz="3000" b="1" dirty="0"/>
              <a:t>Αγάπη, θεολογία και αίσθηση του πόθου για ολοκληρωτική ένωση με τον Θεό</a:t>
            </a:r>
            <a:endParaRPr lang="el-GR" sz="3000" dirty="0"/>
          </a:p>
        </p:txBody>
      </p:sp>
      <p:sp>
        <p:nvSpPr>
          <p:cNvPr id="3" name="Θέση περιεχομένου 2">
            <a:extLst>
              <a:ext uri="{FF2B5EF4-FFF2-40B4-BE49-F238E27FC236}">
                <a16:creationId xmlns:a16="http://schemas.microsoft.com/office/drawing/2014/main" id="{5B7C3D5F-F936-B914-CD87-5C48D016F53B}"/>
              </a:ext>
            </a:extLst>
          </p:cNvPr>
          <p:cNvSpPr>
            <a:spLocks noGrp="1"/>
          </p:cNvSpPr>
          <p:nvPr>
            <p:ph idx="1"/>
          </p:nvPr>
        </p:nvSpPr>
        <p:spPr>
          <a:xfrm>
            <a:off x="0" y="431515"/>
            <a:ext cx="12192000" cy="6408229"/>
          </a:xfrm>
        </p:spPr>
        <p:txBody>
          <a:bodyPr>
            <a:normAutofit fontScale="92500" lnSpcReduction="10000"/>
          </a:bodyPr>
          <a:lstStyle/>
          <a:p>
            <a:r>
              <a:rPr lang="el-GR" dirty="0"/>
              <a:t>Αυτός που αγαπά τον Θεό με τέτοιο τρόπο είναι ολόκληρος μέσα στον πόθο του Θεού, «</a:t>
            </a:r>
            <a:r>
              <a:rPr lang="el-GR" i="1" dirty="0" err="1"/>
              <a:t>ὡς</a:t>
            </a:r>
            <a:r>
              <a:rPr lang="el-GR" i="1" dirty="0"/>
              <a:t> </a:t>
            </a:r>
            <a:r>
              <a:rPr lang="el-GR" i="1" dirty="0" err="1"/>
              <a:t>ὅλος</a:t>
            </a:r>
            <a:r>
              <a:rPr lang="el-GR" i="1" dirty="0"/>
              <a:t> </a:t>
            </a:r>
            <a:r>
              <a:rPr lang="el-GR" i="1" dirty="0" err="1"/>
              <a:t>ὤν</a:t>
            </a:r>
            <a:r>
              <a:rPr lang="el-GR" i="1" dirty="0"/>
              <a:t> </a:t>
            </a:r>
            <a:r>
              <a:rPr lang="el-GR" i="1" dirty="0" err="1"/>
              <a:t>ἐν</a:t>
            </a:r>
            <a:r>
              <a:rPr lang="el-GR" i="1" dirty="0"/>
              <a:t> </a:t>
            </a:r>
            <a:r>
              <a:rPr lang="el-GR" i="1" dirty="0" err="1"/>
              <a:t>πόθῳ</a:t>
            </a:r>
            <a:r>
              <a:rPr lang="el-GR" dirty="0"/>
              <a:t>» (</a:t>
            </a:r>
            <a:r>
              <a:rPr lang="el-GR" i="1" dirty="0" err="1"/>
              <a:t>Ἑκατὸ</a:t>
            </a:r>
            <a:r>
              <a:rPr lang="el-GR" i="1" dirty="0"/>
              <a:t> </a:t>
            </a:r>
            <a:r>
              <a:rPr lang="el-GR" i="1" dirty="0" err="1"/>
              <a:t>Γνωστικὰ</a:t>
            </a:r>
            <a:r>
              <a:rPr lang="el-GR" i="1" dirty="0"/>
              <a:t> Κεφάλαια Ͷα΄</a:t>
            </a:r>
            <a:r>
              <a:rPr lang="en-GB" dirty="0"/>
              <a:t>, SCHr5, </a:t>
            </a:r>
            <a:r>
              <a:rPr lang="el-GR" dirty="0"/>
              <a:t>σ. 153), γι’ αυτό και ο </a:t>
            </a:r>
            <a:r>
              <a:rPr lang="el-GR"/>
              <a:t>άνθρωπος δεν διεκδικεί </a:t>
            </a:r>
            <a:r>
              <a:rPr lang="el-GR" dirty="0"/>
              <a:t>πια τη δική του τιμή καθώς θέλει να τιμάται η δικαιοσύνη εκείνου που τον τίμησε. Η στάση αυτή, εκφράζοντας όχι μία μέτρια θέληση αλλά μία μόνιμη έξη και διάθεση, φανερώνει την ποιότητα της ζωής που </a:t>
            </a:r>
            <a:r>
              <a:rPr lang="el-GR" dirty="0" err="1"/>
              <a:t>διέπεται</a:t>
            </a:r>
            <a:r>
              <a:rPr lang="el-GR" dirty="0"/>
              <a:t> από την αγάπη του Θεού. Είναι η αγάπη που, ενισχυμένη από το αλάνθαστο αίσθημα της πληροφορίας, υπερβαίνει κάθε όριο αναζητώντας ακόμα και τον ίδιο τον θάνατο, μια και το μόνο που ο άνθρωπος πια επιθυμεί ολοκληρωτικά είναι η ένωση με τον Θεό. </a:t>
            </a:r>
          </a:p>
          <a:p>
            <a:r>
              <a:rPr lang="el-GR" dirty="0"/>
              <a:t>Ο Διάδοχος εκφράζοντας την προσωπική του μαρτυρία σε τρίτο πρόσωπο παρατηρεί ότι όταν η ψυχή νιώθει την ενέργεια της αγάπης του Θεού «</a:t>
            </a:r>
            <a:r>
              <a:rPr lang="el-GR" i="1" dirty="0" err="1"/>
              <a:t>ἐν</a:t>
            </a:r>
            <a:r>
              <a:rPr lang="el-GR" i="1" dirty="0"/>
              <a:t> </a:t>
            </a:r>
            <a:r>
              <a:rPr lang="el-GR" i="1" dirty="0" err="1"/>
              <a:t>αἰσθήσει</a:t>
            </a:r>
            <a:r>
              <a:rPr lang="el-GR" i="1" dirty="0"/>
              <a:t> </a:t>
            </a:r>
            <a:r>
              <a:rPr lang="el-GR" i="1" dirty="0" err="1"/>
              <a:t>πολλῇ</a:t>
            </a:r>
            <a:r>
              <a:rPr lang="el-GR" i="1" dirty="0"/>
              <a:t> </a:t>
            </a:r>
            <a:r>
              <a:rPr lang="el-GR" i="1" dirty="0" err="1"/>
              <a:t>καὶ</a:t>
            </a:r>
            <a:r>
              <a:rPr lang="el-GR" i="1" dirty="0"/>
              <a:t> </a:t>
            </a:r>
            <a:r>
              <a:rPr lang="el-GR" i="1" dirty="0" err="1"/>
              <a:t>πληροφορίᾳ</a:t>
            </a:r>
            <a:r>
              <a:rPr lang="el-GR" dirty="0"/>
              <a:t>» βιάζεται με χαρά να βγει από το σώμα και να επανέλθει στον Κύριο αγνοώντας την πορεία της πρόσκαιρης ζωής.  «</a:t>
            </a:r>
            <a:r>
              <a:rPr lang="el-GR" i="1" dirty="0" err="1"/>
              <a:t>Διηγήσατό</a:t>
            </a:r>
            <a:r>
              <a:rPr lang="el-GR" i="1" dirty="0"/>
              <a:t> μοι τις </a:t>
            </a:r>
            <a:r>
              <a:rPr lang="el-GR" i="1" dirty="0" err="1"/>
              <a:t>τῶν</a:t>
            </a:r>
            <a:r>
              <a:rPr lang="el-GR" i="1" dirty="0"/>
              <a:t> </a:t>
            </a:r>
            <a:r>
              <a:rPr lang="el-GR" i="1" dirty="0" err="1"/>
              <a:t>ἀπλήστων</a:t>
            </a:r>
            <a:r>
              <a:rPr lang="el-GR" i="1" dirty="0"/>
              <a:t> </a:t>
            </a:r>
            <a:r>
              <a:rPr lang="el-GR" i="1" dirty="0" err="1"/>
              <a:t>τινὶ</a:t>
            </a:r>
            <a:r>
              <a:rPr lang="el-GR" i="1" dirty="0"/>
              <a:t> γνώμη </a:t>
            </a:r>
            <a:r>
              <a:rPr lang="el-GR" i="1" dirty="0" err="1"/>
              <a:t>ἀγαπώντων</a:t>
            </a:r>
            <a:r>
              <a:rPr lang="el-GR" i="1" dirty="0"/>
              <a:t> </a:t>
            </a:r>
            <a:r>
              <a:rPr lang="el-GR" i="1" dirty="0" err="1"/>
              <a:t>τὸν</a:t>
            </a:r>
            <a:r>
              <a:rPr lang="el-GR" i="1" dirty="0"/>
              <a:t> </a:t>
            </a:r>
            <a:r>
              <a:rPr lang="el-GR" i="1" dirty="0" err="1"/>
              <a:t>κύριον</a:t>
            </a:r>
            <a:r>
              <a:rPr lang="el-GR" i="1" dirty="0"/>
              <a:t> </a:t>
            </a:r>
            <a:r>
              <a:rPr lang="el-GR" i="1" dirty="0" err="1"/>
              <a:t>ὅτι</a:t>
            </a:r>
            <a:r>
              <a:rPr lang="el-GR" i="1" dirty="0"/>
              <a:t>, </a:t>
            </a:r>
            <a:r>
              <a:rPr lang="el-GR" i="1" dirty="0" err="1"/>
              <a:t>ἐπιθυμήσαντί</a:t>
            </a:r>
            <a:r>
              <a:rPr lang="el-GR" i="1" dirty="0"/>
              <a:t> μοι </a:t>
            </a:r>
            <a:r>
              <a:rPr lang="el-GR" i="1" dirty="0" err="1"/>
              <a:t>γνωστῶς</a:t>
            </a:r>
            <a:r>
              <a:rPr lang="el-GR" i="1" dirty="0"/>
              <a:t> </a:t>
            </a:r>
            <a:r>
              <a:rPr lang="el-GR" i="1" dirty="0" err="1"/>
              <a:t>γνῶναι</a:t>
            </a:r>
            <a:r>
              <a:rPr lang="el-GR" i="1" dirty="0"/>
              <a:t> </a:t>
            </a:r>
            <a:r>
              <a:rPr lang="el-GR" i="1" dirty="0" err="1"/>
              <a:t>τὴν</a:t>
            </a:r>
            <a:r>
              <a:rPr lang="el-GR" i="1" dirty="0"/>
              <a:t> </a:t>
            </a:r>
            <a:r>
              <a:rPr lang="el-GR" i="1" dirty="0" err="1"/>
              <a:t>ἀγάπην</a:t>
            </a:r>
            <a:r>
              <a:rPr lang="el-GR" i="1" dirty="0"/>
              <a:t> </a:t>
            </a:r>
            <a:r>
              <a:rPr lang="el-GR" i="1" dirty="0" err="1"/>
              <a:t>τοῦ</a:t>
            </a:r>
            <a:r>
              <a:rPr lang="el-GR" i="1" dirty="0"/>
              <a:t> </a:t>
            </a:r>
            <a:r>
              <a:rPr lang="el-GR" i="1" dirty="0" err="1"/>
              <a:t>θεοῦ</a:t>
            </a:r>
            <a:r>
              <a:rPr lang="el-GR" i="1" dirty="0"/>
              <a:t>, </a:t>
            </a:r>
            <a:r>
              <a:rPr lang="el-GR" i="1" dirty="0" err="1"/>
              <a:t>παρέχε</a:t>
            </a:r>
            <a:r>
              <a:rPr lang="el-GR" i="1" dirty="0"/>
              <a:t> </a:t>
            </a:r>
            <a:r>
              <a:rPr lang="el-GR" i="1" dirty="0" err="1"/>
              <a:t>τοῦτο</a:t>
            </a:r>
            <a:r>
              <a:rPr lang="el-GR" i="1" dirty="0"/>
              <a:t> </a:t>
            </a:r>
            <a:r>
              <a:rPr lang="el-GR" i="1" dirty="0" err="1"/>
              <a:t>ἐν</a:t>
            </a:r>
            <a:r>
              <a:rPr lang="el-GR" i="1" dirty="0"/>
              <a:t> </a:t>
            </a:r>
            <a:r>
              <a:rPr lang="el-GR" i="1" dirty="0" err="1"/>
              <a:t>αἰσθήσει</a:t>
            </a:r>
            <a:r>
              <a:rPr lang="el-GR" i="1" dirty="0"/>
              <a:t> </a:t>
            </a:r>
            <a:r>
              <a:rPr lang="el-GR" i="1" dirty="0" err="1"/>
              <a:t>πολλῇ</a:t>
            </a:r>
            <a:r>
              <a:rPr lang="el-GR" i="1" dirty="0"/>
              <a:t> </a:t>
            </a:r>
            <a:r>
              <a:rPr lang="el-GR" i="1" dirty="0" err="1"/>
              <a:t>καὶ</a:t>
            </a:r>
            <a:r>
              <a:rPr lang="el-GR" i="1" dirty="0"/>
              <a:t> </a:t>
            </a:r>
            <a:r>
              <a:rPr lang="el-GR" i="1" dirty="0" err="1"/>
              <a:t>πληροφορίᾳ</a:t>
            </a:r>
            <a:r>
              <a:rPr lang="el-GR" i="1" dirty="0"/>
              <a:t> ὁ </a:t>
            </a:r>
            <a:r>
              <a:rPr lang="el-GR" i="1" dirty="0" err="1"/>
              <a:t>ἀγαθὸς</a:t>
            </a:r>
            <a:r>
              <a:rPr lang="el-GR" i="1" dirty="0"/>
              <a:t> </a:t>
            </a:r>
            <a:r>
              <a:rPr lang="el-GR" i="1" dirty="0" err="1"/>
              <a:t>καὶ</a:t>
            </a:r>
            <a:r>
              <a:rPr lang="el-GR" i="1" dirty="0"/>
              <a:t> </a:t>
            </a:r>
            <a:r>
              <a:rPr lang="el-GR" i="1" dirty="0" err="1"/>
              <a:t>τοσοῦτον</a:t>
            </a:r>
            <a:r>
              <a:rPr lang="el-GR" i="1" dirty="0"/>
              <a:t>, </a:t>
            </a:r>
            <a:r>
              <a:rPr lang="el-GR" i="1" dirty="0" err="1"/>
              <a:t>φησίν</a:t>
            </a:r>
            <a:r>
              <a:rPr lang="el-GR" i="1" dirty="0"/>
              <a:t>, </a:t>
            </a:r>
            <a:r>
              <a:rPr lang="el-GR" i="1" dirty="0" err="1"/>
              <a:t>τῆς</a:t>
            </a:r>
            <a:r>
              <a:rPr lang="el-GR" i="1" dirty="0"/>
              <a:t> τοιαύτης </a:t>
            </a:r>
            <a:r>
              <a:rPr lang="el-GR" i="1" dirty="0" err="1"/>
              <a:t>ἐνεργείας</a:t>
            </a:r>
            <a:r>
              <a:rPr lang="el-GR" i="1" dirty="0"/>
              <a:t> </a:t>
            </a:r>
            <a:r>
              <a:rPr lang="el-GR" i="1" dirty="0" err="1"/>
              <a:t>ᾐσθόμην</a:t>
            </a:r>
            <a:r>
              <a:rPr lang="el-GR" i="1" dirty="0"/>
              <a:t>, </a:t>
            </a:r>
            <a:r>
              <a:rPr lang="el-GR" i="1" dirty="0" err="1"/>
              <a:t>ὥστε</a:t>
            </a:r>
            <a:r>
              <a:rPr lang="el-GR" i="1" dirty="0"/>
              <a:t> </a:t>
            </a:r>
            <a:r>
              <a:rPr lang="el-GR" i="1" dirty="0" err="1"/>
              <a:t>ἐπείγεσθαι</a:t>
            </a:r>
            <a:r>
              <a:rPr lang="el-GR" i="1" dirty="0"/>
              <a:t> </a:t>
            </a:r>
            <a:r>
              <a:rPr lang="el-GR" i="1" dirty="0" err="1"/>
              <a:t>μὲν</a:t>
            </a:r>
            <a:r>
              <a:rPr lang="el-GR" i="1" dirty="0"/>
              <a:t> τότε </a:t>
            </a:r>
            <a:r>
              <a:rPr lang="el-GR" i="1" dirty="0" err="1"/>
              <a:t>τὴν</a:t>
            </a:r>
            <a:r>
              <a:rPr lang="el-GR" i="1" dirty="0"/>
              <a:t> </a:t>
            </a:r>
            <a:r>
              <a:rPr lang="el-GR" i="1" dirty="0" err="1"/>
              <a:t>ψυχὴν</a:t>
            </a:r>
            <a:r>
              <a:rPr lang="el-GR" i="1" dirty="0"/>
              <a:t> </a:t>
            </a:r>
            <a:r>
              <a:rPr lang="el-GR" i="1" dirty="0" err="1"/>
              <a:t>μετὰ</a:t>
            </a:r>
            <a:r>
              <a:rPr lang="el-GR" i="1" dirty="0"/>
              <a:t> </a:t>
            </a:r>
            <a:r>
              <a:rPr lang="el-GR" i="1" dirty="0" err="1"/>
              <a:t>ἀνεκλαλήτου</a:t>
            </a:r>
            <a:r>
              <a:rPr lang="el-GR" i="1" dirty="0"/>
              <a:t> </a:t>
            </a:r>
            <a:r>
              <a:rPr lang="el-GR" i="1" dirty="0" err="1"/>
              <a:t>τινὸς</a:t>
            </a:r>
            <a:r>
              <a:rPr lang="el-GR" i="1" dirty="0"/>
              <a:t> </a:t>
            </a:r>
            <a:r>
              <a:rPr lang="el-GR" i="1" dirty="0" err="1"/>
              <a:t>χαρᾶς</a:t>
            </a:r>
            <a:r>
              <a:rPr lang="el-GR" i="1" dirty="0"/>
              <a:t> </a:t>
            </a:r>
            <a:r>
              <a:rPr lang="el-GR" i="1" dirty="0" err="1"/>
              <a:t>καὶ</a:t>
            </a:r>
            <a:r>
              <a:rPr lang="el-GR" i="1" dirty="0"/>
              <a:t> </a:t>
            </a:r>
            <a:r>
              <a:rPr lang="el-GR" i="1" dirty="0" err="1"/>
              <a:t>ἀγάπης</a:t>
            </a:r>
            <a:r>
              <a:rPr lang="el-GR" i="1" dirty="0"/>
              <a:t> </a:t>
            </a:r>
            <a:r>
              <a:rPr lang="el-GR" i="1" dirty="0" err="1"/>
              <a:t>ἐκβῆναι</a:t>
            </a:r>
            <a:r>
              <a:rPr lang="el-GR" i="1" dirty="0"/>
              <a:t> </a:t>
            </a:r>
            <a:r>
              <a:rPr lang="el-GR" i="1" dirty="0" err="1"/>
              <a:t>τοῦ</a:t>
            </a:r>
            <a:r>
              <a:rPr lang="el-GR" i="1" dirty="0"/>
              <a:t> σώματος </a:t>
            </a:r>
            <a:r>
              <a:rPr lang="el-GR" i="1" dirty="0" err="1"/>
              <a:t>καὶ</a:t>
            </a:r>
            <a:r>
              <a:rPr lang="el-GR" i="1" dirty="0"/>
              <a:t> </a:t>
            </a:r>
            <a:r>
              <a:rPr lang="el-GR" i="1" dirty="0" err="1"/>
              <a:t>ἀπελθεῖν</a:t>
            </a:r>
            <a:r>
              <a:rPr lang="el-GR" i="1" dirty="0"/>
              <a:t> </a:t>
            </a:r>
            <a:r>
              <a:rPr lang="el-GR" i="1" dirty="0" err="1"/>
              <a:t>πρὸς</a:t>
            </a:r>
            <a:r>
              <a:rPr lang="el-GR" i="1" dirty="0"/>
              <a:t> </a:t>
            </a:r>
            <a:r>
              <a:rPr lang="el-GR" i="1" dirty="0" err="1"/>
              <a:t>τὸν</a:t>
            </a:r>
            <a:r>
              <a:rPr lang="el-GR" i="1" dirty="0"/>
              <a:t> </a:t>
            </a:r>
            <a:r>
              <a:rPr lang="el-GR" i="1" dirty="0" err="1"/>
              <a:t>κύριον</a:t>
            </a:r>
            <a:r>
              <a:rPr lang="el-GR" i="1" dirty="0"/>
              <a:t>, </a:t>
            </a:r>
            <a:r>
              <a:rPr lang="el-GR" i="1" dirty="0" err="1"/>
              <a:t>ἀγνοεῖν</a:t>
            </a:r>
            <a:r>
              <a:rPr lang="el-GR" i="1" dirty="0"/>
              <a:t> </a:t>
            </a:r>
            <a:r>
              <a:rPr lang="el-GR" i="1" dirty="0" err="1"/>
              <a:t>δὲ</a:t>
            </a:r>
            <a:r>
              <a:rPr lang="el-GR" i="1" dirty="0"/>
              <a:t> </a:t>
            </a:r>
            <a:r>
              <a:rPr lang="el-GR" i="1" dirty="0" err="1"/>
              <a:t>ὥσπερ</a:t>
            </a:r>
            <a:r>
              <a:rPr lang="el-GR" i="1" dirty="0"/>
              <a:t> </a:t>
            </a:r>
            <a:r>
              <a:rPr lang="el-GR" i="1" dirty="0" err="1"/>
              <a:t>τῆς</a:t>
            </a:r>
            <a:r>
              <a:rPr lang="el-GR" i="1" dirty="0"/>
              <a:t> </a:t>
            </a:r>
            <a:r>
              <a:rPr lang="el-GR" i="1" dirty="0" err="1"/>
              <a:t>προσκαίρου</a:t>
            </a:r>
            <a:r>
              <a:rPr lang="el-GR" i="1" dirty="0"/>
              <a:t> ταύτης </a:t>
            </a:r>
            <a:r>
              <a:rPr lang="el-GR" i="1" dirty="0" err="1"/>
              <a:t>τὸν</a:t>
            </a:r>
            <a:r>
              <a:rPr lang="el-GR" i="1" dirty="0"/>
              <a:t> τρόπον </a:t>
            </a:r>
            <a:r>
              <a:rPr lang="el-GR" i="1" dirty="0" err="1"/>
              <a:t>ζωῆς</a:t>
            </a:r>
            <a:r>
              <a:rPr lang="el-GR" dirty="0"/>
              <a:t>» (</a:t>
            </a:r>
            <a:r>
              <a:rPr lang="el-GR" i="1" dirty="0" err="1"/>
              <a:t>Ἑκατὸ</a:t>
            </a:r>
            <a:r>
              <a:rPr lang="el-GR" i="1" dirty="0"/>
              <a:t> </a:t>
            </a:r>
            <a:r>
              <a:rPr lang="el-GR" i="1" dirty="0" err="1"/>
              <a:t>Γνωστικὰ</a:t>
            </a:r>
            <a:r>
              <a:rPr lang="el-GR" i="1" dirty="0"/>
              <a:t> Κεφάλαια Ͷα΄</a:t>
            </a:r>
            <a:r>
              <a:rPr lang="en-GB" dirty="0"/>
              <a:t>, SCHr5, </a:t>
            </a:r>
            <a:r>
              <a:rPr lang="el-GR" dirty="0"/>
              <a:t>σ. 152). </a:t>
            </a:r>
          </a:p>
        </p:txBody>
      </p:sp>
    </p:spTree>
    <p:extLst>
      <p:ext uri="{BB962C8B-B14F-4D97-AF65-F5344CB8AC3E}">
        <p14:creationId xmlns:p14="http://schemas.microsoft.com/office/powerpoint/2010/main" val="2003740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24DF34-60D4-CD6C-4DFF-CC802A3FF16C}"/>
              </a:ext>
            </a:extLst>
          </p:cNvPr>
          <p:cNvSpPr>
            <a:spLocks noGrp="1"/>
          </p:cNvSpPr>
          <p:nvPr>
            <p:ph type="title"/>
          </p:nvPr>
        </p:nvSpPr>
        <p:spPr>
          <a:xfrm>
            <a:off x="0" y="0"/>
            <a:ext cx="12192000" cy="925417"/>
          </a:xfrm>
        </p:spPr>
        <p:txBody>
          <a:bodyPr>
            <a:normAutofit/>
          </a:bodyPr>
          <a:lstStyle/>
          <a:p>
            <a:pPr algn="ctr"/>
            <a:r>
              <a:rPr lang="el-GR" sz="3000" b="1" dirty="0"/>
              <a:t>Αγάπη, θεολογία και αίσθηση του πόθου για ολοκληρωτική ένωση με τον Θεό</a:t>
            </a:r>
            <a:endParaRPr lang="el-GR" sz="3000" dirty="0"/>
          </a:p>
        </p:txBody>
      </p:sp>
      <p:sp>
        <p:nvSpPr>
          <p:cNvPr id="3" name="Θέση περιεχομένου 2">
            <a:extLst>
              <a:ext uri="{FF2B5EF4-FFF2-40B4-BE49-F238E27FC236}">
                <a16:creationId xmlns:a16="http://schemas.microsoft.com/office/drawing/2014/main" id="{646E6377-BC6E-36AF-E3E6-E5C2CCDBF61E}"/>
              </a:ext>
            </a:extLst>
          </p:cNvPr>
          <p:cNvSpPr>
            <a:spLocks noGrp="1"/>
          </p:cNvSpPr>
          <p:nvPr>
            <p:ph idx="1"/>
          </p:nvPr>
        </p:nvSpPr>
        <p:spPr>
          <a:xfrm>
            <a:off x="-1" y="925417"/>
            <a:ext cx="12191999" cy="5932582"/>
          </a:xfrm>
        </p:spPr>
        <p:txBody>
          <a:bodyPr/>
          <a:lstStyle/>
          <a:p>
            <a:r>
              <a:rPr lang="el-GR" dirty="0"/>
              <a:t>Η παρρησία της ψυχής, που ενισχύεται «</a:t>
            </a:r>
            <a:r>
              <a:rPr lang="el-GR" i="1" dirty="0"/>
              <a:t>τῇ αἰσθήσει τῆς </a:t>
            </a:r>
            <a:r>
              <a:rPr lang="el-GR" i="1" dirty="0" err="1"/>
              <a:t>ἐξομολογήσεως</a:t>
            </a:r>
            <a:r>
              <a:rPr lang="el-GR" dirty="0"/>
              <a:t>», αποδεικνύεται λυτρωτική την ώρα του θανάτου· τον καιρό της εξόδου αναπτερώνει την ψυχή και την ανεβάζει πάνω από όλες τις σκοτεινές παρατάξεις μαζί με τους αγγέλους της ειρήνης (</a:t>
            </a:r>
            <a:r>
              <a:rPr lang="el-GR" i="1" dirty="0" err="1"/>
              <a:t>Ἑκατὸ</a:t>
            </a:r>
            <a:r>
              <a:rPr lang="el-GR" i="1" dirty="0"/>
              <a:t> </a:t>
            </a:r>
            <a:r>
              <a:rPr lang="el-GR" i="1" dirty="0" err="1"/>
              <a:t>Γνωστικὰ</a:t>
            </a:r>
            <a:r>
              <a:rPr lang="el-GR" i="1" dirty="0"/>
              <a:t> Κεφάλαια ρ΄</a:t>
            </a:r>
            <a:r>
              <a:rPr lang="en-GB" dirty="0"/>
              <a:t>, SCHr5, </a:t>
            </a:r>
            <a:r>
              <a:rPr lang="el-GR" dirty="0"/>
              <a:t>σ. 162-163). </a:t>
            </a:r>
          </a:p>
          <a:p>
            <a:r>
              <a:rPr lang="el-GR" dirty="0"/>
              <a:t>Η βίωση της θείας απόλαυσης αμβλύνει την στυγνότητα του θανάτου· οι κάτοχοι της τελείας αλλοιώσεως τον αντιμετωπίζουν με χαρά: «</a:t>
            </a:r>
            <a:r>
              <a:rPr lang="el-GR" i="1" dirty="0"/>
              <a:t>Δέκατος </a:t>
            </a:r>
            <a:r>
              <a:rPr lang="el-GR" i="1" dirty="0" err="1"/>
              <a:t>ὅρος</a:t>
            </a:r>
            <a:r>
              <a:rPr lang="el-GR" i="1" dirty="0"/>
              <a:t> </a:t>
            </a:r>
            <a:r>
              <a:rPr lang="el-GR" i="1" dirty="0" err="1"/>
              <a:t>τῆς</a:t>
            </a:r>
            <a:r>
              <a:rPr lang="el-GR" i="1" dirty="0"/>
              <a:t> τελείας </a:t>
            </a:r>
            <a:r>
              <a:rPr lang="el-GR" i="1" dirty="0" err="1"/>
              <a:t>ἀλλοιὠσεως</a:t>
            </a:r>
            <a:r>
              <a:rPr lang="el-GR" i="1" dirty="0"/>
              <a:t>· </a:t>
            </a:r>
            <a:r>
              <a:rPr lang="el-GR" i="1" dirty="0" err="1"/>
              <a:t>ἐν</a:t>
            </a:r>
            <a:r>
              <a:rPr lang="el-GR" i="1" dirty="0"/>
              <a:t> </a:t>
            </a:r>
            <a:r>
              <a:rPr lang="el-GR" i="1" dirty="0" err="1"/>
              <a:t>τρυφῇ</a:t>
            </a:r>
            <a:r>
              <a:rPr lang="el-GR" i="1" dirty="0"/>
              <a:t> </a:t>
            </a:r>
            <a:r>
              <a:rPr lang="el-GR" i="1" dirty="0" err="1"/>
              <a:t>θεοῦ</a:t>
            </a:r>
            <a:r>
              <a:rPr lang="el-GR" i="1" dirty="0"/>
              <a:t> </a:t>
            </a:r>
            <a:r>
              <a:rPr lang="el-GR" i="1" dirty="0" err="1"/>
              <a:t>χαρὰν</a:t>
            </a:r>
            <a:r>
              <a:rPr lang="el-GR" i="1" dirty="0"/>
              <a:t> </a:t>
            </a:r>
            <a:r>
              <a:rPr lang="el-GR" i="1" dirty="0" err="1"/>
              <a:t>ἡγεῖσθαι</a:t>
            </a:r>
            <a:r>
              <a:rPr lang="el-GR" i="1" dirty="0"/>
              <a:t> </a:t>
            </a:r>
            <a:r>
              <a:rPr lang="el-GR" i="1" dirty="0" err="1"/>
              <a:t>τὸ</a:t>
            </a:r>
            <a:r>
              <a:rPr lang="el-GR" i="1" dirty="0"/>
              <a:t> </a:t>
            </a:r>
            <a:r>
              <a:rPr lang="el-GR" i="1" dirty="0" err="1"/>
              <a:t>στυγνὸν</a:t>
            </a:r>
            <a:r>
              <a:rPr lang="el-GR" i="1" dirty="0"/>
              <a:t> </a:t>
            </a:r>
            <a:r>
              <a:rPr lang="el-GR" i="1" dirty="0" err="1"/>
              <a:t>τοῦ</a:t>
            </a:r>
            <a:r>
              <a:rPr lang="el-GR" i="1" dirty="0"/>
              <a:t> θανάτου</a:t>
            </a:r>
            <a:r>
              <a:rPr lang="el-GR" dirty="0"/>
              <a:t>» (</a:t>
            </a:r>
            <a:r>
              <a:rPr lang="el-GR" i="1" dirty="0" err="1"/>
              <a:t>Ἑκατὸ</a:t>
            </a:r>
            <a:r>
              <a:rPr lang="el-GR" i="1" dirty="0"/>
              <a:t> </a:t>
            </a:r>
            <a:r>
              <a:rPr lang="el-GR" i="1" dirty="0" err="1"/>
              <a:t>Γνωστικὰ</a:t>
            </a:r>
            <a:r>
              <a:rPr lang="el-GR" i="1" dirty="0"/>
              <a:t> Κεφάλαια </a:t>
            </a:r>
            <a:r>
              <a:rPr lang="el-GR" i="1" dirty="0" err="1"/>
              <a:t>Προοίμιον</a:t>
            </a:r>
            <a:r>
              <a:rPr lang="en-GB" dirty="0"/>
              <a:t>, SCHr5, </a:t>
            </a:r>
            <a:r>
              <a:rPr lang="el-GR" dirty="0"/>
              <a:t>σ. 85). </a:t>
            </a:r>
          </a:p>
          <a:p>
            <a:r>
              <a:rPr lang="el-GR" dirty="0"/>
              <a:t>Αυτό σημαίνει ότι η ψυχή έχει κατακτήσει την απάθεια, γιατί μόνο τότε μπορεί να αποδέχεται τον θάνατο σαν να είναι ευκαιρία μιας αληθινότερης ζωής: </a:t>
            </a:r>
            <a:r>
              <a:rPr lang="el-GR" i="1" dirty="0"/>
              <a:t>«… </a:t>
            </a:r>
            <a:r>
              <a:rPr lang="el-GR" i="1" dirty="0" err="1"/>
              <a:t>οὐ</a:t>
            </a:r>
            <a:r>
              <a:rPr lang="el-GR" i="1" dirty="0"/>
              <a:t> </a:t>
            </a:r>
            <a:r>
              <a:rPr lang="el-GR" i="1" dirty="0" err="1"/>
              <a:t>μακρὰν</a:t>
            </a:r>
            <a:r>
              <a:rPr lang="el-GR" i="1" dirty="0"/>
              <a:t> (ἡ </a:t>
            </a:r>
            <a:r>
              <a:rPr lang="el-GR" i="1" dirty="0" err="1"/>
              <a:t>ψυχὴ</a:t>
            </a:r>
            <a:r>
              <a:rPr lang="el-GR" i="1" dirty="0"/>
              <a:t>) </a:t>
            </a:r>
            <a:r>
              <a:rPr lang="el-GR" i="1" dirty="0" err="1"/>
              <a:t>οὖσα</a:t>
            </a:r>
            <a:r>
              <a:rPr lang="el-GR" i="1" dirty="0"/>
              <a:t> </a:t>
            </a:r>
            <a:r>
              <a:rPr lang="el-GR" i="1" dirty="0" err="1"/>
              <a:t>τῶν</a:t>
            </a:r>
            <a:r>
              <a:rPr lang="el-GR" i="1" dirty="0"/>
              <a:t> </a:t>
            </a:r>
            <a:r>
              <a:rPr lang="el-GR" i="1" dirty="0" err="1"/>
              <a:t>τῆς</a:t>
            </a:r>
            <a:r>
              <a:rPr lang="el-GR" i="1" dirty="0"/>
              <a:t> </a:t>
            </a:r>
            <a:r>
              <a:rPr lang="el-GR" i="1" dirty="0" err="1"/>
              <a:t>ἀπαθείας</a:t>
            </a:r>
            <a:r>
              <a:rPr lang="el-GR" i="1" dirty="0"/>
              <a:t> </a:t>
            </a:r>
            <a:r>
              <a:rPr lang="el-GR" i="1" dirty="0" err="1"/>
              <a:t>ὅρων</a:t>
            </a:r>
            <a:r>
              <a:rPr lang="el-GR" i="1" dirty="0"/>
              <a:t> γνωρίζεται· </a:t>
            </a:r>
            <a:r>
              <a:rPr lang="el-GR" i="1" dirty="0" err="1"/>
              <a:t>ὅθεν</a:t>
            </a:r>
            <a:r>
              <a:rPr lang="el-GR" i="1" dirty="0"/>
              <a:t> </a:t>
            </a:r>
            <a:r>
              <a:rPr lang="el-GR" i="1" dirty="0" err="1"/>
              <a:t>καὶ</a:t>
            </a:r>
            <a:r>
              <a:rPr lang="el-GR" i="1" dirty="0"/>
              <a:t> </a:t>
            </a:r>
            <a:r>
              <a:rPr lang="el-GR" i="1" dirty="0" err="1"/>
              <a:t>τὸν</a:t>
            </a:r>
            <a:r>
              <a:rPr lang="el-GR" i="1" dirty="0"/>
              <a:t> θάνατον </a:t>
            </a:r>
            <a:r>
              <a:rPr lang="el-GR" i="1" dirty="0" err="1"/>
              <a:t>ὡς</a:t>
            </a:r>
            <a:r>
              <a:rPr lang="el-GR" i="1" dirty="0"/>
              <a:t> </a:t>
            </a:r>
            <a:r>
              <a:rPr lang="el-GR" i="1" dirty="0" err="1"/>
              <a:t>πρόφασιν</a:t>
            </a:r>
            <a:r>
              <a:rPr lang="el-GR" i="1" dirty="0"/>
              <a:t> </a:t>
            </a:r>
            <a:r>
              <a:rPr lang="el-GR" i="1" dirty="0" err="1"/>
              <a:t>ὄντα</a:t>
            </a:r>
            <a:r>
              <a:rPr lang="el-GR" i="1" dirty="0"/>
              <a:t> </a:t>
            </a:r>
            <a:r>
              <a:rPr lang="el-GR" i="1" dirty="0" err="1"/>
              <a:t>ζωῆς</a:t>
            </a:r>
            <a:r>
              <a:rPr lang="el-GR" i="1" dirty="0"/>
              <a:t> </a:t>
            </a:r>
            <a:r>
              <a:rPr lang="el-GR" i="1" dirty="0" err="1"/>
              <a:t>μᾶλλον</a:t>
            </a:r>
            <a:r>
              <a:rPr lang="el-GR" i="1" dirty="0"/>
              <a:t> </a:t>
            </a:r>
            <a:r>
              <a:rPr lang="el-GR" i="1" dirty="0" err="1"/>
              <a:t>ἀληθινῆς</a:t>
            </a:r>
            <a:r>
              <a:rPr lang="el-GR" i="1" dirty="0"/>
              <a:t> τότε </a:t>
            </a:r>
            <a:r>
              <a:rPr lang="el-GR" i="1" dirty="0" err="1"/>
              <a:t>μετὰ</a:t>
            </a:r>
            <a:r>
              <a:rPr lang="el-GR" i="1" dirty="0"/>
              <a:t> </a:t>
            </a:r>
            <a:r>
              <a:rPr lang="el-GR" i="1" dirty="0" err="1"/>
              <a:t>χαρᾶς</a:t>
            </a:r>
            <a:r>
              <a:rPr lang="el-GR" i="1" dirty="0"/>
              <a:t> </a:t>
            </a:r>
            <a:r>
              <a:rPr lang="el-GR" i="1" dirty="0" err="1"/>
              <a:t>ἀπεκδέχεται</a:t>
            </a:r>
            <a:r>
              <a:rPr lang="el-GR" dirty="0"/>
              <a:t>» (</a:t>
            </a:r>
            <a:r>
              <a:rPr lang="el-GR" i="1" dirty="0" err="1"/>
              <a:t>Ἑκατὸ</a:t>
            </a:r>
            <a:r>
              <a:rPr lang="el-GR" i="1" dirty="0"/>
              <a:t> </a:t>
            </a:r>
            <a:r>
              <a:rPr lang="el-GR" i="1" dirty="0" err="1"/>
              <a:t>Γνωστικὰ</a:t>
            </a:r>
            <a:r>
              <a:rPr lang="el-GR" i="1" dirty="0"/>
              <a:t> Κεφάλαια </a:t>
            </a:r>
            <a:r>
              <a:rPr lang="el-GR" i="1" dirty="0" err="1"/>
              <a:t>νδ</a:t>
            </a:r>
            <a:r>
              <a:rPr lang="el-GR" i="1" dirty="0"/>
              <a:t>΄</a:t>
            </a:r>
            <a:r>
              <a:rPr lang="en-GB" dirty="0"/>
              <a:t>, SCHr5, </a:t>
            </a:r>
            <a:r>
              <a:rPr lang="el-GR" dirty="0"/>
              <a:t>σ. 116). </a:t>
            </a:r>
          </a:p>
        </p:txBody>
      </p:sp>
    </p:spTree>
    <p:extLst>
      <p:ext uri="{BB962C8B-B14F-4D97-AF65-F5344CB8AC3E}">
        <p14:creationId xmlns:p14="http://schemas.microsoft.com/office/powerpoint/2010/main" val="3283304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4D88E6-1CE2-0AFB-E877-74DE9E57F56E}"/>
              </a:ext>
            </a:extLst>
          </p:cNvPr>
          <p:cNvSpPr>
            <a:spLocks noGrp="1"/>
          </p:cNvSpPr>
          <p:nvPr>
            <p:ph type="title"/>
          </p:nvPr>
        </p:nvSpPr>
        <p:spPr>
          <a:xfrm>
            <a:off x="0" y="18256"/>
            <a:ext cx="12192000" cy="756294"/>
          </a:xfrm>
        </p:spPr>
        <p:txBody>
          <a:bodyPr>
            <a:normAutofit/>
          </a:bodyPr>
          <a:lstStyle/>
          <a:p>
            <a:pPr algn="ctr"/>
            <a:r>
              <a:rPr lang="el-GR" sz="4400" dirty="0">
                <a:latin typeface="+mn-lt"/>
                <a:ea typeface="Times New Roman" panose="02020603050405020304" pitchFamily="18" charset="0"/>
              </a:rPr>
              <a:t>Η εμπειρία της</a:t>
            </a:r>
            <a:r>
              <a:rPr lang="el-GR" dirty="0">
                <a:latin typeface="+mn-lt"/>
                <a:ea typeface="Times New Roman" panose="02020603050405020304" pitchFamily="18" charset="0"/>
              </a:rPr>
              <a:t> «</a:t>
            </a:r>
            <a:r>
              <a:rPr lang="el-GR" sz="4400" dirty="0">
                <a:latin typeface="+mn-lt"/>
                <a:ea typeface="Times New Roman" panose="02020603050405020304" pitchFamily="18" charset="0"/>
              </a:rPr>
              <a:t>αισθήσεως</a:t>
            </a:r>
            <a:r>
              <a:rPr lang="el-GR" dirty="0">
                <a:latin typeface="+mn-lt"/>
                <a:ea typeface="Times New Roman" panose="02020603050405020304" pitchFamily="18" charset="0"/>
              </a:rPr>
              <a:t>»</a:t>
            </a:r>
            <a:r>
              <a:rPr lang="el-GR" sz="4400" dirty="0">
                <a:latin typeface="+mn-lt"/>
                <a:ea typeface="Times New Roman" panose="02020603050405020304" pitchFamily="18" charset="0"/>
              </a:rPr>
              <a:t> στον Διάδοχο </a:t>
            </a:r>
            <a:r>
              <a:rPr lang="el-GR" sz="4400" dirty="0" err="1">
                <a:latin typeface="+mn-lt"/>
                <a:ea typeface="Times New Roman" panose="02020603050405020304" pitchFamily="18" charset="0"/>
              </a:rPr>
              <a:t>Φωτικής</a:t>
            </a:r>
            <a:endParaRPr lang="el-GR" dirty="0"/>
          </a:p>
        </p:txBody>
      </p:sp>
      <p:sp>
        <p:nvSpPr>
          <p:cNvPr id="3" name="Θέση περιεχομένου 2">
            <a:extLst>
              <a:ext uri="{FF2B5EF4-FFF2-40B4-BE49-F238E27FC236}">
                <a16:creationId xmlns:a16="http://schemas.microsoft.com/office/drawing/2014/main" id="{729EAD7E-D69A-BE7A-726A-6BC561136B95}"/>
              </a:ext>
            </a:extLst>
          </p:cNvPr>
          <p:cNvSpPr>
            <a:spLocks noGrp="1"/>
          </p:cNvSpPr>
          <p:nvPr>
            <p:ph idx="1"/>
          </p:nvPr>
        </p:nvSpPr>
        <p:spPr>
          <a:xfrm>
            <a:off x="0" y="774550"/>
            <a:ext cx="12192000" cy="6065193"/>
          </a:xfrm>
        </p:spPr>
        <p:txBody>
          <a:bodyPr>
            <a:normAutofit fontScale="92500" lnSpcReduction="10000"/>
          </a:bodyPr>
          <a:lstStyle/>
          <a:p>
            <a:r>
              <a:rPr lang="el-GR" dirty="0"/>
              <a:t>Σημαντικότερη προϋπόθεση για την κατανόηση της διδασκαλίας του είναι η επίγνωση του τρόπου με τον οποίο κατανοεί τη </a:t>
            </a:r>
            <a:r>
              <a:rPr lang="el-GR" b="1" dirty="0">
                <a:solidFill>
                  <a:srgbClr val="FF0000"/>
                </a:solidFill>
              </a:rPr>
              <a:t>θεολογία</a:t>
            </a:r>
            <a:r>
              <a:rPr lang="el-GR" dirty="0"/>
              <a:t>. Για τον Διάδοχο η θεολογία είναι βίωμα, μία εμπειρία αληθινή που εξωτερικεύεται για λόγους ποιμαντικούς. Γι’ αυτό και ο ίδιος στην προσπάθειά του να οικοδομήσει πνευματικά την εκκλησιαστική κοινότητα εκφράζει τη μυστική του εμπειρία. </a:t>
            </a:r>
          </a:p>
          <a:p>
            <a:r>
              <a:rPr lang="el-GR" dirty="0"/>
              <a:t>Η εμπειρία του αν και κατά βάση είναι προσωπική, ανέκφραστη και απερίγραπτη, τελικά υπερβαίνει το πρόσωπο, διατυπώνεται και περιγράφεται. Συλλαμβάνεται ως μία πραγματικότητα που ξεπερνά τα όρια του προσωπικού βιώματος συνιστώντας περισσότερο μία ομολογία πίστης παρά μία θεωρητική σύνθεση.</a:t>
            </a:r>
          </a:p>
          <a:p>
            <a:r>
              <a:rPr lang="el-GR" dirty="0"/>
              <a:t>Μ’ αυτόν τον τρόπο αποδεικνύει το πραγματικό του ενδιαφέρον για τα πρακτικά προβλήματα της πνευματικής ζωής. Υποστηρίζοντας ότι «</a:t>
            </a:r>
            <a:r>
              <a:rPr lang="el-GR" i="1" dirty="0" err="1"/>
              <a:t>οὐδὲν</a:t>
            </a:r>
            <a:r>
              <a:rPr lang="el-GR" i="1" dirty="0"/>
              <a:t> </a:t>
            </a:r>
            <a:r>
              <a:rPr lang="el-GR" i="1" dirty="0" err="1"/>
              <a:t>γὰρ</a:t>
            </a:r>
            <a:r>
              <a:rPr lang="el-GR" i="1" dirty="0"/>
              <a:t> </a:t>
            </a:r>
            <a:r>
              <a:rPr lang="el-GR" i="1" dirty="0" err="1"/>
              <a:t>φτωχότερον</a:t>
            </a:r>
            <a:r>
              <a:rPr lang="el-GR" i="1" dirty="0"/>
              <a:t> διανοίας </a:t>
            </a:r>
            <a:r>
              <a:rPr lang="el-GR" i="1" dirty="0" err="1"/>
              <a:t>ἐκτὸς</a:t>
            </a:r>
            <a:r>
              <a:rPr lang="el-GR" i="1" dirty="0"/>
              <a:t> </a:t>
            </a:r>
            <a:r>
              <a:rPr lang="el-GR" i="1" dirty="0" err="1"/>
              <a:t>Θεοῦ</a:t>
            </a:r>
            <a:r>
              <a:rPr lang="el-GR" i="1" dirty="0"/>
              <a:t> </a:t>
            </a:r>
            <a:r>
              <a:rPr lang="el-GR" i="1" dirty="0" err="1"/>
              <a:t>φιλοσοφούσης</a:t>
            </a:r>
            <a:r>
              <a:rPr lang="el-GR" i="1" dirty="0"/>
              <a:t> </a:t>
            </a:r>
            <a:r>
              <a:rPr lang="el-GR" i="1" dirty="0" err="1"/>
              <a:t>τὰ</a:t>
            </a:r>
            <a:r>
              <a:rPr lang="el-GR" i="1" dirty="0"/>
              <a:t> </a:t>
            </a:r>
            <a:r>
              <a:rPr lang="el-GR" i="1" dirty="0" err="1"/>
              <a:t>τοῦ</a:t>
            </a:r>
            <a:r>
              <a:rPr lang="el-GR" i="1" dirty="0"/>
              <a:t> </a:t>
            </a:r>
            <a:r>
              <a:rPr lang="el-GR" i="1" dirty="0" err="1"/>
              <a:t>Θεοῦ</a:t>
            </a:r>
            <a:r>
              <a:rPr lang="el-GR" dirty="0"/>
              <a:t>» ( </a:t>
            </a:r>
            <a:r>
              <a:rPr lang="el-GR" i="1" dirty="0" err="1"/>
              <a:t>Ἑκατὸ</a:t>
            </a:r>
            <a:r>
              <a:rPr lang="el-GR" i="1" dirty="0"/>
              <a:t> </a:t>
            </a:r>
            <a:r>
              <a:rPr lang="el-GR" i="1" dirty="0" err="1"/>
              <a:t>Γνωστικὰ</a:t>
            </a:r>
            <a:r>
              <a:rPr lang="el-GR" i="1" dirty="0"/>
              <a:t> Κεφάλαια </a:t>
            </a:r>
            <a:r>
              <a:rPr lang="en-GB" i="1" dirty="0"/>
              <a:t>S</a:t>
            </a:r>
            <a:r>
              <a:rPr lang="el-GR" i="1" dirty="0"/>
              <a:t>΄</a:t>
            </a:r>
            <a:r>
              <a:rPr lang="en-GB" dirty="0"/>
              <a:t>, SCHr5, </a:t>
            </a:r>
            <a:r>
              <a:rPr lang="el-GR" dirty="0"/>
              <a:t>σ. 87), βεβαιώνει ότι η θεολογία είναι βίωμα, μετοχή και εμπειρία και όχι μία αποκομμένη εγκεφαλική σύλληψη. Ο </a:t>
            </a:r>
            <a:r>
              <a:rPr lang="el-GR" dirty="0" err="1"/>
              <a:t>αντιαιρετικός</a:t>
            </a:r>
            <a:r>
              <a:rPr lang="el-GR" dirty="0"/>
              <a:t> της χαρακτήρας είναι αυτονόητος. Γι’ αυτό και η θεολογία, εκφράζοντας τη μυστική εμπειρία, προβάλλει ως δικαίωμα και υποχρέωση, ως ένα ζωντανό και σημαντικό τμήμα της ασκητικής ζωής, που απαιτεί βίο αποστολικό εμπνέοντας στη χριστιανική κοινότητα τον νόμο της αγάπης. </a:t>
            </a:r>
          </a:p>
        </p:txBody>
      </p:sp>
    </p:spTree>
    <p:extLst>
      <p:ext uri="{BB962C8B-B14F-4D97-AF65-F5344CB8AC3E}">
        <p14:creationId xmlns:p14="http://schemas.microsoft.com/office/powerpoint/2010/main" val="3981467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278396-48E6-09C6-0573-C772B26C263C}"/>
              </a:ext>
            </a:extLst>
          </p:cNvPr>
          <p:cNvSpPr>
            <a:spLocks noGrp="1"/>
          </p:cNvSpPr>
          <p:nvPr>
            <p:ph type="title"/>
          </p:nvPr>
        </p:nvSpPr>
        <p:spPr>
          <a:xfrm>
            <a:off x="838200" y="18256"/>
            <a:ext cx="10515600" cy="662782"/>
          </a:xfrm>
        </p:spPr>
        <p:txBody>
          <a:bodyPr>
            <a:normAutofit fontScale="90000"/>
          </a:bodyPr>
          <a:lstStyle/>
          <a:p>
            <a:pPr algn="ctr"/>
            <a:r>
              <a:rPr lang="el-GR" b="1" dirty="0"/>
              <a:t>Επιλεγόμενα </a:t>
            </a:r>
            <a:endParaRPr lang="el-GR" dirty="0"/>
          </a:p>
        </p:txBody>
      </p:sp>
      <p:sp>
        <p:nvSpPr>
          <p:cNvPr id="3" name="Θέση περιεχομένου 2">
            <a:extLst>
              <a:ext uri="{FF2B5EF4-FFF2-40B4-BE49-F238E27FC236}">
                <a16:creationId xmlns:a16="http://schemas.microsoft.com/office/drawing/2014/main" id="{B68EE5C4-1D77-10C5-264F-D307E0AEEBA4}"/>
              </a:ext>
            </a:extLst>
          </p:cNvPr>
          <p:cNvSpPr>
            <a:spLocks noGrp="1"/>
          </p:cNvSpPr>
          <p:nvPr>
            <p:ph idx="1"/>
          </p:nvPr>
        </p:nvSpPr>
        <p:spPr>
          <a:xfrm>
            <a:off x="0" y="590550"/>
            <a:ext cx="12192000" cy="6249194"/>
          </a:xfrm>
        </p:spPr>
        <p:txBody>
          <a:bodyPr>
            <a:normAutofit fontScale="92500" lnSpcReduction="20000"/>
          </a:bodyPr>
          <a:lstStyle/>
          <a:p>
            <a:r>
              <a:rPr lang="el-GR" dirty="0"/>
              <a:t>Στην εμπειρία της «</a:t>
            </a:r>
            <a:r>
              <a:rPr lang="el-GR" i="1" dirty="0" err="1"/>
              <a:t>αἰσθήσεως</a:t>
            </a:r>
            <a:r>
              <a:rPr lang="el-GR" dirty="0"/>
              <a:t>» δόγμα και ζωή συμπορεύονται για να περιγράψουν την πραγματικότητα της πνευματικής νομοτέλειας. Παρά την ανεπάρκεια των εκφραστικών μέσων για την περιγραφή προσωπικών εμπειριών, ο Διάδοχος καταθέτει τη δική του μαρτυρία κατοχυρώνοντας τη γνησιότητα των βιωμάτων του εκκλησιαστικού σώματος. Η κυριαρχία της έκφρασης «</a:t>
            </a:r>
            <a:r>
              <a:rPr lang="el-GR" dirty="0" err="1"/>
              <a:t>ἐν</a:t>
            </a:r>
            <a:r>
              <a:rPr lang="el-GR" dirty="0"/>
              <a:t> </a:t>
            </a:r>
            <a:r>
              <a:rPr lang="el-GR" dirty="0" err="1"/>
              <a:t>πάσῃ</a:t>
            </a:r>
            <a:r>
              <a:rPr lang="el-GR" dirty="0"/>
              <a:t> </a:t>
            </a:r>
            <a:r>
              <a:rPr lang="el-GR" dirty="0" err="1"/>
              <a:t>αἰσθήσει</a:t>
            </a:r>
            <a:r>
              <a:rPr lang="el-GR" dirty="0"/>
              <a:t> </a:t>
            </a:r>
            <a:r>
              <a:rPr lang="el-GR" dirty="0" err="1"/>
              <a:t>καὶ</a:t>
            </a:r>
            <a:r>
              <a:rPr lang="el-GR" dirty="0"/>
              <a:t> </a:t>
            </a:r>
            <a:r>
              <a:rPr lang="el-GR" dirty="0" err="1"/>
              <a:t>πληροφορίᾳ</a:t>
            </a:r>
            <a:r>
              <a:rPr lang="el-GR" dirty="0"/>
              <a:t>» που χρησιμοποιεί για να δηλώσει τη γεύση της θείας γλυκύτητας και παρουσίας έχει </a:t>
            </a:r>
            <a:r>
              <a:rPr lang="el-GR" dirty="0" err="1"/>
              <a:t>μεσσαλιανική</a:t>
            </a:r>
            <a:r>
              <a:rPr lang="el-GR" dirty="0"/>
              <a:t> καταγωγή, γεγονός που προβλημάτισε τους νεότερους ερευνητές μέχρι το σημείο να αναρωτώνται αν ο πολέμιος των </a:t>
            </a:r>
            <a:r>
              <a:rPr lang="el-GR" dirty="0" err="1"/>
              <a:t>Μεσσαλιανών</a:t>
            </a:r>
            <a:r>
              <a:rPr lang="el-GR" dirty="0"/>
              <a:t> δέχτηκε τελικά την επίδρασή τους. </a:t>
            </a:r>
          </a:p>
          <a:p>
            <a:r>
              <a:rPr lang="el-GR" dirty="0"/>
              <a:t>Ωστόσο σήμερα ο Διάδοχος αναγνωρίζεται ως γνήσιος εκφραστής της χριστιανικής πίστης, που ενεργεί σ’ ένα περιβάλλον στερημένο διακρίσεων ανάμεσα στην ασυνείδητη χάρη και στη συνείδηση της χάρης, ανάμεσα σε κανόνες και συμβουλές. Τα τμήματα της διδασκαλίας του που φαίνονται ύποπτα, δεν προέρχονται από τον </a:t>
            </a:r>
            <a:r>
              <a:rPr lang="el-GR" dirty="0" err="1"/>
              <a:t>Μεσσαλιανισμό</a:t>
            </a:r>
            <a:r>
              <a:rPr lang="el-GR" dirty="0"/>
              <a:t> αλλά από πηγές που στηρίχθηκαν εξίσου και οι </a:t>
            </a:r>
            <a:r>
              <a:rPr lang="el-GR" dirty="0" err="1"/>
              <a:t>Μεσσαλιανοί</a:t>
            </a:r>
            <a:r>
              <a:rPr lang="el-GR" dirty="0"/>
              <a:t>.</a:t>
            </a:r>
          </a:p>
          <a:p>
            <a:r>
              <a:rPr lang="el-GR" dirty="0"/>
              <a:t>Σύμφωνα με την διδασκαλία του Διαδόχου η πνευματική ζωή κατακλύζεται από αισθήσεις, δηλαδή από πλούσιες εμπειρίες και διαφορετικά βιώματα. Κινείται μεταξύ </a:t>
            </a:r>
            <a:r>
              <a:rPr lang="el-GR" dirty="0" err="1"/>
              <a:t>λαμπυδόνας</a:t>
            </a:r>
            <a:r>
              <a:rPr lang="el-GR" dirty="0"/>
              <a:t> και </a:t>
            </a:r>
            <a:r>
              <a:rPr lang="el-GR" dirty="0" err="1"/>
              <a:t>αλγυδόνας</a:t>
            </a:r>
            <a:r>
              <a:rPr lang="el-GR" dirty="0"/>
              <a:t>, φωτισμού και εγκατάλειψης, χαράς και δοκιμασίας, παρουσίας και απουσίας του Θεού, εμπειρικής βίωσης και μυστικής απόσυρσης της θείας χάρης. Ο άνθρωπος κατανοεί με τις αισθήσεις και τον Θεό και τον κόσμο· ΄νιώθει τα πάντα· και την </a:t>
            </a:r>
            <a:r>
              <a:rPr lang="el-GR" dirty="0" err="1"/>
              <a:t>ερημωτική</a:t>
            </a:r>
            <a:r>
              <a:rPr lang="el-GR" dirty="0"/>
              <a:t> απουσία του Πνεύματος και τη μεταμορφωτική ενέργεια της θείας χάρης.</a:t>
            </a:r>
          </a:p>
        </p:txBody>
      </p:sp>
    </p:spTree>
    <p:extLst>
      <p:ext uri="{BB962C8B-B14F-4D97-AF65-F5344CB8AC3E}">
        <p14:creationId xmlns:p14="http://schemas.microsoft.com/office/powerpoint/2010/main" val="3902866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4D6A6B-AFF5-36E6-B52C-C302BF9B8B0B}"/>
              </a:ext>
            </a:extLst>
          </p:cNvPr>
          <p:cNvSpPr>
            <a:spLocks noGrp="1"/>
          </p:cNvSpPr>
          <p:nvPr>
            <p:ph type="title"/>
          </p:nvPr>
        </p:nvSpPr>
        <p:spPr>
          <a:xfrm>
            <a:off x="838200" y="0"/>
            <a:ext cx="10515600" cy="396607"/>
          </a:xfrm>
        </p:spPr>
        <p:txBody>
          <a:bodyPr>
            <a:normAutofit fontScale="90000"/>
          </a:bodyPr>
          <a:lstStyle/>
          <a:p>
            <a:pPr algn="ctr"/>
            <a:r>
              <a:rPr lang="el-GR" b="1" dirty="0"/>
              <a:t>Επιλεγόμενα </a:t>
            </a:r>
          </a:p>
        </p:txBody>
      </p:sp>
      <p:sp>
        <p:nvSpPr>
          <p:cNvPr id="3" name="Θέση περιεχομένου 2">
            <a:extLst>
              <a:ext uri="{FF2B5EF4-FFF2-40B4-BE49-F238E27FC236}">
                <a16:creationId xmlns:a16="http://schemas.microsoft.com/office/drawing/2014/main" id="{CBE92219-A06D-CDF4-65F6-A76212C9CD15}"/>
              </a:ext>
            </a:extLst>
          </p:cNvPr>
          <p:cNvSpPr>
            <a:spLocks noGrp="1"/>
          </p:cNvSpPr>
          <p:nvPr>
            <p:ph idx="1"/>
          </p:nvPr>
        </p:nvSpPr>
        <p:spPr>
          <a:xfrm>
            <a:off x="0" y="396607"/>
            <a:ext cx="12192000" cy="6461392"/>
          </a:xfrm>
        </p:spPr>
        <p:txBody>
          <a:bodyPr>
            <a:normAutofit fontScale="92500" lnSpcReduction="20000"/>
          </a:bodyPr>
          <a:lstStyle/>
          <a:p>
            <a:r>
              <a:rPr lang="el-GR" dirty="0"/>
              <a:t>Η ενιαία φυσική αίσθηση της ψυχής βιώνει τη διάσπαση που οφείλεται στην πτώση, αλλά και τη λυτρωτική ενότητα που προσφέρει η θεία παρουσία και μέθεξη. Κάθε τροπή και αλλοίωση που συμβαίνει στην ανθρώπινη φύση είναι αισθητή. Παράλληλα διαφορετικές αισθήσεις ωθούν τον άνθρωπο σε αντίστοιχες κινήσεις· έτσι άλλοτε επιδίδεται στη σιωπηρή εντρύφηση στη δόξα του Θεού και άλλοτε εκδίδεται στη φιληδονία του πονηρού. </a:t>
            </a:r>
          </a:p>
          <a:p>
            <a:r>
              <a:rPr lang="el-GR" dirty="0"/>
              <a:t>Στόχος των χριστιανών δεν είναι να γίνουν αναίσθητοι αλλά ευαίσθητοι ώστε να βιώσουν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dirty="0"/>
              <a:t>» τη γλυκύτητα της θείας παρουσίας, μ’ όλες τις μεταμορφωτικές συνέπειές της. Ευαισθησία δεν σημαίνει νωθρότητα και χαλαρότητα, αυτό δεν είναι ευαισθησία αλλά ακηδία: «</a:t>
            </a:r>
            <a:r>
              <a:rPr lang="el-GR" i="1" dirty="0" err="1"/>
              <a:t>Ὅταν</a:t>
            </a:r>
            <a:r>
              <a:rPr lang="el-GR" i="1" dirty="0"/>
              <a:t> </a:t>
            </a:r>
            <a:r>
              <a:rPr lang="el-GR" i="1" dirty="0" err="1"/>
              <a:t>μηκέτι</a:t>
            </a:r>
            <a:r>
              <a:rPr lang="el-GR" i="1" dirty="0"/>
              <a:t> </a:t>
            </a:r>
            <a:r>
              <a:rPr lang="el-GR" i="1" dirty="0" err="1"/>
              <a:t>τῆς</a:t>
            </a:r>
            <a:r>
              <a:rPr lang="el-GR" i="1" dirty="0"/>
              <a:t> </a:t>
            </a:r>
            <a:r>
              <a:rPr lang="el-GR" i="1" dirty="0" err="1"/>
              <a:t>γῆς</a:t>
            </a:r>
            <a:r>
              <a:rPr lang="el-GR" i="1" dirty="0"/>
              <a:t> </a:t>
            </a:r>
            <a:r>
              <a:rPr lang="el-GR" i="1" dirty="0" err="1"/>
              <a:t>ὡραίων</a:t>
            </a:r>
            <a:r>
              <a:rPr lang="el-GR" i="1" dirty="0"/>
              <a:t> </a:t>
            </a:r>
            <a:r>
              <a:rPr lang="el-GR" i="1" dirty="0" err="1"/>
              <a:t>ἄρξηται</a:t>
            </a:r>
            <a:r>
              <a:rPr lang="el-GR" i="1" dirty="0"/>
              <a:t> </a:t>
            </a:r>
            <a:r>
              <a:rPr lang="el-GR" i="1" dirty="0" err="1"/>
              <a:t>ἐπιθυμεῖν</a:t>
            </a:r>
            <a:r>
              <a:rPr lang="el-GR" i="1" dirty="0"/>
              <a:t> </a:t>
            </a:r>
            <a:r>
              <a:rPr lang="el-GR" i="1" dirty="0" err="1"/>
              <a:t>ἡμῶν</a:t>
            </a:r>
            <a:r>
              <a:rPr lang="el-GR" i="1" dirty="0"/>
              <a:t> ἡ ψυχή, τότε </a:t>
            </a:r>
            <a:r>
              <a:rPr lang="el-GR" i="1" dirty="0" err="1"/>
              <a:t>ἀκηδιαστής</a:t>
            </a:r>
            <a:r>
              <a:rPr lang="el-GR" i="1" dirty="0"/>
              <a:t> τις </a:t>
            </a:r>
            <a:r>
              <a:rPr lang="el-GR" i="1" dirty="0" err="1"/>
              <a:t>τὰ</a:t>
            </a:r>
            <a:r>
              <a:rPr lang="el-GR" i="1" dirty="0"/>
              <a:t> </a:t>
            </a:r>
            <a:r>
              <a:rPr lang="el-GR" i="1" dirty="0" err="1"/>
              <a:t>πολλὰ</a:t>
            </a:r>
            <a:r>
              <a:rPr lang="el-GR" i="1" dirty="0"/>
              <a:t> </a:t>
            </a:r>
            <a:r>
              <a:rPr lang="el-GR" i="1" dirty="0" err="1"/>
              <a:t>νοῦς</a:t>
            </a:r>
            <a:r>
              <a:rPr lang="el-GR" i="1" dirty="0"/>
              <a:t> </a:t>
            </a:r>
            <a:r>
              <a:rPr lang="el-GR" i="1" dirty="0" err="1"/>
              <a:t>αὐτὴν</a:t>
            </a:r>
            <a:r>
              <a:rPr lang="el-GR" i="1" dirty="0"/>
              <a:t> </a:t>
            </a:r>
            <a:r>
              <a:rPr lang="el-GR" i="1" dirty="0" err="1"/>
              <a:t>ὑπεισέρχεται</a:t>
            </a:r>
            <a:r>
              <a:rPr lang="el-GR" i="1" dirty="0"/>
              <a:t>… </a:t>
            </a:r>
            <a:r>
              <a:rPr lang="el-GR" i="1" dirty="0" err="1"/>
              <a:t>Τοῦτο</a:t>
            </a:r>
            <a:r>
              <a:rPr lang="el-GR" i="1" dirty="0"/>
              <a:t> </a:t>
            </a:r>
            <a:r>
              <a:rPr lang="el-GR" i="1" dirty="0" err="1"/>
              <a:t>δὲ</a:t>
            </a:r>
            <a:r>
              <a:rPr lang="el-GR" i="1" dirty="0"/>
              <a:t> </a:t>
            </a:r>
            <a:r>
              <a:rPr lang="el-GR" i="1" dirty="0" err="1"/>
              <a:t>τὸ</a:t>
            </a:r>
            <a:r>
              <a:rPr lang="el-GR" i="1" dirty="0"/>
              <a:t> </a:t>
            </a:r>
            <a:r>
              <a:rPr lang="el-GR" i="1" dirty="0" err="1"/>
              <a:t>νωθροποιὸν</a:t>
            </a:r>
            <a:r>
              <a:rPr lang="el-GR" i="1" dirty="0"/>
              <a:t> </a:t>
            </a:r>
            <a:r>
              <a:rPr lang="el-GR" i="1" dirty="0" err="1"/>
              <a:t>ἐκφευξόμεθα</a:t>
            </a:r>
            <a:r>
              <a:rPr lang="el-GR" i="1" dirty="0"/>
              <a:t> πάθος, </a:t>
            </a:r>
            <a:r>
              <a:rPr lang="el-GR" i="1" dirty="0" err="1"/>
              <a:t>εἰς</a:t>
            </a:r>
            <a:r>
              <a:rPr lang="el-GR" i="1" dirty="0"/>
              <a:t> </a:t>
            </a:r>
            <a:r>
              <a:rPr lang="el-GR" i="1" dirty="0" err="1"/>
              <a:t>στενοὺς</a:t>
            </a:r>
            <a:r>
              <a:rPr lang="el-GR" i="1" dirty="0"/>
              <a:t> </a:t>
            </a:r>
            <a:r>
              <a:rPr lang="el-GR" i="1" dirty="0" err="1"/>
              <a:t>ἄγαν</a:t>
            </a:r>
            <a:r>
              <a:rPr lang="el-GR" i="1" dirty="0"/>
              <a:t> </a:t>
            </a:r>
            <a:r>
              <a:rPr lang="el-GR" i="1" dirty="0" err="1"/>
              <a:t>ὅρους</a:t>
            </a:r>
            <a:r>
              <a:rPr lang="el-GR" i="1" dirty="0"/>
              <a:t> </a:t>
            </a:r>
            <a:r>
              <a:rPr lang="el-GR" i="1" dirty="0" err="1"/>
              <a:t>ἐπιστήσομεν</a:t>
            </a:r>
            <a:r>
              <a:rPr lang="el-GR" i="1" dirty="0"/>
              <a:t> </a:t>
            </a:r>
            <a:r>
              <a:rPr lang="el-GR" i="1" dirty="0" err="1"/>
              <a:t>ἡμῶν</a:t>
            </a:r>
            <a:r>
              <a:rPr lang="el-GR" i="1" dirty="0"/>
              <a:t> </a:t>
            </a:r>
            <a:r>
              <a:rPr lang="el-GR" i="1" dirty="0" err="1"/>
              <a:t>τῇ</a:t>
            </a:r>
            <a:r>
              <a:rPr lang="el-GR" i="1" dirty="0"/>
              <a:t> </a:t>
            </a:r>
            <a:r>
              <a:rPr lang="el-GR" i="1" dirty="0" err="1"/>
              <a:t>διανοίᾳ</a:t>
            </a:r>
            <a:r>
              <a:rPr lang="el-GR" i="1" dirty="0"/>
              <a:t> </a:t>
            </a:r>
            <a:r>
              <a:rPr lang="el-GR" i="1" dirty="0" err="1"/>
              <a:t>πρὸς</a:t>
            </a:r>
            <a:r>
              <a:rPr lang="el-GR" i="1" dirty="0"/>
              <a:t> μόνην </a:t>
            </a:r>
            <a:r>
              <a:rPr lang="el-GR" i="1" dirty="0" err="1"/>
              <a:t>τὴν</a:t>
            </a:r>
            <a:r>
              <a:rPr lang="el-GR" i="1" dirty="0"/>
              <a:t> μνήμην </a:t>
            </a:r>
            <a:r>
              <a:rPr lang="el-GR" i="1" dirty="0" err="1"/>
              <a:t>τοῦ</a:t>
            </a:r>
            <a:r>
              <a:rPr lang="el-GR" i="1" dirty="0"/>
              <a:t> </a:t>
            </a:r>
            <a:r>
              <a:rPr lang="el-GR" i="1" dirty="0" err="1"/>
              <a:t>θεοῦ</a:t>
            </a:r>
            <a:r>
              <a:rPr lang="el-GR" i="1" dirty="0"/>
              <a:t> </a:t>
            </a:r>
            <a:r>
              <a:rPr lang="el-GR" i="1" dirty="0" err="1"/>
              <a:t>ἀφορῶντες</a:t>
            </a:r>
            <a:r>
              <a:rPr lang="el-GR" dirty="0"/>
              <a:t>» (</a:t>
            </a:r>
            <a:r>
              <a:rPr lang="el-GR" i="1" dirty="0" err="1"/>
              <a:t>Ἑκατὸ</a:t>
            </a:r>
            <a:r>
              <a:rPr lang="el-GR" i="1" dirty="0"/>
              <a:t> </a:t>
            </a:r>
            <a:r>
              <a:rPr lang="el-GR" i="1" dirty="0" err="1"/>
              <a:t>Γνωστικὰ</a:t>
            </a:r>
            <a:r>
              <a:rPr lang="el-GR" i="1" dirty="0"/>
              <a:t> Κεφάλαια </a:t>
            </a:r>
            <a:r>
              <a:rPr lang="el-GR" i="1" dirty="0" err="1"/>
              <a:t>νη</a:t>
            </a:r>
            <a:r>
              <a:rPr lang="el-GR" i="1" dirty="0"/>
              <a:t>΄</a:t>
            </a:r>
            <a:r>
              <a:rPr lang="en-GB" dirty="0"/>
              <a:t>, SCHr5, </a:t>
            </a:r>
            <a:r>
              <a:rPr lang="el-GR" dirty="0"/>
              <a:t>σ. 118). Ευαισθησία σημαίνει αγωνιστική σύμπραξη με τη θεία χάρη και δυναμική αντίσταση στην αποχαυνωτική επίδραση της γεώδους </a:t>
            </a:r>
            <a:r>
              <a:rPr lang="el-GR" dirty="0" err="1"/>
              <a:t>παχύτητος</a:t>
            </a:r>
            <a:r>
              <a:rPr lang="el-GR" dirty="0"/>
              <a:t>. Πράξη ευαισθησίας είναι η επίπονη άσκηση για την εκλέπτυνση της ύλης (</a:t>
            </a:r>
            <a:r>
              <a:rPr lang="el-GR" i="1" dirty="0" err="1"/>
              <a:t>Ἑκατὸ</a:t>
            </a:r>
            <a:r>
              <a:rPr lang="el-GR" i="1" dirty="0"/>
              <a:t> </a:t>
            </a:r>
            <a:r>
              <a:rPr lang="el-GR" i="1" dirty="0" err="1"/>
              <a:t>Γνωστικὰ</a:t>
            </a:r>
            <a:r>
              <a:rPr lang="el-GR" i="1" dirty="0"/>
              <a:t> Κεφάλαια </a:t>
            </a:r>
            <a:r>
              <a:rPr lang="el-GR" i="1" dirty="0" err="1"/>
              <a:t>νδ</a:t>
            </a:r>
            <a:r>
              <a:rPr lang="el-GR" i="1" dirty="0"/>
              <a:t>΄</a:t>
            </a:r>
            <a:r>
              <a:rPr lang="en-GB" dirty="0"/>
              <a:t>, SCHr5, </a:t>
            </a:r>
            <a:r>
              <a:rPr lang="el-GR" dirty="0"/>
              <a:t>σ. 116). (</a:t>
            </a:r>
            <a:r>
              <a:rPr lang="el-GR" i="1" dirty="0" err="1"/>
              <a:t>Ἑκατὸ</a:t>
            </a:r>
            <a:r>
              <a:rPr lang="el-GR" i="1" dirty="0"/>
              <a:t> </a:t>
            </a:r>
            <a:r>
              <a:rPr lang="el-GR" i="1" dirty="0" err="1"/>
              <a:t>Γνωστικὰ</a:t>
            </a:r>
            <a:r>
              <a:rPr lang="el-GR" i="1" dirty="0"/>
              <a:t> Κεφάλαια </a:t>
            </a:r>
            <a:r>
              <a:rPr lang="el-GR" i="1" dirty="0" err="1"/>
              <a:t>κδ</a:t>
            </a:r>
            <a:r>
              <a:rPr lang="el-GR" i="1" dirty="0"/>
              <a:t>΄</a:t>
            </a:r>
            <a:r>
              <a:rPr lang="en-GB" dirty="0"/>
              <a:t>, SCHr5, </a:t>
            </a:r>
            <a:r>
              <a:rPr lang="el-GR" dirty="0"/>
              <a:t>σ. 96). </a:t>
            </a:r>
          </a:p>
          <a:p>
            <a:r>
              <a:rPr lang="el-GR" dirty="0"/>
              <a:t>Η γεύση της θείας γλυκύτητας και πληρότητας που καταυγάζει με χαρά ολόκληρη την ανθρώπινη ύπαρξη και παρουσιάζεται ως «</a:t>
            </a:r>
            <a:r>
              <a:rPr lang="el-GR" i="1" dirty="0" err="1"/>
              <a:t>αἴσθηση</a:t>
            </a:r>
            <a:r>
              <a:rPr lang="el-GR" dirty="0"/>
              <a:t>» και «</a:t>
            </a:r>
            <a:r>
              <a:rPr lang="el-GR" i="1" dirty="0"/>
              <a:t>παράκληση</a:t>
            </a:r>
            <a:r>
              <a:rPr lang="el-GR" dirty="0"/>
              <a:t>» αποτελεί το μοναδικό έπαθλο των φιλόθεων κόπων (</a:t>
            </a:r>
            <a:r>
              <a:rPr lang="el-GR" i="1" dirty="0" err="1"/>
              <a:t>Ἑκατὸ</a:t>
            </a:r>
            <a:r>
              <a:rPr lang="el-GR" i="1" dirty="0"/>
              <a:t> </a:t>
            </a:r>
            <a:r>
              <a:rPr lang="el-GR" i="1" dirty="0" err="1"/>
              <a:t>Γνωστικὰ</a:t>
            </a:r>
            <a:r>
              <a:rPr lang="el-GR" i="1" dirty="0"/>
              <a:t> Κεφάλαια Ͷ΄</a:t>
            </a:r>
            <a:r>
              <a:rPr lang="en-GB" dirty="0"/>
              <a:t>, SCHr5, </a:t>
            </a:r>
            <a:r>
              <a:rPr lang="el-GR" dirty="0"/>
              <a:t>σ. 150). </a:t>
            </a:r>
          </a:p>
        </p:txBody>
      </p:sp>
    </p:spTree>
    <p:extLst>
      <p:ext uri="{BB962C8B-B14F-4D97-AF65-F5344CB8AC3E}">
        <p14:creationId xmlns:p14="http://schemas.microsoft.com/office/powerpoint/2010/main" val="3383201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D03D3F-6507-A1DE-9867-6D0EDA06252D}"/>
              </a:ext>
            </a:extLst>
          </p:cNvPr>
          <p:cNvSpPr>
            <a:spLocks noGrp="1"/>
          </p:cNvSpPr>
          <p:nvPr>
            <p:ph type="title"/>
          </p:nvPr>
        </p:nvSpPr>
        <p:spPr>
          <a:xfrm>
            <a:off x="914400" y="18256"/>
            <a:ext cx="10515600" cy="524952"/>
          </a:xfrm>
        </p:spPr>
        <p:txBody>
          <a:bodyPr>
            <a:normAutofit fontScale="90000"/>
          </a:bodyPr>
          <a:lstStyle/>
          <a:p>
            <a:pPr algn="ctr"/>
            <a:r>
              <a:rPr lang="el-GR" b="1" dirty="0"/>
              <a:t>Επιλεγόμενα </a:t>
            </a:r>
            <a:endParaRPr lang="el-GR" dirty="0"/>
          </a:p>
        </p:txBody>
      </p:sp>
      <p:sp>
        <p:nvSpPr>
          <p:cNvPr id="3" name="Θέση περιεχομένου 2">
            <a:extLst>
              <a:ext uri="{FF2B5EF4-FFF2-40B4-BE49-F238E27FC236}">
                <a16:creationId xmlns:a16="http://schemas.microsoft.com/office/drawing/2014/main" id="{204D865F-1E5B-9D73-E924-DB14B562E0F7}"/>
              </a:ext>
            </a:extLst>
          </p:cNvPr>
          <p:cNvSpPr>
            <a:spLocks noGrp="1"/>
          </p:cNvSpPr>
          <p:nvPr>
            <p:ph idx="1"/>
          </p:nvPr>
        </p:nvSpPr>
        <p:spPr>
          <a:xfrm>
            <a:off x="0" y="543208"/>
            <a:ext cx="12192000" cy="6296536"/>
          </a:xfrm>
        </p:spPr>
        <p:txBody>
          <a:bodyPr>
            <a:normAutofit fontScale="85000" lnSpcReduction="20000"/>
          </a:bodyPr>
          <a:lstStyle/>
          <a:p>
            <a:r>
              <a:rPr lang="el-GR" dirty="0"/>
              <a:t>Η ανθρώπινη </a:t>
            </a:r>
            <a:r>
              <a:rPr lang="el-GR" dirty="0" err="1"/>
              <a:t>περιοριστικότητα</a:t>
            </a:r>
            <a:r>
              <a:rPr lang="el-GR" dirty="0"/>
              <a:t> είναι δεδομένη. Η </a:t>
            </a:r>
            <a:r>
              <a:rPr lang="el-GR" dirty="0" err="1"/>
              <a:t>κτιστότητα</a:t>
            </a:r>
            <a:r>
              <a:rPr lang="el-GR" dirty="0"/>
              <a:t> δεν υπερβαίνεται ποτέ. Η ευθύνη του ανθρώπου εξαντλείται στη θέληση και δεν επεκτείνεται στη δύναμη· αφορά την αίτηση για θεία επέμβαση και προστασία. Η ψυχή βιώνοντας την αλγηδόνα της σιωπής αιτεί τη φανέρωση της χάρης μέσα από την πράξη της κοσμικής </a:t>
            </a:r>
            <a:r>
              <a:rPr lang="el-GR" dirty="0" err="1"/>
              <a:t>αποταγής</a:t>
            </a:r>
            <a:r>
              <a:rPr lang="el-GR" dirty="0"/>
              <a:t> και της εν Χριστώ ζωής (</a:t>
            </a:r>
            <a:r>
              <a:rPr lang="el-GR" i="1" dirty="0"/>
              <a:t>Λόγος </a:t>
            </a:r>
            <a:r>
              <a:rPr lang="el-GR" i="1" dirty="0" err="1"/>
              <a:t>εἰς</a:t>
            </a:r>
            <a:r>
              <a:rPr lang="el-GR" i="1" dirty="0"/>
              <a:t> </a:t>
            </a:r>
            <a:r>
              <a:rPr lang="el-GR" i="1" dirty="0" err="1"/>
              <a:t>τὴν</a:t>
            </a:r>
            <a:r>
              <a:rPr lang="el-GR" i="1" dirty="0"/>
              <a:t> </a:t>
            </a:r>
            <a:r>
              <a:rPr lang="el-GR" i="1" dirty="0" err="1"/>
              <a:t>Ἀνάληψιν</a:t>
            </a:r>
            <a:r>
              <a:rPr lang="el-GR" i="1" dirty="0"/>
              <a:t> </a:t>
            </a:r>
            <a:r>
              <a:rPr lang="el-GR" i="1" dirty="0" err="1"/>
              <a:t>τοῦ</a:t>
            </a:r>
            <a:r>
              <a:rPr lang="el-GR" i="1" dirty="0"/>
              <a:t> Κυρίου </a:t>
            </a:r>
            <a:r>
              <a:rPr lang="el-GR" i="1" dirty="0" err="1"/>
              <a:t>στ</a:t>
            </a:r>
            <a:r>
              <a:rPr lang="el-GR" i="1" dirty="0"/>
              <a:t>΄</a:t>
            </a:r>
            <a:r>
              <a:rPr lang="en-GB" dirty="0"/>
              <a:t>, SCHr5, </a:t>
            </a:r>
            <a:r>
              <a:rPr lang="el-GR" dirty="0"/>
              <a:t>σ. 168). </a:t>
            </a:r>
          </a:p>
          <a:p>
            <a:r>
              <a:rPr lang="el-GR" dirty="0"/>
              <a:t>Προσευχή και φιλοθεΐα, γνώση και θεολογία, μνήμη και αγάπη Θεού αν και διακρίνονται αφορούν βιωματικές εμπειρίες που </a:t>
            </a:r>
            <a:r>
              <a:rPr lang="el-GR" dirty="0" err="1"/>
              <a:t>αλληλοπεριχωρούνται</a:t>
            </a:r>
            <a:r>
              <a:rPr lang="el-GR" dirty="0"/>
              <a:t> για να προσελκύσουν τελικά τη ζωοποιό και καθαριστική αύρα του Αγίου Πνεύματος. Όπως παρατηρεί και ο </a:t>
            </a:r>
            <a:r>
              <a:rPr lang="en-GB" dirty="0"/>
              <a:t>D. </a:t>
            </a:r>
            <a:r>
              <a:rPr lang="en-GB" dirty="0" err="1"/>
              <a:t>Rothenhaeusler</a:t>
            </a:r>
            <a:r>
              <a:rPr lang="en-GB" dirty="0"/>
              <a:t> </a:t>
            </a:r>
            <a:r>
              <a:rPr lang="el-GR" dirty="0"/>
              <a:t>«όταν η ψυχή είναι πλήρης Θεού προσεύχεται· δεν έχει πια το θλιβερό αίσθημα της προσπάθειας. Τίποτα πια δεν τη σταματά: υπερηφάνεια, φιλαυτία· όλα τα πάθη σωπαίνουν. Τότε όλες οι κινήσεις του ανθρώπου συνοψίζονται σε μία που τον κατευθύνει προς τον Θεό όπως πριν την πτώση· η ενότητα έχει αποκατασταθεί και η «</a:t>
            </a:r>
            <a:r>
              <a:rPr lang="el-GR" dirty="0" err="1"/>
              <a:t>αἴσθησις</a:t>
            </a:r>
            <a:r>
              <a:rPr lang="el-GR" dirty="0"/>
              <a:t>» έγινε επιθυμία, επιθυμία μετοχής και κατόπιν μετοχή φλέγουσα και τυραννική· η ψυχή έχει τώρα μία εξουσία του Θεού· έχει συνείδηση πως η εσωτερική κίνηση που την έφερε προς Εκείνον έχει πια ικανοποιηθεί· η «</a:t>
            </a:r>
            <a:r>
              <a:rPr lang="el-GR" dirty="0" err="1"/>
              <a:t>αἴσθησις</a:t>
            </a:r>
            <a:r>
              <a:rPr lang="el-GR" dirty="0"/>
              <a:t>» είναι νικήτρια («</a:t>
            </a:r>
            <a:r>
              <a:rPr lang="en-GB" dirty="0"/>
              <a:t>La </a:t>
            </a:r>
            <a:r>
              <a:rPr lang="en-GB" dirty="0" err="1"/>
              <a:t>doctrina</a:t>
            </a:r>
            <a:r>
              <a:rPr lang="en-GB" dirty="0"/>
              <a:t> de la “</a:t>
            </a:r>
            <a:r>
              <a:rPr lang="en-GB" dirty="0" err="1"/>
              <a:t>Theologia</a:t>
            </a:r>
            <a:r>
              <a:rPr lang="en-GB" dirty="0"/>
              <a:t>” chez </a:t>
            </a:r>
            <a:r>
              <a:rPr lang="en-GB" dirty="0" err="1"/>
              <a:t>Diadoque</a:t>
            </a:r>
            <a:r>
              <a:rPr lang="en-GB" dirty="0"/>
              <a:t> de </a:t>
            </a:r>
            <a:r>
              <a:rPr lang="en-GB" dirty="0" err="1"/>
              <a:t>Photicé</a:t>
            </a:r>
            <a:r>
              <a:rPr lang="el-GR" dirty="0"/>
              <a:t>», </a:t>
            </a:r>
            <a:r>
              <a:rPr lang="en-GB" i="1" dirty="0" err="1"/>
              <a:t>Irenikon</a:t>
            </a:r>
            <a:r>
              <a:rPr lang="en-GB" i="1" dirty="0"/>
              <a:t> 14 </a:t>
            </a:r>
            <a:r>
              <a:rPr lang="en-GB" dirty="0"/>
              <a:t>(1937), </a:t>
            </a:r>
            <a:r>
              <a:rPr lang="el-GR" dirty="0"/>
              <a:t>σ</a:t>
            </a:r>
            <a:r>
              <a:rPr lang="en-GB" dirty="0"/>
              <a:t>. 539</a:t>
            </a:r>
            <a:r>
              <a:rPr lang="el-GR" dirty="0"/>
              <a:t>)</a:t>
            </a:r>
            <a:r>
              <a:rPr lang="en-GB" dirty="0"/>
              <a:t>.</a:t>
            </a:r>
            <a:endParaRPr lang="el-GR" dirty="0"/>
          </a:p>
          <a:p>
            <a:r>
              <a:rPr lang="el-GR" dirty="0"/>
              <a:t>Φυσικά η νίκη της αίσθησης αφορά την αποστολή του </a:t>
            </a:r>
            <a:r>
              <a:rPr lang="el-GR" dirty="0" err="1"/>
              <a:t>αγιοπνευματικού</a:t>
            </a:r>
            <a:r>
              <a:rPr lang="el-GR" dirty="0"/>
              <a:t> φωτισμού και όχι την εμπιστοσύνη στη δύναμη και ικανότητα της φυσικής υποδομής του ανθρώπου. Η αρχή της συνεργίας κυριαρχεί. Η αίσθηση νικά γιατί με τη φανέρωση της χάρης ο άνθρωπος γίνεται «</a:t>
            </a:r>
            <a:r>
              <a:rPr lang="el-GR" i="1" dirty="0" err="1"/>
              <a:t>ἐπάνω</a:t>
            </a:r>
            <a:r>
              <a:rPr lang="el-GR" i="1" dirty="0"/>
              <a:t> </a:t>
            </a:r>
            <a:r>
              <a:rPr lang="el-GR" i="1" dirty="0" err="1"/>
              <a:t>τῶν</a:t>
            </a:r>
            <a:r>
              <a:rPr lang="el-GR" i="1" dirty="0"/>
              <a:t> </a:t>
            </a:r>
            <a:r>
              <a:rPr lang="el-GR" i="1" dirty="0" err="1"/>
              <a:t>παθῶν</a:t>
            </a:r>
            <a:r>
              <a:rPr lang="el-GR" dirty="0"/>
              <a:t>» (</a:t>
            </a:r>
            <a:r>
              <a:rPr lang="el-GR" i="1" dirty="0" err="1"/>
              <a:t>Ἑκατὸ</a:t>
            </a:r>
            <a:r>
              <a:rPr lang="el-GR" i="1" dirty="0"/>
              <a:t> </a:t>
            </a:r>
            <a:r>
              <a:rPr lang="el-GR" i="1" dirty="0" err="1"/>
              <a:t>Γνωστικὰ</a:t>
            </a:r>
            <a:r>
              <a:rPr lang="el-GR" i="1" dirty="0"/>
              <a:t> Κεφάλαια Ͷθ΄</a:t>
            </a:r>
            <a:r>
              <a:rPr lang="en-GB" dirty="0"/>
              <a:t>, SCHr5, </a:t>
            </a:r>
            <a:r>
              <a:rPr lang="el-GR" dirty="0"/>
              <a:t>σ. 161), όταν το Άγιο Πνεύμα καταυγάζει «</a:t>
            </a:r>
            <a:r>
              <a:rPr lang="el-GR" i="1" dirty="0" err="1"/>
              <a:t>ἐνερηγικῶς</a:t>
            </a:r>
            <a:r>
              <a:rPr lang="el-GR" dirty="0"/>
              <a:t>» τα ταμεία της καρδιάς του (</a:t>
            </a:r>
            <a:r>
              <a:rPr lang="el-GR" i="1" dirty="0" err="1"/>
              <a:t>Ἑκατὸ</a:t>
            </a:r>
            <a:r>
              <a:rPr lang="el-GR" i="1" dirty="0"/>
              <a:t> </a:t>
            </a:r>
            <a:r>
              <a:rPr lang="el-GR" i="1" dirty="0" err="1"/>
              <a:t>Γνωστικὰ</a:t>
            </a:r>
            <a:r>
              <a:rPr lang="el-GR" i="1" dirty="0"/>
              <a:t> Κεφάλαια </a:t>
            </a:r>
            <a:r>
              <a:rPr lang="el-GR" i="1" dirty="0" err="1"/>
              <a:t>κθ</a:t>
            </a:r>
            <a:r>
              <a:rPr lang="el-GR" i="1" dirty="0"/>
              <a:t>΄</a:t>
            </a:r>
            <a:r>
              <a:rPr lang="en-GB" dirty="0"/>
              <a:t>, SCHr5, </a:t>
            </a:r>
            <a:r>
              <a:rPr lang="el-GR" dirty="0"/>
              <a:t>σ. 100).  </a:t>
            </a:r>
          </a:p>
        </p:txBody>
      </p:sp>
    </p:spTree>
    <p:extLst>
      <p:ext uri="{BB962C8B-B14F-4D97-AF65-F5344CB8AC3E}">
        <p14:creationId xmlns:p14="http://schemas.microsoft.com/office/powerpoint/2010/main" val="22935479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A2F6EE-BF3E-C222-D1D9-14201F2B01F2}"/>
              </a:ext>
            </a:extLst>
          </p:cNvPr>
          <p:cNvSpPr>
            <a:spLocks noGrp="1"/>
          </p:cNvSpPr>
          <p:nvPr>
            <p:ph type="title"/>
          </p:nvPr>
        </p:nvSpPr>
        <p:spPr>
          <a:xfrm>
            <a:off x="838200" y="18256"/>
            <a:ext cx="10515600" cy="434418"/>
          </a:xfrm>
        </p:spPr>
        <p:txBody>
          <a:bodyPr>
            <a:normAutofit fontScale="90000"/>
          </a:bodyPr>
          <a:lstStyle/>
          <a:p>
            <a:pPr algn="ctr"/>
            <a:r>
              <a:rPr lang="el-GR" b="1" dirty="0"/>
              <a:t>Επιλεγόμενα </a:t>
            </a:r>
            <a:endParaRPr lang="el-GR" dirty="0"/>
          </a:p>
        </p:txBody>
      </p:sp>
      <p:sp>
        <p:nvSpPr>
          <p:cNvPr id="3" name="Θέση περιεχομένου 2">
            <a:extLst>
              <a:ext uri="{FF2B5EF4-FFF2-40B4-BE49-F238E27FC236}">
                <a16:creationId xmlns:a16="http://schemas.microsoft.com/office/drawing/2014/main" id="{99E28400-2530-A782-E621-BBE186974AAC}"/>
              </a:ext>
            </a:extLst>
          </p:cNvPr>
          <p:cNvSpPr>
            <a:spLocks noGrp="1"/>
          </p:cNvSpPr>
          <p:nvPr>
            <p:ph idx="1"/>
          </p:nvPr>
        </p:nvSpPr>
        <p:spPr>
          <a:xfrm>
            <a:off x="0" y="362139"/>
            <a:ext cx="12192000" cy="6477606"/>
          </a:xfrm>
        </p:spPr>
        <p:txBody>
          <a:bodyPr>
            <a:normAutofit fontScale="92500" lnSpcReduction="20000"/>
          </a:bodyPr>
          <a:lstStyle/>
          <a:p>
            <a:r>
              <a:rPr lang="el-GR" dirty="0"/>
              <a:t>Δεν νικά η αίσθηση αλλά η θεία χάρη που ενεργεί στην αίσθηση και μέσα από τη βίωση της θείας παρουσίας τη φωτίζει, τη μεταμορφώνει και τη λυτρώνει από τα πάθη. Απόδειξη της ενεργοποίησης του θείου φωτισμού θεωρείται η αποκατάσταση της ενιαίας φυσικής αίσθησης. Στην εμπειρία αυτή μετέχει και το σώμα που αισθάνεται τη μεταμορφωτική δύναμη «</a:t>
            </a:r>
            <a:r>
              <a:rPr lang="el-GR" i="1" dirty="0" err="1"/>
              <a:t>ἄχρις</a:t>
            </a:r>
            <a:r>
              <a:rPr lang="el-GR" i="1" dirty="0"/>
              <a:t> </a:t>
            </a:r>
            <a:r>
              <a:rPr lang="el-GR" i="1" dirty="0" err="1"/>
              <a:t>τῶν</a:t>
            </a:r>
            <a:r>
              <a:rPr lang="el-GR" i="1" dirty="0"/>
              <a:t> </a:t>
            </a:r>
            <a:r>
              <a:rPr lang="el-GR" i="1" dirty="0" err="1"/>
              <a:t>ὀστέων</a:t>
            </a:r>
            <a:r>
              <a:rPr lang="el-GR" dirty="0"/>
              <a:t>» (</a:t>
            </a:r>
            <a:r>
              <a:rPr lang="el-GR" i="1" dirty="0" err="1"/>
              <a:t>Ἑκατὸ</a:t>
            </a:r>
            <a:r>
              <a:rPr lang="el-GR" i="1" dirty="0"/>
              <a:t> </a:t>
            </a:r>
            <a:r>
              <a:rPr lang="el-GR" i="1" dirty="0" err="1"/>
              <a:t>Γνωστικὰ</a:t>
            </a:r>
            <a:r>
              <a:rPr lang="el-GR" i="1" dirty="0"/>
              <a:t> Κεφάλαια </a:t>
            </a:r>
            <a:r>
              <a:rPr lang="el-GR" i="1" dirty="0" err="1"/>
              <a:t>ιδ</a:t>
            </a:r>
            <a:r>
              <a:rPr lang="el-GR" i="1" dirty="0"/>
              <a:t>΄</a:t>
            </a:r>
            <a:r>
              <a:rPr lang="en-GB" dirty="0"/>
              <a:t>, SCHr5, </a:t>
            </a:r>
            <a:r>
              <a:rPr lang="el-GR" dirty="0"/>
              <a:t>σ. 91). Ο άνθρωπος αναφέρεται στον Θεό ως ενιαία ψυχοσωματική ύπαρξη με αδιαίρετη αίσθηση, ολοκληρωμένη διάθεση, απλότητα και φιλοθεΐα, όπως υπαγορεύεται από τη θεοφιλή θέρμη της καρδιάς του (</a:t>
            </a:r>
            <a:r>
              <a:rPr lang="el-GR" i="1" dirty="0" err="1"/>
              <a:t>Ἑκατὸ</a:t>
            </a:r>
            <a:r>
              <a:rPr lang="el-GR" i="1" dirty="0"/>
              <a:t> </a:t>
            </a:r>
            <a:r>
              <a:rPr lang="el-GR" i="1" dirty="0" err="1"/>
              <a:t>Γνωστικὰ</a:t>
            </a:r>
            <a:r>
              <a:rPr lang="el-GR" i="1" dirty="0"/>
              <a:t> Κεφάλαια </a:t>
            </a:r>
            <a:r>
              <a:rPr lang="el-GR" i="1" dirty="0" err="1"/>
              <a:t>οδ</a:t>
            </a:r>
            <a:r>
              <a:rPr lang="el-GR" i="1" dirty="0"/>
              <a:t>΄</a:t>
            </a:r>
            <a:r>
              <a:rPr lang="en-GB" dirty="0"/>
              <a:t>, SCHr5, </a:t>
            </a:r>
            <a:r>
              <a:rPr lang="el-GR" dirty="0"/>
              <a:t>σ. 135).</a:t>
            </a:r>
          </a:p>
          <a:p>
            <a:r>
              <a:rPr lang="el-GR" dirty="0"/>
              <a:t>Ο θείος πόθος και έρωτας κατευθύνουν την αίσθηση – ολοκληρωμένη και ενιαία- στην αγαπητική αναζήτηση του Θεού. Ο Κύριος είναι ο απόλυτος, μοναδικός και πραγματικός αγαπημένος που ο άνθρωπος αναζητεί με κάθε δύναμη, ορμή και πόθο. Η αίσθηση της θείας παρουσίας δεν είναι πιθανή ή φανταστική αλλά αληθινή, όπως εκφράζεται με την έννοια της «πληροφορίας». Η ύπαρξη του αγαπημένου είναι βέβαιη όχι μόνο γιατί ανταποκρίνεται στην ανθρώπινη αγάπη αλλά κυρίως επειδή είναι η πηγή που την τροφοδοτεί και τη χαρίζει. Η αίσθηση της θείας παρουσίας δίνει όχι απλώς νόημα στην ανθρώπινη ζωή αλλά και ένα αίσθημα πληρότητας, ευτυχίας και ανακούφισης. Η αναφορά </a:t>
            </a:r>
            <a:r>
              <a:rPr lang="el-GR"/>
              <a:t>στον Θεό </a:t>
            </a:r>
            <a:r>
              <a:rPr lang="el-GR" dirty="0"/>
              <a:t>γίνεται ολοκληρωτική, ερωτική, λυτρωτική καθώς νους, ψυχή και σώμα μετέχουν στη δοξαστική φωτοχυσία της θεότητας. Στην περίπτωση που όλα αυτά ενεργούν αληθινά στην φιλόθεο ψυχή τι άλλο θα μπορούσε να είναι ο θάνατος παρά πρόφαση αληθινής ζωής; (</a:t>
            </a:r>
            <a:r>
              <a:rPr lang="el-GR" i="1" dirty="0" err="1"/>
              <a:t>Ἑκατὸ</a:t>
            </a:r>
            <a:r>
              <a:rPr lang="el-GR" i="1" dirty="0"/>
              <a:t> </a:t>
            </a:r>
            <a:r>
              <a:rPr lang="el-GR" i="1" dirty="0" err="1"/>
              <a:t>Γνωστικὰ</a:t>
            </a:r>
            <a:r>
              <a:rPr lang="el-GR" i="1" dirty="0"/>
              <a:t> Κεφάλαια </a:t>
            </a:r>
            <a:r>
              <a:rPr lang="el-GR" i="1" dirty="0" err="1"/>
              <a:t>νδ</a:t>
            </a:r>
            <a:r>
              <a:rPr lang="el-GR" i="1" dirty="0"/>
              <a:t>΄</a:t>
            </a:r>
            <a:r>
              <a:rPr lang="en-GB" dirty="0"/>
              <a:t>, SCHr5, </a:t>
            </a:r>
            <a:r>
              <a:rPr lang="el-GR" dirty="0"/>
              <a:t>σ. 116).   </a:t>
            </a:r>
          </a:p>
        </p:txBody>
      </p:sp>
    </p:spTree>
    <p:extLst>
      <p:ext uri="{BB962C8B-B14F-4D97-AF65-F5344CB8AC3E}">
        <p14:creationId xmlns:p14="http://schemas.microsoft.com/office/powerpoint/2010/main" val="513000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8F48B-F73D-5E70-9A0B-E51348D6C4C3}"/>
              </a:ext>
            </a:extLst>
          </p:cNvPr>
          <p:cNvSpPr>
            <a:spLocks noGrp="1"/>
          </p:cNvSpPr>
          <p:nvPr>
            <p:ph type="title"/>
          </p:nvPr>
        </p:nvSpPr>
        <p:spPr>
          <a:xfrm>
            <a:off x="0" y="0"/>
            <a:ext cx="12192000" cy="516367"/>
          </a:xfrm>
        </p:spPr>
        <p:txBody>
          <a:bodyPr>
            <a:normAutofit fontScale="90000"/>
          </a:bodyPr>
          <a:lstStyle/>
          <a:p>
            <a:pPr algn="ctr"/>
            <a:r>
              <a:rPr lang="el-GR" sz="4400" dirty="0">
                <a:latin typeface="+mn-lt"/>
                <a:ea typeface="Times New Roman" panose="02020603050405020304" pitchFamily="18" charset="0"/>
              </a:rPr>
              <a:t>Η εμπειρία της</a:t>
            </a:r>
            <a:r>
              <a:rPr lang="el-GR" dirty="0">
                <a:latin typeface="+mn-lt"/>
                <a:ea typeface="Times New Roman" panose="02020603050405020304" pitchFamily="18" charset="0"/>
              </a:rPr>
              <a:t> «</a:t>
            </a:r>
            <a:r>
              <a:rPr lang="el-GR" sz="4400" dirty="0">
                <a:latin typeface="+mn-lt"/>
                <a:ea typeface="Times New Roman" panose="02020603050405020304" pitchFamily="18" charset="0"/>
              </a:rPr>
              <a:t>αισθήσεως</a:t>
            </a:r>
            <a:r>
              <a:rPr lang="el-GR" dirty="0">
                <a:latin typeface="+mn-lt"/>
                <a:ea typeface="Times New Roman" panose="02020603050405020304" pitchFamily="18" charset="0"/>
              </a:rPr>
              <a:t>»</a:t>
            </a:r>
            <a:r>
              <a:rPr lang="el-GR" sz="4400" dirty="0">
                <a:latin typeface="+mn-lt"/>
                <a:ea typeface="Times New Roman" panose="02020603050405020304" pitchFamily="18" charset="0"/>
              </a:rPr>
              <a:t> στον Διάδοχο </a:t>
            </a:r>
            <a:r>
              <a:rPr lang="el-GR" sz="4400" dirty="0" err="1">
                <a:latin typeface="+mn-lt"/>
                <a:ea typeface="Times New Roman" panose="02020603050405020304" pitchFamily="18" charset="0"/>
              </a:rPr>
              <a:t>Φωτικής</a:t>
            </a:r>
            <a:endParaRPr lang="el-GR" dirty="0"/>
          </a:p>
        </p:txBody>
      </p:sp>
      <p:sp>
        <p:nvSpPr>
          <p:cNvPr id="3" name="Θέση περιεχομένου 2">
            <a:extLst>
              <a:ext uri="{FF2B5EF4-FFF2-40B4-BE49-F238E27FC236}">
                <a16:creationId xmlns:a16="http://schemas.microsoft.com/office/drawing/2014/main" id="{7DD3AD73-63D7-B73C-863C-12DBBCC6525B}"/>
              </a:ext>
            </a:extLst>
          </p:cNvPr>
          <p:cNvSpPr>
            <a:spLocks noGrp="1"/>
          </p:cNvSpPr>
          <p:nvPr>
            <p:ph idx="1"/>
          </p:nvPr>
        </p:nvSpPr>
        <p:spPr>
          <a:xfrm>
            <a:off x="0" y="430306"/>
            <a:ext cx="12192000" cy="6427693"/>
          </a:xfrm>
        </p:spPr>
        <p:txBody>
          <a:bodyPr>
            <a:normAutofit fontScale="92500"/>
          </a:bodyPr>
          <a:lstStyle/>
          <a:p>
            <a:r>
              <a:rPr lang="el-GR" dirty="0"/>
              <a:t>Ο εμπειρικός χαρακτήρας της θεολογίας του Διαδόχου εκφράζεται κυριολεκτικά όταν περιγράφει τη </a:t>
            </a:r>
            <a:r>
              <a:rPr lang="el-GR" b="1" dirty="0"/>
              <a:t>βιωματική κατάσταση της «αισθήσεως»</a:t>
            </a:r>
            <a:r>
              <a:rPr lang="el-GR" dirty="0"/>
              <a:t>. </a:t>
            </a:r>
          </a:p>
          <a:p>
            <a:r>
              <a:rPr lang="el-GR" dirty="0"/>
              <a:t>Ο πλουραλισμός των εκφράσεων, όπως «ἡ </a:t>
            </a:r>
            <a:r>
              <a:rPr lang="el-GR" dirty="0" err="1"/>
              <a:t>τοῦ</a:t>
            </a:r>
            <a:r>
              <a:rPr lang="el-GR" dirty="0"/>
              <a:t> </a:t>
            </a:r>
            <a:r>
              <a:rPr lang="el-GR" dirty="0" err="1"/>
              <a:t>νοῦ</a:t>
            </a:r>
            <a:r>
              <a:rPr lang="el-GR" dirty="0"/>
              <a:t> </a:t>
            </a:r>
            <a:r>
              <a:rPr lang="el-GR" dirty="0" err="1"/>
              <a:t>αἵσθησις</a:t>
            </a:r>
            <a:r>
              <a:rPr lang="el-GR" dirty="0"/>
              <a:t>», «μία </a:t>
            </a:r>
            <a:r>
              <a:rPr lang="el-GR" dirty="0" err="1"/>
              <a:t>αἴσθησιν</a:t>
            </a:r>
            <a:r>
              <a:rPr lang="el-GR" dirty="0"/>
              <a:t> </a:t>
            </a:r>
            <a:r>
              <a:rPr lang="el-GR" dirty="0" err="1"/>
              <a:t>φυσικὴν</a:t>
            </a:r>
            <a:r>
              <a:rPr lang="el-GR" dirty="0"/>
              <a:t> </a:t>
            </a:r>
            <a:r>
              <a:rPr lang="el-GR" dirty="0" err="1"/>
              <a:t>τῆς</a:t>
            </a:r>
            <a:r>
              <a:rPr lang="el-GR" dirty="0"/>
              <a:t> </a:t>
            </a:r>
            <a:r>
              <a:rPr lang="el-GR" dirty="0" err="1"/>
              <a:t>ψυχῆς</a:t>
            </a:r>
            <a:r>
              <a:rPr lang="el-GR" dirty="0"/>
              <a:t>», «</a:t>
            </a:r>
            <a:r>
              <a:rPr lang="el-GR" dirty="0" err="1"/>
              <a:t>αἴσθησις</a:t>
            </a:r>
            <a:r>
              <a:rPr lang="el-GR" dirty="0"/>
              <a:t> </a:t>
            </a:r>
            <a:r>
              <a:rPr lang="el-GR" dirty="0" err="1"/>
              <a:t>νοός</a:t>
            </a:r>
            <a:r>
              <a:rPr lang="el-GR" dirty="0"/>
              <a:t>», «</a:t>
            </a:r>
            <a:r>
              <a:rPr lang="el-GR" dirty="0" err="1"/>
              <a:t>τὴν</a:t>
            </a:r>
            <a:r>
              <a:rPr lang="el-GR" dirty="0"/>
              <a:t> </a:t>
            </a:r>
            <a:r>
              <a:rPr lang="el-GR" dirty="0" err="1"/>
              <a:t>πεῖραν</a:t>
            </a:r>
            <a:r>
              <a:rPr lang="el-GR" dirty="0"/>
              <a:t> </a:t>
            </a:r>
            <a:r>
              <a:rPr lang="el-GR" dirty="0" err="1"/>
              <a:t>τῆς</a:t>
            </a:r>
            <a:r>
              <a:rPr lang="el-GR" dirty="0"/>
              <a:t> </a:t>
            </a:r>
            <a:r>
              <a:rPr lang="el-GR" dirty="0" err="1"/>
              <a:t>αἰσθήσεως</a:t>
            </a:r>
            <a:r>
              <a:rPr lang="el-GR" dirty="0"/>
              <a:t>», «</a:t>
            </a:r>
            <a:r>
              <a:rPr lang="el-GR" dirty="0" err="1"/>
              <a:t>τῆς</a:t>
            </a:r>
            <a:r>
              <a:rPr lang="el-GR" dirty="0"/>
              <a:t> </a:t>
            </a:r>
            <a:r>
              <a:rPr lang="el-GR" dirty="0" err="1"/>
              <a:t>οἰκείας</a:t>
            </a:r>
            <a:r>
              <a:rPr lang="el-GR" dirty="0"/>
              <a:t> </a:t>
            </a:r>
            <a:r>
              <a:rPr lang="el-GR" dirty="0" err="1"/>
              <a:t>αἰσθήσεως</a:t>
            </a:r>
            <a:r>
              <a:rPr lang="el-GR" dirty="0"/>
              <a:t>», «</a:t>
            </a:r>
            <a:r>
              <a:rPr lang="el-GR" dirty="0" err="1"/>
              <a:t>τῆς</a:t>
            </a:r>
            <a:r>
              <a:rPr lang="el-GR" dirty="0"/>
              <a:t> </a:t>
            </a:r>
            <a:r>
              <a:rPr lang="el-GR" dirty="0" err="1"/>
              <a:t>ἀΰλου</a:t>
            </a:r>
            <a:r>
              <a:rPr lang="el-GR" dirty="0"/>
              <a:t> </a:t>
            </a:r>
            <a:r>
              <a:rPr lang="el-GR" dirty="0" err="1"/>
              <a:t>αἰσθήσεως</a:t>
            </a:r>
            <a:r>
              <a:rPr lang="el-GR" dirty="0"/>
              <a:t>», «</a:t>
            </a:r>
            <a:r>
              <a:rPr lang="el-GR" dirty="0" err="1"/>
              <a:t>τῇ</a:t>
            </a:r>
            <a:r>
              <a:rPr lang="el-GR" dirty="0"/>
              <a:t> </a:t>
            </a:r>
            <a:r>
              <a:rPr lang="el-GR" dirty="0" err="1"/>
              <a:t>αἰσθήσει</a:t>
            </a:r>
            <a:r>
              <a:rPr lang="el-GR" dirty="0"/>
              <a:t> </a:t>
            </a:r>
            <a:r>
              <a:rPr lang="el-GR" dirty="0" err="1"/>
              <a:t>τῆς</a:t>
            </a:r>
            <a:r>
              <a:rPr lang="el-GR" dirty="0"/>
              <a:t> </a:t>
            </a:r>
            <a:r>
              <a:rPr lang="el-GR" dirty="0" err="1"/>
              <a:t>ἐξομολογήσεως</a:t>
            </a:r>
            <a:r>
              <a:rPr lang="el-GR" dirty="0"/>
              <a:t>», «</a:t>
            </a:r>
            <a:r>
              <a:rPr lang="el-GR" dirty="0" err="1"/>
              <a:t>αἰσθήσει</a:t>
            </a:r>
            <a:r>
              <a:rPr lang="el-GR" dirty="0"/>
              <a:t> </a:t>
            </a:r>
            <a:r>
              <a:rPr lang="el-GR" dirty="0" err="1"/>
              <a:t>νοερᾷ</a:t>
            </a:r>
            <a:r>
              <a:rPr lang="el-GR" dirty="0"/>
              <a:t>», </a:t>
            </a:r>
            <a:r>
              <a:rPr lang="el-GR" dirty="0" err="1"/>
              <a:t>πάσῃ</a:t>
            </a:r>
            <a:r>
              <a:rPr lang="el-GR" dirty="0"/>
              <a:t> </a:t>
            </a:r>
            <a:r>
              <a:rPr lang="el-GR" dirty="0" err="1"/>
              <a:t>αἰσθήσει</a:t>
            </a:r>
            <a:r>
              <a:rPr lang="el-GR" dirty="0"/>
              <a:t>», «</a:t>
            </a:r>
            <a:r>
              <a:rPr lang="el-GR" dirty="0" err="1"/>
              <a:t>ἀρρήτω</a:t>
            </a:r>
            <a:r>
              <a:rPr lang="el-GR" dirty="0"/>
              <a:t> </a:t>
            </a:r>
            <a:r>
              <a:rPr lang="el-GR" dirty="0" err="1"/>
              <a:t>τινὶ</a:t>
            </a:r>
            <a:r>
              <a:rPr lang="el-GR" dirty="0"/>
              <a:t> </a:t>
            </a:r>
            <a:r>
              <a:rPr lang="el-GR" dirty="0" err="1"/>
              <a:t>αἰσθήσει</a:t>
            </a:r>
            <a:r>
              <a:rPr lang="el-GR" dirty="0"/>
              <a:t>», «</a:t>
            </a:r>
            <a:r>
              <a:rPr lang="el-GR" dirty="0" err="1"/>
              <a:t>βαθυτέρα</a:t>
            </a:r>
            <a:r>
              <a:rPr lang="el-GR" dirty="0"/>
              <a:t> </a:t>
            </a:r>
            <a:r>
              <a:rPr lang="el-GR" dirty="0" err="1"/>
              <a:t>τινὶ</a:t>
            </a:r>
            <a:r>
              <a:rPr lang="el-GR" dirty="0"/>
              <a:t> </a:t>
            </a:r>
            <a:r>
              <a:rPr lang="el-GR" dirty="0" err="1"/>
              <a:t>αἰσθήσει</a:t>
            </a:r>
            <a:r>
              <a:rPr lang="el-GR" dirty="0"/>
              <a:t>», «</a:t>
            </a:r>
            <a:r>
              <a:rPr lang="el-GR" dirty="0" err="1"/>
              <a:t>ἐν</a:t>
            </a:r>
            <a:r>
              <a:rPr lang="el-GR" dirty="0"/>
              <a:t> </a:t>
            </a:r>
            <a:r>
              <a:rPr lang="el-GR" dirty="0" err="1"/>
              <a:t>αἰσθήσει</a:t>
            </a:r>
            <a:r>
              <a:rPr lang="el-GR" dirty="0"/>
              <a:t> καρδίας», «</a:t>
            </a:r>
            <a:r>
              <a:rPr lang="el-GR" dirty="0" err="1"/>
              <a:t>ἐν</a:t>
            </a:r>
            <a:r>
              <a:rPr lang="el-GR" dirty="0"/>
              <a:t> </a:t>
            </a:r>
            <a:r>
              <a:rPr lang="el-GR" dirty="0" err="1"/>
              <a:t>αἰσθήσει</a:t>
            </a:r>
            <a:r>
              <a:rPr lang="el-GR" dirty="0"/>
              <a:t> </a:t>
            </a:r>
            <a:r>
              <a:rPr lang="el-GR" dirty="0" err="1"/>
              <a:t>ψυχῆς</a:t>
            </a:r>
            <a:r>
              <a:rPr lang="el-GR" dirty="0"/>
              <a:t>», «</a:t>
            </a:r>
            <a:r>
              <a:rPr lang="el-GR" dirty="0" err="1"/>
              <a:t>ἐν</a:t>
            </a:r>
            <a:r>
              <a:rPr lang="el-GR" dirty="0"/>
              <a:t> </a:t>
            </a:r>
            <a:r>
              <a:rPr lang="el-GR" dirty="0" err="1"/>
              <a:t>αἰσθήσει</a:t>
            </a:r>
            <a:r>
              <a:rPr lang="el-GR" dirty="0"/>
              <a:t> πνεύματος», «</a:t>
            </a:r>
            <a:r>
              <a:rPr lang="el-GR" dirty="0" err="1"/>
              <a:t>ἐν</a:t>
            </a:r>
            <a:r>
              <a:rPr lang="el-GR" dirty="0"/>
              <a:t> </a:t>
            </a:r>
            <a:r>
              <a:rPr lang="el-GR" dirty="0" err="1"/>
              <a:t>αἰσθήσει</a:t>
            </a:r>
            <a:r>
              <a:rPr lang="el-GR" dirty="0"/>
              <a:t> </a:t>
            </a:r>
            <a:r>
              <a:rPr lang="el-GR" dirty="0" err="1"/>
              <a:t>πολλῇ</a:t>
            </a:r>
            <a:r>
              <a:rPr lang="el-GR" dirty="0"/>
              <a:t>», «</a:t>
            </a:r>
            <a:r>
              <a:rPr lang="el-GR" dirty="0" err="1"/>
              <a:t>ἐν</a:t>
            </a:r>
            <a:r>
              <a:rPr lang="el-GR" dirty="0"/>
              <a:t> </a:t>
            </a:r>
            <a:r>
              <a:rPr lang="el-GR" dirty="0" err="1"/>
              <a:t>ἀδιαιρέτῳ</a:t>
            </a:r>
            <a:r>
              <a:rPr lang="el-GR" dirty="0"/>
              <a:t> </a:t>
            </a:r>
            <a:r>
              <a:rPr lang="el-GR" dirty="0" err="1"/>
              <a:t>τῇ</a:t>
            </a:r>
            <a:r>
              <a:rPr lang="el-GR" dirty="0"/>
              <a:t> </a:t>
            </a:r>
            <a:r>
              <a:rPr lang="el-GR" dirty="0" err="1"/>
              <a:t>αἰσθήσει</a:t>
            </a:r>
            <a:r>
              <a:rPr lang="el-GR" dirty="0"/>
              <a:t>», «</a:t>
            </a:r>
            <a:r>
              <a:rPr lang="el-GR" dirty="0" err="1"/>
              <a:t>ἐν</a:t>
            </a:r>
            <a:r>
              <a:rPr lang="el-GR" dirty="0"/>
              <a:t> </a:t>
            </a:r>
            <a:r>
              <a:rPr lang="el-GR" dirty="0" err="1"/>
              <a:t>ἡδυφανεῖ</a:t>
            </a:r>
            <a:r>
              <a:rPr lang="el-GR" dirty="0"/>
              <a:t> </a:t>
            </a:r>
            <a:r>
              <a:rPr lang="el-GR" dirty="0" err="1"/>
              <a:t>τινὶ</a:t>
            </a:r>
            <a:r>
              <a:rPr lang="el-GR" dirty="0"/>
              <a:t> </a:t>
            </a:r>
            <a:r>
              <a:rPr lang="el-GR" dirty="0" err="1"/>
              <a:t>αἰσθήσει</a:t>
            </a:r>
            <a:r>
              <a:rPr lang="el-GR" dirty="0"/>
              <a:t>», «</a:t>
            </a:r>
            <a:r>
              <a:rPr lang="el-GR" dirty="0" err="1"/>
              <a:t>ἐν</a:t>
            </a:r>
            <a:r>
              <a:rPr lang="el-GR" dirty="0"/>
              <a:t> </a:t>
            </a:r>
            <a:r>
              <a:rPr lang="el-GR" dirty="0" err="1"/>
              <a:t>βαθείᾳ</a:t>
            </a:r>
            <a:r>
              <a:rPr lang="el-GR" dirty="0"/>
              <a:t> </a:t>
            </a:r>
            <a:r>
              <a:rPr lang="el-GR" dirty="0" err="1"/>
              <a:t>αἰσθήσει</a:t>
            </a:r>
            <a:r>
              <a:rPr lang="el-GR" dirty="0"/>
              <a:t>», «</a:t>
            </a:r>
            <a:r>
              <a:rPr lang="el-GR" dirty="0" err="1"/>
              <a:t>ἐν</a:t>
            </a:r>
            <a:r>
              <a:rPr lang="el-GR" dirty="0"/>
              <a:t> </a:t>
            </a:r>
            <a:r>
              <a:rPr lang="el-GR" dirty="0" err="1"/>
              <a:t>αἰσθήσει</a:t>
            </a:r>
            <a:r>
              <a:rPr lang="el-GR" dirty="0"/>
              <a:t> </a:t>
            </a:r>
            <a:r>
              <a:rPr lang="el-GR" dirty="0" err="1"/>
              <a:t>πολλῇ</a:t>
            </a:r>
            <a:r>
              <a:rPr lang="el-GR" dirty="0"/>
              <a:t> </a:t>
            </a:r>
            <a:r>
              <a:rPr lang="el-GR" dirty="0" err="1"/>
              <a:t>καὶ</a:t>
            </a:r>
            <a:r>
              <a:rPr lang="el-GR" dirty="0"/>
              <a:t> </a:t>
            </a:r>
            <a:r>
              <a:rPr lang="el-GR" dirty="0" err="1"/>
              <a:t>πληροφορίᾳ</a:t>
            </a:r>
            <a:r>
              <a:rPr lang="el-GR" dirty="0"/>
              <a:t>», «</a:t>
            </a:r>
            <a:r>
              <a:rPr lang="el-GR" dirty="0" err="1"/>
              <a:t>ἐν</a:t>
            </a:r>
            <a:r>
              <a:rPr lang="el-GR" dirty="0"/>
              <a:t> </a:t>
            </a:r>
            <a:r>
              <a:rPr lang="el-GR" dirty="0" err="1"/>
              <a:t>πάσῃ</a:t>
            </a:r>
            <a:r>
              <a:rPr lang="el-GR" dirty="0"/>
              <a:t> </a:t>
            </a:r>
            <a:r>
              <a:rPr lang="el-GR" dirty="0" err="1"/>
              <a:t>αἰσθήσει</a:t>
            </a:r>
            <a:r>
              <a:rPr lang="el-GR" dirty="0"/>
              <a:t> </a:t>
            </a:r>
            <a:r>
              <a:rPr lang="el-GR" dirty="0" err="1"/>
              <a:t>καὶ</a:t>
            </a:r>
            <a:r>
              <a:rPr lang="el-GR" dirty="0"/>
              <a:t> </a:t>
            </a:r>
            <a:r>
              <a:rPr lang="el-GR" dirty="0" err="1"/>
              <a:t>πληροφορίᾳ</a:t>
            </a:r>
            <a:r>
              <a:rPr lang="el-GR" dirty="0"/>
              <a:t>», που κυριαρχούν στο έργο του, αποδεικνύουν το βιωματικό υπόβαθρο της πνευματικής του διδασκαλίας. </a:t>
            </a:r>
          </a:p>
          <a:p>
            <a:r>
              <a:rPr lang="el-GR" dirty="0"/>
              <a:t>Η ποικιλομορφία της «</a:t>
            </a:r>
            <a:r>
              <a:rPr lang="el-GR" dirty="0" err="1"/>
              <a:t>αἰσθήσεως</a:t>
            </a:r>
            <a:r>
              <a:rPr lang="el-GR" dirty="0"/>
              <a:t>», δηλωτική της ανθρώπινης ιστορίας, συμπεριλαμβάνει τις περιπέτειες της ανθρώπινης φύσης, γι’ αυτό και παρουσιάζεται κυρίαρχη σε κάθε ανθρώπινη εκδήλωση. Δημιουργική πλάση, πτωτική κατάσταση, εν Χριστώ ανάπλαση, </a:t>
            </a:r>
            <a:r>
              <a:rPr lang="el-GR" dirty="0" err="1"/>
              <a:t>βαπτισματική</a:t>
            </a:r>
            <a:r>
              <a:rPr lang="el-GR" dirty="0"/>
              <a:t> πράξη, πνευματική αναγέννηση, δοκιμασία, αγωνιστική διάθεση, ασκητική ζωή, μνήμη Θεού, κάθαρση, απάθεια, αγάπη, μελέτη θανάτου και τελείωση κατανοούνται από την εμπειρική βίωση της «</a:t>
            </a:r>
            <a:r>
              <a:rPr lang="el-GR" dirty="0" err="1"/>
              <a:t>αἰσθήσεως</a:t>
            </a:r>
            <a:r>
              <a:rPr lang="el-GR" dirty="0"/>
              <a:t>».</a:t>
            </a:r>
          </a:p>
        </p:txBody>
      </p:sp>
    </p:spTree>
    <p:extLst>
      <p:ext uri="{BB962C8B-B14F-4D97-AF65-F5344CB8AC3E}">
        <p14:creationId xmlns:p14="http://schemas.microsoft.com/office/powerpoint/2010/main" val="798674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7459D7-70EA-E3E7-7FB4-F200E087D805}"/>
              </a:ext>
            </a:extLst>
          </p:cNvPr>
          <p:cNvSpPr>
            <a:spLocks noGrp="1"/>
          </p:cNvSpPr>
          <p:nvPr>
            <p:ph type="title"/>
          </p:nvPr>
        </p:nvSpPr>
        <p:spPr>
          <a:xfrm>
            <a:off x="0" y="1"/>
            <a:ext cx="12192000" cy="434340"/>
          </a:xfrm>
        </p:spPr>
        <p:txBody>
          <a:bodyPr>
            <a:normAutofit fontScale="90000"/>
          </a:bodyPr>
          <a:lstStyle/>
          <a:p>
            <a:pPr algn="ctr"/>
            <a:r>
              <a:rPr lang="el-GR" sz="4400" dirty="0">
                <a:latin typeface="+mn-lt"/>
                <a:ea typeface="Times New Roman" panose="02020603050405020304" pitchFamily="18" charset="0"/>
              </a:rPr>
              <a:t> Πτώση και διάσπαση της ενιαίας φυσικής αίσθησης</a:t>
            </a:r>
            <a:endParaRPr lang="el-GR" dirty="0"/>
          </a:p>
        </p:txBody>
      </p:sp>
      <p:sp>
        <p:nvSpPr>
          <p:cNvPr id="3" name="Θέση περιεχομένου 2">
            <a:extLst>
              <a:ext uri="{FF2B5EF4-FFF2-40B4-BE49-F238E27FC236}">
                <a16:creationId xmlns:a16="http://schemas.microsoft.com/office/drawing/2014/main" id="{19169DD4-0BD7-0B72-55B9-7B436B2A61CB}"/>
              </a:ext>
            </a:extLst>
          </p:cNvPr>
          <p:cNvSpPr>
            <a:spLocks noGrp="1"/>
          </p:cNvSpPr>
          <p:nvPr>
            <p:ph idx="1"/>
          </p:nvPr>
        </p:nvSpPr>
        <p:spPr>
          <a:xfrm>
            <a:off x="0" y="317351"/>
            <a:ext cx="12192000" cy="6540648"/>
          </a:xfrm>
        </p:spPr>
        <p:txBody>
          <a:bodyPr>
            <a:noAutofit/>
          </a:bodyPr>
          <a:lstStyle/>
          <a:p>
            <a:r>
              <a:rPr lang="el-GR" dirty="0"/>
              <a:t>Αρχικά κυριαρχεί η «φυσική </a:t>
            </a:r>
            <a:r>
              <a:rPr lang="el-GR" dirty="0" err="1"/>
              <a:t>αἴσθησις</a:t>
            </a:r>
            <a:r>
              <a:rPr lang="el-GR" dirty="0"/>
              <a:t> </a:t>
            </a:r>
            <a:r>
              <a:rPr lang="el-GR" dirty="0" err="1"/>
              <a:t>τῆς</a:t>
            </a:r>
            <a:r>
              <a:rPr lang="el-GR" dirty="0"/>
              <a:t> </a:t>
            </a:r>
            <a:r>
              <a:rPr lang="el-GR" dirty="0" err="1"/>
              <a:t>ψυχῆς</a:t>
            </a:r>
            <a:r>
              <a:rPr lang="el-GR" dirty="0"/>
              <a:t>». Στην </a:t>
            </a:r>
            <a:r>
              <a:rPr lang="el-GR" dirty="0" err="1"/>
              <a:t>αδαμική</a:t>
            </a:r>
            <a:r>
              <a:rPr lang="el-GR" dirty="0"/>
              <a:t> πλάση ο άνθρωπος είναι ενιαίος. Το κατ’ εικόνα αναφέρεται σε ολόκληρη την ανθρώπινη φύση: «</a:t>
            </a:r>
            <a:r>
              <a:rPr lang="el-GR" i="1" dirty="0"/>
              <a:t>Κατ’ </a:t>
            </a:r>
            <a:r>
              <a:rPr lang="el-GR" i="1" dirty="0" err="1"/>
              <a:t>εἰκόνα</a:t>
            </a:r>
            <a:r>
              <a:rPr lang="el-GR" i="1" dirty="0"/>
              <a:t> </a:t>
            </a:r>
            <a:r>
              <a:rPr lang="el-GR" i="1" dirty="0" err="1"/>
              <a:t>ἐσμὲν</a:t>
            </a:r>
            <a:r>
              <a:rPr lang="el-GR" i="1" dirty="0"/>
              <a:t> </a:t>
            </a:r>
            <a:r>
              <a:rPr lang="el-GR" i="1" dirty="0" err="1"/>
              <a:t>τοῦ</a:t>
            </a:r>
            <a:r>
              <a:rPr lang="el-GR" i="1" dirty="0"/>
              <a:t> </a:t>
            </a:r>
            <a:r>
              <a:rPr lang="el-GR" i="1" dirty="0" err="1"/>
              <a:t>Θεοῦ</a:t>
            </a:r>
            <a:r>
              <a:rPr lang="el-GR" i="1" dirty="0"/>
              <a:t> </a:t>
            </a:r>
            <a:r>
              <a:rPr lang="el-GR" i="1" dirty="0" err="1"/>
              <a:t>τῷ</a:t>
            </a:r>
            <a:r>
              <a:rPr lang="el-GR" i="1" dirty="0"/>
              <a:t> </a:t>
            </a:r>
            <a:r>
              <a:rPr lang="el-GR" i="1" dirty="0" err="1"/>
              <a:t>νοερῷ</a:t>
            </a:r>
            <a:r>
              <a:rPr lang="el-GR" i="1" dirty="0"/>
              <a:t> </a:t>
            </a:r>
            <a:r>
              <a:rPr lang="el-GR" i="1" dirty="0" err="1"/>
              <a:t>τῆς</a:t>
            </a:r>
            <a:r>
              <a:rPr lang="el-GR" i="1" dirty="0"/>
              <a:t> </a:t>
            </a:r>
            <a:r>
              <a:rPr lang="el-GR" i="1" dirty="0" err="1"/>
              <a:t>ψυχῆς</a:t>
            </a:r>
            <a:r>
              <a:rPr lang="el-GR" i="1" dirty="0"/>
              <a:t> </a:t>
            </a:r>
            <a:r>
              <a:rPr lang="el-GR" i="1" dirty="0" err="1"/>
              <a:t>κινήματι</a:t>
            </a:r>
            <a:r>
              <a:rPr lang="el-GR" i="1" dirty="0"/>
              <a:t>˙ </a:t>
            </a:r>
            <a:r>
              <a:rPr lang="el-GR" i="1" dirty="0" err="1"/>
              <a:t>τὸ</a:t>
            </a:r>
            <a:r>
              <a:rPr lang="el-GR" i="1" dirty="0"/>
              <a:t> </a:t>
            </a:r>
            <a:r>
              <a:rPr lang="el-GR" i="1" dirty="0" err="1"/>
              <a:t>γὰρ</a:t>
            </a:r>
            <a:r>
              <a:rPr lang="el-GR" i="1" dirty="0"/>
              <a:t> </a:t>
            </a:r>
            <a:r>
              <a:rPr lang="el-GR" i="1" dirty="0" err="1"/>
              <a:t>σῶμα</a:t>
            </a:r>
            <a:r>
              <a:rPr lang="el-GR" i="1" dirty="0"/>
              <a:t> </a:t>
            </a:r>
            <a:r>
              <a:rPr lang="el-GR" i="1" dirty="0" err="1"/>
              <a:t>ὥσπερ</a:t>
            </a:r>
            <a:r>
              <a:rPr lang="el-GR" i="1" dirty="0"/>
              <a:t> </a:t>
            </a:r>
            <a:r>
              <a:rPr lang="el-GR" i="1" dirty="0" err="1"/>
              <a:t>οἶκος</a:t>
            </a:r>
            <a:r>
              <a:rPr lang="el-GR" i="1" dirty="0"/>
              <a:t> </a:t>
            </a:r>
            <a:r>
              <a:rPr lang="el-GR" i="1" dirty="0" err="1"/>
              <a:t>αὐτῆς</a:t>
            </a:r>
            <a:r>
              <a:rPr lang="el-GR" i="1" dirty="0"/>
              <a:t> </a:t>
            </a:r>
            <a:r>
              <a:rPr lang="el-GR" i="1" dirty="0" err="1"/>
              <a:t>ἐστιν</a:t>
            </a:r>
            <a:r>
              <a:rPr lang="el-GR" dirty="0"/>
              <a:t>» (</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n-GB" dirty="0"/>
              <a:t>, SCHr5, </a:t>
            </a:r>
            <a:r>
              <a:rPr lang="el-GR" dirty="0"/>
              <a:t>σ. 135), ενώ η δυνατότητα της ομοίωσης παρουσιάζεται ως μία δυναμική κατάσταση. </a:t>
            </a:r>
          </a:p>
          <a:p>
            <a:r>
              <a:rPr lang="el-GR" dirty="0"/>
              <a:t>Η αίσθηση της «</a:t>
            </a:r>
            <a:r>
              <a:rPr lang="el-GR" dirty="0" err="1"/>
              <a:t>ἀφθάρτου</a:t>
            </a:r>
            <a:r>
              <a:rPr lang="el-GR" dirty="0"/>
              <a:t> </a:t>
            </a:r>
            <a:r>
              <a:rPr lang="el-GR" dirty="0" err="1"/>
              <a:t>βιότητος</a:t>
            </a:r>
            <a:r>
              <a:rPr lang="el-GR" dirty="0"/>
              <a:t>», που σημαίνει τη δυνατότητα μετοχής στη θεία αλήθεια και ζωή, γίνεται η κινητήριος δύναμη της ψυχής. </a:t>
            </a:r>
          </a:p>
          <a:p>
            <a:r>
              <a:rPr lang="el-GR" dirty="0"/>
              <a:t>Ωστόσο η παρακοή συνεπάγεται τη διάσπαση της ενιαίας αίσθησης: «</a:t>
            </a:r>
            <a:r>
              <a:rPr lang="el-GR" i="1" dirty="0">
                <a:effectLst/>
                <a:ea typeface="Times New Roman" panose="02020603050405020304" pitchFamily="18" charset="0"/>
              </a:rPr>
              <a:t>Μίαν </a:t>
            </a:r>
            <a:r>
              <a:rPr lang="el-GR" i="1" dirty="0" err="1">
                <a:effectLst/>
                <a:ea typeface="Times New Roman" panose="02020603050405020304" pitchFamily="18" charset="0"/>
              </a:rPr>
              <a:t>μὲν</a:t>
            </a:r>
            <a:r>
              <a:rPr lang="el-GR" i="1" dirty="0">
                <a:effectLst/>
                <a:ea typeface="Times New Roman" panose="02020603050405020304" pitchFamily="18" charset="0"/>
              </a:rPr>
              <a:t> </a:t>
            </a:r>
            <a:r>
              <a:rPr lang="el-GR" i="1" dirty="0" err="1">
                <a:effectLst/>
                <a:ea typeface="Times New Roman" panose="02020603050405020304" pitchFamily="18" charset="0"/>
              </a:rPr>
              <a:t>εἶναι</a:t>
            </a:r>
            <a:r>
              <a:rPr lang="el-GR" i="1" dirty="0">
                <a:effectLst/>
                <a:ea typeface="Times New Roman" panose="02020603050405020304" pitchFamily="18" charset="0"/>
              </a:rPr>
              <a:t> </a:t>
            </a:r>
            <a:r>
              <a:rPr lang="el-GR" i="1" dirty="0" err="1">
                <a:effectLst/>
                <a:ea typeface="Times New Roman" panose="02020603050405020304" pitchFamily="18" charset="0"/>
              </a:rPr>
              <a:t>αἴσθησιν</a:t>
            </a:r>
            <a:r>
              <a:rPr lang="el-GR" i="1" dirty="0">
                <a:effectLst/>
                <a:ea typeface="Times New Roman" panose="02020603050405020304" pitchFamily="18" charset="0"/>
              </a:rPr>
              <a:t> </a:t>
            </a:r>
            <a:r>
              <a:rPr lang="el-GR" i="1" dirty="0" err="1">
                <a:effectLst/>
                <a:ea typeface="Times New Roman" panose="02020603050405020304" pitchFamily="18" charset="0"/>
              </a:rPr>
              <a:t>φυσικὴν</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αὐτὴ</a:t>
            </a:r>
            <a:r>
              <a:rPr lang="el-GR" i="1" dirty="0">
                <a:effectLst/>
                <a:ea typeface="Times New Roman" panose="02020603050405020304" pitchFamily="18" charset="0"/>
              </a:rPr>
              <a:t> ἡ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ἁγίας</a:t>
            </a:r>
            <a:r>
              <a:rPr lang="el-GR" i="1" dirty="0">
                <a:effectLst/>
                <a:ea typeface="Times New Roman" panose="02020603050405020304" pitchFamily="18" charset="0"/>
              </a:rPr>
              <a:t> </a:t>
            </a:r>
            <a:r>
              <a:rPr lang="el-GR" i="1" dirty="0" err="1">
                <a:effectLst/>
                <a:ea typeface="Times New Roman" panose="02020603050405020304" pitchFamily="18" charset="0"/>
              </a:rPr>
              <a:t>ἡμᾶς</a:t>
            </a:r>
            <a:r>
              <a:rPr lang="el-GR" i="1" dirty="0">
                <a:effectLst/>
                <a:ea typeface="Times New Roman" panose="02020603050405020304" pitchFamily="18" charset="0"/>
              </a:rPr>
              <a:t> γνώσεως </a:t>
            </a:r>
            <a:r>
              <a:rPr lang="el-GR" i="1" dirty="0" err="1">
                <a:effectLst/>
                <a:ea typeface="Times New Roman" panose="02020603050405020304" pitchFamily="18" charset="0"/>
              </a:rPr>
              <a:t>ἐκδιδάσκει</a:t>
            </a:r>
            <a:r>
              <a:rPr lang="el-GR" i="1" dirty="0">
                <a:effectLst/>
                <a:ea typeface="Times New Roman" panose="02020603050405020304" pitchFamily="18" charset="0"/>
              </a:rPr>
              <a:t> </a:t>
            </a:r>
            <a:r>
              <a:rPr lang="el-GR" i="1" dirty="0" err="1">
                <a:effectLst/>
                <a:ea typeface="Times New Roman" panose="02020603050405020304" pitchFamily="18" charset="0"/>
              </a:rPr>
              <a:t>ἐνέργεια</a:t>
            </a:r>
            <a:r>
              <a:rPr lang="el-GR" i="1" dirty="0">
                <a:effectLst/>
                <a:ea typeface="Times New Roman" panose="02020603050405020304" pitchFamily="18" charset="0"/>
              </a:rPr>
              <a:t>, </a:t>
            </a:r>
            <a:r>
              <a:rPr lang="el-GR" i="1" dirty="0" err="1">
                <a:effectLst/>
                <a:ea typeface="Times New Roman" panose="02020603050405020304" pitchFamily="18" charset="0"/>
              </a:rPr>
              <a:t>εἰς</a:t>
            </a:r>
            <a:r>
              <a:rPr lang="el-GR" i="1" dirty="0">
                <a:effectLst/>
                <a:ea typeface="Times New Roman" panose="02020603050405020304" pitchFamily="18" charset="0"/>
              </a:rPr>
              <a:t> δύο </a:t>
            </a:r>
            <a:r>
              <a:rPr lang="el-GR" i="1" dirty="0" err="1">
                <a:effectLst/>
                <a:ea typeface="Times New Roman" panose="02020603050405020304" pitchFamily="18" charset="0"/>
              </a:rPr>
              <a:t>λοιπὸν</a:t>
            </a:r>
            <a:r>
              <a:rPr lang="el-GR" i="1" dirty="0">
                <a:effectLst/>
                <a:ea typeface="Times New Roman" panose="02020603050405020304" pitchFamily="18" charset="0"/>
              </a:rPr>
              <a:t> </a:t>
            </a:r>
            <a:r>
              <a:rPr lang="el-GR" i="1" dirty="0" err="1">
                <a:effectLst/>
                <a:ea typeface="Times New Roman" panose="02020603050405020304" pitchFamily="18" charset="0"/>
              </a:rPr>
              <a:t>διὰ</a:t>
            </a:r>
            <a:r>
              <a:rPr lang="el-GR" i="1" dirty="0">
                <a:effectLst/>
                <a:ea typeface="Times New Roman" panose="02020603050405020304" pitchFamily="18" charset="0"/>
              </a:rPr>
              <a:t> </a:t>
            </a:r>
            <a:r>
              <a:rPr lang="el-GR" i="1" dirty="0" err="1">
                <a:effectLst/>
                <a:ea typeface="Times New Roman" panose="02020603050405020304" pitchFamily="18" charset="0"/>
              </a:rPr>
              <a:t>τὴν</a:t>
            </a:r>
            <a:r>
              <a:rPr lang="el-GR" i="1" dirty="0">
                <a:effectLst/>
                <a:ea typeface="Times New Roman" panose="02020603050405020304" pitchFamily="18" charset="0"/>
              </a:rPr>
              <a:t> </a:t>
            </a:r>
            <a:r>
              <a:rPr lang="el-GR" i="1" dirty="0" err="1">
                <a:effectLst/>
                <a:ea typeface="Times New Roman" panose="02020603050405020304" pitchFamily="18" charset="0"/>
              </a:rPr>
              <a:t>παρακοὴν</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’Αδάμ </a:t>
            </a:r>
            <a:r>
              <a:rPr lang="el-GR" i="1" dirty="0" err="1">
                <a:effectLst/>
                <a:ea typeface="Times New Roman" panose="02020603050405020304" pitchFamily="18" charset="0"/>
              </a:rPr>
              <a:t>διαιρουμένην</a:t>
            </a:r>
            <a:r>
              <a:rPr lang="el-GR" i="1" dirty="0">
                <a:effectLst/>
                <a:ea typeface="Times New Roman" panose="02020603050405020304" pitchFamily="18" charset="0"/>
              </a:rPr>
              <a:t> </a:t>
            </a:r>
            <a:r>
              <a:rPr lang="el-GR" i="1" dirty="0" err="1">
                <a:effectLst/>
                <a:ea typeface="Times New Roman" panose="02020603050405020304" pitchFamily="18" charset="0"/>
              </a:rPr>
              <a:t>ἐνεργείας</a:t>
            </a:r>
            <a:r>
              <a:rPr lang="el-GR" dirty="0">
                <a:effectLst/>
                <a:ea typeface="Times New Roman" panose="02020603050405020304" pitchFamily="18" charset="0"/>
              </a:rPr>
              <a:t>...» (</a:t>
            </a:r>
            <a:r>
              <a:rPr lang="el-GR" i="1" dirty="0" err="1">
                <a:effectLst/>
                <a:ea typeface="Times New Roman" panose="02020603050405020304" pitchFamily="18" charset="0"/>
              </a:rPr>
              <a:t>Ἑκατὸ</a:t>
            </a:r>
            <a:r>
              <a:rPr lang="el-GR" i="1" dirty="0">
                <a:effectLst/>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a:t>
            </a:r>
            <a:r>
              <a:rPr lang="el-GR" i="1" dirty="0" err="1">
                <a:effectLst/>
                <a:ea typeface="Times New Roman" panose="02020603050405020304" pitchFamily="18" charset="0"/>
              </a:rPr>
              <a:t>κε</a:t>
            </a:r>
            <a:r>
              <a:rPr lang="el-GR" i="1" dirty="0">
                <a:effectLst/>
                <a:ea typeface="Times New Roman" panose="02020603050405020304" pitchFamily="18" charset="0"/>
              </a:rPr>
              <a:t>΄</a:t>
            </a:r>
            <a:r>
              <a:rPr lang="el-GR" dirty="0">
                <a:effectLst/>
                <a:ea typeface="Times New Roman" panose="02020603050405020304" pitchFamily="18" charset="0"/>
              </a:rPr>
              <a:t>, </a:t>
            </a:r>
            <a:r>
              <a:rPr lang="en-GB" dirty="0" err="1">
                <a:effectLst/>
                <a:ea typeface="Times New Roman" panose="02020603050405020304" pitchFamily="18" charset="0"/>
              </a:rPr>
              <a:t>SChr</a:t>
            </a:r>
            <a:r>
              <a:rPr lang="el-GR" dirty="0">
                <a:effectLst/>
                <a:ea typeface="Times New Roman" panose="02020603050405020304" pitchFamily="18" charset="0"/>
              </a:rPr>
              <a:t>5,  σ. 96). Από τότε η ψυχή διαιρείται σε δύο μέρη: στο εμπαθές και στο λογικό ή νοερό: «</a:t>
            </a:r>
            <a:r>
              <a:rPr lang="el-GR" i="1" dirty="0">
                <a:effectLst/>
                <a:ea typeface="Times New Roman" panose="02020603050405020304" pitchFamily="18" charset="0"/>
              </a:rPr>
              <a:t>Μίαν, ὡς ἔφην αἴσθησιν εἶναι φυσικὴν τῆς ψυχῆς… </a:t>
            </a:r>
            <a:r>
              <a:rPr lang="el-GR" i="1" dirty="0" err="1">
                <a:effectLst/>
                <a:ea typeface="Times New Roman" panose="02020603050405020304" pitchFamily="18" charset="0"/>
              </a:rPr>
              <a:t>συνδιαιρεῖται</a:t>
            </a:r>
            <a:r>
              <a:rPr lang="el-GR" i="1" dirty="0">
                <a:effectLst/>
                <a:ea typeface="Times New Roman" panose="02020603050405020304" pitchFamily="18" charset="0"/>
              </a:rPr>
              <a:t> δὲ </a:t>
            </a:r>
            <a:r>
              <a:rPr lang="el-GR" i="1" dirty="0" err="1">
                <a:effectLst/>
                <a:ea typeface="Times New Roman" panose="02020603050405020304" pitchFamily="18" charset="0"/>
              </a:rPr>
              <a:t>αὐτή</a:t>
            </a:r>
            <a:r>
              <a:rPr lang="el-GR" i="1" dirty="0">
                <a:effectLst/>
                <a:ea typeface="Times New Roman" panose="02020603050405020304" pitchFamily="18" charset="0"/>
              </a:rPr>
              <a:t>… τῷ </a:t>
            </a:r>
            <a:r>
              <a:rPr lang="el-GR" i="1" dirty="0" err="1">
                <a:effectLst/>
                <a:ea typeface="Times New Roman" panose="02020603050405020304" pitchFamily="18" charset="0"/>
              </a:rPr>
              <a:t>ἐμπαθεῖ</a:t>
            </a:r>
            <a:r>
              <a:rPr lang="el-GR" i="1" dirty="0">
                <a:effectLst/>
                <a:ea typeface="Times New Roman" panose="02020603050405020304" pitchFamily="18" charset="0"/>
              </a:rPr>
              <a:t> συνεπάγεται μέρει, ὅθεν τῶν του βίου καλῶν </a:t>
            </a:r>
            <a:r>
              <a:rPr lang="el-GR" i="1" dirty="0" err="1">
                <a:effectLst/>
                <a:ea typeface="Times New Roman" panose="02020603050405020304" pitchFamily="18" charset="0"/>
              </a:rPr>
              <a:t>ἡδέως</a:t>
            </a:r>
            <a:r>
              <a:rPr lang="el-GR" i="1" dirty="0">
                <a:effectLst/>
                <a:ea typeface="Times New Roman" panose="02020603050405020304" pitchFamily="18" charset="0"/>
              </a:rPr>
              <a:t> </a:t>
            </a:r>
            <a:r>
              <a:rPr lang="el-GR" i="1" dirty="0" err="1">
                <a:effectLst/>
                <a:ea typeface="Times New Roman" panose="02020603050405020304" pitchFamily="18" charset="0"/>
              </a:rPr>
              <a:t>αἰσθανόμεθα</a:t>
            </a:r>
            <a:r>
              <a:rPr lang="el-GR" i="1" dirty="0">
                <a:effectLst/>
                <a:ea typeface="Times New Roman" panose="02020603050405020304" pitchFamily="18" charset="0"/>
              </a:rPr>
              <a:t>˙ τὸ δὲ τῷ </a:t>
            </a:r>
            <a:r>
              <a:rPr lang="el-GR" i="1" dirty="0" err="1">
                <a:effectLst/>
                <a:ea typeface="Times New Roman" panose="02020603050405020304" pitchFamily="18" charset="0"/>
              </a:rPr>
              <a:t>λογικῷ</a:t>
            </a:r>
            <a:r>
              <a:rPr lang="el-GR" i="1" dirty="0">
                <a:effectLst/>
                <a:ea typeface="Times New Roman" panose="02020603050405020304" pitchFamily="18" charset="0"/>
              </a:rPr>
              <a:t> αὐτῆς καὶ </a:t>
            </a:r>
            <a:r>
              <a:rPr lang="el-GR" i="1" dirty="0" err="1">
                <a:effectLst/>
                <a:ea typeface="Times New Roman" panose="02020603050405020304" pitchFamily="18" charset="0"/>
              </a:rPr>
              <a:t>νοερῷ</a:t>
            </a:r>
            <a:r>
              <a:rPr lang="el-GR" i="1" dirty="0">
                <a:effectLst/>
                <a:ea typeface="Times New Roman" panose="02020603050405020304" pitchFamily="18" charset="0"/>
              </a:rPr>
              <a:t> πολλάκις </a:t>
            </a:r>
            <a:r>
              <a:rPr lang="el-GR" i="1" dirty="0" err="1">
                <a:effectLst/>
                <a:ea typeface="Times New Roman" panose="02020603050405020304" pitchFamily="18" charset="0"/>
              </a:rPr>
              <a:t>συνήδεται</a:t>
            </a:r>
            <a:r>
              <a:rPr lang="el-GR" i="1" dirty="0">
                <a:effectLst/>
                <a:ea typeface="Times New Roman" panose="02020603050405020304" pitchFamily="18" charset="0"/>
              </a:rPr>
              <a:t> </a:t>
            </a:r>
            <a:r>
              <a:rPr lang="el-GR" i="1" dirty="0" err="1">
                <a:effectLst/>
                <a:ea typeface="Times New Roman" panose="02020603050405020304" pitchFamily="18" charset="0"/>
              </a:rPr>
              <a:t>κινήματι</a:t>
            </a:r>
            <a:r>
              <a:rPr lang="el-GR" i="1" dirty="0">
                <a:effectLst/>
                <a:ea typeface="Times New Roman" panose="02020603050405020304" pitchFamily="18" charset="0"/>
              </a:rPr>
              <a:t>, ὅθεν πρὸς τὰ </a:t>
            </a:r>
            <a:r>
              <a:rPr lang="el-GR" i="1" dirty="0" err="1">
                <a:effectLst/>
                <a:ea typeface="Times New Roman" panose="02020603050405020304" pitchFamily="18" charset="0"/>
              </a:rPr>
              <a:t>οὐράνια</a:t>
            </a:r>
            <a:r>
              <a:rPr lang="el-GR" i="1" dirty="0">
                <a:effectLst/>
                <a:ea typeface="Times New Roman" panose="02020603050405020304" pitchFamily="18" charset="0"/>
              </a:rPr>
              <a:t> τρέχει ὁ νοῦ</a:t>
            </a:r>
            <a:r>
              <a:rPr lang="el-GR" i="1" dirty="0">
                <a:ea typeface="Times New Roman" panose="02020603050405020304" pitchFamily="18" charset="0"/>
              </a:rPr>
              <a:t>ς κάλλη… </a:t>
            </a:r>
            <a:r>
              <a:rPr lang="el-GR" i="1" dirty="0" err="1">
                <a:ea typeface="Times New Roman" panose="02020603050405020304" pitchFamily="18" charset="0"/>
              </a:rPr>
              <a:t>ὀρέγεται</a:t>
            </a:r>
            <a:r>
              <a:rPr lang="el-GR" dirty="0">
                <a:ea typeface="Times New Roman" panose="02020603050405020304" pitchFamily="18" charset="0"/>
              </a:rPr>
              <a:t>» (</a:t>
            </a:r>
            <a:r>
              <a:rPr lang="el-GR" i="1" dirty="0" err="1">
                <a:effectLst/>
                <a:ea typeface="Times New Roman" panose="02020603050405020304" pitchFamily="18" charset="0"/>
              </a:rPr>
              <a:t>Ἑκατὸ</a:t>
            </a:r>
            <a:r>
              <a:rPr lang="el-GR" i="1" dirty="0">
                <a:effectLst/>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a:t>
            </a:r>
            <a:r>
              <a:rPr lang="el-GR" i="1" dirty="0" err="1">
                <a:effectLst/>
                <a:ea typeface="Times New Roman" panose="02020603050405020304" pitchFamily="18" charset="0"/>
              </a:rPr>
              <a:t>κθ</a:t>
            </a:r>
            <a:r>
              <a:rPr lang="el-GR" i="1" dirty="0">
                <a:effectLst/>
                <a:ea typeface="Times New Roman" panose="02020603050405020304" pitchFamily="18" charset="0"/>
              </a:rPr>
              <a:t>΄</a:t>
            </a:r>
            <a:r>
              <a:rPr lang="el-GR" dirty="0">
                <a:effectLst/>
                <a:ea typeface="Times New Roman" panose="02020603050405020304" pitchFamily="18" charset="0"/>
              </a:rPr>
              <a:t>, </a:t>
            </a:r>
            <a:r>
              <a:rPr lang="en-GB" dirty="0" err="1">
                <a:effectLst/>
                <a:ea typeface="Times New Roman" panose="02020603050405020304" pitchFamily="18" charset="0"/>
              </a:rPr>
              <a:t>SChr</a:t>
            </a:r>
            <a:r>
              <a:rPr lang="el-GR" dirty="0">
                <a:effectLst/>
                <a:ea typeface="Times New Roman" panose="02020603050405020304" pitchFamily="18" charset="0"/>
              </a:rPr>
              <a:t>5,  </a:t>
            </a:r>
            <a:r>
              <a:rPr lang="el-GR" dirty="0" err="1">
                <a:effectLst/>
                <a:ea typeface="Times New Roman" panose="02020603050405020304" pitchFamily="18" charset="0"/>
              </a:rPr>
              <a:t>σσ</a:t>
            </a:r>
            <a:r>
              <a:rPr lang="el-GR" dirty="0">
                <a:effectLst/>
                <a:ea typeface="Times New Roman" panose="02020603050405020304" pitchFamily="18" charset="0"/>
              </a:rPr>
              <a:t>. 99-100).</a:t>
            </a:r>
            <a:endParaRPr lang="el-GR" dirty="0"/>
          </a:p>
        </p:txBody>
      </p:sp>
    </p:spTree>
    <p:extLst>
      <p:ext uri="{BB962C8B-B14F-4D97-AF65-F5344CB8AC3E}">
        <p14:creationId xmlns:p14="http://schemas.microsoft.com/office/powerpoint/2010/main" val="306698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B1FEB0-E1CF-AF7A-B20B-B145FC829185}"/>
              </a:ext>
            </a:extLst>
          </p:cNvPr>
          <p:cNvSpPr>
            <a:spLocks noGrp="1"/>
          </p:cNvSpPr>
          <p:nvPr>
            <p:ph type="title"/>
          </p:nvPr>
        </p:nvSpPr>
        <p:spPr>
          <a:xfrm>
            <a:off x="0" y="18256"/>
            <a:ext cx="12192000" cy="751290"/>
          </a:xfrm>
        </p:spPr>
        <p:txBody>
          <a:bodyPr>
            <a:normAutofit/>
          </a:bodyPr>
          <a:lstStyle/>
          <a:p>
            <a:pPr algn="ctr"/>
            <a:r>
              <a:rPr lang="el-GR" sz="4400" dirty="0">
                <a:latin typeface="+mn-lt"/>
                <a:ea typeface="Times New Roman" panose="02020603050405020304" pitchFamily="18" charset="0"/>
              </a:rPr>
              <a:t> Πτώση και διάσπαση της ενιαίας φυσικής αίσθησης</a:t>
            </a:r>
            <a:endParaRPr lang="el-GR" dirty="0"/>
          </a:p>
        </p:txBody>
      </p:sp>
      <p:sp>
        <p:nvSpPr>
          <p:cNvPr id="3" name="Θέση περιεχομένου 2">
            <a:extLst>
              <a:ext uri="{FF2B5EF4-FFF2-40B4-BE49-F238E27FC236}">
                <a16:creationId xmlns:a16="http://schemas.microsoft.com/office/drawing/2014/main" id="{906EBDD6-7E14-87A9-7C84-542EB0B9F9A9}"/>
              </a:ext>
            </a:extLst>
          </p:cNvPr>
          <p:cNvSpPr>
            <a:spLocks noGrp="1"/>
          </p:cNvSpPr>
          <p:nvPr>
            <p:ph idx="1"/>
          </p:nvPr>
        </p:nvSpPr>
        <p:spPr>
          <a:xfrm>
            <a:off x="0" y="769546"/>
            <a:ext cx="12192000" cy="6070198"/>
          </a:xfrm>
        </p:spPr>
        <p:txBody>
          <a:bodyPr>
            <a:normAutofit fontScale="92500" lnSpcReduction="20000"/>
          </a:bodyPr>
          <a:lstStyle/>
          <a:p>
            <a:r>
              <a:rPr lang="el-GR" dirty="0"/>
              <a:t>Άμεση συνέπεια του </a:t>
            </a:r>
            <a:r>
              <a:rPr lang="el-GR" b="1" dirty="0"/>
              <a:t>διχασμού της ενιαίας αίσθησης </a:t>
            </a:r>
            <a:r>
              <a:rPr lang="el-GR" dirty="0"/>
              <a:t>θεωρείται η δυσχέρεια του ανθρώπινου νου να θυμηθεί τον Θεό ή τις εντολές του: «</a:t>
            </a:r>
            <a:r>
              <a:rPr lang="el-GR" i="1" dirty="0"/>
              <a:t>Ὅτι ἡ </a:t>
            </a:r>
            <a:r>
              <a:rPr lang="el-GR" i="1" dirty="0" err="1"/>
              <a:t>βλέψις</a:t>
            </a:r>
            <a:r>
              <a:rPr lang="el-GR" i="1" dirty="0"/>
              <a:t> καὶ ἡ </a:t>
            </a:r>
            <a:r>
              <a:rPr lang="el-GR" i="1" dirty="0" err="1"/>
              <a:t>γεῦσις</a:t>
            </a:r>
            <a:r>
              <a:rPr lang="el-GR" i="1" dirty="0"/>
              <a:t> καὶ αἱ </a:t>
            </a:r>
            <a:r>
              <a:rPr lang="el-GR" i="1" dirty="0" err="1"/>
              <a:t>λοιπαὶ</a:t>
            </a:r>
            <a:r>
              <a:rPr lang="el-GR" i="1" dirty="0"/>
              <a:t> αἰσθήσεις </a:t>
            </a:r>
            <a:r>
              <a:rPr lang="el-GR" i="1" dirty="0" err="1"/>
              <a:t>διαφοροῦσι</a:t>
            </a:r>
            <a:r>
              <a:rPr lang="el-GR" i="1" dirty="0"/>
              <a:t> τὴν μνήμην τῆς καρδίας… πρώτη ἡ Εὔα </a:t>
            </a:r>
            <a:r>
              <a:rPr lang="el-GR" i="1" dirty="0" err="1"/>
              <a:t>ὁμιλεῖ</a:t>
            </a:r>
            <a:r>
              <a:rPr lang="el-GR" i="1" dirty="0"/>
              <a:t> τὸ </a:t>
            </a:r>
            <a:r>
              <a:rPr lang="el-GR" i="1" dirty="0" err="1"/>
              <a:t>τοιοῦτο</a:t>
            </a:r>
            <a:r>
              <a:rPr lang="el-GR" i="1" dirty="0"/>
              <a:t>… </a:t>
            </a:r>
            <a:r>
              <a:rPr lang="el-GR" i="1" dirty="0" err="1"/>
              <a:t>ὅλην</a:t>
            </a:r>
            <a:r>
              <a:rPr lang="el-GR" i="1" dirty="0"/>
              <a:t> δὲ αὐτῆς τὴν </a:t>
            </a:r>
            <a:r>
              <a:rPr lang="el-GR" i="1" dirty="0" err="1"/>
              <a:t>ἐπιθυμίαν</a:t>
            </a:r>
            <a:r>
              <a:rPr lang="el-GR" i="1" dirty="0"/>
              <a:t> εἰς τὴν τῶν παρόντων </a:t>
            </a:r>
            <a:r>
              <a:rPr lang="el-GR" i="1" dirty="0" err="1"/>
              <a:t>ἀπόλαυσιν</a:t>
            </a:r>
            <a:r>
              <a:rPr lang="el-GR" i="1" dirty="0"/>
              <a:t> </a:t>
            </a:r>
            <a:r>
              <a:rPr lang="el-GR" i="1" dirty="0" err="1"/>
              <a:t>ἔδωκε</a:t>
            </a:r>
            <a:r>
              <a:rPr lang="el-GR" i="1" dirty="0"/>
              <a:t>… </a:t>
            </a:r>
            <a:r>
              <a:rPr lang="el-GR" i="1" dirty="0">
                <a:effectLst>
                  <a:outerShdw blurRad="38100" dist="38100" dir="2700000" algn="tl">
                    <a:srgbClr val="000000">
                      <a:alpha val="43137"/>
                    </a:srgbClr>
                  </a:outerShdw>
                </a:effectLst>
              </a:rPr>
              <a:t>ὅθεν </a:t>
            </a:r>
            <a:r>
              <a:rPr lang="el-GR" i="1" dirty="0" err="1">
                <a:effectLst>
                  <a:outerShdw blurRad="38100" dist="38100" dir="2700000" algn="tl">
                    <a:srgbClr val="000000">
                      <a:alpha val="43137"/>
                    </a:srgbClr>
                  </a:outerShdw>
                </a:effectLst>
              </a:rPr>
              <a:t>δυσχερῶς</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λοιπὸν</a:t>
            </a:r>
            <a:r>
              <a:rPr lang="el-GR" i="1" dirty="0">
                <a:effectLst>
                  <a:outerShdw blurRad="38100" dist="38100" dir="2700000" algn="tl">
                    <a:srgbClr val="000000">
                      <a:alpha val="43137"/>
                    </a:srgbClr>
                  </a:outerShdw>
                </a:effectLst>
              </a:rPr>
              <a:t> ὁ ανθρώπινος νοῦς </a:t>
            </a:r>
            <a:r>
              <a:rPr lang="el-GR" i="1" dirty="0" err="1">
                <a:effectLst>
                  <a:outerShdw blurRad="38100" dist="38100" dir="2700000" algn="tl">
                    <a:srgbClr val="000000">
                      <a:alpha val="43137"/>
                    </a:srgbClr>
                  </a:outerShdw>
                </a:effectLst>
              </a:rPr>
              <a:t>μεμνῆσθαι</a:t>
            </a:r>
            <a:r>
              <a:rPr lang="el-GR" i="1" dirty="0">
                <a:effectLst>
                  <a:outerShdw blurRad="38100" dist="38100" dir="2700000" algn="tl">
                    <a:srgbClr val="000000">
                      <a:alpha val="43137"/>
                    </a:srgbClr>
                  </a:outerShdw>
                </a:effectLst>
              </a:rPr>
              <a:t> τοῦ Θεοῦ δύναται ἤ τῶν αὐτοῦ ἐντολῶν</a:t>
            </a:r>
            <a:r>
              <a:rPr lang="el-GR" dirty="0"/>
              <a:t>» (</a:t>
            </a:r>
            <a:r>
              <a:rPr lang="el-GR" i="1" dirty="0" err="1"/>
              <a:t>Ἑκατὸ</a:t>
            </a:r>
            <a:r>
              <a:rPr lang="el-GR" i="1" dirty="0"/>
              <a:t> </a:t>
            </a:r>
            <a:r>
              <a:rPr lang="el-GR" i="1" dirty="0" err="1"/>
              <a:t>Γνωστικὰ</a:t>
            </a:r>
            <a:r>
              <a:rPr lang="el-GR" i="1" dirty="0"/>
              <a:t> Κεφάλαια </a:t>
            </a:r>
            <a:r>
              <a:rPr lang="el-GR" i="1" dirty="0" err="1"/>
              <a:t>νστ</a:t>
            </a:r>
            <a:r>
              <a:rPr lang="el-GR" i="1" dirty="0"/>
              <a:t>΄</a:t>
            </a:r>
            <a:r>
              <a:rPr lang="en-GB" dirty="0"/>
              <a:t>, SCHr5, </a:t>
            </a:r>
            <a:r>
              <a:rPr lang="el-GR" dirty="0"/>
              <a:t>σ. 117)</a:t>
            </a:r>
            <a:r>
              <a:rPr lang="en-GB" dirty="0"/>
              <a:t>.</a:t>
            </a:r>
            <a:r>
              <a:rPr lang="el-GR" dirty="0"/>
              <a:t> Αντιθέτως η </a:t>
            </a:r>
            <a:r>
              <a:rPr lang="el-GR" b="1" dirty="0"/>
              <a:t>έξη της μνήμης του μη καλού </a:t>
            </a:r>
            <a:r>
              <a:rPr lang="el-GR" dirty="0"/>
              <a:t>τον κατευθύνει στην παραγωγή νοσηρών-πονηρών λογισμών: «</a:t>
            </a:r>
            <a:r>
              <a:rPr lang="el-GR" i="1" dirty="0"/>
              <a:t>Φέρει </a:t>
            </a:r>
            <a:r>
              <a:rPr lang="el-GR" i="1" dirty="0" err="1"/>
              <a:t>μὲν</a:t>
            </a:r>
            <a:r>
              <a:rPr lang="el-GR" i="1" dirty="0"/>
              <a:t> ἡ καρδία </a:t>
            </a:r>
            <a:r>
              <a:rPr lang="el-GR" i="1" dirty="0" err="1"/>
              <a:t>καὶ</a:t>
            </a:r>
            <a:r>
              <a:rPr lang="el-GR" i="1" dirty="0"/>
              <a:t> </a:t>
            </a:r>
            <a:r>
              <a:rPr lang="el-GR" i="1" dirty="0" err="1"/>
              <a:t>ἐξ</a:t>
            </a:r>
            <a:r>
              <a:rPr lang="el-GR" i="1" dirty="0"/>
              <a:t>’ </a:t>
            </a:r>
            <a:r>
              <a:rPr lang="el-GR" i="1" dirty="0" err="1"/>
              <a:t>αὐτῆς</a:t>
            </a:r>
            <a:r>
              <a:rPr lang="el-GR" i="1" dirty="0"/>
              <a:t> λογισμούς καλούς τε </a:t>
            </a:r>
            <a:r>
              <a:rPr lang="el-GR" i="1" dirty="0" err="1"/>
              <a:t>καὶ</a:t>
            </a:r>
            <a:r>
              <a:rPr lang="el-GR" i="1" dirty="0"/>
              <a:t> </a:t>
            </a:r>
            <a:r>
              <a:rPr lang="el-GR" i="1" dirty="0" err="1"/>
              <a:t>οὐ</a:t>
            </a:r>
            <a:r>
              <a:rPr lang="el-GR" i="1" dirty="0"/>
              <a:t> καλούς, </a:t>
            </a:r>
            <a:r>
              <a:rPr lang="el-GR" i="1" dirty="0" err="1"/>
              <a:t>οὐ</a:t>
            </a:r>
            <a:r>
              <a:rPr lang="el-GR" i="1" dirty="0"/>
              <a:t> φύσει </a:t>
            </a:r>
            <a:r>
              <a:rPr lang="el-GR" i="1" dirty="0" err="1"/>
              <a:t>καρποφοροῦσα</a:t>
            </a:r>
            <a:r>
              <a:rPr lang="el-GR" i="1" dirty="0"/>
              <a:t> </a:t>
            </a:r>
            <a:r>
              <a:rPr lang="el-GR" i="1" dirty="0" err="1"/>
              <a:t>τὰς</a:t>
            </a:r>
            <a:r>
              <a:rPr lang="el-GR" i="1" dirty="0"/>
              <a:t> </a:t>
            </a:r>
            <a:r>
              <a:rPr lang="el-GR" i="1" dirty="0" err="1"/>
              <a:t>μὴ</a:t>
            </a:r>
            <a:r>
              <a:rPr lang="el-GR" i="1" dirty="0"/>
              <a:t> </a:t>
            </a:r>
            <a:r>
              <a:rPr lang="el-GR" i="1" dirty="0" err="1"/>
              <a:t>καλὰς</a:t>
            </a:r>
            <a:r>
              <a:rPr lang="el-GR" i="1" dirty="0"/>
              <a:t> </a:t>
            </a:r>
            <a:r>
              <a:rPr lang="el-GR" i="1" dirty="0" err="1"/>
              <a:t>ἐννοίας</a:t>
            </a:r>
            <a:r>
              <a:rPr lang="el-GR" i="1" dirty="0"/>
              <a:t>, </a:t>
            </a:r>
            <a:r>
              <a:rPr lang="el-GR" i="1" dirty="0" err="1"/>
              <a:t>ἀλλ</a:t>
            </a:r>
            <a:r>
              <a:rPr lang="el-GR" i="1" dirty="0"/>
              <a:t>’ </a:t>
            </a:r>
            <a:r>
              <a:rPr lang="el-GR" i="1" dirty="0" err="1"/>
              <a:t>ὥσπερ</a:t>
            </a:r>
            <a:r>
              <a:rPr lang="el-GR" i="1" dirty="0"/>
              <a:t> </a:t>
            </a:r>
            <a:r>
              <a:rPr lang="el-GR" i="1" dirty="0" err="1"/>
              <a:t>εἰς</a:t>
            </a:r>
            <a:r>
              <a:rPr lang="el-GR" i="1" dirty="0"/>
              <a:t> </a:t>
            </a:r>
            <a:r>
              <a:rPr lang="el-GR" i="1" dirty="0" err="1"/>
              <a:t>ἕξιν</a:t>
            </a:r>
            <a:r>
              <a:rPr lang="el-GR" i="1" dirty="0"/>
              <a:t> </a:t>
            </a:r>
            <a:r>
              <a:rPr lang="el-GR" i="1" dirty="0" err="1"/>
              <a:t>ἔχουσα</a:t>
            </a:r>
            <a:r>
              <a:rPr lang="el-GR" i="1" dirty="0"/>
              <a:t> </a:t>
            </a:r>
            <a:r>
              <a:rPr lang="el-GR" i="1" dirty="0" err="1"/>
              <a:t>διὰ</a:t>
            </a:r>
            <a:r>
              <a:rPr lang="el-GR" i="1" dirty="0"/>
              <a:t> </a:t>
            </a:r>
            <a:r>
              <a:rPr lang="el-GR" i="1" dirty="0" err="1"/>
              <a:t>τὴν</a:t>
            </a:r>
            <a:r>
              <a:rPr lang="el-GR" i="1" dirty="0"/>
              <a:t> </a:t>
            </a:r>
            <a:r>
              <a:rPr lang="el-GR" i="1" dirty="0" err="1"/>
              <a:t>πρώτην</a:t>
            </a:r>
            <a:r>
              <a:rPr lang="el-GR" i="1" dirty="0"/>
              <a:t> </a:t>
            </a:r>
            <a:r>
              <a:rPr lang="el-GR" i="1" dirty="0" err="1"/>
              <a:t>ἅπαξ</a:t>
            </a:r>
            <a:r>
              <a:rPr lang="el-GR" i="1" dirty="0"/>
              <a:t> </a:t>
            </a:r>
            <a:r>
              <a:rPr lang="el-GR" i="1" dirty="0" err="1"/>
              <a:t>ἀπάτην</a:t>
            </a:r>
            <a:r>
              <a:rPr lang="el-GR" i="1" dirty="0"/>
              <a:t> </a:t>
            </a:r>
            <a:r>
              <a:rPr lang="el-GR" i="1" dirty="0" err="1"/>
              <a:t>τὴν</a:t>
            </a:r>
            <a:r>
              <a:rPr lang="el-GR" i="1" dirty="0"/>
              <a:t> μνήμην </a:t>
            </a:r>
            <a:r>
              <a:rPr lang="el-GR" i="1" dirty="0" err="1"/>
              <a:t>τοῦ</a:t>
            </a:r>
            <a:r>
              <a:rPr lang="el-GR" i="1" dirty="0"/>
              <a:t> </a:t>
            </a:r>
            <a:r>
              <a:rPr lang="el-GR" i="1" dirty="0" err="1"/>
              <a:t>μὴ</a:t>
            </a:r>
            <a:r>
              <a:rPr lang="el-GR" i="1" dirty="0"/>
              <a:t> </a:t>
            </a:r>
            <a:r>
              <a:rPr lang="el-GR" i="1" dirty="0" err="1"/>
              <a:t>καλοῦ</a:t>
            </a:r>
            <a:r>
              <a:rPr lang="el-GR" i="1" dirty="0"/>
              <a:t>· </a:t>
            </a:r>
            <a:r>
              <a:rPr lang="el-GR" i="1" dirty="0" err="1"/>
              <a:t>τοὺς</a:t>
            </a:r>
            <a:r>
              <a:rPr lang="el-GR" i="1" dirty="0"/>
              <a:t> </a:t>
            </a:r>
            <a:r>
              <a:rPr lang="el-GR" i="1" dirty="0" err="1"/>
              <a:t>δὲ</a:t>
            </a:r>
            <a:r>
              <a:rPr lang="el-GR" i="1" dirty="0"/>
              <a:t> πλείστους </a:t>
            </a:r>
            <a:r>
              <a:rPr lang="el-GR" i="1" dirty="0" err="1"/>
              <a:t>καὶ</a:t>
            </a:r>
            <a:r>
              <a:rPr lang="el-GR" i="1" dirty="0"/>
              <a:t> </a:t>
            </a:r>
            <a:r>
              <a:rPr lang="el-GR" i="1" dirty="0" err="1"/>
              <a:t>πονηροὺς</a:t>
            </a:r>
            <a:r>
              <a:rPr lang="el-GR" i="1" dirty="0"/>
              <a:t> </a:t>
            </a:r>
            <a:r>
              <a:rPr lang="el-GR" i="1" dirty="0" err="1"/>
              <a:t>ἐκ</a:t>
            </a:r>
            <a:r>
              <a:rPr lang="el-GR" i="1" dirty="0"/>
              <a:t> </a:t>
            </a:r>
            <a:r>
              <a:rPr lang="el-GR" i="1" dirty="0" err="1"/>
              <a:t>τῆς</a:t>
            </a:r>
            <a:r>
              <a:rPr lang="el-GR" i="1" dirty="0"/>
              <a:t> </a:t>
            </a:r>
            <a:r>
              <a:rPr lang="el-GR" i="1" dirty="0" err="1"/>
              <a:t>τῶν</a:t>
            </a:r>
            <a:r>
              <a:rPr lang="el-GR" i="1" dirty="0"/>
              <a:t> δαιμόνων συλλαμβάνει πικρίας</a:t>
            </a:r>
            <a:r>
              <a:rPr lang="el-GR" dirty="0"/>
              <a:t>» (</a:t>
            </a:r>
            <a:r>
              <a:rPr lang="el-GR" i="1" dirty="0" err="1"/>
              <a:t>Ἑκατὸ</a:t>
            </a:r>
            <a:r>
              <a:rPr lang="el-GR" i="1" dirty="0"/>
              <a:t> </a:t>
            </a:r>
            <a:r>
              <a:rPr lang="el-GR" i="1" dirty="0" err="1"/>
              <a:t>Γνωστικὰ</a:t>
            </a:r>
            <a:r>
              <a:rPr lang="el-GR" i="1" dirty="0"/>
              <a:t> Κεφάλαια </a:t>
            </a:r>
            <a:r>
              <a:rPr lang="el-GR" i="1" dirty="0" err="1"/>
              <a:t>πγ</a:t>
            </a:r>
            <a:r>
              <a:rPr lang="el-GR" i="1" dirty="0"/>
              <a:t>΄</a:t>
            </a:r>
            <a:r>
              <a:rPr lang="en-GB" dirty="0"/>
              <a:t>, SCHr5, </a:t>
            </a:r>
            <a:r>
              <a:rPr lang="el-GR" dirty="0"/>
              <a:t>σ. 143).</a:t>
            </a:r>
          </a:p>
          <a:p>
            <a:r>
              <a:rPr lang="el-GR" dirty="0"/>
              <a:t>Ο νους ιδιοποιείται τα πάθη μέσω της σωματικής ενέργειας, δηλαδή μέσω των σωματικών αισθήσεων, τη στιγμή που ο άνθρωπος εγκαταλείπει τον εαυτό του στην ηδυπάθεια της αυτεξούσιας βούλησής του: «</a:t>
            </a:r>
            <a:r>
              <a:rPr lang="el-GR" i="1" dirty="0"/>
              <a:t>Ὁ </a:t>
            </a:r>
            <a:r>
              <a:rPr lang="el-GR" i="1" dirty="0" err="1"/>
              <a:t>νοῦς</a:t>
            </a:r>
            <a:r>
              <a:rPr lang="el-GR" i="1" dirty="0"/>
              <a:t> </a:t>
            </a:r>
            <a:r>
              <a:rPr lang="el-GR" i="1" dirty="0" err="1"/>
              <a:t>ἡμῶν</a:t>
            </a:r>
            <a:r>
              <a:rPr lang="el-GR" i="1" dirty="0"/>
              <a:t> </a:t>
            </a:r>
            <a:r>
              <a:rPr lang="el-GR" i="1" dirty="0" err="1"/>
              <a:t>λεπτοτάτης</a:t>
            </a:r>
            <a:r>
              <a:rPr lang="el-GR" i="1" dirty="0"/>
              <a:t> </a:t>
            </a:r>
            <a:r>
              <a:rPr lang="el-GR" i="1" dirty="0" err="1"/>
              <a:t>τινὸς</a:t>
            </a:r>
            <a:r>
              <a:rPr lang="el-GR" i="1" dirty="0"/>
              <a:t> </a:t>
            </a:r>
            <a:r>
              <a:rPr lang="el-GR" i="1" dirty="0" err="1"/>
              <a:t>αἰσθήσεως</a:t>
            </a:r>
            <a:r>
              <a:rPr lang="el-GR" i="1" dirty="0"/>
              <a:t> </a:t>
            </a:r>
            <a:r>
              <a:rPr lang="el-GR" i="1" dirty="0" err="1"/>
              <a:t>ἔχων</a:t>
            </a:r>
            <a:r>
              <a:rPr lang="el-GR" i="1" dirty="0"/>
              <a:t> </a:t>
            </a:r>
            <a:r>
              <a:rPr lang="el-GR" i="1" dirty="0" err="1"/>
              <a:t>ἐνέργειαν</a:t>
            </a:r>
            <a:r>
              <a:rPr lang="el-GR" i="1" dirty="0"/>
              <a:t> </a:t>
            </a:r>
            <a:r>
              <a:rPr lang="el-GR" i="1" dirty="0" err="1"/>
              <a:t>αὐτῶν</a:t>
            </a:r>
            <a:r>
              <a:rPr lang="el-GR" i="1" dirty="0"/>
              <a:t> </a:t>
            </a:r>
            <a:r>
              <a:rPr lang="el-GR" i="1" dirty="0" err="1"/>
              <a:t>τῶν</a:t>
            </a:r>
            <a:r>
              <a:rPr lang="el-GR" i="1" dirty="0"/>
              <a:t> </a:t>
            </a:r>
            <a:r>
              <a:rPr lang="el-GR" i="1" dirty="0" err="1"/>
              <a:t>ὑπὸ</a:t>
            </a:r>
            <a:r>
              <a:rPr lang="el-GR" i="1" dirty="0"/>
              <a:t> </a:t>
            </a:r>
            <a:r>
              <a:rPr lang="el-GR" i="1" dirty="0" err="1"/>
              <a:t>τῶν</a:t>
            </a:r>
            <a:r>
              <a:rPr lang="el-GR" i="1" dirty="0"/>
              <a:t> </a:t>
            </a:r>
            <a:r>
              <a:rPr lang="el-GR" i="1" dirty="0" err="1"/>
              <a:t>πονηρῶν</a:t>
            </a:r>
            <a:r>
              <a:rPr lang="el-GR" i="1" dirty="0"/>
              <a:t> πνευμάτων </a:t>
            </a:r>
            <a:r>
              <a:rPr lang="el-GR" i="1" dirty="0" err="1"/>
              <a:t>ὑποβαλλομένων</a:t>
            </a:r>
            <a:r>
              <a:rPr lang="el-GR" i="1" dirty="0"/>
              <a:t> </a:t>
            </a:r>
            <a:r>
              <a:rPr lang="el-GR" i="1" dirty="0" err="1"/>
              <a:t>αὐτῷ</a:t>
            </a:r>
            <a:r>
              <a:rPr lang="el-GR" i="1" dirty="0"/>
              <a:t> </a:t>
            </a:r>
            <a:r>
              <a:rPr lang="el-GR" i="1" dirty="0" err="1"/>
              <a:t>λογισμῶν</a:t>
            </a:r>
            <a:r>
              <a:rPr lang="el-GR" i="1" dirty="0"/>
              <a:t> </a:t>
            </a:r>
            <a:r>
              <a:rPr lang="el-GR" i="1" dirty="0" err="1"/>
              <a:t>οἰκοιοῦται</a:t>
            </a:r>
            <a:r>
              <a:rPr lang="el-GR" i="1" dirty="0"/>
              <a:t> </a:t>
            </a:r>
            <a:r>
              <a:rPr lang="el-GR" i="1" dirty="0" err="1"/>
              <a:t>ὥσπερ</a:t>
            </a:r>
            <a:r>
              <a:rPr lang="el-GR" i="1" dirty="0"/>
              <a:t> </a:t>
            </a:r>
            <a:r>
              <a:rPr lang="el-GR" i="1" dirty="0" err="1"/>
              <a:t>διὰ</a:t>
            </a:r>
            <a:r>
              <a:rPr lang="el-GR" i="1" dirty="0"/>
              <a:t> </a:t>
            </a:r>
            <a:r>
              <a:rPr lang="el-GR" i="1" dirty="0" err="1"/>
              <a:t>τῆς</a:t>
            </a:r>
            <a:r>
              <a:rPr lang="el-GR" i="1" dirty="0"/>
              <a:t> </a:t>
            </a:r>
            <a:r>
              <a:rPr lang="el-GR" i="1" dirty="0" err="1"/>
              <a:t>σαρκὸς</a:t>
            </a:r>
            <a:r>
              <a:rPr lang="el-GR" i="1" dirty="0"/>
              <a:t> </a:t>
            </a:r>
            <a:r>
              <a:rPr lang="el-GR" i="1" dirty="0" err="1"/>
              <a:t>τὴν</a:t>
            </a:r>
            <a:r>
              <a:rPr lang="el-GR" i="1" dirty="0"/>
              <a:t> </a:t>
            </a:r>
            <a:r>
              <a:rPr lang="el-GR" i="1" dirty="0" err="1"/>
              <a:t>ἐνέργειαν</a:t>
            </a:r>
            <a:r>
              <a:rPr lang="el-GR" i="1" dirty="0"/>
              <a:t>… </a:t>
            </a:r>
            <a:r>
              <a:rPr lang="el-GR" i="1" dirty="0" err="1">
                <a:effectLst>
                  <a:outerShdw blurRad="38100" dist="38100" dir="2700000" algn="tl">
                    <a:srgbClr val="000000">
                      <a:alpha val="43137"/>
                    </a:srgbClr>
                  </a:outerShdw>
                </a:effectLst>
              </a:rPr>
              <a:t>ίδιοποιούμεθα</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δὲ</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αὐτοὺς</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ὄντως</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ὅταν</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αὐτοῖς</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συνήδεσθαι</a:t>
            </a:r>
            <a:r>
              <a:rPr lang="el-GR" i="1" dirty="0">
                <a:effectLst>
                  <a:outerShdw blurRad="38100" dist="38100" dir="2700000" algn="tl">
                    <a:srgbClr val="000000">
                      <a:alpha val="43137"/>
                    </a:srgbClr>
                  </a:outerShdw>
                </a:effectLst>
              </a:rPr>
              <a:t> </a:t>
            </a:r>
            <a:r>
              <a:rPr lang="el-GR" i="1" dirty="0" err="1">
                <a:effectLst>
                  <a:outerShdw blurRad="38100" dist="38100" dir="2700000" algn="tl">
                    <a:srgbClr val="000000">
                      <a:alpha val="43137"/>
                    </a:srgbClr>
                  </a:outerShdw>
                </a:effectLst>
              </a:rPr>
              <a:t>θέλωμεν</a:t>
            </a:r>
            <a:r>
              <a:rPr lang="el-GR" i="1" dirty="0"/>
              <a:t>… Ὁ </a:t>
            </a:r>
            <a:r>
              <a:rPr lang="el-GR" i="1" dirty="0" err="1"/>
              <a:t>γὰρ</a:t>
            </a:r>
            <a:r>
              <a:rPr lang="el-GR" i="1" dirty="0"/>
              <a:t> </a:t>
            </a:r>
            <a:r>
              <a:rPr lang="el-GR" i="1" dirty="0" err="1"/>
              <a:t>συνηδόμενος</a:t>
            </a:r>
            <a:r>
              <a:rPr lang="el-GR" i="1" dirty="0"/>
              <a:t> </a:t>
            </a:r>
            <a:r>
              <a:rPr lang="el-GR" i="1" dirty="0" err="1"/>
              <a:t>τοῖς</a:t>
            </a:r>
            <a:r>
              <a:rPr lang="el-GR" i="1" dirty="0"/>
              <a:t> </a:t>
            </a:r>
            <a:r>
              <a:rPr lang="el-GR" i="1" dirty="0" err="1"/>
              <a:t>ἐκ</a:t>
            </a:r>
            <a:r>
              <a:rPr lang="el-GR" i="1" dirty="0"/>
              <a:t> </a:t>
            </a:r>
            <a:r>
              <a:rPr lang="el-GR" i="1" dirty="0" err="1"/>
              <a:t>τῆς</a:t>
            </a:r>
            <a:r>
              <a:rPr lang="el-GR" i="1" dirty="0"/>
              <a:t> πονηρίας </a:t>
            </a:r>
            <a:r>
              <a:rPr lang="el-GR" i="1" dirty="0" err="1"/>
              <a:t>τοῦ</a:t>
            </a:r>
            <a:r>
              <a:rPr lang="el-GR" i="1" dirty="0"/>
              <a:t> </a:t>
            </a:r>
            <a:r>
              <a:rPr lang="el-GR" i="1" dirty="0" err="1"/>
              <a:t>Σατανᾶ</a:t>
            </a:r>
            <a:r>
              <a:rPr lang="el-GR" i="1" dirty="0"/>
              <a:t> </a:t>
            </a:r>
            <a:r>
              <a:rPr lang="el-GR" i="1" dirty="0" err="1"/>
              <a:t>αὐτῷ</a:t>
            </a:r>
            <a:r>
              <a:rPr lang="el-GR" i="1" dirty="0"/>
              <a:t> </a:t>
            </a:r>
            <a:r>
              <a:rPr lang="el-GR" i="1" dirty="0" err="1"/>
              <a:t>ὑποβαλλομένοις</a:t>
            </a:r>
            <a:r>
              <a:rPr lang="el-GR" i="1" dirty="0"/>
              <a:t> </a:t>
            </a:r>
            <a:r>
              <a:rPr lang="el-GR" i="1" dirty="0" err="1"/>
              <a:t>λογισμοῖς</a:t>
            </a:r>
            <a:r>
              <a:rPr lang="el-GR" i="1" dirty="0"/>
              <a:t> </a:t>
            </a:r>
            <a:r>
              <a:rPr lang="el-GR" i="1" dirty="0" err="1"/>
              <a:t>καὶ</a:t>
            </a:r>
            <a:r>
              <a:rPr lang="el-GR" i="1" dirty="0"/>
              <a:t> </a:t>
            </a:r>
            <a:r>
              <a:rPr lang="el-GR" i="1" dirty="0" err="1"/>
              <a:t>τὴν</a:t>
            </a:r>
            <a:r>
              <a:rPr lang="el-GR" i="1" dirty="0"/>
              <a:t> μνήμην </a:t>
            </a:r>
            <a:r>
              <a:rPr lang="el-GR" i="1" dirty="0" err="1"/>
              <a:t>αὐτῶν</a:t>
            </a:r>
            <a:r>
              <a:rPr lang="el-GR" i="1" dirty="0"/>
              <a:t> </a:t>
            </a:r>
            <a:r>
              <a:rPr lang="el-GR" i="1" dirty="0" err="1"/>
              <a:t>ὥσπερ</a:t>
            </a:r>
            <a:r>
              <a:rPr lang="el-GR" i="1" dirty="0"/>
              <a:t> </a:t>
            </a:r>
            <a:r>
              <a:rPr lang="el-GR" i="1" dirty="0" err="1"/>
              <a:t>ἐγγράφων</a:t>
            </a:r>
            <a:r>
              <a:rPr lang="el-GR" i="1" dirty="0"/>
              <a:t> </a:t>
            </a:r>
            <a:r>
              <a:rPr lang="el-GR" i="1" dirty="0" err="1"/>
              <a:t>τῇ</a:t>
            </a:r>
            <a:r>
              <a:rPr lang="el-GR" i="1" dirty="0"/>
              <a:t> </a:t>
            </a:r>
            <a:r>
              <a:rPr lang="el-GR" i="1" dirty="0" err="1"/>
              <a:t>ἑαυτοῦ</a:t>
            </a:r>
            <a:r>
              <a:rPr lang="el-GR" i="1" dirty="0"/>
              <a:t> </a:t>
            </a:r>
            <a:r>
              <a:rPr lang="el-GR" i="1" dirty="0" err="1"/>
              <a:t>καρδίᾳ</a:t>
            </a:r>
            <a:r>
              <a:rPr lang="el-GR" i="1" dirty="0"/>
              <a:t> </a:t>
            </a:r>
            <a:r>
              <a:rPr lang="el-GR" i="1" dirty="0" err="1"/>
              <a:t>οὐκ</a:t>
            </a:r>
            <a:r>
              <a:rPr lang="el-GR" i="1" dirty="0"/>
              <a:t> </a:t>
            </a:r>
            <a:r>
              <a:rPr lang="el-GR" i="1" dirty="0" err="1"/>
              <a:t>ἄδηλον</a:t>
            </a:r>
            <a:r>
              <a:rPr lang="el-GR" i="1" dirty="0"/>
              <a:t> </a:t>
            </a:r>
            <a:r>
              <a:rPr lang="el-GR" i="1" dirty="0" err="1"/>
              <a:t>ὅτι</a:t>
            </a:r>
            <a:r>
              <a:rPr lang="el-GR" i="1" dirty="0"/>
              <a:t> </a:t>
            </a:r>
            <a:r>
              <a:rPr lang="el-GR" i="1" dirty="0" err="1"/>
              <a:t>ἐκ</a:t>
            </a:r>
            <a:r>
              <a:rPr lang="el-GR" i="1" dirty="0"/>
              <a:t> </a:t>
            </a:r>
            <a:r>
              <a:rPr lang="el-GR" i="1" dirty="0" err="1"/>
              <a:t>τῆς</a:t>
            </a:r>
            <a:r>
              <a:rPr lang="el-GR" i="1" dirty="0"/>
              <a:t> </a:t>
            </a:r>
            <a:r>
              <a:rPr lang="el-GR" i="1" dirty="0" err="1"/>
              <a:t>ἑαυτοῦ</a:t>
            </a:r>
            <a:r>
              <a:rPr lang="el-GR" i="1" dirty="0"/>
              <a:t> </a:t>
            </a:r>
            <a:r>
              <a:rPr lang="el-GR" i="1" dirty="0" err="1"/>
              <a:t>αὐτοὺς</a:t>
            </a:r>
            <a:r>
              <a:rPr lang="el-GR" i="1" dirty="0"/>
              <a:t> </a:t>
            </a:r>
            <a:r>
              <a:rPr lang="el-GR" i="1" dirty="0" err="1"/>
              <a:t>καρποφορεῖ</a:t>
            </a:r>
            <a:r>
              <a:rPr lang="el-GR" i="1" dirty="0"/>
              <a:t> </a:t>
            </a:r>
            <a:r>
              <a:rPr lang="el-GR" i="1" dirty="0" err="1"/>
              <a:t>ἐννοίας</a:t>
            </a:r>
            <a:r>
              <a:rPr lang="el-GR" dirty="0"/>
              <a:t>» (</a:t>
            </a:r>
            <a:r>
              <a:rPr lang="el-GR" i="1" dirty="0" err="1"/>
              <a:t>Ἑκατὸ</a:t>
            </a:r>
            <a:r>
              <a:rPr lang="el-GR" i="1" dirty="0"/>
              <a:t> </a:t>
            </a:r>
            <a:r>
              <a:rPr lang="el-GR" i="1" dirty="0" err="1"/>
              <a:t>Γνωστικὰ</a:t>
            </a:r>
            <a:r>
              <a:rPr lang="el-GR" i="1" dirty="0"/>
              <a:t> Κεφάλαια </a:t>
            </a:r>
            <a:r>
              <a:rPr lang="el-GR" i="1" dirty="0" err="1"/>
              <a:t>πγ</a:t>
            </a:r>
            <a:r>
              <a:rPr lang="el-GR" i="1" dirty="0"/>
              <a:t>΄</a:t>
            </a:r>
            <a:r>
              <a:rPr lang="en-GB" dirty="0"/>
              <a:t>, SCHr5, </a:t>
            </a:r>
            <a:r>
              <a:rPr lang="el-GR" dirty="0"/>
              <a:t>σ. 143). </a:t>
            </a:r>
          </a:p>
        </p:txBody>
      </p:sp>
    </p:spTree>
    <p:extLst>
      <p:ext uri="{BB962C8B-B14F-4D97-AF65-F5344CB8AC3E}">
        <p14:creationId xmlns:p14="http://schemas.microsoft.com/office/powerpoint/2010/main" val="686341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ED78CA-2449-CA61-D285-B5794BAF2360}"/>
              </a:ext>
            </a:extLst>
          </p:cNvPr>
          <p:cNvSpPr>
            <a:spLocks noGrp="1"/>
          </p:cNvSpPr>
          <p:nvPr>
            <p:ph type="title"/>
          </p:nvPr>
        </p:nvSpPr>
        <p:spPr>
          <a:xfrm>
            <a:off x="0" y="1"/>
            <a:ext cx="12192000" cy="710118"/>
          </a:xfrm>
        </p:spPr>
        <p:txBody>
          <a:bodyPr>
            <a:normAutofit/>
          </a:bodyPr>
          <a:lstStyle/>
          <a:p>
            <a:pPr algn="ctr"/>
            <a:r>
              <a:rPr lang="el-GR" sz="4400" dirty="0">
                <a:latin typeface="+mn-lt"/>
                <a:ea typeface="Times New Roman" panose="02020603050405020304" pitchFamily="18" charset="0"/>
              </a:rPr>
              <a:t> Πτώση και διάσπαση της ενιαίας φυσικής αίσθησης</a:t>
            </a:r>
            <a:endParaRPr lang="el-GR" dirty="0"/>
          </a:p>
        </p:txBody>
      </p:sp>
      <p:sp>
        <p:nvSpPr>
          <p:cNvPr id="3" name="Θέση περιεχομένου 2">
            <a:extLst>
              <a:ext uri="{FF2B5EF4-FFF2-40B4-BE49-F238E27FC236}">
                <a16:creationId xmlns:a16="http://schemas.microsoft.com/office/drawing/2014/main" id="{39021350-9DFF-901A-442C-94C537C5FE15}"/>
              </a:ext>
            </a:extLst>
          </p:cNvPr>
          <p:cNvSpPr>
            <a:spLocks noGrp="1"/>
          </p:cNvSpPr>
          <p:nvPr>
            <p:ph idx="1"/>
          </p:nvPr>
        </p:nvSpPr>
        <p:spPr>
          <a:xfrm>
            <a:off x="0" y="710119"/>
            <a:ext cx="12192000" cy="6147880"/>
          </a:xfrm>
        </p:spPr>
        <p:txBody>
          <a:bodyPr>
            <a:normAutofit fontScale="92500" lnSpcReduction="20000"/>
          </a:bodyPr>
          <a:lstStyle/>
          <a:p>
            <a:r>
              <a:rPr lang="el-GR" dirty="0"/>
              <a:t>Συνεπώς, ενώ τις περισσότερες φορές οι αρνητικοί λογισμοί προέρχονται από το μίσος των δαιμόνων, ο άνθρωπος τους οικειοποιείται εξαιτίας της υποχωρητικότητάς του. Ωστόσο ο νους μετά την πτώση φέρει και καλά και φαύλα διανοήματα επειδή η ανθρώπινη μνήμη είναι διαβρωμένη από τη διάσπαση και έχει διπλή σκέψη: «</a:t>
            </a:r>
            <a:r>
              <a:rPr lang="el-GR" i="1" dirty="0" err="1"/>
              <a:t>Ἀφ</a:t>
            </a:r>
            <a:r>
              <a:rPr lang="el-GR" i="1" dirty="0"/>
              <a:t>’ </a:t>
            </a:r>
            <a:r>
              <a:rPr lang="el-GR" i="1" dirty="0" err="1"/>
              <a:t>οὗ</a:t>
            </a:r>
            <a:r>
              <a:rPr lang="el-GR" i="1" dirty="0"/>
              <a:t> </a:t>
            </a:r>
            <a:r>
              <a:rPr lang="el-GR" i="1" dirty="0" err="1"/>
              <a:t>γὰρ</a:t>
            </a:r>
            <a:r>
              <a:rPr lang="el-GR" i="1" dirty="0"/>
              <a:t> ὁ </a:t>
            </a:r>
            <a:r>
              <a:rPr lang="el-GR" i="1" dirty="0" err="1"/>
              <a:t>νοῦς</a:t>
            </a:r>
            <a:r>
              <a:rPr lang="el-GR" i="1" dirty="0"/>
              <a:t> </a:t>
            </a:r>
            <a:r>
              <a:rPr lang="el-GR" i="1" dirty="0" err="1"/>
              <a:t>ἡμῶν</a:t>
            </a:r>
            <a:r>
              <a:rPr lang="el-GR" i="1" dirty="0"/>
              <a:t> </a:t>
            </a:r>
            <a:r>
              <a:rPr lang="el-GR" i="1" dirty="0" err="1"/>
              <a:t>εἰς</a:t>
            </a:r>
            <a:r>
              <a:rPr lang="el-GR" i="1" dirty="0"/>
              <a:t> </a:t>
            </a:r>
            <a:r>
              <a:rPr lang="el-GR" i="1" dirty="0" err="1"/>
              <a:t>τὸ</a:t>
            </a:r>
            <a:r>
              <a:rPr lang="el-GR" i="1" dirty="0"/>
              <a:t> </a:t>
            </a:r>
            <a:r>
              <a:rPr lang="el-GR" i="1" dirty="0" err="1"/>
              <a:t>διπλοῦν</a:t>
            </a:r>
            <a:r>
              <a:rPr lang="el-GR" i="1" dirty="0"/>
              <a:t> </a:t>
            </a:r>
            <a:r>
              <a:rPr lang="el-GR" i="1" dirty="0" err="1"/>
              <a:t>τῆς</a:t>
            </a:r>
            <a:r>
              <a:rPr lang="el-GR" i="1" dirty="0"/>
              <a:t> γνώσεως </a:t>
            </a:r>
            <a:r>
              <a:rPr lang="el-GR" i="1" dirty="0" err="1"/>
              <a:t>ἀπωλίσθησεν</a:t>
            </a:r>
            <a:r>
              <a:rPr lang="el-GR" i="1" dirty="0"/>
              <a:t>, </a:t>
            </a:r>
            <a:r>
              <a:rPr lang="el-GR" i="1" dirty="0" err="1"/>
              <a:t>ἀνάγκην</a:t>
            </a:r>
            <a:r>
              <a:rPr lang="el-GR" i="1" dirty="0"/>
              <a:t> </a:t>
            </a:r>
            <a:r>
              <a:rPr lang="el-GR" i="1" dirty="0" err="1"/>
              <a:t>ἔχει</a:t>
            </a:r>
            <a:r>
              <a:rPr lang="el-GR" i="1" dirty="0"/>
              <a:t> </a:t>
            </a:r>
            <a:r>
              <a:rPr lang="el-GR" i="1" dirty="0" err="1"/>
              <a:t>ἔκτοτε</a:t>
            </a:r>
            <a:r>
              <a:rPr lang="el-GR" i="1" dirty="0"/>
              <a:t>, </a:t>
            </a:r>
            <a:r>
              <a:rPr lang="el-GR" i="1" dirty="0" err="1"/>
              <a:t>κἄν</a:t>
            </a:r>
            <a:r>
              <a:rPr lang="el-GR" i="1" dirty="0"/>
              <a:t> </a:t>
            </a:r>
            <a:r>
              <a:rPr lang="el-GR" i="1" dirty="0" err="1"/>
              <a:t>μὴ</a:t>
            </a:r>
            <a:r>
              <a:rPr lang="el-GR" i="1" dirty="0"/>
              <a:t> </a:t>
            </a:r>
            <a:r>
              <a:rPr lang="el-GR" i="1" dirty="0" err="1"/>
              <a:t>θέλῃ</a:t>
            </a:r>
            <a:r>
              <a:rPr lang="el-GR" i="1" dirty="0"/>
              <a:t>, </a:t>
            </a:r>
            <a:r>
              <a:rPr lang="el-GR" i="1" dirty="0" err="1"/>
              <a:t>κατὰ</a:t>
            </a:r>
            <a:r>
              <a:rPr lang="el-GR" i="1" dirty="0"/>
              <a:t> </a:t>
            </a:r>
            <a:r>
              <a:rPr lang="el-GR" i="1" dirty="0" err="1"/>
              <a:t>τὴν</a:t>
            </a:r>
            <a:r>
              <a:rPr lang="el-GR" i="1" dirty="0"/>
              <a:t> </a:t>
            </a:r>
            <a:r>
              <a:rPr lang="el-GR" i="1" dirty="0" err="1"/>
              <a:t>αὐτὴν</a:t>
            </a:r>
            <a:r>
              <a:rPr lang="el-GR" i="1" dirty="0"/>
              <a:t> </a:t>
            </a:r>
            <a:r>
              <a:rPr lang="el-GR" i="1" dirty="0" err="1"/>
              <a:t>ροπὴν</a:t>
            </a:r>
            <a:r>
              <a:rPr lang="el-GR" i="1" dirty="0"/>
              <a:t> </a:t>
            </a:r>
            <a:r>
              <a:rPr lang="el-GR" i="1" dirty="0" err="1"/>
              <a:t>καὶ</a:t>
            </a:r>
            <a:r>
              <a:rPr lang="el-GR" i="1" dirty="0"/>
              <a:t> </a:t>
            </a:r>
            <a:r>
              <a:rPr lang="el-GR" i="1" dirty="0" err="1"/>
              <a:t>καλὰ</a:t>
            </a:r>
            <a:r>
              <a:rPr lang="el-GR" i="1" dirty="0"/>
              <a:t> </a:t>
            </a:r>
            <a:r>
              <a:rPr lang="el-GR" i="1" dirty="0" err="1"/>
              <a:t>καὶ</a:t>
            </a:r>
            <a:r>
              <a:rPr lang="el-GR" i="1" dirty="0"/>
              <a:t> </a:t>
            </a:r>
            <a:r>
              <a:rPr lang="el-GR" i="1" dirty="0" err="1"/>
              <a:t>φαῦλα</a:t>
            </a:r>
            <a:r>
              <a:rPr lang="el-GR" i="1" dirty="0"/>
              <a:t> </a:t>
            </a:r>
            <a:r>
              <a:rPr lang="el-GR" i="1" dirty="0" err="1"/>
              <a:t>φέρειν</a:t>
            </a:r>
            <a:r>
              <a:rPr lang="el-GR" i="1" dirty="0"/>
              <a:t> διανοήματα… </a:t>
            </a:r>
            <a:r>
              <a:rPr lang="el-GR" i="1" dirty="0" err="1"/>
              <a:t>Ὡς</a:t>
            </a:r>
            <a:r>
              <a:rPr lang="el-GR" i="1" dirty="0"/>
              <a:t> </a:t>
            </a:r>
            <a:r>
              <a:rPr lang="el-GR" i="1" dirty="0" err="1"/>
              <a:t>γὰρ</a:t>
            </a:r>
            <a:r>
              <a:rPr lang="el-GR" i="1" dirty="0"/>
              <a:t> σπεύδει </a:t>
            </a:r>
            <a:r>
              <a:rPr lang="el-GR" i="1" dirty="0" err="1"/>
              <a:t>ἀεὶ</a:t>
            </a:r>
            <a:r>
              <a:rPr lang="el-GR" i="1" dirty="0"/>
              <a:t> </a:t>
            </a:r>
            <a:r>
              <a:rPr lang="el-GR" i="1" dirty="0" err="1"/>
              <a:t>τὸ</a:t>
            </a:r>
            <a:r>
              <a:rPr lang="el-GR" i="1" dirty="0"/>
              <a:t> </a:t>
            </a:r>
            <a:r>
              <a:rPr lang="el-GR" i="1" dirty="0" err="1"/>
              <a:t>καλὸν</a:t>
            </a:r>
            <a:r>
              <a:rPr lang="el-GR" i="1" dirty="0"/>
              <a:t> </a:t>
            </a:r>
            <a:r>
              <a:rPr lang="el-GR" i="1" dirty="0" err="1"/>
              <a:t>ἐννοεῖν</a:t>
            </a:r>
            <a:r>
              <a:rPr lang="el-GR" i="1" dirty="0"/>
              <a:t>, </a:t>
            </a:r>
            <a:r>
              <a:rPr lang="el-GR" i="1" dirty="0" err="1"/>
              <a:t>εὐθὺς</a:t>
            </a:r>
            <a:r>
              <a:rPr lang="el-GR" i="1" dirty="0"/>
              <a:t> </a:t>
            </a:r>
            <a:r>
              <a:rPr lang="el-GR" i="1" dirty="0" err="1"/>
              <a:t>καὶ</a:t>
            </a:r>
            <a:r>
              <a:rPr lang="el-GR" i="1" dirty="0"/>
              <a:t> </a:t>
            </a:r>
            <a:r>
              <a:rPr lang="el-GR" i="1" dirty="0" err="1"/>
              <a:t>τοῦ</a:t>
            </a:r>
            <a:r>
              <a:rPr lang="el-GR" i="1" dirty="0"/>
              <a:t> </a:t>
            </a:r>
            <a:r>
              <a:rPr lang="el-GR" i="1" dirty="0" err="1"/>
              <a:t>κακοῦ</a:t>
            </a:r>
            <a:r>
              <a:rPr lang="el-GR" i="1" dirty="0"/>
              <a:t> </a:t>
            </a:r>
            <a:r>
              <a:rPr lang="el-GR" i="1" dirty="0" err="1"/>
              <a:t>μέμνηται</a:t>
            </a:r>
            <a:r>
              <a:rPr lang="el-GR" i="1" dirty="0"/>
              <a:t>, </a:t>
            </a:r>
            <a:r>
              <a:rPr lang="el-GR" i="1" dirty="0" err="1"/>
              <a:t>ἐπειδὴ</a:t>
            </a:r>
            <a:r>
              <a:rPr lang="el-GR" i="1" dirty="0"/>
              <a:t> </a:t>
            </a:r>
            <a:r>
              <a:rPr lang="el-GR" i="1" dirty="0" err="1"/>
              <a:t>εἰς</a:t>
            </a:r>
            <a:r>
              <a:rPr lang="el-GR" i="1" dirty="0"/>
              <a:t> </a:t>
            </a:r>
            <a:r>
              <a:rPr lang="el-GR" i="1" dirty="0" err="1"/>
              <a:t>διπλὴν</a:t>
            </a:r>
            <a:r>
              <a:rPr lang="el-GR" i="1" dirty="0"/>
              <a:t> </a:t>
            </a:r>
            <a:r>
              <a:rPr lang="el-GR" i="1" dirty="0" err="1"/>
              <a:t>τινὰ</a:t>
            </a:r>
            <a:r>
              <a:rPr lang="el-GR" i="1" dirty="0"/>
              <a:t> </a:t>
            </a:r>
            <a:r>
              <a:rPr lang="el-GR" i="1" dirty="0" err="1"/>
              <a:t>ἔννοιαν</a:t>
            </a:r>
            <a:r>
              <a:rPr lang="el-GR" i="1" dirty="0"/>
              <a:t> </a:t>
            </a:r>
            <a:r>
              <a:rPr lang="el-GR" i="1" dirty="0" err="1"/>
              <a:t>ἔσχιται</a:t>
            </a:r>
            <a:r>
              <a:rPr lang="el-GR" i="1" dirty="0"/>
              <a:t> </a:t>
            </a:r>
            <a:r>
              <a:rPr lang="el-GR" i="1" dirty="0" err="1"/>
              <a:t>ἀπὸ</a:t>
            </a:r>
            <a:r>
              <a:rPr lang="el-GR" i="1" dirty="0"/>
              <a:t> </a:t>
            </a:r>
            <a:r>
              <a:rPr lang="el-GR" i="1" dirty="0" err="1"/>
              <a:t>τῆς</a:t>
            </a:r>
            <a:r>
              <a:rPr lang="el-GR" i="1" dirty="0"/>
              <a:t> </a:t>
            </a:r>
            <a:r>
              <a:rPr lang="el-GR" i="1" dirty="0" err="1"/>
              <a:t>Ἀδὰμ</a:t>
            </a:r>
            <a:r>
              <a:rPr lang="el-GR" i="1" dirty="0"/>
              <a:t> </a:t>
            </a:r>
            <a:r>
              <a:rPr lang="el-GR" i="1" dirty="0" err="1"/>
              <a:t>παρακοῆς</a:t>
            </a:r>
            <a:r>
              <a:rPr lang="el-GR" i="1" dirty="0"/>
              <a:t> ἡ </a:t>
            </a:r>
            <a:r>
              <a:rPr lang="el-GR" i="1" dirty="0" err="1"/>
              <a:t>τοῦ</a:t>
            </a:r>
            <a:r>
              <a:rPr lang="el-GR" i="1" dirty="0"/>
              <a:t> </a:t>
            </a:r>
            <a:r>
              <a:rPr lang="el-GR" i="1" dirty="0" err="1"/>
              <a:t>ἀνθρώπου</a:t>
            </a:r>
            <a:r>
              <a:rPr lang="el-GR" i="1" dirty="0"/>
              <a:t> μνήμη</a:t>
            </a:r>
            <a:r>
              <a:rPr lang="el-GR" dirty="0"/>
              <a:t>» (</a:t>
            </a:r>
            <a:r>
              <a:rPr lang="el-GR" i="1" dirty="0" err="1"/>
              <a:t>Ἑκατὸ</a:t>
            </a:r>
            <a:r>
              <a:rPr lang="el-GR" i="1" dirty="0"/>
              <a:t> </a:t>
            </a:r>
            <a:r>
              <a:rPr lang="el-GR" i="1" dirty="0" err="1"/>
              <a:t>Γνωστικὰ</a:t>
            </a:r>
            <a:r>
              <a:rPr lang="el-GR" i="1" dirty="0"/>
              <a:t> Κεφάλαια </a:t>
            </a:r>
            <a:r>
              <a:rPr lang="el-GR" i="1" dirty="0" err="1"/>
              <a:t>πη</a:t>
            </a:r>
            <a:r>
              <a:rPr lang="el-GR" i="1" dirty="0"/>
              <a:t>΄</a:t>
            </a:r>
            <a:r>
              <a:rPr lang="en-GB" dirty="0"/>
              <a:t>, SCHr5, </a:t>
            </a:r>
            <a:r>
              <a:rPr lang="el-GR" dirty="0"/>
              <a:t>σ. 148). </a:t>
            </a:r>
          </a:p>
          <a:p>
            <a:r>
              <a:rPr lang="el-GR" dirty="0"/>
              <a:t>Δευτερογενής συνέπεια της πτώσης είναι η διάσπαση μεταξύ ψυχής και σώματος. Η κατάσταση της διάσπασης είναι μία παρά φύση πραγματικότητα. Μετά την πτώση η ασώματη ψυχή ορέγεται τα ουράνια αγαθά, ενώ το γήινο σώμα τις επίγειες απολαύσεις: «</a:t>
            </a:r>
            <a:r>
              <a:rPr lang="el-GR" i="1" dirty="0" err="1">
                <a:effectLst/>
                <a:ea typeface="Times New Roman" panose="02020603050405020304" pitchFamily="18" charset="0"/>
              </a:rPr>
              <a:t>Ἕκαστον</a:t>
            </a:r>
            <a:r>
              <a:rPr lang="el-GR" i="1" dirty="0">
                <a:effectLst/>
                <a:ea typeface="Times New Roman" panose="02020603050405020304" pitchFamily="18" charset="0"/>
              </a:rPr>
              <a:t> </a:t>
            </a:r>
            <a:r>
              <a:rPr lang="el-GR" i="1" dirty="0" err="1">
                <a:effectLst/>
                <a:ea typeface="Times New Roman" panose="02020603050405020304" pitchFamily="18" charset="0"/>
              </a:rPr>
              <a:t>γὰρ</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οἰκείας</a:t>
            </a:r>
            <a:r>
              <a:rPr lang="el-GR" i="1" dirty="0">
                <a:effectLst/>
                <a:ea typeface="Times New Roman" panose="02020603050405020304" pitchFamily="18" charset="0"/>
              </a:rPr>
              <a:t> συγγενείας πάντως </a:t>
            </a:r>
            <a:r>
              <a:rPr lang="el-GR" i="1" dirty="0" err="1">
                <a:effectLst/>
                <a:ea typeface="Times New Roman" panose="02020603050405020304" pitchFamily="18" charset="0"/>
              </a:rPr>
              <a:t>ὀρέγεται</a:t>
            </a:r>
            <a:r>
              <a:rPr lang="el-GR" i="1" dirty="0">
                <a:effectLst/>
                <a:ea typeface="Times New Roman" panose="02020603050405020304" pitchFamily="18" charset="0"/>
              </a:rPr>
              <a:t>· ἡ </a:t>
            </a:r>
            <a:r>
              <a:rPr lang="el-GR" i="1" dirty="0" err="1">
                <a:effectLst/>
                <a:ea typeface="Times New Roman" panose="02020603050405020304" pitchFamily="18" charset="0"/>
              </a:rPr>
              <a:t>μὲν</a:t>
            </a:r>
            <a:r>
              <a:rPr lang="el-GR" i="1" dirty="0">
                <a:effectLst/>
                <a:ea typeface="Times New Roman" panose="02020603050405020304" pitchFamily="18" charset="0"/>
              </a:rPr>
              <a:t> </a:t>
            </a:r>
            <a:r>
              <a:rPr lang="el-GR" i="1" dirty="0" err="1">
                <a:effectLst/>
                <a:ea typeface="Times New Roman" panose="02020603050405020304" pitchFamily="18" charset="0"/>
              </a:rPr>
              <a:t>ψυχὴ</a:t>
            </a:r>
            <a:r>
              <a:rPr lang="el-GR" i="1" dirty="0">
                <a:effectLst/>
                <a:ea typeface="Times New Roman" panose="02020603050405020304" pitchFamily="18" charset="0"/>
              </a:rPr>
              <a:t> </a:t>
            </a:r>
            <a:r>
              <a:rPr lang="el-GR" i="1" dirty="0" err="1">
                <a:effectLst/>
                <a:ea typeface="Times New Roman" panose="02020603050405020304" pitchFamily="18" charset="0"/>
              </a:rPr>
              <a:t>ὡς</a:t>
            </a:r>
            <a:r>
              <a:rPr lang="el-GR" i="1" dirty="0">
                <a:effectLst/>
                <a:ea typeface="Times New Roman" panose="02020603050405020304" pitchFamily="18" charset="0"/>
              </a:rPr>
              <a:t> </a:t>
            </a:r>
            <a:r>
              <a:rPr lang="el-GR" i="1" dirty="0" err="1">
                <a:effectLst/>
                <a:ea typeface="Times New Roman" panose="02020603050405020304" pitchFamily="18" charset="0"/>
              </a:rPr>
              <a:t>ἀσώματος</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οὐρανίων</a:t>
            </a:r>
            <a:r>
              <a:rPr lang="el-GR" i="1" dirty="0">
                <a:effectLst/>
                <a:ea typeface="Times New Roman" panose="02020603050405020304" pitchFamily="18" charset="0"/>
              </a:rPr>
              <a:t> </a:t>
            </a:r>
            <a:r>
              <a:rPr lang="el-GR" i="1" dirty="0" err="1">
                <a:effectLst/>
                <a:ea typeface="Times New Roman" panose="02020603050405020304" pitchFamily="18" charset="0"/>
              </a:rPr>
              <a:t>καλῶν</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σῶμα</a:t>
            </a:r>
            <a:r>
              <a:rPr lang="el-GR" i="1" dirty="0">
                <a:effectLst/>
                <a:ea typeface="Times New Roman" panose="02020603050405020304" pitchFamily="18" charset="0"/>
              </a:rPr>
              <a:t> </a:t>
            </a:r>
            <a:r>
              <a:rPr lang="el-GR" i="1" dirty="0" err="1">
                <a:effectLst/>
                <a:ea typeface="Times New Roman" panose="02020603050405020304" pitchFamily="18" charset="0"/>
              </a:rPr>
              <a:t>ὡς</a:t>
            </a:r>
            <a:r>
              <a:rPr lang="el-GR" i="1" dirty="0">
                <a:effectLst/>
                <a:ea typeface="Times New Roman" panose="02020603050405020304" pitchFamily="18" charset="0"/>
              </a:rPr>
              <a:t> </a:t>
            </a:r>
            <a:r>
              <a:rPr lang="el-GR" i="1" dirty="0" err="1">
                <a:effectLst/>
                <a:ea typeface="Times New Roman" panose="02020603050405020304" pitchFamily="18" charset="0"/>
              </a:rPr>
              <a:t>χοῦς</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ἐπιγείου</a:t>
            </a:r>
            <a:r>
              <a:rPr lang="el-GR" i="1" dirty="0">
                <a:effectLst/>
                <a:ea typeface="Times New Roman" panose="02020603050405020304" pitchFamily="18" charset="0"/>
              </a:rPr>
              <a:t> </a:t>
            </a:r>
            <a:r>
              <a:rPr lang="el-GR" i="1" dirty="0" err="1">
                <a:effectLst/>
                <a:ea typeface="Times New Roman" panose="02020603050405020304" pitchFamily="18" charset="0"/>
              </a:rPr>
              <a:t>τροφῆς</a:t>
            </a:r>
            <a:r>
              <a:rPr lang="el-GR" dirty="0">
                <a:effectLst/>
                <a:ea typeface="Times New Roman" panose="02020603050405020304" pitchFamily="18" charset="0"/>
              </a:rPr>
              <a:t>» (</a:t>
            </a:r>
            <a:r>
              <a:rPr lang="el-GR" i="1" dirty="0" err="1"/>
              <a:t>Ἑκατὸ</a:t>
            </a:r>
            <a:r>
              <a:rPr lang="el-GR" i="1" dirty="0"/>
              <a:t> </a:t>
            </a:r>
            <a:r>
              <a:rPr lang="el-GR" i="1" dirty="0" err="1"/>
              <a:t>Γνωστικὰ</a:t>
            </a:r>
            <a:r>
              <a:rPr lang="el-GR" i="1" dirty="0"/>
              <a:t> Κεφάλαια </a:t>
            </a:r>
            <a:r>
              <a:rPr lang="el-GR" i="1" dirty="0" err="1"/>
              <a:t>κδ</a:t>
            </a:r>
            <a:r>
              <a:rPr lang="el-GR" i="1" dirty="0"/>
              <a:t>΄</a:t>
            </a:r>
            <a:r>
              <a:rPr lang="en-GB" dirty="0"/>
              <a:t>, SCHr5, </a:t>
            </a:r>
            <a:r>
              <a:rPr lang="el-GR" dirty="0"/>
              <a:t>σ. 96). Η προβολή της δυαδικής φύσης δεν σημαίνει ότι στον άνθρωπο υπάρχει μία υποστατική διαρχία, αλλά μία πνευματική εναντιότητα που διεκδικεί πάντοτε τη συγκατάθεση της θέλησης. Η κατάσταση της διάσπασης είναι μία παρά φύση πραγματικότητα, που φανερώνει τη ματαίωση της τελειωτικής πορείας όχι μόνο της ανθρώπινης ύπαρξης αλλά και της ίδιας της κτίσης. Επιτακτική είναι επομένως η ανάγκη, σε μία τέτοια περίπτωση, να αποκατασταθεί, κατά το δυνατόν, η τέλεια υπαρξιακή ενότητα. </a:t>
            </a:r>
          </a:p>
        </p:txBody>
      </p:sp>
    </p:spTree>
    <p:extLst>
      <p:ext uri="{BB962C8B-B14F-4D97-AF65-F5344CB8AC3E}">
        <p14:creationId xmlns:p14="http://schemas.microsoft.com/office/powerpoint/2010/main" val="153341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B14B81-26C0-7653-BBAC-EC7ACD84E2DE}"/>
              </a:ext>
            </a:extLst>
          </p:cNvPr>
          <p:cNvSpPr>
            <a:spLocks noGrp="1"/>
          </p:cNvSpPr>
          <p:nvPr>
            <p:ph type="title"/>
          </p:nvPr>
        </p:nvSpPr>
        <p:spPr>
          <a:xfrm>
            <a:off x="0" y="18256"/>
            <a:ext cx="12192000" cy="594587"/>
          </a:xfrm>
        </p:spPr>
        <p:txBody>
          <a:bodyPr>
            <a:normAutofit fontScale="90000"/>
          </a:bodyPr>
          <a:lstStyle/>
          <a:p>
            <a:pPr algn="ctr"/>
            <a:r>
              <a:rPr lang="el-GR" sz="4400" dirty="0">
                <a:latin typeface="+mn-lt"/>
                <a:ea typeface="Times New Roman" panose="02020603050405020304" pitchFamily="18" charset="0"/>
              </a:rPr>
              <a:t> </a:t>
            </a:r>
            <a:r>
              <a:rPr lang="el-GR" sz="4000" dirty="0">
                <a:latin typeface="+mn-lt"/>
                <a:ea typeface="Times New Roman" panose="02020603050405020304" pitchFamily="18" charset="0"/>
              </a:rPr>
              <a:t>Εν Χριστώ αποκατάσταση και ενοποίηση της φυσικής αίσθησης</a:t>
            </a:r>
            <a:endParaRPr lang="el-GR" sz="4000" dirty="0"/>
          </a:p>
        </p:txBody>
      </p:sp>
      <p:sp>
        <p:nvSpPr>
          <p:cNvPr id="3" name="Θέση περιεχομένου 2">
            <a:extLst>
              <a:ext uri="{FF2B5EF4-FFF2-40B4-BE49-F238E27FC236}">
                <a16:creationId xmlns:a16="http://schemas.microsoft.com/office/drawing/2014/main" id="{CA3AF712-3187-4F0A-43D9-951ED44FA701}"/>
              </a:ext>
            </a:extLst>
          </p:cNvPr>
          <p:cNvSpPr>
            <a:spLocks noGrp="1"/>
          </p:cNvSpPr>
          <p:nvPr>
            <p:ph idx="1"/>
          </p:nvPr>
        </p:nvSpPr>
        <p:spPr>
          <a:xfrm>
            <a:off x="-1" y="612843"/>
            <a:ext cx="12191999" cy="6226901"/>
          </a:xfrm>
        </p:spPr>
        <p:txBody>
          <a:bodyPr>
            <a:normAutofit lnSpcReduction="10000"/>
          </a:bodyPr>
          <a:lstStyle/>
          <a:p>
            <a:r>
              <a:rPr lang="el-GR" dirty="0"/>
              <a:t>Η σάρκωση του Λόγου και η ζωοποιός ενέργεια του Αγίου Πνεύματος πραγματοποιούν τη θεραπεία της ανθρώπινης φύσης ανατρέποντας τις συνέπειες της πτώσης. </a:t>
            </a:r>
          </a:p>
          <a:p>
            <a:r>
              <a:rPr lang="el-GR" dirty="0"/>
              <a:t>Ο Διάδοχος σ’ ένα μόνο κεφάλαιο περιγράφοντας την πράξη της δημιουργίας, πτώσης, απολύτρωσης και μυστηριακής-</a:t>
            </a:r>
            <a:r>
              <a:rPr lang="el-GR" dirty="0" err="1"/>
              <a:t>αγιοπνευματικής</a:t>
            </a:r>
            <a:r>
              <a:rPr lang="el-GR" dirty="0"/>
              <a:t> ζωής, κατορθώνει να συνοψίσει ολόκληρη την ιστορία της θείας οικονομίας: «</a:t>
            </a:r>
            <a:r>
              <a:rPr lang="el-GR" i="1" dirty="0"/>
              <a:t>Κατ’ </a:t>
            </a:r>
            <a:r>
              <a:rPr lang="el-GR" i="1" dirty="0" err="1"/>
              <a:t>εἰκόνα</a:t>
            </a:r>
            <a:r>
              <a:rPr lang="el-GR" i="1" dirty="0"/>
              <a:t> </a:t>
            </a:r>
            <a:r>
              <a:rPr lang="el-GR" i="1" dirty="0" err="1"/>
              <a:t>ἐσμὲν</a:t>
            </a:r>
            <a:r>
              <a:rPr lang="el-GR" i="1" dirty="0"/>
              <a:t> </a:t>
            </a:r>
            <a:r>
              <a:rPr lang="el-GR" i="1" dirty="0" err="1"/>
              <a:t>τοῦ</a:t>
            </a:r>
            <a:r>
              <a:rPr lang="el-GR" i="1" dirty="0"/>
              <a:t> </a:t>
            </a:r>
            <a:r>
              <a:rPr lang="el-GR" i="1" dirty="0" err="1"/>
              <a:t>Θεοῦ</a:t>
            </a:r>
            <a:r>
              <a:rPr lang="el-GR" i="1" dirty="0"/>
              <a:t> </a:t>
            </a:r>
            <a:r>
              <a:rPr lang="el-GR" i="1" dirty="0" err="1"/>
              <a:t>τῷ</a:t>
            </a:r>
            <a:r>
              <a:rPr lang="el-GR" i="1" dirty="0"/>
              <a:t> </a:t>
            </a:r>
            <a:r>
              <a:rPr lang="el-GR" i="1" dirty="0" err="1"/>
              <a:t>νοερῷ</a:t>
            </a:r>
            <a:r>
              <a:rPr lang="el-GR" i="1" dirty="0"/>
              <a:t> της </a:t>
            </a:r>
            <a:r>
              <a:rPr lang="el-GR" i="1" dirty="0" err="1"/>
              <a:t>ψυχῆς</a:t>
            </a:r>
            <a:r>
              <a:rPr lang="el-GR" i="1" dirty="0"/>
              <a:t> </a:t>
            </a:r>
            <a:r>
              <a:rPr lang="el-GR" i="1" dirty="0" err="1"/>
              <a:t>κινήματι</a:t>
            </a:r>
            <a:r>
              <a:rPr lang="el-GR" i="1" dirty="0"/>
              <a:t>· </a:t>
            </a:r>
            <a:r>
              <a:rPr lang="el-GR" i="1" dirty="0" err="1"/>
              <a:t>τὸ</a:t>
            </a:r>
            <a:r>
              <a:rPr lang="el-GR" i="1" dirty="0"/>
              <a:t> </a:t>
            </a:r>
            <a:r>
              <a:rPr lang="el-GR" i="1" dirty="0" err="1"/>
              <a:t>γὰρ</a:t>
            </a:r>
            <a:r>
              <a:rPr lang="el-GR" i="1" dirty="0"/>
              <a:t> </a:t>
            </a:r>
            <a:r>
              <a:rPr lang="el-GR" i="1" dirty="0" err="1"/>
              <a:t>σῶμα</a:t>
            </a:r>
            <a:r>
              <a:rPr lang="el-GR" i="1" dirty="0"/>
              <a:t> </a:t>
            </a:r>
            <a:r>
              <a:rPr lang="el-GR" i="1" dirty="0" err="1"/>
              <a:t>ὥσπερ</a:t>
            </a:r>
            <a:r>
              <a:rPr lang="el-GR" i="1" dirty="0"/>
              <a:t> </a:t>
            </a:r>
            <a:r>
              <a:rPr lang="el-GR" i="1" dirty="0" err="1"/>
              <a:t>οἶκος</a:t>
            </a:r>
            <a:r>
              <a:rPr lang="el-GR" i="1" dirty="0"/>
              <a:t> </a:t>
            </a:r>
            <a:r>
              <a:rPr lang="el-GR" i="1" dirty="0" err="1"/>
              <a:t>αὐτῆς</a:t>
            </a:r>
            <a:r>
              <a:rPr lang="el-GR" i="1" dirty="0"/>
              <a:t> </a:t>
            </a:r>
            <a:r>
              <a:rPr lang="el-GR" i="1" dirty="0" err="1"/>
              <a:t>ἐστιν</a:t>
            </a:r>
            <a:r>
              <a:rPr lang="el-GR" i="1" dirty="0"/>
              <a:t>. </a:t>
            </a:r>
            <a:r>
              <a:rPr lang="el-GR" i="1" dirty="0" err="1"/>
              <a:t>Ἐπειδὴ</a:t>
            </a:r>
            <a:r>
              <a:rPr lang="el-GR" i="1" dirty="0"/>
              <a:t> </a:t>
            </a:r>
            <a:r>
              <a:rPr lang="el-GR" i="1" dirty="0" err="1"/>
              <a:t>οὖν</a:t>
            </a:r>
            <a:r>
              <a:rPr lang="el-GR" i="1" dirty="0"/>
              <a:t> </a:t>
            </a:r>
            <a:r>
              <a:rPr lang="el-GR" i="1" dirty="0" err="1"/>
              <a:t>διὰ</a:t>
            </a:r>
            <a:r>
              <a:rPr lang="el-GR" i="1" dirty="0"/>
              <a:t> </a:t>
            </a:r>
            <a:r>
              <a:rPr lang="el-GR" i="1" dirty="0" err="1"/>
              <a:t>τῆς</a:t>
            </a:r>
            <a:r>
              <a:rPr lang="el-GR" i="1" dirty="0"/>
              <a:t> παραβάσεως </a:t>
            </a:r>
            <a:r>
              <a:rPr lang="el-GR" i="1" dirty="0" err="1"/>
              <a:t>τοῦ</a:t>
            </a:r>
            <a:r>
              <a:rPr lang="el-GR" i="1" dirty="0"/>
              <a:t> </a:t>
            </a:r>
            <a:r>
              <a:rPr lang="el-GR" i="1" dirty="0" err="1"/>
              <a:t>Ἀδὰμ</a:t>
            </a:r>
            <a:r>
              <a:rPr lang="el-GR" i="1" dirty="0"/>
              <a:t> </a:t>
            </a:r>
            <a:r>
              <a:rPr lang="el-GR" i="1" dirty="0" err="1"/>
              <a:t>οὐ</a:t>
            </a:r>
            <a:r>
              <a:rPr lang="el-GR" i="1" dirty="0"/>
              <a:t> μόνον </a:t>
            </a:r>
            <a:r>
              <a:rPr lang="el-GR" i="1" dirty="0" err="1"/>
              <a:t>αἱ</a:t>
            </a:r>
            <a:r>
              <a:rPr lang="el-GR" i="1" dirty="0"/>
              <a:t> </a:t>
            </a:r>
            <a:r>
              <a:rPr lang="el-GR" i="1" dirty="0" err="1"/>
              <a:t>γραμμαὶ</a:t>
            </a:r>
            <a:r>
              <a:rPr lang="el-GR" i="1" dirty="0"/>
              <a:t> </a:t>
            </a:r>
            <a:r>
              <a:rPr lang="el-GR" i="1" dirty="0" err="1"/>
              <a:t>τοῦ</a:t>
            </a:r>
            <a:r>
              <a:rPr lang="el-GR" i="1" dirty="0"/>
              <a:t> </a:t>
            </a:r>
            <a:r>
              <a:rPr lang="el-GR" i="1" dirty="0" err="1"/>
              <a:t>χαρακτῆρος</a:t>
            </a:r>
            <a:r>
              <a:rPr lang="el-GR" i="1" dirty="0"/>
              <a:t> </a:t>
            </a:r>
            <a:r>
              <a:rPr lang="el-GR" i="1" dirty="0" err="1"/>
              <a:t>τῆς</a:t>
            </a:r>
            <a:r>
              <a:rPr lang="el-GR" i="1" dirty="0"/>
              <a:t> </a:t>
            </a:r>
            <a:r>
              <a:rPr lang="el-GR" i="1" dirty="0" err="1"/>
              <a:t>ψυχῆς</a:t>
            </a:r>
            <a:r>
              <a:rPr lang="el-GR" i="1" dirty="0"/>
              <a:t> </a:t>
            </a:r>
            <a:r>
              <a:rPr lang="el-GR" i="1" dirty="0" err="1"/>
              <a:t>ἐρρυπώθησαν</a:t>
            </a:r>
            <a:r>
              <a:rPr lang="el-GR" i="1" dirty="0"/>
              <a:t>, </a:t>
            </a:r>
            <a:r>
              <a:rPr lang="el-GR" i="1" dirty="0" err="1"/>
              <a:t>ἀλλὰ</a:t>
            </a:r>
            <a:r>
              <a:rPr lang="el-GR" i="1" dirty="0"/>
              <a:t> </a:t>
            </a:r>
            <a:r>
              <a:rPr lang="el-GR" i="1" dirty="0" err="1"/>
              <a:t>καὶ</a:t>
            </a:r>
            <a:r>
              <a:rPr lang="el-GR" i="1" dirty="0"/>
              <a:t> </a:t>
            </a:r>
            <a:r>
              <a:rPr lang="el-GR" i="1" dirty="0" err="1"/>
              <a:t>τὸ</a:t>
            </a:r>
            <a:r>
              <a:rPr lang="el-GR" i="1" dirty="0"/>
              <a:t> </a:t>
            </a:r>
            <a:r>
              <a:rPr lang="el-GR" i="1" dirty="0" err="1"/>
              <a:t>σῶμα</a:t>
            </a:r>
            <a:r>
              <a:rPr lang="el-GR" i="1" dirty="0"/>
              <a:t> </a:t>
            </a:r>
            <a:r>
              <a:rPr lang="el-GR" i="1" dirty="0" err="1"/>
              <a:t>ἡμῶν</a:t>
            </a:r>
            <a:r>
              <a:rPr lang="el-GR" i="1" dirty="0"/>
              <a:t> </a:t>
            </a:r>
            <a:r>
              <a:rPr lang="el-GR" i="1" dirty="0" err="1"/>
              <a:t>τῇ</a:t>
            </a:r>
            <a:r>
              <a:rPr lang="el-GR" i="1" dirty="0"/>
              <a:t> </a:t>
            </a:r>
            <a:r>
              <a:rPr lang="el-GR" i="1" dirty="0" err="1"/>
              <a:t>φθορᾷ</a:t>
            </a:r>
            <a:r>
              <a:rPr lang="el-GR" i="1" dirty="0"/>
              <a:t> </a:t>
            </a:r>
            <a:r>
              <a:rPr lang="el-GR" i="1" dirty="0" err="1"/>
              <a:t>ὑπέπεσεν</a:t>
            </a:r>
            <a:r>
              <a:rPr lang="el-GR" i="1" dirty="0"/>
              <a:t>, </a:t>
            </a:r>
            <a:r>
              <a:rPr lang="el-GR" i="1" dirty="0" err="1"/>
              <a:t>διὰ</a:t>
            </a:r>
            <a:r>
              <a:rPr lang="el-GR" i="1" dirty="0"/>
              <a:t> </a:t>
            </a:r>
            <a:r>
              <a:rPr lang="el-GR" i="1" dirty="0" err="1"/>
              <a:t>τοῦτο</a:t>
            </a:r>
            <a:r>
              <a:rPr lang="el-GR" i="1" dirty="0"/>
              <a:t> ὁ </a:t>
            </a:r>
            <a:r>
              <a:rPr lang="el-GR" i="1" dirty="0" err="1"/>
              <a:t>ἅγιος</a:t>
            </a:r>
            <a:r>
              <a:rPr lang="el-GR" i="1" dirty="0"/>
              <a:t> </a:t>
            </a:r>
            <a:r>
              <a:rPr lang="el-GR" i="1" dirty="0" err="1"/>
              <a:t>τοῦ</a:t>
            </a:r>
            <a:r>
              <a:rPr lang="el-GR" i="1" dirty="0"/>
              <a:t> </a:t>
            </a:r>
            <a:r>
              <a:rPr lang="el-GR" i="1" dirty="0" err="1"/>
              <a:t>θεοῦ</a:t>
            </a:r>
            <a:r>
              <a:rPr lang="el-GR" i="1" dirty="0"/>
              <a:t> λόγος </a:t>
            </a:r>
            <a:r>
              <a:rPr lang="el-GR" i="1" dirty="0" err="1"/>
              <a:t>ἐσαρκώθη</a:t>
            </a:r>
            <a:r>
              <a:rPr lang="el-GR" i="1" dirty="0"/>
              <a:t>, </a:t>
            </a:r>
            <a:r>
              <a:rPr lang="el-GR" i="1" dirty="0" err="1"/>
              <a:t>ὕδωρ</a:t>
            </a:r>
            <a:r>
              <a:rPr lang="el-GR" i="1" dirty="0"/>
              <a:t> </a:t>
            </a:r>
            <a:r>
              <a:rPr lang="el-GR" i="1" dirty="0" err="1"/>
              <a:t>ἡμῖν</a:t>
            </a:r>
            <a:r>
              <a:rPr lang="el-GR" i="1" dirty="0"/>
              <a:t> σωτηρίου </a:t>
            </a:r>
            <a:r>
              <a:rPr lang="el-GR" i="1" dirty="0" err="1"/>
              <a:t>ὡς</a:t>
            </a:r>
            <a:r>
              <a:rPr lang="el-GR" i="1" dirty="0"/>
              <a:t> </a:t>
            </a:r>
            <a:r>
              <a:rPr lang="el-GR" i="1" dirty="0" err="1"/>
              <a:t>θεὸς</a:t>
            </a:r>
            <a:r>
              <a:rPr lang="el-GR" i="1" dirty="0"/>
              <a:t> βαπτίσματος </a:t>
            </a:r>
            <a:r>
              <a:rPr lang="el-GR" i="1" dirty="0" err="1"/>
              <a:t>εἰς</a:t>
            </a:r>
            <a:r>
              <a:rPr lang="el-GR" i="1" dirty="0"/>
              <a:t> </a:t>
            </a:r>
            <a:r>
              <a:rPr lang="el-GR" i="1" dirty="0" err="1"/>
              <a:t>ἀναγέννησιν</a:t>
            </a:r>
            <a:r>
              <a:rPr lang="el-GR" i="1" dirty="0"/>
              <a:t> χαρισάμενος. </a:t>
            </a:r>
            <a:r>
              <a:rPr lang="el-GR" i="1" dirty="0" err="1"/>
              <a:t>Ἀναγεννώμεθα</a:t>
            </a:r>
            <a:r>
              <a:rPr lang="el-GR" i="1" dirty="0"/>
              <a:t> </a:t>
            </a:r>
            <a:r>
              <a:rPr lang="el-GR" i="1" dirty="0" err="1"/>
              <a:t>δὲ</a:t>
            </a:r>
            <a:r>
              <a:rPr lang="el-GR" i="1" dirty="0"/>
              <a:t> </a:t>
            </a:r>
            <a:r>
              <a:rPr lang="el-GR" i="1" dirty="0" err="1"/>
              <a:t>διὰ</a:t>
            </a:r>
            <a:r>
              <a:rPr lang="el-GR" i="1" dirty="0"/>
              <a:t> </a:t>
            </a:r>
            <a:r>
              <a:rPr lang="el-GR" i="1" dirty="0" err="1"/>
              <a:t>τοῦ</a:t>
            </a:r>
            <a:r>
              <a:rPr lang="el-GR" i="1" dirty="0"/>
              <a:t> </a:t>
            </a:r>
            <a:r>
              <a:rPr lang="el-GR" i="1" dirty="0" err="1"/>
              <a:t>ὕδατος</a:t>
            </a:r>
            <a:r>
              <a:rPr lang="el-GR" i="1" dirty="0"/>
              <a:t> </a:t>
            </a:r>
            <a:r>
              <a:rPr lang="el-GR" i="1" dirty="0" err="1"/>
              <a:t>τῇ</a:t>
            </a:r>
            <a:r>
              <a:rPr lang="el-GR" i="1" dirty="0"/>
              <a:t> </a:t>
            </a:r>
            <a:r>
              <a:rPr lang="el-GR" i="1" dirty="0" err="1"/>
              <a:t>ἐνεργείᾳ</a:t>
            </a:r>
            <a:r>
              <a:rPr lang="el-GR" i="1" dirty="0"/>
              <a:t> </a:t>
            </a:r>
            <a:r>
              <a:rPr lang="el-GR" i="1" dirty="0" err="1"/>
              <a:t>τοῦ</a:t>
            </a:r>
            <a:r>
              <a:rPr lang="el-GR" i="1" dirty="0"/>
              <a:t> </a:t>
            </a:r>
            <a:r>
              <a:rPr lang="el-GR" i="1" dirty="0" err="1"/>
              <a:t>ἁγίου</a:t>
            </a:r>
            <a:r>
              <a:rPr lang="el-GR" i="1" dirty="0"/>
              <a:t> </a:t>
            </a:r>
            <a:r>
              <a:rPr lang="el-GR" i="1" dirty="0" err="1"/>
              <a:t>καὶ</a:t>
            </a:r>
            <a:r>
              <a:rPr lang="el-GR" i="1" dirty="0"/>
              <a:t> </a:t>
            </a:r>
            <a:r>
              <a:rPr lang="el-GR" i="1" dirty="0" err="1"/>
              <a:t>ζωοποιοῦ</a:t>
            </a:r>
            <a:r>
              <a:rPr lang="el-GR" i="1" dirty="0"/>
              <a:t> πνεύματος, </a:t>
            </a:r>
            <a:r>
              <a:rPr lang="el-GR" i="1" dirty="0" err="1"/>
              <a:t>ὅθεν</a:t>
            </a:r>
            <a:r>
              <a:rPr lang="el-GR" i="1" dirty="0"/>
              <a:t> </a:t>
            </a:r>
            <a:r>
              <a:rPr lang="el-GR" i="1" dirty="0" err="1"/>
              <a:t>εὐθέως</a:t>
            </a:r>
            <a:r>
              <a:rPr lang="el-GR" i="1" dirty="0"/>
              <a:t> </a:t>
            </a:r>
            <a:r>
              <a:rPr lang="el-GR" i="1" dirty="0" err="1"/>
              <a:t>καὶ</a:t>
            </a:r>
            <a:r>
              <a:rPr lang="el-GR" i="1" dirty="0"/>
              <a:t> </a:t>
            </a:r>
            <a:r>
              <a:rPr lang="el-GR" i="1" dirty="0" err="1"/>
              <a:t>τὴν</a:t>
            </a:r>
            <a:r>
              <a:rPr lang="el-GR" i="1" dirty="0"/>
              <a:t> </a:t>
            </a:r>
            <a:r>
              <a:rPr lang="el-GR" i="1" dirty="0" err="1"/>
              <a:t>ψυχὴν</a:t>
            </a:r>
            <a:r>
              <a:rPr lang="el-GR" i="1" dirty="0"/>
              <a:t> </a:t>
            </a:r>
            <a:r>
              <a:rPr lang="el-GR" i="1" dirty="0" err="1"/>
              <a:t>καὶ</a:t>
            </a:r>
            <a:r>
              <a:rPr lang="el-GR" i="1" dirty="0"/>
              <a:t> </a:t>
            </a:r>
            <a:r>
              <a:rPr lang="el-GR" i="1" dirty="0" err="1"/>
              <a:t>τὸ</a:t>
            </a:r>
            <a:r>
              <a:rPr lang="el-GR" i="1" dirty="0"/>
              <a:t> </a:t>
            </a:r>
            <a:r>
              <a:rPr lang="el-GR" i="1" dirty="0" err="1"/>
              <a:t>σῶμα</a:t>
            </a:r>
            <a:r>
              <a:rPr lang="el-GR" i="1" dirty="0"/>
              <a:t>, </a:t>
            </a:r>
            <a:r>
              <a:rPr lang="el-GR" i="1" dirty="0" err="1"/>
              <a:t>εἴπερ</a:t>
            </a:r>
            <a:r>
              <a:rPr lang="el-GR" i="1" dirty="0"/>
              <a:t> </a:t>
            </a:r>
            <a:r>
              <a:rPr lang="el-GR" b="1" i="1" dirty="0" err="1"/>
              <a:t>ἐξ</a:t>
            </a:r>
            <a:r>
              <a:rPr lang="el-GR" b="1" i="1" dirty="0"/>
              <a:t> </a:t>
            </a:r>
            <a:r>
              <a:rPr lang="el-GR" b="1" i="1" dirty="0" err="1"/>
              <a:t>ὁλοκλήρου</a:t>
            </a:r>
            <a:r>
              <a:rPr lang="el-GR" b="1" i="1" dirty="0"/>
              <a:t> διαθέσεως </a:t>
            </a:r>
            <a:r>
              <a:rPr lang="el-GR" i="1" dirty="0" err="1"/>
              <a:t>προσέρχεταί</a:t>
            </a:r>
            <a:r>
              <a:rPr lang="el-GR" i="1" dirty="0"/>
              <a:t> τις </a:t>
            </a:r>
            <a:r>
              <a:rPr lang="el-GR" i="1" dirty="0" err="1"/>
              <a:t>τῷ</a:t>
            </a:r>
            <a:r>
              <a:rPr lang="el-GR" i="1" dirty="0"/>
              <a:t> </a:t>
            </a:r>
            <a:r>
              <a:rPr lang="el-GR" i="1" dirty="0" err="1"/>
              <a:t>θεῷ</a:t>
            </a:r>
            <a:r>
              <a:rPr lang="el-GR" i="1" dirty="0"/>
              <a:t>, </a:t>
            </a:r>
            <a:r>
              <a:rPr lang="el-GR" i="1" dirty="0" err="1"/>
              <a:t>καθαριζόμεθα</a:t>
            </a:r>
            <a:r>
              <a:rPr lang="el-GR" i="1" dirty="0"/>
              <a:t> </a:t>
            </a:r>
            <a:r>
              <a:rPr lang="el-GR" i="1" dirty="0" err="1"/>
              <a:t>τοῦ</a:t>
            </a:r>
            <a:r>
              <a:rPr lang="el-GR" i="1" dirty="0"/>
              <a:t> </a:t>
            </a:r>
            <a:r>
              <a:rPr lang="el-GR" i="1" dirty="0" err="1"/>
              <a:t>μὲν</a:t>
            </a:r>
            <a:r>
              <a:rPr lang="el-GR" i="1" dirty="0"/>
              <a:t> </a:t>
            </a:r>
            <a:r>
              <a:rPr lang="el-GR" i="1" dirty="0" err="1"/>
              <a:t>ἁγίου</a:t>
            </a:r>
            <a:r>
              <a:rPr lang="el-GR" i="1" dirty="0"/>
              <a:t> πνεύματος </a:t>
            </a:r>
            <a:r>
              <a:rPr lang="el-GR" i="1" dirty="0" err="1"/>
              <a:t>εἰς</a:t>
            </a:r>
            <a:r>
              <a:rPr lang="el-GR" i="1" dirty="0"/>
              <a:t> </a:t>
            </a:r>
            <a:r>
              <a:rPr lang="el-GR" i="1" dirty="0" err="1"/>
              <a:t>ἡμᾶς</a:t>
            </a:r>
            <a:r>
              <a:rPr lang="el-GR" i="1" dirty="0"/>
              <a:t> </a:t>
            </a:r>
            <a:r>
              <a:rPr lang="el-GR" i="1" dirty="0" err="1"/>
              <a:t>κατασκηνοῦντος</a:t>
            </a:r>
            <a:r>
              <a:rPr lang="el-GR" i="1" dirty="0"/>
              <a:t>, </a:t>
            </a:r>
            <a:r>
              <a:rPr lang="el-GR" i="1" dirty="0" err="1"/>
              <a:t>τῆς</a:t>
            </a:r>
            <a:r>
              <a:rPr lang="el-GR" i="1" dirty="0"/>
              <a:t> </a:t>
            </a:r>
            <a:r>
              <a:rPr lang="el-GR" i="1" dirty="0" err="1"/>
              <a:t>δὲ</a:t>
            </a:r>
            <a:r>
              <a:rPr lang="el-GR" i="1" dirty="0"/>
              <a:t> </a:t>
            </a:r>
            <a:r>
              <a:rPr lang="el-GR" i="1" dirty="0" err="1"/>
              <a:t>ἁμαρτίας</a:t>
            </a:r>
            <a:r>
              <a:rPr lang="el-GR" i="1" dirty="0"/>
              <a:t> </a:t>
            </a:r>
            <a:r>
              <a:rPr lang="el-GR" i="1" dirty="0" err="1"/>
              <a:t>ὑπ</a:t>
            </a:r>
            <a:r>
              <a:rPr lang="el-GR" i="1" dirty="0"/>
              <a:t>’ </a:t>
            </a:r>
            <a:r>
              <a:rPr lang="el-GR" i="1" dirty="0" err="1"/>
              <a:t>αὐτοῦ</a:t>
            </a:r>
            <a:r>
              <a:rPr lang="el-GR" i="1" dirty="0"/>
              <a:t> </a:t>
            </a:r>
            <a:r>
              <a:rPr lang="el-GR" i="1" dirty="0" err="1"/>
              <a:t>φυγαδομένης</a:t>
            </a:r>
            <a:r>
              <a:rPr lang="el-GR" dirty="0"/>
              <a:t>» (</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n-GB" dirty="0"/>
              <a:t>, SCHr5, </a:t>
            </a:r>
            <a:r>
              <a:rPr lang="el-GR" dirty="0"/>
              <a:t>σ. 136). Μ’ αυτόν τον τρόπο αποκαθίσταται η ενιαία φυσική αίσθηση της ψυχής και ο άνθρωπος  «</a:t>
            </a:r>
            <a:r>
              <a:rPr lang="el-GR" i="1" dirty="0" err="1"/>
              <a:t>ἐξ</a:t>
            </a:r>
            <a:r>
              <a:rPr lang="el-GR" i="1" dirty="0"/>
              <a:t> </a:t>
            </a:r>
            <a:r>
              <a:rPr lang="el-GR" i="1" dirty="0" err="1"/>
              <a:t>ὁλοκλήρου</a:t>
            </a:r>
            <a:r>
              <a:rPr lang="el-GR" i="1" dirty="0"/>
              <a:t> διαθέσεως</a:t>
            </a:r>
            <a:r>
              <a:rPr lang="el-GR" dirty="0"/>
              <a:t>» μπορεί και στρέφεται στον Θεό.  </a:t>
            </a:r>
          </a:p>
        </p:txBody>
      </p:sp>
    </p:spTree>
    <p:extLst>
      <p:ext uri="{BB962C8B-B14F-4D97-AF65-F5344CB8AC3E}">
        <p14:creationId xmlns:p14="http://schemas.microsoft.com/office/powerpoint/2010/main" val="2173981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07DF9F-89CE-5E93-68A5-5CB6A35A86BB}"/>
              </a:ext>
            </a:extLst>
          </p:cNvPr>
          <p:cNvSpPr>
            <a:spLocks noGrp="1"/>
          </p:cNvSpPr>
          <p:nvPr>
            <p:ph type="title"/>
          </p:nvPr>
        </p:nvSpPr>
        <p:spPr>
          <a:xfrm>
            <a:off x="0" y="18255"/>
            <a:ext cx="12192000" cy="672409"/>
          </a:xfrm>
        </p:spPr>
        <p:txBody>
          <a:bodyPr>
            <a:normAutofit/>
          </a:bodyPr>
          <a:lstStyle/>
          <a:p>
            <a:pPr algn="ctr"/>
            <a:r>
              <a:rPr lang="el-GR" sz="3600" dirty="0">
                <a:latin typeface="+mn-lt"/>
                <a:ea typeface="Times New Roman" panose="02020603050405020304" pitchFamily="18" charset="0"/>
              </a:rPr>
              <a:t> Εν Χριστώ αποκατάσταση και ενοποίηση της φυσικής αίσθησης</a:t>
            </a:r>
            <a:endParaRPr lang="el-GR" sz="3600" dirty="0"/>
          </a:p>
        </p:txBody>
      </p:sp>
      <p:sp>
        <p:nvSpPr>
          <p:cNvPr id="3" name="Θέση περιεχομένου 2">
            <a:extLst>
              <a:ext uri="{FF2B5EF4-FFF2-40B4-BE49-F238E27FC236}">
                <a16:creationId xmlns:a16="http://schemas.microsoft.com/office/drawing/2014/main" id="{548DA164-91A3-6ADF-DE31-BB85FF57608A}"/>
              </a:ext>
            </a:extLst>
          </p:cNvPr>
          <p:cNvSpPr>
            <a:spLocks noGrp="1"/>
          </p:cNvSpPr>
          <p:nvPr>
            <p:ph idx="1"/>
          </p:nvPr>
        </p:nvSpPr>
        <p:spPr>
          <a:xfrm>
            <a:off x="-1" y="690664"/>
            <a:ext cx="12191999" cy="6167336"/>
          </a:xfrm>
        </p:spPr>
        <p:txBody>
          <a:bodyPr/>
          <a:lstStyle/>
          <a:p>
            <a:r>
              <a:rPr lang="el-GR" dirty="0"/>
              <a:t>Η σάρκωση του Λόγου πραγματοποιεί τη θέωση του ανθρώπου: «</a:t>
            </a:r>
            <a:r>
              <a:rPr lang="el-GR" i="1" dirty="0"/>
              <a:t>Ὅ γὰρ </a:t>
            </a:r>
            <a:r>
              <a:rPr lang="el-GR" i="1" dirty="0" err="1"/>
              <a:t>ἁρμόττει</a:t>
            </a:r>
            <a:r>
              <a:rPr lang="el-GR" i="1" dirty="0"/>
              <a:t> τῷ </a:t>
            </a:r>
            <a:r>
              <a:rPr lang="el-GR" i="1" dirty="0" err="1"/>
              <a:t>σαρκωθέντι</a:t>
            </a:r>
            <a:r>
              <a:rPr lang="el-GR" i="1" dirty="0"/>
              <a:t> Θεῷ διὰ τὸ σῶμα, τοῦτο καὶ τοῖς </a:t>
            </a:r>
            <a:r>
              <a:rPr lang="el-GR" i="1" dirty="0" err="1"/>
              <a:t>θεωθησομένοις</a:t>
            </a:r>
            <a:r>
              <a:rPr lang="el-GR" i="1" dirty="0"/>
              <a:t> διὰ τὸν </a:t>
            </a:r>
            <a:r>
              <a:rPr lang="el-GR" i="1" dirty="0" err="1"/>
              <a:t>πλοῦτον</a:t>
            </a:r>
            <a:r>
              <a:rPr lang="el-GR" i="1" dirty="0"/>
              <a:t> τῆς χάριτος αὐτοῦ, </a:t>
            </a:r>
            <a:r>
              <a:rPr lang="el-GR" i="1" dirty="0" err="1"/>
              <a:t>θεοὺς</a:t>
            </a:r>
            <a:r>
              <a:rPr lang="el-GR" i="1" dirty="0"/>
              <a:t> τοὺς </a:t>
            </a:r>
            <a:r>
              <a:rPr lang="el-GR" i="1" dirty="0" err="1"/>
              <a:t>ἀνθρώπους</a:t>
            </a:r>
            <a:r>
              <a:rPr lang="el-GR" i="1" dirty="0"/>
              <a:t> </a:t>
            </a:r>
            <a:r>
              <a:rPr lang="el-GR" i="1" dirty="0" err="1"/>
              <a:t>ποιῆσαι</a:t>
            </a:r>
            <a:r>
              <a:rPr lang="el-GR" i="1" dirty="0"/>
              <a:t> </a:t>
            </a:r>
            <a:r>
              <a:rPr lang="el-GR" i="1" dirty="0" err="1"/>
              <a:t>φιλοτιμησαμένου</a:t>
            </a:r>
            <a:r>
              <a:rPr lang="el-GR" i="1" dirty="0"/>
              <a:t> Θεοῦ</a:t>
            </a:r>
            <a:r>
              <a:rPr lang="el-GR" dirty="0"/>
              <a:t>» (</a:t>
            </a:r>
            <a:r>
              <a:rPr lang="el-GR" i="1" dirty="0"/>
              <a:t>Λόγος εἰς τὴν Ἀνάληψιν τοῦ Κυρίου </a:t>
            </a:r>
            <a:r>
              <a:rPr lang="el-GR" i="1" dirty="0" err="1"/>
              <a:t>στ</a:t>
            </a:r>
            <a:r>
              <a:rPr lang="el-GR" i="1" dirty="0"/>
              <a:t>΄</a:t>
            </a:r>
            <a:r>
              <a:rPr lang="el-GR" dirty="0"/>
              <a:t>,</a:t>
            </a:r>
            <a:r>
              <a:rPr lang="en-GB" dirty="0"/>
              <a:t> SCHr5, </a:t>
            </a:r>
            <a:r>
              <a:rPr lang="el-GR" dirty="0"/>
              <a:t>σ. 168).</a:t>
            </a:r>
          </a:p>
          <a:p>
            <a:r>
              <a:rPr lang="el-GR" dirty="0"/>
              <a:t>Η αλλαγή παρατηρείται όχι στη φύση αλλά στην έξη, ώστε να μπορεί ο άνθρωπος με την μνήμη του Θεού να αποτάσσεται το κακό, ενώ με την αρετή της αγάπης να συντάσσεται με τον Θεό: «</a:t>
            </a:r>
            <a:r>
              <a:rPr lang="el-GR" i="1" dirty="0"/>
              <a:t>Ὥστε ἕξιν οὐ γὰρ φύσιν </a:t>
            </a:r>
            <a:r>
              <a:rPr lang="el-GR" i="1" dirty="0" err="1"/>
              <a:t>ἤλλαξεν</a:t>
            </a:r>
            <a:r>
              <a:rPr lang="el-GR" i="1" dirty="0"/>
              <a:t> ἡ </a:t>
            </a:r>
            <a:r>
              <a:rPr lang="el-GR" i="1" dirty="0" err="1"/>
              <a:t>σάρκωσις</a:t>
            </a:r>
            <a:r>
              <a:rPr lang="el-GR" i="1" dirty="0"/>
              <a:t> τοῦ Λόγου, ἵνα τὴν μὲν μνήμην </a:t>
            </a:r>
            <a:r>
              <a:rPr lang="el-GR" i="1" dirty="0" err="1"/>
              <a:t>ἐκδυσώμεθα</a:t>
            </a:r>
            <a:r>
              <a:rPr lang="el-GR" i="1" dirty="0"/>
              <a:t> τοῦ κακοῦ, τὴν δὲ ἀγάπην </a:t>
            </a:r>
            <a:r>
              <a:rPr lang="el-GR" i="1" dirty="0" err="1"/>
              <a:t>ἐνδυσώμεθα</a:t>
            </a:r>
            <a:r>
              <a:rPr lang="el-GR" i="1" dirty="0"/>
              <a:t> τοῦ Θεοῦ· οὐκ εἰς ὅπερ μὴ </a:t>
            </a:r>
            <a:r>
              <a:rPr lang="el-GR" i="1" dirty="0" err="1"/>
              <a:t>ἦμεν</a:t>
            </a:r>
            <a:r>
              <a:rPr lang="el-GR" i="1" dirty="0"/>
              <a:t> </a:t>
            </a:r>
            <a:r>
              <a:rPr lang="el-GR" i="1" dirty="0" err="1"/>
              <a:t>ἀλλασσόμενοι</a:t>
            </a:r>
            <a:r>
              <a:rPr lang="el-GR" i="1" dirty="0"/>
              <a:t>, ἀλλὰ εἰς ὅπερ </a:t>
            </a:r>
            <a:r>
              <a:rPr lang="el-GR" i="1" dirty="0" err="1"/>
              <a:t>ἦμεν</a:t>
            </a:r>
            <a:r>
              <a:rPr lang="el-GR" i="1" dirty="0"/>
              <a:t> τῇ </a:t>
            </a:r>
            <a:r>
              <a:rPr lang="el-GR" i="1" dirty="0" err="1"/>
              <a:t>ἀλλαγῇ</a:t>
            </a:r>
            <a:r>
              <a:rPr lang="el-GR" i="1" dirty="0"/>
              <a:t> </a:t>
            </a:r>
            <a:r>
              <a:rPr lang="el-GR" i="1" dirty="0" err="1"/>
              <a:t>ματὰ</a:t>
            </a:r>
            <a:r>
              <a:rPr lang="el-GR" i="1" dirty="0"/>
              <a:t> δόξης </a:t>
            </a:r>
            <a:r>
              <a:rPr lang="el-GR" i="1" dirty="0" err="1"/>
              <a:t>ἀνακαινιζόμενοι</a:t>
            </a:r>
            <a:r>
              <a:rPr lang="el-GR" dirty="0"/>
              <a:t>» (</a:t>
            </a:r>
            <a:r>
              <a:rPr lang="el-GR" i="1" dirty="0"/>
              <a:t>Λόγος εἰς τὴν Ἀνάληψιν τοῦ Κυρίου </a:t>
            </a:r>
            <a:r>
              <a:rPr lang="el-GR" i="1" dirty="0" err="1"/>
              <a:t>στ</a:t>
            </a:r>
            <a:r>
              <a:rPr lang="el-GR" i="1" dirty="0"/>
              <a:t>΄</a:t>
            </a:r>
            <a:r>
              <a:rPr lang="el-GR" dirty="0"/>
              <a:t>,</a:t>
            </a:r>
            <a:r>
              <a:rPr lang="en-GB" dirty="0"/>
              <a:t> SCHr5, </a:t>
            </a:r>
            <a:r>
              <a:rPr lang="el-GR" dirty="0"/>
              <a:t>σ. 168).</a:t>
            </a:r>
          </a:p>
          <a:p>
            <a:r>
              <a:rPr lang="el-GR" dirty="0"/>
              <a:t>Η δοξαστική ανακαίνιση της ανθρώπινης φύσης ολοκληρώνεται με τη </a:t>
            </a:r>
            <a:r>
              <a:rPr lang="el-GR" dirty="0" err="1"/>
              <a:t>βαπτισματική</a:t>
            </a:r>
            <a:r>
              <a:rPr lang="el-GR" dirty="0"/>
              <a:t> πράξη. Η ενέργεια του Αγίου Πνεύματος εξαλείφει κάθε αμαρτία από την ψυχοσωματική υπόσταση του ανθρώπου (</a:t>
            </a:r>
            <a:r>
              <a:rPr lang="el-GR" i="1" dirty="0" err="1"/>
              <a:t>Ἑκατὸ</a:t>
            </a:r>
            <a:r>
              <a:rPr lang="el-GR" i="1" dirty="0"/>
              <a:t> </a:t>
            </a:r>
            <a:r>
              <a:rPr lang="el-GR" i="1" dirty="0" err="1"/>
              <a:t>Γνωστικὰ</a:t>
            </a:r>
            <a:r>
              <a:rPr lang="el-GR" i="1" dirty="0"/>
              <a:t> Κεφάλαια </a:t>
            </a:r>
            <a:r>
              <a:rPr lang="el-GR" i="1" dirty="0" err="1"/>
              <a:t>οη</a:t>
            </a:r>
            <a:r>
              <a:rPr lang="el-GR" i="1" dirty="0"/>
              <a:t>΄</a:t>
            </a:r>
            <a:r>
              <a:rPr lang="en-GB" dirty="0"/>
              <a:t>, SCHr5, </a:t>
            </a:r>
            <a:r>
              <a:rPr lang="el-GR" dirty="0"/>
              <a:t>σ. 136). </a:t>
            </a:r>
          </a:p>
        </p:txBody>
      </p:sp>
    </p:spTree>
    <p:extLst>
      <p:ext uri="{BB962C8B-B14F-4D97-AF65-F5344CB8AC3E}">
        <p14:creationId xmlns:p14="http://schemas.microsoft.com/office/powerpoint/2010/main" val="412274077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4112</TotalTime>
  <Words>8787</Words>
  <Application>Microsoft Office PowerPoint</Application>
  <PresentationFormat>Ευρεία οθόνη</PresentationFormat>
  <Paragraphs>126</Paragraphs>
  <Slides>33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33</vt:i4>
      </vt:variant>
    </vt:vector>
  </HeadingPairs>
  <TitlesOfParts>
    <vt:vector size="38" baseType="lpstr">
      <vt:lpstr>Arial</vt:lpstr>
      <vt:lpstr>Calibri</vt:lpstr>
      <vt:lpstr>Calibri Light</vt:lpstr>
      <vt:lpstr>Times New Roman</vt:lpstr>
      <vt:lpstr>Θέμα του Office</vt:lpstr>
      <vt:lpstr>ΝΗΠΤΙΚΗ ΘΕΟΛΟΓΙΑ  ΕΝΟΤΗΤΑ 6Η Η ΕΜΠΕΙΡΙΑ ΤΗΣ ΑΙΣΘΗΣΕΩΣ  ΣΤΟΝ ΔΙΑΔΟΧΟ ΦΩΤΙΚΗΣ Από το άρθρο της Μαρίας Καράμπελια, «Η εμπειρία της “αισθήσεως” στον Διάδοχο Φωτικής», ΓΡΗΓΟΡΙΟΣ Ο ΠΑΛΑΜΑΣ, τεύχος ἀφιερωτήριον ἐπὶ τῇ ἐκδημίᾳ τοῦ Παναγιωτάτου Μητροπολίτου Θεσσαλονίκης κυροῦ Παντελεήμονος τοῦ Β΄</vt:lpstr>
      <vt:lpstr> Η εμπειρία της «αισθήσεως» στον Διάδοχο Φωτικής </vt:lpstr>
      <vt:lpstr>Η εμπειρία της «αισθήσεως» στον Διάδοχο Φωτικής</vt:lpstr>
      <vt:lpstr>Η εμπειρία της «αισθήσεως» στον Διάδοχο Φωτικής</vt:lpstr>
      <vt:lpstr> Πτώση και διάσπαση της ενιαίας φυσικής αίσθησης</vt:lpstr>
      <vt:lpstr> Πτώση και διάσπαση της ενιαίας φυσικής αίσθησης</vt:lpstr>
      <vt:lpstr> Πτώση και διάσπαση της ενιαίας φυσικής αίσθησης</vt:lpstr>
      <vt:lpstr> Εν Χριστώ αποκατάσταση και ενοποίηση της φυσικής αίσθησης</vt:lpstr>
      <vt:lpstr> Εν Χριστώ αποκατάσταση και ενοποίηση της φυσικής αίσθησης</vt:lpstr>
      <vt:lpstr> Εν Χριστώ αποκατάσταση και ενοποίηση της φυσικής αίσθησης</vt:lpstr>
      <vt:lpstr>Αντιπαλότητα νοερής αίσθησης και σωματικών αισθήσεων</vt:lpstr>
      <vt:lpstr>Αντιπαλότητα νοερής αίσθησης και σωματικών αισθήσεων</vt:lpstr>
      <vt:lpstr>Αντιπαλότητα νοερής αίσθησης και σωματικών αισθήσεων</vt:lpstr>
      <vt:lpstr>Συνεργία νοερής αίσθησης και θείας χάρης</vt:lpstr>
      <vt:lpstr>Συνεργία νοερής αίσθησης και θείας χάρης</vt:lpstr>
      <vt:lpstr>Παραχώρηση στις δοκιμασίες και αίσθηση της εγκατάλειψης</vt:lpstr>
      <vt:lpstr>Παραχώρηση στις δοκιμασίες και αίσθηση της εγκατάλειψης</vt:lpstr>
      <vt:lpstr>Μνήμη Θεού, γνώση και αίσθηση της θείας παράκλησης</vt:lpstr>
      <vt:lpstr>Μνήμη Θεού, γνώση και αίσθηση της θείας παράκλησης</vt:lpstr>
      <vt:lpstr>Μνήμη Θεού, γνώση και αίσθηση της θείας παράκλησης</vt:lpstr>
      <vt:lpstr>Μνήμη Θεού, γνώση και αίσθηση της θείας παράκλησης</vt:lpstr>
      <vt:lpstr>Μνήμη Θεού, γνώση και αίσθηση της θείας παράκλησης</vt:lpstr>
      <vt:lpstr>Μνήμη Θεού, γνώση και αίσθηση της θείας παράκλησης</vt:lpstr>
      <vt:lpstr>Αγάπη, θεολογία και αίσθηση του πόθου για ολοκληρωτική ένωση με τον Θεό</vt:lpstr>
      <vt:lpstr>Αγάπη, θεολογία και αίσθηση του πόθου για ολοκληρωτική ένωση με τον Θεό</vt:lpstr>
      <vt:lpstr>Αγάπη, θεολογία και αίσθηση του πόθου για ολοκληρωτική ένωση με τον Θεό</vt:lpstr>
      <vt:lpstr>Αγάπη, θεολογία και αίσθηση του πόθου για ολοκληρωτική ένωση με τον Θεό</vt:lpstr>
      <vt:lpstr>Αγάπη, θεολογία και αίσθηση του πόθου για ολοκληρωτική ένωση με τον Θεό</vt:lpstr>
      <vt:lpstr>Αγάπη, θεολογία και αίσθηση του πόθου για ολοκληρωτική ένωση με τον Θεό</vt:lpstr>
      <vt:lpstr>Επιλεγόμενα </vt:lpstr>
      <vt:lpstr>Επιλεγόμενα </vt:lpstr>
      <vt:lpstr>Επιλεγόμενα </vt:lpstr>
      <vt:lpstr>Επιλεγόμενα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5Η Η ΕΜΠΕΙΡΙΑ ΤΗΣ ΑΙΣΘΗΣΕΩΣ  ΣΤΟΝ ΔΙΑΔΟΧΟ ΦΩΤΙΚΗΣ Από το άρθρο της Μαρίας Καράμπελια, «Η εμπειρία της “αισθήσεως” στον Διάδοχο Φωτικής», ΓΡΗΓΟΡΙΟΣ Ο ΠΑΛΑΜΑΣ, τεύχος ἀφιερωτήριον ἐπὶ τῇ ἐκδημίᾳ τοῦ Παναγιωτάτου Μητροπολίτου Θεσσαλονίκης κυροῦ Παντελεήμονος τοῦ Β΄</dc:title>
  <dc:creator>MARIA KARAMPELIA</dc:creator>
  <cp:lastModifiedBy>Georgios Diamantopoulos</cp:lastModifiedBy>
  <cp:revision>12</cp:revision>
  <dcterms:created xsi:type="dcterms:W3CDTF">2023-10-11T17:29:37Z</dcterms:created>
  <dcterms:modified xsi:type="dcterms:W3CDTF">2024-11-09T13:23:08Z</dcterms:modified>
</cp:coreProperties>
</file>