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4" d="100"/>
          <a:sy n="94" d="100"/>
        </p:scale>
        <p:origin x="123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4DFF1475-ABA3-42B5-B3FE-953B955F0814}"/>
    <pc:docChg chg="custSel modSld">
      <pc:chgData name="MARIA KARAMPELIA" userId="9dfcc2cac66bf474" providerId="LiveId" clId="{4DFF1475-ABA3-42B5-B3FE-953B955F0814}" dt="2025-05-16T06:17:34.664" v="15" actId="14100"/>
      <pc:docMkLst>
        <pc:docMk/>
      </pc:docMkLst>
      <pc:sldChg chg="modSp mod">
        <pc:chgData name="MARIA KARAMPELIA" userId="9dfcc2cac66bf474" providerId="LiveId" clId="{4DFF1475-ABA3-42B5-B3FE-953B955F0814}" dt="2025-05-16T06:17:34.664" v="15" actId="14100"/>
        <pc:sldMkLst>
          <pc:docMk/>
          <pc:sldMk cId="131836176" sldId="256"/>
        </pc:sldMkLst>
        <pc:spChg chg="mod">
          <ac:chgData name="MARIA KARAMPELIA" userId="9dfcc2cac66bf474" providerId="LiveId" clId="{4DFF1475-ABA3-42B5-B3FE-953B955F0814}" dt="2025-05-16T06:17:34.664" v="15" actId="14100"/>
          <ac:spMkLst>
            <pc:docMk/>
            <pc:sldMk cId="131836176"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00899D19-D560-4B10-B553-A0FCDC204827}"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808443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0899D19-D560-4B10-B553-A0FCDC204827}"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3233008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0899D19-D560-4B10-B553-A0FCDC204827}"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996326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0899D19-D560-4B10-B553-A0FCDC204827}"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262122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00899D19-D560-4B10-B553-A0FCDC204827}"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2321219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0899D19-D560-4B10-B553-A0FCDC204827}"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374017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00899D19-D560-4B10-B553-A0FCDC204827}" type="datetimeFigureOut">
              <a:rPr lang="el-GR" smtClean="0"/>
              <a:t>16/5/2025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2814452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00899D19-D560-4B10-B553-A0FCDC204827}" type="datetimeFigureOut">
              <a:rPr lang="el-GR" smtClean="0"/>
              <a:t>16/5/2025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213134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0899D19-D560-4B10-B553-A0FCDC204827}" type="datetimeFigureOut">
              <a:rPr lang="el-GR" smtClean="0"/>
              <a:t>16/5/2025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1540774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00899D19-D560-4B10-B553-A0FCDC204827}"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419916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00899D19-D560-4B10-B553-A0FCDC204827}"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8D6DF1B-6079-4820-ABE9-10A6DBECD729}" type="slidenum">
              <a:rPr lang="el-GR" smtClean="0"/>
              <a:t>‹#›</a:t>
            </a:fld>
            <a:endParaRPr lang="el-GR"/>
          </a:p>
        </p:txBody>
      </p:sp>
    </p:spTree>
    <p:extLst>
      <p:ext uri="{BB962C8B-B14F-4D97-AF65-F5344CB8AC3E}">
        <p14:creationId xmlns:p14="http://schemas.microsoft.com/office/powerpoint/2010/main" val="4262415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99D19-D560-4B10-B553-A0FCDC204827}" type="datetimeFigureOut">
              <a:rPr lang="el-GR" smtClean="0"/>
              <a:t>16/5/2025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6DF1B-6079-4820-ABE9-10A6DBECD729}" type="slidenum">
              <a:rPr lang="el-GR" smtClean="0"/>
              <a:t>‹#›</a:t>
            </a:fld>
            <a:endParaRPr lang="el-GR"/>
          </a:p>
        </p:txBody>
      </p:sp>
    </p:spTree>
    <p:extLst>
      <p:ext uri="{BB962C8B-B14F-4D97-AF65-F5344CB8AC3E}">
        <p14:creationId xmlns:p14="http://schemas.microsoft.com/office/powerpoint/2010/main" val="1566854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218364"/>
            <a:ext cx="12192000" cy="3616262"/>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19</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ΟΙ ΣΥΝΕΠΕΙΕΣ ΤΩΝ ΑΙΡΕΣΕΩΝ</a:t>
            </a:r>
            <a:br>
              <a:rPr lang="el-GR" sz="3600"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221-228</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053840"/>
            <a:ext cx="9144000" cy="2183187"/>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ΚΑΡΑΜΠΕΛΙΑ</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13183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223234" y="1455313"/>
            <a:ext cx="11745532" cy="5306095"/>
          </a:xfrm>
        </p:spPr>
        <p:txBody>
          <a:bodyPr>
            <a:normAutofit/>
          </a:bodyPr>
          <a:lstStyle/>
          <a:p>
            <a:r>
              <a:rPr lang="el-GR" dirty="0"/>
              <a:t>Μετά την ανατροπή των αιρέσεων η Εκκλησία έβλεπε στις εμφανιζόμενες αιρέσεις την αναβίωση των παλαιών </a:t>
            </a:r>
            <a:r>
              <a:rPr lang="el-GR" dirty="0" err="1"/>
              <a:t>Τριαδολογικών</a:t>
            </a:r>
            <a:r>
              <a:rPr lang="el-GR" dirty="0"/>
              <a:t> και </a:t>
            </a:r>
            <a:r>
              <a:rPr lang="el-GR" dirty="0" err="1"/>
              <a:t>Χριστολογικών</a:t>
            </a:r>
            <a:r>
              <a:rPr lang="el-GR" dirty="0"/>
              <a:t> αιρέσεων. </a:t>
            </a:r>
          </a:p>
          <a:p>
            <a:r>
              <a:rPr lang="el-GR" dirty="0"/>
              <a:t>Στη διδασκαλία των Εικονομάχων διέκρινε την αναβίωση του Αρειανισμού, του Νεστοριανισμού ή του Μονοφυσιτισμού σε νέα μορφή. </a:t>
            </a:r>
          </a:p>
          <a:p>
            <a:r>
              <a:rPr lang="el-GR" dirty="0"/>
              <a:t>Οι Εικονομάχοι καταπολεμούσαν τις εικόνες του Χριστού, την τιμή των αγίων, των λειψάνων τους και των εικόνων τους. </a:t>
            </a:r>
          </a:p>
          <a:p>
            <a:r>
              <a:rPr lang="el-GR" dirty="0"/>
              <a:t>Αρνούνταν την προσωπική παρουσία του Θεού στον κόσμο και τη μετάδοση της θεία χάρης διαμέσου της ύλης. </a:t>
            </a:r>
          </a:p>
          <a:p>
            <a:r>
              <a:rPr lang="el-GR" dirty="0" err="1"/>
              <a:t>Αυτονομούσαν</a:t>
            </a:r>
            <a:r>
              <a:rPr lang="el-GR" dirty="0"/>
              <a:t> την ύλη και απέρριπταν τη δυνατότητα μεταμορφώσεώς της. Αποσπούσαν τον κόσμο από τον Θεό και τη χάρη του.</a:t>
            </a:r>
          </a:p>
        </p:txBody>
      </p:sp>
    </p:spTree>
    <p:extLst>
      <p:ext uri="{BB962C8B-B14F-4D97-AF65-F5344CB8AC3E}">
        <p14:creationId xmlns:p14="http://schemas.microsoft.com/office/powerpoint/2010/main" val="836607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334851" y="1690688"/>
            <a:ext cx="11629622" cy="5167311"/>
          </a:xfrm>
        </p:spPr>
        <p:txBody>
          <a:bodyPr>
            <a:normAutofit/>
          </a:bodyPr>
          <a:lstStyle/>
          <a:p>
            <a:r>
              <a:rPr lang="el-GR" dirty="0"/>
              <a:t>Η Εκκλησία δεν περιφρονεί την ύλη, γιατί και αυτή δημιουργήθηκε από τον Θεό. Είναι η αισθητή παρουσία του θελήματός του.</a:t>
            </a:r>
          </a:p>
          <a:p>
            <a:r>
              <a:rPr lang="el-GR" dirty="0"/>
              <a:t>Ο ίδιος ο Θεός γίνεται ύλη, σκηνώνει  στην ύλη και απεργάζεται με την ύλη στη σωτηρία του ανθρώπου.</a:t>
            </a:r>
          </a:p>
          <a:p>
            <a:r>
              <a:rPr lang="el-GR" dirty="0"/>
              <a:t>Η ύλη που φέρει τη μορφή κάποιου ιερού προσώπου, ως εικόνα, αποτελεί αντικείμενο ιδιαίτερου σεβασμού.</a:t>
            </a:r>
          </a:p>
          <a:p>
            <a:r>
              <a:rPr lang="el-GR" dirty="0"/>
              <a:t>Γι’ αυτό και ο χριστιανός σέβεται την ύλη όχι ως Θεό αλλά ως «</a:t>
            </a:r>
            <a:r>
              <a:rPr lang="el-GR" i="1" dirty="0"/>
              <a:t>θείας </a:t>
            </a:r>
            <a:r>
              <a:rPr lang="el-GR" i="1" dirty="0" err="1"/>
              <a:t>ἐνέργειας</a:t>
            </a:r>
            <a:r>
              <a:rPr lang="el-GR" i="1" dirty="0"/>
              <a:t> </a:t>
            </a:r>
            <a:r>
              <a:rPr lang="el-GR" i="1" dirty="0" err="1"/>
              <a:t>καὶ</a:t>
            </a:r>
            <a:r>
              <a:rPr lang="el-GR" i="1" dirty="0"/>
              <a:t> χάρης </a:t>
            </a:r>
            <a:r>
              <a:rPr lang="el-GR" i="1" dirty="0" err="1"/>
              <a:t>ἔμπλεων</a:t>
            </a:r>
            <a:r>
              <a:rPr lang="el-GR" dirty="0"/>
              <a:t>». </a:t>
            </a:r>
          </a:p>
          <a:p>
            <a:r>
              <a:rPr lang="el-GR" dirty="0"/>
              <a:t>Ο Ιωάννης ο Δαμασκηνός, με τους λόγους του </a:t>
            </a:r>
            <a:r>
              <a:rPr lang="el-GR" i="1" dirty="0" err="1"/>
              <a:t>Πρὸς</a:t>
            </a:r>
            <a:r>
              <a:rPr lang="el-GR" i="1" dirty="0"/>
              <a:t> </a:t>
            </a:r>
            <a:r>
              <a:rPr lang="el-GR" i="1" dirty="0" err="1"/>
              <a:t>τοὺς</a:t>
            </a:r>
            <a:r>
              <a:rPr lang="el-GR" i="1" dirty="0"/>
              <a:t> διαβάλλοντας </a:t>
            </a:r>
            <a:r>
              <a:rPr lang="el-GR" i="1" dirty="0" err="1"/>
              <a:t>τὰς</a:t>
            </a:r>
            <a:r>
              <a:rPr lang="el-GR" i="1" dirty="0"/>
              <a:t> </a:t>
            </a:r>
            <a:r>
              <a:rPr lang="el-GR" i="1" dirty="0" err="1"/>
              <a:t>ἁγίας</a:t>
            </a:r>
            <a:r>
              <a:rPr lang="el-GR" i="1" dirty="0"/>
              <a:t> </a:t>
            </a:r>
            <a:r>
              <a:rPr lang="el-GR" i="1" dirty="0" err="1"/>
              <a:t>εἰκόνας</a:t>
            </a:r>
            <a:r>
              <a:rPr lang="el-GR" i="1" dirty="0"/>
              <a:t>,</a:t>
            </a:r>
            <a:r>
              <a:rPr lang="el-GR" dirty="0"/>
              <a:t> υπερασπίζεται την ορθόδοξη παράδοση και ζωή κατά την πρώτη φάση της εικονομαχίας. </a:t>
            </a:r>
          </a:p>
        </p:txBody>
      </p:sp>
    </p:spTree>
    <p:extLst>
      <p:ext uri="{BB962C8B-B14F-4D97-AF65-F5344CB8AC3E}">
        <p14:creationId xmlns:p14="http://schemas.microsoft.com/office/powerpoint/2010/main" val="3627187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6784" y="1"/>
            <a:ext cx="10515600" cy="1120462"/>
          </a:xfrm>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154545" y="1120464"/>
            <a:ext cx="11900079" cy="5737536"/>
          </a:xfrm>
        </p:spPr>
        <p:txBody>
          <a:bodyPr>
            <a:normAutofit/>
          </a:bodyPr>
          <a:lstStyle/>
          <a:p>
            <a:r>
              <a:rPr lang="el-GR" dirty="0"/>
              <a:t>Σ’ ένα από τα πιο χαρακτηριστικά αποσπάσματα των λόγων του ο Ιωάννης ο Δαμασκηνός σημειώνει: «</a:t>
            </a:r>
            <a:r>
              <a:rPr lang="el-GR" i="1" dirty="0"/>
              <a:t>Σέβομαι, λοιπόν, την ύλη, και τη θεωρώ σαν κάτι ιερό. Και την προσκυνώ, επειδή μέσω αυτής συντελέστηκε η σωτηρία μου. Και τη σέβομαι όχι ως Θεό, αλλά ως κτίσμα γεμάτο θεία ενέργεια και χάρη. Πράγματι, δεν είναι ύλη το ξύλο του σταυρού το τόσο χαριτωμένο και μακαριστό;  … Πράγματι, δεν είναι ύλη πάνω απ’ όλα το σώμα του Κυρίου και το αίμα Του; Λοιπόν, ή πρέπει να παύσεις να σέβεσαι και να προσκυνάς όλα αυτά ή να παραδεχτείς την εκκλησιαστική παράδοση και την προσκύνηση των εικόνων του Θεού και των φίλων Του που … δέχονται ως δώρο πάνω τους το θείο πνεύμα</a:t>
            </a:r>
            <a:r>
              <a:rPr lang="el-GR" dirty="0"/>
              <a:t>».(</a:t>
            </a:r>
            <a:r>
              <a:rPr lang="el-GR" dirty="0" err="1"/>
              <a:t>Ἰωάννου</a:t>
            </a:r>
            <a:r>
              <a:rPr lang="el-GR" dirty="0"/>
              <a:t> </a:t>
            </a:r>
            <a:r>
              <a:rPr lang="el-GR" dirty="0" err="1"/>
              <a:t>Δαμασκηνοῦ</a:t>
            </a:r>
            <a:r>
              <a:rPr lang="ro-RO" dirty="0"/>
              <a:t>, </a:t>
            </a:r>
            <a:r>
              <a:rPr lang="el-GR" i="1" dirty="0" err="1"/>
              <a:t>Πρὸς</a:t>
            </a:r>
            <a:r>
              <a:rPr lang="el-GR" i="1" dirty="0"/>
              <a:t> </a:t>
            </a:r>
            <a:r>
              <a:rPr lang="el-GR" i="1" dirty="0" err="1"/>
              <a:t>τοὺς</a:t>
            </a:r>
            <a:r>
              <a:rPr lang="el-GR" i="1" dirty="0"/>
              <a:t> διαβάλλοντας </a:t>
            </a:r>
            <a:r>
              <a:rPr lang="el-GR" i="1" dirty="0" err="1"/>
              <a:t>τὰς</a:t>
            </a:r>
            <a:r>
              <a:rPr lang="el-GR" i="1" dirty="0"/>
              <a:t> </a:t>
            </a:r>
            <a:r>
              <a:rPr lang="el-GR" i="1" dirty="0" err="1"/>
              <a:t>ἁγίας</a:t>
            </a:r>
            <a:r>
              <a:rPr lang="el-GR" i="1" dirty="0"/>
              <a:t> </a:t>
            </a:r>
            <a:r>
              <a:rPr lang="el-GR" i="1" dirty="0" err="1"/>
              <a:t>εἰκόνας</a:t>
            </a:r>
            <a:r>
              <a:rPr lang="ro-RO" i="1" dirty="0"/>
              <a:t> 2,14</a:t>
            </a:r>
            <a:r>
              <a:rPr lang="ro-RO" dirty="0"/>
              <a:t>, PG 94, 1300B</a:t>
            </a:r>
            <a:r>
              <a:rPr lang="el-GR" dirty="0"/>
              <a:t>) </a:t>
            </a:r>
          </a:p>
          <a:p>
            <a:r>
              <a:rPr lang="el-GR" dirty="0"/>
              <a:t>Ο σεβασμός της ύλης οφείλεται στο γεγονός ότι «</a:t>
            </a:r>
            <a:r>
              <a:rPr lang="el-GR" b="1" dirty="0"/>
              <a:t>δι’ </a:t>
            </a:r>
            <a:r>
              <a:rPr lang="el-GR" b="1" dirty="0" err="1"/>
              <a:t>ἧς</a:t>
            </a:r>
            <a:r>
              <a:rPr lang="el-GR" b="1" dirty="0"/>
              <a:t> ἡ σωτηρία μου </a:t>
            </a:r>
            <a:r>
              <a:rPr lang="el-GR" b="1" dirty="0" err="1"/>
              <a:t>γέγονε</a:t>
            </a:r>
            <a:r>
              <a:rPr lang="el-GR" dirty="0"/>
              <a:t>». </a:t>
            </a:r>
          </a:p>
          <a:p>
            <a:r>
              <a:rPr lang="el-GR" dirty="0"/>
              <a:t>Εξάλλου η ενανθρώπηση του Θεού μας επιτρέπει την απεικόνιση Του. </a:t>
            </a:r>
          </a:p>
        </p:txBody>
      </p:sp>
    </p:spTree>
    <p:extLst>
      <p:ext uri="{BB962C8B-B14F-4D97-AF65-F5344CB8AC3E}">
        <p14:creationId xmlns:p14="http://schemas.microsoft.com/office/powerpoint/2010/main" val="24441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3" y="0"/>
            <a:ext cx="10515600" cy="1325563"/>
          </a:xfrm>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231819" y="1545466"/>
            <a:ext cx="11784169" cy="5312534"/>
          </a:xfrm>
        </p:spPr>
        <p:txBody>
          <a:bodyPr>
            <a:normAutofit/>
          </a:bodyPr>
          <a:lstStyle/>
          <a:p>
            <a:r>
              <a:rPr lang="el-GR" dirty="0"/>
              <a:t>Η άρνηση της απεικόνισης του Χριστού σημαίνει άρνηση της ενανθρώπησης του Θεού Λόγου στο πρόσωπο του Ιησού, με άμεση συνέπεια την υποτίμηση του ανθρώπου και την απαξίωση της ύλης. </a:t>
            </a:r>
          </a:p>
          <a:p>
            <a:r>
              <a:rPr lang="el-GR" dirty="0"/>
              <a:t>Η πραγματικότητα της ενανθρώπησης καθαγιάζει την ανθρώπινη φύση, γιατί την οδηγεί στη θέωση, και καταξιώνει την ύλη. Έτσι, η τιμή στα πρόσωπα των αγίων είναι και τιμή στην ανθρώπινη φύση. </a:t>
            </a:r>
          </a:p>
          <a:p>
            <a:r>
              <a:rPr lang="el-GR" dirty="0"/>
              <a:t>Ο Ιωάννης ο Δαμασκηνός  ξεκαθαρίζει «</a:t>
            </a:r>
            <a:r>
              <a:rPr lang="el-GR" i="1" dirty="0"/>
              <a:t>Δεν λατρεύω την ύλη (από μόνη της), αλλά τον Δημιουργό της ύλης. Αυτόν που για χάρη μου έγινε ύλη και καταδέχτηκε να κατοικήσει στην ύλη, που μέσω της ύλης κατεργάστηκε τη σωτηρία μου. Δεν θα πάψω να σέβομαι την ύλη, που έγινε αιτία της σωτηρίας μου»</a:t>
            </a:r>
            <a:r>
              <a:rPr lang="el-GR" dirty="0"/>
              <a:t>.(</a:t>
            </a:r>
            <a:r>
              <a:rPr lang="el-GR" dirty="0" err="1"/>
              <a:t>Ἰωάννου</a:t>
            </a:r>
            <a:r>
              <a:rPr lang="el-GR" dirty="0"/>
              <a:t> </a:t>
            </a:r>
            <a:r>
              <a:rPr lang="el-GR" dirty="0" err="1"/>
              <a:t>Δαμασκηνοῦ</a:t>
            </a:r>
            <a:r>
              <a:rPr lang="el-GR" dirty="0"/>
              <a:t>, </a:t>
            </a:r>
            <a:r>
              <a:rPr lang="el-GR" i="1" dirty="0" err="1"/>
              <a:t>Πρὸς</a:t>
            </a:r>
            <a:r>
              <a:rPr lang="el-GR" i="1" dirty="0"/>
              <a:t> </a:t>
            </a:r>
            <a:r>
              <a:rPr lang="el-GR" i="1" dirty="0" err="1"/>
              <a:t>τοὺς</a:t>
            </a:r>
            <a:r>
              <a:rPr lang="el-GR" i="1" dirty="0"/>
              <a:t> διαβάλλοντας </a:t>
            </a:r>
            <a:r>
              <a:rPr lang="el-GR" i="1" dirty="0" err="1"/>
              <a:t>τὰς</a:t>
            </a:r>
            <a:r>
              <a:rPr lang="el-GR" i="1" dirty="0"/>
              <a:t> </a:t>
            </a:r>
            <a:r>
              <a:rPr lang="el-GR" i="1" dirty="0" err="1"/>
              <a:t>ἁγίας</a:t>
            </a:r>
            <a:r>
              <a:rPr lang="el-GR" i="1" dirty="0"/>
              <a:t> </a:t>
            </a:r>
            <a:r>
              <a:rPr lang="el-GR" i="1" dirty="0" err="1"/>
              <a:t>εἰκόνας</a:t>
            </a:r>
            <a:r>
              <a:rPr lang="el-GR" i="1" dirty="0"/>
              <a:t> 1,16</a:t>
            </a:r>
            <a:r>
              <a:rPr lang="el-GR" dirty="0"/>
              <a:t>, </a:t>
            </a:r>
            <a:r>
              <a:rPr lang="en-US" dirty="0"/>
              <a:t>PG</a:t>
            </a:r>
            <a:r>
              <a:rPr lang="el-GR" dirty="0"/>
              <a:t> 94, 1245</a:t>
            </a:r>
            <a:r>
              <a:rPr lang="en-US" dirty="0"/>
              <a:t>A</a:t>
            </a:r>
            <a:r>
              <a:rPr lang="el-GR" dirty="0"/>
              <a:t>)  </a:t>
            </a:r>
          </a:p>
          <a:p>
            <a:endParaRPr lang="el-GR" dirty="0"/>
          </a:p>
        </p:txBody>
      </p:sp>
    </p:spTree>
    <p:extLst>
      <p:ext uri="{BB962C8B-B14F-4D97-AF65-F5344CB8AC3E}">
        <p14:creationId xmlns:p14="http://schemas.microsoft.com/office/powerpoint/2010/main" val="1861762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283335" y="1690688"/>
            <a:ext cx="11526592" cy="5167312"/>
          </a:xfrm>
        </p:spPr>
        <p:txBody>
          <a:bodyPr>
            <a:normAutofit/>
          </a:bodyPr>
          <a:lstStyle/>
          <a:p>
            <a:r>
              <a:rPr lang="el-GR" dirty="0"/>
              <a:t>Αργότερα όταν η αλήθεια της εν Χριστώ ανακαινίσεως και θεώσεως του ανθρώπου αμφισβητήθηκε στο επίπεδο της μυστικής εμπειρίας, η εκκλησιαστική διδασκαλία υποστηρίχθηκε με τη χρήση της διάκρισης μεταξύ ουσίας και ενέργειας ή ενεργειών στον Θεό. </a:t>
            </a:r>
          </a:p>
          <a:p>
            <a:r>
              <a:rPr lang="el-GR" dirty="0"/>
              <a:t>Οι ενέργειες του Θεού είναι κοινές στα τρία θεία πρόσωπα. Η ουσία του Θεού παραμένει απρόσιτη και αμέθεκτη, ενώ οι ενέργειές Του γίνονται προσιτές και μεθεκτές. </a:t>
            </a:r>
          </a:p>
          <a:p>
            <a:r>
              <a:rPr lang="el-GR" dirty="0"/>
              <a:t>Οι άκτιστες ενέργειες του Θεού διακρίνονται από την άκτιστη ουσία του. </a:t>
            </a:r>
          </a:p>
          <a:p>
            <a:r>
              <a:rPr lang="el-GR" dirty="0"/>
              <a:t>Όταν δεν γίνεται η διάκριση αυτή έρχεται ως συνέπεια:</a:t>
            </a:r>
          </a:p>
          <a:p>
            <a:pPr marL="514350" lvl="0" indent="-514350">
              <a:buFont typeface="+mj-lt"/>
              <a:buAutoNum type="arabicPeriod"/>
            </a:pPr>
            <a:r>
              <a:rPr lang="el-GR" dirty="0"/>
              <a:t>είτε η σύγχυση Θεού και κόσμου,</a:t>
            </a:r>
          </a:p>
          <a:p>
            <a:pPr marL="514350" lvl="0" indent="-514350">
              <a:buFont typeface="+mj-lt"/>
              <a:buAutoNum type="arabicPeriod"/>
            </a:pPr>
            <a:r>
              <a:rPr lang="el-GR" dirty="0"/>
              <a:t>είτε η άρνηση της πραγματικής κοινωνίας του Θεού με τον κόσμο.  </a:t>
            </a:r>
          </a:p>
          <a:p>
            <a:endParaRPr lang="el-GR" dirty="0"/>
          </a:p>
        </p:txBody>
      </p:sp>
    </p:spTree>
    <p:extLst>
      <p:ext uri="{BB962C8B-B14F-4D97-AF65-F5344CB8AC3E}">
        <p14:creationId xmlns:p14="http://schemas.microsoft.com/office/powerpoint/2010/main" val="2700236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373487" y="1825624"/>
            <a:ext cx="11578107" cy="5032375"/>
          </a:xfrm>
        </p:spPr>
        <p:txBody>
          <a:bodyPr>
            <a:normAutofit/>
          </a:bodyPr>
          <a:lstStyle/>
          <a:p>
            <a:r>
              <a:rPr lang="el-GR" dirty="0"/>
              <a:t>Η θεολογία των άκτιστων ενεργειών συνδέεται οργανικά με ολόκληρη την παράδοση της Εκκλησίας. Δηλαδή συνδέεται με:</a:t>
            </a:r>
          </a:p>
          <a:p>
            <a:pPr marL="514350" lvl="0" indent="-514350">
              <a:buFont typeface="+mj-lt"/>
              <a:buAutoNum type="arabicPeriod"/>
            </a:pPr>
            <a:r>
              <a:rPr lang="el-GR" dirty="0"/>
              <a:t>τη δογματική διδασκαλία,  </a:t>
            </a:r>
          </a:p>
          <a:p>
            <a:pPr marL="514350" lvl="0" indent="-514350">
              <a:buFont typeface="+mj-lt"/>
              <a:buAutoNum type="arabicPeriod"/>
            </a:pPr>
            <a:r>
              <a:rPr lang="el-GR" dirty="0"/>
              <a:t>την ορθόδοξη ηθική, και </a:t>
            </a:r>
          </a:p>
          <a:p>
            <a:pPr marL="514350" lvl="0" indent="-514350">
              <a:buFont typeface="+mj-lt"/>
              <a:buAutoNum type="arabicPeriod"/>
            </a:pPr>
            <a:r>
              <a:rPr lang="el-GR" dirty="0"/>
              <a:t>την ορθόδοξη λειτουργική ζωή.</a:t>
            </a:r>
          </a:p>
          <a:p>
            <a:r>
              <a:rPr lang="el-GR" dirty="0"/>
              <a:t>Η θεολογία αυτή παρουσιάζεται ιδιαίτερα επίκαιρη στις μέρες μας, όπου κυριαρχούν η προβληματική του παρόντος και οι διαγραφόμενες εξελίξεις του άμεσου μέλλοντος. </a:t>
            </a:r>
          </a:p>
          <a:p>
            <a:r>
              <a:rPr lang="el-GR" dirty="0"/>
              <a:t>Με τη θεολογία των άκτιστων ενεργειών η Εκκλησία έχει τη δυνατότητα να συνδυάσει την προσήλωση στην παράδοσή της με τη δυναμική αντιμετώπιση της κρίσης στο παρόν και της πρόκλησης στο μέλλον. </a:t>
            </a:r>
          </a:p>
        </p:txBody>
      </p:sp>
    </p:spTree>
    <p:extLst>
      <p:ext uri="{BB962C8B-B14F-4D97-AF65-F5344CB8AC3E}">
        <p14:creationId xmlns:p14="http://schemas.microsoft.com/office/powerpoint/2010/main" val="2550278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579549" y="1825625"/>
            <a:ext cx="11204619" cy="4351338"/>
          </a:xfrm>
        </p:spPr>
        <p:txBody>
          <a:bodyPr>
            <a:normAutofit/>
          </a:bodyPr>
          <a:lstStyle/>
          <a:p>
            <a:r>
              <a:rPr lang="el-GR" dirty="0"/>
              <a:t>Τα δόγματα της Εκκλησίας είναι δείκτες ζωής, όπως και οι εντολές. </a:t>
            </a:r>
          </a:p>
          <a:p>
            <a:r>
              <a:rPr lang="el-GR" dirty="0"/>
              <a:t>Δόγματα και εντολές συνδέονται οργανικά και αναπόσπαστα μεταξύ τους. </a:t>
            </a:r>
          </a:p>
          <a:p>
            <a:r>
              <a:rPr lang="el-GR" dirty="0"/>
              <a:t>Όπως τα δόγματα συνοψίζονται στην ταυτότητα «</a:t>
            </a:r>
            <a:r>
              <a:rPr lang="el-GR" i="1" dirty="0" err="1"/>
              <a:t>Ἰησοῦς</a:t>
            </a:r>
            <a:r>
              <a:rPr lang="el-GR" i="1" dirty="0"/>
              <a:t> </a:t>
            </a:r>
            <a:r>
              <a:rPr lang="el-GR" i="1" dirty="0" err="1"/>
              <a:t>ἐστὶν</a:t>
            </a:r>
            <a:r>
              <a:rPr lang="el-GR" i="1" dirty="0"/>
              <a:t> ὁ Χριστός</a:t>
            </a:r>
            <a:r>
              <a:rPr lang="el-GR" dirty="0"/>
              <a:t>», που είναι η </a:t>
            </a:r>
            <a:r>
              <a:rPr lang="el-GR" b="1" dirty="0"/>
              <a:t>ταυτότητα του Θεού της αγάπης</a:t>
            </a:r>
            <a:r>
              <a:rPr lang="el-GR" dirty="0"/>
              <a:t>, έτσι και οι εντολές συνοψίζονται στην </a:t>
            </a:r>
            <a:r>
              <a:rPr lang="el-GR" b="1" dirty="0"/>
              <a:t>εντολή της αγάπης</a:t>
            </a:r>
            <a:r>
              <a:rPr lang="el-GR" dirty="0"/>
              <a:t> «</a:t>
            </a:r>
            <a:r>
              <a:rPr lang="el-GR" i="1" dirty="0"/>
              <a:t>ὁ </a:t>
            </a:r>
            <a:r>
              <a:rPr lang="el-GR" i="1" dirty="0" err="1"/>
              <a:t>γὰρ</a:t>
            </a:r>
            <a:r>
              <a:rPr lang="el-GR" i="1" dirty="0"/>
              <a:t> </a:t>
            </a:r>
            <a:r>
              <a:rPr lang="el-GR" i="1" dirty="0" err="1"/>
              <a:t>ἀγαπῶν</a:t>
            </a:r>
            <a:r>
              <a:rPr lang="el-GR" i="1" dirty="0"/>
              <a:t> </a:t>
            </a:r>
            <a:r>
              <a:rPr lang="el-GR" i="1" dirty="0" err="1"/>
              <a:t>τὸν</a:t>
            </a:r>
            <a:r>
              <a:rPr lang="el-GR" i="1" dirty="0"/>
              <a:t> </a:t>
            </a:r>
            <a:r>
              <a:rPr lang="el-GR" i="1" dirty="0" err="1"/>
              <a:t>ἕτερον</a:t>
            </a:r>
            <a:r>
              <a:rPr lang="el-GR" i="1" dirty="0"/>
              <a:t> </a:t>
            </a:r>
            <a:r>
              <a:rPr lang="el-GR" i="1" dirty="0" err="1"/>
              <a:t>νόμον</a:t>
            </a:r>
            <a:r>
              <a:rPr lang="el-GR" i="1" dirty="0"/>
              <a:t> </a:t>
            </a:r>
            <a:r>
              <a:rPr lang="el-GR" i="1" dirty="0" err="1"/>
              <a:t>πεπλήρωκε</a:t>
            </a:r>
            <a:r>
              <a:rPr lang="el-GR" dirty="0"/>
              <a:t>». (</a:t>
            </a:r>
            <a:r>
              <a:rPr lang="el-GR" i="1" dirty="0" err="1"/>
              <a:t>Ρωμ</a:t>
            </a:r>
            <a:r>
              <a:rPr lang="el-GR" dirty="0"/>
              <a:t>. 13,8)</a:t>
            </a:r>
          </a:p>
          <a:p>
            <a:r>
              <a:rPr lang="el-GR" dirty="0"/>
              <a:t>Με την τήρηση της εντολής της αγάπης κατανοούνται τα δόγματα της Εκκλησίας και προσεγγίζεται το μυστήριο του Τριαδικού Θεού. </a:t>
            </a:r>
          </a:p>
        </p:txBody>
      </p:sp>
    </p:spTree>
    <p:extLst>
      <p:ext uri="{BB962C8B-B14F-4D97-AF65-F5344CB8AC3E}">
        <p14:creationId xmlns:p14="http://schemas.microsoft.com/office/powerpoint/2010/main" val="3737778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334851" y="1825624"/>
            <a:ext cx="11513712" cy="5032375"/>
          </a:xfrm>
        </p:spPr>
        <p:txBody>
          <a:bodyPr>
            <a:normAutofit lnSpcReduction="10000"/>
          </a:bodyPr>
          <a:lstStyle/>
          <a:p>
            <a:r>
              <a:rPr lang="el-GR" dirty="0"/>
              <a:t>Οι εντολές του Θεού σύμφωνα με τον όσιο Μάρκο τον Ερημίτη «</a:t>
            </a:r>
            <a:r>
              <a:rPr lang="el-GR" i="1" dirty="0" err="1"/>
              <a:t>τοὺς</a:t>
            </a:r>
            <a:r>
              <a:rPr lang="el-GR" i="1" dirty="0"/>
              <a:t> </a:t>
            </a:r>
            <a:r>
              <a:rPr lang="el-GR" i="1" dirty="0" err="1"/>
              <a:t>ὅρους</a:t>
            </a:r>
            <a:r>
              <a:rPr lang="el-GR" i="1" dirty="0"/>
              <a:t> </a:t>
            </a:r>
            <a:r>
              <a:rPr lang="el-GR" i="1" dirty="0" err="1"/>
              <a:t>τῆς</a:t>
            </a:r>
            <a:r>
              <a:rPr lang="el-GR" i="1" dirty="0"/>
              <a:t> δοθείσης </a:t>
            </a:r>
            <a:r>
              <a:rPr lang="el-GR" i="1" dirty="0" err="1"/>
              <a:t>ἡμῖν</a:t>
            </a:r>
            <a:r>
              <a:rPr lang="el-GR" i="1" dirty="0"/>
              <a:t> </a:t>
            </a:r>
            <a:r>
              <a:rPr lang="el-GR" i="1" dirty="0" err="1"/>
              <a:t>ἐλευθερίας</a:t>
            </a:r>
            <a:r>
              <a:rPr lang="el-GR" i="1" dirty="0"/>
              <a:t> </a:t>
            </a:r>
            <a:r>
              <a:rPr lang="el-GR" i="1" dirty="0" err="1"/>
              <a:t>φυλάττουσιν</a:t>
            </a:r>
            <a:r>
              <a:rPr lang="el-GR" dirty="0"/>
              <a:t>». (</a:t>
            </a:r>
            <a:r>
              <a:rPr lang="el-GR" i="1" dirty="0" err="1"/>
              <a:t>Περὶ</a:t>
            </a:r>
            <a:r>
              <a:rPr lang="el-GR" i="1" dirty="0"/>
              <a:t> </a:t>
            </a:r>
            <a:r>
              <a:rPr lang="el-GR" i="1" dirty="0" err="1"/>
              <a:t>τοῦ</a:t>
            </a:r>
            <a:r>
              <a:rPr lang="el-GR" i="1" dirty="0"/>
              <a:t> θείου βαπτίσματος</a:t>
            </a:r>
            <a:r>
              <a:rPr lang="el-GR" dirty="0"/>
              <a:t>, </a:t>
            </a:r>
            <a:r>
              <a:rPr lang="en-US" dirty="0"/>
              <a:t>PG </a:t>
            </a:r>
            <a:r>
              <a:rPr lang="el-GR" dirty="0"/>
              <a:t>65, 992</a:t>
            </a:r>
            <a:r>
              <a:rPr lang="en-US" dirty="0"/>
              <a:t>A</a:t>
            </a:r>
            <a:r>
              <a:rPr lang="el-GR" dirty="0"/>
              <a:t>) </a:t>
            </a:r>
          </a:p>
          <a:p>
            <a:r>
              <a:rPr lang="el-GR" dirty="0"/>
              <a:t>Τα δόγματα που φυλάσσουν τους όρους της αλήθειας,  όπως οι εντολές φυλάσσουν τους όρους της ελευθερίας. </a:t>
            </a:r>
          </a:p>
          <a:p>
            <a:r>
              <a:rPr lang="el-GR" dirty="0"/>
              <a:t>Από την </a:t>
            </a:r>
            <a:r>
              <a:rPr lang="el-GR" i="1" dirty="0"/>
              <a:t>Παλαιά Διαθήκη</a:t>
            </a:r>
            <a:r>
              <a:rPr lang="el-GR" dirty="0"/>
              <a:t> οι εντολές του Θεού συνδέονται με την απελευθέρωση από τη δουλεία του εχθρού και την επιστροφή στην οδό της ελευθερίας. </a:t>
            </a:r>
          </a:p>
          <a:p>
            <a:r>
              <a:rPr lang="el-GR" dirty="0"/>
              <a:t>Ο Θεός, που ελευθέρωσε τον λαό Του από την Αίγυπτο και αργότερα από τη Βαβυλώνα, ελευθερώνει και όλους τους πιστούς από τη δουλεία του θανάτου, εισάγοντάς τους στην Εκκλησία των «</a:t>
            </a:r>
            <a:r>
              <a:rPr lang="el-GR" i="1" dirty="0"/>
              <a:t>πρωτοτόκων</a:t>
            </a:r>
            <a:r>
              <a:rPr lang="el-GR" dirty="0"/>
              <a:t>» (</a:t>
            </a:r>
            <a:r>
              <a:rPr lang="el-GR" i="1" dirty="0"/>
              <a:t>Εβρ.</a:t>
            </a:r>
            <a:r>
              <a:rPr lang="el-GR" dirty="0"/>
              <a:t> 12,23), στην «</a:t>
            </a:r>
            <a:r>
              <a:rPr lang="el-GR" i="1" dirty="0"/>
              <a:t>κοινωνία της </a:t>
            </a:r>
            <a:r>
              <a:rPr lang="el-GR" i="1"/>
              <a:t>θεώσεως</a:t>
            </a:r>
            <a:r>
              <a:rPr lang="el-GR"/>
              <a:t>».  </a:t>
            </a:r>
            <a:endParaRPr lang="el-GR" dirty="0"/>
          </a:p>
        </p:txBody>
      </p:sp>
    </p:spTree>
    <p:extLst>
      <p:ext uri="{BB962C8B-B14F-4D97-AF65-F5344CB8AC3E}">
        <p14:creationId xmlns:p14="http://schemas.microsoft.com/office/powerpoint/2010/main" val="1974749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60301B-5F95-48C8-90E8-3F2609AD6EF3}"/>
              </a:ext>
            </a:extLst>
          </p:cNvPr>
          <p:cNvSpPr>
            <a:spLocks noGrp="1"/>
          </p:cNvSpPr>
          <p:nvPr>
            <p:ph type="title"/>
          </p:nvPr>
        </p:nvSpPr>
        <p:spPr>
          <a:xfrm>
            <a:off x="831574" y="0"/>
            <a:ext cx="10515600" cy="1325563"/>
          </a:xfrm>
        </p:spPr>
        <p:txBody>
          <a:bodyPr/>
          <a:lstStyle/>
          <a:p>
            <a:pPr algn="ctr"/>
            <a:r>
              <a:rPr lang="el-GR" dirty="0"/>
              <a:t>19. ΟΙ ΣΥΝΕΠΕΙΕΣ ΤΩΝ ΑΙΡΕΣΕΩΝ</a:t>
            </a:r>
          </a:p>
        </p:txBody>
      </p:sp>
      <p:sp>
        <p:nvSpPr>
          <p:cNvPr id="3" name="Θέση περιεχομένου 2">
            <a:extLst>
              <a:ext uri="{FF2B5EF4-FFF2-40B4-BE49-F238E27FC236}">
                <a16:creationId xmlns:a16="http://schemas.microsoft.com/office/drawing/2014/main" id="{654E1EEF-656B-4EC1-9CA0-1C6DCA2D8006}"/>
              </a:ext>
            </a:extLst>
          </p:cNvPr>
          <p:cNvSpPr>
            <a:spLocks noGrp="1"/>
          </p:cNvSpPr>
          <p:nvPr>
            <p:ph idx="1"/>
          </p:nvPr>
        </p:nvSpPr>
        <p:spPr>
          <a:xfrm>
            <a:off x="397565" y="1364974"/>
            <a:ext cx="11383618" cy="5493026"/>
          </a:xfrm>
        </p:spPr>
        <p:txBody>
          <a:bodyPr/>
          <a:lstStyle/>
          <a:p>
            <a:pPr marL="0" indent="0">
              <a:buNone/>
            </a:pPr>
            <a:r>
              <a:rPr lang="el-GR" b="1" dirty="0"/>
              <a:t>Ερωτήσεις</a:t>
            </a:r>
            <a:r>
              <a:rPr lang="el-GR" dirty="0"/>
              <a:t>:</a:t>
            </a:r>
          </a:p>
          <a:p>
            <a:pPr marL="514350" indent="-514350">
              <a:buFont typeface="+mj-lt"/>
              <a:buAutoNum type="arabicPeriod"/>
            </a:pPr>
            <a:r>
              <a:rPr lang="el-GR" dirty="0"/>
              <a:t>Ποια είναι η συνέπεια του Αρειανισμού, </a:t>
            </a:r>
            <a:r>
              <a:rPr lang="el-GR" dirty="0" err="1"/>
              <a:t>Απολιναρισμού</a:t>
            </a:r>
            <a:r>
              <a:rPr lang="el-GR" dirty="0"/>
              <a:t>, Νεστοριανισμού, Μονοφυσιτισμού, </a:t>
            </a:r>
            <a:r>
              <a:rPr lang="el-GR" dirty="0" err="1"/>
              <a:t>Μονοθελητισμού</a:t>
            </a:r>
            <a:r>
              <a:rPr lang="el-GR" dirty="0"/>
              <a:t> και </a:t>
            </a:r>
            <a:r>
              <a:rPr lang="el-GR" dirty="0" err="1"/>
              <a:t>Μονοενεργητισμού</a:t>
            </a:r>
            <a:r>
              <a:rPr lang="el-GR" dirty="0"/>
              <a:t>; </a:t>
            </a:r>
          </a:p>
          <a:p>
            <a:pPr marL="514350" indent="-514350">
              <a:buFont typeface="+mj-lt"/>
              <a:buAutoNum type="arabicPeriod"/>
            </a:pPr>
            <a:r>
              <a:rPr lang="el-GR" dirty="0"/>
              <a:t>Τι σημειώνει ο Γρηγόριος </a:t>
            </a:r>
            <a:r>
              <a:rPr lang="el-GR" dirty="0" err="1"/>
              <a:t>Νύσσης</a:t>
            </a:r>
            <a:r>
              <a:rPr lang="el-GR" dirty="0"/>
              <a:t> σε σχέση με τα δόγματα της Εκκλησίας;</a:t>
            </a:r>
          </a:p>
          <a:p>
            <a:pPr marL="514350" indent="-514350">
              <a:buFont typeface="+mj-lt"/>
              <a:buAutoNum type="arabicPeriod"/>
            </a:pPr>
            <a:r>
              <a:rPr lang="el-GR" dirty="0"/>
              <a:t>Τι είδε η Εκκλησία στη διδασκαλία της Εικονομαχίας; </a:t>
            </a:r>
          </a:p>
          <a:p>
            <a:pPr marL="514350" indent="-514350">
              <a:buFont typeface="+mj-lt"/>
              <a:buAutoNum type="arabicPeriod"/>
            </a:pPr>
            <a:r>
              <a:rPr lang="el-GR" dirty="0"/>
              <a:t>Ποιες είναι οι συνέπειες τη μη διάκρισης μεταξύ ουσίας και ενεργειών; </a:t>
            </a:r>
          </a:p>
          <a:p>
            <a:pPr marL="514350" indent="-514350">
              <a:buFont typeface="+mj-lt"/>
              <a:buAutoNum type="arabicPeriod"/>
            </a:pPr>
            <a:r>
              <a:rPr lang="el-GR" dirty="0"/>
              <a:t>Τι φυλάσσουν τα δόγματα και τι οι εντολές; </a:t>
            </a:r>
          </a:p>
        </p:txBody>
      </p:sp>
    </p:spTree>
    <p:extLst>
      <p:ext uri="{BB962C8B-B14F-4D97-AF65-F5344CB8AC3E}">
        <p14:creationId xmlns:p14="http://schemas.microsoft.com/office/powerpoint/2010/main" val="377908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19. ΟΙ ΣΥΝΕΠΕΙΕΣ ΤΩΝ ΑΙΡΕΣΕΩΝ</a:t>
            </a:r>
            <a:br>
              <a:rPr lang="el-GR" dirty="0"/>
            </a:br>
            <a:endParaRPr lang="el-GR" dirty="0"/>
          </a:p>
        </p:txBody>
      </p:sp>
      <p:sp>
        <p:nvSpPr>
          <p:cNvPr id="3" name="Θέση περιεχομένου 2"/>
          <p:cNvSpPr>
            <a:spLocks noGrp="1"/>
          </p:cNvSpPr>
          <p:nvPr>
            <p:ph idx="1"/>
          </p:nvPr>
        </p:nvSpPr>
        <p:spPr/>
        <p:txBody>
          <a:bodyPr>
            <a:normAutofit/>
          </a:bodyPr>
          <a:lstStyle/>
          <a:p>
            <a:r>
              <a:rPr lang="el-GR" b="1" dirty="0"/>
              <a:t>Αρειανισμός</a:t>
            </a:r>
            <a:r>
              <a:rPr lang="el-GR" dirty="0"/>
              <a:t>. Αμφισβήτησε τη θεότητα του Χριστού. Η Εκκλησία απάντησε με το δόγμα ότι ο Υιός είναι τέλειος Θεός, ομοούσιος με τον Πατέρα. </a:t>
            </a:r>
          </a:p>
          <a:p>
            <a:r>
              <a:rPr lang="el-GR" dirty="0"/>
              <a:t>Ο Χριστός είναι Θεός που ενανθρώπησε και όχι άνθρωπος που θεοποιήθηκε.</a:t>
            </a:r>
          </a:p>
          <a:p>
            <a:r>
              <a:rPr lang="el-GR" dirty="0"/>
              <a:t>Η θέωση της ανθρώπινης φύσης αποτελεί θεία δωρεά  και όχι ηθικό κατόρθωμα. </a:t>
            </a:r>
          </a:p>
          <a:p>
            <a:r>
              <a:rPr lang="el-GR" dirty="0"/>
              <a:t>Συνεπώς η διδασκαλία του Αρείου δεν υπήρξε μόνο δογματική αίρεση αλλά και ηθική αίρεση, που αντέτασσε στη χαρισματική θέωση του ανθρώπου την ηθική θέωση. </a:t>
            </a:r>
          </a:p>
          <a:p>
            <a:endParaRPr lang="el-GR" dirty="0"/>
          </a:p>
        </p:txBody>
      </p:sp>
    </p:spTree>
    <p:extLst>
      <p:ext uri="{BB962C8B-B14F-4D97-AF65-F5344CB8AC3E}">
        <p14:creationId xmlns:p14="http://schemas.microsoft.com/office/powerpoint/2010/main" val="175569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154546" y="1403798"/>
            <a:ext cx="11887200" cy="5454202"/>
          </a:xfrm>
        </p:spPr>
        <p:txBody>
          <a:bodyPr>
            <a:normAutofit lnSpcReduction="10000"/>
          </a:bodyPr>
          <a:lstStyle/>
          <a:p>
            <a:r>
              <a:rPr lang="el-GR" b="1" dirty="0"/>
              <a:t>Απολιναρισμός</a:t>
            </a:r>
            <a:r>
              <a:rPr lang="el-GR" dirty="0"/>
              <a:t>. Αμφισβητούσε την πληρότητα της ανθρώπινης φύσης που προσέλαβε ο Χριστός.</a:t>
            </a:r>
          </a:p>
          <a:p>
            <a:r>
              <a:rPr lang="el-GR" dirty="0"/>
              <a:t>Το κτιστό όμως που δεν προσλαμβάνεται από το άκτιστο παραμένει δέσμιο της φθοράς και του θανάτου. Συνεπώς, η σωτηρία του ανθρώπου δεν είναι πλήρης. </a:t>
            </a:r>
          </a:p>
          <a:p>
            <a:r>
              <a:rPr lang="el-GR" b="1" dirty="0"/>
              <a:t>Νεστοριανισμός</a:t>
            </a:r>
            <a:r>
              <a:rPr lang="el-GR" dirty="0"/>
              <a:t>. Απέρριπτε την πραγματική ένωση της θείας με την ανθρώπινη φύση στην μία Υπόσταση του Χριστού. </a:t>
            </a:r>
          </a:p>
          <a:p>
            <a:r>
              <a:rPr lang="el-GR" dirty="0"/>
              <a:t>Διαιρούσε τον Χριστό σε δύο πρόσωπα και ακύρωνε τη σωτηρία του ανθρώπου. Πρόσβαλε το μυστήριο της ενώσεως με τον Θεό και θεώσεώς Του.</a:t>
            </a:r>
          </a:p>
          <a:p>
            <a:r>
              <a:rPr lang="el-GR" b="1" dirty="0" err="1"/>
              <a:t>Μονοφυσιτιμός</a:t>
            </a:r>
            <a:r>
              <a:rPr lang="el-GR" dirty="0"/>
              <a:t>. Εξαφάνιζε την ανθρώπινη φύση του Χριστού. </a:t>
            </a:r>
          </a:p>
          <a:p>
            <a:r>
              <a:rPr lang="el-GR" dirty="0"/>
              <a:t>Η σωτηρία του ανθρώπου δεν μπορεί να πραγματοποιηθεί με την απορρόφηση και εξαφάνισή του στη θεία φύση, αλλά με τη διάσωση και </a:t>
            </a:r>
            <a:r>
              <a:rPr lang="el-GR" dirty="0" err="1"/>
              <a:t>θέωσή</a:t>
            </a:r>
            <a:r>
              <a:rPr lang="el-GR" dirty="0"/>
              <a:t> Του. </a:t>
            </a:r>
          </a:p>
          <a:p>
            <a:endParaRPr lang="el-GR" dirty="0"/>
          </a:p>
        </p:txBody>
      </p:sp>
    </p:spTree>
    <p:extLst>
      <p:ext uri="{BB962C8B-B14F-4D97-AF65-F5344CB8AC3E}">
        <p14:creationId xmlns:p14="http://schemas.microsoft.com/office/powerpoint/2010/main" val="1933963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321972" y="1690688"/>
            <a:ext cx="11590986" cy="5167312"/>
          </a:xfrm>
        </p:spPr>
        <p:txBody>
          <a:bodyPr>
            <a:normAutofit/>
          </a:bodyPr>
          <a:lstStyle/>
          <a:p>
            <a:r>
              <a:rPr lang="el-GR" b="1" dirty="0"/>
              <a:t>Μονοθελητισμός-Μονοενεργητισμός</a:t>
            </a:r>
            <a:r>
              <a:rPr lang="el-GR" dirty="0"/>
              <a:t>. Ο πρώτος αρνείται την ανθρώπινη θέληση, ενώ ο δεύτερος την ανθρώπινη ενέργεια του Χριστού. </a:t>
            </a:r>
          </a:p>
          <a:p>
            <a:r>
              <a:rPr lang="el-GR" dirty="0"/>
              <a:t>Η ανθρώπινη φύση έχει και θέληση και ενέργεια.</a:t>
            </a:r>
          </a:p>
          <a:p>
            <a:r>
              <a:rPr lang="el-GR" dirty="0"/>
              <a:t>Ο Χριστός υπέταξε την ανθρώπινη θέλησή Του στη θεία θέληση, και έτσι θεοποίησε την ανθρώπινη θέληση στο ένα και αδιαίρετο πρόσωπό Του. </a:t>
            </a:r>
          </a:p>
          <a:p>
            <a:r>
              <a:rPr lang="el-GR" dirty="0"/>
              <a:t>Έτσι, ο κάθε </a:t>
            </a:r>
            <a:r>
              <a:rPr lang="el-GR"/>
              <a:t>πιστός μπορεί να </a:t>
            </a:r>
            <a:r>
              <a:rPr lang="el-GR" dirty="0"/>
              <a:t>συντονίσει τη θέλησή του με τη θεία θέληση, να κάνει το θείο θέλημα δικό του θέλημα, να μην θέλει τίποτε διαφορετικό από αυτό που θέλει ο Θεός.</a:t>
            </a:r>
          </a:p>
          <a:p>
            <a:r>
              <a:rPr lang="el-GR" dirty="0"/>
              <a:t>Αυτό σημαίνει ότι το θέλημα του ανθρώπου ανοίγεται στην απειρότητα του θείου θελήματος και της θείας ελευθερίας.</a:t>
            </a:r>
          </a:p>
          <a:p>
            <a:endParaRPr lang="el-GR" dirty="0"/>
          </a:p>
        </p:txBody>
      </p:sp>
    </p:spTree>
    <p:extLst>
      <p:ext uri="{BB962C8B-B14F-4D97-AF65-F5344CB8AC3E}">
        <p14:creationId xmlns:p14="http://schemas.microsoft.com/office/powerpoint/2010/main" val="215019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p:txBody>
          <a:bodyPr/>
          <a:lstStyle/>
          <a:p>
            <a:r>
              <a:rPr lang="el-GR" dirty="0"/>
              <a:t>Το δόγμα της Χαλκηδόνας «έσωσε» τη χριστιανική ζωή από μια ηθικοκρατία και μια άκρατη πνευματοκρατία. Δεν έγινε όμως δεκτή από όλους. </a:t>
            </a:r>
          </a:p>
          <a:p>
            <a:r>
              <a:rPr lang="el-GR" dirty="0"/>
              <a:t>Η Αυτοκρατορία συγκλονίστηκε και τελικά ακρωτηριάστηκε. Οι ανατολικές επαρχίες χάθηκαν για λόγους πολιτικούς, πολιτιστικούς και θρησκευτικούς.</a:t>
            </a:r>
          </a:p>
          <a:p>
            <a:r>
              <a:rPr lang="el-GR" dirty="0"/>
              <a:t>Ο Μάξιμος ο Ομολογητής στα συγγράμματά του με τον πιο λαγαρό τρόπο ξεκαθαρίζει τη δογματική διδασκαλία για τα δύο φυσικά θελήματα και τις δύο ενέργειες του Χριστού, μαζί με την καταδίκη του αιρετικού γνωμικού θελήματος. </a:t>
            </a:r>
          </a:p>
        </p:txBody>
      </p:sp>
    </p:spTree>
    <p:extLst>
      <p:ext uri="{BB962C8B-B14F-4D97-AF65-F5344CB8AC3E}">
        <p14:creationId xmlns:p14="http://schemas.microsoft.com/office/powerpoint/2010/main" val="168610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218941" y="1825624"/>
            <a:ext cx="11745532" cy="5032375"/>
          </a:xfrm>
        </p:spPr>
        <p:txBody>
          <a:bodyPr>
            <a:normAutofit lnSpcReduction="10000"/>
          </a:bodyPr>
          <a:lstStyle/>
          <a:p>
            <a:r>
              <a:rPr lang="el-GR" dirty="0"/>
              <a:t>Η ΣΤ΄ Οικουμενική Σύνοδος που συγκλήθηκε στην Κωνσταντινούπολη τον Νοέμβριο  του 680 και ολοκληρώθηκε τον Σεπτέμβριο 681 δεν είχε να αντιμετωπίσει κανένα νέο πρόβλημα, αλλά το παλαιότερο θέμα του Χριστολογικού δόγματος. </a:t>
            </a:r>
          </a:p>
          <a:p>
            <a:r>
              <a:rPr lang="el-GR" dirty="0"/>
              <a:t>Η ΣΤ΄ Οικουμενική Σύνοδος θέσπισε όρο πίστεως. Αναφέρεται με περιεκτική περιγραφή στη διδασκαλία για τα δύο φυσικά θελήματα και τις δύο φυσικές ενέργειες, κατά την υποστατική ένωση των δύο φύσεων του Χριστού και την υποστατική ταυτότητά Του. </a:t>
            </a:r>
          </a:p>
          <a:p>
            <a:r>
              <a:rPr lang="el-GR" dirty="0"/>
              <a:t>Εξαιτίας της υποστατικής ένωσης και της υποστατικής ταυτότητας ο ίδιος ο Λόγος θέλει και τα θεία και τα ανθρώπινα. </a:t>
            </a:r>
          </a:p>
          <a:p>
            <a:r>
              <a:rPr lang="el-GR" dirty="0"/>
              <a:t>Παρόλη την ανομοιότητα των δύο φυσικών θελημάτων δεν παρατηρείται καμία εναντιότητα μεταξύ τους. Το ανθρώπινο θέλημα δεν αντιμάχεται το θείο, δεν εναντιώνεται, αλλά απεναντίας υποτάσσεται σ΄ αυτό. </a:t>
            </a:r>
          </a:p>
        </p:txBody>
      </p:sp>
    </p:spTree>
    <p:extLst>
      <p:ext uri="{BB962C8B-B14F-4D97-AF65-F5344CB8AC3E}">
        <p14:creationId xmlns:p14="http://schemas.microsoft.com/office/powerpoint/2010/main" val="1330766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p:txBody>
          <a:bodyPr/>
          <a:lstStyle/>
          <a:p>
            <a:r>
              <a:rPr lang="el-GR" dirty="0"/>
              <a:t>Επίσης, σύμφωνα με την ορθόδοξη θεολογία καμία φύση δεν είναι ανενέργητη. Τα δύο φυσικά θελήματα του Χριστού έχουν και τις αντίστοιχες ενέργειες. </a:t>
            </a:r>
          </a:p>
          <a:p>
            <a:r>
              <a:rPr lang="el-GR" dirty="0"/>
              <a:t>Επομένως ο ένας Κύριος, έχοντας δύο φύσεις ενωμένες κατ’ </a:t>
            </a:r>
            <a:r>
              <a:rPr lang="el-GR" dirty="0" err="1"/>
              <a:t>ουσίαν</a:t>
            </a:r>
            <a:r>
              <a:rPr lang="el-GR" dirty="0"/>
              <a:t>, έχει δύο θελήματα και δύο ενέργειες πάντοτε σε άρρηκτη συνάρτηση προς τις φύσεις. </a:t>
            </a:r>
          </a:p>
          <a:p>
            <a:r>
              <a:rPr lang="el-GR" dirty="0"/>
              <a:t>Ο ένας και σαρκωμένος Λόγος, ο Χριστός, είναι φορέας των δύο φύσεων και των δύο θελημάτων και ενεργειών. </a:t>
            </a:r>
          </a:p>
        </p:txBody>
      </p:sp>
    </p:spTree>
    <p:extLst>
      <p:ext uri="{BB962C8B-B14F-4D97-AF65-F5344CB8AC3E}">
        <p14:creationId xmlns:p14="http://schemas.microsoft.com/office/powerpoint/2010/main" val="2103589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a:xfrm>
            <a:off x="463639" y="1416676"/>
            <a:ext cx="11114467" cy="5228823"/>
          </a:xfrm>
        </p:spPr>
        <p:txBody>
          <a:bodyPr>
            <a:normAutofit/>
          </a:bodyPr>
          <a:lstStyle/>
          <a:p>
            <a:r>
              <a:rPr lang="el-GR" dirty="0"/>
              <a:t>Με τη διατύπωση του Χριστολογικού δόγματος οριοθετείται και η αλήθεια για τον άνθρωπο και τη ζωή του.</a:t>
            </a:r>
          </a:p>
          <a:p>
            <a:r>
              <a:rPr lang="el-GR" dirty="0"/>
              <a:t>Η Χριστολογία προσδιορίζει την ανθρωπολογία του καινού ανθρώπου.</a:t>
            </a:r>
          </a:p>
          <a:p>
            <a:r>
              <a:rPr lang="el-GR" dirty="0"/>
              <a:t>Παραχάραξη της Χριστολογίας σημαίνει παραχάραξη και της ανθρωπολογίας. </a:t>
            </a:r>
          </a:p>
          <a:p>
            <a:r>
              <a:rPr lang="el-GR" dirty="0"/>
              <a:t>Και το αντίστροφο. Όποτε υπεισέρχονται κοσμικά στοιχεία στην ανθρωπολογία σημειώνονται μεταλλαγές και στη Χριστολογία. (αναβίωση Αρειανισμού)</a:t>
            </a:r>
          </a:p>
          <a:p>
            <a:r>
              <a:rPr lang="el-GR" dirty="0"/>
              <a:t>Όπως σημειώνει και ο άγιος Γρηγόριος Νύσσης δεν πρέπει να εξηγείται «</a:t>
            </a:r>
            <a:r>
              <a:rPr lang="el-GR" i="1" dirty="0" err="1"/>
              <a:t>ἐκ</a:t>
            </a:r>
            <a:r>
              <a:rPr lang="el-GR" i="1" dirty="0"/>
              <a:t> </a:t>
            </a:r>
            <a:r>
              <a:rPr lang="el-GR" i="1" dirty="0" err="1"/>
              <a:t>τῶν</a:t>
            </a:r>
            <a:r>
              <a:rPr lang="el-GR" i="1" dirty="0"/>
              <a:t> κάτω</a:t>
            </a:r>
            <a:r>
              <a:rPr lang="el-GR" dirty="0"/>
              <a:t>» η φύση των άνω. (</a:t>
            </a:r>
            <a:r>
              <a:rPr lang="el-GR" i="1" dirty="0" err="1"/>
              <a:t>Κατὰ</a:t>
            </a:r>
            <a:r>
              <a:rPr lang="el-GR" i="1" dirty="0"/>
              <a:t> </a:t>
            </a:r>
            <a:r>
              <a:rPr lang="el-GR" i="1" dirty="0" err="1"/>
              <a:t>Εὐνομίου</a:t>
            </a:r>
            <a:r>
              <a:rPr lang="el-GR" dirty="0"/>
              <a:t> 4, </a:t>
            </a:r>
            <a:r>
              <a:rPr lang="en-US" dirty="0"/>
              <a:t>PG</a:t>
            </a:r>
            <a:r>
              <a:rPr lang="el-GR" dirty="0"/>
              <a:t> 45, 625</a:t>
            </a:r>
            <a:r>
              <a:rPr lang="en-US" dirty="0"/>
              <a:t>D</a:t>
            </a:r>
            <a:r>
              <a:rPr lang="el-GR" dirty="0"/>
              <a:t>)</a:t>
            </a:r>
          </a:p>
          <a:p>
            <a:endParaRPr lang="el-GR" dirty="0"/>
          </a:p>
        </p:txBody>
      </p:sp>
    </p:spTree>
    <p:extLst>
      <p:ext uri="{BB962C8B-B14F-4D97-AF65-F5344CB8AC3E}">
        <p14:creationId xmlns:p14="http://schemas.microsoft.com/office/powerpoint/2010/main" val="2358705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19. ΟΙ ΣΥΝΕΠΕΙΕΣ ΤΩΝ ΑΙΡΕΣΕΩΝ</a:t>
            </a:r>
          </a:p>
        </p:txBody>
      </p:sp>
      <p:sp>
        <p:nvSpPr>
          <p:cNvPr id="3" name="Θέση περιεχομένου 2"/>
          <p:cNvSpPr>
            <a:spLocks noGrp="1"/>
          </p:cNvSpPr>
          <p:nvPr>
            <p:ph idx="1"/>
          </p:nvPr>
        </p:nvSpPr>
        <p:spPr/>
        <p:txBody>
          <a:bodyPr/>
          <a:lstStyle/>
          <a:p>
            <a:r>
              <a:rPr lang="el-GR" dirty="0"/>
              <a:t>Με την Χριστολογία συνδέεται άρρηκτα και η Εκκλησιολογία.</a:t>
            </a:r>
          </a:p>
          <a:p>
            <a:r>
              <a:rPr lang="el-GR" dirty="0"/>
              <a:t>Στην ορθόδοξη παράδοση δεν υπάρχει συστηματικά αναπτυγμένη Εκκλησιολογία. Υπάρχουν μόνο επισημάνσεις για τον σκοπό και τη φύση της Εκκλησίας. </a:t>
            </a:r>
          </a:p>
          <a:p>
            <a:r>
              <a:rPr lang="el-GR" dirty="0"/>
              <a:t>Ο Χριστός θεωρείται πάντοτε ενωμένος με το αδιαίρετο σώμα του, την Εκκλησία. </a:t>
            </a:r>
          </a:p>
          <a:p>
            <a:r>
              <a:rPr lang="el-GR" dirty="0"/>
              <a:t>Οι ιδιότητές της «</a:t>
            </a:r>
            <a:r>
              <a:rPr lang="el-GR" i="1" dirty="0"/>
              <a:t>μία, </a:t>
            </a:r>
            <a:r>
              <a:rPr lang="el-GR" i="1" dirty="0" err="1"/>
              <a:t>ἁγία</a:t>
            </a:r>
            <a:r>
              <a:rPr lang="el-GR" i="1" dirty="0"/>
              <a:t>, καθολική </a:t>
            </a:r>
            <a:r>
              <a:rPr lang="el-GR" i="1" dirty="0" err="1"/>
              <a:t>καὶ</a:t>
            </a:r>
            <a:r>
              <a:rPr lang="el-GR" i="1" dirty="0"/>
              <a:t> </a:t>
            </a:r>
            <a:r>
              <a:rPr lang="el-GR" i="1" dirty="0" err="1"/>
              <a:t>ἀποστολική</a:t>
            </a:r>
            <a:r>
              <a:rPr lang="el-GR" dirty="0"/>
              <a:t>» αποτελούν </a:t>
            </a:r>
            <a:r>
              <a:rPr lang="el-GR" u="sng" dirty="0"/>
              <a:t>δεδομένα γνωρίσματα</a:t>
            </a:r>
            <a:r>
              <a:rPr lang="el-GR" dirty="0"/>
              <a:t> αλλά και </a:t>
            </a:r>
            <a:r>
              <a:rPr lang="el-GR" u="sng" dirty="0"/>
              <a:t>δείκτες ζωής</a:t>
            </a:r>
            <a:r>
              <a:rPr lang="el-GR" dirty="0"/>
              <a:t> για τα μέλη της.</a:t>
            </a:r>
          </a:p>
        </p:txBody>
      </p:sp>
    </p:spTree>
    <p:extLst>
      <p:ext uri="{BB962C8B-B14F-4D97-AF65-F5344CB8AC3E}">
        <p14:creationId xmlns:p14="http://schemas.microsoft.com/office/powerpoint/2010/main" val="247783343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TotalTime>
  <Words>1898</Words>
  <Application>Microsoft Office PowerPoint</Application>
  <PresentationFormat>Ευρεία οθόνη</PresentationFormat>
  <Paragraphs>98</Paragraphs>
  <Slides>18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18</vt:i4>
      </vt:variant>
    </vt:vector>
  </HeadingPairs>
  <TitlesOfParts>
    <vt:vector size="23" baseType="lpstr">
      <vt:lpstr>Arial</vt:lpstr>
      <vt:lpstr>Calibri</vt:lpstr>
      <vt:lpstr>Calibri Light</vt:lpstr>
      <vt:lpstr>Times New Roman</vt:lpstr>
      <vt:lpstr>Θέμα του Office</vt:lpstr>
      <vt:lpstr>   ΧΡΙΣΤΙΑΝΙΚΗ ΗΘΙΚΗ ΕΝΟΤΗΤΑ 19Η  ΟΙ ΣΥΝΕΠΕΙΕΣ ΤΩΝ ΑΙΡΕΣΕΩΝ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221-228 </vt:lpstr>
      <vt:lpstr> 19. ΟΙ ΣΥΝΕΠΕΙΕΣ ΤΩΝ ΑΙΡΕΣΕΩΝ </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lpstr>19. ΟΙ ΣΥΝΕΠΕΙΕΣ ΤΩΝ ΑΙΡΕΣΕΩΝ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13</cp:revision>
  <dcterms:created xsi:type="dcterms:W3CDTF">2015-06-21T02:11:55Z</dcterms:created>
  <dcterms:modified xsi:type="dcterms:W3CDTF">2025-05-16T06:17:34Z</dcterms:modified>
</cp:coreProperties>
</file>