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2" r:id="rId4"/>
    <p:sldId id="273" r:id="rId5"/>
    <p:sldId id="258" r:id="rId6"/>
    <p:sldId id="259" r:id="rId7"/>
    <p:sldId id="280" r:id="rId8"/>
    <p:sldId id="27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75" r:id="rId19"/>
    <p:sldId id="274" r:id="rId20"/>
    <p:sldId id="270" r:id="rId21"/>
    <p:sldId id="276" r:id="rId22"/>
    <p:sldId id="281" r:id="rId23"/>
    <p:sldId id="278" r:id="rId24"/>
    <p:sldId id="277" r:id="rId25"/>
    <p:sldId id="282" r:id="rId26"/>
    <p:sldId id="283" r:id="rId27"/>
    <p:sldId id="284" r:id="rId28"/>
    <p:sldId id="285" r:id="rId2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29/11/2017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29/11/2017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29/11/2017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29/11/2017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29/11/2017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29/11/2017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29/11/2017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29/11/2017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29/11/2017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29/11/2017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29/11/2017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29/11/2017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Οργανική Χημεία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215106"/>
          </a:xfrm>
        </p:spPr>
        <p:txBody>
          <a:bodyPr>
            <a:normAutofit lnSpcReduction="10000"/>
          </a:bodyPr>
          <a:lstStyle/>
          <a:p>
            <a:pPr lvl="0">
              <a:buNone/>
            </a:pPr>
            <a:r>
              <a:rPr lang="el-GR" u="sng" dirty="0" smtClean="0">
                <a:solidFill>
                  <a:srgbClr val="0070C0"/>
                </a:solidFill>
              </a:rPr>
              <a:t>Αρωματικοί υδρογονάνθρακες.</a:t>
            </a:r>
            <a:endParaRPr lang="el-GR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Αποτελούνται συνήθως από ένα εξαγωνικό δακτύλιο με έξι </a:t>
            </a:r>
            <a:r>
              <a:rPr lang="en-US" dirty="0" smtClean="0"/>
              <a:t>C</a:t>
            </a:r>
            <a:r>
              <a:rPr lang="el-GR" dirty="0" smtClean="0"/>
              <a:t> και έξι </a:t>
            </a:r>
            <a:r>
              <a:rPr lang="en-US" dirty="0" smtClean="0"/>
              <a:t>H</a:t>
            </a:r>
            <a:r>
              <a:rPr lang="el-GR" dirty="0" smtClean="0"/>
              <a:t>, ο οποίος ονομάζεται </a:t>
            </a:r>
            <a:r>
              <a:rPr lang="el-GR" dirty="0" err="1" smtClean="0"/>
              <a:t>βενζολικός</a:t>
            </a:r>
            <a:r>
              <a:rPr lang="el-GR" dirty="0" smtClean="0"/>
              <a:t> δακτύλιος. 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6</a:t>
            </a:r>
            <a:r>
              <a:rPr lang="el-GR" dirty="0" smtClean="0"/>
              <a:t> δεσμοί του δακτυλίου είναι ισοδύναμοι μεταξύ τους, και είναι κάτι μεταξύ απλού και διπλού δεσμού. 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Το βενζόλιο είναι πολύ δραστικός αλλά και πολύ τοξικός διαλύτης</a:t>
            </a:r>
            <a:endParaRPr lang="el-GR" dirty="0"/>
          </a:p>
        </p:txBody>
      </p:sp>
      <p:pic>
        <p:nvPicPr>
          <p:cNvPr id="4" name="3 - Εικόνα" descr="C:\Users\Turbo-x\Desktop\benzolio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428868"/>
            <a:ext cx="1076325" cy="1219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 descr="Αποτέλεσμα εικόνας για βενζολιο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2336361"/>
            <a:ext cx="5643602" cy="15307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28596" y="142852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l-GR" dirty="0" smtClean="0"/>
              <a:t>Άλλοι διαλύτες της ίδιας κατηγορίας είναι 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το τολουόλιο (λιγότερο τοξικό από το βενζόλιο, αλλά τοξικό και αυτό), 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το </a:t>
            </a:r>
            <a:r>
              <a:rPr lang="el-GR" dirty="0" err="1" smtClean="0"/>
              <a:t>ξυλόλιο</a:t>
            </a:r>
            <a:r>
              <a:rPr lang="el-GR" dirty="0" smtClean="0"/>
              <a:t>, 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το </a:t>
            </a:r>
            <a:r>
              <a:rPr lang="en-US" dirty="0" smtClean="0"/>
              <a:t>white spirit</a:t>
            </a:r>
            <a:r>
              <a:rPr lang="el-GR" dirty="0" smtClean="0"/>
              <a:t> (που αποτελεί μίγμα αρωματικών υδρογονανθράκων, είναι πιο δραστικό από αυτό που έχει μόνο κορεσμένους υδρογονάνθρακες),  και τέλος 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το νέφτι( το οποίο είναι μίγμα κυκλικών κορεσμένων και αρωματικών υδρογονανθράκων και συμπεριφέρεται παρόμοια με το </a:t>
            </a:r>
            <a:r>
              <a:rPr lang="en-US" dirty="0" smtClean="0"/>
              <a:t>white spirit</a:t>
            </a:r>
            <a:r>
              <a:rPr lang="el-GR" dirty="0" smtClean="0"/>
              <a:t>.)</a:t>
            </a:r>
          </a:p>
          <a:p>
            <a:endParaRPr lang="el-GR" dirty="0"/>
          </a:p>
        </p:txBody>
      </p:sp>
      <p:pic>
        <p:nvPicPr>
          <p:cNvPr id="4" name="3 - Εικόν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4572008"/>
            <a:ext cx="3000396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158" y="357166"/>
            <a:ext cx="8229600" cy="4525963"/>
          </a:xfrm>
        </p:spPr>
        <p:txBody>
          <a:bodyPr>
            <a:normAutofit lnSpcReduction="10000"/>
          </a:bodyPr>
          <a:lstStyle/>
          <a:p>
            <a:pPr lvl="0">
              <a:buNone/>
            </a:pPr>
            <a:r>
              <a:rPr lang="el-GR" u="sng" dirty="0" err="1" smtClean="0">
                <a:solidFill>
                  <a:srgbClr val="0070C0"/>
                </a:solidFill>
              </a:rPr>
              <a:t>Αλογονομένοι</a:t>
            </a:r>
            <a:r>
              <a:rPr lang="el-GR" u="sng" dirty="0" smtClean="0">
                <a:solidFill>
                  <a:srgbClr val="0070C0"/>
                </a:solidFill>
              </a:rPr>
              <a:t> υδρογονάνθρακες.</a:t>
            </a:r>
            <a:endParaRPr lang="el-GR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Είναι κορεσμένοι υδρογονάνθρακες ανοικτής αλυσίδας , στους οποίους έχουν αντικατασταθεί ένα ή περισσότερα άτομα υδρογόνου με χλώριο ή φθόριο. 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από αυτές τις ενώσεις όπως το </a:t>
            </a:r>
            <a:r>
              <a:rPr lang="el-GR" dirty="0" err="1" smtClean="0"/>
              <a:t>τριχλωροαιθυλένιο</a:t>
            </a:r>
            <a:r>
              <a:rPr lang="el-GR" dirty="0" smtClean="0"/>
              <a:t>, το χλωροφόρμιο και ο </a:t>
            </a:r>
            <a:r>
              <a:rPr lang="el-GR" dirty="0" err="1" smtClean="0"/>
              <a:t>τετραχλωράνθρακας</a:t>
            </a:r>
            <a:r>
              <a:rPr lang="el-GR" dirty="0" smtClean="0"/>
              <a:t> είναι δραστικοί διαλύτες λιπών και ρητινών.</a:t>
            </a:r>
          </a:p>
          <a:p>
            <a:pPr lvl="0">
              <a:buNone/>
            </a:pPr>
            <a:endParaRPr lang="el-GR" dirty="0"/>
          </a:p>
        </p:txBody>
      </p:sp>
      <p:pic>
        <p:nvPicPr>
          <p:cNvPr id="14338" name="Picture 2" descr="Αποτέλεσμα εικόνας για χλωροφόρμιο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4" y="4929198"/>
            <a:ext cx="1571636" cy="1471051"/>
          </a:xfrm>
          <a:prstGeom prst="rect">
            <a:avLst/>
          </a:prstGeom>
          <a:noFill/>
        </p:spPr>
      </p:pic>
      <p:pic>
        <p:nvPicPr>
          <p:cNvPr id="14340" name="Picture 4" descr="Αποτέλεσμα εικόνας για τετραχλωράνθρακα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5072074"/>
            <a:ext cx="1143008" cy="1205158"/>
          </a:xfrm>
          <a:prstGeom prst="rect">
            <a:avLst/>
          </a:prstGeom>
          <a:noFill/>
        </p:spPr>
      </p:pic>
      <p:pic>
        <p:nvPicPr>
          <p:cNvPr id="14342" name="Picture 6" descr="Αποτέλεσμα εικόνας για τριχλωροαιθυλένιο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2" y="4714884"/>
            <a:ext cx="1905000" cy="190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215106"/>
          </a:xfrm>
        </p:spPr>
        <p:txBody>
          <a:bodyPr>
            <a:normAutofit fontScale="92500" lnSpcReduction="20000"/>
          </a:bodyPr>
          <a:lstStyle/>
          <a:p>
            <a:pPr lvl="0">
              <a:buNone/>
            </a:pPr>
            <a:r>
              <a:rPr lang="el-GR" u="sng" dirty="0" smtClean="0">
                <a:solidFill>
                  <a:srgbClr val="0070C0"/>
                </a:solidFill>
              </a:rPr>
              <a:t>Αιθέρες.</a:t>
            </a:r>
            <a:endParaRPr lang="el-GR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Είναι οργανικές ενώσεις που έχουν στο μόριο τους ένα άτομο οξυγόνο να παρεμβάλλεται στην ανθρακική αλυσίδα (-</a:t>
            </a:r>
            <a:r>
              <a:rPr lang="en-US" dirty="0" smtClean="0"/>
              <a:t>C</a:t>
            </a:r>
            <a:r>
              <a:rPr lang="el-GR" dirty="0" smtClean="0"/>
              <a:t>-</a:t>
            </a:r>
            <a:r>
              <a:rPr lang="en-US" dirty="0" smtClean="0"/>
              <a:t>O</a:t>
            </a:r>
            <a:r>
              <a:rPr lang="el-GR" dirty="0" smtClean="0"/>
              <a:t>-</a:t>
            </a:r>
            <a:r>
              <a:rPr lang="en-US" dirty="0" smtClean="0"/>
              <a:t>C</a:t>
            </a:r>
            <a:r>
              <a:rPr lang="el-GR" dirty="0" smtClean="0"/>
              <a:t>-). 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Κύριος εκπρόσωπός τους είναι ο </a:t>
            </a:r>
            <a:r>
              <a:rPr lang="el-GR" dirty="0" err="1" smtClean="0"/>
              <a:t>διαιθυλαιθέρας</a:t>
            </a:r>
            <a:r>
              <a:rPr lang="el-GR" dirty="0" smtClean="0"/>
              <a:t>. 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Είναι καλοί διαλύτες των λιπών, ελαίων και ρητινών, είναι όμως πολύ πτητικές και εύφλεκτες ενώσεις, και για αυτό τον λόγο δεν είναι ευρέως χρησιμοποιούμενες ενώσεις. </a:t>
            </a:r>
          </a:p>
          <a:p>
            <a:endParaRPr lang="el-GR" dirty="0"/>
          </a:p>
        </p:txBody>
      </p:sp>
      <p:pic>
        <p:nvPicPr>
          <p:cNvPr id="13314" name="Picture 2" descr="Αποτέλεσμα εικόνας για διαιθυλο αιθερα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2865520"/>
            <a:ext cx="3500462" cy="17064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None/>
            </a:pPr>
            <a:r>
              <a:rPr lang="el-GR" u="sng" dirty="0" smtClean="0">
                <a:solidFill>
                  <a:srgbClr val="0070C0"/>
                </a:solidFill>
              </a:rPr>
              <a:t>Εστέρες</a:t>
            </a:r>
            <a:r>
              <a:rPr lang="el-GR" dirty="0" smtClean="0">
                <a:solidFill>
                  <a:srgbClr val="0070C0"/>
                </a:solidFill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E</a:t>
            </a:r>
            <a:r>
              <a:rPr lang="el-GR" dirty="0" err="1" smtClean="0"/>
              <a:t>νώσεις</a:t>
            </a:r>
            <a:r>
              <a:rPr lang="el-GR" dirty="0" smtClean="0"/>
              <a:t> που προκύπτουν από την αντίδραση ενός οργανικού οξέος και μια αλκοόλης. Έχουν την </a:t>
            </a:r>
            <a:r>
              <a:rPr lang="el-GR" dirty="0" err="1" smtClean="0"/>
              <a:t>καρβοαλκόξυ</a:t>
            </a:r>
            <a:r>
              <a:rPr lang="el-GR" dirty="0" smtClean="0"/>
              <a:t> ομάδα. 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Είναι ισχυροί πολικοί διαλύτες, κατάλληλοι για κεριά, βερνίκια και κόλλες. 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Ως διαλύτης μεγαλύτερη εφαρμογή βρίσκει ο οξικός </a:t>
            </a:r>
            <a:r>
              <a:rPr lang="el-GR" dirty="0" err="1" smtClean="0"/>
              <a:t>αιθυλεστέρας</a:t>
            </a:r>
            <a:r>
              <a:rPr lang="el-GR" dirty="0" smtClean="0"/>
              <a:t>.</a:t>
            </a:r>
          </a:p>
          <a:p>
            <a:endParaRPr lang="el-GR" dirty="0"/>
          </a:p>
        </p:txBody>
      </p:sp>
      <p:pic>
        <p:nvPicPr>
          <p:cNvPr id="4" name="3 - Εικόνα" descr="C:\Users\Turbo-x\Desktop\esteres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214290"/>
            <a:ext cx="1643074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158" y="214290"/>
            <a:ext cx="8229600" cy="6143668"/>
          </a:xfrm>
        </p:spPr>
        <p:txBody>
          <a:bodyPr>
            <a:normAutofit fontScale="85000" lnSpcReduction="20000"/>
          </a:bodyPr>
          <a:lstStyle/>
          <a:p>
            <a:pPr lvl="0">
              <a:buNone/>
            </a:pPr>
            <a:r>
              <a:rPr lang="el-GR" u="sng" dirty="0" smtClean="0">
                <a:solidFill>
                  <a:srgbClr val="0070C0"/>
                </a:solidFill>
              </a:rPr>
              <a:t>Κετόνες</a:t>
            </a:r>
            <a:r>
              <a:rPr lang="el-GR" u="sng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el-GR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Είναι </a:t>
            </a:r>
            <a:r>
              <a:rPr lang="el-GR" dirty="0" err="1" smtClean="0"/>
              <a:t>καρβονυλικές</a:t>
            </a:r>
            <a:r>
              <a:rPr lang="el-GR" dirty="0" smtClean="0"/>
              <a:t> ενώσεις (δηλαδή έχουν την </a:t>
            </a:r>
            <a:r>
              <a:rPr lang="el-GR" dirty="0" err="1" smtClean="0"/>
              <a:t>καρβονυλική</a:t>
            </a:r>
            <a:r>
              <a:rPr lang="el-GR" dirty="0" smtClean="0"/>
              <a:t> ομάδα </a:t>
            </a:r>
            <a:r>
              <a:rPr lang="en-US" dirty="0" smtClean="0"/>
              <a:t>C</a:t>
            </a:r>
            <a:r>
              <a:rPr lang="el-GR" dirty="0" smtClean="0"/>
              <a:t>=</a:t>
            </a:r>
            <a:r>
              <a:rPr lang="en-US" dirty="0" smtClean="0"/>
              <a:t>O</a:t>
            </a:r>
            <a:r>
              <a:rPr lang="el-GR" dirty="0" smtClean="0"/>
              <a:t>). Η </a:t>
            </a:r>
            <a:r>
              <a:rPr lang="el-GR" dirty="0" err="1" smtClean="0"/>
              <a:t>καρβονυλική</a:t>
            </a:r>
            <a:r>
              <a:rPr lang="el-GR" dirty="0" smtClean="0"/>
              <a:t> ομάδα δεν είναι στο άκρο του μορίου (Όταν η </a:t>
            </a:r>
            <a:r>
              <a:rPr lang="el-GR" dirty="0" err="1" smtClean="0"/>
              <a:t>καρβονυλική</a:t>
            </a:r>
            <a:r>
              <a:rPr lang="el-GR" dirty="0" smtClean="0"/>
              <a:t> ομάδα βρίσκεται στο άκρο του μορίου η ένωση ανήκει στις αλδεΰδες). 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Η ακετόνη (ή αλλιώς </a:t>
            </a:r>
            <a:r>
              <a:rPr lang="el-GR" dirty="0" err="1" smtClean="0"/>
              <a:t>προπανόνη</a:t>
            </a:r>
            <a:r>
              <a:rPr lang="el-GR" dirty="0" smtClean="0"/>
              <a:t>)είναι η πλέον αντιπροσωπευτική ένωση αυτής της κατηγορίας.</a:t>
            </a:r>
          </a:p>
          <a:p>
            <a:pPr>
              <a:buFont typeface="Wingdings" pitchFamily="2" charset="2"/>
              <a:buChar char="Ø"/>
            </a:pPr>
            <a:endParaRPr lang="el-GR" dirty="0" smtClean="0"/>
          </a:p>
          <a:p>
            <a:pPr>
              <a:buFont typeface="Wingdings" pitchFamily="2" charset="2"/>
              <a:buChar char="Ø"/>
            </a:pPr>
            <a:endParaRPr lang="el-GR" dirty="0" smtClean="0"/>
          </a:p>
          <a:p>
            <a:pPr>
              <a:buFont typeface="Wingdings" pitchFamily="2" charset="2"/>
              <a:buChar char="Ø"/>
            </a:pPr>
            <a:endParaRPr lang="el-GR" dirty="0" smtClean="0"/>
          </a:p>
          <a:p>
            <a:pPr>
              <a:buFont typeface="Wingdings" pitchFamily="2" charset="2"/>
              <a:buChar char="Ø"/>
            </a:pPr>
            <a:endParaRPr lang="el-GR" dirty="0" smtClean="0"/>
          </a:p>
          <a:p>
            <a:pPr>
              <a:buFont typeface="Wingdings" pitchFamily="2" charset="2"/>
              <a:buChar char="Ø"/>
            </a:pPr>
            <a:endParaRPr lang="el-GR" dirty="0" smtClean="0"/>
          </a:p>
          <a:p>
            <a:pPr>
              <a:buNone/>
            </a:pPr>
            <a:endParaRPr lang="el-GR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Είναι πολύ δραστικοί διαλύτες φυσικών και συνθετικών ρητινών, κεριών, βερνικιών και κολλών.</a:t>
            </a:r>
          </a:p>
          <a:p>
            <a:endParaRPr lang="el-GR" dirty="0"/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3143248"/>
            <a:ext cx="2191708" cy="21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>
            <a:normAutofit fontScale="85000" lnSpcReduction="20000"/>
          </a:bodyPr>
          <a:lstStyle/>
          <a:p>
            <a:pPr lvl="0">
              <a:buNone/>
            </a:pPr>
            <a:r>
              <a:rPr lang="el-GR" u="sng" dirty="0" smtClean="0">
                <a:solidFill>
                  <a:srgbClr val="0070C0"/>
                </a:solidFill>
              </a:rPr>
              <a:t>Αλκοόλες.</a:t>
            </a:r>
            <a:endParaRPr lang="el-GR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Είναι οργανικές ενώσεις που χαρακτηρίζονται από την παρουσία υδροξυλίου (-ΟΗ) στο μόριό τους.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 Είναι πολικές ενώσεις και παρουσιάζουν καλές διαλυτικές ιδιότητες οργανικών πολικών ενώσεων, όπως είναι πολλά βερνίκια, ρητίνες και κόλλες. 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Η πλέον χρησιμοποιούμενη αλκοόλη είναι ή αιθανόλη (ή αιθυλική αλκοόλη ή οινόπνευμα), το οποίο δεν είναι τοξικό και διαλύει αργά τις παραπάνω ενώσεις. 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Αξιοσημείωτες διαλυτικές ικανότητες έχει και η </a:t>
            </a:r>
            <a:r>
              <a:rPr lang="el-GR" dirty="0" err="1" smtClean="0"/>
              <a:t>ισοπροπυλική</a:t>
            </a:r>
            <a:r>
              <a:rPr lang="el-GR" dirty="0" smtClean="0"/>
              <a:t> αλκοόλη και η </a:t>
            </a:r>
            <a:r>
              <a:rPr lang="el-GR" dirty="0" err="1" smtClean="0"/>
              <a:t>μεθανόλη</a:t>
            </a:r>
            <a:r>
              <a:rPr lang="el-GR" dirty="0" smtClean="0"/>
              <a:t> (είναι όμως τοξική και καλό είναι να αποφεύγεται η χρήση της.)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Για καλύτερα αποτελέσματα πολλές φορές μπορεί να χρησιμοποιηθούν μίγματα διαλυτών. 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Προσοχή</a:t>
            </a:r>
            <a:endParaRPr lang="el-GR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428736"/>
            <a:ext cx="8539191" cy="5134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Η είσοδος των χημικών ενώσεων στον ανθρώπινο οργανισμό πραγματοποιείται δια μέσου:</a:t>
            </a:r>
          </a:p>
          <a:p>
            <a:pPr lvl="0"/>
            <a:r>
              <a:rPr lang="el-GR" dirty="0" smtClean="0"/>
              <a:t>της εισπνοής (κατά κύριο λόγο)</a:t>
            </a:r>
          </a:p>
          <a:p>
            <a:pPr lvl="0"/>
            <a:r>
              <a:rPr lang="el-GR" dirty="0" smtClean="0"/>
              <a:t>της κατάποσης</a:t>
            </a:r>
          </a:p>
          <a:p>
            <a:pPr lvl="0"/>
            <a:r>
              <a:rPr lang="el-GR" dirty="0" smtClean="0"/>
              <a:t>της δερματικής επαφής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214290"/>
            <a:ext cx="8929718" cy="2686056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l-GR" dirty="0" smtClean="0">
                <a:solidFill>
                  <a:srgbClr val="FF0000"/>
                </a:solidFill>
              </a:rPr>
              <a:t>Εύφλεκτα υλικά</a:t>
            </a:r>
          </a:p>
          <a:p>
            <a:pPr>
              <a:buNone/>
            </a:pPr>
            <a:r>
              <a:rPr lang="el-GR" dirty="0" smtClean="0"/>
              <a:t>Κίνδυνος: Φωτιά</a:t>
            </a:r>
          </a:p>
          <a:p>
            <a:pPr>
              <a:buNone/>
            </a:pPr>
            <a:r>
              <a:rPr lang="el-GR" dirty="0" smtClean="0"/>
              <a:t>Στόχος: Περιορισμός ουσίας, απομάκρυνση πηγών καύσης</a:t>
            </a:r>
          </a:p>
          <a:p>
            <a:pPr>
              <a:buNone/>
            </a:pPr>
            <a:endParaRPr lang="el-GR" dirty="0"/>
          </a:p>
        </p:txBody>
      </p:sp>
      <p:sp>
        <p:nvSpPr>
          <p:cNvPr id="5" name="2 - Θέση περιεχομένου"/>
          <p:cNvSpPr txBox="1">
            <a:spLocks/>
          </p:cNvSpPr>
          <p:nvPr/>
        </p:nvSpPr>
        <p:spPr>
          <a:xfrm>
            <a:off x="214282" y="2928934"/>
            <a:ext cx="8229600" cy="31146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Πτητικά υλικά.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Κίνδυνος: Εισπνοή ατμών, δερματική επαφή, απορρόφηση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Στόχος:  Περιορισμός ουσίας, αποφυγή διάδοσης σε άλλους χώρους</a:t>
            </a: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/>
          <a:lstStyle/>
          <a:p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Ποιες ενώσεις ονομάζονται οργανικές;</a:t>
            </a:r>
          </a:p>
          <a:p>
            <a:pPr>
              <a:buFont typeface="Wingdings" pitchFamily="2" charset="2"/>
              <a:buChar char="Ø"/>
            </a:pPr>
            <a:endParaRPr lang="el-GR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Ονοματολογία.</a:t>
            </a:r>
          </a:p>
          <a:p>
            <a:pPr>
              <a:buFont typeface="Wingdings" pitchFamily="2" charset="2"/>
              <a:buChar char="Ø"/>
            </a:pPr>
            <a:endParaRPr lang="el-G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el-GR" dirty="0" smtClean="0">
                <a:solidFill>
                  <a:srgbClr val="FF0000"/>
                </a:solidFill>
              </a:rPr>
              <a:t>Οξέα</a:t>
            </a:r>
          </a:p>
          <a:p>
            <a:pPr>
              <a:buNone/>
            </a:pPr>
            <a:r>
              <a:rPr lang="el-GR" dirty="0" smtClean="0"/>
              <a:t>Κίνδυνος: Δερματικός ερεθισμός, διαβρώσεις, εγκαύματα. </a:t>
            </a:r>
          </a:p>
          <a:p>
            <a:pPr>
              <a:buNone/>
            </a:pPr>
            <a:r>
              <a:rPr lang="el-GR" dirty="0" smtClean="0"/>
              <a:t>Στόχος: Απομόνωση ουσίας, εξουδετέρωση (αραιό διάλυμα όξινου ανθρακικού νατρίου, μαγειρική σόδα)</a:t>
            </a:r>
          </a:p>
          <a:p>
            <a:pPr>
              <a:buFont typeface="Wingdings" pitchFamily="2" charset="2"/>
              <a:buChar char="v"/>
            </a:pPr>
            <a:r>
              <a:rPr lang="el-GR" dirty="0" smtClean="0">
                <a:solidFill>
                  <a:srgbClr val="FF0000"/>
                </a:solidFill>
              </a:rPr>
              <a:t>Βάσεις</a:t>
            </a:r>
          </a:p>
          <a:p>
            <a:pPr>
              <a:buNone/>
            </a:pPr>
            <a:r>
              <a:rPr lang="el-GR" dirty="0" smtClean="0"/>
              <a:t>Κίνδυνος: Δερματικός ερεθισμός, διαβρώσεις, εγκαύματα. </a:t>
            </a:r>
          </a:p>
          <a:p>
            <a:pPr>
              <a:buNone/>
            </a:pPr>
            <a:r>
              <a:rPr lang="el-GR" dirty="0" smtClean="0"/>
              <a:t>Στόχος: Απομόνωση ουσίας, εξουδετέρωση (αραιό διάλυμα κιτρικού οξέος)</a:t>
            </a:r>
            <a:endParaRPr lang="el-GR" b="1" dirty="0" smtClean="0"/>
          </a:p>
          <a:p>
            <a:pPr>
              <a:buNone/>
            </a:pPr>
            <a:endParaRPr lang="el-GR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l-GR" b="1" dirty="0" smtClean="0">
                <a:solidFill>
                  <a:srgbClr val="FF0000"/>
                </a:solidFill>
              </a:rPr>
              <a:t>Υδρογονάνθρακες</a:t>
            </a:r>
            <a:endParaRPr lang="el-GR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l-GR" dirty="0" smtClean="0"/>
          </a:p>
          <a:p>
            <a:r>
              <a:rPr lang="el-GR" dirty="0" smtClean="0"/>
              <a:t>εύφλεκτοι  με χαμηλά σημεία ανάφλεξης. </a:t>
            </a:r>
          </a:p>
          <a:p>
            <a:r>
              <a:rPr lang="el-GR" dirty="0" smtClean="0"/>
              <a:t>Οι </a:t>
            </a:r>
            <a:r>
              <a:rPr lang="el-GR" dirty="0" err="1" smtClean="0"/>
              <a:t>αλειφατικοί</a:t>
            </a:r>
            <a:r>
              <a:rPr lang="el-GR" dirty="0" smtClean="0"/>
              <a:t> (π.χ. ο πετρελαϊκός αιθέρας, το </a:t>
            </a:r>
            <a:r>
              <a:rPr lang="el-GR" dirty="0" err="1" smtClean="0"/>
              <a:t>εξάνιο</a:t>
            </a:r>
            <a:r>
              <a:rPr lang="el-GR" dirty="0" smtClean="0"/>
              <a:t>, το </a:t>
            </a:r>
            <a:r>
              <a:rPr lang="el-GR" dirty="0" err="1" smtClean="0"/>
              <a:t>επτάνιο</a:t>
            </a:r>
            <a:r>
              <a:rPr lang="el-GR" dirty="0" smtClean="0"/>
              <a:t>, </a:t>
            </a:r>
            <a:r>
              <a:rPr lang="el-GR" dirty="0" err="1" smtClean="0"/>
              <a:t>κ.λ.π</a:t>
            </a:r>
            <a:r>
              <a:rPr lang="el-GR" dirty="0" smtClean="0"/>
              <a:t>.) παρουσιάζουν ναρκωτική δράση αλλά χαμηλή τοξικότητα. </a:t>
            </a:r>
          </a:p>
          <a:p>
            <a:r>
              <a:rPr lang="el-GR" dirty="0" smtClean="0"/>
              <a:t>Οι αρωματικοί (π.χ. το βενζόλιο, το τολουόλιο, το </a:t>
            </a:r>
            <a:r>
              <a:rPr lang="el-GR" dirty="0" err="1" smtClean="0"/>
              <a:t>ξυλόλιο</a:t>
            </a:r>
            <a:r>
              <a:rPr lang="el-GR" dirty="0" smtClean="0"/>
              <a:t>, το </a:t>
            </a:r>
            <a:r>
              <a:rPr lang="el-GR" dirty="0" err="1" smtClean="0"/>
              <a:t>στυρόλιο</a:t>
            </a:r>
            <a:r>
              <a:rPr lang="el-GR" dirty="0" smtClean="0"/>
              <a:t>, </a:t>
            </a:r>
            <a:r>
              <a:rPr lang="el-GR" dirty="0" err="1" smtClean="0"/>
              <a:t>κ.λ.π</a:t>
            </a:r>
            <a:r>
              <a:rPr lang="el-GR" dirty="0" smtClean="0"/>
              <a:t>.) παρουσιάζουν ισχυρή ναρκωτική δράση και πολύ υψηλή τοξικότητα (απώλεια </a:t>
            </a:r>
            <a:r>
              <a:rPr lang="el-GR" dirty="0" err="1" smtClean="0"/>
              <a:t>μυικού</a:t>
            </a:r>
            <a:r>
              <a:rPr lang="el-GR" dirty="0" smtClean="0"/>
              <a:t> συντονισμού, απώλεια συνείδησης, υψηλότατη τοξική δράση στο αίμα και το μυελό των οστών).</a:t>
            </a:r>
          </a:p>
          <a:p>
            <a:pPr>
              <a:buNone/>
            </a:pPr>
            <a:r>
              <a:rPr lang="el-GR" dirty="0" smtClean="0"/>
              <a:t> </a:t>
            </a:r>
          </a:p>
          <a:p>
            <a:pPr>
              <a:buNone/>
            </a:pPr>
            <a:r>
              <a:rPr lang="el-GR" dirty="0" smtClean="0"/>
              <a:t> 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r>
              <a:rPr lang="el-GR" dirty="0" smtClean="0"/>
              <a:t> </a:t>
            </a:r>
          </a:p>
          <a:p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l-GR" b="1" dirty="0" err="1" smtClean="0">
                <a:solidFill>
                  <a:srgbClr val="FF0000"/>
                </a:solidFill>
              </a:rPr>
              <a:t>Αλογονωμένοι</a:t>
            </a:r>
            <a:r>
              <a:rPr lang="el-GR" b="1" dirty="0" smtClean="0">
                <a:solidFill>
                  <a:srgbClr val="FF0000"/>
                </a:solidFill>
              </a:rPr>
              <a:t> υδρογονάνθρακες</a:t>
            </a:r>
            <a:endParaRPr lang="el-GR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l-GR" dirty="0" smtClean="0"/>
              <a:t> </a:t>
            </a:r>
          </a:p>
          <a:p>
            <a:r>
              <a:rPr lang="el-GR" dirty="0" smtClean="0"/>
              <a:t>Οι </a:t>
            </a:r>
            <a:r>
              <a:rPr lang="el-GR" dirty="0" err="1" smtClean="0"/>
              <a:t>αλειφατικοί</a:t>
            </a:r>
            <a:r>
              <a:rPr lang="el-GR" dirty="0" smtClean="0"/>
              <a:t> (π.χ. το χλωροφόρμιο, ο </a:t>
            </a:r>
            <a:r>
              <a:rPr lang="el-GR" dirty="0" err="1" smtClean="0"/>
              <a:t>τετραχλωράνθρακας</a:t>
            </a:r>
            <a:r>
              <a:rPr lang="el-GR" dirty="0" smtClean="0"/>
              <a:t>, το </a:t>
            </a:r>
            <a:r>
              <a:rPr lang="el-GR" dirty="0" err="1" smtClean="0"/>
              <a:t>τριχλωροαιθυλένιο</a:t>
            </a:r>
            <a:r>
              <a:rPr lang="el-GR" dirty="0" smtClean="0"/>
              <a:t>, το </a:t>
            </a:r>
            <a:r>
              <a:rPr lang="el-GR" dirty="0" err="1" smtClean="0"/>
              <a:t>τετραχλωροαιθυλένιο</a:t>
            </a:r>
            <a:r>
              <a:rPr lang="el-GR" dirty="0" smtClean="0"/>
              <a:t>, το </a:t>
            </a:r>
            <a:r>
              <a:rPr lang="el-GR" dirty="0" err="1" smtClean="0"/>
              <a:t>μεθυλενοχλωρίδιο</a:t>
            </a:r>
            <a:r>
              <a:rPr lang="el-GR" dirty="0" smtClean="0"/>
              <a:t>, το 1,1,1 </a:t>
            </a:r>
            <a:r>
              <a:rPr lang="el-GR" dirty="0" err="1" smtClean="0"/>
              <a:t>τριχλωροαιθάνιο</a:t>
            </a:r>
            <a:r>
              <a:rPr lang="el-GR" dirty="0" smtClean="0"/>
              <a:t>, </a:t>
            </a:r>
            <a:r>
              <a:rPr lang="el-GR" dirty="0" err="1" smtClean="0"/>
              <a:t>κ.λ.π</a:t>
            </a:r>
            <a:r>
              <a:rPr lang="el-GR" dirty="0" smtClean="0"/>
              <a:t>.) δεν είναι εύφλεκτοι. Μερικοί από αυτούς είναι ιδιαίτερα τοξικοί ενώ όλοι παρουσιάζουν ναρκωτική δράση. Η πυρόλυσή τους μπορεί να δημιουργήσει τοξικό αέριο φωσγένιο.</a:t>
            </a:r>
          </a:p>
          <a:p>
            <a:r>
              <a:rPr lang="el-GR" dirty="0" smtClean="0"/>
              <a:t>Οι αρωματικοί (π.χ. το </a:t>
            </a:r>
            <a:r>
              <a:rPr lang="el-GR" dirty="0" err="1" smtClean="0"/>
              <a:t>χλωροβενζόλιο</a:t>
            </a:r>
            <a:r>
              <a:rPr lang="el-GR" dirty="0" smtClean="0"/>
              <a:t>) είναι εύφλεκτοι. Ισχυρή ναρκωτική δράση αλλά όχι χρόνια τοξικά αποτελέσματα. Μερικοί από αυτούς είναι καρκινογόνοι.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l-GR" b="1" dirty="0" smtClean="0">
                <a:solidFill>
                  <a:srgbClr val="FF0000"/>
                </a:solidFill>
              </a:rPr>
              <a:t>Αλδεΰδες</a:t>
            </a:r>
            <a:r>
              <a:rPr lang="el-GR" b="1" dirty="0" smtClean="0"/>
              <a:t> </a:t>
            </a:r>
            <a:r>
              <a:rPr lang="el-GR" dirty="0" smtClean="0"/>
              <a:t>(π.χ. η φορμαλδεΰδη, </a:t>
            </a:r>
            <a:r>
              <a:rPr lang="el-GR" dirty="0" err="1" smtClean="0"/>
              <a:t>κ.λ.π</a:t>
            </a:r>
            <a:r>
              <a:rPr lang="el-GR" dirty="0" smtClean="0"/>
              <a:t>.)</a:t>
            </a:r>
          </a:p>
          <a:p>
            <a:pPr>
              <a:buNone/>
            </a:pPr>
            <a:r>
              <a:rPr lang="el-GR" dirty="0" smtClean="0"/>
              <a:t> </a:t>
            </a:r>
          </a:p>
          <a:p>
            <a:pPr>
              <a:buNone/>
            </a:pPr>
            <a:r>
              <a:rPr lang="el-GR" dirty="0" smtClean="0"/>
              <a:t>Πτητικές και εύφλεκτες. Ιδιαίτερα οι αλδεΰδες είναι ερεθιστικές του δέρματος, των ματιών και του αναπνευστικού συστήματος.</a:t>
            </a:r>
          </a:p>
          <a:p>
            <a:pPr>
              <a:buNone/>
            </a:pPr>
            <a:r>
              <a:rPr lang="el-GR" dirty="0" smtClean="0"/>
              <a:t> </a:t>
            </a:r>
          </a:p>
          <a:p>
            <a:pPr>
              <a:buNone/>
            </a:pPr>
            <a:r>
              <a:rPr lang="el-GR" b="1" dirty="0" smtClean="0">
                <a:solidFill>
                  <a:srgbClr val="FF0000"/>
                </a:solidFill>
              </a:rPr>
              <a:t>Κετόνες</a:t>
            </a:r>
            <a:r>
              <a:rPr lang="el-GR" dirty="0" smtClean="0"/>
              <a:t> (π.χ. η ακετόνη, </a:t>
            </a:r>
            <a:r>
              <a:rPr lang="el-GR" dirty="0" err="1" smtClean="0"/>
              <a:t>κυκλοεξανόνη</a:t>
            </a:r>
            <a:r>
              <a:rPr lang="el-GR" dirty="0" smtClean="0"/>
              <a:t>, </a:t>
            </a:r>
            <a:r>
              <a:rPr lang="el-GR" dirty="0" err="1" smtClean="0"/>
              <a:t>μεθυλισοβουτυλοκετόνη</a:t>
            </a:r>
            <a:r>
              <a:rPr lang="el-GR" dirty="0" smtClean="0"/>
              <a:t> [ΜΙΒΚ], </a:t>
            </a:r>
            <a:r>
              <a:rPr lang="el-GR" dirty="0" err="1" smtClean="0"/>
              <a:t>κ.λ.π</a:t>
            </a:r>
            <a:r>
              <a:rPr lang="el-GR" dirty="0" smtClean="0"/>
              <a:t>.)</a:t>
            </a:r>
          </a:p>
          <a:p>
            <a:pPr>
              <a:buNone/>
            </a:pPr>
            <a:r>
              <a:rPr lang="el-GR" dirty="0" smtClean="0"/>
              <a:t> </a:t>
            </a:r>
          </a:p>
          <a:p>
            <a:pPr>
              <a:buNone/>
            </a:pPr>
            <a:r>
              <a:rPr lang="el-GR" dirty="0" smtClean="0"/>
              <a:t>Εύφλεκτες (σημεία ανάφλεξης κάτω από το μηδέν). Σχετικά χαμηλή τοξικότητα</a:t>
            </a:r>
          </a:p>
          <a:p>
            <a:pPr>
              <a:buNone/>
            </a:pPr>
            <a:endParaRPr lang="el-GR" b="1" dirty="0" smtClean="0"/>
          </a:p>
          <a:p>
            <a:pPr>
              <a:buNone/>
            </a:pPr>
            <a:r>
              <a:rPr lang="el-GR" b="1" dirty="0" smtClean="0">
                <a:solidFill>
                  <a:srgbClr val="FF0000"/>
                </a:solidFill>
              </a:rPr>
              <a:t>Αλκοόλες</a:t>
            </a:r>
            <a:r>
              <a:rPr lang="el-GR" b="1" dirty="0" smtClean="0"/>
              <a:t> </a:t>
            </a:r>
            <a:r>
              <a:rPr lang="el-GR" dirty="0" smtClean="0"/>
              <a:t>(π.χ. η </a:t>
            </a:r>
            <a:r>
              <a:rPr lang="el-GR" dirty="0" err="1" smtClean="0"/>
              <a:t>μεθανόλη</a:t>
            </a:r>
            <a:r>
              <a:rPr lang="el-GR" dirty="0" smtClean="0"/>
              <a:t>, η αιθανόλη, η n-</a:t>
            </a:r>
            <a:r>
              <a:rPr lang="el-GR" dirty="0" err="1" smtClean="0"/>
              <a:t>προπανόλη</a:t>
            </a:r>
            <a:r>
              <a:rPr lang="el-GR" dirty="0" smtClean="0"/>
              <a:t>, η </a:t>
            </a:r>
            <a:r>
              <a:rPr lang="el-GR" dirty="0" err="1" smtClean="0"/>
              <a:t>ισοπροπανόλη</a:t>
            </a:r>
            <a:r>
              <a:rPr lang="el-GR" dirty="0" smtClean="0"/>
              <a:t>, η n-</a:t>
            </a:r>
            <a:r>
              <a:rPr lang="el-GR" dirty="0" err="1" smtClean="0"/>
              <a:t>βουτανόλη</a:t>
            </a:r>
            <a:r>
              <a:rPr lang="el-GR" dirty="0" smtClean="0"/>
              <a:t>, </a:t>
            </a:r>
            <a:r>
              <a:rPr lang="el-GR" dirty="0" err="1" smtClean="0"/>
              <a:t>κ.λ.π</a:t>
            </a:r>
            <a:r>
              <a:rPr lang="el-GR" dirty="0" smtClean="0"/>
              <a:t>.)</a:t>
            </a:r>
          </a:p>
          <a:p>
            <a:pPr>
              <a:buNone/>
            </a:pPr>
            <a:r>
              <a:rPr lang="el-GR" dirty="0" smtClean="0"/>
              <a:t> </a:t>
            </a:r>
          </a:p>
          <a:p>
            <a:pPr>
              <a:buNone/>
            </a:pPr>
            <a:r>
              <a:rPr lang="el-GR" dirty="0" smtClean="0"/>
              <a:t>Σημεία ανάφλεξης κοντά στη θερμοκρασία δωματίου. Μέτρια ναρκωτική δράση των ατμών τους.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l-GR" dirty="0" smtClean="0"/>
              <a:t> </a:t>
            </a:r>
          </a:p>
          <a:p>
            <a:pPr>
              <a:buNone/>
            </a:pPr>
            <a:r>
              <a:rPr lang="el-GR" b="1" dirty="0" smtClean="0">
                <a:solidFill>
                  <a:srgbClr val="FF0000"/>
                </a:solidFill>
              </a:rPr>
              <a:t>Αιθέρες</a:t>
            </a:r>
            <a:r>
              <a:rPr lang="el-GR" dirty="0" smtClean="0"/>
              <a:t> (π.χ. ο </a:t>
            </a:r>
            <a:r>
              <a:rPr lang="el-GR" dirty="0" err="1" smtClean="0"/>
              <a:t>διαιθυλαιθέρας</a:t>
            </a:r>
            <a:r>
              <a:rPr lang="el-GR" dirty="0" smtClean="0"/>
              <a:t>, </a:t>
            </a:r>
            <a:r>
              <a:rPr lang="el-GR" dirty="0" err="1" smtClean="0"/>
              <a:t>κ.λ.π</a:t>
            </a:r>
            <a:r>
              <a:rPr lang="el-GR" dirty="0" smtClean="0"/>
              <a:t>.)</a:t>
            </a:r>
          </a:p>
          <a:p>
            <a:pPr>
              <a:buNone/>
            </a:pPr>
            <a:r>
              <a:rPr lang="el-GR" dirty="0" smtClean="0"/>
              <a:t> </a:t>
            </a:r>
          </a:p>
          <a:p>
            <a:pPr>
              <a:buNone/>
            </a:pPr>
            <a:r>
              <a:rPr lang="el-GR" dirty="0" smtClean="0"/>
              <a:t>Εξαιρετικά εύφλεκτοι (πολύ χαμηλά σημεία ανάφλεξης). Ισχυρές ναρκωτικές ιδιότητες αλλά μετρίως τοξικοί.</a:t>
            </a:r>
          </a:p>
          <a:p>
            <a:pPr>
              <a:buNone/>
            </a:pPr>
            <a:endParaRPr lang="el-GR" b="1" dirty="0" smtClean="0"/>
          </a:p>
          <a:p>
            <a:pPr>
              <a:buNone/>
            </a:pPr>
            <a:r>
              <a:rPr lang="el-GR" dirty="0" smtClean="0"/>
              <a:t> </a:t>
            </a:r>
          </a:p>
          <a:p>
            <a:pPr>
              <a:buNone/>
            </a:pPr>
            <a:r>
              <a:rPr lang="el-GR" b="1" dirty="0" smtClean="0">
                <a:solidFill>
                  <a:srgbClr val="FF0000"/>
                </a:solidFill>
              </a:rPr>
              <a:t>Εστέρες </a:t>
            </a:r>
            <a:r>
              <a:rPr lang="el-GR" dirty="0" smtClean="0"/>
              <a:t>(π.χ. ο </a:t>
            </a:r>
            <a:r>
              <a:rPr lang="el-GR" dirty="0" err="1" smtClean="0"/>
              <a:t>οξεικός</a:t>
            </a:r>
            <a:r>
              <a:rPr lang="el-GR" dirty="0" smtClean="0"/>
              <a:t> </a:t>
            </a:r>
            <a:r>
              <a:rPr lang="el-GR" dirty="0" err="1" smtClean="0"/>
              <a:t>αιθυλεστέρας</a:t>
            </a:r>
            <a:r>
              <a:rPr lang="el-GR" dirty="0" smtClean="0"/>
              <a:t>, ο </a:t>
            </a:r>
            <a:r>
              <a:rPr lang="el-GR" dirty="0" err="1" smtClean="0"/>
              <a:t>οξεικός</a:t>
            </a:r>
            <a:r>
              <a:rPr lang="el-GR" dirty="0" smtClean="0"/>
              <a:t> </a:t>
            </a:r>
            <a:r>
              <a:rPr lang="el-GR" dirty="0" err="1" smtClean="0"/>
              <a:t>βουτυλεστέρας</a:t>
            </a:r>
            <a:r>
              <a:rPr lang="el-GR" dirty="0" smtClean="0"/>
              <a:t>, </a:t>
            </a:r>
            <a:r>
              <a:rPr lang="el-GR" dirty="0" err="1" smtClean="0"/>
              <a:t>κ.λ.π</a:t>
            </a:r>
            <a:r>
              <a:rPr lang="el-GR" dirty="0" smtClean="0"/>
              <a:t>.)</a:t>
            </a:r>
          </a:p>
          <a:p>
            <a:pPr>
              <a:buNone/>
            </a:pPr>
            <a:r>
              <a:rPr lang="el-GR" dirty="0" smtClean="0"/>
              <a:t> </a:t>
            </a:r>
          </a:p>
          <a:p>
            <a:pPr>
              <a:buNone/>
            </a:pPr>
            <a:r>
              <a:rPr lang="el-GR" dirty="0" smtClean="0"/>
              <a:t>Εύφλεκτοι (σημεία ανάφλεξης κοντά στη θερμοκρασία δωματίου). Δεν αποτελούν ιδιαίτερο κίνδυνο για την υγεία. Οι ατμοί τους μπορεί να είναι ερεθιστικοί των ματιών, του δέρματος ή του αναπνευστικού.</a:t>
            </a:r>
          </a:p>
          <a:p>
            <a:pPr>
              <a:buNone/>
            </a:pPr>
            <a:r>
              <a:rPr lang="el-GR" dirty="0" smtClean="0"/>
              <a:t> </a:t>
            </a:r>
          </a:p>
          <a:p>
            <a:pPr>
              <a:buNone/>
            </a:pPr>
            <a:r>
              <a:rPr lang="el-GR" dirty="0" smtClean="0"/>
              <a:t>.</a:t>
            </a:r>
            <a:endParaRPr lang="el-G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Στις πάστες χρησιμοποιούνται κύρια τα ανθρακικά άλατα του αμμωνίου και του νατρίου (ΝΗ</a:t>
            </a:r>
            <a:r>
              <a:rPr lang="el-GR" baseline="-25000" dirty="0" smtClean="0"/>
              <a:t>4</a:t>
            </a:r>
            <a:r>
              <a:rPr lang="el-GR" dirty="0" smtClean="0"/>
              <a:t>Η</a:t>
            </a:r>
            <a:r>
              <a:rPr lang="en-US" dirty="0" smtClean="0"/>
              <a:t>CO</a:t>
            </a:r>
            <a:r>
              <a:rPr lang="el-GR" baseline="-25000" dirty="0" smtClean="0"/>
              <a:t>3 </a:t>
            </a:r>
            <a:r>
              <a:rPr lang="el-GR" dirty="0" smtClean="0"/>
              <a:t>και Ν</a:t>
            </a:r>
            <a:r>
              <a:rPr lang="en-US" dirty="0" smtClean="0"/>
              <a:t>a</a:t>
            </a:r>
            <a:r>
              <a:rPr lang="el-GR" dirty="0" smtClean="0"/>
              <a:t>Η</a:t>
            </a:r>
            <a:r>
              <a:rPr lang="en-US" dirty="0" smtClean="0"/>
              <a:t>CO</a:t>
            </a:r>
            <a:r>
              <a:rPr lang="el-GR" baseline="-25000" dirty="0" smtClean="0"/>
              <a:t>3</a:t>
            </a:r>
            <a:r>
              <a:rPr lang="el-GR" dirty="0" smtClean="0"/>
              <a:t>) και το </a:t>
            </a:r>
            <a:r>
              <a:rPr lang="el-GR" dirty="0" err="1" smtClean="0"/>
              <a:t>αιθυλενοδιαμινοτετραοξικό</a:t>
            </a:r>
            <a:r>
              <a:rPr lang="el-GR" dirty="0" smtClean="0"/>
              <a:t> οξύ (</a:t>
            </a:r>
            <a:r>
              <a:rPr lang="en-US" dirty="0" smtClean="0"/>
              <a:t>E</a:t>
            </a:r>
            <a:r>
              <a:rPr lang="el-GR" dirty="0" smtClean="0"/>
              <a:t>.</a:t>
            </a:r>
            <a:r>
              <a:rPr lang="en-US" dirty="0" smtClean="0"/>
              <a:t>D</a:t>
            </a:r>
            <a:r>
              <a:rPr lang="el-GR" dirty="0" smtClean="0"/>
              <a:t>.</a:t>
            </a:r>
            <a:r>
              <a:rPr lang="en-US" dirty="0" smtClean="0"/>
              <a:t>T</a:t>
            </a:r>
            <a:r>
              <a:rPr lang="el-GR" dirty="0" smtClean="0"/>
              <a:t>.</a:t>
            </a:r>
            <a:r>
              <a:rPr lang="en-US" dirty="0" smtClean="0"/>
              <a:t>A</a:t>
            </a:r>
            <a:r>
              <a:rPr lang="el-GR" dirty="0" smtClean="0"/>
              <a:t>.) ή το </a:t>
            </a:r>
            <a:r>
              <a:rPr lang="el-GR" dirty="0" err="1" smtClean="0"/>
              <a:t>δινάτριο</a:t>
            </a:r>
            <a:r>
              <a:rPr lang="el-GR" dirty="0" smtClean="0"/>
              <a:t> αλάτι του που είναι πιο ευδιάλυτο από το </a:t>
            </a:r>
            <a:r>
              <a:rPr lang="en-US" dirty="0" smtClean="0"/>
              <a:t>E</a:t>
            </a:r>
            <a:r>
              <a:rPr lang="el-GR" dirty="0" smtClean="0"/>
              <a:t>.</a:t>
            </a:r>
            <a:r>
              <a:rPr lang="en-US" dirty="0" smtClean="0"/>
              <a:t>D</a:t>
            </a:r>
            <a:r>
              <a:rPr lang="el-GR" dirty="0" smtClean="0"/>
              <a:t>.</a:t>
            </a:r>
            <a:r>
              <a:rPr lang="en-US" dirty="0" smtClean="0"/>
              <a:t>T</a:t>
            </a:r>
            <a:r>
              <a:rPr lang="el-GR" dirty="0" smtClean="0"/>
              <a:t>.</a:t>
            </a:r>
            <a:r>
              <a:rPr lang="en-US" dirty="0" smtClean="0"/>
              <a:t>A</a:t>
            </a:r>
            <a:r>
              <a:rPr lang="el-GR" dirty="0" smtClean="0"/>
              <a:t>.. Σαν αδρανή υλικά, που προστίθενται στα διαλύματα αυτά για τον σχηματισμό της πάστας είναι η </a:t>
            </a:r>
            <a:r>
              <a:rPr lang="el-GR" dirty="0" err="1" smtClean="0"/>
              <a:t>μέθυλοκυτταρίνη</a:t>
            </a:r>
            <a:r>
              <a:rPr lang="el-GR" dirty="0" smtClean="0"/>
              <a:t>, η </a:t>
            </a:r>
            <a:r>
              <a:rPr lang="el-GR" dirty="0" err="1" smtClean="0"/>
              <a:t>καρβόξυμεθυλοκυτταρίνη</a:t>
            </a:r>
            <a:r>
              <a:rPr lang="el-GR" dirty="0" smtClean="0"/>
              <a:t>, μικρά κομματάκια χαρτιού και προσροφητικές άργιλοι. Η απομάκρυνση  της πάστας γίνεται αρχικά με μηχανικό τρόπο και αργότερα με </a:t>
            </a:r>
            <a:r>
              <a:rPr lang="el-GR" dirty="0" err="1" smtClean="0"/>
              <a:t>απιονισμένο</a:t>
            </a:r>
            <a:r>
              <a:rPr lang="el-GR" dirty="0" smtClean="0"/>
              <a:t> νερό</a:t>
            </a:r>
            <a:r>
              <a:rPr lang="el-GR" dirty="0" smtClean="0"/>
              <a:t>.</a:t>
            </a:r>
            <a:endParaRPr lang="el-GR" dirty="0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Ø"/>
            </a:pPr>
            <a:r>
              <a:rPr lang="el-GR" b="1" dirty="0" smtClean="0"/>
              <a:t>Πάστα </a:t>
            </a:r>
            <a:r>
              <a:rPr lang="en-US" b="1" dirty="0" smtClean="0"/>
              <a:t>Mora</a:t>
            </a:r>
            <a:r>
              <a:rPr lang="el-GR" dirty="0" smtClean="0"/>
              <a:t>: 100 </a:t>
            </a:r>
            <a:r>
              <a:rPr lang="en-US" dirty="0" smtClean="0"/>
              <a:t>ml H</a:t>
            </a:r>
            <a:r>
              <a:rPr lang="el-GR" baseline="-25000" dirty="0" smtClean="0"/>
              <a:t>2</a:t>
            </a:r>
            <a:r>
              <a:rPr lang="en-US" dirty="0" smtClean="0"/>
              <a:t>O</a:t>
            </a:r>
            <a:r>
              <a:rPr lang="el-GR" dirty="0" smtClean="0"/>
              <a:t>, 6 </a:t>
            </a:r>
            <a:r>
              <a:rPr lang="en-US" dirty="0" smtClean="0"/>
              <a:t>g </a:t>
            </a:r>
            <a:r>
              <a:rPr lang="el-GR" dirty="0" smtClean="0"/>
              <a:t>ΝΗ</a:t>
            </a:r>
            <a:r>
              <a:rPr lang="el-GR" baseline="-25000" dirty="0" smtClean="0"/>
              <a:t>4</a:t>
            </a:r>
            <a:r>
              <a:rPr lang="el-GR" dirty="0" smtClean="0"/>
              <a:t>Η</a:t>
            </a:r>
            <a:r>
              <a:rPr lang="en-US" dirty="0" smtClean="0"/>
              <a:t>CO</a:t>
            </a:r>
            <a:r>
              <a:rPr lang="el-GR" baseline="-25000" dirty="0" smtClean="0"/>
              <a:t>3 </a:t>
            </a:r>
            <a:r>
              <a:rPr lang="el-GR" dirty="0" smtClean="0"/>
              <a:t>και Ν</a:t>
            </a:r>
            <a:r>
              <a:rPr lang="en-US" dirty="0" smtClean="0"/>
              <a:t>a</a:t>
            </a:r>
            <a:r>
              <a:rPr lang="el-GR" dirty="0" smtClean="0"/>
              <a:t>Η</a:t>
            </a:r>
            <a:r>
              <a:rPr lang="en-US" dirty="0" smtClean="0"/>
              <a:t>CO</a:t>
            </a:r>
            <a:r>
              <a:rPr lang="el-GR" baseline="-25000" dirty="0" smtClean="0"/>
              <a:t>3</a:t>
            </a:r>
            <a:r>
              <a:rPr lang="el-GR" dirty="0" smtClean="0"/>
              <a:t> , 2.5 </a:t>
            </a:r>
            <a:r>
              <a:rPr lang="en-US" dirty="0" smtClean="0"/>
              <a:t>g E</a:t>
            </a:r>
            <a:r>
              <a:rPr lang="el-GR" dirty="0" smtClean="0"/>
              <a:t>.</a:t>
            </a:r>
            <a:r>
              <a:rPr lang="en-US" dirty="0" smtClean="0"/>
              <a:t>D</a:t>
            </a:r>
            <a:r>
              <a:rPr lang="el-GR" dirty="0" smtClean="0"/>
              <a:t>.</a:t>
            </a:r>
            <a:r>
              <a:rPr lang="en-US" dirty="0" smtClean="0"/>
              <a:t>T</a:t>
            </a:r>
            <a:r>
              <a:rPr lang="el-GR" dirty="0" smtClean="0"/>
              <a:t>.</a:t>
            </a:r>
            <a:r>
              <a:rPr lang="en-US" dirty="0" smtClean="0"/>
              <a:t>A</a:t>
            </a:r>
            <a:r>
              <a:rPr lang="el-GR" dirty="0" smtClean="0"/>
              <a:t>., 1 </a:t>
            </a:r>
            <a:r>
              <a:rPr lang="en-US" dirty="0" smtClean="0"/>
              <a:t>g </a:t>
            </a:r>
            <a:r>
              <a:rPr lang="en-US" dirty="0" err="1" smtClean="0"/>
              <a:t>Desogen</a:t>
            </a:r>
            <a:r>
              <a:rPr lang="el-GR" dirty="0" smtClean="0"/>
              <a:t>  και 6 </a:t>
            </a:r>
            <a:r>
              <a:rPr lang="en-US" dirty="0" smtClean="0"/>
              <a:t>g </a:t>
            </a:r>
            <a:r>
              <a:rPr lang="el-GR" dirty="0" err="1" smtClean="0"/>
              <a:t>καρβόξυμέθυλοκυτταρίνη</a:t>
            </a:r>
            <a:r>
              <a:rPr lang="el-GR" dirty="0" smtClean="0"/>
              <a:t> (ή ουδέτερο χαρτί).</a:t>
            </a:r>
          </a:p>
          <a:p>
            <a:pPr lvl="0">
              <a:buFont typeface="Wingdings" pitchFamily="2" charset="2"/>
              <a:buChar char="Ø"/>
            </a:pPr>
            <a:r>
              <a:rPr lang="el-GR" b="1" dirty="0" smtClean="0"/>
              <a:t>Πάστα Ε.</a:t>
            </a:r>
            <a:r>
              <a:rPr lang="en-US" b="1" dirty="0" smtClean="0"/>
              <a:t>D</a:t>
            </a:r>
            <a:r>
              <a:rPr lang="el-GR" b="1" dirty="0" smtClean="0"/>
              <a:t>.Τ.Α</a:t>
            </a:r>
            <a:r>
              <a:rPr lang="el-GR" dirty="0" smtClean="0"/>
              <a:t>.: 100 </a:t>
            </a:r>
            <a:r>
              <a:rPr lang="en-US" dirty="0" smtClean="0"/>
              <a:t>ml H</a:t>
            </a:r>
            <a:r>
              <a:rPr lang="el-GR" baseline="-25000" dirty="0" smtClean="0"/>
              <a:t>2</a:t>
            </a:r>
            <a:r>
              <a:rPr lang="en-US" dirty="0" smtClean="0"/>
              <a:t>O</a:t>
            </a:r>
            <a:r>
              <a:rPr lang="el-GR" dirty="0" smtClean="0"/>
              <a:t>, 5 </a:t>
            </a:r>
            <a:r>
              <a:rPr lang="en-US" dirty="0" smtClean="0"/>
              <a:t>g </a:t>
            </a:r>
            <a:r>
              <a:rPr lang="el-GR" dirty="0" smtClean="0"/>
              <a:t>ΝΗ</a:t>
            </a:r>
            <a:r>
              <a:rPr lang="el-GR" baseline="-25000" dirty="0" smtClean="0"/>
              <a:t>4</a:t>
            </a:r>
            <a:r>
              <a:rPr lang="el-GR" dirty="0" smtClean="0"/>
              <a:t>Η</a:t>
            </a:r>
            <a:r>
              <a:rPr lang="en-US" dirty="0" smtClean="0"/>
              <a:t>CO</a:t>
            </a:r>
            <a:r>
              <a:rPr lang="el-GR" baseline="-25000" dirty="0" smtClean="0"/>
              <a:t>3</a:t>
            </a:r>
            <a:r>
              <a:rPr lang="el-GR" dirty="0" smtClean="0"/>
              <a:t>, 4 </a:t>
            </a:r>
            <a:r>
              <a:rPr lang="en-US" dirty="0" smtClean="0"/>
              <a:t>g</a:t>
            </a:r>
            <a:r>
              <a:rPr lang="el-GR" dirty="0" smtClean="0"/>
              <a:t> Ν</a:t>
            </a:r>
            <a:r>
              <a:rPr lang="en-US" dirty="0" smtClean="0"/>
              <a:t>a</a:t>
            </a:r>
            <a:r>
              <a:rPr lang="el-GR" dirty="0" smtClean="0"/>
              <a:t>Η</a:t>
            </a:r>
            <a:r>
              <a:rPr lang="en-US" dirty="0" smtClean="0"/>
              <a:t>CO</a:t>
            </a:r>
            <a:r>
              <a:rPr lang="el-GR" baseline="-25000" dirty="0" smtClean="0"/>
              <a:t>3</a:t>
            </a:r>
            <a:r>
              <a:rPr lang="el-GR" dirty="0" smtClean="0"/>
              <a:t> , 3 </a:t>
            </a:r>
            <a:r>
              <a:rPr lang="en-US" dirty="0" smtClean="0"/>
              <a:t>g E</a:t>
            </a:r>
            <a:r>
              <a:rPr lang="el-GR" dirty="0" smtClean="0"/>
              <a:t>.</a:t>
            </a:r>
            <a:r>
              <a:rPr lang="en-US" dirty="0" smtClean="0"/>
              <a:t>D</a:t>
            </a:r>
            <a:r>
              <a:rPr lang="el-GR" dirty="0" smtClean="0"/>
              <a:t>.</a:t>
            </a:r>
            <a:r>
              <a:rPr lang="en-US" dirty="0" smtClean="0"/>
              <a:t>T</a:t>
            </a:r>
            <a:r>
              <a:rPr lang="el-GR" dirty="0" smtClean="0"/>
              <a:t>.</a:t>
            </a:r>
            <a:r>
              <a:rPr lang="en-US" dirty="0" smtClean="0"/>
              <a:t>A</a:t>
            </a:r>
            <a:r>
              <a:rPr lang="el-GR" dirty="0" smtClean="0"/>
              <a:t>. και 10 </a:t>
            </a:r>
            <a:r>
              <a:rPr lang="en-US" dirty="0" smtClean="0"/>
              <a:t>g </a:t>
            </a:r>
            <a:r>
              <a:rPr lang="el-GR" dirty="0" err="1" smtClean="0"/>
              <a:t>καρβόξυμέθυλοκυτταρίνη</a:t>
            </a:r>
            <a:r>
              <a:rPr lang="el-GR" dirty="0" smtClean="0"/>
              <a:t> (ή ουδέτερο χαρτί).</a:t>
            </a:r>
          </a:p>
          <a:p>
            <a:pPr lvl="0">
              <a:buFont typeface="Wingdings" pitchFamily="2" charset="2"/>
              <a:buChar char="Ø"/>
            </a:pPr>
            <a:r>
              <a:rPr lang="el-GR" b="1" dirty="0" smtClean="0"/>
              <a:t>Πάστα </a:t>
            </a:r>
            <a:r>
              <a:rPr lang="en-US" b="1" dirty="0" smtClean="0"/>
              <a:t>AB</a:t>
            </a:r>
            <a:r>
              <a:rPr lang="el-GR" b="1" dirty="0" smtClean="0"/>
              <a:t>57 </a:t>
            </a:r>
            <a:r>
              <a:rPr lang="el-GR" dirty="0" smtClean="0"/>
              <a:t>: 100 </a:t>
            </a:r>
            <a:r>
              <a:rPr lang="en-US" dirty="0" smtClean="0"/>
              <a:t>ml H</a:t>
            </a:r>
            <a:r>
              <a:rPr lang="el-GR" baseline="-25000" dirty="0" smtClean="0"/>
              <a:t>2</a:t>
            </a:r>
            <a:r>
              <a:rPr lang="en-US" dirty="0" smtClean="0"/>
              <a:t>O</a:t>
            </a:r>
            <a:r>
              <a:rPr lang="el-GR" dirty="0" smtClean="0"/>
              <a:t>, 3 </a:t>
            </a:r>
            <a:r>
              <a:rPr lang="en-US" dirty="0" smtClean="0"/>
              <a:t>g </a:t>
            </a:r>
            <a:r>
              <a:rPr lang="el-GR" dirty="0" smtClean="0"/>
              <a:t>ΝΗ</a:t>
            </a:r>
            <a:r>
              <a:rPr lang="el-GR" baseline="-25000" dirty="0" smtClean="0"/>
              <a:t>4</a:t>
            </a:r>
            <a:r>
              <a:rPr lang="el-GR" dirty="0" smtClean="0"/>
              <a:t>Η</a:t>
            </a:r>
            <a:r>
              <a:rPr lang="en-US" dirty="0" smtClean="0"/>
              <a:t>CO</a:t>
            </a:r>
            <a:r>
              <a:rPr lang="el-GR" baseline="-25000" dirty="0" smtClean="0"/>
              <a:t>3</a:t>
            </a:r>
            <a:r>
              <a:rPr lang="el-GR" dirty="0" smtClean="0"/>
              <a:t>, 5 </a:t>
            </a:r>
            <a:r>
              <a:rPr lang="en-US" dirty="0" smtClean="0"/>
              <a:t>g</a:t>
            </a:r>
            <a:r>
              <a:rPr lang="el-GR" dirty="0" smtClean="0"/>
              <a:t> Ν</a:t>
            </a:r>
            <a:r>
              <a:rPr lang="en-US" dirty="0" smtClean="0"/>
              <a:t>a</a:t>
            </a:r>
            <a:r>
              <a:rPr lang="el-GR" dirty="0" smtClean="0"/>
              <a:t>Η</a:t>
            </a:r>
            <a:r>
              <a:rPr lang="en-US" dirty="0" smtClean="0"/>
              <a:t>CO</a:t>
            </a:r>
            <a:r>
              <a:rPr lang="el-GR" baseline="-25000" dirty="0" smtClean="0"/>
              <a:t>3</a:t>
            </a:r>
            <a:r>
              <a:rPr lang="el-GR" dirty="0" smtClean="0"/>
              <a:t> , 2.5 </a:t>
            </a:r>
            <a:r>
              <a:rPr lang="en-US" dirty="0" smtClean="0"/>
              <a:t>g E</a:t>
            </a:r>
            <a:r>
              <a:rPr lang="el-GR" dirty="0" smtClean="0"/>
              <a:t>.</a:t>
            </a:r>
            <a:r>
              <a:rPr lang="en-US" dirty="0" smtClean="0"/>
              <a:t>D</a:t>
            </a:r>
            <a:r>
              <a:rPr lang="el-GR" dirty="0" smtClean="0"/>
              <a:t>.</a:t>
            </a:r>
            <a:r>
              <a:rPr lang="en-US" dirty="0" smtClean="0"/>
              <a:t>T</a:t>
            </a:r>
            <a:r>
              <a:rPr lang="el-GR" dirty="0" smtClean="0"/>
              <a:t>.</a:t>
            </a:r>
            <a:r>
              <a:rPr lang="en-US" dirty="0" smtClean="0"/>
              <a:t>A</a:t>
            </a:r>
            <a:r>
              <a:rPr lang="el-GR" dirty="0" smtClean="0"/>
              <a:t>., 1 </a:t>
            </a:r>
            <a:r>
              <a:rPr lang="en-US" dirty="0" smtClean="0"/>
              <a:t>ml </a:t>
            </a:r>
            <a:r>
              <a:rPr lang="en-US" dirty="0" err="1" smtClean="0"/>
              <a:t>Desogen</a:t>
            </a:r>
            <a:r>
              <a:rPr lang="el-GR" dirty="0" smtClean="0"/>
              <a:t>  και 6 </a:t>
            </a:r>
            <a:r>
              <a:rPr lang="en-US" dirty="0" smtClean="0"/>
              <a:t>g </a:t>
            </a:r>
            <a:r>
              <a:rPr lang="el-GR" dirty="0" err="1" smtClean="0"/>
              <a:t>καρβόξυμέθυλοκυτταρίνη</a:t>
            </a:r>
            <a:r>
              <a:rPr lang="el-GR" dirty="0" smtClean="0"/>
              <a:t> (ή ουδέτερο χαρτί).</a:t>
            </a:r>
          </a:p>
          <a:p>
            <a:pPr>
              <a:buFont typeface="Wingdings" pitchFamily="2" charset="2"/>
              <a:buChar char="Ø"/>
            </a:pPr>
            <a:endParaRPr lang="el-G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 fontScale="62500" lnSpcReduction="20000"/>
          </a:bodyPr>
          <a:lstStyle/>
          <a:p>
            <a:r>
              <a:rPr lang="el-GR" dirty="0" smtClean="0"/>
              <a:t>Το Ε.</a:t>
            </a:r>
            <a:r>
              <a:rPr lang="en-US" dirty="0" smtClean="0"/>
              <a:t>D</a:t>
            </a:r>
            <a:r>
              <a:rPr lang="el-GR" dirty="0" smtClean="0"/>
              <a:t>.Τ.Α.: </a:t>
            </a:r>
            <a:r>
              <a:rPr lang="el-GR" dirty="0" smtClean="0"/>
              <a:t>για την αφαίρεση της μαύρης κρούστας και κρούστας που περιέχουν ανθρακικό ασβέστιο και σχηματίζονται σε γλυπτά θαμμένα στο χώμα ή σε τοιχογραφίες εκκλησιών</a:t>
            </a:r>
            <a:r>
              <a:rPr lang="el-GR" dirty="0" smtClean="0"/>
              <a:t>. Δημιουργεί </a:t>
            </a:r>
            <a:r>
              <a:rPr lang="el-GR" dirty="0" err="1" smtClean="0"/>
              <a:t>σύμπλοκα</a:t>
            </a:r>
            <a:r>
              <a:rPr lang="el-GR" dirty="0" smtClean="0"/>
              <a:t> με κατιόντα ασβεστίου (</a:t>
            </a:r>
            <a:r>
              <a:rPr lang="en-US" dirty="0" smtClean="0"/>
              <a:t>Ca</a:t>
            </a:r>
            <a:r>
              <a:rPr lang="el-GR" baseline="30000" dirty="0" smtClean="0"/>
              <a:t>+2</a:t>
            </a:r>
            <a:r>
              <a:rPr lang="el-GR" dirty="0" smtClean="0"/>
              <a:t>) δισθενούς σιδήρου (</a:t>
            </a:r>
            <a:r>
              <a:rPr lang="en-US" dirty="0" smtClean="0"/>
              <a:t>Fe</a:t>
            </a:r>
            <a:r>
              <a:rPr lang="el-GR" baseline="30000" dirty="0" smtClean="0"/>
              <a:t>+2</a:t>
            </a:r>
            <a:r>
              <a:rPr lang="el-GR" dirty="0" smtClean="0"/>
              <a:t>)και του τρισθενούς σιδήρου (</a:t>
            </a:r>
            <a:r>
              <a:rPr lang="en-US" dirty="0" smtClean="0"/>
              <a:t>Fe</a:t>
            </a:r>
            <a:r>
              <a:rPr lang="el-GR" baseline="30000" dirty="0" smtClean="0"/>
              <a:t>+3</a:t>
            </a:r>
            <a:r>
              <a:rPr lang="el-GR" dirty="0" smtClean="0"/>
              <a:t>), διαλύοντας όλα τα αδιάλυτα άλατά τους, όπως το ανθρακικό ασβέστιο και τα οξείδια του σιδήρου. </a:t>
            </a:r>
            <a:endParaRPr lang="el-GR" dirty="0" smtClean="0"/>
          </a:p>
          <a:p>
            <a:r>
              <a:rPr lang="el-GR" dirty="0" smtClean="0"/>
              <a:t>Τα όξινα ανθρακικά άλατα: σχηματισμό </a:t>
            </a:r>
            <a:r>
              <a:rPr lang="el-GR" dirty="0" smtClean="0"/>
              <a:t>του αδιάλυτου ανθρακικού ασβεστίου, που απομακρύνεται μαζί με την πάστα. Επίσης τα όξινα ανθρακικά άλατα δημιουργούν αλκαλικές συνθήκες που βοηθάει την απομάκρυνση των διαλυτών αλάτων της κρούστας. </a:t>
            </a:r>
            <a:endParaRPr lang="el-GR" dirty="0" smtClean="0"/>
          </a:p>
          <a:p>
            <a:r>
              <a:rPr lang="el-GR" dirty="0" smtClean="0"/>
              <a:t>Το </a:t>
            </a:r>
            <a:r>
              <a:rPr lang="en-US" dirty="0" err="1" smtClean="0"/>
              <a:t>Desogen</a:t>
            </a:r>
            <a:r>
              <a:rPr lang="el-GR" dirty="0" smtClean="0"/>
              <a:t>: </a:t>
            </a:r>
            <a:r>
              <a:rPr lang="el-GR" dirty="0" err="1" smtClean="0"/>
              <a:t>τασιενεργή</a:t>
            </a:r>
            <a:r>
              <a:rPr lang="el-GR" dirty="0" smtClean="0"/>
              <a:t> ένωση μειώνει την επιφανειακή τάση μεταξύ της κρούστας και του διαλύματος κάνοντας ευκολότερη την απομάκρυνσή της και ταυτόχρονα είναι και μυκητοκτόνο.  Πολλές φορές προστίθεται αμμωνία και </a:t>
            </a:r>
            <a:r>
              <a:rPr lang="el-GR" dirty="0" err="1" smtClean="0"/>
              <a:t>τριαιθανολαμίνη</a:t>
            </a:r>
            <a:r>
              <a:rPr lang="el-GR" dirty="0" smtClean="0"/>
              <a:t> για την διάλυση οξειδωμένων λιπαρών ενώσεων. </a:t>
            </a:r>
            <a:endParaRPr lang="el-GR" dirty="0" smtClean="0"/>
          </a:p>
          <a:p>
            <a:r>
              <a:rPr lang="el-GR" dirty="0" smtClean="0"/>
              <a:t>Το </a:t>
            </a:r>
            <a:r>
              <a:rPr lang="el-GR" dirty="0" smtClean="0"/>
              <a:t>τελευταίο ξέπλυμα της επιφάνειας γίνεται με </a:t>
            </a:r>
            <a:r>
              <a:rPr lang="el-GR" dirty="0" err="1" smtClean="0"/>
              <a:t>απιονισμένο</a:t>
            </a:r>
            <a:r>
              <a:rPr lang="el-GR" dirty="0" smtClean="0"/>
              <a:t> νερό. Στο νερό που φεύγει από την επιφάνεια μετράται το </a:t>
            </a:r>
            <a:r>
              <a:rPr lang="en-US" dirty="0" smtClean="0"/>
              <a:t>pH</a:t>
            </a:r>
            <a:r>
              <a:rPr lang="el-GR" dirty="0" smtClean="0"/>
              <a:t> για να διαπιστωθεί αν είναι ίδιο με του </a:t>
            </a:r>
            <a:r>
              <a:rPr lang="el-GR" dirty="0" err="1" smtClean="0"/>
              <a:t>απιονισμένου</a:t>
            </a:r>
            <a:r>
              <a:rPr lang="el-GR" dirty="0" smtClean="0"/>
              <a:t> νερού, ώστε να εξασφαλιστεί ότι δεν έχουν παραμείνει αλκαλικά υπολείμματα, που μπορούν να βλάψουν την  πέτρα. Ακόμα ελέγχεται η αγωγιμότητα του </a:t>
            </a:r>
            <a:r>
              <a:rPr lang="el-GR" dirty="0" err="1" smtClean="0"/>
              <a:t>εκπλύματος</a:t>
            </a:r>
            <a:r>
              <a:rPr lang="el-GR" dirty="0" smtClean="0"/>
              <a:t> για την εξασφάλιση της μη ύπαρξης διαλυτών αλάτων. </a:t>
            </a:r>
            <a:endParaRPr lang="el-G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0034" y="428604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Η χρήση των παστών αυτών αποφεύγεται σε πέτρινα υλικά που έχουν μαύρες κρούστες από την ρύπανση των πόλεων γιατί υπάρχει ο κίνδυνος να περιέχουν γύψο, ο οποίος θα απομακρυνθεί με αποτέλεσμα    να απομακρυνθούν λεπτομέρειες και να καταστραφεί τμήμα. Τέλος πολλές φορές αποφεύγεται η χρήση του όξινου ανθρακικού νατρίου, γιατί μπορεί να παράγει διαλυτά άλατα του νατρίου που είναι διαβρωτικά για την πέτρα.</a:t>
            </a:r>
          </a:p>
          <a:p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/>
              <a:t> </a:t>
            </a:r>
            <a:r>
              <a:rPr lang="el-GR" sz="3600" dirty="0" smtClean="0"/>
              <a:t>Όλες οι ενώσεις του </a:t>
            </a:r>
            <a:r>
              <a:rPr lang="en-US" sz="3600" dirty="0" smtClean="0"/>
              <a:t>C</a:t>
            </a:r>
            <a:r>
              <a:rPr lang="el-GR" sz="3600" dirty="0" smtClean="0"/>
              <a:t>, εκτός από  </a:t>
            </a:r>
            <a:endParaRPr lang="en-US" sz="3600" dirty="0" smtClean="0"/>
          </a:p>
          <a:p>
            <a:pPr>
              <a:buNone/>
            </a:pPr>
            <a:endParaRPr lang="el-GR" sz="3600" dirty="0" smtClean="0"/>
          </a:p>
          <a:p>
            <a:pPr marL="742950" lvl="0" indent="-742950">
              <a:buFont typeface="+mj-lt"/>
              <a:buAutoNum type="arabicPeriod"/>
            </a:pPr>
            <a:r>
              <a:rPr lang="el-GR" sz="3600" dirty="0" smtClean="0"/>
              <a:t>τον </a:t>
            </a:r>
            <a:r>
              <a:rPr lang="en-US" sz="3600" dirty="0" smtClean="0"/>
              <a:t>C</a:t>
            </a:r>
            <a:r>
              <a:rPr lang="el-GR" sz="3600" dirty="0" smtClean="0"/>
              <a:t>,το  </a:t>
            </a:r>
            <a:r>
              <a:rPr lang="en-US" sz="3600" dirty="0" smtClean="0"/>
              <a:t>CO </a:t>
            </a:r>
            <a:r>
              <a:rPr lang="el-GR" sz="3600" dirty="0" smtClean="0"/>
              <a:t>και το </a:t>
            </a:r>
            <a:r>
              <a:rPr lang="en-US" sz="3600" dirty="0" smtClean="0"/>
              <a:t>CO</a:t>
            </a:r>
            <a:r>
              <a:rPr lang="el-GR" sz="3600" baseline="-25000" dirty="0" smtClean="0"/>
              <a:t>2</a:t>
            </a:r>
            <a:endParaRPr lang="el-GR" sz="3600" dirty="0" smtClean="0"/>
          </a:p>
          <a:p>
            <a:pPr marL="742950" lvl="0" indent="-742950">
              <a:buFont typeface="+mj-lt"/>
              <a:buAutoNum type="arabicPeriod"/>
            </a:pPr>
            <a:r>
              <a:rPr lang="el-GR" sz="3600" dirty="0" smtClean="0"/>
              <a:t>τα ανθρακικά άλατα </a:t>
            </a:r>
            <a:r>
              <a:rPr lang="en-US" sz="3600" dirty="0" smtClean="0"/>
              <a:t>CO</a:t>
            </a:r>
            <a:r>
              <a:rPr lang="en-US" sz="3600" baseline="-25000" dirty="0" smtClean="0"/>
              <a:t>3</a:t>
            </a:r>
            <a:r>
              <a:rPr lang="en-US" sz="3600" baseline="30000" dirty="0" smtClean="0"/>
              <a:t>-2 </a:t>
            </a:r>
            <a:endParaRPr lang="el-GR" sz="3600" dirty="0" smtClean="0"/>
          </a:p>
          <a:p>
            <a:pPr marL="742950" lvl="0" indent="-742950">
              <a:buFont typeface="+mj-lt"/>
              <a:buAutoNum type="arabicPeriod"/>
            </a:pPr>
            <a:r>
              <a:rPr lang="el-GR" sz="3600" dirty="0" smtClean="0"/>
              <a:t>και τα άλατα του </a:t>
            </a:r>
            <a:r>
              <a:rPr lang="en-US" sz="3600" dirty="0" smtClean="0"/>
              <a:t>CN</a:t>
            </a:r>
            <a:r>
              <a:rPr lang="el-GR" sz="3600" baseline="30000" dirty="0" smtClean="0"/>
              <a:t>-</a:t>
            </a:r>
            <a:endParaRPr lang="el-GR" sz="3600" dirty="0" smtClean="0"/>
          </a:p>
          <a:p>
            <a:endParaRPr lang="el-GR"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285720" y="-24"/>
          <a:ext cx="8572560" cy="6944253"/>
        </p:xfrm>
        <a:graphic>
          <a:graphicData uri="http://schemas.openxmlformats.org/drawingml/2006/table">
            <a:tbl>
              <a:tblPr/>
              <a:tblGrid>
                <a:gridCol w="2650645"/>
                <a:gridCol w="2093750"/>
                <a:gridCol w="1838106"/>
                <a:gridCol w="1990059"/>
              </a:tblGrid>
              <a:tr h="1947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ομάδα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Ομόλογη σειρά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κατάληξη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Πρόθεμα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7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 dirty="0">
                          <a:latin typeface="Calibri"/>
                          <a:ea typeface="Calibri"/>
                          <a:cs typeface="Times New Roman"/>
                        </a:rPr>
                        <a:t>-ΟΗ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αλκοόλες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-όλη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Υδρόξυ-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7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latin typeface="Calibri"/>
                          <a:ea typeface="Calibri"/>
                          <a:cs typeface="Times New Roman"/>
                        </a:rPr>
                        <a:t>C-O-C</a:t>
                      </a:r>
                      <a:endParaRPr lang="el-GR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αιθέρες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-αιθέρας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Αλκόξυ-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5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Calibri"/>
                          <a:ea typeface="Calibri"/>
                          <a:cs typeface="Times New Roman"/>
                        </a:rPr>
                        <a:t>-CH=O</a:t>
                      </a:r>
                      <a:endParaRPr lang="el-GR" sz="1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Αλδεΰδες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-άλη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Φόρμυλο- ή αλδέϋδο-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5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Calibri"/>
                          <a:ea typeface="Calibri"/>
                          <a:cs typeface="Times New Roman"/>
                        </a:rPr>
                        <a:t>C-C-C</a:t>
                      </a:r>
                      <a:endParaRPr lang="el-GR" sz="1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Calibri"/>
                          <a:ea typeface="Calibri"/>
                          <a:cs typeface="Times New Roman"/>
                        </a:rPr>
                        <a:t>    O</a:t>
                      </a:r>
                      <a:endParaRPr lang="el-GR" sz="1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Κετόνες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-όνη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Κέτο- ή όξο-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0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Calibri"/>
                          <a:ea typeface="Calibri"/>
                          <a:cs typeface="Times New Roman"/>
                        </a:rPr>
                        <a:t>-C-OH</a:t>
                      </a:r>
                      <a:endParaRPr lang="el-GR" sz="1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Calibri"/>
                          <a:ea typeface="Calibri"/>
                          <a:cs typeface="Times New Roman"/>
                        </a:rPr>
                        <a:t> O</a:t>
                      </a:r>
                      <a:endParaRPr lang="el-GR" sz="1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 dirty="0">
                          <a:latin typeface="Calibri"/>
                          <a:ea typeface="Calibri"/>
                          <a:cs typeface="Times New Roman"/>
                        </a:rPr>
                        <a:t>     </a:t>
                      </a:r>
                      <a:r>
                        <a:rPr lang="el-GR" sz="1700" dirty="0" smtClean="0">
                          <a:latin typeface="Calibri"/>
                          <a:ea typeface="Calibri"/>
                          <a:cs typeface="Times New Roman"/>
                        </a:rPr>
                        <a:t>ή</a:t>
                      </a:r>
                      <a:r>
                        <a:rPr lang="el-GR" sz="1700" baseline="0" dirty="0" smtClean="0">
                          <a:latin typeface="Calibri"/>
                          <a:ea typeface="Calibri"/>
                          <a:cs typeface="Times New Roman"/>
                        </a:rPr>
                        <a:t>     </a:t>
                      </a:r>
                      <a:r>
                        <a:rPr lang="en-US" sz="1700" dirty="0" smtClean="0">
                          <a:latin typeface="Calibri"/>
                          <a:ea typeface="Calibri"/>
                          <a:cs typeface="Times New Roman"/>
                        </a:rPr>
                        <a:t>-COOH</a:t>
                      </a:r>
                      <a:endParaRPr lang="el-GR" sz="1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Οργανικά οξέα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ή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Καρβοξυλικά οξέα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 dirty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el-GR" sz="1700" dirty="0" err="1">
                          <a:latin typeface="Calibri"/>
                          <a:ea typeface="Calibri"/>
                          <a:cs typeface="Times New Roman"/>
                        </a:rPr>
                        <a:t>ικό</a:t>
                      </a:r>
                      <a:r>
                        <a:rPr lang="el-GR" sz="1700" dirty="0">
                          <a:latin typeface="Calibri"/>
                          <a:ea typeface="Calibri"/>
                          <a:cs typeface="Times New Roman"/>
                        </a:rPr>
                        <a:t> οξύ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Καρβόξυ-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0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Calibri"/>
                          <a:ea typeface="Calibri"/>
                          <a:cs typeface="Times New Roman"/>
                        </a:rPr>
                        <a:t>-C-O-C</a:t>
                      </a:r>
                      <a:endParaRPr lang="el-GR" sz="1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Calibri"/>
                          <a:ea typeface="Calibri"/>
                          <a:cs typeface="Times New Roman"/>
                        </a:rPr>
                        <a:t> O</a:t>
                      </a:r>
                      <a:endParaRPr lang="el-GR" sz="1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 dirty="0">
                          <a:latin typeface="Calibri"/>
                          <a:ea typeface="Calibri"/>
                          <a:cs typeface="Times New Roman"/>
                        </a:rPr>
                        <a:t>     </a:t>
                      </a:r>
                      <a:r>
                        <a:rPr lang="el-GR" sz="1700" dirty="0" smtClean="0">
                          <a:latin typeface="Calibri"/>
                          <a:ea typeface="Calibri"/>
                          <a:cs typeface="Times New Roman"/>
                        </a:rPr>
                        <a:t>ή</a:t>
                      </a:r>
                      <a:r>
                        <a:rPr lang="el-GR" sz="1700" baseline="0" dirty="0" smtClean="0">
                          <a:latin typeface="Calibri"/>
                          <a:ea typeface="Calibri"/>
                          <a:cs typeface="Times New Roman"/>
                        </a:rPr>
                        <a:t>       </a:t>
                      </a:r>
                      <a:r>
                        <a:rPr lang="en-US" sz="1700" dirty="0" smtClean="0">
                          <a:latin typeface="Calibri"/>
                          <a:ea typeface="Calibri"/>
                          <a:cs typeface="Times New Roman"/>
                        </a:rPr>
                        <a:t>-COOC-</a:t>
                      </a:r>
                      <a:endParaRPr lang="el-GR" sz="1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Εστέρες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-εστέρας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Καρβοαλκόξυ-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7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-ΝΗ</a:t>
                      </a:r>
                      <a:r>
                        <a:rPr lang="el-GR" sz="1700" baseline="-2500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el-GR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Πρωτοταγείς Αμίνες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-αμίνη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Άμινο-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5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-ΝΗ-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Δευτεροταγείς αμίνες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-αμίνη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Αλκυλάμινο-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9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-Ν-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Τριτοταγείς αμίνες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-αμίνη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Αλκυλάμινο-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5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latin typeface="Calibri"/>
                          <a:ea typeface="Calibri"/>
                          <a:cs typeface="Times New Roman"/>
                        </a:rPr>
                        <a:t>-C-NH</a:t>
                      </a:r>
                      <a:r>
                        <a:rPr lang="en-US" sz="1700" baseline="-2500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el-GR" sz="1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latin typeface="Calibri"/>
                          <a:ea typeface="Calibri"/>
                          <a:cs typeface="Times New Roman"/>
                        </a:rPr>
                        <a:t>  O</a:t>
                      </a:r>
                      <a:endParaRPr lang="el-GR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15390" algn="r"/>
                        </a:tabLs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Αμίδια 	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-αμίδιο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Άμινοκετο-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7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en-US" sz="1700">
                          <a:latin typeface="Calibri"/>
                          <a:ea typeface="Calibri"/>
                          <a:cs typeface="Times New Roman"/>
                        </a:rPr>
                        <a:t>C   N</a:t>
                      </a:r>
                      <a:endParaRPr lang="el-GR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15390" algn="r"/>
                        </a:tabLs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Νιτρίλια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-νιτρίλιο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Κύανο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7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latin typeface="Calibri"/>
                          <a:ea typeface="Calibri"/>
                          <a:cs typeface="Times New Roman"/>
                        </a:rPr>
                        <a:t>-Cl</a:t>
                      </a:r>
                      <a:endParaRPr lang="el-GR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15390" algn="r"/>
                        </a:tabLs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Αλκυλαλογονίδια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-χλωρίδιο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Χλώρο-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7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latin typeface="Calibri"/>
                          <a:ea typeface="Calibri"/>
                          <a:cs typeface="Times New Roman"/>
                        </a:rPr>
                        <a:t>-Br</a:t>
                      </a:r>
                      <a:endParaRPr lang="el-GR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15390" algn="r"/>
                        </a:tabLs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Αλκυλαλογονίδια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-βρωμίδιο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Βρώμο-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7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latin typeface="Calibri"/>
                          <a:ea typeface="Calibri"/>
                          <a:cs typeface="Times New Roman"/>
                        </a:rPr>
                        <a:t>-I</a:t>
                      </a:r>
                      <a:endParaRPr lang="el-GR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15390" algn="r"/>
                        </a:tabLs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Αλκυλαλογονίδια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-ιωδίδιο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Ίωδο-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7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Calibri"/>
                          <a:ea typeface="Calibri"/>
                          <a:cs typeface="Times New Roman"/>
                        </a:rPr>
                        <a:t>-ΝΟ</a:t>
                      </a:r>
                      <a:r>
                        <a:rPr lang="el-GR" sz="1700" baseline="-2500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el-GR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15390" algn="r"/>
                        </a:tabLst>
                      </a:pPr>
                      <a:endParaRPr lang="el-GR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 dirty="0">
                          <a:latin typeface="Calibri"/>
                          <a:ea typeface="Calibri"/>
                          <a:cs typeface="Times New Roman"/>
                        </a:rPr>
                        <a:t>Νίτρο-</a:t>
                      </a:r>
                    </a:p>
                  </a:txBody>
                  <a:tcPr marL="61764" marR="61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59" name="AutoShape 11"/>
          <p:cNvSpPr>
            <a:spLocks noChangeShapeType="1"/>
          </p:cNvSpPr>
          <p:nvPr/>
        </p:nvSpPr>
        <p:spPr bwMode="auto">
          <a:xfrm>
            <a:off x="161925" y="123825"/>
            <a:ext cx="0" cy="571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2060" name="AutoShape 12"/>
          <p:cNvSpPr>
            <a:spLocks noChangeShapeType="1"/>
          </p:cNvSpPr>
          <p:nvPr/>
        </p:nvSpPr>
        <p:spPr bwMode="auto">
          <a:xfrm>
            <a:off x="190500" y="127000"/>
            <a:ext cx="0" cy="571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2058" name="AutoShape 10"/>
          <p:cNvSpPr>
            <a:spLocks noChangeShapeType="1"/>
          </p:cNvSpPr>
          <p:nvPr/>
        </p:nvSpPr>
        <p:spPr bwMode="auto">
          <a:xfrm>
            <a:off x="66675" y="144463"/>
            <a:ext cx="0" cy="571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2057" name="AutoShape 9"/>
          <p:cNvSpPr>
            <a:spLocks noChangeShapeType="1"/>
          </p:cNvSpPr>
          <p:nvPr/>
        </p:nvSpPr>
        <p:spPr bwMode="auto">
          <a:xfrm>
            <a:off x="95250" y="138113"/>
            <a:ext cx="0" cy="571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2056" name="AutoShape 8"/>
          <p:cNvSpPr>
            <a:spLocks noChangeShapeType="1"/>
          </p:cNvSpPr>
          <p:nvPr/>
        </p:nvSpPr>
        <p:spPr bwMode="auto">
          <a:xfrm>
            <a:off x="66675" y="144463"/>
            <a:ext cx="0" cy="571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2055" name="AutoShape 7"/>
          <p:cNvSpPr>
            <a:spLocks noChangeShapeType="1"/>
          </p:cNvSpPr>
          <p:nvPr/>
        </p:nvSpPr>
        <p:spPr bwMode="auto">
          <a:xfrm>
            <a:off x="95250" y="138113"/>
            <a:ext cx="0" cy="571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2054" name="AutoShape 6"/>
          <p:cNvSpPr>
            <a:spLocks noChangeShapeType="1"/>
          </p:cNvSpPr>
          <p:nvPr/>
        </p:nvSpPr>
        <p:spPr bwMode="auto">
          <a:xfrm>
            <a:off x="85725" y="103188"/>
            <a:ext cx="0" cy="571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2053" name="AutoShape 5"/>
          <p:cNvSpPr>
            <a:spLocks noChangeShapeType="1"/>
          </p:cNvSpPr>
          <p:nvPr/>
        </p:nvSpPr>
        <p:spPr bwMode="auto">
          <a:xfrm>
            <a:off x="76200" y="130175"/>
            <a:ext cx="0" cy="571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2052" name="AutoShape 4"/>
          <p:cNvSpPr>
            <a:spLocks noChangeShapeType="1"/>
          </p:cNvSpPr>
          <p:nvPr/>
        </p:nvSpPr>
        <p:spPr bwMode="auto">
          <a:xfrm>
            <a:off x="114300" y="130175"/>
            <a:ext cx="0" cy="571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2049" name="AutoShape 1"/>
          <p:cNvSpPr>
            <a:spLocks noChangeShapeType="1"/>
          </p:cNvSpPr>
          <p:nvPr/>
        </p:nvSpPr>
        <p:spPr bwMode="auto">
          <a:xfrm>
            <a:off x="114300" y="58738"/>
            <a:ext cx="762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2051" name="AutoShape 3"/>
          <p:cNvSpPr>
            <a:spLocks noChangeShapeType="1"/>
          </p:cNvSpPr>
          <p:nvPr/>
        </p:nvSpPr>
        <p:spPr bwMode="auto">
          <a:xfrm>
            <a:off x="104775" y="87313"/>
            <a:ext cx="762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2050" name="AutoShape 2"/>
          <p:cNvSpPr>
            <a:spLocks noChangeShapeType="1"/>
          </p:cNvSpPr>
          <p:nvPr/>
        </p:nvSpPr>
        <p:spPr bwMode="auto">
          <a:xfrm>
            <a:off x="114300" y="125413"/>
            <a:ext cx="762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-71462"/>
            <a:ext cx="8229600" cy="1143000"/>
          </a:xfrm>
        </p:spPr>
        <p:txBody>
          <a:bodyPr/>
          <a:lstStyle/>
          <a:p>
            <a:r>
              <a:rPr lang="el-GR" b="1" dirty="0" smtClean="0"/>
              <a:t>Διαλύτες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Ανόργανοι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l-GR" dirty="0" smtClean="0"/>
              <a:t>Νερό</a:t>
            </a:r>
            <a:endParaRPr lang="el-GR" dirty="0"/>
          </a:p>
        </p:txBody>
      </p:sp>
      <p:pic>
        <p:nvPicPr>
          <p:cNvPr id="19458" name="Picture 2" descr="Αποτέλεσμα εικόνας για νερο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1214422"/>
            <a:ext cx="3029377" cy="3005142"/>
          </a:xfrm>
          <a:prstGeom prst="rect">
            <a:avLst/>
          </a:prstGeom>
          <a:noFill/>
        </p:spPr>
      </p:pic>
      <p:sp>
        <p:nvSpPr>
          <p:cNvPr id="5" name="4 - Καμπύλο δεξιό βέλος"/>
          <p:cNvSpPr/>
          <p:nvPr/>
        </p:nvSpPr>
        <p:spPr>
          <a:xfrm>
            <a:off x="0" y="2000240"/>
            <a:ext cx="500034" cy="121444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pic>
        <p:nvPicPr>
          <p:cNvPr id="6" name="5 - Εικόνα" descr="C:\Users\Turbo-x\Desktop\nero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4714884"/>
            <a:ext cx="1381125" cy="1437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Δεξιό βέλος"/>
          <p:cNvSpPr/>
          <p:nvPr/>
        </p:nvSpPr>
        <p:spPr>
          <a:xfrm>
            <a:off x="2143108" y="5286388"/>
            <a:ext cx="50006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7 - TextBox"/>
          <p:cNvSpPr txBox="1"/>
          <p:nvPr/>
        </p:nvSpPr>
        <p:spPr>
          <a:xfrm>
            <a:off x="2571736" y="5130241"/>
            <a:ext cx="24122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dirty="0" smtClean="0"/>
              <a:t>Πολικό μόριο</a:t>
            </a:r>
            <a:endParaRPr lang="el-GR" sz="3200" dirty="0"/>
          </a:p>
        </p:txBody>
      </p:sp>
      <p:sp>
        <p:nvSpPr>
          <p:cNvPr id="9" name="8 - Δεξιό βέλος"/>
          <p:cNvSpPr/>
          <p:nvPr/>
        </p:nvSpPr>
        <p:spPr>
          <a:xfrm>
            <a:off x="4929190" y="5357826"/>
            <a:ext cx="50006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9 - TextBox"/>
          <p:cNvSpPr txBox="1"/>
          <p:nvPr/>
        </p:nvSpPr>
        <p:spPr>
          <a:xfrm>
            <a:off x="5429256" y="4180344"/>
            <a:ext cx="40005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/>
              <a:t>εξαιρετικός διαλύτης πολικών ουσιών, όπως ηλεκτρολύτες οργανικές ενώσεις που φέρουν στο μόριό πολικές ομάδες, π.χ. κάποιες αλκοόλες, σάκχαρα, πρωτεΐνες </a:t>
            </a:r>
            <a:endParaRPr lang="el-GR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l-GR" b="1" dirty="0" smtClean="0"/>
              <a:t>Οργανικοί</a:t>
            </a:r>
            <a:endParaRPr lang="el-GR" b="1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4525963"/>
          </a:xfrm>
        </p:spPr>
        <p:txBody>
          <a:bodyPr/>
          <a:lstStyle/>
          <a:p>
            <a:r>
              <a:rPr lang="el-GR" u="sng" dirty="0" smtClean="0">
                <a:solidFill>
                  <a:srgbClr val="0070C0"/>
                </a:solidFill>
              </a:rPr>
              <a:t>Κορεσμένοι </a:t>
            </a:r>
            <a:r>
              <a:rPr lang="el-GR" u="sng" dirty="0" err="1" smtClean="0">
                <a:solidFill>
                  <a:srgbClr val="0070C0"/>
                </a:solidFill>
              </a:rPr>
              <a:t>αλειφατικοί</a:t>
            </a:r>
            <a:r>
              <a:rPr lang="el-GR" u="sng" dirty="0" smtClean="0">
                <a:solidFill>
                  <a:srgbClr val="0070C0"/>
                </a:solidFill>
              </a:rPr>
              <a:t> υδρογονάνθρακες</a:t>
            </a:r>
            <a:r>
              <a:rPr lang="el-GR" u="sng" dirty="0" smtClean="0"/>
              <a:t>.</a:t>
            </a:r>
            <a:endParaRPr lang="el-GR" dirty="0"/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071678"/>
            <a:ext cx="6081723" cy="4527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- Θέση περιεχομένου"/>
          <p:cNvSpPr txBox="1">
            <a:spLocks/>
          </p:cNvSpPr>
          <p:nvPr/>
        </p:nvSpPr>
        <p:spPr>
          <a:xfrm>
            <a:off x="357158" y="35716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32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Υδρογονάνθρακες: ενώσεις από Η και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</a:t>
            </a: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μόνο.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Κορεσμένες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απλούς δεσμούς μεταξύ των ανθράκων όπως (Αν υπάρχει είτε όπως διπλός είτε ένα τριπλός δεσμός η ένωση είναι ακόρεστη). 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Τα μόρια όπως σχηματίζουν ευθείες ή διακλαδισμένες  αλυσίδες ατόμων άνθρακα. 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6866" name="Picture 2" descr="Αποτέλεσμα εικόνας για υδρογονάνθρακες με διακλαδωση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4929198"/>
            <a:ext cx="2095500" cy="14382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158" y="785794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l-GR" dirty="0" smtClean="0"/>
              <a:t>Παράγονται από εργασίες απόσταξης του πετρελαίου. 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Στο εμπόριο συνήθως συναντώνται τρεις κυριότερες κατηγορίες: ο πετρελαϊκός αιθέρας, η βενζίνη και το </a:t>
            </a:r>
            <a:r>
              <a:rPr lang="en-US" dirty="0" smtClean="0"/>
              <a:t>White Spirit</a:t>
            </a:r>
            <a:r>
              <a:rPr lang="el-GR" dirty="0" smtClean="0"/>
              <a:t> (το οποίο υπάρχει και με την μορφή κυκλικών υδρογονανθράκων.)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 Μη πολικοί, ήπιοι διαλύτες, κατάλληλοι για την διάλυση </a:t>
            </a:r>
            <a:r>
              <a:rPr lang="el-GR" dirty="0" err="1" smtClean="0"/>
              <a:t>λιπόφιλων</a:t>
            </a:r>
            <a:r>
              <a:rPr lang="el-GR" dirty="0" smtClean="0"/>
              <a:t> ουσιών (ή αλλιώς ονομάζονται υδρόφοβες  ουσίες), όπως είναι τα κεριά, τα λίπη και τα έλαια.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714357"/>
            <a:ext cx="8229600" cy="4357717"/>
          </a:xfrm>
        </p:spPr>
        <p:txBody>
          <a:bodyPr>
            <a:normAutofit lnSpcReduction="10000"/>
          </a:bodyPr>
          <a:lstStyle/>
          <a:p>
            <a:pPr lvl="0">
              <a:buNone/>
            </a:pPr>
            <a:r>
              <a:rPr lang="el-GR" u="sng" dirty="0" smtClean="0">
                <a:solidFill>
                  <a:srgbClr val="0070C0"/>
                </a:solidFill>
              </a:rPr>
              <a:t>Κορεσμένοι κυκλικοί υδρογονάνθρακες.</a:t>
            </a:r>
            <a:endParaRPr lang="el-GR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Στις ενώσεις αυτές τα άτομα άνθρακα μπορούν να δημιουργήσουν έναν ή περισσότερους δακτυλίους. 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Οι ιδιότητές τους μοιάζουν με αυτές των κορεσμένων υδρογονανθράκων ανοικτής αλυσίδας. Π.χ. η διαλυτική ικανότητα του </a:t>
            </a:r>
            <a:r>
              <a:rPr lang="el-GR" dirty="0" err="1" smtClean="0"/>
              <a:t>κυκλοεξανίου</a:t>
            </a:r>
            <a:r>
              <a:rPr lang="el-GR" dirty="0" smtClean="0"/>
              <a:t> είναι παρόμοια με αυτήν της βενζίνης.</a:t>
            </a:r>
          </a:p>
          <a:p>
            <a:endParaRPr lang="el-GR" dirty="0"/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5072074"/>
            <a:ext cx="4657725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</TotalTime>
  <Words>1390</Words>
  <PresentationFormat>Προβολή στην οθόνη (4:3)</PresentationFormat>
  <Paragraphs>205</Paragraphs>
  <Slides>28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28</vt:i4>
      </vt:variant>
    </vt:vector>
  </HeadingPairs>
  <TitlesOfParts>
    <vt:vector size="29" baseType="lpstr">
      <vt:lpstr>Θέμα του Office</vt:lpstr>
      <vt:lpstr>Οργανική Χημεία</vt:lpstr>
      <vt:lpstr>Διαφάνεια 2</vt:lpstr>
      <vt:lpstr>Διαφάνεια 3</vt:lpstr>
      <vt:lpstr>Διαφάνεια 4</vt:lpstr>
      <vt:lpstr>Διαλύτες</vt:lpstr>
      <vt:lpstr>Οργανικοί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  <vt:lpstr>Προσοχή</vt:lpstr>
      <vt:lpstr>Διαφάνεια 18</vt:lpstr>
      <vt:lpstr>Διαφάνεια 19</vt:lpstr>
      <vt:lpstr>Διαφάνεια 20</vt:lpstr>
      <vt:lpstr>Διαφάνεια 21</vt:lpstr>
      <vt:lpstr>Διαφάνεια 22</vt:lpstr>
      <vt:lpstr>Διαφάνεια 23</vt:lpstr>
      <vt:lpstr>Διαφάνεια 24</vt:lpstr>
      <vt:lpstr>Διαφάνεια 25</vt:lpstr>
      <vt:lpstr>Διαφάνεια 26</vt:lpstr>
      <vt:lpstr>Διαφάνεια 27</vt:lpstr>
      <vt:lpstr>Διαφάνεια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Οργανική Χημεία</dc:title>
  <dc:creator>cokie</dc:creator>
  <cp:lastModifiedBy>cokie</cp:lastModifiedBy>
  <cp:revision>44</cp:revision>
  <dcterms:created xsi:type="dcterms:W3CDTF">2017-11-14T16:42:27Z</dcterms:created>
  <dcterms:modified xsi:type="dcterms:W3CDTF">2017-11-29T04:39:12Z</dcterms:modified>
</cp:coreProperties>
</file>