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80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4" r:id="rId20"/>
    <p:sldId id="270" r:id="rId21"/>
    <p:sldId id="276" r:id="rId22"/>
    <p:sldId id="281" r:id="rId23"/>
    <p:sldId id="278" r:id="rId24"/>
    <p:sldId id="277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Οργανική Χημεία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Αρωματικοί υδρογονάνθρακες.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Αποτελούνται συνήθως από ένα εξαγωνικό δακτύλιο με έξι </a:t>
            </a:r>
            <a:r>
              <a:rPr lang="en-US" dirty="0" smtClean="0"/>
              <a:t>C</a:t>
            </a:r>
            <a:r>
              <a:rPr lang="el-GR" dirty="0" smtClean="0"/>
              <a:t> και έξι </a:t>
            </a:r>
            <a:r>
              <a:rPr lang="en-US" dirty="0" smtClean="0"/>
              <a:t>H</a:t>
            </a:r>
            <a:r>
              <a:rPr lang="el-GR" dirty="0" smtClean="0"/>
              <a:t>, ο οποίος ονομάζεται </a:t>
            </a:r>
            <a:r>
              <a:rPr lang="el-GR" dirty="0" err="1" smtClean="0"/>
              <a:t>βενζολικός</a:t>
            </a:r>
            <a:r>
              <a:rPr lang="el-GR" dirty="0" smtClean="0"/>
              <a:t> δακτύλιος.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</a:t>
            </a:r>
            <a:r>
              <a:rPr lang="el-GR" dirty="0" smtClean="0"/>
              <a:t> δεσμοί του δακτυλίου είναι ισοδύναμοι μεταξύ τους, και είναι κάτι μεταξύ απλού και διπλού δεσμού.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βενζόλιο είναι πολύ δραστικός αλλά και πολύ τοξικός διαλύτης</a:t>
            </a:r>
            <a:endParaRPr lang="el-GR" dirty="0"/>
          </a:p>
        </p:txBody>
      </p:sp>
      <p:pic>
        <p:nvPicPr>
          <p:cNvPr id="4" name="3 - Εικόνα" descr="C:\Users\Turbo-x\Desktop\benzoli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1076325" cy="12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Αποτέλεσμα εικόνας για βενζολι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336361"/>
            <a:ext cx="5643602" cy="153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Άλλοι διαλύτες της ίδιας κατηγορίας είναι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τολουόλιο (λιγότερο τοξικό από το βενζόλιο, αλλά τοξικό και αυτό),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</a:t>
            </a:r>
            <a:r>
              <a:rPr lang="el-GR" dirty="0" err="1" smtClean="0"/>
              <a:t>ξυλόλιο</a:t>
            </a:r>
            <a:r>
              <a:rPr lang="el-GR" dirty="0" smtClean="0"/>
              <a:t>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</a:t>
            </a:r>
            <a:r>
              <a:rPr lang="en-US" dirty="0" smtClean="0"/>
              <a:t>white spirit</a:t>
            </a:r>
            <a:r>
              <a:rPr lang="el-GR" dirty="0" smtClean="0"/>
              <a:t> (που αποτελεί μίγμα αρωματικών υδρογονανθράκων, είναι πιο δραστικό από αυτό που έχει μόνο κορεσμένους υδρογονάνθρακες),  και τέλος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νέφτι( το οποίο είναι μίγμα κυκλικών κορεσμένων και αρωματικών υδρογονανθράκων και συμπεριφέρεται παρόμοια με το </a:t>
            </a:r>
            <a:r>
              <a:rPr lang="en-US" dirty="0" smtClean="0"/>
              <a:t>white spirit</a:t>
            </a:r>
            <a:r>
              <a:rPr lang="el-GR" dirty="0" smtClean="0"/>
              <a:t>.)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u="sng" dirty="0" err="1" smtClean="0">
                <a:solidFill>
                  <a:srgbClr val="0070C0"/>
                </a:solidFill>
              </a:rPr>
              <a:t>Αλογονομένοι</a:t>
            </a:r>
            <a:r>
              <a:rPr lang="el-GR" u="sng" dirty="0" smtClean="0">
                <a:solidFill>
                  <a:srgbClr val="0070C0"/>
                </a:solidFill>
              </a:rPr>
              <a:t> υδρογονάνθρακες.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κορεσμένοι υδρογονάνθρακες ανοικτής αλυσίδας , στους οποίους έχουν αντικατασταθεί ένα ή περισσότερα άτομα υδρογόνου με χλώριο ή φθόριο.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από αυτές τις ενώσεις όπως το </a:t>
            </a:r>
            <a:r>
              <a:rPr lang="el-GR" dirty="0" err="1" smtClean="0"/>
              <a:t>τριχλωροαιθυλένιο</a:t>
            </a:r>
            <a:r>
              <a:rPr lang="el-GR" dirty="0" smtClean="0"/>
              <a:t>, το χλωροφόρμιο και ο </a:t>
            </a:r>
            <a:r>
              <a:rPr lang="el-GR" dirty="0" err="1" smtClean="0"/>
              <a:t>τετραχλωράνθρακας</a:t>
            </a:r>
            <a:r>
              <a:rPr lang="el-GR" dirty="0" smtClean="0"/>
              <a:t> είναι δραστικοί διαλύτες λιπών και ρητινών.</a:t>
            </a:r>
          </a:p>
          <a:p>
            <a:pPr lvl="0">
              <a:buNone/>
            </a:pPr>
            <a:endParaRPr lang="el-GR" dirty="0"/>
          </a:p>
        </p:txBody>
      </p:sp>
      <p:pic>
        <p:nvPicPr>
          <p:cNvPr id="14338" name="Picture 2" descr="Αποτέλεσμα εικόνας για χλωροφόρμι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929198"/>
            <a:ext cx="1571636" cy="1471051"/>
          </a:xfrm>
          <a:prstGeom prst="rect">
            <a:avLst/>
          </a:prstGeom>
          <a:noFill/>
        </p:spPr>
      </p:pic>
      <p:pic>
        <p:nvPicPr>
          <p:cNvPr id="14340" name="Picture 4" descr="Αποτέλεσμα εικόνας για τετραχλωράνθρακ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2074"/>
            <a:ext cx="1143008" cy="1205158"/>
          </a:xfrm>
          <a:prstGeom prst="rect">
            <a:avLst/>
          </a:prstGeom>
          <a:noFill/>
        </p:spPr>
      </p:pic>
      <p:pic>
        <p:nvPicPr>
          <p:cNvPr id="14342" name="Picture 6" descr="Αποτέλεσμα εικόνας για τριχλωροαιθυλένι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Αιθέρες.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οργανικές ενώσεις που έχουν στο μόριο τους ένα άτομο οξυγόνο να παρεμβάλλεται στην ανθρακική αλυσίδα (-</a:t>
            </a:r>
            <a:r>
              <a:rPr lang="en-US" dirty="0" smtClean="0"/>
              <a:t>C</a:t>
            </a:r>
            <a:r>
              <a:rPr lang="el-GR" dirty="0" smtClean="0"/>
              <a:t>-</a:t>
            </a:r>
            <a:r>
              <a:rPr lang="en-US" dirty="0" smtClean="0"/>
              <a:t>O</a:t>
            </a:r>
            <a:r>
              <a:rPr lang="el-GR" dirty="0" smtClean="0"/>
              <a:t>-</a:t>
            </a:r>
            <a:r>
              <a:rPr lang="en-US" dirty="0" smtClean="0"/>
              <a:t>C</a:t>
            </a:r>
            <a:r>
              <a:rPr lang="el-GR" dirty="0" smtClean="0"/>
              <a:t>-).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Κύριος εκπρόσωπός τους είναι ο </a:t>
            </a:r>
            <a:r>
              <a:rPr lang="el-GR" dirty="0" err="1" smtClean="0"/>
              <a:t>διαιθυλαιθέρας</a:t>
            </a:r>
            <a:r>
              <a:rPr lang="el-GR" dirty="0" smtClean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καλοί διαλύτες των λιπών, ελαίων και ρητινών, είναι όμως πολύ πτητικές και εύφλεκτες ενώσεις, και για αυτό τον λόγο δεν είναι ευρέως χρησιμοποιούμενες ενώσεις. </a:t>
            </a:r>
          </a:p>
          <a:p>
            <a:endParaRPr lang="el-GR" dirty="0"/>
          </a:p>
        </p:txBody>
      </p:sp>
      <p:pic>
        <p:nvPicPr>
          <p:cNvPr id="13314" name="Picture 2" descr="Αποτέλεσμα εικόνας για διαιθυλο αιθερα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65520"/>
            <a:ext cx="3500462" cy="170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Εστέρες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E</a:t>
            </a:r>
            <a:r>
              <a:rPr lang="el-GR" dirty="0" err="1" smtClean="0"/>
              <a:t>νώσεις</a:t>
            </a:r>
            <a:r>
              <a:rPr lang="el-GR" dirty="0" smtClean="0"/>
              <a:t> που προκύπτουν από την αντίδραση ενός οργανικού οξέος και μια αλκοόλης. Έχουν την </a:t>
            </a:r>
            <a:r>
              <a:rPr lang="el-GR" dirty="0" err="1" smtClean="0"/>
              <a:t>καρβοαλκόξυ</a:t>
            </a:r>
            <a:r>
              <a:rPr lang="el-GR" dirty="0" smtClean="0"/>
              <a:t> ομάδα.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ισχυροί πολικοί διαλύτες, κατάλληλοι για κεριά, βερνίκια και κόλλες.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Ως διαλύτης μεγαλύτερη εφαρμογή βρίσκει ο οξικός </a:t>
            </a:r>
            <a:r>
              <a:rPr lang="el-GR" dirty="0" err="1" smtClean="0"/>
              <a:t>αιθυλεστέρας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3 - Εικόνα" descr="C:\Users\Turbo-x\Desktop\ester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16430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14366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Κετόνες</a:t>
            </a:r>
            <a:r>
              <a:rPr lang="el-GR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</a:t>
            </a:r>
            <a:r>
              <a:rPr lang="el-GR" dirty="0" err="1" smtClean="0"/>
              <a:t>καρβονυλικές</a:t>
            </a:r>
            <a:r>
              <a:rPr lang="el-GR" dirty="0" smtClean="0"/>
              <a:t> ενώσεις (δηλαδή έχουν την </a:t>
            </a:r>
            <a:r>
              <a:rPr lang="el-GR" dirty="0" err="1" smtClean="0"/>
              <a:t>καρβονυλική</a:t>
            </a:r>
            <a:r>
              <a:rPr lang="el-GR" dirty="0" smtClean="0"/>
              <a:t> ομάδα </a:t>
            </a:r>
            <a:r>
              <a:rPr lang="en-US" dirty="0" smtClean="0"/>
              <a:t>C</a:t>
            </a:r>
            <a:r>
              <a:rPr lang="el-GR" dirty="0" smtClean="0"/>
              <a:t>=</a:t>
            </a:r>
            <a:r>
              <a:rPr lang="en-US" dirty="0" smtClean="0"/>
              <a:t>O</a:t>
            </a:r>
            <a:r>
              <a:rPr lang="el-GR" dirty="0" smtClean="0"/>
              <a:t>). Η </a:t>
            </a:r>
            <a:r>
              <a:rPr lang="el-GR" dirty="0" err="1" smtClean="0"/>
              <a:t>καρβονυλική</a:t>
            </a:r>
            <a:r>
              <a:rPr lang="el-GR" dirty="0" smtClean="0"/>
              <a:t> ομάδα δεν είναι στο άκρο του μορίου (Όταν η </a:t>
            </a:r>
            <a:r>
              <a:rPr lang="el-GR" dirty="0" err="1" smtClean="0"/>
              <a:t>καρβονυλική</a:t>
            </a:r>
            <a:r>
              <a:rPr lang="el-GR" dirty="0" smtClean="0"/>
              <a:t> ομάδα βρίσκεται στο άκρο του μορίου η ένωση ανήκει στις αλδεΰδες).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ακετόνη (ή αλλιώς </a:t>
            </a:r>
            <a:r>
              <a:rPr lang="el-GR" dirty="0" err="1" smtClean="0"/>
              <a:t>προπανόνη</a:t>
            </a:r>
            <a:r>
              <a:rPr lang="el-GR" dirty="0" smtClean="0"/>
              <a:t>)είναι η πλέον αντιπροσωπευτική ένωση αυτής της κατηγορίας.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πολύ δραστικοί διαλύτες φυσικών και συνθετικών ρητινών, κεριών, βερνικιών και κολλών.</a:t>
            </a:r>
          </a:p>
          <a:p>
            <a:endParaRPr lang="el-GR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43248"/>
            <a:ext cx="2191708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Αλκοόλες.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οργανικές ενώσεις που χαρακτηρίζονται από την παρουσία υδροξυλίου (-ΟΗ) στο μόριό τους.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Είναι πολικές ενώσεις και παρουσιάζουν καλές διαλυτικές ιδιότητες οργανικών πολικών ενώσεων, όπως είναι πολλά βερνίκια, ρητίνες και κόλλες.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πλέον χρησιμοποιούμενη αλκοόλη είναι ή αιθανόλη (ή αιθυλική αλκοόλη ή οινόπνευμα), το οποίο δεν είναι τοξικό και διαλύει αργά τις παραπάνω ενώσεις.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Αξιοσημείωτες διαλυτικές ικανότητες έχει και η </a:t>
            </a:r>
            <a:r>
              <a:rPr lang="el-GR" dirty="0" err="1" smtClean="0"/>
              <a:t>ισοπροπυλική</a:t>
            </a:r>
            <a:r>
              <a:rPr lang="el-GR" dirty="0" smtClean="0"/>
              <a:t> αλκοόλη και η </a:t>
            </a:r>
            <a:r>
              <a:rPr lang="el-GR" dirty="0" err="1" smtClean="0"/>
              <a:t>μεθανόλη</a:t>
            </a:r>
            <a:r>
              <a:rPr lang="el-GR" dirty="0" smtClean="0"/>
              <a:t> (είναι όμως τοξική και καλό είναι να αποφεύγεται η χρήση της.)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Για καλύτερα αποτελέσματα πολλές φορές μπορεί να χρησιμοποιηθούν μίγματα διαλυτών.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39191" cy="51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είσοδος των χημικών ενώσεων στον ανθρώπινο οργανισμό πραγματοποιείται δια μέσου:</a:t>
            </a:r>
          </a:p>
          <a:p>
            <a:pPr lvl="0"/>
            <a:r>
              <a:rPr lang="el-GR" dirty="0" smtClean="0"/>
              <a:t>της εισπνοής (κατά κύριο λόγο)</a:t>
            </a:r>
          </a:p>
          <a:p>
            <a:pPr lvl="0"/>
            <a:r>
              <a:rPr lang="el-GR" dirty="0" smtClean="0"/>
              <a:t>της κατάποσης</a:t>
            </a:r>
          </a:p>
          <a:p>
            <a:pPr lvl="0"/>
            <a:r>
              <a:rPr lang="el-GR" dirty="0" smtClean="0"/>
              <a:t>της δερματικής επαφής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268605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Εύφλεκτα υλικά</a:t>
            </a:r>
          </a:p>
          <a:p>
            <a:pPr>
              <a:buNone/>
            </a:pPr>
            <a:r>
              <a:rPr lang="el-GR" dirty="0" smtClean="0"/>
              <a:t>Κίνδυνος: Φωτιά</a:t>
            </a:r>
          </a:p>
          <a:p>
            <a:pPr>
              <a:buNone/>
            </a:pPr>
            <a:r>
              <a:rPr lang="el-GR" dirty="0" smtClean="0"/>
              <a:t>Στόχος: Περιορισμός ουσίας, απομάκρυνση πηγών καύσης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14282" y="2928934"/>
            <a:ext cx="8229600" cy="3114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Πτητικά υλικά.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Κίνδυνος: Εισπνοή ατμών, δερματική επαφή, απορρόφηση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Στόχος:  Περιορισμός ουσίας, αποφυγή διάδοσης σε άλλους χώρους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Ποιες ενώσεις ονομάζονται οργανικές;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Ονοματολογία.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Οξέα</a:t>
            </a:r>
          </a:p>
          <a:p>
            <a:pPr>
              <a:buNone/>
            </a:pPr>
            <a:r>
              <a:rPr lang="el-GR" dirty="0" smtClean="0"/>
              <a:t>Κίνδυνος: Δερματικός ερεθισμός, διαβρώσεις, εγκαύματα. </a:t>
            </a:r>
          </a:p>
          <a:p>
            <a:pPr>
              <a:buNone/>
            </a:pPr>
            <a:r>
              <a:rPr lang="el-GR" dirty="0" smtClean="0"/>
              <a:t>Στόχος: Απομόνωση ουσίας, εξουδετέρωση (αραιό διάλυμα όξινου ανθρακικού νατρίου, μαγειρική σόδα)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Βάσεις</a:t>
            </a:r>
          </a:p>
          <a:p>
            <a:pPr>
              <a:buNone/>
            </a:pPr>
            <a:r>
              <a:rPr lang="el-GR" dirty="0" smtClean="0"/>
              <a:t>Κίνδυνος: Δερματικός ερεθισμός, διαβρώσεις, εγκαύματα. </a:t>
            </a:r>
          </a:p>
          <a:p>
            <a:pPr>
              <a:buNone/>
            </a:pPr>
            <a:r>
              <a:rPr lang="el-GR" dirty="0" smtClean="0"/>
              <a:t>Στόχος: Απομόνωση ουσίας, εξουδετέρωση (αραιό διάλυμα κιτρικού οξέος)</a:t>
            </a:r>
            <a:endParaRPr lang="el-GR" b="1" dirty="0" smtClean="0"/>
          </a:p>
          <a:p>
            <a:pPr>
              <a:buNone/>
            </a:pPr>
            <a:endParaRPr lang="el-GR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Υδρογονάνθρακες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εύφλεκτοι  με χαμηλά σημεία ανάφλεξης. </a:t>
            </a:r>
          </a:p>
          <a:p>
            <a:r>
              <a:rPr lang="el-GR" dirty="0" smtClean="0"/>
              <a:t>Οι </a:t>
            </a:r>
            <a:r>
              <a:rPr lang="el-GR" dirty="0" err="1" smtClean="0"/>
              <a:t>αλειφατικοί</a:t>
            </a:r>
            <a:r>
              <a:rPr lang="el-GR" dirty="0" smtClean="0"/>
              <a:t> (π.χ. ο πετρελαϊκός αιθέρας, το </a:t>
            </a:r>
            <a:r>
              <a:rPr lang="el-GR" dirty="0" err="1" smtClean="0"/>
              <a:t>εξάνιο</a:t>
            </a:r>
            <a:r>
              <a:rPr lang="el-GR" dirty="0" smtClean="0"/>
              <a:t>, το </a:t>
            </a:r>
            <a:r>
              <a:rPr lang="el-GR" dirty="0" err="1" smtClean="0"/>
              <a:t>επτάνιο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 παρουσιάζουν ναρκωτική δράση αλλά χαμηλή τοξικότητα. </a:t>
            </a:r>
          </a:p>
          <a:p>
            <a:r>
              <a:rPr lang="el-GR" dirty="0" smtClean="0"/>
              <a:t>Οι αρωματικοί (π.χ. το βενζόλιο, το τολουόλιο, το </a:t>
            </a:r>
            <a:r>
              <a:rPr lang="el-GR" dirty="0" err="1" smtClean="0"/>
              <a:t>ξυλόλιο</a:t>
            </a:r>
            <a:r>
              <a:rPr lang="el-GR" dirty="0" smtClean="0"/>
              <a:t>, το </a:t>
            </a:r>
            <a:r>
              <a:rPr lang="el-GR" dirty="0" err="1" smtClean="0"/>
              <a:t>στυρόλιο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 παρουσιάζουν ισχυρή ναρκωτική δράση και πολύ υψηλή τοξικότητα (απώλεια </a:t>
            </a:r>
            <a:r>
              <a:rPr lang="el-GR" dirty="0" err="1" smtClean="0"/>
              <a:t>μυικού</a:t>
            </a:r>
            <a:r>
              <a:rPr lang="el-GR" dirty="0" smtClean="0"/>
              <a:t> συντονισμού, απώλεια συνείδησης, υψηλότατη τοξική δράση στο αίμα και το μυελό των οστών).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err="1" smtClean="0">
                <a:solidFill>
                  <a:srgbClr val="FF0000"/>
                </a:solidFill>
              </a:rPr>
              <a:t>Αλογονωμένοι</a:t>
            </a:r>
            <a:r>
              <a:rPr lang="el-GR" b="1" dirty="0" smtClean="0">
                <a:solidFill>
                  <a:srgbClr val="FF0000"/>
                </a:solidFill>
              </a:rPr>
              <a:t> υδρογονάνθρακες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Οι </a:t>
            </a:r>
            <a:r>
              <a:rPr lang="el-GR" dirty="0" err="1" smtClean="0"/>
              <a:t>αλειφατικοί</a:t>
            </a:r>
            <a:r>
              <a:rPr lang="el-GR" dirty="0" smtClean="0"/>
              <a:t> (π.χ. το χλωροφόρμιο, ο </a:t>
            </a:r>
            <a:r>
              <a:rPr lang="el-GR" dirty="0" err="1" smtClean="0"/>
              <a:t>τετραχλωράνθρακας</a:t>
            </a:r>
            <a:r>
              <a:rPr lang="el-GR" dirty="0" smtClean="0"/>
              <a:t>, το </a:t>
            </a:r>
            <a:r>
              <a:rPr lang="el-GR" dirty="0" err="1" smtClean="0"/>
              <a:t>τριχλωροαιθυλένιο</a:t>
            </a:r>
            <a:r>
              <a:rPr lang="el-GR" dirty="0" smtClean="0"/>
              <a:t>, το </a:t>
            </a:r>
            <a:r>
              <a:rPr lang="el-GR" dirty="0" err="1" smtClean="0"/>
              <a:t>τετραχλωροαιθυλένιο</a:t>
            </a:r>
            <a:r>
              <a:rPr lang="el-GR" dirty="0" smtClean="0"/>
              <a:t>, το </a:t>
            </a:r>
            <a:r>
              <a:rPr lang="el-GR" dirty="0" err="1" smtClean="0"/>
              <a:t>μεθυλενοχλωρίδιο</a:t>
            </a:r>
            <a:r>
              <a:rPr lang="el-GR" dirty="0" smtClean="0"/>
              <a:t>, το 1,1,1 </a:t>
            </a:r>
            <a:r>
              <a:rPr lang="el-GR" dirty="0" err="1" smtClean="0"/>
              <a:t>τριχλωροαιθάνιο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 δεν είναι εύφλεκτοι. Μερικοί από αυτούς είναι ιδιαίτερα τοξικοί ενώ όλοι παρουσιάζουν ναρκωτική δράση. Η πυρόλυσή τους μπορεί να δημιουργήσει τοξικό αέριο φωσγένιο.</a:t>
            </a:r>
          </a:p>
          <a:p>
            <a:r>
              <a:rPr lang="el-GR" dirty="0" smtClean="0"/>
              <a:t>Οι αρωματικοί (π.χ. το </a:t>
            </a:r>
            <a:r>
              <a:rPr lang="el-GR" dirty="0" err="1" smtClean="0"/>
              <a:t>χλωροβενζόλιο</a:t>
            </a:r>
            <a:r>
              <a:rPr lang="el-GR" dirty="0" smtClean="0"/>
              <a:t>) είναι εύφλεκτοι. Ισχυρή ναρκωτική δράση αλλά όχι χρόνια τοξικά αποτελέσματα. Μερικοί από αυτούς είναι καρκινογόνοι.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Αλδεΰδες</a:t>
            </a:r>
            <a:r>
              <a:rPr lang="el-GR" b="1" dirty="0" smtClean="0"/>
              <a:t> </a:t>
            </a:r>
            <a:r>
              <a:rPr lang="el-GR" dirty="0" smtClean="0"/>
              <a:t>(π.χ. η φορμαλδεΰδη,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Πτητικές και εύφλεκτες. Ιδιαίτερα οι αλδεΰδες είναι ερεθιστικές του δέρματος, των ματιών και του αναπνευστικού συστήματος.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Κετόνες</a:t>
            </a:r>
            <a:r>
              <a:rPr lang="el-GR" dirty="0" smtClean="0"/>
              <a:t> (π.χ. η ακετόνη, </a:t>
            </a:r>
            <a:r>
              <a:rPr lang="el-GR" dirty="0" err="1" smtClean="0"/>
              <a:t>κυκλοεξανόνη</a:t>
            </a:r>
            <a:r>
              <a:rPr lang="el-GR" dirty="0" smtClean="0"/>
              <a:t>, </a:t>
            </a:r>
            <a:r>
              <a:rPr lang="el-GR" dirty="0" err="1" smtClean="0"/>
              <a:t>μεθυλισοβουτυλοκετόνη</a:t>
            </a:r>
            <a:r>
              <a:rPr lang="el-GR" dirty="0" smtClean="0"/>
              <a:t> [ΜΙΒΚ],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Εύφλεκτες (σημεία ανάφλεξης κάτω από το μηδέν). Σχετικά χαμηλή τοξικότητα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Αλκοόλες</a:t>
            </a:r>
            <a:r>
              <a:rPr lang="el-GR" b="1" dirty="0" smtClean="0"/>
              <a:t> </a:t>
            </a:r>
            <a:r>
              <a:rPr lang="el-GR" dirty="0" smtClean="0"/>
              <a:t>(π.χ. η </a:t>
            </a:r>
            <a:r>
              <a:rPr lang="el-GR" dirty="0" err="1" smtClean="0"/>
              <a:t>μεθανόλη</a:t>
            </a:r>
            <a:r>
              <a:rPr lang="el-GR" dirty="0" smtClean="0"/>
              <a:t>, η αιθανόλη, η n-</a:t>
            </a:r>
            <a:r>
              <a:rPr lang="el-GR" dirty="0" err="1" smtClean="0"/>
              <a:t>προπανόλη</a:t>
            </a:r>
            <a:r>
              <a:rPr lang="el-GR" dirty="0" smtClean="0"/>
              <a:t>, η </a:t>
            </a:r>
            <a:r>
              <a:rPr lang="el-GR" dirty="0" err="1" smtClean="0"/>
              <a:t>ισοπροπανόλη</a:t>
            </a:r>
            <a:r>
              <a:rPr lang="el-GR" dirty="0" smtClean="0"/>
              <a:t>, η n-</a:t>
            </a:r>
            <a:r>
              <a:rPr lang="el-GR" dirty="0" err="1" smtClean="0"/>
              <a:t>βουτανόλη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Σημεία ανάφλεξης κοντά στη θερμοκρασία δωματίου. Μέτρια ναρκωτική δράση των ατμών τους.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Αιθέρες</a:t>
            </a:r>
            <a:r>
              <a:rPr lang="el-GR" dirty="0" smtClean="0"/>
              <a:t> (π.χ. ο </a:t>
            </a:r>
            <a:r>
              <a:rPr lang="el-GR" dirty="0" err="1" smtClean="0"/>
              <a:t>διαιθυλαιθέρας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Εξαιρετικά εύφλεκτοι (πολύ χαμηλά σημεία ανάφλεξης). Ισχυρές ναρκωτικές ιδιότητες αλλά μετρίως τοξικοί.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Εστέρες </a:t>
            </a:r>
            <a:r>
              <a:rPr lang="el-GR" dirty="0" smtClean="0"/>
              <a:t>(π.χ. ο </a:t>
            </a:r>
            <a:r>
              <a:rPr lang="el-GR" dirty="0" err="1" smtClean="0"/>
              <a:t>οξεικός</a:t>
            </a:r>
            <a:r>
              <a:rPr lang="el-GR" dirty="0" smtClean="0"/>
              <a:t> </a:t>
            </a:r>
            <a:r>
              <a:rPr lang="el-GR" dirty="0" err="1" smtClean="0"/>
              <a:t>αιθυλεστέρας</a:t>
            </a:r>
            <a:r>
              <a:rPr lang="el-GR" dirty="0" smtClean="0"/>
              <a:t>, ο </a:t>
            </a:r>
            <a:r>
              <a:rPr lang="el-GR" dirty="0" err="1" smtClean="0"/>
              <a:t>οξεικός</a:t>
            </a:r>
            <a:r>
              <a:rPr lang="el-GR" dirty="0" smtClean="0"/>
              <a:t> </a:t>
            </a:r>
            <a:r>
              <a:rPr lang="el-GR" dirty="0" err="1" smtClean="0"/>
              <a:t>βουτυλεστέρας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Εύφλεκτοι (σημεία ανάφλεξης κοντά στη θερμοκρασία δωματίου). Δεν αποτελούν ιδιαίτερο κίνδυνο για την υγεία. Οι ατμοί τους μπορεί να είναι ερεθιστικοί των ματιών, του δέρματος ή του αναπνευστικού.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Στις πάστες χρησιμοποιούνται κύρια τα ανθρακικά άλατα του αμμωνίου και του νατρίου (ΝΗ</a:t>
            </a:r>
            <a:r>
              <a:rPr lang="el-GR" baseline="-25000" dirty="0" smtClean="0"/>
              <a:t>4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 </a:t>
            </a:r>
            <a:r>
              <a:rPr lang="el-GR" dirty="0" smtClean="0"/>
              <a:t>και Ν</a:t>
            </a:r>
            <a:r>
              <a:rPr lang="en-US" dirty="0" smtClean="0"/>
              <a:t>a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) και το </a:t>
            </a:r>
            <a:r>
              <a:rPr lang="el-GR" dirty="0" err="1" smtClean="0"/>
              <a:t>αιθυλενοδιαμινοτετραοξικό</a:t>
            </a:r>
            <a:r>
              <a:rPr lang="el-GR" dirty="0" smtClean="0"/>
              <a:t> οξύ (</a:t>
            </a:r>
            <a:r>
              <a:rPr lang="en-US" dirty="0" smtClean="0"/>
              <a:t>E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r>
              <a:rPr lang="en-US" dirty="0" smtClean="0"/>
              <a:t>T</a:t>
            </a:r>
            <a:r>
              <a:rPr lang="el-GR" dirty="0" smtClean="0"/>
              <a:t>.</a:t>
            </a:r>
            <a:r>
              <a:rPr lang="en-US" dirty="0" smtClean="0"/>
              <a:t>A</a:t>
            </a:r>
            <a:r>
              <a:rPr lang="el-GR" dirty="0" smtClean="0"/>
              <a:t>.) ή το </a:t>
            </a:r>
            <a:r>
              <a:rPr lang="el-GR" dirty="0" err="1" smtClean="0"/>
              <a:t>δινάτριο</a:t>
            </a:r>
            <a:r>
              <a:rPr lang="el-GR" dirty="0" smtClean="0"/>
              <a:t> αλάτι του που είναι πιο ευδιάλυτο από το </a:t>
            </a:r>
            <a:r>
              <a:rPr lang="en-US" dirty="0" smtClean="0"/>
              <a:t>E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r>
              <a:rPr lang="en-US" dirty="0" smtClean="0"/>
              <a:t>T</a:t>
            </a:r>
            <a:r>
              <a:rPr lang="el-GR" dirty="0" smtClean="0"/>
              <a:t>.</a:t>
            </a:r>
            <a:r>
              <a:rPr lang="en-US" dirty="0" smtClean="0"/>
              <a:t>A</a:t>
            </a:r>
            <a:r>
              <a:rPr lang="el-GR" dirty="0" smtClean="0"/>
              <a:t>.. Σαν αδρανή υλικά, που προστίθενται στα διαλύματα αυτά για τον σχηματισμό της πάστας είναι η </a:t>
            </a:r>
            <a:r>
              <a:rPr lang="el-GR" dirty="0" err="1" smtClean="0"/>
              <a:t>μέθυλοκυτταρίνη</a:t>
            </a:r>
            <a:r>
              <a:rPr lang="el-GR" dirty="0" smtClean="0"/>
              <a:t>, η </a:t>
            </a:r>
            <a:r>
              <a:rPr lang="el-GR" dirty="0" err="1" smtClean="0"/>
              <a:t>καρβόξυμεθυλοκυτταρίνη</a:t>
            </a:r>
            <a:r>
              <a:rPr lang="el-GR" dirty="0" smtClean="0"/>
              <a:t>, μικρά κομματάκια χαρτιού και προσροφητικές άργιλοι. Η απομάκρυνση  της πάστας γίνεται αρχικά με μηχανικό τρόπο και αργότερα με </a:t>
            </a:r>
            <a:r>
              <a:rPr lang="el-GR" dirty="0" err="1" smtClean="0"/>
              <a:t>απιονισμένο</a:t>
            </a:r>
            <a:r>
              <a:rPr lang="el-GR" dirty="0" smtClean="0"/>
              <a:t> νερό</a:t>
            </a:r>
            <a:r>
              <a:rPr lang="el-GR" dirty="0" smtClean="0"/>
              <a:t>.</a:t>
            </a:r>
            <a:endParaRPr lang="el-G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Πάστα </a:t>
            </a:r>
            <a:r>
              <a:rPr lang="en-US" b="1" dirty="0" smtClean="0"/>
              <a:t>Mora</a:t>
            </a:r>
            <a:r>
              <a:rPr lang="el-GR" dirty="0" smtClean="0"/>
              <a:t>: 100 </a:t>
            </a:r>
            <a:r>
              <a:rPr lang="en-US" dirty="0" smtClean="0"/>
              <a:t>ml H</a:t>
            </a:r>
            <a:r>
              <a:rPr lang="el-GR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, 6 </a:t>
            </a:r>
            <a:r>
              <a:rPr lang="en-US" dirty="0" smtClean="0"/>
              <a:t>g </a:t>
            </a:r>
            <a:r>
              <a:rPr lang="el-GR" dirty="0" smtClean="0"/>
              <a:t>ΝΗ</a:t>
            </a:r>
            <a:r>
              <a:rPr lang="el-GR" baseline="-25000" dirty="0" smtClean="0"/>
              <a:t>4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 </a:t>
            </a:r>
            <a:r>
              <a:rPr lang="el-GR" dirty="0" smtClean="0"/>
              <a:t>και Ν</a:t>
            </a:r>
            <a:r>
              <a:rPr lang="en-US" dirty="0" smtClean="0"/>
              <a:t>a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 , 2.5 </a:t>
            </a:r>
            <a:r>
              <a:rPr lang="en-US" dirty="0" smtClean="0"/>
              <a:t>g E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r>
              <a:rPr lang="en-US" dirty="0" smtClean="0"/>
              <a:t>T</a:t>
            </a:r>
            <a:r>
              <a:rPr lang="el-GR" dirty="0" smtClean="0"/>
              <a:t>.</a:t>
            </a:r>
            <a:r>
              <a:rPr lang="en-US" dirty="0" smtClean="0"/>
              <a:t>A</a:t>
            </a:r>
            <a:r>
              <a:rPr lang="el-GR" dirty="0" smtClean="0"/>
              <a:t>., 1 </a:t>
            </a:r>
            <a:r>
              <a:rPr lang="en-US" dirty="0" smtClean="0"/>
              <a:t>g </a:t>
            </a:r>
            <a:r>
              <a:rPr lang="en-US" dirty="0" err="1" smtClean="0"/>
              <a:t>Desogen</a:t>
            </a:r>
            <a:r>
              <a:rPr lang="el-GR" dirty="0" smtClean="0"/>
              <a:t>  και 6 </a:t>
            </a:r>
            <a:r>
              <a:rPr lang="en-US" dirty="0" smtClean="0"/>
              <a:t>g </a:t>
            </a:r>
            <a:r>
              <a:rPr lang="el-GR" dirty="0" err="1" smtClean="0"/>
              <a:t>καρβόξυμέθυλοκυτταρίνη</a:t>
            </a:r>
            <a:r>
              <a:rPr lang="el-GR" dirty="0" smtClean="0"/>
              <a:t> (ή ουδέτερο χαρτί).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Πάστα Ε.</a:t>
            </a:r>
            <a:r>
              <a:rPr lang="en-US" b="1" dirty="0" smtClean="0"/>
              <a:t>D</a:t>
            </a:r>
            <a:r>
              <a:rPr lang="el-GR" b="1" dirty="0" smtClean="0"/>
              <a:t>.Τ.Α</a:t>
            </a:r>
            <a:r>
              <a:rPr lang="el-GR" dirty="0" smtClean="0"/>
              <a:t>.: 100 </a:t>
            </a:r>
            <a:r>
              <a:rPr lang="en-US" dirty="0" smtClean="0"/>
              <a:t>ml H</a:t>
            </a:r>
            <a:r>
              <a:rPr lang="el-GR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, 5 </a:t>
            </a:r>
            <a:r>
              <a:rPr lang="en-US" dirty="0" smtClean="0"/>
              <a:t>g </a:t>
            </a:r>
            <a:r>
              <a:rPr lang="el-GR" dirty="0" smtClean="0"/>
              <a:t>ΝΗ</a:t>
            </a:r>
            <a:r>
              <a:rPr lang="el-GR" baseline="-25000" dirty="0" smtClean="0"/>
              <a:t>4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, 4 </a:t>
            </a:r>
            <a:r>
              <a:rPr lang="en-US" dirty="0" smtClean="0"/>
              <a:t>g</a:t>
            </a:r>
            <a:r>
              <a:rPr lang="el-GR" dirty="0" smtClean="0"/>
              <a:t> Ν</a:t>
            </a:r>
            <a:r>
              <a:rPr lang="en-US" dirty="0" smtClean="0"/>
              <a:t>a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 , 3 </a:t>
            </a:r>
            <a:r>
              <a:rPr lang="en-US" dirty="0" smtClean="0"/>
              <a:t>g E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r>
              <a:rPr lang="en-US" dirty="0" smtClean="0"/>
              <a:t>T</a:t>
            </a:r>
            <a:r>
              <a:rPr lang="el-GR" dirty="0" smtClean="0"/>
              <a:t>.</a:t>
            </a:r>
            <a:r>
              <a:rPr lang="en-US" dirty="0" smtClean="0"/>
              <a:t>A</a:t>
            </a:r>
            <a:r>
              <a:rPr lang="el-GR" dirty="0" smtClean="0"/>
              <a:t>. και 10 </a:t>
            </a:r>
            <a:r>
              <a:rPr lang="en-US" dirty="0" smtClean="0"/>
              <a:t>g </a:t>
            </a:r>
            <a:r>
              <a:rPr lang="el-GR" dirty="0" err="1" smtClean="0"/>
              <a:t>καρβόξυμέθυλοκυτταρίνη</a:t>
            </a:r>
            <a:r>
              <a:rPr lang="el-GR" dirty="0" smtClean="0"/>
              <a:t> (ή ουδέτερο χαρτί).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Πάστα </a:t>
            </a:r>
            <a:r>
              <a:rPr lang="en-US" b="1" dirty="0" smtClean="0"/>
              <a:t>AB</a:t>
            </a:r>
            <a:r>
              <a:rPr lang="el-GR" b="1" dirty="0" smtClean="0"/>
              <a:t>57 </a:t>
            </a:r>
            <a:r>
              <a:rPr lang="el-GR" dirty="0" smtClean="0"/>
              <a:t>: 100 </a:t>
            </a:r>
            <a:r>
              <a:rPr lang="en-US" dirty="0" smtClean="0"/>
              <a:t>ml H</a:t>
            </a:r>
            <a:r>
              <a:rPr lang="el-GR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, 3 </a:t>
            </a:r>
            <a:r>
              <a:rPr lang="en-US" dirty="0" smtClean="0"/>
              <a:t>g </a:t>
            </a:r>
            <a:r>
              <a:rPr lang="el-GR" dirty="0" smtClean="0"/>
              <a:t>ΝΗ</a:t>
            </a:r>
            <a:r>
              <a:rPr lang="el-GR" baseline="-25000" dirty="0" smtClean="0"/>
              <a:t>4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, 5 </a:t>
            </a:r>
            <a:r>
              <a:rPr lang="en-US" dirty="0" smtClean="0"/>
              <a:t>g</a:t>
            </a:r>
            <a:r>
              <a:rPr lang="el-GR" dirty="0" smtClean="0"/>
              <a:t> Ν</a:t>
            </a:r>
            <a:r>
              <a:rPr lang="en-US" dirty="0" smtClean="0"/>
              <a:t>a</a:t>
            </a:r>
            <a:r>
              <a:rPr lang="el-GR" dirty="0" smtClean="0"/>
              <a:t>Η</a:t>
            </a:r>
            <a:r>
              <a:rPr lang="en-US" dirty="0" smtClean="0"/>
              <a:t>CO</a:t>
            </a:r>
            <a:r>
              <a:rPr lang="el-GR" baseline="-25000" dirty="0" smtClean="0"/>
              <a:t>3</a:t>
            </a:r>
            <a:r>
              <a:rPr lang="el-GR" dirty="0" smtClean="0"/>
              <a:t> , 2.5 </a:t>
            </a:r>
            <a:r>
              <a:rPr lang="en-US" dirty="0" smtClean="0"/>
              <a:t>g E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r>
              <a:rPr lang="en-US" dirty="0" smtClean="0"/>
              <a:t>T</a:t>
            </a:r>
            <a:r>
              <a:rPr lang="el-GR" dirty="0" smtClean="0"/>
              <a:t>.</a:t>
            </a:r>
            <a:r>
              <a:rPr lang="en-US" dirty="0" smtClean="0"/>
              <a:t>A</a:t>
            </a:r>
            <a:r>
              <a:rPr lang="el-GR" dirty="0" smtClean="0"/>
              <a:t>., 1 </a:t>
            </a:r>
            <a:r>
              <a:rPr lang="en-US" dirty="0" smtClean="0"/>
              <a:t>ml </a:t>
            </a:r>
            <a:r>
              <a:rPr lang="en-US" dirty="0" err="1" smtClean="0"/>
              <a:t>Desogen</a:t>
            </a:r>
            <a:r>
              <a:rPr lang="el-GR" dirty="0" smtClean="0"/>
              <a:t>  και 6 </a:t>
            </a:r>
            <a:r>
              <a:rPr lang="en-US" dirty="0" smtClean="0"/>
              <a:t>g </a:t>
            </a:r>
            <a:r>
              <a:rPr lang="el-GR" dirty="0" err="1" smtClean="0"/>
              <a:t>καρβόξυμέθυλοκυτταρίνη</a:t>
            </a:r>
            <a:r>
              <a:rPr lang="el-GR" dirty="0" smtClean="0"/>
              <a:t> (ή ουδέτερο χαρτί).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Το Ε.</a:t>
            </a:r>
            <a:r>
              <a:rPr lang="en-US" dirty="0" smtClean="0"/>
              <a:t>D</a:t>
            </a:r>
            <a:r>
              <a:rPr lang="el-GR" dirty="0" smtClean="0"/>
              <a:t>.Τ.Α.: </a:t>
            </a:r>
            <a:r>
              <a:rPr lang="el-GR" dirty="0" smtClean="0"/>
              <a:t>για την αφαίρεση της μαύρης κρούστας και κρούστας που περιέχουν ανθρακικό ασβέστιο και σχηματίζονται σε γλυπτά θαμμένα στο χώμα ή σε τοιχογραφίες εκκλησιών</a:t>
            </a:r>
            <a:r>
              <a:rPr lang="el-GR" dirty="0" smtClean="0"/>
              <a:t>. Δημιουργεί </a:t>
            </a:r>
            <a:r>
              <a:rPr lang="el-GR" dirty="0" err="1" smtClean="0"/>
              <a:t>σύμπλοκα</a:t>
            </a:r>
            <a:r>
              <a:rPr lang="el-GR" dirty="0" smtClean="0"/>
              <a:t> με κατιόντα ασβεστίου (</a:t>
            </a:r>
            <a:r>
              <a:rPr lang="en-US" dirty="0" smtClean="0"/>
              <a:t>Ca</a:t>
            </a:r>
            <a:r>
              <a:rPr lang="el-GR" baseline="30000" dirty="0" smtClean="0"/>
              <a:t>+2</a:t>
            </a:r>
            <a:r>
              <a:rPr lang="el-GR" dirty="0" smtClean="0"/>
              <a:t>) δισθενούς σιδήρου (</a:t>
            </a:r>
            <a:r>
              <a:rPr lang="en-US" dirty="0" smtClean="0"/>
              <a:t>Fe</a:t>
            </a:r>
            <a:r>
              <a:rPr lang="el-GR" baseline="30000" dirty="0" smtClean="0"/>
              <a:t>+2</a:t>
            </a:r>
            <a:r>
              <a:rPr lang="el-GR" dirty="0" smtClean="0"/>
              <a:t>)και του τρισθενούς σιδήρου (</a:t>
            </a:r>
            <a:r>
              <a:rPr lang="en-US" dirty="0" smtClean="0"/>
              <a:t>Fe</a:t>
            </a:r>
            <a:r>
              <a:rPr lang="el-GR" baseline="30000" dirty="0" smtClean="0"/>
              <a:t>+3</a:t>
            </a:r>
            <a:r>
              <a:rPr lang="el-GR" dirty="0" smtClean="0"/>
              <a:t>), διαλύοντας όλα τα αδιάλυτα άλατά τους, όπως το ανθρακικό ασβέστιο και τα οξείδια του σιδήρου. </a:t>
            </a:r>
            <a:endParaRPr lang="el-GR" dirty="0" smtClean="0"/>
          </a:p>
          <a:p>
            <a:r>
              <a:rPr lang="el-GR" dirty="0" smtClean="0"/>
              <a:t>Τα όξινα ανθρακικά άλατα: σχηματισμό </a:t>
            </a:r>
            <a:r>
              <a:rPr lang="el-GR" dirty="0" smtClean="0"/>
              <a:t>του αδιάλυτου ανθρακικού ασβεστίου, που απομακρύνεται μαζί με την πάστα. Επίσης τα όξινα ανθρακικά άλατα δημιουργούν αλκαλικές συνθήκες που βοηθάει την απομάκρυνση των διαλυτών αλάτων της κρούστας.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n-US" dirty="0" err="1" smtClean="0"/>
              <a:t>Desogen</a:t>
            </a:r>
            <a:r>
              <a:rPr lang="el-GR" dirty="0" smtClean="0"/>
              <a:t>: </a:t>
            </a:r>
            <a:r>
              <a:rPr lang="el-GR" dirty="0" err="1" smtClean="0"/>
              <a:t>τασιενεργή</a:t>
            </a:r>
            <a:r>
              <a:rPr lang="el-GR" dirty="0" smtClean="0"/>
              <a:t> ένωση μειώνει την επιφανειακή τάση μεταξύ της κρούστας και του διαλύματος κάνοντας ευκολότερη την απομάκρυνσή της και ταυτόχρονα είναι και μυκητοκτόνο.  Πολλές φορές προστίθεται αμμωνία και </a:t>
            </a:r>
            <a:r>
              <a:rPr lang="el-GR" dirty="0" err="1" smtClean="0"/>
              <a:t>τριαιθανολαμίνη</a:t>
            </a:r>
            <a:r>
              <a:rPr lang="el-GR" dirty="0" smtClean="0"/>
              <a:t> για την διάλυση οξειδωμένων λιπαρών ενώσεων.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τελευταίο ξέπλυμα της επιφάνειας γίνεται με </a:t>
            </a:r>
            <a:r>
              <a:rPr lang="el-GR" dirty="0" err="1" smtClean="0"/>
              <a:t>απιονισμένο</a:t>
            </a:r>
            <a:r>
              <a:rPr lang="el-GR" dirty="0" smtClean="0"/>
              <a:t> νερό. Στο νερό που φεύγει από την επιφάνεια μετράται το </a:t>
            </a:r>
            <a:r>
              <a:rPr lang="en-US" dirty="0" smtClean="0"/>
              <a:t>pH</a:t>
            </a:r>
            <a:r>
              <a:rPr lang="el-GR" dirty="0" smtClean="0"/>
              <a:t> για να διαπιστωθεί αν είναι ίδιο με του </a:t>
            </a:r>
            <a:r>
              <a:rPr lang="el-GR" dirty="0" err="1" smtClean="0"/>
              <a:t>απιονισμένου</a:t>
            </a:r>
            <a:r>
              <a:rPr lang="el-GR" dirty="0" smtClean="0"/>
              <a:t> νερού, ώστε να εξασφαλιστεί ότι δεν έχουν παραμείνει αλκαλικά υπολείμματα, που μπορούν να βλάψουν την  πέτρα. Ακόμα ελέγχεται η αγωγιμότητα του </a:t>
            </a:r>
            <a:r>
              <a:rPr lang="el-GR" dirty="0" err="1" smtClean="0"/>
              <a:t>εκπλύματος</a:t>
            </a:r>
            <a:r>
              <a:rPr lang="el-GR" dirty="0" smtClean="0"/>
              <a:t> για την εξασφάλιση της μη ύπαρξης διαλυτών αλάτων. 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χρήση των παστών αυτών αποφεύγεται σε πέτρινα υλικά που έχουν μαύρες κρούστες από την ρύπανση των πόλεων γιατί υπάρχει ο κίνδυνος να περιέχουν γύψο, ο οποίος θα απομακρυνθεί με αποτέλεσμα    να απομακρυνθούν λεπτομέρειες και να καταστραφεί τμήμα. Τέλος πολλές φορές αποφεύγεται η χρήση του όξινου ανθρακικού νατρίου, γιατί μπορεί να παράγει διαλυτά άλατα του νατρίου που είναι διαβρωτικά για την πέτρα.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</a:t>
            </a:r>
            <a:r>
              <a:rPr lang="el-GR" sz="3600" dirty="0" smtClean="0"/>
              <a:t>Όλες οι ενώσεις του </a:t>
            </a:r>
            <a:r>
              <a:rPr lang="en-US" sz="3600" dirty="0" smtClean="0"/>
              <a:t>C</a:t>
            </a:r>
            <a:r>
              <a:rPr lang="el-GR" sz="3600" dirty="0" smtClean="0"/>
              <a:t>, εκτός από  </a:t>
            </a:r>
            <a:endParaRPr lang="en-US" sz="3600" dirty="0" smtClean="0"/>
          </a:p>
          <a:p>
            <a:pPr>
              <a:buNone/>
            </a:pPr>
            <a:endParaRPr lang="el-GR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3600" dirty="0" smtClean="0"/>
              <a:t>τον </a:t>
            </a:r>
            <a:r>
              <a:rPr lang="en-US" sz="3600" dirty="0" smtClean="0"/>
              <a:t>C</a:t>
            </a:r>
            <a:r>
              <a:rPr lang="el-GR" sz="3600" dirty="0" smtClean="0"/>
              <a:t>,το  </a:t>
            </a:r>
            <a:r>
              <a:rPr lang="en-US" sz="3600" dirty="0" smtClean="0"/>
              <a:t>CO </a:t>
            </a:r>
            <a:r>
              <a:rPr lang="el-GR" sz="3600" dirty="0" smtClean="0"/>
              <a:t>και το </a:t>
            </a:r>
            <a:r>
              <a:rPr lang="en-US" sz="3600" dirty="0" smtClean="0"/>
              <a:t>CO</a:t>
            </a:r>
            <a:r>
              <a:rPr lang="el-GR" sz="3600" baseline="-25000" dirty="0" smtClean="0"/>
              <a:t>2</a:t>
            </a:r>
            <a:endParaRPr lang="el-GR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3600" dirty="0" smtClean="0"/>
              <a:t>τα ανθρακικά άλατα 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-2 </a:t>
            </a:r>
            <a:endParaRPr lang="el-GR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3600" dirty="0" smtClean="0"/>
              <a:t>και τα άλατα του </a:t>
            </a:r>
            <a:r>
              <a:rPr lang="en-US" sz="3600" dirty="0" smtClean="0"/>
              <a:t>CN</a:t>
            </a:r>
            <a:r>
              <a:rPr lang="el-GR" sz="3600" baseline="30000" dirty="0" smtClean="0"/>
              <a:t>-</a:t>
            </a:r>
            <a:endParaRPr lang="el-GR" sz="3600" dirty="0" smtClean="0"/>
          </a:p>
          <a:p>
            <a:endParaRPr lang="el-G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20" y="-24"/>
          <a:ext cx="8572560" cy="6944253"/>
        </p:xfrm>
        <a:graphic>
          <a:graphicData uri="http://schemas.openxmlformats.org/drawingml/2006/table">
            <a:tbl>
              <a:tblPr/>
              <a:tblGrid>
                <a:gridCol w="2650645"/>
                <a:gridCol w="2093750"/>
                <a:gridCol w="1838106"/>
                <a:gridCol w="1990059"/>
              </a:tblGrid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ομάδα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Ομόλογη σειρά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κατάληξη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Πρόθεμα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-ΟΗ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αλκοόλες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-όλη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Υδρόξυ-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C-O-C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αιθέρες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-αιθέρας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Αλκόξυ-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-CH=O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Αλδεΰδες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-άλη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Φόρμυλο- ή αλδέϋδο-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C-C-C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    O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Κετόνες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-όνη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Κέτο- ή όξο-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-C-OH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 O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l-GR" sz="1700" dirty="0" smtClean="0">
                          <a:latin typeface="Calibri"/>
                          <a:ea typeface="Calibri"/>
                          <a:cs typeface="Times New Roman"/>
                        </a:rPr>
                        <a:t>ή</a:t>
                      </a:r>
                      <a:r>
                        <a:rPr lang="el-GR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-COOH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Οργανικά οξέα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ή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Καρβοξυλικά οξέα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l-GR" sz="1700" dirty="0" err="1">
                          <a:latin typeface="Calibri"/>
                          <a:ea typeface="Calibri"/>
                          <a:cs typeface="Times New Roman"/>
                        </a:rPr>
                        <a:t>ικό</a:t>
                      </a: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 οξύ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Καρβόξυ-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-C-O-C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alibri"/>
                          <a:ea typeface="Calibri"/>
                          <a:cs typeface="Times New Roman"/>
                        </a:rPr>
                        <a:t> O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l-GR" sz="1700" dirty="0" smtClean="0">
                          <a:latin typeface="Calibri"/>
                          <a:ea typeface="Calibri"/>
                          <a:cs typeface="Times New Roman"/>
                        </a:rPr>
                        <a:t>ή</a:t>
                      </a:r>
                      <a:r>
                        <a:rPr lang="el-GR" sz="17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700" dirty="0" smtClean="0">
                          <a:latin typeface="Calibri"/>
                          <a:ea typeface="Calibri"/>
                          <a:cs typeface="Times New Roman"/>
                        </a:rPr>
                        <a:t>-COOC-</a:t>
                      </a:r>
                      <a:endParaRPr lang="el-G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Εστέρες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-εστέρας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Καρβοαλκόξυ-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-ΝΗ</a:t>
                      </a:r>
                      <a:r>
                        <a:rPr lang="el-GR" sz="17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Πρωτοταγείς Αμίνες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-αμίνη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Άμινο-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-ΝΗ-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Δευτεροταγείς αμίνες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-αμίνη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Αλκυλάμινο-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-Ν-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Τριτοταγείς αμίνες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-αμίνη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Αλκυλάμινο-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-C-NH</a:t>
                      </a:r>
                      <a:r>
                        <a:rPr lang="en-US" sz="17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  O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Αμίδια 	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-αμίδιο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Άμινοκετο-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C   N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Νιτρίλια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-νιτρίλιο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Κύανο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-Cl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Αλκυλαλογονίδια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-χλωρίδιο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Χλώρο-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-Br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Αλκυλαλογονίδια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-βρωμίδιο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Βρώμο-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-I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Αλκυλαλογονίδια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-ιωδίδιο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Ίωδο-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Calibri"/>
                          <a:ea typeface="Calibri"/>
                          <a:cs typeface="Times New Roman"/>
                        </a:rPr>
                        <a:t>-ΝΟ</a:t>
                      </a:r>
                      <a:r>
                        <a:rPr lang="el-GR" sz="17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Calibri"/>
                          <a:ea typeface="Calibri"/>
                          <a:cs typeface="Times New Roman"/>
                        </a:rPr>
                        <a:t>Νίτρο-</a:t>
                      </a:r>
                    </a:p>
                  </a:txBody>
                  <a:tcPr marL="61764" marR="61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161925" y="123825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190500" y="127000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>
            <a:off x="66675" y="144463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95250" y="138113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66675" y="144463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95250" y="138113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85725" y="103188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76200" y="130175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114300" y="130175"/>
            <a:ext cx="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114300" y="58738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104775" y="87313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114300" y="125413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l-GR" b="1" dirty="0" smtClean="0"/>
              <a:t>Διαλύτες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Ανόργανοι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Νερό</a:t>
            </a:r>
            <a:endParaRPr lang="el-GR" dirty="0"/>
          </a:p>
        </p:txBody>
      </p:sp>
      <p:pic>
        <p:nvPicPr>
          <p:cNvPr id="19458" name="Picture 2" descr="Αποτέλεσμα εικόνας για νε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3029377" cy="3005142"/>
          </a:xfrm>
          <a:prstGeom prst="rect">
            <a:avLst/>
          </a:prstGeom>
          <a:noFill/>
        </p:spPr>
      </p:pic>
      <p:sp>
        <p:nvSpPr>
          <p:cNvPr id="5" name="4 - Καμπύλο δεξιό βέλος"/>
          <p:cNvSpPr/>
          <p:nvPr/>
        </p:nvSpPr>
        <p:spPr>
          <a:xfrm>
            <a:off x="0" y="2000240"/>
            <a:ext cx="500034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6" name="5 - Εικόνα" descr="C:\Users\Turbo-x\Desktop\ne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1381125" cy="143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βέλος"/>
          <p:cNvSpPr/>
          <p:nvPr/>
        </p:nvSpPr>
        <p:spPr>
          <a:xfrm>
            <a:off x="2143108" y="52863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571736" y="5130241"/>
            <a:ext cx="2412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Πολικό μόριο</a:t>
            </a:r>
            <a:endParaRPr lang="el-GR" sz="3200" dirty="0"/>
          </a:p>
        </p:txBody>
      </p:sp>
      <p:sp>
        <p:nvSpPr>
          <p:cNvPr id="9" name="8 - Δεξιό βέλος"/>
          <p:cNvSpPr/>
          <p:nvPr/>
        </p:nvSpPr>
        <p:spPr>
          <a:xfrm>
            <a:off x="4929190" y="535782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5429256" y="4180344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εξαιρετικός διαλύτης πολικών ουσιών, όπως ηλεκτρολύτες οργανικές ενώσεις που φέρουν στο μόριό πολικές ομάδες, π.χ. κάποιες αλκοόλες, σάκχαρα, πρωτεΐνες </a:t>
            </a:r>
            <a:endParaRPr lang="el-G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b="1" dirty="0" smtClean="0"/>
              <a:t>Οργανικοί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l-GR" u="sng" dirty="0" smtClean="0">
                <a:solidFill>
                  <a:srgbClr val="0070C0"/>
                </a:solidFill>
              </a:rPr>
              <a:t>Κορεσμένοι </a:t>
            </a:r>
            <a:r>
              <a:rPr lang="el-GR" u="sng" dirty="0" err="1" smtClean="0">
                <a:solidFill>
                  <a:srgbClr val="0070C0"/>
                </a:solidFill>
              </a:rPr>
              <a:t>αλειφατικοί</a:t>
            </a:r>
            <a:r>
              <a:rPr lang="el-GR" u="sng" dirty="0" smtClean="0">
                <a:solidFill>
                  <a:srgbClr val="0070C0"/>
                </a:solidFill>
              </a:rPr>
              <a:t> υδρογονάνθρακες</a:t>
            </a:r>
            <a:r>
              <a:rPr lang="el-GR" u="sng" dirty="0" smtClean="0"/>
              <a:t>.</a:t>
            </a:r>
            <a:endParaRPr lang="el-G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081723" cy="45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357158" y="3571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Υδρογονάνθρακες: ενώσεις από Η και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μόνο.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Κορεσμένες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απλούς δεσμούς μεταξύ των ανθράκων όπως (Αν υπάρχει είτε όπως διπλός είτε ένα τριπλός δεσμός η ένωση είναι ακόρεστη).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μόρια όπως σχηματίζουν ευθείες ή διακλαδισμένες  αλυσίδες ατόμων άνθρακα.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Αποτέλεσμα εικόνας για υδρογονάνθρακες με διακλαδωσ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929198"/>
            <a:ext cx="209550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Παράγονται από εργασίες απόσταξης του πετρελαίου.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Στο εμπόριο συνήθως συναντώνται τρεις κυριότερες κατηγορίες: ο πετρελαϊκός αιθέρας, η βενζίνη και το </a:t>
            </a:r>
            <a:r>
              <a:rPr lang="en-US" dirty="0" smtClean="0"/>
              <a:t>White Spirit</a:t>
            </a:r>
            <a:r>
              <a:rPr lang="el-GR" dirty="0" smtClean="0"/>
              <a:t> (το οποίο υπάρχει και με την μορφή κυκλικών υδρογονανθράκων.)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Μη πολικοί, ήπιοι διαλύτες, κατάλληλοι για την διάλυση </a:t>
            </a:r>
            <a:r>
              <a:rPr lang="el-GR" dirty="0" err="1" smtClean="0"/>
              <a:t>λιπόφιλων</a:t>
            </a:r>
            <a:r>
              <a:rPr lang="el-GR" dirty="0" smtClean="0"/>
              <a:t> ουσιών (ή αλλιώς ονομάζονται υδρόφοβες  ουσίες), όπως είναι τα κεριά, τα λίπη και τα έλαια.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35771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Κορεσμένοι κυκλικοί υδρογονάνθρακες.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Στις ενώσεις αυτές τα άτομα άνθρακα μπορούν να δημιουργήσουν έναν ή περισσότερους δακτυλίους.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Οι ιδιότητές τους μοιάζουν με αυτές των κορεσμένων υδρογονανθράκων ανοικτής αλυσίδας. Π.χ. η διαλυτική ικανότητα του </a:t>
            </a:r>
            <a:r>
              <a:rPr lang="el-GR" dirty="0" err="1" smtClean="0"/>
              <a:t>κυκλοεξανίου</a:t>
            </a:r>
            <a:r>
              <a:rPr lang="el-GR" dirty="0" smtClean="0"/>
              <a:t> είναι παρόμοια με αυτήν της βενζίνης.</a:t>
            </a:r>
          </a:p>
          <a:p>
            <a:endParaRPr lang="el-G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72074"/>
            <a:ext cx="465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1390</Words>
  <PresentationFormat>Προβολή στην οθόνη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Οργανική Χημεία</vt:lpstr>
      <vt:lpstr>Διαφάνεια 2</vt:lpstr>
      <vt:lpstr>Διαφάνεια 3</vt:lpstr>
      <vt:lpstr>Διαφάνεια 4</vt:lpstr>
      <vt:lpstr>Διαλύτες</vt:lpstr>
      <vt:lpstr>Οργανικοί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Προσοχή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cokie</dc:creator>
  <cp:lastModifiedBy>cokie</cp:lastModifiedBy>
  <cp:revision>44</cp:revision>
  <dcterms:created xsi:type="dcterms:W3CDTF">2017-11-14T16:42:27Z</dcterms:created>
  <dcterms:modified xsi:type="dcterms:W3CDTF">2017-11-29T04:39:12Z</dcterms:modified>
</cp:coreProperties>
</file>