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70" r:id="rId14"/>
    <p:sldId id="267" r:id="rId15"/>
    <p:sldId id="268" r:id="rId16"/>
    <p:sldId id="271" r:id="rId17"/>
    <p:sldId id="272" r:id="rId18"/>
    <p:sldId id="273" r:id="rId19"/>
    <p:sldId id="283" r:id="rId20"/>
    <p:sldId id="284" r:id="rId21"/>
    <p:sldId id="274" r:id="rId22"/>
    <p:sldId id="285" r:id="rId23"/>
    <p:sldId id="275" r:id="rId24"/>
    <p:sldId id="276" r:id="rId25"/>
    <p:sldId id="277" r:id="rId26"/>
    <p:sldId id="278" r:id="rId27"/>
    <p:sldId id="286" r:id="rId28"/>
    <p:sldId id="279" r:id="rId29"/>
    <p:sldId id="287" r:id="rId30"/>
    <p:sldId id="288" r:id="rId31"/>
    <p:sldId id="280" r:id="rId32"/>
    <p:sldId id="281" r:id="rId33"/>
    <p:sldId id="289" r:id="rId34"/>
    <p:sldId id="282" r:id="rId3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46" autoAdjust="0"/>
    <p:restoredTop sz="94660"/>
  </p:normalViewPr>
  <p:slideViewPr>
    <p:cSldViewPr snapToGrid="0">
      <p:cViewPr varScale="1">
        <p:scale>
          <a:sx n="98" d="100"/>
          <a:sy n="98" d="100"/>
        </p:scale>
        <p:origin x="93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1285C1AB-4389-431E-8308-914B58B0AFD6}"/>
    <pc:docChg chg="undo custSel addSld modSld sldOrd">
      <pc:chgData name="MARIA KARAMPELIA" userId="9dfcc2cac66bf474" providerId="LiveId" clId="{1285C1AB-4389-431E-8308-914B58B0AFD6}" dt="2023-04-24T18:32:30.809" v="50886"/>
      <pc:docMkLst>
        <pc:docMk/>
      </pc:docMkLst>
      <pc:sldChg chg="modSp mod">
        <pc:chgData name="MARIA KARAMPELIA" userId="9dfcc2cac66bf474" providerId="LiveId" clId="{1285C1AB-4389-431E-8308-914B58B0AFD6}" dt="2023-04-24T18:32:11.689" v="50884" actId="20577"/>
        <pc:sldMkLst>
          <pc:docMk/>
          <pc:sldMk cId="1109737851" sldId="256"/>
        </pc:sldMkLst>
      </pc:sldChg>
      <pc:sldChg chg="modSp mod">
        <pc:chgData name="MARIA KARAMPELIA" userId="9dfcc2cac66bf474" providerId="LiveId" clId="{1285C1AB-4389-431E-8308-914B58B0AFD6}" dt="2023-04-06T10:54:53.900" v="50875" actId="113"/>
        <pc:sldMkLst>
          <pc:docMk/>
          <pc:sldMk cId="678203606" sldId="257"/>
        </pc:sldMkLst>
      </pc:sldChg>
      <pc:sldChg chg="modSp mod">
        <pc:chgData name="MARIA KARAMPELIA" userId="9dfcc2cac66bf474" providerId="LiveId" clId="{1285C1AB-4389-431E-8308-914B58B0AFD6}" dt="2023-04-02T12:05:05.333" v="3265"/>
        <pc:sldMkLst>
          <pc:docMk/>
          <pc:sldMk cId="1311040455" sldId="258"/>
        </pc:sldMkLst>
      </pc:sldChg>
      <pc:sldChg chg="modSp mod">
        <pc:chgData name="MARIA KARAMPELIA" userId="9dfcc2cac66bf474" providerId="LiveId" clId="{1285C1AB-4389-431E-8308-914B58B0AFD6}" dt="2023-04-02T12:27:50.700" v="4939" actId="113"/>
        <pc:sldMkLst>
          <pc:docMk/>
          <pc:sldMk cId="2612025263" sldId="259"/>
        </pc:sldMkLst>
      </pc:sldChg>
      <pc:sldChg chg="modSp mod">
        <pc:chgData name="MARIA KARAMPELIA" userId="9dfcc2cac66bf474" providerId="LiveId" clId="{1285C1AB-4389-431E-8308-914B58B0AFD6}" dt="2023-04-02T12:51:09.397" v="6210" actId="115"/>
        <pc:sldMkLst>
          <pc:docMk/>
          <pc:sldMk cId="2001981397" sldId="260"/>
        </pc:sldMkLst>
      </pc:sldChg>
      <pc:sldChg chg="modSp mod">
        <pc:chgData name="MARIA KARAMPELIA" userId="9dfcc2cac66bf474" providerId="LiveId" clId="{1285C1AB-4389-431E-8308-914B58B0AFD6}" dt="2023-04-02T13:14:35.652" v="7979" actId="255"/>
        <pc:sldMkLst>
          <pc:docMk/>
          <pc:sldMk cId="3876379820" sldId="261"/>
        </pc:sldMkLst>
      </pc:sldChg>
      <pc:sldChg chg="modSp new mod">
        <pc:chgData name="MARIA KARAMPELIA" userId="9dfcc2cac66bf474" providerId="LiveId" clId="{1285C1AB-4389-431E-8308-914B58B0AFD6}" dt="2023-04-02T13:56:58.494" v="10730" actId="27636"/>
        <pc:sldMkLst>
          <pc:docMk/>
          <pc:sldMk cId="420923739" sldId="262"/>
        </pc:sldMkLst>
      </pc:sldChg>
      <pc:sldChg chg="modSp new mod">
        <pc:chgData name="MARIA KARAMPELIA" userId="9dfcc2cac66bf474" providerId="LiveId" clId="{1285C1AB-4389-431E-8308-914B58B0AFD6}" dt="2023-04-02T13:57:19.531" v="10733" actId="20577"/>
        <pc:sldMkLst>
          <pc:docMk/>
          <pc:sldMk cId="3000515267" sldId="263"/>
        </pc:sldMkLst>
      </pc:sldChg>
      <pc:sldChg chg="modSp new mod">
        <pc:chgData name="MARIA KARAMPELIA" userId="9dfcc2cac66bf474" providerId="LiveId" clId="{1285C1AB-4389-431E-8308-914B58B0AFD6}" dt="2023-04-02T14:21:21.628" v="12265" actId="14100"/>
        <pc:sldMkLst>
          <pc:docMk/>
          <pc:sldMk cId="3466717255" sldId="264"/>
        </pc:sldMkLst>
      </pc:sldChg>
      <pc:sldChg chg="modSp new mod ord">
        <pc:chgData name="MARIA KARAMPELIA" userId="9dfcc2cac66bf474" providerId="LiveId" clId="{1285C1AB-4389-431E-8308-914B58B0AFD6}" dt="2023-04-24T18:32:30.809" v="50886"/>
        <pc:sldMkLst>
          <pc:docMk/>
          <pc:sldMk cId="2814648652" sldId="265"/>
        </pc:sldMkLst>
      </pc:sldChg>
      <pc:sldChg chg="modSp new mod">
        <pc:chgData name="MARIA KARAMPELIA" userId="9dfcc2cac66bf474" providerId="LiveId" clId="{1285C1AB-4389-431E-8308-914B58B0AFD6}" dt="2023-04-06T12:58:48.927" v="50877" actId="20577"/>
        <pc:sldMkLst>
          <pc:docMk/>
          <pc:sldMk cId="866059133" sldId="266"/>
        </pc:sldMkLst>
      </pc:sldChg>
      <pc:sldChg chg="modSp new mod">
        <pc:chgData name="MARIA KARAMPELIA" userId="9dfcc2cac66bf474" providerId="LiveId" clId="{1285C1AB-4389-431E-8308-914B58B0AFD6}" dt="2023-04-03T12:43:58.071" v="20539" actId="114"/>
        <pc:sldMkLst>
          <pc:docMk/>
          <pc:sldMk cId="3611713600" sldId="267"/>
        </pc:sldMkLst>
      </pc:sldChg>
      <pc:sldChg chg="modSp new mod">
        <pc:chgData name="MARIA KARAMPELIA" userId="9dfcc2cac66bf474" providerId="LiveId" clId="{1285C1AB-4389-431E-8308-914B58B0AFD6}" dt="2023-04-03T13:13:06.899" v="22322" actId="20577"/>
        <pc:sldMkLst>
          <pc:docMk/>
          <pc:sldMk cId="3050146743" sldId="268"/>
        </pc:sldMkLst>
      </pc:sldChg>
      <pc:sldChg chg="modSp new mod">
        <pc:chgData name="MARIA KARAMPELIA" userId="9dfcc2cac66bf474" providerId="LiveId" clId="{1285C1AB-4389-431E-8308-914B58B0AFD6}" dt="2023-04-03T12:45:01.984" v="20541" actId="20577"/>
        <pc:sldMkLst>
          <pc:docMk/>
          <pc:sldMk cId="4019688936" sldId="269"/>
        </pc:sldMkLst>
      </pc:sldChg>
      <pc:sldChg chg="modSp new mod ord">
        <pc:chgData name="MARIA KARAMPELIA" userId="9dfcc2cac66bf474" providerId="LiveId" clId="{1285C1AB-4389-431E-8308-914B58B0AFD6}" dt="2023-04-03T12:55:14.239" v="21042" actId="113"/>
        <pc:sldMkLst>
          <pc:docMk/>
          <pc:sldMk cId="1523088477" sldId="270"/>
        </pc:sldMkLst>
      </pc:sldChg>
      <pc:sldChg chg="modSp new mod">
        <pc:chgData name="MARIA KARAMPELIA" userId="9dfcc2cac66bf474" providerId="LiveId" clId="{1285C1AB-4389-431E-8308-914B58B0AFD6}" dt="2023-04-03T13:22:24.351" v="23216" actId="12"/>
        <pc:sldMkLst>
          <pc:docMk/>
          <pc:sldMk cId="1054590207" sldId="271"/>
        </pc:sldMkLst>
      </pc:sldChg>
      <pc:sldChg chg="modSp new mod">
        <pc:chgData name="MARIA KARAMPELIA" userId="9dfcc2cac66bf474" providerId="LiveId" clId="{1285C1AB-4389-431E-8308-914B58B0AFD6}" dt="2023-04-03T14:20:17.979" v="25042" actId="14100"/>
        <pc:sldMkLst>
          <pc:docMk/>
          <pc:sldMk cId="1326806580" sldId="272"/>
        </pc:sldMkLst>
      </pc:sldChg>
      <pc:sldChg chg="modSp new mod">
        <pc:chgData name="MARIA KARAMPELIA" userId="9dfcc2cac66bf474" providerId="LiveId" clId="{1285C1AB-4389-431E-8308-914B58B0AFD6}" dt="2023-04-03T20:11:34.726" v="26842" actId="27636"/>
        <pc:sldMkLst>
          <pc:docMk/>
          <pc:sldMk cId="1981135579" sldId="273"/>
        </pc:sldMkLst>
      </pc:sldChg>
      <pc:sldChg chg="modSp new mod">
        <pc:chgData name="MARIA KARAMPELIA" userId="9dfcc2cac66bf474" providerId="LiveId" clId="{1285C1AB-4389-431E-8308-914B58B0AFD6}" dt="2023-04-03T22:12:56.930" v="31430" actId="20577"/>
        <pc:sldMkLst>
          <pc:docMk/>
          <pc:sldMk cId="989085733" sldId="274"/>
        </pc:sldMkLst>
      </pc:sldChg>
      <pc:sldChg chg="modSp new mod">
        <pc:chgData name="MARIA KARAMPELIA" userId="9dfcc2cac66bf474" providerId="LiveId" clId="{1285C1AB-4389-431E-8308-914B58B0AFD6}" dt="2023-04-03T22:51:05.890" v="34471" actId="113"/>
        <pc:sldMkLst>
          <pc:docMk/>
          <pc:sldMk cId="2469338115" sldId="275"/>
        </pc:sldMkLst>
      </pc:sldChg>
      <pc:sldChg chg="modSp new mod">
        <pc:chgData name="MARIA KARAMPELIA" userId="9dfcc2cac66bf474" providerId="LiveId" clId="{1285C1AB-4389-431E-8308-914B58B0AFD6}" dt="2023-04-03T23:15:31.813" v="36281" actId="27636"/>
        <pc:sldMkLst>
          <pc:docMk/>
          <pc:sldMk cId="2080641209" sldId="276"/>
        </pc:sldMkLst>
      </pc:sldChg>
      <pc:sldChg chg="modSp new mod">
        <pc:chgData name="MARIA KARAMPELIA" userId="9dfcc2cac66bf474" providerId="LiveId" clId="{1285C1AB-4389-431E-8308-914B58B0AFD6}" dt="2023-04-06T13:01:55.027" v="50881" actId="20577"/>
        <pc:sldMkLst>
          <pc:docMk/>
          <pc:sldMk cId="3364003899" sldId="277"/>
        </pc:sldMkLst>
      </pc:sldChg>
      <pc:sldChg chg="modSp new mod">
        <pc:chgData name="MARIA KARAMPELIA" userId="9dfcc2cac66bf474" providerId="LiveId" clId="{1285C1AB-4389-431E-8308-914B58B0AFD6}" dt="2023-04-04T10:27:52.528" v="39783"/>
        <pc:sldMkLst>
          <pc:docMk/>
          <pc:sldMk cId="2448917511" sldId="278"/>
        </pc:sldMkLst>
      </pc:sldChg>
      <pc:sldChg chg="modSp new mod">
        <pc:chgData name="MARIA KARAMPELIA" userId="9dfcc2cac66bf474" providerId="LiveId" clId="{1285C1AB-4389-431E-8308-914B58B0AFD6}" dt="2023-04-04T11:14:40.831" v="43103"/>
        <pc:sldMkLst>
          <pc:docMk/>
          <pc:sldMk cId="2292305480" sldId="279"/>
        </pc:sldMkLst>
      </pc:sldChg>
      <pc:sldChg chg="modSp new mod">
        <pc:chgData name="MARIA KARAMPELIA" userId="9dfcc2cac66bf474" providerId="LiveId" clId="{1285C1AB-4389-431E-8308-914B58B0AFD6}" dt="2023-04-04T13:11:09.469" v="50861" actId="20577"/>
        <pc:sldMkLst>
          <pc:docMk/>
          <pc:sldMk cId="392915163" sldId="280"/>
        </pc:sldMkLst>
      </pc:sldChg>
      <pc:sldChg chg="modSp new mod">
        <pc:chgData name="MARIA KARAMPELIA" userId="9dfcc2cac66bf474" providerId="LiveId" clId="{1285C1AB-4389-431E-8308-914B58B0AFD6}" dt="2023-04-04T12:39:07.001" v="48941" actId="113"/>
        <pc:sldMkLst>
          <pc:docMk/>
          <pc:sldMk cId="3110603782" sldId="281"/>
        </pc:sldMkLst>
      </pc:sldChg>
      <pc:sldChg chg="modSp new mod">
        <pc:chgData name="MARIA KARAMPELIA" userId="9dfcc2cac66bf474" providerId="LiveId" clId="{1285C1AB-4389-431E-8308-914B58B0AFD6}" dt="2023-04-03T13:36:19.322" v="23577" actId="20577"/>
        <pc:sldMkLst>
          <pc:docMk/>
          <pc:sldMk cId="1643361919" sldId="282"/>
        </pc:sldMkLst>
      </pc:sldChg>
      <pc:sldChg chg="modSp new mod">
        <pc:chgData name="MARIA KARAMPELIA" userId="9dfcc2cac66bf474" providerId="LiveId" clId="{1285C1AB-4389-431E-8308-914B58B0AFD6}" dt="2023-04-03T20:47:00.124" v="28186" actId="20577"/>
        <pc:sldMkLst>
          <pc:docMk/>
          <pc:sldMk cId="1316080316" sldId="283"/>
        </pc:sldMkLst>
      </pc:sldChg>
      <pc:sldChg chg="modSp new mod">
        <pc:chgData name="MARIA KARAMPELIA" userId="9dfcc2cac66bf474" providerId="LiveId" clId="{1285C1AB-4389-431E-8308-914B58B0AFD6}" dt="2023-04-03T21:45:55.789" v="29549" actId="20577"/>
        <pc:sldMkLst>
          <pc:docMk/>
          <pc:sldMk cId="802099545" sldId="284"/>
        </pc:sldMkLst>
      </pc:sldChg>
      <pc:sldChg chg="modSp new mod">
        <pc:chgData name="MARIA KARAMPELIA" userId="9dfcc2cac66bf474" providerId="LiveId" clId="{1285C1AB-4389-431E-8308-914B58B0AFD6}" dt="2023-04-03T22:32:30.897" v="32921" actId="14100"/>
        <pc:sldMkLst>
          <pc:docMk/>
          <pc:sldMk cId="3214255635" sldId="285"/>
        </pc:sldMkLst>
      </pc:sldChg>
      <pc:sldChg chg="modSp new mod">
        <pc:chgData name="MARIA KARAMPELIA" userId="9dfcc2cac66bf474" providerId="LiveId" clId="{1285C1AB-4389-431E-8308-914B58B0AFD6}" dt="2023-04-06T13:02:24.303" v="50882" actId="20577"/>
        <pc:sldMkLst>
          <pc:docMk/>
          <pc:sldMk cId="3013317868" sldId="286"/>
        </pc:sldMkLst>
      </pc:sldChg>
      <pc:sldChg chg="modSp new mod">
        <pc:chgData name="MARIA KARAMPELIA" userId="9dfcc2cac66bf474" providerId="LiveId" clId="{1285C1AB-4389-431E-8308-914B58B0AFD6}" dt="2023-04-04T11:48:52.071" v="46271" actId="27636"/>
        <pc:sldMkLst>
          <pc:docMk/>
          <pc:sldMk cId="3903516810" sldId="287"/>
        </pc:sldMkLst>
      </pc:sldChg>
      <pc:sldChg chg="modSp new mod">
        <pc:chgData name="MARIA KARAMPELIA" userId="9dfcc2cac66bf474" providerId="LiveId" clId="{1285C1AB-4389-431E-8308-914B58B0AFD6}" dt="2023-04-04T11:50:50.857" v="46293" actId="114"/>
        <pc:sldMkLst>
          <pc:docMk/>
          <pc:sldMk cId="809903089" sldId="288"/>
        </pc:sldMkLst>
      </pc:sldChg>
      <pc:sldChg chg="modSp new mod">
        <pc:chgData name="MARIA KARAMPELIA" userId="9dfcc2cac66bf474" providerId="LiveId" clId="{1285C1AB-4389-431E-8308-914B58B0AFD6}" dt="2023-04-04T13:08:37.589" v="50860" actId="207"/>
        <pc:sldMkLst>
          <pc:docMk/>
          <pc:sldMk cId="217051763" sldId="289"/>
        </pc:sldMkLst>
      </pc:sldChg>
    </pc:docChg>
  </pc:docChgLst>
  <pc:docChgLst>
    <pc:chgData name="MARIA KARAMPELIA" userId="9dfcc2cac66bf474" providerId="LiveId" clId="{E8927EF1-6BF4-42EA-AE51-C7333B7B59D3}"/>
    <pc:docChg chg="modSld">
      <pc:chgData name="MARIA KARAMPELIA" userId="9dfcc2cac66bf474" providerId="LiveId" clId="{E8927EF1-6BF4-42EA-AE51-C7333B7B59D3}" dt="2025-03-28T11:48:49.674" v="2" actId="20577"/>
      <pc:docMkLst>
        <pc:docMk/>
      </pc:docMkLst>
      <pc:sldChg chg="modSp mod">
        <pc:chgData name="MARIA KARAMPELIA" userId="9dfcc2cac66bf474" providerId="LiveId" clId="{E8927EF1-6BF4-42EA-AE51-C7333B7B59D3}" dt="2025-03-28T10:51:31.163" v="1" actId="20577"/>
        <pc:sldMkLst>
          <pc:docMk/>
          <pc:sldMk cId="420923739" sldId="262"/>
        </pc:sldMkLst>
        <pc:spChg chg="mod">
          <ac:chgData name="MARIA KARAMPELIA" userId="9dfcc2cac66bf474" providerId="LiveId" clId="{E8927EF1-6BF4-42EA-AE51-C7333B7B59D3}" dt="2025-03-28T10:51:31.163" v="1" actId="20577"/>
          <ac:spMkLst>
            <pc:docMk/>
            <pc:sldMk cId="420923739" sldId="262"/>
            <ac:spMk id="3" creationId="{131F05C2-33E6-3721-C13B-DFD2061B074F}"/>
          </ac:spMkLst>
        </pc:spChg>
      </pc:sldChg>
      <pc:sldChg chg="modSp mod">
        <pc:chgData name="MARIA KARAMPELIA" userId="9dfcc2cac66bf474" providerId="LiveId" clId="{E8927EF1-6BF4-42EA-AE51-C7333B7B59D3}" dt="2025-03-28T11:48:49.674" v="2" actId="20577"/>
        <pc:sldMkLst>
          <pc:docMk/>
          <pc:sldMk cId="989085733" sldId="274"/>
        </pc:sldMkLst>
        <pc:spChg chg="mod">
          <ac:chgData name="MARIA KARAMPELIA" userId="9dfcc2cac66bf474" providerId="LiveId" clId="{E8927EF1-6BF4-42EA-AE51-C7333B7B59D3}" dt="2025-03-28T11:48:49.674" v="2" actId="20577"/>
          <ac:spMkLst>
            <pc:docMk/>
            <pc:sldMk cId="989085733" sldId="274"/>
            <ac:spMk id="3" creationId="{EF262FB4-C686-7ACF-F0D5-D31ADBCC637E}"/>
          </ac:spMkLst>
        </pc:spChg>
      </pc:sldChg>
    </pc:docChg>
  </pc:docChgLst>
  <pc:docChgLst>
    <pc:chgData name="MARIA KARAMPELIA" userId="9dfcc2cac66bf474" providerId="LiveId" clId="{B3CF33B2-B83C-48B4-906F-7794A17D6A74}"/>
    <pc:docChg chg="modSld">
      <pc:chgData name="MARIA KARAMPELIA" userId="9dfcc2cac66bf474" providerId="LiveId" clId="{B3CF33B2-B83C-48B4-906F-7794A17D6A74}" dt="2024-03-28T11:58:14.650" v="29" actId="20577"/>
      <pc:docMkLst>
        <pc:docMk/>
      </pc:docMkLst>
      <pc:sldChg chg="modSp mod">
        <pc:chgData name="MARIA KARAMPELIA" userId="9dfcc2cac66bf474" providerId="LiveId" clId="{B3CF33B2-B83C-48B4-906F-7794A17D6A74}" dt="2024-03-28T11:43:41.711" v="10" actId="20577"/>
        <pc:sldMkLst>
          <pc:docMk/>
          <pc:sldMk cId="3876379820" sldId="261"/>
        </pc:sldMkLst>
      </pc:sldChg>
      <pc:sldChg chg="modSp mod">
        <pc:chgData name="MARIA KARAMPELIA" userId="9dfcc2cac66bf474" providerId="LiveId" clId="{B3CF33B2-B83C-48B4-906F-7794A17D6A74}" dt="2024-03-28T11:44:50.116" v="25" actId="114"/>
        <pc:sldMkLst>
          <pc:docMk/>
          <pc:sldMk cId="420923739" sldId="262"/>
        </pc:sldMkLst>
      </pc:sldChg>
      <pc:sldChg chg="modSp mod">
        <pc:chgData name="MARIA KARAMPELIA" userId="9dfcc2cac66bf474" providerId="LiveId" clId="{B3CF33B2-B83C-48B4-906F-7794A17D6A74}" dt="2024-03-28T11:47:39.511" v="27" actId="20577"/>
        <pc:sldMkLst>
          <pc:docMk/>
          <pc:sldMk cId="3466717255" sldId="264"/>
        </pc:sldMkLst>
      </pc:sldChg>
      <pc:sldChg chg="modSp mod">
        <pc:chgData name="MARIA KARAMPELIA" userId="9dfcc2cac66bf474" providerId="LiveId" clId="{B3CF33B2-B83C-48B4-906F-7794A17D6A74}" dt="2024-03-28T11:58:14.650" v="29" actId="20577"/>
        <pc:sldMkLst>
          <pc:docMk/>
          <pc:sldMk cId="866059133" sldId="26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E113E5-9E36-4D9E-475F-74BAB7A6B13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2A6A3ADF-89AE-287D-9F1C-4E8626090D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FD1658C6-4A4F-4C7C-2416-404AA3254BCB}"/>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5" name="Θέση υποσέλιδου 4">
            <a:extLst>
              <a:ext uri="{FF2B5EF4-FFF2-40B4-BE49-F238E27FC236}">
                <a16:creationId xmlns:a16="http://schemas.microsoft.com/office/drawing/2014/main" id="{7D73805A-2439-1844-1773-40BDDAFBB2A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7FAB887-EF25-0818-76A9-775FED9392BD}"/>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3493139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079C41-7585-E4A0-EBB9-BBD1813131C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4D34267-75D0-9D5A-8903-F522B1B35D7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DA92627-443B-9B3B-29BA-261366E86983}"/>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5" name="Θέση υποσέλιδου 4">
            <a:extLst>
              <a:ext uri="{FF2B5EF4-FFF2-40B4-BE49-F238E27FC236}">
                <a16:creationId xmlns:a16="http://schemas.microsoft.com/office/drawing/2014/main" id="{71926C98-F164-623F-2103-2EDC06A4766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618AFB4-AF70-8005-7238-9A2494398716}"/>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298417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4D1C4B5-8769-36AF-9E98-0E549BBBD90D}"/>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D3EF4EF-527A-1D99-03CB-11A51E5E659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9918AA3-5F21-6B03-ED51-1D1B36F48B2F}"/>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5" name="Θέση υποσέλιδου 4">
            <a:extLst>
              <a:ext uri="{FF2B5EF4-FFF2-40B4-BE49-F238E27FC236}">
                <a16:creationId xmlns:a16="http://schemas.microsoft.com/office/drawing/2014/main" id="{6CE6339E-83F6-8F49-A759-9D7C7DDEFD4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B0C67E0-5F07-D7FA-254D-7F62A368DA58}"/>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4100631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ADC885-7478-4B7B-8AF3-999D62AFB85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0AB7DA0-5305-C488-50A3-E545A6332C0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7A79837-9C8C-F3D2-EA64-B867A56B107B}"/>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5" name="Θέση υποσέλιδου 4">
            <a:extLst>
              <a:ext uri="{FF2B5EF4-FFF2-40B4-BE49-F238E27FC236}">
                <a16:creationId xmlns:a16="http://schemas.microsoft.com/office/drawing/2014/main" id="{1C9A3C28-3213-7AFA-1A53-8536534F372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93EB6FD-A0F5-CD01-D3AC-259D8F1990B8}"/>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2674101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330996-0DF4-E03D-B773-09B6A5A8719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18171E3-967A-643E-8FA6-E60719A94C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BE653B1-846C-CA53-BAF9-BA5D60F4D72A}"/>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5" name="Θέση υποσέλιδου 4">
            <a:extLst>
              <a:ext uri="{FF2B5EF4-FFF2-40B4-BE49-F238E27FC236}">
                <a16:creationId xmlns:a16="http://schemas.microsoft.com/office/drawing/2014/main" id="{2586CFF0-976C-6A66-C8A2-4E5604C7A6A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EDD8375-8C9F-065A-C0E1-4A4BD2C1E4C0}"/>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318067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89E67B-5B68-14AB-D02E-ED994863E59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EBA8F63-0684-4E7B-7FF5-5653C186E83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1A1F88C-D608-F19C-F10B-EAC2847E973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9F29368-FEAF-3061-ADE3-AF74C8A63031}"/>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6" name="Θέση υποσέλιδου 5">
            <a:extLst>
              <a:ext uri="{FF2B5EF4-FFF2-40B4-BE49-F238E27FC236}">
                <a16:creationId xmlns:a16="http://schemas.microsoft.com/office/drawing/2014/main" id="{A8F89ADD-C0D4-3B1C-B5DE-EF5026F8BF4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CF4962A-B3AB-3FD2-C2D0-350721202E87}"/>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184046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972923-4E8D-0385-6270-8BAE44832BE8}"/>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EC8CE1F-0E61-B748-5CB9-EF42F5B4FA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8DB09394-BC83-6F7D-3742-0A920EEEC59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CC677898-34F2-F7E5-76DC-BFCB79E87D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039B6C0-2B54-E1D7-9ACE-392E84BD48A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546A7AF-038F-78EB-8D31-0A2D14061F71}"/>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8" name="Θέση υποσέλιδου 7">
            <a:extLst>
              <a:ext uri="{FF2B5EF4-FFF2-40B4-BE49-F238E27FC236}">
                <a16:creationId xmlns:a16="http://schemas.microsoft.com/office/drawing/2014/main" id="{9127887D-69E2-5306-D245-FA8EFEDA866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CF09DC9A-92D8-C38B-7773-847D2AB1E718}"/>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1577915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514B80-9011-8202-1F99-DA440E22B21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CD1EBD1-0F2E-8A03-82F4-74749CB5B9A8}"/>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4" name="Θέση υποσέλιδου 3">
            <a:extLst>
              <a:ext uri="{FF2B5EF4-FFF2-40B4-BE49-F238E27FC236}">
                <a16:creationId xmlns:a16="http://schemas.microsoft.com/office/drawing/2014/main" id="{BD26ECBD-498E-E8BB-2BCC-F7792F5198C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9BF3950E-EC93-25CA-C9DB-A407DA7AA451}"/>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588235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BE2DF4F0-756D-AF59-2DDB-1AB5CCC4454F}"/>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3" name="Θέση υποσέλιδου 2">
            <a:extLst>
              <a:ext uri="{FF2B5EF4-FFF2-40B4-BE49-F238E27FC236}">
                <a16:creationId xmlns:a16="http://schemas.microsoft.com/office/drawing/2014/main" id="{9018DEAF-C0E7-BA6E-887D-6414FBE0A43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58538A5-22DC-BDB5-8EC7-0BAE7E071B83}"/>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2658362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0883B8-B127-7CB1-D493-B3EEEAF9755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6286BE1-38A2-EC0F-C7A1-C02334F031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464C8D2-46A5-631D-4F66-E7EBD79AEF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3D8FA5B-99E4-B4B7-8750-239B2CAE9522}"/>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6" name="Θέση υποσέλιδου 5">
            <a:extLst>
              <a:ext uri="{FF2B5EF4-FFF2-40B4-BE49-F238E27FC236}">
                <a16:creationId xmlns:a16="http://schemas.microsoft.com/office/drawing/2014/main" id="{EE5FDF71-8DFD-2E01-F139-C664FF7EB25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317B7CB-CD72-82B4-C816-64187D96B771}"/>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3403535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5B5649-1AE8-AB06-5BD1-52BCFC66C15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67955DD6-EC75-AA6C-A456-64502E2439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3E2250E-FC4F-0967-BC8F-957128083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CCF9C99-8432-7848-7B97-C82E59089603}"/>
              </a:ext>
            </a:extLst>
          </p:cNvPr>
          <p:cNvSpPr>
            <a:spLocks noGrp="1"/>
          </p:cNvSpPr>
          <p:nvPr>
            <p:ph type="dt" sz="half" idx="10"/>
          </p:nvPr>
        </p:nvSpPr>
        <p:spPr/>
        <p:txBody>
          <a:bodyPr/>
          <a:lstStyle/>
          <a:p>
            <a:fld id="{6276AF4D-9F45-40A9-9242-F952A17AF7A6}" type="datetimeFigureOut">
              <a:rPr lang="el-GR" smtClean="0"/>
              <a:t>28/3/2025</a:t>
            </a:fld>
            <a:endParaRPr lang="el-GR"/>
          </a:p>
        </p:txBody>
      </p:sp>
      <p:sp>
        <p:nvSpPr>
          <p:cNvPr id="6" name="Θέση υποσέλιδου 5">
            <a:extLst>
              <a:ext uri="{FF2B5EF4-FFF2-40B4-BE49-F238E27FC236}">
                <a16:creationId xmlns:a16="http://schemas.microsoft.com/office/drawing/2014/main" id="{4F4ED72D-25DD-BE1D-E2F2-8F5ADAA7D86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EE27730-743B-0B63-4319-B7E16F973E61}"/>
              </a:ext>
            </a:extLst>
          </p:cNvPr>
          <p:cNvSpPr>
            <a:spLocks noGrp="1"/>
          </p:cNvSpPr>
          <p:nvPr>
            <p:ph type="sldNum" sz="quarter" idx="12"/>
          </p:nvPr>
        </p:nvSpPr>
        <p:spPr/>
        <p:txBody>
          <a:bodyPr/>
          <a:lstStyle/>
          <a:p>
            <a:fld id="{F56AD391-1617-443D-B566-62F2D405DE98}" type="slidenum">
              <a:rPr lang="el-GR" smtClean="0"/>
              <a:t>‹#›</a:t>
            </a:fld>
            <a:endParaRPr lang="el-GR"/>
          </a:p>
        </p:txBody>
      </p:sp>
    </p:spTree>
    <p:extLst>
      <p:ext uri="{BB962C8B-B14F-4D97-AF65-F5344CB8AC3E}">
        <p14:creationId xmlns:p14="http://schemas.microsoft.com/office/powerpoint/2010/main" val="170468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95E99285-F314-E1C2-8358-7185D1696A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42C3834-8750-17FC-A861-BDD3D3E05D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81B3DDA-3D0A-A66A-AD46-D2F9541108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76AF4D-9F45-40A9-9242-F952A17AF7A6}" type="datetimeFigureOut">
              <a:rPr lang="el-GR" smtClean="0"/>
              <a:t>28/3/2025</a:t>
            </a:fld>
            <a:endParaRPr lang="el-GR"/>
          </a:p>
        </p:txBody>
      </p:sp>
      <p:sp>
        <p:nvSpPr>
          <p:cNvPr id="5" name="Θέση υποσέλιδου 4">
            <a:extLst>
              <a:ext uri="{FF2B5EF4-FFF2-40B4-BE49-F238E27FC236}">
                <a16:creationId xmlns:a16="http://schemas.microsoft.com/office/drawing/2014/main" id="{FD0E9638-AD82-C8D4-4F8E-B5DB366F88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D2E4CA81-71C2-3C4A-1621-562E55E09C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6AD391-1617-443D-B566-62F2D405DE98}" type="slidenum">
              <a:rPr lang="el-GR" smtClean="0"/>
              <a:t>‹#›</a:t>
            </a:fld>
            <a:endParaRPr lang="el-GR"/>
          </a:p>
        </p:txBody>
      </p:sp>
    </p:spTree>
    <p:extLst>
      <p:ext uri="{BB962C8B-B14F-4D97-AF65-F5344CB8AC3E}">
        <p14:creationId xmlns:p14="http://schemas.microsoft.com/office/powerpoint/2010/main" val="759038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5E05C0-A333-538C-8956-2B71B7835EA8}"/>
              </a:ext>
            </a:extLst>
          </p:cNvPr>
          <p:cNvSpPr>
            <a:spLocks noGrp="1"/>
          </p:cNvSpPr>
          <p:nvPr>
            <p:ph type="ctrTitle"/>
          </p:nvPr>
        </p:nvSpPr>
        <p:spPr>
          <a:xfrm>
            <a:off x="0" y="177320"/>
            <a:ext cx="12192000" cy="3251681"/>
          </a:xfrm>
        </p:spPr>
        <p:txBody>
          <a:bodyPr>
            <a:normAutofit fontScale="90000"/>
          </a:bodyPr>
          <a:lstStyle/>
          <a:p>
            <a:r>
              <a:rPr lang="el-GR" sz="6000" b="1" dirty="0"/>
              <a:t>ΔΙΑΚΟΝΙΑ ΤΟΥ ΛΟΓΟΥ</a:t>
            </a:r>
            <a:br>
              <a:rPr lang="el-GR" sz="6000" b="1" dirty="0"/>
            </a:br>
            <a:r>
              <a:rPr lang="el-GR" sz="6000" dirty="0"/>
              <a:t>ΕΝΟΤΗΤΑ 5</a:t>
            </a:r>
            <a:r>
              <a:rPr lang="el-GR" sz="6000" baseline="30000" dirty="0"/>
              <a:t>Η</a:t>
            </a:r>
            <a:r>
              <a:rPr lang="el-GR" sz="6000" dirty="0"/>
              <a:t> </a:t>
            </a:r>
            <a:br>
              <a:rPr lang="el-GR" sz="6000" dirty="0"/>
            </a:br>
            <a:r>
              <a:rPr lang="el-GR" dirty="0"/>
              <a:t>ΕΝΝΟΙΑ ΚΑΙ ΣΚΟΠΟΣ </a:t>
            </a:r>
            <a:r>
              <a:rPr lang="el-GR" sz="6000" dirty="0"/>
              <a:t>ΤΟΥ ΚΗΡΥΓΜΑΤΟΣ</a:t>
            </a:r>
            <a:br>
              <a:rPr lang="el-GR" sz="6000" dirty="0"/>
            </a:br>
            <a:r>
              <a:rPr lang="el-GR" sz="6000" dirty="0"/>
              <a:t>ΧΑΡΑΚΤΗΡΙΣΤΙΚΑ ΤΟΥ ΚΗΡΥΓΜΑΤΟΣ</a:t>
            </a:r>
            <a:endParaRPr lang="el-GR" dirty="0"/>
          </a:p>
        </p:txBody>
      </p:sp>
      <p:sp>
        <p:nvSpPr>
          <p:cNvPr id="3" name="Υπότιτλος 2">
            <a:extLst>
              <a:ext uri="{FF2B5EF4-FFF2-40B4-BE49-F238E27FC236}">
                <a16:creationId xmlns:a16="http://schemas.microsoft.com/office/drawing/2014/main" id="{80C2D456-6CB2-F23C-C5EF-0C3FE0AB48FE}"/>
              </a:ext>
            </a:extLst>
          </p:cNvPr>
          <p:cNvSpPr>
            <a:spLocks noGrp="1"/>
          </p:cNvSpPr>
          <p:nvPr>
            <p:ph type="subTitle" idx="1"/>
          </p:nvPr>
        </p:nvSpPr>
        <p:spPr>
          <a:xfrm>
            <a:off x="1429109" y="4865298"/>
            <a:ext cx="9144000" cy="1815382"/>
          </a:xfrm>
        </p:spPr>
        <p:txBody>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p:txBody>
      </p:sp>
    </p:spTree>
    <p:extLst>
      <p:ext uri="{BB962C8B-B14F-4D97-AF65-F5344CB8AC3E}">
        <p14:creationId xmlns:p14="http://schemas.microsoft.com/office/powerpoint/2010/main" val="1109737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E82C26-19E1-44A9-4043-B143F3006FF4}"/>
              </a:ext>
            </a:extLst>
          </p:cNvPr>
          <p:cNvSpPr>
            <a:spLocks noGrp="1"/>
          </p:cNvSpPr>
          <p:nvPr>
            <p:ph type="title"/>
          </p:nvPr>
        </p:nvSpPr>
        <p:spPr>
          <a:xfrm>
            <a:off x="0" y="18256"/>
            <a:ext cx="12192000" cy="651700"/>
          </a:xfrm>
        </p:spPr>
        <p:txBody>
          <a:bodyPr>
            <a:normAutofit/>
          </a:bodyPr>
          <a:lstStyle/>
          <a:p>
            <a:pPr algn="ctr"/>
            <a:r>
              <a:rPr lang="el-GR" sz="3800" dirty="0"/>
              <a:t>ΤΑ ΧΑΡΑΚΤΗΡΙΣΤΙΚΑ ΤΟΥ ΚΗΡΥΓΜΑΤΟΣ </a:t>
            </a:r>
            <a:r>
              <a:rPr lang="el-GR" sz="3800" b="1" dirty="0"/>
              <a:t>Β΄. ΧΡΙΣΤΟΚΕΝΤΡΙΚΟ</a:t>
            </a:r>
            <a:r>
              <a:rPr lang="en-GB" sz="3800" b="1" dirty="0"/>
              <a:t> </a:t>
            </a:r>
            <a:endParaRPr lang="el-GR" sz="3800" b="1" dirty="0"/>
          </a:p>
        </p:txBody>
      </p:sp>
      <p:sp>
        <p:nvSpPr>
          <p:cNvPr id="3" name="Θέση περιεχομένου 2">
            <a:extLst>
              <a:ext uri="{FF2B5EF4-FFF2-40B4-BE49-F238E27FC236}">
                <a16:creationId xmlns:a16="http://schemas.microsoft.com/office/drawing/2014/main" id="{D41B1ED7-7988-F69A-2F50-02AE5AC63895}"/>
              </a:ext>
            </a:extLst>
          </p:cNvPr>
          <p:cNvSpPr>
            <a:spLocks noGrp="1"/>
          </p:cNvSpPr>
          <p:nvPr>
            <p:ph idx="1"/>
          </p:nvPr>
        </p:nvSpPr>
        <p:spPr>
          <a:xfrm>
            <a:off x="0" y="669956"/>
            <a:ext cx="12192000" cy="6169788"/>
          </a:xfrm>
        </p:spPr>
        <p:txBody>
          <a:bodyPr>
            <a:normAutofit fontScale="77500" lnSpcReduction="20000"/>
          </a:bodyPr>
          <a:lstStyle/>
          <a:p>
            <a:r>
              <a:rPr lang="el-GR" dirty="0"/>
              <a:t>Το κήρυγμα είναι χριστοκεντρικό, όταν </a:t>
            </a:r>
            <a:r>
              <a:rPr lang="el-GR" b="1" dirty="0"/>
              <a:t>έχει κέντρο τον Κύριο Ιησού Χριστό </a:t>
            </a:r>
            <a:r>
              <a:rPr lang="el-GR" dirty="0"/>
              <a:t>και μοναδικό σκοπό </a:t>
            </a:r>
            <a:r>
              <a:rPr lang="el-GR" b="1" dirty="0"/>
              <a:t>τη μαρτυρία </a:t>
            </a:r>
            <a:r>
              <a:rPr lang="el-GR" dirty="0"/>
              <a:t>στον κόσμο για τον Χριστό, τον Υιό του Θεού του ζώντος και Σωτήρος του κόσμου.</a:t>
            </a:r>
          </a:p>
          <a:p>
            <a:r>
              <a:rPr lang="el-GR" dirty="0"/>
              <a:t>Ωστόσο, κρίνεται απαραίτητο να υπογραμμιστούν τα στοιχεία που κάνουν το κήρυγμα γνήσια χριστοκεντρικό, σ’ αντιδιαστολή με το νόθο ή το κατ’ επίφαση χριστοκεντρικό. </a:t>
            </a:r>
          </a:p>
          <a:p>
            <a:r>
              <a:rPr lang="el-GR" dirty="0"/>
              <a:t>Για το κήρυγμα δεν μπορεί να είναι ο Χριστός τίποτε λιγότερο από εκείνο που πιστεύει η Εκκλησία γι’ Αυτόν. Είναι ο θεάνθρωπος Θεός και Σωτήρας της. Από Αυτόν έλκει την ύπαρξή της, χάρη σ’ Αυτόν ζει, από το Σώμα Του και το Αίμα Του τρέφεται και αγιάζεται και ελπίζει δια Αυτού στη δόξα και στην αθάνατη ζωή του μέλλοντος αιώνος. Δεν αρκεί η παρουσίαση του Χριστού ως διδασκάλου, σοφού έστω και αλάθητου, ή ως πρότυπου τέλειας και ανυπέρβλητης ηθικής ζωής. </a:t>
            </a:r>
          </a:p>
          <a:p>
            <a:r>
              <a:rPr lang="el-GR" dirty="0"/>
              <a:t>Οι απόστολοι, μπροστά σε σταυρωτές και λάτρες ειδώλων, Ιουδαίους και Εθνικούς, κήρυξαν με παρρησία τον Χριστό ως τον μοναδικό Θεό και Κύριο και Σωτήρα του κόσμου, το «</a:t>
            </a:r>
            <a:r>
              <a:rPr lang="el-GR" i="1" dirty="0"/>
              <a:t>σωτήριον </a:t>
            </a:r>
            <a:r>
              <a:rPr lang="el-GR" i="1" dirty="0" err="1"/>
              <a:t>τοῦ</a:t>
            </a:r>
            <a:r>
              <a:rPr lang="el-GR" i="1" dirty="0"/>
              <a:t> </a:t>
            </a:r>
            <a:r>
              <a:rPr lang="el-GR" i="1" dirty="0" err="1"/>
              <a:t>Θεοῦ</a:t>
            </a:r>
            <a:r>
              <a:rPr lang="el-GR" dirty="0"/>
              <a:t>» (</a:t>
            </a:r>
            <a:r>
              <a:rPr lang="el-GR" i="1" dirty="0" err="1"/>
              <a:t>Πραξ</a:t>
            </a:r>
            <a:r>
              <a:rPr lang="el-GR" dirty="0"/>
              <a:t>. 28,28), αδιαφορώντας αν θα ήταν γι’ αυτούς «</a:t>
            </a:r>
            <a:r>
              <a:rPr lang="el-GR" i="1" dirty="0"/>
              <a:t>λίθος προσκόμματος</a:t>
            </a:r>
            <a:r>
              <a:rPr lang="el-GR" dirty="0"/>
              <a:t>» (</a:t>
            </a:r>
            <a:r>
              <a:rPr lang="el-GR" i="1" dirty="0" err="1"/>
              <a:t>Ρωμ</a:t>
            </a:r>
            <a:r>
              <a:rPr lang="el-GR" i="1" dirty="0"/>
              <a:t>. </a:t>
            </a:r>
            <a:r>
              <a:rPr lang="el-GR" dirty="0"/>
              <a:t>9, 32-33, </a:t>
            </a:r>
            <a:r>
              <a:rPr lang="el-GR" i="1" dirty="0"/>
              <a:t>Α΄ Πετρ. </a:t>
            </a:r>
            <a:r>
              <a:rPr lang="el-GR" dirty="0"/>
              <a:t>2,7) και για τους κήρυκες αιτία καταδίκης. </a:t>
            </a:r>
          </a:p>
          <a:p>
            <a:r>
              <a:rPr lang="el-GR" dirty="0"/>
              <a:t>Σ’ αυτό όμως στηρίζονταν όχι μόνο η αλήθεια, αλλά και η καρποφορία του λόγου, γιατί η πίστη στον Χριστό προϋποθέτει </a:t>
            </a:r>
            <a:r>
              <a:rPr lang="el-GR" u="sng" dirty="0"/>
              <a:t>την κρίση της μετάνοιας </a:t>
            </a:r>
            <a:r>
              <a:rPr lang="el-GR" dirty="0"/>
              <a:t>και </a:t>
            </a:r>
            <a:r>
              <a:rPr lang="el-GR" u="sng" dirty="0"/>
              <a:t>την κατακρήμνιση των ειδώλων</a:t>
            </a:r>
            <a:r>
              <a:rPr lang="el-GR" dirty="0"/>
              <a:t>. </a:t>
            </a:r>
            <a:endParaRPr lang="en-GB" dirty="0"/>
          </a:p>
          <a:p>
            <a:r>
              <a:rPr lang="el-GR" dirty="0"/>
              <a:t>Έτσι, </a:t>
            </a:r>
            <a:r>
              <a:rPr lang="el-GR" b="1" dirty="0">
                <a:solidFill>
                  <a:srgbClr val="FF0000"/>
                </a:solidFill>
              </a:rPr>
              <a:t>η μετάνοια</a:t>
            </a:r>
            <a:r>
              <a:rPr lang="el-GR" dirty="0"/>
              <a:t>, στην οποία οδηγεί το χριστοκεντρικό κήρυγμα, παρουσιάζεται με δύο πλευρές: </a:t>
            </a:r>
          </a:p>
          <a:p>
            <a:pPr>
              <a:buFont typeface="Wingdings" panose="05000000000000000000" pitchFamily="2" charset="2"/>
              <a:buChar char="v"/>
            </a:pPr>
            <a:r>
              <a:rPr lang="el-GR" dirty="0"/>
              <a:t>ως άρνηση του κακού και απαλλαγή από κάθε αρνητικό εσωτερικό φρόνημα και εξωτερική πράξη, και</a:t>
            </a:r>
          </a:p>
          <a:p>
            <a:pPr>
              <a:buFont typeface="Wingdings" panose="05000000000000000000" pitchFamily="2" charset="2"/>
              <a:buChar char="v"/>
            </a:pPr>
            <a:r>
              <a:rPr lang="el-GR" dirty="0"/>
              <a:t>ως κατάφαση στις ηθικές χριστιανικές αξίες και αρετές, όπως η πίστη, η ευλάβεια, η ελπίδα, η υπομονή, η ταπεινοφροσύνη, η αγάπη, η δικαιοσύνη, η πραότητα, η </a:t>
            </a:r>
            <a:r>
              <a:rPr lang="el-GR" dirty="0" err="1"/>
              <a:t>ειρηνοποιΐα</a:t>
            </a:r>
            <a:r>
              <a:rPr lang="el-GR" dirty="0"/>
              <a:t>, η αγνότητα, η γενναιότητα, η ομολογία και τόσες άλλες.  </a:t>
            </a:r>
          </a:p>
        </p:txBody>
      </p:sp>
    </p:spTree>
    <p:extLst>
      <p:ext uri="{BB962C8B-B14F-4D97-AF65-F5344CB8AC3E}">
        <p14:creationId xmlns:p14="http://schemas.microsoft.com/office/powerpoint/2010/main" val="2814648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119AA6-636B-A55D-1AF9-AE95206F9CFF}"/>
              </a:ext>
            </a:extLst>
          </p:cNvPr>
          <p:cNvSpPr>
            <a:spLocks noGrp="1"/>
          </p:cNvSpPr>
          <p:nvPr>
            <p:ph type="title"/>
          </p:nvPr>
        </p:nvSpPr>
        <p:spPr>
          <a:xfrm>
            <a:off x="-60385" y="18255"/>
            <a:ext cx="12192000" cy="628726"/>
          </a:xfrm>
        </p:spPr>
        <p:txBody>
          <a:bodyPr>
            <a:normAutofit/>
          </a:bodyPr>
          <a:lstStyle/>
          <a:p>
            <a:pPr algn="ctr"/>
            <a:r>
              <a:rPr lang="el-GR" sz="3800" dirty="0"/>
              <a:t>ΤΑ ΧΑΡΑΚΤΗΡΙΣΤΙΚΑ ΤΟΥ ΚΗΡΥΓΜΑΤΟΣ </a:t>
            </a:r>
            <a:r>
              <a:rPr lang="el-GR" sz="3800" b="1" dirty="0"/>
              <a:t>Β΄. ΧΡΙΣΤΟΚΕΝΤΡΙΚΟ</a:t>
            </a:r>
            <a:r>
              <a:rPr lang="en-GB" sz="3800" b="1" dirty="0"/>
              <a:t> </a:t>
            </a:r>
            <a:endParaRPr lang="el-GR" sz="3800" dirty="0"/>
          </a:p>
        </p:txBody>
      </p:sp>
      <p:sp>
        <p:nvSpPr>
          <p:cNvPr id="3" name="Θέση περιεχομένου 2">
            <a:extLst>
              <a:ext uri="{FF2B5EF4-FFF2-40B4-BE49-F238E27FC236}">
                <a16:creationId xmlns:a16="http://schemas.microsoft.com/office/drawing/2014/main" id="{4223642B-0C44-2F87-EA91-2782E8B84C3F}"/>
              </a:ext>
            </a:extLst>
          </p:cNvPr>
          <p:cNvSpPr>
            <a:spLocks noGrp="1"/>
          </p:cNvSpPr>
          <p:nvPr>
            <p:ph idx="1"/>
          </p:nvPr>
        </p:nvSpPr>
        <p:spPr>
          <a:xfrm>
            <a:off x="0" y="646981"/>
            <a:ext cx="12192000" cy="6192764"/>
          </a:xfrm>
        </p:spPr>
        <p:txBody>
          <a:bodyPr>
            <a:normAutofit fontScale="85000" lnSpcReduction="10000"/>
          </a:bodyPr>
          <a:lstStyle/>
          <a:p>
            <a:r>
              <a:rPr lang="el-GR" dirty="0"/>
              <a:t>Και γίνονται αυτές οι διευκρινίσεις, γιατί η χριστοκεντρικότητα είναι όρος που μπορεί να εκληφθεί και με τρόπο εξωεκκλησιαστικό και εξωθεολογικό. Αυτό συμβαίνει με κάποιες συγκεκριμένες εορταστικές περιόδους της Εκκλησίας, όπως για παράδειγμα την περίοδο της Μεγάλης εβδομάδας, αλλά και με ποικίλες άλλες αφορμές, όπως η έκδοση βιβλίων σχετικά με τον Χριστό, η προβολή σχετικών κινηματογραφικών ταινιών, αλλά και η κατά καιρούς κριτική που ασκείται σε εκκλησιαστικά πρόσωπα και γεγονότα που σχετίζονται με την Εκκλησία, το πρόσωπο του Χριστού αποτελεί θεματική αναφορά. </a:t>
            </a:r>
          </a:p>
          <a:p>
            <a:r>
              <a:rPr lang="el-GR" dirty="0"/>
              <a:t>Όλα αυτά αποτελούν αφορμές, ώστε να αρθρώνεται από εξωθεολογικούς παράγοντες ένας λόγος, ο οποίος ως κεντρικό άξονά του έχει το πρόσωπο του Χριστού. Και προκύπτει το ερώτημα: είναι το λόγος αυτός «χριστοκεντρικός»;</a:t>
            </a:r>
          </a:p>
          <a:p>
            <a:r>
              <a:rPr lang="el-GR" dirty="0"/>
              <a:t>Όχι. Διότι ο λόγος αυτός δεν αναφέρεται στις χριστοκεντρικές παραμέτρους, οι οποίες αναδεικνύονται μέσα από τη βιβλική προσέγγιση του θέματος. Ο λόγος αυτός δεν αναφέρεται σε «Κύριο», αλλά σε «</a:t>
            </a:r>
            <a:r>
              <a:rPr lang="el-GR" dirty="0" err="1"/>
              <a:t>Ἰησοῦ</a:t>
            </a:r>
            <a:r>
              <a:rPr lang="el-GR" dirty="0"/>
              <a:t> </a:t>
            </a:r>
            <a:r>
              <a:rPr lang="el-GR" dirty="0" err="1"/>
              <a:t>τὸν</a:t>
            </a:r>
            <a:r>
              <a:rPr lang="el-GR" dirty="0"/>
              <a:t> </a:t>
            </a:r>
            <a:r>
              <a:rPr lang="el-GR" dirty="0" err="1"/>
              <a:t>Ναζωραῖο</a:t>
            </a:r>
            <a:r>
              <a:rPr lang="el-GR" dirty="0"/>
              <a:t>», δηλαδή δεν αποδέχεται το γεγονός της Ανάστασης, αλλά παραμένει στα στενά όρια μιας θεωρήσεως του Κυρίου ως τμήματος της εθνικής και θρησκευτικής ιστορίας του Εβραϊκού λαού. Ο λόγος αυτός δεν αποδέχεται τη διαπίστωση του </a:t>
            </a:r>
            <a:r>
              <a:rPr lang="el-GR" dirty="0" err="1"/>
              <a:t>απ</a:t>
            </a:r>
            <a:r>
              <a:rPr lang="en-GB" dirty="0"/>
              <a:t>o</a:t>
            </a:r>
            <a:r>
              <a:rPr lang="el-GR" dirty="0"/>
              <a:t>στόλου Παύλου σχετικά με τους συνειδητούς βαπτισμένους πιστούς: «</a:t>
            </a:r>
            <a:r>
              <a:rPr lang="el-GR" i="1" dirty="0" err="1"/>
              <a:t>Πᾶς</a:t>
            </a:r>
            <a:r>
              <a:rPr lang="el-GR" i="1" dirty="0"/>
              <a:t> </a:t>
            </a:r>
            <a:r>
              <a:rPr lang="el-GR" i="1" dirty="0" err="1"/>
              <a:t>γὰρ</a:t>
            </a:r>
            <a:r>
              <a:rPr lang="el-GR" i="1" dirty="0"/>
              <a:t> </a:t>
            </a:r>
            <a:r>
              <a:rPr lang="el-GR" i="1" dirty="0" err="1"/>
              <a:t>ὅς</a:t>
            </a:r>
            <a:r>
              <a:rPr lang="el-GR" i="1" dirty="0"/>
              <a:t> </a:t>
            </a:r>
            <a:r>
              <a:rPr lang="el-GR" i="1" dirty="0" err="1"/>
              <a:t>ἄν</a:t>
            </a:r>
            <a:r>
              <a:rPr lang="el-GR" i="1" dirty="0"/>
              <a:t> </a:t>
            </a:r>
            <a:r>
              <a:rPr lang="el-GR" i="1" dirty="0" err="1"/>
              <a:t>ἐπικαλέσηται</a:t>
            </a:r>
            <a:r>
              <a:rPr lang="el-GR" i="1" dirty="0"/>
              <a:t> </a:t>
            </a:r>
            <a:r>
              <a:rPr lang="el-GR" i="1" dirty="0" err="1"/>
              <a:t>τὸ</a:t>
            </a:r>
            <a:r>
              <a:rPr lang="el-GR" i="1" dirty="0"/>
              <a:t> </a:t>
            </a:r>
            <a:r>
              <a:rPr lang="el-GR" i="1" dirty="0" err="1"/>
              <a:t>ὄνομα</a:t>
            </a:r>
            <a:r>
              <a:rPr lang="el-GR" i="1" dirty="0"/>
              <a:t> </a:t>
            </a:r>
            <a:r>
              <a:rPr lang="el-GR" i="1" dirty="0" err="1"/>
              <a:t>τοῦ</a:t>
            </a:r>
            <a:r>
              <a:rPr lang="el-GR" i="1" dirty="0"/>
              <a:t> Κυρίου </a:t>
            </a:r>
            <a:r>
              <a:rPr lang="el-GR" i="1" dirty="0" err="1"/>
              <a:t>σωθήσεται</a:t>
            </a:r>
            <a:r>
              <a:rPr lang="el-GR" dirty="0"/>
              <a:t>» (</a:t>
            </a:r>
            <a:r>
              <a:rPr lang="el-GR" i="1" dirty="0" err="1"/>
              <a:t>Ρωμ</a:t>
            </a:r>
            <a:r>
              <a:rPr lang="el-GR" dirty="0"/>
              <a:t>. 10,12). </a:t>
            </a:r>
          </a:p>
          <a:p>
            <a:r>
              <a:rPr lang="el-GR" dirty="0"/>
              <a:t>Συνεπώς, όταν ο σύγχρονος </a:t>
            </a:r>
            <a:r>
              <a:rPr lang="el-GR" dirty="0" err="1"/>
              <a:t>εξωθεολογικός</a:t>
            </a:r>
            <a:r>
              <a:rPr lang="el-GR" dirty="0"/>
              <a:t> λόγος δεν αναφέρεται σε «Κύριο», δεν είναι χριστοκεντρικός, δηλαδή δεν αναφέρεται στον </a:t>
            </a:r>
            <a:r>
              <a:rPr lang="el-GR" dirty="0" err="1"/>
              <a:t>Αναστάντα</a:t>
            </a:r>
            <a:r>
              <a:rPr lang="el-GR" dirty="0"/>
              <a:t> Σωτήρα του ανθρώπου.</a:t>
            </a:r>
          </a:p>
        </p:txBody>
      </p:sp>
    </p:spTree>
    <p:extLst>
      <p:ext uri="{BB962C8B-B14F-4D97-AF65-F5344CB8AC3E}">
        <p14:creationId xmlns:p14="http://schemas.microsoft.com/office/powerpoint/2010/main" val="4019688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0CF676-DE06-ABFB-BA3E-93421997EF63}"/>
              </a:ext>
            </a:extLst>
          </p:cNvPr>
          <p:cNvSpPr>
            <a:spLocks noGrp="1"/>
          </p:cNvSpPr>
          <p:nvPr>
            <p:ph type="title"/>
          </p:nvPr>
        </p:nvSpPr>
        <p:spPr>
          <a:xfrm>
            <a:off x="0" y="1"/>
            <a:ext cx="12192000" cy="465825"/>
          </a:xfrm>
        </p:spPr>
        <p:txBody>
          <a:bodyPr>
            <a:noAutofit/>
          </a:bodyPr>
          <a:lstStyle/>
          <a:p>
            <a:pPr algn="ctr"/>
            <a:r>
              <a:rPr lang="el-GR" sz="3800" dirty="0"/>
              <a:t>ΤΑ ΧΑΡΑΚΤΗΡΙΣΤΙΚΑ ΤΟΥ ΚΗΡΥΓΜΑΤΟΣ </a:t>
            </a:r>
            <a:r>
              <a:rPr lang="el-GR" sz="3800" b="1" dirty="0"/>
              <a:t>Β΄. ΧΡΙΣΤΟΚΕΝΤΡΙΚΟ</a:t>
            </a:r>
            <a:r>
              <a:rPr lang="en-GB" sz="3800" b="1" dirty="0"/>
              <a:t> </a:t>
            </a:r>
            <a:endParaRPr lang="el-GR" sz="3800" dirty="0"/>
          </a:p>
        </p:txBody>
      </p:sp>
      <p:sp>
        <p:nvSpPr>
          <p:cNvPr id="3" name="Θέση περιεχομένου 2">
            <a:extLst>
              <a:ext uri="{FF2B5EF4-FFF2-40B4-BE49-F238E27FC236}">
                <a16:creationId xmlns:a16="http://schemas.microsoft.com/office/drawing/2014/main" id="{9603694F-69CE-8CC7-C0B5-E6B9AB5D7D34}"/>
              </a:ext>
            </a:extLst>
          </p:cNvPr>
          <p:cNvSpPr>
            <a:spLocks noGrp="1"/>
          </p:cNvSpPr>
          <p:nvPr>
            <p:ph idx="1"/>
          </p:nvPr>
        </p:nvSpPr>
        <p:spPr>
          <a:xfrm>
            <a:off x="0" y="465826"/>
            <a:ext cx="12192000" cy="6392173"/>
          </a:xfrm>
        </p:spPr>
        <p:txBody>
          <a:bodyPr>
            <a:normAutofit fontScale="92500"/>
          </a:bodyPr>
          <a:lstStyle/>
          <a:p>
            <a:r>
              <a:rPr lang="el-GR" dirty="0"/>
              <a:t>Συνεπώς, αν και σήμερα στο κήρυγμα δεν κυριαρχεί η θερμή πίστη στη μοναδικότητα της θεότητας του Χριστού και στην αποκλειστικότητα της δι’ Αυτού σωτηρίας, μένει αναιμικό και αδύναμο, καλλιεργώντας μία συμβατικότητα ζωής.</a:t>
            </a:r>
          </a:p>
          <a:p>
            <a:r>
              <a:rPr lang="el-GR" dirty="0"/>
              <a:t>Έτσι όμως νοθεύεται το ευαγγέλιο του Χριστού, αφού ο Χριστός γίνεται ένας από τους πολλούς θεούς, η Βασιλεία Του μία από τις πολλές βασιλείες του κόσμου αυτού, και ο μοναδικός Σωτήρας ένας από τους πολλούς </a:t>
            </a:r>
            <a:r>
              <a:rPr lang="el-GR" dirty="0" err="1"/>
              <a:t>κοσμοσωτήρες</a:t>
            </a:r>
            <a:r>
              <a:rPr lang="el-GR" dirty="0"/>
              <a:t>, ενώ κατά το αποστολικό κήρυγμα: «</a:t>
            </a:r>
            <a:r>
              <a:rPr lang="el-GR" i="1" dirty="0" err="1"/>
              <a:t>οὐκ</a:t>
            </a:r>
            <a:r>
              <a:rPr lang="el-GR" i="1" dirty="0"/>
              <a:t> </a:t>
            </a:r>
            <a:r>
              <a:rPr lang="el-GR" i="1" dirty="0" err="1"/>
              <a:t>ἔστιν</a:t>
            </a:r>
            <a:r>
              <a:rPr lang="el-GR" i="1" dirty="0"/>
              <a:t> </a:t>
            </a:r>
            <a:r>
              <a:rPr lang="el-GR" i="1" dirty="0" err="1"/>
              <a:t>ἐν</a:t>
            </a:r>
            <a:r>
              <a:rPr lang="el-GR" i="1" dirty="0"/>
              <a:t> </a:t>
            </a:r>
            <a:r>
              <a:rPr lang="el-GR" i="1" dirty="0" err="1"/>
              <a:t>ἄλλῳ</a:t>
            </a:r>
            <a:r>
              <a:rPr lang="el-GR" i="1" dirty="0"/>
              <a:t> </a:t>
            </a:r>
            <a:r>
              <a:rPr lang="el-GR" i="1" dirty="0" err="1"/>
              <a:t>οὐδενί</a:t>
            </a:r>
            <a:r>
              <a:rPr lang="el-GR" i="1" dirty="0"/>
              <a:t> ἡ σωτηρία· </a:t>
            </a:r>
            <a:r>
              <a:rPr lang="el-GR" i="1" dirty="0" err="1"/>
              <a:t>οὐδὲ</a:t>
            </a:r>
            <a:r>
              <a:rPr lang="el-GR" i="1" dirty="0"/>
              <a:t> </a:t>
            </a:r>
            <a:r>
              <a:rPr lang="el-GR" i="1" dirty="0" err="1"/>
              <a:t>γὰρ</a:t>
            </a:r>
            <a:r>
              <a:rPr lang="el-GR" i="1" dirty="0"/>
              <a:t> </a:t>
            </a:r>
            <a:r>
              <a:rPr lang="el-GR" i="1" dirty="0" err="1"/>
              <a:t>ὄνομα</a:t>
            </a:r>
            <a:r>
              <a:rPr lang="el-GR" i="1" dirty="0"/>
              <a:t> </a:t>
            </a:r>
            <a:r>
              <a:rPr lang="el-GR" i="1" dirty="0" err="1"/>
              <a:t>ἐστιν</a:t>
            </a:r>
            <a:r>
              <a:rPr lang="el-GR" i="1" dirty="0"/>
              <a:t> </a:t>
            </a:r>
            <a:r>
              <a:rPr lang="el-GR" i="1" dirty="0" err="1"/>
              <a:t>ἕτερον</a:t>
            </a:r>
            <a:r>
              <a:rPr lang="el-GR" i="1" dirty="0"/>
              <a:t> </a:t>
            </a:r>
            <a:r>
              <a:rPr lang="el-GR" i="1" dirty="0" err="1"/>
              <a:t>ὑπὸ</a:t>
            </a:r>
            <a:r>
              <a:rPr lang="el-GR" i="1" dirty="0"/>
              <a:t> </a:t>
            </a:r>
            <a:r>
              <a:rPr lang="el-GR" i="1" dirty="0" err="1"/>
              <a:t>τῶν</a:t>
            </a:r>
            <a:r>
              <a:rPr lang="el-GR" i="1" dirty="0"/>
              <a:t> </a:t>
            </a:r>
            <a:r>
              <a:rPr lang="el-GR" i="1" dirty="0" err="1"/>
              <a:t>οὐρανῶν</a:t>
            </a:r>
            <a:r>
              <a:rPr lang="el-GR" i="1" dirty="0"/>
              <a:t> </a:t>
            </a:r>
            <a:r>
              <a:rPr lang="el-GR" i="1" dirty="0" err="1"/>
              <a:t>τὸ</a:t>
            </a:r>
            <a:r>
              <a:rPr lang="el-GR" i="1" dirty="0"/>
              <a:t> </a:t>
            </a:r>
            <a:r>
              <a:rPr lang="el-GR" i="1" dirty="0" err="1"/>
              <a:t>δεδομένον</a:t>
            </a:r>
            <a:r>
              <a:rPr lang="el-GR" i="1" dirty="0"/>
              <a:t> </a:t>
            </a:r>
            <a:r>
              <a:rPr lang="el-GR" i="1" dirty="0" err="1"/>
              <a:t>ἐν</a:t>
            </a:r>
            <a:r>
              <a:rPr lang="el-GR" i="1" dirty="0"/>
              <a:t> </a:t>
            </a:r>
            <a:r>
              <a:rPr lang="el-GR" i="1" dirty="0" err="1"/>
              <a:t>ἀνθρώποις</a:t>
            </a:r>
            <a:r>
              <a:rPr lang="el-GR" i="1" dirty="0"/>
              <a:t> </a:t>
            </a:r>
            <a:r>
              <a:rPr lang="el-GR" i="1" dirty="0" err="1"/>
              <a:t>ἐν</a:t>
            </a:r>
            <a:r>
              <a:rPr lang="el-GR" i="1" dirty="0"/>
              <a:t> ᾦ </a:t>
            </a:r>
            <a:r>
              <a:rPr lang="el-GR" i="1" dirty="0" err="1"/>
              <a:t>δεῖ</a:t>
            </a:r>
            <a:r>
              <a:rPr lang="el-GR" i="1" dirty="0"/>
              <a:t> </a:t>
            </a:r>
            <a:r>
              <a:rPr lang="el-GR" i="1" dirty="0" err="1"/>
              <a:t>σωθῆναι</a:t>
            </a:r>
            <a:r>
              <a:rPr lang="el-GR" i="1" dirty="0"/>
              <a:t> </a:t>
            </a:r>
            <a:r>
              <a:rPr lang="el-GR" i="1" dirty="0" err="1"/>
              <a:t>ἡμᾶς</a:t>
            </a:r>
            <a:r>
              <a:rPr lang="el-GR" dirty="0"/>
              <a:t>» (</a:t>
            </a:r>
            <a:r>
              <a:rPr lang="el-GR" dirty="0" err="1"/>
              <a:t>Πραξ</a:t>
            </a:r>
            <a:r>
              <a:rPr lang="el-GR" dirty="0"/>
              <a:t>. 4,12). </a:t>
            </a:r>
          </a:p>
          <a:p>
            <a:r>
              <a:rPr lang="el-GR" dirty="0"/>
              <a:t>Και η Αγία Γραφή ερμηνεύεται από τους Πατέρες πάντοτε με κέντρο τον Χριστό, που </a:t>
            </a:r>
          </a:p>
          <a:p>
            <a:pPr lvl="1">
              <a:buFont typeface="Wingdings" panose="05000000000000000000" pitchFamily="2" charset="2"/>
              <a:buChar char="v"/>
            </a:pPr>
            <a:r>
              <a:rPr lang="el-GR" u="sng" dirty="0"/>
              <a:t>είτε ως προαιώνιος Λόγος και Σοφία του Θεού </a:t>
            </a:r>
            <a:r>
              <a:rPr lang="el-GR" dirty="0"/>
              <a:t>δρα στην ιστορία του κόσμου, δημιουργώντας τον κόσμο, προνοώντας γι’ αυτόν, λαλώντας στους προφήτες και προπαρασκευάζοντας το έργο της σωτηρίας, </a:t>
            </a:r>
          </a:p>
          <a:p>
            <a:pPr lvl="1">
              <a:buFont typeface="Wingdings" panose="05000000000000000000" pitchFamily="2" charset="2"/>
              <a:buChar char="v"/>
            </a:pPr>
            <a:r>
              <a:rPr lang="el-GR" u="sng" dirty="0"/>
              <a:t>είτε ως σαρκωμένος Λόγος </a:t>
            </a:r>
            <a:r>
              <a:rPr lang="el-GR" dirty="0"/>
              <a:t>χορηγεί την τέλεια αποκάλυψη και γίνεται για τους ανθρώπους «</a:t>
            </a:r>
            <a:r>
              <a:rPr lang="el-GR" i="1" dirty="0" err="1"/>
              <a:t>αἴτιος</a:t>
            </a:r>
            <a:r>
              <a:rPr lang="el-GR" i="1" dirty="0"/>
              <a:t> σωτηρίας </a:t>
            </a:r>
            <a:r>
              <a:rPr lang="el-GR" i="1" dirty="0" err="1"/>
              <a:t>αἰωνίου</a:t>
            </a:r>
            <a:r>
              <a:rPr lang="el-GR" dirty="0"/>
              <a:t>» (</a:t>
            </a:r>
            <a:r>
              <a:rPr lang="el-GR" dirty="0" err="1"/>
              <a:t>Ἑβρ</a:t>
            </a:r>
            <a:r>
              <a:rPr lang="el-GR" dirty="0"/>
              <a:t>. 5,9).</a:t>
            </a:r>
          </a:p>
          <a:p>
            <a:r>
              <a:rPr lang="el-GR" dirty="0"/>
              <a:t>Έτσι ο Χριστός γίνεται </a:t>
            </a:r>
            <a:r>
              <a:rPr lang="el-GR" b="1" dirty="0"/>
              <a:t>το κέντρο της ιστορίας του κόσμου</a:t>
            </a:r>
            <a:r>
              <a:rPr lang="el-GR" dirty="0"/>
              <a:t>, αφού σ’ Αυτόν «</a:t>
            </a:r>
            <a:r>
              <a:rPr lang="el-GR" i="1" dirty="0" err="1"/>
              <a:t>ἀνακεφαλαιώνονται</a:t>
            </a:r>
            <a:r>
              <a:rPr lang="el-GR" i="1" dirty="0"/>
              <a:t> </a:t>
            </a:r>
            <a:r>
              <a:rPr lang="el-GR" i="1" dirty="0" err="1"/>
              <a:t>τὰ</a:t>
            </a:r>
            <a:r>
              <a:rPr lang="el-GR" i="1" dirty="0"/>
              <a:t> πάντα</a:t>
            </a:r>
            <a:r>
              <a:rPr lang="el-GR" dirty="0"/>
              <a:t>» (</a:t>
            </a:r>
            <a:r>
              <a:rPr lang="el-GR" i="1" dirty="0" err="1"/>
              <a:t>Ἐφεσ</a:t>
            </a:r>
            <a:r>
              <a:rPr lang="el-GR" dirty="0"/>
              <a:t>. 1,10) και δι’ Αυτού παίρνει νόημα το παρελθόν, το παρόν και το μέλλον του κόσμου.</a:t>
            </a:r>
          </a:p>
        </p:txBody>
      </p:sp>
    </p:spTree>
    <p:extLst>
      <p:ext uri="{BB962C8B-B14F-4D97-AF65-F5344CB8AC3E}">
        <p14:creationId xmlns:p14="http://schemas.microsoft.com/office/powerpoint/2010/main" val="866059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14D215-D8B2-A7A9-624B-46A9933B3D09}"/>
              </a:ext>
            </a:extLst>
          </p:cNvPr>
          <p:cNvSpPr>
            <a:spLocks noGrp="1"/>
          </p:cNvSpPr>
          <p:nvPr>
            <p:ph type="title"/>
          </p:nvPr>
        </p:nvSpPr>
        <p:spPr>
          <a:xfrm>
            <a:off x="0" y="18255"/>
            <a:ext cx="12192000" cy="568341"/>
          </a:xfrm>
        </p:spPr>
        <p:txBody>
          <a:bodyPr>
            <a:normAutofit fontScale="90000"/>
          </a:bodyPr>
          <a:lstStyle/>
          <a:p>
            <a:pPr algn="ctr"/>
            <a:r>
              <a:rPr lang="el-GR" sz="3800" dirty="0"/>
              <a:t>ΤΑ ΧΑΡΑΚΤΗΡΙΣΤΙΚΑ ΤΟΥ ΚΗΡΥΓΜΑΤΟΣ </a:t>
            </a:r>
            <a:r>
              <a:rPr lang="el-GR" sz="3800" b="1" dirty="0"/>
              <a:t>Β΄. ΧΡΙΣΤΟΚΕΝΤΡΙΚΟ</a:t>
            </a:r>
            <a:r>
              <a:rPr lang="en-GB" sz="3800" b="1" dirty="0"/>
              <a:t> </a:t>
            </a:r>
            <a:endParaRPr lang="el-GR" sz="3800" dirty="0"/>
          </a:p>
        </p:txBody>
      </p:sp>
      <p:sp>
        <p:nvSpPr>
          <p:cNvPr id="3" name="Θέση περιεχομένου 2">
            <a:extLst>
              <a:ext uri="{FF2B5EF4-FFF2-40B4-BE49-F238E27FC236}">
                <a16:creationId xmlns:a16="http://schemas.microsoft.com/office/drawing/2014/main" id="{6790DF97-CBBF-3B56-67B5-4A17687FD1D0}"/>
              </a:ext>
            </a:extLst>
          </p:cNvPr>
          <p:cNvSpPr>
            <a:spLocks noGrp="1"/>
          </p:cNvSpPr>
          <p:nvPr>
            <p:ph idx="1"/>
          </p:nvPr>
        </p:nvSpPr>
        <p:spPr>
          <a:xfrm>
            <a:off x="-1" y="586596"/>
            <a:ext cx="12191999" cy="6271404"/>
          </a:xfrm>
        </p:spPr>
        <p:txBody>
          <a:bodyPr>
            <a:normAutofit fontScale="77500" lnSpcReduction="20000"/>
          </a:bodyPr>
          <a:lstStyle/>
          <a:p>
            <a:r>
              <a:rPr lang="el-GR" dirty="0"/>
              <a:t>Η χριστοκεντρικότητα του σύγχρονου θεολογικού λόγου (γραπτού και προφορικού) οφείλει να αναδείξει και τη βασική παράμετρο της </a:t>
            </a:r>
            <a:r>
              <a:rPr lang="el-GR" b="1" dirty="0">
                <a:solidFill>
                  <a:srgbClr val="FF0000"/>
                </a:solidFill>
              </a:rPr>
              <a:t>συνάφειας Χριστού και ιστορίας</a:t>
            </a:r>
            <a:r>
              <a:rPr lang="el-GR" dirty="0"/>
              <a:t>. Σύμφωνα μ’ αυτή ο Κύριος προβάλλεται ως το κέντρο και ο άξονας της παγκόσμιας ιστορίας. </a:t>
            </a:r>
          </a:p>
          <a:p>
            <a:r>
              <a:rPr lang="el-GR" dirty="0"/>
              <a:t>Η Ενανθρώπηση του Κυρίου δεν τέμνει μόνο την ιστορία σε δύο τμήματα (το προ και το μετά </a:t>
            </a:r>
            <a:r>
              <a:rPr lang="el-GR" dirty="0" err="1"/>
              <a:t>Χριστόν</a:t>
            </a:r>
            <a:r>
              <a:rPr lang="el-GR" dirty="0"/>
              <a:t>), αλλά και τερματίζει τη διάσταση μεταξύ μεταφυσικού και ιστορικού, αιώνιου και παροδικού, απείρου και πεπερασμένου. </a:t>
            </a:r>
          </a:p>
          <a:p>
            <a:r>
              <a:rPr lang="el-GR" dirty="0"/>
              <a:t>Το διαρκές σύνθημα του χριστοκεντρικού κηρύγματος είναι η προτροπή: «</a:t>
            </a:r>
            <a:r>
              <a:rPr lang="el-GR" i="1" dirty="0" err="1"/>
              <a:t>Τὰ</a:t>
            </a:r>
            <a:r>
              <a:rPr lang="el-GR" i="1" dirty="0"/>
              <a:t> </a:t>
            </a:r>
            <a:r>
              <a:rPr lang="el-GR" i="1" dirty="0" err="1"/>
              <a:t>ἄνω</a:t>
            </a:r>
            <a:r>
              <a:rPr lang="el-GR" i="1" dirty="0"/>
              <a:t> </a:t>
            </a:r>
            <a:r>
              <a:rPr lang="el-GR" i="1" dirty="0" err="1"/>
              <a:t>ζητεῖται</a:t>
            </a:r>
            <a:r>
              <a:rPr lang="el-GR" i="1" dirty="0"/>
              <a:t>, </a:t>
            </a:r>
            <a:r>
              <a:rPr lang="el-GR" i="1" dirty="0" err="1"/>
              <a:t>οὗ</a:t>
            </a:r>
            <a:r>
              <a:rPr lang="el-GR" i="1" dirty="0"/>
              <a:t> ὁ </a:t>
            </a:r>
            <a:r>
              <a:rPr lang="el-GR" i="1" dirty="0" err="1"/>
              <a:t>Χριστὸς</a:t>
            </a:r>
            <a:r>
              <a:rPr lang="el-GR" i="1" dirty="0"/>
              <a:t> </a:t>
            </a:r>
            <a:r>
              <a:rPr lang="el-GR" i="1" dirty="0" err="1"/>
              <a:t>ἐστιν</a:t>
            </a:r>
            <a:r>
              <a:rPr lang="el-GR" i="1" dirty="0"/>
              <a:t> </a:t>
            </a:r>
            <a:r>
              <a:rPr lang="el-GR" i="1" dirty="0" err="1"/>
              <a:t>ἐν</a:t>
            </a:r>
            <a:r>
              <a:rPr lang="el-GR" i="1" dirty="0"/>
              <a:t> </a:t>
            </a:r>
            <a:r>
              <a:rPr lang="el-GR" i="1" dirty="0" err="1"/>
              <a:t>δεξιᾷ</a:t>
            </a:r>
            <a:r>
              <a:rPr lang="el-GR" i="1" dirty="0"/>
              <a:t> </a:t>
            </a:r>
            <a:r>
              <a:rPr lang="el-GR" i="1" dirty="0" err="1"/>
              <a:t>τοῦ</a:t>
            </a:r>
            <a:r>
              <a:rPr lang="el-GR" i="1" dirty="0"/>
              <a:t> </a:t>
            </a:r>
            <a:r>
              <a:rPr lang="el-GR" i="1" dirty="0" err="1"/>
              <a:t>Θεοῦ</a:t>
            </a:r>
            <a:r>
              <a:rPr lang="el-GR" i="1" dirty="0"/>
              <a:t> καθήμενος. </a:t>
            </a:r>
            <a:r>
              <a:rPr lang="el-GR" i="1" dirty="0" err="1"/>
              <a:t>Τὰ</a:t>
            </a:r>
            <a:r>
              <a:rPr lang="el-GR" i="1" dirty="0"/>
              <a:t> </a:t>
            </a:r>
            <a:r>
              <a:rPr lang="el-GR" i="1" dirty="0" err="1"/>
              <a:t>ἄνω</a:t>
            </a:r>
            <a:r>
              <a:rPr lang="el-GR" i="1" dirty="0"/>
              <a:t> </a:t>
            </a:r>
            <a:r>
              <a:rPr lang="el-GR" i="1" dirty="0" err="1"/>
              <a:t>φρονεῖτε</a:t>
            </a:r>
            <a:r>
              <a:rPr lang="el-GR" i="1" dirty="0"/>
              <a:t>, </a:t>
            </a:r>
            <a:r>
              <a:rPr lang="el-GR" i="1" dirty="0" err="1"/>
              <a:t>μὴ</a:t>
            </a:r>
            <a:r>
              <a:rPr lang="el-GR" i="1" dirty="0"/>
              <a:t> </a:t>
            </a:r>
            <a:r>
              <a:rPr lang="el-GR" i="1" dirty="0" err="1"/>
              <a:t>τὰ</a:t>
            </a:r>
            <a:r>
              <a:rPr lang="el-GR" i="1" dirty="0"/>
              <a:t> </a:t>
            </a:r>
            <a:r>
              <a:rPr lang="el-GR" i="1" dirty="0" err="1"/>
              <a:t>ἐπὶ</a:t>
            </a:r>
            <a:r>
              <a:rPr lang="el-GR" i="1" dirty="0"/>
              <a:t> </a:t>
            </a:r>
            <a:r>
              <a:rPr lang="el-GR" i="1" dirty="0" err="1"/>
              <a:t>τῆς</a:t>
            </a:r>
            <a:r>
              <a:rPr lang="el-GR" i="1" dirty="0"/>
              <a:t> </a:t>
            </a:r>
            <a:r>
              <a:rPr lang="el-GR" i="1" dirty="0" err="1"/>
              <a:t>γῆς</a:t>
            </a:r>
            <a:r>
              <a:rPr lang="el-GR" dirty="0"/>
              <a:t>» (</a:t>
            </a:r>
            <a:r>
              <a:rPr lang="el-GR" i="1" dirty="0"/>
              <a:t>Κολ</a:t>
            </a:r>
            <a:r>
              <a:rPr lang="el-GR" dirty="0"/>
              <a:t>. 3, 1-2). </a:t>
            </a:r>
          </a:p>
          <a:p>
            <a:r>
              <a:rPr lang="el-GR" dirty="0"/>
              <a:t>Πολλές φορές στο κήρυγμα μπορεί να μνημονεύεται </a:t>
            </a:r>
            <a:r>
              <a:rPr lang="el-GR" b="1" dirty="0"/>
              <a:t>η αυτοσυνειδησία  του Χριστού</a:t>
            </a:r>
            <a:r>
              <a:rPr lang="el-GR" dirty="0"/>
              <a:t>. Ο Ιησούς «</a:t>
            </a:r>
            <a:r>
              <a:rPr lang="el-GR" i="1" dirty="0" err="1"/>
              <a:t>οὐκ</a:t>
            </a:r>
            <a:r>
              <a:rPr lang="el-GR" i="1" dirty="0"/>
              <a:t> </a:t>
            </a:r>
            <a:r>
              <a:rPr lang="el-GR" i="1" dirty="0" err="1"/>
              <a:t>ἔστιν</a:t>
            </a:r>
            <a:r>
              <a:rPr lang="el-GR" i="1" dirty="0"/>
              <a:t> </a:t>
            </a:r>
            <a:r>
              <a:rPr lang="el-GR" i="1" dirty="0" err="1"/>
              <a:t>ἐκ</a:t>
            </a:r>
            <a:r>
              <a:rPr lang="el-GR" i="1" dirty="0"/>
              <a:t> </a:t>
            </a:r>
            <a:r>
              <a:rPr lang="el-GR" i="1" dirty="0" err="1"/>
              <a:t>τοῦ</a:t>
            </a:r>
            <a:r>
              <a:rPr lang="el-GR" i="1" dirty="0"/>
              <a:t> κόσμου τούτου</a:t>
            </a:r>
            <a:r>
              <a:rPr lang="el-GR" dirty="0"/>
              <a:t>» (</a:t>
            </a:r>
            <a:r>
              <a:rPr lang="el-GR" i="1" dirty="0" err="1"/>
              <a:t>Ἰω</a:t>
            </a:r>
            <a:r>
              <a:rPr lang="el-GR" i="1" dirty="0"/>
              <a:t>.</a:t>
            </a:r>
            <a:r>
              <a:rPr lang="el-GR" dirty="0"/>
              <a:t> 8,23), είναι «</a:t>
            </a:r>
            <a:r>
              <a:rPr lang="el-GR" i="1" dirty="0"/>
              <a:t>ὁ </a:t>
            </a:r>
            <a:r>
              <a:rPr lang="el-GR" i="1" dirty="0" err="1"/>
              <a:t>ἄρτος</a:t>
            </a:r>
            <a:r>
              <a:rPr lang="el-GR" i="1" dirty="0"/>
              <a:t> ὁ </a:t>
            </a:r>
            <a:r>
              <a:rPr lang="el-GR" i="1" dirty="0" err="1"/>
              <a:t>ζῶν</a:t>
            </a:r>
            <a:r>
              <a:rPr lang="el-GR" i="1" dirty="0"/>
              <a:t> ὁ </a:t>
            </a:r>
            <a:r>
              <a:rPr lang="el-GR" i="1" dirty="0" err="1"/>
              <a:t>ἐκ</a:t>
            </a:r>
            <a:r>
              <a:rPr lang="el-GR" i="1" dirty="0"/>
              <a:t> </a:t>
            </a:r>
            <a:r>
              <a:rPr lang="el-GR" i="1" dirty="0" err="1"/>
              <a:t>τοῦ</a:t>
            </a:r>
            <a:r>
              <a:rPr lang="el-GR" i="1" dirty="0"/>
              <a:t> </a:t>
            </a:r>
            <a:r>
              <a:rPr lang="el-GR" i="1" dirty="0" err="1"/>
              <a:t>οὐρανοῦ</a:t>
            </a:r>
            <a:r>
              <a:rPr lang="el-GR" i="1" dirty="0"/>
              <a:t> </a:t>
            </a:r>
            <a:r>
              <a:rPr lang="el-GR" i="1" dirty="0" err="1"/>
              <a:t>καταβὰς</a:t>
            </a:r>
            <a:r>
              <a:rPr lang="el-GR" dirty="0"/>
              <a:t>» (</a:t>
            </a:r>
            <a:r>
              <a:rPr lang="el-GR" i="1" dirty="0" err="1"/>
              <a:t>Ἰω</a:t>
            </a:r>
            <a:r>
              <a:rPr lang="el-GR" i="1" dirty="0"/>
              <a:t>.</a:t>
            </a:r>
            <a:r>
              <a:rPr lang="el-GR" dirty="0"/>
              <a:t> 6,51), «</a:t>
            </a:r>
            <a:r>
              <a:rPr lang="el-GR" i="1" dirty="0"/>
              <a:t>ὁ </a:t>
            </a:r>
            <a:r>
              <a:rPr lang="el-GR" i="1" dirty="0" err="1"/>
              <a:t>Υἱὸς</a:t>
            </a:r>
            <a:r>
              <a:rPr lang="el-GR" i="1" dirty="0"/>
              <a:t> </a:t>
            </a:r>
            <a:r>
              <a:rPr lang="el-GR" i="1" dirty="0" err="1"/>
              <a:t>τοῦ</a:t>
            </a:r>
            <a:r>
              <a:rPr lang="el-GR" i="1" dirty="0"/>
              <a:t> </a:t>
            </a:r>
            <a:r>
              <a:rPr lang="el-GR" i="1" dirty="0" err="1"/>
              <a:t>Θεοῦ</a:t>
            </a:r>
            <a:r>
              <a:rPr lang="el-GR" dirty="0"/>
              <a:t>» (</a:t>
            </a:r>
            <a:r>
              <a:rPr lang="el-GR" i="1" dirty="0" err="1"/>
              <a:t>Ματθ</a:t>
            </a:r>
            <a:r>
              <a:rPr lang="el-GR" dirty="0"/>
              <a:t>. 16,13), ο εξουσιαστής και κυβερνήτης του παντός (</a:t>
            </a:r>
            <a:r>
              <a:rPr lang="el-GR" i="1" dirty="0" err="1"/>
              <a:t>Ματθ</a:t>
            </a:r>
            <a:r>
              <a:rPr lang="el-GR" dirty="0"/>
              <a:t>. 11,27), ο ιατρός των αμαρτωλών, ο κύριος και κριτής των συνειδήσεων, η ανάσταση και η ζωή (</a:t>
            </a:r>
            <a:r>
              <a:rPr lang="el-GR" i="1" dirty="0" err="1"/>
              <a:t>Ἰω</a:t>
            </a:r>
            <a:r>
              <a:rPr lang="el-GR" dirty="0"/>
              <a:t>. 11,25). Γι’ αυτό και ο πιστός μπορεί με παρρησία να βεβαιώνει «</a:t>
            </a:r>
            <a:r>
              <a:rPr lang="el-GR" i="1" dirty="0"/>
              <a:t>πάντα </a:t>
            </a:r>
            <a:r>
              <a:rPr lang="el-GR" i="1" dirty="0" err="1"/>
              <a:t>ἰσχύω</a:t>
            </a:r>
            <a:r>
              <a:rPr lang="el-GR" i="1" dirty="0"/>
              <a:t> </a:t>
            </a:r>
            <a:r>
              <a:rPr lang="el-GR" i="1" dirty="0" err="1"/>
              <a:t>ἐν</a:t>
            </a:r>
            <a:r>
              <a:rPr lang="el-GR" i="1" dirty="0"/>
              <a:t> </a:t>
            </a:r>
            <a:r>
              <a:rPr lang="el-GR" i="1" dirty="0" err="1"/>
              <a:t>τῷ</a:t>
            </a:r>
            <a:r>
              <a:rPr lang="el-GR" i="1" dirty="0"/>
              <a:t> </a:t>
            </a:r>
            <a:r>
              <a:rPr lang="el-GR" i="1" dirty="0" err="1"/>
              <a:t>ἐδυναμοῦντί</a:t>
            </a:r>
            <a:r>
              <a:rPr lang="el-GR" i="1" dirty="0"/>
              <a:t>  με </a:t>
            </a:r>
            <a:r>
              <a:rPr lang="el-GR" i="1" dirty="0" err="1"/>
              <a:t>Χριστῷ</a:t>
            </a:r>
            <a:r>
              <a:rPr lang="el-GR" dirty="0"/>
              <a:t>» (</a:t>
            </a:r>
            <a:r>
              <a:rPr lang="el-GR" i="1" dirty="0" err="1"/>
              <a:t>Φιλ</a:t>
            </a:r>
            <a:r>
              <a:rPr lang="el-GR" dirty="0"/>
              <a:t>. 4,13), εφόσον λαμβάνει από τον Χριστό «</a:t>
            </a:r>
            <a:r>
              <a:rPr lang="el-GR" i="1" dirty="0" err="1"/>
              <a:t>ἐξουσίαν</a:t>
            </a:r>
            <a:r>
              <a:rPr lang="el-GR" i="1" dirty="0"/>
              <a:t> </a:t>
            </a:r>
            <a:r>
              <a:rPr lang="el-GR" i="1" dirty="0" err="1"/>
              <a:t>τοῦ</a:t>
            </a:r>
            <a:r>
              <a:rPr lang="el-GR" i="1" dirty="0"/>
              <a:t> </a:t>
            </a:r>
            <a:r>
              <a:rPr lang="el-GR" i="1" dirty="0" err="1"/>
              <a:t>πατεῖν</a:t>
            </a:r>
            <a:r>
              <a:rPr lang="el-GR" i="1" dirty="0"/>
              <a:t> </a:t>
            </a:r>
            <a:r>
              <a:rPr lang="el-GR" i="1" dirty="0" err="1"/>
              <a:t>ἐπάνω</a:t>
            </a:r>
            <a:r>
              <a:rPr lang="el-GR" i="1" dirty="0"/>
              <a:t> </a:t>
            </a:r>
            <a:r>
              <a:rPr lang="el-GR" i="1" dirty="0" err="1"/>
              <a:t>ὄφεων</a:t>
            </a:r>
            <a:r>
              <a:rPr lang="el-GR" i="1" dirty="0"/>
              <a:t> </a:t>
            </a:r>
            <a:r>
              <a:rPr lang="el-GR" i="1" dirty="0" err="1"/>
              <a:t>καὶ</a:t>
            </a:r>
            <a:r>
              <a:rPr lang="el-GR" i="1" dirty="0"/>
              <a:t> </a:t>
            </a:r>
            <a:r>
              <a:rPr lang="el-GR" i="1" dirty="0" err="1"/>
              <a:t>σκορπίων</a:t>
            </a:r>
            <a:r>
              <a:rPr lang="el-GR" i="1" dirty="0"/>
              <a:t> </a:t>
            </a:r>
            <a:r>
              <a:rPr lang="el-GR" i="1" dirty="0" err="1"/>
              <a:t>καὶ</a:t>
            </a:r>
            <a:r>
              <a:rPr lang="el-GR" i="1" dirty="0"/>
              <a:t> </a:t>
            </a:r>
            <a:r>
              <a:rPr lang="el-GR" i="1" dirty="0" err="1"/>
              <a:t>ἐπὶ</a:t>
            </a:r>
            <a:r>
              <a:rPr lang="el-GR" i="1" dirty="0"/>
              <a:t> </a:t>
            </a:r>
            <a:r>
              <a:rPr lang="el-GR" i="1" dirty="0" err="1"/>
              <a:t>πᾶσαν</a:t>
            </a:r>
            <a:r>
              <a:rPr lang="el-GR" i="1" dirty="0"/>
              <a:t> δύναμιν </a:t>
            </a:r>
            <a:r>
              <a:rPr lang="el-GR" i="1" dirty="0" err="1"/>
              <a:t>τοῦ</a:t>
            </a:r>
            <a:r>
              <a:rPr lang="el-GR" i="1" dirty="0"/>
              <a:t> </a:t>
            </a:r>
            <a:r>
              <a:rPr lang="el-GR" i="1" dirty="0" err="1"/>
              <a:t>ἐχθροῦ</a:t>
            </a:r>
            <a:r>
              <a:rPr lang="el-GR" dirty="0"/>
              <a:t>» (</a:t>
            </a:r>
            <a:r>
              <a:rPr lang="el-GR" i="1" dirty="0" err="1"/>
              <a:t>Λουκ</a:t>
            </a:r>
            <a:r>
              <a:rPr lang="el-GR" dirty="0"/>
              <a:t>. 10,19).  </a:t>
            </a:r>
          </a:p>
          <a:p>
            <a:r>
              <a:rPr lang="el-GR" dirty="0"/>
              <a:t>Η θέση του αποστόλου Παύλου ότι ο Χριστός είναι «</a:t>
            </a:r>
            <a:r>
              <a:rPr lang="el-GR" i="1" dirty="0" err="1"/>
              <a:t>χθὲς</a:t>
            </a:r>
            <a:r>
              <a:rPr lang="el-GR" i="1" dirty="0"/>
              <a:t> </a:t>
            </a:r>
            <a:r>
              <a:rPr lang="el-GR" i="1" dirty="0" err="1"/>
              <a:t>καὶ</a:t>
            </a:r>
            <a:r>
              <a:rPr lang="el-GR" i="1" dirty="0"/>
              <a:t> σήμερον ὁ </a:t>
            </a:r>
            <a:r>
              <a:rPr lang="el-GR" i="1" dirty="0" err="1"/>
              <a:t>αὐτὸς</a:t>
            </a:r>
            <a:r>
              <a:rPr lang="el-GR" i="1" dirty="0"/>
              <a:t> </a:t>
            </a:r>
            <a:r>
              <a:rPr lang="el-GR" i="1" dirty="0" err="1"/>
              <a:t>καὶ</a:t>
            </a:r>
            <a:r>
              <a:rPr lang="el-GR" i="1" dirty="0"/>
              <a:t> </a:t>
            </a:r>
            <a:r>
              <a:rPr lang="el-GR" i="1" dirty="0" err="1"/>
              <a:t>εἰς</a:t>
            </a:r>
            <a:r>
              <a:rPr lang="el-GR" i="1" dirty="0"/>
              <a:t> </a:t>
            </a:r>
            <a:r>
              <a:rPr lang="el-GR" i="1" dirty="0" err="1"/>
              <a:t>τοὺς</a:t>
            </a:r>
            <a:r>
              <a:rPr lang="el-GR" i="1" dirty="0"/>
              <a:t> </a:t>
            </a:r>
            <a:r>
              <a:rPr lang="el-GR" i="1" dirty="0" err="1"/>
              <a:t>αἰῶνας</a:t>
            </a:r>
            <a:r>
              <a:rPr lang="el-GR" dirty="0"/>
              <a:t>» (</a:t>
            </a:r>
            <a:r>
              <a:rPr lang="el-GR" i="1" dirty="0" err="1"/>
              <a:t>Ἑβρ</a:t>
            </a:r>
            <a:r>
              <a:rPr lang="el-GR" dirty="0"/>
              <a:t>. 13,8), αναδεικνύει την ιστορία ως κατεξοχήν χώρο της σωτηριώδους ενέργειας του Θεού, και καθιστά τον Χριστό ως τον πάντοτε και συνεχώς παρόντα στην ιστορία. </a:t>
            </a:r>
          </a:p>
          <a:p>
            <a:r>
              <a:rPr lang="el-GR" dirty="0"/>
              <a:t>Μέσα από τις αλήθειες αυτές πιστοποιείται η διαχρονικότητα του κηρύγματος του Χριστού και αναδεικνύεται ο εκκλησιολογικός χαρακτήρας του θεολογικού λόγου, καθώς η Εκκλησία καθίσταται η εγγύηση του ιστορικού και αιώνιου χαρακτήρα του Χριστού, μέσα από τη λειτουργική ζωή της. </a:t>
            </a:r>
          </a:p>
        </p:txBody>
      </p:sp>
    </p:spTree>
    <p:extLst>
      <p:ext uri="{BB962C8B-B14F-4D97-AF65-F5344CB8AC3E}">
        <p14:creationId xmlns:p14="http://schemas.microsoft.com/office/powerpoint/2010/main" val="1523088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AE4A54-01DB-1BD5-3562-5193A5FB1629}"/>
              </a:ext>
            </a:extLst>
          </p:cNvPr>
          <p:cNvSpPr>
            <a:spLocks noGrp="1"/>
          </p:cNvSpPr>
          <p:nvPr>
            <p:ph type="title"/>
          </p:nvPr>
        </p:nvSpPr>
        <p:spPr>
          <a:xfrm>
            <a:off x="-1" y="18256"/>
            <a:ext cx="12191999" cy="430318"/>
          </a:xfrm>
        </p:spPr>
        <p:txBody>
          <a:bodyPr>
            <a:noAutofit/>
          </a:bodyPr>
          <a:lstStyle/>
          <a:p>
            <a:pPr algn="ctr"/>
            <a:r>
              <a:rPr lang="el-GR" sz="3800" dirty="0"/>
              <a:t>ΤΑ ΧΑΡΑΚΤΗΡΙΣΤΙΚΑ ΤΟΥ ΚΗΡΥΓΜΑΤΟΣ </a:t>
            </a:r>
            <a:r>
              <a:rPr lang="el-GR" sz="3800" b="1" dirty="0"/>
              <a:t>Β΄. ΧΡΙΣΤΟΚΕΝΤΡΙΚΟ</a:t>
            </a:r>
            <a:r>
              <a:rPr lang="en-GB" sz="3800" b="1" dirty="0"/>
              <a:t> </a:t>
            </a:r>
            <a:endParaRPr lang="el-GR" sz="3800" dirty="0"/>
          </a:p>
        </p:txBody>
      </p:sp>
      <p:sp>
        <p:nvSpPr>
          <p:cNvPr id="3" name="Θέση περιεχομένου 2">
            <a:extLst>
              <a:ext uri="{FF2B5EF4-FFF2-40B4-BE49-F238E27FC236}">
                <a16:creationId xmlns:a16="http://schemas.microsoft.com/office/drawing/2014/main" id="{CB77394E-77C1-3DFD-EF14-D598BEFA870F}"/>
              </a:ext>
            </a:extLst>
          </p:cNvPr>
          <p:cNvSpPr>
            <a:spLocks noGrp="1"/>
          </p:cNvSpPr>
          <p:nvPr>
            <p:ph idx="1"/>
          </p:nvPr>
        </p:nvSpPr>
        <p:spPr>
          <a:xfrm>
            <a:off x="0" y="521292"/>
            <a:ext cx="12192000" cy="6318451"/>
          </a:xfrm>
        </p:spPr>
        <p:txBody>
          <a:bodyPr>
            <a:normAutofit fontScale="77500" lnSpcReduction="20000"/>
          </a:bodyPr>
          <a:lstStyle/>
          <a:p>
            <a:r>
              <a:rPr lang="el-GR" dirty="0"/>
              <a:t>Μ’ αυτή την έννοια η Παλαιά Διαθήκη γίνεται προπαρασκευαστική και «</a:t>
            </a:r>
            <a:r>
              <a:rPr lang="el-GR" i="1" dirty="0" err="1"/>
              <a:t>παιδαγωγὸς</a:t>
            </a:r>
            <a:r>
              <a:rPr lang="el-GR" i="1" dirty="0"/>
              <a:t>… </a:t>
            </a:r>
            <a:r>
              <a:rPr lang="el-GR" i="1" dirty="0" err="1"/>
              <a:t>εἰς</a:t>
            </a:r>
            <a:r>
              <a:rPr lang="el-GR" i="1" dirty="0"/>
              <a:t> </a:t>
            </a:r>
            <a:r>
              <a:rPr lang="el-GR" i="1" dirty="0" err="1"/>
              <a:t>Χριστὸν</a:t>
            </a:r>
            <a:r>
              <a:rPr lang="el-GR" dirty="0"/>
              <a:t>» (</a:t>
            </a:r>
            <a:r>
              <a:rPr lang="el-GR" i="1" dirty="0" err="1"/>
              <a:t>Γαλ</a:t>
            </a:r>
            <a:r>
              <a:rPr lang="el-GR" i="1" dirty="0"/>
              <a:t>. </a:t>
            </a:r>
            <a:r>
              <a:rPr lang="el-GR" dirty="0"/>
              <a:t>3, 34), αναφέρεται και εκπληρώνεται στον Χριστό (</a:t>
            </a:r>
            <a:r>
              <a:rPr lang="el-GR" i="1" dirty="0" err="1"/>
              <a:t>Ματθ</a:t>
            </a:r>
            <a:r>
              <a:rPr lang="el-GR" i="1" dirty="0"/>
              <a:t>.</a:t>
            </a:r>
            <a:r>
              <a:rPr lang="el-GR" dirty="0"/>
              <a:t> 5,17) και ερμηνεύεται με το φως της δικής Του παρουσίας.</a:t>
            </a:r>
          </a:p>
          <a:p>
            <a:r>
              <a:rPr lang="el-GR" dirty="0"/>
              <a:t>Αυτό το στοιχείο έχει άμεσες και καίριες επιπτώσεις στο κήρυγμα. Και αυτό γιατί μ’ αυτές τις προϋποθέσεις η Παλαιά Διαθήκη δεν κινδυνεύει να εκφυλιστεί σε μία αδιάφορη για τον νέο λαό του Θεού θρησκευτική εβραϊκή ιστορία και το ήθος του χριστιανισμού σε μία νομική ηθικολογία. </a:t>
            </a:r>
          </a:p>
          <a:p>
            <a:r>
              <a:rPr lang="el-GR" dirty="0"/>
              <a:t>Δεν πρέπει να αγνοούμε πως οι απόστολοι με το φως του Χριστού διαβάζουν την Παλαιά Διαθήκη (</a:t>
            </a:r>
            <a:r>
              <a:rPr lang="el-GR" i="1" dirty="0" err="1"/>
              <a:t>Πραξ</a:t>
            </a:r>
            <a:r>
              <a:rPr lang="el-GR" dirty="0"/>
              <a:t>. 1,20· 2, 17-22· 25-28· 34-35· 3,22· 4, 25-26) και «</a:t>
            </a:r>
            <a:r>
              <a:rPr lang="el-GR" i="1" dirty="0"/>
              <a:t>διαλέγονται </a:t>
            </a:r>
            <a:r>
              <a:rPr lang="el-GR" i="1" dirty="0" err="1"/>
              <a:t>ἀπὸ</a:t>
            </a:r>
            <a:r>
              <a:rPr lang="el-GR" i="1" dirty="0"/>
              <a:t> </a:t>
            </a:r>
            <a:r>
              <a:rPr lang="el-GR" i="1" dirty="0" err="1"/>
              <a:t>τῶν</a:t>
            </a:r>
            <a:r>
              <a:rPr lang="el-GR" i="1" dirty="0"/>
              <a:t> </a:t>
            </a:r>
            <a:r>
              <a:rPr lang="el-GR" i="1" dirty="0" err="1"/>
              <a:t>γραφῶν</a:t>
            </a:r>
            <a:r>
              <a:rPr lang="el-GR" dirty="0"/>
              <a:t>» γιατί βρίσκουν σ’ αυτές την εν Χριστώ ελπίδα και παράκληση (</a:t>
            </a:r>
            <a:r>
              <a:rPr lang="el-GR" i="1" dirty="0" err="1"/>
              <a:t>Πραξ</a:t>
            </a:r>
            <a:r>
              <a:rPr lang="el-GR" dirty="0"/>
              <a:t>. 17,2· 18,24, </a:t>
            </a:r>
            <a:r>
              <a:rPr lang="el-GR" i="1" dirty="0" err="1"/>
              <a:t>Ρωμ</a:t>
            </a:r>
            <a:r>
              <a:rPr lang="el-GR" i="1" dirty="0"/>
              <a:t>.</a:t>
            </a:r>
            <a:r>
              <a:rPr lang="el-GR" dirty="0"/>
              <a:t> 15,4· 16,26, </a:t>
            </a:r>
            <a:r>
              <a:rPr lang="el-GR" i="1" dirty="0"/>
              <a:t>Β΄ Τιμ</a:t>
            </a:r>
            <a:r>
              <a:rPr lang="el-GR" dirty="0"/>
              <a:t>. 3,16). </a:t>
            </a:r>
          </a:p>
          <a:p>
            <a:r>
              <a:rPr lang="el-GR" dirty="0"/>
              <a:t>Ο Ιησούς Χριστός είναι ο ηθικώς ιδεώδης άνθρωπος: «</a:t>
            </a:r>
            <a:r>
              <a:rPr lang="el-GR" i="1" dirty="0" err="1"/>
              <a:t>ὑπολιμπάνει</a:t>
            </a:r>
            <a:r>
              <a:rPr lang="el-GR" i="1" dirty="0"/>
              <a:t> </a:t>
            </a:r>
            <a:r>
              <a:rPr lang="el-GR" i="1" dirty="0" err="1"/>
              <a:t>ἡμῖν</a:t>
            </a:r>
            <a:r>
              <a:rPr lang="el-GR" i="1" dirty="0"/>
              <a:t> </a:t>
            </a:r>
            <a:r>
              <a:rPr lang="el-GR" i="1" dirty="0" err="1"/>
              <a:t>ὑπογραμμόν</a:t>
            </a:r>
            <a:r>
              <a:rPr lang="el-GR" i="1" dirty="0"/>
              <a:t>, </a:t>
            </a:r>
            <a:r>
              <a:rPr lang="el-GR" i="1" dirty="0" err="1"/>
              <a:t>ἵνα</a:t>
            </a:r>
            <a:r>
              <a:rPr lang="el-GR" i="1" dirty="0"/>
              <a:t> </a:t>
            </a:r>
            <a:r>
              <a:rPr lang="el-GR" i="1" dirty="0" err="1"/>
              <a:t>ἐπακολουθήσωμεν</a:t>
            </a:r>
            <a:r>
              <a:rPr lang="el-GR" i="1" dirty="0"/>
              <a:t> </a:t>
            </a:r>
            <a:r>
              <a:rPr lang="el-GR" i="1" dirty="0" err="1"/>
              <a:t>τοῖς</a:t>
            </a:r>
            <a:r>
              <a:rPr lang="el-GR" i="1" dirty="0"/>
              <a:t> </a:t>
            </a:r>
            <a:r>
              <a:rPr lang="el-GR" i="1" dirty="0" err="1"/>
              <a:t>ἴχνεσι</a:t>
            </a:r>
            <a:r>
              <a:rPr lang="el-GR" i="1" dirty="0"/>
              <a:t> </a:t>
            </a:r>
            <a:r>
              <a:rPr lang="el-GR" i="1" dirty="0" err="1"/>
              <a:t>αὐτοῦ</a:t>
            </a:r>
            <a:r>
              <a:rPr lang="el-GR" dirty="0"/>
              <a:t>» (</a:t>
            </a:r>
            <a:r>
              <a:rPr lang="el-GR" i="1" dirty="0"/>
              <a:t>Α΄ Πετρ</a:t>
            </a:r>
            <a:r>
              <a:rPr lang="el-GR" dirty="0"/>
              <a:t>. 2,21). </a:t>
            </a:r>
          </a:p>
          <a:p>
            <a:r>
              <a:rPr lang="el-GR" dirty="0"/>
              <a:t>Έτσι, το </a:t>
            </a:r>
            <a:r>
              <a:rPr lang="el-GR" b="1" dirty="0"/>
              <a:t>κάθε σημείο της ηθικής ζωής ανάγεται στη σχέση του πιστού με τον Χριστό </a:t>
            </a:r>
            <a:r>
              <a:rPr lang="el-GR" dirty="0"/>
              <a:t>και το μυστικό σώμα Του, όπως:</a:t>
            </a:r>
          </a:p>
          <a:p>
            <a:pPr lvl="1">
              <a:buFont typeface="Wingdings" panose="05000000000000000000" pitchFamily="2" charset="2"/>
              <a:buChar char="v"/>
            </a:pPr>
            <a:r>
              <a:rPr lang="el-GR" dirty="0"/>
              <a:t>η ζωή μέσα στην οικογένεια (</a:t>
            </a:r>
            <a:r>
              <a:rPr lang="el-GR" i="1" dirty="0" err="1"/>
              <a:t>Ἐφ</a:t>
            </a:r>
            <a:r>
              <a:rPr lang="el-GR" dirty="0"/>
              <a:t>. 5,22), </a:t>
            </a:r>
          </a:p>
          <a:p>
            <a:pPr lvl="1">
              <a:buFont typeface="Wingdings" panose="05000000000000000000" pitchFamily="2" charset="2"/>
              <a:buChar char="v"/>
            </a:pPr>
            <a:r>
              <a:rPr lang="el-GR" dirty="0"/>
              <a:t>οι εκτός γάμου σχέσεις των δύο φύλων (</a:t>
            </a:r>
            <a:r>
              <a:rPr lang="el-GR" i="1" dirty="0" err="1"/>
              <a:t>Α΄Κορ</a:t>
            </a:r>
            <a:r>
              <a:rPr lang="el-GR" dirty="0"/>
              <a:t>. 6,12), </a:t>
            </a:r>
          </a:p>
          <a:p>
            <a:pPr lvl="1">
              <a:buFont typeface="Wingdings" panose="05000000000000000000" pitchFamily="2" charset="2"/>
              <a:buChar char="v"/>
            </a:pPr>
            <a:r>
              <a:rPr lang="el-GR" dirty="0"/>
              <a:t>η αντιμετώπιση των θλίψεων (</a:t>
            </a:r>
            <a:r>
              <a:rPr lang="el-GR" i="1" dirty="0"/>
              <a:t>Α΄ Πετρ</a:t>
            </a:r>
            <a:r>
              <a:rPr lang="el-GR" dirty="0"/>
              <a:t>. 4,12) κ.ά. </a:t>
            </a:r>
          </a:p>
          <a:p>
            <a:r>
              <a:rPr lang="el-GR" dirty="0"/>
              <a:t>Το τέρμα είναι η «</a:t>
            </a:r>
            <a:r>
              <a:rPr lang="el-GR" dirty="0" err="1"/>
              <a:t>μέθεξις</a:t>
            </a:r>
            <a:r>
              <a:rPr lang="el-GR" dirty="0"/>
              <a:t>» της μυστικής ζωής του Χριστού, όπως επιγραμματικά διατυπώνεται από το άγιο Γρηγόριο τον Θεολόγο: «</a:t>
            </a:r>
            <a:r>
              <a:rPr lang="el-GR" i="1" dirty="0" err="1"/>
              <a:t>Χριστῷ</a:t>
            </a:r>
            <a:r>
              <a:rPr lang="el-GR" i="1" dirty="0"/>
              <a:t> </a:t>
            </a:r>
            <a:r>
              <a:rPr lang="el-GR" i="1" dirty="0" err="1"/>
              <a:t>συνταφῆναί</a:t>
            </a:r>
            <a:r>
              <a:rPr lang="el-GR" i="1" dirty="0"/>
              <a:t> με </a:t>
            </a:r>
            <a:r>
              <a:rPr lang="el-GR" i="1" dirty="0" err="1"/>
              <a:t>δεῖ</a:t>
            </a:r>
            <a:r>
              <a:rPr lang="el-GR" i="1" dirty="0"/>
              <a:t>, </a:t>
            </a:r>
            <a:r>
              <a:rPr lang="el-GR" i="1" dirty="0" err="1"/>
              <a:t>Χριστῷ</a:t>
            </a:r>
            <a:r>
              <a:rPr lang="el-GR" i="1" dirty="0"/>
              <a:t> </a:t>
            </a:r>
            <a:r>
              <a:rPr lang="el-GR" i="1" dirty="0" err="1"/>
              <a:t>συναναστῆναι</a:t>
            </a:r>
            <a:r>
              <a:rPr lang="el-GR" i="1" dirty="0"/>
              <a:t>, </a:t>
            </a:r>
            <a:r>
              <a:rPr lang="el-GR" i="1" dirty="0" err="1"/>
              <a:t>συνκληρονομῆσαι</a:t>
            </a:r>
            <a:r>
              <a:rPr lang="el-GR" i="1" dirty="0"/>
              <a:t>  </a:t>
            </a:r>
            <a:r>
              <a:rPr lang="el-GR" i="1" dirty="0" err="1"/>
              <a:t>Χριστῷ</a:t>
            </a:r>
            <a:r>
              <a:rPr lang="el-GR" i="1" dirty="0"/>
              <a:t>, </a:t>
            </a:r>
            <a:r>
              <a:rPr lang="el-GR" i="1" dirty="0" err="1"/>
              <a:t>υἱὸν</a:t>
            </a:r>
            <a:r>
              <a:rPr lang="el-GR" i="1" dirty="0"/>
              <a:t> γενέσθαι </a:t>
            </a:r>
            <a:r>
              <a:rPr lang="el-GR" i="1" dirty="0" err="1"/>
              <a:t>Θεοῦ</a:t>
            </a:r>
            <a:r>
              <a:rPr lang="el-GR" i="1" dirty="0"/>
              <a:t>, </a:t>
            </a:r>
            <a:r>
              <a:rPr lang="el-GR" i="1" dirty="0" err="1"/>
              <a:t>Θεὸν</a:t>
            </a:r>
            <a:r>
              <a:rPr lang="el-GR" i="1" dirty="0"/>
              <a:t> </a:t>
            </a:r>
            <a:r>
              <a:rPr lang="el-GR" i="1" dirty="0" err="1"/>
              <a:t>αὐτόν</a:t>
            </a:r>
            <a:r>
              <a:rPr lang="el-GR" dirty="0"/>
              <a:t>» (</a:t>
            </a:r>
            <a:r>
              <a:rPr lang="el-GR" i="1" dirty="0" err="1"/>
              <a:t>Εἰς</a:t>
            </a:r>
            <a:r>
              <a:rPr lang="el-GR" i="1" dirty="0"/>
              <a:t> </a:t>
            </a:r>
            <a:r>
              <a:rPr lang="el-GR" i="1" dirty="0" err="1"/>
              <a:t>Καισάριον</a:t>
            </a:r>
            <a:r>
              <a:rPr lang="el-GR" i="1" dirty="0"/>
              <a:t> </a:t>
            </a:r>
            <a:r>
              <a:rPr lang="el-GR" i="1" dirty="0" err="1"/>
              <a:t>ἐπιτάφιος</a:t>
            </a:r>
            <a:r>
              <a:rPr lang="el-GR" i="1" dirty="0"/>
              <a:t> λόγος </a:t>
            </a:r>
            <a:r>
              <a:rPr lang="el-GR" dirty="0"/>
              <a:t>7, </a:t>
            </a:r>
            <a:r>
              <a:rPr lang="en-GB" dirty="0"/>
              <a:t>PG 35, 785).</a:t>
            </a:r>
          </a:p>
          <a:p>
            <a:r>
              <a:rPr lang="el-GR" dirty="0"/>
              <a:t>Μ’ αυτόν τον τρόπο </a:t>
            </a:r>
            <a:r>
              <a:rPr lang="el-GR" b="1" dirty="0">
                <a:solidFill>
                  <a:srgbClr val="FF0000"/>
                </a:solidFill>
              </a:rPr>
              <a:t>το χριστιανικό κήρυγμα </a:t>
            </a:r>
            <a:r>
              <a:rPr lang="el-GR" dirty="0"/>
              <a:t>δεν είναι πια θεωρητικός φιλοσοφικός λόγος, αλλά </a:t>
            </a:r>
            <a:r>
              <a:rPr lang="el-GR" b="1" u="sng" dirty="0">
                <a:solidFill>
                  <a:srgbClr val="FF0000"/>
                </a:solidFill>
              </a:rPr>
              <a:t>μαρτυρία</a:t>
            </a:r>
            <a:r>
              <a:rPr lang="el-GR" b="1" dirty="0">
                <a:solidFill>
                  <a:srgbClr val="FF0000"/>
                </a:solidFill>
              </a:rPr>
              <a:t> για τη νέα εν Χριστώ πραγματικότητα</a:t>
            </a:r>
            <a:r>
              <a:rPr lang="el-GR" dirty="0"/>
              <a:t>. </a:t>
            </a:r>
          </a:p>
        </p:txBody>
      </p:sp>
    </p:spTree>
    <p:extLst>
      <p:ext uri="{BB962C8B-B14F-4D97-AF65-F5344CB8AC3E}">
        <p14:creationId xmlns:p14="http://schemas.microsoft.com/office/powerpoint/2010/main" val="3611713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FB556C-7B90-7BEB-7915-60345A940F5D}"/>
              </a:ext>
            </a:extLst>
          </p:cNvPr>
          <p:cNvSpPr>
            <a:spLocks noGrp="1"/>
          </p:cNvSpPr>
          <p:nvPr>
            <p:ph type="title"/>
          </p:nvPr>
        </p:nvSpPr>
        <p:spPr>
          <a:xfrm>
            <a:off x="0" y="18255"/>
            <a:ext cx="12192000" cy="438945"/>
          </a:xfrm>
        </p:spPr>
        <p:txBody>
          <a:bodyPr>
            <a:normAutofit fontScale="90000"/>
          </a:bodyPr>
          <a:lstStyle/>
          <a:p>
            <a:pPr algn="ctr"/>
            <a:r>
              <a:rPr lang="el-GR" sz="4400" dirty="0"/>
              <a:t>ΤΑ ΧΑΡΑΚΤΗΡΙΣΤΙΚΑ ΤΟΥ ΚΗΡΥΓΜΑΤΟΣ </a:t>
            </a:r>
            <a:r>
              <a:rPr lang="el-GR" b="1" dirty="0"/>
              <a:t>Γ</a:t>
            </a:r>
            <a:r>
              <a:rPr lang="el-GR" sz="4400" b="1" dirty="0"/>
              <a:t>΄. ΠΑΤΕΡΙΚΟ</a:t>
            </a:r>
            <a:r>
              <a:rPr lang="en-GB" sz="4400" b="1" dirty="0"/>
              <a:t> </a:t>
            </a:r>
            <a:endParaRPr lang="el-GR" dirty="0"/>
          </a:p>
        </p:txBody>
      </p:sp>
      <p:sp>
        <p:nvSpPr>
          <p:cNvPr id="3" name="Θέση περιεχομένου 2">
            <a:extLst>
              <a:ext uri="{FF2B5EF4-FFF2-40B4-BE49-F238E27FC236}">
                <a16:creationId xmlns:a16="http://schemas.microsoft.com/office/drawing/2014/main" id="{E2E17A04-1012-E375-3F47-3745E1E2B675}"/>
              </a:ext>
            </a:extLst>
          </p:cNvPr>
          <p:cNvSpPr>
            <a:spLocks noGrp="1"/>
          </p:cNvSpPr>
          <p:nvPr>
            <p:ph idx="1"/>
          </p:nvPr>
        </p:nvSpPr>
        <p:spPr>
          <a:xfrm>
            <a:off x="0" y="457200"/>
            <a:ext cx="12192000" cy="6400800"/>
          </a:xfrm>
        </p:spPr>
        <p:txBody>
          <a:bodyPr>
            <a:normAutofit fontScale="92500" lnSpcReduction="10000"/>
          </a:bodyPr>
          <a:lstStyle/>
          <a:p>
            <a:r>
              <a:rPr lang="el-GR" dirty="0"/>
              <a:t>Οι Πατέρες και δάσκαλοι της Εκκλησίας με τη βαθιά τους πίστη, την πνευματική και θύραθεν σοφία τους και με την κατά </a:t>
            </a:r>
            <a:r>
              <a:rPr lang="el-GR" dirty="0" err="1"/>
              <a:t>Χριστόν</a:t>
            </a:r>
            <a:r>
              <a:rPr lang="el-GR" dirty="0"/>
              <a:t> ζωή τους κατόρθωσαν να διεισδύσουν στο μυστήριο του Χριστού και να βιώσουν τη μυστική ζωή του εν Χριστώ αναγεννημένου ανθρώπου. Με τα συγγράμματά τους μας κάνουν κοινωνούς της ιερής αυτής εμπειρίας και της θείας </a:t>
            </a:r>
            <a:r>
              <a:rPr lang="el-GR" dirty="0" err="1"/>
              <a:t>γνώσεώς</a:t>
            </a:r>
            <a:r>
              <a:rPr lang="el-GR" dirty="0"/>
              <a:t> τους. Γι’ αυτό και γίνονται οδηγοί και δάσκαλοι στην κατανόηση του θείου λόγου και πραγματικοί «</a:t>
            </a:r>
            <a:r>
              <a:rPr lang="el-GR" i="1" dirty="0" err="1"/>
              <a:t>παιδευτές</a:t>
            </a:r>
            <a:r>
              <a:rPr lang="el-GR" i="1" dirty="0"/>
              <a:t> </a:t>
            </a:r>
            <a:r>
              <a:rPr lang="el-GR" i="1" dirty="0" err="1"/>
              <a:t>ἐν</a:t>
            </a:r>
            <a:r>
              <a:rPr lang="el-GR" i="1" dirty="0"/>
              <a:t> </a:t>
            </a:r>
            <a:r>
              <a:rPr lang="el-GR" i="1" dirty="0" err="1"/>
              <a:t>Χριστῷ</a:t>
            </a:r>
            <a:r>
              <a:rPr lang="el-GR" dirty="0"/>
              <a:t>».</a:t>
            </a:r>
          </a:p>
          <a:p>
            <a:r>
              <a:rPr lang="el-GR" dirty="0"/>
              <a:t>Η διδασκαλία τους εκφράζει τη γνήσια ερμηνεία της εν Χριστώ αποκαλύψεως και στη συμφωνία τους αποτελούν ισόκυρη και ισοδύναμη με την Αγία Γραφή πηγή του χριστιανικού δόγματος και ήθους. </a:t>
            </a:r>
          </a:p>
          <a:p>
            <a:r>
              <a:rPr lang="el-GR" dirty="0"/>
              <a:t>Έτσι μόνο </a:t>
            </a:r>
            <a:r>
              <a:rPr lang="el-GR" b="1" dirty="0"/>
              <a:t>διασφαλίζεται η γνησιότητα του χριστιανικού μηνύματος </a:t>
            </a:r>
            <a:r>
              <a:rPr lang="el-GR" dirty="0"/>
              <a:t>και αποφεύγονται οι υποκειμενικές και αμφιβόλου αυθεντίας ερμηνείες. Και η συμβολή αυτή των Πατέρων αναγνωρίζεται ως </a:t>
            </a:r>
            <a:r>
              <a:rPr lang="el-GR" u="sng" dirty="0"/>
              <a:t>μία ενέργεια του αγίου Πνεύματος μέσα στο σώμα του Χριστού</a:t>
            </a:r>
            <a:r>
              <a:rPr lang="el-GR" dirty="0"/>
              <a:t>, στην Εκκλησία που την οδηγεί «</a:t>
            </a:r>
            <a:r>
              <a:rPr lang="el-GR" i="1" dirty="0" err="1"/>
              <a:t>εἰς</a:t>
            </a:r>
            <a:r>
              <a:rPr lang="el-GR" i="1" dirty="0"/>
              <a:t> </a:t>
            </a:r>
            <a:r>
              <a:rPr lang="el-GR" i="1" dirty="0" err="1"/>
              <a:t>πᾶσαν</a:t>
            </a:r>
            <a:r>
              <a:rPr lang="el-GR" i="1" dirty="0"/>
              <a:t> </a:t>
            </a:r>
            <a:r>
              <a:rPr lang="el-GR" i="1" dirty="0" err="1"/>
              <a:t>τὴν</a:t>
            </a:r>
            <a:r>
              <a:rPr lang="el-GR" i="1" dirty="0"/>
              <a:t> </a:t>
            </a:r>
            <a:r>
              <a:rPr lang="el-GR" i="1" dirty="0" err="1"/>
              <a:t>ἀληθειαν</a:t>
            </a:r>
            <a:r>
              <a:rPr lang="el-GR" dirty="0"/>
              <a:t>» (</a:t>
            </a:r>
            <a:r>
              <a:rPr lang="el-GR" dirty="0" err="1"/>
              <a:t>Ἰω</a:t>
            </a:r>
            <a:r>
              <a:rPr lang="el-GR" dirty="0"/>
              <a:t>. 16,13).</a:t>
            </a:r>
          </a:p>
          <a:p>
            <a:r>
              <a:rPr lang="el-GR" dirty="0"/>
              <a:t>Συνεπώς, με την πατερική διάσταση εξασφαλίζεται στο κήρυγμα το απαιτούμενο εκκλησιολογικό υπόβαθρο. Αυτό είναι απαραίτητο γιατί το κήρυγμα ως διδακτική ενέργεια της Εκκλησίας, οφείλει να κηρύττει αυθεντικά και εξ’ ονόματος του Χριστού τον αλάθητο λόγο του ευαγγελίου. </a:t>
            </a:r>
          </a:p>
        </p:txBody>
      </p:sp>
    </p:spTree>
    <p:extLst>
      <p:ext uri="{BB962C8B-B14F-4D97-AF65-F5344CB8AC3E}">
        <p14:creationId xmlns:p14="http://schemas.microsoft.com/office/powerpoint/2010/main" val="3050146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D8EFC0-6E91-7F33-13F7-BED96B94F9C0}"/>
              </a:ext>
            </a:extLst>
          </p:cNvPr>
          <p:cNvSpPr>
            <a:spLocks noGrp="1"/>
          </p:cNvSpPr>
          <p:nvPr>
            <p:ph type="title"/>
          </p:nvPr>
        </p:nvSpPr>
        <p:spPr>
          <a:xfrm>
            <a:off x="0" y="18255"/>
            <a:ext cx="12192000" cy="485947"/>
          </a:xfrm>
        </p:spPr>
        <p:txBody>
          <a:bodyPr>
            <a:normAutofit fontScale="90000"/>
          </a:bodyPr>
          <a:lstStyle/>
          <a:p>
            <a:pPr algn="ctr"/>
            <a:r>
              <a:rPr lang="el-GR" sz="4400" dirty="0"/>
              <a:t>ΤΑ ΧΑΡΑΚΤΗΡΙΣΤΙΚΑ ΤΟΥ ΚΗΡΥΓΜΑΤΟΣ </a:t>
            </a:r>
            <a:r>
              <a:rPr lang="el-GR" b="1" dirty="0"/>
              <a:t>Γ</a:t>
            </a:r>
            <a:r>
              <a:rPr lang="el-GR" sz="4400" b="1" dirty="0"/>
              <a:t>΄. ΠΑΤΕΡΙΚΟ</a:t>
            </a:r>
            <a:r>
              <a:rPr lang="en-GB" sz="4400" b="1" dirty="0"/>
              <a:t> </a:t>
            </a:r>
            <a:endParaRPr lang="el-GR" dirty="0"/>
          </a:p>
        </p:txBody>
      </p:sp>
      <p:sp>
        <p:nvSpPr>
          <p:cNvPr id="3" name="Θέση περιεχομένου 2">
            <a:extLst>
              <a:ext uri="{FF2B5EF4-FFF2-40B4-BE49-F238E27FC236}">
                <a16:creationId xmlns:a16="http://schemas.microsoft.com/office/drawing/2014/main" id="{266CAB2F-22D6-5BFF-BC1B-695014B2D4A1}"/>
              </a:ext>
            </a:extLst>
          </p:cNvPr>
          <p:cNvSpPr>
            <a:spLocks noGrp="1"/>
          </p:cNvSpPr>
          <p:nvPr>
            <p:ph idx="1"/>
          </p:nvPr>
        </p:nvSpPr>
        <p:spPr>
          <a:xfrm>
            <a:off x="0" y="504202"/>
            <a:ext cx="12192000" cy="6353798"/>
          </a:xfrm>
        </p:spPr>
        <p:txBody>
          <a:bodyPr>
            <a:normAutofit lnSpcReduction="10000"/>
          </a:bodyPr>
          <a:lstStyle/>
          <a:p>
            <a:r>
              <a:rPr lang="el-GR" dirty="0"/>
              <a:t>Οι Πατέρες πολύ ορθά ονομάζονται «στόματα του Λόγου», δηλαδή στόματα της Εκκλησίας που λαλούν τον λόγο του Θεού. Σε κάθε εποχή και από οποιονδήποτε διάκονο του λόγου του Θεού, το κήρυγμα του ευαγγελίου δεν παύει να είναι λόγος του Θεού και της Εκκλησίας.</a:t>
            </a:r>
          </a:p>
          <a:p>
            <a:r>
              <a:rPr lang="el-GR" dirty="0"/>
              <a:t>Πατερικό κήρυγμα δεν γίνεται: </a:t>
            </a:r>
          </a:p>
          <a:p>
            <a:pPr>
              <a:buFont typeface="Wingdings" panose="05000000000000000000" pitchFamily="2" charset="2"/>
              <a:buChar char="v"/>
            </a:pPr>
            <a:r>
              <a:rPr lang="el-GR" dirty="0"/>
              <a:t>όταν μεταφέρουμε στο σύγχρονο ακροατήριο ένα παμπάλαιο πατερικό έργο, έστω και μεταφρασμένο, ούτε </a:t>
            </a:r>
          </a:p>
          <a:p>
            <a:pPr>
              <a:buFont typeface="Wingdings" panose="05000000000000000000" pitchFamily="2" charset="2"/>
              <a:buChar char="v"/>
            </a:pPr>
            <a:r>
              <a:rPr lang="el-GR" dirty="0"/>
              <a:t>όταν γεμίζουμε άκαιρα το κήρυγμα με παραθέσεις πατερικών γνωμών και παραπομπών στα έργα τους, ούτε </a:t>
            </a:r>
          </a:p>
          <a:p>
            <a:pPr>
              <a:buFont typeface="Wingdings" panose="05000000000000000000" pitchFamily="2" charset="2"/>
              <a:buChar char="v"/>
            </a:pPr>
            <a:r>
              <a:rPr lang="el-GR" dirty="0"/>
              <a:t>όταν παρατάσσουμε εντυπωσιακά μεγάλα ονόματα δασκάλων της Εκκλησίας με σωρεία κοσμητικών επιθέτων, ούτε και </a:t>
            </a:r>
          </a:p>
          <a:p>
            <a:pPr>
              <a:buFont typeface="Wingdings" panose="05000000000000000000" pitchFamily="2" charset="2"/>
              <a:buChar char="v"/>
            </a:pPr>
            <a:r>
              <a:rPr lang="el-GR" dirty="0"/>
              <a:t>όταν μιμούμαστε το ύφος και τα ρητορικά τους σχήματα.</a:t>
            </a:r>
          </a:p>
          <a:p>
            <a:r>
              <a:rPr lang="el-GR" dirty="0"/>
              <a:t>Πατερικό κήρυγμα γίνεται όταν αντλούμε από τη διδασκαλία τους και διαποτιζόμαστε από αυτήν και από το αληθινό πατερικό πνεύμα, δηλαδή αν το κήρυγμα έχει σωστή πατερική και εκκλησιολογική τοποθέτηση.  </a:t>
            </a:r>
          </a:p>
        </p:txBody>
      </p:sp>
    </p:spTree>
    <p:extLst>
      <p:ext uri="{BB962C8B-B14F-4D97-AF65-F5344CB8AC3E}">
        <p14:creationId xmlns:p14="http://schemas.microsoft.com/office/powerpoint/2010/main" val="1054590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2DCD6-CA4F-5131-7F33-7D731AE79200}"/>
              </a:ext>
            </a:extLst>
          </p:cNvPr>
          <p:cNvSpPr>
            <a:spLocks noGrp="1"/>
          </p:cNvSpPr>
          <p:nvPr>
            <p:ph type="title"/>
          </p:nvPr>
        </p:nvSpPr>
        <p:spPr>
          <a:xfrm>
            <a:off x="0" y="18256"/>
            <a:ext cx="12192000" cy="737118"/>
          </a:xfrm>
        </p:spPr>
        <p:txBody>
          <a:bodyPr>
            <a:noAutofit/>
          </a:bodyPr>
          <a:lstStyle/>
          <a:p>
            <a:pPr algn="ctr"/>
            <a:r>
              <a:rPr lang="el-GR" sz="3200" dirty="0"/>
              <a:t>ΤΑ ΧΑΡΑΚΤΗΡΙΣΤΙΚΑ ΤΟΥ ΚΗΡΥΓΜΑΤΟΣ </a:t>
            </a:r>
            <a:r>
              <a:rPr lang="el-GR" sz="3200" b="1" dirty="0"/>
              <a:t>Δ΄. ΜΥΣΤΑΓΩΓΙΚΟ Ή ΛΕΙΤΟΥΡΓΙΚΟ</a:t>
            </a:r>
            <a:r>
              <a:rPr lang="en-GB" sz="3200" b="1" dirty="0"/>
              <a:t> </a:t>
            </a:r>
            <a:endParaRPr lang="el-GR" sz="3200" dirty="0"/>
          </a:p>
        </p:txBody>
      </p:sp>
      <p:sp>
        <p:nvSpPr>
          <p:cNvPr id="3" name="Θέση περιεχομένου 2">
            <a:extLst>
              <a:ext uri="{FF2B5EF4-FFF2-40B4-BE49-F238E27FC236}">
                <a16:creationId xmlns:a16="http://schemas.microsoft.com/office/drawing/2014/main" id="{5C625643-C469-0674-3AB0-8DBB699BFE56}"/>
              </a:ext>
            </a:extLst>
          </p:cNvPr>
          <p:cNvSpPr>
            <a:spLocks noGrp="1"/>
          </p:cNvSpPr>
          <p:nvPr>
            <p:ph idx="1"/>
          </p:nvPr>
        </p:nvSpPr>
        <p:spPr>
          <a:xfrm>
            <a:off x="-1" y="755374"/>
            <a:ext cx="12191999" cy="6084369"/>
          </a:xfrm>
        </p:spPr>
        <p:txBody>
          <a:bodyPr>
            <a:normAutofit fontScale="92500" lnSpcReduction="10000"/>
          </a:bodyPr>
          <a:lstStyle/>
          <a:p>
            <a:r>
              <a:rPr lang="el-GR" dirty="0"/>
              <a:t>Η θεία λατρεία, και ειδικότερα το μυστήριο της θείας Ευχαριστίας, αποτελεί τον πόλο γύρω από τον οποίο στρέφεται η ζωή της Εκκλησίας και του κάθε πιστού. Διαμέσου της λατρείας </a:t>
            </a:r>
            <a:r>
              <a:rPr lang="el-GR" u="sng" dirty="0"/>
              <a:t>δοξολογεί τον Θεό</a:t>
            </a:r>
            <a:r>
              <a:rPr lang="el-GR" dirty="0"/>
              <a:t>, από αυτήν </a:t>
            </a:r>
            <a:r>
              <a:rPr lang="el-GR" u="sng" dirty="0"/>
              <a:t>αντλεί τη χάρη του αγίου Πνεύματος</a:t>
            </a:r>
            <a:r>
              <a:rPr lang="el-GR" dirty="0"/>
              <a:t>, </a:t>
            </a:r>
            <a:r>
              <a:rPr lang="el-GR" u="sng" dirty="0"/>
              <a:t>συγκροτείται και αυξάνει σε σώμα Χριστού </a:t>
            </a:r>
            <a:r>
              <a:rPr lang="el-GR" dirty="0"/>
              <a:t>με την κοινωνία των μυστηρίων. </a:t>
            </a:r>
          </a:p>
          <a:p>
            <a:r>
              <a:rPr lang="el-GR" dirty="0"/>
              <a:t>Στις πρώτες ενότητες φάνηκε ξεκάθαρα ο σύνδεσμος του πρώτου χριστιανικού κηρύγματος με τη θεία Ευχαριστία. Ωστόσο, η ενασχόληση με θέματα λατρείας εμφανίζεται κυρίως, όταν αναπτύσσεται το κατηχητικό έργο της Εκκλησίας. </a:t>
            </a:r>
          </a:p>
          <a:p>
            <a:r>
              <a:rPr lang="el-GR" dirty="0"/>
              <a:t>Η όλη εκκλησιαστική προσπάθεια σκοπεύει στο να οδηγήσει τον πιστό στην άξια συμμετοχή στη θεία λειτουργία, αφού σ’ αυτήν ο Χριστιανός συναντά τον Θεό και ενώνεται μαζί Του σε κοινωνία σαρκός και αίματος. Με την θεία Κοινωνία οι πιστοί ενώνονται μυστικώς με τον Χριστό και συσσωματώνονται μαζί Του, καθώς μ’ αυτόν τον τρόπο γίνονται «</a:t>
            </a:r>
            <a:r>
              <a:rPr lang="el-GR" i="1" dirty="0"/>
              <a:t>σύσσωμοι</a:t>
            </a:r>
            <a:r>
              <a:rPr lang="el-GR" dirty="0"/>
              <a:t>» και «</a:t>
            </a:r>
            <a:r>
              <a:rPr lang="el-GR" i="1" dirty="0" err="1"/>
              <a:t>σύναιμοι</a:t>
            </a:r>
            <a:r>
              <a:rPr lang="el-GR" dirty="0"/>
              <a:t>» και «</a:t>
            </a:r>
            <a:r>
              <a:rPr lang="el-GR" i="1" dirty="0" err="1"/>
              <a:t>Χριστοφόροι</a:t>
            </a:r>
            <a:r>
              <a:rPr lang="el-GR" dirty="0"/>
              <a:t>» και «</a:t>
            </a:r>
            <a:r>
              <a:rPr lang="el-GR" i="1" dirty="0"/>
              <a:t>Θεοφόροι</a:t>
            </a:r>
            <a:r>
              <a:rPr lang="el-GR" dirty="0"/>
              <a:t>» (Κύριλλος Ιεροσολύμων, </a:t>
            </a:r>
            <a:r>
              <a:rPr lang="el-GR" i="1" dirty="0" err="1"/>
              <a:t>Μυσταγωγικαὶ</a:t>
            </a:r>
            <a:r>
              <a:rPr lang="el-GR" i="1" dirty="0"/>
              <a:t> Κατηχήσεις </a:t>
            </a:r>
            <a:r>
              <a:rPr lang="el-GR" dirty="0"/>
              <a:t>4,3, </a:t>
            </a:r>
            <a:r>
              <a:rPr lang="en-GB" dirty="0"/>
              <a:t>PG 33, 1100). </a:t>
            </a:r>
          </a:p>
          <a:p>
            <a:r>
              <a:rPr lang="el-GR" dirty="0"/>
              <a:t>Στην πρώτη ακμάζουσα Εκκλησία η Ευχαριστία ήταν το </a:t>
            </a:r>
            <a:r>
              <a:rPr lang="el-GR" dirty="0" err="1"/>
              <a:t>κεκρυμμένο</a:t>
            </a:r>
            <a:r>
              <a:rPr lang="el-GR" dirty="0"/>
              <a:t> μυστήριο, το οποίο γνώριζαν και στο οποίο συμμετείχαν οι νεοφώτιστοι μετά από μία μακρά περίοδο κατηχήσεως και δοκιμασίας, αφού πρώτα το κατηχητικό κήρυγμα προπαρασκεύαζε το πνευματικός τους έδαφος.  </a:t>
            </a:r>
          </a:p>
        </p:txBody>
      </p:sp>
    </p:spTree>
    <p:extLst>
      <p:ext uri="{BB962C8B-B14F-4D97-AF65-F5344CB8AC3E}">
        <p14:creationId xmlns:p14="http://schemas.microsoft.com/office/powerpoint/2010/main" val="1326806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283B40-DFC1-0728-6AFB-794B7CFBC360}"/>
              </a:ext>
            </a:extLst>
          </p:cNvPr>
          <p:cNvSpPr>
            <a:spLocks noGrp="1"/>
          </p:cNvSpPr>
          <p:nvPr>
            <p:ph type="title"/>
          </p:nvPr>
        </p:nvSpPr>
        <p:spPr>
          <a:xfrm>
            <a:off x="0" y="18255"/>
            <a:ext cx="12192000" cy="576775"/>
          </a:xfrm>
        </p:spPr>
        <p:txBody>
          <a:bodyPr>
            <a:normAutofit fontScale="90000"/>
          </a:bodyPr>
          <a:lstStyle/>
          <a:p>
            <a:pPr algn="ctr"/>
            <a:r>
              <a:rPr lang="el-GR" sz="3600" dirty="0"/>
              <a:t>ΤΑ ΧΑΡΑΚΤΗΡΙΣΤΙΚΑ ΤΟΥ ΚΗΡΥΓΜΑΤΟΣ </a:t>
            </a:r>
            <a:r>
              <a:rPr lang="el-GR" sz="3600" b="1" dirty="0"/>
              <a:t>Δ΄. ΜΥΣΤΑΓΩΓΙΚΟ Ή ΛΕΙΤΟΥΡΓΙΚΟ</a:t>
            </a:r>
            <a:r>
              <a:rPr lang="en-GB" sz="3600" b="1" dirty="0"/>
              <a:t> </a:t>
            </a:r>
            <a:endParaRPr lang="el-GR" sz="3600" dirty="0"/>
          </a:p>
        </p:txBody>
      </p:sp>
      <p:sp>
        <p:nvSpPr>
          <p:cNvPr id="3" name="Θέση περιεχομένου 2">
            <a:extLst>
              <a:ext uri="{FF2B5EF4-FFF2-40B4-BE49-F238E27FC236}">
                <a16:creationId xmlns:a16="http://schemas.microsoft.com/office/drawing/2014/main" id="{D7CE93BF-0D6C-8D3D-4202-A2A8F8B9DA7F}"/>
              </a:ext>
            </a:extLst>
          </p:cNvPr>
          <p:cNvSpPr>
            <a:spLocks noGrp="1"/>
          </p:cNvSpPr>
          <p:nvPr>
            <p:ph idx="1"/>
          </p:nvPr>
        </p:nvSpPr>
        <p:spPr>
          <a:xfrm>
            <a:off x="-1" y="595030"/>
            <a:ext cx="12191999" cy="6262969"/>
          </a:xfrm>
        </p:spPr>
        <p:txBody>
          <a:bodyPr>
            <a:normAutofit fontScale="85000" lnSpcReduction="10000"/>
          </a:bodyPr>
          <a:lstStyle/>
          <a:p>
            <a:r>
              <a:rPr lang="el-GR" dirty="0"/>
              <a:t>Η κλασική έννοια του όρου «μυσταγωγικό» ή «λειτουργικό» κήρυγμα, αφορά στο κήρυγμα που επεξηγεί τα της θείας λατρείας και αντλεί από αυτήν το περιεχόμενο και την ιερότητά του. </a:t>
            </a:r>
          </a:p>
          <a:p>
            <a:r>
              <a:rPr lang="el-GR" dirty="0"/>
              <a:t>Ο προορισμός του μέσα στα πλαίσια της εκκλησιαστικής ζωής είναι μυσταγωγικός και λειτουργικός. Πρέπει δηλαδή να κατηχεί τον πιστό στα μυστήρια της θείας λατρείας, ώστε να μετέχει αυτός «</a:t>
            </a:r>
            <a:r>
              <a:rPr lang="el-GR" i="1" dirty="0" err="1"/>
              <a:t>ἐν</a:t>
            </a:r>
            <a:r>
              <a:rPr lang="el-GR" i="1" dirty="0"/>
              <a:t> πνεύματι </a:t>
            </a:r>
            <a:r>
              <a:rPr lang="el-GR" i="1" dirty="0" err="1"/>
              <a:t>καὶ</a:t>
            </a:r>
            <a:r>
              <a:rPr lang="el-GR" i="1" dirty="0"/>
              <a:t> </a:t>
            </a:r>
            <a:r>
              <a:rPr lang="el-GR" i="1" dirty="0" err="1"/>
              <a:t>ἀληθείᾳ</a:t>
            </a:r>
            <a:r>
              <a:rPr lang="el-GR" dirty="0"/>
              <a:t>» (</a:t>
            </a:r>
            <a:r>
              <a:rPr lang="el-GR" i="1" dirty="0" err="1"/>
              <a:t>Ἰω</a:t>
            </a:r>
            <a:r>
              <a:rPr lang="el-GR" i="1" dirty="0"/>
              <a:t>. </a:t>
            </a:r>
            <a:r>
              <a:rPr lang="el-GR" dirty="0"/>
              <a:t>4, 23-24) στην προσκύνηση του Θεού.</a:t>
            </a:r>
          </a:p>
          <a:p>
            <a:r>
              <a:rPr lang="el-GR" dirty="0"/>
              <a:t>Μία διπλή ανάγκη επιβάλλει στο κήρυγμα να στραφεί σε θέματα ερμηνευτικά αυτής της ίδιας της Λατρείας της Εκκλησίας. </a:t>
            </a:r>
          </a:p>
          <a:p>
            <a:pPr marL="971550" lvl="1" indent="-514350">
              <a:buFont typeface="+mj-lt"/>
              <a:buAutoNum type="arabicParenR"/>
            </a:pPr>
            <a:r>
              <a:rPr lang="el-GR" dirty="0"/>
              <a:t>Ένας λόγος είναι </a:t>
            </a:r>
            <a:r>
              <a:rPr lang="el-GR" u="sng" dirty="0"/>
              <a:t>η από αιώνων επικράτηση του νηπιοβαπτισμού</a:t>
            </a:r>
            <a:r>
              <a:rPr lang="el-GR" dirty="0"/>
              <a:t>, που είχε ως αποτέλεσμα να ατονήσουν και τελικά να εκλείψουν οι μυσταγωγικές κατηχήσεις, δηλαδή η μεταβαπτισματική μύηση των νεοφώτιστων στα μυστήρια της Εκκλησίας και στον τρόπο συμμετοχής σ’ αυτά. </a:t>
            </a:r>
          </a:p>
          <a:p>
            <a:pPr marL="971550" lvl="1" indent="-514350">
              <a:buFont typeface="+mj-lt"/>
              <a:buAutoNum type="arabicParenR"/>
            </a:pPr>
            <a:r>
              <a:rPr lang="el-GR" dirty="0"/>
              <a:t>Ένας δεύτερος λόγος είναι </a:t>
            </a:r>
            <a:r>
              <a:rPr lang="el-GR" u="sng" dirty="0"/>
              <a:t>η δυσχέρεια προσεγγίσεως του λαού προς τη Λατρεία</a:t>
            </a:r>
            <a:r>
              <a:rPr lang="el-GR" dirty="0"/>
              <a:t>, και η ανάγκη για σχετική χειραγωγία με σκοπό την κατανόηση των τελούμενων, των λεγόμενων και των ψαλλόμενων.</a:t>
            </a:r>
          </a:p>
          <a:p>
            <a:r>
              <a:rPr lang="el-GR" dirty="0"/>
              <a:t>Στόχος λοιπόν των μυσταγωγικών ή λειτουργικών κηρυγμάτων είναι </a:t>
            </a:r>
            <a:r>
              <a:rPr lang="el-GR" b="1" dirty="0"/>
              <a:t>η κατήχηση του πιστού </a:t>
            </a:r>
            <a:r>
              <a:rPr lang="el-GR" b="1" u="sng" dirty="0"/>
              <a:t>για τη λατρεία </a:t>
            </a:r>
            <a:r>
              <a:rPr lang="el-GR" b="1" dirty="0"/>
              <a:t>και </a:t>
            </a:r>
            <a:r>
              <a:rPr lang="el-GR" b="1" u="sng" dirty="0"/>
              <a:t>από τη λατρεία</a:t>
            </a:r>
            <a:r>
              <a:rPr lang="el-GR" dirty="0"/>
              <a:t>. </a:t>
            </a:r>
          </a:p>
          <a:p>
            <a:pPr lvl="1">
              <a:buFont typeface="Wingdings" panose="05000000000000000000" pitchFamily="2" charset="2"/>
              <a:buChar char="v"/>
            </a:pPr>
            <a:r>
              <a:rPr lang="el-GR" dirty="0"/>
              <a:t>Με το πρώτο θα επιδιώκεται σε κάθε ευκαιρία η ανάπτυξη του νοήματος των ιερών τελετών, των μυστηρίων, των λειτουργικών πράξεων και συμβολισμών, των εορτών και εκκλησιαστικών ύμνων και ψαλμωδιών, με σκοπό την κατανόηση των τελούμενων και την ενσυνείδητη συμμετοχή σ’  αυτά. </a:t>
            </a:r>
          </a:p>
          <a:p>
            <a:pPr lvl="1">
              <a:buFont typeface="Wingdings" panose="05000000000000000000" pitchFamily="2" charset="2"/>
              <a:buChar char="v"/>
            </a:pPr>
            <a:r>
              <a:rPr lang="el-GR" dirty="0"/>
              <a:t>Με το δεύτερο θα επιτυγχάνεται η κατήχηση και διδασκαλία των πιστών διά της λατρείας. Χωρίς αυτόν τον ερμηνευτικό ρόλο του κηρύγματος όλα αυτά κινδυνεύουν να γίνουν ξεροί και νεκροί τύποι και η «</a:t>
            </a:r>
            <a:r>
              <a:rPr lang="el-GR" i="1" dirty="0"/>
              <a:t>λογική λατρεία</a:t>
            </a:r>
            <a:r>
              <a:rPr lang="el-GR" dirty="0"/>
              <a:t>» (</a:t>
            </a:r>
            <a:r>
              <a:rPr lang="el-GR" i="1" dirty="0" err="1"/>
              <a:t>Ρωμ</a:t>
            </a:r>
            <a:r>
              <a:rPr lang="el-GR" i="1" dirty="0"/>
              <a:t>.</a:t>
            </a:r>
            <a:r>
              <a:rPr lang="el-GR" dirty="0"/>
              <a:t> 12,1) άλογη και μαγική. </a:t>
            </a:r>
          </a:p>
        </p:txBody>
      </p:sp>
    </p:spTree>
    <p:extLst>
      <p:ext uri="{BB962C8B-B14F-4D97-AF65-F5344CB8AC3E}">
        <p14:creationId xmlns:p14="http://schemas.microsoft.com/office/powerpoint/2010/main" val="1981135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E808D0-CA1B-84EC-C95A-5ED4AC65F257}"/>
              </a:ext>
            </a:extLst>
          </p:cNvPr>
          <p:cNvSpPr>
            <a:spLocks noGrp="1"/>
          </p:cNvSpPr>
          <p:nvPr>
            <p:ph type="title"/>
          </p:nvPr>
        </p:nvSpPr>
        <p:spPr>
          <a:xfrm>
            <a:off x="0" y="18256"/>
            <a:ext cx="12192000" cy="662782"/>
          </a:xfrm>
        </p:spPr>
        <p:txBody>
          <a:bodyPr>
            <a:normAutofit/>
          </a:bodyPr>
          <a:lstStyle/>
          <a:p>
            <a:pPr algn="ctr"/>
            <a:r>
              <a:rPr lang="el-GR" sz="3200" dirty="0"/>
              <a:t>ΤΑ ΧΑΡΑΚΤΗΡΙΣΤΙΚΑ ΤΟΥ ΚΗΡΥΓΜΑΤΟΣ </a:t>
            </a:r>
            <a:r>
              <a:rPr lang="el-GR" sz="3200" b="1" dirty="0"/>
              <a:t>Δ΄. ΜΥΣΤΑΓΩΓΙΚΟ Ή ΛΕΙΤΟΥΡΓΙΚΟ</a:t>
            </a:r>
            <a:r>
              <a:rPr lang="en-GB" sz="3200" b="1" dirty="0"/>
              <a:t> </a:t>
            </a:r>
            <a:endParaRPr lang="el-GR" sz="3200" dirty="0"/>
          </a:p>
        </p:txBody>
      </p:sp>
      <p:sp>
        <p:nvSpPr>
          <p:cNvPr id="3" name="Θέση περιεχομένου 2">
            <a:extLst>
              <a:ext uri="{FF2B5EF4-FFF2-40B4-BE49-F238E27FC236}">
                <a16:creationId xmlns:a16="http://schemas.microsoft.com/office/drawing/2014/main" id="{55D61B6D-29A4-BFA7-6228-87CD7A2F8297}"/>
              </a:ext>
            </a:extLst>
          </p:cNvPr>
          <p:cNvSpPr>
            <a:spLocks noGrp="1"/>
          </p:cNvSpPr>
          <p:nvPr>
            <p:ph idx="1"/>
          </p:nvPr>
        </p:nvSpPr>
        <p:spPr>
          <a:xfrm>
            <a:off x="0" y="600674"/>
            <a:ext cx="12192000" cy="6239070"/>
          </a:xfrm>
        </p:spPr>
        <p:txBody>
          <a:bodyPr>
            <a:normAutofit fontScale="92500" lnSpcReduction="10000"/>
          </a:bodyPr>
          <a:lstStyle/>
          <a:p>
            <a:r>
              <a:rPr lang="el-GR" dirty="0"/>
              <a:t>Ο θεσμός των «Μυσταγωγικών κατηχήσεων» των πρώτων αιώνων αφορούσε τους νεοφώτιστους, οι οποίοι τις παρακολουθούσαν κατά τη Διακαινήσιμο εβδομάδα. Στόχος τους ήταν η επεξήγηση των μυστηρίων του Βαπτίσματος, του Χρίσματος και της Θείας Ευχαριστίας. Η προσκυνήτρια των Αγίων Τόπων κατά τον 4</a:t>
            </a:r>
            <a:r>
              <a:rPr lang="el-GR" baseline="30000" dirty="0"/>
              <a:t>ο</a:t>
            </a:r>
            <a:r>
              <a:rPr lang="el-GR" dirty="0"/>
              <a:t> αιώνα, </a:t>
            </a:r>
            <a:r>
              <a:rPr lang="el-GR" u="sng" dirty="0"/>
              <a:t>η Αιθερία</a:t>
            </a:r>
            <a:r>
              <a:rPr lang="el-GR" dirty="0"/>
              <a:t>, περιγράφει με σαφήνεια την επιτέλεση των Μυσταγωγικών κατηχήσεων στα Ιεροσόλυμα.</a:t>
            </a:r>
          </a:p>
          <a:p>
            <a:r>
              <a:rPr lang="el-GR" dirty="0"/>
              <a:t>Οι μυσταγωγικές κατηχήσεις αποτέλεσαν μία από τις σημαντικότερες πτυχές του κηρύγματος της Εκκλησίας. Ο βασικός άξονας πραγματοποιήσεώς τους υπήρξε:</a:t>
            </a:r>
          </a:p>
          <a:p>
            <a:pPr marL="514350" indent="-514350">
              <a:buFont typeface="+mj-lt"/>
              <a:buAutoNum type="arabicParenR"/>
            </a:pPr>
            <a:r>
              <a:rPr lang="el-GR" dirty="0"/>
              <a:t>η ανάλυση του κατά Ιωάννην Ευαγγελίου, του λεγόμενου «λειτουργικού Ευαγγελίου», και</a:t>
            </a:r>
          </a:p>
          <a:p>
            <a:pPr marL="514350" indent="-514350">
              <a:buFont typeface="+mj-lt"/>
              <a:buAutoNum type="arabicParenR"/>
            </a:pPr>
            <a:r>
              <a:rPr lang="el-GR" dirty="0"/>
              <a:t>η ανάλυση της Βίβλου. Η μύηση στην Παλαιά Διαθήκη συνιστούσε εισαγωγή στη Λατρεία, εφόσον στο βιβλικό κείμενο υπάρχει μία «τυπολογία» της Λατρείας. Οι νεοφώτιστοι γνώριζαν τις αλήθειες της Παλαιάς Διαθήκης ως προεικονίσεις της Καινής. Στις μυσταγωγικές κατηχήσεις οι προεικονίσεις αυτές αναλύονταν: </a:t>
            </a:r>
          </a:p>
          <a:p>
            <a:pPr lvl="1">
              <a:buFont typeface="Wingdings" panose="05000000000000000000" pitchFamily="2" charset="2"/>
              <a:buChar char="v"/>
            </a:pPr>
            <a:r>
              <a:rPr lang="el-GR" dirty="0"/>
              <a:t>το κατά Ιωάννην παρομοιάζει το μάννα ως προτύπωση της Θείας Ευχαριστίας, </a:t>
            </a:r>
          </a:p>
          <a:p>
            <a:pPr lvl="1">
              <a:buFont typeface="Wingdings" panose="05000000000000000000" pitchFamily="2" charset="2"/>
              <a:buChar char="v"/>
            </a:pPr>
            <a:r>
              <a:rPr lang="el-GR" dirty="0"/>
              <a:t>η Α΄ προς Κορινθίους Επιστολή αναφέρει τη διάβαση της Ερυθράς θάλασσας ως προτύπωση του Βαπτίσματος, ενώ </a:t>
            </a:r>
          </a:p>
          <a:p>
            <a:pPr lvl="1">
              <a:buFont typeface="Wingdings" panose="05000000000000000000" pitchFamily="2" charset="2"/>
              <a:buChar char="v"/>
            </a:pPr>
            <a:r>
              <a:rPr lang="el-GR" dirty="0"/>
              <a:t>η Α΄ Πέτρου αναφέρει ως προτύπωση του Βαπτίσματος τον κατακλυσμό. </a:t>
            </a:r>
          </a:p>
        </p:txBody>
      </p:sp>
    </p:spTree>
    <p:extLst>
      <p:ext uri="{BB962C8B-B14F-4D97-AF65-F5344CB8AC3E}">
        <p14:creationId xmlns:p14="http://schemas.microsoft.com/office/powerpoint/2010/main" val="1316080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CF78B4-B054-1111-0D8F-1F5A92DD89E2}"/>
              </a:ext>
            </a:extLst>
          </p:cNvPr>
          <p:cNvSpPr>
            <a:spLocks noGrp="1"/>
          </p:cNvSpPr>
          <p:nvPr>
            <p:ph type="title"/>
          </p:nvPr>
        </p:nvSpPr>
        <p:spPr>
          <a:xfrm>
            <a:off x="838200" y="0"/>
            <a:ext cx="10515600" cy="681037"/>
          </a:xfrm>
        </p:spPr>
        <p:txBody>
          <a:bodyPr>
            <a:normAutofit fontScale="90000"/>
          </a:bodyPr>
          <a:lstStyle/>
          <a:p>
            <a:pPr algn="ctr"/>
            <a:r>
              <a:rPr lang="el-GR" dirty="0"/>
              <a:t>ΕΝΝΟΙΑ ΚΑΙ ΣΚΟΠΟΣ ΤΟΥ ΚΗΡΥΓΜΑΤΟΣ</a:t>
            </a:r>
          </a:p>
        </p:txBody>
      </p:sp>
      <p:sp>
        <p:nvSpPr>
          <p:cNvPr id="3" name="Θέση περιεχομένου 2">
            <a:extLst>
              <a:ext uri="{FF2B5EF4-FFF2-40B4-BE49-F238E27FC236}">
                <a16:creationId xmlns:a16="http://schemas.microsoft.com/office/drawing/2014/main" id="{D1496C74-8AB8-A18C-E7E5-25E48B01AF95}"/>
              </a:ext>
            </a:extLst>
          </p:cNvPr>
          <p:cNvSpPr>
            <a:spLocks noGrp="1"/>
          </p:cNvSpPr>
          <p:nvPr>
            <p:ph idx="1"/>
          </p:nvPr>
        </p:nvSpPr>
        <p:spPr>
          <a:xfrm>
            <a:off x="0" y="557542"/>
            <a:ext cx="12192000" cy="6300458"/>
          </a:xfrm>
        </p:spPr>
        <p:txBody>
          <a:bodyPr>
            <a:normAutofit fontScale="92500" lnSpcReduction="10000"/>
          </a:bodyPr>
          <a:lstStyle/>
          <a:p>
            <a:r>
              <a:rPr lang="el-GR" dirty="0"/>
              <a:t>Παρακολουθώντας τις φάσεις της ιστορικής πορείας του κηρύγματος στις δύο χιλιετίες της ζωής του, γίνεται αντιληπτή η διαχρονική ενότητα του ευαγγελικού λόγου, που από την εποχή του Χριστού μέχρι και σήμερα «</a:t>
            </a:r>
            <a:r>
              <a:rPr lang="el-GR" i="1" dirty="0"/>
              <a:t>τρέχει </a:t>
            </a:r>
            <a:r>
              <a:rPr lang="el-GR" i="1" dirty="0" err="1"/>
              <a:t>καὶ</a:t>
            </a:r>
            <a:r>
              <a:rPr lang="el-GR" i="1" dirty="0"/>
              <a:t> δοξάζεται</a:t>
            </a:r>
            <a:r>
              <a:rPr lang="el-GR" dirty="0"/>
              <a:t>» (</a:t>
            </a:r>
            <a:r>
              <a:rPr lang="el-GR" i="1" dirty="0"/>
              <a:t>Β΄ Τιμ</a:t>
            </a:r>
            <a:r>
              <a:rPr lang="el-GR" dirty="0"/>
              <a:t>. 3,1).</a:t>
            </a:r>
          </a:p>
          <a:p>
            <a:r>
              <a:rPr lang="el-GR" dirty="0"/>
              <a:t>Και η ενότητα αυτή οφείλεται στο γεγονός ότι ο ίδιος ο Λόγος του Θεού καταγγέλλεται και το Πνεύμα το άγιο λαλεί μέσα στον κόσμο, οικονομώντας τη σωτηρία του.</a:t>
            </a:r>
          </a:p>
          <a:p>
            <a:r>
              <a:rPr lang="el-GR" dirty="0"/>
              <a:t>Στην ποικιλία αυτή των χαρισμάτων για τη μετάδοση της αλήθειας του ευαγγελίου του Χριστού αναγνωρίζεται όχι μόνο </a:t>
            </a:r>
            <a:r>
              <a:rPr lang="el-GR" u="sng" dirty="0"/>
              <a:t>η ενότητα του Πνεύματος</a:t>
            </a:r>
            <a:r>
              <a:rPr lang="el-GR" dirty="0"/>
              <a:t>, αλλά και </a:t>
            </a:r>
            <a:r>
              <a:rPr lang="el-GR" u="sng" dirty="0"/>
              <a:t>η πολυμήχανη σοφία του Θεού</a:t>
            </a:r>
            <a:r>
              <a:rPr lang="el-GR" dirty="0"/>
              <a:t>, που χρησιμοποιεί ως όργανά της ανθρώπους, ώστε να παίρνει κάθε φορά ο θείος Λόγος κατάλληλη και προσαρμοσμένη μορφή.</a:t>
            </a:r>
          </a:p>
          <a:p>
            <a:r>
              <a:rPr lang="el-GR" dirty="0"/>
              <a:t>Μέσα από τα στόματα των κηρύκων, παρά τις χρονικές και τοπικές αποστάσεις και την φαινομενική διαφοροποίησή τους, ένα έργο ασκείται, δηλαδή το κήρυγμα λόγω και έργω του ευαγγελίου. Και το έργο αυτό επιτελείται αυθεντικά μόνο από το μυστικό σώμα και μέσα στο μυστικό σώμα του Χριστού, την Εκκλησία. </a:t>
            </a:r>
          </a:p>
          <a:p>
            <a:r>
              <a:rPr lang="el-GR" dirty="0"/>
              <a:t>Και εφόσον η Εκκλησία είναι ο Χριστός που παρατείνεται στους αιώνες, το μυστικό σώμα του Χριστού συνεχίζει το διδακτικό Του έργο διαχειριζόμενο εν </a:t>
            </a:r>
            <a:r>
              <a:rPr lang="el-GR" dirty="0" err="1"/>
              <a:t>αγίω</a:t>
            </a:r>
            <a:r>
              <a:rPr lang="el-GR" dirty="0"/>
              <a:t> Πνεύματι το </a:t>
            </a:r>
            <a:r>
              <a:rPr lang="el-GR" b="1" dirty="0"/>
              <a:t>προφητικό Του αξίωμα</a:t>
            </a:r>
            <a:r>
              <a:rPr lang="el-GR" dirty="0"/>
              <a:t>. Με την έννοια αυτή ο ίδιος ο Χριστός και πάντοτε και σήμερα διδάσκει και ευαγγελίζεται διά της Εκκλησίας. </a:t>
            </a:r>
          </a:p>
        </p:txBody>
      </p:sp>
    </p:spTree>
    <p:extLst>
      <p:ext uri="{BB962C8B-B14F-4D97-AF65-F5344CB8AC3E}">
        <p14:creationId xmlns:p14="http://schemas.microsoft.com/office/powerpoint/2010/main" val="6782036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EDAF95-916A-3634-F643-88D66EA13B95}"/>
              </a:ext>
            </a:extLst>
          </p:cNvPr>
          <p:cNvSpPr>
            <a:spLocks noGrp="1"/>
          </p:cNvSpPr>
          <p:nvPr>
            <p:ph type="title"/>
          </p:nvPr>
        </p:nvSpPr>
        <p:spPr>
          <a:xfrm>
            <a:off x="0" y="18256"/>
            <a:ext cx="12192000" cy="662782"/>
          </a:xfrm>
        </p:spPr>
        <p:txBody>
          <a:bodyPr>
            <a:normAutofit/>
          </a:bodyPr>
          <a:lstStyle/>
          <a:p>
            <a:pPr algn="ctr"/>
            <a:r>
              <a:rPr lang="el-GR" sz="3200" dirty="0"/>
              <a:t>ΤΑ ΧΑΡΑΚΤΗΡΙΣΤΙΚΑ ΤΟΥ ΚΗΡΥΓΜΑΤΟΣ </a:t>
            </a:r>
            <a:r>
              <a:rPr lang="el-GR" sz="3200" b="1" dirty="0"/>
              <a:t>Δ΄. ΜΥΣΤΑΓΩΓΙΚΟ Ή ΛΕΙΤΟΥΡΓΙΚΟ</a:t>
            </a:r>
            <a:r>
              <a:rPr lang="en-GB" sz="3200" b="1" dirty="0"/>
              <a:t> </a:t>
            </a:r>
            <a:endParaRPr lang="el-GR" sz="3200" dirty="0"/>
          </a:p>
        </p:txBody>
      </p:sp>
      <p:sp>
        <p:nvSpPr>
          <p:cNvPr id="3" name="Θέση περιεχομένου 2">
            <a:extLst>
              <a:ext uri="{FF2B5EF4-FFF2-40B4-BE49-F238E27FC236}">
                <a16:creationId xmlns:a16="http://schemas.microsoft.com/office/drawing/2014/main" id="{6D171963-1618-4E1C-A948-92D777E2E6F3}"/>
              </a:ext>
            </a:extLst>
          </p:cNvPr>
          <p:cNvSpPr>
            <a:spLocks noGrp="1"/>
          </p:cNvSpPr>
          <p:nvPr>
            <p:ph idx="1"/>
          </p:nvPr>
        </p:nvSpPr>
        <p:spPr>
          <a:xfrm>
            <a:off x="-1" y="566168"/>
            <a:ext cx="12191999" cy="6273575"/>
          </a:xfrm>
        </p:spPr>
        <p:txBody>
          <a:bodyPr>
            <a:normAutofit fontScale="92500" lnSpcReduction="10000"/>
          </a:bodyPr>
          <a:lstStyle/>
          <a:p>
            <a:r>
              <a:rPr lang="el-GR" dirty="0"/>
              <a:t>Μία σημαντική θεματογραφία του λειτουργικού κηρύγματος μπορεί να είναι και εκείνη που σχετίζεται με τις γιορτές. Η ποικιλία των εορτών συνυφαίνεται με ποικιλία λειτουργικού εορτολογικού προγράμματος. Η σύνδεση του ρητορικού εκκλησιαστικού λόγου με τις εορτές κατά τη διάρκεια της θείας Λειτουργίας δημιούργησε τους λεγόμενους πανηγυρικούς ή εγκωμιαστικούς λόγους. </a:t>
            </a:r>
          </a:p>
          <a:p>
            <a:r>
              <a:rPr lang="el-GR" dirty="0"/>
              <a:t>Το λειτουργικό </a:t>
            </a:r>
            <a:r>
              <a:rPr lang="el-GR" dirty="0" err="1"/>
              <a:t>εορτολογικό</a:t>
            </a:r>
            <a:r>
              <a:rPr lang="el-GR" dirty="0"/>
              <a:t> κήρυγμα λαμβάνει τη θεματολογία του κυρίως από την υμνολογία ή από την αγιογραφική απεικόνιση της εορτής. Αλλά και τα λειτουργικά δρώμενα μιας γιορτής, όπως η βύθιση του Σταυρού κατά την τελετή του Μ. Αγιασμού των </a:t>
            </a:r>
            <a:r>
              <a:rPr lang="el-GR" dirty="0" err="1"/>
              <a:t>Θεοφανείων</a:t>
            </a:r>
            <a:r>
              <a:rPr lang="el-GR" dirty="0"/>
              <a:t>, η λιτάνευση των αγίων εικόνων κατά την Κυριακή της Ορθοδοξίας, παρέχουν αφορμές </a:t>
            </a:r>
            <a:r>
              <a:rPr lang="el-GR" dirty="0" err="1"/>
              <a:t>κηρυγματικής</a:t>
            </a:r>
            <a:r>
              <a:rPr lang="el-GR" dirty="0"/>
              <a:t> παρέμβασης.</a:t>
            </a:r>
          </a:p>
          <a:p>
            <a:r>
              <a:rPr lang="el-GR" dirty="0"/>
              <a:t>Στην περίπτωση αυτή το κήρυγμα εμφανίζει εξαιρετική επικαιρότητα και τυγχάνει ευνοϊκής υποδοχής από το ακροατήριο, δεδομένης της συλλογικής συμμετοχής των πιστών στις μεγάλες αυτές εορτές, αλλά και της επιθυμίας πολλών ανθρώπων να πληροφορηθούν για το θεολογικό περιεχόμενο των τελούμενων. </a:t>
            </a:r>
          </a:p>
          <a:p>
            <a:r>
              <a:rPr lang="el-GR" dirty="0"/>
              <a:t>Το κήρυγμα αυτό μπορεί να πραγματοποιηθεί είτε κατά την ημέρα της εορτής, είτε κατά την προεόρτιο ή μεθεόρτιο περίοδο. Έτσι, πολλές φορές στις Κυριακές που προηγούνται των εορτών μπορεί να οργανώνεται το λειτουργικό </a:t>
            </a:r>
            <a:r>
              <a:rPr lang="el-GR" dirty="0" err="1"/>
              <a:t>εορτολογικό</a:t>
            </a:r>
            <a:r>
              <a:rPr lang="el-GR" dirty="0"/>
              <a:t> κήρυγμα ως προετοιμασία για την επερχόμενη εορτή.   </a:t>
            </a:r>
          </a:p>
        </p:txBody>
      </p:sp>
    </p:spTree>
    <p:extLst>
      <p:ext uri="{BB962C8B-B14F-4D97-AF65-F5344CB8AC3E}">
        <p14:creationId xmlns:p14="http://schemas.microsoft.com/office/powerpoint/2010/main" val="802099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BC77B4-235E-33B1-1B18-EC79829D5149}"/>
              </a:ext>
            </a:extLst>
          </p:cNvPr>
          <p:cNvSpPr>
            <a:spLocks noGrp="1"/>
          </p:cNvSpPr>
          <p:nvPr>
            <p:ph type="title"/>
          </p:nvPr>
        </p:nvSpPr>
        <p:spPr>
          <a:xfrm>
            <a:off x="0" y="18256"/>
            <a:ext cx="12192000" cy="593866"/>
          </a:xfrm>
        </p:spPr>
        <p:txBody>
          <a:bodyPr>
            <a:normAutofit fontScale="90000"/>
          </a:bodyPr>
          <a:lstStyle/>
          <a:p>
            <a:pPr algn="ctr"/>
            <a:r>
              <a:rPr lang="el-GR" sz="3600" dirty="0"/>
              <a:t>ΤΑ ΧΑΡΑΚΤΗΡΙΣΤΙΚΑ ΤΟΥ ΚΗΡΥΓΜΑΤΟΣ </a:t>
            </a:r>
            <a:r>
              <a:rPr lang="el-GR" sz="3600" b="1" dirty="0"/>
              <a:t>Δ΄. ΜΥΣΤΑΓΩΓΙΚΟ Ή ΛΕΙΤΟΥΡΓΙΚΟ</a:t>
            </a:r>
            <a:r>
              <a:rPr lang="en-GB" sz="3600" b="1" dirty="0"/>
              <a:t> </a:t>
            </a:r>
            <a:endParaRPr lang="el-GR" sz="3600" dirty="0"/>
          </a:p>
        </p:txBody>
      </p:sp>
      <p:sp>
        <p:nvSpPr>
          <p:cNvPr id="3" name="Θέση περιεχομένου 2">
            <a:extLst>
              <a:ext uri="{FF2B5EF4-FFF2-40B4-BE49-F238E27FC236}">
                <a16:creationId xmlns:a16="http://schemas.microsoft.com/office/drawing/2014/main" id="{EF262FB4-C686-7ACF-F0D5-D31ADBCC637E}"/>
              </a:ext>
            </a:extLst>
          </p:cNvPr>
          <p:cNvSpPr>
            <a:spLocks noGrp="1"/>
          </p:cNvSpPr>
          <p:nvPr>
            <p:ph idx="1"/>
          </p:nvPr>
        </p:nvSpPr>
        <p:spPr>
          <a:xfrm>
            <a:off x="0" y="612122"/>
            <a:ext cx="12192000" cy="6245878"/>
          </a:xfrm>
        </p:spPr>
        <p:txBody>
          <a:bodyPr>
            <a:normAutofit fontScale="77500" lnSpcReduction="20000"/>
          </a:bodyPr>
          <a:lstStyle/>
          <a:p>
            <a:r>
              <a:rPr lang="el-GR" dirty="0"/>
              <a:t>Πολύ σημαντικό είναι και το θέμα του περιεχομένου και της δομής του Μυσταγωγικού κηρύγματος. </a:t>
            </a:r>
          </a:p>
          <a:p>
            <a:r>
              <a:rPr lang="el-GR" dirty="0"/>
              <a:t>Το πρώτο στοιχείο θα πρέπει να αποτελεί η </a:t>
            </a:r>
            <a:r>
              <a:rPr lang="el-GR" b="1" dirty="0"/>
              <a:t>σύντομη εισαγωγή </a:t>
            </a:r>
            <a:r>
              <a:rPr lang="el-GR" dirty="0"/>
              <a:t>περί του Μυστηρίου, με έμφαση στον θεοΐδρυτο χαρακτήρα του. </a:t>
            </a:r>
          </a:p>
          <a:p>
            <a:r>
              <a:rPr lang="el-GR" dirty="0"/>
              <a:t>Στη συνέχεια πρέπει να εκθέσει </a:t>
            </a:r>
            <a:r>
              <a:rPr lang="el-GR" b="1" dirty="0"/>
              <a:t>το ιστορικό τους περίγραμμα</a:t>
            </a:r>
            <a:r>
              <a:rPr lang="el-GR" dirty="0"/>
              <a:t>. Το έργο αυτό είναι απαραίτητο, γιατί ο πιστός του 21</a:t>
            </a:r>
            <a:r>
              <a:rPr lang="el-GR" baseline="30000" dirty="0"/>
              <a:t>ου</a:t>
            </a:r>
            <a:r>
              <a:rPr lang="el-GR" dirty="0"/>
              <a:t> αιώνα αισθάνεται την ανάγκη να πληροφορηθεί την ιστορική διαδρομή των μυστηρίων μέχρι την εποχή μας, ώστε  να μην έχει λανθασμένες απόψεις ότι όλα τελούνταν εξαρχής όπως σήμερα. Το τμήμα αυτό δεν πρέπει να είναι εκτεταμένο, αλλά συνοπτικό με στόχο να αναζωογονεί το ενδιαφέρον και όχι να το μειώνει. </a:t>
            </a:r>
          </a:p>
          <a:p>
            <a:r>
              <a:rPr lang="el-GR" dirty="0"/>
              <a:t>Επόμενο και κεντρικό σημείο είναι </a:t>
            </a:r>
            <a:r>
              <a:rPr lang="el-GR" b="1" dirty="0"/>
              <a:t>η θεολογική ανάλυση</a:t>
            </a:r>
            <a:r>
              <a:rPr lang="el-GR" dirty="0"/>
              <a:t>. </a:t>
            </a:r>
          </a:p>
          <a:p>
            <a:pPr marL="971550" lvl="1" indent="-514350">
              <a:buFont typeface="+mj-lt"/>
              <a:buAutoNum type="arabicParenR"/>
            </a:pPr>
            <a:r>
              <a:rPr lang="el-GR" dirty="0"/>
              <a:t>Πρώτο βήμα είναι η επεξήγηση κάποιων βασικών όρων σχετικών με τα Μυστήρια που αναλύει. Οι όροι αυτοί θα αποτελέσουν τα «κλειδιά», ώστε να διευκολυνθεί η περαιτέρω θεολογική ανάλυση, και σχετίζονται με τα λεγόμενα υλικά στοιχεία ενός Μυστηρίου, τα οποία θεωρούνται εισαγωγικά για την κατανόησή του. </a:t>
            </a:r>
          </a:p>
          <a:p>
            <a:pPr marL="971550" lvl="1" indent="-514350">
              <a:buFont typeface="+mj-lt"/>
              <a:buAutoNum type="arabicParenR"/>
            </a:pPr>
            <a:r>
              <a:rPr lang="el-GR" dirty="0"/>
              <a:t>Δεύτερο βήμα είναι η αναφορά στους υπάρχοντες συμβολισμούς και στο θεολογικό τους περιεχόμενο. Η χρησιμοποίηση της </a:t>
            </a:r>
            <a:r>
              <a:rPr lang="el-GR"/>
              <a:t>σχετικής πατερικής </a:t>
            </a:r>
            <a:r>
              <a:rPr lang="el-GR" dirty="0"/>
              <a:t>γραμματείας, στην οποία επεξηγούνται και αναλύονται οι εν λόγω συμβολισμοί, κρίνεται αναγκαία. </a:t>
            </a:r>
          </a:p>
          <a:p>
            <a:pPr marL="971550" lvl="1" indent="-514350">
              <a:buFont typeface="+mj-lt"/>
              <a:buAutoNum type="arabicParenR"/>
            </a:pPr>
            <a:r>
              <a:rPr lang="el-GR" dirty="0"/>
              <a:t>Στη συνέχεια ακολουθεί το κυρίως τμήμα της θεολογικής αναλύσεως. Πρόκειται για τη διεξοδική παρουσίαση του Μυστηρίου με σχολιασμό των τελετουργικών και </a:t>
            </a:r>
            <a:r>
              <a:rPr lang="el-GR" dirty="0" err="1"/>
              <a:t>προσευχητικών</a:t>
            </a:r>
            <a:r>
              <a:rPr lang="el-GR" dirty="0"/>
              <a:t> δεδομένων. Το σημείο αυτό αποτελεί το νευραλγικό κέντρο του Μυσταγωγικού κηρύγματος.</a:t>
            </a:r>
          </a:p>
          <a:p>
            <a:r>
              <a:rPr lang="el-GR" dirty="0"/>
              <a:t>Μέσα από αυτή τη διδαχή ο πιστός: </a:t>
            </a:r>
          </a:p>
          <a:p>
            <a:pPr lvl="1">
              <a:buFont typeface="Wingdings" panose="05000000000000000000" pitchFamily="2" charset="2"/>
              <a:buChar char="v"/>
            </a:pPr>
            <a:r>
              <a:rPr lang="el-GR" dirty="0"/>
              <a:t>θα συνειδητοποιήσει τη </a:t>
            </a:r>
            <a:r>
              <a:rPr lang="el-GR" sz="2500" dirty="0"/>
              <a:t>θέση του ως μέλους της </a:t>
            </a:r>
            <a:r>
              <a:rPr lang="el-GR" sz="2500" dirty="0" err="1"/>
              <a:t>λατρεύουσας</a:t>
            </a:r>
            <a:r>
              <a:rPr lang="el-GR" sz="2500" dirty="0"/>
              <a:t> Εκκλησίας και </a:t>
            </a:r>
          </a:p>
          <a:p>
            <a:pPr lvl="1">
              <a:buFont typeface="Wingdings" panose="05000000000000000000" pitchFamily="2" charset="2"/>
              <a:buChar char="v"/>
            </a:pPr>
            <a:r>
              <a:rPr lang="el-GR" sz="2500" dirty="0"/>
              <a:t>θα ανακαλύψει την αντιστοιχία της θείας Λατρείας με την προσωπική του ζωή. Είναι η διδαχή που θα καταστήσει τον πιστό «μετέχοντα» και όχι «παθητικό ακροατή».</a:t>
            </a:r>
          </a:p>
          <a:p>
            <a:pPr marL="457200" lvl="1" indent="0">
              <a:buNone/>
            </a:pPr>
            <a:r>
              <a:rPr lang="el-GR" sz="3100" dirty="0"/>
              <a:t> </a:t>
            </a:r>
          </a:p>
        </p:txBody>
      </p:sp>
    </p:spTree>
    <p:extLst>
      <p:ext uri="{BB962C8B-B14F-4D97-AF65-F5344CB8AC3E}">
        <p14:creationId xmlns:p14="http://schemas.microsoft.com/office/powerpoint/2010/main" val="989085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B9F6C4-3343-BE5E-031E-501714BB044A}"/>
              </a:ext>
            </a:extLst>
          </p:cNvPr>
          <p:cNvSpPr>
            <a:spLocks noGrp="1"/>
          </p:cNvSpPr>
          <p:nvPr>
            <p:ph type="title"/>
          </p:nvPr>
        </p:nvSpPr>
        <p:spPr>
          <a:xfrm>
            <a:off x="0" y="18256"/>
            <a:ext cx="12192000" cy="538336"/>
          </a:xfrm>
        </p:spPr>
        <p:txBody>
          <a:bodyPr>
            <a:normAutofit/>
          </a:bodyPr>
          <a:lstStyle/>
          <a:p>
            <a:pPr algn="ctr"/>
            <a:r>
              <a:rPr lang="el-GR" sz="3200" dirty="0"/>
              <a:t>ΤΑ ΧΑΡΑΚΤΗΡΙΣΤΙΚΑ ΤΟΥ ΚΗΡΥΓΜΑΤΟΣ </a:t>
            </a:r>
            <a:r>
              <a:rPr lang="el-GR" sz="3200" b="1" dirty="0"/>
              <a:t>Δ΄. ΜΥΣΤΑΓΩΓΙΚΟ Ή ΛΕΙΤΟΥΡΓΙΚΟ</a:t>
            </a:r>
            <a:r>
              <a:rPr lang="en-GB" sz="3200" b="1" dirty="0"/>
              <a:t> </a:t>
            </a:r>
            <a:endParaRPr lang="el-GR" sz="3200" dirty="0"/>
          </a:p>
        </p:txBody>
      </p:sp>
      <p:sp>
        <p:nvSpPr>
          <p:cNvPr id="3" name="Θέση περιεχομένου 2">
            <a:extLst>
              <a:ext uri="{FF2B5EF4-FFF2-40B4-BE49-F238E27FC236}">
                <a16:creationId xmlns:a16="http://schemas.microsoft.com/office/drawing/2014/main" id="{F81107DD-7354-BEA0-977F-F6978E123DF6}"/>
              </a:ext>
            </a:extLst>
          </p:cNvPr>
          <p:cNvSpPr>
            <a:spLocks noGrp="1"/>
          </p:cNvSpPr>
          <p:nvPr>
            <p:ph idx="1"/>
          </p:nvPr>
        </p:nvSpPr>
        <p:spPr>
          <a:xfrm>
            <a:off x="0" y="700754"/>
            <a:ext cx="12192000" cy="6138989"/>
          </a:xfrm>
        </p:spPr>
        <p:txBody>
          <a:bodyPr>
            <a:normAutofit fontScale="92500" lnSpcReduction="20000"/>
          </a:bodyPr>
          <a:lstStyle/>
          <a:p>
            <a:r>
              <a:rPr lang="el-GR" dirty="0"/>
              <a:t>Η </a:t>
            </a:r>
            <a:r>
              <a:rPr lang="el-GR" b="1" dirty="0"/>
              <a:t>υμνολογία της Εκκλησίας </a:t>
            </a:r>
            <a:r>
              <a:rPr lang="el-GR" dirty="0"/>
              <a:t>αποτελεί σημαντικό παράγοντα προσεγγίσεως της θεολογίας των τελούμενων στη Λατρεία. Ο ύμνος είναι ένα κήρυγμα ή μία ομιλία από μόνος του, η οποία για να γίνει κατανοητή χρειάζεται γνώση του γλωσσικού κώδικα, στον οποίο έχει κωδικοποιηθεί. Συνεπώς, η υμνολογία αποκαλύπτει το θεολογικό περιεχόμενο των Μυστηρίων, των Ακολουθιών, αλλά και των εορτών. </a:t>
            </a:r>
          </a:p>
          <a:p>
            <a:r>
              <a:rPr lang="el-GR" dirty="0"/>
              <a:t>Ακόμη μία θεματολογία του λειτουργικού κηρύγματος μπορεί να πηγάζει και από τις λεγόμενες </a:t>
            </a:r>
            <a:r>
              <a:rPr lang="el-GR" b="1" dirty="0"/>
              <a:t>«λειτουργικές τέχνες»</a:t>
            </a:r>
            <a:r>
              <a:rPr lang="el-GR" dirty="0"/>
              <a:t>: </a:t>
            </a:r>
            <a:r>
              <a:rPr lang="el-GR" u="sng" dirty="0"/>
              <a:t>την εκκλησιαστική μουσική</a:t>
            </a:r>
            <a:r>
              <a:rPr lang="el-GR" dirty="0"/>
              <a:t>, </a:t>
            </a:r>
            <a:r>
              <a:rPr lang="el-GR" u="sng" dirty="0"/>
              <a:t>ζωγραφική</a:t>
            </a:r>
            <a:r>
              <a:rPr lang="el-GR" dirty="0"/>
              <a:t>, </a:t>
            </a:r>
            <a:r>
              <a:rPr lang="el-GR" u="sng" dirty="0"/>
              <a:t>αρχιτεκτονική</a:t>
            </a:r>
            <a:r>
              <a:rPr lang="el-GR" dirty="0"/>
              <a:t> και </a:t>
            </a:r>
            <a:r>
              <a:rPr lang="el-GR" u="sng" dirty="0"/>
              <a:t>μικροτεχνία</a:t>
            </a:r>
            <a:r>
              <a:rPr lang="el-GR" dirty="0"/>
              <a:t>. Οι τέχνες αυτές περικλείουν ένα ευρύτατο θεολογικό πλαίσιο, το οποίο παρέχει πολλές </a:t>
            </a:r>
            <a:r>
              <a:rPr lang="el-GR" dirty="0" err="1"/>
              <a:t>κηρυκτικές</a:t>
            </a:r>
            <a:r>
              <a:rPr lang="el-GR" dirty="0"/>
              <a:t> αφορμές. </a:t>
            </a:r>
          </a:p>
          <a:p>
            <a:r>
              <a:rPr lang="el-GR" dirty="0"/>
              <a:t>Η γνωστή θέση ότι οι εικόνες αποτελούν «τα βιβλία των </a:t>
            </a:r>
            <a:r>
              <a:rPr lang="el-GR" dirty="0" err="1"/>
              <a:t>αγραμμάτων</a:t>
            </a:r>
            <a:r>
              <a:rPr lang="el-GR" dirty="0"/>
              <a:t>» υποδηλώνει ότι τα συγκεκριμένα «βιβλία» απαιτούν θεολογική επεξήγηση και, γι’ αυτό, συνιστούν πλούσια </a:t>
            </a:r>
            <a:r>
              <a:rPr lang="el-GR" dirty="0" err="1"/>
              <a:t>κηρυκτική</a:t>
            </a:r>
            <a:r>
              <a:rPr lang="el-GR" dirty="0"/>
              <a:t> θεματολογία. «</a:t>
            </a:r>
            <a:r>
              <a:rPr lang="el-GR" i="1" dirty="0"/>
              <a:t>Η εικόνα</a:t>
            </a:r>
            <a:r>
              <a:rPr lang="el-GR" dirty="0"/>
              <a:t>», γράφει ο Λεωνίδας </a:t>
            </a:r>
            <a:r>
              <a:rPr lang="el-GR" dirty="0" err="1"/>
              <a:t>Ουσπένσκυ</a:t>
            </a:r>
            <a:r>
              <a:rPr lang="el-GR" dirty="0"/>
              <a:t>, «</a:t>
            </a:r>
            <a:r>
              <a:rPr lang="el-GR" i="1" dirty="0"/>
              <a:t>μας ανοίγει μία απέραντη θέα που αγκαλιάζει όλο τον κόσμο, το παρελθόν και το μέλλον σ’ ένα συνεχές παρόν. Και η ανθρώπινη δημιουργία, όσο φτωχές και αν είναι οι δυνατότητές της, χρησιμεύει στην Εκκλησία σαν γλώσσα για να αποκαλύψει στον κόσμο το μυστήριο του μέλλοντος αιώνος</a:t>
            </a:r>
            <a:r>
              <a:rPr lang="el-GR" dirty="0"/>
              <a:t>». </a:t>
            </a:r>
          </a:p>
          <a:p>
            <a:r>
              <a:rPr lang="el-GR" dirty="0"/>
              <a:t>Έτσι, η εικόνα γίνεται υπόμνημα της Αγίας Γραφής και των λειτουργικών υμνολογικών κειμένων. Είναι μία ζωντανή γλώσσα, ισότιμη με τον πατερικό λόγο, και μάλιστα περισσότερο άμεση στον λαό. </a:t>
            </a:r>
          </a:p>
        </p:txBody>
      </p:sp>
    </p:spTree>
    <p:extLst>
      <p:ext uri="{BB962C8B-B14F-4D97-AF65-F5344CB8AC3E}">
        <p14:creationId xmlns:p14="http://schemas.microsoft.com/office/powerpoint/2010/main" val="3214255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47901A-275E-2460-7DEE-BDFAC2DD4D26}"/>
              </a:ext>
            </a:extLst>
          </p:cNvPr>
          <p:cNvSpPr>
            <a:spLocks noGrp="1"/>
          </p:cNvSpPr>
          <p:nvPr>
            <p:ph type="title"/>
          </p:nvPr>
        </p:nvSpPr>
        <p:spPr>
          <a:xfrm>
            <a:off x="0" y="0"/>
            <a:ext cx="12192000" cy="546931"/>
          </a:xfrm>
        </p:spPr>
        <p:txBody>
          <a:bodyPr>
            <a:normAutofit fontScale="90000"/>
          </a:bodyPr>
          <a:lstStyle/>
          <a:p>
            <a:pPr algn="ctr"/>
            <a:r>
              <a:rPr lang="el-GR" sz="4400" dirty="0"/>
              <a:t>ΤΑ ΧΑΡΑΚΤΗΡΙΣΤΙΚΑ ΤΟΥ ΚΗΡΥΓΜΑΤΟΣ </a:t>
            </a:r>
            <a:r>
              <a:rPr lang="el-GR" sz="4400" b="1" dirty="0"/>
              <a:t>Ε΄. </a:t>
            </a:r>
            <a:r>
              <a:rPr lang="el-GR" b="1" dirty="0"/>
              <a:t>ΠΡΑΚΤ</a:t>
            </a:r>
            <a:r>
              <a:rPr lang="el-GR" sz="4400" b="1" dirty="0"/>
              <a:t>ΙΚΟ</a:t>
            </a:r>
            <a:r>
              <a:rPr lang="en-GB" sz="4400" b="1" dirty="0"/>
              <a:t> </a:t>
            </a:r>
            <a:endParaRPr lang="el-GR" dirty="0"/>
          </a:p>
        </p:txBody>
      </p:sp>
      <p:sp>
        <p:nvSpPr>
          <p:cNvPr id="3" name="Θέση περιεχομένου 2">
            <a:extLst>
              <a:ext uri="{FF2B5EF4-FFF2-40B4-BE49-F238E27FC236}">
                <a16:creationId xmlns:a16="http://schemas.microsoft.com/office/drawing/2014/main" id="{976A9DFF-31E3-C57B-6A5B-4D237D5E54CC}"/>
              </a:ext>
            </a:extLst>
          </p:cNvPr>
          <p:cNvSpPr>
            <a:spLocks noGrp="1"/>
          </p:cNvSpPr>
          <p:nvPr>
            <p:ph idx="1"/>
          </p:nvPr>
        </p:nvSpPr>
        <p:spPr>
          <a:xfrm>
            <a:off x="0" y="487110"/>
            <a:ext cx="12192000" cy="6370889"/>
          </a:xfrm>
        </p:spPr>
        <p:txBody>
          <a:bodyPr>
            <a:normAutofit fontScale="85000" lnSpcReduction="20000"/>
          </a:bodyPr>
          <a:lstStyle/>
          <a:p>
            <a:r>
              <a:rPr lang="el-GR" dirty="0"/>
              <a:t>Πρακτικό </a:t>
            </a:r>
            <a:r>
              <a:rPr lang="el-GR" b="1" dirty="0"/>
              <a:t>δεν είναι το κήρυγμα που αναφέρεται σε πρακτικά θέματα</a:t>
            </a:r>
            <a:r>
              <a:rPr lang="el-GR" dirty="0"/>
              <a:t>, δηλαδή σε ζητήματα που αφορούν τον ηθικό βίο των πιστών, και όχι σε θεωρητικά – δογματικά. Θεωρία και πράξη στον χριστιανισμό είναι άρρηκτα συνδεδεμένα, έτσι ώστε ούτε δόγμα νοείται χωρίς πρακτικές συνέπειες, ούτε πράξη μπορεί να παρουσιαστεί χωρίς τη θεωρητικής της δικαίωση. </a:t>
            </a:r>
          </a:p>
          <a:p>
            <a:r>
              <a:rPr lang="el-GR" dirty="0"/>
              <a:t>Πρακτικό είναι το κήρυγμα όταν </a:t>
            </a:r>
            <a:r>
              <a:rPr lang="el-GR" b="1" dirty="0"/>
              <a:t>αναπτύσσει τα θέματά του κατά απλό και διεξοδικό τρόπο </a:t>
            </a:r>
            <a:r>
              <a:rPr lang="el-GR" dirty="0"/>
              <a:t>και δεν αρκείται σε γενικούς αφορισμούς και υπερβατικές θεωρητικές πραγματεύσεις. Απαραίτητη είναι η </a:t>
            </a:r>
            <a:r>
              <a:rPr lang="el-GR" b="1" dirty="0"/>
              <a:t>τέλεια ανάλυση των ιδεών στις λεπτομέρειές τους</a:t>
            </a:r>
            <a:r>
              <a:rPr lang="el-GR" dirty="0"/>
              <a:t>, έτσι ώστε να μην μένουν στον ακροατή αναπάντητα ερωτήματα, ούτε να αφήνεται σ’ αυτόν η επεξεργασία και η εφαρμογή των αρχών αυτών στις καθημερινές περιστάσεις του χριστιανικού βίου. </a:t>
            </a:r>
          </a:p>
          <a:p>
            <a:r>
              <a:rPr lang="el-GR" dirty="0"/>
              <a:t>Έτσι, το κήρυγμα αποκτά ουσιαστικό ενδιαφέρον και το περιεχόμενό του γίνεται απόλυτα κατανοητό από τον ακροατή. Δηλαδή, </a:t>
            </a:r>
            <a:r>
              <a:rPr lang="el-GR" b="1" dirty="0"/>
              <a:t>υπάρχει ένας ουσιαστικός και πραγματικός διάλογος</a:t>
            </a:r>
            <a:r>
              <a:rPr lang="el-GR" dirty="0"/>
              <a:t>, αφού λόγος και αντίλογος και απορία έχουν προκαταβολικά αντιμετωπιστεί κατά την επεξεργασία του θέματος. </a:t>
            </a:r>
          </a:p>
          <a:p>
            <a:r>
              <a:rPr lang="el-GR" dirty="0"/>
              <a:t>Στο να πάρει πρακτικό χαρακτήρα ένα κήρυγμα συντελεί και </a:t>
            </a:r>
            <a:r>
              <a:rPr lang="el-GR" b="1" dirty="0"/>
              <a:t>η αισθητοποίηση και εποπτική παρουσίαση των διάφορων αληθειών</a:t>
            </a:r>
            <a:r>
              <a:rPr lang="el-GR" dirty="0"/>
              <a:t>. Η εποπτεία του λόγου επιτυγχάνεται με αισθητοποιήσεις των εννοιών σε εικόνες και παρομοιώσεις και με αναφορές σε αφηγήσεις ιστορικών γεγονότων και παραδειγμάτων από την Αγία Γραφή, την ιστορία της Εκκλησίας ή από την καθημερινή ζωή.</a:t>
            </a:r>
          </a:p>
          <a:p>
            <a:r>
              <a:rPr lang="el-GR" dirty="0"/>
              <a:t>Ο λόγος του Κυρίου είναι άριστο δείγμα πρακτικού κηρύγματος (εύληπτες εικόνες, παραβολές).</a:t>
            </a:r>
          </a:p>
        </p:txBody>
      </p:sp>
    </p:spTree>
    <p:extLst>
      <p:ext uri="{BB962C8B-B14F-4D97-AF65-F5344CB8AC3E}">
        <p14:creationId xmlns:p14="http://schemas.microsoft.com/office/powerpoint/2010/main" val="2469338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B12DB1-045B-55C8-916D-17B08C7FC93F}"/>
              </a:ext>
            </a:extLst>
          </p:cNvPr>
          <p:cNvSpPr>
            <a:spLocks noGrp="1"/>
          </p:cNvSpPr>
          <p:nvPr>
            <p:ph type="title"/>
          </p:nvPr>
        </p:nvSpPr>
        <p:spPr>
          <a:xfrm>
            <a:off x="0" y="18255"/>
            <a:ext cx="12192000" cy="477401"/>
          </a:xfrm>
        </p:spPr>
        <p:txBody>
          <a:bodyPr>
            <a:normAutofit fontScale="90000"/>
          </a:bodyPr>
          <a:lstStyle/>
          <a:p>
            <a:pPr algn="ctr"/>
            <a:r>
              <a:rPr lang="el-GR" sz="3200" dirty="0"/>
              <a:t>ΤΑ ΧΑΡΑΚΤΗΡΙΣΤΙΚΑ ΤΟΥ ΚΗΡΥΓΜΑΤΟΣ </a:t>
            </a:r>
            <a:r>
              <a:rPr lang="el-GR" sz="3200" b="1" dirty="0"/>
              <a:t>ΣΤ΄. ΣΑΦΕΣ ΚΑΙ ΣΥΓΚΕΚΡΙΜΕΝΟ</a:t>
            </a:r>
            <a:endParaRPr lang="el-GR" sz="3200" dirty="0"/>
          </a:p>
        </p:txBody>
      </p:sp>
      <p:sp>
        <p:nvSpPr>
          <p:cNvPr id="3" name="Θέση περιεχομένου 2">
            <a:extLst>
              <a:ext uri="{FF2B5EF4-FFF2-40B4-BE49-F238E27FC236}">
                <a16:creationId xmlns:a16="http://schemas.microsoft.com/office/drawing/2014/main" id="{463BFB08-11CF-C03F-7985-23ECC60B19EF}"/>
              </a:ext>
            </a:extLst>
          </p:cNvPr>
          <p:cNvSpPr>
            <a:spLocks noGrp="1"/>
          </p:cNvSpPr>
          <p:nvPr>
            <p:ph idx="1"/>
          </p:nvPr>
        </p:nvSpPr>
        <p:spPr>
          <a:xfrm>
            <a:off x="-1" y="495656"/>
            <a:ext cx="12191999" cy="6362344"/>
          </a:xfrm>
        </p:spPr>
        <p:txBody>
          <a:bodyPr>
            <a:normAutofit fontScale="85000" lnSpcReduction="20000"/>
          </a:bodyPr>
          <a:lstStyle/>
          <a:p>
            <a:r>
              <a:rPr lang="el-GR" dirty="0"/>
              <a:t>Στο κήρυγμα πρέπει να είναι απόλυτα ξεκαθαρισμένες και συγκεκριμένες και οι έννοιές του και ο τρόπος της διατυπώσεώς τους. Το κήρυγμα είναι διδασκαλία και ως τέτοια πρέπει να είναι «</a:t>
            </a:r>
            <a:r>
              <a:rPr lang="el-GR" i="1" dirty="0" err="1"/>
              <a:t>εὔσημος</a:t>
            </a:r>
            <a:r>
              <a:rPr lang="el-GR" i="1" dirty="0"/>
              <a:t> λόγος</a:t>
            </a:r>
            <a:r>
              <a:rPr lang="el-GR" dirty="0"/>
              <a:t>» και όχι «</a:t>
            </a:r>
            <a:r>
              <a:rPr lang="el-GR" i="1" dirty="0" err="1"/>
              <a:t>ἄδηλος</a:t>
            </a:r>
            <a:r>
              <a:rPr lang="el-GR" i="1" dirty="0"/>
              <a:t> φωνή</a:t>
            </a:r>
            <a:r>
              <a:rPr lang="el-GR" dirty="0"/>
              <a:t>», για να «</a:t>
            </a:r>
            <a:r>
              <a:rPr lang="el-GR" i="1" dirty="0" err="1"/>
              <a:t>γνωσθῇ</a:t>
            </a:r>
            <a:r>
              <a:rPr lang="el-GR" i="1" dirty="0"/>
              <a:t> </a:t>
            </a:r>
            <a:r>
              <a:rPr lang="el-GR" i="1" dirty="0" err="1"/>
              <a:t>τὸ</a:t>
            </a:r>
            <a:r>
              <a:rPr lang="el-GR" i="1" dirty="0"/>
              <a:t> </a:t>
            </a:r>
            <a:r>
              <a:rPr lang="el-GR" i="1" dirty="0" err="1"/>
              <a:t>λαλούμενον</a:t>
            </a:r>
            <a:r>
              <a:rPr lang="el-GR" dirty="0"/>
              <a:t>» και να </a:t>
            </a:r>
            <a:r>
              <a:rPr lang="el-GR" dirty="0" err="1"/>
              <a:t>οικοδομηθεί</a:t>
            </a:r>
            <a:r>
              <a:rPr lang="el-GR" dirty="0"/>
              <a:t> η Εκκλησία (</a:t>
            </a:r>
            <a:r>
              <a:rPr lang="el-GR" i="1" dirty="0"/>
              <a:t>Α΄ </a:t>
            </a:r>
            <a:r>
              <a:rPr lang="el-GR" i="1" dirty="0" err="1"/>
              <a:t>Κορ</a:t>
            </a:r>
            <a:r>
              <a:rPr lang="el-GR" i="1" dirty="0"/>
              <a:t>. </a:t>
            </a:r>
            <a:r>
              <a:rPr lang="el-GR" dirty="0"/>
              <a:t>14, 8-10). Αλλιώς λαλούμε «</a:t>
            </a:r>
            <a:r>
              <a:rPr lang="el-GR" i="1" dirty="0" err="1"/>
              <a:t>εἰς</a:t>
            </a:r>
            <a:r>
              <a:rPr lang="el-GR" i="1" dirty="0"/>
              <a:t> </a:t>
            </a:r>
            <a:r>
              <a:rPr lang="el-GR" i="1" dirty="0" err="1"/>
              <a:t>ἀέρα</a:t>
            </a:r>
            <a:r>
              <a:rPr lang="el-GR" dirty="0"/>
              <a:t>», αφού οι λόγοι μας δεν προσφέρουν «</a:t>
            </a:r>
            <a:r>
              <a:rPr lang="el-GR" i="1" dirty="0" err="1"/>
              <a:t>οἰκοδομὴ</a:t>
            </a:r>
            <a:r>
              <a:rPr lang="el-GR" i="1" dirty="0"/>
              <a:t> </a:t>
            </a:r>
            <a:r>
              <a:rPr lang="el-GR" i="1" dirty="0" err="1"/>
              <a:t>καὶ</a:t>
            </a:r>
            <a:r>
              <a:rPr lang="el-GR" i="1" dirty="0"/>
              <a:t> παράκληση </a:t>
            </a:r>
            <a:r>
              <a:rPr lang="el-GR" i="1" dirty="0" err="1"/>
              <a:t>καὶ</a:t>
            </a:r>
            <a:r>
              <a:rPr lang="el-GR" i="1" dirty="0"/>
              <a:t> παραμυθία</a:t>
            </a:r>
            <a:r>
              <a:rPr lang="el-GR" dirty="0"/>
              <a:t>» και δεν οδηγούν τον λαό στη μετάνοια και στη θεογνωσία (</a:t>
            </a:r>
            <a:r>
              <a:rPr lang="el-GR" i="1" dirty="0"/>
              <a:t>Α΄ </a:t>
            </a:r>
            <a:r>
              <a:rPr lang="el-GR" i="1" dirty="0" err="1"/>
              <a:t>Κορ</a:t>
            </a:r>
            <a:r>
              <a:rPr lang="el-GR" dirty="0"/>
              <a:t>. 14,9· 3, 24-25).</a:t>
            </a:r>
          </a:p>
          <a:p>
            <a:r>
              <a:rPr lang="el-GR" dirty="0"/>
              <a:t>Αξίωμα απαράβατο του κηρύγματος πρέπει να είναι το αποστολικό «</a:t>
            </a:r>
            <a:r>
              <a:rPr lang="el-GR" i="1" dirty="0" err="1"/>
              <a:t>ἐν</a:t>
            </a:r>
            <a:r>
              <a:rPr lang="el-GR" i="1" dirty="0"/>
              <a:t> </a:t>
            </a:r>
            <a:r>
              <a:rPr lang="el-GR" i="1" dirty="0" err="1"/>
              <a:t>ἐκκλησίᾳ</a:t>
            </a:r>
            <a:r>
              <a:rPr lang="el-GR" i="1" dirty="0"/>
              <a:t> θέλω πέντε λόγους </a:t>
            </a:r>
            <a:r>
              <a:rPr lang="el-GR" i="1" dirty="0" err="1"/>
              <a:t>διὰ</a:t>
            </a:r>
            <a:r>
              <a:rPr lang="el-GR" i="1" dirty="0"/>
              <a:t> </a:t>
            </a:r>
            <a:r>
              <a:rPr lang="el-GR" i="1" dirty="0" err="1"/>
              <a:t>τοῦ</a:t>
            </a:r>
            <a:r>
              <a:rPr lang="el-GR" i="1" dirty="0"/>
              <a:t> </a:t>
            </a:r>
            <a:r>
              <a:rPr lang="el-GR" i="1" dirty="0" err="1"/>
              <a:t>νοός</a:t>
            </a:r>
            <a:r>
              <a:rPr lang="el-GR" i="1" dirty="0"/>
              <a:t> μου </a:t>
            </a:r>
            <a:r>
              <a:rPr lang="el-GR" i="1" dirty="0" err="1"/>
              <a:t>λαλῆσαι</a:t>
            </a:r>
            <a:r>
              <a:rPr lang="el-GR" i="1" dirty="0"/>
              <a:t>, </a:t>
            </a:r>
            <a:r>
              <a:rPr lang="el-GR" i="1" dirty="0" err="1"/>
              <a:t>ἵνα</a:t>
            </a:r>
            <a:r>
              <a:rPr lang="el-GR" i="1" dirty="0"/>
              <a:t> </a:t>
            </a:r>
            <a:r>
              <a:rPr lang="el-GR" i="1" dirty="0" err="1"/>
              <a:t>καὶ</a:t>
            </a:r>
            <a:r>
              <a:rPr lang="el-GR" i="1" dirty="0"/>
              <a:t> </a:t>
            </a:r>
            <a:r>
              <a:rPr lang="el-GR" i="1" dirty="0" err="1"/>
              <a:t>ἄλλους</a:t>
            </a:r>
            <a:r>
              <a:rPr lang="el-GR" i="1" dirty="0"/>
              <a:t> κατηχήσω ἤ μύριους λόγους </a:t>
            </a:r>
            <a:r>
              <a:rPr lang="el-GR" i="1" dirty="0" err="1"/>
              <a:t>ἐν</a:t>
            </a:r>
            <a:r>
              <a:rPr lang="el-GR" i="1" dirty="0"/>
              <a:t> </a:t>
            </a:r>
            <a:r>
              <a:rPr lang="el-GR" i="1" dirty="0" err="1"/>
              <a:t>γλώσσῃ</a:t>
            </a:r>
            <a:r>
              <a:rPr lang="el-GR" dirty="0"/>
              <a:t>» (</a:t>
            </a:r>
            <a:r>
              <a:rPr lang="el-GR" i="1" dirty="0"/>
              <a:t>Α΄ </a:t>
            </a:r>
            <a:r>
              <a:rPr lang="el-GR" i="1" dirty="0" err="1"/>
              <a:t>Κορ</a:t>
            </a:r>
            <a:r>
              <a:rPr lang="el-GR" dirty="0"/>
              <a:t>. 4,19).</a:t>
            </a:r>
          </a:p>
          <a:p>
            <a:r>
              <a:rPr lang="el-GR" dirty="0"/>
              <a:t>Για να λεχθούν οι πέντε αυτοί λόγοι πρέπει ο ομιλητής να γνωρίζει καλά τι πρέπει να πει και πώς θα το εκφράσει. Να έχει προμελετήσει σοβαρά το θέμα του, διευκρινίζοντας και κατανοώντας πρώτα ο ίδιος τα ενδεχόμενα σκοτεινά σημεία του, και να έχει καταστρώσει την πορεία του λόγου του. Αν ο ίδιος δεν έχει πεισθεί από τα επιχειρήματά του είναι αφελές να νομίζει ότι με την πολυλογία του μπορεί να πείσει τους άλλους. </a:t>
            </a:r>
          </a:p>
          <a:p>
            <a:r>
              <a:rPr lang="el-GR" dirty="0"/>
              <a:t>Στη σαφήνεια του λόγου συντελεί και η αποσυμφόρηση από τα πολλά επίθετα και τα ρητορικά άνθη, από άκαιρες ερωταποκρίσεις και παρεκβάσεις, που προκαλούν διάσπαση προσοχής. Για τον ίδιο λόγο πρέπει να αποφεύγονται τα σύνθετα και πολύπλοκα θέματα. Είναι προτιμότερο να αναπτύσσεται με σαφήνεια και πληρότητα ένα θέμα ή μία πτυχή του θέματος, παρά να αναμιγνύονται πολλά και να αναπτύσσονται ασαφώς και ατελώς. </a:t>
            </a:r>
          </a:p>
          <a:p>
            <a:r>
              <a:rPr lang="el-GR" dirty="0"/>
              <a:t>Η σαφήνεια είναι απαραίτητη, αν αναλογιστούμε ότι τα ακροατήρια δεν είναι αμιγή, ούτε αποτελούνται κατά πλειοψηφία από μορφωμένους ανθρώπους, και ότι λίγοι από αυτούς έχουν ειδική θεολογική προπαιδεία.  </a:t>
            </a:r>
          </a:p>
        </p:txBody>
      </p:sp>
    </p:spTree>
    <p:extLst>
      <p:ext uri="{BB962C8B-B14F-4D97-AF65-F5344CB8AC3E}">
        <p14:creationId xmlns:p14="http://schemas.microsoft.com/office/powerpoint/2010/main" val="20806412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2C66A3-1454-FEA7-F91A-570415B7C8A0}"/>
              </a:ext>
            </a:extLst>
          </p:cNvPr>
          <p:cNvSpPr>
            <a:spLocks noGrp="1"/>
          </p:cNvSpPr>
          <p:nvPr>
            <p:ph type="title"/>
          </p:nvPr>
        </p:nvSpPr>
        <p:spPr>
          <a:xfrm>
            <a:off x="0" y="18256"/>
            <a:ext cx="12192000" cy="494492"/>
          </a:xfrm>
        </p:spPr>
        <p:txBody>
          <a:bodyPr>
            <a:normAutofit fontScale="90000"/>
          </a:bodyPr>
          <a:lstStyle/>
          <a:p>
            <a:pPr algn="ctr"/>
            <a:r>
              <a:rPr lang="el-GR" sz="3600" dirty="0"/>
              <a:t>ΤΑ ΧΑΡΑΚΤΗΡΙΣΤΙΚΑ ΤΟΥ ΚΗΡΥΓΜΑΤΟΣ </a:t>
            </a:r>
            <a:r>
              <a:rPr lang="el-GR" sz="3600" b="1" dirty="0"/>
              <a:t>Ζ΄. ΑΝΕΠΙΤΗΔΕΥΤΟ</a:t>
            </a:r>
            <a:endParaRPr lang="el-GR" sz="3600" dirty="0"/>
          </a:p>
        </p:txBody>
      </p:sp>
      <p:sp>
        <p:nvSpPr>
          <p:cNvPr id="3" name="Θέση περιεχομένου 2">
            <a:extLst>
              <a:ext uri="{FF2B5EF4-FFF2-40B4-BE49-F238E27FC236}">
                <a16:creationId xmlns:a16="http://schemas.microsoft.com/office/drawing/2014/main" id="{DEC690AD-0CE2-5BC6-B471-46457C57E2E5}"/>
              </a:ext>
            </a:extLst>
          </p:cNvPr>
          <p:cNvSpPr>
            <a:spLocks noGrp="1"/>
          </p:cNvSpPr>
          <p:nvPr>
            <p:ph idx="1"/>
          </p:nvPr>
        </p:nvSpPr>
        <p:spPr>
          <a:xfrm>
            <a:off x="0" y="512748"/>
            <a:ext cx="12192000" cy="6326996"/>
          </a:xfrm>
        </p:spPr>
        <p:txBody>
          <a:bodyPr>
            <a:normAutofit fontScale="85000" lnSpcReduction="20000"/>
          </a:bodyPr>
          <a:lstStyle/>
          <a:p>
            <a:r>
              <a:rPr lang="el-GR" dirty="0"/>
              <a:t>Το έργο του κηρύγματος είναι κατεξοχήν ιερό. Ο άμβωνας δεν είναι κοσμικό βήμα, και ο ιεροκήρυκας δεν είναι κοσμικός ρήτορας, αλλά διάκονος του Ευαγγελίου του Χριστού και ιερουργός του μυστηρίου του λόγου της χάριτος. </a:t>
            </a:r>
            <a:r>
              <a:rPr lang="el-GR" u="sng" dirty="0"/>
              <a:t>Πομπώδεις εκφράσεις</a:t>
            </a:r>
            <a:r>
              <a:rPr lang="el-GR" dirty="0"/>
              <a:t>, </a:t>
            </a:r>
            <a:r>
              <a:rPr lang="el-GR" u="sng" dirty="0"/>
              <a:t>ρητορικές εξάρσεις</a:t>
            </a:r>
            <a:r>
              <a:rPr lang="el-GR" dirty="0"/>
              <a:t>, </a:t>
            </a:r>
            <a:r>
              <a:rPr lang="el-GR" u="sng" dirty="0"/>
              <a:t>επιδείξεις γνώσεων και κοσμικής σοφίας</a:t>
            </a:r>
            <a:r>
              <a:rPr lang="el-GR" dirty="0"/>
              <a:t>, </a:t>
            </a:r>
            <a:r>
              <a:rPr lang="el-GR" u="sng" dirty="0"/>
              <a:t>θεατρικές χειρονομίες </a:t>
            </a:r>
            <a:r>
              <a:rPr lang="el-GR" dirty="0"/>
              <a:t>και τα παρόμοια </a:t>
            </a:r>
            <a:r>
              <a:rPr lang="el-GR" b="1" dirty="0"/>
              <a:t>είναι τελείως άπρεπα και ασυμβίβαστα με τον χαρακτήρα και τον σκοπό του κηρύγματος</a:t>
            </a:r>
            <a:r>
              <a:rPr lang="el-GR" dirty="0"/>
              <a:t>. Ο κήρυκας του λόγου συνεχίζει το έργο του Κυρίου με </a:t>
            </a:r>
            <a:r>
              <a:rPr lang="el-GR" dirty="0">
                <a:effectLst>
                  <a:outerShdw blurRad="38100" dist="38100" dir="2700000" algn="tl">
                    <a:srgbClr val="000000">
                      <a:alpha val="43137"/>
                    </a:srgbClr>
                  </a:outerShdw>
                </a:effectLst>
              </a:rPr>
              <a:t>ταπείνωση</a:t>
            </a:r>
            <a:r>
              <a:rPr lang="el-GR" dirty="0"/>
              <a:t> και </a:t>
            </a:r>
            <a:r>
              <a:rPr lang="el-GR" dirty="0">
                <a:effectLst>
                  <a:outerShdw blurRad="38100" dist="38100" dir="2700000" algn="tl">
                    <a:srgbClr val="000000">
                      <a:alpha val="43137"/>
                    </a:srgbClr>
                  </a:outerShdw>
                </a:effectLst>
              </a:rPr>
              <a:t>σεμνότητα</a:t>
            </a:r>
            <a:r>
              <a:rPr lang="el-GR" dirty="0"/>
              <a:t>, χωρίς καμία επιτήδευση, αλλά με </a:t>
            </a:r>
            <a:r>
              <a:rPr lang="el-GR" dirty="0">
                <a:effectLst>
                  <a:outerShdw blurRad="38100" dist="38100" dir="2700000" algn="tl">
                    <a:srgbClr val="000000">
                      <a:alpha val="43137"/>
                    </a:srgbClr>
                  </a:outerShdw>
                </a:effectLst>
              </a:rPr>
              <a:t>φόβο Θεού </a:t>
            </a:r>
            <a:r>
              <a:rPr lang="el-GR" dirty="0"/>
              <a:t>και </a:t>
            </a:r>
            <a:r>
              <a:rPr lang="el-GR" dirty="0">
                <a:effectLst>
                  <a:outerShdw blurRad="38100" dist="38100" dir="2700000" algn="tl">
                    <a:srgbClr val="000000">
                      <a:alpha val="43137"/>
                    </a:srgbClr>
                  </a:outerShdw>
                </a:effectLst>
              </a:rPr>
              <a:t>αγάπη </a:t>
            </a:r>
            <a:r>
              <a:rPr lang="el-GR" dirty="0"/>
              <a:t>προς τον Χριστό και τους αδελφούς του.</a:t>
            </a:r>
          </a:p>
          <a:p>
            <a:r>
              <a:rPr lang="el-GR" dirty="0"/>
              <a:t>Η </a:t>
            </a:r>
            <a:r>
              <a:rPr lang="el-GR" b="1" dirty="0"/>
              <a:t>δύναμη του κηρύγματος είναι εσωτερική</a:t>
            </a:r>
            <a:r>
              <a:rPr lang="el-GR" dirty="0"/>
              <a:t>. Βρίσκεται στο </a:t>
            </a:r>
            <a:r>
              <a:rPr lang="el-GR" dirty="0">
                <a:effectLst>
                  <a:outerShdw blurRad="38100" dist="38100" dir="2700000" algn="tl">
                    <a:srgbClr val="000000">
                      <a:alpha val="43137"/>
                    </a:srgbClr>
                  </a:outerShdw>
                </a:effectLst>
              </a:rPr>
              <a:t>περιεχόμενό του</a:t>
            </a:r>
            <a:r>
              <a:rPr lang="el-GR" dirty="0"/>
              <a:t>, που είναι «</a:t>
            </a:r>
            <a:r>
              <a:rPr lang="el-GR" i="1" dirty="0"/>
              <a:t>δύναμις </a:t>
            </a:r>
            <a:r>
              <a:rPr lang="el-GR" i="1" dirty="0" err="1"/>
              <a:t>εἰς</a:t>
            </a:r>
            <a:r>
              <a:rPr lang="el-GR" i="1" dirty="0"/>
              <a:t> </a:t>
            </a:r>
            <a:r>
              <a:rPr lang="el-GR" i="1" dirty="0" err="1"/>
              <a:t>σωτηρίαν</a:t>
            </a:r>
            <a:r>
              <a:rPr lang="el-GR" dirty="0"/>
              <a:t>» (</a:t>
            </a:r>
            <a:r>
              <a:rPr lang="el-GR" i="1" dirty="0" err="1"/>
              <a:t>Ρωμ</a:t>
            </a:r>
            <a:r>
              <a:rPr lang="el-GR" dirty="0"/>
              <a:t>. 1,16) και δεν έχει ανάγκη να στηριχθεί στη σοφία και στην κοσμική ρητορεία των ανθρώπων. Η εξεζητημένη μορφή και η στομφώδης απαγγελία συγκαλύπτουν το περιεχόμενο και εμποδίζουν τους ακροατές να έλθουν σε επαφή με τον απλό λόγο της χάριτος του Ευαγγελίου. </a:t>
            </a:r>
          </a:p>
          <a:p>
            <a:r>
              <a:rPr lang="el-GR" dirty="0"/>
              <a:t>Αυτά όμως δεν σημαίνουν ότι στο όνομα της απλότητας και του ανεπιτήδευτου θα αμεληθεί η μορφή του κηρύγματος ή ότι θα τολμά να μιλά απροετοίμαστος ο ομιλητής. Αντιθέτως, και η σοβαρότητα του έργου του κηρύγματος και η συναίσθηση της ευθύνης απέναντι στον Θεό και στους ακροατές επιβάλλουν την καλή και συνειδητή προετοιμασία. </a:t>
            </a:r>
          </a:p>
          <a:p>
            <a:r>
              <a:rPr lang="el-GR" b="1" dirty="0"/>
              <a:t>Ο λιτός και ανεπιτήδευτος λόγος χρειάζεται συστηματικότερη προπαρασκευή από ότι ο στομφώδης και φλύαρος</a:t>
            </a:r>
            <a:r>
              <a:rPr lang="el-GR" dirty="0"/>
              <a:t>.</a:t>
            </a:r>
          </a:p>
          <a:p>
            <a:r>
              <a:rPr lang="el-GR" dirty="0"/>
              <a:t>Το ανεπιτήδευτο ύφος δεν σημαίνει ατημέλητο, άκομψο ή ανιαρό. Η ίδια η φύση μας διδάσκει τι είναι το πραγματικά ωραίο. Ο σεβασμός στον λόγο του Θεού απαιτεί ανάλογο χειρισμό στην προσφορά του, έτσι ώστε ούτε η επιτήδευση να τον </a:t>
            </a:r>
            <a:r>
              <a:rPr lang="el-GR" dirty="0" err="1"/>
              <a:t>συμπνίγει</a:t>
            </a:r>
            <a:r>
              <a:rPr lang="el-GR" dirty="0"/>
              <a:t>, ούτε η ξηρότητα να τον παραμορφώνει.  </a:t>
            </a:r>
          </a:p>
        </p:txBody>
      </p:sp>
    </p:spTree>
    <p:extLst>
      <p:ext uri="{BB962C8B-B14F-4D97-AF65-F5344CB8AC3E}">
        <p14:creationId xmlns:p14="http://schemas.microsoft.com/office/powerpoint/2010/main" val="33640038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7A63F4-9E32-4BB1-6185-B2D4E3E1E837}"/>
              </a:ext>
            </a:extLst>
          </p:cNvPr>
          <p:cNvSpPr>
            <a:spLocks noGrp="1"/>
          </p:cNvSpPr>
          <p:nvPr>
            <p:ph type="title"/>
          </p:nvPr>
        </p:nvSpPr>
        <p:spPr>
          <a:xfrm>
            <a:off x="0" y="18256"/>
            <a:ext cx="12192000" cy="421691"/>
          </a:xfrm>
        </p:spPr>
        <p:txBody>
          <a:bodyPr>
            <a:normAutofit fontScale="90000"/>
          </a:bodyPr>
          <a:lstStyle/>
          <a:p>
            <a:pPr algn="ctr"/>
            <a:r>
              <a:rPr lang="el-GR" sz="3400" dirty="0"/>
              <a:t>ΤΑ ΧΑΡΑΚΤΗΡΙΣΤΙΚΑ ΤΟΥ ΚΗΡΥΓΜΑΤΟΣ </a:t>
            </a:r>
            <a:r>
              <a:rPr lang="el-GR" sz="3400" b="1" dirty="0"/>
              <a:t>Η΄. «ΛΟΓΟΣ ΠΑΡΑΚΛΗΣΕΩΣ»</a:t>
            </a:r>
            <a:endParaRPr lang="el-GR" sz="3400" dirty="0"/>
          </a:p>
        </p:txBody>
      </p:sp>
      <p:sp>
        <p:nvSpPr>
          <p:cNvPr id="3" name="Θέση περιεχομένου 2">
            <a:extLst>
              <a:ext uri="{FF2B5EF4-FFF2-40B4-BE49-F238E27FC236}">
                <a16:creationId xmlns:a16="http://schemas.microsoft.com/office/drawing/2014/main" id="{A6BCF7EA-2ACD-92BC-8882-FC6B7DB00EFF}"/>
              </a:ext>
            </a:extLst>
          </p:cNvPr>
          <p:cNvSpPr>
            <a:spLocks noGrp="1"/>
          </p:cNvSpPr>
          <p:nvPr>
            <p:ph idx="1"/>
          </p:nvPr>
        </p:nvSpPr>
        <p:spPr>
          <a:xfrm>
            <a:off x="-1" y="439947"/>
            <a:ext cx="12191999" cy="6399797"/>
          </a:xfrm>
        </p:spPr>
        <p:txBody>
          <a:bodyPr>
            <a:normAutofit fontScale="85000" lnSpcReduction="20000"/>
          </a:bodyPr>
          <a:lstStyle/>
          <a:p>
            <a:r>
              <a:rPr lang="el-GR" dirty="0"/>
              <a:t>Το κήρυγμα στην Αγία Γραφή χαρακτηρίζεται ως «λόγος παρακλήσεως» (</a:t>
            </a:r>
            <a:r>
              <a:rPr lang="el-GR" i="1" dirty="0" err="1"/>
              <a:t>Πραξ</a:t>
            </a:r>
            <a:r>
              <a:rPr lang="el-GR" dirty="0"/>
              <a:t>. 13,15, </a:t>
            </a:r>
            <a:r>
              <a:rPr lang="el-GR" i="1" dirty="0" err="1"/>
              <a:t>Ἑβρ</a:t>
            </a:r>
            <a:r>
              <a:rPr lang="el-GR" dirty="0"/>
              <a:t>. 13,22) </a:t>
            </a:r>
          </a:p>
          <a:p>
            <a:pPr lvl="1">
              <a:buFont typeface="Wingdings" panose="05000000000000000000" pitchFamily="2" charset="2"/>
              <a:buChar char="v"/>
            </a:pPr>
            <a:r>
              <a:rPr lang="el-GR" dirty="0"/>
              <a:t>για το παραμυθητικό του περιεχόμενο, </a:t>
            </a:r>
          </a:p>
          <a:p>
            <a:pPr lvl="1">
              <a:buFont typeface="Wingdings" panose="05000000000000000000" pitchFamily="2" charset="2"/>
              <a:buChar char="v"/>
            </a:pPr>
            <a:r>
              <a:rPr lang="el-GR" dirty="0"/>
              <a:t>για τον παρακλητικό τρόπο με τον οποίο γίνεται και </a:t>
            </a:r>
          </a:p>
          <a:p>
            <a:pPr lvl="1">
              <a:buFont typeface="Wingdings" panose="05000000000000000000" pitchFamily="2" charset="2"/>
              <a:buChar char="v"/>
            </a:pPr>
            <a:r>
              <a:rPr lang="el-GR" dirty="0"/>
              <a:t>για τη θεϊκή ειρήνη και παρηγοριά που προκαλεί η αποδοχή του στις καρδιές των ανθρώπων.</a:t>
            </a:r>
          </a:p>
          <a:p>
            <a:r>
              <a:rPr lang="el-GR" dirty="0"/>
              <a:t>Ο χαρακτηρισμός αυτός έρχεται σαν φυσικό επακόλουθο της προελεύσεως του λόγου </a:t>
            </a:r>
          </a:p>
          <a:p>
            <a:pPr lvl="1">
              <a:buFont typeface="Wingdings" panose="05000000000000000000" pitchFamily="2" charset="2"/>
              <a:buChar char="v"/>
            </a:pPr>
            <a:r>
              <a:rPr lang="el-GR" dirty="0"/>
              <a:t>εκ του Θεού Πατρός, που είναι «</a:t>
            </a:r>
            <a:r>
              <a:rPr lang="el-GR" i="1" dirty="0" err="1"/>
              <a:t>Θεὸς</a:t>
            </a:r>
            <a:r>
              <a:rPr lang="el-GR" i="1" dirty="0"/>
              <a:t> </a:t>
            </a:r>
            <a:r>
              <a:rPr lang="el-GR" i="1" dirty="0" err="1"/>
              <a:t>τῆς</a:t>
            </a:r>
            <a:r>
              <a:rPr lang="el-GR" i="1" dirty="0"/>
              <a:t> παρακλήσεως</a:t>
            </a:r>
            <a:r>
              <a:rPr lang="el-GR" dirty="0"/>
              <a:t>» (</a:t>
            </a:r>
            <a:r>
              <a:rPr lang="el-GR" i="1" dirty="0" err="1"/>
              <a:t>Ρωμ</a:t>
            </a:r>
            <a:r>
              <a:rPr lang="el-GR" dirty="0"/>
              <a:t>. 15,5) και «</a:t>
            </a:r>
            <a:r>
              <a:rPr lang="el-GR" i="1" dirty="0"/>
              <a:t>πάσης παρακλήσεως</a:t>
            </a:r>
            <a:r>
              <a:rPr lang="el-GR" dirty="0"/>
              <a:t>» (Β΄ </a:t>
            </a:r>
            <a:r>
              <a:rPr lang="el-GR" dirty="0" err="1"/>
              <a:t>Κορ</a:t>
            </a:r>
            <a:r>
              <a:rPr lang="el-GR" dirty="0"/>
              <a:t>. 1,3), </a:t>
            </a:r>
          </a:p>
          <a:p>
            <a:pPr lvl="1">
              <a:buFont typeface="Wingdings" panose="05000000000000000000" pitchFamily="2" charset="2"/>
              <a:buChar char="v"/>
            </a:pPr>
            <a:r>
              <a:rPr lang="el-GR" dirty="0"/>
              <a:t>του Χριστού που είναι ο «</a:t>
            </a:r>
            <a:r>
              <a:rPr lang="el-GR" i="1" dirty="0"/>
              <a:t>παράκλητος </a:t>
            </a:r>
            <a:r>
              <a:rPr lang="el-GR" i="1" dirty="0" err="1"/>
              <a:t>ἡμῶν</a:t>
            </a:r>
            <a:r>
              <a:rPr lang="el-GR" dirty="0"/>
              <a:t>» προς τον Πατέρα (</a:t>
            </a:r>
            <a:r>
              <a:rPr lang="el-GR" i="1" dirty="0"/>
              <a:t>Α΄ </a:t>
            </a:r>
            <a:r>
              <a:rPr lang="el-GR" i="1" dirty="0" err="1"/>
              <a:t>Ἰω</a:t>
            </a:r>
            <a:r>
              <a:rPr lang="el-GR" dirty="0"/>
              <a:t>. 2,1) και</a:t>
            </a:r>
          </a:p>
          <a:p>
            <a:pPr lvl="1">
              <a:buFont typeface="Wingdings" panose="05000000000000000000" pitchFamily="2" charset="2"/>
              <a:buChar char="v"/>
            </a:pPr>
            <a:r>
              <a:rPr lang="el-GR" dirty="0"/>
              <a:t> του Αγίου Πνεύματος που ονομάζεται «</a:t>
            </a:r>
            <a:r>
              <a:rPr lang="el-GR" i="1" dirty="0"/>
              <a:t>Παράκλητος</a:t>
            </a:r>
            <a:r>
              <a:rPr lang="el-GR" dirty="0"/>
              <a:t>» (</a:t>
            </a:r>
            <a:r>
              <a:rPr lang="el-GR" i="1" dirty="0" err="1"/>
              <a:t>Ἰω</a:t>
            </a:r>
            <a:r>
              <a:rPr lang="el-GR" dirty="0"/>
              <a:t>. 14,16· 26· 15,26· 16,7).</a:t>
            </a:r>
          </a:p>
          <a:p>
            <a:r>
              <a:rPr lang="el-GR" dirty="0"/>
              <a:t>Ο ίδιος ο Θεός διαμέσου των αποστόλων «</a:t>
            </a:r>
            <a:r>
              <a:rPr lang="el-GR" i="1" dirty="0"/>
              <a:t>παρακαλεί</a:t>
            </a:r>
            <a:r>
              <a:rPr lang="el-GR" dirty="0"/>
              <a:t>» τους ανθρώπους να σωθούν (</a:t>
            </a:r>
            <a:r>
              <a:rPr lang="el-GR" i="1" dirty="0"/>
              <a:t>Β΄ </a:t>
            </a:r>
            <a:r>
              <a:rPr lang="el-GR" i="1" dirty="0" err="1"/>
              <a:t>Κορ</a:t>
            </a:r>
            <a:r>
              <a:rPr lang="el-GR" dirty="0"/>
              <a:t>. 5,20). Αυτό εξηγεί και για ποιο λόγο οι όροι «</a:t>
            </a:r>
            <a:r>
              <a:rPr lang="el-GR" i="1" dirty="0" err="1"/>
              <a:t>παρακαλεῖν</a:t>
            </a:r>
            <a:r>
              <a:rPr lang="el-GR" dirty="0"/>
              <a:t>» και «</a:t>
            </a:r>
            <a:r>
              <a:rPr lang="el-GR" i="1" dirty="0" err="1"/>
              <a:t>παράκλησις</a:t>
            </a:r>
            <a:r>
              <a:rPr lang="el-GR" dirty="0"/>
              <a:t>» χρησιμοποιούνται τόσο συχνά στην Καινή Διαθήκη για τη δήλωση του ευαγγελικού κηρύγματος. Αλλά και οι επικρατέστεροι όροι «</a:t>
            </a:r>
            <a:r>
              <a:rPr lang="el-GR" i="1" dirty="0" err="1"/>
              <a:t>εὐαγγέλιον</a:t>
            </a:r>
            <a:r>
              <a:rPr lang="el-GR" dirty="0"/>
              <a:t>» και «</a:t>
            </a:r>
            <a:r>
              <a:rPr lang="el-GR" i="1" dirty="0" err="1"/>
              <a:t>εὐαγγελίζειν</a:t>
            </a:r>
            <a:r>
              <a:rPr lang="el-GR" dirty="0"/>
              <a:t>» ή «</a:t>
            </a:r>
            <a:r>
              <a:rPr lang="el-GR" i="1" dirty="0" err="1"/>
              <a:t>εὐαγγελίζεσθαι</a:t>
            </a:r>
            <a:r>
              <a:rPr lang="el-GR" dirty="0"/>
              <a:t>», στην πρώτη Εκκλησία εκφράζουν </a:t>
            </a:r>
            <a:r>
              <a:rPr lang="el-GR" u="sng" dirty="0"/>
              <a:t>έννοια παράλληλη </a:t>
            </a:r>
            <a:r>
              <a:rPr lang="el-GR" dirty="0"/>
              <a:t>με την «</a:t>
            </a:r>
            <a:r>
              <a:rPr lang="el-GR" i="1" dirty="0"/>
              <a:t>παράκληση</a:t>
            </a:r>
            <a:r>
              <a:rPr lang="el-GR" dirty="0"/>
              <a:t>». Δηλαδή είτε </a:t>
            </a:r>
            <a:r>
              <a:rPr lang="el-GR" dirty="0">
                <a:effectLst>
                  <a:outerShdw blurRad="38100" dist="38100" dir="2700000" algn="tl">
                    <a:srgbClr val="000000">
                      <a:alpha val="43137"/>
                    </a:srgbClr>
                  </a:outerShdw>
                </a:effectLst>
              </a:rPr>
              <a:t>λόγος καλής αγγελίας </a:t>
            </a:r>
            <a:r>
              <a:rPr lang="el-GR" dirty="0"/>
              <a:t>είτε </a:t>
            </a:r>
            <a:r>
              <a:rPr lang="el-GR" dirty="0">
                <a:effectLst>
                  <a:outerShdw blurRad="38100" dist="38100" dir="2700000" algn="tl">
                    <a:srgbClr val="000000">
                      <a:alpha val="43137"/>
                    </a:srgbClr>
                  </a:outerShdw>
                </a:effectLst>
              </a:rPr>
              <a:t>λόγος παρακλήσεως </a:t>
            </a:r>
            <a:r>
              <a:rPr lang="el-GR" dirty="0"/>
              <a:t>ονομασθεί το χριστιανικό κήρυγμα η έμφαση πέφτει στο συγκλονιστικό μήνυμα της χαράς και της της σωτηρίας που προσφέρει στους ανθρώπους, που είναι </a:t>
            </a:r>
            <a:r>
              <a:rPr lang="el-GR" u="sng" dirty="0"/>
              <a:t>λύτρωση</a:t>
            </a:r>
            <a:r>
              <a:rPr lang="el-GR" dirty="0"/>
              <a:t>, </a:t>
            </a:r>
            <a:r>
              <a:rPr lang="el-GR" u="sng" dirty="0"/>
              <a:t>υιοθεσία </a:t>
            </a:r>
            <a:r>
              <a:rPr lang="el-GR" dirty="0"/>
              <a:t>και </a:t>
            </a:r>
            <a:r>
              <a:rPr lang="el-GR" u="sng" dirty="0"/>
              <a:t>κληρονομία της αιώνιας ζωής</a:t>
            </a:r>
            <a:r>
              <a:rPr lang="el-GR" dirty="0"/>
              <a:t>.  </a:t>
            </a:r>
          </a:p>
          <a:p>
            <a:r>
              <a:rPr lang="el-GR" dirty="0"/>
              <a:t>Συνεπώς, </a:t>
            </a:r>
            <a:r>
              <a:rPr lang="el-GR" b="1" dirty="0">
                <a:solidFill>
                  <a:srgbClr val="FF0000"/>
                </a:solidFill>
              </a:rPr>
              <a:t>ο λόγος του κηρύγματος</a:t>
            </a:r>
            <a:r>
              <a:rPr lang="el-GR" dirty="0"/>
              <a:t>, που γίνεται εξ’ ονόματος του «</a:t>
            </a:r>
            <a:r>
              <a:rPr lang="el-GR" i="1" dirty="0" err="1"/>
              <a:t>πραέως</a:t>
            </a:r>
            <a:r>
              <a:rPr lang="el-GR" i="1" dirty="0"/>
              <a:t> και </a:t>
            </a:r>
            <a:r>
              <a:rPr lang="el-GR" i="1" dirty="0" err="1"/>
              <a:t>ταπεινοῦ</a:t>
            </a:r>
            <a:r>
              <a:rPr lang="el-GR" i="1" dirty="0"/>
              <a:t> </a:t>
            </a:r>
            <a:r>
              <a:rPr lang="el-GR" i="1" dirty="0" err="1"/>
              <a:t>τῇ</a:t>
            </a:r>
            <a:r>
              <a:rPr lang="el-GR" i="1" dirty="0"/>
              <a:t> </a:t>
            </a:r>
            <a:r>
              <a:rPr lang="el-GR" i="1" dirty="0" err="1"/>
              <a:t>καρδίᾳ</a:t>
            </a:r>
            <a:r>
              <a:rPr lang="el-GR" dirty="0"/>
              <a:t>» Χριστού, </a:t>
            </a:r>
            <a:r>
              <a:rPr lang="el-GR" b="1" dirty="0">
                <a:solidFill>
                  <a:srgbClr val="FF0000"/>
                </a:solidFill>
              </a:rPr>
              <a:t>παρακαλεί </a:t>
            </a:r>
            <a:r>
              <a:rPr lang="el-GR" dirty="0"/>
              <a:t>τους «</a:t>
            </a:r>
            <a:r>
              <a:rPr lang="el-GR" i="1" dirty="0" err="1"/>
              <a:t>κοπιῶντας</a:t>
            </a:r>
            <a:r>
              <a:rPr lang="el-GR" i="1" dirty="0"/>
              <a:t> </a:t>
            </a:r>
            <a:r>
              <a:rPr lang="el-GR" i="1" dirty="0" err="1"/>
              <a:t>καὶ</a:t>
            </a:r>
            <a:r>
              <a:rPr lang="el-GR" i="1" dirty="0"/>
              <a:t> </a:t>
            </a:r>
            <a:r>
              <a:rPr lang="el-GR" i="1" dirty="0" err="1"/>
              <a:t>πεφορτισμένους</a:t>
            </a:r>
            <a:r>
              <a:rPr lang="el-GR" dirty="0"/>
              <a:t>» αδελφούς Του να άρουν τον χρηστό ζυγό Του και να σηκώσουν το ελαφρό φορτίο Του για να βρουν ανάπαυση στις ψυχές τους (</a:t>
            </a:r>
            <a:r>
              <a:rPr lang="el-GR" i="1" dirty="0" err="1"/>
              <a:t>Ματθ</a:t>
            </a:r>
            <a:r>
              <a:rPr lang="el-GR" dirty="0"/>
              <a:t>. 11, 29-30).</a:t>
            </a:r>
          </a:p>
        </p:txBody>
      </p:sp>
    </p:spTree>
    <p:extLst>
      <p:ext uri="{BB962C8B-B14F-4D97-AF65-F5344CB8AC3E}">
        <p14:creationId xmlns:p14="http://schemas.microsoft.com/office/powerpoint/2010/main" val="2448917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3F1195-46E5-DB38-5182-11F4F830D043}"/>
              </a:ext>
            </a:extLst>
          </p:cNvPr>
          <p:cNvSpPr>
            <a:spLocks noGrp="1"/>
          </p:cNvSpPr>
          <p:nvPr>
            <p:ph type="title"/>
          </p:nvPr>
        </p:nvSpPr>
        <p:spPr>
          <a:xfrm>
            <a:off x="0" y="18256"/>
            <a:ext cx="12192000" cy="662782"/>
          </a:xfrm>
        </p:spPr>
        <p:txBody>
          <a:bodyPr>
            <a:normAutofit/>
          </a:bodyPr>
          <a:lstStyle/>
          <a:p>
            <a:pPr algn="ctr"/>
            <a:r>
              <a:rPr lang="el-GR" sz="3200" dirty="0"/>
              <a:t>ΤΑ ΧΑΡΑΚΤΗΡΙΣΤΙΚΑ ΤΟΥ ΚΗΡΥΓΜΑΤΟΣ </a:t>
            </a:r>
            <a:r>
              <a:rPr lang="el-GR" sz="3200" b="1" dirty="0"/>
              <a:t>Η΄. «ΛΟΓΟΣ ΠΑΡΑΚΛΗΣΕΩΣ»</a:t>
            </a:r>
            <a:endParaRPr lang="el-GR" sz="3200" dirty="0"/>
          </a:p>
        </p:txBody>
      </p:sp>
      <p:sp>
        <p:nvSpPr>
          <p:cNvPr id="3" name="Θέση περιεχομένου 2">
            <a:extLst>
              <a:ext uri="{FF2B5EF4-FFF2-40B4-BE49-F238E27FC236}">
                <a16:creationId xmlns:a16="http://schemas.microsoft.com/office/drawing/2014/main" id="{B8969B91-00C4-9E4B-D7D2-BBF16A5EBE2F}"/>
              </a:ext>
            </a:extLst>
          </p:cNvPr>
          <p:cNvSpPr>
            <a:spLocks noGrp="1"/>
          </p:cNvSpPr>
          <p:nvPr>
            <p:ph idx="1"/>
          </p:nvPr>
        </p:nvSpPr>
        <p:spPr>
          <a:xfrm>
            <a:off x="0" y="586596"/>
            <a:ext cx="12192000" cy="6253148"/>
          </a:xfrm>
        </p:spPr>
        <p:txBody>
          <a:bodyPr>
            <a:normAutofit fontScale="92500" lnSpcReduction="20000"/>
          </a:bodyPr>
          <a:lstStyle/>
          <a:p>
            <a:r>
              <a:rPr lang="el-GR" dirty="0"/>
              <a:t>Μέσα σ’ αυτήν την ευαγγελική προοπτική για το κήρυγμα </a:t>
            </a:r>
            <a:r>
              <a:rPr lang="el-GR" b="1" dirty="0"/>
              <a:t>τελείως ανοίκειες </a:t>
            </a:r>
            <a:r>
              <a:rPr lang="el-GR" dirty="0"/>
              <a:t>είναι:</a:t>
            </a:r>
          </a:p>
          <a:p>
            <a:pPr lvl="1">
              <a:buFont typeface="Wingdings" panose="05000000000000000000" pitchFamily="2" charset="2"/>
              <a:buChar char="v"/>
            </a:pPr>
            <a:r>
              <a:rPr lang="el-GR" dirty="0"/>
              <a:t>εκφοβισμοί και απειλές κατά των αμαρτωλών, </a:t>
            </a:r>
          </a:p>
          <a:p>
            <a:pPr lvl="1">
              <a:buFont typeface="Wingdings" panose="05000000000000000000" pitchFamily="2" charset="2"/>
              <a:buChar char="v"/>
            </a:pPr>
            <a:r>
              <a:rPr lang="el-GR" dirty="0"/>
              <a:t>δριμείες επιθέσεις κατά των παρεκτρεπομένων, </a:t>
            </a:r>
          </a:p>
          <a:p>
            <a:pPr lvl="1">
              <a:buFont typeface="Wingdings" panose="05000000000000000000" pitchFamily="2" charset="2"/>
              <a:buChar char="v"/>
            </a:pPr>
            <a:r>
              <a:rPr lang="el-GR" dirty="0"/>
              <a:t>εξευτελιστικές και ειρωνικές εκφράσεις για εκείνους που δεν συμμερίζονται τις χριστιανικές αρχές.</a:t>
            </a:r>
          </a:p>
          <a:p>
            <a:r>
              <a:rPr lang="el-GR" dirty="0"/>
              <a:t>Ο </a:t>
            </a:r>
            <a:r>
              <a:rPr lang="el-GR" b="1" dirty="0"/>
              <a:t>έλεγχος</a:t>
            </a:r>
            <a:r>
              <a:rPr lang="el-GR" dirty="0"/>
              <a:t>, αν χρειαστεί να γίνει, πρέπει να γίνεται με πολύ περίσκεψη, λεπτότητα και ευγένεια, χωρίς υπερβολές και ακρότητες. </a:t>
            </a:r>
            <a:r>
              <a:rPr lang="el-GR" b="1" dirty="0">
                <a:solidFill>
                  <a:srgbClr val="FF0000"/>
                </a:solidFill>
              </a:rPr>
              <a:t>Να στηλιτεύεται η αμαρτία και όχι οι αμαρτωλοί</a:t>
            </a:r>
            <a:r>
              <a:rPr lang="el-GR" dirty="0"/>
              <a:t>. Μ’ αυτόν τον τρόπο αν γίνεται ο έλεγχος, μπορεί να αποβεί εποικοδομητικός και να φέρει σε συναίσθηση της αμαρτωλότητας όλους μας.</a:t>
            </a:r>
          </a:p>
          <a:p>
            <a:r>
              <a:rPr lang="el-GR" dirty="0"/>
              <a:t>Διαφορετικά, τα ελεγκτικά κηρύγματα σφετερίζονται το θείο δικαίωμα της κρίσεως του κόσμου, έργο που ούτε ο ίδιος ο Χριστός δεν άσκησε: «</a:t>
            </a:r>
            <a:r>
              <a:rPr lang="el-GR" i="1" dirty="0" err="1"/>
              <a:t>οὐ</a:t>
            </a:r>
            <a:r>
              <a:rPr lang="el-GR" i="1" dirty="0"/>
              <a:t> </a:t>
            </a:r>
            <a:r>
              <a:rPr lang="el-GR" i="1" dirty="0" err="1"/>
              <a:t>γὰρ</a:t>
            </a:r>
            <a:r>
              <a:rPr lang="el-GR" i="1" dirty="0"/>
              <a:t> </a:t>
            </a:r>
            <a:r>
              <a:rPr lang="el-GR" i="1" dirty="0" err="1"/>
              <a:t>ἀπέστειλε</a:t>
            </a:r>
            <a:r>
              <a:rPr lang="el-GR" i="1" dirty="0"/>
              <a:t> ὁ </a:t>
            </a:r>
            <a:r>
              <a:rPr lang="el-GR" i="1" dirty="0" err="1"/>
              <a:t>Θεὸς</a:t>
            </a:r>
            <a:r>
              <a:rPr lang="el-GR" i="1" dirty="0"/>
              <a:t> </a:t>
            </a:r>
            <a:r>
              <a:rPr lang="el-GR" i="1" dirty="0" err="1"/>
              <a:t>τὸν</a:t>
            </a:r>
            <a:r>
              <a:rPr lang="el-GR" i="1" dirty="0"/>
              <a:t> </a:t>
            </a:r>
            <a:r>
              <a:rPr lang="el-GR" i="1" dirty="0" err="1"/>
              <a:t>Υἱὸν</a:t>
            </a:r>
            <a:r>
              <a:rPr lang="el-GR" i="1" dirty="0"/>
              <a:t> </a:t>
            </a:r>
            <a:r>
              <a:rPr lang="el-GR" i="1" dirty="0" err="1"/>
              <a:t>αὐτοῦ</a:t>
            </a:r>
            <a:r>
              <a:rPr lang="el-GR" i="1" dirty="0"/>
              <a:t> </a:t>
            </a:r>
            <a:r>
              <a:rPr lang="el-GR" i="1" dirty="0" err="1"/>
              <a:t>εἰς</a:t>
            </a:r>
            <a:r>
              <a:rPr lang="el-GR" i="1" dirty="0"/>
              <a:t> </a:t>
            </a:r>
            <a:r>
              <a:rPr lang="el-GR" i="1" dirty="0" err="1"/>
              <a:t>τὸν</a:t>
            </a:r>
            <a:r>
              <a:rPr lang="el-GR" i="1" dirty="0"/>
              <a:t> </a:t>
            </a:r>
            <a:r>
              <a:rPr lang="el-GR" i="1" dirty="0" err="1"/>
              <a:t>κόσμον</a:t>
            </a:r>
            <a:r>
              <a:rPr lang="el-GR" i="1" dirty="0"/>
              <a:t> </a:t>
            </a:r>
            <a:r>
              <a:rPr lang="el-GR" i="1" dirty="0" err="1"/>
              <a:t>ἵνα</a:t>
            </a:r>
            <a:r>
              <a:rPr lang="el-GR" i="1" dirty="0"/>
              <a:t> </a:t>
            </a:r>
            <a:r>
              <a:rPr lang="el-GR" i="1" dirty="0" err="1"/>
              <a:t>κρίνῃ</a:t>
            </a:r>
            <a:r>
              <a:rPr lang="el-GR" i="1" dirty="0"/>
              <a:t> </a:t>
            </a:r>
            <a:r>
              <a:rPr lang="el-GR" i="1" dirty="0" err="1"/>
              <a:t>τὸν</a:t>
            </a:r>
            <a:r>
              <a:rPr lang="el-GR" i="1" dirty="0"/>
              <a:t> </a:t>
            </a:r>
            <a:r>
              <a:rPr lang="el-GR" i="1" dirty="0" err="1"/>
              <a:t>κόσμον</a:t>
            </a:r>
            <a:r>
              <a:rPr lang="el-GR" i="1" dirty="0"/>
              <a:t>, </a:t>
            </a:r>
            <a:r>
              <a:rPr lang="el-GR" i="1" dirty="0" err="1"/>
              <a:t>ἀλλ</a:t>
            </a:r>
            <a:r>
              <a:rPr lang="el-GR" i="1" dirty="0"/>
              <a:t>’ </a:t>
            </a:r>
            <a:r>
              <a:rPr lang="el-GR" i="1" dirty="0" err="1"/>
              <a:t>ἵνα</a:t>
            </a:r>
            <a:r>
              <a:rPr lang="el-GR" i="1" dirty="0"/>
              <a:t> </a:t>
            </a:r>
            <a:r>
              <a:rPr lang="el-GR" i="1" dirty="0" err="1"/>
              <a:t>σωθῇ</a:t>
            </a:r>
            <a:r>
              <a:rPr lang="el-GR" i="1" dirty="0"/>
              <a:t> ὁ κόσμος δι’ </a:t>
            </a:r>
            <a:r>
              <a:rPr lang="el-GR" i="1" dirty="0" err="1"/>
              <a:t>αὐτοῦ</a:t>
            </a:r>
            <a:r>
              <a:rPr lang="el-GR" dirty="0"/>
              <a:t>» (</a:t>
            </a:r>
            <a:r>
              <a:rPr lang="el-GR" i="1" dirty="0" err="1"/>
              <a:t>Ἰω</a:t>
            </a:r>
            <a:r>
              <a:rPr lang="el-GR" i="1" dirty="0"/>
              <a:t>. </a:t>
            </a:r>
            <a:r>
              <a:rPr lang="el-GR" dirty="0"/>
              <a:t>3,17· 12,47). </a:t>
            </a:r>
          </a:p>
          <a:p>
            <a:r>
              <a:rPr lang="el-GR" dirty="0"/>
              <a:t>Τα ελεγκτικά κηρύγματα είναι εύκολα και αρέσουν σε όλους, γιατί όλοι έχουμε την τάση να παρατηρούμε και να κρίνουμε τη διαγωγή των άλλων. Έτσι όμως καλλιεργείται στους πιστούς μία άκρως επικίνδυνη φαρισαϊκή συνείδηση. </a:t>
            </a:r>
          </a:p>
          <a:p>
            <a:r>
              <a:rPr lang="el-GR" dirty="0"/>
              <a:t>Δεν πρέπει να αγνοείται ότι οι άνθρωποι έχουν αρκετές θλίψεις και αγωνίες στην καθημερινή τους ζωή και έχουν τη συναίσθηση ότι είναι αμαρτωλοί. Στον ναό έρχονται για να αντλήσουν ιλασμό, παρηγοριά, δύναμη και ειρήνη πνευματική. Το κήρυγμα πρέπει να τους βοηθήσει να βρουν την εν Χριστώ ειρήνη και την εν Πνεύματι χαρά.  </a:t>
            </a:r>
          </a:p>
          <a:p>
            <a:endParaRPr lang="el-GR" dirty="0"/>
          </a:p>
        </p:txBody>
      </p:sp>
    </p:spTree>
    <p:extLst>
      <p:ext uri="{BB962C8B-B14F-4D97-AF65-F5344CB8AC3E}">
        <p14:creationId xmlns:p14="http://schemas.microsoft.com/office/powerpoint/2010/main" val="30133178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0806A8-126A-99D8-553F-F1F575C4EB7F}"/>
              </a:ext>
            </a:extLst>
          </p:cNvPr>
          <p:cNvSpPr>
            <a:spLocks noGrp="1"/>
          </p:cNvSpPr>
          <p:nvPr>
            <p:ph type="title"/>
          </p:nvPr>
        </p:nvSpPr>
        <p:spPr>
          <a:xfrm>
            <a:off x="0" y="18256"/>
            <a:ext cx="12192000" cy="344053"/>
          </a:xfrm>
        </p:spPr>
        <p:txBody>
          <a:bodyPr>
            <a:normAutofit fontScale="90000"/>
          </a:bodyPr>
          <a:lstStyle/>
          <a:p>
            <a:pPr algn="ctr"/>
            <a:r>
              <a:rPr lang="el-GR" sz="3600" dirty="0"/>
              <a:t>ΤΑ ΧΑΡΑΚΤΗΡΙΣΤΙΚΑ ΤΟΥ ΚΗΡΥΓΜΑΤΟΣ </a:t>
            </a:r>
            <a:r>
              <a:rPr lang="el-GR" sz="3600" b="1" dirty="0"/>
              <a:t>Θ΄. ΣΥΧΡΟΝΙΣΜΕΝΟ</a:t>
            </a:r>
            <a:endParaRPr lang="el-GR" sz="3600" dirty="0"/>
          </a:p>
        </p:txBody>
      </p:sp>
      <p:sp>
        <p:nvSpPr>
          <p:cNvPr id="3" name="Θέση περιεχομένου 2">
            <a:extLst>
              <a:ext uri="{FF2B5EF4-FFF2-40B4-BE49-F238E27FC236}">
                <a16:creationId xmlns:a16="http://schemas.microsoft.com/office/drawing/2014/main" id="{264071F8-3918-8595-B9A8-50422B540A5F}"/>
              </a:ext>
            </a:extLst>
          </p:cNvPr>
          <p:cNvSpPr>
            <a:spLocks noGrp="1"/>
          </p:cNvSpPr>
          <p:nvPr>
            <p:ph idx="1"/>
          </p:nvPr>
        </p:nvSpPr>
        <p:spPr>
          <a:xfrm>
            <a:off x="0" y="284672"/>
            <a:ext cx="12192000" cy="6573328"/>
          </a:xfrm>
        </p:spPr>
        <p:txBody>
          <a:bodyPr>
            <a:normAutofit fontScale="92500" lnSpcReduction="20000"/>
          </a:bodyPr>
          <a:lstStyle/>
          <a:p>
            <a:r>
              <a:rPr lang="el-GR" dirty="0"/>
              <a:t>Το ζήτημα του εκσυγχρονισμού του κηρύγματος παρουσιάζει ιδιαίτερες δυσκολίες. Και μόνο </a:t>
            </a:r>
            <a:r>
              <a:rPr lang="el-GR" b="1" dirty="0"/>
              <a:t>η λέξη «συγχρονισμός» </a:t>
            </a:r>
            <a:r>
              <a:rPr lang="el-GR" dirty="0"/>
              <a:t>από πολλούς θεωρείται ουσιαστικά αντίθετη με την έννοια της αιωνιότητας και του αναλλοίωτου περιεχομένου της χριστιανικής αποκάλυψης. </a:t>
            </a:r>
          </a:p>
          <a:p>
            <a:r>
              <a:rPr lang="el-GR" dirty="0"/>
              <a:t>Συνεπώς, το να επιδιώκουμε συγχρονισμένο κήρυγμα είναι σαν να θέλουμε να </a:t>
            </a:r>
            <a:r>
              <a:rPr lang="el-GR" dirty="0" err="1"/>
              <a:t>συσχηματιστούμε</a:t>
            </a:r>
            <a:r>
              <a:rPr lang="el-GR" dirty="0"/>
              <a:t> με τον κόσμο, προδίδοντας την </a:t>
            </a:r>
            <a:r>
              <a:rPr lang="el-GR" dirty="0" err="1"/>
              <a:t>άτρεπτη</a:t>
            </a:r>
            <a:r>
              <a:rPr lang="el-GR" dirty="0"/>
              <a:t> αλήθεια της πίστεως. Φυσικά, όπως ο Ιησούς Χριστός, που είναι «</a:t>
            </a:r>
            <a:r>
              <a:rPr lang="el-GR" i="1" dirty="0" err="1"/>
              <a:t>χθὲς</a:t>
            </a:r>
            <a:r>
              <a:rPr lang="el-GR" i="1" dirty="0"/>
              <a:t> </a:t>
            </a:r>
            <a:r>
              <a:rPr lang="el-GR" i="1" dirty="0" err="1"/>
              <a:t>καὶ</a:t>
            </a:r>
            <a:r>
              <a:rPr lang="el-GR" i="1" dirty="0"/>
              <a:t> σήμερον ὁ </a:t>
            </a:r>
            <a:r>
              <a:rPr lang="el-GR" i="1" dirty="0" err="1"/>
              <a:t>αὐτὸς</a:t>
            </a:r>
            <a:r>
              <a:rPr lang="el-GR" i="1" dirty="0"/>
              <a:t> </a:t>
            </a:r>
            <a:r>
              <a:rPr lang="el-GR" i="1" dirty="0" err="1"/>
              <a:t>εἰς</a:t>
            </a:r>
            <a:r>
              <a:rPr lang="el-GR" i="1" dirty="0"/>
              <a:t> </a:t>
            </a:r>
            <a:r>
              <a:rPr lang="el-GR" i="1" dirty="0" err="1"/>
              <a:t>τοὺς</a:t>
            </a:r>
            <a:r>
              <a:rPr lang="el-GR" i="1" dirty="0"/>
              <a:t> </a:t>
            </a:r>
            <a:r>
              <a:rPr lang="el-GR" i="1" dirty="0" err="1"/>
              <a:t>αἰῶνας</a:t>
            </a:r>
            <a:r>
              <a:rPr lang="el-GR" dirty="0"/>
              <a:t>» (</a:t>
            </a:r>
            <a:r>
              <a:rPr lang="el-GR" i="1" dirty="0" err="1"/>
              <a:t>Ἑβρ</a:t>
            </a:r>
            <a:r>
              <a:rPr lang="el-GR" i="1" dirty="0"/>
              <a:t>. </a:t>
            </a:r>
            <a:r>
              <a:rPr lang="el-GR" dirty="0"/>
              <a:t>13,8), και ο λόγος Του «</a:t>
            </a:r>
            <a:r>
              <a:rPr lang="el-GR" i="1" dirty="0"/>
              <a:t>μένει </a:t>
            </a:r>
            <a:r>
              <a:rPr lang="el-GR" i="1" dirty="0" err="1"/>
              <a:t>εἰς</a:t>
            </a:r>
            <a:r>
              <a:rPr lang="el-GR" i="1" dirty="0"/>
              <a:t> </a:t>
            </a:r>
            <a:r>
              <a:rPr lang="el-GR" i="1" dirty="0" err="1"/>
              <a:t>τὸν</a:t>
            </a:r>
            <a:r>
              <a:rPr lang="el-GR" i="1" dirty="0"/>
              <a:t> </a:t>
            </a:r>
            <a:r>
              <a:rPr lang="el-GR" i="1" dirty="0" err="1"/>
              <a:t>αἰώνα</a:t>
            </a:r>
            <a:r>
              <a:rPr lang="el-GR" dirty="0"/>
              <a:t>» (</a:t>
            </a:r>
            <a:r>
              <a:rPr lang="el-GR" i="1" dirty="0"/>
              <a:t>Α΄ Πετρ</a:t>
            </a:r>
            <a:r>
              <a:rPr lang="el-GR" dirty="0"/>
              <a:t>. 1,25) αγέραστος και άφθαρτος. Το «</a:t>
            </a:r>
            <a:r>
              <a:rPr lang="el-GR" i="1" dirty="0" err="1"/>
              <a:t>αἰώνιον</a:t>
            </a:r>
            <a:r>
              <a:rPr lang="el-GR" i="1" dirty="0"/>
              <a:t> </a:t>
            </a:r>
            <a:r>
              <a:rPr lang="el-GR" i="1" dirty="0" err="1"/>
              <a:t>εὐαγγέλιον</a:t>
            </a:r>
            <a:r>
              <a:rPr lang="el-GR" dirty="0"/>
              <a:t>» (</a:t>
            </a:r>
            <a:r>
              <a:rPr lang="el-GR" i="1" dirty="0" err="1"/>
              <a:t>Ἀποκ</a:t>
            </a:r>
            <a:r>
              <a:rPr lang="el-GR" dirty="0"/>
              <a:t>. 14,6) κηρύττει και ευαγγελίζεται η Εκκλησία, με τη βεβαιότητα ότι «</a:t>
            </a:r>
            <a:r>
              <a:rPr lang="el-GR" i="1" dirty="0"/>
              <a:t>ὁ </a:t>
            </a:r>
            <a:r>
              <a:rPr lang="el-GR" i="1" dirty="0" err="1"/>
              <a:t>οὐρανὸς</a:t>
            </a:r>
            <a:r>
              <a:rPr lang="el-GR" i="1" dirty="0"/>
              <a:t> </a:t>
            </a:r>
            <a:r>
              <a:rPr lang="el-GR" i="1" dirty="0" err="1"/>
              <a:t>καὶ</a:t>
            </a:r>
            <a:r>
              <a:rPr lang="el-GR" i="1" dirty="0"/>
              <a:t> ἡ </a:t>
            </a:r>
            <a:r>
              <a:rPr lang="el-GR" i="1" dirty="0" err="1"/>
              <a:t>γῆ</a:t>
            </a:r>
            <a:r>
              <a:rPr lang="el-GR" i="1" dirty="0"/>
              <a:t> </a:t>
            </a:r>
            <a:r>
              <a:rPr lang="el-GR" i="1" dirty="0" err="1"/>
              <a:t>παρελεύσονται</a:t>
            </a:r>
            <a:r>
              <a:rPr lang="el-GR" dirty="0"/>
              <a:t>» οι δε λόγοι του ευαγγελίου του Χριστού δεν θα παρέλθουν (</a:t>
            </a:r>
            <a:r>
              <a:rPr lang="el-GR" i="1" dirty="0" err="1"/>
              <a:t>Μτ</a:t>
            </a:r>
            <a:r>
              <a:rPr lang="el-GR" dirty="0"/>
              <a:t>. 24,35, </a:t>
            </a:r>
            <a:r>
              <a:rPr lang="el-GR" i="1" dirty="0" err="1"/>
              <a:t>Μκ</a:t>
            </a:r>
            <a:r>
              <a:rPr lang="el-GR" dirty="0"/>
              <a:t>. 13,31, </a:t>
            </a:r>
            <a:r>
              <a:rPr lang="el-GR" i="1" dirty="0" err="1"/>
              <a:t>Λκ</a:t>
            </a:r>
            <a:r>
              <a:rPr lang="el-GR" dirty="0"/>
              <a:t>. 21, 33).</a:t>
            </a:r>
          </a:p>
          <a:p>
            <a:r>
              <a:rPr lang="el-GR" dirty="0"/>
              <a:t>Διαπιστώνεται λοιπόν ότι σε αντίθεση με την αιωνιότητα και την αφθαρσία του Θεού και του λόγου Του βρίσκεται η ρευστότητα και η </a:t>
            </a:r>
            <a:r>
              <a:rPr lang="el-GR" dirty="0" err="1"/>
              <a:t>τρεπτότητα</a:t>
            </a:r>
            <a:r>
              <a:rPr lang="el-GR" dirty="0"/>
              <a:t> του κόσμου. Προς αυτόν απευθύνεται ο λόγος του Θεού και τον καλεί στην «</a:t>
            </a:r>
            <a:r>
              <a:rPr lang="el-GR" i="1" dirty="0" err="1"/>
              <a:t>εὐτρεπεστάτη</a:t>
            </a:r>
            <a:r>
              <a:rPr lang="el-GR" i="1" dirty="0"/>
              <a:t> </a:t>
            </a:r>
            <a:r>
              <a:rPr lang="el-GR" i="1" dirty="0" err="1"/>
              <a:t>ἀλλοίωση</a:t>
            </a:r>
            <a:r>
              <a:rPr lang="el-GR" dirty="0"/>
              <a:t>», δηλαδή στην επιστροφή στο αρχαίο κάλλος και τον συντονισμό με το θέλημα του Θεού. Αν ο λόγος του Θεού </a:t>
            </a:r>
            <a:r>
              <a:rPr lang="el-GR" dirty="0" err="1"/>
              <a:t>συσχηματίζονταν</a:t>
            </a:r>
            <a:r>
              <a:rPr lang="el-GR" dirty="0"/>
              <a:t> με τον κόσμο δεν θα ήταν οδηγός του. </a:t>
            </a:r>
          </a:p>
          <a:p>
            <a:r>
              <a:rPr lang="el-GR" dirty="0"/>
              <a:t>Από την άλλη, η φύση της θείας ενέργειας προϋποθέτει </a:t>
            </a:r>
            <a:r>
              <a:rPr lang="el-GR" b="1" dirty="0"/>
              <a:t>κένωση του Θεού </a:t>
            </a:r>
            <a:r>
              <a:rPr lang="el-GR" dirty="0"/>
              <a:t>και του λόγου Του στον κόσμο, δηλαδή </a:t>
            </a:r>
            <a:r>
              <a:rPr lang="el-GR" b="1" dirty="0">
                <a:solidFill>
                  <a:srgbClr val="FF0000"/>
                </a:solidFill>
              </a:rPr>
              <a:t>διάλογο του αιώνιου με το πεπερασμένο</a:t>
            </a:r>
            <a:r>
              <a:rPr lang="el-GR" dirty="0"/>
              <a:t>. Μέσα στην </a:t>
            </a:r>
            <a:r>
              <a:rPr lang="el-GR" dirty="0">
                <a:effectLst>
                  <a:outerShdw blurRad="38100" dist="38100" dir="2700000" algn="tl">
                    <a:srgbClr val="000000">
                      <a:alpha val="43137"/>
                    </a:srgbClr>
                  </a:outerShdw>
                </a:effectLst>
              </a:rPr>
              <a:t>άκρα αυτή ταπείνωση του αγαπώντος Θεού </a:t>
            </a:r>
            <a:r>
              <a:rPr lang="el-GR" dirty="0"/>
              <a:t>υπάρχει αυτόματα και η έννοια της προσαρμογής προς τα σχήματα του κόσμου, τα οποία εφόσον είναι μεταβλητά, κατ’ ανάγκη υπάρχει και η έννοια της προσαρμογής προς αυτά. </a:t>
            </a:r>
          </a:p>
        </p:txBody>
      </p:sp>
    </p:spTree>
    <p:extLst>
      <p:ext uri="{BB962C8B-B14F-4D97-AF65-F5344CB8AC3E}">
        <p14:creationId xmlns:p14="http://schemas.microsoft.com/office/powerpoint/2010/main" val="22923054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8359CE-CCDE-41D6-6D20-459141CBC238}"/>
              </a:ext>
            </a:extLst>
          </p:cNvPr>
          <p:cNvSpPr>
            <a:spLocks noGrp="1"/>
          </p:cNvSpPr>
          <p:nvPr>
            <p:ph type="title"/>
          </p:nvPr>
        </p:nvSpPr>
        <p:spPr>
          <a:xfrm>
            <a:off x="0" y="1"/>
            <a:ext cx="12192000" cy="362308"/>
          </a:xfrm>
        </p:spPr>
        <p:txBody>
          <a:bodyPr>
            <a:noAutofit/>
          </a:bodyPr>
          <a:lstStyle/>
          <a:p>
            <a:pPr algn="ctr"/>
            <a:r>
              <a:rPr lang="el-GR" sz="2800" dirty="0"/>
              <a:t>ΤΑ ΧΑΡΑΚΤΗΡΙΣΤΙΚΑ ΤΟΥ ΚΗΡΥΓΜΑΤΟΣ </a:t>
            </a:r>
            <a:r>
              <a:rPr lang="el-GR" sz="2800" b="1" dirty="0"/>
              <a:t>Θ΄. ΣΥΧΡΟΝΙΣΜΕΝΟ</a:t>
            </a:r>
            <a:endParaRPr lang="el-GR" sz="2800" dirty="0"/>
          </a:p>
        </p:txBody>
      </p:sp>
      <p:sp>
        <p:nvSpPr>
          <p:cNvPr id="3" name="Θέση περιεχομένου 2">
            <a:extLst>
              <a:ext uri="{FF2B5EF4-FFF2-40B4-BE49-F238E27FC236}">
                <a16:creationId xmlns:a16="http://schemas.microsoft.com/office/drawing/2014/main" id="{59D1AB00-8959-2100-5764-622C602D7720}"/>
              </a:ext>
            </a:extLst>
          </p:cNvPr>
          <p:cNvSpPr>
            <a:spLocks noGrp="1"/>
          </p:cNvSpPr>
          <p:nvPr>
            <p:ph idx="1"/>
          </p:nvPr>
        </p:nvSpPr>
        <p:spPr>
          <a:xfrm>
            <a:off x="0" y="267420"/>
            <a:ext cx="12192000" cy="6590580"/>
          </a:xfrm>
        </p:spPr>
        <p:txBody>
          <a:bodyPr>
            <a:normAutofit fontScale="92500" lnSpcReduction="10000"/>
          </a:bodyPr>
          <a:lstStyle/>
          <a:p>
            <a:r>
              <a:rPr lang="el-GR" dirty="0"/>
              <a:t>Συνεπώς, έχουμε μία εκούσια </a:t>
            </a:r>
            <a:r>
              <a:rPr lang="el-GR" b="1" dirty="0"/>
              <a:t>από φιλανθρωπία προσαρμογή του λόγου του Θεού</a:t>
            </a:r>
            <a:r>
              <a:rPr lang="el-GR" dirty="0"/>
              <a:t> προς τη δεκτικότητα του ανθρώπου, τόσο μορφολογική όσο και ουσιαστική. Αυτό εξάλλου φαίνεται και στην </a:t>
            </a:r>
            <a:r>
              <a:rPr lang="el-GR" b="1" dirty="0">
                <a:solidFill>
                  <a:srgbClr val="FF0000"/>
                </a:solidFill>
              </a:rPr>
              <a:t>ιστορία της θείας αποκάλυψης</a:t>
            </a:r>
            <a:r>
              <a:rPr lang="el-GR" dirty="0"/>
              <a:t>, όταν διαπιστώνεται η βαθμιαία παιδαγωγική ενέργεια του Θεού, που οδηγεί τον άνθρωπο στην αλήθεια (π.χ. </a:t>
            </a:r>
            <a:r>
              <a:rPr lang="el-GR" dirty="0" err="1"/>
              <a:t>νομοδοσία</a:t>
            </a:r>
            <a:r>
              <a:rPr lang="el-GR" dirty="0"/>
              <a:t> στο Σινά, προφητικό κήρυγμα). Και στην Καινή Διαθήκη η τέλεια αποκάλυψη του Λόγου του Θεού, παρά την πληρότητά της, διατηρεί όλη την απαιτούμενη πλαστικότητα που χρειάζεται για να γίνει δεκτός ο λόγος του Θεού από Ιουδαίους και Εθνικούς, από αγράμματους ή γραμματισμένους, από αρχάριους ή προηγμένους στην πίστη και στη θεογνωσία. Γι’ αυτό η Γραφή μιλάει για «</a:t>
            </a:r>
            <a:r>
              <a:rPr lang="el-GR" i="1" dirty="0"/>
              <a:t>γάλα</a:t>
            </a:r>
            <a:r>
              <a:rPr lang="el-GR" dirty="0"/>
              <a:t>» και «</a:t>
            </a:r>
            <a:r>
              <a:rPr lang="el-GR" i="1" dirty="0" err="1"/>
              <a:t>βρῶμα</a:t>
            </a:r>
            <a:r>
              <a:rPr lang="el-GR" dirty="0"/>
              <a:t>» (</a:t>
            </a:r>
            <a:r>
              <a:rPr lang="el-GR" i="1" dirty="0"/>
              <a:t>Α΄ </a:t>
            </a:r>
            <a:r>
              <a:rPr lang="el-GR" i="1" dirty="0" err="1"/>
              <a:t>Κορ</a:t>
            </a:r>
            <a:r>
              <a:rPr lang="el-GR" dirty="0"/>
              <a:t>. 3,2, </a:t>
            </a:r>
            <a:r>
              <a:rPr lang="el-GR" i="1" dirty="0" err="1"/>
              <a:t>Ἑβρ</a:t>
            </a:r>
            <a:r>
              <a:rPr lang="el-GR" dirty="0"/>
              <a:t>. 5,12, </a:t>
            </a:r>
            <a:r>
              <a:rPr lang="el-GR" i="1" dirty="0"/>
              <a:t>Α΄ Πετρ</a:t>
            </a:r>
            <a:r>
              <a:rPr lang="el-GR" dirty="0"/>
              <a:t>. 2,2) και για «</a:t>
            </a:r>
            <a:r>
              <a:rPr lang="el-GR" i="1" dirty="0" err="1"/>
              <a:t>οἰκονομία</a:t>
            </a:r>
            <a:r>
              <a:rPr lang="el-GR" dirty="0"/>
              <a:t>» του μυστηρίου και του λόγου του Θεού (</a:t>
            </a:r>
            <a:r>
              <a:rPr lang="el-GR" i="1" dirty="0"/>
              <a:t>Α΄ </a:t>
            </a:r>
            <a:r>
              <a:rPr lang="el-GR" i="1" dirty="0" err="1"/>
              <a:t>Κορ</a:t>
            </a:r>
            <a:r>
              <a:rPr lang="el-GR" dirty="0"/>
              <a:t>. 9,17, </a:t>
            </a:r>
            <a:r>
              <a:rPr lang="el-GR" i="1" dirty="0" err="1"/>
              <a:t>Ἐφ</a:t>
            </a:r>
            <a:r>
              <a:rPr lang="el-GR" dirty="0"/>
              <a:t>. 3,2, Κολ. 1,22). Η έννοια του «</a:t>
            </a:r>
            <a:r>
              <a:rPr lang="el-GR" i="1" dirty="0" err="1"/>
              <a:t>οἰκονόμου</a:t>
            </a:r>
            <a:r>
              <a:rPr lang="el-GR" dirty="0"/>
              <a:t>» και της «</a:t>
            </a:r>
            <a:r>
              <a:rPr lang="el-GR" i="1" dirty="0" err="1"/>
              <a:t>οἰκονομίας</a:t>
            </a:r>
            <a:r>
              <a:rPr lang="el-GR" dirty="0"/>
              <a:t>» του κηρύγματος βρίσκεται σε απόλυτη αντίθεση με την ιδέα του αποθησαυρισμού του λόγου του Θεού και της καταχώσεώς του στη γη (</a:t>
            </a:r>
            <a:r>
              <a:rPr lang="el-GR" dirty="0" err="1"/>
              <a:t>Μτ</a:t>
            </a:r>
            <a:r>
              <a:rPr lang="el-GR" dirty="0"/>
              <a:t>. 25, 18-25).</a:t>
            </a:r>
          </a:p>
          <a:p>
            <a:r>
              <a:rPr lang="el-GR" dirty="0"/>
              <a:t>Μορφολογικά ή ουσιαστικά συγχρονισμένο το κήρυγμα μπορεί να βρει απήχηση στον κάθε άνθρωπο κάθε εποχής, ανάλογα με τη δεκτικότητα και τις προϋποθέσεις του, ώστε να αφυπνιστεί προσωπικά και να κινητοποιηθεί η θέλησή του για υπακοή στο θέλημα του Θεού. Ο δόκιμος δάσκαλος θα πρέπει κάθε φορά να αναζητήσει </a:t>
            </a:r>
            <a:r>
              <a:rPr lang="el-GR" dirty="0">
                <a:effectLst>
                  <a:outerShdw blurRad="38100" dist="38100" dir="2700000" algn="tl">
                    <a:srgbClr val="000000">
                      <a:alpha val="43137"/>
                    </a:srgbClr>
                  </a:outerShdw>
                </a:effectLst>
              </a:rPr>
              <a:t>σημεία επαφής</a:t>
            </a:r>
            <a:r>
              <a:rPr lang="el-GR" dirty="0"/>
              <a:t>, εκσυγχρονίζοντας και προσφέροντας τον λόγο του Θεού με κατάλληλο τρόπο στην κατάλληλη περίσταση. </a:t>
            </a:r>
          </a:p>
        </p:txBody>
      </p:sp>
    </p:spTree>
    <p:extLst>
      <p:ext uri="{BB962C8B-B14F-4D97-AF65-F5344CB8AC3E}">
        <p14:creationId xmlns:p14="http://schemas.microsoft.com/office/powerpoint/2010/main" val="3903516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5EEC55-2574-1B5E-D20F-26E281B97123}"/>
              </a:ext>
            </a:extLst>
          </p:cNvPr>
          <p:cNvSpPr>
            <a:spLocks noGrp="1"/>
          </p:cNvSpPr>
          <p:nvPr>
            <p:ph type="title"/>
          </p:nvPr>
        </p:nvSpPr>
        <p:spPr>
          <a:xfrm>
            <a:off x="838200" y="18256"/>
            <a:ext cx="10515600" cy="530660"/>
          </a:xfrm>
        </p:spPr>
        <p:txBody>
          <a:bodyPr>
            <a:normAutofit fontScale="90000"/>
          </a:bodyPr>
          <a:lstStyle/>
          <a:p>
            <a:pPr algn="ctr"/>
            <a:r>
              <a:rPr lang="el-GR" dirty="0"/>
              <a:t>ΕΝΝΟΙΑ ΚΑΙ ΣΚΟΠΟΣ ΤΟΥ ΚΗΡΥΓΜΑΤΟΣ</a:t>
            </a:r>
          </a:p>
        </p:txBody>
      </p:sp>
      <p:sp>
        <p:nvSpPr>
          <p:cNvPr id="3" name="Θέση περιεχομένου 2">
            <a:extLst>
              <a:ext uri="{FF2B5EF4-FFF2-40B4-BE49-F238E27FC236}">
                <a16:creationId xmlns:a16="http://schemas.microsoft.com/office/drawing/2014/main" id="{54CA7E15-1382-08BE-36B7-73EACB581715}"/>
              </a:ext>
            </a:extLst>
          </p:cNvPr>
          <p:cNvSpPr>
            <a:spLocks noGrp="1"/>
          </p:cNvSpPr>
          <p:nvPr>
            <p:ph idx="1"/>
          </p:nvPr>
        </p:nvSpPr>
        <p:spPr>
          <a:xfrm>
            <a:off x="0" y="548916"/>
            <a:ext cx="12192000" cy="6309084"/>
          </a:xfrm>
        </p:spPr>
        <p:txBody>
          <a:bodyPr>
            <a:normAutofit fontScale="77500" lnSpcReduction="20000"/>
          </a:bodyPr>
          <a:lstStyle/>
          <a:p>
            <a:r>
              <a:rPr lang="el-GR" dirty="0"/>
              <a:t>Αυτό γίνεται «</a:t>
            </a:r>
            <a:r>
              <a:rPr lang="el-GR" i="1" dirty="0" err="1"/>
              <a:t>ἐν</a:t>
            </a:r>
            <a:r>
              <a:rPr lang="el-GR" i="1" dirty="0"/>
              <a:t> </a:t>
            </a:r>
            <a:r>
              <a:rPr lang="el-GR" i="1" dirty="0" err="1"/>
              <a:t>μυστηρίῳ</a:t>
            </a:r>
            <a:r>
              <a:rPr lang="el-GR" dirty="0"/>
              <a:t>» (Α΄ </a:t>
            </a:r>
            <a:r>
              <a:rPr lang="el-GR" dirty="0" err="1"/>
              <a:t>Κορ</a:t>
            </a:r>
            <a:r>
              <a:rPr lang="el-GR" dirty="0"/>
              <a:t>. 2,7), εφόσον </a:t>
            </a:r>
          </a:p>
          <a:p>
            <a:pPr lvl="1">
              <a:buFont typeface="Wingdings" panose="05000000000000000000" pitchFamily="2" charset="2"/>
              <a:buChar char="v"/>
            </a:pPr>
            <a:r>
              <a:rPr lang="el-GR" dirty="0"/>
              <a:t>ο ίδιος ο Χριστός είναι πάντοτε μέχρι της </a:t>
            </a:r>
            <a:r>
              <a:rPr lang="el-GR" dirty="0" err="1"/>
              <a:t>συντελείας</a:t>
            </a:r>
            <a:r>
              <a:rPr lang="el-GR" dirty="0"/>
              <a:t> του αιώνος μαζί με τους κήρυκες του λόγου Του </a:t>
            </a:r>
            <a:r>
              <a:rPr lang="el-GR" i="1" dirty="0" err="1"/>
              <a:t>Μτ</a:t>
            </a:r>
            <a:r>
              <a:rPr lang="el-GR" dirty="0"/>
              <a:t>. 28,20), και </a:t>
            </a:r>
          </a:p>
          <a:p>
            <a:pPr lvl="1">
              <a:buFont typeface="Wingdings" panose="05000000000000000000" pitchFamily="2" charset="2"/>
              <a:buChar char="v"/>
            </a:pPr>
            <a:r>
              <a:rPr lang="el-GR" dirty="0"/>
              <a:t>ο Παράκλητος, το Πνεύμα της αληθείας, τους οδηγεί «</a:t>
            </a:r>
            <a:r>
              <a:rPr lang="el-GR" i="1" dirty="0" err="1"/>
              <a:t>εἰς</a:t>
            </a:r>
            <a:r>
              <a:rPr lang="el-GR" i="1" dirty="0"/>
              <a:t> </a:t>
            </a:r>
            <a:r>
              <a:rPr lang="el-GR" i="1" dirty="0" err="1"/>
              <a:t>πᾶσαν</a:t>
            </a:r>
            <a:r>
              <a:rPr lang="el-GR" i="1" dirty="0"/>
              <a:t> </a:t>
            </a:r>
            <a:r>
              <a:rPr lang="el-GR" i="1" dirty="0" err="1"/>
              <a:t>τὴν</a:t>
            </a:r>
            <a:r>
              <a:rPr lang="el-GR" i="1" dirty="0"/>
              <a:t> </a:t>
            </a:r>
            <a:r>
              <a:rPr lang="el-GR" i="1" dirty="0" err="1"/>
              <a:t>ἀλήθειαν</a:t>
            </a:r>
            <a:r>
              <a:rPr lang="el-GR" dirty="0"/>
              <a:t>» (</a:t>
            </a:r>
            <a:r>
              <a:rPr lang="el-GR" i="1" dirty="0" err="1"/>
              <a:t>Ἰω</a:t>
            </a:r>
            <a:r>
              <a:rPr lang="el-GR" i="1" dirty="0"/>
              <a:t>.</a:t>
            </a:r>
            <a:r>
              <a:rPr lang="el-GR" dirty="0"/>
              <a:t> 16,13) τους διδάσκει και τους ενθυμίζει όλα όσα δίδαξε ο Χριστός.</a:t>
            </a:r>
          </a:p>
          <a:p>
            <a:r>
              <a:rPr lang="el-GR" dirty="0"/>
              <a:t>Το </a:t>
            </a:r>
            <a:r>
              <a:rPr lang="el-GR" b="1" dirty="0"/>
              <a:t>μυστηριακό αυτό χαρακτήρα του κηρύγματος </a:t>
            </a:r>
            <a:r>
              <a:rPr lang="el-GR" dirty="0"/>
              <a:t>τονίζει κατεξοχήν ο απόστολος Παύλος, όταν γράφει: </a:t>
            </a:r>
          </a:p>
          <a:p>
            <a:pPr lvl="1">
              <a:buFont typeface="Wingdings" panose="05000000000000000000" pitchFamily="2" charset="2"/>
              <a:buChar char="v"/>
            </a:pPr>
            <a:r>
              <a:rPr lang="el-GR" dirty="0"/>
              <a:t>για τη φανέρωση του «</a:t>
            </a:r>
            <a:r>
              <a:rPr lang="el-GR" i="1" dirty="0"/>
              <a:t>μυστηρίου </a:t>
            </a:r>
            <a:r>
              <a:rPr lang="el-GR" i="1" dirty="0" err="1"/>
              <a:t>τοῦ</a:t>
            </a:r>
            <a:r>
              <a:rPr lang="el-GR" i="1" dirty="0"/>
              <a:t> θελήματος</a:t>
            </a:r>
            <a:r>
              <a:rPr lang="el-GR" dirty="0"/>
              <a:t>» του Θεού (</a:t>
            </a:r>
            <a:r>
              <a:rPr lang="el-GR" i="1" dirty="0" err="1"/>
              <a:t>Ἐφ</a:t>
            </a:r>
            <a:r>
              <a:rPr lang="el-GR" i="1" dirty="0"/>
              <a:t>.</a:t>
            </a:r>
            <a:r>
              <a:rPr lang="el-GR" dirty="0"/>
              <a:t> 1,9), </a:t>
            </a:r>
          </a:p>
          <a:p>
            <a:pPr lvl="1">
              <a:buFont typeface="Wingdings" panose="05000000000000000000" pitchFamily="2" charset="2"/>
              <a:buChar char="v"/>
            </a:pPr>
            <a:r>
              <a:rPr lang="el-GR" dirty="0"/>
              <a:t>για το «</a:t>
            </a:r>
            <a:r>
              <a:rPr lang="el-GR" i="1" dirty="0"/>
              <a:t>μυστήριον </a:t>
            </a:r>
            <a:r>
              <a:rPr lang="el-GR" i="1" dirty="0" err="1"/>
              <a:t>τοῦ</a:t>
            </a:r>
            <a:r>
              <a:rPr lang="el-GR" i="1" dirty="0"/>
              <a:t> </a:t>
            </a:r>
            <a:r>
              <a:rPr lang="el-GR" i="1" dirty="0" err="1"/>
              <a:t>εὐαγγελίου</a:t>
            </a:r>
            <a:r>
              <a:rPr lang="el-GR" dirty="0"/>
              <a:t>» (</a:t>
            </a:r>
            <a:r>
              <a:rPr lang="el-GR" i="1" dirty="0" err="1"/>
              <a:t>Ἐφ</a:t>
            </a:r>
            <a:r>
              <a:rPr lang="el-GR" i="1" dirty="0"/>
              <a:t>.</a:t>
            </a:r>
            <a:r>
              <a:rPr lang="el-GR" dirty="0"/>
              <a:t> 6,19) και </a:t>
            </a:r>
          </a:p>
          <a:p>
            <a:pPr lvl="1">
              <a:buFont typeface="Wingdings" panose="05000000000000000000" pitchFamily="2" charset="2"/>
              <a:buChar char="v"/>
            </a:pPr>
            <a:r>
              <a:rPr lang="el-GR" dirty="0"/>
              <a:t>για το «</a:t>
            </a:r>
            <a:r>
              <a:rPr lang="el-GR" i="1" dirty="0"/>
              <a:t>μυστήριον </a:t>
            </a:r>
            <a:r>
              <a:rPr lang="el-GR" i="1" dirty="0" err="1"/>
              <a:t>τοῦ</a:t>
            </a:r>
            <a:r>
              <a:rPr lang="el-GR" i="1" dirty="0"/>
              <a:t> </a:t>
            </a:r>
            <a:r>
              <a:rPr lang="el-GR" i="1" dirty="0" err="1"/>
              <a:t>Χριστοῦ</a:t>
            </a:r>
            <a:r>
              <a:rPr lang="el-GR" dirty="0"/>
              <a:t>» που </a:t>
            </a:r>
            <a:r>
              <a:rPr lang="el-GR" dirty="0" err="1"/>
              <a:t>λαλείται</a:t>
            </a:r>
            <a:r>
              <a:rPr lang="el-GR" dirty="0"/>
              <a:t> δια των αποστόλων και καταγγέλλεται σε όλον τον κόσμο (</a:t>
            </a:r>
            <a:r>
              <a:rPr lang="el-GR" i="1" dirty="0"/>
              <a:t>Κολ.</a:t>
            </a:r>
            <a:r>
              <a:rPr lang="el-GR" dirty="0"/>
              <a:t> 4,3· 2,2, </a:t>
            </a:r>
            <a:r>
              <a:rPr lang="el-GR" i="1" dirty="0" err="1"/>
              <a:t>Ἐφ</a:t>
            </a:r>
            <a:r>
              <a:rPr lang="el-GR" i="1" dirty="0"/>
              <a:t>.</a:t>
            </a:r>
            <a:r>
              <a:rPr lang="el-GR" dirty="0"/>
              <a:t> 3,3).</a:t>
            </a:r>
          </a:p>
          <a:p>
            <a:r>
              <a:rPr lang="el-GR" dirty="0"/>
              <a:t>Όπως είδαμε και σε προηγούμενη ενότητα, το μυστήριο του λόγου του Θεού εκφράζεται με την </a:t>
            </a:r>
            <a:r>
              <a:rPr lang="el-GR" b="1" dirty="0"/>
              <a:t>παραβολή του </a:t>
            </a:r>
            <a:r>
              <a:rPr lang="el-GR" b="1" dirty="0" err="1"/>
              <a:t>σπορέως</a:t>
            </a:r>
            <a:r>
              <a:rPr lang="el-GR" dirty="0"/>
              <a:t>. Αναλύοντας την εικόνα της παραβολής αυτής φθάνουμε στη γνώση των «</a:t>
            </a:r>
            <a:r>
              <a:rPr lang="el-GR" i="1" dirty="0"/>
              <a:t>μυστηρίων </a:t>
            </a:r>
            <a:r>
              <a:rPr lang="el-GR" i="1" dirty="0" err="1"/>
              <a:t>τῆς</a:t>
            </a:r>
            <a:r>
              <a:rPr lang="el-GR" i="1" dirty="0"/>
              <a:t> βασιλείας </a:t>
            </a:r>
            <a:r>
              <a:rPr lang="el-GR" i="1" dirty="0" err="1"/>
              <a:t>τοῦ</a:t>
            </a:r>
            <a:r>
              <a:rPr lang="el-GR" i="1" dirty="0"/>
              <a:t> </a:t>
            </a:r>
            <a:r>
              <a:rPr lang="el-GR" i="1" dirty="0" err="1"/>
              <a:t>Θεοῦ</a:t>
            </a:r>
            <a:r>
              <a:rPr lang="el-GR" dirty="0"/>
              <a:t>». </a:t>
            </a:r>
          </a:p>
          <a:p>
            <a:r>
              <a:rPr lang="el-GR" dirty="0"/>
              <a:t>Στο μυστήριο της διδασκαλίας και της καρποφορίας του λόγου του Θεού, που </a:t>
            </a:r>
            <a:r>
              <a:rPr lang="el-GR" dirty="0" err="1"/>
              <a:t>τελεσιουργείται</a:t>
            </a:r>
            <a:r>
              <a:rPr lang="el-GR" dirty="0"/>
              <a:t> στον κόσμο, «συνεργάζονται» Θεός και άνθρωπος. Ο Θεός δίνει τον ζωντανό και ζωοποιό λόγο Του και ο άνθρωπος δέχεται και κατά την προαίρεσή του συμβάλλει στην προκοπή και καρποφορία Του.</a:t>
            </a:r>
          </a:p>
          <a:p>
            <a:r>
              <a:rPr lang="el-GR" dirty="0"/>
              <a:t>Ανάμεσα στους δύο, Θεό και άνθρωπο, παρεμβάλλεται </a:t>
            </a:r>
            <a:r>
              <a:rPr lang="el-GR" u="sng" dirty="0">
                <a:effectLst>
                  <a:outerShdw blurRad="38100" dist="38100" dir="2700000" algn="tl">
                    <a:srgbClr val="000000">
                      <a:alpha val="43137"/>
                    </a:srgbClr>
                  </a:outerShdw>
                </a:effectLst>
              </a:rPr>
              <a:t>ο θεόσταλτος εργάτης του λόγου</a:t>
            </a:r>
            <a:r>
              <a:rPr lang="el-GR" dirty="0"/>
              <a:t>, που συνεργεί στο θεϊκό έργο της σωτηρίας των ανθρώπων. Έτσι, κατά την Αγία Γραφή, από το Πνεύμα το άγιο επιστρατεύονται και από αυτό κινούνται οι κήρυκες του λόγου (</a:t>
            </a:r>
            <a:r>
              <a:rPr lang="el-GR" i="1" dirty="0" err="1"/>
              <a:t>Πραξ</a:t>
            </a:r>
            <a:r>
              <a:rPr lang="el-GR" i="1" dirty="0"/>
              <a:t>.</a:t>
            </a:r>
            <a:r>
              <a:rPr lang="el-GR" dirty="0"/>
              <a:t> 4,8· 13,4, </a:t>
            </a:r>
            <a:r>
              <a:rPr lang="el-GR" i="1" dirty="0"/>
              <a:t>Α΄ Πετρ</a:t>
            </a:r>
            <a:r>
              <a:rPr lang="el-GR" dirty="0"/>
              <a:t>. 1,12), γίνεται μυστηριακά το άνοιγμα της «</a:t>
            </a:r>
            <a:r>
              <a:rPr lang="el-GR" i="1" dirty="0"/>
              <a:t>θύρας </a:t>
            </a:r>
            <a:r>
              <a:rPr lang="el-GR" i="1" dirty="0" err="1"/>
              <a:t>τῆς</a:t>
            </a:r>
            <a:r>
              <a:rPr lang="el-GR" i="1" dirty="0"/>
              <a:t> πίστεως</a:t>
            </a:r>
            <a:r>
              <a:rPr lang="el-GR" dirty="0"/>
              <a:t>» ή «</a:t>
            </a:r>
            <a:r>
              <a:rPr lang="el-GR" i="1" dirty="0" err="1"/>
              <a:t>τῆς</a:t>
            </a:r>
            <a:r>
              <a:rPr lang="el-GR" i="1" dirty="0"/>
              <a:t> θύρας </a:t>
            </a:r>
            <a:r>
              <a:rPr lang="el-GR" i="1" dirty="0" err="1"/>
              <a:t>τοῦ</a:t>
            </a:r>
            <a:r>
              <a:rPr lang="el-GR" i="1" dirty="0"/>
              <a:t> λόγου</a:t>
            </a:r>
            <a:r>
              <a:rPr lang="el-GR" dirty="0"/>
              <a:t>» στους ανθρώπους (</a:t>
            </a:r>
            <a:r>
              <a:rPr lang="el-GR" i="1" dirty="0" err="1"/>
              <a:t>Πραξ</a:t>
            </a:r>
            <a:r>
              <a:rPr lang="el-GR" i="1" dirty="0"/>
              <a:t>. </a:t>
            </a:r>
            <a:r>
              <a:rPr lang="el-GR" dirty="0"/>
              <a:t>14,27, </a:t>
            </a:r>
            <a:r>
              <a:rPr lang="el-GR" i="1" dirty="0"/>
              <a:t>Κολ</a:t>
            </a:r>
            <a:r>
              <a:rPr lang="el-GR" dirty="0"/>
              <a:t>. 4,3), και η αύξηση – προκοπή στην εν Χριστώ ζωή εφόσον και πάλι ο «</a:t>
            </a:r>
            <a:r>
              <a:rPr lang="el-GR" dirty="0" err="1"/>
              <a:t>αὐξάνων</a:t>
            </a:r>
            <a:r>
              <a:rPr lang="el-GR" dirty="0"/>
              <a:t>» είναι ο Θεός (</a:t>
            </a:r>
            <a:r>
              <a:rPr lang="el-GR" i="1" dirty="0"/>
              <a:t>Α΄ </a:t>
            </a:r>
            <a:r>
              <a:rPr lang="el-GR" i="1" dirty="0" err="1"/>
              <a:t>Κορ</a:t>
            </a:r>
            <a:r>
              <a:rPr lang="el-GR" i="1" dirty="0"/>
              <a:t>. </a:t>
            </a:r>
            <a:r>
              <a:rPr lang="el-GR" dirty="0"/>
              <a:t>3, 6-7).</a:t>
            </a:r>
          </a:p>
        </p:txBody>
      </p:sp>
    </p:spTree>
    <p:extLst>
      <p:ext uri="{BB962C8B-B14F-4D97-AF65-F5344CB8AC3E}">
        <p14:creationId xmlns:p14="http://schemas.microsoft.com/office/powerpoint/2010/main" val="13110404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6DA3368-CC38-C20F-EE4D-0A436E1AF736}"/>
              </a:ext>
            </a:extLst>
          </p:cNvPr>
          <p:cNvSpPr>
            <a:spLocks noGrp="1"/>
          </p:cNvSpPr>
          <p:nvPr>
            <p:ph type="title"/>
          </p:nvPr>
        </p:nvSpPr>
        <p:spPr>
          <a:xfrm>
            <a:off x="0" y="1"/>
            <a:ext cx="12192000" cy="336430"/>
          </a:xfrm>
        </p:spPr>
        <p:txBody>
          <a:bodyPr>
            <a:normAutofit fontScale="90000"/>
          </a:bodyPr>
          <a:lstStyle/>
          <a:p>
            <a:pPr algn="ctr"/>
            <a:r>
              <a:rPr lang="el-GR" sz="3600" dirty="0"/>
              <a:t>ΤΑ ΧΑΡΑΚΤΗΡΙΣΤΙΚΑ ΤΟΥ ΚΗΡΥΓΜΑΤΟΣ </a:t>
            </a:r>
            <a:r>
              <a:rPr lang="el-GR" sz="3600" b="1" dirty="0"/>
              <a:t>Θ΄. ΣΥΧΡΟΝΙΣΜΕΝΟ</a:t>
            </a:r>
            <a:endParaRPr lang="el-GR" sz="3600" dirty="0"/>
          </a:p>
        </p:txBody>
      </p:sp>
      <p:sp>
        <p:nvSpPr>
          <p:cNvPr id="3" name="Θέση περιεχομένου 2">
            <a:extLst>
              <a:ext uri="{FF2B5EF4-FFF2-40B4-BE49-F238E27FC236}">
                <a16:creationId xmlns:a16="http://schemas.microsoft.com/office/drawing/2014/main" id="{EDEDA5CC-2124-DFFD-96D3-DA16219D8899}"/>
              </a:ext>
            </a:extLst>
          </p:cNvPr>
          <p:cNvSpPr>
            <a:spLocks noGrp="1"/>
          </p:cNvSpPr>
          <p:nvPr>
            <p:ph idx="1"/>
          </p:nvPr>
        </p:nvSpPr>
        <p:spPr>
          <a:xfrm>
            <a:off x="0" y="336430"/>
            <a:ext cx="12192000" cy="6521569"/>
          </a:xfrm>
        </p:spPr>
        <p:txBody>
          <a:bodyPr>
            <a:normAutofit fontScale="92500" lnSpcReduction="20000"/>
          </a:bodyPr>
          <a:lstStyle/>
          <a:p>
            <a:r>
              <a:rPr lang="el-GR" dirty="0"/>
              <a:t>Συνεπώς, ο συγχρονισμός του κηρύγματος διακονεί τον άνθρωπο και τη σωτηρία του και αναγκαστικά μένοντας πάντα λόγος του Θεού άχρονος και αιώνιος, μπαίνει στα μέτρα του χρόνου, «</a:t>
            </a:r>
            <a:r>
              <a:rPr lang="el-GR" i="1" dirty="0"/>
              <a:t>κενώνεται</a:t>
            </a:r>
            <a:r>
              <a:rPr lang="el-GR" dirty="0"/>
              <a:t>» και παίρνει «</a:t>
            </a:r>
            <a:r>
              <a:rPr lang="el-GR" i="1" dirty="0"/>
              <a:t>δούλου μορφή </a:t>
            </a:r>
            <a:r>
              <a:rPr lang="el-GR" i="1" dirty="0" err="1"/>
              <a:t>ἐν</a:t>
            </a:r>
            <a:r>
              <a:rPr lang="el-GR" i="1" dirty="0"/>
              <a:t> </a:t>
            </a:r>
            <a:r>
              <a:rPr lang="el-GR" i="1" dirty="0" err="1"/>
              <a:t>ὀνόματι</a:t>
            </a:r>
            <a:r>
              <a:rPr lang="el-GR" i="1" dirty="0"/>
              <a:t> </a:t>
            </a:r>
            <a:r>
              <a:rPr lang="el-GR" i="1" dirty="0" err="1"/>
              <a:t>ἀνθρώπων</a:t>
            </a:r>
            <a:r>
              <a:rPr lang="el-GR" dirty="0"/>
              <a:t>», όπως ο ίδιος ο Λόγος του Θεού (</a:t>
            </a:r>
            <a:r>
              <a:rPr lang="el-GR" i="1" dirty="0" err="1"/>
              <a:t>Φιλ</a:t>
            </a:r>
            <a:r>
              <a:rPr lang="el-GR" i="1" dirty="0"/>
              <a:t>.</a:t>
            </a:r>
            <a:r>
              <a:rPr lang="el-GR" dirty="0"/>
              <a:t> 2,7) για να ενεργήσει τη σωτηρία του ανθρώπου.</a:t>
            </a:r>
          </a:p>
          <a:p>
            <a:r>
              <a:rPr lang="el-GR" dirty="0"/>
              <a:t>Η έννοια του συγχρονισμένου κηρύγματος έχει </a:t>
            </a:r>
            <a:r>
              <a:rPr lang="el-GR" b="1" dirty="0"/>
              <a:t>μεγάλη ευρύτητα</a:t>
            </a:r>
            <a:r>
              <a:rPr lang="el-GR" dirty="0"/>
              <a:t>. Δεν έχει μόνο </a:t>
            </a:r>
            <a:r>
              <a:rPr lang="el-GR" dirty="0">
                <a:effectLst>
                  <a:outerShdw blurRad="38100" dist="38100" dir="2700000" algn="tl">
                    <a:srgbClr val="000000">
                      <a:alpha val="43137"/>
                    </a:srgbClr>
                  </a:outerShdw>
                </a:effectLst>
              </a:rPr>
              <a:t>χρονική διάσταση</a:t>
            </a:r>
            <a:r>
              <a:rPr lang="el-GR" dirty="0"/>
              <a:t>, αλλά και </a:t>
            </a:r>
            <a:r>
              <a:rPr lang="el-GR" dirty="0">
                <a:effectLst>
                  <a:outerShdw blurRad="38100" dist="38100" dir="2700000" algn="tl">
                    <a:srgbClr val="000000">
                      <a:alpha val="43137"/>
                    </a:srgbClr>
                  </a:outerShdw>
                </a:effectLst>
              </a:rPr>
              <a:t>τοπική</a:t>
            </a:r>
            <a:r>
              <a:rPr lang="el-GR" dirty="0"/>
              <a:t> και </a:t>
            </a:r>
            <a:r>
              <a:rPr lang="el-GR" dirty="0">
                <a:effectLst>
                  <a:outerShdw blurRad="38100" dist="38100" dir="2700000" algn="tl">
                    <a:srgbClr val="000000">
                      <a:alpha val="43137"/>
                    </a:srgbClr>
                  </a:outerShdw>
                </a:effectLst>
              </a:rPr>
              <a:t>τροπική</a:t>
            </a:r>
            <a:r>
              <a:rPr lang="el-GR" dirty="0"/>
              <a:t>. Αλλιώς γινόταν το κήρυγμα πριν από χίλια χρόνια και αλλιώς σήμερα. Διαφορετικά προβλήματα απασχολούν τους ανθρώπους κάθε εποχής και διαφορετικός είναι και ο τρόπος σκέψης. Άλλες είναι οι μορφωτικές προϋποθέσεις των γεωργικών πληθυσμών και άλλες των κατοίκων των πόλεων. Άλλα προβλήματα απασχολούν τα παιδιά και τους νέους, και άλλα τους ώριμους και τους γέροντες. Άλλες είναι οι συνθήκες ζωής των κατοίκων της Ευρώπης και άλλες της Αφρικής. </a:t>
            </a:r>
          </a:p>
          <a:p>
            <a:r>
              <a:rPr lang="el-GR" dirty="0"/>
              <a:t>Για να γίνει το κήρυγμα κατανοητό και να βρει απήχηση στις καρδιές των ανθρώπων πρέπει να προσφερθεί με τον κατάλληλο τρόπο για κάθε εποχή και περίσταση. Να μεταδώσει τον λόγο της σωτηρίας σε άμεσο σύνδεσμο με τη </a:t>
            </a:r>
            <a:r>
              <a:rPr lang="el-GR" u="sng" dirty="0"/>
              <a:t>σημερινή πραγματικότητα </a:t>
            </a:r>
            <a:r>
              <a:rPr lang="el-GR" dirty="0"/>
              <a:t>και σε στενή αναφορά με τα </a:t>
            </a:r>
            <a:r>
              <a:rPr lang="el-GR" u="sng" dirty="0"/>
              <a:t>φλέγοντα καθημερινά προβλήματα των ανθρώπων</a:t>
            </a:r>
            <a:r>
              <a:rPr lang="el-GR" dirty="0"/>
              <a:t>. </a:t>
            </a:r>
          </a:p>
          <a:p>
            <a:r>
              <a:rPr lang="el-GR" dirty="0"/>
              <a:t>Ο λόγος του Θεού είναι «</a:t>
            </a:r>
            <a:r>
              <a:rPr lang="el-GR" i="1" dirty="0" err="1"/>
              <a:t>ζῶν</a:t>
            </a:r>
            <a:r>
              <a:rPr lang="el-GR" dirty="0"/>
              <a:t>» και απευθύνεται σε ζώντες ανθρώπους, γι’ αυτό και το ευαγγέλιο είναι πάντοτε νέο και ενδιαφέρον. Έτσι, ο ιεροκήρυκας, ως φορέας του λόγου του Θεού, έχει καθήκον να γίνεται «</a:t>
            </a:r>
            <a:r>
              <a:rPr lang="el-GR" i="1" dirty="0" err="1"/>
              <a:t>τοῖς</a:t>
            </a:r>
            <a:r>
              <a:rPr lang="el-GR" i="1" dirty="0"/>
              <a:t> </a:t>
            </a:r>
            <a:r>
              <a:rPr lang="el-GR" i="1" dirty="0" err="1"/>
              <a:t>πᾶσι</a:t>
            </a:r>
            <a:r>
              <a:rPr lang="el-GR" i="1" dirty="0"/>
              <a:t> </a:t>
            </a:r>
            <a:r>
              <a:rPr lang="el-GR" i="1" dirty="0" err="1"/>
              <a:t>τὰ</a:t>
            </a:r>
            <a:r>
              <a:rPr lang="el-GR" i="1" dirty="0"/>
              <a:t> πάντα, </a:t>
            </a:r>
            <a:r>
              <a:rPr lang="el-GR" i="1" dirty="0" err="1"/>
              <a:t>ἵνα</a:t>
            </a:r>
            <a:r>
              <a:rPr lang="el-GR" i="1" dirty="0"/>
              <a:t> πάντως </a:t>
            </a:r>
            <a:r>
              <a:rPr lang="el-GR" i="1" dirty="0" err="1"/>
              <a:t>τινὰς</a:t>
            </a:r>
            <a:r>
              <a:rPr lang="el-GR" i="1" dirty="0"/>
              <a:t> </a:t>
            </a:r>
            <a:r>
              <a:rPr lang="el-GR" i="1" dirty="0" err="1"/>
              <a:t>σώσῃ</a:t>
            </a:r>
            <a:r>
              <a:rPr lang="el-GR" dirty="0"/>
              <a:t>» (</a:t>
            </a:r>
            <a:r>
              <a:rPr lang="el-GR" i="1" dirty="0"/>
              <a:t>Α΄ </a:t>
            </a:r>
            <a:r>
              <a:rPr lang="el-GR" i="1" dirty="0" err="1"/>
              <a:t>Κορ</a:t>
            </a:r>
            <a:r>
              <a:rPr lang="el-GR" i="1" dirty="0"/>
              <a:t>. </a:t>
            </a:r>
            <a:r>
              <a:rPr lang="el-GR" dirty="0"/>
              <a:t>9,22) και να μιλά τη γλώσσα της εποχής και σύμφωνα με τις ανάγκες των περιστάσεων.  </a:t>
            </a:r>
          </a:p>
        </p:txBody>
      </p:sp>
    </p:spTree>
    <p:extLst>
      <p:ext uri="{BB962C8B-B14F-4D97-AF65-F5344CB8AC3E}">
        <p14:creationId xmlns:p14="http://schemas.microsoft.com/office/powerpoint/2010/main" val="809903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52C011-815A-9E45-38EA-5086C25EA0BA}"/>
              </a:ext>
            </a:extLst>
          </p:cNvPr>
          <p:cNvSpPr>
            <a:spLocks noGrp="1"/>
          </p:cNvSpPr>
          <p:nvPr>
            <p:ph type="title"/>
          </p:nvPr>
        </p:nvSpPr>
        <p:spPr>
          <a:xfrm>
            <a:off x="0" y="18256"/>
            <a:ext cx="12192000" cy="542590"/>
          </a:xfrm>
        </p:spPr>
        <p:txBody>
          <a:bodyPr>
            <a:normAutofit fontScale="90000"/>
          </a:bodyPr>
          <a:lstStyle/>
          <a:p>
            <a:pPr algn="ctr"/>
            <a:r>
              <a:rPr lang="el-GR" sz="3800" dirty="0"/>
              <a:t>ΤΑ ΧΑΡΑΚΤΗΡΙΣΤΙΚΑ ΤΟΥ ΚΗΡΥΓΜΑΤΟΣ </a:t>
            </a:r>
            <a:r>
              <a:rPr lang="el-GR" sz="3800" b="1" dirty="0"/>
              <a:t>Ι΄. ΠΡΟΣΩΠΙΚΟ </a:t>
            </a:r>
            <a:endParaRPr lang="el-GR" sz="3800" dirty="0"/>
          </a:p>
        </p:txBody>
      </p:sp>
      <p:sp>
        <p:nvSpPr>
          <p:cNvPr id="3" name="Θέση περιεχομένου 2">
            <a:extLst>
              <a:ext uri="{FF2B5EF4-FFF2-40B4-BE49-F238E27FC236}">
                <a16:creationId xmlns:a16="http://schemas.microsoft.com/office/drawing/2014/main" id="{412F9F97-C360-7D0D-5332-677536BEB3EB}"/>
              </a:ext>
            </a:extLst>
          </p:cNvPr>
          <p:cNvSpPr>
            <a:spLocks noGrp="1"/>
          </p:cNvSpPr>
          <p:nvPr>
            <p:ph idx="1"/>
          </p:nvPr>
        </p:nvSpPr>
        <p:spPr>
          <a:xfrm>
            <a:off x="0" y="560846"/>
            <a:ext cx="12192000" cy="6278897"/>
          </a:xfrm>
        </p:spPr>
        <p:txBody>
          <a:bodyPr>
            <a:normAutofit fontScale="92500"/>
          </a:bodyPr>
          <a:lstStyle/>
          <a:p>
            <a:r>
              <a:rPr lang="el-GR" dirty="0"/>
              <a:t>Το κήρυγμα προϋποθέτει </a:t>
            </a:r>
            <a:r>
              <a:rPr lang="el-GR" b="1" dirty="0"/>
              <a:t>βαθιά πίστη </a:t>
            </a:r>
            <a:r>
              <a:rPr lang="el-GR" dirty="0"/>
              <a:t>και </a:t>
            </a:r>
            <a:r>
              <a:rPr lang="el-GR" b="1" dirty="0"/>
              <a:t>προσωπική εμπειρία </a:t>
            </a:r>
            <a:r>
              <a:rPr lang="el-GR" dirty="0"/>
              <a:t>της χριστιανικής αλήθειας και ζωής. Ο φορέας του λόγου του Θεού δεν είναι ούτε άψυχο αντικείμενο ούτε μηχανικό όργανο, «</a:t>
            </a:r>
            <a:r>
              <a:rPr lang="el-GR" i="1" dirty="0" err="1"/>
              <a:t>χαλκὸς</a:t>
            </a:r>
            <a:r>
              <a:rPr lang="el-GR" i="1" dirty="0"/>
              <a:t> </a:t>
            </a:r>
            <a:r>
              <a:rPr lang="el-GR" i="1" dirty="0" err="1"/>
              <a:t>ἠχῶν</a:t>
            </a:r>
            <a:r>
              <a:rPr lang="el-GR" i="1" dirty="0"/>
              <a:t> ἤ </a:t>
            </a:r>
            <a:r>
              <a:rPr lang="el-GR" i="1" dirty="0" err="1"/>
              <a:t>κύμβαλον</a:t>
            </a:r>
            <a:r>
              <a:rPr lang="el-GR" i="1" dirty="0"/>
              <a:t> </a:t>
            </a:r>
            <a:r>
              <a:rPr lang="el-GR" i="1" dirty="0" err="1"/>
              <a:t>ἀλαλάζον</a:t>
            </a:r>
            <a:r>
              <a:rPr lang="el-GR" dirty="0"/>
              <a:t>» (Α΄ </a:t>
            </a:r>
            <a:r>
              <a:rPr lang="el-GR" dirty="0" err="1"/>
              <a:t>Κορ</a:t>
            </a:r>
            <a:r>
              <a:rPr lang="el-GR" dirty="0"/>
              <a:t>. 13,1), αλλά </a:t>
            </a:r>
            <a:r>
              <a:rPr lang="el-GR" b="1" dirty="0"/>
              <a:t>«</a:t>
            </a:r>
            <a:r>
              <a:rPr lang="el-GR" b="1" i="1" dirty="0"/>
              <a:t>μάρτυς</a:t>
            </a:r>
            <a:r>
              <a:rPr lang="el-GR" b="1" dirty="0"/>
              <a:t>» του Θεού και του Χριστού «</a:t>
            </a:r>
            <a:r>
              <a:rPr lang="el-GR" b="1" i="1" dirty="0" err="1"/>
              <a:t>πρὸς</a:t>
            </a:r>
            <a:r>
              <a:rPr lang="el-GR" b="1" i="1" dirty="0"/>
              <a:t> </a:t>
            </a:r>
            <a:r>
              <a:rPr lang="el-GR" b="1" i="1" dirty="0" err="1"/>
              <a:t>τὸν</a:t>
            </a:r>
            <a:r>
              <a:rPr lang="el-GR" b="1" i="1" dirty="0"/>
              <a:t> </a:t>
            </a:r>
            <a:r>
              <a:rPr lang="el-GR" b="1" i="1" dirty="0" err="1"/>
              <a:t>λαὸν</a:t>
            </a:r>
            <a:r>
              <a:rPr lang="el-GR" b="1" dirty="0"/>
              <a:t>» </a:t>
            </a:r>
            <a:r>
              <a:rPr lang="el-GR" dirty="0"/>
              <a:t>(</a:t>
            </a:r>
            <a:r>
              <a:rPr lang="el-GR" i="1" dirty="0" err="1"/>
              <a:t>Πραξ</a:t>
            </a:r>
            <a:r>
              <a:rPr lang="el-GR" dirty="0"/>
              <a:t>. 1,8· 2,32· 3,15· 5,32· 10,39· 13,31).</a:t>
            </a:r>
          </a:p>
          <a:p>
            <a:r>
              <a:rPr lang="el-GR" dirty="0"/>
              <a:t>Αυτός που αναλαμβάνει να μυήσει τους ανθρώπους στα μυστήρια του Θεού πρέπει ο ίδιος να έχει μυηθεί σ’ αυτά. Ο δάσκαλος της εν Χριστώ ζωής πρέπει ο ίδιος να έχει μοχθήσει για την κατάκτηση της εν Χριστώ τελειώσεως, για να μπορεί να μιλά από τη δική του προσωπική πείρα γι’ αυτήν. Τα λεγόμενά του να είναι απαύγασμα της δικής του προσωπικής μελέτης και γνώσεως και καρπός του δικού του πνευματικού αγώνα. </a:t>
            </a:r>
          </a:p>
          <a:p>
            <a:r>
              <a:rPr lang="el-GR" dirty="0"/>
              <a:t>Κηρύγματα που γίνονται επαγγελματικά και κατά παραγγελία, χωρίς να έχουν τη σφραγίδα της προσωπικής πίστης του ομιλητή, δηλαδή που δεν είναι «μαρτυρία» για τον Χριστό με την αποστολική έννοια, είναι κίβδηλα και άχρωμα. </a:t>
            </a:r>
          </a:p>
          <a:p>
            <a:r>
              <a:rPr lang="el-GR" dirty="0"/>
              <a:t>Φυσικά ο ομιλητής δεν κηρύττει τον εαυτό του, αλλά με βαθιά ταπείνωση υποκρύπτει τον εαυτό του, προβάλλοντας αποκλειστικά και μόνο τον Χριστό και το θείο παράδειγμά Του.  </a:t>
            </a:r>
          </a:p>
        </p:txBody>
      </p:sp>
    </p:spTree>
    <p:extLst>
      <p:ext uri="{BB962C8B-B14F-4D97-AF65-F5344CB8AC3E}">
        <p14:creationId xmlns:p14="http://schemas.microsoft.com/office/powerpoint/2010/main" val="3929151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CE5328-448E-417C-07DF-C0A010425983}"/>
              </a:ext>
            </a:extLst>
          </p:cNvPr>
          <p:cNvSpPr>
            <a:spLocks noGrp="1"/>
          </p:cNvSpPr>
          <p:nvPr>
            <p:ph type="title"/>
          </p:nvPr>
        </p:nvSpPr>
        <p:spPr>
          <a:xfrm>
            <a:off x="0" y="18256"/>
            <a:ext cx="12192000" cy="662782"/>
          </a:xfrm>
        </p:spPr>
        <p:txBody>
          <a:bodyPr>
            <a:normAutofit/>
          </a:bodyPr>
          <a:lstStyle/>
          <a:p>
            <a:pPr algn="ctr"/>
            <a:r>
              <a:rPr lang="el-GR" sz="3600" dirty="0"/>
              <a:t>ΤΑ ΧΑΡΑΚΤΗΡΙΣΤΙΚΑ ΤΟΥ ΚΗΡΥΓΜΑΤΟΣ </a:t>
            </a:r>
            <a:r>
              <a:rPr lang="el-GR" sz="3600" b="1" dirty="0"/>
              <a:t>Ι΄. ΠΡΟΣΩΠΙΚΟ </a:t>
            </a:r>
            <a:endParaRPr lang="el-GR" sz="3600" dirty="0"/>
          </a:p>
        </p:txBody>
      </p:sp>
      <p:sp>
        <p:nvSpPr>
          <p:cNvPr id="3" name="Θέση περιεχομένου 2">
            <a:extLst>
              <a:ext uri="{FF2B5EF4-FFF2-40B4-BE49-F238E27FC236}">
                <a16:creationId xmlns:a16="http://schemas.microsoft.com/office/drawing/2014/main" id="{0D91DB2C-F7E6-1FD5-549A-1385FBCC9A7E}"/>
              </a:ext>
            </a:extLst>
          </p:cNvPr>
          <p:cNvSpPr>
            <a:spLocks noGrp="1"/>
          </p:cNvSpPr>
          <p:nvPr>
            <p:ph idx="1"/>
          </p:nvPr>
        </p:nvSpPr>
        <p:spPr>
          <a:xfrm>
            <a:off x="-1" y="560846"/>
            <a:ext cx="12191999" cy="6278897"/>
          </a:xfrm>
        </p:spPr>
        <p:txBody>
          <a:bodyPr>
            <a:normAutofit fontScale="92500" lnSpcReduction="10000"/>
          </a:bodyPr>
          <a:lstStyle/>
          <a:p>
            <a:r>
              <a:rPr lang="el-GR" dirty="0"/>
              <a:t>Ο προσωπικός χαρακτήρας του κηρύγματος αποτελεί και το σημείο διάκρισης του αληθινού μάρτυρα του λόγου του Θεού από τον ψευδομάρτυρα. Δηλαδή, το προσωπικό στοιχείο στο κήρυγμα δεν είναι κάτι που μπορεί να το έχει ή να μην το έχει ο διάκονος του λόγου. Αν απουσιάζει ο προσωπικός χαρακτήρας, το κήρυγμα δεν είναι πια λειτουργία του μυστικού σώματος του Χριστού, που </a:t>
            </a:r>
            <a:r>
              <a:rPr lang="el-GR" dirty="0" err="1"/>
              <a:t>ιερουργείται</a:t>
            </a:r>
            <a:r>
              <a:rPr lang="el-GR" dirty="0"/>
              <a:t> εν </a:t>
            </a:r>
            <a:r>
              <a:rPr lang="el-GR" dirty="0" err="1"/>
              <a:t>Αγίω</a:t>
            </a:r>
            <a:r>
              <a:rPr lang="el-GR" dirty="0"/>
              <a:t> Πνεύματι, ούτε ο ομιλητής στόμα του Χριστού και όργανο του Αγίου Πνεύματος. </a:t>
            </a:r>
          </a:p>
          <a:p>
            <a:r>
              <a:rPr lang="el-GR" dirty="0"/>
              <a:t>Όταν απουσιάζει το βίωμα από το κήρυγμα είναι προδιαγεγραμμένη η αλλοίωσή του. Είναι προφανές ότι το βίωμα προηγείται σε βαρύτητα και σημασία ακόμα και από τη ρητορική τέχνη. Το να πείσει ο εκκλησιαστικός ρήτορας για την αλήθεια εξαρτάται από το κατά πόσο έχει πεισθεί ο ίδιος, από το κατά πόσο ομιλεί όχι από τις πεπερασμένες νοητικές του δυνάμεις, αλλά από το περίσσευμα της καρδιάς του. </a:t>
            </a:r>
          </a:p>
          <a:p>
            <a:r>
              <a:rPr lang="el-GR" dirty="0"/>
              <a:t>Σύμφωνα με τον </a:t>
            </a:r>
            <a:r>
              <a:rPr lang="el-GR" b="1" dirty="0"/>
              <a:t>Γρηγόριο </a:t>
            </a:r>
            <a:r>
              <a:rPr lang="el-GR" b="1" dirty="0" err="1"/>
              <a:t>Νύσσης</a:t>
            </a:r>
            <a:r>
              <a:rPr lang="el-GR" b="1" dirty="0"/>
              <a:t> </a:t>
            </a:r>
            <a:r>
              <a:rPr lang="el-GR" dirty="0"/>
              <a:t>ο ιεροκήρυκας πρέπει να στηρίζεται στην πίστη των προσδοκώμενων και στην αγαθή πολιτεία. Ο </a:t>
            </a:r>
            <a:r>
              <a:rPr lang="el-GR" b="1" dirty="0"/>
              <a:t>Ισίδωρος ο </a:t>
            </a:r>
            <a:r>
              <a:rPr lang="el-GR" b="1" dirty="0" err="1"/>
              <a:t>Πηλουσιώτης</a:t>
            </a:r>
            <a:r>
              <a:rPr lang="el-GR" b="1" dirty="0"/>
              <a:t> </a:t>
            </a:r>
            <a:r>
              <a:rPr lang="el-GR" dirty="0"/>
              <a:t>μιλάει με αυστηρότητα γι’ αυτούς που κηρύττουν αλλά δεν εφαρμόζουν τις αλήθειες του κηρύγματος που εκφωνούν: «</a:t>
            </a:r>
            <a:r>
              <a:rPr lang="el-GR" i="1" dirty="0"/>
              <a:t>αυτοί που ούτε πράττουν, ούτε διδάσκουν, θα τιμωρηθούν λιγότερο από εκείνους που υπερηφανεύονται για το κήρυγμά τους, αλλά δεν το εφαρμόζουν. Η υποκρισία τιμωρείται περισσότερο από την απραξία</a:t>
            </a:r>
            <a:r>
              <a:rPr lang="el-GR" dirty="0"/>
              <a:t>» (</a:t>
            </a:r>
            <a:r>
              <a:rPr lang="el-GR" i="1" dirty="0" err="1"/>
              <a:t>Ἐπιστολὴ</a:t>
            </a:r>
            <a:r>
              <a:rPr lang="el-GR" i="1" dirty="0"/>
              <a:t> 5, </a:t>
            </a:r>
            <a:r>
              <a:rPr lang="el-GR" i="1" dirty="0" err="1"/>
              <a:t>Θεοπέμπῳ</a:t>
            </a:r>
            <a:r>
              <a:rPr lang="el-GR" i="1" dirty="0"/>
              <a:t> </a:t>
            </a:r>
            <a:r>
              <a:rPr lang="el-GR" i="1" dirty="0" err="1"/>
              <a:t>πρεσβυτέρῳ</a:t>
            </a:r>
            <a:r>
              <a:rPr lang="el-GR" dirty="0"/>
              <a:t>, </a:t>
            </a:r>
            <a:r>
              <a:rPr lang="en-GB" dirty="0"/>
              <a:t>PG 78, 1617D). </a:t>
            </a:r>
            <a:endParaRPr lang="el-GR" dirty="0"/>
          </a:p>
        </p:txBody>
      </p:sp>
    </p:spTree>
    <p:extLst>
      <p:ext uri="{BB962C8B-B14F-4D97-AF65-F5344CB8AC3E}">
        <p14:creationId xmlns:p14="http://schemas.microsoft.com/office/powerpoint/2010/main" val="31106037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BEFCA7-FCCC-0817-DC6F-7EF5BE26C77A}"/>
              </a:ext>
            </a:extLst>
          </p:cNvPr>
          <p:cNvSpPr>
            <a:spLocks noGrp="1"/>
          </p:cNvSpPr>
          <p:nvPr>
            <p:ph type="title"/>
          </p:nvPr>
        </p:nvSpPr>
        <p:spPr>
          <a:xfrm>
            <a:off x="0" y="18256"/>
            <a:ext cx="12192000" cy="534194"/>
          </a:xfrm>
        </p:spPr>
        <p:txBody>
          <a:bodyPr>
            <a:normAutofit fontScale="90000"/>
          </a:bodyPr>
          <a:lstStyle/>
          <a:p>
            <a:pPr algn="ctr"/>
            <a:r>
              <a:rPr lang="el-GR" sz="4000" dirty="0"/>
              <a:t>ΤΑ ΧΑΡΑΚΤΗΡΙΣΤΙΚΑ ΤΟΥ ΚΗΡΥΓΜΑΤΟΣ </a:t>
            </a:r>
            <a:r>
              <a:rPr lang="el-GR" sz="4000" b="1" dirty="0"/>
              <a:t>Ι΄. ΠΡΟΣΩΠΙΚΟ </a:t>
            </a:r>
            <a:endParaRPr lang="el-GR" sz="4000" dirty="0"/>
          </a:p>
        </p:txBody>
      </p:sp>
      <p:sp>
        <p:nvSpPr>
          <p:cNvPr id="3" name="Θέση περιεχομένου 2">
            <a:extLst>
              <a:ext uri="{FF2B5EF4-FFF2-40B4-BE49-F238E27FC236}">
                <a16:creationId xmlns:a16="http://schemas.microsoft.com/office/drawing/2014/main" id="{CB77031F-C7BB-5B85-B064-35CAC7390896}"/>
              </a:ext>
            </a:extLst>
          </p:cNvPr>
          <p:cNvSpPr>
            <a:spLocks noGrp="1"/>
          </p:cNvSpPr>
          <p:nvPr>
            <p:ph idx="1"/>
          </p:nvPr>
        </p:nvSpPr>
        <p:spPr>
          <a:xfrm>
            <a:off x="-1" y="552449"/>
            <a:ext cx="12191999" cy="6287295"/>
          </a:xfrm>
        </p:spPr>
        <p:txBody>
          <a:bodyPr>
            <a:normAutofit fontScale="85000" lnSpcReduction="20000"/>
          </a:bodyPr>
          <a:lstStyle/>
          <a:p>
            <a:r>
              <a:rPr lang="el-GR" dirty="0"/>
              <a:t>Η βιωματική αποδοχή των κηρυσσομένων εκφράζεται όχι μόνο στον λόγο αλλά και στη ζωή του εκκλησιαστικού ρήτορα. Ο άγιος Ισίδωρος ο </a:t>
            </a:r>
            <a:r>
              <a:rPr lang="el-GR" dirty="0" err="1"/>
              <a:t>Πηλουσιώτης</a:t>
            </a:r>
            <a:r>
              <a:rPr lang="el-GR" dirty="0"/>
              <a:t> τονίζει ότι «</a:t>
            </a:r>
            <a:r>
              <a:rPr lang="el-GR" i="1" dirty="0" err="1"/>
              <a:t>οὐχ</a:t>
            </a:r>
            <a:r>
              <a:rPr lang="el-GR" i="1" dirty="0"/>
              <a:t> ἡ δύναμις μόνον </a:t>
            </a:r>
            <a:r>
              <a:rPr lang="el-GR" i="1" dirty="0" err="1"/>
              <a:t>τοῦ</a:t>
            </a:r>
            <a:r>
              <a:rPr lang="el-GR" i="1" dirty="0"/>
              <a:t> κηρύγματος, </a:t>
            </a:r>
            <a:r>
              <a:rPr lang="el-GR" i="1" dirty="0" err="1"/>
              <a:t>ἀλλὰ</a:t>
            </a:r>
            <a:r>
              <a:rPr lang="el-GR" i="1" dirty="0"/>
              <a:t> </a:t>
            </a:r>
            <a:r>
              <a:rPr lang="el-GR" i="1" dirty="0" err="1"/>
              <a:t>καὶ</a:t>
            </a:r>
            <a:r>
              <a:rPr lang="el-GR" i="1" dirty="0"/>
              <a:t> ὁ βίος </a:t>
            </a:r>
            <a:r>
              <a:rPr lang="el-GR" i="1" dirty="0" err="1"/>
              <a:t>τῶν</a:t>
            </a:r>
            <a:r>
              <a:rPr lang="el-GR" i="1" dirty="0"/>
              <a:t> κηρυττόντων συμβαίνων </a:t>
            </a:r>
            <a:r>
              <a:rPr lang="el-GR" i="1" dirty="0" err="1"/>
              <a:t>τῷ</a:t>
            </a:r>
            <a:r>
              <a:rPr lang="el-GR" i="1" dirty="0"/>
              <a:t> </a:t>
            </a:r>
            <a:r>
              <a:rPr lang="el-GR" i="1" dirty="0" err="1"/>
              <a:t>κηρύγματι</a:t>
            </a:r>
            <a:r>
              <a:rPr lang="el-GR" i="1" dirty="0"/>
              <a:t>, </a:t>
            </a:r>
            <a:r>
              <a:rPr lang="el-GR" i="1" dirty="0" err="1"/>
              <a:t>τοὺς</a:t>
            </a:r>
            <a:r>
              <a:rPr lang="el-GR" i="1" dirty="0"/>
              <a:t> </a:t>
            </a:r>
            <a:r>
              <a:rPr lang="el-GR" i="1" dirty="0" err="1"/>
              <a:t>ἀνθρώπους</a:t>
            </a:r>
            <a:r>
              <a:rPr lang="el-GR" i="1" dirty="0"/>
              <a:t> </a:t>
            </a:r>
            <a:r>
              <a:rPr lang="el-GR" i="1" dirty="0" err="1"/>
              <a:t>ἐπηγάγετο</a:t>
            </a:r>
            <a:r>
              <a:rPr lang="el-GR" dirty="0"/>
              <a:t>» (</a:t>
            </a:r>
            <a:r>
              <a:rPr lang="el-GR" i="1" dirty="0" err="1"/>
              <a:t>Ἐπιστολὴ</a:t>
            </a:r>
            <a:r>
              <a:rPr lang="el-GR" i="1" dirty="0"/>
              <a:t> 3 </a:t>
            </a:r>
            <a:r>
              <a:rPr lang="el-GR" i="1" dirty="0" err="1"/>
              <a:t>Θέωνι</a:t>
            </a:r>
            <a:r>
              <a:rPr lang="el-GR" i="1" dirty="0"/>
              <a:t>,</a:t>
            </a:r>
            <a:r>
              <a:rPr lang="en-GB" dirty="0"/>
              <a:t> PG 78</a:t>
            </a:r>
            <a:r>
              <a:rPr lang="el-GR" dirty="0"/>
              <a:t>, 981Β). Επομένως, για τον ιεροκήρυκα ισχύουν οι λόγοι του αποστόλου Παύλου προς τον μαθητή του Τιμόθεο: «</a:t>
            </a:r>
            <a:r>
              <a:rPr lang="el-GR" i="1" dirty="0" err="1"/>
              <a:t>σπούδασον</a:t>
            </a:r>
            <a:r>
              <a:rPr lang="el-GR" i="1" dirty="0"/>
              <a:t> </a:t>
            </a:r>
            <a:r>
              <a:rPr lang="el-GR" i="1" dirty="0" err="1"/>
              <a:t>σεαυτὸν</a:t>
            </a:r>
            <a:r>
              <a:rPr lang="el-GR" i="1" dirty="0"/>
              <a:t> </a:t>
            </a:r>
            <a:r>
              <a:rPr lang="el-GR" i="1" dirty="0" err="1"/>
              <a:t>εὐδόκιμον</a:t>
            </a:r>
            <a:r>
              <a:rPr lang="el-GR" i="1" dirty="0"/>
              <a:t> </a:t>
            </a:r>
            <a:r>
              <a:rPr lang="el-GR" i="1" dirty="0" err="1"/>
              <a:t>παραστῆναι</a:t>
            </a:r>
            <a:r>
              <a:rPr lang="el-GR" i="1" dirty="0"/>
              <a:t> </a:t>
            </a:r>
            <a:r>
              <a:rPr lang="el-GR" i="1" dirty="0" err="1"/>
              <a:t>τῷ</a:t>
            </a:r>
            <a:r>
              <a:rPr lang="el-GR" i="1" dirty="0"/>
              <a:t> </a:t>
            </a:r>
            <a:r>
              <a:rPr lang="el-GR" i="1" dirty="0" err="1"/>
              <a:t>Θεῷ</a:t>
            </a:r>
            <a:r>
              <a:rPr lang="el-GR" i="1" dirty="0"/>
              <a:t>, </a:t>
            </a:r>
            <a:r>
              <a:rPr lang="el-GR" i="1" dirty="0" err="1"/>
              <a:t>ἐργάτην</a:t>
            </a:r>
            <a:r>
              <a:rPr lang="el-GR" i="1" dirty="0"/>
              <a:t> </a:t>
            </a:r>
            <a:r>
              <a:rPr lang="el-GR" i="1" dirty="0" err="1"/>
              <a:t>ἀνεπαίσχυντον</a:t>
            </a:r>
            <a:r>
              <a:rPr lang="el-GR" i="1" dirty="0"/>
              <a:t>, </a:t>
            </a:r>
            <a:r>
              <a:rPr lang="el-GR" i="1" dirty="0" err="1"/>
              <a:t>ὀρθοτομοῦντα</a:t>
            </a:r>
            <a:r>
              <a:rPr lang="el-GR" i="1" dirty="0"/>
              <a:t> </a:t>
            </a:r>
            <a:r>
              <a:rPr lang="el-GR" i="1" dirty="0" err="1"/>
              <a:t>τὸν</a:t>
            </a:r>
            <a:r>
              <a:rPr lang="el-GR" i="1" dirty="0"/>
              <a:t> </a:t>
            </a:r>
            <a:r>
              <a:rPr lang="el-GR" i="1" dirty="0" err="1"/>
              <a:t>λόγον</a:t>
            </a:r>
            <a:r>
              <a:rPr lang="el-GR" i="1" dirty="0"/>
              <a:t> </a:t>
            </a:r>
            <a:r>
              <a:rPr lang="el-GR" i="1" dirty="0" err="1"/>
              <a:t>τῆς</a:t>
            </a:r>
            <a:r>
              <a:rPr lang="el-GR" i="1" dirty="0"/>
              <a:t> </a:t>
            </a:r>
            <a:r>
              <a:rPr lang="el-GR" i="1" dirty="0" err="1"/>
              <a:t>ἀληθείας</a:t>
            </a:r>
            <a:r>
              <a:rPr lang="el-GR" dirty="0"/>
              <a:t>» (Β΄ Τιμ. 2,15).</a:t>
            </a:r>
          </a:p>
          <a:p>
            <a:r>
              <a:rPr lang="el-GR" dirty="0"/>
              <a:t>Τη σχέση βιώματος και κηρύγματος αντιλαμβανόμαστε και από τους λόγους του Γρηγορίου του Θεολόγου για τον Μ. Βασίλειο, όταν μας μεταφέρει ότι «</a:t>
            </a:r>
            <a:r>
              <a:rPr lang="el-GR" i="1" dirty="0"/>
              <a:t>ο λόγος του επιδρούσε σαν βροντή, διότι ο βίος του έλαμπε σαν αστραπή</a:t>
            </a:r>
            <a:r>
              <a:rPr lang="el-GR" dirty="0"/>
              <a:t>». Επίσης, η ρητορική ικανότητα του αγίου Ιωάννου του Χρυσοστόμου χαρακτηρίστηκε ως «</a:t>
            </a:r>
            <a:r>
              <a:rPr lang="el-GR" i="1" dirty="0"/>
              <a:t>σιωπηλή </a:t>
            </a:r>
            <a:r>
              <a:rPr lang="el-GR" i="1" dirty="0" err="1"/>
              <a:t>εὐγλωττία</a:t>
            </a:r>
            <a:r>
              <a:rPr lang="el-GR" i="1" dirty="0"/>
              <a:t> </a:t>
            </a:r>
            <a:r>
              <a:rPr lang="el-GR" i="1" dirty="0" err="1"/>
              <a:t>ἁγίου</a:t>
            </a:r>
            <a:r>
              <a:rPr lang="el-GR" i="1" dirty="0"/>
              <a:t> βίου</a:t>
            </a:r>
            <a:r>
              <a:rPr lang="el-GR" dirty="0"/>
              <a:t>». </a:t>
            </a:r>
          </a:p>
          <a:p>
            <a:r>
              <a:rPr lang="el-GR" dirty="0"/>
              <a:t>Ο βιωματικός χαρακτήρας του κηρύγματος πηγάζει από τη συμμετοχή του ιεροκήρυκα στη λειτουργική ζωή της Εκκλησίας και από την καθημερινή πνευματική του τροφοδοσία με τη μελέτη του λόγου του Θεού και των Πατέρων της Εκκλησίας. Έτσι, το βίωμα δεν αποτελεί ατομικό επίτευγμα του κήρυκα, αλλά δωρεά του Θεού. </a:t>
            </a:r>
          </a:p>
          <a:p>
            <a:r>
              <a:rPr lang="el-GR" dirty="0"/>
              <a:t>Η συνάφεια κηρύγματος και βιώματος αποτελεί </a:t>
            </a:r>
            <a:r>
              <a:rPr lang="el-GR" b="1" dirty="0">
                <a:solidFill>
                  <a:srgbClr val="FF0000"/>
                </a:solidFill>
              </a:rPr>
              <a:t>κριτήριο για τη γνησιότητα του κηρύγματος</a:t>
            </a:r>
            <a:r>
              <a:rPr lang="el-GR" dirty="0"/>
              <a:t>. Ο απόλυτος χαρακτήρας του βιώματος φανερώνει από τη μία ότι ο ιεροκήρυκας θεωρεί την προσφορά του ως προερχόμενη από τον Θεό, και από την άλλη ότι η ετερόφωτη αυτή προσφορά διασφαλίζει την αλήθεια των λόγων, σύμφωνα με την </a:t>
            </a:r>
            <a:r>
              <a:rPr lang="el-GR" dirty="0" err="1"/>
              <a:t>ιωάννεια</a:t>
            </a:r>
            <a:r>
              <a:rPr lang="el-GR" dirty="0"/>
              <a:t> διαπίστωση: «</a:t>
            </a:r>
            <a:r>
              <a:rPr lang="el-GR" i="1" dirty="0"/>
              <a:t>Ὁ </a:t>
            </a:r>
            <a:r>
              <a:rPr lang="el-GR" i="1" dirty="0" err="1"/>
              <a:t>ἐφ’ἑαυτοῦ</a:t>
            </a:r>
            <a:r>
              <a:rPr lang="el-GR" i="1" dirty="0"/>
              <a:t> </a:t>
            </a:r>
            <a:r>
              <a:rPr lang="el-GR" i="1" dirty="0" err="1"/>
              <a:t>λαλῶν</a:t>
            </a:r>
            <a:r>
              <a:rPr lang="el-GR" i="1" dirty="0"/>
              <a:t> </a:t>
            </a:r>
            <a:r>
              <a:rPr lang="el-GR" i="1" dirty="0" err="1"/>
              <a:t>τὴν</a:t>
            </a:r>
            <a:r>
              <a:rPr lang="el-GR" i="1" dirty="0"/>
              <a:t> </a:t>
            </a:r>
            <a:r>
              <a:rPr lang="el-GR" i="1" dirty="0" err="1"/>
              <a:t>δόξαν</a:t>
            </a:r>
            <a:r>
              <a:rPr lang="el-GR" i="1" dirty="0"/>
              <a:t> </a:t>
            </a:r>
            <a:r>
              <a:rPr lang="el-GR" i="1" dirty="0" err="1"/>
              <a:t>τὴν</a:t>
            </a:r>
            <a:r>
              <a:rPr lang="el-GR" i="1" dirty="0"/>
              <a:t> </a:t>
            </a:r>
            <a:r>
              <a:rPr lang="el-GR" i="1" dirty="0" err="1"/>
              <a:t>ἰδίαν</a:t>
            </a:r>
            <a:r>
              <a:rPr lang="el-GR" i="1" dirty="0"/>
              <a:t> </a:t>
            </a:r>
            <a:r>
              <a:rPr lang="el-GR" i="1" dirty="0" err="1"/>
              <a:t>ζητεῖ</a:t>
            </a:r>
            <a:r>
              <a:rPr lang="el-GR" i="1" dirty="0"/>
              <a:t>, ὁ </a:t>
            </a:r>
            <a:r>
              <a:rPr lang="el-GR" i="1" dirty="0" err="1"/>
              <a:t>δὲ</a:t>
            </a:r>
            <a:r>
              <a:rPr lang="el-GR" i="1" dirty="0"/>
              <a:t> </a:t>
            </a:r>
            <a:r>
              <a:rPr lang="el-GR" i="1" dirty="0" err="1"/>
              <a:t>ζητῶν</a:t>
            </a:r>
            <a:r>
              <a:rPr lang="el-GR" i="1" dirty="0"/>
              <a:t> </a:t>
            </a:r>
            <a:r>
              <a:rPr lang="el-GR" i="1" dirty="0" err="1"/>
              <a:t>τὴν</a:t>
            </a:r>
            <a:r>
              <a:rPr lang="el-GR" i="1" dirty="0"/>
              <a:t> </a:t>
            </a:r>
            <a:r>
              <a:rPr lang="el-GR" i="1" dirty="0" err="1"/>
              <a:t>δόξαν</a:t>
            </a:r>
            <a:r>
              <a:rPr lang="el-GR" i="1" dirty="0"/>
              <a:t> </a:t>
            </a:r>
            <a:r>
              <a:rPr lang="el-GR" i="1" dirty="0" err="1"/>
              <a:t>τοῦ</a:t>
            </a:r>
            <a:r>
              <a:rPr lang="el-GR" i="1" dirty="0"/>
              <a:t> </a:t>
            </a:r>
            <a:r>
              <a:rPr lang="el-GR" i="1" dirty="0" err="1"/>
              <a:t>πέμψαντος</a:t>
            </a:r>
            <a:r>
              <a:rPr lang="el-GR" i="1" dirty="0"/>
              <a:t> </a:t>
            </a:r>
            <a:r>
              <a:rPr lang="el-GR" i="1" dirty="0" err="1"/>
              <a:t>αὐτόν</a:t>
            </a:r>
            <a:r>
              <a:rPr lang="el-GR" i="1" dirty="0"/>
              <a:t>, </a:t>
            </a:r>
            <a:r>
              <a:rPr lang="el-GR" i="1" dirty="0" err="1"/>
              <a:t>οὗτος</a:t>
            </a:r>
            <a:r>
              <a:rPr lang="el-GR" i="1" dirty="0"/>
              <a:t> </a:t>
            </a:r>
            <a:r>
              <a:rPr lang="el-GR" i="1" dirty="0" err="1"/>
              <a:t>ἀληθής</a:t>
            </a:r>
            <a:r>
              <a:rPr lang="el-GR" i="1" dirty="0"/>
              <a:t> </a:t>
            </a:r>
            <a:r>
              <a:rPr lang="el-GR" i="1" dirty="0" err="1"/>
              <a:t>ἐστιν</a:t>
            </a:r>
            <a:r>
              <a:rPr lang="el-GR" i="1" dirty="0"/>
              <a:t> </a:t>
            </a:r>
            <a:r>
              <a:rPr lang="el-GR" i="1" dirty="0" err="1"/>
              <a:t>καὶ</a:t>
            </a:r>
            <a:r>
              <a:rPr lang="el-GR" i="1" dirty="0"/>
              <a:t> </a:t>
            </a:r>
            <a:r>
              <a:rPr lang="el-GR" i="1" dirty="0" err="1"/>
              <a:t>ἀδικίαν</a:t>
            </a:r>
            <a:r>
              <a:rPr lang="el-GR" i="1" dirty="0"/>
              <a:t> </a:t>
            </a:r>
            <a:r>
              <a:rPr lang="el-GR" i="1" dirty="0" err="1"/>
              <a:t>ἐν</a:t>
            </a:r>
            <a:r>
              <a:rPr lang="el-GR" i="1" dirty="0"/>
              <a:t> </a:t>
            </a:r>
            <a:r>
              <a:rPr lang="el-GR" i="1" dirty="0" err="1"/>
              <a:t>αὐτῷ</a:t>
            </a:r>
            <a:r>
              <a:rPr lang="el-GR" i="1" dirty="0"/>
              <a:t> </a:t>
            </a:r>
            <a:r>
              <a:rPr lang="el-GR" i="1" dirty="0" err="1"/>
              <a:t>οὐκ</a:t>
            </a:r>
            <a:r>
              <a:rPr lang="el-GR" i="1" dirty="0"/>
              <a:t> </a:t>
            </a:r>
            <a:r>
              <a:rPr lang="el-GR" i="1" dirty="0" err="1"/>
              <a:t>ἔστιν</a:t>
            </a:r>
            <a:r>
              <a:rPr lang="el-GR" dirty="0"/>
              <a:t>» </a:t>
            </a:r>
            <a:r>
              <a:rPr lang="el-GR" i="1" dirty="0"/>
              <a:t>(</a:t>
            </a:r>
            <a:r>
              <a:rPr lang="el-GR" i="1" dirty="0" err="1"/>
              <a:t>Ἰω</a:t>
            </a:r>
            <a:r>
              <a:rPr lang="el-GR" i="1" dirty="0"/>
              <a:t>. </a:t>
            </a:r>
            <a:r>
              <a:rPr lang="el-GR" dirty="0"/>
              <a:t>7,18).   </a:t>
            </a:r>
          </a:p>
        </p:txBody>
      </p:sp>
    </p:spTree>
    <p:extLst>
      <p:ext uri="{BB962C8B-B14F-4D97-AF65-F5344CB8AC3E}">
        <p14:creationId xmlns:p14="http://schemas.microsoft.com/office/powerpoint/2010/main" val="217051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B18915-66B0-FC31-B0E8-EA43105EFE48}"/>
              </a:ext>
            </a:extLst>
          </p:cNvPr>
          <p:cNvSpPr>
            <a:spLocks noGrp="1"/>
          </p:cNvSpPr>
          <p:nvPr>
            <p:ph type="title"/>
          </p:nvPr>
        </p:nvSpPr>
        <p:spPr>
          <a:xfrm>
            <a:off x="838200" y="18255"/>
            <a:ext cx="10515600" cy="827779"/>
          </a:xfrm>
        </p:spPr>
        <p:txBody>
          <a:bodyPr/>
          <a:lstStyle/>
          <a:p>
            <a:pPr algn="ctr"/>
            <a:r>
              <a:rPr lang="el-GR" dirty="0"/>
              <a:t>ΒΙΒΛΙΟΓΡΑΦΙΑ</a:t>
            </a:r>
          </a:p>
        </p:txBody>
      </p:sp>
      <p:sp>
        <p:nvSpPr>
          <p:cNvPr id="3" name="Θέση περιεχομένου 2">
            <a:extLst>
              <a:ext uri="{FF2B5EF4-FFF2-40B4-BE49-F238E27FC236}">
                <a16:creationId xmlns:a16="http://schemas.microsoft.com/office/drawing/2014/main" id="{5F56C594-A26B-B1CF-9ACC-6340D603DB6F}"/>
              </a:ext>
            </a:extLst>
          </p:cNvPr>
          <p:cNvSpPr>
            <a:spLocks noGrp="1"/>
          </p:cNvSpPr>
          <p:nvPr>
            <p:ph idx="1"/>
          </p:nvPr>
        </p:nvSpPr>
        <p:spPr>
          <a:xfrm>
            <a:off x="0" y="846034"/>
            <a:ext cx="11353800" cy="6011966"/>
          </a:xfrm>
        </p:spPr>
        <p:txBody>
          <a:bodyPr/>
          <a:lstStyle/>
          <a:p>
            <a:r>
              <a:rPr lang="el-GR" dirty="0">
                <a:latin typeface="Palatino Linotype" panose="02040502050505030304" pitchFamily="18" charset="0"/>
              </a:rPr>
              <a:t>Θεοδώρου Δ. Ευάγγελος, </a:t>
            </a:r>
            <a:r>
              <a:rPr lang="el-GR" i="1" dirty="0">
                <a:latin typeface="Palatino Linotype" panose="02040502050505030304" pitchFamily="18" charset="0"/>
              </a:rPr>
              <a:t>Μαθήματα Εκκλησιαστικής Ρητορικής ή Ομιλητικής</a:t>
            </a:r>
            <a:r>
              <a:rPr lang="el-GR" dirty="0">
                <a:latin typeface="Palatino Linotype" panose="02040502050505030304" pitchFamily="18" charset="0"/>
              </a:rPr>
              <a:t>, Αθήνα 1988.</a:t>
            </a:r>
          </a:p>
          <a:p>
            <a:r>
              <a:rPr lang="el-GR" dirty="0">
                <a:latin typeface="Palatino Linotype" panose="02040502050505030304" pitchFamily="18" charset="0"/>
              </a:rPr>
              <a:t>Τσομπάνης Π. Τρύφων, </a:t>
            </a:r>
            <a:r>
              <a:rPr lang="el-GR" i="1" dirty="0">
                <a:latin typeface="Palatino Linotype" panose="02040502050505030304" pitchFamily="18" charset="0"/>
              </a:rPr>
              <a:t>Το Μυστήριο και η Διακονία του Λόγου</a:t>
            </a:r>
            <a:r>
              <a:rPr lang="el-GR" dirty="0">
                <a:latin typeface="Palatino Linotype" panose="02040502050505030304" pitchFamily="18" charset="0"/>
              </a:rPr>
              <a:t>, Εκδόσεις </a:t>
            </a:r>
            <a:r>
              <a:rPr lang="el-GR" dirty="0" err="1">
                <a:latin typeface="Palatino Linotype" panose="02040502050505030304" pitchFamily="18" charset="0"/>
              </a:rPr>
              <a:t>Μυγδονία</a:t>
            </a:r>
            <a:r>
              <a:rPr lang="el-GR" dirty="0">
                <a:latin typeface="Palatino Linotype" panose="02040502050505030304" pitchFamily="18" charset="0"/>
              </a:rPr>
              <a:t>, Θεσσαλονίκη 2010. </a:t>
            </a:r>
          </a:p>
          <a:p>
            <a:r>
              <a:rPr lang="el-GR" dirty="0">
                <a:latin typeface="Palatino Linotype" panose="02040502050505030304" pitchFamily="18" charset="0"/>
              </a:rPr>
              <a:t>Φίλιας Ν. Γεώργιος, </a:t>
            </a:r>
            <a:r>
              <a:rPr lang="el-GR" i="1" dirty="0">
                <a:latin typeface="Palatino Linotype" panose="02040502050505030304" pitchFamily="18" charset="0"/>
              </a:rPr>
              <a:t>Εκκλησιαστική Ρητορική και εκφορά του σύγχρονου Θεολογικού Λόγου</a:t>
            </a:r>
            <a:r>
              <a:rPr lang="el-GR" dirty="0">
                <a:latin typeface="Palatino Linotype" panose="02040502050505030304" pitchFamily="18" charset="0"/>
              </a:rPr>
              <a:t>, Εκδόσεις Γρηγόρη, Αθήνα 2008.</a:t>
            </a:r>
          </a:p>
          <a:p>
            <a:r>
              <a:rPr lang="el-GR" dirty="0" err="1">
                <a:latin typeface="Palatino Linotype" panose="02040502050505030304" pitchFamily="18" charset="0"/>
              </a:rPr>
              <a:t>Φουντούλης</a:t>
            </a:r>
            <a:r>
              <a:rPr lang="el-GR" dirty="0">
                <a:latin typeface="Palatino Linotype" panose="02040502050505030304" pitchFamily="18" charset="0"/>
              </a:rPr>
              <a:t> Μ. Ιωάννης, </a:t>
            </a:r>
            <a:r>
              <a:rPr lang="el-GR" i="1" dirty="0">
                <a:latin typeface="Palatino Linotype" panose="02040502050505030304" pitchFamily="18" charset="0"/>
              </a:rPr>
              <a:t>Ομιλητική</a:t>
            </a:r>
            <a:r>
              <a:rPr lang="el-GR" dirty="0">
                <a:latin typeface="Palatino Linotype" panose="02040502050505030304" pitchFamily="18" charset="0"/>
              </a:rPr>
              <a:t>, Εκδόσεις Μέλισσα, Θεσσαλονίκη 1985.</a:t>
            </a:r>
          </a:p>
        </p:txBody>
      </p:sp>
    </p:spTree>
    <p:extLst>
      <p:ext uri="{BB962C8B-B14F-4D97-AF65-F5344CB8AC3E}">
        <p14:creationId xmlns:p14="http://schemas.microsoft.com/office/powerpoint/2010/main" val="1643361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82828C-0E59-70D4-B3E8-3D8E168CB7E9}"/>
              </a:ext>
            </a:extLst>
          </p:cNvPr>
          <p:cNvSpPr>
            <a:spLocks noGrp="1"/>
          </p:cNvSpPr>
          <p:nvPr>
            <p:ph type="title"/>
          </p:nvPr>
        </p:nvSpPr>
        <p:spPr>
          <a:xfrm>
            <a:off x="838200" y="18255"/>
            <a:ext cx="10515600" cy="525209"/>
          </a:xfrm>
        </p:spPr>
        <p:txBody>
          <a:bodyPr>
            <a:normAutofit fontScale="90000"/>
          </a:bodyPr>
          <a:lstStyle/>
          <a:p>
            <a:pPr algn="ctr"/>
            <a:r>
              <a:rPr lang="el-GR" dirty="0"/>
              <a:t>ΕΝΝΟΙΑ ΚΑΙ ΣΚΟΠΟΣ ΤΟΥ ΚΗΡΥΓΜΑΤΟΣ</a:t>
            </a:r>
          </a:p>
        </p:txBody>
      </p:sp>
      <p:sp>
        <p:nvSpPr>
          <p:cNvPr id="3" name="Θέση περιεχομένου 2">
            <a:extLst>
              <a:ext uri="{FF2B5EF4-FFF2-40B4-BE49-F238E27FC236}">
                <a16:creationId xmlns:a16="http://schemas.microsoft.com/office/drawing/2014/main" id="{B521A616-7604-CA37-0347-0D70CAC012C2}"/>
              </a:ext>
            </a:extLst>
          </p:cNvPr>
          <p:cNvSpPr>
            <a:spLocks noGrp="1"/>
          </p:cNvSpPr>
          <p:nvPr>
            <p:ph idx="1"/>
          </p:nvPr>
        </p:nvSpPr>
        <p:spPr>
          <a:xfrm>
            <a:off x="0" y="543463"/>
            <a:ext cx="12192000" cy="6296281"/>
          </a:xfrm>
        </p:spPr>
        <p:txBody>
          <a:bodyPr>
            <a:normAutofit fontScale="77500" lnSpcReduction="20000"/>
          </a:bodyPr>
          <a:lstStyle/>
          <a:p>
            <a:r>
              <a:rPr lang="el-GR" dirty="0"/>
              <a:t>Ανάλογος με την έννοια του κηρύγματος είναι και ο σκοπός του. Δεν σκοπεύει σε τίποτε άλλο παρά να κηρύξει ό,τι κήρυττε ο Ιησούς Χριστός, δηλαδή </a:t>
            </a:r>
            <a:r>
              <a:rPr lang="el-GR" b="1" dirty="0">
                <a:solidFill>
                  <a:srgbClr val="FF0000"/>
                </a:solidFill>
              </a:rPr>
              <a:t>το ευαγγέλιο της σωτηρίας του ανθρώπου</a:t>
            </a:r>
            <a:r>
              <a:rPr lang="el-GR" dirty="0"/>
              <a:t>. </a:t>
            </a:r>
          </a:p>
          <a:p>
            <a:r>
              <a:rPr lang="el-GR" dirty="0"/>
              <a:t>Συνεχίζει το διδακτικό έργο του Χριστού: </a:t>
            </a:r>
          </a:p>
          <a:p>
            <a:pPr lvl="1">
              <a:buFont typeface="Wingdings" panose="05000000000000000000" pitchFamily="2" charset="2"/>
              <a:buChar char="v"/>
            </a:pPr>
            <a:r>
              <a:rPr lang="el-GR" dirty="0"/>
              <a:t>αποκαλύπτοντας στον κόσμο τη γνώση του αληθινού Θεού και «</a:t>
            </a:r>
            <a:r>
              <a:rPr lang="el-GR" i="1" dirty="0" err="1"/>
              <a:t>τὸ</a:t>
            </a:r>
            <a:r>
              <a:rPr lang="el-GR" i="1" dirty="0"/>
              <a:t> </a:t>
            </a:r>
            <a:r>
              <a:rPr lang="el-GR" i="1" dirty="0" err="1"/>
              <a:t>ἀγαθὸν</a:t>
            </a:r>
            <a:r>
              <a:rPr lang="el-GR" i="1" dirty="0"/>
              <a:t>, </a:t>
            </a:r>
            <a:r>
              <a:rPr lang="el-GR" i="1" dirty="0" err="1"/>
              <a:t>εὐάρεστον</a:t>
            </a:r>
            <a:r>
              <a:rPr lang="el-GR" i="1" dirty="0"/>
              <a:t> </a:t>
            </a:r>
            <a:r>
              <a:rPr lang="el-GR" i="1" dirty="0" err="1"/>
              <a:t>καὶ</a:t>
            </a:r>
            <a:r>
              <a:rPr lang="el-GR" i="1" dirty="0"/>
              <a:t> τέλειον</a:t>
            </a:r>
            <a:r>
              <a:rPr lang="el-GR" dirty="0"/>
              <a:t>» θέλημά Του (</a:t>
            </a:r>
            <a:r>
              <a:rPr lang="el-GR" i="1" dirty="0" err="1"/>
              <a:t>Ρωμ</a:t>
            </a:r>
            <a:r>
              <a:rPr lang="el-GR" dirty="0"/>
              <a:t>. 12,2), και </a:t>
            </a:r>
          </a:p>
          <a:p>
            <a:pPr lvl="1">
              <a:buFont typeface="Wingdings" panose="05000000000000000000" pitchFamily="2" charset="2"/>
              <a:buChar char="v"/>
            </a:pPr>
            <a:r>
              <a:rPr lang="el-GR" dirty="0"/>
              <a:t>οδηγώντας τους ανθρώπους στην πίστη και την επίγνωση της «</a:t>
            </a:r>
            <a:r>
              <a:rPr lang="el-GR" i="1" dirty="0" err="1"/>
              <a:t>ἀληθείας</a:t>
            </a:r>
            <a:r>
              <a:rPr lang="el-GR" i="1" dirty="0"/>
              <a:t> </a:t>
            </a:r>
            <a:r>
              <a:rPr lang="el-GR" i="1" dirty="0" err="1"/>
              <a:t>τῆς</a:t>
            </a:r>
            <a:r>
              <a:rPr lang="el-GR" i="1" dirty="0"/>
              <a:t> </a:t>
            </a:r>
            <a:r>
              <a:rPr lang="el-GR" i="1" dirty="0" err="1"/>
              <a:t>κάτ</a:t>
            </a:r>
            <a:r>
              <a:rPr lang="el-GR" i="1" dirty="0"/>
              <a:t>’ </a:t>
            </a:r>
            <a:r>
              <a:rPr lang="el-GR" i="1" dirty="0" err="1"/>
              <a:t>εὐσέβειαν</a:t>
            </a:r>
            <a:r>
              <a:rPr lang="el-GR" i="1" dirty="0"/>
              <a:t>, </a:t>
            </a:r>
            <a:r>
              <a:rPr lang="el-GR" i="1" dirty="0" err="1"/>
              <a:t>ἐπ</a:t>
            </a:r>
            <a:r>
              <a:rPr lang="el-GR" i="1" dirty="0"/>
              <a:t>’ </a:t>
            </a:r>
            <a:r>
              <a:rPr lang="el-GR" i="1" dirty="0" err="1"/>
              <a:t>ἐλπίδι</a:t>
            </a:r>
            <a:r>
              <a:rPr lang="el-GR" i="1" dirty="0"/>
              <a:t> </a:t>
            </a:r>
            <a:r>
              <a:rPr lang="el-GR" i="1" dirty="0" err="1"/>
              <a:t>ζωῆς</a:t>
            </a:r>
            <a:r>
              <a:rPr lang="el-GR" i="1" dirty="0"/>
              <a:t> </a:t>
            </a:r>
            <a:r>
              <a:rPr lang="el-GR" i="1" dirty="0" err="1"/>
              <a:t>αἰωνίου</a:t>
            </a:r>
            <a:r>
              <a:rPr lang="el-GR" dirty="0"/>
              <a:t>» (</a:t>
            </a:r>
            <a:r>
              <a:rPr lang="el-GR" i="1" dirty="0" err="1"/>
              <a:t>Τιτ</a:t>
            </a:r>
            <a:r>
              <a:rPr lang="el-GR" i="1" dirty="0"/>
              <a:t>.</a:t>
            </a:r>
            <a:r>
              <a:rPr lang="el-GR" dirty="0"/>
              <a:t> 1,1).</a:t>
            </a:r>
          </a:p>
          <a:p>
            <a:r>
              <a:rPr lang="el-GR" dirty="0"/>
              <a:t>Έτσι το κήρυγμα παράλληλα προς </a:t>
            </a:r>
            <a:r>
              <a:rPr lang="el-GR" b="1" dirty="0"/>
              <a:t>τη γνωστική του διάσταση</a:t>
            </a:r>
            <a:r>
              <a:rPr lang="el-GR" dirty="0"/>
              <a:t>, προσπαθεί να κινήσει και </a:t>
            </a:r>
            <a:r>
              <a:rPr lang="el-GR" b="1" dirty="0"/>
              <a:t>τη βούληση του ανθρώπου </a:t>
            </a:r>
            <a:r>
              <a:rPr lang="el-GR" dirty="0"/>
              <a:t>στη μίμηση του Χριστού και στη μετοχή στη θεία ζωή Του. Δηλαδή, αποσκοπεί να κάνει τον κάθε άνθρωπο τίμιο μέλος του σώματος του Χριστού και γνήσιο πολίτη της βασιλείας Του. </a:t>
            </a:r>
          </a:p>
          <a:p>
            <a:r>
              <a:rPr lang="el-GR" dirty="0"/>
              <a:t>Ωστόσο, υπάρχει και μία ακόμη όψη του κηρύγματος που αποβλέπει </a:t>
            </a:r>
          </a:p>
          <a:p>
            <a:pPr lvl="1">
              <a:buFont typeface="Wingdings" panose="05000000000000000000" pitchFamily="2" charset="2"/>
              <a:buChar char="v"/>
            </a:pPr>
            <a:r>
              <a:rPr lang="el-GR" dirty="0"/>
              <a:t>στην κατάλυση κάθε είδους </a:t>
            </a:r>
            <a:r>
              <a:rPr lang="el-GR" dirty="0" err="1"/>
              <a:t>ειδωλολατρείας</a:t>
            </a:r>
            <a:r>
              <a:rPr lang="el-GR" dirty="0"/>
              <a:t>, που υψώνεται ανάμεσα στον Θεό και τον άνθρωπο,  και </a:t>
            </a:r>
          </a:p>
          <a:p>
            <a:pPr lvl="1">
              <a:buFont typeface="Wingdings" panose="05000000000000000000" pitchFamily="2" charset="2"/>
              <a:buChar char="v"/>
            </a:pPr>
            <a:r>
              <a:rPr lang="el-GR" dirty="0"/>
              <a:t>στην καθαίρεση των πονηρών «λογισμών» και «</a:t>
            </a:r>
            <a:r>
              <a:rPr lang="el-GR" i="1" dirty="0"/>
              <a:t>κάθε </a:t>
            </a:r>
            <a:r>
              <a:rPr lang="el-GR" i="1" dirty="0" err="1"/>
              <a:t>ὑψώματος</a:t>
            </a:r>
            <a:r>
              <a:rPr lang="el-GR" i="1" dirty="0"/>
              <a:t> </a:t>
            </a:r>
            <a:r>
              <a:rPr lang="el-GR" i="1" dirty="0" err="1"/>
              <a:t>ἐπαιρομένου</a:t>
            </a:r>
            <a:r>
              <a:rPr lang="el-GR" i="1" dirty="0"/>
              <a:t> </a:t>
            </a:r>
            <a:r>
              <a:rPr lang="el-GR" i="1" dirty="0" err="1"/>
              <a:t>κατὰ</a:t>
            </a:r>
            <a:r>
              <a:rPr lang="el-GR" i="1" dirty="0"/>
              <a:t> </a:t>
            </a:r>
            <a:r>
              <a:rPr lang="el-GR" i="1" dirty="0" err="1"/>
              <a:t>τῆς</a:t>
            </a:r>
            <a:r>
              <a:rPr lang="el-GR" i="1" dirty="0"/>
              <a:t> γνώσεως </a:t>
            </a:r>
            <a:r>
              <a:rPr lang="el-GR" i="1" dirty="0" err="1"/>
              <a:t>τοῦ</a:t>
            </a:r>
            <a:r>
              <a:rPr lang="el-GR" i="1" dirty="0"/>
              <a:t> </a:t>
            </a:r>
            <a:r>
              <a:rPr lang="el-GR" i="1" dirty="0" err="1"/>
              <a:t>Θεοῦ</a:t>
            </a:r>
            <a:r>
              <a:rPr lang="el-GR" dirty="0"/>
              <a:t>» (</a:t>
            </a:r>
            <a:r>
              <a:rPr lang="el-GR" i="1" dirty="0"/>
              <a:t>Β΄ </a:t>
            </a:r>
            <a:r>
              <a:rPr lang="el-GR" i="1" dirty="0" err="1"/>
              <a:t>Κορ</a:t>
            </a:r>
            <a:r>
              <a:rPr lang="el-GR" dirty="0"/>
              <a:t>. 10, 4-5). </a:t>
            </a:r>
          </a:p>
          <a:p>
            <a:r>
              <a:rPr lang="el-GR" dirty="0"/>
              <a:t>Συνεπώς, αφορά το δύσκολο έργο </a:t>
            </a:r>
            <a:r>
              <a:rPr lang="el-GR" b="1" dirty="0"/>
              <a:t>να οδηγηθούν οι άνθρωποι σε μετάνοια </a:t>
            </a:r>
            <a:r>
              <a:rPr lang="el-GR" dirty="0"/>
              <a:t>και να κρατηθούν στην κατάσταση αυτή κατά την πνευματική ανοδική τους πορεία, υπόθεση εκ φύσεως οδυνηρή για τον ελεγχόμενο από τον λόγο του Θεού «</a:t>
            </a:r>
            <a:r>
              <a:rPr lang="el-GR" i="1" dirty="0" err="1"/>
              <a:t>παλαιὸ</a:t>
            </a:r>
            <a:r>
              <a:rPr lang="el-GR" i="1" dirty="0"/>
              <a:t> </a:t>
            </a:r>
            <a:r>
              <a:rPr lang="el-GR" i="1" dirty="0" err="1"/>
              <a:t>ἄνθρωπο</a:t>
            </a:r>
            <a:r>
              <a:rPr lang="el-GR" dirty="0"/>
              <a:t>» (</a:t>
            </a:r>
            <a:r>
              <a:rPr lang="el-GR" i="1" dirty="0" err="1"/>
              <a:t>Ρωμ</a:t>
            </a:r>
            <a:r>
              <a:rPr lang="el-GR" dirty="0"/>
              <a:t>. 6,6, </a:t>
            </a:r>
            <a:r>
              <a:rPr lang="el-GR" i="1" dirty="0" err="1"/>
              <a:t>Ἐφ</a:t>
            </a:r>
            <a:r>
              <a:rPr lang="el-GR" i="1" dirty="0"/>
              <a:t>.</a:t>
            </a:r>
            <a:r>
              <a:rPr lang="el-GR" dirty="0"/>
              <a:t> 4,22, </a:t>
            </a:r>
            <a:r>
              <a:rPr lang="el-GR" i="1" dirty="0"/>
              <a:t>Κολ.</a:t>
            </a:r>
            <a:r>
              <a:rPr lang="el-GR" dirty="0"/>
              <a:t> 3,9).</a:t>
            </a:r>
          </a:p>
          <a:p>
            <a:r>
              <a:rPr lang="el-GR" dirty="0"/>
              <a:t>Σε καμία όμως περίπτωση ο λόγος του Θεού δεν μπορεί να αρνηθεί τον εαυτό του, να πάψει να είναι «</a:t>
            </a:r>
            <a:r>
              <a:rPr lang="el-GR" dirty="0" err="1"/>
              <a:t>εὐαγγέλιο</a:t>
            </a:r>
            <a:r>
              <a:rPr lang="el-GR" dirty="0"/>
              <a:t>», δηλαδή: </a:t>
            </a:r>
          </a:p>
          <a:p>
            <a:pPr lvl="1">
              <a:buFont typeface="Wingdings" panose="05000000000000000000" pitchFamily="2" charset="2"/>
              <a:buChar char="v"/>
            </a:pPr>
            <a:r>
              <a:rPr lang="el-GR" dirty="0"/>
              <a:t>μήνυμα χαράς και καλή αγγελία, </a:t>
            </a:r>
          </a:p>
          <a:p>
            <a:pPr lvl="1">
              <a:buFont typeface="Wingdings" panose="05000000000000000000" pitchFamily="2" charset="2"/>
              <a:buChar char="v"/>
            </a:pPr>
            <a:r>
              <a:rPr lang="el-GR" dirty="0"/>
              <a:t>λόγος του άπειρα αγαπώντος Θεού προς το πλάσμα της αγάπης Του, </a:t>
            </a:r>
          </a:p>
          <a:p>
            <a:pPr lvl="1">
              <a:buFont typeface="Wingdings" panose="05000000000000000000" pitchFamily="2" charset="2"/>
              <a:buChar char="v"/>
            </a:pPr>
            <a:r>
              <a:rPr lang="el-GR" dirty="0"/>
              <a:t>κλήση αγάπης του Θεού Πατέρα προς το παιδί Του.</a:t>
            </a:r>
          </a:p>
        </p:txBody>
      </p:sp>
    </p:spTree>
    <p:extLst>
      <p:ext uri="{BB962C8B-B14F-4D97-AF65-F5344CB8AC3E}">
        <p14:creationId xmlns:p14="http://schemas.microsoft.com/office/powerpoint/2010/main" val="2612025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CC382C-82EB-BB85-1824-1E87CBBF5F43}"/>
              </a:ext>
            </a:extLst>
          </p:cNvPr>
          <p:cNvSpPr>
            <a:spLocks noGrp="1"/>
          </p:cNvSpPr>
          <p:nvPr>
            <p:ph type="title"/>
          </p:nvPr>
        </p:nvSpPr>
        <p:spPr>
          <a:xfrm>
            <a:off x="838200" y="18255"/>
            <a:ext cx="10515600" cy="950465"/>
          </a:xfrm>
        </p:spPr>
        <p:txBody>
          <a:bodyPr>
            <a:normAutofit fontScale="90000"/>
          </a:bodyPr>
          <a:lstStyle/>
          <a:p>
            <a:pPr algn="ctr"/>
            <a:r>
              <a:rPr lang="el-GR" dirty="0"/>
              <a:t>ΤΑ ΧΑΡΑΚΤΗΡΙΣΤΙΚΑ ΤΟΥ ΚΗΡΥΓΜΑΤΟΣ</a:t>
            </a:r>
            <a:br>
              <a:rPr lang="el-GR" dirty="0"/>
            </a:br>
            <a:r>
              <a:rPr lang="el-GR" dirty="0"/>
              <a:t>(ΓΕΝΙΚΑ)</a:t>
            </a:r>
          </a:p>
        </p:txBody>
      </p:sp>
      <p:sp>
        <p:nvSpPr>
          <p:cNvPr id="3" name="Θέση περιεχομένου 2">
            <a:extLst>
              <a:ext uri="{FF2B5EF4-FFF2-40B4-BE49-F238E27FC236}">
                <a16:creationId xmlns:a16="http://schemas.microsoft.com/office/drawing/2014/main" id="{6704B3C2-3855-88D2-0DF2-B996263690B0}"/>
              </a:ext>
            </a:extLst>
          </p:cNvPr>
          <p:cNvSpPr>
            <a:spLocks noGrp="1"/>
          </p:cNvSpPr>
          <p:nvPr>
            <p:ph idx="1"/>
          </p:nvPr>
        </p:nvSpPr>
        <p:spPr>
          <a:xfrm>
            <a:off x="0" y="968719"/>
            <a:ext cx="12192000" cy="5898333"/>
          </a:xfrm>
        </p:spPr>
        <p:txBody>
          <a:bodyPr>
            <a:normAutofit fontScale="92500" lnSpcReduction="10000"/>
          </a:bodyPr>
          <a:lstStyle/>
          <a:p>
            <a:r>
              <a:rPr lang="el-GR" dirty="0"/>
              <a:t>Τα χαρακτηριστικά του χριστιανικού κηρύγματος είναι τα στοιχεία εκείνα, που το διαφοροποιούν από άλλα προϊόντα του ανθρώπινου λόγου, ώστε να δικαιολογείται η έννοια της αυτοτέλειάς του και να επισημαίνονται τα προσόντα και οι ιδιαίτερες ιδιομορφίες του.</a:t>
            </a:r>
          </a:p>
          <a:p>
            <a:r>
              <a:rPr lang="el-GR" dirty="0"/>
              <a:t>Έτσι, φθάνουμε στη προδιαγραφή των ειδικών εκείνων χαρακτηριστικών που κάνουν το κήρυγμα «κήρυγμα» και το αντιδιαστέλλουν από το δικανικό, πολιτικό, φιλοσοφικό ή τον οποιονδήποτε άλλο λόγο. </a:t>
            </a:r>
          </a:p>
          <a:p>
            <a:r>
              <a:rPr lang="el-GR" dirty="0"/>
              <a:t>Επίσης, πρέπει να αναζητηθούν τα στοιχεία εκείνα που θα διαφοροποιήσουν το κήρυγμα από τις παρόμοιες θρησκευτικές διδασκαλίες άλλων θρησκειών, έτσι ώστε να ανταποκρίνεται στις απαιτήσεις του «χριστιανικού» κηρύγματος.</a:t>
            </a:r>
          </a:p>
          <a:p>
            <a:r>
              <a:rPr lang="el-GR" dirty="0"/>
              <a:t>Ειδικά μέσα στα πλαίσια και στην παράδοση της Ορθόδοξης Εκκλησίας η </a:t>
            </a:r>
            <a:r>
              <a:rPr lang="el-GR" b="1" dirty="0">
                <a:solidFill>
                  <a:srgbClr val="FF0000"/>
                </a:solidFill>
              </a:rPr>
              <a:t>δεοντολογία του κηρύγματος</a:t>
            </a:r>
            <a:r>
              <a:rPr lang="el-GR" b="1" dirty="0"/>
              <a:t> </a:t>
            </a:r>
            <a:r>
              <a:rPr lang="el-GR" dirty="0"/>
              <a:t>προσλαμβάνει μία νέα διάσταση και απαίτηση, </a:t>
            </a:r>
            <a:r>
              <a:rPr lang="el-GR" u="sng" dirty="0"/>
              <a:t>το να εκφράζεται μέσα από το κήρυγμα η ορθόδοξη πίστη και ζωή</a:t>
            </a:r>
            <a:r>
              <a:rPr lang="el-GR" dirty="0"/>
              <a:t>. </a:t>
            </a:r>
          </a:p>
          <a:p>
            <a:r>
              <a:rPr lang="el-GR" dirty="0"/>
              <a:t>Το ιδεώδες του ορθόδοξου χριστιανικού κηρύγματος προσπαθούν να περιγράψουν οι παρακάτω σύντομες προδιαγραφές, που αποσκοπούν να σκιαγραφήσουν τα ιδιαίτερα χαρακτηριστικά του. </a:t>
            </a:r>
          </a:p>
        </p:txBody>
      </p:sp>
    </p:spTree>
    <p:extLst>
      <p:ext uri="{BB962C8B-B14F-4D97-AF65-F5344CB8AC3E}">
        <p14:creationId xmlns:p14="http://schemas.microsoft.com/office/powerpoint/2010/main" val="2001981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9DE694-A272-65E3-617F-5070E9CB16B7}"/>
              </a:ext>
            </a:extLst>
          </p:cNvPr>
          <p:cNvSpPr>
            <a:spLocks noGrp="1"/>
          </p:cNvSpPr>
          <p:nvPr>
            <p:ph type="title"/>
          </p:nvPr>
        </p:nvSpPr>
        <p:spPr>
          <a:xfrm>
            <a:off x="-1" y="0"/>
            <a:ext cx="12191999" cy="425513"/>
          </a:xfrm>
        </p:spPr>
        <p:txBody>
          <a:bodyPr>
            <a:noAutofit/>
          </a:bodyPr>
          <a:lstStyle/>
          <a:p>
            <a:pPr algn="ctr"/>
            <a:r>
              <a:rPr lang="el-GR" sz="3600" dirty="0"/>
              <a:t>ΤΑ ΧΑΡΑΚΤΗΡΙΣΤΙΚΑ ΤΟΥ ΚΗΡΥΓΜΑΤΟΣ </a:t>
            </a:r>
            <a:r>
              <a:rPr lang="el-GR" sz="3600" b="1" dirty="0"/>
              <a:t>Α΄. ΑΓΙΟΓΡΑΦΙΚΟ</a:t>
            </a:r>
          </a:p>
        </p:txBody>
      </p:sp>
      <p:sp>
        <p:nvSpPr>
          <p:cNvPr id="3" name="Θέση περιεχομένου 2">
            <a:extLst>
              <a:ext uri="{FF2B5EF4-FFF2-40B4-BE49-F238E27FC236}">
                <a16:creationId xmlns:a16="http://schemas.microsoft.com/office/drawing/2014/main" id="{EE832AA8-5E6C-C44B-A472-370EFE537444}"/>
              </a:ext>
            </a:extLst>
          </p:cNvPr>
          <p:cNvSpPr>
            <a:spLocks noGrp="1"/>
          </p:cNvSpPr>
          <p:nvPr>
            <p:ph idx="1"/>
          </p:nvPr>
        </p:nvSpPr>
        <p:spPr>
          <a:xfrm>
            <a:off x="0" y="325925"/>
            <a:ext cx="12192000" cy="6532075"/>
          </a:xfrm>
        </p:spPr>
        <p:txBody>
          <a:bodyPr>
            <a:normAutofit fontScale="85000" lnSpcReduction="10000"/>
          </a:bodyPr>
          <a:lstStyle/>
          <a:p>
            <a:r>
              <a:rPr lang="el-GR" dirty="0"/>
              <a:t>Η Αγία Γραφή, χάρη στη θεόπνευστη υπόστασή της, περιέχει την αποκάλυψη του Θεού στους ανθρώπους, γραμμένη σε ανθρώπινο λόγο με την επιστασία του αγίου Πνεύματος. </a:t>
            </a:r>
          </a:p>
          <a:p>
            <a:r>
              <a:rPr lang="el-GR" dirty="0"/>
              <a:t>Η θεοπνευστία της Αγίας Γραφής, που σημαίνει την αποτύπωση του κηρύγματος σε γραπτό κείμενο κατά αλάθητο τρόπο, έδωσε στο μελλοντικό προφορικό κήρυγμα τη δυνατότητα να ξεκινά από </a:t>
            </a:r>
            <a:r>
              <a:rPr lang="el-GR" b="1" dirty="0"/>
              <a:t>μία σταθερή και απαρασάλευτη βάση</a:t>
            </a:r>
            <a:r>
              <a:rPr lang="el-GR" dirty="0"/>
              <a:t>, </a:t>
            </a:r>
            <a:r>
              <a:rPr lang="el-GR" b="1" dirty="0"/>
              <a:t>η οποία του εξασφαλίζει ένα σταθερό κριτήριο αλήθειας. </a:t>
            </a:r>
          </a:p>
          <a:p>
            <a:r>
              <a:rPr lang="el-GR" dirty="0"/>
              <a:t>Έτσι, το κήρυγμα πηγάζει και στηρίζεται στη Γραφή, την αναλύει και την ερμηνεύει, συνεχίζοντας το έργο του αρχικού κηρύγματος που αποτυπώθηκε σ’ αυτήν. </a:t>
            </a:r>
          </a:p>
          <a:p>
            <a:r>
              <a:rPr lang="el-GR" dirty="0"/>
              <a:t>Συνεπώς, το κήρυγμα δεν μπορεί να αντιλέγει στη Γραφή, γιατί μ’ αυτόν τον τρόπο χάνει την αυθεντικότητά του και παύει να είναι γνήσιο και χριστιανικό. Η αγία Γραφή πρέπει να διαποτίζει το κήρυγμα στο σύνολό του, έτσι ώστε κάθε έννοια και ιδέα του να ερμηνεύει ορθά τον βιβλικό λόγο για την οικοδομή του λαού του Θεού. </a:t>
            </a:r>
            <a:r>
              <a:rPr lang="el-GR" u="sng" dirty="0"/>
              <a:t>Αυτό φυσικά προϋποθέτει τέλεια γνώση της Αγίας Γραφής από τον ομιλητή.</a:t>
            </a:r>
            <a:r>
              <a:rPr lang="el-GR" dirty="0"/>
              <a:t> Παράδειγμα τέτοιας γνώσης της Γραφής μας δίνουν οι μεγάλοι Πατέρες της Εκκλησίας, που σε κάθε έννοια και φράση του λόγου τους διακρίνεται η άμεση ή έμμεση αναφορά στην Αγία Γραφή. </a:t>
            </a:r>
          </a:p>
          <a:p>
            <a:r>
              <a:rPr lang="el-GR" dirty="0"/>
              <a:t>Η Αγία Γραφή παρέχει ικανοποιητική απάντηση σε όλα τα ανθρώπινα προβλήματα με τρόπο απλό και σαφή. Η διδασκαλία της εμπνέει όχι μόνο τους απλοϊκούς και αγράμματους ανθρώπους, αλλά και τους μεγάλους φιλοσόφους και διακεκριμένους επιστήμονες. Όπως παρατηρεί και ο Ιωάννης ο Χρυσόστομος: «</a:t>
            </a:r>
            <a:r>
              <a:rPr lang="el-GR" i="1" dirty="0" err="1"/>
              <a:t>πνευματικὸς</a:t>
            </a:r>
            <a:r>
              <a:rPr lang="el-GR" i="1" dirty="0"/>
              <a:t> </a:t>
            </a:r>
            <a:r>
              <a:rPr lang="el-GR" i="1" dirty="0" err="1"/>
              <a:t>λειμὼν</a:t>
            </a:r>
            <a:r>
              <a:rPr lang="el-GR" i="1" dirty="0"/>
              <a:t> </a:t>
            </a:r>
            <a:r>
              <a:rPr lang="el-GR" i="1" dirty="0" err="1"/>
              <a:t>καὶ</a:t>
            </a:r>
            <a:r>
              <a:rPr lang="el-GR" i="1" dirty="0"/>
              <a:t> παράδεισος </a:t>
            </a:r>
            <a:r>
              <a:rPr lang="el-GR" i="1" dirty="0" err="1"/>
              <a:t>τρυφῆς</a:t>
            </a:r>
            <a:r>
              <a:rPr lang="el-GR" i="1" dirty="0"/>
              <a:t> ἡ </a:t>
            </a:r>
            <a:r>
              <a:rPr lang="el-GR" i="1" dirty="0" err="1"/>
              <a:t>τῶν</a:t>
            </a:r>
            <a:r>
              <a:rPr lang="el-GR" i="1" dirty="0"/>
              <a:t> θείων </a:t>
            </a:r>
            <a:r>
              <a:rPr lang="el-GR" i="1" dirty="0" err="1"/>
              <a:t>Γραφῶν</a:t>
            </a:r>
            <a:r>
              <a:rPr lang="el-GR" i="1" dirty="0"/>
              <a:t> </a:t>
            </a:r>
            <a:r>
              <a:rPr lang="el-GR" i="1" dirty="0" err="1"/>
              <a:t>ἐστιν</a:t>
            </a:r>
            <a:r>
              <a:rPr lang="el-GR" i="1" dirty="0"/>
              <a:t> </a:t>
            </a:r>
            <a:r>
              <a:rPr lang="el-GR" i="1" dirty="0" err="1"/>
              <a:t>ἀνάγνωσις</a:t>
            </a:r>
            <a:r>
              <a:rPr lang="el-GR" dirty="0"/>
              <a:t>». </a:t>
            </a:r>
          </a:p>
        </p:txBody>
      </p:sp>
    </p:spTree>
    <p:extLst>
      <p:ext uri="{BB962C8B-B14F-4D97-AF65-F5344CB8AC3E}">
        <p14:creationId xmlns:p14="http://schemas.microsoft.com/office/powerpoint/2010/main" val="3876379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758AC7-9935-04FC-6EB4-995C56CB2897}"/>
              </a:ext>
            </a:extLst>
          </p:cNvPr>
          <p:cNvSpPr>
            <a:spLocks noGrp="1"/>
          </p:cNvSpPr>
          <p:nvPr>
            <p:ph type="title"/>
          </p:nvPr>
        </p:nvSpPr>
        <p:spPr>
          <a:xfrm>
            <a:off x="0" y="18256"/>
            <a:ext cx="12192000" cy="443471"/>
          </a:xfrm>
        </p:spPr>
        <p:txBody>
          <a:bodyPr>
            <a:normAutofit fontScale="90000"/>
          </a:bodyPr>
          <a:lstStyle/>
          <a:p>
            <a:pPr algn="ctr"/>
            <a:r>
              <a:rPr lang="el-GR" dirty="0"/>
              <a:t>ΤΑ ΧΑΡΑΚΤΗΡΙΣΤΙΚΑ ΤΟΥ ΚΗΡΥΓΜΑΤΟΣ </a:t>
            </a:r>
            <a:r>
              <a:rPr lang="el-GR" b="1" dirty="0"/>
              <a:t>Α΄. ΑΓΙΟΓΡΑΦΙΚΟ</a:t>
            </a:r>
          </a:p>
        </p:txBody>
      </p:sp>
      <p:sp>
        <p:nvSpPr>
          <p:cNvPr id="3" name="Θέση περιεχομένου 2">
            <a:extLst>
              <a:ext uri="{FF2B5EF4-FFF2-40B4-BE49-F238E27FC236}">
                <a16:creationId xmlns:a16="http://schemas.microsoft.com/office/drawing/2014/main" id="{131F05C2-33E6-3721-C13B-DFD2061B074F}"/>
              </a:ext>
            </a:extLst>
          </p:cNvPr>
          <p:cNvSpPr>
            <a:spLocks noGrp="1"/>
          </p:cNvSpPr>
          <p:nvPr>
            <p:ph idx="1"/>
          </p:nvPr>
        </p:nvSpPr>
        <p:spPr>
          <a:xfrm>
            <a:off x="0" y="461727"/>
            <a:ext cx="12192000" cy="6396273"/>
          </a:xfrm>
        </p:spPr>
        <p:txBody>
          <a:bodyPr>
            <a:normAutofit fontScale="92500" lnSpcReduction="20000"/>
          </a:bodyPr>
          <a:lstStyle/>
          <a:p>
            <a:r>
              <a:rPr lang="el-GR" dirty="0"/>
              <a:t>Η Αγία Γραφή είναι το θεμέλιο και η κινητήριος δύναμη του ηθικού βίου. </a:t>
            </a:r>
          </a:p>
          <a:p>
            <a:r>
              <a:rPr lang="el-GR" dirty="0"/>
              <a:t>Το παράδειγμα του </a:t>
            </a:r>
            <a:r>
              <a:rPr lang="en-GB" b="1" dirty="0"/>
              <a:t>Pascal</a:t>
            </a:r>
            <a:r>
              <a:rPr lang="el-GR" b="1" dirty="0"/>
              <a:t> </a:t>
            </a:r>
            <a:r>
              <a:rPr lang="el-GR" dirty="0"/>
              <a:t>είναι αξιοπρόσεκτο. Όταν η πίστη του κλονίζεται ερευνά όλα τα φιλοσοφικά συστήματα και όλες τις θρησκείες. Η έρευνά του αποσκοπεί στο να ανακαλύψει το κλειδί για τη λύση των μεγάλων προβλημάτων. Ενώ αρχίζει να απελπίζεται παίρνει στα χέρια του τη Βίβλο. Την μελετά με προσοχή και στο τέλος οδηγείται στο έργο του </a:t>
            </a:r>
            <a:r>
              <a:rPr lang="el-GR" i="1" dirty="0"/>
              <a:t>Στοχασμοί</a:t>
            </a:r>
            <a:r>
              <a:rPr lang="el-GR" dirty="0"/>
              <a:t> στη λυτρωτική ομολογία: «</a:t>
            </a:r>
            <a:r>
              <a:rPr lang="el-GR" i="1" dirty="0"/>
              <a:t>Στον Χριστό βρίσκεται όλη η ευτυχία μας, η αρετή μας, το φως μας, η ελπίδα μας… Χωρίς το Ευαγγέλιο, που κύριο θέμα του είναι ο Ιησούς Χριστός, δεν γνωρίζουμε τίποτα και δεν βλέπουμε τίποτα, παρά σκοτάδι και σύγχυση στον χαρακτήρα του Θεού και στη φύση</a:t>
            </a:r>
            <a:r>
              <a:rPr lang="el-GR" dirty="0"/>
              <a:t>».</a:t>
            </a:r>
          </a:p>
          <a:p>
            <a:r>
              <a:rPr lang="el-GR" dirty="0"/>
              <a:t>Ένας από τους μεγαλύτερους φιλοσόφους του κόσμου ο Εμμανουήλ </a:t>
            </a:r>
            <a:r>
              <a:rPr lang="el-GR" dirty="0" err="1"/>
              <a:t>Καντ</a:t>
            </a:r>
            <a:r>
              <a:rPr lang="el-GR" dirty="0"/>
              <a:t> </a:t>
            </a:r>
            <a:r>
              <a:rPr lang="en-GB" dirty="0"/>
              <a:t>(</a:t>
            </a:r>
            <a:r>
              <a:rPr lang="en-GB" b="1" dirty="0"/>
              <a:t>Kant</a:t>
            </a:r>
            <a:r>
              <a:rPr lang="en-GB" dirty="0"/>
              <a:t>) </a:t>
            </a:r>
            <a:r>
              <a:rPr lang="el-GR" dirty="0"/>
              <a:t>έλεγε: «</a:t>
            </a:r>
            <a:r>
              <a:rPr lang="el-GR" i="1" dirty="0"/>
              <a:t>Το μεγαλύτερο ευεργέτημα για το ανθρώπινο γένος είναι η Αγία Γραφή. Όλα τα βιβλία τα οποία μελέτησα, δεν μου έδωσαν την παρηγοριά, την οποία μου έδωσαν οι λόγοι της Βίβλου</a:t>
            </a:r>
            <a:r>
              <a:rPr lang="el-GR" dirty="0"/>
              <a:t>».</a:t>
            </a:r>
            <a:r>
              <a:rPr lang="en-GB" dirty="0"/>
              <a:t> </a:t>
            </a:r>
            <a:endParaRPr lang="el-GR" dirty="0"/>
          </a:p>
          <a:p>
            <a:r>
              <a:rPr lang="el-GR" dirty="0"/>
              <a:t>Ο παγκοσμίου φήμης Ρώσος λογοτέχνης </a:t>
            </a:r>
            <a:r>
              <a:rPr lang="el-GR" b="1" dirty="0"/>
              <a:t>Ντοστογιέφσκι</a:t>
            </a:r>
            <a:r>
              <a:rPr lang="el-GR" dirty="0"/>
              <a:t> τόνιζε: «</a:t>
            </a:r>
            <a:r>
              <a:rPr lang="el-GR" i="1" dirty="0"/>
              <a:t>Σου συνιστώ να διαβάσεις ολόκληρη την Αγία Γραφή. Και θα διαπιστώσεις ότι η ανθρωπότητα ούτε έχει, ούτε και μπορεί να αποκτήσει άλλο βιβλίο εξίσου πολύτιμο»</a:t>
            </a:r>
            <a:r>
              <a:rPr lang="el-GR" dirty="0"/>
              <a:t>. </a:t>
            </a:r>
          </a:p>
          <a:p>
            <a:r>
              <a:rPr lang="el-GR" dirty="0"/>
              <a:t>Σύμφωνα με τον Ουάσιγκτον (</a:t>
            </a:r>
            <a:r>
              <a:rPr lang="en-GB" b="1" dirty="0"/>
              <a:t>Washington</a:t>
            </a:r>
            <a:r>
              <a:rPr lang="en-GB" dirty="0"/>
              <a:t>),</a:t>
            </a:r>
            <a:r>
              <a:rPr lang="el-GR" dirty="0"/>
              <a:t> τον ιδρυτή των Η.Π.Α. και πρώτο πρόεδρό της: «</a:t>
            </a:r>
            <a:r>
              <a:rPr lang="el-GR" i="1" dirty="0"/>
              <a:t>Προπαντός το καθαρό και ιλαρό φως του αποκεκαλυμμένου λόγου του Θεού </a:t>
            </a:r>
            <a:r>
              <a:rPr lang="el-GR" i="1" dirty="0" err="1"/>
              <a:t>επέδρασε</a:t>
            </a:r>
            <a:r>
              <a:rPr lang="el-GR" i="1" dirty="0"/>
              <a:t> προς τη βελτίωση της ανθρωπότητας και αύξησε τις ευλογίες της κοινωνίας</a:t>
            </a:r>
            <a:r>
              <a:rPr lang="el-GR" dirty="0"/>
              <a:t>».</a:t>
            </a:r>
          </a:p>
        </p:txBody>
      </p:sp>
    </p:spTree>
    <p:extLst>
      <p:ext uri="{BB962C8B-B14F-4D97-AF65-F5344CB8AC3E}">
        <p14:creationId xmlns:p14="http://schemas.microsoft.com/office/powerpoint/2010/main" val="420923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DAE9E2-BA11-6ED8-68E6-F49E6A33F252}"/>
              </a:ext>
            </a:extLst>
          </p:cNvPr>
          <p:cNvSpPr>
            <a:spLocks noGrp="1"/>
          </p:cNvSpPr>
          <p:nvPr>
            <p:ph type="title"/>
          </p:nvPr>
        </p:nvSpPr>
        <p:spPr>
          <a:xfrm>
            <a:off x="-1" y="18256"/>
            <a:ext cx="12191999" cy="594204"/>
          </a:xfrm>
        </p:spPr>
        <p:txBody>
          <a:bodyPr>
            <a:normAutofit fontScale="90000"/>
          </a:bodyPr>
          <a:lstStyle/>
          <a:p>
            <a:pPr algn="ctr"/>
            <a:r>
              <a:rPr lang="el-GR" dirty="0"/>
              <a:t>ΤΑ ΧΑΡΑΚΤΗΡΙΣΤΙΚΑ ΤΟΥ ΚΗΡΥΓΜΑΤΟΣ </a:t>
            </a:r>
            <a:r>
              <a:rPr lang="el-GR" b="1" dirty="0"/>
              <a:t>Α΄. ΑΓΙΟΓΡΑΦΙΚΟ</a:t>
            </a:r>
            <a:endParaRPr lang="el-GR" dirty="0"/>
          </a:p>
        </p:txBody>
      </p:sp>
      <p:sp>
        <p:nvSpPr>
          <p:cNvPr id="3" name="Θέση περιεχομένου 2">
            <a:extLst>
              <a:ext uri="{FF2B5EF4-FFF2-40B4-BE49-F238E27FC236}">
                <a16:creationId xmlns:a16="http://schemas.microsoft.com/office/drawing/2014/main" id="{896E0480-5307-3490-87D3-037542E4347E}"/>
              </a:ext>
            </a:extLst>
          </p:cNvPr>
          <p:cNvSpPr>
            <a:spLocks noGrp="1"/>
          </p:cNvSpPr>
          <p:nvPr>
            <p:ph idx="1"/>
          </p:nvPr>
        </p:nvSpPr>
        <p:spPr>
          <a:xfrm>
            <a:off x="0" y="612460"/>
            <a:ext cx="12192000" cy="6227283"/>
          </a:xfrm>
        </p:spPr>
        <p:txBody>
          <a:bodyPr>
            <a:normAutofit lnSpcReduction="10000"/>
          </a:bodyPr>
          <a:lstStyle/>
          <a:p>
            <a:r>
              <a:rPr lang="el-GR" dirty="0"/>
              <a:t>Ο Φράνκλιν </a:t>
            </a:r>
            <a:r>
              <a:rPr lang="en-GB" dirty="0"/>
              <a:t>(</a:t>
            </a:r>
            <a:r>
              <a:rPr lang="en-GB" b="1" dirty="0"/>
              <a:t>Franklin</a:t>
            </a:r>
            <a:r>
              <a:rPr lang="en-GB" dirty="0"/>
              <a:t>)</a:t>
            </a:r>
            <a:r>
              <a:rPr lang="el-GR" dirty="0"/>
              <a:t>, ο Αμερικανός πολιτικός και από τους μεγαλύτερους φυσικούς του κόσμου, έλεγε: «</a:t>
            </a:r>
            <a:r>
              <a:rPr lang="el-GR" i="1" dirty="0"/>
              <a:t>Σε συμβουλεύω να καλλιεργήσεις τη γνωριμία σου με την Αγία Γραφή και να πιστεύεις αδιστάκτως στα διδάγματά της. Τούτο αποτελεί το ασφαλές συμφέρον σου</a:t>
            </a:r>
            <a:r>
              <a:rPr lang="el-GR" dirty="0"/>
              <a:t>».</a:t>
            </a:r>
            <a:r>
              <a:rPr lang="en-GB" dirty="0"/>
              <a:t> </a:t>
            </a:r>
            <a:r>
              <a:rPr lang="el-GR" dirty="0"/>
              <a:t> </a:t>
            </a:r>
          </a:p>
          <a:p>
            <a:r>
              <a:rPr lang="el-GR" dirty="0"/>
              <a:t>Τη Βίβλο ως θεμέλιο πνευματικής προόδου βλέπουν ακόμη και οι αρνητές του Χριστιανισμού. Είναι χαρακτηριστικό ένα στιγμιότυπο από τη ζωή του Γάλλου συγγραφέα Ντιντερώ (</a:t>
            </a:r>
            <a:r>
              <a:rPr lang="en-GB" b="1" dirty="0"/>
              <a:t>Diderot</a:t>
            </a:r>
            <a:r>
              <a:rPr lang="en-GB" dirty="0"/>
              <a:t>). </a:t>
            </a:r>
            <a:r>
              <a:rPr lang="el-GR" dirty="0"/>
              <a:t>Τον επισκέφθηκε κάποτε ο γνωστός του ακαδημαϊκός</a:t>
            </a:r>
            <a:r>
              <a:rPr lang="en-GB" dirty="0"/>
              <a:t> </a:t>
            </a:r>
            <a:r>
              <a:rPr lang="el-GR" dirty="0" err="1"/>
              <a:t>Μπωζέ</a:t>
            </a:r>
            <a:r>
              <a:rPr lang="el-GR" dirty="0"/>
              <a:t> </a:t>
            </a:r>
            <a:r>
              <a:rPr lang="en-GB" dirty="0"/>
              <a:t>(</a:t>
            </a:r>
            <a:r>
              <a:rPr lang="en-GB" dirty="0" err="1"/>
              <a:t>Beauzée</a:t>
            </a:r>
            <a:r>
              <a:rPr lang="en-GB" dirty="0"/>
              <a:t>)</a:t>
            </a:r>
            <a:r>
              <a:rPr lang="el-GR" dirty="0"/>
              <a:t> και τον βρήκε να διαβάζει στη θυγατέρα του την Αγία Γραφή. Ο επισκέπτης, που γνώριζε την απιστία του </a:t>
            </a:r>
            <a:r>
              <a:rPr lang="en-GB" dirty="0"/>
              <a:t>Diderot</a:t>
            </a:r>
            <a:r>
              <a:rPr lang="el-GR" dirty="0"/>
              <a:t>, εξέφρασε την απορία του για το παράδοξο αυτό φαινόμενο. «</a:t>
            </a:r>
            <a:r>
              <a:rPr lang="el-GR" i="1" dirty="0"/>
              <a:t>Φίλε μου</a:t>
            </a:r>
            <a:r>
              <a:rPr lang="el-GR" dirty="0"/>
              <a:t>», απάντησε ο </a:t>
            </a:r>
            <a:r>
              <a:rPr lang="en-GB" dirty="0"/>
              <a:t>Diderot</a:t>
            </a:r>
            <a:r>
              <a:rPr lang="el-GR" dirty="0"/>
              <a:t>, «</a:t>
            </a:r>
            <a:r>
              <a:rPr lang="el-GR" i="1" dirty="0"/>
              <a:t>αυτή τη στιγμή είμαι πατέρας. Δεν βρήκα, σαν πατέρας, τίποτα καλύτερο να διδάξω στην κόρη μου και να τη βοηθήσω να γίνει μία μέρα σεβαστή ως νέα, άξια σύζυγος και καλή μητέρα</a:t>
            </a:r>
            <a:r>
              <a:rPr lang="el-GR" dirty="0"/>
              <a:t>». </a:t>
            </a:r>
          </a:p>
          <a:p>
            <a:r>
              <a:rPr lang="el-GR" dirty="0"/>
              <a:t>Έτσι ο </a:t>
            </a:r>
            <a:r>
              <a:rPr lang="en-GB" dirty="0"/>
              <a:t>Diderot</a:t>
            </a:r>
            <a:r>
              <a:rPr lang="el-GR" dirty="0"/>
              <a:t> συμφώνησε με τα λόγια του αποστόλου Παύλου προς τον Τιμόθεο: «</a:t>
            </a:r>
            <a:r>
              <a:rPr lang="el-GR" i="1" dirty="0" err="1"/>
              <a:t>Ἀπὸ</a:t>
            </a:r>
            <a:r>
              <a:rPr lang="el-GR" i="1" dirty="0"/>
              <a:t> βρέφους </a:t>
            </a:r>
            <a:r>
              <a:rPr lang="el-GR" i="1" dirty="0" err="1"/>
              <a:t>τὰ</a:t>
            </a:r>
            <a:r>
              <a:rPr lang="el-GR" i="1" dirty="0"/>
              <a:t> </a:t>
            </a:r>
            <a:r>
              <a:rPr lang="el-GR" i="1" dirty="0" err="1"/>
              <a:t>ἱερὰ</a:t>
            </a:r>
            <a:r>
              <a:rPr lang="el-GR" i="1" dirty="0"/>
              <a:t> γράμματα </a:t>
            </a:r>
            <a:r>
              <a:rPr lang="el-GR" i="1" dirty="0" err="1"/>
              <a:t>οἶδας</a:t>
            </a:r>
            <a:r>
              <a:rPr lang="el-GR" i="1" dirty="0"/>
              <a:t> </a:t>
            </a:r>
            <a:r>
              <a:rPr lang="el-GR" i="1" dirty="0" err="1"/>
              <a:t>τὰ</a:t>
            </a:r>
            <a:r>
              <a:rPr lang="el-GR" i="1" dirty="0"/>
              <a:t> δυνάμενά σε </a:t>
            </a:r>
            <a:r>
              <a:rPr lang="el-GR" i="1" dirty="0" err="1"/>
              <a:t>σοφίσαι</a:t>
            </a:r>
            <a:r>
              <a:rPr lang="el-GR" i="1" dirty="0"/>
              <a:t> </a:t>
            </a:r>
            <a:r>
              <a:rPr lang="el-GR" i="1" dirty="0" err="1"/>
              <a:t>εἰς</a:t>
            </a:r>
            <a:r>
              <a:rPr lang="el-GR" i="1" dirty="0"/>
              <a:t> </a:t>
            </a:r>
            <a:r>
              <a:rPr lang="el-GR" i="1" dirty="0" err="1"/>
              <a:t>σωτηρίαν</a:t>
            </a:r>
            <a:r>
              <a:rPr lang="el-GR" i="1" dirty="0"/>
              <a:t> </a:t>
            </a:r>
            <a:r>
              <a:rPr lang="el-GR" i="1" dirty="0" err="1"/>
              <a:t>διὰ</a:t>
            </a:r>
            <a:r>
              <a:rPr lang="el-GR" i="1" dirty="0"/>
              <a:t> πίστεως </a:t>
            </a:r>
            <a:r>
              <a:rPr lang="el-GR" i="1" dirty="0" err="1"/>
              <a:t>τῆς</a:t>
            </a:r>
            <a:r>
              <a:rPr lang="el-GR" i="1" dirty="0"/>
              <a:t> </a:t>
            </a:r>
            <a:r>
              <a:rPr lang="el-GR" i="1" dirty="0" err="1"/>
              <a:t>ἐν</a:t>
            </a:r>
            <a:r>
              <a:rPr lang="el-GR" i="1" dirty="0"/>
              <a:t> </a:t>
            </a:r>
            <a:r>
              <a:rPr lang="el-GR" i="1" dirty="0" err="1"/>
              <a:t>Χριστῷ</a:t>
            </a:r>
            <a:r>
              <a:rPr lang="el-GR" i="1" dirty="0"/>
              <a:t> </a:t>
            </a:r>
            <a:r>
              <a:rPr lang="el-GR" i="1" dirty="0" err="1"/>
              <a:t>Ἰησοῦ</a:t>
            </a:r>
            <a:r>
              <a:rPr lang="el-GR" dirty="0"/>
              <a:t>» (</a:t>
            </a:r>
            <a:r>
              <a:rPr lang="el-GR" i="1" dirty="0"/>
              <a:t>Β΄ Τιμ</a:t>
            </a:r>
            <a:r>
              <a:rPr lang="el-GR" dirty="0"/>
              <a:t>. 3,15). </a:t>
            </a:r>
          </a:p>
        </p:txBody>
      </p:sp>
    </p:spTree>
    <p:extLst>
      <p:ext uri="{BB962C8B-B14F-4D97-AF65-F5344CB8AC3E}">
        <p14:creationId xmlns:p14="http://schemas.microsoft.com/office/powerpoint/2010/main" val="3000515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571617-1F2B-63E8-828F-2B070990D10C}"/>
              </a:ext>
            </a:extLst>
          </p:cNvPr>
          <p:cNvSpPr>
            <a:spLocks noGrp="1"/>
          </p:cNvSpPr>
          <p:nvPr>
            <p:ph type="title"/>
          </p:nvPr>
        </p:nvSpPr>
        <p:spPr>
          <a:xfrm>
            <a:off x="0" y="1"/>
            <a:ext cx="12192000" cy="576246"/>
          </a:xfrm>
        </p:spPr>
        <p:txBody>
          <a:bodyPr>
            <a:normAutofit fontScale="90000"/>
          </a:bodyPr>
          <a:lstStyle/>
          <a:p>
            <a:pPr algn="ctr"/>
            <a:r>
              <a:rPr lang="el-GR" dirty="0"/>
              <a:t>ΤΑ ΧΑΡΑΚΤΗΡΙΣΤΙΚΑ ΤΟΥ ΚΗΡΥΓΜΑΤΟΣ </a:t>
            </a:r>
            <a:r>
              <a:rPr lang="el-GR" b="1" dirty="0"/>
              <a:t>Α΄. ΑΓΙΟΓΡΑΦΙΚΟ</a:t>
            </a:r>
            <a:endParaRPr lang="el-GR" dirty="0"/>
          </a:p>
        </p:txBody>
      </p:sp>
      <p:sp>
        <p:nvSpPr>
          <p:cNvPr id="3" name="Θέση περιεχομένου 2">
            <a:extLst>
              <a:ext uri="{FF2B5EF4-FFF2-40B4-BE49-F238E27FC236}">
                <a16:creationId xmlns:a16="http://schemas.microsoft.com/office/drawing/2014/main" id="{52D746A3-52DF-D018-7FF3-510DB5B3895A}"/>
              </a:ext>
            </a:extLst>
          </p:cNvPr>
          <p:cNvSpPr>
            <a:spLocks noGrp="1"/>
          </p:cNvSpPr>
          <p:nvPr>
            <p:ph idx="1"/>
          </p:nvPr>
        </p:nvSpPr>
        <p:spPr>
          <a:xfrm>
            <a:off x="0" y="495300"/>
            <a:ext cx="12192000" cy="6362699"/>
          </a:xfrm>
        </p:spPr>
        <p:txBody>
          <a:bodyPr>
            <a:normAutofit fontScale="92500" lnSpcReduction="20000"/>
          </a:bodyPr>
          <a:lstStyle/>
          <a:p>
            <a:r>
              <a:rPr lang="el-GR" dirty="0"/>
              <a:t>Η Ορθόδοξη Εκκλησία επιτρέπει την ελεύθερη χρήση της Αγίας Γραφής και συνιστά την ανάγνωσή της ως καθήκον. Βεβαίως, τονίζεται πάντοτε ότι για την κατανόησή της είναι πάντοτε αναγκαίος ο φωτισμός του αγίου Πνεύματος.</a:t>
            </a:r>
          </a:p>
          <a:p>
            <a:r>
              <a:rPr lang="el-GR" dirty="0"/>
              <a:t>Ωστόσο, η χρήση της Αγίας Γραφής από τον ιεροκήρυκα πρέπει να γίνεται σύμφωνα με </a:t>
            </a:r>
            <a:endParaRPr lang="en-GB" dirty="0"/>
          </a:p>
          <a:p>
            <a:pPr lvl="1">
              <a:buFont typeface="Wingdings" panose="05000000000000000000" pitchFamily="2" charset="2"/>
              <a:buChar char="v"/>
            </a:pPr>
            <a:r>
              <a:rPr lang="el-GR" dirty="0"/>
              <a:t>τη διδασκαλία των μεγάλων Πατέρων της Εκκλησίας και </a:t>
            </a:r>
            <a:endParaRPr lang="en-GB" dirty="0"/>
          </a:p>
          <a:p>
            <a:pPr lvl="1">
              <a:buFont typeface="Wingdings" panose="05000000000000000000" pitchFamily="2" charset="2"/>
              <a:buChar char="v"/>
            </a:pPr>
            <a:r>
              <a:rPr lang="el-GR" dirty="0"/>
              <a:t>την Ιερά Παράδοση της Εκκλησίας. </a:t>
            </a:r>
          </a:p>
          <a:p>
            <a:r>
              <a:rPr lang="el-GR" dirty="0"/>
              <a:t>Σύμφωνα με τον Ιωάννη Δαμασκηνό: «</a:t>
            </a:r>
            <a:r>
              <a:rPr lang="el-GR" i="1" dirty="0" err="1"/>
              <a:t>κάλλιστον</a:t>
            </a:r>
            <a:r>
              <a:rPr lang="el-GR" i="1" dirty="0"/>
              <a:t> και </a:t>
            </a:r>
            <a:r>
              <a:rPr lang="el-GR" i="1" dirty="0" err="1"/>
              <a:t>ψυχωφελέστατον</a:t>
            </a:r>
            <a:r>
              <a:rPr lang="el-GR" i="1" dirty="0"/>
              <a:t> </a:t>
            </a:r>
            <a:r>
              <a:rPr lang="el-GR" i="1" dirty="0" err="1"/>
              <a:t>ἐρευμᾶν</a:t>
            </a:r>
            <a:r>
              <a:rPr lang="el-GR" i="1" dirty="0"/>
              <a:t> </a:t>
            </a:r>
            <a:r>
              <a:rPr lang="el-GR" i="1" dirty="0" err="1"/>
              <a:t>τὰς</a:t>
            </a:r>
            <a:r>
              <a:rPr lang="el-GR" i="1" dirty="0"/>
              <a:t> θείας Γραφάς. </a:t>
            </a:r>
            <a:r>
              <a:rPr lang="el-GR" i="1" dirty="0" err="1"/>
              <a:t>Ὥσπερ</a:t>
            </a:r>
            <a:r>
              <a:rPr lang="el-GR" i="1" dirty="0"/>
              <a:t> </a:t>
            </a:r>
            <a:r>
              <a:rPr lang="el-GR" i="1" dirty="0" err="1"/>
              <a:t>γὰρ</a:t>
            </a:r>
            <a:r>
              <a:rPr lang="el-GR" i="1" dirty="0"/>
              <a:t> </a:t>
            </a:r>
            <a:r>
              <a:rPr lang="el-GR" i="1" dirty="0" err="1"/>
              <a:t>δένδρον</a:t>
            </a:r>
            <a:r>
              <a:rPr lang="el-GR" i="1" dirty="0"/>
              <a:t>, </a:t>
            </a:r>
            <a:r>
              <a:rPr lang="el-GR" i="1" dirty="0" err="1"/>
              <a:t>παρὰ</a:t>
            </a:r>
            <a:r>
              <a:rPr lang="el-GR" i="1" dirty="0"/>
              <a:t> </a:t>
            </a:r>
            <a:r>
              <a:rPr lang="el-GR" i="1" dirty="0" err="1"/>
              <a:t>τὰς</a:t>
            </a:r>
            <a:r>
              <a:rPr lang="el-GR" i="1" dirty="0"/>
              <a:t> διεξόδους </a:t>
            </a:r>
            <a:r>
              <a:rPr lang="el-GR" i="1" dirty="0" err="1"/>
              <a:t>τῶν</a:t>
            </a:r>
            <a:r>
              <a:rPr lang="el-GR" i="1" dirty="0"/>
              <a:t> </a:t>
            </a:r>
            <a:r>
              <a:rPr lang="el-GR" i="1" dirty="0" err="1"/>
              <a:t>ὑδάτων</a:t>
            </a:r>
            <a:r>
              <a:rPr lang="el-GR" i="1" dirty="0"/>
              <a:t> </a:t>
            </a:r>
            <a:r>
              <a:rPr lang="el-GR" i="1" dirty="0" err="1"/>
              <a:t>πεφυτευμένον</a:t>
            </a:r>
            <a:r>
              <a:rPr lang="el-GR" i="1" dirty="0"/>
              <a:t>, </a:t>
            </a:r>
            <a:r>
              <a:rPr lang="el-GR" i="1" dirty="0" err="1"/>
              <a:t>οὕτω</a:t>
            </a:r>
            <a:r>
              <a:rPr lang="el-GR" i="1" dirty="0"/>
              <a:t> </a:t>
            </a:r>
            <a:r>
              <a:rPr lang="el-GR" i="1" dirty="0" err="1"/>
              <a:t>καὶ</a:t>
            </a:r>
            <a:r>
              <a:rPr lang="el-GR" i="1" dirty="0"/>
              <a:t> ἡ ψυχή, </a:t>
            </a:r>
            <a:r>
              <a:rPr lang="el-GR" i="1" dirty="0" err="1"/>
              <a:t>τῇ</a:t>
            </a:r>
            <a:r>
              <a:rPr lang="el-GR" i="1" dirty="0"/>
              <a:t> </a:t>
            </a:r>
            <a:r>
              <a:rPr lang="el-GR" i="1" dirty="0" err="1"/>
              <a:t>θείᾳ</a:t>
            </a:r>
            <a:r>
              <a:rPr lang="el-GR" i="1" dirty="0"/>
              <a:t> </a:t>
            </a:r>
            <a:r>
              <a:rPr lang="el-GR" i="1" dirty="0" err="1"/>
              <a:t>ἀρδευομένη</a:t>
            </a:r>
            <a:r>
              <a:rPr lang="el-GR" i="1" dirty="0"/>
              <a:t> </a:t>
            </a:r>
            <a:r>
              <a:rPr lang="el-GR" i="1" dirty="0" err="1"/>
              <a:t>Γραφῇ</a:t>
            </a:r>
            <a:r>
              <a:rPr lang="el-GR" i="1" dirty="0"/>
              <a:t>, </a:t>
            </a:r>
            <a:r>
              <a:rPr lang="el-GR" i="1" dirty="0" err="1"/>
              <a:t>πιαίνεται</a:t>
            </a:r>
            <a:r>
              <a:rPr lang="el-GR" i="1" dirty="0"/>
              <a:t> </a:t>
            </a:r>
            <a:r>
              <a:rPr lang="el-GR" i="1" dirty="0" err="1"/>
              <a:t>καὶ</a:t>
            </a:r>
            <a:r>
              <a:rPr lang="el-GR" i="1" dirty="0"/>
              <a:t> </a:t>
            </a:r>
            <a:r>
              <a:rPr lang="el-GR" i="1" dirty="0" err="1"/>
              <a:t>καρπὸν</a:t>
            </a:r>
            <a:r>
              <a:rPr lang="el-GR" i="1" dirty="0"/>
              <a:t> </a:t>
            </a:r>
            <a:r>
              <a:rPr lang="el-GR" i="1" dirty="0" err="1"/>
              <a:t>ὥριμον</a:t>
            </a:r>
            <a:r>
              <a:rPr lang="el-GR" i="1" dirty="0"/>
              <a:t> </a:t>
            </a:r>
            <a:r>
              <a:rPr lang="el-GR" i="1" dirty="0" err="1"/>
              <a:t>δίδωσι</a:t>
            </a:r>
            <a:r>
              <a:rPr lang="el-GR" i="1" dirty="0"/>
              <a:t> </a:t>
            </a:r>
            <a:r>
              <a:rPr lang="el-GR" i="1" dirty="0" err="1"/>
              <a:t>πίστιν</a:t>
            </a:r>
            <a:r>
              <a:rPr lang="el-GR" i="1" dirty="0"/>
              <a:t> </a:t>
            </a:r>
            <a:r>
              <a:rPr lang="el-GR" i="1" dirty="0" err="1"/>
              <a:t>ὀρθόδοξον</a:t>
            </a:r>
            <a:r>
              <a:rPr lang="el-GR" i="1" dirty="0"/>
              <a:t>, </a:t>
            </a:r>
            <a:r>
              <a:rPr lang="el-GR" i="1" dirty="0" err="1"/>
              <a:t>καὶ</a:t>
            </a:r>
            <a:r>
              <a:rPr lang="el-GR" i="1" dirty="0"/>
              <a:t> </a:t>
            </a:r>
            <a:r>
              <a:rPr lang="el-GR" i="1" dirty="0" err="1"/>
              <a:t>ἀειθαλέσι</a:t>
            </a:r>
            <a:r>
              <a:rPr lang="el-GR" i="1" dirty="0"/>
              <a:t> </a:t>
            </a:r>
            <a:r>
              <a:rPr lang="el-GR" i="1" dirty="0" err="1"/>
              <a:t>τοῖς</a:t>
            </a:r>
            <a:r>
              <a:rPr lang="el-GR" i="1" dirty="0"/>
              <a:t> </a:t>
            </a:r>
            <a:r>
              <a:rPr lang="el-GR" i="1" dirty="0" err="1"/>
              <a:t>φύλλοις</a:t>
            </a:r>
            <a:r>
              <a:rPr lang="el-GR" i="1" dirty="0"/>
              <a:t>, </a:t>
            </a:r>
            <a:r>
              <a:rPr lang="el-GR" i="1" dirty="0" err="1"/>
              <a:t>ταῖς</a:t>
            </a:r>
            <a:r>
              <a:rPr lang="el-GR" i="1" dirty="0"/>
              <a:t> </a:t>
            </a:r>
            <a:r>
              <a:rPr lang="el-GR" i="1" dirty="0" err="1"/>
              <a:t>θεαρέστοις</a:t>
            </a:r>
            <a:r>
              <a:rPr lang="el-GR" i="1" dirty="0"/>
              <a:t>, </a:t>
            </a:r>
            <a:r>
              <a:rPr lang="el-GR" i="1" dirty="0" err="1"/>
              <a:t>φημί</a:t>
            </a:r>
            <a:r>
              <a:rPr lang="el-GR" i="1" dirty="0"/>
              <a:t>, </a:t>
            </a:r>
            <a:r>
              <a:rPr lang="el-GR" i="1" dirty="0" err="1"/>
              <a:t>ὡραιΐζεται</a:t>
            </a:r>
            <a:r>
              <a:rPr lang="el-GR" i="1" dirty="0"/>
              <a:t> </a:t>
            </a:r>
            <a:r>
              <a:rPr lang="el-GR" i="1" dirty="0" err="1"/>
              <a:t>πράξεσι</a:t>
            </a:r>
            <a:r>
              <a:rPr lang="el-GR" i="1" dirty="0"/>
              <a:t>… </a:t>
            </a:r>
            <a:r>
              <a:rPr lang="el-GR" i="1" dirty="0" err="1"/>
              <a:t>Κρούσωμεν</a:t>
            </a:r>
            <a:r>
              <a:rPr lang="el-GR" i="1" dirty="0"/>
              <a:t> </a:t>
            </a:r>
            <a:r>
              <a:rPr lang="el-GR" i="1" dirty="0" err="1"/>
              <a:t>τοίνυν</a:t>
            </a:r>
            <a:r>
              <a:rPr lang="el-GR" i="1" dirty="0"/>
              <a:t> </a:t>
            </a:r>
            <a:r>
              <a:rPr lang="el-GR" i="1" dirty="0" err="1"/>
              <a:t>εἰς</a:t>
            </a:r>
            <a:r>
              <a:rPr lang="el-GR" i="1" dirty="0"/>
              <a:t> </a:t>
            </a:r>
            <a:r>
              <a:rPr lang="el-GR" i="1" dirty="0" err="1"/>
              <a:t>τὸν</a:t>
            </a:r>
            <a:r>
              <a:rPr lang="el-GR" i="1" dirty="0"/>
              <a:t> </a:t>
            </a:r>
            <a:r>
              <a:rPr lang="el-GR" i="1" dirty="0" err="1"/>
              <a:t>κάλλιστον</a:t>
            </a:r>
            <a:r>
              <a:rPr lang="el-GR" i="1" dirty="0"/>
              <a:t> </a:t>
            </a:r>
            <a:r>
              <a:rPr lang="el-GR" i="1" dirty="0" err="1"/>
              <a:t>παράδεισον</a:t>
            </a:r>
            <a:r>
              <a:rPr lang="el-GR" i="1" dirty="0"/>
              <a:t> </a:t>
            </a:r>
            <a:r>
              <a:rPr lang="el-GR" i="1" dirty="0" err="1"/>
              <a:t>τῶν</a:t>
            </a:r>
            <a:r>
              <a:rPr lang="el-GR" i="1" dirty="0"/>
              <a:t> </a:t>
            </a:r>
            <a:r>
              <a:rPr lang="el-GR" i="1" dirty="0" err="1"/>
              <a:t>Γραφῶν</a:t>
            </a:r>
            <a:r>
              <a:rPr lang="el-GR" i="1" dirty="0"/>
              <a:t>, </a:t>
            </a:r>
            <a:r>
              <a:rPr lang="el-GR" i="1" dirty="0" err="1"/>
              <a:t>τὸν</a:t>
            </a:r>
            <a:r>
              <a:rPr lang="el-GR" i="1" dirty="0"/>
              <a:t> </a:t>
            </a:r>
            <a:r>
              <a:rPr lang="el-GR" i="1" dirty="0" err="1"/>
              <a:t>εὐώση</a:t>
            </a:r>
            <a:r>
              <a:rPr lang="el-GR" i="1" dirty="0"/>
              <a:t>, </a:t>
            </a:r>
            <a:r>
              <a:rPr lang="el-GR" i="1" dirty="0" err="1"/>
              <a:t>τὸν</a:t>
            </a:r>
            <a:r>
              <a:rPr lang="el-GR" i="1" dirty="0"/>
              <a:t> </a:t>
            </a:r>
            <a:r>
              <a:rPr lang="el-GR" i="1" dirty="0" err="1"/>
              <a:t>γλυκύτατον</a:t>
            </a:r>
            <a:r>
              <a:rPr lang="el-GR" i="1" dirty="0"/>
              <a:t>, </a:t>
            </a:r>
            <a:r>
              <a:rPr lang="el-GR" i="1" dirty="0" err="1"/>
              <a:t>τὸν</a:t>
            </a:r>
            <a:r>
              <a:rPr lang="el-GR" i="1" dirty="0"/>
              <a:t> </a:t>
            </a:r>
            <a:r>
              <a:rPr lang="el-GR" i="1" dirty="0" err="1"/>
              <a:t>ὡραιότατον</a:t>
            </a:r>
            <a:r>
              <a:rPr lang="el-GR" i="1" dirty="0"/>
              <a:t>, </a:t>
            </a:r>
            <a:r>
              <a:rPr lang="el-GR" i="1" dirty="0" err="1"/>
              <a:t>τὸν</a:t>
            </a:r>
            <a:r>
              <a:rPr lang="el-GR" i="1" dirty="0"/>
              <a:t> </a:t>
            </a:r>
            <a:r>
              <a:rPr lang="el-GR" i="1" dirty="0" err="1"/>
              <a:t>παντοίοις</a:t>
            </a:r>
            <a:r>
              <a:rPr lang="el-GR" i="1" dirty="0"/>
              <a:t> </a:t>
            </a:r>
            <a:r>
              <a:rPr lang="el-GR" i="1" dirty="0" err="1"/>
              <a:t>τῶν</a:t>
            </a:r>
            <a:r>
              <a:rPr lang="el-GR" i="1" dirty="0"/>
              <a:t> </a:t>
            </a:r>
            <a:r>
              <a:rPr lang="el-GR" i="1" dirty="0" err="1"/>
              <a:t>νοερῶν</a:t>
            </a:r>
            <a:r>
              <a:rPr lang="el-GR" i="1" dirty="0"/>
              <a:t> θεοφόρων </a:t>
            </a:r>
            <a:r>
              <a:rPr lang="el-GR" i="1" dirty="0" err="1"/>
              <a:t>ὄρνεων</a:t>
            </a:r>
            <a:r>
              <a:rPr lang="el-GR" i="1" dirty="0"/>
              <a:t> </a:t>
            </a:r>
            <a:r>
              <a:rPr lang="el-GR" i="1" dirty="0" err="1"/>
              <a:t>κελαδήμασι</a:t>
            </a:r>
            <a:r>
              <a:rPr lang="el-GR" i="1" dirty="0"/>
              <a:t> </a:t>
            </a:r>
            <a:r>
              <a:rPr lang="el-GR" i="1" dirty="0" err="1"/>
              <a:t>περιηχούντων</a:t>
            </a:r>
            <a:r>
              <a:rPr lang="el-GR" i="1" dirty="0"/>
              <a:t> </a:t>
            </a:r>
            <a:r>
              <a:rPr lang="el-GR" i="1" dirty="0" err="1"/>
              <a:t>ἡμῶν</a:t>
            </a:r>
            <a:r>
              <a:rPr lang="el-GR" i="1" dirty="0"/>
              <a:t> </a:t>
            </a:r>
            <a:r>
              <a:rPr lang="el-GR" i="1" dirty="0" err="1"/>
              <a:t>τὰ</a:t>
            </a:r>
            <a:r>
              <a:rPr lang="el-GR" i="1" dirty="0"/>
              <a:t> </a:t>
            </a:r>
            <a:r>
              <a:rPr lang="el-GR" i="1" dirty="0" err="1"/>
              <a:t>ὦτα</a:t>
            </a:r>
            <a:r>
              <a:rPr lang="el-GR" i="1" dirty="0"/>
              <a:t>, </a:t>
            </a:r>
            <a:r>
              <a:rPr lang="el-GR" i="1" dirty="0" err="1"/>
              <a:t>τὸν</a:t>
            </a:r>
            <a:r>
              <a:rPr lang="el-GR" i="1" dirty="0"/>
              <a:t> </a:t>
            </a:r>
            <a:r>
              <a:rPr lang="el-GR" i="1" dirty="0" err="1"/>
              <a:t>ἁπτόμενον</a:t>
            </a:r>
            <a:r>
              <a:rPr lang="el-GR" i="1" dirty="0"/>
              <a:t> </a:t>
            </a:r>
            <a:r>
              <a:rPr lang="el-GR" i="1" dirty="0" err="1"/>
              <a:t>ἡμῶν</a:t>
            </a:r>
            <a:r>
              <a:rPr lang="el-GR" i="1" dirty="0"/>
              <a:t> </a:t>
            </a:r>
            <a:r>
              <a:rPr lang="el-GR" i="1" dirty="0" err="1"/>
              <a:t>τῆς</a:t>
            </a:r>
            <a:r>
              <a:rPr lang="el-GR" i="1" dirty="0"/>
              <a:t> καρδίας </a:t>
            </a:r>
            <a:r>
              <a:rPr lang="el-GR" i="1" dirty="0" err="1"/>
              <a:t>καὶ</a:t>
            </a:r>
            <a:r>
              <a:rPr lang="el-GR" i="1" dirty="0"/>
              <a:t> </a:t>
            </a:r>
            <a:r>
              <a:rPr lang="el-GR" i="1" dirty="0" err="1"/>
              <a:t>λυπουμένην</a:t>
            </a:r>
            <a:r>
              <a:rPr lang="el-GR" i="1" dirty="0"/>
              <a:t> </a:t>
            </a:r>
            <a:r>
              <a:rPr lang="el-GR" i="1" dirty="0" err="1"/>
              <a:t>μὲν</a:t>
            </a:r>
            <a:r>
              <a:rPr lang="el-GR" i="1" dirty="0"/>
              <a:t> </a:t>
            </a:r>
            <a:r>
              <a:rPr lang="el-GR" i="1" dirty="0" err="1"/>
              <a:t>παρακαλοῦντα</a:t>
            </a:r>
            <a:r>
              <a:rPr lang="el-GR" i="1" dirty="0"/>
              <a:t>, </a:t>
            </a:r>
            <a:r>
              <a:rPr lang="el-GR" i="1" dirty="0" err="1"/>
              <a:t>θυμουμένη</a:t>
            </a:r>
            <a:r>
              <a:rPr lang="el-GR" i="1" dirty="0"/>
              <a:t> </a:t>
            </a:r>
            <a:r>
              <a:rPr lang="el-GR" i="1" dirty="0" err="1"/>
              <a:t>δὲ</a:t>
            </a:r>
            <a:r>
              <a:rPr lang="el-GR" i="1" dirty="0"/>
              <a:t> </a:t>
            </a:r>
            <a:r>
              <a:rPr lang="el-GR" i="1" dirty="0" err="1"/>
              <a:t>κατευνάζοντα</a:t>
            </a:r>
            <a:r>
              <a:rPr lang="el-GR" i="1" dirty="0"/>
              <a:t>, </a:t>
            </a:r>
            <a:r>
              <a:rPr lang="el-GR" i="1" dirty="0" err="1"/>
              <a:t>καὶ</a:t>
            </a:r>
            <a:r>
              <a:rPr lang="el-GR" i="1" dirty="0"/>
              <a:t> </a:t>
            </a:r>
            <a:r>
              <a:rPr lang="el-GR" i="1" dirty="0" err="1"/>
              <a:t>χαρᾶς</a:t>
            </a:r>
            <a:r>
              <a:rPr lang="el-GR" i="1" dirty="0"/>
              <a:t> </a:t>
            </a:r>
            <a:r>
              <a:rPr lang="el-GR" i="1" dirty="0" err="1"/>
              <a:t>ἀϊδίου</a:t>
            </a:r>
            <a:r>
              <a:rPr lang="el-GR" i="1" dirty="0"/>
              <a:t> </a:t>
            </a:r>
            <a:r>
              <a:rPr lang="el-GR" i="1" dirty="0" err="1"/>
              <a:t>ἐμπιλῶντα</a:t>
            </a:r>
            <a:r>
              <a:rPr lang="el-GR" i="1" dirty="0"/>
              <a:t>, </a:t>
            </a:r>
            <a:r>
              <a:rPr lang="el-GR" i="1" dirty="0" err="1"/>
              <a:t>τὸν</a:t>
            </a:r>
            <a:r>
              <a:rPr lang="el-GR" i="1" dirty="0"/>
              <a:t> </a:t>
            </a:r>
            <a:r>
              <a:rPr lang="el-GR" i="1" dirty="0" err="1"/>
              <a:t>ἐπιβιβάζοντα</a:t>
            </a:r>
            <a:r>
              <a:rPr lang="el-GR" i="1" dirty="0"/>
              <a:t> </a:t>
            </a:r>
            <a:r>
              <a:rPr lang="el-GR" i="1" dirty="0" err="1"/>
              <a:t>ἡμῶν</a:t>
            </a:r>
            <a:r>
              <a:rPr lang="el-GR" i="1" dirty="0"/>
              <a:t> </a:t>
            </a:r>
            <a:r>
              <a:rPr lang="el-GR" i="1" dirty="0" err="1"/>
              <a:t>τὴν</a:t>
            </a:r>
            <a:r>
              <a:rPr lang="el-GR" i="1" dirty="0"/>
              <a:t> </a:t>
            </a:r>
            <a:r>
              <a:rPr lang="el-GR" i="1" dirty="0" err="1"/>
              <a:t>διάνοιαν</a:t>
            </a:r>
            <a:r>
              <a:rPr lang="el-GR" i="1" dirty="0"/>
              <a:t> </a:t>
            </a:r>
            <a:r>
              <a:rPr lang="el-GR" i="1" dirty="0" err="1"/>
              <a:t>ἐπὶ</a:t>
            </a:r>
            <a:r>
              <a:rPr lang="el-GR" i="1" dirty="0"/>
              <a:t> </a:t>
            </a:r>
            <a:r>
              <a:rPr lang="el-GR" i="1" dirty="0" err="1"/>
              <a:t>τὰ</a:t>
            </a:r>
            <a:r>
              <a:rPr lang="el-GR" i="1" dirty="0"/>
              <a:t> </a:t>
            </a:r>
            <a:r>
              <a:rPr lang="el-GR" i="1" dirty="0" err="1"/>
              <a:t>χρυσαυγῆ</a:t>
            </a:r>
            <a:r>
              <a:rPr lang="el-GR" i="1" dirty="0"/>
              <a:t> </a:t>
            </a:r>
            <a:r>
              <a:rPr lang="el-GR" i="1" dirty="0" err="1"/>
              <a:t>μετάφρανα</a:t>
            </a:r>
            <a:r>
              <a:rPr lang="el-GR" i="1" dirty="0"/>
              <a:t> </a:t>
            </a:r>
            <a:r>
              <a:rPr lang="el-GR" i="1" dirty="0" err="1"/>
              <a:t>τῆς</a:t>
            </a:r>
            <a:r>
              <a:rPr lang="el-GR" i="1" dirty="0"/>
              <a:t> θείας </a:t>
            </a:r>
            <a:r>
              <a:rPr lang="el-GR" i="1" dirty="0" err="1"/>
              <a:t>Περιστερᾶς</a:t>
            </a:r>
            <a:r>
              <a:rPr lang="el-GR" i="1" dirty="0"/>
              <a:t> </a:t>
            </a:r>
            <a:r>
              <a:rPr lang="el-GR" i="1" dirty="0" err="1"/>
              <a:t>καὶ</a:t>
            </a:r>
            <a:r>
              <a:rPr lang="el-GR" i="1" dirty="0"/>
              <a:t> </a:t>
            </a:r>
            <a:r>
              <a:rPr lang="el-GR" i="1" dirty="0" err="1"/>
              <a:t>ὑπέρλαμπρα</a:t>
            </a:r>
            <a:r>
              <a:rPr lang="el-GR" i="1" dirty="0"/>
              <a:t>, </a:t>
            </a:r>
            <a:r>
              <a:rPr lang="el-GR" i="1" dirty="0" err="1"/>
              <a:t>καὶ</a:t>
            </a:r>
            <a:r>
              <a:rPr lang="el-GR" i="1" dirty="0"/>
              <a:t> </a:t>
            </a:r>
            <a:r>
              <a:rPr lang="el-GR" i="1" dirty="0" err="1"/>
              <a:t>τὰς</a:t>
            </a:r>
            <a:r>
              <a:rPr lang="el-GR" i="1" dirty="0"/>
              <a:t> </a:t>
            </a:r>
            <a:r>
              <a:rPr lang="el-GR" i="1" dirty="0" err="1"/>
              <a:t>φανωτάταις</a:t>
            </a:r>
            <a:r>
              <a:rPr lang="el-GR" i="1" dirty="0"/>
              <a:t> </a:t>
            </a:r>
            <a:r>
              <a:rPr lang="el-GR" i="1" dirty="0" err="1"/>
              <a:t>αὐτῆς</a:t>
            </a:r>
            <a:r>
              <a:rPr lang="el-GR" i="1" dirty="0"/>
              <a:t> </a:t>
            </a:r>
            <a:r>
              <a:rPr lang="el-GR" i="1" dirty="0" err="1"/>
              <a:t>πτέρυξι</a:t>
            </a:r>
            <a:r>
              <a:rPr lang="el-GR" i="1" dirty="0"/>
              <a:t> </a:t>
            </a:r>
            <a:r>
              <a:rPr lang="el-GR" i="1" dirty="0" err="1"/>
              <a:t>πρὸς</a:t>
            </a:r>
            <a:r>
              <a:rPr lang="el-GR" i="1" dirty="0"/>
              <a:t> </a:t>
            </a:r>
            <a:r>
              <a:rPr lang="el-GR" i="1" dirty="0" err="1"/>
              <a:t>τὸν</a:t>
            </a:r>
            <a:r>
              <a:rPr lang="el-GR" i="1" dirty="0"/>
              <a:t> </a:t>
            </a:r>
            <a:r>
              <a:rPr lang="el-GR" i="1" dirty="0" err="1"/>
              <a:t>Μονογενῆ</a:t>
            </a:r>
            <a:r>
              <a:rPr lang="el-GR" i="1" dirty="0"/>
              <a:t> </a:t>
            </a:r>
            <a:r>
              <a:rPr lang="el-GR" i="1" dirty="0" err="1"/>
              <a:t>Υἱὸν</a:t>
            </a:r>
            <a:r>
              <a:rPr lang="el-GR" i="1" dirty="0"/>
              <a:t> </a:t>
            </a:r>
            <a:r>
              <a:rPr lang="el-GR" i="1" dirty="0" err="1"/>
              <a:t>καὶ</a:t>
            </a:r>
            <a:r>
              <a:rPr lang="el-GR" i="1" dirty="0"/>
              <a:t> </a:t>
            </a:r>
            <a:r>
              <a:rPr lang="el-GR" i="1" dirty="0" err="1"/>
              <a:t>κληρονόμον</a:t>
            </a:r>
            <a:r>
              <a:rPr lang="el-GR" i="1" dirty="0"/>
              <a:t> </a:t>
            </a:r>
            <a:r>
              <a:rPr lang="el-GR" i="1" dirty="0" err="1"/>
              <a:t>τοῦ</a:t>
            </a:r>
            <a:r>
              <a:rPr lang="el-GR" i="1" dirty="0"/>
              <a:t> </a:t>
            </a:r>
            <a:r>
              <a:rPr lang="el-GR" i="1" dirty="0" err="1"/>
              <a:t>φυτουργοῦ</a:t>
            </a:r>
            <a:r>
              <a:rPr lang="el-GR" i="1" dirty="0"/>
              <a:t> </a:t>
            </a:r>
            <a:r>
              <a:rPr lang="el-GR" i="1" dirty="0" err="1"/>
              <a:t>τοῦ</a:t>
            </a:r>
            <a:r>
              <a:rPr lang="el-GR" i="1" dirty="0"/>
              <a:t> </a:t>
            </a:r>
            <a:r>
              <a:rPr lang="el-GR" i="1" dirty="0" err="1"/>
              <a:t>νοητοῦ</a:t>
            </a:r>
            <a:r>
              <a:rPr lang="el-GR" i="1" dirty="0"/>
              <a:t> </a:t>
            </a:r>
            <a:r>
              <a:rPr lang="el-GR" i="1" dirty="0" err="1"/>
              <a:t>ἀμπελῶνος</a:t>
            </a:r>
            <a:r>
              <a:rPr lang="el-GR" i="1" dirty="0"/>
              <a:t> </a:t>
            </a:r>
            <a:r>
              <a:rPr lang="el-GR" i="1" dirty="0" err="1"/>
              <a:t>ἀνάγοντα</a:t>
            </a:r>
            <a:r>
              <a:rPr lang="el-GR" i="1" dirty="0"/>
              <a:t>, </a:t>
            </a:r>
            <a:r>
              <a:rPr lang="el-GR" i="1" dirty="0" err="1"/>
              <a:t>καὶ</a:t>
            </a:r>
            <a:r>
              <a:rPr lang="el-GR" i="1" dirty="0"/>
              <a:t> δι’ </a:t>
            </a:r>
            <a:r>
              <a:rPr lang="el-GR" i="1" dirty="0" err="1"/>
              <a:t>Αὐτοῦ</a:t>
            </a:r>
            <a:r>
              <a:rPr lang="el-GR" i="1" dirty="0"/>
              <a:t> </a:t>
            </a:r>
            <a:r>
              <a:rPr lang="el-GR" i="1" dirty="0" err="1"/>
              <a:t>τῷ</a:t>
            </a:r>
            <a:r>
              <a:rPr lang="el-GR" i="1" dirty="0"/>
              <a:t> </a:t>
            </a:r>
            <a:r>
              <a:rPr lang="el-GR" i="1" dirty="0" err="1"/>
              <a:t>Πατρὶ</a:t>
            </a:r>
            <a:r>
              <a:rPr lang="el-GR" i="1" dirty="0"/>
              <a:t> </a:t>
            </a:r>
            <a:r>
              <a:rPr lang="el-GR" i="1" dirty="0" err="1"/>
              <a:t>τῶν</a:t>
            </a:r>
            <a:r>
              <a:rPr lang="el-GR" i="1" dirty="0"/>
              <a:t> φώτων προσάγοντα. </a:t>
            </a:r>
            <a:r>
              <a:rPr lang="el-GR" i="1" dirty="0" err="1"/>
              <a:t>Ἀλλὰ</a:t>
            </a:r>
            <a:r>
              <a:rPr lang="el-GR" i="1" dirty="0"/>
              <a:t> </a:t>
            </a:r>
            <a:r>
              <a:rPr lang="el-GR" i="1" dirty="0" err="1"/>
              <a:t>μὴ</a:t>
            </a:r>
            <a:r>
              <a:rPr lang="el-GR" i="1" dirty="0"/>
              <a:t> παρέργως </a:t>
            </a:r>
            <a:r>
              <a:rPr lang="el-GR" i="1" dirty="0" err="1"/>
              <a:t>κρούσωμεν</a:t>
            </a:r>
            <a:r>
              <a:rPr lang="el-GR" i="1" dirty="0"/>
              <a:t>, </a:t>
            </a:r>
            <a:r>
              <a:rPr lang="el-GR" i="1" dirty="0" err="1"/>
              <a:t>προθύμως</a:t>
            </a:r>
            <a:r>
              <a:rPr lang="el-GR" i="1" dirty="0"/>
              <a:t> </a:t>
            </a:r>
            <a:r>
              <a:rPr lang="el-GR" i="1" dirty="0" err="1"/>
              <a:t>δὲ</a:t>
            </a:r>
            <a:r>
              <a:rPr lang="el-GR" i="1" dirty="0"/>
              <a:t> </a:t>
            </a:r>
            <a:r>
              <a:rPr lang="el-GR" i="1" dirty="0" err="1"/>
              <a:t>μᾶλλον</a:t>
            </a:r>
            <a:r>
              <a:rPr lang="el-GR" i="1" dirty="0"/>
              <a:t> </a:t>
            </a:r>
            <a:r>
              <a:rPr lang="el-GR" i="1" dirty="0" err="1"/>
              <a:t>καὶ</a:t>
            </a:r>
            <a:r>
              <a:rPr lang="el-GR" i="1" dirty="0"/>
              <a:t> </a:t>
            </a:r>
            <a:r>
              <a:rPr lang="el-GR" i="1" dirty="0" err="1"/>
              <a:t>ἐπιμόνως</a:t>
            </a:r>
            <a:r>
              <a:rPr lang="el-GR" i="1" dirty="0"/>
              <a:t>. </a:t>
            </a:r>
            <a:r>
              <a:rPr lang="el-GR" i="1" dirty="0" err="1"/>
              <a:t>Μὴ</a:t>
            </a:r>
            <a:r>
              <a:rPr lang="el-GR" i="1" dirty="0"/>
              <a:t> </a:t>
            </a:r>
            <a:r>
              <a:rPr lang="el-GR" i="1" dirty="0" err="1"/>
              <a:t>ἐκκακήσωμεν</a:t>
            </a:r>
            <a:r>
              <a:rPr lang="el-GR" i="1" dirty="0"/>
              <a:t> </a:t>
            </a:r>
            <a:r>
              <a:rPr lang="el-GR" i="1" dirty="0" err="1"/>
              <a:t>κρούοντες</a:t>
            </a:r>
            <a:r>
              <a:rPr lang="el-GR" i="1" dirty="0"/>
              <a:t>. </a:t>
            </a:r>
            <a:r>
              <a:rPr lang="el-GR" i="1" dirty="0" err="1"/>
              <a:t>Οὕτω</a:t>
            </a:r>
            <a:r>
              <a:rPr lang="el-GR" i="1" dirty="0"/>
              <a:t> </a:t>
            </a:r>
            <a:r>
              <a:rPr lang="el-GR" i="1" dirty="0" err="1"/>
              <a:t>γὰρ</a:t>
            </a:r>
            <a:r>
              <a:rPr lang="el-GR" i="1" dirty="0"/>
              <a:t> </a:t>
            </a:r>
            <a:r>
              <a:rPr lang="el-GR" i="1" dirty="0" err="1"/>
              <a:t>ἡμῖν</a:t>
            </a:r>
            <a:r>
              <a:rPr lang="el-GR" i="1" dirty="0"/>
              <a:t> </a:t>
            </a:r>
            <a:r>
              <a:rPr lang="el-GR" i="1" dirty="0" err="1"/>
              <a:t>ἀνοιγήσεται</a:t>
            </a:r>
            <a:r>
              <a:rPr lang="el-GR" dirty="0"/>
              <a:t>» (</a:t>
            </a:r>
            <a:r>
              <a:rPr lang="el-GR" i="1" dirty="0" err="1"/>
              <a:t>Ἔκδοσις</a:t>
            </a:r>
            <a:r>
              <a:rPr lang="el-GR" i="1" dirty="0"/>
              <a:t> </a:t>
            </a:r>
            <a:r>
              <a:rPr lang="el-GR" i="1" dirty="0" err="1"/>
              <a:t>ἀκριβῆς</a:t>
            </a:r>
            <a:r>
              <a:rPr lang="el-GR" i="1" dirty="0"/>
              <a:t> </a:t>
            </a:r>
            <a:r>
              <a:rPr lang="el-GR" i="1" dirty="0" err="1"/>
              <a:t>τῆς</a:t>
            </a:r>
            <a:r>
              <a:rPr lang="el-GR" i="1" dirty="0"/>
              <a:t> </a:t>
            </a:r>
            <a:r>
              <a:rPr lang="el-GR" i="1" dirty="0" err="1"/>
              <a:t>ὀρθοδόξου</a:t>
            </a:r>
            <a:r>
              <a:rPr lang="el-GR" i="1" dirty="0"/>
              <a:t> πίστεως </a:t>
            </a:r>
            <a:r>
              <a:rPr lang="el-GR" dirty="0"/>
              <a:t>Δ΄ 17, </a:t>
            </a:r>
            <a:r>
              <a:rPr lang="en-GB" dirty="0"/>
              <a:t>PG 94, 1176).</a:t>
            </a:r>
            <a:endParaRPr lang="el-GR" dirty="0"/>
          </a:p>
        </p:txBody>
      </p:sp>
    </p:spTree>
    <p:extLst>
      <p:ext uri="{BB962C8B-B14F-4D97-AF65-F5344CB8AC3E}">
        <p14:creationId xmlns:p14="http://schemas.microsoft.com/office/powerpoint/2010/main" val="346671725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1023</TotalTime>
  <Words>8661</Words>
  <Application>Microsoft Office PowerPoint</Application>
  <PresentationFormat>Ευρεία οθόνη</PresentationFormat>
  <Paragraphs>230</Paragraphs>
  <Slides>34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Arial</vt:lpstr>
      <vt:lpstr>Calibri</vt:lpstr>
      <vt:lpstr>Calibri Light</vt:lpstr>
      <vt:lpstr>Palatino Linotype</vt:lpstr>
      <vt:lpstr>Wingdings</vt:lpstr>
      <vt:lpstr>Θέμα του Office</vt:lpstr>
      <vt:lpstr>ΔΙΑΚΟΝΙΑ ΤΟΥ ΛΟΓΟΥ ΕΝΟΤΗΤΑ 5Η  ΕΝΝΟΙΑ ΚΑΙ ΣΚΟΠΟΣ ΤΟΥ ΚΗΡΥΓΜΑΤΟΣ ΧΑΡΑΚΤΗΡΙΣΤΙΚΑ ΤΟΥ ΚΗΡΥΓΜΑΤΟΣ</vt:lpstr>
      <vt:lpstr>ΕΝΝΟΙΑ ΚΑΙ ΣΚΟΠΟΣ ΤΟΥ ΚΗΡΥΓΜΑΤΟΣ</vt:lpstr>
      <vt:lpstr>ΕΝΝΟΙΑ ΚΑΙ ΣΚΟΠΟΣ ΤΟΥ ΚΗΡΥΓΜΑΤΟΣ</vt:lpstr>
      <vt:lpstr>ΕΝΝΟΙΑ ΚΑΙ ΣΚΟΠΟΣ ΤΟΥ ΚΗΡΥΓΜΑΤΟΣ</vt:lpstr>
      <vt:lpstr>ΤΑ ΧΑΡΑΚΤΗΡΙΣΤΙΚΑ ΤΟΥ ΚΗΡΥΓΜΑΤΟΣ (ΓΕΝΙΚΑ)</vt:lpstr>
      <vt:lpstr>ΤΑ ΧΑΡΑΚΤΗΡΙΣΤΙΚΑ ΤΟΥ ΚΗΡΥΓΜΑΤΟΣ Α΄. ΑΓΙΟΓΡΑΦΙΚΟ</vt:lpstr>
      <vt:lpstr>ΤΑ ΧΑΡΑΚΤΗΡΙΣΤΙΚΑ ΤΟΥ ΚΗΡΥΓΜΑΤΟΣ Α΄. ΑΓΙΟΓΡΑΦΙΚΟ</vt:lpstr>
      <vt:lpstr>ΤΑ ΧΑΡΑΚΤΗΡΙΣΤΙΚΑ ΤΟΥ ΚΗΡΥΓΜΑΤΟΣ Α΄. ΑΓΙΟΓΡΑΦΙΚΟ</vt:lpstr>
      <vt:lpstr>ΤΑ ΧΑΡΑΚΤΗΡΙΣΤΙΚΑ ΤΟΥ ΚΗΡΥΓΜΑΤΟΣ Α΄. ΑΓΙΟΓΡΑΦΙΚΟ</vt:lpstr>
      <vt:lpstr>ΤΑ ΧΑΡΑΚΤΗΡΙΣΤΙΚΑ ΤΟΥ ΚΗΡΥΓΜΑΤΟΣ Β΄. ΧΡΙΣΤΟΚΕΝΤΡΙΚΟ </vt:lpstr>
      <vt:lpstr>ΤΑ ΧΑΡΑΚΤΗΡΙΣΤΙΚΑ ΤΟΥ ΚΗΡΥΓΜΑΤΟΣ Β΄. ΧΡΙΣΤΟΚΕΝΤΡΙΚΟ </vt:lpstr>
      <vt:lpstr>ΤΑ ΧΑΡΑΚΤΗΡΙΣΤΙΚΑ ΤΟΥ ΚΗΡΥΓΜΑΤΟΣ Β΄. ΧΡΙΣΤΟΚΕΝΤΡΙΚΟ </vt:lpstr>
      <vt:lpstr>ΤΑ ΧΑΡΑΚΤΗΡΙΣΤΙΚΑ ΤΟΥ ΚΗΡΥΓΜΑΤΟΣ Β΄. ΧΡΙΣΤΟΚΕΝΤΡΙΚΟ </vt:lpstr>
      <vt:lpstr>ΤΑ ΧΑΡΑΚΤΗΡΙΣΤΙΚΑ ΤΟΥ ΚΗΡΥΓΜΑΤΟΣ Β΄. ΧΡΙΣΤΟΚΕΝΤΡΙΚΟ </vt:lpstr>
      <vt:lpstr>ΤΑ ΧΑΡΑΚΤΗΡΙΣΤΙΚΑ ΤΟΥ ΚΗΡΥΓΜΑΤΟΣ Γ΄. ΠΑΤΕΡΙΚΟ </vt:lpstr>
      <vt:lpstr>ΤΑ ΧΑΡΑΚΤΗΡΙΣΤΙΚΑ ΤΟΥ ΚΗΡΥΓΜΑΤΟΣ Γ΄. ΠΑΤΕΡΙΚΟ </vt:lpstr>
      <vt:lpstr>ΤΑ ΧΑΡΑΚΤΗΡΙΣΤΙΚΑ ΤΟΥ ΚΗΡΥΓΜΑΤΟΣ Δ΄. ΜΥΣΤΑΓΩΓΙΚΟ Ή ΛΕΙΤΟΥΡΓΙΚΟ </vt:lpstr>
      <vt:lpstr>ΤΑ ΧΑΡΑΚΤΗΡΙΣΤΙΚΑ ΤΟΥ ΚΗΡΥΓΜΑΤΟΣ Δ΄. ΜΥΣΤΑΓΩΓΙΚΟ Ή ΛΕΙΤΟΥΡΓΙΚΟ </vt:lpstr>
      <vt:lpstr>ΤΑ ΧΑΡΑΚΤΗΡΙΣΤΙΚΑ ΤΟΥ ΚΗΡΥΓΜΑΤΟΣ Δ΄. ΜΥΣΤΑΓΩΓΙΚΟ Ή ΛΕΙΤΟΥΡΓΙΚΟ </vt:lpstr>
      <vt:lpstr>ΤΑ ΧΑΡΑΚΤΗΡΙΣΤΙΚΑ ΤΟΥ ΚΗΡΥΓΜΑΤΟΣ Δ΄. ΜΥΣΤΑΓΩΓΙΚΟ Ή ΛΕΙΤΟΥΡΓΙΚΟ </vt:lpstr>
      <vt:lpstr>ΤΑ ΧΑΡΑΚΤΗΡΙΣΤΙΚΑ ΤΟΥ ΚΗΡΥΓΜΑΤΟΣ Δ΄. ΜΥΣΤΑΓΩΓΙΚΟ Ή ΛΕΙΤΟΥΡΓΙΚΟ </vt:lpstr>
      <vt:lpstr>ΤΑ ΧΑΡΑΚΤΗΡΙΣΤΙΚΑ ΤΟΥ ΚΗΡΥΓΜΑΤΟΣ Δ΄. ΜΥΣΤΑΓΩΓΙΚΟ Ή ΛΕΙΤΟΥΡΓΙΚΟ </vt:lpstr>
      <vt:lpstr>ΤΑ ΧΑΡΑΚΤΗΡΙΣΤΙΚΑ ΤΟΥ ΚΗΡΥΓΜΑΤΟΣ Ε΄. ΠΡΑΚΤΙΚΟ </vt:lpstr>
      <vt:lpstr>ΤΑ ΧΑΡΑΚΤΗΡΙΣΤΙΚΑ ΤΟΥ ΚΗΡΥΓΜΑΤΟΣ ΣΤ΄. ΣΑΦΕΣ ΚΑΙ ΣΥΓΚΕΚΡΙΜΕΝΟ</vt:lpstr>
      <vt:lpstr>ΤΑ ΧΑΡΑΚΤΗΡΙΣΤΙΚΑ ΤΟΥ ΚΗΡΥΓΜΑΤΟΣ Ζ΄. ΑΝΕΠΙΤΗΔΕΥΤΟ</vt:lpstr>
      <vt:lpstr>ΤΑ ΧΑΡΑΚΤΗΡΙΣΤΙΚΑ ΤΟΥ ΚΗΡΥΓΜΑΤΟΣ Η΄. «ΛΟΓΟΣ ΠΑΡΑΚΛΗΣΕΩΣ»</vt:lpstr>
      <vt:lpstr>ΤΑ ΧΑΡΑΚΤΗΡΙΣΤΙΚΑ ΤΟΥ ΚΗΡΥΓΜΑΤΟΣ Η΄. «ΛΟΓΟΣ ΠΑΡΑΚΛΗΣΕΩΣ»</vt:lpstr>
      <vt:lpstr>ΤΑ ΧΑΡΑΚΤΗΡΙΣΤΙΚΑ ΤΟΥ ΚΗΡΥΓΜΑΤΟΣ Θ΄. ΣΥΧΡΟΝΙΣΜΕΝΟ</vt:lpstr>
      <vt:lpstr>ΤΑ ΧΑΡΑΚΤΗΡΙΣΤΙΚΑ ΤΟΥ ΚΗΡΥΓΜΑΤΟΣ Θ΄. ΣΥΧΡΟΝΙΣΜΕΝΟ</vt:lpstr>
      <vt:lpstr>ΤΑ ΧΑΡΑΚΤΗΡΙΣΤΙΚΑ ΤΟΥ ΚΗΡΥΓΜΑΤΟΣ Θ΄. ΣΥΧΡΟΝΙΣΜΕΝΟ</vt:lpstr>
      <vt:lpstr>ΤΑ ΧΑΡΑΚΤΗΡΙΣΤΙΚΑ ΤΟΥ ΚΗΡΥΓΜΑΤΟΣ Ι΄. ΠΡΟΣΩΠΙΚΟ </vt:lpstr>
      <vt:lpstr>ΤΑ ΧΑΡΑΚΤΗΡΙΣΤΙΚΑ ΤΟΥ ΚΗΡΥΓΜΑΤΟΣ Ι΄. ΠΡΟΣΩΠΙΚΟ </vt:lpstr>
      <vt:lpstr>ΤΑ ΧΑΡΑΚΤΗΡΙΣΤΙΚΑ ΤΟΥ ΚΗΡΥΓΜΑΤΟΣ Ι΄. ΠΡΟΣΩΠΙΚΟ </vt:lpstr>
      <vt:lpstr>ΒΙΒΛΙΟΓΡΑΦΙΑ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ΔΙΑΚΟΝΙΑ ΤΟΥ ΛΟΓΟΥ ΕΝΟΤΗΤΑ 5Η  ΕΝΝΟΙΑ ΚΑΙ ΣΚΟΠΟΣ ΤΟΥ ΚΗΡΥΓΜΑΤΟΣ</dc:title>
  <dc:creator>MARIA KARAMPELIA</dc:creator>
  <cp:lastModifiedBy>MARIA KARAMPELIA</cp:lastModifiedBy>
  <cp:revision>1</cp:revision>
  <dcterms:created xsi:type="dcterms:W3CDTF">2023-04-02T11:07:56Z</dcterms:created>
  <dcterms:modified xsi:type="dcterms:W3CDTF">2025-03-28T11:48:58Z</dcterms:modified>
</cp:coreProperties>
</file>