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57" r:id="rId7"/>
    <p:sldId id="258" r:id="rId8"/>
    <p:sldId id="264" r:id="rId9"/>
    <p:sldId id="259" r:id="rId10"/>
    <p:sldId id="265" r:id="rId1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76F78-E71B-4705-863D-12A9BF17D551}" type="datetimeFigureOut">
              <a:rPr lang="el-GR" smtClean="0"/>
              <a:t>8/4/2020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0B13A-A245-4762-87B2-03FC9A40C5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56958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76F78-E71B-4705-863D-12A9BF17D551}" type="datetimeFigureOut">
              <a:rPr lang="el-GR" smtClean="0"/>
              <a:t>8/4/2020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0B13A-A245-4762-87B2-03FC9A40C5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20465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76F78-E71B-4705-863D-12A9BF17D551}" type="datetimeFigureOut">
              <a:rPr lang="el-GR" smtClean="0"/>
              <a:t>8/4/2020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0B13A-A245-4762-87B2-03FC9A40C5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20748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76F78-E71B-4705-863D-12A9BF17D551}" type="datetimeFigureOut">
              <a:rPr lang="el-GR" smtClean="0"/>
              <a:t>8/4/2020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0B13A-A245-4762-87B2-03FC9A40C5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43198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76F78-E71B-4705-863D-12A9BF17D551}" type="datetimeFigureOut">
              <a:rPr lang="el-GR" smtClean="0"/>
              <a:t>8/4/2020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0B13A-A245-4762-87B2-03FC9A40C5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38260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76F78-E71B-4705-863D-12A9BF17D551}" type="datetimeFigureOut">
              <a:rPr lang="el-GR" smtClean="0"/>
              <a:t>8/4/2020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0B13A-A245-4762-87B2-03FC9A40C5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77218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76F78-E71B-4705-863D-12A9BF17D551}" type="datetimeFigureOut">
              <a:rPr lang="el-GR" smtClean="0"/>
              <a:t>8/4/2020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0B13A-A245-4762-87B2-03FC9A40C5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40233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76F78-E71B-4705-863D-12A9BF17D551}" type="datetimeFigureOut">
              <a:rPr lang="el-GR" smtClean="0"/>
              <a:t>8/4/2020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0B13A-A245-4762-87B2-03FC9A40C5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49856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76F78-E71B-4705-863D-12A9BF17D551}" type="datetimeFigureOut">
              <a:rPr lang="el-GR" smtClean="0"/>
              <a:t>8/4/2020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0B13A-A245-4762-87B2-03FC9A40C5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58645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76F78-E71B-4705-863D-12A9BF17D551}" type="datetimeFigureOut">
              <a:rPr lang="el-GR" smtClean="0"/>
              <a:t>8/4/2020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0B13A-A245-4762-87B2-03FC9A40C5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40161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76F78-E71B-4705-863D-12A9BF17D551}" type="datetimeFigureOut">
              <a:rPr lang="el-GR" smtClean="0"/>
              <a:t>8/4/2020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0B13A-A245-4762-87B2-03FC9A40C5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10051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B76F78-E71B-4705-863D-12A9BF17D551}" type="datetimeFigureOut">
              <a:rPr lang="el-GR" smtClean="0"/>
              <a:t>8/4/2020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00B13A-A245-4762-87B2-03FC9A40C5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3133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bc.co.uk/newsround/15351828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5536" y="620689"/>
            <a:ext cx="7772400" cy="1224136"/>
          </a:xfrm>
          <a:solidFill>
            <a:schemeClr val="accent6">
              <a:lumMod val="75000"/>
            </a:schemeClr>
          </a:solidFill>
        </p:spPr>
        <p:txBody>
          <a:bodyPr/>
          <a:lstStyle/>
          <a:p>
            <a:r>
              <a:rPr lang="en-US" dirty="0" smtClean="0"/>
              <a:t>1.5 Applying new skills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400800" cy="576064"/>
          </a:xfrm>
          <a:solidFill>
            <a:schemeClr val="accent3">
              <a:lumMod val="75000"/>
            </a:schemeClr>
          </a:solidFill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Living and studying in Britain</a:t>
            </a:r>
            <a:endParaRPr lang="el-GR" b="1" dirty="0">
              <a:solidFill>
                <a:schemeClr val="tx1"/>
              </a:solidFill>
            </a:endParaRPr>
          </a:p>
        </p:txBody>
      </p:sp>
      <p:pic>
        <p:nvPicPr>
          <p:cNvPr id="1026" name="Picture 2" descr="Why do I like living in the UK? - YouTub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8471" y="3212976"/>
            <a:ext cx="4572000" cy="3429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9271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/>
          <a:lstStyle/>
          <a:p>
            <a:r>
              <a:rPr lang="en-US" dirty="0" smtClean="0"/>
              <a:t>FINAL NOTE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75000"/>
            </a:schemeClr>
          </a:solidFill>
        </p:spPr>
        <p:txBody>
          <a:bodyPr/>
          <a:lstStyle/>
          <a:p>
            <a:r>
              <a:rPr lang="en-US" dirty="0" smtClean="0"/>
              <a:t>Below, there are some points of discussion for you to ponder on.</a:t>
            </a:r>
          </a:p>
          <a:p>
            <a:r>
              <a:rPr lang="en-US" b="1" dirty="0" smtClean="0"/>
              <a:t>Which of the customs are the same in your culture?</a:t>
            </a:r>
          </a:p>
          <a:p>
            <a:r>
              <a:rPr lang="en-US" b="1" dirty="0" smtClean="0"/>
              <a:t>Which ones are different?</a:t>
            </a:r>
          </a:p>
          <a:p>
            <a:r>
              <a:rPr lang="en-US" b="1" dirty="0" smtClean="0"/>
              <a:t>How?</a:t>
            </a:r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1595468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/>
          <a:lstStyle/>
          <a:p>
            <a:r>
              <a:rPr lang="en-US" dirty="0" smtClean="0"/>
              <a:t>British Customs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75000"/>
            </a:schemeClr>
          </a:solidFill>
        </p:spPr>
        <p:txBody>
          <a:bodyPr/>
          <a:lstStyle/>
          <a:p>
            <a:pPr algn="just"/>
            <a:r>
              <a:rPr lang="en-US" dirty="0" smtClean="0"/>
              <a:t>The focus of this lecture is on </a:t>
            </a:r>
            <a:r>
              <a:rPr lang="en-US" b="1" u="sng" dirty="0" smtClean="0"/>
              <a:t>British customs.</a:t>
            </a:r>
          </a:p>
          <a:p>
            <a:pPr algn="just"/>
            <a:r>
              <a:rPr lang="en-US" dirty="0" smtClean="0"/>
              <a:t>Learning a new language more often than not entails learning a new culture as well. But sometimes international students have problems not only because their English is not very good but because they are not aware of some basic British customs.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76857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/>
          <a:lstStyle/>
          <a:p>
            <a:r>
              <a:rPr lang="en-US" dirty="0" smtClean="0"/>
              <a:t>What is a custom?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75000"/>
            </a:schemeClr>
          </a:solidFill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According to the Merriam Webster Dictionary:</a:t>
            </a:r>
          </a:p>
          <a:p>
            <a:pPr marL="0" indent="0" fontAlgn="base">
              <a:buNone/>
            </a:pPr>
            <a:r>
              <a:rPr lang="en-US" dirty="0" smtClean="0"/>
              <a:t>       pronunciation: </a:t>
            </a:r>
            <a:r>
              <a:rPr lang="en-US" dirty="0" err="1" smtClean="0"/>
              <a:t>cus</a:t>
            </a:r>
            <a:r>
              <a:rPr lang="en-US" dirty="0"/>
              <a:t>·​tom | \ ˈ</a:t>
            </a:r>
            <a:r>
              <a:rPr lang="en-US" dirty="0" err="1"/>
              <a:t>kə-stəm</a:t>
            </a:r>
            <a:r>
              <a:rPr lang="en-US" dirty="0"/>
              <a:t>  \</a:t>
            </a:r>
          </a:p>
          <a:p>
            <a:pPr marL="0" indent="0" fontAlgn="base">
              <a:buNone/>
            </a:pPr>
            <a:r>
              <a:rPr lang="en-US" b="1" dirty="0"/>
              <a:t>Definition of </a:t>
            </a:r>
            <a:r>
              <a:rPr lang="en-US" b="1" i="1" dirty="0" smtClean="0"/>
              <a:t>custom</a:t>
            </a:r>
            <a:endParaRPr lang="en-US" b="1" dirty="0"/>
          </a:p>
          <a:p>
            <a:pPr fontAlgn="base"/>
            <a:r>
              <a:rPr lang="en-US" b="1" dirty="0"/>
              <a:t>1a: </a:t>
            </a:r>
            <a:r>
              <a:rPr lang="en-US" dirty="0"/>
              <a:t>a usage or practice common to many or to a particular place or class or habitual with an </a:t>
            </a:r>
            <a:r>
              <a:rPr lang="en-US" dirty="0" smtClean="0"/>
              <a:t>individual</a:t>
            </a:r>
          </a:p>
          <a:p>
            <a:pPr marL="0" indent="0" fontAlgn="base">
              <a:buNone/>
            </a:pPr>
            <a:r>
              <a:rPr lang="en-US" dirty="0" smtClean="0"/>
              <a:t>   </a:t>
            </a:r>
            <a:r>
              <a:rPr lang="el-GR" dirty="0" smtClean="0"/>
              <a:t> </a:t>
            </a:r>
            <a:r>
              <a:rPr lang="en-US" dirty="0" smtClean="0"/>
              <a:t>E.g. It </a:t>
            </a:r>
            <a:r>
              <a:rPr lang="en-US" dirty="0"/>
              <a:t>is the </a:t>
            </a:r>
            <a:r>
              <a:rPr lang="en-US" i="1" dirty="0"/>
              <a:t>custom</a:t>
            </a:r>
            <a:r>
              <a:rPr lang="en-US" dirty="0"/>
              <a:t> in </a:t>
            </a:r>
            <a:r>
              <a:rPr lang="en-US" dirty="0" smtClean="0"/>
              <a:t>U.K. </a:t>
            </a:r>
            <a:r>
              <a:rPr lang="en-US" dirty="0"/>
              <a:t>to celebrate </a:t>
            </a:r>
            <a:r>
              <a:rPr lang="en-US" b="1" dirty="0" smtClean="0"/>
              <a:t>Bonfire Night</a:t>
            </a:r>
            <a:r>
              <a:rPr lang="en-US" dirty="0" smtClean="0"/>
              <a:t>.</a:t>
            </a:r>
          </a:p>
          <a:p>
            <a:pPr fontAlgn="base"/>
            <a:r>
              <a:rPr lang="en-US" dirty="0" smtClean="0"/>
              <a:t> </a:t>
            </a:r>
            <a:r>
              <a:rPr lang="en-US" b="1" dirty="0" smtClean="0"/>
              <a:t>b</a:t>
            </a:r>
            <a:r>
              <a:rPr lang="en-US" b="1" dirty="0"/>
              <a:t>: </a:t>
            </a:r>
            <a:r>
              <a:rPr lang="en-US" dirty="0"/>
              <a:t>long-established practice considered as unwritten law</a:t>
            </a:r>
          </a:p>
          <a:p>
            <a:pPr fontAlgn="base"/>
            <a:r>
              <a:rPr lang="el-GR" b="1" dirty="0" smtClean="0"/>
              <a:t> </a:t>
            </a:r>
            <a:r>
              <a:rPr lang="en-US" b="1" dirty="0" smtClean="0"/>
              <a:t>c</a:t>
            </a:r>
            <a:r>
              <a:rPr lang="en-US" b="1" dirty="0"/>
              <a:t>: </a:t>
            </a:r>
            <a:r>
              <a:rPr lang="en-US" dirty="0"/>
              <a:t>repeated </a:t>
            </a:r>
            <a:r>
              <a:rPr lang="en-US" dirty="0" smtClean="0"/>
              <a:t>practice </a:t>
            </a:r>
            <a:r>
              <a:rPr lang="en-US" dirty="0" smtClean="0"/>
              <a:t> e.g. </a:t>
            </a:r>
            <a:r>
              <a:rPr lang="en-US" i="1" dirty="0" smtClean="0"/>
              <a:t>Custom</a:t>
            </a:r>
            <a:r>
              <a:rPr lang="en-US" dirty="0"/>
              <a:t> makes all things easy.</a:t>
            </a:r>
          </a:p>
          <a:p>
            <a:pPr fontAlgn="base"/>
            <a:r>
              <a:rPr lang="el-GR" b="1" dirty="0" smtClean="0"/>
              <a:t> </a:t>
            </a:r>
            <a:r>
              <a:rPr lang="en-US" b="1" dirty="0" smtClean="0"/>
              <a:t>d</a:t>
            </a:r>
            <a:r>
              <a:rPr lang="en-US" b="1" dirty="0"/>
              <a:t>: </a:t>
            </a:r>
            <a:r>
              <a:rPr lang="en-US" dirty="0"/>
              <a:t>the whole body of usages, practices, or conventions that regulate social life… family, kinship, and </a:t>
            </a:r>
            <a:r>
              <a:rPr lang="en-US" i="1" dirty="0"/>
              <a:t>custom</a:t>
            </a:r>
            <a:r>
              <a:rPr lang="en-US" dirty="0"/>
              <a:t> constituted the grounds of community.— V. B. Leitch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10987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936104"/>
          </a:xfrm>
          <a:solidFill>
            <a:schemeClr val="accent6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2700" dirty="0" smtClean="0"/>
              <a:t>An example of a British custom</a:t>
            </a:r>
            <a:br>
              <a:rPr lang="en-US" sz="2700" dirty="0" smtClean="0"/>
            </a:br>
            <a:r>
              <a:rPr lang="en-US" sz="2700" b="1" u="sng" dirty="0" smtClean="0"/>
              <a:t>BONFIRE NIGHT</a:t>
            </a:r>
            <a:br>
              <a:rPr lang="en-US" sz="2700" b="1" u="sng" dirty="0" smtClean="0"/>
            </a:br>
            <a:endParaRPr lang="el-GR" sz="27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00600"/>
          </a:xfrm>
          <a:solidFill>
            <a:schemeClr val="accent3">
              <a:lumMod val="75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en-US" sz="1800" dirty="0"/>
              <a:t>On 5 November, people across the UK celebrate </a:t>
            </a:r>
            <a:r>
              <a:rPr lang="en-US" sz="1800" b="1" dirty="0"/>
              <a:t>Bonfire Night </a:t>
            </a:r>
            <a:r>
              <a:rPr lang="en-US" sz="1800" dirty="0"/>
              <a:t>with fireworks, </a:t>
            </a:r>
            <a:r>
              <a:rPr lang="en-US" sz="1800" dirty="0" smtClean="0"/>
              <a:t>bonfires. The </a:t>
            </a:r>
            <a:r>
              <a:rPr lang="en-US" sz="1800" dirty="0"/>
              <a:t>reason we do it is because it's the anniversary of an attempt to blow up the Houses of </a:t>
            </a:r>
            <a:r>
              <a:rPr lang="en-US" sz="1800" dirty="0" smtClean="0"/>
              <a:t>Parliament. This </a:t>
            </a:r>
            <a:r>
              <a:rPr lang="en-US" sz="1800" dirty="0"/>
              <a:t>was called the Gunpowder Plot.</a:t>
            </a:r>
          </a:p>
          <a:p>
            <a:pPr algn="just"/>
            <a:r>
              <a:rPr lang="en-US" sz="1800" dirty="0"/>
              <a:t>When we light bonfires to remember this event, traditionally there will be a dummy man on the top of </a:t>
            </a:r>
            <a:r>
              <a:rPr lang="en-US" sz="1800" dirty="0" smtClean="0"/>
              <a:t>them. He </a:t>
            </a:r>
            <a:r>
              <a:rPr lang="en-US" sz="1800" dirty="0"/>
              <a:t>is called the 'Guy' and is a kind of doll that represents a man who was part of the plot, called Guy Fawkes</a:t>
            </a:r>
            <a:r>
              <a:rPr lang="en-US" sz="1800" dirty="0" smtClean="0"/>
              <a:t>.</a:t>
            </a:r>
            <a:r>
              <a:rPr lang="en-US" sz="1800" dirty="0"/>
              <a:t> Guy (Guido) Fawkes was part of the Gunpowder plot in 1605. He wanted to blow up King James I and his government.</a:t>
            </a:r>
          </a:p>
          <a:p>
            <a:pPr algn="just"/>
            <a:r>
              <a:rPr lang="en-US" sz="1800" dirty="0"/>
              <a:t>This was because of religion. England was a Protestant country and the plotters were Catholic. They wanted England to be Catholic again, which they thought they could do if they killed King James I and his ministers.</a:t>
            </a:r>
          </a:p>
          <a:p>
            <a:pPr algn="just"/>
            <a:r>
              <a:rPr lang="en-US" sz="1800" dirty="0"/>
              <a:t>So, Fawkes and his group put 36 barrels of gunpowder in cellars underneath the Houses of Parliament in London, ready to set off a massive </a:t>
            </a:r>
            <a:r>
              <a:rPr lang="en-US" sz="1800" dirty="0" smtClean="0"/>
              <a:t>explosion. However</a:t>
            </a:r>
            <a:r>
              <a:rPr lang="en-US" sz="1800" dirty="0"/>
              <a:t>, one member of Fawkes' group sent a letter to his friend who worked in Parliament, warning him to stay away on 5 </a:t>
            </a:r>
            <a:r>
              <a:rPr lang="en-US" sz="1800" dirty="0" smtClean="0"/>
              <a:t>November. The </a:t>
            </a:r>
            <a:r>
              <a:rPr lang="en-US" sz="1800" dirty="0"/>
              <a:t>King's supporters got hold of the letter and the plot was </a:t>
            </a:r>
            <a:r>
              <a:rPr lang="en-US" sz="1800" dirty="0" smtClean="0"/>
              <a:t>rumbled! Guards </a:t>
            </a:r>
            <a:r>
              <a:rPr lang="en-US" sz="1800" dirty="0"/>
              <a:t>broke into the cellars where the gunpowder plotters were waiting. They were arrested and executed</a:t>
            </a:r>
            <a:r>
              <a:rPr lang="en-US" sz="1800" dirty="0" smtClean="0"/>
              <a:t>.</a:t>
            </a:r>
          </a:p>
          <a:p>
            <a:pPr algn="just"/>
            <a:r>
              <a:rPr lang="en-US" sz="1800" dirty="0" smtClean="0"/>
              <a:t>(information retrieved from bbc </a:t>
            </a:r>
            <a:r>
              <a:rPr lang="en-US" sz="1800" dirty="0">
                <a:hlinkClick r:id="rId2"/>
              </a:rPr>
              <a:t>https://</a:t>
            </a:r>
            <a:r>
              <a:rPr lang="en-US" sz="1800" dirty="0" smtClean="0">
                <a:hlinkClick r:id="rId2"/>
              </a:rPr>
              <a:t>www.bbc.co.uk/newsround/15351828</a:t>
            </a:r>
            <a:r>
              <a:rPr lang="en-US" sz="1800" dirty="0" smtClean="0"/>
              <a:t>)</a:t>
            </a:r>
            <a:endParaRPr lang="en-US" sz="1800" dirty="0"/>
          </a:p>
          <a:p>
            <a:endParaRPr lang="en-US" sz="1600" dirty="0"/>
          </a:p>
          <a:p>
            <a:endParaRPr lang="el-GR" sz="1600" dirty="0"/>
          </a:p>
        </p:txBody>
      </p:sp>
    </p:spTree>
    <p:extLst>
      <p:ext uri="{BB962C8B-B14F-4D97-AF65-F5344CB8AC3E}">
        <p14:creationId xmlns:p14="http://schemas.microsoft.com/office/powerpoint/2010/main" val="714785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/>
          <a:lstStyle/>
          <a:p>
            <a:r>
              <a:rPr lang="en-US" dirty="0" smtClean="0"/>
              <a:t>Six British customs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75000"/>
            </a:schemeClr>
          </a:solidFill>
        </p:spPr>
        <p:txBody>
          <a:bodyPr>
            <a:normAutofit lnSpcReduction="10000"/>
          </a:bodyPr>
          <a:lstStyle/>
          <a:p>
            <a:r>
              <a:rPr lang="en-US" dirty="0" smtClean="0"/>
              <a:t>This lecture will place emphasis on six British customs, namely,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Greetings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Handshakes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Eye contact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Social distance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Gender equality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Participation</a:t>
            </a:r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4200113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Can you define the following terms?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75000"/>
            </a:schemeClr>
          </a:solidFill>
        </p:spPr>
        <p:txBody>
          <a:bodyPr/>
          <a:lstStyle/>
          <a:p>
            <a:r>
              <a:rPr lang="en-US" b="1" dirty="0" smtClean="0"/>
              <a:t>Greetings?</a:t>
            </a:r>
          </a:p>
          <a:p>
            <a:r>
              <a:rPr lang="en-US" b="1" dirty="0" smtClean="0"/>
              <a:t>Handshakes?</a:t>
            </a:r>
          </a:p>
          <a:p>
            <a:r>
              <a:rPr lang="en-US" b="1" dirty="0" smtClean="0"/>
              <a:t>Eye Contact?</a:t>
            </a:r>
          </a:p>
          <a:p>
            <a:r>
              <a:rPr lang="en-US" b="1" dirty="0" smtClean="0"/>
              <a:t>Social distance?</a:t>
            </a:r>
          </a:p>
          <a:p>
            <a:r>
              <a:rPr lang="en-US" b="1" dirty="0" smtClean="0"/>
              <a:t>Gender equality?</a:t>
            </a:r>
          </a:p>
          <a:p>
            <a:r>
              <a:rPr lang="en-US" b="1" dirty="0" smtClean="0"/>
              <a:t>Participation?</a:t>
            </a:r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2434446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/>
          <a:lstStyle/>
          <a:p>
            <a:r>
              <a:rPr lang="en-US" dirty="0" smtClean="0"/>
              <a:t>Here are some definitions!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  <a:solidFill>
            <a:schemeClr val="accent3">
              <a:lumMod val="75000"/>
            </a:schemeClr>
          </a:solidFill>
        </p:spPr>
        <p:txBody>
          <a:bodyPr>
            <a:normAutofit fontScale="70000" lnSpcReduction="20000"/>
          </a:bodyPr>
          <a:lstStyle/>
          <a:p>
            <a:r>
              <a:rPr lang="en-US" b="1" u="sng" dirty="0" smtClean="0"/>
              <a:t>Greetings</a:t>
            </a:r>
          </a:p>
          <a:p>
            <a:pPr marL="0" indent="0">
              <a:buNone/>
            </a:pPr>
            <a:r>
              <a:rPr lang="en-US" dirty="0" smtClean="0"/>
              <a:t>It means/is saying hello to someone.</a:t>
            </a:r>
          </a:p>
          <a:p>
            <a:r>
              <a:rPr lang="en-US" b="1" u="sng" dirty="0" smtClean="0"/>
              <a:t>Handshakes</a:t>
            </a:r>
          </a:p>
          <a:p>
            <a:pPr marL="0" indent="0">
              <a:buNone/>
            </a:pPr>
            <a:r>
              <a:rPr lang="en-US" dirty="0" smtClean="0"/>
              <a:t>It is a way of greeting someone.</a:t>
            </a:r>
          </a:p>
          <a:p>
            <a:r>
              <a:rPr lang="en-US" b="1" u="sng" dirty="0" smtClean="0"/>
              <a:t>Eye Contact</a:t>
            </a:r>
          </a:p>
          <a:p>
            <a:pPr marL="0" indent="0">
              <a:buNone/>
            </a:pPr>
            <a:r>
              <a:rPr lang="en-US" dirty="0" smtClean="0"/>
              <a:t>It means/ is looking at someone when you speak to them.</a:t>
            </a:r>
          </a:p>
          <a:p>
            <a:r>
              <a:rPr lang="en-US" b="1" u="sng" dirty="0" smtClean="0"/>
              <a:t>Social distance</a:t>
            </a:r>
          </a:p>
          <a:p>
            <a:pPr marL="0" indent="0">
              <a:buNone/>
            </a:pPr>
            <a:r>
              <a:rPr lang="en-US" dirty="0" smtClean="0"/>
              <a:t>It means/is how close you stand to someone.</a:t>
            </a:r>
          </a:p>
          <a:p>
            <a:r>
              <a:rPr lang="en-US" b="1" u="sng" dirty="0" smtClean="0"/>
              <a:t>Gender equality</a:t>
            </a:r>
          </a:p>
          <a:p>
            <a:pPr marL="0" indent="0">
              <a:buNone/>
            </a:pPr>
            <a:r>
              <a:rPr lang="en-US" dirty="0" smtClean="0"/>
              <a:t>It means that men and women are equal.</a:t>
            </a:r>
          </a:p>
          <a:p>
            <a:r>
              <a:rPr lang="en-US" b="1" u="sng" dirty="0" smtClean="0"/>
              <a:t>Participation</a:t>
            </a:r>
          </a:p>
          <a:p>
            <a:pPr marL="0" indent="0">
              <a:buNone/>
            </a:pPr>
            <a:r>
              <a:rPr lang="en-US" dirty="0" smtClean="0"/>
              <a:t>It means taking part in </a:t>
            </a:r>
            <a:r>
              <a:rPr lang="en-US" dirty="0" smtClean="0"/>
              <a:t>something.</a:t>
            </a:r>
            <a:endParaRPr lang="el-GR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68742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/>
          <a:lstStyle/>
          <a:p>
            <a:r>
              <a:rPr lang="en-US" dirty="0" smtClean="0"/>
              <a:t>C. PRACTICISNG A KEY SKILL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84576"/>
          </a:xfrm>
          <a:solidFill>
            <a:schemeClr val="accent3">
              <a:lumMod val="75000"/>
            </a:schemeClr>
          </a:solidFill>
        </p:spPr>
        <p:txBody>
          <a:bodyPr/>
          <a:lstStyle/>
          <a:p>
            <a:r>
              <a:rPr lang="en-US" sz="2000" dirty="0" smtClean="0"/>
              <a:t>1. What is the custom in Britain for each of the items listed below? Complete Table 1.</a:t>
            </a:r>
          </a:p>
          <a:p>
            <a:r>
              <a:rPr lang="en-US" sz="2000" dirty="0" smtClean="0"/>
              <a:t>Table 1: </a:t>
            </a:r>
            <a:r>
              <a:rPr lang="en-US" sz="2000" i="1" dirty="0" smtClean="0"/>
              <a:t>Some British customs</a:t>
            </a:r>
          </a:p>
          <a:p>
            <a:endParaRPr lang="el-GR" i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8450544"/>
              </p:ext>
            </p:extLst>
          </p:nvPr>
        </p:nvGraphicFramePr>
        <p:xfrm>
          <a:off x="899592" y="2420889"/>
          <a:ext cx="6720408" cy="43242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60204"/>
                <a:gridCol w="3360204"/>
              </a:tblGrid>
              <a:tr h="59765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CUSTOM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NOTES</a:t>
                      </a:r>
                      <a:endParaRPr lang="el-GR" dirty="0"/>
                    </a:p>
                  </a:txBody>
                  <a:tcPr/>
                </a:tc>
              </a:tr>
              <a:tr h="69848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Greetings</a:t>
                      </a:r>
                      <a:endParaRPr lang="el-G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Pleased to meet you.</a:t>
                      </a:r>
                    </a:p>
                    <a:p>
                      <a:r>
                        <a:rPr lang="en-US" sz="1600" dirty="0" smtClean="0"/>
                        <a:t>How do you</a:t>
                      </a:r>
                      <a:r>
                        <a:rPr lang="en-US" sz="1600" baseline="0" dirty="0" smtClean="0"/>
                        <a:t> do? Hi/ Hello.</a:t>
                      </a:r>
                      <a:endParaRPr lang="el-GR" sz="1600" dirty="0"/>
                    </a:p>
                  </a:txBody>
                  <a:tcPr/>
                </a:tc>
              </a:tr>
              <a:tr h="59765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Handshakes</a:t>
                      </a:r>
                      <a:endParaRPr lang="el-G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sz="1600" dirty="0"/>
                    </a:p>
                  </a:txBody>
                  <a:tcPr/>
                </a:tc>
              </a:tr>
              <a:tr h="59765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Eye contact</a:t>
                      </a:r>
                      <a:endParaRPr lang="el-G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sz="1600" dirty="0"/>
                    </a:p>
                  </a:txBody>
                  <a:tcPr/>
                </a:tc>
              </a:tr>
              <a:tr h="59765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Social distance</a:t>
                      </a:r>
                      <a:endParaRPr lang="el-G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sz="1600" dirty="0"/>
                    </a:p>
                  </a:txBody>
                  <a:tcPr/>
                </a:tc>
              </a:tr>
              <a:tr h="63750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Gender equality</a:t>
                      </a:r>
                    </a:p>
                    <a:p>
                      <a:endParaRPr lang="el-G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sz="1600" dirty="0"/>
                    </a:p>
                  </a:txBody>
                  <a:tcPr/>
                </a:tc>
              </a:tr>
              <a:tr h="59765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participation</a:t>
                      </a:r>
                      <a:endParaRPr lang="el-G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70137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/>
          <a:lstStyle/>
          <a:p>
            <a:r>
              <a:rPr lang="en-US" dirty="0" smtClean="0"/>
              <a:t>Social customs in Britain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75000"/>
            </a:schemeClr>
          </a:solidFill>
        </p:spPr>
        <p:txBody>
          <a:bodyPr>
            <a:normAutofit fontScale="85000" lnSpcReduction="10000"/>
          </a:bodyPr>
          <a:lstStyle/>
          <a:p>
            <a:r>
              <a:rPr lang="en-US" b="1" u="sng" dirty="0" smtClean="0"/>
              <a:t>Greeting</a:t>
            </a:r>
            <a:r>
              <a:rPr lang="en-US" dirty="0" smtClean="0"/>
              <a:t>: Pleased to meet you. How do you do?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Hi!/ Hello!</a:t>
            </a:r>
          </a:p>
          <a:p>
            <a:r>
              <a:rPr lang="en-US" b="1" u="sng" dirty="0" smtClean="0"/>
              <a:t>Handshakes: </a:t>
            </a:r>
            <a:r>
              <a:rPr lang="en-US" dirty="0" smtClean="0"/>
              <a:t>not with colleagues, don’t shake hands with other students every </a:t>
            </a:r>
            <a:r>
              <a:rPr lang="en-US" dirty="0" smtClean="0"/>
              <a:t>time.</a:t>
            </a:r>
            <a:endParaRPr lang="en-US" dirty="0" smtClean="0"/>
          </a:p>
          <a:p>
            <a:r>
              <a:rPr lang="en-US" b="1" u="sng" dirty="0" smtClean="0"/>
              <a:t>Eye contact: </a:t>
            </a:r>
            <a:r>
              <a:rPr lang="en-US" dirty="0" smtClean="0"/>
              <a:t>look people in the eye, even </a:t>
            </a:r>
            <a:r>
              <a:rPr lang="en-US" dirty="0" smtClean="0"/>
              <a:t>lecturers.</a:t>
            </a:r>
            <a:endParaRPr lang="en-US" dirty="0" smtClean="0"/>
          </a:p>
          <a:p>
            <a:r>
              <a:rPr lang="en-US" b="1" u="sng" dirty="0" smtClean="0"/>
              <a:t>Social distance: </a:t>
            </a:r>
            <a:r>
              <a:rPr lang="en-US" dirty="0" smtClean="0"/>
              <a:t>60cm, about arm’s </a:t>
            </a:r>
            <a:r>
              <a:rPr lang="en-US" dirty="0" smtClean="0"/>
              <a:t>length.</a:t>
            </a:r>
            <a:endParaRPr lang="en-US" dirty="0" smtClean="0"/>
          </a:p>
          <a:p>
            <a:r>
              <a:rPr lang="en-US" b="1" u="sng" dirty="0" smtClean="0"/>
              <a:t>Gender equality: </a:t>
            </a:r>
            <a:r>
              <a:rPr lang="en-US" dirty="0" smtClean="0"/>
              <a:t>male and female equal, equal </a:t>
            </a:r>
            <a:r>
              <a:rPr lang="en-US" dirty="0" smtClean="0"/>
              <a:t>pay.</a:t>
            </a:r>
            <a:endParaRPr lang="en-US" dirty="0" smtClean="0"/>
          </a:p>
          <a:p>
            <a:r>
              <a:rPr lang="en-US" b="1" u="sng" dirty="0" smtClean="0"/>
              <a:t>Participation: </a:t>
            </a:r>
            <a:r>
              <a:rPr lang="en-US" dirty="0" smtClean="0"/>
              <a:t>ask questions at the end of lectures, take part in </a:t>
            </a:r>
            <a:r>
              <a:rPr lang="en-US" dirty="0" smtClean="0"/>
              <a:t>tutorials.</a:t>
            </a:r>
            <a:endParaRPr lang="en-US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24237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634</Words>
  <Application>Microsoft Office PowerPoint</Application>
  <PresentationFormat>On-screen Show (4:3)</PresentationFormat>
  <Paragraphs>74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1.5 Applying new skills</vt:lpstr>
      <vt:lpstr>British Customs</vt:lpstr>
      <vt:lpstr>What is a custom?</vt:lpstr>
      <vt:lpstr>An example of a British custom BONFIRE NIGHT </vt:lpstr>
      <vt:lpstr>Six British customs</vt:lpstr>
      <vt:lpstr>Can you define the following terms?</vt:lpstr>
      <vt:lpstr>Here are some definitions!</vt:lpstr>
      <vt:lpstr>C. PRACTICISNG A KEY SKILL</vt:lpstr>
      <vt:lpstr>Social customs in Britain</vt:lpstr>
      <vt:lpstr>FINAL NOTE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1.5 Applying new skills</dc:title>
  <dc:creator>Charis Panou</dc:creator>
  <cp:lastModifiedBy>Charis Panou</cp:lastModifiedBy>
  <cp:revision>19</cp:revision>
  <dcterms:created xsi:type="dcterms:W3CDTF">2020-03-24T16:11:31Z</dcterms:created>
  <dcterms:modified xsi:type="dcterms:W3CDTF">2020-04-08T17:37:07Z</dcterms:modified>
</cp:coreProperties>
</file>