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62" r:id="rId4"/>
    <p:sldId id="261" r:id="rId5"/>
    <p:sldId id="263" r:id="rId6"/>
    <p:sldId id="264" r:id="rId7"/>
    <p:sldId id="265" r:id="rId8"/>
    <p:sldId id="266" r:id="rId9"/>
    <p:sldId id="267" r:id="rId10"/>
    <p:sldId id="268" r:id="rId11"/>
    <p:sldId id="269" r:id="rId12"/>
    <p:sldId id="270" r:id="rId13"/>
    <p:sldId id="271" r:id="rId14"/>
    <p:sldId id="272" r:id="rId15"/>
    <p:sldId id="273" r:id="rId16"/>
    <p:sldId id="274" r:id="rId1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6" d="100"/>
          <a:sy n="106" d="100"/>
        </p:scale>
        <p:origin x="79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A7AC7926-C167-4D1F-81A8-80C51EC097EF}"/>
    <pc:docChg chg="modSld">
      <pc:chgData name="MARIA KARAMPELIA" userId="9dfcc2cac66bf474" providerId="LiveId" clId="{A7AC7926-C167-4D1F-81A8-80C51EC097EF}" dt="2023-11-23T18:42:26.391" v="2" actId="20577"/>
      <pc:docMkLst>
        <pc:docMk/>
      </pc:docMkLst>
      <pc:sldChg chg="modSp mod">
        <pc:chgData name="MARIA KARAMPELIA" userId="9dfcc2cac66bf474" providerId="LiveId" clId="{A7AC7926-C167-4D1F-81A8-80C51EC097EF}" dt="2023-11-23T18:42:07.613" v="0" actId="20577"/>
        <pc:sldMkLst>
          <pc:docMk/>
          <pc:sldMk cId="3803371891" sldId="264"/>
        </pc:sldMkLst>
        <pc:spChg chg="mod">
          <ac:chgData name="MARIA KARAMPELIA" userId="9dfcc2cac66bf474" providerId="LiveId" clId="{A7AC7926-C167-4D1F-81A8-80C51EC097EF}" dt="2023-11-23T18:42:07.613" v="0" actId="20577"/>
          <ac:spMkLst>
            <pc:docMk/>
            <pc:sldMk cId="3803371891" sldId="264"/>
            <ac:spMk id="3" creationId="{84D2303A-A95D-508D-A2B1-8276420A5F21}"/>
          </ac:spMkLst>
        </pc:spChg>
      </pc:sldChg>
      <pc:sldChg chg="modSp mod">
        <pc:chgData name="MARIA KARAMPELIA" userId="9dfcc2cac66bf474" providerId="LiveId" clId="{A7AC7926-C167-4D1F-81A8-80C51EC097EF}" dt="2023-11-23T18:42:26.391" v="2" actId="20577"/>
        <pc:sldMkLst>
          <pc:docMk/>
          <pc:sldMk cId="984202941" sldId="265"/>
        </pc:sldMkLst>
        <pc:spChg chg="mod">
          <ac:chgData name="MARIA KARAMPELIA" userId="9dfcc2cac66bf474" providerId="LiveId" clId="{A7AC7926-C167-4D1F-81A8-80C51EC097EF}" dt="2023-11-23T18:42:26.391" v="2" actId="20577"/>
          <ac:spMkLst>
            <pc:docMk/>
            <pc:sldMk cId="984202941" sldId="265"/>
            <ac:spMk id="3" creationId="{42BB3C6C-9F18-9620-D74A-BC50F9767BC6}"/>
          </ac:spMkLst>
        </pc:spChg>
      </pc:sldChg>
    </pc:docChg>
  </pc:docChgLst>
  <pc:docChgLst>
    <pc:chgData name="MARIA KARAMPELIA" userId="9dfcc2cac66bf474" providerId="LiveId" clId="{B4F46BCB-ACDE-49F0-B2CF-1874AA4E754B}"/>
    <pc:docChg chg="modSld">
      <pc:chgData name="MARIA KARAMPELIA" userId="9dfcc2cac66bf474" providerId="LiveId" clId="{B4F46BCB-ACDE-49F0-B2CF-1874AA4E754B}" dt="2024-10-08T16:02:23.311" v="9" actId="20577"/>
      <pc:docMkLst>
        <pc:docMk/>
      </pc:docMkLst>
      <pc:sldChg chg="modSp mod">
        <pc:chgData name="MARIA KARAMPELIA" userId="9dfcc2cac66bf474" providerId="LiveId" clId="{B4F46BCB-ACDE-49F0-B2CF-1874AA4E754B}" dt="2024-10-08T15:03:26.352" v="5" actId="20577"/>
        <pc:sldMkLst>
          <pc:docMk/>
          <pc:sldMk cId="3803371891" sldId="264"/>
        </pc:sldMkLst>
        <pc:spChg chg="mod">
          <ac:chgData name="MARIA KARAMPELIA" userId="9dfcc2cac66bf474" providerId="LiveId" clId="{B4F46BCB-ACDE-49F0-B2CF-1874AA4E754B}" dt="2024-10-08T15:03:26.352" v="5" actId="20577"/>
          <ac:spMkLst>
            <pc:docMk/>
            <pc:sldMk cId="3803371891" sldId="264"/>
            <ac:spMk id="3" creationId="{84D2303A-A95D-508D-A2B1-8276420A5F21}"/>
          </ac:spMkLst>
        </pc:spChg>
      </pc:sldChg>
      <pc:sldChg chg="modSp mod">
        <pc:chgData name="MARIA KARAMPELIA" userId="9dfcc2cac66bf474" providerId="LiveId" clId="{B4F46BCB-ACDE-49F0-B2CF-1874AA4E754B}" dt="2024-10-08T16:02:23.311" v="9" actId="20577"/>
        <pc:sldMkLst>
          <pc:docMk/>
          <pc:sldMk cId="2842672268" sldId="274"/>
        </pc:sldMkLst>
        <pc:spChg chg="mod">
          <ac:chgData name="MARIA KARAMPELIA" userId="9dfcc2cac66bf474" providerId="LiveId" clId="{B4F46BCB-ACDE-49F0-B2CF-1874AA4E754B}" dt="2024-10-08T16:02:23.311" v="9" actId="20577"/>
          <ac:spMkLst>
            <pc:docMk/>
            <pc:sldMk cId="2842672268" sldId="274"/>
            <ac:spMk id="3" creationId="{E12A0A2B-0C3C-5173-5C21-AFBD0E82B16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A5C34B-5A8A-54E3-4699-6EFE899C153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588F59E-4416-97AC-889F-38730CB635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4DF3EB9-92F5-EE93-5A59-CDC614DA5FCD}"/>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5" name="Θέση υποσέλιδου 4">
            <a:extLst>
              <a:ext uri="{FF2B5EF4-FFF2-40B4-BE49-F238E27FC236}">
                <a16:creationId xmlns:a16="http://schemas.microsoft.com/office/drawing/2014/main" id="{19183220-BB48-77FD-1B5E-B85A210F629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E44658A-5645-2C60-1BC9-E03DC28876A0}"/>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988667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09F0B5-2891-3B12-CF56-588D3D10F02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FD09418-8451-EB7A-FB1C-A3DAA7B793F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FEC0C6D-3665-CCF8-F2CD-2B19B1FCC38D}"/>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5" name="Θέση υποσέλιδου 4">
            <a:extLst>
              <a:ext uri="{FF2B5EF4-FFF2-40B4-BE49-F238E27FC236}">
                <a16:creationId xmlns:a16="http://schemas.microsoft.com/office/drawing/2014/main" id="{36E7B752-DE58-CAF8-1B5C-CE306C3D97C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C39C6E-85ED-C611-2801-83329E579BD1}"/>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1793433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47D026B-5CDE-8A36-5D1C-036396C5EBB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5331F74-F5C6-E805-3E43-A1B8B98DC3F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5D42A5E-863E-D7BD-BD43-52413377F005}"/>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5" name="Θέση υποσέλιδου 4">
            <a:extLst>
              <a:ext uri="{FF2B5EF4-FFF2-40B4-BE49-F238E27FC236}">
                <a16:creationId xmlns:a16="http://schemas.microsoft.com/office/drawing/2014/main" id="{5D563FC1-AFF2-7C2B-97C0-36BE8668FB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AF93333-3D9F-233E-2924-3C1C1B4832A4}"/>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1463742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5CAE1-14FE-F429-E7EB-EAC4D43A1C9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F964B5F-A901-F399-FFE7-C563FE0D17A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F996644-0B3E-283B-78F4-05166DB1FAC9}"/>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5" name="Θέση υποσέλιδου 4">
            <a:extLst>
              <a:ext uri="{FF2B5EF4-FFF2-40B4-BE49-F238E27FC236}">
                <a16:creationId xmlns:a16="http://schemas.microsoft.com/office/drawing/2014/main" id="{EEF079B0-C9D4-4B35-1D86-3CF632FA044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8B6B19E-1BED-BDF3-A378-4059C1791E86}"/>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58616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8D5D3B-4EE3-5816-8833-CA61C9B1F6A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4242262-7F76-D104-BB93-A747ACF60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B3AF2A5-2855-9568-1AE7-2728B4715DA8}"/>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5" name="Θέση υποσέλιδου 4">
            <a:extLst>
              <a:ext uri="{FF2B5EF4-FFF2-40B4-BE49-F238E27FC236}">
                <a16:creationId xmlns:a16="http://schemas.microsoft.com/office/drawing/2014/main" id="{B170C3A6-8D28-9F5A-1395-71B3A8F96B3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29B6599-B7F2-7109-B171-E65494BA9DB2}"/>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936146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3CA8AF-B7C1-8C7B-6ADE-BDE2435EE7D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35BFA4F-9EFC-06B6-8502-CC268BB7791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5D6EE99-B2DA-1FB7-A7EC-64378147D1E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95DDA05-5B0D-2157-B508-481AEF2E069E}"/>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6" name="Θέση υποσέλιδου 5">
            <a:extLst>
              <a:ext uri="{FF2B5EF4-FFF2-40B4-BE49-F238E27FC236}">
                <a16:creationId xmlns:a16="http://schemas.microsoft.com/office/drawing/2014/main" id="{A25C638D-1930-095A-47AD-3BC08132680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CE87AB7-6AB1-AF7E-5663-47917701AA03}"/>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4270742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DC1999-98DD-B06A-08C1-A62C2A01906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2A82FE2-C67F-7691-D8EB-2B9DBC1648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B5B20B2-57E1-BB0F-BF1D-48066A717C1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63C88F94-D5EF-58A5-D07A-EF8F94765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D71FBA2-543A-574D-E357-BEBD55D7A5E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BCCF852-D561-1800-C0C3-7207E74E16BF}"/>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8" name="Θέση υποσέλιδου 7">
            <a:extLst>
              <a:ext uri="{FF2B5EF4-FFF2-40B4-BE49-F238E27FC236}">
                <a16:creationId xmlns:a16="http://schemas.microsoft.com/office/drawing/2014/main" id="{9BDA7317-9463-D781-C35B-6D9A9A368AC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3580BC9-8E44-D05C-8131-CB1572ADE214}"/>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2102655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0B5EFB-0C1D-22E0-7E22-4939774A5DC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61578D4-4E97-5CEE-72E7-02F4440F75ED}"/>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4" name="Θέση υποσέλιδου 3">
            <a:extLst>
              <a:ext uri="{FF2B5EF4-FFF2-40B4-BE49-F238E27FC236}">
                <a16:creationId xmlns:a16="http://schemas.microsoft.com/office/drawing/2014/main" id="{2B4C199D-7919-51BE-C04A-4D01BE09B74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D012B6A-130E-669A-9482-2616302DA214}"/>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33166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0C251C7-2927-042C-404A-68A5B57A89C3}"/>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3" name="Θέση υποσέλιδου 2">
            <a:extLst>
              <a:ext uri="{FF2B5EF4-FFF2-40B4-BE49-F238E27FC236}">
                <a16:creationId xmlns:a16="http://schemas.microsoft.com/office/drawing/2014/main" id="{AA1672A7-25EC-3BBD-8A11-74D90AB7CFF8}"/>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DB71213-454B-C698-BC21-8A015C42763E}"/>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427767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D658AF-EF36-9FC3-2657-73B91CD2E38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86878CD-5F0B-A1C0-2E9B-7EC263C663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2D80AF1-2A41-14C4-802F-58CD8847E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C7A8BBF-CF25-E7EA-5C62-0BA8FDFEFA80}"/>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6" name="Θέση υποσέλιδου 5">
            <a:extLst>
              <a:ext uri="{FF2B5EF4-FFF2-40B4-BE49-F238E27FC236}">
                <a16:creationId xmlns:a16="http://schemas.microsoft.com/office/drawing/2014/main" id="{2DE9A3B6-4C70-79FD-3B9C-3FACDE77A97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9897CA6-6C46-00FC-EC4B-02B14AE4E483}"/>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1664469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82A176-B865-87D3-FEE7-B97FD9D9F58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2237AF7-C757-E3B5-0825-93387B7CA1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1395EE4-B4F7-1FCA-C88B-AD808E815D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06A85C7-6732-3127-30B6-50851B5F5B4F}"/>
              </a:ext>
            </a:extLst>
          </p:cNvPr>
          <p:cNvSpPr>
            <a:spLocks noGrp="1"/>
          </p:cNvSpPr>
          <p:nvPr>
            <p:ph type="dt" sz="half" idx="10"/>
          </p:nvPr>
        </p:nvSpPr>
        <p:spPr/>
        <p:txBody>
          <a:bodyPr/>
          <a:lstStyle/>
          <a:p>
            <a:fld id="{BC685FF1-C443-4C23-BD25-04151B0EFE4D}" type="datetimeFigureOut">
              <a:rPr lang="el-GR" smtClean="0"/>
              <a:t>8/10/2024</a:t>
            </a:fld>
            <a:endParaRPr lang="el-GR"/>
          </a:p>
        </p:txBody>
      </p:sp>
      <p:sp>
        <p:nvSpPr>
          <p:cNvPr id="6" name="Θέση υποσέλιδου 5">
            <a:extLst>
              <a:ext uri="{FF2B5EF4-FFF2-40B4-BE49-F238E27FC236}">
                <a16:creationId xmlns:a16="http://schemas.microsoft.com/office/drawing/2014/main" id="{29517380-C650-9390-D893-ECECFA472C9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4DB6755-C90E-C590-DD31-E7E9443EADAE}"/>
              </a:ext>
            </a:extLst>
          </p:cNvPr>
          <p:cNvSpPr>
            <a:spLocks noGrp="1"/>
          </p:cNvSpPr>
          <p:nvPr>
            <p:ph type="sldNum" sz="quarter" idx="12"/>
          </p:nvPr>
        </p:nvSpPr>
        <p:spPr/>
        <p:txBody>
          <a:bodyPr/>
          <a:lstStyle/>
          <a:p>
            <a:fld id="{B2441AB2-B089-4513-A444-AE53DC8060BA}" type="slidenum">
              <a:rPr lang="el-GR" smtClean="0"/>
              <a:t>‹#›</a:t>
            </a:fld>
            <a:endParaRPr lang="el-GR"/>
          </a:p>
        </p:txBody>
      </p:sp>
    </p:spTree>
    <p:extLst>
      <p:ext uri="{BB962C8B-B14F-4D97-AF65-F5344CB8AC3E}">
        <p14:creationId xmlns:p14="http://schemas.microsoft.com/office/powerpoint/2010/main" val="2028345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E6ACB56-9C08-0A80-A2B4-90488A55A2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58FEA78-6207-47A9-07D7-60D060A6D4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B321494-5F67-B7DB-B241-6A4D46D809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685FF1-C443-4C23-BD25-04151B0EFE4D}" type="datetimeFigureOut">
              <a:rPr lang="el-GR" smtClean="0"/>
              <a:t>8/10/2024</a:t>
            </a:fld>
            <a:endParaRPr lang="el-GR"/>
          </a:p>
        </p:txBody>
      </p:sp>
      <p:sp>
        <p:nvSpPr>
          <p:cNvPr id="5" name="Θέση υποσέλιδου 4">
            <a:extLst>
              <a:ext uri="{FF2B5EF4-FFF2-40B4-BE49-F238E27FC236}">
                <a16:creationId xmlns:a16="http://schemas.microsoft.com/office/drawing/2014/main" id="{EACEE8F5-2F9A-12E9-5C87-1328322E75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A4E2162-B63F-F794-D6AD-F5B3153F3A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41AB2-B089-4513-A444-AE53DC8060BA}" type="slidenum">
              <a:rPr lang="el-GR" smtClean="0"/>
              <a:t>‹#›</a:t>
            </a:fld>
            <a:endParaRPr lang="el-GR"/>
          </a:p>
        </p:txBody>
      </p:sp>
    </p:spTree>
    <p:extLst>
      <p:ext uri="{BB962C8B-B14F-4D97-AF65-F5344CB8AC3E}">
        <p14:creationId xmlns:p14="http://schemas.microsoft.com/office/powerpoint/2010/main" val="4278186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1F040F-FBBB-F597-A097-0988F5587B0D}"/>
              </a:ext>
            </a:extLst>
          </p:cNvPr>
          <p:cNvSpPr>
            <a:spLocks noGrp="1"/>
          </p:cNvSpPr>
          <p:nvPr>
            <p:ph type="ctrTitle"/>
          </p:nvPr>
        </p:nvSpPr>
        <p:spPr>
          <a:xfrm>
            <a:off x="-27296" y="1"/>
            <a:ext cx="12310280" cy="4940489"/>
          </a:xfrm>
        </p:spPr>
        <p:txBody>
          <a:bodyPr>
            <a:normAutofit/>
          </a:bodyPr>
          <a:lstStyle/>
          <a:p>
            <a:r>
              <a:rPr lang="el-GR" sz="4800" b="1" dirty="0"/>
              <a:t>ΑΓΙΟΛΟΓΙΑ ΕΟΡΤΟΛΟΓΙΑ</a:t>
            </a:r>
            <a:br>
              <a:rPr lang="el-GR" sz="4800" b="1" dirty="0"/>
            </a:br>
            <a:r>
              <a:rPr lang="el-GR" sz="4800" b="1" dirty="0"/>
              <a:t>ΕΝΟΤΗΤΑ 2</a:t>
            </a:r>
            <a:r>
              <a:rPr lang="el-GR" sz="4800" b="1" baseline="30000" dirty="0"/>
              <a:t>Η</a:t>
            </a:r>
            <a:r>
              <a:rPr lang="el-GR" sz="4800" b="1" dirty="0"/>
              <a:t> </a:t>
            </a:r>
            <a:br>
              <a:rPr lang="el-GR" sz="4800" b="1" dirty="0"/>
            </a:br>
            <a:r>
              <a:rPr lang="el-GR" sz="4800" b="1" dirty="0"/>
              <a:t>ΤΑ ΘΑΥΜΑΤΑ ΤΩΝ ΑΓΙΩΝ</a:t>
            </a:r>
            <a:br>
              <a:rPr lang="el-GR" sz="4800" dirty="0"/>
            </a:br>
            <a:r>
              <a:rPr lang="el-GR" sz="4800" b="1" dirty="0">
                <a:solidFill>
                  <a:srgbClr val="FF0000"/>
                </a:solidFill>
              </a:rPr>
              <a:t>Από το βιβλίο του Δημητρίου Γ. Τσάμη</a:t>
            </a:r>
            <a:br>
              <a:rPr lang="el-GR" sz="4800" b="1" dirty="0">
                <a:solidFill>
                  <a:srgbClr val="FF0000"/>
                </a:solidFill>
              </a:rPr>
            </a:br>
            <a:r>
              <a:rPr lang="el-GR" sz="4800" b="1" dirty="0">
                <a:solidFill>
                  <a:srgbClr val="FF0000"/>
                </a:solidFill>
              </a:rPr>
              <a:t>ΑΓΙΟΛΟΓΙΑ ΤΗΣ ΟΡΘΟΔΟΞΗΣ ΕΚΚΛΗΣΙΑΣ</a:t>
            </a:r>
            <a:br>
              <a:rPr lang="el-GR" sz="4800" b="1" dirty="0">
                <a:solidFill>
                  <a:srgbClr val="FF0000"/>
                </a:solidFill>
              </a:rPr>
            </a:br>
            <a:r>
              <a:rPr lang="el-GR" sz="4800" b="1" dirty="0">
                <a:solidFill>
                  <a:srgbClr val="FF0000"/>
                </a:solidFill>
              </a:rPr>
              <a:t>ΕΚΔΟΣΕΙΣ Π. ΠΟΥΡΝΑΡΑ, ΘΕΣΣΑΛΟΝΙΚΗ 1999, </a:t>
            </a:r>
            <a:br>
              <a:rPr lang="el-GR" sz="4800" b="1" dirty="0">
                <a:solidFill>
                  <a:srgbClr val="FF0000"/>
                </a:solidFill>
              </a:rPr>
            </a:br>
            <a:r>
              <a:rPr lang="el-GR" sz="4800" b="1" dirty="0" err="1">
                <a:solidFill>
                  <a:srgbClr val="FF0000"/>
                </a:solidFill>
              </a:rPr>
              <a:t>σσ</a:t>
            </a:r>
            <a:r>
              <a:rPr lang="el-GR" sz="4800" b="1" dirty="0">
                <a:solidFill>
                  <a:srgbClr val="FF0000"/>
                </a:solidFill>
              </a:rPr>
              <a:t>. 140-149</a:t>
            </a:r>
            <a:endParaRPr lang="el-GR" sz="4800" dirty="0"/>
          </a:p>
        </p:txBody>
      </p:sp>
      <p:sp>
        <p:nvSpPr>
          <p:cNvPr id="3" name="Υπότιτλος 2">
            <a:extLst>
              <a:ext uri="{FF2B5EF4-FFF2-40B4-BE49-F238E27FC236}">
                <a16:creationId xmlns:a16="http://schemas.microsoft.com/office/drawing/2014/main" id="{097ECB81-93B2-4DF7-1414-E198B157878D}"/>
              </a:ext>
            </a:extLst>
          </p:cNvPr>
          <p:cNvSpPr>
            <a:spLocks noGrp="1"/>
          </p:cNvSpPr>
          <p:nvPr>
            <p:ph type="subTitle" idx="1"/>
          </p:nvPr>
        </p:nvSpPr>
        <p:spPr>
          <a:xfrm>
            <a:off x="1428466" y="5076968"/>
            <a:ext cx="9144000" cy="1715282"/>
          </a:xfrm>
        </p:spPr>
        <p:txBody>
          <a:bodyPr>
            <a:normAutofit/>
          </a:bodyPr>
          <a:lstStyle/>
          <a:p>
            <a:r>
              <a:rPr lang="el-GR" sz="2400" dirty="0"/>
              <a:t>Ζ΄ ΕΞΑΜΗΝΟ</a:t>
            </a:r>
            <a:br>
              <a:rPr lang="el-GR" sz="2400" dirty="0"/>
            </a:br>
            <a:r>
              <a:rPr lang="el-GR" sz="2400" dirty="0"/>
              <a:t>ΙΕΡΑΤΙΚΩΝ ΣΠΟΥΔΩΝ</a:t>
            </a:r>
          </a:p>
          <a:p>
            <a:r>
              <a:rPr lang="el-GR" sz="2400" dirty="0"/>
              <a:t>ΔΙΔΑΣΚΟΥΣΑ: ΜΑΡΙΑ Κ. ΚΑΡΑΜΠΕΛΙΑ</a:t>
            </a:r>
          </a:p>
          <a:p>
            <a:r>
              <a:rPr lang="el-GR" sz="2400" dirty="0"/>
              <a:t>2022-2023</a:t>
            </a:r>
          </a:p>
          <a:p>
            <a:endParaRPr lang="el-GR" dirty="0"/>
          </a:p>
        </p:txBody>
      </p:sp>
    </p:spTree>
    <p:extLst>
      <p:ext uri="{BB962C8B-B14F-4D97-AF65-F5344CB8AC3E}">
        <p14:creationId xmlns:p14="http://schemas.microsoft.com/office/powerpoint/2010/main" val="857906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88E041-83E9-56D9-C18A-BD7835E86565}"/>
              </a:ext>
            </a:extLst>
          </p:cNvPr>
          <p:cNvSpPr>
            <a:spLocks noGrp="1"/>
          </p:cNvSpPr>
          <p:nvPr>
            <p:ph type="title"/>
          </p:nvPr>
        </p:nvSpPr>
        <p:spPr>
          <a:xfrm>
            <a:off x="-2" y="22866"/>
            <a:ext cx="12192000" cy="658170"/>
          </a:xfrm>
        </p:spPr>
        <p:txBody>
          <a:bodyPr>
            <a:normAutofit fontScale="90000"/>
          </a:bodyPr>
          <a:lstStyle/>
          <a:p>
            <a:pPr algn="ctr"/>
            <a:r>
              <a:rPr lang="el-GR" dirty="0"/>
              <a:t> </a:t>
            </a:r>
            <a:r>
              <a:rPr lang="el-GR" sz="4000" dirty="0"/>
              <a:t>Ο μυστικός και </a:t>
            </a:r>
            <a:r>
              <a:rPr lang="el-GR" sz="4000" dirty="0" err="1"/>
              <a:t>σωτηριολογικός</a:t>
            </a:r>
            <a:r>
              <a:rPr lang="el-GR" sz="4000" dirty="0"/>
              <a:t> χαρακτήρας του θαύματος</a:t>
            </a:r>
          </a:p>
        </p:txBody>
      </p:sp>
      <p:sp>
        <p:nvSpPr>
          <p:cNvPr id="3" name="Θέση περιεχομένου 2">
            <a:extLst>
              <a:ext uri="{FF2B5EF4-FFF2-40B4-BE49-F238E27FC236}">
                <a16:creationId xmlns:a16="http://schemas.microsoft.com/office/drawing/2014/main" id="{3915899A-3865-1C4B-9CDB-984B3EED9FB5}"/>
              </a:ext>
            </a:extLst>
          </p:cNvPr>
          <p:cNvSpPr>
            <a:spLocks noGrp="1"/>
          </p:cNvSpPr>
          <p:nvPr>
            <p:ph idx="1"/>
          </p:nvPr>
        </p:nvSpPr>
        <p:spPr>
          <a:xfrm>
            <a:off x="-1" y="681036"/>
            <a:ext cx="12191999" cy="6158707"/>
          </a:xfrm>
        </p:spPr>
        <p:txBody>
          <a:bodyPr>
            <a:normAutofit lnSpcReduction="10000"/>
          </a:bodyPr>
          <a:lstStyle/>
          <a:p>
            <a:r>
              <a:rPr lang="el-GR" dirty="0"/>
              <a:t>Βασικό επίσης γνώρισμα του χριστιανικού θαύματος είναι ο μυστικός και </a:t>
            </a:r>
            <a:r>
              <a:rPr lang="el-GR" dirty="0" err="1"/>
              <a:t>σωτηριολογικός</a:t>
            </a:r>
            <a:r>
              <a:rPr lang="el-GR" dirty="0"/>
              <a:t> του χαρακτήρας. Δεν είναι απλώς θεραπεία κάποιας αρρώστιας, ή η λύτρωση από κάποιο δεινό, ούτε επιδιώκει τον εντυπωσιασμό, την ιδιοτελή προβολή, ούτε ενέχει στοιχεία εγωισμού και ματαιοδοξίας. Με το θαύμα εκδηλώνεται η απέραντη ανιδιοτελής αγάπη, η ευσπλαχνία και η αγαθότητα του Θεού, που αποσκοπούν στην μεταμόρφωση του έσω ανθρώπου και την εν Χριστώ σωτηρία του.</a:t>
            </a:r>
          </a:p>
          <a:p>
            <a:r>
              <a:rPr lang="el-GR" dirty="0"/>
              <a:t>Αυτός είναι και ο λόγος που τα θαύματα δεν είναι πάντοτε ευδιάκριτα, είναι βέβαια αυτονόητο ότι ο Θεός θα ανταποκριθεί θετικά στο αίτημα του πιστού, εφόσον μας διαβεβαιώνει: «</a:t>
            </a:r>
            <a:r>
              <a:rPr lang="el-GR" i="1" dirty="0" err="1"/>
              <a:t>αἰτεῖτε</a:t>
            </a:r>
            <a:r>
              <a:rPr lang="el-GR" i="1" dirty="0"/>
              <a:t> </a:t>
            </a:r>
            <a:r>
              <a:rPr lang="el-GR" i="1" dirty="0" err="1"/>
              <a:t>καὶ</a:t>
            </a:r>
            <a:r>
              <a:rPr lang="el-GR" i="1" dirty="0"/>
              <a:t> </a:t>
            </a:r>
            <a:r>
              <a:rPr lang="el-GR" i="1" dirty="0" err="1"/>
              <a:t>δοθήσετε</a:t>
            </a:r>
            <a:r>
              <a:rPr lang="el-GR" i="1" dirty="0"/>
              <a:t> </a:t>
            </a:r>
            <a:r>
              <a:rPr lang="el-GR" i="1" dirty="0" err="1"/>
              <a:t>ὑμῖν</a:t>
            </a:r>
            <a:r>
              <a:rPr lang="el-GR" dirty="0"/>
              <a:t>» (</a:t>
            </a:r>
            <a:r>
              <a:rPr lang="el-GR" i="1" dirty="0" err="1"/>
              <a:t>Μθ</a:t>
            </a:r>
            <a:r>
              <a:rPr lang="el-GR" dirty="0"/>
              <a:t> 7,7). Η ανταπόκριση όμως του Θεού εξυπηρετεί το πραγματικό συμφέρον του πιστού, και γι’ αυτό μπορεί να διαφέρει από την ανθρώπινη προσδοκία. </a:t>
            </a:r>
          </a:p>
          <a:p>
            <a:r>
              <a:rPr lang="el-GR" dirty="0"/>
              <a:t>Στην Τρίτη ευχή των Αντιφώνων της </a:t>
            </a:r>
            <a:r>
              <a:rPr lang="el-GR" i="1" dirty="0"/>
              <a:t>Θείας Λειτουργίας </a:t>
            </a:r>
            <a:r>
              <a:rPr lang="el-GR" dirty="0"/>
              <a:t>του Ιωάννη του Χρυσοστόμου, ο ιερέας εύχεται: «… </a:t>
            </a:r>
            <a:r>
              <a:rPr lang="el-GR" i="1" dirty="0" err="1"/>
              <a:t>αὐτὸς</a:t>
            </a:r>
            <a:r>
              <a:rPr lang="el-GR" i="1" dirty="0"/>
              <a:t> </a:t>
            </a:r>
            <a:r>
              <a:rPr lang="el-GR" i="1" dirty="0" err="1"/>
              <a:t>καὶ</a:t>
            </a:r>
            <a:r>
              <a:rPr lang="el-GR" i="1" dirty="0"/>
              <a:t> </a:t>
            </a:r>
            <a:r>
              <a:rPr lang="el-GR" i="1" dirty="0" err="1"/>
              <a:t>νῦν</a:t>
            </a:r>
            <a:r>
              <a:rPr lang="el-GR" i="1" dirty="0"/>
              <a:t> </a:t>
            </a:r>
            <a:r>
              <a:rPr lang="el-GR" i="1" dirty="0" err="1"/>
              <a:t>τῶν</a:t>
            </a:r>
            <a:r>
              <a:rPr lang="el-GR" i="1" dirty="0"/>
              <a:t> δούλων σου </a:t>
            </a:r>
            <a:r>
              <a:rPr lang="el-GR" i="1" dirty="0" err="1"/>
              <a:t>τὰ</a:t>
            </a:r>
            <a:r>
              <a:rPr lang="el-GR" i="1" dirty="0"/>
              <a:t> </a:t>
            </a:r>
            <a:r>
              <a:rPr lang="el-GR" i="1" dirty="0" err="1"/>
              <a:t>αἰτήματα</a:t>
            </a:r>
            <a:r>
              <a:rPr lang="el-GR" i="1" dirty="0"/>
              <a:t> </a:t>
            </a:r>
            <a:r>
              <a:rPr lang="el-GR" i="1" dirty="0" err="1"/>
              <a:t>πρὸς</a:t>
            </a:r>
            <a:r>
              <a:rPr lang="el-GR" i="1" dirty="0"/>
              <a:t> </a:t>
            </a:r>
            <a:r>
              <a:rPr lang="el-GR" i="1" dirty="0" err="1"/>
              <a:t>τὸ</a:t>
            </a:r>
            <a:r>
              <a:rPr lang="el-GR" i="1" dirty="0"/>
              <a:t> συμφέρον </a:t>
            </a:r>
            <a:r>
              <a:rPr lang="el-GR" i="1" dirty="0" err="1"/>
              <a:t>πλήρωσον</a:t>
            </a:r>
            <a:r>
              <a:rPr lang="el-GR" i="1" dirty="0"/>
              <a:t>, </a:t>
            </a:r>
            <a:r>
              <a:rPr lang="el-GR" i="1" dirty="0" err="1"/>
              <a:t>χορηγῶν</a:t>
            </a:r>
            <a:r>
              <a:rPr lang="el-GR" i="1" dirty="0"/>
              <a:t> </a:t>
            </a:r>
            <a:r>
              <a:rPr lang="el-GR" i="1" dirty="0" err="1"/>
              <a:t>ἡμῖν</a:t>
            </a:r>
            <a:r>
              <a:rPr lang="el-GR" i="1" dirty="0"/>
              <a:t> </a:t>
            </a:r>
            <a:r>
              <a:rPr lang="el-GR" i="1" dirty="0" err="1"/>
              <a:t>ἐν</a:t>
            </a:r>
            <a:r>
              <a:rPr lang="el-GR" i="1" dirty="0"/>
              <a:t> </a:t>
            </a:r>
            <a:r>
              <a:rPr lang="el-GR" i="1" dirty="0" err="1"/>
              <a:t>τ</a:t>
            </a:r>
            <a:r>
              <a:rPr lang="el-GR" i="1" dirty="0" err="1">
                <a:latin typeface="Calibri" panose="020F0502020204030204" pitchFamily="34" charset="0"/>
                <a:cs typeface="Calibri" panose="020F0502020204030204" pitchFamily="34" charset="0"/>
              </a:rPr>
              <a:t>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παρόντι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αἰῶνι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τὴν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ἐπίγνωσιν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τῆς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σῆς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ἀληθείας</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καὶ</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ἐν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τῷ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μέλλοντι</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ζωὴν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αἰώνιον</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χαριζόμενος</a:t>
            </a:r>
            <a:r>
              <a:rPr lang="el-GR" dirty="0">
                <a:latin typeface="Calibri" panose="020F0502020204030204" pitchFamily="34" charset="0"/>
                <a:cs typeface="Calibri" panose="020F0502020204030204" pitchFamily="34" charset="0"/>
              </a:rPr>
              <a:t>».</a:t>
            </a:r>
            <a:endParaRPr lang="el-GR" dirty="0"/>
          </a:p>
        </p:txBody>
      </p:sp>
    </p:spTree>
    <p:extLst>
      <p:ext uri="{BB962C8B-B14F-4D97-AF65-F5344CB8AC3E}">
        <p14:creationId xmlns:p14="http://schemas.microsoft.com/office/powerpoint/2010/main" val="2844345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235BC8-DE86-9CFE-3011-D488AD6423BC}"/>
              </a:ext>
            </a:extLst>
          </p:cNvPr>
          <p:cNvSpPr>
            <a:spLocks noGrp="1"/>
          </p:cNvSpPr>
          <p:nvPr>
            <p:ph type="title"/>
          </p:nvPr>
        </p:nvSpPr>
        <p:spPr>
          <a:xfrm>
            <a:off x="0" y="18255"/>
            <a:ext cx="12192000" cy="445769"/>
          </a:xfrm>
        </p:spPr>
        <p:txBody>
          <a:bodyPr>
            <a:normAutofit fontScale="90000"/>
          </a:bodyPr>
          <a:lstStyle/>
          <a:p>
            <a:pPr algn="ctr"/>
            <a:r>
              <a:rPr lang="el-GR" dirty="0"/>
              <a:t>Το θαύμα ως φανέρωση της βασιλείας των ουρανών  </a:t>
            </a:r>
          </a:p>
        </p:txBody>
      </p:sp>
      <p:sp>
        <p:nvSpPr>
          <p:cNvPr id="3" name="Θέση περιεχομένου 2">
            <a:extLst>
              <a:ext uri="{FF2B5EF4-FFF2-40B4-BE49-F238E27FC236}">
                <a16:creationId xmlns:a16="http://schemas.microsoft.com/office/drawing/2014/main" id="{48DD8984-9842-C051-5D11-6A8BD8A2887A}"/>
              </a:ext>
            </a:extLst>
          </p:cNvPr>
          <p:cNvSpPr>
            <a:spLocks noGrp="1"/>
          </p:cNvSpPr>
          <p:nvPr>
            <p:ph idx="1"/>
          </p:nvPr>
        </p:nvSpPr>
        <p:spPr>
          <a:xfrm>
            <a:off x="-1" y="464024"/>
            <a:ext cx="12191999" cy="6393976"/>
          </a:xfrm>
        </p:spPr>
        <p:txBody>
          <a:bodyPr/>
          <a:lstStyle/>
          <a:p>
            <a:r>
              <a:rPr lang="el-GR" dirty="0"/>
              <a:t>Στο χριστιανικό θαύμα προεικονίζεται εσχατολογικά και «</a:t>
            </a:r>
            <a:r>
              <a:rPr lang="el-GR" i="1" dirty="0" err="1"/>
              <a:t>ἐν</a:t>
            </a:r>
            <a:r>
              <a:rPr lang="el-GR" i="1" dirty="0"/>
              <a:t> </a:t>
            </a:r>
            <a:r>
              <a:rPr lang="el-GR" i="1" dirty="0" err="1"/>
              <a:t>ἐσόπτρῳ</a:t>
            </a:r>
            <a:r>
              <a:rPr lang="el-GR" dirty="0"/>
              <a:t>» η νέα εν Χριστώ πραγματικότητα της βασιλείας των ουρανών, που έχει ήδη εγκαθιδρυθεί, αλλά δεν έχει ακόμη ολοκληρωθεί. </a:t>
            </a:r>
          </a:p>
          <a:p>
            <a:r>
              <a:rPr lang="el-GR" dirty="0"/>
              <a:t>Ο Ιησούς, ως νέος Αδάμ, οδηγεί τον λαό του στον νέο κόσμο, όπου δεν υπάρχει ο θάνατος και οι συνέπειές του: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ἐξαλείψει</a:t>
            </a:r>
            <a:r>
              <a:rPr lang="el-GR" b="0" i="1" dirty="0">
                <a:solidFill>
                  <a:srgbClr val="000000"/>
                </a:solidFill>
                <a:effectLst/>
              </a:rPr>
              <a:t> </a:t>
            </a:r>
            <a:r>
              <a:rPr lang="el-GR" b="0" i="1" dirty="0" err="1">
                <a:solidFill>
                  <a:srgbClr val="000000"/>
                </a:solidFill>
                <a:effectLst/>
              </a:rPr>
              <a:t>ἀπ</a:t>
            </a:r>
            <a:r>
              <a:rPr lang="el-GR" b="0" i="1" dirty="0">
                <a:solidFill>
                  <a:srgbClr val="000000"/>
                </a:solidFill>
                <a:effectLst/>
              </a:rPr>
              <a:t>᾿ </a:t>
            </a:r>
            <a:r>
              <a:rPr lang="el-GR" b="0" i="1" dirty="0" err="1">
                <a:solidFill>
                  <a:srgbClr val="000000"/>
                </a:solidFill>
                <a:effectLst/>
              </a:rPr>
              <a:t>αὐτῶν</a:t>
            </a:r>
            <a:r>
              <a:rPr lang="el-GR" b="0" i="1" dirty="0">
                <a:solidFill>
                  <a:srgbClr val="000000"/>
                </a:solidFill>
                <a:effectLst/>
              </a:rPr>
              <a:t> ὁ </a:t>
            </a:r>
            <a:r>
              <a:rPr lang="el-GR" b="0" i="1" dirty="0" err="1">
                <a:solidFill>
                  <a:srgbClr val="000000"/>
                </a:solidFill>
                <a:effectLst/>
              </a:rPr>
              <a:t>Θεὸς</a:t>
            </a:r>
            <a:r>
              <a:rPr lang="el-GR" b="0" i="1" dirty="0">
                <a:solidFill>
                  <a:srgbClr val="000000"/>
                </a:solidFill>
                <a:effectLst/>
              </a:rPr>
              <a:t> </a:t>
            </a:r>
            <a:r>
              <a:rPr lang="el-GR" b="0" i="1" dirty="0" err="1">
                <a:solidFill>
                  <a:srgbClr val="000000"/>
                </a:solidFill>
                <a:effectLst/>
              </a:rPr>
              <a:t>πᾶν</a:t>
            </a:r>
            <a:r>
              <a:rPr lang="el-GR" b="0" i="1" dirty="0">
                <a:solidFill>
                  <a:srgbClr val="000000"/>
                </a:solidFill>
                <a:effectLst/>
              </a:rPr>
              <a:t> </a:t>
            </a:r>
            <a:r>
              <a:rPr lang="el-GR" b="0" i="1" dirty="0" err="1">
                <a:solidFill>
                  <a:srgbClr val="000000"/>
                </a:solidFill>
                <a:effectLst/>
              </a:rPr>
              <a:t>δάκρυον</a:t>
            </a:r>
            <a:r>
              <a:rPr lang="el-GR" b="0" i="1" dirty="0">
                <a:solidFill>
                  <a:srgbClr val="000000"/>
                </a:solidFill>
                <a:effectLst/>
              </a:rPr>
              <a:t> </a:t>
            </a:r>
            <a:r>
              <a:rPr lang="el-GR" b="0" i="1" dirty="0" err="1">
                <a:solidFill>
                  <a:srgbClr val="000000"/>
                </a:solidFill>
                <a:effectLst/>
              </a:rPr>
              <a:t>ἀπὸ</a:t>
            </a:r>
            <a:r>
              <a:rPr lang="el-GR" b="0" i="1" dirty="0">
                <a:solidFill>
                  <a:srgbClr val="000000"/>
                </a:solidFill>
                <a:effectLst/>
              </a:rPr>
              <a:t> </a:t>
            </a:r>
            <a:r>
              <a:rPr lang="el-GR" b="0" i="1" dirty="0" err="1">
                <a:solidFill>
                  <a:srgbClr val="000000"/>
                </a:solidFill>
                <a:effectLst/>
              </a:rPr>
              <a:t>τῶν</a:t>
            </a:r>
            <a:r>
              <a:rPr lang="el-GR" b="0" i="1" dirty="0">
                <a:solidFill>
                  <a:srgbClr val="000000"/>
                </a:solidFill>
                <a:effectLst/>
              </a:rPr>
              <a:t> </a:t>
            </a:r>
            <a:r>
              <a:rPr lang="el-GR" b="0" i="1" dirty="0" err="1">
                <a:solidFill>
                  <a:srgbClr val="000000"/>
                </a:solidFill>
                <a:effectLst/>
              </a:rPr>
              <a:t>ὀφθαλμῶν</a:t>
            </a:r>
            <a:r>
              <a:rPr lang="el-GR" b="0" i="1" dirty="0">
                <a:solidFill>
                  <a:srgbClr val="000000"/>
                </a:solidFill>
                <a:effectLst/>
              </a:rPr>
              <a:t> </a:t>
            </a:r>
            <a:r>
              <a:rPr lang="el-GR" b="0" i="1" dirty="0" err="1">
                <a:solidFill>
                  <a:srgbClr val="000000"/>
                </a:solidFill>
                <a:effectLst/>
              </a:rPr>
              <a:t>αὐτῶν</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ὁ </a:t>
            </a:r>
            <a:r>
              <a:rPr lang="el-GR" b="0" i="1" dirty="0" err="1">
                <a:solidFill>
                  <a:srgbClr val="000000"/>
                </a:solidFill>
                <a:effectLst/>
              </a:rPr>
              <a:t>θάνατος</a:t>
            </a:r>
            <a:r>
              <a:rPr lang="el-GR" b="0" i="1" dirty="0">
                <a:solidFill>
                  <a:srgbClr val="000000"/>
                </a:solidFill>
                <a:effectLst/>
              </a:rPr>
              <a:t> </a:t>
            </a:r>
            <a:r>
              <a:rPr lang="el-GR" b="0" i="1" dirty="0" err="1">
                <a:solidFill>
                  <a:srgbClr val="000000"/>
                </a:solidFill>
                <a:effectLst/>
              </a:rPr>
              <a:t>οὐκ</a:t>
            </a:r>
            <a:r>
              <a:rPr lang="el-GR" b="0" i="1" dirty="0">
                <a:solidFill>
                  <a:srgbClr val="000000"/>
                </a:solidFill>
                <a:effectLst/>
              </a:rPr>
              <a:t> </a:t>
            </a:r>
            <a:r>
              <a:rPr lang="el-GR" b="0" i="1" dirty="0" err="1">
                <a:solidFill>
                  <a:srgbClr val="000000"/>
                </a:solidFill>
                <a:effectLst/>
              </a:rPr>
              <a:t>ἔσται</a:t>
            </a:r>
            <a:r>
              <a:rPr lang="el-GR" b="0" i="1" dirty="0">
                <a:solidFill>
                  <a:srgbClr val="000000"/>
                </a:solidFill>
                <a:effectLst/>
              </a:rPr>
              <a:t> </a:t>
            </a:r>
            <a:r>
              <a:rPr lang="el-GR" b="0" i="1" dirty="0" err="1">
                <a:solidFill>
                  <a:srgbClr val="000000"/>
                </a:solidFill>
                <a:effectLst/>
              </a:rPr>
              <a:t>ἔτι</a:t>
            </a:r>
            <a:r>
              <a:rPr lang="el-GR" b="0" i="1" dirty="0">
                <a:solidFill>
                  <a:srgbClr val="000000"/>
                </a:solidFill>
                <a:effectLst/>
              </a:rPr>
              <a:t>, </a:t>
            </a:r>
            <a:r>
              <a:rPr lang="el-GR" b="0" i="1" dirty="0" err="1">
                <a:solidFill>
                  <a:srgbClr val="000000"/>
                </a:solidFill>
                <a:effectLst/>
              </a:rPr>
              <a:t>οὔτε</a:t>
            </a:r>
            <a:r>
              <a:rPr lang="el-GR" b="0" i="1" dirty="0">
                <a:solidFill>
                  <a:srgbClr val="000000"/>
                </a:solidFill>
                <a:effectLst/>
              </a:rPr>
              <a:t> </a:t>
            </a:r>
            <a:r>
              <a:rPr lang="el-GR" b="0" i="1" dirty="0" err="1">
                <a:solidFill>
                  <a:srgbClr val="000000"/>
                </a:solidFill>
                <a:effectLst/>
              </a:rPr>
              <a:t>πένθος</a:t>
            </a:r>
            <a:r>
              <a:rPr lang="el-GR" b="0" i="1" dirty="0">
                <a:solidFill>
                  <a:srgbClr val="000000"/>
                </a:solidFill>
                <a:effectLst/>
              </a:rPr>
              <a:t> </a:t>
            </a:r>
            <a:r>
              <a:rPr lang="el-GR" b="0" i="1" dirty="0" err="1">
                <a:solidFill>
                  <a:srgbClr val="000000"/>
                </a:solidFill>
                <a:effectLst/>
              </a:rPr>
              <a:t>οὔτε</a:t>
            </a:r>
            <a:r>
              <a:rPr lang="el-GR" b="0" i="1" dirty="0">
                <a:solidFill>
                  <a:srgbClr val="000000"/>
                </a:solidFill>
                <a:effectLst/>
              </a:rPr>
              <a:t> </a:t>
            </a:r>
            <a:r>
              <a:rPr lang="el-GR" b="0" i="1" dirty="0" err="1">
                <a:solidFill>
                  <a:srgbClr val="000000"/>
                </a:solidFill>
                <a:effectLst/>
              </a:rPr>
              <a:t>κραυγὴ</a:t>
            </a:r>
            <a:r>
              <a:rPr lang="el-GR" b="0" i="1" dirty="0">
                <a:solidFill>
                  <a:srgbClr val="000000"/>
                </a:solidFill>
                <a:effectLst/>
              </a:rPr>
              <a:t> </a:t>
            </a:r>
            <a:r>
              <a:rPr lang="el-GR" b="0" i="1" dirty="0" err="1">
                <a:solidFill>
                  <a:srgbClr val="000000"/>
                </a:solidFill>
                <a:effectLst/>
              </a:rPr>
              <a:t>οὔτε</a:t>
            </a:r>
            <a:r>
              <a:rPr lang="el-GR" b="0" i="1" dirty="0">
                <a:solidFill>
                  <a:srgbClr val="000000"/>
                </a:solidFill>
                <a:effectLst/>
              </a:rPr>
              <a:t> </a:t>
            </a:r>
            <a:r>
              <a:rPr lang="el-GR" b="0" i="1" dirty="0" err="1">
                <a:solidFill>
                  <a:srgbClr val="000000"/>
                </a:solidFill>
                <a:effectLst/>
              </a:rPr>
              <a:t>πόνος</a:t>
            </a:r>
            <a:r>
              <a:rPr lang="el-GR" b="0" i="1" dirty="0">
                <a:solidFill>
                  <a:srgbClr val="000000"/>
                </a:solidFill>
                <a:effectLst/>
              </a:rPr>
              <a:t> </a:t>
            </a:r>
            <a:r>
              <a:rPr lang="el-GR" b="0" i="1" dirty="0" err="1">
                <a:solidFill>
                  <a:srgbClr val="000000"/>
                </a:solidFill>
                <a:effectLst/>
              </a:rPr>
              <a:t>οὐκ</a:t>
            </a:r>
            <a:r>
              <a:rPr lang="el-GR" b="0" i="1" dirty="0">
                <a:solidFill>
                  <a:srgbClr val="000000"/>
                </a:solidFill>
                <a:effectLst/>
              </a:rPr>
              <a:t> </a:t>
            </a:r>
            <a:r>
              <a:rPr lang="el-GR" b="0" i="1" dirty="0" err="1">
                <a:solidFill>
                  <a:srgbClr val="000000"/>
                </a:solidFill>
                <a:effectLst/>
              </a:rPr>
              <a:t>ἔσται</a:t>
            </a:r>
            <a:r>
              <a:rPr lang="el-GR" b="0" i="1" dirty="0">
                <a:solidFill>
                  <a:srgbClr val="000000"/>
                </a:solidFill>
                <a:effectLst/>
              </a:rPr>
              <a:t> </a:t>
            </a:r>
            <a:r>
              <a:rPr lang="el-GR" b="0" i="1" dirty="0" err="1">
                <a:solidFill>
                  <a:srgbClr val="000000"/>
                </a:solidFill>
                <a:effectLst/>
              </a:rPr>
              <a:t>ἔτι</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τὰ</a:t>
            </a:r>
            <a:r>
              <a:rPr lang="el-GR" b="0" i="1" dirty="0">
                <a:solidFill>
                  <a:srgbClr val="000000"/>
                </a:solidFill>
                <a:effectLst/>
              </a:rPr>
              <a:t> </a:t>
            </a:r>
            <a:r>
              <a:rPr lang="el-GR" b="0" i="1" dirty="0" err="1">
                <a:solidFill>
                  <a:srgbClr val="000000"/>
                </a:solidFill>
                <a:effectLst/>
              </a:rPr>
              <a:t>πρῶτα</a:t>
            </a:r>
            <a:r>
              <a:rPr lang="el-GR" b="0" i="1" dirty="0">
                <a:solidFill>
                  <a:srgbClr val="000000"/>
                </a:solidFill>
                <a:effectLst/>
              </a:rPr>
              <a:t> </a:t>
            </a:r>
            <a:r>
              <a:rPr lang="el-GR" b="0" i="1" dirty="0" err="1">
                <a:solidFill>
                  <a:srgbClr val="000000"/>
                </a:solidFill>
                <a:effectLst/>
              </a:rPr>
              <a:t>ἀπῆλθον</a:t>
            </a:r>
            <a:r>
              <a:rPr lang="el-GR" dirty="0">
                <a:solidFill>
                  <a:srgbClr val="000000"/>
                </a:solidFill>
              </a:rPr>
              <a:t>» (</a:t>
            </a:r>
            <a:r>
              <a:rPr lang="el-GR" i="1" dirty="0" err="1">
                <a:solidFill>
                  <a:srgbClr val="000000"/>
                </a:solidFill>
              </a:rPr>
              <a:t>Απ</a:t>
            </a:r>
            <a:r>
              <a:rPr lang="el-GR" i="1" dirty="0">
                <a:solidFill>
                  <a:srgbClr val="000000"/>
                </a:solidFill>
              </a:rPr>
              <a:t> </a:t>
            </a:r>
            <a:r>
              <a:rPr lang="el-GR" i="1" dirty="0" err="1">
                <a:solidFill>
                  <a:srgbClr val="000000"/>
                </a:solidFill>
              </a:rPr>
              <a:t>Ιω</a:t>
            </a:r>
            <a:r>
              <a:rPr lang="el-GR" i="1" dirty="0">
                <a:solidFill>
                  <a:srgbClr val="000000"/>
                </a:solidFill>
              </a:rPr>
              <a:t> </a:t>
            </a:r>
            <a:r>
              <a:rPr lang="el-GR" dirty="0">
                <a:solidFill>
                  <a:srgbClr val="000000"/>
                </a:solidFill>
              </a:rPr>
              <a:t>21,4)</a:t>
            </a:r>
            <a:endParaRPr lang="el-GR" dirty="0"/>
          </a:p>
          <a:p>
            <a:r>
              <a:rPr lang="el-GR" dirty="0"/>
              <a:t>Τη χαραυγή του νέου αυτού φωτεινού κόσμου προαναγγέλλουν και δείχνουν τα «σημεία», δηλαδή τα θαύματα του Μεσσία και των αγίων του.</a:t>
            </a:r>
          </a:p>
        </p:txBody>
      </p:sp>
    </p:spTree>
    <p:extLst>
      <p:ext uri="{BB962C8B-B14F-4D97-AF65-F5344CB8AC3E}">
        <p14:creationId xmlns:p14="http://schemas.microsoft.com/office/powerpoint/2010/main" val="4057522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49AF0D-3B69-BB66-A9A5-0A76FD368303}"/>
              </a:ext>
            </a:extLst>
          </p:cNvPr>
          <p:cNvSpPr>
            <a:spLocks noGrp="1"/>
          </p:cNvSpPr>
          <p:nvPr>
            <p:ph type="title"/>
          </p:nvPr>
        </p:nvSpPr>
        <p:spPr>
          <a:xfrm>
            <a:off x="838200" y="18255"/>
            <a:ext cx="10515600" cy="855202"/>
          </a:xfrm>
        </p:spPr>
        <p:txBody>
          <a:bodyPr>
            <a:normAutofit/>
          </a:bodyPr>
          <a:lstStyle/>
          <a:p>
            <a:pPr algn="ctr"/>
            <a:r>
              <a:rPr lang="el-GR" dirty="0"/>
              <a:t>Θαύματα και αναγνώριση αγίων</a:t>
            </a:r>
          </a:p>
        </p:txBody>
      </p:sp>
      <p:sp>
        <p:nvSpPr>
          <p:cNvPr id="3" name="Θέση περιεχομένου 2">
            <a:extLst>
              <a:ext uri="{FF2B5EF4-FFF2-40B4-BE49-F238E27FC236}">
                <a16:creationId xmlns:a16="http://schemas.microsoft.com/office/drawing/2014/main" id="{653DA9C7-FFA6-FF94-983D-165E6F9BF30F}"/>
              </a:ext>
            </a:extLst>
          </p:cNvPr>
          <p:cNvSpPr>
            <a:spLocks noGrp="1"/>
          </p:cNvSpPr>
          <p:nvPr>
            <p:ph idx="1"/>
          </p:nvPr>
        </p:nvSpPr>
        <p:spPr>
          <a:xfrm>
            <a:off x="0" y="733805"/>
            <a:ext cx="12192000" cy="6105940"/>
          </a:xfrm>
        </p:spPr>
        <p:txBody>
          <a:bodyPr/>
          <a:lstStyle/>
          <a:p>
            <a:r>
              <a:rPr lang="el-GR" dirty="0"/>
              <a:t>Στην Ορθόδοξη Εκκλησία τα θαύματα δεν θεωρήθηκαν ποτέ ως απαραίτητα κριτήρια για την αναγνώριση των αγίων. Πολλοί γνωστοί άγιοι και μεγάλοι Πατέρες της Εκκλησίας δεν θαυματούργησαν στη διάρκεια της ζωής τους ή μετά την κοίμησή τους. </a:t>
            </a:r>
          </a:p>
          <a:p>
            <a:r>
              <a:rPr lang="el-GR" dirty="0"/>
              <a:t>Κυρίως </a:t>
            </a:r>
            <a:r>
              <a:rPr lang="el-GR" b="1" dirty="0"/>
              <a:t>μετά τον </a:t>
            </a:r>
            <a:r>
              <a:rPr lang="el-GR" b="1" dirty="0" err="1"/>
              <a:t>ιδ</a:t>
            </a:r>
            <a:r>
              <a:rPr lang="el-GR" b="1" dirty="0"/>
              <a:t>΄ αιώνα </a:t>
            </a:r>
            <a:r>
              <a:rPr lang="el-GR" dirty="0"/>
              <a:t>η εκκλησιαστική αρχή, προκειμένου να ανακηρύξει κάποιον άγιο ζητούσε μαρτυρίες για θαύματα που είχαν γίνει με επίκληση των πρεσβειών του από τους πιστούς. </a:t>
            </a:r>
          </a:p>
          <a:p>
            <a:r>
              <a:rPr lang="el-GR" dirty="0"/>
              <a:t>Η συλλογή με βεβαιωμένες μαρτυρίες για θαύματα οφείλεται στο ότι σε κάθε ανακήρυξη αγίου θα παρουσιαστούν κάποιοι που θα την αμφισβητήσουν ή ακόμη και θα την αρνηθούν, ιδιαιτέρως σε περιπτώσεις που ο άγιος είχε εμπλακεί σε εκκλησιαστικές και πολιτικές διαμάχες. (περίπτωση Γρηγορίου Παλαμά, τακτική αγίου </a:t>
            </a:r>
            <a:r>
              <a:rPr lang="el-GR" dirty="0" err="1"/>
              <a:t>Φιλοθέου</a:t>
            </a:r>
            <a:r>
              <a:rPr lang="el-GR" dirty="0"/>
              <a:t> Κοκκίνου: «</a:t>
            </a:r>
            <a:r>
              <a:rPr lang="el-GR" i="1" dirty="0" err="1"/>
              <a:t>διὰ</a:t>
            </a:r>
            <a:r>
              <a:rPr lang="el-GR" i="1" dirty="0"/>
              <a:t> </a:t>
            </a:r>
            <a:r>
              <a:rPr lang="el-GR" i="1" dirty="0" err="1"/>
              <a:t>τοὺς</a:t>
            </a:r>
            <a:r>
              <a:rPr lang="el-GR" i="1" dirty="0"/>
              <a:t> </a:t>
            </a:r>
            <a:r>
              <a:rPr lang="el-GR" i="1" dirty="0" err="1"/>
              <a:t>ἀμφιβάλλοντας</a:t>
            </a:r>
            <a:r>
              <a:rPr lang="el-GR" i="1" dirty="0"/>
              <a:t> </a:t>
            </a:r>
            <a:r>
              <a:rPr lang="el-GR" i="1" dirty="0" err="1"/>
              <a:t>καὶ</a:t>
            </a:r>
            <a:r>
              <a:rPr lang="el-GR" i="1" dirty="0"/>
              <a:t> </a:t>
            </a:r>
            <a:r>
              <a:rPr lang="el-GR" i="1" dirty="0" err="1"/>
              <a:t>τοὺς</a:t>
            </a:r>
            <a:r>
              <a:rPr lang="el-GR" i="1" dirty="0"/>
              <a:t> </a:t>
            </a:r>
            <a:r>
              <a:rPr lang="el-GR" i="1" dirty="0" err="1"/>
              <a:t>ἀπιστοῦντας</a:t>
            </a:r>
            <a:r>
              <a:rPr lang="el-GR" dirty="0"/>
              <a:t>»)</a:t>
            </a:r>
          </a:p>
          <a:p>
            <a:r>
              <a:rPr lang="el-GR" dirty="0"/>
              <a:t>Στην περίπτωση αυτή τα θαύματα είναι η πιο αποστομωτική απάντηση.</a:t>
            </a:r>
          </a:p>
        </p:txBody>
      </p:sp>
    </p:spTree>
    <p:extLst>
      <p:ext uri="{BB962C8B-B14F-4D97-AF65-F5344CB8AC3E}">
        <p14:creationId xmlns:p14="http://schemas.microsoft.com/office/powerpoint/2010/main" val="3120531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8ECE59-F6E4-68AC-57A8-0ABBA763056C}"/>
              </a:ext>
            </a:extLst>
          </p:cNvPr>
          <p:cNvSpPr>
            <a:spLocks noGrp="1"/>
          </p:cNvSpPr>
          <p:nvPr>
            <p:ph type="title"/>
          </p:nvPr>
        </p:nvSpPr>
        <p:spPr>
          <a:xfrm>
            <a:off x="838200" y="18256"/>
            <a:ext cx="10515600" cy="814257"/>
          </a:xfrm>
        </p:spPr>
        <p:txBody>
          <a:bodyPr>
            <a:normAutofit/>
          </a:bodyPr>
          <a:lstStyle/>
          <a:p>
            <a:pPr algn="ctr"/>
            <a:r>
              <a:rPr lang="el-GR" dirty="0"/>
              <a:t>Θαύματα και αναγνώριση αγίων</a:t>
            </a:r>
          </a:p>
        </p:txBody>
      </p:sp>
      <p:sp>
        <p:nvSpPr>
          <p:cNvPr id="3" name="Θέση περιεχομένου 2">
            <a:extLst>
              <a:ext uri="{FF2B5EF4-FFF2-40B4-BE49-F238E27FC236}">
                <a16:creationId xmlns:a16="http://schemas.microsoft.com/office/drawing/2014/main" id="{7D3860A5-E86D-7847-EE06-30B4687DE6E5}"/>
              </a:ext>
            </a:extLst>
          </p:cNvPr>
          <p:cNvSpPr>
            <a:spLocks noGrp="1"/>
          </p:cNvSpPr>
          <p:nvPr>
            <p:ph idx="1"/>
          </p:nvPr>
        </p:nvSpPr>
        <p:spPr>
          <a:xfrm>
            <a:off x="0" y="706508"/>
            <a:ext cx="12192000" cy="6133236"/>
          </a:xfrm>
        </p:spPr>
        <p:txBody>
          <a:bodyPr/>
          <a:lstStyle/>
          <a:p>
            <a:r>
              <a:rPr lang="el-GR" dirty="0"/>
              <a:t>Η Ρωμαιοκαθολική Εκκλησία δεν αναγνωρίζει τους αγίους της Ορθοδοξίας, που ανακηρύχθηκαν μετά το σχίσμα. Αλλά και η Ορθόδοξη Εκκλησία τηρεί παρόμοια στάση για τους ρωμαιοκαθολικούς αγίους, γιατί οι άγιοι της Ρωμαιοκαθολικής Εκκλησίας ανακηρύχθηκαν με περίπλοκες δικανικές διαδικασίες και όχι με τη χάρη του Θεού και τη μαρτυρία του πιστού λαού. </a:t>
            </a:r>
          </a:p>
          <a:p>
            <a:r>
              <a:rPr lang="el-GR" dirty="0"/>
              <a:t>Τα κριτήρια θεσπίστηκαν από τον </a:t>
            </a:r>
            <a:r>
              <a:rPr lang="el-GR" b="1" dirty="0"/>
              <a:t>πάπα </a:t>
            </a:r>
            <a:r>
              <a:rPr lang="el-GR" b="1" dirty="0" err="1"/>
              <a:t>Βενέδικτο</a:t>
            </a:r>
            <a:r>
              <a:rPr lang="el-GR" b="1" dirty="0"/>
              <a:t> ΙΔ΄ </a:t>
            </a:r>
            <a:r>
              <a:rPr lang="el-GR" dirty="0"/>
              <a:t>(1740-1758). Σύμφωνα μ’ αυτά π.χ. πρέπει η ασθένεια, που θεραπεύτηκε θαυματουργικά, να ήταν σοβαρή, επιβεβαιωμένη από πολλές μαρτυρίες και η τελική θαυματουργική θεραπεία να ήταν ακαριαία και τα αποτελέσματά της διαρκή. Δεν θεωρείται θαύμα εάν ύστερα από πολλές προσευχές θεραπεύτηκε μία πολύ σοβαρή ασθένεια με ιατρική επέμβαση.</a:t>
            </a:r>
          </a:p>
          <a:p>
            <a:r>
              <a:rPr lang="el-GR" dirty="0"/>
              <a:t>Αξίζει να σημειωθεί ότι στη </a:t>
            </a:r>
            <a:r>
              <a:rPr lang="el-GR" dirty="0" err="1"/>
              <a:t>Λούρδη</a:t>
            </a:r>
            <a:r>
              <a:rPr lang="el-GR" dirty="0"/>
              <a:t>, το πιο γνωστό θεομητορικό προσκύνημα της Ρωμαιοκαθολικής Εκκλησίας, υπάρχει «Διεθνής Ιατρική Εταιρεία», η οποία αποτελείται από εξήντα ειδικούς γιατρούς και έχει ως έργο τη διαπίστωση και βεβαίωση των θαυμάτων.  </a:t>
            </a:r>
          </a:p>
        </p:txBody>
      </p:sp>
    </p:spTree>
    <p:extLst>
      <p:ext uri="{BB962C8B-B14F-4D97-AF65-F5344CB8AC3E}">
        <p14:creationId xmlns:p14="http://schemas.microsoft.com/office/powerpoint/2010/main" val="1673402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DC41B9-196D-AC13-8D81-DDCA86D280CE}"/>
              </a:ext>
            </a:extLst>
          </p:cNvPr>
          <p:cNvSpPr>
            <a:spLocks noGrp="1"/>
          </p:cNvSpPr>
          <p:nvPr>
            <p:ph type="title"/>
          </p:nvPr>
        </p:nvSpPr>
        <p:spPr>
          <a:xfrm>
            <a:off x="838200" y="18254"/>
            <a:ext cx="10515600" cy="800611"/>
          </a:xfrm>
        </p:spPr>
        <p:txBody>
          <a:bodyPr>
            <a:normAutofit/>
          </a:bodyPr>
          <a:lstStyle/>
          <a:p>
            <a:pPr algn="ctr"/>
            <a:r>
              <a:rPr lang="el-GR" dirty="0"/>
              <a:t>Θαύματα και αναγνώριση αγίων</a:t>
            </a:r>
          </a:p>
        </p:txBody>
      </p:sp>
      <p:sp>
        <p:nvSpPr>
          <p:cNvPr id="3" name="Θέση περιεχομένου 2">
            <a:extLst>
              <a:ext uri="{FF2B5EF4-FFF2-40B4-BE49-F238E27FC236}">
                <a16:creationId xmlns:a16="http://schemas.microsoft.com/office/drawing/2014/main" id="{03978542-615C-FAF1-828B-11B05355502C}"/>
              </a:ext>
            </a:extLst>
          </p:cNvPr>
          <p:cNvSpPr>
            <a:spLocks noGrp="1"/>
          </p:cNvSpPr>
          <p:nvPr>
            <p:ph idx="1"/>
          </p:nvPr>
        </p:nvSpPr>
        <p:spPr>
          <a:xfrm>
            <a:off x="0" y="818866"/>
            <a:ext cx="12192000" cy="6039133"/>
          </a:xfrm>
        </p:spPr>
        <p:txBody>
          <a:bodyPr/>
          <a:lstStyle/>
          <a:p>
            <a:r>
              <a:rPr lang="el-GR" dirty="0"/>
              <a:t>Ένα από τα βασικότερα επιχειρήματα των δύο Εκκλησιών σχετιζόταν με τις μαρτυρίες για τα θαύματα των αγίων, που ανακήρυξε η κάθε μία Εκκλησία μετά το σχίσμα. </a:t>
            </a:r>
          </a:p>
          <a:p>
            <a:r>
              <a:rPr lang="el-GR" dirty="0"/>
              <a:t>Επιπλέον οι Ορθόδοξοι πρόσθεσαν και το επιχείρημα ότι τα θαυματουργά λείψανα της Ορθοδοξίας, που από την εποχή των σταυροφοριών είχαν απαχθεί στη Δύση, είχαν πάψει να θαυματουργούν. (Ευγένιος Βούλγαρης)</a:t>
            </a:r>
          </a:p>
          <a:p>
            <a:r>
              <a:rPr lang="el-GR" dirty="0"/>
              <a:t>Έτσι τα θαύματα, που για την πρώτη Εκκλησίας ήταν μία ενδεικτική και όχι απαραίτητη προϋπόθεση για την αναγνώριση της αγιότητας, στους τελευταίους αιώνες θεωρήθηκαν αναγκαία, κυρίως εξαιτίας των αντιπαραθέσεων με τη Ρωμαιοκαθολική Εκκλησία. </a:t>
            </a:r>
          </a:p>
          <a:p>
            <a:r>
              <a:rPr lang="el-GR" dirty="0"/>
              <a:t>Αυτός είναι και ένας από τους κυρίως λόγους, που στα αγιολογικά έργα μετά το σχίσμα των Εκκλησιών, και ιδίως στα μαρτυρολόγια των Νεομαρτύρων, παρατίθενται εκτεταμένοι κατάλογοι με θαύματα.</a:t>
            </a:r>
          </a:p>
        </p:txBody>
      </p:sp>
    </p:spTree>
    <p:extLst>
      <p:ext uri="{BB962C8B-B14F-4D97-AF65-F5344CB8AC3E}">
        <p14:creationId xmlns:p14="http://schemas.microsoft.com/office/powerpoint/2010/main" val="1193534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B028E4-3238-FE50-C355-94089ECD1E5D}"/>
              </a:ext>
            </a:extLst>
          </p:cNvPr>
          <p:cNvSpPr>
            <a:spLocks noGrp="1"/>
          </p:cNvSpPr>
          <p:nvPr>
            <p:ph type="title"/>
          </p:nvPr>
        </p:nvSpPr>
        <p:spPr>
          <a:xfrm>
            <a:off x="838200" y="18255"/>
            <a:ext cx="10515600" cy="759667"/>
          </a:xfrm>
        </p:spPr>
        <p:txBody>
          <a:bodyPr/>
          <a:lstStyle/>
          <a:p>
            <a:pPr algn="ctr"/>
            <a:r>
              <a:rPr lang="el-GR" dirty="0"/>
              <a:t>Θαύματα και αναγνώριση αγίων</a:t>
            </a:r>
          </a:p>
        </p:txBody>
      </p:sp>
      <p:sp>
        <p:nvSpPr>
          <p:cNvPr id="3" name="Θέση περιεχομένου 2">
            <a:extLst>
              <a:ext uri="{FF2B5EF4-FFF2-40B4-BE49-F238E27FC236}">
                <a16:creationId xmlns:a16="http://schemas.microsoft.com/office/drawing/2014/main" id="{21057B3B-888C-C93F-7AD5-0FA373DCF137}"/>
              </a:ext>
            </a:extLst>
          </p:cNvPr>
          <p:cNvSpPr>
            <a:spLocks noGrp="1"/>
          </p:cNvSpPr>
          <p:nvPr>
            <p:ph idx="1"/>
          </p:nvPr>
        </p:nvSpPr>
        <p:spPr>
          <a:xfrm>
            <a:off x="0" y="665564"/>
            <a:ext cx="12192000" cy="6192435"/>
          </a:xfrm>
        </p:spPr>
        <p:txBody>
          <a:bodyPr>
            <a:normAutofit lnSpcReduction="10000"/>
          </a:bodyPr>
          <a:lstStyle/>
          <a:p>
            <a:r>
              <a:rPr lang="el-GR" dirty="0"/>
              <a:t>Στην αναγνώριση των αγίων από την Ορθόδοξη Εκκλησία γίνεται μία πολύ αξιόλογη διαφοροποίηση ανάμεσα στους Οσίους και τους Μάρτυρες.</a:t>
            </a:r>
          </a:p>
          <a:p>
            <a:r>
              <a:rPr lang="el-GR" dirty="0"/>
              <a:t>Τα θαύματα είναι πλέον απαραίτητα για την αναγνώριση της αγιότητας όχι των Μαρτύρων, αλλά μόνο των Οσίων. </a:t>
            </a:r>
          </a:p>
          <a:p>
            <a:r>
              <a:rPr lang="el-GR" dirty="0"/>
              <a:t>Η Εκκλησία, παρατηρεί ο Νικόδημος Αγιορείτης, ζητεί θαύματα «</a:t>
            </a:r>
            <a:r>
              <a:rPr lang="el-GR" i="1" dirty="0" err="1"/>
              <a:t>ἐπὶ</a:t>
            </a:r>
            <a:r>
              <a:rPr lang="el-GR" i="1" dirty="0"/>
              <a:t> </a:t>
            </a:r>
            <a:r>
              <a:rPr lang="el-GR" i="1" dirty="0" err="1"/>
              <a:t>τῶν</a:t>
            </a:r>
            <a:r>
              <a:rPr lang="el-GR" i="1" dirty="0"/>
              <a:t> </a:t>
            </a:r>
            <a:r>
              <a:rPr lang="el-GR" i="1" dirty="0" err="1"/>
              <a:t>ὁσίων</a:t>
            </a:r>
            <a:r>
              <a:rPr lang="el-GR" i="1" dirty="0"/>
              <a:t> </a:t>
            </a:r>
            <a:r>
              <a:rPr lang="el-GR" i="1" dirty="0" err="1"/>
              <a:t>καὶ</a:t>
            </a:r>
            <a:r>
              <a:rPr lang="el-GR" i="1" dirty="0"/>
              <a:t> </a:t>
            </a:r>
            <a:r>
              <a:rPr lang="el-GR" i="1" dirty="0" err="1"/>
              <a:t>ἁγίᾳ</a:t>
            </a:r>
            <a:r>
              <a:rPr lang="el-GR" i="1" dirty="0"/>
              <a:t> </a:t>
            </a:r>
            <a:r>
              <a:rPr lang="el-GR" i="1" dirty="0" err="1"/>
              <a:t>πολιτείᾳ</a:t>
            </a:r>
            <a:r>
              <a:rPr lang="el-GR" i="1" dirty="0"/>
              <a:t> διαπρεψάντων… </a:t>
            </a:r>
            <a:r>
              <a:rPr lang="el-GR" i="1" dirty="0" err="1"/>
              <a:t>διὰ</a:t>
            </a:r>
            <a:r>
              <a:rPr lang="el-GR" i="1" dirty="0"/>
              <a:t> </a:t>
            </a:r>
            <a:r>
              <a:rPr lang="el-GR" i="1" dirty="0" err="1"/>
              <a:t>τὸ</a:t>
            </a:r>
            <a:r>
              <a:rPr lang="el-GR" i="1" dirty="0"/>
              <a:t> </a:t>
            </a:r>
            <a:r>
              <a:rPr lang="el-GR" i="1" dirty="0" err="1"/>
              <a:t>ἀμφίβολον</a:t>
            </a:r>
            <a:r>
              <a:rPr lang="el-GR" dirty="0"/>
              <a:t>» και δεν προσκυνάει τα λείψανά τους ως άγια, «</a:t>
            </a:r>
            <a:r>
              <a:rPr lang="el-GR" i="1" dirty="0" err="1"/>
              <a:t>ἄν</a:t>
            </a:r>
            <a:r>
              <a:rPr lang="el-GR" i="1" dirty="0"/>
              <a:t> ὁ </a:t>
            </a:r>
            <a:r>
              <a:rPr lang="el-GR" i="1" dirty="0" err="1"/>
              <a:t>Θεὸς</a:t>
            </a:r>
            <a:r>
              <a:rPr lang="el-GR" i="1" dirty="0"/>
              <a:t> </a:t>
            </a:r>
            <a:r>
              <a:rPr lang="el-GR" i="1" dirty="0" err="1"/>
              <a:t>δὲν</a:t>
            </a:r>
            <a:r>
              <a:rPr lang="el-GR" i="1" dirty="0"/>
              <a:t> </a:t>
            </a:r>
            <a:r>
              <a:rPr lang="el-GR" i="1" dirty="0" err="1"/>
              <a:t>ἀποδείξῃ</a:t>
            </a:r>
            <a:r>
              <a:rPr lang="el-GR" i="1" dirty="0"/>
              <a:t> δι’ </a:t>
            </a:r>
            <a:r>
              <a:rPr lang="el-GR" i="1" dirty="0" err="1"/>
              <a:t>αὐτῶν</a:t>
            </a:r>
            <a:r>
              <a:rPr lang="el-GR" i="1" dirty="0"/>
              <a:t> θαύματα ἤ </a:t>
            </a:r>
            <a:r>
              <a:rPr lang="el-GR" i="1" dirty="0" err="1"/>
              <a:t>τὸ</a:t>
            </a:r>
            <a:r>
              <a:rPr lang="el-GR" i="1" dirty="0"/>
              <a:t> </a:t>
            </a:r>
            <a:r>
              <a:rPr lang="el-GR" i="1" dirty="0" err="1"/>
              <a:t>ὀλιγώτερον</a:t>
            </a:r>
            <a:r>
              <a:rPr lang="el-GR" i="1" dirty="0"/>
              <a:t> </a:t>
            </a:r>
            <a:r>
              <a:rPr lang="el-GR" i="1" dirty="0" err="1"/>
              <a:t>τὰ</a:t>
            </a:r>
            <a:r>
              <a:rPr lang="el-GR" i="1" dirty="0"/>
              <a:t> </a:t>
            </a:r>
            <a:r>
              <a:rPr lang="el-GR" i="1" dirty="0" err="1"/>
              <a:t>τιμήσῃ</a:t>
            </a:r>
            <a:r>
              <a:rPr lang="el-GR" i="1" dirty="0"/>
              <a:t> </a:t>
            </a:r>
            <a:r>
              <a:rPr lang="el-GR" i="1" dirty="0" err="1"/>
              <a:t>διὰ</a:t>
            </a:r>
            <a:r>
              <a:rPr lang="el-GR" i="1" dirty="0"/>
              <a:t> </a:t>
            </a:r>
            <a:r>
              <a:rPr lang="el-GR" i="1" dirty="0" err="1"/>
              <a:t>τῆς</a:t>
            </a:r>
            <a:r>
              <a:rPr lang="el-GR" i="1" dirty="0"/>
              <a:t> </a:t>
            </a:r>
            <a:r>
              <a:rPr lang="el-GR" i="1" dirty="0" err="1"/>
              <a:t>εὐωδίας</a:t>
            </a:r>
            <a:r>
              <a:rPr lang="el-GR" dirty="0"/>
              <a:t>».</a:t>
            </a:r>
          </a:p>
          <a:p>
            <a:r>
              <a:rPr lang="el-GR" dirty="0"/>
              <a:t>Προκειμένου όμως για τους Μάρτυρες, «</a:t>
            </a:r>
            <a:r>
              <a:rPr lang="el-GR" i="1" dirty="0" err="1"/>
              <a:t>μὴ</a:t>
            </a:r>
            <a:r>
              <a:rPr lang="el-GR" i="1" dirty="0"/>
              <a:t> </a:t>
            </a:r>
            <a:r>
              <a:rPr lang="el-GR" i="1" dirty="0" err="1"/>
              <a:t>πολυπραγμονοῦσα</a:t>
            </a:r>
            <a:r>
              <a:rPr lang="el-GR" i="1" dirty="0"/>
              <a:t> θαυμάτων </a:t>
            </a:r>
            <a:r>
              <a:rPr lang="el-GR" i="1" dirty="0" err="1"/>
              <a:t>σημεῖα</a:t>
            </a:r>
            <a:r>
              <a:rPr lang="el-GR" i="1" dirty="0"/>
              <a:t> </a:t>
            </a:r>
            <a:r>
              <a:rPr lang="el-GR" i="1" dirty="0" err="1"/>
              <a:t>καὶ</a:t>
            </a:r>
            <a:r>
              <a:rPr lang="el-GR" i="1" dirty="0"/>
              <a:t> τέρατα», αρκείται στο αντικειμενικό γεγονός του μαρτυρίου και γι’ αυτό «</a:t>
            </a:r>
            <a:r>
              <a:rPr lang="el-GR" i="1" dirty="0" err="1"/>
              <a:t>τῶν</a:t>
            </a:r>
            <a:r>
              <a:rPr lang="el-GR" i="1" dirty="0"/>
              <a:t> Μαρτύρων </a:t>
            </a:r>
            <a:r>
              <a:rPr lang="el-GR" i="1" dirty="0" err="1"/>
              <a:t>τὰ</a:t>
            </a:r>
            <a:r>
              <a:rPr lang="el-GR" i="1" dirty="0"/>
              <a:t> λείψανα </a:t>
            </a:r>
            <a:r>
              <a:rPr lang="el-GR" i="1" dirty="0" err="1"/>
              <a:t>προσκυνοῦνται</a:t>
            </a:r>
            <a:r>
              <a:rPr lang="el-GR" i="1" dirty="0"/>
              <a:t> </a:t>
            </a:r>
            <a:r>
              <a:rPr lang="el-GR" i="1" dirty="0" err="1"/>
              <a:t>ὡς</a:t>
            </a:r>
            <a:r>
              <a:rPr lang="el-GR" i="1" dirty="0"/>
              <a:t> </a:t>
            </a:r>
            <a:r>
              <a:rPr lang="el-GR" i="1" dirty="0" err="1"/>
              <a:t>ἅγια</a:t>
            </a:r>
            <a:r>
              <a:rPr lang="el-GR" i="1" dirty="0"/>
              <a:t> </a:t>
            </a:r>
            <a:r>
              <a:rPr lang="el-GR" i="1" dirty="0" err="1"/>
              <a:t>καὶ</a:t>
            </a:r>
            <a:r>
              <a:rPr lang="el-GR" i="1" dirty="0"/>
              <a:t> </a:t>
            </a:r>
            <a:r>
              <a:rPr lang="el-GR" i="1" dirty="0" err="1"/>
              <a:t>χωρὶς</a:t>
            </a:r>
            <a:r>
              <a:rPr lang="el-GR" i="1" dirty="0"/>
              <a:t> θαυμάτων </a:t>
            </a:r>
            <a:r>
              <a:rPr lang="el-GR" i="1" dirty="0" err="1"/>
              <a:t>καὶ</a:t>
            </a:r>
            <a:r>
              <a:rPr lang="el-GR" i="1" dirty="0"/>
              <a:t> </a:t>
            </a:r>
            <a:r>
              <a:rPr lang="el-GR" i="1" dirty="0" err="1"/>
              <a:t>εὐωδίας</a:t>
            </a:r>
            <a:r>
              <a:rPr lang="el-GR" i="1" dirty="0"/>
              <a:t>, </a:t>
            </a:r>
            <a:r>
              <a:rPr lang="el-GR" i="1" dirty="0" err="1"/>
              <a:t>μὲ</a:t>
            </a:r>
            <a:r>
              <a:rPr lang="el-GR" i="1" dirty="0"/>
              <a:t> </a:t>
            </a:r>
            <a:r>
              <a:rPr lang="el-GR" i="1" dirty="0" err="1"/>
              <a:t>τὸ</a:t>
            </a:r>
            <a:r>
              <a:rPr lang="el-GR" i="1" dirty="0"/>
              <a:t> </a:t>
            </a:r>
            <a:r>
              <a:rPr lang="el-GR" i="1" dirty="0" err="1"/>
              <a:t>νὰ</a:t>
            </a:r>
            <a:r>
              <a:rPr lang="el-GR" i="1" dirty="0"/>
              <a:t> γίνεται </a:t>
            </a:r>
            <a:r>
              <a:rPr lang="el-GR" i="1" dirty="0" err="1"/>
              <a:t>φανερὰ</a:t>
            </a:r>
            <a:r>
              <a:rPr lang="el-GR" i="1" dirty="0"/>
              <a:t> </a:t>
            </a:r>
            <a:r>
              <a:rPr lang="el-GR" i="1" dirty="0" err="1"/>
              <a:t>εἰς</a:t>
            </a:r>
            <a:r>
              <a:rPr lang="el-GR" i="1" dirty="0"/>
              <a:t> </a:t>
            </a:r>
            <a:r>
              <a:rPr lang="el-GR" i="1" dirty="0" err="1"/>
              <a:t>ὅλους</a:t>
            </a:r>
            <a:r>
              <a:rPr lang="el-GR" i="1" dirty="0"/>
              <a:t> </a:t>
            </a:r>
            <a:r>
              <a:rPr lang="el-GR" i="1" dirty="0" err="1"/>
              <a:t>διὰ</a:t>
            </a:r>
            <a:r>
              <a:rPr lang="el-GR" i="1" dirty="0"/>
              <a:t> </a:t>
            </a:r>
            <a:r>
              <a:rPr lang="el-GR" i="1" dirty="0" err="1"/>
              <a:t>τῆς</a:t>
            </a:r>
            <a:r>
              <a:rPr lang="el-GR" i="1" dirty="0"/>
              <a:t> </a:t>
            </a:r>
            <a:r>
              <a:rPr lang="el-GR" i="1" dirty="0" err="1"/>
              <a:t>ἐμπράκτου</a:t>
            </a:r>
            <a:r>
              <a:rPr lang="el-GR" i="1" dirty="0"/>
              <a:t> </a:t>
            </a:r>
            <a:r>
              <a:rPr lang="el-GR" i="1" dirty="0" err="1"/>
              <a:t>ἀποδείξεως</a:t>
            </a:r>
            <a:r>
              <a:rPr lang="el-GR" i="1" dirty="0"/>
              <a:t> </a:t>
            </a:r>
            <a:r>
              <a:rPr lang="el-GR" i="1" dirty="0" err="1"/>
              <a:t>τοῦ</a:t>
            </a:r>
            <a:r>
              <a:rPr lang="el-GR" i="1" dirty="0"/>
              <a:t> μαρτυρίου ἡ </a:t>
            </a:r>
            <a:r>
              <a:rPr lang="el-GR" i="1" dirty="0" err="1"/>
              <a:t>εἰς</a:t>
            </a:r>
            <a:r>
              <a:rPr lang="el-GR" i="1" dirty="0"/>
              <a:t> </a:t>
            </a:r>
            <a:r>
              <a:rPr lang="el-GR" i="1" dirty="0" err="1"/>
              <a:t>Θεὸν</a:t>
            </a:r>
            <a:r>
              <a:rPr lang="el-GR" i="1" dirty="0"/>
              <a:t> τελεία πίστις </a:t>
            </a:r>
            <a:r>
              <a:rPr lang="el-GR" i="1" dirty="0" err="1"/>
              <a:t>καὶ</a:t>
            </a:r>
            <a:r>
              <a:rPr lang="el-GR" i="1" dirty="0"/>
              <a:t> τελεία </a:t>
            </a:r>
            <a:r>
              <a:rPr lang="el-GR" i="1" dirty="0" err="1"/>
              <a:t>ἀγάπη</a:t>
            </a:r>
            <a:r>
              <a:rPr lang="el-GR" i="1" dirty="0"/>
              <a:t> </a:t>
            </a:r>
            <a:r>
              <a:rPr lang="el-GR" i="1" dirty="0" err="1"/>
              <a:t>αὐτῶν</a:t>
            </a:r>
            <a:r>
              <a:rPr lang="el-GR" i="1" dirty="0"/>
              <a:t>· </a:t>
            </a:r>
            <a:r>
              <a:rPr lang="el-GR" i="1" dirty="0" err="1"/>
              <a:t>τῶν</a:t>
            </a:r>
            <a:r>
              <a:rPr lang="el-GR" i="1" dirty="0"/>
              <a:t> </a:t>
            </a:r>
            <a:r>
              <a:rPr lang="el-GR" i="1" dirty="0" err="1"/>
              <a:t>ὁποίων</a:t>
            </a:r>
            <a:r>
              <a:rPr lang="el-GR" i="1" dirty="0"/>
              <a:t> τούτων προηγουμένως </a:t>
            </a:r>
            <a:r>
              <a:rPr lang="el-GR" i="1" dirty="0" err="1"/>
              <a:t>καὶ</a:t>
            </a:r>
            <a:r>
              <a:rPr lang="el-GR" i="1" dirty="0"/>
              <a:t> </a:t>
            </a:r>
            <a:r>
              <a:rPr lang="el-GR" i="1" dirty="0" err="1"/>
              <a:t>φανερῶς</a:t>
            </a:r>
            <a:r>
              <a:rPr lang="el-GR" i="1" dirty="0"/>
              <a:t> </a:t>
            </a:r>
            <a:r>
              <a:rPr lang="el-GR" i="1" dirty="0" err="1"/>
              <a:t>εὑρισκομένων</a:t>
            </a:r>
            <a:r>
              <a:rPr lang="el-GR" i="1" dirty="0"/>
              <a:t> </a:t>
            </a:r>
            <a:r>
              <a:rPr lang="el-GR" i="1" dirty="0" err="1"/>
              <a:t>εἰς</a:t>
            </a:r>
            <a:r>
              <a:rPr lang="el-GR" i="1" dirty="0"/>
              <a:t> </a:t>
            </a:r>
            <a:r>
              <a:rPr lang="el-GR" i="1" dirty="0" err="1"/>
              <a:t>τοὺς</a:t>
            </a:r>
            <a:r>
              <a:rPr lang="el-GR" i="1" dirty="0"/>
              <a:t> Μάρτυρας, </a:t>
            </a:r>
            <a:r>
              <a:rPr lang="el-GR" i="1" dirty="0" err="1"/>
              <a:t>ὡς</a:t>
            </a:r>
            <a:r>
              <a:rPr lang="el-GR" i="1" dirty="0"/>
              <a:t> παρακολουθήματα </a:t>
            </a:r>
            <a:r>
              <a:rPr lang="el-GR" i="1" dirty="0" err="1"/>
              <a:t>εἶναι</a:t>
            </a:r>
            <a:r>
              <a:rPr lang="el-GR" i="1" dirty="0"/>
              <a:t> πλέον </a:t>
            </a:r>
            <a:r>
              <a:rPr lang="el-GR" i="1" dirty="0" err="1"/>
              <a:t>τὰ</a:t>
            </a:r>
            <a:r>
              <a:rPr lang="el-GR" i="1" dirty="0"/>
              <a:t> θαύματα </a:t>
            </a:r>
            <a:r>
              <a:rPr lang="el-GR" i="1" dirty="0" err="1"/>
              <a:t>καὶ</a:t>
            </a:r>
            <a:r>
              <a:rPr lang="el-GR" i="1" dirty="0"/>
              <a:t> </a:t>
            </a:r>
            <a:r>
              <a:rPr lang="el-GR" i="1" dirty="0" err="1"/>
              <a:t>σχεδὸν</a:t>
            </a:r>
            <a:r>
              <a:rPr lang="el-GR" i="1" dirty="0"/>
              <a:t> </a:t>
            </a:r>
            <a:r>
              <a:rPr lang="el-GR" i="1" dirty="0" err="1"/>
              <a:t>λογιζονται</a:t>
            </a:r>
            <a:r>
              <a:rPr lang="el-GR" i="1" dirty="0"/>
              <a:t>, </a:t>
            </a:r>
            <a:r>
              <a:rPr lang="el-GR" i="1" dirty="0" err="1"/>
              <a:t>ὅσον</a:t>
            </a:r>
            <a:r>
              <a:rPr lang="el-GR" i="1" dirty="0"/>
              <a:t> </a:t>
            </a:r>
            <a:r>
              <a:rPr lang="el-GR" i="1" dirty="0" err="1"/>
              <a:t>εἰς</a:t>
            </a:r>
            <a:r>
              <a:rPr lang="el-GR" i="1" dirty="0"/>
              <a:t> </a:t>
            </a:r>
            <a:r>
              <a:rPr lang="el-GR" i="1" dirty="0" err="1"/>
              <a:t>ἀπόδειξιν</a:t>
            </a:r>
            <a:r>
              <a:rPr lang="el-GR" i="1" dirty="0"/>
              <a:t>, περιττά</a:t>
            </a:r>
            <a:r>
              <a:rPr lang="el-GR" dirty="0"/>
              <a:t>».</a:t>
            </a:r>
          </a:p>
        </p:txBody>
      </p:sp>
    </p:spTree>
    <p:extLst>
      <p:ext uri="{BB962C8B-B14F-4D97-AF65-F5344CB8AC3E}">
        <p14:creationId xmlns:p14="http://schemas.microsoft.com/office/powerpoint/2010/main" val="3281374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F25116-DAE8-6836-D33D-188EB150C98C}"/>
              </a:ext>
            </a:extLst>
          </p:cNvPr>
          <p:cNvSpPr>
            <a:spLocks noGrp="1"/>
          </p:cNvSpPr>
          <p:nvPr>
            <p:ph type="title"/>
          </p:nvPr>
        </p:nvSpPr>
        <p:spPr>
          <a:xfrm>
            <a:off x="0" y="18255"/>
            <a:ext cx="12192000" cy="923441"/>
          </a:xfrm>
        </p:spPr>
        <p:txBody>
          <a:bodyPr>
            <a:normAutofit fontScale="90000"/>
          </a:bodyPr>
          <a:lstStyle/>
          <a:p>
            <a:pPr algn="ctr"/>
            <a:r>
              <a:rPr lang="el-GR" dirty="0"/>
              <a:t>Είναι τα εξιστορούμενα θαύματα κατορθώματα αρετής των αγίων ή αποτελούν προϊόντα ευσεβούς φαντασίας;</a:t>
            </a:r>
          </a:p>
        </p:txBody>
      </p:sp>
      <p:sp>
        <p:nvSpPr>
          <p:cNvPr id="3" name="Θέση περιεχομένου 2">
            <a:extLst>
              <a:ext uri="{FF2B5EF4-FFF2-40B4-BE49-F238E27FC236}">
                <a16:creationId xmlns:a16="http://schemas.microsoft.com/office/drawing/2014/main" id="{E12A0A2B-0C3C-5173-5C21-AFBD0E82B165}"/>
              </a:ext>
            </a:extLst>
          </p:cNvPr>
          <p:cNvSpPr>
            <a:spLocks noGrp="1"/>
          </p:cNvSpPr>
          <p:nvPr>
            <p:ph idx="1"/>
          </p:nvPr>
        </p:nvSpPr>
        <p:spPr>
          <a:xfrm>
            <a:off x="-1" y="941696"/>
            <a:ext cx="12191999" cy="5898049"/>
          </a:xfrm>
        </p:spPr>
        <p:txBody>
          <a:bodyPr>
            <a:normAutofit lnSpcReduction="10000"/>
          </a:bodyPr>
          <a:lstStyle/>
          <a:p>
            <a:r>
              <a:rPr lang="el-GR" dirty="0"/>
              <a:t>Ο </a:t>
            </a:r>
            <a:r>
              <a:rPr lang="el-GR" b="1" dirty="0">
                <a:solidFill>
                  <a:srgbClr val="FF0000"/>
                </a:solidFill>
              </a:rPr>
              <a:t>Θεοδώρητος Κύρου </a:t>
            </a:r>
            <a:r>
              <a:rPr lang="el-GR" dirty="0"/>
              <a:t>δίνει την πιο εύστοχη απάντηση. Προβάλλοντας τη θαυμαστή και συνάμα παράδοξη διάσταση </a:t>
            </a:r>
            <a:r>
              <a:rPr lang="el-GR"/>
              <a:t>της ζωής </a:t>
            </a:r>
            <a:r>
              <a:rPr lang="el-GR" dirty="0"/>
              <a:t>του αγίου, και παράλληλα διαπιστώνοντας πόσο δύσκολο είναι να γίνει η πραγματικότητα αυτή αποδεκτή από τον συμβατό </a:t>
            </a:r>
            <a:r>
              <a:rPr lang="el-GR" dirty="0" err="1"/>
              <a:t>λογοκράτη</a:t>
            </a:r>
            <a:r>
              <a:rPr lang="el-GR" dirty="0"/>
              <a:t> άνθρωπο, παρατηρεί στον πρόλογο της διηγήσεώς του για τον άγιο Συμεών τον Στυλίτη τα εξής: «</a:t>
            </a:r>
            <a:r>
              <a:rPr lang="el-GR" i="1" dirty="0"/>
              <a:t>Και αν ακόμη, που λέει ο λόγος, έχω για μάρτυρες όλους τους ανθρώπους για τους απερίγραπτους ασκητικούς αγώνες του, </a:t>
            </a:r>
            <a:r>
              <a:rPr lang="el-GR" b="1" i="1" dirty="0"/>
              <a:t>φοβούμαι μήπως η διήγηση φανεί στους μεταγενέστερους σαν παραμύθι</a:t>
            </a:r>
            <a:r>
              <a:rPr lang="el-GR" i="1" dirty="0"/>
              <a:t>, που δεν έχει ίχνος αλήθειας. Και αυτό θα συμβεί, </a:t>
            </a:r>
            <a:r>
              <a:rPr lang="el-GR" b="1" i="1" dirty="0"/>
              <a:t>γιατί αυτά που έχουν γίνει ξεπερνούν κατά πολύ την ανθρώπινη φύση </a:t>
            </a:r>
            <a:r>
              <a:rPr lang="el-GR" i="1" dirty="0"/>
              <a:t>και γιατί αρέσει στους ανθρώπους να συγκρίνουν όσα λέγονται με τις δυνατότητες του εαυτού τους. </a:t>
            </a:r>
            <a:r>
              <a:rPr lang="el-GR" b="1" i="1" dirty="0"/>
              <a:t>Εάν κάτι από αυτά που λέγονται ξεπερνά τα ανθρώπινα όρια, θεωρείται ψέμα από εκείνους που δεν έχουν καμία σχέση με τα θεία</a:t>
            </a:r>
            <a:r>
              <a:rPr lang="el-GR" i="1" dirty="0"/>
              <a:t>. Επειδή όμως η οικουμένη είναι γεμάτη από ευσεβείς, που έχουν εντρυφήσει στις θείες αλήθειες και έχουν γνωρίσει τη χάρη του παναγίου Πνεύματος, αυτοί δεν θα απιστήσουν σ’ αυτά που θα διηγηθούμε, αλλά θα πιστέψουν ακόμη περισσότερο…</a:t>
            </a:r>
            <a:r>
              <a:rPr lang="el-GR" dirty="0"/>
              <a:t>» (</a:t>
            </a:r>
            <a:r>
              <a:rPr lang="el-GR" i="1" dirty="0"/>
              <a:t>Φιλόθεος Ιστορία 26</a:t>
            </a:r>
            <a:r>
              <a:rPr lang="el-GR" dirty="0"/>
              <a:t>, </a:t>
            </a:r>
            <a:r>
              <a:rPr lang="en-US" dirty="0"/>
              <a:t>SC 257, </a:t>
            </a:r>
            <a:r>
              <a:rPr lang="el-GR" dirty="0" err="1"/>
              <a:t>σσ</a:t>
            </a:r>
            <a:r>
              <a:rPr lang="el-GR" dirty="0"/>
              <a:t>. 158-160). </a:t>
            </a:r>
          </a:p>
        </p:txBody>
      </p:sp>
    </p:spTree>
    <p:extLst>
      <p:ext uri="{BB962C8B-B14F-4D97-AF65-F5344CB8AC3E}">
        <p14:creationId xmlns:p14="http://schemas.microsoft.com/office/powerpoint/2010/main" val="2842672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33D3E0-9E7E-4BD4-CFD8-A93333151702}"/>
              </a:ext>
            </a:extLst>
          </p:cNvPr>
          <p:cNvSpPr>
            <a:spLocks noGrp="1"/>
          </p:cNvSpPr>
          <p:nvPr>
            <p:ph type="title"/>
          </p:nvPr>
        </p:nvSpPr>
        <p:spPr>
          <a:xfrm>
            <a:off x="0" y="1"/>
            <a:ext cx="12192000" cy="750626"/>
          </a:xfrm>
        </p:spPr>
        <p:txBody>
          <a:bodyPr>
            <a:normAutofit/>
          </a:bodyPr>
          <a:lstStyle/>
          <a:p>
            <a:pPr algn="ctr"/>
            <a:r>
              <a:rPr lang="el-GR" dirty="0"/>
              <a:t>Το στοιχείο της υπερβολής στα θαύματα των αγίων  </a:t>
            </a:r>
          </a:p>
        </p:txBody>
      </p:sp>
      <p:sp>
        <p:nvSpPr>
          <p:cNvPr id="3" name="Θέση περιεχομένου 2">
            <a:extLst>
              <a:ext uri="{FF2B5EF4-FFF2-40B4-BE49-F238E27FC236}">
                <a16:creationId xmlns:a16="http://schemas.microsoft.com/office/drawing/2014/main" id="{4EEF0DF4-05BF-A55E-FFD7-AA763A83B3D2}"/>
              </a:ext>
            </a:extLst>
          </p:cNvPr>
          <p:cNvSpPr>
            <a:spLocks noGrp="1"/>
          </p:cNvSpPr>
          <p:nvPr>
            <p:ph idx="1"/>
          </p:nvPr>
        </p:nvSpPr>
        <p:spPr>
          <a:xfrm>
            <a:off x="0" y="614149"/>
            <a:ext cx="12192000" cy="6243851"/>
          </a:xfrm>
        </p:spPr>
        <p:txBody>
          <a:bodyPr>
            <a:normAutofit lnSpcReduction="10000"/>
          </a:bodyPr>
          <a:lstStyle/>
          <a:p>
            <a:r>
              <a:rPr lang="el-GR" dirty="0"/>
              <a:t>Συχνά στους </a:t>
            </a:r>
            <a:r>
              <a:rPr lang="el-GR" i="1" dirty="0"/>
              <a:t>Βίους των αγίων </a:t>
            </a:r>
            <a:r>
              <a:rPr lang="el-GR" dirty="0"/>
              <a:t>αναφέρονται θαύματα, τα οποία επιτέλεσαν οι άγιοι κατά τη διάρκεια της ζωής τους ή κυρίως μετά την κοίμησή τους. </a:t>
            </a:r>
          </a:p>
          <a:p>
            <a:r>
              <a:rPr lang="el-GR" dirty="0"/>
              <a:t>Στα θαύματα συμπεριλαμβάνονται:</a:t>
            </a:r>
          </a:p>
          <a:p>
            <a:pPr lvl="1">
              <a:buFont typeface="Wingdings" panose="05000000000000000000" pitchFamily="2" charset="2"/>
              <a:buChar char="v"/>
            </a:pPr>
            <a:r>
              <a:rPr lang="el-GR" dirty="0"/>
              <a:t>θεραπείες ασθενειών, </a:t>
            </a:r>
          </a:p>
          <a:p>
            <a:pPr lvl="1">
              <a:buFont typeface="Wingdings" panose="05000000000000000000" pitchFamily="2" charset="2"/>
              <a:buChar char="v"/>
            </a:pPr>
            <a:r>
              <a:rPr lang="el-GR" dirty="0"/>
              <a:t>θεία οράματα, </a:t>
            </a:r>
          </a:p>
          <a:p>
            <a:pPr lvl="1">
              <a:buFont typeface="Wingdings" panose="05000000000000000000" pitchFamily="2" charset="2"/>
              <a:buChar char="v"/>
            </a:pPr>
            <a:r>
              <a:rPr lang="el-GR" dirty="0"/>
              <a:t>προρρήσεις, </a:t>
            </a:r>
          </a:p>
          <a:p>
            <a:pPr lvl="1">
              <a:buFont typeface="Wingdings" panose="05000000000000000000" pitchFamily="2" charset="2"/>
              <a:buChar char="v"/>
            </a:pPr>
            <a:r>
              <a:rPr lang="el-GR" dirty="0"/>
              <a:t>αποκαλυπτικά όνειρα, </a:t>
            </a:r>
          </a:p>
          <a:p>
            <a:pPr lvl="1">
              <a:buFont typeface="Wingdings" panose="05000000000000000000" pitchFamily="2" charset="2"/>
              <a:buChar char="v"/>
            </a:pPr>
            <a:r>
              <a:rPr lang="el-GR" dirty="0"/>
              <a:t>εμφανίσεις πνευματικών όντων και </a:t>
            </a:r>
          </a:p>
          <a:p>
            <a:pPr lvl="1">
              <a:buFont typeface="Wingdings" panose="05000000000000000000" pitchFamily="2" charset="2"/>
              <a:buChar char="v"/>
            </a:pPr>
            <a:r>
              <a:rPr lang="el-GR" dirty="0"/>
              <a:t>γεγονότα που δεν μπορούν να εξηγηθούν με τον ανθρώπινο νου, γιατί υπερβαίνουν τους φυσικούς νόμους και αποδίδονται στην παρέμβαση της παντοδύναμης ενέργειας του Θεού. </a:t>
            </a:r>
          </a:p>
          <a:p>
            <a:r>
              <a:rPr lang="el-GR" dirty="0"/>
              <a:t>Ορισμένα όμως θαύματα που περιέχονται στα αγιολογικά έργα φαίνονται ότι ενέχουν το στοιχείο της υπερβολής, όπως π.χ. στον </a:t>
            </a:r>
            <a:r>
              <a:rPr lang="el-GR" i="1" dirty="0"/>
              <a:t>Βίο </a:t>
            </a:r>
            <a:r>
              <a:rPr lang="el-GR" dirty="0"/>
              <a:t>της αγίας Ειρήνης </a:t>
            </a:r>
            <a:r>
              <a:rPr lang="el-GR" dirty="0" err="1"/>
              <a:t>Χρυσοβαλάντου</a:t>
            </a:r>
            <a:r>
              <a:rPr lang="el-GR" dirty="0"/>
              <a:t>.</a:t>
            </a:r>
          </a:p>
          <a:p>
            <a:r>
              <a:rPr lang="el-GR" dirty="0"/>
              <a:t>Αυτά σήμερα, στην τεχνοκρατική και </a:t>
            </a:r>
            <a:r>
              <a:rPr lang="el-GR" dirty="0" err="1"/>
              <a:t>εκκοσμικευμένη</a:t>
            </a:r>
            <a:r>
              <a:rPr lang="el-GR" dirty="0"/>
              <a:t> εποχή μας, προβληματίζουν συχνά όχι λίγους καλοπροαίρετους και πιστούς χριστιανούς.  </a:t>
            </a:r>
          </a:p>
          <a:p>
            <a:endParaRPr lang="el-GR" dirty="0"/>
          </a:p>
        </p:txBody>
      </p:sp>
    </p:spTree>
    <p:extLst>
      <p:ext uri="{BB962C8B-B14F-4D97-AF65-F5344CB8AC3E}">
        <p14:creationId xmlns:p14="http://schemas.microsoft.com/office/powerpoint/2010/main" val="298227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8CF136-63DC-6586-7393-D01696AE4D3D}"/>
              </a:ext>
            </a:extLst>
          </p:cNvPr>
          <p:cNvSpPr>
            <a:spLocks noGrp="1"/>
          </p:cNvSpPr>
          <p:nvPr>
            <p:ph type="title"/>
          </p:nvPr>
        </p:nvSpPr>
        <p:spPr>
          <a:xfrm>
            <a:off x="0" y="18256"/>
            <a:ext cx="12192000" cy="814258"/>
          </a:xfrm>
        </p:spPr>
        <p:txBody>
          <a:bodyPr/>
          <a:lstStyle/>
          <a:p>
            <a:pPr algn="ctr"/>
            <a:r>
              <a:rPr lang="el-GR" dirty="0"/>
              <a:t>Το στοιχείο της υπερβολής στα θαύματα των αγίων </a:t>
            </a:r>
          </a:p>
        </p:txBody>
      </p:sp>
      <p:sp>
        <p:nvSpPr>
          <p:cNvPr id="3" name="Θέση περιεχομένου 2">
            <a:extLst>
              <a:ext uri="{FF2B5EF4-FFF2-40B4-BE49-F238E27FC236}">
                <a16:creationId xmlns:a16="http://schemas.microsoft.com/office/drawing/2014/main" id="{6875FA45-3675-F4E5-65FA-32EB6E08E690}"/>
              </a:ext>
            </a:extLst>
          </p:cNvPr>
          <p:cNvSpPr>
            <a:spLocks noGrp="1"/>
          </p:cNvSpPr>
          <p:nvPr>
            <p:ph idx="1"/>
          </p:nvPr>
        </p:nvSpPr>
        <p:spPr>
          <a:xfrm>
            <a:off x="-1" y="668740"/>
            <a:ext cx="12191999" cy="6171004"/>
          </a:xfrm>
        </p:spPr>
        <p:txBody>
          <a:bodyPr>
            <a:normAutofit/>
          </a:bodyPr>
          <a:lstStyle/>
          <a:p>
            <a:r>
              <a:rPr lang="el-GR" dirty="0"/>
              <a:t>Δεν είναι λίγοι αυτοί που αναρωτιούνται:</a:t>
            </a:r>
          </a:p>
          <a:p>
            <a:pPr lvl="1">
              <a:buFont typeface="Wingdings" panose="05000000000000000000" pitchFamily="2" charset="2"/>
              <a:buChar char="v"/>
            </a:pPr>
            <a:r>
              <a:rPr lang="el-GR" dirty="0"/>
              <a:t>Είναι δυνατόν τα θαύματα που αναφέρονται στους Βίους των αγίων να συνέβησαν πραγματικά ή είναι αποκυήματα ευσεβούς φαντασίας; </a:t>
            </a:r>
          </a:p>
          <a:p>
            <a:pPr lvl="1">
              <a:buFont typeface="Wingdings" panose="05000000000000000000" pitchFamily="2" charset="2"/>
              <a:buChar char="v"/>
            </a:pPr>
            <a:r>
              <a:rPr lang="el-GR" dirty="0"/>
              <a:t>Έχει θέση ο ισχυρισμός ότι τα παράδοξα και θαυμαστά αυτά γεγονότα είναι χριστιανικές απηχήσεις από ανάλογες εξιστορήσεις ελληνιστικών παραδόσεων; </a:t>
            </a:r>
          </a:p>
          <a:p>
            <a:pPr lvl="1">
              <a:buFont typeface="Wingdings" panose="05000000000000000000" pitchFamily="2" charset="2"/>
              <a:buChar char="v"/>
            </a:pPr>
            <a:r>
              <a:rPr lang="el-GR" dirty="0"/>
              <a:t>Μήπως οι συγγραφείς των αγιολογικών έργων τα επινόησαν, προκειμένου να περιβάλουν με ιδιαίτερη αίγλη τον εγκωμιαζόμενο άγιο ή επιδίωκαν με την υπερβολή να συγκινήσουν το αναγνωστικό τους κοινό, και ιδίως τον βυζαντινό πιστό, που επιζητούσε και ήθελε να εντοπίζει την παρουσία του υπερφυσικού σε όλες τις εκφάνσεις της ζωής; </a:t>
            </a:r>
          </a:p>
          <a:p>
            <a:r>
              <a:rPr lang="el-GR" dirty="0"/>
              <a:t>Μεταξύ των πιστών, που μελετούν σήμερα τα αγιολογικά κείμενα της Εκκλησίας, διαφαίνονται δύο τάσεις:</a:t>
            </a:r>
          </a:p>
          <a:p>
            <a:pPr>
              <a:buFont typeface="Wingdings" panose="05000000000000000000" pitchFamily="2" charset="2"/>
              <a:buChar char="v"/>
            </a:pPr>
            <a:r>
              <a:rPr lang="el-GR" dirty="0"/>
              <a:t>Οι «</a:t>
            </a:r>
            <a:r>
              <a:rPr lang="el-GR" dirty="0" err="1"/>
              <a:t>ἁπλοὶ</a:t>
            </a:r>
            <a:r>
              <a:rPr lang="el-GR" dirty="0"/>
              <a:t> </a:t>
            </a:r>
            <a:r>
              <a:rPr lang="el-GR" dirty="0" err="1"/>
              <a:t>τῇ</a:t>
            </a:r>
            <a:r>
              <a:rPr lang="el-GR" dirty="0"/>
              <a:t> </a:t>
            </a:r>
            <a:r>
              <a:rPr lang="el-GR" dirty="0" err="1"/>
              <a:t>καρδίᾳ</a:t>
            </a:r>
            <a:r>
              <a:rPr lang="el-GR" dirty="0"/>
              <a:t>» συνήθως δεν προβληματίζονται και χωρίς ενδοιασμούς ή αμφιβολίες δέχονται τα πάντα ως πραγματικά.</a:t>
            </a:r>
          </a:p>
          <a:p>
            <a:pPr>
              <a:buFont typeface="Wingdings" panose="05000000000000000000" pitchFamily="2" charset="2"/>
              <a:buChar char="v"/>
            </a:pPr>
            <a:r>
              <a:rPr lang="el-GR" dirty="0"/>
              <a:t>Άλλοι διατηρούν την πίστη τους στον Χριστό, αντιπαρέρχονται όμως τα περισσότερα υπέρλογα γεγονότα – αν όχι όλα – ως μυθεύματα και υπερβολές. </a:t>
            </a:r>
          </a:p>
        </p:txBody>
      </p:sp>
    </p:spTree>
    <p:extLst>
      <p:ext uri="{BB962C8B-B14F-4D97-AF65-F5344CB8AC3E}">
        <p14:creationId xmlns:p14="http://schemas.microsoft.com/office/powerpoint/2010/main" val="597257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7E520D-0E07-8752-681F-100CB6400FFD}"/>
              </a:ext>
            </a:extLst>
          </p:cNvPr>
          <p:cNvSpPr>
            <a:spLocks noGrp="1"/>
          </p:cNvSpPr>
          <p:nvPr>
            <p:ph type="title"/>
          </p:nvPr>
        </p:nvSpPr>
        <p:spPr>
          <a:xfrm>
            <a:off x="0" y="18256"/>
            <a:ext cx="12192000" cy="662782"/>
          </a:xfrm>
        </p:spPr>
        <p:txBody>
          <a:bodyPr>
            <a:normAutofit fontScale="90000"/>
          </a:bodyPr>
          <a:lstStyle/>
          <a:p>
            <a:pPr algn="ctr"/>
            <a:r>
              <a:rPr lang="el-GR" dirty="0"/>
              <a:t>Το στοιχείο της υπερβολής στα θαύματα των αγίων </a:t>
            </a:r>
          </a:p>
        </p:txBody>
      </p:sp>
      <p:sp>
        <p:nvSpPr>
          <p:cNvPr id="3" name="Θέση περιεχομένου 2">
            <a:extLst>
              <a:ext uri="{FF2B5EF4-FFF2-40B4-BE49-F238E27FC236}">
                <a16:creationId xmlns:a16="http://schemas.microsoft.com/office/drawing/2014/main" id="{66B7D3C5-6814-B584-F466-C032789A7DF8}"/>
              </a:ext>
            </a:extLst>
          </p:cNvPr>
          <p:cNvSpPr>
            <a:spLocks noGrp="1"/>
          </p:cNvSpPr>
          <p:nvPr>
            <p:ph idx="1"/>
          </p:nvPr>
        </p:nvSpPr>
        <p:spPr>
          <a:xfrm>
            <a:off x="0" y="583678"/>
            <a:ext cx="12192000" cy="6274321"/>
          </a:xfrm>
        </p:spPr>
        <p:txBody>
          <a:bodyPr/>
          <a:lstStyle/>
          <a:p>
            <a:pPr>
              <a:buFont typeface="Wingdings" panose="05000000000000000000" pitchFamily="2" charset="2"/>
              <a:buChar char="v"/>
            </a:pPr>
            <a:r>
              <a:rPr lang="el-GR" dirty="0"/>
              <a:t>Η λεγόμενη </a:t>
            </a:r>
            <a:r>
              <a:rPr lang="el-GR" dirty="0">
                <a:effectLst>
                  <a:outerShdw blurRad="38100" dist="38100" dir="2700000" algn="tl">
                    <a:srgbClr val="000000">
                      <a:alpha val="43137"/>
                    </a:srgbClr>
                  </a:outerShdw>
                </a:effectLst>
              </a:rPr>
              <a:t>επιστημονική αγιολογία</a:t>
            </a:r>
            <a:r>
              <a:rPr lang="el-GR" dirty="0"/>
              <a:t>, που καλλιεργήθηκε στη Δύση, και προσπαθεί να κατοχυρώσει την τιμή που αποδίδεται στους αγίους σε επιστημονικώς αποδεκτές ιστορικές βάσεις, καθώς και </a:t>
            </a:r>
          </a:p>
          <a:p>
            <a:pPr>
              <a:buFont typeface="Wingdings" panose="05000000000000000000" pitchFamily="2" charset="2"/>
              <a:buChar char="v"/>
            </a:pPr>
            <a:r>
              <a:rPr lang="el-GR" dirty="0"/>
              <a:t>η κατά τα τελευταία χρόνια </a:t>
            </a:r>
            <a:r>
              <a:rPr lang="el-GR" dirty="0">
                <a:effectLst>
                  <a:outerShdw blurRad="38100" dist="38100" dir="2700000" algn="tl">
                    <a:srgbClr val="000000">
                      <a:alpha val="43137"/>
                    </a:srgbClr>
                  </a:outerShdw>
                </a:effectLst>
              </a:rPr>
              <a:t>προσπάθεια των ιστορικών να απομονώσουν τις ιστορικές πληροφορίες των αγιολογικών έργων από τη «λαϊκή φαντασία»</a:t>
            </a:r>
            <a:r>
              <a:rPr lang="el-GR" dirty="0"/>
              <a:t>, στην οποία αποδίδουν τα θαύματα, </a:t>
            </a:r>
          </a:p>
          <a:p>
            <a:r>
              <a:rPr lang="el-GR" dirty="0"/>
              <a:t>είχαν ως αποτέλεσμα </a:t>
            </a:r>
            <a:r>
              <a:rPr lang="el-GR" u="sng" dirty="0"/>
              <a:t>τον ουσιαστικό παραμερισμό των θαυμάτων</a:t>
            </a:r>
            <a:r>
              <a:rPr lang="el-GR" dirty="0"/>
              <a:t>.</a:t>
            </a:r>
          </a:p>
          <a:p>
            <a:r>
              <a:rPr lang="el-GR" dirty="0"/>
              <a:t>Βέβαια, ο τρόπος αντιμετωπίσεως των θαυμάτων στα αγιολογικά κείμενα συνδέεται με τη στάση μας απέναντι στα θαύματα της Αγίας Γραφής. </a:t>
            </a:r>
          </a:p>
          <a:p>
            <a:r>
              <a:rPr lang="el-GR" dirty="0"/>
              <a:t>Ο Χριστός είναι η κεφαλή της Εκκλησίας και επομένως ό,τι περιέχεται στην Αγία Γραφή είναι φυσικό να υπάρχει και στην εκκλησιαστική γραμματεία.</a:t>
            </a:r>
          </a:p>
          <a:p>
            <a:r>
              <a:rPr lang="el-GR" dirty="0"/>
              <a:t>Και αυτό συμβαίνει γιατί η Αγία Γραφή και η Ιερά Παράδοση μαρτυρούν για τον </a:t>
            </a:r>
            <a:r>
              <a:rPr lang="el-GR" dirty="0" err="1"/>
              <a:t>ενανθρωπήσαντα</a:t>
            </a:r>
            <a:r>
              <a:rPr lang="el-GR" dirty="0"/>
              <a:t> Λόγο του Θεού και την Εκκλησία, και εκφράζουν την εμπειρία των πιστών που μετέχουν στο σώμα του Χριστού.</a:t>
            </a:r>
          </a:p>
        </p:txBody>
      </p:sp>
    </p:spTree>
    <p:extLst>
      <p:ext uri="{BB962C8B-B14F-4D97-AF65-F5344CB8AC3E}">
        <p14:creationId xmlns:p14="http://schemas.microsoft.com/office/powerpoint/2010/main" val="3166126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CA7BAA-226E-A610-3919-FF5968B1101B}"/>
              </a:ext>
            </a:extLst>
          </p:cNvPr>
          <p:cNvSpPr>
            <a:spLocks noGrp="1"/>
          </p:cNvSpPr>
          <p:nvPr>
            <p:ph type="title"/>
          </p:nvPr>
        </p:nvSpPr>
        <p:spPr>
          <a:xfrm>
            <a:off x="0" y="18256"/>
            <a:ext cx="12192000" cy="662781"/>
          </a:xfrm>
        </p:spPr>
        <p:txBody>
          <a:bodyPr>
            <a:normAutofit fontScale="90000"/>
          </a:bodyPr>
          <a:lstStyle/>
          <a:p>
            <a:pPr algn="ctr"/>
            <a:r>
              <a:rPr lang="el-GR" dirty="0"/>
              <a:t>Ειδοποιός διαφορά του χριστιανικού θαύματος</a:t>
            </a:r>
          </a:p>
        </p:txBody>
      </p:sp>
      <p:sp>
        <p:nvSpPr>
          <p:cNvPr id="3" name="Θέση περιεχομένου 2">
            <a:extLst>
              <a:ext uri="{FF2B5EF4-FFF2-40B4-BE49-F238E27FC236}">
                <a16:creationId xmlns:a16="http://schemas.microsoft.com/office/drawing/2014/main" id="{0CE73AE0-3F14-56DA-60A7-26F307E6C48A}"/>
              </a:ext>
            </a:extLst>
          </p:cNvPr>
          <p:cNvSpPr>
            <a:spLocks noGrp="1"/>
          </p:cNvSpPr>
          <p:nvPr>
            <p:ph idx="1"/>
          </p:nvPr>
        </p:nvSpPr>
        <p:spPr>
          <a:xfrm>
            <a:off x="0" y="681036"/>
            <a:ext cx="12192000" cy="6176963"/>
          </a:xfrm>
        </p:spPr>
        <p:txBody>
          <a:bodyPr/>
          <a:lstStyle/>
          <a:p>
            <a:r>
              <a:rPr lang="el-GR" dirty="0"/>
              <a:t>Το θαύμα είναι πάντα μία πρόκληση στην ανθρώπινη λογική.</a:t>
            </a:r>
          </a:p>
          <a:p>
            <a:r>
              <a:rPr lang="el-GR" dirty="0"/>
              <a:t>Πώς όμως μπορεί να ενταχθεί στο μυστήριο της θείας οικονομίας;</a:t>
            </a:r>
          </a:p>
          <a:p>
            <a:r>
              <a:rPr lang="el-GR" dirty="0"/>
              <a:t>Σύμφωνα με τη διδασκαλία των Πατέρων της Εκκλησίας ο Θεός, ως κυρίαρχος και δημιουργός των πάντων, ορίζει τους φυσικούς νόμους αλλά δεν περιορίζεται από αυτούς. </a:t>
            </a:r>
          </a:p>
          <a:p>
            <a:r>
              <a:rPr lang="el-GR" dirty="0"/>
              <a:t>Η θαυματουργική ενέργεια του Θεού δεν καταλύει με το θαύμα </a:t>
            </a:r>
            <a:r>
              <a:rPr lang="el-GR" dirty="0">
                <a:effectLst>
                  <a:outerShdw blurRad="38100" dist="38100" dir="2700000" algn="tl">
                    <a:srgbClr val="000000">
                      <a:alpha val="43137"/>
                    </a:srgbClr>
                  </a:outerShdw>
                </a:effectLst>
              </a:rPr>
              <a:t>τους φυσικούς νόμους</a:t>
            </a:r>
            <a:r>
              <a:rPr lang="el-GR" dirty="0"/>
              <a:t>, αλλά, επειδή υπέρκειται αυτών, επεμβαίνει στη λειτουργία τους και </a:t>
            </a:r>
            <a:r>
              <a:rPr lang="el-GR" dirty="0">
                <a:effectLst>
                  <a:outerShdw blurRad="38100" dist="38100" dir="2700000" algn="tl">
                    <a:srgbClr val="000000">
                      <a:alpha val="43137"/>
                    </a:srgbClr>
                  </a:outerShdw>
                </a:effectLst>
              </a:rPr>
              <a:t>τους αναστέλλει </a:t>
            </a:r>
            <a:r>
              <a:rPr lang="el-GR" dirty="0"/>
              <a:t>από αγάπη για τον άνθρωπο.</a:t>
            </a:r>
          </a:p>
          <a:p>
            <a:r>
              <a:rPr lang="el-GR" dirty="0"/>
              <a:t>Τα θαύματα δεν είναι αποκλειστικό προνόμιο του Χριστιανισμού. Θαύματα απαντούν και έξω από τον χώρο της Εκκλησίας. Ο Ασκληπιός και ο Απολλώνιος ο Τυαννέας απέκτησαν μεγάλη φήμη θαυματοποιών στον αρχαίο ελληνικό κόσμο. </a:t>
            </a:r>
          </a:p>
          <a:p>
            <a:r>
              <a:rPr lang="el-GR" dirty="0"/>
              <a:t>Σύμφωνα μάλιστα με τους λόγους του Κυρίου: «</a:t>
            </a:r>
            <a:r>
              <a:rPr lang="el-GR" i="1" dirty="0" err="1"/>
              <a:t>ἐγερθήσονται</a:t>
            </a:r>
            <a:r>
              <a:rPr lang="el-GR" i="1" dirty="0"/>
              <a:t> </a:t>
            </a:r>
            <a:r>
              <a:rPr lang="el-GR" i="1" dirty="0" err="1"/>
              <a:t>ψευδόχριστοι</a:t>
            </a:r>
            <a:r>
              <a:rPr lang="el-GR" i="1" dirty="0"/>
              <a:t> και </a:t>
            </a:r>
            <a:r>
              <a:rPr lang="el-GR" i="1" dirty="0" err="1"/>
              <a:t>ψευδοπροφῆται</a:t>
            </a:r>
            <a:r>
              <a:rPr lang="el-GR" i="1" dirty="0"/>
              <a:t> και </a:t>
            </a:r>
            <a:r>
              <a:rPr lang="el-GR" i="1" dirty="0" err="1"/>
              <a:t>δώσουσιν</a:t>
            </a:r>
            <a:r>
              <a:rPr lang="el-GR" i="1" dirty="0"/>
              <a:t> </a:t>
            </a:r>
            <a:r>
              <a:rPr lang="el-GR" i="1" dirty="0" err="1"/>
              <a:t>σημεῖα</a:t>
            </a:r>
            <a:r>
              <a:rPr lang="el-GR" i="1" dirty="0"/>
              <a:t> μεγάλα </a:t>
            </a:r>
            <a:r>
              <a:rPr lang="el-GR" i="1" dirty="0" err="1"/>
              <a:t>καὶ</a:t>
            </a:r>
            <a:r>
              <a:rPr lang="el-GR" i="1" dirty="0"/>
              <a:t> τέρατα</a:t>
            </a:r>
            <a:r>
              <a:rPr lang="el-GR" dirty="0"/>
              <a:t>» (</a:t>
            </a:r>
            <a:r>
              <a:rPr lang="el-GR" i="1" dirty="0" err="1"/>
              <a:t>Μθ</a:t>
            </a:r>
            <a:r>
              <a:rPr lang="el-GR" dirty="0"/>
              <a:t> 24,24).</a:t>
            </a:r>
          </a:p>
        </p:txBody>
      </p:sp>
    </p:spTree>
    <p:extLst>
      <p:ext uri="{BB962C8B-B14F-4D97-AF65-F5344CB8AC3E}">
        <p14:creationId xmlns:p14="http://schemas.microsoft.com/office/powerpoint/2010/main" val="3389548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782391-BB3A-E8D3-0AEC-F2C99D9EA4E4}"/>
              </a:ext>
            </a:extLst>
          </p:cNvPr>
          <p:cNvSpPr>
            <a:spLocks noGrp="1"/>
          </p:cNvSpPr>
          <p:nvPr>
            <p:ph type="title"/>
          </p:nvPr>
        </p:nvSpPr>
        <p:spPr>
          <a:xfrm>
            <a:off x="0" y="18256"/>
            <a:ext cx="12192000" cy="786962"/>
          </a:xfrm>
        </p:spPr>
        <p:txBody>
          <a:bodyPr>
            <a:normAutofit/>
          </a:bodyPr>
          <a:lstStyle/>
          <a:p>
            <a:pPr algn="ctr"/>
            <a:r>
              <a:rPr lang="el-GR" dirty="0"/>
              <a:t>Ειδοποιός διαφορά του χριστιανικού θαύματος</a:t>
            </a:r>
          </a:p>
        </p:txBody>
      </p:sp>
      <p:sp>
        <p:nvSpPr>
          <p:cNvPr id="3" name="Θέση περιεχομένου 2">
            <a:extLst>
              <a:ext uri="{FF2B5EF4-FFF2-40B4-BE49-F238E27FC236}">
                <a16:creationId xmlns:a16="http://schemas.microsoft.com/office/drawing/2014/main" id="{84D2303A-A95D-508D-A2B1-8276420A5F21}"/>
              </a:ext>
            </a:extLst>
          </p:cNvPr>
          <p:cNvSpPr>
            <a:spLocks noGrp="1"/>
          </p:cNvSpPr>
          <p:nvPr>
            <p:ph idx="1"/>
          </p:nvPr>
        </p:nvSpPr>
        <p:spPr>
          <a:xfrm>
            <a:off x="0" y="679214"/>
            <a:ext cx="12192000" cy="6178786"/>
          </a:xfrm>
        </p:spPr>
        <p:txBody>
          <a:bodyPr>
            <a:normAutofit lnSpcReduction="10000"/>
          </a:bodyPr>
          <a:lstStyle/>
          <a:p>
            <a:r>
              <a:rPr lang="el-GR" dirty="0"/>
              <a:t>Η Αγία Γραφή δέχεται ως πολλά θαύματα, προφητείες, αποκαλύψεις, μαντείες </a:t>
            </a:r>
            <a:r>
              <a:rPr lang="el-GR" dirty="0" err="1"/>
              <a:t>κ.λ.π</a:t>
            </a:r>
            <a:r>
              <a:rPr lang="el-GR" dirty="0"/>
              <a:t>. που έγιναν από ειδωλολάτρες θαυματοποιούς. Όπως παρατηρεί ο Ιωάννης ο Χρυσόστομος: «… </a:t>
            </a:r>
            <a:r>
              <a:rPr lang="el-GR" i="1" dirty="0"/>
              <a:t>ὁ </a:t>
            </a:r>
            <a:r>
              <a:rPr lang="el-GR" i="1" dirty="0" err="1"/>
              <a:t>Βαλαάμ</a:t>
            </a:r>
            <a:r>
              <a:rPr lang="el-GR" i="1" dirty="0"/>
              <a:t> </a:t>
            </a:r>
            <a:r>
              <a:rPr lang="el-GR" i="1" dirty="0" err="1"/>
              <a:t>καὶ</a:t>
            </a:r>
            <a:r>
              <a:rPr lang="el-GR" i="1" dirty="0"/>
              <a:t> πίστεως </a:t>
            </a:r>
            <a:r>
              <a:rPr lang="el-GR" i="1" dirty="0" err="1"/>
              <a:t>καὶ</a:t>
            </a:r>
            <a:r>
              <a:rPr lang="el-GR" i="1" dirty="0"/>
              <a:t> πολιτείας </a:t>
            </a:r>
            <a:r>
              <a:rPr lang="el-GR" i="1" dirty="0" err="1"/>
              <a:t>ἀλλότριος</a:t>
            </a:r>
            <a:r>
              <a:rPr lang="el-GR" i="1" dirty="0"/>
              <a:t> </a:t>
            </a:r>
            <a:r>
              <a:rPr lang="el-GR" i="1" dirty="0" err="1"/>
              <a:t>ἦν</a:t>
            </a:r>
            <a:r>
              <a:rPr lang="el-GR" i="1" dirty="0"/>
              <a:t>, </a:t>
            </a:r>
            <a:r>
              <a:rPr lang="el-GR" i="1" dirty="0" err="1"/>
              <a:t>ἀλλ</a:t>
            </a:r>
            <a:r>
              <a:rPr lang="el-GR" i="1" dirty="0"/>
              <a:t>’ </a:t>
            </a:r>
            <a:r>
              <a:rPr lang="el-GR" i="1" dirty="0" err="1"/>
              <a:t>ὅμως</a:t>
            </a:r>
            <a:r>
              <a:rPr lang="el-GR" i="1" dirty="0"/>
              <a:t> </a:t>
            </a:r>
            <a:r>
              <a:rPr lang="el-GR" i="1" dirty="0" err="1"/>
              <a:t>ἐνήργησεν</a:t>
            </a:r>
            <a:r>
              <a:rPr lang="el-GR" i="1" dirty="0"/>
              <a:t> </a:t>
            </a:r>
            <a:r>
              <a:rPr lang="el-GR" i="1" dirty="0" err="1"/>
              <a:t>εἰς</a:t>
            </a:r>
            <a:r>
              <a:rPr lang="el-GR" i="1" dirty="0"/>
              <a:t> </a:t>
            </a:r>
            <a:r>
              <a:rPr lang="el-GR" i="1" dirty="0" err="1"/>
              <a:t>αὐτὸν</a:t>
            </a:r>
            <a:r>
              <a:rPr lang="el-GR" i="1" dirty="0"/>
              <a:t> ἡ χάρις </a:t>
            </a:r>
            <a:r>
              <a:rPr lang="el-GR" i="1" dirty="0" err="1"/>
              <a:t>διὰ</a:t>
            </a:r>
            <a:r>
              <a:rPr lang="el-GR" i="1" dirty="0"/>
              <a:t> </a:t>
            </a:r>
            <a:r>
              <a:rPr lang="el-GR" i="1" dirty="0" err="1"/>
              <a:t>τὴν</a:t>
            </a:r>
            <a:r>
              <a:rPr lang="el-GR" i="1" dirty="0"/>
              <a:t> </a:t>
            </a:r>
            <a:r>
              <a:rPr lang="el-GR" i="1" dirty="0" err="1"/>
              <a:t>ἑτέρων</a:t>
            </a:r>
            <a:r>
              <a:rPr lang="el-GR" i="1" dirty="0"/>
              <a:t> </a:t>
            </a:r>
            <a:r>
              <a:rPr lang="el-GR" i="1" dirty="0" err="1"/>
              <a:t>οἰκονομίαν</a:t>
            </a:r>
            <a:r>
              <a:rPr lang="el-GR" i="1" dirty="0"/>
              <a:t>. </a:t>
            </a:r>
            <a:r>
              <a:rPr lang="el-GR" i="1" dirty="0" err="1"/>
              <a:t>Καὶ</a:t>
            </a:r>
            <a:r>
              <a:rPr lang="el-GR" i="1" dirty="0"/>
              <a:t> ὁ Φαραώ </a:t>
            </a:r>
            <a:r>
              <a:rPr lang="el-GR" i="1" dirty="0" err="1"/>
              <a:t>τοιοῦτος</a:t>
            </a:r>
            <a:r>
              <a:rPr lang="el-GR" i="1" dirty="0"/>
              <a:t>, </a:t>
            </a:r>
            <a:r>
              <a:rPr lang="el-GR" i="1" dirty="0" err="1"/>
              <a:t>ἀλλὰ</a:t>
            </a:r>
            <a:r>
              <a:rPr lang="el-GR" i="1" dirty="0"/>
              <a:t> </a:t>
            </a:r>
            <a:r>
              <a:rPr lang="el-GR" i="1" dirty="0" err="1"/>
              <a:t>ὅμως</a:t>
            </a:r>
            <a:r>
              <a:rPr lang="el-GR" i="1" dirty="0"/>
              <a:t> </a:t>
            </a:r>
            <a:r>
              <a:rPr lang="el-GR" i="1" dirty="0" err="1"/>
              <a:t>κἀκείνῳ</a:t>
            </a:r>
            <a:r>
              <a:rPr lang="el-GR" i="1" dirty="0"/>
              <a:t> </a:t>
            </a:r>
            <a:r>
              <a:rPr lang="el-GR" i="1" dirty="0" err="1"/>
              <a:t>τὰ</a:t>
            </a:r>
            <a:r>
              <a:rPr lang="el-GR" i="1" dirty="0"/>
              <a:t> μέλλοντα </a:t>
            </a:r>
            <a:r>
              <a:rPr lang="el-GR" i="1" dirty="0" err="1"/>
              <a:t>ἔδειξε</a:t>
            </a:r>
            <a:r>
              <a:rPr lang="el-GR" i="1" dirty="0"/>
              <a:t>. </a:t>
            </a:r>
            <a:r>
              <a:rPr lang="el-GR" i="1" dirty="0" err="1"/>
              <a:t>Καὶ</a:t>
            </a:r>
            <a:r>
              <a:rPr lang="el-GR" i="1" dirty="0"/>
              <a:t> ὁ </a:t>
            </a:r>
            <a:r>
              <a:rPr lang="el-GR" i="1" dirty="0" err="1"/>
              <a:t>Ναβουχοδονόσορ</a:t>
            </a:r>
            <a:r>
              <a:rPr lang="el-GR" i="1" dirty="0"/>
              <a:t> </a:t>
            </a:r>
            <a:r>
              <a:rPr lang="el-GR" i="1" dirty="0" err="1"/>
              <a:t>παρανομώτατος</a:t>
            </a:r>
            <a:r>
              <a:rPr lang="el-GR" i="1" dirty="0"/>
              <a:t>, </a:t>
            </a:r>
            <a:r>
              <a:rPr lang="el-GR" i="1" dirty="0" err="1"/>
              <a:t>καὶ</a:t>
            </a:r>
            <a:r>
              <a:rPr lang="el-GR" i="1" dirty="0"/>
              <a:t> </a:t>
            </a:r>
            <a:r>
              <a:rPr lang="el-GR" i="1" dirty="0" err="1"/>
              <a:t>τούτῳ</a:t>
            </a:r>
            <a:r>
              <a:rPr lang="el-GR" i="1" dirty="0"/>
              <a:t> </a:t>
            </a:r>
            <a:r>
              <a:rPr lang="el-GR" i="1" dirty="0" err="1"/>
              <a:t>πάλιν</a:t>
            </a:r>
            <a:r>
              <a:rPr lang="el-GR" i="1" dirty="0"/>
              <a:t> </a:t>
            </a:r>
            <a:r>
              <a:rPr lang="el-GR" i="1" dirty="0" err="1"/>
              <a:t>τὰ</a:t>
            </a:r>
            <a:r>
              <a:rPr lang="el-GR" i="1" dirty="0"/>
              <a:t> </a:t>
            </a:r>
            <a:r>
              <a:rPr lang="el-GR" i="1" dirty="0" err="1"/>
              <a:t>μετὰ</a:t>
            </a:r>
            <a:r>
              <a:rPr lang="el-GR" i="1" dirty="0"/>
              <a:t> </a:t>
            </a:r>
            <a:r>
              <a:rPr lang="el-GR" i="1" dirty="0" err="1"/>
              <a:t>πολλὰς</a:t>
            </a:r>
            <a:r>
              <a:rPr lang="el-GR" i="1" dirty="0"/>
              <a:t> </a:t>
            </a:r>
            <a:r>
              <a:rPr lang="el-GR" i="1" dirty="0" err="1"/>
              <a:t>ὕστερον</a:t>
            </a:r>
            <a:r>
              <a:rPr lang="el-GR" i="1" dirty="0"/>
              <a:t> </a:t>
            </a:r>
            <a:r>
              <a:rPr lang="el-GR" i="1" dirty="0" err="1"/>
              <a:t>ἐσόμενα</a:t>
            </a:r>
            <a:r>
              <a:rPr lang="el-GR" i="1" dirty="0"/>
              <a:t> </a:t>
            </a:r>
            <a:r>
              <a:rPr lang="el-GR" i="1" dirty="0" err="1"/>
              <a:t>γενεὰς</a:t>
            </a:r>
            <a:r>
              <a:rPr lang="el-GR" i="1" dirty="0"/>
              <a:t> </a:t>
            </a:r>
            <a:r>
              <a:rPr lang="el-GR" i="1" dirty="0" err="1"/>
              <a:t>ἀπεκάλυψε</a:t>
            </a:r>
            <a:r>
              <a:rPr lang="el-GR" i="1" dirty="0"/>
              <a:t>…</a:t>
            </a:r>
            <a:r>
              <a:rPr lang="el-GR" i="1" dirty="0" err="1"/>
              <a:t>Ἀλλὰ</a:t>
            </a:r>
            <a:r>
              <a:rPr lang="el-GR" i="1" dirty="0"/>
              <a:t> </a:t>
            </a:r>
            <a:r>
              <a:rPr lang="el-GR" i="1" dirty="0" err="1"/>
              <a:t>ὅμως</a:t>
            </a:r>
            <a:r>
              <a:rPr lang="el-GR" i="1" dirty="0"/>
              <a:t> </a:t>
            </a:r>
            <a:r>
              <a:rPr lang="el-GR" i="1" dirty="0" err="1"/>
              <a:t>ἀπὸ</a:t>
            </a:r>
            <a:r>
              <a:rPr lang="el-GR" i="1" dirty="0"/>
              <a:t> </a:t>
            </a:r>
            <a:r>
              <a:rPr lang="el-GR" i="1" dirty="0" err="1"/>
              <a:t>τῶν</a:t>
            </a:r>
            <a:r>
              <a:rPr lang="el-GR" i="1" dirty="0"/>
              <a:t> σημείων τούτων </a:t>
            </a:r>
            <a:r>
              <a:rPr lang="el-GR" i="1" dirty="0" err="1"/>
              <a:t>οὐδὲν</a:t>
            </a:r>
            <a:r>
              <a:rPr lang="el-GR" i="1" dirty="0"/>
              <a:t> </a:t>
            </a:r>
            <a:r>
              <a:rPr lang="el-GR" i="1" dirty="0" err="1"/>
              <a:t>ἐκέρδαναν</a:t>
            </a:r>
            <a:r>
              <a:rPr lang="el-GR" i="1" dirty="0"/>
              <a:t> </a:t>
            </a:r>
            <a:r>
              <a:rPr lang="el-GR" i="1" dirty="0" err="1"/>
              <a:t>ἐκεῖνοι</a:t>
            </a:r>
            <a:r>
              <a:rPr lang="el-GR" i="1" dirty="0"/>
              <a:t>, </a:t>
            </a:r>
            <a:r>
              <a:rPr lang="el-GR" i="1" dirty="0" err="1"/>
              <a:t>ἀλλὰ</a:t>
            </a:r>
            <a:r>
              <a:rPr lang="el-GR" i="1" dirty="0"/>
              <a:t> </a:t>
            </a:r>
            <a:r>
              <a:rPr lang="el-GR" i="1" dirty="0" err="1"/>
              <a:t>μᾶλλον</a:t>
            </a:r>
            <a:r>
              <a:rPr lang="el-GR" i="1" dirty="0"/>
              <a:t> κολάζονται…</a:t>
            </a:r>
            <a:r>
              <a:rPr lang="el-GR" dirty="0"/>
              <a:t>» (</a:t>
            </a:r>
            <a:r>
              <a:rPr lang="el-GR" i="1" dirty="0" err="1"/>
              <a:t>Εἰς</a:t>
            </a:r>
            <a:r>
              <a:rPr lang="el-GR" i="1" dirty="0"/>
              <a:t> </a:t>
            </a:r>
            <a:r>
              <a:rPr lang="el-GR" i="1" dirty="0" err="1"/>
              <a:t>Ματθαῖον</a:t>
            </a:r>
            <a:r>
              <a:rPr lang="el-GR" i="1" dirty="0"/>
              <a:t> </a:t>
            </a:r>
            <a:r>
              <a:rPr lang="el-GR" i="1" dirty="0" err="1"/>
              <a:t>Ὁμιλία</a:t>
            </a:r>
            <a:r>
              <a:rPr lang="el-GR" i="1" dirty="0"/>
              <a:t> 24, 2</a:t>
            </a:r>
            <a:r>
              <a:rPr lang="el-GR" dirty="0"/>
              <a:t>, </a:t>
            </a:r>
            <a:r>
              <a:rPr lang="en-US" dirty="0"/>
              <a:t>PG 57, 322).</a:t>
            </a:r>
            <a:r>
              <a:rPr lang="el-GR" dirty="0"/>
              <a:t> </a:t>
            </a:r>
            <a:endParaRPr lang="en-US" dirty="0"/>
          </a:p>
          <a:p>
            <a:r>
              <a:rPr lang="el-GR" dirty="0"/>
              <a:t>Επίσης, ο Αναστάσιος ο </a:t>
            </a:r>
            <a:r>
              <a:rPr lang="el-GR" dirty="0" err="1"/>
              <a:t>Σιναΐτης</a:t>
            </a:r>
            <a:r>
              <a:rPr lang="el-GR" dirty="0"/>
              <a:t> επισημαίνει: «</a:t>
            </a:r>
            <a:r>
              <a:rPr lang="el-GR" i="1" dirty="0" err="1"/>
              <a:t>Πολλοὶ</a:t>
            </a:r>
            <a:r>
              <a:rPr lang="el-GR" i="1" dirty="0"/>
              <a:t> </a:t>
            </a:r>
            <a:r>
              <a:rPr lang="el-GR" i="1" dirty="0" err="1"/>
              <a:t>πολλάκις</a:t>
            </a:r>
            <a:r>
              <a:rPr lang="el-GR" i="1" dirty="0"/>
              <a:t> </a:t>
            </a:r>
            <a:r>
              <a:rPr lang="el-GR" i="1" dirty="0" err="1"/>
              <a:t>οὐ</a:t>
            </a:r>
            <a:r>
              <a:rPr lang="el-GR" i="1" dirty="0"/>
              <a:t> μόνον </a:t>
            </a:r>
            <a:r>
              <a:rPr lang="el-GR" i="1" dirty="0" err="1"/>
              <a:t>ὀρθόδοξοι</a:t>
            </a:r>
            <a:r>
              <a:rPr lang="el-GR" i="1" dirty="0"/>
              <a:t> </a:t>
            </a:r>
            <a:r>
              <a:rPr lang="el-GR" i="1" dirty="0" err="1"/>
              <a:t>ἁμαρτωλοί</a:t>
            </a:r>
            <a:r>
              <a:rPr lang="el-GR" i="1" dirty="0"/>
              <a:t>, </a:t>
            </a:r>
            <a:r>
              <a:rPr lang="el-GR" i="1" dirty="0" err="1"/>
              <a:t>ἀλλὰ</a:t>
            </a:r>
            <a:r>
              <a:rPr lang="el-GR" i="1" dirty="0"/>
              <a:t> </a:t>
            </a:r>
            <a:r>
              <a:rPr lang="el-GR" i="1" dirty="0" err="1"/>
              <a:t>καὶ</a:t>
            </a:r>
            <a:r>
              <a:rPr lang="el-GR" i="1" dirty="0"/>
              <a:t> </a:t>
            </a:r>
            <a:r>
              <a:rPr lang="el-GR" i="1" dirty="0" err="1"/>
              <a:t>αἱρετικοὶ</a:t>
            </a:r>
            <a:r>
              <a:rPr lang="el-GR" i="1" dirty="0"/>
              <a:t> </a:t>
            </a:r>
            <a:r>
              <a:rPr lang="el-GR" i="1" dirty="0" err="1"/>
              <a:t>καὶ</a:t>
            </a:r>
            <a:r>
              <a:rPr lang="el-GR" i="1" dirty="0"/>
              <a:t> </a:t>
            </a:r>
            <a:r>
              <a:rPr lang="el-GR" i="1" dirty="0" err="1"/>
              <a:t>ἄπιστοι</a:t>
            </a:r>
            <a:r>
              <a:rPr lang="el-GR" i="1" dirty="0"/>
              <a:t> </a:t>
            </a:r>
            <a:r>
              <a:rPr lang="el-GR" i="1" dirty="0" err="1"/>
              <a:t>σημεῖα</a:t>
            </a:r>
            <a:r>
              <a:rPr lang="el-GR" i="1" dirty="0"/>
              <a:t> </a:t>
            </a:r>
            <a:r>
              <a:rPr lang="el-GR" i="1" dirty="0" err="1"/>
              <a:t>ἐπετέλεσαν</a:t>
            </a:r>
            <a:r>
              <a:rPr lang="el-GR" i="1" dirty="0"/>
              <a:t> </a:t>
            </a:r>
            <a:r>
              <a:rPr lang="el-GR" i="1" dirty="0" err="1"/>
              <a:t>καὶ</a:t>
            </a:r>
            <a:r>
              <a:rPr lang="el-GR" i="1" dirty="0"/>
              <a:t> </a:t>
            </a:r>
            <a:r>
              <a:rPr lang="el-GR" i="1" dirty="0" err="1"/>
              <a:t>προεφήτεψαν</a:t>
            </a:r>
            <a:r>
              <a:rPr lang="el-GR" i="1" dirty="0"/>
              <a:t> κατά </a:t>
            </a:r>
            <a:r>
              <a:rPr lang="el-GR" i="1" dirty="0" err="1"/>
              <a:t>τινας</a:t>
            </a:r>
            <a:r>
              <a:rPr lang="el-GR" i="1" dirty="0"/>
              <a:t> </a:t>
            </a:r>
            <a:r>
              <a:rPr lang="el-GR" i="1" dirty="0" err="1"/>
              <a:t>οἰκονομίας</a:t>
            </a:r>
            <a:r>
              <a:rPr lang="el-GR" i="1" dirty="0"/>
              <a:t>… </a:t>
            </a:r>
            <a:r>
              <a:rPr lang="el-GR" i="1" dirty="0" err="1"/>
              <a:t>συγχωρηθέντες</a:t>
            </a:r>
            <a:r>
              <a:rPr lang="el-GR" i="1" dirty="0"/>
              <a:t> </a:t>
            </a:r>
            <a:r>
              <a:rPr lang="el-GR" i="1" dirty="0" err="1"/>
              <a:t>ὑπὸ</a:t>
            </a:r>
            <a:r>
              <a:rPr lang="el-GR" i="1" dirty="0"/>
              <a:t> </a:t>
            </a:r>
            <a:r>
              <a:rPr lang="el-GR" i="1" dirty="0" err="1"/>
              <a:t>τοῦ</a:t>
            </a:r>
            <a:r>
              <a:rPr lang="el-GR" i="1" dirty="0"/>
              <a:t> Κυρίου, </a:t>
            </a:r>
            <a:r>
              <a:rPr lang="el-GR" i="1" dirty="0" err="1"/>
              <a:t>ὡς</a:t>
            </a:r>
            <a:r>
              <a:rPr lang="el-GR" i="1" dirty="0"/>
              <a:t> </a:t>
            </a:r>
            <a:r>
              <a:rPr lang="el-GR" i="1" dirty="0" err="1"/>
              <a:t>ἐπὶ</a:t>
            </a:r>
            <a:r>
              <a:rPr lang="el-GR" i="1" dirty="0"/>
              <a:t> </a:t>
            </a:r>
            <a:r>
              <a:rPr lang="el-GR" i="1" dirty="0" err="1"/>
              <a:t>τοῦ</a:t>
            </a:r>
            <a:r>
              <a:rPr lang="el-GR" i="1" dirty="0"/>
              <a:t> </a:t>
            </a:r>
            <a:r>
              <a:rPr lang="el-GR" i="1" dirty="0" err="1"/>
              <a:t>Βαλαάμ</a:t>
            </a:r>
            <a:r>
              <a:rPr lang="el-GR" i="1" dirty="0"/>
              <a:t> </a:t>
            </a:r>
            <a:r>
              <a:rPr lang="el-GR" i="1" dirty="0" err="1"/>
              <a:t>καὶ</a:t>
            </a:r>
            <a:r>
              <a:rPr lang="el-GR" i="1" dirty="0"/>
              <a:t> </a:t>
            </a:r>
            <a:r>
              <a:rPr lang="el-GR" i="1" dirty="0" err="1"/>
              <a:t>Σαοὺλ</a:t>
            </a:r>
            <a:r>
              <a:rPr lang="el-GR" i="1" dirty="0"/>
              <a:t> </a:t>
            </a:r>
            <a:r>
              <a:rPr lang="el-GR" i="1" dirty="0" err="1"/>
              <a:t>καὶ</a:t>
            </a:r>
            <a:r>
              <a:rPr lang="el-GR" i="1" dirty="0"/>
              <a:t> </a:t>
            </a:r>
            <a:r>
              <a:rPr lang="el-GR" i="1" dirty="0" err="1"/>
              <a:t>Ναβουχοδονόσορ</a:t>
            </a:r>
            <a:r>
              <a:rPr lang="el-GR" i="1" dirty="0"/>
              <a:t> </a:t>
            </a:r>
            <a:r>
              <a:rPr lang="el-GR" i="1" dirty="0" err="1"/>
              <a:t>καὶ</a:t>
            </a:r>
            <a:r>
              <a:rPr lang="el-GR" i="1" dirty="0"/>
              <a:t> Καϊάφα </a:t>
            </a:r>
            <a:r>
              <a:rPr lang="el-GR" i="1" dirty="0" err="1"/>
              <a:t>ἔστιν</a:t>
            </a:r>
            <a:r>
              <a:rPr lang="el-GR" i="1" dirty="0"/>
              <a:t> </a:t>
            </a:r>
            <a:r>
              <a:rPr lang="el-GR" i="1" dirty="0" err="1"/>
              <a:t>εὑρεῖν</a:t>
            </a:r>
            <a:r>
              <a:rPr lang="el-GR" i="1" dirty="0"/>
              <a:t> </a:t>
            </a:r>
            <a:r>
              <a:rPr lang="el-GR" i="1" dirty="0" err="1"/>
              <a:t>τὸ</a:t>
            </a:r>
            <a:r>
              <a:rPr lang="el-GR" i="1" dirty="0"/>
              <a:t> </a:t>
            </a:r>
            <a:r>
              <a:rPr lang="el-GR" i="1" dirty="0" err="1"/>
              <a:t>Πνεῦμα</a:t>
            </a:r>
            <a:r>
              <a:rPr lang="el-GR" i="1" dirty="0"/>
              <a:t> </a:t>
            </a:r>
            <a:r>
              <a:rPr lang="el-GR" i="1" dirty="0" err="1"/>
              <a:t>τὸ</a:t>
            </a:r>
            <a:r>
              <a:rPr lang="el-GR" i="1" dirty="0"/>
              <a:t> </a:t>
            </a:r>
            <a:r>
              <a:rPr lang="el-GR" i="1" dirty="0" err="1"/>
              <a:t>ἅγιον</a:t>
            </a:r>
            <a:r>
              <a:rPr lang="el-GR" i="1" dirty="0"/>
              <a:t> </a:t>
            </a:r>
            <a:r>
              <a:rPr lang="el-GR" i="1" dirty="0" err="1"/>
              <a:t>ἐνεργῆσαν</a:t>
            </a:r>
            <a:r>
              <a:rPr lang="el-GR" i="1" dirty="0"/>
              <a:t> </a:t>
            </a:r>
            <a:r>
              <a:rPr lang="el-GR" i="1" dirty="0" err="1"/>
              <a:t>εἰς</a:t>
            </a:r>
            <a:r>
              <a:rPr lang="el-GR" i="1" dirty="0"/>
              <a:t> </a:t>
            </a:r>
            <a:r>
              <a:rPr lang="el-GR" i="1" dirty="0" err="1"/>
              <a:t>αὐτούς</a:t>
            </a:r>
            <a:r>
              <a:rPr lang="el-GR" i="1" dirty="0"/>
              <a:t>, </a:t>
            </a:r>
            <a:r>
              <a:rPr lang="el-GR" i="1" dirty="0" err="1"/>
              <a:t>ἀναξίους</a:t>
            </a:r>
            <a:r>
              <a:rPr lang="el-GR" i="1" dirty="0"/>
              <a:t> </a:t>
            </a:r>
            <a:r>
              <a:rPr lang="el-GR" i="1" dirty="0" err="1"/>
              <a:t>καὶ</a:t>
            </a:r>
            <a:r>
              <a:rPr lang="el-GR" i="1" dirty="0"/>
              <a:t> </a:t>
            </a:r>
            <a:r>
              <a:rPr lang="el-GR" i="1" dirty="0" err="1"/>
              <a:t>βεβήλους</a:t>
            </a:r>
            <a:r>
              <a:rPr lang="el-GR" i="1" dirty="0"/>
              <a:t> </a:t>
            </a:r>
            <a:r>
              <a:rPr lang="el-GR" i="1" dirty="0" err="1"/>
              <a:t>ὄντας</a:t>
            </a:r>
            <a:r>
              <a:rPr lang="el-GR" i="1" dirty="0"/>
              <a:t> δι’ </a:t>
            </a:r>
            <a:r>
              <a:rPr lang="el-GR" i="1" dirty="0" err="1"/>
              <a:t>αἰτίας</a:t>
            </a:r>
            <a:r>
              <a:rPr lang="el-GR" i="1" dirty="0"/>
              <a:t> </a:t>
            </a:r>
            <a:r>
              <a:rPr lang="el-GR" i="1" dirty="0" err="1"/>
              <a:t>εὐλόγους</a:t>
            </a:r>
            <a:r>
              <a:rPr lang="el-GR" dirty="0"/>
              <a:t>» </a:t>
            </a:r>
            <a:r>
              <a:rPr lang="en-US" dirty="0"/>
              <a:t>(</a:t>
            </a:r>
            <a:r>
              <a:rPr lang="el-GR" i="1" dirty="0" err="1"/>
              <a:t>Ἐρωτήσεις</a:t>
            </a:r>
            <a:r>
              <a:rPr lang="el-GR" i="1" dirty="0"/>
              <a:t> </a:t>
            </a:r>
            <a:r>
              <a:rPr lang="el-GR" i="1" dirty="0" err="1"/>
              <a:t>καὶ</a:t>
            </a:r>
            <a:r>
              <a:rPr lang="el-GR" i="1" dirty="0"/>
              <a:t> </a:t>
            </a:r>
            <a:r>
              <a:rPr lang="el-GR" i="1" dirty="0" err="1"/>
              <a:t>Ἀποκρίσεις</a:t>
            </a:r>
            <a:r>
              <a:rPr lang="el-GR" i="1" dirty="0"/>
              <a:t> 20</a:t>
            </a:r>
            <a:r>
              <a:rPr lang="el-GR" dirty="0"/>
              <a:t>, </a:t>
            </a:r>
            <a:r>
              <a:rPr lang="en-US" dirty="0"/>
              <a:t>PG 89, 520A).</a:t>
            </a:r>
            <a:r>
              <a:rPr lang="el-GR" dirty="0"/>
              <a:t> </a:t>
            </a:r>
          </a:p>
          <a:p>
            <a:r>
              <a:rPr lang="el-GR" dirty="0"/>
              <a:t>Οι εκκλησιαστικοί συγγραφείς θεωρούσαν τα θαύματα των ειδωλολατρών της εποχής τους ως πραγματικά, τα απέδιδαν όμως συνήθως σε επενέργειες των δαιμονικών δυνάμεων.  </a:t>
            </a:r>
          </a:p>
        </p:txBody>
      </p:sp>
    </p:spTree>
    <p:extLst>
      <p:ext uri="{BB962C8B-B14F-4D97-AF65-F5344CB8AC3E}">
        <p14:creationId xmlns:p14="http://schemas.microsoft.com/office/powerpoint/2010/main" val="3803371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F99FF8-4BD4-D22D-3CF1-E8B34FED5874}"/>
              </a:ext>
            </a:extLst>
          </p:cNvPr>
          <p:cNvSpPr>
            <a:spLocks noGrp="1"/>
          </p:cNvSpPr>
          <p:nvPr>
            <p:ph type="title"/>
          </p:nvPr>
        </p:nvSpPr>
        <p:spPr>
          <a:xfrm>
            <a:off x="0" y="18256"/>
            <a:ext cx="12192000" cy="281995"/>
          </a:xfrm>
        </p:spPr>
        <p:txBody>
          <a:bodyPr>
            <a:normAutofit fontScale="90000"/>
          </a:bodyPr>
          <a:lstStyle/>
          <a:p>
            <a:pPr algn="ctr"/>
            <a:r>
              <a:rPr lang="el-GR" dirty="0"/>
              <a:t> Σχέση πίστεως και θαύματος</a:t>
            </a:r>
          </a:p>
        </p:txBody>
      </p:sp>
      <p:sp>
        <p:nvSpPr>
          <p:cNvPr id="3" name="Θέση περιεχομένου 2">
            <a:extLst>
              <a:ext uri="{FF2B5EF4-FFF2-40B4-BE49-F238E27FC236}">
                <a16:creationId xmlns:a16="http://schemas.microsoft.com/office/drawing/2014/main" id="{42BB3C6C-9F18-9620-D74A-BC50F9767BC6}"/>
              </a:ext>
            </a:extLst>
          </p:cNvPr>
          <p:cNvSpPr>
            <a:spLocks noGrp="1"/>
          </p:cNvSpPr>
          <p:nvPr>
            <p:ph idx="1"/>
          </p:nvPr>
        </p:nvSpPr>
        <p:spPr>
          <a:xfrm>
            <a:off x="-1" y="300251"/>
            <a:ext cx="12191999" cy="6539493"/>
          </a:xfrm>
        </p:spPr>
        <p:txBody>
          <a:bodyPr>
            <a:normAutofit lnSpcReduction="10000"/>
          </a:bodyPr>
          <a:lstStyle/>
          <a:p>
            <a:r>
              <a:rPr lang="el-GR" dirty="0"/>
              <a:t>Οι Χριστιανοί δεν έχουν ανάγκη από θαύματα. Αυτά, σύμφωνα με τη διδασκαλία της Εκκλησίας, αφορούν τους απίστους και όχι τους πιστούς: «… </a:t>
            </a:r>
            <a:r>
              <a:rPr lang="el-GR" i="1" dirty="0" err="1"/>
              <a:t>εἰς</a:t>
            </a:r>
            <a:r>
              <a:rPr lang="el-GR" i="1" dirty="0"/>
              <a:t> </a:t>
            </a:r>
            <a:r>
              <a:rPr lang="el-GR" i="1" dirty="0" err="1"/>
              <a:t>σημεῖον</a:t>
            </a:r>
            <a:r>
              <a:rPr lang="el-GR" i="1" dirty="0"/>
              <a:t> </a:t>
            </a:r>
            <a:r>
              <a:rPr lang="el-GR" i="1" dirty="0" err="1"/>
              <a:t>εἰσιν</a:t>
            </a:r>
            <a:r>
              <a:rPr lang="el-GR" i="1" dirty="0"/>
              <a:t> </a:t>
            </a:r>
            <a:r>
              <a:rPr lang="el-GR" i="1" dirty="0" err="1"/>
              <a:t>οὐ</a:t>
            </a:r>
            <a:r>
              <a:rPr lang="el-GR" i="1" dirty="0"/>
              <a:t> </a:t>
            </a:r>
            <a:r>
              <a:rPr lang="el-GR" i="1" dirty="0" err="1"/>
              <a:t>τοῖς</a:t>
            </a:r>
            <a:r>
              <a:rPr lang="el-GR" i="1" dirty="0"/>
              <a:t> </a:t>
            </a:r>
            <a:r>
              <a:rPr lang="el-GR" i="1" dirty="0" err="1"/>
              <a:t>πιστεύουσιν</a:t>
            </a:r>
            <a:r>
              <a:rPr lang="el-GR" i="1" dirty="0"/>
              <a:t>, </a:t>
            </a:r>
            <a:r>
              <a:rPr lang="el-GR" i="1" dirty="0" err="1"/>
              <a:t>ἀλλὰ</a:t>
            </a:r>
            <a:r>
              <a:rPr lang="el-GR" i="1" dirty="0"/>
              <a:t> </a:t>
            </a:r>
            <a:r>
              <a:rPr lang="el-GR" i="1" dirty="0" err="1"/>
              <a:t>τοῖς</a:t>
            </a:r>
            <a:r>
              <a:rPr lang="el-GR" i="1" dirty="0"/>
              <a:t> </a:t>
            </a:r>
            <a:r>
              <a:rPr lang="el-GR" i="1" dirty="0" err="1"/>
              <a:t>ἀπίστοις</a:t>
            </a:r>
            <a:r>
              <a:rPr lang="el-GR" dirty="0"/>
              <a:t>» (</a:t>
            </a:r>
            <a:r>
              <a:rPr lang="el-GR" i="1" dirty="0"/>
              <a:t>Α΄ </a:t>
            </a:r>
            <a:r>
              <a:rPr lang="el-GR" i="1" dirty="0" err="1"/>
              <a:t>Κορ</a:t>
            </a:r>
            <a:r>
              <a:rPr lang="el-GR" i="1" dirty="0"/>
              <a:t> </a:t>
            </a:r>
            <a:r>
              <a:rPr lang="el-GR" dirty="0"/>
              <a:t>14,22). Το θαύμα ούτε γεννά φωτισμένη πίστη και αγάπη, ούτε ενισχύει την ελεύθερη βούληση, στοιχεία αναγκαία για την ανάπτυξη προσωπικής σχέσης με τον Χριστό. </a:t>
            </a:r>
          </a:p>
          <a:p>
            <a:r>
              <a:rPr lang="el-GR" dirty="0"/>
              <a:t>Στην Καινή Διαθήκη τα θαύματα δεν οδηγούν τον άνθρωπο στην πίστη, αλλά την προϋποθέτουν. Ο Ιησούς δεν ενεργεί θαύματα για να προκαλέσει την πίστη, αλλά ενεργεί όπου τη διαπιστώνει.</a:t>
            </a:r>
          </a:p>
          <a:p>
            <a:r>
              <a:rPr lang="el-GR" dirty="0"/>
              <a:t>Αντιθέτως, οι θρησκευτικοί ηγέτες του λαού προκαλούν τον Ιησού να προβεί σε κάποιο θαυματουργικό γεγονός για να πιστέψουν, θέλοντας προφανώς να στηρίξουν την πίστη στο θαύμα, ο Ιησούς οριοθετεί αντίστροφα τη σχέση πίστης και θαύματος, θεωρώντας το δεύτερο ως αποτέλεσμα της πρώτης.</a:t>
            </a:r>
          </a:p>
          <a:p>
            <a:r>
              <a:rPr lang="el-GR" dirty="0"/>
              <a:t>Γι’ αυτό ο Χριστός φαίνεται να αντιμετωπίζει το θαύμα μερικές φορές αρνητικά ή με πολλή επιφύλαξη. Οι γνωστοί </a:t>
            </a:r>
            <a:r>
              <a:rPr lang="el-GR" u="sng" dirty="0"/>
              <a:t>πειρασμοί του Κυρίου </a:t>
            </a:r>
            <a:r>
              <a:rPr lang="el-GR" dirty="0"/>
              <a:t>είναι στην ουσία τους προκλήσεις του Διαβόλου να επιτελέσει ο Θεάνθρωπος θαύματα, που θα εντυπωσιάσουν τα πλήθη, θα τα κάνει να τον πιστέψουν και να τον ακολουθήσουν, να κάνει δηλαδή δημόσιες σχέσεις.</a:t>
            </a:r>
          </a:p>
        </p:txBody>
      </p:sp>
    </p:spTree>
    <p:extLst>
      <p:ext uri="{BB962C8B-B14F-4D97-AF65-F5344CB8AC3E}">
        <p14:creationId xmlns:p14="http://schemas.microsoft.com/office/powerpoint/2010/main" val="984202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3227AF-D630-F456-DE52-B565FC3883DD}"/>
              </a:ext>
            </a:extLst>
          </p:cNvPr>
          <p:cNvSpPr>
            <a:spLocks noGrp="1"/>
          </p:cNvSpPr>
          <p:nvPr>
            <p:ph type="title"/>
          </p:nvPr>
        </p:nvSpPr>
        <p:spPr>
          <a:xfrm>
            <a:off x="0" y="18255"/>
            <a:ext cx="12192000" cy="554951"/>
          </a:xfrm>
        </p:spPr>
        <p:txBody>
          <a:bodyPr>
            <a:normAutofit fontScale="90000"/>
          </a:bodyPr>
          <a:lstStyle/>
          <a:p>
            <a:pPr algn="ctr"/>
            <a:r>
              <a:rPr lang="el-GR" dirty="0"/>
              <a:t> Σχέση πίστεως και θαύματος</a:t>
            </a:r>
          </a:p>
        </p:txBody>
      </p:sp>
      <p:sp>
        <p:nvSpPr>
          <p:cNvPr id="3" name="Θέση περιεχομένου 2">
            <a:extLst>
              <a:ext uri="{FF2B5EF4-FFF2-40B4-BE49-F238E27FC236}">
                <a16:creationId xmlns:a16="http://schemas.microsoft.com/office/drawing/2014/main" id="{482EF52D-5A57-4858-33D8-340F5B157E87}"/>
              </a:ext>
            </a:extLst>
          </p:cNvPr>
          <p:cNvSpPr>
            <a:spLocks noGrp="1"/>
          </p:cNvSpPr>
          <p:nvPr>
            <p:ph idx="1"/>
          </p:nvPr>
        </p:nvSpPr>
        <p:spPr>
          <a:xfrm>
            <a:off x="0" y="573205"/>
            <a:ext cx="12192000" cy="6266539"/>
          </a:xfrm>
        </p:spPr>
        <p:txBody>
          <a:bodyPr>
            <a:normAutofit fontScale="85000" lnSpcReduction="10000"/>
          </a:bodyPr>
          <a:lstStyle/>
          <a:p>
            <a:r>
              <a:rPr lang="el-GR" dirty="0"/>
              <a:t>Ο Ιησούς όταν κάνει κάποιο θαύμα, ρωτάει για την πίστη του ασθενή ή των συγγενών του ή αποδίδει τη θεραπεία στην πίστη. Δεν επιτελεί θαύμα μπροστά στο πλήθος αλλά απομακρύνει τους Αποστόλους ή επιτρέπει να παραμείνουν μόνον εκείνοι, οι οποίοι θα μπορούσαν να αντέξουν στη συγκλονιστική επίδραση του εντυπωσιασμού που συνεπάγεται το θαύμα, και τέλος ζητάει από αυτούς που δέχθηκαν τη θαυματουργική επενέργεια του θαύματος να τηρήσουν μυστικότητα και να μην κοινολογήσουν το γεγονός.</a:t>
            </a:r>
          </a:p>
          <a:p>
            <a:r>
              <a:rPr lang="el-GR" dirty="0"/>
              <a:t>Συνεπώς τα θαύματα του Χριστού είχαν ως κύρια χαρακτηριστικά: την πίστη, τη σιωπή, την αγάπη και την ταπεινοφροσύνη. Δεν ήταν τα εντυπωσιακά θεάματα ή τα «σημεία», που ζητούσαν και περίμεναν να δουν οι Φαρισαίοι και αναμένεται να κάνει ο Αντίχριστος. </a:t>
            </a:r>
          </a:p>
          <a:p>
            <a:r>
              <a:rPr lang="el-GR" dirty="0"/>
              <a:t>Σύμφωνα με τον Ιγνάτιο </a:t>
            </a:r>
            <a:r>
              <a:rPr lang="el-GR" dirty="0" err="1"/>
              <a:t>Μπριαντσινίκωφ</a:t>
            </a:r>
            <a:r>
              <a:rPr lang="el-GR" dirty="0"/>
              <a:t>: «</a:t>
            </a:r>
            <a:r>
              <a:rPr lang="el-GR" i="1" dirty="0"/>
              <a:t>Η σύγχρονή μας </a:t>
            </a:r>
            <a:r>
              <a:rPr lang="en-US" i="1" dirty="0"/>
              <a:t>“</a:t>
            </a:r>
            <a:r>
              <a:rPr lang="el-GR" i="1" dirty="0"/>
              <a:t>χριστιανική</a:t>
            </a:r>
            <a:r>
              <a:rPr lang="en-US" i="1" dirty="0"/>
              <a:t>”</a:t>
            </a:r>
            <a:r>
              <a:rPr lang="el-GR" i="1" dirty="0"/>
              <a:t> κοινωνία έχει μία παράξενη τάση: Να ψάχνει για θαύματα και να κάνει θαύματα! Την τάση αυτή δεν πρέπει να την αφήσουμε να περάσει απαρατήρητη… Και ιδιαίτερα, γιατί την τάση αυτή, την τάση που έχουν πολλοί να θέλουν να κάνουν θαύματα και να ψάχνουν για θαύματα, οι Πατέρες μας την καταδικάζουν πολύ αυστηρά. Και την καταδικάζουν γιατί </a:t>
            </a:r>
            <a:r>
              <a:rPr lang="el-GR" i="1" u="sng" dirty="0"/>
              <a:t>κάτω από το </a:t>
            </a:r>
            <a:r>
              <a:rPr lang="en-US" i="1" u="sng" dirty="0"/>
              <a:t>“</a:t>
            </a:r>
            <a:r>
              <a:rPr lang="el-GR" i="1" u="sng" dirty="0"/>
              <a:t>ευσεβές</a:t>
            </a:r>
            <a:r>
              <a:rPr lang="en-US" i="1" u="sng" dirty="0"/>
              <a:t>”</a:t>
            </a:r>
            <a:r>
              <a:rPr lang="el-GR" i="1" u="sng" dirty="0"/>
              <a:t> κάλυμμα της τάσης αυτής κρύβεται η φιλαυτία</a:t>
            </a:r>
            <a:r>
              <a:rPr lang="el-GR" i="1" dirty="0"/>
              <a:t>… εκείνοι που θέλουν να κάνουν θαύματα, το θέλουν από σαρκική πύρωση· παρασυρόμενοι από τα πάθη, που οι ίδιοι δεν καταλαβαίνουν· έστω και αν τους φαίνεται, πως τους κυβερνάει ο ζήλος για το έργο του Θεού. Στην ίδια κατάσταση φιλαυτίας και σαρκικής πυρώσεως βρίσκονται και εκείνοι που θέλουν να δουν θαύματα. Δεν επιτρέπεται ποτέ κανείς και σε καμία περίσταση να πειράζει τον Κύριο και να ξεχνάει την οφειλόμενη σ’ αυτόν ευλάβεια</a:t>
            </a:r>
            <a:r>
              <a:rPr lang="el-GR" dirty="0"/>
              <a:t>». (Μτφ. </a:t>
            </a:r>
            <a:r>
              <a:rPr lang="el-GR" dirty="0" err="1"/>
              <a:t>Μητροπολ</a:t>
            </a:r>
            <a:r>
              <a:rPr lang="el-GR" dirty="0"/>
              <a:t>. Νικοπόλεως Μελετίου, Πρέβεζα 1988).</a:t>
            </a:r>
          </a:p>
        </p:txBody>
      </p:sp>
    </p:spTree>
    <p:extLst>
      <p:ext uri="{BB962C8B-B14F-4D97-AF65-F5344CB8AC3E}">
        <p14:creationId xmlns:p14="http://schemas.microsoft.com/office/powerpoint/2010/main" val="2977584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F5B4CB-F86A-3F6B-6A73-8DB597399F99}"/>
              </a:ext>
            </a:extLst>
          </p:cNvPr>
          <p:cNvSpPr>
            <a:spLocks noGrp="1"/>
          </p:cNvSpPr>
          <p:nvPr>
            <p:ph type="title"/>
          </p:nvPr>
        </p:nvSpPr>
        <p:spPr>
          <a:xfrm>
            <a:off x="0" y="1"/>
            <a:ext cx="12192000" cy="709682"/>
          </a:xfrm>
        </p:spPr>
        <p:txBody>
          <a:bodyPr>
            <a:normAutofit/>
          </a:bodyPr>
          <a:lstStyle/>
          <a:p>
            <a:pPr algn="ctr"/>
            <a:r>
              <a:rPr lang="el-GR" dirty="0"/>
              <a:t> Σχέση θαύματος και ορθής πολιτείας</a:t>
            </a:r>
          </a:p>
        </p:txBody>
      </p:sp>
      <p:sp>
        <p:nvSpPr>
          <p:cNvPr id="3" name="Θέση περιεχομένου 2">
            <a:extLst>
              <a:ext uri="{FF2B5EF4-FFF2-40B4-BE49-F238E27FC236}">
                <a16:creationId xmlns:a16="http://schemas.microsoft.com/office/drawing/2014/main" id="{74E6E36C-5657-3166-872B-765246C10E16}"/>
              </a:ext>
            </a:extLst>
          </p:cNvPr>
          <p:cNvSpPr>
            <a:spLocks noGrp="1"/>
          </p:cNvSpPr>
          <p:nvPr>
            <p:ph idx="1"/>
          </p:nvPr>
        </p:nvSpPr>
        <p:spPr>
          <a:xfrm>
            <a:off x="0" y="709683"/>
            <a:ext cx="12192000" cy="6148315"/>
          </a:xfrm>
        </p:spPr>
        <p:txBody>
          <a:bodyPr>
            <a:normAutofit lnSpcReduction="10000"/>
          </a:bodyPr>
          <a:lstStyle/>
          <a:p>
            <a:r>
              <a:rPr lang="el-GR" dirty="0"/>
              <a:t>Το χριστιανικό θαύμα </a:t>
            </a:r>
            <a:r>
              <a:rPr lang="el-GR" u="sng" dirty="0"/>
              <a:t>δεν αποτελεί προσωπικό επίτευγμα </a:t>
            </a:r>
            <a:r>
              <a:rPr lang="el-GR" dirty="0"/>
              <a:t>αυτού που έχει το χάρισμα από τον Θεό να το επιτελεί, αλλά είναι </a:t>
            </a:r>
            <a:r>
              <a:rPr lang="el-GR" u="sng" dirty="0"/>
              <a:t>χάρισμα υπηρετικό </a:t>
            </a:r>
            <a:r>
              <a:rPr lang="el-GR" dirty="0"/>
              <a:t>του μεγάλου χαρίσματος, που είναι η διδασκαλία με λόγια και έργα, τα οποία δεν είναι απαραίτητο να συνοδεύονται οπωσδήποτε από το χάρισμα του θαύματος.</a:t>
            </a:r>
          </a:p>
          <a:p>
            <a:r>
              <a:rPr lang="el-GR" dirty="0"/>
              <a:t>Γι’ αυτό και ο Ιωάννης ο Χρυσόστομος πολύ εύστοχα παρατηρεί ότι σ’ αυτούς που μακαρίζει ο Χριστός δεν συμπεριλαμβάνονται αυτοί που επιτελούν θαύματα, αλλά όσοι ζουν ορθώς: «</a:t>
            </a:r>
            <a:r>
              <a:rPr lang="el-GR" i="1" dirty="0" err="1"/>
              <a:t>Ἐν</a:t>
            </a:r>
            <a:r>
              <a:rPr lang="el-GR" i="1" dirty="0"/>
              <a:t> </a:t>
            </a:r>
            <a:r>
              <a:rPr lang="el-GR" i="1" dirty="0" err="1"/>
              <a:t>τοῖς</a:t>
            </a:r>
            <a:r>
              <a:rPr lang="el-GR" i="1" dirty="0"/>
              <a:t> </a:t>
            </a:r>
            <a:r>
              <a:rPr lang="el-GR" i="1" dirty="0" err="1"/>
              <a:t>μακαρισμοῖς</a:t>
            </a:r>
            <a:r>
              <a:rPr lang="el-GR" i="1" dirty="0"/>
              <a:t>… </a:t>
            </a:r>
            <a:r>
              <a:rPr lang="el-GR" i="1" dirty="0" err="1"/>
              <a:t>οὐδαμοῦ</a:t>
            </a:r>
            <a:r>
              <a:rPr lang="el-GR" i="1" dirty="0"/>
              <a:t> </a:t>
            </a:r>
            <a:r>
              <a:rPr lang="el-GR" i="1" dirty="0" err="1"/>
              <a:t>τοὺς</a:t>
            </a:r>
            <a:r>
              <a:rPr lang="el-GR" i="1" dirty="0"/>
              <a:t> </a:t>
            </a:r>
            <a:r>
              <a:rPr lang="el-GR" i="1" dirty="0" err="1"/>
              <a:t>τὰ</a:t>
            </a:r>
            <a:r>
              <a:rPr lang="el-GR" i="1" dirty="0"/>
              <a:t> θαύματα </a:t>
            </a:r>
            <a:r>
              <a:rPr lang="el-GR" i="1" dirty="0" err="1"/>
              <a:t>ποιοῦντας</a:t>
            </a:r>
            <a:r>
              <a:rPr lang="el-GR" i="1" dirty="0"/>
              <a:t> </a:t>
            </a:r>
            <a:r>
              <a:rPr lang="el-GR" i="1" dirty="0" err="1"/>
              <a:t>τίθησιν</a:t>
            </a:r>
            <a:r>
              <a:rPr lang="el-GR" i="1" dirty="0"/>
              <a:t>, </a:t>
            </a:r>
            <a:r>
              <a:rPr lang="el-GR" i="1" dirty="0" err="1"/>
              <a:t>ἀλλὰ</a:t>
            </a:r>
            <a:r>
              <a:rPr lang="el-GR" i="1" dirty="0"/>
              <a:t> </a:t>
            </a:r>
            <a:r>
              <a:rPr lang="el-GR" i="1" dirty="0" err="1"/>
              <a:t>τοὺς</a:t>
            </a:r>
            <a:r>
              <a:rPr lang="el-GR" i="1" dirty="0"/>
              <a:t> </a:t>
            </a:r>
            <a:r>
              <a:rPr lang="el-GR" i="1" dirty="0" err="1"/>
              <a:t>βίον</a:t>
            </a:r>
            <a:r>
              <a:rPr lang="el-GR" i="1" dirty="0"/>
              <a:t> </a:t>
            </a:r>
            <a:r>
              <a:rPr lang="el-GR" i="1" dirty="0" err="1"/>
              <a:t>ἔχοντας</a:t>
            </a:r>
            <a:r>
              <a:rPr lang="el-GR" i="1" dirty="0"/>
              <a:t> </a:t>
            </a:r>
            <a:r>
              <a:rPr lang="el-GR" i="1" dirty="0" err="1"/>
              <a:t>ὀρθόν</a:t>
            </a:r>
            <a:r>
              <a:rPr lang="el-GR" dirty="0"/>
              <a:t>» (</a:t>
            </a:r>
            <a:r>
              <a:rPr lang="en-US" dirty="0"/>
              <a:t>PG 57, 322). </a:t>
            </a:r>
          </a:p>
          <a:p>
            <a:r>
              <a:rPr lang="el-GR" dirty="0"/>
              <a:t>Όπως παρατηρεί και ο άγιος </a:t>
            </a:r>
            <a:r>
              <a:rPr lang="el-GR" dirty="0" err="1"/>
              <a:t>Αναστάσιοςς</a:t>
            </a:r>
            <a:r>
              <a:rPr lang="el-GR" dirty="0"/>
              <a:t> ο </a:t>
            </a:r>
            <a:r>
              <a:rPr lang="el-GR" dirty="0" err="1"/>
              <a:t>Σιναΐτης</a:t>
            </a:r>
            <a:r>
              <a:rPr lang="el-GR" dirty="0"/>
              <a:t>: «</a:t>
            </a:r>
            <a:r>
              <a:rPr lang="el-GR" i="1" dirty="0" err="1"/>
              <a:t>πολλάκις</a:t>
            </a:r>
            <a:r>
              <a:rPr lang="el-GR" i="1" dirty="0"/>
              <a:t> </a:t>
            </a:r>
            <a:r>
              <a:rPr lang="el-GR" i="1" dirty="0" err="1"/>
              <a:t>καὶ</a:t>
            </a:r>
            <a:r>
              <a:rPr lang="el-GR" i="1" dirty="0"/>
              <a:t> ἡ πίστις </a:t>
            </a:r>
            <a:r>
              <a:rPr lang="el-GR" i="1" dirty="0" err="1"/>
              <a:t>τοῦ</a:t>
            </a:r>
            <a:r>
              <a:rPr lang="el-GR" i="1" dirty="0"/>
              <a:t> προσερχομένου </a:t>
            </a:r>
            <a:r>
              <a:rPr lang="el-GR" i="1" dirty="0" err="1"/>
              <a:t>ἐστὶν</a:t>
            </a:r>
            <a:r>
              <a:rPr lang="el-GR" i="1" dirty="0"/>
              <a:t> ἡ </a:t>
            </a:r>
            <a:r>
              <a:rPr lang="el-GR" i="1" dirty="0" err="1"/>
              <a:t>τὸ</a:t>
            </a:r>
            <a:r>
              <a:rPr lang="el-GR" i="1" dirty="0"/>
              <a:t> </a:t>
            </a:r>
            <a:r>
              <a:rPr lang="el-GR" i="1" dirty="0" err="1"/>
              <a:t>σημεῖον</a:t>
            </a:r>
            <a:r>
              <a:rPr lang="el-GR" i="1" dirty="0"/>
              <a:t> </a:t>
            </a:r>
            <a:r>
              <a:rPr lang="el-GR" i="1" dirty="0" err="1"/>
              <a:t>ποιήσασα</a:t>
            </a:r>
            <a:r>
              <a:rPr lang="el-GR" i="1" dirty="0"/>
              <a:t> </a:t>
            </a:r>
            <a:r>
              <a:rPr lang="el-GR" i="1" dirty="0" err="1"/>
              <a:t>καὶ</a:t>
            </a:r>
            <a:r>
              <a:rPr lang="el-GR" i="1" dirty="0"/>
              <a:t> </a:t>
            </a:r>
            <a:r>
              <a:rPr lang="el-GR" i="1" dirty="0" err="1"/>
              <a:t>οὐχ</a:t>
            </a:r>
            <a:r>
              <a:rPr lang="el-GR" i="1" dirty="0"/>
              <a:t> ἡ </a:t>
            </a:r>
            <a:r>
              <a:rPr lang="el-GR" i="1" dirty="0" err="1"/>
              <a:t>ἀξία</a:t>
            </a:r>
            <a:r>
              <a:rPr lang="el-GR" i="1" dirty="0"/>
              <a:t> </a:t>
            </a:r>
            <a:r>
              <a:rPr lang="el-GR" i="1" dirty="0" err="1"/>
              <a:t>τοῦ</a:t>
            </a:r>
            <a:r>
              <a:rPr lang="el-GR" i="1" dirty="0"/>
              <a:t> </a:t>
            </a:r>
            <a:r>
              <a:rPr lang="el-GR" i="1" dirty="0" err="1"/>
              <a:t>ποιήσαντος</a:t>
            </a:r>
            <a:r>
              <a:rPr lang="el-GR" i="1" dirty="0"/>
              <a:t>. </a:t>
            </a:r>
            <a:r>
              <a:rPr lang="el-GR" i="1" dirty="0" err="1"/>
              <a:t>Καὶ</a:t>
            </a:r>
            <a:r>
              <a:rPr lang="el-GR" i="1" dirty="0"/>
              <a:t> </a:t>
            </a:r>
            <a:r>
              <a:rPr lang="el-GR" i="1" dirty="0" err="1"/>
              <a:t>γὰρ</a:t>
            </a:r>
            <a:r>
              <a:rPr lang="el-GR" i="1" dirty="0"/>
              <a:t> </a:t>
            </a:r>
            <a:r>
              <a:rPr lang="el-GR" i="1" dirty="0" err="1"/>
              <a:t>Ἰωάννης</a:t>
            </a:r>
            <a:r>
              <a:rPr lang="el-GR" i="1" dirty="0"/>
              <a:t>, ὁ μείζων πάντων </a:t>
            </a:r>
            <a:r>
              <a:rPr lang="el-GR" i="1" dirty="0" err="1"/>
              <a:t>ἐν</a:t>
            </a:r>
            <a:r>
              <a:rPr lang="el-GR" i="1" dirty="0"/>
              <a:t> </a:t>
            </a:r>
            <a:r>
              <a:rPr lang="el-GR" i="1" dirty="0" err="1"/>
              <a:t>γεννητοῖς</a:t>
            </a:r>
            <a:r>
              <a:rPr lang="el-GR" i="1" dirty="0"/>
              <a:t> </a:t>
            </a:r>
            <a:r>
              <a:rPr lang="el-GR" i="1" dirty="0" err="1"/>
              <a:t>γυναικῶν</a:t>
            </a:r>
            <a:r>
              <a:rPr lang="el-GR" i="1" dirty="0"/>
              <a:t>, </a:t>
            </a:r>
            <a:r>
              <a:rPr lang="el-GR" i="1" dirty="0" err="1"/>
              <a:t>οὐ</a:t>
            </a:r>
            <a:r>
              <a:rPr lang="el-GR" i="1" dirty="0"/>
              <a:t> </a:t>
            </a:r>
            <a:r>
              <a:rPr lang="el-GR" i="1" dirty="0" err="1"/>
              <a:t>φαίνεταί</a:t>
            </a:r>
            <a:r>
              <a:rPr lang="el-GR" i="1" dirty="0"/>
              <a:t> τι </a:t>
            </a:r>
            <a:r>
              <a:rPr lang="el-GR" i="1" dirty="0" err="1"/>
              <a:t>σημεῖον</a:t>
            </a:r>
            <a:r>
              <a:rPr lang="el-GR" i="1" dirty="0"/>
              <a:t> </a:t>
            </a:r>
            <a:r>
              <a:rPr lang="el-GR" i="1" dirty="0" err="1"/>
              <a:t>πεποιηκώς</a:t>
            </a:r>
            <a:r>
              <a:rPr lang="el-GR" i="1" dirty="0"/>
              <a:t>, ὁ </a:t>
            </a:r>
            <a:r>
              <a:rPr lang="el-GR" i="1" dirty="0" err="1"/>
              <a:t>δὲ</a:t>
            </a:r>
            <a:r>
              <a:rPr lang="el-GR" i="1" dirty="0"/>
              <a:t> </a:t>
            </a:r>
            <a:r>
              <a:rPr lang="el-GR" i="1" dirty="0" err="1"/>
              <a:t>Ἰούδας</a:t>
            </a:r>
            <a:r>
              <a:rPr lang="el-GR" i="1" dirty="0"/>
              <a:t> πάντως </a:t>
            </a:r>
            <a:r>
              <a:rPr lang="el-GR" i="1" dirty="0" err="1"/>
              <a:t>πεποίηκε</a:t>
            </a:r>
            <a:r>
              <a:rPr lang="el-GR" i="1" dirty="0"/>
              <a:t>· </a:t>
            </a:r>
            <a:r>
              <a:rPr lang="el-GR" i="1" dirty="0" err="1"/>
              <a:t>καὶ</a:t>
            </a:r>
            <a:r>
              <a:rPr lang="el-GR" i="1" dirty="0"/>
              <a:t> </a:t>
            </a:r>
            <a:r>
              <a:rPr lang="el-GR" i="1" dirty="0" err="1"/>
              <a:t>γὰρ</a:t>
            </a:r>
            <a:r>
              <a:rPr lang="el-GR" i="1" dirty="0"/>
              <a:t> </a:t>
            </a:r>
            <a:r>
              <a:rPr lang="el-GR" i="1" dirty="0" err="1"/>
              <a:t>καὶ</a:t>
            </a:r>
            <a:r>
              <a:rPr lang="el-GR" i="1" dirty="0"/>
              <a:t> </a:t>
            </a:r>
            <a:r>
              <a:rPr lang="el-GR" i="1" dirty="0" err="1"/>
              <a:t>αὐτὸς</a:t>
            </a:r>
            <a:r>
              <a:rPr lang="el-GR" i="1" dirty="0"/>
              <a:t> </a:t>
            </a:r>
            <a:r>
              <a:rPr lang="el-GR" i="1" dirty="0" err="1"/>
              <a:t>μετὰ</a:t>
            </a:r>
            <a:r>
              <a:rPr lang="el-GR" i="1" dirty="0"/>
              <a:t> </a:t>
            </a:r>
            <a:r>
              <a:rPr lang="el-GR" i="1" dirty="0" err="1"/>
              <a:t>τῶν</a:t>
            </a:r>
            <a:r>
              <a:rPr lang="el-GR" i="1" dirty="0"/>
              <a:t> </a:t>
            </a:r>
            <a:r>
              <a:rPr lang="el-GR" i="1" dirty="0" err="1"/>
              <a:t>ἄλλων</a:t>
            </a:r>
            <a:r>
              <a:rPr lang="el-GR" i="1" dirty="0"/>
              <a:t> </a:t>
            </a:r>
            <a:r>
              <a:rPr lang="el-GR" i="1" dirty="0" err="1"/>
              <a:t>ἦν</a:t>
            </a:r>
            <a:r>
              <a:rPr lang="el-GR" i="1" dirty="0"/>
              <a:t> </a:t>
            </a:r>
            <a:r>
              <a:rPr lang="el-GR" i="1" dirty="0" err="1"/>
              <a:t>τῶν</a:t>
            </a:r>
            <a:r>
              <a:rPr lang="el-GR" i="1" dirty="0"/>
              <a:t> </a:t>
            </a:r>
            <a:r>
              <a:rPr lang="el-GR" i="1" dirty="0" err="1"/>
              <a:t>πεμφθέντων</a:t>
            </a:r>
            <a:r>
              <a:rPr lang="el-GR" i="1" dirty="0"/>
              <a:t> </a:t>
            </a:r>
            <a:r>
              <a:rPr lang="el-GR" i="1" dirty="0" err="1"/>
              <a:t>νεκροὺς</a:t>
            </a:r>
            <a:r>
              <a:rPr lang="el-GR" i="1" dirty="0"/>
              <a:t> </a:t>
            </a:r>
            <a:r>
              <a:rPr lang="el-GR" i="1" dirty="0" err="1"/>
              <a:t>ἐγεῖραι</a:t>
            </a:r>
            <a:r>
              <a:rPr lang="el-GR" i="1" dirty="0"/>
              <a:t> </a:t>
            </a:r>
            <a:r>
              <a:rPr lang="el-GR" i="1" dirty="0" err="1"/>
              <a:t>καὶ</a:t>
            </a:r>
            <a:r>
              <a:rPr lang="el-GR" i="1" dirty="0"/>
              <a:t> </a:t>
            </a:r>
            <a:r>
              <a:rPr lang="el-GR" i="1" dirty="0" err="1"/>
              <a:t>λεπροὺς</a:t>
            </a:r>
            <a:r>
              <a:rPr lang="el-GR" i="1" dirty="0"/>
              <a:t> </a:t>
            </a:r>
            <a:r>
              <a:rPr lang="el-GR" i="1" dirty="0" err="1"/>
              <a:t>καθᾶραι</a:t>
            </a:r>
            <a:r>
              <a:rPr lang="el-GR" i="1" dirty="0"/>
              <a:t>. </a:t>
            </a:r>
            <a:r>
              <a:rPr lang="el-GR" i="1" dirty="0" err="1"/>
              <a:t>Διὸ</a:t>
            </a:r>
            <a:r>
              <a:rPr lang="el-GR" i="1" dirty="0"/>
              <a:t> </a:t>
            </a:r>
            <a:r>
              <a:rPr lang="el-GR" i="1" dirty="0" err="1"/>
              <a:t>μὴ</a:t>
            </a:r>
            <a:r>
              <a:rPr lang="el-GR" i="1" dirty="0"/>
              <a:t> μέγα τι </a:t>
            </a:r>
            <a:r>
              <a:rPr lang="el-GR" i="1" dirty="0" err="1"/>
              <a:t>νομίσῃς</a:t>
            </a:r>
            <a:r>
              <a:rPr lang="el-GR" i="1" dirty="0"/>
              <a:t> </a:t>
            </a:r>
            <a:r>
              <a:rPr lang="el-GR" i="1" dirty="0" err="1"/>
              <a:t>ἐάν</a:t>
            </a:r>
            <a:r>
              <a:rPr lang="el-GR" i="1" dirty="0"/>
              <a:t> </a:t>
            </a:r>
            <a:r>
              <a:rPr lang="el-GR" i="1" dirty="0" err="1"/>
              <a:t>τινα</a:t>
            </a:r>
            <a:r>
              <a:rPr lang="el-GR" i="1" dirty="0"/>
              <a:t> </a:t>
            </a:r>
            <a:r>
              <a:rPr lang="el-GR" i="1" dirty="0" err="1"/>
              <a:t>ἀνάξιον</a:t>
            </a:r>
            <a:r>
              <a:rPr lang="el-GR" i="1" dirty="0"/>
              <a:t> ἤ </a:t>
            </a:r>
            <a:r>
              <a:rPr lang="el-GR" i="1" dirty="0" err="1"/>
              <a:t>κακόπιστον</a:t>
            </a:r>
            <a:r>
              <a:rPr lang="el-GR" i="1" dirty="0"/>
              <a:t> </a:t>
            </a:r>
            <a:r>
              <a:rPr lang="el-GR" i="1" dirty="0" err="1"/>
              <a:t>σημεῖον</a:t>
            </a:r>
            <a:r>
              <a:rPr lang="el-GR" i="1" dirty="0"/>
              <a:t> </a:t>
            </a:r>
            <a:r>
              <a:rPr lang="el-GR" i="1" dirty="0" err="1"/>
              <a:t>ποιοῦντα</a:t>
            </a:r>
            <a:r>
              <a:rPr lang="el-GR" i="1" dirty="0"/>
              <a:t> </a:t>
            </a:r>
            <a:r>
              <a:rPr lang="el-GR" i="1" dirty="0" err="1"/>
              <a:t>θεωρήσῃς</a:t>
            </a:r>
            <a:r>
              <a:rPr lang="el-GR" i="1" dirty="0"/>
              <a:t>. </a:t>
            </a:r>
            <a:r>
              <a:rPr lang="el-GR" i="1" dirty="0" err="1"/>
              <a:t>Οὐ</a:t>
            </a:r>
            <a:r>
              <a:rPr lang="el-GR" i="1" dirty="0"/>
              <a:t> </a:t>
            </a:r>
            <a:r>
              <a:rPr lang="el-GR" i="1" dirty="0" err="1"/>
              <a:t>δεῖ</a:t>
            </a:r>
            <a:r>
              <a:rPr lang="el-GR" i="1" dirty="0"/>
              <a:t> </a:t>
            </a:r>
            <a:r>
              <a:rPr lang="el-GR" i="1" dirty="0" err="1"/>
              <a:t>δὲ</a:t>
            </a:r>
            <a:r>
              <a:rPr lang="el-GR" i="1" dirty="0"/>
              <a:t> </a:t>
            </a:r>
            <a:r>
              <a:rPr lang="el-GR" i="1" dirty="0" err="1"/>
              <a:t>οὔτε</a:t>
            </a:r>
            <a:r>
              <a:rPr lang="el-GR" i="1" dirty="0"/>
              <a:t> </a:t>
            </a:r>
            <a:r>
              <a:rPr lang="el-GR" i="1" dirty="0" err="1"/>
              <a:t>ὀρθόδοξον</a:t>
            </a:r>
            <a:r>
              <a:rPr lang="el-GR" i="1" dirty="0"/>
              <a:t> </a:t>
            </a:r>
            <a:r>
              <a:rPr lang="el-GR" i="1" dirty="0" err="1"/>
              <a:t>ἄντρα</a:t>
            </a:r>
            <a:r>
              <a:rPr lang="el-GR" i="1" dirty="0"/>
              <a:t> </a:t>
            </a:r>
            <a:r>
              <a:rPr lang="el-GR" i="1" dirty="0" err="1"/>
              <a:t>ἀπὸ</a:t>
            </a:r>
            <a:r>
              <a:rPr lang="el-GR" i="1" dirty="0"/>
              <a:t> σημείων </a:t>
            </a:r>
            <a:r>
              <a:rPr lang="el-GR" i="1" dirty="0" err="1"/>
              <a:t>καὶ</a:t>
            </a:r>
            <a:r>
              <a:rPr lang="el-GR" i="1" dirty="0"/>
              <a:t> </a:t>
            </a:r>
            <a:r>
              <a:rPr lang="el-GR" i="1" dirty="0" err="1"/>
              <a:t>προφητειῶν</a:t>
            </a:r>
            <a:r>
              <a:rPr lang="el-GR" i="1" dirty="0"/>
              <a:t> </a:t>
            </a:r>
            <a:r>
              <a:rPr lang="el-GR" i="1" dirty="0" err="1"/>
              <a:t>δοκιμάζειν</a:t>
            </a:r>
            <a:r>
              <a:rPr lang="el-GR" i="1" dirty="0"/>
              <a:t> </a:t>
            </a:r>
            <a:r>
              <a:rPr lang="el-GR" i="1" dirty="0" err="1"/>
              <a:t>ὅτι</a:t>
            </a:r>
            <a:r>
              <a:rPr lang="el-GR" i="1" dirty="0"/>
              <a:t> </a:t>
            </a:r>
            <a:r>
              <a:rPr lang="el-GR" i="1" dirty="0" err="1"/>
              <a:t>ἅγιος</a:t>
            </a:r>
            <a:r>
              <a:rPr lang="el-GR" i="1" dirty="0"/>
              <a:t> </a:t>
            </a:r>
            <a:r>
              <a:rPr lang="el-GR" i="1" dirty="0" err="1"/>
              <a:t>ἐστι</a:t>
            </a:r>
            <a:r>
              <a:rPr lang="el-GR" i="1" dirty="0"/>
              <a:t>, </a:t>
            </a:r>
            <a:r>
              <a:rPr lang="el-GR" i="1" dirty="0" err="1"/>
              <a:t>ἀλλὰ</a:t>
            </a:r>
            <a:r>
              <a:rPr lang="el-GR" i="1" dirty="0"/>
              <a:t> </a:t>
            </a:r>
            <a:r>
              <a:rPr lang="el-GR" i="1" dirty="0" err="1"/>
              <a:t>ἀπὸ</a:t>
            </a:r>
            <a:r>
              <a:rPr lang="el-GR" i="1" dirty="0"/>
              <a:t> </a:t>
            </a:r>
            <a:r>
              <a:rPr lang="el-GR" i="1" dirty="0" err="1"/>
              <a:t>τῆς</a:t>
            </a:r>
            <a:r>
              <a:rPr lang="el-GR" i="1" dirty="0"/>
              <a:t> πολιτείας </a:t>
            </a:r>
            <a:r>
              <a:rPr lang="el-GR" i="1" dirty="0" err="1"/>
              <a:t>αὐτοῦ</a:t>
            </a:r>
            <a:r>
              <a:rPr lang="el-GR" dirty="0"/>
              <a:t>». (</a:t>
            </a:r>
            <a:r>
              <a:rPr lang="en-US" dirty="0"/>
              <a:t>PG 89, 517C-520D)</a:t>
            </a:r>
            <a:endParaRPr lang="el-GR" dirty="0"/>
          </a:p>
        </p:txBody>
      </p:sp>
    </p:spTree>
    <p:extLst>
      <p:ext uri="{BB962C8B-B14F-4D97-AF65-F5344CB8AC3E}">
        <p14:creationId xmlns:p14="http://schemas.microsoft.com/office/powerpoint/2010/main" val="185404453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1225</TotalTime>
  <Words>2771</Words>
  <Application>Microsoft Office PowerPoint</Application>
  <PresentationFormat>Ευρεία οθόνη</PresentationFormat>
  <Paragraphs>83</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Arial</vt:lpstr>
      <vt:lpstr>Calibri</vt:lpstr>
      <vt:lpstr>Calibri Light</vt:lpstr>
      <vt:lpstr>Wingdings</vt:lpstr>
      <vt:lpstr>Θέμα του Office</vt:lpstr>
      <vt:lpstr>ΑΓΙΟΛΟΓΙΑ ΕΟΡΤΟΛΟΓΙΑ ΕΝΟΤΗΤΑ 2Η  ΤΑ ΘΑΥΜΑΤΑ ΤΩΝ ΑΓΙΩΝ Από το βιβλίο του Δημητρίου Γ. Τσάμη ΑΓΙΟΛΟΓΙΑ ΤΗΣ ΟΡΘΟΔΟΞΗΣ ΕΚΚΛΗΣΙΑΣ ΕΚΔΟΣΕΙΣ Π. ΠΟΥΡΝΑΡΑ, ΘΕΣΣΑΛΟΝΙΚΗ 1999,  σσ. 140-149</vt:lpstr>
      <vt:lpstr>Το στοιχείο της υπερβολής στα θαύματα των αγίων  </vt:lpstr>
      <vt:lpstr>Το στοιχείο της υπερβολής στα θαύματα των αγίων </vt:lpstr>
      <vt:lpstr>Το στοιχείο της υπερβολής στα θαύματα των αγίων </vt:lpstr>
      <vt:lpstr>Ειδοποιός διαφορά του χριστιανικού θαύματος</vt:lpstr>
      <vt:lpstr>Ειδοποιός διαφορά του χριστιανικού θαύματος</vt:lpstr>
      <vt:lpstr> Σχέση πίστεως και θαύματος</vt:lpstr>
      <vt:lpstr> Σχέση πίστεως και θαύματος</vt:lpstr>
      <vt:lpstr> Σχέση θαύματος και ορθής πολιτείας</vt:lpstr>
      <vt:lpstr> Ο μυστικός και σωτηριολογικός χαρακτήρας του θαύματος</vt:lpstr>
      <vt:lpstr>Το θαύμα ως φανέρωση της βασιλείας των ουρανών  </vt:lpstr>
      <vt:lpstr>Θαύματα και αναγνώριση αγίων</vt:lpstr>
      <vt:lpstr>Θαύματα και αναγνώριση αγίων</vt:lpstr>
      <vt:lpstr>Θαύματα και αναγνώριση αγίων</vt:lpstr>
      <vt:lpstr>Θαύματα και αναγνώριση αγίων</vt:lpstr>
      <vt:lpstr>Είναι τα εξιστορούμενα θαύματα κατορθώματα αρετής των αγίων ή αποτελούν προϊόντα ευσεβούς φαντασίας;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ΑΓΙΟΛΟΓΙΑ ΕΟΡΤΟΛΟΓΙΑ ΕΝΟΤΗΤΑ 2Η  ΤΑ ΘΑΥΜΑΤΑ ΤΩΝ ΑΓΙΩΝ Από το βιβλίο του Δημητρίου Γ. Τσάμη ΑΓΙΟΛΟΓΙΑ ΤΗΣ ΟΡΘΟΔΟΞΗΣ ΕΚΚΛΗΣΙΑΣ ΕΚΔΟΣΕΙΣ Π. ΠΟΥΡΝΑΡΑ, ΘΕΣΣΑΛΟΝΙΚΗ 1999,  σσ. 140-149</dc:title>
  <dc:creator>MARIA KARAMPELIA</dc:creator>
  <cp:lastModifiedBy>MARIA KARAMPELIA</cp:lastModifiedBy>
  <cp:revision>25</cp:revision>
  <dcterms:created xsi:type="dcterms:W3CDTF">2022-11-21T16:01:45Z</dcterms:created>
  <dcterms:modified xsi:type="dcterms:W3CDTF">2024-10-08T16:02:26Z</dcterms:modified>
</cp:coreProperties>
</file>