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9" r:id="rId3"/>
    <p:sldId id="257" r:id="rId4"/>
    <p:sldId id="258" r:id="rId5"/>
    <p:sldId id="270" r:id="rId6"/>
    <p:sldId id="271" r:id="rId7"/>
    <p:sldId id="259" r:id="rId8"/>
    <p:sldId id="268" r:id="rId9"/>
    <p:sldId id="261" r:id="rId10"/>
    <p:sldId id="262" r:id="rId11"/>
    <p:sldId id="263" r:id="rId12"/>
    <p:sldId id="264" r:id="rId13"/>
    <p:sldId id="265" r:id="rId14"/>
    <p:sldId id="267" r:id="rId15"/>
    <p:sldId id="266" r:id="rId16"/>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04" y="-9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l-G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l-GR"/>
          </a:p>
        </p:txBody>
      </p:sp>
      <p:sp>
        <p:nvSpPr>
          <p:cNvPr id="4" name="Date Placeholder 3"/>
          <p:cNvSpPr>
            <a:spLocks noGrp="1"/>
          </p:cNvSpPr>
          <p:nvPr>
            <p:ph type="dt" sz="half" idx="10"/>
          </p:nvPr>
        </p:nvSpPr>
        <p:spPr/>
        <p:txBody>
          <a:bodyPr/>
          <a:lstStyle/>
          <a:p>
            <a:fld id="{D14D9837-685C-4831-85D0-4C232C6B9CEC}" type="datetimeFigureOut">
              <a:rPr lang="el-GR" smtClean="0"/>
              <a:t>2/5/2020</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208DD409-3BF3-4AC6-BF47-DBA1A8D9BFB4}" type="slidenum">
              <a:rPr lang="el-GR" smtClean="0"/>
              <a:t>‹#›</a:t>
            </a:fld>
            <a:endParaRPr lang="el-GR"/>
          </a:p>
        </p:txBody>
      </p:sp>
    </p:spTree>
    <p:extLst>
      <p:ext uri="{BB962C8B-B14F-4D97-AF65-F5344CB8AC3E}">
        <p14:creationId xmlns:p14="http://schemas.microsoft.com/office/powerpoint/2010/main" val="21811206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l-G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Date Placeholder 3"/>
          <p:cNvSpPr>
            <a:spLocks noGrp="1"/>
          </p:cNvSpPr>
          <p:nvPr>
            <p:ph type="dt" sz="half" idx="10"/>
          </p:nvPr>
        </p:nvSpPr>
        <p:spPr/>
        <p:txBody>
          <a:bodyPr/>
          <a:lstStyle/>
          <a:p>
            <a:fld id="{D14D9837-685C-4831-85D0-4C232C6B9CEC}" type="datetimeFigureOut">
              <a:rPr lang="el-GR" smtClean="0"/>
              <a:t>2/5/2020</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208DD409-3BF3-4AC6-BF47-DBA1A8D9BFB4}" type="slidenum">
              <a:rPr lang="el-GR" smtClean="0"/>
              <a:t>‹#›</a:t>
            </a:fld>
            <a:endParaRPr lang="el-GR"/>
          </a:p>
        </p:txBody>
      </p:sp>
    </p:spTree>
    <p:extLst>
      <p:ext uri="{BB962C8B-B14F-4D97-AF65-F5344CB8AC3E}">
        <p14:creationId xmlns:p14="http://schemas.microsoft.com/office/powerpoint/2010/main" val="20721556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l-G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Date Placeholder 3"/>
          <p:cNvSpPr>
            <a:spLocks noGrp="1"/>
          </p:cNvSpPr>
          <p:nvPr>
            <p:ph type="dt" sz="half" idx="10"/>
          </p:nvPr>
        </p:nvSpPr>
        <p:spPr/>
        <p:txBody>
          <a:bodyPr/>
          <a:lstStyle/>
          <a:p>
            <a:fld id="{D14D9837-685C-4831-85D0-4C232C6B9CEC}" type="datetimeFigureOut">
              <a:rPr lang="el-GR" smtClean="0"/>
              <a:t>2/5/2020</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208DD409-3BF3-4AC6-BF47-DBA1A8D9BFB4}" type="slidenum">
              <a:rPr lang="el-GR" smtClean="0"/>
              <a:t>‹#›</a:t>
            </a:fld>
            <a:endParaRPr lang="el-GR"/>
          </a:p>
        </p:txBody>
      </p:sp>
    </p:spTree>
    <p:extLst>
      <p:ext uri="{BB962C8B-B14F-4D97-AF65-F5344CB8AC3E}">
        <p14:creationId xmlns:p14="http://schemas.microsoft.com/office/powerpoint/2010/main" val="7839555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l-G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Date Placeholder 3"/>
          <p:cNvSpPr>
            <a:spLocks noGrp="1"/>
          </p:cNvSpPr>
          <p:nvPr>
            <p:ph type="dt" sz="half" idx="10"/>
          </p:nvPr>
        </p:nvSpPr>
        <p:spPr/>
        <p:txBody>
          <a:bodyPr/>
          <a:lstStyle/>
          <a:p>
            <a:fld id="{D14D9837-685C-4831-85D0-4C232C6B9CEC}" type="datetimeFigureOut">
              <a:rPr lang="el-GR" smtClean="0"/>
              <a:t>2/5/2020</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208DD409-3BF3-4AC6-BF47-DBA1A8D9BFB4}" type="slidenum">
              <a:rPr lang="el-GR" smtClean="0"/>
              <a:t>‹#›</a:t>
            </a:fld>
            <a:endParaRPr lang="el-GR"/>
          </a:p>
        </p:txBody>
      </p:sp>
    </p:spTree>
    <p:extLst>
      <p:ext uri="{BB962C8B-B14F-4D97-AF65-F5344CB8AC3E}">
        <p14:creationId xmlns:p14="http://schemas.microsoft.com/office/powerpoint/2010/main" val="2334162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l-G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14D9837-685C-4831-85D0-4C232C6B9CEC}" type="datetimeFigureOut">
              <a:rPr lang="el-GR" smtClean="0"/>
              <a:t>2/5/2020</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208DD409-3BF3-4AC6-BF47-DBA1A8D9BFB4}" type="slidenum">
              <a:rPr lang="el-GR" smtClean="0"/>
              <a:t>‹#›</a:t>
            </a:fld>
            <a:endParaRPr lang="el-GR"/>
          </a:p>
        </p:txBody>
      </p:sp>
    </p:spTree>
    <p:extLst>
      <p:ext uri="{BB962C8B-B14F-4D97-AF65-F5344CB8AC3E}">
        <p14:creationId xmlns:p14="http://schemas.microsoft.com/office/powerpoint/2010/main" val="19654605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l-G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5" name="Date Placeholder 4"/>
          <p:cNvSpPr>
            <a:spLocks noGrp="1"/>
          </p:cNvSpPr>
          <p:nvPr>
            <p:ph type="dt" sz="half" idx="10"/>
          </p:nvPr>
        </p:nvSpPr>
        <p:spPr/>
        <p:txBody>
          <a:bodyPr/>
          <a:lstStyle/>
          <a:p>
            <a:fld id="{D14D9837-685C-4831-85D0-4C232C6B9CEC}" type="datetimeFigureOut">
              <a:rPr lang="el-GR" smtClean="0"/>
              <a:t>2/5/2020</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208DD409-3BF3-4AC6-BF47-DBA1A8D9BFB4}" type="slidenum">
              <a:rPr lang="el-GR" smtClean="0"/>
              <a:t>‹#›</a:t>
            </a:fld>
            <a:endParaRPr lang="el-GR"/>
          </a:p>
        </p:txBody>
      </p:sp>
    </p:spTree>
    <p:extLst>
      <p:ext uri="{BB962C8B-B14F-4D97-AF65-F5344CB8AC3E}">
        <p14:creationId xmlns:p14="http://schemas.microsoft.com/office/powerpoint/2010/main" val="226338140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l-G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7" name="Date Placeholder 6"/>
          <p:cNvSpPr>
            <a:spLocks noGrp="1"/>
          </p:cNvSpPr>
          <p:nvPr>
            <p:ph type="dt" sz="half" idx="10"/>
          </p:nvPr>
        </p:nvSpPr>
        <p:spPr/>
        <p:txBody>
          <a:bodyPr/>
          <a:lstStyle/>
          <a:p>
            <a:fld id="{D14D9837-685C-4831-85D0-4C232C6B9CEC}" type="datetimeFigureOut">
              <a:rPr lang="el-GR" smtClean="0"/>
              <a:t>2/5/2020</a:t>
            </a:fld>
            <a:endParaRPr lang="el-GR"/>
          </a:p>
        </p:txBody>
      </p:sp>
      <p:sp>
        <p:nvSpPr>
          <p:cNvPr id="8" name="Footer Placeholder 7"/>
          <p:cNvSpPr>
            <a:spLocks noGrp="1"/>
          </p:cNvSpPr>
          <p:nvPr>
            <p:ph type="ftr" sz="quarter" idx="11"/>
          </p:nvPr>
        </p:nvSpPr>
        <p:spPr/>
        <p:txBody>
          <a:bodyPr/>
          <a:lstStyle/>
          <a:p>
            <a:endParaRPr lang="el-GR"/>
          </a:p>
        </p:txBody>
      </p:sp>
      <p:sp>
        <p:nvSpPr>
          <p:cNvPr id="9" name="Slide Number Placeholder 8"/>
          <p:cNvSpPr>
            <a:spLocks noGrp="1"/>
          </p:cNvSpPr>
          <p:nvPr>
            <p:ph type="sldNum" sz="quarter" idx="12"/>
          </p:nvPr>
        </p:nvSpPr>
        <p:spPr/>
        <p:txBody>
          <a:bodyPr/>
          <a:lstStyle/>
          <a:p>
            <a:fld id="{208DD409-3BF3-4AC6-BF47-DBA1A8D9BFB4}" type="slidenum">
              <a:rPr lang="el-GR" smtClean="0"/>
              <a:t>‹#›</a:t>
            </a:fld>
            <a:endParaRPr lang="el-GR"/>
          </a:p>
        </p:txBody>
      </p:sp>
    </p:spTree>
    <p:extLst>
      <p:ext uri="{BB962C8B-B14F-4D97-AF65-F5344CB8AC3E}">
        <p14:creationId xmlns:p14="http://schemas.microsoft.com/office/powerpoint/2010/main" val="164716249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l-GR"/>
          </a:p>
        </p:txBody>
      </p:sp>
      <p:sp>
        <p:nvSpPr>
          <p:cNvPr id="3" name="Date Placeholder 2"/>
          <p:cNvSpPr>
            <a:spLocks noGrp="1"/>
          </p:cNvSpPr>
          <p:nvPr>
            <p:ph type="dt" sz="half" idx="10"/>
          </p:nvPr>
        </p:nvSpPr>
        <p:spPr/>
        <p:txBody>
          <a:bodyPr/>
          <a:lstStyle/>
          <a:p>
            <a:fld id="{D14D9837-685C-4831-85D0-4C232C6B9CEC}" type="datetimeFigureOut">
              <a:rPr lang="el-GR" smtClean="0"/>
              <a:t>2/5/2020</a:t>
            </a:fld>
            <a:endParaRPr lang="el-GR"/>
          </a:p>
        </p:txBody>
      </p:sp>
      <p:sp>
        <p:nvSpPr>
          <p:cNvPr id="4" name="Footer Placeholder 3"/>
          <p:cNvSpPr>
            <a:spLocks noGrp="1"/>
          </p:cNvSpPr>
          <p:nvPr>
            <p:ph type="ftr" sz="quarter" idx="11"/>
          </p:nvPr>
        </p:nvSpPr>
        <p:spPr/>
        <p:txBody>
          <a:bodyPr/>
          <a:lstStyle/>
          <a:p>
            <a:endParaRPr lang="el-GR"/>
          </a:p>
        </p:txBody>
      </p:sp>
      <p:sp>
        <p:nvSpPr>
          <p:cNvPr id="5" name="Slide Number Placeholder 4"/>
          <p:cNvSpPr>
            <a:spLocks noGrp="1"/>
          </p:cNvSpPr>
          <p:nvPr>
            <p:ph type="sldNum" sz="quarter" idx="12"/>
          </p:nvPr>
        </p:nvSpPr>
        <p:spPr/>
        <p:txBody>
          <a:bodyPr/>
          <a:lstStyle/>
          <a:p>
            <a:fld id="{208DD409-3BF3-4AC6-BF47-DBA1A8D9BFB4}" type="slidenum">
              <a:rPr lang="el-GR" smtClean="0"/>
              <a:t>‹#›</a:t>
            </a:fld>
            <a:endParaRPr lang="el-GR"/>
          </a:p>
        </p:txBody>
      </p:sp>
    </p:spTree>
    <p:extLst>
      <p:ext uri="{BB962C8B-B14F-4D97-AF65-F5344CB8AC3E}">
        <p14:creationId xmlns:p14="http://schemas.microsoft.com/office/powerpoint/2010/main" val="223705044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14D9837-685C-4831-85D0-4C232C6B9CEC}" type="datetimeFigureOut">
              <a:rPr lang="el-GR" smtClean="0"/>
              <a:t>2/5/2020</a:t>
            </a:fld>
            <a:endParaRPr lang="el-GR"/>
          </a:p>
        </p:txBody>
      </p:sp>
      <p:sp>
        <p:nvSpPr>
          <p:cNvPr id="3" name="Footer Placeholder 2"/>
          <p:cNvSpPr>
            <a:spLocks noGrp="1"/>
          </p:cNvSpPr>
          <p:nvPr>
            <p:ph type="ftr" sz="quarter" idx="11"/>
          </p:nvPr>
        </p:nvSpPr>
        <p:spPr/>
        <p:txBody>
          <a:bodyPr/>
          <a:lstStyle/>
          <a:p>
            <a:endParaRPr lang="el-GR"/>
          </a:p>
        </p:txBody>
      </p:sp>
      <p:sp>
        <p:nvSpPr>
          <p:cNvPr id="4" name="Slide Number Placeholder 3"/>
          <p:cNvSpPr>
            <a:spLocks noGrp="1"/>
          </p:cNvSpPr>
          <p:nvPr>
            <p:ph type="sldNum" sz="quarter" idx="12"/>
          </p:nvPr>
        </p:nvSpPr>
        <p:spPr/>
        <p:txBody>
          <a:bodyPr/>
          <a:lstStyle/>
          <a:p>
            <a:fld id="{208DD409-3BF3-4AC6-BF47-DBA1A8D9BFB4}" type="slidenum">
              <a:rPr lang="el-GR" smtClean="0"/>
              <a:t>‹#›</a:t>
            </a:fld>
            <a:endParaRPr lang="el-GR"/>
          </a:p>
        </p:txBody>
      </p:sp>
    </p:spTree>
    <p:extLst>
      <p:ext uri="{BB962C8B-B14F-4D97-AF65-F5344CB8AC3E}">
        <p14:creationId xmlns:p14="http://schemas.microsoft.com/office/powerpoint/2010/main" val="84354793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l-G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14D9837-685C-4831-85D0-4C232C6B9CEC}" type="datetimeFigureOut">
              <a:rPr lang="el-GR" smtClean="0"/>
              <a:t>2/5/2020</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208DD409-3BF3-4AC6-BF47-DBA1A8D9BFB4}" type="slidenum">
              <a:rPr lang="el-GR" smtClean="0"/>
              <a:t>‹#›</a:t>
            </a:fld>
            <a:endParaRPr lang="el-GR"/>
          </a:p>
        </p:txBody>
      </p:sp>
    </p:spTree>
    <p:extLst>
      <p:ext uri="{BB962C8B-B14F-4D97-AF65-F5344CB8AC3E}">
        <p14:creationId xmlns:p14="http://schemas.microsoft.com/office/powerpoint/2010/main" val="36425718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l-G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14D9837-685C-4831-85D0-4C232C6B9CEC}" type="datetimeFigureOut">
              <a:rPr lang="el-GR" smtClean="0"/>
              <a:t>2/5/2020</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208DD409-3BF3-4AC6-BF47-DBA1A8D9BFB4}" type="slidenum">
              <a:rPr lang="el-GR" smtClean="0"/>
              <a:t>‹#›</a:t>
            </a:fld>
            <a:endParaRPr lang="el-GR"/>
          </a:p>
        </p:txBody>
      </p:sp>
    </p:spTree>
    <p:extLst>
      <p:ext uri="{BB962C8B-B14F-4D97-AF65-F5344CB8AC3E}">
        <p14:creationId xmlns:p14="http://schemas.microsoft.com/office/powerpoint/2010/main" val="28026484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l-G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14D9837-685C-4831-85D0-4C232C6B9CEC}" type="datetimeFigureOut">
              <a:rPr lang="el-GR" smtClean="0"/>
              <a:t>2/5/2020</a:t>
            </a:fld>
            <a:endParaRPr lang="el-G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08DD409-3BF3-4AC6-BF47-DBA1A8D9BFB4}" type="slidenum">
              <a:rPr lang="el-GR" smtClean="0"/>
              <a:t>‹#›</a:t>
            </a:fld>
            <a:endParaRPr lang="el-GR"/>
          </a:p>
        </p:txBody>
      </p:sp>
    </p:spTree>
    <p:extLst>
      <p:ext uri="{BB962C8B-B14F-4D97-AF65-F5344CB8AC3E}">
        <p14:creationId xmlns:p14="http://schemas.microsoft.com/office/powerpoint/2010/main" val="24110601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hyperlink" Target="https://www.eliteediting.com.au/what-are-headings-and-why-are-they-important/"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hyperlink" Target="https://www.eliteediting.com.au/what-are-headings-and-why-are-they-important/"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548681"/>
            <a:ext cx="7772400" cy="1296143"/>
          </a:xfrm>
          <a:solidFill>
            <a:srgbClr val="FFFF00"/>
          </a:solidFill>
        </p:spPr>
        <p:txBody>
          <a:bodyPr/>
          <a:lstStyle/>
          <a:p>
            <a:r>
              <a:rPr lang="en-US" dirty="0" smtClean="0"/>
              <a:t>1.12 Real-time reading</a:t>
            </a:r>
            <a:endParaRPr lang="el-GR" dirty="0"/>
          </a:p>
        </p:txBody>
      </p:sp>
      <p:sp>
        <p:nvSpPr>
          <p:cNvPr id="3" name="Subtitle 2"/>
          <p:cNvSpPr>
            <a:spLocks noGrp="1"/>
          </p:cNvSpPr>
          <p:nvPr>
            <p:ph type="subTitle" idx="1"/>
          </p:nvPr>
        </p:nvSpPr>
        <p:spPr>
          <a:xfrm>
            <a:off x="1371600" y="2276872"/>
            <a:ext cx="6400800" cy="792088"/>
          </a:xfrm>
          <a:solidFill>
            <a:schemeClr val="tx2">
              <a:lumMod val="40000"/>
              <a:lumOff val="60000"/>
            </a:schemeClr>
          </a:solidFill>
        </p:spPr>
        <p:txBody>
          <a:bodyPr/>
          <a:lstStyle/>
          <a:p>
            <a:r>
              <a:rPr lang="en-US" dirty="0" smtClean="0">
                <a:solidFill>
                  <a:schemeClr val="tx1"/>
                </a:solidFill>
              </a:rPr>
              <a:t>University Life</a:t>
            </a:r>
            <a:endParaRPr lang="el-GR" dirty="0">
              <a:solidFill>
                <a:schemeClr val="tx1"/>
              </a:solidFill>
            </a:endParaRPr>
          </a:p>
        </p:txBody>
      </p:sp>
      <p:pic>
        <p:nvPicPr>
          <p:cNvPr id="1026" name="Picture 2" descr="Back to school – University life is about more than lectures ..."/>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11559" y="3356992"/>
            <a:ext cx="7920881" cy="309634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0137927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tx2">
              <a:lumMod val="60000"/>
              <a:lumOff val="40000"/>
            </a:schemeClr>
          </a:solidFill>
        </p:spPr>
        <p:txBody>
          <a:bodyPr/>
          <a:lstStyle/>
          <a:p>
            <a:r>
              <a:rPr lang="en-US" dirty="0" smtClean="0"/>
              <a:t>Sections 2 and 3</a:t>
            </a:r>
            <a:endParaRPr lang="el-GR" dirty="0"/>
          </a:p>
        </p:txBody>
      </p:sp>
      <p:sp>
        <p:nvSpPr>
          <p:cNvPr id="3" name="Content Placeholder 2"/>
          <p:cNvSpPr>
            <a:spLocks noGrp="1"/>
          </p:cNvSpPr>
          <p:nvPr>
            <p:ph idx="1"/>
          </p:nvPr>
        </p:nvSpPr>
        <p:spPr>
          <a:solidFill>
            <a:schemeClr val="tx2">
              <a:lumMod val="20000"/>
              <a:lumOff val="80000"/>
            </a:schemeClr>
          </a:solidFill>
        </p:spPr>
        <p:txBody>
          <a:bodyPr>
            <a:normAutofit fontScale="77500" lnSpcReduction="20000"/>
          </a:bodyPr>
          <a:lstStyle/>
          <a:p>
            <a:r>
              <a:rPr lang="en-US" i="1" u="sng" dirty="0" smtClean="0"/>
              <a:t>Section 2</a:t>
            </a:r>
          </a:p>
          <a:p>
            <a:r>
              <a:rPr lang="en-US" dirty="0"/>
              <a:t>You don't have to make friends with </a:t>
            </a:r>
            <a:r>
              <a:rPr lang="en-US" dirty="0" err="1"/>
              <a:t>flatmates</a:t>
            </a:r>
            <a:r>
              <a:rPr lang="en-US" dirty="0"/>
              <a:t>. But you must </a:t>
            </a:r>
            <a:r>
              <a:rPr lang="en-US" i="1" dirty="0">
                <a:solidFill>
                  <a:srgbClr val="FF0000"/>
                </a:solidFill>
              </a:rPr>
              <a:t>respect</a:t>
            </a:r>
            <a:r>
              <a:rPr lang="en-US" dirty="0"/>
              <a:t> them. Don't use their possessions. Never go into their rooms without </a:t>
            </a:r>
            <a:r>
              <a:rPr lang="en-US" i="1" dirty="0">
                <a:solidFill>
                  <a:srgbClr val="FF0000"/>
                </a:solidFill>
              </a:rPr>
              <a:t>permission</a:t>
            </a:r>
            <a:r>
              <a:rPr lang="en-US" dirty="0"/>
              <a:t>. At home, perhaps, you only had to clean your bedroom. But in your hall or flat, clean the kitchen and the bathroom after using it</a:t>
            </a:r>
            <a:r>
              <a:rPr lang="en-US" dirty="0" smtClean="0"/>
              <a:t>.</a:t>
            </a:r>
          </a:p>
          <a:p>
            <a:r>
              <a:rPr lang="en-US" i="1" u="sng" dirty="0" smtClean="0"/>
              <a:t>Section 3</a:t>
            </a:r>
            <a:endParaRPr lang="el-GR" i="1" u="sng" dirty="0"/>
          </a:p>
          <a:p>
            <a:r>
              <a:rPr lang="en-US" dirty="0" smtClean="0"/>
              <a:t>You </a:t>
            </a:r>
            <a:r>
              <a:rPr lang="en-US" dirty="0"/>
              <a:t>probably found school work hard sometimes. But university work is usually much harder. Don't worry about this. Most university students feel the same. Always do your best. Spend at least two hours on private study for every hour of lectures.</a:t>
            </a:r>
            <a:endParaRPr lang="el-GR" dirty="0"/>
          </a:p>
          <a:p>
            <a:endParaRPr lang="el-GR" i="1" u="sng" dirty="0"/>
          </a:p>
        </p:txBody>
      </p:sp>
    </p:spTree>
    <p:extLst>
      <p:ext uri="{BB962C8B-B14F-4D97-AF65-F5344CB8AC3E}">
        <p14:creationId xmlns:p14="http://schemas.microsoft.com/office/powerpoint/2010/main" val="126021764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tx2">
              <a:lumMod val="60000"/>
              <a:lumOff val="40000"/>
            </a:schemeClr>
          </a:solidFill>
        </p:spPr>
        <p:txBody>
          <a:bodyPr/>
          <a:lstStyle/>
          <a:p>
            <a:r>
              <a:rPr lang="en-US" dirty="0" smtClean="0"/>
              <a:t>Sections 4 and 5</a:t>
            </a:r>
            <a:endParaRPr lang="el-GR" dirty="0"/>
          </a:p>
        </p:txBody>
      </p:sp>
      <p:sp>
        <p:nvSpPr>
          <p:cNvPr id="3" name="Content Placeholder 2"/>
          <p:cNvSpPr>
            <a:spLocks noGrp="1"/>
          </p:cNvSpPr>
          <p:nvPr>
            <p:ph idx="1"/>
          </p:nvPr>
        </p:nvSpPr>
        <p:spPr>
          <a:solidFill>
            <a:schemeClr val="tx2">
              <a:lumMod val="20000"/>
              <a:lumOff val="80000"/>
            </a:schemeClr>
          </a:solidFill>
        </p:spPr>
        <p:txBody>
          <a:bodyPr>
            <a:normAutofit fontScale="70000" lnSpcReduction="20000"/>
          </a:bodyPr>
          <a:lstStyle/>
          <a:p>
            <a:r>
              <a:rPr lang="en-US" b="1" i="1" u="sng" dirty="0" smtClean="0"/>
              <a:t>Section 4</a:t>
            </a:r>
          </a:p>
          <a:p>
            <a:r>
              <a:rPr lang="en-US" dirty="0"/>
              <a:t>You learnt English at school. Your English is good. But you need new language skills at university. Learn how to listen to lectures. Learn how to participate in tutorials. Learn how to do reading research </a:t>
            </a:r>
            <a:r>
              <a:rPr lang="en-US" dirty="0">
                <a:solidFill>
                  <a:srgbClr val="FF0000"/>
                </a:solidFill>
              </a:rPr>
              <a:t>efficiently</a:t>
            </a:r>
            <a:r>
              <a:rPr lang="en-US" dirty="0"/>
              <a:t>. Learn how to write essays</a:t>
            </a:r>
            <a:r>
              <a:rPr lang="en-US" dirty="0" smtClean="0"/>
              <a:t>.</a:t>
            </a:r>
          </a:p>
          <a:p>
            <a:pPr marL="0" indent="0">
              <a:buNone/>
            </a:pPr>
            <a:endParaRPr lang="el-GR" dirty="0"/>
          </a:p>
          <a:p>
            <a:r>
              <a:rPr lang="en-US" b="1" i="1" u="sng" dirty="0" smtClean="0"/>
              <a:t>Section 5</a:t>
            </a:r>
          </a:p>
          <a:p>
            <a:r>
              <a:rPr lang="en-US" dirty="0" smtClean="0"/>
              <a:t>At </a:t>
            </a:r>
            <a:r>
              <a:rPr lang="en-US" dirty="0"/>
              <a:t>school, you wrote essays with titles such as 'Describe the water cycle.' 'Compare and contrast the physical features of two small countries.' But at university, lecturers often give titles to make you think. </a:t>
            </a:r>
            <a:r>
              <a:rPr lang="el-GR" dirty="0"/>
              <a:t>For example: 'Schools are like prisons. Discuss.' Research the topic. </a:t>
            </a:r>
            <a:r>
              <a:rPr lang="en-US" dirty="0"/>
              <a:t>Find out the facts and the ideas of other people Give your </a:t>
            </a:r>
            <a:r>
              <a:rPr lang="en-US" dirty="0">
                <a:solidFill>
                  <a:srgbClr val="FF0000"/>
                </a:solidFill>
              </a:rPr>
              <a:t>opinion</a:t>
            </a:r>
            <a:r>
              <a:rPr lang="en-US" dirty="0"/>
              <a:t> at the end if the lecturer asks for it.</a:t>
            </a:r>
            <a:endParaRPr lang="el-GR" dirty="0"/>
          </a:p>
          <a:p>
            <a:pPr marL="0" indent="0">
              <a:buNone/>
            </a:pPr>
            <a:r>
              <a:rPr lang="en-US" dirty="0"/>
              <a:t> </a:t>
            </a:r>
            <a:endParaRPr lang="el-GR" dirty="0"/>
          </a:p>
          <a:p>
            <a:endParaRPr lang="el-GR" b="1" i="1" u="sng" dirty="0"/>
          </a:p>
        </p:txBody>
      </p:sp>
    </p:spTree>
    <p:extLst>
      <p:ext uri="{BB962C8B-B14F-4D97-AF65-F5344CB8AC3E}">
        <p14:creationId xmlns:p14="http://schemas.microsoft.com/office/powerpoint/2010/main" val="183101630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tx2">
              <a:lumMod val="60000"/>
              <a:lumOff val="40000"/>
            </a:schemeClr>
          </a:solidFill>
        </p:spPr>
        <p:txBody>
          <a:bodyPr/>
          <a:lstStyle/>
          <a:p>
            <a:r>
              <a:rPr lang="en-US" dirty="0" smtClean="0"/>
              <a:t>Possible answers</a:t>
            </a:r>
            <a:endParaRPr lang="el-GR" dirty="0"/>
          </a:p>
        </p:txBody>
      </p:sp>
      <p:sp>
        <p:nvSpPr>
          <p:cNvPr id="3" name="Content Placeholder 2"/>
          <p:cNvSpPr>
            <a:spLocks noGrp="1"/>
          </p:cNvSpPr>
          <p:nvPr>
            <p:ph idx="1"/>
          </p:nvPr>
        </p:nvSpPr>
        <p:spPr>
          <a:solidFill>
            <a:schemeClr val="tx2">
              <a:lumMod val="20000"/>
              <a:lumOff val="80000"/>
            </a:schemeClr>
          </a:solidFill>
        </p:spPr>
        <p:txBody>
          <a:bodyPr/>
          <a:lstStyle/>
          <a:p>
            <a:pPr marL="0" indent="0">
              <a:buNone/>
            </a:pPr>
            <a:r>
              <a:rPr lang="en-US" b="1" u="sng" dirty="0" smtClean="0"/>
              <a:t>IN THE TEXT</a:t>
            </a:r>
          </a:p>
          <a:p>
            <a:r>
              <a:rPr lang="en-US" dirty="0" smtClean="0"/>
              <a:t>1. buy a calendar, get enough sleep, work hard, relax, join social clubs</a:t>
            </a:r>
          </a:p>
          <a:p>
            <a:r>
              <a:rPr lang="en-US" dirty="0" smtClean="0"/>
              <a:t>2. respect </a:t>
            </a:r>
            <a:r>
              <a:rPr lang="en-US" dirty="0" err="1" smtClean="0"/>
              <a:t>flatmates</a:t>
            </a:r>
            <a:r>
              <a:rPr lang="en-US" dirty="0" smtClean="0"/>
              <a:t>, clean kitchen and bathroom</a:t>
            </a:r>
          </a:p>
          <a:p>
            <a:r>
              <a:rPr lang="en-US" dirty="0" smtClean="0"/>
              <a:t>3. two hours’ private study for every lecture</a:t>
            </a:r>
          </a:p>
          <a:p>
            <a:r>
              <a:rPr lang="en-US" dirty="0" smtClean="0"/>
              <a:t>4. learn how to listen to lectures etc.</a:t>
            </a:r>
          </a:p>
          <a:p>
            <a:r>
              <a:rPr lang="en-US" dirty="0" smtClean="0"/>
              <a:t>5. research topics</a:t>
            </a:r>
            <a:endParaRPr lang="el-GR" dirty="0"/>
          </a:p>
        </p:txBody>
      </p:sp>
    </p:spTree>
    <p:extLst>
      <p:ext uri="{BB962C8B-B14F-4D97-AF65-F5344CB8AC3E}">
        <p14:creationId xmlns:p14="http://schemas.microsoft.com/office/powerpoint/2010/main" val="33285408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22114"/>
          </a:xfrm>
          <a:solidFill>
            <a:schemeClr val="tx2">
              <a:lumMod val="60000"/>
              <a:lumOff val="40000"/>
            </a:schemeClr>
          </a:solidFill>
        </p:spPr>
        <p:txBody>
          <a:bodyPr/>
          <a:lstStyle/>
          <a:p>
            <a:r>
              <a:rPr lang="en-US" dirty="0" smtClean="0"/>
              <a:t>Exercise C</a:t>
            </a:r>
            <a:endParaRPr lang="el-GR" dirty="0"/>
          </a:p>
        </p:txBody>
      </p:sp>
      <p:sp>
        <p:nvSpPr>
          <p:cNvPr id="3" name="Content Placeholder 2"/>
          <p:cNvSpPr>
            <a:spLocks noGrp="1"/>
          </p:cNvSpPr>
          <p:nvPr>
            <p:ph idx="1"/>
          </p:nvPr>
        </p:nvSpPr>
        <p:spPr>
          <a:xfrm>
            <a:off x="457200" y="1340768"/>
            <a:ext cx="8229600" cy="5112568"/>
          </a:xfrm>
          <a:solidFill>
            <a:schemeClr val="tx2">
              <a:lumMod val="20000"/>
              <a:lumOff val="80000"/>
            </a:schemeClr>
          </a:solidFill>
        </p:spPr>
        <p:txBody>
          <a:bodyPr/>
          <a:lstStyle/>
          <a:p>
            <a:r>
              <a:rPr lang="en-US" sz="1600" b="1" dirty="0"/>
              <a:t>C. Understanding vocabulary in context</a:t>
            </a:r>
            <a:endParaRPr lang="el-GR" sz="1600" dirty="0"/>
          </a:p>
          <a:p>
            <a:r>
              <a:rPr lang="en-US" sz="1600" i="1" dirty="0"/>
              <a:t>These words in the text may be new to you. Match each word to a dictionary definition.</a:t>
            </a:r>
            <a:endParaRPr lang="el-GR" sz="1600" dirty="0"/>
          </a:p>
          <a:p>
            <a:endParaRPr lang="el-GR" dirty="0"/>
          </a:p>
        </p:txBody>
      </p:sp>
      <p:graphicFrame>
        <p:nvGraphicFramePr>
          <p:cNvPr id="6" name="Table 5"/>
          <p:cNvGraphicFramePr>
            <a:graphicFrameLocks noGrp="1"/>
          </p:cNvGraphicFramePr>
          <p:nvPr>
            <p:extLst>
              <p:ext uri="{D42A27DB-BD31-4B8C-83A1-F6EECF244321}">
                <p14:modId xmlns:p14="http://schemas.microsoft.com/office/powerpoint/2010/main" val="1993915401"/>
              </p:ext>
            </p:extLst>
          </p:nvPr>
        </p:nvGraphicFramePr>
        <p:xfrm>
          <a:off x="539553" y="2348880"/>
          <a:ext cx="8064896" cy="3888435"/>
        </p:xfrm>
        <a:graphic>
          <a:graphicData uri="http://schemas.openxmlformats.org/drawingml/2006/table">
            <a:tbl>
              <a:tblPr>
                <a:tableStyleId>{5C22544A-7EE6-4342-B048-85BDC9FD1C3A}</a:tableStyleId>
              </a:tblPr>
              <a:tblGrid>
                <a:gridCol w="319398"/>
                <a:gridCol w="1264778"/>
                <a:gridCol w="265827"/>
                <a:gridCol w="6214893"/>
              </a:tblGrid>
              <a:tr h="495972">
                <a:tc>
                  <a:txBody>
                    <a:bodyPr/>
                    <a:lstStyle/>
                    <a:p>
                      <a:pPr marL="25400" indent="-203200">
                        <a:lnSpc>
                          <a:spcPts val="1205"/>
                        </a:lnSpc>
                        <a:spcBef>
                          <a:spcPts val="300"/>
                        </a:spcBef>
                        <a:spcAft>
                          <a:spcPts val="0"/>
                        </a:spcAft>
                      </a:pPr>
                      <a:r>
                        <a:rPr lang="el-GR" sz="1400" dirty="0" smtClean="0">
                          <a:effectLst/>
                        </a:rPr>
                        <a:t>1</a:t>
                      </a:r>
                      <a:r>
                        <a:rPr lang="en-US" sz="1400" dirty="0" smtClean="0">
                          <a:effectLst/>
                        </a:rPr>
                        <a:t> </a:t>
                      </a:r>
                      <a:r>
                        <a:rPr lang="el-GR" sz="1400" dirty="0" smtClean="0">
                          <a:effectLst/>
                        </a:rPr>
                        <a:t>.</a:t>
                      </a:r>
                      <a:endParaRPr lang="el-GR" sz="1400" dirty="0">
                        <a:effectLst/>
                        <a:latin typeface="Segoe UI"/>
                        <a:ea typeface="Segoe UI"/>
                      </a:endParaRPr>
                    </a:p>
                  </a:txBody>
                  <a:tcPr marL="6350" marR="6350" marT="0" marB="0"/>
                </a:tc>
                <a:tc>
                  <a:txBody>
                    <a:bodyPr/>
                    <a:lstStyle/>
                    <a:p>
                      <a:pPr marL="63500" indent="-203200">
                        <a:lnSpc>
                          <a:spcPts val="1205"/>
                        </a:lnSpc>
                        <a:spcBef>
                          <a:spcPts val="300"/>
                        </a:spcBef>
                        <a:spcAft>
                          <a:spcPts val="0"/>
                        </a:spcAft>
                      </a:pPr>
                      <a:endParaRPr lang="en-US" sz="1600" dirty="0" smtClean="0">
                        <a:effectLst/>
                      </a:endParaRPr>
                    </a:p>
                    <a:p>
                      <a:pPr marL="63500" indent="-203200">
                        <a:lnSpc>
                          <a:spcPts val="1205"/>
                        </a:lnSpc>
                        <a:spcBef>
                          <a:spcPts val="300"/>
                        </a:spcBef>
                        <a:spcAft>
                          <a:spcPts val="0"/>
                        </a:spcAft>
                      </a:pPr>
                      <a:r>
                        <a:rPr lang="el-GR" sz="1600" dirty="0" smtClean="0">
                          <a:effectLst/>
                        </a:rPr>
                        <a:t>sensibly</a:t>
                      </a:r>
                      <a:endParaRPr lang="el-GR" sz="1600" dirty="0">
                        <a:effectLst/>
                        <a:latin typeface="Segoe UI"/>
                        <a:ea typeface="Segoe UI"/>
                      </a:endParaRPr>
                    </a:p>
                  </a:txBody>
                  <a:tcPr marL="6350" marR="6350" marT="0" marB="0"/>
                </a:tc>
                <a:tc>
                  <a:txBody>
                    <a:bodyPr/>
                    <a:lstStyle/>
                    <a:p>
                      <a:pPr marL="101600">
                        <a:lnSpc>
                          <a:spcPct val="115000"/>
                        </a:lnSpc>
                        <a:spcAft>
                          <a:spcPts val="1000"/>
                        </a:spcAft>
                      </a:pPr>
                      <a:r>
                        <a:rPr lang="el-GR" sz="1600" u="none" strike="noStrike">
                          <a:effectLst/>
                        </a:rPr>
                        <a:t>□</a:t>
                      </a:r>
                      <a:endParaRPr lang="el-GR" sz="1600">
                        <a:effectLst/>
                        <a:latin typeface="Calibri"/>
                        <a:ea typeface="Calibri"/>
                        <a:cs typeface="Times New Roman"/>
                      </a:endParaRPr>
                    </a:p>
                  </a:txBody>
                  <a:tcPr marL="6350" marR="6350" marT="0" marB="0"/>
                </a:tc>
                <a:tc>
                  <a:txBody>
                    <a:bodyPr/>
                    <a:lstStyle/>
                    <a:p>
                      <a:pPr marL="50800">
                        <a:spcAft>
                          <a:spcPts val="0"/>
                        </a:spcAft>
                      </a:pPr>
                      <a:r>
                        <a:rPr lang="en-US" sz="1600">
                          <a:effectLst/>
                        </a:rPr>
                        <a:t>(v) organize or control; They ~ their money very well.</a:t>
                      </a:r>
                      <a:endParaRPr lang="el-GR" sz="1600">
                        <a:effectLst/>
                        <a:latin typeface="Segoe UI"/>
                        <a:ea typeface="Segoe UI"/>
                      </a:endParaRPr>
                    </a:p>
                  </a:txBody>
                  <a:tcPr marL="6350" marR="6350" marT="0" marB="0"/>
                </a:tc>
              </a:tr>
              <a:tr h="495972">
                <a:tc>
                  <a:txBody>
                    <a:bodyPr/>
                    <a:lstStyle/>
                    <a:p>
                      <a:pPr marL="25400" indent="-203200">
                        <a:lnSpc>
                          <a:spcPts val="1205"/>
                        </a:lnSpc>
                        <a:spcBef>
                          <a:spcPts val="300"/>
                        </a:spcBef>
                        <a:spcAft>
                          <a:spcPts val="0"/>
                        </a:spcAft>
                      </a:pPr>
                      <a:r>
                        <a:rPr lang="el-GR" sz="1400" dirty="0" smtClean="0">
                          <a:effectLst/>
                        </a:rPr>
                        <a:t>2.</a:t>
                      </a:r>
                      <a:endParaRPr lang="el-GR" sz="1400" dirty="0">
                        <a:effectLst/>
                        <a:latin typeface="Segoe UI"/>
                        <a:ea typeface="Segoe UI"/>
                      </a:endParaRPr>
                    </a:p>
                  </a:txBody>
                  <a:tcPr marL="6350" marR="6350" marT="0" marB="0"/>
                </a:tc>
                <a:tc>
                  <a:txBody>
                    <a:bodyPr/>
                    <a:lstStyle/>
                    <a:p>
                      <a:pPr marL="63500" indent="-203200">
                        <a:lnSpc>
                          <a:spcPts val="1205"/>
                        </a:lnSpc>
                        <a:spcBef>
                          <a:spcPts val="300"/>
                        </a:spcBef>
                        <a:spcAft>
                          <a:spcPts val="0"/>
                        </a:spcAft>
                      </a:pPr>
                      <a:endParaRPr lang="en-US" sz="1600" dirty="0" smtClean="0">
                        <a:effectLst/>
                      </a:endParaRPr>
                    </a:p>
                    <a:p>
                      <a:pPr marL="63500" indent="-203200">
                        <a:lnSpc>
                          <a:spcPts val="1205"/>
                        </a:lnSpc>
                        <a:spcBef>
                          <a:spcPts val="300"/>
                        </a:spcBef>
                        <a:spcAft>
                          <a:spcPts val="0"/>
                        </a:spcAft>
                      </a:pPr>
                      <a:r>
                        <a:rPr lang="el-GR" sz="1600" dirty="0" smtClean="0">
                          <a:effectLst/>
                        </a:rPr>
                        <a:t>extracurricular</a:t>
                      </a:r>
                      <a:endParaRPr lang="el-GR" sz="1600" dirty="0">
                        <a:effectLst/>
                        <a:latin typeface="Segoe UI"/>
                        <a:ea typeface="Segoe UI"/>
                      </a:endParaRPr>
                    </a:p>
                  </a:txBody>
                  <a:tcPr marL="6350" marR="6350" marT="0" marB="0"/>
                </a:tc>
                <a:tc>
                  <a:txBody>
                    <a:bodyPr/>
                    <a:lstStyle/>
                    <a:p>
                      <a:pPr marL="101600">
                        <a:lnSpc>
                          <a:spcPct val="115000"/>
                        </a:lnSpc>
                        <a:spcAft>
                          <a:spcPts val="1000"/>
                        </a:spcAft>
                      </a:pPr>
                      <a:r>
                        <a:rPr lang="el-GR" sz="1600" u="none" strike="noStrike">
                          <a:effectLst/>
                        </a:rPr>
                        <a:t>□</a:t>
                      </a:r>
                      <a:endParaRPr lang="el-GR" sz="1600">
                        <a:effectLst/>
                        <a:latin typeface="Calibri"/>
                        <a:ea typeface="Calibri"/>
                        <a:cs typeface="Times New Roman"/>
                      </a:endParaRPr>
                    </a:p>
                  </a:txBody>
                  <a:tcPr marL="6350" marR="6350" marT="0" marB="0"/>
                </a:tc>
                <a:tc>
                  <a:txBody>
                    <a:bodyPr/>
                    <a:lstStyle/>
                    <a:p>
                      <a:pPr marL="50800">
                        <a:spcAft>
                          <a:spcPts val="0"/>
                        </a:spcAft>
                      </a:pPr>
                      <a:r>
                        <a:rPr lang="en-US" sz="1600">
                          <a:effectLst/>
                        </a:rPr>
                        <a:t>(n) personal idea or view; In my ~ the library is better than the Internet for most research.</a:t>
                      </a:r>
                      <a:endParaRPr lang="el-GR" sz="1600">
                        <a:effectLst/>
                        <a:latin typeface="Segoe UI"/>
                        <a:ea typeface="Segoe UI"/>
                      </a:endParaRPr>
                    </a:p>
                  </a:txBody>
                  <a:tcPr marL="6350" marR="6350" marT="0" marB="0"/>
                </a:tc>
              </a:tr>
              <a:tr h="495972">
                <a:tc>
                  <a:txBody>
                    <a:bodyPr/>
                    <a:lstStyle/>
                    <a:p>
                      <a:pPr marL="25400" indent="-203200">
                        <a:lnSpc>
                          <a:spcPts val="1205"/>
                        </a:lnSpc>
                        <a:spcBef>
                          <a:spcPts val="300"/>
                        </a:spcBef>
                        <a:spcAft>
                          <a:spcPts val="0"/>
                        </a:spcAft>
                      </a:pPr>
                      <a:r>
                        <a:rPr lang="el-GR" sz="1400" dirty="0" smtClean="0">
                          <a:effectLst/>
                        </a:rPr>
                        <a:t>3</a:t>
                      </a:r>
                      <a:r>
                        <a:rPr lang="en-US" sz="1400" dirty="0" smtClean="0">
                          <a:effectLst/>
                        </a:rPr>
                        <a:t>.</a:t>
                      </a:r>
                      <a:endParaRPr lang="el-GR" sz="1400" dirty="0">
                        <a:effectLst/>
                        <a:latin typeface="Segoe UI"/>
                        <a:ea typeface="Segoe UI"/>
                      </a:endParaRPr>
                    </a:p>
                  </a:txBody>
                  <a:tcPr marL="6350" marR="6350" marT="0" marB="0"/>
                </a:tc>
                <a:tc>
                  <a:txBody>
                    <a:bodyPr/>
                    <a:lstStyle/>
                    <a:p>
                      <a:pPr marL="63500" indent="-203200">
                        <a:lnSpc>
                          <a:spcPts val="1205"/>
                        </a:lnSpc>
                        <a:spcBef>
                          <a:spcPts val="300"/>
                        </a:spcBef>
                        <a:spcAft>
                          <a:spcPts val="0"/>
                        </a:spcAft>
                      </a:pPr>
                      <a:endParaRPr lang="en-US" sz="1600" dirty="0" smtClean="0">
                        <a:effectLst/>
                      </a:endParaRPr>
                    </a:p>
                    <a:p>
                      <a:pPr marL="63500" indent="-203200">
                        <a:lnSpc>
                          <a:spcPts val="1205"/>
                        </a:lnSpc>
                        <a:spcBef>
                          <a:spcPts val="300"/>
                        </a:spcBef>
                        <a:spcAft>
                          <a:spcPts val="0"/>
                        </a:spcAft>
                      </a:pPr>
                      <a:r>
                        <a:rPr lang="el-GR" sz="1600" dirty="0" smtClean="0">
                          <a:effectLst/>
                        </a:rPr>
                        <a:t>respect</a:t>
                      </a:r>
                      <a:endParaRPr lang="el-GR" sz="1600" dirty="0">
                        <a:effectLst/>
                        <a:latin typeface="Segoe UI"/>
                        <a:ea typeface="Segoe UI"/>
                      </a:endParaRPr>
                    </a:p>
                  </a:txBody>
                  <a:tcPr marL="6350" marR="6350" marT="0" marB="0"/>
                </a:tc>
                <a:tc>
                  <a:txBody>
                    <a:bodyPr/>
                    <a:lstStyle/>
                    <a:p>
                      <a:pPr marL="101600">
                        <a:lnSpc>
                          <a:spcPct val="115000"/>
                        </a:lnSpc>
                        <a:spcAft>
                          <a:spcPts val="1000"/>
                        </a:spcAft>
                      </a:pPr>
                      <a:r>
                        <a:rPr lang="el-GR" sz="1600" u="none" strike="noStrike">
                          <a:effectLst/>
                        </a:rPr>
                        <a:t>□</a:t>
                      </a:r>
                      <a:endParaRPr lang="el-GR" sz="1600">
                        <a:effectLst/>
                        <a:latin typeface="Calibri"/>
                        <a:ea typeface="Calibri"/>
                        <a:cs typeface="Times New Roman"/>
                      </a:endParaRPr>
                    </a:p>
                  </a:txBody>
                  <a:tcPr marL="6350" marR="6350" marT="0" marB="0"/>
                </a:tc>
                <a:tc>
                  <a:txBody>
                    <a:bodyPr/>
                    <a:lstStyle/>
                    <a:p>
                      <a:pPr marL="50800" indent="-203200">
                        <a:lnSpc>
                          <a:spcPts val="1205"/>
                        </a:lnSpc>
                        <a:spcBef>
                          <a:spcPts val="300"/>
                        </a:spcBef>
                        <a:spcAft>
                          <a:spcPts val="0"/>
                        </a:spcAft>
                      </a:pPr>
                      <a:endParaRPr lang="en-US" sz="1600" dirty="0" smtClean="0">
                        <a:effectLst/>
                      </a:endParaRPr>
                    </a:p>
                    <a:p>
                      <a:pPr marL="50800" indent="-203200">
                        <a:lnSpc>
                          <a:spcPts val="1205"/>
                        </a:lnSpc>
                        <a:spcBef>
                          <a:spcPts val="300"/>
                        </a:spcBef>
                        <a:spcAft>
                          <a:spcPts val="0"/>
                        </a:spcAft>
                      </a:pPr>
                      <a:r>
                        <a:rPr lang="en-US" sz="1600" dirty="0" smtClean="0">
                          <a:effectLst/>
                        </a:rPr>
                        <a:t>(</a:t>
                      </a:r>
                      <a:r>
                        <a:rPr lang="en-US" sz="1600" dirty="0">
                          <a:effectLst/>
                        </a:rPr>
                        <a:t>n) allowing someone to do something; Have you got ~ to be here?</a:t>
                      </a:r>
                      <a:endParaRPr lang="el-GR" sz="1600" dirty="0">
                        <a:effectLst/>
                        <a:latin typeface="Segoe UI"/>
                        <a:ea typeface="Segoe UI"/>
                      </a:endParaRPr>
                    </a:p>
                  </a:txBody>
                  <a:tcPr marL="6350" marR="6350" marT="0" marB="0"/>
                </a:tc>
              </a:tr>
              <a:tr h="495972">
                <a:tc>
                  <a:txBody>
                    <a:bodyPr/>
                    <a:lstStyle/>
                    <a:p>
                      <a:pPr marL="25400" indent="-203200">
                        <a:lnSpc>
                          <a:spcPts val="1205"/>
                        </a:lnSpc>
                        <a:spcBef>
                          <a:spcPts val="300"/>
                        </a:spcBef>
                        <a:spcAft>
                          <a:spcPts val="0"/>
                        </a:spcAft>
                      </a:pPr>
                      <a:r>
                        <a:rPr lang="el-GR" sz="1400" dirty="0" smtClean="0">
                          <a:effectLst/>
                        </a:rPr>
                        <a:t>4</a:t>
                      </a:r>
                      <a:r>
                        <a:rPr lang="en-US" sz="1400" dirty="0" smtClean="0">
                          <a:effectLst/>
                        </a:rPr>
                        <a:t>.</a:t>
                      </a:r>
                      <a:endParaRPr lang="el-GR" sz="1400" dirty="0">
                        <a:effectLst/>
                        <a:latin typeface="Segoe UI"/>
                        <a:ea typeface="Segoe UI"/>
                      </a:endParaRPr>
                    </a:p>
                  </a:txBody>
                  <a:tcPr marL="6350" marR="6350" marT="0" marB="0"/>
                </a:tc>
                <a:tc>
                  <a:txBody>
                    <a:bodyPr/>
                    <a:lstStyle/>
                    <a:p>
                      <a:pPr marL="63500" indent="-203200">
                        <a:lnSpc>
                          <a:spcPts val="1205"/>
                        </a:lnSpc>
                        <a:spcBef>
                          <a:spcPts val="300"/>
                        </a:spcBef>
                        <a:spcAft>
                          <a:spcPts val="0"/>
                        </a:spcAft>
                      </a:pPr>
                      <a:endParaRPr lang="en-US" sz="1600" dirty="0" smtClean="0">
                        <a:effectLst/>
                      </a:endParaRPr>
                    </a:p>
                    <a:p>
                      <a:pPr marL="63500" indent="-203200">
                        <a:lnSpc>
                          <a:spcPts val="1205"/>
                        </a:lnSpc>
                        <a:spcBef>
                          <a:spcPts val="300"/>
                        </a:spcBef>
                        <a:spcAft>
                          <a:spcPts val="0"/>
                        </a:spcAft>
                      </a:pPr>
                      <a:r>
                        <a:rPr lang="el-GR" sz="1600" dirty="0" smtClean="0">
                          <a:effectLst/>
                        </a:rPr>
                        <a:t>efficiently</a:t>
                      </a:r>
                      <a:endParaRPr lang="el-GR" sz="1600" dirty="0">
                        <a:effectLst/>
                        <a:latin typeface="Segoe UI"/>
                        <a:ea typeface="Segoe UI"/>
                      </a:endParaRPr>
                    </a:p>
                  </a:txBody>
                  <a:tcPr marL="6350" marR="6350" marT="0" marB="0"/>
                </a:tc>
                <a:tc>
                  <a:txBody>
                    <a:bodyPr/>
                    <a:lstStyle/>
                    <a:p>
                      <a:pPr marL="101600">
                        <a:lnSpc>
                          <a:spcPct val="115000"/>
                        </a:lnSpc>
                        <a:spcAft>
                          <a:spcPts val="1000"/>
                        </a:spcAft>
                      </a:pPr>
                      <a:r>
                        <a:rPr lang="el-GR" sz="1600" u="none" strike="noStrike">
                          <a:effectLst/>
                        </a:rPr>
                        <a:t>□</a:t>
                      </a:r>
                      <a:endParaRPr lang="el-GR" sz="1600">
                        <a:effectLst/>
                        <a:latin typeface="Calibri"/>
                        <a:ea typeface="Calibri"/>
                        <a:cs typeface="Times New Roman"/>
                      </a:endParaRPr>
                    </a:p>
                  </a:txBody>
                  <a:tcPr marL="6350" marR="6350" marT="0" marB="0"/>
                </a:tc>
                <a:tc>
                  <a:txBody>
                    <a:bodyPr/>
                    <a:lstStyle/>
                    <a:p>
                      <a:pPr marL="50800">
                        <a:spcAft>
                          <a:spcPts val="0"/>
                        </a:spcAft>
                      </a:pPr>
                      <a:r>
                        <a:rPr lang="en-US" sz="1600" dirty="0">
                          <a:effectLst/>
                        </a:rPr>
                        <a:t>{v) make someone remember something; The lecturer ~ me to give in the assignment tomorrow.</a:t>
                      </a:r>
                      <a:endParaRPr lang="el-GR" sz="1600" dirty="0">
                        <a:effectLst/>
                        <a:latin typeface="Segoe UI"/>
                        <a:ea typeface="Segoe UI"/>
                      </a:endParaRPr>
                    </a:p>
                  </a:txBody>
                  <a:tcPr marL="6350" marR="6350" marT="0" marB="0"/>
                </a:tc>
              </a:tr>
              <a:tr h="495972">
                <a:tc>
                  <a:txBody>
                    <a:bodyPr/>
                    <a:lstStyle/>
                    <a:p>
                      <a:pPr marL="25400" indent="-203200">
                        <a:lnSpc>
                          <a:spcPts val="1205"/>
                        </a:lnSpc>
                        <a:spcBef>
                          <a:spcPts val="300"/>
                        </a:spcBef>
                        <a:spcAft>
                          <a:spcPts val="0"/>
                        </a:spcAft>
                      </a:pPr>
                      <a:r>
                        <a:rPr lang="el-GR" sz="1400" dirty="0" smtClean="0">
                          <a:effectLst/>
                        </a:rPr>
                        <a:t>5</a:t>
                      </a:r>
                      <a:r>
                        <a:rPr lang="en-US" sz="1400" dirty="0" smtClean="0">
                          <a:effectLst/>
                        </a:rPr>
                        <a:t>.</a:t>
                      </a:r>
                      <a:endParaRPr lang="el-GR" sz="1400" dirty="0">
                        <a:effectLst/>
                        <a:latin typeface="Segoe UI"/>
                        <a:ea typeface="Segoe UI"/>
                      </a:endParaRPr>
                    </a:p>
                  </a:txBody>
                  <a:tcPr marL="6350" marR="6350" marT="0" marB="0"/>
                </a:tc>
                <a:tc>
                  <a:txBody>
                    <a:bodyPr/>
                    <a:lstStyle/>
                    <a:p>
                      <a:pPr marL="63500" indent="-203200">
                        <a:lnSpc>
                          <a:spcPts val="1205"/>
                        </a:lnSpc>
                        <a:spcBef>
                          <a:spcPts val="300"/>
                        </a:spcBef>
                        <a:spcAft>
                          <a:spcPts val="0"/>
                        </a:spcAft>
                      </a:pPr>
                      <a:endParaRPr lang="en-US" sz="1600" dirty="0" smtClean="0">
                        <a:effectLst/>
                      </a:endParaRPr>
                    </a:p>
                    <a:p>
                      <a:pPr marL="63500" indent="-203200">
                        <a:lnSpc>
                          <a:spcPts val="1205"/>
                        </a:lnSpc>
                        <a:spcBef>
                          <a:spcPts val="300"/>
                        </a:spcBef>
                        <a:spcAft>
                          <a:spcPts val="0"/>
                        </a:spcAft>
                      </a:pPr>
                      <a:r>
                        <a:rPr lang="el-GR" sz="1600" dirty="0" smtClean="0">
                          <a:effectLst/>
                        </a:rPr>
                        <a:t>opinion</a:t>
                      </a:r>
                      <a:endParaRPr lang="el-GR" sz="1600" dirty="0">
                        <a:effectLst/>
                        <a:latin typeface="Segoe UI"/>
                        <a:ea typeface="Segoe UI"/>
                      </a:endParaRPr>
                    </a:p>
                  </a:txBody>
                  <a:tcPr marL="6350" marR="6350" marT="0" marB="0"/>
                </a:tc>
                <a:tc>
                  <a:txBody>
                    <a:bodyPr/>
                    <a:lstStyle/>
                    <a:p>
                      <a:pPr marL="101600">
                        <a:lnSpc>
                          <a:spcPct val="115000"/>
                        </a:lnSpc>
                        <a:spcAft>
                          <a:spcPts val="1000"/>
                        </a:spcAft>
                      </a:pPr>
                      <a:r>
                        <a:rPr lang="el-GR" sz="1600" u="none" strike="noStrike">
                          <a:effectLst/>
                        </a:rPr>
                        <a:t>□</a:t>
                      </a:r>
                      <a:endParaRPr lang="el-GR" sz="1600">
                        <a:effectLst/>
                        <a:latin typeface="Calibri"/>
                        <a:ea typeface="Calibri"/>
                        <a:cs typeface="Times New Roman"/>
                      </a:endParaRPr>
                    </a:p>
                  </a:txBody>
                  <a:tcPr marL="6350" marR="6350" marT="0" marB="0"/>
                </a:tc>
                <a:tc>
                  <a:txBody>
                    <a:bodyPr/>
                    <a:lstStyle/>
                    <a:p>
                      <a:pPr marL="50800" indent="-203200">
                        <a:lnSpc>
                          <a:spcPts val="1205"/>
                        </a:lnSpc>
                        <a:spcBef>
                          <a:spcPts val="300"/>
                        </a:spcBef>
                        <a:spcAft>
                          <a:spcPts val="0"/>
                        </a:spcAft>
                      </a:pPr>
                      <a:endParaRPr lang="en-US" sz="1600" dirty="0" smtClean="0">
                        <a:effectLst/>
                      </a:endParaRPr>
                    </a:p>
                    <a:p>
                      <a:pPr marL="50800" indent="-203200">
                        <a:lnSpc>
                          <a:spcPts val="1205"/>
                        </a:lnSpc>
                        <a:spcBef>
                          <a:spcPts val="300"/>
                        </a:spcBef>
                        <a:spcAft>
                          <a:spcPts val="0"/>
                        </a:spcAft>
                      </a:pPr>
                      <a:r>
                        <a:rPr lang="en-US" sz="1600" dirty="0" smtClean="0">
                          <a:effectLst/>
                        </a:rPr>
                        <a:t>(</a:t>
                      </a:r>
                      <a:r>
                        <a:rPr lang="en-US" sz="1600" dirty="0">
                          <a:effectLst/>
                        </a:rPr>
                        <a:t>v) show someone you have a good opinion of them; You should ~ people who are older than you.</a:t>
                      </a:r>
                      <a:endParaRPr lang="el-GR" sz="1600" dirty="0">
                        <a:effectLst/>
                        <a:latin typeface="Segoe UI"/>
                        <a:ea typeface="Segoe UI"/>
                      </a:endParaRPr>
                    </a:p>
                  </a:txBody>
                  <a:tcPr marL="6350" marR="6350" marT="0" marB="0"/>
                </a:tc>
              </a:tr>
              <a:tr h="416631">
                <a:tc>
                  <a:txBody>
                    <a:bodyPr/>
                    <a:lstStyle/>
                    <a:p>
                      <a:pPr marL="25400" indent="-203200">
                        <a:lnSpc>
                          <a:spcPts val="1205"/>
                        </a:lnSpc>
                        <a:spcBef>
                          <a:spcPts val="300"/>
                        </a:spcBef>
                        <a:spcAft>
                          <a:spcPts val="0"/>
                        </a:spcAft>
                      </a:pPr>
                      <a:r>
                        <a:rPr lang="el-GR" sz="1400">
                          <a:effectLst/>
                        </a:rPr>
                        <a:t>6.</a:t>
                      </a:r>
                      <a:endParaRPr lang="el-GR" sz="1400">
                        <a:effectLst/>
                        <a:latin typeface="Segoe UI"/>
                        <a:ea typeface="Segoe UI"/>
                      </a:endParaRPr>
                    </a:p>
                  </a:txBody>
                  <a:tcPr marL="6350" marR="6350" marT="0" marB="0"/>
                </a:tc>
                <a:tc>
                  <a:txBody>
                    <a:bodyPr/>
                    <a:lstStyle/>
                    <a:p>
                      <a:pPr marL="63500" indent="-203200">
                        <a:lnSpc>
                          <a:spcPts val="1205"/>
                        </a:lnSpc>
                        <a:spcBef>
                          <a:spcPts val="300"/>
                        </a:spcBef>
                        <a:spcAft>
                          <a:spcPts val="0"/>
                        </a:spcAft>
                      </a:pPr>
                      <a:endParaRPr lang="en-US" sz="1600" dirty="0" smtClean="0">
                        <a:effectLst/>
                      </a:endParaRPr>
                    </a:p>
                    <a:p>
                      <a:pPr marL="63500" indent="-203200">
                        <a:lnSpc>
                          <a:spcPts val="1205"/>
                        </a:lnSpc>
                        <a:spcBef>
                          <a:spcPts val="300"/>
                        </a:spcBef>
                        <a:spcAft>
                          <a:spcPts val="0"/>
                        </a:spcAft>
                      </a:pPr>
                      <a:r>
                        <a:rPr lang="el-GR" sz="1600" dirty="0" smtClean="0">
                          <a:effectLst/>
                        </a:rPr>
                        <a:t>permission</a:t>
                      </a:r>
                      <a:endParaRPr lang="el-GR" sz="1600" dirty="0">
                        <a:effectLst/>
                        <a:latin typeface="Segoe UI"/>
                        <a:ea typeface="Segoe UI"/>
                      </a:endParaRPr>
                    </a:p>
                  </a:txBody>
                  <a:tcPr marL="6350" marR="6350" marT="0" marB="0"/>
                </a:tc>
                <a:tc>
                  <a:txBody>
                    <a:bodyPr/>
                    <a:lstStyle/>
                    <a:p>
                      <a:pPr marL="101600">
                        <a:lnSpc>
                          <a:spcPct val="115000"/>
                        </a:lnSpc>
                        <a:spcAft>
                          <a:spcPts val="1000"/>
                        </a:spcAft>
                      </a:pPr>
                      <a:r>
                        <a:rPr lang="en-US" sz="1600" u="none" strike="noStrike" spc="0">
                          <a:effectLst/>
                        </a:rPr>
                        <a:t>1</a:t>
                      </a:r>
                      <a:endParaRPr lang="el-GR" sz="1600">
                        <a:effectLst/>
                        <a:latin typeface="Calibri"/>
                        <a:ea typeface="Calibri"/>
                        <a:cs typeface="Times New Roman"/>
                      </a:endParaRPr>
                    </a:p>
                  </a:txBody>
                  <a:tcPr marL="6350" marR="6350" marT="0" marB="0"/>
                </a:tc>
                <a:tc>
                  <a:txBody>
                    <a:bodyPr/>
                    <a:lstStyle/>
                    <a:p>
                      <a:pPr marL="50800">
                        <a:spcAft>
                          <a:spcPts val="0"/>
                        </a:spcAft>
                      </a:pPr>
                      <a:r>
                        <a:rPr lang="en-US" sz="1600" dirty="0">
                          <a:effectLst/>
                        </a:rPr>
                        <a:t>(</a:t>
                      </a:r>
                      <a:r>
                        <a:rPr lang="en-US" sz="1600" dirty="0" err="1" smtClean="0">
                          <a:effectLst/>
                        </a:rPr>
                        <a:t>adv</a:t>
                      </a:r>
                      <a:r>
                        <a:rPr lang="en-US" sz="1600" dirty="0" smtClean="0">
                          <a:effectLst/>
                        </a:rPr>
                        <a:t>) </a:t>
                      </a:r>
                      <a:r>
                        <a:rPr lang="en-US" sz="1600" dirty="0">
                          <a:effectLst/>
                        </a:rPr>
                        <a:t>in a correct or practical way; He does not always </a:t>
                      </a:r>
                      <a:r>
                        <a:rPr lang="en-US" sz="1600" dirty="0" smtClean="0">
                          <a:effectLst/>
                        </a:rPr>
                        <a:t>behave.</a:t>
                      </a:r>
                      <a:endParaRPr lang="el-GR" sz="1600" dirty="0">
                        <a:effectLst/>
                        <a:latin typeface="Segoe UI"/>
                        <a:ea typeface="Segoe UI"/>
                      </a:endParaRPr>
                    </a:p>
                  </a:txBody>
                  <a:tcPr marL="6350" marR="6350" marT="0" marB="0"/>
                </a:tc>
              </a:tr>
              <a:tr h="495972">
                <a:tc>
                  <a:txBody>
                    <a:bodyPr/>
                    <a:lstStyle/>
                    <a:p>
                      <a:pPr marL="25400" indent="-203200">
                        <a:lnSpc>
                          <a:spcPts val="1205"/>
                        </a:lnSpc>
                        <a:spcBef>
                          <a:spcPts val="300"/>
                        </a:spcBef>
                        <a:spcAft>
                          <a:spcPts val="0"/>
                        </a:spcAft>
                      </a:pPr>
                      <a:r>
                        <a:rPr lang="el-GR" sz="1400">
                          <a:effectLst/>
                        </a:rPr>
                        <a:t>7.</a:t>
                      </a:r>
                      <a:endParaRPr lang="el-GR" sz="1400">
                        <a:effectLst/>
                        <a:latin typeface="Segoe UI"/>
                        <a:ea typeface="Segoe UI"/>
                      </a:endParaRPr>
                    </a:p>
                  </a:txBody>
                  <a:tcPr marL="6350" marR="6350" marT="0" marB="0"/>
                </a:tc>
                <a:tc>
                  <a:txBody>
                    <a:bodyPr/>
                    <a:lstStyle/>
                    <a:p>
                      <a:pPr marL="63500" indent="-203200">
                        <a:lnSpc>
                          <a:spcPts val="1205"/>
                        </a:lnSpc>
                        <a:spcBef>
                          <a:spcPts val="300"/>
                        </a:spcBef>
                        <a:spcAft>
                          <a:spcPts val="0"/>
                        </a:spcAft>
                      </a:pPr>
                      <a:endParaRPr lang="en-US" sz="1600" dirty="0" smtClean="0">
                        <a:effectLst/>
                      </a:endParaRPr>
                    </a:p>
                    <a:p>
                      <a:pPr marL="63500" indent="-203200">
                        <a:lnSpc>
                          <a:spcPts val="1205"/>
                        </a:lnSpc>
                        <a:spcBef>
                          <a:spcPts val="300"/>
                        </a:spcBef>
                        <a:spcAft>
                          <a:spcPts val="0"/>
                        </a:spcAft>
                      </a:pPr>
                      <a:r>
                        <a:rPr lang="el-GR" sz="1600" dirty="0" smtClean="0">
                          <a:effectLst/>
                        </a:rPr>
                        <a:t>remind</a:t>
                      </a:r>
                      <a:endParaRPr lang="el-GR" sz="1600" dirty="0">
                        <a:effectLst/>
                        <a:latin typeface="Segoe UI"/>
                        <a:ea typeface="Segoe UI"/>
                      </a:endParaRPr>
                    </a:p>
                  </a:txBody>
                  <a:tcPr marL="6350" marR="6350" marT="0" marB="0"/>
                </a:tc>
                <a:tc>
                  <a:txBody>
                    <a:bodyPr/>
                    <a:lstStyle/>
                    <a:p>
                      <a:pPr marL="101600">
                        <a:lnSpc>
                          <a:spcPct val="115000"/>
                        </a:lnSpc>
                        <a:spcAft>
                          <a:spcPts val="1000"/>
                        </a:spcAft>
                      </a:pPr>
                      <a:r>
                        <a:rPr lang="el-GR" sz="1600" u="none" strike="noStrike">
                          <a:effectLst/>
                        </a:rPr>
                        <a:t>□</a:t>
                      </a:r>
                      <a:endParaRPr lang="el-GR" sz="1600">
                        <a:effectLst/>
                        <a:latin typeface="Calibri"/>
                        <a:ea typeface="Calibri"/>
                        <a:cs typeface="Times New Roman"/>
                      </a:endParaRPr>
                    </a:p>
                  </a:txBody>
                  <a:tcPr marL="6350" marR="6350" marT="0" marB="0"/>
                </a:tc>
                <a:tc>
                  <a:txBody>
                    <a:bodyPr/>
                    <a:lstStyle/>
                    <a:p>
                      <a:pPr marL="50800">
                        <a:spcAft>
                          <a:spcPts val="0"/>
                        </a:spcAft>
                      </a:pPr>
                      <a:r>
                        <a:rPr lang="en-US" sz="1600">
                          <a:effectLst/>
                        </a:rPr>
                        <a:t>(adv) with no waste of time; If you do this job ~ it will only take a short time.</a:t>
                      </a:r>
                      <a:endParaRPr lang="el-GR" sz="1600">
                        <a:effectLst/>
                        <a:latin typeface="Segoe UI"/>
                        <a:ea typeface="Segoe UI"/>
                      </a:endParaRPr>
                    </a:p>
                  </a:txBody>
                  <a:tcPr marL="6350" marR="6350" marT="0" marB="0"/>
                </a:tc>
              </a:tr>
              <a:tr h="495972">
                <a:tc>
                  <a:txBody>
                    <a:bodyPr/>
                    <a:lstStyle/>
                    <a:p>
                      <a:pPr marL="25400" indent="-203200">
                        <a:lnSpc>
                          <a:spcPts val="1205"/>
                        </a:lnSpc>
                        <a:spcBef>
                          <a:spcPts val="300"/>
                        </a:spcBef>
                        <a:spcAft>
                          <a:spcPts val="0"/>
                        </a:spcAft>
                      </a:pPr>
                      <a:r>
                        <a:rPr lang="el-GR" sz="1400" dirty="0">
                          <a:effectLst/>
                        </a:rPr>
                        <a:t>8.</a:t>
                      </a:r>
                      <a:endParaRPr lang="el-GR" sz="1400" dirty="0">
                        <a:effectLst/>
                        <a:latin typeface="Segoe UI"/>
                        <a:ea typeface="Segoe UI"/>
                      </a:endParaRPr>
                    </a:p>
                  </a:txBody>
                  <a:tcPr marL="6350" marR="6350" marT="0" marB="0"/>
                </a:tc>
                <a:tc>
                  <a:txBody>
                    <a:bodyPr/>
                    <a:lstStyle/>
                    <a:p>
                      <a:pPr marL="63500" indent="-203200">
                        <a:lnSpc>
                          <a:spcPts val="1205"/>
                        </a:lnSpc>
                        <a:spcBef>
                          <a:spcPts val="300"/>
                        </a:spcBef>
                        <a:spcAft>
                          <a:spcPts val="0"/>
                        </a:spcAft>
                      </a:pPr>
                      <a:endParaRPr lang="en-US" sz="1600" dirty="0" smtClean="0">
                        <a:effectLst/>
                      </a:endParaRPr>
                    </a:p>
                    <a:p>
                      <a:pPr marL="63500" indent="-203200">
                        <a:lnSpc>
                          <a:spcPts val="1205"/>
                        </a:lnSpc>
                        <a:spcBef>
                          <a:spcPts val="300"/>
                        </a:spcBef>
                        <a:spcAft>
                          <a:spcPts val="0"/>
                        </a:spcAft>
                      </a:pPr>
                      <a:r>
                        <a:rPr lang="el-GR" sz="1600" dirty="0" smtClean="0">
                          <a:effectLst/>
                        </a:rPr>
                        <a:t>manage</a:t>
                      </a:r>
                      <a:endParaRPr lang="el-GR" sz="1600" dirty="0">
                        <a:effectLst/>
                        <a:latin typeface="Segoe UI"/>
                        <a:ea typeface="Segoe UI"/>
                      </a:endParaRPr>
                    </a:p>
                  </a:txBody>
                  <a:tcPr marL="6350" marR="6350" marT="0" marB="0"/>
                </a:tc>
                <a:tc>
                  <a:txBody>
                    <a:bodyPr/>
                    <a:lstStyle/>
                    <a:p>
                      <a:pPr marL="101600">
                        <a:lnSpc>
                          <a:spcPct val="115000"/>
                        </a:lnSpc>
                        <a:spcAft>
                          <a:spcPts val="1000"/>
                        </a:spcAft>
                      </a:pPr>
                      <a:r>
                        <a:rPr lang="el-GR" sz="1600" u="none" strike="noStrike">
                          <a:effectLst/>
                        </a:rPr>
                        <a:t>□</a:t>
                      </a:r>
                      <a:endParaRPr lang="el-GR" sz="1600">
                        <a:effectLst/>
                        <a:latin typeface="Calibri"/>
                        <a:ea typeface="Calibri"/>
                        <a:cs typeface="Times New Roman"/>
                      </a:endParaRPr>
                    </a:p>
                  </a:txBody>
                  <a:tcPr marL="6350" marR="6350" marT="0" marB="0"/>
                </a:tc>
                <a:tc>
                  <a:txBody>
                    <a:bodyPr/>
                    <a:lstStyle/>
                    <a:p>
                      <a:pPr marL="50800">
                        <a:spcAft>
                          <a:spcPts val="0"/>
                        </a:spcAft>
                      </a:pPr>
                      <a:r>
                        <a:rPr lang="en-US" sz="1600" dirty="0" smtClean="0">
                          <a:effectLst/>
                        </a:rPr>
                        <a:t>(</a:t>
                      </a:r>
                      <a:r>
                        <a:rPr lang="en-US" sz="1600" dirty="0">
                          <a:effectLst/>
                        </a:rPr>
                        <a:t>adj) after lectures; There are many ~ activities at this university.</a:t>
                      </a:r>
                      <a:endParaRPr lang="el-GR" sz="1600" dirty="0">
                        <a:effectLst/>
                        <a:latin typeface="Segoe UI"/>
                        <a:ea typeface="Segoe UI"/>
                      </a:endParaRPr>
                    </a:p>
                  </a:txBody>
                  <a:tcPr marL="6350" marR="6350" marT="0" marB="0"/>
                </a:tc>
              </a:tr>
            </a:tbl>
          </a:graphicData>
        </a:graphic>
      </p:graphicFrame>
    </p:spTree>
    <p:extLst>
      <p:ext uri="{BB962C8B-B14F-4D97-AF65-F5344CB8AC3E}">
        <p14:creationId xmlns:p14="http://schemas.microsoft.com/office/powerpoint/2010/main" val="320948462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And the right answers are:</a:t>
            </a:r>
            <a:endParaRPr lang="el-GR"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921703244"/>
              </p:ext>
            </p:extLst>
          </p:nvPr>
        </p:nvGraphicFramePr>
        <p:xfrm>
          <a:off x="539552" y="1268760"/>
          <a:ext cx="8029137" cy="4824535"/>
        </p:xfrm>
        <a:graphic>
          <a:graphicData uri="http://schemas.openxmlformats.org/drawingml/2006/table">
            <a:tbl>
              <a:tblPr>
                <a:tableStyleId>{5C22544A-7EE6-4342-B048-85BDC9FD1C3A}</a:tableStyleId>
              </a:tblPr>
              <a:tblGrid>
                <a:gridCol w="288032"/>
                <a:gridCol w="1440160"/>
                <a:gridCol w="360040"/>
                <a:gridCol w="5940905"/>
              </a:tblGrid>
              <a:tr h="615372">
                <a:tc>
                  <a:txBody>
                    <a:bodyPr/>
                    <a:lstStyle/>
                    <a:p>
                      <a:pPr marL="25400" indent="-203200">
                        <a:lnSpc>
                          <a:spcPts val="1205"/>
                        </a:lnSpc>
                        <a:spcBef>
                          <a:spcPts val="300"/>
                        </a:spcBef>
                        <a:spcAft>
                          <a:spcPts val="0"/>
                        </a:spcAft>
                      </a:pPr>
                      <a:r>
                        <a:rPr lang="el-GR" sz="1200" dirty="0">
                          <a:effectLst/>
                        </a:rPr>
                        <a:t>1.</a:t>
                      </a:r>
                      <a:endParaRPr lang="el-GR" sz="1200" dirty="0">
                        <a:effectLst/>
                        <a:latin typeface="Segoe UI"/>
                        <a:ea typeface="Segoe UI"/>
                      </a:endParaRPr>
                    </a:p>
                  </a:txBody>
                  <a:tcPr marL="6350" marR="6350" marT="0" marB="0"/>
                </a:tc>
                <a:tc>
                  <a:txBody>
                    <a:bodyPr/>
                    <a:lstStyle/>
                    <a:p>
                      <a:pPr marL="63500" indent="-203200">
                        <a:lnSpc>
                          <a:spcPts val="1205"/>
                        </a:lnSpc>
                        <a:spcBef>
                          <a:spcPts val="300"/>
                        </a:spcBef>
                        <a:spcAft>
                          <a:spcPts val="0"/>
                        </a:spcAft>
                      </a:pPr>
                      <a:endParaRPr lang="en-US" sz="1800" dirty="0" smtClean="0">
                        <a:effectLst/>
                      </a:endParaRPr>
                    </a:p>
                    <a:p>
                      <a:pPr marL="63500" indent="-203200">
                        <a:lnSpc>
                          <a:spcPts val="1205"/>
                        </a:lnSpc>
                        <a:spcBef>
                          <a:spcPts val="300"/>
                        </a:spcBef>
                        <a:spcAft>
                          <a:spcPts val="0"/>
                        </a:spcAft>
                      </a:pPr>
                      <a:r>
                        <a:rPr lang="el-GR" sz="1800" dirty="0" smtClean="0">
                          <a:effectLst/>
                        </a:rPr>
                        <a:t>sensibly</a:t>
                      </a:r>
                      <a:endParaRPr lang="el-GR" sz="1800" dirty="0">
                        <a:effectLst/>
                        <a:latin typeface="Segoe UI"/>
                        <a:ea typeface="Segoe UI"/>
                      </a:endParaRPr>
                    </a:p>
                  </a:txBody>
                  <a:tcPr marL="6350" marR="6350" marT="0" marB="0"/>
                </a:tc>
                <a:tc>
                  <a:txBody>
                    <a:bodyPr/>
                    <a:lstStyle/>
                    <a:p>
                      <a:pPr marL="101600">
                        <a:lnSpc>
                          <a:spcPct val="115000"/>
                        </a:lnSpc>
                        <a:spcAft>
                          <a:spcPts val="1000"/>
                        </a:spcAft>
                      </a:pPr>
                      <a:r>
                        <a:rPr lang="en-US" sz="1800" u="none" strike="noStrike" dirty="0" smtClean="0">
                          <a:effectLst/>
                          <a:latin typeface="+mn-lt"/>
                          <a:ea typeface="+mn-ea"/>
                          <a:cs typeface="+mn-cs"/>
                        </a:rPr>
                        <a:t>8</a:t>
                      </a:r>
                      <a:endParaRPr lang="el-GR" sz="1800" dirty="0">
                        <a:effectLst/>
                        <a:latin typeface="Calibri"/>
                        <a:ea typeface="Calibri"/>
                        <a:cs typeface="Times New Roman"/>
                      </a:endParaRPr>
                    </a:p>
                  </a:txBody>
                  <a:tcPr marL="6350" marR="6350" marT="0" marB="0"/>
                </a:tc>
                <a:tc>
                  <a:txBody>
                    <a:bodyPr/>
                    <a:lstStyle/>
                    <a:p>
                      <a:pPr marL="50800">
                        <a:spcAft>
                          <a:spcPts val="0"/>
                        </a:spcAft>
                      </a:pPr>
                      <a:r>
                        <a:rPr lang="en-US" sz="1800">
                          <a:effectLst/>
                        </a:rPr>
                        <a:t>(v) organize or control; They ~ their money very well.</a:t>
                      </a:r>
                      <a:endParaRPr lang="el-GR" sz="1800">
                        <a:effectLst/>
                        <a:latin typeface="Segoe UI"/>
                        <a:ea typeface="Segoe UI"/>
                      </a:endParaRPr>
                    </a:p>
                  </a:txBody>
                  <a:tcPr marL="6350" marR="6350" marT="0" marB="0"/>
                </a:tc>
              </a:tr>
              <a:tr h="615372">
                <a:tc>
                  <a:txBody>
                    <a:bodyPr/>
                    <a:lstStyle/>
                    <a:p>
                      <a:pPr marL="25400" indent="-203200">
                        <a:lnSpc>
                          <a:spcPts val="1205"/>
                        </a:lnSpc>
                        <a:spcBef>
                          <a:spcPts val="300"/>
                        </a:spcBef>
                        <a:spcAft>
                          <a:spcPts val="0"/>
                        </a:spcAft>
                      </a:pPr>
                      <a:r>
                        <a:rPr lang="el-GR" sz="1200">
                          <a:effectLst/>
                        </a:rPr>
                        <a:t>2.</a:t>
                      </a:r>
                      <a:endParaRPr lang="el-GR" sz="1200">
                        <a:effectLst/>
                        <a:latin typeface="Segoe UI"/>
                        <a:ea typeface="Segoe UI"/>
                      </a:endParaRPr>
                    </a:p>
                  </a:txBody>
                  <a:tcPr marL="6350" marR="6350" marT="0" marB="0"/>
                </a:tc>
                <a:tc>
                  <a:txBody>
                    <a:bodyPr/>
                    <a:lstStyle/>
                    <a:p>
                      <a:pPr marL="63500" indent="-203200">
                        <a:lnSpc>
                          <a:spcPts val="1205"/>
                        </a:lnSpc>
                        <a:spcBef>
                          <a:spcPts val="300"/>
                        </a:spcBef>
                        <a:spcAft>
                          <a:spcPts val="0"/>
                        </a:spcAft>
                      </a:pPr>
                      <a:endParaRPr lang="en-US" sz="1800" dirty="0" smtClean="0">
                        <a:effectLst/>
                      </a:endParaRPr>
                    </a:p>
                    <a:p>
                      <a:pPr marL="63500" indent="-203200">
                        <a:lnSpc>
                          <a:spcPts val="1205"/>
                        </a:lnSpc>
                        <a:spcBef>
                          <a:spcPts val="300"/>
                        </a:spcBef>
                        <a:spcAft>
                          <a:spcPts val="0"/>
                        </a:spcAft>
                      </a:pPr>
                      <a:r>
                        <a:rPr lang="el-GR" sz="1800" dirty="0" smtClean="0">
                          <a:effectLst/>
                        </a:rPr>
                        <a:t>extracurricular</a:t>
                      </a:r>
                      <a:endParaRPr lang="el-GR" sz="1800" dirty="0">
                        <a:effectLst/>
                        <a:latin typeface="Segoe UI"/>
                        <a:ea typeface="Segoe UI"/>
                      </a:endParaRPr>
                    </a:p>
                  </a:txBody>
                  <a:tcPr marL="6350" marR="6350" marT="0" marB="0"/>
                </a:tc>
                <a:tc>
                  <a:txBody>
                    <a:bodyPr/>
                    <a:lstStyle/>
                    <a:p>
                      <a:pPr marL="101600">
                        <a:lnSpc>
                          <a:spcPct val="115000"/>
                        </a:lnSpc>
                        <a:spcAft>
                          <a:spcPts val="1000"/>
                        </a:spcAft>
                      </a:pPr>
                      <a:r>
                        <a:rPr lang="en-US" sz="1800" u="none" strike="noStrike" dirty="0" smtClean="0">
                          <a:effectLst/>
                          <a:latin typeface="+mn-lt"/>
                          <a:ea typeface="+mn-ea"/>
                          <a:cs typeface="+mn-cs"/>
                        </a:rPr>
                        <a:t>5</a:t>
                      </a:r>
                      <a:endParaRPr lang="el-GR" sz="1800" dirty="0">
                        <a:effectLst/>
                        <a:latin typeface="Calibri"/>
                        <a:ea typeface="Calibri"/>
                        <a:cs typeface="Times New Roman"/>
                      </a:endParaRPr>
                    </a:p>
                  </a:txBody>
                  <a:tcPr marL="6350" marR="6350" marT="0" marB="0"/>
                </a:tc>
                <a:tc>
                  <a:txBody>
                    <a:bodyPr/>
                    <a:lstStyle/>
                    <a:p>
                      <a:pPr marL="50800">
                        <a:spcAft>
                          <a:spcPts val="0"/>
                        </a:spcAft>
                      </a:pPr>
                      <a:r>
                        <a:rPr lang="en-US" sz="1800" dirty="0">
                          <a:effectLst/>
                        </a:rPr>
                        <a:t>(n) personal idea or view; In my ~ the library is better than the Internet for most research.</a:t>
                      </a:r>
                      <a:endParaRPr lang="el-GR" sz="1800" dirty="0">
                        <a:effectLst/>
                        <a:latin typeface="Segoe UI"/>
                        <a:ea typeface="Segoe UI"/>
                      </a:endParaRPr>
                    </a:p>
                  </a:txBody>
                  <a:tcPr marL="6350" marR="6350" marT="0" marB="0"/>
                </a:tc>
              </a:tr>
              <a:tr h="615372">
                <a:tc>
                  <a:txBody>
                    <a:bodyPr/>
                    <a:lstStyle/>
                    <a:p>
                      <a:pPr marL="25400" indent="-203200">
                        <a:lnSpc>
                          <a:spcPts val="1205"/>
                        </a:lnSpc>
                        <a:spcBef>
                          <a:spcPts val="300"/>
                        </a:spcBef>
                        <a:spcAft>
                          <a:spcPts val="0"/>
                        </a:spcAft>
                      </a:pPr>
                      <a:r>
                        <a:rPr lang="el-GR" sz="1200" dirty="0" smtClean="0">
                          <a:effectLst/>
                        </a:rPr>
                        <a:t>3</a:t>
                      </a:r>
                      <a:r>
                        <a:rPr lang="en-US" sz="1200" dirty="0" smtClean="0">
                          <a:effectLst/>
                        </a:rPr>
                        <a:t>.</a:t>
                      </a:r>
                      <a:endParaRPr lang="el-GR" sz="1200" dirty="0">
                        <a:effectLst/>
                        <a:latin typeface="Segoe UI"/>
                        <a:ea typeface="Segoe UI"/>
                      </a:endParaRPr>
                    </a:p>
                  </a:txBody>
                  <a:tcPr marL="6350" marR="6350" marT="0" marB="0"/>
                </a:tc>
                <a:tc>
                  <a:txBody>
                    <a:bodyPr/>
                    <a:lstStyle/>
                    <a:p>
                      <a:pPr marL="63500" indent="-203200">
                        <a:lnSpc>
                          <a:spcPts val="1205"/>
                        </a:lnSpc>
                        <a:spcBef>
                          <a:spcPts val="300"/>
                        </a:spcBef>
                        <a:spcAft>
                          <a:spcPts val="0"/>
                        </a:spcAft>
                      </a:pPr>
                      <a:endParaRPr lang="en-US" sz="1800" dirty="0" smtClean="0">
                        <a:effectLst/>
                      </a:endParaRPr>
                    </a:p>
                    <a:p>
                      <a:pPr marL="63500" indent="-203200">
                        <a:lnSpc>
                          <a:spcPts val="1205"/>
                        </a:lnSpc>
                        <a:spcBef>
                          <a:spcPts val="300"/>
                        </a:spcBef>
                        <a:spcAft>
                          <a:spcPts val="0"/>
                        </a:spcAft>
                      </a:pPr>
                      <a:r>
                        <a:rPr lang="el-GR" sz="1800" dirty="0" smtClean="0">
                          <a:effectLst/>
                        </a:rPr>
                        <a:t>respect</a:t>
                      </a:r>
                      <a:endParaRPr lang="el-GR" sz="1800" dirty="0">
                        <a:effectLst/>
                        <a:latin typeface="Segoe UI"/>
                        <a:ea typeface="Segoe UI"/>
                      </a:endParaRPr>
                    </a:p>
                  </a:txBody>
                  <a:tcPr marL="6350" marR="6350" marT="0" marB="0"/>
                </a:tc>
                <a:tc>
                  <a:txBody>
                    <a:bodyPr/>
                    <a:lstStyle/>
                    <a:p>
                      <a:pPr marL="101600">
                        <a:lnSpc>
                          <a:spcPct val="115000"/>
                        </a:lnSpc>
                        <a:spcAft>
                          <a:spcPts val="1000"/>
                        </a:spcAft>
                      </a:pPr>
                      <a:r>
                        <a:rPr lang="en-US" sz="1800" u="none" strike="noStrike" dirty="0" smtClean="0">
                          <a:effectLst/>
                          <a:latin typeface="+mn-lt"/>
                          <a:ea typeface="+mn-ea"/>
                          <a:cs typeface="+mn-cs"/>
                        </a:rPr>
                        <a:t>6</a:t>
                      </a:r>
                      <a:endParaRPr lang="el-GR" sz="1800" dirty="0">
                        <a:effectLst/>
                        <a:latin typeface="Calibri"/>
                        <a:ea typeface="Calibri"/>
                        <a:cs typeface="Times New Roman"/>
                      </a:endParaRPr>
                    </a:p>
                  </a:txBody>
                  <a:tcPr marL="6350" marR="6350" marT="0" marB="0"/>
                </a:tc>
                <a:tc>
                  <a:txBody>
                    <a:bodyPr/>
                    <a:lstStyle/>
                    <a:p>
                      <a:pPr marL="50800" indent="-203200">
                        <a:lnSpc>
                          <a:spcPts val="1205"/>
                        </a:lnSpc>
                        <a:spcBef>
                          <a:spcPts val="300"/>
                        </a:spcBef>
                        <a:spcAft>
                          <a:spcPts val="0"/>
                        </a:spcAft>
                      </a:pPr>
                      <a:endParaRPr lang="en-US" sz="1800" dirty="0" smtClean="0">
                        <a:effectLst/>
                      </a:endParaRPr>
                    </a:p>
                    <a:p>
                      <a:pPr marL="50800" indent="-203200">
                        <a:lnSpc>
                          <a:spcPts val="1205"/>
                        </a:lnSpc>
                        <a:spcBef>
                          <a:spcPts val="300"/>
                        </a:spcBef>
                        <a:spcAft>
                          <a:spcPts val="0"/>
                        </a:spcAft>
                      </a:pPr>
                      <a:r>
                        <a:rPr lang="en-US" sz="1800" dirty="0" smtClean="0">
                          <a:effectLst/>
                        </a:rPr>
                        <a:t>(</a:t>
                      </a:r>
                      <a:r>
                        <a:rPr lang="en-US" sz="1800" dirty="0">
                          <a:effectLst/>
                        </a:rPr>
                        <a:t>n) allowing someone to do something; Have you got ~ to be here?</a:t>
                      </a:r>
                      <a:endParaRPr lang="el-GR" sz="1800" dirty="0">
                        <a:effectLst/>
                        <a:latin typeface="Segoe UI"/>
                        <a:ea typeface="Segoe UI"/>
                      </a:endParaRPr>
                    </a:p>
                  </a:txBody>
                  <a:tcPr marL="6350" marR="6350" marT="0" marB="0"/>
                </a:tc>
              </a:tr>
              <a:tr h="615372">
                <a:tc>
                  <a:txBody>
                    <a:bodyPr/>
                    <a:lstStyle/>
                    <a:p>
                      <a:pPr marL="25400" indent="-203200">
                        <a:lnSpc>
                          <a:spcPts val="1205"/>
                        </a:lnSpc>
                        <a:spcBef>
                          <a:spcPts val="300"/>
                        </a:spcBef>
                        <a:spcAft>
                          <a:spcPts val="0"/>
                        </a:spcAft>
                      </a:pPr>
                      <a:r>
                        <a:rPr lang="el-GR" sz="1200" dirty="0" smtClean="0">
                          <a:effectLst/>
                        </a:rPr>
                        <a:t>4</a:t>
                      </a:r>
                      <a:r>
                        <a:rPr lang="en-US" sz="1200" dirty="0" smtClean="0">
                          <a:effectLst/>
                        </a:rPr>
                        <a:t>.</a:t>
                      </a:r>
                      <a:endParaRPr lang="el-GR" sz="1200" dirty="0">
                        <a:effectLst/>
                        <a:latin typeface="Segoe UI"/>
                        <a:ea typeface="Segoe UI"/>
                      </a:endParaRPr>
                    </a:p>
                  </a:txBody>
                  <a:tcPr marL="6350" marR="6350" marT="0" marB="0"/>
                </a:tc>
                <a:tc>
                  <a:txBody>
                    <a:bodyPr/>
                    <a:lstStyle/>
                    <a:p>
                      <a:pPr marL="63500" indent="-203200">
                        <a:lnSpc>
                          <a:spcPts val="1205"/>
                        </a:lnSpc>
                        <a:spcBef>
                          <a:spcPts val="300"/>
                        </a:spcBef>
                        <a:spcAft>
                          <a:spcPts val="0"/>
                        </a:spcAft>
                      </a:pPr>
                      <a:endParaRPr lang="en-US" sz="1800" dirty="0" smtClean="0">
                        <a:effectLst/>
                      </a:endParaRPr>
                    </a:p>
                    <a:p>
                      <a:pPr marL="63500" indent="-203200">
                        <a:lnSpc>
                          <a:spcPts val="1205"/>
                        </a:lnSpc>
                        <a:spcBef>
                          <a:spcPts val="300"/>
                        </a:spcBef>
                        <a:spcAft>
                          <a:spcPts val="0"/>
                        </a:spcAft>
                      </a:pPr>
                      <a:r>
                        <a:rPr lang="el-GR" sz="1800" dirty="0" smtClean="0">
                          <a:effectLst/>
                        </a:rPr>
                        <a:t>efficiently</a:t>
                      </a:r>
                      <a:endParaRPr lang="el-GR" sz="1800" dirty="0">
                        <a:effectLst/>
                        <a:latin typeface="Segoe UI"/>
                        <a:ea typeface="Segoe UI"/>
                      </a:endParaRPr>
                    </a:p>
                  </a:txBody>
                  <a:tcPr marL="6350" marR="6350" marT="0" marB="0"/>
                </a:tc>
                <a:tc>
                  <a:txBody>
                    <a:bodyPr/>
                    <a:lstStyle/>
                    <a:p>
                      <a:pPr marL="101600">
                        <a:lnSpc>
                          <a:spcPct val="115000"/>
                        </a:lnSpc>
                        <a:spcAft>
                          <a:spcPts val="1000"/>
                        </a:spcAft>
                      </a:pPr>
                      <a:r>
                        <a:rPr lang="en-US" sz="1800" u="none" strike="noStrike" dirty="0" smtClean="0">
                          <a:effectLst/>
                          <a:latin typeface="+mn-lt"/>
                          <a:ea typeface="+mn-ea"/>
                          <a:cs typeface="+mn-cs"/>
                        </a:rPr>
                        <a:t>7</a:t>
                      </a:r>
                      <a:endParaRPr lang="el-GR" sz="1800" dirty="0">
                        <a:effectLst/>
                        <a:latin typeface="Calibri"/>
                        <a:ea typeface="Calibri"/>
                        <a:cs typeface="Times New Roman"/>
                      </a:endParaRPr>
                    </a:p>
                  </a:txBody>
                  <a:tcPr marL="6350" marR="6350" marT="0" marB="0"/>
                </a:tc>
                <a:tc>
                  <a:txBody>
                    <a:bodyPr/>
                    <a:lstStyle/>
                    <a:p>
                      <a:pPr marL="50800">
                        <a:spcAft>
                          <a:spcPts val="0"/>
                        </a:spcAft>
                      </a:pPr>
                      <a:r>
                        <a:rPr lang="en-US" sz="1800" dirty="0">
                          <a:effectLst/>
                        </a:rPr>
                        <a:t>{v) make someone remember something; The lecturer ~ me to give in the assignment tomorrow.</a:t>
                      </a:r>
                      <a:endParaRPr lang="el-GR" sz="1800" dirty="0">
                        <a:effectLst/>
                        <a:latin typeface="Segoe UI"/>
                        <a:ea typeface="Segoe UI"/>
                      </a:endParaRPr>
                    </a:p>
                  </a:txBody>
                  <a:tcPr marL="6350" marR="6350" marT="0" marB="0"/>
                </a:tc>
              </a:tr>
              <a:tr h="615372">
                <a:tc>
                  <a:txBody>
                    <a:bodyPr/>
                    <a:lstStyle/>
                    <a:p>
                      <a:pPr marL="25400" indent="-203200">
                        <a:lnSpc>
                          <a:spcPts val="1205"/>
                        </a:lnSpc>
                        <a:spcBef>
                          <a:spcPts val="300"/>
                        </a:spcBef>
                        <a:spcAft>
                          <a:spcPts val="0"/>
                        </a:spcAft>
                      </a:pPr>
                      <a:r>
                        <a:rPr lang="el-GR" sz="1200" dirty="0" smtClean="0">
                          <a:effectLst/>
                        </a:rPr>
                        <a:t>5</a:t>
                      </a:r>
                      <a:r>
                        <a:rPr lang="en-US" sz="1200" dirty="0" smtClean="0">
                          <a:effectLst/>
                        </a:rPr>
                        <a:t>.</a:t>
                      </a:r>
                      <a:endParaRPr lang="el-GR" sz="1200" dirty="0">
                        <a:effectLst/>
                        <a:latin typeface="Segoe UI"/>
                        <a:ea typeface="Segoe UI"/>
                      </a:endParaRPr>
                    </a:p>
                  </a:txBody>
                  <a:tcPr marL="6350" marR="6350" marT="0" marB="0"/>
                </a:tc>
                <a:tc>
                  <a:txBody>
                    <a:bodyPr/>
                    <a:lstStyle/>
                    <a:p>
                      <a:pPr marL="63500" indent="-203200">
                        <a:lnSpc>
                          <a:spcPts val="1205"/>
                        </a:lnSpc>
                        <a:spcBef>
                          <a:spcPts val="300"/>
                        </a:spcBef>
                        <a:spcAft>
                          <a:spcPts val="0"/>
                        </a:spcAft>
                      </a:pPr>
                      <a:endParaRPr lang="en-US" sz="1800" dirty="0" smtClean="0">
                        <a:effectLst/>
                      </a:endParaRPr>
                    </a:p>
                    <a:p>
                      <a:pPr marL="63500" indent="-203200">
                        <a:lnSpc>
                          <a:spcPts val="1205"/>
                        </a:lnSpc>
                        <a:spcBef>
                          <a:spcPts val="300"/>
                        </a:spcBef>
                        <a:spcAft>
                          <a:spcPts val="0"/>
                        </a:spcAft>
                      </a:pPr>
                      <a:r>
                        <a:rPr lang="el-GR" sz="1800" dirty="0" smtClean="0">
                          <a:effectLst/>
                        </a:rPr>
                        <a:t>opinion</a:t>
                      </a:r>
                      <a:endParaRPr lang="el-GR" sz="1800" dirty="0">
                        <a:effectLst/>
                        <a:latin typeface="Segoe UI"/>
                        <a:ea typeface="Segoe UI"/>
                      </a:endParaRPr>
                    </a:p>
                  </a:txBody>
                  <a:tcPr marL="6350" marR="6350" marT="0" marB="0"/>
                </a:tc>
                <a:tc>
                  <a:txBody>
                    <a:bodyPr/>
                    <a:lstStyle/>
                    <a:p>
                      <a:pPr marL="101600">
                        <a:lnSpc>
                          <a:spcPct val="115000"/>
                        </a:lnSpc>
                        <a:spcAft>
                          <a:spcPts val="1000"/>
                        </a:spcAft>
                      </a:pPr>
                      <a:r>
                        <a:rPr lang="en-US" sz="1800" u="none" strike="noStrike" dirty="0" smtClean="0">
                          <a:effectLst/>
                          <a:latin typeface="+mn-lt"/>
                          <a:ea typeface="+mn-ea"/>
                          <a:cs typeface="+mn-cs"/>
                        </a:rPr>
                        <a:t>3</a:t>
                      </a:r>
                      <a:endParaRPr lang="el-GR" sz="1800" dirty="0">
                        <a:effectLst/>
                        <a:latin typeface="Calibri"/>
                        <a:ea typeface="Calibri"/>
                        <a:cs typeface="Times New Roman"/>
                      </a:endParaRPr>
                    </a:p>
                  </a:txBody>
                  <a:tcPr marL="6350" marR="6350" marT="0" marB="0"/>
                </a:tc>
                <a:tc>
                  <a:txBody>
                    <a:bodyPr/>
                    <a:lstStyle/>
                    <a:p>
                      <a:pPr marL="50800" indent="-203200">
                        <a:lnSpc>
                          <a:spcPts val="1205"/>
                        </a:lnSpc>
                        <a:spcBef>
                          <a:spcPts val="300"/>
                        </a:spcBef>
                        <a:spcAft>
                          <a:spcPts val="0"/>
                        </a:spcAft>
                      </a:pPr>
                      <a:endParaRPr lang="en-US" sz="1800" dirty="0" smtClean="0">
                        <a:effectLst/>
                      </a:endParaRPr>
                    </a:p>
                    <a:p>
                      <a:pPr marL="50800" indent="-203200">
                        <a:lnSpc>
                          <a:spcPts val="1205"/>
                        </a:lnSpc>
                        <a:spcBef>
                          <a:spcPts val="300"/>
                        </a:spcBef>
                        <a:spcAft>
                          <a:spcPts val="0"/>
                        </a:spcAft>
                      </a:pPr>
                      <a:r>
                        <a:rPr lang="en-US" sz="1800" dirty="0" smtClean="0">
                          <a:effectLst/>
                        </a:rPr>
                        <a:t>(</a:t>
                      </a:r>
                      <a:r>
                        <a:rPr lang="en-US" sz="1800" dirty="0">
                          <a:effectLst/>
                        </a:rPr>
                        <a:t>v) show someone you have a good opinion of them; You should ~ people who are older than you.</a:t>
                      </a:r>
                      <a:endParaRPr lang="el-GR" sz="1800" dirty="0">
                        <a:effectLst/>
                        <a:latin typeface="Segoe UI"/>
                        <a:ea typeface="Segoe UI"/>
                      </a:endParaRPr>
                    </a:p>
                  </a:txBody>
                  <a:tcPr marL="6350" marR="6350" marT="0" marB="0"/>
                </a:tc>
              </a:tr>
              <a:tr h="516931">
                <a:tc>
                  <a:txBody>
                    <a:bodyPr/>
                    <a:lstStyle/>
                    <a:p>
                      <a:pPr marL="25400" indent="-203200">
                        <a:lnSpc>
                          <a:spcPts val="1205"/>
                        </a:lnSpc>
                        <a:spcBef>
                          <a:spcPts val="300"/>
                        </a:spcBef>
                        <a:spcAft>
                          <a:spcPts val="0"/>
                        </a:spcAft>
                      </a:pPr>
                      <a:r>
                        <a:rPr lang="el-GR" sz="1200">
                          <a:effectLst/>
                        </a:rPr>
                        <a:t>6.</a:t>
                      </a:r>
                      <a:endParaRPr lang="el-GR" sz="1200">
                        <a:effectLst/>
                        <a:latin typeface="Segoe UI"/>
                        <a:ea typeface="Segoe UI"/>
                      </a:endParaRPr>
                    </a:p>
                  </a:txBody>
                  <a:tcPr marL="6350" marR="6350" marT="0" marB="0"/>
                </a:tc>
                <a:tc>
                  <a:txBody>
                    <a:bodyPr/>
                    <a:lstStyle/>
                    <a:p>
                      <a:pPr marL="63500" indent="-203200">
                        <a:lnSpc>
                          <a:spcPts val="1205"/>
                        </a:lnSpc>
                        <a:spcBef>
                          <a:spcPts val="300"/>
                        </a:spcBef>
                        <a:spcAft>
                          <a:spcPts val="0"/>
                        </a:spcAft>
                      </a:pPr>
                      <a:endParaRPr lang="en-US" sz="1800" dirty="0" smtClean="0">
                        <a:effectLst/>
                      </a:endParaRPr>
                    </a:p>
                    <a:p>
                      <a:pPr marL="63500" indent="-203200">
                        <a:lnSpc>
                          <a:spcPts val="1205"/>
                        </a:lnSpc>
                        <a:spcBef>
                          <a:spcPts val="300"/>
                        </a:spcBef>
                        <a:spcAft>
                          <a:spcPts val="0"/>
                        </a:spcAft>
                      </a:pPr>
                      <a:r>
                        <a:rPr lang="el-GR" sz="1800" dirty="0" smtClean="0">
                          <a:effectLst/>
                        </a:rPr>
                        <a:t>permission</a:t>
                      </a:r>
                      <a:endParaRPr lang="el-GR" sz="1800" dirty="0">
                        <a:effectLst/>
                        <a:latin typeface="Segoe UI"/>
                        <a:ea typeface="Segoe UI"/>
                      </a:endParaRPr>
                    </a:p>
                  </a:txBody>
                  <a:tcPr marL="6350" marR="6350" marT="0" marB="0"/>
                </a:tc>
                <a:tc>
                  <a:txBody>
                    <a:bodyPr/>
                    <a:lstStyle/>
                    <a:p>
                      <a:pPr marL="101600">
                        <a:lnSpc>
                          <a:spcPct val="115000"/>
                        </a:lnSpc>
                        <a:spcAft>
                          <a:spcPts val="1000"/>
                        </a:spcAft>
                      </a:pPr>
                      <a:r>
                        <a:rPr lang="en-US" sz="1800" u="none" strike="noStrike" spc="0">
                          <a:effectLst/>
                        </a:rPr>
                        <a:t>1</a:t>
                      </a:r>
                      <a:endParaRPr lang="el-GR" sz="1800">
                        <a:effectLst/>
                        <a:latin typeface="Calibri"/>
                        <a:ea typeface="Calibri"/>
                        <a:cs typeface="Times New Roman"/>
                      </a:endParaRPr>
                    </a:p>
                  </a:txBody>
                  <a:tcPr marL="6350" marR="6350" marT="0" marB="0"/>
                </a:tc>
                <a:tc>
                  <a:txBody>
                    <a:bodyPr/>
                    <a:lstStyle/>
                    <a:p>
                      <a:pPr marL="50800">
                        <a:spcAft>
                          <a:spcPts val="0"/>
                        </a:spcAft>
                      </a:pPr>
                      <a:r>
                        <a:rPr lang="en-US" sz="1800" dirty="0">
                          <a:effectLst/>
                        </a:rPr>
                        <a:t>(</a:t>
                      </a:r>
                      <a:r>
                        <a:rPr lang="en-US" sz="1800" dirty="0" err="1">
                          <a:effectLst/>
                        </a:rPr>
                        <a:t>adv</a:t>
                      </a:r>
                      <a:r>
                        <a:rPr lang="en-US" sz="1800" dirty="0">
                          <a:effectLst/>
                        </a:rPr>
                        <a:t>) in a correct or practical way; He does not always behave</a:t>
                      </a:r>
                      <a:endParaRPr lang="el-GR" sz="1800" dirty="0">
                        <a:effectLst/>
                        <a:latin typeface="Segoe UI"/>
                        <a:ea typeface="Segoe UI"/>
                      </a:endParaRPr>
                    </a:p>
                  </a:txBody>
                  <a:tcPr marL="6350" marR="6350" marT="0" marB="0"/>
                </a:tc>
              </a:tr>
              <a:tr h="615372">
                <a:tc>
                  <a:txBody>
                    <a:bodyPr/>
                    <a:lstStyle/>
                    <a:p>
                      <a:pPr marL="25400" indent="-203200">
                        <a:lnSpc>
                          <a:spcPts val="1205"/>
                        </a:lnSpc>
                        <a:spcBef>
                          <a:spcPts val="300"/>
                        </a:spcBef>
                        <a:spcAft>
                          <a:spcPts val="0"/>
                        </a:spcAft>
                      </a:pPr>
                      <a:r>
                        <a:rPr lang="el-GR" sz="1200">
                          <a:effectLst/>
                        </a:rPr>
                        <a:t>7.</a:t>
                      </a:r>
                      <a:endParaRPr lang="el-GR" sz="1200">
                        <a:effectLst/>
                        <a:latin typeface="Segoe UI"/>
                        <a:ea typeface="Segoe UI"/>
                      </a:endParaRPr>
                    </a:p>
                  </a:txBody>
                  <a:tcPr marL="6350" marR="6350" marT="0" marB="0"/>
                </a:tc>
                <a:tc>
                  <a:txBody>
                    <a:bodyPr/>
                    <a:lstStyle/>
                    <a:p>
                      <a:pPr marL="63500" indent="-203200">
                        <a:lnSpc>
                          <a:spcPts val="1205"/>
                        </a:lnSpc>
                        <a:spcBef>
                          <a:spcPts val="300"/>
                        </a:spcBef>
                        <a:spcAft>
                          <a:spcPts val="0"/>
                        </a:spcAft>
                      </a:pPr>
                      <a:endParaRPr lang="en-US" sz="1800" dirty="0" smtClean="0">
                        <a:effectLst/>
                      </a:endParaRPr>
                    </a:p>
                    <a:p>
                      <a:pPr marL="63500" indent="-203200">
                        <a:lnSpc>
                          <a:spcPts val="1205"/>
                        </a:lnSpc>
                        <a:spcBef>
                          <a:spcPts val="300"/>
                        </a:spcBef>
                        <a:spcAft>
                          <a:spcPts val="0"/>
                        </a:spcAft>
                      </a:pPr>
                      <a:r>
                        <a:rPr lang="el-GR" sz="1800" dirty="0" smtClean="0">
                          <a:effectLst/>
                        </a:rPr>
                        <a:t>remind</a:t>
                      </a:r>
                      <a:endParaRPr lang="el-GR" sz="1800" dirty="0">
                        <a:effectLst/>
                        <a:latin typeface="Segoe UI"/>
                        <a:ea typeface="Segoe UI"/>
                      </a:endParaRPr>
                    </a:p>
                  </a:txBody>
                  <a:tcPr marL="6350" marR="6350" marT="0" marB="0"/>
                </a:tc>
                <a:tc>
                  <a:txBody>
                    <a:bodyPr/>
                    <a:lstStyle/>
                    <a:p>
                      <a:pPr marL="101600">
                        <a:lnSpc>
                          <a:spcPct val="115000"/>
                        </a:lnSpc>
                        <a:spcAft>
                          <a:spcPts val="1000"/>
                        </a:spcAft>
                      </a:pPr>
                      <a:r>
                        <a:rPr lang="en-US" sz="1800" u="none" strike="noStrike" dirty="0" smtClean="0">
                          <a:effectLst/>
                          <a:latin typeface="+mn-lt"/>
                          <a:ea typeface="+mn-ea"/>
                          <a:cs typeface="+mn-cs"/>
                        </a:rPr>
                        <a:t>4</a:t>
                      </a:r>
                      <a:endParaRPr lang="el-GR" sz="1800" dirty="0">
                        <a:effectLst/>
                        <a:latin typeface="Calibri"/>
                        <a:ea typeface="Calibri"/>
                        <a:cs typeface="Times New Roman"/>
                      </a:endParaRPr>
                    </a:p>
                  </a:txBody>
                  <a:tcPr marL="6350" marR="6350" marT="0" marB="0"/>
                </a:tc>
                <a:tc>
                  <a:txBody>
                    <a:bodyPr/>
                    <a:lstStyle/>
                    <a:p>
                      <a:pPr marL="50800">
                        <a:spcAft>
                          <a:spcPts val="0"/>
                        </a:spcAft>
                      </a:pPr>
                      <a:r>
                        <a:rPr lang="en-US" sz="1800" dirty="0">
                          <a:effectLst/>
                        </a:rPr>
                        <a:t>(</a:t>
                      </a:r>
                      <a:r>
                        <a:rPr lang="en-US" sz="1800" dirty="0" err="1">
                          <a:effectLst/>
                        </a:rPr>
                        <a:t>adv</a:t>
                      </a:r>
                      <a:r>
                        <a:rPr lang="en-US" sz="1800" dirty="0">
                          <a:effectLst/>
                        </a:rPr>
                        <a:t>) with no waste of time; If you do this job ~ it will only take a short time.</a:t>
                      </a:r>
                      <a:endParaRPr lang="el-GR" sz="1800" dirty="0">
                        <a:effectLst/>
                        <a:latin typeface="Segoe UI"/>
                        <a:ea typeface="Segoe UI"/>
                      </a:endParaRPr>
                    </a:p>
                  </a:txBody>
                  <a:tcPr marL="6350" marR="6350" marT="0" marB="0"/>
                </a:tc>
              </a:tr>
              <a:tr h="615372">
                <a:tc>
                  <a:txBody>
                    <a:bodyPr/>
                    <a:lstStyle/>
                    <a:p>
                      <a:pPr marL="25400" indent="-203200">
                        <a:lnSpc>
                          <a:spcPts val="1205"/>
                        </a:lnSpc>
                        <a:spcBef>
                          <a:spcPts val="300"/>
                        </a:spcBef>
                        <a:spcAft>
                          <a:spcPts val="0"/>
                        </a:spcAft>
                      </a:pPr>
                      <a:r>
                        <a:rPr lang="el-GR" sz="1200" dirty="0">
                          <a:effectLst/>
                        </a:rPr>
                        <a:t>8.</a:t>
                      </a:r>
                      <a:endParaRPr lang="el-GR" sz="1200" dirty="0">
                        <a:effectLst/>
                        <a:latin typeface="Segoe UI"/>
                        <a:ea typeface="Segoe UI"/>
                      </a:endParaRPr>
                    </a:p>
                  </a:txBody>
                  <a:tcPr marL="6350" marR="6350" marT="0" marB="0"/>
                </a:tc>
                <a:tc>
                  <a:txBody>
                    <a:bodyPr/>
                    <a:lstStyle/>
                    <a:p>
                      <a:pPr marL="63500" indent="-203200">
                        <a:lnSpc>
                          <a:spcPts val="1205"/>
                        </a:lnSpc>
                        <a:spcBef>
                          <a:spcPts val="300"/>
                        </a:spcBef>
                        <a:spcAft>
                          <a:spcPts val="0"/>
                        </a:spcAft>
                      </a:pPr>
                      <a:endParaRPr lang="en-US" sz="1800" dirty="0" smtClean="0">
                        <a:effectLst/>
                      </a:endParaRPr>
                    </a:p>
                    <a:p>
                      <a:pPr marL="63500" indent="-203200">
                        <a:lnSpc>
                          <a:spcPts val="1205"/>
                        </a:lnSpc>
                        <a:spcBef>
                          <a:spcPts val="300"/>
                        </a:spcBef>
                        <a:spcAft>
                          <a:spcPts val="0"/>
                        </a:spcAft>
                      </a:pPr>
                      <a:r>
                        <a:rPr lang="el-GR" sz="1800" dirty="0" smtClean="0">
                          <a:effectLst/>
                        </a:rPr>
                        <a:t>manage</a:t>
                      </a:r>
                      <a:endParaRPr lang="el-GR" sz="1800" dirty="0">
                        <a:effectLst/>
                        <a:latin typeface="Segoe UI"/>
                        <a:ea typeface="Segoe UI"/>
                      </a:endParaRPr>
                    </a:p>
                  </a:txBody>
                  <a:tcPr marL="6350" marR="6350" marT="0" marB="0"/>
                </a:tc>
                <a:tc>
                  <a:txBody>
                    <a:bodyPr/>
                    <a:lstStyle/>
                    <a:p>
                      <a:pPr marL="101600">
                        <a:lnSpc>
                          <a:spcPct val="115000"/>
                        </a:lnSpc>
                        <a:spcAft>
                          <a:spcPts val="1000"/>
                        </a:spcAft>
                      </a:pPr>
                      <a:r>
                        <a:rPr lang="en-US" sz="1800" u="none" strike="noStrike" dirty="0" smtClean="0">
                          <a:effectLst/>
                          <a:latin typeface="+mn-lt"/>
                          <a:ea typeface="+mn-ea"/>
                          <a:cs typeface="+mn-cs"/>
                        </a:rPr>
                        <a:t>2</a:t>
                      </a:r>
                      <a:endParaRPr lang="el-GR" sz="1800" dirty="0">
                        <a:effectLst/>
                        <a:latin typeface="Calibri"/>
                        <a:ea typeface="Calibri"/>
                        <a:cs typeface="Times New Roman"/>
                      </a:endParaRPr>
                    </a:p>
                  </a:txBody>
                  <a:tcPr marL="6350" marR="6350" marT="0" marB="0"/>
                </a:tc>
                <a:tc>
                  <a:txBody>
                    <a:bodyPr/>
                    <a:lstStyle/>
                    <a:p>
                      <a:pPr marL="50800">
                        <a:spcAft>
                          <a:spcPts val="0"/>
                        </a:spcAft>
                      </a:pPr>
                      <a:r>
                        <a:rPr lang="en-US" sz="1800" dirty="0">
                          <a:effectLst/>
                        </a:rPr>
                        <a:t>(adj) after lectures; There are many ~ activities at this university.</a:t>
                      </a:r>
                      <a:endParaRPr lang="el-GR" sz="1800" dirty="0">
                        <a:effectLst/>
                        <a:latin typeface="Segoe UI"/>
                        <a:ea typeface="Segoe UI"/>
                      </a:endParaRPr>
                    </a:p>
                  </a:txBody>
                  <a:tcPr marL="6350" marR="6350" marT="0" marB="0"/>
                </a:tc>
              </a:tr>
            </a:tbl>
          </a:graphicData>
        </a:graphic>
      </p:graphicFrame>
    </p:spTree>
    <p:extLst>
      <p:ext uri="{BB962C8B-B14F-4D97-AF65-F5344CB8AC3E}">
        <p14:creationId xmlns:p14="http://schemas.microsoft.com/office/powerpoint/2010/main" val="321163060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tx2">
              <a:lumMod val="60000"/>
              <a:lumOff val="40000"/>
            </a:schemeClr>
          </a:solidFill>
        </p:spPr>
        <p:txBody>
          <a:bodyPr/>
          <a:lstStyle/>
          <a:p>
            <a:r>
              <a:rPr lang="en-US" smtClean="0"/>
              <a:t>D. Develop </a:t>
            </a:r>
            <a:r>
              <a:rPr lang="en-US" dirty="0" smtClean="0"/>
              <a:t>critical thinking</a:t>
            </a:r>
            <a:endParaRPr lang="el-GR" dirty="0"/>
          </a:p>
        </p:txBody>
      </p:sp>
      <p:sp>
        <p:nvSpPr>
          <p:cNvPr id="3" name="Content Placeholder 2"/>
          <p:cNvSpPr>
            <a:spLocks noGrp="1"/>
          </p:cNvSpPr>
          <p:nvPr>
            <p:ph idx="1"/>
          </p:nvPr>
        </p:nvSpPr>
        <p:spPr>
          <a:solidFill>
            <a:schemeClr val="tx2">
              <a:lumMod val="20000"/>
              <a:lumOff val="80000"/>
            </a:schemeClr>
          </a:solidFill>
        </p:spPr>
        <p:txBody>
          <a:bodyPr/>
          <a:lstStyle/>
          <a:p>
            <a:r>
              <a:rPr lang="en-US" dirty="0" smtClean="0"/>
              <a:t>1. Which piece(s) of advice in the text do you </a:t>
            </a:r>
            <a:r>
              <a:rPr lang="en-US" b="1" dirty="0" smtClean="0"/>
              <a:t>agree with</a:t>
            </a:r>
            <a:r>
              <a:rPr lang="en-US" dirty="0" smtClean="0"/>
              <a:t>?</a:t>
            </a:r>
          </a:p>
          <a:p>
            <a:pPr marL="0" indent="0">
              <a:buNone/>
            </a:pPr>
            <a:endParaRPr lang="en-US" dirty="0" smtClean="0"/>
          </a:p>
          <a:p>
            <a:r>
              <a:rPr lang="en-US" dirty="0" smtClean="0"/>
              <a:t>2. Which piece(s) of advice in the text do you </a:t>
            </a:r>
            <a:r>
              <a:rPr lang="en-US" b="1" dirty="0" smtClean="0"/>
              <a:t>disagree with</a:t>
            </a:r>
            <a:r>
              <a:rPr lang="en-US" dirty="0" smtClean="0"/>
              <a:t>?</a:t>
            </a:r>
          </a:p>
          <a:p>
            <a:endParaRPr lang="el-GR" dirty="0"/>
          </a:p>
        </p:txBody>
      </p:sp>
    </p:spTree>
    <p:extLst>
      <p:ext uri="{BB962C8B-B14F-4D97-AF65-F5344CB8AC3E}">
        <p14:creationId xmlns:p14="http://schemas.microsoft.com/office/powerpoint/2010/main" val="216833856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tx2">
              <a:lumMod val="60000"/>
              <a:lumOff val="40000"/>
            </a:schemeClr>
          </a:solidFill>
        </p:spPr>
        <p:txBody>
          <a:bodyPr/>
          <a:lstStyle/>
          <a:p>
            <a:r>
              <a:rPr lang="en-US" dirty="0" smtClean="0"/>
              <a:t>OBJECTIVES</a:t>
            </a:r>
            <a:endParaRPr lang="el-GR" dirty="0"/>
          </a:p>
        </p:txBody>
      </p:sp>
      <p:sp>
        <p:nvSpPr>
          <p:cNvPr id="3" name="Content Placeholder 2"/>
          <p:cNvSpPr>
            <a:spLocks noGrp="1"/>
          </p:cNvSpPr>
          <p:nvPr>
            <p:ph idx="1"/>
          </p:nvPr>
        </p:nvSpPr>
        <p:spPr>
          <a:solidFill>
            <a:schemeClr val="tx2">
              <a:lumMod val="20000"/>
              <a:lumOff val="80000"/>
            </a:schemeClr>
          </a:solidFill>
        </p:spPr>
        <p:txBody>
          <a:bodyPr>
            <a:normAutofit fontScale="92500" lnSpcReduction="10000"/>
          </a:bodyPr>
          <a:lstStyle/>
          <a:p>
            <a:r>
              <a:rPr lang="en-US" dirty="0" smtClean="0"/>
              <a:t>Students should be able to:</a:t>
            </a:r>
          </a:p>
          <a:p>
            <a:pPr marL="514350" indent="-514350">
              <a:buFont typeface="+mj-lt"/>
              <a:buAutoNum type="arabicPeriod"/>
            </a:pPr>
            <a:r>
              <a:rPr lang="en-US" dirty="0"/>
              <a:t> </a:t>
            </a:r>
            <a:r>
              <a:rPr lang="en-US" dirty="0" smtClean="0"/>
              <a:t>show understanding of common core knowledge – life at university;</a:t>
            </a:r>
          </a:p>
          <a:p>
            <a:pPr marL="514350" indent="-514350">
              <a:buFont typeface="+mj-lt"/>
              <a:buAutoNum type="arabicPeriod"/>
            </a:pPr>
            <a:r>
              <a:rPr lang="en-US" dirty="0"/>
              <a:t>s</a:t>
            </a:r>
            <a:r>
              <a:rPr lang="en-US" dirty="0" smtClean="0"/>
              <a:t>how understanding of a text containing target vocabulary, grammar and sub-skills for the theme including efficient use of co-text headings;</a:t>
            </a:r>
          </a:p>
          <a:p>
            <a:pPr marL="514350" indent="-514350">
              <a:buFont typeface="+mj-lt"/>
              <a:buAutoNum type="arabicPeriod"/>
            </a:pPr>
            <a:r>
              <a:rPr lang="en-US" dirty="0"/>
              <a:t>s</a:t>
            </a:r>
            <a:r>
              <a:rPr lang="en-US" dirty="0" smtClean="0"/>
              <a:t>how the ability to transfer information to the real world through reaction to information in the text.</a:t>
            </a:r>
            <a:endParaRPr lang="el-GR" dirty="0"/>
          </a:p>
        </p:txBody>
      </p:sp>
    </p:spTree>
    <p:extLst>
      <p:ext uri="{BB962C8B-B14F-4D97-AF65-F5344CB8AC3E}">
        <p14:creationId xmlns:p14="http://schemas.microsoft.com/office/powerpoint/2010/main" val="214393902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tx2">
              <a:lumMod val="60000"/>
              <a:lumOff val="40000"/>
            </a:schemeClr>
          </a:solidFill>
        </p:spPr>
        <p:txBody>
          <a:bodyPr/>
          <a:lstStyle/>
          <a:p>
            <a:r>
              <a:rPr lang="en-US" dirty="0" smtClean="0"/>
              <a:t>A. Activating ideas</a:t>
            </a:r>
            <a:endParaRPr lang="el-GR" dirty="0"/>
          </a:p>
        </p:txBody>
      </p:sp>
      <p:sp>
        <p:nvSpPr>
          <p:cNvPr id="3" name="Content Placeholder 2"/>
          <p:cNvSpPr>
            <a:spLocks noGrp="1"/>
          </p:cNvSpPr>
          <p:nvPr>
            <p:ph idx="1"/>
          </p:nvPr>
        </p:nvSpPr>
        <p:spPr>
          <a:xfrm>
            <a:off x="457200" y="1340768"/>
            <a:ext cx="8435280" cy="5040560"/>
          </a:xfrm>
          <a:solidFill>
            <a:schemeClr val="tx2">
              <a:lumMod val="20000"/>
              <a:lumOff val="80000"/>
            </a:schemeClr>
          </a:solidFill>
        </p:spPr>
        <p:txBody>
          <a:bodyPr>
            <a:normAutofit fontScale="92500"/>
          </a:bodyPr>
          <a:lstStyle/>
          <a:p>
            <a:r>
              <a:rPr lang="en-US" dirty="0" smtClean="0"/>
              <a:t>You are going to read an article. Read the </a:t>
            </a:r>
            <a:r>
              <a:rPr lang="en-US" b="1" i="1" u="sng" dirty="0" smtClean="0"/>
              <a:t>heading.</a:t>
            </a:r>
          </a:p>
          <a:p>
            <a:pPr marL="0" indent="0">
              <a:buNone/>
            </a:pPr>
            <a:r>
              <a:rPr lang="en-US" b="1" dirty="0" smtClean="0">
                <a:solidFill>
                  <a:srgbClr val="FF0000"/>
                </a:solidFill>
              </a:rPr>
              <a:t>Life</a:t>
            </a:r>
            <a:r>
              <a:rPr lang="en-US" b="1" dirty="0">
                <a:solidFill>
                  <a:srgbClr val="FF0000"/>
                </a:solidFill>
              </a:rPr>
              <a:t>... at university</a:t>
            </a:r>
            <a:endParaRPr lang="el-GR" dirty="0">
              <a:solidFill>
                <a:srgbClr val="FF0000"/>
              </a:solidFill>
            </a:endParaRPr>
          </a:p>
          <a:p>
            <a:r>
              <a:rPr lang="en-US" dirty="0" smtClean="0"/>
              <a:t>1. What is the article about? Make a list of possible ideas, e.g. schedules.</a:t>
            </a:r>
          </a:p>
          <a:p>
            <a:r>
              <a:rPr lang="en-US" dirty="0" smtClean="0"/>
              <a:t>2. What sort of information do you expect to find in the article? Tick one or more.</a:t>
            </a:r>
          </a:p>
          <a:p>
            <a:r>
              <a:rPr lang="en-US" dirty="0" smtClean="0"/>
              <a:t>Jokes                             information   </a:t>
            </a:r>
          </a:p>
          <a:p>
            <a:r>
              <a:rPr lang="en-US" dirty="0" smtClean="0"/>
              <a:t>News                            advice</a:t>
            </a:r>
          </a:p>
          <a:p>
            <a:r>
              <a:rPr lang="en-US" dirty="0" smtClean="0"/>
              <a:t>Explanations                rules</a:t>
            </a:r>
            <a:endParaRPr lang="el-GR" dirty="0"/>
          </a:p>
        </p:txBody>
      </p:sp>
      <p:sp>
        <p:nvSpPr>
          <p:cNvPr id="4" name="Rectangle 3"/>
          <p:cNvSpPr/>
          <p:nvPr/>
        </p:nvSpPr>
        <p:spPr>
          <a:xfrm>
            <a:off x="2555776" y="4653136"/>
            <a:ext cx="360040" cy="21602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6" name="Rectangle 5"/>
          <p:cNvSpPr/>
          <p:nvPr/>
        </p:nvSpPr>
        <p:spPr>
          <a:xfrm flipV="1">
            <a:off x="2576170" y="5098326"/>
            <a:ext cx="360040" cy="27489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7" name="Rectangle 6"/>
          <p:cNvSpPr/>
          <p:nvPr/>
        </p:nvSpPr>
        <p:spPr>
          <a:xfrm flipH="1">
            <a:off x="3203848" y="5697250"/>
            <a:ext cx="405758" cy="25202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8" name="Rectangle 7"/>
          <p:cNvSpPr/>
          <p:nvPr/>
        </p:nvSpPr>
        <p:spPr>
          <a:xfrm>
            <a:off x="6804248" y="4620611"/>
            <a:ext cx="360040" cy="21602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9" name="Rectangle 8"/>
          <p:cNvSpPr/>
          <p:nvPr/>
        </p:nvSpPr>
        <p:spPr>
          <a:xfrm>
            <a:off x="6804248" y="5098326"/>
            <a:ext cx="360040" cy="21602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10" name="Rectangle 9"/>
          <p:cNvSpPr/>
          <p:nvPr/>
        </p:nvSpPr>
        <p:spPr>
          <a:xfrm>
            <a:off x="6804248" y="5589239"/>
            <a:ext cx="360040" cy="21602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Tree>
    <p:extLst>
      <p:ext uri="{BB962C8B-B14F-4D97-AF65-F5344CB8AC3E}">
        <p14:creationId xmlns:p14="http://schemas.microsoft.com/office/powerpoint/2010/main" val="271432944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tx2">
              <a:lumMod val="60000"/>
              <a:lumOff val="40000"/>
            </a:schemeClr>
          </a:solidFill>
        </p:spPr>
        <p:txBody>
          <a:bodyPr/>
          <a:lstStyle/>
          <a:p>
            <a:r>
              <a:rPr lang="en-US" dirty="0" smtClean="0"/>
              <a:t>Two more preliminary questions</a:t>
            </a:r>
            <a:endParaRPr lang="el-GR" dirty="0"/>
          </a:p>
        </p:txBody>
      </p:sp>
      <p:sp>
        <p:nvSpPr>
          <p:cNvPr id="3" name="Content Placeholder 2"/>
          <p:cNvSpPr>
            <a:spLocks noGrp="1"/>
          </p:cNvSpPr>
          <p:nvPr>
            <p:ph idx="1"/>
          </p:nvPr>
        </p:nvSpPr>
        <p:spPr>
          <a:solidFill>
            <a:schemeClr val="tx2">
              <a:lumMod val="20000"/>
              <a:lumOff val="80000"/>
            </a:schemeClr>
          </a:solidFill>
        </p:spPr>
        <p:txBody>
          <a:bodyPr>
            <a:normAutofit lnSpcReduction="10000"/>
          </a:bodyPr>
          <a:lstStyle/>
          <a:p>
            <a:r>
              <a:rPr lang="en-US" dirty="0" smtClean="0"/>
              <a:t>3. What tense(s) will be in the text? Why?</a:t>
            </a:r>
          </a:p>
          <a:p>
            <a:r>
              <a:rPr lang="en-US" dirty="0" smtClean="0"/>
              <a:t>4. Read the </a:t>
            </a:r>
            <a:r>
              <a:rPr lang="en-US" b="1" i="1" u="sng" dirty="0" smtClean="0"/>
              <a:t>subheading</a:t>
            </a:r>
            <a:r>
              <a:rPr lang="en-US" i="1" dirty="0" smtClean="0"/>
              <a:t>.</a:t>
            </a:r>
          </a:p>
          <a:p>
            <a:endParaRPr lang="en-US" i="1" dirty="0" smtClean="0"/>
          </a:p>
          <a:p>
            <a:pPr marL="0" indent="0">
              <a:buNone/>
            </a:pPr>
            <a:r>
              <a:rPr lang="en-US" b="1" dirty="0">
                <a:solidFill>
                  <a:srgbClr val="FF0000"/>
                </a:solidFill>
              </a:rPr>
              <a:t>University life is different from school life in many ways.</a:t>
            </a:r>
            <a:endParaRPr lang="el-GR" dirty="0">
              <a:solidFill>
                <a:srgbClr val="FF0000"/>
              </a:solidFill>
            </a:endParaRPr>
          </a:p>
          <a:p>
            <a:pPr marL="0" indent="0">
              <a:buNone/>
            </a:pPr>
            <a:endParaRPr lang="en-US" i="1" dirty="0" smtClean="0"/>
          </a:p>
          <a:p>
            <a:r>
              <a:rPr lang="en-US" dirty="0" smtClean="0"/>
              <a:t>Do you agree with the statement?</a:t>
            </a:r>
          </a:p>
          <a:p>
            <a:r>
              <a:rPr lang="en-US" dirty="0" smtClean="0"/>
              <a:t>Why (not)?</a:t>
            </a:r>
            <a:endParaRPr lang="el-GR" dirty="0"/>
          </a:p>
        </p:txBody>
      </p:sp>
    </p:spTree>
    <p:extLst>
      <p:ext uri="{BB962C8B-B14F-4D97-AF65-F5344CB8AC3E}">
        <p14:creationId xmlns:p14="http://schemas.microsoft.com/office/powerpoint/2010/main" val="168552028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tx2">
              <a:lumMod val="60000"/>
              <a:lumOff val="40000"/>
            </a:schemeClr>
          </a:solidFill>
        </p:spPr>
        <p:txBody>
          <a:bodyPr/>
          <a:lstStyle/>
          <a:p>
            <a:r>
              <a:rPr lang="en-US" dirty="0" smtClean="0"/>
              <a:t>HEADING AND SUBHEADINGS (1)</a:t>
            </a:r>
            <a:endParaRPr lang="el-GR" dirty="0"/>
          </a:p>
        </p:txBody>
      </p:sp>
      <p:sp>
        <p:nvSpPr>
          <p:cNvPr id="3" name="Content Placeholder 2"/>
          <p:cNvSpPr>
            <a:spLocks noGrp="1"/>
          </p:cNvSpPr>
          <p:nvPr>
            <p:ph idx="1"/>
          </p:nvPr>
        </p:nvSpPr>
        <p:spPr>
          <a:xfrm>
            <a:off x="457200" y="1600200"/>
            <a:ext cx="8229600" cy="4925144"/>
          </a:xfrm>
          <a:solidFill>
            <a:schemeClr val="tx2">
              <a:lumMod val="20000"/>
              <a:lumOff val="80000"/>
            </a:schemeClr>
          </a:solidFill>
        </p:spPr>
        <p:txBody>
          <a:bodyPr>
            <a:noAutofit/>
          </a:bodyPr>
          <a:lstStyle/>
          <a:p>
            <a:r>
              <a:rPr lang="en-US" sz="1600" b="1" u="sng" dirty="0"/>
              <a:t>Definition of heading</a:t>
            </a:r>
          </a:p>
          <a:p>
            <a:r>
              <a:rPr lang="en-US" sz="1600" dirty="0"/>
              <a:t>A heading is a short phrase describing what the succeeding section is all about. You can think of it as the title of that particular section.</a:t>
            </a:r>
          </a:p>
          <a:p>
            <a:r>
              <a:rPr lang="en-US" sz="1600" dirty="0"/>
              <a:t>Short documents usually do not require the use of headings. For theses and other complex readings, however, headings are important because they help readers identify the main points of each section in the paper.</a:t>
            </a:r>
          </a:p>
          <a:p>
            <a:r>
              <a:rPr lang="en-US" sz="1600" b="1" dirty="0"/>
              <a:t>Why different heading levels are needed</a:t>
            </a:r>
          </a:p>
          <a:p>
            <a:r>
              <a:rPr lang="en-US" sz="1600" dirty="0"/>
              <a:t>All right, now we know a heading is there to tell readers what a section is about. Some points are more important than others, so assigning different heading levels is necessary to indicate their significance. The level of a heading should be based on whether the idea is a main point, or a </a:t>
            </a:r>
            <a:r>
              <a:rPr lang="en-US" sz="1600" dirty="0" err="1"/>
              <a:t>subpoint</a:t>
            </a:r>
            <a:r>
              <a:rPr lang="en-US" sz="1600" dirty="0"/>
              <a:t>.</a:t>
            </a:r>
          </a:p>
          <a:p>
            <a:r>
              <a:rPr lang="en-US" sz="1600" b="1" dirty="0"/>
              <a:t>Main points all relate to the central argument of your topic. They are like building blocks that move toward your conclusion. Therefore, they need to be clearly visible at first glance. </a:t>
            </a:r>
            <a:r>
              <a:rPr lang="en-US" sz="1600" b="1" dirty="0" err="1"/>
              <a:t>Subpoints</a:t>
            </a:r>
            <a:r>
              <a:rPr lang="en-US" sz="1600" b="1" dirty="0"/>
              <a:t>, on the other hand, are minor details such as statistics, or examples that support the main points.</a:t>
            </a:r>
            <a:r>
              <a:rPr lang="en-US" sz="1600" dirty="0"/>
              <a:t> They are not significant enough to stand as main topics, but they are important enough that they should still catch the readers’ attention</a:t>
            </a:r>
            <a:r>
              <a:rPr lang="en-US" sz="1600" dirty="0" smtClean="0"/>
              <a:t>.</a:t>
            </a:r>
          </a:p>
          <a:p>
            <a:r>
              <a:rPr lang="en-US" sz="1600" dirty="0" smtClean="0"/>
              <a:t>(information retrieved from </a:t>
            </a:r>
            <a:r>
              <a:rPr lang="en-US" sz="1600" dirty="0">
                <a:hlinkClick r:id="rId2"/>
              </a:rPr>
              <a:t>https://www.eliteediting.com.au/what-are-headings-and-why-are-they-important</a:t>
            </a:r>
            <a:r>
              <a:rPr lang="en-US" sz="1600" dirty="0" smtClean="0">
                <a:hlinkClick r:id="rId2"/>
              </a:rPr>
              <a:t>/</a:t>
            </a:r>
            <a:r>
              <a:rPr lang="en-US" sz="1600" dirty="0" smtClean="0"/>
              <a:t>)</a:t>
            </a:r>
            <a:endParaRPr lang="el-GR" sz="1600" dirty="0"/>
          </a:p>
        </p:txBody>
      </p:sp>
    </p:spTree>
    <p:extLst>
      <p:ext uri="{BB962C8B-B14F-4D97-AF65-F5344CB8AC3E}">
        <p14:creationId xmlns:p14="http://schemas.microsoft.com/office/powerpoint/2010/main" val="85021147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tx2">
              <a:lumMod val="60000"/>
              <a:lumOff val="40000"/>
            </a:schemeClr>
          </a:solidFill>
        </p:spPr>
        <p:txBody>
          <a:bodyPr/>
          <a:lstStyle/>
          <a:p>
            <a:r>
              <a:rPr lang="en-US" dirty="0" smtClean="0"/>
              <a:t>HEADING AND SUBHEADINGS (2)</a:t>
            </a:r>
            <a:endParaRPr lang="el-GR" dirty="0"/>
          </a:p>
        </p:txBody>
      </p:sp>
      <p:sp>
        <p:nvSpPr>
          <p:cNvPr id="3" name="Content Placeholder 2"/>
          <p:cNvSpPr>
            <a:spLocks noGrp="1"/>
          </p:cNvSpPr>
          <p:nvPr>
            <p:ph idx="1"/>
          </p:nvPr>
        </p:nvSpPr>
        <p:spPr>
          <a:solidFill>
            <a:schemeClr val="tx2">
              <a:lumMod val="20000"/>
              <a:lumOff val="80000"/>
            </a:schemeClr>
          </a:solidFill>
        </p:spPr>
        <p:txBody>
          <a:bodyPr>
            <a:normAutofit fontScale="92500" lnSpcReduction="20000"/>
          </a:bodyPr>
          <a:lstStyle/>
          <a:p>
            <a:pPr algn="just"/>
            <a:r>
              <a:rPr lang="en-US" dirty="0"/>
              <a:t>Headings and subheadings represent the key concepts and supporting ideas in the paper. They visually convey levels of importance. Differences in text format guide readers to distinguish the main points from the rest. Headings are generally bigger, if not more conspicuous, than subheadings. Subheadings should be less noticeable than preceding subheadings.</a:t>
            </a:r>
          </a:p>
          <a:p>
            <a:r>
              <a:rPr lang="en-US" dirty="0"/>
              <a:t>(information retrieved from </a:t>
            </a:r>
            <a:r>
              <a:rPr lang="en-US" dirty="0">
                <a:hlinkClick r:id="rId2"/>
              </a:rPr>
              <a:t>https://www.eliteediting.com.au/what-are-headings-and-why-are-they-important/</a:t>
            </a:r>
            <a:r>
              <a:rPr lang="en-US" dirty="0"/>
              <a:t>)</a:t>
            </a:r>
            <a:endParaRPr lang="el-GR" dirty="0"/>
          </a:p>
          <a:p>
            <a:endParaRPr lang="el-GR" dirty="0"/>
          </a:p>
        </p:txBody>
      </p:sp>
    </p:spTree>
    <p:extLst>
      <p:ext uri="{BB962C8B-B14F-4D97-AF65-F5344CB8AC3E}">
        <p14:creationId xmlns:p14="http://schemas.microsoft.com/office/powerpoint/2010/main" val="52639677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tx2">
              <a:lumMod val="60000"/>
              <a:lumOff val="40000"/>
            </a:schemeClr>
          </a:solidFill>
        </p:spPr>
        <p:txBody>
          <a:bodyPr>
            <a:normAutofit fontScale="90000"/>
          </a:bodyPr>
          <a:lstStyle/>
          <a:p>
            <a:r>
              <a:rPr lang="en-US" dirty="0" smtClean="0"/>
              <a:t>B. Making and checking hypotheses</a:t>
            </a:r>
            <a:endParaRPr lang="el-GR" dirty="0"/>
          </a:p>
        </p:txBody>
      </p:sp>
      <p:sp>
        <p:nvSpPr>
          <p:cNvPr id="3" name="Content Placeholder 2"/>
          <p:cNvSpPr>
            <a:spLocks noGrp="1"/>
          </p:cNvSpPr>
          <p:nvPr>
            <p:ph idx="1"/>
          </p:nvPr>
        </p:nvSpPr>
        <p:spPr>
          <a:xfrm>
            <a:off x="251520" y="1600200"/>
            <a:ext cx="8712968" cy="4925144"/>
          </a:xfrm>
          <a:solidFill>
            <a:schemeClr val="tx2">
              <a:lumMod val="20000"/>
              <a:lumOff val="80000"/>
            </a:schemeClr>
          </a:solidFill>
        </p:spPr>
        <p:txBody>
          <a:bodyPr>
            <a:normAutofit/>
          </a:bodyPr>
          <a:lstStyle/>
          <a:p>
            <a:r>
              <a:rPr lang="en-US" sz="2400" dirty="0" smtClean="0"/>
              <a:t>Read each section heading. Write one piece of advice for each section under </a:t>
            </a:r>
            <a:r>
              <a:rPr lang="en-US" sz="2400" b="1" i="1" dirty="0" smtClean="0"/>
              <a:t>my advice </a:t>
            </a:r>
            <a:r>
              <a:rPr lang="en-US" sz="2400" dirty="0" smtClean="0"/>
              <a:t>in the table.</a:t>
            </a:r>
          </a:p>
          <a:p>
            <a:pPr marL="0" indent="0">
              <a:buNone/>
            </a:pPr>
            <a:endParaRPr lang="en-US" sz="2400" dirty="0" smtClean="0"/>
          </a:p>
          <a:p>
            <a:pPr marL="0" indent="0">
              <a:lnSpc>
                <a:spcPct val="150000"/>
              </a:lnSpc>
              <a:buNone/>
            </a:pPr>
            <a:r>
              <a:rPr lang="en-US" sz="2400" b="1" dirty="0" smtClean="0"/>
              <a:t>1</a:t>
            </a:r>
            <a:r>
              <a:rPr lang="en-US" sz="2400" b="1" dirty="0"/>
              <a:t>. University life sometimes means living away from home</a:t>
            </a:r>
            <a:r>
              <a:rPr lang="en-US" sz="2400" b="1" dirty="0" smtClean="0"/>
              <a:t>.</a:t>
            </a:r>
          </a:p>
          <a:p>
            <a:pPr marL="0" indent="0">
              <a:lnSpc>
                <a:spcPct val="150000"/>
              </a:lnSpc>
              <a:buNone/>
            </a:pPr>
            <a:r>
              <a:rPr lang="en-US" sz="2400" b="1" dirty="0" smtClean="0"/>
              <a:t>2.</a:t>
            </a:r>
            <a:r>
              <a:rPr lang="en-US" sz="2400" b="1" dirty="0"/>
              <a:t> </a:t>
            </a:r>
            <a:r>
              <a:rPr lang="en-US" sz="2400" b="1" dirty="0" smtClean="0"/>
              <a:t> </a:t>
            </a:r>
            <a:r>
              <a:rPr lang="en-US" sz="2400" b="1" dirty="0"/>
              <a:t>University life sometimes means sharing accommodation.</a:t>
            </a:r>
            <a:endParaRPr lang="el-GR" sz="2400" dirty="0"/>
          </a:p>
          <a:p>
            <a:pPr marL="0" indent="0">
              <a:lnSpc>
                <a:spcPct val="150000"/>
              </a:lnSpc>
              <a:buNone/>
            </a:pPr>
            <a:r>
              <a:rPr lang="en-US" sz="2400" b="1" dirty="0"/>
              <a:t>3. University life usually means working harder at </a:t>
            </a:r>
            <a:r>
              <a:rPr lang="en-US" sz="2400" b="1" dirty="0" smtClean="0"/>
              <a:t>your studies.</a:t>
            </a:r>
          </a:p>
          <a:p>
            <a:pPr marL="0" indent="0">
              <a:lnSpc>
                <a:spcPct val="150000"/>
              </a:lnSpc>
              <a:buNone/>
            </a:pPr>
            <a:r>
              <a:rPr lang="en-US" sz="2400" b="1" dirty="0"/>
              <a:t>4. University life sometimes means learning new language skills.</a:t>
            </a:r>
            <a:endParaRPr lang="el-GR" sz="2400" dirty="0"/>
          </a:p>
          <a:p>
            <a:pPr marL="0" indent="0">
              <a:lnSpc>
                <a:spcPct val="150000"/>
              </a:lnSpc>
              <a:buNone/>
            </a:pPr>
            <a:r>
              <a:rPr lang="en-US" sz="2400" b="1" dirty="0"/>
              <a:t>5. University life always means developing critical </a:t>
            </a:r>
            <a:r>
              <a:rPr lang="en-US" sz="2400" b="1" dirty="0" smtClean="0"/>
              <a:t>thinking.</a:t>
            </a:r>
            <a:endParaRPr lang="el-GR" sz="2400" dirty="0"/>
          </a:p>
          <a:p>
            <a:pPr marL="0" indent="0">
              <a:buNone/>
            </a:pPr>
            <a:endParaRPr lang="el-GR" dirty="0"/>
          </a:p>
          <a:p>
            <a:pPr marL="0" indent="0">
              <a:buNone/>
            </a:pPr>
            <a:endParaRPr lang="el-GR" u="sng" dirty="0"/>
          </a:p>
        </p:txBody>
      </p:sp>
    </p:spTree>
    <p:extLst>
      <p:ext uri="{BB962C8B-B14F-4D97-AF65-F5344CB8AC3E}">
        <p14:creationId xmlns:p14="http://schemas.microsoft.com/office/powerpoint/2010/main" val="401114871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tx2">
              <a:lumMod val="60000"/>
              <a:lumOff val="40000"/>
            </a:schemeClr>
          </a:solidFill>
        </p:spPr>
        <p:txBody>
          <a:bodyPr/>
          <a:lstStyle/>
          <a:p>
            <a:r>
              <a:rPr lang="en-US" dirty="0" smtClean="0"/>
              <a:t>THE TABLE</a:t>
            </a:r>
            <a:endParaRPr lang="el-GR"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121475304"/>
              </p:ext>
            </p:extLst>
          </p:nvPr>
        </p:nvGraphicFramePr>
        <p:xfrm>
          <a:off x="457200" y="1600200"/>
          <a:ext cx="8229600" cy="3628998"/>
        </p:xfrm>
        <a:graphic>
          <a:graphicData uri="http://schemas.openxmlformats.org/drawingml/2006/table">
            <a:tbl>
              <a:tblPr firstRow="1" bandRow="1">
                <a:tableStyleId>{5C22544A-7EE6-4342-B048-85BDC9FD1C3A}</a:tableStyleId>
              </a:tblPr>
              <a:tblGrid>
                <a:gridCol w="802432"/>
                <a:gridCol w="4683968"/>
                <a:gridCol w="2743200"/>
              </a:tblGrid>
              <a:tr h="604833">
                <a:tc>
                  <a:txBody>
                    <a:bodyPr/>
                    <a:lstStyle/>
                    <a:p>
                      <a:r>
                        <a:rPr lang="en-US" dirty="0" smtClean="0"/>
                        <a:t>S</a:t>
                      </a:r>
                      <a:endParaRPr lang="el-GR" dirty="0"/>
                    </a:p>
                  </a:txBody>
                  <a:tcPr/>
                </a:tc>
                <a:tc>
                  <a:txBody>
                    <a:bodyPr/>
                    <a:lstStyle/>
                    <a:p>
                      <a:r>
                        <a:rPr lang="en-US" dirty="0" smtClean="0"/>
                        <a:t>MY ADVICE</a:t>
                      </a:r>
                      <a:endParaRPr lang="el-GR" dirty="0"/>
                    </a:p>
                  </a:txBody>
                  <a:tcPr/>
                </a:tc>
                <a:tc>
                  <a:txBody>
                    <a:bodyPr/>
                    <a:lstStyle/>
                    <a:p>
                      <a:r>
                        <a:rPr lang="en-US" dirty="0" smtClean="0"/>
                        <a:t>IN THE TEXT</a:t>
                      </a:r>
                      <a:endParaRPr lang="el-GR" dirty="0"/>
                    </a:p>
                  </a:txBody>
                  <a:tcPr/>
                </a:tc>
              </a:tr>
              <a:tr h="604833">
                <a:tc>
                  <a:txBody>
                    <a:bodyPr/>
                    <a:lstStyle/>
                    <a:p>
                      <a:r>
                        <a:rPr lang="en-US" dirty="0" smtClean="0"/>
                        <a:t>1.</a:t>
                      </a:r>
                      <a:endParaRPr lang="el-GR" dirty="0"/>
                    </a:p>
                  </a:txBody>
                  <a:tcPr/>
                </a:tc>
                <a:tc>
                  <a:txBody>
                    <a:bodyPr/>
                    <a:lstStyle/>
                    <a:p>
                      <a:r>
                        <a:rPr lang="en-US" dirty="0" smtClean="0"/>
                        <a:t>Eat sensibly</a:t>
                      </a:r>
                      <a:endParaRPr lang="el-GR" dirty="0"/>
                    </a:p>
                  </a:txBody>
                  <a:tcPr/>
                </a:tc>
                <a:tc>
                  <a:txBody>
                    <a:bodyPr/>
                    <a:lstStyle/>
                    <a:p>
                      <a:r>
                        <a:rPr lang="el-GR" dirty="0" smtClean="0"/>
                        <a:t>√</a:t>
                      </a:r>
                      <a:endParaRPr lang="el-GR" dirty="0"/>
                    </a:p>
                  </a:txBody>
                  <a:tcPr/>
                </a:tc>
              </a:tr>
              <a:tr h="604833">
                <a:tc>
                  <a:txBody>
                    <a:bodyPr/>
                    <a:lstStyle/>
                    <a:p>
                      <a:r>
                        <a:rPr lang="en-US" dirty="0" smtClean="0"/>
                        <a:t>2.</a:t>
                      </a:r>
                      <a:endParaRPr lang="el-GR" dirty="0"/>
                    </a:p>
                  </a:txBody>
                  <a:tcPr/>
                </a:tc>
                <a:tc>
                  <a:txBody>
                    <a:bodyPr/>
                    <a:lstStyle/>
                    <a:p>
                      <a:endParaRPr lang="el-GR"/>
                    </a:p>
                  </a:txBody>
                  <a:tcPr/>
                </a:tc>
                <a:tc>
                  <a:txBody>
                    <a:bodyPr/>
                    <a:lstStyle/>
                    <a:p>
                      <a:endParaRPr lang="el-GR"/>
                    </a:p>
                  </a:txBody>
                  <a:tcPr/>
                </a:tc>
              </a:tr>
              <a:tr h="604833">
                <a:tc>
                  <a:txBody>
                    <a:bodyPr/>
                    <a:lstStyle/>
                    <a:p>
                      <a:r>
                        <a:rPr lang="en-US" dirty="0" smtClean="0"/>
                        <a:t>3.</a:t>
                      </a:r>
                      <a:endParaRPr lang="el-GR" dirty="0"/>
                    </a:p>
                  </a:txBody>
                  <a:tcPr/>
                </a:tc>
                <a:tc>
                  <a:txBody>
                    <a:bodyPr/>
                    <a:lstStyle/>
                    <a:p>
                      <a:endParaRPr lang="el-GR"/>
                    </a:p>
                  </a:txBody>
                  <a:tcPr/>
                </a:tc>
                <a:tc>
                  <a:txBody>
                    <a:bodyPr/>
                    <a:lstStyle/>
                    <a:p>
                      <a:endParaRPr lang="el-GR"/>
                    </a:p>
                  </a:txBody>
                  <a:tcPr/>
                </a:tc>
              </a:tr>
              <a:tr h="604833">
                <a:tc>
                  <a:txBody>
                    <a:bodyPr/>
                    <a:lstStyle/>
                    <a:p>
                      <a:r>
                        <a:rPr lang="en-US" dirty="0" smtClean="0"/>
                        <a:t>4.</a:t>
                      </a:r>
                      <a:endParaRPr lang="el-GR" dirty="0"/>
                    </a:p>
                  </a:txBody>
                  <a:tcPr/>
                </a:tc>
                <a:tc>
                  <a:txBody>
                    <a:bodyPr/>
                    <a:lstStyle/>
                    <a:p>
                      <a:endParaRPr lang="el-GR"/>
                    </a:p>
                  </a:txBody>
                  <a:tcPr/>
                </a:tc>
                <a:tc>
                  <a:txBody>
                    <a:bodyPr/>
                    <a:lstStyle/>
                    <a:p>
                      <a:endParaRPr lang="el-GR"/>
                    </a:p>
                  </a:txBody>
                  <a:tcPr/>
                </a:tc>
              </a:tr>
              <a:tr h="604833">
                <a:tc>
                  <a:txBody>
                    <a:bodyPr/>
                    <a:lstStyle/>
                    <a:p>
                      <a:r>
                        <a:rPr lang="en-US" dirty="0" smtClean="0"/>
                        <a:t>5.</a:t>
                      </a:r>
                      <a:endParaRPr lang="el-GR" dirty="0"/>
                    </a:p>
                  </a:txBody>
                  <a:tcPr/>
                </a:tc>
                <a:tc>
                  <a:txBody>
                    <a:bodyPr/>
                    <a:lstStyle/>
                    <a:p>
                      <a:endParaRPr lang="el-GR"/>
                    </a:p>
                  </a:txBody>
                  <a:tcPr/>
                </a:tc>
                <a:tc>
                  <a:txBody>
                    <a:bodyPr/>
                    <a:lstStyle/>
                    <a:p>
                      <a:endParaRPr lang="el-GR" dirty="0"/>
                    </a:p>
                  </a:txBody>
                  <a:tcPr/>
                </a:tc>
              </a:tr>
            </a:tbl>
          </a:graphicData>
        </a:graphic>
      </p:graphicFrame>
    </p:spTree>
    <p:extLst>
      <p:ext uri="{BB962C8B-B14F-4D97-AF65-F5344CB8AC3E}">
        <p14:creationId xmlns:p14="http://schemas.microsoft.com/office/powerpoint/2010/main" val="12601802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tx2">
              <a:lumMod val="60000"/>
              <a:lumOff val="40000"/>
            </a:schemeClr>
          </a:solidFill>
        </p:spPr>
        <p:txBody>
          <a:bodyPr>
            <a:normAutofit/>
          </a:bodyPr>
          <a:lstStyle/>
          <a:p>
            <a:r>
              <a:rPr lang="en-US" sz="2800" dirty="0" smtClean="0"/>
              <a:t>Read </a:t>
            </a:r>
            <a:r>
              <a:rPr lang="en-US" sz="2800" b="1" dirty="0" smtClean="0"/>
              <a:t>each section</a:t>
            </a:r>
            <a:r>
              <a:rPr lang="en-US" sz="2800" dirty="0" smtClean="0"/>
              <a:t> of the text. Tick your advice or </a:t>
            </a:r>
            <a:r>
              <a:rPr lang="en-US" sz="2800" b="1" dirty="0" smtClean="0"/>
              <a:t>write something new in the right-hand column</a:t>
            </a:r>
            <a:r>
              <a:rPr lang="en-US" sz="2800" dirty="0" smtClean="0"/>
              <a:t>.</a:t>
            </a:r>
            <a:endParaRPr lang="el-GR" sz="2800" dirty="0"/>
          </a:p>
        </p:txBody>
      </p:sp>
      <p:sp>
        <p:nvSpPr>
          <p:cNvPr id="3" name="Content Placeholder 2"/>
          <p:cNvSpPr>
            <a:spLocks noGrp="1"/>
          </p:cNvSpPr>
          <p:nvPr>
            <p:ph idx="1"/>
          </p:nvPr>
        </p:nvSpPr>
        <p:spPr>
          <a:solidFill>
            <a:schemeClr val="tx2">
              <a:lumMod val="20000"/>
              <a:lumOff val="80000"/>
            </a:schemeClr>
          </a:solidFill>
        </p:spPr>
        <p:txBody>
          <a:bodyPr>
            <a:normAutofit fontScale="77500" lnSpcReduction="20000"/>
          </a:bodyPr>
          <a:lstStyle/>
          <a:p>
            <a:r>
              <a:rPr lang="en-US" b="1" u="sng" dirty="0" smtClean="0"/>
              <a:t>Section 1</a:t>
            </a:r>
          </a:p>
          <a:p>
            <a:r>
              <a:rPr lang="en-US" dirty="0"/>
              <a:t>Now you are responsible for your life. In the past, perhaps, your parents </a:t>
            </a:r>
            <a:r>
              <a:rPr lang="en-US" dirty="0">
                <a:solidFill>
                  <a:srgbClr val="FF0000"/>
                </a:solidFill>
              </a:rPr>
              <a:t>managed</a:t>
            </a:r>
            <a:r>
              <a:rPr lang="en-US" dirty="0"/>
              <a:t> your life. Perhaps they made meals for you, took you to school and </a:t>
            </a:r>
            <a:r>
              <a:rPr lang="en-US" dirty="0">
                <a:solidFill>
                  <a:srgbClr val="FF0000"/>
                </a:solidFill>
              </a:rPr>
              <a:t>reminded</a:t>
            </a:r>
            <a:r>
              <a:rPr lang="en-US" dirty="0"/>
              <a:t> you to do homework or revise for a test. Now, you must do everything for yourself. Buy a calendar. Mark all the important dates and times on it - lectures, deadlines for assignments, the dates of tests and examinations. Never miss deadlines, and always prepare for tests and examinations.</a:t>
            </a:r>
            <a:endParaRPr lang="el-GR" dirty="0"/>
          </a:p>
          <a:p>
            <a:r>
              <a:rPr lang="en-US" dirty="0"/>
              <a:t>You are also responsible for managing your health. Eat </a:t>
            </a:r>
            <a:r>
              <a:rPr lang="en-US" dirty="0">
                <a:solidFill>
                  <a:srgbClr val="FF0000"/>
                </a:solidFill>
              </a:rPr>
              <a:t>sensibly</a:t>
            </a:r>
            <a:r>
              <a:rPr lang="en-US" dirty="0"/>
              <a:t> and get enough sleep. Work hard, but relax too. Do </a:t>
            </a:r>
            <a:r>
              <a:rPr lang="en-US" dirty="0">
                <a:solidFill>
                  <a:srgbClr val="FF0000"/>
                </a:solidFill>
              </a:rPr>
              <a:t>extracurricular</a:t>
            </a:r>
            <a:r>
              <a:rPr lang="en-US" dirty="0"/>
              <a:t> activities - join social clubs at the university or in the city.</a:t>
            </a:r>
            <a:endParaRPr lang="el-GR" dirty="0"/>
          </a:p>
          <a:p>
            <a:endParaRPr lang="el-GR" b="1" u="sng" dirty="0"/>
          </a:p>
        </p:txBody>
      </p:sp>
    </p:spTree>
    <p:extLst>
      <p:ext uri="{BB962C8B-B14F-4D97-AF65-F5344CB8AC3E}">
        <p14:creationId xmlns:p14="http://schemas.microsoft.com/office/powerpoint/2010/main" val="134074054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74</TotalTime>
  <Words>1458</Words>
  <Application>Microsoft Office PowerPoint</Application>
  <PresentationFormat>On-screen Show (4:3)</PresentationFormat>
  <Paragraphs>168</Paragraphs>
  <Slides>15</Slides>
  <Notes>0</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Office Theme</vt:lpstr>
      <vt:lpstr>1.12 Real-time reading</vt:lpstr>
      <vt:lpstr>OBJECTIVES</vt:lpstr>
      <vt:lpstr>A. Activating ideas</vt:lpstr>
      <vt:lpstr>Two more preliminary questions</vt:lpstr>
      <vt:lpstr>HEADING AND SUBHEADINGS (1)</vt:lpstr>
      <vt:lpstr>HEADING AND SUBHEADINGS (2)</vt:lpstr>
      <vt:lpstr>B. Making and checking hypotheses</vt:lpstr>
      <vt:lpstr>THE TABLE</vt:lpstr>
      <vt:lpstr>Read each section of the text. Tick your advice or write something new in the right-hand column.</vt:lpstr>
      <vt:lpstr>Sections 2 and 3</vt:lpstr>
      <vt:lpstr>Sections 4 and 5</vt:lpstr>
      <vt:lpstr>Possible answers</vt:lpstr>
      <vt:lpstr>Exercise C</vt:lpstr>
      <vt:lpstr>And the right answers are:</vt:lpstr>
      <vt:lpstr>D. Develop critical thinking</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1.12 Real-time reading</dc:title>
  <dc:creator>Charis Panou</dc:creator>
  <cp:lastModifiedBy>Charis Panou</cp:lastModifiedBy>
  <cp:revision>29</cp:revision>
  <dcterms:created xsi:type="dcterms:W3CDTF">2020-03-31T08:29:22Z</dcterms:created>
  <dcterms:modified xsi:type="dcterms:W3CDTF">2020-05-02T13:59:40Z</dcterms:modified>
</cp:coreProperties>
</file>