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57" r:id="rId9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44" d="100"/>
          <a:sy n="44" d="100"/>
        </p:scale>
        <p:origin x="54" y="6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 smtClean="0"/>
              <a:t>Στυλ κύριου υπότιτλου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6FBB2-B644-4921-9784-8BDCCC356203}" type="datetimeFigureOut">
              <a:rPr lang="el-GR" smtClean="0"/>
              <a:t>14/5/2025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27450-E88F-4D9B-9D69-299BDCF61D7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174977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6FBB2-B644-4921-9784-8BDCCC356203}" type="datetimeFigureOut">
              <a:rPr lang="el-GR" smtClean="0"/>
              <a:t>14/5/2025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27450-E88F-4D9B-9D69-299BDCF61D7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55256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6FBB2-B644-4921-9784-8BDCCC356203}" type="datetimeFigureOut">
              <a:rPr lang="el-GR" smtClean="0"/>
              <a:t>14/5/2025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27450-E88F-4D9B-9D69-299BDCF61D7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2937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6FBB2-B644-4921-9784-8BDCCC356203}" type="datetimeFigureOut">
              <a:rPr lang="el-GR" smtClean="0"/>
              <a:t>14/5/2025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27450-E88F-4D9B-9D69-299BDCF61D7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79021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6FBB2-B644-4921-9784-8BDCCC356203}" type="datetimeFigureOut">
              <a:rPr lang="el-GR" smtClean="0"/>
              <a:t>14/5/2025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27450-E88F-4D9B-9D69-299BDCF61D7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436486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6FBB2-B644-4921-9784-8BDCCC356203}" type="datetimeFigureOut">
              <a:rPr lang="el-GR" smtClean="0"/>
              <a:t>14/5/2025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27450-E88F-4D9B-9D69-299BDCF61D7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27690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6FBB2-B644-4921-9784-8BDCCC356203}" type="datetimeFigureOut">
              <a:rPr lang="el-GR" smtClean="0"/>
              <a:t>14/5/2025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27450-E88F-4D9B-9D69-299BDCF61D7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1582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6FBB2-B644-4921-9784-8BDCCC356203}" type="datetimeFigureOut">
              <a:rPr lang="el-GR" smtClean="0"/>
              <a:t>14/5/2025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27450-E88F-4D9B-9D69-299BDCF61D7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23044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6FBB2-B644-4921-9784-8BDCCC356203}" type="datetimeFigureOut">
              <a:rPr lang="el-GR" smtClean="0"/>
              <a:t>14/5/2025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27450-E88F-4D9B-9D69-299BDCF61D7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80476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6FBB2-B644-4921-9784-8BDCCC356203}" type="datetimeFigureOut">
              <a:rPr lang="el-GR" smtClean="0"/>
              <a:t>14/5/2025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27450-E88F-4D9B-9D69-299BDCF61D7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529060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6FBB2-B644-4921-9784-8BDCCC356203}" type="datetimeFigureOut">
              <a:rPr lang="el-GR" smtClean="0"/>
              <a:t>14/5/2025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27450-E88F-4D9B-9D69-299BDCF61D7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53800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B6FBB2-B644-4921-9784-8BDCCC356203}" type="datetimeFigureOut">
              <a:rPr lang="el-GR" smtClean="0"/>
              <a:t>14/5/2025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127450-E88F-4D9B-9D69-299BDCF61D7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0314101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24000" y="-239486"/>
            <a:ext cx="9144000" cy="2945186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/>
            </a:r>
            <a:br>
              <a:rPr lang="el-GR" dirty="0" smtClean="0"/>
            </a:br>
            <a:r>
              <a:rPr lang="el-GR" dirty="0"/>
              <a:t/>
            </a:r>
            <a:br>
              <a:rPr lang="el-GR" dirty="0"/>
            </a:br>
            <a:r>
              <a:rPr lang="el-GR" dirty="0" smtClean="0"/>
              <a:t>ΠΑΙΔΑΓΩΓΙΚΗ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10</a:t>
            </a:r>
            <a:r>
              <a:rPr lang="el-GR" dirty="0" smtClean="0"/>
              <a:t>η </a:t>
            </a:r>
            <a:r>
              <a:rPr lang="el-GR" dirty="0" smtClean="0"/>
              <a:t>εισήγηση</a:t>
            </a:r>
            <a:br>
              <a:rPr lang="el-GR" dirty="0" smtClean="0"/>
            </a:b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524000" y="5081214"/>
            <a:ext cx="9144000" cy="1655762"/>
          </a:xfrm>
        </p:spPr>
        <p:txBody>
          <a:bodyPr/>
          <a:lstStyle/>
          <a:p>
            <a:r>
              <a:rPr lang="el-GR" dirty="0" smtClean="0"/>
              <a:t>Λαμπρινός </a:t>
            </a:r>
            <a:r>
              <a:rPr lang="el-GR" dirty="0" err="1" smtClean="0"/>
              <a:t>Ευστ</a:t>
            </a:r>
            <a:r>
              <a:rPr lang="el-GR" dirty="0" smtClean="0"/>
              <a:t>. Πλατυπόδης</a:t>
            </a:r>
          </a:p>
          <a:p>
            <a:r>
              <a:rPr lang="el-GR" dirty="0" smtClean="0"/>
              <a:t>ΑΝΩΤΑΤΗ ΕΚΚΛΗΣΙΑΣΤΙΚΗ ΑΚΑΔΗΜΙΑ ΑΘΗΝΑΣ</a:t>
            </a:r>
          </a:p>
          <a:p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2533" y="2487986"/>
            <a:ext cx="2475191" cy="2548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9027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ΣΚΟΠΟΙ ΚΑΙ ΙΔΕΩΣΗ ΤΗΣ ΠΑΙΔΕΙΑΣ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Σκοποί της εκπαίδευσης</a:t>
            </a:r>
          </a:p>
          <a:p>
            <a:r>
              <a:rPr lang="el-GR" dirty="0" smtClean="0"/>
              <a:t>Κοινωνία</a:t>
            </a:r>
          </a:p>
          <a:p>
            <a:r>
              <a:rPr lang="el-GR" dirty="0" smtClean="0"/>
              <a:t>Μαθητές/ </a:t>
            </a:r>
            <a:r>
              <a:rPr lang="el-GR" dirty="0" err="1" smtClean="0"/>
              <a:t>παιδαγωγούμενοι</a:t>
            </a:r>
            <a:endParaRPr lang="el-GR" dirty="0" smtClean="0"/>
          </a:p>
          <a:p>
            <a:r>
              <a:rPr lang="el-GR" dirty="0" smtClean="0"/>
              <a:t>Διδάσκαλοι/ παιδαγωγοί</a:t>
            </a:r>
          </a:p>
          <a:p>
            <a:r>
              <a:rPr lang="el-GR" dirty="0" smtClean="0"/>
              <a:t>Πολιτεία/ κράτος</a:t>
            </a:r>
          </a:p>
          <a:p>
            <a:r>
              <a:rPr lang="el-GR" dirty="0" smtClean="0"/>
              <a:t>Επιστήμη</a:t>
            </a:r>
          </a:p>
          <a:p>
            <a:r>
              <a:rPr lang="el-GR" dirty="0" smtClean="0"/>
              <a:t>Το πρόβλημα της ευόδωσης των σκοπών της εκπαίδευσης.</a:t>
            </a:r>
            <a:endParaRPr lang="el-GR" dirty="0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4152" y="1439115"/>
            <a:ext cx="4010025" cy="303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2950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Τα εκπαιδευτικά ιδεώδη διαχρονικώς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l-GR" dirty="0" err="1"/>
              <a:t>αἰὲν</a:t>
            </a:r>
            <a:r>
              <a:rPr lang="el-GR" dirty="0"/>
              <a:t> </a:t>
            </a:r>
            <a:r>
              <a:rPr lang="el-GR" b="1" dirty="0" err="1"/>
              <a:t>ἀριστεύειν</a:t>
            </a:r>
            <a:r>
              <a:rPr lang="el-GR" dirty="0"/>
              <a:t> </a:t>
            </a:r>
            <a:r>
              <a:rPr lang="el-GR" dirty="0" err="1"/>
              <a:t>καὶ</a:t>
            </a:r>
            <a:r>
              <a:rPr lang="el-GR" dirty="0"/>
              <a:t> </a:t>
            </a:r>
            <a:r>
              <a:rPr lang="el-GR" dirty="0" err="1"/>
              <a:t>ὑπείροχον</a:t>
            </a:r>
            <a:r>
              <a:rPr lang="el-GR" dirty="0"/>
              <a:t> </a:t>
            </a:r>
            <a:r>
              <a:rPr lang="el-GR" dirty="0" err="1"/>
              <a:t>ἔμμεναι</a:t>
            </a:r>
            <a:r>
              <a:rPr lang="el-GR" dirty="0"/>
              <a:t> </a:t>
            </a:r>
            <a:r>
              <a:rPr lang="el-GR" dirty="0" err="1" smtClean="0"/>
              <a:t>ἄλλων</a:t>
            </a:r>
            <a:r>
              <a:rPr lang="el-GR" dirty="0" smtClean="0"/>
              <a:t>, </a:t>
            </a:r>
            <a:r>
              <a:rPr lang="el-GR" i="1" dirty="0" err="1" smtClean="0"/>
              <a:t>Ἰλιάς</a:t>
            </a:r>
            <a:r>
              <a:rPr lang="el-GR" i="1" dirty="0" smtClean="0"/>
              <a:t> </a:t>
            </a:r>
            <a:r>
              <a:rPr lang="el-GR" dirty="0" smtClean="0"/>
              <a:t>Ζ 208</a:t>
            </a:r>
          </a:p>
          <a:p>
            <a:endParaRPr lang="el-GR" dirty="0"/>
          </a:p>
          <a:p>
            <a:r>
              <a:rPr lang="el-GR" dirty="0" err="1" smtClean="0"/>
              <a:t>Καλὸς</a:t>
            </a:r>
            <a:r>
              <a:rPr lang="el-GR" dirty="0" smtClean="0"/>
              <a:t> </a:t>
            </a:r>
            <a:r>
              <a:rPr lang="el-GR" dirty="0" err="1" smtClean="0"/>
              <a:t>κἀγαθὸς</a:t>
            </a:r>
            <a:r>
              <a:rPr lang="el-GR" dirty="0" smtClean="0"/>
              <a:t> πολίτης</a:t>
            </a:r>
          </a:p>
          <a:p>
            <a:endParaRPr lang="el-GR" dirty="0"/>
          </a:p>
          <a:p>
            <a:r>
              <a:rPr lang="el-GR" dirty="0" smtClean="0"/>
              <a:t>Καλός Χριστι</a:t>
            </a:r>
            <a:r>
              <a:rPr lang="el-GR" dirty="0"/>
              <a:t>α</a:t>
            </a:r>
            <a:r>
              <a:rPr lang="el-GR" dirty="0" smtClean="0"/>
              <a:t>νός (</a:t>
            </a:r>
            <a:r>
              <a:rPr lang="el-GR" dirty="0" err="1" smtClean="0"/>
              <a:t>ομοίωσις</a:t>
            </a:r>
            <a:r>
              <a:rPr lang="el-GR" dirty="0" smtClean="0"/>
              <a:t> με τον Θεό)</a:t>
            </a:r>
          </a:p>
          <a:p>
            <a:endParaRPr lang="el-GR" dirty="0"/>
          </a:p>
          <a:p>
            <a:r>
              <a:rPr lang="en-US" dirty="0" smtClean="0"/>
              <a:t>Homo </a:t>
            </a:r>
            <a:r>
              <a:rPr lang="en-US" dirty="0" err="1" smtClean="0"/>
              <a:t>Universalis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Homo </a:t>
            </a:r>
            <a:r>
              <a:rPr lang="en-US" dirty="0" err="1" smtClean="0"/>
              <a:t>scientificus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Homo </a:t>
            </a:r>
            <a:r>
              <a:rPr lang="en-US" dirty="0" err="1" smtClean="0"/>
              <a:t>Economicus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Homo </a:t>
            </a:r>
            <a:r>
              <a:rPr lang="en-US" dirty="0" err="1" smtClean="0"/>
              <a:t>Technologicus</a:t>
            </a:r>
            <a:r>
              <a:rPr lang="en-US" dirty="0" smtClean="0"/>
              <a:t>/ Homo Digitalis/ Homo </a:t>
            </a:r>
            <a:r>
              <a:rPr lang="en-US" dirty="0" err="1" smtClean="0"/>
              <a:t>Vitualis</a:t>
            </a:r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0482" y="4164946"/>
            <a:ext cx="1781175" cy="2562225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5840" y="288317"/>
            <a:ext cx="2465295" cy="1479177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64157" y="2195186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6391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Το ατομικό ή ατομικιστικό ιδεώδες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 smtClean="0"/>
          </a:p>
          <a:p>
            <a:r>
              <a:rPr lang="en-US" dirty="0" smtClean="0"/>
              <a:t>Jean-Jacques Rousseau</a:t>
            </a:r>
            <a:r>
              <a:rPr lang="el-GR" dirty="0" smtClean="0"/>
              <a:t> (1712-1778)</a:t>
            </a:r>
            <a:endParaRPr lang="el-GR" dirty="0"/>
          </a:p>
          <a:p>
            <a:r>
              <a:rPr lang="el-GR" dirty="0" smtClean="0"/>
              <a:t>Ανάπτυξη του ατόμου ανεξάρτητα από το κοινωνικό σύστημα.</a:t>
            </a:r>
            <a:endParaRPr lang="en-US" dirty="0" smtClean="0"/>
          </a:p>
          <a:p>
            <a:r>
              <a:rPr lang="el-GR" dirty="0" smtClean="0"/>
              <a:t>Ο παιδαγωγός  κρατά τον </a:t>
            </a:r>
            <a:r>
              <a:rPr lang="el-GR" dirty="0" err="1" smtClean="0"/>
              <a:t>παιδαγωγούμενο</a:t>
            </a:r>
            <a:r>
              <a:rPr lang="el-GR" dirty="0" smtClean="0"/>
              <a:t> μακριά από την κοινωνία.</a:t>
            </a:r>
          </a:p>
          <a:p>
            <a:r>
              <a:rPr lang="el-GR" dirty="0" smtClean="0"/>
              <a:t>Τα δημιουργήματα του Θεού εκφυλίζονται στα χέρια του ανθρώπου.</a:t>
            </a:r>
          </a:p>
          <a:p>
            <a:r>
              <a:rPr lang="el-GR" dirty="0" smtClean="0"/>
              <a:t>Η αρνητική συμβολή του αλλοτριωμένου παιδαγωγού.</a:t>
            </a:r>
          </a:p>
          <a:p>
            <a:r>
              <a:rPr lang="el-GR" dirty="0" smtClean="0"/>
              <a:t>Το Ευαγγέλιον της φύσης.</a:t>
            </a:r>
          </a:p>
          <a:p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4207" y="201706"/>
            <a:ext cx="2517962" cy="2517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1014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Το κοινωνικό ή </a:t>
            </a:r>
            <a:r>
              <a:rPr lang="el-GR" dirty="0" err="1" smtClean="0"/>
              <a:t>κοινωνιοκρατικό</a:t>
            </a:r>
            <a:r>
              <a:rPr lang="el-GR" dirty="0" smtClean="0"/>
              <a:t> ιδεώδες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Emil Durkheim</a:t>
            </a:r>
            <a:r>
              <a:rPr lang="el-GR" dirty="0" smtClean="0"/>
              <a:t> (1858-1917)</a:t>
            </a:r>
            <a:endParaRPr lang="en-US" dirty="0" smtClean="0"/>
          </a:p>
          <a:p>
            <a:r>
              <a:rPr lang="el-GR" dirty="0" smtClean="0"/>
              <a:t>Η κοινωνία στο επίκεντρο της παιδαγωγικής πράξης.</a:t>
            </a:r>
          </a:p>
          <a:p>
            <a:r>
              <a:rPr lang="el-GR" dirty="0" smtClean="0"/>
              <a:t>Η Κοινωνία ως πεδίο συγκρούσεων διαφορετικών συμφερόντων και τακτικών.</a:t>
            </a:r>
          </a:p>
          <a:p>
            <a:r>
              <a:rPr lang="el-GR" dirty="0" smtClean="0"/>
              <a:t>Επιδίωξη της συναίνεσης.</a:t>
            </a:r>
          </a:p>
          <a:p>
            <a:r>
              <a:rPr lang="el-GR" dirty="0" smtClean="0"/>
              <a:t>Ο ρόλος της εκπαίδευσης στην επίτευξη της κοινωνικής γαλήνης.</a:t>
            </a:r>
          </a:p>
          <a:p>
            <a:r>
              <a:rPr lang="el-GR" dirty="0" smtClean="0"/>
              <a:t>Αγωγή: μεθοδευμένη κοινωνικοποίηση.</a:t>
            </a:r>
          </a:p>
          <a:p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0761" y="201705"/>
            <a:ext cx="1861251" cy="2250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5961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Ανθρωπιστικό ιδεώδες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W. von Humboldt</a:t>
            </a:r>
            <a:r>
              <a:rPr lang="el-GR" dirty="0" smtClean="0"/>
              <a:t> (1767-1835)</a:t>
            </a:r>
            <a:endParaRPr lang="en-US" dirty="0" smtClean="0"/>
          </a:p>
          <a:p>
            <a:r>
              <a:rPr lang="el-GR" dirty="0" smtClean="0"/>
              <a:t>Στόχος: η αυτοδύναμη προσωπικότητα, ο τέλειος άνθρωπος.</a:t>
            </a:r>
          </a:p>
          <a:p>
            <a:r>
              <a:rPr lang="el-GR" dirty="0" smtClean="0"/>
              <a:t>Αρχαία Ελληνική και Ρωμαϊκή παιδεία.</a:t>
            </a:r>
          </a:p>
          <a:p>
            <a:r>
              <a:rPr lang="el-GR" dirty="0" smtClean="0"/>
              <a:t>Αναγέννηση και Ανθρωπισμός.</a:t>
            </a:r>
          </a:p>
          <a:p>
            <a:r>
              <a:rPr lang="el-GR" dirty="0" smtClean="0"/>
              <a:t>Ατομικότητα +ολότητα +καθολικότητα</a:t>
            </a:r>
          </a:p>
          <a:p>
            <a:r>
              <a:rPr lang="el-GR" dirty="0" smtClean="0"/>
              <a:t>Καθιέρωσε το κλασικό Γυμνάσιο στη Γερμανία.</a:t>
            </a:r>
          </a:p>
          <a:p>
            <a:r>
              <a:rPr lang="el-GR" dirty="0" smtClean="0"/>
              <a:t>Επηρέασε τη λειτουργία των ΑΕΙ σε Ευρώπη και Αμερική.</a:t>
            </a:r>
          </a:p>
          <a:p>
            <a:r>
              <a:rPr lang="el-GR" dirty="0" smtClean="0"/>
              <a:t>Ουμανιστικό ιδεώδες-ανθρωπιστική παιδεία.</a:t>
            </a:r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6767" y="0"/>
            <a:ext cx="2095500" cy="263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599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Το Θρησκευτικό  ή μεταφυσικό ιδεώδες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 smtClean="0"/>
              <a:t>Ιερός Αυγουστίνος 354-430</a:t>
            </a:r>
          </a:p>
          <a:p>
            <a:r>
              <a:rPr lang="en-US" dirty="0" smtClean="0"/>
              <a:t>De </a:t>
            </a:r>
            <a:r>
              <a:rPr lang="en-US" dirty="0" err="1" smtClean="0"/>
              <a:t>magistro</a:t>
            </a:r>
            <a:endParaRPr lang="en-US" dirty="0" smtClean="0"/>
          </a:p>
          <a:p>
            <a:r>
              <a:rPr lang="el-GR" dirty="0" smtClean="0"/>
              <a:t>Το θρησκευτικό ιδεώδες ως το ιδεώδες σύστημα αγωγής.</a:t>
            </a:r>
          </a:p>
          <a:p>
            <a:r>
              <a:rPr lang="el-GR" dirty="0" smtClean="0"/>
              <a:t>Η Βίβλος ως το ύψιστο μορφωτικό αγαθό.</a:t>
            </a:r>
          </a:p>
          <a:p>
            <a:r>
              <a:rPr lang="el-GR" dirty="0" smtClean="0"/>
              <a:t>Ο Χριστός ως το πρότυπο διδασκάλου. </a:t>
            </a:r>
          </a:p>
          <a:p>
            <a:r>
              <a:rPr lang="el-GR" dirty="0" smtClean="0"/>
              <a:t>Καθολικισμός και εκπαίδευση.</a:t>
            </a:r>
          </a:p>
          <a:p>
            <a:r>
              <a:rPr lang="el-GR" dirty="0" smtClean="0"/>
              <a:t>Χριστιανισμός και Εκπαίδευση.</a:t>
            </a:r>
          </a:p>
          <a:p>
            <a:r>
              <a:rPr lang="el-GR" dirty="0" smtClean="0"/>
              <a:t>Τα χρόνια της Τουρκοκρατίας/</a:t>
            </a:r>
            <a:r>
              <a:rPr lang="el-GR" dirty="0" err="1" smtClean="0"/>
              <a:t>παποδάσκαλος</a:t>
            </a:r>
            <a:endParaRPr lang="el-GR" dirty="0" smtClean="0"/>
          </a:p>
          <a:p>
            <a:r>
              <a:rPr lang="el-GR" dirty="0" smtClean="0"/>
              <a:t>Υπουργείο Παιδείας και Θρησκευμάτων.</a:t>
            </a:r>
            <a:endParaRPr lang="en-US" dirty="0" smtClean="0"/>
          </a:p>
          <a:p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9484" y="1583112"/>
            <a:ext cx="2432516" cy="2432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9516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ΕΡΩΤΗΣΕΙΣ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b="1" dirty="0" smtClean="0"/>
          </a:p>
          <a:p>
            <a:r>
              <a:rPr lang="el-GR" b="1" dirty="0" smtClean="0"/>
              <a:t>ΚΕΦΑΛΑΙΟ </a:t>
            </a:r>
            <a:r>
              <a:rPr lang="el-GR" b="1" dirty="0"/>
              <a:t>6.ΣΚΟΠΟΙ ΚΑΙ ΑΝΤΙΚΕΙΜΕΝΑ ΔΙΔΑΣΚΑΛΙΑΣ.</a:t>
            </a:r>
          </a:p>
          <a:p>
            <a:r>
              <a:rPr lang="el-GR" dirty="0"/>
              <a:t>1. ΤΑ ΤΕΣΣΕΡΑ ΚΕΝΤΡΙΚΑ ΕΚΠΑΙΔΕΥΤΙΚΑ ΙΔΕΩΔΗ (ΑΤΟΜΙΚΟ, ΚΟΙΝΩΝΙΚΟ, ΑΝΘΡΩΠΙΣΤΙΚΟ, ΘΡΗΣΚΕΥΤΙΚΟ)</a:t>
            </a:r>
          </a:p>
          <a:p>
            <a:r>
              <a:rPr lang="el-GR" dirty="0"/>
              <a:t>(421-425).</a:t>
            </a: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1065" y="103981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7518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Θέμα του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Θέμα του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Θέμα του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315</TotalTime>
  <Words>271</Words>
  <Application>Microsoft Office PowerPoint</Application>
  <PresentationFormat>Ευρεία οθόνη</PresentationFormat>
  <Paragraphs>64</Paragraphs>
  <Slides>8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  ΠΑΙΔΑΓΩΓΙΚΗ 10η εισήγηση </vt:lpstr>
      <vt:lpstr>ΣΚΟΠΟΙ ΚΑΙ ΙΔΕΩΣΗ ΤΗΣ ΠΑΙΔΕΙΑΣ</vt:lpstr>
      <vt:lpstr>Τα εκπαιδευτικά ιδεώδη διαχρονικώς</vt:lpstr>
      <vt:lpstr>Το ατομικό ή ατομικιστικό ιδεώδες</vt:lpstr>
      <vt:lpstr>Το κοινωνικό ή κοινωνιοκρατικό ιδεώδες</vt:lpstr>
      <vt:lpstr>Ανθρωπιστικό ιδεώδες</vt:lpstr>
      <vt:lpstr>Το Θρησκευτικό  ή μεταφυσικό ιδεώδες</vt:lpstr>
      <vt:lpstr>ΕΡΩΤΗΣΕΙΣ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ΠΑΙΔΑΓΩΓΙΚΗ 8η εισήγηση 2023-2024</dc:title>
  <dc:creator>Λογαριασμός Microsoft</dc:creator>
  <cp:lastModifiedBy>Λογαριασμός Microsoft</cp:lastModifiedBy>
  <cp:revision>15</cp:revision>
  <dcterms:created xsi:type="dcterms:W3CDTF">2024-04-23T05:10:46Z</dcterms:created>
  <dcterms:modified xsi:type="dcterms:W3CDTF">2025-05-14T08:57:43Z</dcterms:modified>
</cp:coreProperties>
</file>