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5" r:id="rId9"/>
    <p:sldId id="266" r:id="rId10"/>
    <p:sldId id="271" r:id="rId11"/>
    <p:sldId id="268" r:id="rId12"/>
    <p:sldId id="262" r:id="rId13"/>
    <p:sldId id="263" r:id="rId14"/>
    <p:sldId id="269" r:id="rId1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51F278-8CCD-41C7-8813-3D8E93E1169F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BB30F8-C02D-4E06-9A5E-BF93F243BDE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612964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667207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192159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228206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50831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1595738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815048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32700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058664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427006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666242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397542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E485B-56B4-4EAB-A0B2-600C4D17EFDE}" type="datetimeFigureOut">
              <a:rPr lang="el-GR" smtClean="0"/>
              <a:pPr/>
              <a:t>19/11/2017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05DDA-8388-4910-A2E0-819F987E1E4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394818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6600" b="1" dirty="0" smtClean="0"/>
              <a:t>Χρωματογραφία</a:t>
            </a:r>
            <a:endParaRPr lang="el-GR" sz="6600" b="1" dirty="0"/>
          </a:p>
        </p:txBody>
      </p:sp>
    </p:spTree>
    <p:extLst>
      <p:ext uri="{BB962C8B-B14F-4D97-AF65-F5344CB8AC3E}">
        <p14:creationId xmlns="" xmlns:p14="http://schemas.microsoft.com/office/powerpoint/2010/main" val="108098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Χρωματογραφία μοριακού αποκλεισμού</a:t>
            </a:r>
            <a:endParaRPr lang="el-GR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81465" y="1825625"/>
            <a:ext cx="602907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Χρωματογραφία συγγένειας</a:t>
            </a:r>
            <a:br>
              <a:rPr lang="el-GR" b="1" dirty="0"/>
            </a:br>
            <a:endParaRPr lang="el-GR" b="1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20304" y="2724629"/>
            <a:ext cx="7149838" cy="287431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54318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Βάση φυσικής </a:t>
            </a:r>
            <a:r>
              <a:rPr lang="el-GR" b="1" u="sng" dirty="0" smtClean="0"/>
              <a:t>μορφής στατικής φάσης</a:t>
            </a:r>
            <a:endParaRPr lang="el-GR" b="1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Κυρίως </a:t>
            </a:r>
            <a:endParaRPr lang="en-US" dirty="0" smtClean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χρωματογραφία στήλης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Επίπεδη χρωματογραφία.</a:t>
            </a:r>
            <a:endParaRPr lang="el-GR" dirty="0"/>
          </a:p>
        </p:txBody>
      </p:sp>
      <p:sp>
        <p:nvSpPr>
          <p:cNvPr id="4" name="AutoShape 2" descr="data:image/jpeg;base64,/9j/4AAQSkZJRgABAQAAAQABAAD/2wCEAAkGBwgHBgkIBwgKCgkLDRYPDQwMDRsUFRAWIB0iIiAdHx8kKDQsJCYxJx8fLT0tMTU3Ojo6Iys/RD84QzQ5OjcBCgoKDQwNGg8PGjclHyU3Nzc3Nzc3Nzc3Nzc3Nzc3Nzc3Nzc3Nzc3Nzc3Nzc3Nzc3Nzc3Nzc3Nzc3Nzc3Nzc3N//AABEIAQsASQMBIgACEQEDEQH/xAAbAAABBQEBAAAAAAAAAAAAAAAFAAECAwQGB//EAC4QAAICAQMCBQMDBQEAAAAAAAABAhEDBCExEkEFE1FhcRQiMoGRoSNCUrHwFf/EABoBAAIDAQEAAAAAAAAAAAAAAAIDAAEEBQb/xAAkEQACAgEFAQABBQAAAAAAAAAAAQIRAwQSEyExBSIUFTJBUf/aAAwDAQACEQMRAD8A9YGsTZTKdASZTJORHqszyzFbzANg2a7FZl85D+ckSyWakySdGRZkyyORMuy7NK3FRGDJWGix5cGLUSpG5ox6uH2lMpgrLnp8lP1FdynWOUe5glmYFCmFvqd9mh/qK4YHWf4/QTz13JRAytT7mzT5XI57Fm6mqe4Z0HVJootMM4t0W18/uVYVsW7hpMYiZXkjaLBmGEB9doVkuluBM3hkup1E7BxsqeNN8AeC2jkH4blXEGVS0GZPj+DsvJh/iM8EH2KB2nMaXQZLVr+DodHp/LirRojiiuEXRVFpWFGIkiQuBrD8GLoluIViIQZkCbI7gMBkRC7CoEg/BJWRTskmEi0OKxCoOgn2ONY40ipMjIXat8kWyM5blDzKxDmKckjRaFZR50WM86RW8rkRpXsTRmhkTL8cgoysNSsn8ipCH2HhjkJvZkyvJsmBPwGT6B+pyNcA3Lnl2YQ1UlvQKzTSdGOfpgyTpjfVSXrYo6qfcp61dtfoOpRbvsLFbwjp80pOmFcErSA2lkr+Qvp6pDsfppxTNYt/b9hJ7Cs2o2odlWV1Flxn1GyAyeAT8BOsnu/kEZsm7CGvlu9qA2We7OfKRyMsuybntyNGRS5vuMsnz+gG4SmFdHkSdB7SytI5nSzXWvc6HQyuCY7E+zZp32EkOJcCN6fR00OynUK4lxTnf278Az8Bl4BNdi6mCMuFpvYM6zKt+wPnkjbs5s5Kzm5MVsw+QN5Dvg2dcRuuN/7A3xFcI+kwtNWdDooUkBtPkjaoNaSSaQ/C02asGOmbh7GTHOijeSZi1s+mNo2GLXJuDFZ/4lSOZ8Q1DjJgnJrHZt8UjK2AcvVfB57LJ2YZPs3/AFlLkZ6x+rBzUiPTNPkVuYFh3SatuSR0/huRyUTifD4zeRHZ+EwfQrNukbch+Ow1H8UPQ0OCR3o+GskynPDrjTL+xCa2KkrRGrOe12iUpbAnL4XFvg6jUJWZZRXocvJp4tiJQVnPPwteg3/lxrhnQ9Kq6G6UK/SxB40CdF4coTW2x0mixKEF6oz4Y+wQxLZGvT4YxfQ2EUi3sLYQrOghhMhkklG2TfBj1mTpiZ9RlWOG4tKzLqc0U9mYpamN70/Yz6rJKUnT2Mjt8nlcv1puX4h8SCT1UfWxfUr4Bl7Ct92K/dMxOFBnBni2twrhkpJUcrhk4sOeH5bSTZ1NB9J5Z7JIqWPb2E9uwqGTHs9Gn0BZY/8AvYw6yNo3FGdKjLqse+DRLo53UY/uKXCuwS1EV1FDSvg8jP573MdyGPyn6DeX7I20iNL0Kfz5f6TkM0MW4Y0MKSMWNJtBXSxpKjf83ROGTcwZTtGpLn2HGXZCPVLwWWXsU53UbRf2Rm1TqOwnUS2wbIwTqclS5Mjyss1P5cGe4nksuXLOXRaJ+Y7E8rorc12GtP1FN5V/YRpw5U5UGdK7SAGJfdH5DmivpVnW+ZnlKW2QDNghPYa2eiIWvYyayfRB+rNTezBuql1272Rm1UtsCAjUyk5MzdXurLs+8vkrjCzyUlKcw10QfqM368Fzx7UVzg6I9PNdkHwyaa2s6HQSTgq/U52H50GdDLokn2ezN/zJNZKZUkFuEPaIoWx6dAksrrGwfNN43sbckVKDi90ZIw/p1Wxm1Edzoj6Aub8vgWLpvdl+qwdMnSq/QzqKi9zz2zim7D9RrWl64vIslL0szZoqDq1aHU6jUW0vQqn0ydjcmSLjSBorjFdatoMYopYL9gdgwdc90FpRUcKVLih2gw1cy5OzZil/Tj8ErIYo1jjSrYnR34eAFjoxyTjkcXwzYV5sfXH3F5Y2rRZky4lIw5dPXC3CHU4upqmO4xmvUxzwxyekA/kO+CcdO74YSeFeg6hGPYUtHBF2yrBgUfksf35IwXC5FKe/RDdl+DF0Rv8Au9TVCCf4rwEtWyFYrFaNa6IidisZiLLZCcFP8il6dp/bI0yGFyxqRRlePN/khLTyf5Ts1sj3B4oksjDHGC2RLuIbuMSS8KHGtjiCL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1243" y="4017621"/>
            <a:ext cx="695325" cy="2543175"/>
          </a:xfrm>
          <a:prstGeom prst="rect">
            <a:avLst/>
          </a:prstGeom>
        </p:spPr>
      </p:pic>
      <p:pic>
        <p:nvPicPr>
          <p:cNvPr id="6" name="Picture 2" descr="http://upload.wikimedia.org/wikipedia/commons/3/3f/Chromatography_colum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325" y="1477243"/>
            <a:ext cx="2115994" cy="2472909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25255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200" y="379193"/>
            <a:ext cx="10515600" cy="1325563"/>
          </a:xfrm>
        </p:spPr>
        <p:txBody>
          <a:bodyPr>
            <a:normAutofit/>
          </a:bodyPr>
          <a:lstStyle/>
          <a:p>
            <a:r>
              <a:rPr lang="el-GR" sz="4000" b="1" dirty="0" smtClean="0"/>
              <a:t>Βάση τρόπου εισαγωγής και κινήσεως δείγματος</a:t>
            </a:r>
            <a:endParaRPr lang="el-GR" sz="4000" b="1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l-GR" dirty="0" smtClean="0"/>
              <a:t>Μετωπική χρωματογραφία</a:t>
            </a:r>
          </a:p>
          <a:p>
            <a:r>
              <a:rPr lang="el-GR" dirty="0" smtClean="0"/>
              <a:t>Χρωματογραφία εκτόπισης</a:t>
            </a:r>
          </a:p>
          <a:p>
            <a:r>
              <a:rPr lang="el-GR" dirty="0" smtClean="0"/>
              <a:t>Χρωματογραφία </a:t>
            </a:r>
            <a:r>
              <a:rPr lang="el-GR" dirty="0" err="1" smtClean="0"/>
              <a:t>έκλουσης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449083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Βασική αρχή και ορολογία χρωματογραφίας </a:t>
            </a:r>
            <a:r>
              <a:rPr lang="el-GR" dirty="0" err="1" smtClean="0"/>
              <a:t>εκλούσεως</a:t>
            </a:r>
            <a:endParaRPr lang="el-GR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92668" y="1856097"/>
            <a:ext cx="7374209" cy="500190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6807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38289" y="698567"/>
            <a:ext cx="8080833" cy="5140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38200" y="633046"/>
            <a:ext cx="10515600" cy="5543917"/>
          </a:xfrm>
        </p:spPr>
        <p:txBody>
          <a:bodyPr>
            <a:normAutofit/>
          </a:bodyPr>
          <a:lstStyle/>
          <a:p>
            <a:r>
              <a:rPr lang="el-GR" sz="3200" b="1" u="sng" dirty="0" smtClean="0"/>
              <a:t>Χρωματογραφία</a:t>
            </a:r>
            <a:r>
              <a:rPr lang="el-GR" sz="3200" b="1" dirty="0" smtClean="0"/>
              <a:t>: </a:t>
            </a:r>
            <a:r>
              <a:rPr lang="el-GR" sz="3200" dirty="0" smtClean="0"/>
              <a:t>μέθοδος διαχωρισμού και προσδιορισμού των συστατικών ενός μείγματος, ο οποίος πραγματοποιείται με την κατανομή των συστατικών μεταξύ δύο φάσεων, μιας στατικής και μιας κινητής.</a:t>
            </a:r>
            <a:endParaRPr lang="en-US" sz="3200" dirty="0" smtClean="0"/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el-GR" sz="3200" dirty="0" smtClean="0"/>
          </a:p>
          <a:p>
            <a:r>
              <a:rPr lang="el-GR" sz="3200" dirty="0" smtClean="0"/>
              <a:t>Που </a:t>
            </a:r>
            <a:r>
              <a:rPr lang="el-GR" sz="3200" u="sng" dirty="0" smtClean="0"/>
              <a:t>στηρίζεται</a:t>
            </a:r>
            <a:r>
              <a:rPr lang="el-GR" sz="3200" dirty="0" smtClean="0"/>
              <a:t>; Στις διαφορές ορισμένων ιδιοτήτων των συστατικών ενός μείγματος (πχ </a:t>
            </a:r>
            <a:r>
              <a:rPr lang="el-GR" sz="3200" dirty="0" err="1" smtClean="0"/>
              <a:t>σ.ζ</a:t>
            </a:r>
            <a:r>
              <a:rPr lang="el-GR" sz="3200" dirty="0" smtClean="0"/>
              <a:t>. πολικότητα, ηλεκτρικό φορτίο, μέγεθος μορίων κ.α.)</a:t>
            </a:r>
            <a:endParaRPr lang="el-GR" sz="3200" dirty="0"/>
          </a:p>
        </p:txBody>
      </p:sp>
    </p:spTree>
    <p:extLst>
      <p:ext uri="{BB962C8B-B14F-4D97-AF65-F5344CB8AC3E}">
        <p14:creationId xmlns="" xmlns:p14="http://schemas.microsoft.com/office/powerpoint/2010/main" val="427982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549944" y="379829"/>
            <a:ext cx="8832013" cy="5635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el-GR" b="1" dirty="0" smtClean="0"/>
              <a:t>Όνομα: </a:t>
            </a:r>
            <a:r>
              <a:rPr lang="el-GR" dirty="0" smtClean="0"/>
              <a:t>διαχωρισμός χρωστικών των φύλλων σε κονιοποιημένο </a:t>
            </a:r>
            <a:r>
              <a:rPr lang="en-US" dirty="0" smtClean="0"/>
              <a:t>CaCO</a:t>
            </a:r>
            <a:r>
              <a:rPr lang="en-US" baseline="-25000" dirty="0" smtClean="0"/>
              <a:t>3</a:t>
            </a:r>
            <a:r>
              <a:rPr lang="en-US" dirty="0" smtClean="0"/>
              <a:t> </a:t>
            </a:r>
            <a:r>
              <a:rPr lang="el-GR" dirty="0" smtClean="0"/>
              <a:t>σε έγχρωμες ζώνες. </a:t>
            </a:r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l-GR" u="sng" dirty="0" smtClean="0"/>
              <a:t>Προσοχή: </a:t>
            </a:r>
            <a:r>
              <a:rPr lang="el-GR" dirty="0" smtClean="0"/>
              <a:t>Δεν σημαίνει ότι όλες οι ουσίες που μπορούν να διαχωριστούν πρέπει να είναι έγχρωμες.</a:t>
            </a:r>
            <a:endParaRPr lang="el-GR" dirty="0"/>
          </a:p>
        </p:txBody>
      </p:sp>
      <p:pic>
        <p:nvPicPr>
          <p:cNvPr id="1026" name="Picture 2" descr="http://upload.wikimedia.org/wikipedia/commons/3/3f/Chromatography_colum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025" y="1353503"/>
            <a:ext cx="2489150" cy="290900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914487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Ταξινόμηση </a:t>
            </a:r>
            <a:r>
              <a:rPr lang="el-GR" dirty="0" err="1" smtClean="0"/>
              <a:t>χρωματογραφικών</a:t>
            </a:r>
            <a:r>
              <a:rPr lang="el-GR" dirty="0" smtClean="0"/>
              <a:t> τεχνικών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r>
              <a:rPr lang="el-GR" dirty="0" smtClean="0"/>
              <a:t>Η διαφοροποίηση των τεχνικών μπορεί να γίνει </a:t>
            </a:r>
            <a:endParaRPr lang="en-US" dirty="0" smtClean="0"/>
          </a:p>
          <a:p>
            <a:pPr marL="0" indent="0">
              <a:buNone/>
            </a:pPr>
            <a:endParaRPr lang="el-GR" dirty="0" smtClean="0"/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Φύση της κινητής φάσης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Φύση και μορφή της στατικής φάσης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Βάση μηχανισμού διαχωρισμού</a:t>
            </a:r>
          </a:p>
          <a:p>
            <a:pPr marL="514350" indent="-514350">
              <a:buFont typeface="+mj-lt"/>
              <a:buAutoNum type="arabicPeriod"/>
            </a:pPr>
            <a:r>
              <a:rPr lang="el-GR" dirty="0" smtClean="0"/>
              <a:t>Τρόπο εισαγωγής του δείγματος 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2597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000" dirty="0" smtClean="0"/>
              <a:t>Βάση της φύσης της κινητής και στατικής φάσης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Ως προς την </a:t>
            </a:r>
            <a:r>
              <a:rPr lang="el-GR" u="sng" dirty="0" smtClean="0"/>
              <a:t>κινητή φάση</a:t>
            </a:r>
          </a:p>
          <a:p>
            <a:r>
              <a:rPr lang="el-GR" dirty="0" smtClean="0"/>
              <a:t>Υγρή χρωματογραφία </a:t>
            </a:r>
            <a:r>
              <a:rPr lang="en-US" dirty="0" smtClean="0"/>
              <a:t>LC</a:t>
            </a:r>
          </a:p>
          <a:p>
            <a:r>
              <a:rPr lang="el-GR" dirty="0" smtClean="0"/>
              <a:t>Αέρια χρωματογραφία </a:t>
            </a:r>
            <a:r>
              <a:rPr lang="en-US" dirty="0" smtClean="0"/>
              <a:t>GC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Ως προς την </a:t>
            </a:r>
            <a:r>
              <a:rPr lang="el-GR" u="sng" dirty="0" smtClean="0"/>
              <a:t>στατική φάση</a:t>
            </a:r>
          </a:p>
          <a:p>
            <a:r>
              <a:rPr lang="el-GR" dirty="0" smtClean="0"/>
              <a:t>Υγρή-στερεή χρωματογραφία </a:t>
            </a:r>
            <a:r>
              <a:rPr lang="en-US" dirty="0" smtClean="0"/>
              <a:t>LSC</a:t>
            </a:r>
            <a:endParaRPr lang="el-GR" dirty="0" smtClean="0"/>
          </a:p>
          <a:p>
            <a:r>
              <a:rPr lang="el-GR" dirty="0" smtClean="0"/>
              <a:t>Υγρή-υγρή χρωματογραφία</a:t>
            </a:r>
            <a:r>
              <a:rPr lang="en-US" dirty="0" smtClean="0"/>
              <a:t> LLC</a:t>
            </a:r>
            <a:endParaRPr lang="el-GR" dirty="0" smtClean="0"/>
          </a:p>
          <a:p>
            <a:r>
              <a:rPr lang="el-GR" dirty="0" smtClean="0"/>
              <a:t>Αέρια-στερεή χρωματογραφία</a:t>
            </a:r>
            <a:r>
              <a:rPr lang="en-US" dirty="0" smtClean="0"/>
              <a:t> GSC</a:t>
            </a:r>
            <a:endParaRPr lang="el-GR" dirty="0" smtClean="0"/>
          </a:p>
          <a:p>
            <a:r>
              <a:rPr lang="el-GR" dirty="0" smtClean="0"/>
              <a:t>Αέρια-υγρή χρωματογραφία</a:t>
            </a:r>
            <a:r>
              <a:rPr lang="en-US" dirty="0" smtClean="0"/>
              <a:t> GLC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79307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4133" y="176505"/>
            <a:ext cx="10515600" cy="1325563"/>
          </a:xfrm>
        </p:spPr>
        <p:txBody>
          <a:bodyPr/>
          <a:lstStyle/>
          <a:p>
            <a:r>
              <a:rPr lang="el-GR" dirty="0" smtClean="0"/>
              <a:t>Βάση </a:t>
            </a:r>
            <a:r>
              <a:rPr lang="el-GR" u="sng" dirty="0" smtClean="0"/>
              <a:t>μηχανισμού διαχωρισμού</a:t>
            </a:r>
            <a:endParaRPr lang="el-GR" u="sng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62951" y="1164443"/>
            <a:ext cx="10515600" cy="435133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l-GR" b="1" dirty="0" smtClean="0"/>
              <a:t>Χρωματογραφία προσρόφησης</a:t>
            </a:r>
            <a:endParaRPr lang="en-US" b="1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l-GR" dirty="0" smtClean="0"/>
          </a:p>
          <a:p>
            <a:endParaRPr lang="el-GR" dirty="0"/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9610" y="1719218"/>
            <a:ext cx="3038119" cy="414714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5164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1189677" cy="1325563"/>
          </a:xfrm>
        </p:spPr>
        <p:txBody>
          <a:bodyPr>
            <a:noAutofit/>
          </a:bodyPr>
          <a:lstStyle/>
          <a:p>
            <a:r>
              <a:rPr lang="el-GR" sz="3600" b="1" dirty="0"/>
              <a:t>Χρωματογραφία </a:t>
            </a:r>
            <a:r>
              <a:rPr lang="el-GR" sz="3600" b="1" dirty="0" err="1" smtClean="0"/>
              <a:t>ιονανταλλαγής</a:t>
            </a:r>
            <a:r>
              <a:rPr lang="en-US" sz="3600" b="1" dirty="0" smtClean="0"/>
              <a:t> &amp; </a:t>
            </a:r>
            <a:r>
              <a:rPr lang="el-GR" sz="3600" b="1" dirty="0"/>
              <a:t>μοριακού αποκλεισμού</a:t>
            </a:r>
            <a:br>
              <a:rPr lang="el-GR" sz="3600" b="1" dirty="0"/>
            </a:br>
            <a:endParaRPr lang="el-GR" sz="3600" b="1" dirty="0"/>
          </a:p>
        </p:txBody>
      </p:sp>
      <p:pic>
        <p:nvPicPr>
          <p:cNvPr id="6" name="Θέση περιεχομένου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7059" y="2006903"/>
            <a:ext cx="6757881" cy="398878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17826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/>
              <a:t>Χρωματογραφία κατανομής </a:t>
            </a:r>
            <a:br>
              <a:rPr lang="el-GR" b="1" dirty="0"/>
            </a:br>
            <a:endParaRPr lang="el-GR" b="1" dirty="0"/>
          </a:p>
        </p:txBody>
      </p:sp>
      <p:pic>
        <p:nvPicPr>
          <p:cNvPr id="4" name="Θέση περιεχομένου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4910" y="1367340"/>
            <a:ext cx="3539096" cy="420279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0886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195</Words>
  <Application>Microsoft Office PowerPoint</Application>
  <PresentationFormat>Προσαρμογή</PresentationFormat>
  <Paragraphs>53</Paragraphs>
  <Slides>14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14</vt:i4>
      </vt:variant>
    </vt:vector>
  </HeadingPairs>
  <TitlesOfParts>
    <vt:vector size="15" baseType="lpstr">
      <vt:lpstr>Θέμα του Office</vt:lpstr>
      <vt:lpstr>Χρωματογραφία</vt:lpstr>
      <vt:lpstr>Διαφάνεια 2</vt:lpstr>
      <vt:lpstr>Διαφάνεια 3</vt:lpstr>
      <vt:lpstr>Διαφάνεια 4</vt:lpstr>
      <vt:lpstr>Ταξινόμηση χρωματογραφικών τεχνικών</vt:lpstr>
      <vt:lpstr>Βάση της φύσης της κινητής και στατικής φάσης</vt:lpstr>
      <vt:lpstr>Βάση μηχανισμού διαχωρισμού</vt:lpstr>
      <vt:lpstr>Χρωματογραφία ιονανταλλαγής &amp; μοριακού αποκλεισμού </vt:lpstr>
      <vt:lpstr>Χρωματογραφία κατανομής  </vt:lpstr>
      <vt:lpstr>Χρωματογραφία μοριακού αποκλεισμού</vt:lpstr>
      <vt:lpstr>Χρωματογραφία συγγένειας </vt:lpstr>
      <vt:lpstr>Βάση φυσικής μορφής στατικής φάσης</vt:lpstr>
      <vt:lpstr>Βάση τρόπου εισαγωγής και κινήσεως δείγματος</vt:lpstr>
      <vt:lpstr>Βασική αρχή και ορολογία χρωματογραφίας εκλούσεως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Χρωματογραφία</dc:title>
  <dc:creator>cookie</dc:creator>
  <cp:lastModifiedBy>cokie</cp:lastModifiedBy>
  <cp:revision>29</cp:revision>
  <dcterms:created xsi:type="dcterms:W3CDTF">2014-10-23T07:14:15Z</dcterms:created>
  <dcterms:modified xsi:type="dcterms:W3CDTF">2017-11-19T19:16:36Z</dcterms:modified>
</cp:coreProperties>
</file>