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8" r:id="rId5"/>
    <p:sldId id="275" r:id="rId6"/>
    <p:sldId id="274" r:id="rId7"/>
    <p:sldId id="259" r:id="rId8"/>
    <p:sldId id="260" r:id="rId9"/>
    <p:sldId id="261" r:id="rId10"/>
    <p:sldId id="262" r:id="rId11"/>
    <p:sldId id="276" r:id="rId12"/>
    <p:sldId id="263" r:id="rId13"/>
    <p:sldId id="264" r:id="rId14"/>
    <p:sldId id="265" r:id="rId15"/>
    <p:sldId id="277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26/2/2021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6000" dirty="0"/>
              <a:t>Μέταλλα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Η </a:t>
            </a:r>
            <a:r>
              <a:rPr lang="el-GR" b="1" dirty="0">
                <a:solidFill>
                  <a:srgbClr val="FF0000"/>
                </a:solidFill>
              </a:rPr>
              <a:t>σκληρότητα</a:t>
            </a:r>
            <a:r>
              <a:rPr lang="el-GR" dirty="0"/>
              <a:t> ορίζεται ως το μέτρο της αντίστασης της μεταλλικής επιφάνειας σε χάραξη ή καταστροφή λόγω άσκησης κάποιας δύναμης ή πίεσης. ο χάλυβας είναι πιο σκληρός, ανθεκτικός, αλλά ταυτόχρονα και πιο εύθραυστος από το χαλκό.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dirty="0"/>
              <a:t>Η </a:t>
            </a:r>
            <a:r>
              <a:rPr lang="el-GR" b="1" dirty="0">
                <a:solidFill>
                  <a:srgbClr val="FF0000"/>
                </a:solidFill>
              </a:rPr>
              <a:t>ευθραυστότητα</a:t>
            </a:r>
            <a:r>
              <a:rPr lang="el-GR" dirty="0"/>
              <a:t> είναι το αντίθετο της </a:t>
            </a:r>
            <a:r>
              <a:rPr lang="el-GR" b="1" dirty="0">
                <a:solidFill>
                  <a:srgbClr val="FF0000"/>
                </a:solidFill>
              </a:rPr>
              <a:t>ολκιμότητας</a:t>
            </a:r>
            <a:r>
              <a:rPr lang="el-GR" dirty="0"/>
              <a:t>. Όσο περισσότερο μπορεί να τεντωθεί-τραβηχτεί ένα μέταλλο, πριν σπάσει τελικά, τόσο περισσότερο όλκιμο είναι. Αν δεν αντέχει σε τράβηγμα, είναι εύθραυστο.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l-GR" dirty="0"/>
              <a:t>Οι </a:t>
            </a:r>
            <a:r>
              <a:rPr lang="el-GR" b="1" u="sng" dirty="0">
                <a:solidFill>
                  <a:srgbClr val="FF0000"/>
                </a:solidFill>
              </a:rPr>
              <a:t>θερμικές ιδιότητες </a:t>
            </a:r>
            <a:r>
              <a:rPr lang="el-GR" dirty="0"/>
              <a:t>ενός μετάλλου περιλαμβάνουν την ικανότητά του να άγει τη θερμότητα, να διαστέλλεται, όταν θερμαίνεται, και το σημείο τήξεως του.</a:t>
            </a:r>
          </a:p>
          <a:p>
            <a:pPr>
              <a:buFont typeface="Wingdings" pitchFamily="2" charset="2"/>
              <a:buChar char="Ø"/>
            </a:pPr>
            <a:r>
              <a:rPr lang="el-GR" b="1" dirty="0">
                <a:solidFill>
                  <a:srgbClr val="FF0000"/>
                </a:solidFill>
              </a:rPr>
              <a:t>Θερμική αγωγιμότητα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/>
              <a:t>είναι η ικανότητα της θερμότητας να διαχέεται μέσα σε ένα υλικό.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Η </a:t>
            </a:r>
            <a:r>
              <a:rPr lang="el-GR" b="1" dirty="0">
                <a:solidFill>
                  <a:srgbClr val="FF0000"/>
                </a:solidFill>
              </a:rPr>
              <a:t>ηλεκτρική αγωγιμότητα</a:t>
            </a:r>
            <a:r>
              <a:rPr lang="el-GR" dirty="0"/>
              <a:t> είναι η ικανότητα των μετάλλων να άγουν τον ηλεκτρισμό στη μάζα τους. 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Οι καλοί αγωγοί ηλεκτρισμού είναι σώματα που είναι και καλοί αγωγοί θερμότητας.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Άλλες ιδιότητες: μερικά μέταλλα δημιουργούν </a:t>
            </a:r>
            <a:r>
              <a:rPr lang="el-GR" dirty="0">
                <a:solidFill>
                  <a:srgbClr val="FF0000"/>
                </a:solidFill>
              </a:rPr>
              <a:t>μαγνητικό πεδίο </a:t>
            </a:r>
            <a:r>
              <a:rPr lang="el-GR" dirty="0"/>
              <a:t>γύρω τους (π.χ. ο σίδηρος, το νικέλιο και το κοβάλτιο). Έτσι, μπορούμε να διαπιστώσουμε την παρουσία αυτών των μετάλλων χρησιμοποιώντας ένα μαγνήτη.</a:t>
            </a:r>
          </a:p>
          <a:p>
            <a:r>
              <a:rPr lang="el-GR" dirty="0">
                <a:solidFill>
                  <a:srgbClr val="FF0000"/>
                </a:solidFill>
              </a:rPr>
              <a:t>Χρώμα</a:t>
            </a:r>
            <a:r>
              <a:rPr lang="el-GR" dirty="0"/>
              <a:t>: το λευκό-ασημί, όπως του σιδήρου, του αργύρου, του αλουμινίου και του ψευδαργύρου (ανακλούν όλες τις συχνότητες του ορατού), εξαίρεση ο χρυσός, ο χαλκός και τα κράματα του.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b="1" dirty="0">
                <a:solidFill>
                  <a:srgbClr val="FF0000"/>
                </a:solidFill>
              </a:rPr>
              <a:t>Χημικές ιδιότητες : </a:t>
            </a:r>
            <a:r>
              <a:rPr lang="el-GR" dirty="0"/>
              <a:t>αφορούν στην αντίστασή του στη διάβρωση, σε οξέα, σε άλατα και κάτω από την επίδραση άλλων χημικών ουσιών. </a:t>
            </a:r>
          </a:p>
          <a:p>
            <a:r>
              <a:rPr lang="el-GR" dirty="0"/>
              <a:t>Μερικά μέταλλα είναι περισσότερο ανθεκτικά (π.χ. </a:t>
            </a:r>
            <a:r>
              <a:rPr lang="en-US" dirty="0"/>
              <a:t>Au, Ag)</a:t>
            </a:r>
            <a:r>
              <a:rPr lang="el-GR" dirty="0"/>
              <a:t> στη διάβρωση, σε οξέα, σε άλατα και κάτω από την επίδραση άλλων χημικών, απ’ ότι κάποια άλλα</a:t>
            </a:r>
            <a:r>
              <a:rPr lang="en-US" dirty="0"/>
              <a:t> (</a:t>
            </a:r>
            <a:r>
              <a:rPr lang="el-GR" dirty="0"/>
              <a:t>π</a:t>
            </a:r>
            <a:r>
              <a:rPr lang="en-US" dirty="0"/>
              <a:t>.</a:t>
            </a:r>
            <a:r>
              <a:rPr lang="el-GR" dirty="0"/>
              <a:t>χ</a:t>
            </a:r>
            <a:r>
              <a:rPr lang="en-US" dirty="0"/>
              <a:t>. Fe)</a:t>
            </a:r>
            <a:r>
              <a:rPr lang="el-GR" dirty="0"/>
              <a:t>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4000" dirty="0">
                <a:solidFill>
                  <a:srgbClr val="FF0000"/>
                </a:solidFill>
              </a:rPr>
              <a:t>Διάβρωση:</a:t>
            </a:r>
            <a:r>
              <a:rPr lang="el-GR" dirty="0"/>
              <a:t> κάθε αυθόρμητη, εκβιασμένη, ηλεκτροχημικής, χημικής, μηχανικής, βιολογικής αλλοίωσης της επιφάνειας των μετάλλων (ή των κραμάτων τους) που οδηγεί σε απώλεια υλικού. 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el-GR" b="1" dirty="0">
                <a:solidFill>
                  <a:schemeClr val="accent4">
                    <a:lumMod val="75000"/>
                  </a:schemeClr>
                </a:solidFill>
              </a:rPr>
              <a:t>Αλλοίωση επιφάνειας</a:t>
            </a:r>
          </a:p>
          <a:p>
            <a:pPr>
              <a:buNone/>
            </a:pPr>
            <a:r>
              <a:rPr lang="el-GR" dirty="0"/>
              <a:t>    Επιφάνεια: γεωμετρική του σχήματος, με τις επιφανειακές ανωμαλίες (πόρους, ενεργά κέντρα, ενεργοί δρόμοι από αταξίες δομής)</a:t>
            </a:r>
          </a:p>
          <a:p>
            <a:r>
              <a:rPr lang="el-GR" dirty="0"/>
              <a:t>Εκεί θα γίνει η διάβρωση, ΌΧΙ σε όλη την μάζα</a:t>
            </a:r>
          </a:p>
          <a:p>
            <a:r>
              <a:rPr lang="el-GR" dirty="0"/>
              <a:t>Μεταφορά ενέργειας και μάζας στην </a:t>
            </a:r>
            <a:r>
              <a:rPr lang="el-GR" dirty="0" err="1"/>
              <a:t>διεπιφάνεια</a:t>
            </a:r>
            <a:r>
              <a:rPr lang="el-GR" dirty="0"/>
              <a:t> (αντικείμενο-</a:t>
            </a:r>
            <a:r>
              <a:rPr lang="el-GR" dirty="0" err="1"/>
              <a:t>διαβρωτικ</a:t>
            </a:r>
            <a:r>
              <a:rPr lang="el-GR" dirty="0"/>
              <a:t>ό περιβάλλον)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4" name="3 - Καμπύλο δεξιό βέλος"/>
          <p:cNvSpPr/>
          <p:nvPr/>
        </p:nvSpPr>
        <p:spPr>
          <a:xfrm>
            <a:off x="571472" y="785794"/>
            <a:ext cx="214314" cy="71438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pPr>
              <a:buNone/>
            </a:pPr>
            <a:endParaRPr lang="el-GR" dirty="0">
              <a:solidFill>
                <a:srgbClr val="FF0000"/>
              </a:solidFill>
            </a:endParaRPr>
          </a:p>
          <a:p>
            <a:pPr>
              <a:buNone/>
            </a:pPr>
            <a:endParaRPr lang="el-G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l-GR" b="1" dirty="0">
                <a:solidFill>
                  <a:schemeClr val="accent4">
                    <a:lumMod val="75000"/>
                  </a:schemeClr>
                </a:solidFill>
              </a:rPr>
              <a:t>Απώλεια υλικού</a:t>
            </a:r>
          </a:p>
          <a:p>
            <a:pPr>
              <a:buNone/>
            </a:pPr>
            <a:r>
              <a:rPr lang="el-GR" dirty="0"/>
              <a:t>Απώλεια υλικού          όχι απαραίτητα απώλεια μάζας</a:t>
            </a:r>
          </a:p>
          <a:p>
            <a:pPr>
              <a:buNone/>
            </a:pPr>
            <a:r>
              <a:rPr lang="el-GR" dirty="0"/>
              <a:t>Ως απώλεια νοείται και  η αλλαγή σχήματος</a:t>
            </a:r>
          </a:p>
          <a:p>
            <a:pPr>
              <a:buNone/>
            </a:pPr>
            <a:r>
              <a:rPr lang="el-GR" dirty="0"/>
              <a:t> </a:t>
            </a:r>
          </a:p>
        </p:txBody>
      </p:sp>
      <p:sp>
        <p:nvSpPr>
          <p:cNvPr id="4" name="3 - Δεξιό βέλος"/>
          <p:cNvSpPr/>
          <p:nvPr/>
        </p:nvSpPr>
        <p:spPr>
          <a:xfrm>
            <a:off x="3286116" y="2214554"/>
            <a:ext cx="78581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el-GR" dirty="0"/>
              <a:t>   </a:t>
            </a:r>
          </a:p>
          <a:p>
            <a:pPr>
              <a:buNone/>
            </a:pPr>
            <a:r>
              <a:rPr lang="el-GR" dirty="0"/>
              <a:t>   </a:t>
            </a:r>
            <a:r>
              <a:rPr lang="el-GR" b="1" u="sng" dirty="0">
                <a:solidFill>
                  <a:schemeClr val="accent4">
                    <a:lumMod val="75000"/>
                  </a:schemeClr>
                </a:solidFill>
              </a:rPr>
              <a:t>Αυθόρμητη</a:t>
            </a:r>
            <a:r>
              <a:rPr lang="el-GR" u="sng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l-GR" u="sng" dirty="0"/>
              <a:t>και </a:t>
            </a:r>
            <a:r>
              <a:rPr lang="el-GR" b="1" u="sng" dirty="0">
                <a:solidFill>
                  <a:schemeClr val="accent4">
                    <a:lumMod val="75000"/>
                  </a:schemeClr>
                </a:solidFill>
              </a:rPr>
              <a:t>εκβιασμένη</a:t>
            </a:r>
            <a:r>
              <a:rPr lang="el-GR" u="sng" dirty="0"/>
              <a:t> διάβρωση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>
                <a:solidFill>
                  <a:srgbClr val="FF0000"/>
                </a:solidFill>
              </a:rPr>
              <a:t>   </a:t>
            </a:r>
            <a:r>
              <a:rPr lang="el-GR" dirty="0">
                <a:solidFill>
                  <a:schemeClr val="accent4">
                    <a:lumMod val="75000"/>
                  </a:schemeClr>
                </a:solidFill>
              </a:rPr>
              <a:t>Αυθόρμητη αλλοίωση</a:t>
            </a:r>
            <a:r>
              <a:rPr lang="el-GR" dirty="0"/>
              <a:t>: αυθόρμητο φαινόμενο, σε συνθήκες περιβάλλοντος, περιέχει την έννοια του φυσικού περιβάλλοντος (σε αντιδιαστολή με το ρυπασμένο περιβάλλον)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>
                <a:solidFill>
                  <a:schemeClr val="accent4">
                    <a:lumMod val="75000"/>
                  </a:schemeClr>
                </a:solidFill>
              </a:rPr>
              <a:t>Εκβιασμένη διάβρωση</a:t>
            </a:r>
            <a:r>
              <a:rPr lang="el-GR" dirty="0"/>
              <a:t>:</a:t>
            </a:r>
          </a:p>
          <a:p>
            <a:pPr marL="514350" indent="-514350">
              <a:buFont typeface="+mj-lt"/>
              <a:buAutoNum type="alphaLcParenR"/>
            </a:pPr>
            <a:r>
              <a:rPr lang="el-GR" dirty="0"/>
              <a:t>Από έντονες μη φυσιολογικές συνθήκες, π.χ. υψηλές θ από φωτιά, ραδιενέργεια, εκρήξεις κ.τ.λ.</a:t>
            </a:r>
          </a:p>
          <a:p>
            <a:pPr marL="514350" indent="-514350">
              <a:buFont typeface="+mj-lt"/>
              <a:buAutoNum type="alphaLcParenR"/>
            </a:pPr>
            <a:r>
              <a:rPr lang="el-GR" dirty="0"/>
              <a:t>Από ρυπαντές στον αέρα, στην θάλασσα, στα ποτάμια και στις λίμνες</a:t>
            </a:r>
          </a:p>
          <a:p>
            <a:pPr marL="514350" indent="-514350">
              <a:buFont typeface="+mj-lt"/>
              <a:buAutoNum type="alphaLcParenR"/>
            </a:pPr>
            <a:r>
              <a:rPr lang="el-GR" dirty="0"/>
              <a:t>Από ηθελημένη επιβολή έντονων διαβρωτικών συνθηκών (καθαρισμό μετάλλων, ανοδική οξείδωση Α</a:t>
            </a:r>
            <a:r>
              <a:rPr lang="en-US" dirty="0"/>
              <a:t>l </a:t>
            </a:r>
            <a:r>
              <a:rPr lang="el-GR" dirty="0"/>
              <a:t>και χάλυβα για προστασία, </a:t>
            </a:r>
            <a:r>
              <a:rPr lang="el-GR" dirty="0" err="1"/>
              <a:t>κ.ά</a:t>
            </a:r>
            <a:r>
              <a:rPr lang="el-GR" dirty="0"/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r>
              <a:rPr lang="el-GR" sz="2800" dirty="0"/>
              <a:t>Μέταλλα: στοιχεία από άτομα ιδίου τύπου, συνήθως στερεά σε </a:t>
            </a:r>
            <a:r>
              <a:rPr lang="el-GR" sz="2800" dirty="0" err="1"/>
              <a:t>θ.δ</a:t>
            </a:r>
            <a:r>
              <a:rPr lang="el-GR" sz="2800" dirty="0"/>
              <a:t>. (με εξαίρεση τον</a:t>
            </a:r>
            <a:r>
              <a:rPr lang="en-US" sz="2800" dirty="0"/>
              <a:t> Hg</a:t>
            </a:r>
            <a:r>
              <a:rPr lang="el-GR" sz="2800" dirty="0"/>
              <a:t> ). </a:t>
            </a:r>
            <a:endParaRPr lang="en-US" sz="2800" dirty="0"/>
          </a:p>
          <a:p>
            <a:r>
              <a:rPr lang="el-GR" sz="2800" dirty="0"/>
              <a:t>Τ</a:t>
            </a:r>
            <a:r>
              <a:rPr lang="en-US" sz="2800" dirty="0"/>
              <a:t>o</a:t>
            </a:r>
            <a:r>
              <a:rPr lang="el-GR" sz="2800" dirty="0"/>
              <a:t> 75 % των στοιχείων στην φύση είναι μέταλλα, όπως ο χρυσός, το ασήμι, ο σίδηρος, το ασβέστιο κ.α.. </a:t>
            </a:r>
            <a:endParaRPr lang="en-US" sz="2800" dirty="0"/>
          </a:p>
          <a:p>
            <a:endParaRPr lang="el-GR" sz="2800" dirty="0"/>
          </a:p>
        </p:txBody>
      </p:sp>
      <p:pic>
        <p:nvPicPr>
          <p:cNvPr id="4" name="3 - Εικόνα" descr="http://ebooks.edu.gr/modules/ebook/show.php/DSGYM-C102/362/2433,9308/images/img2_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290" y="2857496"/>
            <a:ext cx="5274310" cy="3077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el-GR" dirty="0"/>
              <a:t>Από απότομες αλλαγές συνθηκών περιβάλλοντος(εκταφή ταφικών ευρημάτων με </a:t>
            </a:r>
            <a:r>
              <a:rPr lang="el-GR" dirty="0" err="1"/>
              <a:t>απιονισμένο</a:t>
            </a:r>
            <a:r>
              <a:rPr lang="el-GR" dirty="0"/>
              <a:t> νερό)</a:t>
            </a:r>
          </a:p>
          <a:p>
            <a:r>
              <a:rPr lang="el-GR" dirty="0"/>
              <a:t>Από κακές επεμβάσεις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b="1" dirty="0">
                <a:solidFill>
                  <a:schemeClr val="accent4">
                    <a:lumMod val="75000"/>
                  </a:schemeClr>
                </a:solidFill>
              </a:rPr>
              <a:t>Γενικές μακροσκοπικές παρατηρήσεις:</a:t>
            </a:r>
          </a:p>
          <a:p>
            <a:r>
              <a:rPr lang="el-GR" dirty="0" err="1"/>
              <a:t>Τριεπιφάνειες</a:t>
            </a:r>
            <a:r>
              <a:rPr lang="el-GR" dirty="0"/>
              <a:t> μεγαλώνουν την διάβρωση των μετάλλων και των κραμάτων</a:t>
            </a:r>
          </a:p>
          <a:p>
            <a:r>
              <a:rPr lang="el-GR" dirty="0"/>
              <a:t>Όσο μεγαλύτερη η αγωγιμότητα του διαβρωτικού περιβάλλοντος, τόσο μεγαλύτερη η διάβρωση (παρουσία </a:t>
            </a:r>
            <a:r>
              <a:rPr lang="en-US" dirty="0" err="1"/>
              <a:t>NaCl</a:t>
            </a:r>
            <a:r>
              <a:rPr lang="en-US" dirty="0"/>
              <a:t>)</a:t>
            </a:r>
          </a:p>
          <a:p>
            <a:r>
              <a:rPr lang="el-GR" dirty="0"/>
              <a:t>Κάθε ανομοιογένεια της μεταλλικής επιφάνειας μεγαλώνει την διάβρωση </a:t>
            </a:r>
          </a:p>
          <a:p>
            <a:r>
              <a:rPr lang="el-GR" dirty="0"/>
              <a:t>Υψηλή θερμοκρασία, αυξάνει την διάβρωση</a:t>
            </a:r>
            <a:endParaRPr lang="en-US" dirty="0"/>
          </a:p>
          <a:p>
            <a:pPr>
              <a:buNone/>
            </a:pPr>
            <a:r>
              <a:rPr lang="el-GR" dirty="0"/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r>
              <a:rPr lang="el-GR" dirty="0"/>
              <a:t>Αλλαγή διαβρωτικού περιβάλλοντος ή διακύμανση των ιδιοτήτων του περιβάλλοντος μεγαλώνει την διάβρωση (μεταβολές θ, αγωγιμότητας, περιεκτικότητας οξυγόνου, εναλλαγή αέρα-νερού, κ.ά.</a:t>
            </a:r>
          </a:p>
          <a:p>
            <a:r>
              <a:rPr lang="el-GR" dirty="0"/>
              <a:t>Διόγκωση μετάλλων και κραμάτων, διάβρωση και ρήξη των γύρω υλικών</a:t>
            </a:r>
          </a:p>
          <a:p>
            <a:r>
              <a:rPr lang="el-GR" dirty="0"/>
              <a:t>Όξινο </a:t>
            </a:r>
            <a:r>
              <a:rPr lang="en-US" dirty="0"/>
              <a:t>pH, </a:t>
            </a:r>
            <a:r>
              <a:rPr lang="el-GR" dirty="0"/>
              <a:t>αυξάνει την διάβρωση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el-GR" dirty="0"/>
              <a:t>Αλκαλικό </a:t>
            </a:r>
            <a:r>
              <a:rPr lang="en-US" dirty="0"/>
              <a:t>pH</a:t>
            </a:r>
            <a:r>
              <a:rPr lang="el-GR" dirty="0"/>
              <a:t> μειώνει την διάβρωση αν υπάρχει υδρόλυση, αν όχι αυξάνει (λόγω αύξησης αγωγιμότητας </a:t>
            </a:r>
          </a:p>
          <a:p>
            <a:r>
              <a:rPr lang="el-GR" dirty="0"/>
              <a:t>Ύπαρξη 2 μετάλλων ή κράματα άλλων συγκεντρώσεων, αυξημένη διάβρωση λόγω σχηματισμού γαλβανικού στοιχείου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 algn="ctr">
              <a:buNone/>
            </a:pPr>
            <a:r>
              <a:rPr lang="el-GR" dirty="0"/>
              <a:t>Κύρια αντίδραση διάβρωσης</a:t>
            </a:r>
          </a:p>
          <a:p>
            <a:pPr algn="ctr"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                              ΟΞΕΙΔΩΣΗ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n-US" dirty="0"/>
              <a:t>                  Me         Me</a:t>
            </a:r>
            <a:r>
              <a:rPr lang="en-US" baseline="30000" dirty="0"/>
              <a:t>n+</a:t>
            </a:r>
            <a:r>
              <a:rPr lang="en-US" dirty="0"/>
              <a:t>    +   ne</a:t>
            </a:r>
            <a:r>
              <a:rPr lang="en-US" baseline="30000" dirty="0"/>
              <a:t>-</a:t>
            </a:r>
            <a:r>
              <a:rPr lang="en-US" dirty="0"/>
              <a:t>  </a:t>
            </a:r>
          </a:p>
          <a:p>
            <a:pPr>
              <a:buNone/>
            </a:pPr>
            <a:r>
              <a:rPr lang="en-US" dirty="0"/>
              <a:t>(</a:t>
            </a:r>
            <a:r>
              <a:rPr lang="el-GR" dirty="0"/>
              <a:t>ή σχηματισμός ενώσεων π.χ. οξείδια, θειούχες ενώσεις, χλωρίδια κ.ά.)</a:t>
            </a: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4000496" y="1000108"/>
            <a:ext cx="285752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6" name="5 - Ευθύγραμμο βέλος σύνδεσης"/>
          <p:cNvCxnSpPr/>
          <p:nvPr/>
        </p:nvCxnSpPr>
        <p:spPr>
          <a:xfrm>
            <a:off x="2857488" y="3000372"/>
            <a:ext cx="57150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428604"/>
            <a:ext cx="9144000" cy="607223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/>
              <a:t>Τι πρέπει να ελέγχεται;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    Το </a:t>
            </a:r>
            <a:r>
              <a:rPr lang="el-GR" u="sng" dirty="0"/>
              <a:t>περιβάλλον</a:t>
            </a:r>
            <a:r>
              <a:rPr lang="el-GR" dirty="0"/>
              <a:t>, συγκεκριμένα: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 την αγωγιμότητα του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Περιεκτικότητά του σε Ο</a:t>
            </a:r>
            <a:r>
              <a:rPr lang="el-GR" baseline="-25000" dirty="0"/>
              <a:t>2</a:t>
            </a:r>
            <a:endParaRPr lang="el-GR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Θερμοκρασία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pH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Αιωρούμενες ουσίες (</a:t>
            </a:r>
            <a:r>
              <a:rPr lang="el-GR" dirty="0" err="1"/>
              <a:t>επικάθιση</a:t>
            </a:r>
            <a:r>
              <a:rPr lang="el-GR" dirty="0"/>
              <a:t>      ανομοιογένεια)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Ύπαρξη κολλοειδών (αριθμός </a:t>
            </a:r>
            <a:r>
              <a:rPr lang="el-GR" dirty="0" err="1"/>
              <a:t>μυκηλλίων</a:t>
            </a:r>
            <a:r>
              <a:rPr lang="el-GR" dirty="0"/>
              <a:t>/όγκο, φορτίο και ποσό φορτίου)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Ποιοτική και ποσοτική ανάλυση</a:t>
            </a:r>
          </a:p>
        </p:txBody>
      </p:sp>
      <p:sp>
        <p:nvSpPr>
          <p:cNvPr id="4" name="3 - Καμπύλο δεξιό βέλος"/>
          <p:cNvSpPr/>
          <p:nvPr/>
        </p:nvSpPr>
        <p:spPr>
          <a:xfrm>
            <a:off x="0" y="1000108"/>
            <a:ext cx="285752" cy="64294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5" name="4 - Δεξιό βέλος"/>
          <p:cNvSpPr/>
          <p:nvPr/>
        </p:nvSpPr>
        <p:spPr>
          <a:xfrm>
            <a:off x="5843816" y="4444298"/>
            <a:ext cx="35719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401080" cy="569755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u="sng" dirty="0">
                <a:solidFill>
                  <a:srgbClr val="FF0000"/>
                </a:solidFill>
              </a:rPr>
              <a:t>Φυσικά-αυτοφυή μέταλλα</a:t>
            </a:r>
            <a:r>
              <a:rPr lang="en-US" dirty="0"/>
              <a:t>:</a:t>
            </a:r>
            <a:r>
              <a:rPr lang="el-GR" dirty="0"/>
              <a:t> μέταλλα που υπάρχουν ως στοιχεία στην φύση</a:t>
            </a:r>
            <a:r>
              <a:rPr lang="en-US" dirty="0"/>
              <a:t>, </a:t>
            </a:r>
            <a:r>
              <a:rPr lang="el-GR" dirty="0"/>
              <a:t>π.χ. χρυσός, ασήμι, χαλκός (μερικές φορές) και σίδηρος από μετεωρίτες. 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Ο </a:t>
            </a:r>
            <a:r>
              <a:rPr lang="el-GR" dirty="0">
                <a:solidFill>
                  <a:srgbClr val="FF0000"/>
                </a:solidFill>
              </a:rPr>
              <a:t>χρυσός</a:t>
            </a:r>
            <a:r>
              <a:rPr lang="el-GR" dirty="0"/>
              <a:t> και ο </a:t>
            </a:r>
            <a:r>
              <a:rPr lang="el-GR" dirty="0">
                <a:solidFill>
                  <a:srgbClr val="FF0000"/>
                </a:solidFill>
              </a:rPr>
              <a:t>άργυρος</a:t>
            </a:r>
            <a:r>
              <a:rPr lang="el-GR" dirty="0"/>
              <a:t> είναι σταθερά μέταλλα και παραμένουν αμετάβλητα με την πάροδο του χρόνου.</a:t>
            </a:r>
          </a:p>
          <a:p>
            <a:pPr>
              <a:buFont typeface="Wingdings" pitchFamily="2" charset="2"/>
              <a:buChar char="Ø"/>
            </a:pP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Είναι: Ασήμι, χρυσός, πλατίνα, </a:t>
            </a:r>
            <a:r>
              <a:rPr lang="el-GR" dirty="0" err="1"/>
              <a:t>παλάδιο</a:t>
            </a:r>
            <a:r>
              <a:rPr lang="el-GR" dirty="0"/>
              <a:t>, ρόδιο, </a:t>
            </a:r>
            <a:r>
              <a:rPr lang="el-GR" dirty="0" err="1"/>
              <a:t>ρουθένιο</a:t>
            </a:r>
            <a:r>
              <a:rPr lang="el-GR" dirty="0"/>
              <a:t>, ιρίδιο και όσμιο</a:t>
            </a:r>
          </a:p>
          <a:p>
            <a:r>
              <a:rPr lang="el-GR" dirty="0"/>
              <a:t>Πιο ευρέως χρησιμοποιούνται τα 3 πρώτα</a:t>
            </a:r>
          </a:p>
          <a:p>
            <a:r>
              <a:rPr lang="el-GR" dirty="0"/>
              <a:t>Το ασήμι και ο χρυσός μπορούν να αποκτήσουν υψηλή αντοχή στην </a:t>
            </a:r>
            <a:r>
              <a:rPr lang="el-GR" dirty="0" err="1"/>
              <a:t>κραμάτωση</a:t>
            </a:r>
            <a:r>
              <a:rPr lang="el-GR" dirty="0"/>
              <a:t>.</a:t>
            </a:r>
          </a:p>
          <a:p>
            <a:r>
              <a:rPr lang="el-GR" dirty="0"/>
              <a:t>Ανθεκτικά στη οξείδωση και στην διάβρωση και θέρμανση</a:t>
            </a:r>
          </a:p>
          <a:p>
            <a:r>
              <a:rPr lang="el-GR" dirty="0"/>
              <a:t>Μαλακά, όλκιμα </a:t>
            </a:r>
          </a:p>
          <a:p>
            <a:r>
              <a:rPr lang="el-GR" dirty="0"/>
              <a:t>Ακριβά</a:t>
            </a:r>
          </a:p>
        </p:txBody>
      </p:sp>
      <p:sp>
        <p:nvSpPr>
          <p:cNvPr id="5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Ευγενή μέταλλα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571480"/>
            <a:ext cx="8858280" cy="548324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dirty="0"/>
              <a:t>Τα περισσότερα μέταλλα από μεταλλεύματα</a:t>
            </a:r>
          </a:p>
          <a:p>
            <a:pPr>
              <a:buNone/>
            </a:pPr>
            <a:r>
              <a:rPr lang="el-GR" dirty="0"/>
              <a:t>(μορφή οξειδίων, θειούχων ή υπεροξειδίων)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Μέταλλα        οξειδωμένη μορφή </a:t>
            </a:r>
          </a:p>
          <a:p>
            <a:pPr>
              <a:buNone/>
            </a:pPr>
            <a:r>
              <a:rPr lang="el-GR" dirty="0"/>
              <a:t>    </a:t>
            </a:r>
          </a:p>
          <a:p>
            <a:pPr>
              <a:buNone/>
            </a:pPr>
            <a:r>
              <a:rPr lang="el-GR" dirty="0"/>
              <a:t>Αναγωγή μεταλλευμάτων με προσφορά Ενέργειας</a:t>
            </a:r>
          </a:p>
          <a:p>
            <a:pPr>
              <a:buNone/>
            </a:pPr>
            <a:r>
              <a:rPr lang="el-GR" dirty="0"/>
              <a:t>Μ</a:t>
            </a:r>
            <a:r>
              <a:rPr lang="en-US" baseline="-25000" dirty="0" err="1"/>
              <a:t>x</a:t>
            </a:r>
            <a:r>
              <a:rPr lang="en-US" dirty="0" err="1"/>
              <a:t>O</a:t>
            </a:r>
            <a:r>
              <a:rPr lang="en-US" baseline="-25000" dirty="0" err="1"/>
              <a:t>y</a:t>
            </a:r>
            <a:r>
              <a:rPr lang="en-US" baseline="-25000" dirty="0"/>
              <a:t>(s)</a:t>
            </a:r>
            <a:r>
              <a:rPr lang="el-GR" dirty="0"/>
              <a:t> </a:t>
            </a:r>
            <a:r>
              <a:rPr lang="en-US" dirty="0"/>
              <a:t>  + y CO</a:t>
            </a:r>
            <a:r>
              <a:rPr lang="en-US" baseline="-25000" dirty="0"/>
              <a:t>(g)</a:t>
            </a:r>
            <a:r>
              <a:rPr lang="en-US" dirty="0"/>
              <a:t> +</a:t>
            </a:r>
            <a:r>
              <a:rPr lang="el-GR" dirty="0"/>
              <a:t> Δ</a:t>
            </a:r>
            <a:r>
              <a:rPr lang="en-US" dirty="0"/>
              <a:t>Q         x M</a:t>
            </a:r>
            <a:r>
              <a:rPr lang="en-US" baseline="-25000" dirty="0"/>
              <a:t>(l)</a:t>
            </a:r>
            <a:r>
              <a:rPr lang="en-US" dirty="0"/>
              <a:t> + y CO</a:t>
            </a:r>
            <a:r>
              <a:rPr lang="en-US" baseline="-25000" dirty="0"/>
              <a:t>2(g)</a:t>
            </a:r>
          </a:p>
          <a:p>
            <a:pPr>
              <a:buNone/>
            </a:pPr>
            <a:r>
              <a:rPr lang="en-US" dirty="0" err="1"/>
              <a:t>M</a:t>
            </a:r>
            <a:r>
              <a:rPr lang="en-US" baseline="-25000" dirty="0" err="1"/>
              <a:t>x</a:t>
            </a:r>
            <a:r>
              <a:rPr lang="en-US" dirty="0" err="1"/>
              <a:t>S</a:t>
            </a:r>
            <a:r>
              <a:rPr lang="en-US" baseline="-25000" dirty="0" err="1"/>
              <a:t>y</a:t>
            </a:r>
            <a:r>
              <a:rPr lang="en-US" baseline="-25000" dirty="0"/>
              <a:t>(s)</a:t>
            </a:r>
            <a:r>
              <a:rPr lang="en-US" dirty="0"/>
              <a:t>  + y H</a:t>
            </a:r>
            <a:r>
              <a:rPr lang="en-US" baseline="-25000" dirty="0"/>
              <a:t>2(g)</a:t>
            </a:r>
            <a:r>
              <a:rPr lang="en-US" dirty="0"/>
              <a:t>   + </a:t>
            </a:r>
            <a:r>
              <a:rPr lang="el-GR" dirty="0"/>
              <a:t>Δ</a:t>
            </a:r>
            <a:r>
              <a:rPr lang="en-US" dirty="0"/>
              <a:t>Q          x M</a:t>
            </a:r>
            <a:r>
              <a:rPr lang="en-US" baseline="-25000" dirty="0"/>
              <a:t>(l)</a:t>
            </a:r>
            <a:r>
              <a:rPr lang="en-US" dirty="0"/>
              <a:t>  + y H</a:t>
            </a:r>
            <a:r>
              <a:rPr lang="en-US" baseline="-25000" dirty="0"/>
              <a:t>2</a:t>
            </a:r>
            <a:r>
              <a:rPr lang="en-US" dirty="0"/>
              <a:t>S </a:t>
            </a:r>
            <a:r>
              <a:rPr lang="en-US" baseline="-25000" dirty="0"/>
              <a:t>(g)</a:t>
            </a:r>
            <a:endParaRPr lang="el-GR" baseline="-25000" dirty="0"/>
          </a:p>
        </p:txBody>
      </p:sp>
      <p:sp>
        <p:nvSpPr>
          <p:cNvPr id="4" name="3 - Βέλος προς τα κάτω"/>
          <p:cNvSpPr/>
          <p:nvPr/>
        </p:nvSpPr>
        <p:spPr>
          <a:xfrm>
            <a:off x="4071934" y="1785926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6" name="5 - Ευθύγραμμο βέλος σύνδεσης"/>
          <p:cNvCxnSpPr/>
          <p:nvPr/>
        </p:nvCxnSpPr>
        <p:spPr>
          <a:xfrm>
            <a:off x="1714480" y="2714620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- Καμπύλο δεξιό βέλος"/>
          <p:cNvSpPr/>
          <p:nvPr/>
        </p:nvSpPr>
        <p:spPr>
          <a:xfrm>
            <a:off x="0" y="3000372"/>
            <a:ext cx="357190" cy="57150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cxnSp>
        <p:nvCxnSpPr>
          <p:cNvPr id="8" name="7 - Ευθύγραμμο βέλος σύνδεσης"/>
          <p:cNvCxnSpPr/>
          <p:nvPr/>
        </p:nvCxnSpPr>
        <p:spPr>
          <a:xfrm>
            <a:off x="3857620" y="5000636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Ευθύγραμμο βέλος σύνδεσης"/>
          <p:cNvCxnSpPr/>
          <p:nvPr/>
        </p:nvCxnSpPr>
        <p:spPr>
          <a:xfrm>
            <a:off x="3929058" y="442913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r>
              <a:rPr lang="el-GR" dirty="0"/>
              <a:t>Ο </a:t>
            </a:r>
            <a:r>
              <a:rPr lang="el-GR" dirty="0">
                <a:solidFill>
                  <a:srgbClr val="FF0000"/>
                </a:solidFill>
              </a:rPr>
              <a:t>σίδηρος</a:t>
            </a:r>
            <a:r>
              <a:rPr lang="el-GR" dirty="0"/>
              <a:t> στη φύση εμφανίζεται ως σιδηρομετάλλευμα (ορυκτό σε οξειδωμένη μορφή). Για να παραχθεί ο σίδηρος πρέπει να θερμανθεί το σιδηρομετάλλευμα σε υψηλές θερμοκρασίες, ώστε να μετατραπεί σε μεταλλικό σίδηρο. Αφότου παραχθεί ο σίδηρος είναι πολύ ασταθής και σκουριάζει γρήγορα, επειδή τείνει να επανέλθει στην αρχική φυσική του κατάσταση.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Κράμα</a:t>
            </a:r>
            <a:r>
              <a:rPr lang="el-GR" dirty="0"/>
              <a:t> είναι το στερεό διάλυμα δύο ή περισσότερων μετάλλων που σχηματίζουν ένα νέο υλικό. Μερικά παραδείγματα :</a:t>
            </a:r>
          </a:p>
          <a:p>
            <a:pPr lvl="0" hangingPunct="0">
              <a:buFont typeface="Wingdings" pitchFamily="2" charset="2"/>
              <a:buChar char="Ø"/>
            </a:pPr>
            <a:r>
              <a:rPr lang="el-GR" dirty="0"/>
              <a:t>Ο </a:t>
            </a:r>
            <a:r>
              <a:rPr lang="el-GR" dirty="0">
                <a:solidFill>
                  <a:srgbClr val="FF0000"/>
                </a:solidFill>
              </a:rPr>
              <a:t>χάλυβας</a:t>
            </a:r>
            <a:r>
              <a:rPr lang="el-GR" dirty="0"/>
              <a:t> ή ατσάλι είναι κράμα σιδήρου και άνθρακα</a:t>
            </a:r>
          </a:p>
          <a:p>
            <a:pPr lvl="0" hangingPunct="0">
              <a:buFont typeface="Wingdings" pitchFamily="2" charset="2"/>
              <a:buChar char="Ø"/>
            </a:pPr>
            <a:r>
              <a:rPr lang="el-GR" dirty="0"/>
              <a:t>Ο </a:t>
            </a:r>
            <a:r>
              <a:rPr lang="el-GR" dirty="0">
                <a:solidFill>
                  <a:srgbClr val="FF0000"/>
                </a:solidFill>
              </a:rPr>
              <a:t>μπρούντζος</a:t>
            </a:r>
            <a:r>
              <a:rPr lang="el-GR" dirty="0"/>
              <a:t> είναι κράμα χαλκού και κασσίτερου ή αρσενικού</a:t>
            </a:r>
          </a:p>
          <a:p>
            <a:pPr hangingPunct="0">
              <a:buFont typeface="Wingdings" pitchFamily="2" charset="2"/>
              <a:buChar char="Ø"/>
            </a:pPr>
            <a:r>
              <a:rPr lang="el-GR" dirty="0"/>
              <a:t>Ο </a:t>
            </a:r>
            <a:r>
              <a:rPr lang="el-GR" dirty="0">
                <a:solidFill>
                  <a:srgbClr val="FF0000"/>
                </a:solidFill>
              </a:rPr>
              <a:t>ορείχαλκος</a:t>
            </a:r>
            <a:r>
              <a:rPr lang="el-GR" dirty="0"/>
              <a:t> είναι κράμα χαλκού και ψευδαργύρου.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hangingPunct="0"/>
            <a:r>
              <a:rPr lang="el-GR" b="1" dirty="0">
                <a:solidFill>
                  <a:srgbClr val="FF0000"/>
                </a:solidFill>
              </a:rPr>
              <a:t>Φυσικές ιδιότητες μετάλλων</a:t>
            </a:r>
            <a:endParaRPr lang="en-US" b="1" dirty="0">
              <a:solidFill>
                <a:srgbClr val="FF0000"/>
              </a:solidFill>
            </a:endParaRPr>
          </a:p>
          <a:p>
            <a:pPr hangingPunct="0">
              <a:buNone/>
            </a:pPr>
            <a:endParaRPr lang="el-GR" b="1" dirty="0">
              <a:solidFill>
                <a:srgbClr val="FF0000"/>
              </a:solidFill>
            </a:endParaRPr>
          </a:p>
          <a:p>
            <a:pPr lvl="0" hangingPunct="0">
              <a:buFont typeface="Wingdings" pitchFamily="2" charset="2"/>
              <a:buChar char="Ø"/>
            </a:pPr>
            <a:r>
              <a:rPr lang="el-GR" dirty="0"/>
              <a:t>Μηχανικές ιδιότητες (π.χ. αντοχή και σκληρότητα)</a:t>
            </a:r>
          </a:p>
          <a:p>
            <a:pPr lvl="0" hangingPunct="0">
              <a:buFont typeface="Wingdings" pitchFamily="2" charset="2"/>
              <a:buChar char="Ø"/>
            </a:pPr>
            <a:r>
              <a:rPr lang="el-GR" dirty="0"/>
              <a:t>Θερμικές ιδιότητες (π.χ. θερμοκρασία τήξης)</a:t>
            </a:r>
          </a:p>
          <a:p>
            <a:pPr lvl="0" hangingPunct="0">
              <a:buFont typeface="Wingdings" pitchFamily="2" charset="2"/>
              <a:buChar char="Ø"/>
            </a:pPr>
            <a:r>
              <a:rPr lang="el-GR" dirty="0"/>
              <a:t>Ηλεκτρικές ιδιότητες (π.χ. αγωγιμότητα)</a:t>
            </a:r>
          </a:p>
          <a:p>
            <a:pPr lvl="0" hangingPunct="0">
              <a:buFont typeface="Wingdings" pitchFamily="2" charset="2"/>
              <a:buChar char="Ø"/>
            </a:pPr>
            <a:r>
              <a:rPr lang="el-GR" dirty="0"/>
              <a:t>Άλλες ιδιότητες (π.χ. χρώμα), και</a:t>
            </a:r>
          </a:p>
          <a:p>
            <a:pPr>
              <a:buFont typeface="Wingdings" pitchFamily="2" charset="2"/>
              <a:buChar char="Ø"/>
            </a:pPr>
            <a:r>
              <a:rPr lang="el-GR" b="1" dirty="0"/>
              <a:t>Χημικές ιδιότητες</a:t>
            </a:r>
            <a:r>
              <a:rPr lang="el-GR" dirty="0"/>
              <a:t>  (π.χ. αντίσταση στη διάβρωση)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Οι </a:t>
            </a:r>
            <a:r>
              <a:rPr lang="el-GR" b="1" dirty="0">
                <a:solidFill>
                  <a:srgbClr val="FF0000"/>
                </a:solidFill>
              </a:rPr>
              <a:t>μηχανικές ιδιότητες: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l-GR" dirty="0"/>
              <a:t>η </a:t>
            </a:r>
            <a:r>
              <a:rPr lang="el-GR" u="sng" dirty="0"/>
              <a:t>σκληρότητα</a:t>
            </a:r>
            <a:r>
              <a:rPr lang="el-GR" dirty="0"/>
              <a:t>, η </a:t>
            </a:r>
            <a:r>
              <a:rPr lang="el-GR" u="sng" dirty="0"/>
              <a:t>αντοχή</a:t>
            </a:r>
            <a:r>
              <a:rPr lang="el-GR" dirty="0"/>
              <a:t> και η </a:t>
            </a:r>
            <a:r>
              <a:rPr lang="el-GR" u="sng" dirty="0"/>
              <a:t>ευθραυστότητα</a:t>
            </a:r>
            <a:r>
              <a:rPr lang="el-GR" dirty="0"/>
              <a:t>. </a:t>
            </a:r>
          </a:p>
          <a:p>
            <a:r>
              <a:rPr lang="el-GR" dirty="0"/>
              <a:t>Από αυτές τις ιδιότητες εξαρτάται η </a:t>
            </a:r>
            <a:r>
              <a:rPr lang="el-GR" dirty="0" err="1"/>
              <a:t>εργασιμότητα</a:t>
            </a:r>
            <a:r>
              <a:rPr lang="el-GR" dirty="0"/>
              <a:t> του μετάλλου δηλ. η </a:t>
            </a:r>
            <a:r>
              <a:rPr lang="el-GR" dirty="0" err="1"/>
              <a:t>ελατότητά</a:t>
            </a:r>
            <a:r>
              <a:rPr lang="el-GR" dirty="0"/>
              <a:t> του (μορφοποίηση σε φύλλα με σφυρηλάτηση) και η ολκιμότητά του (δυνατότητα ενός μετάλλου να τραβιέται και να μορφοποιείται σε σύρμα)</a:t>
            </a:r>
          </a:p>
          <a:p>
            <a:r>
              <a:rPr lang="el-GR" dirty="0"/>
              <a:t>Ο βαθμός στον οποίο μπορούν να αντέξουν τη σφυρηλάτηση και το τέντωμα προσδιορίζει το βαθμό σκληρότητας, αντοχής και ευθραυστότητας, ο οποίος ποικίλλει ανάλογα με τον τύπο του μετάλλου. Για παράδειγμα, ο χρυσός, ο άργυρος και ο χαλκός είναι ελατά και όλκιμα μέταλλα, που συνήθως δουλεύονται από τους τεχνίτες με σφυρηλάτηση ή με τράβηγμα για την κατασκευή μεταλλικών νημάτων ή συρμάτων.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1164</Words>
  <Application>Microsoft Office PowerPoint</Application>
  <PresentationFormat>Προβολή στην οθόνη (4:3)</PresentationFormat>
  <Paragraphs>94</Paragraphs>
  <Slides>25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9" baseType="lpstr">
      <vt:lpstr>Arial</vt:lpstr>
      <vt:lpstr>Calibri</vt:lpstr>
      <vt:lpstr>Wingdings</vt:lpstr>
      <vt:lpstr>Θέμα του Office</vt:lpstr>
      <vt:lpstr>Μέταλλα</vt:lpstr>
      <vt:lpstr>Παρουσίαση του PowerPoint</vt:lpstr>
      <vt:lpstr>Παρουσίαση του PowerPoint</vt:lpstr>
      <vt:lpstr>Ευγενή μέταλλα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Μέταλλα</dc:title>
  <dc:creator>cokie</dc:creator>
  <cp:lastModifiedBy>Angeliki Kouki</cp:lastModifiedBy>
  <cp:revision>90</cp:revision>
  <dcterms:created xsi:type="dcterms:W3CDTF">2015-04-20T10:43:41Z</dcterms:created>
  <dcterms:modified xsi:type="dcterms:W3CDTF">2021-02-26T13:05:30Z</dcterms:modified>
</cp:coreProperties>
</file>