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15" r:id="rId3"/>
    <p:sldId id="416" r:id="rId4"/>
    <p:sldId id="417" r:id="rId5"/>
    <p:sldId id="418" r:id="rId6"/>
    <p:sldId id="419" r:id="rId7"/>
    <p:sldId id="420" r:id="rId8"/>
    <p:sldId id="421" r:id="rId9"/>
    <p:sldId id="422" r:id="rId10"/>
    <p:sldId id="423" r:id="rId11"/>
    <p:sldId id="424" r:id="rId12"/>
    <p:sldId id="425" r:id="rId13"/>
    <p:sldId id="426" r:id="rId14"/>
    <p:sldId id="427" r:id="rId15"/>
    <p:sldId id="428" r:id="rId16"/>
    <p:sldId id="429" r:id="rId17"/>
    <p:sldId id="430" r:id="rId18"/>
    <p:sldId id="431" r:id="rId19"/>
    <p:sldId id="432" r:id="rId20"/>
    <p:sldId id="433" r:id="rId21"/>
    <p:sldId id="434" r:id="rId22"/>
    <p:sldId id="435" r:id="rId23"/>
    <p:sldId id="436" r:id="rId24"/>
    <p:sldId id="437" r:id="rId25"/>
    <p:sldId id="438" r:id="rId26"/>
    <p:sldId id="439" r:id="rId2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92" d="100"/>
          <a:sy n="92" d="100"/>
        </p:scale>
        <p:origin x="123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ED349C04-5AEC-405D-B973-9173A975D2E0}"/>
    <pc:docChg chg="custSel addSld modSld">
      <pc:chgData name="MARIA KARAMPELIA" userId="9dfcc2cac66bf474" providerId="LiveId" clId="{ED349C04-5AEC-405D-B973-9173A975D2E0}" dt="2025-04-01T10:19:25.496" v="471" actId="1076"/>
      <pc:docMkLst>
        <pc:docMk/>
      </pc:docMkLst>
      <pc:sldChg chg="modSp mod">
        <pc:chgData name="MARIA KARAMPELIA" userId="9dfcc2cac66bf474" providerId="LiveId" clId="{ED349C04-5AEC-405D-B973-9173A975D2E0}" dt="2025-04-01T04:39:35.500" v="0" actId="207"/>
        <pc:sldMkLst>
          <pc:docMk/>
          <pc:sldMk cId="1114436307" sldId="417"/>
        </pc:sldMkLst>
        <pc:spChg chg="mod">
          <ac:chgData name="MARIA KARAMPELIA" userId="9dfcc2cac66bf474" providerId="LiveId" clId="{ED349C04-5AEC-405D-B973-9173A975D2E0}" dt="2025-04-01T04:39:35.500" v="0" actId="207"/>
          <ac:spMkLst>
            <pc:docMk/>
            <pc:sldMk cId="1114436307" sldId="417"/>
            <ac:spMk id="3" creationId="{00000000-0000-0000-0000-000000000000}"/>
          </ac:spMkLst>
        </pc:spChg>
      </pc:sldChg>
      <pc:sldChg chg="modSp mod">
        <pc:chgData name="MARIA KARAMPELIA" userId="9dfcc2cac66bf474" providerId="LiveId" clId="{ED349C04-5AEC-405D-B973-9173A975D2E0}" dt="2025-04-01T05:20:11.608" v="1" actId="20577"/>
        <pc:sldMkLst>
          <pc:docMk/>
          <pc:sldMk cId="1816596242" sldId="421"/>
        </pc:sldMkLst>
        <pc:spChg chg="mod">
          <ac:chgData name="MARIA KARAMPELIA" userId="9dfcc2cac66bf474" providerId="LiveId" clId="{ED349C04-5AEC-405D-B973-9173A975D2E0}" dt="2025-04-01T05:20:11.608" v="1" actId="20577"/>
          <ac:spMkLst>
            <pc:docMk/>
            <pc:sldMk cId="1816596242" sldId="421"/>
            <ac:spMk id="3" creationId="{00000000-0000-0000-0000-000000000000}"/>
          </ac:spMkLst>
        </pc:spChg>
      </pc:sldChg>
      <pc:sldChg chg="modSp new mod">
        <pc:chgData name="MARIA KARAMPELIA" userId="9dfcc2cac66bf474" providerId="LiveId" clId="{ED349C04-5AEC-405D-B973-9173A975D2E0}" dt="2025-04-01T10:19:25.496" v="471" actId="1076"/>
        <pc:sldMkLst>
          <pc:docMk/>
          <pc:sldMk cId="2457305725" sldId="439"/>
        </pc:sldMkLst>
        <pc:spChg chg="mod">
          <ac:chgData name="MARIA KARAMPELIA" userId="9dfcc2cac66bf474" providerId="LiveId" clId="{ED349C04-5AEC-405D-B973-9173A975D2E0}" dt="2025-04-01T10:19:25.496" v="471" actId="1076"/>
          <ac:spMkLst>
            <pc:docMk/>
            <pc:sldMk cId="2457305725" sldId="439"/>
            <ac:spMk id="2" creationId="{63415F49-C067-C4D4-50B5-72F09A7BCAF7}"/>
          </ac:spMkLst>
        </pc:spChg>
        <pc:spChg chg="mod">
          <ac:chgData name="MARIA KARAMPELIA" userId="9dfcc2cac66bf474" providerId="LiveId" clId="{ED349C04-5AEC-405D-B973-9173A975D2E0}" dt="2025-04-01T10:19:18.028" v="470" actId="20577"/>
          <ac:spMkLst>
            <pc:docMk/>
            <pc:sldMk cId="2457305725" sldId="439"/>
            <ac:spMk id="3" creationId="{1878E0C7-8F97-941B-C4D6-B1A20455052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4EF647-66C3-8DCB-83AE-0C41DAC0BEA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A942B72-4E3B-2F80-872C-A1D9CDCD67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F66C8DC-060A-7041-DFC9-B3C3E8585066}"/>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5" name="Θέση υποσέλιδου 4">
            <a:extLst>
              <a:ext uri="{FF2B5EF4-FFF2-40B4-BE49-F238E27FC236}">
                <a16:creationId xmlns:a16="http://schemas.microsoft.com/office/drawing/2014/main" id="{27D610DD-ACB6-3923-655F-0570D498A86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E12CD0-E47A-C176-FA22-2A908E0F79C7}"/>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43590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635CE8-3567-5EAA-A65B-91E66822BD2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CB368C9-E977-E1BC-CC5D-797CA091EC3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A6F558B-9ABF-CA59-6C9F-E332E800BCA3}"/>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5" name="Θέση υποσέλιδου 4">
            <a:extLst>
              <a:ext uri="{FF2B5EF4-FFF2-40B4-BE49-F238E27FC236}">
                <a16:creationId xmlns:a16="http://schemas.microsoft.com/office/drawing/2014/main" id="{E1C5BA3A-2198-53A5-D96B-3FD08262E1A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0594639-4435-DBEF-4733-D3CE9416895E}"/>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3916504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0917244-B1D6-352B-907C-0AAA21BC23E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C1C03BD-1758-1E84-30F4-6AEC2A2929B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16C08AC-8FB9-8E6E-ABCE-FC062BD990BF}"/>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5" name="Θέση υποσέλιδου 4">
            <a:extLst>
              <a:ext uri="{FF2B5EF4-FFF2-40B4-BE49-F238E27FC236}">
                <a16:creationId xmlns:a16="http://schemas.microsoft.com/office/drawing/2014/main" id="{15E845D0-0569-8779-9C56-4D366159288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F9793B1-AF28-1296-97ED-95550018F3FB}"/>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200321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751B3E-8227-94A7-486E-7F8CF84D13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60A0B00-28BE-92C6-206C-3C8D82503F6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C2BB827-11FE-DAF5-1A76-026EE02F081E}"/>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5" name="Θέση υποσέλιδου 4">
            <a:extLst>
              <a:ext uri="{FF2B5EF4-FFF2-40B4-BE49-F238E27FC236}">
                <a16:creationId xmlns:a16="http://schemas.microsoft.com/office/drawing/2014/main" id="{67B1434B-D797-ED0D-C010-607B711844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AE6FD5-37DB-3C4D-D399-9B7811752B27}"/>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270873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D12140-9E46-B753-0D0A-07D888E93EE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EAA6E10-BE59-9059-A4ED-DCC82A0E2B9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8A12E66-BDFA-7215-BA36-974AC6B7EEF9}"/>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5" name="Θέση υποσέλιδου 4">
            <a:extLst>
              <a:ext uri="{FF2B5EF4-FFF2-40B4-BE49-F238E27FC236}">
                <a16:creationId xmlns:a16="http://schemas.microsoft.com/office/drawing/2014/main" id="{A8F2EDBE-4BE2-5FAF-4C37-EE784B01C66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E1A542A-B769-370E-80E6-D3EE1265D129}"/>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3768291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5E464D-FCA1-B9AA-76F8-494E3B6EB3B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08D8415-AC69-D741-43A6-C4904AA8D5F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5C8C95C-F0B1-C7AA-9EC3-0A165EB5782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76D7DEB-4C16-4D2B-BAF5-7DAFD7E23B02}"/>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6" name="Θέση υποσέλιδου 5">
            <a:extLst>
              <a:ext uri="{FF2B5EF4-FFF2-40B4-BE49-F238E27FC236}">
                <a16:creationId xmlns:a16="http://schemas.microsoft.com/office/drawing/2014/main" id="{8506B653-B8AF-C18F-8462-54CA964DE4C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FA065DA-E0BF-F8F4-7F52-23545664FE5A}"/>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199721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FB950A-BA0A-877D-7B90-D2EEADBF977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001F038-69ED-C26E-A4AD-3B7B16748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6C2A3F6-7FDA-429F-84BC-B619F8AFDDF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703D8A1-E47A-D41D-A1E1-AFF95B9602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185E8F5-252B-FA30-DDCD-1B7A9C996F6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FBD0E96-C35D-B282-70C7-D668CDE71B29}"/>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8" name="Θέση υποσέλιδου 7">
            <a:extLst>
              <a:ext uri="{FF2B5EF4-FFF2-40B4-BE49-F238E27FC236}">
                <a16:creationId xmlns:a16="http://schemas.microsoft.com/office/drawing/2014/main" id="{1E82A2EA-8E33-180F-828A-DD283ABC179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E504D5D-82A3-6257-BB35-106A2BB22703}"/>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1608506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E552DF-3A9F-41EA-473D-84A0A009C6F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412D899-33F3-EC46-2D4B-33FB4B5D8D3D}"/>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4" name="Θέση υποσέλιδου 3">
            <a:extLst>
              <a:ext uri="{FF2B5EF4-FFF2-40B4-BE49-F238E27FC236}">
                <a16:creationId xmlns:a16="http://schemas.microsoft.com/office/drawing/2014/main" id="{28A45B51-BB76-C817-697C-C7E9C071A2C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7C40D5B-B53B-903C-75CB-53E13A0645B2}"/>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25627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4EC3054-EF6D-D414-60C2-A20E007C9A95}"/>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3" name="Θέση υποσέλιδου 2">
            <a:extLst>
              <a:ext uri="{FF2B5EF4-FFF2-40B4-BE49-F238E27FC236}">
                <a16:creationId xmlns:a16="http://schemas.microsoft.com/office/drawing/2014/main" id="{F82A921E-8922-2AED-DF39-AD380E82691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03B64FE-B1A3-BF64-98B8-6A780E3ED6D2}"/>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3228396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C4DF0F-D136-3D18-C035-9A35D7D9022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6E75916-AE3A-565F-6688-13FF9160AE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89D0752-33DF-61EC-5C1C-6634DC5C5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C2C4DC0-25B0-FA70-9720-54A3622E17E1}"/>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6" name="Θέση υποσέλιδου 5">
            <a:extLst>
              <a:ext uri="{FF2B5EF4-FFF2-40B4-BE49-F238E27FC236}">
                <a16:creationId xmlns:a16="http://schemas.microsoft.com/office/drawing/2014/main" id="{F8946FCF-074F-DA66-87D8-685074451F3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BDC0F16-DB46-B079-42E7-BC43C1D7DA56}"/>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1637746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0F2ABD-C64A-C55B-17D2-80D2AA7E488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56F1E6F-2141-64A8-A5BC-377A545882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D55CAC1-9672-9AB9-B4AA-C8111DEA04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37C3EF1-8F88-3FA1-C687-D0FA6B27EAC3}"/>
              </a:ext>
            </a:extLst>
          </p:cNvPr>
          <p:cNvSpPr>
            <a:spLocks noGrp="1"/>
          </p:cNvSpPr>
          <p:nvPr>
            <p:ph type="dt" sz="half" idx="10"/>
          </p:nvPr>
        </p:nvSpPr>
        <p:spPr/>
        <p:txBody>
          <a:bodyPr/>
          <a:lstStyle/>
          <a:p>
            <a:fld id="{25C64CD2-941A-4E0C-BE01-2F43F75052A1}" type="datetimeFigureOut">
              <a:rPr lang="el-GR" smtClean="0"/>
              <a:t>1/4/2025</a:t>
            </a:fld>
            <a:endParaRPr lang="el-GR"/>
          </a:p>
        </p:txBody>
      </p:sp>
      <p:sp>
        <p:nvSpPr>
          <p:cNvPr id="6" name="Θέση υποσέλιδου 5">
            <a:extLst>
              <a:ext uri="{FF2B5EF4-FFF2-40B4-BE49-F238E27FC236}">
                <a16:creationId xmlns:a16="http://schemas.microsoft.com/office/drawing/2014/main" id="{B54D6272-1BC1-820C-62AA-C450903F6A9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43A6861-2581-B02C-1923-E7833F5C44AA}"/>
              </a:ext>
            </a:extLst>
          </p:cNvPr>
          <p:cNvSpPr>
            <a:spLocks noGrp="1"/>
          </p:cNvSpPr>
          <p:nvPr>
            <p:ph type="sldNum" sz="quarter" idx="12"/>
          </p:nvPr>
        </p:nvSpPr>
        <p:spPr/>
        <p:txBody>
          <a:bodyPr/>
          <a:lstStyle/>
          <a:p>
            <a:fld id="{29C0F780-EDEF-4AC5-848D-D3D5524E9862}" type="slidenum">
              <a:rPr lang="el-GR" smtClean="0"/>
              <a:t>‹#›</a:t>
            </a:fld>
            <a:endParaRPr lang="el-GR"/>
          </a:p>
        </p:txBody>
      </p:sp>
    </p:spTree>
    <p:extLst>
      <p:ext uri="{BB962C8B-B14F-4D97-AF65-F5344CB8AC3E}">
        <p14:creationId xmlns:p14="http://schemas.microsoft.com/office/powerpoint/2010/main" val="162470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DF05AE7-F12B-44CA-743D-3DCDA7CC31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2C75B56-C7E5-BD13-9CD4-8124D00413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A6018AD-F9B1-AAA1-782E-0FCBF3D2B8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C64CD2-941A-4E0C-BE01-2F43F75052A1}" type="datetimeFigureOut">
              <a:rPr lang="el-GR" smtClean="0"/>
              <a:t>1/4/2025</a:t>
            </a:fld>
            <a:endParaRPr lang="el-GR"/>
          </a:p>
        </p:txBody>
      </p:sp>
      <p:sp>
        <p:nvSpPr>
          <p:cNvPr id="5" name="Θέση υποσέλιδου 4">
            <a:extLst>
              <a:ext uri="{FF2B5EF4-FFF2-40B4-BE49-F238E27FC236}">
                <a16:creationId xmlns:a16="http://schemas.microsoft.com/office/drawing/2014/main" id="{1C4871CC-00F2-A499-AB33-150F8A4BD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0C2ED67-6C14-6963-1EF5-A107C03946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C0F780-EDEF-4AC5-848D-D3D5524E9862}" type="slidenum">
              <a:rPr lang="el-GR" smtClean="0"/>
              <a:t>‹#›</a:t>
            </a:fld>
            <a:endParaRPr lang="el-GR"/>
          </a:p>
        </p:txBody>
      </p:sp>
    </p:spTree>
    <p:extLst>
      <p:ext uri="{BB962C8B-B14F-4D97-AF65-F5344CB8AC3E}">
        <p14:creationId xmlns:p14="http://schemas.microsoft.com/office/powerpoint/2010/main" val="5919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B52436-0533-4967-A5F7-CE8552C52240}"/>
              </a:ext>
            </a:extLst>
          </p:cNvPr>
          <p:cNvSpPr>
            <a:spLocks noGrp="1"/>
          </p:cNvSpPr>
          <p:nvPr>
            <p:ph type="ctrTitle"/>
          </p:nvPr>
        </p:nvSpPr>
        <p:spPr>
          <a:xfrm>
            <a:off x="0" y="0"/>
            <a:ext cx="12192000" cy="4644736"/>
          </a:xfrm>
        </p:spPr>
        <p:txBody>
          <a:bodyPr>
            <a:normAutofit/>
          </a:bodyPr>
          <a:lstStyle/>
          <a:p>
            <a:r>
              <a:rPr lang="el-GR" sz="3200" b="1" dirty="0"/>
              <a:t>ΒΙΟΗΘΙΚΗ</a:t>
            </a:r>
            <a:br>
              <a:rPr lang="el-GR" sz="3200" b="1" dirty="0"/>
            </a:br>
            <a:r>
              <a:rPr lang="el-GR" sz="3200" b="1" dirty="0"/>
              <a:t>ΕΝΟΤΗΤΑ 7</a:t>
            </a:r>
            <a:r>
              <a:rPr lang="el-GR" sz="3200" b="1" baseline="30000" dirty="0"/>
              <a:t>Η</a:t>
            </a:r>
            <a:br>
              <a:rPr lang="el-GR" sz="3200" b="1" baseline="30000" dirty="0"/>
            </a:br>
            <a:r>
              <a:rPr lang="el-GR" sz="3200" b="1" dirty="0"/>
              <a:t>ΘΕΩΡΗΣΗ ΤΩΝ ΕΦΑΡΜΟΓΩΝ ΑΠΌ ΤΟΝ ΚΛΑΔΟ ΤΗΣ ΒΙΟΗΘΙΚΗΣ</a:t>
            </a:r>
            <a:br>
              <a:rPr lang="el-GR" sz="3200" b="1" dirty="0"/>
            </a:br>
            <a:r>
              <a:rPr lang="el-GR" sz="3200" b="1" dirty="0"/>
              <a:t>Βιοηθική θεώρηση της γονιδιακής παρέμβασης και θεραπείας</a:t>
            </a:r>
            <a:br>
              <a:rPr lang="el-GR" sz="3200" b="1" dirty="0"/>
            </a:br>
            <a:r>
              <a:rPr lang="el-GR" sz="3200" b="1" dirty="0"/>
              <a:t>Μέρος Α΄</a:t>
            </a:r>
            <a:br>
              <a:rPr lang="el-GR" sz="3200" b="1" dirty="0"/>
            </a:br>
            <a:br>
              <a:rPr lang="el-GR" sz="3200" b="1"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a:t>
            </a:r>
            <a:r>
              <a:rPr lang="el-GR" sz="3200" b="1">
                <a:solidFill>
                  <a:srgbClr val="FF0000"/>
                </a:solidFill>
              </a:rPr>
              <a:t>154-180</a:t>
            </a:r>
            <a:br>
              <a:rPr lang="el-GR" sz="3200" b="1" dirty="0"/>
            </a:br>
            <a:endParaRPr lang="el-GR" sz="3200" dirty="0"/>
          </a:p>
        </p:txBody>
      </p:sp>
      <p:sp>
        <p:nvSpPr>
          <p:cNvPr id="3" name="Υπότιτλος 2">
            <a:extLst>
              <a:ext uri="{FF2B5EF4-FFF2-40B4-BE49-F238E27FC236}">
                <a16:creationId xmlns:a16="http://schemas.microsoft.com/office/drawing/2014/main" id="{88CF2272-16E1-9EFF-A06A-B08E8F247D76}"/>
              </a:ext>
            </a:extLst>
          </p:cNvPr>
          <p:cNvSpPr>
            <a:spLocks noGrp="1"/>
          </p:cNvSpPr>
          <p:nvPr>
            <p:ph type="subTitle" idx="1"/>
          </p:nvPr>
        </p:nvSpPr>
        <p:spPr>
          <a:xfrm>
            <a:off x="1524000" y="5202238"/>
            <a:ext cx="9144000" cy="1655762"/>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505945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63639" y="1825624"/>
            <a:ext cx="11243257" cy="5032375"/>
          </a:xfrm>
        </p:spPr>
        <p:txBody>
          <a:bodyPr>
            <a:normAutofit lnSpcReduction="10000"/>
          </a:bodyPr>
          <a:lstStyle/>
          <a:p>
            <a:r>
              <a:rPr lang="el-GR" dirty="0"/>
              <a:t>Μια ακόμη παράμετρος είναι </a:t>
            </a:r>
            <a:r>
              <a:rPr lang="el-GR" u="sng" dirty="0"/>
              <a:t>η προστασία των ιατρικών πληροφοριών</a:t>
            </a:r>
            <a:r>
              <a:rPr lang="el-GR" dirty="0"/>
              <a:t>, οι οποίες θα προκύψουν κατά την προσέλευση των ασθενών για γονιδιακή θεραπεία. Εκφράζει και αυτή </a:t>
            </a:r>
            <a:r>
              <a:rPr lang="el-GR" u="sng" dirty="0"/>
              <a:t>την αρχή της αυτονομίας</a:t>
            </a:r>
            <a:r>
              <a:rPr lang="el-GR" dirty="0"/>
              <a:t>. Η βιοηθική κριτική στρέφεται και προς τους ιατρούς και προς τους ασθενείς. Οι γιατροί θα πρέπει να τηρούν την </a:t>
            </a:r>
            <a:r>
              <a:rPr lang="el-GR" b="1" dirty="0"/>
              <a:t>εχεμύθεια </a:t>
            </a:r>
            <a:r>
              <a:rPr lang="el-GR" dirty="0"/>
              <a:t>σε σχέση με τη γενετική πληροφορία, ενώ οι ασθενείς </a:t>
            </a:r>
            <a:r>
              <a:rPr lang="el-GR" b="1" dirty="0"/>
              <a:t>να μην δίνουν συνεντεύξεις στα Μ.Μ.Ε. </a:t>
            </a:r>
            <a:r>
              <a:rPr lang="el-GR" dirty="0"/>
              <a:t>με αποτέλεσμα μια κατεξοχήν θεραπευτική μέθοδος να γίνεται θέαμα στην τηλεόραση. </a:t>
            </a:r>
            <a:endParaRPr lang="el-GR" sz="2400" dirty="0"/>
          </a:p>
          <a:p>
            <a:r>
              <a:rPr lang="el-GR" dirty="0"/>
              <a:t>Τα Μ.Μ.Ε. εκμεταλλευόμενα την ανάγκη που αισθάνονται εκατομμύρια ασθενείς και οι συγγενείς τους για την εύρεση καινούργιων θεραπευτικών μεθόδων μεγαλοποιούν ή και παραποιούν τα αποτελέσματα με αποτέλεσμα: α) να δημιουργούν φρούδες ελπίδες στους ασθενείς και β) να κλονίζεται η αξιοπιστία της ιατρικής έρευνας. (εμπορικό κέρδος) </a:t>
            </a:r>
          </a:p>
        </p:txBody>
      </p:sp>
    </p:spTree>
    <p:extLst>
      <p:ext uri="{BB962C8B-B14F-4D97-AF65-F5344CB8AC3E}">
        <p14:creationId xmlns:p14="http://schemas.microsoft.com/office/powerpoint/2010/main" val="352949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3073" y="0"/>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325564"/>
            <a:ext cx="12041746" cy="5371450"/>
          </a:xfrm>
        </p:spPr>
        <p:txBody>
          <a:bodyPr>
            <a:normAutofit lnSpcReduction="10000"/>
          </a:bodyPr>
          <a:lstStyle/>
          <a:p>
            <a:r>
              <a:rPr lang="el-GR" dirty="0"/>
              <a:t>Το τελευταίο βιοηθικό ερώτημα: </a:t>
            </a:r>
            <a:r>
              <a:rPr lang="el-GR" u="sng" dirty="0"/>
              <a:t>Πόσο χρήσιμη είναι μακροπρόθεσμα η γονιδιακή θεραπεία σε σωματικά κύτταρα, ώστε να αξίζει τόσους </a:t>
            </a:r>
            <a:r>
              <a:rPr lang="el-GR" b="1" u="sng" dirty="0"/>
              <a:t>κόπους</a:t>
            </a:r>
            <a:r>
              <a:rPr lang="el-GR" u="sng" dirty="0"/>
              <a:t> και </a:t>
            </a:r>
            <a:r>
              <a:rPr lang="el-GR" b="1" u="sng" dirty="0"/>
              <a:t>έξοδα</a:t>
            </a:r>
            <a:r>
              <a:rPr lang="el-GR" dirty="0"/>
              <a:t> από πλευράς της ιατρικής κοινότητας και των βιοτεχνολόγων </a:t>
            </a:r>
            <a:r>
              <a:rPr lang="el-GR" u="sng" dirty="0"/>
              <a:t>και τόσο μεγάλου </a:t>
            </a:r>
            <a:r>
              <a:rPr lang="el-GR" b="1" u="sng" dirty="0"/>
              <a:t>προβληματισμού</a:t>
            </a:r>
            <a:r>
              <a:rPr lang="el-GR" dirty="0"/>
              <a:t> από πλευράς των βιοηθικολόγων; </a:t>
            </a:r>
          </a:p>
          <a:p>
            <a:r>
              <a:rPr lang="el-GR" dirty="0"/>
              <a:t>Ακόμη είναι πολύ νωρίς για να δοθεί απάντηση. Αν ληφθεί υπόψη ότι:</a:t>
            </a:r>
          </a:p>
          <a:p>
            <a:pPr marL="514350" lvl="0" indent="-514350">
              <a:buFont typeface="+mj-lt"/>
              <a:buAutoNum type="arabicPeriod"/>
            </a:pPr>
            <a:r>
              <a:rPr lang="el-GR" dirty="0"/>
              <a:t>Απαιτούνται 100.000 δολάρια για κάθε ασθενή τον χρόνο,</a:t>
            </a:r>
          </a:p>
          <a:p>
            <a:pPr marL="514350" lvl="0" indent="-514350">
              <a:buFont typeface="+mj-lt"/>
              <a:buAutoNum type="arabicPeriod"/>
            </a:pPr>
            <a:r>
              <a:rPr lang="el-GR" dirty="0"/>
              <a:t>Για πολλές ασθένειες υπάρχουν εξίσου αποτελεσματικές συμβατικές θεραπείες και </a:t>
            </a:r>
          </a:p>
          <a:p>
            <a:pPr marL="514350" lvl="0" indent="-514350">
              <a:buFont typeface="+mj-lt"/>
              <a:buAutoNum type="arabicPeriod"/>
            </a:pPr>
            <a:r>
              <a:rPr lang="el-GR" dirty="0"/>
              <a:t>Είναι απαραίτητα άκρως εξειδικευμένα εργαστήρια</a:t>
            </a:r>
          </a:p>
          <a:p>
            <a:r>
              <a:rPr lang="el-GR" dirty="0"/>
              <a:t>Το μέλλον αυτής της θεραπείας διαγράφεται σκοτεινό. </a:t>
            </a:r>
          </a:p>
          <a:p>
            <a:r>
              <a:rPr lang="el-GR" dirty="0"/>
              <a:t>Ωστόσο οι υποστηρικτές της πιστεύουν ότι σε κάποια στιγμή η χρήση της θα είναι τόσο εκτεταμένη και η πρόσβασή της τόσο εύκολη, όπως είναι σήμερα η χρήση των αντιβιοτικών και εμβολιασμών.</a:t>
            </a:r>
          </a:p>
        </p:txBody>
      </p:sp>
    </p:spTree>
    <p:extLst>
      <p:ext uri="{BB962C8B-B14F-4D97-AF65-F5344CB8AC3E}">
        <p14:creationId xmlns:p14="http://schemas.microsoft.com/office/powerpoint/2010/main" val="398306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6685" y="30275"/>
            <a:ext cx="10515600" cy="1000036"/>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030312"/>
            <a:ext cx="12192000" cy="5827688"/>
          </a:xfrm>
        </p:spPr>
        <p:txBody>
          <a:bodyPr>
            <a:normAutofit fontScale="92500" lnSpcReduction="10000"/>
          </a:bodyPr>
          <a:lstStyle/>
          <a:p>
            <a:r>
              <a:rPr lang="el-GR" dirty="0"/>
              <a:t>Η </a:t>
            </a:r>
            <a:r>
              <a:rPr lang="el-GR" b="1" dirty="0"/>
              <a:t>γονιδιακή θεραπεία στα γενετικά κύτταρα επεμβαίνει στο προεμφυτευτικό στάδιο</a:t>
            </a:r>
            <a:r>
              <a:rPr lang="el-GR" dirty="0"/>
              <a:t>, δηλαδή στους γαμέτες, στο </a:t>
            </a:r>
            <a:r>
              <a:rPr lang="el-GR" dirty="0" err="1"/>
              <a:t>ζυγώτη</a:t>
            </a:r>
            <a:r>
              <a:rPr lang="el-GR" dirty="0"/>
              <a:t> ή όσο το έμβρυο βρίσκεται στο  στάδιο των αδιαφοροποίητων κυττάρων. Κύρια συνέπεια αυτής της παρέμβασης είναι ότι </a:t>
            </a:r>
            <a:r>
              <a:rPr lang="el-GR" u="sng" dirty="0"/>
              <a:t>οι αλλαγές θα περάσουν μόνιμα</a:t>
            </a:r>
            <a:r>
              <a:rPr lang="el-GR" dirty="0"/>
              <a:t> όχι μόνο στο γενετικό υλικό του συγκεκριμένου οργανισμού αλλά και των απογόνων του. </a:t>
            </a:r>
          </a:p>
          <a:p>
            <a:r>
              <a:rPr lang="el-GR" dirty="0"/>
              <a:t>Τα ηθικά ζητήματα που γεννά μια τέτοια τροποποίηση ανάγονται στις δεκαετίες του 1920 και 1930 και μετέπειτα στη δεκαετία του 1960. Και στις δύο χρονικές περιόδους υπήρξαν γενετικοί επιστήμονες, οι οποίοι υποστήριξαν τη «βελτίωση» του ανθρώπινου γένους μέσω επιλογής των γονέων, οι οποίοι θα αποτελούσαν τους καλύτερους </a:t>
            </a:r>
            <a:r>
              <a:rPr lang="el-GR" dirty="0" err="1"/>
              <a:t>αναπαραγωγούς</a:t>
            </a:r>
            <a:r>
              <a:rPr lang="el-GR" dirty="0"/>
              <a:t>. Ο προβληματισμός και στις δύο περιόδους επικεντρώθηκε στα προβλήματα τα οποία δημιουργεί η ευγονική.</a:t>
            </a:r>
          </a:p>
          <a:p>
            <a:r>
              <a:rPr lang="el-GR" dirty="0"/>
              <a:t>Το 1962 από τον γενετιστή </a:t>
            </a:r>
            <a:r>
              <a:rPr lang="en-US" dirty="0" err="1"/>
              <a:t>Joshoua</a:t>
            </a:r>
            <a:r>
              <a:rPr lang="en-US" dirty="0"/>
              <a:t> Lederberg </a:t>
            </a:r>
            <a:r>
              <a:rPr lang="el-GR" dirty="0"/>
              <a:t>διατυπώθηκε η ακόλουθη άποψη: «</a:t>
            </a:r>
            <a:r>
              <a:rPr lang="el-GR" i="1" dirty="0"/>
              <a:t>Γιατί να θέσουμε τον άνθρωπο στις διαδικασίες διασταύρωσης των ζώων για να πετύχουμε ένα επιθυμητό αποτέλεσμα… τη στιγμή που σε λίγο χρονικό διάστημα θα γνωρίζουμε να τροποποιούμε κατά βούληση το γενετικό του υλικό… Είναι βέβαιο πως μέσα σε λίγες γενιές θα μάθουμε </a:t>
            </a:r>
            <a:r>
              <a:rPr lang="el-GR" i="1" dirty="0">
                <a:solidFill>
                  <a:srgbClr val="FF0000"/>
                </a:solidFill>
              </a:rPr>
              <a:t>τεχνάσματα</a:t>
            </a:r>
            <a:r>
              <a:rPr lang="el-GR" i="1" dirty="0"/>
              <a:t>, τα οποία θα μας δώσουν αμέτρητα πλεονεκτήματα</a:t>
            </a:r>
            <a:r>
              <a:rPr lang="el-GR" dirty="0"/>
              <a:t>».</a:t>
            </a:r>
          </a:p>
        </p:txBody>
      </p:sp>
    </p:spTree>
    <p:extLst>
      <p:ext uri="{BB962C8B-B14F-4D97-AF65-F5344CB8AC3E}">
        <p14:creationId xmlns:p14="http://schemas.microsoft.com/office/powerpoint/2010/main" val="3291147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6685" y="0"/>
            <a:ext cx="10515600" cy="927279"/>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 y="927280"/>
            <a:ext cx="11977352" cy="5930720"/>
          </a:xfrm>
        </p:spPr>
        <p:txBody>
          <a:bodyPr>
            <a:normAutofit lnSpcReduction="10000"/>
          </a:bodyPr>
          <a:lstStyle/>
          <a:p>
            <a:r>
              <a:rPr lang="el-GR" dirty="0"/>
              <a:t>Αν και πέρασαν 50 χρόνια από τότε που διατυπώθηκαν αυτές οι θέσεις ακόμη μένουν άγνωστα πολλά τεχνάσματα, και ειδικότερα εκείνα που θα οδηγήσουν στην </a:t>
            </a:r>
            <a:r>
              <a:rPr lang="el-GR" u="sng" dirty="0"/>
              <a:t>αντικατάσταση των δυσλειτουργούντων γονιδίων </a:t>
            </a:r>
            <a:r>
              <a:rPr lang="el-GR" dirty="0"/>
              <a:t>με αντίστοιχα «υγιή» γονίδια. </a:t>
            </a:r>
          </a:p>
          <a:p>
            <a:r>
              <a:rPr lang="el-GR" dirty="0"/>
              <a:t>Σήμερα ο ηθικός προβληματισμός εστιάζεται στο εξής ερώτημα: </a:t>
            </a:r>
            <a:r>
              <a:rPr lang="el-GR" b="1" dirty="0"/>
              <a:t>Δικαιολογείται ή όχι η παρέμβαση στο ανθρώπινο γονιδίωμα</a:t>
            </a:r>
            <a:r>
              <a:rPr lang="el-GR" dirty="0"/>
              <a:t>, που θα έχει ως αποτέλεσμα να τροποποιηθεί ή όχι το γονιδίωμα των μελλοντικών γενιών;  Κάποιοι θεωρούν τον συλλογισμό αυτό ξεπερασμένο. Πιστεύουν ότι σήμερα </a:t>
            </a:r>
            <a:r>
              <a:rPr lang="el-GR" dirty="0">
                <a:solidFill>
                  <a:srgbClr val="FF0000"/>
                </a:solidFill>
              </a:rPr>
              <a:t>περισσότερο ενδιαφέρουν </a:t>
            </a:r>
            <a:r>
              <a:rPr lang="el-GR" b="1" dirty="0">
                <a:solidFill>
                  <a:srgbClr val="FF0000"/>
                </a:solidFill>
              </a:rPr>
              <a:t>οι συγκεκριμένες ασθένειες </a:t>
            </a:r>
            <a:r>
              <a:rPr lang="el-GR" dirty="0">
                <a:solidFill>
                  <a:srgbClr val="FF0000"/>
                </a:solidFill>
              </a:rPr>
              <a:t>και λιγότερο οι </a:t>
            </a:r>
            <a:r>
              <a:rPr lang="el-GR" b="1" dirty="0">
                <a:solidFill>
                  <a:srgbClr val="FF0000"/>
                </a:solidFill>
              </a:rPr>
              <a:t>παγκόσμιες συνέπειες </a:t>
            </a:r>
            <a:r>
              <a:rPr lang="el-GR" dirty="0">
                <a:solidFill>
                  <a:srgbClr val="FF0000"/>
                </a:solidFill>
              </a:rPr>
              <a:t>της γονιδιακής θεραπείας </a:t>
            </a:r>
            <a:r>
              <a:rPr lang="el-GR" dirty="0"/>
              <a:t>στα γενετικά κύτταρα στην ανθρώπινη εξέλιξη. </a:t>
            </a:r>
          </a:p>
          <a:p>
            <a:r>
              <a:rPr lang="el-GR" dirty="0"/>
              <a:t>Ωστόσο, </a:t>
            </a:r>
            <a:r>
              <a:rPr lang="el-GR" u="sng" dirty="0"/>
              <a:t>ούτε η ασφάλεια των μεθόδων</a:t>
            </a:r>
            <a:r>
              <a:rPr lang="el-GR" dirty="0"/>
              <a:t> αυτού του τύπου έχει αποδειχθεί σε πειραματικό στάδιο, </a:t>
            </a:r>
            <a:r>
              <a:rPr lang="el-GR" u="sng" dirty="0"/>
              <a:t>ούτε έχει επιδειχθεί η ανάλογη επιφυλακτικότητα</a:t>
            </a:r>
            <a:r>
              <a:rPr lang="el-GR" dirty="0"/>
              <a:t> </a:t>
            </a:r>
            <a:r>
              <a:rPr lang="el-GR" u="sng" dirty="0"/>
              <a:t>και υπευθυνότητα</a:t>
            </a:r>
            <a:r>
              <a:rPr lang="el-GR" dirty="0"/>
              <a:t> από την πλευρά των γενετικών επιστημόνων. Πρόσφατα δημοσιεύματα πείθουν ακριβώς για το αντίθετο.</a:t>
            </a:r>
          </a:p>
        </p:txBody>
      </p:sp>
    </p:spTree>
    <p:extLst>
      <p:ext uri="{BB962C8B-B14F-4D97-AF65-F5344CB8AC3E}">
        <p14:creationId xmlns:p14="http://schemas.microsoft.com/office/powerpoint/2010/main" val="3514988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22290" y="30275"/>
            <a:ext cx="10515600" cy="819732"/>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28789" y="850008"/>
            <a:ext cx="12063211" cy="6007992"/>
          </a:xfrm>
        </p:spPr>
        <p:txBody>
          <a:bodyPr>
            <a:normAutofit fontScale="92500" lnSpcReduction="20000"/>
          </a:bodyPr>
          <a:lstStyle/>
          <a:p>
            <a:r>
              <a:rPr lang="el-GR" dirty="0"/>
              <a:t>Έτσι, η </a:t>
            </a:r>
            <a:r>
              <a:rPr lang="el-GR" u="sng" dirty="0" err="1"/>
              <a:t>κυτταροπλασματική</a:t>
            </a:r>
            <a:r>
              <a:rPr lang="el-GR" u="sng" dirty="0"/>
              <a:t> μεταμόσχευση</a:t>
            </a:r>
            <a:r>
              <a:rPr lang="el-GR" dirty="0"/>
              <a:t> έγινε σε πολύ μικρό χρονικό διάστημα, χωρίς να πραγματοποιηθούν οι απαραίτητοι πολλαπλοί πειραματισμοί και χωρίς να αποτιμηθούν τυχόν συνέπειές της στους απογόνους των εμβρύων, που γεννήθηκαν μ’ αυτόν τον τρόπο.  </a:t>
            </a:r>
          </a:p>
          <a:p>
            <a:r>
              <a:rPr lang="el-GR" dirty="0"/>
              <a:t>Η μέθοδος αυτή έγκειται στην </a:t>
            </a:r>
            <a:r>
              <a:rPr lang="el-GR" u="sng" dirty="0"/>
              <a:t>μικροχειρουργική μεταμόσχευση κυτταροπλάσματος ωαρίων από γόνιμες δότριες στις γυναίκες που αντιμετωπίζουν το πρόβλημα</a:t>
            </a:r>
            <a:r>
              <a:rPr lang="el-GR" dirty="0"/>
              <a:t> με την ποιότητα των ωαρίων τους. Με την μεταμόσχευση </a:t>
            </a:r>
            <a:r>
              <a:rPr lang="el-GR" dirty="0" err="1"/>
              <a:t>ωοπλάσματος</a:t>
            </a:r>
            <a:r>
              <a:rPr lang="el-GR" dirty="0"/>
              <a:t> καταφέρνουμε να εισάγουμε στα «</a:t>
            </a:r>
            <a:r>
              <a:rPr lang="el-GR" dirty="0" err="1"/>
              <a:t>γηρασμένα</a:t>
            </a:r>
            <a:r>
              <a:rPr lang="el-GR" dirty="0"/>
              <a:t>» ωάρια παράγοντες όπως </a:t>
            </a:r>
            <a:r>
              <a:rPr lang="el-GR" dirty="0" err="1"/>
              <a:t>μιτοχονδριακό</a:t>
            </a:r>
            <a:r>
              <a:rPr lang="el-GR" dirty="0"/>
              <a:t> DNA (</a:t>
            </a:r>
            <a:r>
              <a:rPr lang="el-GR" dirty="0" err="1"/>
              <a:t>mtDNA</a:t>
            </a:r>
            <a:r>
              <a:rPr lang="el-GR" dirty="0"/>
              <a:t>), </a:t>
            </a:r>
            <a:r>
              <a:rPr lang="el-GR" dirty="0" err="1"/>
              <a:t>πρωτείνες</a:t>
            </a:r>
            <a:r>
              <a:rPr lang="el-GR" dirty="0"/>
              <a:t> και άλλα οργανίδια τα οποία βελτιώνουν σημαντικά την αναπαραγωγική δυναμική του ωαρίου. </a:t>
            </a:r>
          </a:p>
          <a:p>
            <a:r>
              <a:rPr lang="el-GR" dirty="0"/>
              <a:t>Περισσότερα από 30 παιδιά έχουν γεννηθεί παγκοσμίως από την μέθοδο αυτή, ενώ οι προοπτικές για το μέλλον διαφαίνονται ευοίωνες. Το πιο σημαντικό επίτευγμα θα είναι ότι πολλές γυναίκες που λόγω κακής ποιότητας των ωαρίων που παράγουν καταφεύγουν σήμερα σε δανεισμό ωαρίων, με τη μέθοδο της μεταμόσχευσης </a:t>
            </a:r>
            <a:r>
              <a:rPr lang="el-GR" dirty="0" err="1"/>
              <a:t>ωοπλάσματος</a:t>
            </a:r>
            <a:r>
              <a:rPr lang="el-GR" dirty="0"/>
              <a:t> θα γεννούν το δικό τους βιολογικά παιδί, χωρίς να καταφύγουν στη λύση των δανεικών ωαρίων, αφού η ποιότητα και αναπαραγωγική δυναμική των δικών τους ωαρίων θα έχει βελτιωθεί σημαντικά. Η μέθοδος της μεταμόσχευσης μιτοχονδρίων μέσω </a:t>
            </a:r>
            <a:r>
              <a:rPr lang="el-GR" dirty="0" err="1"/>
              <a:t>ωοπλάσματος</a:t>
            </a:r>
            <a:r>
              <a:rPr lang="el-GR" dirty="0"/>
              <a:t> βρίσκεται σε στάδιο κλινικών δοκιμών στην παρούσα φάση.</a:t>
            </a:r>
          </a:p>
        </p:txBody>
      </p:sp>
    </p:spTree>
    <p:extLst>
      <p:ext uri="{BB962C8B-B14F-4D97-AF65-F5344CB8AC3E}">
        <p14:creationId xmlns:p14="http://schemas.microsoft.com/office/powerpoint/2010/main" val="879593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63639" y="1825625"/>
            <a:ext cx="11243257" cy="4678206"/>
          </a:xfrm>
        </p:spPr>
        <p:txBody>
          <a:bodyPr/>
          <a:lstStyle/>
          <a:p>
            <a:r>
              <a:rPr lang="el-GR" dirty="0"/>
              <a:t>Η γενετική θεραπεία στα γενετικά κύτταρα βρίσκεται ακόμη σε πειραματικό στάδιο. Στα γενετικά κύτταρα δεν μπορεί να χρησιμοποιηθεί η προσθήκη γονιδίων. Οι μόνες μέθοδοι που εμφανίζονται ως κατάλληλες, είναι </a:t>
            </a:r>
            <a:r>
              <a:rPr lang="el-GR" u="sng" dirty="0"/>
              <a:t>η διόρθωση ή αντικατάσταση των δυσλειτουργούντων γονιδίων</a:t>
            </a:r>
            <a:r>
              <a:rPr lang="el-GR" dirty="0"/>
              <a:t>. </a:t>
            </a:r>
          </a:p>
          <a:p>
            <a:r>
              <a:rPr lang="el-GR" dirty="0"/>
              <a:t>Τα επιχειρήματα υπέρ ή εναντίον αυτής της θεραπείας θα εξεταστούν </a:t>
            </a:r>
            <a:r>
              <a:rPr lang="el-GR" dirty="0">
                <a:solidFill>
                  <a:srgbClr val="FF0000"/>
                </a:solidFill>
              </a:rPr>
              <a:t>υποθέτοντας ότι αυτή έχει επιτύχει την τεχνογνωσία </a:t>
            </a:r>
            <a:r>
              <a:rPr lang="el-GR" dirty="0"/>
              <a:t>ώστε η αντικατάσταση και η διόρθωση των γονιδίων να γίνεται με ασφάλεια. </a:t>
            </a:r>
          </a:p>
        </p:txBody>
      </p:sp>
    </p:spTree>
    <p:extLst>
      <p:ext uri="{BB962C8B-B14F-4D97-AF65-F5344CB8AC3E}">
        <p14:creationId xmlns:p14="http://schemas.microsoft.com/office/powerpoint/2010/main" val="1179841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80303" y="1325564"/>
            <a:ext cx="11900079" cy="5532436"/>
          </a:xfrm>
        </p:spPr>
        <p:txBody>
          <a:bodyPr>
            <a:normAutofit fontScale="92500" lnSpcReduction="10000"/>
          </a:bodyPr>
          <a:lstStyle/>
          <a:p>
            <a:r>
              <a:rPr lang="el-GR" dirty="0"/>
              <a:t>Τα </a:t>
            </a:r>
            <a:r>
              <a:rPr lang="el-GR" b="1" dirty="0"/>
              <a:t>επιχειρήματα ΥΠΕΡ</a:t>
            </a:r>
            <a:r>
              <a:rPr lang="el-GR" dirty="0"/>
              <a:t> της γονιδιακής θεραπείας στα γενετικά κύτταρα:</a:t>
            </a:r>
          </a:p>
          <a:p>
            <a:pPr marL="514350" lvl="0" indent="-514350">
              <a:buAutoNum type="arabicParenR"/>
            </a:pPr>
            <a:r>
              <a:rPr lang="el-GR" dirty="0"/>
              <a:t>Η μοναδική </a:t>
            </a:r>
            <a:r>
              <a:rPr lang="el-GR" b="1" dirty="0"/>
              <a:t>αποτελεσματικότητά της</a:t>
            </a:r>
            <a:r>
              <a:rPr lang="el-GR" dirty="0"/>
              <a:t> να αντιμετωπίσει εξαρχής όλο το φάσμα της γενετικής ασθένειας. Η γονιδιακή διόρθωση στο προεμφυτευτικό στάδιο το προφυλάσσει από την εκδήλωση της γενετικής ασθένειας με προληπτικό τρόπο. Συνεπώς το έμβρυο δεν θα υποστεί καμία από τις συνέπειες εκδήλωσης μιας γενετικής νόσου. Αυτό έχει ως αποτέλεσμα τη μέγιστη δυνατή ωφέλεια στο έμβρυο. Έτσι έρχεται σε συμφωνία με </a:t>
            </a:r>
            <a:r>
              <a:rPr lang="el-GR" u="sng" dirty="0"/>
              <a:t>την αρχή της μη πρόκλησης βλάβης</a:t>
            </a:r>
            <a:r>
              <a:rPr lang="el-GR" dirty="0"/>
              <a:t> και </a:t>
            </a:r>
            <a:r>
              <a:rPr lang="el-GR" u="sng" dirty="0"/>
              <a:t>την αρχή της ευεργεσίας</a:t>
            </a:r>
            <a:r>
              <a:rPr lang="el-GR" dirty="0"/>
              <a:t>. </a:t>
            </a:r>
          </a:p>
          <a:p>
            <a:pPr marL="514350" lvl="0" indent="-514350">
              <a:buAutoNum type="arabicParenR"/>
            </a:pPr>
            <a:r>
              <a:rPr lang="el-GR" dirty="0"/>
              <a:t>Οι γονείς, που είναι φορείς κάποιας γενετικής νόσου ή ασθενούν, μπορούν να </a:t>
            </a:r>
            <a:r>
              <a:rPr lang="el-GR" b="1" dirty="0"/>
              <a:t>αποκτήσουν ένα υγιές παιδί</a:t>
            </a:r>
            <a:r>
              <a:rPr lang="el-GR" dirty="0"/>
              <a:t> μέσω της γονιδιακής θεραπείας των γενετικών κυττάρων. Μ’ αυτόν τον τρόπο μπορούν να αποφευχθούν και οι λεγόμενες «θεραπευτικές» αμβλώσεις. Επίσης αυτού του τύπου η θεραπεία φέρεται να έχει ευεργετικά αποτελέσματα και για τους απογόνους του </a:t>
            </a:r>
            <a:r>
              <a:rPr lang="el-GR" dirty="0" err="1"/>
              <a:t>θεραπευόμενου</a:t>
            </a:r>
            <a:r>
              <a:rPr lang="el-GR" dirty="0"/>
              <a:t>. Λειτουργεί ως ένας </a:t>
            </a:r>
            <a:r>
              <a:rPr lang="el-GR" b="1" dirty="0"/>
              <a:t>γενετικός εμβολιασμός</a:t>
            </a:r>
            <a:r>
              <a:rPr lang="el-GR" dirty="0"/>
              <a:t>. Συνεπώς, στην περίπτωση αυτή </a:t>
            </a:r>
            <a:r>
              <a:rPr lang="el-GR" u="sng" dirty="0"/>
              <a:t>η ευεργεσία</a:t>
            </a:r>
            <a:r>
              <a:rPr lang="el-GR" dirty="0"/>
              <a:t> έχει ως στόχο τους γονείς και τους απογόνους του εμβρύου, στο οποίο πραγματοποιείται η παρέμβαση. </a:t>
            </a:r>
          </a:p>
        </p:txBody>
      </p:sp>
    </p:spTree>
    <p:extLst>
      <p:ext uri="{BB962C8B-B14F-4D97-AF65-F5344CB8AC3E}">
        <p14:creationId xmlns:p14="http://schemas.microsoft.com/office/powerpoint/2010/main" val="2720657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515155" y="1825624"/>
            <a:ext cx="11397803" cy="5032375"/>
          </a:xfrm>
        </p:spPr>
        <p:txBody>
          <a:bodyPr>
            <a:normAutofit lnSpcReduction="10000"/>
          </a:bodyPr>
          <a:lstStyle/>
          <a:p>
            <a:pPr marL="0" lvl="0" indent="0">
              <a:buNone/>
            </a:pPr>
            <a:r>
              <a:rPr lang="el-GR" dirty="0"/>
              <a:t>3) Η εφάπαξ αντιμετώπιση της νόσου με την παρέμβαση στα γενετικά κύτταρα ενός ατόμου αποβαίνει </a:t>
            </a:r>
            <a:r>
              <a:rPr lang="el-GR" b="1" dirty="0"/>
              <a:t>πολύ πιο οικονομική</a:t>
            </a:r>
            <a:r>
              <a:rPr lang="el-GR" dirty="0"/>
              <a:t> </a:t>
            </a:r>
            <a:r>
              <a:rPr lang="el-GR" b="1" dirty="0"/>
              <a:t>λύση </a:t>
            </a:r>
            <a:r>
              <a:rPr lang="el-GR" dirty="0"/>
              <a:t>για ένα κράτος και μια κοινωνία, παρά η εφαρμογή της θεραπείας στα σωματικά κύτταρα κάθε απογόνου του στις επόμενες γενιές. Η διαπίστωση αυτή σχετίζεται με </a:t>
            </a:r>
            <a:r>
              <a:rPr lang="el-GR" u="sng" dirty="0"/>
              <a:t>την αρχή της δικαιοσύνης</a:t>
            </a:r>
            <a:r>
              <a:rPr lang="el-GR" dirty="0"/>
              <a:t>, σύμφωνα με την οποία πρέπει να εξασφαλίζεται η κατά το δυνατόν ίση και αποτελεσματική μεταχείριση σε όλους τους ασθενείς. </a:t>
            </a:r>
          </a:p>
          <a:p>
            <a:pPr marL="0" lvl="0" indent="0">
              <a:buNone/>
            </a:pPr>
            <a:r>
              <a:rPr lang="el-GR" dirty="0"/>
              <a:t>4) Το </a:t>
            </a:r>
            <a:r>
              <a:rPr lang="el-GR" b="1" dirty="0"/>
              <a:t>δικαίωμα της επιστημονικής κοινότητας</a:t>
            </a:r>
            <a:r>
              <a:rPr lang="el-GR" dirty="0"/>
              <a:t> να προσφέρει στους ασθενείς τον καρπό και τα αποτελέσματα μιας μακροχρόνιας και εξαντλητικής έρευνας. Το δικαίωμα αυτό πηγάζει από </a:t>
            </a:r>
            <a:r>
              <a:rPr lang="el-GR" u="sng" dirty="0"/>
              <a:t>την αρχή της αυτονομίας</a:t>
            </a:r>
            <a:r>
              <a:rPr lang="el-GR" dirty="0"/>
              <a:t>. Οι επιστήμονες έχουν το δικαίωμα αλλά και την ηθική υποχρέωση να προσφέρουν στους ασθενείς την καλύτερη δυνατή θεραπευτική μέθοδο. </a:t>
            </a:r>
          </a:p>
          <a:p>
            <a:endParaRPr lang="el-GR" dirty="0"/>
          </a:p>
        </p:txBody>
      </p:sp>
    </p:spTree>
    <p:extLst>
      <p:ext uri="{BB962C8B-B14F-4D97-AF65-F5344CB8AC3E}">
        <p14:creationId xmlns:p14="http://schemas.microsoft.com/office/powerpoint/2010/main" val="2310540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93183" y="1825624"/>
            <a:ext cx="11887200" cy="5032375"/>
          </a:xfrm>
        </p:spPr>
        <p:txBody>
          <a:bodyPr>
            <a:normAutofit lnSpcReduction="10000"/>
          </a:bodyPr>
          <a:lstStyle/>
          <a:p>
            <a:r>
              <a:rPr lang="el-GR" dirty="0"/>
              <a:t>Τα </a:t>
            </a:r>
            <a:r>
              <a:rPr lang="el-GR" b="1" dirty="0"/>
              <a:t>επιχειρήματα ΚΑΤΑ</a:t>
            </a:r>
            <a:r>
              <a:rPr lang="el-GR" dirty="0"/>
              <a:t> της γονιδιακής θεραπείας στα γενετικά κύτταρα:</a:t>
            </a:r>
          </a:p>
          <a:p>
            <a:pPr marL="514350" lvl="0" indent="-514350">
              <a:buAutoNum type="arabicParenR"/>
            </a:pPr>
            <a:r>
              <a:rPr lang="el-GR" dirty="0"/>
              <a:t>Ο </a:t>
            </a:r>
            <a:r>
              <a:rPr lang="el-GR" b="1" dirty="0"/>
              <a:t>μόνιμος και βιολογικά ολοκληρωτικός τρόπος</a:t>
            </a:r>
            <a:r>
              <a:rPr lang="el-GR" dirty="0"/>
              <a:t> με τον οποίο λειτουργεί. Σε περίπτωση λάθους θα προκαλέσει μόνιμες βλάβες όχι μόνο σε εκείνον που δέχεται την παρέμβαση στα γενετικά του κύτταρα αλλά και στους απογόνους του. Έρχεται σε αντίθεση με την </a:t>
            </a:r>
            <a:r>
              <a:rPr lang="el-GR" u="sng" dirty="0"/>
              <a:t>αρχή της μη πρόκλησης βλάβης</a:t>
            </a:r>
            <a:r>
              <a:rPr lang="el-GR" dirty="0"/>
              <a:t>, και έμμεσα με την </a:t>
            </a:r>
            <a:r>
              <a:rPr lang="el-GR" u="sng" dirty="0"/>
              <a:t>αρχή της αυτονομίας</a:t>
            </a:r>
            <a:r>
              <a:rPr lang="el-GR" dirty="0"/>
              <a:t>, η οποία συνεπάγεται τον σεβασμό όχι μόνο του άμεσα </a:t>
            </a:r>
            <a:r>
              <a:rPr lang="el-GR" dirty="0" err="1"/>
              <a:t>θεραπευόμενου</a:t>
            </a:r>
            <a:r>
              <a:rPr lang="el-GR" dirty="0"/>
              <a:t> αλλά και των απογόνων του.  </a:t>
            </a:r>
          </a:p>
          <a:p>
            <a:pPr marL="514350" lvl="0" indent="-514350">
              <a:buAutoNum type="arabicParenR"/>
            </a:pPr>
            <a:r>
              <a:rPr lang="el-GR" dirty="0"/>
              <a:t>Πέρα από τον προληπτικό χαρακτήρα της αναγνωρίζεται από πολλούς ότι θα ασκηθούν ισχυρές πιέσεις ώστε να επιτραπεί για να </a:t>
            </a:r>
            <a:r>
              <a:rPr lang="el-GR" b="1" dirty="0"/>
              <a:t>χρησιμοποιηθεί για βελτιωτικούς σκοπούς</a:t>
            </a:r>
            <a:r>
              <a:rPr lang="el-GR" dirty="0"/>
              <a:t>. Αυτό σημαίνει ότι οι σημερινές κοινωνίες δεν θα αντέξουν τον πειρασμό να χρησιμοποιήσουν τη θεραπεία στα γενετικά κύτταρα και για μη θεραπευτικούς σκοπούς. </a:t>
            </a:r>
          </a:p>
        </p:txBody>
      </p:sp>
    </p:spTree>
    <p:extLst>
      <p:ext uri="{BB962C8B-B14F-4D97-AF65-F5344CB8AC3E}">
        <p14:creationId xmlns:p14="http://schemas.microsoft.com/office/powerpoint/2010/main" val="1290978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50761" y="1825624"/>
            <a:ext cx="11217498" cy="4897147"/>
          </a:xfrm>
        </p:spPr>
        <p:txBody>
          <a:bodyPr>
            <a:normAutofit lnSpcReduction="10000"/>
          </a:bodyPr>
          <a:lstStyle/>
          <a:p>
            <a:pPr marL="0" lvl="0" indent="0">
              <a:buNone/>
            </a:pPr>
            <a:r>
              <a:rPr lang="el-GR" dirty="0"/>
              <a:t>3) Ένα ακόμη επιχείρημα αφορά στον </a:t>
            </a:r>
            <a:r>
              <a:rPr lang="el-GR" b="1" dirty="0"/>
              <a:t>σεβασμό και την αξία της ζωής των εμβρύων</a:t>
            </a:r>
            <a:r>
              <a:rPr lang="el-GR" dirty="0"/>
              <a:t>. Είναι φανερό ότι θα χρειαστεί να γίνουν πολλά πειράματα σε </a:t>
            </a:r>
            <a:r>
              <a:rPr lang="el-GR" dirty="0" err="1"/>
              <a:t>προεμφυτευμένα</a:t>
            </a:r>
            <a:r>
              <a:rPr lang="el-GR" dirty="0"/>
              <a:t> έμβρυα. Δηλαδή θα καταστραφεί πλήθος εμβρύων στο προεμφυτευτικό στάδιο μέχρι να αποδειχθεί ασφαλής η θεραπευτική αυτή μέθοδος. Η ενέργεια αυτή προσκρούει στην </a:t>
            </a:r>
            <a:r>
              <a:rPr lang="el-GR" u="sng" dirty="0"/>
              <a:t>αρχή της αυτονομίας</a:t>
            </a:r>
            <a:r>
              <a:rPr lang="el-GR" dirty="0"/>
              <a:t>, επειδή δεν γίνονται σεβαστά τα βασικά δικαιώματα του εμβρύου στη ζωή, και στην </a:t>
            </a:r>
            <a:r>
              <a:rPr lang="el-GR" u="sng" dirty="0"/>
              <a:t>αρχή της μη πρόκλησης βλάβης</a:t>
            </a:r>
            <a:r>
              <a:rPr lang="el-GR" dirty="0"/>
              <a:t>. Ωστόσο τόσο στις Η.Π.Α. όσο και στο Ηνωμένο Βασίλειο επιτράπηκαν οι έρευνες σε έμβρυα για την ανακάλυψη του μυστικού της διαφοροποίησης των κυττάρων. Το ίδιο ισχύει και για την καταστροφή των </a:t>
            </a:r>
            <a:r>
              <a:rPr lang="el-GR" dirty="0" err="1"/>
              <a:t>ολοδύναμων</a:t>
            </a:r>
            <a:r>
              <a:rPr lang="el-GR" dirty="0"/>
              <a:t> κυττάρων, τα οποία είναι βιολογικά ισοδύναμα με έναν </a:t>
            </a:r>
            <a:r>
              <a:rPr lang="el-GR" dirty="0" err="1"/>
              <a:t>ζυγώτη</a:t>
            </a:r>
            <a:r>
              <a:rPr lang="el-GR" dirty="0"/>
              <a:t>. Όσοι αντιτίθενται σε οποιαδήποτε μορφή καταστροφής των εμβρύων, απορρίπτουν εκ των πραγμάτων την πρακτική της γονιδιακής θεραπείας σε γενετικά κύτταρα. </a:t>
            </a:r>
          </a:p>
          <a:p>
            <a:endParaRPr lang="el-GR" dirty="0"/>
          </a:p>
        </p:txBody>
      </p:sp>
    </p:spTree>
    <p:extLst>
      <p:ext uri="{BB962C8B-B14F-4D97-AF65-F5344CB8AC3E}">
        <p14:creationId xmlns:p14="http://schemas.microsoft.com/office/powerpoint/2010/main" val="236735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p:txBody>
          <a:bodyPr/>
          <a:lstStyle/>
          <a:p>
            <a:r>
              <a:rPr lang="el-GR" dirty="0"/>
              <a:t>Ωστόσο, το θέμα που απασχολεί κατά κόρον τους βιοηθικολόγους είναι η </a:t>
            </a:r>
            <a:r>
              <a:rPr lang="el-GR" b="1" dirty="0"/>
              <a:t>γονιδιακή θεραπεία</a:t>
            </a:r>
            <a:r>
              <a:rPr lang="el-GR" dirty="0"/>
              <a:t>. Φυσικά, αν φθάσει στο σημείο να αποκαθιστά βλάβες και να θεραπεύει νόσους, τις οποίες εξιχνιάζει ο γενετικός έλεγχος, τότε θα παύσουν να υφίστανται πολλοί από τους ενδοιασμούς της βιοηθικής σχετικά μ’ αυτόν. </a:t>
            </a:r>
          </a:p>
          <a:p>
            <a:r>
              <a:rPr lang="el-GR" dirty="0"/>
              <a:t>Οι τέσσερεις τύποι της γονιδιακής θεραπείας διαφέρουν ως προς τον τρόπο εφαρμογής, τον σκοπό που επιδιώκουν και στα ηθικά διλήμματα που ανακύπτουν από αυτές.</a:t>
            </a:r>
          </a:p>
        </p:txBody>
      </p:sp>
    </p:spTree>
    <p:extLst>
      <p:ext uri="{BB962C8B-B14F-4D97-AF65-F5344CB8AC3E}">
        <p14:creationId xmlns:p14="http://schemas.microsoft.com/office/powerpoint/2010/main" val="1493346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67425" y="1825624"/>
            <a:ext cx="11694017" cy="4897147"/>
          </a:xfrm>
        </p:spPr>
        <p:txBody>
          <a:bodyPr>
            <a:normAutofit lnSpcReduction="10000"/>
          </a:bodyPr>
          <a:lstStyle/>
          <a:p>
            <a:pPr lvl="0"/>
            <a:r>
              <a:rPr lang="el-GR" dirty="0"/>
              <a:t>Στην </a:t>
            </a:r>
            <a:r>
              <a:rPr lang="el-GR" u="sng" dirty="0"/>
              <a:t>αρχή της αυτονομίας</a:t>
            </a:r>
            <a:r>
              <a:rPr lang="el-GR" dirty="0"/>
              <a:t> στηρίζεται και η </a:t>
            </a:r>
            <a:r>
              <a:rPr lang="el-GR" b="1" dirty="0"/>
              <a:t>αναγνώριση ατομικών δικαιωμάτων στο έμβρυο</a:t>
            </a:r>
            <a:r>
              <a:rPr lang="el-GR" dirty="0"/>
              <a:t> που πρόκειται να δεχτεί αυτή την παρέμβαση. Επίσης, ως ηθικό πρόβλημα αναγνωρίζεται και η μηχανοποίηση των διαδικασιών της ζωής. Σύμφωνα μ’ αυτό κάθε άνθρωπος  έχει το δικαίωμα να γεννηθεί και να λάβει τα κληρονομικά του χαρακτηριστικά με φυσιολογικό τρόπο, χωρίς την τεχνικά παρέμβαση οποιουδήποτε. Ο καθορισμός της γενετικής του ταυτότητας στερεί τον άνθρωπο από αυτό το δικαίωμα. </a:t>
            </a:r>
          </a:p>
          <a:p>
            <a:r>
              <a:rPr lang="el-GR" dirty="0"/>
              <a:t>Ο κίνδυνος από τη </a:t>
            </a:r>
            <a:r>
              <a:rPr lang="el-GR" b="1" dirty="0"/>
              <a:t>συγκέντρωση μεγάλης δύναμης στα χέρια μικρών ομάδων ανθρώπων</a:t>
            </a:r>
            <a:r>
              <a:rPr lang="el-GR" dirty="0"/>
              <a:t>- μεγάλων εταιρειών ιδιωτικών συμφερόντων. Το γεγονός αυτό γεννά ερωτηματικά σχετικά με τα όρια μέσα στα οποία πρέπει να κινείται η ανθρώπινη δραστηριότητα χωρίς να τα υπερβαίνει και χωρίς να απειλεί την ανθρώπινη ζωή. </a:t>
            </a:r>
          </a:p>
          <a:p>
            <a:endParaRPr lang="el-GR" dirty="0"/>
          </a:p>
        </p:txBody>
      </p:sp>
    </p:spTree>
    <p:extLst>
      <p:ext uri="{BB962C8B-B14F-4D97-AF65-F5344CB8AC3E}">
        <p14:creationId xmlns:p14="http://schemas.microsoft.com/office/powerpoint/2010/main" val="2485439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44699" y="1825625"/>
            <a:ext cx="11642501" cy="4910026"/>
          </a:xfrm>
        </p:spPr>
        <p:txBody>
          <a:bodyPr>
            <a:normAutofit lnSpcReduction="10000"/>
          </a:bodyPr>
          <a:lstStyle/>
          <a:p>
            <a:r>
              <a:rPr lang="el-GR" dirty="0"/>
              <a:t>Οι </a:t>
            </a:r>
            <a:r>
              <a:rPr lang="el-GR" u="sng" dirty="0"/>
              <a:t>περισσότεροι βιοηθικολόγοι</a:t>
            </a:r>
            <a:r>
              <a:rPr lang="el-GR" dirty="0"/>
              <a:t>, που έχουν άμεση σχέση με την ιατρική και τη βιολογία, </a:t>
            </a:r>
            <a:r>
              <a:rPr lang="el-GR" u="sng" dirty="0"/>
              <a:t>θεωρούν ότι τα πλεονεκτήματα της γονιδιακής θεραπείας στα γενετικά κύτταρα είναι περισσότερα</a:t>
            </a:r>
            <a:r>
              <a:rPr lang="el-GR" dirty="0"/>
              <a:t> από τα μειονεκτήματα. Θεωρούν σε σχέση με τα πιθανά λάθη που μπορεί να γίνουν ότι κάθε νέα εφαρμογή κρύβει και ορισμένους αναπόφευκτους κινδύνους. </a:t>
            </a:r>
          </a:p>
          <a:p>
            <a:r>
              <a:rPr lang="el-GR" dirty="0"/>
              <a:t>Όσον αφορά το πιθανό απαγορευτικό κόστος της θεραπείας αυτό θα πρέπει να εκτιμηθεί συγκριτικά με το κόστος θεραπείας και πρόληψης άλλων ασθενειών. </a:t>
            </a:r>
          </a:p>
          <a:p>
            <a:r>
              <a:rPr lang="el-GR" dirty="0"/>
              <a:t>Η λύση στο πρόβλημα της χρήσης της γονιδιακής θεραπείας για βελτιωτικούς σκοπούς πρέπει να αναζητηθεί στο πολιτικό και κοινωνικό επίπεδο. Η πολιτεία πρέπει να θεσπίσει </a:t>
            </a:r>
            <a:r>
              <a:rPr lang="el-GR" b="1" dirty="0"/>
              <a:t>νόμους</a:t>
            </a:r>
            <a:r>
              <a:rPr lang="el-GR" dirty="0"/>
              <a:t> και κανόνες οριοθέτησης της χρήσης για καθαρά θεραπευτικούς σκοπούς και να βρει </a:t>
            </a:r>
            <a:r>
              <a:rPr lang="el-GR" b="1" dirty="0"/>
              <a:t>τρόπους ελέγχου </a:t>
            </a:r>
            <a:r>
              <a:rPr lang="el-GR" dirty="0"/>
              <a:t>και τήρησης αυτών των κανόνων. </a:t>
            </a:r>
          </a:p>
        </p:txBody>
      </p:sp>
    </p:spTree>
    <p:extLst>
      <p:ext uri="{BB962C8B-B14F-4D97-AF65-F5344CB8AC3E}">
        <p14:creationId xmlns:p14="http://schemas.microsoft.com/office/powerpoint/2010/main" val="3119086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18941" y="1825624"/>
            <a:ext cx="11861442" cy="5032375"/>
          </a:xfrm>
        </p:spPr>
        <p:txBody>
          <a:bodyPr>
            <a:normAutofit lnSpcReduction="10000"/>
          </a:bodyPr>
          <a:lstStyle/>
          <a:p>
            <a:r>
              <a:rPr lang="el-GR" dirty="0"/>
              <a:t>Επίσης, όσοι συγκεντρώσουν μεγάλη δύναμη εξαιτίας της τεχνογνωσίας μιας τέτοιας εφαρμογής της γενετικής μηχανικής, θα πρέπει να ελέγχονται διαρκώς από την πολιτεία και να λογοδοτούν στην κοινωνία για κάθε τους κίνηση στον τομέα αυτό. </a:t>
            </a:r>
          </a:p>
          <a:p>
            <a:r>
              <a:rPr lang="el-GR" dirty="0"/>
              <a:t>Η ίδια ομάδα βιοηθικολόγων πιστεύει ότι τα απαραίτητα πειράματα στα πρώιμα έμβρυα νομιμοποιούνται ηθικά από το μεγάλο καλό, το οποίο πρόκειται να προκύψει από για την ανθρωπότητα. Ακόμη και ο τερματισμός της ζωής ενός εμβρύου ή των πολυδύναμων κυττάρων είναι ηθικά δικαιολογημένος. </a:t>
            </a:r>
          </a:p>
          <a:p>
            <a:r>
              <a:rPr lang="el-GR" dirty="0"/>
              <a:t>Σχετικά με τη μηχανοποίηση των αναπαραγωγικών διαδικασιών, τη μίξη του γενετικού υλικού και την παραβίαση του δικαιώματος να γεννηθεί ένα παιδί με φυσιολογικό τρόπο, οι βιοηθικολόγοι αυτοί απαντούν ότι κανένα παιδί δεν θα ήθελε να γεννηθεί με μεσογειακή αναιμία ή ινοκυστική νόσο. </a:t>
            </a:r>
          </a:p>
        </p:txBody>
      </p:sp>
    </p:spTree>
    <p:extLst>
      <p:ext uri="{BB962C8B-B14F-4D97-AF65-F5344CB8AC3E}">
        <p14:creationId xmlns:p14="http://schemas.microsoft.com/office/powerpoint/2010/main" val="6111375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89397" y="1825625"/>
            <a:ext cx="11153104" cy="4351338"/>
          </a:xfrm>
        </p:spPr>
        <p:txBody>
          <a:bodyPr>
            <a:normAutofit lnSpcReduction="10000"/>
          </a:bodyPr>
          <a:lstStyle/>
          <a:p>
            <a:r>
              <a:rPr lang="el-GR" dirty="0"/>
              <a:t>Όσον αφορά τη συμμετοχή για τις πρώτες πειραματικές εφαρμογές της γονιδιακής θεραπείας σε γενετικά κύτταρα, η μεγάλη πλειοψηφία των βιοηθικολόγων </a:t>
            </a:r>
            <a:r>
              <a:rPr lang="el-GR" b="1" dirty="0"/>
              <a:t>αρνείται την υποχρεωτική συμμετοχή</a:t>
            </a:r>
            <a:r>
              <a:rPr lang="el-GR" dirty="0"/>
              <a:t> και προτείνει την προσφορά δωρεάν γενετικών ελέγχων και γονιδιακής θεραπείας στα γενετικά κύτταρα προς τους ενδιαφερόμενους. </a:t>
            </a:r>
          </a:p>
          <a:p>
            <a:r>
              <a:rPr lang="el-GR" dirty="0"/>
              <a:t>Στατιστικές έρευνες που διεξάχθηκαν για τη σφυγμομέτρηση της κοινής γνώμης για τη γονιδιακή θεραπεία στα γενετικά κύτταρα αξιοπρόσεκτη είναι η </a:t>
            </a:r>
            <a:r>
              <a:rPr lang="el-GR" u="sng" dirty="0"/>
              <a:t>επιφυλακτικότητα</a:t>
            </a:r>
            <a:r>
              <a:rPr lang="el-GR" dirty="0"/>
              <a:t> των ερωτηθέντων, η οποία φτάνει μέχρι την </a:t>
            </a:r>
            <a:r>
              <a:rPr lang="el-GR" u="sng" dirty="0"/>
              <a:t>απόρριψη της θεραπείας </a:t>
            </a:r>
            <a:r>
              <a:rPr lang="el-GR" dirty="0"/>
              <a:t>όταν αυτή δεν στοχεύει στην απάλειψη γονιδίων, τα οποία ευθύνονται για μη θανατηφόρες ασθένειες.</a:t>
            </a:r>
          </a:p>
        </p:txBody>
      </p:sp>
    </p:spTree>
    <p:extLst>
      <p:ext uri="{BB962C8B-B14F-4D97-AF65-F5344CB8AC3E}">
        <p14:creationId xmlns:p14="http://schemas.microsoft.com/office/powerpoint/2010/main" val="244697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67425" y="1825624"/>
            <a:ext cx="11861443" cy="4922905"/>
          </a:xfrm>
        </p:spPr>
        <p:txBody>
          <a:bodyPr>
            <a:normAutofit lnSpcReduction="10000"/>
          </a:bodyPr>
          <a:lstStyle/>
          <a:p>
            <a:r>
              <a:rPr lang="el-GR" dirty="0"/>
              <a:t>Η </a:t>
            </a:r>
            <a:r>
              <a:rPr lang="el-GR" b="1" dirty="0"/>
              <a:t>βελτιωτική γονιδιακή θεραπεία</a:t>
            </a:r>
            <a:r>
              <a:rPr lang="el-GR" dirty="0"/>
              <a:t> στοχεύει στην βελτίωση των ήδη υπαρχόντων ανθρώπινων χαρακτηριστικών. Δεν αποσκοπεί στην ίαση κάποιας ασθένειας και γι’ αυτό καταχρηστικά μόνο ονομάζεται θεραπεία. Πρόκειται δηλαδή περισσότερο για τροποποιητική ή βελτιωτική </a:t>
            </a:r>
            <a:r>
              <a:rPr lang="el-GR" b="1" u="sng" dirty="0"/>
              <a:t>παρέμβαση</a:t>
            </a:r>
            <a:r>
              <a:rPr lang="el-GR" b="1" dirty="0"/>
              <a:t> και όχι για </a:t>
            </a:r>
            <a:r>
              <a:rPr lang="el-GR" b="1" u="sng" dirty="0"/>
              <a:t>θεραπεία</a:t>
            </a:r>
            <a:r>
              <a:rPr lang="el-GR" dirty="0"/>
              <a:t>.  </a:t>
            </a:r>
          </a:p>
          <a:p>
            <a:r>
              <a:rPr lang="el-GR" dirty="0"/>
              <a:t>Η συζήτηση για τη βελτίωση των ανθρώπινων χαρακτηριστικών δεν αφορά μονάχα τη σύγχρονη εποχή. Ήδη ο </a:t>
            </a:r>
            <a:r>
              <a:rPr lang="el-GR" b="1" dirty="0" err="1"/>
              <a:t>Λυσένκο</a:t>
            </a:r>
            <a:r>
              <a:rPr lang="el-GR" b="1" dirty="0"/>
              <a:t> </a:t>
            </a:r>
            <a:r>
              <a:rPr lang="el-GR" dirty="0"/>
              <a:t>διατύπωσε τη δική του θεωρία, σύμφωνα με την οποία </a:t>
            </a:r>
            <a:r>
              <a:rPr lang="el-GR" u="sng" dirty="0"/>
              <a:t>στις επόμενες γενιές δεν κληρονομούνται μόνο τα γενετικά αλλά και τα επίκτητα χαρακτηριστικά</a:t>
            </a:r>
            <a:r>
              <a:rPr lang="el-GR" dirty="0"/>
              <a:t>.  Αυτό είχε ως αποτέλεσμα να πιστεύει πως η αγωνιστικότητα για κοινωνικές αλλαγές θα αποβεί το μόνιμο γενετικό χαρακτηριστικό για τις επόμενες γενιές. Παράλληλα στη ναζιστική Γερμανία καταβάλλονταν προσπάθειες για την καθαρότητα της φυλής. </a:t>
            </a:r>
          </a:p>
        </p:txBody>
      </p:sp>
    </p:spTree>
    <p:extLst>
      <p:ext uri="{BB962C8B-B14F-4D97-AF65-F5344CB8AC3E}">
        <p14:creationId xmlns:p14="http://schemas.microsoft.com/office/powerpoint/2010/main" val="2475341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p:txBody>
          <a:bodyPr>
            <a:normAutofit lnSpcReduction="10000"/>
          </a:bodyPr>
          <a:lstStyle/>
          <a:p>
            <a:r>
              <a:rPr lang="el-GR" dirty="0"/>
              <a:t>Την ίδια χρονική περίοδο, το 1939, επιφανείς βιολόγοι και γενετιστές υιοθέτησαν τη θεωρία του γενετικού ντετερμινισμού και εξέδωσαν σε συνέδριο στο Εδιμβούργο το «Γενετικό Μανιφέστο». Στο κείμενο αυτό υποστηρίχθηκε ότι υπάρχει ανάγκη για </a:t>
            </a:r>
            <a:r>
              <a:rPr lang="el-GR" u="sng" dirty="0"/>
              <a:t>κοινωνικές αλλαγές</a:t>
            </a:r>
            <a:r>
              <a:rPr lang="el-GR" dirty="0"/>
              <a:t>, οι οποίες παράλληλα με τις </a:t>
            </a:r>
            <a:r>
              <a:rPr lang="el-GR" u="sng" dirty="0"/>
              <a:t>γενετικές τροποποιήσεις</a:t>
            </a:r>
            <a:r>
              <a:rPr lang="el-GR" dirty="0"/>
              <a:t> θα συνέβαλαν στην </a:t>
            </a:r>
            <a:r>
              <a:rPr lang="el-GR" b="1" dirty="0"/>
              <a:t>ανθρώπινη ευημερία</a:t>
            </a:r>
            <a:r>
              <a:rPr lang="el-GR" dirty="0"/>
              <a:t>. </a:t>
            </a:r>
          </a:p>
          <a:p>
            <a:r>
              <a:rPr lang="el-GR" dirty="0"/>
              <a:t>Μερικοί από τους επιστήμονες που συμμετείχαν στο συνέδριο κατέτασσαν τις γενετικές τροποποιήσεις σε τρία είδη. Σ’ αυτές που αποσκοπούν στη βελτίωση: α) φυσικών, β) διανοητικών και γ) ψυχικών – ηθικών χαρακτηριστικών. Μια άλλη κατάταξη είναι εκείνη που αφορά α) παρεμβάσεις που σχετίζονται με την υγεία και β) παρεμβάσεις ανεξάρτητες της υγείας.</a:t>
            </a:r>
          </a:p>
          <a:p>
            <a:pPr marL="0" indent="0">
              <a:buNone/>
            </a:pPr>
            <a:endParaRPr lang="el-GR" dirty="0"/>
          </a:p>
        </p:txBody>
      </p:sp>
    </p:spTree>
    <p:extLst>
      <p:ext uri="{BB962C8B-B14F-4D97-AF65-F5344CB8AC3E}">
        <p14:creationId xmlns:p14="http://schemas.microsoft.com/office/powerpoint/2010/main" val="28193075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415F49-C067-C4D4-50B5-72F09A7BCAF7}"/>
              </a:ext>
            </a:extLst>
          </p:cNvPr>
          <p:cNvSpPr>
            <a:spLocks noGrp="1"/>
          </p:cNvSpPr>
          <p:nvPr>
            <p:ph type="title"/>
          </p:nvPr>
        </p:nvSpPr>
        <p:spPr>
          <a:xfrm>
            <a:off x="838200" y="2494"/>
            <a:ext cx="10515600" cy="1325563"/>
          </a:xfrm>
        </p:spPr>
        <p:txBody>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1878E0C7-8F97-941B-C4D6-B1A204550521}"/>
              </a:ext>
            </a:extLst>
          </p:cNvPr>
          <p:cNvSpPr>
            <a:spLocks noGrp="1"/>
          </p:cNvSpPr>
          <p:nvPr>
            <p:ph idx="1"/>
          </p:nvPr>
        </p:nvSpPr>
        <p:spPr>
          <a:xfrm>
            <a:off x="0" y="1328057"/>
            <a:ext cx="12192000" cy="5529944"/>
          </a:xfrm>
        </p:spPr>
        <p:txBody>
          <a:bodyPr/>
          <a:lstStyle/>
          <a:p>
            <a:pPr marL="514350" indent="-514350">
              <a:buAutoNum type="arabicParenR"/>
            </a:pPr>
            <a:r>
              <a:rPr lang="el-GR" dirty="0"/>
              <a:t>Ποια διαδικαστικά προβλήματα προκύπτουν όταν καθορίζονται οι όροι-ερωτήματα, σύμφωνα με του οποίους θα διεξαχθεί η έρευνα της γενετικής τεχνολογίας σε ανθρώπους ώστε η γονιδιακή θεραπεία να αποδειχθεί ευεργετική για τους ασθενείς;</a:t>
            </a:r>
          </a:p>
          <a:p>
            <a:pPr marL="514350" indent="-514350">
              <a:buAutoNum type="arabicParenR"/>
            </a:pPr>
            <a:r>
              <a:rPr lang="el-GR" dirty="0"/>
              <a:t>Τι είναι το φαινόμενο του ιατρικού πατερναλισμού;</a:t>
            </a:r>
          </a:p>
          <a:p>
            <a:pPr marL="514350" indent="-514350">
              <a:buAutoNum type="arabicParenR"/>
            </a:pPr>
            <a:r>
              <a:rPr lang="el-GR" dirty="0"/>
              <a:t>Ποια είναι τα επιχειρήματα ΥΠΕΡ της γονιδιακής θεραπείας σε γενετικά κύτταρα	;</a:t>
            </a:r>
          </a:p>
          <a:p>
            <a:pPr marL="514350" indent="-514350">
              <a:buAutoNum type="arabicParenR"/>
            </a:pPr>
            <a:r>
              <a:rPr lang="el-GR" dirty="0"/>
              <a:t>Ποια είναι τα επιχειρήματα ΚΑΤΆ της γονιδιακής θεραπείας σε γενετικά κύτταρα;</a:t>
            </a:r>
          </a:p>
          <a:p>
            <a:endParaRPr lang="el-GR" dirty="0"/>
          </a:p>
        </p:txBody>
      </p:sp>
    </p:spTree>
    <p:extLst>
      <p:ext uri="{BB962C8B-B14F-4D97-AF65-F5344CB8AC3E}">
        <p14:creationId xmlns:p14="http://schemas.microsoft.com/office/powerpoint/2010/main" val="2457305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76517" y="1825625"/>
            <a:ext cx="11191741" cy="4626690"/>
          </a:xfrm>
        </p:spPr>
        <p:txBody>
          <a:bodyPr>
            <a:normAutofit lnSpcReduction="10000"/>
          </a:bodyPr>
          <a:lstStyle/>
          <a:p>
            <a:r>
              <a:rPr lang="el-GR" dirty="0"/>
              <a:t>Η </a:t>
            </a:r>
            <a:r>
              <a:rPr lang="el-GR" b="1" dirty="0"/>
              <a:t>γονιδιακή θεραπεία στα σωματικά κύτταρα</a:t>
            </a:r>
            <a:r>
              <a:rPr lang="el-GR" dirty="0"/>
              <a:t> θεωρήθηκε μια προέκταση των συνηθισμένων θεραπευτικών πρωτόκολλων. </a:t>
            </a:r>
          </a:p>
          <a:p>
            <a:r>
              <a:rPr lang="el-GR" dirty="0"/>
              <a:t>Οποιαδήποτε </a:t>
            </a:r>
            <a:r>
              <a:rPr lang="el-GR" b="1" dirty="0"/>
              <a:t>αλλαγή</a:t>
            </a:r>
            <a:r>
              <a:rPr lang="el-GR" dirty="0"/>
              <a:t> έχει ως αποτέλεσμα, </a:t>
            </a:r>
            <a:r>
              <a:rPr lang="el-GR" b="1" dirty="0"/>
              <a:t>δεν μεταβιβάζεται στους απογόνους</a:t>
            </a:r>
            <a:r>
              <a:rPr lang="el-GR" dirty="0"/>
              <a:t> του </a:t>
            </a:r>
            <a:r>
              <a:rPr lang="el-GR" dirty="0" err="1"/>
              <a:t>θεραπευόμενου</a:t>
            </a:r>
            <a:r>
              <a:rPr lang="el-GR" dirty="0"/>
              <a:t>.</a:t>
            </a:r>
          </a:p>
          <a:p>
            <a:r>
              <a:rPr lang="el-GR" dirty="0"/>
              <a:t>Ο τρόπος της προσιδιάζει στους συνηθισμένους τρόπους θεραπευτικής αγωγής. (π.χ. χορήγηση ενζύμων για τη θεραπεία της έλλειψης </a:t>
            </a:r>
            <a:r>
              <a:rPr lang="en-US" dirty="0"/>
              <a:t>ADA</a:t>
            </a:r>
            <a:r>
              <a:rPr lang="el-GR" dirty="0"/>
              <a:t>- μορφή συνηθισμένου φαρμακευτικού σκευάσματος)</a:t>
            </a:r>
          </a:p>
          <a:p>
            <a:r>
              <a:rPr lang="el-GR" dirty="0"/>
              <a:t>Επίσης, στην ινοκυστική νόσο, η γονιδιακή θεραπεία μοιάζει περισσότερο με τις μεταμοσχεύσεις οργάνων. Η διαφορά έγκειται ότι στη γονιδιακή θεραπεία </a:t>
            </a:r>
            <a:r>
              <a:rPr lang="el-GR" b="1" dirty="0"/>
              <a:t>«μεταμοσχεύονται» κύτταρα</a:t>
            </a:r>
            <a:r>
              <a:rPr lang="el-GR" dirty="0"/>
              <a:t>, τα οποία προηγουμένως τροποποιήθηκαν αναλόγως.</a:t>
            </a:r>
          </a:p>
        </p:txBody>
      </p:sp>
    </p:spTree>
    <p:extLst>
      <p:ext uri="{BB962C8B-B14F-4D97-AF65-F5344CB8AC3E}">
        <p14:creationId xmlns:p14="http://schemas.microsoft.com/office/powerpoint/2010/main" val="3117197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72544" y="0"/>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325564"/>
            <a:ext cx="12028868" cy="5422966"/>
          </a:xfrm>
        </p:spPr>
        <p:txBody>
          <a:bodyPr>
            <a:normAutofit fontScale="92500" lnSpcReduction="20000"/>
          </a:bodyPr>
          <a:lstStyle/>
          <a:p>
            <a:r>
              <a:rPr lang="el-GR" dirty="0"/>
              <a:t>Παρά τη θετική στάση των βιοηθικολόγων επισημαίνονται αρκετά ηθικά ερωτήματα, που συνδέονται με ορισμένες παραμέτρους, όπως:</a:t>
            </a:r>
          </a:p>
          <a:p>
            <a:pPr lvl="0"/>
            <a:r>
              <a:rPr lang="el-GR" dirty="0"/>
              <a:t>Ποιο θα είναι </a:t>
            </a:r>
            <a:r>
              <a:rPr lang="el-GR" b="1" dirty="0"/>
              <a:t>το είδος της ασθένειας</a:t>
            </a:r>
            <a:r>
              <a:rPr lang="el-GR" dirty="0"/>
              <a:t> που θα αποτελέσει τον στόχο της γονιδιακής θεραπείας στα σωματικά κύτταρα;  Η προβληματική στρέφεται γύρω από την έννοια της «ασθένειας». Ξεκαθαρίζεται ότι η ασθένεια πρέπει να είναι σοβαρή και να απειλεί τη ζωή του ασθενούς. Η </a:t>
            </a:r>
            <a:r>
              <a:rPr lang="el-GR" dirty="0">
                <a:solidFill>
                  <a:srgbClr val="FF0000"/>
                </a:solidFill>
              </a:rPr>
              <a:t>οριοθέτηση μεταξύ υγείας και ασθένειας αποτελεί το κλειδί</a:t>
            </a:r>
            <a:r>
              <a:rPr lang="el-GR" dirty="0"/>
              <a:t> της βιοηθικής θεώρησης της γονιδιακής θεραπείας και γενετικής μηχανικής. Όλες οι ασθένειες που μέχρι τώρα συμπεριλήφθηκαν στους καταλόγους της γονιδιακής θεραπείας σε σωματικά κύτταρα, αποτελούν </a:t>
            </a:r>
            <a:r>
              <a:rPr lang="el-GR" b="1" dirty="0"/>
              <a:t>σοβαρές αποκλίσεις από την τυπική λειτουργία του ανθρώπινου είδους</a:t>
            </a:r>
            <a:r>
              <a:rPr lang="el-GR" dirty="0"/>
              <a:t>. Οι ιδιωτικές εταιρείες, οι οποίες χρηματοδοτούν την έρευνα, αποσκοπούν στην γρήγορη αποκόμιση κερδών. Έτσι, στοχεύουν σε ασθένειες που αφορούν σε αριθμητικά μεγάλες ομάδες πληθυσμού, όπως η καταπολέμηση μορφών καρκίνου, η ινοκυστική νόσος και η νόσος του </a:t>
            </a:r>
            <a:r>
              <a:rPr lang="en-US" dirty="0"/>
              <a:t>AIDS</a:t>
            </a:r>
            <a:r>
              <a:rPr lang="el-GR" dirty="0"/>
              <a:t>, το οποίο δεν είναι γενετική ασθένεια. Στην περίπτωση αυτή καταπατάται </a:t>
            </a:r>
            <a:r>
              <a:rPr lang="el-GR" u="sng" dirty="0"/>
              <a:t>η αρχή της δικαιοσύνης</a:t>
            </a:r>
            <a:r>
              <a:rPr lang="el-GR" dirty="0"/>
              <a:t>. Γι’ αυτό και προτάθηκε η χρηματοδότηση της έρευνας για ασθένειες που αφορούν μικρότερες ομάδες ατόμων από δημόσια κονδύλια. </a:t>
            </a:r>
          </a:p>
        </p:txBody>
      </p:sp>
    </p:spTree>
    <p:extLst>
      <p:ext uri="{BB962C8B-B14F-4D97-AF65-F5344CB8AC3E}">
        <p14:creationId xmlns:p14="http://schemas.microsoft.com/office/powerpoint/2010/main" val="1114436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2392"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 y="1325564"/>
            <a:ext cx="12080382" cy="5532436"/>
          </a:xfrm>
        </p:spPr>
        <p:txBody>
          <a:bodyPr>
            <a:normAutofit fontScale="92500" lnSpcReduction="20000"/>
          </a:bodyPr>
          <a:lstStyle/>
          <a:p>
            <a:pPr lvl="0"/>
            <a:r>
              <a:rPr lang="el-GR" dirty="0"/>
              <a:t>Η δεύτερη παράμετρος αφορά τους </a:t>
            </a:r>
            <a:r>
              <a:rPr lang="el-GR" b="1" dirty="0"/>
              <a:t>πιθανούς κινδύνους</a:t>
            </a:r>
            <a:r>
              <a:rPr lang="el-GR" dirty="0"/>
              <a:t>, που προκύπτουν από τη διαδικασία των εναλλακτικών παρεμβάσεων για την αντιμετώπιση της ασθένειας. Πρόκειται για μια εντελώς νέα εφαρμογή της ιατρικής τεχνολογία, η οποία δεν μπορεί να εγγυηθεί απόλυτη ασφάλεια στους ασθενείς στους οποίους χρησιμοποιείται. Συνεπώς έρχεται σε σύγκρουση με </a:t>
            </a:r>
            <a:r>
              <a:rPr lang="el-GR" u="sng" dirty="0"/>
              <a:t>την αρχή της αποφυγής πρόκλησης βλάβης</a:t>
            </a:r>
            <a:r>
              <a:rPr lang="el-GR" dirty="0"/>
              <a:t>.</a:t>
            </a:r>
          </a:p>
          <a:p>
            <a:r>
              <a:rPr lang="el-GR" dirty="0"/>
              <a:t>Η τρίτη παράμετρος είναι </a:t>
            </a:r>
            <a:r>
              <a:rPr lang="el-GR" b="1" dirty="0"/>
              <a:t>η κατά το δυνατόν πρόβλεψη θετικών αποτελεσμάτων</a:t>
            </a:r>
            <a:r>
              <a:rPr lang="el-GR" dirty="0"/>
              <a:t> από την εφαρμογή της. Αυτό έχει ιδιαίτερη σημασία όταν η θεραπεία γίνεται  για πρώτη φορά και έχει πειραματικό χαρακτήρα. Αυτή η θεώρηση έχει άμεση σχέση με την αρχή της βιοηθικής που αφορά </a:t>
            </a:r>
            <a:r>
              <a:rPr lang="el-GR" u="sng" dirty="0"/>
              <a:t>την αρχή της ευεργεσίας</a:t>
            </a:r>
            <a:r>
              <a:rPr lang="el-GR" dirty="0"/>
              <a:t>. Κάθε ενέργεια η οποία γίνεται κατά την ιατρική πράξη, πρέπει να έχει ως στόχο την ευεργεσία του ασθενούς. Βέβαια, το αποτέλεσμα που θα προκύψει ίσως είναι αμελητέο ή φτωχό. Οι βιοηθικολόγοι θεωρούν πως για την εφαρμογή ενός πρωτόκολλου γονιδιακής θεραπείας δεν αρκεί να μην προκαλείται βλάβη στον ασθενή, αλλά να παρέχονται βάσιμες ελπίδες για τη σημαντική βελτίωση της υγείας του. Θα πρέπει να διατίθεται άψογος επιστημονικός σχεδιασμός ώστε οι πληροφορίες που θα </a:t>
            </a:r>
            <a:r>
              <a:rPr lang="el-GR" dirty="0" err="1"/>
              <a:t>αποκομίζονται</a:t>
            </a:r>
            <a:r>
              <a:rPr lang="el-GR" dirty="0"/>
              <a:t> να αξιοποιούνται με τον καλύτερο τρόπο. (βιοηθική- ιατρική δεοντολογία) </a:t>
            </a:r>
          </a:p>
          <a:p>
            <a:pPr marL="0" indent="0">
              <a:buNone/>
            </a:pPr>
            <a:endParaRPr lang="el-GR" dirty="0"/>
          </a:p>
        </p:txBody>
      </p:sp>
    </p:spTree>
    <p:extLst>
      <p:ext uri="{BB962C8B-B14F-4D97-AF65-F5344CB8AC3E}">
        <p14:creationId xmlns:p14="http://schemas.microsoft.com/office/powerpoint/2010/main" val="246932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467"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67425" y="1325564"/>
            <a:ext cx="11835685" cy="5532436"/>
          </a:xfrm>
        </p:spPr>
        <p:txBody>
          <a:bodyPr>
            <a:normAutofit fontScale="92500" lnSpcReduction="10000"/>
          </a:bodyPr>
          <a:lstStyle/>
          <a:p>
            <a:r>
              <a:rPr lang="el-GR" dirty="0"/>
              <a:t>Η αναλογία μεταξύ προβλεπόμενης ωφέλειας και προβλεπόμενης βλάβης δικαιολογούν την </a:t>
            </a:r>
            <a:r>
              <a:rPr lang="el-GR" b="1" dirty="0"/>
              <a:t>εφαρμογή της γονιδιακής θεραπείας</a:t>
            </a:r>
            <a:r>
              <a:rPr lang="el-GR" dirty="0"/>
              <a:t> σε πολλές περιπτώσεις. </a:t>
            </a:r>
          </a:p>
          <a:p>
            <a:r>
              <a:rPr lang="el-GR" dirty="0"/>
              <a:t>Για τη βιοηθική είναι σημαντικό να </a:t>
            </a:r>
            <a:r>
              <a:rPr lang="el-GR" b="1" dirty="0"/>
              <a:t>καθοριστούν οι όροι</a:t>
            </a:r>
            <a:r>
              <a:rPr lang="el-GR" dirty="0"/>
              <a:t> σύμφωνα με τους οποίους θα πρέπει να διεξαχθεί η έρευνα της γενετικής τεχνολογίας σε ανθρώπους, ώστε η γονιδιακή θεραπεία να αποδειχθεί ευεργετική για τους ασθενείς. Πρόκειται δηλαδή κυρίως για διαδικαστικά προβλήματα. </a:t>
            </a:r>
          </a:p>
          <a:p>
            <a:r>
              <a:rPr lang="el-GR" dirty="0"/>
              <a:t>Το πρώτο βιοηθικό ζήτημα-ερώτημα: Με ποιο τρόπο θα μπορούσε να διασφαλιστεί </a:t>
            </a:r>
            <a:r>
              <a:rPr lang="el-GR" u="sng" dirty="0"/>
              <a:t>η δικαιότερη προσέλευση ασθενών</a:t>
            </a:r>
            <a:r>
              <a:rPr lang="el-GR" dirty="0"/>
              <a:t> για πειραματική εφαρμογή της γονιδιακής θεραπείας με δεδομένο ότι η ζήτηση είναι πολλαπλάσια της προσφοράς; (τρόπος επιλογής ασθενών) </a:t>
            </a:r>
          </a:p>
          <a:p>
            <a:r>
              <a:rPr lang="el-GR" dirty="0"/>
              <a:t>Στις σπάνιες γενετικές ασθένειες, όπως η </a:t>
            </a:r>
            <a:r>
              <a:rPr lang="en-US" dirty="0"/>
              <a:t>ADA</a:t>
            </a:r>
            <a:r>
              <a:rPr lang="el-GR" dirty="0"/>
              <a:t>, δεν υφίσταται πρόβλημα. Το πρόβλημα εμφανίστηκε όταν η γονιδιακή θεραπεία επεκτάθηκε και σε συχνά εμφανιζόμενες νόσους όπως οι εγκεφαλικοί όγκοι. (αναλογία διαθέσιμων θέσεων 1 προς 50). </a:t>
            </a:r>
            <a:r>
              <a:rPr lang="el-GR" u="sng" dirty="0"/>
              <a:t>Η επιλογή των ασθενών έγινε με βάση τη σειρά προσέλευσης</a:t>
            </a:r>
            <a:r>
              <a:rPr lang="el-GR" dirty="0"/>
              <a:t>. (τρόπος πρόχειρος και όχι με καθολική ισχύ) </a:t>
            </a:r>
          </a:p>
        </p:txBody>
      </p:sp>
    </p:spTree>
    <p:extLst>
      <p:ext uri="{BB962C8B-B14F-4D97-AF65-F5344CB8AC3E}">
        <p14:creationId xmlns:p14="http://schemas.microsoft.com/office/powerpoint/2010/main" val="992159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09411" y="138112"/>
            <a:ext cx="10515600" cy="995229"/>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90152" y="1133341"/>
            <a:ext cx="12101848" cy="5724659"/>
          </a:xfrm>
        </p:spPr>
        <p:txBody>
          <a:bodyPr>
            <a:normAutofit lnSpcReduction="10000"/>
          </a:bodyPr>
          <a:lstStyle/>
          <a:p>
            <a:r>
              <a:rPr lang="el-GR" dirty="0"/>
              <a:t>Το δεύτερο βιοηθικό ερώτημα: </a:t>
            </a:r>
            <a:r>
              <a:rPr lang="el-GR" u="sng" dirty="0"/>
              <a:t>Αν είναι δίκαιο να λαμβάνουν μέρος τα παιδιά</a:t>
            </a:r>
            <a:r>
              <a:rPr lang="el-GR" dirty="0"/>
              <a:t> στο πειραματικά πρωτόκολλα της γονιδιακής θεραπείας στα σωματικά κύτταρα. Υπάρχουν γενετικές ασθένειες που εμφανίζονται μετά το 30</a:t>
            </a:r>
            <a:r>
              <a:rPr lang="el-GR" baseline="30000" dirty="0"/>
              <a:t>ο</a:t>
            </a:r>
            <a:r>
              <a:rPr lang="el-GR" dirty="0"/>
              <a:t> έτος της ζωής. (θέμα αμεσότητας θεραπείας με βάση την ανάγκη)</a:t>
            </a:r>
          </a:p>
          <a:p>
            <a:r>
              <a:rPr lang="el-GR" dirty="0"/>
              <a:t>Για το ζήτημα αυτό διατυπώθηκαν δύο αντικρουόμενες απόψεις. Η πρώτη (Η.Π.Α. – 1970) πρότεινε να εφαρμόζονται όλα τα πειραματικά πρωτόκολλα των θεραπειών πρώτα σε ενήλικες και ύστερα σε παιδιά με σκοπό να τα προστατέψει από έκθεση σε πιθανή βλάβη. Η άλλη άποψη υποστηρίζει ότι εφόσον όλοι οι συμμετέχοντες σε τέτοιου είδους θεραπείες παρακολουθούνται συνεχώς, για να προλαμβάνονται από άσχημες εξελίξεις, διατηρώντας το προνόμιο να έχουν πρόσβαση σε αποτελεσματικότερες μορφές θεραπείας. Γι’ αυτό και </a:t>
            </a:r>
            <a:r>
              <a:rPr lang="el-GR" u="sng" dirty="0"/>
              <a:t>κανένα φύλο, καμία εθνική μειονότητα ή φυλή και καμία ηλικία δεν πρέπει να εξαιρείται από τη συμμετοχή στα πειραματικά πρωτόκολλα της γονιδιακής θεραπείας</a:t>
            </a:r>
            <a:r>
              <a:rPr lang="el-GR" dirty="0"/>
              <a:t>. Η άποψη αυτή διατυπώθηκε το 1980 και 1990, και θεωρείται η επικρατέστερη στους κύκλους των βιοηθικολόγων και των ιατρικών επιστημόνων. </a:t>
            </a:r>
          </a:p>
        </p:txBody>
      </p:sp>
    </p:spTree>
    <p:extLst>
      <p:ext uri="{BB962C8B-B14F-4D97-AF65-F5344CB8AC3E}">
        <p14:creationId xmlns:p14="http://schemas.microsoft.com/office/powerpoint/2010/main" val="16733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0927"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67425" y="1325564"/>
            <a:ext cx="11887200" cy="5532436"/>
          </a:xfrm>
        </p:spPr>
        <p:txBody>
          <a:bodyPr>
            <a:normAutofit fontScale="92500" lnSpcReduction="10000"/>
          </a:bodyPr>
          <a:lstStyle/>
          <a:p>
            <a:r>
              <a:rPr lang="el-GR" dirty="0"/>
              <a:t>Ένα τρίτο βιοηθικό ερώτημα: </a:t>
            </a:r>
            <a:r>
              <a:rPr lang="el-GR" u="sng" dirty="0"/>
              <a:t>Σε ποιο το στάδιο εξέλιξης της ασθένειας θα έπρεπε να εφαρμόζεται η γονιδιακή θεραπεία</a:t>
            </a:r>
            <a:r>
              <a:rPr lang="el-GR" dirty="0"/>
              <a:t>; Να θεωρείται ως έσχατη λύση ή να εφαρμόζεται σε πρώιμο στάδιο ώστε να δοθεί μια καλύτερη ευκαιρία για την κατά το δυνατό πρόληψη της εξάπλωσης ή τον περιορισμό της; </a:t>
            </a:r>
          </a:p>
          <a:p>
            <a:r>
              <a:rPr lang="el-GR" dirty="0"/>
              <a:t>Ένα τέταρτο βιοηθικό ερώτημα και μάλιστα το πιο πολυσυζητημένο: Ονομάζεται </a:t>
            </a:r>
            <a:r>
              <a:rPr lang="el-GR" u="sng" dirty="0"/>
              <a:t>πληροφορημένη συναίνεση</a:t>
            </a:r>
            <a:r>
              <a:rPr lang="el-GR" dirty="0"/>
              <a:t> και αφορά την πληρέστερη κατά το δυνατόν πληροφόρηση του ασθενούς ή των συγγενών ή των συνοδών του, ώστε η συναίνεση η οποία θα παραχωρήσει να είναι προϊόν ελεύθερης και συνειδητής επιλογής. Αντλεί την ηθική της τεκμηρίωση από την </a:t>
            </a:r>
            <a:r>
              <a:rPr lang="el-GR" u="sng" dirty="0"/>
              <a:t>αρχή της αυτονομίας</a:t>
            </a:r>
            <a:r>
              <a:rPr lang="el-GR" dirty="0"/>
              <a:t>. (προστασία ατομικών δικαιωμάτων)</a:t>
            </a:r>
          </a:p>
          <a:p>
            <a:r>
              <a:rPr lang="el-GR" dirty="0"/>
              <a:t>Κατά καιρούς έχει παρουσιαστεί </a:t>
            </a:r>
            <a:r>
              <a:rPr lang="el-GR" b="1" u="sng" dirty="0"/>
              <a:t>το φαινόμενο του ιατρικού πατερναλισμού</a:t>
            </a:r>
            <a:r>
              <a:rPr lang="el-GR" dirty="0"/>
              <a:t>, το οποίο προσβάλλει τα δικαιώματα των ασθενών. Πρόκειται για το φαινόμενο όπου ο ιατρός αποφασίζει από μόνος του χωρίς να ρωτήσει τον ασθενή, θεωρώντας ότι ο ίδιος γνωρίζει καλύτερα την κατάλληλη θεραπεία. Δηλαδή ο ιατρός λαμβάνοντας υπόψη την πιθανή άρνηση του ασθενούς προτιμά να προχωρήσει στη θεραπεία χωρίς να τον ενημερώσει. </a:t>
            </a:r>
          </a:p>
        </p:txBody>
      </p:sp>
    </p:spTree>
    <p:extLst>
      <p:ext uri="{BB962C8B-B14F-4D97-AF65-F5344CB8AC3E}">
        <p14:creationId xmlns:p14="http://schemas.microsoft.com/office/powerpoint/2010/main" val="1816596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53225" y="17395"/>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44699" y="1342958"/>
            <a:ext cx="11732653" cy="5515041"/>
          </a:xfrm>
        </p:spPr>
        <p:txBody>
          <a:bodyPr>
            <a:normAutofit lnSpcReduction="10000"/>
          </a:bodyPr>
          <a:lstStyle/>
          <a:p>
            <a:r>
              <a:rPr lang="el-GR" dirty="0"/>
              <a:t>Για την επίτευξη της πληροφορημένης συναίνεσης οι ενδιαφερόμενοι θα χρειαστεί πολύ πιθανό να λάβουν </a:t>
            </a:r>
            <a:r>
              <a:rPr lang="el-GR" u="sng" dirty="0"/>
              <a:t>ορισμένα σύντομα μαθήματα</a:t>
            </a:r>
            <a:r>
              <a:rPr lang="el-GR" dirty="0"/>
              <a:t> που θα περιλαμβάνουν: </a:t>
            </a:r>
          </a:p>
          <a:p>
            <a:pPr lvl="0"/>
            <a:r>
              <a:rPr lang="el-GR" dirty="0"/>
              <a:t>Τον τρόπο με τον οποίο κατασκευάζονται οι φορείς των γονιδίων</a:t>
            </a:r>
          </a:p>
          <a:p>
            <a:pPr lvl="0"/>
            <a:r>
              <a:rPr lang="el-GR" dirty="0"/>
              <a:t>Ποιος τύπος κυττάρων αποτελεί στόχο της θεραπείας</a:t>
            </a:r>
          </a:p>
          <a:p>
            <a:pPr lvl="0"/>
            <a:r>
              <a:rPr lang="el-GR" dirty="0"/>
              <a:t>Πώς τα υγιή γονίδια εισέρχονται στα κύτταρα</a:t>
            </a:r>
          </a:p>
          <a:p>
            <a:pPr lvl="0"/>
            <a:r>
              <a:rPr lang="el-GR" dirty="0"/>
              <a:t>Απάντηση σε εξειδικευμένες απορίες ανάλογα με την πάθηση. </a:t>
            </a:r>
          </a:p>
          <a:p>
            <a:r>
              <a:rPr lang="el-GR" dirty="0"/>
              <a:t>Το ίδιο ισχύει και για </a:t>
            </a:r>
            <a:r>
              <a:rPr lang="el-GR" u="sng" dirty="0"/>
              <a:t>τα έντυπα</a:t>
            </a:r>
            <a:r>
              <a:rPr lang="el-GR" dirty="0"/>
              <a:t> τα οποία πληροφορούν τους ενδιαφερόμενους για το ποιος θα κληθεί να πληρώσει τα έξοδα, για το ποιος θα φέρει την ευθύνη σε περίπτωση βλάβης. </a:t>
            </a:r>
          </a:p>
          <a:p>
            <a:r>
              <a:rPr lang="el-GR" dirty="0"/>
              <a:t>Ένα ακόμη πρόβλημα είναι ότι δεν υπάρχουν </a:t>
            </a:r>
            <a:r>
              <a:rPr lang="el-GR" u="sng" dirty="0"/>
              <a:t>εξωτερικοί παρατηρητές</a:t>
            </a:r>
            <a:r>
              <a:rPr lang="el-GR" dirty="0"/>
              <a:t> που να παρακολουθούν την ποιότητα της διαδικασίας της πληροφορημένης συναίνεσης.</a:t>
            </a:r>
          </a:p>
        </p:txBody>
      </p:sp>
    </p:spTree>
    <p:extLst>
      <p:ext uri="{BB962C8B-B14F-4D97-AF65-F5344CB8AC3E}">
        <p14:creationId xmlns:p14="http://schemas.microsoft.com/office/powerpoint/2010/main" val="104435981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TotalTime>
  <Words>3697</Words>
  <Application>Microsoft Office PowerPoint</Application>
  <PresentationFormat>Ευρεία οθόνη</PresentationFormat>
  <Paragraphs>103</Paragraphs>
  <Slides>26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26</vt:i4>
      </vt:variant>
    </vt:vector>
  </HeadingPairs>
  <TitlesOfParts>
    <vt:vector size="30" baseType="lpstr">
      <vt:lpstr>Aptos</vt:lpstr>
      <vt:lpstr>Aptos Display</vt:lpstr>
      <vt:lpstr>Arial</vt:lpstr>
      <vt:lpstr>Θέμα του Office</vt:lpstr>
      <vt:lpstr>ΒΙΟΗΘΙΚΗ ΕΝΟΤΗΤΑ 7Η ΘΕΩΡΗΣΗ ΤΩΝ ΕΦΑΡΜΟΓΩΝ ΑΠΌ ΤΟΝ ΚΛΑΔΟ ΤΗΣ ΒΙΟΗΘΙΚΗΣ Βιοηθική θεώρηση της γονιδιακής παρέμβασης και θεραπείας Μέρος Α΄  Από το βιβλίο του κ. Νικολάου Κόιου, Ηθική θεώρηση των τεχνικών παρεμβάσεων στο ανθρώπινο γονιδίωμα, Εκδόσεις Σταμούλη Α.Ε., Αθήνα 2003, σσ.  154-180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2025-03-10T17:37:46Z</dcterms:created>
  <dcterms:modified xsi:type="dcterms:W3CDTF">2025-04-01T10:19:31Z</dcterms:modified>
</cp:coreProperties>
</file>