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62" r:id="rId7"/>
    <p:sldId id="263" r:id="rId8"/>
    <p:sldId id="259" r:id="rId9"/>
    <p:sldId id="264" r:id="rId10"/>
    <p:sldId id="265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347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110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8030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674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074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250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4513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743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842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570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6594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3AE57-4943-4E3A-9754-93BA6B70F8F4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11BE3-76BA-46D7-BBEE-769CC310F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7225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936103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1.19 GRAMMAR FOR WRITING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7632848" cy="648072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PRESENT SIMPLE; PRESENT CONTINUOUS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026" name="Picture 2" descr="Simple vs Continuous Pres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8640960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23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</a:t>
            </a:r>
            <a:r>
              <a:rPr lang="en-US" b="1" dirty="0"/>
              <a:t>. Writing about yourself (3)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en-US" b="1" i="1" dirty="0" smtClean="0"/>
              <a:t>Write </a:t>
            </a:r>
            <a:r>
              <a:rPr lang="en-US" b="1" i="1" dirty="0"/>
              <a:t>three true sentences about yourself with the same pattern as in </a:t>
            </a:r>
            <a:r>
              <a:rPr lang="en-US" b="1" i="1" dirty="0" smtClean="0"/>
              <a:t>the </a:t>
            </a:r>
            <a:r>
              <a:rPr lang="en-US" b="1" i="1" smtClean="0"/>
              <a:t>previous table.</a:t>
            </a:r>
            <a:endParaRPr lang="el-GR" b="1" dirty="0"/>
          </a:p>
          <a:p>
            <a:endParaRPr lang="el-GR" dirty="0"/>
          </a:p>
        </p:txBody>
      </p:sp>
      <p:pic>
        <p:nvPicPr>
          <p:cNvPr id="4098" name="Picture 2" descr="C:\Users\Charis\Desktop\ΑΝΩΤΑΤΗ ΕΚΚΛΗΣΙΑΣΤΙΚΗ ΑΚΑΔΗΜΙΑ ΑΘΗΝΩΝ\new skills\images\HTWB-YOURSELF-COVER-260x3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996952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4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OBJECTIVES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en-US" dirty="0" smtClean="0"/>
              <a:t>Students should be able to:</a:t>
            </a:r>
          </a:p>
          <a:p>
            <a:pPr algn="just"/>
            <a:r>
              <a:rPr lang="en-US" dirty="0" smtClean="0"/>
              <a:t>Produce sentences </a:t>
            </a:r>
            <a:r>
              <a:rPr lang="en-US" b="1" dirty="0" smtClean="0"/>
              <a:t>using the first person singular forms of the present simple and present continuous tenses</a:t>
            </a:r>
            <a:r>
              <a:rPr lang="en-US" dirty="0" smtClean="0"/>
              <a:t>;</a:t>
            </a:r>
          </a:p>
          <a:p>
            <a:pPr algn="just"/>
            <a:r>
              <a:rPr lang="en-US" dirty="0" smtClean="0"/>
              <a:t>Demonstrate </a:t>
            </a:r>
            <a:r>
              <a:rPr lang="en-US" b="1" dirty="0" smtClean="0"/>
              <a:t>understanding of the use of these tenses </a:t>
            </a:r>
            <a:r>
              <a:rPr lang="en-US" dirty="0" smtClean="0"/>
              <a:t>to give information about </a:t>
            </a:r>
            <a:r>
              <a:rPr lang="en-US" dirty="0" smtClean="0"/>
              <a:t>themselves.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838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PRESENT SIMPLE (1)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3558221"/>
              </p:ext>
            </p:extLst>
          </p:nvPr>
        </p:nvGraphicFramePr>
        <p:xfrm>
          <a:off x="539555" y="1628799"/>
          <a:ext cx="8136902" cy="48245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257"/>
                <a:gridCol w="761450"/>
                <a:gridCol w="815780"/>
                <a:gridCol w="2109660"/>
                <a:gridCol w="852370"/>
                <a:gridCol w="1079256"/>
                <a:gridCol w="2230021"/>
                <a:gridCol w="147108"/>
              </a:tblGrid>
              <a:tr h="621850">
                <a:tc gridSpan="5"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We use the present simple to write about </a:t>
                      </a:r>
                      <a:r>
                        <a:rPr lang="en-US" sz="1600" b="1" u="sng" dirty="0">
                          <a:effectLst/>
                        </a:rPr>
                        <a:t>general facts.</a:t>
                      </a:r>
                      <a:endParaRPr lang="el-GR" sz="1600" b="1" u="sng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 gridSpan="2">
                  <a:txBody>
                    <a:bodyPr/>
                    <a:lstStyle/>
                    <a:p>
                      <a:pPr marL="1600200"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®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626647">
                <a:tc gridSpan="2">
                  <a:txBody>
                    <a:bodyPr/>
                    <a:lstStyle/>
                    <a:p>
                      <a:pPr marL="101600" indent="-241300">
                        <a:spcAft>
                          <a:spcPts val="0"/>
                        </a:spcAft>
                      </a:pPr>
                      <a:r>
                        <a:rPr lang="el-GR" sz="1600" b="1" dirty="0">
                          <a:effectLst/>
                        </a:rPr>
                        <a:t>Table 1</a:t>
                      </a:r>
                      <a:endParaRPr lang="el-GR" sz="16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81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b="1" dirty="0">
                          <a:effectLst/>
                        </a:rPr>
                        <a:t>Table 2</a:t>
                      </a:r>
                      <a:endParaRPr lang="el-GR" sz="16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b="1" dirty="0">
                          <a:effectLst/>
                        </a:rPr>
                        <a:t>subject</a:t>
                      </a:r>
                      <a:endParaRPr lang="el-GR" sz="16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b="1" dirty="0">
                          <a:effectLst/>
                        </a:rPr>
                        <a:t>verb</a:t>
                      </a:r>
                      <a:r>
                        <a:rPr lang="el-GR" sz="1600" b="1" u="none" strike="noStrike" spc="50" dirty="0">
                          <a:effectLst/>
                        </a:rPr>
                        <a:t> </a:t>
                      </a:r>
                      <a:r>
                        <a:rPr lang="en-US" sz="1600" b="1" u="none" strike="noStrike" spc="50" dirty="0">
                          <a:effectLst/>
                        </a:rPr>
                        <a:t>b</a:t>
                      </a:r>
                      <a:r>
                        <a:rPr lang="el-GR" sz="1600" b="1" u="none" strike="noStrike" spc="50" dirty="0">
                          <a:effectLst/>
                        </a:rPr>
                        <a:t>e</a:t>
                      </a:r>
                      <a:endParaRPr lang="el-GR" sz="16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b="1" dirty="0">
                          <a:effectLst/>
                        </a:rPr>
                        <a:t>complement</a:t>
                      </a:r>
                      <a:endParaRPr lang="el-GR" sz="16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b="1" dirty="0">
                          <a:effectLst/>
                        </a:rPr>
                        <a:t>subject</a:t>
                      </a:r>
                      <a:endParaRPr lang="el-GR" sz="16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b="1" dirty="0">
                          <a:effectLst/>
                        </a:rPr>
                        <a:t>other verbs</a:t>
                      </a:r>
                      <a:endParaRPr lang="el-GR" sz="16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b="1" dirty="0">
                          <a:effectLst/>
                        </a:rPr>
                        <a:t>extra information</a:t>
                      </a:r>
                      <a:endParaRPr lang="el-GR" sz="16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Brazilian.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rgbClr val="FF0000"/>
                          </a:solidFill>
                          <a:effectLst/>
                        </a:rPr>
                        <a:t>live</a:t>
                      </a:r>
                      <a:endParaRPr lang="el-GR" sz="16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in Sao Paulo.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17.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rgbClr val="FF0000"/>
                          </a:solidFill>
                          <a:effectLst/>
                        </a:rPr>
                        <a:t>participate</a:t>
                      </a:r>
                      <a:endParaRPr lang="el-GR" sz="16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in many activities.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71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794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I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 rowSpan="2"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rgbClr val="FF0000"/>
                          </a:solidFill>
                          <a:effectLst/>
                        </a:rPr>
                        <a:t>am </a:t>
                      </a:r>
                      <a:r>
                        <a:rPr lang="el-GR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(not)</a:t>
                      </a:r>
                      <a:endParaRPr lang="el-GR" sz="16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married.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30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I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rgbClr val="FF0000"/>
                          </a:solidFill>
                          <a:effectLst/>
                        </a:rPr>
                        <a:t>get on with</a:t>
                      </a:r>
                      <a:endParaRPr lang="el-GR" sz="16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people well.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from Santos.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(</a:t>
                      </a:r>
                      <a:r>
                        <a:rPr lang="el-GR" sz="1600" dirty="0">
                          <a:solidFill>
                            <a:srgbClr val="FF0000"/>
                          </a:solidFill>
                          <a:effectLst/>
                        </a:rPr>
                        <a:t>do</a:t>
                      </a:r>
                      <a:r>
                        <a:rPr lang="el-GR" sz="1600" dirty="0">
                          <a:effectLst/>
                        </a:rPr>
                        <a:t> not)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rgbClr val="FF0000"/>
                          </a:solidFill>
                          <a:effectLst/>
                        </a:rPr>
                        <a:t>play</a:t>
                      </a:r>
                      <a:endParaRPr lang="el-GR" sz="16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tennis.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at secondary school.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rgbClr val="FF0000"/>
                          </a:solidFill>
                          <a:effectLst/>
                        </a:rPr>
                        <a:t>have</a:t>
                      </a:r>
                      <a:endParaRPr lang="el-GR" sz="16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 certificate for life-saving.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71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interested in medicine.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rgbClr val="FF0000"/>
                          </a:solidFill>
                          <a:effectLst/>
                        </a:rPr>
                        <a:t>go</a:t>
                      </a:r>
                      <a:endParaRPr lang="el-GR" sz="16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 a local youth theatre.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29893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105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QUESTIONS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2800" i="1" dirty="0"/>
              <a:t>1. Cover the complement column in Table 1. What sort of information can follow the verb be?</a:t>
            </a:r>
            <a:endParaRPr lang="el-GR" sz="2800" dirty="0"/>
          </a:p>
          <a:p>
            <a:r>
              <a:rPr lang="en-US" sz="2800" i="1" dirty="0"/>
              <a:t>     </a:t>
            </a:r>
            <a:r>
              <a:rPr lang="en-US" sz="2800" i="1" u="sng" dirty="0" smtClean="0"/>
              <a:t>nationality</a:t>
            </a:r>
          </a:p>
          <a:p>
            <a:endParaRPr lang="en-US" sz="2800" i="1" u="sng" dirty="0"/>
          </a:p>
          <a:p>
            <a:pPr marL="0" indent="0">
              <a:buNone/>
            </a:pPr>
            <a:endParaRPr lang="el-GR" sz="2800" dirty="0"/>
          </a:p>
          <a:p>
            <a:r>
              <a:rPr lang="en-US" sz="2800" i="1" dirty="0"/>
              <a:t>2. Cover the extra information column in Table 2. What sort of information can follow each verb?</a:t>
            </a:r>
            <a:endParaRPr lang="el-GR" sz="2800" dirty="0"/>
          </a:p>
          <a:p>
            <a:r>
              <a:rPr lang="en-US" sz="2800" i="1" dirty="0"/>
              <a:t>    </a:t>
            </a:r>
            <a:r>
              <a:rPr lang="en-US" sz="2800" i="1" u="sng" dirty="0"/>
              <a:t>live + in α town or city</a:t>
            </a:r>
            <a:endParaRPr lang="el-GR" sz="2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368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1. Nationality, age, marital status, job, home town, adjectives, place.</a:t>
            </a:r>
          </a:p>
          <a:p>
            <a:r>
              <a:rPr lang="en-US" dirty="0" smtClean="0"/>
              <a:t>2.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330306"/>
              </p:ext>
            </p:extLst>
          </p:nvPr>
        </p:nvGraphicFramePr>
        <p:xfrm>
          <a:off x="1403648" y="2960504"/>
          <a:ext cx="6096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4079776"/>
              </a:tblGrid>
              <a:tr h="339979">
                <a:tc>
                  <a:txBody>
                    <a:bodyPr/>
                    <a:lstStyle/>
                    <a:p>
                      <a:r>
                        <a:rPr lang="en-US" dirty="0" smtClean="0"/>
                        <a:t> Verb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Extra information</a:t>
                      </a:r>
                      <a:endParaRPr lang="el-GR" dirty="0"/>
                    </a:p>
                  </a:txBody>
                  <a:tcPr/>
                </a:tc>
              </a:tr>
              <a:tr h="339979">
                <a:tc>
                  <a:txBody>
                    <a:bodyPr/>
                    <a:lstStyle/>
                    <a:p>
                      <a:r>
                        <a:rPr lang="en-US" dirty="0" smtClean="0"/>
                        <a:t>live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place/town</a:t>
                      </a:r>
                      <a:endParaRPr lang="el-GR" dirty="0"/>
                    </a:p>
                  </a:txBody>
                  <a:tcPr/>
                </a:tc>
              </a:tr>
              <a:tr h="339979">
                <a:tc>
                  <a:txBody>
                    <a:bodyPr/>
                    <a:lstStyle/>
                    <a:p>
                      <a:r>
                        <a:rPr lang="en-US" dirty="0" smtClean="0"/>
                        <a:t>participate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activities/sports</a:t>
                      </a:r>
                      <a:endParaRPr lang="el-GR" dirty="0"/>
                    </a:p>
                  </a:txBody>
                  <a:tcPr/>
                </a:tc>
              </a:tr>
              <a:tr h="339979">
                <a:tc>
                  <a:txBody>
                    <a:bodyPr/>
                    <a:lstStyle/>
                    <a:p>
                      <a:r>
                        <a:rPr lang="en-US" dirty="0" smtClean="0"/>
                        <a:t>get on with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people</a:t>
                      </a:r>
                      <a:endParaRPr lang="el-GR" dirty="0"/>
                    </a:p>
                  </a:txBody>
                  <a:tcPr/>
                </a:tc>
              </a:tr>
              <a:tr h="339979">
                <a:tc>
                  <a:txBody>
                    <a:bodyPr/>
                    <a:lstStyle/>
                    <a:p>
                      <a:r>
                        <a:rPr lang="en-US" dirty="0" smtClean="0"/>
                        <a:t>play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sports/games</a:t>
                      </a:r>
                      <a:endParaRPr lang="el-GR" dirty="0"/>
                    </a:p>
                  </a:txBody>
                  <a:tcPr/>
                </a:tc>
              </a:tr>
              <a:tr h="339979">
                <a:tc>
                  <a:txBody>
                    <a:bodyPr/>
                    <a:lstStyle/>
                    <a:p>
                      <a:r>
                        <a:rPr lang="en-US" dirty="0" smtClean="0"/>
                        <a:t>have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qualifications</a:t>
                      </a:r>
                      <a:endParaRPr lang="el-GR" dirty="0"/>
                    </a:p>
                  </a:txBody>
                  <a:tcPr/>
                </a:tc>
              </a:tr>
              <a:tr h="339979">
                <a:tc>
                  <a:txBody>
                    <a:bodyPr/>
                    <a:lstStyle/>
                    <a:p>
                      <a:r>
                        <a:rPr lang="en-US" dirty="0" smtClean="0"/>
                        <a:t>go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Place/town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99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PRESENT SIMPLE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We use the </a:t>
            </a:r>
            <a:r>
              <a:rPr lang="en-US" sz="2000" b="1" dirty="0" smtClean="0"/>
              <a:t>present simple </a:t>
            </a:r>
            <a:r>
              <a:rPr lang="en-US" sz="2000" dirty="0" smtClean="0"/>
              <a:t>to write about </a:t>
            </a:r>
            <a:r>
              <a:rPr lang="en-US" sz="2000" b="1" dirty="0" smtClean="0"/>
              <a:t>likes, wants and hopes.</a:t>
            </a:r>
          </a:p>
          <a:p>
            <a:endParaRPr lang="en-US" sz="2000" b="1" dirty="0"/>
          </a:p>
          <a:p>
            <a:endParaRPr lang="el-GR" sz="2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622011"/>
              </p:ext>
            </p:extLst>
          </p:nvPr>
        </p:nvGraphicFramePr>
        <p:xfrm>
          <a:off x="1026477" y="2420888"/>
          <a:ext cx="7091045" cy="3456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4585"/>
                <a:gridCol w="1517650"/>
                <a:gridCol w="2224405"/>
                <a:gridCol w="2224405"/>
              </a:tblGrid>
              <a:tr h="700557">
                <a:tc>
                  <a:txBody>
                    <a:bodyPr/>
                    <a:lstStyle/>
                    <a:p>
                      <a:pPr marL="3556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 b="1" dirty="0">
                          <a:effectLst/>
                        </a:rPr>
                        <a:t>subject</a:t>
                      </a:r>
                      <a:endParaRPr lang="el-GR" sz="18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 b="1" dirty="0">
                          <a:effectLst/>
                        </a:rPr>
                        <a:t>verb</a:t>
                      </a:r>
                      <a:endParaRPr lang="el-GR" sz="18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 gridSpan="2"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 b="1" dirty="0">
                          <a:effectLst/>
                        </a:rPr>
                        <a:t>extra information</a:t>
                      </a:r>
                      <a:endParaRPr lang="el-GR" sz="18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684317">
                <a:tc rowSpan="4">
                  <a:txBody>
                    <a:bodyPr/>
                    <a:lstStyle/>
                    <a:p>
                      <a:pPr marL="5588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l-GR" sz="1800">
                        <a:effectLst/>
                      </a:endParaRPr>
                    </a:p>
                    <a:p>
                      <a:pPr marL="5588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I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FF0000"/>
                          </a:solidFill>
                          <a:effectLst/>
                        </a:rPr>
                        <a:t>like</a:t>
                      </a:r>
                      <a:endParaRPr lang="el-GR" sz="180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working</a:t>
                      </a:r>
                      <a:endParaRPr lang="el-GR" sz="1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with children.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8431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FF0000"/>
                          </a:solidFill>
                          <a:effectLst/>
                        </a:rPr>
                        <a:t>enjoy</a:t>
                      </a:r>
                      <a:endParaRPr lang="el-GR" sz="180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education</a:t>
                      </a:r>
                      <a:endParaRPr lang="el-GR" sz="1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very much.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7735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FF0000"/>
                          </a:solidFill>
                          <a:effectLst/>
                        </a:rPr>
                        <a:t>want</a:t>
                      </a:r>
                      <a:endParaRPr lang="el-GR" sz="180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FF0000"/>
                          </a:solidFill>
                          <a:effectLst/>
                        </a:rPr>
                        <a:t>to study</a:t>
                      </a:r>
                      <a:endParaRPr lang="el-GR" sz="180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education.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709834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FF0000"/>
                          </a:solidFill>
                          <a:effectLst/>
                        </a:rPr>
                        <a:t>hope</a:t>
                      </a:r>
                      <a:endParaRPr lang="el-GR" sz="18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FF0000"/>
                          </a:solidFill>
                          <a:effectLst/>
                        </a:rPr>
                        <a:t>to become</a:t>
                      </a:r>
                      <a:endParaRPr lang="el-GR" sz="18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a teacher.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81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B</a:t>
            </a:r>
            <a:r>
              <a:rPr lang="en-US" b="1" dirty="0"/>
              <a:t>. Writing about yourself (2)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US" i="1" dirty="0"/>
              <a:t>1. Cover the </a:t>
            </a:r>
            <a:r>
              <a:rPr lang="en-US" i="1" dirty="0" smtClean="0"/>
              <a:t> previous table. </a:t>
            </a:r>
            <a:r>
              <a:rPr lang="en-US" i="1" dirty="0"/>
              <a:t>Rewrite the sentences below correctly</a:t>
            </a:r>
            <a:r>
              <a:rPr lang="en-US" i="1" dirty="0" smtClean="0"/>
              <a:t>.</a:t>
            </a:r>
          </a:p>
          <a:p>
            <a:pPr marL="0" indent="0">
              <a:buNone/>
            </a:pPr>
            <a:endParaRPr lang="el-GR" dirty="0"/>
          </a:p>
          <a:p>
            <a:r>
              <a:rPr lang="en-US" dirty="0"/>
              <a:t>a. I am like studying science. </a:t>
            </a:r>
            <a:r>
              <a:rPr lang="en-US" i="1" u="sng" dirty="0"/>
              <a:t>I like studying science</a:t>
            </a:r>
            <a:r>
              <a:rPr lang="en-US" i="1" u="sng" dirty="0" smtClean="0"/>
              <a:t>.</a:t>
            </a:r>
          </a:p>
          <a:p>
            <a:endParaRPr lang="el-GR" dirty="0"/>
          </a:p>
          <a:p>
            <a:r>
              <a:rPr lang="en-US" dirty="0"/>
              <a:t>b. I love teach young children new </a:t>
            </a:r>
            <a:r>
              <a:rPr lang="en-US" dirty="0" smtClean="0"/>
              <a:t>things.     </a:t>
            </a:r>
          </a:p>
          <a:p>
            <a:r>
              <a:rPr lang="en-US" dirty="0"/>
              <a:t> </a:t>
            </a:r>
            <a:r>
              <a:rPr lang="en-US" dirty="0" smtClean="0"/>
              <a:t>    …......................................................................................................</a:t>
            </a:r>
            <a:endParaRPr lang="el-GR" dirty="0"/>
          </a:p>
          <a:p>
            <a:r>
              <a:rPr lang="en-US" dirty="0"/>
              <a:t>c. I enjoy to learn mathematics </a:t>
            </a:r>
            <a:r>
              <a:rPr lang="en-US" dirty="0" smtClean="0"/>
              <a:t>.     </a:t>
            </a:r>
          </a:p>
          <a:p>
            <a:r>
              <a:rPr lang="en-US" dirty="0"/>
              <a:t> </a:t>
            </a:r>
            <a:r>
              <a:rPr lang="en-US" dirty="0" smtClean="0"/>
              <a:t>   .......................................................................................................... d</a:t>
            </a:r>
            <a:r>
              <a:rPr lang="en-US" dirty="0"/>
              <a:t>. I want doing a course in </a:t>
            </a:r>
            <a:r>
              <a:rPr lang="en-US" dirty="0" smtClean="0"/>
              <a:t>medicine.    </a:t>
            </a:r>
          </a:p>
          <a:p>
            <a:r>
              <a:rPr lang="en-US" dirty="0"/>
              <a:t> </a:t>
            </a:r>
            <a:r>
              <a:rPr lang="en-US" dirty="0" smtClean="0"/>
              <a:t>  ...........................................................................................................</a:t>
            </a:r>
            <a:endParaRPr lang="el-GR" dirty="0" smtClean="0"/>
          </a:p>
          <a:p>
            <a:r>
              <a:rPr lang="en-US" dirty="0" smtClean="0"/>
              <a:t>e. I hope becoming a doctor.</a:t>
            </a:r>
          </a:p>
          <a:p>
            <a:r>
              <a:rPr lang="en-US" dirty="0"/>
              <a:t> </a:t>
            </a:r>
            <a:r>
              <a:rPr lang="en-US" dirty="0" smtClean="0"/>
              <a:t>  ...........................................................................................................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627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/>
              <a:t>1.a. I like studying science.</a:t>
            </a:r>
          </a:p>
          <a:p>
            <a:r>
              <a:rPr lang="en-US" dirty="0"/>
              <a:t> </a:t>
            </a:r>
            <a:r>
              <a:rPr lang="en-US" dirty="0" smtClean="0"/>
              <a:t>  b. I love teaching young children new things.</a:t>
            </a:r>
          </a:p>
          <a:p>
            <a:r>
              <a:rPr lang="en-US" dirty="0"/>
              <a:t> </a:t>
            </a:r>
            <a:r>
              <a:rPr lang="en-US" dirty="0" smtClean="0"/>
              <a:t>  c. I enjoy learning Mathematics.</a:t>
            </a:r>
          </a:p>
          <a:p>
            <a:r>
              <a:rPr lang="en-US" dirty="0"/>
              <a:t> </a:t>
            </a:r>
            <a:r>
              <a:rPr lang="en-US" dirty="0" smtClean="0"/>
              <a:t>  d. I want to do a course in Medicine.</a:t>
            </a:r>
          </a:p>
          <a:p>
            <a:r>
              <a:rPr lang="en-US" dirty="0"/>
              <a:t> </a:t>
            </a:r>
            <a:r>
              <a:rPr lang="en-US" dirty="0" smtClean="0"/>
              <a:t>  e. I hope to become a doctor.</a:t>
            </a:r>
          </a:p>
          <a:p>
            <a:endParaRPr lang="en-US" dirty="0"/>
          </a:p>
          <a:p>
            <a:r>
              <a:rPr lang="en-US" i="1" dirty="0" smtClean="0"/>
              <a:t>2. Write </a:t>
            </a:r>
            <a:r>
              <a:rPr lang="en-US" i="1" dirty="0"/>
              <a:t>one true sentence about yourself in each pattern.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704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PRESENT CONTINOUS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2400" dirty="0"/>
              <a:t>We use </a:t>
            </a:r>
            <a:r>
              <a:rPr lang="en-US" sz="2400" b="1" dirty="0"/>
              <a:t>the present continuous </a:t>
            </a:r>
            <a:r>
              <a:rPr lang="en-US" sz="2400" dirty="0"/>
              <a:t>for actions </a:t>
            </a:r>
            <a:r>
              <a:rPr lang="en-US" sz="2400" b="1" dirty="0"/>
              <a:t>happening at this time</a:t>
            </a:r>
            <a:r>
              <a:rPr lang="en-US" sz="2400" dirty="0"/>
              <a:t> (but perhaps not at this moment).</a:t>
            </a:r>
            <a:endParaRPr lang="el-GR" sz="2400" dirty="0"/>
          </a:p>
          <a:p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688873"/>
              </p:ext>
            </p:extLst>
          </p:nvPr>
        </p:nvGraphicFramePr>
        <p:xfrm>
          <a:off x="682625" y="2780927"/>
          <a:ext cx="7778750" cy="25202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1730"/>
                <a:gridCol w="2341741"/>
                <a:gridCol w="3025279"/>
              </a:tblGrid>
              <a:tr h="636925">
                <a:tc>
                  <a:txBody>
                    <a:bodyPr/>
                    <a:lstStyle/>
                    <a:p>
                      <a:pPr marL="2286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</a:rPr>
                        <a:t>subject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b="1">
                          <a:effectLst/>
                        </a:rPr>
                        <a:t>verb</a:t>
                      </a:r>
                      <a:endParaRPr lang="el-GR" sz="2000" b="1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</a:rPr>
                        <a:t>object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15834">
                <a:tc rowSpan="3">
                  <a:txBody>
                    <a:bodyPr/>
                    <a:lstStyle/>
                    <a:p>
                      <a:pPr marL="4318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l-GR" sz="2000" dirty="0">
                        <a:effectLst/>
                      </a:endParaRPr>
                    </a:p>
                    <a:p>
                      <a:pPr marL="4318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I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effectLst/>
                        </a:rPr>
                        <a:t>am studying</a:t>
                      </a:r>
                      <a:endParaRPr lang="el-GR" sz="200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Biology and Mathematics.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221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effectLst/>
                        </a:rPr>
                        <a:t>am working</a:t>
                      </a:r>
                      <a:endParaRPr lang="el-GR" sz="200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part-time.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4536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</a:rPr>
                        <a:t>am doing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research</a:t>
                      </a:r>
                      <a:r>
                        <a:rPr lang="el-GR" sz="2000" dirty="0" smtClean="0">
                          <a:effectLst/>
                        </a:rPr>
                        <a:t>.</a:t>
                      </a:r>
                      <a:endParaRPr lang="en-US" sz="2000" dirty="0" smtClean="0">
                        <a:effectLst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18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456</Words>
  <Application>Microsoft Office PowerPoint</Application>
  <PresentationFormat>On-screen Show (4:3)</PresentationFormat>
  <Paragraphs>160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1.19 GRAMMAR FOR WRITING</vt:lpstr>
      <vt:lpstr>OBJECTIVES</vt:lpstr>
      <vt:lpstr>PRESENT SIMPLE (1)</vt:lpstr>
      <vt:lpstr>QUESTIONS</vt:lpstr>
      <vt:lpstr>ANSWERS</vt:lpstr>
      <vt:lpstr>PRESENT SIMPLE (2)</vt:lpstr>
      <vt:lpstr> B. Writing about yourself (2) </vt:lpstr>
      <vt:lpstr>ANSWERS</vt:lpstr>
      <vt:lpstr>PRESENT CONTINOUS</vt:lpstr>
      <vt:lpstr> C. Writing about yourself (3)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1.19 GRAMMAR FOR WRITING</dc:title>
  <dc:creator>Charis Panou</dc:creator>
  <cp:lastModifiedBy>Charis Panou</cp:lastModifiedBy>
  <cp:revision>16</cp:revision>
  <dcterms:created xsi:type="dcterms:W3CDTF">2020-04-05T15:10:35Z</dcterms:created>
  <dcterms:modified xsi:type="dcterms:W3CDTF">2020-04-21T16:16:26Z</dcterms:modified>
</cp:coreProperties>
</file>