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 id="279" r:id="rId24"/>
    <p:sldId id="280"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6" d="100"/>
          <a:sy n="96" d="100"/>
        </p:scale>
        <p:origin x="1152"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EBF27AA9-3E6E-4996-88FC-1A38C32E60BF}"/>
    <pc:docChg chg="custSel modSld">
      <pc:chgData name="MARIA KARAMPELIA" userId="9dfcc2cac66bf474" providerId="LiveId" clId="{EBF27AA9-3E6E-4996-88FC-1A38C32E60BF}" dt="2024-10-04T13:27:03.647" v="3" actId="20577"/>
      <pc:docMkLst>
        <pc:docMk/>
      </pc:docMkLst>
      <pc:sldChg chg="modSp mod">
        <pc:chgData name="MARIA KARAMPELIA" userId="9dfcc2cac66bf474" providerId="LiveId" clId="{EBF27AA9-3E6E-4996-88FC-1A38C32E60BF}" dt="2024-10-04T13:27:03.647" v="3" actId="20577"/>
        <pc:sldMkLst>
          <pc:docMk/>
          <pc:sldMk cId="661964423" sldId="256"/>
        </pc:sldMkLst>
        <pc:spChg chg="mod">
          <ac:chgData name="MARIA KARAMPELIA" userId="9dfcc2cac66bf474" providerId="LiveId" clId="{EBF27AA9-3E6E-4996-88FC-1A38C32E60BF}" dt="2024-10-04T13:27:03.647" v="3" actId="20577"/>
          <ac:spMkLst>
            <pc:docMk/>
            <pc:sldMk cId="661964423" sldId="256"/>
            <ac:spMk id="2" creationId="{EECF762C-A32B-24C7-0482-3C74C4DBB3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3A9C18-BFE0-16C6-6D81-65119816E2C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B4D4AAA-9A09-79DD-823C-7476A370E2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40347EB-2319-0CC2-ACDE-E6C34DE3E7B5}"/>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CC60D26B-0CDF-C82E-D12E-5217022D4A3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A181CB-4564-3306-D7F5-CC6E91F3A96B}"/>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3641847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43D284-2EEB-AFEE-8F3E-C55E480EBB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28750E8-47A9-10DD-3D40-49230BE39FC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DF4564-2A19-8217-A94E-CF0F08909A36}"/>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C6513A00-9442-F22C-5CE6-68B20333C73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D66D096-96A4-07BA-49AF-DBA251A36694}"/>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2772744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647C03A-DF8D-D14F-6E13-F0335124EAE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A9B38E5-9252-AABD-3E2D-BF5C245A7AB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4359E7D-0F9F-9957-48A9-54CA1048670A}"/>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C68A3418-98E1-4661-B354-BEFCA9CEC3D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3F5551-287E-3986-336E-52265E2488BB}"/>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459302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97866-E8AB-EC84-3253-A6A8DBAF2A1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7CBE489-A46B-CFC3-E730-FFA501D50D4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B58325B-E131-C213-8339-5957E1AFCA4C}"/>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4DA7F3FB-8B2B-CBFA-C681-DE95D93C59F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8081454-FF74-3D0C-7AB0-8BB11846ADA1}"/>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298252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D77ADF-0376-9E64-BE71-16126F95770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3399067-CB59-28E6-5E4C-ADE6844B88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9D5FE6B-9ECA-3CB0-652A-C963C6C1E4D3}"/>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819970D6-6628-494C-714B-DE8FEC4040E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DA1E470-B972-BCBF-A04A-F36DDA97E461}"/>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368018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F0829A-4647-D42E-F955-B8821B24E3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60C49F-3318-77F1-7F3A-74D198C54CA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001A049-387E-3CA5-72B7-3E3AD770744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52375FA-5F6B-76D6-69C9-0F450330631E}"/>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6" name="Θέση υποσέλιδου 5">
            <a:extLst>
              <a:ext uri="{FF2B5EF4-FFF2-40B4-BE49-F238E27FC236}">
                <a16:creationId xmlns:a16="http://schemas.microsoft.com/office/drawing/2014/main" id="{C6178580-E569-B8D7-956C-DE569BAEE0F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8AD357B-315A-57BB-6C66-81757CE06809}"/>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92497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A7EB07-5B12-EC02-8912-64B52EDB46F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F45795F-5E4C-D848-78EC-DE059F84AF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56AA070-C2C1-194C-2D92-A0A5A3BC8D3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B158A48-3684-9650-5CE5-AC6CEA529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65B14DD-A4C9-A50F-F0C5-1D0A4B4359E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47BE708-70F0-9C23-E38E-DFA2FA829558}"/>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8" name="Θέση υποσέλιδου 7">
            <a:extLst>
              <a:ext uri="{FF2B5EF4-FFF2-40B4-BE49-F238E27FC236}">
                <a16:creationId xmlns:a16="http://schemas.microsoft.com/office/drawing/2014/main" id="{C1AF7E0B-6216-9400-8E5C-606294A5D94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45A0555-0EA1-F883-3A16-38D756AF2088}"/>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299999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759CDF-9861-4AAE-2322-42636FA95CE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0E6FC31-AE98-2EC4-37A7-8690A0879A36}"/>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4" name="Θέση υποσέλιδου 3">
            <a:extLst>
              <a:ext uri="{FF2B5EF4-FFF2-40B4-BE49-F238E27FC236}">
                <a16:creationId xmlns:a16="http://schemas.microsoft.com/office/drawing/2014/main" id="{48F1912D-539A-9D9B-67C5-EB1CFF0521B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620044E-9605-E13A-6762-5F19FFB0785A}"/>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2645088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E6D773D-343A-392F-6342-813329790F3B}"/>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3" name="Θέση υποσέλιδου 2">
            <a:extLst>
              <a:ext uri="{FF2B5EF4-FFF2-40B4-BE49-F238E27FC236}">
                <a16:creationId xmlns:a16="http://schemas.microsoft.com/office/drawing/2014/main" id="{09F7913E-E9D3-3C1B-AB44-5CE59F3AE60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8872C2A-469E-4B78-C252-5791A51EC223}"/>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3343350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857907-4E03-6BEB-9531-4311860C6DA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BB885AC-2968-7362-7353-9B64C93DAD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85C18B1-A104-780F-B3C0-35DF51B615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C6CAB37-69D2-F7DF-2EFD-ABE11D8E5EC9}"/>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6" name="Θέση υποσέλιδου 5">
            <a:extLst>
              <a:ext uri="{FF2B5EF4-FFF2-40B4-BE49-F238E27FC236}">
                <a16:creationId xmlns:a16="http://schemas.microsoft.com/office/drawing/2014/main" id="{833FE1AF-4966-6618-94F0-DEF0A8E36D2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8D9C4DD-10B2-ECF8-F221-C6C18C9CA587}"/>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112953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B01D8F-7930-24A2-05A3-7335E5A3B02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451C8CC-7B88-22A3-BBDD-0F391CF52E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148DB68-66F3-E725-05FE-FEE54C600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770C03F-9733-3AFE-D0D5-60F3D1AD7ECA}"/>
              </a:ext>
            </a:extLst>
          </p:cNvPr>
          <p:cNvSpPr>
            <a:spLocks noGrp="1"/>
          </p:cNvSpPr>
          <p:nvPr>
            <p:ph type="dt" sz="half" idx="10"/>
          </p:nvPr>
        </p:nvSpPr>
        <p:spPr/>
        <p:txBody>
          <a:bodyPr/>
          <a:lstStyle/>
          <a:p>
            <a:fld id="{CB30422B-4F64-4110-BC62-A91DC6F5D42E}" type="datetimeFigureOut">
              <a:rPr lang="el-GR" smtClean="0"/>
              <a:t>4/10/2024</a:t>
            </a:fld>
            <a:endParaRPr lang="el-GR"/>
          </a:p>
        </p:txBody>
      </p:sp>
      <p:sp>
        <p:nvSpPr>
          <p:cNvPr id="6" name="Θέση υποσέλιδου 5">
            <a:extLst>
              <a:ext uri="{FF2B5EF4-FFF2-40B4-BE49-F238E27FC236}">
                <a16:creationId xmlns:a16="http://schemas.microsoft.com/office/drawing/2014/main" id="{1289C89D-00E9-2D08-FEF7-A07CCACCC9D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695AF75-B270-DABD-AC62-C2D3CCCBB2E1}"/>
              </a:ext>
            </a:extLst>
          </p:cNvPr>
          <p:cNvSpPr>
            <a:spLocks noGrp="1"/>
          </p:cNvSpPr>
          <p:nvPr>
            <p:ph type="sldNum" sz="quarter" idx="12"/>
          </p:nvPr>
        </p:nvSpPr>
        <p:spPr/>
        <p:txBody>
          <a:bodyPr/>
          <a:lstStyle/>
          <a:p>
            <a:fld id="{F1B67C10-B82E-4FE0-8393-3243D7599D31}" type="slidenum">
              <a:rPr lang="el-GR" smtClean="0"/>
              <a:t>‹#›</a:t>
            </a:fld>
            <a:endParaRPr lang="el-GR"/>
          </a:p>
        </p:txBody>
      </p:sp>
    </p:spTree>
    <p:extLst>
      <p:ext uri="{BB962C8B-B14F-4D97-AF65-F5344CB8AC3E}">
        <p14:creationId xmlns:p14="http://schemas.microsoft.com/office/powerpoint/2010/main" val="138063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E9FE7CF-1BB3-D2B0-7124-EF50211149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9DE4288-E675-38DA-0485-E3385148BD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FD04CF-5E3B-D4AD-5075-42124021F1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B30422B-4F64-4110-BC62-A91DC6F5D42E}" type="datetimeFigureOut">
              <a:rPr lang="el-GR" smtClean="0"/>
              <a:t>4/10/2024</a:t>
            </a:fld>
            <a:endParaRPr lang="el-GR"/>
          </a:p>
        </p:txBody>
      </p:sp>
      <p:sp>
        <p:nvSpPr>
          <p:cNvPr id="5" name="Θέση υποσέλιδου 4">
            <a:extLst>
              <a:ext uri="{FF2B5EF4-FFF2-40B4-BE49-F238E27FC236}">
                <a16:creationId xmlns:a16="http://schemas.microsoft.com/office/drawing/2014/main" id="{B3EE5DA4-17E3-46AE-1E1D-BE2B47BFA2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789EC54-3B3E-ADEC-FA5B-75C8CECB4A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B67C10-B82E-4FE0-8393-3243D7599D31}" type="slidenum">
              <a:rPr lang="el-GR" smtClean="0"/>
              <a:t>‹#›</a:t>
            </a:fld>
            <a:endParaRPr lang="el-GR"/>
          </a:p>
        </p:txBody>
      </p:sp>
    </p:spTree>
    <p:extLst>
      <p:ext uri="{BB962C8B-B14F-4D97-AF65-F5344CB8AC3E}">
        <p14:creationId xmlns:p14="http://schemas.microsoft.com/office/powerpoint/2010/main" val="411309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CF762C-A32B-24C7-0482-3C74C4DBB358}"/>
              </a:ext>
            </a:extLst>
          </p:cNvPr>
          <p:cNvSpPr>
            <a:spLocks noGrp="1"/>
          </p:cNvSpPr>
          <p:nvPr>
            <p:ph type="ctrTitle"/>
          </p:nvPr>
        </p:nvSpPr>
        <p:spPr>
          <a:xfrm>
            <a:off x="0" y="-666750"/>
            <a:ext cx="12192000" cy="5276850"/>
          </a:xfrm>
        </p:spPr>
        <p:txBody>
          <a:bodyPr>
            <a:normAutofit fontScale="90000"/>
          </a:bodyPr>
          <a:lstStyle/>
          <a:p>
            <a:r>
              <a:rPr lang="el-GR" sz="4400" b="1"/>
              <a:t>ΧΡΙΣΤΙΑΝΙΚΗ ΑΓΩΓΗ</a:t>
            </a:r>
            <a:br>
              <a:rPr lang="el-GR" sz="4400" b="1"/>
            </a:br>
            <a:r>
              <a:rPr lang="el-GR" sz="4400" b="1"/>
              <a:t>ΕΝΟΤΗΤΑ 5</a:t>
            </a:r>
            <a:r>
              <a:rPr lang="el-GR" sz="4400" b="1" baseline="30000"/>
              <a:t>Η</a:t>
            </a:r>
            <a:r>
              <a:rPr lang="el-GR" sz="4400" b="1"/>
              <a:t> </a:t>
            </a:r>
            <a:br>
              <a:rPr lang="el-GR" sz="4400"/>
            </a:br>
            <a:r>
              <a:rPr lang="el-GR" sz="4400" b="1" dirty="0" err="1">
                <a:effectLst/>
                <a:latin typeface="+mn-lt"/>
                <a:ea typeface="Times New Roman" panose="02020603050405020304" pitchFamily="18" charset="0"/>
              </a:rPr>
              <a:t>Η</a:t>
            </a:r>
            <a:r>
              <a:rPr lang="el-GR" sz="4400" b="1" dirty="0">
                <a:effectLst/>
                <a:latin typeface="+mn-lt"/>
                <a:ea typeface="Times New Roman" panose="02020603050405020304" pitchFamily="18" charset="0"/>
              </a:rPr>
              <a:t> ΕΚΔΗΛΩΣΗ ΤΗΣ ΑΔΙΚΙΑΣ ΚΑΙ </a:t>
            </a:r>
            <a:br>
              <a:rPr lang="el-GR" sz="4400" b="1" dirty="0">
                <a:effectLst/>
                <a:latin typeface="+mn-lt"/>
                <a:ea typeface="Times New Roman" panose="02020603050405020304" pitchFamily="18" charset="0"/>
              </a:rPr>
            </a:br>
            <a:r>
              <a:rPr lang="el-GR" sz="4400" b="1" dirty="0">
                <a:effectLst/>
                <a:latin typeface="+mn-lt"/>
                <a:ea typeface="Times New Roman" panose="02020603050405020304" pitchFamily="18" charset="0"/>
              </a:rPr>
              <a:t>Η ΕΝ ΧΡΙΣΤΩ ΑΝΤΙΜΕΤΩΠΙΣΗ ΤΗΣ</a:t>
            </a:r>
            <a:br>
              <a:rPr lang="el-GR" sz="4400" b="1" dirty="0">
                <a:effectLst/>
                <a:latin typeface="+mn-lt"/>
                <a:ea typeface="Times New Roman" panose="02020603050405020304" pitchFamily="18" charset="0"/>
              </a:rPr>
            </a:br>
            <a:r>
              <a:rPr lang="el-GR" sz="4400" b="1" dirty="0">
                <a:solidFill>
                  <a:srgbClr val="FF0000"/>
                </a:solidFill>
                <a:effectLst/>
                <a:latin typeface="+mn-lt"/>
                <a:ea typeface="Times New Roman" panose="02020603050405020304" pitchFamily="18" charset="0"/>
              </a:rPr>
              <a:t>Από το άρθρο της Μαρίας </a:t>
            </a:r>
            <a:r>
              <a:rPr lang="el-GR" sz="4400" b="1" dirty="0" err="1">
                <a:solidFill>
                  <a:srgbClr val="FF0000"/>
                </a:solidFill>
                <a:effectLst/>
                <a:latin typeface="+mn-lt"/>
                <a:ea typeface="Times New Roman" panose="02020603050405020304" pitchFamily="18" charset="0"/>
              </a:rPr>
              <a:t>Καράμπελια</a:t>
            </a:r>
            <a:r>
              <a:rPr lang="el-GR" sz="4400" b="1" dirty="0">
                <a:solidFill>
                  <a:srgbClr val="FF0000"/>
                </a:solidFill>
                <a:latin typeface="+mn-lt"/>
                <a:ea typeface="Times New Roman" panose="02020603050405020304" pitchFamily="18" charset="0"/>
              </a:rPr>
              <a:t>, «Η αντιμετώπιση της αδικίας ως </a:t>
            </a:r>
            <a:r>
              <a:rPr lang="en-US" sz="4400" b="1" dirty="0">
                <a:solidFill>
                  <a:srgbClr val="FF0000"/>
                </a:solidFill>
                <a:latin typeface="+mn-lt"/>
                <a:ea typeface="Times New Roman" panose="02020603050405020304" pitchFamily="18" charset="0"/>
              </a:rPr>
              <a:t>“</a:t>
            </a:r>
            <a:r>
              <a:rPr lang="el-GR" sz="4400" b="1" dirty="0">
                <a:solidFill>
                  <a:srgbClr val="FF0000"/>
                </a:solidFill>
                <a:latin typeface="+mn-lt"/>
                <a:ea typeface="Times New Roman" panose="02020603050405020304" pitchFamily="18" charset="0"/>
              </a:rPr>
              <a:t>ευκαιρία</a:t>
            </a:r>
            <a:r>
              <a:rPr lang="en-US" sz="4400" b="1" dirty="0">
                <a:solidFill>
                  <a:srgbClr val="FF0000"/>
                </a:solidFill>
                <a:latin typeface="+mn-lt"/>
                <a:ea typeface="Times New Roman" panose="02020603050405020304" pitchFamily="18" charset="0"/>
              </a:rPr>
              <a:t>”</a:t>
            </a:r>
            <a:r>
              <a:rPr lang="el-GR" sz="4400" b="1" dirty="0">
                <a:solidFill>
                  <a:srgbClr val="FF0000"/>
                </a:solidFill>
                <a:latin typeface="+mn-lt"/>
                <a:ea typeface="Times New Roman" panose="02020603050405020304" pitchFamily="18" charset="0"/>
              </a:rPr>
              <a:t> εφαρμογής του Χριστιανικού ήθους», </a:t>
            </a:r>
            <a:r>
              <a:rPr lang="el-GR" sz="4400" b="1" i="1" dirty="0">
                <a:solidFill>
                  <a:srgbClr val="FF0000"/>
                </a:solidFill>
                <a:latin typeface="+mn-lt"/>
                <a:ea typeface="Times New Roman" panose="02020603050405020304" pitchFamily="18" charset="0"/>
              </a:rPr>
              <a:t>Κληρονομία</a:t>
            </a:r>
            <a:r>
              <a:rPr lang="el-GR" sz="4400" b="1" dirty="0">
                <a:solidFill>
                  <a:srgbClr val="FF0000"/>
                </a:solidFill>
                <a:latin typeface="+mn-lt"/>
                <a:ea typeface="Times New Roman" panose="02020603050405020304" pitchFamily="18" charset="0"/>
              </a:rPr>
              <a:t>, τόμος 38.</a:t>
            </a:r>
            <a:br>
              <a:rPr lang="el-GR" sz="4400" dirty="0">
                <a:solidFill>
                  <a:srgbClr val="FF0000"/>
                </a:solidFill>
                <a:effectLst/>
                <a:latin typeface="Times New Roman" panose="02020603050405020304" pitchFamily="18" charset="0"/>
                <a:ea typeface="Times New Roman" panose="02020603050405020304" pitchFamily="18" charset="0"/>
              </a:rPr>
            </a:br>
            <a:endParaRPr lang="el-GR" sz="4400" dirty="0"/>
          </a:p>
        </p:txBody>
      </p:sp>
      <p:sp>
        <p:nvSpPr>
          <p:cNvPr id="3" name="Υπότιτλος 2">
            <a:extLst>
              <a:ext uri="{FF2B5EF4-FFF2-40B4-BE49-F238E27FC236}">
                <a16:creationId xmlns:a16="http://schemas.microsoft.com/office/drawing/2014/main" id="{1D847CAF-C40F-A828-39E3-F1A984A6690D}"/>
              </a:ext>
            </a:extLst>
          </p:cNvPr>
          <p:cNvSpPr>
            <a:spLocks noGrp="1"/>
          </p:cNvSpPr>
          <p:nvPr>
            <p:ph type="subTitle" idx="1"/>
          </p:nvPr>
        </p:nvSpPr>
        <p:spPr>
          <a:xfrm>
            <a:off x="1428750" y="4381500"/>
            <a:ext cx="9144000" cy="2047875"/>
          </a:xfrm>
        </p:spPr>
        <p:txBody>
          <a:bodyPr>
            <a:normAutofit lnSpcReduction="10000"/>
          </a:bodyPr>
          <a:lstStyle/>
          <a:p>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a:p>
            <a:endParaRPr lang="el-GR" dirty="0"/>
          </a:p>
        </p:txBody>
      </p:sp>
    </p:spTree>
    <p:extLst>
      <p:ext uri="{BB962C8B-B14F-4D97-AF65-F5344CB8AC3E}">
        <p14:creationId xmlns:p14="http://schemas.microsoft.com/office/powerpoint/2010/main" val="661964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2F3583-4EA3-9488-802B-4FF11D6185A3}"/>
              </a:ext>
            </a:extLst>
          </p:cNvPr>
          <p:cNvSpPr>
            <a:spLocks noGrp="1"/>
          </p:cNvSpPr>
          <p:nvPr>
            <p:ph type="title"/>
          </p:nvPr>
        </p:nvSpPr>
        <p:spPr>
          <a:xfrm>
            <a:off x="901575"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554A16B1-1CFC-22F4-680E-D386D4051423}"/>
              </a:ext>
            </a:extLst>
          </p:cNvPr>
          <p:cNvSpPr>
            <a:spLocks noGrp="1"/>
          </p:cNvSpPr>
          <p:nvPr>
            <p:ph idx="1"/>
          </p:nvPr>
        </p:nvSpPr>
        <p:spPr>
          <a:xfrm>
            <a:off x="0" y="1343818"/>
            <a:ext cx="12192000" cy="5495927"/>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Έτσι, </a:t>
            </a:r>
            <a:r>
              <a:rPr lang="el-GR" sz="2800" b="1" dirty="0">
                <a:effectLst/>
                <a:ea typeface="Times New Roman" panose="02020603050405020304" pitchFamily="18" charset="0"/>
                <a:cs typeface="Times New Roman" panose="02020603050405020304" pitchFamily="18" charset="0"/>
              </a:rPr>
              <a:t>το να μην αμύνεται κανείς μετά την αδικία</a:t>
            </a:r>
            <a:r>
              <a:rPr lang="el-GR" sz="2800" dirty="0">
                <a:effectLst/>
                <a:ea typeface="Times New Roman" panose="02020603050405020304" pitchFamily="18" charset="0"/>
                <a:cs typeface="Times New Roman" panose="02020603050405020304" pitchFamily="18" charset="0"/>
              </a:rPr>
              <a:t> που έχει υποστεί είναι προτιμότερο, αν υπολογίσει πόσα κακά υφίσταται, όταν επιχειρήσει να αμυνθεί. Ποιες είναι λοιπόν οι συνέπειες της άμυνας; Ο αδικημένος σε μια τέτοια προσπάθεια </a:t>
            </a:r>
            <a:r>
              <a:rPr lang="el-GR" sz="2800" u="sng" dirty="0">
                <a:effectLst/>
                <a:ea typeface="Times New Roman" panose="02020603050405020304" pitchFamily="18" charset="0"/>
                <a:cs typeface="Times New Roman" panose="02020603050405020304" pitchFamily="18" charset="0"/>
              </a:rPr>
              <a:t>κυριεύεται από τον θυμό</a:t>
            </a:r>
            <a:r>
              <a:rPr lang="el-GR" sz="2800" dirty="0">
                <a:effectLst/>
                <a:ea typeface="Times New Roman" panose="02020603050405020304" pitchFamily="18" charset="0"/>
                <a:cs typeface="Times New Roman" panose="02020603050405020304" pitchFamily="18" charset="0"/>
              </a:rPr>
              <a:t> και </a:t>
            </a:r>
            <a:r>
              <a:rPr lang="el-GR" sz="2800" u="sng" dirty="0">
                <a:effectLst/>
                <a:ea typeface="Times New Roman" panose="02020603050405020304" pitchFamily="18" charset="0"/>
                <a:cs typeface="Times New Roman" panose="02020603050405020304" pitchFamily="18" charset="0"/>
              </a:rPr>
              <a:t>υποφέρει από την οργή</a:t>
            </a:r>
            <a:r>
              <a:rPr lang="el-GR" sz="2800" dirty="0">
                <a:effectLst/>
                <a:ea typeface="Times New Roman" panose="02020603050405020304" pitchFamily="18" charset="0"/>
                <a:cs typeface="Times New Roman" panose="02020603050405020304" pitchFamily="18" charset="0"/>
              </a:rPr>
              <a:t>. Γιατί, όταν φέρνει στη μνήμη του το πάθος, οργίζεται και επιθυμεί να αμυνθεί. Αυτή η κατάσταση διεγείρει μύρια κύματα και </a:t>
            </a:r>
            <a:r>
              <a:rPr lang="el-GR" sz="2800" u="sng" dirty="0">
                <a:effectLst/>
                <a:ea typeface="Times New Roman" panose="02020603050405020304" pitchFamily="18" charset="0"/>
                <a:cs typeface="Times New Roman" panose="02020603050405020304" pitchFamily="18" charset="0"/>
              </a:rPr>
              <a:t>μύριους λογισμούς</a:t>
            </a:r>
            <a:r>
              <a:rPr lang="el-GR" sz="2800" dirty="0">
                <a:effectLst/>
                <a:ea typeface="Times New Roman" panose="02020603050405020304" pitchFamily="18" charset="0"/>
                <a:cs typeface="Times New Roman" panose="02020603050405020304" pitchFamily="18" charset="0"/>
              </a:rPr>
              <a:t>. Ακολουθεί φόβος και τρόπος και αγωνία, καθώς ο θυμός τον τραυματίζει και ο φόβος τον τραντάζει πώς θα πετύχει, πώς θα τα καταφέρει. Μ’ αυτόν τον τρόπο, πριν από εκείνον που πρόκειται να τιμωρηθεί, τιμωρείται ο ίδιος. Αντίθετα, αυτός που αντιμετωπίζει το πράγμα με περίσκεψη έχει απαλλαγεί από αυτά. Είναι κύριος του πάθους και όλα τελείωσαν. Ενώ εκείνος ακόμα όχι, αλλά χρειάζεται και χρόνος και τόπος και δόλος και κακουργία και όπλα και τεχνάσματα και κολακεία και δουλεία και προσποίηση. Συνεπώς η κακία είναι γεμάτη ταραχές, ενώ η αρετή ατάραχη. Και βέβαια εκείνος που αμύνεται προκαλεί ατελείωτη έχθρα, ενώ αυτός που αντιμετωπίζει το πράγμα με σύνεση, δίνει πάρα πολύ γρήγορα τέλος σ’ αυτό, καθώς και τον ανόητο τον εξημερώνει και τον προτρέπει σε φιλία</a:t>
            </a:r>
            <a:r>
              <a:rPr lang="en-GB"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II</a:t>
            </a:r>
            <a:r>
              <a:rPr lang="el-GR" sz="2800" i="1" dirty="0">
                <a:effectLst/>
                <a:ea typeface="Times New Roman" panose="02020603050405020304" pitchFamily="18" charset="0"/>
                <a:cs typeface="Times New Roman" panose="02020603050405020304" pitchFamily="18" charset="0"/>
              </a:rPr>
              <a:t> ΞΖ</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78, 509</a:t>
            </a:r>
            <a:r>
              <a:rPr lang="en-US" sz="2800" dirty="0">
                <a:effectLst/>
                <a:ea typeface="Times New Roman" panose="02020603050405020304" pitchFamily="18" charset="0"/>
                <a:cs typeface="Times New Roman" panose="02020603050405020304" pitchFamily="18" charset="0"/>
              </a:rPr>
              <a:t>D</a:t>
            </a:r>
            <a:r>
              <a:rPr lang="el-GR" sz="2800" dirty="0">
                <a:effectLst/>
                <a:ea typeface="Times New Roman" panose="02020603050405020304" pitchFamily="18" charset="0"/>
                <a:cs typeface="Times New Roman" panose="02020603050405020304" pitchFamily="18" charset="0"/>
              </a:rPr>
              <a:t>-512</a:t>
            </a:r>
            <a:r>
              <a:rPr lang="en-US" sz="2800" dirty="0">
                <a:effectLst/>
                <a:ea typeface="Times New Roman" panose="02020603050405020304" pitchFamily="18" charset="0"/>
                <a:cs typeface="Times New Roman" panose="02020603050405020304" pitchFamily="18" charset="0"/>
              </a:rPr>
              <a:t>B).</a:t>
            </a:r>
            <a:endParaRPr lang="en-US" sz="2800" dirty="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21526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2C42E2-BE27-DC58-D8F5-56A570780D65}"/>
              </a:ext>
            </a:extLst>
          </p:cNvPr>
          <p:cNvSpPr>
            <a:spLocks noGrp="1"/>
          </p:cNvSpPr>
          <p:nvPr>
            <p:ph type="title"/>
          </p:nvPr>
        </p:nvSpPr>
        <p:spPr>
          <a:xfrm>
            <a:off x="838200" y="0"/>
            <a:ext cx="10515600" cy="1032095"/>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31E15F1C-69D4-A57F-85F6-82477B331516}"/>
              </a:ext>
            </a:extLst>
          </p:cNvPr>
          <p:cNvSpPr>
            <a:spLocks noGrp="1"/>
          </p:cNvSpPr>
          <p:nvPr>
            <p:ph idx="1"/>
          </p:nvPr>
        </p:nvSpPr>
        <p:spPr>
          <a:xfrm>
            <a:off x="0" y="1131683"/>
            <a:ext cx="12192000" cy="5726317"/>
          </a:xfrm>
        </p:spPr>
        <p:txBody>
          <a:bodyPr>
            <a:normAutofit fontScale="85000" lnSpcReduction="20000"/>
          </a:bodyPr>
          <a:lstStyle/>
          <a:p>
            <a:r>
              <a:rPr lang="el-GR" sz="2800" dirty="0">
                <a:effectLst/>
                <a:ea typeface="Times New Roman" panose="02020603050405020304" pitchFamily="18" charset="0"/>
                <a:cs typeface="Times New Roman" panose="02020603050405020304" pitchFamily="18" charset="0"/>
              </a:rPr>
              <a:t>Στο στάδιο του Χριστού, </a:t>
            </a:r>
            <a:r>
              <a:rPr lang="el-GR" sz="2800" b="1" dirty="0">
                <a:effectLst/>
                <a:ea typeface="Times New Roman" panose="02020603050405020304" pitchFamily="18" charset="0"/>
                <a:cs typeface="Times New Roman" panose="02020603050405020304" pitchFamily="18" charset="0"/>
              </a:rPr>
              <a:t>ο νόμος των στεφάνων</a:t>
            </a:r>
            <a:r>
              <a:rPr lang="el-GR" sz="2800" dirty="0">
                <a:effectLst/>
                <a:ea typeface="Times New Roman" panose="02020603050405020304" pitchFamily="18" charset="0"/>
                <a:cs typeface="Times New Roman" panose="02020603050405020304" pitchFamily="18" charset="0"/>
              </a:rPr>
              <a:t> είναι αντίθετος από την κοσμική λογική. Έχει νομοθετηθεί να στεφανώνεται εκείνος που δέχεται τα πλήγματα, και όχι εκείνος που δίνει τα πλήγματα. Το θαύμα στη συγκεκριμένη περίπτωση δεν αφορά μόνο τη νίκη αλλά και τον </a:t>
            </a:r>
            <a:r>
              <a:rPr lang="el-GR" sz="2800" b="1" dirty="0">
                <a:effectLst/>
                <a:ea typeface="Times New Roman" panose="02020603050405020304" pitchFamily="18" charset="0"/>
                <a:cs typeface="Times New Roman" panose="02020603050405020304" pitchFamily="18" charset="0"/>
              </a:rPr>
              <a:t>τρόπο της νίκης</a:t>
            </a:r>
            <a:r>
              <a:rPr lang="el-GR" sz="2800" b="1" dirty="0">
                <a:ea typeface="Times New Roman" panose="02020603050405020304" pitchFamily="18" charset="0"/>
                <a:cs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II </a:t>
            </a:r>
            <a:r>
              <a:rPr lang="el-GR" sz="2800" i="1" dirty="0">
                <a:effectLst/>
                <a:ea typeface="Times New Roman" panose="02020603050405020304" pitchFamily="18" charset="0"/>
                <a:cs typeface="Times New Roman" panose="02020603050405020304" pitchFamily="18" charset="0"/>
              </a:rPr>
              <a:t>ΡΞΘ</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621A</a:t>
            </a:r>
            <a:r>
              <a:rPr lang="el-GR" sz="2800" dirty="0">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Αυτός που θέλει να στεφανωθεί με λαμπρή νίκη πρέπει όχι μόνο να υπομένει με γενναιότητα, όταν υβρίζεται και αδικείται, αλλά και να δίνει στον δράστη περισσότερα από αυτά που θέλει να πάρει, ώστε να ξεπερνά τα όρια της κακής του επιθυμίας με την αφθονία της δικής του γενναιόδωρης παροχής</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II</a:t>
            </a:r>
            <a:r>
              <a:rPr lang="el-GR" sz="2800" i="1" dirty="0">
                <a:effectLst/>
                <a:ea typeface="Times New Roman" panose="02020603050405020304" pitchFamily="18" charset="0"/>
                <a:cs typeface="Times New Roman" panose="02020603050405020304" pitchFamily="18" charset="0"/>
              </a:rPr>
              <a:t>ΣΤ΄</a:t>
            </a:r>
            <a:r>
              <a:rPr lang="fr-FR" sz="2800" dirty="0">
                <a:effectLst/>
                <a:ea typeface="Times New Roman" panose="02020603050405020304" pitchFamily="18" charset="0"/>
                <a:cs typeface="Times New Roman" panose="02020603050405020304" pitchFamily="18" charset="0"/>
              </a:rPr>
              <a:t>, PG78, 464AB</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Άλλωστε, η </a:t>
            </a:r>
            <a:r>
              <a:rPr lang="el-GR" sz="2800" b="1" dirty="0">
                <a:effectLst/>
                <a:ea typeface="Times New Roman" panose="02020603050405020304" pitchFamily="18" charset="0"/>
                <a:cs typeface="Times New Roman" panose="02020603050405020304" pitchFamily="18" charset="0"/>
              </a:rPr>
              <a:t>επιείκεια</a:t>
            </a:r>
            <a:r>
              <a:rPr lang="el-GR" sz="2800" dirty="0">
                <a:effectLst/>
                <a:ea typeface="Times New Roman" panose="02020603050405020304" pitchFamily="18" charset="0"/>
                <a:cs typeface="Times New Roman" panose="02020603050405020304" pitchFamily="18" charset="0"/>
              </a:rPr>
              <a:t> και η </a:t>
            </a:r>
            <a:r>
              <a:rPr lang="el-GR" sz="2800" b="1" dirty="0" err="1">
                <a:effectLst/>
                <a:ea typeface="Times New Roman" panose="02020603050405020304" pitchFamily="18" charset="0"/>
                <a:cs typeface="Times New Roman" panose="02020603050405020304" pitchFamily="18" charset="0"/>
              </a:rPr>
              <a:t>συγχωρετικότητα</a:t>
            </a:r>
            <a:r>
              <a:rPr lang="el-GR" sz="2800" dirty="0">
                <a:effectLst/>
                <a:ea typeface="Times New Roman" panose="02020603050405020304" pitchFamily="18" charset="0"/>
                <a:cs typeface="Times New Roman" panose="02020603050405020304" pitchFamily="18" charset="0"/>
              </a:rPr>
              <a:t> αποτελούν τα χαρακτηριστικά γνωρίσματα της χριστιανικής ταυτότητας. Η δυνατότητα της μεταστροφής, της αλλαγής και της πνευματικής μεταμόρφωσης του ανθρώπου είναι και ο λόγος που </a:t>
            </a:r>
            <a:r>
              <a:rPr lang="el-GR" sz="2800" b="1" dirty="0">
                <a:effectLst/>
                <a:ea typeface="Times New Roman" panose="02020603050405020304" pitchFamily="18" charset="0"/>
                <a:cs typeface="Times New Roman" panose="02020603050405020304" pitchFamily="18" charset="0"/>
              </a:rPr>
              <a:t>οι χριστιανοί </a:t>
            </a:r>
            <a:r>
              <a:rPr lang="el-GR" sz="2800" b="1" u="sng" dirty="0">
                <a:effectLst/>
                <a:ea typeface="Times New Roman" panose="02020603050405020304" pitchFamily="18" charset="0"/>
                <a:cs typeface="Times New Roman" panose="02020603050405020304" pitchFamily="18" charset="0"/>
              </a:rPr>
              <a:t>δεν απογοητεύονται</a:t>
            </a:r>
            <a:r>
              <a:rPr lang="el-GR" sz="2800" b="1" dirty="0">
                <a:effectLst/>
                <a:ea typeface="Times New Roman" panose="02020603050405020304" pitchFamily="18" charset="0"/>
                <a:cs typeface="Times New Roman" panose="02020603050405020304" pitchFamily="18" charset="0"/>
              </a:rPr>
              <a:t> από τις προσωπικές τους αποτυχίες.</a:t>
            </a:r>
            <a:r>
              <a:rPr lang="el-GR" sz="2800" dirty="0">
                <a:effectLst/>
                <a:ea typeface="Times New Roman" panose="02020603050405020304" pitchFamily="18" charset="0"/>
                <a:cs typeface="Times New Roman" panose="02020603050405020304" pitchFamily="18" charset="0"/>
              </a:rPr>
              <a:t> Η πίστη τους δεν είναι μάταιη, γιατί σύμφωνα με τη θεϊκή απόφαση, οι ιερείς έχουν τη δυνατότητα να συγχωρούν τις αμαρτίες των ανθρώπων</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Πηλουσιώτη</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 </a:t>
            </a:r>
            <a:r>
              <a:rPr lang="el-GR" sz="2800" i="1" dirty="0">
                <a:effectLst/>
                <a:ea typeface="Times New Roman" panose="02020603050405020304" pitchFamily="18" charset="0"/>
                <a:cs typeface="Times New Roman" panose="02020603050405020304" pitchFamily="18" charset="0"/>
              </a:rPr>
              <a:t>ΤΛΘ΄</a:t>
            </a:r>
            <a:r>
              <a:rPr lang="fr-FR" sz="2800" dirty="0">
                <a:effectLst/>
                <a:ea typeface="Times New Roman" panose="02020603050405020304" pitchFamily="18" charset="0"/>
                <a:cs typeface="Times New Roman" panose="02020603050405020304" pitchFamily="18" charset="0"/>
              </a:rPr>
              <a:t>, PG 78, 377A</a:t>
            </a:r>
            <a:r>
              <a:rPr lang="el-GR" sz="2800" dirty="0">
                <a:effectLst/>
                <a:ea typeface="Times New Roman" panose="02020603050405020304" pitchFamily="18" charset="0"/>
                <a:cs typeface="Times New Roman" panose="02020603050405020304" pitchFamily="18" charset="0"/>
              </a:rPr>
              <a:t>).</a:t>
            </a:r>
            <a:endParaRPr lang="el-GR" sz="2800" dirty="0">
              <a:ea typeface="Times New Roman" panose="02020603050405020304" pitchFamily="18" charset="0"/>
              <a:cs typeface="Times New Roman" panose="02020603050405020304" pitchFamily="18" charset="0"/>
            </a:endParaRPr>
          </a:p>
          <a:p>
            <a:r>
              <a:rPr lang="el-GR" sz="2800" b="1" dirty="0">
                <a:effectLst/>
                <a:ea typeface="Times New Roman" panose="02020603050405020304" pitchFamily="18" charset="0"/>
                <a:cs typeface="Times New Roman" panose="02020603050405020304" pitchFamily="18" charset="0"/>
              </a:rPr>
              <a:t>Η αναμαρτησία ανήκει μόνο στον Θεό. Γι’ αυτό και δεν υπάρχει κανένας ανάμεσα στους ανθρώπους που να την έχει κατορθώσει</a:t>
            </a:r>
            <a:r>
              <a:rPr lang="el-GR" sz="2800" dirty="0">
                <a:effectLst/>
                <a:ea typeface="Times New Roman" panose="02020603050405020304" pitchFamily="18" charset="0"/>
                <a:cs typeface="Times New Roman" panose="02020603050405020304" pitchFamily="18" charset="0"/>
              </a:rPr>
              <a:t>. Οι χριστιανοί το μόνο που μπορούν να κάνουν είναι να αντιστέκονται στη διάπραξη των εκούσιων και ακούσιων αμαρτημάτων, καθώς και να μην μένουν για πολύ καιρό στα αμαρτήματα που διέπραξαν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Πηλουσιώτη</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  </a:t>
            </a:r>
            <a:r>
              <a:rPr lang="el-GR" sz="2800" i="1" dirty="0">
                <a:effectLst/>
                <a:ea typeface="Times New Roman" panose="02020603050405020304" pitchFamily="18" charset="0"/>
                <a:cs typeface="Times New Roman" panose="02020603050405020304" pitchFamily="18" charset="0"/>
              </a:rPr>
              <a:t>ΥΛΕ ΄</a:t>
            </a:r>
            <a:r>
              <a:rPr lang="fr-FR" sz="2800" dirty="0">
                <a:effectLst/>
                <a:ea typeface="Times New Roman" panose="02020603050405020304" pitchFamily="18" charset="0"/>
                <a:cs typeface="Times New Roman" panose="02020603050405020304" pitchFamily="18" charset="0"/>
              </a:rPr>
              <a:t>, PG 78, 421C</a:t>
            </a:r>
            <a:r>
              <a:rPr lang="el-GR" sz="2800" dirty="0">
                <a:effectLst/>
                <a:ea typeface="Times New Roman" panose="02020603050405020304" pitchFamily="18" charset="0"/>
                <a:cs typeface="Times New Roman" panose="02020603050405020304" pitchFamily="18" charset="0"/>
              </a:rPr>
              <a:t>).</a:t>
            </a:r>
            <a:endParaRPr lang="el-GR" dirty="0"/>
          </a:p>
          <a:p>
            <a:endParaRPr lang="el-GR" dirty="0"/>
          </a:p>
        </p:txBody>
      </p:sp>
    </p:spTree>
    <p:extLst>
      <p:ext uri="{BB962C8B-B14F-4D97-AF65-F5344CB8AC3E}">
        <p14:creationId xmlns:p14="http://schemas.microsoft.com/office/powerpoint/2010/main" val="3091316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5A4CD3-6C3B-1C9C-14AB-B7CDE2363732}"/>
              </a:ext>
            </a:extLst>
          </p:cNvPr>
          <p:cNvSpPr>
            <a:spLocks noGrp="1"/>
          </p:cNvSpPr>
          <p:nvPr>
            <p:ph type="title"/>
          </p:nvPr>
        </p:nvSpPr>
        <p:spPr>
          <a:xfrm>
            <a:off x="838200" y="18256"/>
            <a:ext cx="10515600" cy="433808"/>
          </a:xfrm>
        </p:spPr>
        <p:txBody>
          <a:bodyPr>
            <a:noAutofit/>
          </a:bodyPr>
          <a:lstStyle/>
          <a:p>
            <a:pPr algn="ctr"/>
            <a:r>
              <a:rPr lang="el-GR" sz="2800" dirty="0">
                <a:effectLst/>
                <a:latin typeface="+mn-lt"/>
                <a:ea typeface="Times New Roman" panose="02020603050405020304" pitchFamily="18" charset="0"/>
              </a:rPr>
              <a:t>Η ΕΚΔΗΛΩΣΗ ΤΗΣ ΑΔΙΚΙΑΣ ΚΑΙ Η ΕΝ ΧΡΙΣΤΩ ΑΝΤΙΜΕΤΩΠΙΣΗ ΤΗΣ</a:t>
            </a:r>
            <a:endParaRPr lang="el-GR" sz="2800" dirty="0"/>
          </a:p>
        </p:txBody>
      </p:sp>
      <p:sp>
        <p:nvSpPr>
          <p:cNvPr id="3" name="Θέση περιεχομένου 2">
            <a:extLst>
              <a:ext uri="{FF2B5EF4-FFF2-40B4-BE49-F238E27FC236}">
                <a16:creationId xmlns:a16="http://schemas.microsoft.com/office/drawing/2014/main" id="{EE1C9891-84EE-CBF2-402B-8D695A781C2D}"/>
              </a:ext>
            </a:extLst>
          </p:cNvPr>
          <p:cNvSpPr>
            <a:spLocks noGrp="1"/>
          </p:cNvSpPr>
          <p:nvPr>
            <p:ph idx="1"/>
          </p:nvPr>
        </p:nvSpPr>
        <p:spPr>
          <a:xfrm>
            <a:off x="0" y="452064"/>
            <a:ext cx="12192000" cy="6405936"/>
          </a:xfrm>
        </p:spPr>
        <p:txBody>
          <a:bodyPr>
            <a:noAutofit/>
          </a:bodyPr>
          <a:lstStyle/>
          <a:p>
            <a:r>
              <a:rPr lang="el-GR" sz="2200" dirty="0">
                <a:effectLst/>
                <a:ea typeface="Times New Roman" panose="02020603050405020304" pitchFamily="18" charset="0"/>
                <a:cs typeface="Times New Roman" panose="02020603050405020304" pitchFamily="18" charset="0"/>
              </a:rPr>
              <a:t>Γι’  αυτό και </a:t>
            </a:r>
            <a:r>
              <a:rPr lang="el-GR" sz="2200" b="1" dirty="0">
                <a:effectLst/>
                <a:ea typeface="Times New Roman" panose="02020603050405020304" pitchFamily="18" charset="0"/>
                <a:cs typeface="Times New Roman" panose="02020603050405020304" pitchFamily="18" charset="0"/>
              </a:rPr>
              <a:t>η επιλογή του ενάρετου βίου πρέπει να γίνεται άμεσα</a:t>
            </a:r>
            <a:r>
              <a:rPr lang="el-GR" sz="2200" dirty="0">
                <a:effectLst/>
                <a:ea typeface="Times New Roman" panose="02020603050405020304" pitchFamily="18" charset="0"/>
                <a:cs typeface="Times New Roman" panose="02020603050405020304" pitchFamily="18" charset="0"/>
              </a:rPr>
              <a:t> και αποφασιστικά. Η αναβολή της σωτήριας αυτής δυνατότητας μπορεί να έχει καταστρεπτικές συνέπειες. Δεν θα πρέπει, επειδή δόθηκε η μετάνοια, οι άνθρωποι να προχωρούν άφοβα στην αμαρτία. Και είναι αρκετοί οι λόγοι που μπορούν να τους αποτρέψουν από αυτή τη συμπεριφορά. </a:t>
            </a:r>
            <a:r>
              <a:rPr lang="el-GR" sz="2200" u="sng" dirty="0">
                <a:effectLst/>
                <a:ea typeface="Times New Roman" panose="02020603050405020304" pitchFamily="18" charset="0"/>
                <a:cs typeface="Times New Roman" panose="02020603050405020304" pitchFamily="18" charset="0"/>
              </a:rPr>
              <a:t>Πρώτα απ’ όλα, οι χριστιανοί οφείλουν να γνωρίζουν ότι μερικοί δεν είχαν καν την ευκαιρία να μετανοήσουν</a:t>
            </a:r>
            <a:r>
              <a:rPr lang="el-GR" sz="2200" dirty="0">
                <a:effectLst/>
                <a:ea typeface="Times New Roman" panose="02020603050405020304" pitchFamily="18" charset="0"/>
                <a:cs typeface="Times New Roman" panose="02020603050405020304" pitchFamily="18" charset="0"/>
              </a:rPr>
              <a:t>, επειδή τιμωρήθηκαν τη στιγμή της διάπραξης της αμαρτίας. </a:t>
            </a:r>
            <a:r>
              <a:rPr lang="el-GR" sz="2200" u="sng" dirty="0">
                <a:effectLst/>
                <a:ea typeface="Times New Roman" panose="02020603050405020304" pitchFamily="18" charset="0"/>
                <a:cs typeface="Times New Roman" panose="02020603050405020304" pitchFamily="18" charset="0"/>
              </a:rPr>
              <a:t>Έπειτα, η μετάνοια συνηθίζει να θεραπεύει τα πάθη ύστερα από πολύ χρόνο</a:t>
            </a:r>
            <a:r>
              <a:rPr lang="el-GR" sz="2200" dirty="0">
                <a:effectLst/>
                <a:ea typeface="Times New Roman" panose="02020603050405020304" pitchFamily="18" charset="0"/>
                <a:cs typeface="Times New Roman" panose="02020603050405020304" pitchFamily="18" charset="0"/>
              </a:rPr>
              <a:t>. Χρειάζονται και κόποι, και νηστείες, και αγρυπνίες, και ελεημοσύνη και προσευχές. </a:t>
            </a:r>
            <a:r>
              <a:rPr lang="el-GR" sz="2200" u="sng" dirty="0">
                <a:effectLst/>
                <a:ea typeface="Times New Roman" panose="02020603050405020304" pitchFamily="18" charset="0"/>
                <a:cs typeface="Times New Roman" panose="02020603050405020304" pitchFamily="18" charset="0"/>
              </a:rPr>
              <a:t>Τρίτον, ακόμη και όταν οι </a:t>
            </a:r>
            <a:r>
              <a:rPr lang="el-GR" sz="2200" u="sng" dirty="0" err="1">
                <a:effectLst/>
                <a:ea typeface="Times New Roman" panose="02020603050405020304" pitchFamily="18" charset="0"/>
                <a:cs typeface="Times New Roman" panose="02020603050405020304" pitchFamily="18" charset="0"/>
              </a:rPr>
              <a:t>μετανοούντες</a:t>
            </a:r>
            <a:r>
              <a:rPr lang="el-GR" sz="2200" u="sng" dirty="0">
                <a:effectLst/>
                <a:ea typeface="Times New Roman" panose="02020603050405020304" pitchFamily="18" charset="0"/>
                <a:cs typeface="Times New Roman" panose="02020603050405020304" pitchFamily="18" charset="0"/>
              </a:rPr>
              <a:t> θεραπευτούν, τα σημάδια φανερώνουν το πάθος</a:t>
            </a:r>
            <a:r>
              <a:rPr lang="el-GR" sz="2200" dirty="0">
                <a:effectLst/>
                <a:ea typeface="Times New Roman" panose="02020603050405020304" pitchFamily="18" charset="0"/>
                <a:cs typeface="Times New Roman" panose="02020603050405020304" pitchFamily="18" charset="0"/>
              </a:rPr>
              <a:t>. </a:t>
            </a:r>
            <a:r>
              <a:rPr lang="el-GR" sz="2200" b="1" dirty="0">
                <a:effectLst/>
                <a:ea typeface="Times New Roman" panose="02020603050405020304" pitchFamily="18" charset="0"/>
                <a:cs typeface="Times New Roman" panose="02020603050405020304" pitchFamily="18" charset="0"/>
              </a:rPr>
              <a:t>Δεν είναι το ίδιο σώμα ακέραιο και θεραπευμένο</a:t>
            </a:r>
            <a:r>
              <a:rPr lang="el-GR" sz="2200" dirty="0">
                <a:effectLst/>
                <a:ea typeface="Times New Roman" panose="02020603050405020304" pitchFamily="18" charset="0"/>
                <a:cs typeface="Times New Roman" panose="02020603050405020304" pitchFamily="18" charset="0"/>
              </a:rPr>
              <a:t>, όπως δεν είναι το ίδιο ένδυμα </a:t>
            </a:r>
            <a:r>
              <a:rPr lang="el-GR" sz="2200" dirty="0" err="1">
                <a:effectLst/>
                <a:ea typeface="Times New Roman" panose="02020603050405020304" pitchFamily="18" charset="0"/>
                <a:cs typeface="Times New Roman" panose="02020603050405020304" pitchFamily="18" charset="0"/>
              </a:rPr>
              <a:t>άσχιστο</a:t>
            </a:r>
            <a:r>
              <a:rPr lang="el-GR" sz="2200" dirty="0">
                <a:effectLst/>
                <a:ea typeface="Times New Roman" panose="02020603050405020304" pitchFamily="18" charset="0"/>
                <a:cs typeface="Times New Roman" panose="02020603050405020304" pitchFamily="18" charset="0"/>
              </a:rPr>
              <a:t> και σχισμένο, έστω και αν με κάποια τέχνη δίνει την εντύπωση ότι δεν φαίνεται εύκολα. Είναι βέβαιο, πως ακόμα και αν επανέρχεται στην αρχική του ομορφιά, ποτέ δεν αποκαθίσταται στο αρχικό του κάλλος: </a:t>
            </a:r>
            <a:r>
              <a:rPr lang="fr-FR" sz="2200" dirty="0">
                <a:effectLst/>
                <a:ea typeface="Times New Roman" panose="02020603050405020304" pitchFamily="18" charset="0"/>
                <a:cs typeface="Times New Roman" panose="02020603050405020304" pitchFamily="18" charset="0"/>
              </a:rPr>
              <a:t>«</a:t>
            </a:r>
            <a:r>
              <a:rPr lang="el-GR" sz="2200" i="1" dirty="0" err="1">
                <a:effectLst/>
                <a:ea typeface="Times New Roman" panose="02020603050405020304" pitchFamily="18" charset="0"/>
                <a:cs typeface="Times New Roman" panose="02020603050405020304" pitchFamily="18" charset="0"/>
              </a:rPr>
              <a:t>Μὴ</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γὰρ</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δὴ</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ἐπειδὴ</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ἀκούεις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μετάνοιαν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δεδόσθαι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ἀδεῶς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ἐπὶ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ἁμαρτάνειν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χώρει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ὡς</a:t>
            </a:r>
            <a:r>
              <a:rPr lang="el-GR" sz="2200" i="1" dirty="0">
                <a:effectLst/>
                <a:ea typeface="Times New Roman" panose="02020603050405020304" pitchFamily="18" charset="0"/>
                <a:cs typeface="Times New Roman" panose="02020603050405020304" pitchFamily="18" charset="0"/>
              </a:rPr>
              <a:t> πάντως </a:t>
            </a:r>
            <a:r>
              <a:rPr lang="el-GR" sz="2200" i="1" dirty="0" err="1">
                <a:effectLst/>
                <a:ea typeface="Times New Roman" panose="02020603050405020304" pitchFamily="18" charset="0"/>
                <a:cs typeface="Times New Roman" panose="02020603050405020304" pitchFamily="18" charset="0"/>
              </a:rPr>
              <a:t>ἰαθησόμενος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ἀλλ</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ἴσθι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ὅτι</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πρῶτον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μὲν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πολλοὶ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οὐδὲ</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μετανοίας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ἔσχον</a:t>
            </a:r>
            <a:r>
              <a:rPr lang="el-GR" sz="2200" i="1" dirty="0">
                <a:effectLst/>
                <a:ea typeface="Times New Roman" panose="02020603050405020304" pitchFamily="18" charset="0"/>
                <a:cs typeface="Times New Roman" panose="02020603050405020304" pitchFamily="18" charset="0"/>
              </a:rPr>
              <a:t> καιρόν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αὐτοῖς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τοῖς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πλήμμελήμασι</a:t>
            </a:r>
            <a:r>
              <a:rPr lang="el-GR" sz="2200" i="1" dirty="0">
                <a:effectLst/>
                <a:ea typeface="Times New Roman" panose="02020603050405020304" pitchFamily="18" charset="0"/>
                <a:cs typeface="Times New Roman" panose="02020603050405020304" pitchFamily="18" charset="0"/>
              </a:rPr>
              <a:t> δίκην </a:t>
            </a:r>
            <a:r>
              <a:rPr lang="el-GR" sz="2200" i="1" dirty="0" err="1">
                <a:effectLst/>
                <a:ea typeface="Times New Roman" panose="02020603050405020304" pitchFamily="18" charset="0"/>
                <a:cs typeface="Times New Roman" panose="02020603050405020304" pitchFamily="18" charset="0"/>
              </a:rPr>
              <a:t>ἀπαιτηθέντες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ἔπειτα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δὲ</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ὅτι</a:t>
            </a:r>
            <a:r>
              <a:rPr lang="el-GR" sz="2200" i="1" dirty="0">
                <a:effectLst/>
                <a:ea typeface="Times New Roman" panose="02020603050405020304" pitchFamily="18" charset="0"/>
                <a:cs typeface="Times New Roman" panose="02020603050405020304" pitchFamily="18" charset="0"/>
              </a:rPr>
              <a:t> ἡ μετάνοια </a:t>
            </a:r>
            <a:r>
              <a:rPr lang="el-GR" sz="2200" i="1" dirty="0" err="1">
                <a:effectLst/>
                <a:ea typeface="Times New Roman" panose="02020603050405020304" pitchFamily="18" charset="0"/>
                <a:cs typeface="Times New Roman" panose="02020603050405020304" pitchFamily="18" charset="0"/>
              </a:rPr>
              <a:t>πολλ</a:t>
            </a:r>
            <a:r>
              <a:rPr lang="el-GR" sz="2200" i="1" dirty="0" err="1">
                <a:effectLst/>
                <a:ea typeface="Times New Roman" panose="02020603050405020304" pitchFamily="18" charset="0"/>
              </a:rPr>
              <a:t>ῷ</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a:t>
            </a:r>
            <a:r>
              <a:rPr lang="el-GR" sz="2200" i="1" dirty="0" err="1">
                <a:effectLst/>
                <a:ea typeface="Times New Roman" panose="02020603050405020304" pitchFamily="18" charset="0"/>
              </a:rPr>
              <a:t>ῷ</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χρόν</a:t>
            </a:r>
            <a:r>
              <a:rPr lang="el-GR" sz="2200" i="1" dirty="0" err="1">
                <a:effectLst/>
                <a:ea typeface="Times New Roman" panose="02020603050405020304" pitchFamily="18" charset="0"/>
              </a:rPr>
              <a:t>ῳ</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θεραπεύειν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εἴωθε</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τὰ</a:t>
            </a:r>
            <a:r>
              <a:rPr lang="el-GR" sz="2200" i="1" dirty="0">
                <a:effectLst/>
                <a:ea typeface="Times New Roman" panose="02020603050405020304" pitchFamily="18" charset="0"/>
                <a:cs typeface="Times New Roman" panose="02020603050405020304" pitchFamily="18" charset="0"/>
              </a:rPr>
              <a:t> πάθη</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γὰρ</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πόνων χρεία</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νηστείας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ἀγρυπνίας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ἐλεημοσύνης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εὐχῶν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πάντων </a:t>
            </a:r>
            <a:r>
              <a:rPr lang="el-GR" sz="2200" i="1" dirty="0" err="1">
                <a:effectLst/>
                <a:ea typeface="Times New Roman" panose="02020603050405020304" pitchFamily="18" charset="0"/>
                <a:cs typeface="Times New Roman" panose="02020603050405020304" pitchFamily="18" charset="0"/>
              </a:rPr>
              <a:t>τῶν</a:t>
            </a:r>
            <a:r>
              <a:rPr lang="el-GR" sz="2200" i="1" dirty="0">
                <a:effectLst/>
                <a:ea typeface="Times New Roman" panose="02020603050405020304" pitchFamily="18" charset="0"/>
                <a:cs typeface="Times New Roman" panose="02020603050405020304" pitchFamily="18" charset="0"/>
              </a:rPr>
              <a:t> τοιούτων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ἵνα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θεραπευτ</a:t>
            </a:r>
            <a:r>
              <a:rPr lang="el-GR" sz="2200" i="1" dirty="0" err="1">
                <a:effectLst/>
                <a:ea typeface="Times New Roman" panose="02020603050405020304" pitchFamily="18" charset="0"/>
              </a:rPr>
              <a:t>ῇ</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τὰ</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προλαβόντα</a:t>
            </a:r>
            <a:r>
              <a:rPr lang="el-GR" sz="2200" i="1" dirty="0">
                <a:effectLst/>
                <a:ea typeface="Times New Roman" panose="02020603050405020304" pitchFamily="18" charset="0"/>
                <a:cs typeface="Times New Roman" panose="02020603050405020304" pitchFamily="18" charset="0"/>
              </a:rPr>
              <a:t> τραύματα</a:t>
            </a:r>
            <a:r>
              <a:rPr lang="fr-FR" sz="2200" i="1" dirty="0">
                <a:effectLst/>
                <a:ea typeface="Times New Roman" panose="02020603050405020304" pitchFamily="18" charset="0"/>
                <a:cs typeface="Times New Roman" panose="02020603050405020304" pitchFamily="18" charset="0"/>
              </a:rPr>
              <a:t>. </a:t>
            </a:r>
            <a:r>
              <a:rPr lang="el-GR" sz="2200" i="1" dirty="0">
                <a:effectLst/>
                <a:ea typeface="Times New Roman" panose="02020603050405020304" pitchFamily="18" charset="0"/>
                <a:cs typeface="Times New Roman" panose="02020603050405020304" pitchFamily="18" charset="0"/>
              </a:rPr>
              <a:t>Τρίτον </a:t>
            </a:r>
            <a:r>
              <a:rPr lang="el-GR" sz="2200" i="1" dirty="0" err="1">
                <a:effectLst/>
                <a:ea typeface="Times New Roman" panose="02020603050405020304" pitchFamily="18" charset="0"/>
                <a:cs typeface="Times New Roman" panose="02020603050405020304" pitchFamily="18" charset="0"/>
              </a:rPr>
              <a:t>ἐννοεῖν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χρὴ</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ὅτι</a:t>
            </a:r>
            <a:r>
              <a:rPr lang="el-GR" sz="2200"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κἄν</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θεραπευθ</a:t>
            </a:r>
            <a:r>
              <a:rPr lang="el-GR" sz="2200" b="1" i="1" dirty="0" err="1">
                <a:effectLst/>
                <a:ea typeface="Times New Roman" panose="02020603050405020304" pitchFamily="18" charset="0"/>
              </a:rPr>
              <a:t>ῇ</a:t>
            </a:r>
            <a:r>
              <a:rPr lang="fr-FR" sz="2200" b="1" i="1" dirty="0">
                <a:effectLst/>
                <a:ea typeface="Times New Roman" panose="02020603050405020304" pitchFamily="18" charset="0"/>
                <a:cs typeface="Times New Roman" panose="02020603050405020304" pitchFamily="18" charset="0"/>
              </a:rPr>
              <a:t>, </a:t>
            </a:r>
            <a:r>
              <a:rPr lang="el-GR" sz="2200" b="1" i="1" dirty="0">
                <a:effectLst/>
                <a:ea typeface="Times New Roman" panose="02020603050405020304" pitchFamily="18" charset="0"/>
                <a:cs typeface="Times New Roman" panose="02020603050405020304" pitchFamily="18" charset="0"/>
              </a:rPr>
              <a:t>ἡ </a:t>
            </a:r>
            <a:r>
              <a:rPr lang="el-GR" sz="2200" b="1" i="1" dirty="0" err="1">
                <a:effectLst/>
                <a:ea typeface="Times New Roman" panose="02020603050405020304" pitchFamily="18" charset="0"/>
                <a:cs typeface="Times New Roman" panose="02020603050405020304" pitchFamily="18" charset="0"/>
              </a:rPr>
              <a:t>οὐλὴ</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ἐλέγχει</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τὸ</a:t>
            </a:r>
            <a:r>
              <a:rPr lang="el-GR" sz="2200" b="1" i="1" dirty="0">
                <a:effectLst/>
                <a:ea typeface="Times New Roman" panose="02020603050405020304" pitchFamily="18" charset="0"/>
                <a:cs typeface="Times New Roman" panose="02020603050405020304" pitchFamily="18" charset="0"/>
              </a:rPr>
              <a:t> πάθος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Οὐ</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γὰρ</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ταυτὸν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σῶμα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ἀκέραιον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τεθεραπευμένον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οὐδὲ</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ταυτὸν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ἱμάτιον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ἀῤῥαγὲς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διεῤῥυγμένον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κἄν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δοκ</a:t>
            </a:r>
            <a:r>
              <a:rPr lang="el-GR" sz="2200" i="1" dirty="0" err="1">
                <a:effectLst/>
                <a:ea typeface="Times New Roman" panose="02020603050405020304" pitchFamily="18" charset="0"/>
              </a:rPr>
              <a:t>ῇ</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τέχν</a:t>
            </a:r>
            <a:r>
              <a:rPr lang="el-GR" sz="2200" i="1" dirty="0" err="1">
                <a:effectLst/>
                <a:ea typeface="Times New Roman" panose="02020603050405020304" pitchFamily="18" charset="0"/>
              </a:rPr>
              <a:t>ῃ</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τινὶ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εἰς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μὴ</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ῥαδίως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ἐλέγχεσθαι</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ἦχθαι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Εἰ</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δὲ</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εἰς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ἀρχαῖον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ἀποκατασταίη</a:t>
            </a:r>
            <a:r>
              <a:rPr lang="el-GR" sz="2200" i="1" dirty="0">
                <a:effectLst/>
                <a:ea typeface="Times New Roman" panose="02020603050405020304" pitchFamily="18" charset="0"/>
                <a:cs typeface="Times New Roman" panose="02020603050405020304" pitchFamily="18" charset="0"/>
              </a:rPr>
              <a:t> κάλλος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οὐχ</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ἁπλῶς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ὡς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ἔφην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ἀποκαθίσταται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ἀλλὰ</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μετὰ</a:t>
            </a:r>
            <a:r>
              <a:rPr lang="el-GR" sz="2200" i="1" dirty="0">
                <a:effectLst/>
                <a:ea typeface="Times New Roman" panose="02020603050405020304" pitchFamily="18" charset="0"/>
                <a:cs typeface="Times New Roman" panose="02020603050405020304" pitchFamily="18" charset="0"/>
              </a:rPr>
              <a:t> μυρίων πόνων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θρήνων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τιμωριῶν</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ὧν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ἑαυτ</a:t>
            </a:r>
            <a:r>
              <a:rPr lang="el-GR" sz="2200" i="1" dirty="0" err="1">
                <a:effectLst/>
                <a:ea typeface="Times New Roman" panose="02020603050405020304" pitchFamily="18" charset="0"/>
              </a:rPr>
              <a:t>ῇ</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ἐπιφέρει</a:t>
            </a:r>
            <a:r>
              <a:rPr lang="el-GR" sz="2200" i="1" dirty="0">
                <a:effectLst/>
                <a:ea typeface="Times New Roman" panose="02020603050405020304" pitchFamily="18" charset="0"/>
                <a:cs typeface="Times New Roman" panose="02020603050405020304" pitchFamily="18" charset="0"/>
              </a:rPr>
              <a:t> ἡ </a:t>
            </a:r>
            <a:r>
              <a:rPr lang="el-GR" sz="2200" i="1" dirty="0" err="1">
                <a:effectLst/>
                <a:ea typeface="Times New Roman" panose="02020603050405020304" pitchFamily="18" charset="0"/>
                <a:cs typeface="Times New Roman" panose="02020603050405020304" pitchFamily="18" charset="0"/>
              </a:rPr>
              <a:t>ἁμαρτήσασα</a:t>
            </a:r>
            <a:r>
              <a:rPr lang="el-GR" sz="2200" i="1" dirty="0">
                <a:effectLst/>
                <a:ea typeface="Times New Roman" panose="02020603050405020304" pitchFamily="18" charset="0"/>
                <a:cs typeface="Times New Roman" panose="02020603050405020304" pitchFamily="18" charset="0"/>
              </a:rPr>
              <a:t> ψυχή</a:t>
            </a:r>
            <a:r>
              <a:rPr lang="fr-FR" sz="2200" dirty="0">
                <a:effectLst/>
                <a:ea typeface="Times New Roman" panose="02020603050405020304" pitchFamily="18" charset="0"/>
                <a:cs typeface="Times New Roman" panose="02020603050405020304" pitchFamily="18" charset="0"/>
              </a:rPr>
              <a:t>»</a:t>
            </a:r>
            <a:r>
              <a:rPr lang="el-GR" sz="2200" dirty="0">
                <a:effectLst/>
                <a:ea typeface="Times New Roman" panose="02020603050405020304" pitchFamily="18" charset="0"/>
                <a:cs typeface="Times New Roman" panose="02020603050405020304" pitchFamily="18" charset="0"/>
              </a:rPr>
              <a:t> (</a:t>
            </a:r>
            <a:r>
              <a:rPr lang="el-GR" sz="2200" dirty="0" err="1">
                <a:effectLst/>
                <a:ea typeface="Times New Roman" panose="02020603050405020304" pitchFamily="18" charset="0"/>
                <a:cs typeface="Times New Roman" panose="02020603050405020304" pitchFamily="18" charset="0"/>
              </a:rPr>
              <a:t>Ἰσιδώρου</a:t>
            </a:r>
            <a:r>
              <a:rPr lang="el-GR" sz="2200" dirty="0">
                <a:effectLst/>
                <a:ea typeface="Times New Roman" panose="02020603050405020304" pitchFamily="18" charset="0"/>
                <a:cs typeface="Times New Roman" panose="02020603050405020304" pitchFamily="18" charset="0"/>
              </a:rPr>
              <a:t> </a:t>
            </a:r>
            <a:r>
              <a:rPr lang="el-GR" sz="2200" dirty="0" err="1">
                <a:effectLst/>
                <a:ea typeface="Times New Roman" panose="02020603050405020304" pitchFamily="18" charset="0"/>
                <a:cs typeface="Times New Roman" panose="02020603050405020304" pitchFamily="18" charset="0"/>
              </a:rPr>
              <a:t>Πηλουσιώτη</a:t>
            </a:r>
            <a:r>
              <a:rPr lang="fr-FR" sz="2200"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Ἐπιστολῶν</a:t>
            </a:r>
            <a:r>
              <a:rPr lang="el-GR" sz="2200" i="1" dirty="0">
                <a:effectLst/>
                <a:ea typeface="Times New Roman" panose="02020603050405020304" pitchFamily="18" charset="0"/>
                <a:cs typeface="Times New Roman" panose="02020603050405020304" pitchFamily="18" charset="0"/>
              </a:rPr>
              <a:t> βιβλία πέντε</a:t>
            </a:r>
            <a:r>
              <a:rPr lang="fr-FR" sz="2200" i="1" dirty="0">
                <a:effectLst/>
                <a:ea typeface="Times New Roman" panose="02020603050405020304" pitchFamily="18" charset="0"/>
                <a:cs typeface="Times New Roman" panose="02020603050405020304" pitchFamily="18" charset="0"/>
              </a:rPr>
              <a:t>, LIB III  </a:t>
            </a:r>
            <a:r>
              <a:rPr lang="el-GR" sz="2200" i="1" dirty="0">
                <a:effectLst/>
                <a:ea typeface="Times New Roman" panose="02020603050405020304" pitchFamily="18" charset="0"/>
                <a:cs typeface="Times New Roman" panose="02020603050405020304" pitchFamily="18" charset="0"/>
              </a:rPr>
              <a:t>ΡΝΖ΄</a:t>
            </a:r>
            <a:r>
              <a:rPr lang="fr-FR" sz="2200" dirty="0">
                <a:effectLst/>
                <a:ea typeface="Times New Roman" panose="02020603050405020304" pitchFamily="18" charset="0"/>
                <a:cs typeface="Times New Roman" panose="02020603050405020304" pitchFamily="18" charset="0"/>
              </a:rPr>
              <a:t>, PG 78, 852C-853A</a:t>
            </a:r>
            <a:r>
              <a:rPr lang="el-GR" sz="2200" dirty="0">
                <a:effectLst/>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34529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5398C2-01B0-4E2E-7AAD-5F3EF60FB5EC}"/>
              </a:ext>
            </a:extLst>
          </p:cNvPr>
          <p:cNvSpPr>
            <a:spLocks noGrp="1"/>
          </p:cNvSpPr>
          <p:nvPr>
            <p:ph type="title"/>
          </p:nvPr>
        </p:nvSpPr>
        <p:spPr>
          <a:xfrm>
            <a:off x="838200" y="0"/>
            <a:ext cx="10515600" cy="1402423"/>
          </a:xfrm>
        </p:spPr>
        <p:txBody>
          <a:bodyPr>
            <a:normAutofit/>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86116C89-38BC-8A8E-E629-B40B05730C14}"/>
              </a:ext>
            </a:extLst>
          </p:cNvPr>
          <p:cNvSpPr>
            <a:spLocks noGrp="1"/>
          </p:cNvSpPr>
          <p:nvPr>
            <p:ph idx="1"/>
          </p:nvPr>
        </p:nvSpPr>
        <p:spPr>
          <a:xfrm>
            <a:off x="0" y="1402423"/>
            <a:ext cx="12192000" cy="5455577"/>
          </a:xfrm>
        </p:spPr>
        <p:txBody>
          <a:bodyPr>
            <a:normAutofit fontScale="85000" lnSpcReduction="20000"/>
          </a:bodyPr>
          <a:lstStyle/>
          <a:p>
            <a:r>
              <a:rPr lang="el-GR" sz="2800" dirty="0">
                <a:effectLst/>
                <a:ea typeface="Times New Roman" panose="02020603050405020304" pitchFamily="18" charset="0"/>
                <a:cs typeface="Times New Roman" panose="02020603050405020304" pitchFamily="18" charset="0"/>
              </a:rPr>
              <a:t>Γι’  αυτό και τονίζεται ότι </a:t>
            </a:r>
            <a:r>
              <a:rPr lang="el-GR" sz="2800" b="1" dirty="0">
                <a:effectLst/>
                <a:ea typeface="Times New Roman" panose="02020603050405020304" pitchFamily="18" charset="0"/>
                <a:cs typeface="Times New Roman" panose="02020603050405020304" pitchFamily="18" charset="0"/>
              </a:rPr>
              <a:t>δεν θα πρέπει η θεία φιλανθρωπία να γίνεται αφορμή κακίας</a:t>
            </a:r>
            <a:r>
              <a:rPr lang="el-GR" sz="2800" dirty="0">
                <a:effectLst/>
                <a:ea typeface="Times New Roman" panose="02020603050405020304" pitchFamily="18" charset="0"/>
                <a:cs typeface="Times New Roman" panose="02020603050405020304" pitchFamily="18" charset="0"/>
              </a:rPr>
              <a:t>. Είναι τελείως παράλογο ο άνθρωπος να βλάπτεται με τα αγαθά. </a:t>
            </a:r>
            <a:r>
              <a:rPr lang="el-GR" sz="2800" b="1" dirty="0">
                <a:effectLst/>
                <a:ea typeface="Times New Roman" panose="02020603050405020304" pitchFamily="18" charset="0"/>
                <a:cs typeface="Times New Roman" panose="02020603050405020304" pitchFamily="18" charset="0"/>
              </a:rPr>
              <a:t>Η μακροθυμία είναι αγαθό που προκαλεί </a:t>
            </a:r>
            <a:r>
              <a:rPr lang="el-GR" sz="2800" b="1" u="sng" dirty="0">
                <a:effectLst/>
                <a:ea typeface="Times New Roman" panose="02020603050405020304" pitchFamily="18" charset="0"/>
                <a:cs typeface="Times New Roman" panose="02020603050405020304" pitchFamily="18" charset="0"/>
              </a:rPr>
              <a:t>ευσπλαχνία</a:t>
            </a:r>
            <a:r>
              <a:rPr lang="el-GR" sz="2800" b="1" dirty="0">
                <a:effectLst/>
                <a:ea typeface="Times New Roman" panose="02020603050405020304" pitchFamily="18" charset="0"/>
                <a:cs typeface="Times New Roman" panose="02020603050405020304" pitchFamily="18" charset="0"/>
              </a:rPr>
              <a:t> στους μετανοημένους και </a:t>
            </a:r>
            <a:r>
              <a:rPr lang="el-GR" sz="2800" b="1" u="sng" dirty="0">
                <a:effectLst/>
                <a:ea typeface="Times New Roman" panose="02020603050405020304" pitchFamily="18" charset="0"/>
                <a:cs typeface="Times New Roman" panose="02020603050405020304" pitchFamily="18" charset="0"/>
              </a:rPr>
              <a:t>καταδίκη</a:t>
            </a:r>
            <a:r>
              <a:rPr lang="el-GR" sz="2800" b="1" dirty="0">
                <a:effectLst/>
                <a:ea typeface="Times New Roman" panose="02020603050405020304" pitchFamily="18" charset="0"/>
                <a:cs typeface="Times New Roman" panose="02020603050405020304" pitchFamily="18" charset="0"/>
              </a:rPr>
              <a:t> στους αμετανόητους: </a:t>
            </a:r>
            <a:r>
              <a:rPr lang="fr-FR"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ἡ θεία μακροθυμία </a:t>
            </a:r>
            <a:r>
              <a:rPr lang="el-GR" sz="2800" i="1" dirty="0" err="1">
                <a:effectLst/>
                <a:ea typeface="Times New Roman" panose="02020603050405020304" pitchFamily="18" charset="0"/>
                <a:cs typeface="Times New Roman" panose="02020603050405020304" pitchFamily="18" charset="0"/>
              </a:rPr>
              <a:t>ἐπιτριβέτω</a:t>
            </a:r>
            <a:r>
              <a:rPr lang="el-GR" sz="2800" i="1" dirty="0">
                <a:effectLst/>
                <a:ea typeface="Times New Roman" panose="02020603050405020304" pitchFamily="18" charset="0"/>
                <a:cs typeface="Times New Roman" panose="02020603050405020304" pitchFamily="18" charset="0"/>
              </a:rPr>
              <a:t> σε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κακίαν</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ἀρετὴ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παρακαλείτω</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Ἀτοπώτατον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ἀγαθῶν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βλάπτεσθαι</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ἀγαθὸν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ἡ μακροθυμία </a:t>
            </a:r>
            <a:r>
              <a:rPr lang="el-GR" sz="2800" i="1" dirty="0" err="1">
                <a:effectLst/>
                <a:ea typeface="Times New Roman" panose="02020603050405020304" pitchFamily="18" charset="0"/>
                <a:cs typeface="Times New Roman" panose="02020603050405020304" pitchFamily="18" charset="0"/>
              </a:rPr>
              <a:t>ἔλεον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μετανοοῦσι</a:t>
            </a:r>
            <a:r>
              <a:rPr lang="fr-FR"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κρίσιν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ἀμετανοήτοις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ὠδίνουσα</a:t>
            </a:r>
            <a:r>
              <a:rPr lang="fr-FR" sz="2800" dirty="0">
                <a:effectLst/>
                <a:ea typeface="Times New Roman" panose="02020603050405020304" pitchFamily="18" charset="0"/>
                <a:cs typeface="Times New Roman" panose="02020603050405020304" pitchFamily="18" charset="0"/>
              </a:rPr>
              <a:t>»</a:t>
            </a:r>
            <a:r>
              <a:rPr lang="el-GR" sz="2800" b="1" dirty="0">
                <a:ea typeface="Times New Roman" panose="02020603050405020304" pitchFamily="18" charset="0"/>
                <a:cs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Πηλουσιώτη</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V </a:t>
            </a:r>
            <a:r>
              <a:rPr lang="el-GR" sz="2800" i="1" dirty="0">
                <a:effectLst/>
                <a:ea typeface="Times New Roman" panose="02020603050405020304" pitchFamily="18" charset="0"/>
                <a:cs typeface="Times New Roman" panose="02020603050405020304" pitchFamily="18" charset="0"/>
              </a:rPr>
              <a:t>ΦΜΘ΄</a:t>
            </a:r>
            <a:r>
              <a:rPr lang="fr-FR" sz="2800" dirty="0">
                <a:effectLst/>
                <a:ea typeface="Times New Roman" panose="02020603050405020304" pitchFamily="18" charset="0"/>
                <a:cs typeface="Times New Roman" panose="02020603050405020304" pitchFamily="18" charset="0"/>
              </a:rPr>
              <a:t>, PG 78, 1633C</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Πολλές φορές ξεχνάμε πως </a:t>
            </a:r>
            <a:r>
              <a:rPr lang="el-GR" sz="2800" b="1" dirty="0">
                <a:effectLst/>
                <a:ea typeface="Times New Roman" panose="02020603050405020304" pitchFamily="18" charset="0"/>
                <a:cs typeface="Times New Roman" panose="02020603050405020304" pitchFamily="18" charset="0"/>
              </a:rPr>
              <a:t>η ανεξικακία</a:t>
            </a:r>
            <a:r>
              <a:rPr lang="el-GR" sz="2800" dirty="0">
                <a:effectLst/>
                <a:ea typeface="Times New Roman" panose="02020603050405020304" pitchFamily="18" charset="0"/>
                <a:cs typeface="Times New Roman" panose="02020603050405020304" pitchFamily="18" charset="0"/>
              </a:rPr>
              <a:t> και </a:t>
            </a:r>
            <a:r>
              <a:rPr lang="el-GR" sz="2800" b="1" dirty="0">
                <a:effectLst/>
                <a:ea typeface="Times New Roman" panose="02020603050405020304" pitchFamily="18" charset="0"/>
                <a:cs typeface="Times New Roman" panose="02020603050405020304" pitchFamily="18" charset="0"/>
              </a:rPr>
              <a:t>η αρετή</a:t>
            </a:r>
            <a:r>
              <a:rPr lang="el-GR" sz="2800" dirty="0">
                <a:effectLst/>
                <a:ea typeface="Times New Roman" panose="02020603050405020304" pitchFamily="18" charset="0"/>
                <a:cs typeface="Times New Roman" panose="02020603050405020304" pitchFamily="18" charset="0"/>
              </a:rPr>
              <a:t>, που στεναχωρούν τους υβριστές ακόμη περισσότερο, </a:t>
            </a:r>
            <a:r>
              <a:rPr lang="el-GR" sz="2800" b="1" dirty="0">
                <a:effectLst/>
                <a:ea typeface="Times New Roman" panose="02020603050405020304" pitchFamily="18" charset="0"/>
                <a:cs typeface="Times New Roman" panose="02020603050405020304" pitchFamily="18" charset="0"/>
              </a:rPr>
              <a:t>είναι και αυτά αξιόμαχα αμυντικά μέσα</a:t>
            </a:r>
            <a:r>
              <a:rPr lang="el-GR" sz="2800" dirty="0">
                <a:effectLst/>
                <a:ea typeface="Times New Roman" panose="02020603050405020304" pitchFamily="18" charset="0"/>
                <a:cs typeface="Times New Roman" panose="02020603050405020304" pitchFamily="18" charset="0"/>
              </a:rPr>
              <a:t>. Ο αληθινός φιλόσοφος είναι αυτός που μπορεί να </a:t>
            </a:r>
            <a:r>
              <a:rPr lang="el-GR" sz="2800" u="sng" dirty="0">
                <a:effectLst/>
                <a:ea typeface="Times New Roman" panose="02020603050405020304" pitchFamily="18" charset="0"/>
                <a:cs typeface="Times New Roman" panose="02020603050405020304" pitchFamily="18" charset="0"/>
              </a:rPr>
              <a:t>συγχωρήσει</a:t>
            </a:r>
            <a:r>
              <a:rPr lang="el-GR" sz="2800" dirty="0">
                <a:effectLst/>
                <a:ea typeface="Times New Roman" panose="02020603050405020304" pitchFamily="18" charset="0"/>
                <a:cs typeface="Times New Roman" panose="02020603050405020304" pitchFamily="18" charset="0"/>
              </a:rPr>
              <a:t> εκείνους που από φθόνο βάλλουν εναντίον του, </a:t>
            </a:r>
            <a:r>
              <a:rPr lang="el-GR" sz="2800" u="sng" dirty="0">
                <a:effectLst/>
                <a:ea typeface="Times New Roman" panose="02020603050405020304" pitchFamily="18" charset="0"/>
                <a:cs typeface="Times New Roman" panose="02020603050405020304" pitchFamily="18" charset="0"/>
              </a:rPr>
              <a:t>εύχεται</a:t>
            </a:r>
            <a:r>
              <a:rPr lang="el-GR" sz="2800" dirty="0">
                <a:effectLst/>
                <a:ea typeface="Times New Roman" panose="02020603050405020304" pitchFamily="18" charset="0"/>
                <a:cs typeface="Times New Roman" panose="02020603050405020304" pitchFamily="18" charset="0"/>
              </a:rPr>
              <a:t> να συνέλθουν από αυτή τη μανία, και όχι μόνο δεν θέλει να τους πολεμήσει αλλά και </a:t>
            </a:r>
            <a:r>
              <a:rPr lang="el-GR" sz="2800" u="sng" dirty="0">
                <a:effectLst/>
                <a:ea typeface="Times New Roman" panose="02020603050405020304" pitchFamily="18" charset="0"/>
                <a:cs typeface="Times New Roman" panose="02020603050405020304" pitchFamily="18" charset="0"/>
              </a:rPr>
              <a:t>συμπάσχει</a:t>
            </a:r>
            <a:r>
              <a:rPr lang="el-GR" sz="2800" dirty="0">
                <a:effectLst/>
                <a:ea typeface="Times New Roman" panose="02020603050405020304" pitchFamily="18" charset="0"/>
                <a:cs typeface="Times New Roman" panose="02020603050405020304" pitchFamily="18" charset="0"/>
              </a:rPr>
              <a:t> μαζί τους, που κυριεύτηκαν από την κακία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III </a:t>
            </a:r>
            <a:r>
              <a:rPr lang="el-GR" sz="2800" i="1" dirty="0">
                <a:effectLst/>
                <a:ea typeface="Times New Roman" panose="02020603050405020304" pitchFamily="18" charset="0"/>
                <a:cs typeface="Times New Roman" panose="02020603050405020304" pitchFamily="18" charset="0"/>
              </a:rPr>
              <a:t>ΡΠΑ</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872BC</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Η φιλοσοφημένη αντιμετώπιση της αδικίας με τη μεγαλοψυχία που αποπνέει μπορεί να γίνει </a:t>
            </a:r>
            <a:r>
              <a:rPr lang="el-GR" sz="2800" b="1" dirty="0">
                <a:effectLst/>
                <a:ea typeface="Times New Roman" panose="02020603050405020304" pitchFamily="18" charset="0"/>
                <a:cs typeface="Times New Roman" panose="02020603050405020304" pitchFamily="18" charset="0"/>
              </a:rPr>
              <a:t>αφορμή της μεταστροφής του αντιπάλου προς το καλό</a:t>
            </a:r>
            <a:r>
              <a:rPr lang="el-GR" sz="2800" dirty="0">
                <a:effectLst/>
                <a:ea typeface="Times New Roman" panose="02020603050405020304" pitchFamily="18" charset="0"/>
                <a:cs typeface="Times New Roman" panose="02020603050405020304" pitchFamily="18" charset="0"/>
              </a:rPr>
              <a:t>, και να έχει ως αποτέλεσμα την αλλαγή του αμαρτωλού του φρονήματος. Μ’ αυτό τον τρόπο ο άνθρωπος από εκδικητής μπορεί να γίνει ο καταλύτης της αλλαγής</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,LIB I  </a:t>
            </a:r>
            <a:r>
              <a:rPr lang="el-GR" sz="2800" i="1" dirty="0">
                <a:effectLst/>
                <a:ea typeface="Times New Roman" panose="02020603050405020304" pitchFamily="18" charset="0"/>
                <a:cs typeface="Times New Roman" panose="02020603050405020304" pitchFamily="18" charset="0"/>
              </a:rPr>
              <a:t>ΙΑ</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185C-188A</a:t>
            </a:r>
            <a:r>
              <a:rPr lang="el-GR" sz="2800" dirty="0">
                <a:effectLst/>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53253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B5CBB8-C5A9-7C63-2546-F5F126B27D24}"/>
              </a:ext>
            </a:extLst>
          </p:cNvPr>
          <p:cNvSpPr>
            <a:spLocks noGrp="1"/>
          </p:cNvSpPr>
          <p:nvPr>
            <p:ph type="title"/>
          </p:nvPr>
        </p:nvSpPr>
        <p:spPr>
          <a:xfrm>
            <a:off x="-1" y="18255"/>
            <a:ext cx="12191999" cy="608469"/>
          </a:xfrm>
        </p:spPr>
        <p:txBody>
          <a:bodyPr>
            <a:normAutofit fontScale="90000"/>
          </a:bodyPr>
          <a:lstStyle/>
          <a:p>
            <a:pPr algn="ctr"/>
            <a:r>
              <a:rPr lang="el-GR" sz="3600" dirty="0">
                <a:effectLst/>
                <a:latin typeface="+mn-lt"/>
                <a:ea typeface="Times New Roman" panose="02020603050405020304" pitchFamily="18" charset="0"/>
              </a:rPr>
              <a:t>Η ΕΚΔΗΛΩΣΗ ΤΗΣ ΑΔΙΚΙΑΣ ΚΑΙ Η ΕΝ ΧΡΙΣΤΩ ΑΝΤΙΜΕΤΩΠΙΣΗ ΤΗΣ</a:t>
            </a:r>
            <a:endParaRPr lang="el-GR" sz="3600" dirty="0"/>
          </a:p>
        </p:txBody>
      </p:sp>
      <p:sp>
        <p:nvSpPr>
          <p:cNvPr id="3" name="Θέση περιεχομένου 2">
            <a:extLst>
              <a:ext uri="{FF2B5EF4-FFF2-40B4-BE49-F238E27FC236}">
                <a16:creationId xmlns:a16="http://schemas.microsoft.com/office/drawing/2014/main" id="{7F5D66B0-0082-22BE-9ABC-515AA2E7C7E1}"/>
              </a:ext>
            </a:extLst>
          </p:cNvPr>
          <p:cNvSpPr>
            <a:spLocks noGrp="1"/>
          </p:cNvSpPr>
          <p:nvPr>
            <p:ph idx="1"/>
          </p:nvPr>
        </p:nvSpPr>
        <p:spPr>
          <a:xfrm>
            <a:off x="0" y="626724"/>
            <a:ext cx="12192000" cy="6213022"/>
          </a:xfrm>
        </p:spPr>
        <p:txBody>
          <a:bodyPr/>
          <a:lstStyle/>
          <a:p>
            <a:r>
              <a:rPr lang="el-GR" sz="2400" dirty="0">
                <a:effectLst/>
                <a:ea typeface="Times New Roman" panose="02020603050405020304" pitchFamily="18" charset="0"/>
                <a:cs typeface="Times New Roman" panose="02020603050405020304" pitchFamily="18" charset="0"/>
              </a:rPr>
              <a:t>Εξάλλου, πολλές φορές </a:t>
            </a:r>
            <a:r>
              <a:rPr lang="el-GR" sz="2400" b="1" dirty="0">
                <a:effectLst/>
                <a:ea typeface="Times New Roman" panose="02020603050405020304" pitchFamily="18" charset="0"/>
                <a:cs typeface="Times New Roman" panose="02020603050405020304" pitchFamily="18" charset="0"/>
              </a:rPr>
              <a:t>είναι δυνατόν η έχθρα να χρησιμοποιηθεί για καλό σκοπό</a:t>
            </a:r>
            <a:r>
              <a:rPr lang="el-GR" sz="2400" dirty="0">
                <a:effectLst/>
                <a:ea typeface="Times New Roman" panose="02020603050405020304" pitchFamily="18" charset="0"/>
                <a:cs typeface="Times New Roman" panose="02020603050405020304" pitchFamily="18" charset="0"/>
              </a:rPr>
              <a:t> και μ’ ένα άλλο εναλλακτικό τρόπο. Μια </a:t>
            </a:r>
            <a:r>
              <a:rPr lang="el-GR" sz="2400" dirty="0">
                <a:solidFill>
                  <a:srgbClr val="FF0000"/>
                </a:solidFill>
                <a:effectLst/>
                <a:ea typeface="Times New Roman" panose="02020603050405020304" pitchFamily="18" charset="0"/>
                <a:cs typeface="Times New Roman" panose="02020603050405020304" pitchFamily="18" charset="0"/>
              </a:rPr>
              <a:t>κατηγορία</a:t>
            </a:r>
            <a:r>
              <a:rPr lang="el-GR" sz="2400" dirty="0">
                <a:effectLst/>
                <a:ea typeface="Times New Roman" panose="02020603050405020304" pitchFamily="18" charset="0"/>
                <a:cs typeface="Times New Roman" panose="02020603050405020304" pitchFamily="18" charset="0"/>
              </a:rPr>
              <a:t> που διατυπώνεται μπορεί να διορθώσει μια αρρώστια της ψυχής που αγνοείται. Γι’ αυτό και λέγεται ότι αυτοί που ευδοκιμούν στη ζωή χρειάζονται ή γνήσιους φίλους ή φλογερούς εχθρούς. Αυτό συμβαίνει, γιατί οι πρώτοι με τις νουθεσίες τους και οι δεύτεροι με τις κατηγορίες τους αποτρέπουν από τα πταίσματα. Επειδή όμως η φιλία είναι </a:t>
            </a:r>
            <a:r>
              <a:rPr lang="el-GR" sz="2400" dirty="0" err="1">
                <a:effectLst/>
                <a:ea typeface="Times New Roman" panose="02020603050405020304" pitchFamily="18" charset="0"/>
                <a:cs typeface="Times New Roman" panose="02020603050405020304" pitchFamily="18" charset="0"/>
              </a:rPr>
              <a:t>ισχνόφωνη</a:t>
            </a:r>
            <a:r>
              <a:rPr lang="el-GR" sz="2400" dirty="0">
                <a:effectLst/>
                <a:ea typeface="Times New Roman" panose="02020603050405020304" pitchFamily="18" charset="0"/>
                <a:cs typeface="Times New Roman" panose="02020603050405020304" pitchFamily="18" charset="0"/>
              </a:rPr>
              <a:t>, ενώ η νουθεσία και η επίπληξη άφωνες, η αναγνώριση της αλήθειας που εκφράζεται από τους εχθρούς ίσως βοηθάει πολύ περισσότερο στη διόρθωση και θεραπεία των αμαρτωλών κινήσεων της ψυχής (</a:t>
            </a:r>
            <a:r>
              <a:rPr lang="el-GR" sz="2400" dirty="0" err="1">
                <a:effectLst/>
                <a:ea typeface="Times New Roman" panose="02020603050405020304" pitchFamily="18" charset="0"/>
                <a:cs typeface="Times New Roman" panose="02020603050405020304" pitchFamily="18" charset="0"/>
              </a:rPr>
              <a:t>Ἰσιδώρου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Πηλουσιώτου</a:t>
            </a:r>
            <a:r>
              <a:rPr lang="fr-FR" sz="2400" dirty="0">
                <a:effectLst/>
                <a:ea typeface="Times New Roman" panose="02020603050405020304" pitchFamily="18" charset="0"/>
                <a:cs typeface="Times New Roman" panose="02020603050405020304" pitchFamily="18" charset="0"/>
              </a:rPr>
              <a:t>,</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Ἐπιστολῶν</a:t>
            </a:r>
            <a:r>
              <a:rPr lang="el-GR" sz="2400" i="1" dirty="0">
                <a:effectLst/>
                <a:ea typeface="Times New Roman" panose="02020603050405020304" pitchFamily="18" charset="0"/>
                <a:cs typeface="Times New Roman" panose="02020603050405020304" pitchFamily="18" charset="0"/>
              </a:rPr>
              <a:t> βιβλία πέντε</a:t>
            </a:r>
            <a:r>
              <a:rPr lang="fr-FR" sz="2400" i="1" dirty="0">
                <a:effectLst/>
                <a:ea typeface="Times New Roman" panose="02020603050405020304" pitchFamily="18" charset="0"/>
                <a:cs typeface="Times New Roman" panose="02020603050405020304" pitchFamily="18" charset="0"/>
              </a:rPr>
              <a:t>,LIB III </a:t>
            </a:r>
            <a:r>
              <a:rPr lang="el-GR" sz="2400" i="1" dirty="0">
                <a:effectLst/>
                <a:ea typeface="Times New Roman" panose="02020603050405020304" pitchFamily="18" charset="0"/>
                <a:cs typeface="Times New Roman" panose="02020603050405020304" pitchFamily="18" charset="0"/>
              </a:rPr>
              <a:t>ΣΠ </a:t>
            </a:r>
            <a:r>
              <a:rPr lang="el-GR" sz="2400" dirty="0">
                <a:effectLst/>
                <a:ea typeface="Times New Roman" panose="02020603050405020304" pitchFamily="18" charset="0"/>
                <a:cs typeface="Times New Roman" panose="02020603050405020304" pitchFamily="18" charset="0"/>
              </a:rPr>
              <a:t>΄</a:t>
            </a:r>
            <a:r>
              <a:rPr lang="fr-FR" sz="2400" dirty="0">
                <a:effectLst/>
                <a:ea typeface="Times New Roman" panose="02020603050405020304" pitchFamily="18" charset="0"/>
                <a:cs typeface="Times New Roman" panose="02020603050405020304" pitchFamily="18" charset="0"/>
              </a:rPr>
              <a:t>, PG78, 956D-957A</a:t>
            </a:r>
            <a:r>
              <a:rPr lang="el-GR" sz="2400" dirty="0">
                <a:effectLst/>
                <a:ea typeface="Times New Roman" panose="02020603050405020304" pitchFamily="18" charset="0"/>
                <a:cs typeface="Times New Roman" panose="02020603050405020304" pitchFamily="18" charset="0"/>
              </a:rPr>
              <a:t>).</a:t>
            </a:r>
          </a:p>
          <a:p>
            <a:r>
              <a:rPr lang="el-GR" sz="2400" dirty="0">
                <a:effectLst/>
                <a:ea typeface="Times New Roman" panose="02020603050405020304" pitchFamily="18" charset="0"/>
                <a:cs typeface="Times New Roman" panose="02020603050405020304" pitchFamily="18" charset="0"/>
              </a:rPr>
              <a:t>Το πιο ασφαλές είναι να αποφεύγει ο άνθρωπος τη διάπραξη πλημμελημάτων. Δεν πρέπει οι χριστιανοί να ξεχνούν πως άλλο είναι </a:t>
            </a:r>
            <a:r>
              <a:rPr lang="el-GR" sz="2400" b="1" dirty="0">
                <a:effectLst/>
                <a:ea typeface="Times New Roman" panose="02020603050405020304" pitchFamily="18" charset="0"/>
                <a:cs typeface="Times New Roman" panose="02020603050405020304" pitchFamily="18" charset="0"/>
              </a:rPr>
              <a:t>η συγνώμη</a:t>
            </a:r>
            <a:r>
              <a:rPr lang="el-GR" sz="2400" dirty="0">
                <a:effectLst/>
                <a:ea typeface="Times New Roman" panose="02020603050405020304" pitchFamily="18" charset="0"/>
                <a:cs typeface="Times New Roman" panose="02020603050405020304" pitchFamily="18" charset="0"/>
              </a:rPr>
              <a:t> και άλλο </a:t>
            </a:r>
            <a:r>
              <a:rPr lang="el-GR" sz="2400" b="1" dirty="0">
                <a:effectLst/>
                <a:ea typeface="Times New Roman" panose="02020603050405020304" pitchFamily="18" charset="0"/>
                <a:cs typeface="Times New Roman" panose="02020603050405020304" pitchFamily="18" charset="0"/>
              </a:rPr>
              <a:t>η προσδοκία της συγνώμης</a:t>
            </a:r>
            <a:r>
              <a:rPr lang="el-GR" sz="2400" dirty="0">
                <a:effectLst/>
                <a:ea typeface="Times New Roman" panose="02020603050405020304" pitchFamily="18" charset="0"/>
                <a:cs typeface="Times New Roman" panose="02020603050405020304" pitchFamily="18" charset="0"/>
              </a:rPr>
              <a:t>. Είναι γνωστό ότι πολλοί, με την προσδοκία της συγνώμης, έκαναν πολλά αμαρτήματα και έχασαν τη συγνώμη όχι επειδή κάποιος τους την αρνήθηκε αλλά γιατί οι ίδιοι δεν μετανόησαν</a:t>
            </a:r>
            <a:r>
              <a:rPr lang="el-GR" sz="2400" dirty="0">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Ἰσιδώρου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Πηλουσιώτη</a:t>
            </a:r>
            <a:r>
              <a:rPr lang="fr-FR" sz="2400"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Ἐπιστολῶν</a:t>
            </a:r>
            <a:r>
              <a:rPr lang="el-GR" sz="2400" i="1" dirty="0">
                <a:effectLst/>
                <a:ea typeface="Times New Roman" panose="02020603050405020304" pitchFamily="18" charset="0"/>
                <a:cs typeface="Times New Roman" panose="02020603050405020304" pitchFamily="18" charset="0"/>
              </a:rPr>
              <a:t> βιβλία πέντε</a:t>
            </a:r>
            <a:r>
              <a:rPr lang="fr-FR" sz="2400" i="1" dirty="0">
                <a:effectLst/>
                <a:ea typeface="Times New Roman" panose="02020603050405020304" pitchFamily="18" charset="0"/>
                <a:cs typeface="Times New Roman" panose="02020603050405020304" pitchFamily="18" charset="0"/>
              </a:rPr>
              <a:t>, LIB II  </a:t>
            </a:r>
            <a:r>
              <a:rPr lang="el-GR" sz="2400" i="1" dirty="0">
                <a:effectLst/>
                <a:ea typeface="Times New Roman" panose="02020603050405020304" pitchFamily="18" charset="0"/>
                <a:cs typeface="Times New Roman" panose="02020603050405020304" pitchFamily="18" charset="0"/>
              </a:rPr>
              <a:t>ΡΚΓ΄</a:t>
            </a:r>
            <a:r>
              <a:rPr lang="fr-FR" sz="2400" dirty="0">
                <a:effectLst/>
                <a:ea typeface="Times New Roman" panose="02020603050405020304" pitchFamily="18" charset="0"/>
                <a:cs typeface="Times New Roman" panose="02020603050405020304" pitchFamily="18" charset="0"/>
              </a:rPr>
              <a:t>, PG 78, 564A</a:t>
            </a:r>
            <a:r>
              <a:rPr lang="el-GR" sz="2400" dirty="0">
                <a:ea typeface="Times New Roman" panose="02020603050405020304" pitchFamily="18" charset="0"/>
                <a:cs typeface="Times New Roman" panose="02020603050405020304" pitchFamily="18" charset="0"/>
              </a:rPr>
              <a:t>). </a:t>
            </a:r>
            <a:r>
              <a:rPr lang="el-GR" sz="2400" dirty="0">
                <a:solidFill>
                  <a:srgbClr val="000000"/>
                </a:solidFill>
                <a:effectLst/>
                <a:ea typeface="Times New Roman" panose="02020603050405020304" pitchFamily="18" charset="0"/>
                <a:cs typeface="Times New Roman" panose="02020603050405020304" pitchFamily="18" charset="0"/>
              </a:rPr>
              <a:t>Η απόφαση της επιστροφής στον Θεό με πνεύμα ταπείνωσης και  μετάνοιας έχει λυτρωτικά αποτελέσματα. Εξάλλου, οι χριστιανοί δεν πρέπει ποτέ να ξεχνούν ότι μέσα στην Εκκλησία οι άνθρωποι δεν διακρίνονται σε αμαρτωλούς και αναμάρτητους, αλλά σε μετανοημένους και αμετανόητους. </a:t>
            </a:r>
          </a:p>
          <a:p>
            <a:endParaRPr lang="el-GR" sz="1800" dirty="0">
              <a:solidFill>
                <a:srgbClr val="00000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5094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489EE2-B5E6-1B38-5179-C9B2A798F2A3}"/>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6BF0890B-D980-41AF-2511-D3C23CCECB8B}"/>
              </a:ext>
            </a:extLst>
          </p:cNvPr>
          <p:cNvSpPr>
            <a:spLocks noGrp="1"/>
          </p:cNvSpPr>
          <p:nvPr>
            <p:ph idx="1"/>
          </p:nvPr>
        </p:nvSpPr>
        <p:spPr>
          <a:xfrm>
            <a:off x="0" y="1267484"/>
            <a:ext cx="12192000" cy="5590515"/>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Δεν πρέπει να αγνοείται ότι </a:t>
            </a:r>
            <a:r>
              <a:rPr lang="el-GR" sz="2800" b="1" dirty="0">
                <a:effectLst/>
                <a:ea typeface="Times New Roman" panose="02020603050405020304" pitchFamily="18" charset="0"/>
                <a:cs typeface="Times New Roman" panose="02020603050405020304" pitchFamily="18" charset="0"/>
              </a:rPr>
              <a:t>η αντιδικία παρεμποδίζει την εκτέλεση της προσευχής</a:t>
            </a:r>
            <a:r>
              <a:rPr lang="el-GR" sz="2800" dirty="0">
                <a:effectLst/>
                <a:ea typeface="Times New Roman" panose="02020603050405020304" pitchFamily="18" charset="0"/>
                <a:cs typeface="Times New Roman" panose="02020603050405020304" pitchFamily="18" charset="0"/>
              </a:rPr>
              <a:t>. Έτσι, η πράξη της ανταπόδοσης, ακόμη και σε περίπτωση αντιδικίας, τον καιρό της προσευχής προβάλλει ως εμπόδιο: </a:t>
            </a:r>
            <a:r>
              <a:rPr lang="fr-FR"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Ὅσα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ποιήσῃς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ἄμυναν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ἀδελφοῦ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ἠδικηκότος</a:t>
            </a:r>
            <a:r>
              <a:rPr lang="el-GR" sz="2800" i="1" dirty="0">
                <a:effectLst/>
                <a:ea typeface="Times New Roman" panose="02020603050405020304" pitchFamily="18" charset="0"/>
                <a:cs typeface="Times New Roman" panose="02020603050405020304" pitchFamily="18" charset="0"/>
              </a:rPr>
              <a:t> σε</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ἅπαντα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σκάνδαλόν</a:t>
            </a:r>
            <a:r>
              <a:rPr lang="el-GR" sz="2800" i="1" dirty="0">
                <a:effectLst/>
                <a:ea typeface="Times New Roman" panose="02020603050405020304" pitchFamily="18" charset="0"/>
                <a:cs typeface="Times New Roman" panose="02020603050405020304" pitchFamily="18" charset="0"/>
              </a:rPr>
              <a:t> σοι </a:t>
            </a:r>
            <a:r>
              <a:rPr lang="el-GR" sz="2800" i="1" dirty="0" err="1">
                <a:effectLst/>
                <a:ea typeface="Times New Roman" panose="02020603050405020304" pitchFamily="18" charset="0"/>
                <a:cs typeface="Times New Roman" panose="02020603050405020304" pitchFamily="18" charset="0"/>
              </a:rPr>
              <a:t>γενήσεται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καιρῷ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προσευχῆς</a:t>
            </a:r>
            <a:r>
              <a:rPr lang="fr-FR" sz="2800" i="1"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fr-FR"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Λόγος </a:t>
            </a:r>
            <a:r>
              <a:rPr lang="el-GR" sz="2800" i="1" dirty="0" err="1">
                <a:effectLst/>
                <a:ea typeface="Times New Roman" panose="02020603050405020304" pitchFamily="18" charset="0"/>
                <a:cs typeface="Times New Roman" panose="02020603050405020304" pitchFamily="18" charset="0"/>
              </a:rPr>
              <a:t>Περὶ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Προσευχῆς</a:t>
            </a:r>
            <a:r>
              <a:rPr lang="el-GR" sz="2800" i="1" dirty="0">
                <a:effectLst/>
                <a:ea typeface="Times New Roman" panose="02020603050405020304" pitchFamily="18" charset="0"/>
                <a:cs typeface="Times New Roman" panose="02020603050405020304" pitchFamily="18" charset="0"/>
              </a:rPr>
              <a:t> ΙΓ΄</a:t>
            </a:r>
            <a:r>
              <a:rPr lang="fr-FR" sz="2800" dirty="0">
                <a:effectLst/>
                <a:ea typeface="Times New Roman" panose="02020603050405020304" pitchFamily="18" charset="0"/>
                <a:cs typeface="Times New Roman" panose="02020603050405020304" pitchFamily="18" charset="0"/>
              </a:rPr>
              <a:t>, PG 79, 1169 D</a:t>
            </a:r>
            <a:r>
              <a:rPr lang="el-GR" sz="2800" dirty="0">
                <a:effectLst/>
                <a:ea typeface="Times New Roman" panose="02020603050405020304" pitchFamily="18" charset="0"/>
                <a:cs typeface="Times New Roman" panose="02020603050405020304" pitchFamily="18" charset="0"/>
              </a:rPr>
              <a:t>). </a:t>
            </a:r>
          </a:p>
          <a:p>
            <a:r>
              <a:rPr lang="el-GR" sz="2800" dirty="0">
                <a:effectLst/>
                <a:ea typeface="Times New Roman" panose="02020603050405020304" pitchFamily="18" charset="0"/>
                <a:cs typeface="Times New Roman" panose="02020603050405020304" pitchFamily="18" charset="0"/>
              </a:rPr>
              <a:t>Η προσευχή που σκοντάφτει στη στεναχώρια του αδελφού είναι ματαιοπονία: «</a:t>
            </a:r>
            <a:r>
              <a:rPr lang="el-GR" sz="2800" i="1" dirty="0" err="1">
                <a:effectLst/>
                <a:ea typeface="Times New Roman" panose="02020603050405020304" pitchFamily="18" charset="0"/>
                <a:cs typeface="Times New Roman" panose="02020603050405020304" pitchFamily="18" charset="0"/>
              </a:rPr>
              <a:t>Ἐπιθυμῶν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προσεύξασθαι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ὡς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λυπήσῃς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ψυχήν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μήγε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μάτην τρέχεις</a:t>
            </a:r>
            <a:r>
              <a:rPr lang="el-GR" sz="2800" i="1" dirty="0">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l-GR" sz="2800" dirty="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fr-FR"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Λόγος </a:t>
            </a:r>
            <a:r>
              <a:rPr lang="el-GR" sz="2800" i="1" dirty="0" err="1">
                <a:effectLst/>
                <a:ea typeface="Times New Roman" panose="02020603050405020304" pitchFamily="18" charset="0"/>
                <a:cs typeface="Times New Roman" panose="02020603050405020304" pitchFamily="18" charset="0"/>
              </a:rPr>
              <a:t>Περὶ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Προσευχῆς</a:t>
            </a:r>
            <a:r>
              <a:rPr lang="el-GR" sz="2800" i="1" dirty="0">
                <a:effectLst/>
                <a:ea typeface="Times New Roman" panose="02020603050405020304" pitchFamily="18" charset="0"/>
                <a:cs typeface="Times New Roman" panose="02020603050405020304" pitchFamily="18" charset="0"/>
              </a:rPr>
              <a:t> Κ΄</a:t>
            </a:r>
            <a:r>
              <a:rPr lang="fr-FR" sz="2800" i="1"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 79, 1172 </a:t>
            </a:r>
            <a:r>
              <a:rPr lang="el-GR" sz="2800" dirty="0">
                <a:effectLst/>
                <a:ea typeface="Times New Roman" panose="02020603050405020304" pitchFamily="18" charset="0"/>
                <a:cs typeface="Times New Roman" panose="02020603050405020304" pitchFamily="18" charset="0"/>
              </a:rPr>
              <a:t>Β</a:t>
            </a:r>
            <a:r>
              <a:rPr lang="el-GR" sz="2800" dirty="0">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Δεν είναι τυχαίος ο ευαγγελικός λόγος σύμφωνα με τον οποίο «</a:t>
            </a:r>
            <a:r>
              <a:rPr lang="el-GR" sz="2800" i="1" dirty="0" err="1">
                <a:effectLst/>
                <a:ea typeface="Times New Roman" panose="02020603050405020304" pitchFamily="18" charset="0"/>
                <a:cs typeface="Times New Roman" panose="02020603050405020304" pitchFamily="18" charset="0"/>
              </a:rPr>
              <a:t>ἐὰν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προσφέρῃς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δῶρὸν</a:t>
            </a:r>
            <a:r>
              <a:rPr lang="el-GR" sz="2800" i="1" dirty="0">
                <a:effectLst/>
                <a:ea typeface="Times New Roman" panose="02020603050405020304" pitchFamily="18" charset="0"/>
                <a:cs typeface="Times New Roman" panose="02020603050405020304" pitchFamily="18" charset="0"/>
              </a:rPr>
              <a:t> σου </a:t>
            </a:r>
            <a:r>
              <a:rPr lang="el-GR" sz="2800" i="1" dirty="0" err="1">
                <a:effectLst/>
                <a:ea typeface="Times New Roman" panose="02020603050405020304" pitchFamily="18" charset="0"/>
                <a:cs typeface="Times New Roman" panose="02020603050405020304" pitchFamily="18" charset="0"/>
              </a:rPr>
              <a:t>ἐπὶ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θυσιαστήριον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κἀκεῖ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μνησθῇς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ὅτι</a:t>
            </a:r>
            <a:r>
              <a:rPr lang="el-GR" sz="2800" i="1" dirty="0">
                <a:effectLst/>
                <a:ea typeface="Times New Roman" panose="02020603050405020304" pitchFamily="18" charset="0"/>
                <a:cs typeface="Times New Roman" panose="02020603050405020304" pitchFamily="18" charset="0"/>
              </a:rPr>
              <a:t> ὁ </a:t>
            </a:r>
            <a:r>
              <a:rPr lang="el-GR" sz="2800" i="1" dirty="0" err="1">
                <a:effectLst/>
                <a:ea typeface="Times New Roman" panose="02020603050405020304" pitchFamily="18" charset="0"/>
                <a:cs typeface="Times New Roman" panose="02020603050405020304" pitchFamily="18" charset="0"/>
              </a:rPr>
              <a:t>ἀδελφὸς</a:t>
            </a:r>
            <a:r>
              <a:rPr lang="el-GR" sz="2800" i="1" dirty="0">
                <a:effectLst/>
                <a:ea typeface="Times New Roman" panose="02020603050405020304" pitchFamily="18" charset="0"/>
                <a:cs typeface="Times New Roman" panose="02020603050405020304" pitchFamily="18" charset="0"/>
              </a:rPr>
              <a:t> σου </a:t>
            </a:r>
            <a:r>
              <a:rPr lang="el-GR" sz="2800" i="1" dirty="0" err="1">
                <a:effectLst/>
                <a:ea typeface="Times New Roman" panose="02020603050405020304" pitchFamily="18" charset="0"/>
                <a:cs typeface="Times New Roman" panose="02020603050405020304" pitchFamily="18" charset="0"/>
              </a:rPr>
              <a:t>ἔχει</a:t>
            </a:r>
            <a:r>
              <a:rPr lang="el-GR" sz="2800" i="1" dirty="0">
                <a:effectLst/>
                <a:ea typeface="Times New Roman" panose="02020603050405020304" pitchFamily="18" charset="0"/>
                <a:cs typeface="Times New Roman" panose="02020603050405020304" pitchFamily="18" charset="0"/>
              </a:rPr>
              <a:t> τι </a:t>
            </a:r>
            <a:r>
              <a:rPr lang="el-GR" sz="2800" i="1" dirty="0" err="1">
                <a:effectLst/>
                <a:ea typeface="Times New Roman" panose="02020603050405020304" pitchFamily="18" charset="0"/>
                <a:cs typeface="Times New Roman" panose="02020603050405020304" pitchFamily="18" charset="0"/>
              </a:rPr>
              <a:t>κατὰ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ἄφες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ἐκεῖ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δῶρὸν</a:t>
            </a:r>
            <a:r>
              <a:rPr lang="el-GR" sz="2800" i="1" dirty="0">
                <a:effectLst/>
                <a:ea typeface="Times New Roman" panose="02020603050405020304" pitchFamily="18" charset="0"/>
                <a:cs typeface="Times New Roman" panose="02020603050405020304" pitchFamily="18" charset="0"/>
              </a:rPr>
              <a:t> σου </a:t>
            </a:r>
            <a:r>
              <a:rPr lang="el-GR" sz="2800" i="1" dirty="0" err="1">
                <a:effectLst/>
                <a:ea typeface="Times New Roman" panose="02020603050405020304" pitchFamily="18" charset="0"/>
                <a:cs typeface="Times New Roman" panose="02020603050405020304" pitchFamily="18" charset="0"/>
              </a:rPr>
              <a:t>ἔμπροσθεν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θυσιαστηρίου,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ὕπαγε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πρῶτον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διαλλάγηθι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ἀδελφῷ</a:t>
            </a:r>
            <a:r>
              <a:rPr lang="el-GR" sz="2800" i="1" dirty="0">
                <a:effectLst/>
                <a:ea typeface="Times New Roman" panose="02020603050405020304" pitchFamily="18" charset="0"/>
                <a:cs typeface="Times New Roman" panose="02020603050405020304" pitchFamily="18" charset="0"/>
              </a:rPr>
              <a:t> σου,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τότε </a:t>
            </a:r>
            <a:r>
              <a:rPr lang="el-GR" sz="2800" i="1" dirty="0" err="1">
                <a:effectLst/>
                <a:ea typeface="Times New Roman" panose="02020603050405020304" pitchFamily="18" charset="0"/>
                <a:cs typeface="Times New Roman" panose="02020603050405020304" pitchFamily="18" charset="0"/>
              </a:rPr>
              <a:t>ἐλθὼν</a:t>
            </a:r>
            <a:r>
              <a:rPr lang="el-GR" sz="2800" i="1" dirty="0">
                <a:effectLst/>
                <a:ea typeface="Times New Roman" panose="02020603050405020304" pitchFamily="18" charset="0"/>
                <a:cs typeface="Times New Roman" panose="02020603050405020304" pitchFamily="18" charset="0"/>
              </a:rPr>
              <a:t> πρόσφερε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δῶρὸν</a:t>
            </a:r>
            <a:r>
              <a:rPr lang="el-GR" sz="2800" i="1" dirty="0">
                <a:effectLst/>
                <a:ea typeface="Times New Roman" panose="02020603050405020304" pitchFamily="18" charset="0"/>
                <a:cs typeface="Times New Roman" panose="02020603050405020304" pitchFamily="18" charset="0"/>
              </a:rPr>
              <a:t> σου</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Ματθ</a:t>
            </a:r>
            <a:r>
              <a:rPr lang="fr-FR" sz="2800" i="1"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5,23</a:t>
            </a:r>
            <a:r>
              <a:rPr lang="el-GR" sz="2800" dirty="0">
                <a:effectLst/>
                <a:ea typeface="Times New Roman" panose="02020603050405020304" pitchFamily="18" charset="0"/>
                <a:cs typeface="Times New Roman" panose="02020603050405020304" pitchFamily="18" charset="0"/>
              </a:rPr>
              <a:t>). Η αποκατάσταση των σχέσεων μεταξύ των αδελφών αποτελεί προτεραιότητα στην ζωή των χριστιανών. Αποτελεί πνευματικό νόμο, που αν αξιοποιηθεί με τον κατάλληλο τρόπο θα έχει θετικά αποτελέσματα στην κοινωνική ζωή των ανθρώπων. </a:t>
            </a:r>
            <a:endParaRPr lang="el-GR" dirty="0"/>
          </a:p>
          <a:p>
            <a:pPr marL="0" indent="0">
              <a:buNone/>
            </a:pPr>
            <a:endParaRPr lang="el-GR" dirty="0"/>
          </a:p>
        </p:txBody>
      </p:sp>
    </p:spTree>
    <p:extLst>
      <p:ext uri="{BB962C8B-B14F-4D97-AF65-F5344CB8AC3E}">
        <p14:creationId xmlns:p14="http://schemas.microsoft.com/office/powerpoint/2010/main" val="1751109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9E1931-56BA-7496-859F-E51AC0BD94E7}"/>
              </a:ext>
            </a:extLst>
          </p:cNvPr>
          <p:cNvSpPr>
            <a:spLocks noGrp="1"/>
          </p:cNvSpPr>
          <p:nvPr>
            <p:ph type="title"/>
          </p:nvPr>
        </p:nvSpPr>
        <p:spPr>
          <a:xfrm>
            <a:off x="729558" y="0"/>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C25D76C8-7808-C469-4080-14E8DD4889F9}"/>
              </a:ext>
            </a:extLst>
          </p:cNvPr>
          <p:cNvSpPr>
            <a:spLocks noGrp="1"/>
          </p:cNvSpPr>
          <p:nvPr>
            <p:ph idx="1"/>
          </p:nvPr>
        </p:nvSpPr>
        <p:spPr>
          <a:xfrm>
            <a:off x="0" y="1240324"/>
            <a:ext cx="12192000" cy="5617675"/>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Η εντολή της συμφιλίωσης δίδεται από τον Θεό, που γνωρίζει την ανθρώπινη αδυναμία, η οποία ολισθαίνει σε διαμάχες και έχθρες. Γι’ αυτό και </a:t>
            </a:r>
            <a:r>
              <a:rPr lang="el-GR" sz="2800" dirty="0" err="1">
                <a:effectLst/>
                <a:ea typeface="Times New Roman" panose="02020603050405020304" pitchFamily="18" charset="0"/>
                <a:cs typeface="Times New Roman" panose="02020603050405020304" pitchFamily="18" charset="0"/>
              </a:rPr>
              <a:t>προτρέπεται</a:t>
            </a:r>
            <a:r>
              <a:rPr lang="el-GR" sz="2800" dirty="0">
                <a:effectLst/>
                <a:ea typeface="Times New Roman" panose="02020603050405020304" pitchFamily="18" charset="0"/>
                <a:cs typeface="Times New Roman" panose="02020603050405020304" pitchFamily="18" charset="0"/>
              </a:rPr>
              <a:t> να αφήνεται στο θυσιαστήριο το δώρο ανεκτέλεστο  μέχρι την επίτευξη της </a:t>
            </a:r>
            <a:r>
              <a:rPr lang="el-GR" sz="2800" dirty="0" err="1">
                <a:effectLst/>
                <a:ea typeface="Times New Roman" panose="02020603050405020304" pitchFamily="18" charset="0"/>
                <a:cs typeface="Times New Roman" panose="02020603050405020304" pitchFamily="18" charset="0"/>
              </a:rPr>
              <a:t>καταλλαγής</a:t>
            </a:r>
            <a:r>
              <a:rPr lang="el-GR" sz="2800" dirty="0">
                <a:effectLst/>
                <a:ea typeface="Times New Roman" panose="02020603050405020304" pitchFamily="18" charset="0"/>
                <a:cs typeface="Times New Roman" panose="02020603050405020304" pitchFamily="18" charset="0"/>
              </a:rPr>
              <a:t> των αδελφών μεταξύ τους. Είναι μια εντολή που περιλαμβάνει πολύ μεγάλη φιλανθρωπία και δικαιοσύνη. </a:t>
            </a:r>
          </a:p>
          <a:p>
            <a:r>
              <a:rPr lang="el-GR" sz="2800" dirty="0">
                <a:effectLst/>
                <a:ea typeface="Times New Roman" panose="02020603050405020304" pitchFamily="18" charset="0"/>
                <a:cs typeface="Times New Roman" panose="02020603050405020304" pitchFamily="18" charset="0"/>
              </a:rPr>
              <a:t>Μ’ αυτό μας στέλνει ένα ξεκάθαρο μήνυμα που μας λέει: «</a:t>
            </a:r>
            <a:r>
              <a:rPr lang="el-GR" sz="2800" i="1" dirty="0">
                <a:effectLst/>
                <a:ea typeface="Times New Roman" panose="02020603050405020304" pitchFamily="18" charset="0"/>
                <a:cs typeface="Times New Roman" panose="02020603050405020304" pitchFamily="18" charset="0"/>
              </a:rPr>
              <a:t>Εσύ βέβαια ζητάς φιλανθρωπία, αλλά ο αδικημένος εκδίκηση. Συ με καλείς ελεήμονα, αλλά εκείνος δίκαιο. Εσύ ζητάς συγνώμη, αλλά εκείνος που δεν βοηθήθηκε κραυγάζει. Σταμάτησε εκείνον που κραυγάζει δίκαια και δεν θα στερηθείς και τη δική μου ευμένεια. Συμφιλίωσε τον εαυτό σου με εκείνον που αδίκησες και τότε παρακάλεσε εμένα να συμφιλιωθώ μαζί σου. Δεν πουλάω με δώρο το δίκαιο της ξένης εκδίκησης. Δεν νοθεύω το αμερόληπτο δικαστήριο. Δεν δίνω την ευμένειά μου σε σένα που αδίκησες, όσο θα θρηνεί αυτός που αδικήθηκε. Σου χαρίζω εκείνο, που δεν είναι μικρό, αλλά αντίθετα πολύ μεγάλο. </a:t>
            </a:r>
            <a:r>
              <a:rPr lang="el-GR" sz="2800" b="1" i="1" dirty="0">
                <a:effectLst/>
                <a:ea typeface="Times New Roman" panose="02020603050405020304" pitchFamily="18" charset="0"/>
                <a:cs typeface="Times New Roman" panose="02020603050405020304" pitchFamily="18" charset="0"/>
              </a:rPr>
              <a:t>Αναβάλλω τη διαμόρφωση γνώμης</a:t>
            </a:r>
            <a:r>
              <a:rPr lang="el-GR" sz="2800" i="1" dirty="0">
                <a:effectLst/>
                <a:ea typeface="Times New Roman" panose="02020603050405020304" pitchFamily="18" charset="0"/>
                <a:cs typeface="Times New Roman" panose="02020603050405020304" pitchFamily="18" charset="0"/>
              </a:rPr>
              <a:t>. Δεν βγάζω αμέσως τελεσίδικη απόφαση. </a:t>
            </a:r>
            <a:r>
              <a:rPr lang="el-GR" sz="2800" b="1" i="1" dirty="0">
                <a:effectLst/>
                <a:ea typeface="Times New Roman" panose="02020603050405020304" pitchFamily="18" charset="0"/>
                <a:cs typeface="Times New Roman" panose="02020603050405020304" pitchFamily="18" charset="0"/>
              </a:rPr>
              <a:t>Σου δίνω ευκαιρία να απολογηθείς σε εκείνον που αδικήθηκε</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IV </a:t>
            </a:r>
            <a:r>
              <a:rPr lang="el-GR" sz="2800" i="1" dirty="0">
                <a:effectLst/>
                <a:ea typeface="Times New Roman" panose="02020603050405020304" pitchFamily="18" charset="0"/>
                <a:cs typeface="Times New Roman" panose="02020603050405020304" pitchFamily="18" charset="0"/>
              </a:rPr>
              <a:t>ΡΙΑ</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1176D-1177B</a:t>
            </a:r>
            <a:r>
              <a:rPr lang="el-GR" sz="2800" dirty="0">
                <a:effectLst/>
                <a:ea typeface="Times New Roman" panose="02020603050405020304" pitchFamily="18" charset="0"/>
                <a:cs typeface="Times New Roman" panose="02020603050405020304" pitchFamily="18" charset="0"/>
              </a:rPr>
              <a:t>).</a:t>
            </a:r>
            <a:endParaRPr lang="el-GR" dirty="0"/>
          </a:p>
          <a:p>
            <a:pPr marL="0" indent="0">
              <a:buNone/>
            </a:pPr>
            <a:endParaRPr lang="el-GR" dirty="0"/>
          </a:p>
        </p:txBody>
      </p:sp>
    </p:spTree>
    <p:extLst>
      <p:ext uri="{BB962C8B-B14F-4D97-AF65-F5344CB8AC3E}">
        <p14:creationId xmlns:p14="http://schemas.microsoft.com/office/powerpoint/2010/main" val="3884591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1BAD07-9698-4576-A253-ABD0FFA7B31C}"/>
              </a:ext>
            </a:extLst>
          </p:cNvPr>
          <p:cNvSpPr>
            <a:spLocks noGrp="1"/>
          </p:cNvSpPr>
          <p:nvPr>
            <p:ph type="title"/>
          </p:nvPr>
        </p:nvSpPr>
        <p:spPr>
          <a:xfrm>
            <a:off x="838200" y="0"/>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4B2910FF-CFA8-5F90-4CA0-F6E22B9F1D72}"/>
              </a:ext>
            </a:extLst>
          </p:cNvPr>
          <p:cNvSpPr>
            <a:spLocks noGrp="1"/>
          </p:cNvSpPr>
          <p:nvPr>
            <p:ph idx="1"/>
          </p:nvPr>
        </p:nvSpPr>
        <p:spPr>
          <a:xfrm>
            <a:off x="0" y="1325562"/>
            <a:ext cx="12192000" cy="5532437"/>
          </a:xfrm>
        </p:spPr>
        <p:txBody>
          <a:bodyPr>
            <a:normAutofit fontScale="85000" lnSpcReduction="20000"/>
          </a:bodyPr>
          <a:lstStyle/>
          <a:p>
            <a:r>
              <a:rPr lang="el-GR" sz="2800" b="1" dirty="0">
                <a:effectLst/>
                <a:ea typeface="Times New Roman" panose="02020603050405020304" pitchFamily="18" charset="0"/>
                <a:cs typeface="Times New Roman" panose="02020603050405020304" pitchFamily="18" charset="0"/>
              </a:rPr>
              <a:t>Η οργή</a:t>
            </a:r>
            <a:r>
              <a:rPr lang="el-GR" sz="2800" dirty="0">
                <a:effectLst/>
                <a:ea typeface="Times New Roman" panose="02020603050405020304" pitchFamily="18" charset="0"/>
                <a:cs typeface="Times New Roman" panose="02020603050405020304" pitchFamily="18" charset="0"/>
              </a:rPr>
              <a:t> και η </a:t>
            </a:r>
            <a:r>
              <a:rPr lang="el-GR" sz="2800" b="1" dirty="0">
                <a:effectLst/>
                <a:ea typeface="Times New Roman" panose="02020603050405020304" pitchFamily="18" charset="0"/>
                <a:cs typeface="Times New Roman" panose="02020603050405020304" pitchFamily="18" charset="0"/>
              </a:rPr>
              <a:t>μνήμη του Χριστού</a:t>
            </a:r>
            <a:r>
              <a:rPr lang="el-GR" sz="2800" dirty="0">
                <a:effectLst/>
                <a:ea typeface="Times New Roman" panose="02020603050405020304" pitchFamily="18" charset="0"/>
                <a:cs typeface="Times New Roman" panose="02020603050405020304" pitchFamily="18" charset="0"/>
              </a:rPr>
              <a:t> αποτελούν δύο </a:t>
            </a:r>
            <a:r>
              <a:rPr lang="el-GR" sz="2800" dirty="0" err="1">
                <a:effectLst/>
                <a:ea typeface="Times New Roman" panose="02020603050405020304" pitchFamily="18" charset="0"/>
                <a:cs typeface="Times New Roman" panose="02020603050405020304" pitchFamily="18" charset="0"/>
              </a:rPr>
              <a:t>αλληλοαποκλειόμενες</a:t>
            </a:r>
            <a:r>
              <a:rPr lang="el-GR" sz="2800" dirty="0">
                <a:effectLst/>
                <a:ea typeface="Times New Roman" panose="02020603050405020304" pitchFamily="18" charset="0"/>
                <a:cs typeface="Times New Roman" panose="02020603050405020304" pitchFamily="18" charset="0"/>
              </a:rPr>
              <a:t> καταστάσεις, εφόσον υπογραμμίζεται ότι, όταν η ψυχή ταράζεται από το θυμό, ο νους, ακόμη και αν πιέζεται, δεν μπορεί να είναι εγκρατής στη μνήμη του Κυρίου: </a:t>
            </a:r>
            <a:r>
              <a:rPr lang="fr-FR"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ὅταν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ὑπὸ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ὀργῆς</a:t>
            </a:r>
            <a:r>
              <a:rPr lang="el-GR" sz="2800" i="1" dirty="0">
                <a:effectLst/>
                <a:ea typeface="Times New Roman" panose="02020603050405020304" pitchFamily="18" charset="0"/>
                <a:cs typeface="Times New Roman" panose="02020603050405020304" pitchFamily="18" charset="0"/>
              </a:rPr>
              <a:t> ἡ </a:t>
            </a:r>
            <a:r>
              <a:rPr lang="el-GR" sz="2800" i="1" dirty="0" err="1">
                <a:effectLst/>
                <a:ea typeface="Times New Roman" panose="02020603050405020304" pitchFamily="18" charset="0"/>
                <a:cs typeface="Times New Roman" panose="02020603050405020304" pitchFamily="18" charset="0"/>
              </a:rPr>
              <a:t>ψυχὴ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ταράττηται</a:t>
            </a:r>
            <a:r>
              <a:rPr lang="el-GR" sz="2800" i="1" dirty="0">
                <a:effectLst/>
                <a:ea typeface="Times New Roman" panose="02020603050405020304" pitchFamily="18" charset="0"/>
                <a:cs typeface="Times New Roman" panose="02020603050405020304" pitchFamily="18" charset="0"/>
              </a:rPr>
              <a:t> ἤ </a:t>
            </a:r>
            <a:r>
              <a:rPr lang="el-GR" sz="2800" i="1" dirty="0" err="1">
                <a:effectLst/>
                <a:ea typeface="Times New Roman" panose="02020603050405020304" pitchFamily="18" charset="0"/>
                <a:cs typeface="Times New Roman" panose="02020603050405020304" pitchFamily="18" charset="0"/>
              </a:rPr>
              <a:t>ὑπὸ</a:t>
            </a:r>
            <a:r>
              <a:rPr lang="el-GR" sz="2800" i="1" dirty="0">
                <a:effectLst/>
                <a:ea typeface="Times New Roman" panose="02020603050405020304" pitchFamily="18" charset="0"/>
                <a:cs typeface="Times New Roman" panose="02020603050405020304" pitchFamily="18" charset="0"/>
              </a:rPr>
              <a:t> κραιπάλης </a:t>
            </a:r>
            <a:r>
              <a:rPr lang="el-GR" sz="2800" i="1" dirty="0" err="1">
                <a:effectLst/>
                <a:ea typeface="Times New Roman" panose="02020603050405020304" pitchFamily="18" charset="0"/>
                <a:cs typeface="Times New Roman" panose="02020603050405020304" pitchFamily="18" charset="0"/>
              </a:rPr>
              <a:t>θολοῦται</a:t>
            </a:r>
            <a:r>
              <a:rPr lang="el-GR" sz="2800" i="1" dirty="0">
                <a:effectLst/>
                <a:ea typeface="Times New Roman" panose="02020603050405020304" pitchFamily="18" charset="0"/>
                <a:cs typeface="Times New Roman" panose="02020603050405020304" pitchFamily="18" charset="0"/>
              </a:rPr>
              <a:t> ἤ </a:t>
            </a:r>
            <a:r>
              <a:rPr lang="el-GR" sz="2800" i="1" dirty="0" err="1">
                <a:effectLst/>
                <a:ea typeface="Times New Roman" panose="02020603050405020304" pitchFamily="18" charset="0"/>
                <a:cs typeface="Times New Roman" panose="02020603050405020304" pitchFamily="18" charset="0"/>
              </a:rPr>
              <a:t>ὑπὸ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χαλεπῆς</a:t>
            </a:r>
            <a:r>
              <a:rPr lang="el-GR" sz="2800" i="1" dirty="0">
                <a:effectLst/>
                <a:ea typeface="Times New Roman" panose="02020603050405020304" pitchFamily="18" charset="0"/>
                <a:cs typeface="Times New Roman" panose="02020603050405020304" pitchFamily="18" charset="0"/>
              </a:rPr>
              <a:t> δυσθυμίας </a:t>
            </a:r>
            <a:r>
              <a:rPr lang="el-GR" sz="2800" i="1" dirty="0" err="1">
                <a:effectLst/>
                <a:ea typeface="Times New Roman" panose="02020603050405020304" pitchFamily="18" charset="0"/>
                <a:cs typeface="Times New Roman" panose="02020603050405020304" pitchFamily="18" charset="0"/>
              </a:rPr>
              <a:t>ὀχλῆται</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a:t>
            </a:r>
            <a:r>
              <a:rPr lang="el-GR" sz="2800" i="1" dirty="0">
                <a:effectLst/>
                <a:ea typeface="Times New Roman" panose="02020603050405020304" pitchFamily="18" charset="0"/>
                <a:cs typeface="Times New Roman" panose="02020603050405020304" pitchFamily="18" charset="0"/>
              </a:rPr>
              <a:t> δύναται ὁ </a:t>
            </a:r>
            <a:r>
              <a:rPr lang="el-GR" sz="2800" i="1" dirty="0" err="1">
                <a:effectLst/>
                <a:ea typeface="Times New Roman" panose="02020603050405020304" pitchFamily="18" charset="0"/>
                <a:cs typeface="Times New Roman" panose="02020603050405020304" pitchFamily="18" charset="0"/>
              </a:rPr>
              <a:t>νοῦς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ἐγκρατής</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κἄν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ὅπως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αὐτόν</a:t>
            </a:r>
            <a:r>
              <a:rPr lang="el-GR" sz="2800" i="1" dirty="0">
                <a:effectLst/>
                <a:ea typeface="Times New Roman" panose="02020603050405020304" pitchFamily="18" charset="0"/>
                <a:cs typeface="Times New Roman" panose="02020603050405020304" pitchFamily="18" charset="0"/>
              </a:rPr>
              <a:t> τις </a:t>
            </a:r>
            <a:r>
              <a:rPr lang="el-GR" sz="2800" i="1" dirty="0" err="1">
                <a:effectLst/>
                <a:ea typeface="Times New Roman" panose="02020603050405020304" pitchFamily="18" charset="0"/>
                <a:cs typeface="Times New Roman" panose="02020603050405020304" pitchFamily="18" charset="0"/>
              </a:rPr>
              <a:t>βιάζοιτο</a:t>
            </a:r>
            <a:r>
              <a:rPr lang="fr-FR"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γενέσθαι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κυρίου </a:t>
            </a:r>
            <a:r>
              <a:rPr lang="el-GR" sz="2800" i="1" dirty="0" err="1">
                <a:effectLst/>
                <a:ea typeface="Times New Roman" panose="02020603050405020304" pitchFamily="18" charset="0"/>
                <a:cs typeface="Times New Roman" panose="02020603050405020304" pitchFamily="18" charset="0"/>
              </a:rPr>
              <a:t>Ἰησοῦ</a:t>
            </a:r>
            <a:r>
              <a:rPr lang="el-GR" sz="2800" i="1" dirty="0">
                <a:effectLst/>
                <a:ea typeface="Times New Roman" panose="02020603050405020304" pitchFamily="18" charset="0"/>
                <a:cs typeface="Times New Roman" panose="02020603050405020304" pitchFamily="18" charset="0"/>
              </a:rPr>
              <a:t> μνήμης</a:t>
            </a:r>
            <a:r>
              <a:rPr lang="fr-FR" sz="2800"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(Διαδόχου </a:t>
            </a:r>
            <a:r>
              <a:rPr lang="el-GR" sz="2800" dirty="0" err="1">
                <a:effectLst/>
                <a:ea typeface="Times New Roman" panose="02020603050405020304" pitchFamily="18" charset="0"/>
                <a:cs typeface="Times New Roman" panose="02020603050405020304" pitchFamily="18" charset="0"/>
              </a:rPr>
              <a:t>Φωτικῆς</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Ἑκατὸ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Γνωστικὰ</a:t>
            </a:r>
            <a:r>
              <a:rPr lang="el-GR" sz="2800" i="1" dirty="0">
                <a:effectLst/>
                <a:ea typeface="Times New Roman" panose="02020603050405020304" pitchFamily="18" charset="0"/>
                <a:cs typeface="Times New Roman" panose="02020603050405020304" pitchFamily="18" charset="0"/>
              </a:rPr>
              <a:t> Κεφάλαια </a:t>
            </a:r>
            <a:r>
              <a:rPr lang="el-GR" sz="2800" i="1" dirty="0" err="1">
                <a:effectLst/>
                <a:ea typeface="Times New Roman" panose="02020603050405020304" pitchFamily="18" charset="0"/>
                <a:cs typeface="Times New Roman" panose="02020603050405020304" pitchFamily="18" charset="0"/>
              </a:rPr>
              <a:t>ξα</a:t>
            </a:r>
            <a:r>
              <a:rPr lang="el-GR" sz="2800" i="1"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SChr5,  </a:t>
            </a:r>
            <a:r>
              <a:rPr lang="el-GR" sz="2800" dirty="0">
                <a:effectLst/>
                <a:ea typeface="Times New Roman" panose="02020603050405020304" pitchFamily="18" charset="0"/>
                <a:cs typeface="Times New Roman" panose="02020603050405020304" pitchFamily="18" charset="0"/>
              </a:rPr>
              <a:t>σ</a:t>
            </a:r>
            <a:r>
              <a:rPr lang="fr-FR" sz="2800" dirty="0">
                <a:effectLst/>
                <a:ea typeface="Times New Roman" panose="02020603050405020304" pitchFamily="18" charset="0"/>
                <a:cs typeface="Times New Roman" panose="02020603050405020304" pitchFamily="18" charset="0"/>
              </a:rPr>
              <a:t>. 120</a:t>
            </a:r>
            <a:r>
              <a:rPr lang="el-GR" sz="2800" dirty="0">
                <a:effectLst/>
                <a:ea typeface="Times New Roman" panose="02020603050405020304" pitchFamily="18" charset="0"/>
                <a:cs typeface="Times New Roman" panose="02020603050405020304" pitchFamily="18" charset="0"/>
              </a:rPr>
              <a:t>)</a:t>
            </a:r>
          </a:p>
          <a:p>
            <a:r>
              <a:rPr lang="el-GR" sz="2800" b="1" dirty="0">
                <a:effectLst/>
                <a:ea typeface="Times New Roman" panose="02020603050405020304" pitchFamily="18" charset="0"/>
                <a:cs typeface="Times New Roman" panose="02020603050405020304" pitchFamily="18" charset="0"/>
              </a:rPr>
              <a:t>Ο θυμός καλό είναι να εφαρμόζεται κατά των λογισμών</a:t>
            </a:r>
            <a:r>
              <a:rPr lang="el-GR" sz="2800" dirty="0">
                <a:effectLst/>
                <a:ea typeface="Times New Roman" panose="02020603050405020304" pitchFamily="18" charset="0"/>
                <a:cs typeface="Times New Roman" panose="02020603050405020304" pitchFamily="18" charset="0"/>
              </a:rPr>
              <a:t> ενώ </a:t>
            </a:r>
            <a:r>
              <a:rPr lang="el-GR" sz="2800" b="1" dirty="0">
                <a:effectLst/>
                <a:ea typeface="Times New Roman" panose="02020603050405020304" pitchFamily="18" charset="0"/>
                <a:cs typeface="Times New Roman" panose="02020603050405020304" pitchFamily="18" charset="0"/>
              </a:rPr>
              <a:t>η επιείκεια υπέρ των αδελφών: </a:t>
            </a:r>
            <a:r>
              <a:rPr lang="fr-FR"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Ἑτοίμαζε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σεαυτὸν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πράον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εἶναι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μαχητήν</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ὁμοφύλῳ</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πολεμίῳ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τούτῳ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ἡ </a:t>
            </a:r>
            <a:r>
              <a:rPr lang="el-GR" sz="2800" i="1" dirty="0" err="1">
                <a:effectLst/>
                <a:ea typeface="Times New Roman" panose="02020603050405020304" pitchFamily="18" charset="0"/>
                <a:cs typeface="Times New Roman" panose="02020603050405020304" pitchFamily="18" charset="0"/>
              </a:rPr>
              <a:t>χρῆσις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θυμοῦ</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κατὰ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ἔχθραν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ἀντιμάχεσθαι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ὄφει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τούτῳ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πράου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ἐπιεικές</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κατὰ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ἀγάπην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μακροθυμεῖν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ἀδελφῷ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πολεμεῖν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λογισμῷ</a:t>
            </a:r>
            <a:r>
              <a:rPr lang="fr-FR" sz="2800" dirty="0">
                <a:effectLst/>
                <a:ea typeface="Times New Roman" panose="02020603050405020304" pitchFamily="18" charset="0"/>
                <a:cs typeface="Times New Roman" panose="02020603050405020304" pitchFamily="18" charset="0"/>
              </a:rPr>
              <a:t>»</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fr-FR"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Λόγος </a:t>
            </a:r>
            <a:r>
              <a:rPr lang="el-GR" sz="2800" i="1" dirty="0" err="1">
                <a:effectLst/>
                <a:ea typeface="Times New Roman" panose="02020603050405020304" pitchFamily="18" charset="0"/>
                <a:cs typeface="Times New Roman" panose="02020603050405020304" pitchFamily="18" charset="0"/>
              </a:rPr>
              <a:t>πρὸς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Εὐλόγιον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μοναχὸν</a:t>
            </a:r>
            <a:r>
              <a:rPr lang="fr-FR" sz="2800" i="1"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 79, 1105 C</a:t>
            </a:r>
            <a:r>
              <a:rPr lang="el-GR" sz="2800" dirty="0">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Η </a:t>
            </a:r>
            <a:r>
              <a:rPr lang="el-GR" sz="2800" u="sng" dirty="0">
                <a:effectLst/>
                <a:ea typeface="Times New Roman" panose="02020603050405020304" pitchFamily="18" charset="0"/>
                <a:cs typeface="Times New Roman" panose="02020603050405020304" pitchFamily="18" charset="0"/>
              </a:rPr>
              <a:t>μακροθυμία</a:t>
            </a:r>
            <a:r>
              <a:rPr lang="el-GR" sz="2800" dirty="0">
                <a:effectLst/>
                <a:ea typeface="Times New Roman" panose="02020603050405020304" pitchFamily="18" charset="0"/>
                <a:cs typeface="Times New Roman" panose="02020603050405020304" pitchFamily="18" charset="0"/>
              </a:rPr>
              <a:t> φανερώνει την ποιότητα του ανθρώπου, που είναι φρόνιμος, γιατί έχει καταφέρει να χαλιναγωγήσει και να κλείσει μέσα στα δικά του όρια τον θυμό, το ισχυρότερο από όλα τα πάθη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IV </a:t>
            </a:r>
            <a:r>
              <a:rPr lang="el-GR" sz="2800" i="1" dirty="0">
                <a:effectLst/>
                <a:ea typeface="Times New Roman" panose="02020603050405020304" pitchFamily="18" charset="0"/>
                <a:cs typeface="Times New Roman" panose="02020603050405020304" pitchFamily="18" charset="0"/>
              </a:rPr>
              <a:t>ΡΝΒ</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1237A</a:t>
            </a:r>
            <a:r>
              <a:rPr lang="el-GR" sz="2800" dirty="0">
                <a:effectLst/>
                <a:ea typeface="Times New Roman" panose="02020603050405020304" pitchFamily="18" charset="0"/>
                <a:cs typeface="Times New Roman" panose="02020603050405020304" pitchFamily="18" charset="0"/>
              </a:rPr>
              <a:t>). Ο θυμός όμως που βγαίνει έξω από τα όρια της αυτοσυγκράτησης, παρουσιάζει τον νου σαν να είναι μεθυσμένος, τρελαίνει τα μυαλά και με την απρεπή συμπεριφορά καταλύει τη νηφάλια κατάστασή του: </a:t>
            </a:r>
            <a:r>
              <a:rPr lang="fr-F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Ὁ </a:t>
            </a:r>
            <a:r>
              <a:rPr lang="el-GR" sz="2800" i="1" dirty="0" err="1">
                <a:effectLst/>
                <a:ea typeface="Times New Roman" panose="02020603050405020304" pitchFamily="18" charset="0"/>
                <a:cs typeface="Times New Roman" panose="02020603050405020304" pitchFamily="18" charset="0"/>
              </a:rPr>
              <a:t>θυμὸς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ἔξω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οἰκείας</a:t>
            </a:r>
            <a:r>
              <a:rPr lang="el-GR" sz="2800" i="1" dirty="0">
                <a:effectLst/>
                <a:ea typeface="Times New Roman" panose="02020603050405020304" pitchFamily="18" charset="0"/>
                <a:cs typeface="Times New Roman" panose="02020603050405020304" pitchFamily="18" charset="0"/>
              </a:rPr>
              <a:t> τάξεως </a:t>
            </a:r>
            <a:r>
              <a:rPr lang="el-GR" sz="2800" i="1" dirty="0" err="1">
                <a:effectLst/>
                <a:ea typeface="Times New Roman" panose="02020603050405020304" pitchFamily="18" charset="0"/>
                <a:cs typeface="Times New Roman" panose="02020603050405020304" pitchFamily="18" charset="0"/>
              </a:rPr>
              <a:t>πηδῶν</a:t>
            </a:r>
            <a:r>
              <a:rPr lang="fr-FR"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μέθης </a:t>
            </a:r>
            <a:r>
              <a:rPr lang="el-GR" sz="2800" i="1" dirty="0" err="1">
                <a:effectLst/>
                <a:ea typeface="Times New Roman" panose="02020603050405020304" pitchFamily="18" charset="0"/>
                <a:cs typeface="Times New Roman" panose="02020603050405020304" pitchFamily="18" charset="0"/>
              </a:rPr>
              <a:t>ἔργον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ἀποφαίνει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νοῦν</a:t>
            </a:r>
            <a:r>
              <a:rPr lang="fr-FR"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μαινάδα </a:t>
            </a:r>
            <a:r>
              <a:rPr lang="el-GR" sz="2800" i="1" dirty="0" err="1">
                <a:effectLst/>
                <a:ea typeface="Times New Roman" panose="02020603050405020304" pitchFamily="18" charset="0"/>
                <a:cs typeface="Times New Roman" panose="02020603050405020304" pitchFamily="18" charset="0"/>
              </a:rPr>
              <a:t>τὴν</a:t>
            </a:r>
            <a:r>
              <a:rPr lang="el-GR" sz="2800" i="1" dirty="0">
                <a:effectLst/>
                <a:ea typeface="Times New Roman" panose="02020603050405020304" pitchFamily="18" charset="0"/>
                <a:cs typeface="Times New Roman" panose="02020603050405020304" pitchFamily="18" charset="0"/>
              </a:rPr>
              <a:t> φρένα </a:t>
            </a:r>
            <a:r>
              <a:rPr lang="el-GR" sz="2800" i="1" dirty="0" err="1">
                <a:effectLst/>
                <a:ea typeface="Times New Roman" panose="02020603050405020304" pitchFamily="18" charset="0"/>
                <a:cs typeface="Times New Roman" panose="02020603050405020304" pitchFamily="18" charset="0"/>
              </a:rPr>
              <a:t>ποιῶν</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λύων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παροινί</a:t>
            </a:r>
            <a:r>
              <a:rPr lang="el-GR" i="1" dirty="0" err="1">
                <a:ea typeface="Times New Roman" panose="02020603050405020304" pitchFamily="18" charset="0"/>
                <a:cs typeface="Times New Roman" panose="02020603050405020304" pitchFamily="18" charset="0"/>
                <a:sym typeface="MgPolOldTimesM"/>
              </a:rPr>
              <a:t>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τάξιν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νήψεως</a:t>
            </a:r>
            <a:r>
              <a:rPr lang="fr-FR" sz="2800"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 </a:t>
            </a:r>
            <a:r>
              <a:rPr lang="el-GR" sz="2800" i="1" dirty="0">
                <a:effectLst/>
                <a:ea typeface="Times New Roman" panose="02020603050405020304" pitchFamily="18" charset="0"/>
                <a:cs typeface="Times New Roman" panose="02020603050405020304" pitchFamily="18" charset="0"/>
              </a:rPr>
              <a:t>ΥΟΘ</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444B</a:t>
            </a:r>
            <a:r>
              <a:rPr lang="el-GR" sz="2800" dirty="0">
                <a:effectLst/>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3293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CF0586-0F9F-791C-1740-8020147C3396}"/>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9FA62ACB-F3E5-9F8F-0A01-079B92CE529F}"/>
              </a:ext>
            </a:extLst>
          </p:cNvPr>
          <p:cNvSpPr>
            <a:spLocks noGrp="1"/>
          </p:cNvSpPr>
          <p:nvPr>
            <p:ph idx="1"/>
          </p:nvPr>
        </p:nvSpPr>
        <p:spPr>
          <a:xfrm>
            <a:off x="0" y="1343818"/>
            <a:ext cx="12192000" cy="5495927"/>
          </a:xfrm>
        </p:spPr>
        <p:txBody>
          <a:bodyPr>
            <a:normAutofit lnSpcReduction="10000"/>
          </a:bodyPr>
          <a:lstStyle/>
          <a:p>
            <a:r>
              <a:rPr lang="el-GR" sz="2800" dirty="0">
                <a:effectLst/>
                <a:ea typeface="Times New Roman" panose="02020603050405020304" pitchFamily="18" charset="0"/>
                <a:cs typeface="Times New Roman" panose="02020603050405020304" pitchFamily="18" charset="0"/>
              </a:rPr>
              <a:t>Η </a:t>
            </a:r>
            <a:r>
              <a:rPr lang="el-GR" sz="2800" b="1" dirty="0">
                <a:effectLst/>
                <a:ea typeface="Times New Roman" panose="02020603050405020304" pitchFamily="18" charset="0"/>
                <a:cs typeface="Times New Roman" panose="02020603050405020304" pitchFamily="18" charset="0"/>
              </a:rPr>
              <a:t>οξυθυμία</a:t>
            </a:r>
            <a:r>
              <a:rPr lang="el-GR" sz="2800" dirty="0">
                <a:effectLst/>
                <a:ea typeface="Times New Roman" panose="02020603050405020304" pitchFamily="18" charset="0"/>
                <a:cs typeface="Times New Roman" panose="02020603050405020304" pitchFamily="18" charset="0"/>
              </a:rPr>
              <a:t> φέρνει την ψυχή σε </a:t>
            </a:r>
            <a:r>
              <a:rPr lang="el-GR" sz="2800" b="1" dirty="0">
                <a:effectLst/>
                <a:ea typeface="Times New Roman" panose="02020603050405020304" pitchFamily="18" charset="0"/>
                <a:cs typeface="Times New Roman" panose="02020603050405020304" pitchFamily="18" charset="0"/>
              </a:rPr>
              <a:t>«κατάσταση βρασμού»</a:t>
            </a:r>
            <a:r>
              <a:rPr lang="el-GR" sz="2800" dirty="0">
                <a:effectLst/>
                <a:ea typeface="Times New Roman" panose="02020603050405020304" pitchFamily="18" charset="0"/>
                <a:cs typeface="Times New Roman" panose="02020603050405020304" pitchFamily="18" charset="0"/>
              </a:rPr>
              <a:t> και έτσι η ψυχή χάνει τη φυσική της ηρεμία. Μια άγρια </a:t>
            </a:r>
            <a:r>
              <a:rPr lang="el-GR" sz="2800" b="1" dirty="0">
                <a:effectLst/>
                <a:ea typeface="Times New Roman" panose="02020603050405020304" pitchFamily="18" charset="0"/>
                <a:cs typeface="Times New Roman" panose="02020603050405020304" pitchFamily="18" charset="0"/>
              </a:rPr>
              <a:t>επιθυμία για εκδίκηση αναδύεται</a:t>
            </a:r>
            <a:r>
              <a:rPr lang="el-GR" sz="2800" dirty="0">
                <a:effectLst/>
                <a:ea typeface="Times New Roman" panose="02020603050405020304" pitchFamily="18" charset="0"/>
                <a:cs typeface="Times New Roman" panose="02020603050405020304" pitchFamily="18" charset="0"/>
              </a:rPr>
              <a:t>, η οποία ψάχνει να ανταμείψει το κακό με κακό, κάτι αυστηρά απαγορευμένο για τον χριστιανό. Η οργή είναι ένα παράλογο αίσθημα,  κάνει την ψυχή κτηνώδη και την αναγκάζει να αποσυρθεί από κάθε συντροφιά. Πρόκειται για την αλλαγή του ανθρώπου σε «δαίμονα». Ο δαίμονας είναι ένα ον κυριαρχημένο από θυμό και τα άγρια θηρία είναι τα βιβλικά του σύμβολα. Όταν ο </a:t>
            </a:r>
            <a:r>
              <a:rPr lang="el-GR" sz="2800" dirty="0" err="1">
                <a:effectLst/>
                <a:ea typeface="Times New Roman" panose="02020603050405020304" pitchFamily="18" charset="0"/>
                <a:cs typeface="Times New Roman" panose="02020603050405020304" pitchFamily="18" charset="0"/>
              </a:rPr>
              <a:t>Ευάγριος</a:t>
            </a:r>
            <a:r>
              <a:rPr lang="el-GR" sz="2800" dirty="0">
                <a:effectLst/>
                <a:ea typeface="Times New Roman" panose="02020603050405020304" pitchFamily="18" charset="0"/>
                <a:cs typeface="Times New Roman" panose="02020603050405020304" pitchFamily="18" charset="0"/>
              </a:rPr>
              <a:t> λέει ότι ο </a:t>
            </a:r>
            <a:r>
              <a:rPr lang="el-GR" sz="2800" b="1" dirty="0">
                <a:effectLst/>
                <a:ea typeface="Times New Roman" panose="02020603050405020304" pitchFamily="18" charset="0"/>
                <a:cs typeface="Times New Roman" panose="02020603050405020304" pitchFamily="18" charset="0"/>
              </a:rPr>
              <a:t>θυμός κάνει την ψυχή κτηνώδη</a:t>
            </a:r>
            <a:r>
              <a:rPr lang="el-GR" sz="2800" dirty="0">
                <a:effectLst/>
                <a:ea typeface="Times New Roman" panose="02020603050405020304" pitchFamily="18" charset="0"/>
                <a:cs typeface="Times New Roman" panose="02020603050405020304" pitchFamily="18" charset="0"/>
              </a:rPr>
              <a:t>, εννοεί ότι η ίδια η ψυχή μέσω της συμπεριφοράς της γίνεται ένας δαίμονας. Αν αυτό το ελάττωμα δεν διορθωθεί, μετατρέπεται σε δυσαρέσκεια, μνησικακία και καθαρό μίσος.</a:t>
            </a:r>
          </a:p>
          <a:p>
            <a:r>
              <a:rPr lang="el-GR" sz="2800" dirty="0">
                <a:effectLst/>
                <a:ea typeface="Times New Roman" panose="02020603050405020304" pitchFamily="18" charset="0"/>
                <a:cs typeface="Times New Roman" panose="02020603050405020304" pitchFamily="18" charset="0"/>
              </a:rPr>
              <a:t>Γι’ αυτό και ο απόστολος Παύλος επιμένει «</a:t>
            </a:r>
            <a:r>
              <a:rPr lang="el-GR" sz="2800" i="1" dirty="0" err="1">
                <a:effectLst/>
                <a:ea typeface="Times New Roman" panose="02020603050405020304" pitchFamily="18" charset="0"/>
                <a:cs typeface="Times New Roman" panose="02020603050405020304" pitchFamily="18" charset="0"/>
              </a:rPr>
              <a:t>ὀργίζεσθε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ἁμαρτάνετε</a:t>
            </a:r>
            <a:r>
              <a:rPr lang="el-GR" sz="2800" i="1" dirty="0">
                <a:effectLst/>
                <a:ea typeface="Times New Roman" panose="02020603050405020304" pitchFamily="18" charset="0"/>
                <a:cs typeface="Times New Roman" panose="02020603050405020304" pitchFamily="18" charset="0"/>
              </a:rPr>
              <a:t>· ὁ </a:t>
            </a:r>
            <a:r>
              <a:rPr lang="el-GR" sz="2800" i="1" dirty="0" err="1">
                <a:effectLst/>
                <a:ea typeface="Times New Roman" panose="02020603050405020304" pitchFamily="18" charset="0"/>
                <a:cs typeface="Times New Roman" panose="02020603050405020304" pitchFamily="18" charset="0"/>
              </a:rPr>
              <a:t>ἥλιος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ἐπιδυέτω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παροργισμῷ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ὑμῶν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μηδὲ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δίδοτε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τόπον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διαβόλῳ</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Ἐφ</a:t>
            </a:r>
            <a:r>
              <a:rPr lang="en-GB" sz="2800" dirty="0">
                <a:effectLst/>
                <a:ea typeface="Times New Roman" panose="02020603050405020304" pitchFamily="18" charset="0"/>
                <a:cs typeface="Times New Roman" panose="02020603050405020304" pitchFamily="18" charset="0"/>
              </a:rPr>
              <a:t>. 4,26-27</a:t>
            </a:r>
            <a:r>
              <a:rPr lang="el-GR" sz="2800" dirty="0">
                <a:effectLst/>
                <a:ea typeface="Times New Roman" panose="02020603050405020304" pitchFamily="18" charset="0"/>
                <a:cs typeface="Times New Roman" panose="02020603050405020304" pitchFamily="18" charset="0"/>
              </a:rPr>
              <a:t>).</a:t>
            </a:r>
            <a:endParaRPr lang="el-GR" dirty="0">
              <a:effectLst/>
              <a:ea typeface="Times New Roman" panose="02020603050405020304" pitchFamily="18" charset="0"/>
              <a:cs typeface="Times New Roman" panose="02020603050405020304" pitchFamily="18" charset="0"/>
            </a:endParaRPr>
          </a:p>
          <a:p>
            <a:pPr marL="0" indent="0">
              <a:buNone/>
            </a:pPr>
            <a:endParaRPr lang="el-GR"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9453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E236DD-6BA9-C878-D52B-4EADC78BB92C}"/>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322C407B-41AF-9F25-8896-998746C04093}"/>
              </a:ext>
            </a:extLst>
          </p:cNvPr>
          <p:cNvSpPr>
            <a:spLocks noGrp="1"/>
          </p:cNvSpPr>
          <p:nvPr>
            <p:ph idx="1"/>
          </p:nvPr>
        </p:nvSpPr>
        <p:spPr>
          <a:xfrm>
            <a:off x="0" y="1213312"/>
            <a:ext cx="12192000" cy="5644688"/>
          </a:xfrm>
        </p:spPr>
        <p:txBody>
          <a:bodyPr>
            <a:normAutofit lnSpcReduction="10000"/>
          </a:bodyPr>
          <a:lstStyle/>
          <a:p>
            <a:pPr indent="0" algn="just">
              <a:lnSpc>
                <a:spcPts val="1600"/>
              </a:lnSpc>
              <a:buNone/>
            </a:pPr>
            <a:r>
              <a:rPr lang="el-GR" sz="2400" dirty="0">
                <a:solidFill>
                  <a:srgbClr val="000000"/>
                </a:solidFill>
                <a:effectLst/>
                <a:ea typeface="Times New Roman" panose="02020603050405020304" pitchFamily="18" charset="0"/>
                <a:cs typeface="Times New Roman" panose="02020603050405020304" pitchFamily="18" charset="0"/>
              </a:rPr>
              <a:t>Ο άγιος Ισίδωρος </a:t>
            </a:r>
            <a:r>
              <a:rPr lang="el-GR" sz="2400" dirty="0" err="1">
                <a:solidFill>
                  <a:srgbClr val="000000"/>
                </a:solidFill>
                <a:effectLst/>
                <a:ea typeface="Times New Roman" panose="02020603050405020304" pitchFamily="18" charset="0"/>
                <a:cs typeface="Times New Roman" panose="02020603050405020304" pitchFamily="18" charset="0"/>
              </a:rPr>
              <a:t>Πηλουσιώτης</a:t>
            </a:r>
            <a:r>
              <a:rPr lang="el-GR" sz="2400" dirty="0">
                <a:solidFill>
                  <a:srgbClr val="000000"/>
                </a:solidFill>
                <a:effectLst/>
                <a:ea typeface="Times New Roman" panose="02020603050405020304" pitchFamily="18" charset="0"/>
                <a:cs typeface="Times New Roman" panose="02020603050405020304" pitchFamily="18" charset="0"/>
              </a:rPr>
              <a:t> ερμηνεύοντας το αποστολικό αυτό εδάφιο, υποστηρίζει ότι ο απόστολος Παύλος, επειδή γνωρίζει πως </a:t>
            </a:r>
            <a:r>
              <a:rPr lang="el-GR" sz="2400" b="1" dirty="0">
                <a:solidFill>
                  <a:srgbClr val="000000"/>
                </a:solidFill>
                <a:effectLst/>
                <a:ea typeface="Times New Roman" panose="02020603050405020304" pitchFamily="18" charset="0"/>
                <a:cs typeface="Times New Roman" panose="02020603050405020304" pitchFamily="18" charset="0"/>
              </a:rPr>
              <a:t>ο θυμός οδηγεί πολλές φορές το μυαλό του ανθρώπου έξω από τα όρια της φύσης</a:t>
            </a:r>
            <a:r>
              <a:rPr lang="el-GR" sz="2400" dirty="0">
                <a:solidFill>
                  <a:srgbClr val="000000"/>
                </a:solidFill>
                <a:effectLst/>
                <a:ea typeface="Times New Roman" panose="02020603050405020304" pitchFamily="18" charset="0"/>
                <a:cs typeface="Times New Roman" panose="02020603050405020304" pitchFamily="18" charset="0"/>
              </a:rPr>
              <a:t>, </a:t>
            </a:r>
            <a:r>
              <a:rPr lang="el-GR" sz="2400" b="1" dirty="0">
                <a:solidFill>
                  <a:srgbClr val="000000"/>
                </a:solidFill>
                <a:effectLst/>
                <a:ea typeface="Times New Roman" panose="02020603050405020304" pitchFamily="18" charset="0"/>
                <a:cs typeface="Times New Roman" panose="02020603050405020304" pitchFamily="18" charset="0"/>
              </a:rPr>
              <a:t>επινοεί έναν ταχύτατο τρόπο θεραπείας</a:t>
            </a:r>
            <a:r>
              <a:rPr lang="el-GR" sz="2400" dirty="0">
                <a:solidFill>
                  <a:srgbClr val="000000"/>
                </a:solidFill>
                <a:effectLst/>
                <a:ea typeface="Times New Roman" panose="02020603050405020304" pitchFamily="18" charset="0"/>
                <a:cs typeface="Times New Roman" panose="02020603050405020304" pitchFamily="18" charset="0"/>
              </a:rPr>
              <a:t>, για να προστατέψει τους πιστούς από τον ίδιο τον εαυτό τους. Προτρέπει λοιπόν σε όσους έχουν οργιστεί να αναγνωρίσουν τη φύση τους, να σβήσουν την οργή και να κατευνάσουν την υπερηφάνεια, για να μην μεσολαβήσει η νύχτα και το πάθος γίνει αθεράπευτο. Και αυτό, γιατί </a:t>
            </a:r>
            <a:r>
              <a:rPr lang="el-GR" sz="2400" u="sng" dirty="0">
                <a:solidFill>
                  <a:srgbClr val="000000"/>
                </a:solidFill>
                <a:effectLst/>
                <a:ea typeface="Times New Roman" panose="02020603050405020304" pitchFamily="18" charset="0"/>
                <a:cs typeface="Times New Roman" panose="02020603050405020304" pitchFamily="18" charset="0"/>
              </a:rPr>
              <a:t>τη νύχτα ο διάβολος βρίσκει κατάλληλη ευκαιρία</a:t>
            </a:r>
            <a:r>
              <a:rPr lang="el-GR" sz="2400" dirty="0">
                <a:solidFill>
                  <a:srgbClr val="000000"/>
                </a:solidFill>
                <a:effectLst/>
                <a:ea typeface="Times New Roman" panose="02020603050405020304" pitchFamily="18" charset="0"/>
                <a:cs typeface="Times New Roman" panose="02020603050405020304" pitchFamily="18" charset="0"/>
              </a:rPr>
              <a:t>, ανάβει περισσότερο τα όσα έχουν γίνει, </a:t>
            </a:r>
            <a:r>
              <a:rPr lang="el-GR" sz="2400" u="sng" dirty="0">
                <a:solidFill>
                  <a:srgbClr val="000000"/>
                </a:solidFill>
                <a:effectLst/>
                <a:ea typeface="Times New Roman" panose="02020603050405020304" pitchFamily="18" charset="0"/>
                <a:cs typeface="Times New Roman" panose="02020603050405020304" pitchFamily="18" charset="0"/>
              </a:rPr>
              <a:t>παροτρύνει σε άμυνα</a:t>
            </a:r>
            <a:r>
              <a:rPr lang="el-GR" sz="2400" dirty="0">
                <a:solidFill>
                  <a:srgbClr val="000000"/>
                </a:solidFill>
                <a:effectLst/>
                <a:ea typeface="Times New Roman" panose="02020603050405020304" pitchFamily="18" charset="0"/>
                <a:cs typeface="Times New Roman" panose="02020603050405020304" pitchFamily="18" charset="0"/>
              </a:rPr>
              <a:t> και </a:t>
            </a:r>
            <a:r>
              <a:rPr lang="el-GR" sz="2400" u="sng" dirty="0">
                <a:solidFill>
                  <a:srgbClr val="000000"/>
                </a:solidFill>
                <a:effectLst/>
                <a:ea typeface="Times New Roman" panose="02020603050405020304" pitchFamily="18" charset="0"/>
                <a:cs typeface="Times New Roman" panose="02020603050405020304" pitchFamily="18" charset="0"/>
              </a:rPr>
              <a:t>ερεθίζει σε έχθρα</a:t>
            </a:r>
            <a:r>
              <a:rPr lang="el-GR" sz="2400" dirty="0">
                <a:solidFill>
                  <a:srgbClr val="000000"/>
                </a:solidFill>
                <a:effectLst/>
                <a:ea typeface="Times New Roman" panose="02020603050405020304" pitchFamily="18" charset="0"/>
                <a:cs typeface="Times New Roman" panose="02020603050405020304" pitchFamily="18" charset="0"/>
              </a:rPr>
              <a:t>, </a:t>
            </a:r>
            <a:r>
              <a:rPr lang="el-GR" sz="2400" u="sng" dirty="0">
                <a:solidFill>
                  <a:srgbClr val="000000"/>
                </a:solidFill>
                <a:effectLst/>
                <a:ea typeface="Times New Roman" panose="02020603050405020304" pitchFamily="18" charset="0"/>
                <a:cs typeface="Times New Roman" panose="02020603050405020304" pitchFamily="18" charset="0"/>
              </a:rPr>
              <a:t>διεγείρει σε κατηγορίες</a:t>
            </a:r>
            <a:r>
              <a:rPr lang="el-GR" sz="2400" dirty="0">
                <a:solidFill>
                  <a:srgbClr val="000000"/>
                </a:solidFill>
                <a:effectLst/>
                <a:ea typeface="Times New Roman" panose="02020603050405020304" pitchFamily="18" charset="0"/>
                <a:cs typeface="Times New Roman" panose="02020603050405020304" pitchFamily="18" charset="0"/>
              </a:rPr>
              <a:t>, </a:t>
            </a:r>
            <a:r>
              <a:rPr lang="el-GR" sz="2400" u="sng" dirty="0">
                <a:solidFill>
                  <a:srgbClr val="000000"/>
                </a:solidFill>
                <a:effectLst/>
                <a:ea typeface="Times New Roman" panose="02020603050405020304" pitchFamily="18" charset="0"/>
                <a:cs typeface="Times New Roman" panose="02020603050405020304" pitchFamily="18" charset="0"/>
              </a:rPr>
              <a:t>προκαλεί μνησικακία</a:t>
            </a:r>
            <a:r>
              <a:rPr lang="el-GR" sz="2400" dirty="0">
                <a:solidFill>
                  <a:srgbClr val="000000"/>
                </a:solidFill>
                <a:effectLst/>
                <a:ea typeface="Times New Roman" panose="02020603050405020304" pitchFamily="18" charset="0"/>
                <a:cs typeface="Times New Roman" panose="02020603050405020304" pitchFamily="18" charset="0"/>
              </a:rPr>
              <a:t>, και με όλα αυτά γεννά μύρια κακά. </a:t>
            </a:r>
          </a:p>
          <a:p>
            <a:r>
              <a:rPr lang="el-GR" sz="2600" dirty="0">
                <a:effectLst/>
                <a:ea typeface="Times New Roman" panose="02020603050405020304" pitchFamily="18" charset="0"/>
                <a:cs typeface="Times New Roman" panose="02020603050405020304" pitchFamily="18" charset="0"/>
              </a:rPr>
              <a:t>Η </a:t>
            </a:r>
            <a:r>
              <a:rPr lang="el-GR" sz="2600" b="1" dirty="0">
                <a:effectLst/>
                <a:ea typeface="Times New Roman" panose="02020603050405020304" pitchFamily="18" charset="0"/>
                <a:cs typeface="Times New Roman" panose="02020603050405020304" pitchFamily="18" charset="0"/>
              </a:rPr>
              <a:t>εντολή της γρήγορης συμφιλίωσης</a:t>
            </a:r>
            <a:r>
              <a:rPr lang="el-GR" sz="2600" dirty="0">
                <a:effectLst/>
                <a:ea typeface="Times New Roman" panose="02020603050405020304" pitchFamily="18" charset="0"/>
                <a:cs typeface="Times New Roman" panose="02020603050405020304" pitchFamily="18" charset="0"/>
              </a:rPr>
              <a:t> όλα αυτά τα αποκόβει και έτσι δεν δίνεται τόπος στο διάβολο να ενεργεί στην ψυχή, ο οποίος μπορεί τα μικρά πάθη να τα κάνει μεγάλα και αυτά που είναι </a:t>
            </a:r>
            <a:r>
              <a:rPr lang="el-GR" sz="2600" dirty="0" err="1">
                <a:effectLst/>
                <a:ea typeface="Times New Roman" panose="02020603050405020304" pitchFamily="18" charset="0"/>
                <a:cs typeface="Times New Roman" panose="02020603050405020304" pitchFamily="18" charset="0"/>
              </a:rPr>
              <a:t>ευκολοθεράπευτα</a:t>
            </a:r>
            <a:r>
              <a:rPr lang="el-GR" sz="2600" dirty="0">
                <a:effectLst/>
                <a:ea typeface="Times New Roman" panose="02020603050405020304" pitchFamily="18" charset="0"/>
                <a:cs typeface="Times New Roman" panose="02020603050405020304" pitchFamily="18" charset="0"/>
              </a:rPr>
              <a:t> να τα κάνει </a:t>
            </a:r>
            <a:r>
              <a:rPr lang="el-GR" sz="2600" dirty="0" err="1">
                <a:effectLst/>
                <a:ea typeface="Times New Roman" panose="02020603050405020304" pitchFamily="18" charset="0"/>
                <a:cs typeface="Times New Roman" panose="02020603050405020304" pitchFamily="18" charset="0"/>
              </a:rPr>
              <a:t>δυσκολοθεράπευτα</a:t>
            </a:r>
            <a:r>
              <a:rPr lang="el-GR" sz="2600" dirty="0">
                <a:effectLst/>
                <a:ea typeface="Times New Roman" panose="02020603050405020304" pitchFamily="18" charset="0"/>
                <a:cs typeface="Times New Roman" panose="02020603050405020304" pitchFamily="18" charset="0"/>
              </a:rPr>
              <a:t> ή ακόμη και αθεράπευτα (</a:t>
            </a:r>
            <a:r>
              <a:rPr lang="el-GR" sz="2600" dirty="0" err="1">
                <a:effectLst/>
                <a:ea typeface="Times New Roman" panose="02020603050405020304" pitchFamily="18" charset="0"/>
                <a:cs typeface="Times New Roman" panose="02020603050405020304" pitchFamily="18" charset="0"/>
              </a:rPr>
              <a:t>Ἰσιδώρου</a:t>
            </a:r>
            <a:r>
              <a:rPr lang="el-GR" sz="2600" dirty="0">
                <a:effectLst/>
                <a:ea typeface="Times New Roman" panose="02020603050405020304" pitchFamily="18" charset="0"/>
                <a:cs typeface="Times New Roman" panose="02020603050405020304" pitchFamily="18" charset="0"/>
              </a:rPr>
              <a:t> </a:t>
            </a:r>
            <a:r>
              <a:rPr lang="el-GR" sz="2600" dirty="0" err="1">
                <a:effectLst/>
                <a:ea typeface="Times New Roman" panose="02020603050405020304" pitchFamily="18" charset="0"/>
                <a:cs typeface="Times New Roman" panose="02020603050405020304" pitchFamily="18" charset="0"/>
              </a:rPr>
              <a:t>Πηλουσιώτου</a:t>
            </a:r>
            <a:r>
              <a:rPr lang="en-GB" sz="2600" dirty="0">
                <a:effectLst/>
                <a:ea typeface="Times New Roman" panose="02020603050405020304" pitchFamily="18" charset="0"/>
                <a:cs typeface="Times New Roman" panose="02020603050405020304" pitchFamily="18" charset="0"/>
              </a:rPr>
              <a:t>,</a:t>
            </a:r>
            <a:r>
              <a:rPr lang="en-GB" sz="2600" i="1" dirty="0">
                <a:effectLst/>
                <a:ea typeface="Times New Roman" panose="02020603050405020304" pitchFamily="18" charset="0"/>
                <a:cs typeface="Times New Roman" panose="02020603050405020304" pitchFamily="18" charset="0"/>
              </a:rPr>
              <a:t> </a:t>
            </a:r>
            <a:r>
              <a:rPr lang="el-GR" sz="2600" i="1" dirty="0" err="1">
                <a:effectLst/>
                <a:ea typeface="Times New Roman" panose="02020603050405020304" pitchFamily="18" charset="0"/>
                <a:cs typeface="Times New Roman" panose="02020603050405020304" pitchFamily="18" charset="0"/>
              </a:rPr>
              <a:t>Ἐπιστολῶν</a:t>
            </a:r>
            <a:r>
              <a:rPr lang="el-GR" sz="2600" i="1" dirty="0">
                <a:effectLst/>
                <a:ea typeface="Times New Roman" panose="02020603050405020304" pitchFamily="18" charset="0"/>
                <a:cs typeface="Times New Roman" panose="02020603050405020304" pitchFamily="18" charset="0"/>
              </a:rPr>
              <a:t> βιβλία πέντε</a:t>
            </a:r>
            <a:r>
              <a:rPr lang="en-GB" sz="2600" i="1" dirty="0">
                <a:effectLst/>
                <a:ea typeface="Times New Roman" panose="02020603050405020304" pitchFamily="18" charset="0"/>
                <a:cs typeface="Times New Roman" panose="02020603050405020304" pitchFamily="18" charset="0"/>
              </a:rPr>
              <a:t>, </a:t>
            </a:r>
            <a:r>
              <a:rPr lang="en-US" sz="2600" i="1" dirty="0">
                <a:effectLst/>
                <a:ea typeface="Times New Roman" panose="02020603050405020304" pitchFamily="18" charset="0"/>
                <a:cs typeface="Times New Roman" panose="02020603050405020304" pitchFamily="18" charset="0"/>
              </a:rPr>
              <a:t>LIB II </a:t>
            </a:r>
            <a:r>
              <a:rPr lang="el-GR" sz="2600" i="1" dirty="0">
                <a:effectLst/>
                <a:ea typeface="Times New Roman" panose="02020603050405020304" pitchFamily="18" charset="0"/>
                <a:cs typeface="Times New Roman" panose="02020603050405020304" pitchFamily="18" charset="0"/>
              </a:rPr>
              <a:t>ΡΠΘ</a:t>
            </a:r>
            <a:r>
              <a:rPr lang="el-GR" sz="2600" dirty="0">
                <a:effectLst/>
                <a:ea typeface="Times New Roman" panose="02020603050405020304" pitchFamily="18" charset="0"/>
                <a:cs typeface="Times New Roman" panose="02020603050405020304" pitchFamily="18" charset="0"/>
              </a:rPr>
              <a:t>΄</a:t>
            </a:r>
            <a:r>
              <a:rPr lang="en-GB" sz="26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PG</a:t>
            </a:r>
            <a:r>
              <a:rPr lang="en-GB" sz="2600" dirty="0">
                <a:effectLst/>
                <a:ea typeface="Times New Roman" panose="02020603050405020304" pitchFamily="18" charset="0"/>
                <a:cs typeface="Times New Roman" panose="02020603050405020304" pitchFamily="18" charset="0"/>
              </a:rPr>
              <a:t>78, 640</a:t>
            </a:r>
            <a:r>
              <a:rPr lang="en-US" sz="2600" dirty="0">
                <a:effectLst/>
                <a:ea typeface="Times New Roman" panose="02020603050405020304" pitchFamily="18" charset="0"/>
                <a:cs typeface="Times New Roman" panose="02020603050405020304" pitchFamily="18" charset="0"/>
              </a:rPr>
              <a:t>AB</a:t>
            </a:r>
            <a:r>
              <a:rPr lang="el-GR" sz="2600" dirty="0">
                <a:effectLst/>
                <a:ea typeface="Times New Roman" panose="02020603050405020304" pitchFamily="18" charset="0"/>
                <a:cs typeface="Times New Roman" panose="02020603050405020304" pitchFamily="18" charset="0"/>
              </a:rPr>
              <a:t>)</a:t>
            </a:r>
          </a:p>
          <a:p>
            <a:r>
              <a:rPr lang="el-GR" sz="2600" dirty="0">
                <a:effectLst/>
                <a:ea typeface="Times New Roman" panose="02020603050405020304" pitchFamily="18" charset="0"/>
                <a:cs typeface="Times New Roman" panose="02020603050405020304" pitchFamily="18" charset="0"/>
              </a:rPr>
              <a:t>Η διάκριση μεταξύ </a:t>
            </a:r>
            <a:r>
              <a:rPr lang="el-GR" sz="2600" b="1" dirty="0">
                <a:effectLst/>
                <a:ea typeface="Times New Roman" panose="02020603050405020304" pitchFamily="18" charset="0"/>
                <a:cs typeface="Times New Roman" panose="02020603050405020304" pitchFamily="18" charset="0"/>
              </a:rPr>
              <a:t>θυμού και οργής</a:t>
            </a:r>
            <a:r>
              <a:rPr lang="el-GR" sz="2600" dirty="0">
                <a:effectLst/>
                <a:ea typeface="Times New Roman" panose="02020603050405020304" pitchFamily="18" charset="0"/>
                <a:cs typeface="Times New Roman" panose="02020603050405020304" pitchFamily="18" charset="0"/>
              </a:rPr>
              <a:t> είναι ξεκάθαρη. Ο </a:t>
            </a:r>
            <a:r>
              <a:rPr lang="el-GR" sz="2600" b="1" dirty="0">
                <a:effectLst/>
                <a:ea typeface="Times New Roman" panose="02020603050405020304" pitchFamily="18" charset="0"/>
                <a:cs typeface="Times New Roman" panose="02020603050405020304" pitchFamily="18" charset="0"/>
              </a:rPr>
              <a:t>θυμός</a:t>
            </a:r>
            <a:r>
              <a:rPr lang="el-GR" sz="2600" dirty="0">
                <a:effectLst/>
                <a:ea typeface="Times New Roman" panose="02020603050405020304" pitchFamily="18" charset="0"/>
                <a:cs typeface="Times New Roman" panose="02020603050405020304" pitchFamily="18" charset="0"/>
              </a:rPr>
              <a:t> φανερώνει την έντονη κίνηση του πάθους, ενώ </a:t>
            </a:r>
            <a:r>
              <a:rPr lang="el-GR" sz="2600" b="1" dirty="0">
                <a:effectLst/>
                <a:ea typeface="Times New Roman" panose="02020603050405020304" pitchFamily="18" charset="0"/>
                <a:cs typeface="Times New Roman" panose="02020603050405020304" pitchFamily="18" charset="0"/>
              </a:rPr>
              <a:t>η οργή</a:t>
            </a:r>
            <a:r>
              <a:rPr lang="el-GR" sz="2600" dirty="0">
                <a:effectLst/>
                <a:ea typeface="Times New Roman" panose="02020603050405020304" pitchFamily="18" charset="0"/>
                <a:cs typeface="Times New Roman" panose="02020603050405020304" pitchFamily="18" charset="0"/>
              </a:rPr>
              <a:t> φανερώνει τη χρόνια παραμονή στο πάθος. Και ετυμολογικά ακόμη διαφέρουν, καθώς ο θυμός παράγεται από την αναθυμίαση, η οργή από το </a:t>
            </a:r>
            <a:r>
              <a:rPr lang="el-GR" sz="2600" dirty="0" err="1">
                <a:effectLst/>
                <a:ea typeface="Times New Roman" panose="02020603050405020304" pitchFamily="18" charset="0"/>
                <a:cs typeface="Times New Roman" panose="02020603050405020304" pitchFamily="18" charset="0"/>
              </a:rPr>
              <a:t>οργώ</a:t>
            </a:r>
            <a:r>
              <a:rPr lang="el-GR" sz="2600" dirty="0">
                <a:effectLst/>
                <a:ea typeface="Times New Roman" panose="02020603050405020304" pitchFamily="18" charset="0"/>
                <a:cs typeface="Times New Roman" panose="02020603050405020304" pitchFamily="18" charset="0"/>
              </a:rPr>
              <a:t>, που σημαίνει επιθυμώ την άμυνα </a:t>
            </a:r>
            <a:r>
              <a:rPr lang="el-GR" sz="2600" dirty="0">
                <a:cs typeface="Times New Roman" panose="02020603050405020304" pitchFamily="18" charset="0"/>
              </a:rPr>
              <a:t>(</a:t>
            </a:r>
            <a:r>
              <a:rPr lang="el-GR" sz="2600" dirty="0" err="1">
                <a:effectLst/>
                <a:ea typeface="Times New Roman" panose="02020603050405020304" pitchFamily="18" charset="0"/>
                <a:cs typeface="Times New Roman" panose="02020603050405020304" pitchFamily="18" charset="0"/>
              </a:rPr>
              <a:t>Ἰσιδώρου</a:t>
            </a:r>
            <a:r>
              <a:rPr lang="el-GR" sz="2600" dirty="0">
                <a:effectLst/>
                <a:ea typeface="Times New Roman" panose="02020603050405020304" pitchFamily="18" charset="0"/>
                <a:cs typeface="Times New Roman" panose="02020603050405020304" pitchFamily="18" charset="0"/>
              </a:rPr>
              <a:t> </a:t>
            </a:r>
            <a:r>
              <a:rPr lang="el-GR" sz="2600" dirty="0" err="1">
                <a:effectLst/>
                <a:ea typeface="Times New Roman" panose="02020603050405020304" pitchFamily="18" charset="0"/>
                <a:cs typeface="Times New Roman" panose="02020603050405020304" pitchFamily="18" charset="0"/>
              </a:rPr>
              <a:t>Πηλουσιώτου</a:t>
            </a:r>
            <a:r>
              <a:rPr lang="en-GB" sz="2600" dirty="0">
                <a:effectLst/>
                <a:ea typeface="Times New Roman" panose="02020603050405020304" pitchFamily="18" charset="0"/>
                <a:cs typeface="Times New Roman" panose="02020603050405020304" pitchFamily="18" charset="0"/>
              </a:rPr>
              <a:t>,</a:t>
            </a:r>
            <a:r>
              <a:rPr lang="en-GB" sz="2600" i="1" dirty="0">
                <a:effectLst/>
                <a:ea typeface="Times New Roman" panose="02020603050405020304" pitchFamily="18" charset="0"/>
                <a:cs typeface="Times New Roman" panose="02020603050405020304" pitchFamily="18" charset="0"/>
              </a:rPr>
              <a:t> </a:t>
            </a:r>
            <a:r>
              <a:rPr lang="el-GR" sz="2600" i="1" dirty="0" err="1">
                <a:effectLst/>
                <a:ea typeface="Times New Roman" panose="02020603050405020304" pitchFamily="18" charset="0"/>
                <a:cs typeface="Times New Roman" panose="02020603050405020304" pitchFamily="18" charset="0"/>
              </a:rPr>
              <a:t>Ἐπιστολῶν</a:t>
            </a:r>
            <a:r>
              <a:rPr lang="el-GR" sz="2600" i="1" dirty="0">
                <a:effectLst/>
                <a:ea typeface="Times New Roman" panose="02020603050405020304" pitchFamily="18" charset="0"/>
                <a:cs typeface="Times New Roman" panose="02020603050405020304" pitchFamily="18" charset="0"/>
              </a:rPr>
              <a:t> βιβλία πέντε</a:t>
            </a:r>
            <a:r>
              <a:rPr lang="en-GB" sz="2600" i="1" dirty="0">
                <a:effectLst/>
                <a:ea typeface="Times New Roman" panose="02020603050405020304" pitchFamily="18" charset="0"/>
                <a:cs typeface="Times New Roman" panose="02020603050405020304" pitchFamily="18" charset="0"/>
              </a:rPr>
              <a:t>, </a:t>
            </a:r>
            <a:r>
              <a:rPr lang="en-US" sz="2600" i="1" dirty="0">
                <a:effectLst/>
                <a:ea typeface="Times New Roman" panose="02020603050405020304" pitchFamily="18" charset="0"/>
                <a:cs typeface="Times New Roman" panose="02020603050405020304" pitchFamily="18" charset="0"/>
              </a:rPr>
              <a:t>LIB IV </a:t>
            </a:r>
            <a:r>
              <a:rPr lang="el-GR" sz="2600" i="1" dirty="0">
                <a:effectLst/>
                <a:ea typeface="Times New Roman" panose="02020603050405020304" pitchFamily="18" charset="0"/>
                <a:cs typeface="Times New Roman" panose="02020603050405020304" pitchFamily="18" charset="0"/>
              </a:rPr>
              <a:t>ΣΚΓ</a:t>
            </a:r>
            <a:r>
              <a:rPr lang="el-GR" sz="2600" dirty="0">
                <a:effectLst/>
                <a:ea typeface="Times New Roman" panose="02020603050405020304" pitchFamily="18" charset="0"/>
                <a:cs typeface="Times New Roman" panose="02020603050405020304" pitchFamily="18" charset="0"/>
              </a:rPr>
              <a:t>΄</a:t>
            </a:r>
            <a:r>
              <a:rPr lang="en-GB" sz="26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PG</a:t>
            </a:r>
            <a:r>
              <a:rPr lang="en-GB" sz="2600" dirty="0">
                <a:effectLst/>
                <a:ea typeface="Times New Roman" panose="02020603050405020304" pitchFamily="18" charset="0"/>
                <a:cs typeface="Times New Roman" panose="02020603050405020304" pitchFamily="18" charset="0"/>
              </a:rPr>
              <a:t>78, 1317</a:t>
            </a:r>
            <a:r>
              <a:rPr lang="en-US" sz="2600" dirty="0">
                <a:effectLst/>
                <a:ea typeface="Times New Roman" panose="02020603050405020304" pitchFamily="18" charset="0"/>
                <a:cs typeface="Times New Roman" panose="02020603050405020304" pitchFamily="18" charset="0"/>
              </a:rPr>
              <a:t>B</a:t>
            </a:r>
            <a:r>
              <a:rPr lang="el-GR" sz="2600" dirty="0">
                <a:ea typeface="Times New Roman" panose="02020603050405020304" pitchFamily="18" charset="0"/>
                <a:cs typeface="Times New Roman" panose="02020603050405020304" pitchFamily="18" charset="0"/>
              </a:rPr>
              <a:t>).</a:t>
            </a:r>
            <a:endParaRPr lang="el-GR" sz="2600" dirty="0"/>
          </a:p>
        </p:txBody>
      </p:sp>
    </p:spTree>
    <p:extLst>
      <p:ext uri="{BB962C8B-B14F-4D97-AF65-F5344CB8AC3E}">
        <p14:creationId xmlns:p14="http://schemas.microsoft.com/office/powerpoint/2010/main" val="71046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9823B5-2985-660C-CFB1-008C72E135A4}"/>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48B4C5FD-9629-D965-18FC-C3D83E2ACBF7}"/>
              </a:ext>
            </a:extLst>
          </p:cNvPr>
          <p:cNvSpPr>
            <a:spLocks noGrp="1"/>
          </p:cNvSpPr>
          <p:nvPr>
            <p:ph idx="1"/>
          </p:nvPr>
        </p:nvSpPr>
        <p:spPr>
          <a:xfrm>
            <a:off x="0" y="1343818"/>
            <a:ext cx="12192000" cy="5495927"/>
          </a:xfrm>
        </p:spPr>
        <p:txBody>
          <a:bodyPr>
            <a:normAutofit fontScale="92500" lnSpcReduction="10000"/>
          </a:bodyPr>
          <a:lstStyle/>
          <a:p>
            <a:r>
              <a:rPr lang="el-GR" sz="2800" dirty="0">
                <a:solidFill>
                  <a:srgbClr val="000000"/>
                </a:solidFill>
                <a:effectLst/>
                <a:ea typeface="Times New Roman" panose="02020603050405020304" pitchFamily="18" charset="0"/>
                <a:cs typeface="Times New Roman" panose="02020603050405020304" pitchFamily="18" charset="0"/>
              </a:rPr>
              <a:t>Η πατερική θεολογία, ρεαλιστική και ανθρωπιστική ταυτόχρονα χωρίς να απορεί για την κυριαρχία της αδικίας στο κοσμικό γίγνεσθαι, ενδιαφέρεται κυρίως για τους τρόπους της αντιμετώπισής της.</a:t>
            </a:r>
          </a:p>
          <a:p>
            <a:r>
              <a:rPr lang="el-GR" sz="2800" dirty="0">
                <a:effectLst/>
                <a:ea typeface="Times New Roman" panose="02020603050405020304" pitchFamily="18" charset="0"/>
                <a:cs typeface="Times New Roman" panose="02020603050405020304" pitchFamily="18" charset="0"/>
              </a:rPr>
              <a:t>Επειδή η αμαρτία, που οδηγεί τον άνθρωπο στη διάπραξη της αδικίας, αποτελεί μέρος της ανθρώπινης φύσης ως δυνατότητα επιλογής, οι πατέρες </a:t>
            </a:r>
            <a:r>
              <a:rPr lang="el-GR" sz="2800" b="1" dirty="0">
                <a:effectLst/>
                <a:ea typeface="Times New Roman" panose="02020603050405020304" pitchFamily="18" charset="0"/>
                <a:cs typeface="Times New Roman" panose="02020603050405020304" pitchFamily="18" charset="0"/>
              </a:rPr>
              <a:t>αποσκοπούν στη διόρθωση των αμαρτωλών και όχι στην καταδίκη τους</a:t>
            </a:r>
            <a:r>
              <a:rPr lang="el-GR" sz="2800" dirty="0">
                <a:effectLst/>
                <a:ea typeface="Times New Roman" panose="02020603050405020304" pitchFamily="18" charset="0"/>
                <a:cs typeface="Times New Roman" panose="02020603050405020304" pitchFamily="18" charset="0"/>
              </a:rPr>
              <a:t>. Γι’ αυτό και επιμένουν ότι οι άνθρωποι αυτοί πρέπει να προσκαλούνται </a:t>
            </a:r>
            <a:r>
              <a:rPr lang="el-GR" sz="2800" b="1" u="sng" dirty="0">
                <a:effectLst/>
                <a:ea typeface="Times New Roman" panose="02020603050405020304" pitchFamily="18" charset="0"/>
                <a:cs typeface="Times New Roman" panose="02020603050405020304" pitchFamily="18" charset="0"/>
              </a:rPr>
              <a:t>σε μετάνοια</a:t>
            </a:r>
            <a:r>
              <a:rPr lang="el-GR" sz="2800" dirty="0">
                <a:effectLst/>
                <a:ea typeface="Times New Roman" panose="02020603050405020304" pitchFamily="18" charset="0"/>
                <a:cs typeface="Times New Roman" panose="02020603050405020304" pitchFamily="18" charset="0"/>
              </a:rPr>
              <a:t> </a:t>
            </a:r>
            <a:r>
              <a:rPr lang="el-GR" sz="2800" b="1" dirty="0">
                <a:effectLst/>
                <a:ea typeface="Times New Roman" panose="02020603050405020304" pitchFamily="18" charset="0"/>
                <a:cs typeface="Times New Roman" panose="02020603050405020304" pitchFamily="18" charset="0"/>
              </a:rPr>
              <a:t>ώστε να μην απογοητεύονται και απελπίζονται </a:t>
            </a:r>
            <a:r>
              <a:rPr lang="el-GR" sz="2800" dirty="0">
                <a:effectLst/>
                <a:ea typeface="Times New Roman" panose="02020603050405020304" pitchFamily="18" charset="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Πηλουσιώτη</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 </a:t>
            </a:r>
            <a:r>
              <a:rPr lang="el-GR" sz="2800" i="1" dirty="0">
                <a:effectLst/>
                <a:ea typeface="Times New Roman" panose="02020603050405020304" pitchFamily="18" charset="0"/>
                <a:cs typeface="Times New Roman" panose="02020603050405020304" pitchFamily="18" charset="0"/>
              </a:rPr>
              <a:t>ΤΛΘ΄</a:t>
            </a:r>
            <a:r>
              <a:rPr lang="fr-FR" sz="2800" dirty="0">
                <a:effectLst/>
                <a:ea typeface="Times New Roman" panose="02020603050405020304" pitchFamily="18" charset="0"/>
                <a:cs typeface="Times New Roman" panose="02020603050405020304" pitchFamily="18" charset="0"/>
              </a:rPr>
              <a:t>, PG 78, 377AB</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a:t>
            </a:r>
            <a:endParaRPr lang="el-GR" sz="2800" dirty="0">
              <a:effectLst/>
              <a:ea typeface="Times New Roman" panose="02020603050405020304" pitchFamily="18" charset="0"/>
              <a:cs typeface="Times New Roman" panose="02020603050405020304" pitchFamily="18" charset="0"/>
            </a:endParaRPr>
          </a:p>
          <a:p>
            <a:r>
              <a:rPr lang="el-GR" dirty="0">
                <a:effectLst/>
                <a:ea typeface="Times New Roman" panose="02020603050405020304" pitchFamily="18" charset="0"/>
                <a:cs typeface="Times New Roman" panose="02020603050405020304" pitchFamily="18" charset="0"/>
              </a:rPr>
              <a:t>Βέβαια, ο χρόνος που πέρασε δεν γυρίζει πίσω και έτσι όσοι έφταιξαν δεν μπορούν να επιστρέψουν πίσω χρονικά, για να επανορθώσουν τα σφάλματά τους. Ωστόσο, </a:t>
            </a:r>
            <a:r>
              <a:rPr lang="el-GR" b="1" dirty="0">
                <a:effectLst/>
                <a:ea typeface="Times New Roman" panose="02020603050405020304" pitchFamily="18" charset="0"/>
                <a:cs typeface="Times New Roman" panose="02020603050405020304" pitchFamily="18" charset="0"/>
              </a:rPr>
              <a:t>η θεία φιλανθρωπία</a:t>
            </a:r>
            <a:r>
              <a:rPr lang="el-GR" dirty="0">
                <a:effectLst/>
                <a:ea typeface="Times New Roman" panose="02020603050405020304" pitchFamily="18" charset="0"/>
                <a:cs typeface="Times New Roman" panose="02020603050405020304" pitchFamily="18" charset="0"/>
              </a:rPr>
              <a:t> δέχεται αυτούς που μετανοούν. Η αγαθότητα του Θεού, αναγνωρίζοντας την πρόθυμη διάθεση των αμαρτωλών για επιστροφή και μεταμορφωτική αλλαγή, κάνει τη μετάνοια όχι απλώς πιθανότητα αλλά δυνατότητα, προσφέροντας τη θεραπεία (</a:t>
            </a:r>
            <a:r>
              <a:rPr lang="el-GR" dirty="0" err="1">
                <a:effectLst/>
                <a:ea typeface="Times New Roman" panose="02020603050405020304" pitchFamily="18" charset="0"/>
                <a:cs typeface="Times New Roman" panose="02020603050405020304" pitchFamily="18" charset="0"/>
              </a:rPr>
              <a:t>Ἰσιδώρου</a:t>
            </a:r>
            <a:r>
              <a:rPr lang="el-GR" dirty="0">
                <a:effectLst/>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Πηλουσιώτη</a:t>
            </a:r>
            <a:r>
              <a:rPr lang="fr-FR"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Ἐπιστολῶν</a:t>
            </a:r>
            <a:r>
              <a:rPr lang="el-GR" i="1" dirty="0">
                <a:effectLst/>
                <a:ea typeface="Times New Roman" panose="02020603050405020304" pitchFamily="18" charset="0"/>
                <a:cs typeface="Times New Roman" panose="02020603050405020304" pitchFamily="18" charset="0"/>
              </a:rPr>
              <a:t> βιβλία πέντε</a:t>
            </a:r>
            <a:r>
              <a:rPr lang="fr-FR" i="1" dirty="0">
                <a:effectLst/>
                <a:ea typeface="Times New Roman" panose="02020603050405020304" pitchFamily="18" charset="0"/>
                <a:cs typeface="Times New Roman" panose="02020603050405020304" pitchFamily="18" charset="0"/>
              </a:rPr>
              <a:t>, LIB V </a:t>
            </a:r>
            <a:r>
              <a:rPr lang="el-GR" i="1" dirty="0">
                <a:effectLst/>
                <a:ea typeface="Times New Roman" panose="02020603050405020304" pitchFamily="18" charset="0"/>
                <a:cs typeface="Times New Roman" panose="02020603050405020304" pitchFamily="18" charset="0"/>
              </a:rPr>
              <a:t>ΤΖ΄</a:t>
            </a:r>
            <a:r>
              <a:rPr lang="fr-FR" dirty="0">
                <a:effectLst/>
                <a:ea typeface="Times New Roman" panose="02020603050405020304" pitchFamily="18" charset="0"/>
                <a:cs typeface="Times New Roman" panose="02020603050405020304" pitchFamily="18" charset="0"/>
              </a:rPr>
              <a:t>, PG 78, 1516AB</a:t>
            </a:r>
            <a:r>
              <a:rPr lang="el-GR" dirty="0">
                <a:effectLst/>
                <a:ea typeface="Times New Roman" panose="02020603050405020304" pitchFamily="18" charset="0"/>
                <a:cs typeface="Times New Roman" panose="02020603050405020304" pitchFamily="18" charset="0"/>
              </a:rPr>
              <a:t>)</a:t>
            </a:r>
            <a:r>
              <a:rPr lang="fr-FR" dirty="0">
                <a:effectLst/>
                <a:ea typeface="Times New Roman" panose="02020603050405020304" pitchFamily="18" charset="0"/>
                <a:cs typeface="Times New Roman" panose="02020603050405020304" pitchFamily="18" charset="0"/>
              </a:rPr>
              <a:t>.  </a:t>
            </a:r>
            <a:endParaRPr lang="el-GR" dirty="0">
              <a:effectLst/>
              <a:ea typeface="Times New Roman" panose="02020603050405020304" pitchFamily="18" charset="0"/>
              <a:cs typeface="Times New Roman" panose="02020603050405020304" pitchFamily="18" charset="0"/>
            </a:endParaRPr>
          </a:p>
          <a:p>
            <a:endParaRPr lang="el-GR" sz="3000" dirty="0">
              <a:effectLst/>
              <a:ea typeface="Times New Roman" panose="02020603050405020304" pitchFamily="18" charset="0"/>
              <a:cs typeface="Times New Roman" panose="02020603050405020304" pitchFamily="18" charset="0"/>
            </a:endParaRPr>
          </a:p>
          <a:p>
            <a:endParaRPr lang="el-GR" sz="2800" dirty="0">
              <a:solidFill>
                <a:srgbClr val="000000"/>
              </a:solidFill>
              <a:effectLst/>
              <a:ea typeface="Times New Roman" panose="02020603050405020304" pitchFamily="18" charset="0"/>
              <a:cs typeface="Times New Roman" panose="02020603050405020304" pitchFamily="18" charset="0"/>
            </a:endParaRPr>
          </a:p>
          <a:p>
            <a:endParaRPr lang="el-GR" sz="2800" dirty="0">
              <a:effectLst/>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66759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617A23-9786-2995-C639-0F0E3FDD4915}"/>
              </a:ext>
            </a:extLst>
          </p:cNvPr>
          <p:cNvSpPr>
            <a:spLocks noGrp="1"/>
          </p:cNvSpPr>
          <p:nvPr>
            <p:ph type="title"/>
          </p:nvPr>
        </p:nvSpPr>
        <p:spPr>
          <a:xfrm>
            <a:off x="838200" y="0"/>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B4CC2F6A-004F-BAEA-3F9C-6A38654905B4}"/>
              </a:ext>
            </a:extLst>
          </p:cNvPr>
          <p:cNvSpPr>
            <a:spLocks noGrp="1"/>
          </p:cNvSpPr>
          <p:nvPr>
            <p:ph idx="1"/>
          </p:nvPr>
        </p:nvSpPr>
        <p:spPr>
          <a:xfrm>
            <a:off x="0" y="1222218"/>
            <a:ext cx="12192000" cy="5635782"/>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Δεν θα πρέπει λοιπόν να βλάπτεται ο άνθρωπος από τον θυμό, τον οποίο τοποθέτησε ο δημιουργός στην ψυχή ως βοηθό, για να τονώσει το σώμα από τη χαυνότητα και οκνηρία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n-GB" sz="2800" dirty="0">
                <a:effectLst/>
                <a:ea typeface="Times New Roman" panose="02020603050405020304" pitchFamily="18" charset="0"/>
                <a:cs typeface="Times New Roman" panose="02020603050405020304" pitchFamily="18" charset="0"/>
              </a:rPr>
              <a:t>,</a:t>
            </a:r>
            <a:r>
              <a:rPr lang="en-GB"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en-GB" sz="2800" i="1" dirty="0">
                <a:effectLst/>
                <a:ea typeface="Times New Roman" panose="02020603050405020304" pitchFamily="18" charset="0"/>
                <a:cs typeface="Times New Roman" panose="02020603050405020304" pitchFamily="18" charset="0"/>
              </a:rPr>
              <a:t>, </a:t>
            </a:r>
            <a:r>
              <a:rPr lang="en-US" sz="2800" i="1" dirty="0">
                <a:effectLst/>
                <a:ea typeface="Times New Roman" panose="02020603050405020304" pitchFamily="18" charset="0"/>
                <a:cs typeface="Times New Roman" panose="02020603050405020304" pitchFamily="18" charset="0"/>
              </a:rPr>
              <a:t>LIB I </a:t>
            </a:r>
            <a:r>
              <a:rPr lang="el-GR" sz="2800" i="1" dirty="0">
                <a:effectLst/>
                <a:ea typeface="Times New Roman" panose="02020603050405020304" pitchFamily="18" charset="0"/>
                <a:cs typeface="Times New Roman" panose="02020603050405020304" pitchFamily="18" charset="0"/>
              </a:rPr>
              <a:t>ΣΠ</a:t>
            </a:r>
            <a:r>
              <a:rPr lang="el-GR" sz="2800"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n-GB" sz="2800" dirty="0">
                <a:effectLst/>
                <a:ea typeface="Times New Roman" panose="02020603050405020304" pitchFamily="18" charset="0"/>
                <a:cs typeface="Times New Roman" panose="02020603050405020304" pitchFamily="18" charset="0"/>
              </a:rPr>
              <a:t>78, 345</a:t>
            </a:r>
            <a:r>
              <a:rPr lang="en-US" sz="2800" dirty="0">
                <a:effectLst/>
                <a:ea typeface="Times New Roman" panose="02020603050405020304" pitchFamily="18" charset="0"/>
                <a:cs typeface="Times New Roman" panose="02020603050405020304" pitchFamily="18" charset="0"/>
              </a:rPr>
              <a:t>D-348A</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Έτσι προκύπτει η έννοια του </a:t>
            </a:r>
            <a:r>
              <a:rPr lang="el-GR" sz="2800" b="1" dirty="0">
                <a:effectLst/>
                <a:ea typeface="Times New Roman" panose="02020603050405020304" pitchFamily="18" charset="0"/>
                <a:cs typeface="Times New Roman" panose="02020603050405020304" pitchFamily="18" charset="0"/>
              </a:rPr>
              <a:t>καλού θυμού</a:t>
            </a:r>
            <a:r>
              <a:rPr lang="el-GR" sz="2800" dirty="0">
                <a:effectLst/>
                <a:ea typeface="Times New Roman" panose="02020603050405020304" pitchFamily="18" charset="0"/>
                <a:cs typeface="Times New Roman" panose="02020603050405020304" pitchFamily="18" charset="0"/>
              </a:rPr>
              <a:t>, ο οποίος διακρίνεται από το μιαρό, με βάση τα αποτελέσματά του. Ο καλός θυμός καταργεί τους κακούς λογισμούς, ενώ ο μιαρός θυμός φθείρει τους καλούς λογισμούς: </a:t>
            </a:r>
            <a:r>
              <a:rPr lang="en-GB"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ὁ </a:t>
            </a:r>
            <a:r>
              <a:rPr lang="el-GR" sz="2800" i="1" dirty="0" err="1">
                <a:effectLst/>
                <a:ea typeface="Times New Roman" panose="02020603050405020304" pitchFamily="18" charset="0"/>
                <a:cs typeface="Times New Roman" panose="02020603050405020304" pitchFamily="18" charset="0"/>
              </a:rPr>
              <a:t>θυμὸς</a:t>
            </a:r>
            <a:r>
              <a:rPr lang="el-GR" sz="2800" i="1" dirty="0">
                <a:effectLst/>
                <a:ea typeface="Times New Roman" panose="02020603050405020304" pitchFamily="18" charset="0"/>
                <a:cs typeface="Times New Roman" panose="02020603050405020304" pitchFamily="18" charset="0"/>
              </a:rPr>
              <a:t> ὁ καλός </a:t>
            </a:r>
            <a:r>
              <a:rPr lang="el-GR" sz="2800" i="1" dirty="0" err="1">
                <a:effectLst/>
                <a:ea typeface="Times New Roman" panose="02020603050405020304" pitchFamily="18" charset="0"/>
                <a:cs typeface="Times New Roman" panose="02020603050405020304" pitchFamily="18" charset="0"/>
              </a:rPr>
              <a:t>ἐστι</a:t>
            </a:r>
            <a:r>
              <a:rPr lang="el-GR" sz="2800" i="1" dirty="0">
                <a:effectLst/>
                <a:ea typeface="Times New Roman" panose="02020603050405020304" pitchFamily="18" charset="0"/>
                <a:cs typeface="Times New Roman" panose="02020603050405020304" pitchFamily="18" charset="0"/>
              </a:rPr>
              <a:t> δύναμις </a:t>
            </a:r>
            <a:r>
              <a:rPr lang="el-GR" sz="2800" i="1" dirty="0" err="1">
                <a:effectLst/>
                <a:ea typeface="Times New Roman" panose="02020603050405020304" pitchFamily="18" charset="0"/>
                <a:cs typeface="Times New Roman" panose="02020603050405020304" pitchFamily="18" charset="0"/>
              </a:rPr>
              <a:t>ψυχῆς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κακῶν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διαλογισμῶν</a:t>
            </a:r>
            <a:r>
              <a:rPr lang="el-GR" sz="2800" i="1" dirty="0">
                <a:effectLst/>
                <a:ea typeface="Times New Roman" panose="02020603050405020304" pitchFamily="18" charset="0"/>
                <a:cs typeface="Times New Roman" panose="02020603050405020304" pitchFamily="18" charset="0"/>
              </a:rPr>
              <a:t> καταργητική</a:t>
            </a:r>
            <a:r>
              <a:rPr lang="en-GB" sz="2800" i="1"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ὁ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μιαρὸς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θυμὸς</a:t>
            </a:r>
            <a:r>
              <a:rPr lang="el-GR" sz="2800" i="1" dirty="0">
                <a:effectLst/>
                <a:ea typeface="Times New Roman" panose="02020603050405020304" pitchFamily="18" charset="0"/>
                <a:cs typeface="Times New Roman" panose="02020603050405020304" pitchFamily="18" charset="0"/>
              </a:rPr>
              <a:t> δύναμις </a:t>
            </a:r>
            <a:r>
              <a:rPr lang="el-GR" sz="2800" i="1" dirty="0" err="1">
                <a:effectLst/>
                <a:ea typeface="Times New Roman" panose="02020603050405020304" pitchFamily="18" charset="0"/>
                <a:cs typeface="Times New Roman" panose="02020603050405020304" pitchFamily="18" charset="0"/>
              </a:rPr>
              <a:t>ψυχῆς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νοσηλευούσης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ὀρθῶν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λογισμῶν</a:t>
            </a:r>
            <a:r>
              <a:rPr lang="el-GR" sz="2800" i="1" dirty="0">
                <a:effectLst/>
                <a:ea typeface="Times New Roman" panose="02020603050405020304" pitchFamily="18" charset="0"/>
                <a:cs typeface="Times New Roman" panose="02020603050405020304" pitchFamily="18" charset="0"/>
              </a:rPr>
              <a:t> φθαρτική</a:t>
            </a:r>
            <a:r>
              <a:rPr lang="en-GB" sz="2800"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en-GB"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Σκέμματα</a:t>
            </a:r>
            <a:r>
              <a:rPr lang="en-GB" sz="2800" i="1" dirty="0">
                <a:effectLst/>
                <a:ea typeface="Times New Roman" panose="02020603050405020304" pitchFamily="18" charset="0"/>
                <a:cs typeface="Times New Roman" panose="02020603050405020304" pitchFamily="18" charset="0"/>
              </a:rPr>
              <a:t> 9</a:t>
            </a:r>
            <a:r>
              <a:rPr lang="en-GB" sz="2800" dirty="0">
                <a:effectLst/>
                <a:ea typeface="Times New Roman" panose="02020603050405020304" pitchFamily="18" charset="0"/>
                <a:cs typeface="Times New Roman" panose="02020603050405020304" pitchFamily="18" charset="0"/>
              </a:rPr>
              <a:t>, Frank. </a:t>
            </a:r>
            <a:r>
              <a:rPr lang="el-GR" sz="2800" dirty="0">
                <a:effectLst/>
                <a:ea typeface="Times New Roman" panose="02020603050405020304" pitchFamily="18" charset="0"/>
                <a:cs typeface="Times New Roman" panose="02020603050405020304" pitchFamily="18" charset="0"/>
              </a:rPr>
              <a:t>σ</a:t>
            </a:r>
            <a:r>
              <a:rPr lang="en-GB" sz="2800" dirty="0">
                <a:effectLst/>
                <a:ea typeface="Times New Roman" panose="02020603050405020304" pitchFamily="18" charset="0"/>
                <a:cs typeface="Times New Roman" panose="02020603050405020304" pitchFamily="18" charset="0"/>
              </a:rPr>
              <a:t>. 431</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Η θετική ενέργεια του θυμού απαντά στην </a:t>
            </a:r>
            <a:r>
              <a:rPr lang="el-GR" sz="2800" u="sng" dirty="0">
                <a:effectLst/>
                <a:ea typeface="Times New Roman" panose="02020603050405020304" pitchFamily="18" charset="0"/>
                <a:cs typeface="Times New Roman" panose="02020603050405020304" pitchFamily="18" charset="0"/>
              </a:rPr>
              <a:t>έκφραση του "</a:t>
            </a:r>
            <a:r>
              <a:rPr lang="el-GR" sz="2800" i="1" u="sng" dirty="0" err="1">
                <a:effectLst/>
                <a:ea typeface="Times New Roman" panose="02020603050405020304" pitchFamily="18" charset="0"/>
                <a:cs typeface="Times New Roman" panose="02020603050405020304" pitchFamily="18" charset="0"/>
              </a:rPr>
              <a:t>ἀοργήτου</a:t>
            </a:r>
            <a:r>
              <a:rPr lang="el-GR" sz="2800" i="1" u="sng" dirty="0">
                <a:effectLst/>
                <a:ea typeface="Times New Roman" panose="02020603050405020304" pitchFamily="18" charset="0"/>
                <a:cs typeface="Times New Roman" panose="02020603050405020304" pitchFamily="18" charset="0"/>
              </a:rPr>
              <a:t> </a:t>
            </a:r>
            <a:r>
              <a:rPr lang="el-GR" sz="2800" i="1" u="sng" dirty="0" err="1">
                <a:effectLst/>
                <a:ea typeface="Times New Roman" panose="02020603050405020304" pitchFamily="18" charset="0"/>
                <a:cs typeface="Times New Roman" panose="02020603050405020304" pitchFamily="18" charset="0"/>
              </a:rPr>
              <a:t>θυμοῦ</a:t>
            </a:r>
            <a:r>
              <a:rPr lang="el-GR" sz="2800" u="sng"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ο οποίος αντιδιαστέλλεται με το μίσος, για να αποδοθεί νοηματικά με την </a:t>
            </a:r>
            <a:r>
              <a:rPr lang="el-GR" sz="2800" u="sng" dirty="0">
                <a:effectLst/>
                <a:ea typeface="Times New Roman" panose="02020603050405020304" pitchFamily="18" charset="0"/>
                <a:cs typeface="Times New Roman" panose="02020603050405020304" pitchFamily="18" charset="0"/>
              </a:rPr>
              <a:t>έννοια του ελέγχου: </a:t>
            </a:r>
            <a:r>
              <a:rPr lang="en-GB" sz="2800" dirty="0">
                <a:effectLst/>
                <a:ea typeface="Times New Roman" panose="02020603050405020304" pitchFamily="18" charset="0"/>
                <a:cs typeface="Times New Roman" panose="02020603050405020304" pitchFamily="18" charset="0"/>
              </a:rPr>
              <a:t>«</a:t>
            </a:r>
            <a:r>
              <a:rPr lang="el-GR" sz="2800" i="1" dirty="0" err="1">
                <a:effectLst/>
                <a:ea typeface="Times New Roman" panose="02020603050405020304" pitchFamily="18" charset="0"/>
                <a:cs typeface="Times New Roman" panose="02020603050405020304" pitchFamily="18" charset="0"/>
              </a:rPr>
              <a:t>Δεῖ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τοίνυν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ἀοργήτῳ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θυμῷ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ἁρπάζειν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δίκαιον </a:t>
            </a:r>
            <a:r>
              <a:rPr lang="el-GR" sz="2800" i="1" dirty="0" err="1">
                <a:effectLst/>
                <a:ea typeface="Times New Roman" panose="02020603050405020304" pitchFamily="18" charset="0"/>
                <a:cs typeface="Times New Roman" panose="02020603050405020304" pitchFamily="18" charset="0"/>
              </a:rPr>
              <a:t>ἐκ</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ὑβρίζειν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τολμώντων</a:t>
            </a:r>
            <a:r>
              <a:rPr lang="el-GR" sz="2800" i="1" dirty="0">
                <a:effectLst/>
                <a:ea typeface="Times New Roman" panose="02020603050405020304" pitchFamily="18" charset="0"/>
                <a:cs typeface="Times New Roman" panose="02020603050405020304" pitchFamily="18" charset="0"/>
              </a:rPr>
              <a:t>· ὁ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εὐσεβείας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ζῆλος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μισῶν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a:t>
            </a:r>
            <a:r>
              <a:rPr lang="en-GB"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ἐλέγχων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νῖκος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ἐνδείκνυται</a:t>
            </a:r>
            <a:r>
              <a:rPr lang="en-GB" sz="2800" i="1" dirty="0">
                <a:effectLst/>
                <a:ea typeface="Times New Roman" panose="02020603050405020304" pitchFamily="18" charset="0"/>
                <a:cs typeface="Times New Roman" panose="02020603050405020304" pitchFamily="18" charset="0"/>
              </a:rPr>
              <a:t>»</a:t>
            </a:r>
            <a:r>
              <a:rPr lang="el-GR" sz="2800" i="1" dirty="0">
                <a:ea typeface="Times New Roman" panose="02020603050405020304" pitchFamily="18" charset="0"/>
                <a:cs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Διαδόχου </a:t>
            </a:r>
            <a:r>
              <a:rPr lang="el-GR" sz="2800" dirty="0" err="1">
                <a:effectLst/>
                <a:ea typeface="Times New Roman" panose="02020603050405020304" pitchFamily="18" charset="0"/>
                <a:cs typeface="Times New Roman" panose="02020603050405020304" pitchFamily="18" charset="0"/>
              </a:rPr>
              <a:t>Φωτικῆς</a:t>
            </a:r>
            <a:r>
              <a:rPr lang="en-GB"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Ἑκατὸ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Γνωστικὰ</a:t>
            </a:r>
            <a:r>
              <a:rPr lang="el-GR" sz="2800" i="1" dirty="0">
                <a:effectLst/>
                <a:ea typeface="Times New Roman" panose="02020603050405020304" pitchFamily="18" charset="0"/>
                <a:cs typeface="Times New Roman" panose="02020603050405020304" pitchFamily="18" charset="0"/>
              </a:rPr>
              <a:t> Κεφάλαια ς΄</a:t>
            </a:r>
            <a:r>
              <a:rPr lang="en-GB" sz="2800" dirty="0">
                <a:effectLst/>
                <a:ea typeface="Times New Roman" panose="02020603050405020304" pitchFamily="18" charset="0"/>
                <a:cs typeface="Times New Roman" panose="02020603050405020304" pitchFamily="18" charset="0"/>
              </a:rPr>
              <a:t>, SChr5,  </a:t>
            </a:r>
            <a:r>
              <a:rPr lang="el-GR" sz="2800" dirty="0">
                <a:effectLst/>
                <a:ea typeface="Times New Roman" panose="02020603050405020304" pitchFamily="18" charset="0"/>
                <a:cs typeface="Times New Roman" panose="02020603050405020304" pitchFamily="18" charset="0"/>
              </a:rPr>
              <a:t>σ</a:t>
            </a:r>
            <a:r>
              <a:rPr lang="en-GB" sz="2800" dirty="0">
                <a:effectLst/>
                <a:ea typeface="Times New Roman" panose="02020603050405020304" pitchFamily="18" charset="0"/>
                <a:cs typeface="Times New Roman" panose="02020603050405020304" pitchFamily="18" charset="0"/>
              </a:rPr>
              <a:t>. 87</a:t>
            </a:r>
            <a:r>
              <a:rPr lang="el-GR" sz="2800" dirty="0">
                <a:effectLst/>
                <a:ea typeface="Times New Roman" panose="02020603050405020304" pitchFamily="18" charset="0"/>
                <a:cs typeface="Times New Roman" panose="02020603050405020304" pitchFamily="18" charset="0"/>
              </a:rPr>
              <a:t>).</a:t>
            </a:r>
            <a:r>
              <a:rPr lang="el-GR" sz="2800" u="sng" dirty="0">
                <a:ea typeface="Times New Roman" panose="02020603050405020304" pitchFamily="18" charset="0"/>
                <a:cs typeface="Times New Roman" panose="02020603050405020304" pitchFamily="18" charset="0"/>
              </a:rPr>
              <a:t> </a:t>
            </a:r>
            <a:endParaRPr lang="el-GR" sz="28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9761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DC2F1A-4FE8-8FCB-963C-963AF3F4A4AF}"/>
              </a:ext>
            </a:extLst>
          </p:cNvPr>
          <p:cNvSpPr>
            <a:spLocks noGrp="1"/>
          </p:cNvSpPr>
          <p:nvPr>
            <p:ph type="title"/>
          </p:nvPr>
        </p:nvSpPr>
        <p:spPr>
          <a:xfrm>
            <a:off x="838200" y="18255"/>
            <a:ext cx="10515600" cy="1050257"/>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DDCF8D64-FE71-CB90-7F9A-258CF3EA9AAB}"/>
              </a:ext>
            </a:extLst>
          </p:cNvPr>
          <p:cNvSpPr>
            <a:spLocks noGrp="1"/>
          </p:cNvSpPr>
          <p:nvPr>
            <p:ph idx="1"/>
          </p:nvPr>
        </p:nvSpPr>
        <p:spPr>
          <a:xfrm>
            <a:off x="0" y="974036"/>
            <a:ext cx="12192000" cy="5865710"/>
          </a:xfrm>
        </p:spPr>
        <p:txBody>
          <a:bodyPr>
            <a:normAutofit fontScale="85000" lnSpcReduction="20000"/>
          </a:bodyPr>
          <a:lstStyle/>
          <a:p>
            <a:r>
              <a:rPr lang="el-GR" b="1" dirty="0">
                <a:effectLst/>
                <a:ea typeface="Times New Roman" panose="02020603050405020304" pitchFamily="18" charset="0"/>
                <a:cs typeface="Times New Roman" panose="02020603050405020304" pitchFamily="18" charset="0"/>
              </a:rPr>
              <a:t>Ο θυμός, όταν αδικείται ο Θεός, είναι η μόνη διέξοδος</a:t>
            </a:r>
            <a:r>
              <a:rPr lang="el-GR" dirty="0">
                <a:effectLst/>
                <a:ea typeface="Times New Roman" panose="02020603050405020304" pitchFamily="18" charset="0"/>
                <a:cs typeface="Times New Roman" panose="02020603050405020304" pitchFamily="18" charset="0"/>
              </a:rPr>
              <a:t>. Οι πιστοί δεν θα πρέπει να εκδικούνται γι’ αυτά που τους συμβαίνουν και να παραβλέπουν τα όσα γίνονται σε βάρος του Θεού. Όταν οι ίδιοι αδικούνται, η πραότητα είναι πάρα πολύ χρήσιμη, όταν όμως αδικείται ο Θεός, ο θυμός είναι πιο ωραίος από την επιείκεια.  Συνήθως οι άνθρωποι κάνουν το αντίθετο. Δεν συγχωρούν τους εχθρούς τους, αλλά συμπεριφέρονται ήρεμα και φιλάνθρωπα σε εκείνους που οπλίζουν τη γλώσσα τους κατά του Θεού (</a:t>
            </a:r>
            <a:r>
              <a:rPr lang="el-GR" dirty="0" err="1">
                <a:effectLst/>
                <a:ea typeface="Times New Roman" panose="02020603050405020304" pitchFamily="18" charset="0"/>
                <a:cs typeface="Times New Roman" panose="02020603050405020304" pitchFamily="18" charset="0"/>
              </a:rPr>
              <a:t>Ἰσιδώρου</a:t>
            </a:r>
            <a:r>
              <a:rPr lang="el-GR" dirty="0">
                <a:effectLst/>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Πηλουσιώτου</a:t>
            </a:r>
            <a:r>
              <a:rPr lang="en-GB" dirty="0">
                <a:effectLst/>
                <a:ea typeface="Times New Roman" panose="02020603050405020304" pitchFamily="18" charset="0"/>
                <a:cs typeface="Times New Roman" panose="02020603050405020304" pitchFamily="18" charset="0"/>
              </a:rPr>
              <a:t>,</a:t>
            </a:r>
            <a:r>
              <a:rPr lang="en-GB"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Ἐπιστολῶν</a:t>
            </a:r>
            <a:r>
              <a:rPr lang="el-GR" i="1" dirty="0">
                <a:effectLst/>
                <a:ea typeface="Times New Roman" panose="02020603050405020304" pitchFamily="18" charset="0"/>
                <a:cs typeface="Times New Roman" panose="02020603050405020304" pitchFamily="18" charset="0"/>
              </a:rPr>
              <a:t> βιβλία πέντε</a:t>
            </a:r>
            <a:r>
              <a:rPr lang="en-GB" i="1" dirty="0">
                <a:effectLst/>
                <a:ea typeface="Times New Roman" panose="02020603050405020304" pitchFamily="18" charset="0"/>
                <a:cs typeface="Times New Roman" panose="02020603050405020304" pitchFamily="18" charset="0"/>
              </a:rPr>
              <a:t>, </a:t>
            </a:r>
            <a:r>
              <a:rPr lang="en-US" i="1" dirty="0">
                <a:effectLst/>
                <a:ea typeface="Times New Roman" panose="02020603050405020304" pitchFamily="18" charset="0"/>
                <a:cs typeface="Times New Roman" panose="02020603050405020304" pitchFamily="18" charset="0"/>
              </a:rPr>
              <a:t>LIB V </a:t>
            </a:r>
            <a:r>
              <a:rPr lang="el-GR" i="1" dirty="0">
                <a:effectLst/>
                <a:ea typeface="Times New Roman" panose="02020603050405020304" pitchFamily="18" charset="0"/>
                <a:cs typeface="Times New Roman" panose="02020603050405020304" pitchFamily="18" charset="0"/>
              </a:rPr>
              <a:t>ΣΚΖ</a:t>
            </a:r>
            <a:r>
              <a:rPr lang="el-GR" dirty="0">
                <a:effectLst/>
                <a:ea typeface="Times New Roman" panose="02020603050405020304" pitchFamily="18" charset="0"/>
                <a:cs typeface="Times New Roman" panose="02020603050405020304" pitchFamily="18" charset="0"/>
              </a:rPr>
              <a:t>΄</a:t>
            </a:r>
            <a:r>
              <a:rPr lang="en-GB" dirty="0">
                <a:effectLst/>
                <a:ea typeface="Times New Roman" panose="02020603050405020304" pitchFamily="18" charset="0"/>
                <a:cs typeface="Times New Roman" panose="02020603050405020304" pitchFamily="18" charset="0"/>
              </a:rPr>
              <a:t>, </a:t>
            </a:r>
            <a:r>
              <a:rPr lang="en-US" dirty="0">
                <a:effectLst/>
                <a:ea typeface="Times New Roman" panose="02020603050405020304" pitchFamily="18" charset="0"/>
                <a:cs typeface="Times New Roman" panose="02020603050405020304" pitchFamily="18" charset="0"/>
              </a:rPr>
              <a:t>PG</a:t>
            </a:r>
            <a:r>
              <a:rPr lang="en-GB" dirty="0">
                <a:effectLst/>
                <a:ea typeface="Times New Roman" panose="02020603050405020304" pitchFamily="18" charset="0"/>
                <a:cs typeface="Times New Roman" panose="02020603050405020304" pitchFamily="18" charset="0"/>
              </a:rPr>
              <a:t>78, 1469</a:t>
            </a:r>
            <a:r>
              <a:rPr lang="en-US" dirty="0">
                <a:effectLst/>
                <a:ea typeface="Times New Roman" panose="02020603050405020304" pitchFamily="18" charset="0"/>
                <a:cs typeface="Times New Roman" panose="02020603050405020304" pitchFamily="18" charset="0"/>
              </a:rPr>
              <a:t>D-1472A</a:t>
            </a:r>
            <a:r>
              <a:rPr lang="el-GR" dirty="0">
                <a:effectLst/>
                <a:ea typeface="Times New Roman" panose="02020603050405020304" pitchFamily="18" charset="0"/>
                <a:cs typeface="Times New Roman" panose="02020603050405020304" pitchFamily="18" charset="0"/>
              </a:rPr>
              <a:t>)</a:t>
            </a:r>
          </a:p>
          <a:p>
            <a:r>
              <a:rPr lang="el-GR" dirty="0">
                <a:effectLst/>
                <a:ea typeface="Times New Roman" panose="02020603050405020304" pitchFamily="18" charset="0"/>
                <a:cs typeface="Times New Roman" panose="02020603050405020304" pitchFamily="18" charset="0"/>
              </a:rPr>
              <a:t>Η ποιότητα του θυμού, τελικά, εξαρτάται από τη χρήση του και όχι από τη φύση του, μια και προορίζεται όχι για την αντιμετώπιση των αδελφών αλλά αποκλειστικά και μόνο για την αντίκρουση των δαιμονικών πειρασμών</a:t>
            </a:r>
            <a:r>
              <a:rPr lang="el-GR" dirty="0">
                <a:ea typeface="Times New Roman" panose="02020603050405020304" pitchFamily="18" charset="0"/>
                <a:cs typeface="Times New Roman" panose="02020603050405020304" pitchFamily="18" charset="0"/>
              </a:rPr>
              <a:t>: </a:t>
            </a:r>
            <a:r>
              <a:rPr lang="en-GB" dirty="0">
                <a:effectLst/>
                <a:ea typeface="Times New Roman" panose="02020603050405020304" pitchFamily="18" charset="0"/>
                <a:cs typeface="Times New Roman" panose="02020603050405020304" pitchFamily="18" charset="0"/>
              </a:rPr>
              <a:t>«</a:t>
            </a:r>
            <a:r>
              <a:rPr lang="el-GR" i="1" dirty="0" err="1">
                <a:effectLst/>
                <a:ea typeface="Times New Roman" panose="02020603050405020304" pitchFamily="18" charset="0"/>
                <a:cs typeface="Times New Roman" panose="02020603050405020304" pitchFamily="18" charset="0"/>
              </a:rPr>
              <a:t>μὴ</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ἀντιστρέψῃς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τοῦ</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θυμοῦ</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χρῆσιν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εἰς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παρὰ</a:t>
            </a:r>
            <a:r>
              <a:rPr lang="el-GR" i="1" dirty="0">
                <a:effectLst/>
                <a:ea typeface="Times New Roman" panose="02020603050405020304" pitchFamily="18" charset="0"/>
                <a:cs typeface="Times New Roman" panose="02020603050405020304" pitchFamily="18" charset="0"/>
              </a:rPr>
              <a:t> φύσιν</a:t>
            </a:r>
            <a:r>
              <a:rPr lang="en-GB"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ὥστε</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θυμοῦσθαι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μὲν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τῷ</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ἀδελφῷ</a:t>
            </a:r>
            <a:r>
              <a:rPr lang="en-GB"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κατὰ</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ὁμοίωσιν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τοῦ</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ὄφεως</a:t>
            </a:r>
            <a:r>
              <a:rPr lang="en-GB"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φιλιοῦσθαι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δὲ</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τῷ</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ὄφει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κατὰ</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συγκατάθεσιν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τῶν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λογισμῶν</a:t>
            </a:r>
            <a:r>
              <a:rPr lang="en-GB" dirty="0">
                <a:effectLst/>
                <a:ea typeface="Times New Roman" panose="02020603050405020304" pitchFamily="18" charset="0"/>
                <a:cs typeface="Times New Roman" panose="02020603050405020304" pitchFamily="18" charset="0"/>
              </a:rPr>
              <a:t>»</a:t>
            </a:r>
            <a:r>
              <a:rPr lang="el-GR" dirty="0">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Ευαγρίου</a:t>
            </a:r>
            <a:r>
              <a:rPr lang="el-GR" dirty="0">
                <a:effectLst/>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Ποντικοῦ</a:t>
            </a:r>
            <a:r>
              <a:rPr lang="en-GB" dirty="0">
                <a:effectLst/>
                <a:ea typeface="Times New Roman" panose="02020603050405020304" pitchFamily="18" charset="0"/>
                <a:cs typeface="Times New Roman" panose="02020603050405020304" pitchFamily="18" charset="0"/>
              </a:rPr>
              <a:t>, </a:t>
            </a:r>
            <a:r>
              <a:rPr lang="el-GR" i="1" dirty="0">
                <a:effectLst/>
                <a:ea typeface="Times New Roman" panose="02020603050405020304" pitchFamily="18" charset="0"/>
                <a:cs typeface="Times New Roman" panose="02020603050405020304" pitchFamily="18" charset="0"/>
              </a:rPr>
              <a:t>Λόγος </a:t>
            </a:r>
            <a:r>
              <a:rPr lang="el-GR" i="1" dirty="0" err="1">
                <a:effectLst/>
                <a:ea typeface="Times New Roman" panose="02020603050405020304" pitchFamily="18" charset="0"/>
                <a:cs typeface="Times New Roman" panose="02020603050405020304" pitchFamily="18" charset="0"/>
              </a:rPr>
              <a:t>πρὸς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Εὐλόγιον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μοναχὸν</a:t>
            </a:r>
            <a:r>
              <a:rPr lang="en-GB" i="1" dirty="0">
                <a:effectLst/>
                <a:ea typeface="Times New Roman" panose="02020603050405020304" pitchFamily="18" charset="0"/>
                <a:cs typeface="Times New Roman" panose="02020603050405020304" pitchFamily="18" charset="0"/>
              </a:rPr>
              <a:t>,</a:t>
            </a:r>
            <a:r>
              <a:rPr lang="en-GB" dirty="0">
                <a:effectLst/>
                <a:ea typeface="Times New Roman" panose="02020603050405020304" pitchFamily="18" charset="0"/>
                <a:cs typeface="Times New Roman" panose="02020603050405020304" pitchFamily="18" charset="0"/>
              </a:rPr>
              <a:t> PG 79, 1105 D</a:t>
            </a:r>
            <a:r>
              <a:rPr lang="el-GR">
                <a:ea typeface="Times New Roman" panose="02020603050405020304" pitchFamily="18" charset="0"/>
                <a:cs typeface="Times New Roman" panose="02020603050405020304" pitchFamily="18" charset="0"/>
              </a:rPr>
              <a:t>). </a:t>
            </a:r>
          </a:p>
          <a:p>
            <a:r>
              <a:rPr lang="el-GR">
                <a:effectLst/>
                <a:ea typeface="Times New Roman" panose="02020603050405020304" pitchFamily="18" charset="0"/>
                <a:cs typeface="Times New Roman" panose="02020603050405020304" pitchFamily="18" charset="0"/>
              </a:rPr>
              <a:t>Ωστόσο</a:t>
            </a:r>
            <a:r>
              <a:rPr lang="el-GR" dirty="0">
                <a:effectLst/>
                <a:ea typeface="Times New Roman" panose="02020603050405020304" pitchFamily="18" charset="0"/>
                <a:cs typeface="Times New Roman" panose="02020603050405020304" pitchFamily="18" charset="0"/>
              </a:rPr>
              <a:t>, στην περίπτωση του θυμού, μοναδικό και αναντικατάστατο αντίδοτο θεωρείται η αγάπη: «</a:t>
            </a:r>
            <a:r>
              <a:rPr lang="el-GR" i="1" dirty="0" err="1">
                <a:effectLst/>
                <a:ea typeface="Times New Roman" panose="02020603050405020304" pitchFamily="18" charset="0"/>
                <a:cs typeface="Times New Roman" panose="02020603050405020304" pitchFamily="18" charset="0"/>
              </a:rPr>
              <a:t>Εἰ</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γὰρ</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τῆς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ἀγάπης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τὸ</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μακροθυμεῖν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οὐ</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τῆς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ἀγάπης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τὸ</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θυμομαχεῖν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θυμὸς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γὰρ</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λύπην</a:t>
            </a:r>
            <a:r>
              <a:rPr lang="el-GR" i="1" dirty="0">
                <a:effectLst/>
                <a:ea typeface="Times New Roman" panose="02020603050405020304" pitchFamily="18" charset="0"/>
                <a:cs typeface="Times New Roman" panose="02020603050405020304" pitchFamily="18" charset="0"/>
              </a:rPr>
              <a:t> διεγείρει </a:t>
            </a:r>
            <a:r>
              <a:rPr lang="el-GR" i="1" dirty="0" err="1">
                <a:effectLst/>
                <a:ea typeface="Times New Roman" panose="02020603050405020304" pitchFamily="18" charset="0"/>
                <a:cs typeface="Times New Roman" panose="02020603050405020304" pitchFamily="18" charset="0"/>
              </a:rPr>
              <a:t>καὶ</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μῆνιν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ἀγάπη</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δὲ</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τὰ</a:t>
            </a:r>
            <a:r>
              <a:rPr lang="el-GR" i="1" dirty="0">
                <a:effectLst/>
                <a:ea typeface="Times New Roman" panose="02020603050405020304" pitchFamily="18" charset="0"/>
                <a:cs typeface="Times New Roman" panose="02020603050405020304" pitchFamily="18" charset="0"/>
              </a:rPr>
              <a:t> τρία </a:t>
            </a:r>
            <a:r>
              <a:rPr lang="el-GR" i="1" dirty="0" err="1">
                <a:effectLst/>
                <a:ea typeface="Times New Roman" panose="02020603050405020304" pitchFamily="18" charset="0"/>
                <a:cs typeface="Times New Roman" panose="02020603050405020304" pitchFamily="18" charset="0"/>
              </a:rPr>
              <a:t>μειοῖ</a:t>
            </a:r>
            <a:r>
              <a:rPr lang="el-GR" i="1" dirty="0">
                <a:ea typeface="Times New Roman" panose="02020603050405020304" pitchFamily="18" charset="0"/>
                <a:cs typeface="Times New Roman" panose="02020603050405020304" pitchFamily="18" charset="0"/>
              </a:rPr>
              <a:t>»</a:t>
            </a:r>
            <a:r>
              <a:rPr lang="el-GR" dirty="0">
                <a:effectLst/>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Εὐαγρίου</a:t>
            </a:r>
            <a:r>
              <a:rPr lang="el-GR" dirty="0">
                <a:effectLst/>
                <a:ea typeface="Times New Roman" panose="02020603050405020304" pitchFamily="18" charset="0"/>
                <a:cs typeface="Times New Roman" panose="02020603050405020304" pitchFamily="18" charset="0"/>
              </a:rPr>
              <a:t> </a:t>
            </a:r>
            <a:r>
              <a:rPr lang="el-GR" dirty="0" err="1">
                <a:effectLst/>
                <a:ea typeface="Times New Roman" panose="02020603050405020304" pitchFamily="18" charset="0"/>
                <a:cs typeface="Times New Roman" panose="02020603050405020304" pitchFamily="18" charset="0"/>
              </a:rPr>
              <a:t>Ποντικοῦ</a:t>
            </a:r>
            <a:r>
              <a:rPr lang="el-GR" dirty="0">
                <a:effectLst/>
                <a:ea typeface="Times New Roman" panose="02020603050405020304" pitchFamily="18" charset="0"/>
                <a:cs typeface="Times New Roman" panose="02020603050405020304" pitchFamily="18" charset="0"/>
              </a:rPr>
              <a:t>, </a:t>
            </a:r>
            <a:r>
              <a:rPr lang="el-GR" i="1" dirty="0">
                <a:effectLst/>
                <a:ea typeface="Times New Roman" panose="02020603050405020304" pitchFamily="18" charset="0"/>
                <a:cs typeface="Times New Roman" panose="02020603050405020304" pitchFamily="18" charset="0"/>
              </a:rPr>
              <a:t>Λόγος </a:t>
            </a:r>
            <a:r>
              <a:rPr lang="el-GR" i="1" dirty="0" err="1">
                <a:effectLst/>
                <a:ea typeface="Times New Roman" panose="02020603050405020304" pitchFamily="18" charset="0"/>
                <a:cs typeface="Times New Roman" panose="02020603050405020304" pitchFamily="18" charset="0"/>
              </a:rPr>
              <a:t>πρὸς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Εὐλόγιον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μοναχὸν</a:t>
            </a:r>
            <a:r>
              <a:rPr lang="el-GR" i="1" dirty="0">
                <a:effectLst/>
                <a:ea typeface="Times New Roman" panose="02020603050405020304" pitchFamily="18" charset="0"/>
                <a:cs typeface="Times New Roman" panose="02020603050405020304" pitchFamily="18" charset="0"/>
              </a:rPr>
              <a:t>,</a:t>
            </a:r>
            <a:r>
              <a:rPr lang="el-GR" dirty="0">
                <a:effectLst/>
                <a:ea typeface="Times New Roman" panose="02020603050405020304" pitchFamily="18" charset="0"/>
                <a:cs typeface="Times New Roman" panose="02020603050405020304" pitchFamily="18" charset="0"/>
              </a:rPr>
              <a:t> PG 79, 1105 D)</a:t>
            </a:r>
          </a:p>
          <a:p>
            <a:r>
              <a:rPr lang="el-GR" dirty="0">
                <a:effectLst/>
                <a:ea typeface="Times New Roman" panose="02020603050405020304" pitchFamily="18" charset="0"/>
                <a:cs typeface="Times New Roman" panose="02020603050405020304" pitchFamily="18" charset="0"/>
              </a:rPr>
              <a:t>Η </a:t>
            </a:r>
            <a:r>
              <a:rPr lang="el-GR" b="1" dirty="0">
                <a:effectLst/>
                <a:ea typeface="Times New Roman" panose="02020603050405020304" pitchFamily="18" charset="0"/>
                <a:cs typeface="Times New Roman" panose="02020603050405020304" pitchFamily="18" charset="0"/>
              </a:rPr>
              <a:t>εκδήλωση της αγάπης προς τον πλησίον</a:t>
            </a:r>
            <a:r>
              <a:rPr lang="el-GR" dirty="0">
                <a:effectLst/>
                <a:ea typeface="Times New Roman" panose="02020603050405020304" pitchFamily="18" charset="0"/>
                <a:cs typeface="Times New Roman" panose="02020603050405020304" pitchFamily="18" charset="0"/>
              </a:rPr>
              <a:t> εκφράζει </a:t>
            </a:r>
            <a:r>
              <a:rPr lang="el-GR" b="1" dirty="0">
                <a:effectLst/>
                <a:ea typeface="Times New Roman" panose="02020603050405020304" pitchFamily="18" charset="0"/>
                <a:cs typeface="Times New Roman" panose="02020603050405020304" pitchFamily="18" charset="0"/>
              </a:rPr>
              <a:t>τον πνευματικό νόμο</a:t>
            </a:r>
            <a:r>
              <a:rPr lang="el-GR" dirty="0">
                <a:effectLst/>
                <a:ea typeface="Times New Roman" panose="02020603050405020304" pitchFamily="18" charset="0"/>
                <a:cs typeface="Times New Roman" panose="02020603050405020304" pitchFamily="18" charset="0"/>
              </a:rPr>
              <a:t>, που αντιπροσωπεύει τη δικαιοσύνη του Θεού (Μακαρίου </a:t>
            </a:r>
            <a:r>
              <a:rPr lang="el-GR" dirty="0" err="1">
                <a:effectLst/>
                <a:ea typeface="Times New Roman" panose="02020603050405020304" pitchFamily="18" charset="0"/>
                <a:cs typeface="Times New Roman" panose="02020603050405020304" pitchFamily="18" charset="0"/>
              </a:rPr>
              <a:t>Αἰγυπτίου</a:t>
            </a:r>
            <a:r>
              <a:rPr lang="el-GR"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Ὁμιλίαι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Πνευματικαὶ</a:t>
            </a:r>
            <a:r>
              <a:rPr lang="el-GR" i="1" dirty="0">
                <a:effectLst/>
                <a:ea typeface="Times New Roman" panose="02020603050405020304" pitchFamily="18" charset="0"/>
                <a:cs typeface="Times New Roman" panose="02020603050405020304" pitchFamily="18" charset="0"/>
              </a:rPr>
              <a:t> ΛΖ΄</a:t>
            </a:r>
            <a:r>
              <a:rPr lang="el-GR" dirty="0">
                <a:effectLst/>
                <a:ea typeface="Times New Roman" panose="02020603050405020304" pitchFamily="18" charset="0"/>
                <a:cs typeface="Times New Roman" panose="02020603050405020304" pitchFamily="18" charset="0"/>
              </a:rPr>
              <a:t>, PG 34, 752</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14698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9BFA29-9CF1-2F52-BA3E-1D8CA8910D99}"/>
              </a:ext>
            </a:extLst>
          </p:cNvPr>
          <p:cNvSpPr>
            <a:spLocks noGrp="1"/>
          </p:cNvSpPr>
          <p:nvPr>
            <p:ph type="title"/>
          </p:nvPr>
        </p:nvSpPr>
        <p:spPr>
          <a:xfrm>
            <a:off x="838200" y="0"/>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A7C14738-5511-0F12-21AD-E2F7044079DB}"/>
              </a:ext>
            </a:extLst>
          </p:cNvPr>
          <p:cNvSpPr>
            <a:spLocks noGrp="1"/>
          </p:cNvSpPr>
          <p:nvPr>
            <p:ph idx="1"/>
          </p:nvPr>
        </p:nvSpPr>
        <p:spPr>
          <a:xfrm>
            <a:off x="0" y="1222624"/>
            <a:ext cx="12192000" cy="5635375"/>
          </a:xfrm>
        </p:spPr>
        <p:txBody>
          <a:bodyPr>
            <a:normAutofit fontScale="92500"/>
          </a:bodyPr>
          <a:lstStyle/>
          <a:p>
            <a:r>
              <a:rPr lang="el-GR" sz="2800" dirty="0">
                <a:effectLst/>
                <a:ea typeface="Times New Roman" panose="02020603050405020304" pitchFamily="18" charset="0"/>
                <a:cs typeface="Times New Roman" panose="02020603050405020304" pitchFamily="18" charset="0"/>
              </a:rPr>
              <a:t>Η δικαιοσύνη των ανθρώπων διαχωρίζεται απόλυτα από την κρίση του Θεού, γιατί, ενώ η πρώτη αποσκοπεί στην πρόσκαιρη αποκατάσταση της δικαιοσύνης, η δεύτερη χαρακτηρίζεται από τη διαχρονική της ισχύ και προοπτική (</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Ὑπόμνημα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τοὺς</a:t>
            </a:r>
            <a:r>
              <a:rPr lang="el-GR" sz="2800" i="1" dirty="0">
                <a:effectLst/>
                <a:ea typeface="Times New Roman" panose="02020603050405020304" pitchFamily="18" charset="0"/>
                <a:cs typeface="Times New Roman" panose="02020603050405020304" pitchFamily="18" charset="0"/>
              </a:rPr>
              <a:t> Ψαλμούς</a:t>
            </a:r>
            <a:r>
              <a:rPr lang="el-GR" sz="2800" dirty="0">
                <a:effectLst/>
                <a:ea typeface="Times New Roman" panose="02020603050405020304" pitchFamily="18" charset="0"/>
                <a:cs typeface="Times New Roman" panose="02020603050405020304" pitchFamily="18" charset="0"/>
              </a:rPr>
              <a:t>, PG 27, 504 </a:t>
            </a:r>
            <a:r>
              <a:rPr lang="en-GB" sz="2800" dirty="0">
                <a:ea typeface="Times New Roman" panose="02020603050405020304" pitchFamily="18" charset="0"/>
                <a:cs typeface="Times New Roman" panose="02020603050405020304" pitchFamily="18" charset="0"/>
              </a:rPr>
              <a:t>C).</a:t>
            </a:r>
          </a:p>
          <a:p>
            <a:r>
              <a:rPr lang="el-GR" sz="2800" dirty="0">
                <a:effectLst/>
                <a:ea typeface="Times New Roman" panose="02020603050405020304" pitchFamily="18" charset="0"/>
                <a:cs typeface="Times New Roman" panose="02020603050405020304" pitchFamily="18" charset="0"/>
              </a:rPr>
              <a:t>Υπογραμμίζεται ότι το ανθρώπινο δίκαιο όχι μόνο δεν εκφράζει την έννοια της δικαιοσύνης, αλλά πολλές φορές γίνεται αρχή μεγαλύτερης αδικίας</a:t>
            </a:r>
            <a:r>
              <a:rPr lang="el-GR" sz="2800" dirty="0">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ὁ γνώσεως </a:t>
            </a:r>
            <a:r>
              <a:rPr lang="el-GR" sz="2800" i="1" dirty="0" err="1">
                <a:effectLst/>
                <a:ea typeface="Times New Roman" panose="02020603050405020304" pitchFamily="18" charset="0"/>
                <a:cs typeface="Times New Roman" panose="02020603050405020304" pitchFamily="18" charset="0"/>
              </a:rPr>
              <a:t>μετασχὼν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ἁγίας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γλυκύτητος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γευσάμενος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οὔτε</a:t>
            </a:r>
            <a:r>
              <a:rPr lang="el-GR" sz="2800" i="1" dirty="0">
                <a:effectLst/>
                <a:ea typeface="Times New Roman" panose="02020603050405020304" pitchFamily="18" charset="0"/>
                <a:cs typeface="Times New Roman" panose="02020603050405020304" pitchFamily="18" charset="0"/>
              </a:rPr>
              <a:t> δίκην </a:t>
            </a:r>
            <a:r>
              <a:rPr lang="el-GR" sz="2800" i="1" dirty="0" err="1">
                <a:effectLst/>
                <a:ea typeface="Times New Roman" panose="02020603050405020304" pitchFamily="18" charset="0"/>
                <a:cs typeface="Times New Roman" panose="02020603050405020304" pitchFamily="18" charset="0"/>
              </a:rPr>
              <a:t>ὅλως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κινεῖν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πρός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τινα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κἄν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ἅπερ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ἠμφίασται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ἀφέληταί</a:t>
            </a:r>
            <a:r>
              <a:rPr lang="el-GR" sz="2800" i="1" dirty="0">
                <a:effectLst/>
                <a:ea typeface="Times New Roman" panose="02020603050405020304" pitchFamily="18" charset="0"/>
                <a:cs typeface="Times New Roman" panose="02020603050405020304" pitchFamily="18" charset="0"/>
              </a:rPr>
              <a:t> τις. Ἡ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ἀρχόντων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κόσμου τούτου δικαιοσύνη, </a:t>
            </a:r>
            <a:r>
              <a:rPr lang="el-GR" sz="2800" i="1" dirty="0" err="1">
                <a:effectLst/>
                <a:ea typeface="Times New Roman" panose="02020603050405020304" pitchFamily="18" charset="0"/>
                <a:cs typeface="Times New Roman" panose="02020603050405020304" pitchFamily="18" charset="0"/>
              </a:rPr>
              <a:t>ᾓττηται</a:t>
            </a:r>
            <a:r>
              <a:rPr lang="el-GR" sz="2800" i="1" dirty="0">
                <a:effectLst/>
                <a:ea typeface="Times New Roman" panose="02020603050405020304" pitchFamily="18" charset="0"/>
                <a:cs typeface="Times New Roman" panose="02020603050405020304" pitchFamily="18" charset="0"/>
              </a:rPr>
              <a:t> πάντως </a:t>
            </a:r>
            <a:r>
              <a:rPr lang="el-GR" sz="2800" i="1" dirty="0" err="1">
                <a:effectLst/>
                <a:ea typeface="Times New Roman" panose="02020603050405020304" pitchFamily="18" charset="0"/>
                <a:cs typeface="Times New Roman" panose="02020603050405020304" pitchFamily="18" charset="0"/>
              </a:rPr>
              <a:t>τῇ</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δικαιοσύνῃ</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μᾶλλον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οὐδέν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ἐστιν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δίκαιον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κόσμου </a:t>
            </a:r>
            <a:r>
              <a:rPr lang="el-GR" sz="2800" i="1" dirty="0" err="1">
                <a:effectLst/>
                <a:ea typeface="Times New Roman" panose="02020603050405020304" pitchFamily="18" charset="0"/>
                <a:cs typeface="Times New Roman" panose="02020603050405020304" pitchFamily="18" charset="0"/>
              </a:rPr>
              <a:t>ἄνθρωποι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οὐκ</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δικάζεσθαι</a:t>
            </a:r>
            <a:r>
              <a:rPr lang="el-GR" sz="2800" i="1" dirty="0">
                <a:effectLst/>
                <a:ea typeface="Times New Roman" panose="02020603050405020304" pitchFamily="18" charset="0"/>
                <a:cs typeface="Times New Roman" panose="02020603050405020304" pitchFamily="18" charset="0"/>
              </a:rPr>
              <a:t> παύονται,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μετὰ</a:t>
            </a:r>
            <a:r>
              <a:rPr lang="el-GR" sz="2800" i="1" dirty="0">
                <a:effectLst/>
                <a:ea typeface="Times New Roman" panose="02020603050405020304" pitchFamily="18" charset="0"/>
                <a:cs typeface="Times New Roman" panose="02020603050405020304" pitchFamily="18" charset="0"/>
              </a:rPr>
              <a:t> προσθήκης </a:t>
            </a:r>
            <a:r>
              <a:rPr lang="el-GR" sz="2800" i="1" dirty="0" err="1">
                <a:effectLst/>
                <a:ea typeface="Times New Roman" panose="02020603050405020304" pitchFamily="18" charset="0"/>
                <a:cs typeface="Times New Roman" panose="02020603050405020304" pitchFamily="18" charset="0"/>
              </a:rPr>
              <a:t>ἐνίοτε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ἐναγωγῶν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ἀπολάβωσι</a:t>
            </a:r>
            <a:r>
              <a:rPr lang="el-GR" sz="2800" i="1" dirty="0">
                <a:effectLst/>
                <a:ea typeface="Times New Roman" panose="02020603050405020304" pitchFamily="18" charset="0"/>
                <a:cs typeface="Times New Roman" panose="02020603050405020304" pitchFamily="18" charset="0"/>
              </a:rPr>
              <a:t> πράγματα... </a:t>
            </a:r>
            <a:r>
              <a:rPr lang="el-GR" sz="2800" i="1" dirty="0" err="1">
                <a:effectLst/>
                <a:ea typeface="Times New Roman" panose="02020603050405020304" pitchFamily="18" charset="0"/>
                <a:cs typeface="Times New Roman" panose="02020603050405020304" pitchFamily="18" charset="0"/>
              </a:rPr>
              <a:t>ὥστε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αὐτῶν</a:t>
            </a:r>
            <a:r>
              <a:rPr lang="el-GR" sz="2800" i="1" dirty="0">
                <a:effectLst/>
                <a:ea typeface="Times New Roman" panose="02020603050405020304" pitchFamily="18" charset="0"/>
                <a:cs typeface="Times New Roman" panose="02020603050405020304" pitchFamily="18" charset="0"/>
              </a:rPr>
              <a:t> γενέσθαι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δίκαιον </a:t>
            </a:r>
            <a:r>
              <a:rPr lang="el-GR" sz="2800" i="1" dirty="0" err="1">
                <a:effectLst/>
                <a:ea typeface="Times New Roman" panose="02020603050405020304" pitchFamily="18" charset="0"/>
                <a:cs typeface="Times New Roman" panose="02020603050405020304" pitchFamily="18" charset="0"/>
              </a:rPr>
              <a:t>ἀρχὴν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πολλάκις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ἀδικίας</a:t>
            </a:r>
            <a:r>
              <a:rPr lang="el-GR" sz="2800" i="1" dirty="0">
                <a:effectLst/>
                <a:ea typeface="Times New Roman" panose="02020603050405020304" pitchFamily="18" charset="0"/>
                <a:cs typeface="Times New Roman" panose="02020603050405020304" pitchFamily="18" charset="0"/>
              </a:rPr>
              <a:t> μεγάλης</a:t>
            </a:r>
            <a:r>
              <a:rPr lang="el-GR" sz="2800"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Διαδόχου </a:t>
            </a:r>
            <a:r>
              <a:rPr lang="el-GR" sz="2800" dirty="0" err="1">
                <a:effectLst/>
                <a:ea typeface="Times New Roman" panose="02020603050405020304" pitchFamily="18" charset="0"/>
                <a:cs typeface="Times New Roman" panose="02020603050405020304" pitchFamily="18" charset="0"/>
              </a:rPr>
              <a:t>Φωτικῆς</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Ἑκατὸ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Γνωστικὰ</a:t>
            </a:r>
            <a:r>
              <a:rPr lang="el-GR" sz="2800" i="1" dirty="0">
                <a:effectLst/>
                <a:ea typeface="Times New Roman" panose="02020603050405020304" pitchFamily="18" charset="0"/>
                <a:cs typeface="Times New Roman" panose="02020603050405020304" pitchFamily="18" charset="0"/>
              </a:rPr>
              <a:t> Κεφάλαια  </a:t>
            </a:r>
            <a:r>
              <a:rPr lang="el-GR" sz="2800" i="1" dirty="0" err="1">
                <a:effectLst/>
                <a:ea typeface="Times New Roman" panose="02020603050405020304" pitchFamily="18" charset="0"/>
                <a:cs typeface="Times New Roman" panose="02020603050405020304" pitchFamily="18" charset="0"/>
              </a:rPr>
              <a:t>ξγ</a:t>
            </a:r>
            <a:r>
              <a:rPr lang="el-GR" sz="2800" i="1"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SChr5, </a:t>
            </a:r>
            <a:r>
              <a:rPr lang="el-GR" sz="2800" dirty="0" err="1">
                <a:effectLst/>
                <a:ea typeface="Times New Roman" panose="02020603050405020304" pitchFamily="18" charset="0"/>
                <a:cs typeface="Times New Roman" panose="02020603050405020304" pitchFamily="18" charset="0"/>
              </a:rPr>
              <a:t>σσ</a:t>
            </a:r>
            <a:r>
              <a:rPr lang="el-GR" sz="2800" dirty="0">
                <a:effectLst/>
                <a:ea typeface="Times New Roman" panose="02020603050405020304" pitchFamily="18" charset="0"/>
                <a:cs typeface="Times New Roman" panose="02020603050405020304" pitchFamily="18" charset="0"/>
              </a:rPr>
              <a:t>. 123-124</a:t>
            </a:r>
            <a:r>
              <a:rPr lang="en-GB" sz="2800"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l-GR" sz="2800" b="1" dirty="0">
                <a:effectLst/>
                <a:ea typeface="Times New Roman" panose="02020603050405020304" pitchFamily="18" charset="0"/>
                <a:cs typeface="Times New Roman" panose="02020603050405020304" pitchFamily="18" charset="0"/>
              </a:rPr>
              <a:t>Η αγάπη ως πνευματική αίσθηση</a:t>
            </a:r>
            <a:r>
              <a:rPr lang="el-GR" sz="2800" dirty="0">
                <a:effectLst/>
                <a:ea typeface="Times New Roman" panose="02020603050405020304" pitchFamily="18" charset="0"/>
                <a:cs typeface="Times New Roman" panose="02020603050405020304" pitchFamily="18" charset="0"/>
              </a:rPr>
              <a:t> </a:t>
            </a:r>
            <a:r>
              <a:rPr lang="el-GR" sz="2800" b="1" dirty="0">
                <a:effectLst/>
                <a:ea typeface="Times New Roman" panose="02020603050405020304" pitchFamily="18" charset="0"/>
                <a:cs typeface="Times New Roman" panose="02020603050405020304" pitchFamily="18" charset="0"/>
              </a:rPr>
              <a:t>προσδιορίζει την έννοια της δικαιοσύνης σε σχέση με την ενδεδειγμένη στάση απέναντι στους υβριστές και αδικούντες</a:t>
            </a:r>
            <a:r>
              <a:rPr lang="el-GR" sz="2800" dirty="0">
                <a:effectLst/>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98968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82B338-1490-3EB2-1171-5902AFD6CCD5}"/>
              </a:ext>
            </a:extLst>
          </p:cNvPr>
          <p:cNvSpPr>
            <a:spLocks noGrp="1"/>
          </p:cNvSpPr>
          <p:nvPr>
            <p:ph type="title"/>
          </p:nvPr>
        </p:nvSpPr>
        <p:spPr>
          <a:xfrm>
            <a:off x="838200" y="18256"/>
            <a:ext cx="10515600" cy="1194096"/>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0A8B38AD-A06C-943F-59BF-AE6E886A16F9}"/>
              </a:ext>
            </a:extLst>
          </p:cNvPr>
          <p:cNvSpPr>
            <a:spLocks noGrp="1"/>
          </p:cNvSpPr>
          <p:nvPr>
            <p:ph idx="1"/>
          </p:nvPr>
        </p:nvSpPr>
        <p:spPr>
          <a:xfrm>
            <a:off x="0" y="1078786"/>
            <a:ext cx="12192000" cy="5760957"/>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Η </a:t>
            </a:r>
            <a:r>
              <a:rPr lang="el-GR" sz="2800" b="1" dirty="0">
                <a:effectLst/>
                <a:ea typeface="Times New Roman" panose="02020603050405020304" pitchFamily="18" charset="0"/>
                <a:cs typeface="Times New Roman" panose="02020603050405020304" pitchFamily="18" charset="0"/>
              </a:rPr>
              <a:t>εμπειρία της θείας εμφάνισης</a:t>
            </a:r>
            <a:r>
              <a:rPr lang="el-GR" sz="2800" dirty="0">
                <a:effectLst/>
                <a:ea typeface="Times New Roman" panose="02020603050405020304" pitchFamily="18" charset="0"/>
                <a:cs typeface="Times New Roman" panose="02020603050405020304" pitchFamily="18" charset="0"/>
              </a:rPr>
              <a:t> προκαλεί στην ανθρώπινη καρδιά μια μεταμόρφωση, με αποτέλεσμα ο </a:t>
            </a:r>
            <a:r>
              <a:rPr lang="el-GR" sz="2800" dirty="0" err="1">
                <a:effectLst/>
                <a:ea typeface="Times New Roman" panose="02020603050405020304" pitchFamily="18" charset="0"/>
                <a:cs typeface="Times New Roman" panose="02020603050405020304" pitchFamily="18" charset="0"/>
              </a:rPr>
              <a:t>θεόπτης</a:t>
            </a:r>
            <a:r>
              <a:rPr lang="el-GR" sz="2800" dirty="0">
                <a:effectLst/>
                <a:ea typeface="Times New Roman" panose="02020603050405020304" pitchFamily="18" charset="0"/>
                <a:cs typeface="Times New Roman" panose="02020603050405020304" pitchFamily="18" charset="0"/>
              </a:rPr>
              <a:t> να έχει τα αισθήματα και την όραση του Θεού, βλέποντας ακόμη και αυτούς που τον προσβάλουν και του επιτίθενται, όπως τους βλέπει ο Θεός. </a:t>
            </a:r>
            <a:r>
              <a:rPr lang="el-GR" sz="2800" b="1" dirty="0">
                <a:effectLst/>
                <a:ea typeface="Times New Roman" panose="02020603050405020304" pitchFamily="18" charset="0"/>
                <a:cs typeface="Times New Roman" panose="02020603050405020304" pitchFamily="18" charset="0"/>
              </a:rPr>
              <a:t>Σε αντίθεση με τη σαρκική φιλία</a:t>
            </a:r>
            <a:r>
              <a:rPr lang="el-GR" sz="2800" dirty="0">
                <a:effectLst/>
                <a:ea typeface="Times New Roman" panose="02020603050405020304" pitchFamily="18" charset="0"/>
                <a:cs typeface="Times New Roman" panose="02020603050405020304" pitchFamily="18" charset="0"/>
              </a:rPr>
              <a:t>, που πολύ εύκολα διαλύεται, μόλις βρεθεί μια μικρή αιτία, </a:t>
            </a:r>
            <a:r>
              <a:rPr lang="el-GR" sz="2800" b="1" dirty="0">
                <a:effectLst/>
                <a:ea typeface="Times New Roman" panose="02020603050405020304" pitchFamily="18" charset="0"/>
                <a:cs typeface="Times New Roman" panose="02020603050405020304" pitchFamily="18" charset="0"/>
              </a:rPr>
              <a:t>στην ψυχή που βιώνει τη θεία παρουσία δεν λύνεται ποτέ η αγάπη</a:t>
            </a:r>
            <a:r>
              <a:rPr lang="el-GR" sz="2800" dirty="0">
                <a:effectLst/>
                <a:ea typeface="Times New Roman" panose="02020603050405020304" pitchFamily="18" charset="0"/>
                <a:cs typeface="Times New Roman" panose="02020603050405020304" pitchFamily="18" charset="0"/>
              </a:rPr>
              <a:t>, γιατί η γλυκύτητα του Θεού αφανίζει εξολοκλήρου την πίκρα της έριδας (Διαδόχου </a:t>
            </a:r>
            <a:r>
              <a:rPr lang="el-GR" sz="2800" dirty="0" err="1">
                <a:effectLst/>
                <a:ea typeface="Times New Roman" panose="02020603050405020304" pitchFamily="18" charset="0"/>
                <a:cs typeface="Times New Roman" panose="02020603050405020304" pitchFamily="18" charset="0"/>
              </a:rPr>
              <a:t>Φωτικῆς</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Ἑκατὸ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Γνωστικὰ</a:t>
            </a:r>
            <a:r>
              <a:rPr lang="el-GR" sz="2800" i="1" dirty="0">
                <a:effectLst/>
                <a:ea typeface="Times New Roman" panose="02020603050405020304" pitchFamily="18" charset="0"/>
                <a:cs typeface="Times New Roman" panose="02020603050405020304" pitchFamily="18" charset="0"/>
              </a:rPr>
              <a:t> Κεφάλαια  </a:t>
            </a:r>
            <a:r>
              <a:rPr lang="el-GR" sz="2800" i="1" dirty="0" err="1">
                <a:effectLst/>
                <a:ea typeface="Times New Roman" panose="02020603050405020304" pitchFamily="18" charset="0"/>
                <a:cs typeface="Times New Roman" panose="02020603050405020304" pitchFamily="18" charset="0"/>
              </a:rPr>
              <a:t>ιε</a:t>
            </a:r>
            <a:r>
              <a:rPr lang="el-GR" sz="2800" i="1"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r>
              <a:rPr lang="en-GB" sz="2800" dirty="0" err="1">
                <a:effectLst/>
                <a:ea typeface="Times New Roman" panose="02020603050405020304" pitchFamily="18" charset="0"/>
                <a:cs typeface="Times New Roman" panose="02020603050405020304" pitchFamily="18" charset="0"/>
              </a:rPr>
              <a:t>SChr</a:t>
            </a:r>
            <a:r>
              <a:rPr lang="el-GR" sz="2800" dirty="0">
                <a:effectLst/>
                <a:ea typeface="Times New Roman" panose="02020603050405020304" pitchFamily="18" charset="0"/>
                <a:cs typeface="Times New Roman" panose="02020603050405020304" pitchFamily="18" charset="0"/>
              </a:rPr>
              <a:t>5, σ. 92).</a:t>
            </a:r>
          </a:p>
          <a:p>
            <a:r>
              <a:rPr lang="el-GR" sz="2800" dirty="0">
                <a:effectLst/>
                <a:ea typeface="Times New Roman" panose="02020603050405020304" pitchFamily="18" charset="0"/>
                <a:cs typeface="Times New Roman" panose="02020603050405020304" pitchFamily="18" charset="0"/>
              </a:rPr>
              <a:t>Ο άνθρωπος μπορεί διαρκώς να παραμερίζει τους φραγμούς που υψώνει ο </a:t>
            </a:r>
            <a:r>
              <a:rPr lang="el-GR" sz="2800" b="1" dirty="0">
                <a:effectLst/>
                <a:ea typeface="Times New Roman" panose="02020603050405020304" pitchFamily="18" charset="0"/>
                <a:cs typeface="Times New Roman" panose="02020603050405020304" pitchFamily="18" charset="0"/>
              </a:rPr>
              <a:t>εγωισμός</a:t>
            </a:r>
            <a:r>
              <a:rPr lang="el-GR" sz="2800" dirty="0">
                <a:effectLst/>
                <a:ea typeface="Times New Roman" panose="02020603050405020304" pitchFamily="18" charset="0"/>
                <a:cs typeface="Times New Roman" panose="02020603050405020304" pitchFamily="18" charset="0"/>
              </a:rPr>
              <a:t> στις σχέσεις του με τους συνανθρώπους του και να διευρύνει το χώρο της προσωπικής του παρουσίας, ώστε να </a:t>
            </a:r>
            <a:r>
              <a:rPr lang="el-GR" sz="2800" dirty="0" err="1">
                <a:effectLst/>
                <a:ea typeface="Times New Roman" panose="02020603050405020304" pitchFamily="18" charset="0"/>
                <a:cs typeface="Times New Roman" panose="02020603050405020304" pitchFamily="18" charset="0"/>
              </a:rPr>
              <a:t>συγχωρεί</a:t>
            </a:r>
            <a:r>
              <a:rPr lang="el-GR" sz="2800" dirty="0">
                <a:effectLst/>
                <a:ea typeface="Times New Roman" panose="02020603050405020304" pitchFamily="18" charset="0"/>
                <a:cs typeface="Times New Roman" panose="02020603050405020304" pitchFamily="18" charset="0"/>
              </a:rPr>
              <a:t> μέσα σ’ αυτόν και τους εχθρούς του. Η έννοια που εκφράζει το περιεχόμενο της αγάπης και τον ιδιαίτερο χαρακτήρα της δικαιοσύνης είναι αυτή της άφεσης. </a:t>
            </a:r>
            <a:r>
              <a:rPr lang="el-GR" sz="2800" b="1" dirty="0">
                <a:effectLst/>
                <a:ea typeface="Times New Roman" panose="02020603050405020304" pitchFamily="18" charset="0"/>
                <a:cs typeface="Times New Roman" panose="02020603050405020304" pitchFamily="18" charset="0"/>
              </a:rPr>
              <a:t>Πλήρωμα του νόμου είναι η συγχώρεση</a:t>
            </a:r>
            <a:r>
              <a:rPr lang="el-GR" sz="2800" dirty="0">
                <a:effectLst/>
                <a:ea typeface="Times New Roman" panose="02020603050405020304" pitchFamily="18" charset="0"/>
                <a:cs typeface="Times New Roman" panose="02020603050405020304" pitchFamily="18" charset="0"/>
              </a:rPr>
              <a:t>. Γι’ αυτό και όσοι εφαρμόζουν τον πνευματικό νόμο, αγαπούν όχι μόνο αυτούς που τους ευεργετούν, αλλά και όσους τους ονειδίζουν και τους διώκουν. Αυτό δε σημαίνει ότι συγχωρούν τα αδικήματα των συνανθρώπων τους, αλλά ότι ευεργετούν τις ψυχές αυτών που τους αδίκησαν (Μακαρίου </a:t>
            </a:r>
            <a:r>
              <a:rPr lang="el-GR" sz="2800" dirty="0" err="1">
                <a:effectLst/>
                <a:ea typeface="Times New Roman" panose="02020603050405020304" pitchFamily="18" charset="0"/>
                <a:cs typeface="Times New Roman" panose="02020603050405020304" pitchFamily="18" charset="0"/>
              </a:rPr>
              <a:t>Αἰγυπτίου</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Ὁμιλίαι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Πνευματικα</a:t>
            </a:r>
            <a:r>
              <a:rPr lang="fr-FR" sz="2800" i="1" dirty="0">
                <a:effectLst/>
                <a:ea typeface="Times New Roman" panose="02020603050405020304" pitchFamily="18" charset="0"/>
                <a:cs typeface="Times New Roman" panose="02020603050405020304" pitchFamily="18" charset="0"/>
              </a:rPr>
              <a:t>ὶ </a:t>
            </a:r>
            <a:r>
              <a:rPr lang="el-GR" sz="2800" i="1" dirty="0">
                <a:effectLst/>
                <a:ea typeface="Times New Roman" panose="02020603050405020304" pitchFamily="18" charset="0"/>
                <a:cs typeface="Times New Roman" panose="02020603050405020304" pitchFamily="18" charset="0"/>
              </a:rPr>
              <a:t>ΛΖ΄</a:t>
            </a:r>
            <a:r>
              <a:rPr lang="fr-FR" sz="2800" dirty="0">
                <a:effectLst/>
                <a:ea typeface="Times New Roman" panose="02020603050405020304" pitchFamily="18" charset="0"/>
                <a:cs typeface="Times New Roman" panose="02020603050405020304" pitchFamily="18" charset="0"/>
              </a:rPr>
              <a:t>, PG 34, 752 D</a:t>
            </a:r>
            <a:r>
              <a:rPr lang="el-GR" sz="2800" dirty="0">
                <a:effectLst/>
                <a:ea typeface="Times New Roman" panose="02020603050405020304" pitchFamily="18" charset="0"/>
                <a:cs typeface="Times New Roman" panose="02020603050405020304" pitchFamily="18" charset="0"/>
              </a:rPr>
              <a:t>).</a:t>
            </a:r>
            <a:endParaRPr lang="el-GR" dirty="0"/>
          </a:p>
          <a:p>
            <a:pPr marL="0" indent="0">
              <a:buNone/>
            </a:pPr>
            <a:endParaRPr lang="el-GR" dirty="0"/>
          </a:p>
        </p:txBody>
      </p:sp>
    </p:spTree>
    <p:extLst>
      <p:ext uri="{BB962C8B-B14F-4D97-AF65-F5344CB8AC3E}">
        <p14:creationId xmlns:p14="http://schemas.microsoft.com/office/powerpoint/2010/main" val="1766359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345F08-058C-4FF2-9C25-127D3A9E6454}"/>
              </a:ext>
            </a:extLst>
          </p:cNvPr>
          <p:cNvSpPr>
            <a:spLocks noGrp="1"/>
          </p:cNvSpPr>
          <p:nvPr>
            <p:ph type="title"/>
          </p:nvPr>
        </p:nvSpPr>
        <p:spPr>
          <a:xfrm>
            <a:off x="0" y="18256"/>
            <a:ext cx="12192000" cy="559813"/>
          </a:xfrm>
        </p:spPr>
        <p:txBody>
          <a:bodyPr>
            <a:normAutofit fontScale="90000"/>
          </a:bodyPr>
          <a:lstStyle/>
          <a:p>
            <a:pPr algn="ctr"/>
            <a:r>
              <a:rPr lang="el-GR" sz="3600" dirty="0">
                <a:effectLst/>
                <a:latin typeface="+mn-lt"/>
                <a:ea typeface="Times New Roman" panose="02020603050405020304" pitchFamily="18" charset="0"/>
              </a:rPr>
              <a:t>Η ΕΚΔΗΛΩΣΗ ΤΗΣ ΑΔΙΚΙΑΣ ΚΑΙ Η ΕΝ ΧΡΙΣΤΩ ΑΝΤΙΜΕΤΩΠΙΣΗ ΤΗΣ</a:t>
            </a:r>
            <a:endParaRPr lang="el-GR" sz="3600" dirty="0"/>
          </a:p>
        </p:txBody>
      </p:sp>
      <p:sp>
        <p:nvSpPr>
          <p:cNvPr id="3" name="Θέση περιεχομένου 2">
            <a:extLst>
              <a:ext uri="{FF2B5EF4-FFF2-40B4-BE49-F238E27FC236}">
                <a16:creationId xmlns:a16="http://schemas.microsoft.com/office/drawing/2014/main" id="{E53E9F13-604B-471E-96FE-CB8CF530C13D}"/>
              </a:ext>
            </a:extLst>
          </p:cNvPr>
          <p:cNvSpPr>
            <a:spLocks noGrp="1"/>
          </p:cNvSpPr>
          <p:nvPr>
            <p:ph idx="1"/>
          </p:nvPr>
        </p:nvSpPr>
        <p:spPr>
          <a:xfrm>
            <a:off x="0" y="504496"/>
            <a:ext cx="12192000" cy="6353503"/>
          </a:xfrm>
        </p:spPr>
        <p:txBody>
          <a:bodyPr>
            <a:normAutofit fontScale="77500" lnSpcReduction="20000"/>
          </a:bodyPr>
          <a:lstStyle/>
          <a:p>
            <a:r>
              <a:rPr lang="el-GR" sz="2800" dirty="0">
                <a:effectLst/>
                <a:ea typeface="Times New Roman" panose="02020603050405020304" pitchFamily="18" charset="0"/>
                <a:cs typeface="Times New Roman" panose="02020603050405020304" pitchFamily="18" charset="0"/>
              </a:rPr>
              <a:t>Η σύνδεση κοινωνικής δράσης και βιωματική μέθεξης του Θεού είναι απόλυτη. Μόνο όταν υπάρχει αλληλοβοήθεια και κάθε πράξη γίνεται για την κοινή ωφέλεια και τη θεία δόξα, μπορεί να λειτουργεί το εκκλησιαστικό σώμα με ομοφωνία, ειρήνη και συμφωνία: «</a:t>
            </a:r>
            <a:r>
              <a:rPr lang="el-GR" sz="2800" i="1" dirty="0" err="1">
                <a:effectLst/>
                <a:ea typeface="Times New Roman" panose="02020603050405020304" pitchFamily="18" charset="0"/>
                <a:cs typeface="Times New Roman" panose="02020603050405020304" pitchFamily="18" charset="0"/>
              </a:rPr>
              <a:t>Ὥσπερ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τὰ</a:t>
            </a:r>
            <a:r>
              <a:rPr lang="el-GR" sz="2800" i="1" dirty="0">
                <a:effectLst/>
                <a:ea typeface="Times New Roman" panose="02020603050405020304" pitchFamily="18" charset="0"/>
                <a:cs typeface="Times New Roman" panose="02020603050405020304" pitchFamily="18" charset="0"/>
              </a:rPr>
              <a:t> μέλη </a:t>
            </a:r>
            <a:r>
              <a:rPr lang="el-GR" sz="2800" i="1" dirty="0" err="1">
                <a:effectLst/>
                <a:ea typeface="Times New Roman" panose="02020603050405020304" pitchFamily="18" charset="0"/>
                <a:cs typeface="Times New Roman" panose="02020603050405020304" pitchFamily="18" charset="0"/>
              </a:rPr>
              <a:t>τοῦ</a:t>
            </a:r>
            <a:r>
              <a:rPr lang="el-GR" sz="2800" i="1" dirty="0">
                <a:effectLst/>
                <a:ea typeface="Times New Roman" panose="02020603050405020304" pitchFamily="18" charset="0"/>
                <a:cs typeface="Times New Roman" panose="02020603050405020304" pitchFamily="18" charset="0"/>
              </a:rPr>
              <a:t> σώματος πολλά </a:t>
            </a:r>
            <a:r>
              <a:rPr lang="el-GR" sz="2800" i="1" dirty="0" err="1">
                <a:effectLst/>
                <a:ea typeface="Times New Roman" panose="02020603050405020304" pitchFamily="18" charset="0"/>
                <a:cs typeface="Times New Roman" panose="02020603050405020304" pitchFamily="18" charset="0"/>
              </a:rPr>
              <a:t>ὄντα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ἕν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ἐστι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σῶμα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βοηθοῦσιν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ἀλλήλοις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οὕτω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ἀδελφοὶ</a:t>
            </a:r>
            <a:r>
              <a:rPr lang="el-GR" sz="2800" i="1" dirty="0">
                <a:effectLst/>
                <a:ea typeface="Times New Roman" panose="02020603050405020304" pitchFamily="18" charset="0"/>
                <a:cs typeface="Times New Roman" panose="02020603050405020304" pitchFamily="18" charset="0"/>
              </a:rPr>
              <a:t> μετ’ </a:t>
            </a:r>
            <a:r>
              <a:rPr lang="el-GR" sz="2800" i="1" dirty="0" err="1">
                <a:effectLst/>
                <a:ea typeface="Times New Roman" panose="02020603050405020304" pitchFamily="18" charset="0"/>
                <a:cs typeface="Times New Roman" panose="02020603050405020304" pitchFamily="18" charset="0"/>
              </a:rPr>
              <a:t>ἀλλήλων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ἔστωσαν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ἕκαστος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εἴ</a:t>
            </a:r>
            <a:r>
              <a:rPr lang="el-GR" sz="2800" i="1" dirty="0">
                <a:effectLst/>
                <a:ea typeface="Times New Roman" panose="02020603050405020304" pitchFamily="18" charset="0"/>
                <a:cs typeface="Times New Roman" panose="02020603050405020304" pitchFamily="18" charset="0"/>
              </a:rPr>
              <a:t> τι </a:t>
            </a:r>
            <a:r>
              <a:rPr lang="el-GR" sz="2800" i="1" dirty="0" err="1">
                <a:effectLst/>
                <a:ea typeface="Times New Roman" panose="02020603050405020304" pitchFamily="18" charset="0"/>
                <a:cs typeface="Times New Roman" panose="02020603050405020304" pitchFamily="18" charset="0"/>
              </a:rPr>
              <a:t>ποιεῖ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δόξαν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Θεοῦ</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ποιείτω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τοῦτο</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λογιζέσθω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ὅτι</a:t>
            </a:r>
            <a:r>
              <a:rPr lang="el-GR" sz="2800" i="1" dirty="0">
                <a:effectLst/>
                <a:ea typeface="Times New Roman" panose="02020603050405020304" pitchFamily="18" charset="0"/>
                <a:cs typeface="Times New Roman" panose="02020603050405020304" pitchFamily="18" charset="0"/>
              </a:rPr>
              <a:t> ὅ </a:t>
            </a:r>
            <a:r>
              <a:rPr lang="el-GR" sz="2800" i="1" dirty="0" err="1">
                <a:effectLst/>
                <a:ea typeface="Times New Roman" panose="02020603050405020304" pitchFamily="18" charset="0"/>
                <a:cs typeface="Times New Roman" panose="02020603050405020304" pitchFamily="18" charset="0"/>
              </a:rPr>
              <a:t>ποιεῖ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κοινὴν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ὠφέλειαν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ποιεῖ</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οὕτω</a:t>
            </a:r>
            <a:r>
              <a:rPr lang="el-GR" sz="2800" i="1" dirty="0">
                <a:effectLst/>
                <a:ea typeface="Times New Roman" panose="02020603050405020304" pitchFamily="18" charset="0"/>
                <a:cs typeface="Times New Roman" panose="02020603050405020304" pitchFamily="18" charset="0"/>
              </a:rPr>
              <a:t> δύναται </a:t>
            </a:r>
            <a:r>
              <a:rPr lang="el-GR" sz="2800" i="1" dirty="0" err="1">
                <a:effectLst/>
                <a:ea typeface="Times New Roman" panose="02020603050405020304" pitchFamily="18" charset="0"/>
                <a:cs typeface="Times New Roman" panose="02020603050405020304" pitchFamily="18" charset="0"/>
              </a:rPr>
              <a:t>ὁμοφωνία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πολλὴ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εἰρήνη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συμφωνία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συνδέσμῳ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εἰρήνης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κρατεῖν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ἀλλήλους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συνδιάγειν</a:t>
            </a:r>
            <a:r>
              <a:rPr lang="el-GR" sz="2800" i="1" dirty="0">
                <a:effectLst/>
                <a:ea typeface="Times New Roman" panose="02020603050405020304" pitchFamily="18" charset="0"/>
                <a:cs typeface="Times New Roman" panose="02020603050405020304" pitchFamily="18" charset="0"/>
              </a:rPr>
              <a:t> μετ’ </a:t>
            </a:r>
            <a:r>
              <a:rPr lang="el-GR" sz="2800" i="1" dirty="0" err="1">
                <a:effectLst/>
                <a:ea typeface="Times New Roman" panose="02020603050405020304" pitchFamily="18" charset="0"/>
                <a:cs typeface="Times New Roman" panose="02020603050405020304" pitchFamily="18" charset="0"/>
              </a:rPr>
              <a:t>ἀλλήλων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ἀκεραιότητι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ἀφελότητι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εὐδοκία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Θεοῦ</a:t>
            </a:r>
            <a:r>
              <a:rPr lang="el-GR" sz="2800" dirty="0">
                <a:effectLst/>
                <a:ea typeface="Times New Roman" panose="02020603050405020304" pitchFamily="18" charset="0"/>
                <a:cs typeface="Times New Roman" panose="02020603050405020304" pitchFamily="18" charset="0"/>
              </a:rPr>
              <a:t>» (Μακαρίου </a:t>
            </a:r>
            <a:r>
              <a:rPr lang="el-GR" sz="2800" dirty="0" err="1">
                <a:effectLst/>
                <a:ea typeface="Times New Roman" panose="02020603050405020304" pitchFamily="18" charset="0"/>
                <a:cs typeface="Times New Roman" panose="02020603050405020304" pitchFamily="18" charset="0"/>
              </a:rPr>
              <a:t>Αἰγυπτίου</a:t>
            </a:r>
            <a:r>
              <a:rPr lang="el-GR" dirty="0">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Ὁμιλίαι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Πνευματικαὶ</a:t>
            </a:r>
            <a:r>
              <a:rPr lang="el-GR" sz="2800" i="1" dirty="0">
                <a:effectLst/>
                <a:ea typeface="Times New Roman" panose="02020603050405020304" pitchFamily="18" charset="0"/>
                <a:cs typeface="Times New Roman" panose="02020603050405020304" pitchFamily="18" charset="0"/>
              </a:rPr>
              <a:t> Γ΄</a:t>
            </a:r>
            <a:r>
              <a:rPr lang="el-GR" sz="2800" dirty="0">
                <a:effectLst/>
                <a:ea typeface="Times New Roman" panose="02020603050405020304" pitchFamily="18" charset="0"/>
                <a:cs typeface="Times New Roman" panose="02020603050405020304" pitchFamily="18" charset="0"/>
              </a:rPr>
              <a:t>, PG 34, 468 D - 469 ΑΒ).</a:t>
            </a:r>
          </a:p>
          <a:p>
            <a:r>
              <a:rPr lang="el-GR" sz="2800" dirty="0">
                <a:effectLst/>
                <a:ea typeface="Times New Roman" panose="02020603050405020304" pitchFamily="18" charset="0"/>
                <a:cs typeface="Times New Roman" panose="02020603050405020304" pitchFamily="18" charset="0"/>
              </a:rPr>
              <a:t>Ο </a:t>
            </a:r>
            <a:r>
              <a:rPr lang="el-GR" sz="2800" dirty="0" err="1">
                <a:effectLst/>
                <a:ea typeface="Times New Roman" panose="02020603050405020304" pitchFamily="18" charset="0"/>
                <a:cs typeface="Times New Roman" panose="02020603050405020304" pitchFamily="18" charset="0"/>
              </a:rPr>
              <a:t>αββάς</a:t>
            </a:r>
            <a:r>
              <a:rPr lang="el-GR" sz="2800" dirty="0">
                <a:effectLst/>
                <a:ea typeface="Times New Roman" panose="02020603050405020304" pitchFamily="18" charset="0"/>
                <a:cs typeface="Times New Roman" panose="02020603050405020304" pitchFamily="18" charset="0"/>
              </a:rPr>
              <a:t> Δωρόθεος αποδίδει αυτή την πραγματικότητα χρησιμοποιώντας μια καταπληκτική εικόνα, απλή, ρεαλιστική και εύστοχη, ικανή να συγκινήσει κάθε ψυχή που αναζητά την αλήθεια. Μας παραδίδει λοιπόν τα εξής: «</a:t>
            </a:r>
            <a:r>
              <a:rPr lang="el-GR" sz="2800" i="1" dirty="0">
                <a:effectLst/>
                <a:ea typeface="Times New Roman" panose="02020603050405020304" pitchFamily="18" charset="0"/>
                <a:cs typeface="Times New Roman" panose="02020603050405020304" pitchFamily="18" charset="0"/>
              </a:rPr>
              <a:t>Ας υποθέσουμε ότι ο κόσμος είναι ένας κύκλος, σα χάραγμα με διαβήτη. Το κεντρικό σημείο του κύκλου είναι ο Θεός. Οι δε ευθείες γραμμές που ξεκινούν από την περιφέρεια του κύκλου προς το κέντρο οι δρόμοι, δηλαδή οι τρόποι ζωής των ανθρώπων. Όσο προχωρούν οι άνθρωποι προς το κέντρο, προς τον Θεό, πλησιάζονται μεταξύ τους, και όσο πλησιάζονται πλησιάζουν τον Θεό. Κατά τον ίδιο τρόπο εννοήστε τον χωρισμό. Όταν απομακρύνονται από τον Θεό και βγαίνουν προς τα έξω, τόσο απομακρύνονται και μεταξύ τους, και όσο απομακρύνονται μεταξύ τους, τόσο απομακρύνονται και από τον Θεό. Αυτή λοιπόν είναι η φύση της αγάπης</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Ἀββὰ</a:t>
            </a:r>
            <a:r>
              <a:rPr lang="el-GR" sz="2800" dirty="0">
                <a:effectLst/>
                <a:ea typeface="Times New Roman" panose="02020603050405020304" pitchFamily="18" charset="0"/>
                <a:cs typeface="Times New Roman" panose="02020603050405020304" pitchFamily="18" charset="0"/>
              </a:rPr>
              <a:t> Δωροθέου, </a:t>
            </a:r>
            <a:r>
              <a:rPr lang="el-GR" sz="2800" i="1" dirty="0" err="1">
                <a:effectLst/>
                <a:ea typeface="Times New Roman" panose="02020603050405020304" pitchFamily="18" charset="0"/>
                <a:cs typeface="Times New Roman" panose="02020603050405020304" pitchFamily="18" charset="0"/>
              </a:rPr>
              <a:t>Ἔργα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Ἀσκητικά</a:t>
            </a:r>
            <a:r>
              <a:rPr lang="el-GR" sz="2800" i="1"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Εκδόσεις «ΕΤΟΙΜΑΣΙΑ», Ιεράς Μονής Τιμίου Προδρόμου, </a:t>
            </a:r>
            <a:r>
              <a:rPr lang="el-GR" sz="2800" dirty="0" err="1">
                <a:effectLst/>
                <a:ea typeface="Times New Roman" panose="02020603050405020304" pitchFamily="18" charset="0"/>
                <a:cs typeface="Times New Roman" panose="02020603050405020304" pitchFamily="18" charset="0"/>
              </a:rPr>
              <a:t>Καρέας</a:t>
            </a:r>
            <a:r>
              <a:rPr lang="el-GR" sz="2800" dirty="0">
                <a:effectLst/>
                <a:ea typeface="Times New Roman" panose="02020603050405020304" pitchFamily="18" charset="0"/>
                <a:cs typeface="Times New Roman" panose="02020603050405020304" pitchFamily="18" charset="0"/>
              </a:rPr>
              <a:t> 1993, σ. 203).</a:t>
            </a:r>
          </a:p>
          <a:p>
            <a:r>
              <a:rPr lang="el-GR" sz="2800" dirty="0">
                <a:effectLst/>
                <a:ea typeface="Times New Roman" panose="02020603050405020304" pitchFamily="18" charset="0"/>
                <a:cs typeface="Times New Roman" panose="02020603050405020304" pitchFamily="18" charset="0"/>
              </a:rPr>
              <a:t>Συνεπώς, η αγάπη δηλώνει την ψυχική εκείνη δύναμη, που </a:t>
            </a:r>
            <a:r>
              <a:rPr lang="el-GR" sz="2800" dirty="0" err="1">
                <a:effectLst/>
                <a:ea typeface="Times New Roman" panose="02020603050405020304" pitchFamily="18" charset="0"/>
                <a:cs typeface="Times New Roman" panose="02020603050405020304" pitchFamily="18" charset="0"/>
              </a:rPr>
              <a:t>πυροδοτείται</a:t>
            </a:r>
            <a:r>
              <a:rPr lang="el-GR" sz="2800" dirty="0">
                <a:effectLst/>
                <a:ea typeface="Times New Roman" panose="02020603050405020304" pitchFamily="18" charset="0"/>
                <a:cs typeface="Times New Roman" panose="02020603050405020304" pitchFamily="18" charset="0"/>
              </a:rPr>
              <a:t> από τη φλόγα της φιλοθεΐας, για να διαχυθεί στις διαπροσωπικές σχέσεις ως φιλαλληλία και δικαιοσύνη, αποσκοπώντας πάντοτε αποκλειστικά και μόνο στη δόξα του Θεού.  </a:t>
            </a:r>
            <a:endParaRPr lang="el-GR" dirty="0"/>
          </a:p>
        </p:txBody>
      </p:sp>
    </p:spTree>
    <p:extLst>
      <p:ext uri="{BB962C8B-B14F-4D97-AF65-F5344CB8AC3E}">
        <p14:creationId xmlns:p14="http://schemas.microsoft.com/office/powerpoint/2010/main" val="2171879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D40E11-8C02-68F6-6684-5B643488C4F7}"/>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C6D622A7-A055-3678-7808-A39B52C6BD33}"/>
              </a:ext>
            </a:extLst>
          </p:cNvPr>
          <p:cNvSpPr>
            <a:spLocks noGrp="1"/>
          </p:cNvSpPr>
          <p:nvPr>
            <p:ph idx="1"/>
          </p:nvPr>
        </p:nvSpPr>
        <p:spPr>
          <a:xfrm>
            <a:off x="0" y="1343818"/>
            <a:ext cx="12192000" cy="5514181"/>
          </a:xfrm>
        </p:spPr>
        <p:txBody>
          <a:bodyPr>
            <a:normAutofit fontScale="85000" lnSpcReduction="20000"/>
          </a:bodyPr>
          <a:lstStyle/>
          <a:p>
            <a:r>
              <a:rPr lang="el-GR" sz="2800" dirty="0">
                <a:effectLst/>
                <a:ea typeface="Times New Roman" panose="02020603050405020304" pitchFamily="18" charset="0"/>
                <a:cs typeface="Times New Roman" panose="02020603050405020304" pitchFamily="18" charset="0"/>
              </a:rPr>
              <a:t>Η </a:t>
            </a:r>
            <a:r>
              <a:rPr lang="el-GR" sz="2800" b="1" dirty="0">
                <a:effectLst/>
                <a:ea typeface="Times New Roman" panose="02020603050405020304" pitchFamily="18" charset="0"/>
                <a:cs typeface="Times New Roman" panose="02020603050405020304" pitchFamily="18" charset="0"/>
              </a:rPr>
              <a:t>διάκριση σε αμαρτωλούς και ασεβείς</a:t>
            </a:r>
            <a:r>
              <a:rPr lang="el-GR" sz="2800" dirty="0">
                <a:effectLst/>
                <a:ea typeface="Times New Roman" panose="02020603050405020304" pitchFamily="18" charset="0"/>
                <a:cs typeface="Times New Roman" panose="02020603050405020304" pitchFamily="18" charset="0"/>
              </a:rPr>
              <a:t> διαγράφει τα όρια της καλοπροαίρετης αυτοδιάθεσης του ανθρώπου. Οι αμαρτωλοί μπορεί να εργάζονται την ανομία, δίχως να έχει εξαλειφθεί όμως </a:t>
            </a:r>
            <a:r>
              <a:rPr lang="el-GR" sz="2800" u="sng" dirty="0">
                <a:effectLst/>
                <a:ea typeface="Times New Roman" panose="02020603050405020304" pitchFamily="18" charset="0"/>
                <a:cs typeface="Times New Roman" panose="02020603050405020304" pitchFamily="18" charset="0"/>
              </a:rPr>
              <a:t>η ελπίδα της σωτηρίας</a:t>
            </a:r>
            <a:r>
              <a:rPr lang="el-GR" sz="2800" dirty="0">
                <a:effectLst/>
                <a:ea typeface="Times New Roman" panose="02020603050405020304" pitchFamily="18" charset="0"/>
                <a:cs typeface="Times New Roman" panose="02020603050405020304" pitchFamily="18" charset="0"/>
              </a:rPr>
              <a:t>, ενώ οι ασεβείς που ταυτίζονται με τους υποκριτές, συνιστούν την </a:t>
            </a:r>
            <a:r>
              <a:rPr lang="el-GR" sz="2800" u="sng" dirty="0">
                <a:effectLst/>
                <a:ea typeface="Times New Roman" panose="02020603050405020304" pitchFamily="18" charset="0"/>
                <a:cs typeface="Times New Roman" panose="02020603050405020304" pitchFamily="18" charset="0"/>
              </a:rPr>
              <a:t>κατηγορία των πνευματικά αθεράπευτων</a:t>
            </a:r>
            <a:r>
              <a:rPr lang="el-GR" sz="2800" dirty="0">
                <a:effectLst/>
                <a:ea typeface="Times New Roman" panose="02020603050405020304" pitchFamily="18" charset="0"/>
                <a:cs typeface="Times New Roman" panose="02020603050405020304" pitchFamily="18" charset="0"/>
              </a:rPr>
              <a:t>. Ο δίκαιος, διαπιστώνοντας την παρουσία της υποκρισίας, παραιτείται από κάθε </a:t>
            </a:r>
            <a:r>
              <a:rPr lang="el-GR" sz="2800" dirty="0" err="1">
                <a:effectLst/>
                <a:ea typeface="Times New Roman" panose="02020603050405020304" pitchFamily="18" charset="0"/>
                <a:cs typeface="Times New Roman" panose="02020603050405020304" pitchFamily="18" charset="0"/>
              </a:rPr>
              <a:t>φιλάδελφη</a:t>
            </a:r>
            <a:r>
              <a:rPr lang="el-GR" sz="2800" dirty="0">
                <a:effectLst/>
                <a:ea typeface="Times New Roman" panose="02020603050405020304" pitchFamily="18" charset="0"/>
                <a:cs typeface="Times New Roman" panose="02020603050405020304" pitchFamily="18" charset="0"/>
              </a:rPr>
              <a:t> προσπάθεια κοινωνικής προσέγγισης και προσωπικής κοινωνίας. Ο χαρακτηρισμός για τους ασεβείς είναι αξιοσημείωτος: «</a:t>
            </a:r>
            <a:r>
              <a:rPr lang="el-GR" sz="2800" i="1" dirty="0">
                <a:effectLst/>
                <a:ea typeface="Times New Roman" panose="02020603050405020304" pitchFamily="18" charset="0"/>
                <a:cs typeface="Times New Roman" panose="02020603050405020304" pitchFamily="18" charset="0"/>
              </a:rPr>
              <a:t>Σφόδρα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ἀσεβεῖς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ὅτι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οὔτε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ὡς</a:t>
            </a:r>
            <a:r>
              <a:rPr lang="el-GR" sz="2800" i="1" dirty="0">
                <a:effectLst/>
                <a:ea typeface="Times New Roman" panose="02020603050405020304" pitchFamily="18" charset="0"/>
                <a:cs typeface="Times New Roman" panose="02020603050405020304" pitchFamily="18" charset="0"/>
              </a:rPr>
              <a:t> φίλοι διάκεινται, </a:t>
            </a:r>
            <a:r>
              <a:rPr lang="el-GR" sz="2800" i="1" dirty="0" err="1">
                <a:effectLst/>
                <a:ea typeface="Times New Roman" panose="02020603050405020304" pitchFamily="18" charset="0"/>
                <a:cs typeface="Times New Roman" panose="02020603050405020304" pitchFamily="18" charset="0"/>
              </a:rPr>
              <a:t>οὔτε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ὡς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ἐχθροὶ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λαλοῦσιν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ἔχουσι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ἔχθραν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ἑαυτοῖς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λόγοις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εἰρηνικοῖς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ὑποκρίνονται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φιλίαν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τοιούτων </a:t>
            </a:r>
            <a:r>
              <a:rPr lang="el-GR" sz="2800" i="1" dirty="0" err="1">
                <a:effectLst/>
                <a:ea typeface="Times New Roman" panose="02020603050405020304" pitchFamily="18" charset="0"/>
                <a:cs typeface="Times New Roman" panose="02020603050405020304" pitchFamily="18" charset="0"/>
              </a:rPr>
              <a:t>ἀνθρώπων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μιαρώτερον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οὐκ</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ἔστι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Τοὺς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οὖν</a:t>
            </a:r>
            <a:r>
              <a:rPr lang="el-GR" sz="2800" i="1" dirty="0">
                <a:effectLst/>
                <a:ea typeface="Times New Roman" panose="02020603050405020304" pitchFamily="18" charset="0"/>
                <a:cs typeface="Times New Roman" panose="02020603050405020304" pitchFamily="18" charset="0"/>
              </a:rPr>
              <a:t> τοιούτους ὁ δίκαιος </a:t>
            </a:r>
            <a:r>
              <a:rPr lang="el-GR" sz="2800" i="1" dirty="0" err="1">
                <a:effectLst/>
                <a:ea typeface="Times New Roman" panose="02020603050405020304" pitchFamily="18" charset="0"/>
                <a:cs typeface="Times New Roman" panose="02020603050405020304" pitchFamily="18" charset="0"/>
              </a:rPr>
              <a:t>παραιτεῖται</a:t>
            </a:r>
            <a:r>
              <a:rPr lang="el-GR" sz="2800" i="1"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a:t>
            </a:r>
            <a:r>
              <a:rPr lang="el-GR" sz="2800" dirty="0" err="1">
                <a:effectLst/>
                <a:ea typeface="Times New Roman" panose="02020603050405020304" pitchFamily="18" charset="0"/>
                <a:cs typeface="Times New Roman" panose="02020603050405020304" pitchFamily="18" charset="0"/>
              </a:rPr>
              <a:t>Εὐαγρίου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Ποντικοῦ</a:t>
            </a:r>
            <a:r>
              <a:rPr lang="fr-FR"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Σχόλια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τοὺς</a:t>
            </a:r>
            <a:r>
              <a:rPr lang="el-GR" sz="2800" i="1" dirty="0">
                <a:effectLst/>
                <a:ea typeface="Times New Roman" panose="02020603050405020304" pitchFamily="18" charset="0"/>
                <a:cs typeface="Times New Roman" panose="02020603050405020304" pitchFamily="18" charset="0"/>
              </a:rPr>
              <a:t> Ψαλμούς</a:t>
            </a:r>
            <a:r>
              <a:rPr lang="fr-FR" sz="2800" dirty="0">
                <a:effectLst/>
                <a:ea typeface="Times New Roman" panose="02020603050405020304" pitchFamily="18" charset="0"/>
                <a:cs typeface="Times New Roman" panose="02020603050405020304" pitchFamily="18" charset="0"/>
              </a:rPr>
              <a:t>, PG 12, 1288 </a:t>
            </a:r>
            <a:r>
              <a:rPr lang="el-GR" sz="2800" dirty="0">
                <a:effectLst/>
                <a:ea typeface="Times New Roman" panose="02020603050405020304" pitchFamily="18" charset="0"/>
                <a:cs typeface="Times New Roman" panose="02020603050405020304" pitchFamily="18" charset="0"/>
              </a:rPr>
              <a:t>Β).</a:t>
            </a:r>
          </a:p>
          <a:p>
            <a:r>
              <a:rPr lang="el-GR" sz="2800" dirty="0">
                <a:effectLst/>
                <a:ea typeface="Times New Roman" panose="02020603050405020304" pitchFamily="18" charset="0"/>
                <a:cs typeface="Times New Roman" panose="02020603050405020304" pitchFamily="18" charset="0"/>
              </a:rPr>
              <a:t>Συνεπώς, αποδεικνύονται ανεπίδεκτοι της πνευματικής αναμόρφωσης, με κυρίαρχο χαρακτηριστικό τους το φαρισαϊκό πνεύμα. Αυτό συμβαίνει γιατί ο υποκριτής, χάνοντας τη δυνατότητα για τελείωση και προκοπή, βάζει σαν απόλυτο αγαθό το ατομικό συμφέρον, την κυριαρχία με κάθε μέσο και την επιδίωξη της εγωκεντρικής αναγνώρισης. Από την έξαρση του εγωκεντρισμού τρέφονται όλα τα πάθη της ανθρωπότητας που έχει χάσει τον Θεό. Γι’ αυτό οργανώνει με όση επινοητικότητα διαθέτει την </a:t>
            </a:r>
            <a:r>
              <a:rPr lang="el-GR" sz="2800" b="1" dirty="0">
                <a:effectLst/>
                <a:ea typeface="Times New Roman" panose="02020603050405020304" pitchFamily="18" charset="0"/>
                <a:cs typeface="Times New Roman" panose="02020603050405020304" pitchFamily="18" charset="0"/>
              </a:rPr>
              <a:t>υποκριτική ζωή</a:t>
            </a:r>
            <a:r>
              <a:rPr lang="el-GR" sz="2800" dirty="0">
                <a:effectLst/>
                <a:ea typeface="Times New Roman" panose="02020603050405020304" pitchFamily="18" charset="0"/>
                <a:cs typeface="Times New Roman" panose="02020603050405020304" pitchFamily="18" charset="0"/>
              </a:rPr>
              <a:t> και </a:t>
            </a:r>
            <a:r>
              <a:rPr lang="el-GR" sz="2800" b="1" dirty="0">
                <a:effectLst/>
                <a:ea typeface="Times New Roman" panose="02020603050405020304" pitchFamily="18" charset="0"/>
                <a:cs typeface="Times New Roman" panose="02020603050405020304" pitchFamily="18" charset="0"/>
              </a:rPr>
              <a:t>παγερή συμβατικότητα</a:t>
            </a:r>
            <a:r>
              <a:rPr lang="el-GR" sz="2800" dirty="0">
                <a:effectLst/>
                <a:ea typeface="Times New Roman" panose="02020603050405020304" pitchFamily="18" charset="0"/>
                <a:cs typeface="Times New Roman" panose="02020603050405020304" pitchFamily="18" charset="0"/>
              </a:rPr>
              <a:t>. Η υποκρισία γίνεται το πιο μεγάλο αμάρτημα, γιατί αποτελεί την αυτοπροστασία της αμαρτίας, ως αποτυχία πραγμάτωσης του στόχου της τελείωσης</a:t>
            </a:r>
            <a:r>
              <a:rPr lang="el-GR" dirty="0">
                <a:effectLst/>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1299585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C98960-A374-4358-1143-B54B2EE87C0A}"/>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0BDA67F5-BAB9-DD4E-451E-4F825216A61D}"/>
              </a:ext>
            </a:extLst>
          </p:cNvPr>
          <p:cNvSpPr>
            <a:spLocks noGrp="1"/>
          </p:cNvSpPr>
          <p:nvPr>
            <p:ph idx="1"/>
          </p:nvPr>
        </p:nvSpPr>
        <p:spPr>
          <a:xfrm>
            <a:off x="0" y="1258432"/>
            <a:ext cx="12192000" cy="5581313"/>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Οι δίκαιοι με την υπόδειξη του αγαθού - προσωπικού τους παραδείγματος- επιτελούν λειτουργία διπλή: παρέχουν τα απαραίτητα ερεθίσματα, για τη μεταστροφή των αμαρτωλών, και ευαγγελίζονται την πραγματικότητα του ανακαινισμένου ανθρώπου. Ο γνήσιος παιδαγωγός  αποφεύγει τη θεωρητική διδασκαλία, γιατί στην αρετή δεν οδηγεί τόσο πολύ ο λόγος αλλά ο τρόπος ζωής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V</a:t>
            </a:r>
            <a:r>
              <a:rPr lang="el-GR" sz="2800" i="1" dirty="0">
                <a:effectLst/>
                <a:ea typeface="Times New Roman" panose="02020603050405020304" pitchFamily="18" charset="0"/>
                <a:cs typeface="Times New Roman" panose="02020603050405020304" pitchFamily="18" charset="0"/>
              </a:rPr>
              <a:t> ΤΜΗ</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 78, 1537</a:t>
            </a:r>
            <a:r>
              <a:rPr lang="en-GB" sz="2800" dirty="0">
                <a:ea typeface="Times New Roman" panose="02020603050405020304" pitchFamily="18" charset="0"/>
                <a:cs typeface="Times New Roman" panose="02020603050405020304" pitchFamily="18" charset="0"/>
              </a:rPr>
              <a:t>C).</a:t>
            </a:r>
          </a:p>
          <a:p>
            <a:r>
              <a:rPr lang="el-GR" sz="2800" dirty="0">
                <a:effectLst/>
                <a:ea typeface="Times New Roman" panose="02020603050405020304" pitchFamily="18" charset="0"/>
                <a:cs typeface="Times New Roman" panose="02020603050405020304" pitchFamily="18" charset="0"/>
              </a:rPr>
              <a:t>Αυτός που διδάσκει πρέπει να σκέφτεται όχι μόνο τι θα πει αλλά και τι πρέπει να κάνει, για να πείσει τους μαθητές του, γιατί κάθε λόγος που στερείται την έμπρακτη εφαρμογή είναι μάταιος και καταλήγει σε κοροϊδία: «</a:t>
            </a:r>
            <a:r>
              <a:rPr lang="el-GR" sz="2800" i="1" dirty="0" err="1">
                <a:effectLst/>
                <a:ea typeface="Times New Roman" panose="02020603050405020304" pitchFamily="18" charset="0"/>
                <a:cs typeface="Times New Roman" panose="02020603050405020304" pitchFamily="18" charset="0"/>
              </a:rPr>
              <a:t>Βουλεύεσθαι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χρὴ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ὑφηγητὴν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εἴποι</a:t>
            </a:r>
            <a:r>
              <a:rPr lang="el-GR" sz="2800" i="1" dirty="0">
                <a:effectLst/>
                <a:ea typeface="Times New Roman" panose="02020603050405020304" pitchFamily="18" charset="0"/>
                <a:cs typeface="Times New Roman" panose="02020603050405020304" pitchFamily="18" charset="0"/>
              </a:rPr>
              <a:t> μόνον, </a:t>
            </a:r>
            <a:r>
              <a:rPr lang="el-GR" sz="2800" i="1" dirty="0" err="1">
                <a:effectLst/>
                <a:ea typeface="Times New Roman" panose="02020603050405020304" pitchFamily="18" charset="0"/>
                <a:cs typeface="Times New Roman" panose="02020603050405020304" pitchFamily="18" charset="0"/>
              </a:rPr>
              <a:t>ἀλλὰ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πράξας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πείσοι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τοὺς</a:t>
            </a:r>
            <a:r>
              <a:rPr lang="el-GR" sz="2800" i="1" dirty="0">
                <a:effectLst/>
                <a:ea typeface="Times New Roman" panose="02020603050405020304" pitchFamily="18" charset="0"/>
                <a:cs typeface="Times New Roman" panose="02020603050405020304" pitchFamily="18" charset="0"/>
              </a:rPr>
              <a:t> φοιτητάς. </a:t>
            </a:r>
            <a:r>
              <a:rPr lang="el-GR" sz="2800" i="1" dirty="0" err="1">
                <a:effectLst/>
                <a:ea typeface="Times New Roman" panose="02020603050405020304" pitchFamily="18" charset="0"/>
                <a:cs typeface="Times New Roman" panose="02020603050405020304" pitchFamily="18" charset="0"/>
              </a:rPr>
              <a:t>Πᾶς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λόγος, </a:t>
            </a:r>
            <a:r>
              <a:rPr lang="el-GR" sz="2800" i="1" dirty="0" err="1">
                <a:effectLst/>
                <a:ea typeface="Times New Roman" panose="02020603050405020304" pitchFamily="18" charset="0"/>
                <a:cs typeface="Times New Roman" panose="02020603050405020304" pitchFamily="18" charset="0"/>
              </a:rPr>
              <a:t>ὅταν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ἔργου</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χηρεύῃ</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a:t>
            </a:r>
            <a:r>
              <a:rPr lang="el-GR" sz="2800" i="1" dirty="0">
                <a:effectLst/>
                <a:ea typeface="Times New Roman" panose="02020603050405020304" pitchFamily="18" charset="0"/>
                <a:cs typeface="Times New Roman" panose="02020603050405020304" pitchFamily="18" charset="0"/>
              </a:rPr>
              <a:t> μόνον μάταιό τι φαίνεται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κενόν, </a:t>
            </a:r>
            <a:r>
              <a:rPr lang="el-GR" sz="2800" i="1" dirty="0" err="1">
                <a:effectLst/>
                <a:ea typeface="Times New Roman" panose="02020603050405020304" pitchFamily="18" charset="0"/>
                <a:cs typeface="Times New Roman" panose="02020603050405020304" pitchFamily="18" charset="0"/>
              </a:rPr>
              <a:t>ἀλλὰ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ὄνειδος</a:t>
            </a:r>
            <a:r>
              <a:rPr lang="el-GR" sz="2800" i="1" dirty="0">
                <a:effectLst/>
                <a:ea typeface="Times New Roman" panose="02020603050405020304" pitchFamily="18" charset="0"/>
                <a:cs typeface="Times New Roman" panose="02020603050405020304" pitchFamily="18" charset="0"/>
              </a:rPr>
              <a:t> περιίσταται,  μάλιστα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ὁ παρά </a:t>
            </a:r>
            <a:r>
              <a:rPr lang="el-GR" sz="2800" i="1" dirty="0" err="1">
                <a:effectLst/>
                <a:ea typeface="Times New Roman" panose="02020603050405020304" pitchFamily="18" charset="0"/>
                <a:cs typeface="Times New Roman" panose="02020603050405020304" pitchFamily="18" charset="0"/>
              </a:rPr>
              <a:t>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ἐξηγητῶν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προφερόμενος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Ὅσῳ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γὰρ</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ἐτοιμότατα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χρῆσθαι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σπουδάζουσι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τοσούτῳ</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μᾶλλον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ἀπιστοῦσιν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ἅπαντες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ἀλλὰ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γέλωτος </a:t>
            </a:r>
            <a:r>
              <a:rPr lang="el-GR" sz="2800" i="1" dirty="0" err="1">
                <a:effectLst/>
                <a:ea typeface="Times New Roman" panose="02020603050405020304" pitchFamily="18" charset="0"/>
                <a:cs typeface="Times New Roman" panose="02020603050405020304" pitchFamily="18" charset="0"/>
              </a:rPr>
              <a:t>ὑπόθεσιν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αὐτὸν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εἶναι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νομίζουσιν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Οὐκοῦν</a:t>
            </a:r>
            <a:r>
              <a:rPr lang="el-GR" sz="2800" i="1" dirty="0">
                <a:effectLst/>
                <a:ea typeface="Times New Roman" panose="02020603050405020304" pitchFamily="18" charset="0"/>
                <a:cs typeface="Times New Roman" panose="02020603050405020304" pitchFamily="18" charset="0"/>
              </a:rPr>
              <a:t> μάλιστα </a:t>
            </a:r>
            <a:r>
              <a:rPr lang="el-GR" sz="2800" i="1" dirty="0" err="1">
                <a:effectLst/>
                <a:ea typeface="Times New Roman" panose="02020603050405020304" pitchFamily="18" charset="0"/>
                <a:cs typeface="Times New Roman" panose="02020603050405020304" pitchFamily="18" charset="0"/>
              </a:rPr>
              <a:t>μὲν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πρακτέον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λεκτέον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βούλοιντο</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οὐδὲν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λεκτέον</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V </a:t>
            </a:r>
            <a:r>
              <a:rPr lang="el-GR" sz="2800" i="1" dirty="0">
                <a:effectLst/>
                <a:ea typeface="Times New Roman" panose="02020603050405020304" pitchFamily="18" charset="0"/>
                <a:cs typeface="Times New Roman" panose="02020603050405020304" pitchFamily="18" charset="0"/>
              </a:rPr>
              <a:t>ΣΞΕ</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 78, 1492</a:t>
            </a:r>
            <a:r>
              <a:rPr lang="en-US" sz="2800" dirty="0">
                <a:effectLst/>
                <a:ea typeface="Times New Roman" panose="02020603050405020304" pitchFamily="18" charset="0"/>
                <a:cs typeface="Times New Roman" panose="02020603050405020304" pitchFamily="18" charset="0"/>
              </a:rPr>
              <a:t>AB</a:t>
            </a:r>
            <a:r>
              <a:rPr lang="el-GR" sz="2800" dirty="0">
                <a:effectLst/>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88063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1DC4D4-43CA-B055-84F0-49EC11167337}"/>
              </a:ext>
            </a:extLst>
          </p:cNvPr>
          <p:cNvSpPr>
            <a:spLocks noGrp="1"/>
          </p:cNvSpPr>
          <p:nvPr>
            <p:ph type="title"/>
          </p:nvPr>
        </p:nvSpPr>
        <p:spPr>
          <a:xfrm>
            <a:off x="838200" y="18255"/>
            <a:ext cx="10515600" cy="1325563"/>
          </a:xfrm>
        </p:spPr>
        <p:txBody>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C74D6CA2-6AB6-19A1-FB9D-4DEE1831E301}"/>
              </a:ext>
            </a:extLst>
          </p:cNvPr>
          <p:cNvSpPr>
            <a:spLocks noGrp="1"/>
          </p:cNvSpPr>
          <p:nvPr>
            <p:ph idx="1"/>
          </p:nvPr>
        </p:nvSpPr>
        <p:spPr>
          <a:xfrm>
            <a:off x="0" y="1249378"/>
            <a:ext cx="12192000" cy="5608622"/>
          </a:xfrm>
        </p:spPr>
        <p:txBody>
          <a:bodyPr/>
          <a:lstStyle/>
          <a:p>
            <a:r>
              <a:rPr lang="el-GR" sz="2800" dirty="0">
                <a:effectLst/>
                <a:ea typeface="Times New Roman" panose="02020603050405020304" pitchFamily="18" charset="0"/>
                <a:cs typeface="Times New Roman" panose="02020603050405020304" pitchFamily="18" charset="0"/>
              </a:rPr>
              <a:t>Οι εκπαιδευόμενοι συγκινούνται από τη </a:t>
            </a:r>
            <a:r>
              <a:rPr lang="el-GR" sz="2800" b="1" dirty="0">
                <a:effectLst/>
                <a:ea typeface="Times New Roman" panose="02020603050405020304" pitchFamily="18" charset="0"/>
                <a:cs typeface="Times New Roman" panose="02020603050405020304" pitchFamily="18" charset="0"/>
              </a:rPr>
              <a:t>φιλοσοφία των πράξεων</a:t>
            </a:r>
            <a:r>
              <a:rPr lang="el-GR" sz="2800" dirty="0">
                <a:effectLst/>
                <a:ea typeface="Times New Roman" panose="02020603050405020304" pitchFamily="18" charset="0"/>
                <a:cs typeface="Times New Roman" panose="02020603050405020304" pitchFamily="18" charset="0"/>
              </a:rPr>
              <a:t>, που αναγνωρίζεται ως έργο δύσκολο και αποτελεσματικό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II </a:t>
            </a:r>
            <a:r>
              <a:rPr lang="el-GR" sz="2800" i="1" dirty="0">
                <a:effectLst/>
                <a:ea typeface="Times New Roman" panose="02020603050405020304" pitchFamily="18" charset="0"/>
                <a:cs typeface="Times New Roman" panose="02020603050405020304" pitchFamily="18" charset="0"/>
              </a:rPr>
              <a:t>ΡΠΓ</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 78, 633</a:t>
            </a:r>
            <a:r>
              <a:rPr lang="en-US" sz="2800" dirty="0">
                <a:effectLst/>
                <a:ea typeface="Times New Roman" panose="02020603050405020304" pitchFamily="18" charset="0"/>
                <a:cs typeface="Times New Roman" panose="02020603050405020304" pitchFamily="18" charset="0"/>
              </a:rPr>
              <a:t>D</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Αντιθέτως, παρατηρείται ότι ο λόγος, όταν δεν συνοδεύεται από έργο, όχι μόνο δεν ωφελεί αλλά και ενοχλεί τους ακροατές. </a:t>
            </a:r>
          </a:p>
          <a:p>
            <a:r>
              <a:rPr lang="el-GR" sz="2800" dirty="0">
                <a:effectLst/>
                <a:ea typeface="Times New Roman" panose="02020603050405020304" pitchFamily="18" charset="0"/>
                <a:cs typeface="Times New Roman" panose="02020603050405020304" pitchFamily="18" charset="0"/>
              </a:rPr>
              <a:t>Ο συνδυασμός λόγων και έργων αποτελεί ευλογία: «</a:t>
            </a:r>
            <a:r>
              <a:rPr lang="el-GR" sz="2800" b="1" i="1" dirty="0" err="1">
                <a:effectLst/>
                <a:ea typeface="Times New Roman" panose="02020603050405020304" pitchFamily="18" charset="0"/>
                <a:cs typeface="Times New Roman" panose="02020603050405020304" pitchFamily="18" charset="0"/>
              </a:rPr>
              <a:t>Ὅταν</a:t>
            </a:r>
            <a:r>
              <a:rPr lang="el-GR" sz="2800" b="1" i="1" dirty="0">
                <a:effectLst/>
                <a:ea typeface="Times New Roman" panose="02020603050405020304" pitchFamily="18" charset="0"/>
                <a:cs typeface="Times New Roman" panose="02020603050405020304" pitchFamily="18" charset="0"/>
              </a:rPr>
              <a:t> ὁ λόγος </a:t>
            </a:r>
            <a:r>
              <a:rPr lang="el-GR" sz="2800" b="1" i="1" dirty="0" err="1">
                <a:effectLst/>
                <a:ea typeface="Times New Roman" panose="02020603050405020304" pitchFamily="18" charset="0"/>
                <a:cs typeface="Times New Roman" panose="02020603050405020304" pitchFamily="18" charset="0"/>
              </a:rPr>
              <a:t>ἔργου</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χηρεύ</a:t>
            </a:r>
            <a:r>
              <a:rPr lang="el-GR" sz="2800" b="1" i="1" dirty="0" err="1">
                <a:effectLst/>
                <a:ea typeface="Times New Roman" panose="02020603050405020304" pitchFamily="18" charset="0"/>
              </a:rPr>
              <a:t>ῃ</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οὐ</a:t>
            </a:r>
            <a:r>
              <a:rPr lang="el-GR" sz="2800" b="1" i="1" dirty="0">
                <a:effectLst/>
                <a:ea typeface="Times New Roman" panose="02020603050405020304" pitchFamily="18" charset="0"/>
                <a:cs typeface="Times New Roman" panose="02020603050405020304" pitchFamily="18" charset="0"/>
              </a:rPr>
              <a:t> μόνον </a:t>
            </a:r>
            <a:r>
              <a:rPr lang="el-GR" sz="2800" b="1" i="1" dirty="0" err="1">
                <a:effectLst/>
                <a:ea typeface="Times New Roman" panose="02020603050405020304" pitchFamily="18" charset="0"/>
                <a:cs typeface="Times New Roman" panose="02020603050405020304" pitchFamily="18" charset="0"/>
              </a:rPr>
              <a:t>οὐκ</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ὠφελεῖ</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ἀλλὰ</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καὶ</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ἐνοχλεῖν</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εἴωθε</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τοὺς</a:t>
            </a:r>
            <a:r>
              <a:rPr lang="el-GR" sz="2800" b="1" i="1" dirty="0">
                <a:effectLst/>
                <a:ea typeface="Times New Roman" panose="02020603050405020304" pitchFamily="18" charset="0"/>
                <a:cs typeface="Times New Roman" panose="02020603050405020304" pitchFamily="18" charset="0"/>
              </a:rPr>
              <a:t> </a:t>
            </a:r>
            <a:r>
              <a:rPr lang="el-GR" sz="2800" b="1" i="1" dirty="0" err="1">
                <a:effectLst/>
                <a:ea typeface="Times New Roman" panose="02020603050405020304" pitchFamily="18" charset="0"/>
                <a:cs typeface="Times New Roman" panose="02020603050405020304" pitchFamily="18" charset="0"/>
              </a:rPr>
              <a:t>ἀκούοντας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ὅταν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ἔργον</a:t>
            </a:r>
            <a:r>
              <a:rPr lang="el-GR" sz="2800" i="1" dirty="0">
                <a:effectLst/>
                <a:ea typeface="Times New Roman" panose="02020603050405020304" pitchFamily="18" charset="0"/>
                <a:cs typeface="Times New Roman" panose="02020603050405020304" pitchFamily="18" charset="0"/>
              </a:rPr>
              <a:t> λόγου </a:t>
            </a:r>
            <a:r>
              <a:rPr lang="el-GR" sz="2800" i="1" dirty="0" err="1">
                <a:effectLst/>
                <a:ea typeface="Times New Roman" panose="02020603050405020304" pitchFamily="18" charset="0"/>
                <a:cs typeface="Times New Roman" panose="02020603050405020304" pitchFamily="18" charset="0"/>
              </a:rPr>
              <a:t>ἔρημον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εἴη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δυσωπεῖν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πέφυκε</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τοὺς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θεωμένους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δὲ</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ἄμφω</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συμβαίη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ὁ λόγος </a:t>
            </a:r>
            <a:r>
              <a:rPr lang="el-GR" sz="2800" i="1" dirty="0" err="1">
                <a:effectLst/>
                <a:ea typeface="Times New Roman" panose="02020603050405020304" pitchFamily="18" charset="0"/>
                <a:cs typeface="Times New Roman" panose="02020603050405020304" pitchFamily="18" charset="0"/>
              </a:rPr>
              <a:t>ὑπὸ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τῆς</a:t>
            </a:r>
            <a:r>
              <a:rPr lang="el-GR" sz="2800" i="1" dirty="0">
                <a:effectLst/>
                <a:ea typeface="Times New Roman" panose="02020603050405020304" pitchFamily="18" charset="0"/>
                <a:cs typeface="Times New Roman" panose="02020603050405020304" pitchFamily="18" charset="0"/>
              </a:rPr>
              <a:t> πράξεως </a:t>
            </a:r>
            <a:r>
              <a:rPr lang="el-GR" sz="2800" i="1" dirty="0" err="1">
                <a:effectLst/>
                <a:ea typeface="Times New Roman" panose="02020603050405020304" pitchFamily="18" charset="0"/>
                <a:cs typeface="Times New Roman" panose="02020603050405020304" pitchFamily="18" charset="0"/>
              </a:rPr>
              <a:t>κοσμηθείη</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τηνικαῦτα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πολλὴ</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ἐπίδοσις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ἔσται</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τοῖς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φοιτηταῖς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εὐγνώμονες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εἶεν</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V </a:t>
            </a:r>
            <a:r>
              <a:rPr lang="el-GR" sz="2800" i="1" dirty="0">
                <a:effectLst/>
                <a:ea typeface="Times New Roman" panose="02020603050405020304" pitchFamily="18" charset="0"/>
                <a:cs typeface="Times New Roman" panose="02020603050405020304" pitchFamily="18" charset="0"/>
              </a:rPr>
              <a:t>ΣΛΓ</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 78, 1473</a:t>
            </a:r>
            <a:r>
              <a:rPr lang="en-US" sz="2800" dirty="0">
                <a:effectLst/>
                <a:ea typeface="Times New Roman" panose="02020603050405020304" pitchFamily="18" charset="0"/>
                <a:cs typeface="Times New Roman" panose="02020603050405020304" pitchFamily="18" charset="0"/>
              </a:rPr>
              <a:t>BC</a:t>
            </a:r>
            <a:r>
              <a:rPr lang="el-GR" sz="2800" dirty="0">
                <a:effectLst/>
                <a:ea typeface="Times New Roman" panose="02020603050405020304" pitchFamily="18" charset="0"/>
                <a:cs typeface="Times New Roman" panose="02020603050405020304" pitchFamily="18" charset="0"/>
              </a:rPr>
              <a:t>), και επιφέρει </a:t>
            </a:r>
            <a:r>
              <a:rPr lang="el-GR" sz="2800" dirty="0" err="1">
                <a:effectLst/>
                <a:ea typeface="Times New Roman" panose="02020603050405020304" pitchFamily="18" charset="0"/>
                <a:cs typeface="Times New Roman" panose="02020603050405020304" pitchFamily="18" charset="0"/>
              </a:rPr>
              <a:t>ευδοκιμία</a:t>
            </a:r>
            <a:r>
              <a:rPr lang="el-GR" sz="2800" dirty="0">
                <a:effectLst/>
                <a:ea typeface="Times New Roman" panose="02020603050405020304" pitchFamily="18" charset="0"/>
                <a:cs typeface="Times New Roman" panose="02020603050405020304" pitchFamily="18" charset="0"/>
              </a:rPr>
              <a:t> στην πνευματική ζωή των χριστιανών(</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III </a:t>
            </a:r>
            <a:r>
              <a:rPr lang="el-GR" sz="2800" i="1" dirty="0">
                <a:effectLst/>
                <a:ea typeface="Times New Roman" panose="02020603050405020304" pitchFamily="18" charset="0"/>
                <a:cs typeface="Times New Roman" panose="02020603050405020304" pitchFamily="18" charset="0"/>
              </a:rPr>
              <a:t>ΥΓ</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 78, 1037</a:t>
            </a:r>
            <a:r>
              <a:rPr lang="en-US" sz="2800" dirty="0">
                <a:effectLst/>
                <a:ea typeface="Times New Roman" panose="02020603050405020304" pitchFamily="18" charset="0"/>
                <a:cs typeface="Times New Roman" panose="02020603050405020304" pitchFamily="18" charset="0"/>
              </a:rPr>
              <a:t>D</a:t>
            </a:r>
            <a:r>
              <a:rPr lang="el-GR" sz="2800" dirty="0">
                <a:effectLst/>
                <a:ea typeface="Times New Roman" panose="02020603050405020304" pitchFamily="18" charset="0"/>
                <a:cs typeface="Times New Roman" panose="02020603050405020304" pitchFamily="18" charset="0"/>
              </a:rPr>
              <a:t>-1040</a:t>
            </a:r>
            <a:r>
              <a:rPr lang="en-US" sz="2800" dirty="0">
                <a:effectLst/>
                <a:ea typeface="Times New Roman" panose="02020603050405020304" pitchFamily="18" charset="0"/>
                <a:cs typeface="Times New Roman" panose="02020603050405020304" pitchFamily="18" charset="0"/>
              </a:rPr>
              <a:t>A</a:t>
            </a:r>
            <a:r>
              <a:rPr lang="el-GR" sz="2800" dirty="0">
                <a:effectLst/>
                <a:ea typeface="Times New Roman" panose="02020603050405020304" pitchFamily="18" charset="0"/>
                <a:cs typeface="Times New Roman" panose="02020603050405020304" pitchFamily="18" charset="0"/>
              </a:rPr>
              <a:t>).</a:t>
            </a:r>
            <a:endParaRPr lang="el-GR" dirty="0"/>
          </a:p>
          <a:p>
            <a:endParaRPr lang="el-GR" dirty="0"/>
          </a:p>
        </p:txBody>
      </p:sp>
    </p:spTree>
    <p:extLst>
      <p:ext uri="{BB962C8B-B14F-4D97-AF65-F5344CB8AC3E}">
        <p14:creationId xmlns:p14="http://schemas.microsoft.com/office/powerpoint/2010/main" val="1408249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1B12BC-2EB2-E89F-DF0E-80190B683DE9}"/>
              </a:ext>
            </a:extLst>
          </p:cNvPr>
          <p:cNvSpPr>
            <a:spLocks noGrp="1"/>
          </p:cNvSpPr>
          <p:nvPr>
            <p:ph type="title"/>
          </p:nvPr>
        </p:nvSpPr>
        <p:spPr>
          <a:xfrm>
            <a:off x="838200" y="0"/>
            <a:ext cx="10515600" cy="1068309"/>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1CB1496A-65C1-7891-4938-B35C1F7741EB}"/>
              </a:ext>
            </a:extLst>
          </p:cNvPr>
          <p:cNvSpPr>
            <a:spLocks noGrp="1"/>
          </p:cNvSpPr>
          <p:nvPr>
            <p:ph idx="1"/>
          </p:nvPr>
        </p:nvSpPr>
        <p:spPr>
          <a:xfrm>
            <a:off x="0" y="986828"/>
            <a:ext cx="12192000" cy="5871172"/>
          </a:xfrm>
        </p:spPr>
        <p:txBody>
          <a:bodyPr>
            <a:normAutofit fontScale="77500" lnSpcReduction="20000"/>
          </a:bodyPr>
          <a:lstStyle/>
          <a:p>
            <a:r>
              <a:rPr lang="el-GR" sz="2800" dirty="0">
                <a:effectLst/>
                <a:ea typeface="Times New Roman" panose="02020603050405020304" pitchFamily="18" charset="0"/>
                <a:cs typeface="Times New Roman" panose="02020603050405020304" pitchFamily="18" charset="0"/>
              </a:rPr>
              <a:t>Το </a:t>
            </a:r>
            <a:r>
              <a:rPr lang="el-GR" sz="2800" b="1" dirty="0">
                <a:effectLst/>
                <a:ea typeface="Times New Roman" panose="02020603050405020304" pitchFamily="18" charset="0"/>
                <a:cs typeface="Times New Roman" panose="02020603050405020304" pitchFamily="18" charset="0"/>
              </a:rPr>
              <a:t>θέμα του προσωπικού παραδείγματος</a:t>
            </a:r>
            <a:r>
              <a:rPr lang="el-GR" sz="2800" dirty="0">
                <a:effectLst/>
                <a:ea typeface="Times New Roman" panose="02020603050405020304" pitchFamily="18" charset="0"/>
                <a:cs typeface="Times New Roman" panose="02020603050405020304" pitchFamily="18" charset="0"/>
              </a:rPr>
              <a:t> είναι η ειδοποιός διαφορά μεταξύ κοσμικών και πνευματικών αγώνων. Στους κοσμικούς αγώνες, άλλος είναι ο αγωνιστής και άλλος ο κήρυκας, που ανακηρύττει τους νικητές, ενώ, στους θείους αγώνες, έχει νομοθετηθεί ο νικητής να είναι και κήρυκας. Συνεπώς, κάποιοι που εγκαταστάθηκαν στον διδασκαλικό θρόνο δεν πρέπει να νομίσουν ότι, ρυθμίζοντας τον αγώνα, αυτοί είναι έξω από τους αγώνες. Θα πρέπει να μην ξεχνούν ότι και οι ίδιοι είναι αγωνιστές, για να μην εξευτελιστούν ως άνανδροι και κατηγορηθούν από τον απόστολο Παύλο, ο οποίος λέει «</a:t>
            </a:r>
            <a:r>
              <a:rPr lang="el-GR" sz="2800" i="1" dirty="0" err="1">
                <a:effectLst/>
                <a:ea typeface="Times New Roman" panose="02020603050405020304" pitchFamily="18" charset="0"/>
                <a:cs typeface="Times New Roman" panose="02020603050405020304" pitchFamily="18" charset="0"/>
              </a:rPr>
              <a:t>Ὑπωπιάζω</a:t>
            </a:r>
            <a:r>
              <a:rPr lang="el-GR" sz="2800" i="1" dirty="0">
                <a:effectLst/>
                <a:ea typeface="Times New Roman" panose="02020603050405020304" pitchFamily="18" charset="0"/>
                <a:cs typeface="Times New Roman" panose="02020603050405020304" pitchFamily="18" charset="0"/>
              </a:rPr>
              <a:t> μου </a:t>
            </a:r>
            <a:r>
              <a:rPr lang="el-GR" sz="2800" i="1" dirty="0" err="1">
                <a:effectLst/>
                <a:ea typeface="Times New Roman" panose="02020603050405020304" pitchFamily="18" charset="0"/>
                <a:cs typeface="Times New Roman" panose="02020603050405020304" pitchFamily="18" charset="0"/>
              </a:rPr>
              <a:t>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σῶμα</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δουλαγωγῶ</a:t>
            </a:r>
            <a:r>
              <a:rPr lang="el-GR" sz="2800" i="1" dirty="0">
                <a:effectLst/>
                <a:ea typeface="Times New Roman" panose="02020603050405020304" pitchFamily="18" charset="0"/>
                <a:cs typeface="Times New Roman" panose="02020603050405020304" pitchFamily="18" charset="0"/>
              </a:rPr>
              <a:t>, μήπως </a:t>
            </a:r>
            <a:r>
              <a:rPr lang="el-GR" sz="2800" i="1" dirty="0" err="1">
                <a:effectLst/>
                <a:ea typeface="Times New Roman" panose="02020603050405020304" pitchFamily="18" charset="0"/>
                <a:cs typeface="Times New Roman" panose="02020603050405020304" pitchFamily="18" charset="0"/>
              </a:rPr>
              <a:t>ἄλλοις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κηρύξας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αὐτὸς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ἀδόκιμος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γένωμαι</a:t>
            </a:r>
            <a:r>
              <a:rPr lang="el-GR"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Α΄ </a:t>
            </a:r>
            <a:r>
              <a:rPr lang="el-GR" sz="2800" i="1" dirty="0" err="1">
                <a:effectLst/>
                <a:ea typeface="Times New Roman" panose="02020603050405020304" pitchFamily="18" charset="0"/>
                <a:cs typeface="Times New Roman" panose="02020603050405020304" pitchFamily="18" charset="0"/>
              </a:rPr>
              <a:t>Κορ</a:t>
            </a:r>
            <a:r>
              <a:rPr lang="fr-FR" sz="2800" dirty="0">
                <a:effectLst/>
                <a:ea typeface="Times New Roman" panose="02020603050405020304" pitchFamily="18" charset="0"/>
                <a:cs typeface="Times New Roman" panose="02020603050405020304" pitchFamily="18" charset="0"/>
              </a:rPr>
              <a:t>. 9,27</a:t>
            </a:r>
            <a:r>
              <a:rPr lang="el-GR"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Ο παιδαγωγός δεν παραδίδει τον εαυτό του σε ανέσεις αλλά σε ιδρώτες</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Πηλουσιώτη</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III </a:t>
            </a:r>
            <a:r>
              <a:rPr lang="el-GR" sz="2800" i="1" dirty="0">
                <a:effectLst/>
                <a:ea typeface="Times New Roman" panose="02020603050405020304" pitchFamily="18" charset="0"/>
                <a:cs typeface="Times New Roman" panose="02020603050405020304" pitchFamily="18" charset="0"/>
              </a:rPr>
              <a:t>ΣΞΕ΄</a:t>
            </a:r>
            <a:r>
              <a:rPr lang="fr-FR" sz="2800" dirty="0">
                <a:effectLst/>
                <a:ea typeface="Times New Roman" panose="02020603050405020304" pitchFamily="18" charset="0"/>
                <a:cs typeface="Times New Roman" panose="02020603050405020304" pitchFamily="18" charset="0"/>
              </a:rPr>
              <a:t>, PG 78, 945BC</a:t>
            </a:r>
            <a:r>
              <a:rPr lang="el-GR" sz="2800" dirty="0">
                <a:ea typeface="Times New Roman" panose="02020603050405020304" pitchFamily="18" charset="0"/>
                <a:cs typeface="Times New Roman" panose="02020603050405020304" pitchFamily="18" charset="0"/>
              </a:rPr>
              <a:t>). </a:t>
            </a:r>
            <a:r>
              <a:rPr lang="el-GR" sz="2800" dirty="0">
                <a:solidFill>
                  <a:srgbClr val="000000"/>
                </a:solidFill>
                <a:effectLst/>
                <a:ea typeface="Times New Roman" panose="02020603050405020304" pitchFamily="18" charset="0"/>
                <a:cs typeface="Times New Roman" panose="02020603050405020304" pitchFamily="18" charset="0"/>
              </a:rPr>
              <a:t>Αυτό σημαίνει ότι ο δάσκαλος δεν διδάσκει μόνο τον τρόπο των αγώνων αλλά και ο ίδιος αγωνίζεται. Τότε, όταν </a:t>
            </a:r>
            <a:r>
              <a:rPr lang="el-GR" sz="2800" b="1" dirty="0">
                <a:solidFill>
                  <a:srgbClr val="000000"/>
                </a:solidFill>
                <a:effectLst/>
                <a:ea typeface="Times New Roman" panose="02020603050405020304" pitchFamily="18" charset="0"/>
                <a:cs typeface="Times New Roman" panose="02020603050405020304" pitchFamily="18" charset="0"/>
              </a:rPr>
              <a:t>ο τρόπος ζωής</a:t>
            </a:r>
            <a:r>
              <a:rPr lang="el-GR" sz="2800" dirty="0">
                <a:solidFill>
                  <a:srgbClr val="000000"/>
                </a:solidFill>
                <a:effectLst/>
                <a:ea typeface="Times New Roman" panose="02020603050405020304" pitchFamily="18" charset="0"/>
                <a:cs typeface="Times New Roman" panose="02020603050405020304" pitchFamily="18" charset="0"/>
              </a:rPr>
              <a:t> και </a:t>
            </a:r>
            <a:r>
              <a:rPr lang="el-GR" sz="2800" b="1" dirty="0">
                <a:solidFill>
                  <a:srgbClr val="000000"/>
                </a:solidFill>
                <a:effectLst/>
                <a:ea typeface="Times New Roman" panose="02020603050405020304" pitchFamily="18" charset="0"/>
                <a:cs typeface="Times New Roman" panose="02020603050405020304" pitchFamily="18" charset="0"/>
              </a:rPr>
              <a:t>ο λόγος</a:t>
            </a:r>
            <a:r>
              <a:rPr lang="el-GR" sz="2800" dirty="0">
                <a:solidFill>
                  <a:srgbClr val="000000"/>
                </a:solidFill>
                <a:effectLst/>
                <a:ea typeface="Times New Roman" panose="02020603050405020304" pitchFamily="18" charset="0"/>
                <a:cs typeface="Times New Roman" panose="02020603050405020304" pitchFamily="18" charset="0"/>
              </a:rPr>
              <a:t> συμπίπτουν, θα μπορέσει ο λόγος να γίνει πειστικός.    </a:t>
            </a:r>
          </a:p>
          <a:p>
            <a:r>
              <a:rPr lang="el-GR" sz="2800" dirty="0">
                <a:effectLst/>
                <a:ea typeface="Times New Roman" panose="02020603050405020304" pitchFamily="18" charset="0"/>
                <a:cs typeface="Times New Roman" panose="02020603050405020304" pitchFamily="18" charset="0"/>
              </a:rPr>
              <a:t>Δεν είναι καθόλου τυχαίο ότι το κήρυγμα του θείου λόγου είναι αποτελεσματικό μόνο όταν ο βίος των αποστόλων είναι άμεμπτος.   Δηλαδή, οι απόστολοι δεν κήρυτταν άλλα και έκαμναν άλλα, αλλά παρουσιάζοντας τη ζωή τους σύμφωνη με το λόγο τους, αιχμαλώτιζαν τους ανθρώπους με το παράδειγμα του βίου τους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II </a:t>
            </a:r>
            <a:r>
              <a:rPr lang="el-GR" sz="2800" i="1" dirty="0">
                <a:effectLst/>
                <a:ea typeface="Times New Roman" panose="02020603050405020304" pitchFamily="18" charset="0"/>
                <a:cs typeface="Times New Roman" panose="02020603050405020304" pitchFamily="18" charset="0"/>
              </a:rPr>
              <a:t>ΣΝΑ</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688BCD</a:t>
            </a:r>
            <a:r>
              <a:rPr lang="el-GR" sz="2800" dirty="0">
                <a:effectLst/>
                <a:ea typeface="Times New Roman" panose="02020603050405020304" pitchFamily="18" charset="0"/>
                <a:cs typeface="Times New Roman" panose="02020603050405020304" pitchFamily="18" charset="0"/>
              </a:rPr>
              <a:t>). </a:t>
            </a:r>
          </a:p>
          <a:p>
            <a:r>
              <a:rPr lang="el-GR" sz="2800" dirty="0">
                <a:effectLst/>
                <a:ea typeface="Times New Roman" panose="02020603050405020304" pitchFamily="18" charset="0"/>
                <a:cs typeface="Times New Roman" panose="02020603050405020304" pitchFamily="18" charset="0"/>
              </a:rPr>
              <a:t>Ο δρόμος της πνευματικής ζωής κατορθώνεται όχι με λόγια αλλά με έργα.  Στον χριστιανικό κόσμο  η σύμπτωση λόγων και έργων σμιλεύουν το άγαλμα της φιλοσοφίας: «</a:t>
            </a:r>
            <a:r>
              <a:rPr lang="el-GR" sz="2800" i="1" dirty="0" err="1">
                <a:effectLst/>
                <a:ea typeface="Times New Roman" panose="02020603050405020304" pitchFamily="18" charset="0"/>
                <a:cs typeface="Times New Roman" panose="02020603050405020304" pitchFamily="18" charset="0"/>
              </a:rPr>
              <a:t>Εἰ</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λόγος </a:t>
            </a:r>
            <a:r>
              <a:rPr lang="el-GR" sz="2800" i="1" dirty="0" err="1">
                <a:effectLst/>
                <a:ea typeface="Times New Roman" panose="02020603050405020304" pitchFamily="18" charset="0"/>
                <a:cs typeface="Times New Roman" panose="02020603050405020304" pitchFamily="18" charset="0"/>
              </a:rPr>
              <a:t>καὶ</a:t>
            </a:r>
            <a:r>
              <a:rPr lang="el-GR" sz="2800" i="1" dirty="0">
                <a:effectLst/>
                <a:ea typeface="Times New Roman" panose="02020603050405020304" pitchFamily="18" charset="0"/>
                <a:cs typeface="Times New Roman" panose="02020603050405020304" pitchFamily="18" charset="0"/>
              </a:rPr>
              <a:t> βίος </a:t>
            </a:r>
            <a:r>
              <a:rPr lang="el-GR" sz="2800" i="1" dirty="0" err="1">
                <a:effectLst/>
                <a:ea typeface="Times New Roman" panose="02020603050405020304" pitchFamily="18" charset="0"/>
                <a:cs typeface="Times New Roman" panose="02020603050405020304" pitchFamily="18" charset="0"/>
              </a:rPr>
              <a:t>συνδράμοιεν</a:t>
            </a:r>
            <a:r>
              <a:rPr lang="el-GR" sz="2800" i="1" dirty="0">
                <a:effectLst/>
                <a:ea typeface="Times New Roman" panose="02020603050405020304" pitchFamily="18" charset="0"/>
                <a:cs typeface="Times New Roman" panose="02020603050405020304" pitchFamily="18" charset="0"/>
              </a:rPr>
              <a:t>, φιλοσοφίας </a:t>
            </a:r>
            <a:r>
              <a:rPr lang="el-GR" sz="2800" i="1" dirty="0" err="1">
                <a:effectLst/>
                <a:ea typeface="Times New Roman" panose="02020603050405020304" pitchFamily="18" charset="0"/>
                <a:cs typeface="Times New Roman" panose="02020603050405020304" pitchFamily="18" charset="0"/>
              </a:rPr>
              <a:t>ἁπάσης</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ἀποτελοῦσιν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ἄγαλμα</a:t>
            </a:r>
            <a:r>
              <a:rPr lang="el-GR" sz="2800" dirty="0">
                <a:effectLst/>
                <a:ea typeface="Times New Roman" panose="02020603050405020304" pitchFamily="18" charset="0"/>
                <a:cs typeface="Times New Roman" panose="02020603050405020304" pitchFamily="18" charset="0"/>
              </a:rPr>
              <a:t>»</a:t>
            </a:r>
            <a:r>
              <a:rPr lang="el-G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,LIB II </a:t>
            </a:r>
            <a:r>
              <a:rPr lang="el-GR" sz="2800" i="1" dirty="0">
                <a:effectLst/>
                <a:ea typeface="Times New Roman" panose="02020603050405020304" pitchFamily="18" charset="0"/>
                <a:cs typeface="Times New Roman" panose="02020603050405020304" pitchFamily="18" charset="0"/>
              </a:rPr>
              <a:t>ΣΟΕ</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a:t>
            </a:r>
            <a:r>
              <a:rPr lang="el-GR" sz="2800" dirty="0">
                <a:effectLst/>
                <a:ea typeface="Times New Roman" panose="02020603050405020304" pitchFamily="18" charset="0"/>
                <a:cs typeface="Times New Roman" panose="02020603050405020304" pitchFamily="18" charset="0"/>
              </a:rPr>
              <a:t>708</a:t>
            </a:r>
            <a:r>
              <a:rPr lang="en-GB" sz="2800" dirty="0">
                <a:ea typeface="Times New Roman" panose="02020603050405020304" pitchFamily="18" charset="0"/>
                <a:cs typeface="Times New Roman" panose="02020603050405020304" pitchFamily="18" charset="0"/>
              </a:rPr>
              <a:t>C).</a:t>
            </a:r>
            <a:endParaRPr lang="el-GR" dirty="0"/>
          </a:p>
        </p:txBody>
      </p:sp>
    </p:spTree>
    <p:extLst>
      <p:ext uri="{BB962C8B-B14F-4D97-AF65-F5344CB8AC3E}">
        <p14:creationId xmlns:p14="http://schemas.microsoft.com/office/powerpoint/2010/main" val="3295523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548923-6987-30C4-CD25-B9D8D785CDD6}"/>
              </a:ext>
            </a:extLst>
          </p:cNvPr>
          <p:cNvSpPr>
            <a:spLocks noGrp="1"/>
          </p:cNvSpPr>
          <p:nvPr>
            <p:ph type="title"/>
          </p:nvPr>
        </p:nvSpPr>
        <p:spPr>
          <a:xfrm>
            <a:off x="838200" y="18256"/>
            <a:ext cx="10515600" cy="1104374"/>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0AE73D9F-1B8B-F629-83E1-47D98F0F432A}"/>
              </a:ext>
            </a:extLst>
          </p:cNvPr>
          <p:cNvSpPr>
            <a:spLocks noGrp="1"/>
          </p:cNvSpPr>
          <p:nvPr>
            <p:ph idx="1"/>
          </p:nvPr>
        </p:nvSpPr>
        <p:spPr>
          <a:xfrm>
            <a:off x="0" y="1122630"/>
            <a:ext cx="12192000" cy="5717115"/>
          </a:xfrm>
        </p:spPr>
        <p:txBody>
          <a:bodyPr>
            <a:normAutofit fontScale="77500" lnSpcReduction="20000"/>
          </a:bodyPr>
          <a:lstStyle/>
          <a:p>
            <a:r>
              <a:rPr lang="el-GR" sz="2800" dirty="0">
                <a:effectLst/>
                <a:ea typeface="Times New Roman" panose="02020603050405020304" pitchFamily="18" charset="0"/>
              </a:rPr>
              <a:t>Πολλές φορές παρατηρείται ο άνθρωπος να δικαιολογεί τα προσωπικά του πάθη, και από την άλλη μεριά να θυμώνει για τα ίδια ακριβώς ατοπήματα, όταν τα διαπράττει ένα άλλο πρόσωπο. Και όταν αυτό συμβαίνει, τι γίνεται με την έννοια της δικαιοσύνης; Είναι αξία και αρετή μόνο όταν εφαρμόζεται στους άλλους και όχι σε εμάς; Μπορούμε να εθελοτυφλούμε για τον εαυτό μας, αλλά να θυμώνουμε όταν βλέπουμε στους άλλους τις δικές μας πληγές και τα δικά μας ελαττώματα; Τελικά η χρήση του θυμού σχετίζεται με την έννοια της δικαιοσύνης ή μήπως με την εκδήλωση μιας πιο εκλεπτυσμένης ειδωλολατρίας; </a:t>
            </a:r>
          </a:p>
          <a:p>
            <a:r>
              <a:rPr lang="el-GR" sz="2800" dirty="0">
                <a:effectLst/>
                <a:ea typeface="Times New Roman" panose="02020603050405020304" pitchFamily="18" charset="0"/>
                <a:cs typeface="Times New Roman" panose="02020603050405020304" pitchFamily="18" charset="0"/>
              </a:rPr>
              <a:t>Η ενέργεια του θυμού είναι καταλυτική, γιατί επηρεάζει την εποπτική δυνατότητα της νοητικής λειτουργίας. Ωστόσο, </a:t>
            </a:r>
            <a:r>
              <a:rPr lang="el-GR" sz="2800" b="1" dirty="0">
                <a:effectLst/>
                <a:ea typeface="Times New Roman" panose="02020603050405020304" pitchFamily="18" charset="0"/>
                <a:cs typeface="Times New Roman" panose="02020603050405020304" pitchFamily="18" charset="0"/>
              </a:rPr>
              <a:t>η επιλογή της μη βίας-αντιδικίας</a:t>
            </a:r>
            <a:r>
              <a:rPr lang="el-GR" sz="2800" dirty="0">
                <a:effectLst/>
                <a:ea typeface="Times New Roman" panose="02020603050405020304" pitchFamily="18" charset="0"/>
                <a:cs typeface="Times New Roman" panose="02020603050405020304" pitchFamily="18" charset="0"/>
              </a:rPr>
              <a:t> δεν θα πρέπει να προκαλεί την αναισθησία του δράστη. Η  παραίνεση του αποστόλου Παύλου «</a:t>
            </a:r>
            <a:r>
              <a:rPr lang="el-GR" sz="2800" i="1" dirty="0">
                <a:effectLst/>
                <a:ea typeface="Times New Roman" panose="02020603050405020304" pitchFamily="18" charset="0"/>
                <a:cs typeface="Times New Roman" panose="02020603050405020304" pitchFamily="18" charset="0"/>
              </a:rPr>
              <a:t>Διά τι </a:t>
            </a:r>
            <a:r>
              <a:rPr lang="el-GR" sz="2800" i="1" dirty="0" err="1">
                <a:effectLst/>
                <a:ea typeface="Times New Roman" panose="02020603050405020304" pitchFamily="18" charset="0"/>
                <a:cs typeface="Times New Roman" panose="02020603050405020304" pitchFamily="18" charset="0"/>
              </a:rPr>
              <a:t>οὐχί</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μᾶλλον</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ἀδικεῖσθε</a:t>
            </a:r>
            <a:r>
              <a:rPr lang="el-GR" sz="2800"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a:t>
            </a:r>
            <a:r>
              <a:rPr lang="el-GR" sz="2800" i="1" dirty="0">
                <a:effectLst/>
                <a:ea typeface="Times New Roman" panose="02020603050405020304" pitchFamily="18" charset="0"/>
                <a:cs typeface="Times New Roman" panose="02020603050405020304" pitchFamily="18" charset="0"/>
              </a:rPr>
              <a:t>Α΄ </a:t>
            </a:r>
            <a:r>
              <a:rPr lang="el-GR" sz="2800" i="1" dirty="0" err="1">
                <a:effectLst/>
                <a:ea typeface="Times New Roman" panose="02020603050405020304" pitchFamily="18" charset="0"/>
                <a:cs typeface="Times New Roman" panose="02020603050405020304" pitchFamily="18" charset="0"/>
              </a:rPr>
              <a:t>Κορ</a:t>
            </a:r>
            <a:r>
              <a:rPr lang="fr-FR" sz="2800" i="1" dirty="0">
                <a:effectLst/>
                <a:ea typeface="Times New Roman" panose="02020603050405020304" pitchFamily="18" charset="0"/>
                <a:cs typeface="Times New Roman" panose="02020603050405020304" pitchFamily="18" charset="0"/>
              </a:rPr>
              <a:t>. 6,7</a:t>
            </a:r>
            <a:r>
              <a:rPr lang="en-GB" sz="2800"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δεν πρέπει να γίνεται αφορμή για πλεονεξία. Η διατύπωση του αγίου Ισιδώρου είναι χαρακτηριστική: «</a:t>
            </a:r>
            <a:r>
              <a:rPr lang="el-GR" sz="2800" i="1" dirty="0">
                <a:effectLst/>
                <a:ea typeface="Times New Roman" panose="02020603050405020304" pitchFamily="18" charset="0"/>
                <a:cs typeface="Times New Roman" panose="02020603050405020304" pitchFamily="18" charset="0"/>
              </a:rPr>
              <a:t>μη νομίζεις ότι, επειδή εμένα με συμβούλεψε να προτιμώ να αδικούμαι, εσένα σου έδωσε την άδεια να αδικείς</a:t>
            </a:r>
            <a:r>
              <a:rPr lang="el-GR" sz="2800" dirty="0">
                <a:effectLst/>
                <a:ea typeface="Times New Roman" panose="02020603050405020304" pitchFamily="18" charset="0"/>
                <a:cs typeface="Times New Roman" panose="02020603050405020304" pitchFamily="18" charset="0"/>
              </a:rPr>
              <a:t>»</a:t>
            </a:r>
            <a:r>
              <a:rPr lang="en-GB"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IV P</a:t>
            </a:r>
            <a:r>
              <a:rPr lang="el-GR" sz="2800" i="1" dirty="0">
                <a:effectLst/>
                <a:ea typeface="Times New Roman" panose="02020603050405020304" pitchFamily="18" charset="0"/>
                <a:cs typeface="Times New Roman" panose="02020603050405020304" pitchFamily="18" charset="0"/>
              </a:rPr>
              <a:t>Ε</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1157A).</a:t>
            </a:r>
          </a:p>
          <a:p>
            <a:r>
              <a:rPr lang="el-GR" sz="2800" dirty="0">
                <a:effectLst/>
                <a:ea typeface="Times New Roman" panose="02020603050405020304" pitchFamily="18" charset="0"/>
                <a:cs typeface="Times New Roman" panose="02020603050405020304" pitchFamily="18" charset="0"/>
              </a:rPr>
              <a:t>Η προτροπή για επιλογή της λιτότητας δεν σημαίνει και χορήγηση της άδειας για  διάπραξη της αδικίας. Ξεκαθαρίζεται ότι, όπως η </a:t>
            </a:r>
            <a:r>
              <a:rPr lang="el-GR" sz="2800" b="1" dirty="0">
                <a:effectLst/>
                <a:ea typeface="Times New Roman" panose="02020603050405020304" pitchFamily="18" charset="0"/>
                <a:cs typeface="Times New Roman" panose="02020603050405020304" pitchFamily="18" charset="0"/>
              </a:rPr>
              <a:t>οικειοθελής στέρηση</a:t>
            </a:r>
            <a:r>
              <a:rPr lang="el-GR" sz="2800" dirty="0">
                <a:effectLst/>
                <a:ea typeface="Times New Roman" panose="02020603050405020304" pitchFamily="18" charset="0"/>
                <a:cs typeface="Times New Roman" panose="02020603050405020304" pitchFamily="18" charset="0"/>
              </a:rPr>
              <a:t> των υλικών αγαθών φέρνει τη σωτηρία, έτσι και η </a:t>
            </a:r>
            <a:r>
              <a:rPr lang="el-GR" sz="2800" b="1" dirty="0">
                <a:effectLst/>
                <a:ea typeface="Times New Roman" panose="02020603050405020304" pitchFamily="18" charset="0"/>
                <a:cs typeface="Times New Roman" panose="02020603050405020304" pitchFamily="18" charset="0"/>
              </a:rPr>
              <a:t>ιδιοτελής αρπαγή</a:t>
            </a:r>
            <a:r>
              <a:rPr lang="el-GR" sz="2800" dirty="0">
                <a:effectLst/>
                <a:ea typeface="Times New Roman" panose="02020603050405020304" pitchFamily="18" charset="0"/>
                <a:cs typeface="Times New Roman" panose="02020603050405020304" pitchFamily="18" charset="0"/>
              </a:rPr>
              <a:t> των ξένων αγαθών συνεπάγεται την τιμωρία. Η συγκέντρωση αγαθών από τους κατέχοντες, η στέρηση των αναγκαίων από τους φτωχούς και η διαφύλαξη του πλούτου στα θησαυροφυλάκια, χαρακτηρίζεται ως πράξη καταραμένη και επικίνδυνη</a:t>
            </a:r>
            <a:r>
              <a:rPr lang="fr-FR"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V </a:t>
            </a:r>
            <a:r>
              <a:rPr lang="el-GR" sz="2800" i="1" dirty="0">
                <a:effectLst/>
                <a:ea typeface="Times New Roman" panose="02020603050405020304" pitchFamily="18" charset="0"/>
                <a:cs typeface="Times New Roman" panose="02020603050405020304" pitchFamily="18" charset="0"/>
              </a:rPr>
              <a:t>ΟΘ</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PG78, 1373B</a:t>
            </a:r>
            <a:r>
              <a:rPr lang="fr-FR" sz="2800" dirty="0">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1057212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D49F41-CBFC-ECC3-DE94-4E48F819E96C}"/>
              </a:ext>
            </a:extLst>
          </p:cNvPr>
          <p:cNvSpPr>
            <a:spLocks noGrp="1"/>
          </p:cNvSpPr>
          <p:nvPr>
            <p:ph type="title"/>
          </p:nvPr>
        </p:nvSpPr>
        <p:spPr>
          <a:xfrm>
            <a:off x="838200" y="1"/>
            <a:ext cx="10515600" cy="1204110"/>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0046C6F3-DD53-7196-6E55-20A9FBDFABEF}"/>
              </a:ext>
            </a:extLst>
          </p:cNvPr>
          <p:cNvSpPr>
            <a:spLocks noGrp="1"/>
          </p:cNvSpPr>
          <p:nvPr>
            <p:ph idx="1"/>
          </p:nvPr>
        </p:nvSpPr>
        <p:spPr>
          <a:xfrm>
            <a:off x="0" y="1321806"/>
            <a:ext cx="12192000" cy="5536194"/>
          </a:xfrm>
        </p:spPr>
        <p:txBody>
          <a:bodyPr>
            <a:normAutofit fontScale="92500" lnSpcReduction="20000"/>
          </a:bodyPr>
          <a:lstStyle/>
          <a:p>
            <a:r>
              <a:rPr lang="el-GR" sz="2800" dirty="0">
                <a:effectLst/>
                <a:ea typeface="Times New Roman" panose="02020603050405020304" pitchFamily="18" charset="0"/>
                <a:cs typeface="Times New Roman" panose="02020603050405020304" pitchFamily="18" charset="0"/>
              </a:rPr>
              <a:t>Τη λύση στους άρπαγες δίνει η </a:t>
            </a:r>
            <a:r>
              <a:rPr lang="el-GR" sz="2800" b="1" dirty="0">
                <a:effectLst/>
                <a:ea typeface="Times New Roman" panose="02020603050405020304" pitchFamily="18" charset="0"/>
                <a:cs typeface="Times New Roman" panose="02020603050405020304" pitchFamily="18" charset="0"/>
              </a:rPr>
              <a:t>αρετή της ακτημοσύνης</a:t>
            </a:r>
            <a:r>
              <a:rPr lang="el-GR" sz="2800" dirty="0">
                <a:effectLst/>
                <a:ea typeface="Times New Roman" panose="02020603050405020304" pitchFamily="18" charset="0"/>
                <a:cs typeface="Times New Roman" panose="02020603050405020304" pitchFamily="18" charset="0"/>
              </a:rPr>
              <a:t>. Ο ακτήμονας, διατηρώντας τον εαυτό του στα όρια της ανάγκης, καθίσταται άτρωτος από τα άλλα πάθη</a:t>
            </a:r>
            <a:r>
              <a:rPr lang="en-GB"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V </a:t>
            </a:r>
            <a:r>
              <a:rPr lang="el-GR" sz="2800" i="1" dirty="0">
                <a:effectLst/>
                <a:ea typeface="Times New Roman" panose="02020603050405020304" pitchFamily="18" charset="0"/>
                <a:cs typeface="Times New Roman" panose="02020603050405020304" pitchFamily="18" charset="0"/>
              </a:rPr>
              <a:t>ΞΖ΄</a:t>
            </a:r>
            <a:r>
              <a:rPr lang="fr-FR" sz="2800" dirty="0">
                <a:effectLst/>
                <a:ea typeface="Times New Roman" panose="02020603050405020304" pitchFamily="18" charset="0"/>
                <a:cs typeface="Times New Roman" panose="02020603050405020304" pitchFamily="18" charset="0"/>
              </a:rPr>
              <a:t>, PG 78, 1365CD). </a:t>
            </a:r>
            <a:r>
              <a:rPr lang="el-GR" sz="2800" dirty="0">
                <a:effectLst/>
                <a:ea typeface="Times New Roman" panose="02020603050405020304" pitchFamily="18" charset="0"/>
                <a:cs typeface="Times New Roman" panose="02020603050405020304" pitchFamily="18" charset="0"/>
              </a:rPr>
              <a:t>Κανείς δεν μπορεί να τον βλάψει, ακόμη και αν το θέλει</a:t>
            </a:r>
            <a:r>
              <a:rPr lang="fr-F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fr-FR" sz="2800" dirty="0">
                <a:effectLst/>
                <a:ea typeface="Times New Roman" panose="02020603050405020304" pitchFamily="18" charset="0"/>
                <a:cs typeface="Times New Roman" panose="02020603050405020304" pitchFamily="18" charset="0"/>
              </a:rPr>
              <a:t>,</a:t>
            </a:r>
            <a:r>
              <a:rPr lang="fr-F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a:t>
            </a:r>
            <a:r>
              <a:rPr lang="fr-FR" sz="2800" i="1" dirty="0">
                <a:effectLst/>
                <a:ea typeface="Times New Roman" panose="02020603050405020304" pitchFamily="18" charset="0"/>
                <a:cs typeface="Times New Roman" panose="02020603050405020304" pitchFamily="18" charset="0"/>
              </a:rPr>
              <a:t>, LIB V </a:t>
            </a:r>
            <a:r>
              <a:rPr lang="el-GR" sz="2800" i="1" dirty="0">
                <a:effectLst/>
                <a:ea typeface="Times New Roman" panose="02020603050405020304" pitchFamily="18" charset="0"/>
                <a:cs typeface="Times New Roman" panose="02020603050405020304" pitchFamily="18" charset="0"/>
              </a:rPr>
              <a:t>Υ</a:t>
            </a:r>
            <a:r>
              <a:rPr lang="el-GR" sz="2800" i="1" dirty="0">
                <a:effectLst/>
                <a:ea typeface="Times New Roman" panose="02020603050405020304" pitchFamily="18" charset="0"/>
                <a:cs typeface="Times New Roman" panose="02020603050405020304" pitchFamily="18" charset="0"/>
                <a:sym typeface="MgPolOldTimesM"/>
              </a:rPr>
              <a:t></a:t>
            </a:r>
            <a:r>
              <a:rPr lang="el-GR" sz="2800" i="1" dirty="0">
                <a:effectLst/>
                <a:ea typeface="Times New Roman" panose="02020603050405020304" pitchFamily="18" charset="0"/>
                <a:cs typeface="Times New Roman" panose="02020603050405020304" pitchFamily="18" charset="0"/>
              </a:rPr>
              <a:t>Γ</a:t>
            </a:r>
            <a:r>
              <a:rPr lang="el-GR" sz="2800" dirty="0">
                <a:effectLst/>
                <a:ea typeface="Times New Roman" panose="02020603050405020304" pitchFamily="18" charset="0"/>
                <a:cs typeface="Times New Roman" panose="02020603050405020304" pitchFamily="18" charset="0"/>
              </a:rPr>
              <a:t>΄</a:t>
            </a:r>
            <a:r>
              <a:rPr lang="fr-FR" sz="2800" dirty="0">
                <a:effectLst/>
                <a:ea typeface="Times New Roman" panose="02020603050405020304" pitchFamily="18" charset="0"/>
                <a:cs typeface="Times New Roman" panose="02020603050405020304" pitchFamily="18" charset="0"/>
              </a:rPr>
              <a:t>, PG 78, 1612D). </a:t>
            </a:r>
            <a:r>
              <a:rPr lang="el-GR" sz="2800" dirty="0">
                <a:effectLst/>
                <a:ea typeface="Times New Roman" panose="02020603050405020304" pitchFamily="18" charset="0"/>
                <a:cs typeface="Times New Roman" panose="02020603050405020304" pitchFamily="18" charset="0"/>
              </a:rPr>
              <a:t>Ο ακτήμονας συμβάλλει όχι μόνο στην προσωπική του πρόοδο και ανάπτυξη, αλλά επηρεάζει θετικά και την κοινωνία μέσα στην οποία ζει και κινείται. Αυτό συμβαίνει γιατί, ενώ στην προσωπική διάσταση εγγυάται την </a:t>
            </a:r>
            <a:r>
              <a:rPr lang="el-GR" sz="2800" b="1" dirty="0">
                <a:effectLst/>
                <a:ea typeface="Times New Roman" panose="02020603050405020304" pitchFamily="18" charset="0"/>
                <a:cs typeface="Times New Roman" panose="02020603050405020304" pitchFamily="18" charset="0"/>
              </a:rPr>
              <a:t>αμεριμνησία</a:t>
            </a:r>
            <a:r>
              <a:rPr lang="el-GR" sz="2800" dirty="0">
                <a:effectLst/>
                <a:ea typeface="Times New Roman" panose="02020603050405020304" pitchFamily="18" charset="0"/>
                <a:cs typeface="Times New Roman" panose="02020603050405020304" pitchFamily="18" charset="0"/>
              </a:rPr>
              <a:t>, στο κοινωνικό επίπεδο </a:t>
            </a:r>
            <a:r>
              <a:rPr lang="el-GR" sz="2800" b="1" dirty="0">
                <a:effectLst/>
                <a:ea typeface="Times New Roman" panose="02020603050405020304" pitchFamily="18" charset="0"/>
                <a:cs typeface="Times New Roman" panose="02020603050405020304" pitchFamily="18" charset="0"/>
              </a:rPr>
              <a:t>στερεί τους πλεονέκτες από την ύλη που τους προκαλεί στη διάπραξη κάθε αδικίας</a:t>
            </a:r>
            <a:r>
              <a:rPr lang="fr-FR" sz="2800"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Διαδόχου </a:t>
            </a:r>
            <a:r>
              <a:rPr lang="el-GR" sz="2800" dirty="0" err="1">
                <a:effectLst/>
                <a:ea typeface="Times New Roman" panose="02020603050405020304" pitchFamily="18" charset="0"/>
                <a:cs typeface="Times New Roman" panose="02020603050405020304" pitchFamily="18" charset="0"/>
              </a:rPr>
              <a:t>Φωτικῆς</a:t>
            </a:r>
            <a:r>
              <a:rPr lang="el-GR" sz="2800"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Ἑκατὸ</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Γνωστικὰ</a:t>
            </a:r>
            <a:r>
              <a:rPr lang="el-GR" sz="2800" i="1" dirty="0">
                <a:effectLst/>
                <a:ea typeface="Times New Roman" panose="02020603050405020304" pitchFamily="18" charset="0"/>
                <a:cs typeface="Times New Roman" panose="02020603050405020304" pitchFamily="18" charset="0"/>
              </a:rPr>
              <a:t> Κεφάλαια  </a:t>
            </a:r>
            <a:r>
              <a:rPr lang="el-GR" sz="2800" i="1" dirty="0" err="1">
                <a:effectLst/>
                <a:ea typeface="Times New Roman" panose="02020603050405020304" pitchFamily="18" charset="0"/>
                <a:cs typeface="Times New Roman" panose="02020603050405020304" pitchFamily="18" charset="0"/>
              </a:rPr>
              <a:t>ξε</a:t>
            </a:r>
            <a:r>
              <a:rPr lang="el-GR" sz="2800" i="1"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SChr5, σ. 125</a:t>
            </a:r>
            <a:r>
              <a:rPr lang="en-GB" sz="2800" dirty="0">
                <a:effectLst/>
                <a:ea typeface="Times New Roman" panose="02020603050405020304" pitchFamily="18" charset="0"/>
                <a:cs typeface="Times New Roman" panose="02020603050405020304" pitchFamily="18" charset="0"/>
              </a:rPr>
              <a:t>).</a:t>
            </a:r>
          </a:p>
          <a:p>
            <a:r>
              <a:rPr lang="el-GR" sz="2800" dirty="0">
                <a:effectLst/>
                <a:ea typeface="Times New Roman" panose="02020603050405020304" pitchFamily="18" charset="0"/>
                <a:cs typeface="Times New Roman" panose="02020603050405020304" pitchFamily="18" charset="0"/>
              </a:rPr>
              <a:t>Αν και </a:t>
            </a:r>
            <a:r>
              <a:rPr lang="el-GR" sz="2800" b="1" dirty="0">
                <a:effectLst/>
                <a:ea typeface="Times New Roman" panose="02020603050405020304" pitchFamily="18" charset="0"/>
                <a:cs typeface="Times New Roman" panose="02020603050405020304" pitchFamily="18" charset="0"/>
              </a:rPr>
              <a:t>η άμυνα</a:t>
            </a:r>
            <a:r>
              <a:rPr lang="el-GR" sz="2800" dirty="0">
                <a:effectLst/>
                <a:ea typeface="Times New Roman" panose="02020603050405020304" pitchFamily="18" charset="0"/>
                <a:cs typeface="Times New Roman" panose="02020603050405020304" pitchFamily="18" charset="0"/>
              </a:rPr>
              <a:t> δεν είναι πράξη άδικη, για τους πατέρες δεν είναι και λογική, γιατί βάζει τον άνθρωπο σε μεγάλες περιπέτειες. Βέβαια για τους Ιουδαίους νομοθετήθηκε το «</a:t>
            </a:r>
            <a:r>
              <a:rPr lang="el-GR" sz="2800" i="1" dirty="0" err="1">
                <a:solidFill>
                  <a:srgbClr val="000000"/>
                </a:solidFill>
                <a:effectLst/>
                <a:ea typeface="Times New Roman" panose="02020603050405020304" pitchFamily="18" charset="0"/>
                <a:cs typeface="Times New Roman" panose="02020603050405020304" pitchFamily="18" charset="0"/>
              </a:rPr>
              <a:t>ὀφθαλμὸν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ἀντὶ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ὀφθαλμοῦ</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ὀδόντα</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ἀντὶ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ὀδόντος</a:t>
            </a:r>
            <a:r>
              <a:rPr lang="el-GR" sz="2800" dirty="0">
                <a:solidFill>
                  <a:srgbClr val="000000"/>
                </a:solidFill>
                <a:effectLst/>
                <a:ea typeface="Times New Roman" panose="02020603050405020304" pitchFamily="18" charset="0"/>
                <a:cs typeface="Times New Roman" panose="02020603050405020304" pitchFamily="18" charset="0"/>
              </a:rPr>
              <a:t>·»</a:t>
            </a:r>
            <a:r>
              <a:rPr lang="en-GB" sz="2800" dirty="0">
                <a:solidFill>
                  <a:srgbClr val="000000"/>
                </a:solidFill>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Μτ</a:t>
            </a:r>
            <a:r>
              <a:rPr lang="el-GR" sz="2800" i="1"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5,38</a:t>
            </a:r>
            <a:r>
              <a:rPr lang="en-GB" sz="2800" dirty="0">
                <a:effectLst/>
                <a:ea typeface="Times New Roman" panose="02020603050405020304" pitchFamily="18" charset="0"/>
                <a:cs typeface="Times New Roman" panose="02020603050405020304" pitchFamily="18" charset="0"/>
              </a:rPr>
              <a:t>), </a:t>
            </a:r>
            <a:r>
              <a:rPr lang="el-GR" sz="2800" dirty="0">
                <a:effectLst/>
                <a:ea typeface="Times New Roman" panose="02020603050405020304" pitchFamily="18" charset="0"/>
                <a:cs typeface="Times New Roman" panose="02020603050405020304" pitchFamily="18" charset="0"/>
              </a:rPr>
              <a:t>αυτό όμως δεν έγινε για να μην συγχωρούν και να είναι </a:t>
            </a:r>
            <a:r>
              <a:rPr lang="el-GR" sz="2800" dirty="0" err="1">
                <a:effectLst/>
                <a:ea typeface="Times New Roman" panose="02020603050405020304" pitchFamily="18" charset="0"/>
                <a:cs typeface="Times New Roman" panose="02020603050405020304" pitchFamily="18" charset="0"/>
              </a:rPr>
              <a:t>σκηρόκαρδοι</a:t>
            </a:r>
            <a:r>
              <a:rPr lang="el-GR" sz="2800" dirty="0">
                <a:effectLst/>
                <a:ea typeface="Times New Roman" panose="02020603050405020304" pitchFamily="18" charset="0"/>
                <a:cs typeface="Times New Roman" panose="02020603050405020304" pitchFamily="18" charset="0"/>
              </a:rPr>
              <a:t> απέναντι σε όσους αδικούν. Την εποχή της Παλαιάς Διαθήκης ο Θεός νομοθέτησε να αμύνονται εναντίον του δράστη, ώστε  </a:t>
            </a:r>
            <a:r>
              <a:rPr lang="el-GR" sz="2800" b="1" dirty="0">
                <a:effectLst/>
                <a:ea typeface="Times New Roman" panose="02020603050405020304" pitchFamily="18" charset="0"/>
                <a:cs typeface="Times New Roman" panose="02020603050405020304" pitchFamily="18" charset="0"/>
              </a:rPr>
              <a:t>με τον φόβο της τιμωρίας, να εμποδίσει εκ των προτέρων τα πταίσματα</a:t>
            </a:r>
            <a:r>
              <a:rPr lang="el-GR" sz="2800" dirty="0">
                <a:effectLst/>
                <a:ea typeface="Times New Roman" panose="02020603050405020304" pitchFamily="18" charset="0"/>
                <a:cs typeface="Times New Roman" panose="02020603050405020304" pitchFamily="18" charset="0"/>
              </a:rPr>
              <a:t>, καθώς, όταν δεν υπάρχει δράστης, δεν υπάρχει και αμυνόμενος</a:t>
            </a:r>
            <a:r>
              <a:rPr lang="en-GB"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II </a:t>
            </a:r>
            <a:r>
              <a:rPr lang="el-GR" sz="2800" i="1" dirty="0">
                <a:effectLst/>
                <a:ea typeface="Times New Roman" panose="02020603050405020304" pitchFamily="18" charset="0"/>
                <a:cs typeface="Times New Roman" panose="02020603050405020304" pitchFamily="18" charset="0"/>
              </a:rPr>
              <a:t>ΡΛΓ</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78, 576</a:t>
            </a:r>
            <a:r>
              <a:rPr lang="en-US" sz="2800" dirty="0">
                <a:effectLst/>
                <a:ea typeface="Times New Roman" panose="02020603050405020304" pitchFamily="18" charset="0"/>
                <a:cs typeface="Times New Roman" panose="02020603050405020304" pitchFamily="18" charset="0"/>
              </a:rPr>
              <a:t>ABC).</a:t>
            </a:r>
          </a:p>
        </p:txBody>
      </p:sp>
    </p:spTree>
    <p:extLst>
      <p:ext uri="{BB962C8B-B14F-4D97-AF65-F5344CB8AC3E}">
        <p14:creationId xmlns:p14="http://schemas.microsoft.com/office/powerpoint/2010/main" val="2127092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CB359B-A014-B78D-9902-13091C8A7C9A}"/>
              </a:ext>
            </a:extLst>
          </p:cNvPr>
          <p:cNvSpPr>
            <a:spLocks noGrp="1"/>
          </p:cNvSpPr>
          <p:nvPr>
            <p:ph type="title"/>
          </p:nvPr>
        </p:nvSpPr>
        <p:spPr>
          <a:xfrm>
            <a:off x="838200" y="18256"/>
            <a:ext cx="10515600" cy="986680"/>
          </a:xfrm>
        </p:spPr>
        <p:txBody>
          <a:bodyPr>
            <a:normAutofit fontScale="90000"/>
          </a:bodyPr>
          <a:lstStyle/>
          <a:p>
            <a:pPr algn="ctr"/>
            <a:r>
              <a:rPr lang="el-GR" sz="4400" dirty="0">
                <a:effectLst/>
                <a:latin typeface="+mn-lt"/>
                <a:ea typeface="Times New Roman" panose="02020603050405020304" pitchFamily="18" charset="0"/>
              </a:rPr>
              <a:t>Η ΕΚΔΗΛΩΣΗ ΤΗΣ ΑΔΙΚΙΑΣ ΚΑΙ </a:t>
            </a:r>
            <a:br>
              <a:rPr lang="el-GR" sz="4400" dirty="0">
                <a:effectLst/>
                <a:latin typeface="+mn-lt"/>
                <a:ea typeface="Times New Roman" panose="02020603050405020304" pitchFamily="18" charset="0"/>
              </a:rPr>
            </a:br>
            <a:r>
              <a:rPr lang="el-GR" sz="4400" dirty="0">
                <a:effectLst/>
                <a:latin typeface="+mn-lt"/>
                <a:ea typeface="Times New Roman" panose="02020603050405020304" pitchFamily="18" charset="0"/>
              </a:rPr>
              <a:t>Η ΕΝ ΧΡΙΣΤΩ ΑΝΤΙΜΕΤΩΠΙΣΗ ΤΗΣ</a:t>
            </a:r>
            <a:endParaRPr lang="el-GR" dirty="0"/>
          </a:p>
        </p:txBody>
      </p:sp>
      <p:sp>
        <p:nvSpPr>
          <p:cNvPr id="3" name="Θέση περιεχομένου 2">
            <a:extLst>
              <a:ext uri="{FF2B5EF4-FFF2-40B4-BE49-F238E27FC236}">
                <a16:creationId xmlns:a16="http://schemas.microsoft.com/office/drawing/2014/main" id="{5CA95D29-B519-6EE5-19BB-AED0DC954B8D}"/>
              </a:ext>
            </a:extLst>
          </p:cNvPr>
          <p:cNvSpPr>
            <a:spLocks noGrp="1"/>
          </p:cNvSpPr>
          <p:nvPr>
            <p:ph idx="1"/>
          </p:nvPr>
        </p:nvSpPr>
        <p:spPr>
          <a:xfrm>
            <a:off x="0" y="1004936"/>
            <a:ext cx="12192000" cy="5834809"/>
          </a:xfrm>
        </p:spPr>
        <p:txBody>
          <a:bodyPr>
            <a:normAutofit fontScale="92500" lnSpcReduction="10000"/>
          </a:bodyPr>
          <a:lstStyle/>
          <a:p>
            <a:r>
              <a:rPr lang="el-GR" sz="2800" dirty="0">
                <a:effectLst/>
                <a:ea typeface="Times New Roman" panose="02020603050405020304" pitchFamily="18" charset="0"/>
                <a:cs typeface="Times New Roman" panose="02020603050405020304" pitchFamily="18" charset="0"/>
              </a:rPr>
              <a:t>Στην εποχή όμως που εγκαινίασε ο Χριστός, οι απαιτήσεις του νέου τρόπου ζωής είναι ξεκάθαρες: «</a:t>
            </a:r>
            <a:r>
              <a:rPr lang="el-GR" sz="2800" i="1" dirty="0" err="1">
                <a:effectLst/>
                <a:ea typeface="Times New Roman" panose="02020603050405020304" pitchFamily="18" charset="0"/>
                <a:cs typeface="Times New Roman" panose="02020603050405020304" pitchFamily="18" charset="0"/>
              </a:rPr>
              <a:t>Ἐ</a:t>
            </a:r>
            <a:r>
              <a:rPr lang="el-GR" sz="2800" i="1" dirty="0" err="1">
                <a:solidFill>
                  <a:srgbClr val="000000"/>
                </a:solidFill>
                <a:effectLst/>
                <a:ea typeface="Times New Roman" panose="02020603050405020304" pitchFamily="18" charset="0"/>
                <a:cs typeface="Times New Roman" panose="02020603050405020304" pitchFamily="18" charset="0"/>
              </a:rPr>
              <a:t>γὼ</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δὲ</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λέγω</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ὑμῖν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μὴ</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ἀντιστῆναι</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πονηρῷ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ἀλλ</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ὅστις</a:t>
            </a:r>
            <a:r>
              <a:rPr lang="el-GR" sz="2800" i="1" dirty="0">
                <a:solidFill>
                  <a:srgbClr val="000000"/>
                </a:solidFill>
                <a:effectLst/>
                <a:ea typeface="Times New Roman" panose="02020603050405020304" pitchFamily="18" charset="0"/>
                <a:cs typeface="Times New Roman" panose="02020603050405020304" pitchFamily="18" charset="0"/>
              </a:rPr>
              <a:t> σε </a:t>
            </a:r>
            <a:r>
              <a:rPr lang="el-GR" sz="2800" i="1" dirty="0" err="1">
                <a:solidFill>
                  <a:srgbClr val="000000"/>
                </a:solidFill>
                <a:effectLst/>
                <a:ea typeface="Times New Roman" panose="02020603050405020304" pitchFamily="18" charset="0"/>
                <a:cs typeface="Times New Roman" panose="02020603050405020304" pitchFamily="18" charset="0"/>
              </a:rPr>
              <a:t>ραπίσει</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ἐπὶ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τὴν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δεξιὰν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σιαγόνα</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στρέψον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αὐτῷ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τὴν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ἄλλην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θέλοντί</a:t>
            </a:r>
            <a:r>
              <a:rPr lang="el-GR" sz="2800" i="1" dirty="0">
                <a:solidFill>
                  <a:srgbClr val="000000"/>
                </a:solidFill>
                <a:effectLst/>
                <a:ea typeface="Times New Roman" panose="02020603050405020304" pitchFamily="18" charset="0"/>
                <a:cs typeface="Times New Roman" panose="02020603050405020304" pitchFamily="18" charset="0"/>
              </a:rPr>
              <a:t> σοι </a:t>
            </a:r>
            <a:r>
              <a:rPr lang="el-GR" sz="2800" i="1" dirty="0" err="1">
                <a:solidFill>
                  <a:srgbClr val="000000"/>
                </a:solidFill>
                <a:effectLst/>
                <a:ea typeface="Times New Roman" panose="02020603050405020304" pitchFamily="18" charset="0"/>
                <a:cs typeface="Times New Roman" panose="02020603050405020304" pitchFamily="18" charset="0"/>
              </a:rPr>
              <a:t>κριθῆναι</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τὸν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χιτῶνά</a:t>
            </a:r>
            <a:r>
              <a:rPr lang="el-GR" sz="2800" i="1" dirty="0">
                <a:solidFill>
                  <a:srgbClr val="000000"/>
                </a:solidFill>
                <a:effectLst/>
                <a:ea typeface="Times New Roman" panose="02020603050405020304" pitchFamily="18" charset="0"/>
                <a:cs typeface="Times New Roman" panose="02020603050405020304" pitchFamily="18" charset="0"/>
              </a:rPr>
              <a:t> σου </a:t>
            </a:r>
            <a:r>
              <a:rPr lang="el-GR" sz="2800" i="1" dirty="0" err="1">
                <a:solidFill>
                  <a:srgbClr val="000000"/>
                </a:solidFill>
                <a:effectLst/>
                <a:ea typeface="Times New Roman" panose="02020603050405020304" pitchFamily="18" charset="0"/>
                <a:cs typeface="Times New Roman" panose="02020603050405020304" pitchFamily="18" charset="0"/>
              </a:rPr>
              <a:t>λαβεῖν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ἄφες</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αὐτῷ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τὸ</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ἱμάτιον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ὅστις</a:t>
            </a:r>
            <a:r>
              <a:rPr lang="el-GR" sz="2800" i="1" dirty="0">
                <a:solidFill>
                  <a:srgbClr val="000000"/>
                </a:solidFill>
                <a:effectLst/>
                <a:ea typeface="Times New Roman" panose="02020603050405020304" pitchFamily="18" charset="0"/>
                <a:cs typeface="Times New Roman" panose="02020603050405020304" pitchFamily="18" charset="0"/>
              </a:rPr>
              <a:t> σε </a:t>
            </a:r>
            <a:r>
              <a:rPr lang="el-GR" sz="2800" i="1" dirty="0" err="1">
                <a:solidFill>
                  <a:srgbClr val="000000"/>
                </a:solidFill>
                <a:effectLst/>
                <a:ea typeface="Times New Roman" panose="02020603050405020304" pitchFamily="18" charset="0"/>
                <a:cs typeface="Times New Roman" panose="02020603050405020304" pitchFamily="18" charset="0"/>
              </a:rPr>
              <a:t>ἀγγαρεύσει</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μίλιον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ἕν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ὕπαγε</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μετ</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αὐτοῦ</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δύο</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τῷ</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αἰτοῦντί</a:t>
            </a:r>
            <a:r>
              <a:rPr lang="el-GR" sz="2800" i="1" dirty="0">
                <a:solidFill>
                  <a:srgbClr val="000000"/>
                </a:solidFill>
                <a:effectLst/>
                <a:ea typeface="Times New Roman" panose="02020603050405020304" pitchFamily="18" charset="0"/>
                <a:cs typeface="Times New Roman" panose="02020603050405020304" pitchFamily="18" charset="0"/>
              </a:rPr>
              <a:t> σε </a:t>
            </a:r>
            <a:r>
              <a:rPr lang="el-GR" sz="2800" i="1" dirty="0" err="1">
                <a:solidFill>
                  <a:srgbClr val="000000"/>
                </a:solidFill>
                <a:effectLst/>
                <a:ea typeface="Times New Roman" panose="02020603050405020304" pitchFamily="18" charset="0"/>
                <a:cs typeface="Times New Roman" panose="02020603050405020304" pitchFamily="18" charset="0"/>
              </a:rPr>
              <a:t>δίδου</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καὶ</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τὸν</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θέλοντα</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ἀπὸ</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σοῦ</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δανείσασθαι</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μὴ</a:t>
            </a:r>
            <a:r>
              <a:rPr lang="el-GR" sz="2800" i="1" dirty="0">
                <a:solidFill>
                  <a:srgbClr val="000000"/>
                </a:solidFill>
                <a:effectLst/>
                <a:ea typeface="Times New Roman" panose="02020603050405020304" pitchFamily="18" charset="0"/>
                <a:cs typeface="Times New Roman" panose="02020603050405020304" pitchFamily="18" charset="0"/>
              </a:rPr>
              <a:t> </a:t>
            </a:r>
            <a:r>
              <a:rPr lang="el-GR" sz="2800" i="1" dirty="0" err="1">
                <a:solidFill>
                  <a:srgbClr val="000000"/>
                </a:solidFill>
                <a:effectLst/>
                <a:ea typeface="Times New Roman" panose="02020603050405020304" pitchFamily="18" charset="0"/>
                <a:cs typeface="Times New Roman" panose="02020603050405020304" pitchFamily="18" charset="0"/>
              </a:rPr>
              <a:t>ἀποστραφῇς</a:t>
            </a:r>
            <a:r>
              <a:rPr lang="el-GR" sz="2800" dirty="0">
                <a:solidFill>
                  <a:srgbClr val="000000"/>
                </a:solidFill>
                <a:effectLst/>
                <a:ea typeface="Times New Roman" panose="02020603050405020304" pitchFamily="18" charset="0"/>
                <a:cs typeface="Times New Roman" panose="02020603050405020304" pitchFamily="18" charset="0"/>
              </a:rPr>
              <a:t>»</a:t>
            </a:r>
            <a:r>
              <a:rPr lang="en-US" sz="2800" dirty="0">
                <a:solidFill>
                  <a:srgbClr val="000000"/>
                </a:solidFill>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Μτ</a:t>
            </a:r>
            <a:r>
              <a:rPr lang="el-GR" sz="2800" i="1" dirty="0">
                <a:effectLst/>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5, 39-42</a:t>
            </a:r>
            <a:r>
              <a:rPr lang="en-US" sz="2800" dirty="0">
                <a:effectLst/>
                <a:ea typeface="Times New Roman" panose="02020603050405020304" pitchFamily="18" charset="0"/>
                <a:cs typeface="Times New Roman" panose="02020603050405020304" pitchFamily="18" charset="0"/>
              </a:rPr>
              <a:t>). </a:t>
            </a:r>
          </a:p>
          <a:p>
            <a:r>
              <a:rPr lang="el-GR" sz="2800" dirty="0">
                <a:effectLst/>
                <a:ea typeface="Times New Roman" panose="02020603050405020304" pitchFamily="18" charset="0"/>
                <a:cs typeface="Times New Roman" panose="02020603050405020304" pitchFamily="18" charset="0"/>
              </a:rPr>
              <a:t>Έτσι, οι πατέρες τονίζουν ότι</a:t>
            </a:r>
            <a:r>
              <a:rPr lang="el-GR" dirty="0">
                <a:ea typeface="Times New Roman" panose="02020603050405020304" pitchFamily="18" charset="0"/>
                <a:cs typeface="Times New Roman" panose="02020603050405020304" pitchFamily="18" charset="0"/>
              </a:rPr>
              <a:t>:</a:t>
            </a:r>
            <a:r>
              <a:rPr lang="el-GR" sz="2800" dirty="0">
                <a:effectLst/>
                <a:ea typeface="Times New Roman" panose="02020603050405020304" pitchFamily="18" charset="0"/>
                <a:cs typeface="Times New Roman" panose="02020603050405020304" pitchFamily="18" charset="0"/>
              </a:rPr>
              <a:t> </a:t>
            </a:r>
            <a:endParaRPr lang="en-GB" sz="2800" dirty="0">
              <a:effectLst/>
              <a:ea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l-GR" sz="2800" dirty="0">
                <a:effectLst/>
                <a:ea typeface="Times New Roman" panose="02020603050405020304" pitchFamily="18" charset="0"/>
                <a:cs typeface="Times New Roman" panose="02020603050405020304" pitchFamily="18" charset="0"/>
              </a:rPr>
              <a:t>το να μην αντιδρά κανείς, όταν αδικείται, είναι θεϊκό, </a:t>
            </a:r>
            <a:endParaRPr lang="en-GB" sz="2800" dirty="0">
              <a:effectLst/>
              <a:ea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l-GR" sz="2800" dirty="0">
                <a:effectLst/>
                <a:ea typeface="Times New Roman" panose="02020603050405020304" pitchFamily="18" charset="0"/>
                <a:cs typeface="Times New Roman" panose="02020603050405020304" pitchFamily="18" charset="0"/>
              </a:rPr>
              <a:t>το να αντιδρά με μετριοπάθεια νόμιμο και ανθρώπινο, </a:t>
            </a:r>
            <a:endParaRPr lang="en-GB" sz="2800" dirty="0">
              <a:effectLst/>
              <a:ea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l-GR" sz="2800" dirty="0">
                <a:effectLst/>
                <a:ea typeface="Times New Roman" panose="02020603050405020304" pitchFamily="18" charset="0"/>
                <a:cs typeface="Times New Roman" panose="02020603050405020304" pitchFamily="18" charset="0"/>
              </a:rPr>
              <a:t>το να αντιδρά όμως πέρα από το μέτρο είναι παράνομο, εκδικητικό και τελικά σατανικό. </a:t>
            </a:r>
            <a:endParaRPr lang="en-GB" sz="2800" dirty="0">
              <a:effectLst/>
              <a:ea typeface="Times New Roman" panose="02020603050405020304" pitchFamily="18" charset="0"/>
              <a:cs typeface="Times New Roman" panose="02020603050405020304" pitchFamily="18" charset="0"/>
            </a:endParaRPr>
          </a:p>
          <a:p>
            <a:r>
              <a:rPr lang="el-GR" sz="2800" dirty="0">
                <a:effectLst/>
                <a:ea typeface="Times New Roman" panose="02020603050405020304" pitchFamily="18" charset="0"/>
                <a:cs typeface="Times New Roman" panose="02020603050405020304" pitchFamily="18" charset="0"/>
              </a:rPr>
              <a:t>Γιατί, αυτός που ξεπερνά το μέτρο των αδικημάτων και απαιτεί τιμωρίες μεγαλύτερες από αυτές που διαπράχθηκαν, αν και φαίνεται ότι ενήργησε δίκαια, πέφτει στο ίδιο έγκλημα με εκείνον που αδίκησε πρώτος. Αυτό συμβαίνει γιατί αρχίζει και ο δεύτερος να κάνει το ίδιο</a:t>
            </a:r>
            <a:r>
              <a:rPr lang="en-US" sz="2800" dirty="0">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Ἰσιδώρου</a:t>
            </a:r>
            <a:r>
              <a:rPr lang="el-GR" sz="2800" dirty="0">
                <a:effectLst/>
                <a:ea typeface="Times New Roman" panose="02020603050405020304" pitchFamily="18" charset="0"/>
                <a:cs typeface="Times New Roman" panose="02020603050405020304" pitchFamily="18" charset="0"/>
              </a:rPr>
              <a:t> </a:t>
            </a:r>
            <a:r>
              <a:rPr lang="el-GR" sz="2800" dirty="0" err="1">
                <a:effectLst/>
                <a:ea typeface="Times New Roman" panose="02020603050405020304" pitchFamily="18" charset="0"/>
                <a:cs typeface="Times New Roman" panose="02020603050405020304" pitchFamily="18" charset="0"/>
              </a:rPr>
              <a:t>Πηλουσιώτου</a:t>
            </a:r>
            <a:r>
              <a:rPr lang="el-GR" sz="2800" dirty="0">
                <a:effectLst/>
                <a:ea typeface="Times New Roman" panose="02020603050405020304" pitchFamily="18" charset="0"/>
                <a:cs typeface="Times New Roman" panose="02020603050405020304" pitchFamily="18" charset="0"/>
              </a:rPr>
              <a:t>,</a:t>
            </a:r>
            <a:r>
              <a:rPr lang="el-GR" sz="2800" i="1" dirty="0">
                <a:effectLst/>
                <a:ea typeface="Times New Roman" panose="02020603050405020304" pitchFamily="18" charset="0"/>
                <a:cs typeface="Times New Roman" panose="02020603050405020304" pitchFamily="18" charset="0"/>
              </a:rPr>
              <a:t> </a:t>
            </a:r>
            <a:r>
              <a:rPr lang="el-GR" sz="2800" i="1" dirty="0" err="1">
                <a:effectLst/>
                <a:ea typeface="Times New Roman" panose="02020603050405020304" pitchFamily="18" charset="0"/>
                <a:cs typeface="Times New Roman" panose="02020603050405020304" pitchFamily="18" charset="0"/>
              </a:rPr>
              <a:t>Ἐπιστολῶν</a:t>
            </a:r>
            <a:r>
              <a:rPr lang="el-GR" sz="2800" i="1" dirty="0">
                <a:effectLst/>
                <a:ea typeface="Times New Roman" panose="02020603050405020304" pitchFamily="18" charset="0"/>
                <a:cs typeface="Times New Roman" panose="02020603050405020304" pitchFamily="18" charset="0"/>
              </a:rPr>
              <a:t> βιβλία πέντε, </a:t>
            </a:r>
            <a:r>
              <a:rPr lang="en-US" sz="2800" i="1" dirty="0">
                <a:effectLst/>
                <a:ea typeface="Times New Roman" panose="02020603050405020304" pitchFamily="18" charset="0"/>
                <a:cs typeface="Times New Roman" panose="02020603050405020304" pitchFamily="18" charset="0"/>
              </a:rPr>
              <a:t>LIB V</a:t>
            </a:r>
            <a:r>
              <a:rPr lang="el-GR" sz="2800" i="1" dirty="0">
                <a:effectLst/>
                <a:ea typeface="Times New Roman" panose="02020603050405020304" pitchFamily="18" charset="0"/>
                <a:cs typeface="Times New Roman" panose="02020603050405020304" pitchFamily="18" charset="0"/>
              </a:rPr>
              <a:t> ΣΛΒ</a:t>
            </a:r>
            <a:r>
              <a:rPr lang="el-GR" sz="2800" dirty="0">
                <a:effectLst/>
                <a:ea typeface="Times New Roman" panose="02020603050405020304" pitchFamily="18" charset="0"/>
                <a:cs typeface="Times New Roman" panose="02020603050405020304" pitchFamily="18" charset="0"/>
              </a:rPr>
              <a:t>΄, </a:t>
            </a:r>
            <a:r>
              <a:rPr lang="en-US" sz="2800" dirty="0">
                <a:effectLst/>
                <a:ea typeface="Times New Roman" panose="02020603050405020304" pitchFamily="18" charset="0"/>
                <a:cs typeface="Times New Roman" panose="02020603050405020304" pitchFamily="18" charset="0"/>
              </a:rPr>
              <a:t>PG</a:t>
            </a:r>
            <a:r>
              <a:rPr lang="el-GR" sz="2800" dirty="0">
                <a:effectLst/>
                <a:ea typeface="Times New Roman" panose="02020603050405020304" pitchFamily="18" charset="0"/>
                <a:cs typeface="Times New Roman" panose="02020603050405020304" pitchFamily="18" charset="0"/>
              </a:rPr>
              <a:t>78, 1473</a:t>
            </a:r>
            <a:r>
              <a:rPr lang="en-US" sz="2800" dirty="0">
                <a:effectLst/>
                <a:ea typeface="Times New Roman" panose="02020603050405020304" pitchFamily="18" charset="0"/>
                <a:cs typeface="Times New Roman" panose="02020603050405020304" pitchFamily="18" charset="0"/>
              </a:rPr>
              <a:t>AB</a:t>
            </a:r>
            <a:r>
              <a:rPr lang="en-US" sz="2800" dirty="0">
                <a:ea typeface="Times New Roman" panose="02020603050405020304" pitchFamily="18" charset="0"/>
                <a:cs typeface="Times New Roman" panose="02020603050405020304" pitchFamily="18" charset="0"/>
              </a:rPr>
              <a:t>).</a:t>
            </a:r>
          </a:p>
          <a:p>
            <a:endParaRPr lang="el-GR" dirty="0"/>
          </a:p>
          <a:p>
            <a:endParaRPr lang="el-GR" dirty="0"/>
          </a:p>
        </p:txBody>
      </p:sp>
    </p:spTree>
    <p:extLst>
      <p:ext uri="{BB962C8B-B14F-4D97-AF65-F5344CB8AC3E}">
        <p14:creationId xmlns:p14="http://schemas.microsoft.com/office/powerpoint/2010/main" val="226985446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6043</Words>
  <Application>Microsoft Office PowerPoint</Application>
  <PresentationFormat>Ευρεία οθόνη</PresentationFormat>
  <Paragraphs>92</Paragraphs>
  <Slides>24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24</vt:i4>
      </vt:variant>
    </vt:vector>
  </HeadingPairs>
  <TitlesOfParts>
    <vt:vector size="30" baseType="lpstr">
      <vt:lpstr>Aptos</vt:lpstr>
      <vt:lpstr>Aptos Display</vt:lpstr>
      <vt:lpstr>Arial</vt:lpstr>
      <vt:lpstr>Times New Roman</vt:lpstr>
      <vt:lpstr>Wingdings</vt:lpstr>
      <vt:lpstr>Θέμα του Office</vt:lpstr>
      <vt:lpstr>ΧΡΙΣΤΙΑΝΙΚΗ ΑΓΩΓΗ ΕΝΟΤΗΤΑ 5Η  Η ΕΚΔΗΛΩΣΗ ΤΗΣ ΑΔΙΚΙΑΣ ΚΑΙ  Η ΕΝ ΧΡΙΣΤΩ ΑΝΤΙΜΕΤΩΠΙΣΗ ΤΗΣ Από το άρθρο της Μαρίας Καράμπελια, «Η αντιμετώπιση της αδικίας ως “ευκαιρία” εφαρμογής του Χριστιανικού ήθους», Κληρονομία, τόμος 38. </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2024-10-04T13:13:40Z</dcterms:created>
  <dcterms:modified xsi:type="dcterms:W3CDTF">2024-10-04T13:27:09Z</dcterms:modified>
</cp:coreProperties>
</file>