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6" r:id="rId9"/>
    <p:sldId id="267" r:id="rId10"/>
    <p:sldId id="263" r:id="rId11"/>
    <p:sldId id="264" r:id="rId12"/>
    <p:sldId id="268" r:id="rId13"/>
    <p:sldId id="269" r:id="rId14"/>
    <p:sldId id="265" r:id="rId15"/>
    <p:sldId id="27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p:scale>
          <a:sx n="95" d="100"/>
          <a:sy n="95" d="100"/>
        </p:scale>
        <p:origin x="1116"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335940F1-BC72-4CAF-9151-FACFC352E658}"/>
    <pc:docChg chg="custSel addSld modSld">
      <pc:chgData name="MARIA KARAMPELIA" userId="9dfcc2cac66bf474" providerId="LiveId" clId="{335940F1-BC72-4CAF-9151-FACFC352E658}" dt="2024-05-20T08:43:51.122" v="16322" actId="20577"/>
      <pc:docMkLst>
        <pc:docMk/>
      </pc:docMkLst>
      <pc:sldChg chg="modSp mod">
        <pc:chgData name="MARIA KARAMPELIA" userId="9dfcc2cac66bf474" providerId="LiveId" clId="{335940F1-BC72-4CAF-9151-FACFC352E658}" dt="2024-05-13T20:18:47.638" v="87" actId="14100"/>
        <pc:sldMkLst>
          <pc:docMk/>
          <pc:sldMk cId="3375738080" sldId="256"/>
        </pc:sldMkLst>
        <pc:spChg chg="mod">
          <ac:chgData name="MARIA KARAMPELIA" userId="9dfcc2cac66bf474" providerId="LiveId" clId="{335940F1-BC72-4CAF-9151-FACFC352E658}" dt="2024-05-13T20:17:51.364" v="83" actId="20577"/>
          <ac:spMkLst>
            <pc:docMk/>
            <pc:sldMk cId="3375738080" sldId="256"/>
            <ac:spMk id="2" creationId="{AA0697B6-8D0B-11BE-358D-977AF463FE38}"/>
          </ac:spMkLst>
        </pc:spChg>
        <pc:spChg chg="mod">
          <ac:chgData name="MARIA KARAMPELIA" userId="9dfcc2cac66bf474" providerId="LiveId" clId="{335940F1-BC72-4CAF-9151-FACFC352E658}" dt="2024-05-13T20:18:47.638" v="87" actId="14100"/>
          <ac:spMkLst>
            <pc:docMk/>
            <pc:sldMk cId="3375738080" sldId="256"/>
            <ac:spMk id="3" creationId="{187D71B6-6E65-BE62-78D6-6046214BBB8B}"/>
          </ac:spMkLst>
        </pc:spChg>
      </pc:sldChg>
      <pc:sldChg chg="modSp new mod">
        <pc:chgData name="MARIA KARAMPELIA" userId="9dfcc2cac66bf474" providerId="LiveId" clId="{335940F1-BC72-4CAF-9151-FACFC352E658}" dt="2024-05-13T20:29:18.921" v="1065" actId="20577"/>
        <pc:sldMkLst>
          <pc:docMk/>
          <pc:sldMk cId="485486409" sldId="257"/>
        </pc:sldMkLst>
        <pc:spChg chg="mod">
          <ac:chgData name="MARIA KARAMPELIA" userId="9dfcc2cac66bf474" providerId="LiveId" clId="{335940F1-BC72-4CAF-9151-FACFC352E658}" dt="2024-05-13T20:20:07.732" v="152" actId="14100"/>
          <ac:spMkLst>
            <pc:docMk/>
            <pc:sldMk cId="485486409" sldId="257"/>
            <ac:spMk id="2" creationId="{C16B762C-D5F1-CA43-E009-438DDFF739E0}"/>
          </ac:spMkLst>
        </pc:spChg>
        <pc:spChg chg="mod">
          <ac:chgData name="MARIA KARAMPELIA" userId="9dfcc2cac66bf474" providerId="LiveId" clId="{335940F1-BC72-4CAF-9151-FACFC352E658}" dt="2024-05-13T20:29:18.921" v="1065" actId="20577"/>
          <ac:spMkLst>
            <pc:docMk/>
            <pc:sldMk cId="485486409" sldId="257"/>
            <ac:spMk id="3" creationId="{8B1CE2D1-B608-E90B-FDC2-EB3C6F5A3FF7}"/>
          </ac:spMkLst>
        </pc:spChg>
      </pc:sldChg>
      <pc:sldChg chg="modSp new mod">
        <pc:chgData name="MARIA KARAMPELIA" userId="9dfcc2cac66bf474" providerId="LiveId" clId="{335940F1-BC72-4CAF-9151-FACFC352E658}" dt="2024-05-13T20:41:31.312" v="2189" actId="20577"/>
        <pc:sldMkLst>
          <pc:docMk/>
          <pc:sldMk cId="650103218" sldId="258"/>
        </pc:sldMkLst>
        <pc:spChg chg="mod">
          <ac:chgData name="MARIA KARAMPELIA" userId="9dfcc2cac66bf474" providerId="LiveId" clId="{335940F1-BC72-4CAF-9151-FACFC352E658}" dt="2024-05-13T20:29:43.092" v="1069" actId="14100"/>
          <ac:spMkLst>
            <pc:docMk/>
            <pc:sldMk cId="650103218" sldId="258"/>
            <ac:spMk id="2" creationId="{8B33C4F0-1FF0-9BC9-1F80-3BA79B919DB3}"/>
          </ac:spMkLst>
        </pc:spChg>
        <pc:spChg chg="mod">
          <ac:chgData name="MARIA KARAMPELIA" userId="9dfcc2cac66bf474" providerId="LiveId" clId="{335940F1-BC72-4CAF-9151-FACFC352E658}" dt="2024-05-13T20:41:31.312" v="2189" actId="20577"/>
          <ac:spMkLst>
            <pc:docMk/>
            <pc:sldMk cId="650103218" sldId="258"/>
            <ac:spMk id="3" creationId="{8959728B-CE40-9BC3-3B9E-ED9A05D3FDC9}"/>
          </ac:spMkLst>
        </pc:spChg>
      </pc:sldChg>
      <pc:sldChg chg="modSp new mod">
        <pc:chgData name="MARIA KARAMPELIA" userId="9dfcc2cac66bf474" providerId="LiveId" clId="{335940F1-BC72-4CAF-9151-FACFC352E658}" dt="2024-05-13T20:52:20.525" v="3202" actId="20577"/>
        <pc:sldMkLst>
          <pc:docMk/>
          <pc:sldMk cId="1577416346" sldId="259"/>
        </pc:sldMkLst>
        <pc:spChg chg="mod">
          <ac:chgData name="MARIA KARAMPELIA" userId="9dfcc2cac66bf474" providerId="LiveId" clId="{335940F1-BC72-4CAF-9151-FACFC352E658}" dt="2024-05-13T20:42:24.327" v="2193" actId="14100"/>
          <ac:spMkLst>
            <pc:docMk/>
            <pc:sldMk cId="1577416346" sldId="259"/>
            <ac:spMk id="2" creationId="{4053A9BD-90DE-A614-08CB-71180748474F}"/>
          </ac:spMkLst>
        </pc:spChg>
        <pc:spChg chg="mod">
          <ac:chgData name="MARIA KARAMPELIA" userId="9dfcc2cac66bf474" providerId="LiveId" clId="{335940F1-BC72-4CAF-9151-FACFC352E658}" dt="2024-05-13T20:52:20.525" v="3202" actId="20577"/>
          <ac:spMkLst>
            <pc:docMk/>
            <pc:sldMk cId="1577416346" sldId="259"/>
            <ac:spMk id="3" creationId="{C2B58F00-8870-7892-BC19-D60B2FA9BE10}"/>
          </ac:spMkLst>
        </pc:spChg>
      </pc:sldChg>
      <pc:sldChg chg="modSp new mod">
        <pc:chgData name="MARIA KARAMPELIA" userId="9dfcc2cac66bf474" providerId="LiveId" clId="{335940F1-BC72-4CAF-9151-FACFC352E658}" dt="2024-05-13T21:06:40.064" v="4266" actId="5793"/>
        <pc:sldMkLst>
          <pc:docMk/>
          <pc:sldMk cId="245033288" sldId="260"/>
        </pc:sldMkLst>
        <pc:spChg chg="mod">
          <ac:chgData name="MARIA KARAMPELIA" userId="9dfcc2cac66bf474" providerId="LiveId" clId="{335940F1-BC72-4CAF-9151-FACFC352E658}" dt="2024-05-13T20:53:49.754" v="3229" actId="14100"/>
          <ac:spMkLst>
            <pc:docMk/>
            <pc:sldMk cId="245033288" sldId="260"/>
            <ac:spMk id="2" creationId="{EEB5C963-ED39-896D-4004-3E065040187D}"/>
          </ac:spMkLst>
        </pc:spChg>
        <pc:spChg chg="mod">
          <ac:chgData name="MARIA KARAMPELIA" userId="9dfcc2cac66bf474" providerId="LiveId" clId="{335940F1-BC72-4CAF-9151-FACFC352E658}" dt="2024-05-13T21:06:40.064" v="4266" actId="5793"/>
          <ac:spMkLst>
            <pc:docMk/>
            <pc:sldMk cId="245033288" sldId="260"/>
            <ac:spMk id="3" creationId="{73D71D9E-352D-6010-04C9-56340B1618C5}"/>
          </ac:spMkLst>
        </pc:spChg>
      </pc:sldChg>
      <pc:sldChg chg="modSp new mod">
        <pc:chgData name="MARIA KARAMPELIA" userId="9dfcc2cac66bf474" providerId="LiveId" clId="{335940F1-BC72-4CAF-9151-FACFC352E658}" dt="2024-05-20T08:19:34.572" v="16321" actId="114"/>
        <pc:sldMkLst>
          <pc:docMk/>
          <pc:sldMk cId="1293797574" sldId="261"/>
        </pc:sldMkLst>
        <pc:spChg chg="mod">
          <ac:chgData name="MARIA KARAMPELIA" userId="9dfcc2cac66bf474" providerId="LiveId" clId="{335940F1-BC72-4CAF-9151-FACFC352E658}" dt="2024-05-13T21:24:26.414" v="5484" actId="27636"/>
          <ac:spMkLst>
            <pc:docMk/>
            <pc:sldMk cId="1293797574" sldId="261"/>
            <ac:spMk id="2" creationId="{5AE61659-7154-6F13-5A00-18E94A5C2F94}"/>
          </ac:spMkLst>
        </pc:spChg>
        <pc:spChg chg="mod">
          <ac:chgData name="MARIA KARAMPELIA" userId="9dfcc2cac66bf474" providerId="LiveId" clId="{335940F1-BC72-4CAF-9151-FACFC352E658}" dt="2024-05-20T08:19:34.572" v="16321" actId="114"/>
          <ac:spMkLst>
            <pc:docMk/>
            <pc:sldMk cId="1293797574" sldId="261"/>
            <ac:spMk id="3" creationId="{07B95F85-EED1-39A5-1201-39E6CC6DEBDC}"/>
          </ac:spMkLst>
        </pc:spChg>
      </pc:sldChg>
      <pc:sldChg chg="modSp new mod">
        <pc:chgData name="MARIA KARAMPELIA" userId="9dfcc2cac66bf474" providerId="LiveId" clId="{335940F1-BC72-4CAF-9151-FACFC352E658}" dt="2024-05-19T18:56:13.785" v="6647" actId="20577"/>
        <pc:sldMkLst>
          <pc:docMk/>
          <pc:sldMk cId="2900323114" sldId="262"/>
        </pc:sldMkLst>
        <pc:spChg chg="mod">
          <ac:chgData name="MARIA KARAMPELIA" userId="9dfcc2cac66bf474" providerId="LiveId" clId="{335940F1-BC72-4CAF-9151-FACFC352E658}" dt="2024-05-13T21:25:15.176" v="5537" actId="14100"/>
          <ac:spMkLst>
            <pc:docMk/>
            <pc:sldMk cId="2900323114" sldId="262"/>
            <ac:spMk id="2" creationId="{D60A65A1-3DD4-1399-0EF4-EE52A9EC53FC}"/>
          </ac:spMkLst>
        </pc:spChg>
        <pc:spChg chg="mod">
          <ac:chgData name="MARIA KARAMPELIA" userId="9dfcc2cac66bf474" providerId="LiveId" clId="{335940F1-BC72-4CAF-9151-FACFC352E658}" dt="2024-05-19T18:56:13.785" v="6647" actId="20577"/>
          <ac:spMkLst>
            <pc:docMk/>
            <pc:sldMk cId="2900323114" sldId="262"/>
            <ac:spMk id="3" creationId="{8B1E6474-7AB0-3AAB-E303-AF9F7F3136AF}"/>
          </ac:spMkLst>
        </pc:spChg>
      </pc:sldChg>
      <pc:sldChg chg="modSp new mod">
        <pc:chgData name="MARIA KARAMPELIA" userId="9dfcc2cac66bf474" providerId="LiveId" clId="{335940F1-BC72-4CAF-9151-FACFC352E658}" dt="2024-05-19T20:06:44.902" v="9743" actId="20577"/>
        <pc:sldMkLst>
          <pc:docMk/>
          <pc:sldMk cId="3084678813" sldId="263"/>
        </pc:sldMkLst>
        <pc:spChg chg="mod">
          <ac:chgData name="MARIA KARAMPELIA" userId="9dfcc2cac66bf474" providerId="LiveId" clId="{335940F1-BC72-4CAF-9151-FACFC352E658}" dt="2024-05-13T21:30:16.541" v="5586" actId="14100"/>
          <ac:spMkLst>
            <pc:docMk/>
            <pc:sldMk cId="3084678813" sldId="263"/>
            <ac:spMk id="2" creationId="{BBD9A2DE-DEA7-3869-953B-312B84C1BC0D}"/>
          </ac:spMkLst>
        </pc:spChg>
        <pc:spChg chg="mod">
          <ac:chgData name="MARIA KARAMPELIA" userId="9dfcc2cac66bf474" providerId="LiveId" clId="{335940F1-BC72-4CAF-9151-FACFC352E658}" dt="2024-05-19T20:06:44.902" v="9743" actId="20577"/>
          <ac:spMkLst>
            <pc:docMk/>
            <pc:sldMk cId="3084678813" sldId="263"/>
            <ac:spMk id="3" creationId="{18E26381-2314-185C-49FE-CE0A11B5B63F}"/>
          </ac:spMkLst>
        </pc:spChg>
      </pc:sldChg>
      <pc:sldChg chg="modSp new mod">
        <pc:chgData name="MARIA KARAMPELIA" userId="9dfcc2cac66bf474" providerId="LiveId" clId="{335940F1-BC72-4CAF-9151-FACFC352E658}" dt="2024-05-19T20:36:59.037" v="11049" actId="20577"/>
        <pc:sldMkLst>
          <pc:docMk/>
          <pc:sldMk cId="2470638743" sldId="264"/>
        </pc:sldMkLst>
        <pc:spChg chg="mod">
          <ac:chgData name="MARIA KARAMPELIA" userId="9dfcc2cac66bf474" providerId="LiveId" clId="{335940F1-BC72-4CAF-9151-FACFC352E658}" dt="2024-05-13T21:31:06.957" v="5616" actId="27636"/>
          <ac:spMkLst>
            <pc:docMk/>
            <pc:sldMk cId="2470638743" sldId="264"/>
            <ac:spMk id="2" creationId="{9E3E6C04-E173-7B69-019E-3D3F52FC2B22}"/>
          </ac:spMkLst>
        </pc:spChg>
        <pc:spChg chg="mod">
          <ac:chgData name="MARIA KARAMPELIA" userId="9dfcc2cac66bf474" providerId="LiveId" clId="{335940F1-BC72-4CAF-9151-FACFC352E658}" dt="2024-05-19T20:36:59.037" v="11049" actId="20577"/>
          <ac:spMkLst>
            <pc:docMk/>
            <pc:sldMk cId="2470638743" sldId="264"/>
            <ac:spMk id="3" creationId="{6271B1CC-E4DB-1E75-3C54-7FADA734DF69}"/>
          </ac:spMkLst>
        </pc:spChg>
      </pc:sldChg>
      <pc:sldChg chg="modSp new mod">
        <pc:chgData name="MARIA KARAMPELIA" userId="9dfcc2cac66bf474" providerId="LiveId" clId="{335940F1-BC72-4CAF-9151-FACFC352E658}" dt="2024-05-19T21:26:59.892" v="14888" actId="27636"/>
        <pc:sldMkLst>
          <pc:docMk/>
          <pc:sldMk cId="3874887441" sldId="265"/>
        </pc:sldMkLst>
        <pc:spChg chg="mod">
          <ac:chgData name="MARIA KARAMPELIA" userId="9dfcc2cac66bf474" providerId="LiveId" clId="{335940F1-BC72-4CAF-9151-FACFC352E658}" dt="2024-05-19T21:26:59.892" v="14888" actId="27636"/>
          <ac:spMkLst>
            <pc:docMk/>
            <pc:sldMk cId="3874887441" sldId="265"/>
            <ac:spMk id="2" creationId="{76D4BF66-7800-6FEE-4108-500AAE52D2FA}"/>
          </ac:spMkLst>
        </pc:spChg>
        <pc:spChg chg="mod">
          <ac:chgData name="MARIA KARAMPELIA" userId="9dfcc2cac66bf474" providerId="LiveId" clId="{335940F1-BC72-4CAF-9151-FACFC352E658}" dt="2024-05-19T21:26:56.651" v="14886" actId="14100"/>
          <ac:spMkLst>
            <pc:docMk/>
            <pc:sldMk cId="3874887441" sldId="265"/>
            <ac:spMk id="3" creationId="{4EAC5595-5D60-DF1B-28C9-4C76D5221907}"/>
          </ac:spMkLst>
        </pc:spChg>
      </pc:sldChg>
      <pc:sldChg chg="modSp new mod">
        <pc:chgData name="MARIA KARAMPELIA" userId="9dfcc2cac66bf474" providerId="LiveId" clId="{335940F1-BC72-4CAF-9151-FACFC352E658}" dt="2024-05-19T19:12:07.532" v="7765" actId="114"/>
        <pc:sldMkLst>
          <pc:docMk/>
          <pc:sldMk cId="406393566" sldId="266"/>
        </pc:sldMkLst>
        <pc:spChg chg="mod">
          <ac:chgData name="MARIA KARAMPELIA" userId="9dfcc2cac66bf474" providerId="LiveId" clId="{335940F1-BC72-4CAF-9151-FACFC352E658}" dt="2024-05-19T18:56:52.946" v="6654" actId="14100"/>
          <ac:spMkLst>
            <pc:docMk/>
            <pc:sldMk cId="406393566" sldId="266"/>
            <ac:spMk id="2" creationId="{B24FD8C7-05E7-CF42-9A10-618530914912}"/>
          </ac:spMkLst>
        </pc:spChg>
        <pc:spChg chg="mod">
          <ac:chgData name="MARIA KARAMPELIA" userId="9dfcc2cac66bf474" providerId="LiveId" clId="{335940F1-BC72-4CAF-9151-FACFC352E658}" dt="2024-05-19T19:12:07.532" v="7765" actId="114"/>
          <ac:spMkLst>
            <pc:docMk/>
            <pc:sldMk cId="406393566" sldId="266"/>
            <ac:spMk id="3" creationId="{A192278E-FBB7-9457-B257-1EB2C6FCBF1C}"/>
          </ac:spMkLst>
        </pc:spChg>
      </pc:sldChg>
      <pc:sldChg chg="modSp new mod">
        <pc:chgData name="MARIA KARAMPELIA" userId="9dfcc2cac66bf474" providerId="LiveId" clId="{335940F1-BC72-4CAF-9151-FACFC352E658}" dt="2024-05-19T19:40:34.950" v="8381" actId="20577"/>
        <pc:sldMkLst>
          <pc:docMk/>
          <pc:sldMk cId="3278165533" sldId="267"/>
        </pc:sldMkLst>
        <pc:spChg chg="mod">
          <ac:chgData name="MARIA KARAMPELIA" userId="9dfcc2cac66bf474" providerId="LiveId" clId="{335940F1-BC72-4CAF-9151-FACFC352E658}" dt="2024-05-19T19:12:50.744" v="7776" actId="27636"/>
          <ac:spMkLst>
            <pc:docMk/>
            <pc:sldMk cId="3278165533" sldId="267"/>
            <ac:spMk id="2" creationId="{AAC0AB5F-5066-6C42-DCDC-AC6680FDEADC}"/>
          </ac:spMkLst>
        </pc:spChg>
        <pc:spChg chg="mod">
          <ac:chgData name="MARIA KARAMPELIA" userId="9dfcc2cac66bf474" providerId="LiveId" clId="{335940F1-BC72-4CAF-9151-FACFC352E658}" dt="2024-05-19T19:40:34.950" v="8381" actId="20577"/>
          <ac:spMkLst>
            <pc:docMk/>
            <pc:sldMk cId="3278165533" sldId="267"/>
            <ac:spMk id="3" creationId="{BD237DF6-D621-DA4C-6EEA-1AE8DBC8CB41}"/>
          </ac:spMkLst>
        </pc:spChg>
      </pc:sldChg>
      <pc:sldChg chg="modSp new mod">
        <pc:chgData name="MARIA KARAMPELIA" userId="9dfcc2cac66bf474" providerId="LiveId" clId="{335940F1-BC72-4CAF-9151-FACFC352E658}" dt="2024-05-19T20:56:39.920" v="12253" actId="20577"/>
        <pc:sldMkLst>
          <pc:docMk/>
          <pc:sldMk cId="1554021858" sldId="268"/>
        </pc:sldMkLst>
        <pc:spChg chg="mod">
          <ac:chgData name="MARIA KARAMPELIA" userId="9dfcc2cac66bf474" providerId="LiveId" clId="{335940F1-BC72-4CAF-9151-FACFC352E658}" dt="2024-05-19T20:38:10.232" v="11055" actId="27636"/>
          <ac:spMkLst>
            <pc:docMk/>
            <pc:sldMk cId="1554021858" sldId="268"/>
            <ac:spMk id="2" creationId="{C8333C4B-9F10-C823-8178-1F60212832F7}"/>
          </ac:spMkLst>
        </pc:spChg>
        <pc:spChg chg="mod">
          <ac:chgData name="MARIA KARAMPELIA" userId="9dfcc2cac66bf474" providerId="LiveId" clId="{335940F1-BC72-4CAF-9151-FACFC352E658}" dt="2024-05-19T20:56:39.920" v="12253" actId="20577"/>
          <ac:spMkLst>
            <pc:docMk/>
            <pc:sldMk cId="1554021858" sldId="268"/>
            <ac:spMk id="3" creationId="{384C7293-AFF3-E63A-B413-B24D248344E2}"/>
          </ac:spMkLst>
        </pc:spChg>
      </pc:sldChg>
      <pc:sldChg chg="modSp new mod">
        <pc:chgData name="MARIA KARAMPELIA" userId="9dfcc2cac66bf474" providerId="LiveId" clId="{335940F1-BC72-4CAF-9151-FACFC352E658}" dt="2024-05-19T21:13:06.741" v="13667" actId="20577"/>
        <pc:sldMkLst>
          <pc:docMk/>
          <pc:sldMk cId="3608336200" sldId="269"/>
        </pc:sldMkLst>
        <pc:spChg chg="mod">
          <ac:chgData name="MARIA KARAMPELIA" userId="9dfcc2cac66bf474" providerId="LiveId" clId="{335940F1-BC72-4CAF-9151-FACFC352E658}" dt="2024-05-19T21:10:10.793" v="13350" actId="14100"/>
          <ac:spMkLst>
            <pc:docMk/>
            <pc:sldMk cId="3608336200" sldId="269"/>
            <ac:spMk id="2" creationId="{D181BC76-A3AD-C416-7383-8B18CE4E18C3}"/>
          </ac:spMkLst>
        </pc:spChg>
        <pc:spChg chg="mod">
          <ac:chgData name="MARIA KARAMPELIA" userId="9dfcc2cac66bf474" providerId="LiveId" clId="{335940F1-BC72-4CAF-9151-FACFC352E658}" dt="2024-05-19T21:13:06.741" v="13667" actId="20577"/>
          <ac:spMkLst>
            <pc:docMk/>
            <pc:sldMk cId="3608336200" sldId="269"/>
            <ac:spMk id="3" creationId="{BE4DF6A0-3412-8449-CDE5-B8BC21D4F602}"/>
          </ac:spMkLst>
        </pc:spChg>
      </pc:sldChg>
      <pc:sldChg chg="modSp new mod">
        <pc:chgData name="MARIA KARAMPELIA" userId="9dfcc2cac66bf474" providerId="LiveId" clId="{335940F1-BC72-4CAF-9151-FACFC352E658}" dt="2024-05-20T08:43:51.122" v="16322" actId="20577"/>
        <pc:sldMkLst>
          <pc:docMk/>
          <pc:sldMk cId="1086630958" sldId="270"/>
        </pc:sldMkLst>
        <pc:spChg chg="mod">
          <ac:chgData name="MARIA KARAMPELIA" userId="9dfcc2cac66bf474" providerId="LiveId" clId="{335940F1-BC72-4CAF-9151-FACFC352E658}" dt="2024-05-19T21:43:01.036" v="16308" actId="27636"/>
          <ac:spMkLst>
            <pc:docMk/>
            <pc:sldMk cId="1086630958" sldId="270"/>
            <ac:spMk id="2" creationId="{20BF8AE2-697E-EBB5-98A5-243DAF99BBA6}"/>
          </ac:spMkLst>
        </pc:spChg>
        <pc:spChg chg="mod">
          <ac:chgData name="MARIA KARAMPELIA" userId="9dfcc2cac66bf474" providerId="LiveId" clId="{335940F1-BC72-4CAF-9151-FACFC352E658}" dt="2024-05-20T08:43:51.122" v="16322" actId="20577"/>
          <ac:spMkLst>
            <pc:docMk/>
            <pc:sldMk cId="1086630958" sldId="270"/>
            <ac:spMk id="3" creationId="{1B6D49E5-03F9-4729-479E-AA68DB65D68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0B271B-A7BE-48F2-BD52-7A403364117D}" type="datetimeFigureOut">
              <a:rPr lang="el-GR" smtClean="0"/>
              <a:t>20/5/2024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0A95BF-6A6B-4C4B-AF2D-04C4657C9106}" type="slidenum">
              <a:rPr lang="el-GR" smtClean="0"/>
              <a:t>‹#›</a:t>
            </a:fld>
            <a:endParaRPr lang="el-GR"/>
          </a:p>
        </p:txBody>
      </p:sp>
    </p:spTree>
    <p:extLst>
      <p:ext uri="{BB962C8B-B14F-4D97-AF65-F5344CB8AC3E}">
        <p14:creationId xmlns:p14="http://schemas.microsoft.com/office/powerpoint/2010/main" val="3602398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7D0A95BF-6A6B-4C4B-AF2D-04C4657C9106}" type="slidenum">
              <a:rPr lang="el-GR" smtClean="0"/>
              <a:t>7</a:t>
            </a:fld>
            <a:endParaRPr lang="el-GR"/>
          </a:p>
        </p:txBody>
      </p:sp>
    </p:spTree>
    <p:extLst>
      <p:ext uri="{BB962C8B-B14F-4D97-AF65-F5344CB8AC3E}">
        <p14:creationId xmlns:p14="http://schemas.microsoft.com/office/powerpoint/2010/main" val="1208029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D9626A-A50A-0F84-C7E2-FAF16CE28C2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5B2175D-3BED-8313-4D1C-01E45EA85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043AA6F9-C8F1-5BC3-697B-31C544877C25}"/>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5" name="Θέση υποσέλιδου 4">
            <a:extLst>
              <a:ext uri="{FF2B5EF4-FFF2-40B4-BE49-F238E27FC236}">
                <a16:creationId xmlns:a16="http://schemas.microsoft.com/office/drawing/2014/main" id="{7F8E3CA4-EAB3-8A96-E5A9-6FEE1C63324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1252FE7-2536-BE18-2D0C-2EF1F260F524}"/>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198782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61D6A9-56FE-2E02-92CF-99EF43832CB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5A8BDBC-318E-67FF-0590-94F30662E58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2616861-62C8-4D47-06CC-EE2F3482C11E}"/>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5" name="Θέση υποσέλιδου 4">
            <a:extLst>
              <a:ext uri="{FF2B5EF4-FFF2-40B4-BE49-F238E27FC236}">
                <a16:creationId xmlns:a16="http://schemas.microsoft.com/office/drawing/2014/main" id="{AA48817A-E9D4-8F3A-D515-62F1DCD196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D852F2B-1922-7D92-B8CE-53F925AFC247}"/>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3624100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FDEF781-91D1-73D7-0C9F-3648E27EA3F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94101E3-139E-FDDF-6D8A-ABD4BC55E0A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EA0E875-7F30-BFFE-FBE9-879E3893358F}"/>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5" name="Θέση υποσέλιδου 4">
            <a:extLst>
              <a:ext uri="{FF2B5EF4-FFF2-40B4-BE49-F238E27FC236}">
                <a16:creationId xmlns:a16="http://schemas.microsoft.com/office/drawing/2014/main" id="{EC0BEAEA-05CE-379A-A8C7-B09E4903E2F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489E6E8-E379-6394-3BBE-1E3789044BA9}"/>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108659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AE592D-5D0C-B844-BC1F-A811033C447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BDAB015-A6C2-BB8A-D66F-5BA3BD70497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694953C-321C-7884-FF76-1D559CCBCF8D}"/>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5" name="Θέση υποσέλιδου 4">
            <a:extLst>
              <a:ext uri="{FF2B5EF4-FFF2-40B4-BE49-F238E27FC236}">
                <a16:creationId xmlns:a16="http://schemas.microsoft.com/office/drawing/2014/main" id="{BF2BFC65-2962-4ABB-710F-387CE272E3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B4509E-A3E4-1F19-BF25-482DC6DB3E90}"/>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392632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71C470-244B-76E0-A3C6-58A379D858B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9F82C6-3312-4481-2BBD-1B0840DA81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98D7FBA-D980-752C-1BAD-AAD771694FF5}"/>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5" name="Θέση υποσέλιδου 4">
            <a:extLst>
              <a:ext uri="{FF2B5EF4-FFF2-40B4-BE49-F238E27FC236}">
                <a16:creationId xmlns:a16="http://schemas.microsoft.com/office/drawing/2014/main" id="{52450D4E-7FAF-B1D2-CCDF-47CAEF208B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39C12E1-E5CD-C44C-91ED-CFECB2EBC4E0}"/>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1964931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AC641D-9C1C-3A42-36D8-774CDA4C022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365BAA-63C4-3B84-9182-81AC2CF8D2F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73BC3F9-44A1-051A-693A-8D4AA66389B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E56EEF7-D4D3-921A-ECAA-4C8AB4A0A8DE}"/>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6" name="Θέση υποσέλιδου 5">
            <a:extLst>
              <a:ext uri="{FF2B5EF4-FFF2-40B4-BE49-F238E27FC236}">
                <a16:creationId xmlns:a16="http://schemas.microsoft.com/office/drawing/2014/main" id="{663D5B00-9A6E-7D82-371E-99FFFFC6CEF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241C546-2487-32AE-717A-DA108DF2D23B}"/>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225067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DC3D87-6D73-3812-4AC3-CB336CCD221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27342BF-3DAC-F780-3D31-2F77DB4FC3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74B9F66-37DC-0199-65D7-51638BAF8B1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2B92BD8-D9AE-D227-2121-11FF879F6A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088A1F3-05D2-0802-E4CD-2B01D080368D}"/>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61D058A-3ED3-F448-B944-5C500509A7EE}"/>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8" name="Θέση υποσέλιδου 7">
            <a:extLst>
              <a:ext uri="{FF2B5EF4-FFF2-40B4-BE49-F238E27FC236}">
                <a16:creationId xmlns:a16="http://schemas.microsoft.com/office/drawing/2014/main" id="{6524BB2F-E9A7-259E-5CC3-7FBF9B54794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1C6EB34-54E9-FE07-CBBD-6A80FE5A25B6}"/>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2477299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021D2-9524-F5AD-60BA-186AB9B4FF2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5771FC7-AA08-544D-66C6-2D80F897102C}"/>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4" name="Θέση υποσέλιδου 3">
            <a:extLst>
              <a:ext uri="{FF2B5EF4-FFF2-40B4-BE49-F238E27FC236}">
                <a16:creationId xmlns:a16="http://schemas.microsoft.com/office/drawing/2014/main" id="{7C323641-7933-2517-5834-4404AA16CEF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C64C99CE-D594-DB5E-34CD-A53F8663108B}"/>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3924060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1A4105C-95D1-4FAC-F39A-1FFD08AE5E89}"/>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3" name="Θέση υποσέλιδου 2">
            <a:extLst>
              <a:ext uri="{FF2B5EF4-FFF2-40B4-BE49-F238E27FC236}">
                <a16:creationId xmlns:a16="http://schemas.microsoft.com/office/drawing/2014/main" id="{9B20592A-D748-D90E-AD45-C3FD8CE457B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8344A27-14E7-44FA-C5C2-0A2D1143253F}"/>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126581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BB76E8-2761-9325-6516-75ADEDA07E4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CB76242-C241-8636-D78D-02C7AA9291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2FBE5D7-E88F-CD86-1D27-522FDAEA6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792C1D5-3C44-7013-EC60-76939211C4A2}"/>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6" name="Θέση υποσέλιδου 5">
            <a:extLst>
              <a:ext uri="{FF2B5EF4-FFF2-40B4-BE49-F238E27FC236}">
                <a16:creationId xmlns:a16="http://schemas.microsoft.com/office/drawing/2014/main" id="{E85AA1BF-0B92-8326-DCDB-3DAEC2AE1A1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54B9674-8D0C-2EE5-B4E6-A102A257E338}"/>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2426795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C13438-D8DC-E7BE-B016-753CDE3DCCA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D2E93D9-91C0-2174-9D5D-8E37B192C1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7D91B7C-52A8-5848-7453-7683005DD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0F88E8D-808B-6360-8212-1F7FD53702B3}"/>
              </a:ext>
            </a:extLst>
          </p:cNvPr>
          <p:cNvSpPr>
            <a:spLocks noGrp="1"/>
          </p:cNvSpPr>
          <p:nvPr>
            <p:ph type="dt" sz="half" idx="10"/>
          </p:nvPr>
        </p:nvSpPr>
        <p:spPr/>
        <p:txBody>
          <a:bodyPr/>
          <a:lstStyle/>
          <a:p>
            <a:fld id="{48F5BB49-F8B6-49B3-9321-EDFFA5D2EA01}" type="datetimeFigureOut">
              <a:rPr lang="el-GR" smtClean="0"/>
              <a:t>20/5/2024</a:t>
            </a:fld>
            <a:endParaRPr lang="el-GR"/>
          </a:p>
        </p:txBody>
      </p:sp>
      <p:sp>
        <p:nvSpPr>
          <p:cNvPr id="6" name="Θέση υποσέλιδου 5">
            <a:extLst>
              <a:ext uri="{FF2B5EF4-FFF2-40B4-BE49-F238E27FC236}">
                <a16:creationId xmlns:a16="http://schemas.microsoft.com/office/drawing/2014/main" id="{1F26C03E-67C8-3258-5460-E8B1B17CB3B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E2A8AC8-0765-C522-CAF0-ECC93083926F}"/>
              </a:ext>
            </a:extLst>
          </p:cNvPr>
          <p:cNvSpPr>
            <a:spLocks noGrp="1"/>
          </p:cNvSpPr>
          <p:nvPr>
            <p:ph type="sldNum" sz="quarter" idx="12"/>
          </p:nvPr>
        </p:nvSpPr>
        <p:spPr/>
        <p:txBody>
          <a:bodyPr/>
          <a:lstStyle/>
          <a:p>
            <a:fld id="{0197FB30-D522-4055-A41F-FB188BD9EF6F}" type="slidenum">
              <a:rPr lang="el-GR" smtClean="0"/>
              <a:t>‹#›</a:t>
            </a:fld>
            <a:endParaRPr lang="el-GR"/>
          </a:p>
        </p:txBody>
      </p:sp>
    </p:spTree>
    <p:extLst>
      <p:ext uri="{BB962C8B-B14F-4D97-AF65-F5344CB8AC3E}">
        <p14:creationId xmlns:p14="http://schemas.microsoft.com/office/powerpoint/2010/main" val="2675927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EBDA6C5-5F76-5F62-D4F7-CB43020B12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AC7FB4A-4EE3-B97F-E96B-2475DE883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B46D30D-11FA-1D76-0F98-0190363D08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8F5BB49-F8B6-49B3-9321-EDFFA5D2EA01}" type="datetimeFigureOut">
              <a:rPr lang="el-GR" smtClean="0"/>
              <a:t>20/5/2024</a:t>
            </a:fld>
            <a:endParaRPr lang="el-GR"/>
          </a:p>
        </p:txBody>
      </p:sp>
      <p:sp>
        <p:nvSpPr>
          <p:cNvPr id="5" name="Θέση υποσέλιδου 4">
            <a:extLst>
              <a:ext uri="{FF2B5EF4-FFF2-40B4-BE49-F238E27FC236}">
                <a16:creationId xmlns:a16="http://schemas.microsoft.com/office/drawing/2014/main" id="{A2D0291A-F65E-7E27-D4B6-BAC9440FCE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F10936B-0835-66AC-BD2F-EDF974B4AD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97FB30-D522-4055-A41F-FB188BD9EF6F}" type="slidenum">
              <a:rPr lang="el-GR" smtClean="0"/>
              <a:t>‹#›</a:t>
            </a:fld>
            <a:endParaRPr lang="el-GR"/>
          </a:p>
        </p:txBody>
      </p:sp>
    </p:spTree>
    <p:extLst>
      <p:ext uri="{BB962C8B-B14F-4D97-AF65-F5344CB8AC3E}">
        <p14:creationId xmlns:p14="http://schemas.microsoft.com/office/powerpoint/2010/main" val="1145760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0697B6-8D0B-11BE-358D-977AF463FE38}"/>
              </a:ext>
            </a:extLst>
          </p:cNvPr>
          <p:cNvSpPr>
            <a:spLocks noGrp="1"/>
          </p:cNvSpPr>
          <p:nvPr>
            <p:ph type="ctrTitle"/>
          </p:nvPr>
        </p:nvSpPr>
        <p:spPr>
          <a:xfrm>
            <a:off x="0" y="0"/>
            <a:ext cx="12192000" cy="4229100"/>
          </a:xfrm>
        </p:spPr>
        <p:txBody>
          <a:bodyPr>
            <a:normAutofit fontScale="90000"/>
          </a:bodyPr>
          <a:lstStyle/>
          <a:p>
            <a:r>
              <a:rPr lang="el-GR" sz="6000" b="1" dirty="0"/>
              <a:t> ΕΚΚΛΗΣΙΑΣΤΙΚΗ ΕΘΙΜΟΤΥΠΙΑ</a:t>
            </a:r>
            <a:br>
              <a:rPr lang="el-GR" sz="6000" b="1" dirty="0"/>
            </a:br>
            <a:r>
              <a:rPr lang="el-GR" sz="6000" b="1" dirty="0"/>
              <a:t>ΕΝΟΤΗΤΑ 12</a:t>
            </a:r>
            <a:r>
              <a:rPr lang="el-GR" sz="6000" b="1" baseline="30000" dirty="0"/>
              <a:t>η </a:t>
            </a:r>
            <a:br>
              <a:rPr lang="el-GR" sz="6000" b="1" baseline="30000" dirty="0"/>
            </a:br>
            <a:r>
              <a:rPr lang="el-GR" sz="6000" b="1" i="0" dirty="0">
                <a:effectLst/>
              </a:rPr>
              <a:t> </a:t>
            </a:r>
            <a:r>
              <a:rPr lang="el-GR" sz="5400" b="1" i="0" dirty="0">
                <a:effectLst/>
              </a:rPr>
              <a:t>ΠΟΙΑ ΕΙΝΑΙ Η ΩΦΕΛΕΙΑ ΑΠΟ ΤΗΝ ΚΑΘΙΕΡΩΣΗ ΤΟΥ ΙΕΡΟΥ ΘΥΣΙΑΣΤΗΡΙΟΥ</a:t>
            </a:r>
            <a:br>
              <a:rPr lang="el-GR" sz="5400" b="1" i="0" dirty="0">
                <a:effectLst/>
              </a:rPr>
            </a:br>
            <a:r>
              <a:rPr lang="el-GR" sz="5400" b="1" i="0" dirty="0">
                <a:effectLst/>
              </a:rPr>
              <a:t>ΝΙΚΟΛΑΟΥ ΚΑΒΑΣΙΛΑ, </a:t>
            </a:r>
            <a:r>
              <a:rPr lang="el-GR" sz="5400" b="1" i="1" dirty="0" err="1">
                <a:effectLst/>
              </a:rPr>
              <a:t>Περὶ</a:t>
            </a:r>
            <a:r>
              <a:rPr lang="el-GR" sz="5400" b="1" i="1" dirty="0">
                <a:effectLst/>
              </a:rPr>
              <a:t> </a:t>
            </a:r>
            <a:r>
              <a:rPr lang="el-GR" sz="5400" b="1" i="1" dirty="0" err="1">
                <a:effectLst/>
              </a:rPr>
              <a:t>τῆς</a:t>
            </a:r>
            <a:r>
              <a:rPr lang="el-GR" sz="5400" b="1" i="1" dirty="0">
                <a:effectLst/>
              </a:rPr>
              <a:t> </a:t>
            </a:r>
            <a:r>
              <a:rPr lang="el-GR" sz="5400" b="1" i="1" dirty="0" err="1">
                <a:effectLst/>
              </a:rPr>
              <a:t>ἐν</a:t>
            </a:r>
            <a:r>
              <a:rPr lang="el-GR" sz="5400" b="1" i="1" dirty="0">
                <a:effectLst/>
              </a:rPr>
              <a:t> </a:t>
            </a:r>
            <a:r>
              <a:rPr lang="el-GR" sz="5400" b="1" i="1" dirty="0" err="1">
                <a:effectLst/>
              </a:rPr>
              <a:t>Χριστῷ</a:t>
            </a:r>
            <a:r>
              <a:rPr lang="el-GR" sz="5400" b="1" i="1" dirty="0">
                <a:effectLst/>
              </a:rPr>
              <a:t> </a:t>
            </a:r>
            <a:r>
              <a:rPr lang="el-GR" sz="5400" b="1" i="1" dirty="0" err="1">
                <a:effectLst/>
              </a:rPr>
              <a:t>ζωῆς</a:t>
            </a:r>
            <a:r>
              <a:rPr lang="el-GR" sz="5400" b="1" i="1" dirty="0">
                <a:effectLst/>
              </a:rPr>
              <a:t>, Λόγος Ε΄</a:t>
            </a:r>
            <a:r>
              <a:rPr lang="el-GR" sz="5400" b="1" i="0" dirty="0">
                <a:effectLst/>
              </a:rPr>
              <a:t>, </a:t>
            </a:r>
            <a:r>
              <a:rPr lang="en-GB" sz="5400" b="1" dirty="0"/>
              <a:t>PG 150, 625-636</a:t>
            </a:r>
            <a:endParaRPr lang="el-GR" sz="5400" dirty="0"/>
          </a:p>
        </p:txBody>
      </p:sp>
      <p:sp>
        <p:nvSpPr>
          <p:cNvPr id="3" name="Υπότιτλος 2">
            <a:extLst>
              <a:ext uri="{FF2B5EF4-FFF2-40B4-BE49-F238E27FC236}">
                <a16:creationId xmlns:a16="http://schemas.microsoft.com/office/drawing/2014/main" id="{187D71B6-6E65-BE62-78D6-6046214BBB8B}"/>
              </a:ext>
            </a:extLst>
          </p:cNvPr>
          <p:cNvSpPr>
            <a:spLocks noGrp="1"/>
          </p:cNvSpPr>
          <p:nvPr>
            <p:ph type="subTitle" idx="1"/>
          </p:nvPr>
        </p:nvSpPr>
        <p:spPr>
          <a:xfrm>
            <a:off x="1524000" y="4377447"/>
            <a:ext cx="9144000" cy="2375778"/>
          </a:xfrm>
        </p:spPr>
        <p:txBody>
          <a:bodyPr/>
          <a:lstStyle/>
          <a:p>
            <a:endParaRPr lang="en-GB" dirty="0"/>
          </a:p>
          <a:p>
            <a:r>
              <a:rPr lang="el-GR" dirty="0"/>
              <a:t>Διδάσκουσα Καθηγήτρια: Μαρία </a:t>
            </a:r>
            <a:r>
              <a:rPr lang="el-GR" dirty="0" err="1"/>
              <a:t>Καράμπελια</a:t>
            </a:r>
            <a:endParaRPr lang="el-GR" dirty="0"/>
          </a:p>
          <a:p>
            <a:r>
              <a:rPr lang="el-GR" dirty="0"/>
              <a:t>Β΄ εξάμηνο</a:t>
            </a:r>
          </a:p>
          <a:p>
            <a:r>
              <a:rPr lang="el-GR" dirty="0"/>
              <a:t>Ιερατικών Σπουδών</a:t>
            </a:r>
          </a:p>
          <a:p>
            <a:r>
              <a:rPr lang="el-GR" dirty="0"/>
              <a:t>ΑΕΑΑ</a:t>
            </a:r>
          </a:p>
          <a:p>
            <a:endParaRPr lang="el-GR" dirty="0"/>
          </a:p>
        </p:txBody>
      </p:sp>
    </p:spTree>
    <p:extLst>
      <p:ext uri="{BB962C8B-B14F-4D97-AF65-F5344CB8AC3E}">
        <p14:creationId xmlns:p14="http://schemas.microsoft.com/office/powerpoint/2010/main" val="3375738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D9A2DE-DEA7-3869-953B-312B84C1BC0D}"/>
              </a:ext>
            </a:extLst>
          </p:cNvPr>
          <p:cNvSpPr>
            <a:spLocks noGrp="1"/>
          </p:cNvSpPr>
          <p:nvPr>
            <p:ph type="title"/>
          </p:nvPr>
        </p:nvSpPr>
        <p:spPr>
          <a:xfrm>
            <a:off x="838200" y="18256"/>
            <a:ext cx="10515600" cy="740502"/>
          </a:xfrm>
        </p:spPr>
        <p:txBody>
          <a:bodyPr/>
          <a:lstStyle/>
          <a:p>
            <a:pPr algn="ctr"/>
            <a:r>
              <a:rPr lang="el-GR" dirty="0"/>
              <a:t>Καθαρισμός από την επίδραση των δαιμόνων</a:t>
            </a:r>
          </a:p>
        </p:txBody>
      </p:sp>
      <p:sp>
        <p:nvSpPr>
          <p:cNvPr id="3" name="Θέση περιεχομένου 2">
            <a:extLst>
              <a:ext uri="{FF2B5EF4-FFF2-40B4-BE49-F238E27FC236}">
                <a16:creationId xmlns:a16="http://schemas.microsoft.com/office/drawing/2014/main" id="{18E26381-2314-185C-49FE-CE0A11B5B63F}"/>
              </a:ext>
            </a:extLst>
          </p:cNvPr>
          <p:cNvSpPr>
            <a:spLocks noGrp="1"/>
          </p:cNvSpPr>
          <p:nvPr>
            <p:ph idx="1"/>
          </p:nvPr>
        </p:nvSpPr>
        <p:spPr>
          <a:xfrm>
            <a:off x="-1" y="758758"/>
            <a:ext cx="12091481" cy="6080986"/>
          </a:xfrm>
        </p:spPr>
        <p:txBody>
          <a:bodyPr>
            <a:normAutofit fontScale="92500" lnSpcReduction="20000"/>
          </a:bodyPr>
          <a:lstStyle/>
          <a:p>
            <a:r>
              <a:rPr lang="el-GR" dirty="0"/>
              <a:t>Αφού κάνει τα παραπάνω, στη συνέχεια ο αρχιερέας πλένει την τράπεζα με </a:t>
            </a:r>
            <a:r>
              <a:rPr lang="el-GR" dirty="0" err="1"/>
              <a:t>αγιαμένο</a:t>
            </a:r>
            <a:r>
              <a:rPr lang="el-GR" dirty="0"/>
              <a:t> νερό. Επειδή δηλαδή αφού υποδούλωσε τον κύριο των ορατών, τον άνθρωπο, ο κοινός τύραννος (ο διάβολος) επιτέθηκε εναντίον όλων των υλικών, όπως γίνεται στ’ ανάκτορα μόλις πέσει απ’ τον θρόνο ο βασιλιάς, είναι ανάγκη τα υλικά στοιχεία που χρησιμοποιούνται για κάθε μυστήριο να καθαρίζονται με κάτι που έχει δύναμη εναντίον του πονηρού. </a:t>
            </a:r>
          </a:p>
          <a:p>
            <a:r>
              <a:rPr lang="el-GR" dirty="0"/>
              <a:t>Όπως και το νερό που πρέπει να χρησιμοποιήσει κατά την τέλεση του μυστηρίου της βάπτισης. Ο ιερέας το καθαρίζει με ευχές από κάθε επίδραση των δαιμόνων, κατόπιν εκφωνεί την </a:t>
            </a:r>
            <a:r>
              <a:rPr lang="el-GR" dirty="0" err="1"/>
              <a:t>αγιαστική</a:t>
            </a:r>
            <a:r>
              <a:rPr lang="el-GR" dirty="0"/>
              <a:t> ευχή.</a:t>
            </a:r>
          </a:p>
          <a:p>
            <a:r>
              <a:rPr lang="el-GR" dirty="0"/>
              <a:t>Για τον ίδιο λόγο πλένει προηγουμένως την τράπεζα με νερό εκφωνώντας ευχές που διώχνουν μακριά το κακό, ενώ ταυτόχρονα υποδεικνύει τον τρόπο με τον οποίο πρέπει να ακολουθούμε με ζήλο το αγαθό, πράγμα που σημαίνει να απομακρυνόμαστε πρώτα από το κακό.</a:t>
            </a:r>
          </a:p>
          <a:p>
            <a:r>
              <a:rPr lang="el-GR" dirty="0"/>
              <a:t>Ακριβώς γι’ αυτό, τελώντας τα παραπάνω, ψάλλει και τον ψαλμό που έχει συντεθεί για τα ανθρώπινα δεινά, λέγοντας· </a:t>
            </a:r>
            <a:r>
              <a:rPr lang="el-GR" i="1" dirty="0"/>
              <a:t>καθάρισέ με </a:t>
            </a:r>
            <a:r>
              <a:rPr lang="el-GR" i="1" dirty="0" err="1"/>
              <a:t>μὲ</a:t>
            </a:r>
            <a:r>
              <a:rPr lang="el-GR" i="1" dirty="0"/>
              <a:t> </a:t>
            </a:r>
            <a:r>
              <a:rPr lang="el-GR" i="1" dirty="0" err="1"/>
              <a:t>ὕσσωποκι</a:t>
            </a:r>
            <a:r>
              <a:rPr lang="el-GR" i="1" dirty="0"/>
              <a:t> </a:t>
            </a:r>
            <a:r>
              <a:rPr lang="el-GR" i="1" dirty="0" err="1"/>
              <a:t>οἱ</a:t>
            </a:r>
            <a:r>
              <a:rPr lang="el-GR" i="1" dirty="0"/>
              <a:t> </a:t>
            </a:r>
            <a:r>
              <a:rPr lang="el-GR" i="1" dirty="0" err="1"/>
              <a:t>ἁματίες</a:t>
            </a:r>
            <a:r>
              <a:rPr lang="el-GR" i="1" dirty="0"/>
              <a:t> μου </a:t>
            </a:r>
            <a:r>
              <a:rPr lang="el-GR" i="1" dirty="0" err="1"/>
              <a:t>θὰ</a:t>
            </a:r>
            <a:r>
              <a:rPr lang="el-GR" i="1" dirty="0"/>
              <a:t> </a:t>
            </a:r>
            <a:r>
              <a:rPr lang="el-GR" i="1" dirty="0" err="1"/>
              <a:t>ἐξαλειφθοῦν</a:t>
            </a:r>
            <a:r>
              <a:rPr lang="el-GR" i="1" dirty="0"/>
              <a:t>· πλύνε με </a:t>
            </a:r>
            <a:r>
              <a:rPr lang="el-GR" i="1" dirty="0" err="1"/>
              <a:t>καὶ</a:t>
            </a:r>
            <a:r>
              <a:rPr lang="el-GR" i="1" dirty="0"/>
              <a:t> </a:t>
            </a:r>
            <a:r>
              <a:rPr lang="el-GR" i="1" dirty="0" err="1"/>
              <a:t>ἀπ</a:t>
            </a:r>
            <a:r>
              <a:rPr lang="el-GR" i="1" dirty="0"/>
              <a:t>’ </a:t>
            </a:r>
            <a:r>
              <a:rPr lang="el-GR" i="1" dirty="0" err="1"/>
              <a:t>τὸ</a:t>
            </a:r>
            <a:r>
              <a:rPr lang="el-GR" i="1" dirty="0"/>
              <a:t> χιόνι λευκότερος θα γίνω </a:t>
            </a:r>
            <a:r>
              <a:rPr lang="el-GR" dirty="0"/>
              <a:t>(</a:t>
            </a:r>
            <a:r>
              <a:rPr lang="el-GR" i="1" dirty="0" err="1"/>
              <a:t>Ψαλμ</a:t>
            </a:r>
            <a:r>
              <a:rPr lang="el-GR" dirty="0"/>
              <a:t>. 50, 9). Μετά απ’ αυτό ευγνωμονεί τον Θεό και τον δοξολογεί. Αυτό γίνεται σε κάθε </a:t>
            </a:r>
            <a:r>
              <a:rPr lang="el-GR" dirty="0" err="1"/>
              <a:t>αγιαστική</a:t>
            </a:r>
            <a:r>
              <a:rPr lang="el-GR" dirty="0"/>
              <a:t> τελετή. Γιατί πρέπει να τα κάνει όλα για τη δόξα του Θεού, προπαντός τα μυστήρια που είναι ωφελιμότερα από όλα και είναι έργο μόνο του Θεού. </a:t>
            </a:r>
          </a:p>
          <a:p>
            <a:endParaRPr lang="el-GR" dirty="0"/>
          </a:p>
          <a:p>
            <a:endParaRPr lang="el-GR" dirty="0"/>
          </a:p>
        </p:txBody>
      </p:sp>
    </p:spTree>
    <p:extLst>
      <p:ext uri="{BB962C8B-B14F-4D97-AF65-F5344CB8AC3E}">
        <p14:creationId xmlns:p14="http://schemas.microsoft.com/office/powerpoint/2010/main" val="308467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3E6C04-E173-7B69-019E-3D3F52FC2B22}"/>
              </a:ext>
            </a:extLst>
          </p:cNvPr>
          <p:cNvSpPr>
            <a:spLocks noGrp="1"/>
          </p:cNvSpPr>
          <p:nvPr>
            <p:ph type="title"/>
          </p:nvPr>
        </p:nvSpPr>
        <p:spPr>
          <a:xfrm>
            <a:off x="838200" y="18256"/>
            <a:ext cx="10515600" cy="662782"/>
          </a:xfrm>
        </p:spPr>
        <p:txBody>
          <a:bodyPr>
            <a:normAutofit fontScale="90000"/>
          </a:bodyPr>
          <a:lstStyle/>
          <a:p>
            <a:pPr algn="ctr"/>
            <a:r>
              <a:rPr lang="el-GR" dirty="0"/>
              <a:t>Και επίδειξη αρετών</a:t>
            </a:r>
          </a:p>
        </p:txBody>
      </p:sp>
      <p:sp>
        <p:nvSpPr>
          <p:cNvPr id="3" name="Θέση περιεχομένου 2">
            <a:extLst>
              <a:ext uri="{FF2B5EF4-FFF2-40B4-BE49-F238E27FC236}">
                <a16:creationId xmlns:a16="http://schemas.microsoft.com/office/drawing/2014/main" id="{6271B1CC-E4DB-1E75-3C54-7FADA734DF69}"/>
              </a:ext>
            </a:extLst>
          </p:cNvPr>
          <p:cNvSpPr>
            <a:spLocks noGrp="1"/>
          </p:cNvSpPr>
          <p:nvPr>
            <p:ph idx="1"/>
          </p:nvPr>
        </p:nvSpPr>
        <p:spPr>
          <a:xfrm>
            <a:off x="0" y="681038"/>
            <a:ext cx="12192000" cy="6176962"/>
          </a:xfrm>
        </p:spPr>
        <p:txBody>
          <a:bodyPr>
            <a:normAutofit fontScale="92500" lnSpcReduction="10000"/>
          </a:bodyPr>
          <a:lstStyle/>
          <a:p>
            <a:r>
              <a:rPr lang="el-GR" dirty="0"/>
              <a:t>Και επειδή δεν πρέπει μόνο να καθαριζόμαστε από τις θείες </a:t>
            </a:r>
            <a:r>
              <a:rPr lang="el-GR" dirty="0" err="1"/>
              <a:t>χάριτες</a:t>
            </a:r>
            <a:r>
              <a:rPr lang="el-GR" dirty="0"/>
              <a:t>, αλλά </a:t>
            </a:r>
            <a:r>
              <a:rPr lang="el-GR" b="1" dirty="0"/>
              <a:t>όσο μας είναι δυνατό να επιδεικνύουμε και τις ανάλογες προς αυτές αρετές</a:t>
            </a:r>
            <a:r>
              <a:rPr lang="el-GR" dirty="0"/>
              <a:t>, εφόσον διαφορετικά δεν μπορούμε να τις αποκτήσουμε (δεδομένου ότι ο Θεός εκπληρώνει τις προσευχές όχι αυτών που κοιμούνται, αλλά του προσευχόμενου, και ενισχύει τον αγωνιζόμενο και δίνει χάρισμα σωφροσύνης σ’ αυτόν που είναι συνετός κατά τις δυνάμεις του και γενικά πρέπει να δείχνουμε τον ζήλο μας σ’ αυτό που επιδιώκουμε, όχι μόνο με τις προσευχές μας αλλά και έμπρακτα)· γι’ αυτό πριν από το </a:t>
            </a:r>
            <a:r>
              <a:rPr lang="el-GR" dirty="0" err="1"/>
              <a:t>θειότατο</a:t>
            </a:r>
            <a:r>
              <a:rPr lang="el-GR" dirty="0"/>
              <a:t> μύρο που έχει τη δυνατότητα να φέρνει στο θυσιαστήριο τη χάρη του Θεού, μυρώνει την τράπεζα με τις δικές μας ευωδίες, με </a:t>
            </a:r>
            <a:r>
              <a:rPr lang="el-GR" u="sng" dirty="0"/>
              <a:t>τον οίνο </a:t>
            </a:r>
            <a:r>
              <a:rPr lang="el-GR" dirty="0"/>
              <a:t>δηλαδή και </a:t>
            </a:r>
            <a:r>
              <a:rPr lang="el-GR" u="sng" dirty="0"/>
              <a:t>το μύρο</a:t>
            </a:r>
            <a:r>
              <a:rPr lang="el-GR" dirty="0"/>
              <a:t>, από τα οποία το μεν ένα προκαλεί μόνο την ευχαρίστησή μας, το δε άλλο βοηθάει και στη ζωή.</a:t>
            </a:r>
          </a:p>
          <a:p>
            <a:r>
              <a:rPr lang="el-GR" dirty="0"/>
              <a:t>Προκειμένου να δείξει ότι όλα συμπληρώνουν τη ζωή μας, τα για τη ζωή </a:t>
            </a:r>
            <a:r>
              <a:rPr lang="el-GR" u="sng" dirty="0"/>
              <a:t>αναγκαία</a:t>
            </a:r>
            <a:r>
              <a:rPr lang="el-GR" dirty="0"/>
              <a:t> αλλά και τα </a:t>
            </a:r>
            <a:r>
              <a:rPr lang="el-GR" u="sng" dirty="0"/>
              <a:t>ευχάριστα</a:t>
            </a:r>
            <a:r>
              <a:rPr lang="el-GR" dirty="0"/>
              <a:t>, χρησιμοποιεί όλα τα ανθρώπινα και προσφέρει απαρχές και από τα δύο. Διότι κι Εκείνος όταν ήρθε (ως άνθρωπος) και ζωή έδωσε και κάτι παραπάνω πρόσθεσε (</a:t>
            </a:r>
            <a:r>
              <a:rPr lang="el-GR" i="1" dirty="0" err="1"/>
              <a:t>Ἰω</a:t>
            </a:r>
            <a:r>
              <a:rPr lang="el-GR" dirty="0"/>
              <a:t>. 10,10). Δεν ανέστησε μόνο και ελευθέρωσε, αλλά και βασιλεύοντας μας μετέδωσε από την αγνή ευχαρίστηση και πρόσθεσε σε όλα αυτά το μύρο, το οποίο έχοντας όλη τη δύναμη για την τελετή, οδηγεί σαφώς προς τη θυσία. </a:t>
            </a:r>
          </a:p>
        </p:txBody>
      </p:sp>
    </p:spTree>
    <p:extLst>
      <p:ext uri="{BB962C8B-B14F-4D97-AF65-F5344CB8AC3E}">
        <p14:creationId xmlns:p14="http://schemas.microsoft.com/office/powerpoint/2010/main" val="2470638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333C4B-9F10-C823-8178-1F60212832F7}"/>
              </a:ext>
            </a:extLst>
          </p:cNvPr>
          <p:cNvSpPr>
            <a:spLocks noGrp="1"/>
          </p:cNvSpPr>
          <p:nvPr>
            <p:ph type="title"/>
          </p:nvPr>
        </p:nvSpPr>
        <p:spPr>
          <a:xfrm>
            <a:off x="838200" y="18256"/>
            <a:ext cx="10515600" cy="662782"/>
          </a:xfrm>
        </p:spPr>
        <p:txBody>
          <a:bodyPr>
            <a:normAutofit fontScale="90000"/>
          </a:bodyPr>
          <a:lstStyle/>
          <a:p>
            <a:pPr algn="ctr"/>
            <a:r>
              <a:rPr lang="el-GR" dirty="0"/>
              <a:t>Και επίδειξη αρετών</a:t>
            </a:r>
          </a:p>
        </p:txBody>
      </p:sp>
      <p:sp>
        <p:nvSpPr>
          <p:cNvPr id="3" name="Θέση περιεχομένου 2">
            <a:extLst>
              <a:ext uri="{FF2B5EF4-FFF2-40B4-BE49-F238E27FC236}">
                <a16:creationId xmlns:a16="http://schemas.microsoft.com/office/drawing/2014/main" id="{384C7293-AFF3-E63A-B413-B24D248344E2}"/>
              </a:ext>
            </a:extLst>
          </p:cNvPr>
          <p:cNvSpPr>
            <a:spLocks noGrp="1"/>
          </p:cNvSpPr>
          <p:nvPr>
            <p:ph idx="1"/>
          </p:nvPr>
        </p:nvSpPr>
        <p:spPr>
          <a:xfrm>
            <a:off x="0" y="681038"/>
            <a:ext cx="12192000" cy="6158706"/>
          </a:xfrm>
        </p:spPr>
        <p:txBody>
          <a:bodyPr>
            <a:normAutofit lnSpcReduction="10000"/>
          </a:bodyPr>
          <a:lstStyle/>
          <a:p>
            <a:r>
              <a:rPr lang="el-GR" dirty="0"/>
              <a:t>Επειδή λοιπόν με αυτά τα δύο τέλεσε ο Σωτήρας κατά πρώτον τη θυσία, </a:t>
            </a:r>
            <a:r>
              <a:rPr lang="el-GR" i="1" dirty="0"/>
              <a:t>πήρε</a:t>
            </a:r>
            <a:r>
              <a:rPr lang="el-GR" dirty="0"/>
              <a:t>, λέει, </a:t>
            </a:r>
            <a:r>
              <a:rPr lang="el-GR" i="1" dirty="0" err="1"/>
              <a:t>τὸ</a:t>
            </a:r>
            <a:r>
              <a:rPr lang="el-GR" i="1" dirty="0"/>
              <a:t> </a:t>
            </a:r>
            <a:r>
              <a:rPr lang="el-GR" i="1" dirty="0" err="1"/>
              <a:t>ψωμὶ</a:t>
            </a:r>
            <a:r>
              <a:rPr lang="el-GR" i="1" dirty="0"/>
              <a:t> </a:t>
            </a:r>
            <a:r>
              <a:rPr lang="el-GR" i="1" dirty="0" err="1"/>
              <a:t>καὶ</a:t>
            </a:r>
            <a:r>
              <a:rPr lang="el-GR" i="1" dirty="0"/>
              <a:t> </a:t>
            </a:r>
            <a:r>
              <a:rPr lang="el-GR" i="1" dirty="0" err="1"/>
              <a:t>ἀφοῦ</a:t>
            </a:r>
            <a:r>
              <a:rPr lang="el-GR" i="1" dirty="0"/>
              <a:t> </a:t>
            </a:r>
            <a:r>
              <a:rPr lang="el-GR" i="1" dirty="0" err="1"/>
              <a:t>τὸ</a:t>
            </a:r>
            <a:r>
              <a:rPr lang="el-GR" i="1" dirty="0"/>
              <a:t> </a:t>
            </a:r>
            <a:r>
              <a:rPr lang="el-GR" i="1" dirty="0" err="1"/>
              <a:t>εὐλόγησε</a:t>
            </a:r>
            <a:r>
              <a:rPr lang="el-GR" i="1" dirty="0"/>
              <a:t> </a:t>
            </a:r>
            <a:r>
              <a:rPr lang="el-GR" dirty="0"/>
              <a:t>(</a:t>
            </a:r>
            <a:r>
              <a:rPr lang="el-GR" i="1" dirty="0" err="1"/>
              <a:t>Ματθ</a:t>
            </a:r>
            <a:r>
              <a:rPr lang="el-GR" dirty="0"/>
              <a:t>. 26,26), ζητούμε εκείνο το χέρι και εκείνη τη φωνή. Τη μεν φωνή τη βάζουν οι ιερείς και είναι αποτελεσματική αφού εκείνος το πρόσταξε, λέγοντας· </a:t>
            </a:r>
            <a:r>
              <a:rPr lang="el-GR" i="1" dirty="0" err="1"/>
              <a:t>αὐτὸ</a:t>
            </a:r>
            <a:r>
              <a:rPr lang="el-GR" i="1" dirty="0"/>
              <a:t> </a:t>
            </a:r>
            <a:r>
              <a:rPr lang="el-GR" i="1" dirty="0" err="1"/>
              <a:t>νὰ</a:t>
            </a:r>
            <a:r>
              <a:rPr lang="el-GR" i="1" dirty="0"/>
              <a:t> </a:t>
            </a:r>
            <a:r>
              <a:rPr lang="el-GR" i="1" dirty="0" err="1"/>
              <a:t>τὸ</a:t>
            </a:r>
            <a:r>
              <a:rPr lang="el-GR" i="1" dirty="0"/>
              <a:t> κάνετε </a:t>
            </a:r>
            <a:r>
              <a:rPr lang="el-GR" i="1" dirty="0" err="1"/>
              <a:t>στὴν</a:t>
            </a:r>
            <a:r>
              <a:rPr lang="el-GR" i="1" dirty="0"/>
              <a:t> </a:t>
            </a:r>
            <a:r>
              <a:rPr lang="el-GR" i="1" dirty="0" err="1"/>
              <a:t>ἀνάμνησή</a:t>
            </a:r>
            <a:r>
              <a:rPr lang="el-GR" i="1" dirty="0"/>
              <a:t> μου </a:t>
            </a:r>
            <a:r>
              <a:rPr lang="el-GR" dirty="0"/>
              <a:t>(</a:t>
            </a:r>
            <a:r>
              <a:rPr lang="el-GR" i="1" dirty="0" err="1"/>
              <a:t>Λουκ</a:t>
            </a:r>
            <a:r>
              <a:rPr lang="el-GR" i="1" dirty="0"/>
              <a:t>.</a:t>
            </a:r>
            <a:r>
              <a:rPr lang="el-GR" dirty="0"/>
              <a:t> 22,19).</a:t>
            </a:r>
            <a:r>
              <a:rPr lang="en-US" dirty="0"/>
              <a:t> </a:t>
            </a:r>
            <a:r>
              <a:rPr lang="el-GR" dirty="0"/>
              <a:t>Το μύρο όμως είναι στη θέση του χεριού (του Χριστού), καταπώς λέει ο άγιος Διονύσιος, ότι το μύρο εισάγει τον Ιησού (</a:t>
            </a:r>
            <a:r>
              <a:rPr lang="el-GR" i="1" dirty="0" err="1"/>
              <a:t>Περὶ</a:t>
            </a:r>
            <a:r>
              <a:rPr lang="el-GR" i="1" dirty="0"/>
              <a:t> </a:t>
            </a:r>
            <a:r>
              <a:rPr lang="el-GR" i="1" dirty="0" err="1"/>
              <a:t>ἐκκλησιαστικῆς</a:t>
            </a:r>
            <a:r>
              <a:rPr lang="el-GR" i="1" dirty="0"/>
              <a:t> </a:t>
            </a:r>
            <a:r>
              <a:rPr lang="el-GR" i="1" dirty="0" err="1"/>
              <a:t>ἱεραρχίας</a:t>
            </a:r>
            <a:r>
              <a:rPr lang="el-GR" dirty="0"/>
              <a:t>, 4). </a:t>
            </a:r>
          </a:p>
          <a:p>
            <a:r>
              <a:rPr lang="el-GR" dirty="0"/>
              <a:t>Και οι μεν απόστολοι χρησιμοποίησαν το ίδιο τους το χέρι, αφού είχαν και αυτό το χάρισμα. Εκείνοι όμως που τους διαδέχθηκαν είχαν ανάγκη αυτή την τελετή, γιατί διέθεταν μόνο την εντολή. Δηλαδή στους πρώτους ιερείς θυσιαστήριο ήταν τα χέρια τους, αλλά στους μεταγενέστερους ο Χριστός οικοδόμησε μέσω εκείνων τους οίκους (ναούς) που τελούνται τα μυστήρια. </a:t>
            </a:r>
          </a:p>
          <a:p>
            <a:r>
              <a:rPr lang="el-GR" dirty="0"/>
              <a:t>Και δεν προσθέτει άλλο τίποτα, όπως πριν, καθώς ραντίζει την τράπεζα με μύρο. Αλλά ψάλλει μόνο στον Θεό άσμα σύντομο που αρκείται σε λίγες συλλαβές στην εβραϊκή γλώσσα, με πολύ ιερό νόημα, άσμα που έλεγε η χορεία των ιερών προφητών [δηλαδή το </a:t>
            </a:r>
            <a:r>
              <a:rPr lang="el-GR" i="1" dirty="0" err="1"/>
              <a:t>Ἀλληλούϊα</a:t>
            </a:r>
            <a:r>
              <a:rPr lang="el-GR" dirty="0"/>
              <a:t>].</a:t>
            </a:r>
          </a:p>
        </p:txBody>
      </p:sp>
    </p:spTree>
    <p:extLst>
      <p:ext uri="{BB962C8B-B14F-4D97-AF65-F5344CB8AC3E}">
        <p14:creationId xmlns:p14="http://schemas.microsoft.com/office/powerpoint/2010/main" val="155402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81BC76-A3AD-C416-7383-8B18CE4E18C3}"/>
              </a:ext>
            </a:extLst>
          </p:cNvPr>
          <p:cNvSpPr>
            <a:spLocks noGrp="1"/>
          </p:cNvSpPr>
          <p:nvPr>
            <p:ph type="title"/>
          </p:nvPr>
        </p:nvSpPr>
        <p:spPr>
          <a:xfrm>
            <a:off x="838200" y="18256"/>
            <a:ext cx="10515600" cy="488640"/>
          </a:xfrm>
        </p:spPr>
        <p:txBody>
          <a:bodyPr>
            <a:normAutofit fontScale="90000"/>
          </a:bodyPr>
          <a:lstStyle/>
          <a:p>
            <a:pPr algn="ctr"/>
            <a:r>
              <a:rPr lang="el-GR" dirty="0"/>
              <a:t>Και επίδειξη αρετών</a:t>
            </a:r>
          </a:p>
        </p:txBody>
      </p:sp>
      <p:sp>
        <p:nvSpPr>
          <p:cNvPr id="3" name="Θέση περιεχομένου 2">
            <a:extLst>
              <a:ext uri="{FF2B5EF4-FFF2-40B4-BE49-F238E27FC236}">
                <a16:creationId xmlns:a16="http://schemas.microsoft.com/office/drawing/2014/main" id="{BE4DF6A0-3412-8449-CDE5-B8BC21D4F602}"/>
              </a:ext>
            </a:extLst>
          </p:cNvPr>
          <p:cNvSpPr>
            <a:spLocks noGrp="1"/>
          </p:cNvSpPr>
          <p:nvPr>
            <p:ph idx="1"/>
          </p:nvPr>
        </p:nvSpPr>
        <p:spPr>
          <a:xfrm>
            <a:off x="0" y="437322"/>
            <a:ext cx="12192000" cy="6420678"/>
          </a:xfrm>
        </p:spPr>
        <p:txBody>
          <a:bodyPr>
            <a:normAutofit fontScale="92500" lnSpcReduction="10000"/>
          </a:bodyPr>
          <a:lstStyle/>
          <a:p>
            <a:r>
              <a:rPr lang="el-GR" dirty="0"/>
              <a:t>[</a:t>
            </a:r>
            <a:r>
              <a:rPr lang="el-GR" i="1" dirty="0" err="1"/>
              <a:t>Ἀλληλούϊα</a:t>
            </a:r>
            <a:r>
              <a:rPr lang="el-GR" dirty="0"/>
              <a:t>= Αινείτε (Δοξολογείτε) τον Κύριο]: Διότι είναι δυνατόν να περιγράφουμε εγκωμιαστικά τα κατορθώματα με μακρό λόγο, αλλά μπορούμε να εγκωμιάζουμε τον επαινούμενο περιορίζοντας το άσμα σε λίγα λόγια. </a:t>
            </a:r>
          </a:p>
          <a:p>
            <a:r>
              <a:rPr lang="el-GR" dirty="0"/>
              <a:t>Το πρώτο είδος μου φαίνεται πως ταιριάζει όταν τα εξυμνούμενα έργα είναι παρελθόντα ή και μέλλοντα, ώστε αντί γι’ αυτά τα ίδια να τα αντικαθιστούν οι θεατές με λόγια. Το δεύτερο νομίζω πως ταιριάζει σε υπαρκτά και σ’ αυτά που βρίσκονται σε εξέλιξη, ώστε αφού τα ίδια γεγονότα φαίνονται μόνα τους, δεν υπάρχει και η παραμικρή ανάγκη για λόγους που θα τα διαλαλούν, εκτός από εκείνα που είναι απαραίτητα για να επισημάνουν την ηδονή και το θαύμα, όπως είπαν οι προφήτες μέχρι τον Ιωάννη (</a:t>
            </a:r>
            <a:r>
              <a:rPr lang="el-GR" i="1" dirty="0" err="1"/>
              <a:t>Ματθ</a:t>
            </a:r>
            <a:r>
              <a:rPr lang="el-GR" dirty="0"/>
              <a:t>. 11,13). Από τότε και έκτοτε τι χρειάζονται οι αγγελιοφόροι αφού εμφανίστηκε ο προαναγγελθείς;</a:t>
            </a:r>
          </a:p>
          <a:p>
            <a:r>
              <a:rPr lang="el-GR" dirty="0"/>
              <a:t>Άρα δεν έμεινε τίποτε άλλο από το να υμνούμε και να εγκωμιάζουμε Εκείνον, πράγμα που θεώρησαν σωστό και οι άγγελοι, οι πρώτοι στους οποίους εμφανίστηκε όταν ερχόταν στη γη. Αυτών ήταν η φωνή </a:t>
            </a:r>
            <a:r>
              <a:rPr lang="el-GR" i="1" dirty="0"/>
              <a:t>δόξα </a:t>
            </a:r>
            <a:r>
              <a:rPr lang="el-GR" i="1" dirty="0" err="1"/>
              <a:t>στὸν</a:t>
            </a:r>
            <a:r>
              <a:rPr lang="el-GR" i="1" dirty="0"/>
              <a:t> </a:t>
            </a:r>
            <a:r>
              <a:rPr lang="el-GR" i="1" dirty="0" err="1"/>
              <a:t>ὕψιστο</a:t>
            </a:r>
            <a:r>
              <a:rPr lang="el-GR" i="1" dirty="0"/>
              <a:t> Θεό </a:t>
            </a:r>
            <a:r>
              <a:rPr lang="el-GR" dirty="0"/>
              <a:t>(</a:t>
            </a:r>
            <a:r>
              <a:rPr lang="el-GR" i="1" dirty="0" err="1"/>
              <a:t>Λουκ</a:t>
            </a:r>
            <a:r>
              <a:rPr lang="el-GR" i="1" dirty="0"/>
              <a:t>.</a:t>
            </a:r>
            <a:r>
              <a:rPr lang="el-GR" dirty="0"/>
              <a:t> 2, 14), καθώς σχημάτιζαν γύρω του χορό. Ακριβώς γι’ αυτόν τον λόγο ο ιεράρχης, αφού αναγνώρισε τον προσκαλούμενο ευεργέτη πάνω στα δικά του έργα, ούτε προσεύχεται για τίποτα από αυτά που ικανοποιήθηκαν με τις προσευχές του, ούτε μνημονεύει τα έργα της φιλανθρωπίας που βρίσκονται μπροστά στα μάτια του· χαίρεται μόνο με το μυστικό μέλος (άσμα).</a:t>
            </a:r>
          </a:p>
        </p:txBody>
      </p:sp>
    </p:spTree>
    <p:extLst>
      <p:ext uri="{BB962C8B-B14F-4D97-AF65-F5344CB8AC3E}">
        <p14:creationId xmlns:p14="http://schemas.microsoft.com/office/powerpoint/2010/main" val="3608336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D4BF66-7800-6FEE-4108-500AAE52D2FA}"/>
              </a:ext>
            </a:extLst>
          </p:cNvPr>
          <p:cNvSpPr>
            <a:spLocks noGrp="1"/>
          </p:cNvSpPr>
          <p:nvPr>
            <p:ph type="title"/>
          </p:nvPr>
        </p:nvSpPr>
        <p:spPr>
          <a:xfrm>
            <a:off x="838200" y="18255"/>
            <a:ext cx="10515600" cy="731757"/>
          </a:xfrm>
        </p:spPr>
        <p:txBody>
          <a:bodyPr>
            <a:normAutofit/>
          </a:bodyPr>
          <a:lstStyle/>
          <a:p>
            <a:pPr algn="ctr"/>
            <a:r>
              <a:rPr lang="el-GR" dirty="0"/>
              <a:t>Γιατί λείψανα μαρτύρων στο θυσιαστήριο;</a:t>
            </a:r>
          </a:p>
        </p:txBody>
      </p:sp>
      <p:sp>
        <p:nvSpPr>
          <p:cNvPr id="3" name="Θέση περιεχομένου 2">
            <a:extLst>
              <a:ext uri="{FF2B5EF4-FFF2-40B4-BE49-F238E27FC236}">
                <a16:creationId xmlns:a16="http://schemas.microsoft.com/office/drawing/2014/main" id="{4EAC5595-5D60-DF1B-28C9-4C76D5221907}"/>
              </a:ext>
            </a:extLst>
          </p:cNvPr>
          <p:cNvSpPr>
            <a:spLocks noGrp="1"/>
          </p:cNvSpPr>
          <p:nvPr>
            <p:ph idx="1"/>
          </p:nvPr>
        </p:nvSpPr>
        <p:spPr>
          <a:xfrm>
            <a:off x="0" y="750013"/>
            <a:ext cx="12192000" cy="6089731"/>
          </a:xfrm>
        </p:spPr>
        <p:txBody>
          <a:bodyPr>
            <a:normAutofit fontScale="92500" lnSpcReduction="10000"/>
          </a:bodyPr>
          <a:lstStyle/>
          <a:p>
            <a:r>
              <a:rPr lang="el-GR" dirty="0"/>
              <a:t>Αφού λοιπόν η δύναμη του θυσιαστηρίου είναι το μύρο, έπρεπε και η υποκείμενη ύλη να είναι συγγενής προς τη δύναμη αυτή. Γιατί έτσι θα μπορούσε να έχει καλύτερα αποτελέσματα, όπως γίνεται νομίζω με τη φωτιά και το φως με τη χρήση των κατάλληλων υλικών. Άλλωστε και το όνομα του Σωτήρα, που όταν το επικαλούμαστε όλα τα κατορθώνει, δεν έδειχνε τη δύναμή του κατά τον ίδιο τρόπο επικαλούμενο από το στόμα του καθενός. </a:t>
            </a:r>
          </a:p>
          <a:p>
            <a:r>
              <a:rPr lang="el-GR" dirty="0"/>
              <a:t>Και αφού ο αρχιερέας αναζήτησε το πιο κατάλληλο από τα υλικά που θα έπρεπε να βάλει κάτω από το μύρο, δεν βρήκε ούτε ένα πιο κατάλληλο από τα οστά των μαρτύρων. Και αφού τα ράντισε με μύρο και τα τοποθέτησε χρισμένα κάτω από την αγία τράπεζα, συγκροτεί (ολοκληρώνει) το θυσιαστήριο. </a:t>
            </a:r>
          </a:p>
          <a:p>
            <a:r>
              <a:rPr lang="el-GR" dirty="0"/>
              <a:t>Διότι τίποτε άλλο δεν είναι πιο συγγενές προς τα μυστήρια του Χριστού από τους μάρτυρες. Γιατί αυτοί έχουν κοινά προς τον ίδιο τον Χριστό και το σώμα και το πνεύμα και τον τρόπο του θανάτου. Ο Χριστός και όταν ζουν είναι μαζί τους και όταν έρχεται το τέλος τους δεν εγκαταλείπει τους νεκρούς, αλλά είναι ενωμένος με τις ψυχές, όπως υπάρχει και με την ελαφριά αυτή σκόνη· κι αν θα ήταν δυνατόν να βρει κανείς και να αγγίξει τον Σωτήρα σε κάτι ορατό, αυτό θα ήταν τούτα τα οστά των μαρτύρων.   </a:t>
            </a:r>
          </a:p>
        </p:txBody>
      </p:sp>
    </p:spTree>
    <p:extLst>
      <p:ext uri="{BB962C8B-B14F-4D97-AF65-F5344CB8AC3E}">
        <p14:creationId xmlns:p14="http://schemas.microsoft.com/office/powerpoint/2010/main" val="3874887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BF8AE2-697E-EBB5-98A5-243DAF99BBA6}"/>
              </a:ext>
            </a:extLst>
          </p:cNvPr>
          <p:cNvSpPr>
            <a:spLocks noGrp="1"/>
          </p:cNvSpPr>
          <p:nvPr>
            <p:ph type="title"/>
          </p:nvPr>
        </p:nvSpPr>
        <p:spPr>
          <a:xfrm>
            <a:off x="838200" y="18256"/>
            <a:ext cx="10515600" cy="497560"/>
          </a:xfrm>
        </p:spPr>
        <p:txBody>
          <a:bodyPr>
            <a:normAutofit fontScale="90000"/>
          </a:bodyPr>
          <a:lstStyle/>
          <a:p>
            <a:pPr algn="ctr"/>
            <a:r>
              <a:rPr lang="el-GR" dirty="0"/>
              <a:t>Γιατί λείψανα μαρτύρων στο θυσιαστήριο;</a:t>
            </a:r>
          </a:p>
        </p:txBody>
      </p:sp>
      <p:sp>
        <p:nvSpPr>
          <p:cNvPr id="3" name="Θέση περιεχομένου 2">
            <a:extLst>
              <a:ext uri="{FF2B5EF4-FFF2-40B4-BE49-F238E27FC236}">
                <a16:creationId xmlns:a16="http://schemas.microsoft.com/office/drawing/2014/main" id="{1B6D49E5-03F9-4729-479E-AA68DB65D68A}"/>
              </a:ext>
            </a:extLst>
          </p:cNvPr>
          <p:cNvSpPr>
            <a:spLocks noGrp="1"/>
          </p:cNvSpPr>
          <p:nvPr>
            <p:ph idx="1"/>
          </p:nvPr>
        </p:nvSpPr>
        <p:spPr>
          <a:xfrm>
            <a:off x="-84082" y="641535"/>
            <a:ext cx="12192000" cy="6216465"/>
          </a:xfrm>
        </p:spPr>
        <p:txBody>
          <a:bodyPr>
            <a:normAutofit fontScale="70000" lnSpcReduction="20000"/>
          </a:bodyPr>
          <a:lstStyle/>
          <a:p>
            <a:r>
              <a:rPr lang="el-GR" sz="3600" dirty="0"/>
              <a:t>Γι’ αυτό και όταν ο αρχιερέας πλησιάσει στον ναό και πρέπει να τα φέρει μέσα, ανοίγει στα λείψανα των μαρτύρων τις πύλες με τα λόγια εκείνα που ταιριάζουν σα να έβαζε στον ναό τον ίδιο τον Χριστό, τα τίμησε δε όπως σχεδόν και τα τίμια δώρα. Άλλωστε αυτά τα λείψανα είναι ο αληθινός ναός και το αληθινό θυσιαστήριο, ενώ ο χειροποίητος ναός είναι απομίμηση του αληθινού ναού. Επομένως, ήταν φυσικό να προστεθεί αυτός σ’ εκείνον </a:t>
            </a:r>
            <a:r>
              <a:rPr lang="el-GR" sz="3600"/>
              <a:t>και να </a:t>
            </a:r>
            <a:r>
              <a:rPr lang="el-GR" sz="3600" dirty="0"/>
              <a:t>χρησιμοποιηθεί αυτός για την ολοκλήρωση εκείνου, όπως ο νέος νόμος (καινή διαθήκη) για τη συμπλήρωση του παλαιού (παλαιάς διαθήκης). </a:t>
            </a:r>
          </a:p>
          <a:p>
            <a:r>
              <a:rPr lang="el-GR" sz="3600" dirty="0"/>
              <a:t>Μόλις λοιπόν τελέσει τα πάντα και προετοιμάσει τον ναό για τη θυσία και τις προσευχές, ανάβει πάνω στο θυσιαστήριο λυχνάρι και βγαίνει από το ιερό βήμα. Καταρχήν, νομίζω, για να δείξει τον χρόνο κατά τον οποίο </a:t>
            </a:r>
            <a:r>
              <a:rPr lang="el-GR" sz="3600" dirty="0" err="1"/>
              <a:t>τελέστηκε</a:t>
            </a:r>
            <a:r>
              <a:rPr lang="el-GR" sz="3600" dirty="0"/>
              <a:t> για πρώτη φορά η θεία ευχαριστία, αφού αυτό έλαβε χώρα κατά το βραδάκι που ανάβονται τα λυχνάρια. Έπειτα το λυχνάρι αυτό μας θυμίζει εκείνο το λυχνάρι (που άναψε) στο σπίτι της γυναίκας που αναζήτησε και βρήκε τη χαμένη δραχμή (</a:t>
            </a:r>
            <a:r>
              <a:rPr lang="el-GR" sz="3600" i="1" dirty="0" err="1"/>
              <a:t>Λουκ</a:t>
            </a:r>
            <a:r>
              <a:rPr lang="el-GR" sz="3600" dirty="0"/>
              <a:t>. 15, 8-9), που ήταν σκεπασμένη με πολύ χώμα και σκοτάδι, σαν να βρισκόταν στον Άδη, κάτω από τη γη. </a:t>
            </a:r>
          </a:p>
          <a:p>
            <a:r>
              <a:rPr lang="el-GR" sz="3600" dirty="0"/>
              <a:t>Αυτό πιστεύω πως σημαίνει το ότι καθάρισε το σπίτι, το ότι ξεσκέπασε τα πάντα και τα οδήγησε στο φως, αυτός που ακόμα και τον Άδη πλημύρισε με φως, όταν κατέβηκε σ’ αυτόν. </a:t>
            </a:r>
            <a:endParaRPr lang="el-GR" dirty="0"/>
          </a:p>
          <a:p>
            <a:pPr marL="0" indent="0">
              <a:buNone/>
            </a:pPr>
            <a:r>
              <a:rPr lang="el-GR" dirty="0"/>
              <a:t> </a:t>
            </a:r>
          </a:p>
        </p:txBody>
      </p:sp>
    </p:spTree>
    <p:extLst>
      <p:ext uri="{BB962C8B-B14F-4D97-AF65-F5344CB8AC3E}">
        <p14:creationId xmlns:p14="http://schemas.microsoft.com/office/powerpoint/2010/main" val="1086630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6B762C-D5F1-CA43-E009-438DDFF739E0}"/>
              </a:ext>
            </a:extLst>
          </p:cNvPr>
          <p:cNvSpPr>
            <a:spLocks noGrp="1"/>
          </p:cNvSpPr>
          <p:nvPr>
            <p:ph type="title"/>
          </p:nvPr>
        </p:nvSpPr>
        <p:spPr>
          <a:xfrm>
            <a:off x="838200" y="18255"/>
            <a:ext cx="10515600" cy="905873"/>
          </a:xfrm>
        </p:spPr>
        <p:txBody>
          <a:bodyPr/>
          <a:lstStyle/>
          <a:p>
            <a:pPr algn="ctr"/>
            <a:r>
              <a:rPr lang="el-GR" dirty="0"/>
              <a:t>Καθιέρωση-αγιασμός του θυσιαστηρίου</a:t>
            </a:r>
          </a:p>
        </p:txBody>
      </p:sp>
      <p:sp>
        <p:nvSpPr>
          <p:cNvPr id="3" name="Θέση περιεχομένου 2">
            <a:extLst>
              <a:ext uri="{FF2B5EF4-FFF2-40B4-BE49-F238E27FC236}">
                <a16:creationId xmlns:a16="http://schemas.microsoft.com/office/drawing/2014/main" id="{8B1CE2D1-B608-E90B-FDC2-EB3C6F5A3FF7}"/>
              </a:ext>
            </a:extLst>
          </p:cNvPr>
          <p:cNvSpPr>
            <a:spLocks noGrp="1"/>
          </p:cNvSpPr>
          <p:nvPr>
            <p:ph idx="1"/>
          </p:nvPr>
        </p:nvSpPr>
        <p:spPr>
          <a:xfrm>
            <a:off x="0" y="924128"/>
            <a:ext cx="12192000" cy="5933872"/>
          </a:xfrm>
        </p:spPr>
        <p:txBody>
          <a:bodyPr/>
          <a:lstStyle/>
          <a:p>
            <a:r>
              <a:rPr lang="el-GR" dirty="0"/>
              <a:t>Επειδή το θυσιαστήριο (δηλαδή η αγία τράπεζα) είναι η αρχή κάθε τελετής, είτε δείπνο είτε χρίσμα πρόκειται να λάβει κάποιος, είτε να χειροτονηθεί είτε να μετάσχει στο μυστήριο του βαπτίσματος, θα θεωρούσαμε ότι δεν είναι ούτε περιττό ούτε περίεργο να αναλύσουμε, όσο μας είναι δυνατόν, και το θυσιαστήριο και την τελετή που το καθιερώνει.</a:t>
            </a:r>
          </a:p>
          <a:p>
            <a:r>
              <a:rPr lang="el-GR" dirty="0"/>
              <a:t>Στην αρχή ο ιεράρχης τυλιγμένος με λευκά σεντόνια γύρω από τα χέρια του και το υπόλοιπο σώμα του, προσπίπτει γονατιστός στον Θεό στο δάπεδο και αφού προσευχηθεί να λάβει η προσπάθεια το τέλος που επιθυμεί, σηκώνεται για το έργο. Παίρνει την τράπεζα που βρίσκεται κάτω, την τοποθετεί και την στερεώνει, όχι δίνοντας εντολές σε άλλους, αλλά χρησιμοποιώντας τα χέρια του.</a:t>
            </a:r>
          </a:p>
          <a:p>
            <a:r>
              <a:rPr lang="el-GR" dirty="0"/>
              <a:t>Αφού λοιπόν τη στήνει, την πλένει καλά με ζεστά νερά για τα οποία έκανε την ευχή να αποκτήσουν καθαρτική δύναμη όχι μόνο για τους φανερούς ρύπους αλλά και για το μίασμα από τους δαίμονες.</a:t>
            </a:r>
          </a:p>
        </p:txBody>
      </p:sp>
    </p:spTree>
    <p:extLst>
      <p:ext uri="{BB962C8B-B14F-4D97-AF65-F5344CB8AC3E}">
        <p14:creationId xmlns:p14="http://schemas.microsoft.com/office/powerpoint/2010/main" val="485486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33C4F0-1FF0-9BC9-1F80-3BA79B919DB3}"/>
              </a:ext>
            </a:extLst>
          </p:cNvPr>
          <p:cNvSpPr>
            <a:spLocks noGrp="1"/>
          </p:cNvSpPr>
          <p:nvPr>
            <p:ph type="title"/>
          </p:nvPr>
        </p:nvSpPr>
        <p:spPr>
          <a:xfrm>
            <a:off x="838200" y="18255"/>
            <a:ext cx="10515600" cy="779413"/>
          </a:xfrm>
        </p:spPr>
        <p:txBody>
          <a:bodyPr/>
          <a:lstStyle/>
          <a:p>
            <a:pPr algn="ctr"/>
            <a:r>
              <a:rPr lang="el-GR" dirty="0"/>
              <a:t>Καθιέρωση-αγιασμός του θυσιαστηρίου</a:t>
            </a:r>
          </a:p>
        </p:txBody>
      </p:sp>
      <p:sp>
        <p:nvSpPr>
          <p:cNvPr id="3" name="Θέση περιεχομένου 2">
            <a:extLst>
              <a:ext uri="{FF2B5EF4-FFF2-40B4-BE49-F238E27FC236}">
                <a16:creationId xmlns:a16="http://schemas.microsoft.com/office/drawing/2014/main" id="{8959728B-CE40-9BC3-3B9E-ED9A05D3FDC9}"/>
              </a:ext>
            </a:extLst>
          </p:cNvPr>
          <p:cNvSpPr>
            <a:spLocks noGrp="1"/>
          </p:cNvSpPr>
          <p:nvPr>
            <p:ph idx="1"/>
          </p:nvPr>
        </p:nvSpPr>
        <p:spPr>
          <a:xfrm>
            <a:off x="0" y="797668"/>
            <a:ext cx="12192000" cy="6060332"/>
          </a:xfrm>
        </p:spPr>
        <p:txBody>
          <a:bodyPr>
            <a:normAutofit lnSpcReduction="10000"/>
          </a:bodyPr>
          <a:lstStyle/>
          <a:p>
            <a:r>
              <a:rPr lang="el-GR" dirty="0"/>
              <a:t>Έπειτα ραντίζει το θυσιαστήριο με το καλύτερο κρασί και με μύρο φτιαγμένο, νομίζω, από ροδόσταμο και κατόπιν προσθέτει το ιερό μύρο και χρίει, σχηματίζοντας πάνω σ’ αυτό τρεις φορές το σχήμα του σταυρού και ψάλλοντας στον Θεό το πολυύμνητο προφητικό άσμα (τον τρισάγιο-</a:t>
            </a:r>
            <a:r>
              <a:rPr lang="el-GR" dirty="0" err="1"/>
              <a:t>Ἠσ</a:t>
            </a:r>
            <a:r>
              <a:rPr lang="el-GR" dirty="0"/>
              <a:t>. 6,3).</a:t>
            </a:r>
          </a:p>
          <a:p>
            <a:r>
              <a:rPr lang="el-GR" dirty="0"/>
              <a:t>Στη συνέχεια, αφού το σκεπάσει με λευκό σεντόνι, το στολίζει με πολύτιμα καλύμματα και πάνω σ’ αυτά απλώνει άλλα σεντόνια εμποτισμένα με θείο μύρο, κατά τον τρόπο της τραπέζης, που στρώνονται τελευταία και πρέπει να είναι το υπόστρωμα για τα ιερά δισκάρια. </a:t>
            </a:r>
          </a:p>
          <a:p>
            <a:r>
              <a:rPr lang="el-GR" dirty="0"/>
              <a:t>Όταν τελέσει τα παραπάνω, λύνει και βγάζει από πάνω του τα σεντόνια, φορώντας όμως την ιερατική στολή πηγαίνει έξω προς ένα γειτονικό προς τον ναό οίκο. Από αυτό παίρνει οστά αγίων μαρτύρων ετοιμασμένα για τον σκοπό αυτό και αφού τα τοποθετήσει στο ένα από τα δισκάρια πάνω στο θυσιαστήριο, στο οποίο εναποθέτει το φρικτό δώρο και το καλύψει με ό,τι καλύπτει το δώρο, τα σηκώνει με ιδιαίτερη ευλάβεια και </a:t>
            </a:r>
            <a:r>
              <a:rPr lang="el-GR" dirty="0" err="1"/>
              <a:t>έχοντάς</a:t>
            </a:r>
            <a:r>
              <a:rPr lang="el-GR" dirty="0"/>
              <a:t> τα πάνω στο κεφάλι του, βαδίζει προς τον </a:t>
            </a:r>
            <a:r>
              <a:rPr lang="el-GR" dirty="0" err="1"/>
              <a:t>καθαγιαζόμενο</a:t>
            </a:r>
            <a:r>
              <a:rPr lang="el-GR" dirty="0"/>
              <a:t> ναό. Την πομπή κοσμούν πολλοί συνοδοί με λαμπάδες και ύμνους, θυμιάματα και μύρα.</a:t>
            </a:r>
          </a:p>
        </p:txBody>
      </p:sp>
    </p:spTree>
    <p:extLst>
      <p:ext uri="{BB962C8B-B14F-4D97-AF65-F5344CB8AC3E}">
        <p14:creationId xmlns:p14="http://schemas.microsoft.com/office/powerpoint/2010/main" val="650103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53A9BD-90DE-A614-08CB-71180748474F}"/>
              </a:ext>
            </a:extLst>
          </p:cNvPr>
          <p:cNvSpPr>
            <a:spLocks noGrp="1"/>
          </p:cNvSpPr>
          <p:nvPr>
            <p:ph type="title"/>
          </p:nvPr>
        </p:nvSpPr>
        <p:spPr>
          <a:xfrm>
            <a:off x="838200" y="18255"/>
            <a:ext cx="10515600" cy="1022605"/>
          </a:xfrm>
        </p:spPr>
        <p:txBody>
          <a:bodyPr/>
          <a:lstStyle/>
          <a:p>
            <a:pPr algn="ctr"/>
            <a:r>
              <a:rPr lang="el-GR" dirty="0"/>
              <a:t>Καθιέρωση-αγιασμός του θυσιαστηρίου</a:t>
            </a:r>
          </a:p>
        </p:txBody>
      </p:sp>
      <p:sp>
        <p:nvSpPr>
          <p:cNvPr id="3" name="Θέση περιεχομένου 2">
            <a:extLst>
              <a:ext uri="{FF2B5EF4-FFF2-40B4-BE49-F238E27FC236}">
                <a16:creationId xmlns:a16="http://schemas.microsoft.com/office/drawing/2014/main" id="{C2B58F00-8870-7892-BC19-D60B2FA9BE10}"/>
              </a:ext>
            </a:extLst>
          </p:cNvPr>
          <p:cNvSpPr>
            <a:spLocks noGrp="1"/>
          </p:cNvSpPr>
          <p:nvPr>
            <p:ph idx="1"/>
          </p:nvPr>
        </p:nvSpPr>
        <p:spPr>
          <a:xfrm>
            <a:off x="0" y="836578"/>
            <a:ext cx="12192000" cy="6021421"/>
          </a:xfrm>
        </p:spPr>
        <p:txBody>
          <a:bodyPr>
            <a:normAutofit lnSpcReduction="10000"/>
          </a:bodyPr>
          <a:lstStyle/>
          <a:p>
            <a:r>
              <a:rPr lang="el-GR" dirty="0"/>
              <a:t>Προχωρώντας έτσι, μόλις πλησιάσει στον ναό και φτάσει, στέκεται μπροστά στις κλεισμένες πόρτες και δίνει εντολή σ’ αυτούς που βρίσκονται μέσα, ν’ ανοίξουν τις πύλες στον βασιλιά της δόξας και όταν πει τα λόγια αυτά του Δαβίδ και ακούσει από μέσα τα λόγια που εκείνος άκουσε να λένε οι άγγελοι μεταξύ τους όταν ο σωτήρας ανέρχεται στον ουρανό (</a:t>
            </a:r>
            <a:r>
              <a:rPr lang="el-GR" dirty="0" err="1"/>
              <a:t>Ψαλμ</a:t>
            </a:r>
            <a:r>
              <a:rPr lang="el-GR" dirty="0"/>
              <a:t>. 27,7), αφού ανοίξουν οι πόρτες μπαίνει στο ιερό, έχοντας πάνω στο κεφάλι του εκείνο το σκεύος. </a:t>
            </a:r>
          </a:p>
          <a:p>
            <a:r>
              <a:rPr lang="el-GR" dirty="0"/>
              <a:t>Και όταν μπει στο άγιο βήμα και πλησιάσει στην τράπεζα, κατεβάζει, αποθέτει πάνω σ’ αυτή και σκεπάζει το σκεύος, τον δε θησαυρό που βρίσκεται σ’ αυτό τον παίρνει από εκεί και τον τοποθετεί σε θήκη ανάλογη με το μέγεθος των λειψάνων που περικλείουν και αφού τα ραντίσει με το πανάγιο μύρο, τα αποθέτει κάτω από την αγία τράπεζα. </a:t>
            </a:r>
          </a:p>
          <a:p>
            <a:r>
              <a:rPr lang="el-GR" dirty="0"/>
              <a:t>Όταν όλα </a:t>
            </a:r>
            <a:r>
              <a:rPr lang="el-GR" dirty="0" err="1"/>
              <a:t>τελεστούν</a:t>
            </a:r>
            <a:r>
              <a:rPr lang="el-GR" dirty="0"/>
              <a:t> κατ’ αυτόν τον τρόπο, ο μεν οίκος γίνεται οίκος προσευχής, η δε τράπεζα είναι προορισμένη και έτοιμη για τη θυσία (τη θεία ευχαριστία) και έχει μετατραπεί τρόπον τινά σε θυσιαστήριο. </a:t>
            </a:r>
          </a:p>
        </p:txBody>
      </p:sp>
    </p:spTree>
    <p:extLst>
      <p:ext uri="{BB962C8B-B14F-4D97-AF65-F5344CB8AC3E}">
        <p14:creationId xmlns:p14="http://schemas.microsoft.com/office/powerpoint/2010/main" val="157741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B5C963-ED39-896D-4004-3E065040187D}"/>
              </a:ext>
            </a:extLst>
          </p:cNvPr>
          <p:cNvSpPr>
            <a:spLocks noGrp="1"/>
          </p:cNvSpPr>
          <p:nvPr>
            <p:ph type="title"/>
          </p:nvPr>
        </p:nvSpPr>
        <p:spPr>
          <a:xfrm>
            <a:off x="838200" y="1"/>
            <a:ext cx="10515600" cy="787940"/>
          </a:xfrm>
        </p:spPr>
        <p:txBody>
          <a:bodyPr/>
          <a:lstStyle/>
          <a:p>
            <a:pPr algn="ctr"/>
            <a:r>
              <a:rPr lang="el-GR" dirty="0"/>
              <a:t>Εξήγηση των συμβολισμών</a:t>
            </a:r>
          </a:p>
        </p:txBody>
      </p:sp>
      <p:sp>
        <p:nvSpPr>
          <p:cNvPr id="3" name="Θέση περιεχομένου 2">
            <a:extLst>
              <a:ext uri="{FF2B5EF4-FFF2-40B4-BE49-F238E27FC236}">
                <a16:creationId xmlns:a16="http://schemas.microsoft.com/office/drawing/2014/main" id="{73D71D9E-352D-6010-04C9-56340B1618C5}"/>
              </a:ext>
            </a:extLst>
          </p:cNvPr>
          <p:cNvSpPr>
            <a:spLocks noGrp="1"/>
          </p:cNvSpPr>
          <p:nvPr>
            <p:ph idx="1"/>
          </p:nvPr>
        </p:nvSpPr>
        <p:spPr>
          <a:xfrm>
            <a:off x="0" y="671209"/>
            <a:ext cx="12192000" cy="6186790"/>
          </a:xfrm>
        </p:spPr>
        <p:txBody>
          <a:bodyPr/>
          <a:lstStyle/>
          <a:p>
            <a:r>
              <a:rPr lang="el-GR" dirty="0"/>
              <a:t>Η περιβολή και ο τρόπος ετοιμασίας γενικά του ιεράρχη για την τελετή, συμβολίζει τον τύπο του ανθρώπινου θυσιαστηρίου. </a:t>
            </a:r>
          </a:p>
          <a:p>
            <a:r>
              <a:rPr lang="el-GR" dirty="0"/>
              <a:t>Διότι, καθώς είπε ο Δαβίδ (</a:t>
            </a:r>
            <a:r>
              <a:rPr lang="el-GR" dirty="0" err="1"/>
              <a:t>Ψαλμ</a:t>
            </a:r>
            <a:r>
              <a:rPr lang="el-GR" dirty="0"/>
              <a:t>. 50, 9), το να εξαλειφθούν οι αμαρτίες και το να γίνει κανείς λευκότερος από το χιόνι, και στη συνέχεια το να αυτοσυγκεντρωθεί, να συνειδητοποιήσει και να στραφεί προς τον εαυτό του, έχει ως αποτέλεσμα το να παίρνει μέσα στην ψυχή του ως ένοικο τον Θεό και να μεταβάλλει την καρδιά του σε θυσιαστήριο. Τα σύμβολα γι’ αυτά είναι: Του μεν πρώτου ότι η ενδυμασία είναι λευκή και λαμπρή. Του δε άλλου ότι αυτοσυγκεντρώνεται και συνειδητοποιείται το σώμα. Έτσι λοιπόν αφού με τον εαυτό του δείξει το θυσιαστήριο πριν τον ναό, έπειτα προσφέρει και στον ναό το χέρι που τελεί.</a:t>
            </a:r>
          </a:p>
          <a:p>
            <a:r>
              <a:rPr lang="el-GR" dirty="0"/>
              <a:t>Τούτο κατεξοχήν συμβαίνει, δεδομένου ότι οποιοδήποτε έργο πρόκειται να κάνουν οι αρχιτεχνίτες ή άλλοι εργαζόμενοι, πριν από τα χέρια το συλλαμβάνει ως σχέδιο ο λογισμός. Ο λογισμός δηλαδή δίνει το σχέδιο που συνέλαβε στα χέρια, τα δε χέρια το εφαρμόζουν πάνω στην ύλη…</a:t>
            </a:r>
          </a:p>
        </p:txBody>
      </p:sp>
    </p:spTree>
    <p:extLst>
      <p:ext uri="{BB962C8B-B14F-4D97-AF65-F5344CB8AC3E}">
        <p14:creationId xmlns:p14="http://schemas.microsoft.com/office/powerpoint/2010/main" val="245033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E61659-7154-6F13-5A00-18E94A5C2F94}"/>
              </a:ext>
            </a:extLst>
          </p:cNvPr>
          <p:cNvSpPr>
            <a:spLocks noGrp="1"/>
          </p:cNvSpPr>
          <p:nvPr>
            <p:ph type="title"/>
          </p:nvPr>
        </p:nvSpPr>
        <p:spPr>
          <a:xfrm>
            <a:off x="838200" y="1"/>
            <a:ext cx="10515600" cy="612842"/>
          </a:xfrm>
        </p:spPr>
        <p:txBody>
          <a:bodyPr>
            <a:normAutofit fontScale="90000"/>
          </a:bodyPr>
          <a:lstStyle/>
          <a:p>
            <a:pPr algn="ctr"/>
            <a:r>
              <a:rPr lang="el-GR" dirty="0"/>
              <a:t>Εξήγηση των συμβολισμών</a:t>
            </a:r>
          </a:p>
        </p:txBody>
      </p:sp>
      <p:sp>
        <p:nvSpPr>
          <p:cNvPr id="3" name="Θέση περιεχομένου 2">
            <a:extLst>
              <a:ext uri="{FF2B5EF4-FFF2-40B4-BE49-F238E27FC236}">
                <a16:creationId xmlns:a16="http://schemas.microsoft.com/office/drawing/2014/main" id="{07B95F85-EED1-39A5-1201-39E6CC6DEBDC}"/>
              </a:ext>
            </a:extLst>
          </p:cNvPr>
          <p:cNvSpPr>
            <a:spLocks noGrp="1"/>
          </p:cNvSpPr>
          <p:nvPr>
            <p:ph idx="1"/>
          </p:nvPr>
        </p:nvSpPr>
        <p:spPr>
          <a:xfrm>
            <a:off x="0" y="486383"/>
            <a:ext cx="12120664" cy="6371616"/>
          </a:xfrm>
        </p:spPr>
        <p:txBody>
          <a:bodyPr>
            <a:normAutofit lnSpcReduction="10000"/>
          </a:bodyPr>
          <a:lstStyle/>
          <a:p>
            <a:r>
              <a:rPr lang="el-GR" dirty="0"/>
              <a:t>Έπειτα, παράδειγμα του θυσιαστηρίου δεν είναι μόνο αυτό που κάνει τον ιεράρχη, το ότι δηλαδή αυτός είναι ο </a:t>
            </a:r>
            <a:r>
              <a:rPr lang="el-GR" dirty="0" err="1"/>
              <a:t>τελετουργός</a:t>
            </a:r>
            <a:r>
              <a:rPr lang="el-GR" dirty="0"/>
              <a:t> τούτων, αλλά το ότι ναός του Θεού και θυσιαστήριο από τα ορατά μπορεί να είναι μόνον η φύση των ανθρώπων.</a:t>
            </a:r>
          </a:p>
          <a:p>
            <a:r>
              <a:rPr lang="el-GR" dirty="0"/>
              <a:t>Και τούτο διότι αυτό που φτιάχνεται με χέρια ανθρώπινα αποτελεί μόνο εικόνα και τύπο του θυσιαστηρίου. Άρα, έπρεπε να φανεί το πράγμα με αυτό το σχήμα πριν από την εικόνα, και το αληθινό να προηγηθεί από τους τύπους. </a:t>
            </a:r>
          </a:p>
          <a:p>
            <a:r>
              <a:rPr lang="el-GR" dirty="0"/>
              <a:t>Πράγματι εκείνος που είπε· </a:t>
            </a:r>
            <a:r>
              <a:rPr lang="el-GR" i="1" dirty="0"/>
              <a:t>τί </a:t>
            </a:r>
            <a:r>
              <a:rPr lang="el-GR" i="1" dirty="0" err="1"/>
              <a:t>εἴδους</a:t>
            </a:r>
            <a:r>
              <a:rPr lang="el-GR" i="1" dirty="0"/>
              <a:t> </a:t>
            </a:r>
            <a:r>
              <a:rPr lang="el-GR" i="1" dirty="0" err="1"/>
              <a:t>ναὸ</a:t>
            </a:r>
            <a:r>
              <a:rPr lang="el-GR" i="1" dirty="0"/>
              <a:t> </a:t>
            </a:r>
            <a:r>
              <a:rPr lang="el-GR" i="1" dirty="0" err="1"/>
              <a:t>θὰ</a:t>
            </a:r>
            <a:r>
              <a:rPr lang="el-GR" i="1" dirty="0"/>
              <a:t> </a:t>
            </a:r>
            <a:r>
              <a:rPr lang="el-GR" i="1" dirty="0" err="1"/>
              <a:t>μοῦ</a:t>
            </a:r>
            <a:r>
              <a:rPr lang="el-GR" i="1" dirty="0"/>
              <a:t> </a:t>
            </a:r>
            <a:r>
              <a:rPr lang="el-GR" i="1" dirty="0" err="1"/>
              <a:t>οἰκοδομήσετε</a:t>
            </a:r>
            <a:r>
              <a:rPr lang="el-GR" dirty="0"/>
              <a:t>; (</a:t>
            </a:r>
            <a:r>
              <a:rPr lang="el-GR" i="1" dirty="0"/>
              <a:t>Β΄ </a:t>
            </a:r>
            <a:r>
              <a:rPr lang="el-GR" i="1" dirty="0" err="1"/>
              <a:t>Βασ</a:t>
            </a:r>
            <a:r>
              <a:rPr lang="el-GR" dirty="0"/>
              <a:t>. 7,5), λέει και· </a:t>
            </a:r>
            <a:r>
              <a:rPr lang="el-GR" i="1" dirty="0" err="1"/>
              <a:t>θὰ</a:t>
            </a:r>
            <a:r>
              <a:rPr lang="el-GR" i="1" dirty="0"/>
              <a:t> κατοικήσω </a:t>
            </a:r>
            <a:r>
              <a:rPr lang="el-GR" i="1" dirty="0" err="1"/>
              <a:t>ἀνάμεσά</a:t>
            </a:r>
            <a:r>
              <a:rPr lang="el-GR" i="1" dirty="0"/>
              <a:t> τους </a:t>
            </a:r>
            <a:r>
              <a:rPr lang="el-GR" i="1" dirty="0" err="1"/>
              <a:t>καὶ</a:t>
            </a:r>
            <a:r>
              <a:rPr lang="el-GR" i="1" dirty="0"/>
              <a:t> </a:t>
            </a:r>
            <a:r>
              <a:rPr lang="el-GR" i="1" dirty="0" err="1"/>
              <a:t>θὰ</a:t>
            </a:r>
            <a:r>
              <a:rPr lang="el-GR" i="1" dirty="0"/>
              <a:t> πορεύομαι </a:t>
            </a:r>
            <a:r>
              <a:rPr lang="el-GR" i="1" dirty="0" err="1"/>
              <a:t>μαζὶ</a:t>
            </a:r>
            <a:r>
              <a:rPr lang="el-GR" i="1" dirty="0"/>
              <a:t> τους </a:t>
            </a:r>
            <a:r>
              <a:rPr lang="el-GR" dirty="0"/>
              <a:t>(</a:t>
            </a:r>
            <a:r>
              <a:rPr lang="el-GR" i="1" dirty="0"/>
              <a:t>Β΄ </a:t>
            </a:r>
            <a:r>
              <a:rPr lang="el-GR" i="1" dirty="0" err="1"/>
              <a:t>Κορ</a:t>
            </a:r>
            <a:r>
              <a:rPr lang="el-GR" i="1" dirty="0"/>
              <a:t>. </a:t>
            </a:r>
            <a:r>
              <a:rPr lang="el-GR" dirty="0"/>
              <a:t>6,16). Θα σήμαινε νομίζω ότι εκείνος που θέλει να είναι χρήσιμος στους άλλους, θα ταίριαζε πρώτα να είναι στον εαυτό του και αυτός που κρίνεται άξιος να βάζει τόση δύναμη μέσα στα άψυχα, απαιτείται πριν από εκείνα να κάνει ωφέλιμες στον εαυτό του παρόμοιες ενέργειες. Όπως ακριβώς και ο Παύλος ζήτησε επιτακτικά από τον επίσκοπο, προκειμένου να είναι στην πόλη και στον λαό αγαθός, ν’ αρχίσει από το σπίτι του. Και για να διευθύνει καλά το δικό του σπίτι, πρέπει να διαπαιδαγωγήσει προηγουμένως τον εαυτό του σύμφωνα με την ορθή λογική (</a:t>
            </a:r>
            <a:r>
              <a:rPr lang="el-GR" i="1" dirty="0"/>
              <a:t>Α΄ Τιμ</a:t>
            </a:r>
            <a:r>
              <a:rPr lang="el-GR" dirty="0"/>
              <a:t>. 3, 2-5).</a:t>
            </a:r>
          </a:p>
        </p:txBody>
      </p:sp>
    </p:spTree>
    <p:extLst>
      <p:ext uri="{BB962C8B-B14F-4D97-AF65-F5344CB8AC3E}">
        <p14:creationId xmlns:p14="http://schemas.microsoft.com/office/powerpoint/2010/main" val="1293797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0A65A1-3DD4-1399-0EF4-EE52A9EC53FC}"/>
              </a:ext>
            </a:extLst>
          </p:cNvPr>
          <p:cNvSpPr>
            <a:spLocks noGrp="1"/>
          </p:cNvSpPr>
          <p:nvPr>
            <p:ph type="title"/>
          </p:nvPr>
        </p:nvSpPr>
        <p:spPr>
          <a:xfrm>
            <a:off x="0" y="0"/>
            <a:ext cx="12192000" cy="778213"/>
          </a:xfrm>
        </p:spPr>
        <p:txBody>
          <a:bodyPr/>
          <a:lstStyle/>
          <a:p>
            <a:pPr algn="ctr"/>
            <a:r>
              <a:rPr lang="el-GR" dirty="0"/>
              <a:t>Τελείωση των μυστηρίων με τη βοήθεια του Θεού</a:t>
            </a:r>
          </a:p>
        </p:txBody>
      </p:sp>
      <p:sp>
        <p:nvSpPr>
          <p:cNvPr id="3" name="Θέση περιεχομένου 2">
            <a:extLst>
              <a:ext uri="{FF2B5EF4-FFF2-40B4-BE49-F238E27FC236}">
                <a16:creationId xmlns:a16="http://schemas.microsoft.com/office/drawing/2014/main" id="{8B1E6474-7AB0-3AAB-E303-AF9F7F3136AF}"/>
              </a:ext>
            </a:extLst>
          </p:cNvPr>
          <p:cNvSpPr>
            <a:spLocks noGrp="1"/>
          </p:cNvSpPr>
          <p:nvPr>
            <p:ph idx="1"/>
          </p:nvPr>
        </p:nvSpPr>
        <p:spPr>
          <a:xfrm>
            <a:off x="0" y="778212"/>
            <a:ext cx="12110936" cy="6079787"/>
          </a:xfrm>
        </p:spPr>
        <p:txBody>
          <a:bodyPr/>
          <a:lstStyle/>
          <a:p>
            <a:r>
              <a:rPr lang="el-GR" dirty="0"/>
              <a:t>Για την τέλεση του έργου χρειάζεται τον Θεό. Διότι χωρίς τη συμπαράσταση του Θεού κανένας δεν μπορεί να καταφέρει τίποτα, ούτε σε κάτι άλλο, κατεξοχήν δε στα μυστήρια, στα οποία τα πάντα είναι καθαρά έργο Εκείνου.</a:t>
            </a:r>
          </a:p>
          <a:p>
            <a:r>
              <a:rPr lang="el-GR" dirty="0"/>
              <a:t>Επειδή μάλιστα ο κοινός Δεσπότης, δεν μερίμνησε για τους δούλους του με εντολή, ούτε έστειλε αυτούς που θα επιμελούνταν, αλλά ήρθε ο ίδιος και υπήρξε αυτουργός όλων εκείνων που χρειάζονταν για να μας σώσει, γι’  αυτόν τον λόγο ήταν εύλογο ο ιεράρχης – δείχνοντας ότι είναι μαθητής του- να στήσει με τα χέρια του το θυσιαστήριο, από το οποίο πηγάζουν όλες οι αφορμές της σωτηρίας μας. </a:t>
            </a:r>
          </a:p>
          <a:p>
            <a:r>
              <a:rPr lang="el-GR" dirty="0"/>
              <a:t>Και κάνει αυτά έχοντας στο στόμα του τον ψαλμό εκείνον· </a:t>
            </a:r>
            <a:r>
              <a:rPr lang="el-GR" i="1" dirty="0" err="1"/>
              <a:t>τὰ</a:t>
            </a:r>
            <a:r>
              <a:rPr lang="el-GR" i="1" dirty="0"/>
              <a:t> </a:t>
            </a:r>
            <a:r>
              <a:rPr lang="el-GR" i="1" dirty="0" err="1"/>
              <a:t>μεγαλεῖα</a:t>
            </a:r>
            <a:r>
              <a:rPr lang="el-GR" i="1" dirty="0"/>
              <a:t> σου </a:t>
            </a:r>
            <a:r>
              <a:rPr lang="el-GR" i="1" dirty="0" err="1"/>
              <a:t>θὰ</a:t>
            </a:r>
            <a:r>
              <a:rPr lang="el-GR" i="1" dirty="0"/>
              <a:t> </a:t>
            </a:r>
            <a:r>
              <a:rPr lang="el-GR" i="1" dirty="0" err="1"/>
              <a:t>πῶ</a:t>
            </a:r>
            <a:r>
              <a:rPr lang="el-GR" i="1" dirty="0"/>
              <a:t> Θεέ μου, βασιλιά</a:t>
            </a:r>
            <a:r>
              <a:rPr lang="el-GR" dirty="0"/>
              <a:t> (144,1), που αναφέρεται σε ευχαριστία στον Θεό και μνημονεύει τα θαύματά Του. Γιατί αν η εντολή του Παύλου </a:t>
            </a:r>
            <a:r>
              <a:rPr lang="el-GR" dirty="0" err="1"/>
              <a:t>παραγγέλει</a:t>
            </a:r>
            <a:r>
              <a:rPr lang="el-GR" dirty="0"/>
              <a:t> να ευχαριστούμε τον Θεό για το κάθε τι (</a:t>
            </a:r>
            <a:r>
              <a:rPr lang="el-GR" i="1" dirty="0" err="1"/>
              <a:t>Α΄Θεσ</a:t>
            </a:r>
            <a:r>
              <a:rPr lang="el-GR" i="1" dirty="0"/>
              <a:t>. </a:t>
            </a:r>
            <a:r>
              <a:rPr lang="el-GR" dirty="0"/>
              <a:t>5,18), πόσο περισσότερο πρέπει να γίνεται αυτό για το κορυφαίο από τα αγαθά;</a:t>
            </a:r>
          </a:p>
        </p:txBody>
      </p:sp>
    </p:spTree>
    <p:extLst>
      <p:ext uri="{BB962C8B-B14F-4D97-AF65-F5344CB8AC3E}">
        <p14:creationId xmlns:p14="http://schemas.microsoft.com/office/powerpoint/2010/main" val="290032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4FD8C7-05E7-CF42-9A10-618530914912}"/>
              </a:ext>
            </a:extLst>
          </p:cNvPr>
          <p:cNvSpPr>
            <a:spLocks noGrp="1"/>
          </p:cNvSpPr>
          <p:nvPr>
            <p:ph type="title"/>
          </p:nvPr>
        </p:nvSpPr>
        <p:spPr>
          <a:xfrm>
            <a:off x="0" y="0"/>
            <a:ext cx="12192000" cy="785191"/>
          </a:xfrm>
        </p:spPr>
        <p:txBody>
          <a:bodyPr/>
          <a:lstStyle/>
          <a:p>
            <a:pPr algn="ctr"/>
            <a:r>
              <a:rPr lang="el-GR" dirty="0"/>
              <a:t>Τελείωση των μυστηρίων με τη βοήθεια του Θεού</a:t>
            </a:r>
          </a:p>
        </p:txBody>
      </p:sp>
      <p:sp>
        <p:nvSpPr>
          <p:cNvPr id="3" name="Θέση περιεχομένου 2">
            <a:extLst>
              <a:ext uri="{FF2B5EF4-FFF2-40B4-BE49-F238E27FC236}">
                <a16:creationId xmlns:a16="http://schemas.microsoft.com/office/drawing/2014/main" id="{A192278E-FBB7-9457-B257-1EB2C6FCBF1C}"/>
              </a:ext>
            </a:extLst>
          </p:cNvPr>
          <p:cNvSpPr>
            <a:spLocks noGrp="1"/>
          </p:cNvSpPr>
          <p:nvPr>
            <p:ph idx="1"/>
          </p:nvPr>
        </p:nvSpPr>
        <p:spPr>
          <a:xfrm>
            <a:off x="0" y="785190"/>
            <a:ext cx="12192000" cy="6072809"/>
          </a:xfrm>
        </p:spPr>
        <p:txBody>
          <a:bodyPr>
            <a:normAutofit lnSpcReduction="10000"/>
          </a:bodyPr>
          <a:lstStyle/>
          <a:p>
            <a:r>
              <a:rPr lang="el-GR" dirty="0"/>
              <a:t>Μετά από αυτόν λέει άλλον ψαλμό· </a:t>
            </a:r>
            <a:r>
              <a:rPr lang="el-GR" i="1" dirty="0"/>
              <a:t>ὁ Κύριος </a:t>
            </a:r>
            <a:r>
              <a:rPr lang="el-GR" i="1" dirty="0" err="1"/>
              <a:t>μὲ</a:t>
            </a:r>
            <a:r>
              <a:rPr lang="el-GR" i="1" dirty="0"/>
              <a:t> ποιμαίνει </a:t>
            </a:r>
            <a:r>
              <a:rPr lang="el-GR" i="1" dirty="0" err="1"/>
              <a:t>καὶ</a:t>
            </a:r>
            <a:r>
              <a:rPr lang="el-GR" i="1" dirty="0"/>
              <a:t> </a:t>
            </a:r>
            <a:r>
              <a:rPr lang="el-GR" i="1" dirty="0" err="1"/>
              <a:t>δὲν</a:t>
            </a:r>
            <a:r>
              <a:rPr lang="el-GR" i="1" dirty="0"/>
              <a:t> </a:t>
            </a:r>
            <a:r>
              <a:rPr lang="el-GR" i="1" dirty="0" err="1"/>
              <a:t>θὰ</a:t>
            </a:r>
            <a:r>
              <a:rPr lang="el-GR" i="1" dirty="0"/>
              <a:t> </a:t>
            </a:r>
            <a:r>
              <a:rPr lang="el-GR" i="1" dirty="0" err="1"/>
              <a:t>μοῦ</a:t>
            </a:r>
            <a:r>
              <a:rPr lang="el-GR" i="1" dirty="0"/>
              <a:t> στερήσει τίποτα</a:t>
            </a:r>
            <a:r>
              <a:rPr lang="el-GR" dirty="0"/>
              <a:t> (22,1). Ο ψαλμός αυτός δεν υμνεί απλώς τη φιλανθρωπία του Θεού, αλλά έχει άμεση σχέση με τα παρόντα μυστήρια. Διότι και το βάπτισμα αναφέρει και το θείο χρίσμα και το </a:t>
            </a:r>
            <a:r>
              <a:rPr lang="el-GR" dirty="0" err="1"/>
              <a:t>ποτήριο</a:t>
            </a:r>
            <a:r>
              <a:rPr lang="el-GR" dirty="0"/>
              <a:t> και την τράπεζα που έχει πάνω της τον ιερό άρτο [θεία ευχαριστία]. Έτσι, το μεν βάπτισμα ονομάζει </a:t>
            </a:r>
            <a:r>
              <a:rPr lang="el-GR" i="1" dirty="0" err="1"/>
              <a:t>ὕδωρ</a:t>
            </a:r>
            <a:r>
              <a:rPr lang="el-GR" i="1" dirty="0"/>
              <a:t> </a:t>
            </a:r>
            <a:r>
              <a:rPr lang="el-GR" i="1" dirty="0" err="1"/>
              <a:t>ἀναπαύσεως</a:t>
            </a:r>
            <a:r>
              <a:rPr lang="el-GR" i="1" dirty="0"/>
              <a:t> </a:t>
            </a:r>
            <a:r>
              <a:rPr lang="el-GR" dirty="0"/>
              <a:t>και </a:t>
            </a:r>
            <a:r>
              <a:rPr lang="el-GR" i="1" dirty="0" err="1"/>
              <a:t>τόπον</a:t>
            </a:r>
            <a:r>
              <a:rPr lang="el-GR" i="1" dirty="0"/>
              <a:t> χλόης </a:t>
            </a:r>
            <a:r>
              <a:rPr lang="el-GR" dirty="0"/>
              <a:t>και είπε πως καθώς </a:t>
            </a:r>
            <a:r>
              <a:rPr lang="el-GR" dirty="0" err="1"/>
              <a:t>ποιμαίνεται</a:t>
            </a:r>
            <a:r>
              <a:rPr lang="el-GR" dirty="0"/>
              <a:t> καλώς από τον Θεό, στο τέλος εκεί θα κατασκηνώσει (θα καταλύσει).</a:t>
            </a:r>
          </a:p>
          <a:p>
            <a:r>
              <a:rPr lang="el-GR" dirty="0"/>
              <a:t>Επειδή δηλαδή η αμαρτία στους θρασείς </a:t>
            </a:r>
            <a:r>
              <a:rPr lang="el-GR" u="sng" dirty="0"/>
              <a:t>έφερε κόπους </a:t>
            </a:r>
            <a:r>
              <a:rPr lang="el-GR" dirty="0"/>
              <a:t>και </a:t>
            </a:r>
            <a:r>
              <a:rPr lang="el-GR" u="sng" dirty="0"/>
              <a:t>τη γη μας τη γέμισε αγκάθια</a:t>
            </a:r>
            <a:r>
              <a:rPr lang="el-GR" dirty="0"/>
              <a:t>, το νερό που ξεπλένει την αμαρτία δικαιολογημένα νομίζω ονομάζεται </a:t>
            </a:r>
            <a:r>
              <a:rPr lang="el-GR" i="1" dirty="0" err="1"/>
              <a:t>ὕδωρ</a:t>
            </a:r>
            <a:r>
              <a:rPr lang="el-GR" i="1" dirty="0"/>
              <a:t> </a:t>
            </a:r>
            <a:r>
              <a:rPr lang="el-GR" i="1" dirty="0" err="1"/>
              <a:t>ἀναπαύσεως</a:t>
            </a:r>
            <a:r>
              <a:rPr lang="el-GR" i="1" dirty="0"/>
              <a:t> </a:t>
            </a:r>
            <a:r>
              <a:rPr lang="el-GR" dirty="0"/>
              <a:t>όταν πρόκειται για τους κόπους και </a:t>
            </a:r>
            <a:r>
              <a:rPr lang="el-GR" i="1" dirty="0"/>
              <a:t>τόπος χλόης</a:t>
            </a:r>
            <a:r>
              <a:rPr lang="el-GR" dirty="0"/>
              <a:t> για τα αγκάθια, </a:t>
            </a:r>
            <a:r>
              <a:rPr lang="el-GR" i="1" dirty="0" err="1"/>
              <a:t>τελευταῖο</a:t>
            </a:r>
            <a:r>
              <a:rPr lang="el-GR" i="1" dirty="0"/>
              <a:t> </a:t>
            </a:r>
            <a:r>
              <a:rPr lang="el-GR" i="1" dirty="0" err="1"/>
              <a:t>δὲ</a:t>
            </a:r>
            <a:r>
              <a:rPr lang="el-GR" i="1" dirty="0"/>
              <a:t> κατάλυμα </a:t>
            </a:r>
            <a:r>
              <a:rPr lang="el-GR" dirty="0"/>
              <a:t>επειδή το τελευταίο αγαθό που σταματάμε να αναζητάμε, τον Θεό, μπορούμε να το αποκτήσουμε εδώ. </a:t>
            </a:r>
          </a:p>
          <a:p>
            <a:r>
              <a:rPr lang="el-GR" dirty="0"/>
              <a:t>Μπορεί μάλιστα να είναι </a:t>
            </a:r>
            <a:r>
              <a:rPr lang="el-GR" i="1" dirty="0" err="1"/>
              <a:t>ὕδωρ</a:t>
            </a:r>
            <a:r>
              <a:rPr lang="el-GR" i="1" dirty="0"/>
              <a:t> </a:t>
            </a:r>
            <a:r>
              <a:rPr lang="el-GR" i="1" dirty="0" err="1"/>
              <a:t>ἀναπαύσεως</a:t>
            </a:r>
            <a:r>
              <a:rPr lang="el-GR" i="1" dirty="0"/>
              <a:t> </a:t>
            </a:r>
            <a:r>
              <a:rPr lang="el-GR" dirty="0"/>
              <a:t>και για τον λόγο ότι εκπλήρωσε την επιθυμία της φύσης μας, πράγμα που όπως λέει </a:t>
            </a:r>
            <a:r>
              <a:rPr lang="el-GR" i="1" dirty="0" err="1"/>
              <a:t>πολλοὶ</a:t>
            </a:r>
            <a:r>
              <a:rPr lang="el-GR" i="1" dirty="0"/>
              <a:t> </a:t>
            </a:r>
            <a:r>
              <a:rPr lang="el-GR" i="1" dirty="0" err="1"/>
              <a:t>προφῆτες</a:t>
            </a:r>
            <a:r>
              <a:rPr lang="el-GR" i="1" dirty="0"/>
              <a:t> </a:t>
            </a:r>
            <a:r>
              <a:rPr lang="el-GR" i="1" dirty="0" err="1"/>
              <a:t>καὶ</a:t>
            </a:r>
            <a:r>
              <a:rPr lang="el-GR" i="1" dirty="0"/>
              <a:t> βασιλιάδες θέλησαν </a:t>
            </a:r>
            <a:r>
              <a:rPr lang="el-GR" i="1" dirty="0" err="1"/>
              <a:t>νὰ</a:t>
            </a:r>
            <a:r>
              <a:rPr lang="el-GR" i="1" dirty="0"/>
              <a:t> </a:t>
            </a:r>
            <a:r>
              <a:rPr lang="el-GR" i="1" dirty="0" err="1"/>
              <a:t>ἰδοῦν</a:t>
            </a:r>
            <a:r>
              <a:rPr lang="el-GR" dirty="0"/>
              <a:t> (</a:t>
            </a:r>
            <a:r>
              <a:rPr lang="el-GR" dirty="0" err="1"/>
              <a:t>Λουκ</a:t>
            </a:r>
            <a:r>
              <a:rPr lang="el-GR" dirty="0"/>
              <a:t>. 10, 24).</a:t>
            </a:r>
          </a:p>
        </p:txBody>
      </p:sp>
    </p:spTree>
    <p:extLst>
      <p:ext uri="{BB962C8B-B14F-4D97-AF65-F5344CB8AC3E}">
        <p14:creationId xmlns:p14="http://schemas.microsoft.com/office/powerpoint/2010/main" val="406393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C0AB5F-5066-6C42-DCDC-AC6680FDEADC}"/>
              </a:ext>
            </a:extLst>
          </p:cNvPr>
          <p:cNvSpPr>
            <a:spLocks noGrp="1"/>
          </p:cNvSpPr>
          <p:nvPr>
            <p:ph type="title"/>
          </p:nvPr>
        </p:nvSpPr>
        <p:spPr>
          <a:xfrm>
            <a:off x="0" y="18256"/>
            <a:ext cx="12192000" cy="866327"/>
          </a:xfrm>
        </p:spPr>
        <p:txBody>
          <a:bodyPr>
            <a:normAutofit/>
          </a:bodyPr>
          <a:lstStyle/>
          <a:p>
            <a:pPr algn="ctr"/>
            <a:r>
              <a:rPr lang="el-GR" dirty="0"/>
              <a:t>Τελείωση των μυστηρίων με τη βοήθεια του Θεού</a:t>
            </a:r>
          </a:p>
        </p:txBody>
      </p:sp>
      <p:sp>
        <p:nvSpPr>
          <p:cNvPr id="3" name="Θέση περιεχομένου 2">
            <a:extLst>
              <a:ext uri="{FF2B5EF4-FFF2-40B4-BE49-F238E27FC236}">
                <a16:creationId xmlns:a16="http://schemas.microsoft.com/office/drawing/2014/main" id="{BD237DF6-D621-DA4C-6EEA-1AE8DBC8CB41}"/>
              </a:ext>
            </a:extLst>
          </p:cNvPr>
          <p:cNvSpPr>
            <a:spLocks noGrp="1"/>
          </p:cNvSpPr>
          <p:nvPr>
            <p:ph idx="1"/>
          </p:nvPr>
        </p:nvSpPr>
        <p:spPr>
          <a:xfrm>
            <a:off x="0" y="785190"/>
            <a:ext cx="12192000" cy="6054553"/>
          </a:xfrm>
        </p:spPr>
        <p:txBody>
          <a:bodyPr/>
          <a:lstStyle/>
          <a:p>
            <a:r>
              <a:rPr lang="el-GR" dirty="0"/>
              <a:t>Αλλά γιατί το δάπεδο του ναού, όταν ο ιεράρχης γονατίζει και προσεύχεται, δεν τον δέχεται αμέσως, παρά μόνο επειδή δεν έχει ακόμα προσαρμοστεί, δεδομένου ότι δεν ολοκληρώθηκε η τελετή;</a:t>
            </a:r>
          </a:p>
          <a:p>
            <a:r>
              <a:rPr lang="el-GR" dirty="0"/>
              <a:t>Κι αφού δεν έγινε ακόμη οίκος προσευχής, πώς θα κάνει αξίως δεκτό τον προσευχόμενο;</a:t>
            </a:r>
          </a:p>
          <a:p>
            <a:r>
              <a:rPr lang="el-GR" dirty="0"/>
              <a:t>Αντίθετα, όταν ο Μωυσής επρόκειτο να πατήσει τον άγιο τόπο [της φλεγόμενης βάτου], έπρεπε να λύσει και να βγάλει τα υποδήματά του, ώστε να μην υπάρχει τίποτα ενδιάμεσο για την επικοινωνία. </a:t>
            </a:r>
          </a:p>
          <a:p>
            <a:r>
              <a:rPr lang="el-GR" dirty="0"/>
              <a:t>Όμως ο λαός των Εβραίων όταν βρισκόταν κοντά στον Θεό, έπρεπε να πατάει με τα υποδήματά του τη χώρα της Αιγύπτου (</a:t>
            </a:r>
            <a:r>
              <a:rPr lang="el-GR" dirty="0" err="1"/>
              <a:t>Ἐξ</a:t>
            </a:r>
            <a:r>
              <a:rPr lang="el-GR" dirty="0"/>
              <a:t>. 3, 1-5). </a:t>
            </a:r>
          </a:p>
        </p:txBody>
      </p:sp>
    </p:spTree>
    <p:extLst>
      <p:ext uri="{BB962C8B-B14F-4D97-AF65-F5344CB8AC3E}">
        <p14:creationId xmlns:p14="http://schemas.microsoft.com/office/powerpoint/2010/main" val="327816553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323</TotalTime>
  <Words>3025</Words>
  <Application>Microsoft Office PowerPoint</Application>
  <PresentationFormat>Ευρεία οθόνη</PresentationFormat>
  <Paragraphs>65</Paragraphs>
  <Slides>15</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Aptos</vt:lpstr>
      <vt:lpstr>Aptos Display</vt:lpstr>
      <vt:lpstr>Arial</vt:lpstr>
      <vt:lpstr>Θέμα του Office</vt:lpstr>
      <vt:lpstr> ΕΚΚΛΗΣΙΑΣΤΙΚΗ ΕΘΙΜΟΤΥΠΙΑ ΕΝΟΤΗΤΑ 12η   ΠΟΙΑ ΕΙΝΑΙ Η ΩΦΕΛΕΙΑ ΑΠΟ ΤΗΝ ΚΑΘΙΕΡΩΣΗ ΤΟΥ ΙΕΡΟΥ ΘΥΣΙΑΣΤΗΡΙΟΥ ΝΙΚΟΛΑΟΥ ΚΑΒΑΣΙΛΑ, Περὶ τῆς ἐν Χριστῷ ζωῆς, Λόγος Ε΄, PG 150, 625-636</vt:lpstr>
      <vt:lpstr>Καθιέρωση-αγιασμός του θυσιαστηρίου</vt:lpstr>
      <vt:lpstr>Καθιέρωση-αγιασμός του θυσιαστηρίου</vt:lpstr>
      <vt:lpstr>Καθιέρωση-αγιασμός του θυσιαστηρίου</vt:lpstr>
      <vt:lpstr>Εξήγηση των συμβολισμών</vt:lpstr>
      <vt:lpstr>Εξήγηση των συμβολισμών</vt:lpstr>
      <vt:lpstr>Τελείωση των μυστηρίων με τη βοήθεια του Θεού</vt:lpstr>
      <vt:lpstr>Τελείωση των μυστηρίων με τη βοήθεια του Θεού</vt:lpstr>
      <vt:lpstr>Τελείωση των μυστηρίων με τη βοήθεια του Θεού</vt:lpstr>
      <vt:lpstr>Καθαρισμός από την επίδραση των δαιμόνων</vt:lpstr>
      <vt:lpstr>Και επίδειξη αρετών</vt:lpstr>
      <vt:lpstr>Και επίδειξη αρετών</vt:lpstr>
      <vt:lpstr>Και επίδειξη αρετών</vt:lpstr>
      <vt:lpstr>Γιατί λείψανα μαρτύρων στο θυσιαστήριο;</vt:lpstr>
      <vt:lpstr>Γιατί λείψανα μαρτύρων στο θυσιαστήριο;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ΕΚΚΛΗΣΙΑΣΤΙΚΗ ΕΘΙΜΟΤΥΠΙΑ ΕΝΟΤΗΤΑ 12η   ΠΟΙΑ ΕΙΝΑΙ Η ΩΦΕΛΕΙΑ ΑΠΟ ΤΗΝ ΚΑΘΙΕΡΩΣΗ ΤΟΥ ΙΕΡΟΥ ΘΥΣΙΑΣΤΗΡΙΟΥ</dc:title>
  <dc:creator>MARIA KARAMPELIA</dc:creator>
  <cp:lastModifiedBy>MARIA KARAMPELIA</cp:lastModifiedBy>
  <cp:revision>1</cp:revision>
  <dcterms:created xsi:type="dcterms:W3CDTF">2024-05-13T20:08:11Z</dcterms:created>
  <dcterms:modified xsi:type="dcterms:W3CDTF">2024-05-20T08:44:00Z</dcterms:modified>
</cp:coreProperties>
</file>