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5A6431-C6D7-4EE0-B74D-FE8572B4E8C3}" v="17" dt="2023-03-31T10:11:40.9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94" autoAdjust="0"/>
    <p:restoredTop sz="94660"/>
  </p:normalViewPr>
  <p:slideViewPr>
    <p:cSldViewPr snapToGrid="0">
      <p:cViewPr>
        <p:scale>
          <a:sx n="106" d="100"/>
          <a:sy n="106" d="100"/>
        </p:scale>
        <p:origin x="660"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5E5A6431-C6D7-4EE0-B74D-FE8572B4E8C3}"/>
    <pc:docChg chg="undo custSel addSld modSld sldOrd">
      <pc:chgData name="MARIA KARAMPELIA" userId="9dfcc2cac66bf474" providerId="LiveId" clId="{5E5A6431-C6D7-4EE0-B74D-FE8572B4E8C3}" dt="2023-03-31T12:00:29.999" v="28378" actId="20577"/>
      <pc:docMkLst>
        <pc:docMk/>
      </pc:docMkLst>
      <pc:sldChg chg="modSp mod">
        <pc:chgData name="MARIA KARAMPELIA" userId="9dfcc2cac66bf474" providerId="LiveId" clId="{5E5A6431-C6D7-4EE0-B74D-FE8572B4E8C3}" dt="2023-03-29T15:45:49.756" v="280" actId="20577"/>
        <pc:sldMkLst>
          <pc:docMk/>
          <pc:sldMk cId="2910012932" sldId="256"/>
        </pc:sldMkLst>
        <pc:spChg chg="mod">
          <ac:chgData name="MARIA KARAMPELIA" userId="9dfcc2cac66bf474" providerId="LiveId" clId="{5E5A6431-C6D7-4EE0-B74D-FE8572B4E8C3}" dt="2023-03-29T15:45:49.756" v="280" actId="20577"/>
          <ac:spMkLst>
            <pc:docMk/>
            <pc:sldMk cId="2910012932" sldId="256"/>
            <ac:spMk id="2" creationId="{13E4A668-D5E7-7866-2C8F-5275397F02EC}"/>
          </ac:spMkLst>
        </pc:spChg>
      </pc:sldChg>
      <pc:sldChg chg="modSp mod">
        <pc:chgData name="MARIA KARAMPELIA" userId="9dfcc2cac66bf474" providerId="LiveId" clId="{5E5A6431-C6D7-4EE0-B74D-FE8572B4E8C3}" dt="2023-03-31T11:12:33.650" v="28370" actId="20577"/>
        <pc:sldMkLst>
          <pc:docMk/>
          <pc:sldMk cId="3330382214" sldId="257"/>
        </pc:sldMkLst>
        <pc:spChg chg="mod">
          <ac:chgData name="MARIA KARAMPELIA" userId="9dfcc2cac66bf474" providerId="LiveId" clId="{5E5A6431-C6D7-4EE0-B74D-FE8572B4E8C3}" dt="2023-03-29T16:10:25.996" v="1617" actId="14100"/>
          <ac:spMkLst>
            <pc:docMk/>
            <pc:sldMk cId="3330382214" sldId="257"/>
            <ac:spMk id="2" creationId="{9F23F530-7196-2E64-93E8-34B16F46C6BB}"/>
          </ac:spMkLst>
        </pc:spChg>
        <pc:spChg chg="mod">
          <ac:chgData name="MARIA KARAMPELIA" userId="9dfcc2cac66bf474" providerId="LiveId" clId="{5E5A6431-C6D7-4EE0-B74D-FE8572B4E8C3}" dt="2023-03-31T11:12:33.650" v="28370" actId="20577"/>
          <ac:spMkLst>
            <pc:docMk/>
            <pc:sldMk cId="3330382214" sldId="257"/>
            <ac:spMk id="3" creationId="{00CC8076-ED47-539F-A668-5AA5E564C521}"/>
          </ac:spMkLst>
        </pc:spChg>
      </pc:sldChg>
      <pc:sldChg chg="modSp new mod">
        <pc:chgData name="MARIA KARAMPELIA" userId="9dfcc2cac66bf474" providerId="LiveId" clId="{5E5A6431-C6D7-4EE0-B74D-FE8572B4E8C3}" dt="2023-03-31T09:49:07.324" v="28291" actId="115"/>
        <pc:sldMkLst>
          <pc:docMk/>
          <pc:sldMk cId="546372914" sldId="258"/>
        </pc:sldMkLst>
        <pc:spChg chg="mod">
          <ac:chgData name="MARIA KARAMPELIA" userId="9dfcc2cac66bf474" providerId="LiveId" clId="{5E5A6431-C6D7-4EE0-B74D-FE8572B4E8C3}" dt="2023-03-29T16:38:51.677" v="3098" actId="14100"/>
          <ac:spMkLst>
            <pc:docMk/>
            <pc:sldMk cId="546372914" sldId="258"/>
            <ac:spMk id="2" creationId="{4A3B2189-3FD2-E4AC-3CE0-F75FF7C0B927}"/>
          </ac:spMkLst>
        </pc:spChg>
        <pc:spChg chg="mod">
          <ac:chgData name="MARIA KARAMPELIA" userId="9dfcc2cac66bf474" providerId="LiveId" clId="{5E5A6431-C6D7-4EE0-B74D-FE8572B4E8C3}" dt="2023-03-31T09:49:07.324" v="28291" actId="115"/>
          <ac:spMkLst>
            <pc:docMk/>
            <pc:sldMk cId="546372914" sldId="258"/>
            <ac:spMk id="3" creationId="{40633566-89EB-826F-2EDC-8B1A98597B60}"/>
          </ac:spMkLst>
        </pc:spChg>
      </pc:sldChg>
      <pc:sldChg chg="modSp new mod">
        <pc:chgData name="MARIA KARAMPELIA" userId="9dfcc2cac66bf474" providerId="LiveId" clId="{5E5A6431-C6D7-4EE0-B74D-FE8572B4E8C3}" dt="2023-03-31T09:52:50.452" v="28307" actId="115"/>
        <pc:sldMkLst>
          <pc:docMk/>
          <pc:sldMk cId="3827992924" sldId="259"/>
        </pc:sldMkLst>
        <pc:spChg chg="mod">
          <ac:chgData name="MARIA KARAMPELIA" userId="9dfcc2cac66bf474" providerId="LiveId" clId="{5E5A6431-C6D7-4EE0-B74D-FE8572B4E8C3}" dt="2023-03-29T16:42:20.174" v="3122" actId="14100"/>
          <ac:spMkLst>
            <pc:docMk/>
            <pc:sldMk cId="3827992924" sldId="259"/>
            <ac:spMk id="2" creationId="{FF59C552-9662-0380-D8C0-A1EB3B4DB0BA}"/>
          </ac:spMkLst>
        </pc:spChg>
        <pc:spChg chg="mod">
          <ac:chgData name="MARIA KARAMPELIA" userId="9dfcc2cac66bf474" providerId="LiveId" clId="{5E5A6431-C6D7-4EE0-B74D-FE8572B4E8C3}" dt="2023-03-31T09:52:50.452" v="28307" actId="115"/>
          <ac:spMkLst>
            <pc:docMk/>
            <pc:sldMk cId="3827992924" sldId="259"/>
            <ac:spMk id="3" creationId="{F3AF2C09-BC01-51F7-D227-335CB8FD3E3B}"/>
          </ac:spMkLst>
        </pc:spChg>
      </pc:sldChg>
      <pc:sldChg chg="modSp new mod">
        <pc:chgData name="MARIA KARAMPELIA" userId="9dfcc2cac66bf474" providerId="LiveId" clId="{5E5A6431-C6D7-4EE0-B74D-FE8572B4E8C3}" dt="2023-03-29T17:27:05.320" v="6543" actId="20577"/>
        <pc:sldMkLst>
          <pc:docMk/>
          <pc:sldMk cId="2417464780" sldId="260"/>
        </pc:sldMkLst>
        <pc:spChg chg="mod">
          <ac:chgData name="MARIA KARAMPELIA" userId="9dfcc2cac66bf474" providerId="LiveId" clId="{5E5A6431-C6D7-4EE0-B74D-FE8572B4E8C3}" dt="2023-03-29T16:43:25.617" v="3133" actId="14100"/>
          <ac:spMkLst>
            <pc:docMk/>
            <pc:sldMk cId="2417464780" sldId="260"/>
            <ac:spMk id="2" creationId="{DEDAD1D5-650E-B798-DF87-A2925C36EF74}"/>
          </ac:spMkLst>
        </pc:spChg>
        <pc:spChg chg="mod">
          <ac:chgData name="MARIA KARAMPELIA" userId="9dfcc2cac66bf474" providerId="LiveId" clId="{5E5A6431-C6D7-4EE0-B74D-FE8572B4E8C3}" dt="2023-03-29T17:27:05.320" v="6543" actId="20577"/>
          <ac:spMkLst>
            <pc:docMk/>
            <pc:sldMk cId="2417464780" sldId="260"/>
            <ac:spMk id="3" creationId="{FFC0DDBE-1456-F771-6FDC-F07A117FF74F}"/>
          </ac:spMkLst>
        </pc:spChg>
      </pc:sldChg>
      <pc:sldChg chg="modSp new mod">
        <pc:chgData name="MARIA KARAMPELIA" userId="9dfcc2cac66bf474" providerId="LiveId" clId="{5E5A6431-C6D7-4EE0-B74D-FE8572B4E8C3}" dt="2023-03-31T11:31:16.960" v="28371" actId="20577"/>
        <pc:sldMkLst>
          <pc:docMk/>
          <pc:sldMk cId="1159114923" sldId="261"/>
        </pc:sldMkLst>
        <pc:spChg chg="mod">
          <ac:chgData name="MARIA KARAMPELIA" userId="9dfcc2cac66bf474" providerId="LiveId" clId="{5E5A6431-C6D7-4EE0-B74D-FE8572B4E8C3}" dt="2023-03-29T18:13:17.116" v="10068" actId="27636"/>
          <ac:spMkLst>
            <pc:docMk/>
            <pc:sldMk cId="1159114923" sldId="261"/>
            <ac:spMk id="2" creationId="{4EC1EB43-DD23-AB1C-FC91-B08E46CAFA1E}"/>
          </ac:spMkLst>
        </pc:spChg>
        <pc:spChg chg="mod">
          <ac:chgData name="MARIA KARAMPELIA" userId="9dfcc2cac66bf474" providerId="LiveId" clId="{5E5A6431-C6D7-4EE0-B74D-FE8572B4E8C3}" dt="2023-03-31T11:31:16.960" v="28371" actId="20577"/>
          <ac:spMkLst>
            <pc:docMk/>
            <pc:sldMk cId="1159114923" sldId="261"/>
            <ac:spMk id="3" creationId="{9C40AADB-13A7-A6BB-C7F4-6EA9DA7ADA41}"/>
          </ac:spMkLst>
        </pc:spChg>
      </pc:sldChg>
      <pc:sldChg chg="modSp new mod">
        <pc:chgData name="MARIA KARAMPELIA" userId="9dfcc2cac66bf474" providerId="LiveId" clId="{5E5A6431-C6D7-4EE0-B74D-FE8572B4E8C3}" dt="2023-03-31T09:58:07.654" v="28337" actId="20577"/>
        <pc:sldMkLst>
          <pc:docMk/>
          <pc:sldMk cId="1314850170" sldId="262"/>
        </pc:sldMkLst>
        <pc:spChg chg="mod">
          <ac:chgData name="MARIA KARAMPELIA" userId="9dfcc2cac66bf474" providerId="LiveId" clId="{5E5A6431-C6D7-4EE0-B74D-FE8572B4E8C3}" dt="2023-03-29T16:44:46.390" v="3153" actId="14100"/>
          <ac:spMkLst>
            <pc:docMk/>
            <pc:sldMk cId="1314850170" sldId="262"/>
            <ac:spMk id="2" creationId="{4AB73AD8-E8BF-2216-BB2C-DF942522B02B}"/>
          </ac:spMkLst>
        </pc:spChg>
        <pc:spChg chg="mod">
          <ac:chgData name="MARIA KARAMPELIA" userId="9dfcc2cac66bf474" providerId="LiveId" clId="{5E5A6431-C6D7-4EE0-B74D-FE8572B4E8C3}" dt="2023-03-31T09:58:07.654" v="28337" actId="20577"/>
          <ac:spMkLst>
            <pc:docMk/>
            <pc:sldMk cId="1314850170" sldId="262"/>
            <ac:spMk id="3" creationId="{7FEA0258-2FA8-30B6-8E2A-8DFDAD1701B0}"/>
          </ac:spMkLst>
        </pc:spChg>
      </pc:sldChg>
      <pc:sldChg chg="modSp new mod ord">
        <pc:chgData name="MARIA KARAMPELIA" userId="9dfcc2cac66bf474" providerId="LiveId" clId="{5E5A6431-C6D7-4EE0-B74D-FE8572B4E8C3}" dt="2023-03-31T09:59:53.868" v="28343" actId="115"/>
        <pc:sldMkLst>
          <pc:docMk/>
          <pc:sldMk cId="3199709151" sldId="263"/>
        </pc:sldMkLst>
        <pc:spChg chg="mod">
          <ac:chgData name="MARIA KARAMPELIA" userId="9dfcc2cac66bf474" providerId="LiveId" clId="{5E5A6431-C6D7-4EE0-B74D-FE8572B4E8C3}" dt="2023-03-29T18:51:58.401" v="11590" actId="14100"/>
          <ac:spMkLst>
            <pc:docMk/>
            <pc:sldMk cId="3199709151" sldId="263"/>
            <ac:spMk id="2" creationId="{CD5C7814-236D-ED11-AAB8-CB6E35B5E099}"/>
          </ac:spMkLst>
        </pc:spChg>
        <pc:spChg chg="mod">
          <ac:chgData name="MARIA KARAMPELIA" userId="9dfcc2cac66bf474" providerId="LiveId" clId="{5E5A6431-C6D7-4EE0-B74D-FE8572B4E8C3}" dt="2023-03-31T09:59:53.868" v="28343" actId="115"/>
          <ac:spMkLst>
            <pc:docMk/>
            <pc:sldMk cId="3199709151" sldId="263"/>
            <ac:spMk id="3" creationId="{20C0EC7D-EBFE-3AEF-03D2-B121B28E5025}"/>
          </ac:spMkLst>
        </pc:spChg>
      </pc:sldChg>
      <pc:sldChg chg="modSp new mod">
        <pc:chgData name="MARIA KARAMPELIA" userId="9dfcc2cac66bf474" providerId="LiveId" clId="{5E5A6431-C6D7-4EE0-B74D-FE8572B4E8C3}" dt="2023-03-29T19:15:25.440" v="13129" actId="20577"/>
        <pc:sldMkLst>
          <pc:docMk/>
          <pc:sldMk cId="240300203" sldId="264"/>
        </pc:sldMkLst>
        <pc:spChg chg="mod">
          <ac:chgData name="MARIA KARAMPELIA" userId="9dfcc2cac66bf474" providerId="LiveId" clId="{5E5A6431-C6D7-4EE0-B74D-FE8572B4E8C3}" dt="2023-03-29T18:57:15.233" v="11635" actId="27636"/>
          <ac:spMkLst>
            <pc:docMk/>
            <pc:sldMk cId="240300203" sldId="264"/>
            <ac:spMk id="2" creationId="{0FD70525-8DA6-1912-F2A5-ADBBC4C2ECB7}"/>
          </ac:spMkLst>
        </pc:spChg>
        <pc:spChg chg="mod">
          <ac:chgData name="MARIA KARAMPELIA" userId="9dfcc2cac66bf474" providerId="LiveId" clId="{5E5A6431-C6D7-4EE0-B74D-FE8572B4E8C3}" dt="2023-03-29T19:15:25.440" v="13129" actId="20577"/>
          <ac:spMkLst>
            <pc:docMk/>
            <pc:sldMk cId="240300203" sldId="264"/>
            <ac:spMk id="3" creationId="{22A858CD-12F2-D0F6-3113-5FC9DE8D62BE}"/>
          </ac:spMkLst>
        </pc:spChg>
      </pc:sldChg>
      <pc:sldChg chg="modSp new mod">
        <pc:chgData name="MARIA KARAMPELIA" userId="9dfcc2cac66bf474" providerId="LiveId" clId="{5E5A6431-C6D7-4EE0-B74D-FE8572B4E8C3}" dt="2023-03-29T19:36:34.203" v="14719" actId="113"/>
        <pc:sldMkLst>
          <pc:docMk/>
          <pc:sldMk cId="3039521456" sldId="265"/>
        </pc:sldMkLst>
        <pc:spChg chg="mod">
          <ac:chgData name="MARIA KARAMPELIA" userId="9dfcc2cac66bf474" providerId="LiveId" clId="{5E5A6431-C6D7-4EE0-B74D-FE8572B4E8C3}" dt="2023-03-29T19:36:17.292" v="14718" actId="14100"/>
          <ac:spMkLst>
            <pc:docMk/>
            <pc:sldMk cId="3039521456" sldId="265"/>
            <ac:spMk id="2" creationId="{A9AEF3F7-C0E8-AF4D-5BEE-5589EAC9F019}"/>
          </ac:spMkLst>
        </pc:spChg>
        <pc:spChg chg="mod">
          <ac:chgData name="MARIA KARAMPELIA" userId="9dfcc2cac66bf474" providerId="LiveId" clId="{5E5A6431-C6D7-4EE0-B74D-FE8572B4E8C3}" dt="2023-03-29T19:36:34.203" v="14719" actId="113"/>
          <ac:spMkLst>
            <pc:docMk/>
            <pc:sldMk cId="3039521456" sldId="265"/>
            <ac:spMk id="3" creationId="{656D1222-ACAC-C9A4-1C37-4A4932C29865}"/>
          </ac:spMkLst>
        </pc:spChg>
      </pc:sldChg>
      <pc:sldChg chg="modSp new mod">
        <pc:chgData name="MARIA KARAMPELIA" userId="9dfcc2cac66bf474" providerId="LiveId" clId="{5E5A6431-C6D7-4EE0-B74D-FE8572B4E8C3}" dt="2023-03-29T20:06:20.589" v="16820" actId="20577"/>
        <pc:sldMkLst>
          <pc:docMk/>
          <pc:sldMk cId="2728157788" sldId="266"/>
        </pc:sldMkLst>
        <pc:spChg chg="mod">
          <ac:chgData name="MARIA KARAMPELIA" userId="9dfcc2cac66bf474" providerId="LiveId" clId="{5E5A6431-C6D7-4EE0-B74D-FE8572B4E8C3}" dt="2023-03-29T19:37:20.063" v="14725" actId="27636"/>
          <ac:spMkLst>
            <pc:docMk/>
            <pc:sldMk cId="2728157788" sldId="266"/>
            <ac:spMk id="2" creationId="{25963AD8-8BDA-D1D6-26A8-122D579111DE}"/>
          </ac:spMkLst>
        </pc:spChg>
        <pc:spChg chg="mod">
          <ac:chgData name="MARIA KARAMPELIA" userId="9dfcc2cac66bf474" providerId="LiveId" clId="{5E5A6431-C6D7-4EE0-B74D-FE8572B4E8C3}" dt="2023-03-29T20:06:20.589" v="16820" actId="20577"/>
          <ac:spMkLst>
            <pc:docMk/>
            <pc:sldMk cId="2728157788" sldId="266"/>
            <ac:spMk id="3" creationId="{77096B47-4877-8B31-B39B-1DAFF58ABFF8}"/>
          </ac:spMkLst>
        </pc:spChg>
      </pc:sldChg>
      <pc:sldChg chg="modSp new mod">
        <pc:chgData name="MARIA KARAMPELIA" userId="9dfcc2cac66bf474" providerId="LiveId" clId="{5E5A6431-C6D7-4EE0-B74D-FE8572B4E8C3}" dt="2023-03-31T11:57:24.237" v="28376" actId="20577"/>
        <pc:sldMkLst>
          <pc:docMk/>
          <pc:sldMk cId="2273918004" sldId="267"/>
        </pc:sldMkLst>
        <pc:spChg chg="mod">
          <ac:chgData name="MARIA KARAMPELIA" userId="9dfcc2cac66bf474" providerId="LiveId" clId="{5E5A6431-C6D7-4EE0-B74D-FE8572B4E8C3}" dt="2023-03-29T20:07:39.807" v="16822" actId="27636"/>
          <ac:spMkLst>
            <pc:docMk/>
            <pc:sldMk cId="2273918004" sldId="267"/>
            <ac:spMk id="2" creationId="{A6284285-E730-43E6-C846-C95E60B12825}"/>
          </ac:spMkLst>
        </pc:spChg>
        <pc:spChg chg="mod">
          <ac:chgData name="MARIA KARAMPELIA" userId="9dfcc2cac66bf474" providerId="LiveId" clId="{5E5A6431-C6D7-4EE0-B74D-FE8572B4E8C3}" dt="2023-03-31T11:57:24.237" v="28376" actId="20577"/>
          <ac:spMkLst>
            <pc:docMk/>
            <pc:sldMk cId="2273918004" sldId="267"/>
            <ac:spMk id="3" creationId="{238F3ABB-B02B-86C9-2CAF-98241F19CB46}"/>
          </ac:spMkLst>
        </pc:spChg>
      </pc:sldChg>
      <pc:sldChg chg="modSp new mod">
        <pc:chgData name="MARIA KARAMPELIA" userId="9dfcc2cac66bf474" providerId="LiveId" clId="{5E5A6431-C6D7-4EE0-B74D-FE8572B4E8C3}" dt="2023-03-31T12:00:29.999" v="28378" actId="20577"/>
        <pc:sldMkLst>
          <pc:docMk/>
          <pc:sldMk cId="2375992431" sldId="268"/>
        </pc:sldMkLst>
        <pc:spChg chg="mod">
          <ac:chgData name="MARIA KARAMPELIA" userId="9dfcc2cac66bf474" providerId="LiveId" clId="{5E5A6431-C6D7-4EE0-B74D-FE8572B4E8C3}" dt="2023-03-30T13:04:18.081" v="17882" actId="27636"/>
          <ac:spMkLst>
            <pc:docMk/>
            <pc:sldMk cId="2375992431" sldId="268"/>
            <ac:spMk id="2" creationId="{7F79371D-47F0-44FF-6DD0-61372A56A499}"/>
          </ac:spMkLst>
        </pc:spChg>
        <pc:spChg chg="mod">
          <ac:chgData name="MARIA KARAMPELIA" userId="9dfcc2cac66bf474" providerId="LiveId" clId="{5E5A6431-C6D7-4EE0-B74D-FE8572B4E8C3}" dt="2023-03-31T12:00:29.999" v="28378" actId="20577"/>
          <ac:spMkLst>
            <pc:docMk/>
            <pc:sldMk cId="2375992431" sldId="268"/>
            <ac:spMk id="3" creationId="{DD8E900C-9BB0-5F3B-0FB3-AE5AEA601C6B}"/>
          </ac:spMkLst>
        </pc:spChg>
      </pc:sldChg>
      <pc:sldChg chg="modSp new mod">
        <pc:chgData name="MARIA KARAMPELIA" userId="9dfcc2cac66bf474" providerId="LiveId" clId="{5E5A6431-C6D7-4EE0-B74D-FE8572B4E8C3}" dt="2023-03-30T13:55:18.645" v="21276" actId="14100"/>
        <pc:sldMkLst>
          <pc:docMk/>
          <pc:sldMk cId="2548828661" sldId="269"/>
        </pc:sldMkLst>
        <pc:spChg chg="mod">
          <ac:chgData name="MARIA KARAMPELIA" userId="9dfcc2cac66bf474" providerId="LiveId" clId="{5E5A6431-C6D7-4EE0-B74D-FE8572B4E8C3}" dt="2023-03-30T13:05:11.278" v="17894" actId="27636"/>
          <ac:spMkLst>
            <pc:docMk/>
            <pc:sldMk cId="2548828661" sldId="269"/>
            <ac:spMk id="2" creationId="{0DF16948-2E39-1A06-D89F-129D3E33465B}"/>
          </ac:spMkLst>
        </pc:spChg>
        <pc:spChg chg="mod">
          <ac:chgData name="MARIA KARAMPELIA" userId="9dfcc2cac66bf474" providerId="LiveId" clId="{5E5A6431-C6D7-4EE0-B74D-FE8572B4E8C3}" dt="2023-03-30T13:55:18.645" v="21276" actId="14100"/>
          <ac:spMkLst>
            <pc:docMk/>
            <pc:sldMk cId="2548828661" sldId="269"/>
            <ac:spMk id="3" creationId="{0F2C863D-B013-358B-AC55-4C77918CE03F}"/>
          </ac:spMkLst>
        </pc:spChg>
      </pc:sldChg>
      <pc:sldChg chg="modSp new mod">
        <pc:chgData name="MARIA KARAMPELIA" userId="9dfcc2cac66bf474" providerId="LiveId" clId="{5E5A6431-C6D7-4EE0-B74D-FE8572B4E8C3}" dt="2023-03-31T10:11:40.967" v="28368"/>
        <pc:sldMkLst>
          <pc:docMk/>
          <pc:sldMk cId="2551347727" sldId="270"/>
        </pc:sldMkLst>
        <pc:spChg chg="mod">
          <ac:chgData name="MARIA KARAMPELIA" userId="9dfcc2cac66bf474" providerId="LiveId" clId="{5E5A6431-C6D7-4EE0-B74D-FE8572B4E8C3}" dt="2023-03-30T14:28:05.485" v="22656" actId="14100"/>
          <ac:spMkLst>
            <pc:docMk/>
            <pc:sldMk cId="2551347727" sldId="270"/>
            <ac:spMk id="2" creationId="{D0C5E5DB-5639-E121-6DC0-7C59D73BBB8F}"/>
          </ac:spMkLst>
        </pc:spChg>
        <pc:spChg chg="mod">
          <ac:chgData name="MARIA KARAMPELIA" userId="9dfcc2cac66bf474" providerId="LiveId" clId="{5E5A6431-C6D7-4EE0-B74D-FE8572B4E8C3}" dt="2023-03-31T10:11:40.967" v="28368"/>
          <ac:spMkLst>
            <pc:docMk/>
            <pc:sldMk cId="2551347727" sldId="270"/>
            <ac:spMk id="3" creationId="{C7509615-7A62-C0AD-8235-68CD0BAC6CC6}"/>
          </ac:spMkLst>
        </pc:spChg>
      </pc:sldChg>
      <pc:sldChg chg="modSp new mod">
        <pc:chgData name="MARIA KARAMPELIA" userId="9dfcc2cac66bf474" providerId="LiveId" clId="{5E5A6431-C6D7-4EE0-B74D-FE8572B4E8C3}" dt="2023-03-30T15:02:56.203" v="24184" actId="20577"/>
        <pc:sldMkLst>
          <pc:docMk/>
          <pc:sldMk cId="3381078693" sldId="271"/>
        </pc:sldMkLst>
        <pc:spChg chg="mod">
          <ac:chgData name="MARIA KARAMPELIA" userId="9dfcc2cac66bf474" providerId="LiveId" clId="{5E5A6431-C6D7-4EE0-B74D-FE8572B4E8C3}" dt="2023-03-30T14:05:20.575" v="21532" actId="27636"/>
          <ac:spMkLst>
            <pc:docMk/>
            <pc:sldMk cId="3381078693" sldId="271"/>
            <ac:spMk id="2" creationId="{3AEA5009-9713-1143-E517-1B41F90C299C}"/>
          </ac:spMkLst>
        </pc:spChg>
        <pc:spChg chg="mod">
          <ac:chgData name="MARIA KARAMPELIA" userId="9dfcc2cac66bf474" providerId="LiveId" clId="{5E5A6431-C6D7-4EE0-B74D-FE8572B4E8C3}" dt="2023-03-30T15:02:56.203" v="24184" actId="20577"/>
          <ac:spMkLst>
            <pc:docMk/>
            <pc:sldMk cId="3381078693" sldId="271"/>
            <ac:spMk id="3" creationId="{B4557002-6147-208E-A57E-2D467A09C770}"/>
          </ac:spMkLst>
        </pc:spChg>
      </pc:sldChg>
      <pc:sldChg chg="modSp new mod">
        <pc:chgData name="MARIA KARAMPELIA" userId="9dfcc2cac66bf474" providerId="LiveId" clId="{5E5A6431-C6D7-4EE0-B74D-FE8572B4E8C3}" dt="2023-03-30T15:19:57.472" v="25436" actId="113"/>
        <pc:sldMkLst>
          <pc:docMk/>
          <pc:sldMk cId="3517103313" sldId="272"/>
        </pc:sldMkLst>
        <pc:spChg chg="mod">
          <ac:chgData name="MARIA KARAMPELIA" userId="9dfcc2cac66bf474" providerId="LiveId" clId="{5E5A6431-C6D7-4EE0-B74D-FE8572B4E8C3}" dt="2023-03-30T14:06:20.341" v="21546" actId="14100"/>
          <ac:spMkLst>
            <pc:docMk/>
            <pc:sldMk cId="3517103313" sldId="272"/>
            <ac:spMk id="2" creationId="{39646C86-4D88-53D6-97CD-1F71745E2430}"/>
          </ac:spMkLst>
        </pc:spChg>
        <pc:spChg chg="mod">
          <ac:chgData name="MARIA KARAMPELIA" userId="9dfcc2cac66bf474" providerId="LiveId" clId="{5E5A6431-C6D7-4EE0-B74D-FE8572B4E8C3}" dt="2023-03-30T15:19:57.472" v="25436" actId="113"/>
          <ac:spMkLst>
            <pc:docMk/>
            <pc:sldMk cId="3517103313" sldId="272"/>
            <ac:spMk id="3" creationId="{48837459-3B8F-F85D-4A25-4D7D38CA237B}"/>
          </ac:spMkLst>
        </pc:spChg>
      </pc:sldChg>
      <pc:sldChg chg="modSp new mod">
        <pc:chgData name="MARIA KARAMPELIA" userId="9dfcc2cac66bf474" providerId="LiveId" clId="{5E5A6431-C6D7-4EE0-B74D-FE8572B4E8C3}" dt="2023-03-30T15:32:55.141" v="26426" actId="115"/>
        <pc:sldMkLst>
          <pc:docMk/>
          <pc:sldMk cId="2191193160" sldId="273"/>
        </pc:sldMkLst>
        <pc:spChg chg="mod">
          <ac:chgData name="MARIA KARAMPELIA" userId="9dfcc2cac66bf474" providerId="LiveId" clId="{5E5A6431-C6D7-4EE0-B74D-FE8572B4E8C3}" dt="2023-03-30T14:07:25.698" v="21559" actId="14100"/>
          <ac:spMkLst>
            <pc:docMk/>
            <pc:sldMk cId="2191193160" sldId="273"/>
            <ac:spMk id="2" creationId="{8D241CDE-EC27-72B7-5DC0-C3645892F17F}"/>
          </ac:spMkLst>
        </pc:spChg>
        <pc:spChg chg="mod">
          <ac:chgData name="MARIA KARAMPELIA" userId="9dfcc2cac66bf474" providerId="LiveId" clId="{5E5A6431-C6D7-4EE0-B74D-FE8572B4E8C3}" dt="2023-03-30T15:32:55.141" v="26426" actId="115"/>
          <ac:spMkLst>
            <pc:docMk/>
            <pc:sldMk cId="2191193160" sldId="273"/>
            <ac:spMk id="3" creationId="{FF672B36-A6E8-2343-56B1-01E26D50BBCD}"/>
          </ac:spMkLst>
        </pc:spChg>
      </pc:sldChg>
      <pc:sldChg chg="modSp new mod">
        <pc:chgData name="MARIA KARAMPELIA" userId="9dfcc2cac66bf474" providerId="LiveId" clId="{5E5A6431-C6D7-4EE0-B74D-FE8572B4E8C3}" dt="2023-03-30T15:46:49.626" v="27380" actId="20577"/>
        <pc:sldMkLst>
          <pc:docMk/>
          <pc:sldMk cId="3624202829" sldId="274"/>
        </pc:sldMkLst>
        <pc:spChg chg="mod">
          <ac:chgData name="MARIA KARAMPELIA" userId="9dfcc2cac66bf474" providerId="LiveId" clId="{5E5A6431-C6D7-4EE0-B74D-FE8572B4E8C3}" dt="2023-03-30T15:34:05.402" v="26436" actId="14100"/>
          <ac:spMkLst>
            <pc:docMk/>
            <pc:sldMk cId="3624202829" sldId="274"/>
            <ac:spMk id="2" creationId="{B5EBEFD9-07FD-3B5E-0649-B0884087EFF9}"/>
          </ac:spMkLst>
        </pc:spChg>
        <pc:spChg chg="mod">
          <ac:chgData name="MARIA KARAMPELIA" userId="9dfcc2cac66bf474" providerId="LiveId" clId="{5E5A6431-C6D7-4EE0-B74D-FE8572B4E8C3}" dt="2023-03-30T15:46:49.626" v="27380" actId="20577"/>
          <ac:spMkLst>
            <pc:docMk/>
            <pc:sldMk cId="3624202829" sldId="274"/>
            <ac:spMk id="3" creationId="{5606B587-B078-D8A0-B333-9A7E0B534552}"/>
          </ac:spMkLst>
        </pc:spChg>
      </pc:sldChg>
      <pc:sldChg chg="modSp new mod">
        <pc:chgData name="MARIA KARAMPELIA" userId="9dfcc2cac66bf474" providerId="LiveId" clId="{5E5A6431-C6D7-4EE0-B74D-FE8572B4E8C3}" dt="2023-03-30T15:57:02.618" v="28250" actId="14100"/>
        <pc:sldMkLst>
          <pc:docMk/>
          <pc:sldMk cId="3869696284" sldId="275"/>
        </pc:sldMkLst>
        <pc:spChg chg="mod">
          <ac:chgData name="MARIA KARAMPELIA" userId="9dfcc2cac66bf474" providerId="LiveId" clId="{5E5A6431-C6D7-4EE0-B74D-FE8572B4E8C3}" dt="2023-03-30T15:47:34.174" v="27389" actId="14100"/>
          <ac:spMkLst>
            <pc:docMk/>
            <pc:sldMk cId="3869696284" sldId="275"/>
            <ac:spMk id="2" creationId="{1D63A2EA-E030-A186-246B-50AA52E0B0A1}"/>
          </ac:spMkLst>
        </pc:spChg>
        <pc:spChg chg="mod">
          <ac:chgData name="MARIA KARAMPELIA" userId="9dfcc2cac66bf474" providerId="LiveId" clId="{5E5A6431-C6D7-4EE0-B74D-FE8572B4E8C3}" dt="2023-03-30T15:57:02.618" v="28250" actId="14100"/>
          <ac:spMkLst>
            <pc:docMk/>
            <pc:sldMk cId="3869696284" sldId="275"/>
            <ac:spMk id="3" creationId="{D1B3BCCE-AE0A-25AB-DDEB-70F32B33A9E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CBDDAF-A530-8E94-4F7C-01D3DFE8E33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BAD358E-85D8-07E1-BBE6-4317ACB35D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49A9758-A26C-4BA6-9159-31A51F150A8F}"/>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5" name="Θέση υποσέλιδου 4">
            <a:extLst>
              <a:ext uri="{FF2B5EF4-FFF2-40B4-BE49-F238E27FC236}">
                <a16:creationId xmlns:a16="http://schemas.microsoft.com/office/drawing/2014/main" id="{FB210D9A-47D7-1DAC-45F0-76FB1393EE7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9F6E6E0-944F-F50E-4FBD-9A43436C0A8C}"/>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2486171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D4BEB2-A776-46FE-333C-22DB44F86E5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3C9D343-7B03-C0B7-5366-18A10780A2F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FBDE515-5B22-B999-0F04-9230CA24FED4}"/>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5" name="Θέση υποσέλιδου 4">
            <a:extLst>
              <a:ext uri="{FF2B5EF4-FFF2-40B4-BE49-F238E27FC236}">
                <a16:creationId xmlns:a16="http://schemas.microsoft.com/office/drawing/2014/main" id="{F8EE4427-DF26-C0B5-8BD4-3151ECBAF9E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F7CB2B8-45BB-C3C4-ABDA-E8FC97FC0157}"/>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638457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D4C5DF4-0AA6-8833-841D-11708ACEB92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941BB92-0249-EED7-DE38-3396181CCBE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98E63AD-0CB5-9735-3AD6-50DD41CF9229}"/>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5" name="Θέση υποσέλιδου 4">
            <a:extLst>
              <a:ext uri="{FF2B5EF4-FFF2-40B4-BE49-F238E27FC236}">
                <a16:creationId xmlns:a16="http://schemas.microsoft.com/office/drawing/2014/main" id="{66815D47-12AD-19E0-3BE0-FD2C762155C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31A9F70-3555-0AFB-79F9-1E9D9BE9E616}"/>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379907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77BE35-EEC4-C69E-31BC-40C034E9982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3FD0DB9-705A-881F-C86B-5EA47A74E5C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079DC3D-C5AF-4502-54A3-653EFA0A57AA}"/>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5" name="Θέση υποσέλιδου 4">
            <a:extLst>
              <a:ext uri="{FF2B5EF4-FFF2-40B4-BE49-F238E27FC236}">
                <a16:creationId xmlns:a16="http://schemas.microsoft.com/office/drawing/2014/main" id="{34B35173-2218-97CD-CF14-E1BCFC3DBC1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D8B7171-591C-5BAB-13A5-64CE7CF04FF9}"/>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416259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94D308-2BC2-06C4-D3ED-77CDB685317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9287280-CCD7-8EC8-3EC3-60F8A22795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BF04591-F897-651E-B8A5-26A0287815E2}"/>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5" name="Θέση υποσέλιδου 4">
            <a:extLst>
              <a:ext uri="{FF2B5EF4-FFF2-40B4-BE49-F238E27FC236}">
                <a16:creationId xmlns:a16="http://schemas.microsoft.com/office/drawing/2014/main" id="{63CECEE9-3E15-0F83-ECB6-131954FD0B9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B71F275-A377-2333-7A52-5A337ECA1DA7}"/>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293504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B05182-9C3D-A61F-1101-E307860D1D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6315AC9-BF0D-3CAB-B501-DF3E0028FF5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A53C841-EBFE-8F72-E073-362C8FF4D8B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573C098-8913-BC63-CE1B-A6D0F350BABB}"/>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6" name="Θέση υποσέλιδου 5">
            <a:extLst>
              <a:ext uri="{FF2B5EF4-FFF2-40B4-BE49-F238E27FC236}">
                <a16:creationId xmlns:a16="http://schemas.microsoft.com/office/drawing/2014/main" id="{27A9955D-1358-A728-A7E5-07FC603D030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3E92C34-0BF5-4A27-0324-C6619A7D1774}"/>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143261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C09ECD-B21E-04D8-04F1-02386D426D0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B806D09-BF69-487F-62BB-4A5471558C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9F18D8CB-C73E-C15D-E857-FA11C2A4843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E074C5D-FC13-C056-499F-7BF76D7585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EE09D3B-5C16-2F73-9771-5B9A995EA21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C2C677D-A97A-8E85-E3E5-38BEB1FBEC6D}"/>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8" name="Θέση υποσέλιδου 7">
            <a:extLst>
              <a:ext uri="{FF2B5EF4-FFF2-40B4-BE49-F238E27FC236}">
                <a16:creationId xmlns:a16="http://schemas.microsoft.com/office/drawing/2014/main" id="{0B4C186F-0C52-8771-052A-CFDB82A2CC5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BB4C6F3-4770-1C59-3FA1-FCB14E5F36DA}"/>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2705057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3E206-1749-AB65-59DA-F42616374ED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6784E1D-43D1-49A9-972E-E41AFF9475F0}"/>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4" name="Θέση υποσέλιδου 3">
            <a:extLst>
              <a:ext uri="{FF2B5EF4-FFF2-40B4-BE49-F238E27FC236}">
                <a16:creationId xmlns:a16="http://schemas.microsoft.com/office/drawing/2014/main" id="{19CB7F6D-C74E-4722-388C-C75373E13C2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39A2707-E93D-B11D-1564-E99A53B0BBC4}"/>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3086338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57E4BC2-380A-79C5-EC74-C52092F740AB}"/>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3" name="Θέση υποσέλιδου 2">
            <a:extLst>
              <a:ext uri="{FF2B5EF4-FFF2-40B4-BE49-F238E27FC236}">
                <a16:creationId xmlns:a16="http://schemas.microsoft.com/office/drawing/2014/main" id="{CF4CA426-9242-1FC7-941E-9B3DDD52EAEA}"/>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2137233F-E833-A93F-F87D-210D868DAE67}"/>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837218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158430-834C-7C68-006B-FD9802C35A3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FE5DF89-B8FF-F3F7-4A3A-3A3B10362B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7C3820C-372D-FC61-1090-597BE17B51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B27E1E0-E5B5-B205-B695-18FB70F6C197}"/>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6" name="Θέση υποσέλιδου 5">
            <a:extLst>
              <a:ext uri="{FF2B5EF4-FFF2-40B4-BE49-F238E27FC236}">
                <a16:creationId xmlns:a16="http://schemas.microsoft.com/office/drawing/2014/main" id="{AD876CF0-B0FA-0503-852F-FAF4DDDB9F1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506FBF1-FF4D-0196-CEA9-7682225CB1C1}"/>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592619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2A119B-3B9E-744F-3558-17207FA408E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3DBCCA85-8FCC-B2F9-EB3E-56CC74E1D6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519F7F6-5AAF-F4C6-A5EC-F4FF4C8B1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06C64F1-F42C-18D8-A0E4-DCB576316E9C}"/>
              </a:ext>
            </a:extLst>
          </p:cNvPr>
          <p:cNvSpPr>
            <a:spLocks noGrp="1"/>
          </p:cNvSpPr>
          <p:nvPr>
            <p:ph type="dt" sz="half" idx="10"/>
          </p:nvPr>
        </p:nvSpPr>
        <p:spPr/>
        <p:txBody>
          <a:bodyPr/>
          <a:lstStyle/>
          <a:p>
            <a:fld id="{512521D8-7AB0-490E-ACAC-FFDAC4915B95}" type="datetimeFigureOut">
              <a:rPr lang="el-GR" smtClean="0"/>
              <a:t>31/3/2023</a:t>
            </a:fld>
            <a:endParaRPr lang="el-GR"/>
          </a:p>
        </p:txBody>
      </p:sp>
      <p:sp>
        <p:nvSpPr>
          <p:cNvPr id="6" name="Θέση υποσέλιδου 5">
            <a:extLst>
              <a:ext uri="{FF2B5EF4-FFF2-40B4-BE49-F238E27FC236}">
                <a16:creationId xmlns:a16="http://schemas.microsoft.com/office/drawing/2014/main" id="{1B27DB60-3625-2A69-A5B4-F53F104E7A0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13B05EC-1361-0CA4-3EF9-5132DAAEB2C4}"/>
              </a:ext>
            </a:extLst>
          </p:cNvPr>
          <p:cNvSpPr>
            <a:spLocks noGrp="1"/>
          </p:cNvSpPr>
          <p:nvPr>
            <p:ph type="sldNum" sz="quarter" idx="12"/>
          </p:nvPr>
        </p:nvSpPr>
        <p:spPr/>
        <p:txBody>
          <a:bodyPr/>
          <a:lstStyle/>
          <a:p>
            <a:fld id="{8239014D-D285-4A59-83FB-0F8A15C38DB1}" type="slidenum">
              <a:rPr lang="el-GR" smtClean="0"/>
              <a:t>‹#›</a:t>
            </a:fld>
            <a:endParaRPr lang="el-GR"/>
          </a:p>
        </p:txBody>
      </p:sp>
    </p:spTree>
    <p:extLst>
      <p:ext uri="{BB962C8B-B14F-4D97-AF65-F5344CB8AC3E}">
        <p14:creationId xmlns:p14="http://schemas.microsoft.com/office/powerpoint/2010/main" val="191905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4C8FC8F-E2DC-F473-B98E-EC365A3C5D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7DEF252-FEC3-CFD1-8A0C-C249BB32E9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CAD58C3-8570-606B-75F9-126F321B02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521D8-7AB0-490E-ACAC-FFDAC4915B95}" type="datetimeFigureOut">
              <a:rPr lang="el-GR" smtClean="0"/>
              <a:t>31/3/2023</a:t>
            </a:fld>
            <a:endParaRPr lang="el-GR"/>
          </a:p>
        </p:txBody>
      </p:sp>
      <p:sp>
        <p:nvSpPr>
          <p:cNvPr id="5" name="Θέση υποσέλιδου 4">
            <a:extLst>
              <a:ext uri="{FF2B5EF4-FFF2-40B4-BE49-F238E27FC236}">
                <a16:creationId xmlns:a16="http://schemas.microsoft.com/office/drawing/2014/main" id="{3D4C6C46-032E-C942-B2B0-20F7740C6E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43A3C74-F1BC-EA01-F000-A83833764A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9014D-D285-4A59-83FB-0F8A15C38DB1}" type="slidenum">
              <a:rPr lang="el-GR" smtClean="0"/>
              <a:t>‹#›</a:t>
            </a:fld>
            <a:endParaRPr lang="el-GR"/>
          </a:p>
        </p:txBody>
      </p:sp>
    </p:spTree>
    <p:extLst>
      <p:ext uri="{BB962C8B-B14F-4D97-AF65-F5344CB8AC3E}">
        <p14:creationId xmlns:p14="http://schemas.microsoft.com/office/powerpoint/2010/main" val="492921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E4A668-D5E7-7866-2C8F-5275397F02EC}"/>
              </a:ext>
            </a:extLst>
          </p:cNvPr>
          <p:cNvSpPr>
            <a:spLocks noGrp="1"/>
          </p:cNvSpPr>
          <p:nvPr>
            <p:ph type="ctrTitle"/>
          </p:nvPr>
        </p:nvSpPr>
        <p:spPr>
          <a:xfrm>
            <a:off x="0" y="0"/>
            <a:ext cx="12192000" cy="5167222"/>
          </a:xfrm>
        </p:spPr>
        <p:txBody>
          <a:bodyPr>
            <a:normAutofit fontScale="90000"/>
          </a:bodyPr>
          <a:lstStyle/>
          <a:p>
            <a:r>
              <a:rPr lang="el-GR" sz="4400" b="1" dirty="0"/>
              <a:t>ΕΚΚΛΗΣΙΑΣΤΙΚΗ ΕΘΙΜΟΤΥΠΙΑ</a:t>
            </a:r>
            <a:br>
              <a:rPr lang="el-GR" sz="4400" b="1" dirty="0"/>
            </a:br>
            <a:r>
              <a:rPr lang="el-GR" sz="4400" b="1" dirty="0"/>
              <a:t>ΕΝΟΤΗΤΑ 4</a:t>
            </a:r>
            <a:r>
              <a:rPr lang="el-GR" sz="4400" b="1" baseline="30000" dirty="0"/>
              <a:t>η</a:t>
            </a:r>
            <a:br>
              <a:rPr lang="el-GR" sz="4000" b="1" dirty="0"/>
            </a:br>
            <a:r>
              <a:rPr lang="el-GR" sz="4000" b="1" dirty="0"/>
              <a:t> Περί συστάσεως, οργανώσεως και λειτουργίας </a:t>
            </a:r>
            <a:br>
              <a:rPr lang="el-GR" sz="4000" b="1" dirty="0"/>
            </a:br>
            <a:r>
              <a:rPr lang="el-GR" sz="4000" b="1" dirty="0"/>
              <a:t>Γραφείου Τύπου της Εκκλησίας της Ελλάδος</a:t>
            </a:r>
            <a:br>
              <a:rPr lang="el-GR" sz="4000" b="1" dirty="0"/>
            </a:br>
            <a:r>
              <a:rPr lang="el-GR" sz="4000" b="1" dirty="0"/>
              <a:t>Περί απονομής εκκλησιαστικών </a:t>
            </a:r>
            <a:r>
              <a:rPr lang="el-GR" sz="4000" b="1" dirty="0" err="1"/>
              <a:t>Οφφικίων</a:t>
            </a:r>
            <a:r>
              <a:rPr lang="el-GR" sz="4000" b="1" dirty="0"/>
              <a:t> </a:t>
            </a:r>
            <a:br>
              <a:rPr lang="el-GR" sz="4000" b="1" dirty="0"/>
            </a:br>
            <a:r>
              <a:rPr lang="el-GR" sz="4000" b="1" dirty="0"/>
              <a:t>εν τη Εκκλησία της Ελλάδος</a:t>
            </a:r>
            <a:br>
              <a:rPr lang="el-GR" sz="4000" b="1" dirty="0"/>
            </a:br>
            <a:r>
              <a:rPr lang="el-GR" sz="4000" b="1" dirty="0"/>
              <a:t>Περί της υπό της Εκκλησίας της Ελλάδος απονεμομένης Τιμητικής Εκκλησιαστικής Διακρίσεως υπό την </a:t>
            </a:r>
            <a:r>
              <a:rPr lang="el-GR" sz="4000" b="1" dirty="0" err="1"/>
              <a:t>Ονομασίαν</a:t>
            </a:r>
            <a:r>
              <a:rPr lang="el-GR" sz="4000" b="1" dirty="0"/>
              <a:t> «</a:t>
            </a:r>
            <a:r>
              <a:rPr lang="el-GR" sz="4000" b="1" dirty="0" err="1"/>
              <a:t>Παράσημον</a:t>
            </a:r>
            <a:r>
              <a:rPr lang="el-GR" sz="4000" b="1" dirty="0"/>
              <a:t> του Αποστόλου Παύλου εις τρεις </a:t>
            </a:r>
            <a:r>
              <a:rPr lang="el-GR" sz="4000" b="1" dirty="0" err="1"/>
              <a:t>διακεκριμένας</a:t>
            </a:r>
            <a:r>
              <a:rPr lang="el-GR" sz="4000" b="1" dirty="0"/>
              <a:t> Τάξεις»</a:t>
            </a:r>
            <a:br>
              <a:rPr lang="el-GR" sz="4000" b="1" dirty="0"/>
            </a:br>
            <a:endParaRPr lang="el-GR" sz="4000" dirty="0"/>
          </a:p>
        </p:txBody>
      </p:sp>
      <p:sp>
        <p:nvSpPr>
          <p:cNvPr id="3" name="Υπότιτλος 2">
            <a:extLst>
              <a:ext uri="{FF2B5EF4-FFF2-40B4-BE49-F238E27FC236}">
                <a16:creationId xmlns:a16="http://schemas.microsoft.com/office/drawing/2014/main" id="{51B8C32D-9F62-E272-FF4B-FD792F240B08}"/>
              </a:ext>
            </a:extLst>
          </p:cNvPr>
          <p:cNvSpPr>
            <a:spLocks noGrp="1"/>
          </p:cNvSpPr>
          <p:nvPr>
            <p:ph type="subTitle" idx="1"/>
          </p:nvPr>
        </p:nvSpPr>
        <p:spPr>
          <a:xfrm>
            <a:off x="1446363" y="5202238"/>
            <a:ext cx="9144000" cy="1655762"/>
          </a:xfrm>
        </p:spPr>
        <p:txBody>
          <a:bodyPr>
            <a:normAutofit lnSpcReduction="10000"/>
          </a:bodyPr>
          <a:lstStyle/>
          <a:p>
            <a:r>
              <a:rPr lang="el-GR" dirty="0"/>
              <a:t>Διδάσκουσα Καθηγήτρια: Μαρία </a:t>
            </a:r>
            <a:r>
              <a:rPr lang="el-GR" dirty="0" err="1"/>
              <a:t>Καράμπελια</a:t>
            </a:r>
            <a:endParaRPr lang="el-GR" dirty="0"/>
          </a:p>
          <a:p>
            <a:r>
              <a:rPr lang="el-GR" dirty="0"/>
              <a:t>Β΄ εξάμηνο</a:t>
            </a:r>
          </a:p>
          <a:p>
            <a:r>
              <a:rPr lang="el-GR" dirty="0"/>
              <a:t>Ιερατικών Σπουδών</a:t>
            </a:r>
          </a:p>
          <a:p>
            <a:r>
              <a:rPr lang="el-GR" dirty="0"/>
              <a:t>ΑΕΑΑ</a:t>
            </a:r>
          </a:p>
        </p:txBody>
      </p:sp>
    </p:spTree>
    <p:extLst>
      <p:ext uri="{BB962C8B-B14F-4D97-AF65-F5344CB8AC3E}">
        <p14:creationId xmlns:p14="http://schemas.microsoft.com/office/powerpoint/2010/main" val="2910012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AEF3F7-C0E8-AF4D-5BEE-5589EAC9F019}"/>
              </a:ext>
            </a:extLst>
          </p:cNvPr>
          <p:cNvSpPr>
            <a:spLocks noGrp="1"/>
          </p:cNvSpPr>
          <p:nvPr>
            <p:ph type="title"/>
          </p:nvPr>
        </p:nvSpPr>
        <p:spPr>
          <a:xfrm>
            <a:off x="0" y="18256"/>
            <a:ext cx="12192000" cy="482076"/>
          </a:xfrm>
        </p:spPr>
        <p:txBody>
          <a:bodyPr>
            <a:normAutofit fontScale="90000"/>
          </a:bodyPr>
          <a:lstStyle/>
          <a:p>
            <a:pPr algn="ctr"/>
            <a:r>
              <a:rPr lang="el-GR" sz="4000" dirty="0"/>
              <a:t>Περί της  απονομής Εκκλησιαστικών </a:t>
            </a:r>
            <a:r>
              <a:rPr lang="el-GR" sz="4000" dirty="0" err="1"/>
              <a:t>Οφφικίων</a:t>
            </a:r>
            <a:r>
              <a:rPr lang="el-GR" sz="4000" dirty="0"/>
              <a:t> στην </a:t>
            </a:r>
            <a:r>
              <a:rPr lang="el-GR" sz="4000" dirty="0" err="1"/>
              <a:t>ΕτΕ</a:t>
            </a:r>
            <a:endParaRPr lang="el-GR" sz="4000" dirty="0"/>
          </a:p>
        </p:txBody>
      </p:sp>
      <p:sp>
        <p:nvSpPr>
          <p:cNvPr id="3" name="Θέση περιεχομένου 2">
            <a:extLst>
              <a:ext uri="{FF2B5EF4-FFF2-40B4-BE49-F238E27FC236}">
                <a16:creationId xmlns:a16="http://schemas.microsoft.com/office/drawing/2014/main" id="{656D1222-ACAC-C9A4-1C37-4A4932C29865}"/>
              </a:ext>
            </a:extLst>
          </p:cNvPr>
          <p:cNvSpPr>
            <a:spLocks noGrp="1"/>
          </p:cNvSpPr>
          <p:nvPr>
            <p:ph idx="1"/>
          </p:nvPr>
        </p:nvSpPr>
        <p:spPr>
          <a:xfrm>
            <a:off x="-1" y="586596"/>
            <a:ext cx="12191999" cy="6271404"/>
          </a:xfrm>
        </p:spPr>
        <p:txBody>
          <a:bodyPr>
            <a:normAutofit fontScale="77500" lnSpcReduction="20000"/>
          </a:bodyPr>
          <a:lstStyle/>
          <a:p>
            <a:pPr marL="0" indent="0">
              <a:buNone/>
            </a:pPr>
            <a:r>
              <a:rPr lang="el-GR" dirty="0"/>
              <a:t>2. Στους εγγάμους Πρεσβυτέρους</a:t>
            </a:r>
          </a:p>
          <a:p>
            <a:pPr marL="0" indent="0">
              <a:buNone/>
            </a:pPr>
            <a:r>
              <a:rPr lang="el-GR" dirty="0"/>
              <a:t>Απονέμονται τα </a:t>
            </a:r>
            <a:r>
              <a:rPr lang="el-GR" dirty="0" err="1"/>
              <a:t>Οφφίκια</a:t>
            </a:r>
            <a:r>
              <a:rPr lang="el-GR" dirty="0"/>
              <a:t> του </a:t>
            </a:r>
            <a:r>
              <a:rPr lang="el-GR" u="sng" dirty="0"/>
              <a:t>Σακελλαρίου</a:t>
            </a:r>
            <a:r>
              <a:rPr lang="el-GR" dirty="0"/>
              <a:t>, του </a:t>
            </a:r>
            <a:r>
              <a:rPr lang="el-GR" u="sng" dirty="0"/>
              <a:t>Οικονόμου</a:t>
            </a:r>
            <a:r>
              <a:rPr lang="el-GR" dirty="0"/>
              <a:t> και του </a:t>
            </a:r>
            <a:r>
              <a:rPr lang="el-GR" u="sng" dirty="0"/>
              <a:t>Πρωτοπρεσβυτέρου</a:t>
            </a:r>
            <a:r>
              <a:rPr lang="el-GR" dirty="0"/>
              <a:t>.</a:t>
            </a:r>
            <a:endParaRPr lang="el-GR" u="sng" dirty="0"/>
          </a:p>
          <a:p>
            <a:pPr marL="0" indent="0">
              <a:buNone/>
            </a:pPr>
            <a:r>
              <a:rPr lang="el-GR" dirty="0"/>
              <a:t>α΄. Το </a:t>
            </a:r>
            <a:r>
              <a:rPr lang="el-GR" b="1" dirty="0" err="1"/>
              <a:t>Οφφίκιο</a:t>
            </a:r>
            <a:r>
              <a:rPr lang="el-GR" b="1" dirty="0"/>
              <a:t> του Σακελλαρίου </a:t>
            </a:r>
            <a:r>
              <a:rPr lang="el-GR" dirty="0"/>
              <a:t>απονέμεται σε </a:t>
            </a:r>
            <a:r>
              <a:rPr lang="el-GR" dirty="0">
                <a:effectLst>
                  <a:outerShdw blurRad="38100" dist="38100" dir="2700000" algn="tl">
                    <a:srgbClr val="000000">
                      <a:alpha val="43137"/>
                    </a:srgbClr>
                  </a:outerShdw>
                </a:effectLst>
              </a:rPr>
              <a:t>Πρεσβυτέρους, αποφοίτους εκκλησιαστικού Γυμνασίου ή Λυκείου</a:t>
            </a:r>
            <a:r>
              <a:rPr lang="el-GR" dirty="0"/>
              <a:t>, χειροτονημένους τουλάχιστον από 2ετίας και διακρινόμενους για ευσέβεια, ήθος και ιερατικό ζήλο.</a:t>
            </a:r>
          </a:p>
          <a:p>
            <a:pPr marL="0" indent="0">
              <a:buNone/>
            </a:pPr>
            <a:r>
              <a:rPr lang="el-GR" dirty="0"/>
              <a:t>β΄. Το </a:t>
            </a:r>
            <a:r>
              <a:rPr lang="el-GR" b="1" dirty="0" err="1"/>
              <a:t>Οφφίκιο</a:t>
            </a:r>
            <a:r>
              <a:rPr lang="el-GR" b="1" dirty="0"/>
              <a:t> του Οικονόμου </a:t>
            </a:r>
            <a:r>
              <a:rPr lang="el-GR" dirty="0"/>
              <a:t>απονέμεται σε </a:t>
            </a:r>
            <a:r>
              <a:rPr lang="el-GR" dirty="0">
                <a:effectLst>
                  <a:outerShdw blurRad="38100" dist="38100" dir="2700000" algn="tl">
                    <a:srgbClr val="000000">
                      <a:alpha val="43137"/>
                    </a:srgbClr>
                  </a:outerShdw>
                </a:effectLst>
              </a:rPr>
              <a:t>Πρεσβυτέρους, </a:t>
            </a:r>
            <a:r>
              <a:rPr lang="el-GR" dirty="0" err="1">
                <a:effectLst>
                  <a:outerShdw blurRad="38100" dist="38100" dir="2700000" algn="tl">
                    <a:srgbClr val="000000">
                      <a:alpha val="43137"/>
                    </a:srgbClr>
                  </a:outerShdw>
                </a:effectLst>
              </a:rPr>
              <a:t>Ανωτάτης</a:t>
            </a:r>
            <a:r>
              <a:rPr lang="el-GR" dirty="0">
                <a:effectLst>
                  <a:outerShdw blurRad="38100" dist="38100" dir="2700000" algn="tl">
                    <a:srgbClr val="000000">
                      <a:alpha val="43137"/>
                    </a:srgbClr>
                  </a:outerShdw>
                </a:effectLst>
              </a:rPr>
              <a:t> Εκπαιδεύσεως</a:t>
            </a:r>
            <a:r>
              <a:rPr lang="el-GR" dirty="0"/>
              <a:t>, οι οποίοι έχουν πάρει το πτυχίο τους τουλάχιστον από 3ετίας, έχουν υπερβεί τουλάχιστον το 30</a:t>
            </a:r>
            <a:r>
              <a:rPr lang="el-GR" baseline="30000" dirty="0"/>
              <a:t>ο</a:t>
            </a:r>
            <a:r>
              <a:rPr lang="el-GR" dirty="0"/>
              <a:t> έτος της ηλικίας τους και έχουν επιδείξει πλούσιο έργο στην ενορία τους. </a:t>
            </a:r>
          </a:p>
          <a:p>
            <a:pPr marL="0" indent="0">
              <a:buNone/>
            </a:pPr>
            <a:r>
              <a:rPr lang="el-GR" dirty="0"/>
              <a:t>γ΄. Το </a:t>
            </a:r>
            <a:r>
              <a:rPr lang="el-GR" b="1" dirty="0" err="1"/>
              <a:t>Οφφίκιο</a:t>
            </a:r>
            <a:r>
              <a:rPr lang="el-GR" b="1" dirty="0"/>
              <a:t> του Πρωτοπρεσβυτέρου </a:t>
            </a:r>
            <a:r>
              <a:rPr lang="el-GR" dirty="0"/>
              <a:t>απονέμεται σε </a:t>
            </a:r>
            <a:r>
              <a:rPr lang="el-GR" dirty="0">
                <a:effectLst>
                  <a:outerShdw blurRad="38100" dist="38100" dir="2700000" algn="tl">
                    <a:srgbClr val="000000">
                      <a:alpha val="43137"/>
                    </a:srgbClr>
                  </a:outerShdw>
                </a:effectLst>
              </a:rPr>
              <a:t>Πρεσβυτέρους που έχουν αποκτήσει πτυχίο </a:t>
            </a:r>
            <a:r>
              <a:rPr lang="el-GR" dirty="0" err="1">
                <a:effectLst>
                  <a:outerShdw blurRad="38100" dist="38100" dir="2700000" algn="tl">
                    <a:srgbClr val="000000">
                      <a:alpha val="43137"/>
                    </a:srgbClr>
                  </a:outerShdw>
                </a:effectLst>
              </a:rPr>
              <a:t>Ανωτάτης</a:t>
            </a:r>
            <a:r>
              <a:rPr lang="el-GR" dirty="0">
                <a:effectLst>
                  <a:outerShdw blurRad="38100" dist="38100" dir="2700000" algn="tl">
                    <a:srgbClr val="000000">
                      <a:alpha val="43137"/>
                    </a:srgbClr>
                  </a:outerShdw>
                </a:effectLst>
              </a:rPr>
              <a:t> Εκπαιδεύσεως, και έχουν διακριθεί σε κάποια εκκλησιαστική διακονία</a:t>
            </a:r>
            <a:r>
              <a:rPr lang="el-GR" dirty="0"/>
              <a:t>, έχουν υπερβεί τουλάχιστον το 30</a:t>
            </a:r>
            <a:r>
              <a:rPr lang="el-GR" baseline="30000" dirty="0"/>
              <a:t>ο</a:t>
            </a:r>
            <a:r>
              <a:rPr lang="el-GR" dirty="0"/>
              <a:t> έτος της ηλικίας τους και έχουν χειροτονηθεί τουλάχιστον από τριετίας. </a:t>
            </a:r>
          </a:p>
          <a:p>
            <a:pPr marL="0" indent="0">
              <a:buNone/>
            </a:pPr>
            <a:r>
              <a:rPr lang="el-GR" dirty="0"/>
              <a:t>δ΄. Το παραπάνω </a:t>
            </a:r>
            <a:r>
              <a:rPr lang="el-GR" dirty="0" err="1"/>
              <a:t>Οφφίκιο</a:t>
            </a:r>
            <a:r>
              <a:rPr lang="el-GR" dirty="0"/>
              <a:t> ο Οικείος Ιεράρχης μπορεί να απονείμει στον γενικό Αρχιερατικό του Επίτροπο και στους </a:t>
            </a:r>
            <a:r>
              <a:rPr lang="el-GR" dirty="0" err="1"/>
              <a:t>αναλαμβάνοντες</a:t>
            </a:r>
            <a:r>
              <a:rPr lang="el-GR" dirty="0"/>
              <a:t> εγγάμους κληρικούς υπεύθυνη διοικητική ή πνευματική διακονία στην Επαρχία του, ανεξαρτήτως χρόνου υπηρεσίας και χειροτονίας. </a:t>
            </a:r>
          </a:p>
          <a:p>
            <a:pPr marL="0" indent="0">
              <a:buNone/>
            </a:pPr>
            <a:r>
              <a:rPr lang="el-GR" dirty="0"/>
              <a:t>ε΄. Διακριτικά του Σακελλαρίου και του Οικονόμου είναι το </a:t>
            </a:r>
            <a:r>
              <a:rPr lang="el-GR" u="sng" dirty="0" err="1"/>
              <a:t>Επιγονάτιο</a:t>
            </a:r>
            <a:r>
              <a:rPr lang="el-GR" dirty="0"/>
              <a:t>, ενώ του Πρωτοπρεσβυτέρου το </a:t>
            </a:r>
            <a:r>
              <a:rPr lang="el-GR" u="sng" dirty="0" err="1"/>
              <a:t>Επιγονάτιο</a:t>
            </a:r>
            <a:r>
              <a:rPr lang="el-GR" dirty="0"/>
              <a:t> και ο </a:t>
            </a:r>
            <a:r>
              <a:rPr lang="el-GR" u="sng" dirty="0"/>
              <a:t>Επιστήθιος Σταυρός</a:t>
            </a:r>
            <a:r>
              <a:rPr lang="el-GR" dirty="0"/>
              <a:t>. </a:t>
            </a:r>
          </a:p>
          <a:p>
            <a:pPr marL="0" indent="0">
              <a:buNone/>
            </a:pPr>
            <a:r>
              <a:rPr lang="el-GR" dirty="0"/>
              <a:t>3. Στους αγάμους ή εγγάμους Διακόνους</a:t>
            </a:r>
          </a:p>
          <a:p>
            <a:pPr marL="0" indent="0">
              <a:buNone/>
            </a:pPr>
            <a:r>
              <a:rPr lang="el-GR" dirty="0"/>
              <a:t>Απονέμεται το </a:t>
            </a:r>
            <a:r>
              <a:rPr lang="el-GR" b="1" dirty="0" err="1"/>
              <a:t>Οφφίκιο</a:t>
            </a:r>
            <a:r>
              <a:rPr lang="el-GR" b="1" dirty="0"/>
              <a:t> του Αρχιδιακόνου</a:t>
            </a:r>
            <a:r>
              <a:rPr lang="el-GR" dirty="0"/>
              <a:t>. Πρέπει να έχουν χειροτονηθεί τουλάχιστον από έτους, άγοντας τουλάχιστον το 25</a:t>
            </a:r>
            <a:r>
              <a:rPr lang="el-GR" baseline="30000" dirty="0"/>
              <a:t>ο</a:t>
            </a:r>
            <a:r>
              <a:rPr lang="el-GR" dirty="0"/>
              <a:t> έτος της ηλικίας τους. </a:t>
            </a:r>
          </a:p>
          <a:p>
            <a:pPr marL="0" indent="0">
              <a:buNone/>
            </a:pPr>
            <a:r>
              <a:rPr lang="el-GR" dirty="0"/>
              <a:t>Σε κάθε εκκλησιαστική επαρχία μπορεί να υπάρχει μόνον ένας Αρχιδιάκονος.</a:t>
            </a:r>
          </a:p>
        </p:txBody>
      </p:sp>
    </p:spTree>
    <p:extLst>
      <p:ext uri="{BB962C8B-B14F-4D97-AF65-F5344CB8AC3E}">
        <p14:creationId xmlns:p14="http://schemas.microsoft.com/office/powerpoint/2010/main" val="3039521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963AD8-8BDA-D1D6-26A8-122D579111DE}"/>
              </a:ext>
            </a:extLst>
          </p:cNvPr>
          <p:cNvSpPr>
            <a:spLocks noGrp="1"/>
          </p:cNvSpPr>
          <p:nvPr>
            <p:ph type="title"/>
          </p:nvPr>
        </p:nvSpPr>
        <p:spPr>
          <a:xfrm>
            <a:off x="0" y="1"/>
            <a:ext cx="12192000" cy="560716"/>
          </a:xfrm>
        </p:spPr>
        <p:txBody>
          <a:bodyPr>
            <a:normAutofit fontScale="90000"/>
          </a:bodyPr>
          <a:lstStyle/>
          <a:p>
            <a:pPr algn="ctr"/>
            <a:r>
              <a:rPr lang="el-GR" sz="4000" dirty="0"/>
              <a:t>Περί της  απονομής Εκκλησιαστικών </a:t>
            </a:r>
            <a:r>
              <a:rPr lang="el-GR" sz="4000" dirty="0" err="1"/>
              <a:t>Οφφικίων</a:t>
            </a:r>
            <a:r>
              <a:rPr lang="el-GR" sz="4000" dirty="0"/>
              <a:t> στην </a:t>
            </a:r>
            <a:r>
              <a:rPr lang="el-GR" sz="4000" dirty="0" err="1"/>
              <a:t>ΕτΕ</a:t>
            </a:r>
            <a:endParaRPr lang="el-GR" sz="4000" dirty="0"/>
          </a:p>
        </p:txBody>
      </p:sp>
      <p:sp>
        <p:nvSpPr>
          <p:cNvPr id="3" name="Θέση περιεχομένου 2">
            <a:extLst>
              <a:ext uri="{FF2B5EF4-FFF2-40B4-BE49-F238E27FC236}">
                <a16:creationId xmlns:a16="http://schemas.microsoft.com/office/drawing/2014/main" id="{77096B47-4877-8B31-B39B-1DAFF58ABFF8}"/>
              </a:ext>
            </a:extLst>
          </p:cNvPr>
          <p:cNvSpPr>
            <a:spLocks noGrp="1"/>
          </p:cNvSpPr>
          <p:nvPr>
            <p:ph idx="1"/>
          </p:nvPr>
        </p:nvSpPr>
        <p:spPr>
          <a:xfrm>
            <a:off x="0" y="560716"/>
            <a:ext cx="12192000" cy="6297283"/>
          </a:xfrm>
        </p:spPr>
        <p:txBody>
          <a:bodyPr>
            <a:normAutofit fontScale="70000" lnSpcReduction="20000"/>
          </a:bodyPr>
          <a:lstStyle/>
          <a:p>
            <a:pPr marL="0" indent="0">
              <a:buNone/>
            </a:pPr>
            <a:r>
              <a:rPr lang="el-GR" dirty="0"/>
              <a:t>Άρθρο 5</a:t>
            </a:r>
          </a:p>
          <a:p>
            <a:pPr marL="0" indent="0">
              <a:buNone/>
            </a:pPr>
            <a:r>
              <a:rPr lang="el-GR" dirty="0"/>
              <a:t>Περί της απονομής </a:t>
            </a:r>
            <a:r>
              <a:rPr lang="el-GR" dirty="0" err="1"/>
              <a:t>Οφφικίων</a:t>
            </a:r>
            <a:r>
              <a:rPr lang="el-GR" dirty="0"/>
              <a:t> σε ειδικές περιπτώσεις</a:t>
            </a:r>
          </a:p>
          <a:p>
            <a:pPr marL="0" indent="0">
              <a:buNone/>
            </a:pPr>
            <a:r>
              <a:rPr lang="el-GR" dirty="0"/>
              <a:t>Σε κληρικούς που ευδοκίμως συμπλήρωσαν τουλάχιστον </a:t>
            </a:r>
            <a:r>
              <a:rPr lang="el-GR" b="1" dirty="0"/>
              <a:t>30ετή εκκλησιαστική διακονία</a:t>
            </a:r>
            <a:r>
              <a:rPr lang="el-GR" dirty="0"/>
              <a:t>, διακρίθηκαν για το ήθος, την ευσέβεια και την ποιμαντική δραστηριότητα ή πρόκειται να εξέλθουν από την ενεργό υπηρεσία, μπορεί ο Οικείος Ιεράρχης να απονείμει, κατ’ εξαίρεση των παραπάνω προϋποθέσεων, το αρμόζον κατά την κρίση του </a:t>
            </a:r>
            <a:r>
              <a:rPr lang="el-GR" dirty="0" err="1"/>
              <a:t>Οφφίκιο</a:t>
            </a:r>
            <a:r>
              <a:rPr lang="el-GR" dirty="0"/>
              <a:t>. </a:t>
            </a:r>
          </a:p>
          <a:p>
            <a:pPr marL="0" indent="0">
              <a:buNone/>
            </a:pPr>
            <a:r>
              <a:rPr lang="el-GR" dirty="0"/>
              <a:t>Άρθρο 6</a:t>
            </a:r>
          </a:p>
          <a:p>
            <a:pPr marL="0" indent="0">
              <a:buNone/>
            </a:pPr>
            <a:r>
              <a:rPr lang="el-GR" dirty="0"/>
              <a:t>Περί του σχήματος του Σταυρού των </a:t>
            </a:r>
            <a:r>
              <a:rPr lang="el-GR" dirty="0" err="1"/>
              <a:t>Οφφικιούχων</a:t>
            </a:r>
            <a:r>
              <a:rPr lang="el-GR" dirty="0"/>
              <a:t> Πρεσβυτέρων και άλλων σχετικών θεμάτων</a:t>
            </a:r>
          </a:p>
          <a:p>
            <a:pPr marL="514350" indent="-514350">
              <a:buAutoNum type="arabicPeriod"/>
            </a:pPr>
            <a:r>
              <a:rPr lang="el-GR" dirty="0"/>
              <a:t>Ο </a:t>
            </a:r>
            <a:r>
              <a:rPr lang="el-GR" b="1" dirty="0"/>
              <a:t>Επιστήθιος Σταυρός </a:t>
            </a:r>
            <a:r>
              <a:rPr lang="el-GR" dirty="0"/>
              <a:t>των αγάμων ή εγγάμων Πρεσβυτέρων, οι οποίοι δικαιούνται να φέρουν αυτόν, σε καμία περίπτωση δεν μπορεί να μοιάζει με Αρχιερατικό Εγκόλπιο, φέροντας στη μέση αυτού εικόνα του Χριστού ή της Θεοτόκου, έτσι ώστε να μην διακρίνεται αν είναι Σταυρός ή Αρχιερατικό Εγκόλπιο.</a:t>
            </a:r>
          </a:p>
          <a:p>
            <a:pPr marL="514350" indent="-514350">
              <a:buAutoNum type="arabicPeriod"/>
            </a:pPr>
            <a:r>
              <a:rPr lang="el-GR" dirty="0"/>
              <a:t>Τα </a:t>
            </a:r>
            <a:r>
              <a:rPr lang="el-GR" b="1" dirty="0"/>
              <a:t>Άμφια</a:t>
            </a:r>
            <a:r>
              <a:rPr lang="el-GR" dirty="0"/>
              <a:t> των Πρεσβυτέρων, αγάμων ή εγγάμων, και των Διακόνων γενικώς, δεν ενδείκνυται να φέρουν περίτεχνες παραστάσεις και μάλιστα τον Κύριο να ευλογεί ή να εικονίζεται ως Αρχιερέας ή να έχει στους ώμους του το απολωλός πρόβατο ή την Αγία Τριάδα ή άλλες εξεζητημένες Παραστάσεις, όπως φέρουν τα επίσημα Άμφια Αρχιερέων ή Προκαθήμενων Αυτοκέφαλων Εκκλησιών ή Πατριαρχών. Τα Άμφια των Ιερέων και Διακόνων </a:t>
            </a:r>
            <a:r>
              <a:rPr lang="el-GR" b="1" dirty="0"/>
              <a:t>πρέπει να φέρουν το </a:t>
            </a:r>
            <a:r>
              <a:rPr lang="el-GR" b="1" dirty="0" err="1"/>
              <a:t>Σημείον</a:t>
            </a:r>
            <a:r>
              <a:rPr lang="el-GR" b="1" dirty="0"/>
              <a:t> του Σταυρού</a:t>
            </a:r>
            <a:r>
              <a:rPr lang="el-GR" dirty="0"/>
              <a:t>. Για λόγους διάκρισης απέναντι στον Οικείο Επίσκοπό τους οι νεότεροι Κληρικοί δεν θα πρέπει να φέρουν Άμφια πολυτελή, βαρύτιμα και περίτεχνα, όταν μάλιστα ο ίδιος ο Επίσκοπός τους φέρει λιτότερα. Επ’ ευκαιρία πανηγύρεων, όλοι οι συμμετέχοντες κληρικοί ενδείκνυται να φέρουν, όσο είναι δυνατόν, ομοιόχρωμα, ομοιόμορφα, καθαρά και επίσημα αλλά όχι εξεζητημένα Άμφια. Επισημότερα Άμφια μπορούν να φέρουν στις γιορτές των Χριστουγέννων, των </a:t>
            </a:r>
            <a:r>
              <a:rPr lang="el-GR" dirty="0" err="1"/>
              <a:t>Θεοφανείων</a:t>
            </a:r>
            <a:r>
              <a:rPr lang="el-GR" dirty="0"/>
              <a:t>, του Πάσχα και της Πεντηκοστής.</a:t>
            </a:r>
          </a:p>
          <a:p>
            <a:pPr marL="514350" indent="-514350">
              <a:buAutoNum type="arabicPeriod"/>
            </a:pPr>
            <a:r>
              <a:rPr lang="el-GR" dirty="0"/>
              <a:t>Όλοι οι </a:t>
            </a:r>
            <a:r>
              <a:rPr lang="el-GR" dirty="0" err="1"/>
              <a:t>Οφφικιούχοι</a:t>
            </a:r>
            <a:r>
              <a:rPr lang="el-GR" dirty="0"/>
              <a:t> και λοιποί Ιερείς, άγαμοι ή έγγαμοι, σε όλες τις επίσημες τελετές, τις Ιερές Ακολουθίες και τα Ιερά Μυστήρια φέρουν απαραιτήτως </a:t>
            </a:r>
            <a:r>
              <a:rPr lang="el-GR" u="sng" dirty="0" err="1"/>
              <a:t>Επιτραχήλιον</a:t>
            </a:r>
            <a:r>
              <a:rPr lang="el-GR" dirty="0"/>
              <a:t> και </a:t>
            </a:r>
            <a:r>
              <a:rPr lang="el-GR" u="sng" dirty="0" err="1"/>
              <a:t>Φελώνιον</a:t>
            </a:r>
            <a:r>
              <a:rPr lang="el-GR" dirty="0"/>
              <a:t>, όταν για την τέλεση αυτών δεν προβλέπεται η ένδυση των Ιερέων με ολόκληρη την Ιερατική τους Στολή. </a:t>
            </a:r>
          </a:p>
        </p:txBody>
      </p:sp>
    </p:spTree>
    <p:extLst>
      <p:ext uri="{BB962C8B-B14F-4D97-AF65-F5344CB8AC3E}">
        <p14:creationId xmlns:p14="http://schemas.microsoft.com/office/powerpoint/2010/main" val="2728157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284285-E730-43E6-C846-C95E60B12825}"/>
              </a:ext>
            </a:extLst>
          </p:cNvPr>
          <p:cNvSpPr>
            <a:spLocks noGrp="1"/>
          </p:cNvSpPr>
          <p:nvPr>
            <p:ph type="title"/>
          </p:nvPr>
        </p:nvSpPr>
        <p:spPr>
          <a:xfrm>
            <a:off x="0" y="18256"/>
            <a:ext cx="12192000" cy="423871"/>
          </a:xfrm>
        </p:spPr>
        <p:txBody>
          <a:bodyPr>
            <a:normAutofit fontScale="90000"/>
          </a:bodyPr>
          <a:lstStyle/>
          <a:p>
            <a:pPr algn="ctr"/>
            <a:r>
              <a:rPr lang="el-GR" sz="4000" dirty="0"/>
              <a:t>Περί της  απονομής Εκκλησιαστικών </a:t>
            </a:r>
            <a:r>
              <a:rPr lang="el-GR" sz="4000" dirty="0" err="1"/>
              <a:t>Οφφικίων</a:t>
            </a:r>
            <a:r>
              <a:rPr lang="el-GR" sz="4000" dirty="0"/>
              <a:t> στην </a:t>
            </a:r>
            <a:r>
              <a:rPr lang="el-GR" sz="4000" dirty="0" err="1"/>
              <a:t>ΕτΕ</a:t>
            </a:r>
            <a:endParaRPr lang="el-GR" sz="4000" dirty="0"/>
          </a:p>
        </p:txBody>
      </p:sp>
      <p:sp>
        <p:nvSpPr>
          <p:cNvPr id="3" name="Θέση περιεχομένου 2">
            <a:extLst>
              <a:ext uri="{FF2B5EF4-FFF2-40B4-BE49-F238E27FC236}">
                <a16:creationId xmlns:a16="http://schemas.microsoft.com/office/drawing/2014/main" id="{238F3ABB-B02B-86C9-2CAF-98241F19CB46}"/>
              </a:ext>
            </a:extLst>
          </p:cNvPr>
          <p:cNvSpPr>
            <a:spLocks noGrp="1"/>
          </p:cNvSpPr>
          <p:nvPr>
            <p:ph idx="1"/>
          </p:nvPr>
        </p:nvSpPr>
        <p:spPr>
          <a:xfrm>
            <a:off x="0" y="442126"/>
            <a:ext cx="12192000" cy="6415873"/>
          </a:xfrm>
        </p:spPr>
        <p:txBody>
          <a:bodyPr>
            <a:normAutofit fontScale="70000" lnSpcReduction="20000"/>
          </a:bodyPr>
          <a:lstStyle/>
          <a:p>
            <a:pPr marL="0" indent="0">
              <a:buNone/>
            </a:pPr>
            <a:r>
              <a:rPr lang="el-GR" dirty="0"/>
              <a:t>Άρθρο 7</a:t>
            </a:r>
          </a:p>
          <a:p>
            <a:pPr marL="0" indent="0">
              <a:buNone/>
            </a:pPr>
            <a:r>
              <a:rPr lang="el-GR" dirty="0"/>
              <a:t>Περί της μετά φειδούς και μεγάλης προσοχής απονομής των </a:t>
            </a:r>
            <a:r>
              <a:rPr lang="el-GR" dirty="0" err="1"/>
              <a:t>Οφφικίων</a:t>
            </a:r>
            <a:r>
              <a:rPr lang="el-GR" dirty="0"/>
              <a:t> υπό των Οικείων Ιεραρχών</a:t>
            </a:r>
          </a:p>
          <a:p>
            <a:pPr marL="514350" indent="-514350">
              <a:buAutoNum type="arabicPeriod"/>
            </a:pPr>
            <a:r>
              <a:rPr lang="el-GR" dirty="0"/>
              <a:t>Η απονομή των </a:t>
            </a:r>
            <a:r>
              <a:rPr lang="el-GR" dirty="0" err="1"/>
              <a:t>Οφφικίων</a:t>
            </a:r>
            <a:r>
              <a:rPr lang="el-GR" dirty="0"/>
              <a:t> οφείλει να γίνεται με μεγάλη φειδώ, πολλή προσοχή και περίσκεψη και με βάση τα απαιτούμενα κριτήρια, ώστε ο τιμώμενος από την Εκκλησία να αποτελέσει παράδειγμα προς μίμηση από τους υπόλοιπους Κληρικούς. </a:t>
            </a:r>
          </a:p>
          <a:p>
            <a:pPr marL="514350" indent="-514350">
              <a:buAutoNum type="arabicPeriod"/>
            </a:pPr>
            <a:r>
              <a:rPr lang="el-GR" dirty="0"/>
              <a:t>Η απονομή </a:t>
            </a:r>
            <a:r>
              <a:rPr lang="el-GR" dirty="0" err="1"/>
              <a:t>Οφφικίου</a:t>
            </a:r>
            <a:r>
              <a:rPr lang="el-GR" dirty="0"/>
              <a:t> από τον Οικείο Ιεράρχη προς τους Κληρικούς που έχουν τα αντίστοιχα προσόντα δεν είναι υποχρεωτική, αλλά επαφίεται στη διακριτική ευχέρεια και προαίρεσή του. Ωστόσο, δεν επαφίεται στη διακριτική ευχέρεια και προαίρεσή του η απονομή </a:t>
            </a:r>
            <a:r>
              <a:rPr lang="el-GR" dirty="0" err="1"/>
              <a:t>Οφφικίων</a:t>
            </a:r>
            <a:r>
              <a:rPr lang="el-GR" dirty="0"/>
              <a:t> σε όσους δεν έχουν τα προσόντα, τα οποία αναφέρονται στον Κανονισμό.</a:t>
            </a:r>
          </a:p>
          <a:p>
            <a:pPr marL="0" indent="0">
              <a:buNone/>
            </a:pPr>
            <a:r>
              <a:rPr lang="el-GR" dirty="0"/>
              <a:t>Άρθρο 8</a:t>
            </a:r>
          </a:p>
          <a:p>
            <a:pPr marL="0" indent="0">
              <a:buNone/>
            </a:pPr>
            <a:r>
              <a:rPr lang="el-GR" dirty="0"/>
              <a:t>Περί μη ομαδικής απονομής </a:t>
            </a:r>
            <a:r>
              <a:rPr lang="el-GR" dirty="0" err="1"/>
              <a:t>Οφφικίων</a:t>
            </a:r>
            <a:endParaRPr lang="el-GR" dirty="0"/>
          </a:p>
          <a:p>
            <a:pPr marL="0" indent="0">
              <a:buNone/>
            </a:pPr>
            <a:r>
              <a:rPr lang="el-GR" dirty="0"/>
              <a:t>Τα </a:t>
            </a:r>
            <a:r>
              <a:rPr lang="el-GR" dirty="0" err="1"/>
              <a:t>Οφφίκια</a:t>
            </a:r>
            <a:r>
              <a:rPr lang="el-GR" dirty="0"/>
              <a:t> πρέπει, αν είναι δυνατόν, να απονέμονται από τον Οικείο Ιεράρχη προσωπικώς, δηλαδή με </a:t>
            </a:r>
            <a:r>
              <a:rPr lang="el-GR" u="sng" dirty="0"/>
              <a:t>ειδική Τελετή </a:t>
            </a:r>
            <a:r>
              <a:rPr lang="el-GR" dirty="0"/>
              <a:t>για κάθε ένα Κληρικό, και όχι ομαδικώς. Μετά την απονομή εκδίδεται από τον Οικείο Ιεράρχη το σχετικό </a:t>
            </a:r>
            <a:r>
              <a:rPr lang="el-GR" u="sng" dirty="0" err="1"/>
              <a:t>Ευεργετήριο</a:t>
            </a:r>
            <a:r>
              <a:rPr lang="el-GR" u="sng" dirty="0"/>
              <a:t> Γράμμα</a:t>
            </a:r>
            <a:r>
              <a:rPr lang="el-GR" dirty="0"/>
              <a:t>, με το οποίο βεβαιώνεται η απονομή του </a:t>
            </a:r>
            <a:r>
              <a:rPr lang="el-GR" dirty="0" err="1"/>
              <a:t>Οφφικίου</a:t>
            </a:r>
            <a:r>
              <a:rPr lang="el-GR" dirty="0"/>
              <a:t> επισήμως και γραπτώς. </a:t>
            </a:r>
          </a:p>
          <a:p>
            <a:pPr marL="0" indent="0">
              <a:buNone/>
            </a:pPr>
            <a:r>
              <a:rPr lang="el-GR" dirty="0"/>
              <a:t>Άρθρο 9</a:t>
            </a:r>
          </a:p>
          <a:p>
            <a:pPr marL="0" indent="0">
              <a:buNone/>
            </a:pPr>
            <a:r>
              <a:rPr lang="el-GR" dirty="0"/>
              <a:t>Περί της περιοχής στην οποία ισχύουν τα απονεμηθέντα </a:t>
            </a:r>
            <a:r>
              <a:rPr lang="el-GR" dirty="0" err="1"/>
              <a:t>Οφφίκια</a:t>
            </a:r>
            <a:endParaRPr lang="el-GR" dirty="0"/>
          </a:p>
          <a:p>
            <a:pPr marL="514350" indent="-514350">
              <a:buAutoNum type="arabicPeriod"/>
            </a:pPr>
            <a:r>
              <a:rPr lang="el-GR" dirty="0"/>
              <a:t>Τα </a:t>
            </a:r>
            <a:r>
              <a:rPr lang="el-GR" dirty="0" err="1"/>
              <a:t>Οφφίκια</a:t>
            </a:r>
            <a:r>
              <a:rPr lang="el-GR" dirty="0"/>
              <a:t> που απονέμονται από τον Οικείο Αρχιερέα στην Επαρχία του, σε κληρικούς της περιφέρειάς του, ισχύουν μόνο εντός των ορίων της δικαιοδοσίας του, μπορεί δε να ισχύουν και σε άλλη Εκκλησιαστική Επαρχία μόνο με έγκριση των κατά τόπους Αρχιερέων. </a:t>
            </a:r>
          </a:p>
          <a:p>
            <a:pPr marL="514350" indent="-514350">
              <a:buAutoNum type="arabicPeriod"/>
            </a:pPr>
            <a:r>
              <a:rPr lang="el-GR" dirty="0"/>
              <a:t>Ομοίως, Αρχιερείς άλλης Εκκλησιαστικής Περιφέρειας δεν μπορούν να απονέμουν </a:t>
            </a:r>
            <a:r>
              <a:rPr lang="el-GR" dirty="0" err="1"/>
              <a:t>Οφφίκια</a:t>
            </a:r>
            <a:r>
              <a:rPr lang="el-GR" dirty="0"/>
              <a:t> σε κληρικούς που ανήκουν σε δικαιοδοσία άλλου Αρχιερέα, και σε περίπτωση που απονεμηθούν καθόλου δεν αναγνωρίζονται. </a:t>
            </a:r>
          </a:p>
        </p:txBody>
      </p:sp>
    </p:spTree>
    <p:extLst>
      <p:ext uri="{BB962C8B-B14F-4D97-AF65-F5344CB8AC3E}">
        <p14:creationId xmlns:p14="http://schemas.microsoft.com/office/powerpoint/2010/main" val="2273918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79371D-47F0-44FF-6DD0-61372A56A499}"/>
              </a:ext>
            </a:extLst>
          </p:cNvPr>
          <p:cNvSpPr>
            <a:spLocks noGrp="1"/>
          </p:cNvSpPr>
          <p:nvPr>
            <p:ph type="title"/>
          </p:nvPr>
        </p:nvSpPr>
        <p:spPr>
          <a:xfrm>
            <a:off x="0" y="18256"/>
            <a:ext cx="12192000" cy="473450"/>
          </a:xfrm>
        </p:spPr>
        <p:txBody>
          <a:bodyPr>
            <a:normAutofit fontScale="90000"/>
          </a:bodyPr>
          <a:lstStyle/>
          <a:p>
            <a:pPr algn="ctr"/>
            <a:r>
              <a:rPr lang="el-GR" sz="4000" dirty="0"/>
              <a:t>Περί της  απονομής Εκκλησιαστικών </a:t>
            </a:r>
            <a:r>
              <a:rPr lang="el-GR" sz="4000" dirty="0" err="1"/>
              <a:t>Οφφικίων</a:t>
            </a:r>
            <a:r>
              <a:rPr lang="el-GR" sz="4000" dirty="0"/>
              <a:t> στην </a:t>
            </a:r>
            <a:r>
              <a:rPr lang="el-GR" sz="4000" dirty="0" err="1"/>
              <a:t>ΕτΕ</a:t>
            </a:r>
            <a:endParaRPr lang="el-GR" sz="4000" dirty="0"/>
          </a:p>
        </p:txBody>
      </p:sp>
      <p:sp>
        <p:nvSpPr>
          <p:cNvPr id="3" name="Θέση περιεχομένου 2">
            <a:extLst>
              <a:ext uri="{FF2B5EF4-FFF2-40B4-BE49-F238E27FC236}">
                <a16:creationId xmlns:a16="http://schemas.microsoft.com/office/drawing/2014/main" id="{DD8E900C-9BB0-5F3B-0FB3-AE5AEA601C6B}"/>
              </a:ext>
            </a:extLst>
          </p:cNvPr>
          <p:cNvSpPr>
            <a:spLocks noGrp="1"/>
          </p:cNvSpPr>
          <p:nvPr>
            <p:ph idx="1"/>
          </p:nvPr>
        </p:nvSpPr>
        <p:spPr>
          <a:xfrm>
            <a:off x="0" y="491706"/>
            <a:ext cx="12192000" cy="6348038"/>
          </a:xfrm>
        </p:spPr>
        <p:txBody>
          <a:bodyPr>
            <a:normAutofit fontScale="62500" lnSpcReduction="20000"/>
          </a:bodyPr>
          <a:lstStyle/>
          <a:p>
            <a:pPr marL="0" indent="0">
              <a:buNone/>
            </a:pPr>
            <a:r>
              <a:rPr lang="el-GR" dirty="0"/>
              <a:t>Άρθρο 10</a:t>
            </a:r>
          </a:p>
          <a:p>
            <a:pPr marL="0" indent="0">
              <a:buNone/>
            </a:pPr>
            <a:r>
              <a:rPr lang="el-GR" dirty="0"/>
              <a:t>Περί του προβαδίσματος των </a:t>
            </a:r>
            <a:r>
              <a:rPr lang="el-GR" dirty="0" err="1"/>
              <a:t>Οφφικιούχων</a:t>
            </a:r>
            <a:r>
              <a:rPr lang="el-GR" dirty="0"/>
              <a:t> ιερέων</a:t>
            </a:r>
          </a:p>
          <a:p>
            <a:pPr marL="514350" indent="-514350">
              <a:buAutoNum type="arabicPeriod"/>
            </a:pPr>
            <a:r>
              <a:rPr lang="el-GR" dirty="0"/>
              <a:t>Η σειρά μέχρι την τάξη που επικρατεί σήμερα είναι η εξής:</a:t>
            </a:r>
          </a:p>
          <a:p>
            <a:pPr marL="457200" lvl="1" indent="0">
              <a:buNone/>
            </a:pPr>
            <a:r>
              <a:rPr lang="el-GR" dirty="0"/>
              <a:t>α΄ Αρχιμανδρίτες</a:t>
            </a:r>
          </a:p>
          <a:p>
            <a:pPr marL="457200" lvl="1" indent="0">
              <a:buNone/>
            </a:pPr>
            <a:r>
              <a:rPr lang="el-GR" dirty="0"/>
              <a:t>β΄ Πρωτοπρεσβύτεροι</a:t>
            </a:r>
          </a:p>
          <a:p>
            <a:pPr marL="457200" lvl="1" indent="0">
              <a:buNone/>
            </a:pPr>
            <a:r>
              <a:rPr lang="el-GR" dirty="0"/>
              <a:t>γ΄ </a:t>
            </a:r>
            <a:r>
              <a:rPr lang="el-GR" dirty="0" err="1"/>
              <a:t>Σύγκελλοι</a:t>
            </a:r>
            <a:endParaRPr lang="el-GR" dirty="0"/>
          </a:p>
          <a:p>
            <a:pPr marL="457200" lvl="1" indent="0">
              <a:buNone/>
            </a:pPr>
            <a:r>
              <a:rPr lang="el-GR" dirty="0"/>
              <a:t>δ΄ Οικονόμοι</a:t>
            </a:r>
          </a:p>
          <a:p>
            <a:pPr marL="457200" lvl="1" indent="0">
              <a:buNone/>
            </a:pPr>
            <a:r>
              <a:rPr lang="el-GR" dirty="0"/>
              <a:t>ε΄ Σακελλάριοι</a:t>
            </a:r>
          </a:p>
          <a:p>
            <a:pPr marL="0" indent="0">
              <a:buNone/>
            </a:pPr>
            <a:r>
              <a:rPr lang="el-GR" dirty="0"/>
              <a:t>2. Οι </a:t>
            </a:r>
            <a:r>
              <a:rPr lang="el-GR" dirty="0" err="1"/>
              <a:t>Οφφικιούχοι</a:t>
            </a:r>
            <a:r>
              <a:rPr lang="el-GR" dirty="0"/>
              <a:t> Πρεσβύτεροι, άγαμοι ή έγγαμοι, προηγούνται βάσει του χρόνου χειροτονίας τους ως Πρεσβυτέρων, και όχι βάσει του χρόνου απονομής του </a:t>
            </a:r>
            <a:r>
              <a:rPr lang="el-GR" dirty="0" err="1"/>
              <a:t>Οφφικίου</a:t>
            </a:r>
            <a:r>
              <a:rPr lang="el-GR" dirty="0"/>
              <a:t> τους. </a:t>
            </a:r>
          </a:p>
          <a:p>
            <a:pPr marL="0" indent="0">
              <a:buNone/>
            </a:pPr>
            <a:r>
              <a:rPr lang="el-GR" dirty="0"/>
              <a:t>3. Στη σειρά του Προβαδίσματος μεταξύ </a:t>
            </a:r>
            <a:r>
              <a:rPr lang="el-GR" dirty="0" err="1"/>
              <a:t>Οφφικιούχων</a:t>
            </a:r>
            <a:r>
              <a:rPr lang="el-GR" dirty="0"/>
              <a:t> Ιερέων, τηρείται η εξής ειδική σειρά:</a:t>
            </a:r>
          </a:p>
          <a:p>
            <a:pPr marL="0" indent="0">
              <a:buNone/>
            </a:pPr>
            <a:r>
              <a:rPr lang="el-GR" dirty="0"/>
              <a:t>α) Πρώτος είναι ο </a:t>
            </a:r>
            <a:r>
              <a:rPr lang="el-GR" b="1" dirty="0"/>
              <a:t>Αρχιγραμματέας της Ιεράς Συνόδου</a:t>
            </a:r>
            <a:r>
              <a:rPr lang="el-GR" dirty="0"/>
              <a:t>, ο οποίος προηγείται όλων των ιερέων της Εκκλησίας της Ελλάδος, ανεξαρτήτως </a:t>
            </a:r>
            <a:r>
              <a:rPr lang="el-GR" dirty="0" err="1"/>
              <a:t>Πρεσβείων</a:t>
            </a:r>
            <a:r>
              <a:rPr lang="el-GR" dirty="0"/>
              <a:t> και </a:t>
            </a:r>
            <a:r>
              <a:rPr lang="el-GR" dirty="0" err="1"/>
              <a:t>Οφφικίων</a:t>
            </a:r>
            <a:r>
              <a:rPr lang="el-GR" dirty="0"/>
              <a:t> και του Εκκλησιαστικού χώρου στον οποίο ιερουργεί. </a:t>
            </a:r>
          </a:p>
          <a:p>
            <a:pPr marL="0" indent="0">
              <a:buNone/>
            </a:pPr>
            <a:r>
              <a:rPr lang="el-GR" dirty="0"/>
              <a:t>β) Ακολουθούν οι </a:t>
            </a:r>
            <a:r>
              <a:rPr lang="el-GR" b="1" dirty="0" err="1"/>
              <a:t>Πρωτοσύγκελλοι</a:t>
            </a:r>
            <a:r>
              <a:rPr lang="el-GR" dirty="0"/>
              <a:t> της Ιεράς Αρχιεπισκοπής Αθηνών και των Ιερών Μητροπόλεων, οι οποίοι προηγούνται των Πρεσβυτέρων στην επαρχία που αυτοί διακονούν, ανεξαρτήτως </a:t>
            </a:r>
            <a:r>
              <a:rPr lang="el-GR" dirty="0" err="1"/>
              <a:t>Πρεσβείων</a:t>
            </a:r>
            <a:r>
              <a:rPr lang="el-GR" dirty="0"/>
              <a:t> και </a:t>
            </a:r>
            <a:r>
              <a:rPr lang="el-GR" dirty="0" err="1"/>
              <a:t>Οφφικίων</a:t>
            </a:r>
            <a:r>
              <a:rPr lang="el-GR" dirty="0"/>
              <a:t>.</a:t>
            </a:r>
          </a:p>
          <a:p>
            <a:pPr marL="0" indent="0">
              <a:buNone/>
            </a:pPr>
            <a:r>
              <a:rPr lang="el-GR" dirty="0"/>
              <a:t>γ) Ακολουθούν οι </a:t>
            </a:r>
            <a:r>
              <a:rPr lang="el-GR" b="1" dirty="0"/>
              <a:t>Γραμματείς – Πρακτικογράφοι </a:t>
            </a:r>
            <a:r>
              <a:rPr lang="el-GR" dirty="0"/>
              <a:t>της Ιεράς Συνόδου, ανεξαρτήτως </a:t>
            </a:r>
            <a:r>
              <a:rPr lang="el-GR" dirty="0" err="1"/>
              <a:t>Πρεσβείων</a:t>
            </a:r>
            <a:r>
              <a:rPr lang="el-GR" dirty="0"/>
              <a:t> και </a:t>
            </a:r>
            <a:r>
              <a:rPr lang="el-GR" dirty="0" err="1"/>
              <a:t>Οφφικίων</a:t>
            </a:r>
            <a:r>
              <a:rPr lang="el-GR" dirty="0"/>
              <a:t>.</a:t>
            </a:r>
          </a:p>
          <a:p>
            <a:pPr marL="0" indent="0">
              <a:buNone/>
            </a:pPr>
            <a:r>
              <a:rPr lang="el-GR" dirty="0"/>
              <a:t>δ) Έπονται οι </a:t>
            </a:r>
            <a:r>
              <a:rPr lang="el-GR" b="1" dirty="0"/>
              <a:t>Ιεροκήρυκες</a:t>
            </a:r>
            <a:r>
              <a:rPr lang="el-GR" dirty="0"/>
              <a:t>.</a:t>
            </a:r>
          </a:p>
          <a:p>
            <a:pPr marL="0" indent="0">
              <a:buNone/>
            </a:pPr>
            <a:r>
              <a:rPr lang="el-GR" dirty="0"/>
              <a:t>ε) Ακολουθούν οι </a:t>
            </a:r>
            <a:r>
              <a:rPr lang="el-GR" b="1" dirty="0"/>
              <a:t>Ηγούμενοι των Ιερών Μονών</a:t>
            </a:r>
            <a:r>
              <a:rPr lang="el-GR" dirty="0"/>
              <a:t>, οι οποίοι προηγούνται κάθε άλλου Πρεσβυτέρου μόνο στη Μονή τους, ανεξαρτήτως </a:t>
            </a:r>
            <a:r>
              <a:rPr lang="el-GR" dirty="0" err="1"/>
              <a:t>Πρεσβείων</a:t>
            </a:r>
            <a:r>
              <a:rPr lang="el-GR" dirty="0"/>
              <a:t> και </a:t>
            </a:r>
            <a:r>
              <a:rPr lang="el-GR" dirty="0" err="1"/>
              <a:t>Οφφικίων</a:t>
            </a:r>
            <a:r>
              <a:rPr lang="el-GR" dirty="0"/>
              <a:t>. Σημείωση: οι παραπάνω Ηγούμενοι σε καμία περίπτωση μπορούν να φέρουν, εκτός της Ιεράς Μονής τους, Μανδύα ή Πατερίτσα, τα οποία μπορούν να φέρουν, εάν έχουν δοθεί σ’ αυτούς, μόνο στη μονή τους.</a:t>
            </a:r>
          </a:p>
          <a:p>
            <a:pPr marL="0" indent="0">
              <a:buNone/>
            </a:pPr>
            <a:r>
              <a:rPr lang="el-GR" dirty="0" err="1"/>
              <a:t>στ</a:t>
            </a:r>
            <a:r>
              <a:rPr lang="el-GR" dirty="0"/>
              <a:t>) Μετά από αυτούς ακολουθούν οι </a:t>
            </a:r>
            <a:r>
              <a:rPr lang="el-GR" b="1" dirty="0"/>
              <a:t>Σχολάρχες των Εκκλησιαστικών Σχολών</a:t>
            </a:r>
            <a:r>
              <a:rPr lang="el-GR" dirty="0"/>
              <a:t>, οι οποίοι προηγούνται και αυτοί κάθε άλλου κληρικού, στον Ναό της Σχολής τους μόνο, ανεξαρτήτως </a:t>
            </a:r>
            <a:r>
              <a:rPr lang="el-GR" dirty="0" err="1"/>
              <a:t>Πρεσβείων</a:t>
            </a:r>
            <a:r>
              <a:rPr lang="el-GR" dirty="0"/>
              <a:t> και </a:t>
            </a:r>
            <a:r>
              <a:rPr lang="el-GR" dirty="0" err="1"/>
              <a:t>Οφφικίων</a:t>
            </a:r>
            <a:r>
              <a:rPr lang="el-GR" dirty="0"/>
              <a:t>.</a:t>
            </a:r>
          </a:p>
          <a:p>
            <a:pPr marL="0" indent="0">
              <a:buNone/>
            </a:pPr>
            <a:r>
              <a:rPr lang="el-GR" dirty="0"/>
              <a:t>ζ) Τέλος έπονται </a:t>
            </a:r>
            <a:r>
              <a:rPr lang="el-GR" b="1" dirty="0"/>
              <a:t>οι </a:t>
            </a:r>
            <a:r>
              <a:rPr lang="el-GR" b="1" dirty="0" err="1"/>
              <a:t>Οφφικιούχοι</a:t>
            </a:r>
            <a:r>
              <a:rPr lang="el-GR" b="1" dirty="0"/>
              <a:t> Εφημέριοι</a:t>
            </a:r>
            <a:r>
              <a:rPr lang="el-GR" dirty="0"/>
              <a:t>. </a:t>
            </a:r>
          </a:p>
        </p:txBody>
      </p:sp>
    </p:spTree>
    <p:extLst>
      <p:ext uri="{BB962C8B-B14F-4D97-AF65-F5344CB8AC3E}">
        <p14:creationId xmlns:p14="http://schemas.microsoft.com/office/powerpoint/2010/main" val="2375992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F16948-2E39-1A06-D89F-129D3E33465B}"/>
              </a:ext>
            </a:extLst>
          </p:cNvPr>
          <p:cNvSpPr>
            <a:spLocks noGrp="1"/>
          </p:cNvSpPr>
          <p:nvPr>
            <p:ph type="title"/>
          </p:nvPr>
        </p:nvSpPr>
        <p:spPr>
          <a:xfrm>
            <a:off x="0" y="18256"/>
            <a:ext cx="12192000" cy="551088"/>
          </a:xfrm>
        </p:spPr>
        <p:txBody>
          <a:bodyPr>
            <a:normAutofit fontScale="90000"/>
          </a:bodyPr>
          <a:lstStyle/>
          <a:p>
            <a:pPr algn="ctr"/>
            <a:r>
              <a:rPr lang="el-GR" sz="4000" dirty="0"/>
              <a:t>Περί της  απονομής Εκκλησιαστικών </a:t>
            </a:r>
            <a:r>
              <a:rPr lang="el-GR" sz="4000" dirty="0" err="1"/>
              <a:t>Οφφικίων</a:t>
            </a:r>
            <a:r>
              <a:rPr lang="el-GR" sz="4000" dirty="0"/>
              <a:t> στην </a:t>
            </a:r>
            <a:r>
              <a:rPr lang="el-GR" sz="4000" dirty="0" err="1"/>
              <a:t>ΕτΕ</a:t>
            </a:r>
            <a:endParaRPr lang="el-GR" sz="4000" dirty="0"/>
          </a:p>
        </p:txBody>
      </p:sp>
      <p:sp>
        <p:nvSpPr>
          <p:cNvPr id="3" name="Θέση περιεχομένου 2">
            <a:extLst>
              <a:ext uri="{FF2B5EF4-FFF2-40B4-BE49-F238E27FC236}">
                <a16:creationId xmlns:a16="http://schemas.microsoft.com/office/drawing/2014/main" id="{0F2C863D-B013-358B-AC55-4C77918CE03F}"/>
              </a:ext>
            </a:extLst>
          </p:cNvPr>
          <p:cNvSpPr>
            <a:spLocks noGrp="1"/>
          </p:cNvSpPr>
          <p:nvPr>
            <p:ph idx="1"/>
          </p:nvPr>
        </p:nvSpPr>
        <p:spPr>
          <a:xfrm>
            <a:off x="0" y="697117"/>
            <a:ext cx="12192000" cy="6142627"/>
          </a:xfrm>
        </p:spPr>
        <p:txBody>
          <a:bodyPr>
            <a:normAutofit fontScale="55000" lnSpcReduction="20000"/>
          </a:bodyPr>
          <a:lstStyle/>
          <a:p>
            <a:pPr marL="0" indent="0">
              <a:buNone/>
            </a:pPr>
            <a:r>
              <a:rPr lang="el-GR" dirty="0"/>
              <a:t>Άρθρο 11</a:t>
            </a:r>
          </a:p>
          <a:p>
            <a:pPr marL="0" indent="0">
              <a:buNone/>
            </a:pPr>
            <a:r>
              <a:rPr lang="el-GR" dirty="0"/>
              <a:t>Περί της διατηρήσεως Μητρώου </a:t>
            </a:r>
            <a:r>
              <a:rPr lang="el-GR" dirty="0" err="1"/>
              <a:t>Οφφικιούχων</a:t>
            </a:r>
            <a:r>
              <a:rPr lang="el-GR" dirty="0"/>
              <a:t> Κληρικών σε κάθε Ιερά Μητρόπολη.</a:t>
            </a:r>
          </a:p>
          <a:p>
            <a:pPr marL="0" indent="0">
              <a:buNone/>
            </a:pPr>
            <a:r>
              <a:rPr lang="el-GR" dirty="0"/>
              <a:t>Σε κάθε Ιερά Μητρόπολη πρέπει να διατηρείται </a:t>
            </a:r>
            <a:r>
              <a:rPr lang="el-GR" b="1" dirty="0"/>
              <a:t>Μητρώο των </a:t>
            </a:r>
            <a:r>
              <a:rPr lang="el-GR" b="1" dirty="0" err="1"/>
              <a:t>Οφφικιούχων</a:t>
            </a:r>
            <a:r>
              <a:rPr lang="el-GR" b="1" dirty="0"/>
              <a:t> Κληρικών</a:t>
            </a:r>
            <a:r>
              <a:rPr lang="el-GR" dirty="0"/>
              <a:t> της, όπου πρέπει να αναγράφονται όλα τα στοιχεία των Κληρικών που λαμβάνουν </a:t>
            </a:r>
            <a:r>
              <a:rPr lang="el-GR" dirty="0" err="1"/>
              <a:t>Οφφίκια</a:t>
            </a:r>
            <a:r>
              <a:rPr lang="el-GR" dirty="0"/>
              <a:t> στην περιφέρεια αυτή. </a:t>
            </a:r>
          </a:p>
          <a:p>
            <a:pPr marL="0" indent="0">
              <a:buNone/>
            </a:pPr>
            <a:r>
              <a:rPr lang="el-GR" dirty="0"/>
              <a:t>Άρθρο 12</a:t>
            </a:r>
          </a:p>
          <a:p>
            <a:pPr marL="0" indent="0">
              <a:buNone/>
            </a:pPr>
            <a:r>
              <a:rPr lang="el-GR" dirty="0"/>
              <a:t>Περί της ισχύος των ήδη απονεμηθέντων </a:t>
            </a:r>
            <a:r>
              <a:rPr lang="el-GR" dirty="0" err="1"/>
              <a:t>Οφφικίων</a:t>
            </a:r>
            <a:r>
              <a:rPr lang="el-GR" dirty="0"/>
              <a:t>.</a:t>
            </a:r>
          </a:p>
          <a:p>
            <a:pPr marL="0" indent="0">
              <a:buNone/>
            </a:pPr>
            <a:r>
              <a:rPr lang="el-GR" dirty="0" err="1"/>
              <a:t>Οφφίκια</a:t>
            </a:r>
            <a:r>
              <a:rPr lang="el-GR" dirty="0"/>
              <a:t> τα οποία απονεμήθηκαν σε Πρεσβυτέρους ή Διακόνους, αγάμους ή εγγάμους, πριν τη δημοσίευση του παρόντος Κανονισμού, εξακολουθούν να ισχύουν και αν ακόμη απονεμήθηκαν χωρίς τις προϋποθέσεις που προβλέπει ο παρών Κανονισμός. </a:t>
            </a:r>
          </a:p>
          <a:p>
            <a:pPr marL="0" indent="0">
              <a:buNone/>
            </a:pPr>
            <a:r>
              <a:rPr lang="el-GR" dirty="0"/>
              <a:t>Άρθρο 13</a:t>
            </a:r>
          </a:p>
          <a:p>
            <a:pPr marL="0" indent="0">
              <a:buNone/>
            </a:pPr>
            <a:r>
              <a:rPr lang="el-GR" dirty="0"/>
              <a:t>Περί ανακλήσεως της Αποφάσεως απονεμηθέντος </a:t>
            </a:r>
            <a:r>
              <a:rPr lang="el-GR" dirty="0" err="1"/>
              <a:t>Οφφικίου</a:t>
            </a:r>
            <a:r>
              <a:rPr lang="el-GR" dirty="0"/>
              <a:t>.</a:t>
            </a:r>
          </a:p>
          <a:p>
            <a:pPr marL="0" indent="0">
              <a:buNone/>
            </a:pPr>
            <a:r>
              <a:rPr lang="el-GR" dirty="0"/>
              <a:t>Ο Οικείος Ιεράρχης, ο οποίος απένειμε το </a:t>
            </a:r>
            <a:r>
              <a:rPr lang="el-GR" dirty="0" err="1"/>
              <a:t>Οφφίκιο</a:t>
            </a:r>
            <a:r>
              <a:rPr lang="el-GR" dirty="0"/>
              <a:t> σε κάποιο Κληρικό της Επαρχίας του, μπορεί να ανακαλέσει την εν λόγω γραπτή Απόφασή του, εάν ο Κληρικός για τον οποίο γίνεται λόγος αποδεδειγμένα έχει υποπέσει σε σοβαρά Εκκλησιαστικά παραπτώματα. </a:t>
            </a:r>
          </a:p>
          <a:p>
            <a:pPr marL="0" indent="0">
              <a:buNone/>
            </a:pPr>
            <a:r>
              <a:rPr lang="el-GR" dirty="0"/>
              <a:t>Άρθρο 14</a:t>
            </a:r>
          </a:p>
          <a:p>
            <a:pPr marL="0" indent="0">
              <a:buNone/>
            </a:pPr>
            <a:r>
              <a:rPr lang="el-GR" dirty="0"/>
              <a:t>Περί καλύψεως της δαπάνης εκ της ψηφίσεως του παρόντος Κανονισμού.</a:t>
            </a:r>
          </a:p>
          <a:p>
            <a:pPr marL="0" indent="0">
              <a:buNone/>
            </a:pPr>
            <a:r>
              <a:rPr lang="el-GR" dirty="0"/>
              <a:t>Ουδεμία δαπάνη </a:t>
            </a:r>
            <a:r>
              <a:rPr lang="el-GR" dirty="0" err="1"/>
              <a:t>προξενείται</a:t>
            </a:r>
            <a:r>
              <a:rPr lang="el-GR" dirty="0"/>
              <a:t> εκ της ψηφίσεως του παρόντος Κανονισμού.</a:t>
            </a:r>
          </a:p>
          <a:p>
            <a:pPr marL="0" indent="0">
              <a:buNone/>
            </a:pPr>
            <a:r>
              <a:rPr lang="el-GR" dirty="0"/>
              <a:t>Άρθρο 15</a:t>
            </a:r>
          </a:p>
          <a:p>
            <a:pPr marL="0" indent="0">
              <a:buNone/>
            </a:pPr>
            <a:r>
              <a:rPr lang="el-GR" dirty="0"/>
              <a:t>Περί ενάρξεως της ισχύος του παρόντος Κανονισμού.</a:t>
            </a:r>
          </a:p>
          <a:p>
            <a:pPr marL="0" indent="0">
              <a:buNone/>
            </a:pPr>
            <a:r>
              <a:rPr lang="el-GR" dirty="0"/>
              <a:t>Η ισχύς του παρόντος Κανονισμού </a:t>
            </a:r>
            <a:r>
              <a:rPr lang="el-GR" dirty="0" err="1"/>
              <a:t>άρχεται</a:t>
            </a:r>
            <a:r>
              <a:rPr lang="el-GR" dirty="0"/>
              <a:t> από τη δημοσίευσή του στην Εφημερίδα της Κυβερνήσεως και στο Περιοδικό «Εκκλησία»</a:t>
            </a:r>
          </a:p>
          <a:p>
            <a:pPr marL="0" indent="0">
              <a:buNone/>
            </a:pPr>
            <a:r>
              <a:rPr lang="el-GR" dirty="0"/>
              <a:t>Αθήνα 10 Δεκεμβρίου 1999</a:t>
            </a:r>
          </a:p>
          <a:p>
            <a:pPr marL="0" indent="0">
              <a:buNone/>
            </a:pPr>
            <a:r>
              <a:rPr lang="el-GR" dirty="0"/>
              <a:t>Ο Πρόεδρος της Ι.Σ.</a:t>
            </a:r>
          </a:p>
          <a:p>
            <a:pPr marL="0" indent="0">
              <a:buNone/>
            </a:pPr>
            <a:r>
              <a:rPr lang="el-GR" dirty="0"/>
              <a:t>Ο Αθηνών ΧΡΙΣΤΟΔΟΥΛΟΣ</a:t>
            </a:r>
          </a:p>
        </p:txBody>
      </p:sp>
    </p:spTree>
    <p:extLst>
      <p:ext uri="{BB962C8B-B14F-4D97-AF65-F5344CB8AC3E}">
        <p14:creationId xmlns:p14="http://schemas.microsoft.com/office/powerpoint/2010/main" val="2548828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C5E5DB-5639-E121-6DC0-7C59D73BBB8F}"/>
              </a:ext>
            </a:extLst>
          </p:cNvPr>
          <p:cNvSpPr>
            <a:spLocks noGrp="1"/>
          </p:cNvSpPr>
          <p:nvPr>
            <p:ph type="title"/>
          </p:nvPr>
        </p:nvSpPr>
        <p:spPr>
          <a:xfrm>
            <a:off x="0" y="-393106"/>
            <a:ext cx="12192000" cy="1112298"/>
          </a:xfrm>
        </p:spPr>
        <p:txBody>
          <a:bodyPr>
            <a:normAutofit fontScale="90000"/>
          </a:bodyPr>
          <a:lstStyle/>
          <a:p>
            <a:pPr algn="ctr"/>
            <a:r>
              <a:rPr lang="el-GR" sz="4000" dirty="0"/>
              <a:t> </a:t>
            </a:r>
            <a:br>
              <a:rPr lang="el-GR" sz="4000" dirty="0"/>
            </a:br>
            <a:r>
              <a:rPr lang="el-GR" sz="3600" b="1" dirty="0"/>
              <a:t>Τιμητική Εκκλησιαστική </a:t>
            </a:r>
            <a:r>
              <a:rPr lang="el-GR" sz="3600" b="1" dirty="0" err="1"/>
              <a:t>Διάκρισις</a:t>
            </a:r>
            <a:r>
              <a:rPr lang="el-GR" sz="3600" b="1" dirty="0"/>
              <a:t> υπό την </a:t>
            </a:r>
            <a:r>
              <a:rPr lang="el-GR" sz="3600" b="1" dirty="0" err="1"/>
              <a:t>Ονομασίαν</a:t>
            </a:r>
            <a:r>
              <a:rPr lang="el-GR" sz="3600" b="1" dirty="0"/>
              <a:t> </a:t>
            </a:r>
            <a:br>
              <a:rPr lang="el-GR" sz="3600" b="1" dirty="0"/>
            </a:br>
            <a:r>
              <a:rPr lang="el-GR" sz="3600" b="1" dirty="0"/>
              <a:t>«</a:t>
            </a:r>
            <a:r>
              <a:rPr lang="el-GR" sz="3600" b="1" dirty="0" err="1"/>
              <a:t>Παράσημον</a:t>
            </a:r>
            <a:r>
              <a:rPr lang="el-GR" sz="3600" b="1" dirty="0"/>
              <a:t> του Αποστόλου Παύλου, εις τρεις </a:t>
            </a:r>
            <a:r>
              <a:rPr lang="el-GR" sz="3600" b="1" dirty="0" err="1"/>
              <a:t>διακεκριμένας</a:t>
            </a:r>
            <a:r>
              <a:rPr lang="el-GR" sz="3600" b="1" dirty="0"/>
              <a:t> Τάξεις»</a:t>
            </a:r>
            <a:endParaRPr lang="el-GR" sz="3600" dirty="0"/>
          </a:p>
        </p:txBody>
      </p:sp>
      <p:sp>
        <p:nvSpPr>
          <p:cNvPr id="3" name="Θέση περιεχομένου 2">
            <a:extLst>
              <a:ext uri="{FF2B5EF4-FFF2-40B4-BE49-F238E27FC236}">
                <a16:creationId xmlns:a16="http://schemas.microsoft.com/office/drawing/2014/main" id="{C7509615-7A62-C0AD-8235-68CD0BAC6CC6}"/>
              </a:ext>
            </a:extLst>
          </p:cNvPr>
          <p:cNvSpPr>
            <a:spLocks noGrp="1"/>
          </p:cNvSpPr>
          <p:nvPr>
            <p:ph idx="1"/>
          </p:nvPr>
        </p:nvSpPr>
        <p:spPr>
          <a:xfrm>
            <a:off x="0" y="791110"/>
            <a:ext cx="12192000" cy="6048633"/>
          </a:xfrm>
        </p:spPr>
        <p:txBody>
          <a:bodyPr>
            <a:normAutofit fontScale="92500" lnSpcReduction="20000"/>
          </a:bodyPr>
          <a:lstStyle/>
          <a:p>
            <a:pPr marL="0" indent="0">
              <a:buNone/>
            </a:pPr>
            <a:r>
              <a:rPr lang="el-GR" b="1" dirty="0"/>
              <a:t>Κανονισμός υπ’ </a:t>
            </a:r>
            <a:r>
              <a:rPr lang="el-GR" b="1" dirty="0" err="1"/>
              <a:t>αρ</a:t>
            </a:r>
            <a:r>
              <a:rPr lang="el-GR" b="1" dirty="0"/>
              <a:t>. 143/1999 (ΦΕΚ 300, τ. Α΄, 30-12-1999) Π</a:t>
            </a:r>
            <a:r>
              <a:rPr lang="el-GR" sz="2800" b="1" dirty="0"/>
              <a:t>ερί της υπό της Εκκλησίας της Ελλάδος απονεμομένης </a:t>
            </a:r>
            <a:r>
              <a:rPr lang="el-GR" b="1" dirty="0"/>
              <a:t>Τ</a:t>
            </a:r>
            <a:r>
              <a:rPr lang="el-GR" sz="2800" b="1" dirty="0"/>
              <a:t>ιμητικής Εκκλησιαστικής Διακρίσεως υπό την </a:t>
            </a:r>
            <a:r>
              <a:rPr lang="el-GR" sz="2800" b="1" dirty="0" err="1"/>
              <a:t>Ονομασίαν</a:t>
            </a:r>
            <a:r>
              <a:rPr lang="el-GR" sz="2800" b="1" dirty="0"/>
              <a:t> «</a:t>
            </a:r>
            <a:r>
              <a:rPr lang="el-GR" sz="2800" b="1" dirty="0" err="1"/>
              <a:t>Παράσημον</a:t>
            </a:r>
            <a:r>
              <a:rPr lang="el-GR" sz="2800" b="1" dirty="0"/>
              <a:t> του Αποστόλου Παύλου, εις τρεις </a:t>
            </a:r>
            <a:r>
              <a:rPr lang="el-GR" sz="2800" b="1" dirty="0" err="1"/>
              <a:t>διακεκριμένας</a:t>
            </a:r>
            <a:r>
              <a:rPr lang="el-GR" sz="2800" b="1" dirty="0"/>
              <a:t> Τάξεις» (9 άρθρα)</a:t>
            </a:r>
            <a:endParaRPr lang="en-GB" sz="2800" b="1" dirty="0"/>
          </a:p>
          <a:p>
            <a:pPr marL="0" indent="0">
              <a:buNone/>
            </a:pPr>
            <a:r>
              <a:rPr lang="el-GR" dirty="0"/>
              <a:t>Άρθρο 1</a:t>
            </a:r>
          </a:p>
          <a:p>
            <a:pPr marL="0" indent="0">
              <a:buNone/>
            </a:pPr>
            <a:r>
              <a:rPr lang="el-GR" dirty="0" err="1"/>
              <a:t>Καθιέρωσις</a:t>
            </a:r>
            <a:r>
              <a:rPr lang="el-GR" dirty="0"/>
              <a:t>, ονομασία και βαθμίδες της υπό της Εκκλησίας της Ελλάδος απονεμομένης Τιμητικής </a:t>
            </a:r>
            <a:r>
              <a:rPr lang="el-GR" dirty="0" err="1"/>
              <a:t>Εκκλησιατικής</a:t>
            </a:r>
            <a:r>
              <a:rPr lang="el-GR" dirty="0"/>
              <a:t> Διακρίσεως</a:t>
            </a:r>
          </a:p>
          <a:p>
            <a:pPr marL="514350" indent="-514350">
              <a:buAutoNum type="arabicPeriod"/>
            </a:pPr>
            <a:r>
              <a:rPr lang="el-GR" dirty="0"/>
              <a:t>Η Εκκλησία της Ελλάδος καθιερώνει Τιμητική Εκκλησιαστική Διάκριση, την οποία </a:t>
            </a:r>
            <a:r>
              <a:rPr lang="el-GR" dirty="0">
                <a:effectLst>
                  <a:outerShdw blurRad="38100" dist="38100" dir="2700000" algn="tl">
                    <a:srgbClr val="000000">
                      <a:alpha val="43137"/>
                    </a:srgbClr>
                  </a:outerShdw>
                </a:effectLst>
              </a:rPr>
              <a:t>απονέμει σε Έλληνες και ξένους</a:t>
            </a:r>
            <a:r>
              <a:rPr lang="el-GR" dirty="0"/>
              <a:t>, που διακρίθηκαν για </a:t>
            </a:r>
            <a:r>
              <a:rPr lang="el-GR" u="sng" dirty="0"/>
              <a:t>έξοχες πράξεις </a:t>
            </a:r>
            <a:r>
              <a:rPr lang="el-GR" dirty="0"/>
              <a:t>και </a:t>
            </a:r>
            <a:r>
              <a:rPr lang="el-GR" u="sng" dirty="0"/>
              <a:t>πολύτιμες υπηρεσίες προς την Εκκλησία</a:t>
            </a:r>
            <a:r>
              <a:rPr lang="el-GR" dirty="0"/>
              <a:t>, </a:t>
            </a:r>
            <a:r>
              <a:rPr lang="el-GR" u="sng" dirty="0"/>
              <a:t>τα έθνη</a:t>
            </a:r>
            <a:r>
              <a:rPr lang="el-GR" dirty="0"/>
              <a:t>, </a:t>
            </a:r>
            <a:r>
              <a:rPr lang="el-GR" u="sng" dirty="0"/>
              <a:t>τους λαούς </a:t>
            </a:r>
            <a:r>
              <a:rPr lang="el-GR" dirty="0"/>
              <a:t>, </a:t>
            </a:r>
            <a:r>
              <a:rPr lang="el-GR" u="sng" dirty="0"/>
              <a:t>τον άνθρωπο</a:t>
            </a:r>
            <a:r>
              <a:rPr lang="el-GR" dirty="0"/>
              <a:t>, </a:t>
            </a:r>
            <a:r>
              <a:rPr lang="el-GR" u="sng" dirty="0"/>
              <a:t>το φυσικό περιβάλλον</a:t>
            </a:r>
            <a:r>
              <a:rPr lang="el-GR" dirty="0"/>
              <a:t>, </a:t>
            </a:r>
            <a:r>
              <a:rPr lang="el-GR" u="sng" dirty="0"/>
              <a:t>τις παραγωγικές τάξεις </a:t>
            </a:r>
            <a:r>
              <a:rPr lang="el-GR" dirty="0"/>
              <a:t>ή </a:t>
            </a:r>
            <a:r>
              <a:rPr lang="el-GR" u="sng" dirty="0"/>
              <a:t>διέπρεψαν στην αρετή</a:t>
            </a:r>
            <a:r>
              <a:rPr lang="el-GR" dirty="0"/>
              <a:t>, την </a:t>
            </a:r>
            <a:r>
              <a:rPr lang="el-GR" u="sng" dirty="0" err="1"/>
              <a:t>ευποιΐα</a:t>
            </a:r>
            <a:r>
              <a:rPr lang="el-GR" dirty="0"/>
              <a:t>, τη </a:t>
            </a:r>
            <a:r>
              <a:rPr lang="el-GR" u="sng" dirty="0"/>
              <a:t>θεολογική επιστήμη</a:t>
            </a:r>
            <a:r>
              <a:rPr lang="el-GR" dirty="0"/>
              <a:t>, την </a:t>
            </a:r>
            <a:r>
              <a:rPr lang="el-GR" u="sng" dirty="0"/>
              <a:t>επιστήμη γενικώς</a:t>
            </a:r>
            <a:r>
              <a:rPr lang="el-GR" dirty="0"/>
              <a:t>, όπως και στα </a:t>
            </a:r>
            <a:r>
              <a:rPr lang="el-GR" u="sng" dirty="0"/>
              <a:t>γράμματα</a:t>
            </a:r>
            <a:r>
              <a:rPr lang="el-GR" dirty="0"/>
              <a:t> και τις </a:t>
            </a:r>
            <a:r>
              <a:rPr lang="el-GR" u="sng" dirty="0"/>
              <a:t>τέχνες</a:t>
            </a:r>
            <a:r>
              <a:rPr lang="el-GR" dirty="0"/>
              <a:t>.</a:t>
            </a:r>
          </a:p>
          <a:p>
            <a:pPr marL="514350" indent="-514350">
              <a:buAutoNum type="arabicPeriod"/>
            </a:pPr>
            <a:r>
              <a:rPr lang="el-GR" dirty="0"/>
              <a:t>Η Τιμητική Εκκλησιαστική Διάκριση συνοδεύεται από σχετικό </a:t>
            </a:r>
            <a:r>
              <a:rPr lang="el-GR" dirty="0">
                <a:effectLst>
                  <a:outerShdw blurRad="38100" dist="38100" dir="2700000" algn="tl">
                    <a:srgbClr val="000000">
                      <a:alpha val="43137"/>
                    </a:srgbClr>
                  </a:outerShdw>
                </a:effectLst>
              </a:rPr>
              <a:t>Δίπλωμα</a:t>
            </a:r>
            <a:r>
              <a:rPr lang="el-GR" dirty="0"/>
              <a:t> και ανάλογα </a:t>
            </a:r>
            <a:r>
              <a:rPr lang="el-GR" dirty="0">
                <a:effectLst>
                  <a:outerShdw blurRad="38100" dist="38100" dir="2700000" algn="tl">
                    <a:srgbClr val="000000">
                      <a:alpha val="43137"/>
                    </a:srgbClr>
                  </a:outerShdw>
                </a:effectLst>
              </a:rPr>
              <a:t>Διάσημα</a:t>
            </a:r>
            <a:r>
              <a:rPr lang="el-GR" dirty="0"/>
              <a:t>, και φέρει την ονομασία: «</a:t>
            </a:r>
            <a:r>
              <a:rPr lang="el-GR" dirty="0" err="1"/>
              <a:t>Παράσημον</a:t>
            </a:r>
            <a:r>
              <a:rPr lang="el-GR" dirty="0"/>
              <a:t> του Αποστόλου Παύλου», προς τιμή του Ιδρυτού της Εκκλησίας της Ελλάδος, και περιλαμβάνει τρεις βαθμίδες κατά την εξής σειρά: </a:t>
            </a:r>
          </a:p>
          <a:p>
            <a:pPr marL="0" indent="0">
              <a:buNone/>
            </a:pPr>
            <a:r>
              <a:rPr lang="el-GR" dirty="0"/>
              <a:t>α. Μεγαλόσταυρος του Αποστόλου Παύλου, της Εκκλησίας της Ελλάδος.</a:t>
            </a:r>
          </a:p>
          <a:p>
            <a:pPr marL="0" indent="0">
              <a:buNone/>
            </a:pPr>
            <a:r>
              <a:rPr lang="el-GR" dirty="0"/>
              <a:t>β. Χρυσούς Σταυρός του Αποστόλου Παύλου, της Εκκλησίας της Ελλάδος μετά αστέρος.</a:t>
            </a:r>
          </a:p>
          <a:p>
            <a:pPr marL="0" indent="0">
              <a:buNone/>
            </a:pPr>
            <a:r>
              <a:rPr lang="el-GR" dirty="0"/>
              <a:t>γ. Χρυσούς Σταυρός του Αποστόλου Παύλου, της Εκκλησίας της Ελλάδος.</a:t>
            </a:r>
          </a:p>
          <a:p>
            <a:pPr marL="0" indent="0">
              <a:buNone/>
            </a:pPr>
            <a:endParaRPr lang="el-GR" dirty="0"/>
          </a:p>
        </p:txBody>
      </p:sp>
    </p:spTree>
    <p:extLst>
      <p:ext uri="{BB962C8B-B14F-4D97-AF65-F5344CB8AC3E}">
        <p14:creationId xmlns:p14="http://schemas.microsoft.com/office/powerpoint/2010/main" val="2551347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EA5009-9713-1143-E517-1B41F90C299C}"/>
              </a:ext>
            </a:extLst>
          </p:cNvPr>
          <p:cNvSpPr>
            <a:spLocks noGrp="1"/>
          </p:cNvSpPr>
          <p:nvPr>
            <p:ph type="title"/>
          </p:nvPr>
        </p:nvSpPr>
        <p:spPr>
          <a:xfrm>
            <a:off x="0" y="1"/>
            <a:ext cx="12192000" cy="922945"/>
          </a:xfrm>
        </p:spPr>
        <p:txBody>
          <a:bodyPr>
            <a:normAutofit fontScale="90000"/>
          </a:bodyPr>
          <a:lstStyle/>
          <a:p>
            <a:pPr algn="ctr"/>
            <a:r>
              <a:rPr lang="el-GR" sz="3200" b="1" dirty="0"/>
              <a:t>Τιμητική Εκκλησιαστική </a:t>
            </a:r>
            <a:r>
              <a:rPr lang="el-GR" sz="3200" b="1" dirty="0" err="1"/>
              <a:t>Διάκρισις</a:t>
            </a:r>
            <a:r>
              <a:rPr lang="el-GR" sz="3200" b="1" dirty="0"/>
              <a:t> υπό την </a:t>
            </a:r>
            <a:r>
              <a:rPr lang="el-GR" sz="3200" b="1" dirty="0" err="1"/>
              <a:t>Ονομασίαν</a:t>
            </a:r>
            <a:r>
              <a:rPr lang="el-GR" sz="3200" b="1" dirty="0"/>
              <a:t> </a:t>
            </a:r>
            <a:br>
              <a:rPr lang="el-GR" sz="3200" b="1" dirty="0"/>
            </a:br>
            <a:r>
              <a:rPr lang="el-GR" sz="3200" b="1" dirty="0"/>
              <a:t>«</a:t>
            </a:r>
            <a:r>
              <a:rPr lang="el-GR" sz="3200" b="1" dirty="0" err="1"/>
              <a:t>Παράσημον</a:t>
            </a:r>
            <a:r>
              <a:rPr lang="el-GR" sz="3200" b="1" dirty="0"/>
              <a:t> του Αποστόλου Παύλου, εις τρεις </a:t>
            </a:r>
            <a:r>
              <a:rPr lang="el-GR" sz="3200" b="1" dirty="0" err="1"/>
              <a:t>διακεκριμένας</a:t>
            </a:r>
            <a:r>
              <a:rPr lang="el-GR" sz="3200" b="1" dirty="0"/>
              <a:t> Τάξεις»</a:t>
            </a:r>
            <a:endParaRPr lang="el-GR" sz="3200" dirty="0"/>
          </a:p>
        </p:txBody>
      </p:sp>
      <p:sp>
        <p:nvSpPr>
          <p:cNvPr id="3" name="Θέση περιεχομένου 2">
            <a:extLst>
              <a:ext uri="{FF2B5EF4-FFF2-40B4-BE49-F238E27FC236}">
                <a16:creationId xmlns:a16="http://schemas.microsoft.com/office/drawing/2014/main" id="{B4557002-6147-208E-A57E-2D467A09C770}"/>
              </a:ext>
            </a:extLst>
          </p:cNvPr>
          <p:cNvSpPr>
            <a:spLocks noGrp="1"/>
          </p:cNvSpPr>
          <p:nvPr>
            <p:ph idx="1"/>
          </p:nvPr>
        </p:nvSpPr>
        <p:spPr>
          <a:xfrm>
            <a:off x="0" y="807396"/>
            <a:ext cx="12192000" cy="6050602"/>
          </a:xfrm>
        </p:spPr>
        <p:txBody>
          <a:bodyPr>
            <a:normAutofit fontScale="92500" lnSpcReduction="20000"/>
          </a:bodyPr>
          <a:lstStyle/>
          <a:p>
            <a:pPr marL="0" indent="0">
              <a:buNone/>
            </a:pPr>
            <a:r>
              <a:rPr lang="el-GR" dirty="0"/>
              <a:t>3. </a:t>
            </a:r>
            <a:r>
              <a:rPr lang="el-GR" u="sng" dirty="0"/>
              <a:t>Τιμητικές Εκκλησιαστικές Διακρίσεις </a:t>
            </a:r>
            <a:r>
              <a:rPr lang="el-GR" dirty="0"/>
              <a:t>μαζί με </a:t>
            </a:r>
            <a:r>
              <a:rPr lang="el-GR" u="sng" dirty="0"/>
              <a:t>Δίπλωμα </a:t>
            </a:r>
            <a:r>
              <a:rPr lang="el-GR" dirty="0"/>
              <a:t>και </a:t>
            </a:r>
            <a:r>
              <a:rPr lang="el-GR" u="sng" dirty="0"/>
              <a:t>Παράσημα</a:t>
            </a:r>
            <a:r>
              <a:rPr lang="el-GR" dirty="0"/>
              <a:t>, απονέμει </a:t>
            </a:r>
            <a:r>
              <a:rPr lang="el-GR" b="1" dirty="0"/>
              <a:t>μόνο η Ιερά Σύνοδος της Εκκλησίας της Ελλάδος</a:t>
            </a:r>
            <a:r>
              <a:rPr lang="el-GR" dirty="0"/>
              <a:t>. Οι Ιερές Μητροπόλεις, όπως και οι υπόλοιποι Εκκλησιαστικοί Οργανισμοί της, μπορούν να κυκλοφορούν και να απονέμουν </a:t>
            </a:r>
            <a:r>
              <a:rPr lang="el-GR" u="sng" dirty="0"/>
              <a:t>Ειδικά Μετάλλια</a:t>
            </a:r>
            <a:r>
              <a:rPr lang="el-GR" dirty="0"/>
              <a:t>, επ’ ευκαιρία μεγάλων εκκλησιαστικών γεγονότων.</a:t>
            </a:r>
          </a:p>
          <a:p>
            <a:pPr marL="0" indent="0">
              <a:buNone/>
            </a:pPr>
            <a:r>
              <a:rPr lang="el-GR" dirty="0"/>
              <a:t>Άρθρο 2</a:t>
            </a:r>
          </a:p>
          <a:p>
            <a:pPr marL="0" indent="0">
              <a:buNone/>
            </a:pPr>
            <a:r>
              <a:rPr lang="el-GR" dirty="0"/>
              <a:t>Σκοπός της καθιερώσεως της ως άνω Τιμητικής Εκκλησιαστικής Διακρίσεως</a:t>
            </a:r>
          </a:p>
          <a:p>
            <a:pPr marL="0" indent="0">
              <a:buNone/>
            </a:pPr>
            <a:r>
              <a:rPr lang="el-GR" dirty="0"/>
              <a:t>Σκοπός της είναι </a:t>
            </a:r>
            <a:r>
              <a:rPr lang="el-GR" dirty="0">
                <a:effectLst>
                  <a:outerShdw blurRad="38100" dist="38100" dir="2700000" algn="tl">
                    <a:srgbClr val="000000">
                      <a:alpha val="43137"/>
                    </a:srgbClr>
                  </a:outerShdw>
                </a:effectLst>
              </a:rPr>
              <a:t>η αυθόρμητη</a:t>
            </a:r>
            <a:r>
              <a:rPr lang="el-GR" dirty="0"/>
              <a:t>, </a:t>
            </a:r>
            <a:r>
              <a:rPr lang="el-GR" dirty="0">
                <a:effectLst>
                  <a:outerShdw blurRad="38100" dist="38100" dir="2700000" algn="tl">
                    <a:srgbClr val="000000">
                      <a:alpha val="43137"/>
                    </a:srgbClr>
                  </a:outerShdw>
                </a:effectLst>
              </a:rPr>
              <a:t>έγκαιρη</a:t>
            </a:r>
            <a:r>
              <a:rPr lang="el-GR" dirty="0"/>
              <a:t> και </a:t>
            </a:r>
            <a:r>
              <a:rPr lang="el-GR" dirty="0">
                <a:effectLst>
                  <a:outerShdw blurRad="38100" dist="38100" dir="2700000" algn="tl">
                    <a:srgbClr val="000000">
                      <a:alpha val="43137"/>
                    </a:srgbClr>
                  </a:outerShdw>
                </a:effectLst>
              </a:rPr>
              <a:t>αρμόζουσα επιβράβευση </a:t>
            </a:r>
            <a:r>
              <a:rPr lang="el-GR" dirty="0"/>
              <a:t>και </a:t>
            </a:r>
            <a:r>
              <a:rPr lang="el-GR" dirty="0">
                <a:effectLst>
                  <a:outerShdw blurRad="38100" dist="38100" dir="2700000" algn="tl">
                    <a:srgbClr val="000000">
                      <a:alpha val="43137"/>
                    </a:srgbClr>
                  </a:outerShdw>
                </a:effectLst>
              </a:rPr>
              <a:t>απονομή του δίκαιου επαίνου </a:t>
            </a:r>
            <a:r>
              <a:rPr lang="el-GR" dirty="0"/>
              <a:t>και </a:t>
            </a:r>
            <a:r>
              <a:rPr lang="el-GR" dirty="0">
                <a:effectLst>
                  <a:outerShdw blurRad="38100" dist="38100" dir="2700000" algn="tl">
                    <a:srgbClr val="000000">
                      <a:alpha val="43137"/>
                    </a:srgbClr>
                  </a:outerShdw>
                </a:effectLst>
              </a:rPr>
              <a:t>της ηθικής αμοιβής </a:t>
            </a:r>
            <a:r>
              <a:rPr lang="el-GR" dirty="0"/>
              <a:t>εκ μέρους της Εκκλησίας, προς τους μεγάλους ευεργέτες και δωρητές της, προς τους μεγάλους εθνικούς ευεργέτες, προς αυτούς που αναδείχθηκαν προασπιστές της Πίστης και της Πατρίδας μας και τους φιλέλληνες ξένους, προς αυτούς που αγωνίζονται για την ελευθερία των λαών, προς αυτούς που διακρίθηκαν για την αρετή, το αγαθό, την </a:t>
            </a:r>
            <a:r>
              <a:rPr lang="el-GR" dirty="0" err="1"/>
              <a:t>ευποιΐα</a:t>
            </a:r>
            <a:r>
              <a:rPr lang="el-GR" dirty="0"/>
              <a:t>, την ευψυχία, την μεγαλοψυχία, το καθήκον, την τόλμη, την ευσυνειδησία, τη θεολογική επιστήμη, την επιστήμη γενικώς, την εκκλησιαστική διοίκηση, τα γράμματα, τις τέχνες, την αγάπη προς το φυσικό περιβάλλον και αυτά τα όμοια, σύμφωνα με τα λόγια του Αποστόλου Παύλου «</a:t>
            </a:r>
            <a:r>
              <a:rPr lang="el-GR" i="1" dirty="0"/>
              <a:t>Δόξα </a:t>
            </a:r>
            <a:r>
              <a:rPr lang="el-GR" i="1" dirty="0" err="1"/>
              <a:t>καὶ</a:t>
            </a:r>
            <a:r>
              <a:rPr lang="el-GR" i="1" dirty="0"/>
              <a:t> </a:t>
            </a:r>
            <a:r>
              <a:rPr lang="el-GR" i="1" dirty="0" err="1"/>
              <a:t>τιμὴ</a:t>
            </a:r>
            <a:r>
              <a:rPr lang="el-GR" i="1" dirty="0"/>
              <a:t> </a:t>
            </a:r>
            <a:r>
              <a:rPr lang="el-GR" i="1" dirty="0" err="1"/>
              <a:t>καὶ</a:t>
            </a:r>
            <a:r>
              <a:rPr lang="el-GR" i="1" dirty="0"/>
              <a:t> </a:t>
            </a:r>
            <a:r>
              <a:rPr lang="el-GR" i="1" dirty="0" err="1"/>
              <a:t>εἰρήνη</a:t>
            </a:r>
            <a:r>
              <a:rPr lang="el-GR" i="1" dirty="0"/>
              <a:t> </a:t>
            </a:r>
            <a:r>
              <a:rPr lang="el-GR" i="1" dirty="0" err="1"/>
              <a:t>παντί</a:t>
            </a:r>
            <a:r>
              <a:rPr lang="el-GR" i="1" dirty="0"/>
              <a:t> </a:t>
            </a:r>
            <a:r>
              <a:rPr lang="el-GR" i="1" dirty="0" err="1"/>
              <a:t>τῷ</a:t>
            </a:r>
            <a:r>
              <a:rPr lang="el-GR" i="1" dirty="0"/>
              <a:t> </a:t>
            </a:r>
            <a:r>
              <a:rPr lang="el-GR" i="1" dirty="0" err="1"/>
              <a:t>ἐργαζομένῳ</a:t>
            </a:r>
            <a:r>
              <a:rPr lang="el-GR" i="1" dirty="0"/>
              <a:t> </a:t>
            </a:r>
            <a:r>
              <a:rPr lang="el-GR" i="1" dirty="0" err="1"/>
              <a:t>τὸ</a:t>
            </a:r>
            <a:r>
              <a:rPr lang="el-GR" i="1" dirty="0"/>
              <a:t> </a:t>
            </a:r>
            <a:r>
              <a:rPr lang="el-GR" i="1" dirty="0" err="1"/>
              <a:t>ἀγαθόν</a:t>
            </a:r>
            <a:r>
              <a:rPr lang="el-GR" dirty="0"/>
              <a:t>» (</a:t>
            </a:r>
            <a:r>
              <a:rPr lang="el-GR" i="1" dirty="0" err="1"/>
              <a:t>Ρωμ</a:t>
            </a:r>
            <a:r>
              <a:rPr lang="el-GR" dirty="0"/>
              <a:t>. β΄, 10), «</a:t>
            </a:r>
            <a:r>
              <a:rPr lang="el-GR" i="1" dirty="0" err="1"/>
              <a:t>τῇ</a:t>
            </a:r>
            <a:r>
              <a:rPr lang="el-GR" i="1" dirty="0"/>
              <a:t> </a:t>
            </a:r>
            <a:r>
              <a:rPr lang="el-GR" i="1" dirty="0" err="1"/>
              <a:t>τιμῇ</a:t>
            </a:r>
            <a:r>
              <a:rPr lang="el-GR" i="1" dirty="0"/>
              <a:t> </a:t>
            </a:r>
            <a:r>
              <a:rPr lang="el-GR" i="1" dirty="0" err="1"/>
              <a:t>ἀλλήλους</a:t>
            </a:r>
            <a:r>
              <a:rPr lang="el-GR" i="1" dirty="0"/>
              <a:t> προηγούμενοι</a:t>
            </a:r>
            <a:r>
              <a:rPr lang="el-GR" dirty="0"/>
              <a:t>» (</a:t>
            </a:r>
            <a:r>
              <a:rPr lang="el-GR" i="1" dirty="0" err="1"/>
              <a:t>Ρωμ</a:t>
            </a:r>
            <a:r>
              <a:rPr lang="el-GR" dirty="0"/>
              <a:t>. </a:t>
            </a:r>
            <a:r>
              <a:rPr lang="el-GR" dirty="0" err="1"/>
              <a:t>ιβ</a:t>
            </a:r>
            <a:r>
              <a:rPr lang="el-GR" dirty="0"/>
              <a:t>, 10), και «</a:t>
            </a:r>
            <a:r>
              <a:rPr lang="el-GR" i="1" dirty="0" err="1"/>
              <a:t>τῷ</a:t>
            </a:r>
            <a:r>
              <a:rPr lang="el-GR" i="1" dirty="0"/>
              <a:t> </a:t>
            </a:r>
            <a:r>
              <a:rPr lang="el-GR" i="1" dirty="0" err="1"/>
              <a:t>τὴν</a:t>
            </a:r>
            <a:r>
              <a:rPr lang="el-GR" i="1" dirty="0"/>
              <a:t> </a:t>
            </a:r>
            <a:r>
              <a:rPr lang="el-GR" i="1" dirty="0" err="1"/>
              <a:t>τιμὴν</a:t>
            </a:r>
            <a:r>
              <a:rPr lang="el-GR" i="1" dirty="0"/>
              <a:t> </a:t>
            </a:r>
            <a:r>
              <a:rPr lang="el-GR" i="1" dirty="0" err="1"/>
              <a:t>τὴν</a:t>
            </a:r>
            <a:r>
              <a:rPr lang="el-GR" i="1" dirty="0"/>
              <a:t> </a:t>
            </a:r>
            <a:r>
              <a:rPr lang="el-GR" i="1" dirty="0" err="1"/>
              <a:t>τιμὴν</a:t>
            </a:r>
            <a:r>
              <a:rPr lang="el-GR" dirty="0"/>
              <a:t>» (</a:t>
            </a:r>
            <a:r>
              <a:rPr lang="el-GR" i="1" dirty="0" err="1"/>
              <a:t>Ρωμ</a:t>
            </a:r>
            <a:r>
              <a:rPr lang="el-GR" dirty="0"/>
              <a:t>. </a:t>
            </a:r>
            <a:r>
              <a:rPr lang="el-GR" dirty="0" err="1"/>
              <a:t>ιγ</a:t>
            </a:r>
            <a:r>
              <a:rPr lang="el-GR" dirty="0"/>
              <a:t>, 7). Επίσης, μ’ αυτόν τον τρόπο τροφοδοτείται και η άμιλλα προς την αγαθή διάθεση του επιβραβευμένου, η οποία παρακινεί και τα υπόλοιπα τέκνα της Ελλάδας.  </a:t>
            </a:r>
          </a:p>
        </p:txBody>
      </p:sp>
    </p:spTree>
    <p:extLst>
      <p:ext uri="{BB962C8B-B14F-4D97-AF65-F5344CB8AC3E}">
        <p14:creationId xmlns:p14="http://schemas.microsoft.com/office/powerpoint/2010/main" val="3381078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646C86-4D88-53D6-97CD-1F71745E2430}"/>
              </a:ext>
            </a:extLst>
          </p:cNvPr>
          <p:cNvSpPr>
            <a:spLocks noGrp="1"/>
          </p:cNvSpPr>
          <p:nvPr>
            <p:ph type="title"/>
          </p:nvPr>
        </p:nvSpPr>
        <p:spPr>
          <a:xfrm>
            <a:off x="0" y="18256"/>
            <a:ext cx="12192000" cy="662782"/>
          </a:xfrm>
        </p:spPr>
        <p:txBody>
          <a:bodyPr>
            <a:noAutofit/>
          </a:bodyPr>
          <a:lstStyle/>
          <a:p>
            <a:pPr algn="ctr"/>
            <a:r>
              <a:rPr lang="el-GR" sz="3200" b="1" dirty="0"/>
              <a:t>Τιμητική Εκκλησιαστική </a:t>
            </a:r>
            <a:r>
              <a:rPr lang="el-GR" sz="3200" b="1" dirty="0" err="1"/>
              <a:t>Διάκρισις</a:t>
            </a:r>
            <a:r>
              <a:rPr lang="el-GR" sz="3200" b="1" dirty="0"/>
              <a:t> υπό την </a:t>
            </a:r>
            <a:r>
              <a:rPr lang="el-GR" sz="3200" b="1" dirty="0" err="1"/>
              <a:t>Ονομασίαν</a:t>
            </a:r>
            <a:r>
              <a:rPr lang="el-GR" sz="3200" b="1" dirty="0"/>
              <a:t> </a:t>
            </a:r>
            <a:br>
              <a:rPr lang="el-GR" sz="3200" b="1" dirty="0"/>
            </a:br>
            <a:r>
              <a:rPr lang="el-GR" sz="3200" b="1" dirty="0"/>
              <a:t>«</a:t>
            </a:r>
            <a:r>
              <a:rPr lang="el-GR" sz="3200" b="1" dirty="0" err="1"/>
              <a:t>Παράσημον</a:t>
            </a:r>
            <a:r>
              <a:rPr lang="el-GR" sz="3200" b="1" dirty="0"/>
              <a:t> του Αποστόλου Παύλου, εις τρεις </a:t>
            </a:r>
            <a:r>
              <a:rPr lang="el-GR" sz="3200" b="1" dirty="0" err="1"/>
              <a:t>διακεκριμένας</a:t>
            </a:r>
            <a:r>
              <a:rPr lang="el-GR" sz="3200" b="1" dirty="0"/>
              <a:t> Τάξεις»</a:t>
            </a:r>
            <a:endParaRPr lang="el-GR" sz="3200" dirty="0"/>
          </a:p>
        </p:txBody>
      </p:sp>
      <p:sp>
        <p:nvSpPr>
          <p:cNvPr id="3" name="Θέση περιεχομένου 2">
            <a:extLst>
              <a:ext uri="{FF2B5EF4-FFF2-40B4-BE49-F238E27FC236}">
                <a16:creationId xmlns:a16="http://schemas.microsoft.com/office/drawing/2014/main" id="{48837459-3B8F-F85D-4A25-4D7D38CA237B}"/>
              </a:ext>
            </a:extLst>
          </p:cNvPr>
          <p:cNvSpPr>
            <a:spLocks noGrp="1"/>
          </p:cNvSpPr>
          <p:nvPr>
            <p:ph idx="1"/>
          </p:nvPr>
        </p:nvSpPr>
        <p:spPr>
          <a:xfrm>
            <a:off x="0" y="752030"/>
            <a:ext cx="12192000" cy="6105970"/>
          </a:xfrm>
        </p:spPr>
        <p:txBody>
          <a:bodyPr>
            <a:normAutofit fontScale="92500" lnSpcReduction="20000"/>
          </a:bodyPr>
          <a:lstStyle/>
          <a:p>
            <a:pPr marL="0" indent="0">
              <a:buNone/>
            </a:pPr>
            <a:r>
              <a:rPr lang="el-GR" dirty="0"/>
              <a:t>Άρθρο 3</a:t>
            </a:r>
          </a:p>
          <a:p>
            <a:pPr marL="0" indent="0">
              <a:buNone/>
            </a:pPr>
            <a:r>
              <a:rPr lang="el-GR" dirty="0"/>
              <a:t>Τύπος του Διπλώματος και των </a:t>
            </a:r>
            <a:r>
              <a:rPr lang="el-GR" dirty="0" err="1"/>
              <a:t>Διασήμων</a:t>
            </a:r>
            <a:r>
              <a:rPr lang="el-GR" dirty="0"/>
              <a:t> της Τιμητικής Εκκλησιαστικής Διακρίσεως</a:t>
            </a:r>
          </a:p>
          <a:p>
            <a:pPr marL="514350" indent="-514350">
              <a:buAutoNum type="arabicPeriod"/>
            </a:pPr>
            <a:r>
              <a:rPr lang="el-GR" dirty="0"/>
              <a:t>Ο τύπος του Διπλώματος και των </a:t>
            </a:r>
            <a:r>
              <a:rPr lang="el-GR" dirty="0" err="1"/>
              <a:t>Διασήμων</a:t>
            </a:r>
            <a:r>
              <a:rPr lang="el-GR" dirty="0"/>
              <a:t> κάθε βαθμίδος, τα χρώματα, το πλάτος των ταινιών, ο τρόπος απεικονίσεως της μορφής του Αποστόλου Παύλου, και η υπόλοιπη διακόσμησή τους, καθορίζονται με </a:t>
            </a:r>
            <a:r>
              <a:rPr lang="el-GR" b="1" dirty="0"/>
              <a:t>Απόφαση της Διαρκούς Ιεράς Συνόδου</a:t>
            </a:r>
            <a:r>
              <a:rPr lang="el-GR" dirty="0"/>
              <a:t>, τα οποία μπορούν κατά καιρούς να τροποποιούνται και να βελτιώνονται αισθητικώς, αναλόγως των τεχνικών μέσων κάθε εποχής, πάντοτε δε με </a:t>
            </a:r>
            <a:r>
              <a:rPr lang="el-GR" dirty="0" err="1"/>
              <a:t>νεώτερη</a:t>
            </a:r>
            <a:r>
              <a:rPr lang="el-GR" dirty="0"/>
              <a:t> Απόφαση της Διαρκούς Ιεράς Συνόδου.</a:t>
            </a:r>
          </a:p>
          <a:p>
            <a:pPr marL="514350" indent="-514350">
              <a:buAutoNum type="arabicPeriod"/>
            </a:pPr>
            <a:r>
              <a:rPr lang="el-GR" dirty="0"/>
              <a:t>Το Τεχνικό μέρος των θεμάτων αυτών, με τη μέριμνα του Γραφείου Εκκλησιαστικής Τάξεως και Εθιμοτυπίας, ανατίθεται στην Τεχνική Υπηρεσία της Εκκλησίας, και μάλιστα στο Καλλιτεχνικό Τμήμα της, ώστε να πράξει αυτά που πρέπει για την επίτευξη του παραπάνω σκοπού, απευθυνόμενο στους αρμόδιους Καλλιτέχνες στην Ελλάδα ή στο εξωτερικό. Η δαπάνη για την κατασκευή τους βαρύνει την Εκκλησιαστική Κεντρική Υπηρεσία Οικονομικών.</a:t>
            </a:r>
          </a:p>
          <a:p>
            <a:pPr marL="514350" indent="-514350">
              <a:buAutoNum type="arabicPeriod"/>
            </a:pPr>
            <a:r>
              <a:rPr lang="el-GR" dirty="0"/>
              <a:t>Όσοι έχουν τιμηθεί με Διπλώματα και Διάσημα παλαιότερων τύπων, εξακολουθούν να φέρουν αυτά, όπως αρχικά τους απονεμήθηκαν, μη μπορώντας να τα αντικαταστήσουν, εάν τυχόν μεταγενέστερα η ποιότητα των Διπλωμάτων και </a:t>
            </a:r>
            <a:r>
              <a:rPr lang="el-GR" dirty="0" err="1"/>
              <a:t>Διασήμων</a:t>
            </a:r>
            <a:r>
              <a:rPr lang="el-GR" dirty="0"/>
              <a:t> της Τιμητικής τους Εκκλησιαστικής Διακρίσεως τροποποιήθηκε ή βελτιώθηκε αισθητικώς, με απόφαση της Διαρκούς Ιεράς Συνόδου.  </a:t>
            </a:r>
          </a:p>
        </p:txBody>
      </p:sp>
    </p:spTree>
    <p:extLst>
      <p:ext uri="{BB962C8B-B14F-4D97-AF65-F5344CB8AC3E}">
        <p14:creationId xmlns:p14="http://schemas.microsoft.com/office/powerpoint/2010/main" val="3517103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241CDE-EC27-72B7-5DC0-C3645892F17F}"/>
              </a:ext>
            </a:extLst>
          </p:cNvPr>
          <p:cNvSpPr>
            <a:spLocks noGrp="1"/>
          </p:cNvSpPr>
          <p:nvPr>
            <p:ph type="title"/>
          </p:nvPr>
        </p:nvSpPr>
        <p:spPr>
          <a:xfrm>
            <a:off x="0" y="18256"/>
            <a:ext cx="12192000" cy="844870"/>
          </a:xfrm>
        </p:spPr>
        <p:txBody>
          <a:bodyPr>
            <a:noAutofit/>
          </a:bodyPr>
          <a:lstStyle/>
          <a:p>
            <a:pPr algn="ctr"/>
            <a:r>
              <a:rPr lang="el-GR" sz="3200" b="1" dirty="0"/>
              <a:t>Τιμητική Εκκλησιαστική </a:t>
            </a:r>
            <a:r>
              <a:rPr lang="el-GR" sz="3200" b="1" dirty="0" err="1"/>
              <a:t>Διάκρισις</a:t>
            </a:r>
            <a:r>
              <a:rPr lang="el-GR" sz="3200" b="1" dirty="0"/>
              <a:t> υπό την </a:t>
            </a:r>
            <a:r>
              <a:rPr lang="el-GR" sz="3200" b="1" dirty="0" err="1"/>
              <a:t>Ονομασίαν</a:t>
            </a:r>
            <a:r>
              <a:rPr lang="el-GR" sz="3200" b="1" dirty="0"/>
              <a:t> </a:t>
            </a:r>
            <a:br>
              <a:rPr lang="el-GR" sz="3200" b="1" dirty="0"/>
            </a:br>
            <a:r>
              <a:rPr lang="el-GR" sz="3200" b="1" dirty="0"/>
              <a:t>«</a:t>
            </a:r>
            <a:r>
              <a:rPr lang="el-GR" sz="3200" b="1" dirty="0" err="1"/>
              <a:t>Παράσημον</a:t>
            </a:r>
            <a:r>
              <a:rPr lang="el-GR" sz="3200" b="1" dirty="0"/>
              <a:t> του Αποστόλου Παύλου, εις τρεις </a:t>
            </a:r>
            <a:r>
              <a:rPr lang="el-GR" sz="3200" b="1" dirty="0" err="1"/>
              <a:t>διακεκριμένας</a:t>
            </a:r>
            <a:r>
              <a:rPr lang="el-GR" sz="3200" b="1" dirty="0"/>
              <a:t> Τάξεις»</a:t>
            </a:r>
            <a:endParaRPr lang="el-GR" sz="3200" dirty="0"/>
          </a:p>
        </p:txBody>
      </p:sp>
      <p:sp>
        <p:nvSpPr>
          <p:cNvPr id="3" name="Θέση περιεχομένου 2">
            <a:extLst>
              <a:ext uri="{FF2B5EF4-FFF2-40B4-BE49-F238E27FC236}">
                <a16:creationId xmlns:a16="http://schemas.microsoft.com/office/drawing/2014/main" id="{FF672B36-A6E8-2343-56B1-01E26D50BBCD}"/>
              </a:ext>
            </a:extLst>
          </p:cNvPr>
          <p:cNvSpPr>
            <a:spLocks noGrp="1"/>
          </p:cNvSpPr>
          <p:nvPr>
            <p:ph idx="1"/>
          </p:nvPr>
        </p:nvSpPr>
        <p:spPr>
          <a:xfrm>
            <a:off x="-1" y="733331"/>
            <a:ext cx="12191999" cy="6124669"/>
          </a:xfrm>
        </p:spPr>
        <p:txBody>
          <a:bodyPr>
            <a:normAutofit lnSpcReduction="10000"/>
          </a:bodyPr>
          <a:lstStyle/>
          <a:p>
            <a:pPr marL="0" indent="0">
              <a:buNone/>
            </a:pPr>
            <a:r>
              <a:rPr lang="el-GR" dirty="0"/>
              <a:t>Άρθρο 4</a:t>
            </a:r>
          </a:p>
          <a:p>
            <a:pPr marL="0" indent="0">
              <a:buNone/>
            </a:pPr>
            <a:r>
              <a:rPr lang="el-GR" dirty="0"/>
              <a:t>Προϋποθέσεις και τρόπος απονομής της Τιμητικής Εκκλησιαστικής Διακρίσεως</a:t>
            </a:r>
          </a:p>
          <a:p>
            <a:pPr marL="514350" indent="-514350">
              <a:buAutoNum type="arabicPeriod"/>
            </a:pPr>
            <a:r>
              <a:rPr lang="el-GR" dirty="0"/>
              <a:t>Για την απονομή της </a:t>
            </a:r>
            <a:r>
              <a:rPr lang="el-GR" b="1" dirty="0"/>
              <a:t>απαιτείται η ύπαρξη μιας </a:t>
            </a:r>
            <a:r>
              <a:rPr lang="el-GR" dirty="0"/>
              <a:t>από τα άρθρα 1 και 2 του παρόντος Κανονισμού </a:t>
            </a:r>
            <a:r>
              <a:rPr lang="el-GR" b="1" dirty="0"/>
              <a:t>από τις αναφερόμενες προϋποθέσεις</a:t>
            </a:r>
            <a:r>
              <a:rPr lang="el-GR" dirty="0"/>
              <a:t>, και επιπλέον η </a:t>
            </a:r>
            <a:r>
              <a:rPr lang="el-GR" b="1" dirty="0"/>
              <a:t>ευλάβεια</a:t>
            </a:r>
            <a:r>
              <a:rPr lang="el-GR" dirty="0"/>
              <a:t>, </a:t>
            </a:r>
            <a:r>
              <a:rPr lang="el-GR" b="1" dirty="0"/>
              <a:t>η αγάπη </a:t>
            </a:r>
            <a:r>
              <a:rPr lang="el-GR" dirty="0"/>
              <a:t>και </a:t>
            </a:r>
            <a:r>
              <a:rPr lang="el-GR" b="1" dirty="0"/>
              <a:t>ο σεβασμός προς την Εκκλησία </a:t>
            </a:r>
            <a:r>
              <a:rPr lang="el-GR" dirty="0"/>
              <a:t>όσων προσώπων πρόκειται στο μέλλον να λάβουν αυτήν τη Διάκριση, όπως και </a:t>
            </a:r>
            <a:r>
              <a:rPr lang="el-GR" b="1" dirty="0"/>
              <a:t>η προς το Έθνος μας τιμή και αφοσίωση</a:t>
            </a:r>
            <a:r>
              <a:rPr lang="el-GR" dirty="0"/>
              <a:t>. </a:t>
            </a:r>
          </a:p>
          <a:p>
            <a:pPr marL="514350" indent="-514350">
              <a:buAutoNum type="arabicPeriod"/>
            </a:pPr>
            <a:r>
              <a:rPr lang="el-GR" dirty="0"/>
              <a:t>Η Απόφαση για την απονομή της λαμβάνεται αιτιολογημένα από τη Διαρκή Ιερά Σύνοδο, ύστερα από εισήγηση του Αρχιεπισκόπου Αθηνών ή από έναν από τους εν ενεργεία Μητροπολίτες της Εκκλησίας της Ελλάδος, με τη σύμφωνη γνώμη της Συνοδικής Επιτροπής επί </a:t>
            </a:r>
            <a:r>
              <a:rPr lang="el-GR" dirty="0" err="1"/>
              <a:t>Αρχιγραμματείας</a:t>
            </a:r>
            <a:r>
              <a:rPr lang="el-GR" dirty="0"/>
              <a:t>.</a:t>
            </a:r>
          </a:p>
          <a:p>
            <a:pPr marL="514350" indent="-514350">
              <a:buAutoNum type="arabicPeriod"/>
            </a:pPr>
            <a:r>
              <a:rPr lang="el-GR" dirty="0"/>
              <a:t>Η </a:t>
            </a:r>
            <a:r>
              <a:rPr lang="el-GR" b="1" dirty="0"/>
              <a:t>απονομή </a:t>
            </a:r>
            <a:r>
              <a:rPr lang="el-GR" dirty="0"/>
              <a:t>του Διπλώματος και των </a:t>
            </a:r>
            <a:r>
              <a:rPr lang="el-GR" dirty="0" err="1"/>
              <a:t>Διασήμων</a:t>
            </a:r>
            <a:r>
              <a:rPr lang="el-GR" dirty="0"/>
              <a:t> </a:t>
            </a:r>
            <a:r>
              <a:rPr lang="el-GR" b="1" dirty="0"/>
              <a:t>γίνεται από τον </a:t>
            </a:r>
            <a:r>
              <a:rPr lang="el-GR" b="1" dirty="0" err="1"/>
              <a:t>Μακαριώτατο</a:t>
            </a:r>
            <a:r>
              <a:rPr lang="el-GR" b="1" dirty="0"/>
              <a:t> Πρόεδρο της Ιεράς Συνόδου σε ειδική Τελετή</a:t>
            </a:r>
            <a:r>
              <a:rPr lang="el-GR" dirty="0"/>
              <a:t>, </a:t>
            </a:r>
            <a:r>
              <a:rPr lang="el-GR" dirty="0" err="1"/>
              <a:t>μεμονομένως</a:t>
            </a:r>
            <a:r>
              <a:rPr lang="el-GR" dirty="0"/>
              <a:t>, εάν είναι δυνατόν για κάθε ένα Τιμώμενο πρόσωπο με </a:t>
            </a:r>
            <a:r>
              <a:rPr lang="el-GR" u="sng" dirty="0"/>
              <a:t>Προσφώνηση</a:t>
            </a:r>
            <a:r>
              <a:rPr lang="el-GR" dirty="0"/>
              <a:t> προς Αυτόν εκ μέρους του </a:t>
            </a:r>
            <a:r>
              <a:rPr lang="el-GR" dirty="0" err="1"/>
              <a:t>Μακαριωτάτου</a:t>
            </a:r>
            <a:r>
              <a:rPr lang="el-GR" dirty="0"/>
              <a:t> και </a:t>
            </a:r>
            <a:r>
              <a:rPr lang="el-GR" u="sng" dirty="0"/>
              <a:t>Αντιφωνήσεως και ευχαριστιών </a:t>
            </a:r>
            <a:r>
              <a:rPr lang="el-GR" dirty="0"/>
              <a:t>εκ μέρους του τελευταίου.  </a:t>
            </a:r>
          </a:p>
        </p:txBody>
      </p:sp>
    </p:spTree>
    <p:extLst>
      <p:ext uri="{BB962C8B-B14F-4D97-AF65-F5344CB8AC3E}">
        <p14:creationId xmlns:p14="http://schemas.microsoft.com/office/powerpoint/2010/main" val="2191193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EBEFD9-07FD-3B5E-0649-B0884087EFF9}"/>
              </a:ext>
            </a:extLst>
          </p:cNvPr>
          <p:cNvSpPr>
            <a:spLocks noGrp="1"/>
          </p:cNvSpPr>
          <p:nvPr>
            <p:ph type="title"/>
          </p:nvPr>
        </p:nvSpPr>
        <p:spPr>
          <a:xfrm>
            <a:off x="0" y="18255"/>
            <a:ext cx="12192000" cy="923305"/>
          </a:xfrm>
        </p:spPr>
        <p:txBody>
          <a:bodyPr>
            <a:noAutofit/>
          </a:bodyPr>
          <a:lstStyle/>
          <a:p>
            <a:pPr algn="ctr"/>
            <a:r>
              <a:rPr lang="el-GR" sz="3200" b="1" dirty="0"/>
              <a:t>Τιμητική Εκκλησιαστική </a:t>
            </a:r>
            <a:r>
              <a:rPr lang="el-GR" sz="3200" b="1" dirty="0" err="1"/>
              <a:t>Διάκρισις</a:t>
            </a:r>
            <a:r>
              <a:rPr lang="el-GR" sz="3200" b="1" dirty="0"/>
              <a:t> υπό την </a:t>
            </a:r>
            <a:r>
              <a:rPr lang="el-GR" sz="3200" b="1" dirty="0" err="1"/>
              <a:t>Ονομασίαν</a:t>
            </a:r>
            <a:r>
              <a:rPr lang="el-GR" sz="3200" b="1" dirty="0"/>
              <a:t> </a:t>
            </a:r>
            <a:br>
              <a:rPr lang="el-GR" sz="3200" b="1" dirty="0"/>
            </a:br>
            <a:r>
              <a:rPr lang="el-GR" sz="3200" b="1" dirty="0"/>
              <a:t>«</a:t>
            </a:r>
            <a:r>
              <a:rPr lang="el-GR" sz="3200" b="1" dirty="0" err="1"/>
              <a:t>Παράσημον</a:t>
            </a:r>
            <a:r>
              <a:rPr lang="el-GR" sz="3200" b="1" dirty="0"/>
              <a:t> του Αποστόλου Παύλου, εις τρεις </a:t>
            </a:r>
            <a:r>
              <a:rPr lang="el-GR" sz="3200" b="1" dirty="0" err="1"/>
              <a:t>διακεκριμένας</a:t>
            </a:r>
            <a:r>
              <a:rPr lang="el-GR" sz="3200" b="1" dirty="0"/>
              <a:t> Τάξεις»</a:t>
            </a:r>
            <a:endParaRPr lang="el-GR" sz="3200" dirty="0"/>
          </a:p>
        </p:txBody>
      </p:sp>
      <p:sp>
        <p:nvSpPr>
          <p:cNvPr id="3" name="Θέση περιεχομένου 2">
            <a:extLst>
              <a:ext uri="{FF2B5EF4-FFF2-40B4-BE49-F238E27FC236}">
                <a16:creationId xmlns:a16="http://schemas.microsoft.com/office/drawing/2014/main" id="{5606B587-B078-D8A0-B333-9A7E0B534552}"/>
              </a:ext>
            </a:extLst>
          </p:cNvPr>
          <p:cNvSpPr>
            <a:spLocks noGrp="1"/>
          </p:cNvSpPr>
          <p:nvPr>
            <p:ph idx="1"/>
          </p:nvPr>
        </p:nvSpPr>
        <p:spPr>
          <a:xfrm>
            <a:off x="0" y="851024"/>
            <a:ext cx="12192000" cy="6006975"/>
          </a:xfrm>
        </p:spPr>
        <p:txBody>
          <a:bodyPr>
            <a:normAutofit fontScale="92500" lnSpcReduction="10000"/>
          </a:bodyPr>
          <a:lstStyle/>
          <a:p>
            <a:pPr marL="0" indent="0">
              <a:buNone/>
            </a:pPr>
            <a:r>
              <a:rPr lang="el-GR" dirty="0"/>
              <a:t>Άρθρο 5</a:t>
            </a:r>
          </a:p>
          <a:p>
            <a:pPr marL="0" indent="0">
              <a:buNone/>
            </a:pPr>
            <a:r>
              <a:rPr lang="el-GR" dirty="0"/>
              <a:t>Χρόνος και τρόπος του </a:t>
            </a:r>
            <a:r>
              <a:rPr lang="el-GR" dirty="0" err="1"/>
              <a:t>φέρειν</a:t>
            </a:r>
            <a:r>
              <a:rPr lang="el-GR" dirty="0"/>
              <a:t> τα Διάσημα της Τιμητικής Εκκλησιαστικής Διακρίσεως</a:t>
            </a:r>
          </a:p>
          <a:p>
            <a:pPr marL="0" indent="0">
              <a:buNone/>
            </a:pPr>
            <a:r>
              <a:rPr lang="el-GR" dirty="0"/>
              <a:t>Οι </a:t>
            </a:r>
            <a:r>
              <a:rPr lang="el-GR" dirty="0" err="1"/>
              <a:t>τιμηθέντες</a:t>
            </a:r>
            <a:r>
              <a:rPr lang="el-GR" dirty="0"/>
              <a:t> δικαιούνται να φέρουν εφ’ όρου ζωής τα απονεμηθέντα σ’ αυτούς Διάσημα, κατά τις </a:t>
            </a:r>
            <a:r>
              <a:rPr lang="el-GR" b="1" dirty="0"/>
              <a:t>επίσημες Εκκλησιαστικές </a:t>
            </a:r>
            <a:r>
              <a:rPr lang="el-GR" dirty="0"/>
              <a:t>και </a:t>
            </a:r>
            <a:r>
              <a:rPr lang="el-GR" b="1" dirty="0"/>
              <a:t>Εθνικές Τελετές</a:t>
            </a:r>
            <a:r>
              <a:rPr lang="el-GR" dirty="0"/>
              <a:t>, καταλαμβάνοντας κάθε φορά τις οριζόμενες γι’ αυτούς θέσεις από το Γραφείο Εκκλησιαστικής Τάξεως και Εθιμοτυπίας της Ιεράς Συνόδου.</a:t>
            </a:r>
          </a:p>
          <a:p>
            <a:pPr marL="0" indent="0">
              <a:buNone/>
            </a:pPr>
            <a:r>
              <a:rPr lang="el-GR" dirty="0"/>
              <a:t>Άρθρο 6</a:t>
            </a:r>
          </a:p>
          <a:p>
            <a:pPr marL="0" indent="0">
              <a:buNone/>
            </a:pPr>
            <a:r>
              <a:rPr lang="el-GR" dirty="0" err="1"/>
              <a:t>Ανάκλησις</a:t>
            </a:r>
            <a:r>
              <a:rPr lang="el-GR" dirty="0"/>
              <a:t> Αποφάσεως περί απονεμηθείσης ήδη Τιμητικής Εκκλησιαστικής Διακρίσεως</a:t>
            </a:r>
          </a:p>
          <a:p>
            <a:pPr marL="514350" indent="-514350">
              <a:buAutoNum type="arabicPeriod"/>
            </a:pPr>
            <a:r>
              <a:rPr lang="el-GR" dirty="0"/>
              <a:t>Η </a:t>
            </a:r>
            <a:r>
              <a:rPr lang="el-GR" dirty="0" err="1"/>
              <a:t>ληφθείσα</a:t>
            </a:r>
            <a:r>
              <a:rPr lang="el-GR" dirty="0"/>
              <a:t> Απόφαση της Διαρκούς Ιεράς Συνόδου ανακαλείται από την ίδια σε περιπτώσεις κατά τις οποίες αυτός που έχει λάβει τη Διάκριση </a:t>
            </a:r>
            <a:r>
              <a:rPr lang="el-GR" dirty="0" err="1"/>
              <a:t>βαρύνεται</a:t>
            </a:r>
            <a:r>
              <a:rPr lang="el-GR" dirty="0"/>
              <a:t>, </a:t>
            </a:r>
            <a:r>
              <a:rPr lang="el-GR" dirty="0" err="1"/>
              <a:t>αποδεδειγμένως</a:t>
            </a:r>
            <a:r>
              <a:rPr lang="el-GR" dirty="0"/>
              <a:t>, με θέματα που θίγουν την τιμή και το κύρος της Ορθοδόξου Εκκλησίας ή του Ελληνικού Έθνους.</a:t>
            </a:r>
          </a:p>
          <a:p>
            <a:pPr marL="514350" indent="-514350">
              <a:buAutoNum type="arabicPeriod"/>
            </a:pPr>
            <a:r>
              <a:rPr lang="el-GR" dirty="0"/>
              <a:t>Στις περιπτώσεις ανακλήσεως της σχετικής Απόφασης, οι κατέχοντες μέχρι εκείνη τη στιγμή τα Διάσημα της Τιμητικής Εκκλησιαστικής Διάκρισης, υποχρεούνται να τα επιστρέψουν μόλις τους κοινοποιηθεί η παραπάνω ανάκληση.   </a:t>
            </a:r>
          </a:p>
        </p:txBody>
      </p:sp>
    </p:spTree>
    <p:extLst>
      <p:ext uri="{BB962C8B-B14F-4D97-AF65-F5344CB8AC3E}">
        <p14:creationId xmlns:p14="http://schemas.microsoft.com/office/powerpoint/2010/main" val="3624202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23F530-7196-2E64-93E8-34B16F46C6BB}"/>
              </a:ext>
            </a:extLst>
          </p:cNvPr>
          <p:cNvSpPr>
            <a:spLocks noGrp="1"/>
          </p:cNvSpPr>
          <p:nvPr>
            <p:ph type="title"/>
          </p:nvPr>
        </p:nvSpPr>
        <p:spPr>
          <a:xfrm>
            <a:off x="0" y="18256"/>
            <a:ext cx="12192000" cy="568340"/>
          </a:xfrm>
        </p:spPr>
        <p:txBody>
          <a:bodyPr>
            <a:normAutofit/>
          </a:bodyPr>
          <a:lstStyle/>
          <a:p>
            <a:pPr algn="ctr"/>
            <a:r>
              <a:rPr lang="el-GR" sz="2400" dirty="0"/>
              <a:t>Περί συστάσεως, οργανώσεως και λειτουργίας Γραφείου Τύπου της Εκκλησίας της Ελλάδος</a:t>
            </a:r>
          </a:p>
        </p:txBody>
      </p:sp>
      <p:sp>
        <p:nvSpPr>
          <p:cNvPr id="3" name="Θέση περιεχομένου 2">
            <a:extLst>
              <a:ext uri="{FF2B5EF4-FFF2-40B4-BE49-F238E27FC236}">
                <a16:creationId xmlns:a16="http://schemas.microsoft.com/office/drawing/2014/main" id="{00CC8076-ED47-539F-A668-5AA5E564C521}"/>
              </a:ext>
            </a:extLst>
          </p:cNvPr>
          <p:cNvSpPr>
            <a:spLocks noGrp="1"/>
          </p:cNvSpPr>
          <p:nvPr>
            <p:ph idx="1"/>
          </p:nvPr>
        </p:nvSpPr>
        <p:spPr>
          <a:xfrm>
            <a:off x="0" y="733244"/>
            <a:ext cx="12192000" cy="6124755"/>
          </a:xfrm>
        </p:spPr>
        <p:txBody>
          <a:bodyPr>
            <a:normAutofit fontScale="85000" lnSpcReduction="20000"/>
          </a:bodyPr>
          <a:lstStyle/>
          <a:p>
            <a:pPr marL="0" indent="0">
              <a:buNone/>
            </a:pPr>
            <a:r>
              <a:rPr lang="el-GR" b="1" dirty="0"/>
              <a:t>Κανονισμός υπ’ </a:t>
            </a:r>
            <a:r>
              <a:rPr lang="el-GR" b="1" dirty="0" err="1"/>
              <a:t>αρ</a:t>
            </a:r>
            <a:r>
              <a:rPr lang="el-GR" b="1" dirty="0"/>
              <a:t>. 250/2013 (ΦΕΚ 30, τ. Α΄, 7-2-2014) π</a:t>
            </a:r>
            <a:r>
              <a:rPr lang="el-GR" sz="2800" b="1" dirty="0"/>
              <a:t>ερί συστάσεως, οργανώσεως και λειτουργίας Γραφείου Τύπου της Ιεράς Συνόδου της Εκκλησίας της Ελλάδος (7 άρθρα)</a:t>
            </a:r>
            <a:endParaRPr lang="en-GB" sz="2800" b="1" dirty="0"/>
          </a:p>
          <a:p>
            <a:pPr marL="0" indent="0">
              <a:buNone/>
            </a:pPr>
            <a:r>
              <a:rPr lang="el-GR" sz="2800" dirty="0"/>
              <a:t>Άρθρο 1</a:t>
            </a:r>
          </a:p>
          <a:p>
            <a:pPr marL="0" indent="0">
              <a:buNone/>
            </a:pPr>
            <a:r>
              <a:rPr lang="el-GR" dirty="0" err="1"/>
              <a:t>Ένταξις</a:t>
            </a:r>
            <a:r>
              <a:rPr lang="el-GR" dirty="0"/>
              <a:t> και σκοπός</a:t>
            </a:r>
            <a:endParaRPr lang="el-GR" sz="2800" dirty="0"/>
          </a:p>
          <a:p>
            <a:pPr marL="0" indent="0">
              <a:buNone/>
            </a:pPr>
            <a:r>
              <a:rPr lang="el-GR" dirty="0"/>
              <a:t>Το Γραφείο </a:t>
            </a:r>
            <a:r>
              <a:rPr lang="el-GR" sz="2800" dirty="0"/>
              <a:t>Τύπου της Ιεράς Συνόδου της Εκκλησίας της Ελλάδος είναι υπηρεσία της Εκκλησίας της Ελλάδος επιπέδου Γραφείου και </a:t>
            </a:r>
            <a:r>
              <a:rPr lang="el-GR" sz="2800" dirty="0">
                <a:effectLst>
                  <a:outerShdw blurRad="38100" dist="38100" dir="2700000" algn="tl">
                    <a:srgbClr val="000000">
                      <a:alpha val="43137"/>
                    </a:srgbClr>
                  </a:outerShdw>
                </a:effectLst>
              </a:rPr>
              <a:t>υπηρετεί τις </a:t>
            </a:r>
            <a:r>
              <a:rPr lang="el-GR" sz="2800" u="sng" dirty="0">
                <a:effectLst>
                  <a:outerShdw blurRad="38100" dist="38100" dir="2700000" algn="tl">
                    <a:srgbClr val="000000">
                      <a:alpha val="43137"/>
                    </a:srgbClr>
                  </a:outerShdw>
                </a:effectLst>
              </a:rPr>
              <a:t>ποιμαντικές</a:t>
            </a:r>
            <a:r>
              <a:rPr lang="el-GR" sz="2800" dirty="0">
                <a:effectLst>
                  <a:outerShdw blurRad="38100" dist="38100" dir="2700000" algn="tl">
                    <a:srgbClr val="000000">
                      <a:alpha val="43137"/>
                    </a:srgbClr>
                  </a:outerShdw>
                </a:effectLst>
              </a:rPr>
              <a:t> και </a:t>
            </a:r>
            <a:r>
              <a:rPr lang="el-GR" sz="2800" u="sng" dirty="0">
                <a:effectLst>
                  <a:outerShdw blurRad="38100" dist="38100" dir="2700000" algn="tl">
                    <a:srgbClr val="000000">
                      <a:alpha val="43137"/>
                    </a:srgbClr>
                  </a:outerShdw>
                </a:effectLst>
              </a:rPr>
              <a:t>επικοινωνιακές ανάγκες </a:t>
            </a:r>
            <a:r>
              <a:rPr lang="el-GR" sz="2800" dirty="0"/>
              <a:t>της Διαρκούς Ιεράς Συνόδου και της Ιεράς Συνόδου της Ιεραρχίας της Εκκλησίας της Ελλάδος ως διοικητικών και πνευματικών οργάνων.</a:t>
            </a:r>
          </a:p>
          <a:p>
            <a:pPr marL="0" indent="0">
              <a:buNone/>
            </a:pPr>
            <a:r>
              <a:rPr lang="el-GR" dirty="0"/>
              <a:t>Το Γραφείο Τύπου υπηρετεί την Ιερά Σύνοδο:</a:t>
            </a:r>
          </a:p>
          <a:p>
            <a:pPr marL="0" indent="0">
              <a:buNone/>
            </a:pPr>
            <a:r>
              <a:rPr lang="el-GR" dirty="0"/>
              <a:t>α) με την καθημερινή παρακολούθηση </a:t>
            </a:r>
            <a:r>
              <a:rPr lang="el-GR" u="sng" dirty="0"/>
              <a:t>του εθνικού και διεθνούς ηλεκτρονικού τύπου και των εντύπων Μ.Μ.Ε.</a:t>
            </a:r>
            <a:r>
              <a:rPr lang="el-GR" dirty="0"/>
              <a:t> και της ετοιμασίας προσχεδιασμένων απαντήσεων, οι οποίες αρμόζουν σε κάθε περίπτωση , είτε με τη μορφή των Δελτίων Τύπου, είτε απαντητικής Επιστολής ή Ανακοινωθέντος, είτε με άλλον τρόπο. Σε κάθε περίπτωση προηγείται έγκριση της ενέργειας από τον Αρχιγραμματέα. </a:t>
            </a:r>
          </a:p>
          <a:p>
            <a:pPr marL="0" indent="0">
              <a:buNone/>
            </a:pPr>
            <a:r>
              <a:rPr lang="el-GR" dirty="0"/>
              <a:t>β</a:t>
            </a:r>
            <a:r>
              <a:rPr lang="el-GR" sz="2800" dirty="0"/>
              <a:t>) με την καθημερινή καταγραφή, αποδελτίωση και σχετική ενημέρωση προς τον Αρχιγραμματέα της Ιεράς Συνόδου και τον Πρόεδρο της Ιεράς Συνόδου, </a:t>
            </a:r>
            <a:r>
              <a:rPr lang="el-GR" sz="2800" dirty="0" err="1"/>
              <a:t>Μακαριώτατον</a:t>
            </a:r>
            <a:r>
              <a:rPr lang="el-GR" sz="2800" dirty="0"/>
              <a:t> </a:t>
            </a:r>
            <a:r>
              <a:rPr lang="el-GR" sz="2800" dirty="0" err="1"/>
              <a:t>Αρχιεπίσκοπον</a:t>
            </a:r>
            <a:r>
              <a:rPr lang="el-GR" sz="2800" dirty="0"/>
              <a:t> Αθηνών και Πάσης Ελλάδος, σχετικά με την κυκλοφορούσα ή επικείμενης να κυκλοφορήσει </a:t>
            </a:r>
            <a:r>
              <a:rPr lang="el-GR" sz="2800" u="sng" dirty="0"/>
              <a:t>ειδησεογραφίας ή σχόλιων</a:t>
            </a:r>
            <a:r>
              <a:rPr lang="el-GR" sz="2800" dirty="0"/>
              <a:t>, που άπτονται άμεσα ή έμμεσα </a:t>
            </a:r>
            <a:r>
              <a:rPr lang="el-GR" dirty="0"/>
              <a:t>των</a:t>
            </a:r>
            <a:r>
              <a:rPr lang="el-GR" sz="2800" dirty="0"/>
              <a:t> ενδιαφερόντων της Εκκλησίας της Ελλάδος, η γνώση των οποίων είναι απαραίτητη για την άσκηση της εκκλησιαστικής πολιτικής.</a:t>
            </a:r>
          </a:p>
          <a:p>
            <a:pPr marL="0" indent="0">
              <a:buNone/>
            </a:pPr>
            <a:endParaRPr lang="el-GR" sz="2800" dirty="0"/>
          </a:p>
          <a:p>
            <a:endParaRPr lang="el-GR" dirty="0"/>
          </a:p>
        </p:txBody>
      </p:sp>
    </p:spTree>
    <p:extLst>
      <p:ext uri="{BB962C8B-B14F-4D97-AF65-F5344CB8AC3E}">
        <p14:creationId xmlns:p14="http://schemas.microsoft.com/office/powerpoint/2010/main" val="3330382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63A2EA-E030-A186-246B-50AA52E0B0A1}"/>
              </a:ext>
            </a:extLst>
          </p:cNvPr>
          <p:cNvSpPr>
            <a:spLocks noGrp="1"/>
          </p:cNvSpPr>
          <p:nvPr>
            <p:ph type="title"/>
          </p:nvPr>
        </p:nvSpPr>
        <p:spPr>
          <a:xfrm>
            <a:off x="0" y="0"/>
            <a:ext cx="12192000" cy="968721"/>
          </a:xfrm>
        </p:spPr>
        <p:txBody>
          <a:bodyPr>
            <a:noAutofit/>
          </a:bodyPr>
          <a:lstStyle/>
          <a:p>
            <a:pPr algn="ctr"/>
            <a:r>
              <a:rPr lang="el-GR" sz="3200" b="1" dirty="0"/>
              <a:t>Τιμητική Εκκλησιαστική </a:t>
            </a:r>
            <a:r>
              <a:rPr lang="el-GR" sz="3200" b="1" dirty="0" err="1"/>
              <a:t>Διάκρισις</a:t>
            </a:r>
            <a:r>
              <a:rPr lang="el-GR" sz="3200" b="1" dirty="0"/>
              <a:t> υπό την </a:t>
            </a:r>
            <a:r>
              <a:rPr lang="el-GR" sz="3200" b="1" dirty="0" err="1"/>
              <a:t>Ονομασίαν</a:t>
            </a:r>
            <a:r>
              <a:rPr lang="el-GR" sz="3200" b="1" dirty="0"/>
              <a:t> </a:t>
            </a:r>
            <a:br>
              <a:rPr lang="el-GR" sz="3200" b="1" dirty="0"/>
            </a:br>
            <a:r>
              <a:rPr lang="el-GR" sz="3200" b="1" dirty="0"/>
              <a:t>«</a:t>
            </a:r>
            <a:r>
              <a:rPr lang="el-GR" sz="3200" b="1" dirty="0" err="1"/>
              <a:t>Παράσημον</a:t>
            </a:r>
            <a:r>
              <a:rPr lang="el-GR" sz="3200" b="1" dirty="0"/>
              <a:t> του Αποστόλου Παύλου, εις τρεις </a:t>
            </a:r>
            <a:r>
              <a:rPr lang="el-GR" sz="3200" b="1" dirty="0" err="1"/>
              <a:t>διακεκριμένας</a:t>
            </a:r>
            <a:r>
              <a:rPr lang="el-GR" sz="3200" b="1" dirty="0"/>
              <a:t> Τάξεις»</a:t>
            </a:r>
            <a:endParaRPr lang="el-GR" sz="3200" dirty="0"/>
          </a:p>
        </p:txBody>
      </p:sp>
      <p:sp>
        <p:nvSpPr>
          <p:cNvPr id="3" name="Θέση περιεχομένου 2">
            <a:extLst>
              <a:ext uri="{FF2B5EF4-FFF2-40B4-BE49-F238E27FC236}">
                <a16:creationId xmlns:a16="http://schemas.microsoft.com/office/drawing/2014/main" id="{D1B3BCCE-AE0A-25AB-DDEB-70F32B33A9EE}"/>
              </a:ext>
            </a:extLst>
          </p:cNvPr>
          <p:cNvSpPr>
            <a:spLocks noGrp="1"/>
          </p:cNvSpPr>
          <p:nvPr>
            <p:ph idx="1"/>
          </p:nvPr>
        </p:nvSpPr>
        <p:spPr>
          <a:xfrm>
            <a:off x="0" y="968720"/>
            <a:ext cx="12192000" cy="5889279"/>
          </a:xfrm>
        </p:spPr>
        <p:txBody>
          <a:bodyPr>
            <a:normAutofit fontScale="70000" lnSpcReduction="20000"/>
          </a:bodyPr>
          <a:lstStyle/>
          <a:p>
            <a:pPr marL="0" indent="0">
              <a:buNone/>
            </a:pPr>
            <a:r>
              <a:rPr lang="el-GR" dirty="0"/>
              <a:t>Άρθρο 7</a:t>
            </a:r>
          </a:p>
          <a:p>
            <a:pPr marL="0" indent="0">
              <a:buNone/>
            </a:pPr>
            <a:r>
              <a:rPr lang="el-GR" dirty="0"/>
              <a:t>Μητρώα </a:t>
            </a:r>
            <a:r>
              <a:rPr lang="el-GR" dirty="0" err="1"/>
              <a:t>τιμηθέντων</a:t>
            </a:r>
            <a:r>
              <a:rPr lang="el-GR" dirty="0"/>
              <a:t> δια της Τιμητικής Εκκλησιαστικής Διακρίσεως</a:t>
            </a:r>
          </a:p>
          <a:p>
            <a:pPr marL="514350" indent="-514350">
              <a:buAutoNum type="arabicPeriod"/>
            </a:pPr>
            <a:r>
              <a:rPr lang="el-GR" dirty="0"/>
              <a:t>Στο Γραφείο της Εκκλησιαστικής Τάξεως και Εθιμοτυπίας της Ιεράς Συνόδου της Εκκλησίας της Ελλάδος τηρείται Μητρώο των </a:t>
            </a:r>
            <a:r>
              <a:rPr lang="el-GR" dirty="0" err="1"/>
              <a:t>τιμηθέντων</a:t>
            </a:r>
            <a:r>
              <a:rPr lang="el-GR" dirty="0"/>
              <a:t> από την Εκκλησία, στο οποίο αναγράφεται το όνομα, το επίθετο, η απονεμηθείσα τιμή, ο χρόνος απονομής </a:t>
            </a:r>
            <a:r>
              <a:rPr lang="el-GR" dirty="0" err="1"/>
              <a:t>κ.λ.π</a:t>
            </a:r>
            <a:r>
              <a:rPr lang="el-GR" dirty="0"/>
              <a:t>.</a:t>
            </a:r>
          </a:p>
          <a:p>
            <a:pPr marL="514350" indent="-514350">
              <a:buAutoNum type="arabicPeriod"/>
            </a:pPr>
            <a:r>
              <a:rPr lang="el-GR" dirty="0"/>
              <a:t>Η καταχώρηση στο Μητρώο γίνεται μετά την αποδοχή από τον </a:t>
            </a:r>
            <a:r>
              <a:rPr lang="el-GR" dirty="0" err="1"/>
              <a:t>τιμηθέντα</a:t>
            </a:r>
            <a:r>
              <a:rPr lang="el-GR" dirty="0"/>
              <a:t> της απονεμηθείσης Τιμητικής Εκκλησιαστικής Διάκρισης και μετά την επίσημη παραλαβή του σχετικού Διπλώματος και των </a:t>
            </a:r>
            <a:r>
              <a:rPr lang="el-GR" dirty="0" err="1"/>
              <a:t>Διασήμων</a:t>
            </a:r>
            <a:r>
              <a:rPr lang="el-GR" dirty="0"/>
              <a:t>.</a:t>
            </a:r>
          </a:p>
          <a:p>
            <a:pPr marL="0" indent="0">
              <a:buNone/>
            </a:pPr>
            <a:r>
              <a:rPr lang="el-GR" dirty="0"/>
              <a:t>Άρθρο 8</a:t>
            </a:r>
          </a:p>
          <a:p>
            <a:pPr marL="0" indent="0">
              <a:buNone/>
            </a:pPr>
            <a:r>
              <a:rPr lang="el-GR" dirty="0"/>
              <a:t>Περί της καλύψεως της δαπάνης δια την κατασκευήν των </a:t>
            </a:r>
            <a:r>
              <a:rPr lang="el-GR" dirty="0" err="1"/>
              <a:t>Διασήμων</a:t>
            </a:r>
            <a:r>
              <a:rPr lang="el-GR" dirty="0"/>
              <a:t> και του Διπλώματος των Τιμητικών Εκκλησιαστικών Διακρίσεων. </a:t>
            </a:r>
          </a:p>
          <a:p>
            <a:pPr marL="0" indent="0">
              <a:buNone/>
            </a:pPr>
            <a:r>
              <a:rPr lang="el-GR" dirty="0"/>
              <a:t>Προκαλείται δαπάνη εις βάρος του Προϋπολογισμού του Νομικού Προσώπου της Εκκλησίας της Ελλάδος το ύψος της οποίας δεν είναι δυνατόν να προσδιοριστεί.</a:t>
            </a:r>
          </a:p>
          <a:p>
            <a:pPr marL="0" indent="0">
              <a:buNone/>
            </a:pPr>
            <a:r>
              <a:rPr lang="el-GR" dirty="0"/>
              <a:t>Άρθρο 9</a:t>
            </a:r>
          </a:p>
          <a:p>
            <a:pPr marL="0" indent="0">
              <a:buNone/>
            </a:pPr>
            <a:r>
              <a:rPr lang="el-GR" dirty="0" err="1"/>
              <a:t>Έναρξις</a:t>
            </a:r>
            <a:r>
              <a:rPr lang="el-GR" dirty="0"/>
              <a:t> ισχύος του παρόντος</a:t>
            </a:r>
          </a:p>
          <a:p>
            <a:pPr marL="0" indent="0">
              <a:buNone/>
            </a:pPr>
            <a:r>
              <a:rPr lang="el-GR" dirty="0"/>
              <a:t>Η ισχύς του παρόντος Κανονισμού </a:t>
            </a:r>
            <a:r>
              <a:rPr lang="el-GR" dirty="0" err="1"/>
              <a:t>άρχεται</a:t>
            </a:r>
            <a:r>
              <a:rPr lang="el-GR" dirty="0"/>
              <a:t> από τη δημοσίευσή του στην Εφημερίδα της Κυβερνήσεως και στο Περιοδικό «Εκκλησία»</a:t>
            </a:r>
          </a:p>
          <a:p>
            <a:pPr marL="0" indent="0">
              <a:buNone/>
            </a:pPr>
            <a:r>
              <a:rPr lang="el-GR" dirty="0"/>
              <a:t>Αθήνα 10 Δεκεμβρίου 1999</a:t>
            </a:r>
          </a:p>
          <a:p>
            <a:pPr marL="0" indent="0">
              <a:buNone/>
            </a:pPr>
            <a:r>
              <a:rPr lang="el-GR" dirty="0"/>
              <a:t>Ο Πρόεδρος της Ι.Σ.</a:t>
            </a:r>
          </a:p>
          <a:p>
            <a:pPr marL="0" indent="0">
              <a:buNone/>
            </a:pPr>
            <a:r>
              <a:rPr lang="el-GR" dirty="0"/>
              <a:t>Ο Αθηνών ΧΡΙΣΤΟΔΟΥΛΟΣ</a:t>
            </a:r>
          </a:p>
        </p:txBody>
      </p:sp>
    </p:spTree>
    <p:extLst>
      <p:ext uri="{BB962C8B-B14F-4D97-AF65-F5344CB8AC3E}">
        <p14:creationId xmlns:p14="http://schemas.microsoft.com/office/powerpoint/2010/main" val="3869696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3B2189-3FD2-E4AC-3CE0-F75FF7C0B927}"/>
              </a:ext>
            </a:extLst>
          </p:cNvPr>
          <p:cNvSpPr>
            <a:spLocks noGrp="1"/>
          </p:cNvSpPr>
          <p:nvPr>
            <p:ph type="title"/>
          </p:nvPr>
        </p:nvSpPr>
        <p:spPr>
          <a:xfrm>
            <a:off x="0" y="18254"/>
            <a:ext cx="12192000" cy="734221"/>
          </a:xfrm>
        </p:spPr>
        <p:txBody>
          <a:bodyPr>
            <a:normAutofit/>
          </a:bodyPr>
          <a:lstStyle/>
          <a:p>
            <a:pPr algn="ctr"/>
            <a:r>
              <a:rPr lang="el-GR" sz="2400" dirty="0"/>
              <a:t>Περί συστάσεως, οργανώσεως και λειτουργίας Γραφείου Τύπου της Εκκλησίας της Ελλάδος</a:t>
            </a:r>
          </a:p>
        </p:txBody>
      </p:sp>
      <p:sp>
        <p:nvSpPr>
          <p:cNvPr id="3" name="Θέση περιεχομένου 2">
            <a:extLst>
              <a:ext uri="{FF2B5EF4-FFF2-40B4-BE49-F238E27FC236}">
                <a16:creationId xmlns:a16="http://schemas.microsoft.com/office/drawing/2014/main" id="{40633566-89EB-826F-2EDC-8B1A98597B60}"/>
              </a:ext>
            </a:extLst>
          </p:cNvPr>
          <p:cNvSpPr>
            <a:spLocks noGrp="1"/>
          </p:cNvSpPr>
          <p:nvPr>
            <p:ph idx="1"/>
          </p:nvPr>
        </p:nvSpPr>
        <p:spPr>
          <a:xfrm>
            <a:off x="0" y="914400"/>
            <a:ext cx="12192000" cy="5925346"/>
          </a:xfrm>
        </p:spPr>
        <p:txBody>
          <a:bodyPr>
            <a:normAutofit fontScale="85000" lnSpcReduction="20000"/>
          </a:bodyPr>
          <a:lstStyle/>
          <a:p>
            <a:pPr marL="0" indent="0">
              <a:buNone/>
            </a:pPr>
            <a:r>
              <a:rPr lang="el-GR" dirty="0"/>
              <a:t>γ) με τη </a:t>
            </a:r>
            <a:r>
              <a:rPr lang="el-GR" u="sng" dirty="0"/>
              <a:t>συνεργασία</a:t>
            </a:r>
            <a:r>
              <a:rPr lang="el-GR" dirty="0"/>
              <a:t>, κατόπιν εντολής του </a:t>
            </a:r>
            <a:r>
              <a:rPr lang="el-GR" dirty="0" err="1"/>
              <a:t>Αρχιγραμματέως</a:t>
            </a:r>
            <a:r>
              <a:rPr lang="el-GR" dirty="0"/>
              <a:t>, </a:t>
            </a:r>
            <a:r>
              <a:rPr lang="el-GR" u="sng" dirty="0"/>
              <a:t>με όλα τα επικοινωνιακά, ενημερωτικά και μορφωτικά μέσα της Εκκλησίας της Ελλάδος </a:t>
            </a:r>
            <a:r>
              <a:rPr lang="el-GR" dirty="0"/>
              <a:t>που υπάγονται στην Επικοινωνιακή και Μορφωτική Υπηρεσία της Εκκλησίας της Ελλάδας, την Αποστολική Διακονία και το Μορφωτικό Ίδρυμα της Εκκλησίας της Ελλάδος.</a:t>
            </a:r>
          </a:p>
          <a:p>
            <a:pPr marL="0" indent="0">
              <a:buNone/>
            </a:pPr>
            <a:r>
              <a:rPr lang="el-GR" dirty="0"/>
              <a:t>δ) με </a:t>
            </a:r>
            <a:r>
              <a:rPr lang="el-GR" u="sng" dirty="0"/>
              <a:t>την υποβολή εισηγήσεων στον Αρχιγραμματέα </a:t>
            </a:r>
            <a:r>
              <a:rPr lang="el-GR" dirty="0"/>
              <a:t>της Ιεράς Συνόδου σχετικά με τη συμπεριφορά των εκκλησιαστικών μέσων ενημέρωσης.</a:t>
            </a:r>
          </a:p>
          <a:p>
            <a:pPr marL="0" indent="0">
              <a:buNone/>
            </a:pPr>
            <a:r>
              <a:rPr lang="el-GR" dirty="0"/>
              <a:t>ε)</a:t>
            </a:r>
            <a:r>
              <a:rPr lang="en-GB" dirty="0"/>
              <a:t> </a:t>
            </a:r>
            <a:r>
              <a:rPr lang="el-GR" dirty="0"/>
              <a:t>με </a:t>
            </a:r>
            <a:r>
              <a:rPr lang="el-GR" u="sng" dirty="0"/>
              <a:t>τη συνεργασία</a:t>
            </a:r>
            <a:r>
              <a:rPr lang="el-GR" dirty="0"/>
              <a:t>, κατόπιν εντολής του </a:t>
            </a:r>
            <a:r>
              <a:rPr lang="el-GR" dirty="0" err="1"/>
              <a:t>Αρχιγραμματέως</a:t>
            </a:r>
            <a:r>
              <a:rPr lang="el-GR" dirty="0"/>
              <a:t>, με τον οριζόμενο μόνιμο ή </a:t>
            </a:r>
            <a:r>
              <a:rPr lang="en-GB" dirty="0"/>
              <a:t>ad hoc </a:t>
            </a:r>
            <a:r>
              <a:rPr lang="el-GR" u="sng" dirty="0"/>
              <a:t>εκπρόσωπο τύπου της Ιεράς Συνόδου </a:t>
            </a:r>
            <a:r>
              <a:rPr lang="el-GR" dirty="0"/>
              <a:t>με σκοπό την ευχερέστερη επικοινωνία του με τα Μ.Μ.Ε.</a:t>
            </a:r>
          </a:p>
          <a:p>
            <a:pPr marL="0" indent="0">
              <a:buNone/>
            </a:pPr>
            <a:r>
              <a:rPr lang="el-GR" dirty="0" err="1"/>
              <a:t>στ</a:t>
            </a:r>
            <a:r>
              <a:rPr lang="el-GR" dirty="0"/>
              <a:t>) με </a:t>
            </a:r>
            <a:r>
              <a:rPr lang="el-GR" u="sng" dirty="0"/>
              <a:t>τη συνεργασία με τη Συνοδική Επιτροπή</a:t>
            </a:r>
            <a:r>
              <a:rPr lang="el-GR" dirty="0"/>
              <a:t>, η οποία ασχολείται με θέματα Τύπου, Δημοσίων Σχέσεων και Διαφωτίσεως, με σκοπό την άσκηση ενημερωτικής πολιτικής επί γενικών ή ειδικών θεμάτων.</a:t>
            </a:r>
          </a:p>
          <a:p>
            <a:pPr marL="0" indent="0">
              <a:buNone/>
            </a:pPr>
            <a:r>
              <a:rPr lang="el-GR" dirty="0"/>
              <a:t>ζ) με </a:t>
            </a:r>
            <a:r>
              <a:rPr lang="el-GR" u="sng" dirty="0"/>
              <a:t>τον συντονισμό</a:t>
            </a:r>
            <a:r>
              <a:rPr lang="el-GR" dirty="0"/>
              <a:t>, κατόπιν σχετικής εντολής του </a:t>
            </a:r>
            <a:r>
              <a:rPr lang="el-GR" dirty="0" err="1"/>
              <a:t>Αρχιγραμματέως</a:t>
            </a:r>
            <a:r>
              <a:rPr lang="el-GR" dirty="0"/>
              <a:t>, </a:t>
            </a:r>
            <a:r>
              <a:rPr lang="el-GR" u="sng" dirty="0"/>
              <a:t>όλων των περιφερειακών εκκλησιαστικών Μ.Μ.Ε.</a:t>
            </a:r>
            <a:r>
              <a:rPr lang="el-GR" dirty="0"/>
              <a:t> (περιοδικών, εφημερίδων, ραδιοσταθμών, τηλεοπτικών σταθμών).</a:t>
            </a:r>
          </a:p>
          <a:p>
            <a:pPr marL="0" indent="0">
              <a:buNone/>
            </a:pPr>
            <a:r>
              <a:rPr lang="el-GR" dirty="0"/>
              <a:t>η) με </a:t>
            </a:r>
            <a:r>
              <a:rPr lang="el-GR" u="sng" dirty="0"/>
              <a:t>την τήρηση συμβατικού και ηλεκτρονικού αρχείου δημοσιευμάτων ή εκπομπών εκκλησιαστικού ενδιαφέροντος</a:t>
            </a:r>
            <a:r>
              <a:rPr lang="el-GR" dirty="0"/>
              <a:t>, αρχείου ταινιών, </a:t>
            </a:r>
            <a:r>
              <a:rPr lang="el-GR" dirty="0" err="1"/>
              <a:t>βιντεοκασσετών</a:t>
            </a:r>
            <a:r>
              <a:rPr lang="el-GR" dirty="0"/>
              <a:t>, </a:t>
            </a:r>
            <a:r>
              <a:rPr lang="el-GR" dirty="0" err="1"/>
              <a:t>κασσετών</a:t>
            </a:r>
            <a:r>
              <a:rPr lang="el-GR" dirty="0"/>
              <a:t> και ψηφιακών δίσκων, οι οποίοι ενδιαφέρουν την Εκκλησία της Ελλάδος. </a:t>
            </a:r>
          </a:p>
          <a:p>
            <a:pPr marL="0" indent="0">
              <a:buNone/>
            </a:pPr>
            <a:r>
              <a:rPr lang="el-GR" dirty="0"/>
              <a:t>θ) με </a:t>
            </a:r>
            <a:r>
              <a:rPr lang="el-GR" u="sng" dirty="0"/>
              <a:t>την παρακολούθηση των σχεδίων νόμων</a:t>
            </a:r>
            <a:r>
              <a:rPr lang="el-GR" dirty="0"/>
              <a:t>, που άπτονται των ενδιαφερόντων της Εκκλησίας της Ελλάδος και με την άμεση ενημέρωση του Αρχιγραμματέα της Ιεράς Συνόδου.</a:t>
            </a:r>
          </a:p>
          <a:p>
            <a:pPr marL="0" indent="0">
              <a:buNone/>
            </a:pPr>
            <a:r>
              <a:rPr lang="el-GR" dirty="0"/>
              <a:t>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546372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59C552-9662-0380-D8C0-A1EB3B4DB0BA}"/>
              </a:ext>
            </a:extLst>
          </p:cNvPr>
          <p:cNvSpPr>
            <a:spLocks noGrp="1"/>
          </p:cNvSpPr>
          <p:nvPr>
            <p:ph type="title"/>
          </p:nvPr>
        </p:nvSpPr>
        <p:spPr>
          <a:xfrm>
            <a:off x="0" y="0"/>
            <a:ext cx="12192000" cy="623087"/>
          </a:xfrm>
        </p:spPr>
        <p:txBody>
          <a:bodyPr>
            <a:normAutofit/>
          </a:bodyPr>
          <a:lstStyle/>
          <a:p>
            <a:pPr algn="ctr"/>
            <a:r>
              <a:rPr lang="el-GR" sz="2400" dirty="0"/>
              <a:t>Περί συστάσεως, οργανώσεως και λειτουργίας Γραφείου Τύπου της Εκκλησίας της Ελλάδος</a:t>
            </a:r>
          </a:p>
        </p:txBody>
      </p:sp>
      <p:sp>
        <p:nvSpPr>
          <p:cNvPr id="3" name="Θέση περιεχομένου 2">
            <a:extLst>
              <a:ext uri="{FF2B5EF4-FFF2-40B4-BE49-F238E27FC236}">
                <a16:creationId xmlns:a16="http://schemas.microsoft.com/office/drawing/2014/main" id="{F3AF2C09-BC01-51F7-D227-335CB8FD3E3B}"/>
              </a:ext>
            </a:extLst>
          </p:cNvPr>
          <p:cNvSpPr>
            <a:spLocks noGrp="1"/>
          </p:cNvSpPr>
          <p:nvPr>
            <p:ph idx="1"/>
          </p:nvPr>
        </p:nvSpPr>
        <p:spPr>
          <a:xfrm>
            <a:off x="0" y="522806"/>
            <a:ext cx="12192000" cy="6335193"/>
          </a:xfrm>
        </p:spPr>
        <p:txBody>
          <a:bodyPr>
            <a:normAutofit fontScale="77500" lnSpcReduction="20000"/>
          </a:bodyPr>
          <a:lstStyle/>
          <a:p>
            <a:pPr marL="0" indent="0">
              <a:buNone/>
            </a:pPr>
            <a:r>
              <a:rPr lang="el-GR" dirty="0"/>
              <a:t>Άρθρο 2</a:t>
            </a:r>
          </a:p>
          <a:p>
            <a:pPr marL="0" indent="0">
              <a:buNone/>
            </a:pPr>
            <a:r>
              <a:rPr lang="el-GR" dirty="0" err="1"/>
              <a:t>Διεύθυνσις</a:t>
            </a:r>
            <a:r>
              <a:rPr lang="el-GR" dirty="0"/>
              <a:t> Γραφείου Τύπου</a:t>
            </a:r>
          </a:p>
          <a:p>
            <a:pPr marL="514350" indent="-514350">
              <a:buAutoNum type="arabicPeriod"/>
            </a:pPr>
            <a:r>
              <a:rPr lang="el-GR" dirty="0"/>
              <a:t>Ανώτατος υπηρεσιακός και πειθαρχικός προϊστάμενος των υπαλλήλων και των συνεργατών του Γραφείου Τύπου είναι ο </a:t>
            </a:r>
            <a:r>
              <a:rPr lang="el-GR" b="1" dirty="0"/>
              <a:t>Αρχιγραμματέας της Ιεράς Συνόδου</a:t>
            </a:r>
            <a:r>
              <a:rPr lang="el-GR" dirty="0"/>
              <a:t>.</a:t>
            </a:r>
          </a:p>
          <a:p>
            <a:pPr marL="514350" indent="-514350">
              <a:buAutoNum type="arabicPeriod"/>
            </a:pPr>
            <a:r>
              <a:rPr lang="el-GR" dirty="0"/>
              <a:t>Το Γραφείο Τύπου διευθύνεται καθημερινώς από τον εκάστοτε </a:t>
            </a:r>
            <a:r>
              <a:rPr lang="el-GR" b="1" dirty="0"/>
              <a:t>Γραμματέα της Ιεράς Συνόδου </a:t>
            </a:r>
            <a:r>
              <a:rPr lang="el-GR" dirty="0"/>
              <a:t>της </a:t>
            </a:r>
            <a:r>
              <a:rPr lang="el-GR" dirty="0" err="1"/>
              <a:t>ΕτΕ</a:t>
            </a:r>
            <a:r>
              <a:rPr lang="el-GR" dirty="0"/>
              <a:t>, και το προσωπικό του Γραφείου Τύπου ακολουθεί τις υπηρεσιακές εντολές του. </a:t>
            </a:r>
          </a:p>
          <a:p>
            <a:pPr marL="514350" indent="-514350">
              <a:buAutoNum type="arabicPeriod"/>
            </a:pPr>
            <a:r>
              <a:rPr lang="el-GR" dirty="0"/>
              <a:t>Επιπλέον, ο Αρχιγραμματέας μπορεί να εισηγείται προς τη Διαρκή Ιερά Σύνοδο ώστε με απόφασή της να τοποθετήσει έναν υπάλληλο, από αυτούς που κατέχουν οργανική εκκλησιαστική θέση, στο Γραφείο Τύπου ή στη Συνοδική Επιτροπή που ασχολείται με θέματα Τύπου, Δημοσίων Σχέσεων και Διαφωτίσεως ως Προϊστάμενο του Γραφείου Τύπου. Η επιλογή γίνεται κατά απόλυτη διακριτική ευχέρεια της Δ.Ι.Σ. Τα καθήκοντα που ανατίθενται στον εν λόγω υπάλληλο είναι </a:t>
            </a:r>
            <a:r>
              <a:rPr lang="el-GR" dirty="0" err="1"/>
              <a:t>περιοριστικώς</a:t>
            </a:r>
            <a:r>
              <a:rPr lang="el-GR" dirty="0"/>
              <a:t> απαριθμούμενα στην απόφαση της Δ.Ι.Σ. για την επιλογή του, η οποία μπορεί ελεύθερα να τροποποιείται ή να ανακαλείται. </a:t>
            </a:r>
          </a:p>
          <a:p>
            <a:pPr marL="0" indent="0">
              <a:buNone/>
            </a:pPr>
            <a:r>
              <a:rPr lang="el-GR" dirty="0"/>
              <a:t>Άρθρο 4</a:t>
            </a:r>
          </a:p>
          <a:p>
            <a:pPr marL="0" indent="0">
              <a:buNone/>
            </a:pPr>
            <a:r>
              <a:rPr lang="el-GR" dirty="0"/>
              <a:t>Αρχαί λειτουργίας και καθήκοντα Γραφείου Τύπου</a:t>
            </a:r>
          </a:p>
          <a:p>
            <a:pPr marL="514350" indent="-514350">
              <a:buAutoNum type="arabicPeriod"/>
            </a:pPr>
            <a:r>
              <a:rPr lang="el-GR" dirty="0"/>
              <a:t>Η λειτουργία και δραστηριότητά του </a:t>
            </a:r>
            <a:r>
              <a:rPr lang="el-GR" u="sng" dirty="0"/>
              <a:t>αποκλείει κάθε ίχνος ιδεολογικής προπαγάνδας </a:t>
            </a:r>
            <a:r>
              <a:rPr lang="el-GR" dirty="0"/>
              <a:t>ή </a:t>
            </a:r>
            <a:r>
              <a:rPr lang="el-GR" u="sng" dirty="0"/>
              <a:t>πολεμικής αντιπαράθεσης</a:t>
            </a:r>
            <a:r>
              <a:rPr lang="el-GR" dirty="0"/>
              <a:t> ή </a:t>
            </a:r>
            <a:r>
              <a:rPr lang="el-GR" u="sng" dirty="0"/>
              <a:t>σκανδαλοθηρίας</a:t>
            </a:r>
            <a:r>
              <a:rPr lang="el-GR" dirty="0"/>
              <a:t> ή </a:t>
            </a:r>
            <a:r>
              <a:rPr lang="el-GR" u="sng" dirty="0"/>
              <a:t>περιχαράκωσης</a:t>
            </a:r>
            <a:r>
              <a:rPr lang="el-GR" dirty="0"/>
              <a:t> ή </a:t>
            </a:r>
            <a:r>
              <a:rPr lang="el-GR" u="sng" dirty="0"/>
              <a:t>εσωστρέφειας</a:t>
            </a:r>
            <a:r>
              <a:rPr lang="el-GR" dirty="0"/>
              <a:t> ή </a:t>
            </a:r>
            <a:r>
              <a:rPr lang="el-GR" u="sng" dirty="0"/>
              <a:t>γενικώς διακρίσεων</a:t>
            </a:r>
            <a:r>
              <a:rPr lang="el-GR" dirty="0"/>
              <a:t>, οι οποίες προκαλούν φόβο έναντι του ετέρου και διαφορετικού. Για τον σκοπό αυτό τα Δελτία Τύπου και Ανακοινωθέντα αρθρώνουν λόγο, που χαρακτηρίζεται από την </a:t>
            </a:r>
            <a:r>
              <a:rPr lang="el-GR" u="sng" dirty="0"/>
              <a:t>ανεξικακία</a:t>
            </a:r>
            <a:r>
              <a:rPr lang="el-GR" dirty="0"/>
              <a:t>, </a:t>
            </a:r>
            <a:r>
              <a:rPr lang="el-GR" u="sng" dirty="0"/>
              <a:t>τον σεβασμό κάθε είδους διαφορετικότητας</a:t>
            </a:r>
            <a:r>
              <a:rPr lang="el-GR" dirty="0"/>
              <a:t>, </a:t>
            </a:r>
            <a:r>
              <a:rPr lang="el-GR" u="sng" dirty="0"/>
              <a:t>την αξία και τον σεβασμό του ανθρώπινου προσώπου </a:t>
            </a:r>
            <a:r>
              <a:rPr lang="el-GR" dirty="0"/>
              <a:t>και </a:t>
            </a:r>
            <a:r>
              <a:rPr lang="el-GR" u="sng" dirty="0"/>
              <a:t>την οικουμενική ιδέα της κοινότητας</a:t>
            </a:r>
            <a:r>
              <a:rPr lang="el-GR" dirty="0"/>
              <a:t>. Επίσης, </a:t>
            </a:r>
            <a:r>
              <a:rPr lang="el-GR" u="sng" dirty="0"/>
              <a:t>λειτουργεί ως δίαυλος επικοινωνίας με τη διανόηση</a:t>
            </a:r>
            <a:r>
              <a:rPr lang="el-GR" dirty="0"/>
              <a:t>, προωθώντας τον διάλογο με τα πνευματικά ρεύματα της κοινωνίας. </a:t>
            </a:r>
          </a:p>
        </p:txBody>
      </p:sp>
    </p:spTree>
    <p:extLst>
      <p:ext uri="{BB962C8B-B14F-4D97-AF65-F5344CB8AC3E}">
        <p14:creationId xmlns:p14="http://schemas.microsoft.com/office/powerpoint/2010/main" val="3827992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DAD1D5-650E-B798-DF87-A2925C36EF74}"/>
              </a:ext>
            </a:extLst>
          </p:cNvPr>
          <p:cNvSpPr>
            <a:spLocks noGrp="1"/>
          </p:cNvSpPr>
          <p:nvPr>
            <p:ph type="title"/>
          </p:nvPr>
        </p:nvSpPr>
        <p:spPr>
          <a:xfrm>
            <a:off x="0" y="18255"/>
            <a:ext cx="12192000" cy="591345"/>
          </a:xfrm>
        </p:spPr>
        <p:txBody>
          <a:bodyPr>
            <a:normAutofit/>
          </a:bodyPr>
          <a:lstStyle/>
          <a:p>
            <a:pPr algn="ctr"/>
            <a:r>
              <a:rPr lang="el-GR" sz="2400" dirty="0"/>
              <a:t>Περί συστάσεως, οργανώσεως και λειτουργίας Γραφείου Τύπου της Εκκλησίας της Ελλάδος</a:t>
            </a:r>
          </a:p>
        </p:txBody>
      </p:sp>
      <p:sp>
        <p:nvSpPr>
          <p:cNvPr id="3" name="Θέση περιεχομένου 2">
            <a:extLst>
              <a:ext uri="{FF2B5EF4-FFF2-40B4-BE49-F238E27FC236}">
                <a16:creationId xmlns:a16="http://schemas.microsoft.com/office/drawing/2014/main" id="{FFC0DDBE-1456-F771-6FDC-F07A117FF74F}"/>
              </a:ext>
            </a:extLst>
          </p:cNvPr>
          <p:cNvSpPr>
            <a:spLocks noGrp="1"/>
          </p:cNvSpPr>
          <p:nvPr>
            <p:ph idx="1"/>
          </p:nvPr>
        </p:nvSpPr>
        <p:spPr>
          <a:xfrm>
            <a:off x="0" y="539749"/>
            <a:ext cx="12192000" cy="6299995"/>
          </a:xfrm>
        </p:spPr>
        <p:txBody>
          <a:bodyPr>
            <a:normAutofit fontScale="77500" lnSpcReduction="20000"/>
          </a:bodyPr>
          <a:lstStyle/>
          <a:p>
            <a:pPr marL="0" indent="0">
              <a:buNone/>
            </a:pPr>
            <a:r>
              <a:rPr lang="el-GR" dirty="0"/>
              <a:t>2. Το Γραφείο Τύπου αποτελεί υπηρεσία της Εκκλησίας της Ελλάδος, η οποία ακολουθεί τους σκοπούς λειτουργίας του, οι οποίοι έχουν εκτεθεί πιο πάνω, και ακολουθεί τις εντολές του </a:t>
            </a:r>
            <a:r>
              <a:rPr lang="el-GR" dirty="0" err="1"/>
              <a:t>Αρχιγραμματέως</a:t>
            </a:r>
            <a:r>
              <a:rPr lang="el-GR" dirty="0"/>
              <a:t>. Το Γραφείο Τύπου </a:t>
            </a:r>
            <a:r>
              <a:rPr lang="el-GR" b="1" dirty="0"/>
              <a:t>ως όργανο διακονίας της ποιμαντικής και ενημερωτικής πολιτικής της </a:t>
            </a:r>
            <a:r>
              <a:rPr lang="el-GR" b="1" dirty="0" err="1"/>
              <a:t>ΕτΕ</a:t>
            </a:r>
            <a:r>
              <a:rPr lang="el-GR" dirty="0"/>
              <a:t> επικοινωνεί και συνεργάζεται με άλλες υπηρεσίες ή όργανα της </a:t>
            </a:r>
            <a:r>
              <a:rPr lang="el-GR" dirty="0" err="1"/>
              <a:t>ΕτΕ</a:t>
            </a:r>
            <a:r>
              <a:rPr lang="el-GR" dirty="0"/>
              <a:t> ή άλλων Μητροπόλεων ή εκκλησιαστικών οργανισμών ή κρατικών ή ιδιωτικών φορέων πάντοτε κατόπιν προηγούμενης εντολής του </a:t>
            </a:r>
            <a:r>
              <a:rPr lang="el-GR" dirty="0" err="1"/>
              <a:t>Αρχιγραμματέως</a:t>
            </a:r>
            <a:r>
              <a:rPr lang="el-GR" dirty="0"/>
              <a:t> της Ιεράς Συνόδου. </a:t>
            </a:r>
          </a:p>
          <a:p>
            <a:pPr marL="0" indent="0">
              <a:buNone/>
            </a:pPr>
            <a:r>
              <a:rPr lang="el-GR" dirty="0"/>
              <a:t>3. </a:t>
            </a:r>
            <a:r>
              <a:rPr lang="el-GR" b="1" dirty="0"/>
              <a:t>Το πάσης φύσεως προσωπικό </a:t>
            </a:r>
            <a:r>
              <a:rPr lang="el-GR" dirty="0"/>
              <a:t>από τους υπαλλήλους ή τους συνεργάτες του Γραφείου Τύπου </a:t>
            </a:r>
            <a:r>
              <a:rPr lang="el-GR" b="1" dirty="0"/>
              <a:t>υπέχει καθήκον εχεμύθειας</a:t>
            </a:r>
            <a:r>
              <a:rPr lang="el-GR" dirty="0"/>
              <a:t> για κάθε είδηση, πληροφορία ή εντολή που περιέρχεται στη γνώση του κατά την άσκηση ή επ’  ευκαιρία ασκήσεως των καθηκόντων του. </a:t>
            </a:r>
          </a:p>
          <a:p>
            <a:pPr marL="0" indent="0">
              <a:buNone/>
            </a:pPr>
            <a:r>
              <a:rPr lang="el-GR" dirty="0"/>
              <a:t>Άρθρο 4</a:t>
            </a:r>
          </a:p>
          <a:p>
            <a:pPr marL="0" indent="0">
              <a:buNone/>
            </a:pPr>
            <a:r>
              <a:rPr lang="el-GR" dirty="0"/>
              <a:t>Ειδικοί Σύμβουλοι</a:t>
            </a:r>
          </a:p>
          <a:p>
            <a:pPr marL="514350" indent="-514350">
              <a:buAutoNum type="arabicPeriod"/>
            </a:pPr>
            <a:r>
              <a:rPr lang="el-GR" dirty="0"/>
              <a:t>Τη λειτουργία του Γραφείου Τύπου μπορούν να βοηθούν ειδικοί σύμβουλοι, η πρόσληψη των οποίων αποφασίζεται από την Διαρκή Ιερά Σύνοδο με εισήγηση του </a:t>
            </a:r>
            <a:r>
              <a:rPr lang="el-GR" dirty="0" err="1"/>
              <a:t>Αρχιγραμματέως</a:t>
            </a:r>
            <a:r>
              <a:rPr lang="el-GR" dirty="0"/>
              <a:t>, κάθε φορά που το κρίνει απαραίτητο. Για τον σκοπό αυτό συνιστώνται δύο θέσεις Ειδικών Συμβούλων στο Γραφείο Τύπου, οι οποίες είναι οργανικές θέσεις μετακλητών εκκλησιαστικών υπαλλήλων κλάδου ΠΕ Ειδικών Θέσεων (ΕΘ).</a:t>
            </a:r>
          </a:p>
          <a:p>
            <a:pPr marL="514350" indent="-514350">
              <a:buAutoNum type="arabicPeriod"/>
            </a:pPr>
            <a:r>
              <a:rPr lang="el-GR" dirty="0"/>
              <a:t>Οι ειδικοί σύμβουλοι πρέπει να έχουν επαρκή ικανότητα, προϋπηρεσία και εμπειρία στον χώρο της ενημέρωσης ή της συγγραφής και παραγωγής λόγου. </a:t>
            </a:r>
          </a:p>
          <a:p>
            <a:pPr marL="514350" indent="-514350">
              <a:buAutoNum type="arabicPeriod"/>
            </a:pPr>
            <a:r>
              <a:rPr lang="el-GR" dirty="0"/>
              <a:t>Οι ειδικοί σύμβουλοι συμβουλεύουν τον Αρχιγραμματέα για την ορθολογικότερη και αποδοτικότερη διοίκηση, λειτουργία του Γραφείου και οφείλουν να εκτελούν κάθε καθήκον που τους αναθέτει ο Αρχιγραμματέας ή η Ιερά Σύνοδος.</a:t>
            </a:r>
          </a:p>
          <a:p>
            <a:pPr marL="514350" indent="-514350">
              <a:buAutoNum type="arabicPeriod"/>
            </a:pPr>
            <a:r>
              <a:rPr lang="el-GR" dirty="0"/>
              <a:t>Κατά τα υπόλοιπα ισχύει και γι’ αυτούς ο Κανονισμός της </a:t>
            </a:r>
            <a:r>
              <a:rPr lang="el-GR" dirty="0" err="1"/>
              <a:t>ΕτΕ</a:t>
            </a:r>
            <a:r>
              <a:rPr lang="el-GR" dirty="0"/>
              <a:t> 5/1978, που ισχύει από τότε. </a:t>
            </a:r>
          </a:p>
        </p:txBody>
      </p:sp>
    </p:spTree>
    <p:extLst>
      <p:ext uri="{BB962C8B-B14F-4D97-AF65-F5344CB8AC3E}">
        <p14:creationId xmlns:p14="http://schemas.microsoft.com/office/powerpoint/2010/main" val="2417464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C1EB43-DD23-AB1C-FC91-B08E46CAFA1E}"/>
              </a:ext>
            </a:extLst>
          </p:cNvPr>
          <p:cNvSpPr>
            <a:spLocks noGrp="1"/>
          </p:cNvSpPr>
          <p:nvPr>
            <p:ph type="title"/>
          </p:nvPr>
        </p:nvSpPr>
        <p:spPr>
          <a:xfrm>
            <a:off x="0" y="18256"/>
            <a:ext cx="12192000" cy="524952"/>
          </a:xfrm>
        </p:spPr>
        <p:txBody>
          <a:bodyPr>
            <a:normAutofit/>
          </a:bodyPr>
          <a:lstStyle/>
          <a:p>
            <a:pPr algn="ctr"/>
            <a:r>
              <a:rPr lang="el-GR" sz="2400" dirty="0"/>
              <a:t>Περί συστάσεως, οργανώσεως και λειτουργίας Γραφείου Τύπου της Εκκλησίας της Ελλάδος</a:t>
            </a:r>
          </a:p>
        </p:txBody>
      </p:sp>
      <p:sp>
        <p:nvSpPr>
          <p:cNvPr id="3" name="Θέση περιεχομένου 2">
            <a:extLst>
              <a:ext uri="{FF2B5EF4-FFF2-40B4-BE49-F238E27FC236}">
                <a16:creationId xmlns:a16="http://schemas.microsoft.com/office/drawing/2014/main" id="{9C40AADB-13A7-A6BB-C7F4-6EA9DA7ADA41}"/>
              </a:ext>
            </a:extLst>
          </p:cNvPr>
          <p:cNvSpPr>
            <a:spLocks noGrp="1"/>
          </p:cNvSpPr>
          <p:nvPr>
            <p:ph idx="1"/>
          </p:nvPr>
        </p:nvSpPr>
        <p:spPr>
          <a:xfrm>
            <a:off x="0" y="461726"/>
            <a:ext cx="12192000" cy="6378017"/>
          </a:xfrm>
        </p:spPr>
        <p:txBody>
          <a:bodyPr>
            <a:normAutofit fontScale="70000" lnSpcReduction="20000"/>
          </a:bodyPr>
          <a:lstStyle/>
          <a:p>
            <a:pPr marL="0" indent="0">
              <a:buNone/>
            </a:pPr>
            <a:r>
              <a:rPr lang="el-GR" dirty="0"/>
              <a:t>Άρθρο 5</a:t>
            </a:r>
          </a:p>
          <a:p>
            <a:pPr marL="0" indent="0">
              <a:buNone/>
            </a:pPr>
            <a:r>
              <a:rPr lang="el-GR" dirty="0"/>
              <a:t>Προσωπικό του Γραφείου Τύπου</a:t>
            </a:r>
          </a:p>
          <a:p>
            <a:pPr marL="514350" indent="-514350">
              <a:buAutoNum type="arabicPeriod"/>
            </a:pPr>
            <a:r>
              <a:rPr lang="el-GR" dirty="0"/>
              <a:t>Για την εξυπηρέτηση των αναγκών του μεταφέρονται στην εν λόγω οργανική μονάδα: </a:t>
            </a:r>
          </a:p>
          <a:p>
            <a:pPr marL="457200" lvl="1" indent="0">
              <a:buNone/>
            </a:pPr>
            <a:r>
              <a:rPr lang="el-GR" dirty="0"/>
              <a:t>α. μία (1) θέση ΠΕ </a:t>
            </a:r>
            <a:r>
              <a:rPr lang="el-GR" dirty="0" err="1"/>
              <a:t>συνεργάτου</a:t>
            </a:r>
            <a:r>
              <a:rPr lang="el-GR" dirty="0"/>
              <a:t> της Συνοδικής Επιτροπής επί του Τύπου Διαφωτίσεως και Δημοσίων Σχέσεων, </a:t>
            </a:r>
          </a:p>
          <a:p>
            <a:pPr marL="457200" lvl="1" indent="0">
              <a:buNone/>
            </a:pPr>
            <a:r>
              <a:rPr lang="el-GR" dirty="0"/>
              <a:t>β. μία (1) θέση ΠΕ </a:t>
            </a:r>
            <a:r>
              <a:rPr lang="el-GR" dirty="0" err="1"/>
              <a:t>συνεργάτου</a:t>
            </a:r>
            <a:r>
              <a:rPr lang="el-GR" dirty="0"/>
              <a:t> του Γραφείου Εκκλησιαστικών Ειδήσεων,</a:t>
            </a:r>
          </a:p>
          <a:p>
            <a:pPr marL="457200" lvl="1" indent="0">
              <a:buNone/>
            </a:pPr>
            <a:r>
              <a:rPr lang="el-GR" dirty="0"/>
              <a:t>γ. δύο (2) θέσεις ΔΕ βοηθών συνεργατών της Συνοδικής Επιτροπής επί του Τύπου, Διαφωτίσεως και Δημοσίων Σχέσεων. </a:t>
            </a:r>
          </a:p>
          <a:p>
            <a:pPr marL="0" indent="0">
              <a:buNone/>
            </a:pPr>
            <a:r>
              <a:rPr lang="el-GR" dirty="0"/>
              <a:t>Η μεταφορά των παραπάνω θέσεων και η επιλογή και τοποθέτηση του μεταφερόμενου προσωπικού γίνεται δια πράξεως μεταφοράς του </a:t>
            </a:r>
            <a:r>
              <a:rPr lang="el-GR" dirty="0" err="1"/>
              <a:t>Μακαριώτατου</a:t>
            </a:r>
            <a:r>
              <a:rPr lang="el-GR" dirty="0"/>
              <a:t> Προέδρου της Δ.Ι.Σ., η οποία δημοσιεύεται στην Εφημερίδα της Κυβερνήσεως.</a:t>
            </a:r>
          </a:p>
          <a:p>
            <a:pPr marL="0" indent="0">
              <a:buNone/>
            </a:pPr>
            <a:r>
              <a:rPr lang="el-GR" dirty="0"/>
              <a:t>2. Συνεργάτες της Συνοδικής Επιτροπής επί του Τύπου και Δημοσίων Σχέσεων, που προσλήφθηκαν εκτός οργανικών θέσεων και πριν από την έναρξη ισχύος του Ν.3801/2009 (ΦΕΚ Α΄163/4.9.2009) με σύμβαση αορίστου χρόνου για την εξυπηρέτηση του Γραφείου Τύπου και έχουν υποβάλλει αίτηση για εφαρμογή του εν λόγω νόμου στην περίπτωσή τους, κατατάσσονται αυτοδικαίως σε προσωποπαγείς οργανικές θέσεις εκκλησιαστικών υπαλλήλων του Γραφείου Τύπου με την ίδια σχέση εργασίας, την ίδια εκπαιδευτική βαθμίδα και ειδικότητα με αυτήν στην οποία ανήκαν κατά την ημερομηνία δημοσιεύσεως του ν. 3801/2009. Για την κατάταξη εκδίδεται διαπιστωτική πράξη του </a:t>
            </a:r>
            <a:r>
              <a:rPr lang="el-GR" dirty="0" err="1"/>
              <a:t>Μακαριωτάτου</a:t>
            </a:r>
            <a:r>
              <a:rPr lang="el-GR" dirty="0"/>
              <a:t> Προέδρου της Δ.Ι.Σ., η οποία συνιστά και την αντίστοιχη προσωποπαγή θέση και δημοσιεύεται στην Εφημερίδα της Κυβερνήσεως. Η θέση καταργείται με την αποχώρηση του εκκλησιαστικού υπαλλήλου, που κατέχει τη θέση, για οποιοδήποτε λόγο. Η κατάταξη στον βαθμό και μισθολογικό κλιμάκιο γίνεται από το αρμόδιο Υπηρεσιακό Συμβούλιο της Ιεράς Συνόδου…  </a:t>
            </a:r>
          </a:p>
          <a:p>
            <a:pPr marL="0" indent="0">
              <a:buNone/>
            </a:pPr>
            <a:r>
              <a:rPr lang="el-GR" dirty="0"/>
              <a:t>3.  Για τη διοικητική, επιστημονική και τεχνική υποστήριξη του Γραφείου Τύπου εκτός από τις παραπάνω οργανικές θέσεις είναι δυνατόν με απόφαση της Δ.Ι.Σ. κατόπιν εισηγήσεως του </a:t>
            </a:r>
            <a:r>
              <a:rPr lang="el-GR" dirty="0" err="1"/>
              <a:t>Αρχιγραμματέως</a:t>
            </a:r>
            <a:r>
              <a:rPr lang="el-GR" dirty="0"/>
              <a:t> να μετατίθενται, μετακινούνται και αποσπώνται εκκλησιαστικοί υπάλληλοι με οριστική ή προσωρινή μεταφορά της οργανικής τους θέσης ή να ανατίθενται παράλληλα καθήκοντα σε εκκλησιαστικούς υπαλλήλους. Για την κάλυψη των παραπάνω αναγκών επιτρέπονται εκ παραλλήλου υπηρεσιακές μετακινήσεις υπαλλήλων δυνάμει ετέρων γενικών ή ειδικών διατάξεων.  </a:t>
            </a:r>
          </a:p>
          <a:p>
            <a:pPr marL="0" indent="0">
              <a:buNone/>
            </a:pPr>
            <a:endParaRPr lang="el-GR" dirty="0"/>
          </a:p>
        </p:txBody>
      </p:sp>
    </p:spTree>
    <p:extLst>
      <p:ext uri="{BB962C8B-B14F-4D97-AF65-F5344CB8AC3E}">
        <p14:creationId xmlns:p14="http://schemas.microsoft.com/office/powerpoint/2010/main" val="1159114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B73AD8-E8BF-2216-BB2C-DF942522B02B}"/>
              </a:ext>
            </a:extLst>
          </p:cNvPr>
          <p:cNvSpPr>
            <a:spLocks noGrp="1"/>
          </p:cNvSpPr>
          <p:nvPr>
            <p:ph type="title"/>
          </p:nvPr>
        </p:nvSpPr>
        <p:spPr>
          <a:xfrm>
            <a:off x="0" y="18255"/>
            <a:ext cx="12192000" cy="534195"/>
          </a:xfrm>
        </p:spPr>
        <p:txBody>
          <a:bodyPr>
            <a:normAutofit/>
          </a:bodyPr>
          <a:lstStyle/>
          <a:p>
            <a:pPr algn="ctr"/>
            <a:r>
              <a:rPr lang="el-GR" sz="2400" dirty="0"/>
              <a:t>Περί συστάσεως, οργανώσεως και λειτουργίας Γραφείου Τύπου της Εκκλησίας της Ελλάδος</a:t>
            </a:r>
          </a:p>
        </p:txBody>
      </p:sp>
      <p:sp>
        <p:nvSpPr>
          <p:cNvPr id="3" name="Θέση περιεχομένου 2">
            <a:extLst>
              <a:ext uri="{FF2B5EF4-FFF2-40B4-BE49-F238E27FC236}">
                <a16:creationId xmlns:a16="http://schemas.microsoft.com/office/drawing/2014/main" id="{7FEA0258-2FA8-30B6-8E2A-8DFDAD1701B0}"/>
              </a:ext>
            </a:extLst>
          </p:cNvPr>
          <p:cNvSpPr>
            <a:spLocks noGrp="1"/>
          </p:cNvSpPr>
          <p:nvPr>
            <p:ph idx="1"/>
          </p:nvPr>
        </p:nvSpPr>
        <p:spPr>
          <a:xfrm>
            <a:off x="-1" y="425513"/>
            <a:ext cx="12191999" cy="6432487"/>
          </a:xfrm>
        </p:spPr>
        <p:txBody>
          <a:bodyPr>
            <a:normAutofit fontScale="77500" lnSpcReduction="20000"/>
          </a:bodyPr>
          <a:lstStyle/>
          <a:p>
            <a:pPr marL="0" indent="0">
              <a:buNone/>
            </a:pPr>
            <a:r>
              <a:rPr lang="el-GR" dirty="0"/>
              <a:t>4. Η κατάταξη σε βαθμό και μισθολογικό κλιμάκιο και η μισθοδοσία όλων των μονίμων ή με σύμβαση εκκλησιαστικών υπαλλήλων ή με σύμβαση εξωτερικών συνεργατών του Γραφείου Τύπου, ακολουθεί τις διατάξεις της ισχύουσας νομοθεσίας περί δημοσίων υπαλλήλων, όπως αυτή κάθε φορά ισχύει…</a:t>
            </a:r>
          </a:p>
          <a:p>
            <a:pPr marL="0" indent="0">
              <a:buNone/>
            </a:pPr>
            <a:r>
              <a:rPr lang="el-GR" dirty="0"/>
              <a:t>5. Κατά τα υπόλοιπα και μη ρυθμιζόμενα ζητήματα δια του παρόντος Κανονισμού, το πάσης φύσεως προσωπικό του Γραφείου Τύπου υπάγεται στις διατάξεις του Κανονισμού της </a:t>
            </a:r>
            <a:r>
              <a:rPr lang="el-GR" dirty="0" err="1"/>
              <a:t>ΕτΕ</a:t>
            </a:r>
            <a:r>
              <a:rPr lang="el-GR" dirty="0"/>
              <a:t> 5/1978, όπως κάθε φορά ισχύει. </a:t>
            </a:r>
          </a:p>
          <a:p>
            <a:pPr marL="0" indent="0">
              <a:buNone/>
            </a:pPr>
            <a:r>
              <a:rPr lang="el-GR" dirty="0"/>
              <a:t>Άρθρο 6</a:t>
            </a:r>
          </a:p>
          <a:p>
            <a:pPr marL="0" indent="0">
              <a:buNone/>
            </a:pPr>
            <a:r>
              <a:rPr lang="el-GR" dirty="0"/>
              <a:t>Τελικές και μεταβατικές διατάξεις</a:t>
            </a:r>
          </a:p>
          <a:p>
            <a:pPr marL="514350" indent="-514350">
              <a:buAutoNum type="arabicPeriod"/>
            </a:pPr>
            <a:r>
              <a:rPr lang="el-GR" dirty="0"/>
              <a:t>Η δαπάνη λειτουργίας του Γραφείου Τύπου καλύπτεται από τον προϋπολογισμό της Σ.Ε. (Συνοδικής Επιτροπής) Τύπου, Δημοσίων Σχέσεων και Διαφωτίσεως.</a:t>
            </a:r>
          </a:p>
          <a:p>
            <a:pPr marL="514350" indent="-514350">
              <a:buAutoNum type="arabicPeriod"/>
            </a:pPr>
            <a:r>
              <a:rPr lang="el-GR" dirty="0"/>
              <a:t>Το αρχείο του ατύπως </a:t>
            </a:r>
            <a:r>
              <a:rPr lang="el-GR" dirty="0" err="1"/>
              <a:t>λειτουργούντος</a:t>
            </a:r>
            <a:r>
              <a:rPr lang="el-GR" dirty="0"/>
              <a:t> έως την έναρξη ισχύος του παρόντος Γραφείου Τύπου της Ιεράς Συνόδου, τηρείται από το Γραφείο Τύπου που συνίσταται με τον παρόντα Κανονισμό, το οποίο έχει και την ευθύνη του.</a:t>
            </a:r>
          </a:p>
          <a:p>
            <a:pPr marL="0" indent="0">
              <a:buNone/>
            </a:pPr>
            <a:r>
              <a:rPr lang="el-GR" dirty="0"/>
              <a:t>Άρθρο 7 </a:t>
            </a:r>
          </a:p>
          <a:p>
            <a:pPr marL="514350" indent="-514350">
              <a:buAutoNum type="arabicPeriod"/>
            </a:pPr>
            <a:r>
              <a:rPr lang="el-GR" dirty="0"/>
              <a:t>Από τον παρόντα Κανονισμό δεν προκαλείται δαπάνη εις βάρος του προϋπολογισμού της </a:t>
            </a:r>
            <a:r>
              <a:rPr lang="el-GR" dirty="0" err="1"/>
              <a:t>ΕτΕ</a:t>
            </a:r>
            <a:r>
              <a:rPr lang="el-GR" dirty="0"/>
              <a:t>.</a:t>
            </a:r>
          </a:p>
          <a:p>
            <a:pPr marL="514350" indent="-514350">
              <a:buAutoNum type="arabicPeriod"/>
            </a:pPr>
            <a:r>
              <a:rPr lang="el-GR" dirty="0"/>
              <a:t>Ο παρών Κανονισμός αρχίζει να ισχύει από τη δημοσίευσή του στην Εφημερίδα της Κυβερνήσεως. Ο Κανονισμός δημοσιεύεται και στο επίσημο Δελτίο «ΕΚΚΛΗΣΙΑ».</a:t>
            </a:r>
          </a:p>
          <a:p>
            <a:pPr marL="0" indent="0">
              <a:buNone/>
            </a:pPr>
            <a:r>
              <a:rPr lang="el-GR" dirty="0"/>
              <a:t>Αθήνα 9 Δεκεμβρίου 2013</a:t>
            </a:r>
          </a:p>
          <a:p>
            <a:pPr marL="0" indent="0">
              <a:buNone/>
            </a:pPr>
            <a:r>
              <a:rPr lang="el-GR" dirty="0"/>
              <a:t>Ο Πρόεδρος</a:t>
            </a:r>
          </a:p>
          <a:p>
            <a:pPr marL="0" indent="0">
              <a:buNone/>
            </a:pPr>
            <a:r>
              <a:rPr lang="el-GR" dirty="0"/>
              <a:t>Ο Αθηνών ΙΕΡΩΝΥΜΟΣ</a:t>
            </a:r>
          </a:p>
        </p:txBody>
      </p:sp>
    </p:spTree>
    <p:extLst>
      <p:ext uri="{BB962C8B-B14F-4D97-AF65-F5344CB8AC3E}">
        <p14:creationId xmlns:p14="http://schemas.microsoft.com/office/powerpoint/2010/main" val="131485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5C7814-236D-ED11-AAB8-CB6E35B5E099}"/>
              </a:ext>
            </a:extLst>
          </p:cNvPr>
          <p:cNvSpPr>
            <a:spLocks noGrp="1"/>
          </p:cNvSpPr>
          <p:nvPr>
            <p:ph type="title"/>
          </p:nvPr>
        </p:nvSpPr>
        <p:spPr>
          <a:xfrm>
            <a:off x="0" y="18254"/>
            <a:ext cx="12192000" cy="452525"/>
          </a:xfrm>
        </p:spPr>
        <p:txBody>
          <a:bodyPr>
            <a:normAutofit fontScale="90000"/>
          </a:bodyPr>
          <a:lstStyle/>
          <a:p>
            <a:pPr algn="ctr"/>
            <a:r>
              <a:rPr lang="el-GR" sz="4000" dirty="0"/>
              <a:t>Περί της  απονομής Εκκλησιαστικών </a:t>
            </a:r>
            <a:r>
              <a:rPr lang="el-GR" sz="4000" dirty="0" err="1"/>
              <a:t>Οφφικίων</a:t>
            </a:r>
            <a:r>
              <a:rPr lang="el-GR" sz="4000" dirty="0"/>
              <a:t> στην </a:t>
            </a:r>
            <a:r>
              <a:rPr lang="el-GR" sz="4000" dirty="0" err="1"/>
              <a:t>ΕτΕ</a:t>
            </a:r>
            <a:endParaRPr lang="el-GR" sz="4000" dirty="0"/>
          </a:p>
        </p:txBody>
      </p:sp>
      <p:sp>
        <p:nvSpPr>
          <p:cNvPr id="3" name="Θέση περιεχομένου 2">
            <a:extLst>
              <a:ext uri="{FF2B5EF4-FFF2-40B4-BE49-F238E27FC236}">
                <a16:creationId xmlns:a16="http://schemas.microsoft.com/office/drawing/2014/main" id="{20C0EC7D-EBFE-3AEF-03D2-B121B28E5025}"/>
              </a:ext>
            </a:extLst>
          </p:cNvPr>
          <p:cNvSpPr>
            <a:spLocks noGrp="1"/>
          </p:cNvSpPr>
          <p:nvPr>
            <p:ph idx="1"/>
          </p:nvPr>
        </p:nvSpPr>
        <p:spPr>
          <a:xfrm>
            <a:off x="0" y="579422"/>
            <a:ext cx="12192000" cy="6278578"/>
          </a:xfrm>
        </p:spPr>
        <p:txBody>
          <a:bodyPr>
            <a:normAutofit fontScale="77500" lnSpcReduction="20000"/>
          </a:bodyPr>
          <a:lstStyle/>
          <a:p>
            <a:pPr marL="0" indent="0">
              <a:buNone/>
            </a:pPr>
            <a:r>
              <a:rPr lang="el-GR" b="1" dirty="0"/>
              <a:t>Κανονισμός υπ’ </a:t>
            </a:r>
            <a:r>
              <a:rPr lang="el-GR" b="1" dirty="0" err="1"/>
              <a:t>αρ</a:t>
            </a:r>
            <a:r>
              <a:rPr lang="el-GR" b="1" dirty="0"/>
              <a:t>. 142/1999 (ΦΕΚ 300, τ. Α΄, 30-12-1999) π</a:t>
            </a:r>
            <a:r>
              <a:rPr lang="el-GR" sz="2800" b="1" dirty="0"/>
              <a:t>ερί απονομής Εκκλησιαστικών </a:t>
            </a:r>
            <a:r>
              <a:rPr lang="el-GR" sz="2800" b="1" dirty="0" err="1"/>
              <a:t>Οφφικίων</a:t>
            </a:r>
            <a:r>
              <a:rPr lang="el-GR" sz="2800" b="1" dirty="0"/>
              <a:t> εν τη Εκκλησία της Ελλάδος (15 άρθρα)</a:t>
            </a:r>
            <a:endParaRPr lang="en-GB" sz="2800" b="1" dirty="0"/>
          </a:p>
          <a:p>
            <a:pPr marL="0" indent="0">
              <a:buNone/>
            </a:pPr>
            <a:r>
              <a:rPr lang="el-GR" dirty="0"/>
              <a:t>Άρθρο 1</a:t>
            </a:r>
          </a:p>
          <a:p>
            <a:pPr marL="0" indent="0">
              <a:buNone/>
            </a:pPr>
            <a:r>
              <a:rPr lang="el-GR" dirty="0"/>
              <a:t>Η έννοια του όρου Εκκλησιαστικό </a:t>
            </a:r>
            <a:r>
              <a:rPr lang="el-GR" dirty="0" err="1"/>
              <a:t>Οφφίκιο</a:t>
            </a:r>
            <a:endParaRPr lang="el-GR" dirty="0"/>
          </a:p>
          <a:p>
            <a:pPr marL="514350" indent="-514350">
              <a:buAutoNum type="arabicPeriod"/>
            </a:pPr>
            <a:r>
              <a:rPr lang="el-GR" dirty="0"/>
              <a:t>Καταρχήν σημαίνει το </a:t>
            </a:r>
            <a:r>
              <a:rPr lang="el-GR" b="1" dirty="0"/>
              <a:t>Αξίωμα</a:t>
            </a:r>
            <a:r>
              <a:rPr lang="el-GR" dirty="0"/>
              <a:t> το οποίο δια χειροθεσίας λαμβάνει κάποιος Κληρικός ή Μοναχός ή Λαϊκός εκ μέρους του Κυριάρχου </a:t>
            </a:r>
            <a:r>
              <a:rPr lang="el-GR" dirty="0" err="1"/>
              <a:t>Μητροπολίτου</a:t>
            </a:r>
            <a:r>
              <a:rPr lang="el-GR" dirty="0"/>
              <a:t>, για να μπορεί να προσφέρει συγκεκριμένη εκκλησιαστική διακονία στον Επίσκοπό, στη Μητρόπολη ή σε κάποια άλλη Μονή της Επαρχίας του.</a:t>
            </a:r>
          </a:p>
          <a:p>
            <a:pPr marL="514350" indent="-514350">
              <a:buAutoNum type="arabicPeriod"/>
            </a:pPr>
            <a:r>
              <a:rPr lang="el-GR" dirty="0"/>
              <a:t>Κατά δεύτερο λόγο, ο όρος Εκκλησιαστικό </a:t>
            </a:r>
            <a:r>
              <a:rPr lang="el-GR" dirty="0" err="1"/>
              <a:t>Οφφίκιο</a:t>
            </a:r>
            <a:r>
              <a:rPr lang="el-GR" dirty="0"/>
              <a:t>, κυρίως σήμερα, σημαίνει </a:t>
            </a:r>
            <a:r>
              <a:rPr lang="el-GR" b="1" dirty="0"/>
              <a:t>Τιμητική Εκκλησιαστική Διάκριση</a:t>
            </a:r>
            <a:r>
              <a:rPr lang="el-GR" dirty="0"/>
              <a:t>, η οποία απονέμεται εκ μέρους του Κυριάρχου </a:t>
            </a:r>
            <a:r>
              <a:rPr lang="el-GR" dirty="0" err="1"/>
              <a:t>Μητροπολίτου</a:t>
            </a:r>
            <a:r>
              <a:rPr lang="el-GR" dirty="0"/>
              <a:t> στους Κληρικούς ή Μοναχούς ή Λαϊκούς της επαρχίας του, οι οποίοι διαπρέπουν για την </a:t>
            </a:r>
            <a:r>
              <a:rPr lang="el-GR" u="sng" dirty="0"/>
              <a:t>αρετή</a:t>
            </a:r>
            <a:r>
              <a:rPr lang="el-GR" dirty="0"/>
              <a:t> και </a:t>
            </a:r>
            <a:r>
              <a:rPr lang="el-GR" u="sng" dirty="0"/>
              <a:t>εκκλησιαστική τους δράση</a:t>
            </a:r>
            <a:r>
              <a:rPr lang="el-GR" dirty="0"/>
              <a:t>, προς επιβράβευσή τους.</a:t>
            </a:r>
          </a:p>
          <a:p>
            <a:pPr marL="0" indent="0">
              <a:buNone/>
            </a:pPr>
            <a:r>
              <a:rPr lang="el-GR" dirty="0"/>
              <a:t>Άρθρο 2</a:t>
            </a:r>
          </a:p>
          <a:p>
            <a:pPr marL="0" indent="0">
              <a:buNone/>
            </a:pPr>
            <a:r>
              <a:rPr lang="el-GR" dirty="0"/>
              <a:t>Σκοπός της απονομής των Εκκλησιαστικών </a:t>
            </a:r>
            <a:r>
              <a:rPr lang="el-GR" dirty="0" err="1"/>
              <a:t>Οφφικίων</a:t>
            </a:r>
            <a:endParaRPr lang="el-GR" dirty="0"/>
          </a:p>
          <a:p>
            <a:pPr marL="514350" indent="-514350">
              <a:buAutoNum type="arabicPeriod"/>
            </a:pPr>
            <a:r>
              <a:rPr lang="el-GR" dirty="0"/>
              <a:t>Καταρχήν </a:t>
            </a:r>
            <a:r>
              <a:rPr lang="el-GR" u="sng" dirty="0"/>
              <a:t>η υποβοήθηση του έργου του Οικείου Επισκόπου </a:t>
            </a:r>
            <a:r>
              <a:rPr lang="el-GR" dirty="0"/>
              <a:t>στη γενική εκκλησιαστική, πνευματική, λατρευτική, διοικητική και δικαστική διακονία της περιφέρειάς του από ικανά, προβεβλημένα και πνευματικά στελέχη.</a:t>
            </a:r>
          </a:p>
          <a:p>
            <a:pPr marL="514350" indent="-514350">
              <a:buAutoNum type="arabicPeriod"/>
            </a:pPr>
            <a:r>
              <a:rPr lang="el-GR" dirty="0"/>
              <a:t>Κατά δεύτερο λόγο, </a:t>
            </a:r>
            <a:r>
              <a:rPr lang="el-GR" u="sng" dirty="0"/>
              <a:t>η ανάδειξη κάποιων Εκκλησιαστικών προσώπων λόγω των πνευματικών τους χαρισμάτων, ικανοτήτων και δραστηριοτήτων </a:t>
            </a:r>
            <a:r>
              <a:rPr lang="el-GR" dirty="0"/>
              <a:t>με σκοπό να αποδοθεί σ’ αυτούς ο δίκαιος Έπαινος της Εκκλησίας, αλλά και για να παρακινηθούν αμιλλώμενα και άλλα μέλη της πνευματικής και διοικητικής Διακονίας της Εκκλησίας για τη μεγαλύτερη απόδοση του έργου τους μέσα στην Εκκλησία. </a:t>
            </a:r>
          </a:p>
        </p:txBody>
      </p:sp>
    </p:spTree>
    <p:extLst>
      <p:ext uri="{BB962C8B-B14F-4D97-AF65-F5344CB8AC3E}">
        <p14:creationId xmlns:p14="http://schemas.microsoft.com/office/powerpoint/2010/main" val="3199709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D70525-8DA6-1912-F2A5-ADBBC4C2ECB7}"/>
              </a:ext>
            </a:extLst>
          </p:cNvPr>
          <p:cNvSpPr>
            <a:spLocks noGrp="1"/>
          </p:cNvSpPr>
          <p:nvPr>
            <p:ph type="title"/>
          </p:nvPr>
        </p:nvSpPr>
        <p:spPr>
          <a:xfrm>
            <a:off x="0" y="18256"/>
            <a:ext cx="12192000" cy="524952"/>
          </a:xfrm>
        </p:spPr>
        <p:txBody>
          <a:bodyPr>
            <a:normAutofit fontScale="90000"/>
          </a:bodyPr>
          <a:lstStyle/>
          <a:p>
            <a:pPr algn="ctr"/>
            <a:r>
              <a:rPr lang="el-GR" sz="4000" dirty="0"/>
              <a:t>Περί της  απονομής Εκκλησιαστικών </a:t>
            </a:r>
            <a:r>
              <a:rPr lang="el-GR" sz="4000" dirty="0" err="1"/>
              <a:t>Οφφικίων</a:t>
            </a:r>
            <a:r>
              <a:rPr lang="el-GR" sz="4000" dirty="0"/>
              <a:t> στην </a:t>
            </a:r>
            <a:r>
              <a:rPr lang="el-GR" sz="4000" dirty="0" err="1"/>
              <a:t>ΕτΕ</a:t>
            </a:r>
            <a:endParaRPr lang="el-GR" sz="4000" dirty="0"/>
          </a:p>
        </p:txBody>
      </p:sp>
      <p:sp>
        <p:nvSpPr>
          <p:cNvPr id="3" name="Θέση περιεχομένου 2">
            <a:extLst>
              <a:ext uri="{FF2B5EF4-FFF2-40B4-BE49-F238E27FC236}">
                <a16:creationId xmlns:a16="http://schemas.microsoft.com/office/drawing/2014/main" id="{22A858CD-12F2-D0F6-3113-5FC9DE8D62BE}"/>
              </a:ext>
            </a:extLst>
          </p:cNvPr>
          <p:cNvSpPr>
            <a:spLocks noGrp="1"/>
          </p:cNvSpPr>
          <p:nvPr>
            <p:ph idx="1"/>
          </p:nvPr>
        </p:nvSpPr>
        <p:spPr>
          <a:xfrm>
            <a:off x="0" y="443620"/>
            <a:ext cx="12192000" cy="6414380"/>
          </a:xfrm>
        </p:spPr>
        <p:txBody>
          <a:bodyPr>
            <a:normAutofit fontScale="77500" lnSpcReduction="20000"/>
          </a:bodyPr>
          <a:lstStyle/>
          <a:p>
            <a:pPr marL="0" indent="0">
              <a:buNone/>
            </a:pPr>
            <a:r>
              <a:rPr lang="el-GR" dirty="0"/>
              <a:t>Άρθρο 3</a:t>
            </a:r>
          </a:p>
          <a:p>
            <a:pPr marL="0" indent="0">
              <a:buNone/>
            </a:pPr>
            <a:r>
              <a:rPr lang="el-GR" dirty="0"/>
              <a:t>Απαιτούμενες προϋποθέσεις για την απονομή των Εκκλησιαστικών </a:t>
            </a:r>
            <a:r>
              <a:rPr lang="el-GR" dirty="0" err="1"/>
              <a:t>Οφφικίων</a:t>
            </a:r>
            <a:r>
              <a:rPr lang="el-GR" dirty="0"/>
              <a:t> (γενικά).</a:t>
            </a:r>
          </a:p>
          <a:p>
            <a:pPr marL="0" indent="0">
              <a:buNone/>
            </a:pPr>
            <a:r>
              <a:rPr lang="el-GR" dirty="0"/>
              <a:t>Ευλάβεια, εκκλησιαστική συγκρότηση, διοικητικές ικανότητες, ανάλογη ηλικία και κυρίως πνευματικότητα, διάκριση, ιεροπρέπεια, ταπείνωση.</a:t>
            </a:r>
          </a:p>
          <a:p>
            <a:pPr marL="0" indent="0">
              <a:buNone/>
            </a:pPr>
            <a:r>
              <a:rPr lang="el-GR" dirty="0"/>
              <a:t>Άρθρο 4</a:t>
            </a:r>
          </a:p>
          <a:p>
            <a:pPr marL="0" indent="0">
              <a:buNone/>
            </a:pPr>
            <a:r>
              <a:rPr lang="el-GR" dirty="0"/>
              <a:t>Τα απονεμόμενα, συνήθως, Εκκλησιαστικά </a:t>
            </a:r>
            <a:r>
              <a:rPr lang="el-GR" dirty="0" err="1"/>
              <a:t>Οφφίκια</a:t>
            </a:r>
            <a:r>
              <a:rPr lang="el-GR" dirty="0"/>
              <a:t> στην Εκκλησία της Ελλάδος, και οι ειδικότερες προϋποθέσεις για την απονομή τους.</a:t>
            </a:r>
          </a:p>
          <a:p>
            <a:pPr marL="514350" indent="-514350">
              <a:buAutoNum type="arabicPeriod"/>
            </a:pPr>
            <a:r>
              <a:rPr lang="el-GR" dirty="0"/>
              <a:t>Στους αγάμους Πρεσβυτέρους</a:t>
            </a:r>
          </a:p>
          <a:p>
            <a:pPr marL="0" indent="0">
              <a:buNone/>
            </a:pPr>
            <a:r>
              <a:rPr lang="el-GR" dirty="0"/>
              <a:t>Απονέμονται τα </a:t>
            </a:r>
            <a:r>
              <a:rPr lang="el-GR" dirty="0" err="1"/>
              <a:t>Οφφίκια</a:t>
            </a:r>
            <a:r>
              <a:rPr lang="el-GR" dirty="0"/>
              <a:t> του </a:t>
            </a:r>
            <a:r>
              <a:rPr lang="el-GR" u="sng" dirty="0" err="1"/>
              <a:t>Συγκέλλου</a:t>
            </a:r>
            <a:r>
              <a:rPr lang="el-GR" dirty="0"/>
              <a:t> και </a:t>
            </a:r>
            <a:r>
              <a:rPr lang="el-GR" u="sng" dirty="0" err="1"/>
              <a:t>Αρχιμανδρίτου</a:t>
            </a:r>
            <a:endParaRPr lang="el-GR" u="sng" dirty="0"/>
          </a:p>
          <a:p>
            <a:pPr marL="0" indent="0">
              <a:buNone/>
            </a:pPr>
            <a:r>
              <a:rPr lang="el-GR" dirty="0"/>
              <a:t>α΄. Το </a:t>
            </a:r>
            <a:r>
              <a:rPr lang="el-GR" b="1" dirty="0" err="1"/>
              <a:t>Οφφίκιο</a:t>
            </a:r>
            <a:r>
              <a:rPr lang="el-GR" b="1" dirty="0"/>
              <a:t> του </a:t>
            </a:r>
            <a:r>
              <a:rPr lang="el-GR" b="1" dirty="0" err="1"/>
              <a:t>Συγκέλλου</a:t>
            </a:r>
            <a:r>
              <a:rPr lang="el-GR" b="1" dirty="0"/>
              <a:t> </a:t>
            </a:r>
            <a:r>
              <a:rPr lang="el-GR" dirty="0"/>
              <a:t>απονέμεται σε </a:t>
            </a:r>
            <a:r>
              <a:rPr lang="el-GR" dirty="0">
                <a:effectLst>
                  <a:outerShdw blurRad="38100" dist="38100" dir="2700000" algn="tl">
                    <a:srgbClr val="000000">
                      <a:alpha val="43137"/>
                    </a:srgbClr>
                  </a:outerShdw>
                </a:effectLst>
              </a:rPr>
              <a:t>μη θεολόγους αγάμους Πρεσβυτέρους</a:t>
            </a:r>
            <a:r>
              <a:rPr lang="el-GR" dirty="0"/>
              <a:t>, που έχουν υπερβεί τουλάχιστον το 30</a:t>
            </a:r>
            <a:r>
              <a:rPr lang="el-GR" baseline="30000" dirty="0"/>
              <a:t>ο</a:t>
            </a:r>
            <a:r>
              <a:rPr lang="el-GR" dirty="0"/>
              <a:t> έτος της ηλικίας τους και διακρίνονται για ευσέβεια, ήθος και ενοριακή δραστηριότητα, χειροτονημένους τουλάχιστον από τριετίας.</a:t>
            </a:r>
          </a:p>
          <a:p>
            <a:pPr marL="0" indent="0">
              <a:buNone/>
            </a:pPr>
            <a:r>
              <a:rPr lang="el-GR" dirty="0"/>
              <a:t>β΄. Το </a:t>
            </a:r>
            <a:r>
              <a:rPr lang="el-GR" b="1" dirty="0" err="1"/>
              <a:t>Οφφίκιο</a:t>
            </a:r>
            <a:r>
              <a:rPr lang="el-GR" b="1" dirty="0"/>
              <a:t> του </a:t>
            </a:r>
            <a:r>
              <a:rPr lang="el-GR" b="1" dirty="0" err="1"/>
              <a:t>Αρχιμανδρίτου</a:t>
            </a:r>
            <a:r>
              <a:rPr lang="el-GR" b="1" dirty="0"/>
              <a:t> </a:t>
            </a:r>
            <a:r>
              <a:rPr lang="el-GR" dirty="0"/>
              <a:t>απονέμεται σε </a:t>
            </a:r>
            <a:r>
              <a:rPr lang="el-GR" dirty="0">
                <a:effectLst>
                  <a:outerShdw blurRad="38100" dist="38100" dir="2700000" algn="tl">
                    <a:srgbClr val="000000">
                      <a:alpha val="43137"/>
                    </a:srgbClr>
                  </a:outerShdw>
                </a:effectLst>
              </a:rPr>
              <a:t>αγάμους Πρεσβυτέρους, πτυχιούχους </a:t>
            </a:r>
            <a:r>
              <a:rPr lang="el-GR" dirty="0" err="1">
                <a:effectLst>
                  <a:outerShdw blurRad="38100" dist="38100" dir="2700000" algn="tl">
                    <a:srgbClr val="000000">
                      <a:alpha val="43137"/>
                    </a:srgbClr>
                  </a:outerShdw>
                </a:effectLst>
              </a:rPr>
              <a:t>Ανωτάτης</a:t>
            </a:r>
            <a:r>
              <a:rPr lang="el-GR" dirty="0">
                <a:effectLst>
                  <a:outerShdw blurRad="38100" dist="38100" dir="2700000" algn="tl">
                    <a:srgbClr val="000000">
                      <a:alpha val="43137"/>
                    </a:srgbClr>
                  </a:outerShdw>
                </a:effectLst>
              </a:rPr>
              <a:t> Εκπαιδεύσεως</a:t>
            </a:r>
            <a:r>
              <a:rPr lang="el-GR" dirty="0"/>
              <a:t>, που έχουν υπερβεί το 30</a:t>
            </a:r>
            <a:r>
              <a:rPr lang="el-GR" baseline="30000" dirty="0"/>
              <a:t>ο</a:t>
            </a:r>
            <a:r>
              <a:rPr lang="el-GR" dirty="0"/>
              <a:t> έτος της ηλικίας τους, χειροτονημένους τουλάχιστον από τριετίας.</a:t>
            </a:r>
          </a:p>
          <a:p>
            <a:pPr marL="0" indent="0">
              <a:buNone/>
            </a:pPr>
            <a:r>
              <a:rPr lang="el-GR" dirty="0"/>
              <a:t>γ΄. Το παραπάνω </a:t>
            </a:r>
            <a:r>
              <a:rPr lang="el-GR" dirty="0" err="1"/>
              <a:t>Οφφίκιο</a:t>
            </a:r>
            <a:r>
              <a:rPr lang="el-GR" dirty="0"/>
              <a:t> ο Οικείος Ιεράρχης μπορεί να το απονείμει στον Πρωτοσύγκελό του, τον Αρχιερατικό του Επίτροπο, τους Ιεροκήρυκες της Μητροπόλεώς του και στους αγάμους Πρεσβυτέρους που αναλαμβάνουν ευθύνη διοικητική ή πνευματική διακονία στην Επαρχία του, ανεξαρτήτως χρόνου υπηρεσίας ή χειροτονίας του.</a:t>
            </a:r>
          </a:p>
          <a:p>
            <a:pPr marL="0" indent="0">
              <a:buNone/>
            </a:pPr>
            <a:r>
              <a:rPr lang="el-GR" dirty="0"/>
              <a:t>δ΄. Τα διακριτικά του μεν </a:t>
            </a:r>
            <a:r>
              <a:rPr lang="el-GR" dirty="0" err="1"/>
              <a:t>Αρχιμανδρίτου</a:t>
            </a:r>
            <a:r>
              <a:rPr lang="el-GR" dirty="0"/>
              <a:t> είναι ο </a:t>
            </a:r>
            <a:r>
              <a:rPr lang="el-GR" u="sng" dirty="0"/>
              <a:t>Επιστήθιος Σταυρός </a:t>
            </a:r>
            <a:r>
              <a:rPr lang="el-GR" dirty="0"/>
              <a:t>και το </a:t>
            </a:r>
            <a:r>
              <a:rPr lang="el-GR" u="sng" dirty="0" err="1"/>
              <a:t>Επιγονάτιο</a:t>
            </a:r>
            <a:r>
              <a:rPr lang="el-GR" dirty="0"/>
              <a:t>, του δε </a:t>
            </a:r>
            <a:r>
              <a:rPr lang="el-GR" dirty="0" err="1"/>
              <a:t>Συγκέλλου</a:t>
            </a:r>
            <a:r>
              <a:rPr lang="el-GR" dirty="0"/>
              <a:t> το </a:t>
            </a:r>
            <a:r>
              <a:rPr lang="el-GR" u="sng" dirty="0" err="1"/>
              <a:t>Επιγονάτιο</a:t>
            </a:r>
            <a:r>
              <a:rPr lang="el-GR" dirty="0"/>
              <a:t>. Αμφότεροι φέρουν και το διακριτικό του μοναχού, δηλαδή το </a:t>
            </a:r>
            <a:r>
              <a:rPr lang="el-GR" u="sng" dirty="0" err="1"/>
              <a:t>Επανωκαλλύμαυχον</a:t>
            </a:r>
            <a:r>
              <a:rPr lang="el-GR" dirty="0"/>
              <a:t>.</a:t>
            </a: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24030020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4700</Words>
  <Application>Microsoft Office PowerPoint</Application>
  <PresentationFormat>Ευρεία οθόνη</PresentationFormat>
  <Paragraphs>203</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Arial</vt:lpstr>
      <vt:lpstr>Calibri</vt:lpstr>
      <vt:lpstr>Calibri Light</vt:lpstr>
      <vt:lpstr>Θέμα του Office</vt:lpstr>
      <vt:lpstr>ΕΚΚΛΗΣΙΑΣΤΙΚΗ ΕΘΙΜΟΤΥΠΙΑ ΕΝΟΤΗΤΑ 4η  Περί συστάσεως, οργανώσεως και λειτουργίας  Γραφείου Τύπου της Εκκλησίας της Ελλάδος Περί απονομής εκκλησιαστικών Οφφικίων  εν τη Εκκλησία της Ελλάδος Περί της υπό της Εκκλησίας της Ελλάδος απονεμομένης Τιμητικής Εκκλησιαστικής Διακρίσεως υπό την Ονομασίαν «Παράσημον του Αποστόλου Παύλου εις τρεις διακεκριμένας Τάξεις» </vt:lpstr>
      <vt:lpstr>Περί συστάσεως, οργανώσεως και λειτουργίας Γραφείου Τύπου της Εκκλησίας της Ελλάδος</vt:lpstr>
      <vt:lpstr>Περί συστάσεως, οργανώσεως και λειτουργίας Γραφείου Τύπου της Εκκλησίας της Ελλάδος</vt:lpstr>
      <vt:lpstr>Περί συστάσεως, οργανώσεως και λειτουργίας Γραφείου Τύπου της Εκκλησίας της Ελλάδος</vt:lpstr>
      <vt:lpstr>Περί συστάσεως, οργανώσεως και λειτουργίας Γραφείου Τύπου της Εκκλησίας της Ελλάδος</vt:lpstr>
      <vt:lpstr>Περί συστάσεως, οργανώσεως και λειτουργίας Γραφείου Τύπου της Εκκλησίας της Ελλάδος</vt:lpstr>
      <vt:lpstr>Περί συστάσεως, οργανώσεως και λειτουργίας Γραφείου Τύπου της Εκκλησίας της Ελλάδος</vt:lpstr>
      <vt:lpstr>Περί της  απονομής Εκκλησιαστικών Οφφικίων στην ΕτΕ</vt:lpstr>
      <vt:lpstr>Περί της  απονομής Εκκλησιαστικών Οφφικίων στην ΕτΕ</vt:lpstr>
      <vt:lpstr>Περί της  απονομής Εκκλησιαστικών Οφφικίων στην ΕτΕ</vt:lpstr>
      <vt:lpstr>Περί της  απονομής Εκκλησιαστικών Οφφικίων στην ΕτΕ</vt:lpstr>
      <vt:lpstr>Περί της  απονομής Εκκλησιαστικών Οφφικίων στην ΕτΕ</vt:lpstr>
      <vt:lpstr>Περί της  απονομής Εκκλησιαστικών Οφφικίων στην ΕτΕ</vt:lpstr>
      <vt:lpstr>Περί της  απονομής Εκκλησιαστικών Οφφικίων στην ΕτΕ</vt:lpstr>
      <vt:lpstr>  Τιμητική Εκκλησιαστική Διάκρισις υπό την Ονομασίαν  «Παράσημον του Αποστόλου Παύλου, εις τρεις διακεκριμένας Τάξεις»</vt:lpstr>
      <vt:lpstr>Τιμητική Εκκλησιαστική Διάκρισις υπό την Ονομασίαν  «Παράσημον του Αποστόλου Παύλου, εις τρεις διακεκριμένας Τάξεις»</vt:lpstr>
      <vt:lpstr>Τιμητική Εκκλησιαστική Διάκρισις υπό την Ονομασίαν  «Παράσημον του Αποστόλου Παύλου, εις τρεις διακεκριμένας Τάξεις»</vt:lpstr>
      <vt:lpstr>Τιμητική Εκκλησιαστική Διάκρισις υπό την Ονομασίαν  «Παράσημον του Αποστόλου Παύλου, εις τρεις διακεκριμένας Τάξεις»</vt:lpstr>
      <vt:lpstr>Τιμητική Εκκλησιαστική Διάκρισις υπό την Ονομασίαν  «Παράσημον του Αποστόλου Παύλου, εις τρεις διακεκριμένας Τάξεις»</vt:lpstr>
      <vt:lpstr>Τιμητική Εκκλησιαστική Διάκρισις υπό την Ονομασίαν  «Παράσημον του Αποστόλου Παύλου, εις τρεις διακεκριμένας Τάξεις»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ΕΚΚΛΗΣΙΑΣΤΙΚΗ ΕΘΙΜΟΤΥΠΙΑ ΕΝΟΤΗΤΑ 3η  Περί συστάσεως, οργανώσεως και λειτουργίας Γραφείου Τύπου της Εκκλησίας της Ελλάδος </dc:title>
  <dc:creator>MARIA KARAMPELIA</dc:creator>
  <cp:lastModifiedBy>MARIA KARAMPELIA</cp:lastModifiedBy>
  <cp:revision>1</cp:revision>
  <dcterms:created xsi:type="dcterms:W3CDTF">2023-03-29T15:26:36Z</dcterms:created>
  <dcterms:modified xsi:type="dcterms:W3CDTF">2023-03-31T12:00:39Z</dcterms:modified>
</cp:coreProperties>
</file>