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E1C4AB-773A-7390-2677-FC66A596182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E1CB473-F133-A989-554F-07572300F5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0F115B4-5E48-C8A7-FA9C-757F15CC3BB6}"/>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CA410878-6C33-D8B7-B215-CE87EAF4A7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E479A3A-73C4-B4A5-4C2B-5FF82DB5B426}"/>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168175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375ED1-D8D9-75A0-57E4-718FDE88A3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1CA4AE9-A3B1-27D2-AA5A-34684D31DF9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CA820A-EB5C-67CE-E66D-B5EDE98E228B}"/>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9F602466-9237-93AD-344F-3A9FF979B67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B3C1843-1D2A-FC1A-2376-3D2DD3A65925}"/>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50271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60920C0-567D-CE95-FEDE-680D451D527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936860F-3F65-AA00-0BFB-45D18D659EA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DF08904-A879-BB31-D5C9-777A6F30EC6A}"/>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1840AA56-7B24-3676-00A7-43355D82DC7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F4BC1DA-A017-6E1C-9439-0BADA619EC93}"/>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2427905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7EB125-1580-0115-4311-7235BEB8F12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ED3E978-940D-13B7-0699-90EBB2D0955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E5D295A-08B6-1779-3DF7-08F12B63D17B}"/>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6CBF6DBE-DCC8-9A66-4077-F43EA9A74C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C6F2284-38CC-AFF5-61CF-0845FFB2DF66}"/>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1369597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96459F-66A2-6A21-A6FD-70C52FD54CB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452050A-0A76-2E90-1AA9-1AE23E17126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B480361-9A85-673E-0323-65E7F5102918}"/>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34CB85B1-A7B0-D7BB-5D46-E96F3A46E2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2026844-DBB2-1F73-B124-0265212DB9F8}"/>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1161589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299C57-22E8-1E8A-A81F-E5776C5D306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A5B87FA-70E0-EDBD-47FA-A58622DB916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83EF581-F4EF-91C6-2506-274B4E2E24F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76DE716-E4B8-CC31-A673-5D9E0349AC60}"/>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6" name="Θέση υποσέλιδου 5">
            <a:extLst>
              <a:ext uri="{FF2B5EF4-FFF2-40B4-BE49-F238E27FC236}">
                <a16:creationId xmlns:a16="http://schemas.microsoft.com/office/drawing/2014/main" id="{24D8B756-2C6A-57B9-3571-CD9CFBB010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68CB4AF-B8C5-EA33-31A9-0120F6F691D3}"/>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1298729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59AF78-24F1-6522-14DF-25077F6A4A9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70CA9E-8E1B-1BCE-EFA3-75491EC5DC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58921E5-3BD9-DEBB-6BA7-A1DD106D008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6A022D0-261A-07FD-3F3A-53063371AD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8ECC09B-477A-30CD-0307-0CEA1978BD0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F762656-7B09-D69D-ED8C-C9DF4BDC9B62}"/>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8" name="Θέση υποσέλιδου 7">
            <a:extLst>
              <a:ext uri="{FF2B5EF4-FFF2-40B4-BE49-F238E27FC236}">
                <a16:creationId xmlns:a16="http://schemas.microsoft.com/office/drawing/2014/main" id="{BA84761A-2010-E6A3-697C-7F042498182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3031A5D-E16C-B9F1-6D87-BBC868C9370C}"/>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350823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6E813C-2D0A-6E50-BD8D-9601D2A8528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B683A94-ED58-CEA4-4B02-4C381B9F9734}"/>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4" name="Θέση υποσέλιδου 3">
            <a:extLst>
              <a:ext uri="{FF2B5EF4-FFF2-40B4-BE49-F238E27FC236}">
                <a16:creationId xmlns:a16="http://schemas.microsoft.com/office/drawing/2014/main" id="{61D11AFD-753F-E603-FA61-B2E742AB480F}"/>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CBD174B-A8E9-2FC9-3C87-37A24FF615DE}"/>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5478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DD7AF5C-56EE-F9F6-5070-B9A3DD2FAD04}"/>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3" name="Θέση υποσέλιδου 2">
            <a:extLst>
              <a:ext uri="{FF2B5EF4-FFF2-40B4-BE49-F238E27FC236}">
                <a16:creationId xmlns:a16="http://schemas.microsoft.com/office/drawing/2014/main" id="{8C9ED50F-D005-7766-A821-CF813D74C2B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5831A41-7179-D7EE-0026-B8A889CCAC42}"/>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1354642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56D65-DEBD-AF71-9B0B-3D82595EDE8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C3FFE17-1E8F-BCD7-6F13-E90E2CDB86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1E4F963-429C-C8DA-408A-DDF1696F4D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08397F5-C102-1797-B434-CB1A997E08E2}"/>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6" name="Θέση υποσέλιδου 5">
            <a:extLst>
              <a:ext uri="{FF2B5EF4-FFF2-40B4-BE49-F238E27FC236}">
                <a16:creationId xmlns:a16="http://schemas.microsoft.com/office/drawing/2014/main" id="{072507E7-AA26-480D-4BCD-D2248923850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9726B5A-8552-D6F3-00E6-F93D41F41A6D}"/>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3273995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8CE041-0C42-8185-730E-D679FE2B6B1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E0301C6-3045-3E6C-F4DF-630CFA3FD2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0539BD9-EAA7-969B-1D0F-8D1DCBE3A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6BC2C8C-5BB6-971E-D886-EF046051A8E9}"/>
              </a:ext>
            </a:extLst>
          </p:cNvPr>
          <p:cNvSpPr>
            <a:spLocks noGrp="1"/>
          </p:cNvSpPr>
          <p:nvPr>
            <p:ph type="dt" sz="half" idx="10"/>
          </p:nvPr>
        </p:nvSpPr>
        <p:spPr/>
        <p:txBody>
          <a:bodyPr/>
          <a:lstStyle/>
          <a:p>
            <a:fld id="{A6F0E4B5-7F90-4338-ADA7-AD3DF5DC3752}" type="datetimeFigureOut">
              <a:rPr lang="el-GR" smtClean="0"/>
              <a:t>13/5/2024</a:t>
            </a:fld>
            <a:endParaRPr lang="el-GR"/>
          </a:p>
        </p:txBody>
      </p:sp>
      <p:sp>
        <p:nvSpPr>
          <p:cNvPr id="6" name="Θέση υποσέλιδου 5">
            <a:extLst>
              <a:ext uri="{FF2B5EF4-FFF2-40B4-BE49-F238E27FC236}">
                <a16:creationId xmlns:a16="http://schemas.microsoft.com/office/drawing/2014/main" id="{2E51C734-3BBD-D472-01B6-F2D5BD67EB9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9A61B91-62C8-6BDA-D7B8-7FF521BC044D}"/>
              </a:ext>
            </a:extLst>
          </p:cNvPr>
          <p:cNvSpPr>
            <a:spLocks noGrp="1"/>
          </p:cNvSpPr>
          <p:nvPr>
            <p:ph type="sldNum" sz="quarter" idx="12"/>
          </p:nvPr>
        </p:nvSpPr>
        <p:spPr/>
        <p:txBody>
          <a:bodyPr/>
          <a:lstStyle/>
          <a:p>
            <a:fld id="{182FD6E8-1ADF-4651-8F19-4E1B1CDDD9F2}" type="slidenum">
              <a:rPr lang="el-GR" smtClean="0"/>
              <a:t>‹#›</a:t>
            </a:fld>
            <a:endParaRPr lang="el-GR"/>
          </a:p>
        </p:txBody>
      </p:sp>
    </p:spTree>
    <p:extLst>
      <p:ext uri="{BB962C8B-B14F-4D97-AF65-F5344CB8AC3E}">
        <p14:creationId xmlns:p14="http://schemas.microsoft.com/office/powerpoint/2010/main" val="2075669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DBA8A6F-B4EB-ADA2-DC8F-0664A0C5BD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FC1CA87-55C3-B0B1-1406-59E92FBBE0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BC62888-6526-8EBA-DDFF-D8D10F556B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F0E4B5-7F90-4338-ADA7-AD3DF5DC3752}" type="datetimeFigureOut">
              <a:rPr lang="el-GR" smtClean="0"/>
              <a:t>13/5/2024</a:t>
            </a:fld>
            <a:endParaRPr lang="el-GR"/>
          </a:p>
        </p:txBody>
      </p:sp>
      <p:sp>
        <p:nvSpPr>
          <p:cNvPr id="5" name="Θέση υποσέλιδου 4">
            <a:extLst>
              <a:ext uri="{FF2B5EF4-FFF2-40B4-BE49-F238E27FC236}">
                <a16:creationId xmlns:a16="http://schemas.microsoft.com/office/drawing/2014/main" id="{F25427FC-72E5-C61E-56C9-FC4E5E6CC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216268-4417-D80B-ACCE-1DB651D4D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2FD6E8-1ADF-4651-8F19-4E1B1CDDD9F2}" type="slidenum">
              <a:rPr lang="el-GR" smtClean="0"/>
              <a:t>‹#›</a:t>
            </a:fld>
            <a:endParaRPr lang="el-GR"/>
          </a:p>
        </p:txBody>
      </p:sp>
    </p:spTree>
    <p:extLst>
      <p:ext uri="{BB962C8B-B14F-4D97-AF65-F5344CB8AC3E}">
        <p14:creationId xmlns:p14="http://schemas.microsoft.com/office/powerpoint/2010/main" val="331526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0B59DC-6C61-DEBE-78C1-937947E52AB0}"/>
              </a:ext>
            </a:extLst>
          </p:cNvPr>
          <p:cNvSpPr>
            <a:spLocks noGrp="1"/>
          </p:cNvSpPr>
          <p:nvPr>
            <p:ph type="ctrTitle"/>
          </p:nvPr>
        </p:nvSpPr>
        <p:spPr>
          <a:xfrm>
            <a:off x="0" y="0"/>
            <a:ext cx="12192000" cy="3509963"/>
          </a:xfrm>
        </p:spPr>
        <p:txBody>
          <a:bodyPr>
            <a:normAutofit/>
          </a:bodyPr>
          <a:lstStyle/>
          <a:p>
            <a:r>
              <a:rPr lang="el-GR" sz="6000" b="1" dirty="0"/>
              <a:t>ΘΕΜΑΤΑ ΠΑΤΕΡΙΚΗΣ ΓΡΑΜΜΑΤΕΙΑΣ </a:t>
            </a:r>
            <a:br>
              <a:rPr lang="el-GR" sz="6000" b="1" dirty="0"/>
            </a:br>
            <a:r>
              <a:rPr lang="el-GR" sz="6000" b="1" dirty="0"/>
              <a:t>11</a:t>
            </a:r>
            <a:r>
              <a:rPr lang="el-GR" sz="6000" b="1" baseline="30000" dirty="0"/>
              <a:t>Η</a:t>
            </a:r>
            <a:r>
              <a:rPr lang="el-GR" sz="6000" b="1" dirty="0"/>
              <a:t> ΕΝΟΤΗΤΑ</a:t>
            </a:r>
            <a:br>
              <a:rPr lang="el-GR" dirty="0"/>
            </a:br>
            <a:r>
              <a:rPr lang="el-GR" sz="6600" b="1" dirty="0"/>
              <a:t> </a:t>
            </a:r>
            <a:r>
              <a:rPr lang="el-GR" sz="4800" b="1" dirty="0"/>
              <a:t>Η ΡΩΜΑΙΟΚΑΘΟΛΙΚΗ ΠΑΡΕΚΚΛΙΣΗ </a:t>
            </a:r>
            <a:br>
              <a:rPr lang="el-GR" sz="4800" b="1" dirty="0"/>
            </a:br>
            <a:r>
              <a:rPr lang="el-GR" sz="4800" b="1" dirty="0"/>
              <a:t>ΤΗΣ ΜΑΡΙΟΛΟΓΙΑΣ</a:t>
            </a:r>
            <a:endParaRPr lang="el-GR" b="1" dirty="0"/>
          </a:p>
        </p:txBody>
      </p:sp>
      <p:sp>
        <p:nvSpPr>
          <p:cNvPr id="3" name="Υπότιτλος 2">
            <a:extLst>
              <a:ext uri="{FF2B5EF4-FFF2-40B4-BE49-F238E27FC236}">
                <a16:creationId xmlns:a16="http://schemas.microsoft.com/office/drawing/2014/main" id="{9A877BB0-6DC0-F9D4-6CA7-8942330DD5CF}"/>
              </a:ext>
            </a:extLst>
          </p:cNvPr>
          <p:cNvSpPr>
            <a:spLocks noGrp="1"/>
          </p:cNvSpPr>
          <p:nvPr>
            <p:ph type="subTitle" idx="1"/>
          </p:nvPr>
        </p:nvSpPr>
        <p:spPr>
          <a:xfrm>
            <a:off x="1457325" y="3981450"/>
            <a:ext cx="9144000" cy="2362200"/>
          </a:xfrm>
        </p:spPr>
        <p:txBody>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2388421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31065"/>
          </a:xfrm>
        </p:spPr>
        <p:txBody>
          <a:bodyPr>
            <a:normAutofit/>
          </a:bodyPr>
          <a:lstStyle/>
          <a:p>
            <a:pPr algn="ctr"/>
            <a:r>
              <a:rPr lang="el-GR" sz="3600" dirty="0"/>
              <a:t>Η Θεοτόκος ως Μητέρα της Εκκλησίας (</a:t>
            </a:r>
            <a:r>
              <a:rPr lang="en-US" sz="3600" dirty="0"/>
              <a:t>Maria Mater Ecclesiae)</a:t>
            </a:r>
            <a:endParaRPr lang="el-GR" sz="3600" dirty="0"/>
          </a:p>
        </p:txBody>
      </p:sp>
      <p:sp>
        <p:nvSpPr>
          <p:cNvPr id="3" name="Θέση περιεχομένου 2"/>
          <p:cNvSpPr>
            <a:spLocks noGrp="1"/>
          </p:cNvSpPr>
          <p:nvPr>
            <p:ph idx="1"/>
          </p:nvPr>
        </p:nvSpPr>
        <p:spPr>
          <a:xfrm>
            <a:off x="0" y="631065"/>
            <a:ext cx="12192000" cy="6226935"/>
          </a:xfrm>
        </p:spPr>
        <p:txBody>
          <a:bodyPr>
            <a:normAutofit fontScale="92500" lnSpcReduction="20000"/>
          </a:bodyPr>
          <a:lstStyle/>
          <a:p>
            <a:r>
              <a:rPr lang="el-GR" dirty="0"/>
              <a:t>Η θέση </a:t>
            </a:r>
            <a:r>
              <a:rPr lang="en-US" dirty="0"/>
              <a:t>Maria Mater Ecclesiae</a:t>
            </a:r>
            <a:r>
              <a:rPr lang="el-GR" dirty="0"/>
              <a:t> αποτελεί συνέχεια και επέκταση των αντιλήψεων περί της </a:t>
            </a:r>
            <a:r>
              <a:rPr lang="el-GR" dirty="0" err="1"/>
              <a:t>συλλυτρώτριας</a:t>
            </a:r>
            <a:r>
              <a:rPr lang="el-GR" dirty="0"/>
              <a:t>. </a:t>
            </a:r>
          </a:p>
          <a:p>
            <a:r>
              <a:rPr lang="el-GR" dirty="0"/>
              <a:t>Βασική προϋπόθεση αυτής της θέσης είναι η ταύτιση του απολυτρωτικού έργου του </a:t>
            </a:r>
            <a:r>
              <a:rPr lang="el-GR" dirty="0" err="1"/>
              <a:t>Σωτήρος</a:t>
            </a:r>
            <a:r>
              <a:rPr lang="el-GR" dirty="0"/>
              <a:t> Χριστού με τη γέννηση της Εκκλησίας. </a:t>
            </a:r>
          </a:p>
          <a:p>
            <a:r>
              <a:rPr lang="el-GR" dirty="0"/>
              <a:t>Ενώ ο όρος </a:t>
            </a:r>
            <a:r>
              <a:rPr lang="en-US" dirty="0" err="1"/>
              <a:t>corredemprtix</a:t>
            </a:r>
            <a:r>
              <a:rPr lang="el-GR" dirty="0"/>
              <a:t> αφορά στη συμμετοχή της Θεοτόκου στη σταυρική </a:t>
            </a:r>
            <a:r>
              <a:rPr lang="el-GR" u="sng" dirty="0"/>
              <a:t>θυσία του Χριστού</a:t>
            </a:r>
            <a:r>
              <a:rPr lang="el-GR" dirty="0"/>
              <a:t>, ο όρος </a:t>
            </a:r>
            <a:r>
              <a:rPr lang="en-US" dirty="0"/>
              <a:t>Mater Ecclesiae</a:t>
            </a:r>
            <a:r>
              <a:rPr lang="el-GR" dirty="0"/>
              <a:t> αφορά στη σχέση της Θεοτόκου με </a:t>
            </a:r>
            <a:r>
              <a:rPr lang="el-GR" u="sng" dirty="0"/>
              <a:t>την Εκκλησία</a:t>
            </a:r>
            <a:r>
              <a:rPr lang="el-GR" dirty="0"/>
              <a:t>, η οποία πήγασε από τον σταυρό του Κυρίου και αποτελεί το μυστικό σώμα του Χριστού με Κεφαλή τον ίδιο τον Χριστό.</a:t>
            </a:r>
          </a:p>
          <a:p>
            <a:r>
              <a:rPr lang="el-GR" dirty="0"/>
              <a:t>Φυσικά η σχέση μεταξύ σταυρικής θυσίας και γεννήσεως της Εκκλησίας είναι άμεση. Η Εκκλησία της Ρώμης δέχεται ότι:</a:t>
            </a:r>
          </a:p>
          <a:p>
            <a:pPr marL="514350" indent="-514350">
              <a:buFont typeface="+mj-lt"/>
              <a:buAutoNum type="arabicPeriod"/>
            </a:pPr>
            <a:r>
              <a:rPr lang="el-GR" dirty="0"/>
              <a:t>Η Εκκλησία γεννήθηκε από την άμεση και προσωπική ενέργεια του αληθινού και ιστορικού Ιησού κατά τη διάρκεια όλης της επίγειας ζωής του. Η Εκκλησία, το μυστικό σώμα του Χριστού, σχηματίστηκε με το μυστήριο της θείας σαρκώσεως, γεννήθηκε στον τόπο του Κρανίου, αποκαλύφθηκε στους ανθρώπους και παγιώθηκε την ημέρα της Πεντηκοστής. (Πάπα </a:t>
            </a:r>
            <a:r>
              <a:rPr lang="el-GR" dirty="0" err="1"/>
              <a:t>Πίου</a:t>
            </a:r>
            <a:r>
              <a:rPr lang="el-GR" dirty="0"/>
              <a:t> ΙΒ΄)</a:t>
            </a:r>
          </a:p>
          <a:p>
            <a:pPr marL="514350" indent="-514350">
              <a:buFont typeface="+mj-lt"/>
              <a:buAutoNum type="arabicPeriod"/>
            </a:pPr>
            <a:r>
              <a:rPr lang="el-GR" dirty="0"/>
              <a:t>Η Θεοτόκος συνέπραξε και συνεργάστηκε με τον Σωτήρα Χριστό σε όλα τα στάδια του απολυτρωτικού Του έργου. Μάλιστα δέχεται ότι με τη </a:t>
            </a:r>
            <a:r>
              <a:rPr lang="el-GR" dirty="0" err="1"/>
              <a:t>συλλυτρωτική</a:t>
            </a:r>
            <a:r>
              <a:rPr lang="el-GR" dirty="0"/>
              <a:t> αυτή θυσία της σταύρωσης του Υιού της αναδείχθηκε </a:t>
            </a:r>
            <a:r>
              <a:rPr lang="en-US" dirty="0"/>
              <a:t>de facto </a:t>
            </a:r>
            <a:r>
              <a:rPr lang="el-GR" dirty="0"/>
              <a:t>η Μητέρα της γεννηθείσης Εκκλησίας.  </a:t>
            </a:r>
          </a:p>
        </p:txBody>
      </p:sp>
    </p:spTree>
    <p:extLst>
      <p:ext uri="{BB962C8B-B14F-4D97-AF65-F5344CB8AC3E}">
        <p14:creationId xmlns:p14="http://schemas.microsoft.com/office/powerpoint/2010/main" val="386431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11369"/>
          </a:xfrm>
        </p:spPr>
        <p:txBody>
          <a:bodyPr>
            <a:normAutofit/>
          </a:bodyPr>
          <a:lstStyle/>
          <a:p>
            <a:pPr algn="ctr"/>
            <a:r>
              <a:rPr lang="el-GR" sz="3600" dirty="0"/>
              <a:t>Η Θεοτόκος ως Μητέρα της Εκκλησίας (</a:t>
            </a:r>
            <a:r>
              <a:rPr lang="en-US" sz="3600" dirty="0"/>
              <a:t>Maria Mater Ecclesiae)</a:t>
            </a:r>
            <a:endParaRPr lang="el-GR" sz="3600" dirty="0"/>
          </a:p>
        </p:txBody>
      </p:sp>
      <p:sp>
        <p:nvSpPr>
          <p:cNvPr id="3" name="Θέση περιεχομένου 2"/>
          <p:cNvSpPr>
            <a:spLocks noGrp="1"/>
          </p:cNvSpPr>
          <p:nvPr>
            <p:ph idx="1"/>
          </p:nvPr>
        </p:nvSpPr>
        <p:spPr>
          <a:xfrm>
            <a:off x="0" y="631064"/>
            <a:ext cx="12192000" cy="6226936"/>
          </a:xfrm>
        </p:spPr>
        <p:txBody>
          <a:bodyPr/>
          <a:lstStyle/>
          <a:p>
            <a:r>
              <a:rPr lang="el-GR" b="1" dirty="0">
                <a:solidFill>
                  <a:srgbClr val="FF0000"/>
                </a:solidFill>
              </a:rPr>
              <a:t>Η Μαρία είναι Μητέρα της Εκκλησίας ως Μητέρα του Λυτρωτή </a:t>
            </a:r>
            <a:r>
              <a:rPr lang="el-GR" dirty="0"/>
              <a:t>(ως </a:t>
            </a:r>
            <a:r>
              <a:rPr lang="en-US" dirty="0"/>
              <a:t>Mater </a:t>
            </a:r>
            <a:r>
              <a:rPr lang="en-US" dirty="0" err="1"/>
              <a:t>Redemptoris</a:t>
            </a:r>
            <a:r>
              <a:rPr lang="en-US" dirty="0"/>
              <a:t>). </a:t>
            </a:r>
            <a:r>
              <a:rPr lang="el-GR" dirty="0"/>
              <a:t>Το τέκνο της Παρθένου δεν είναι μόνο </a:t>
            </a:r>
            <a:r>
              <a:rPr lang="el-GR" u="sng" dirty="0"/>
              <a:t>ο γεννώμενος ως άνθρωπος Θεός </a:t>
            </a:r>
            <a:r>
              <a:rPr lang="el-GR" dirty="0"/>
              <a:t>αλλά και ο </a:t>
            </a:r>
            <a:r>
              <a:rPr lang="el-GR" u="sng" dirty="0"/>
              <a:t>Λυτρωτής του Κόσμου</a:t>
            </a:r>
            <a:r>
              <a:rPr lang="el-GR" dirty="0"/>
              <a:t>. </a:t>
            </a:r>
          </a:p>
          <a:p>
            <a:r>
              <a:rPr lang="el-GR" dirty="0"/>
              <a:t>Ο προσδιορισμός αυτός δηλώνει δύο πράγματα: </a:t>
            </a:r>
          </a:p>
          <a:p>
            <a:pPr marL="514350" indent="-514350">
              <a:buFont typeface="+mj-lt"/>
              <a:buAutoNum type="arabicPeriod"/>
            </a:pPr>
            <a:r>
              <a:rPr lang="el-GR" dirty="0"/>
              <a:t>ότι ο Χριστός ως Θεάνθρωπος φέρει σώμα κατά πάντα όμοιο με το σώμα των ανθρώπων και </a:t>
            </a:r>
          </a:p>
          <a:p>
            <a:pPr marL="514350" indent="-514350">
              <a:buFont typeface="+mj-lt"/>
              <a:buAutoNum type="arabicPeriod"/>
            </a:pPr>
            <a:r>
              <a:rPr lang="el-GR" dirty="0"/>
              <a:t>ότι ο Χριστός ως Λυτρωτής φέρει πνευματικό σώμα, το οποίο συγκροτούν όλοι οι πιστοί που είναι ενωμένοι μαζί Του ως Κεφαλή. </a:t>
            </a:r>
          </a:p>
          <a:p>
            <a:r>
              <a:rPr lang="el-GR" dirty="0"/>
              <a:t>Η ίδια μητρότητα τίκτει την Κεφαλή αλλά και τα μέλη του σώματος. Συνεπώς:</a:t>
            </a:r>
          </a:p>
          <a:p>
            <a:pPr marL="514350" indent="-514350">
              <a:buFont typeface="+mj-lt"/>
              <a:buAutoNum type="arabicPeriod"/>
            </a:pPr>
            <a:r>
              <a:rPr lang="el-GR" dirty="0"/>
              <a:t>Η Παρθένος Μαρία φέρουσα στη μήτρα της τον Χριστό, έφερε και το μυστικό Του σώμα. </a:t>
            </a:r>
          </a:p>
          <a:p>
            <a:pPr marL="514350" indent="-514350">
              <a:buFont typeface="+mj-lt"/>
              <a:buAutoNum type="arabicPeriod"/>
            </a:pPr>
            <a:r>
              <a:rPr lang="el-GR" dirty="0"/>
              <a:t>Καταγόμαστε από τη μήτρα της Παρθένου, από την οποία εξήλθαμε ως σώμα προσαρτημένο στην Κεφαλή Αυτού. (Πάπα </a:t>
            </a:r>
            <a:r>
              <a:rPr lang="el-GR" dirty="0" err="1"/>
              <a:t>Πίου</a:t>
            </a:r>
            <a:r>
              <a:rPr lang="el-GR" dirty="0"/>
              <a:t> Ι΄)</a:t>
            </a:r>
          </a:p>
        </p:txBody>
      </p:sp>
    </p:spTree>
    <p:extLst>
      <p:ext uri="{BB962C8B-B14F-4D97-AF65-F5344CB8AC3E}">
        <p14:creationId xmlns:p14="http://schemas.microsoft.com/office/powerpoint/2010/main" val="3838769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15154"/>
          </a:xfrm>
        </p:spPr>
        <p:txBody>
          <a:bodyPr>
            <a:normAutofit fontScale="90000"/>
          </a:bodyPr>
          <a:lstStyle/>
          <a:p>
            <a:pPr algn="ctr"/>
            <a:r>
              <a:rPr lang="el-GR" sz="3600" dirty="0"/>
              <a:t>Η Θεοτόκος ως Μητέρα της Εκκλησίας (</a:t>
            </a:r>
            <a:r>
              <a:rPr lang="en-US" sz="3600" dirty="0"/>
              <a:t>Maria Mater Ecclesiae)</a:t>
            </a:r>
            <a:endParaRPr lang="el-GR" sz="3600" dirty="0"/>
          </a:p>
        </p:txBody>
      </p:sp>
      <p:sp>
        <p:nvSpPr>
          <p:cNvPr id="3" name="Θέση περιεχομένου 2"/>
          <p:cNvSpPr>
            <a:spLocks noGrp="1"/>
          </p:cNvSpPr>
          <p:nvPr>
            <p:ph idx="1"/>
          </p:nvPr>
        </p:nvSpPr>
        <p:spPr>
          <a:xfrm>
            <a:off x="0" y="412125"/>
            <a:ext cx="12192000" cy="6445874"/>
          </a:xfrm>
        </p:spPr>
        <p:txBody>
          <a:bodyPr>
            <a:normAutofit lnSpcReduction="10000"/>
          </a:bodyPr>
          <a:lstStyle/>
          <a:p>
            <a:r>
              <a:rPr lang="el-GR" b="1" dirty="0">
                <a:solidFill>
                  <a:srgbClr val="FF0000"/>
                </a:solidFill>
              </a:rPr>
              <a:t>Η Μαρία είναι Μητέρα της Εκκλησίας ως συνεργός του </a:t>
            </a:r>
            <a:r>
              <a:rPr lang="el-GR" b="1" dirty="0" err="1">
                <a:solidFill>
                  <a:srgbClr val="FF0000"/>
                </a:solidFill>
              </a:rPr>
              <a:t>Λυτρωτού</a:t>
            </a:r>
            <a:r>
              <a:rPr lang="el-GR" b="1" dirty="0">
                <a:solidFill>
                  <a:srgbClr val="FF0000"/>
                </a:solidFill>
              </a:rPr>
              <a:t> </a:t>
            </a:r>
            <a:r>
              <a:rPr lang="el-GR" dirty="0"/>
              <a:t>(ως </a:t>
            </a:r>
            <a:r>
              <a:rPr lang="en-US" dirty="0" err="1"/>
              <a:t>Socia</a:t>
            </a:r>
            <a:r>
              <a:rPr lang="en-US" dirty="0"/>
              <a:t> </a:t>
            </a:r>
            <a:r>
              <a:rPr lang="en-US" dirty="0" err="1"/>
              <a:t>Redemptoris</a:t>
            </a:r>
            <a:r>
              <a:rPr lang="en-US" dirty="0"/>
              <a:t>). </a:t>
            </a:r>
          </a:p>
          <a:p>
            <a:r>
              <a:rPr lang="el-GR" dirty="0"/>
              <a:t>Κατά τη σταυρική θυσία του Υιού της οι θλίψεις της Μαρίας και η θυσία της, καθώς βρισκόταν σε πλήρη ένωση με τον Χριστό, αποτελούν τη μείζονα πράξη της καθολικής μητρότητας. (Πάπας Λέοντας ΙΓ΄)</a:t>
            </a:r>
          </a:p>
          <a:p>
            <a:r>
              <a:rPr lang="el-GR" dirty="0"/>
              <a:t>Όπως ο Θεός όχι μόνο μας υιοθετεί ως τέκνα αλλά και μας χορηγεί τη δική Του ζωή, έτσι και η Μαρία μας υιοθετεί ως τέκνα στον τόπο του Κρανίου για το λόγο ότι όντως παρέχει σε εμάς την πνευματική αναγέννηση. </a:t>
            </a:r>
          </a:p>
          <a:p>
            <a:r>
              <a:rPr lang="el-GR" dirty="0"/>
              <a:t>Η πνευματική μητρότητα της Θεοτόκου βασίζεται στη συνεργία της για τη γέννηση της Εκκλησίας πάνω στον Σταυρό. Με τον όρο Εκκλησία δεν υπονοούνται απλώς και μόνο οι πιστοί που συγκροτούν την Εκκλησία αλλά και το ίδιο το μυστικό Σώμα. </a:t>
            </a:r>
          </a:p>
          <a:p>
            <a:r>
              <a:rPr lang="el-GR" dirty="0"/>
              <a:t>Συνεπώς, γίνεται σαφής διάκριση μεταξύ </a:t>
            </a:r>
            <a:r>
              <a:rPr lang="el-GR" u="sng" dirty="0"/>
              <a:t>της γεννήσεως της Εκκλησίας στο Γολγοθά </a:t>
            </a:r>
            <a:r>
              <a:rPr lang="el-GR" dirty="0"/>
              <a:t>διαμέσου της θυσίας της Θεοτόκου ως Νέας Εύας, και  της </a:t>
            </a:r>
            <a:r>
              <a:rPr lang="el-GR" u="sng" dirty="0"/>
              <a:t>αναγεννήσεως του κάθε πιστού</a:t>
            </a:r>
            <a:r>
              <a:rPr lang="el-GR" dirty="0"/>
              <a:t>, η οποία επιτυγχάνεται με την αξιομισθία της Θεοτόκου εξαιτίας όλων των παθημάτων του βίου της. </a:t>
            </a:r>
          </a:p>
        </p:txBody>
      </p:sp>
    </p:spTree>
    <p:extLst>
      <p:ext uri="{BB962C8B-B14F-4D97-AF65-F5344CB8AC3E}">
        <p14:creationId xmlns:p14="http://schemas.microsoft.com/office/powerpoint/2010/main" val="4137500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0"/>
            <a:ext cx="12192001" cy="875763"/>
          </a:xfrm>
        </p:spPr>
        <p:txBody>
          <a:bodyPr>
            <a:normAutofit/>
          </a:bodyPr>
          <a:lstStyle/>
          <a:p>
            <a:pPr algn="ctr"/>
            <a:r>
              <a:rPr lang="el-GR" sz="3600" dirty="0"/>
              <a:t>Η Θεοτόκος ως Μητέρα της Εκκλησίας (</a:t>
            </a:r>
            <a:r>
              <a:rPr lang="en-US" sz="3600" dirty="0"/>
              <a:t>Maria Mater Ecclesiae)</a:t>
            </a:r>
            <a:endParaRPr lang="el-GR" sz="3600" dirty="0"/>
          </a:p>
        </p:txBody>
      </p:sp>
      <p:sp>
        <p:nvSpPr>
          <p:cNvPr id="3" name="Θέση περιεχομένου 2"/>
          <p:cNvSpPr>
            <a:spLocks noGrp="1"/>
          </p:cNvSpPr>
          <p:nvPr>
            <p:ph idx="1"/>
          </p:nvPr>
        </p:nvSpPr>
        <p:spPr>
          <a:xfrm>
            <a:off x="0" y="692284"/>
            <a:ext cx="12192000" cy="6165716"/>
          </a:xfrm>
        </p:spPr>
        <p:txBody>
          <a:bodyPr>
            <a:normAutofit fontScale="92500" lnSpcReduction="10000"/>
          </a:bodyPr>
          <a:lstStyle/>
          <a:p>
            <a:r>
              <a:rPr lang="el-GR" dirty="0"/>
              <a:t>Το ίδιον της Μαρίας είναι ότι </a:t>
            </a:r>
            <a:r>
              <a:rPr lang="el-GR" dirty="0" err="1"/>
              <a:t>προϋπήρξε</a:t>
            </a:r>
            <a:r>
              <a:rPr lang="el-GR" dirty="0"/>
              <a:t> της Εκκλησίας και συνέπραξε στη γέννησή της, όχι μόνο γιατί έδωσε στον Θεάνθρωπο την ανθρώπινη φύση, αλλά και γιατί συνέπασχε και προσέφερε μαζί Του τη σταυρική θυσία. Έτσι, η Θεοτόκος συμμετέχει στην πράξη της Απολύτρωσης, ενώ η Εκκλησία συμμετέχει στην οικειοποίηση της Απολύτρωσης και των αποτελεσμάτων της. </a:t>
            </a:r>
          </a:p>
          <a:p>
            <a:r>
              <a:rPr lang="el-GR" dirty="0"/>
              <a:t>Η Θεοτόκος ενεργεί αρχικώς εκτός Εκκλησίας και συμβάλλει στη γέννησή της και στη συνέχεια ενεργεί για τη σωτηρία των μελών της Εκκλησίας, καθώς χορηγεί τη δυνατότητα </a:t>
            </a:r>
            <a:r>
              <a:rPr lang="el-GR" dirty="0" err="1"/>
              <a:t>προσοικείωσης</a:t>
            </a:r>
            <a:r>
              <a:rPr lang="el-GR" dirty="0"/>
              <a:t> της σωτηρίας. </a:t>
            </a:r>
          </a:p>
          <a:p>
            <a:r>
              <a:rPr lang="el-GR" dirty="0"/>
              <a:t>Η ρωμαιοκαθολική αυτή διάκριση μεταξύ Θεοτόκου και Εκκλησίας συνδέεται και με τη διαμορφωμένη διδασκαλία σύμφωνα με την οποία η Θεοτόκος ανήκει στη λεγόμενη </a:t>
            </a:r>
            <a:r>
              <a:rPr lang="el-GR" b="1" dirty="0"/>
              <a:t>υποστατική τάξη</a:t>
            </a:r>
            <a:r>
              <a:rPr lang="el-GR" dirty="0"/>
              <a:t>, η οποία διαφέρει από αυτούς που ανήκουν στην </a:t>
            </a:r>
            <a:r>
              <a:rPr lang="el-GR" b="1" dirty="0"/>
              <a:t>τάξη της χάριτος</a:t>
            </a:r>
            <a:r>
              <a:rPr lang="el-GR" dirty="0"/>
              <a:t>, στην οποία ανήκει η Εκκλησία. </a:t>
            </a:r>
          </a:p>
          <a:p>
            <a:r>
              <a:rPr lang="el-GR" dirty="0"/>
              <a:t>Ο </a:t>
            </a:r>
            <a:r>
              <a:rPr lang="en-US" dirty="0"/>
              <a:t>M.-J. Nicolas</a:t>
            </a:r>
            <a:r>
              <a:rPr lang="el-GR" dirty="0"/>
              <a:t> την υπεροχή της Θεοτόκου έναντι της Εκκλησίας τη στηρίζει στη διαφορά της τάξης, στην οποία ανήκει: «</a:t>
            </a:r>
            <a:r>
              <a:rPr lang="el-GR" i="1" dirty="0"/>
              <a:t>η Μαρία </a:t>
            </a:r>
            <a:r>
              <a:rPr lang="el-GR" i="1" dirty="0" err="1"/>
              <a:t>καταστάθηκε</a:t>
            </a:r>
            <a:r>
              <a:rPr lang="el-GR" i="1" dirty="0"/>
              <a:t> υπεράνω της τάξεως της χάριτος, τάχθηκε κατά άμεσο σχέση με την υποστατική ένωση, από την οποία απορρέει η τάξη της χάριτος</a:t>
            </a:r>
            <a:r>
              <a:rPr lang="el-GR" dirty="0"/>
              <a:t>».</a:t>
            </a:r>
          </a:p>
        </p:txBody>
      </p:sp>
    </p:spTree>
    <p:extLst>
      <p:ext uri="{BB962C8B-B14F-4D97-AF65-F5344CB8AC3E}">
        <p14:creationId xmlns:p14="http://schemas.microsoft.com/office/powerpoint/2010/main" val="411888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0920"/>
          </a:xfrm>
        </p:spPr>
        <p:txBody>
          <a:bodyPr>
            <a:normAutofit/>
          </a:bodyPr>
          <a:lstStyle/>
          <a:p>
            <a:pPr algn="ctr"/>
            <a:r>
              <a:rPr lang="el-GR" sz="3600" dirty="0"/>
              <a:t>Η Θεοτόκος ως Μητέρα της Εκκλησίας (</a:t>
            </a:r>
            <a:r>
              <a:rPr lang="en-US" sz="3600" dirty="0"/>
              <a:t>Maria Mater Ecclesiae)</a:t>
            </a:r>
            <a:endParaRPr lang="el-GR" sz="3600" dirty="0"/>
          </a:p>
        </p:txBody>
      </p:sp>
      <p:sp>
        <p:nvSpPr>
          <p:cNvPr id="3" name="Θέση περιεχομένου 2"/>
          <p:cNvSpPr>
            <a:spLocks noGrp="1"/>
          </p:cNvSpPr>
          <p:nvPr>
            <p:ph idx="1"/>
          </p:nvPr>
        </p:nvSpPr>
        <p:spPr>
          <a:xfrm>
            <a:off x="0" y="730921"/>
            <a:ext cx="12192000" cy="6127078"/>
          </a:xfrm>
        </p:spPr>
        <p:txBody>
          <a:bodyPr>
            <a:normAutofit fontScale="92500" lnSpcReduction="10000"/>
          </a:bodyPr>
          <a:lstStyle/>
          <a:p>
            <a:r>
              <a:rPr lang="el-GR" dirty="0"/>
              <a:t>Ο όρος Μητέρα της Εκκλησίας (</a:t>
            </a:r>
            <a:r>
              <a:rPr lang="en-US" dirty="0"/>
              <a:t>Maria Mater Ecclesiae)</a:t>
            </a:r>
            <a:r>
              <a:rPr lang="el-GR" dirty="0"/>
              <a:t> δεν χρησιμοποιείται ευθέως αλλά δεσπόζει στον παραλληλισμό μεταξύ Θεοτόκου και Εκκλησίας, αλλά και στο περιεχόμενο της πνευματικής μητρότητας της Θεοτόκου. </a:t>
            </a:r>
          </a:p>
          <a:p>
            <a:r>
              <a:rPr lang="el-GR" dirty="0"/>
              <a:t>Για πρώτη φορά ο όρος απαντά στο </a:t>
            </a:r>
            <a:r>
              <a:rPr lang="el-GR" dirty="0" err="1"/>
              <a:t>ψευδοαμβροσιανό</a:t>
            </a:r>
            <a:r>
              <a:rPr lang="el-GR" dirty="0"/>
              <a:t> έργο του </a:t>
            </a:r>
            <a:r>
              <a:rPr lang="el-GR" u="sng" dirty="0">
                <a:effectLst>
                  <a:outerShdw blurRad="38100" dist="38100" dir="2700000" algn="tl">
                    <a:srgbClr val="000000">
                      <a:alpha val="43137"/>
                    </a:srgbClr>
                  </a:outerShdw>
                </a:effectLst>
              </a:rPr>
              <a:t>ΙΒ΄ αιώνα </a:t>
            </a:r>
            <a:r>
              <a:rPr lang="en-US" b="1" i="1" dirty="0"/>
              <a:t>In </a:t>
            </a:r>
            <a:r>
              <a:rPr lang="en-US" b="1" i="1" dirty="0" err="1"/>
              <a:t>Apocalypsem</a:t>
            </a:r>
            <a:r>
              <a:rPr lang="el-GR" dirty="0"/>
              <a:t>, το οποίο αποδίδεται στον </a:t>
            </a:r>
            <a:r>
              <a:rPr lang="en-US" dirty="0" err="1"/>
              <a:t>Beregar</a:t>
            </a:r>
            <a:r>
              <a:rPr lang="en-US" dirty="0"/>
              <a:t> von Tours. </a:t>
            </a:r>
          </a:p>
          <a:p>
            <a:r>
              <a:rPr lang="el-GR" dirty="0"/>
              <a:t>Στη συνέχεια τον βρίσκουμε σε μια μεσαιωνική παράφραση του λειτουργικού ύμνου </a:t>
            </a:r>
            <a:r>
              <a:rPr lang="en-US" b="1" i="1" dirty="0"/>
              <a:t>Salve Regina</a:t>
            </a:r>
            <a:r>
              <a:rPr lang="el-GR" dirty="0"/>
              <a:t>, όπως και στην εγκύκλιο </a:t>
            </a:r>
            <a:r>
              <a:rPr lang="en-US" b="1" i="1" dirty="0" err="1"/>
              <a:t>Adjutrice</a:t>
            </a:r>
            <a:r>
              <a:rPr lang="en-US" b="1" i="1" dirty="0"/>
              <a:t> </a:t>
            </a:r>
            <a:r>
              <a:rPr lang="en-US" b="1" i="1" dirty="0" err="1"/>
              <a:t>populi</a:t>
            </a:r>
            <a:r>
              <a:rPr lang="en-US" b="1" i="1" dirty="0"/>
              <a:t> </a:t>
            </a:r>
            <a:r>
              <a:rPr lang="el-GR" dirty="0"/>
              <a:t>του Πάπα Λέοντος ΙΓ΄. (1878-1903) </a:t>
            </a:r>
            <a:endParaRPr lang="en-US" dirty="0"/>
          </a:p>
          <a:p>
            <a:r>
              <a:rPr lang="el-GR" dirty="0"/>
              <a:t>Ο όρος εμφανίζεται στη </a:t>
            </a:r>
            <a:r>
              <a:rPr lang="el-GR" b="1" dirty="0"/>
              <a:t>Β΄ Σύνοδο του Βατικανού</a:t>
            </a:r>
            <a:r>
              <a:rPr lang="el-GR" dirty="0"/>
              <a:t>. Η θέση </a:t>
            </a:r>
            <a:r>
              <a:rPr lang="en-US" dirty="0"/>
              <a:t>Maria Mater Ecclesiae</a:t>
            </a:r>
            <a:r>
              <a:rPr lang="el-GR" dirty="0"/>
              <a:t> απουσιάζει από το </a:t>
            </a:r>
            <a:r>
              <a:rPr lang="el-GR" dirty="0" err="1"/>
              <a:t>μαριολογικό</a:t>
            </a:r>
            <a:r>
              <a:rPr lang="el-GR" dirty="0"/>
              <a:t> σχήμα του 1962. Υποβλήθηκε στη δεύτερη συνεδρία της Συνόδου το 1963 αλλά απορρίφθηκε, για να επανέλθει εκ νέου το 1964 όπου και έλαβε την οριστική του διατύπωση. Υποστηρικτής αυτής της έννοιας υπήρξε ο Πάπας Παύλος ο ΣΤ΄. Κατά την επίσημο τελική ψηφοφορία ο Πάπας διακήρυξε πανηγυρικώς την τελική απόφαση. Αναγνώρισε στην Παναγία με συγκινητικά λόγια τον τίτλο Μητέρα της Εκκλησίας, δηλαδή μητέρα του λαού του Θεού, των πιστών και των ποιμένων. Με τον όρο αυτό ο Πάπας πιστεύει ότι εκφράζει παλαιότερη παράδοση με τη χρήση νέων όρων. </a:t>
            </a:r>
          </a:p>
        </p:txBody>
      </p:sp>
    </p:spTree>
    <p:extLst>
      <p:ext uri="{BB962C8B-B14F-4D97-AF65-F5344CB8AC3E}">
        <p14:creationId xmlns:p14="http://schemas.microsoft.com/office/powerpoint/2010/main" val="2706414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27889"/>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627890"/>
            <a:ext cx="12192000" cy="6230110"/>
          </a:xfrm>
        </p:spPr>
        <p:txBody>
          <a:bodyPr>
            <a:normAutofit fontScale="92500" lnSpcReduction="10000"/>
          </a:bodyPr>
          <a:lstStyle/>
          <a:p>
            <a:r>
              <a:rPr lang="el-GR" dirty="0"/>
              <a:t>Το δόγμα αυτό εξαγγέλθηκε στις </a:t>
            </a:r>
            <a:r>
              <a:rPr lang="el-GR" b="1" dirty="0">
                <a:solidFill>
                  <a:srgbClr val="FF0000"/>
                </a:solidFill>
                <a:effectLst>
                  <a:outerShdw blurRad="38100" dist="38100" dir="2700000" algn="tl">
                    <a:srgbClr val="000000">
                      <a:alpha val="43137"/>
                    </a:srgbClr>
                  </a:outerShdw>
                </a:effectLst>
              </a:rPr>
              <a:t>8 Δεκεμβρίου 1854 </a:t>
            </a:r>
            <a:r>
              <a:rPr lang="el-GR" dirty="0"/>
              <a:t>από τον </a:t>
            </a:r>
            <a:r>
              <a:rPr lang="el-GR" b="1" dirty="0">
                <a:solidFill>
                  <a:srgbClr val="FF0000"/>
                </a:solidFill>
                <a:effectLst>
                  <a:outerShdw blurRad="38100" dist="38100" dir="2700000" algn="tl">
                    <a:srgbClr val="000000">
                      <a:alpha val="43137"/>
                    </a:srgbClr>
                  </a:outerShdw>
                </a:effectLst>
              </a:rPr>
              <a:t>Πάπα </a:t>
            </a:r>
            <a:r>
              <a:rPr lang="el-GR" b="1" dirty="0" err="1">
                <a:solidFill>
                  <a:srgbClr val="FF0000"/>
                </a:solidFill>
                <a:effectLst>
                  <a:outerShdw blurRad="38100" dist="38100" dir="2700000" algn="tl">
                    <a:srgbClr val="000000">
                      <a:alpha val="43137"/>
                    </a:srgbClr>
                  </a:outerShdw>
                </a:effectLst>
              </a:rPr>
              <a:t>Πίο</a:t>
            </a:r>
            <a:r>
              <a:rPr lang="el-GR" b="1" dirty="0">
                <a:solidFill>
                  <a:srgbClr val="FF0000"/>
                </a:solidFill>
                <a:effectLst>
                  <a:outerShdw blurRad="38100" dist="38100" dir="2700000" algn="tl">
                    <a:srgbClr val="000000">
                      <a:alpha val="43137"/>
                    </a:srgbClr>
                  </a:outerShdw>
                </a:effectLst>
              </a:rPr>
              <a:t> τον Θ΄</a:t>
            </a:r>
            <a:r>
              <a:rPr lang="el-GR" dirty="0"/>
              <a:t>, με τη </a:t>
            </a:r>
            <a:r>
              <a:rPr lang="el-GR" dirty="0" err="1"/>
              <a:t>Βούλλα</a:t>
            </a:r>
            <a:r>
              <a:rPr lang="el-GR" dirty="0"/>
              <a:t> «</a:t>
            </a:r>
            <a:r>
              <a:rPr lang="en-US" b="1" dirty="0" err="1"/>
              <a:t>Ineffabilis</a:t>
            </a:r>
            <a:r>
              <a:rPr lang="en-US" b="1" dirty="0"/>
              <a:t> Deus</a:t>
            </a:r>
            <a:r>
              <a:rPr lang="el-GR" dirty="0"/>
              <a:t>» </a:t>
            </a:r>
            <a:r>
              <a:rPr lang="el-GR" u="sng" dirty="0"/>
              <a:t>ως δόγμα αποκεκαλυμμένο από τον Θεό</a:t>
            </a:r>
            <a:r>
              <a:rPr lang="el-GR" dirty="0"/>
              <a:t>, και συνεπώς έχοντας </a:t>
            </a:r>
            <a:r>
              <a:rPr lang="el-GR" u="sng" dirty="0"/>
              <a:t>υποχρεωτικό χαρακτήρα </a:t>
            </a:r>
            <a:r>
              <a:rPr lang="el-GR" dirty="0"/>
              <a:t>για κάθε πιστό. </a:t>
            </a:r>
          </a:p>
          <a:p>
            <a:r>
              <a:rPr lang="el-GR" dirty="0"/>
              <a:t>Το δόγμα αυτό σύμφωνα με την παπική </a:t>
            </a:r>
            <a:r>
              <a:rPr lang="el-GR" dirty="0" err="1"/>
              <a:t>Βούλλα</a:t>
            </a:r>
            <a:r>
              <a:rPr lang="el-GR" dirty="0"/>
              <a:t> έχει ως εξής: «</a:t>
            </a:r>
            <a:r>
              <a:rPr lang="el-GR" i="1" dirty="0"/>
              <a:t>Η μακαρία Παρθένος Μαρία, ήδη από την πρώτη στιγμή της σύλληψής της, διαμέσου της </a:t>
            </a:r>
            <a:r>
              <a:rPr lang="el-GR" i="1" dirty="0">
                <a:solidFill>
                  <a:srgbClr val="0070C0"/>
                </a:solidFill>
                <a:effectLst>
                  <a:outerShdw blurRad="38100" dist="38100" dir="2700000" algn="tl">
                    <a:srgbClr val="000000">
                      <a:alpha val="43137"/>
                    </a:srgbClr>
                  </a:outerShdw>
                </a:effectLst>
              </a:rPr>
              <a:t>μοναδικής χάρης του Παντοδύναμου Θεού </a:t>
            </a:r>
            <a:r>
              <a:rPr lang="el-GR" i="1" dirty="0"/>
              <a:t>και του προνομίου του απορρέοντος από τις </a:t>
            </a:r>
            <a:r>
              <a:rPr lang="el-GR" i="1" dirty="0" err="1">
                <a:solidFill>
                  <a:srgbClr val="0070C0"/>
                </a:solidFill>
                <a:effectLst>
                  <a:outerShdw blurRad="38100" dist="38100" dir="2700000" algn="tl">
                    <a:srgbClr val="000000">
                      <a:alpha val="43137"/>
                    </a:srgbClr>
                  </a:outerShdw>
                </a:effectLst>
              </a:rPr>
              <a:t>αξιομισθίες</a:t>
            </a:r>
            <a:r>
              <a:rPr lang="el-GR" i="1" dirty="0">
                <a:solidFill>
                  <a:srgbClr val="0070C0"/>
                </a:solidFill>
                <a:effectLst>
                  <a:outerShdw blurRad="38100" dist="38100" dir="2700000" algn="tl">
                    <a:srgbClr val="000000">
                      <a:alpha val="43137"/>
                    </a:srgbClr>
                  </a:outerShdw>
                </a:effectLst>
              </a:rPr>
              <a:t> του Χριστού</a:t>
            </a:r>
            <a:r>
              <a:rPr lang="el-GR" i="1" dirty="0"/>
              <a:t>, του </a:t>
            </a:r>
            <a:r>
              <a:rPr lang="el-GR" i="1" dirty="0" err="1"/>
              <a:t>Σωτήρος</a:t>
            </a:r>
            <a:r>
              <a:rPr lang="el-GR" i="1" dirty="0"/>
              <a:t> του ανθρώπινου γένους, </a:t>
            </a:r>
            <a:r>
              <a:rPr lang="el-GR" b="1" i="1" dirty="0">
                <a:solidFill>
                  <a:srgbClr val="0070C0"/>
                </a:solidFill>
                <a:effectLst>
                  <a:outerShdw blurRad="38100" dist="38100" dir="2700000" algn="tl">
                    <a:srgbClr val="000000">
                      <a:alpha val="43137"/>
                    </a:srgbClr>
                  </a:outerShdw>
                </a:effectLst>
              </a:rPr>
              <a:t>διατηρήθηκε καθαρή από παντός ρύπου της προπατορικής αμαρτίας</a:t>
            </a:r>
            <a:r>
              <a:rPr lang="el-GR" dirty="0"/>
              <a:t>».</a:t>
            </a:r>
          </a:p>
          <a:p>
            <a:pPr marL="0" indent="0">
              <a:buNone/>
            </a:pPr>
            <a:r>
              <a:rPr lang="el-GR" dirty="0"/>
              <a:t>Πιο αναλυτικά αυτό σημαίνει:</a:t>
            </a:r>
          </a:p>
          <a:p>
            <a:pPr marL="0" indent="0">
              <a:buNone/>
            </a:pPr>
            <a:r>
              <a:rPr lang="el-GR" dirty="0"/>
              <a:t>1. Η Θεοτόκος Μαρία συλλήφθηκε από τον Ιωακείμ και την Άννα φυσιολογικά, όπως όλοι οι άνθρωποι. Στην περίπτωση της Θεοτόκου δεν έχουμε άσπορο σύλληψη. Η άσπιλος σύλληψη υποδηλώνει </a:t>
            </a:r>
            <a:r>
              <a:rPr lang="el-GR" u="sng" dirty="0"/>
              <a:t>φυσιολογική γέννηση </a:t>
            </a:r>
            <a:r>
              <a:rPr lang="el-GR" dirty="0"/>
              <a:t>και </a:t>
            </a:r>
            <a:r>
              <a:rPr lang="el-GR" u="sng" dirty="0"/>
              <a:t>άρση της συνέπειας αυτής της γεννήσεως, που είναι η μετάδοση της προπατορικής αμαρτίας</a:t>
            </a:r>
            <a:r>
              <a:rPr lang="el-GR" dirty="0"/>
              <a:t>. </a:t>
            </a:r>
          </a:p>
          <a:p>
            <a:pPr marL="0" indent="0">
              <a:buNone/>
            </a:pPr>
            <a:r>
              <a:rPr lang="el-GR" dirty="0"/>
              <a:t>2. Η Θεοτόκος θα υπόκειντο στην κληρονομικότητα του προπατορικού αμαρτήματος, αλλά λόγω του </a:t>
            </a:r>
            <a:r>
              <a:rPr lang="el-GR" u="sng" dirty="0"/>
              <a:t>υψηλού της προορισμού στο έργο της Θεομήτορος απαλλάχθηκε από την προπατορική αμαρτία και τις συνέπειές της</a:t>
            </a:r>
            <a:r>
              <a:rPr lang="el-GR" dirty="0"/>
              <a:t>, δηλαδή έγινε κοινωνός της φύσεως του Αδάμ όχι όμως και της αμαρτίας του.    </a:t>
            </a:r>
          </a:p>
        </p:txBody>
      </p:sp>
    </p:spTree>
    <p:extLst>
      <p:ext uri="{BB962C8B-B14F-4D97-AF65-F5344CB8AC3E}">
        <p14:creationId xmlns:p14="http://schemas.microsoft.com/office/powerpoint/2010/main" val="405495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37738"/>
            <a:ext cx="12192000" cy="6320262"/>
          </a:xfrm>
        </p:spPr>
        <p:txBody>
          <a:bodyPr/>
          <a:lstStyle/>
          <a:p>
            <a:pPr marL="0" indent="0">
              <a:buNone/>
            </a:pPr>
            <a:r>
              <a:rPr lang="el-GR" dirty="0"/>
              <a:t>3. Η απαλλαγή της Θεοτόκου από την προπατορική αμαρτία έλαβε χώρα κατά τη </a:t>
            </a:r>
            <a:r>
              <a:rPr lang="el-GR" u="sng" dirty="0"/>
              <a:t>στιγμή της συλλήψεώς της</a:t>
            </a:r>
            <a:r>
              <a:rPr lang="el-GR" dirty="0"/>
              <a:t>. </a:t>
            </a:r>
          </a:p>
          <a:p>
            <a:pPr marL="0" indent="0">
              <a:buNone/>
            </a:pPr>
            <a:r>
              <a:rPr lang="el-GR" dirty="0"/>
              <a:t>4. Η προφύλαξη αυτή έγινε </a:t>
            </a:r>
            <a:r>
              <a:rPr lang="el-GR" u="sng" dirty="0"/>
              <a:t>διαμέσου των </a:t>
            </a:r>
            <a:r>
              <a:rPr lang="el-GR" u="sng" dirty="0" err="1"/>
              <a:t>αξιομισθιών</a:t>
            </a:r>
            <a:r>
              <a:rPr lang="el-GR" u="sng" dirty="0"/>
              <a:t> του Χριστού</a:t>
            </a:r>
            <a:r>
              <a:rPr lang="el-GR" dirty="0"/>
              <a:t>, που αποδεικνύει ότι και η Θεοτόκος είχε εξίσου ανάγκη από το απολυτρωτικό έργο του </a:t>
            </a:r>
            <a:r>
              <a:rPr lang="el-GR" dirty="0" err="1"/>
              <a:t>Σωτήρος</a:t>
            </a:r>
            <a:r>
              <a:rPr lang="el-GR" dirty="0"/>
              <a:t> Χριστού, εφόσον ήταν «εξαγορασμένη» από τον Σωτήρα Χριστό. Η διαφορά μεταξύ της Θεοτόκου και των </a:t>
            </a:r>
            <a:r>
              <a:rPr lang="el-GR" dirty="0" err="1"/>
              <a:t>σεσωσμένων</a:t>
            </a:r>
            <a:r>
              <a:rPr lang="el-GR" dirty="0"/>
              <a:t> έγκειται στον </a:t>
            </a:r>
            <a:r>
              <a:rPr lang="el-GR" u="sng" dirty="0"/>
              <a:t>τρόπο της εξαγοράς και της λύτρωσης</a:t>
            </a:r>
            <a:r>
              <a:rPr lang="el-GR" dirty="0"/>
              <a:t>. Ενώ όλοι οι άλλοι απαλλάχθηκαν από την υπάρχουσα ήδη σ’ αυτούς προπατορική αμαρτία, η Θεοτόκος Μαρία προφυλάχθηκε από τη μετάδοση της προπατορικής αμαρτίας με τέτοιο τρόπο, ώστε από τη στιγμή της </a:t>
            </a:r>
            <a:r>
              <a:rPr lang="el-GR" dirty="0" err="1"/>
              <a:t>σύλληψεώς</a:t>
            </a:r>
            <a:r>
              <a:rPr lang="el-GR" dirty="0"/>
              <a:t> της να διαφύγει με τρόπο ουσιαστικό και οριστικό από το κακό.</a:t>
            </a:r>
          </a:p>
          <a:p>
            <a:pPr marL="0" indent="0">
              <a:buNone/>
            </a:pPr>
            <a:r>
              <a:rPr lang="el-GR" dirty="0"/>
              <a:t>5. Η προφύλαξή της από την προπατορική αμαρτία υπήρξε γι’ αυτήν </a:t>
            </a:r>
            <a:r>
              <a:rPr lang="el-GR" u="sng" dirty="0"/>
              <a:t>«παρ’  αξίαν δώρο του Θεού»</a:t>
            </a:r>
            <a:r>
              <a:rPr lang="el-GR" dirty="0"/>
              <a:t> και </a:t>
            </a:r>
            <a:r>
              <a:rPr lang="el-GR" u="sng" dirty="0"/>
              <a:t>γεγονός «</a:t>
            </a:r>
            <a:r>
              <a:rPr lang="el-GR" u="sng" dirty="0" err="1"/>
              <a:t>ανεπανάληπτον</a:t>
            </a:r>
            <a:r>
              <a:rPr lang="el-GR" u="sng" dirty="0"/>
              <a:t>» </a:t>
            </a:r>
            <a:r>
              <a:rPr lang="el-GR" dirty="0"/>
              <a:t>για ολόκληρο το ανθρώπινο γένος πριν και μετά από αυτήν, και ανταποκρίνεται στην μοναδική και εξαίρετη ιδιότητά της ως Θεοτόκου. </a:t>
            </a:r>
          </a:p>
        </p:txBody>
      </p:sp>
    </p:spTree>
    <p:extLst>
      <p:ext uri="{BB962C8B-B14F-4D97-AF65-F5344CB8AC3E}">
        <p14:creationId xmlns:p14="http://schemas.microsoft.com/office/powerpoint/2010/main" val="3352607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98490"/>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76374"/>
            <a:ext cx="12192000" cy="6281625"/>
          </a:xfrm>
        </p:spPr>
        <p:txBody>
          <a:bodyPr>
            <a:normAutofit lnSpcReduction="10000"/>
          </a:bodyPr>
          <a:lstStyle/>
          <a:p>
            <a:pPr marL="0" indent="0">
              <a:buNone/>
            </a:pPr>
            <a:r>
              <a:rPr lang="el-GR" dirty="0"/>
              <a:t>6. Η φράση ότι η Θεοτόκος διαφυλάχθηκε «</a:t>
            </a:r>
            <a:r>
              <a:rPr lang="el-GR" b="1" i="1" dirty="0"/>
              <a:t>από παντός ρύπου της προπατορικής αμαρτίας</a:t>
            </a:r>
            <a:r>
              <a:rPr lang="el-GR" dirty="0"/>
              <a:t>» σύμφωνα με την παπική </a:t>
            </a:r>
            <a:r>
              <a:rPr lang="el-GR" dirty="0" err="1"/>
              <a:t>Βούλλα</a:t>
            </a:r>
            <a:r>
              <a:rPr lang="el-GR" dirty="0"/>
              <a:t> στηρίζεται στη δήλωση/στον ορισμό που έγινε στη </a:t>
            </a:r>
            <a:r>
              <a:rPr lang="el-GR" u="sng" dirty="0"/>
              <a:t>Σύνοδο του Τριδέντου</a:t>
            </a:r>
            <a:r>
              <a:rPr lang="el-GR" dirty="0"/>
              <a:t>, σύμφωνα με την οποία η δογματική απόφαση για την προπατορική αμαρτία δεν περιλαμβάνει τη Θεοτόκο μεταξύ των ανθρώπων. Θετικά διατυπωμένο σημαίνει ότι η Θεοτόκος Μαρία από την πρώτη στιγμή της συλλήψεώς της έφερε μέσα της την </a:t>
            </a:r>
            <a:r>
              <a:rPr lang="el-GR" dirty="0" err="1"/>
              <a:t>αγιάζουσα</a:t>
            </a:r>
            <a:r>
              <a:rPr lang="el-GR" dirty="0"/>
              <a:t> θεία χάρη και την εν Χριστώ υιοθεσία, δηλαδή ήταν ζωοποιημένη με τη θεία ζωή. </a:t>
            </a:r>
          </a:p>
          <a:p>
            <a:pPr marL="0" indent="0">
              <a:buNone/>
            </a:pPr>
            <a:r>
              <a:rPr lang="el-GR" dirty="0"/>
              <a:t>7. Με το δόγμα της Ασπίλου Συλλήψεως δεν αποδίδεται στη Θεοτόκο απλώς η αρχέγονος δικαιοσύνη του Αδάμ αλλά </a:t>
            </a:r>
            <a:r>
              <a:rPr lang="el-GR" u="sng" dirty="0"/>
              <a:t>η τέλεια αγιότητά του</a:t>
            </a:r>
            <a:r>
              <a:rPr lang="el-GR" dirty="0"/>
              <a:t>, που αυτός θα αποκτούσε εάν δεν αμάρτανε. Δηλαδή η Θεοτόκος απέκτησε τέτοια αγιότητα, η οποία υπερβαίνει κάθε ανθρώπινη και αγγελική αγιότητα, και μόλις που υστερεί της αγιότητας του Θεού, διαμέσου της οποία κατάφερε πλήρη θρίαμβο επί του </a:t>
            </a:r>
            <a:r>
              <a:rPr lang="el-GR" dirty="0" err="1"/>
              <a:t>αρχεκάκου</a:t>
            </a:r>
            <a:r>
              <a:rPr lang="el-GR" dirty="0"/>
              <a:t> </a:t>
            </a:r>
            <a:r>
              <a:rPr lang="el-GR" dirty="0" err="1"/>
              <a:t>όφεως</a:t>
            </a:r>
            <a:r>
              <a:rPr lang="el-GR" dirty="0"/>
              <a:t>. </a:t>
            </a:r>
          </a:p>
          <a:p>
            <a:pPr marL="0" indent="0">
              <a:buNone/>
            </a:pPr>
            <a:r>
              <a:rPr lang="el-GR" dirty="0"/>
              <a:t>8. Ο συσχετισμός της Ασπίλου Συλλήψεως με την νίκη της Θεοτόκου επί του </a:t>
            </a:r>
            <a:r>
              <a:rPr lang="el-GR" dirty="0" err="1"/>
              <a:t>όφεως</a:t>
            </a:r>
            <a:r>
              <a:rPr lang="el-GR" dirty="0"/>
              <a:t>, συνεπάγεται ότι η Θεοτόκος είναι </a:t>
            </a:r>
            <a:r>
              <a:rPr lang="el-GR" u="sng" dirty="0"/>
              <a:t>απαλλαγμένη από τις συνέπειες της προπατορικής αμαρτίας</a:t>
            </a:r>
            <a:r>
              <a:rPr lang="el-GR" dirty="0"/>
              <a:t>, δηλαδή το </a:t>
            </a:r>
            <a:r>
              <a:rPr lang="el-GR" dirty="0" err="1"/>
              <a:t>παθητό</a:t>
            </a:r>
            <a:r>
              <a:rPr lang="el-GR" dirty="0"/>
              <a:t> της σαρκός και τον θάνατο.   </a:t>
            </a:r>
          </a:p>
        </p:txBody>
      </p:sp>
    </p:spTree>
    <p:extLst>
      <p:ext uri="{BB962C8B-B14F-4D97-AF65-F5344CB8AC3E}">
        <p14:creationId xmlns:p14="http://schemas.microsoft.com/office/powerpoint/2010/main" val="3012913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360608"/>
          </a:xfrm>
        </p:spPr>
        <p:txBody>
          <a:bodyPr>
            <a:normAutofit fontScale="90000"/>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360610"/>
            <a:ext cx="12192000" cy="6497390"/>
          </a:xfrm>
        </p:spPr>
        <p:txBody>
          <a:bodyPr>
            <a:normAutofit fontScale="85000" lnSpcReduction="10000"/>
          </a:bodyPr>
          <a:lstStyle/>
          <a:p>
            <a:r>
              <a:rPr lang="el-GR" dirty="0"/>
              <a:t>Η Ρωμαιοκαθολική Εκκλησία με το δόγμα της Ασπίλου Συλλήψεως θέλησε να πετύχει δύο πράγματα:</a:t>
            </a:r>
          </a:p>
          <a:p>
            <a:pPr marL="514350" indent="-514350">
              <a:buFont typeface="+mj-lt"/>
              <a:buAutoNum type="arabicPeriod"/>
            </a:pPr>
            <a:r>
              <a:rPr lang="el-GR" dirty="0"/>
              <a:t>Να διασφαλίσει για τη Θεοτόκο </a:t>
            </a:r>
            <a:r>
              <a:rPr lang="el-GR" u="sng" dirty="0"/>
              <a:t>αγιότητα</a:t>
            </a:r>
            <a:r>
              <a:rPr lang="el-GR" dirty="0"/>
              <a:t> αντάξια της θέσης της και της αποστολής της.</a:t>
            </a:r>
          </a:p>
          <a:p>
            <a:pPr marL="514350" indent="-514350">
              <a:buFont typeface="+mj-lt"/>
              <a:buAutoNum type="arabicPeriod"/>
            </a:pPr>
            <a:r>
              <a:rPr lang="el-GR" dirty="0"/>
              <a:t>Να διασφαλίσει για τη Θεοτόκο την </a:t>
            </a:r>
            <a:r>
              <a:rPr lang="el-GR" u="sng" dirty="0"/>
              <a:t>ανάγκη του απολυτρωτικού έργου</a:t>
            </a:r>
            <a:r>
              <a:rPr lang="el-GR" dirty="0"/>
              <a:t> του Χριστού για την επίτευξη της αγιότητάς της. </a:t>
            </a:r>
          </a:p>
          <a:p>
            <a:r>
              <a:rPr lang="el-GR" dirty="0"/>
              <a:t>Και τα δύο αυτά νόμισε ότι πέτυχε να τα συνενώσει με τη φράση της παπικής </a:t>
            </a:r>
            <a:r>
              <a:rPr lang="el-GR" dirty="0" err="1"/>
              <a:t>Βούλλας</a:t>
            </a:r>
            <a:r>
              <a:rPr lang="el-GR" dirty="0"/>
              <a:t> «</a:t>
            </a:r>
            <a:r>
              <a:rPr lang="el-GR" b="1" i="1" dirty="0" err="1">
                <a:solidFill>
                  <a:srgbClr val="FF0000"/>
                </a:solidFill>
                <a:effectLst>
                  <a:outerShdw blurRad="38100" dist="38100" dir="2700000" algn="tl">
                    <a:srgbClr val="000000">
                      <a:alpha val="43137"/>
                    </a:srgbClr>
                  </a:outerShdw>
                </a:effectLst>
              </a:rPr>
              <a:t>διὰ</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τοῦ</a:t>
            </a:r>
            <a:r>
              <a:rPr lang="el-GR" b="1" i="1" dirty="0">
                <a:solidFill>
                  <a:srgbClr val="FF0000"/>
                </a:solidFill>
                <a:effectLst>
                  <a:outerShdw blurRad="38100" dist="38100" dir="2700000" algn="tl">
                    <a:srgbClr val="000000">
                      <a:alpha val="43137"/>
                    </a:srgbClr>
                  </a:outerShdw>
                </a:effectLst>
              </a:rPr>
              <a:t> προνομίου δοθέντος </a:t>
            </a:r>
            <a:r>
              <a:rPr lang="el-GR" b="1" i="1" dirty="0" err="1">
                <a:solidFill>
                  <a:srgbClr val="FF0000"/>
                </a:solidFill>
                <a:effectLst>
                  <a:outerShdw blurRad="38100" dist="38100" dir="2700000" algn="tl">
                    <a:srgbClr val="000000">
                      <a:alpha val="43137"/>
                    </a:srgbClr>
                  </a:outerShdw>
                </a:effectLst>
              </a:rPr>
              <a:t>ἐν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ὄψει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τῶν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ἀξιομισθιῶν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τοῦ</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Σωτῆρος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τοῦ</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ἀνθρωπίνου</a:t>
            </a:r>
            <a:r>
              <a:rPr lang="el-GR" b="1" i="1" dirty="0">
                <a:solidFill>
                  <a:srgbClr val="FF0000"/>
                </a:solidFill>
                <a:effectLst>
                  <a:outerShdw blurRad="38100" dist="38100" dir="2700000" algn="tl">
                    <a:srgbClr val="000000">
                      <a:alpha val="43137"/>
                    </a:srgbClr>
                  </a:outerShdw>
                </a:effectLst>
              </a:rPr>
              <a:t> γένους, </a:t>
            </a:r>
            <a:r>
              <a:rPr lang="el-GR" b="1" i="1" dirty="0" err="1">
                <a:solidFill>
                  <a:srgbClr val="FF0000"/>
                </a:solidFill>
                <a:effectLst>
                  <a:outerShdw blurRad="38100" dist="38100" dir="2700000" algn="tl">
                    <a:srgbClr val="000000">
                      <a:alpha val="43137"/>
                    </a:srgbClr>
                  </a:outerShdw>
                </a:effectLst>
              </a:rPr>
              <a:t>Ἰησοῦ</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Χριστοῦ</a:t>
            </a:r>
            <a:r>
              <a:rPr lang="el-GR" dirty="0"/>
              <a:t>». </a:t>
            </a:r>
          </a:p>
          <a:p>
            <a:r>
              <a:rPr lang="el-GR" dirty="0"/>
              <a:t>Οι δύο αυτές βάσεις του δόγματος της Ασπίλου Συλλήψεως ανάγονται ουσιαστικά στον </a:t>
            </a:r>
            <a:r>
              <a:rPr lang="el-GR" b="1" dirty="0">
                <a:solidFill>
                  <a:srgbClr val="00B050"/>
                </a:solidFill>
                <a:effectLst>
                  <a:outerShdw blurRad="38100" dist="38100" dir="2700000" algn="tl">
                    <a:srgbClr val="000000">
                      <a:alpha val="43137"/>
                    </a:srgbClr>
                  </a:outerShdw>
                </a:effectLst>
              </a:rPr>
              <a:t>Άνσελμο </a:t>
            </a:r>
            <a:r>
              <a:rPr lang="el-GR" b="1" dirty="0" err="1">
                <a:solidFill>
                  <a:srgbClr val="00B050"/>
                </a:solidFill>
                <a:effectLst>
                  <a:outerShdw blurRad="38100" dist="38100" dir="2700000" algn="tl">
                    <a:srgbClr val="000000">
                      <a:alpha val="43137"/>
                    </a:srgbClr>
                  </a:outerShdw>
                </a:effectLst>
              </a:rPr>
              <a:t>Καντερβουρίας</a:t>
            </a:r>
            <a:r>
              <a:rPr lang="el-GR" dirty="0"/>
              <a:t>. Αυτός έθεσε το ερώτημα: «</a:t>
            </a:r>
            <a:r>
              <a:rPr lang="el-GR" i="1" dirty="0">
                <a:solidFill>
                  <a:srgbClr val="00B050"/>
                </a:solidFill>
              </a:rPr>
              <a:t>πώς από την ανθρώπινη μάζα, όπως είναι το ανθρώπινο γένος που λαβώθηκε από την αμαρτία, έλαβε ο Θεός ανθρώπινη φύση απαλλαγμένη από την αμαρτία;</a:t>
            </a:r>
            <a:r>
              <a:rPr lang="el-GR" dirty="0"/>
              <a:t>». Έτσι εισηγήθηκε δύο πράγματα: </a:t>
            </a:r>
          </a:p>
          <a:p>
            <a:pPr marL="514350" indent="-514350">
              <a:buFont typeface="+mj-lt"/>
              <a:buAutoNum type="arabicPeriod"/>
            </a:pPr>
            <a:r>
              <a:rPr lang="el-GR" dirty="0"/>
              <a:t>Η αγιότητα και καθαρότητα του Χριστού ως ανθρώπου είναι άσχετη από την αγιότητα και καθαρότητα της μητέρας του εφόσον γεννήθηκε άνευ Πατρός, δηλαδή εκ Πνεύματος Αγίου.</a:t>
            </a:r>
          </a:p>
          <a:p>
            <a:pPr marL="514350" indent="-514350">
              <a:buFont typeface="+mj-lt"/>
              <a:buAutoNum type="arabicPeriod"/>
            </a:pPr>
            <a:r>
              <a:rPr lang="el-GR" dirty="0"/>
              <a:t>Η μητέρα του Κυρίου έπρεπε να κατέχει αγιότητα ανάλογη και αντάξια με τον Υιό της, υπερέχουσα από όλους εκτός από τον Θεό, γι’ αυτό και έλαβε κάθαρση πριν από τη θεία κυοφορία διαμέσου της εφαρμογής των </a:t>
            </a:r>
            <a:r>
              <a:rPr lang="el-GR" dirty="0" err="1"/>
              <a:t>αξιομισθιών</a:t>
            </a:r>
            <a:r>
              <a:rPr lang="el-GR" dirty="0"/>
              <a:t> του Υιού της εκ των προτέρων. </a:t>
            </a:r>
          </a:p>
          <a:p>
            <a:endParaRPr lang="el-GR" dirty="0"/>
          </a:p>
        </p:txBody>
      </p:sp>
    </p:spTree>
    <p:extLst>
      <p:ext uri="{BB962C8B-B14F-4D97-AF65-F5344CB8AC3E}">
        <p14:creationId xmlns:p14="http://schemas.microsoft.com/office/powerpoint/2010/main" val="2917700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850006"/>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640768"/>
            <a:ext cx="12192000" cy="6217231"/>
          </a:xfrm>
        </p:spPr>
        <p:txBody>
          <a:bodyPr>
            <a:normAutofit fontScale="92500"/>
          </a:bodyPr>
          <a:lstStyle/>
          <a:p>
            <a:r>
              <a:rPr lang="el-GR" dirty="0"/>
              <a:t>Ο </a:t>
            </a:r>
            <a:r>
              <a:rPr lang="el-GR" dirty="0">
                <a:effectLst>
                  <a:outerShdw blurRad="38100" dist="38100" dir="2700000" algn="tl">
                    <a:srgbClr val="000000">
                      <a:alpha val="43137"/>
                    </a:srgbClr>
                  </a:outerShdw>
                </a:effectLst>
              </a:rPr>
              <a:t>Άνσελμος </a:t>
            </a:r>
            <a:r>
              <a:rPr lang="el-GR" dirty="0" err="1">
                <a:effectLst>
                  <a:outerShdw blurRad="38100" dist="38100" dir="2700000" algn="tl">
                    <a:srgbClr val="000000">
                      <a:alpha val="43137"/>
                    </a:srgbClr>
                  </a:outerShdw>
                </a:effectLst>
              </a:rPr>
              <a:t>Καντερβουρίας</a:t>
            </a:r>
            <a:r>
              <a:rPr lang="el-GR" dirty="0"/>
              <a:t> εγκαινίασε τη </a:t>
            </a:r>
            <a:r>
              <a:rPr lang="el-GR" u="sng" dirty="0"/>
              <a:t>θεολογική έριδα </a:t>
            </a:r>
            <a:r>
              <a:rPr lang="el-GR" dirty="0"/>
              <a:t>που αφορούσε την αποδοχή ή απόρριψη της ασπίλου συλλήψεως. </a:t>
            </a:r>
          </a:p>
          <a:p>
            <a:pPr marL="514350" indent="-514350">
              <a:buFont typeface="+mj-lt"/>
              <a:buAutoNum type="arabicPeriod"/>
            </a:pPr>
            <a:r>
              <a:rPr lang="el-GR" dirty="0"/>
              <a:t>Μέχρι τότε επικρατούσε στους δυτικούς η </a:t>
            </a:r>
            <a:r>
              <a:rPr lang="el-GR" b="1" dirty="0"/>
              <a:t>σκέψη του Αυγουστίνου</a:t>
            </a:r>
            <a:r>
              <a:rPr lang="el-GR" dirty="0"/>
              <a:t>, που ήθελε να καταπολεμήσει την αίρεση του Πελάγιου, σύμφωνα με την οποία «εκτός από τον Σωτήρα, κανένας άνθρωπος με το πέρασμα της ηλικίας μένει εκτός αμαρτίας, γιατί κανένας εκτός από Εκείνον δεν είναι απαλλαγμένος από την προπατορική αμαρτία». </a:t>
            </a:r>
          </a:p>
          <a:p>
            <a:pPr marL="514350" indent="-514350">
              <a:buFont typeface="+mj-lt"/>
              <a:buAutoNum type="arabicPeriod"/>
            </a:pPr>
            <a:r>
              <a:rPr lang="el-GR" dirty="0"/>
              <a:t>Σύμφωνα με την </a:t>
            </a:r>
            <a:r>
              <a:rPr lang="el-GR" b="1" dirty="0"/>
              <a:t>αυγουστίνεια θεολογία </a:t>
            </a:r>
            <a:r>
              <a:rPr lang="el-GR" dirty="0"/>
              <a:t>η Θεοτόκος δεν υπόκειντο στο κράτος του διαβόλου αλλά στο κράτος του Θεού, διαμέσου της αναγεννήσεως που δέχθηκε χωρίς όμως να προσδιορίζεται ο χρόνος που αυτή έλαβε χώρα. </a:t>
            </a:r>
          </a:p>
          <a:p>
            <a:r>
              <a:rPr lang="el-GR" dirty="0"/>
              <a:t>Ο Άνσελμος εισηγήθηκε την απολύτρωση της Θεοτόκου όχι με την απλή ενέργεια της θείας χάρης αλλά διαμέσου της εφαρμογής των </a:t>
            </a:r>
            <a:r>
              <a:rPr lang="el-GR" dirty="0" err="1"/>
              <a:t>αξιομισθιών</a:t>
            </a:r>
            <a:r>
              <a:rPr lang="el-GR" dirty="0"/>
              <a:t> του Χριστού εκ των προτέρων. Πώς όμως ήταν δυνατόν τα δύο αυτά να συνδυάζονται, δηλαδή η αγιότητα με την έννοια της απουσίας της προπατορικής αμαρτίας και η εφαρμογή του απολυτρωτικού έργου του Χριστού στη Θεοτόκο, το οποίο προϋποθέτει σ’ αυτήν την ύπαρξη της προπατορικής αμαρτίας;</a:t>
            </a:r>
          </a:p>
        </p:txBody>
      </p:sp>
    </p:spTree>
    <p:extLst>
      <p:ext uri="{BB962C8B-B14F-4D97-AF65-F5344CB8AC3E}">
        <p14:creationId xmlns:p14="http://schemas.microsoft.com/office/powerpoint/2010/main" val="565100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15156"/>
          </a:xfrm>
        </p:spPr>
        <p:txBody>
          <a:bodyPr>
            <a:normAutofit fontScale="90000"/>
          </a:bodyPr>
          <a:lstStyle/>
          <a:p>
            <a:pPr algn="ctr"/>
            <a:r>
              <a:rPr lang="el-GR" dirty="0"/>
              <a:t>ΑΙΤΙΑ ΠΑΡΕΚΚΛΙΣΗΣ</a:t>
            </a:r>
          </a:p>
        </p:txBody>
      </p:sp>
      <p:sp>
        <p:nvSpPr>
          <p:cNvPr id="3" name="Θέση περιεχομένου 2"/>
          <p:cNvSpPr>
            <a:spLocks noGrp="1"/>
          </p:cNvSpPr>
          <p:nvPr>
            <p:ph idx="1"/>
          </p:nvPr>
        </p:nvSpPr>
        <p:spPr>
          <a:xfrm>
            <a:off x="0" y="515156"/>
            <a:ext cx="12192000" cy="6342844"/>
          </a:xfrm>
        </p:spPr>
        <p:txBody>
          <a:bodyPr>
            <a:normAutofit/>
          </a:bodyPr>
          <a:lstStyle/>
          <a:p>
            <a:r>
              <a:rPr lang="el-GR" dirty="0"/>
              <a:t>Η Ρωμαιοκαθολική παρέκκλιση από την ορθόδοξη πίστη σε ό,τι αφορά τη διδασκαλία της Εκκλησίας για τη Θεοτόκο οφείλεται στην αποσύνδεσή της από το χριστολογικό δόγμα. </a:t>
            </a:r>
          </a:p>
          <a:p>
            <a:r>
              <a:rPr lang="el-GR" dirty="0"/>
              <a:t>Η θεία μητρότητα εκλαμβάνεται με την εξειδικευμένη έννοια της </a:t>
            </a:r>
            <a:r>
              <a:rPr lang="en-US" b="1" dirty="0" err="1"/>
              <a:t>Socia</a:t>
            </a:r>
            <a:r>
              <a:rPr lang="en-US" b="1" dirty="0"/>
              <a:t> Christi</a:t>
            </a:r>
            <a:r>
              <a:rPr lang="en-US" dirty="0"/>
              <a:t>, </a:t>
            </a:r>
            <a:r>
              <a:rPr lang="el-GR" dirty="0"/>
              <a:t>της </a:t>
            </a:r>
            <a:r>
              <a:rPr lang="el-GR" b="1" dirty="0"/>
              <a:t>Νέας Εύας </a:t>
            </a:r>
            <a:r>
              <a:rPr lang="el-GR" dirty="0"/>
              <a:t>με την έννοια της αντιστοιχίας με τον Νέο Αδάμ, που είναι Σωτήρας και Λυτρωτής. </a:t>
            </a:r>
          </a:p>
          <a:p>
            <a:r>
              <a:rPr lang="el-GR" dirty="0"/>
              <a:t>Η ανάλυση του όρου Θεοτόκος (</a:t>
            </a:r>
            <a:r>
              <a:rPr lang="en-US" b="1" dirty="0" err="1"/>
              <a:t>Despoina</a:t>
            </a:r>
            <a:r>
              <a:rPr lang="en-US" dirty="0"/>
              <a:t>)</a:t>
            </a:r>
            <a:r>
              <a:rPr lang="el-GR" dirty="0"/>
              <a:t> από τους Ρωμαιοκαθολικούς έχει ως εξής:</a:t>
            </a:r>
            <a:r>
              <a:rPr lang="en-US" dirty="0"/>
              <a:t> </a:t>
            </a:r>
            <a:r>
              <a:rPr lang="el-GR" dirty="0"/>
              <a:t>«Η Παρθένος Μαρία δεν είναι μόνο η </a:t>
            </a:r>
            <a:r>
              <a:rPr lang="el-GR" u="sng" dirty="0">
                <a:solidFill>
                  <a:srgbClr val="FF0000"/>
                </a:solidFill>
                <a:effectLst>
                  <a:outerShdw blurRad="38100" dist="38100" dir="2700000" algn="tl">
                    <a:srgbClr val="000000">
                      <a:alpha val="43137"/>
                    </a:srgbClr>
                  </a:outerShdw>
                </a:effectLst>
              </a:rPr>
              <a:t>Μητέρα</a:t>
            </a:r>
            <a:r>
              <a:rPr lang="el-GR" dirty="0"/>
              <a:t>, αλλά και η </a:t>
            </a:r>
            <a:r>
              <a:rPr lang="en-US" u="sng" dirty="0" err="1">
                <a:solidFill>
                  <a:srgbClr val="FF0000"/>
                </a:solidFill>
                <a:effectLst>
                  <a:outerShdw blurRad="38100" dist="38100" dir="2700000" algn="tl">
                    <a:srgbClr val="000000">
                      <a:alpha val="43137"/>
                    </a:srgbClr>
                  </a:outerShdw>
                </a:effectLst>
              </a:rPr>
              <a:t>Socia</a:t>
            </a:r>
            <a:r>
              <a:rPr lang="en-US" u="sng" dirty="0">
                <a:solidFill>
                  <a:srgbClr val="FF0000"/>
                </a:solidFill>
                <a:effectLst>
                  <a:outerShdw blurRad="38100" dist="38100" dir="2700000" algn="tl">
                    <a:srgbClr val="000000">
                      <a:alpha val="43137"/>
                    </a:srgbClr>
                  </a:outerShdw>
                </a:effectLst>
              </a:rPr>
              <a:t> (</a:t>
            </a:r>
            <a:r>
              <a:rPr lang="el-GR" u="sng" dirty="0">
                <a:solidFill>
                  <a:srgbClr val="FF0000"/>
                </a:solidFill>
                <a:effectLst>
                  <a:outerShdw blurRad="38100" dist="38100" dir="2700000" algn="tl">
                    <a:srgbClr val="000000">
                      <a:alpha val="43137"/>
                    </a:srgbClr>
                  </a:outerShdw>
                </a:effectLst>
              </a:rPr>
              <a:t>συνεργός) </a:t>
            </a:r>
            <a:r>
              <a:rPr lang="el-GR" dirty="0"/>
              <a:t>του σαρκωμένου Λόγου και Λυτρωτή του ανθρώπινου γένους».</a:t>
            </a:r>
          </a:p>
          <a:p>
            <a:r>
              <a:rPr lang="el-GR" dirty="0"/>
              <a:t>Αυτό έχει ως συνέπεια η έννοια της θείας μητρότητας  από τη </a:t>
            </a:r>
            <a:r>
              <a:rPr lang="el-GR" u="sng" dirty="0"/>
              <a:t>Σύνοδο του Τριδέντου</a:t>
            </a:r>
            <a:r>
              <a:rPr lang="el-GR" dirty="0"/>
              <a:t> (1545–1563) και μετά  να αποκολλάται από τη θεολογία του προσώπου του Χριστού (Χριστολογία) και να επισυνάπτεται στο έργο Του ως </a:t>
            </a:r>
            <a:r>
              <a:rPr lang="el-GR" dirty="0" err="1"/>
              <a:t>Σωτήρος</a:t>
            </a:r>
            <a:r>
              <a:rPr lang="el-GR" dirty="0"/>
              <a:t> και </a:t>
            </a:r>
            <a:r>
              <a:rPr lang="el-GR" dirty="0" err="1"/>
              <a:t>Λυτρωτού</a:t>
            </a:r>
            <a:r>
              <a:rPr lang="el-GR" dirty="0"/>
              <a:t> (Σωτηριολογία). Έτσι, η έννοια της θείας μητρότητας  προσλαμβάνει ένα νέο στοιχείο, άγνωστο μέχρι τότε, την αναφορά στο σωτηριολογικό έργο του Υιού της Παρθένου.</a:t>
            </a:r>
          </a:p>
          <a:p>
            <a:endParaRPr lang="el-GR" dirty="0"/>
          </a:p>
        </p:txBody>
      </p:sp>
    </p:spTree>
    <p:extLst>
      <p:ext uri="{BB962C8B-B14F-4D97-AF65-F5344CB8AC3E}">
        <p14:creationId xmlns:p14="http://schemas.microsoft.com/office/powerpoint/2010/main" val="570614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
            <a:ext cx="12192000" cy="309092"/>
          </a:xfrm>
        </p:spPr>
        <p:txBody>
          <a:bodyPr>
            <a:normAutofit fontScale="90000"/>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309093"/>
            <a:ext cx="12192000" cy="6548907"/>
          </a:xfrm>
        </p:spPr>
        <p:txBody>
          <a:bodyPr>
            <a:normAutofit fontScale="92500" lnSpcReduction="20000"/>
          </a:bodyPr>
          <a:lstStyle/>
          <a:p>
            <a:r>
              <a:rPr lang="el-GR" dirty="0"/>
              <a:t>Το πρόβλημα αυτό σε συνδυασμό με την προσπάθεια αναβίωσης της γιορτής της Συλλήψεως της Θεοτόκου, είχε ως αποτέλεσμα στις </a:t>
            </a:r>
            <a:r>
              <a:rPr lang="el-GR" b="1" dirty="0"/>
              <a:t>αρχές του ΙΒ΄ αιώνα </a:t>
            </a:r>
            <a:r>
              <a:rPr lang="el-GR" dirty="0"/>
              <a:t>την </a:t>
            </a:r>
            <a:r>
              <a:rPr lang="el-GR" u="sng" dirty="0"/>
              <a:t>έναρξη μιας οξύτατης θεολογικής έριδας στη Δύση</a:t>
            </a:r>
            <a:r>
              <a:rPr lang="el-GR" dirty="0"/>
              <a:t>. </a:t>
            </a:r>
          </a:p>
          <a:p>
            <a:r>
              <a:rPr lang="el-GR" dirty="0"/>
              <a:t>Οι μοναχοί </a:t>
            </a:r>
            <a:r>
              <a:rPr lang="en-US" b="1" dirty="0" err="1"/>
              <a:t>Eadmer</a:t>
            </a:r>
            <a:r>
              <a:rPr lang="en-US" dirty="0"/>
              <a:t> </a:t>
            </a:r>
            <a:r>
              <a:rPr lang="el-GR" dirty="0"/>
              <a:t>και</a:t>
            </a:r>
            <a:r>
              <a:rPr lang="en-US" dirty="0"/>
              <a:t> </a:t>
            </a:r>
            <a:r>
              <a:rPr lang="en-US" b="1" dirty="0" err="1"/>
              <a:t>Osbert</a:t>
            </a:r>
            <a:r>
              <a:rPr lang="en-US" b="1" dirty="0"/>
              <a:t> de Clare</a:t>
            </a:r>
            <a:r>
              <a:rPr lang="el-GR" b="1" dirty="0"/>
              <a:t> </a:t>
            </a:r>
            <a:r>
              <a:rPr lang="el-GR" dirty="0"/>
              <a:t>(ΙΒ΄ αιώνας) είναι οι πρώτοι που δίδαξαν σαφώς την Άσπιλο Σύλληψη. Ο </a:t>
            </a:r>
            <a:r>
              <a:rPr lang="en-US" dirty="0" err="1"/>
              <a:t>Eadmer</a:t>
            </a:r>
            <a:r>
              <a:rPr lang="el-GR" dirty="0"/>
              <a:t> συνέγραψε και μονογραφία, η οποία υποστήριζε </a:t>
            </a:r>
            <a:r>
              <a:rPr lang="el-GR" b="1" dirty="0">
                <a:solidFill>
                  <a:srgbClr val="FF0000"/>
                </a:solidFill>
              </a:rPr>
              <a:t>το τρίπτυχο του θεολογικού αξιώματος της Ασπίλου Συλλήψεως </a:t>
            </a:r>
            <a:r>
              <a:rPr lang="el-GR" dirty="0"/>
              <a:t>(</a:t>
            </a:r>
            <a:r>
              <a:rPr lang="en-US" dirty="0" err="1"/>
              <a:t>potuit</a:t>
            </a:r>
            <a:r>
              <a:rPr lang="en-US" dirty="0"/>
              <a:t>, </a:t>
            </a:r>
            <a:r>
              <a:rPr lang="en-US" dirty="0" err="1"/>
              <a:t>decuit</a:t>
            </a:r>
            <a:r>
              <a:rPr lang="en-US" dirty="0"/>
              <a:t>, </a:t>
            </a:r>
            <a:r>
              <a:rPr lang="en-US" dirty="0" err="1"/>
              <a:t>fecit</a:t>
            </a:r>
            <a:r>
              <a:rPr lang="en-US" dirty="0"/>
              <a:t>),</a:t>
            </a:r>
            <a:r>
              <a:rPr lang="el-GR" dirty="0"/>
              <a:t> δηλαδή </a:t>
            </a:r>
            <a:r>
              <a:rPr lang="el-GR" b="1" dirty="0">
                <a:solidFill>
                  <a:srgbClr val="00B050"/>
                </a:solidFill>
                <a:effectLst>
                  <a:outerShdw blurRad="38100" dist="38100" dir="2700000" algn="tl">
                    <a:srgbClr val="000000">
                      <a:alpha val="43137"/>
                    </a:srgbClr>
                  </a:outerShdw>
                </a:effectLst>
              </a:rPr>
              <a:t>μπορούσε</a:t>
            </a:r>
            <a:r>
              <a:rPr lang="el-GR" dirty="0"/>
              <a:t>, </a:t>
            </a:r>
            <a:r>
              <a:rPr lang="el-GR" b="1" dirty="0">
                <a:solidFill>
                  <a:srgbClr val="00B050"/>
                </a:solidFill>
                <a:effectLst>
                  <a:outerShdw blurRad="38100" dist="38100" dir="2700000" algn="tl">
                    <a:srgbClr val="000000">
                      <a:alpha val="43137"/>
                    </a:srgbClr>
                  </a:outerShdw>
                </a:effectLst>
              </a:rPr>
              <a:t>άρμοζε</a:t>
            </a:r>
            <a:r>
              <a:rPr lang="el-GR" dirty="0"/>
              <a:t>, </a:t>
            </a:r>
            <a:r>
              <a:rPr lang="el-GR" b="1" dirty="0">
                <a:solidFill>
                  <a:srgbClr val="00B050"/>
                </a:solidFill>
                <a:effectLst>
                  <a:outerShdw blurRad="38100" dist="38100" dir="2700000" algn="tl">
                    <a:srgbClr val="000000">
                      <a:alpha val="43137"/>
                    </a:srgbClr>
                  </a:outerShdw>
                </a:effectLst>
              </a:rPr>
              <a:t>έγινε</a:t>
            </a:r>
            <a:r>
              <a:rPr lang="el-GR" dirty="0"/>
              <a:t>, </a:t>
            </a:r>
            <a:r>
              <a:rPr lang="en-US" dirty="0"/>
              <a:t> </a:t>
            </a:r>
            <a:r>
              <a:rPr lang="el-GR" dirty="0"/>
              <a:t>το οποίο αναλύεται ως εξής: Ο Θεός </a:t>
            </a:r>
            <a:r>
              <a:rPr lang="el-GR" u="sng" dirty="0"/>
              <a:t>μπορούσε</a:t>
            </a:r>
            <a:r>
              <a:rPr lang="el-GR" dirty="0"/>
              <a:t> να εξαιρέσει τη Θεοτόκο από το προπατορικό αμάρτημα το οποίο μεταβιβάζεται στους ανθρώπους με τη φυσική γέννηση, και αυτό </a:t>
            </a:r>
            <a:r>
              <a:rPr lang="el-GR" u="sng" dirty="0"/>
              <a:t>άρμοζε</a:t>
            </a:r>
            <a:r>
              <a:rPr lang="el-GR" dirty="0"/>
              <a:t> στη Μητέρα του Θεού, και έτσι </a:t>
            </a:r>
            <a:r>
              <a:rPr lang="el-GR" u="sng" dirty="0"/>
              <a:t>έγινε</a:t>
            </a:r>
            <a:r>
              <a:rPr lang="el-GR" dirty="0"/>
              <a:t> σ’ αυτήν από την πρώτη στιγμή της συλλήψεώς της. </a:t>
            </a:r>
          </a:p>
          <a:p>
            <a:r>
              <a:rPr lang="el-GR" dirty="0"/>
              <a:t>Ο </a:t>
            </a:r>
            <a:r>
              <a:rPr lang="el-GR" b="1" dirty="0"/>
              <a:t>Βερνάρδος του </a:t>
            </a:r>
            <a:r>
              <a:rPr lang="el-GR" b="1" dirty="0" err="1"/>
              <a:t>Κλαιβρώ</a:t>
            </a:r>
            <a:r>
              <a:rPr lang="el-GR" dirty="0"/>
              <a:t>, άγιος και περιφανής θεολόγος της Δύσης, εγκαινίασε τη θεολογική έριδα στη Δύση που αφορούσε τη διδασκαλία της Άσπιλης Σύλληψης, καταπολεμώντας την με μεγάλο πάθος. </a:t>
            </a:r>
          </a:p>
          <a:p>
            <a:r>
              <a:rPr lang="el-GR" dirty="0"/>
              <a:t>Από τότε οι δυτικοί θεολόγοι διαιρέθηκαν σε </a:t>
            </a:r>
            <a:r>
              <a:rPr lang="el-GR" u="sng" dirty="0"/>
              <a:t>δύο παρατάξεις</a:t>
            </a:r>
            <a:r>
              <a:rPr lang="el-GR" dirty="0"/>
              <a:t>, σε αυτούς που δέχονταν την άσπιλο σύλληψη και σ’ αυτούς που δέχονταν ότι συλλήφθηκε υπό το κράτος της προπατορικής αμαρτίας και στη συνέχεια αγιάστηκε και φωτίστηκε. Μέχρι την τελική επικράτηση αυτού του δόγματος η διαμάχη διεξήχθη ανάμεσα στη διδασκαλία του </a:t>
            </a:r>
            <a:r>
              <a:rPr lang="el-GR" u="sng" dirty="0"/>
              <a:t>Θωμά Ακινάτη </a:t>
            </a:r>
            <a:r>
              <a:rPr lang="el-GR" dirty="0"/>
              <a:t>που απέρριπτε την άσπιλο σύλληψη και της διδασκαλίας του </a:t>
            </a:r>
            <a:r>
              <a:rPr lang="el-GR" u="sng" dirty="0" err="1"/>
              <a:t>Δουνς</a:t>
            </a:r>
            <a:r>
              <a:rPr lang="el-GR" u="sng" dirty="0"/>
              <a:t> Σκοτ</a:t>
            </a:r>
            <a:r>
              <a:rPr lang="el-GR" dirty="0"/>
              <a:t>, ο οποίος την υπεραμύνονταν. </a:t>
            </a:r>
          </a:p>
        </p:txBody>
      </p:sp>
    </p:spTree>
    <p:extLst>
      <p:ext uri="{BB962C8B-B14F-4D97-AF65-F5344CB8AC3E}">
        <p14:creationId xmlns:p14="http://schemas.microsoft.com/office/powerpoint/2010/main" val="1599088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72732"/>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89252"/>
            <a:ext cx="12192000" cy="6268747"/>
          </a:xfrm>
        </p:spPr>
        <p:txBody>
          <a:bodyPr>
            <a:normAutofit fontScale="92500" lnSpcReduction="10000"/>
          </a:bodyPr>
          <a:lstStyle/>
          <a:p>
            <a:r>
              <a:rPr lang="el-GR" dirty="0"/>
              <a:t>Η </a:t>
            </a:r>
            <a:r>
              <a:rPr lang="el-GR" b="1" dirty="0"/>
              <a:t>παρέλευση επτά ολόκληρων αιώνων </a:t>
            </a:r>
            <a:r>
              <a:rPr lang="el-GR" dirty="0"/>
              <a:t>(ΙΒ΄- </a:t>
            </a:r>
            <a:r>
              <a:rPr lang="el-GR" dirty="0" err="1"/>
              <a:t>ΙΘ΄αιώνα</a:t>
            </a:r>
            <a:r>
              <a:rPr lang="el-GR" dirty="0"/>
              <a:t>) μέχρι την ανακήρυξη της διδασκαλίας αυτής σε δόγμα και η μαρτυρία πολλών εσωτερικών </a:t>
            </a:r>
            <a:r>
              <a:rPr lang="el-GR" dirty="0" err="1"/>
              <a:t>φιλονικών</a:t>
            </a:r>
            <a:r>
              <a:rPr lang="el-GR" dirty="0"/>
              <a:t> και διαμαρτυριών φανερώνει το απαράδεκτο αυτού του δόγματος ακόμη και από τους Ρωμαιοκαθολικούς. </a:t>
            </a:r>
          </a:p>
          <a:p>
            <a:r>
              <a:rPr lang="el-GR" dirty="0"/>
              <a:t>Πιθανώς η τελική </a:t>
            </a:r>
            <a:r>
              <a:rPr lang="el-GR" u="sng" dirty="0"/>
              <a:t>ανακήρυξη αυτού του δόγματος </a:t>
            </a:r>
            <a:r>
              <a:rPr lang="el-GR" dirty="0"/>
              <a:t>έγινε μάλλον για την προβολή και καθιέρωση του εκκολαπτόμενου ακόμα </a:t>
            </a:r>
            <a:r>
              <a:rPr lang="el-GR" b="1" dirty="0">
                <a:solidFill>
                  <a:srgbClr val="FF0000"/>
                </a:solidFill>
              </a:rPr>
              <a:t>δόγματος του παπικού αλάθητου</a:t>
            </a:r>
            <a:r>
              <a:rPr lang="el-GR" dirty="0"/>
              <a:t>. Πράγματι η φράση «</a:t>
            </a:r>
            <a:r>
              <a:rPr lang="en-US" b="1" dirty="0" err="1">
                <a:effectLst>
                  <a:outerShdw blurRad="38100" dist="38100" dir="2700000" algn="tl">
                    <a:srgbClr val="000000">
                      <a:alpha val="43137"/>
                    </a:srgbClr>
                  </a:outerShdw>
                </a:effectLst>
              </a:rPr>
              <a:t>auctoritate</a:t>
            </a:r>
            <a:r>
              <a:rPr lang="en-US" b="1" dirty="0">
                <a:effectLst>
                  <a:outerShdw blurRad="38100" dist="38100" dir="2700000" algn="tl">
                    <a:srgbClr val="000000">
                      <a:alpha val="43137"/>
                    </a:srgbClr>
                  </a:outerShdw>
                </a:effectLst>
              </a:rPr>
              <a:t> Nostra</a:t>
            </a:r>
            <a:r>
              <a:rPr lang="el-GR" dirty="0"/>
              <a:t>»=«</a:t>
            </a:r>
            <a:r>
              <a:rPr lang="el-GR" b="1" dirty="0">
                <a:effectLst>
                  <a:outerShdw blurRad="38100" dist="38100" dir="2700000" algn="tl">
                    <a:srgbClr val="000000">
                      <a:alpha val="43137"/>
                    </a:srgbClr>
                  </a:outerShdw>
                </a:effectLst>
              </a:rPr>
              <a:t>κατά τη δικιά μας ΕΞΟΥΣΙΑ</a:t>
            </a:r>
            <a:r>
              <a:rPr lang="el-GR" dirty="0"/>
              <a:t>» του δογματικού όρου της παπικής </a:t>
            </a:r>
            <a:r>
              <a:rPr lang="el-GR" dirty="0" err="1"/>
              <a:t>Βούλλας</a:t>
            </a:r>
            <a:r>
              <a:rPr lang="el-GR" dirty="0"/>
              <a:t> αποτελεί το ουσιαστικότερο τεκμήριο της αποδοχής της διδασκαλίας της Ασπίλου Συλλήψεως. </a:t>
            </a:r>
          </a:p>
          <a:p>
            <a:r>
              <a:rPr lang="el-GR" dirty="0"/>
              <a:t>Οι θεολογικές προϋποθέσεις αυτού του δόγματος είναι δύο:</a:t>
            </a:r>
          </a:p>
          <a:p>
            <a:r>
              <a:rPr lang="el-GR" dirty="0"/>
              <a:t>Η αγιότητα της μητρός θεωρείται ανάλογη του θείου τέκνου.</a:t>
            </a:r>
          </a:p>
          <a:p>
            <a:r>
              <a:rPr lang="el-GR" dirty="0"/>
              <a:t>Η αγιότητα της μητρός θεωρείται ανάλογη με το αξίωμά της κοντά στο πλευρό του Υιού της, ως </a:t>
            </a:r>
            <a:r>
              <a:rPr lang="en-US" dirty="0" err="1"/>
              <a:t>Socia</a:t>
            </a:r>
            <a:r>
              <a:rPr lang="en-US" dirty="0"/>
              <a:t> Christi, </a:t>
            </a:r>
            <a:r>
              <a:rPr lang="el-GR" dirty="0"/>
              <a:t>στο απολυτρωτικό έργο Αυτού και στη νίκη Αυτού κατά του </a:t>
            </a:r>
            <a:r>
              <a:rPr lang="el-GR" dirty="0" err="1"/>
              <a:t>αρχεκάκου</a:t>
            </a:r>
            <a:r>
              <a:rPr lang="el-GR" dirty="0"/>
              <a:t> </a:t>
            </a:r>
            <a:r>
              <a:rPr lang="el-GR" dirty="0" err="1"/>
              <a:t>όφεως</a:t>
            </a:r>
            <a:r>
              <a:rPr lang="el-GR" dirty="0"/>
              <a:t>. Ο συσχετισμός αυτός με τη διήγηση της Γενέσεως 3,15 βρίσκεται σε τρία παπικά κείμενα, του </a:t>
            </a:r>
            <a:r>
              <a:rPr lang="el-GR" u="sng" dirty="0"/>
              <a:t>Πάπα </a:t>
            </a:r>
            <a:r>
              <a:rPr lang="el-GR" u="sng" dirty="0" err="1"/>
              <a:t>Πίου</a:t>
            </a:r>
            <a:r>
              <a:rPr lang="el-GR" u="sng" dirty="0"/>
              <a:t> του Θ΄</a:t>
            </a:r>
            <a:r>
              <a:rPr lang="el-GR" dirty="0"/>
              <a:t>, του </a:t>
            </a:r>
            <a:r>
              <a:rPr lang="el-GR" u="sng" dirty="0"/>
              <a:t>Πάπα </a:t>
            </a:r>
            <a:r>
              <a:rPr lang="el-GR" u="sng" dirty="0" err="1"/>
              <a:t>Πίου</a:t>
            </a:r>
            <a:r>
              <a:rPr lang="el-GR" u="sng" dirty="0"/>
              <a:t> του Ι΄</a:t>
            </a:r>
            <a:r>
              <a:rPr lang="el-GR" dirty="0"/>
              <a:t> και του </a:t>
            </a:r>
            <a:r>
              <a:rPr lang="el-GR" u="sng" dirty="0"/>
              <a:t>πάπα </a:t>
            </a:r>
            <a:r>
              <a:rPr lang="el-GR" u="sng" dirty="0" err="1"/>
              <a:t>Πίου</a:t>
            </a:r>
            <a:r>
              <a:rPr lang="el-GR" u="sng" dirty="0"/>
              <a:t> του ΙΒ΄</a:t>
            </a:r>
            <a:r>
              <a:rPr lang="el-GR" dirty="0"/>
              <a:t>, αποτελώντας την κυριότερη αγιογραφική βάση.</a:t>
            </a:r>
            <a:endParaRPr lang="el-GR" u="sng" dirty="0"/>
          </a:p>
        </p:txBody>
      </p:sp>
    </p:spTree>
    <p:extLst>
      <p:ext uri="{BB962C8B-B14F-4D97-AF65-F5344CB8AC3E}">
        <p14:creationId xmlns:p14="http://schemas.microsoft.com/office/powerpoint/2010/main" val="3089949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
            <a:ext cx="12192000" cy="746974"/>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63494"/>
            <a:ext cx="12192000" cy="6294505"/>
          </a:xfrm>
        </p:spPr>
        <p:txBody>
          <a:bodyPr>
            <a:normAutofit fontScale="92500" lnSpcReduction="10000"/>
          </a:bodyPr>
          <a:lstStyle/>
          <a:p>
            <a:r>
              <a:rPr lang="el-GR" dirty="0"/>
              <a:t>Σύμφωνα με το σκεπτικό της παπικής απόφασης η Άσπιλη Σύλληψη θεωρείται σύνδρομο τριών παραγόντων: της Αγίας Γραφής, της παράδοσης, και του προσήκοντος δόγματος. </a:t>
            </a:r>
          </a:p>
          <a:p>
            <a:r>
              <a:rPr lang="el-GR" dirty="0"/>
              <a:t>Τα χωρία της Αγίας Γραφής που περιέχουν σπερματική διατύπωση του δόγματος της Ασπίλου Συλλήψεως θεωρούνται:</a:t>
            </a:r>
          </a:p>
          <a:p>
            <a:r>
              <a:rPr lang="el-GR" dirty="0"/>
              <a:t>1. </a:t>
            </a:r>
            <a:r>
              <a:rPr lang="el-GR" u="sng" dirty="0"/>
              <a:t>Το λεγόμενο </a:t>
            </a:r>
            <a:r>
              <a:rPr lang="el-GR" u="sng" dirty="0" err="1"/>
              <a:t>Πρωτοευαγγέλιο</a:t>
            </a:r>
            <a:r>
              <a:rPr lang="el-GR" dirty="0"/>
              <a:t>: «</a:t>
            </a:r>
            <a:r>
              <a:rPr lang="el-GR" i="1" dirty="0" err="1"/>
              <a:t>καὶ</a:t>
            </a:r>
            <a:r>
              <a:rPr lang="el-GR" i="1" dirty="0"/>
              <a:t> </a:t>
            </a:r>
            <a:r>
              <a:rPr lang="el-GR" i="1" dirty="0" err="1"/>
              <a:t>ἔχθραν</a:t>
            </a:r>
            <a:r>
              <a:rPr lang="el-GR" i="1" dirty="0"/>
              <a:t> </a:t>
            </a:r>
            <a:r>
              <a:rPr lang="el-GR" i="1" dirty="0" err="1"/>
              <a:t>θήσω</a:t>
            </a:r>
            <a:r>
              <a:rPr lang="el-GR" i="1" dirty="0"/>
              <a:t> </a:t>
            </a:r>
            <a:r>
              <a:rPr lang="el-GR" i="1" dirty="0" err="1"/>
              <a:t>ἀνὰ</a:t>
            </a:r>
            <a:r>
              <a:rPr lang="el-GR" i="1" dirty="0"/>
              <a:t> </a:t>
            </a:r>
            <a:r>
              <a:rPr lang="el-GR" i="1" dirty="0" err="1"/>
              <a:t>μέσον</a:t>
            </a:r>
            <a:r>
              <a:rPr lang="el-GR" i="1" dirty="0"/>
              <a:t> </a:t>
            </a:r>
            <a:r>
              <a:rPr lang="el-GR" i="1" dirty="0" err="1"/>
              <a:t>σοῦ</a:t>
            </a:r>
            <a:r>
              <a:rPr lang="el-GR" i="1" dirty="0"/>
              <a:t> </a:t>
            </a:r>
            <a:r>
              <a:rPr lang="el-GR" i="1" dirty="0" err="1"/>
              <a:t>καὶ</a:t>
            </a:r>
            <a:r>
              <a:rPr lang="el-GR" i="1" dirty="0"/>
              <a:t> </a:t>
            </a:r>
            <a:r>
              <a:rPr lang="el-GR" i="1" dirty="0" err="1"/>
              <a:t>ἀνὰ</a:t>
            </a:r>
            <a:r>
              <a:rPr lang="el-GR" i="1" dirty="0"/>
              <a:t> </a:t>
            </a:r>
            <a:r>
              <a:rPr lang="el-GR" i="1" dirty="0" err="1"/>
              <a:t>μέσον</a:t>
            </a:r>
            <a:r>
              <a:rPr lang="el-GR" i="1" dirty="0"/>
              <a:t> </a:t>
            </a:r>
            <a:r>
              <a:rPr lang="el-GR" i="1" dirty="0" err="1"/>
              <a:t>τῆς</a:t>
            </a:r>
            <a:r>
              <a:rPr lang="el-GR" i="1" dirty="0"/>
              <a:t> </a:t>
            </a:r>
            <a:r>
              <a:rPr lang="el-GR" i="1" dirty="0" err="1"/>
              <a:t>γυναικὸς</a:t>
            </a:r>
            <a:r>
              <a:rPr lang="el-GR" i="1" dirty="0"/>
              <a:t> </a:t>
            </a:r>
            <a:r>
              <a:rPr lang="el-GR" i="1" dirty="0" err="1"/>
              <a:t>καὶ</a:t>
            </a:r>
            <a:r>
              <a:rPr lang="el-GR" i="1" dirty="0"/>
              <a:t> </a:t>
            </a:r>
            <a:r>
              <a:rPr lang="el-GR" i="1" dirty="0" err="1"/>
              <a:t>ἀνὰ</a:t>
            </a:r>
            <a:r>
              <a:rPr lang="el-GR" i="1" dirty="0"/>
              <a:t> </a:t>
            </a:r>
            <a:r>
              <a:rPr lang="el-GR" i="1" dirty="0" err="1"/>
              <a:t>μέσον</a:t>
            </a:r>
            <a:r>
              <a:rPr lang="el-GR" i="1" dirty="0"/>
              <a:t> </a:t>
            </a:r>
            <a:r>
              <a:rPr lang="el-GR" i="1" dirty="0" err="1"/>
              <a:t>τοῦ</a:t>
            </a:r>
            <a:r>
              <a:rPr lang="el-GR" i="1" dirty="0"/>
              <a:t> </a:t>
            </a:r>
            <a:r>
              <a:rPr lang="el-GR" i="1" dirty="0" err="1"/>
              <a:t>σπέρματός</a:t>
            </a:r>
            <a:r>
              <a:rPr lang="el-GR" i="1" dirty="0"/>
              <a:t> σου </a:t>
            </a:r>
            <a:r>
              <a:rPr lang="el-GR" i="1" dirty="0" err="1"/>
              <a:t>καὶ</a:t>
            </a:r>
            <a:r>
              <a:rPr lang="el-GR" i="1" dirty="0"/>
              <a:t> </a:t>
            </a:r>
            <a:r>
              <a:rPr lang="el-GR" i="1" dirty="0" err="1"/>
              <a:t>ἀνὰ</a:t>
            </a:r>
            <a:r>
              <a:rPr lang="el-GR" i="1" dirty="0"/>
              <a:t> </a:t>
            </a:r>
            <a:r>
              <a:rPr lang="el-GR" i="1" dirty="0" err="1"/>
              <a:t>μέσον</a:t>
            </a:r>
            <a:r>
              <a:rPr lang="el-GR" i="1" dirty="0"/>
              <a:t> </a:t>
            </a:r>
            <a:r>
              <a:rPr lang="el-GR" i="1" dirty="0" err="1"/>
              <a:t>τοῦ</a:t>
            </a:r>
            <a:r>
              <a:rPr lang="el-GR" i="1" dirty="0"/>
              <a:t> </a:t>
            </a:r>
            <a:r>
              <a:rPr lang="el-GR" i="1" dirty="0" err="1"/>
              <a:t>σπέρματος</a:t>
            </a:r>
            <a:r>
              <a:rPr lang="el-GR" i="1" dirty="0"/>
              <a:t> </a:t>
            </a:r>
            <a:r>
              <a:rPr lang="el-GR" i="1" dirty="0" err="1"/>
              <a:t>αὐτῆς</a:t>
            </a:r>
            <a:r>
              <a:rPr lang="el-GR" i="1" dirty="0"/>
              <a:t>· </a:t>
            </a:r>
            <a:r>
              <a:rPr lang="el-GR" i="1" dirty="0" err="1"/>
              <a:t>αὐτός</a:t>
            </a:r>
            <a:r>
              <a:rPr lang="el-GR" i="1" dirty="0"/>
              <a:t> σου </a:t>
            </a:r>
            <a:r>
              <a:rPr lang="el-GR" i="1" dirty="0" err="1"/>
              <a:t>τηρήσει</a:t>
            </a:r>
            <a:r>
              <a:rPr lang="el-GR" i="1" dirty="0"/>
              <a:t> </a:t>
            </a:r>
            <a:r>
              <a:rPr lang="el-GR" i="1" dirty="0" err="1"/>
              <a:t>κεφαλήν</a:t>
            </a:r>
            <a:r>
              <a:rPr lang="el-GR" i="1" dirty="0"/>
              <a:t>, </a:t>
            </a:r>
            <a:r>
              <a:rPr lang="el-GR" i="1" dirty="0" err="1"/>
              <a:t>καὶ</a:t>
            </a:r>
            <a:r>
              <a:rPr lang="el-GR" i="1" dirty="0"/>
              <a:t> </a:t>
            </a:r>
            <a:r>
              <a:rPr lang="el-GR" i="1" dirty="0" err="1"/>
              <a:t>σὺ</a:t>
            </a:r>
            <a:r>
              <a:rPr lang="el-GR" i="1" dirty="0"/>
              <a:t> </a:t>
            </a:r>
            <a:r>
              <a:rPr lang="el-GR" i="1" dirty="0" err="1"/>
              <a:t>τηρήσεις</a:t>
            </a:r>
            <a:r>
              <a:rPr lang="el-GR" i="1" dirty="0"/>
              <a:t> </a:t>
            </a:r>
            <a:r>
              <a:rPr lang="el-GR" i="1" dirty="0" err="1"/>
              <a:t>αὐτοῦ</a:t>
            </a:r>
            <a:r>
              <a:rPr lang="el-GR" i="1" dirty="0"/>
              <a:t> </a:t>
            </a:r>
            <a:r>
              <a:rPr lang="el-GR" i="1" dirty="0" err="1"/>
              <a:t>πτέρναν</a:t>
            </a:r>
            <a:r>
              <a:rPr lang="el-GR" dirty="0"/>
              <a:t>» (</a:t>
            </a:r>
            <a:r>
              <a:rPr lang="el-GR" i="1" dirty="0"/>
              <a:t>Γεν</a:t>
            </a:r>
            <a:r>
              <a:rPr lang="el-GR" dirty="0"/>
              <a:t> 3,15). Για την ερμηνεία του αγιογραφικού αυτού χωρίου κατέφυγαν στην πατερική και εκκλησιαστική παράδοση. Ωστόσο, διαπίστωσαν ότι «</a:t>
            </a:r>
            <a:r>
              <a:rPr lang="el-GR" i="1" dirty="0"/>
              <a:t>οι Πατέρες της Εκκλησίας και οι εκκλησιαστικοί συγγραφείς το χωρίο αυτό το ερμήνευσαν γενικώς και δίδαξαν ότι ο Θεός φανέρωσε από </a:t>
            </a:r>
            <a:r>
              <a:rPr lang="el-GR" i="1" dirty="0" err="1"/>
              <a:t>φιλεσπλαχνία</a:t>
            </a:r>
            <a:r>
              <a:rPr lang="el-GR" i="1" dirty="0"/>
              <a:t> τον λυτρωτή του ανθρώπινου γένους, τον Ιησού Χριστό, τον Μονογενή Του Υιό, και προσδιόρισε τη μακαρία μητέρα Του, την Παρθένο Μαρία, ενώ διευκρίνισε με χαρακτηριστικό τρόπο την κοινή έχθρα και των δύο για τον δαίμονα</a:t>
            </a:r>
            <a:r>
              <a:rPr lang="el-GR" dirty="0"/>
              <a:t>». Έτσι, από την κοινή έχθρα του </a:t>
            </a:r>
            <a:r>
              <a:rPr lang="el-GR" dirty="0" err="1"/>
              <a:t>Σωτήρος</a:t>
            </a:r>
            <a:r>
              <a:rPr lang="el-GR" dirty="0"/>
              <a:t> και της Παναγίας προς τον δαίμονα, έβγαλαν το συμπέρασμα για την ανυπαρξία της προπατορικής αμαρτίας στο πρόσωπο της Θεοτόκου. </a:t>
            </a:r>
          </a:p>
        </p:txBody>
      </p:sp>
    </p:spTree>
    <p:extLst>
      <p:ext uri="{BB962C8B-B14F-4D97-AF65-F5344CB8AC3E}">
        <p14:creationId xmlns:p14="http://schemas.microsoft.com/office/powerpoint/2010/main" val="434769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31065"/>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28034"/>
            <a:ext cx="12192000" cy="6329965"/>
          </a:xfrm>
        </p:spPr>
        <p:txBody>
          <a:bodyPr>
            <a:normAutofit/>
          </a:bodyPr>
          <a:lstStyle/>
          <a:p>
            <a:r>
              <a:rPr lang="el-GR" dirty="0"/>
              <a:t>2. </a:t>
            </a:r>
            <a:r>
              <a:rPr lang="el-GR" u="sng" dirty="0"/>
              <a:t>Ο χαιρετισμός του αγγέλου </a:t>
            </a:r>
            <a:r>
              <a:rPr lang="el-GR" dirty="0"/>
              <a:t>προς τη Θεοτόκο στο </a:t>
            </a:r>
            <a:r>
              <a:rPr lang="el-GR" i="1" dirty="0" err="1"/>
              <a:t>Λουκ</a:t>
            </a:r>
            <a:r>
              <a:rPr lang="el-GR" i="1" dirty="0"/>
              <a:t> </a:t>
            </a:r>
            <a:r>
              <a:rPr lang="el-GR" dirty="0"/>
              <a:t>1,28: «</a:t>
            </a:r>
            <a:r>
              <a:rPr lang="el-GR" i="1" dirty="0" err="1"/>
              <a:t>χαῖρε</a:t>
            </a:r>
            <a:r>
              <a:rPr lang="el-GR" i="1" dirty="0"/>
              <a:t>, </a:t>
            </a:r>
            <a:r>
              <a:rPr lang="el-GR" i="1" dirty="0" err="1"/>
              <a:t>κεχαριτωμένη</a:t>
            </a:r>
            <a:r>
              <a:rPr lang="el-GR" i="1" dirty="0"/>
              <a:t>· ὁ </a:t>
            </a:r>
            <a:r>
              <a:rPr lang="el-GR" i="1" dirty="0" err="1"/>
              <a:t>Κύριος</a:t>
            </a:r>
            <a:r>
              <a:rPr lang="el-GR" i="1" dirty="0"/>
              <a:t> </a:t>
            </a:r>
            <a:r>
              <a:rPr lang="el-GR" i="1" dirty="0" err="1"/>
              <a:t>μετὰ</a:t>
            </a:r>
            <a:r>
              <a:rPr lang="el-GR" i="1" dirty="0"/>
              <a:t> </a:t>
            </a:r>
            <a:r>
              <a:rPr lang="el-GR" i="1" dirty="0" err="1"/>
              <a:t>σοῦ</a:t>
            </a:r>
            <a:r>
              <a:rPr lang="el-GR" dirty="0"/>
              <a:t>». Τον όρο «</a:t>
            </a:r>
            <a:r>
              <a:rPr lang="el-GR" i="1" dirty="0" err="1"/>
              <a:t>κεχαριτωμένη</a:t>
            </a:r>
            <a:r>
              <a:rPr lang="el-GR" dirty="0"/>
              <a:t>», τον ερμηνεύουν με τον όρο Παναγία. </a:t>
            </a:r>
          </a:p>
          <a:p>
            <a:r>
              <a:rPr lang="el-GR" dirty="0"/>
              <a:t>3. </a:t>
            </a:r>
            <a:r>
              <a:rPr lang="el-GR" u="sng" dirty="0"/>
              <a:t>Η προσφώνηση της Ελισάβετ </a:t>
            </a:r>
            <a:r>
              <a:rPr lang="el-GR" dirty="0"/>
              <a:t>προς τη Θεοτόκο όταν την επισκέφθηκε στο </a:t>
            </a:r>
            <a:r>
              <a:rPr lang="el-GR" i="1" dirty="0" err="1"/>
              <a:t>Λουκ</a:t>
            </a:r>
            <a:r>
              <a:rPr lang="el-GR" dirty="0"/>
              <a:t> 1,42: «</a:t>
            </a:r>
            <a:r>
              <a:rPr lang="el-GR" i="1" dirty="0" err="1"/>
              <a:t>εὐλογημένη</a:t>
            </a:r>
            <a:r>
              <a:rPr lang="el-GR" i="1" dirty="0"/>
              <a:t> </a:t>
            </a:r>
            <a:r>
              <a:rPr lang="el-GR" i="1" dirty="0" err="1"/>
              <a:t>σὺ</a:t>
            </a:r>
            <a:r>
              <a:rPr lang="el-GR" i="1" dirty="0"/>
              <a:t> </a:t>
            </a:r>
            <a:r>
              <a:rPr lang="el-GR" i="1" dirty="0" err="1"/>
              <a:t>ἐν</a:t>
            </a:r>
            <a:r>
              <a:rPr lang="el-GR" i="1" dirty="0"/>
              <a:t> </a:t>
            </a:r>
            <a:r>
              <a:rPr lang="el-GR" i="1" dirty="0" err="1"/>
              <a:t>γυναιξὶ</a:t>
            </a:r>
            <a:r>
              <a:rPr lang="el-GR" i="1" dirty="0"/>
              <a:t> </a:t>
            </a:r>
            <a:r>
              <a:rPr lang="el-GR" i="1" dirty="0" err="1"/>
              <a:t>καὶ</a:t>
            </a:r>
            <a:r>
              <a:rPr lang="el-GR" i="1" dirty="0"/>
              <a:t> </a:t>
            </a:r>
            <a:r>
              <a:rPr lang="el-GR" i="1" dirty="0" err="1"/>
              <a:t>εὐλογημένος</a:t>
            </a:r>
            <a:r>
              <a:rPr lang="el-GR" i="1" dirty="0"/>
              <a:t> ὁ </a:t>
            </a:r>
            <a:r>
              <a:rPr lang="el-GR" i="1" dirty="0" err="1"/>
              <a:t>καρπὸς</a:t>
            </a:r>
            <a:r>
              <a:rPr lang="el-GR" i="1" dirty="0"/>
              <a:t> </a:t>
            </a:r>
            <a:r>
              <a:rPr lang="el-GR" i="1" dirty="0" err="1"/>
              <a:t>τῆς</a:t>
            </a:r>
            <a:r>
              <a:rPr lang="el-GR" i="1" dirty="0"/>
              <a:t> </a:t>
            </a:r>
            <a:r>
              <a:rPr lang="el-GR" i="1" dirty="0" err="1"/>
              <a:t>κοιλίας</a:t>
            </a:r>
            <a:r>
              <a:rPr lang="el-GR" i="1" dirty="0"/>
              <a:t> σου</a:t>
            </a:r>
            <a:r>
              <a:rPr lang="el-GR" dirty="0"/>
              <a:t>». </a:t>
            </a:r>
          </a:p>
          <a:p>
            <a:r>
              <a:rPr lang="el-GR" dirty="0"/>
              <a:t>Είναι σημαντικό να υπογραμμιστεί ότι ενώ στην Αγία Γραφή δεν υπάρχει κανένα χωρίο που να θεμελιώνει την Άσπιλη Σύλληψη, υπάρχουν πάρα πολλά που αποκλείουν την άσπιλο σύλληψη σε όσους έχουν γεννηθεί με φυσική γέννηση:</a:t>
            </a:r>
          </a:p>
          <a:p>
            <a:r>
              <a:rPr lang="el-GR" i="1" dirty="0" err="1"/>
              <a:t>Ρωμ</a:t>
            </a:r>
            <a:r>
              <a:rPr lang="el-GR" dirty="0"/>
              <a:t> 5,12· 14: « </a:t>
            </a:r>
            <a:r>
              <a:rPr lang="el-GR" i="1" dirty="0" err="1"/>
              <a:t>Διὰ</a:t>
            </a:r>
            <a:r>
              <a:rPr lang="el-GR" i="1" dirty="0"/>
              <a:t> </a:t>
            </a:r>
            <a:r>
              <a:rPr lang="el-GR" i="1" dirty="0" err="1"/>
              <a:t>τοῦτο</a:t>
            </a:r>
            <a:r>
              <a:rPr lang="el-GR" i="1" dirty="0"/>
              <a:t> </a:t>
            </a:r>
            <a:r>
              <a:rPr lang="el-GR" i="1" dirty="0" err="1"/>
              <a:t>ὥσπερ</a:t>
            </a:r>
            <a:r>
              <a:rPr lang="el-GR" i="1" dirty="0"/>
              <a:t> δι᾿ </a:t>
            </a:r>
            <a:r>
              <a:rPr lang="el-GR" i="1" dirty="0" err="1"/>
              <a:t>ἑνὸς</a:t>
            </a:r>
            <a:r>
              <a:rPr lang="el-GR" i="1" dirty="0"/>
              <a:t> </a:t>
            </a:r>
            <a:r>
              <a:rPr lang="el-GR" i="1" dirty="0" err="1"/>
              <a:t>ἀνθρώπου</a:t>
            </a:r>
            <a:r>
              <a:rPr lang="el-GR" i="1" dirty="0"/>
              <a:t> ἡ </a:t>
            </a:r>
            <a:r>
              <a:rPr lang="el-GR" i="1" dirty="0" err="1"/>
              <a:t>ἁμαρτία</a:t>
            </a:r>
            <a:r>
              <a:rPr lang="el-GR" i="1" dirty="0"/>
              <a:t> </a:t>
            </a:r>
            <a:r>
              <a:rPr lang="el-GR" i="1" dirty="0" err="1"/>
              <a:t>εἰς</a:t>
            </a:r>
            <a:r>
              <a:rPr lang="el-GR" i="1" dirty="0"/>
              <a:t> </a:t>
            </a:r>
            <a:r>
              <a:rPr lang="el-GR" i="1" dirty="0" err="1"/>
              <a:t>τὸν</a:t>
            </a:r>
            <a:r>
              <a:rPr lang="el-GR" i="1" dirty="0"/>
              <a:t> </a:t>
            </a:r>
            <a:r>
              <a:rPr lang="el-GR" i="1" dirty="0" err="1"/>
              <a:t>κόσμον</a:t>
            </a:r>
            <a:r>
              <a:rPr lang="el-GR" i="1" dirty="0"/>
              <a:t> </a:t>
            </a:r>
            <a:r>
              <a:rPr lang="el-GR" i="1" dirty="0" err="1"/>
              <a:t>εἰσῆλθε</a:t>
            </a:r>
            <a:r>
              <a:rPr lang="el-GR" i="1" dirty="0"/>
              <a:t> </a:t>
            </a:r>
            <a:r>
              <a:rPr lang="el-GR" i="1" dirty="0" err="1"/>
              <a:t>καὶ</a:t>
            </a:r>
            <a:r>
              <a:rPr lang="el-GR" i="1" dirty="0"/>
              <a:t> </a:t>
            </a:r>
            <a:r>
              <a:rPr lang="el-GR" i="1" dirty="0" err="1"/>
              <a:t>διὰ</a:t>
            </a:r>
            <a:r>
              <a:rPr lang="el-GR" i="1" dirty="0"/>
              <a:t> </a:t>
            </a:r>
            <a:r>
              <a:rPr lang="el-GR" i="1" dirty="0" err="1"/>
              <a:t>τῆς</a:t>
            </a:r>
            <a:r>
              <a:rPr lang="el-GR" i="1" dirty="0"/>
              <a:t> </a:t>
            </a:r>
            <a:r>
              <a:rPr lang="el-GR" i="1" dirty="0" err="1"/>
              <a:t>ἁμαρτίας</a:t>
            </a:r>
            <a:r>
              <a:rPr lang="el-GR" i="1" dirty="0"/>
              <a:t> ὁ </a:t>
            </a:r>
            <a:r>
              <a:rPr lang="el-GR" i="1" dirty="0" err="1"/>
              <a:t>θάνατος</a:t>
            </a:r>
            <a:r>
              <a:rPr lang="el-GR" i="1" dirty="0"/>
              <a:t>, </a:t>
            </a:r>
            <a:r>
              <a:rPr lang="el-GR" i="1" dirty="0" err="1"/>
              <a:t>καὶ</a:t>
            </a:r>
            <a:r>
              <a:rPr lang="el-GR" i="1" dirty="0"/>
              <a:t> </a:t>
            </a:r>
            <a:r>
              <a:rPr lang="el-GR" i="1" dirty="0" err="1"/>
              <a:t>οὕτως</a:t>
            </a:r>
            <a:r>
              <a:rPr lang="el-GR" i="1" dirty="0"/>
              <a:t> </a:t>
            </a:r>
            <a:r>
              <a:rPr lang="el-GR" i="1" dirty="0" err="1"/>
              <a:t>εἰς</a:t>
            </a:r>
            <a:r>
              <a:rPr lang="el-GR" i="1" dirty="0"/>
              <a:t> </a:t>
            </a:r>
            <a:r>
              <a:rPr lang="el-GR" i="1" dirty="0" err="1"/>
              <a:t>πάντας</a:t>
            </a:r>
            <a:r>
              <a:rPr lang="el-GR" i="1" dirty="0"/>
              <a:t> </a:t>
            </a:r>
            <a:r>
              <a:rPr lang="el-GR" i="1" dirty="0" err="1"/>
              <a:t>ἀνθρώπους</a:t>
            </a:r>
            <a:r>
              <a:rPr lang="el-GR" i="1" dirty="0"/>
              <a:t> ὁ </a:t>
            </a:r>
            <a:r>
              <a:rPr lang="el-GR" i="1" dirty="0" err="1"/>
              <a:t>θάνατος</a:t>
            </a:r>
            <a:r>
              <a:rPr lang="el-GR" i="1" dirty="0"/>
              <a:t> </a:t>
            </a:r>
            <a:r>
              <a:rPr lang="el-GR" i="1" dirty="0" err="1"/>
              <a:t>διῆλθεν</a:t>
            </a:r>
            <a:r>
              <a:rPr lang="el-GR" i="1" dirty="0"/>
              <a:t>, </a:t>
            </a:r>
            <a:r>
              <a:rPr lang="el-GR" i="1" dirty="0" err="1"/>
              <a:t>ἐφ</a:t>
            </a:r>
            <a:r>
              <a:rPr lang="el-GR" i="1" dirty="0"/>
              <a:t>᾿ ᾧ </a:t>
            </a:r>
            <a:r>
              <a:rPr lang="el-GR" i="1" dirty="0" err="1"/>
              <a:t>πάντες</a:t>
            </a:r>
            <a:r>
              <a:rPr lang="el-GR" i="1" dirty="0"/>
              <a:t> </a:t>
            </a:r>
            <a:r>
              <a:rPr lang="el-GR" i="1" dirty="0" err="1"/>
              <a:t>ἥμαρτον</a:t>
            </a:r>
            <a:r>
              <a:rPr lang="el-GR" dirty="0"/>
              <a:t>»</a:t>
            </a:r>
            <a:r>
              <a:rPr lang="en-US" dirty="0"/>
              <a:t> </a:t>
            </a:r>
            <a:r>
              <a:rPr lang="el-GR" dirty="0"/>
              <a:t>και «</a:t>
            </a:r>
            <a:r>
              <a:rPr lang="el-GR" i="1" dirty="0" err="1"/>
              <a:t>ἀλλ</a:t>
            </a:r>
            <a:r>
              <a:rPr lang="el-GR" i="1" dirty="0"/>
              <a:t>᾿ </a:t>
            </a:r>
            <a:r>
              <a:rPr lang="el-GR" i="1" dirty="0" err="1"/>
              <a:t>ἐβασίλευσεν</a:t>
            </a:r>
            <a:r>
              <a:rPr lang="el-GR" i="1" dirty="0"/>
              <a:t> ὁ </a:t>
            </a:r>
            <a:r>
              <a:rPr lang="el-GR" i="1" dirty="0" err="1"/>
              <a:t>θάνατος</a:t>
            </a:r>
            <a:r>
              <a:rPr lang="el-GR" i="1" dirty="0"/>
              <a:t> </a:t>
            </a:r>
            <a:r>
              <a:rPr lang="el-GR" i="1" dirty="0" err="1"/>
              <a:t>ἀπὸ</a:t>
            </a:r>
            <a:r>
              <a:rPr lang="el-GR" i="1" dirty="0"/>
              <a:t> ᾿</a:t>
            </a:r>
            <a:r>
              <a:rPr lang="el-GR" i="1" dirty="0" err="1"/>
              <a:t>Αδὰμ</a:t>
            </a:r>
            <a:r>
              <a:rPr lang="el-GR" i="1" dirty="0"/>
              <a:t> </a:t>
            </a:r>
            <a:r>
              <a:rPr lang="el-GR" i="1" dirty="0" err="1"/>
              <a:t>μέχρι</a:t>
            </a:r>
            <a:r>
              <a:rPr lang="el-GR" i="1" dirty="0"/>
              <a:t> </a:t>
            </a:r>
            <a:r>
              <a:rPr lang="el-GR" i="1" dirty="0" err="1"/>
              <a:t>Μωϋσέως</a:t>
            </a:r>
            <a:r>
              <a:rPr lang="el-GR" i="1" dirty="0"/>
              <a:t> </a:t>
            </a:r>
            <a:r>
              <a:rPr lang="el-GR" i="1" dirty="0" err="1"/>
              <a:t>καὶ</a:t>
            </a:r>
            <a:r>
              <a:rPr lang="el-GR" i="1" dirty="0"/>
              <a:t> </a:t>
            </a:r>
            <a:r>
              <a:rPr lang="el-GR" i="1" dirty="0" err="1"/>
              <a:t>ἐπὶ</a:t>
            </a:r>
            <a:r>
              <a:rPr lang="el-GR" i="1" dirty="0"/>
              <a:t> </a:t>
            </a:r>
            <a:r>
              <a:rPr lang="el-GR" i="1" dirty="0" err="1"/>
              <a:t>τοὺς</a:t>
            </a:r>
            <a:r>
              <a:rPr lang="el-GR" i="1" dirty="0"/>
              <a:t> </a:t>
            </a:r>
            <a:r>
              <a:rPr lang="el-GR" i="1" dirty="0" err="1"/>
              <a:t>μὴ</a:t>
            </a:r>
            <a:r>
              <a:rPr lang="el-GR" i="1" dirty="0"/>
              <a:t> </a:t>
            </a:r>
            <a:r>
              <a:rPr lang="el-GR" i="1" dirty="0" err="1"/>
              <a:t>ἁμαρτήσαντας</a:t>
            </a:r>
            <a:r>
              <a:rPr lang="el-GR" i="1" dirty="0"/>
              <a:t> </a:t>
            </a:r>
            <a:r>
              <a:rPr lang="el-GR" i="1" dirty="0" err="1"/>
              <a:t>ἐπὶ</a:t>
            </a:r>
            <a:r>
              <a:rPr lang="el-GR" i="1" dirty="0"/>
              <a:t> </a:t>
            </a:r>
            <a:r>
              <a:rPr lang="el-GR" i="1" dirty="0" err="1"/>
              <a:t>τῷ</a:t>
            </a:r>
            <a:r>
              <a:rPr lang="el-GR" i="1" dirty="0"/>
              <a:t> </a:t>
            </a:r>
            <a:r>
              <a:rPr lang="el-GR" i="1" dirty="0" err="1"/>
              <a:t>ὁμοιώματι</a:t>
            </a:r>
            <a:r>
              <a:rPr lang="el-GR" i="1" dirty="0"/>
              <a:t> </a:t>
            </a:r>
            <a:r>
              <a:rPr lang="el-GR" i="1" dirty="0" err="1"/>
              <a:t>τῆς</a:t>
            </a:r>
            <a:r>
              <a:rPr lang="el-GR" i="1" dirty="0"/>
              <a:t> </a:t>
            </a:r>
            <a:r>
              <a:rPr lang="el-GR" i="1" dirty="0" err="1"/>
              <a:t>παραβάσεως</a:t>
            </a:r>
            <a:r>
              <a:rPr lang="el-GR" i="1" dirty="0"/>
              <a:t> ᾿</a:t>
            </a:r>
            <a:r>
              <a:rPr lang="el-GR" i="1" dirty="0" err="1"/>
              <a:t>Αδάμ</a:t>
            </a:r>
            <a:r>
              <a:rPr lang="el-GR" i="1" dirty="0"/>
              <a:t>, </a:t>
            </a:r>
            <a:r>
              <a:rPr lang="el-GR" i="1" dirty="0" err="1"/>
              <a:t>ὅς</a:t>
            </a:r>
            <a:r>
              <a:rPr lang="el-GR" i="1" dirty="0"/>
              <a:t> </a:t>
            </a:r>
            <a:r>
              <a:rPr lang="el-GR" i="1" dirty="0" err="1"/>
              <a:t>ἐστι</a:t>
            </a:r>
            <a:r>
              <a:rPr lang="el-GR" i="1" dirty="0"/>
              <a:t> </a:t>
            </a:r>
            <a:r>
              <a:rPr lang="el-GR" i="1" dirty="0" err="1"/>
              <a:t>τύπος</a:t>
            </a:r>
            <a:r>
              <a:rPr lang="el-GR" i="1" dirty="0"/>
              <a:t> </a:t>
            </a:r>
            <a:r>
              <a:rPr lang="el-GR" i="1" dirty="0" err="1"/>
              <a:t>τοῦ</a:t>
            </a:r>
            <a:r>
              <a:rPr lang="el-GR" i="1" dirty="0"/>
              <a:t> </a:t>
            </a:r>
            <a:r>
              <a:rPr lang="el-GR" i="1" dirty="0" err="1"/>
              <a:t>μέλλοντος</a:t>
            </a:r>
            <a:r>
              <a:rPr lang="el-GR" dirty="0"/>
              <a:t>»</a:t>
            </a:r>
            <a:r>
              <a:rPr lang="en-US" dirty="0"/>
              <a:t>.</a:t>
            </a:r>
            <a:endParaRPr lang="el-GR" dirty="0"/>
          </a:p>
        </p:txBody>
      </p:sp>
    </p:spTree>
    <p:extLst>
      <p:ext uri="{BB962C8B-B14F-4D97-AF65-F5344CB8AC3E}">
        <p14:creationId xmlns:p14="http://schemas.microsoft.com/office/powerpoint/2010/main" val="4001681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95459"/>
          </a:xfrm>
        </p:spPr>
        <p:txBody>
          <a:bodyPr>
            <a:normAutofit/>
          </a:bodyPr>
          <a:lstStyle/>
          <a:p>
            <a:pPr algn="ctr"/>
            <a:r>
              <a:rPr lang="el-GR" sz="3600" dirty="0"/>
              <a:t>Η Άσπιλος Σύλληψη της Θεοτόκου (</a:t>
            </a:r>
            <a:r>
              <a:rPr lang="en-US" sz="3600" dirty="0" err="1"/>
              <a:t>Conceptio</a:t>
            </a:r>
            <a:r>
              <a:rPr lang="en-US" sz="3600" dirty="0"/>
              <a:t> </a:t>
            </a:r>
            <a:r>
              <a:rPr lang="en-US" sz="3600" dirty="0" err="1"/>
              <a:t>Immaculata</a:t>
            </a:r>
            <a:r>
              <a:rPr lang="en-US" sz="3600" dirty="0"/>
              <a:t>)</a:t>
            </a:r>
            <a:endParaRPr lang="el-GR" sz="3600" dirty="0"/>
          </a:p>
        </p:txBody>
      </p:sp>
      <p:sp>
        <p:nvSpPr>
          <p:cNvPr id="3" name="Θέση περιεχομένου 2"/>
          <p:cNvSpPr>
            <a:spLocks noGrp="1"/>
          </p:cNvSpPr>
          <p:nvPr>
            <p:ph idx="1"/>
          </p:nvPr>
        </p:nvSpPr>
        <p:spPr>
          <a:xfrm>
            <a:off x="0" y="592428"/>
            <a:ext cx="12192000" cy="6265571"/>
          </a:xfrm>
        </p:spPr>
        <p:txBody>
          <a:bodyPr>
            <a:normAutofit lnSpcReduction="10000"/>
          </a:bodyPr>
          <a:lstStyle/>
          <a:p>
            <a:r>
              <a:rPr lang="el-GR" i="1" dirty="0" err="1"/>
              <a:t>Ἐφεσ</a:t>
            </a:r>
            <a:r>
              <a:rPr lang="el-GR" dirty="0"/>
              <a:t>. 2,3: «</a:t>
            </a:r>
            <a:r>
              <a:rPr lang="el-GR" i="1" dirty="0" err="1"/>
              <a:t>ἐν</a:t>
            </a:r>
            <a:r>
              <a:rPr lang="el-GR" i="1" dirty="0"/>
              <a:t> </a:t>
            </a:r>
            <a:r>
              <a:rPr lang="el-GR" i="1" dirty="0" err="1"/>
              <a:t>οἷς</a:t>
            </a:r>
            <a:r>
              <a:rPr lang="el-GR" i="1" dirty="0"/>
              <a:t> </a:t>
            </a:r>
            <a:r>
              <a:rPr lang="el-GR" i="1" dirty="0" err="1"/>
              <a:t>καὶ</a:t>
            </a:r>
            <a:r>
              <a:rPr lang="el-GR" i="1" dirty="0"/>
              <a:t> </a:t>
            </a:r>
            <a:r>
              <a:rPr lang="el-GR" i="1" dirty="0" err="1"/>
              <a:t>ἡμεῖς</a:t>
            </a:r>
            <a:r>
              <a:rPr lang="el-GR" i="1" dirty="0"/>
              <a:t> </a:t>
            </a:r>
            <a:r>
              <a:rPr lang="el-GR" i="1" dirty="0" err="1"/>
              <a:t>πάντες</a:t>
            </a:r>
            <a:r>
              <a:rPr lang="el-GR" i="1" dirty="0"/>
              <a:t> </a:t>
            </a:r>
            <a:r>
              <a:rPr lang="el-GR" i="1" dirty="0" err="1"/>
              <a:t>ἀνεστράφημέν</a:t>
            </a:r>
            <a:r>
              <a:rPr lang="el-GR" i="1" dirty="0"/>
              <a:t> </a:t>
            </a:r>
            <a:r>
              <a:rPr lang="el-GR" i="1" dirty="0" err="1"/>
              <a:t>ποτε</a:t>
            </a:r>
            <a:r>
              <a:rPr lang="el-GR" i="1" dirty="0"/>
              <a:t> </a:t>
            </a:r>
            <a:r>
              <a:rPr lang="el-GR" i="1" dirty="0" err="1"/>
              <a:t>ἐν</a:t>
            </a:r>
            <a:r>
              <a:rPr lang="el-GR" i="1" dirty="0"/>
              <a:t> </a:t>
            </a:r>
            <a:r>
              <a:rPr lang="el-GR" i="1" dirty="0" err="1"/>
              <a:t>ταῖς</a:t>
            </a:r>
            <a:r>
              <a:rPr lang="el-GR" i="1" dirty="0"/>
              <a:t> </a:t>
            </a:r>
            <a:r>
              <a:rPr lang="el-GR" i="1" dirty="0" err="1"/>
              <a:t>ἐπιθυμίαις</a:t>
            </a:r>
            <a:r>
              <a:rPr lang="el-GR" i="1" dirty="0"/>
              <a:t> </a:t>
            </a:r>
            <a:r>
              <a:rPr lang="el-GR" i="1" dirty="0" err="1"/>
              <a:t>τῆς</a:t>
            </a:r>
            <a:r>
              <a:rPr lang="el-GR" i="1" dirty="0"/>
              <a:t> </a:t>
            </a:r>
            <a:r>
              <a:rPr lang="el-GR" i="1" dirty="0" err="1"/>
              <a:t>σαρκὸς</a:t>
            </a:r>
            <a:r>
              <a:rPr lang="el-GR" i="1" dirty="0"/>
              <a:t> </a:t>
            </a:r>
            <a:r>
              <a:rPr lang="el-GR" i="1" dirty="0" err="1"/>
              <a:t>ἡμῶν</a:t>
            </a:r>
            <a:r>
              <a:rPr lang="el-GR" i="1" dirty="0"/>
              <a:t>, </a:t>
            </a:r>
            <a:r>
              <a:rPr lang="el-GR" i="1" dirty="0" err="1"/>
              <a:t>ποιοῦντες</a:t>
            </a:r>
            <a:r>
              <a:rPr lang="el-GR" i="1" dirty="0"/>
              <a:t> </a:t>
            </a:r>
            <a:r>
              <a:rPr lang="el-GR" i="1" dirty="0" err="1"/>
              <a:t>τὰ</a:t>
            </a:r>
            <a:r>
              <a:rPr lang="el-GR" i="1" dirty="0"/>
              <a:t> </a:t>
            </a:r>
            <a:r>
              <a:rPr lang="el-GR" i="1" dirty="0" err="1"/>
              <a:t>θελήματα</a:t>
            </a:r>
            <a:r>
              <a:rPr lang="el-GR" i="1" dirty="0"/>
              <a:t> </a:t>
            </a:r>
            <a:r>
              <a:rPr lang="el-GR" i="1" dirty="0" err="1"/>
              <a:t>τῆς</a:t>
            </a:r>
            <a:r>
              <a:rPr lang="el-GR" i="1" dirty="0"/>
              <a:t> </a:t>
            </a:r>
            <a:r>
              <a:rPr lang="el-GR" i="1" dirty="0" err="1"/>
              <a:t>σαρκὸς</a:t>
            </a:r>
            <a:r>
              <a:rPr lang="el-GR" i="1" dirty="0"/>
              <a:t> </a:t>
            </a:r>
            <a:r>
              <a:rPr lang="el-GR" i="1" dirty="0" err="1"/>
              <a:t>καὶ</a:t>
            </a:r>
            <a:r>
              <a:rPr lang="el-GR" i="1" dirty="0"/>
              <a:t> </a:t>
            </a:r>
            <a:r>
              <a:rPr lang="el-GR" i="1" dirty="0" err="1"/>
              <a:t>τῶν</a:t>
            </a:r>
            <a:r>
              <a:rPr lang="el-GR" i="1" dirty="0"/>
              <a:t> </a:t>
            </a:r>
            <a:r>
              <a:rPr lang="el-GR" i="1" dirty="0" err="1"/>
              <a:t>διανοιῶν</a:t>
            </a:r>
            <a:r>
              <a:rPr lang="el-GR" i="1" dirty="0"/>
              <a:t>, </a:t>
            </a:r>
            <a:r>
              <a:rPr lang="el-GR" i="1" dirty="0" err="1"/>
              <a:t>καὶ</a:t>
            </a:r>
            <a:r>
              <a:rPr lang="el-GR" i="1" dirty="0"/>
              <a:t> </a:t>
            </a:r>
            <a:r>
              <a:rPr lang="el-GR" i="1" dirty="0" err="1"/>
              <a:t>ἦμεν</a:t>
            </a:r>
            <a:r>
              <a:rPr lang="el-GR" i="1" dirty="0"/>
              <a:t> </a:t>
            </a:r>
            <a:r>
              <a:rPr lang="el-GR" i="1" dirty="0" err="1"/>
              <a:t>τέκνα</a:t>
            </a:r>
            <a:r>
              <a:rPr lang="el-GR" i="1" dirty="0"/>
              <a:t> </a:t>
            </a:r>
            <a:r>
              <a:rPr lang="el-GR" i="1" dirty="0" err="1"/>
              <a:t>φύσει</a:t>
            </a:r>
            <a:r>
              <a:rPr lang="el-GR" i="1" dirty="0"/>
              <a:t> </a:t>
            </a:r>
            <a:r>
              <a:rPr lang="el-GR" i="1" dirty="0" err="1"/>
              <a:t>ὀργῆς</a:t>
            </a:r>
            <a:r>
              <a:rPr lang="el-GR" i="1" dirty="0"/>
              <a:t>, </a:t>
            </a:r>
            <a:r>
              <a:rPr lang="el-GR" i="1" dirty="0" err="1"/>
              <a:t>ὡς</a:t>
            </a:r>
            <a:r>
              <a:rPr lang="el-GR" i="1" dirty="0"/>
              <a:t> </a:t>
            </a:r>
            <a:r>
              <a:rPr lang="el-GR" i="1" dirty="0" err="1"/>
              <a:t>καὶ</a:t>
            </a:r>
            <a:r>
              <a:rPr lang="el-GR" i="1" dirty="0"/>
              <a:t> </a:t>
            </a:r>
            <a:r>
              <a:rPr lang="el-GR" i="1" dirty="0" err="1"/>
              <a:t>οἱ</a:t>
            </a:r>
            <a:r>
              <a:rPr lang="el-GR" i="1" dirty="0"/>
              <a:t> </a:t>
            </a:r>
            <a:r>
              <a:rPr lang="el-GR" i="1" dirty="0" err="1"/>
              <a:t>λοιποί</a:t>
            </a:r>
            <a:r>
              <a:rPr lang="el-GR" dirty="0"/>
              <a:t>».</a:t>
            </a:r>
          </a:p>
          <a:p>
            <a:r>
              <a:rPr lang="el-GR" i="1" dirty="0" err="1"/>
              <a:t>Ρωμ</a:t>
            </a:r>
            <a:r>
              <a:rPr lang="el-GR" i="1" dirty="0"/>
              <a:t>. </a:t>
            </a:r>
            <a:r>
              <a:rPr lang="el-GR" dirty="0"/>
              <a:t>3,23-24: «</a:t>
            </a:r>
            <a:r>
              <a:rPr lang="el-GR" i="1" dirty="0" err="1"/>
              <a:t>πάντες</a:t>
            </a:r>
            <a:r>
              <a:rPr lang="el-GR" i="1" dirty="0"/>
              <a:t> </a:t>
            </a:r>
            <a:r>
              <a:rPr lang="el-GR" i="1" dirty="0" err="1"/>
              <a:t>γὰρ</a:t>
            </a:r>
            <a:r>
              <a:rPr lang="el-GR" i="1" dirty="0"/>
              <a:t> </a:t>
            </a:r>
            <a:r>
              <a:rPr lang="el-GR" i="1" dirty="0" err="1"/>
              <a:t>ἥμαρτον</a:t>
            </a:r>
            <a:r>
              <a:rPr lang="el-GR" i="1" dirty="0"/>
              <a:t> </a:t>
            </a:r>
            <a:r>
              <a:rPr lang="el-GR" i="1" dirty="0" err="1"/>
              <a:t>καὶ</a:t>
            </a:r>
            <a:r>
              <a:rPr lang="el-GR" i="1" dirty="0"/>
              <a:t> </a:t>
            </a:r>
            <a:r>
              <a:rPr lang="el-GR" i="1" dirty="0" err="1"/>
              <a:t>ὑστεροῦνται</a:t>
            </a:r>
            <a:r>
              <a:rPr lang="el-GR" i="1" dirty="0"/>
              <a:t> </a:t>
            </a:r>
            <a:r>
              <a:rPr lang="el-GR" i="1" dirty="0" err="1"/>
              <a:t>τῆς</a:t>
            </a:r>
            <a:r>
              <a:rPr lang="el-GR" i="1" dirty="0"/>
              <a:t> </a:t>
            </a:r>
            <a:r>
              <a:rPr lang="el-GR" i="1" dirty="0" err="1"/>
              <a:t>δόξης</a:t>
            </a:r>
            <a:r>
              <a:rPr lang="el-GR" i="1" dirty="0"/>
              <a:t> </a:t>
            </a:r>
            <a:r>
              <a:rPr lang="el-GR" i="1" dirty="0" err="1"/>
              <a:t>τοῦ</a:t>
            </a:r>
            <a:r>
              <a:rPr lang="el-GR" i="1" dirty="0"/>
              <a:t> </a:t>
            </a:r>
            <a:r>
              <a:rPr lang="el-GR" i="1" dirty="0" err="1"/>
              <a:t>Θεοῦ</a:t>
            </a:r>
            <a:r>
              <a:rPr lang="el-GR" i="1" dirty="0"/>
              <a:t>, </a:t>
            </a:r>
            <a:r>
              <a:rPr lang="el-GR" i="1" dirty="0" err="1"/>
              <a:t>δικαιούμενοι</a:t>
            </a:r>
            <a:r>
              <a:rPr lang="el-GR" i="1" dirty="0"/>
              <a:t> </a:t>
            </a:r>
            <a:r>
              <a:rPr lang="el-GR" i="1" dirty="0" err="1"/>
              <a:t>δωρεὰν</a:t>
            </a:r>
            <a:r>
              <a:rPr lang="el-GR" i="1" dirty="0"/>
              <a:t> </a:t>
            </a:r>
            <a:r>
              <a:rPr lang="el-GR" i="1" dirty="0" err="1"/>
              <a:t>τῇ</a:t>
            </a:r>
            <a:r>
              <a:rPr lang="el-GR" i="1" dirty="0"/>
              <a:t> </a:t>
            </a:r>
            <a:r>
              <a:rPr lang="el-GR" i="1" dirty="0" err="1"/>
              <a:t>αὐτοῦ</a:t>
            </a:r>
            <a:r>
              <a:rPr lang="el-GR" i="1" dirty="0"/>
              <a:t> </a:t>
            </a:r>
            <a:r>
              <a:rPr lang="el-GR" i="1" dirty="0" err="1"/>
              <a:t>χάριτι</a:t>
            </a:r>
            <a:r>
              <a:rPr lang="el-GR" i="1" dirty="0"/>
              <a:t> </a:t>
            </a:r>
            <a:r>
              <a:rPr lang="el-GR" i="1" dirty="0" err="1"/>
              <a:t>διὰ</a:t>
            </a:r>
            <a:r>
              <a:rPr lang="el-GR" i="1" dirty="0"/>
              <a:t> </a:t>
            </a:r>
            <a:r>
              <a:rPr lang="el-GR" i="1" dirty="0" err="1"/>
              <a:t>τῆς</a:t>
            </a:r>
            <a:r>
              <a:rPr lang="el-GR" i="1" dirty="0"/>
              <a:t> </a:t>
            </a:r>
            <a:r>
              <a:rPr lang="el-GR" i="1" dirty="0" err="1"/>
              <a:t>ἀπολυτρώσεως</a:t>
            </a:r>
            <a:r>
              <a:rPr lang="el-GR" i="1" dirty="0"/>
              <a:t> </a:t>
            </a:r>
            <a:r>
              <a:rPr lang="el-GR" i="1" dirty="0" err="1"/>
              <a:t>τῆς</a:t>
            </a:r>
            <a:r>
              <a:rPr lang="el-GR" i="1" dirty="0"/>
              <a:t> </a:t>
            </a:r>
            <a:r>
              <a:rPr lang="el-GR" i="1" dirty="0" err="1"/>
              <a:t>ἐν</a:t>
            </a:r>
            <a:r>
              <a:rPr lang="el-GR" i="1" dirty="0"/>
              <a:t> </a:t>
            </a:r>
            <a:r>
              <a:rPr lang="el-GR" i="1" dirty="0" err="1"/>
              <a:t>Χριστῷ</a:t>
            </a:r>
            <a:r>
              <a:rPr lang="el-GR" i="1" dirty="0"/>
              <a:t> ᾿</a:t>
            </a:r>
            <a:r>
              <a:rPr lang="el-GR" i="1" dirty="0" err="1"/>
              <a:t>Ιησοῦ</a:t>
            </a:r>
            <a:r>
              <a:rPr lang="el-GR" dirty="0"/>
              <a:t>».</a:t>
            </a:r>
          </a:p>
          <a:p>
            <a:r>
              <a:rPr lang="el-GR" i="1" dirty="0" err="1"/>
              <a:t>Ρωμ</a:t>
            </a:r>
            <a:r>
              <a:rPr lang="el-GR" dirty="0"/>
              <a:t>. 5, 18-19: «</a:t>
            </a:r>
            <a:r>
              <a:rPr lang="el-GR" i="1" dirty="0" err="1"/>
              <a:t>Ἄρα</a:t>
            </a:r>
            <a:r>
              <a:rPr lang="el-GR" i="1" dirty="0"/>
              <a:t> </a:t>
            </a:r>
            <a:r>
              <a:rPr lang="el-GR" i="1" dirty="0" err="1"/>
              <a:t>οὖν</a:t>
            </a:r>
            <a:r>
              <a:rPr lang="el-GR" i="1" dirty="0"/>
              <a:t> </a:t>
            </a:r>
            <a:r>
              <a:rPr lang="el-GR" i="1" dirty="0" err="1"/>
              <a:t>ὡς</a:t>
            </a:r>
            <a:r>
              <a:rPr lang="el-GR" i="1" dirty="0"/>
              <a:t> δι᾿ </a:t>
            </a:r>
            <a:r>
              <a:rPr lang="el-GR" i="1" dirty="0" err="1"/>
              <a:t>ἑνὸς</a:t>
            </a:r>
            <a:r>
              <a:rPr lang="el-GR" i="1" dirty="0"/>
              <a:t> </a:t>
            </a:r>
            <a:r>
              <a:rPr lang="el-GR" i="1" dirty="0" err="1"/>
              <a:t>παραπτώματος</a:t>
            </a:r>
            <a:r>
              <a:rPr lang="el-GR" i="1" dirty="0"/>
              <a:t> </a:t>
            </a:r>
            <a:r>
              <a:rPr lang="el-GR" i="1" dirty="0" err="1"/>
              <a:t>εἰς</a:t>
            </a:r>
            <a:r>
              <a:rPr lang="el-GR" i="1" dirty="0"/>
              <a:t> </a:t>
            </a:r>
            <a:r>
              <a:rPr lang="el-GR" i="1" dirty="0" err="1"/>
              <a:t>πάντας</a:t>
            </a:r>
            <a:r>
              <a:rPr lang="el-GR" i="1" dirty="0"/>
              <a:t> </a:t>
            </a:r>
            <a:r>
              <a:rPr lang="el-GR" i="1" dirty="0" err="1"/>
              <a:t>ἀνθρώπους</a:t>
            </a:r>
            <a:r>
              <a:rPr lang="el-GR" i="1" dirty="0"/>
              <a:t> </a:t>
            </a:r>
            <a:r>
              <a:rPr lang="el-GR" i="1" dirty="0" err="1"/>
              <a:t>εἰς</a:t>
            </a:r>
            <a:r>
              <a:rPr lang="el-GR" i="1" dirty="0"/>
              <a:t> </a:t>
            </a:r>
            <a:r>
              <a:rPr lang="el-GR" i="1" dirty="0" err="1"/>
              <a:t>κατάκριμα</a:t>
            </a:r>
            <a:r>
              <a:rPr lang="el-GR" i="1" dirty="0"/>
              <a:t>, </a:t>
            </a:r>
            <a:r>
              <a:rPr lang="el-GR" i="1" dirty="0" err="1"/>
              <a:t>οὕτω</a:t>
            </a:r>
            <a:r>
              <a:rPr lang="el-GR" i="1" dirty="0"/>
              <a:t> </a:t>
            </a:r>
            <a:r>
              <a:rPr lang="el-GR" i="1" dirty="0" err="1"/>
              <a:t>καὶ</a:t>
            </a:r>
            <a:r>
              <a:rPr lang="el-GR" i="1" dirty="0"/>
              <a:t> δι᾿ </a:t>
            </a:r>
            <a:r>
              <a:rPr lang="el-GR" i="1" dirty="0" err="1"/>
              <a:t>ἑνὸς</a:t>
            </a:r>
            <a:r>
              <a:rPr lang="el-GR" i="1" dirty="0"/>
              <a:t> </a:t>
            </a:r>
            <a:r>
              <a:rPr lang="el-GR" i="1" dirty="0" err="1"/>
              <a:t>δικαιώματος</a:t>
            </a:r>
            <a:r>
              <a:rPr lang="el-GR" i="1" dirty="0"/>
              <a:t> </a:t>
            </a:r>
            <a:r>
              <a:rPr lang="el-GR" i="1" dirty="0" err="1"/>
              <a:t>εἰς</a:t>
            </a:r>
            <a:r>
              <a:rPr lang="el-GR" i="1" dirty="0"/>
              <a:t> </a:t>
            </a:r>
            <a:r>
              <a:rPr lang="el-GR" i="1" dirty="0" err="1"/>
              <a:t>πάντας</a:t>
            </a:r>
            <a:r>
              <a:rPr lang="el-GR" i="1" dirty="0"/>
              <a:t> </a:t>
            </a:r>
            <a:r>
              <a:rPr lang="el-GR" i="1" dirty="0" err="1"/>
              <a:t>ἀνθρώπους</a:t>
            </a:r>
            <a:r>
              <a:rPr lang="el-GR" i="1" dirty="0"/>
              <a:t> </a:t>
            </a:r>
            <a:r>
              <a:rPr lang="el-GR" i="1" dirty="0" err="1"/>
              <a:t>εἰς</a:t>
            </a:r>
            <a:r>
              <a:rPr lang="el-GR" i="1" dirty="0"/>
              <a:t> </a:t>
            </a:r>
            <a:r>
              <a:rPr lang="el-GR" i="1" dirty="0" err="1"/>
              <a:t>δικαίωσιν</a:t>
            </a:r>
            <a:r>
              <a:rPr lang="el-GR" i="1" dirty="0"/>
              <a:t> </a:t>
            </a:r>
            <a:r>
              <a:rPr lang="el-GR" i="1" dirty="0" err="1"/>
              <a:t>ζωῆς</a:t>
            </a:r>
            <a:r>
              <a:rPr lang="el-GR" i="1" dirty="0"/>
              <a:t>. </a:t>
            </a:r>
            <a:r>
              <a:rPr lang="el-GR" i="1" dirty="0" err="1"/>
              <a:t>ὥσπερ</a:t>
            </a:r>
            <a:r>
              <a:rPr lang="el-GR" i="1" dirty="0"/>
              <a:t> </a:t>
            </a:r>
            <a:r>
              <a:rPr lang="el-GR" i="1" dirty="0" err="1"/>
              <a:t>γὰρ</a:t>
            </a:r>
            <a:r>
              <a:rPr lang="el-GR" i="1" dirty="0"/>
              <a:t> </a:t>
            </a:r>
            <a:r>
              <a:rPr lang="el-GR" i="1" dirty="0" err="1"/>
              <a:t>διὰ</a:t>
            </a:r>
            <a:r>
              <a:rPr lang="el-GR" i="1" dirty="0"/>
              <a:t> </a:t>
            </a:r>
            <a:r>
              <a:rPr lang="el-GR" i="1" dirty="0" err="1"/>
              <a:t>τῆς</a:t>
            </a:r>
            <a:r>
              <a:rPr lang="el-GR" i="1" dirty="0"/>
              <a:t> </a:t>
            </a:r>
            <a:r>
              <a:rPr lang="el-GR" i="1" dirty="0" err="1"/>
              <a:t>παρακοῆς</a:t>
            </a:r>
            <a:r>
              <a:rPr lang="el-GR" i="1" dirty="0"/>
              <a:t> </a:t>
            </a:r>
            <a:r>
              <a:rPr lang="el-GR" i="1" dirty="0" err="1"/>
              <a:t>τοῦ</a:t>
            </a:r>
            <a:r>
              <a:rPr lang="el-GR" i="1" dirty="0"/>
              <a:t> </a:t>
            </a:r>
            <a:r>
              <a:rPr lang="el-GR" i="1" dirty="0" err="1"/>
              <a:t>ἑνὸς</a:t>
            </a:r>
            <a:r>
              <a:rPr lang="el-GR" i="1" dirty="0"/>
              <a:t> </a:t>
            </a:r>
            <a:r>
              <a:rPr lang="el-GR" i="1" dirty="0" err="1"/>
              <a:t>ἀνθρώπου</a:t>
            </a:r>
            <a:r>
              <a:rPr lang="el-GR" i="1" dirty="0"/>
              <a:t> </a:t>
            </a:r>
            <a:r>
              <a:rPr lang="el-GR" i="1" dirty="0" err="1"/>
              <a:t>ἁμαρτωλοὶ</a:t>
            </a:r>
            <a:r>
              <a:rPr lang="el-GR" i="1" dirty="0"/>
              <a:t> </a:t>
            </a:r>
            <a:r>
              <a:rPr lang="el-GR" i="1" dirty="0" err="1"/>
              <a:t>κατεστάθησαν</a:t>
            </a:r>
            <a:r>
              <a:rPr lang="el-GR" i="1" dirty="0"/>
              <a:t> </a:t>
            </a:r>
            <a:r>
              <a:rPr lang="el-GR" i="1" dirty="0" err="1"/>
              <a:t>οἱ</a:t>
            </a:r>
            <a:r>
              <a:rPr lang="el-GR" i="1" dirty="0"/>
              <a:t> </a:t>
            </a:r>
            <a:r>
              <a:rPr lang="el-GR" i="1" dirty="0" err="1"/>
              <a:t>πολλοί</a:t>
            </a:r>
            <a:r>
              <a:rPr lang="el-GR" i="1" dirty="0"/>
              <a:t>, </a:t>
            </a:r>
            <a:r>
              <a:rPr lang="el-GR" i="1" dirty="0" err="1"/>
              <a:t>οὕτω</a:t>
            </a:r>
            <a:r>
              <a:rPr lang="el-GR" i="1" dirty="0"/>
              <a:t> </a:t>
            </a:r>
            <a:r>
              <a:rPr lang="el-GR" i="1" dirty="0" err="1"/>
              <a:t>καὶ</a:t>
            </a:r>
            <a:r>
              <a:rPr lang="el-GR" i="1" dirty="0"/>
              <a:t> </a:t>
            </a:r>
            <a:r>
              <a:rPr lang="el-GR" i="1" dirty="0" err="1"/>
              <a:t>διὰ</a:t>
            </a:r>
            <a:r>
              <a:rPr lang="el-GR" i="1" dirty="0"/>
              <a:t> </a:t>
            </a:r>
            <a:r>
              <a:rPr lang="el-GR" i="1" dirty="0" err="1"/>
              <a:t>τῆς</a:t>
            </a:r>
            <a:r>
              <a:rPr lang="el-GR" i="1" dirty="0"/>
              <a:t> </a:t>
            </a:r>
            <a:r>
              <a:rPr lang="el-GR" i="1" dirty="0" err="1"/>
              <a:t>ὑπακοῆς</a:t>
            </a:r>
            <a:r>
              <a:rPr lang="el-GR" i="1" dirty="0"/>
              <a:t> </a:t>
            </a:r>
            <a:r>
              <a:rPr lang="el-GR" i="1" dirty="0" err="1"/>
              <a:t>τοῦ</a:t>
            </a:r>
            <a:r>
              <a:rPr lang="el-GR" i="1" dirty="0"/>
              <a:t> </a:t>
            </a:r>
            <a:r>
              <a:rPr lang="el-GR" i="1" dirty="0" err="1"/>
              <a:t>ἑνὸς</a:t>
            </a:r>
            <a:r>
              <a:rPr lang="el-GR" i="1" dirty="0"/>
              <a:t> </a:t>
            </a:r>
            <a:r>
              <a:rPr lang="el-GR" i="1" dirty="0" err="1"/>
              <a:t>δίκαιοι</a:t>
            </a:r>
            <a:r>
              <a:rPr lang="el-GR" i="1" dirty="0"/>
              <a:t> </a:t>
            </a:r>
            <a:r>
              <a:rPr lang="el-GR" i="1" dirty="0" err="1"/>
              <a:t>κατασταθήσονται</a:t>
            </a:r>
            <a:r>
              <a:rPr lang="el-GR" i="1" dirty="0"/>
              <a:t> </a:t>
            </a:r>
            <a:r>
              <a:rPr lang="el-GR" i="1" dirty="0" err="1"/>
              <a:t>οἱ</a:t>
            </a:r>
            <a:r>
              <a:rPr lang="el-GR" i="1" dirty="0"/>
              <a:t> </a:t>
            </a:r>
            <a:r>
              <a:rPr lang="el-GR" i="1" dirty="0" err="1"/>
              <a:t>πολλοί</a:t>
            </a:r>
            <a:r>
              <a:rPr lang="el-GR" dirty="0"/>
              <a:t>».</a:t>
            </a:r>
          </a:p>
          <a:p>
            <a:r>
              <a:rPr lang="el-GR" i="1" dirty="0"/>
              <a:t>Β΄ </a:t>
            </a:r>
            <a:r>
              <a:rPr lang="el-GR" i="1" dirty="0" err="1"/>
              <a:t>Κορ</a:t>
            </a:r>
            <a:r>
              <a:rPr lang="el-GR" dirty="0"/>
              <a:t>. 5,14: «</a:t>
            </a:r>
            <a:r>
              <a:rPr lang="el-GR" i="1" dirty="0" err="1"/>
              <a:t>εἷς</a:t>
            </a:r>
            <a:r>
              <a:rPr lang="el-GR" i="1" dirty="0"/>
              <a:t> </a:t>
            </a:r>
            <a:r>
              <a:rPr lang="el-GR" i="1" dirty="0" err="1"/>
              <a:t>ὑπὲρ</a:t>
            </a:r>
            <a:r>
              <a:rPr lang="el-GR" i="1" dirty="0"/>
              <a:t> </a:t>
            </a:r>
            <a:r>
              <a:rPr lang="el-GR" i="1" dirty="0" err="1"/>
              <a:t>πάντων</a:t>
            </a:r>
            <a:r>
              <a:rPr lang="el-GR" i="1" dirty="0"/>
              <a:t> </a:t>
            </a:r>
            <a:r>
              <a:rPr lang="el-GR" i="1" dirty="0" err="1"/>
              <a:t>ἀπέθανεν</a:t>
            </a:r>
            <a:r>
              <a:rPr lang="el-GR" i="1" dirty="0"/>
              <a:t>, </a:t>
            </a:r>
            <a:r>
              <a:rPr lang="el-GR" i="1" dirty="0" err="1"/>
              <a:t>ἄρα</a:t>
            </a:r>
            <a:r>
              <a:rPr lang="el-GR" i="1" dirty="0"/>
              <a:t> </a:t>
            </a:r>
            <a:r>
              <a:rPr lang="el-GR" i="1" dirty="0" err="1"/>
              <a:t>οἱ</a:t>
            </a:r>
            <a:r>
              <a:rPr lang="el-GR" i="1" dirty="0"/>
              <a:t> </a:t>
            </a:r>
            <a:r>
              <a:rPr lang="el-GR" i="1" dirty="0" err="1"/>
              <a:t>πάντες</a:t>
            </a:r>
            <a:r>
              <a:rPr lang="el-GR" i="1" dirty="0"/>
              <a:t> </a:t>
            </a:r>
            <a:r>
              <a:rPr lang="el-GR" i="1" dirty="0" err="1"/>
              <a:t>ἀπέθανον</a:t>
            </a:r>
            <a:r>
              <a:rPr lang="el-GR" dirty="0"/>
              <a:t>».</a:t>
            </a:r>
          </a:p>
          <a:p>
            <a:r>
              <a:rPr lang="el-GR" i="1" dirty="0" err="1"/>
              <a:t>Ψαλμ</a:t>
            </a:r>
            <a:r>
              <a:rPr lang="el-GR" dirty="0"/>
              <a:t>. 50,7: «</a:t>
            </a:r>
            <a:r>
              <a:rPr lang="el-GR" i="1" dirty="0" err="1"/>
              <a:t>ἰδοὺ</a:t>
            </a:r>
            <a:r>
              <a:rPr lang="el-GR" i="1" dirty="0"/>
              <a:t> </a:t>
            </a:r>
            <a:r>
              <a:rPr lang="el-GR" i="1" dirty="0" err="1"/>
              <a:t>γὰρ</a:t>
            </a:r>
            <a:r>
              <a:rPr lang="el-GR" i="1" dirty="0"/>
              <a:t> </a:t>
            </a:r>
            <a:r>
              <a:rPr lang="el-GR" i="1" dirty="0" err="1"/>
              <a:t>ἐν</a:t>
            </a:r>
            <a:r>
              <a:rPr lang="el-GR" i="1" dirty="0"/>
              <a:t> </a:t>
            </a:r>
            <a:r>
              <a:rPr lang="el-GR" i="1" dirty="0" err="1"/>
              <a:t>ἀνομίαις</a:t>
            </a:r>
            <a:r>
              <a:rPr lang="el-GR" i="1" dirty="0"/>
              <a:t> </a:t>
            </a:r>
            <a:r>
              <a:rPr lang="el-GR" i="1" dirty="0" err="1"/>
              <a:t>συνελήφθην</a:t>
            </a:r>
            <a:r>
              <a:rPr lang="el-GR" i="1" dirty="0"/>
              <a:t>, </a:t>
            </a:r>
            <a:r>
              <a:rPr lang="el-GR" i="1" dirty="0" err="1"/>
              <a:t>καὶ</a:t>
            </a:r>
            <a:r>
              <a:rPr lang="el-GR" i="1" dirty="0"/>
              <a:t> </a:t>
            </a:r>
            <a:r>
              <a:rPr lang="el-GR" i="1" dirty="0" err="1"/>
              <a:t>ἐν</a:t>
            </a:r>
            <a:r>
              <a:rPr lang="el-GR" i="1" dirty="0"/>
              <a:t> </a:t>
            </a:r>
            <a:r>
              <a:rPr lang="el-GR" i="1" dirty="0" err="1"/>
              <a:t>ἁμαρτίαις</a:t>
            </a:r>
            <a:r>
              <a:rPr lang="el-GR" i="1" dirty="0"/>
              <a:t> </a:t>
            </a:r>
            <a:r>
              <a:rPr lang="el-GR" i="1" dirty="0" err="1"/>
              <a:t>ἐκίσσησέ</a:t>
            </a:r>
            <a:r>
              <a:rPr lang="el-GR" i="1" dirty="0"/>
              <a:t> με ἡ </a:t>
            </a:r>
            <a:r>
              <a:rPr lang="el-GR" i="1" dirty="0" err="1"/>
              <a:t>μήτηρ</a:t>
            </a:r>
            <a:r>
              <a:rPr lang="el-GR" i="1" dirty="0"/>
              <a:t> μου</a:t>
            </a:r>
            <a:r>
              <a:rPr lang="el-GR" dirty="0"/>
              <a:t>». </a:t>
            </a:r>
          </a:p>
          <a:p>
            <a:r>
              <a:rPr lang="el-GR" i="1" dirty="0" err="1"/>
              <a:t>Ἰώβ</a:t>
            </a:r>
            <a:r>
              <a:rPr lang="el-GR" dirty="0"/>
              <a:t> 14,4: «</a:t>
            </a:r>
            <a:r>
              <a:rPr lang="el-GR" i="1" dirty="0" err="1"/>
              <a:t>τίς</a:t>
            </a:r>
            <a:r>
              <a:rPr lang="el-GR" i="1" dirty="0"/>
              <a:t> </a:t>
            </a:r>
            <a:r>
              <a:rPr lang="el-GR" i="1" dirty="0" err="1"/>
              <a:t>γὰρ</a:t>
            </a:r>
            <a:r>
              <a:rPr lang="el-GR" i="1" dirty="0"/>
              <a:t> </a:t>
            </a:r>
            <a:r>
              <a:rPr lang="el-GR" i="1" dirty="0" err="1"/>
              <a:t>καθαρὸς</a:t>
            </a:r>
            <a:r>
              <a:rPr lang="el-GR" i="1" dirty="0"/>
              <a:t> </a:t>
            </a:r>
            <a:r>
              <a:rPr lang="el-GR" i="1" dirty="0" err="1"/>
              <a:t>ἔσται</a:t>
            </a:r>
            <a:r>
              <a:rPr lang="el-GR" i="1" dirty="0"/>
              <a:t> </a:t>
            </a:r>
            <a:r>
              <a:rPr lang="el-GR" i="1" dirty="0" err="1"/>
              <a:t>ἀπὸ</a:t>
            </a:r>
            <a:r>
              <a:rPr lang="el-GR" i="1" dirty="0"/>
              <a:t> </a:t>
            </a:r>
            <a:r>
              <a:rPr lang="el-GR" i="1" dirty="0" err="1"/>
              <a:t>ρύπου</a:t>
            </a:r>
            <a:r>
              <a:rPr lang="el-GR" i="1" dirty="0"/>
              <a:t>; </a:t>
            </a:r>
            <a:r>
              <a:rPr lang="el-GR" i="1" dirty="0" err="1"/>
              <a:t>ἀλλ</a:t>
            </a:r>
            <a:r>
              <a:rPr lang="el-GR" i="1" dirty="0"/>
              <a:t>᾿ </a:t>
            </a:r>
            <a:r>
              <a:rPr lang="el-GR" i="1" dirty="0" err="1"/>
              <a:t>οὐδείς</a:t>
            </a:r>
            <a:r>
              <a:rPr lang="el-GR" dirty="0"/>
              <a:t>».</a:t>
            </a:r>
          </a:p>
          <a:p>
            <a:endParaRPr lang="el-GR" dirty="0"/>
          </a:p>
        </p:txBody>
      </p:sp>
    </p:spTree>
    <p:extLst>
      <p:ext uri="{BB962C8B-B14F-4D97-AF65-F5344CB8AC3E}">
        <p14:creationId xmlns:p14="http://schemas.microsoft.com/office/powerpoint/2010/main" val="2048345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721216"/>
            <a:ext cx="12192000" cy="6136783"/>
          </a:xfrm>
        </p:spPr>
        <p:txBody>
          <a:bodyPr>
            <a:normAutofit fontScale="92500" lnSpcReduction="20000"/>
          </a:bodyPr>
          <a:lstStyle/>
          <a:p>
            <a:r>
              <a:rPr lang="el-GR" dirty="0"/>
              <a:t>Την </a:t>
            </a:r>
            <a:r>
              <a:rPr lang="el-GR" b="1" dirty="0">
                <a:solidFill>
                  <a:srgbClr val="FF0000"/>
                </a:solidFill>
                <a:effectLst>
                  <a:outerShdw blurRad="38100" dist="38100" dir="2700000" algn="tl">
                    <a:srgbClr val="000000">
                      <a:alpha val="43137"/>
                    </a:srgbClr>
                  </a:outerShdw>
                </a:effectLst>
              </a:rPr>
              <a:t>1</a:t>
            </a:r>
            <a:r>
              <a:rPr lang="el-GR" b="1" baseline="30000" dirty="0">
                <a:solidFill>
                  <a:srgbClr val="FF0000"/>
                </a:solidFill>
                <a:effectLst>
                  <a:outerShdw blurRad="38100" dist="38100" dir="2700000" algn="tl">
                    <a:srgbClr val="000000">
                      <a:alpha val="43137"/>
                    </a:srgbClr>
                  </a:outerShdw>
                </a:effectLst>
              </a:rPr>
              <a:t>η</a:t>
            </a:r>
            <a:r>
              <a:rPr lang="el-GR" b="1" dirty="0">
                <a:solidFill>
                  <a:srgbClr val="FF0000"/>
                </a:solidFill>
                <a:effectLst>
                  <a:outerShdw blurRad="38100" dist="38100" dir="2700000" algn="tl">
                    <a:srgbClr val="000000">
                      <a:alpha val="43137"/>
                    </a:srgbClr>
                  </a:outerShdw>
                </a:effectLst>
              </a:rPr>
              <a:t> Νοεμβρίου του 1950 </a:t>
            </a:r>
            <a:r>
              <a:rPr lang="el-GR" dirty="0"/>
              <a:t>ο </a:t>
            </a:r>
            <a:r>
              <a:rPr lang="el-GR" b="1" dirty="0">
                <a:solidFill>
                  <a:srgbClr val="FF0000"/>
                </a:solidFill>
                <a:effectLst>
                  <a:outerShdw blurRad="38100" dist="38100" dir="2700000" algn="tl">
                    <a:srgbClr val="000000">
                      <a:alpha val="43137"/>
                    </a:srgbClr>
                  </a:outerShdw>
                </a:effectLst>
              </a:rPr>
              <a:t>Πάπας </a:t>
            </a:r>
            <a:r>
              <a:rPr lang="el-GR" b="1" dirty="0" err="1">
                <a:solidFill>
                  <a:srgbClr val="FF0000"/>
                </a:solidFill>
                <a:effectLst>
                  <a:outerShdw blurRad="38100" dist="38100" dir="2700000" algn="tl">
                    <a:srgbClr val="000000">
                      <a:alpha val="43137"/>
                    </a:srgbClr>
                  </a:outerShdw>
                </a:effectLst>
              </a:rPr>
              <a:t>Πίος</a:t>
            </a:r>
            <a:r>
              <a:rPr lang="el-GR" b="1" dirty="0">
                <a:solidFill>
                  <a:srgbClr val="FF0000"/>
                </a:solidFill>
                <a:effectLst>
                  <a:outerShdw blurRad="38100" dist="38100" dir="2700000" algn="tl">
                    <a:srgbClr val="000000">
                      <a:alpha val="43137"/>
                    </a:srgbClr>
                  </a:outerShdw>
                </a:effectLst>
              </a:rPr>
              <a:t> ο ΙΒ΄ </a:t>
            </a:r>
            <a:r>
              <a:rPr lang="el-GR" dirty="0"/>
              <a:t>με Αποστολικό Σύνταγμα (</a:t>
            </a:r>
            <a:r>
              <a:rPr lang="en-US" dirty="0" err="1"/>
              <a:t>Constitutio</a:t>
            </a:r>
            <a:r>
              <a:rPr lang="en-US" dirty="0"/>
              <a:t> </a:t>
            </a:r>
            <a:r>
              <a:rPr lang="en-US" dirty="0" err="1"/>
              <a:t>Apostolica</a:t>
            </a:r>
            <a:r>
              <a:rPr lang="en-US" dirty="0"/>
              <a:t>) </a:t>
            </a:r>
            <a:r>
              <a:rPr lang="el-GR" dirty="0"/>
              <a:t>διακήρυξε ως δόγμα την ακόλουθη διδασκαλία: «</a:t>
            </a:r>
            <a:r>
              <a:rPr lang="el-GR" i="1" dirty="0"/>
              <a:t>Η </a:t>
            </a:r>
            <a:r>
              <a:rPr lang="el-GR" i="1" dirty="0" err="1"/>
              <a:t>Ἀσπιλος</a:t>
            </a:r>
            <a:r>
              <a:rPr lang="el-GR" i="1" dirty="0"/>
              <a:t> Θεοτόκος, η Αειπάρθενος Μαρία, μετά το πέρας της επίγειας ζωής της, ανυψώθηκε (</a:t>
            </a:r>
            <a:r>
              <a:rPr lang="el-GR" i="1" dirty="0" err="1"/>
              <a:t>μετέστη</a:t>
            </a:r>
            <a:r>
              <a:rPr lang="el-GR" i="1" dirty="0"/>
              <a:t>) με το σώμα και την ψυχή της στην ουράνιο δόξα</a:t>
            </a:r>
            <a:r>
              <a:rPr lang="el-GR" dirty="0"/>
              <a:t>». </a:t>
            </a:r>
          </a:p>
          <a:p>
            <a:r>
              <a:rPr lang="el-GR" dirty="0"/>
              <a:t>Το δόγμα αυτό αφορά την αναχώρηση της Θεοτόκου από τον γήινο χώρο και την είσοδό της στην ουράνια δόξα με το σώμα και την ψυχή της. Συνεπώς, μετά το πέρας της επίγειας ζωής της </a:t>
            </a:r>
            <a:r>
              <a:rPr lang="el-GR" u="sng" dirty="0"/>
              <a:t>δεν επακολούθησε αποσύνδεση </a:t>
            </a:r>
            <a:r>
              <a:rPr lang="el-GR" dirty="0"/>
              <a:t>μεταξύ του σώματος και της ψυχής της, </a:t>
            </a:r>
            <a:r>
              <a:rPr lang="el-GR" u="sng" dirty="0"/>
              <a:t>ούτε επιστροφή του σώματός της «</a:t>
            </a:r>
            <a:r>
              <a:rPr lang="el-GR" i="1" u="sng" dirty="0" err="1"/>
              <a:t>εἰς</a:t>
            </a:r>
            <a:r>
              <a:rPr lang="el-GR" i="1" u="sng" dirty="0"/>
              <a:t> </a:t>
            </a:r>
            <a:r>
              <a:rPr lang="el-GR" i="1" u="sng" dirty="0" err="1"/>
              <a:t>γὴν</a:t>
            </a:r>
            <a:r>
              <a:rPr lang="el-GR" i="1" u="sng" dirty="0"/>
              <a:t> </a:t>
            </a:r>
            <a:r>
              <a:rPr lang="el-GR" i="1" u="sng" dirty="0" err="1"/>
              <a:t>γῆν</a:t>
            </a:r>
            <a:r>
              <a:rPr lang="el-GR" i="1" u="sng" dirty="0"/>
              <a:t>, </a:t>
            </a:r>
            <a:r>
              <a:rPr lang="el-GR" i="1" u="sng" dirty="0" err="1"/>
              <a:t>ἐξ</a:t>
            </a:r>
            <a:r>
              <a:rPr lang="el-GR" i="1" u="sng" dirty="0"/>
              <a:t> </a:t>
            </a:r>
            <a:r>
              <a:rPr lang="el-GR" i="1" u="sng" dirty="0" err="1"/>
              <a:t>ἧς</a:t>
            </a:r>
            <a:r>
              <a:rPr lang="el-GR" i="1" u="sng" dirty="0"/>
              <a:t> </a:t>
            </a:r>
            <a:r>
              <a:rPr lang="el-GR" i="1" u="sng" dirty="0" err="1"/>
              <a:t>ἐλήφθη</a:t>
            </a:r>
            <a:r>
              <a:rPr lang="el-GR" u="sng" dirty="0"/>
              <a:t>»</a:t>
            </a:r>
            <a:r>
              <a:rPr lang="el-GR" dirty="0"/>
              <a:t> (</a:t>
            </a:r>
            <a:r>
              <a:rPr lang="el-GR" i="1" dirty="0"/>
              <a:t>Γεν</a:t>
            </a:r>
            <a:r>
              <a:rPr lang="el-GR" dirty="0"/>
              <a:t> 3, 19), αλλά </a:t>
            </a:r>
            <a:r>
              <a:rPr lang="el-GR" u="sng" dirty="0"/>
              <a:t>ανυψώθηκε μέσα στη δόξα </a:t>
            </a:r>
            <a:r>
              <a:rPr lang="el-GR" dirty="0"/>
              <a:t>για να συναντήσει τον Αναστημένο της Υιό. </a:t>
            </a:r>
          </a:p>
          <a:p>
            <a:r>
              <a:rPr lang="el-GR" dirty="0"/>
              <a:t>Με βάση το παπικό έγγραφο η </a:t>
            </a:r>
            <a:r>
              <a:rPr lang="en-US" dirty="0" err="1"/>
              <a:t>Assumptio</a:t>
            </a:r>
            <a:r>
              <a:rPr lang="el-GR" dirty="0"/>
              <a:t> ορίζεται ως εξής: </a:t>
            </a:r>
          </a:p>
          <a:p>
            <a:pPr marL="514350" indent="-514350">
              <a:buFont typeface="+mj-lt"/>
              <a:buAutoNum type="arabicPeriod"/>
            </a:pPr>
            <a:r>
              <a:rPr lang="el-GR" dirty="0"/>
              <a:t>Ως συνιστώσα </a:t>
            </a:r>
            <a:r>
              <a:rPr lang="el-GR" u="sng" dirty="0"/>
              <a:t>την κατάσταση της επουράνιας δόξας</a:t>
            </a:r>
            <a:r>
              <a:rPr lang="el-GR" dirty="0"/>
              <a:t>, στην οποία κατέστη το παρθενικό σώμα και η ψυχή της Θεοτόκου.</a:t>
            </a:r>
          </a:p>
          <a:p>
            <a:pPr marL="514350" indent="-514350">
              <a:buFont typeface="+mj-lt"/>
              <a:buAutoNum type="arabicPeriod"/>
            </a:pPr>
            <a:r>
              <a:rPr lang="el-GR" dirty="0"/>
              <a:t>Ως </a:t>
            </a:r>
            <a:r>
              <a:rPr lang="el-GR" u="sng" dirty="0"/>
              <a:t>απαλλαγή της Θεοτόκου από τον νόμο της φθοράς και της αναμονής </a:t>
            </a:r>
            <a:r>
              <a:rPr lang="el-GR" dirty="0"/>
              <a:t>της απολύτρωσης του σώματος μέχρι τη συντέλεια των αιώνων. </a:t>
            </a:r>
          </a:p>
          <a:p>
            <a:pPr marL="514350" indent="-514350">
              <a:buFont typeface="+mj-lt"/>
              <a:buAutoNum type="arabicPeriod"/>
            </a:pPr>
            <a:r>
              <a:rPr lang="el-GR" dirty="0"/>
              <a:t>Ως, κατά το παράδειγμα του Υιού της μετά τη νίκη επί του θανάτου, ανύψωση του σώματος και της ψυχής της στην ανώτατη βαθμίδα της επουράνιας δόξας, ώστε να </a:t>
            </a:r>
            <a:r>
              <a:rPr lang="el-GR" dirty="0" err="1"/>
              <a:t>εκλάμψει</a:t>
            </a:r>
            <a:r>
              <a:rPr lang="el-GR" dirty="0"/>
              <a:t> </a:t>
            </a:r>
            <a:r>
              <a:rPr lang="el-GR" u="sng" dirty="0"/>
              <a:t>ως βασίλισσα στα δεξιά του Υιού της </a:t>
            </a:r>
            <a:r>
              <a:rPr lang="el-GR" dirty="0"/>
              <a:t>, του αθάνατου Βασιλέα των αιώνων. </a:t>
            </a:r>
          </a:p>
        </p:txBody>
      </p:sp>
    </p:spTree>
    <p:extLst>
      <p:ext uri="{BB962C8B-B14F-4D97-AF65-F5344CB8AC3E}">
        <p14:creationId xmlns:p14="http://schemas.microsoft.com/office/powerpoint/2010/main" val="2082911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15154"/>
          </a:xfrm>
        </p:spPr>
        <p:txBody>
          <a:bodyPr>
            <a:normAutofit fontScale="90000"/>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515155"/>
            <a:ext cx="12192000" cy="6342845"/>
          </a:xfrm>
        </p:spPr>
        <p:txBody>
          <a:bodyPr>
            <a:normAutofit fontScale="92500" lnSpcReduction="20000"/>
          </a:bodyPr>
          <a:lstStyle/>
          <a:p>
            <a:r>
              <a:rPr lang="el-GR" dirty="0"/>
              <a:t>1. Το κείμενο αυτό </a:t>
            </a:r>
            <a:r>
              <a:rPr lang="el-GR" b="1" dirty="0"/>
              <a:t>παραθεωρεί εντελώς όλα όσα προηγήθηκαν πριν από τη μετάσταση της Θεοτόκου</a:t>
            </a:r>
            <a:r>
              <a:rPr lang="el-GR" dirty="0"/>
              <a:t>, δηλαδή τον </a:t>
            </a:r>
            <a:r>
              <a:rPr lang="el-GR" b="1" dirty="0">
                <a:effectLst>
                  <a:outerShdw blurRad="38100" dist="38100" dir="2700000" algn="tl">
                    <a:srgbClr val="000000">
                      <a:alpha val="43137"/>
                    </a:srgbClr>
                  </a:outerShdw>
                </a:effectLst>
              </a:rPr>
              <a:t>τρόπο με τον οποίο αυτή έγινε</a:t>
            </a:r>
            <a:r>
              <a:rPr lang="el-GR" dirty="0"/>
              <a:t>. Αυτό σημαίνει ότι δεν προσδιορίζει εάν υψώθηκε ενώ ζούσε, πριν υποστεί φυσικό θάνατο, κατά τον τρόπο που «</a:t>
            </a:r>
            <a:r>
              <a:rPr lang="el-GR" i="1" dirty="0" err="1"/>
              <a:t>ἁρπαγήσονται</a:t>
            </a:r>
            <a:r>
              <a:rPr lang="el-GR" dirty="0"/>
              <a:t>» κατά τη Δευτέρα Παρουσία οι δίκαιοι, ή αφού πρώτα πέθανε, αναστήθηκε και στη συνέχεια </a:t>
            </a:r>
            <a:r>
              <a:rPr lang="el-GR" dirty="0" err="1"/>
              <a:t>μετέστη</a:t>
            </a:r>
            <a:r>
              <a:rPr lang="el-GR" dirty="0"/>
              <a:t> με το σώμα και την ψυχή της στα άνω σκηνώματα χωρίς να υποστεί την εν </a:t>
            </a:r>
            <a:r>
              <a:rPr lang="el-GR" dirty="0" err="1"/>
              <a:t>τάφω</a:t>
            </a:r>
            <a:r>
              <a:rPr lang="el-GR" dirty="0"/>
              <a:t> φθορά και αποσύνδεση της ψυχής από το σώμα. </a:t>
            </a:r>
          </a:p>
          <a:p>
            <a:r>
              <a:rPr lang="el-GR" dirty="0"/>
              <a:t>Το όλο κείμενο του Συντάγματος περί Μεταστάσεως μάλλον ευνοεί την εκδοχή ότι η Θεοτόκος δεν πέθανε αλλά </a:t>
            </a:r>
            <a:r>
              <a:rPr lang="el-GR" dirty="0" err="1"/>
              <a:t>μετέστη</a:t>
            </a:r>
            <a:r>
              <a:rPr lang="el-GR" dirty="0"/>
              <a:t> ζωντανή. Αυτό οφείλεται στους εξής λόγους:</a:t>
            </a:r>
          </a:p>
          <a:p>
            <a:r>
              <a:rPr lang="el-GR" dirty="0"/>
              <a:t>Πουθενά το κείμενο δεν αναφέρεται στον θάνατο της Θεοτόκου.</a:t>
            </a:r>
          </a:p>
          <a:p>
            <a:r>
              <a:rPr lang="el-GR" dirty="0"/>
              <a:t>Η Άσπιλος Σύλληψη προβάλλεται ως πρώτη και κύρια αιτία της μετάστασης. </a:t>
            </a:r>
          </a:p>
          <a:p>
            <a:r>
              <a:rPr lang="el-GR" dirty="0"/>
              <a:t>Αναφερόμενος ο </a:t>
            </a:r>
            <a:r>
              <a:rPr lang="el-GR" dirty="0" err="1"/>
              <a:t>Παπας</a:t>
            </a:r>
            <a:r>
              <a:rPr lang="el-GR" dirty="0"/>
              <a:t> </a:t>
            </a:r>
            <a:r>
              <a:rPr lang="el-GR" dirty="0" err="1"/>
              <a:t>Πίος</a:t>
            </a:r>
            <a:r>
              <a:rPr lang="el-GR" dirty="0"/>
              <a:t> ο ΙΒ΄ στην απόλυτη ενότητα που υπάρχει ανάμεσα στη Θεοτόκο και τον Σωτήρα Χριστό με τις ιδιότητες του Νέου Αδάμ και της Νέας Εύας και αντιπαραβάλλοντας την νίκη και των δύο πάνω στην αμαρτία και στον θάνατο, διακηρύττει ως αντίστοιχα νικητήρια συμβάντα την Ανάσταση του Χριστού και τη μετάσταση της Θεοτόκου. Μάλιστα με την αναφορά του στο </a:t>
            </a:r>
            <a:r>
              <a:rPr lang="el-GR" i="1" dirty="0" err="1"/>
              <a:t>Α΄Κορ</a:t>
            </a:r>
            <a:r>
              <a:rPr lang="el-GR" dirty="0"/>
              <a:t> 15, 54 «</a:t>
            </a:r>
            <a:r>
              <a:rPr lang="el-GR" i="1" dirty="0" err="1"/>
              <a:t>ὅταν</a:t>
            </a:r>
            <a:r>
              <a:rPr lang="el-GR" i="1" dirty="0"/>
              <a:t> </a:t>
            </a:r>
            <a:r>
              <a:rPr lang="el-GR" i="1" dirty="0" err="1"/>
              <a:t>δὲ</a:t>
            </a:r>
            <a:r>
              <a:rPr lang="el-GR" i="1" dirty="0"/>
              <a:t> </a:t>
            </a:r>
            <a:r>
              <a:rPr lang="el-GR" i="1" dirty="0" err="1"/>
              <a:t>τὸ</a:t>
            </a:r>
            <a:r>
              <a:rPr lang="el-GR" i="1" dirty="0"/>
              <a:t> </a:t>
            </a:r>
            <a:r>
              <a:rPr lang="el-GR" i="1" dirty="0" err="1"/>
              <a:t>φθαρτὸν</a:t>
            </a:r>
            <a:r>
              <a:rPr lang="el-GR" i="1" dirty="0"/>
              <a:t> </a:t>
            </a:r>
            <a:r>
              <a:rPr lang="el-GR" i="1" dirty="0" err="1"/>
              <a:t>τοῦτο</a:t>
            </a:r>
            <a:r>
              <a:rPr lang="el-GR" i="1" dirty="0"/>
              <a:t> </a:t>
            </a:r>
            <a:r>
              <a:rPr lang="el-GR" i="1" dirty="0" err="1"/>
              <a:t>ἐνδύσηται</a:t>
            </a:r>
            <a:r>
              <a:rPr lang="el-GR" i="1" dirty="0"/>
              <a:t> </a:t>
            </a:r>
            <a:r>
              <a:rPr lang="el-GR" i="1" dirty="0" err="1"/>
              <a:t>ἀφθαρσίαν</a:t>
            </a:r>
            <a:r>
              <a:rPr lang="el-GR" i="1" dirty="0"/>
              <a:t> </a:t>
            </a:r>
            <a:r>
              <a:rPr lang="el-GR" i="1" dirty="0" err="1"/>
              <a:t>καὶ</a:t>
            </a:r>
            <a:r>
              <a:rPr lang="el-GR" i="1" dirty="0"/>
              <a:t> </a:t>
            </a:r>
            <a:r>
              <a:rPr lang="el-GR" i="1" dirty="0" err="1"/>
              <a:t>τὸ</a:t>
            </a:r>
            <a:r>
              <a:rPr lang="el-GR" i="1" dirty="0"/>
              <a:t> </a:t>
            </a:r>
            <a:r>
              <a:rPr lang="el-GR" i="1" dirty="0" err="1"/>
              <a:t>θνητὸν</a:t>
            </a:r>
            <a:r>
              <a:rPr lang="el-GR" i="1" dirty="0"/>
              <a:t> </a:t>
            </a:r>
            <a:r>
              <a:rPr lang="el-GR" i="1" dirty="0" err="1"/>
              <a:t>τοῦτο</a:t>
            </a:r>
            <a:r>
              <a:rPr lang="el-GR" i="1" dirty="0"/>
              <a:t> </a:t>
            </a:r>
            <a:r>
              <a:rPr lang="el-GR" i="1" dirty="0" err="1"/>
              <a:t>ἐνδύσηται</a:t>
            </a:r>
            <a:r>
              <a:rPr lang="el-GR" i="1" dirty="0"/>
              <a:t> </a:t>
            </a:r>
            <a:r>
              <a:rPr lang="el-GR" i="1" dirty="0" err="1"/>
              <a:t>ἀθανασίαν</a:t>
            </a:r>
            <a:r>
              <a:rPr lang="el-GR" i="1" dirty="0"/>
              <a:t>, </a:t>
            </a:r>
            <a:r>
              <a:rPr lang="el-GR" i="1" dirty="0" err="1"/>
              <a:t>τότε</a:t>
            </a:r>
            <a:r>
              <a:rPr lang="el-GR" i="1" dirty="0"/>
              <a:t> </a:t>
            </a:r>
            <a:r>
              <a:rPr lang="el-GR" i="1" dirty="0" err="1"/>
              <a:t>γενήσεται</a:t>
            </a:r>
            <a:r>
              <a:rPr lang="el-GR" i="1" dirty="0"/>
              <a:t> ὁ </a:t>
            </a:r>
            <a:r>
              <a:rPr lang="el-GR" i="1" dirty="0" err="1"/>
              <a:t>λόγος</a:t>
            </a:r>
            <a:r>
              <a:rPr lang="el-GR" i="1" dirty="0"/>
              <a:t> ὁ </a:t>
            </a:r>
            <a:r>
              <a:rPr lang="el-GR" i="1" dirty="0" err="1"/>
              <a:t>γεγραμμένος</a:t>
            </a:r>
            <a:r>
              <a:rPr lang="el-GR" i="1" dirty="0"/>
              <a:t>· </a:t>
            </a:r>
            <a:r>
              <a:rPr lang="el-GR" i="1" dirty="0" err="1"/>
              <a:t>κατεπόθη</a:t>
            </a:r>
            <a:r>
              <a:rPr lang="el-GR" i="1" dirty="0"/>
              <a:t> ὁ </a:t>
            </a:r>
            <a:r>
              <a:rPr lang="el-GR" i="1" dirty="0" err="1"/>
              <a:t>θάνατος</a:t>
            </a:r>
            <a:r>
              <a:rPr lang="el-GR" i="1" dirty="0"/>
              <a:t> </a:t>
            </a:r>
            <a:r>
              <a:rPr lang="el-GR" i="1" dirty="0" err="1"/>
              <a:t>εἰς</a:t>
            </a:r>
            <a:r>
              <a:rPr lang="el-GR" i="1" dirty="0"/>
              <a:t> </a:t>
            </a:r>
            <a:r>
              <a:rPr lang="el-GR" i="1" dirty="0" err="1"/>
              <a:t>νῖκος</a:t>
            </a:r>
            <a:r>
              <a:rPr lang="el-GR" dirty="0"/>
              <a:t>» συμπεραίνεται ότι η Θεοτόκος νίκησε τον θάνατο ενώ ήταν ζωντανή τη στιγμή που αναχωρούσε από αυτή τη ζωή. </a:t>
            </a:r>
          </a:p>
        </p:txBody>
      </p:sp>
    </p:spTree>
    <p:extLst>
      <p:ext uri="{BB962C8B-B14F-4D97-AF65-F5344CB8AC3E}">
        <p14:creationId xmlns:p14="http://schemas.microsoft.com/office/powerpoint/2010/main" val="613892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62885"/>
          </a:xfrm>
        </p:spPr>
        <p:txBody>
          <a:bodyPr>
            <a:normAutofit/>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679404"/>
            <a:ext cx="12192000" cy="6178595"/>
          </a:xfrm>
        </p:spPr>
        <p:txBody>
          <a:bodyPr>
            <a:normAutofit fontScale="92500"/>
          </a:bodyPr>
          <a:lstStyle/>
          <a:p>
            <a:r>
              <a:rPr lang="el-GR" dirty="0"/>
              <a:t>2. Η Μετάσταση της Θεοτόκου εδράζεται στην </a:t>
            </a:r>
            <a:r>
              <a:rPr lang="el-GR" b="1" dirty="0">
                <a:solidFill>
                  <a:srgbClr val="FF0000"/>
                </a:solidFill>
                <a:effectLst>
                  <a:outerShdw blurRad="38100" dist="38100" dir="2700000" algn="tl">
                    <a:srgbClr val="000000">
                      <a:alpha val="43137"/>
                    </a:srgbClr>
                  </a:outerShdw>
                </a:effectLst>
              </a:rPr>
              <a:t>Αγία Γραφή</a:t>
            </a:r>
            <a:r>
              <a:rPr lang="el-GR" dirty="0"/>
              <a:t>,</a:t>
            </a:r>
            <a:r>
              <a:rPr lang="el-GR" b="1" dirty="0">
                <a:solidFill>
                  <a:srgbClr val="FF0000"/>
                </a:solidFill>
                <a:effectLst>
                  <a:outerShdw blurRad="38100" dist="38100" dir="2700000" algn="tl">
                    <a:srgbClr val="000000">
                      <a:alpha val="43137"/>
                    </a:srgbClr>
                  </a:outerShdw>
                </a:effectLst>
              </a:rPr>
              <a:t> </a:t>
            </a:r>
            <a:r>
              <a:rPr lang="el-GR" dirty="0"/>
              <a:t>υπάρχει ριζωμένη στην καρδιά των </a:t>
            </a:r>
            <a:r>
              <a:rPr lang="el-GR" dirty="0" err="1"/>
              <a:t>πιστευόντων</a:t>
            </a:r>
            <a:r>
              <a:rPr lang="el-GR" dirty="0"/>
              <a:t>, μαρτυρείται από τα παλιότερα χρόνια στις ιερές ακολουθίες, βρίσκεται σε πλήρη αρμονία με τις </a:t>
            </a:r>
            <a:r>
              <a:rPr lang="el-GR" b="1" dirty="0">
                <a:solidFill>
                  <a:srgbClr val="FF0000"/>
                </a:solidFill>
                <a:effectLst>
                  <a:outerShdw blurRad="38100" dist="38100" dir="2700000" algn="tl">
                    <a:srgbClr val="000000">
                      <a:alpha val="43137"/>
                    </a:srgbClr>
                  </a:outerShdw>
                </a:effectLst>
              </a:rPr>
              <a:t>άλλες αποκεκαλυμμένες αλήθειες </a:t>
            </a:r>
            <a:r>
              <a:rPr lang="el-GR" dirty="0"/>
              <a:t>και ερμηνεύεται με τις εργασίες από την επιστημοσύνη και τη γνώση των θεολόγων. Το παπικό Σύνταγμα της Μεταστάσεως παρέχει ικανό αριθμό αγιογραφικών χωρίων και παρατηρεί ότι τα χωρία αυτά οι θεολόγοι και ρήτορες τα χρησιμοποιούν με κάποια ελευθερία. Τα πιο συνηθισμένα είναι:</a:t>
            </a:r>
          </a:p>
          <a:p>
            <a:r>
              <a:rPr lang="el-GR" i="1" dirty="0" err="1"/>
              <a:t>Ψαλμ</a:t>
            </a:r>
            <a:r>
              <a:rPr lang="el-GR" i="1" dirty="0"/>
              <a:t>.</a:t>
            </a:r>
            <a:r>
              <a:rPr lang="el-GR" dirty="0"/>
              <a:t> 13, 18: «</a:t>
            </a:r>
            <a:r>
              <a:rPr lang="el-GR" i="1" dirty="0" err="1"/>
              <a:t>ἀνάστηθι</a:t>
            </a:r>
            <a:r>
              <a:rPr lang="el-GR" i="1" dirty="0"/>
              <a:t>, Κύριε, </a:t>
            </a:r>
            <a:r>
              <a:rPr lang="el-GR" i="1" dirty="0" err="1"/>
              <a:t>εἰς</a:t>
            </a:r>
            <a:r>
              <a:rPr lang="el-GR" i="1" dirty="0"/>
              <a:t> </a:t>
            </a:r>
            <a:r>
              <a:rPr lang="el-GR" i="1" dirty="0" err="1"/>
              <a:t>τὴν</a:t>
            </a:r>
            <a:r>
              <a:rPr lang="el-GR" i="1" dirty="0"/>
              <a:t> </a:t>
            </a:r>
            <a:r>
              <a:rPr lang="el-GR" i="1" dirty="0" err="1"/>
              <a:t>ἀνάπαυσὶν</a:t>
            </a:r>
            <a:r>
              <a:rPr lang="el-GR" i="1" dirty="0"/>
              <a:t> σου, </a:t>
            </a:r>
            <a:r>
              <a:rPr lang="el-GR" i="1" dirty="0" err="1"/>
              <a:t>καὶ</a:t>
            </a:r>
            <a:r>
              <a:rPr lang="el-GR" i="1" dirty="0"/>
              <a:t> </a:t>
            </a:r>
            <a:r>
              <a:rPr lang="el-GR" i="1" dirty="0" err="1"/>
              <a:t>σὺ</a:t>
            </a:r>
            <a:r>
              <a:rPr lang="el-GR" i="1" dirty="0"/>
              <a:t> </a:t>
            </a:r>
            <a:r>
              <a:rPr lang="el-GR" i="1" dirty="0" err="1"/>
              <a:t>καὶ</a:t>
            </a:r>
            <a:r>
              <a:rPr lang="el-GR" i="1" dirty="0"/>
              <a:t> ἡ </a:t>
            </a:r>
            <a:r>
              <a:rPr lang="el-GR" i="1" dirty="0" err="1"/>
              <a:t>κιβωτὸς</a:t>
            </a:r>
            <a:r>
              <a:rPr lang="el-GR" i="1" dirty="0"/>
              <a:t> </a:t>
            </a:r>
            <a:r>
              <a:rPr lang="el-GR" i="1" dirty="0" err="1"/>
              <a:t>τοῦ</a:t>
            </a:r>
            <a:r>
              <a:rPr lang="el-GR" i="1" dirty="0"/>
              <a:t> </a:t>
            </a:r>
            <a:r>
              <a:rPr lang="el-GR" i="1" dirty="0" err="1"/>
              <a:t>ἁγιάσματός</a:t>
            </a:r>
            <a:r>
              <a:rPr lang="el-GR" i="1" dirty="0"/>
              <a:t> σου</a:t>
            </a:r>
            <a:r>
              <a:rPr lang="el-GR" dirty="0"/>
              <a:t>». </a:t>
            </a:r>
          </a:p>
          <a:p>
            <a:r>
              <a:rPr lang="el-GR" i="1" dirty="0" err="1"/>
              <a:t>Ψαλμ</a:t>
            </a:r>
            <a:r>
              <a:rPr lang="el-GR" i="1" dirty="0"/>
              <a:t>. </a:t>
            </a:r>
            <a:r>
              <a:rPr lang="el-GR" dirty="0"/>
              <a:t>44, 10: «</a:t>
            </a:r>
            <a:r>
              <a:rPr lang="el-GR" i="1" dirty="0" err="1"/>
              <a:t>θυγατέρας</a:t>
            </a:r>
            <a:r>
              <a:rPr lang="el-GR" i="1" dirty="0"/>
              <a:t> </a:t>
            </a:r>
            <a:r>
              <a:rPr lang="el-GR" i="1" dirty="0" err="1"/>
              <a:t>βασιλέων</a:t>
            </a:r>
            <a:r>
              <a:rPr lang="el-GR" i="1" dirty="0"/>
              <a:t> </a:t>
            </a:r>
            <a:r>
              <a:rPr lang="el-GR" i="1" dirty="0" err="1"/>
              <a:t>ἐν</a:t>
            </a:r>
            <a:r>
              <a:rPr lang="el-GR" i="1" dirty="0"/>
              <a:t> </a:t>
            </a:r>
            <a:r>
              <a:rPr lang="el-GR" i="1" dirty="0" err="1"/>
              <a:t>τῇ</a:t>
            </a:r>
            <a:r>
              <a:rPr lang="el-GR" i="1" dirty="0"/>
              <a:t> </a:t>
            </a:r>
            <a:r>
              <a:rPr lang="el-GR" i="1" dirty="0" err="1"/>
              <a:t>τιμῇ</a:t>
            </a:r>
            <a:r>
              <a:rPr lang="el-GR" i="1" dirty="0"/>
              <a:t> σου· </a:t>
            </a:r>
            <a:r>
              <a:rPr lang="el-GR" i="1" dirty="0" err="1"/>
              <a:t>παρέστη</a:t>
            </a:r>
            <a:r>
              <a:rPr lang="el-GR" i="1" dirty="0"/>
              <a:t> ἡ </a:t>
            </a:r>
            <a:r>
              <a:rPr lang="el-GR" i="1" dirty="0" err="1"/>
              <a:t>βασίλισσα</a:t>
            </a:r>
            <a:r>
              <a:rPr lang="el-GR" i="1" dirty="0"/>
              <a:t> </a:t>
            </a:r>
            <a:r>
              <a:rPr lang="el-GR" i="1" dirty="0" err="1"/>
              <a:t>ἐκ</a:t>
            </a:r>
            <a:r>
              <a:rPr lang="el-GR" i="1" dirty="0"/>
              <a:t> </a:t>
            </a:r>
            <a:r>
              <a:rPr lang="el-GR" i="1" dirty="0" err="1"/>
              <a:t>δεξιῶν</a:t>
            </a:r>
            <a:r>
              <a:rPr lang="el-GR" i="1" dirty="0"/>
              <a:t> σου </a:t>
            </a:r>
            <a:r>
              <a:rPr lang="el-GR" i="1" dirty="0" err="1"/>
              <a:t>ἐν</a:t>
            </a:r>
            <a:r>
              <a:rPr lang="el-GR" i="1" dirty="0"/>
              <a:t> </a:t>
            </a:r>
            <a:r>
              <a:rPr lang="el-GR" i="1" dirty="0" err="1"/>
              <a:t>ἱματισμῷ</a:t>
            </a:r>
            <a:r>
              <a:rPr lang="el-GR" i="1" dirty="0"/>
              <a:t> </a:t>
            </a:r>
            <a:r>
              <a:rPr lang="el-GR" i="1" dirty="0" err="1"/>
              <a:t>διαχρύσῳ</a:t>
            </a:r>
            <a:r>
              <a:rPr lang="el-GR" i="1" dirty="0"/>
              <a:t> </a:t>
            </a:r>
            <a:r>
              <a:rPr lang="el-GR" i="1" dirty="0" err="1"/>
              <a:t>περιβεβλημένη</a:t>
            </a:r>
            <a:r>
              <a:rPr lang="el-GR" i="1" dirty="0"/>
              <a:t>, </a:t>
            </a:r>
            <a:r>
              <a:rPr lang="el-GR" i="1" dirty="0" err="1"/>
              <a:t>πεποικιλμένη</a:t>
            </a:r>
            <a:r>
              <a:rPr lang="el-GR" dirty="0"/>
              <a:t>».</a:t>
            </a:r>
          </a:p>
          <a:p>
            <a:r>
              <a:rPr lang="el-GR" i="1" dirty="0" err="1"/>
              <a:t>Ψαλμ</a:t>
            </a:r>
            <a:r>
              <a:rPr lang="el-GR" i="1" dirty="0"/>
              <a:t>.</a:t>
            </a:r>
            <a:r>
              <a:rPr lang="el-GR" dirty="0"/>
              <a:t> 44, 14-16: «</a:t>
            </a:r>
            <a:r>
              <a:rPr lang="el-GR" i="1" dirty="0" err="1"/>
              <a:t>πᾶσα</a:t>
            </a:r>
            <a:r>
              <a:rPr lang="el-GR" i="1" dirty="0"/>
              <a:t> ἡ </a:t>
            </a:r>
            <a:r>
              <a:rPr lang="el-GR" i="1" dirty="0" err="1"/>
              <a:t>δόξα</a:t>
            </a:r>
            <a:r>
              <a:rPr lang="el-GR" i="1" dirty="0"/>
              <a:t> </a:t>
            </a:r>
            <a:r>
              <a:rPr lang="el-GR" i="1" dirty="0" err="1"/>
              <a:t>τῆς</a:t>
            </a:r>
            <a:r>
              <a:rPr lang="el-GR" i="1" dirty="0"/>
              <a:t> </a:t>
            </a:r>
            <a:r>
              <a:rPr lang="el-GR" i="1" dirty="0" err="1"/>
              <a:t>θυγατρὸς</a:t>
            </a:r>
            <a:r>
              <a:rPr lang="el-GR" i="1" dirty="0"/>
              <a:t> </a:t>
            </a:r>
            <a:r>
              <a:rPr lang="el-GR" i="1" dirty="0" err="1"/>
              <a:t>τοῦ</a:t>
            </a:r>
            <a:r>
              <a:rPr lang="el-GR" i="1" dirty="0"/>
              <a:t> </a:t>
            </a:r>
            <a:r>
              <a:rPr lang="el-GR" i="1" dirty="0" err="1"/>
              <a:t>βασιλέως</a:t>
            </a:r>
            <a:r>
              <a:rPr lang="el-GR" i="1" dirty="0"/>
              <a:t> </a:t>
            </a:r>
            <a:r>
              <a:rPr lang="el-GR" i="1" dirty="0" err="1"/>
              <a:t>ἔσωθεν</a:t>
            </a:r>
            <a:r>
              <a:rPr lang="el-GR" i="1" dirty="0"/>
              <a:t>, </a:t>
            </a:r>
            <a:r>
              <a:rPr lang="el-GR" i="1" dirty="0" err="1"/>
              <a:t>ἐν</a:t>
            </a:r>
            <a:r>
              <a:rPr lang="el-GR" i="1" dirty="0"/>
              <a:t> </a:t>
            </a:r>
            <a:r>
              <a:rPr lang="el-GR" i="1" dirty="0" err="1"/>
              <a:t>κροσσωτοῖς</a:t>
            </a:r>
            <a:r>
              <a:rPr lang="el-GR" i="1" dirty="0"/>
              <a:t> </a:t>
            </a:r>
            <a:r>
              <a:rPr lang="el-GR" i="1" dirty="0" err="1"/>
              <a:t>χρυσοῖς</a:t>
            </a:r>
            <a:r>
              <a:rPr lang="el-GR" i="1" dirty="0"/>
              <a:t> </a:t>
            </a:r>
            <a:r>
              <a:rPr lang="el-GR" i="1" dirty="0" err="1"/>
              <a:t>περιβεβλημένη</a:t>
            </a:r>
            <a:r>
              <a:rPr lang="el-GR" i="1" dirty="0"/>
              <a:t>, </a:t>
            </a:r>
            <a:r>
              <a:rPr lang="el-GR" i="1" dirty="0" err="1"/>
              <a:t>πεποικιλμένη</a:t>
            </a:r>
            <a:r>
              <a:rPr lang="el-GR" i="1" dirty="0"/>
              <a:t>. </a:t>
            </a:r>
            <a:r>
              <a:rPr lang="el-GR" i="1" dirty="0" err="1"/>
              <a:t>ἀπενεχθήσονται</a:t>
            </a:r>
            <a:r>
              <a:rPr lang="el-GR" i="1" dirty="0"/>
              <a:t> </a:t>
            </a:r>
            <a:r>
              <a:rPr lang="el-GR" i="1" dirty="0" err="1"/>
              <a:t>τῷ</a:t>
            </a:r>
            <a:r>
              <a:rPr lang="el-GR" i="1" dirty="0"/>
              <a:t> </a:t>
            </a:r>
            <a:r>
              <a:rPr lang="el-GR" i="1" dirty="0" err="1"/>
              <a:t>βασιλεῖ</a:t>
            </a:r>
            <a:r>
              <a:rPr lang="el-GR" i="1" dirty="0"/>
              <a:t> </a:t>
            </a:r>
            <a:r>
              <a:rPr lang="el-GR" i="1" dirty="0" err="1"/>
              <a:t>παρθένοι</a:t>
            </a:r>
            <a:r>
              <a:rPr lang="el-GR" i="1" dirty="0"/>
              <a:t> </a:t>
            </a:r>
            <a:r>
              <a:rPr lang="el-GR" i="1" dirty="0" err="1"/>
              <a:t>ὀπίσω</a:t>
            </a:r>
            <a:r>
              <a:rPr lang="el-GR" i="1" dirty="0"/>
              <a:t> </a:t>
            </a:r>
            <a:r>
              <a:rPr lang="el-GR" i="1" dirty="0" err="1"/>
              <a:t>αὐτῆς</a:t>
            </a:r>
            <a:r>
              <a:rPr lang="el-GR" i="1" dirty="0"/>
              <a:t>, </a:t>
            </a:r>
            <a:r>
              <a:rPr lang="el-GR" i="1" dirty="0" err="1"/>
              <a:t>αἱ</a:t>
            </a:r>
            <a:r>
              <a:rPr lang="el-GR" i="1" dirty="0"/>
              <a:t> </a:t>
            </a:r>
            <a:r>
              <a:rPr lang="el-GR" i="1" dirty="0" err="1"/>
              <a:t>πλησίον</a:t>
            </a:r>
            <a:r>
              <a:rPr lang="el-GR" i="1" dirty="0"/>
              <a:t> </a:t>
            </a:r>
            <a:r>
              <a:rPr lang="el-GR" i="1" dirty="0" err="1"/>
              <a:t>αὐτῆς</a:t>
            </a:r>
            <a:r>
              <a:rPr lang="el-GR" i="1" dirty="0"/>
              <a:t> </a:t>
            </a:r>
            <a:r>
              <a:rPr lang="el-GR" i="1" dirty="0" err="1"/>
              <a:t>ἀπενεχθήσονταί</a:t>
            </a:r>
            <a:r>
              <a:rPr lang="el-GR" i="1" dirty="0"/>
              <a:t> σοι· </a:t>
            </a:r>
            <a:r>
              <a:rPr lang="el-GR" i="1" dirty="0" err="1"/>
              <a:t>ἀπενεχθήσονται</a:t>
            </a:r>
            <a:r>
              <a:rPr lang="el-GR" i="1" dirty="0"/>
              <a:t> </a:t>
            </a:r>
            <a:r>
              <a:rPr lang="el-GR" i="1" dirty="0" err="1"/>
              <a:t>ἐν</a:t>
            </a:r>
            <a:r>
              <a:rPr lang="el-GR" i="1" dirty="0"/>
              <a:t> </a:t>
            </a:r>
            <a:r>
              <a:rPr lang="el-GR" i="1" dirty="0" err="1"/>
              <a:t>εὐφροσύνῃ</a:t>
            </a:r>
            <a:r>
              <a:rPr lang="el-GR" i="1" dirty="0"/>
              <a:t> </a:t>
            </a:r>
            <a:r>
              <a:rPr lang="el-GR" i="1" dirty="0" err="1"/>
              <a:t>καὶ</a:t>
            </a:r>
            <a:r>
              <a:rPr lang="el-GR" i="1" dirty="0"/>
              <a:t> </a:t>
            </a:r>
            <a:r>
              <a:rPr lang="el-GR" i="1" dirty="0" err="1"/>
              <a:t>ἀγαλλιάσει</a:t>
            </a:r>
            <a:r>
              <a:rPr lang="el-GR" i="1" dirty="0"/>
              <a:t>, </a:t>
            </a:r>
            <a:r>
              <a:rPr lang="el-GR" i="1" dirty="0" err="1"/>
              <a:t>ἀχθήσονται</a:t>
            </a:r>
            <a:r>
              <a:rPr lang="el-GR" i="1" dirty="0"/>
              <a:t> </a:t>
            </a:r>
            <a:r>
              <a:rPr lang="el-GR" i="1" dirty="0" err="1"/>
              <a:t>εἰς</a:t>
            </a:r>
            <a:r>
              <a:rPr lang="el-GR" i="1" dirty="0"/>
              <a:t> </a:t>
            </a:r>
            <a:r>
              <a:rPr lang="el-GR" i="1" dirty="0" err="1"/>
              <a:t>ναὸν</a:t>
            </a:r>
            <a:r>
              <a:rPr lang="el-GR" i="1" dirty="0"/>
              <a:t> </a:t>
            </a:r>
            <a:r>
              <a:rPr lang="el-GR" i="1" dirty="0" err="1"/>
              <a:t>βασιλέως</a:t>
            </a:r>
            <a:r>
              <a:rPr lang="el-GR" dirty="0"/>
              <a:t>». </a:t>
            </a:r>
          </a:p>
          <a:p>
            <a:endParaRPr lang="el-GR" dirty="0"/>
          </a:p>
        </p:txBody>
      </p:sp>
    </p:spTree>
    <p:extLst>
      <p:ext uri="{BB962C8B-B14F-4D97-AF65-F5344CB8AC3E}">
        <p14:creationId xmlns:p14="http://schemas.microsoft.com/office/powerpoint/2010/main" val="2657483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02276"/>
          </a:xfrm>
        </p:spPr>
        <p:txBody>
          <a:bodyPr>
            <a:normAutofit fontScale="90000"/>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309094"/>
            <a:ext cx="12192000" cy="6548906"/>
          </a:xfrm>
        </p:spPr>
        <p:txBody>
          <a:bodyPr>
            <a:normAutofit lnSpcReduction="10000"/>
          </a:bodyPr>
          <a:lstStyle/>
          <a:p>
            <a:r>
              <a:rPr lang="el-GR" i="1" dirty="0" err="1"/>
              <a:t>Ασμ</a:t>
            </a:r>
            <a:r>
              <a:rPr lang="el-GR" i="1" dirty="0"/>
              <a:t>. </a:t>
            </a:r>
            <a:r>
              <a:rPr lang="el-GR" i="1" dirty="0" err="1"/>
              <a:t>Ασμ</a:t>
            </a:r>
            <a:r>
              <a:rPr lang="el-GR" dirty="0"/>
              <a:t>. 3,6: «</a:t>
            </a:r>
            <a:r>
              <a:rPr lang="el-GR" i="1" dirty="0" err="1"/>
              <a:t>Τίς</a:t>
            </a:r>
            <a:r>
              <a:rPr lang="el-GR" i="1" dirty="0"/>
              <a:t> </a:t>
            </a:r>
            <a:r>
              <a:rPr lang="el-GR" i="1" dirty="0" err="1"/>
              <a:t>αὕτη</a:t>
            </a:r>
            <a:r>
              <a:rPr lang="el-GR" i="1" dirty="0"/>
              <a:t> ἡ </a:t>
            </a:r>
            <a:r>
              <a:rPr lang="el-GR" i="1" dirty="0" err="1"/>
              <a:t>ἀναβαίνουσα</a:t>
            </a:r>
            <a:r>
              <a:rPr lang="el-GR" i="1" dirty="0"/>
              <a:t> </a:t>
            </a:r>
            <a:r>
              <a:rPr lang="el-GR" i="1" dirty="0" err="1"/>
              <a:t>ἀπὸ</a:t>
            </a:r>
            <a:r>
              <a:rPr lang="el-GR" i="1" dirty="0"/>
              <a:t> </a:t>
            </a:r>
            <a:r>
              <a:rPr lang="el-GR" i="1" dirty="0" err="1"/>
              <a:t>τῆς</a:t>
            </a:r>
            <a:r>
              <a:rPr lang="el-GR" i="1" dirty="0"/>
              <a:t> </a:t>
            </a:r>
            <a:r>
              <a:rPr lang="el-GR" i="1" dirty="0" err="1"/>
              <a:t>ἐρήμου</a:t>
            </a:r>
            <a:r>
              <a:rPr lang="el-GR" i="1" dirty="0"/>
              <a:t> </a:t>
            </a:r>
            <a:r>
              <a:rPr lang="el-GR" i="1" dirty="0" err="1"/>
              <a:t>ὡς</a:t>
            </a:r>
            <a:r>
              <a:rPr lang="el-GR" i="1" dirty="0"/>
              <a:t> </a:t>
            </a:r>
            <a:r>
              <a:rPr lang="el-GR" i="1" dirty="0" err="1"/>
              <a:t>στελέχη</a:t>
            </a:r>
            <a:r>
              <a:rPr lang="el-GR" i="1" dirty="0"/>
              <a:t> </a:t>
            </a:r>
            <a:r>
              <a:rPr lang="el-GR" i="1" dirty="0" err="1"/>
              <a:t>καπνοῦ</a:t>
            </a:r>
            <a:r>
              <a:rPr lang="el-GR" i="1" dirty="0"/>
              <a:t> </a:t>
            </a:r>
            <a:r>
              <a:rPr lang="el-GR" i="1" dirty="0" err="1"/>
              <a:t>τεθυμιαμένη</a:t>
            </a:r>
            <a:r>
              <a:rPr lang="el-GR" i="1" dirty="0"/>
              <a:t> </a:t>
            </a:r>
            <a:r>
              <a:rPr lang="el-GR" i="1" dirty="0" err="1"/>
              <a:t>σμύρναν</a:t>
            </a:r>
            <a:r>
              <a:rPr lang="el-GR" i="1" dirty="0"/>
              <a:t> </a:t>
            </a:r>
            <a:r>
              <a:rPr lang="el-GR" i="1" dirty="0" err="1"/>
              <a:t>καὶ</a:t>
            </a:r>
            <a:r>
              <a:rPr lang="el-GR" i="1" dirty="0"/>
              <a:t> </a:t>
            </a:r>
            <a:r>
              <a:rPr lang="el-GR" i="1" dirty="0" err="1"/>
              <a:t>λίβανον</a:t>
            </a:r>
            <a:r>
              <a:rPr lang="el-GR" i="1" dirty="0"/>
              <a:t> </a:t>
            </a:r>
            <a:r>
              <a:rPr lang="el-GR" i="1" dirty="0" err="1"/>
              <a:t>ἀπὸ</a:t>
            </a:r>
            <a:r>
              <a:rPr lang="el-GR" i="1" dirty="0"/>
              <a:t> </a:t>
            </a:r>
            <a:r>
              <a:rPr lang="el-GR" i="1" dirty="0" err="1"/>
              <a:t>πάντων</a:t>
            </a:r>
            <a:r>
              <a:rPr lang="el-GR" i="1" dirty="0"/>
              <a:t> </a:t>
            </a:r>
            <a:r>
              <a:rPr lang="el-GR" i="1" dirty="0" err="1"/>
              <a:t>κονιορτῶν</a:t>
            </a:r>
            <a:r>
              <a:rPr lang="el-GR" i="1" dirty="0"/>
              <a:t> </a:t>
            </a:r>
            <a:r>
              <a:rPr lang="el-GR" i="1" dirty="0" err="1"/>
              <a:t>μυρεψοῦ</a:t>
            </a:r>
            <a:r>
              <a:rPr lang="el-GR" dirty="0"/>
              <a:t>;»</a:t>
            </a:r>
          </a:p>
          <a:p>
            <a:r>
              <a:rPr lang="el-GR" dirty="0"/>
              <a:t>Ο Πάπας </a:t>
            </a:r>
            <a:r>
              <a:rPr lang="el-GR" dirty="0" err="1"/>
              <a:t>Πίος</a:t>
            </a:r>
            <a:r>
              <a:rPr lang="el-GR" dirty="0"/>
              <a:t> ο Ι΄ το 1904 είχε παραθέσει και το </a:t>
            </a:r>
            <a:r>
              <a:rPr lang="el-GR" b="1" i="1" dirty="0"/>
              <a:t>12</a:t>
            </a:r>
            <a:r>
              <a:rPr lang="el-GR" b="1" i="1" baseline="30000" dirty="0"/>
              <a:t>ο</a:t>
            </a:r>
            <a:r>
              <a:rPr lang="el-GR" b="1" i="1" dirty="0"/>
              <a:t> κεφάλαιο της Αποκαλύψεως </a:t>
            </a:r>
            <a:r>
              <a:rPr lang="el-GR" dirty="0"/>
              <a:t>του Ιωάννη, όπου περιγράφεται η γυναίκα η περιβεβλημένη τον ήλιο: «</a:t>
            </a:r>
            <a:r>
              <a:rPr lang="el-GR" i="1" dirty="0" err="1"/>
              <a:t>Καὶ</a:t>
            </a:r>
            <a:r>
              <a:rPr lang="el-GR" i="1" dirty="0"/>
              <a:t> </a:t>
            </a:r>
            <a:r>
              <a:rPr lang="el-GR" i="1" dirty="0" err="1"/>
              <a:t>σημεῖον</a:t>
            </a:r>
            <a:r>
              <a:rPr lang="el-GR" i="1" dirty="0"/>
              <a:t> </a:t>
            </a:r>
            <a:r>
              <a:rPr lang="el-GR" i="1" dirty="0" err="1"/>
              <a:t>μέγα</a:t>
            </a:r>
            <a:r>
              <a:rPr lang="el-GR" i="1" dirty="0"/>
              <a:t> </a:t>
            </a:r>
            <a:r>
              <a:rPr lang="el-GR" i="1" dirty="0" err="1"/>
              <a:t>ὤφθη</a:t>
            </a:r>
            <a:r>
              <a:rPr lang="el-GR" i="1" dirty="0"/>
              <a:t> </a:t>
            </a:r>
            <a:r>
              <a:rPr lang="el-GR" i="1" dirty="0" err="1"/>
              <a:t>ἐν</a:t>
            </a:r>
            <a:r>
              <a:rPr lang="el-GR" i="1" dirty="0"/>
              <a:t> </a:t>
            </a:r>
            <a:r>
              <a:rPr lang="el-GR" i="1" dirty="0" err="1"/>
              <a:t>τῷ</a:t>
            </a:r>
            <a:r>
              <a:rPr lang="el-GR" i="1" dirty="0"/>
              <a:t> </a:t>
            </a:r>
            <a:r>
              <a:rPr lang="el-GR" i="1" dirty="0" err="1"/>
              <a:t>οὐρανῷ</a:t>
            </a:r>
            <a:r>
              <a:rPr lang="el-GR" i="1" dirty="0"/>
              <a:t>, </a:t>
            </a:r>
            <a:r>
              <a:rPr lang="el-GR" i="1" dirty="0" err="1"/>
              <a:t>γυνὴ</a:t>
            </a:r>
            <a:r>
              <a:rPr lang="el-GR" i="1" dirty="0"/>
              <a:t> </a:t>
            </a:r>
            <a:r>
              <a:rPr lang="el-GR" i="1" dirty="0" err="1"/>
              <a:t>περιβεβλημένη</a:t>
            </a:r>
            <a:r>
              <a:rPr lang="el-GR" i="1" dirty="0"/>
              <a:t> </a:t>
            </a:r>
            <a:r>
              <a:rPr lang="el-GR" i="1" dirty="0" err="1"/>
              <a:t>τὸν</a:t>
            </a:r>
            <a:r>
              <a:rPr lang="el-GR" i="1" dirty="0"/>
              <a:t> </a:t>
            </a:r>
            <a:r>
              <a:rPr lang="el-GR" i="1" dirty="0" err="1"/>
              <a:t>ἥλιον</a:t>
            </a:r>
            <a:r>
              <a:rPr lang="el-GR" i="1" dirty="0"/>
              <a:t>, </a:t>
            </a:r>
            <a:r>
              <a:rPr lang="el-GR" i="1" dirty="0" err="1"/>
              <a:t>καὶ</a:t>
            </a:r>
            <a:r>
              <a:rPr lang="el-GR" i="1" dirty="0"/>
              <a:t> ἡ </a:t>
            </a:r>
            <a:r>
              <a:rPr lang="el-GR" i="1" dirty="0" err="1"/>
              <a:t>σελήνη</a:t>
            </a:r>
            <a:r>
              <a:rPr lang="el-GR" i="1" dirty="0"/>
              <a:t> </a:t>
            </a:r>
            <a:r>
              <a:rPr lang="el-GR" i="1" dirty="0" err="1"/>
              <a:t>ὑποκάτω</a:t>
            </a:r>
            <a:r>
              <a:rPr lang="el-GR" i="1" dirty="0"/>
              <a:t> </a:t>
            </a:r>
            <a:r>
              <a:rPr lang="el-GR" i="1" dirty="0" err="1"/>
              <a:t>τῶν</a:t>
            </a:r>
            <a:r>
              <a:rPr lang="el-GR" i="1" dirty="0"/>
              <a:t> </a:t>
            </a:r>
            <a:r>
              <a:rPr lang="el-GR" i="1" dirty="0" err="1"/>
              <a:t>ποδῶν</a:t>
            </a:r>
            <a:r>
              <a:rPr lang="el-GR" i="1" dirty="0"/>
              <a:t> </a:t>
            </a:r>
            <a:r>
              <a:rPr lang="el-GR" i="1" dirty="0" err="1"/>
              <a:t>αὐτῆς</a:t>
            </a:r>
            <a:r>
              <a:rPr lang="el-GR" i="1" dirty="0"/>
              <a:t>, </a:t>
            </a:r>
            <a:r>
              <a:rPr lang="el-GR" i="1" dirty="0" err="1"/>
              <a:t>καὶ</a:t>
            </a:r>
            <a:r>
              <a:rPr lang="el-GR" i="1" dirty="0"/>
              <a:t> </a:t>
            </a:r>
            <a:r>
              <a:rPr lang="el-GR" i="1" dirty="0" err="1"/>
              <a:t>ἐπὶ</a:t>
            </a:r>
            <a:r>
              <a:rPr lang="el-GR" i="1" dirty="0"/>
              <a:t> </a:t>
            </a:r>
            <a:r>
              <a:rPr lang="el-GR" i="1" dirty="0" err="1"/>
              <a:t>τῆς</a:t>
            </a:r>
            <a:r>
              <a:rPr lang="el-GR" i="1" dirty="0"/>
              <a:t> </a:t>
            </a:r>
            <a:r>
              <a:rPr lang="el-GR" i="1" dirty="0" err="1"/>
              <a:t>κεφαλῆς</a:t>
            </a:r>
            <a:r>
              <a:rPr lang="el-GR" i="1" dirty="0"/>
              <a:t> </a:t>
            </a:r>
            <a:r>
              <a:rPr lang="el-GR" i="1" dirty="0" err="1"/>
              <a:t>αὐτῆς</a:t>
            </a:r>
            <a:r>
              <a:rPr lang="el-GR" i="1" dirty="0"/>
              <a:t> </a:t>
            </a:r>
            <a:r>
              <a:rPr lang="el-GR" i="1" dirty="0" err="1"/>
              <a:t>στέφανος</a:t>
            </a:r>
            <a:r>
              <a:rPr lang="el-GR" i="1" dirty="0"/>
              <a:t> </a:t>
            </a:r>
            <a:r>
              <a:rPr lang="el-GR" i="1" dirty="0" err="1"/>
              <a:t>ἀστέρων</a:t>
            </a:r>
            <a:r>
              <a:rPr lang="el-GR" i="1" dirty="0"/>
              <a:t> </a:t>
            </a:r>
            <a:r>
              <a:rPr lang="el-GR" i="1" dirty="0" err="1"/>
              <a:t>δώδεκα</a:t>
            </a:r>
            <a:r>
              <a:rPr lang="el-GR" dirty="0"/>
              <a:t>» (</a:t>
            </a:r>
            <a:r>
              <a:rPr lang="el-GR" i="1" dirty="0" err="1"/>
              <a:t>Απ</a:t>
            </a:r>
            <a:r>
              <a:rPr lang="el-GR" i="1" dirty="0"/>
              <a:t>. </a:t>
            </a:r>
            <a:r>
              <a:rPr lang="el-GR" i="1" dirty="0" err="1"/>
              <a:t>Ιω</a:t>
            </a:r>
            <a:r>
              <a:rPr lang="el-GR" dirty="0"/>
              <a:t>. 12,1).</a:t>
            </a:r>
          </a:p>
          <a:p>
            <a:r>
              <a:rPr lang="el-GR" dirty="0"/>
              <a:t>Μεγαλύτερη όμως σημασία δίνει το παπικό κείμενο σε δύο άλλα χωρία της Παλαιάς και Καινής Διαθήκης, στο </a:t>
            </a:r>
            <a:r>
              <a:rPr lang="el-GR" dirty="0" err="1"/>
              <a:t>Πρωτοευαγγέλιο</a:t>
            </a:r>
            <a:r>
              <a:rPr lang="el-GR" dirty="0"/>
              <a:t> (</a:t>
            </a:r>
            <a:r>
              <a:rPr lang="el-GR" i="1" dirty="0"/>
              <a:t>Γεν.</a:t>
            </a:r>
            <a:r>
              <a:rPr lang="el-GR" dirty="0"/>
              <a:t> 3,15) και στον χαιρετισμό του αγγέλου Γαβριήλ (</a:t>
            </a:r>
            <a:r>
              <a:rPr lang="el-GR" i="1" dirty="0" err="1"/>
              <a:t>Λουκ</a:t>
            </a:r>
            <a:r>
              <a:rPr lang="el-GR" i="1" dirty="0"/>
              <a:t>.</a:t>
            </a:r>
            <a:r>
              <a:rPr lang="el-GR" dirty="0"/>
              <a:t> 1,28), τα οποία συσχετίζονται και με τις άλλες αποκεκαλυμμένες αλήθειες. Οι αποκεκαλυμμένες αλήθειες που συνδέονται με τη Μετάσταση είναι της </a:t>
            </a:r>
            <a:r>
              <a:rPr lang="el-GR" u="sng" dirty="0"/>
              <a:t>Ασπίλου Συλλήψεως</a:t>
            </a:r>
            <a:r>
              <a:rPr lang="el-GR" dirty="0"/>
              <a:t> και της </a:t>
            </a:r>
            <a:r>
              <a:rPr lang="el-GR" u="sng" dirty="0"/>
              <a:t>Νέας Εύας</a:t>
            </a:r>
            <a:r>
              <a:rPr lang="el-GR" dirty="0"/>
              <a:t>, αλήθειες που αποτελούν και τη θεολογική θεμελίωση του δόγματος της Μεταστάσεως. Έτσι:</a:t>
            </a:r>
          </a:p>
          <a:p>
            <a:r>
              <a:rPr lang="el-GR" b="1" dirty="0"/>
              <a:t>1</a:t>
            </a:r>
            <a:r>
              <a:rPr lang="el-GR" b="1" baseline="30000" dirty="0"/>
              <a:t>ον</a:t>
            </a:r>
            <a:r>
              <a:rPr lang="el-GR" b="1" dirty="0"/>
              <a:t> </a:t>
            </a:r>
            <a:r>
              <a:rPr lang="el-GR" dirty="0"/>
              <a:t>. Η Μετάσταση αποτελεί το συμπλήρωμα της δοθείσης, στη μακαρία Παρθένο, πληρότητας της χάριτος και η ιδιαίτερη ευλογία, η οποία αντισταθμίζει την αρά της Εύας. </a:t>
            </a:r>
          </a:p>
        </p:txBody>
      </p:sp>
    </p:spTree>
    <p:extLst>
      <p:ext uri="{BB962C8B-B14F-4D97-AF65-F5344CB8AC3E}">
        <p14:creationId xmlns:p14="http://schemas.microsoft.com/office/powerpoint/2010/main" val="33731079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72732"/>
          </a:xfrm>
        </p:spPr>
        <p:txBody>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615010"/>
            <a:ext cx="12192000" cy="6242989"/>
          </a:xfrm>
        </p:spPr>
        <p:txBody>
          <a:bodyPr>
            <a:normAutofit fontScale="92500" lnSpcReduction="10000"/>
          </a:bodyPr>
          <a:lstStyle/>
          <a:p>
            <a:r>
              <a:rPr lang="el-GR" dirty="0"/>
              <a:t>Η αυθεντία της Ρωμαιοκαθολικής Εκκλησίας την συνδέει κατά πρώτο και κύριο λόγο με την </a:t>
            </a:r>
            <a:r>
              <a:rPr lang="el-GR" u="sng" dirty="0"/>
              <a:t>Άσπιλη Σύλληψη</a:t>
            </a:r>
            <a:r>
              <a:rPr lang="el-GR" dirty="0"/>
              <a:t>. Εφόσον δεν κληρονόμησε την προπατορική αμαρτία δεν κληρονόμησε και τις συνέπειές της, από τις οποίες πρωταρχική θέση κατέχει η επιστροφή του σώματος στη γη και η αποσύνδεσή του από την ψυχή μέχρι την κοινή ανάσταση. Γι’ αυτό και τονίζεται ότι η ανακήρυξη του δόγματος της Μετάστασης συνέβαλε, ώστε όλοι οι πιστοί να μπορέσουν να κατανοήσουν αποτελεσματικότερα το μυστήριο της Ασπίλου Συλλήψεως. Τα δύο αυτά δόγματα συνδέονται στενότατα.</a:t>
            </a:r>
          </a:p>
          <a:p>
            <a:r>
              <a:rPr lang="el-GR" b="1" dirty="0"/>
              <a:t>2</a:t>
            </a:r>
            <a:r>
              <a:rPr lang="el-GR" b="1" baseline="30000" dirty="0"/>
              <a:t>ον</a:t>
            </a:r>
            <a:r>
              <a:rPr lang="el-GR" b="1" dirty="0"/>
              <a:t> </a:t>
            </a:r>
            <a:r>
              <a:rPr lang="el-GR" dirty="0"/>
              <a:t>. Η διδασκαλία περί της Θεοτόκου ως </a:t>
            </a:r>
            <a:r>
              <a:rPr lang="el-GR" u="sng" dirty="0"/>
              <a:t>Νέας Εύας</a:t>
            </a:r>
            <a:r>
              <a:rPr lang="el-GR" dirty="0"/>
              <a:t>, της </a:t>
            </a:r>
            <a:r>
              <a:rPr lang="en-US" dirty="0" err="1"/>
              <a:t>Socia</a:t>
            </a:r>
            <a:r>
              <a:rPr lang="en-US" dirty="0"/>
              <a:t> </a:t>
            </a:r>
            <a:r>
              <a:rPr lang="el-GR" dirty="0"/>
              <a:t>του Νέου Αδάμ, της </a:t>
            </a:r>
            <a:r>
              <a:rPr lang="el-GR" u="sng" dirty="0"/>
              <a:t>συνεργού Αυτού στο έργο της σωτηρίας του ανθρώπου </a:t>
            </a:r>
            <a:r>
              <a:rPr lang="el-GR" dirty="0"/>
              <a:t>από την αμαρτία και τον θάνατο, αποτελεί την άλλη βασική αποκεκαλυμμένη αλήθεια στην οποία θεμελιώνεται η Μετάσταση. Η παπική θέση σύμφωνα με την οποία η Ανάσταση του Κυρίου συνεκτιμάται με τη Μετάσταση της Θεοτόκου, θεμελιώνεται στο γεγονός ότι επί </a:t>
            </a:r>
            <a:r>
              <a:rPr lang="el-GR" dirty="0" err="1"/>
              <a:t>ίσοις</a:t>
            </a:r>
            <a:r>
              <a:rPr lang="el-GR" dirty="0"/>
              <a:t> </a:t>
            </a:r>
            <a:r>
              <a:rPr lang="el-GR" dirty="0" err="1"/>
              <a:t>όροις</a:t>
            </a:r>
            <a:r>
              <a:rPr lang="el-GR" dirty="0"/>
              <a:t> πραγματοποίησαν νίκη κατά του θανάτου και της αμαρτίας. Ωστόσο, η  θεολογική θέση της </a:t>
            </a:r>
            <a:r>
              <a:rPr lang="el-GR" dirty="0" err="1"/>
              <a:t>Συλλυτρώτριας</a:t>
            </a:r>
            <a:r>
              <a:rPr lang="el-GR" dirty="0"/>
              <a:t> παρά την εξέχουσα θέση της στη ρωμαιοκαθολική πίστη παραμένει ακόμη στη σφαίρα του θεολογούμενου χωρίς να αποτελεί επίσημο δόγμα.  </a:t>
            </a:r>
          </a:p>
        </p:txBody>
      </p:sp>
    </p:spTree>
    <p:extLst>
      <p:ext uri="{BB962C8B-B14F-4D97-AF65-F5344CB8AC3E}">
        <p14:creationId xmlns:p14="http://schemas.microsoft.com/office/powerpoint/2010/main" val="3130866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72732"/>
          </a:xfrm>
        </p:spPr>
        <p:txBody>
          <a:bodyPr/>
          <a:lstStyle/>
          <a:p>
            <a:pPr algn="ctr"/>
            <a:r>
              <a:rPr lang="el-GR" dirty="0"/>
              <a:t>ΑΙΤΙΑ ΠΑΡΕΚΚΛΙΣΗΣ</a:t>
            </a:r>
          </a:p>
        </p:txBody>
      </p:sp>
      <p:sp>
        <p:nvSpPr>
          <p:cNvPr id="3" name="Θέση περιεχομένου 2"/>
          <p:cNvSpPr>
            <a:spLocks noGrp="1"/>
          </p:cNvSpPr>
          <p:nvPr>
            <p:ph idx="1"/>
          </p:nvPr>
        </p:nvSpPr>
        <p:spPr>
          <a:xfrm>
            <a:off x="0" y="502276"/>
            <a:ext cx="12192000" cy="6355723"/>
          </a:xfrm>
        </p:spPr>
        <p:txBody>
          <a:bodyPr>
            <a:normAutofit lnSpcReduction="10000"/>
          </a:bodyPr>
          <a:lstStyle/>
          <a:p>
            <a:r>
              <a:rPr lang="el-GR" dirty="0"/>
              <a:t>«</a:t>
            </a:r>
            <a:r>
              <a:rPr lang="el-GR" i="1" dirty="0"/>
              <a:t>Όταν μιλάμε για τη συνάφεια της Μαρίας προς τον Ιησού αναπτύσσουμε εκείνο με το οποίο συνάφθηκε από τη στιγμή της σύλληψης. Το έργο για το οποίο σαρκώνεται ο Λόγος είναι η σωτηρία του κόσμου. Η Μαρία συνεργάζεται στη σωτηρία αυτή σε όλες τις φάσεις της. Εξαιτίας αυτού του γεγονότος κανείς δεν μπορεί να αμφιβάλλει για το έργο, το οποίο επιτελεί και τη στιγμή της εκπλήρωσης της απολυτρωτικής θυσίας, μέχρι και κατά τη χορήγηση της Χάρης από γενιά σε γενιά: είναι η αχώριστος σύντροφος του Χριστού, η οποία αποτελεί μαζί με Εκείνον μια και μοναδική αρχή (αιτία) σωτηρίας και ζωής</a:t>
            </a:r>
            <a:r>
              <a:rPr lang="el-GR" dirty="0"/>
              <a:t>». (</a:t>
            </a:r>
            <a:r>
              <a:rPr lang="en-US" dirty="0"/>
              <a:t>M.-J. Nicolas, La Mere du </a:t>
            </a:r>
            <a:r>
              <a:rPr lang="en-US" dirty="0" err="1"/>
              <a:t>Sauveur</a:t>
            </a:r>
            <a:r>
              <a:rPr lang="en-US" dirty="0"/>
              <a:t>, </a:t>
            </a:r>
            <a:r>
              <a:rPr lang="el-GR" dirty="0"/>
              <a:t>σ. 108-109)</a:t>
            </a:r>
          </a:p>
          <a:p>
            <a:r>
              <a:rPr lang="el-GR" dirty="0"/>
              <a:t>Με το νέο αυτό στοιχείο, το σωτηριολογικό, αναπτύσσεται η λεγόμενη </a:t>
            </a:r>
            <a:r>
              <a:rPr lang="el-GR" dirty="0" err="1"/>
              <a:t>Μαριολογία</a:t>
            </a:r>
            <a:r>
              <a:rPr lang="el-GR" dirty="0"/>
              <a:t>, η οποία δημιουργεί διαρκώς νέες επιμέρους διαστάσεις του θεομητορικού προβλήματος. </a:t>
            </a:r>
          </a:p>
          <a:p>
            <a:r>
              <a:rPr lang="el-GR" dirty="0"/>
              <a:t>Στις επιμέρους ιδιότητές της αναλυόμενη η </a:t>
            </a:r>
            <a:r>
              <a:rPr lang="en-US" dirty="0"/>
              <a:t>Mater Dei et </a:t>
            </a:r>
            <a:r>
              <a:rPr lang="en-US" dirty="0" err="1"/>
              <a:t>Socia</a:t>
            </a:r>
            <a:r>
              <a:rPr lang="en-US" dirty="0"/>
              <a:t> (</a:t>
            </a:r>
            <a:r>
              <a:rPr lang="el-GR" dirty="0"/>
              <a:t>η Μητέρα του Θεού και Συνεργός) προσδιορίζεται ως </a:t>
            </a:r>
            <a:r>
              <a:rPr lang="el-GR" dirty="0" err="1"/>
              <a:t>συλλυτρώτρια</a:t>
            </a:r>
            <a:r>
              <a:rPr lang="el-GR" dirty="0"/>
              <a:t> </a:t>
            </a:r>
            <a:r>
              <a:rPr lang="en-US" dirty="0"/>
              <a:t>(</a:t>
            </a:r>
            <a:r>
              <a:rPr lang="en-US" dirty="0" err="1"/>
              <a:t>corredemprtix</a:t>
            </a:r>
            <a:r>
              <a:rPr lang="en-US" dirty="0"/>
              <a:t>), </a:t>
            </a:r>
            <a:r>
              <a:rPr lang="el-GR" dirty="0"/>
              <a:t>μητέρα της Εκκλησίας </a:t>
            </a:r>
            <a:r>
              <a:rPr lang="en-US" dirty="0"/>
              <a:t>(mater Ecclesiae)</a:t>
            </a:r>
            <a:r>
              <a:rPr lang="el-GR" dirty="0"/>
              <a:t>, </a:t>
            </a:r>
            <a:r>
              <a:rPr lang="el-GR" dirty="0" err="1"/>
              <a:t>ασπίλως</a:t>
            </a:r>
            <a:r>
              <a:rPr lang="el-GR" dirty="0"/>
              <a:t> συλληφθείσα</a:t>
            </a:r>
            <a:r>
              <a:rPr lang="en-US" dirty="0"/>
              <a:t> (</a:t>
            </a:r>
            <a:r>
              <a:rPr lang="en-US" dirty="0" err="1"/>
              <a:t>immaculata</a:t>
            </a:r>
            <a:r>
              <a:rPr lang="en-US" dirty="0"/>
              <a:t>)</a:t>
            </a:r>
            <a:r>
              <a:rPr lang="el-GR" dirty="0"/>
              <a:t>, ενδόξως μεταστάσα μαζί με το σώμα της </a:t>
            </a:r>
            <a:r>
              <a:rPr lang="en-US" dirty="0"/>
              <a:t>(</a:t>
            </a:r>
            <a:r>
              <a:rPr lang="en-US" dirty="0" err="1"/>
              <a:t>assumpta</a:t>
            </a:r>
            <a:r>
              <a:rPr lang="en-US" dirty="0"/>
              <a:t>)</a:t>
            </a:r>
            <a:r>
              <a:rPr lang="el-GR" dirty="0"/>
              <a:t>, ενώ ακόμη ζούσε σύμφωνα με την επίσημη εκδοχή. </a:t>
            </a:r>
          </a:p>
        </p:txBody>
      </p:sp>
    </p:spTree>
    <p:extLst>
      <p:ext uri="{BB962C8B-B14F-4D97-AF65-F5344CB8AC3E}">
        <p14:creationId xmlns:p14="http://schemas.microsoft.com/office/powerpoint/2010/main" val="538759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76517"/>
          </a:xfrm>
        </p:spPr>
        <p:txBody>
          <a:bodyPr>
            <a:normAutofit fontScale="90000"/>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476518"/>
            <a:ext cx="12192000" cy="6381482"/>
          </a:xfrm>
        </p:spPr>
        <p:txBody>
          <a:bodyPr>
            <a:normAutofit/>
          </a:bodyPr>
          <a:lstStyle/>
          <a:p>
            <a:r>
              <a:rPr lang="el-GR" dirty="0"/>
              <a:t>Από τη θεολογική θεμελίωση του δόγματος της Μεταστάσεως συνάγεται ότι:</a:t>
            </a:r>
          </a:p>
          <a:p>
            <a:r>
              <a:rPr lang="el-GR" b="1" dirty="0">
                <a:solidFill>
                  <a:srgbClr val="FF0000"/>
                </a:solidFill>
              </a:rPr>
              <a:t>1</a:t>
            </a:r>
            <a:r>
              <a:rPr lang="el-GR" b="1" baseline="30000" dirty="0">
                <a:solidFill>
                  <a:srgbClr val="FF0000"/>
                </a:solidFill>
              </a:rPr>
              <a:t>ον</a:t>
            </a:r>
            <a:r>
              <a:rPr lang="el-GR" dirty="0"/>
              <a:t> . Η Θεοτόκος ως </a:t>
            </a:r>
            <a:r>
              <a:rPr lang="el-GR" dirty="0" err="1"/>
              <a:t>ασπίλως</a:t>
            </a:r>
            <a:r>
              <a:rPr lang="el-GR" dirty="0"/>
              <a:t> συλληφθείσα δεν υπόκειτο στον θάνατο. Συνεπώς δεν πέθανε. Ως Νέα Εύα, συμμετέχουσα σε όλα στο </a:t>
            </a:r>
            <a:r>
              <a:rPr lang="el-GR" dirty="0" err="1"/>
              <a:t>σωτηριώδες</a:t>
            </a:r>
            <a:r>
              <a:rPr lang="el-GR" dirty="0"/>
              <a:t> έργο του Υιού της κατά του θανάτου, έπρεπε να επιφέρει σ’ αυτόν πλήγμα, όπως και Εκείνος. Όσοι δεν δέχονται τον θάνατο της Θεοτόκου και πιστεύουν ότι </a:t>
            </a:r>
            <a:r>
              <a:rPr lang="el-GR" dirty="0" err="1"/>
              <a:t>μετέστη</a:t>
            </a:r>
            <a:r>
              <a:rPr lang="el-GR" dirty="0"/>
              <a:t> στην αιώνια μακαριότητα ενώ ήταν ζωντανή, στηρίζονται στο δόγμα της </a:t>
            </a:r>
            <a:r>
              <a:rPr lang="el-GR" u="sng" dirty="0"/>
              <a:t>Ασπίλου Συλλήψεως</a:t>
            </a:r>
            <a:r>
              <a:rPr lang="el-GR" dirty="0"/>
              <a:t>. Υπάρχει όμως και η παράδοση της Εκκλησίας που αναφέρεται σαφώς στον θάνατο και την «ανάσταση» της Θεοτόκου. Το παπικό σκεπτικό δεν μπορούσε να παραβλέψει την παράδοση και γι’ αυτό συνέδεσαν  τη Μετάσταση με την </a:t>
            </a:r>
            <a:r>
              <a:rPr lang="el-GR" dirty="0">
                <a:solidFill>
                  <a:srgbClr val="FF0000"/>
                </a:solidFill>
              </a:rPr>
              <a:t>αφθαρσία</a:t>
            </a:r>
            <a:r>
              <a:rPr lang="el-GR" dirty="0"/>
              <a:t> και την </a:t>
            </a:r>
            <a:r>
              <a:rPr lang="el-GR" dirty="0">
                <a:solidFill>
                  <a:srgbClr val="FF0000"/>
                </a:solidFill>
              </a:rPr>
              <a:t>αθανασία</a:t>
            </a:r>
            <a:r>
              <a:rPr lang="el-GR" dirty="0"/>
              <a:t> αποσιωπώντας τον θάνατο της Θεοτόκου. Έτσι, η </a:t>
            </a:r>
            <a:r>
              <a:rPr lang="el-GR" u="sng" dirty="0"/>
              <a:t>διδασκαλία της Νέας Εύας </a:t>
            </a:r>
            <a:r>
              <a:rPr lang="el-GR" dirty="0"/>
              <a:t>χωρίς να επιβάλλει τον θάνατο της Θεοτόκου (για να καλύψει αυτούς που δεν τον δέχονταν)  αλλά και χωρίς να τον αγνοεί (για να καλύψει και αυτούς που τον δέχονταν), μαρτυρεί τη νίκη πάνω στον θάνατο ως αφθαρσία και μη αποσύνδεση του σώματος με την ψυχή της Θεοτόκου, αποτελώντας τον άξονα μεταξύ των δύο πόλων, του θανάτου και της αθανασίας. </a:t>
            </a:r>
          </a:p>
        </p:txBody>
      </p:sp>
    </p:spTree>
    <p:extLst>
      <p:ext uri="{BB962C8B-B14F-4D97-AF65-F5344CB8AC3E}">
        <p14:creationId xmlns:p14="http://schemas.microsoft.com/office/powerpoint/2010/main" val="36362891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05305"/>
          </a:xfrm>
        </p:spPr>
        <p:txBody>
          <a:bodyPr>
            <a:normAutofit fontScale="90000"/>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605306"/>
            <a:ext cx="12192000" cy="6252693"/>
          </a:xfrm>
        </p:spPr>
        <p:txBody>
          <a:bodyPr>
            <a:normAutofit fontScale="92500" lnSpcReduction="20000"/>
          </a:bodyPr>
          <a:lstStyle/>
          <a:p>
            <a:r>
              <a:rPr lang="el-GR" b="1" dirty="0">
                <a:solidFill>
                  <a:srgbClr val="FF0000"/>
                </a:solidFill>
              </a:rPr>
              <a:t>2</a:t>
            </a:r>
            <a:r>
              <a:rPr lang="el-GR" b="1" baseline="30000" dirty="0">
                <a:solidFill>
                  <a:srgbClr val="FF0000"/>
                </a:solidFill>
              </a:rPr>
              <a:t>ον</a:t>
            </a:r>
            <a:r>
              <a:rPr lang="el-GR" dirty="0"/>
              <a:t> . Η Θεοτόκος ως </a:t>
            </a:r>
            <a:r>
              <a:rPr lang="el-GR" dirty="0" err="1"/>
              <a:t>ασπίλως</a:t>
            </a:r>
            <a:r>
              <a:rPr lang="el-GR" dirty="0"/>
              <a:t> συλληφθείσα έπρεπε να απαλλαγεί από την προπατορική αμαρτία και τις συνέπειές της, δηλαδή τον θάνατο, την φθορά μέσα στον τάφο, την αναμονή της απολύτρωσής της μέχρι τη συντέλεια του αιώνος. Ως Νέα Εύα έπρεπε να συμμετάσχει και δια του θανάτου στο </a:t>
            </a:r>
            <a:r>
              <a:rPr lang="el-GR" dirty="0" err="1"/>
              <a:t>σωτηριώδες</a:t>
            </a:r>
            <a:r>
              <a:rPr lang="el-GR" dirty="0"/>
              <a:t> έργο του Υιού της κατά του διαβόλου. Γι’ αυτό, αν και απαλλαγμένη του προπατορικού αμαρτήματος, αυτοί που δέχονται τον θάνατο της Θεοτόκου υποστηρίζουν ότι πέθανε όπως Εκείνος και αναστήθηκε και </a:t>
            </a:r>
            <a:r>
              <a:rPr lang="el-GR" dirty="0" err="1"/>
              <a:t>μετέστη</a:t>
            </a:r>
            <a:r>
              <a:rPr lang="el-GR" dirty="0"/>
              <a:t> όπως Εκείνος με σώμα και ψυχή. Ο θάνατος και των δύο δεν οφείλεται στην αμαρτία αλλά στη θεία Πρόνοια με απώτερο σκοπό τη σωτηρία του ανθρώπου. Και οι δύο όμως ήταν απαλλαγμένοι από την φθορά του τάφου. Γι’ αυτό και η </a:t>
            </a:r>
            <a:r>
              <a:rPr lang="el-GR" u="sng" dirty="0"/>
              <a:t>διδασκαλία περί Νέας Εύας </a:t>
            </a:r>
            <a:r>
              <a:rPr lang="el-GR" dirty="0"/>
              <a:t>υποστηρίζει περισσότερο τη Μετάσταση της Θεοτόκου, καθώς </a:t>
            </a:r>
            <a:r>
              <a:rPr lang="el-GR" u="sng" dirty="0"/>
              <a:t>αμβλύνει την αντίθεση μεταξύ της αθανασίας </a:t>
            </a:r>
            <a:r>
              <a:rPr lang="el-GR" dirty="0"/>
              <a:t>που απορρέει από το δόγμα της Ασπίλου Συλλήψεως </a:t>
            </a:r>
            <a:r>
              <a:rPr lang="el-GR" u="sng" dirty="0"/>
              <a:t>και του ιστορικώς </a:t>
            </a:r>
            <a:r>
              <a:rPr lang="el-GR" u="sng" dirty="0" err="1"/>
              <a:t>μαρτυρουμένου</a:t>
            </a:r>
            <a:r>
              <a:rPr lang="el-GR" u="sng" dirty="0"/>
              <a:t> θανάτου της</a:t>
            </a:r>
            <a:r>
              <a:rPr lang="el-GR" dirty="0"/>
              <a:t>, που είναι σύμφωνος και με την παράδοση της Εκκλησίας.  </a:t>
            </a:r>
          </a:p>
          <a:p>
            <a:r>
              <a:rPr lang="el-GR" b="1" dirty="0">
                <a:solidFill>
                  <a:srgbClr val="FF0000"/>
                </a:solidFill>
              </a:rPr>
              <a:t>3</a:t>
            </a:r>
            <a:r>
              <a:rPr lang="el-GR" b="1" baseline="30000" dirty="0">
                <a:solidFill>
                  <a:srgbClr val="FF0000"/>
                </a:solidFill>
              </a:rPr>
              <a:t>ον</a:t>
            </a:r>
            <a:r>
              <a:rPr lang="el-GR" dirty="0"/>
              <a:t> . Άλλες αλήθειες της χριστιανικής πίστης που συνδέονται με τη Μετάσταση είναι η </a:t>
            </a:r>
            <a:r>
              <a:rPr lang="el-GR" u="sng" dirty="0"/>
              <a:t>θεία μητρότητα</a:t>
            </a:r>
            <a:r>
              <a:rPr lang="el-GR" dirty="0"/>
              <a:t>, η </a:t>
            </a:r>
            <a:r>
              <a:rPr lang="el-GR" u="sng" dirty="0" err="1"/>
              <a:t>Αειπαρθενία</a:t>
            </a:r>
            <a:r>
              <a:rPr lang="el-GR" dirty="0"/>
              <a:t> και η </a:t>
            </a:r>
            <a:r>
              <a:rPr lang="el-GR" u="sng" dirty="0"/>
              <a:t>αγιότητα σε όλα</a:t>
            </a:r>
            <a:r>
              <a:rPr lang="el-GR" dirty="0"/>
              <a:t>. Στην παράδοση της Εκκλησίας οι </a:t>
            </a:r>
            <a:r>
              <a:rPr lang="el-GR" dirty="0">
                <a:solidFill>
                  <a:srgbClr val="FF0000"/>
                </a:solidFill>
                <a:effectLst>
                  <a:outerShdw blurRad="38100" dist="38100" dir="2700000" algn="tl">
                    <a:srgbClr val="000000">
                      <a:alpha val="43137"/>
                    </a:srgbClr>
                  </a:outerShdw>
                </a:effectLst>
              </a:rPr>
              <a:t>μεταστάσεις άλλων αγίων </a:t>
            </a:r>
            <a:r>
              <a:rPr lang="el-GR" dirty="0"/>
              <a:t>που προηγήθηκαν της Θεοτόκου αλλά και οι </a:t>
            </a:r>
            <a:r>
              <a:rPr lang="el-GR" dirty="0">
                <a:solidFill>
                  <a:srgbClr val="FF0000"/>
                </a:solidFill>
                <a:effectLst>
                  <a:outerShdw blurRad="38100" dist="38100" dir="2700000" algn="tl">
                    <a:srgbClr val="000000">
                      <a:alpha val="43137"/>
                    </a:srgbClr>
                  </a:outerShdw>
                </a:effectLst>
              </a:rPr>
              <a:t>αναστάσεις πολλών δικαίων κατά την ημέρα της Ανάστασης του Κυρίου</a:t>
            </a:r>
            <a:r>
              <a:rPr lang="el-GR" dirty="0"/>
              <a:t>, αποτέλεσαν καλό προηγούμενο για την ευσεβή παράδοση της Θεοτόκου στα μεταγενέστερα χρόνια.   </a:t>
            </a:r>
          </a:p>
        </p:txBody>
      </p:sp>
    </p:spTree>
    <p:extLst>
      <p:ext uri="{BB962C8B-B14F-4D97-AF65-F5344CB8AC3E}">
        <p14:creationId xmlns:p14="http://schemas.microsoft.com/office/powerpoint/2010/main" val="2149895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56823"/>
          </a:xfrm>
        </p:spPr>
        <p:txBody>
          <a:bodyPr>
            <a:normAutofit fontScale="90000"/>
          </a:bodyPr>
          <a:lstStyle/>
          <a:p>
            <a:pPr algn="ctr"/>
            <a:r>
              <a:rPr lang="el-GR" dirty="0"/>
              <a:t>Η Μετάσταση της Θεοτόκου </a:t>
            </a:r>
            <a:r>
              <a:rPr lang="en-US" dirty="0"/>
              <a:t>(</a:t>
            </a:r>
            <a:r>
              <a:rPr lang="en-US" dirty="0" err="1"/>
              <a:t>Assumptio</a:t>
            </a:r>
            <a:r>
              <a:rPr lang="en-US" dirty="0"/>
              <a:t>)</a:t>
            </a:r>
            <a:endParaRPr lang="el-GR" dirty="0"/>
          </a:p>
        </p:txBody>
      </p:sp>
      <p:sp>
        <p:nvSpPr>
          <p:cNvPr id="3" name="Θέση περιεχομένου 2"/>
          <p:cNvSpPr>
            <a:spLocks noGrp="1"/>
          </p:cNvSpPr>
          <p:nvPr>
            <p:ph idx="1"/>
          </p:nvPr>
        </p:nvSpPr>
        <p:spPr>
          <a:xfrm>
            <a:off x="0" y="537738"/>
            <a:ext cx="12192000" cy="6320262"/>
          </a:xfrm>
        </p:spPr>
        <p:txBody>
          <a:bodyPr>
            <a:normAutofit lnSpcReduction="10000"/>
          </a:bodyPr>
          <a:lstStyle/>
          <a:p>
            <a:r>
              <a:rPr lang="el-GR" b="1" dirty="0">
                <a:solidFill>
                  <a:srgbClr val="FF0000"/>
                </a:solidFill>
              </a:rPr>
              <a:t>4</a:t>
            </a:r>
            <a:r>
              <a:rPr lang="el-GR" b="1" baseline="30000" dirty="0">
                <a:solidFill>
                  <a:srgbClr val="FF0000"/>
                </a:solidFill>
              </a:rPr>
              <a:t>ον</a:t>
            </a:r>
            <a:r>
              <a:rPr lang="el-GR" dirty="0"/>
              <a:t> . Μεταξύ των αποδεικτικών στοιχείων της Μεταστάσεως, ως αποκεκαλυμμένης αλήθειας, απαριθμείται και η </a:t>
            </a:r>
            <a:r>
              <a:rPr lang="el-GR" b="1" dirty="0">
                <a:solidFill>
                  <a:srgbClr val="FF0000"/>
                </a:solidFill>
                <a:effectLst>
                  <a:outerShdw blurRad="38100" dist="38100" dir="2700000" algn="tl">
                    <a:srgbClr val="000000">
                      <a:alpha val="43137"/>
                    </a:srgbClr>
                  </a:outerShdw>
                </a:effectLst>
              </a:rPr>
              <a:t>παράδοση της Εκκλησίας</a:t>
            </a:r>
            <a:r>
              <a:rPr lang="el-GR" dirty="0"/>
              <a:t>. Αυτή περιλαμβάνει τον γραπτό λόγο που περιέχεται στα πατερικά συγγράμματα και στη λειτουργική πράξη της Εκκλησίας. Η παράδοση, στην οποία αναφέρεται το παπικό κείμενο, συγκροτείται από </a:t>
            </a:r>
            <a:r>
              <a:rPr lang="el-GR" u="sng" dirty="0"/>
              <a:t>τρεις μαρτυρίες</a:t>
            </a:r>
            <a:r>
              <a:rPr lang="el-GR" dirty="0"/>
              <a:t>, οι οποίες προέρχονται από τους Πατέρες της Ανατολικής Εκκλησίας: τον Ιωάννη τον Δαμασκηνό, τον Γερμανό Κωνσταντινουπόλεως και τον </a:t>
            </a:r>
            <a:r>
              <a:rPr lang="el-GR" dirty="0" err="1"/>
              <a:t>Μόδεστο</a:t>
            </a:r>
            <a:r>
              <a:rPr lang="el-GR" dirty="0"/>
              <a:t> Ιεροσολύμων, αλλά και από την </a:t>
            </a:r>
            <a:r>
              <a:rPr lang="el-GR" u="sng" dirty="0"/>
              <a:t>εορτή της Κοιμήσεως της Θεοτόκου</a:t>
            </a:r>
            <a:r>
              <a:rPr lang="el-GR" dirty="0"/>
              <a:t>, η οποία μαρτυρείται και στην αρχαία Ανατολική Εκκλησία αλλά και στη Δυτική. Μάλιστα ο Ιωάννης ο Δαμασκηνός, ο οποίος μιλάει για τη μετάσταση της Θεοτόκου χαρακτηρίζεται ως «ο πλέον αξιόλογος κήρυκας της παραδεδομένης αυτής αλήθειας». Στη Ρωμαιοκαθολική Εκκλησία γίνεται ευρύτατη χρήση της παράδοσης αυτής, καθώς αποτελεί την αποκλειστική και μοναδική πηγή για τα έσχατα της Θεοτόκου.  Ωστόσο, η περί του θανάτου και της μεταστάσεως της Θεοτόκου πατερική διδασκαλία δεν έχει καμία σχέση και σε καμία περίπτωση δεν αποτελεί πηγή και αφετηρία για τη διδασκαλία της Ρωμαιοκαθολικής </a:t>
            </a:r>
            <a:r>
              <a:rPr lang="en-US" dirty="0" err="1"/>
              <a:t>Assumptio</a:t>
            </a:r>
            <a:r>
              <a:rPr lang="el-GR" dirty="0"/>
              <a:t>. </a:t>
            </a:r>
          </a:p>
        </p:txBody>
      </p:sp>
    </p:spTree>
    <p:extLst>
      <p:ext uri="{BB962C8B-B14F-4D97-AF65-F5344CB8AC3E}">
        <p14:creationId xmlns:p14="http://schemas.microsoft.com/office/powerpoint/2010/main" val="3697282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corredemptrix</a:t>
            </a:r>
            <a:r>
              <a:rPr lang="en-US" dirty="0"/>
              <a:t>)</a:t>
            </a:r>
            <a:endParaRPr lang="el-GR" dirty="0"/>
          </a:p>
        </p:txBody>
      </p:sp>
      <p:sp>
        <p:nvSpPr>
          <p:cNvPr id="3" name="Θέση περιεχομένου 2"/>
          <p:cNvSpPr>
            <a:spLocks noGrp="1"/>
          </p:cNvSpPr>
          <p:nvPr>
            <p:ph idx="1"/>
          </p:nvPr>
        </p:nvSpPr>
        <p:spPr>
          <a:xfrm>
            <a:off x="0" y="502276"/>
            <a:ext cx="12192000" cy="6355723"/>
          </a:xfrm>
        </p:spPr>
        <p:txBody>
          <a:bodyPr>
            <a:normAutofit/>
          </a:bodyPr>
          <a:lstStyle/>
          <a:p>
            <a:r>
              <a:rPr lang="el-GR" dirty="0"/>
              <a:t>Ως επίσημο </a:t>
            </a:r>
            <a:r>
              <a:rPr lang="en-US" dirty="0"/>
              <a:t>status </a:t>
            </a:r>
            <a:r>
              <a:rPr lang="el-GR" dirty="0"/>
              <a:t>της σχετικής θεολογικής απόδειξης θεωρείται η θέση του </a:t>
            </a:r>
            <a:r>
              <a:rPr lang="el-GR" b="1" dirty="0"/>
              <a:t>Πάπα </a:t>
            </a:r>
            <a:r>
              <a:rPr lang="el-GR" b="1" dirty="0" err="1"/>
              <a:t>Πίου</a:t>
            </a:r>
            <a:r>
              <a:rPr lang="el-GR" b="1" dirty="0"/>
              <a:t> ΙΒ΄ </a:t>
            </a:r>
            <a:r>
              <a:rPr lang="el-GR" dirty="0"/>
              <a:t>(1939-1958) για τη Μαρία ως Νέα Εύα, δηλαδή </a:t>
            </a:r>
            <a:r>
              <a:rPr lang="el-GR" dirty="0" err="1"/>
              <a:t>συλλυτρώτρια</a:t>
            </a:r>
            <a:r>
              <a:rPr lang="el-GR" dirty="0"/>
              <a:t>. Οι υπόλοιποι θεολόγοι αναφέρονται στη δική του θέση και στις δικές του αποδείξεις. </a:t>
            </a:r>
          </a:p>
          <a:p>
            <a:r>
              <a:rPr lang="el-GR" dirty="0"/>
              <a:t>Η κυριαρχούσα μέχρι και σήμερα έννοια, που εκφράζει την επίσημη παπική διδασκαλία και τον </a:t>
            </a:r>
            <a:r>
              <a:rPr lang="el-GR" dirty="0" err="1"/>
              <a:t>μαριολογικό</a:t>
            </a:r>
            <a:r>
              <a:rPr lang="el-GR" dirty="0"/>
              <a:t> προβληματισμό, είναι η έννοια της «</a:t>
            </a:r>
            <a:r>
              <a:rPr lang="el-GR" i="1" dirty="0"/>
              <a:t>συνεργίας της Μαρίας για τη σωτηρία του κόσμου</a:t>
            </a:r>
            <a:r>
              <a:rPr lang="el-GR" dirty="0"/>
              <a:t>». </a:t>
            </a:r>
          </a:p>
          <a:p>
            <a:r>
              <a:rPr lang="el-GR" dirty="0"/>
              <a:t>Από την ανακήρυξη της </a:t>
            </a:r>
            <a:r>
              <a:rPr lang="el-GR" u="sng" dirty="0"/>
              <a:t>Ασπίλου Συλλήψεως </a:t>
            </a:r>
            <a:r>
              <a:rPr lang="el-GR" dirty="0"/>
              <a:t>μέχρι και τη </a:t>
            </a:r>
            <a:r>
              <a:rPr lang="el-GR" u="sng" dirty="0"/>
              <a:t>Μετάσταση της Θεοτόκου</a:t>
            </a:r>
            <a:r>
              <a:rPr lang="el-GR" dirty="0"/>
              <a:t>, οι Πάπες με τις εγκυκλίους τους ή και με οποιονδήποτε άλλο τρόπο προσπαθούν να διατυπώσουν τη διδασκαλία αυτή για τη </a:t>
            </a:r>
            <a:r>
              <a:rPr lang="el-GR" b="1" dirty="0"/>
              <a:t>συμμετοχή της Θεοτόκου στο Απολυτρωτικό έργο του Χριστού</a:t>
            </a:r>
            <a:r>
              <a:rPr lang="el-GR" dirty="0"/>
              <a:t>. </a:t>
            </a:r>
          </a:p>
          <a:p>
            <a:r>
              <a:rPr lang="el-GR" dirty="0"/>
              <a:t>Η </a:t>
            </a:r>
            <a:r>
              <a:rPr lang="el-GR" b="1" dirty="0"/>
              <a:t>Β΄ </a:t>
            </a:r>
            <a:r>
              <a:rPr lang="el-GR" b="1" dirty="0" err="1"/>
              <a:t>Βατικάνειος</a:t>
            </a:r>
            <a:r>
              <a:rPr lang="el-GR" b="1" dirty="0"/>
              <a:t> Σύνοδος </a:t>
            </a:r>
            <a:r>
              <a:rPr lang="el-GR" dirty="0"/>
              <a:t>επανέλαβε τη διδασκαλία των Παπών και θεολόγων που προηγήθηκαν από αυτή, καθώς </a:t>
            </a:r>
            <a:r>
              <a:rPr lang="el-GR" b="1" dirty="0"/>
              <a:t>δέχτηκε τη συνεργία της Θεοτόκου στο εξ’  αντικειμένου στάδιο της σωτηρίας του ανθρώπου</a:t>
            </a:r>
            <a:r>
              <a:rPr lang="el-GR" dirty="0"/>
              <a:t> με την ιδιότητά της ως </a:t>
            </a:r>
            <a:r>
              <a:rPr lang="en-US" dirty="0"/>
              <a:t>Mater Dei et </a:t>
            </a:r>
            <a:r>
              <a:rPr lang="en-US" dirty="0" err="1"/>
              <a:t>Socia</a:t>
            </a:r>
            <a:r>
              <a:rPr lang="en-US" dirty="0"/>
              <a:t>. </a:t>
            </a:r>
            <a:endParaRPr lang="el-GR" dirty="0"/>
          </a:p>
        </p:txBody>
      </p:sp>
    </p:spTree>
    <p:extLst>
      <p:ext uri="{BB962C8B-B14F-4D97-AF65-F5344CB8AC3E}">
        <p14:creationId xmlns:p14="http://schemas.microsoft.com/office/powerpoint/2010/main" val="1872664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95459"/>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corredemptrix</a:t>
            </a:r>
            <a:r>
              <a:rPr lang="en-US" dirty="0"/>
              <a:t>)</a:t>
            </a:r>
            <a:endParaRPr lang="el-GR" dirty="0"/>
          </a:p>
        </p:txBody>
      </p:sp>
      <p:sp>
        <p:nvSpPr>
          <p:cNvPr id="3" name="Θέση περιεχομένου 2"/>
          <p:cNvSpPr>
            <a:spLocks noGrp="1"/>
          </p:cNvSpPr>
          <p:nvPr>
            <p:ph idx="1"/>
          </p:nvPr>
        </p:nvSpPr>
        <p:spPr>
          <a:xfrm>
            <a:off x="0" y="502276"/>
            <a:ext cx="12192000" cy="6355723"/>
          </a:xfrm>
        </p:spPr>
        <p:txBody>
          <a:bodyPr>
            <a:normAutofit/>
          </a:bodyPr>
          <a:lstStyle/>
          <a:p>
            <a:r>
              <a:rPr lang="el-GR" dirty="0"/>
              <a:t>Η Θεοτόκος είναι η μητέρα, την οποία ο Θεός Πατήρ χάρισε στον Υιό του ως συνεργό (</a:t>
            </a:r>
            <a:r>
              <a:rPr lang="en-US" dirty="0" err="1"/>
              <a:t>Socia</a:t>
            </a:r>
            <a:r>
              <a:rPr lang="el-GR" dirty="0"/>
              <a:t>)</a:t>
            </a:r>
            <a:r>
              <a:rPr lang="en-US" dirty="0"/>
              <a:t> </a:t>
            </a:r>
            <a:r>
              <a:rPr lang="el-GR" dirty="0"/>
              <a:t>στο έργο της σωτηρίας, όχι μόνο για το </a:t>
            </a:r>
            <a:r>
              <a:rPr lang="el-GR" u="sng" dirty="0"/>
              <a:t>λόγο της σαρκώσεως </a:t>
            </a:r>
            <a:r>
              <a:rPr lang="el-GR" dirty="0"/>
              <a:t>αλλά και για τον </a:t>
            </a:r>
            <a:r>
              <a:rPr lang="el-GR" u="sng" dirty="0"/>
              <a:t>τρόπο της απολυτρωτικής θυσίας</a:t>
            </a:r>
            <a:r>
              <a:rPr lang="el-GR" dirty="0"/>
              <a:t>. Διακρίνονται δύο φάσεις της συνεργίας της Θεοτόκου στο </a:t>
            </a:r>
            <a:r>
              <a:rPr lang="el-GR" dirty="0" err="1"/>
              <a:t>σωτηριώδες</a:t>
            </a:r>
            <a:r>
              <a:rPr lang="el-GR" dirty="0"/>
              <a:t> έργο του Λυτρωτή. </a:t>
            </a:r>
          </a:p>
          <a:p>
            <a:pPr marL="514350" indent="-514350">
              <a:buFont typeface="+mj-lt"/>
              <a:buAutoNum type="arabicPeriod"/>
            </a:pPr>
            <a:r>
              <a:rPr lang="el-GR" dirty="0"/>
              <a:t>Η πρώτη αφορά </a:t>
            </a:r>
            <a:r>
              <a:rPr lang="el-GR" u="sng" dirty="0"/>
              <a:t>την καθ’ υπούργημα </a:t>
            </a:r>
            <a:r>
              <a:rPr lang="el-GR" dirty="0"/>
              <a:t>(</a:t>
            </a:r>
            <a:r>
              <a:rPr lang="en-US" dirty="0"/>
              <a:t>dispositive </a:t>
            </a:r>
            <a:r>
              <a:rPr lang="el-GR" dirty="0"/>
              <a:t>ή</a:t>
            </a:r>
            <a:r>
              <a:rPr lang="en-US" dirty="0"/>
              <a:t> </a:t>
            </a:r>
            <a:r>
              <a:rPr lang="en-US" dirty="0" err="1"/>
              <a:t>ministerialiter</a:t>
            </a:r>
            <a:r>
              <a:rPr lang="en-US" dirty="0"/>
              <a:t>) </a:t>
            </a:r>
            <a:r>
              <a:rPr lang="el-GR" u="sng" dirty="0"/>
              <a:t>συμμετοχή</a:t>
            </a:r>
            <a:r>
              <a:rPr lang="el-GR" dirty="0"/>
              <a:t> της στο έργο της σωτηρίας του ανθρώπου ως μητέρας του </a:t>
            </a:r>
            <a:r>
              <a:rPr lang="el-GR" dirty="0" err="1"/>
              <a:t>Σωτήρος</a:t>
            </a:r>
            <a:r>
              <a:rPr lang="el-GR" dirty="0"/>
              <a:t> και </a:t>
            </a:r>
            <a:r>
              <a:rPr lang="el-GR" dirty="0" err="1"/>
              <a:t>Λυτρωτού</a:t>
            </a:r>
            <a:r>
              <a:rPr lang="el-GR" dirty="0"/>
              <a:t>.</a:t>
            </a:r>
          </a:p>
          <a:p>
            <a:pPr marL="514350" indent="-514350">
              <a:buFont typeface="+mj-lt"/>
              <a:buAutoNum type="arabicPeriod"/>
            </a:pPr>
            <a:r>
              <a:rPr lang="el-GR" dirty="0"/>
              <a:t>Η δεύτερη αφορά </a:t>
            </a:r>
            <a:r>
              <a:rPr lang="el-GR" u="sng" dirty="0"/>
              <a:t>την κοινή με τον Υιό της συμμετοχή της</a:t>
            </a:r>
            <a:r>
              <a:rPr lang="el-GR" dirty="0"/>
              <a:t> στην Απολυτρωτική πράξη. </a:t>
            </a:r>
          </a:p>
          <a:p>
            <a:r>
              <a:rPr lang="el-GR" dirty="0"/>
              <a:t>Η διδασκαλία αυτή εμπεριέχεται στον </a:t>
            </a:r>
            <a:r>
              <a:rPr lang="el-GR" b="1" dirty="0"/>
              <a:t>όρο </a:t>
            </a:r>
            <a:r>
              <a:rPr lang="el-GR" b="1" dirty="0" err="1"/>
              <a:t>συλλυτρώτρια</a:t>
            </a:r>
            <a:r>
              <a:rPr lang="el-GR" b="1" dirty="0"/>
              <a:t> </a:t>
            </a:r>
            <a:r>
              <a:rPr lang="el-GR" dirty="0"/>
              <a:t>(</a:t>
            </a:r>
            <a:r>
              <a:rPr lang="en-US" dirty="0" err="1"/>
              <a:t>corredemprtix</a:t>
            </a:r>
            <a:r>
              <a:rPr lang="en-US" dirty="0"/>
              <a:t>)</a:t>
            </a:r>
            <a:r>
              <a:rPr lang="el-GR" dirty="0"/>
              <a:t>, η οποία απαντά από τον ΙΕ΄ αιώνα. Ο όρος αυτός από τον </a:t>
            </a:r>
            <a:r>
              <a:rPr lang="el-GR" b="1" dirty="0"/>
              <a:t>Πάπα </a:t>
            </a:r>
            <a:r>
              <a:rPr lang="el-GR" b="1" dirty="0" err="1"/>
              <a:t>Πίο</a:t>
            </a:r>
            <a:r>
              <a:rPr lang="el-GR" b="1" dirty="0"/>
              <a:t> τον Ι΄ </a:t>
            </a:r>
            <a:r>
              <a:rPr lang="el-GR" dirty="0"/>
              <a:t>(1903–1914) εισάχθηκε πλέον στα επίσημα εκκλησιαστικά κείμενα, ενώ από τον πάπα </a:t>
            </a:r>
            <a:r>
              <a:rPr lang="el-GR" b="1" dirty="0" err="1"/>
              <a:t>Πίο</a:t>
            </a:r>
            <a:r>
              <a:rPr lang="el-GR" b="1" dirty="0"/>
              <a:t> τον ΙΑ΄ </a:t>
            </a:r>
            <a:r>
              <a:rPr lang="el-GR" dirty="0"/>
              <a:t>(1922–1939) χρησιμοποιήθηκε επισήμως στη δημόσια προσευχή ενώπιον επισκόπων, </a:t>
            </a:r>
            <a:r>
              <a:rPr lang="el-GR" dirty="0" err="1"/>
              <a:t>εξάρχων</a:t>
            </a:r>
            <a:r>
              <a:rPr lang="el-GR" dirty="0"/>
              <a:t> και πιστών, και έγινε εξ ονόματος όλων των χριστιανών.  </a:t>
            </a:r>
          </a:p>
        </p:txBody>
      </p:sp>
    </p:spTree>
    <p:extLst>
      <p:ext uri="{BB962C8B-B14F-4D97-AF65-F5344CB8AC3E}">
        <p14:creationId xmlns:p14="http://schemas.microsoft.com/office/powerpoint/2010/main" val="3176304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corredemptrix</a:t>
            </a:r>
            <a:r>
              <a:rPr lang="en-US" dirty="0"/>
              <a:t>)</a:t>
            </a:r>
            <a:endParaRPr lang="el-GR" dirty="0"/>
          </a:p>
        </p:txBody>
      </p:sp>
      <p:sp>
        <p:nvSpPr>
          <p:cNvPr id="3" name="Θέση περιεχομένου 2"/>
          <p:cNvSpPr>
            <a:spLocks noGrp="1"/>
          </p:cNvSpPr>
          <p:nvPr>
            <p:ph idx="1"/>
          </p:nvPr>
        </p:nvSpPr>
        <p:spPr>
          <a:xfrm>
            <a:off x="0" y="489396"/>
            <a:ext cx="12192000" cy="6368604"/>
          </a:xfrm>
        </p:spPr>
        <p:txBody>
          <a:bodyPr>
            <a:normAutofit fontScale="92500" lnSpcReduction="10000"/>
          </a:bodyPr>
          <a:lstStyle/>
          <a:p>
            <a:r>
              <a:rPr lang="el-GR" dirty="0"/>
              <a:t>Ως </a:t>
            </a:r>
            <a:r>
              <a:rPr lang="el-GR" dirty="0" err="1"/>
              <a:t>συλλυτρώτρια</a:t>
            </a:r>
            <a:r>
              <a:rPr lang="el-GR" dirty="0"/>
              <a:t> η Θεοτόκος </a:t>
            </a:r>
            <a:r>
              <a:rPr lang="el-GR" b="1" dirty="0"/>
              <a:t>συμμετέχει και στο στάδιο της εξ’  αντικειμένου σωτηρίας</a:t>
            </a:r>
            <a:r>
              <a:rPr lang="el-GR" dirty="0"/>
              <a:t> (</a:t>
            </a:r>
            <a:r>
              <a:rPr lang="en-US" dirty="0"/>
              <a:t>in </a:t>
            </a:r>
            <a:r>
              <a:rPr lang="en-US" dirty="0" err="1"/>
              <a:t>actum</a:t>
            </a:r>
            <a:r>
              <a:rPr lang="en-US" dirty="0"/>
              <a:t> primo)</a:t>
            </a:r>
            <a:r>
              <a:rPr lang="el-GR" dirty="0"/>
              <a:t>, το οποίο αποκορυφώθηκε στη </a:t>
            </a:r>
            <a:r>
              <a:rPr lang="el-GR" u="sng" dirty="0"/>
              <a:t>σταυρική θυσία </a:t>
            </a:r>
            <a:r>
              <a:rPr lang="el-GR" dirty="0"/>
              <a:t>του </a:t>
            </a:r>
            <a:r>
              <a:rPr lang="el-GR" dirty="0" err="1"/>
              <a:t>Λυτρωτού</a:t>
            </a:r>
            <a:r>
              <a:rPr lang="el-GR" dirty="0"/>
              <a:t> και </a:t>
            </a:r>
            <a:r>
              <a:rPr lang="el-GR" dirty="0" err="1"/>
              <a:t>Σωτήρος</a:t>
            </a:r>
            <a:r>
              <a:rPr lang="el-GR" dirty="0"/>
              <a:t>.</a:t>
            </a:r>
          </a:p>
          <a:p>
            <a:r>
              <a:rPr lang="el-GR" dirty="0"/>
              <a:t>Η σωτηριώδης αυτή ενέργεια της Θεοτόκου συνίσταται στο </a:t>
            </a:r>
            <a:r>
              <a:rPr lang="el-GR" dirty="0">
                <a:solidFill>
                  <a:srgbClr val="FF0000"/>
                </a:solidFill>
                <a:effectLst>
                  <a:outerShdw blurRad="38100" dist="38100" dir="2700000" algn="tl">
                    <a:srgbClr val="000000">
                      <a:alpha val="43137"/>
                    </a:srgbClr>
                  </a:outerShdw>
                </a:effectLst>
              </a:rPr>
              <a:t>πάθος</a:t>
            </a:r>
            <a:r>
              <a:rPr lang="el-GR" dirty="0"/>
              <a:t>, το οποίο υφίσταται και αυτή κατ’  αναλογία προς εκείνο του Υιού της , λόγω της μεταξύ τους </a:t>
            </a:r>
            <a:r>
              <a:rPr lang="el-GR" u="sng" dirty="0"/>
              <a:t>αδιάσπαστης κοινωνίας ζωής και θυσίας</a:t>
            </a:r>
            <a:r>
              <a:rPr lang="el-GR" dirty="0"/>
              <a:t>, ή </a:t>
            </a:r>
            <a:r>
              <a:rPr lang="el-GR" u="sng" dirty="0"/>
              <a:t>κοινωνίας θυσίας και βουλήσεως</a:t>
            </a:r>
            <a:r>
              <a:rPr lang="el-GR" dirty="0"/>
              <a:t>, εξαιτίας της οποίας αξιώθηκε να καταστεί η </a:t>
            </a:r>
            <a:r>
              <a:rPr lang="el-GR" dirty="0" err="1"/>
              <a:t>αποκαταστήσασα</a:t>
            </a:r>
            <a:r>
              <a:rPr lang="el-GR" dirty="0"/>
              <a:t> την </a:t>
            </a:r>
            <a:r>
              <a:rPr lang="el-GR" dirty="0" err="1"/>
              <a:t>πεπτωκυία</a:t>
            </a:r>
            <a:r>
              <a:rPr lang="el-GR" dirty="0"/>
              <a:t> ανθρωπότητα. Η παρουσία της Θεοτόκου στον τόπο του Κρανίου έγινε κατά θεϊκή επιταγή για να συνεργήσει και αυτή με τον Χριστό με τον προσήκοντα τρόπο για την πραγμάτωση της σωτηρίας του ανθρώπινου γένους. Διότι </a:t>
            </a:r>
            <a:r>
              <a:rPr lang="el-GR" u="sng" dirty="0"/>
              <a:t>η προσφορά του Υιού-</a:t>
            </a:r>
            <a:r>
              <a:rPr lang="el-GR" u="sng" dirty="0" err="1"/>
              <a:t>Λυτρωτού</a:t>
            </a:r>
            <a:r>
              <a:rPr lang="el-GR" u="sng" dirty="0"/>
              <a:t> εκ μέρους της Θεοτόκου </a:t>
            </a:r>
            <a:r>
              <a:rPr lang="el-GR" dirty="0"/>
              <a:t>δεν αποτελεί προσωπική της ενέργεια, αλλά </a:t>
            </a:r>
            <a:r>
              <a:rPr lang="el-GR" u="sng" dirty="0"/>
              <a:t>«</a:t>
            </a:r>
            <a:r>
              <a:rPr lang="el-GR" i="1" u="sng" dirty="0" err="1"/>
              <a:t>ἐπίσημον</a:t>
            </a:r>
            <a:r>
              <a:rPr lang="el-GR" i="1" u="sng" dirty="0"/>
              <a:t> </a:t>
            </a:r>
            <a:r>
              <a:rPr lang="el-GR" i="1" u="sng" dirty="0" err="1"/>
              <a:t>πρᾶξιν</a:t>
            </a:r>
            <a:r>
              <a:rPr lang="el-GR" u="sng" dirty="0"/>
              <a:t>» προσφοράς της μητρός για τον κατευνασμό της θείας δικαιοσύνης</a:t>
            </a:r>
            <a:r>
              <a:rPr lang="el-GR" dirty="0"/>
              <a:t>. Μάλιστα συμμετείχε τόσο ενεργώς στους σταυρικούς πόνους Εκείνου, με αποτέλεσμα να οικειοποιεί –όσο φυσικά αυτό ήταν δυνατόν- όλες τις σταυρικές οδύνες. (Πάπας </a:t>
            </a:r>
            <a:r>
              <a:rPr lang="el-GR" dirty="0" err="1"/>
              <a:t>Πίος</a:t>
            </a:r>
            <a:r>
              <a:rPr lang="el-GR" dirty="0"/>
              <a:t> Ι΄, Πάπας Λέων ΙΓ΄)</a:t>
            </a:r>
          </a:p>
          <a:p>
            <a:endParaRPr lang="el-GR" dirty="0"/>
          </a:p>
          <a:p>
            <a:pPr marL="0" indent="0">
              <a:buNone/>
            </a:pPr>
            <a:r>
              <a:rPr lang="el-GR" dirty="0"/>
              <a:t> </a:t>
            </a:r>
          </a:p>
        </p:txBody>
      </p:sp>
    </p:spTree>
    <p:extLst>
      <p:ext uri="{BB962C8B-B14F-4D97-AF65-F5344CB8AC3E}">
        <p14:creationId xmlns:p14="http://schemas.microsoft.com/office/powerpoint/2010/main" val="3429695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95459"/>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corredemptrix</a:t>
            </a:r>
            <a:r>
              <a:rPr lang="en-US" dirty="0"/>
              <a:t>)</a:t>
            </a:r>
            <a:endParaRPr lang="el-GR" dirty="0"/>
          </a:p>
        </p:txBody>
      </p:sp>
      <p:sp>
        <p:nvSpPr>
          <p:cNvPr id="3" name="Θέση περιεχομένου 2"/>
          <p:cNvSpPr>
            <a:spLocks noGrp="1"/>
          </p:cNvSpPr>
          <p:nvPr>
            <p:ph idx="1"/>
          </p:nvPr>
        </p:nvSpPr>
        <p:spPr>
          <a:xfrm>
            <a:off x="0" y="695458"/>
            <a:ext cx="12192000" cy="6162541"/>
          </a:xfrm>
        </p:spPr>
        <p:txBody>
          <a:bodyPr>
            <a:normAutofit fontScale="92500" lnSpcReduction="20000"/>
          </a:bodyPr>
          <a:lstStyle/>
          <a:p>
            <a:r>
              <a:rPr lang="el-GR" dirty="0"/>
              <a:t>Η θεία βουλή να εξαρτηθεί η σωτηρία του κόσμου όχι μόνο από τη θυσία του Χριστού αλλά και από τη θυσία της Μαρίας δεν ανταποκρίνεται σε καμία αναγκαιότητα αλλά εκφράζει την </a:t>
            </a:r>
            <a:r>
              <a:rPr lang="el-GR" b="1" dirty="0"/>
              <a:t>τελειότητα του θείου σχεδίου</a:t>
            </a:r>
            <a:r>
              <a:rPr lang="el-GR" dirty="0"/>
              <a:t> για τη σωτηρία του κόσμου. </a:t>
            </a:r>
          </a:p>
          <a:p>
            <a:r>
              <a:rPr lang="el-GR" dirty="0"/>
              <a:t>Τέλος, σύμφωνα με τις παπικές εγκυκλίους και τη ρωμαιοκαθολική θεολογία η Θεοτόκος ως </a:t>
            </a:r>
            <a:r>
              <a:rPr lang="el-GR" dirty="0" err="1"/>
              <a:t>συλλυτρώτρια</a:t>
            </a:r>
            <a:r>
              <a:rPr lang="el-GR" dirty="0"/>
              <a:t> είναι επίσης και η χορηγούσα σε όλους τις δωρεές, τις οποίες πέτυχε για όλους εμάς ο Χριστός με τον θάνατό Του.</a:t>
            </a:r>
          </a:p>
          <a:p>
            <a:r>
              <a:rPr lang="el-GR" dirty="0"/>
              <a:t>Ο </a:t>
            </a:r>
            <a:r>
              <a:rPr lang="el-GR" b="1" dirty="0"/>
              <a:t>Πάπας </a:t>
            </a:r>
            <a:r>
              <a:rPr lang="el-GR" b="1" dirty="0" err="1"/>
              <a:t>Πίος</a:t>
            </a:r>
            <a:r>
              <a:rPr lang="el-GR" b="1" dirty="0"/>
              <a:t> Ι΄ </a:t>
            </a:r>
            <a:r>
              <a:rPr lang="el-GR" dirty="0"/>
              <a:t>ξεκαθαρίζει α) τη συμμετοχή της Θεοτόκου στο απολυτρωτικό έργο του Χριστού και β) τη μεταβίβαση από τον Χριστό στη Θεοτόκο του δικαιώματος χορηγήσεως των δώρων της σωτηρίας. </a:t>
            </a:r>
          </a:p>
          <a:p>
            <a:r>
              <a:rPr lang="el-GR" dirty="0"/>
              <a:t>Εδώ βρίσκεται και η επαναλαμβανόμενη σχέση της </a:t>
            </a:r>
            <a:r>
              <a:rPr lang="en-US" u="sng" dirty="0">
                <a:solidFill>
                  <a:srgbClr val="FF0000"/>
                </a:solidFill>
                <a:effectLst>
                  <a:outerShdw blurRad="38100" dist="38100" dir="2700000" algn="tl">
                    <a:srgbClr val="000000">
                      <a:alpha val="43137"/>
                    </a:srgbClr>
                  </a:outerShdw>
                </a:effectLst>
              </a:rPr>
              <a:t>de </a:t>
            </a:r>
            <a:r>
              <a:rPr lang="en-US" u="sng" dirty="0" err="1">
                <a:solidFill>
                  <a:srgbClr val="FF0000"/>
                </a:solidFill>
                <a:effectLst>
                  <a:outerShdw blurRad="38100" dist="38100" dir="2700000" algn="tl">
                    <a:srgbClr val="000000">
                      <a:alpha val="43137"/>
                    </a:srgbClr>
                  </a:outerShdw>
                </a:effectLst>
              </a:rPr>
              <a:t>congruo</a:t>
            </a:r>
            <a:r>
              <a:rPr lang="en-US" u="sng" dirty="0">
                <a:solidFill>
                  <a:srgbClr val="FF0000"/>
                </a:solidFill>
                <a:effectLst>
                  <a:outerShdw blurRad="38100" dist="38100" dir="2700000" algn="tl">
                    <a:srgbClr val="000000">
                      <a:alpha val="43137"/>
                    </a:srgbClr>
                  </a:outerShdw>
                </a:effectLst>
              </a:rPr>
              <a:t> </a:t>
            </a:r>
            <a:r>
              <a:rPr lang="el-GR" u="sng" dirty="0" err="1">
                <a:solidFill>
                  <a:srgbClr val="FF0000"/>
                </a:solidFill>
                <a:effectLst>
                  <a:outerShdw blurRad="38100" dist="38100" dir="2700000" algn="tl">
                    <a:srgbClr val="000000">
                      <a:alpha val="43137"/>
                    </a:srgbClr>
                  </a:outerShdw>
                </a:effectLst>
              </a:rPr>
              <a:t>συλλυτρωτικής</a:t>
            </a:r>
            <a:r>
              <a:rPr lang="el-GR" u="sng" dirty="0">
                <a:solidFill>
                  <a:srgbClr val="FF0000"/>
                </a:solidFill>
                <a:effectLst>
                  <a:outerShdw blurRad="38100" dist="38100" dir="2700000" algn="tl">
                    <a:srgbClr val="000000">
                      <a:alpha val="43137"/>
                    </a:srgbClr>
                  </a:outerShdw>
                </a:effectLst>
              </a:rPr>
              <a:t> </a:t>
            </a:r>
            <a:r>
              <a:rPr lang="el-GR" dirty="0"/>
              <a:t>ενέργειας της Θεοτόκου με την </a:t>
            </a:r>
            <a:r>
              <a:rPr lang="en-US" u="sng" dirty="0">
                <a:solidFill>
                  <a:srgbClr val="FF0000"/>
                </a:solidFill>
                <a:effectLst>
                  <a:outerShdw blurRad="38100" dist="38100" dir="2700000" algn="tl">
                    <a:srgbClr val="000000">
                      <a:alpha val="43137"/>
                    </a:srgbClr>
                  </a:outerShdw>
                </a:effectLst>
              </a:rPr>
              <a:t>de </a:t>
            </a:r>
            <a:r>
              <a:rPr lang="en-US" u="sng" dirty="0" err="1">
                <a:solidFill>
                  <a:srgbClr val="FF0000"/>
                </a:solidFill>
                <a:effectLst>
                  <a:outerShdw blurRad="38100" dist="38100" dir="2700000" algn="tl">
                    <a:srgbClr val="000000">
                      <a:alpha val="43137"/>
                    </a:srgbClr>
                  </a:outerShdw>
                </a:effectLst>
              </a:rPr>
              <a:t>condigno</a:t>
            </a:r>
            <a:r>
              <a:rPr lang="el-GR" u="sng" dirty="0">
                <a:solidFill>
                  <a:srgbClr val="FF0000"/>
                </a:solidFill>
                <a:effectLst>
                  <a:outerShdw blurRad="38100" dist="38100" dir="2700000" algn="tl">
                    <a:srgbClr val="000000">
                      <a:alpha val="43137"/>
                    </a:srgbClr>
                  </a:outerShdw>
                </a:effectLst>
              </a:rPr>
              <a:t> σωτηριώδη ενέργεια </a:t>
            </a:r>
            <a:r>
              <a:rPr lang="el-GR" dirty="0"/>
              <a:t>του </a:t>
            </a:r>
            <a:r>
              <a:rPr lang="el-GR" dirty="0" err="1"/>
              <a:t>Λυτρωτού</a:t>
            </a:r>
            <a:r>
              <a:rPr lang="el-GR" dirty="0"/>
              <a:t>.</a:t>
            </a:r>
          </a:p>
          <a:p>
            <a:r>
              <a:rPr lang="el-GR" dirty="0"/>
              <a:t>Η παπική αυτή θέση για τη Θεοτόκο προσέλαβε και λειτουργικό χαρακτήρα, εισελθούσα στον λεγόμενο Κανόνα της Θεοτόκου: </a:t>
            </a:r>
            <a:r>
              <a:rPr lang="en-US" dirty="0"/>
              <a:t>“De </a:t>
            </a:r>
            <a:r>
              <a:rPr lang="en-US" dirty="0" err="1"/>
              <a:t>congruo</a:t>
            </a:r>
            <a:r>
              <a:rPr lang="en-US" dirty="0"/>
              <a:t>, </a:t>
            </a:r>
            <a:r>
              <a:rPr lang="en-US" dirty="0" err="1"/>
              <a:t>ut</a:t>
            </a:r>
            <a:r>
              <a:rPr lang="en-US" dirty="0"/>
              <a:t> </a:t>
            </a:r>
            <a:r>
              <a:rPr lang="en-US" dirty="0" err="1"/>
              <a:t>aiunt</a:t>
            </a:r>
            <a:r>
              <a:rPr lang="en-US" dirty="0"/>
              <a:t>, </a:t>
            </a:r>
            <a:r>
              <a:rPr lang="en-US" dirty="0" err="1"/>
              <a:t>promeret</a:t>
            </a:r>
            <a:r>
              <a:rPr lang="en-US" dirty="0"/>
              <a:t> (Virgo) quae Christus de </a:t>
            </a:r>
            <a:r>
              <a:rPr lang="en-US" dirty="0" err="1"/>
              <a:t>condigno</a:t>
            </a:r>
            <a:r>
              <a:rPr lang="en-US" dirty="0"/>
              <a:t> </a:t>
            </a:r>
            <a:r>
              <a:rPr lang="en-US" dirty="0" err="1"/>
              <a:t>promeruit</a:t>
            </a:r>
            <a:r>
              <a:rPr lang="en-US" dirty="0"/>
              <a:t>”</a:t>
            </a:r>
            <a:r>
              <a:rPr lang="el-GR"/>
              <a:t>.</a:t>
            </a:r>
            <a:endParaRPr lang="en-US" dirty="0"/>
          </a:p>
          <a:p>
            <a:r>
              <a:rPr lang="el-GR" dirty="0"/>
              <a:t>Έτσι η Θεοτόκος καθίσταται ο </a:t>
            </a:r>
            <a:r>
              <a:rPr lang="el-GR" dirty="0" err="1"/>
              <a:t>οργανικώς</a:t>
            </a:r>
            <a:r>
              <a:rPr lang="el-GR" dirty="0"/>
              <a:t> αναγκαίος συνδετικός κρίκος μεταξύ του </a:t>
            </a:r>
            <a:r>
              <a:rPr lang="el-GR" dirty="0" err="1"/>
              <a:t>Σωτήρος</a:t>
            </a:r>
            <a:r>
              <a:rPr lang="el-GR" dirty="0"/>
              <a:t> Χριστού και του ανθρώπου, ή </a:t>
            </a:r>
            <a:r>
              <a:rPr lang="el-GR" b="1" dirty="0"/>
              <a:t>ο «</a:t>
            </a:r>
            <a:r>
              <a:rPr lang="el-GR" b="1" dirty="0" err="1"/>
              <a:t>αὐχήν</a:t>
            </a:r>
            <a:r>
              <a:rPr lang="el-GR" b="1" dirty="0"/>
              <a:t>», </a:t>
            </a:r>
            <a:r>
              <a:rPr lang="el-GR" dirty="0"/>
              <a:t>ο οποίος συνδέει την </a:t>
            </a:r>
            <a:r>
              <a:rPr lang="el-GR" u="sng" dirty="0"/>
              <a:t>Κεφαλή</a:t>
            </a:r>
            <a:r>
              <a:rPr lang="el-GR" dirty="0"/>
              <a:t> με το </a:t>
            </a:r>
            <a:r>
              <a:rPr lang="el-GR" u="sng" dirty="0"/>
              <a:t>Σώμα</a:t>
            </a:r>
            <a:r>
              <a:rPr lang="el-GR" dirty="0"/>
              <a:t>.  </a:t>
            </a:r>
          </a:p>
        </p:txBody>
      </p:sp>
    </p:spTree>
    <p:extLst>
      <p:ext uri="{BB962C8B-B14F-4D97-AF65-F5344CB8AC3E}">
        <p14:creationId xmlns:p14="http://schemas.microsoft.com/office/powerpoint/2010/main" val="2404137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347729"/>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corredemprtix</a:t>
            </a:r>
            <a:r>
              <a:rPr lang="en-US" dirty="0"/>
              <a:t>)</a:t>
            </a:r>
            <a:endParaRPr lang="el-GR" dirty="0"/>
          </a:p>
        </p:txBody>
      </p:sp>
      <p:sp>
        <p:nvSpPr>
          <p:cNvPr id="3" name="Θέση περιεχομένου 2"/>
          <p:cNvSpPr>
            <a:spLocks noGrp="1"/>
          </p:cNvSpPr>
          <p:nvPr>
            <p:ph idx="1"/>
          </p:nvPr>
        </p:nvSpPr>
        <p:spPr>
          <a:xfrm>
            <a:off x="0" y="347730"/>
            <a:ext cx="12192000" cy="6510270"/>
          </a:xfrm>
        </p:spPr>
        <p:txBody>
          <a:bodyPr>
            <a:normAutofit fontScale="92500" lnSpcReduction="20000"/>
          </a:bodyPr>
          <a:lstStyle/>
          <a:p>
            <a:r>
              <a:rPr lang="el-GR" dirty="0"/>
              <a:t>Η </a:t>
            </a:r>
            <a:r>
              <a:rPr lang="el-GR" b="1" dirty="0"/>
              <a:t>Β΄ Σύνοδος του Βατικανού </a:t>
            </a:r>
            <a:r>
              <a:rPr lang="el-GR" dirty="0"/>
              <a:t>στο όγδοο κεφάλαιο του δογματικού της Συντάγματός της περί Εκκλησίας, με τον τίτλο </a:t>
            </a:r>
            <a:r>
              <a:rPr lang="en-US" dirty="0"/>
              <a:t>De </a:t>
            </a:r>
            <a:r>
              <a:rPr lang="en-US" dirty="0" err="1"/>
              <a:t>Beata</a:t>
            </a:r>
            <a:r>
              <a:rPr lang="en-US" dirty="0"/>
              <a:t> Maria </a:t>
            </a:r>
            <a:r>
              <a:rPr lang="en-US" dirty="0" err="1"/>
              <a:t>Virgine</a:t>
            </a:r>
            <a:r>
              <a:rPr lang="en-US" dirty="0"/>
              <a:t> </a:t>
            </a:r>
            <a:r>
              <a:rPr lang="en-US" dirty="0" err="1"/>
              <a:t>Deipara</a:t>
            </a:r>
            <a:r>
              <a:rPr lang="en-US" dirty="0"/>
              <a:t> in </a:t>
            </a:r>
            <a:r>
              <a:rPr lang="en-US" dirty="0" err="1"/>
              <a:t>mysterio</a:t>
            </a:r>
            <a:r>
              <a:rPr lang="en-US" dirty="0"/>
              <a:t> Christi et Ecclesiae, </a:t>
            </a:r>
            <a:r>
              <a:rPr lang="el-GR" dirty="0"/>
              <a:t>στη συγκεκριμένη δογματική ενότητα συνήγαγε τα ουσιωδέστερα χαρακτηριστικά της ρωμαιοκαθολικής διδασκαλίας. Έτσι διακηρύσσεται:</a:t>
            </a:r>
          </a:p>
          <a:p>
            <a:r>
              <a:rPr lang="el-GR" dirty="0"/>
              <a:t>Η κατά τη διπλή φάση της σωτηρίας, ενσάρκωση και σωτηριώδη πράξη, συνάφεια της Παρθένου Μαρίας με Εκείνον.</a:t>
            </a:r>
          </a:p>
          <a:p>
            <a:r>
              <a:rPr lang="el-GR" dirty="0"/>
              <a:t>Η συγκεκριμένη συμμετοχή της Θεοτόκου στο απολυτρωτικό έργο του Χριστού. Κατέστη η συνεργός του στη θυσία Του, συναινούσα με αγάπη στον σφαγιασμό του εξ’ αυτής γεννηθέντος θύματος.</a:t>
            </a:r>
          </a:p>
          <a:p>
            <a:r>
              <a:rPr lang="el-GR" dirty="0"/>
              <a:t>Η συνεργία της στην εξ’ αντικειμένου σωτηρία, η οποία διακρίνεται από τη μεσιτεία της.</a:t>
            </a:r>
          </a:p>
          <a:p>
            <a:r>
              <a:rPr lang="el-GR" dirty="0"/>
              <a:t>Η </a:t>
            </a:r>
            <a:r>
              <a:rPr lang="el-GR" dirty="0" err="1"/>
              <a:t>συλλυτρωτική</a:t>
            </a:r>
            <a:r>
              <a:rPr lang="el-GR" dirty="0"/>
              <a:t> ενέργεια της Θεοτόκου, ως σύμπραξη στον σταυρό και μεσιτεία στον ουρανό, ανταποκρίνεται στο τριπλό αξίωμα του Χριστού, και κυρίως στο αρχιερατικό και στο βασιλικό με τα οποία ολοκληρώνεται και το απολυτρωτικό Του έργο. </a:t>
            </a:r>
          </a:p>
          <a:p>
            <a:r>
              <a:rPr lang="el-GR" dirty="0"/>
              <a:t>Συνεπώς, η </a:t>
            </a:r>
            <a:r>
              <a:rPr lang="el-GR" dirty="0" err="1"/>
              <a:t>Βατικάνειος</a:t>
            </a:r>
            <a:r>
              <a:rPr lang="el-GR" dirty="0"/>
              <a:t> διδασκαλία </a:t>
            </a:r>
            <a:r>
              <a:rPr lang="el-GR" b="1" dirty="0"/>
              <a:t>δεν χρησιμοποιεί τον όρο </a:t>
            </a:r>
            <a:r>
              <a:rPr lang="el-GR" b="1" dirty="0" err="1"/>
              <a:t>συλλυτρώτρια</a:t>
            </a:r>
            <a:r>
              <a:rPr lang="el-GR" dirty="0"/>
              <a:t>, αλλά προάγει την κατά το περιεχόμενο έννοια αυτού του όρου. Όλα τα προνόμια της Θεοτόκου ως </a:t>
            </a:r>
            <a:r>
              <a:rPr lang="el-GR" u="sng" dirty="0"/>
              <a:t>Συνεργού</a:t>
            </a:r>
            <a:r>
              <a:rPr lang="el-GR" dirty="0"/>
              <a:t>, </a:t>
            </a:r>
            <a:r>
              <a:rPr lang="el-GR" u="sng" dirty="0"/>
              <a:t>Νέας Εύας</a:t>
            </a:r>
            <a:r>
              <a:rPr lang="el-GR" dirty="0"/>
              <a:t>, </a:t>
            </a:r>
            <a:r>
              <a:rPr lang="el-GR" u="sng" dirty="0"/>
              <a:t>Μητέρας της Εκκλησίας</a:t>
            </a:r>
            <a:r>
              <a:rPr lang="el-GR" dirty="0"/>
              <a:t>, </a:t>
            </a:r>
            <a:r>
              <a:rPr lang="el-GR" u="sng" dirty="0" err="1"/>
              <a:t>ασπίλως</a:t>
            </a:r>
            <a:r>
              <a:rPr lang="el-GR" u="sng" dirty="0"/>
              <a:t> συλληφθείσης</a:t>
            </a:r>
            <a:r>
              <a:rPr lang="el-GR" dirty="0"/>
              <a:t>, </a:t>
            </a:r>
            <a:r>
              <a:rPr lang="el-GR" u="sng" dirty="0"/>
              <a:t>μεταστάσης</a:t>
            </a:r>
            <a:r>
              <a:rPr lang="el-GR" dirty="0"/>
              <a:t> καθίστανται συνώνυμα του όρου </a:t>
            </a:r>
            <a:r>
              <a:rPr lang="el-GR" dirty="0" err="1"/>
              <a:t>συλλυτρώτρια</a:t>
            </a:r>
            <a:r>
              <a:rPr lang="el-GR" dirty="0"/>
              <a:t>. </a:t>
            </a:r>
          </a:p>
          <a:p>
            <a:endParaRPr lang="el-GR" dirty="0"/>
          </a:p>
        </p:txBody>
      </p:sp>
    </p:spTree>
    <p:extLst>
      <p:ext uri="{BB962C8B-B14F-4D97-AF65-F5344CB8AC3E}">
        <p14:creationId xmlns:p14="http://schemas.microsoft.com/office/powerpoint/2010/main" val="2270948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Η Θεοτόκος ως </a:t>
            </a:r>
            <a:r>
              <a:rPr lang="el-GR" dirty="0" err="1"/>
              <a:t>συλλυτρώτρια</a:t>
            </a:r>
            <a:r>
              <a:rPr lang="el-GR" dirty="0"/>
              <a:t> (</a:t>
            </a:r>
            <a:r>
              <a:rPr lang="en-US" dirty="0" err="1"/>
              <a:t>corredemptrix</a:t>
            </a:r>
            <a:r>
              <a:rPr lang="en-US" dirty="0"/>
              <a:t>)</a:t>
            </a:r>
            <a:endParaRPr lang="el-GR" dirty="0"/>
          </a:p>
        </p:txBody>
      </p:sp>
      <p:sp>
        <p:nvSpPr>
          <p:cNvPr id="3" name="Θέση περιεχομένου 2"/>
          <p:cNvSpPr>
            <a:spLocks noGrp="1"/>
          </p:cNvSpPr>
          <p:nvPr>
            <p:ph idx="1"/>
          </p:nvPr>
        </p:nvSpPr>
        <p:spPr>
          <a:xfrm>
            <a:off x="0" y="682580"/>
            <a:ext cx="12192000" cy="6175419"/>
          </a:xfrm>
        </p:spPr>
        <p:txBody>
          <a:bodyPr/>
          <a:lstStyle/>
          <a:p>
            <a:r>
              <a:rPr lang="el-GR" dirty="0"/>
              <a:t>Η </a:t>
            </a:r>
            <a:r>
              <a:rPr lang="el-GR" dirty="0" err="1"/>
              <a:t>συλλυτρωτική</a:t>
            </a:r>
            <a:r>
              <a:rPr lang="el-GR" dirty="0"/>
              <a:t> ενέργεια της Θεοτόκου εκφράζεται και με ένα άλλο προνόμιο, </a:t>
            </a:r>
            <a:r>
              <a:rPr lang="el-GR" u="sng" dirty="0"/>
              <a:t>το προνόμιο της Βασίλισσας</a:t>
            </a:r>
            <a:r>
              <a:rPr lang="el-GR" dirty="0"/>
              <a:t>, το οποίο αφορά την τοποθέτηση μετά το πέρας της επίγειας ζωής της στη Βασιλεία του Θεού. Η Παρθένος είναι Βασίλισσα όχι μόνο </a:t>
            </a:r>
            <a:r>
              <a:rPr lang="el-GR" u="sng" dirty="0"/>
              <a:t>ως Θεοτόκος </a:t>
            </a:r>
            <a:r>
              <a:rPr lang="el-GR" dirty="0"/>
              <a:t>αλλά και </a:t>
            </a:r>
            <a:r>
              <a:rPr lang="el-GR" u="sng" dirty="0"/>
              <a:t>ως Νέα Εύα</a:t>
            </a:r>
            <a:r>
              <a:rPr lang="el-GR" dirty="0"/>
              <a:t>, καθώς υπήρξε η συνεργός του Νέου Αδάμ. </a:t>
            </a:r>
          </a:p>
          <a:p>
            <a:r>
              <a:rPr lang="el-GR" dirty="0"/>
              <a:t>Είναι χαρακτηριστικό ότι ενώ για τα άλλα δύο αξιώματα της Θεοτόκου, το προφητικό και το αρχιερατικό, με τα οποία εκφράζεται η τέλεια και ενεργός συμμετοχή της στη σταυρική θυσία του Χριστού δεν υφίσταται ανάλογος τίτλος έκφρασης, αλλά χρησιμοποιούνται οι συναφείς όροι </a:t>
            </a:r>
            <a:r>
              <a:rPr lang="en-US" dirty="0" err="1"/>
              <a:t>socia</a:t>
            </a:r>
            <a:r>
              <a:rPr lang="en-US" dirty="0"/>
              <a:t>, </a:t>
            </a:r>
            <a:r>
              <a:rPr lang="en-US" dirty="0" err="1"/>
              <a:t>consociata</a:t>
            </a:r>
            <a:r>
              <a:rPr lang="en-US" dirty="0"/>
              <a:t>, </a:t>
            </a:r>
            <a:r>
              <a:rPr lang="en-US" dirty="0" err="1"/>
              <a:t>reparatrix</a:t>
            </a:r>
            <a:r>
              <a:rPr lang="en-US" dirty="0"/>
              <a:t>, </a:t>
            </a:r>
            <a:r>
              <a:rPr lang="en-US" dirty="0" err="1"/>
              <a:t>corredemptrix</a:t>
            </a:r>
            <a:r>
              <a:rPr lang="en-US" dirty="0"/>
              <a:t>,</a:t>
            </a:r>
            <a:r>
              <a:rPr lang="el-GR" dirty="0"/>
              <a:t> Νέα Εύα και τα συνώνυμά τους, η προσωνυμία της Βασίλισσας εκφράζει πλήρως τον τρόπο με τον οποίο η Μαρία μετέχει στο βασιλικό αξίωμα του Χριστού ως η καθ’ αυτό </a:t>
            </a:r>
            <a:r>
              <a:rPr lang="en-US" dirty="0" err="1"/>
              <a:t>Socia</a:t>
            </a:r>
            <a:r>
              <a:rPr lang="en-US" dirty="0"/>
              <a:t> </a:t>
            </a:r>
            <a:r>
              <a:rPr lang="el-GR" dirty="0"/>
              <a:t>του Βασιλέως Χριστού. </a:t>
            </a:r>
            <a:r>
              <a:rPr lang="en-US" dirty="0"/>
              <a:t> </a:t>
            </a:r>
            <a:endParaRPr lang="el-GR" dirty="0"/>
          </a:p>
          <a:p>
            <a:r>
              <a:rPr lang="el-GR" dirty="0"/>
              <a:t>Με το βασιλικό αξίωμα της Θεοτόκου απομακρύνεται και η παραμικρή αμφιβολία για τη σωτηριολογική σημασία της </a:t>
            </a:r>
            <a:r>
              <a:rPr lang="el-GR" dirty="0" err="1"/>
              <a:t>ιδιότητάς</a:t>
            </a:r>
            <a:r>
              <a:rPr lang="el-GR" dirty="0"/>
              <a:t> της ως μεσίτριας. </a:t>
            </a:r>
          </a:p>
        </p:txBody>
      </p:sp>
    </p:spTree>
    <p:extLst>
      <p:ext uri="{BB962C8B-B14F-4D97-AF65-F5344CB8AC3E}">
        <p14:creationId xmlns:p14="http://schemas.microsoft.com/office/powerpoint/2010/main" val="219922905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6258</Words>
  <Application>Microsoft Office PowerPoint</Application>
  <PresentationFormat>Ευρεία οθόνη</PresentationFormat>
  <Paragraphs>167</Paragraphs>
  <Slides>32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32</vt:i4>
      </vt:variant>
    </vt:vector>
  </HeadingPairs>
  <TitlesOfParts>
    <vt:vector size="36" baseType="lpstr">
      <vt:lpstr>Aptos</vt:lpstr>
      <vt:lpstr>Aptos Display</vt:lpstr>
      <vt:lpstr>Arial</vt:lpstr>
      <vt:lpstr>Θέμα του Office</vt:lpstr>
      <vt:lpstr>ΘΕΜΑΤΑ ΠΑΤΕΡΙΚΗΣ ΓΡΑΜΜΑΤΕΙΑΣ  11Η ΕΝΟΤΗΤΑ  Η ΡΩΜΑΙΟΚΑΘΟΛΙΚΗ ΠΑΡΕΚΚΛΙΣΗ  ΤΗΣ ΜΑΡΙΟΛΟΓΙΑΣ</vt:lpstr>
      <vt:lpstr>ΑΙΤΙΑ ΠΑΡΕΚΚΛΙΣΗΣ</vt:lpstr>
      <vt:lpstr>ΑΙΤΙΑ ΠΑΡΕΚΚΛΙΣΗΣ</vt:lpstr>
      <vt:lpstr>Η Θεοτόκος ως συλλυτρώτρια (corredemptrix)</vt:lpstr>
      <vt:lpstr>Η Θεοτόκος ως συλλυτρώτρια (corredemptrix)</vt:lpstr>
      <vt:lpstr>Η Θεοτόκος ως συλλυτρώτρια (corredemptrix)</vt:lpstr>
      <vt:lpstr>Η Θεοτόκος ως συλλυτρώτρια (corredemptrix)</vt:lpstr>
      <vt:lpstr>Η Θεοτόκος ως συλλυτρώτρια (corredemprtix)</vt:lpstr>
      <vt:lpstr>Η Θεοτόκος ως συλλυτρώτρια (corredemptrix)</vt:lpstr>
      <vt:lpstr>Η Θεοτόκος ως Μητέρα της Εκκλησίας (Maria Mater Ecclesiae)</vt:lpstr>
      <vt:lpstr>Η Θεοτόκος ως Μητέρα της Εκκλησίας (Maria Mater Ecclesiae)</vt:lpstr>
      <vt:lpstr>Η Θεοτόκος ως Μητέρα της Εκκλησίας (Maria Mater Ecclesiae)</vt:lpstr>
      <vt:lpstr>Η Θεοτόκος ως Μητέρα της Εκκλησίας (Maria Mater Ecclesiae)</vt:lpstr>
      <vt:lpstr>Η Θεοτόκος ως Μητέρα της Εκκλησίας (Maria Mater Ecclesiae)</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Άσπιλος Σύλληψη της Θεοτόκου (Conceptio Immaculata)</vt:lpstr>
      <vt:lpstr>Η Μετάσταση της Θεοτόκου (Assumptio)</vt:lpstr>
      <vt:lpstr>Η Μετάσταση της Θεοτόκου (Assumptio)</vt:lpstr>
      <vt:lpstr>Η Μετάσταση της Θεοτόκου (Assumptio)</vt:lpstr>
      <vt:lpstr>Η Μετάσταση της Θεοτόκου (Assumptio)</vt:lpstr>
      <vt:lpstr>Η Μετάσταση της Θεοτόκου (Assumptio)</vt:lpstr>
      <vt:lpstr>Η Μετάσταση της Θεοτόκου (Assumptio)</vt:lpstr>
      <vt:lpstr>Η Μετάσταση της Θεοτόκου (Assumptio)</vt:lpstr>
      <vt:lpstr>Η Μετάσταση της Θεοτόκου (Assumptio)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11Η ΕΝΟΤΗΤΑ  Η ΡΩΜΑΙΟΚΑΘΟΛΙΚΗ ΠΑΡΕΚΚΛΙΣΗ  ΤΗΣ ΜΑΡΙΟΛΟΓΙΑΣ</dc:title>
  <dc:creator>MARIA KARAMPELIA</dc:creator>
  <cp:lastModifiedBy>MARIA KARAMPELIA</cp:lastModifiedBy>
  <cp:revision>1</cp:revision>
  <dcterms:created xsi:type="dcterms:W3CDTF">2024-05-12T21:09:06Z</dcterms:created>
  <dcterms:modified xsi:type="dcterms:W3CDTF">2024-05-12T21:14:01Z</dcterms:modified>
</cp:coreProperties>
</file>