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82" r:id="rId4"/>
    <p:sldId id="258" r:id="rId5"/>
    <p:sldId id="259" r:id="rId6"/>
    <p:sldId id="260" r:id="rId7"/>
    <p:sldId id="261" r:id="rId8"/>
    <p:sldId id="262" r:id="rId9"/>
    <p:sldId id="263" r:id="rId10"/>
    <p:sldId id="283" r:id="rId11"/>
    <p:sldId id="264" r:id="rId12"/>
    <p:sldId id="265" r:id="rId13"/>
    <p:sldId id="266" r:id="rId14"/>
    <p:sldId id="267" r:id="rId15"/>
    <p:sldId id="268" r:id="rId16"/>
    <p:sldId id="269" r:id="rId17"/>
    <p:sldId id="270" r:id="rId18"/>
    <p:sldId id="271" r:id="rId19"/>
    <p:sldId id="284" r:id="rId20"/>
    <p:sldId id="272" r:id="rId21"/>
    <p:sldId id="273" r:id="rId22"/>
    <p:sldId id="274" r:id="rId23"/>
    <p:sldId id="275" r:id="rId24"/>
    <p:sldId id="276" r:id="rId25"/>
    <p:sldId id="277" r:id="rId26"/>
    <p:sldId id="278" r:id="rId27"/>
    <p:sldId id="279" r:id="rId28"/>
    <p:sldId id="280" r:id="rId29"/>
    <p:sldId id="281"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60A56C-39AE-4482-AE90-95D0D939CAAE}" type="datetimeFigureOut">
              <a:rPr lang="el-GR" smtClean="0"/>
              <a:t>14/12/2017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13467C-F557-4AFF-8E5D-D001A6127669}"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CA08C65-F168-439B-875A-64C6CC208CD9}" type="slidenum">
              <a:rPr lang="el-GR" smtClean="0"/>
              <a:pPr/>
              <a:t>12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14/12/2017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14/12/2017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14/12/2017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14/12/2017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14/12/2017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14/12/2017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14/12/2017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z="6600" b="1" dirty="0" smtClean="0"/>
              <a:t>Κόλλες</a:t>
            </a:r>
            <a:endParaRPr lang="el-GR" sz="6600" b="1" dirty="0"/>
          </a:p>
        </p:txBody>
      </p:sp>
    </p:spTree>
    <p:extLst>
      <p:ext uri="{BB962C8B-B14F-4D97-AF65-F5344CB8AC3E}">
        <p14:creationId xmlns:p14="http://schemas.microsoft.com/office/powerpoint/2010/main" xmlns="" val="24396586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txBody>
          <a:bodyPr>
            <a:normAutofit/>
          </a:bodyPr>
          <a:lstStyle/>
          <a:p>
            <a:pPr lvl="0"/>
            <a:r>
              <a:rPr lang="el-GR" u="sng" dirty="0" smtClean="0">
                <a:solidFill>
                  <a:schemeClr val="accent1">
                    <a:lumMod val="75000"/>
                  </a:schemeClr>
                </a:solidFill>
              </a:rPr>
              <a:t>Επιφανειακή τάση</a:t>
            </a:r>
            <a:r>
              <a:rPr lang="el-GR" dirty="0" smtClean="0"/>
              <a:t>. Η διαβροχή βελτιώνεται με την μείωση της επιφανειακής τάσης. Μείωση της επιφανειακής τάσης μπορεί να πραγματοποιηθεί με την παρουσία λιπών και ελαιών (π.χ. η </a:t>
            </a:r>
            <a:r>
              <a:rPr lang="el-GR" dirty="0" err="1" smtClean="0"/>
              <a:t>κουνελόκολλα</a:t>
            </a:r>
            <a:r>
              <a:rPr lang="el-GR" dirty="0" smtClean="0"/>
              <a:t> έχει μικρότερη επιφανειακή τάση), καθώς επίσης και με την προσθήκη αλκοόλης</a:t>
            </a:r>
            <a:r>
              <a:rPr lang="el-GR" dirty="0" smtClean="0"/>
              <a:t>.</a:t>
            </a:r>
          </a:p>
          <a:p>
            <a:r>
              <a:rPr lang="el-GR" u="sng" dirty="0" smtClean="0">
                <a:solidFill>
                  <a:schemeClr val="accent1">
                    <a:lumMod val="75000"/>
                  </a:schemeClr>
                </a:solidFill>
              </a:rPr>
              <a:t>Ελαστικότητα ξηρών επιστρωμάτων</a:t>
            </a:r>
            <a:r>
              <a:rPr lang="el-GR" dirty="0" smtClean="0"/>
              <a:t>. Με την προσθήκη </a:t>
            </a:r>
            <a:r>
              <a:rPr lang="el-GR" dirty="0" err="1" smtClean="0"/>
              <a:t>πολυαλκοόλης</a:t>
            </a:r>
            <a:r>
              <a:rPr lang="el-GR" dirty="0" smtClean="0"/>
              <a:t>, π.χ. </a:t>
            </a:r>
            <a:r>
              <a:rPr lang="el-GR" dirty="0" err="1" smtClean="0"/>
              <a:t>γλυκερόλης</a:t>
            </a:r>
            <a:r>
              <a:rPr lang="el-GR" dirty="0" smtClean="0"/>
              <a:t> ή πολυσακχαριτών αυξάνεται η ελαστικότητα. Παλιά για τον λόγο αυτό πρόσθεταν μέλι.</a:t>
            </a:r>
            <a:endParaRPr lang="en-US" dirty="0" smtClean="0"/>
          </a:p>
          <a:p>
            <a:pPr lvl="0"/>
            <a:endParaRPr lang="el-GR"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28650" y="675249"/>
            <a:ext cx="7886700" cy="5501714"/>
          </a:xfrm>
        </p:spPr>
        <p:txBody>
          <a:bodyPr>
            <a:normAutofit fontScale="92500" lnSpcReduction="20000"/>
          </a:bodyPr>
          <a:lstStyle/>
          <a:p>
            <a:pPr lvl="0">
              <a:buNone/>
            </a:pPr>
            <a:endParaRPr lang="el-GR" dirty="0" smtClean="0"/>
          </a:p>
          <a:p>
            <a:pPr lvl="0"/>
            <a:r>
              <a:rPr lang="el-GR" u="sng" dirty="0" err="1" smtClean="0">
                <a:solidFill>
                  <a:schemeClr val="accent1">
                    <a:lumMod val="75000"/>
                  </a:schemeClr>
                </a:solidFill>
              </a:rPr>
              <a:t>Υγροσκοπικότητα</a:t>
            </a:r>
            <a:r>
              <a:rPr lang="el-GR" dirty="0" smtClean="0"/>
              <a:t>. Εξαρτάται από τις συνθήκες και κυρίως από την θερμοκρασία και την υγρασία. Σε ξηρό περιβάλλον μειώνεται το ποσοστό της υγρασίας, με αποτέλεσμα να χάνει η κόλλα την διαλυτότητά της σε νερό και να γίνεται εύθραυστη. Με αλλαγές των συνθηκών πραγματοποιούνται επαναλαμβανόμενες διογκώσεις και συρρικνώσεις με αποτέλεσμα να δημιουργούνται μόνιμες παραμορφώσεις σε ζωγραφικά στρώματα, όπως ρωγμές και αποκολλήσεις αν έχω υψηλή περιεκτικότητα σε ζωικές κόλλες.</a:t>
            </a:r>
          </a:p>
          <a:p>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chemeClr val="accent1">
                    <a:lumMod val="75000"/>
                  </a:schemeClr>
                </a:solidFill>
              </a:rPr>
              <a:t>Κόλλες από καζεΐνη.</a:t>
            </a:r>
            <a:r>
              <a:rPr lang="el-GR" dirty="0" smtClean="0">
                <a:solidFill>
                  <a:schemeClr val="accent1">
                    <a:lumMod val="75000"/>
                  </a:schemeClr>
                </a:solidFill>
              </a:rPr>
              <a:t/>
            </a:r>
            <a:br>
              <a:rPr lang="el-GR" dirty="0" smtClean="0">
                <a:solidFill>
                  <a:schemeClr val="accent1">
                    <a:lumMod val="75000"/>
                  </a:schemeClr>
                </a:solidFill>
              </a:rPr>
            </a:br>
            <a:endParaRPr lang="el-GR" dirty="0">
              <a:solidFill>
                <a:schemeClr val="accent1">
                  <a:lumMod val="75000"/>
                </a:schemeClr>
              </a:solidFill>
            </a:endParaRPr>
          </a:p>
        </p:txBody>
      </p:sp>
      <p:sp>
        <p:nvSpPr>
          <p:cNvPr id="3" name="Θέση περιεχομένου 2"/>
          <p:cNvSpPr>
            <a:spLocks noGrp="1"/>
          </p:cNvSpPr>
          <p:nvPr>
            <p:ph idx="1"/>
          </p:nvPr>
        </p:nvSpPr>
        <p:spPr/>
        <p:txBody>
          <a:bodyPr>
            <a:normAutofit fontScale="85000" lnSpcReduction="10000"/>
          </a:bodyPr>
          <a:lstStyle/>
          <a:p>
            <a:r>
              <a:rPr lang="el-GR" dirty="0" smtClean="0"/>
              <a:t>Καζεΐνη: πρωτεΐνη σε αποβουτυρωμένο </a:t>
            </a:r>
            <a:r>
              <a:rPr lang="el-GR" dirty="0"/>
              <a:t>γάλα. </a:t>
            </a:r>
            <a:endParaRPr lang="el-GR" dirty="0" smtClean="0"/>
          </a:p>
          <a:p>
            <a:endParaRPr lang="en-US" dirty="0" smtClean="0"/>
          </a:p>
          <a:p>
            <a:r>
              <a:rPr lang="el-GR" dirty="0" smtClean="0"/>
              <a:t>Με </a:t>
            </a:r>
            <a:r>
              <a:rPr lang="el-GR" dirty="0"/>
              <a:t>την προσθήκη γαλακτικού, </a:t>
            </a:r>
            <a:r>
              <a:rPr lang="el-GR" dirty="0" err="1"/>
              <a:t>οξεικού</a:t>
            </a:r>
            <a:r>
              <a:rPr lang="el-GR" dirty="0"/>
              <a:t> ή υδροχλωρικού οξέος πραγματοποιείται κατακρήμνιση της πρωτεΐνης, σχηματίζεται ίζημα, το οποίο διηθείται, ξεραίνεται κονιοποιείται και φυλάσσεται σε αεροστεγή δοχεία. </a:t>
            </a:r>
            <a:endParaRPr lang="el-GR" dirty="0" smtClean="0"/>
          </a:p>
          <a:p>
            <a:endParaRPr lang="en-US" dirty="0" smtClean="0"/>
          </a:p>
          <a:p>
            <a:r>
              <a:rPr lang="el-GR" dirty="0" smtClean="0"/>
              <a:t>Η </a:t>
            </a:r>
            <a:r>
              <a:rPr lang="el-GR" dirty="0"/>
              <a:t>καζεΐνη δεν διαλύεται σε νερό, αλλά </a:t>
            </a:r>
            <a:r>
              <a:rPr lang="el-GR" dirty="0" smtClean="0"/>
              <a:t>με (+) </a:t>
            </a:r>
            <a:r>
              <a:rPr lang="el-GR" dirty="0"/>
              <a:t>Ν</a:t>
            </a:r>
            <a:r>
              <a:rPr lang="en-US" dirty="0"/>
              <a:t>a</a:t>
            </a:r>
            <a:r>
              <a:rPr lang="el-GR" dirty="0"/>
              <a:t>ΟΗ, </a:t>
            </a:r>
            <a:r>
              <a:rPr lang="en-US" dirty="0"/>
              <a:t>KOH </a:t>
            </a:r>
            <a:r>
              <a:rPr lang="el-GR" dirty="0"/>
              <a:t>ή </a:t>
            </a:r>
            <a:r>
              <a:rPr lang="en-US" dirty="0"/>
              <a:t>Ca</a:t>
            </a:r>
            <a:r>
              <a:rPr lang="el-GR" dirty="0"/>
              <a:t>(</a:t>
            </a:r>
            <a:r>
              <a:rPr lang="en-US" dirty="0"/>
              <a:t>OH</a:t>
            </a:r>
            <a:r>
              <a:rPr lang="el-GR" dirty="0"/>
              <a:t>)</a:t>
            </a:r>
            <a:r>
              <a:rPr lang="el-GR" baseline="-25000" dirty="0"/>
              <a:t>2</a:t>
            </a:r>
            <a:r>
              <a:rPr lang="el-GR" dirty="0"/>
              <a:t> σχηματίζονται </a:t>
            </a:r>
            <a:r>
              <a:rPr lang="el-GR" dirty="0" err="1"/>
              <a:t>υδατοδιαλυτά</a:t>
            </a:r>
            <a:r>
              <a:rPr lang="el-GR" dirty="0"/>
              <a:t> άλατα. </a:t>
            </a:r>
            <a:endParaRPr lang="el-GR" dirty="0" smtClean="0"/>
          </a:p>
          <a:p>
            <a:endParaRPr lang="el-GR" dirty="0"/>
          </a:p>
        </p:txBody>
      </p:sp>
    </p:spTree>
    <p:extLst>
      <p:ext uri="{BB962C8B-B14F-4D97-AF65-F5344CB8AC3E}">
        <p14:creationId xmlns:p14="http://schemas.microsoft.com/office/powerpoint/2010/main" xmlns="" val="23429642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28650" y="703385"/>
            <a:ext cx="7886700" cy="5473578"/>
          </a:xfrm>
        </p:spPr>
        <p:txBody>
          <a:bodyPr>
            <a:normAutofit fontScale="92500" lnSpcReduction="20000"/>
          </a:bodyPr>
          <a:lstStyle/>
          <a:p>
            <a:r>
              <a:rPr lang="el-GR" dirty="0" smtClean="0"/>
              <a:t>Τα διαλύματα </a:t>
            </a:r>
            <a:r>
              <a:rPr lang="el-GR" dirty="0" err="1" smtClean="0"/>
              <a:t>καζεϊνικού</a:t>
            </a:r>
            <a:r>
              <a:rPr lang="el-GR" dirty="0" smtClean="0"/>
              <a:t> ασβεστίου είναι </a:t>
            </a:r>
            <a:r>
              <a:rPr lang="el-GR" dirty="0" err="1" smtClean="0"/>
              <a:t>πυκνόρευστα</a:t>
            </a:r>
            <a:r>
              <a:rPr lang="el-GR" dirty="0" smtClean="0"/>
              <a:t>, με μεγάλη ικανότητα διαβροχής επιφανειών, τα οποία δημιουργούν ξηρά υποστρώματα ανθεκτικά στο νερό. </a:t>
            </a:r>
          </a:p>
          <a:p>
            <a:endParaRPr lang="en-US" dirty="0" smtClean="0"/>
          </a:p>
          <a:p>
            <a:r>
              <a:rPr lang="el-GR" dirty="0" smtClean="0"/>
              <a:t>Η καζεΐνη παρουσιάζει υψηλή ευαισθησία στην υγρασία, είναι ευπρόσβλητη από μικροοργανισμούς, κιτρινίζει και χάνει την συγκολλητική της ικανότητα κατά την διάρκεια της γήρανσης. Διαλύματα καζεΐνης έχουν χρησιμοποιηθεί σε τοιχογραφίες και σε έργα ζωγραφικής ως γαλακτώματα. Στην συντήρηση έχουν χρησιμοποιηθεί και ως υλικό στερέωσης τοιχογραφιών. </a:t>
            </a:r>
          </a:p>
          <a:p>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accent1">
                    <a:lumMod val="75000"/>
                  </a:schemeClr>
                </a:solidFill>
              </a:rPr>
              <a:t>Αλευρόκολλες</a:t>
            </a:r>
            <a:endParaRPr lang="el-GR" dirty="0">
              <a:solidFill>
                <a:schemeClr val="accent1">
                  <a:lumMod val="75000"/>
                </a:schemeClr>
              </a:solidFill>
            </a:endParaRPr>
          </a:p>
        </p:txBody>
      </p:sp>
      <p:sp>
        <p:nvSpPr>
          <p:cNvPr id="3" name="Θέση περιεχομένου 2"/>
          <p:cNvSpPr>
            <a:spLocks noGrp="1"/>
          </p:cNvSpPr>
          <p:nvPr>
            <p:ph idx="1"/>
          </p:nvPr>
        </p:nvSpPr>
        <p:spPr>
          <a:xfrm>
            <a:off x="628650" y="1533379"/>
            <a:ext cx="7886700" cy="5092505"/>
          </a:xfrm>
        </p:spPr>
        <p:txBody>
          <a:bodyPr>
            <a:normAutofit fontScale="85000" lnSpcReduction="20000"/>
          </a:bodyPr>
          <a:lstStyle/>
          <a:p>
            <a:endParaRPr lang="el-GR" dirty="0"/>
          </a:p>
          <a:p>
            <a:r>
              <a:rPr lang="el-GR" dirty="0"/>
              <a:t>Αλευρόκολλες έχουν χρησιμοποιηθεί από βιβλιοδέτες για συγκόλληση χαρτιών. </a:t>
            </a:r>
            <a:endParaRPr lang="en-US" dirty="0" smtClean="0"/>
          </a:p>
          <a:p>
            <a:pPr>
              <a:buNone/>
            </a:pPr>
            <a:endParaRPr lang="el-GR" dirty="0" smtClean="0"/>
          </a:p>
          <a:p>
            <a:r>
              <a:rPr lang="el-GR" dirty="0" smtClean="0"/>
              <a:t>Μίγμα </a:t>
            </a:r>
            <a:r>
              <a:rPr lang="el-GR" dirty="0"/>
              <a:t>αλευρόκολλας και ζωικής κόλλας έχει χρησιμοποιηθεί για την συγκόλληση χαρτιού και δέρματος σε μεταλλικές επιφάνειες ή άλλα ανόργανα υποστρώματα</a:t>
            </a:r>
            <a:r>
              <a:rPr lang="el-GR" dirty="0" smtClean="0"/>
              <a:t>.</a:t>
            </a:r>
          </a:p>
          <a:p>
            <a:pPr>
              <a:buNone/>
            </a:pPr>
            <a:endParaRPr lang="en-US" dirty="0" smtClean="0"/>
          </a:p>
          <a:p>
            <a:r>
              <a:rPr lang="el-GR" dirty="0" smtClean="0"/>
              <a:t>Ακόμα </a:t>
            </a:r>
            <a:r>
              <a:rPr lang="el-GR" dirty="0"/>
              <a:t>χρησιμοποιείται στην συντήρηση βιβλίου-χαρτιού  καθώς  και στο φοδράρισμα ζωγραφικών έργων, γιατί διαποτίζουν λιγότερο από τις άλλες </a:t>
            </a:r>
            <a:r>
              <a:rPr lang="el-GR" dirty="0" err="1"/>
              <a:t>υδατοδιαλυτές</a:t>
            </a:r>
            <a:r>
              <a:rPr lang="el-GR" dirty="0"/>
              <a:t> κόλλες.</a:t>
            </a:r>
          </a:p>
          <a:p>
            <a:endParaRPr lang="el-GR" dirty="0"/>
          </a:p>
        </p:txBody>
      </p:sp>
    </p:spTree>
    <p:extLst>
      <p:ext uri="{BB962C8B-B14F-4D97-AF65-F5344CB8AC3E}">
        <p14:creationId xmlns:p14="http://schemas.microsoft.com/office/powerpoint/2010/main" xmlns="" val="337503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accent1">
                    <a:lumMod val="75000"/>
                  </a:schemeClr>
                </a:solidFill>
              </a:rPr>
              <a:t>Συνδετικά μέσα με αυγό</a:t>
            </a:r>
            <a:endParaRPr lang="el-GR" dirty="0">
              <a:solidFill>
                <a:schemeClr val="accent1">
                  <a:lumMod val="75000"/>
                </a:schemeClr>
              </a:solidFill>
            </a:endParaRPr>
          </a:p>
        </p:txBody>
      </p:sp>
      <p:sp>
        <p:nvSpPr>
          <p:cNvPr id="3" name="Θέση περιεχομένου 2"/>
          <p:cNvSpPr>
            <a:spLocks noGrp="1"/>
          </p:cNvSpPr>
          <p:nvPr>
            <p:ph idx="1"/>
          </p:nvPr>
        </p:nvSpPr>
        <p:spPr>
          <a:xfrm>
            <a:off x="628650" y="1825625"/>
            <a:ext cx="7886700" cy="4779891"/>
          </a:xfrm>
        </p:spPr>
        <p:txBody>
          <a:bodyPr>
            <a:normAutofit fontScale="92500" lnSpcReduction="20000"/>
          </a:bodyPr>
          <a:lstStyle/>
          <a:p>
            <a:r>
              <a:rPr lang="el-GR" dirty="0" smtClean="0"/>
              <a:t>Το </a:t>
            </a:r>
            <a:r>
              <a:rPr lang="el-GR" dirty="0">
                <a:solidFill>
                  <a:schemeClr val="accent1">
                    <a:lumMod val="75000"/>
                  </a:schemeClr>
                </a:solidFill>
              </a:rPr>
              <a:t>λεύκωμα</a:t>
            </a:r>
            <a:r>
              <a:rPr lang="el-GR" dirty="0"/>
              <a:t> του αβγού αποτελείται  από ένα </a:t>
            </a:r>
            <a:r>
              <a:rPr lang="el-GR" dirty="0">
                <a:solidFill>
                  <a:schemeClr val="accent1">
                    <a:lumMod val="75000"/>
                  </a:schemeClr>
                </a:solidFill>
              </a:rPr>
              <a:t>κολλοειδές</a:t>
            </a:r>
            <a:r>
              <a:rPr lang="el-GR" dirty="0"/>
              <a:t> διάλυμα σφαιρικών πρωτεϊνών, ενώ ο </a:t>
            </a:r>
            <a:r>
              <a:rPr lang="el-GR" dirty="0">
                <a:solidFill>
                  <a:schemeClr val="accent4">
                    <a:lumMod val="75000"/>
                  </a:schemeClr>
                </a:solidFill>
              </a:rPr>
              <a:t>κρόκος</a:t>
            </a:r>
            <a:r>
              <a:rPr lang="el-GR" dirty="0"/>
              <a:t> είναι ένα </a:t>
            </a:r>
            <a:r>
              <a:rPr lang="el-GR" dirty="0">
                <a:solidFill>
                  <a:schemeClr val="accent4">
                    <a:lumMod val="75000"/>
                  </a:schemeClr>
                </a:solidFill>
              </a:rPr>
              <a:t>γαλάκτωμα</a:t>
            </a:r>
            <a:r>
              <a:rPr lang="el-GR" dirty="0"/>
              <a:t> υδατικών πρωτεϊνών και λιπιδίων, και οι δύο είναι φορείς χρωστικών στην ζωγραφική. </a:t>
            </a:r>
            <a:endParaRPr lang="el-GR" dirty="0" smtClean="0"/>
          </a:p>
          <a:p>
            <a:endParaRPr lang="en-US" dirty="0" smtClean="0"/>
          </a:p>
          <a:p>
            <a:r>
              <a:rPr lang="el-GR" dirty="0" smtClean="0"/>
              <a:t>Το </a:t>
            </a:r>
            <a:r>
              <a:rPr lang="el-GR" dirty="0"/>
              <a:t>λεύκωμα του αβγού έχει χρησιμοποιηθεί ως </a:t>
            </a:r>
            <a:r>
              <a:rPr lang="el-GR" dirty="0">
                <a:solidFill>
                  <a:schemeClr val="accent1">
                    <a:lumMod val="75000"/>
                  </a:schemeClr>
                </a:solidFill>
              </a:rPr>
              <a:t>συνδετικό</a:t>
            </a:r>
            <a:r>
              <a:rPr lang="el-GR" dirty="0"/>
              <a:t> υλικό, σε βερνίκια και για το </a:t>
            </a:r>
            <a:r>
              <a:rPr lang="el-GR" dirty="0" err="1"/>
              <a:t>αμπόλι</a:t>
            </a:r>
            <a:r>
              <a:rPr lang="el-GR" dirty="0"/>
              <a:t>  (μίγμα πάνω στο οποίο κολλούν φύλλα χρυσού). Με έκθεση στο </a:t>
            </a:r>
            <a:r>
              <a:rPr lang="el-GR" dirty="0" err="1"/>
              <a:t>φώς</a:t>
            </a:r>
            <a:r>
              <a:rPr lang="el-GR" dirty="0"/>
              <a:t> μετουσιώνονται οι πρωτεΐνες, μετατρέποντας το διαφανές επίστρωμα σε αδιάλυτο στο νερό μίγμα. </a:t>
            </a:r>
            <a:endParaRPr lang="el-GR" dirty="0" smtClean="0"/>
          </a:p>
          <a:p>
            <a:pPr>
              <a:buNone/>
            </a:pPr>
            <a:endParaRPr lang="el-GR" dirty="0"/>
          </a:p>
        </p:txBody>
      </p:sp>
    </p:spTree>
    <p:extLst>
      <p:ext uri="{BB962C8B-B14F-4D97-AF65-F5344CB8AC3E}">
        <p14:creationId xmlns:p14="http://schemas.microsoft.com/office/powerpoint/2010/main" xmlns="" val="41830278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28650" y="520505"/>
            <a:ext cx="7886700" cy="5656458"/>
          </a:xfrm>
        </p:spPr>
        <p:txBody>
          <a:bodyPr>
            <a:normAutofit fontScale="92500" lnSpcReduction="20000"/>
          </a:bodyPr>
          <a:lstStyle/>
          <a:p>
            <a:endParaRPr lang="en-US" dirty="0" smtClean="0"/>
          </a:p>
          <a:p>
            <a:r>
              <a:rPr lang="el-GR" dirty="0" smtClean="0"/>
              <a:t>Με την προσθήκη μελιού ή και άλλων ουσιών αυξάνεται η ελαστικότητα των εύθρυπτων επιστρωμάτων. </a:t>
            </a:r>
          </a:p>
          <a:p>
            <a:endParaRPr lang="en-US" dirty="0" smtClean="0"/>
          </a:p>
          <a:p>
            <a:r>
              <a:rPr lang="el-GR" dirty="0" smtClean="0"/>
              <a:t>Ο κρόκος του αυγού έχει χρησιμοποιηθεί ως </a:t>
            </a:r>
            <a:r>
              <a:rPr lang="el-GR" dirty="0" smtClean="0">
                <a:solidFill>
                  <a:schemeClr val="accent4">
                    <a:lumMod val="75000"/>
                  </a:schemeClr>
                </a:solidFill>
              </a:rPr>
              <a:t>συνδετικό</a:t>
            </a:r>
            <a:r>
              <a:rPr lang="el-GR" dirty="0" smtClean="0"/>
              <a:t> μέσο με υδατικούς φορείς (π.χ. αυγοτέμπερα). Ως φορέας αραιώνεται με νερό και προστίθενται σκόνες χρωστικών. Τα λιπαρά συστατικά του το κάνουν πυκνόρρευστο και προσδίδουν ελαστικότητα στα ξηρά υποστρώματα. Τα στρώματα της αυγοτέμπερας είναι αδιάλυτα στο νερό. </a:t>
            </a:r>
          </a:p>
          <a:p>
            <a:pPr>
              <a:buNone/>
            </a:pP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28650" y="1111349"/>
            <a:ext cx="7886700" cy="5065615"/>
          </a:xfrm>
        </p:spPr>
        <p:txBody>
          <a:bodyPr>
            <a:normAutofit lnSpcReduction="10000"/>
          </a:bodyPr>
          <a:lstStyle/>
          <a:p>
            <a:r>
              <a:rPr lang="el-GR" b="1" dirty="0" smtClean="0"/>
              <a:t>Γαλακτώματα</a:t>
            </a:r>
            <a:r>
              <a:rPr lang="el-GR" dirty="0" smtClean="0"/>
              <a:t>. Μικτά συνδετικά μέσα (γαλακτώματα), προκύπτουν από τη  ανάμειξη διαφόρων πρωτεϊνικών συνδετικών μέσων  με λάδια, φυσικά κεριά ή φυσικές ρητίνες. </a:t>
            </a:r>
            <a:endParaRPr lang="el-GR" dirty="0" smtClean="0"/>
          </a:p>
          <a:p>
            <a:r>
              <a:rPr lang="el-GR" dirty="0" smtClean="0"/>
              <a:t>Ενδιαφέρον </a:t>
            </a:r>
            <a:r>
              <a:rPr lang="el-GR" dirty="0" smtClean="0"/>
              <a:t>από παλιά, λόγω συνδυασμού ιδιοτήτων υδατικών και συνδετικών μέσων. </a:t>
            </a:r>
            <a:endParaRPr lang="el-GR" dirty="0" smtClean="0"/>
          </a:p>
          <a:p>
            <a:r>
              <a:rPr lang="el-GR" dirty="0" smtClean="0"/>
              <a:t>Ο </a:t>
            </a:r>
            <a:r>
              <a:rPr lang="el-GR" dirty="0" smtClean="0"/>
              <a:t>κρόκος του αυγού χρησιμοποιείται ως </a:t>
            </a:r>
            <a:r>
              <a:rPr lang="el-GR" dirty="0" err="1" smtClean="0"/>
              <a:t>γαλακτωματοποιητής</a:t>
            </a:r>
            <a:r>
              <a:rPr lang="el-GR" dirty="0" smtClean="0"/>
              <a:t>, λόγω λεκιθίνης.</a:t>
            </a:r>
          </a:p>
          <a:p>
            <a:r>
              <a:rPr lang="el-GR" dirty="0" smtClean="0"/>
              <a:t>Π.χ. κρόκος/νερό/λινέλαιο 1:2:1 </a:t>
            </a:r>
            <a:r>
              <a:rPr lang="el-GR" dirty="0" err="1" smtClean="0"/>
              <a:t>κατ΄</a:t>
            </a:r>
            <a:r>
              <a:rPr lang="el-GR" dirty="0" smtClean="0"/>
              <a:t> όγκο. </a:t>
            </a:r>
          </a:p>
          <a:p>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57158" y="1357298"/>
            <a:ext cx="8229600" cy="1143000"/>
          </a:xfrm>
        </p:spPr>
        <p:txBody>
          <a:bodyPr>
            <a:normAutofit fontScale="90000"/>
          </a:bodyPr>
          <a:lstStyle/>
          <a:p>
            <a:r>
              <a:rPr lang="el-GR" b="1" u="sng" dirty="0">
                <a:solidFill>
                  <a:schemeClr val="accent1">
                    <a:lumMod val="75000"/>
                  </a:schemeClr>
                </a:solidFill>
              </a:rPr>
              <a:t>Δείκτες φθοράς –Κατάσταση διατήρησης στρωμάτων (αυγοτέμπερες)</a:t>
            </a:r>
            <a:r>
              <a:rPr lang="el-GR" b="1" dirty="0">
                <a:solidFill>
                  <a:schemeClr val="accent1">
                    <a:lumMod val="75000"/>
                  </a:schemeClr>
                </a:solidFill>
              </a:rPr>
              <a:t/>
            </a:r>
            <a:br>
              <a:rPr lang="el-GR" b="1" dirty="0">
                <a:solidFill>
                  <a:schemeClr val="accent1">
                    <a:lumMod val="75000"/>
                  </a:schemeClr>
                </a:solidFill>
              </a:rPr>
            </a:br>
            <a:endParaRPr lang="el-GR" b="1" dirty="0">
              <a:solidFill>
                <a:schemeClr val="accent1">
                  <a:lumMod val="75000"/>
                </a:schemeClr>
              </a:solidFill>
            </a:endParaRPr>
          </a:p>
        </p:txBody>
      </p:sp>
      <p:sp>
        <p:nvSpPr>
          <p:cNvPr id="3" name="Θέση περιεχομένου 2"/>
          <p:cNvSpPr>
            <a:spLocks noGrp="1"/>
          </p:cNvSpPr>
          <p:nvPr>
            <p:ph idx="1"/>
          </p:nvPr>
        </p:nvSpPr>
        <p:spPr>
          <a:xfrm>
            <a:off x="428596" y="3286124"/>
            <a:ext cx="7886700" cy="3181505"/>
          </a:xfrm>
        </p:spPr>
        <p:txBody>
          <a:bodyPr>
            <a:normAutofit/>
          </a:bodyPr>
          <a:lstStyle/>
          <a:p>
            <a:r>
              <a:rPr lang="el-GR" dirty="0" smtClean="0"/>
              <a:t>Η </a:t>
            </a:r>
            <a:r>
              <a:rPr lang="el-GR" dirty="0"/>
              <a:t>χημική ανάλυση και η μέτρηση κάποιων βιοχημικών δεικτών μπορούν να εκτιμήσουν και να παρακολουθούν την εξέλιξη της αλλοίωσης πρωτεϊνικών συνδετικών μέσων.</a:t>
            </a:r>
          </a:p>
          <a:p>
            <a:endParaRPr lang="el-GR" dirty="0"/>
          </a:p>
        </p:txBody>
      </p:sp>
    </p:spTree>
    <p:extLst>
      <p:ext uri="{BB962C8B-B14F-4D97-AF65-F5344CB8AC3E}">
        <p14:creationId xmlns="" xmlns:p14="http://schemas.microsoft.com/office/powerpoint/2010/main" val="36213803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lvl="0"/>
            <a:r>
              <a:rPr lang="el-GR" dirty="0" smtClean="0"/>
              <a:t>Παρακολούθηση του βαθμού μείωσης της ποσότητας </a:t>
            </a:r>
            <a:r>
              <a:rPr lang="el-GR" u="sng" dirty="0" smtClean="0"/>
              <a:t>φωτοευαίσθητων αμινοξέων </a:t>
            </a:r>
            <a:r>
              <a:rPr lang="el-GR" dirty="0" smtClean="0"/>
              <a:t>όπως η </a:t>
            </a:r>
            <a:r>
              <a:rPr lang="el-GR" dirty="0" err="1" smtClean="0"/>
              <a:t>Σερίνη</a:t>
            </a:r>
            <a:r>
              <a:rPr lang="el-GR" dirty="0" smtClean="0"/>
              <a:t>, η </a:t>
            </a:r>
            <a:r>
              <a:rPr lang="el-GR" dirty="0" err="1" smtClean="0"/>
              <a:t>Τυροσίνη</a:t>
            </a:r>
            <a:r>
              <a:rPr lang="el-GR" dirty="0" smtClean="0"/>
              <a:t>, η </a:t>
            </a:r>
            <a:r>
              <a:rPr lang="el-GR" dirty="0" err="1" smtClean="0"/>
              <a:t>Λυσίνη</a:t>
            </a:r>
            <a:r>
              <a:rPr lang="el-GR" dirty="0" smtClean="0"/>
              <a:t>, η </a:t>
            </a:r>
            <a:r>
              <a:rPr lang="el-GR" dirty="0" err="1" smtClean="0"/>
              <a:t>Κυστεΐνη</a:t>
            </a:r>
            <a:r>
              <a:rPr lang="el-GR" dirty="0" smtClean="0"/>
              <a:t> και η </a:t>
            </a:r>
            <a:r>
              <a:rPr lang="el-GR" dirty="0" err="1" smtClean="0"/>
              <a:t>Μεθιονίνη</a:t>
            </a:r>
            <a:r>
              <a:rPr lang="el-GR" dirty="0" smtClean="0"/>
              <a:t>, ο οποίος είναι ενδεικτικός του βαθμού </a:t>
            </a:r>
            <a:r>
              <a:rPr lang="el-GR" dirty="0" smtClean="0"/>
              <a:t>αποσύνδεσης </a:t>
            </a:r>
            <a:r>
              <a:rPr lang="el-GR" dirty="0" smtClean="0"/>
              <a:t>κυρίως της αυγοτέμπερας. </a:t>
            </a:r>
            <a:endParaRPr lang="en-US" dirty="0" smtClean="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p:cNvSpPr txBox="1">
            <a:spLocks noGrp="1"/>
          </p:cNvSpPr>
          <p:nvPr>
            <p:ph idx="1"/>
          </p:nvPr>
        </p:nvSpPr>
        <p:spPr>
          <a:xfrm>
            <a:off x="628650" y="671208"/>
            <a:ext cx="7886700" cy="5115246"/>
          </a:xfrm>
          <a:prstGeom prst="rect">
            <a:avLst/>
          </a:prstGeom>
          <a:noFill/>
        </p:spPr>
        <p:txBody>
          <a:bodyPr wrap="square" rtlCol="0">
            <a:spAutoFit/>
          </a:bodyPr>
          <a:lstStyle/>
          <a:p>
            <a:r>
              <a:rPr lang="el-GR" dirty="0"/>
              <a:t>Στη Χημεία ως </a:t>
            </a:r>
            <a:r>
              <a:rPr lang="el-GR" b="1" dirty="0">
                <a:solidFill>
                  <a:schemeClr val="accent1">
                    <a:lumMod val="50000"/>
                  </a:schemeClr>
                </a:solidFill>
              </a:rPr>
              <a:t>Κολλοειδές</a:t>
            </a:r>
            <a:r>
              <a:rPr lang="el-GR" dirty="0"/>
              <a:t> χαρακτηρίζεται το ομογενές μίγμα που περιέχει μικροσκοπικά σωματίδια μιας χημικής ουσίας ομοιόμορφα διασκορπισμένα μέσα σε μια άλλη και που παραμένουν </a:t>
            </a:r>
            <a:r>
              <a:rPr lang="el-GR" u="sng" dirty="0"/>
              <a:t>μη αναμίξιμα</a:t>
            </a:r>
            <a:r>
              <a:rPr lang="el-GR" dirty="0"/>
              <a:t>. </a:t>
            </a:r>
            <a:endParaRPr lang="en-US" dirty="0" smtClean="0"/>
          </a:p>
          <a:p>
            <a:r>
              <a:rPr lang="el-GR" dirty="0"/>
              <a:t> </a:t>
            </a:r>
            <a:r>
              <a:rPr lang="el-GR" dirty="0" smtClean="0"/>
              <a:t>Τα </a:t>
            </a:r>
            <a:r>
              <a:rPr lang="el-GR" dirty="0"/>
              <a:t>υπό διασκόρπιση σωματίδια (άτομα ή </a:t>
            </a:r>
            <a:r>
              <a:rPr lang="el-GR" dirty="0" smtClean="0"/>
              <a:t>μόρια)σχηματίζουν </a:t>
            </a:r>
            <a:r>
              <a:rPr lang="el-GR" dirty="0"/>
              <a:t>δομή κολλοειδή (</a:t>
            </a:r>
            <a:r>
              <a:rPr lang="el-GR" dirty="0" err="1"/>
              <a:t>sol</a:t>
            </a:r>
            <a:r>
              <a:rPr lang="el-GR" dirty="0"/>
              <a:t>) ή πηκτή (</a:t>
            </a:r>
            <a:r>
              <a:rPr lang="el-GR" dirty="0" err="1"/>
              <a:t>gel</a:t>
            </a:r>
            <a:r>
              <a:rPr lang="el-GR" dirty="0"/>
              <a:t>) που δεν διέρχεται μέσα από κυτταρικές μεμβράνες.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28650" y="928468"/>
            <a:ext cx="7886700" cy="5248495"/>
          </a:xfrm>
        </p:spPr>
        <p:txBody>
          <a:bodyPr>
            <a:normAutofit fontScale="92500" lnSpcReduction="10000"/>
          </a:bodyPr>
          <a:lstStyle/>
          <a:p>
            <a:pPr marL="0" indent="0"/>
            <a:r>
              <a:rPr lang="el-GR" dirty="0" smtClean="0"/>
              <a:t>Αμινοξέα που έχουν </a:t>
            </a:r>
            <a:r>
              <a:rPr lang="el-GR" dirty="0" smtClean="0">
                <a:solidFill>
                  <a:schemeClr val="accent1">
                    <a:lumMod val="75000"/>
                  </a:schemeClr>
                </a:solidFill>
              </a:rPr>
              <a:t>Ο, Ν </a:t>
            </a:r>
            <a:r>
              <a:rPr lang="el-GR" dirty="0" smtClean="0"/>
              <a:t>και</a:t>
            </a:r>
            <a:r>
              <a:rPr lang="el-GR" dirty="0" smtClean="0">
                <a:solidFill>
                  <a:schemeClr val="accent1">
                    <a:lumMod val="75000"/>
                  </a:schemeClr>
                </a:solidFill>
              </a:rPr>
              <a:t> </a:t>
            </a:r>
            <a:r>
              <a:rPr lang="en-US" dirty="0" smtClean="0">
                <a:solidFill>
                  <a:schemeClr val="accent1">
                    <a:lumMod val="75000"/>
                  </a:schemeClr>
                </a:solidFill>
              </a:rPr>
              <a:t>S</a:t>
            </a:r>
            <a:r>
              <a:rPr lang="el-GR" dirty="0" smtClean="0">
                <a:solidFill>
                  <a:schemeClr val="accent1">
                    <a:lumMod val="75000"/>
                  </a:schemeClr>
                </a:solidFill>
              </a:rPr>
              <a:t> </a:t>
            </a:r>
            <a:r>
              <a:rPr lang="el-GR" dirty="0" smtClean="0"/>
              <a:t>στις πλευρικές τους αλυσίδες </a:t>
            </a:r>
            <a:r>
              <a:rPr lang="el-GR" dirty="0" err="1" smtClean="0"/>
              <a:t>συμπλοκοποιούν</a:t>
            </a:r>
            <a:r>
              <a:rPr lang="el-GR" dirty="0" smtClean="0"/>
              <a:t> μεταλλικά κατιόντα, τα οποία καταλύουν την οξείδωσή τους. </a:t>
            </a:r>
          </a:p>
          <a:p>
            <a:pPr marL="0" indent="0">
              <a:buNone/>
            </a:pPr>
            <a:endParaRPr lang="el-GR" dirty="0" smtClean="0"/>
          </a:p>
          <a:p>
            <a:pPr marL="0" indent="0"/>
            <a:r>
              <a:rPr lang="el-GR" dirty="0" smtClean="0"/>
              <a:t>Στα ζωγραφικά στρώματα τα κατιόντα μετάλλων είναι πολλά λόγω των ανόργανων χρωστικών. Από </a:t>
            </a:r>
            <a:r>
              <a:rPr lang="el-GR" dirty="0" err="1" smtClean="0"/>
              <a:t>χρωματογραφικές</a:t>
            </a:r>
            <a:r>
              <a:rPr lang="el-GR" dirty="0" smtClean="0"/>
              <a:t> αναλύσεις που έγιναν σε αυγοτέμπερες  με ανόργανες χρωστικές, μειώνεται η συγκέντρωση φωτοευαίσθητων αμινοξέων, μετά από ακτινοβόληση σε υπεριώδη ακτινοβολία.</a:t>
            </a:r>
          </a:p>
          <a:p>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a:solidFill>
                  <a:schemeClr val="accent1">
                    <a:lumMod val="75000"/>
                  </a:schemeClr>
                </a:solidFill>
              </a:rPr>
              <a:t>Εκτίμηση συστατικών κινητής φάσης  σε στρώμα αυγοτέμπερας.</a:t>
            </a:r>
          </a:p>
        </p:txBody>
      </p:sp>
      <p:sp>
        <p:nvSpPr>
          <p:cNvPr id="3" name="Θέση περιεχομένου 2"/>
          <p:cNvSpPr>
            <a:spLocks noGrp="1"/>
          </p:cNvSpPr>
          <p:nvPr>
            <p:ph idx="1"/>
          </p:nvPr>
        </p:nvSpPr>
        <p:spPr/>
        <p:txBody>
          <a:bodyPr>
            <a:normAutofit fontScale="85000" lnSpcReduction="20000"/>
          </a:bodyPr>
          <a:lstStyle/>
          <a:p>
            <a:pPr lvl="0"/>
            <a:r>
              <a:rPr lang="el-GR" u="sng" dirty="0" smtClean="0"/>
              <a:t>Συστατικά </a:t>
            </a:r>
            <a:r>
              <a:rPr lang="el-GR" u="sng" dirty="0"/>
              <a:t>της κινητής </a:t>
            </a:r>
            <a:r>
              <a:rPr lang="el-GR" u="sng" dirty="0" smtClean="0"/>
              <a:t>φάσης:</a:t>
            </a:r>
            <a:r>
              <a:rPr lang="el-GR" dirty="0" smtClean="0"/>
              <a:t> μη </a:t>
            </a:r>
            <a:r>
              <a:rPr lang="el-GR" dirty="0"/>
              <a:t>δεσμευμένα συστατικά στο </a:t>
            </a:r>
            <a:r>
              <a:rPr lang="el-GR" dirty="0" err="1"/>
              <a:t>πολυαμιδικό</a:t>
            </a:r>
            <a:r>
              <a:rPr lang="el-GR" dirty="0"/>
              <a:t> πλέγμα της αυγοτέμπερας και είναι είτε λίπη, είτε πρωτεΐνες. </a:t>
            </a:r>
            <a:endParaRPr lang="el-GR" dirty="0" smtClean="0"/>
          </a:p>
          <a:p>
            <a:pPr lvl="0"/>
            <a:r>
              <a:rPr lang="el-GR" dirty="0" smtClean="0"/>
              <a:t>Τα </a:t>
            </a:r>
            <a:r>
              <a:rPr lang="el-GR" dirty="0"/>
              <a:t>συστατικά λαμβάνονται με εκχύλιση είτε με οργανικούς διαλύτες είτε με νερό, ανάλογα με την σύστασή τους. Θα πρέπει να δίνεται ιδιαίτερη προσοχή στον διαλύτη που θα χρησιμοποιηθεί για να μην καταστραφεί το έργο. Τα εκχυλίσματα που λαμβάνονται από το νερό  περιέχουν  πεπτίδια, αμινοξέα, αμμωνία ή άλλες ενώσεις με μικρό μοριακό βάρος που προέρχονται από υδρόλυση ή οξειδωτική αποσύνθεση.</a:t>
            </a:r>
          </a:p>
          <a:p>
            <a:endParaRPr lang="el-GR" dirty="0"/>
          </a:p>
        </p:txBody>
      </p:sp>
    </p:spTree>
    <p:extLst>
      <p:ext uri="{BB962C8B-B14F-4D97-AF65-F5344CB8AC3E}">
        <p14:creationId xmlns="" xmlns:p14="http://schemas.microsoft.com/office/powerpoint/2010/main" val="36499602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u="sng" dirty="0">
                <a:solidFill>
                  <a:schemeClr val="accent1">
                    <a:lumMod val="75000"/>
                  </a:schemeClr>
                </a:solidFill>
              </a:rPr>
              <a:t>Φθορά πρωτεϊνικών συνδετικών μέσων</a:t>
            </a:r>
            <a:r>
              <a:rPr lang="el-GR" b="1" dirty="0">
                <a:solidFill>
                  <a:schemeClr val="accent1">
                    <a:lumMod val="75000"/>
                  </a:schemeClr>
                </a:solidFill>
              </a:rPr>
              <a:t/>
            </a:r>
            <a:br>
              <a:rPr lang="el-GR" b="1" dirty="0">
                <a:solidFill>
                  <a:schemeClr val="accent1">
                    <a:lumMod val="75000"/>
                  </a:schemeClr>
                </a:solidFill>
              </a:rPr>
            </a:br>
            <a:endParaRPr lang="el-GR" b="1" dirty="0">
              <a:solidFill>
                <a:schemeClr val="accent1">
                  <a:lumMod val="75000"/>
                </a:schemeClr>
              </a:solidFill>
            </a:endParaRPr>
          </a:p>
        </p:txBody>
      </p:sp>
      <p:sp>
        <p:nvSpPr>
          <p:cNvPr id="3" name="Θέση περιεχομένου 2"/>
          <p:cNvSpPr>
            <a:spLocks noGrp="1"/>
          </p:cNvSpPr>
          <p:nvPr>
            <p:ph idx="1"/>
          </p:nvPr>
        </p:nvSpPr>
        <p:spPr>
          <a:xfrm>
            <a:off x="628650" y="1825625"/>
            <a:ext cx="7886700" cy="4902721"/>
          </a:xfrm>
        </p:spPr>
        <p:txBody>
          <a:bodyPr>
            <a:normAutofit/>
          </a:bodyPr>
          <a:lstStyle/>
          <a:p>
            <a:pPr lvl="0"/>
            <a:r>
              <a:rPr lang="el-GR" u="sng" dirty="0" smtClean="0">
                <a:solidFill>
                  <a:schemeClr val="accent1">
                    <a:lumMod val="75000"/>
                  </a:schemeClr>
                </a:solidFill>
              </a:rPr>
              <a:t>Φυσικές </a:t>
            </a:r>
            <a:r>
              <a:rPr lang="el-GR" u="sng" dirty="0">
                <a:solidFill>
                  <a:schemeClr val="accent1">
                    <a:lumMod val="75000"/>
                  </a:schemeClr>
                </a:solidFill>
              </a:rPr>
              <a:t>αλλοιώσεις</a:t>
            </a:r>
            <a:r>
              <a:rPr lang="el-GR" u="sng" dirty="0"/>
              <a:t>.</a:t>
            </a:r>
            <a:r>
              <a:rPr lang="el-GR" dirty="0"/>
              <a:t> Παρατηρούνται κυρίως λόγω διακυμάνσεων της υγρασίας, όπου με συνεχιζόμενες διογκώσεις και συρρικνώσεις παρατηρούνται απώλειες συνοχής, αποκολλήσεις, κ.ά. </a:t>
            </a:r>
          </a:p>
        </p:txBody>
      </p:sp>
    </p:spTree>
    <p:extLst>
      <p:ext uri="{BB962C8B-B14F-4D97-AF65-F5344CB8AC3E}">
        <p14:creationId xmlns="" xmlns:p14="http://schemas.microsoft.com/office/powerpoint/2010/main" val="17891826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4877" y="378962"/>
            <a:ext cx="7886700" cy="6049134"/>
          </a:xfrm>
        </p:spPr>
        <p:txBody>
          <a:bodyPr>
            <a:normAutofit/>
          </a:bodyPr>
          <a:lstStyle/>
          <a:p>
            <a:pPr lvl="0"/>
            <a:r>
              <a:rPr lang="el-GR" sz="2400" b="1" u="sng" dirty="0">
                <a:solidFill>
                  <a:schemeClr val="accent1">
                    <a:lumMod val="75000"/>
                  </a:schemeClr>
                </a:solidFill>
              </a:rPr>
              <a:t>Χημικές </a:t>
            </a:r>
            <a:r>
              <a:rPr lang="el-GR" sz="2400" b="1" u="sng" dirty="0" smtClean="0">
                <a:solidFill>
                  <a:schemeClr val="accent1">
                    <a:lumMod val="75000"/>
                  </a:schemeClr>
                </a:solidFill>
              </a:rPr>
              <a:t>αλλοιώσεις</a:t>
            </a:r>
            <a:r>
              <a:rPr lang="el-GR" sz="2400" u="sng" dirty="0" smtClean="0">
                <a:solidFill>
                  <a:schemeClr val="accent1">
                    <a:lumMod val="75000"/>
                  </a:schemeClr>
                </a:solidFill>
              </a:rPr>
              <a:t>:</a:t>
            </a:r>
            <a:r>
              <a:rPr lang="el-GR" sz="2400" dirty="0" smtClean="0">
                <a:solidFill>
                  <a:schemeClr val="accent1">
                    <a:lumMod val="75000"/>
                  </a:schemeClr>
                </a:solidFill>
              </a:rPr>
              <a:t> </a:t>
            </a:r>
            <a:r>
              <a:rPr lang="el-GR" sz="2400" dirty="0"/>
              <a:t>αλλαγές στην δομή, στις φυσικές και χημικές ιδιότητες των ενώσεων. Αυτές οφείλονται κυρίως στην υπεριώδη ακτινοβολία, στους ρύπους, στην υγρασία και στην παρουσία άλλων χημικών ενώσεων</a:t>
            </a:r>
            <a:r>
              <a:rPr lang="el-GR" sz="2400" dirty="0" smtClean="0"/>
              <a:t>.</a:t>
            </a:r>
          </a:p>
          <a:p>
            <a:pPr lvl="0">
              <a:buNone/>
            </a:pPr>
            <a:endParaRPr lang="el-GR" sz="2400" dirty="0"/>
          </a:p>
          <a:p>
            <a:pPr marL="0" lvl="0" indent="0">
              <a:buNone/>
            </a:pPr>
            <a:r>
              <a:rPr lang="el-GR" sz="2400" dirty="0" smtClean="0">
                <a:solidFill>
                  <a:schemeClr val="accent1">
                    <a:lumMod val="75000"/>
                  </a:schemeClr>
                </a:solidFill>
              </a:rPr>
              <a:t>1. </a:t>
            </a:r>
            <a:r>
              <a:rPr lang="el-GR" sz="2400" dirty="0" err="1" smtClean="0">
                <a:solidFill>
                  <a:schemeClr val="accent1">
                    <a:lumMod val="75000"/>
                  </a:schemeClr>
                </a:solidFill>
              </a:rPr>
              <a:t>Υδρολυτικές</a:t>
            </a:r>
            <a:r>
              <a:rPr lang="el-GR" sz="2400" dirty="0" smtClean="0">
                <a:solidFill>
                  <a:schemeClr val="accent1">
                    <a:lumMod val="75000"/>
                  </a:schemeClr>
                </a:solidFill>
              </a:rPr>
              <a:t> αντιδράσεις</a:t>
            </a:r>
            <a:r>
              <a:rPr lang="el-GR" sz="2400" dirty="0" smtClean="0"/>
              <a:t>: σχάση </a:t>
            </a:r>
            <a:r>
              <a:rPr lang="el-GR" sz="2400" dirty="0"/>
              <a:t>του </a:t>
            </a:r>
            <a:r>
              <a:rPr lang="el-GR" sz="2400" dirty="0" err="1"/>
              <a:t>πεπτιδικού</a:t>
            </a:r>
            <a:r>
              <a:rPr lang="el-GR" sz="2400" dirty="0"/>
              <a:t> δεσμού παρουσία υγρασίας. Κυρίες τέτοιες αλλοιώσεις υπάρχουν σε τοιχογραφίες λόγω της υψηλής σχετικής υγρασίας. Οι αντιδράσεις αυτές καταλύονται από όξινες συνθήκες, έτσι το ξύδι που πολλές φορές χρησιμοποιείται είτε ως </a:t>
            </a:r>
            <a:r>
              <a:rPr lang="el-GR" sz="2400" dirty="0" err="1"/>
              <a:t>γαλακτωματοποιητής</a:t>
            </a:r>
            <a:r>
              <a:rPr lang="el-GR" sz="2400" dirty="0"/>
              <a:t> είτε ως αντισηπτικό μέσο βοηθά την υδρόλυση. Το ίδιο συμβαίνει και με την χρήση ορισμένων όξινων ή και βασικών διαλυμάτων που χρησιμοποιούνται στην συντήρηση των έργων για τον καθαρισμό τους.</a:t>
            </a:r>
          </a:p>
          <a:p>
            <a:endParaRPr lang="el-GR" dirty="0"/>
          </a:p>
        </p:txBody>
      </p:sp>
    </p:spTree>
    <p:extLst>
      <p:ext uri="{BB962C8B-B14F-4D97-AF65-F5344CB8AC3E}">
        <p14:creationId xmlns="" xmlns:p14="http://schemas.microsoft.com/office/powerpoint/2010/main" val="8916155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Σχηματική παράσταση των μηχανισμών συμπύκνωσης και υδρόλυσης"/>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1166813" y="2337594"/>
            <a:ext cx="6810375" cy="332740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28650" y="713887"/>
            <a:ext cx="7886700" cy="5603757"/>
          </a:xfrm>
        </p:spPr>
        <p:txBody>
          <a:bodyPr>
            <a:normAutofit/>
          </a:bodyPr>
          <a:lstStyle/>
          <a:p>
            <a:pPr lvl="0"/>
            <a:r>
              <a:rPr lang="el-GR" dirty="0">
                <a:solidFill>
                  <a:schemeClr val="accent1">
                    <a:lumMod val="75000"/>
                  </a:schemeClr>
                </a:solidFill>
              </a:rPr>
              <a:t>Οξειδωτικές αντιδράσεις</a:t>
            </a:r>
            <a:r>
              <a:rPr lang="el-GR" dirty="0"/>
              <a:t>. Το φως, ο αέρας, οι οξειδωτικοί ρύποι και οι ελεύθερες ρίζες προκαλούν αντιδράσεις οξείδωσης, με αποτέλεσμα τον σχηματισμό </a:t>
            </a:r>
            <a:r>
              <a:rPr lang="el-GR" dirty="0" err="1"/>
              <a:t>αμιδίων</a:t>
            </a:r>
            <a:r>
              <a:rPr lang="el-GR" dirty="0"/>
              <a:t>, </a:t>
            </a:r>
            <a:r>
              <a:rPr lang="el-GR" dirty="0" err="1"/>
              <a:t>καρβονυλικών</a:t>
            </a:r>
            <a:r>
              <a:rPr lang="el-GR" dirty="0"/>
              <a:t> ενώσεων, </a:t>
            </a:r>
            <a:r>
              <a:rPr lang="el-GR" dirty="0" err="1"/>
              <a:t>καρβοξυλικών</a:t>
            </a:r>
            <a:r>
              <a:rPr lang="el-GR" dirty="0"/>
              <a:t> οξέων, αμμωνίας κ.ά.. Ειδικά στις αυγοτέμπερες η οξείδωση των λιπών επιταχύνει και την οξείδωση των πρωτεϊνών, γεγονός που οδηγεί σε μείωση της διαλυτότητας και της ελαστικότητας του συνδετικού μέσου και στην κονιοποίηση.</a:t>
            </a:r>
          </a:p>
          <a:p>
            <a:endParaRPr lang="el-GR" dirty="0"/>
          </a:p>
        </p:txBody>
      </p:sp>
    </p:spTree>
    <p:extLst>
      <p:ext uri="{BB962C8B-B14F-4D97-AF65-F5344CB8AC3E}">
        <p14:creationId xmlns="" xmlns:p14="http://schemas.microsoft.com/office/powerpoint/2010/main" val="11904292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28650" y="1026943"/>
            <a:ext cx="7886700" cy="5150021"/>
          </a:xfrm>
        </p:spPr>
        <p:txBody>
          <a:bodyPr>
            <a:normAutofit/>
          </a:bodyPr>
          <a:lstStyle/>
          <a:p>
            <a:pPr lvl="0"/>
            <a:r>
              <a:rPr lang="el-GR" dirty="0" smtClean="0">
                <a:solidFill>
                  <a:schemeClr val="accent1">
                    <a:lumMod val="75000"/>
                  </a:schemeClr>
                </a:solidFill>
              </a:rPr>
              <a:t>Αντιδράσεις με υδατάνθρακες</a:t>
            </a:r>
            <a:r>
              <a:rPr lang="el-GR" dirty="0" smtClean="0"/>
              <a:t>. Παλιά πρόσθεταν μέλι ή άλλα προϊόντα με υδατάνθρακες με στόχο την βελτίωση των μηχανικών ιδιοτήτων του συνδετικού μέσου. Όμως </a:t>
            </a:r>
            <a:r>
              <a:rPr lang="el-GR" u="sng" dirty="0" smtClean="0"/>
              <a:t>οι πρωτεΐνες και οι υδατάνθρακες αντιδρούν μεταξύ τους</a:t>
            </a:r>
            <a:r>
              <a:rPr lang="el-GR" dirty="0" smtClean="0"/>
              <a:t> (σύμφωνα με την αντίδραση </a:t>
            </a:r>
            <a:r>
              <a:rPr lang="en-US" dirty="0" err="1" smtClean="0"/>
              <a:t>Maillard</a:t>
            </a:r>
            <a:r>
              <a:rPr lang="el-GR" dirty="0" smtClean="0"/>
              <a:t>) παράγοντας σκουρόχρωμα και αδιάλυτα πολυμερή.</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28650" y="759655"/>
            <a:ext cx="7886700" cy="5417308"/>
          </a:xfrm>
        </p:spPr>
        <p:txBody>
          <a:bodyPr>
            <a:normAutofit fontScale="77500" lnSpcReduction="20000"/>
          </a:bodyPr>
          <a:lstStyle/>
          <a:p>
            <a:pPr>
              <a:buFont typeface="Wingdings" pitchFamily="2" charset="2"/>
              <a:buChar char="Ø"/>
            </a:pPr>
            <a:r>
              <a:rPr lang="el-GR" dirty="0" smtClean="0"/>
              <a:t>προκύπτει από την αντίδραση </a:t>
            </a:r>
            <a:r>
              <a:rPr lang="el-GR" dirty="0" err="1" smtClean="0"/>
              <a:t>καρβονυλικών</a:t>
            </a:r>
            <a:r>
              <a:rPr lang="el-GR" dirty="0" smtClean="0"/>
              <a:t> ενώσεων των τροφίμων (π.χ. σάκχαρα) με </a:t>
            </a:r>
            <a:r>
              <a:rPr lang="el-GR" dirty="0" err="1" smtClean="0"/>
              <a:t>αμινομάδες</a:t>
            </a:r>
            <a:r>
              <a:rPr lang="el-GR" dirty="0" smtClean="0"/>
              <a:t> (π.χ. αμινοξέα-</a:t>
            </a:r>
            <a:r>
              <a:rPr lang="el-GR" dirty="0" err="1" smtClean="0"/>
              <a:t>πρωτείνες</a:t>
            </a:r>
            <a:r>
              <a:rPr lang="el-GR" dirty="0" smtClean="0"/>
              <a:t>) καθώς και των παραγόντων που επηρεάζουν τις σχετικές αντιδράσεις </a:t>
            </a:r>
            <a:endParaRPr lang="en-US" dirty="0" smtClean="0"/>
          </a:p>
          <a:p>
            <a:pPr>
              <a:buFont typeface="Wingdings" pitchFamily="2" charset="2"/>
              <a:buChar char="Ø"/>
            </a:pPr>
            <a:r>
              <a:rPr lang="el-GR" dirty="0" smtClean="0"/>
              <a:t> τα αποτελέσματα των αντιδράσεων </a:t>
            </a:r>
            <a:r>
              <a:rPr lang="el-GR" dirty="0" err="1" smtClean="0"/>
              <a:t>Maillard</a:t>
            </a:r>
            <a:r>
              <a:rPr lang="el-GR" dirty="0" smtClean="0"/>
              <a:t> είναι άλλοτε επιθυμητά και άλλοτε ανεπιθύμητα </a:t>
            </a:r>
            <a:endParaRPr lang="en-US" dirty="0" smtClean="0"/>
          </a:p>
          <a:p>
            <a:pPr>
              <a:buFont typeface="Wingdings" pitchFamily="2" charset="2"/>
              <a:buChar char="Ø"/>
            </a:pPr>
            <a:r>
              <a:rPr lang="el-GR" dirty="0" smtClean="0"/>
              <a:t>έτσι δημιουργείται το χαρακτηριστικό και επιθυμητό χρώμα και άρωμα της κόρας του ψωμιού, κέικ, καβουρδισμένου καφέ ή ξηρών καρπών, αλλά και των ψημένων και γενικά μαγειρεμένων φαγητών π.χ. ψητό κρέας </a:t>
            </a:r>
            <a:endParaRPr lang="en-US" dirty="0" smtClean="0"/>
          </a:p>
          <a:p>
            <a:pPr>
              <a:buFont typeface="Wingdings" pitchFamily="2" charset="2"/>
              <a:buChar char="Ø"/>
            </a:pPr>
            <a:r>
              <a:rPr lang="el-GR" dirty="0" smtClean="0"/>
              <a:t>ωστόσο το «</a:t>
            </a:r>
            <a:r>
              <a:rPr lang="el-GR" dirty="0" err="1" smtClean="0"/>
              <a:t>καφέτιασμα</a:t>
            </a:r>
            <a:r>
              <a:rPr lang="el-GR" dirty="0" smtClean="0"/>
              <a:t>» της σκόνης γάλακτος και του αυγού δεν είναι επιθυμητά και καταβάλλεται προσπάθεια για παρεμπόδιση της αντίδρασης </a:t>
            </a:r>
            <a:r>
              <a:rPr lang="el-GR" dirty="0" err="1" smtClean="0"/>
              <a:t>Maillard</a:t>
            </a:r>
            <a:endParaRPr lang="el-GR" dirty="0" smtClean="0"/>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285860"/>
            <a:ext cx="8229600" cy="4525963"/>
          </a:xfrm>
        </p:spPr>
        <p:txBody>
          <a:bodyPr>
            <a:normAutofit fontScale="92500" lnSpcReduction="10000"/>
          </a:bodyPr>
          <a:lstStyle/>
          <a:p>
            <a:pPr lvl="0"/>
            <a:r>
              <a:rPr lang="el-GR" dirty="0" smtClean="0"/>
              <a:t>Κάποια υλικά όπως </a:t>
            </a:r>
            <a:r>
              <a:rPr lang="el-GR" u="sng" dirty="0" smtClean="0"/>
              <a:t>αντισηπτικά</a:t>
            </a:r>
            <a:r>
              <a:rPr lang="el-GR" dirty="0" smtClean="0"/>
              <a:t>, </a:t>
            </a:r>
            <a:r>
              <a:rPr lang="el-GR" u="sng" dirty="0" smtClean="0"/>
              <a:t>εντομοκτόνα</a:t>
            </a:r>
            <a:r>
              <a:rPr lang="el-GR" dirty="0" smtClean="0"/>
              <a:t> ή </a:t>
            </a:r>
            <a:r>
              <a:rPr lang="el-GR" u="sng" dirty="0" smtClean="0"/>
              <a:t>λευκαντικά μέσα </a:t>
            </a:r>
            <a:r>
              <a:rPr lang="el-GR" dirty="0" smtClean="0"/>
              <a:t>αντιδρούν με τις πρωτεΐνες προκαλώντας αλλοιώσεις στα συνδετικά μέσα. Ακόμα και η χρήση </a:t>
            </a:r>
            <a:r>
              <a:rPr lang="el-GR" u="sng" dirty="0" smtClean="0"/>
              <a:t>διαλυτών</a:t>
            </a:r>
            <a:r>
              <a:rPr lang="el-GR" dirty="0" smtClean="0"/>
              <a:t> μπορεί να οδηγήσει στην μετουσίωση των πρωτεϊνών. Σημαντικές αλλοιώσεις μπορούν να προκαλέσουν και οι </a:t>
            </a:r>
            <a:r>
              <a:rPr lang="el-GR" i="1" dirty="0" smtClean="0"/>
              <a:t>αλκοόλες</a:t>
            </a:r>
            <a:r>
              <a:rPr lang="el-GR" dirty="0" smtClean="0"/>
              <a:t>, κυρίως οι αλκοόλες μικρού μοριακού βάρους οι οποίες αφυδατώνουν τις πρωτεΐνες, αλλάζοντας έτσι σημαντικά  τις φυσικές και χημικές ιδιότητες της ζωγραφικής επιφάνειας.</a:t>
            </a:r>
          </a:p>
          <a:p>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r>
              <a:rPr lang="el-GR" b="1" u="sng" dirty="0" err="1">
                <a:solidFill>
                  <a:schemeClr val="accent1">
                    <a:lumMod val="75000"/>
                  </a:schemeClr>
                </a:solidFill>
              </a:rPr>
              <a:t>Βιοφθρορά</a:t>
            </a:r>
            <a:r>
              <a:rPr lang="el-GR" b="1" u="sng" dirty="0">
                <a:solidFill>
                  <a:schemeClr val="accent1">
                    <a:lumMod val="75000"/>
                  </a:schemeClr>
                </a:solidFill>
              </a:rPr>
              <a:t>-Δράση μικροοργανισμών.</a:t>
            </a:r>
            <a:r>
              <a:rPr lang="el-GR" b="1" dirty="0">
                <a:solidFill>
                  <a:schemeClr val="accent1">
                    <a:lumMod val="75000"/>
                  </a:schemeClr>
                </a:solidFill>
              </a:rPr>
              <a:t/>
            </a:r>
            <a:br>
              <a:rPr lang="el-GR" b="1" dirty="0">
                <a:solidFill>
                  <a:schemeClr val="accent1">
                    <a:lumMod val="75000"/>
                  </a:schemeClr>
                </a:solidFill>
              </a:rPr>
            </a:br>
            <a:endParaRPr lang="el-GR" b="1" dirty="0">
              <a:solidFill>
                <a:schemeClr val="accent1">
                  <a:lumMod val="75000"/>
                </a:schemeClr>
              </a:solidFill>
            </a:endParaRPr>
          </a:p>
        </p:txBody>
      </p:sp>
      <p:sp>
        <p:nvSpPr>
          <p:cNvPr id="3" name="Θέση περιεχομένου 2"/>
          <p:cNvSpPr>
            <a:spLocks noGrp="1"/>
          </p:cNvSpPr>
          <p:nvPr>
            <p:ph idx="1"/>
          </p:nvPr>
        </p:nvSpPr>
        <p:spPr/>
        <p:txBody>
          <a:bodyPr>
            <a:normAutofit fontScale="92500" lnSpcReduction="20000"/>
          </a:bodyPr>
          <a:lstStyle/>
          <a:p>
            <a:r>
              <a:rPr lang="el-GR" dirty="0" smtClean="0"/>
              <a:t>Σε </a:t>
            </a:r>
            <a:r>
              <a:rPr lang="el-GR" dirty="0"/>
              <a:t>περιβάλλον με υγρασία πάνω από 60%, αναπτύσσονται μύκητες, βακτήρια και άλλοι μικροοργανισμοί. Το είδος που θα αναπτυχθεί εξαρτάται από το περιβάλλον (την υγρασία, το φως και το </a:t>
            </a:r>
            <a:r>
              <a:rPr lang="en-US" dirty="0"/>
              <a:t>pH</a:t>
            </a:r>
            <a:r>
              <a:rPr lang="el-GR" dirty="0"/>
              <a:t>). Η προσβολή των μικροοργανισμών πραγματοποιείται μέσω του μεταβολισμού τους, από ένζυμα που παράγουν, οργανικά και ανόργανα οξέα, χρωστικές κ.ά. Το οργανικά υλικά εύκολα </a:t>
            </a:r>
            <a:r>
              <a:rPr lang="el-GR" dirty="0" err="1"/>
              <a:t>αποδομούνται</a:t>
            </a:r>
            <a:r>
              <a:rPr lang="el-GR" dirty="0"/>
              <a:t> και αποτελούν θρεπτικές ουσίες για τους μικροοργανισμούς.</a:t>
            </a:r>
          </a:p>
          <a:p>
            <a:endParaRPr lang="el-GR" dirty="0"/>
          </a:p>
          <a:p>
            <a:endParaRPr lang="el-GR" dirty="0"/>
          </a:p>
        </p:txBody>
      </p:sp>
    </p:spTree>
    <p:extLst>
      <p:ext uri="{BB962C8B-B14F-4D97-AF65-F5344CB8AC3E}">
        <p14:creationId xmlns="" xmlns:p14="http://schemas.microsoft.com/office/powerpoint/2010/main" val="330974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714356"/>
            <a:ext cx="8229600" cy="5286412"/>
          </a:xfrm>
        </p:spPr>
        <p:txBody>
          <a:bodyPr>
            <a:normAutofit fontScale="92500" lnSpcReduction="10000"/>
          </a:bodyPr>
          <a:lstStyle/>
          <a:p>
            <a:r>
              <a:rPr lang="el-GR" dirty="0" smtClean="0"/>
              <a:t>Παραμένουν </a:t>
            </a:r>
            <a:r>
              <a:rPr lang="el-GR" dirty="0" smtClean="0"/>
              <a:t>διασκορπισμένα, μη παρασυρόμενα από τη βαρύτητα</a:t>
            </a:r>
            <a:r>
              <a:rPr lang="el-GR" dirty="0" smtClean="0"/>
              <a:t>,</a:t>
            </a:r>
            <a:r>
              <a:rPr lang="el-GR" dirty="0" smtClean="0"/>
              <a:t> </a:t>
            </a:r>
            <a:r>
              <a:rPr lang="el-GR" dirty="0" smtClean="0"/>
              <a:t>αιωρούμενα, </a:t>
            </a:r>
            <a:r>
              <a:rPr lang="el-GR" dirty="0" smtClean="0"/>
              <a:t>έτσι ώστε να </a:t>
            </a:r>
            <a:r>
              <a:rPr lang="el-GR" dirty="0" smtClean="0"/>
              <a:t>μην καθιζάνουν. </a:t>
            </a:r>
          </a:p>
          <a:p>
            <a:r>
              <a:rPr lang="el-GR" dirty="0" smtClean="0"/>
              <a:t>Σε </a:t>
            </a:r>
            <a:r>
              <a:rPr lang="el-GR" dirty="0" smtClean="0"/>
              <a:t>αντίθεση, επίσης, με τα διαλύματα, τα κολλοειδή εμφανίζουν σκέδαση στο φως.</a:t>
            </a:r>
          </a:p>
          <a:p>
            <a:r>
              <a:rPr lang="el-GR" dirty="0" smtClean="0"/>
              <a:t>Τα σωματίδια του κολλοειδούς μπορεί να είναι στερεά ή σταγονίδια ή ακόμα και αέρια (φυσαλίδες). Όπως και τα διαλύματα, υπάρχουν κολλοειδή τα οποία έχουν ως μέσο διασποράς και διασπειρόμενη ουσία και στις τρεις φάσεις (στερεό, υγρό, αέριο), με εξαίρεση αυτή που και οι δύο φάσεις είναι αέριες.</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Κόλλες από κολλαγόνο</a:t>
            </a:r>
            <a:br>
              <a:rPr lang="el-GR" b="1" dirty="0"/>
            </a:br>
            <a:endParaRPr lang="el-GR" b="1" dirty="0"/>
          </a:p>
        </p:txBody>
      </p:sp>
      <p:sp>
        <p:nvSpPr>
          <p:cNvPr id="3" name="Θέση περιεχομένου 2"/>
          <p:cNvSpPr>
            <a:spLocks noGrp="1"/>
          </p:cNvSpPr>
          <p:nvPr>
            <p:ph idx="1"/>
          </p:nvPr>
        </p:nvSpPr>
        <p:spPr>
          <a:xfrm>
            <a:off x="628650" y="1201004"/>
            <a:ext cx="7886700" cy="5656996"/>
          </a:xfrm>
        </p:spPr>
        <p:txBody>
          <a:bodyPr>
            <a:normAutofit fontScale="92500" lnSpcReduction="10000"/>
          </a:bodyPr>
          <a:lstStyle/>
          <a:p>
            <a:pPr>
              <a:buNone/>
            </a:pPr>
            <a:r>
              <a:rPr lang="el-GR" u="sng" dirty="0" smtClean="0"/>
              <a:t>Ζωικές </a:t>
            </a:r>
            <a:r>
              <a:rPr lang="el-GR" u="sng" dirty="0"/>
              <a:t>κόλλες</a:t>
            </a:r>
            <a:r>
              <a:rPr lang="el-GR" dirty="0"/>
              <a:t>. </a:t>
            </a:r>
            <a:endParaRPr lang="en-US" dirty="0" smtClean="0"/>
          </a:p>
          <a:p>
            <a:pPr>
              <a:buNone/>
            </a:pPr>
            <a:endParaRPr lang="el-GR" dirty="0" smtClean="0"/>
          </a:p>
          <a:p>
            <a:pPr>
              <a:buFont typeface="Wingdings" pitchFamily="2" charset="2"/>
              <a:buChar char="Ø"/>
            </a:pPr>
            <a:r>
              <a:rPr lang="el-GR" dirty="0" smtClean="0"/>
              <a:t>Παρασκευάζονται </a:t>
            </a:r>
            <a:r>
              <a:rPr lang="el-GR" dirty="0"/>
              <a:t>με εκχύλιση του κολλαγόνου από το δέρμα, τους χόνδρους ή τα οστά θηλαστικών ή ψαριών, </a:t>
            </a:r>
            <a:endParaRPr lang="el-GR" dirty="0" smtClean="0"/>
          </a:p>
          <a:p>
            <a:pPr>
              <a:buFont typeface="Wingdings" pitchFamily="2" charset="2"/>
              <a:buChar char="Ø"/>
            </a:pPr>
            <a:r>
              <a:rPr lang="el-GR" dirty="0" smtClean="0"/>
              <a:t>Με παρατεταμένη θέρμανση </a:t>
            </a:r>
            <a:r>
              <a:rPr lang="el-GR" dirty="0"/>
              <a:t>σε νερό,  </a:t>
            </a:r>
            <a:r>
              <a:rPr lang="el-GR" dirty="0" smtClean="0"/>
              <a:t>μετουσιώνεται               </a:t>
            </a:r>
            <a:r>
              <a:rPr lang="en-US" dirty="0" smtClean="0"/>
              <a:t>   </a:t>
            </a:r>
          </a:p>
          <a:p>
            <a:pPr>
              <a:buNone/>
            </a:pPr>
            <a:r>
              <a:rPr lang="en-US" dirty="0" smtClean="0"/>
              <a:t>      </a:t>
            </a:r>
            <a:r>
              <a:rPr lang="el-GR" dirty="0" smtClean="0"/>
              <a:t>διαλυτό </a:t>
            </a:r>
            <a:r>
              <a:rPr lang="el-GR" dirty="0"/>
              <a:t>στο νερό. </a:t>
            </a:r>
            <a:endParaRPr lang="el-GR" dirty="0" smtClean="0"/>
          </a:p>
          <a:p>
            <a:pPr>
              <a:buFont typeface="Wingdings" pitchFamily="2" charset="2"/>
              <a:buChar char="Ø"/>
            </a:pPr>
            <a:r>
              <a:rPr lang="el-GR" dirty="0" smtClean="0"/>
              <a:t>Σε πιο </a:t>
            </a:r>
            <a:r>
              <a:rPr lang="el-GR" dirty="0"/>
              <a:t>ισχυρές συνθήκες </a:t>
            </a:r>
            <a:r>
              <a:rPr lang="el-GR" dirty="0" smtClean="0"/>
              <a:t>(π.χ. όξινο </a:t>
            </a:r>
            <a:r>
              <a:rPr lang="el-GR" dirty="0"/>
              <a:t>ή αλκαλικό </a:t>
            </a:r>
            <a:r>
              <a:rPr lang="el-GR" dirty="0" smtClean="0"/>
              <a:t>περιβάλλον)              υδρόλυση, </a:t>
            </a:r>
          </a:p>
          <a:p>
            <a:pPr marL="0" indent="0">
              <a:buNone/>
            </a:pPr>
            <a:r>
              <a:rPr lang="el-GR" dirty="0" smtClean="0"/>
              <a:t>       μείωση του </a:t>
            </a:r>
            <a:r>
              <a:rPr lang="el-GR" dirty="0"/>
              <a:t>(</a:t>
            </a:r>
            <a:r>
              <a:rPr lang="en-US" dirty="0" err="1"/>
              <a:t>M</a:t>
            </a:r>
            <a:r>
              <a:rPr lang="en-US" baseline="-25000" dirty="0" err="1"/>
              <a:t>r</a:t>
            </a:r>
            <a:r>
              <a:rPr lang="el-GR" dirty="0"/>
              <a:t>)  της ζωικής </a:t>
            </a:r>
            <a:r>
              <a:rPr lang="el-GR" dirty="0" smtClean="0"/>
              <a:t>κόλλας, άλλες </a:t>
            </a:r>
            <a:r>
              <a:rPr lang="el-GR" dirty="0" err="1" smtClean="0"/>
              <a:t>ιδιοτήτες</a:t>
            </a:r>
            <a:r>
              <a:rPr lang="el-GR" dirty="0" smtClean="0"/>
              <a:t>. </a:t>
            </a:r>
          </a:p>
          <a:p>
            <a:endParaRPr lang="el-GR" dirty="0"/>
          </a:p>
        </p:txBody>
      </p:sp>
      <p:sp>
        <p:nvSpPr>
          <p:cNvPr id="6" name="Καμπύλο δεξιό βέλος 5"/>
          <p:cNvSpPr/>
          <p:nvPr/>
        </p:nvSpPr>
        <p:spPr>
          <a:xfrm>
            <a:off x="799655" y="5768560"/>
            <a:ext cx="143301" cy="37508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7" name="Καμπύλο δεξιό βέλος 5"/>
          <p:cNvSpPr/>
          <p:nvPr/>
        </p:nvSpPr>
        <p:spPr>
          <a:xfrm>
            <a:off x="766244" y="4286256"/>
            <a:ext cx="143301" cy="37508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7 - Δεξιό βέλος"/>
          <p:cNvSpPr/>
          <p:nvPr/>
        </p:nvSpPr>
        <p:spPr>
          <a:xfrm>
            <a:off x="3357554" y="5544004"/>
            <a:ext cx="571504"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14735373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65346" y="337626"/>
            <a:ext cx="7886700" cy="6520375"/>
          </a:xfrm>
        </p:spPr>
        <p:txBody>
          <a:bodyPr>
            <a:normAutofit fontScale="92500"/>
          </a:bodyPr>
          <a:lstStyle/>
          <a:p>
            <a:pPr>
              <a:buFont typeface="Wingdings" pitchFamily="2" charset="2"/>
              <a:buChar char="v"/>
            </a:pPr>
            <a:r>
              <a:rPr lang="el-GR" sz="3200" dirty="0" smtClean="0"/>
              <a:t>Η ζελατίνη από κολλαγόνο </a:t>
            </a:r>
            <a:r>
              <a:rPr lang="el-GR" sz="3200" u="sng" dirty="0" smtClean="0"/>
              <a:t>θηλαστικών</a:t>
            </a:r>
            <a:r>
              <a:rPr lang="el-GR" sz="3200" dirty="0" smtClean="0"/>
              <a:t>, έχει </a:t>
            </a:r>
          </a:p>
          <a:p>
            <a:r>
              <a:rPr lang="en-US" sz="3200" dirty="0" err="1" smtClean="0"/>
              <a:t>M</a:t>
            </a:r>
            <a:r>
              <a:rPr lang="en-US" sz="3200" baseline="-25000" dirty="0" err="1" smtClean="0"/>
              <a:t>r</a:t>
            </a:r>
            <a:r>
              <a:rPr lang="el-GR" sz="3200" dirty="0" smtClean="0"/>
              <a:t> 110.000-168.000, σχηματίζει </a:t>
            </a:r>
          </a:p>
          <a:p>
            <a:r>
              <a:rPr lang="el-GR" sz="3200" dirty="0" smtClean="0"/>
              <a:t>ανοιχτόχρωμα διαλύματα με υψηλό ιξώδες και </a:t>
            </a:r>
          </a:p>
          <a:p>
            <a:r>
              <a:rPr lang="el-GR" sz="3200" dirty="0" smtClean="0"/>
              <a:t>ξερά υποστρώματα με μεγάλη μηχανική αντοχή. </a:t>
            </a:r>
            <a:endParaRPr lang="en-US" sz="3200" dirty="0" smtClean="0"/>
          </a:p>
          <a:p>
            <a:pPr>
              <a:buFont typeface="Wingdings" pitchFamily="2" charset="2"/>
              <a:buChar char="v"/>
            </a:pPr>
            <a:endParaRPr lang="en-US" sz="3200" dirty="0" smtClean="0"/>
          </a:p>
          <a:p>
            <a:pPr>
              <a:buNone/>
            </a:pPr>
            <a:endParaRPr lang="el-GR" sz="3200" dirty="0" smtClean="0"/>
          </a:p>
          <a:p>
            <a:pPr>
              <a:buFont typeface="Wingdings" pitchFamily="2" charset="2"/>
              <a:buChar char="v"/>
            </a:pPr>
            <a:r>
              <a:rPr lang="el-GR" sz="3200" dirty="0" smtClean="0"/>
              <a:t>Η ζελατίνη από </a:t>
            </a:r>
            <a:r>
              <a:rPr lang="el-GR" sz="3200" u="sng" dirty="0" smtClean="0"/>
              <a:t>ψάρια</a:t>
            </a:r>
            <a:r>
              <a:rPr lang="el-GR" sz="3200" dirty="0" smtClean="0"/>
              <a:t> </a:t>
            </a:r>
          </a:p>
          <a:p>
            <a:r>
              <a:rPr lang="el-GR" sz="3200" dirty="0" smtClean="0"/>
              <a:t> </a:t>
            </a:r>
            <a:r>
              <a:rPr lang="en-US" sz="3200" dirty="0" err="1" smtClean="0"/>
              <a:t>M</a:t>
            </a:r>
            <a:r>
              <a:rPr lang="en-US" sz="3200" baseline="-25000" dirty="0" err="1" smtClean="0"/>
              <a:t>r</a:t>
            </a:r>
            <a:r>
              <a:rPr lang="el-GR" sz="3200" dirty="0" smtClean="0"/>
              <a:t> από 96.000-196.000, </a:t>
            </a:r>
          </a:p>
          <a:p>
            <a:r>
              <a:rPr lang="el-GR" sz="3200" dirty="0" smtClean="0"/>
              <a:t>διαλύματα με μέσο ή υψηλό ιξώδες</a:t>
            </a:r>
          </a:p>
          <a:p>
            <a:r>
              <a:rPr lang="el-GR" sz="3200" dirty="0" smtClean="0"/>
              <a:t>δημιουργεί ξερά υποστρώματα με μέτρια μηχανική αντοχή. </a:t>
            </a:r>
          </a:p>
          <a:p>
            <a:pPr>
              <a:buNone/>
            </a:pPr>
            <a:endParaRPr lang="el-GR"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28650" y="647115"/>
            <a:ext cx="7886700" cy="5529849"/>
          </a:xfrm>
        </p:spPr>
        <p:txBody>
          <a:bodyPr>
            <a:normAutofit fontScale="92500" lnSpcReduction="20000"/>
          </a:bodyPr>
          <a:lstStyle/>
          <a:p>
            <a:pPr>
              <a:buFont typeface="Wingdings" pitchFamily="2" charset="2"/>
              <a:buChar char="v"/>
            </a:pPr>
            <a:r>
              <a:rPr lang="el-GR" dirty="0" smtClean="0"/>
              <a:t>Υπάρχει και η τύπου</a:t>
            </a:r>
            <a:r>
              <a:rPr lang="el-GR" u="sng" dirty="0" smtClean="0"/>
              <a:t> </a:t>
            </a:r>
            <a:r>
              <a:rPr lang="en-US" u="sng" dirty="0" smtClean="0"/>
              <a:t>isinglass </a:t>
            </a:r>
            <a:endParaRPr lang="el-GR" u="sng" dirty="0" smtClean="0"/>
          </a:p>
          <a:p>
            <a:r>
              <a:rPr lang="el-GR" dirty="0" smtClean="0"/>
              <a:t>υψηλό μοριακό βάρος (</a:t>
            </a:r>
            <a:r>
              <a:rPr lang="en-US" dirty="0" err="1" smtClean="0"/>
              <a:t>M</a:t>
            </a:r>
            <a:r>
              <a:rPr lang="en-US" baseline="-25000" dirty="0" err="1" smtClean="0"/>
              <a:t>r</a:t>
            </a:r>
            <a:r>
              <a:rPr lang="el-GR" dirty="0" smtClean="0"/>
              <a:t>), </a:t>
            </a:r>
          </a:p>
          <a:p>
            <a:r>
              <a:rPr lang="el-GR" dirty="0" smtClean="0"/>
              <a:t>υψηλό ιξώδες και </a:t>
            </a:r>
          </a:p>
          <a:p>
            <a:r>
              <a:rPr lang="el-GR" dirty="0" smtClean="0"/>
              <a:t>μεγάλη μηχανική αντοχή.</a:t>
            </a:r>
            <a:endParaRPr lang="en-US" dirty="0" smtClean="0"/>
          </a:p>
          <a:p>
            <a:pPr>
              <a:buNone/>
            </a:pPr>
            <a:endParaRPr lang="el-GR" dirty="0" smtClean="0"/>
          </a:p>
          <a:p>
            <a:pPr>
              <a:buFont typeface="Wingdings" pitchFamily="2" charset="2"/>
              <a:buChar char="v"/>
            </a:pPr>
            <a:r>
              <a:rPr lang="el-GR" dirty="0" smtClean="0"/>
              <a:t> Οι ζωικές κόλλες όπως </a:t>
            </a:r>
            <a:r>
              <a:rPr lang="el-GR" u="sng" dirty="0" smtClean="0"/>
              <a:t>δερματόκολλα</a:t>
            </a:r>
            <a:r>
              <a:rPr lang="el-GR" dirty="0" smtClean="0"/>
              <a:t>, </a:t>
            </a:r>
            <a:r>
              <a:rPr lang="el-GR" u="sng" dirty="0" err="1" smtClean="0"/>
              <a:t>κουνελόκολλα</a:t>
            </a:r>
            <a:r>
              <a:rPr lang="el-GR" dirty="0" smtClean="0"/>
              <a:t> ή κόλλα από </a:t>
            </a:r>
            <a:r>
              <a:rPr lang="el-GR" u="sng" dirty="0" smtClean="0"/>
              <a:t>οστά ζώων</a:t>
            </a:r>
            <a:r>
              <a:rPr lang="el-GR" dirty="0" smtClean="0"/>
              <a:t>, </a:t>
            </a:r>
          </a:p>
          <a:p>
            <a:r>
              <a:rPr lang="el-GR" dirty="0" smtClean="0"/>
              <a:t>χαμηλή καθαρότητα σε κολλαγόνο, περιέχουν π.χ. και λιπαρές ουσίες, </a:t>
            </a:r>
          </a:p>
          <a:p>
            <a:r>
              <a:rPr lang="el-GR" dirty="0" smtClean="0"/>
              <a:t>χαμηλό </a:t>
            </a:r>
            <a:r>
              <a:rPr lang="en-US" dirty="0" err="1" smtClean="0"/>
              <a:t>M</a:t>
            </a:r>
            <a:r>
              <a:rPr lang="en-US" baseline="-25000" dirty="0" err="1" smtClean="0"/>
              <a:t>r</a:t>
            </a:r>
            <a:r>
              <a:rPr lang="el-GR" dirty="0" smtClean="0"/>
              <a:t> (20.000-40.000)</a:t>
            </a:r>
          </a:p>
          <a:p>
            <a:r>
              <a:rPr lang="el-GR" dirty="0" smtClean="0"/>
              <a:t>χαμηλό ιξώδες και είναι</a:t>
            </a:r>
          </a:p>
          <a:p>
            <a:r>
              <a:rPr lang="el-GR" dirty="0" smtClean="0"/>
              <a:t> σκουρόχρωμες.</a:t>
            </a:r>
          </a:p>
          <a:p>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800" b="1" dirty="0" smtClean="0">
                <a:solidFill>
                  <a:schemeClr val="accent1">
                    <a:lumMod val="75000"/>
                  </a:schemeClr>
                </a:solidFill>
              </a:rPr>
              <a:t>Σχηματισμός πηκτής</a:t>
            </a:r>
            <a:endParaRPr lang="el-GR" sz="4800" b="1" dirty="0">
              <a:solidFill>
                <a:schemeClr val="accent1">
                  <a:lumMod val="75000"/>
                </a:schemeClr>
              </a:solidFill>
            </a:endParaRPr>
          </a:p>
        </p:txBody>
      </p:sp>
      <p:sp>
        <p:nvSpPr>
          <p:cNvPr id="3" name="Θέση περιεχομένου 2"/>
          <p:cNvSpPr>
            <a:spLocks noGrp="1"/>
          </p:cNvSpPr>
          <p:nvPr>
            <p:ph idx="1"/>
          </p:nvPr>
        </p:nvSpPr>
        <p:spPr>
          <a:xfrm>
            <a:off x="628650" y="1825625"/>
            <a:ext cx="7886700" cy="4251618"/>
          </a:xfrm>
        </p:spPr>
        <p:txBody>
          <a:bodyPr>
            <a:normAutofit fontScale="85000" lnSpcReduction="10000"/>
          </a:bodyPr>
          <a:lstStyle/>
          <a:p>
            <a:r>
              <a:rPr lang="el-GR" dirty="0" smtClean="0"/>
              <a:t>Οι κόλλες διογκώνονται στο νερό και με θέρμανση στους 50-60 </a:t>
            </a:r>
            <a:r>
              <a:rPr lang="en-US" baseline="30000" dirty="0" err="1" smtClean="0"/>
              <a:t>o</a:t>
            </a:r>
            <a:r>
              <a:rPr lang="en-US" dirty="0" err="1" smtClean="0"/>
              <a:t>C</a:t>
            </a:r>
            <a:r>
              <a:rPr lang="el-GR" dirty="0" smtClean="0"/>
              <a:t> δημιουργούν κολλοειδή υδατικά διαλύματα, τα οποία κατά την ψύξη σχηματίζουν πηκτή (ανάλογα με το </a:t>
            </a:r>
            <a:r>
              <a:rPr lang="en-US" dirty="0" err="1" smtClean="0"/>
              <a:t>Mr</a:t>
            </a:r>
            <a:r>
              <a:rPr lang="en-US" dirty="0" smtClean="0"/>
              <a:t> </a:t>
            </a:r>
            <a:r>
              <a:rPr lang="el-GR" dirty="0" smtClean="0"/>
              <a:t>της κόλλας και τον βαθμό υδρόλυσής τους). </a:t>
            </a:r>
            <a:endParaRPr lang="en-US" dirty="0" smtClean="0"/>
          </a:p>
          <a:p>
            <a:endParaRPr lang="el-GR" dirty="0" smtClean="0"/>
          </a:p>
          <a:p>
            <a:r>
              <a:rPr lang="el-GR" dirty="0" smtClean="0"/>
              <a:t>Κατά την ζελατινοποίηση οι πρωτεΐνες αποκτούν την </a:t>
            </a:r>
            <a:r>
              <a:rPr lang="el-GR" dirty="0" smtClean="0">
                <a:solidFill>
                  <a:schemeClr val="accent1">
                    <a:lumMod val="75000"/>
                  </a:schemeClr>
                </a:solidFill>
              </a:rPr>
              <a:t>δομή τριπλής έλικας</a:t>
            </a:r>
            <a:r>
              <a:rPr lang="el-GR" dirty="0" smtClean="0"/>
              <a:t> του </a:t>
            </a:r>
            <a:r>
              <a:rPr lang="el-GR" dirty="0" err="1" smtClean="0"/>
              <a:t>κολλαγονου</a:t>
            </a:r>
            <a:r>
              <a:rPr lang="el-GR" dirty="0" smtClean="0"/>
              <a:t> με δεσμούς υδρογόνου, ανάλογα με το είδος του κολλαγόνου, την συγκέντρωσή και το </a:t>
            </a:r>
            <a:r>
              <a:rPr lang="en-US" dirty="0" err="1" smtClean="0"/>
              <a:t>Mr</a:t>
            </a:r>
            <a:r>
              <a:rPr lang="el-GR" dirty="0" smtClean="0"/>
              <a:t>.</a:t>
            </a:r>
          </a:p>
          <a:p>
            <a:endParaRPr lang="el-GR" dirty="0"/>
          </a:p>
        </p:txBody>
      </p:sp>
    </p:spTree>
    <p:extLst>
      <p:ext uri="{BB962C8B-B14F-4D97-AF65-F5344CB8AC3E}">
        <p14:creationId xmlns:p14="http://schemas.microsoft.com/office/powerpoint/2010/main" xmlns="" val="3874059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solidFill>
                  <a:schemeClr val="accent1">
                    <a:lumMod val="75000"/>
                  </a:schemeClr>
                </a:solidFill>
              </a:rPr>
              <a:t>Χ</a:t>
            </a:r>
            <a:r>
              <a:rPr lang="el-GR" b="1" dirty="0" smtClean="0">
                <a:solidFill>
                  <a:schemeClr val="accent1">
                    <a:lumMod val="75000"/>
                  </a:schemeClr>
                </a:solidFill>
              </a:rPr>
              <a:t>αρακτηριστικά</a:t>
            </a:r>
            <a:r>
              <a:rPr lang="el-GR" dirty="0" smtClean="0"/>
              <a:t> πηκτών </a:t>
            </a:r>
            <a:br>
              <a:rPr lang="el-GR" dirty="0" smtClean="0"/>
            </a:br>
            <a:endParaRPr lang="el-GR" dirty="0"/>
          </a:p>
        </p:txBody>
      </p:sp>
      <p:sp>
        <p:nvSpPr>
          <p:cNvPr id="3" name="Θέση περιεχομένου 2"/>
          <p:cNvSpPr>
            <a:spLocks noGrp="1"/>
          </p:cNvSpPr>
          <p:nvPr>
            <p:ph idx="1"/>
          </p:nvPr>
        </p:nvSpPr>
        <p:spPr/>
        <p:txBody>
          <a:bodyPr>
            <a:normAutofit lnSpcReduction="10000"/>
          </a:bodyPr>
          <a:lstStyle/>
          <a:p>
            <a:pPr lvl="0"/>
            <a:r>
              <a:rPr lang="el-GR" u="sng" dirty="0" smtClean="0">
                <a:solidFill>
                  <a:schemeClr val="accent1">
                    <a:lumMod val="75000"/>
                  </a:schemeClr>
                </a:solidFill>
              </a:rPr>
              <a:t>Ελαστικότητα</a:t>
            </a:r>
            <a:r>
              <a:rPr lang="el-GR" dirty="0" smtClean="0"/>
              <a:t> </a:t>
            </a:r>
            <a:r>
              <a:rPr lang="el-GR" dirty="0"/>
              <a:t>ζελατίνης λόγω ελικοειδούς δομής πρωτεΐνης, </a:t>
            </a:r>
            <a:r>
              <a:rPr lang="el-GR" dirty="0" smtClean="0"/>
              <a:t>επιμηκύνονται </a:t>
            </a:r>
            <a:r>
              <a:rPr lang="el-GR" dirty="0"/>
              <a:t>κατά την τάση </a:t>
            </a:r>
            <a:r>
              <a:rPr lang="el-GR" dirty="0" smtClean="0"/>
              <a:t>εφελκυσμού</a:t>
            </a:r>
            <a:endParaRPr lang="en-US" dirty="0" smtClean="0"/>
          </a:p>
          <a:p>
            <a:pPr lvl="0">
              <a:buNone/>
            </a:pPr>
            <a:endParaRPr lang="en-US" dirty="0" smtClean="0"/>
          </a:p>
          <a:p>
            <a:pPr lvl="0">
              <a:buNone/>
            </a:pPr>
            <a:endParaRPr lang="el-GR" dirty="0"/>
          </a:p>
          <a:p>
            <a:pPr lvl="0"/>
            <a:r>
              <a:rPr lang="el-GR" u="sng" dirty="0" err="1" smtClean="0">
                <a:solidFill>
                  <a:schemeClr val="accent1">
                    <a:lumMod val="75000"/>
                  </a:schemeClr>
                </a:solidFill>
              </a:rPr>
              <a:t>Θιξοτροπία</a:t>
            </a:r>
            <a:r>
              <a:rPr lang="el-GR" dirty="0" smtClean="0"/>
              <a:t>. </a:t>
            </a:r>
            <a:r>
              <a:rPr lang="el-GR" dirty="0"/>
              <a:t>Είναι το αντιστρεπτό φαινόμενο καταστροφής με ανάδευση (σπάνε οι δεσμοί υδρογόνου) και </a:t>
            </a:r>
            <a:r>
              <a:rPr lang="el-GR" dirty="0" err="1"/>
              <a:t>επανασχηματισμού</a:t>
            </a:r>
            <a:r>
              <a:rPr lang="el-GR" dirty="0"/>
              <a:t> όταν ηρεμίσει.</a:t>
            </a:r>
          </a:p>
        </p:txBody>
      </p:sp>
    </p:spTree>
    <p:extLst>
      <p:ext uri="{BB962C8B-B14F-4D97-AF65-F5344CB8AC3E}">
        <p14:creationId xmlns:p14="http://schemas.microsoft.com/office/powerpoint/2010/main" xmlns="" val="27995341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chemeClr val="accent1">
                    <a:lumMod val="75000"/>
                  </a:schemeClr>
                </a:solidFill>
              </a:rPr>
              <a:t>Ιδιότητες</a:t>
            </a:r>
            <a:r>
              <a:rPr lang="el-GR" b="1" dirty="0" smtClean="0"/>
              <a:t> κολλοειδών διαλυμάτων και επιστρωμάτων.</a:t>
            </a:r>
            <a:br>
              <a:rPr lang="el-GR" b="1" dirty="0" smtClean="0"/>
            </a:br>
            <a:endParaRPr lang="el-GR" b="1" dirty="0"/>
          </a:p>
        </p:txBody>
      </p:sp>
      <p:sp>
        <p:nvSpPr>
          <p:cNvPr id="3" name="Θέση περιεχομένου 2"/>
          <p:cNvSpPr>
            <a:spLocks noGrp="1"/>
          </p:cNvSpPr>
          <p:nvPr>
            <p:ph idx="1"/>
          </p:nvPr>
        </p:nvSpPr>
        <p:spPr>
          <a:xfrm>
            <a:off x="628650" y="1405719"/>
            <a:ext cx="7886700" cy="5452281"/>
          </a:xfrm>
        </p:spPr>
        <p:txBody>
          <a:bodyPr>
            <a:normAutofit/>
          </a:bodyPr>
          <a:lstStyle/>
          <a:p>
            <a:pPr lvl="0"/>
            <a:r>
              <a:rPr lang="el-GR" u="sng" dirty="0" smtClean="0">
                <a:solidFill>
                  <a:schemeClr val="accent1">
                    <a:lumMod val="75000"/>
                  </a:schemeClr>
                </a:solidFill>
              </a:rPr>
              <a:t>Ιξώδες</a:t>
            </a:r>
            <a:r>
              <a:rPr lang="el-GR" dirty="0"/>
              <a:t>. Εξαρτάται κυρίως από την τιμή του </a:t>
            </a:r>
            <a:r>
              <a:rPr lang="en-US" dirty="0" err="1"/>
              <a:t>Mr</a:t>
            </a:r>
            <a:r>
              <a:rPr lang="el-GR" dirty="0"/>
              <a:t>. Οι συγκολλητικές κόλλες με την αύξηση της θερμοκρασίας μειώνεται το ιξώδες. Ακόμα το ιξώδες αυξάνει με την αύξηση της συγκέντρωσης. Διαλύματα με υψηλό ιξώδες παρουσιάζουν  καλύτερες επιστρώσεις και αυξημένη συγκολλητική ικανότητα</a:t>
            </a:r>
            <a:r>
              <a:rPr lang="el-GR" dirty="0" smtClean="0"/>
              <a:t>.</a:t>
            </a:r>
            <a:endParaRPr lang="en-US" dirty="0" smtClean="0"/>
          </a:p>
          <a:p>
            <a:pPr lvl="0">
              <a:buNone/>
            </a:pPr>
            <a:endParaRPr lang="el-GR" dirty="0"/>
          </a:p>
        </p:txBody>
      </p:sp>
    </p:spTree>
    <p:extLst>
      <p:ext uri="{BB962C8B-B14F-4D97-AF65-F5344CB8AC3E}">
        <p14:creationId xmlns:p14="http://schemas.microsoft.com/office/powerpoint/2010/main" xmlns="" val="2649201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1581</Words>
  <PresentationFormat>Προβολή στην οθόνη (4:3)</PresentationFormat>
  <Paragraphs>101</Paragraphs>
  <Slides>29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Θέμα του Office</vt:lpstr>
      <vt:lpstr>Κόλλες</vt:lpstr>
      <vt:lpstr>Διαφάνεια 2</vt:lpstr>
      <vt:lpstr>Διαφάνεια 3</vt:lpstr>
      <vt:lpstr>Κόλλες από κολλαγόνο </vt:lpstr>
      <vt:lpstr>Διαφάνεια 5</vt:lpstr>
      <vt:lpstr>Διαφάνεια 6</vt:lpstr>
      <vt:lpstr>Σχηματισμός πηκτής</vt:lpstr>
      <vt:lpstr>Χαρακτηριστικά πηκτών  </vt:lpstr>
      <vt:lpstr>Ιδιότητες κολλοειδών διαλυμάτων και επιστρωμάτων. </vt:lpstr>
      <vt:lpstr>Διαφάνεια 10</vt:lpstr>
      <vt:lpstr>Διαφάνεια 11</vt:lpstr>
      <vt:lpstr>Κόλλες από καζεΐνη. </vt:lpstr>
      <vt:lpstr>Διαφάνεια 13</vt:lpstr>
      <vt:lpstr>Αλευρόκολλες</vt:lpstr>
      <vt:lpstr>Συνδετικά μέσα με αυγό</vt:lpstr>
      <vt:lpstr>Διαφάνεια 16</vt:lpstr>
      <vt:lpstr>Διαφάνεια 17</vt:lpstr>
      <vt:lpstr>Δείκτες φθοράς –Κατάσταση διατήρησης στρωμάτων (αυγοτέμπερες) </vt:lpstr>
      <vt:lpstr>Διαφάνεια 19</vt:lpstr>
      <vt:lpstr>Διαφάνεια 20</vt:lpstr>
      <vt:lpstr>Εκτίμηση συστατικών κινητής φάσης  σε στρώμα αυγοτέμπερας.</vt:lpstr>
      <vt:lpstr>Φθορά πρωτεϊνικών συνδετικών μέσων </vt:lpstr>
      <vt:lpstr>Διαφάνεια 23</vt:lpstr>
      <vt:lpstr>Διαφάνεια 24</vt:lpstr>
      <vt:lpstr>Διαφάνεια 25</vt:lpstr>
      <vt:lpstr>Διαφάνεια 26</vt:lpstr>
      <vt:lpstr>Διαφάνεια 27</vt:lpstr>
      <vt:lpstr>Διαφάνεια 28</vt:lpstr>
      <vt:lpstr>Βιοφθρορά-Δράση μικροοργανισμών.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Κόλλες</dc:title>
  <dc:creator>cokie</dc:creator>
  <cp:lastModifiedBy>cokie</cp:lastModifiedBy>
  <cp:revision>9</cp:revision>
  <dcterms:created xsi:type="dcterms:W3CDTF">2017-12-14T02:44:47Z</dcterms:created>
  <dcterms:modified xsi:type="dcterms:W3CDTF">2017-12-14T03:25:20Z</dcterms:modified>
</cp:coreProperties>
</file>