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57" r:id="rId7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4E2B8-4923-4164-A357-277F6086B2E4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19848-4096-4B62-AA46-3FCBAC58ED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62981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4E2B8-4923-4164-A357-277F6086B2E4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19848-4096-4B62-AA46-3FCBAC58ED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26868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4E2B8-4923-4164-A357-277F6086B2E4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19848-4096-4B62-AA46-3FCBAC58ED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00091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4E2B8-4923-4164-A357-277F6086B2E4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19848-4096-4B62-AA46-3FCBAC58ED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56085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4E2B8-4923-4164-A357-277F6086B2E4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19848-4096-4B62-AA46-3FCBAC58ED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55121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4E2B8-4923-4164-A357-277F6086B2E4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19848-4096-4B62-AA46-3FCBAC58ED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4122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4E2B8-4923-4164-A357-277F6086B2E4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19848-4096-4B62-AA46-3FCBAC58ED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51132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4E2B8-4923-4164-A357-277F6086B2E4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19848-4096-4B62-AA46-3FCBAC58ED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5352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4E2B8-4923-4164-A357-277F6086B2E4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19848-4096-4B62-AA46-3FCBAC58ED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28216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4E2B8-4923-4164-A357-277F6086B2E4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19848-4096-4B62-AA46-3FCBAC58ED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7261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4E2B8-4923-4164-A357-277F6086B2E4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19848-4096-4B62-AA46-3FCBAC58ED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3809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24E2B8-4923-4164-A357-277F6086B2E4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19848-4096-4B62-AA46-3FCBAC58ED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940697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ΠΑΙΔΑΓΩΓΙΚΗ</a:t>
            </a:r>
            <a:br>
              <a:rPr lang="el-GR" dirty="0" smtClean="0"/>
            </a:br>
            <a:r>
              <a:rPr lang="el-GR" dirty="0"/>
              <a:t>9</a:t>
            </a:r>
            <a:r>
              <a:rPr lang="el-GR" dirty="0" smtClean="0"/>
              <a:t>η εισήγηση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779494" y="5108108"/>
            <a:ext cx="9144000" cy="1655762"/>
          </a:xfrm>
        </p:spPr>
        <p:txBody>
          <a:bodyPr/>
          <a:lstStyle/>
          <a:p>
            <a:endParaRPr lang="el-GR" dirty="0" smtClean="0"/>
          </a:p>
          <a:p>
            <a:r>
              <a:rPr lang="el-GR" dirty="0" smtClean="0"/>
              <a:t>Λαμπρινός </a:t>
            </a:r>
            <a:r>
              <a:rPr lang="el-GR" dirty="0" err="1" smtClean="0"/>
              <a:t>Ευστ</a:t>
            </a:r>
            <a:r>
              <a:rPr lang="el-GR" dirty="0" smtClean="0"/>
              <a:t>. Πλατυπόδης</a:t>
            </a:r>
          </a:p>
          <a:p>
            <a:r>
              <a:rPr lang="el-GR" dirty="0" smtClean="0"/>
              <a:t>ΑΝΩΤΑΤΗ ΕΚΚΛΗΣΙΑΣΤΙΚΗ ΑΚΑΔΗΜΙΑ ΑΘΗΝΑΣ</a:t>
            </a:r>
          </a:p>
          <a:p>
            <a:endParaRPr lang="el-GR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8404" y="2559759"/>
            <a:ext cx="2475191" cy="2548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269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Αξία &amp; Στάση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Αξία</a:t>
            </a:r>
          </a:p>
          <a:p>
            <a:r>
              <a:rPr lang="el-GR" dirty="0" smtClean="0"/>
              <a:t>Στάση</a:t>
            </a:r>
          </a:p>
          <a:p>
            <a:r>
              <a:rPr lang="el-GR" dirty="0" smtClean="0"/>
              <a:t>Κείμενο Κ. </a:t>
            </a:r>
            <a:r>
              <a:rPr lang="el-GR" dirty="0" err="1" smtClean="0"/>
              <a:t>Γεωργουσόπουλου</a:t>
            </a:r>
            <a:endParaRPr lang="el-GR" dirty="0" smtClean="0"/>
          </a:p>
          <a:p>
            <a:r>
              <a:rPr lang="el-GR" dirty="0" smtClean="0"/>
              <a:t>Οι αξίες και η θετική στάση του ταχυδρόμου.</a:t>
            </a:r>
          </a:p>
          <a:p>
            <a:r>
              <a:rPr lang="el-GR" dirty="0" smtClean="0"/>
              <a:t>«</a:t>
            </a:r>
            <a:r>
              <a:rPr lang="el-GR" dirty="0" err="1" smtClean="0"/>
              <a:t>Στάσις</a:t>
            </a:r>
            <a:r>
              <a:rPr lang="el-GR" dirty="0" smtClean="0"/>
              <a:t> είναι μια </a:t>
            </a:r>
            <a:r>
              <a:rPr lang="el-GR" dirty="0" err="1" smtClean="0"/>
              <a:t>διάθεσις</a:t>
            </a:r>
            <a:r>
              <a:rPr lang="el-GR" dirty="0" smtClean="0"/>
              <a:t> κατά το μάλλον ή ήττον μόνιμος, η οποία αποτελεί την </a:t>
            </a:r>
            <a:r>
              <a:rPr lang="el-GR" dirty="0" err="1" smtClean="0"/>
              <a:t>πηγήν</a:t>
            </a:r>
            <a:r>
              <a:rPr lang="el-GR" dirty="0" smtClean="0"/>
              <a:t> ενός μεγάλου αριθμού συμπεριφορών και γνωμών ενός ατόμου»</a:t>
            </a:r>
            <a:r>
              <a:rPr lang="en-US" dirty="0" smtClean="0"/>
              <a:t> Henri </a:t>
            </a:r>
            <a:r>
              <a:rPr lang="en-US" dirty="0" err="1" smtClean="0"/>
              <a:t>Mendras</a:t>
            </a:r>
            <a:r>
              <a:rPr lang="el-GR" dirty="0" smtClean="0"/>
              <a:t>.</a:t>
            </a:r>
            <a:endParaRPr lang="el-GR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21693" y="727541"/>
            <a:ext cx="3095625" cy="1476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2912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Θετική στάση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Θεωρητικός εξοπλισμός</a:t>
            </a:r>
          </a:p>
          <a:p>
            <a:r>
              <a:rPr lang="el-GR" dirty="0" smtClean="0"/>
              <a:t>Αγώνας, επίπονη και μακρόχρονη προσπάθεια.</a:t>
            </a:r>
          </a:p>
          <a:p>
            <a:r>
              <a:rPr lang="el-GR" dirty="0" smtClean="0"/>
              <a:t>Άνθρωπος</a:t>
            </a:r>
          </a:p>
          <a:p>
            <a:r>
              <a:rPr lang="el-GR" dirty="0"/>
              <a:t> </a:t>
            </a:r>
            <a:r>
              <a:rPr lang="el-GR" dirty="0" smtClean="0"/>
              <a:t>                    κοινωνία</a:t>
            </a:r>
          </a:p>
          <a:p>
            <a:r>
              <a:rPr lang="el-GR" dirty="0" smtClean="0"/>
              <a:t>Αξία</a:t>
            </a:r>
          </a:p>
          <a:p>
            <a:r>
              <a:rPr lang="el-GR" dirty="0"/>
              <a:t> </a:t>
            </a:r>
            <a:r>
              <a:rPr lang="el-GR" dirty="0" smtClean="0"/>
              <a:t>                    αγώνας</a:t>
            </a:r>
          </a:p>
          <a:p>
            <a:r>
              <a:rPr lang="el-GR" dirty="0" smtClean="0"/>
              <a:t>Στάση ζωής</a:t>
            </a:r>
            <a:endParaRPr lang="el-GR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25560" y="365125"/>
            <a:ext cx="3104757" cy="3793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908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Ειρήνη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Κείμενο </a:t>
            </a:r>
            <a:r>
              <a:rPr lang="en-US" dirty="0" err="1" smtClean="0"/>
              <a:t>Bertol</a:t>
            </a:r>
            <a:r>
              <a:rPr lang="en-US" dirty="0" smtClean="0"/>
              <a:t> Brecht</a:t>
            </a:r>
          </a:p>
          <a:p>
            <a:r>
              <a:rPr lang="el-GR" dirty="0" smtClean="0"/>
              <a:t>Η ανίατη ασθένεια του πολέμου</a:t>
            </a:r>
          </a:p>
          <a:p>
            <a:r>
              <a:rPr lang="el-GR" dirty="0" smtClean="0"/>
              <a:t>Ο άγνωστος ήρωας</a:t>
            </a:r>
          </a:p>
          <a:p>
            <a:r>
              <a:rPr lang="el-GR" dirty="0" smtClean="0"/>
              <a:t>Ο άνθρωπος άγαλμα</a:t>
            </a:r>
          </a:p>
          <a:p>
            <a:r>
              <a:rPr lang="el-GR" dirty="0" smtClean="0"/>
              <a:t>Το απόσπασμα του Θουκυδίδη για τον πόλεμο.</a:t>
            </a:r>
          </a:p>
          <a:p>
            <a:r>
              <a:rPr lang="el-GR" dirty="0" smtClean="0"/>
              <a:t>Χριστός και Ειρήνη.</a:t>
            </a:r>
            <a:endParaRPr lang="el-GR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39301" y="1027906"/>
            <a:ext cx="2666721" cy="6582885"/>
          </a:xfrm>
          <a:prstGeom prst="rect">
            <a:avLst/>
          </a:prstGeom>
        </p:spPr>
      </p:pic>
      <p:pic>
        <p:nvPicPr>
          <p:cNvPr id="5" name="Εικόνα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1525" y="147638"/>
            <a:ext cx="2962275" cy="1543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62895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Ευρώπη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Πληθυσμιακή σύνθεση</a:t>
            </a:r>
          </a:p>
          <a:p>
            <a:r>
              <a:rPr lang="el-GR" dirty="0" smtClean="0"/>
              <a:t>Εθνικές μειονότητες</a:t>
            </a:r>
          </a:p>
          <a:p>
            <a:r>
              <a:rPr lang="el-GR" dirty="0" smtClean="0"/>
              <a:t>Πληθυσμοί από αποικίες</a:t>
            </a:r>
          </a:p>
          <a:p>
            <a:r>
              <a:rPr lang="el-GR" dirty="0" smtClean="0"/>
              <a:t>Αλλοδαποί εργαζόμενοι</a:t>
            </a:r>
          </a:p>
          <a:p>
            <a:r>
              <a:rPr lang="el-GR" dirty="0" smtClean="0"/>
              <a:t>(</a:t>
            </a:r>
            <a:r>
              <a:rPr lang="el-GR" dirty="0" err="1" smtClean="0"/>
              <a:t>Λάθρο</a:t>
            </a:r>
            <a:r>
              <a:rPr lang="el-GR" dirty="0" smtClean="0"/>
              <a:t>) μετανάστες</a:t>
            </a:r>
          </a:p>
          <a:p>
            <a:r>
              <a:rPr lang="el-GR" dirty="0" smtClean="0"/>
              <a:t>Διπλωμάτες, στελέχη οργανισμών και επιχειρήσεων</a:t>
            </a:r>
          </a:p>
          <a:p>
            <a:r>
              <a:rPr lang="el-GR" dirty="0" smtClean="0"/>
              <a:t>Εκπαιδευτικά προβλήματα</a:t>
            </a:r>
          </a:p>
          <a:p>
            <a:r>
              <a:rPr lang="el-GR" dirty="0" smtClean="0"/>
              <a:t>Νέες εκπαιδευτικές προκλήσεις (παγκοσμιοποίηση)</a:t>
            </a:r>
          </a:p>
          <a:p>
            <a:r>
              <a:rPr lang="el-GR" dirty="0" smtClean="0"/>
              <a:t>Ευρωπαϊκά σχολεία</a:t>
            </a:r>
          </a:p>
          <a:p>
            <a:r>
              <a:rPr lang="el-GR" dirty="0" smtClean="0"/>
              <a:t>«Μειονοτικά» σχολεία</a:t>
            </a:r>
            <a:endParaRPr lang="el-GR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9177" y="127793"/>
            <a:ext cx="2543175" cy="1800225"/>
          </a:xfrm>
          <a:prstGeom prst="rect">
            <a:avLst/>
          </a:prstGeom>
        </p:spPr>
      </p:pic>
      <p:pic>
        <p:nvPicPr>
          <p:cNvPr id="5" name="Εικόνα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9920" y="289718"/>
            <a:ext cx="2800350" cy="1638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45327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ΕΡΩΤΗΣΕΙΣ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ΚΕΦΑΛΑΙΟ 7. ΣΥΧΡΟΝΑ ΠΡΟΒΛΗΜΑΤΑ.</a:t>
            </a:r>
          </a:p>
          <a:p>
            <a:r>
              <a:rPr lang="el-GR" dirty="0"/>
              <a:t>1. Ο ΕΣΤΕΡΝΙΣΜΟΣ ΤΩΝ ΑΞΙΩΝ ΚΑΙ Η ΚΑΛΛΙΕΡΓΕΙΑ ΤΗΣ ΘΕΤΙΚΗΣ ΣΤΑΣΗΣ (499-501).</a:t>
            </a:r>
          </a:p>
          <a:p>
            <a:r>
              <a:rPr lang="el-GR" dirty="0"/>
              <a:t>2. ΟΙ ΣΤΟΧΟΙ ΤΗΣ ΕΙΡΗΝΗΣ (511).</a:t>
            </a:r>
          </a:p>
          <a:p>
            <a:r>
              <a:rPr lang="el-GR" dirty="0"/>
              <a:t>3. Η ΔΙΑΠΟΛΙΤΙΣΜΙΚΗ ΕΚΠΑΙΔΕΥΣΗ (534-535).</a:t>
            </a:r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88175" y="365125"/>
            <a:ext cx="2638425" cy="1733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53221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Θέμα του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Θέμα του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Θέμα του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</TotalTime>
  <Words>175</Words>
  <Application>Microsoft Office PowerPoint</Application>
  <PresentationFormat>Ευρεία οθόνη</PresentationFormat>
  <Paragraphs>41</Paragraphs>
  <Slides>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ΠΑΙΔΑΓΩΓΙΚΗ 9η εισήγηση </vt:lpstr>
      <vt:lpstr>Αξία &amp; Στάση</vt:lpstr>
      <vt:lpstr>Θετική στάση</vt:lpstr>
      <vt:lpstr>Ειρήνη</vt:lpstr>
      <vt:lpstr>Ευρώπη</vt:lpstr>
      <vt:lpstr>ΕΡΩΤΗΣΕΙΣ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ΠΑΙΔΑΓΩΓΙΚΗ 9η εισήγηση 2023-2024</dc:title>
  <dc:creator>Λογαριασμός Microsoft</dc:creator>
  <cp:lastModifiedBy>Λογαριασμός Microsoft</cp:lastModifiedBy>
  <cp:revision>9</cp:revision>
  <dcterms:created xsi:type="dcterms:W3CDTF">2024-05-14T05:41:39Z</dcterms:created>
  <dcterms:modified xsi:type="dcterms:W3CDTF">2025-05-21T05:50:36Z</dcterms:modified>
</cp:coreProperties>
</file>