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94" d="100"/>
          <a:sy n="94" d="100"/>
        </p:scale>
        <p:origin x="1230" y="31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IA KARAMPELIA" userId="9dfcc2cac66bf474" providerId="LiveId" clId="{7D228466-01A2-4628-9F02-EB5A4A332FB1}"/>
    <pc:docChg chg="custSel modSld">
      <pc:chgData name="MARIA KARAMPELIA" userId="9dfcc2cac66bf474" providerId="LiveId" clId="{7D228466-01A2-4628-9F02-EB5A4A332FB1}" dt="2025-03-28T10:16:52.199" v="13" actId="20577"/>
      <pc:docMkLst>
        <pc:docMk/>
      </pc:docMkLst>
      <pc:sldChg chg="modSp mod">
        <pc:chgData name="MARIA KARAMPELIA" userId="9dfcc2cac66bf474" providerId="LiveId" clId="{7D228466-01A2-4628-9F02-EB5A4A332FB1}" dt="2025-03-28T10:16:52.199" v="13" actId="20577"/>
        <pc:sldMkLst>
          <pc:docMk/>
          <pc:sldMk cId="3850019314" sldId="256"/>
        </pc:sldMkLst>
        <pc:spChg chg="mod">
          <ac:chgData name="MARIA KARAMPELIA" userId="9dfcc2cac66bf474" providerId="LiveId" clId="{7D228466-01A2-4628-9F02-EB5A4A332FB1}" dt="2025-03-28T10:16:52.199" v="13" actId="20577"/>
          <ac:spMkLst>
            <pc:docMk/>
            <pc:sldMk cId="3850019314" sldId="256"/>
            <ac:spMk id="3"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1524000" y="1122363"/>
            <a:ext cx="9144000" cy="2387600"/>
          </a:xfrm>
        </p:spPr>
        <p:txBody>
          <a:bodyPr anchor="b"/>
          <a:lstStyle>
            <a:lvl1pPr algn="ctr">
              <a:defRPr sz="6000"/>
            </a:lvl1pPr>
          </a:lstStyle>
          <a:p>
            <a:r>
              <a:rPr lang="el-GR"/>
              <a:t>Στυλ κύριου τίτλου</a:t>
            </a:r>
          </a:p>
        </p:txBody>
      </p:sp>
      <p:sp>
        <p:nvSpPr>
          <p:cNvPr id="3" name="Υπότιτλος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Στυλ κύριου υπότιτλου</a:t>
            </a:r>
          </a:p>
        </p:txBody>
      </p:sp>
      <p:sp>
        <p:nvSpPr>
          <p:cNvPr id="4" name="Θέση ημερομηνίας 3"/>
          <p:cNvSpPr>
            <a:spLocks noGrp="1"/>
          </p:cNvSpPr>
          <p:nvPr>
            <p:ph type="dt" sz="half" idx="10"/>
          </p:nvPr>
        </p:nvSpPr>
        <p:spPr/>
        <p:txBody>
          <a:bodyPr/>
          <a:lstStyle/>
          <a:p>
            <a:fld id="{C8FB97A3-402B-4666-9C09-FDCA03EE1D09}" type="datetimeFigureOut">
              <a:rPr lang="el-GR" smtClean="0"/>
              <a:t>28/3/2025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9DD0F9FA-EA24-4C67-BFC8-30E4546EE5EF}" type="slidenum">
              <a:rPr lang="el-GR" smtClean="0"/>
              <a:t>‹#›</a:t>
            </a:fld>
            <a:endParaRPr lang="el-GR"/>
          </a:p>
        </p:txBody>
      </p:sp>
    </p:spTree>
    <p:extLst>
      <p:ext uri="{BB962C8B-B14F-4D97-AF65-F5344CB8AC3E}">
        <p14:creationId xmlns:p14="http://schemas.microsoft.com/office/powerpoint/2010/main" val="42077679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κατακόρυφου κειμένου 2"/>
          <p:cNvSpPr>
            <a:spLocks noGrp="1"/>
          </p:cNvSpPr>
          <p:nvPr>
            <p:ph type="body" orient="vert" idx="1"/>
          </p:nvPr>
        </p:nvSpPr>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C8FB97A3-402B-4666-9C09-FDCA03EE1D09}" type="datetimeFigureOut">
              <a:rPr lang="el-GR" smtClean="0"/>
              <a:t>28/3/2025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9DD0F9FA-EA24-4C67-BFC8-30E4546EE5EF}" type="slidenum">
              <a:rPr lang="el-GR" smtClean="0"/>
              <a:t>‹#›</a:t>
            </a:fld>
            <a:endParaRPr lang="el-GR"/>
          </a:p>
        </p:txBody>
      </p:sp>
    </p:spTree>
    <p:extLst>
      <p:ext uri="{BB962C8B-B14F-4D97-AF65-F5344CB8AC3E}">
        <p14:creationId xmlns:p14="http://schemas.microsoft.com/office/powerpoint/2010/main" val="38401777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8724900" y="365125"/>
            <a:ext cx="2628900" cy="5811838"/>
          </a:xfrm>
        </p:spPr>
        <p:txBody>
          <a:bodyPr vert="eaVert"/>
          <a:lstStyle/>
          <a:p>
            <a:r>
              <a:rPr lang="el-GR"/>
              <a:t>Στυλ κύριου τίτλου</a:t>
            </a:r>
          </a:p>
        </p:txBody>
      </p:sp>
      <p:sp>
        <p:nvSpPr>
          <p:cNvPr id="3" name="Θέση κατακόρυφου κειμένου 2"/>
          <p:cNvSpPr>
            <a:spLocks noGrp="1"/>
          </p:cNvSpPr>
          <p:nvPr>
            <p:ph type="body" orient="vert" idx="1"/>
          </p:nvPr>
        </p:nvSpPr>
        <p:spPr>
          <a:xfrm>
            <a:off x="838200" y="365125"/>
            <a:ext cx="7734300" cy="5811838"/>
          </a:xfrm>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C8FB97A3-402B-4666-9C09-FDCA03EE1D09}" type="datetimeFigureOut">
              <a:rPr lang="el-GR" smtClean="0"/>
              <a:t>28/3/2025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9DD0F9FA-EA24-4C67-BFC8-30E4546EE5EF}" type="slidenum">
              <a:rPr lang="el-GR" smtClean="0"/>
              <a:t>‹#›</a:t>
            </a:fld>
            <a:endParaRPr lang="el-GR"/>
          </a:p>
        </p:txBody>
      </p:sp>
    </p:spTree>
    <p:extLst>
      <p:ext uri="{BB962C8B-B14F-4D97-AF65-F5344CB8AC3E}">
        <p14:creationId xmlns:p14="http://schemas.microsoft.com/office/powerpoint/2010/main" val="1373250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idx="1"/>
          </p:nvPr>
        </p:nvSpPr>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C8FB97A3-402B-4666-9C09-FDCA03EE1D09}" type="datetimeFigureOut">
              <a:rPr lang="el-GR" smtClean="0"/>
              <a:t>28/3/2025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9DD0F9FA-EA24-4C67-BFC8-30E4546EE5EF}" type="slidenum">
              <a:rPr lang="el-GR" smtClean="0"/>
              <a:t>‹#›</a:t>
            </a:fld>
            <a:endParaRPr lang="el-GR"/>
          </a:p>
        </p:txBody>
      </p:sp>
    </p:spTree>
    <p:extLst>
      <p:ext uri="{BB962C8B-B14F-4D97-AF65-F5344CB8AC3E}">
        <p14:creationId xmlns:p14="http://schemas.microsoft.com/office/powerpoint/2010/main" val="6903312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831850" y="1709738"/>
            <a:ext cx="10515600" cy="2852737"/>
          </a:xfrm>
        </p:spPr>
        <p:txBody>
          <a:bodyPr anchor="b"/>
          <a:lstStyle>
            <a:lvl1pPr>
              <a:defRPr sz="6000"/>
            </a:lvl1pPr>
          </a:lstStyle>
          <a:p>
            <a:r>
              <a:rPr lang="el-GR"/>
              <a:t>Στυλ κύριου τίτλου</a:t>
            </a:r>
          </a:p>
        </p:txBody>
      </p:sp>
      <p:sp>
        <p:nvSpPr>
          <p:cNvPr id="3" name="Θέση κειμένου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υποδείγματος κειμένου</a:t>
            </a:r>
          </a:p>
        </p:txBody>
      </p:sp>
      <p:sp>
        <p:nvSpPr>
          <p:cNvPr id="4" name="Θέση ημερομηνίας 3"/>
          <p:cNvSpPr>
            <a:spLocks noGrp="1"/>
          </p:cNvSpPr>
          <p:nvPr>
            <p:ph type="dt" sz="half" idx="10"/>
          </p:nvPr>
        </p:nvSpPr>
        <p:spPr/>
        <p:txBody>
          <a:bodyPr/>
          <a:lstStyle/>
          <a:p>
            <a:fld id="{C8FB97A3-402B-4666-9C09-FDCA03EE1D09}" type="datetimeFigureOut">
              <a:rPr lang="el-GR" smtClean="0"/>
              <a:t>28/3/2025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9DD0F9FA-EA24-4C67-BFC8-30E4546EE5EF}" type="slidenum">
              <a:rPr lang="el-GR" smtClean="0"/>
              <a:t>‹#›</a:t>
            </a:fld>
            <a:endParaRPr lang="el-GR"/>
          </a:p>
        </p:txBody>
      </p:sp>
    </p:spTree>
    <p:extLst>
      <p:ext uri="{BB962C8B-B14F-4D97-AF65-F5344CB8AC3E}">
        <p14:creationId xmlns:p14="http://schemas.microsoft.com/office/powerpoint/2010/main" val="31916273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sz="half" idx="1"/>
          </p:nvPr>
        </p:nvSpPr>
        <p:spPr>
          <a:xfrm>
            <a:off x="838200" y="1825625"/>
            <a:ext cx="5181600" cy="435133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περιεχομένου 3"/>
          <p:cNvSpPr>
            <a:spLocks noGrp="1"/>
          </p:cNvSpPr>
          <p:nvPr>
            <p:ph sz="half" idx="2"/>
          </p:nvPr>
        </p:nvSpPr>
        <p:spPr>
          <a:xfrm>
            <a:off x="6172200" y="1825625"/>
            <a:ext cx="5181600" cy="435133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ημερομηνίας 4"/>
          <p:cNvSpPr>
            <a:spLocks noGrp="1"/>
          </p:cNvSpPr>
          <p:nvPr>
            <p:ph type="dt" sz="half" idx="10"/>
          </p:nvPr>
        </p:nvSpPr>
        <p:spPr/>
        <p:txBody>
          <a:bodyPr/>
          <a:lstStyle/>
          <a:p>
            <a:fld id="{C8FB97A3-402B-4666-9C09-FDCA03EE1D09}" type="datetimeFigureOut">
              <a:rPr lang="el-GR" smtClean="0"/>
              <a:t>28/3/2025</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9DD0F9FA-EA24-4C67-BFC8-30E4546EE5EF}" type="slidenum">
              <a:rPr lang="el-GR" smtClean="0"/>
              <a:t>‹#›</a:t>
            </a:fld>
            <a:endParaRPr lang="el-GR"/>
          </a:p>
        </p:txBody>
      </p:sp>
    </p:spTree>
    <p:extLst>
      <p:ext uri="{BB962C8B-B14F-4D97-AF65-F5344CB8AC3E}">
        <p14:creationId xmlns:p14="http://schemas.microsoft.com/office/powerpoint/2010/main" val="24972979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365125"/>
            <a:ext cx="10515600" cy="1325563"/>
          </a:xfrm>
        </p:spPr>
        <p:txBody>
          <a:bodyPr/>
          <a:lstStyle/>
          <a:p>
            <a:r>
              <a:rPr lang="el-GR"/>
              <a:t>Στυλ κύριου τίτλου</a:t>
            </a:r>
          </a:p>
        </p:txBody>
      </p:sp>
      <p:sp>
        <p:nvSpPr>
          <p:cNvPr id="3" name="Θέση κειμένου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4" name="Θέση περιεχομένου 3"/>
          <p:cNvSpPr>
            <a:spLocks noGrp="1"/>
          </p:cNvSpPr>
          <p:nvPr>
            <p:ph sz="half" idx="2"/>
          </p:nvPr>
        </p:nvSpPr>
        <p:spPr>
          <a:xfrm>
            <a:off x="839788" y="2505075"/>
            <a:ext cx="5157787" cy="368458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κειμένου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6" name="Θέση περιεχομένου 5"/>
          <p:cNvSpPr>
            <a:spLocks noGrp="1"/>
          </p:cNvSpPr>
          <p:nvPr>
            <p:ph sz="quarter" idx="4"/>
          </p:nvPr>
        </p:nvSpPr>
        <p:spPr>
          <a:xfrm>
            <a:off x="6172200" y="2505075"/>
            <a:ext cx="5183188" cy="368458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Θέση ημερομηνίας 6"/>
          <p:cNvSpPr>
            <a:spLocks noGrp="1"/>
          </p:cNvSpPr>
          <p:nvPr>
            <p:ph type="dt" sz="half" idx="10"/>
          </p:nvPr>
        </p:nvSpPr>
        <p:spPr/>
        <p:txBody>
          <a:bodyPr/>
          <a:lstStyle/>
          <a:p>
            <a:fld id="{C8FB97A3-402B-4666-9C09-FDCA03EE1D09}" type="datetimeFigureOut">
              <a:rPr lang="el-GR" smtClean="0"/>
              <a:t>28/3/2025</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9DD0F9FA-EA24-4C67-BFC8-30E4546EE5EF}" type="slidenum">
              <a:rPr lang="el-GR" smtClean="0"/>
              <a:t>‹#›</a:t>
            </a:fld>
            <a:endParaRPr lang="el-GR"/>
          </a:p>
        </p:txBody>
      </p:sp>
    </p:spTree>
    <p:extLst>
      <p:ext uri="{BB962C8B-B14F-4D97-AF65-F5344CB8AC3E}">
        <p14:creationId xmlns:p14="http://schemas.microsoft.com/office/powerpoint/2010/main" val="22153478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ημερομηνίας 2"/>
          <p:cNvSpPr>
            <a:spLocks noGrp="1"/>
          </p:cNvSpPr>
          <p:nvPr>
            <p:ph type="dt" sz="half" idx="10"/>
          </p:nvPr>
        </p:nvSpPr>
        <p:spPr/>
        <p:txBody>
          <a:bodyPr/>
          <a:lstStyle/>
          <a:p>
            <a:fld id="{C8FB97A3-402B-4666-9C09-FDCA03EE1D09}" type="datetimeFigureOut">
              <a:rPr lang="el-GR" smtClean="0"/>
              <a:t>28/3/2025</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9DD0F9FA-EA24-4C67-BFC8-30E4546EE5EF}" type="slidenum">
              <a:rPr lang="el-GR" smtClean="0"/>
              <a:t>‹#›</a:t>
            </a:fld>
            <a:endParaRPr lang="el-GR"/>
          </a:p>
        </p:txBody>
      </p:sp>
    </p:spTree>
    <p:extLst>
      <p:ext uri="{BB962C8B-B14F-4D97-AF65-F5344CB8AC3E}">
        <p14:creationId xmlns:p14="http://schemas.microsoft.com/office/powerpoint/2010/main" val="18174407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C8FB97A3-402B-4666-9C09-FDCA03EE1D09}" type="datetimeFigureOut">
              <a:rPr lang="el-GR" smtClean="0"/>
              <a:t>28/3/2025</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9DD0F9FA-EA24-4C67-BFC8-30E4546EE5EF}" type="slidenum">
              <a:rPr lang="el-GR" smtClean="0"/>
              <a:t>‹#›</a:t>
            </a:fld>
            <a:endParaRPr lang="el-GR"/>
          </a:p>
        </p:txBody>
      </p:sp>
    </p:spTree>
    <p:extLst>
      <p:ext uri="{BB962C8B-B14F-4D97-AF65-F5344CB8AC3E}">
        <p14:creationId xmlns:p14="http://schemas.microsoft.com/office/powerpoint/2010/main" val="20281985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a:t>Στυλ κύριου τίτλου</a:t>
            </a:r>
          </a:p>
        </p:txBody>
      </p:sp>
      <p:sp>
        <p:nvSpPr>
          <p:cNvPr id="3" name="Θέση περιεχομένου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C8FB97A3-402B-4666-9C09-FDCA03EE1D09}" type="datetimeFigureOut">
              <a:rPr lang="el-GR" smtClean="0"/>
              <a:t>28/3/2025</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9DD0F9FA-EA24-4C67-BFC8-30E4546EE5EF}" type="slidenum">
              <a:rPr lang="el-GR" smtClean="0"/>
              <a:t>‹#›</a:t>
            </a:fld>
            <a:endParaRPr lang="el-GR"/>
          </a:p>
        </p:txBody>
      </p:sp>
    </p:spTree>
    <p:extLst>
      <p:ext uri="{BB962C8B-B14F-4D97-AF65-F5344CB8AC3E}">
        <p14:creationId xmlns:p14="http://schemas.microsoft.com/office/powerpoint/2010/main" val="27279618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a:t>Στυλ κύριου τίτλου</a:t>
            </a:r>
          </a:p>
        </p:txBody>
      </p:sp>
      <p:sp>
        <p:nvSpPr>
          <p:cNvPr id="3" name="Θέση εικόνας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C8FB97A3-402B-4666-9C09-FDCA03EE1D09}" type="datetimeFigureOut">
              <a:rPr lang="el-GR" smtClean="0"/>
              <a:t>28/3/2025</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9DD0F9FA-EA24-4C67-BFC8-30E4546EE5EF}" type="slidenum">
              <a:rPr lang="el-GR" smtClean="0"/>
              <a:t>‹#›</a:t>
            </a:fld>
            <a:endParaRPr lang="el-GR"/>
          </a:p>
        </p:txBody>
      </p:sp>
    </p:spTree>
    <p:extLst>
      <p:ext uri="{BB962C8B-B14F-4D97-AF65-F5344CB8AC3E}">
        <p14:creationId xmlns:p14="http://schemas.microsoft.com/office/powerpoint/2010/main" val="10955815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Στυλ κύριου τίτλου</a:t>
            </a:r>
          </a:p>
        </p:txBody>
      </p:sp>
      <p:sp>
        <p:nvSpPr>
          <p:cNvPr id="3" name="Θέση κειμένου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8FB97A3-402B-4666-9C09-FDCA03EE1D09}" type="datetimeFigureOut">
              <a:rPr lang="el-GR" smtClean="0"/>
              <a:t>28/3/2025</a:t>
            </a:fld>
            <a:endParaRPr lang="el-GR"/>
          </a:p>
        </p:txBody>
      </p:sp>
      <p:sp>
        <p:nvSpPr>
          <p:cNvPr id="5" name="Θέση υποσέλιδου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DD0F9FA-EA24-4C67-BFC8-30E4546EE5EF}" type="slidenum">
              <a:rPr lang="el-GR" smtClean="0"/>
              <a:t>‹#›</a:t>
            </a:fld>
            <a:endParaRPr lang="el-GR"/>
          </a:p>
        </p:txBody>
      </p:sp>
    </p:spTree>
    <p:extLst>
      <p:ext uri="{BB962C8B-B14F-4D97-AF65-F5344CB8AC3E}">
        <p14:creationId xmlns:p14="http://schemas.microsoft.com/office/powerpoint/2010/main" val="4671156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0" y="0"/>
            <a:ext cx="12192000" cy="3429000"/>
          </a:xfrm>
        </p:spPr>
        <p:txBody>
          <a:bodyPr>
            <a:normAutofit fontScale="90000"/>
          </a:bodyPr>
          <a:lstStyle/>
          <a:p>
            <a:br>
              <a:rPr lang="el-GR" dirty="0">
                <a:latin typeface="Times New Roman" panose="02020603050405020304" pitchFamily="18" charset="0"/>
                <a:cs typeface="Times New Roman" panose="02020603050405020304" pitchFamily="18" charset="0"/>
              </a:rPr>
            </a:br>
            <a:r>
              <a:rPr lang="el-GR" sz="3600" b="1" dirty="0">
                <a:latin typeface="Times New Roman" panose="02020603050405020304" pitchFamily="18" charset="0"/>
                <a:cs typeface="Times New Roman" panose="02020603050405020304" pitchFamily="18" charset="0"/>
              </a:rPr>
              <a:t> ΧΡΙΣΤΙΑΝΙΚΗ ΗΘΙΚΗ</a:t>
            </a:r>
            <a:br>
              <a:rPr lang="el-GR" sz="3600" b="1" dirty="0">
                <a:latin typeface="Times New Roman" panose="02020603050405020304" pitchFamily="18" charset="0"/>
                <a:cs typeface="Times New Roman" panose="02020603050405020304" pitchFamily="18" charset="0"/>
              </a:rPr>
            </a:br>
            <a:r>
              <a:rPr lang="el-GR" sz="3600" b="1" dirty="0">
                <a:latin typeface="Times New Roman" panose="02020603050405020304" pitchFamily="18" charset="0"/>
                <a:cs typeface="Times New Roman" panose="02020603050405020304" pitchFamily="18" charset="0"/>
              </a:rPr>
              <a:t>ΕΝΟΤΗΤΑ 12</a:t>
            </a:r>
            <a:r>
              <a:rPr lang="el-GR" sz="3600" b="1" baseline="30000" dirty="0">
                <a:latin typeface="Times New Roman" panose="02020603050405020304" pitchFamily="18" charset="0"/>
                <a:cs typeface="Times New Roman" panose="02020603050405020304" pitchFamily="18" charset="0"/>
              </a:rPr>
              <a:t>Η</a:t>
            </a:r>
            <a:br>
              <a:rPr lang="el-GR" sz="3600" b="1" baseline="30000" dirty="0">
                <a:latin typeface="Times New Roman" panose="02020603050405020304" pitchFamily="18" charset="0"/>
                <a:cs typeface="Times New Roman" panose="02020603050405020304" pitchFamily="18" charset="0"/>
              </a:rPr>
            </a:br>
            <a:r>
              <a:rPr lang="el-GR" sz="3600" b="1" dirty="0">
                <a:latin typeface="Times New Roman" panose="02020603050405020304" pitchFamily="18" charset="0"/>
                <a:cs typeface="Times New Roman" panose="02020603050405020304" pitchFamily="18" charset="0"/>
              </a:rPr>
              <a:t> Ο ΟΝΤΟΛΟΓΙΚΟΣ ΧΑΡΑΚΤΗΡΑΣ </a:t>
            </a:r>
            <a:br>
              <a:rPr lang="el-GR" sz="3600" b="1" dirty="0">
                <a:latin typeface="Times New Roman" panose="02020603050405020304" pitchFamily="18" charset="0"/>
                <a:cs typeface="Times New Roman" panose="02020603050405020304" pitchFamily="18" charset="0"/>
              </a:rPr>
            </a:br>
            <a:r>
              <a:rPr lang="el-GR" sz="3600" b="1" dirty="0">
                <a:latin typeface="Times New Roman" panose="02020603050405020304" pitchFamily="18" charset="0"/>
                <a:cs typeface="Times New Roman" panose="02020603050405020304" pitchFamily="18" charset="0"/>
              </a:rPr>
              <a:t>ΤΗΣ ΧΡΙΣΤΙΑΝΙΚΗΣ ΗΘΙΚΗΣ</a:t>
            </a:r>
            <a:br>
              <a:rPr lang="el-GR" sz="3600" b="1" dirty="0"/>
            </a:br>
            <a:r>
              <a:rPr lang="el-GR" sz="3600" b="1" dirty="0">
                <a:solidFill>
                  <a:srgbClr val="FF0000"/>
                </a:solidFill>
                <a:latin typeface="+mn-lt"/>
                <a:cs typeface="Times New Roman" panose="02020603050405020304" pitchFamily="18" charset="0"/>
              </a:rPr>
              <a:t>Από το βιβλίο του Γεώργιου </a:t>
            </a:r>
            <a:r>
              <a:rPr lang="el-GR" sz="3600" b="1" dirty="0" err="1">
                <a:solidFill>
                  <a:srgbClr val="FF0000"/>
                </a:solidFill>
                <a:latin typeface="+mn-lt"/>
                <a:cs typeface="Times New Roman" panose="02020603050405020304" pitchFamily="18" charset="0"/>
              </a:rPr>
              <a:t>Μαντζαρίδη</a:t>
            </a:r>
            <a:r>
              <a:rPr lang="el-GR" sz="3600" b="1" dirty="0">
                <a:solidFill>
                  <a:srgbClr val="FF0000"/>
                </a:solidFill>
                <a:latin typeface="+mn-lt"/>
                <a:cs typeface="Times New Roman" panose="02020603050405020304" pitchFamily="18" charset="0"/>
              </a:rPr>
              <a:t>, </a:t>
            </a:r>
            <a:r>
              <a:rPr lang="el-GR" sz="3600" b="1" i="1" dirty="0">
                <a:solidFill>
                  <a:srgbClr val="FF0000"/>
                </a:solidFill>
                <a:latin typeface="+mn-lt"/>
                <a:cs typeface="Times New Roman" panose="02020603050405020304" pitchFamily="18" charset="0"/>
              </a:rPr>
              <a:t>Χριστιανική Ηθική, Τόμος 1</a:t>
            </a:r>
            <a:r>
              <a:rPr lang="el-GR" sz="3600" b="1" i="1" baseline="30000" dirty="0">
                <a:solidFill>
                  <a:srgbClr val="FF0000"/>
                </a:solidFill>
                <a:latin typeface="+mn-lt"/>
                <a:cs typeface="Times New Roman" panose="02020603050405020304" pitchFamily="18" charset="0"/>
              </a:rPr>
              <a:t>ος</a:t>
            </a:r>
            <a:r>
              <a:rPr lang="el-GR" sz="3600" b="1" i="1" dirty="0">
                <a:solidFill>
                  <a:srgbClr val="FF0000"/>
                </a:solidFill>
                <a:latin typeface="+mn-lt"/>
                <a:cs typeface="Times New Roman" panose="02020603050405020304" pitchFamily="18" charset="0"/>
              </a:rPr>
              <a:t> Εισαγωγή-Γενικές αρχές-Σύγχρονη Προβληματική</a:t>
            </a:r>
            <a:r>
              <a:rPr lang="el-GR" sz="3600" b="1" dirty="0">
                <a:solidFill>
                  <a:srgbClr val="FF0000"/>
                </a:solidFill>
                <a:latin typeface="+mn-lt"/>
                <a:cs typeface="Times New Roman" panose="02020603050405020304" pitchFamily="18" charset="0"/>
              </a:rPr>
              <a:t>, </a:t>
            </a:r>
            <a:r>
              <a:rPr lang="el-GR" sz="3600" b="1" dirty="0" err="1">
                <a:solidFill>
                  <a:srgbClr val="FF0000"/>
                </a:solidFill>
                <a:latin typeface="+mn-lt"/>
                <a:cs typeface="Times New Roman" panose="02020603050405020304" pitchFamily="18" charset="0"/>
              </a:rPr>
              <a:t>Θεσσαλονίκη:Ι.Μ</a:t>
            </a:r>
            <a:r>
              <a:rPr lang="el-GR" sz="3600" b="1" dirty="0">
                <a:solidFill>
                  <a:srgbClr val="FF0000"/>
                </a:solidFill>
                <a:latin typeface="+mn-lt"/>
                <a:cs typeface="Times New Roman" panose="02020603050405020304" pitchFamily="18" charset="0"/>
              </a:rPr>
              <a:t>. </a:t>
            </a:r>
            <a:r>
              <a:rPr lang="el-GR" sz="3600" b="1" dirty="0" err="1">
                <a:solidFill>
                  <a:srgbClr val="FF0000"/>
                </a:solidFill>
                <a:latin typeface="+mn-lt"/>
                <a:cs typeface="Times New Roman" panose="02020603050405020304" pitchFamily="18" charset="0"/>
              </a:rPr>
              <a:t>Βατοπαιδίου</a:t>
            </a:r>
            <a:r>
              <a:rPr lang="el-GR" sz="3600" b="1" dirty="0">
                <a:solidFill>
                  <a:srgbClr val="FF0000"/>
                </a:solidFill>
                <a:latin typeface="+mn-lt"/>
                <a:cs typeface="Times New Roman" panose="02020603050405020304" pitchFamily="18" charset="0"/>
              </a:rPr>
              <a:t>-Άγιον Όρος, 2015³, </a:t>
            </a:r>
            <a:r>
              <a:rPr lang="el-GR" sz="3600" b="1" dirty="0" err="1">
                <a:solidFill>
                  <a:srgbClr val="FF0000"/>
                </a:solidFill>
                <a:latin typeface="+mn-lt"/>
                <a:cs typeface="Times New Roman" panose="02020603050405020304" pitchFamily="18" charset="0"/>
              </a:rPr>
              <a:t>σσ</a:t>
            </a:r>
            <a:r>
              <a:rPr lang="el-GR" sz="3600" b="1" dirty="0">
                <a:solidFill>
                  <a:srgbClr val="FF0000"/>
                </a:solidFill>
                <a:latin typeface="+mn-lt"/>
                <a:cs typeface="Times New Roman" panose="02020603050405020304" pitchFamily="18" charset="0"/>
              </a:rPr>
              <a:t>. </a:t>
            </a:r>
            <a:r>
              <a:rPr lang="el-GR" sz="3600" b="1">
                <a:solidFill>
                  <a:srgbClr val="FF0000"/>
                </a:solidFill>
                <a:latin typeface="+mn-lt"/>
                <a:cs typeface="Times New Roman" panose="02020603050405020304" pitchFamily="18" charset="0"/>
              </a:rPr>
              <a:t>141-147</a:t>
            </a:r>
            <a:endParaRPr lang="el-GR" sz="3600" dirty="0"/>
          </a:p>
        </p:txBody>
      </p:sp>
      <p:sp>
        <p:nvSpPr>
          <p:cNvPr id="3" name="Υπότιτλος 2"/>
          <p:cNvSpPr>
            <a:spLocks noGrp="1"/>
          </p:cNvSpPr>
          <p:nvPr>
            <p:ph type="subTitle" idx="1"/>
          </p:nvPr>
        </p:nvSpPr>
        <p:spPr>
          <a:xfrm>
            <a:off x="1401170" y="4339016"/>
            <a:ext cx="9144000" cy="2034487"/>
          </a:xfrm>
        </p:spPr>
        <p:txBody>
          <a:bodyPr>
            <a:normAutofit/>
          </a:bodyPr>
          <a:lstStyle/>
          <a:p>
            <a:r>
              <a:rPr lang="el-GR" dirty="0">
                <a:latin typeface="Times New Roman" panose="02020603050405020304" pitchFamily="18" charset="0"/>
                <a:cs typeface="Times New Roman" panose="02020603050405020304" pitchFamily="18" charset="0"/>
              </a:rPr>
              <a:t> </a:t>
            </a:r>
          </a:p>
          <a:p>
            <a:r>
              <a:rPr lang="el-GR" sz="2400" dirty="0">
                <a:cs typeface="Times New Roman" panose="02020603050405020304" pitchFamily="18" charset="0"/>
              </a:rPr>
              <a:t>Η</a:t>
            </a:r>
            <a:r>
              <a:rPr lang="el-GR" sz="2400" dirty="0"/>
              <a:t>΄ ΕΞΑΜΗΝΟ</a:t>
            </a:r>
            <a:br>
              <a:rPr lang="el-GR" sz="2400" dirty="0"/>
            </a:br>
            <a:r>
              <a:rPr lang="el-GR" sz="2400" dirty="0"/>
              <a:t>ΙΕΡΑΤΙΚΩΝ ΣΠΟΥΔΩΝ</a:t>
            </a:r>
          </a:p>
          <a:p>
            <a:r>
              <a:rPr lang="el-GR" sz="2400" dirty="0"/>
              <a:t>ΔΙΔΑΣΚΟΥΣΑ: ΜΑΡΙΑ Κ. </a:t>
            </a:r>
            <a:r>
              <a:rPr lang="el-GR" sz="2400"/>
              <a:t>ΚΑΡΑΜΠΕΛΙΑ</a:t>
            </a:r>
            <a:endParaRPr lang="el-GR" dirty="0">
              <a:latin typeface="Times New Roman" panose="02020603050405020304" pitchFamily="18" charset="0"/>
              <a:cs typeface="Times New Roman" panose="02020603050405020304" pitchFamily="18" charset="0"/>
            </a:endParaRPr>
          </a:p>
          <a:p>
            <a:endParaRPr lang="el-GR" dirty="0">
              <a:latin typeface="Times New Roman" panose="02020603050405020304" pitchFamily="18" charset="0"/>
              <a:cs typeface="Times New Roman" panose="02020603050405020304" pitchFamily="18" charset="0"/>
            </a:endParaRPr>
          </a:p>
          <a:p>
            <a:endParaRPr lang="el-GR" dirty="0"/>
          </a:p>
        </p:txBody>
      </p:sp>
    </p:spTree>
    <p:extLst>
      <p:ext uri="{BB962C8B-B14F-4D97-AF65-F5344CB8AC3E}">
        <p14:creationId xmlns:p14="http://schemas.microsoft.com/office/powerpoint/2010/main" val="38500193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91862" y="0"/>
            <a:ext cx="10515600" cy="1325563"/>
          </a:xfrm>
        </p:spPr>
        <p:txBody>
          <a:bodyPr/>
          <a:lstStyle/>
          <a:p>
            <a:pPr algn="ctr"/>
            <a:r>
              <a:rPr lang="el-GR" dirty="0"/>
              <a:t>12. Ο ΟΝΤΟΛΟΓΙΚΟΣ ΧΑΡΑΚΤΗΡΑΣ </a:t>
            </a:r>
            <a:br>
              <a:rPr lang="el-GR" dirty="0"/>
            </a:br>
            <a:r>
              <a:rPr lang="el-GR" dirty="0"/>
              <a:t>ΤΗΣ ΧΡΙΣΤΙΑΝΙΚΗΣ ΗΘΙΚΗΣ</a:t>
            </a:r>
          </a:p>
        </p:txBody>
      </p:sp>
      <p:sp>
        <p:nvSpPr>
          <p:cNvPr id="3" name="Θέση περιεχομένου 2"/>
          <p:cNvSpPr>
            <a:spLocks noGrp="1"/>
          </p:cNvSpPr>
          <p:nvPr>
            <p:ph idx="1"/>
          </p:nvPr>
        </p:nvSpPr>
        <p:spPr>
          <a:xfrm>
            <a:off x="347730" y="1571224"/>
            <a:ext cx="11603864" cy="5286776"/>
          </a:xfrm>
        </p:spPr>
        <p:txBody>
          <a:bodyPr>
            <a:normAutofit lnSpcReduction="10000"/>
          </a:bodyPr>
          <a:lstStyle/>
          <a:p>
            <a:r>
              <a:rPr lang="el-GR" dirty="0"/>
              <a:t>Το ίδιο ισχύει και για τη </a:t>
            </a:r>
            <a:r>
              <a:rPr lang="el-GR" u="sng" dirty="0"/>
              <a:t>χριστιανική ηθική</a:t>
            </a:r>
            <a:r>
              <a:rPr lang="el-GR" dirty="0"/>
              <a:t>. Βλέπει τον άνθρωπο ως δημιούργημα πλασμένο να μοιάσει τον Θεό, αλλά αλλοτριωμένο εξαιτίας της υποταγής του στην αμαρτία και στον θάνατο. </a:t>
            </a:r>
          </a:p>
          <a:p>
            <a:r>
              <a:rPr lang="el-GR" dirty="0"/>
              <a:t>Γνωρίζει ότι η θεραπεία και η καταξίωσή του πραγματοποιούνται στο πνευματικό ή οντολογικό επίπεδο. </a:t>
            </a:r>
          </a:p>
          <a:p>
            <a:r>
              <a:rPr lang="el-GR" dirty="0"/>
              <a:t>Η ανθρώπινη φύση επιστρέφει στον αρχικό λόγο της ύπαρξής της με τον Χριστό και καταξιώνεται με τη χάρη του Αγίου Πνεύματος.</a:t>
            </a:r>
          </a:p>
          <a:p>
            <a:r>
              <a:rPr lang="el-GR" dirty="0"/>
              <a:t>Η διαφορά του χριστιανού από τους άλλους ανθρώπους έγκειται στην </a:t>
            </a:r>
            <a:r>
              <a:rPr lang="el-GR" u="sng" dirty="0"/>
              <a:t>εσωτερική σχέση με τη βασιλεία του Θεού</a:t>
            </a:r>
            <a:r>
              <a:rPr lang="el-GR" dirty="0"/>
              <a:t>. </a:t>
            </a:r>
          </a:p>
          <a:p>
            <a:r>
              <a:rPr lang="el-GR" dirty="0"/>
              <a:t>Ο χριστιανός ζει ταυτόχρονα σε δύο επίπεδα: στο επίπεδο του κόσμου και στο επίπεδο της βασιλείας του Θεού.</a:t>
            </a:r>
          </a:p>
          <a:p>
            <a:r>
              <a:rPr lang="el-GR" dirty="0"/>
              <a:t>Η αλήθεια που τον στηρίζει και τον εμπνέει βρίσκεται στη βασιλεία του Θεού.</a:t>
            </a:r>
          </a:p>
          <a:p>
            <a:endParaRPr lang="el-GR" dirty="0"/>
          </a:p>
        </p:txBody>
      </p:sp>
    </p:spTree>
    <p:extLst>
      <p:ext uri="{BB962C8B-B14F-4D97-AF65-F5344CB8AC3E}">
        <p14:creationId xmlns:p14="http://schemas.microsoft.com/office/powerpoint/2010/main" val="11069828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t>12. Ο ΟΝΤΟΛΟΓΙΚΟΣ ΧΑΡΑΚΤΗΡΑΣ </a:t>
            </a:r>
            <a:br>
              <a:rPr lang="el-GR" dirty="0"/>
            </a:br>
            <a:r>
              <a:rPr lang="el-GR" dirty="0"/>
              <a:t>ΤΗΣ ΧΡΙΣΤΙΑΝΙΚΗΣ ΗΘΙΚΗΣ</a:t>
            </a:r>
          </a:p>
        </p:txBody>
      </p:sp>
      <p:sp>
        <p:nvSpPr>
          <p:cNvPr id="3" name="Θέση περιεχομένου 2"/>
          <p:cNvSpPr>
            <a:spLocks noGrp="1"/>
          </p:cNvSpPr>
          <p:nvPr>
            <p:ph idx="1"/>
          </p:nvPr>
        </p:nvSpPr>
        <p:spPr>
          <a:xfrm>
            <a:off x="489397" y="1690688"/>
            <a:ext cx="10864403" cy="5032375"/>
          </a:xfrm>
        </p:spPr>
        <p:txBody>
          <a:bodyPr>
            <a:normAutofit/>
          </a:bodyPr>
          <a:lstStyle/>
          <a:p>
            <a:r>
              <a:rPr lang="el-GR" b="1" dirty="0"/>
              <a:t>Η ηθική του Ευαγγελίου δεν προέρχεται «</a:t>
            </a:r>
            <a:r>
              <a:rPr lang="el-GR" b="1" i="1" dirty="0" err="1"/>
              <a:t>ἐκ</a:t>
            </a:r>
            <a:r>
              <a:rPr lang="el-GR" b="1" i="1" dirty="0"/>
              <a:t> </a:t>
            </a:r>
            <a:r>
              <a:rPr lang="el-GR" b="1" i="1" dirty="0" err="1"/>
              <a:t>τοῦ</a:t>
            </a:r>
            <a:r>
              <a:rPr lang="el-GR" b="1" i="1" dirty="0"/>
              <a:t> κόσμου</a:t>
            </a:r>
            <a:r>
              <a:rPr lang="el-GR" b="1" dirty="0"/>
              <a:t>»</a:t>
            </a:r>
            <a:r>
              <a:rPr lang="el-GR" dirty="0"/>
              <a:t>, αλλά προσεγγίζει τον άνθρωπο ως την έσχατη πτώση του. </a:t>
            </a:r>
          </a:p>
          <a:p>
            <a:r>
              <a:rPr lang="el-GR" dirty="0"/>
              <a:t>Μια ηθική αποστειρωμένη από την πάλη με την αμαρτία, μπορεί να καλλιεργήσει μόνο την υποκρισία. </a:t>
            </a:r>
          </a:p>
          <a:p>
            <a:r>
              <a:rPr lang="el-GR" dirty="0"/>
              <a:t>Η αυθεντική χριστιανική ηθική είναι </a:t>
            </a:r>
            <a:r>
              <a:rPr lang="el-GR" b="1" dirty="0"/>
              <a:t>φιλάνθρωπη</a:t>
            </a:r>
            <a:r>
              <a:rPr lang="el-GR" dirty="0"/>
              <a:t>. </a:t>
            </a:r>
          </a:p>
          <a:p>
            <a:r>
              <a:rPr lang="el-GR" dirty="0"/>
              <a:t>Προσεγγίζει τον άνθρωπο αναγνωρίζοντας την παρουσία και τη δύναμη της αμαρτίας στη ζωή του, και αποδέχεται κάθε τι το αυθεντικά ανθρώπινο. </a:t>
            </a:r>
          </a:p>
          <a:p>
            <a:r>
              <a:rPr lang="el-GR" dirty="0"/>
              <a:t>Κάθε άνθρωπος μπορεί να κρίνει από τον εαυτό του τι είναι καλό και κακό για τον πλησίον του, και μπορεί να διαπιστώνει μέσα του τον νόμο της αμαρτίας που αντιστρατεύεται στον νόμο του νου. </a:t>
            </a:r>
          </a:p>
          <a:p>
            <a:endParaRPr lang="el-GR" dirty="0"/>
          </a:p>
        </p:txBody>
      </p:sp>
    </p:spTree>
    <p:extLst>
      <p:ext uri="{BB962C8B-B14F-4D97-AF65-F5344CB8AC3E}">
        <p14:creationId xmlns:p14="http://schemas.microsoft.com/office/powerpoint/2010/main" val="19498210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t>12. Ο ΟΝΤΟΛΟΓΙΚΟΣ ΧΑΡΑΚΤΗΡΑΣ </a:t>
            </a:r>
            <a:br>
              <a:rPr lang="el-GR" dirty="0"/>
            </a:br>
            <a:r>
              <a:rPr lang="el-GR" dirty="0"/>
              <a:t>ΤΗΣ ΧΡΙΣΤΙΑΝΙΚΗΣ ΗΘΙΚΗΣ</a:t>
            </a:r>
          </a:p>
        </p:txBody>
      </p:sp>
      <p:sp>
        <p:nvSpPr>
          <p:cNvPr id="3" name="Θέση περιεχομένου 2"/>
          <p:cNvSpPr>
            <a:spLocks noGrp="1"/>
          </p:cNvSpPr>
          <p:nvPr>
            <p:ph idx="1"/>
          </p:nvPr>
        </p:nvSpPr>
        <p:spPr/>
        <p:txBody>
          <a:bodyPr/>
          <a:lstStyle/>
          <a:p>
            <a:r>
              <a:rPr lang="el-GR" dirty="0"/>
              <a:t>Η οντολογική βάση της χριστιανική ηθικής βρίσκεται στην </a:t>
            </a:r>
            <a:r>
              <a:rPr lang="el-GR" b="1" dirty="0"/>
              <a:t>ενανθρώπηση </a:t>
            </a:r>
            <a:r>
              <a:rPr lang="el-GR" dirty="0"/>
              <a:t>και φανερώνεται με την </a:t>
            </a:r>
            <a:r>
              <a:rPr lang="el-GR" b="1" dirty="0"/>
              <a:t>ανάσταση</a:t>
            </a:r>
            <a:r>
              <a:rPr lang="el-GR" dirty="0"/>
              <a:t>. </a:t>
            </a:r>
          </a:p>
          <a:p>
            <a:r>
              <a:rPr lang="el-GR" dirty="0"/>
              <a:t>Ο σαρκωμένος Λόγος έδωσε τη δυνατότητα στους ανθρώπους που Τον πίστεψαν να γίνουν παιδιά του Θεού. </a:t>
            </a:r>
          </a:p>
          <a:p>
            <a:r>
              <a:rPr lang="el-GR" dirty="0"/>
              <a:t>Ο χριστιανός είναι </a:t>
            </a:r>
            <a:r>
              <a:rPr lang="el-GR" u="sng" dirty="0"/>
              <a:t>κατά χάριν παιδί του Θεού</a:t>
            </a:r>
            <a:r>
              <a:rPr lang="el-GR" dirty="0"/>
              <a:t>. Γι’ αυτό και μπορεί να αποκαλεί τον Θεό Πατέρα. </a:t>
            </a:r>
          </a:p>
          <a:p>
            <a:r>
              <a:rPr lang="el-GR" dirty="0"/>
              <a:t>Το ήθος του απορρέει από την προσωπική σχέση με τον Θεό. </a:t>
            </a:r>
          </a:p>
          <a:p>
            <a:r>
              <a:rPr lang="el-GR" dirty="0"/>
              <a:t>Η </a:t>
            </a:r>
            <a:r>
              <a:rPr lang="el-GR" b="1" dirty="0"/>
              <a:t>χριστιανική ηθική</a:t>
            </a:r>
            <a:r>
              <a:rPr lang="el-GR" dirty="0"/>
              <a:t> είναι </a:t>
            </a:r>
            <a:r>
              <a:rPr lang="el-GR" b="1" dirty="0"/>
              <a:t>εφαρμοσμένη οντολογία</a:t>
            </a:r>
            <a:r>
              <a:rPr lang="el-GR" dirty="0"/>
              <a:t>. </a:t>
            </a:r>
          </a:p>
        </p:txBody>
      </p:sp>
    </p:spTree>
    <p:extLst>
      <p:ext uri="{BB962C8B-B14F-4D97-AF65-F5344CB8AC3E}">
        <p14:creationId xmlns:p14="http://schemas.microsoft.com/office/powerpoint/2010/main" val="26788267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3FC2866-40C1-47C7-B8B9-34C950E118C6}"/>
              </a:ext>
            </a:extLst>
          </p:cNvPr>
          <p:cNvSpPr>
            <a:spLocks noGrp="1"/>
          </p:cNvSpPr>
          <p:nvPr>
            <p:ph type="title"/>
          </p:nvPr>
        </p:nvSpPr>
        <p:spPr>
          <a:xfrm>
            <a:off x="838200" y="18255"/>
            <a:ext cx="10515600" cy="1325563"/>
          </a:xfrm>
        </p:spPr>
        <p:txBody>
          <a:bodyPr/>
          <a:lstStyle/>
          <a:p>
            <a:pPr algn="ctr"/>
            <a:r>
              <a:rPr lang="el-GR" dirty="0"/>
              <a:t>12. Ο ΟΝΤΟΛΟΓΙΚΟΣ ΧΑΡΑΚΤΗΡΑΣ </a:t>
            </a:r>
            <a:br>
              <a:rPr lang="el-GR" dirty="0"/>
            </a:br>
            <a:r>
              <a:rPr lang="el-GR" dirty="0"/>
              <a:t>ΤΗΣ ΧΡΙΣΤΙΑΝΙΚΗΣ ΗΘΙΚΗΣ</a:t>
            </a:r>
          </a:p>
        </p:txBody>
      </p:sp>
      <p:sp>
        <p:nvSpPr>
          <p:cNvPr id="3" name="Θέση περιεχομένου 2">
            <a:extLst>
              <a:ext uri="{FF2B5EF4-FFF2-40B4-BE49-F238E27FC236}">
                <a16:creationId xmlns:a16="http://schemas.microsoft.com/office/drawing/2014/main" id="{6A2CEF0D-74F7-4714-8C31-08CADA1A17C7}"/>
              </a:ext>
            </a:extLst>
          </p:cNvPr>
          <p:cNvSpPr>
            <a:spLocks noGrp="1"/>
          </p:cNvSpPr>
          <p:nvPr>
            <p:ph idx="1"/>
          </p:nvPr>
        </p:nvSpPr>
        <p:spPr>
          <a:xfrm>
            <a:off x="838200" y="1454564"/>
            <a:ext cx="10515600" cy="5014120"/>
          </a:xfrm>
        </p:spPr>
        <p:txBody>
          <a:bodyPr/>
          <a:lstStyle/>
          <a:p>
            <a:pPr marL="0" indent="0">
              <a:buNone/>
            </a:pPr>
            <a:r>
              <a:rPr lang="el-GR" b="1" dirty="0"/>
              <a:t>Ερωτήσεις:</a:t>
            </a:r>
          </a:p>
          <a:p>
            <a:pPr marL="514350" indent="-514350">
              <a:buFont typeface="+mj-lt"/>
              <a:buAutoNum type="arabicPeriod"/>
            </a:pPr>
            <a:r>
              <a:rPr lang="el-GR" dirty="0"/>
              <a:t>Σε τι διαφέρει η φιλοσοφική θεολογία από τη χριστιανική διδασκαλία; </a:t>
            </a:r>
          </a:p>
          <a:p>
            <a:pPr marL="514350" indent="-514350">
              <a:buFont typeface="+mj-lt"/>
              <a:buAutoNum type="arabicPeriod"/>
            </a:pPr>
            <a:r>
              <a:rPr lang="el-GR" dirty="0"/>
              <a:t>Τι υποστηρίζει η χριστιανική οντολογία και πώς χρησιμοποιείται στην χριστιανική ηθική; </a:t>
            </a:r>
          </a:p>
          <a:p>
            <a:pPr marL="514350" indent="-514350">
              <a:buFont typeface="+mj-lt"/>
              <a:buAutoNum type="arabicPeriod"/>
            </a:pPr>
            <a:r>
              <a:rPr lang="el-GR" dirty="0"/>
              <a:t>Ποια είναι η νέα οντολογία που εισάγει ο Χριστός και πώς μπορεί να βιωθεί; </a:t>
            </a:r>
          </a:p>
          <a:p>
            <a:pPr marL="514350" indent="-514350">
              <a:buFont typeface="+mj-lt"/>
              <a:buAutoNum type="arabicPeriod"/>
            </a:pPr>
            <a:r>
              <a:rPr lang="el-GR" dirty="0"/>
              <a:t>Για ποιο λόγο η χριστιανική ζωή στην τέλεια μορφή της είναι απρόσιτη; </a:t>
            </a:r>
          </a:p>
          <a:p>
            <a:pPr marL="514350" indent="-514350">
              <a:buFont typeface="+mj-lt"/>
              <a:buAutoNum type="arabicPeriod"/>
            </a:pPr>
            <a:r>
              <a:rPr lang="el-GR" dirty="0"/>
              <a:t>Ποια είναι η οντολογική βάση της χριστιανικής ηθικής; </a:t>
            </a:r>
          </a:p>
        </p:txBody>
      </p:sp>
    </p:spTree>
    <p:extLst>
      <p:ext uri="{BB962C8B-B14F-4D97-AF65-F5344CB8AC3E}">
        <p14:creationId xmlns:p14="http://schemas.microsoft.com/office/powerpoint/2010/main" val="14332100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t>12. Ο ΟΝΤΟΛΟΓΙΚΟΣ ΧΑΡΑΚΤΗΡΑΣ </a:t>
            </a:r>
            <a:br>
              <a:rPr lang="el-GR" dirty="0"/>
            </a:br>
            <a:r>
              <a:rPr lang="el-GR" dirty="0"/>
              <a:t>ΤΗΣ ΧΡΙΣΤΙΑΝΙΚΗΣ ΗΘΙΚΗΣ</a:t>
            </a:r>
          </a:p>
        </p:txBody>
      </p:sp>
      <p:sp>
        <p:nvSpPr>
          <p:cNvPr id="3" name="Θέση περιεχομένου 2"/>
          <p:cNvSpPr>
            <a:spLocks noGrp="1"/>
          </p:cNvSpPr>
          <p:nvPr>
            <p:ph idx="1"/>
          </p:nvPr>
        </p:nvSpPr>
        <p:spPr>
          <a:xfrm>
            <a:off x="242552" y="1690688"/>
            <a:ext cx="11706896" cy="5032375"/>
          </a:xfrm>
        </p:spPr>
        <p:txBody>
          <a:bodyPr>
            <a:normAutofit lnSpcReduction="10000"/>
          </a:bodyPr>
          <a:lstStyle/>
          <a:p>
            <a:r>
              <a:rPr lang="el-GR" dirty="0"/>
              <a:t>Ως φιλοσοφικός όρος η </a:t>
            </a:r>
            <a:r>
              <a:rPr lang="el-GR" u="sng" dirty="0"/>
              <a:t>οντολογία</a:t>
            </a:r>
            <a:r>
              <a:rPr lang="el-GR" dirty="0"/>
              <a:t> συμπίπτει με τη </a:t>
            </a:r>
            <a:r>
              <a:rPr lang="el-GR" u="sng" dirty="0"/>
              <a:t>μεταφυσική</a:t>
            </a:r>
            <a:r>
              <a:rPr lang="el-GR" dirty="0"/>
              <a:t>. </a:t>
            </a:r>
          </a:p>
          <a:p>
            <a:r>
              <a:rPr lang="el-GR" dirty="0"/>
              <a:t>Φιλοσοφική θεολογία και χριστιανική διδασκαλία διαφέρουν ολοκληρωτικά.</a:t>
            </a:r>
          </a:p>
          <a:p>
            <a:r>
              <a:rPr lang="el-GR" dirty="0"/>
              <a:t>Η </a:t>
            </a:r>
            <a:r>
              <a:rPr lang="el-GR" b="1" dirty="0"/>
              <a:t>φιλοσοφική θεολογία</a:t>
            </a:r>
            <a:r>
              <a:rPr lang="el-GR" dirty="0"/>
              <a:t> τοποθετεί τα πάντα στην περιοχή του κτιστού. </a:t>
            </a:r>
          </a:p>
          <a:p>
            <a:r>
              <a:rPr lang="el-GR" dirty="0"/>
              <a:t>Η </a:t>
            </a:r>
            <a:r>
              <a:rPr lang="el-GR" b="1" dirty="0"/>
              <a:t>χριστιανική διδασκαλία</a:t>
            </a:r>
            <a:r>
              <a:rPr lang="el-GR" dirty="0"/>
              <a:t> όταν κάνει λόγο για οντολογία δεν αναφέρεται σε κάποια  απρόσωπη μεταφυσική αρχή, αλλά στην άκτιστη θέληση και ενέργειά της. </a:t>
            </a:r>
          </a:p>
          <a:p>
            <a:r>
              <a:rPr lang="el-GR" dirty="0"/>
              <a:t>Με την πρόσληψη της μεταφυσικής, όπως αυτή εκφράζεται στη φιλοσοφική θεολογία, υποκαθίσταται το άκτιστο από το κτιστό. </a:t>
            </a:r>
          </a:p>
          <a:p>
            <a:r>
              <a:rPr lang="el-GR" dirty="0"/>
              <a:t>Η </a:t>
            </a:r>
            <a:r>
              <a:rPr lang="el-GR" u="sng" dirty="0"/>
              <a:t>ανθρώπινη σκέψη</a:t>
            </a:r>
            <a:r>
              <a:rPr lang="el-GR" dirty="0"/>
              <a:t> παίρνει τη θέση της </a:t>
            </a:r>
            <a:r>
              <a:rPr lang="el-GR" u="sng" dirty="0"/>
              <a:t>άκτιστης δημιουργικής αιτίας</a:t>
            </a:r>
            <a:r>
              <a:rPr lang="el-GR" dirty="0"/>
              <a:t>.</a:t>
            </a:r>
          </a:p>
          <a:p>
            <a:r>
              <a:rPr lang="el-GR" dirty="0"/>
              <a:t>Το φαινόμενο αυτό παρουσιάζεται στη νεότερη θεολογία, η οποία χάνει την αληθινή οντολογία της, υιοθετεί κάποια φανταστική αρχή και οδηγείται μοιραία στην εκκοσμίκευση.  </a:t>
            </a:r>
          </a:p>
        </p:txBody>
      </p:sp>
    </p:spTree>
    <p:extLst>
      <p:ext uri="{BB962C8B-B14F-4D97-AF65-F5344CB8AC3E}">
        <p14:creationId xmlns:p14="http://schemas.microsoft.com/office/powerpoint/2010/main" val="6074684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t>12. Ο ΟΝΤΟΛΟΓΙΚΟΣ ΧΑΡΑΚΤΗΡΑΣ </a:t>
            </a:r>
            <a:br>
              <a:rPr lang="el-GR" dirty="0"/>
            </a:br>
            <a:r>
              <a:rPr lang="el-GR" dirty="0"/>
              <a:t>ΤΗΣ ΧΡΙΣΤΙΑΝΙΚΗΣ ΗΘΙΚΗΣ</a:t>
            </a:r>
          </a:p>
        </p:txBody>
      </p:sp>
      <p:sp>
        <p:nvSpPr>
          <p:cNvPr id="3" name="Θέση περιεχομένου 2"/>
          <p:cNvSpPr>
            <a:spLocks noGrp="1"/>
          </p:cNvSpPr>
          <p:nvPr>
            <p:ph idx="1"/>
          </p:nvPr>
        </p:nvSpPr>
        <p:spPr/>
        <p:txBody>
          <a:bodyPr/>
          <a:lstStyle/>
          <a:p>
            <a:r>
              <a:rPr lang="el-GR" dirty="0"/>
              <a:t>Η </a:t>
            </a:r>
            <a:r>
              <a:rPr lang="el-GR" b="1" dirty="0"/>
              <a:t>χριστιανική οντολογία</a:t>
            </a:r>
            <a:r>
              <a:rPr lang="el-GR" dirty="0"/>
              <a:t> υπερβάλλει τόσο τη δημιουργία όσο και τη σκέψη των δημιουργημάτων.</a:t>
            </a:r>
          </a:p>
          <a:p>
            <a:r>
              <a:rPr lang="el-GR" dirty="0"/>
              <a:t>Δεν αφορά μόνο </a:t>
            </a:r>
            <a:r>
              <a:rPr lang="el-GR" u="sng" dirty="0"/>
              <a:t>την αρχή </a:t>
            </a:r>
            <a:r>
              <a:rPr lang="el-GR" dirty="0"/>
              <a:t>των όντων αλλά και </a:t>
            </a:r>
            <a:r>
              <a:rPr lang="el-GR" u="sng" dirty="0"/>
              <a:t>την ανάπτυξη </a:t>
            </a:r>
            <a:r>
              <a:rPr lang="el-GR" dirty="0"/>
              <a:t>και </a:t>
            </a:r>
            <a:r>
              <a:rPr lang="el-GR" u="sng" dirty="0"/>
              <a:t>τελείωσή τους</a:t>
            </a:r>
            <a:r>
              <a:rPr lang="el-GR" dirty="0"/>
              <a:t>. </a:t>
            </a:r>
          </a:p>
          <a:p>
            <a:r>
              <a:rPr lang="el-GR" dirty="0"/>
              <a:t>Αιτία των όντων είναι η </a:t>
            </a:r>
            <a:r>
              <a:rPr lang="el-GR" b="1" dirty="0"/>
              <a:t>θεία ενέργεια</a:t>
            </a:r>
            <a:r>
              <a:rPr lang="el-GR" dirty="0"/>
              <a:t>. </a:t>
            </a:r>
          </a:p>
          <a:p>
            <a:r>
              <a:rPr lang="el-GR" dirty="0"/>
              <a:t>Τα όντα οφείλουν την ύπαρξή τους και την παραμονή τους στο είναι στον Θεό. </a:t>
            </a:r>
          </a:p>
          <a:p>
            <a:endParaRPr lang="el-GR" dirty="0"/>
          </a:p>
        </p:txBody>
      </p:sp>
    </p:spTree>
    <p:extLst>
      <p:ext uri="{BB962C8B-B14F-4D97-AF65-F5344CB8AC3E}">
        <p14:creationId xmlns:p14="http://schemas.microsoft.com/office/powerpoint/2010/main" val="32400123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t>12. Ο ΟΝΤΟΛΟΓΙΚΟΣ ΧΑΡΑΚΤΗΡΑΣ </a:t>
            </a:r>
            <a:br>
              <a:rPr lang="el-GR" dirty="0"/>
            </a:br>
            <a:r>
              <a:rPr lang="el-GR" dirty="0"/>
              <a:t>ΤΗΣ ΧΡΙΣΤΙΑΝΙΚΗΣ ΗΘΙΚΗΣ</a:t>
            </a:r>
          </a:p>
        </p:txBody>
      </p:sp>
      <p:sp>
        <p:nvSpPr>
          <p:cNvPr id="3" name="Θέση περιεχομένου 2"/>
          <p:cNvSpPr>
            <a:spLocks noGrp="1"/>
          </p:cNvSpPr>
          <p:nvPr>
            <p:ph idx="1"/>
          </p:nvPr>
        </p:nvSpPr>
        <p:spPr>
          <a:xfrm>
            <a:off x="838200" y="1825625"/>
            <a:ext cx="10675514" cy="4351338"/>
          </a:xfrm>
        </p:spPr>
        <p:txBody>
          <a:bodyPr/>
          <a:lstStyle/>
          <a:p>
            <a:r>
              <a:rPr lang="el-GR" dirty="0"/>
              <a:t>Ο </a:t>
            </a:r>
            <a:r>
              <a:rPr lang="el-GR" b="1" dirty="0"/>
              <a:t>όρος οντολογία</a:t>
            </a:r>
            <a:r>
              <a:rPr lang="el-GR" dirty="0"/>
              <a:t> στη χριστιανική ηθική χρησιμοποιείται με θεολογική έννοια (όχι φιλοσοφική) και έχει βαθύτατες ανθρωπολογικές προεκτάσεις.</a:t>
            </a:r>
          </a:p>
          <a:p>
            <a:r>
              <a:rPr lang="el-GR" dirty="0"/>
              <a:t>Η χριστιανική ηθική μπορεί να βιωθεί σε δύο επίπεδα:</a:t>
            </a:r>
          </a:p>
          <a:p>
            <a:pPr marL="514350" lvl="0" indent="-514350">
              <a:buFont typeface="+mj-lt"/>
              <a:buAutoNum type="arabicPeriod"/>
            </a:pPr>
            <a:r>
              <a:rPr lang="el-GR" u="sng" dirty="0"/>
              <a:t>Ψυχολογικό ή κοινωνικό</a:t>
            </a:r>
            <a:r>
              <a:rPr lang="el-GR" dirty="0"/>
              <a:t>, που είναι φυσικό ή ανθρώπινο ( κυρίως η Π.Δ.)</a:t>
            </a:r>
          </a:p>
          <a:p>
            <a:pPr marL="514350" lvl="0" indent="-514350">
              <a:buFont typeface="+mj-lt"/>
              <a:buAutoNum type="arabicPeriod"/>
            </a:pPr>
            <a:r>
              <a:rPr lang="el-GR" u="sng" dirty="0"/>
              <a:t>Πνευματικό ή οντολογικό</a:t>
            </a:r>
            <a:r>
              <a:rPr lang="el-GR" dirty="0"/>
              <a:t>, που είναι χαρισματικό ή θεανθρώπινο (κυρίως η Κ.Δ.)</a:t>
            </a:r>
          </a:p>
          <a:p>
            <a:endParaRPr lang="el-GR" dirty="0"/>
          </a:p>
        </p:txBody>
      </p:sp>
    </p:spTree>
    <p:extLst>
      <p:ext uri="{BB962C8B-B14F-4D97-AF65-F5344CB8AC3E}">
        <p14:creationId xmlns:p14="http://schemas.microsoft.com/office/powerpoint/2010/main" val="19560627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t>12. Ο ΟΝΤΟΛΟΓΙΚΟΣ ΧΑΡΑΚΤΗΡΑΣ </a:t>
            </a:r>
            <a:br>
              <a:rPr lang="el-GR" dirty="0"/>
            </a:br>
            <a:r>
              <a:rPr lang="el-GR" dirty="0"/>
              <a:t>ΤΗΣ ΧΡΙΣΤΙΑΝΙΚΗΣ ΗΘΙΚΗΣ</a:t>
            </a:r>
          </a:p>
        </p:txBody>
      </p:sp>
      <p:sp>
        <p:nvSpPr>
          <p:cNvPr id="3" name="Θέση περιεχομένου 2"/>
          <p:cNvSpPr>
            <a:spLocks noGrp="1"/>
          </p:cNvSpPr>
          <p:nvPr>
            <p:ph idx="1"/>
          </p:nvPr>
        </p:nvSpPr>
        <p:spPr>
          <a:xfrm>
            <a:off x="696531" y="1838504"/>
            <a:ext cx="11010363" cy="4351338"/>
          </a:xfrm>
        </p:spPr>
        <p:txBody>
          <a:bodyPr>
            <a:normAutofit/>
          </a:bodyPr>
          <a:lstStyle/>
          <a:p>
            <a:r>
              <a:rPr lang="el-GR" dirty="0"/>
              <a:t>Η </a:t>
            </a:r>
            <a:r>
              <a:rPr lang="el-GR" b="1" dirty="0"/>
              <a:t>επί του Όρους Ομιλία</a:t>
            </a:r>
            <a:r>
              <a:rPr lang="el-GR" dirty="0"/>
              <a:t> υποστηρίζεται ότι εσωτερικεύει τον Μωσαϊκό Νόμο. </a:t>
            </a:r>
          </a:p>
          <a:p>
            <a:r>
              <a:rPr lang="el-GR" dirty="0"/>
              <a:t>Ως χαρακτηριστικό παράδειγμα έχουμε το εξής: «</a:t>
            </a:r>
            <a:r>
              <a:rPr lang="el-GR" i="1" dirty="0" err="1"/>
              <a:t>Ἠκούσατε</a:t>
            </a:r>
            <a:r>
              <a:rPr lang="el-GR" i="1" dirty="0"/>
              <a:t> </a:t>
            </a:r>
            <a:r>
              <a:rPr lang="el-GR" i="1" dirty="0" err="1"/>
              <a:t>ὅτι</a:t>
            </a:r>
            <a:r>
              <a:rPr lang="el-GR" i="1" dirty="0"/>
              <a:t> </a:t>
            </a:r>
            <a:r>
              <a:rPr lang="el-GR" i="1" dirty="0" err="1"/>
              <a:t>ἐρρέθη</a:t>
            </a:r>
            <a:r>
              <a:rPr lang="el-GR" i="1" dirty="0"/>
              <a:t> </a:t>
            </a:r>
            <a:r>
              <a:rPr lang="el-GR" i="1" dirty="0" err="1"/>
              <a:t>τοῖς</a:t>
            </a:r>
            <a:r>
              <a:rPr lang="el-GR" i="1" dirty="0"/>
              <a:t> </a:t>
            </a:r>
            <a:r>
              <a:rPr lang="el-GR" i="1" dirty="0" err="1"/>
              <a:t>ἀρχαίοις</a:t>
            </a:r>
            <a:r>
              <a:rPr lang="el-GR" i="1" dirty="0"/>
              <a:t>, </a:t>
            </a:r>
            <a:r>
              <a:rPr lang="el-GR" i="1" dirty="0" err="1"/>
              <a:t>οὐ</a:t>
            </a:r>
            <a:r>
              <a:rPr lang="el-GR" i="1" dirty="0"/>
              <a:t> </a:t>
            </a:r>
            <a:r>
              <a:rPr lang="el-GR" i="1" dirty="0" err="1"/>
              <a:t>φονεύσεις</a:t>
            </a:r>
            <a:r>
              <a:rPr lang="el-GR" i="1" dirty="0"/>
              <a:t>· </a:t>
            </a:r>
            <a:r>
              <a:rPr lang="el-GR" i="1" dirty="0" err="1"/>
              <a:t>ὃς</a:t>
            </a:r>
            <a:r>
              <a:rPr lang="el-GR" i="1" dirty="0"/>
              <a:t> δ᾿ </a:t>
            </a:r>
            <a:r>
              <a:rPr lang="el-GR" i="1" dirty="0" err="1"/>
              <a:t>ἂν</a:t>
            </a:r>
            <a:r>
              <a:rPr lang="el-GR" i="1" dirty="0"/>
              <a:t> </a:t>
            </a:r>
            <a:r>
              <a:rPr lang="el-GR" i="1" dirty="0" err="1"/>
              <a:t>φονεύσῃ</a:t>
            </a:r>
            <a:r>
              <a:rPr lang="el-GR" i="1" dirty="0"/>
              <a:t>, </a:t>
            </a:r>
            <a:r>
              <a:rPr lang="el-GR" i="1" dirty="0" err="1"/>
              <a:t>ἔνοχος</a:t>
            </a:r>
            <a:r>
              <a:rPr lang="el-GR" i="1" dirty="0"/>
              <a:t> </a:t>
            </a:r>
            <a:r>
              <a:rPr lang="el-GR" i="1" dirty="0" err="1"/>
              <a:t>ἔσται</a:t>
            </a:r>
            <a:r>
              <a:rPr lang="el-GR" i="1" dirty="0"/>
              <a:t> </a:t>
            </a:r>
            <a:r>
              <a:rPr lang="el-GR" i="1" dirty="0" err="1"/>
              <a:t>τῇ</a:t>
            </a:r>
            <a:r>
              <a:rPr lang="el-GR" i="1" dirty="0"/>
              <a:t> </a:t>
            </a:r>
            <a:r>
              <a:rPr lang="el-GR" i="1" dirty="0" err="1"/>
              <a:t>κρίσει</a:t>
            </a:r>
            <a:r>
              <a:rPr lang="el-GR" i="1" dirty="0"/>
              <a:t>. ᾿</a:t>
            </a:r>
            <a:r>
              <a:rPr lang="el-GR" i="1" dirty="0" err="1"/>
              <a:t>Εγὼ</a:t>
            </a:r>
            <a:r>
              <a:rPr lang="el-GR" i="1" dirty="0"/>
              <a:t> </a:t>
            </a:r>
            <a:r>
              <a:rPr lang="el-GR" i="1" dirty="0" err="1"/>
              <a:t>δὲ</a:t>
            </a:r>
            <a:r>
              <a:rPr lang="el-GR" i="1" dirty="0"/>
              <a:t> </a:t>
            </a:r>
            <a:r>
              <a:rPr lang="el-GR" i="1" dirty="0" err="1"/>
              <a:t>λέγω</a:t>
            </a:r>
            <a:r>
              <a:rPr lang="el-GR" i="1" dirty="0"/>
              <a:t> </a:t>
            </a:r>
            <a:r>
              <a:rPr lang="el-GR" i="1" dirty="0" err="1"/>
              <a:t>ὑμῖν</a:t>
            </a:r>
            <a:r>
              <a:rPr lang="el-GR" i="1" dirty="0"/>
              <a:t> </a:t>
            </a:r>
            <a:r>
              <a:rPr lang="el-GR" i="1" dirty="0" err="1"/>
              <a:t>ὅτι</a:t>
            </a:r>
            <a:r>
              <a:rPr lang="el-GR" i="1" dirty="0"/>
              <a:t> </a:t>
            </a:r>
            <a:r>
              <a:rPr lang="el-GR" i="1" dirty="0" err="1"/>
              <a:t>πᾶς</a:t>
            </a:r>
            <a:r>
              <a:rPr lang="el-GR" i="1" dirty="0"/>
              <a:t> ὁ </a:t>
            </a:r>
            <a:r>
              <a:rPr lang="el-GR" i="1" dirty="0" err="1"/>
              <a:t>ὀργιζόμενος</a:t>
            </a:r>
            <a:r>
              <a:rPr lang="el-GR" i="1" dirty="0"/>
              <a:t> </a:t>
            </a:r>
            <a:r>
              <a:rPr lang="el-GR" i="1" dirty="0" err="1"/>
              <a:t>τῷ</a:t>
            </a:r>
            <a:r>
              <a:rPr lang="el-GR" i="1" dirty="0"/>
              <a:t> </a:t>
            </a:r>
            <a:r>
              <a:rPr lang="el-GR" i="1" dirty="0" err="1"/>
              <a:t>ἀδελφῷ</a:t>
            </a:r>
            <a:r>
              <a:rPr lang="el-GR" i="1" dirty="0"/>
              <a:t> </a:t>
            </a:r>
            <a:r>
              <a:rPr lang="el-GR" i="1" dirty="0" err="1"/>
              <a:t>αὐτοῦ</a:t>
            </a:r>
            <a:r>
              <a:rPr lang="el-GR" i="1" dirty="0"/>
              <a:t> </a:t>
            </a:r>
            <a:r>
              <a:rPr lang="el-GR" i="1" dirty="0" err="1"/>
              <a:t>εἰκῆ</a:t>
            </a:r>
            <a:r>
              <a:rPr lang="el-GR" i="1" dirty="0"/>
              <a:t> </a:t>
            </a:r>
            <a:r>
              <a:rPr lang="el-GR" i="1" dirty="0" err="1"/>
              <a:t>ἔνοχος</a:t>
            </a:r>
            <a:r>
              <a:rPr lang="el-GR" i="1" dirty="0"/>
              <a:t> </a:t>
            </a:r>
            <a:r>
              <a:rPr lang="el-GR" i="1" dirty="0" err="1"/>
              <a:t>ἔσται</a:t>
            </a:r>
            <a:r>
              <a:rPr lang="el-GR" i="1" dirty="0"/>
              <a:t> </a:t>
            </a:r>
            <a:r>
              <a:rPr lang="el-GR" i="1" dirty="0" err="1"/>
              <a:t>τῇ</a:t>
            </a:r>
            <a:r>
              <a:rPr lang="el-GR" i="1" dirty="0"/>
              <a:t> </a:t>
            </a:r>
            <a:r>
              <a:rPr lang="el-GR" i="1" dirty="0" err="1"/>
              <a:t>κρίσει</a:t>
            </a:r>
            <a:r>
              <a:rPr lang="el-GR" dirty="0"/>
              <a:t>» (</a:t>
            </a:r>
            <a:r>
              <a:rPr lang="el-GR" i="1" dirty="0" err="1"/>
              <a:t>Μτ</a:t>
            </a:r>
            <a:r>
              <a:rPr lang="el-GR" dirty="0"/>
              <a:t>. 5,21-22)  </a:t>
            </a:r>
          </a:p>
          <a:p>
            <a:r>
              <a:rPr lang="el-GR" dirty="0"/>
              <a:t>Ο Χριστός όμως ενδιαφέρεται και πραγματοποιεί κάτι πολύ περισσότερο από την </a:t>
            </a:r>
            <a:r>
              <a:rPr lang="el-GR" u="sng" dirty="0"/>
              <a:t>καταπολέμηση των αμαρτιών </a:t>
            </a:r>
            <a:r>
              <a:rPr lang="el-GR" dirty="0"/>
              <a:t>με την </a:t>
            </a:r>
            <a:r>
              <a:rPr lang="el-GR" u="sng" dirty="0"/>
              <a:t>εκρίζωση των αιτιών τους</a:t>
            </a:r>
            <a:r>
              <a:rPr lang="el-GR" dirty="0"/>
              <a:t>.</a:t>
            </a:r>
          </a:p>
        </p:txBody>
      </p:sp>
    </p:spTree>
    <p:extLst>
      <p:ext uri="{BB962C8B-B14F-4D97-AF65-F5344CB8AC3E}">
        <p14:creationId xmlns:p14="http://schemas.microsoft.com/office/powerpoint/2010/main" val="24228141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t>12. Ο ΟΝΤΟΛΟΓΙΚΟΣ ΧΑΡΑΚΤΗΡΑΣ </a:t>
            </a:r>
            <a:br>
              <a:rPr lang="el-GR" dirty="0"/>
            </a:br>
            <a:r>
              <a:rPr lang="el-GR" dirty="0"/>
              <a:t>ΤΗΣ ΧΡΙΣΤΙΑΝΙΚΗΣ ΗΘΙΚΗΣ</a:t>
            </a:r>
          </a:p>
        </p:txBody>
      </p:sp>
      <p:sp>
        <p:nvSpPr>
          <p:cNvPr id="3" name="Θέση περιεχομένου 2"/>
          <p:cNvSpPr>
            <a:spLocks noGrp="1"/>
          </p:cNvSpPr>
          <p:nvPr>
            <p:ph idx="1"/>
          </p:nvPr>
        </p:nvSpPr>
        <p:spPr/>
        <p:txBody>
          <a:bodyPr/>
          <a:lstStyle/>
          <a:p>
            <a:r>
              <a:rPr lang="el-GR" dirty="0"/>
              <a:t>Ο Χριστός εισάγει στον κόσμο μια </a:t>
            </a:r>
            <a:r>
              <a:rPr lang="el-GR" b="1" dirty="0"/>
              <a:t>νέα οντολογία</a:t>
            </a:r>
            <a:r>
              <a:rPr lang="el-GR" dirty="0"/>
              <a:t>: «</a:t>
            </a:r>
            <a:r>
              <a:rPr lang="el-GR" i="1" dirty="0" err="1"/>
              <a:t>εἴ</a:t>
            </a:r>
            <a:r>
              <a:rPr lang="el-GR" i="1" dirty="0"/>
              <a:t> τις </a:t>
            </a:r>
            <a:r>
              <a:rPr lang="el-GR" i="1" dirty="0" err="1"/>
              <a:t>ἐν</a:t>
            </a:r>
            <a:r>
              <a:rPr lang="el-GR" i="1" dirty="0"/>
              <a:t> </a:t>
            </a:r>
            <a:r>
              <a:rPr lang="el-GR" i="1" dirty="0" err="1"/>
              <a:t>Χριστῷ</a:t>
            </a:r>
            <a:r>
              <a:rPr lang="el-GR" i="1" dirty="0"/>
              <a:t> </a:t>
            </a:r>
            <a:r>
              <a:rPr lang="el-GR" i="1" dirty="0" err="1"/>
              <a:t>καινὴ</a:t>
            </a:r>
            <a:r>
              <a:rPr lang="el-GR" i="1" dirty="0"/>
              <a:t> </a:t>
            </a:r>
            <a:r>
              <a:rPr lang="el-GR" i="1" dirty="0" err="1"/>
              <a:t>κτίσις</a:t>
            </a:r>
            <a:r>
              <a:rPr lang="el-GR" i="1" dirty="0"/>
              <a:t>· </a:t>
            </a:r>
            <a:r>
              <a:rPr lang="el-GR" i="1" dirty="0" err="1"/>
              <a:t>τὰ</a:t>
            </a:r>
            <a:r>
              <a:rPr lang="el-GR" i="1" dirty="0"/>
              <a:t> </a:t>
            </a:r>
            <a:r>
              <a:rPr lang="el-GR" i="1" dirty="0" err="1"/>
              <a:t>ἀρχαῖα</a:t>
            </a:r>
            <a:r>
              <a:rPr lang="el-GR" i="1" dirty="0"/>
              <a:t> </a:t>
            </a:r>
            <a:r>
              <a:rPr lang="el-GR" i="1" dirty="0" err="1"/>
              <a:t>παρῆλθεν</a:t>
            </a:r>
            <a:r>
              <a:rPr lang="el-GR" i="1" dirty="0"/>
              <a:t>, </a:t>
            </a:r>
            <a:r>
              <a:rPr lang="el-GR" i="1" dirty="0" err="1"/>
              <a:t>ἰδοὺ</a:t>
            </a:r>
            <a:r>
              <a:rPr lang="el-GR" i="1" dirty="0"/>
              <a:t> </a:t>
            </a:r>
            <a:r>
              <a:rPr lang="el-GR" i="1" dirty="0" err="1"/>
              <a:t>γέγονε</a:t>
            </a:r>
            <a:r>
              <a:rPr lang="el-GR" i="1" dirty="0"/>
              <a:t> </a:t>
            </a:r>
            <a:r>
              <a:rPr lang="el-GR" i="1" dirty="0" err="1"/>
              <a:t>καινὰ</a:t>
            </a:r>
            <a:r>
              <a:rPr lang="el-GR" i="1" dirty="0"/>
              <a:t> </a:t>
            </a:r>
            <a:r>
              <a:rPr lang="el-GR" i="1" dirty="0" err="1"/>
              <a:t>τὰ</a:t>
            </a:r>
            <a:r>
              <a:rPr lang="el-GR" i="1" dirty="0"/>
              <a:t> </a:t>
            </a:r>
            <a:r>
              <a:rPr lang="el-GR" i="1" dirty="0" err="1"/>
              <a:t>πάντα</a:t>
            </a:r>
            <a:r>
              <a:rPr lang="el-GR" dirty="0"/>
              <a:t>». (</a:t>
            </a:r>
            <a:r>
              <a:rPr lang="el-GR" i="1" dirty="0"/>
              <a:t>Β΄ </a:t>
            </a:r>
            <a:r>
              <a:rPr lang="el-GR" i="1" dirty="0" err="1"/>
              <a:t>Κορ</a:t>
            </a:r>
            <a:r>
              <a:rPr lang="el-GR" dirty="0"/>
              <a:t>. 5, 17)</a:t>
            </a:r>
          </a:p>
          <a:p>
            <a:r>
              <a:rPr lang="el-GR" dirty="0"/>
              <a:t>Ο πιστός γίνεται κοινωνός της άκτιστης χάρης του Θεού και έτσι αποκτά τις νέες οντολογικές προϋποθέσεις που καθιστούν δυνατή τη βίωση της χριστιανικής ηθικής.</a:t>
            </a:r>
          </a:p>
          <a:p>
            <a:r>
              <a:rPr lang="el-GR" u="sng" dirty="0"/>
              <a:t>Η εν Χριστώ ζωή</a:t>
            </a:r>
            <a:r>
              <a:rPr lang="el-GR" dirty="0"/>
              <a:t> που προσφέρεται με τα μυστήρια της Εκκλησίας γίνεται η βάση για </a:t>
            </a:r>
            <a:r>
              <a:rPr lang="el-GR" u="sng" dirty="0"/>
              <a:t>την κατά </a:t>
            </a:r>
            <a:r>
              <a:rPr lang="el-GR" u="sng" dirty="0" err="1"/>
              <a:t>Χριστόν</a:t>
            </a:r>
            <a:r>
              <a:rPr lang="el-GR" u="sng" dirty="0"/>
              <a:t> ζωή</a:t>
            </a:r>
            <a:r>
              <a:rPr lang="el-GR" dirty="0"/>
              <a:t>. (νέα οντολογία-νέα ηθική)</a:t>
            </a:r>
          </a:p>
        </p:txBody>
      </p:sp>
    </p:spTree>
    <p:extLst>
      <p:ext uri="{BB962C8B-B14F-4D97-AF65-F5344CB8AC3E}">
        <p14:creationId xmlns:p14="http://schemas.microsoft.com/office/powerpoint/2010/main" val="23640117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t>12. Ο ΟΝΤΟΛΟΓΙΚΟΣ ΧΑΡΑΚΤΗΡΑΣ </a:t>
            </a:r>
            <a:br>
              <a:rPr lang="el-GR" dirty="0"/>
            </a:br>
            <a:r>
              <a:rPr lang="el-GR" dirty="0"/>
              <a:t>ΤΗΣ ΧΡΙΣΤΙΑΝΙΚΗΣ ΗΘΙΚΗΣ</a:t>
            </a:r>
          </a:p>
        </p:txBody>
      </p:sp>
      <p:sp>
        <p:nvSpPr>
          <p:cNvPr id="3" name="Θέση περιεχομένου 2"/>
          <p:cNvSpPr>
            <a:spLocks noGrp="1"/>
          </p:cNvSpPr>
          <p:nvPr>
            <p:ph idx="1"/>
          </p:nvPr>
        </p:nvSpPr>
        <p:spPr/>
        <p:txBody>
          <a:bodyPr/>
          <a:lstStyle/>
          <a:p>
            <a:r>
              <a:rPr lang="el-GR" dirty="0"/>
              <a:t>Η </a:t>
            </a:r>
            <a:r>
              <a:rPr lang="el-GR" b="1" dirty="0"/>
              <a:t>νέα αυτή οντολογία</a:t>
            </a:r>
            <a:r>
              <a:rPr lang="el-GR" dirty="0"/>
              <a:t> θεμελιώνεται στο </a:t>
            </a:r>
            <a:r>
              <a:rPr lang="el-GR" b="1" dirty="0"/>
              <a:t>πρόσωπο του Χριστού</a:t>
            </a:r>
            <a:r>
              <a:rPr lang="el-GR" dirty="0"/>
              <a:t>: «</a:t>
            </a:r>
            <a:r>
              <a:rPr lang="el-GR" i="1" dirty="0" err="1"/>
              <a:t>ἐγώ</a:t>
            </a:r>
            <a:r>
              <a:rPr lang="el-GR" i="1" dirty="0"/>
              <a:t> </a:t>
            </a:r>
            <a:r>
              <a:rPr lang="el-GR" i="1" dirty="0" err="1"/>
              <a:t>εἰμι</a:t>
            </a:r>
            <a:r>
              <a:rPr lang="el-GR" i="1" dirty="0"/>
              <a:t> ὁ </a:t>
            </a:r>
            <a:r>
              <a:rPr lang="el-GR" i="1" dirty="0" err="1"/>
              <a:t>ἄρτος</a:t>
            </a:r>
            <a:r>
              <a:rPr lang="el-GR" i="1" dirty="0"/>
              <a:t> </a:t>
            </a:r>
            <a:r>
              <a:rPr lang="el-GR" i="1" dirty="0" err="1"/>
              <a:t>τῆς</a:t>
            </a:r>
            <a:r>
              <a:rPr lang="el-GR" i="1" dirty="0"/>
              <a:t> </a:t>
            </a:r>
            <a:r>
              <a:rPr lang="el-GR" i="1" dirty="0" err="1"/>
              <a:t>ζωῆς</a:t>
            </a:r>
            <a:r>
              <a:rPr lang="el-GR" i="1" dirty="0"/>
              <a:t>… ὁ </a:t>
            </a:r>
            <a:r>
              <a:rPr lang="el-GR" i="1" dirty="0" err="1"/>
              <a:t>τρώγων</a:t>
            </a:r>
            <a:r>
              <a:rPr lang="el-GR" i="1" dirty="0"/>
              <a:t> μου </a:t>
            </a:r>
            <a:r>
              <a:rPr lang="el-GR" i="1" dirty="0" err="1"/>
              <a:t>τὴν</a:t>
            </a:r>
            <a:r>
              <a:rPr lang="el-GR" i="1" dirty="0"/>
              <a:t> </a:t>
            </a:r>
            <a:r>
              <a:rPr lang="el-GR" i="1" dirty="0" err="1"/>
              <a:t>σάρκα</a:t>
            </a:r>
            <a:r>
              <a:rPr lang="el-GR" i="1" dirty="0"/>
              <a:t> </a:t>
            </a:r>
            <a:r>
              <a:rPr lang="el-GR" i="1" dirty="0" err="1"/>
              <a:t>καὶ</a:t>
            </a:r>
            <a:r>
              <a:rPr lang="el-GR" i="1" dirty="0"/>
              <a:t> </a:t>
            </a:r>
            <a:r>
              <a:rPr lang="el-GR" i="1" dirty="0" err="1"/>
              <a:t>πίνων</a:t>
            </a:r>
            <a:r>
              <a:rPr lang="el-GR" i="1" dirty="0"/>
              <a:t> μου </a:t>
            </a:r>
            <a:r>
              <a:rPr lang="el-GR" i="1" dirty="0" err="1"/>
              <a:t>τὸ</a:t>
            </a:r>
            <a:r>
              <a:rPr lang="el-GR" i="1" dirty="0"/>
              <a:t> </a:t>
            </a:r>
            <a:r>
              <a:rPr lang="el-GR" i="1" dirty="0" err="1"/>
              <a:t>αἷμα</a:t>
            </a:r>
            <a:r>
              <a:rPr lang="el-GR" i="1" dirty="0"/>
              <a:t> </a:t>
            </a:r>
            <a:r>
              <a:rPr lang="el-GR" i="1" dirty="0" err="1"/>
              <a:t>ἔχει</a:t>
            </a:r>
            <a:r>
              <a:rPr lang="el-GR" i="1" dirty="0"/>
              <a:t> </a:t>
            </a:r>
            <a:r>
              <a:rPr lang="el-GR" i="1" dirty="0" err="1"/>
              <a:t>ζωὴν</a:t>
            </a:r>
            <a:r>
              <a:rPr lang="el-GR" i="1" dirty="0"/>
              <a:t> </a:t>
            </a:r>
            <a:r>
              <a:rPr lang="el-GR" i="1" dirty="0" err="1"/>
              <a:t>αἰώνιον</a:t>
            </a:r>
            <a:r>
              <a:rPr lang="el-GR" i="1" dirty="0"/>
              <a:t>… </a:t>
            </a:r>
            <a:r>
              <a:rPr lang="el-GR" i="1" dirty="0" err="1"/>
              <a:t>ἐν</a:t>
            </a:r>
            <a:r>
              <a:rPr lang="el-GR" i="1" dirty="0"/>
              <a:t> </a:t>
            </a:r>
            <a:r>
              <a:rPr lang="el-GR" i="1" dirty="0" err="1"/>
              <a:t>ἐμοὶ</a:t>
            </a:r>
            <a:r>
              <a:rPr lang="el-GR" i="1" dirty="0"/>
              <a:t> </a:t>
            </a:r>
            <a:r>
              <a:rPr lang="el-GR" i="1" dirty="0" err="1"/>
              <a:t>μένει</a:t>
            </a:r>
            <a:r>
              <a:rPr lang="el-GR" i="1" dirty="0"/>
              <a:t>, </a:t>
            </a:r>
            <a:r>
              <a:rPr lang="el-GR" i="1" dirty="0" err="1"/>
              <a:t>κἀγὼ</a:t>
            </a:r>
            <a:r>
              <a:rPr lang="el-GR" i="1" dirty="0"/>
              <a:t> </a:t>
            </a:r>
            <a:r>
              <a:rPr lang="el-GR" i="1" dirty="0" err="1"/>
              <a:t>ἐν</a:t>
            </a:r>
            <a:r>
              <a:rPr lang="el-GR" i="1" dirty="0"/>
              <a:t> </a:t>
            </a:r>
            <a:r>
              <a:rPr lang="el-GR" i="1" dirty="0" err="1"/>
              <a:t>αὐτῷ</a:t>
            </a:r>
            <a:r>
              <a:rPr lang="el-GR" i="1" dirty="0"/>
              <a:t>. </a:t>
            </a:r>
            <a:r>
              <a:rPr lang="el-GR" i="1" dirty="0" err="1"/>
              <a:t>Καθὼς</a:t>
            </a:r>
            <a:r>
              <a:rPr lang="el-GR" i="1" dirty="0"/>
              <a:t> </a:t>
            </a:r>
            <a:r>
              <a:rPr lang="el-GR" i="1" dirty="0" err="1"/>
              <a:t>ἀπέστειλέ</a:t>
            </a:r>
            <a:r>
              <a:rPr lang="el-GR" i="1" dirty="0"/>
              <a:t> με ὁ </a:t>
            </a:r>
            <a:r>
              <a:rPr lang="el-GR" i="1" dirty="0" err="1"/>
              <a:t>ζῶν</a:t>
            </a:r>
            <a:r>
              <a:rPr lang="el-GR" i="1" dirty="0"/>
              <a:t> </a:t>
            </a:r>
            <a:r>
              <a:rPr lang="el-GR" i="1" dirty="0" err="1"/>
              <a:t>Πατὴρ</a:t>
            </a:r>
            <a:r>
              <a:rPr lang="el-GR" i="1" dirty="0"/>
              <a:t> </a:t>
            </a:r>
            <a:r>
              <a:rPr lang="el-GR" i="1" dirty="0" err="1"/>
              <a:t>κἀγὼ</a:t>
            </a:r>
            <a:r>
              <a:rPr lang="el-GR" i="1" dirty="0"/>
              <a:t> </a:t>
            </a:r>
            <a:r>
              <a:rPr lang="el-GR" i="1" dirty="0" err="1"/>
              <a:t>ζῶ</a:t>
            </a:r>
            <a:r>
              <a:rPr lang="el-GR" i="1" dirty="0"/>
              <a:t> </a:t>
            </a:r>
            <a:r>
              <a:rPr lang="el-GR" i="1" dirty="0" err="1"/>
              <a:t>διὰ</a:t>
            </a:r>
            <a:r>
              <a:rPr lang="el-GR" i="1" dirty="0"/>
              <a:t> </a:t>
            </a:r>
            <a:r>
              <a:rPr lang="el-GR" i="1" dirty="0" err="1"/>
              <a:t>τὸν</a:t>
            </a:r>
            <a:r>
              <a:rPr lang="el-GR" i="1" dirty="0"/>
              <a:t> </a:t>
            </a:r>
            <a:r>
              <a:rPr lang="el-GR" i="1" dirty="0" err="1"/>
              <a:t>Πατέρα</a:t>
            </a:r>
            <a:r>
              <a:rPr lang="el-GR" i="1" dirty="0"/>
              <a:t>, </a:t>
            </a:r>
            <a:r>
              <a:rPr lang="el-GR" i="1" dirty="0" err="1"/>
              <a:t>καὶ</a:t>
            </a:r>
            <a:r>
              <a:rPr lang="el-GR" i="1" dirty="0"/>
              <a:t> ὁ </a:t>
            </a:r>
            <a:r>
              <a:rPr lang="el-GR" i="1" dirty="0" err="1"/>
              <a:t>τρώγων</a:t>
            </a:r>
            <a:r>
              <a:rPr lang="el-GR" i="1" dirty="0"/>
              <a:t> με </a:t>
            </a:r>
            <a:r>
              <a:rPr lang="el-GR" i="1" dirty="0" err="1"/>
              <a:t>κἀκεῖνος</a:t>
            </a:r>
            <a:r>
              <a:rPr lang="el-GR" i="1" dirty="0"/>
              <a:t> </a:t>
            </a:r>
            <a:r>
              <a:rPr lang="el-GR" i="1" dirty="0" err="1"/>
              <a:t>ζήσεται</a:t>
            </a:r>
            <a:r>
              <a:rPr lang="el-GR" i="1" dirty="0"/>
              <a:t> δι' </a:t>
            </a:r>
            <a:r>
              <a:rPr lang="el-GR" i="1" dirty="0" err="1"/>
              <a:t>ἐμέ</a:t>
            </a:r>
            <a:r>
              <a:rPr lang="el-GR" dirty="0"/>
              <a:t>». (</a:t>
            </a:r>
            <a:r>
              <a:rPr lang="el-GR" i="1" dirty="0" err="1"/>
              <a:t>Ἰω</a:t>
            </a:r>
            <a:r>
              <a:rPr lang="el-GR" dirty="0"/>
              <a:t>. 6, 48-57)</a:t>
            </a:r>
          </a:p>
          <a:p>
            <a:r>
              <a:rPr lang="el-GR" dirty="0"/>
              <a:t>Η νέα αυτή οντολογία εκδηλώνεται με το χριστιανικό ήθος, που σε τελική ανάλυση δεν είναι ανθρώπινο, αλλά θεανθρώπινο.</a:t>
            </a:r>
          </a:p>
          <a:p>
            <a:r>
              <a:rPr lang="el-GR" dirty="0"/>
              <a:t>Είναι το ήθος που καλλιεργεί ο άνθρωπος ως κοινωνός και μιμητής της ζωής του Θεού. (ένθεο ήθος)</a:t>
            </a:r>
          </a:p>
        </p:txBody>
      </p:sp>
    </p:spTree>
    <p:extLst>
      <p:ext uri="{BB962C8B-B14F-4D97-AF65-F5344CB8AC3E}">
        <p14:creationId xmlns:p14="http://schemas.microsoft.com/office/powerpoint/2010/main" val="13304084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t>12. Ο ΟΝΤΟΛΟΓΙΚΟΣ ΧΑΡΑΚΤΗΡΑΣ </a:t>
            </a:r>
            <a:br>
              <a:rPr lang="el-GR" dirty="0"/>
            </a:br>
            <a:r>
              <a:rPr lang="el-GR" dirty="0"/>
              <a:t>ΤΗΣ ΧΡΙΣΤΙΑΝΙΚΗΣ ΗΘΙΚΗΣ</a:t>
            </a:r>
          </a:p>
        </p:txBody>
      </p:sp>
      <p:sp>
        <p:nvSpPr>
          <p:cNvPr id="3" name="Θέση περιεχομένου 2"/>
          <p:cNvSpPr>
            <a:spLocks noGrp="1"/>
          </p:cNvSpPr>
          <p:nvPr>
            <p:ph idx="1"/>
          </p:nvPr>
        </p:nvSpPr>
        <p:spPr>
          <a:xfrm>
            <a:off x="596348" y="1825624"/>
            <a:ext cx="10757452" cy="4691085"/>
          </a:xfrm>
        </p:spPr>
        <p:txBody>
          <a:bodyPr>
            <a:normAutofit/>
          </a:bodyPr>
          <a:lstStyle/>
          <a:p>
            <a:r>
              <a:rPr lang="el-GR" dirty="0"/>
              <a:t>Η </a:t>
            </a:r>
            <a:r>
              <a:rPr lang="el-GR" b="1" dirty="0"/>
              <a:t>χριστιανική αλήθεια</a:t>
            </a:r>
            <a:r>
              <a:rPr lang="el-GR" dirty="0"/>
              <a:t> προσεγγίζεται με την </a:t>
            </a:r>
            <a:r>
              <a:rPr lang="el-GR" u="sng" dirty="0"/>
              <a:t>εφαρμογή του θελήματος του Θεού</a:t>
            </a:r>
            <a:r>
              <a:rPr lang="el-GR" dirty="0"/>
              <a:t> στην καθημερινή ζωή και αναστροφή.</a:t>
            </a:r>
          </a:p>
          <a:p>
            <a:r>
              <a:rPr lang="el-GR" dirty="0"/>
              <a:t>Όποιος θέλει να γνωρίσει τη διδασκαλία του Χριστού πρέπει πρώτα να ξεκινήσει από την τήρησή της. Συνεπώς, η αλήθεια της χριστιανικής ηθικής έχει εμπειρική επαλήθευση.</a:t>
            </a:r>
          </a:p>
          <a:p>
            <a:r>
              <a:rPr lang="el-GR" dirty="0"/>
              <a:t>Το </a:t>
            </a:r>
            <a:r>
              <a:rPr lang="el-GR" b="1" dirty="0"/>
              <a:t>θέλημα του Θεού </a:t>
            </a:r>
            <a:r>
              <a:rPr lang="el-GR" dirty="0"/>
              <a:t>ανταποκρίνεται στο </a:t>
            </a:r>
            <a:r>
              <a:rPr lang="el-GR" b="1" dirty="0"/>
              <a:t>αυθεντικό ανθρώπινο είναι.</a:t>
            </a:r>
          </a:p>
          <a:p>
            <a:r>
              <a:rPr lang="el-GR" dirty="0"/>
              <a:t>Όποιος το δέχεται, </a:t>
            </a:r>
            <a:r>
              <a:rPr lang="el-GR" u="sng" dirty="0"/>
              <a:t>γνωρίζει τον αληθινό του εαυτό </a:t>
            </a:r>
            <a:r>
              <a:rPr lang="el-GR" dirty="0"/>
              <a:t>και καταξιώνει τον σκοπό της ύπαρξής του. Φυσικά ανακαλύπτει και την αθεράπευτη κατάστασή του, και διαπιστώνει την αδυναμία να νικήσει την αμαρτία στηριζόμενος μόνο στις δικές του δυνάμεις. </a:t>
            </a:r>
          </a:p>
          <a:p>
            <a:endParaRPr lang="el-GR" dirty="0"/>
          </a:p>
        </p:txBody>
      </p:sp>
    </p:spTree>
    <p:extLst>
      <p:ext uri="{BB962C8B-B14F-4D97-AF65-F5344CB8AC3E}">
        <p14:creationId xmlns:p14="http://schemas.microsoft.com/office/powerpoint/2010/main" val="5332586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t>12. Ο ΟΝΤΟΛΟΓΙΚΟΣ ΧΑΡΑΚΤΗΡΑΣ </a:t>
            </a:r>
            <a:br>
              <a:rPr lang="el-GR" dirty="0"/>
            </a:br>
            <a:r>
              <a:rPr lang="el-GR" dirty="0"/>
              <a:t>ΤΗΣ ΧΡΙΣΤΙΑΝΙΚΗΣ ΗΘΙΚΗΣ</a:t>
            </a:r>
          </a:p>
        </p:txBody>
      </p:sp>
      <p:sp>
        <p:nvSpPr>
          <p:cNvPr id="3" name="Θέση περιεχομένου 2"/>
          <p:cNvSpPr>
            <a:spLocks noGrp="1"/>
          </p:cNvSpPr>
          <p:nvPr>
            <p:ph idx="1"/>
          </p:nvPr>
        </p:nvSpPr>
        <p:spPr>
          <a:xfrm>
            <a:off x="838200" y="1825625"/>
            <a:ext cx="10515600" cy="4768358"/>
          </a:xfrm>
        </p:spPr>
        <p:txBody>
          <a:bodyPr/>
          <a:lstStyle/>
          <a:p>
            <a:r>
              <a:rPr lang="el-GR" dirty="0"/>
              <a:t>Η εκπλήρωση του σκοπού της ύπαρξης του ανθρώπου είναι για τον άνθρωπο </a:t>
            </a:r>
            <a:r>
              <a:rPr lang="el-GR" b="1" dirty="0"/>
              <a:t>ανέφικτη</a:t>
            </a:r>
            <a:r>
              <a:rPr lang="el-GR" dirty="0"/>
              <a:t>, καθώς η </a:t>
            </a:r>
            <a:r>
              <a:rPr lang="el-GR" dirty="0" err="1"/>
              <a:t>αμαρτωλότητά</a:t>
            </a:r>
            <a:r>
              <a:rPr lang="el-GR" dirty="0"/>
              <a:t> του εκφράζει την θνητότητά του. </a:t>
            </a:r>
          </a:p>
          <a:p>
            <a:r>
              <a:rPr lang="el-GR" dirty="0"/>
              <a:t>Η </a:t>
            </a:r>
            <a:r>
              <a:rPr lang="el-GR" u="sng" dirty="0"/>
              <a:t>χριστιανική ζωή</a:t>
            </a:r>
            <a:r>
              <a:rPr lang="el-GR" dirty="0"/>
              <a:t> στην τέλεια μορφή της είναι για τον άνθρωπο </a:t>
            </a:r>
            <a:r>
              <a:rPr lang="el-GR" b="1" dirty="0"/>
              <a:t>απρόσιτη</a:t>
            </a:r>
            <a:r>
              <a:rPr lang="el-GR" dirty="0"/>
              <a:t>, γιατί δεν είναι ανθρώπινη αλλά θεανθρώπινη. </a:t>
            </a:r>
          </a:p>
          <a:p>
            <a:r>
              <a:rPr lang="el-GR" dirty="0"/>
              <a:t>Χριστιανική ζωή είναι </a:t>
            </a:r>
            <a:r>
              <a:rPr lang="el-GR" u="sng" dirty="0"/>
              <a:t>να ζει ο ίδιος ο Χριστός</a:t>
            </a:r>
            <a:r>
              <a:rPr lang="el-GR" dirty="0"/>
              <a:t> μέσα στον άνθρωπο, ή όπως ο απόστολος Παύλος ομολογεί: «</a:t>
            </a:r>
            <a:r>
              <a:rPr lang="el-GR" i="1" dirty="0" err="1"/>
              <a:t>ζῶ</a:t>
            </a:r>
            <a:r>
              <a:rPr lang="el-GR" i="1" dirty="0"/>
              <a:t> </a:t>
            </a:r>
            <a:r>
              <a:rPr lang="el-GR" i="1" dirty="0" err="1"/>
              <a:t>δὲ</a:t>
            </a:r>
            <a:r>
              <a:rPr lang="el-GR" i="1" dirty="0"/>
              <a:t> </a:t>
            </a:r>
            <a:r>
              <a:rPr lang="el-GR" i="1" dirty="0" err="1"/>
              <a:t>οὐκέτι</a:t>
            </a:r>
            <a:r>
              <a:rPr lang="el-GR" i="1" dirty="0"/>
              <a:t> </a:t>
            </a:r>
            <a:r>
              <a:rPr lang="el-GR" i="1" dirty="0" err="1"/>
              <a:t>ἐγώ</a:t>
            </a:r>
            <a:r>
              <a:rPr lang="el-GR" i="1" dirty="0"/>
              <a:t>, </a:t>
            </a:r>
            <a:r>
              <a:rPr lang="el-GR" i="1" dirty="0" err="1"/>
              <a:t>ζῇ</a:t>
            </a:r>
            <a:r>
              <a:rPr lang="el-GR" i="1" dirty="0"/>
              <a:t> </a:t>
            </a:r>
            <a:r>
              <a:rPr lang="el-GR" i="1" dirty="0" err="1"/>
              <a:t>δὲ</a:t>
            </a:r>
            <a:r>
              <a:rPr lang="el-GR" i="1" dirty="0"/>
              <a:t> </a:t>
            </a:r>
            <a:r>
              <a:rPr lang="el-GR" i="1" dirty="0" err="1"/>
              <a:t>ἐν</a:t>
            </a:r>
            <a:r>
              <a:rPr lang="el-GR" i="1" dirty="0"/>
              <a:t> </a:t>
            </a:r>
            <a:r>
              <a:rPr lang="el-GR" i="1" dirty="0" err="1"/>
              <a:t>ἐμοὶ</a:t>
            </a:r>
            <a:r>
              <a:rPr lang="el-GR" i="1" dirty="0"/>
              <a:t> </a:t>
            </a:r>
            <a:r>
              <a:rPr lang="el-GR" i="1" dirty="0" err="1"/>
              <a:t>Χριστός</a:t>
            </a:r>
            <a:r>
              <a:rPr lang="el-GR" dirty="0"/>
              <a:t>» (</a:t>
            </a:r>
            <a:r>
              <a:rPr lang="el-GR" i="1" dirty="0" err="1"/>
              <a:t>Γαλ</a:t>
            </a:r>
            <a:r>
              <a:rPr lang="el-GR" i="1" dirty="0"/>
              <a:t>.</a:t>
            </a:r>
            <a:r>
              <a:rPr lang="el-GR" dirty="0"/>
              <a:t> 2,20)</a:t>
            </a:r>
          </a:p>
          <a:p>
            <a:r>
              <a:rPr lang="el-GR" dirty="0"/>
              <a:t>Συνεπώς, η αρετή δεν είναι ανθρώπινο έργο αλλά καρπός μετοχής στη χάρη του Αγίου Πνεύματος. </a:t>
            </a:r>
          </a:p>
        </p:txBody>
      </p:sp>
    </p:spTree>
    <p:extLst>
      <p:ext uri="{BB962C8B-B14F-4D97-AF65-F5344CB8AC3E}">
        <p14:creationId xmlns:p14="http://schemas.microsoft.com/office/powerpoint/2010/main" val="4036609354"/>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130</TotalTime>
  <Words>1222</Words>
  <Application>Microsoft Office PowerPoint</Application>
  <PresentationFormat>Ευρεία οθόνη</PresentationFormat>
  <Paragraphs>70</Paragraphs>
  <Slides>13</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13</vt:i4>
      </vt:variant>
    </vt:vector>
  </HeadingPairs>
  <TitlesOfParts>
    <vt:vector size="18" baseType="lpstr">
      <vt:lpstr>Arial</vt:lpstr>
      <vt:lpstr>Calibri</vt:lpstr>
      <vt:lpstr>Calibri Light</vt:lpstr>
      <vt:lpstr>Times New Roman</vt:lpstr>
      <vt:lpstr>Θέμα του Office</vt:lpstr>
      <vt:lpstr>  ΧΡΙΣΤΙΑΝΙΚΗ ΗΘΙΚΗ ΕΝΟΤΗΤΑ 12Η  Ο ΟΝΤΟΛΟΓΙΚΟΣ ΧΑΡΑΚΤΗΡΑΣ  ΤΗΣ ΧΡΙΣΤΙΑΝΙΚΗΣ ΗΘΙΚΗΣ Από το βιβλίο του Γεώργιου Μαντζαρίδη, Χριστιανική Ηθική, Τόμος 1ος Εισαγωγή-Γενικές αρχές-Σύγχρονη Προβληματική, Θεσσαλονίκη:Ι.Μ. Βατοπαιδίου-Άγιον Όρος, 2015³, σσ. 141-147</vt:lpstr>
      <vt:lpstr>12. Ο ΟΝΤΟΛΟΓΙΚΟΣ ΧΑΡΑΚΤΗΡΑΣ  ΤΗΣ ΧΡΙΣΤΙΑΝΙΚΗΣ ΗΘΙΚΗΣ</vt:lpstr>
      <vt:lpstr>12. Ο ΟΝΤΟΛΟΓΙΚΟΣ ΧΑΡΑΚΤΗΡΑΣ  ΤΗΣ ΧΡΙΣΤΙΑΝΙΚΗΣ ΗΘΙΚΗΣ</vt:lpstr>
      <vt:lpstr>12. Ο ΟΝΤΟΛΟΓΙΚΟΣ ΧΑΡΑΚΤΗΡΑΣ  ΤΗΣ ΧΡΙΣΤΙΑΝΙΚΗΣ ΗΘΙΚΗΣ</vt:lpstr>
      <vt:lpstr>12. Ο ΟΝΤΟΛΟΓΙΚΟΣ ΧΑΡΑΚΤΗΡΑΣ  ΤΗΣ ΧΡΙΣΤΙΑΝΙΚΗΣ ΗΘΙΚΗΣ</vt:lpstr>
      <vt:lpstr>12. Ο ΟΝΤΟΛΟΓΙΚΟΣ ΧΑΡΑΚΤΗΡΑΣ  ΤΗΣ ΧΡΙΣΤΙΑΝΙΚΗΣ ΗΘΙΚΗΣ</vt:lpstr>
      <vt:lpstr>12. Ο ΟΝΤΟΛΟΓΙΚΟΣ ΧΑΡΑΚΤΗΡΑΣ  ΤΗΣ ΧΡΙΣΤΙΑΝΙΚΗΣ ΗΘΙΚΗΣ</vt:lpstr>
      <vt:lpstr>12. Ο ΟΝΤΟΛΟΓΙΚΟΣ ΧΑΡΑΚΤΗΡΑΣ  ΤΗΣ ΧΡΙΣΤΙΑΝΙΚΗΣ ΗΘΙΚΗΣ</vt:lpstr>
      <vt:lpstr>12. Ο ΟΝΤΟΛΟΓΙΚΟΣ ΧΑΡΑΚΤΗΡΑΣ  ΤΗΣ ΧΡΙΣΤΙΑΝΙΚΗΣ ΗΘΙΚΗΣ</vt:lpstr>
      <vt:lpstr>12. Ο ΟΝΤΟΛΟΓΙΚΟΣ ΧΑΡΑΚΤΗΡΑΣ  ΤΗΣ ΧΡΙΣΤΙΑΝΙΚΗΣ ΗΘΙΚΗΣ</vt:lpstr>
      <vt:lpstr>12. Ο ΟΝΤΟΛΟΓΙΚΟΣ ΧΑΡΑΚΤΗΡΑΣ  ΤΗΣ ΧΡΙΣΤΙΑΝΙΚΗΣ ΗΘΙΚΗΣ</vt:lpstr>
      <vt:lpstr>12. Ο ΟΝΤΟΛΟΓΙΚΟΣ ΧΑΡΑΚΤΗΡΑΣ  ΤΗΣ ΧΡΙΣΤΙΑΝΙΚΗΣ ΗΘΙΚΗΣ</vt:lpstr>
      <vt:lpstr>12. Ο ΟΝΤΟΛΟΓΙΚΟΣ ΧΑΡΑΚΤΗΡΑΣ  ΤΗΣ ΧΡΙΣΤΙΑΝΙΚΗΣ ΗΘΙΚΗΣ</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ΜΑΡΙΑ Κ. ΚΑΡΑΜΠΕΛΙΑ ΧΡΙΣΤΙΑΝΙΚΗ ΗΘΙΚΗ</dc:title>
  <dc:creator>Μαρία</dc:creator>
  <cp:lastModifiedBy>MARIA KARAMPELIA</cp:lastModifiedBy>
  <cp:revision>10</cp:revision>
  <dcterms:created xsi:type="dcterms:W3CDTF">2015-06-20T21:37:48Z</dcterms:created>
  <dcterms:modified xsi:type="dcterms:W3CDTF">2025-03-28T10:16:57Z</dcterms:modified>
</cp:coreProperties>
</file>