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p:cViewPr varScale="1">
        <p:scale>
          <a:sx n="89" d="100"/>
          <a:sy n="89" d="100"/>
        </p:scale>
        <p:origin x="23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0216F7E0-0214-442D-B8AF-4D702BE4178D}" type="datetimeFigureOut">
              <a:rPr lang="el-GR" smtClean="0"/>
              <a:t>2/4/2025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275863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216F7E0-0214-442D-B8AF-4D702BE4178D}" type="datetimeFigureOut">
              <a:rPr lang="el-GR" smtClean="0"/>
              <a:t>2/4/2025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171264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216F7E0-0214-442D-B8AF-4D702BE4178D}" type="datetimeFigureOut">
              <a:rPr lang="el-GR" smtClean="0"/>
              <a:t>2/4/2025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280792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0216F7E0-0214-442D-B8AF-4D702BE4178D}" type="datetimeFigureOut">
              <a:rPr lang="el-GR" smtClean="0"/>
              <a:t>2/4/2025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420843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216F7E0-0214-442D-B8AF-4D702BE4178D}" type="datetimeFigureOut">
              <a:rPr lang="el-GR" smtClean="0"/>
              <a:t>2/4/2025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3363336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216F7E0-0214-442D-B8AF-4D702BE4178D}" type="datetimeFigureOut">
              <a:rPr lang="el-GR" smtClean="0"/>
              <a:t>2/4/2025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32086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0216F7E0-0214-442D-B8AF-4D702BE4178D}" type="datetimeFigureOut">
              <a:rPr lang="el-GR" smtClean="0"/>
              <a:t>2/4/2025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8624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0216F7E0-0214-442D-B8AF-4D702BE4178D}" type="datetimeFigureOut">
              <a:rPr lang="el-GR" smtClean="0"/>
              <a:t>2/4/2025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6775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6F7E0-0214-442D-B8AF-4D702BE4178D}" type="datetimeFigureOut">
              <a:rPr lang="el-GR" smtClean="0"/>
              <a:t>2/4/2025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82154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216F7E0-0214-442D-B8AF-4D702BE4178D}" type="datetimeFigureOut">
              <a:rPr lang="el-GR" smtClean="0"/>
              <a:t>2/4/2025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6720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216F7E0-0214-442D-B8AF-4D702BE4178D}" type="datetimeFigureOut">
              <a:rPr lang="el-GR" smtClean="0"/>
              <a:t>2/4/2025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BDB58C0-48B6-463E-B88F-30B195DFF61B}" type="slidenum">
              <a:rPr lang="el-GR" smtClean="0"/>
              <a:t>‹#›</a:t>
            </a:fld>
            <a:endParaRPr lang="el-GR"/>
          </a:p>
        </p:txBody>
      </p:sp>
    </p:spTree>
    <p:extLst>
      <p:ext uri="{BB962C8B-B14F-4D97-AF65-F5344CB8AC3E}">
        <p14:creationId xmlns:p14="http://schemas.microsoft.com/office/powerpoint/2010/main" val="65743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F7E0-0214-442D-B8AF-4D702BE4178D}" type="datetimeFigureOut">
              <a:rPr lang="el-GR" smtClean="0"/>
              <a:t>2/4/2025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B58C0-48B6-463E-B88F-30B195DFF61B}" type="slidenum">
              <a:rPr lang="el-GR" smtClean="0"/>
              <a:t>‹#›</a:t>
            </a:fld>
            <a:endParaRPr lang="el-GR"/>
          </a:p>
        </p:txBody>
      </p:sp>
    </p:spTree>
    <p:extLst>
      <p:ext uri="{BB962C8B-B14F-4D97-AF65-F5344CB8AC3E}">
        <p14:creationId xmlns:p14="http://schemas.microsoft.com/office/powerpoint/2010/main" val="10390396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lliepek.gr/" TargetMode="External"/><Relationship Id="rId2" Type="http://schemas.openxmlformats.org/officeDocument/2006/relationships/hyperlink" Target="https://www.pee.g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yndesmos1971.wordpress.com/2020/11/26/%CE%BF-%CE%B9%CF%89%CE%B1%CE%BD%CE%BD%CE%B7%CF%83-%CE%BA%CE%B1%CF%80%CE%BF%CE%B4%CE%B9%CF%83%CF%84%CF%81%CE%B9%CE%B1%CF%83-%CE%BA%CE%B1%CE%B9-%CE%B7-%CE%B5%CE%BB%CE%BB%CE%B7%CE%BD%CE%B9%CE%BA%CE%B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istory.arsakeio.gr/index.php/8-2018-07-12-09-58-00/118-ioannis-kokkonis-o-empnefstis-tis-idrysis-tis-filekpaideftikis-etaireias" TargetMode="External"/><Relationship Id="rId2" Type="http://schemas.openxmlformats.org/officeDocument/2006/relationships/hyperlink" Target="https://el.wikipedia.org/wiki/%CE%99%CF%89%CE%AC%CE%BD%CE%BD%CE%B7%CF%82_%CE%9A%CE%BF%CE%BA%CE%BA%CF%8E%CE%BD%CE%B7%CF%82"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lliepek.gr/documents/6o_synedrio_eisigiseis/94_Messini_Eirini.pdf" TargetMode="External"/><Relationship Id="rId2" Type="http://schemas.openxmlformats.org/officeDocument/2006/relationships/hyperlink" Target="https://www.researchgate.net/publication/352380447_O_Ekpaideutikos_Omilos_systase_protagonistes_drase_diaspas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206008"/>
            <a:ext cx="9144000" cy="2387600"/>
          </a:xfrm>
        </p:spPr>
        <p:txBody>
          <a:bodyPr>
            <a:noAutofit/>
          </a:bodyPr>
          <a:lstStyle/>
          <a:p>
            <a:r>
              <a:rPr lang="el-GR" sz="4400" dirty="0" smtClean="0"/>
              <a:t>ΠΑΙΔΑΓΩΓΙΚΗ</a:t>
            </a:r>
            <a:r>
              <a:rPr lang="el-GR" sz="4400" smtClean="0"/>
              <a:t/>
            </a:r>
            <a:br>
              <a:rPr lang="el-GR" sz="4400" smtClean="0"/>
            </a:br>
            <a:r>
              <a:rPr lang="en-US" sz="4400" smtClean="0"/>
              <a:t>7</a:t>
            </a:r>
            <a:r>
              <a:rPr lang="el-GR" sz="4400" dirty="0" smtClean="0"/>
              <a:t>η εισήγηση</a:t>
            </a:r>
            <a:br>
              <a:rPr lang="el-GR" sz="4400" dirty="0" smtClean="0"/>
            </a:br>
            <a:r>
              <a:rPr lang="el-GR" sz="4400" dirty="0" smtClean="0"/>
              <a:t/>
            </a:r>
            <a:br>
              <a:rPr lang="el-GR" sz="4400" dirty="0" smtClean="0"/>
            </a:br>
            <a:endParaRPr lang="el-GR" sz="4400" dirty="0"/>
          </a:p>
        </p:txBody>
      </p:sp>
      <p:sp>
        <p:nvSpPr>
          <p:cNvPr id="3" name="Υπότιτλος 2"/>
          <p:cNvSpPr>
            <a:spLocks noGrp="1"/>
          </p:cNvSpPr>
          <p:nvPr>
            <p:ph type="subTitle" idx="1"/>
          </p:nvPr>
        </p:nvSpPr>
        <p:spPr>
          <a:xfrm>
            <a:off x="1524000" y="5017477"/>
            <a:ext cx="9144000" cy="1840523"/>
          </a:xfrm>
        </p:spPr>
        <p:txBody>
          <a:bodyPr/>
          <a:lstStyle/>
          <a:p>
            <a:r>
              <a:rPr lang="el-GR" dirty="0" smtClean="0"/>
              <a:t>Λαμπρινός </a:t>
            </a:r>
            <a:r>
              <a:rPr lang="el-GR" dirty="0" err="1" smtClean="0"/>
              <a:t>Ευστ</a:t>
            </a:r>
            <a:r>
              <a:rPr lang="el-GR" dirty="0" smtClean="0"/>
              <a:t>. Πλατυπόδης</a:t>
            </a:r>
          </a:p>
          <a:p>
            <a:r>
              <a:rPr lang="el-GR" dirty="0" smtClean="0"/>
              <a:t>ΑΝΩΤΑΤΗ ΕΚΚΛΗΣΙΑΣΤΙΚΗ ΑΚΑΔΗΜΙΑ ΑΘΗΝΑΣ</a:t>
            </a:r>
          </a:p>
          <a:p>
            <a:endParaRPr lang="el-GR" dirty="0"/>
          </a:p>
        </p:txBody>
      </p:sp>
      <p:pic>
        <p:nvPicPr>
          <p:cNvPr id="4" name="Εικόνα 3"/>
          <p:cNvPicPr>
            <a:picLocks noChangeAspect="1"/>
          </p:cNvPicPr>
          <p:nvPr/>
        </p:nvPicPr>
        <p:blipFill>
          <a:blip r:embed="rId2"/>
          <a:stretch>
            <a:fillRect/>
          </a:stretch>
        </p:blipFill>
        <p:spPr>
          <a:xfrm>
            <a:off x="4860121" y="2109465"/>
            <a:ext cx="2471757" cy="2550567"/>
          </a:xfrm>
          <a:prstGeom prst="rect">
            <a:avLst/>
          </a:prstGeom>
        </p:spPr>
      </p:pic>
    </p:spTree>
    <p:extLst>
      <p:ext uri="{BB962C8B-B14F-4D97-AF65-F5344CB8AC3E}">
        <p14:creationId xmlns:p14="http://schemas.microsoft.com/office/powerpoint/2010/main" val="57679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Εκπαιδευτικός διχασμός</a:t>
            </a:r>
            <a:endParaRPr lang="el-GR" dirty="0"/>
          </a:p>
        </p:txBody>
      </p:sp>
      <p:sp>
        <p:nvSpPr>
          <p:cNvPr id="3" name="Θέση περιεχομένου 2"/>
          <p:cNvSpPr>
            <a:spLocks noGrp="1"/>
          </p:cNvSpPr>
          <p:nvPr>
            <p:ph idx="1"/>
          </p:nvPr>
        </p:nvSpPr>
        <p:spPr>
          <a:xfrm>
            <a:off x="838200" y="2506662"/>
            <a:ext cx="10515600" cy="4351338"/>
          </a:xfrm>
        </p:spPr>
        <p:txBody>
          <a:bodyPr/>
          <a:lstStyle/>
          <a:p>
            <a:r>
              <a:rPr lang="el-GR" dirty="0" smtClean="0"/>
              <a:t>Νικόλαος </a:t>
            </a:r>
            <a:r>
              <a:rPr lang="el-GR" dirty="0" err="1" smtClean="0"/>
              <a:t>Εξαρχόπουλος</a:t>
            </a:r>
            <a:r>
              <a:rPr lang="el-GR" dirty="0" smtClean="0"/>
              <a:t> </a:t>
            </a:r>
            <a:r>
              <a:rPr lang="en-US" dirty="0" smtClean="0"/>
              <a:t>vs </a:t>
            </a:r>
            <a:r>
              <a:rPr lang="el-GR" dirty="0" smtClean="0"/>
              <a:t>Αλ. Δελμούζος &amp; Δημ. Γληνός</a:t>
            </a:r>
          </a:p>
          <a:p>
            <a:r>
              <a:rPr lang="el-GR" dirty="0" smtClean="0"/>
              <a:t>1929 ίδρυση του Πανεπιστημίου Θεσσαλονίκης.</a:t>
            </a:r>
          </a:p>
          <a:p>
            <a:r>
              <a:rPr lang="el-GR" dirty="0" smtClean="0"/>
              <a:t>Αλέξανδρος Δελμούζος Καθηγητής του Πανεπιστημίου Θεσσαλονίκης</a:t>
            </a:r>
          </a:p>
          <a:p>
            <a:r>
              <a:rPr lang="el-GR" dirty="0" smtClean="0"/>
              <a:t>Ίδρυση Πειραματικού Σχολείου</a:t>
            </a:r>
          </a:p>
          <a:p>
            <a:r>
              <a:rPr lang="el-GR" dirty="0" smtClean="0"/>
              <a:t>Οι έδρες Παιδαγωγικής αυξάνονται σε όλα τα Πανεπιστήμια</a:t>
            </a:r>
          </a:p>
          <a:p>
            <a:endParaRPr lang="el-GR" dirty="0" smtClean="0"/>
          </a:p>
        </p:txBody>
      </p:sp>
      <p:pic>
        <p:nvPicPr>
          <p:cNvPr id="4" name="Εικόνα 3"/>
          <p:cNvPicPr>
            <a:picLocks noChangeAspect="1"/>
          </p:cNvPicPr>
          <p:nvPr/>
        </p:nvPicPr>
        <p:blipFill>
          <a:blip r:embed="rId2"/>
          <a:stretch>
            <a:fillRect/>
          </a:stretch>
        </p:blipFill>
        <p:spPr>
          <a:xfrm>
            <a:off x="7211825" y="388378"/>
            <a:ext cx="3451693" cy="1867309"/>
          </a:xfrm>
          <a:prstGeom prst="rect">
            <a:avLst/>
          </a:prstGeom>
        </p:spPr>
      </p:pic>
    </p:spTree>
    <p:extLst>
      <p:ext uri="{BB962C8B-B14F-4D97-AF65-F5344CB8AC3E}">
        <p14:creationId xmlns:p14="http://schemas.microsoft.com/office/powerpoint/2010/main" val="3927152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Πώς, Σε ποιον; </a:t>
            </a:r>
            <a:endParaRPr lang="el-GR" dirty="0"/>
          </a:p>
        </p:txBody>
      </p:sp>
      <p:sp>
        <p:nvSpPr>
          <p:cNvPr id="3" name="Θέση περιεχομένου 2"/>
          <p:cNvSpPr>
            <a:spLocks noGrp="1"/>
          </p:cNvSpPr>
          <p:nvPr>
            <p:ph idx="1"/>
          </p:nvPr>
        </p:nvSpPr>
        <p:spPr/>
        <p:txBody>
          <a:bodyPr>
            <a:normAutofit lnSpcReduction="10000"/>
          </a:bodyPr>
          <a:lstStyle/>
          <a:p>
            <a:r>
              <a:rPr lang="el-GR" dirty="0" smtClean="0"/>
              <a:t>1980: ίδρυση Παιδαγωγικών Τμημάτων στα </a:t>
            </a:r>
            <a:r>
              <a:rPr lang="el-GR" dirty="0" smtClean="0"/>
              <a:t>Πανεπιστήμια</a:t>
            </a:r>
            <a:endParaRPr lang="el-GR" dirty="0" smtClean="0"/>
          </a:p>
          <a:p>
            <a:r>
              <a:rPr lang="el-GR" dirty="0" smtClean="0"/>
              <a:t>Παιδαγωγικές Εταιρείες</a:t>
            </a:r>
          </a:p>
          <a:p>
            <a:r>
              <a:rPr lang="el-GR" dirty="0" smtClean="0"/>
              <a:t>Παιδαγωγικές Ενώσεις Παιδαγωγικά Ινστιτούτα</a:t>
            </a:r>
          </a:p>
          <a:p>
            <a:r>
              <a:rPr lang="el-GR" dirty="0" smtClean="0"/>
              <a:t>Επιστημονικά Περιοδικά Παιδαγωγικής </a:t>
            </a:r>
          </a:p>
          <a:p>
            <a:r>
              <a:rPr lang="el-GR" dirty="0" smtClean="0"/>
              <a:t>Παιδαγωγική Εταιρεία Ελλάδος</a:t>
            </a:r>
          </a:p>
          <a:p>
            <a:r>
              <a:rPr lang="en-US" dirty="0" smtClean="0">
                <a:hlinkClick r:id="rId2"/>
              </a:rPr>
              <a:t>https://www.pee.gr/</a:t>
            </a:r>
            <a:endParaRPr lang="el-GR" dirty="0" smtClean="0"/>
          </a:p>
          <a:p>
            <a:r>
              <a:rPr lang="el-GR" dirty="0" smtClean="0"/>
              <a:t>Ελληνικό Ινστιτούτο Εφαρμοσμένης </a:t>
            </a:r>
            <a:r>
              <a:rPr lang="el-GR" dirty="0" err="1" smtClean="0"/>
              <a:t>Παιδα</a:t>
            </a:r>
            <a:r>
              <a:rPr lang="el-GR" dirty="0" smtClean="0"/>
              <a:t> </a:t>
            </a:r>
            <a:r>
              <a:rPr lang="el-GR" dirty="0" err="1" smtClean="0"/>
              <a:t>γωγικής</a:t>
            </a:r>
            <a:r>
              <a:rPr lang="el-GR" dirty="0" smtClean="0"/>
              <a:t> και Εκπαίδευσης(ΕΛΛ.Ι.Ε.Π.ΕΚ.)</a:t>
            </a:r>
          </a:p>
          <a:p>
            <a:r>
              <a:rPr lang="en-US" dirty="0" smtClean="0">
                <a:hlinkClick r:id="rId3"/>
              </a:rPr>
              <a:t>http://www.elliepek.gr/</a:t>
            </a:r>
            <a:endParaRPr lang="el-GR" dirty="0" smtClean="0"/>
          </a:p>
          <a:p>
            <a:endParaRPr lang="el-GR" dirty="0"/>
          </a:p>
        </p:txBody>
      </p:sp>
      <p:pic>
        <p:nvPicPr>
          <p:cNvPr id="4" name="Εικόνα 3"/>
          <p:cNvPicPr>
            <a:picLocks noChangeAspect="1"/>
          </p:cNvPicPr>
          <p:nvPr/>
        </p:nvPicPr>
        <p:blipFill>
          <a:blip r:embed="rId4"/>
          <a:stretch>
            <a:fillRect/>
          </a:stretch>
        </p:blipFill>
        <p:spPr>
          <a:xfrm>
            <a:off x="9025218" y="170656"/>
            <a:ext cx="2667000" cy="1714500"/>
          </a:xfrm>
          <a:prstGeom prst="rect">
            <a:avLst/>
          </a:prstGeom>
        </p:spPr>
      </p:pic>
    </p:spTree>
    <p:extLst>
      <p:ext uri="{BB962C8B-B14F-4D97-AF65-F5344CB8AC3E}">
        <p14:creationId xmlns:p14="http://schemas.microsoft.com/office/powerpoint/2010/main" val="324208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Δημήτρης  Γληνός</a:t>
            </a:r>
            <a:endParaRPr lang="el-GR" dirty="0"/>
          </a:p>
        </p:txBody>
      </p:sp>
      <p:sp>
        <p:nvSpPr>
          <p:cNvPr id="3" name="Θέση περιεχομένου 2"/>
          <p:cNvSpPr>
            <a:spLocks noGrp="1"/>
          </p:cNvSpPr>
          <p:nvPr>
            <p:ph idx="1"/>
          </p:nvPr>
        </p:nvSpPr>
        <p:spPr>
          <a:xfrm>
            <a:off x="607359" y="2409825"/>
            <a:ext cx="10515600" cy="4351338"/>
          </a:xfrm>
        </p:spPr>
        <p:txBody>
          <a:bodyPr>
            <a:normAutofit fontScale="92500"/>
          </a:bodyPr>
          <a:lstStyle/>
          <a:p>
            <a:pPr algn="just"/>
            <a:r>
              <a:rPr lang="el-GR" dirty="0" smtClean="0"/>
              <a:t>«Ο παιδαγωγός είναι ο άνθρωπος που βρίσκει τον υπέρτατο σκοπό της ζωής του να </a:t>
            </a:r>
            <a:r>
              <a:rPr lang="el-GR" dirty="0" err="1" smtClean="0"/>
              <a:t>βοηθή</a:t>
            </a:r>
            <a:r>
              <a:rPr lang="el-GR" dirty="0" smtClean="0"/>
              <a:t> τους </a:t>
            </a:r>
            <a:r>
              <a:rPr lang="el-GR" dirty="0" err="1" smtClean="0"/>
              <a:t>ομοίους</a:t>
            </a:r>
            <a:r>
              <a:rPr lang="el-GR" dirty="0" smtClean="0"/>
              <a:t> του στη διάπλασή τους. Ο παιδαγωγός είναι ο εραστής της ανθρώπινης τελειότητας, που με αγάπη και πίστη βλέπει στις νέες ψυχές τη δυνατότητα μιας καλύτερης ανθρωπότητας και θέτει ολόκληρο τον εαυτό του υπηρέτη της δημιουργίας της, βρίσκοντας σ’ αυτή του την ενέργεια τη βαθύτατη ικανοποίηση του είναι του. Ο παιδαγωγός αντικρίζει το κάθε τι στη ζωή, το παιδί κι όλες του τις ενέργειες με το μάτι του </a:t>
            </a:r>
            <a:r>
              <a:rPr lang="el-GR" dirty="0" err="1" smtClean="0"/>
              <a:t>ψυχοπλάστη</a:t>
            </a:r>
            <a:r>
              <a:rPr lang="el-GR" dirty="0" smtClean="0"/>
              <a:t>. Αυτή λοιπόν τη συνείδηση του παιδαγωγού, που βέβαια δυναμικά πρέπει να </a:t>
            </a:r>
            <a:r>
              <a:rPr lang="el-GR" dirty="0" err="1" smtClean="0"/>
              <a:t>προϋπάρχη</a:t>
            </a:r>
            <a:r>
              <a:rPr lang="el-GR" dirty="0" smtClean="0"/>
              <a:t> σ’ εκείνους που θ’ αφιερωθούν σ’ αυτό το έργο, πρέπει να </a:t>
            </a:r>
            <a:r>
              <a:rPr lang="el-GR" dirty="0" err="1" smtClean="0"/>
              <a:t>καλλιεργήσωμε</a:t>
            </a:r>
            <a:r>
              <a:rPr lang="el-GR" dirty="0" smtClean="0"/>
              <a:t> και να </a:t>
            </a:r>
            <a:r>
              <a:rPr lang="el-GR" dirty="0" err="1" smtClean="0"/>
              <a:t>λεπτύνωμε</a:t>
            </a:r>
            <a:r>
              <a:rPr lang="el-GR" dirty="0" smtClean="0"/>
              <a:t>». Δημ. Γληνός, Ο σκοπός της Παιδαγωγικής Ακαδημίας (1924).</a:t>
            </a:r>
            <a:endParaRPr lang="el-GR" dirty="0"/>
          </a:p>
        </p:txBody>
      </p:sp>
      <p:pic>
        <p:nvPicPr>
          <p:cNvPr id="4" name="Εικόνα 3"/>
          <p:cNvPicPr>
            <a:picLocks noChangeAspect="1"/>
          </p:cNvPicPr>
          <p:nvPr/>
        </p:nvPicPr>
        <p:blipFill>
          <a:blip r:embed="rId2"/>
          <a:stretch>
            <a:fillRect/>
          </a:stretch>
        </p:blipFill>
        <p:spPr>
          <a:xfrm>
            <a:off x="6784042" y="0"/>
            <a:ext cx="1905000" cy="2409825"/>
          </a:xfrm>
          <a:prstGeom prst="rect">
            <a:avLst/>
          </a:prstGeom>
        </p:spPr>
      </p:pic>
    </p:spTree>
    <p:extLst>
      <p:ext uri="{BB962C8B-B14F-4D97-AF65-F5344CB8AC3E}">
        <p14:creationId xmlns:p14="http://schemas.microsoft.com/office/powerpoint/2010/main" val="400955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3845169" y="403143"/>
            <a:ext cx="3546232" cy="1280584"/>
          </a:xfrm>
          <a:prstGeom prst="rect">
            <a:avLst/>
          </a:prstGeom>
        </p:spPr>
      </p:pic>
      <p:sp>
        <p:nvSpPr>
          <p:cNvPr id="3" name="Θέση περιεχομένου 2"/>
          <p:cNvSpPr>
            <a:spLocks noGrp="1"/>
          </p:cNvSpPr>
          <p:nvPr>
            <p:ph idx="1"/>
          </p:nvPr>
        </p:nvSpPr>
        <p:spPr>
          <a:xfrm>
            <a:off x="814754" y="2083533"/>
            <a:ext cx="10515600" cy="4351338"/>
          </a:xfrm>
        </p:spPr>
        <p:txBody>
          <a:bodyPr>
            <a:normAutofit fontScale="77500" lnSpcReduction="20000"/>
          </a:bodyPr>
          <a:lstStyle/>
          <a:p>
            <a:r>
              <a:rPr lang="el-GR" b="1" dirty="0"/>
              <a:t>ΤΟ ΝΕΟ ΔΙΟΙΚΗΤΙΚΟ ΣΥΜΒΟΥΛΙΟ ΤΟΥ ΕΛΛ.Ι.Ε.Π.ΕΚ.</a:t>
            </a:r>
            <a:br>
              <a:rPr lang="el-GR" b="1" dirty="0"/>
            </a:br>
            <a:r>
              <a:rPr lang="el-GR" b="1" dirty="0"/>
              <a:t>ΓΙΑ ΤΗΝ ΤΡΙΕΤΙΑ 2022-25:</a:t>
            </a:r>
            <a:endParaRPr lang="el-GR" dirty="0"/>
          </a:p>
          <a:p>
            <a:r>
              <a:rPr lang="el-GR" b="1" dirty="0"/>
              <a:t>ΠΡΟΕΔΡΟΣ ΚΑΙ ΙΔΡΥΤΗΣ ΤΟΥ ΙΝΣΤΙΤΟΥΤΟΥ: ΑΘΑΝΑΣΙΟΣ Ε. ΠΑΠΑΣ, ΟΜ. ΚΑΘΗΓΗΤΗΣ ΠΑΝΕΠΙΣΤΗΜΙΟΥ ΑΘΗΝΩΝ</a:t>
            </a:r>
            <a:endParaRPr lang="el-GR" dirty="0"/>
          </a:p>
          <a:p>
            <a:r>
              <a:rPr lang="el-GR" b="1" dirty="0"/>
              <a:t>Αντιπρόεδρος: ΓΕΩΡΓΙΟΣ ΒΑΓΙΑΝΟΣ,</a:t>
            </a:r>
            <a:r>
              <a:rPr lang="el-GR" dirty="0"/>
              <a:t> ΟΜ. ΚΑΘΗΓΗΤΗΣ ΠΑΝΕΠΙΣΤΗΜΙΟΥ ΑΘΗΝΩΝ</a:t>
            </a:r>
          </a:p>
          <a:p>
            <a:r>
              <a:rPr lang="el-GR" b="1" dirty="0"/>
              <a:t>Γενικός Γραμματέας: ΔΗΜΗΤΡΙΟΣ ΞΗΝΤΑΡΑΣ,</a:t>
            </a:r>
            <a:r>
              <a:rPr lang="el-GR" dirty="0"/>
              <a:t> ΔΙΕΥΘΥΝΤΗΣ ΙΔ. ΣΧΟΛΕΙΟΥ – ΚΟΙΝΩΝΙΟΛΟΓΟΣ – ΣΥΓΓΡΑΦΕΑΣ</a:t>
            </a:r>
          </a:p>
          <a:p>
            <a:r>
              <a:rPr lang="el-GR" b="1" dirty="0"/>
              <a:t>Ειδικός Γραμματέας: </a:t>
            </a:r>
            <a:r>
              <a:rPr lang="el-GR" b="1" dirty="0" err="1"/>
              <a:t>Δρ</a:t>
            </a:r>
            <a:r>
              <a:rPr lang="el-GR" b="1" dirty="0"/>
              <a:t> ΛΑΜΠΡΙΝΟΣ ΠΛΑΤΥΠΟΔΗΣ,</a:t>
            </a:r>
            <a:r>
              <a:rPr lang="el-GR" dirty="0"/>
              <a:t> ΑΝΩΤΑΤΗ ΕΚΚΛΗΣΙΑΣΤΙΚΗ ΑΚΑΔΗΜΙΑ ΑΘΗΝΩΝ</a:t>
            </a:r>
          </a:p>
          <a:p>
            <a:r>
              <a:rPr lang="el-GR" b="1" dirty="0"/>
              <a:t>Ταμίας: ΑΘΑΝΑΣΙΑ ΚΟΥΡΕΤΑ,</a:t>
            </a:r>
            <a:r>
              <a:rPr lang="el-GR" dirty="0"/>
              <a:t> ΕΚΠΑΙΔΕΥΤΙΚΟΣ ΙΔ. ΣΧΟΛΕΙΟΥ</a:t>
            </a:r>
          </a:p>
          <a:p>
            <a:r>
              <a:rPr lang="el-GR" b="1" dirty="0"/>
              <a:t>Μέλος: ΒΑΣΙΛΙΚΗ ΓΚΛΟΡΙΑ ΠΑΠΑ,</a:t>
            </a:r>
            <a:r>
              <a:rPr lang="el-GR" dirty="0"/>
              <a:t> ΥΠ. ΔΡ, Μ.Α., Μ.Α. – ΠΤΥΧΙΟΥΧΟΣ ΦΙΛΟΣΟΦΙΚΗΣ ΣΧΟΛΗΣ ΑΘΗΝΩΝ</a:t>
            </a:r>
          </a:p>
          <a:p>
            <a:r>
              <a:rPr lang="el-GR" b="1" dirty="0"/>
              <a:t>Μέλος: ΒΑΣΙΛΙΚΗ ΛΕΛΕΝΤΖΗ,</a:t>
            </a:r>
            <a:r>
              <a:rPr lang="el-GR" dirty="0"/>
              <a:t> Μ.Α., Μ.ED. – ΕΚΠΑΙΔΕΥΤΙΚΟΣ</a:t>
            </a:r>
          </a:p>
        </p:txBody>
      </p:sp>
    </p:spTree>
    <p:extLst>
      <p:ext uri="{BB962C8B-B14F-4D97-AF65-F5344CB8AC3E}">
        <p14:creationId xmlns:p14="http://schemas.microsoft.com/office/powerpoint/2010/main" val="163613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Ερώτηση</a:t>
            </a:r>
            <a:endParaRPr lang="el-GR" dirty="0"/>
          </a:p>
        </p:txBody>
      </p:sp>
      <p:sp>
        <p:nvSpPr>
          <p:cNvPr id="3" name="Θέση περιεχομένου 2"/>
          <p:cNvSpPr>
            <a:spLocks noGrp="1"/>
          </p:cNvSpPr>
          <p:nvPr>
            <p:ph idx="1"/>
          </p:nvPr>
        </p:nvSpPr>
        <p:spPr>
          <a:xfrm>
            <a:off x="0" y="2834154"/>
            <a:ext cx="10515600" cy="4351338"/>
          </a:xfrm>
        </p:spPr>
        <p:txBody>
          <a:bodyPr/>
          <a:lstStyle/>
          <a:p>
            <a:r>
              <a:rPr lang="el-GR" dirty="0"/>
              <a:t>19. Η ΕΞΕΛΙΞΗ ΤΗΣ ΕΛΛΗΝΙΚΗΣ ΠΑΙΔΑΓΩΓΙΚΗΣ ΠΡΑΞΗΣ (ΚΑΠΟΔΙΣΤΡΙΑΣ, </a:t>
            </a:r>
            <a:endParaRPr lang="el-GR" dirty="0" smtClean="0"/>
          </a:p>
          <a:p>
            <a:pPr marL="0" indent="0">
              <a:buNone/>
            </a:pPr>
            <a:r>
              <a:rPr lang="el-GR" dirty="0" smtClean="0"/>
              <a:t>    ΚΟΚΚΩΝΗΣ,</a:t>
            </a:r>
          </a:p>
          <a:p>
            <a:pPr marL="0" indent="0">
              <a:buNone/>
            </a:pPr>
            <a:r>
              <a:rPr lang="el-GR" dirty="0" smtClean="0"/>
              <a:t>    ΕΞΑΡΧΟΠΟΥΛΟΣ,</a:t>
            </a:r>
          </a:p>
          <a:p>
            <a:pPr marL="0" indent="0">
              <a:buNone/>
            </a:pPr>
            <a:r>
              <a:rPr lang="el-GR" dirty="0"/>
              <a:t> </a:t>
            </a:r>
            <a:r>
              <a:rPr lang="el-GR" dirty="0" smtClean="0"/>
              <a:t>   ΤΟ ΚΙΝΗΜΑ </a:t>
            </a:r>
            <a:r>
              <a:rPr lang="el-GR" dirty="0"/>
              <a:t>ΤΟΥ ΠΑΙΔΙΟΥ ΣΤΗΝ ΕΥΡΩΠΗ.</a:t>
            </a:r>
          </a:p>
        </p:txBody>
      </p:sp>
      <p:pic>
        <p:nvPicPr>
          <p:cNvPr id="4" name="Εικόνα 3"/>
          <p:cNvPicPr>
            <a:picLocks noChangeAspect="1"/>
          </p:cNvPicPr>
          <p:nvPr/>
        </p:nvPicPr>
        <p:blipFill>
          <a:blip r:embed="rId2"/>
          <a:stretch>
            <a:fillRect/>
          </a:stretch>
        </p:blipFill>
        <p:spPr>
          <a:xfrm>
            <a:off x="5892053" y="197784"/>
            <a:ext cx="1866900" cy="2447925"/>
          </a:xfrm>
          <a:prstGeom prst="rect">
            <a:avLst/>
          </a:prstGeom>
        </p:spPr>
      </p:pic>
    </p:spTree>
    <p:extLst>
      <p:ext uri="{BB962C8B-B14F-4D97-AF65-F5344CB8AC3E}">
        <p14:creationId xmlns:p14="http://schemas.microsoft.com/office/powerpoint/2010/main" val="404169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3200" b="1" dirty="0" smtClean="0"/>
              <a:t>Η Εξέλιξη της Ελληνικής παιδαγωγικής σκέψης και πράξης</a:t>
            </a:r>
            <a:endParaRPr lang="el-GR" sz="3200" b="1" dirty="0"/>
          </a:p>
        </p:txBody>
      </p:sp>
      <p:sp>
        <p:nvSpPr>
          <p:cNvPr id="3" name="Θέση περιεχομένου 2"/>
          <p:cNvSpPr>
            <a:spLocks noGrp="1"/>
          </p:cNvSpPr>
          <p:nvPr>
            <p:ph idx="1"/>
          </p:nvPr>
        </p:nvSpPr>
        <p:spPr/>
        <p:txBody>
          <a:bodyPr>
            <a:normAutofit fontScale="92500" lnSpcReduction="20000"/>
          </a:bodyPr>
          <a:lstStyle/>
          <a:p>
            <a:r>
              <a:rPr lang="el-GR" dirty="0" smtClean="0"/>
              <a:t>Ιωάννης Καποδίστριας 1776-1831</a:t>
            </a:r>
          </a:p>
          <a:p>
            <a:r>
              <a:rPr lang="el-GR" dirty="0" smtClean="0"/>
              <a:t>Πρώτος Κυβερνήτης του Ελληνικού Κράτους 1828-1831</a:t>
            </a:r>
          </a:p>
          <a:p>
            <a:r>
              <a:rPr lang="el-GR" dirty="0" smtClean="0"/>
              <a:t>Αλληλοδιδακτική Μέθοδος</a:t>
            </a:r>
          </a:p>
          <a:p>
            <a:r>
              <a:rPr lang="el-GR" b="1" dirty="0"/>
              <a:t>Ο ΙΩΑΝΝΗΣ ΚΑΠΟΔΙΣΤΡΙΑΣ ΚΑΙ Η ΕΛΛΗΝΙΚΗ ΕΚΠΑΙΔΕΥΣΗ</a:t>
            </a:r>
          </a:p>
          <a:p>
            <a:r>
              <a:rPr lang="el-GR" dirty="0"/>
              <a:t>Ι. Ε. ΠΥΡΓΙΩΤΑΚΗ (</a:t>
            </a:r>
            <a:r>
              <a:rPr lang="el-GR" dirty="0" err="1"/>
              <a:t>Ομ</a:t>
            </a:r>
            <a:r>
              <a:rPr lang="el-GR" dirty="0"/>
              <a:t>. Καθηγητή, τ. Αντιπρύτανη του Πανεπιστημίου </a:t>
            </a:r>
            <a:r>
              <a:rPr lang="el-GR" dirty="0" smtClean="0"/>
              <a:t>Κρήτης</a:t>
            </a:r>
          </a:p>
          <a:p>
            <a:r>
              <a:rPr lang="en-US" dirty="0" smtClean="0">
                <a:hlinkClick r:id="rId2"/>
              </a:rPr>
              <a:t>https://syndesmos1971.wordpress.com/2020/11/26/%CE%BF-%CE%B9%CF%89%CE%B1%CE%BD%CE%BD%CE%B7%CF%83-%CE%BA%CE%B1%CF%80%CE%BF%CE%B4%CE%B9%CF%83%CF%84%CF%81%CE%B9%CE%B1%CF%83-%CE%BA%CE%B1%CE%B9-%CE%B7-%CE%B5%CE%BB%CE%BB%CE%B7%CE%BD%CE%B9%CE%BA%CE%B7/</a:t>
            </a:r>
            <a:endParaRPr lang="el-GR" dirty="0" smtClean="0"/>
          </a:p>
          <a:p>
            <a:r>
              <a:rPr lang="el-GR" dirty="0" smtClean="0"/>
              <a:t>Ιωάννης </a:t>
            </a:r>
            <a:r>
              <a:rPr lang="el-GR" dirty="0" err="1" smtClean="0"/>
              <a:t>Κοκκώνης</a:t>
            </a:r>
            <a:r>
              <a:rPr lang="el-GR" dirty="0" smtClean="0"/>
              <a:t>: πρωταγωνιστικός ρόλος</a:t>
            </a:r>
          </a:p>
          <a:p>
            <a:endParaRPr lang="el-GR" dirty="0"/>
          </a:p>
        </p:txBody>
      </p:sp>
      <p:pic>
        <p:nvPicPr>
          <p:cNvPr id="4" name="Εικόνα 3"/>
          <p:cNvPicPr>
            <a:picLocks noChangeAspect="1"/>
          </p:cNvPicPr>
          <p:nvPr/>
        </p:nvPicPr>
        <p:blipFill>
          <a:blip r:embed="rId3"/>
          <a:stretch>
            <a:fillRect/>
          </a:stretch>
        </p:blipFill>
        <p:spPr>
          <a:xfrm>
            <a:off x="10472737" y="1268226"/>
            <a:ext cx="1762125" cy="2600325"/>
          </a:xfrm>
          <a:prstGeom prst="rect">
            <a:avLst/>
          </a:prstGeom>
        </p:spPr>
      </p:pic>
    </p:spTree>
    <p:extLst>
      <p:ext uri="{BB962C8B-B14F-4D97-AF65-F5344CB8AC3E}">
        <p14:creationId xmlns:p14="http://schemas.microsoft.com/office/powerpoint/2010/main" val="1572397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Όθων</a:t>
            </a:r>
            <a:r>
              <a:rPr lang="el-GR" dirty="0" smtClean="0"/>
              <a:t> 1815-1867</a:t>
            </a:r>
            <a:endParaRPr lang="el-GR" dirty="0"/>
          </a:p>
        </p:txBody>
      </p:sp>
      <p:sp>
        <p:nvSpPr>
          <p:cNvPr id="3" name="Θέση περιεχομένου 2"/>
          <p:cNvSpPr>
            <a:spLocks noGrp="1"/>
          </p:cNvSpPr>
          <p:nvPr>
            <p:ph idx="1"/>
          </p:nvPr>
        </p:nvSpPr>
        <p:spPr/>
        <p:txBody>
          <a:bodyPr/>
          <a:lstStyle/>
          <a:p>
            <a:r>
              <a:rPr lang="el-GR" dirty="0" err="1" smtClean="0"/>
              <a:t>Όθων</a:t>
            </a:r>
            <a:r>
              <a:rPr lang="el-GR" dirty="0" smtClean="0"/>
              <a:t> Βασιλεύς της Ελλάδος 1832-1862</a:t>
            </a:r>
          </a:p>
          <a:p>
            <a:r>
              <a:rPr lang="el-GR" dirty="0" smtClean="0"/>
              <a:t>Εκπαιδευτικό σύστημα: συμπίλημα γερμανικού και γαλλικού συστήματος.</a:t>
            </a:r>
          </a:p>
          <a:p>
            <a:r>
              <a:rPr lang="el-GR" dirty="0" smtClean="0"/>
              <a:t>Δεν ταίριαζε με τις κοινωνικές ανάγκες της εποχής και της χώρας.</a:t>
            </a:r>
          </a:p>
          <a:p>
            <a:r>
              <a:rPr lang="el-GR" dirty="0" smtClean="0"/>
              <a:t>Παντελής απουσία της Παιδαγωγικής</a:t>
            </a:r>
          </a:p>
          <a:p>
            <a:r>
              <a:rPr lang="el-GR" dirty="0" smtClean="0"/>
              <a:t>Ιωάννης </a:t>
            </a:r>
            <a:r>
              <a:rPr lang="el-GR" dirty="0" err="1" smtClean="0"/>
              <a:t>Κοκκώνης</a:t>
            </a:r>
            <a:r>
              <a:rPr lang="el-GR" dirty="0" smtClean="0"/>
              <a:t>: πρωταγωνιστικός ρόλος</a:t>
            </a:r>
          </a:p>
          <a:p>
            <a:endParaRPr lang="el-GR" dirty="0"/>
          </a:p>
        </p:txBody>
      </p:sp>
      <p:pic>
        <p:nvPicPr>
          <p:cNvPr id="4" name="Εικόνα 3"/>
          <p:cNvPicPr>
            <a:picLocks noChangeAspect="1"/>
          </p:cNvPicPr>
          <p:nvPr/>
        </p:nvPicPr>
        <p:blipFill>
          <a:blip r:embed="rId2"/>
          <a:stretch>
            <a:fillRect/>
          </a:stretch>
        </p:blipFill>
        <p:spPr>
          <a:xfrm>
            <a:off x="10610850" y="152400"/>
            <a:ext cx="1485900" cy="3076575"/>
          </a:xfrm>
          <a:prstGeom prst="rect">
            <a:avLst/>
          </a:prstGeom>
        </p:spPr>
      </p:pic>
    </p:spTree>
    <p:extLst>
      <p:ext uri="{BB962C8B-B14F-4D97-AF65-F5344CB8AC3E}">
        <p14:creationId xmlns:p14="http://schemas.microsoft.com/office/powerpoint/2010/main" val="2975797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Ιωάννης </a:t>
            </a:r>
            <a:r>
              <a:rPr lang="el-GR" dirty="0" err="1" smtClean="0"/>
              <a:t>Κοκκώνης</a:t>
            </a:r>
            <a:endParaRPr lang="el-GR" dirty="0"/>
          </a:p>
        </p:txBody>
      </p:sp>
      <p:sp>
        <p:nvSpPr>
          <p:cNvPr id="3" name="Θέση περιεχομένου 2"/>
          <p:cNvSpPr>
            <a:spLocks noGrp="1"/>
          </p:cNvSpPr>
          <p:nvPr>
            <p:ph idx="1"/>
          </p:nvPr>
        </p:nvSpPr>
        <p:spPr>
          <a:xfrm>
            <a:off x="838200" y="1973077"/>
            <a:ext cx="10515600" cy="4486275"/>
          </a:xfrm>
        </p:spPr>
        <p:txBody>
          <a:bodyPr>
            <a:normAutofit fontScale="70000" lnSpcReduction="20000"/>
          </a:bodyPr>
          <a:lstStyle/>
          <a:p>
            <a:r>
              <a:rPr lang="el-GR" dirty="0" smtClean="0"/>
              <a:t>Γεννήθηκε το 1796 στο Καστρί της Κυνουρίας και μεγάλωσε στην Σμύρνη. Εκεί εκπαιδεύτηκε στην Ευαγγελική Σχολή. Στην Κωνσταντινούπολη δίδαξε για λίγο σε σπίτια, και από εκεί πήγε στο Παρίσι. Επέστρεψε στην Ελλάδα και διορίστηκε μέλος της επιτροπής για την </a:t>
            </a:r>
            <a:r>
              <a:rPr lang="el-GR" dirty="0" err="1" smtClean="0"/>
              <a:t>Προδαιδεία</a:t>
            </a:r>
            <a:r>
              <a:rPr lang="el-GR" dirty="0" smtClean="0"/>
              <a:t> και επιθεωρητής των διδακτικών ιδρυμάτων της Πελοποννήσου.</a:t>
            </a:r>
          </a:p>
          <a:p>
            <a:endParaRPr lang="el-GR" dirty="0" smtClean="0"/>
          </a:p>
          <a:p>
            <a:r>
              <a:rPr lang="el-GR" dirty="0" smtClean="0"/>
              <a:t>Διετέλεσε αντιπρόεδρος, σύμβουλος και μέλος του επιστημονικού συλλόγου της αρχαιολογικής εταιρείας και έφορος των αρχαιοτήτων των νησιών. Το 1835 διορίστηκε διευθυντής του Διδασκαλείου και γενικός επιθεωρητής των Σχολείων. Ήταν επίσης εισηγητής της ιδρύσεως της Φιλεκπαιδευτικής Εταιρείας και εκδότης του περιοδικού «ο Παιδαγωγός».</a:t>
            </a:r>
          </a:p>
          <a:p>
            <a:endParaRPr lang="el-GR" dirty="0" smtClean="0"/>
          </a:p>
          <a:p>
            <a:r>
              <a:rPr lang="el-GR" dirty="0" smtClean="0"/>
              <a:t>Απεβίωσε το 1864.</a:t>
            </a:r>
          </a:p>
          <a:p>
            <a:r>
              <a:rPr lang="en-US" dirty="0" smtClean="0">
                <a:hlinkClick r:id="rId2"/>
              </a:rPr>
              <a:t>https://el.wikipedia.org/wiki/%CE%99%CF%89%CE%AC%CE%BD%CE%BD%CE%B7%CF%82_%CE%9A%CE%BF%CE%BA%CE%BA%CF%8E%CE%BD%CE%B7%CF%82</a:t>
            </a:r>
            <a:endParaRPr lang="el-GR" dirty="0" smtClean="0"/>
          </a:p>
          <a:p>
            <a:r>
              <a:rPr lang="en-US" dirty="0" smtClean="0">
                <a:hlinkClick r:id="rId3"/>
              </a:rPr>
              <a:t>https://history.arsakeio.gr/index.php/8-2018-07-12-09-58-00/118-ioannis-kokkonis-o-empnefstis-tis-idrysis-tis-filekpaideftikis-etaireias</a:t>
            </a:r>
            <a:endParaRPr lang="el-GR" dirty="0" smtClean="0"/>
          </a:p>
          <a:p>
            <a:endParaRPr lang="el-GR" dirty="0"/>
          </a:p>
        </p:txBody>
      </p:sp>
      <p:pic>
        <p:nvPicPr>
          <p:cNvPr id="4" name="Εικόνα 3"/>
          <p:cNvPicPr>
            <a:picLocks noChangeAspect="1"/>
          </p:cNvPicPr>
          <p:nvPr/>
        </p:nvPicPr>
        <p:blipFill>
          <a:blip r:embed="rId4"/>
          <a:stretch>
            <a:fillRect/>
          </a:stretch>
        </p:blipFill>
        <p:spPr>
          <a:xfrm>
            <a:off x="10592059" y="-6676"/>
            <a:ext cx="1523482" cy="1979753"/>
          </a:xfrm>
          <a:prstGeom prst="rect">
            <a:avLst/>
          </a:prstGeom>
        </p:spPr>
      </p:pic>
    </p:spTree>
    <p:extLst>
      <p:ext uri="{BB962C8B-B14F-4D97-AF65-F5344CB8AC3E}">
        <p14:creationId xmlns:p14="http://schemas.microsoft.com/office/powerpoint/2010/main" val="267219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Αλληλοδιδακτική μέθοδος</a:t>
            </a:r>
            <a:endParaRPr lang="el-GR" dirty="0"/>
          </a:p>
        </p:txBody>
      </p:sp>
      <p:sp>
        <p:nvSpPr>
          <p:cNvPr id="3" name="Θέση περιεχομένου 2"/>
          <p:cNvSpPr>
            <a:spLocks noGrp="1"/>
          </p:cNvSpPr>
          <p:nvPr>
            <p:ph idx="1"/>
          </p:nvPr>
        </p:nvSpPr>
        <p:spPr>
          <a:xfrm>
            <a:off x="838200" y="1266092"/>
            <a:ext cx="10515600" cy="4910871"/>
          </a:xfrm>
        </p:spPr>
        <p:txBody>
          <a:bodyPr>
            <a:normAutofit fontScale="70000" lnSpcReduction="20000"/>
          </a:bodyPr>
          <a:lstStyle/>
          <a:p>
            <a:r>
              <a:rPr lang="el-GR" dirty="0" smtClean="0"/>
              <a:t>Σχολείο- ένας Δάσκαλος</a:t>
            </a:r>
          </a:p>
          <a:p>
            <a:r>
              <a:rPr lang="el-GR" dirty="0" smtClean="0"/>
              <a:t>Πρωτόσχολοι θρανίων</a:t>
            </a:r>
          </a:p>
          <a:p>
            <a:r>
              <a:rPr lang="el-GR" dirty="0" err="1" smtClean="0"/>
              <a:t>Υπαγορευτές</a:t>
            </a:r>
            <a:endParaRPr lang="el-GR" dirty="0" smtClean="0"/>
          </a:p>
          <a:p>
            <a:r>
              <a:rPr lang="el-GR" dirty="0" smtClean="0"/>
              <a:t>Πρωτόσχολοι ημικυκλίου</a:t>
            </a:r>
          </a:p>
          <a:p>
            <a:r>
              <a:rPr lang="el-GR" dirty="0" err="1" smtClean="0"/>
              <a:t>Ερμηνευτάδες</a:t>
            </a:r>
            <a:endParaRPr lang="el-GR" dirty="0" smtClean="0"/>
          </a:p>
          <a:p>
            <a:r>
              <a:rPr lang="el-GR" dirty="0" smtClean="0"/>
              <a:t>Γενικός πρωτόσχολος</a:t>
            </a:r>
          </a:p>
          <a:p>
            <a:r>
              <a:rPr lang="el-GR" dirty="0" smtClean="0"/>
              <a:t>Διακριτά καθήκοντα</a:t>
            </a:r>
          </a:p>
          <a:p>
            <a:r>
              <a:rPr lang="el-GR" dirty="0" smtClean="0"/>
              <a:t>Απόλυτη πειθαρχία</a:t>
            </a:r>
          </a:p>
          <a:p>
            <a:r>
              <a:rPr lang="el-GR" dirty="0" smtClean="0"/>
              <a:t>Αυταρχική δομή</a:t>
            </a:r>
          </a:p>
          <a:p>
            <a:r>
              <a:rPr lang="el-GR" dirty="0" smtClean="0"/>
              <a:t>Τιμωρίες και εκφοβισμός</a:t>
            </a:r>
          </a:p>
          <a:p>
            <a:r>
              <a:rPr lang="el-GR" dirty="0" smtClean="0"/>
              <a:t>Ψιττακισμός: αποστήθιση χωρίς ενδιαφέρον για την κατανόηση του νοήματος.</a:t>
            </a:r>
          </a:p>
          <a:p>
            <a:r>
              <a:rPr lang="el-GR" dirty="0" smtClean="0"/>
              <a:t>Οι δάσκαλοι εκπαιδεύονται στην εφαρμογή της αλληλοδιδακτικής μεθόδου με θρησκευτική ευλάβεια.</a:t>
            </a:r>
          </a:p>
          <a:p>
            <a:r>
              <a:rPr lang="en-US" dirty="0" smtClean="0"/>
              <a:t>https://amitos.library.uop.gr/xmlui/bitstream/handle/123456789/6489/Sinapi_1012201903045.pdf?sequence=5&amp;isAllowed=y</a:t>
            </a:r>
            <a:endParaRPr lang="el-GR" dirty="0" smtClean="0"/>
          </a:p>
          <a:p>
            <a:endParaRPr lang="el-GR" dirty="0"/>
          </a:p>
        </p:txBody>
      </p:sp>
      <p:pic>
        <p:nvPicPr>
          <p:cNvPr id="5" name="Εικόνα 4"/>
          <p:cNvPicPr>
            <a:picLocks noChangeAspect="1"/>
          </p:cNvPicPr>
          <p:nvPr/>
        </p:nvPicPr>
        <p:blipFill>
          <a:blip r:embed="rId2"/>
          <a:stretch>
            <a:fillRect/>
          </a:stretch>
        </p:blipFill>
        <p:spPr>
          <a:xfrm>
            <a:off x="6151469" y="1502429"/>
            <a:ext cx="4323790" cy="2744533"/>
          </a:xfrm>
          <a:prstGeom prst="rect">
            <a:avLst/>
          </a:prstGeom>
        </p:spPr>
      </p:pic>
    </p:spTree>
    <p:extLst>
      <p:ext uri="{BB962C8B-B14F-4D97-AF65-F5344CB8AC3E}">
        <p14:creationId xmlns:p14="http://schemas.microsoft.com/office/powerpoint/2010/main" val="415072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2800" b="1" dirty="0" smtClean="0"/>
              <a:t>Σύλλογος προς </a:t>
            </a:r>
            <a:r>
              <a:rPr lang="el-GR" sz="2800" b="1" dirty="0" err="1" smtClean="0"/>
              <a:t>διάδοσιν</a:t>
            </a:r>
            <a:r>
              <a:rPr lang="el-GR" sz="2800" b="1" dirty="0" smtClean="0"/>
              <a:t> των Ελληνικών Γραμμάτων 1869</a:t>
            </a:r>
            <a:endParaRPr lang="el-GR" sz="2800" b="1" dirty="0"/>
          </a:p>
        </p:txBody>
      </p:sp>
      <p:sp>
        <p:nvSpPr>
          <p:cNvPr id="3" name="Θέση περιεχομένου 2"/>
          <p:cNvSpPr>
            <a:spLocks noGrp="1"/>
          </p:cNvSpPr>
          <p:nvPr>
            <p:ph idx="1"/>
          </p:nvPr>
        </p:nvSpPr>
        <p:spPr>
          <a:xfrm>
            <a:off x="838200" y="1825624"/>
            <a:ext cx="10767646" cy="5419237"/>
          </a:xfrm>
        </p:spPr>
        <p:txBody>
          <a:bodyPr>
            <a:normAutofit lnSpcReduction="10000"/>
          </a:bodyPr>
          <a:lstStyle/>
          <a:p>
            <a:r>
              <a:rPr lang="el-GR" dirty="0" smtClean="0"/>
              <a:t>Διδασκαλείο Θεσσαλονίκης</a:t>
            </a:r>
          </a:p>
          <a:p>
            <a:r>
              <a:rPr lang="el-GR" dirty="0" err="1" smtClean="0"/>
              <a:t>Υποδιδασκαλείο</a:t>
            </a:r>
            <a:r>
              <a:rPr lang="el-GR" dirty="0" smtClean="0"/>
              <a:t> στις Σέρρες</a:t>
            </a:r>
          </a:p>
          <a:p>
            <a:r>
              <a:rPr lang="el-GR" dirty="0" smtClean="0"/>
              <a:t>Ιεροδιδασκαλείο στην Έδεσσα</a:t>
            </a:r>
          </a:p>
          <a:p>
            <a:r>
              <a:rPr lang="el-GR" dirty="0" smtClean="0"/>
              <a:t>Σχολεία στην επικράτεια</a:t>
            </a:r>
          </a:p>
          <a:p>
            <a:r>
              <a:rPr lang="el-GR" dirty="0" smtClean="0"/>
              <a:t>Χορήγηση υποτροφιών για σπουδές στην Παιδαγωγική στη Γερμανία.</a:t>
            </a:r>
          </a:p>
          <a:p>
            <a:r>
              <a:rPr lang="el-GR" dirty="0" smtClean="0"/>
              <a:t>Πρώτοι υπότροφοι </a:t>
            </a:r>
          </a:p>
          <a:p>
            <a:r>
              <a:rPr lang="el-GR" dirty="0" err="1" smtClean="0"/>
              <a:t>Χαρίσιος</a:t>
            </a:r>
            <a:r>
              <a:rPr lang="el-GR" dirty="0" smtClean="0"/>
              <a:t> </a:t>
            </a:r>
            <a:r>
              <a:rPr lang="el-GR" dirty="0" err="1" smtClean="0"/>
              <a:t>Παπαμάρκος</a:t>
            </a:r>
            <a:endParaRPr lang="el-GR" dirty="0" smtClean="0"/>
          </a:p>
          <a:p>
            <a:r>
              <a:rPr lang="el-GR" dirty="0" smtClean="0"/>
              <a:t>Σπυρίδων Μωραΐτης</a:t>
            </a:r>
          </a:p>
          <a:p>
            <a:r>
              <a:rPr lang="el-GR" dirty="0" smtClean="0"/>
              <a:t>Παναγιώτης Οικονόμου</a:t>
            </a:r>
          </a:p>
          <a:p>
            <a:r>
              <a:rPr lang="el-GR" dirty="0" smtClean="0"/>
              <a:t>Καταβάλλεται προσπάθεια αντικατάστασης της αλληλοδιδακτικής μεθόδου με τη </a:t>
            </a:r>
            <a:r>
              <a:rPr lang="el-GR" dirty="0" err="1" smtClean="0"/>
              <a:t>συνδιδακτική</a:t>
            </a:r>
            <a:r>
              <a:rPr lang="el-GR" dirty="0" smtClean="0"/>
              <a:t> μέθοδο (</a:t>
            </a:r>
            <a:r>
              <a:rPr lang="el-GR" dirty="0" err="1" smtClean="0"/>
              <a:t>Ερβαρτιανή</a:t>
            </a:r>
            <a:r>
              <a:rPr lang="el-GR" dirty="0" smtClean="0"/>
              <a:t>).</a:t>
            </a:r>
          </a:p>
          <a:p>
            <a:endParaRPr lang="el-GR" dirty="0"/>
          </a:p>
        </p:txBody>
      </p:sp>
      <p:pic>
        <p:nvPicPr>
          <p:cNvPr id="4" name="Εικόνα 3"/>
          <p:cNvPicPr>
            <a:picLocks noChangeAspect="1"/>
          </p:cNvPicPr>
          <p:nvPr/>
        </p:nvPicPr>
        <p:blipFill>
          <a:blip r:embed="rId2"/>
          <a:stretch>
            <a:fillRect/>
          </a:stretch>
        </p:blipFill>
        <p:spPr>
          <a:xfrm>
            <a:off x="6517061" y="1429590"/>
            <a:ext cx="2143125" cy="2143125"/>
          </a:xfrm>
          <a:prstGeom prst="rect">
            <a:avLst/>
          </a:prstGeom>
        </p:spPr>
      </p:pic>
    </p:spTree>
    <p:extLst>
      <p:ext uri="{BB962C8B-B14F-4D97-AF65-F5344CB8AC3E}">
        <p14:creationId xmlns:p14="http://schemas.microsoft.com/office/powerpoint/2010/main" val="354845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Διδασκαλεία</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Εκπαιδεύει του δασκάλους και υποβάλλει σε εξετάσεις τους μέλλοντας να ασκήσουν το επάγγελμα του δημοδιδασκάλου.</a:t>
            </a:r>
          </a:p>
          <a:p>
            <a:r>
              <a:rPr lang="el-GR" dirty="0" smtClean="0"/>
              <a:t>Παιδαγωγική: περιοριζόταν στην εκμάθηση της </a:t>
            </a:r>
            <a:r>
              <a:rPr lang="el-GR" dirty="0" err="1" smtClean="0"/>
              <a:t>ερβαρτιανής</a:t>
            </a:r>
            <a:r>
              <a:rPr lang="el-GR" dirty="0" smtClean="0"/>
              <a:t> μεθόδου .</a:t>
            </a:r>
          </a:p>
          <a:p>
            <a:r>
              <a:rPr lang="el-GR" dirty="0" err="1" smtClean="0"/>
              <a:t>Συδιδακτική</a:t>
            </a:r>
            <a:r>
              <a:rPr lang="el-GR" dirty="0" smtClean="0"/>
              <a:t> μέθοδος: ο δάσκαλος έχοντας μπροστά του τους μαθητές τους διδάσκει όλους μαζί.</a:t>
            </a:r>
          </a:p>
          <a:p>
            <a:r>
              <a:rPr lang="el-GR" dirty="0" smtClean="0"/>
              <a:t>1877 Ο Καθηγητής φιλολογίας </a:t>
            </a:r>
            <a:r>
              <a:rPr lang="el-GR" dirty="0" err="1" smtClean="0"/>
              <a:t>Πανταζίδης</a:t>
            </a:r>
            <a:r>
              <a:rPr lang="el-GR" dirty="0" smtClean="0"/>
              <a:t> δίδαξε «Γυμνασιακή Παιδαγωγική».</a:t>
            </a:r>
          </a:p>
          <a:p>
            <a:r>
              <a:rPr lang="el-GR" dirty="0" smtClean="0"/>
              <a:t>Ο Καθηγητής Φιλοσοφίας Χρήστος Οικονόμου δίδαξε Γενική Παιδαγωγική.</a:t>
            </a:r>
          </a:p>
          <a:p>
            <a:r>
              <a:rPr lang="el-GR" dirty="0" smtClean="0"/>
              <a:t>1899 ο πρώτος Καθηγητής Φιλοσοφίας και Παιδαγωγικής Δημήτριος </a:t>
            </a:r>
            <a:r>
              <a:rPr lang="el-GR" dirty="0" err="1" smtClean="0"/>
              <a:t>Ζαγγογιάννης</a:t>
            </a:r>
            <a:r>
              <a:rPr lang="el-GR" dirty="0" smtClean="0"/>
              <a:t>.</a:t>
            </a:r>
          </a:p>
          <a:p>
            <a:r>
              <a:rPr lang="el-GR" dirty="0" smtClean="0"/>
              <a:t>Μαρτυρία του Καθηγητού του Πανεπιστημίου Θεσσαλονίκης: «πότε θα τελειώσει το μάθημα».</a:t>
            </a:r>
            <a:endParaRPr lang="el-GR" dirty="0"/>
          </a:p>
        </p:txBody>
      </p:sp>
      <p:pic>
        <p:nvPicPr>
          <p:cNvPr id="4" name="Εικόνα 3"/>
          <p:cNvPicPr>
            <a:picLocks noChangeAspect="1"/>
          </p:cNvPicPr>
          <p:nvPr/>
        </p:nvPicPr>
        <p:blipFill>
          <a:blip r:embed="rId2"/>
          <a:stretch>
            <a:fillRect/>
          </a:stretch>
        </p:blipFill>
        <p:spPr>
          <a:xfrm>
            <a:off x="6209179" y="180181"/>
            <a:ext cx="2705100" cy="1695450"/>
          </a:xfrm>
          <a:prstGeom prst="rect">
            <a:avLst/>
          </a:prstGeom>
        </p:spPr>
      </p:pic>
    </p:spTree>
    <p:extLst>
      <p:ext uri="{BB962C8B-B14F-4D97-AF65-F5344CB8AC3E}">
        <p14:creationId xmlns:p14="http://schemas.microsoft.com/office/powerpoint/2010/main" val="1362417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Νικόλαος </a:t>
            </a:r>
            <a:r>
              <a:rPr lang="el-GR" dirty="0" err="1" smtClean="0"/>
              <a:t>Εξαρχόπουλος</a:t>
            </a:r>
            <a:r>
              <a:rPr lang="el-GR" dirty="0" smtClean="0"/>
              <a:t> 1874-1960</a:t>
            </a:r>
            <a:endParaRPr lang="el-GR" dirty="0"/>
          </a:p>
        </p:txBody>
      </p:sp>
      <p:sp>
        <p:nvSpPr>
          <p:cNvPr id="3" name="Θέση περιεχομένου 2"/>
          <p:cNvSpPr>
            <a:spLocks noGrp="1"/>
          </p:cNvSpPr>
          <p:nvPr>
            <p:ph idx="1"/>
          </p:nvPr>
        </p:nvSpPr>
        <p:spPr/>
        <p:txBody>
          <a:bodyPr/>
          <a:lstStyle/>
          <a:p>
            <a:r>
              <a:rPr lang="el-GR" dirty="0" smtClean="0"/>
              <a:t>Καθηγητές Πανεπιστημίου- Διευθυντές Διδασκαλείων</a:t>
            </a:r>
          </a:p>
          <a:p>
            <a:r>
              <a:rPr lang="el-GR" dirty="0" smtClean="0"/>
              <a:t>1921΄: ίδρυση έδρα Παιδαγωγικής.</a:t>
            </a:r>
          </a:p>
          <a:p>
            <a:r>
              <a:rPr lang="el-GR" dirty="0" smtClean="0"/>
              <a:t>Ίδρυση εργαστηρίου Πειραματικής παιδαγωγικής</a:t>
            </a:r>
          </a:p>
          <a:p>
            <a:r>
              <a:rPr lang="el-GR" dirty="0" smtClean="0"/>
              <a:t>Ίδρυση Πειραματικού Σχολείου</a:t>
            </a:r>
          </a:p>
          <a:p>
            <a:r>
              <a:rPr lang="el-GR" dirty="0" smtClean="0"/>
              <a:t>Ίδρυση Σχολής για τη μετεκπαίδευση των δασκάλων.</a:t>
            </a:r>
          </a:p>
          <a:p>
            <a:r>
              <a:rPr lang="el-GR" dirty="0" smtClean="0"/>
              <a:t>Υποχρεωτική παρακολούθηση των παιδαγωγικών μαθημάτων από τους φοιτητές της Θεολογικής και άλλων Σχολών.</a:t>
            </a:r>
            <a:endParaRPr lang="el-GR" dirty="0"/>
          </a:p>
        </p:txBody>
      </p:sp>
      <p:pic>
        <p:nvPicPr>
          <p:cNvPr id="4" name="Εικόνα 3"/>
          <p:cNvPicPr>
            <a:picLocks noChangeAspect="1"/>
          </p:cNvPicPr>
          <p:nvPr/>
        </p:nvPicPr>
        <p:blipFill>
          <a:blip r:embed="rId2"/>
          <a:stretch>
            <a:fillRect/>
          </a:stretch>
        </p:blipFill>
        <p:spPr>
          <a:xfrm>
            <a:off x="10016378" y="1177178"/>
            <a:ext cx="1733550" cy="2647950"/>
          </a:xfrm>
          <a:prstGeom prst="rect">
            <a:avLst/>
          </a:prstGeom>
        </p:spPr>
      </p:pic>
    </p:spTree>
    <p:extLst>
      <p:ext uri="{BB962C8B-B14F-4D97-AF65-F5344CB8AC3E}">
        <p14:creationId xmlns:p14="http://schemas.microsoft.com/office/powerpoint/2010/main" val="356381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Κίνημα του παιδιού- Νέα Αγωγή</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dirty="0" smtClean="0"/>
              <a:t>Αλέξανδρος Δελμούζος 1880-1956</a:t>
            </a:r>
          </a:p>
          <a:p>
            <a:r>
              <a:rPr lang="el-GR" dirty="0" smtClean="0"/>
              <a:t>Δημήτρης Γληνός  1882-1943</a:t>
            </a:r>
          </a:p>
          <a:p>
            <a:r>
              <a:rPr lang="el-GR" dirty="0" smtClean="0"/>
              <a:t>Μανόλης Τριανταφυλλίδης 1883-1959</a:t>
            </a:r>
          </a:p>
          <a:p>
            <a:r>
              <a:rPr lang="el-GR" dirty="0" smtClean="0"/>
              <a:t>Δημοτική γλώσσα</a:t>
            </a:r>
          </a:p>
          <a:p>
            <a:r>
              <a:rPr lang="el-GR" dirty="0" smtClean="0"/>
              <a:t>Εκπαιδευτικός Όμιλος: ίδρυση 1910-1927</a:t>
            </a:r>
          </a:p>
          <a:p>
            <a:r>
              <a:rPr lang="en-US" dirty="0" smtClean="0"/>
              <a:t>Pestalozzi- </a:t>
            </a:r>
            <a:r>
              <a:rPr lang="el-GR" dirty="0" smtClean="0"/>
              <a:t>Σχολείο Εργασίας</a:t>
            </a:r>
          </a:p>
          <a:p>
            <a:r>
              <a:rPr lang="el-GR" dirty="0" smtClean="0"/>
              <a:t>Ανώτερο Παρθεναγωγείο Βόλου 1908-1911</a:t>
            </a:r>
          </a:p>
          <a:p>
            <a:r>
              <a:rPr lang="en-US" dirty="0" smtClean="0">
                <a:hlinkClick r:id="rId2"/>
              </a:rPr>
              <a:t>https://www.researchgate.net/publication/352380447_O_Ekpaideutikos_Omilos_systase_protagonistes_drase_diaspase</a:t>
            </a:r>
            <a:endParaRPr lang="el-GR" dirty="0" smtClean="0"/>
          </a:p>
          <a:p>
            <a:r>
              <a:rPr lang="en-US" dirty="0" smtClean="0">
                <a:hlinkClick r:id="rId3"/>
              </a:rPr>
              <a:t>http://www.elliepek.gr/documents/6o_synedrio_eisigiseis/94_Messini_Eirini.pdf</a:t>
            </a:r>
            <a:endParaRPr lang="el-GR" dirty="0" smtClean="0"/>
          </a:p>
          <a:p>
            <a:r>
              <a:rPr lang="en-US" dirty="0" smtClean="0"/>
              <a:t>https://www.openbook.gr/to-parthenagwgeio-tou-volou-a/</a:t>
            </a:r>
            <a:endParaRPr lang="el-GR" dirty="0" smtClean="0"/>
          </a:p>
          <a:p>
            <a:endParaRPr lang="el-GR" dirty="0"/>
          </a:p>
        </p:txBody>
      </p:sp>
      <p:pic>
        <p:nvPicPr>
          <p:cNvPr id="4" name="Εικόνα 3"/>
          <p:cNvPicPr>
            <a:picLocks noChangeAspect="1"/>
          </p:cNvPicPr>
          <p:nvPr/>
        </p:nvPicPr>
        <p:blipFill>
          <a:blip r:embed="rId4"/>
          <a:stretch>
            <a:fillRect/>
          </a:stretch>
        </p:blipFill>
        <p:spPr>
          <a:xfrm>
            <a:off x="8018370" y="1503828"/>
            <a:ext cx="3767930" cy="2530289"/>
          </a:xfrm>
          <a:prstGeom prst="rect">
            <a:avLst/>
          </a:prstGeom>
        </p:spPr>
      </p:pic>
    </p:spTree>
    <p:extLst>
      <p:ext uri="{BB962C8B-B14F-4D97-AF65-F5344CB8AC3E}">
        <p14:creationId xmlns:p14="http://schemas.microsoft.com/office/powerpoint/2010/main" val="2864292791"/>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109</TotalTime>
  <Words>697</Words>
  <Application>Microsoft Office PowerPoint</Application>
  <PresentationFormat>Ευρεία οθόνη</PresentationFormat>
  <Paragraphs>106</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Calibri</vt:lpstr>
      <vt:lpstr>Calibri Light</vt:lpstr>
      <vt:lpstr>Office Theme</vt:lpstr>
      <vt:lpstr>ΠΑΙΔΑΓΩΓΙΚΗ 7η εισήγηση  </vt:lpstr>
      <vt:lpstr>Η Εξέλιξη της Ελληνικής παιδαγωγικής σκέψης και πράξης</vt:lpstr>
      <vt:lpstr>Όθων 1815-1867</vt:lpstr>
      <vt:lpstr>Ιωάννης Κοκκώνης</vt:lpstr>
      <vt:lpstr>Αλληλοδιδακτική μέθοδος</vt:lpstr>
      <vt:lpstr>Σύλλογος προς διάδοσιν των Ελληνικών Γραμμάτων 1869</vt:lpstr>
      <vt:lpstr>Διδασκαλεία</vt:lpstr>
      <vt:lpstr>Νικόλαος Εξαρχόπουλος 1874-1960</vt:lpstr>
      <vt:lpstr>Κίνημα του παιδιού- Νέα Αγωγή</vt:lpstr>
      <vt:lpstr>Εκπαιδευτικός διχασμός</vt:lpstr>
      <vt:lpstr>Τι, Πώς, Σε ποιον; </vt:lpstr>
      <vt:lpstr>Δημήτρης  Γληνός</vt:lpstr>
      <vt:lpstr>Παρουσίαση του PowerPoint</vt:lpstr>
      <vt:lpstr>Ερώτηση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ΠΑΙΔΑΓΩΓΙΚΗ 5η εισήγηση 2023-2024 </dc:title>
  <dc:creator>Λογαριασμός Microsoft</dc:creator>
  <cp:lastModifiedBy>User</cp:lastModifiedBy>
  <cp:revision>19</cp:revision>
  <dcterms:created xsi:type="dcterms:W3CDTF">2024-04-02T06:09:03Z</dcterms:created>
  <dcterms:modified xsi:type="dcterms:W3CDTF">2025-04-02T06:24:54Z</dcterms:modified>
</cp:coreProperties>
</file>