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86" r:id="rId3"/>
    <p:sldId id="287" r:id="rId4"/>
    <p:sldId id="288" r:id="rId5"/>
    <p:sldId id="289" r:id="rId6"/>
    <p:sldId id="290" r:id="rId7"/>
    <p:sldId id="291" r:id="rId8"/>
    <p:sldId id="292" r:id="rId9"/>
    <p:sldId id="293" r:id="rId10"/>
    <p:sldId id="294" r:id="rId11"/>
    <p:sldId id="295" r:id="rId12"/>
    <p:sldId id="296" r:id="rId13"/>
    <p:sldId id="297" r:id="rId14"/>
    <p:sldId id="298" r:id="rId15"/>
    <p:sldId id="299" r:id="rId16"/>
    <p:sldId id="300" r:id="rId17"/>
    <p:sldId id="301" r:id="rId18"/>
    <p:sldId id="302" r:id="rId19"/>
    <p:sldId id="303" r:id="rId20"/>
    <p:sldId id="304" r:id="rId21"/>
    <p:sldId id="305" r:id="rId2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2" d="100"/>
          <a:sy n="92" d="100"/>
        </p:scale>
        <p:origin x="1314"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D9E44CF4-FED6-4AAF-B2AB-79E82BFDFEDD}"/>
    <pc:docChg chg="custSel modSld">
      <pc:chgData name="MARIA KARAMPELIA" userId="9dfcc2cac66bf474" providerId="LiveId" clId="{D9E44CF4-FED6-4AAF-B2AB-79E82BFDFEDD}" dt="2025-02-06T13:58:35.719" v="11" actId="207"/>
      <pc:docMkLst>
        <pc:docMk/>
      </pc:docMkLst>
      <pc:sldChg chg="modSp mod">
        <pc:chgData name="MARIA KARAMPELIA" userId="9dfcc2cac66bf474" providerId="LiveId" clId="{D9E44CF4-FED6-4AAF-B2AB-79E82BFDFEDD}" dt="2025-02-06T13:58:18.218" v="10" actId="207"/>
        <pc:sldMkLst>
          <pc:docMk/>
          <pc:sldMk cId="2520908478" sldId="286"/>
        </pc:sldMkLst>
        <pc:spChg chg="mod">
          <ac:chgData name="MARIA KARAMPELIA" userId="9dfcc2cac66bf474" providerId="LiveId" clId="{D9E44CF4-FED6-4AAF-B2AB-79E82BFDFEDD}" dt="2025-02-06T13:58:18.218" v="10" actId="207"/>
          <ac:spMkLst>
            <pc:docMk/>
            <pc:sldMk cId="2520908478" sldId="286"/>
            <ac:spMk id="3" creationId="{4688F5AF-B7B6-37C7-F152-D3C4111632FC}"/>
          </ac:spMkLst>
        </pc:spChg>
      </pc:sldChg>
      <pc:sldChg chg="modSp mod">
        <pc:chgData name="MARIA KARAMPELIA" userId="9dfcc2cac66bf474" providerId="LiveId" clId="{D9E44CF4-FED6-4AAF-B2AB-79E82BFDFEDD}" dt="2025-02-06T13:58:35.719" v="11" actId="207"/>
        <pc:sldMkLst>
          <pc:docMk/>
          <pc:sldMk cId="251345655" sldId="287"/>
        </pc:sldMkLst>
        <pc:spChg chg="mod">
          <ac:chgData name="MARIA KARAMPELIA" userId="9dfcc2cac66bf474" providerId="LiveId" clId="{D9E44CF4-FED6-4AAF-B2AB-79E82BFDFEDD}" dt="2025-02-06T13:58:35.719" v="11" actId="207"/>
          <ac:spMkLst>
            <pc:docMk/>
            <pc:sldMk cId="251345655" sldId="287"/>
            <ac:spMk id="3" creationId="{95209FE1-436C-3D60-B641-FADC5551D6E0}"/>
          </ac:spMkLst>
        </pc:spChg>
      </pc:sldChg>
      <pc:sldChg chg="modSp mod">
        <pc:chgData name="MARIA KARAMPELIA" userId="9dfcc2cac66bf474" providerId="LiveId" clId="{D9E44CF4-FED6-4AAF-B2AB-79E82BFDFEDD}" dt="2024-05-26T19:55:37.162" v="8" actId="20577"/>
        <pc:sldMkLst>
          <pc:docMk/>
          <pc:sldMk cId="1551885655" sldId="291"/>
        </pc:sldMkLst>
      </pc:sldChg>
      <pc:sldChg chg="modSp mod">
        <pc:chgData name="MARIA KARAMPELIA" userId="9dfcc2cac66bf474" providerId="LiveId" clId="{D9E44CF4-FED6-4AAF-B2AB-79E82BFDFEDD}" dt="2024-04-22T10:36:13.245" v="1" actId="20577"/>
        <pc:sldMkLst>
          <pc:docMk/>
          <pc:sldMk cId="2313610714" sldId="295"/>
        </pc:sldMkLst>
      </pc:sldChg>
      <pc:sldChg chg="modSp mod">
        <pc:chgData name="MARIA KARAMPELIA" userId="9dfcc2cac66bf474" providerId="LiveId" clId="{D9E44CF4-FED6-4AAF-B2AB-79E82BFDFEDD}" dt="2024-05-26T19:58:01.026" v="9" actId="313"/>
        <pc:sldMkLst>
          <pc:docMk/>
          <pc:sldMk cId="2500404620" sldId="298"/>
        </pc:sldMkLst>
      </pc:sldChg>
      <pc:sldChg chg="modSp mod">
        <pc:chgData name="MARIA KARAMPELIA" userId="9dfcc2cac66bf474" providerId="LiveId" clId="{D9E44CF4-FED6-4AAF-B2AB-79E82BFDFEDD}" dt="2024-04-22T11:23:55.005" v="7" actId="20577"/>
        <pc:sldMkLst>
          <pc:docMk/>
          <pc:sldMk cId="3772108796" sldId="303"/>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FD0A69-F7BE-41BF-66DB-E15173833E5B}"/>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72279E38-DBC6-76AF-CDEF-8961BC82C7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5608B0E2-7458-FE26-C3F1-D862DB98816C}"/>
              </a:ext>
            </a:extLst>
          </p:cNvPr>
          <p:cNvSpPr>
            <a:spLocks noGrp="1"/>
          </p:cNvSpPr>
          <p:nvPr>
            <p:ph type="dt" sz="half" idx="10"/>
          </p:nvPr>
        </p:nvSpPr>
        <p:spPr/>
        <p:txBody>
          <a:bodyPr/>
          <a:lstStyle/>
          <a:p>
            <a:fld id="{3EC0D0B7-10FF-4CDD-A971-9594363E1AC5}" type="datetimeFigureOut">
              <a:rPr lang="el-GR" smtClean="0"/>
              <a:t>6/2/2025</a:t>
            </a:fld>
            <a:endParaRPr lang="el-GR"/>
          </a:p>
        </p:txBody>
      </p:sp>
      <p:sp>
        <p:nvSpPr>
          <p:cNvPr id="5" name="Θέση υποσέλιδου 4">
            <a:extLst>
              <a:ext uri="{FF2B5EF4-FFF2-40B4-BE49-F238E27FC236}">
                <a16:creationId xmlns:a16="http://schemas.microsoft.com/office/drawing/2014/main" id="{41A0802E-7B7E-0825-EB71-744B1116293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0AAA8F8-1A37-65C7-6DF8-551D79FA5E3B}"/>
              </a:ext>
            </a:extLst>
          </p:cNvPr>
          <p:cNvSpPr>
            <a:spLocks noGrp="1"/>
          </p:cNvSpPr>
          <p:nvPr>
            <p:ph type="sldNum" sz="quarter" idx="12"/>
          </p:nvPr>
        </p:nvSpPr>
        <p:spPr/>
        <p:txBody>
          <a:bodyPr/>
          <a:lstStyle/>
          <a:p>
            <a:fld id="{D8428D45-1A07-4A39-B1E9-B8198DE84FFC}" type="slidenum">
              <a:rPr lang="el-GR" smtClean="0"/>
              <a:t>‹#›</a:t>
            </a:fld>
            <a:endParaRPr lang="el-GR"/>
          </a:p>
        </p:txBody>
      </p:sp>
    </p:spTree>
    <p:extLst>
      <p:ext uri="{BB962C8B-B14F-4D97-AF65-F5344CB8AC3E}">
        <p14:creationId xmlns:p14="http://schemas.microsoft.com/office/powerpoint/2010/main" val="19733221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F626F3-B8FB-3AC9-7AF0-FA4C03608A5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C102B730-ACAF-E509-E294-C7FC076EFC15}"/>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AF7D00D4-28A6-C3E0-DBA4-D76ACE0C73F9}"/>
              </a:ext>
            </a:extLst>
          </p:cNvPr>
          <p:cNvSpPr>
            <a:spLocks noGrp="1"/>
          </p:cNvSpPr>
          <p:nvPr>
            <p:ph type="dt" sz="half" idx="10"/>
          </p:nvPr>
        </p:nvSpPr>
        <p:spPr/>
        <p:txBody>
          <a:bodyPr/>
          <a:lstStyle/>
          <a:p>
            <a:fld id="{3EC0D0B7-10FF-4CDD-A971-9594363E1AC5}" type="datetimeFigureOut">
              <a:rPr lang="el-GR" smtClean="0"/>
              <a:t>6/2/2025</a:t>
            </a:fld>
            <a:endParaRPr lang="el-GR"/>
          </a:p>
        </p:txBody>
      </p:sp>
      <p:sp>
        <p:nvSpPr>
          <p:cNvPr id="5" name="Θέση υποσέλιδου 4">
            <a:extLst>
              <a:ext uri="{FF2B5EF4-FFF2-40B4-BE49-F238E27FC236}">
                <a16:creationId xmlns:a16="http://schemas.microsoft.com/office/drawing/2014/main" id="{CD679616-8D12-4A15-5A24-B3F89403409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4CE10FB-1D41-F6AD-8BE7-4E91CE1A5A99}"/>
              </a:ext>
            </a:extLst>
          </p:cNvPr>
          <p:cNvSpPr>
            <a:spLocks noGrp="1"/>
          </p:cNvSpPr>
          <p:nvPr>
            <p:ph type="sldNum" sz="quarter" idx="12"/>
          </p:nvPr>
        </p:nvSpPr>
        <p:spPr/>
        <p:txBody>
          <a:bodyPr/>
          <a:lstStyle/>
          <a:p>
            <a:fld id="{D8428D45-1A07-4A39-B1E9-B8198DE84FFC}" type="slidenum">
              <a:rPr lang="el-GR" smtClean="0"/>
              <a:t>‹#›</a:t>
            </a:fld>
            <a:endParaRPr lang="el-GR"/>
          </a:p>
        </p:txBody>
      </p:sp>
    </p:spTree>
    <p:extLst>
      <p:ext uri="{BB962C8B-B14F-4D97-AF65-F5344CB8AC3E}">
        <p14:creationId xmlns:p14="http://schemas.microsoft.com/office/powerpoint/2010/main" val="3858188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C412DDD2-8DC5-DDBA-DDF5-029C1C071B12}"/>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89484115-B614-510B-C8A5-8B0E4AE025CD}"/>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C0C8D377-1357-6719-DEB3-D23CC27B0BAE}"/>
              </a:ext>
            </a:extLst>
          </p:cNvPr>
          <p:cNvSpPr>
            <a:spLocks noGrp="1"/>
          </p:cNvSpPr>
          <p:nvPr>
            <p:ph type="dt" sz="half" idx="10"/>
          </p:nvPr>
        </p:nvSpPr>
        <p:spPr/>
        <p:txBody>
          <a:bodyPr/>
          <a:lstStyle/>
          <a:p>
            <a:fld id="{3EC0D0B7-10FF-4CDD-A971-9594363E1AC5}" type="datetimeFigureOut">
              <a:rPr lang="el-GR" smtClean="0"/>
              <a:t>6/2/2025</a:t>
            </a:fld>
            <a:endParaRPr lang="el-GR"/>
          </a:p>
        </p:txBody>
      </p:sp>
      <p:sp>
        <p:nvSpPr>
          <p:cNvPr id="5" name="Θέση υποσέλιδου 4">
            <a:extLst>
              <a:ext uri="{FF2B5EF4-FFF2-40B4-BE49-F238E27FC236}">
                <a16:creationId xmlns:a16="http://schemas.microsoft.com/office/drawing/2014/main" id="{CA59E8BF-BE62-F890-6645-29B1C060180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B069BB3-851A-5BF3-1E95-89A710E72CA9}"/>
              </a:ext>
            </a:extLst>
          </p:cNvPr>
          <p:cNvSpPr>
            <a:spLocks noGrp="1"/>
          </p:cNvSpPr>
          <p:nvPr>
            <p:ph type="sldNum" sz="quarter" idx="12"/>
          </p:nvPr>
        </p:nvSpPr>
        <p:spPr/>
        <p:txBody>
          <a:bodyPr/>
          <a:lstStyle/>
          <a:p>
            <a:fld id="{D8428D45-1A07-4A39-B1E9-B8198DE84FFC}" type="slidenum">
              <a:rPr lang="el-GR" smtClean="0"/>
              <a:t>‹#›</a:t>
            </a:fld>
            <a:endParaRPr lang="el-GR"/>
          </a:p>
        </p:txBody>
      </p:sp>
    </p:spTree>
    <p:extLst>
      <p:ext uri="{BB962C8B-B14F-4D97-AF65-F5344CB8AC3E}">
        <p14:creationId xmlns:p14="http://schemas.microsoft.com/office/powerpoint/2010/main" val="498589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1B683E6-618A-F1A9-E2DD-F2F46789895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C201301-55E5-A555-4FDF-F4A19E3AF878}"/>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1A2AB1B-9566-0C7F-81CB-009B3A2BF4FA}"/>
              </a:ext>
            </a:extLst>
          </p:cNvPr>
          <p:cNvSpPr>
            <a:spLocks noGrp="1"/>
          </p:cNvSpPr>
          <p:nvPr>
            <p:ph type="dt" sz="half" idx="10"/>
          </p:nvPr>
        </p:nvSpPr>
        <p:spPr/>
        <p:txBody>
          <a:bodyPr/>
          <a:lstStyle/>
          <a:p>
            <a:fld id="{3EC0D0B7-10FF-4CDD-A971-9594363E1AC5}" type="datetimeFigureOut">
              <a:rPr lang="el-GR" smtClean="0"/>
              <a:t>6/2/2025</a:t>
            </a:fld>
            <a:endParaRPr lang="el-GR"/>
          </a:p>
        </p:txBody>
      </p:sp>
      <p:sp>
        <p:nvSpPr>
          <p:cNvPr id="5" name="Θέση υποσέλιδου 4">
            <a:extLst>
              <a:ext uri="{FF2B5EF4-FFF2-40B4-BE49-F238E27FC236}">
                <a16:creationId xmlns:a16="http://schemas.microsoft.com/office/drawing/2014/main" id="{83208065-C3F5-5CEC-2CB0-86F0E986281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53307C4-6FD3-DD07-3C5F-C30F49F9DD07}"/>
              </a:ext>
            </a:extLst>
          </p:cNvPr>
          <p:cNvSpPr>
            <a:spLocks noGrp="1"/>
          </p:cNvSpPr>
          <p:nvPr>
            <p:ph type="sldNum" sz="quarter" idx="12"/>
          </p:nvPr>
        </p:nvSpPr>
        <p:spPr/>
        <p:txBody>
          <a:bodyPr/>
          <a:lstStyle/>
          <a:p>
            <a:fld id="{D8428D45-1A07-4A39-B1E9-B8198DE84FFC}" type="slidenum">
              <a:rPr lang="el-GR" smtClean="0"/>
              <a:t>‹#›</a:t>
            </a:fld>
            <a:endParaRPr lang="el-GR"/>
          </a:p>
        </p:txBody>
      </p:sp>
    </p:spTree>
    <p:extLst>
      <p:ext uri="{BB962C8B-B14F-4D97-AF65-F5344CB8AC3E}">
        <p14:creationId xmlns:p14="http://schemas.microsoft.com/office/powerpoint/2010/main" val="1476169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5562C13-E450-B21B-F323-46EFE25FF9B7}"/>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46C8C81B-A57C-4650-7794-5FB2B4031E3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DFF7BAD0-52E5-61F5-C1D9-24D02F8325B0}"/>
              </a:ext>
            </a:extLst>
          </p:cNvPr>
          <p:cNvSpPr>
            <a:spLocks noGrp="1"/>
          </p:cNvSpPr>
          <p:nvPr>
            <p:ph type="dt" sz="half" idx="10"/>
          </p:nvPr>
        </p:nvSpPr>
        <p:spPr/>
        <p:txBody>
          <a:bodyPr/>
          <a:lstStyle/>
          <a:p>
            <a:fld id="{3EC0D0B7-10FF-4CDD-A971-9594363E1AC5}" type="datetimeFigureOut">
              <a:rPr lang="el-GR" smtClean="0"/>
              <a:t>6/2/2025</a:t>
            </a:fld>
            <a:endParaRPr lang="el-GR"/>
          </a:p>
        </p:txBody>
      </p:sp>
      <p:sp>
        <p:nvSpPr>
          <p:cNvPr id="5" name="Θέση υποσέλιδου 4">
            <a:extLst>
              <a:ext uri="{FF2B5EF4-FFF2-40B4-BE49-F238E27FC236}">
                <a16:creationId xmlns:a16="http://schemas.microsoft.com/office/drawing/2014/main" id="{2089004F-689F-1FB2-DA67-A49A066E07DB}"/>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EF5A4FF-DA10-716F-3810-8EA0E738A1BD}"/>
              </a:ext>
            </a:extLst>
          </p:cNvPr>
          <p:cNvSpPr>
            <a:spLocks noGrp="1"/>
          </p:cNvSpPr>
          <p:nvPr>
            <p:ph type="sldNum" sz="quarter" idx="12"/>
          </p:nvPr>
        </p:nvSpPr>
        <p:spPr/>
        <p:txBody>
          <a:bodyPr/>
          <a:lstStyle/>
          <a:p>
            <a:fld id="{D8428D45-1A07-4A39-B1E9-B8198DE84FFC}" type="slidenum">
              <a:rPr lang="el-GR" smtClean="0"/>
              <a:t>‹#›</a:t>
            </a:fld>
            <a:endParaRPr lang="el-GR"/>
          </a:p>
        </p:txBody>
      </p:sp>
    </p:spTree>
    <p:extLst>
      <p:ext uri="{BB962C8B-B14F-4D97-AF65-F5344CB8AC3E}">
        <p14:creationId xmlns:p14="http://schemas.microsoft.com/office/powerpoint/2010/main" val="6222763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BFEBA1-BAD4-182A-E0D7-7C0C70DCF14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5B7633F-ED38-D2F4-86F4-8D1D7E34126D}"/>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637FB327-EAA0-42BF-0412-78BEE7A79491}"/>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65EBE2F1-D80D-ECA4-9ED8-74D0C67A744D}"/>
              </a:ext>
            </a:extLst>
          </p:cNvPr>
          <p:cNvSpPr>
            <a:spLocks noGrp="1"/>
          </p:cNvSpPr>
          <p:nvPr>
            <p:ph type="dt" sz="half" idx="10"/>
          </p:nvPr>
        </p:nvSpPr>
        <p:spPr/>
        <p:txBody>
          <a:bodyPr/>
          <a:lstStyle/>
          <a:p>
            <a:fld id="{3EC0D0B7-10FF-4CDD-A971-9594363E1AC5}" type="datetimeFigureOut">
              <a:rPr lang="el-GR" smtClean="0"/>
              <a:t>6/2/2025</a:t>
            </a:fld>
            <a:endParaRPr lang="el-GR"/>
          </a:p>
        </p:txBody>
      </p:sp>
      <p:sp>
        <p:nvSpPr>
          <p:cNvPr id="6" name="Θέση υποσέλιδου 5">
            <a:extLst>
              <a:ext uri="{FF2B5EF4-FFF2-40B4-BE49-F238E27FC236}">
                <a16:creationId xmlns:a16="http://schemas.microsoft.com/office/drawing/2014/main" id="{2867D087-F5D6-51F9-3952-158B3C00595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8211874-5E5E-6634-8F63-8F8B33DAD73C}"/>
              </a:ext>
            </a:extLst>
          </p:cNvPr>
          <p:cNvSpPr>
            <a:spLocks noGrp="1"/>
          </p:cNvSpPr>
          <p:nvPr>
            <p:ph type="sldNum" sz="quarter" idx="12"/>
          </p:nvPr>
        </p:nvSpPr>
        <p:spPr/>
        <p:txBody>
          <a:bodyPr/>
          <a:lstStyle/>
          <a:p>
            <a:fld id="{D8428D45-1A07-4A39-B1E9-B8198DE84FFC}" type="slidenum">
              <a:rPr lang="el-GR" smtClean="0"/>
              <a:t>‹#›</a:t>
            </a:fld>
            <a:endParaRPr lang="el-GR"/>
          </a:p>
        </p:txBody>
      </p:sp>
    </p:spTree>
    <p:extLst>
      <p:ext uri="{BB962C8B-B14F-4D97-AF65-F5344CB8AC3E}">
        <p14:creationId xmlns:p14="http://schemas.microsoft.com/office/powerpoint/2010/main" val="830198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AD6D7D0-FC94-BE5F-A2E3-E164BB34B8FC}"/>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AADB836-A45D-1BDE-0B2D-E78E4E8D0B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058C4361-B405-8031-4589-130177096966}"/>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A79B0656-9471-6E79-2C84-A3452D6DDE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A16B07E8-2BC4-7E48-F69B-7A2ADFF1C7CD}"/>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011272F4-B2EC-52DE-FF74-F5BCCCB7CE68}"/>
              </a:ext>
            </a:extLst>
          </p:cNvPr>
          <p:cNvSpPr>
            <a:spLocks noGrp="1"/>
          </p:cNvSpPr>
          <p:nvPr>
            <p:ph type="dt" sz="half" idx="10"/>
          </p:nvPr>
        </p:nvSpPr>
        <p:spPr/>
        <p:txBody>
          <a:bodyPr/>
          <a:lstStyle/>
          <a:p>
            <a:fld id="{3EC0D0B7-10FF-4CDD-A971-9594363E1AC5}" type="datetimeFigureOut">
              <a:rPr lang="el-GR" smtClean="0"/>
              <a:t>6/2/2025</a:t>
            </a:fld>
            <a:endParaRPr lang="el-GR"/>
          </a:p>
        </p:txBody>
      </p:sp>
      <p:sp>
        <p:nvSpPr>
          <p:cNvPr id="8" name="Θέση υποσέλιδου 7">
            <a:extLst>
              <a:ext uri="{FF2B5EF4-FFF2-40B4-BE49-F238E27FC236}">
                <a16:creationId xmlns:a16="http://schemas.microsoft.com/office/drawing/2014/main" id="{0AF42CA0-BFF6-2C59-8E92-274CDD60DB1B}"/>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94D4820D-C3E9-A3E5-1757-FD43820E0E02}"/>
              </a:ext>
            </a:extLst>
          </p:cNvPr>
          <p:cNvSpPr>
            <a:spLocks noGrp="1"/>
          </p:cNvSpPr>
          <p:nvPr>
            <p:ph type="sldNum" sz="quarter" idx="12"/>
          </p:nvPr>
        </p:nvSpPr>
        <p:spPr/>
        <p:txBody>
          <a:bodyPr/>
          <a:lstStyle/>
          <a:p>
            <a:fld id="{D8428D45-1A07-4A39-B1E9-B8198DE84FFC}" type="slidenum">
              <a:rPr lang="el-GR" smtClean="0"/>
              <a:t>‹#›</a:t>
            </a:fld>
            <a:endParaRPr lang="el-GR"/>
          </a:p>
        </p:txBody>
      </p:sp>
    </p:spTree>
    <p:extLst>
      <p:ext uri="{BB962C8B-B14F-4D97-AF65-F5344CB8AC3E}">
        <p14:creationId xmlns:p14="http://schemas.microsoft.com/office/powerpoint/2010/main" val="880625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A935B84-E1E9-B11D-B901-8C6A43F5135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18C182E4-F38C-624D-843C-7FB83D4939FB}"/>
              </a:ext>
            </a:extLst>
          </p:cNvPr>
          <p:cNvSpPr>
            <a:spLocks noGrp="1"/>
          </p:cNvSpPr>
          <p:nvPr>
            <p:ph type="dt" sz="half" idx="10"/>
          </p:nvPr>
        </p:nvSpPr>
        <p:spPr/>
        <p:txBody>
          <a:bodyPr/>
          <a:lstStyle/>
          <a:p>
            <a:fld id="{3EC0D0B7-10FF-4CDD-A971-9594363E1AC5}" type="datetimeFigureOut">
              <a:rPr lang="el-GR" smtClean="0"/>
              <a:t>6/2/2025</a:t>
            </a:fld>
            <a:endParaRPr lang="el-GR"/>
          </a:p>
        </p:txBody>
      </p:sp>
      <p:sp>
        <p:nvSpPr>
          <p:cNvPr id="4" name="Θέση υποσέλιδου 3">
            <a:extLst>
              <a:ext uri="{FF2B5EF4-FFF2-40B4-BE49-F238E27FC236}">
                <a16:creationId xmlns:a16="http://schemas.microsoft.com/office/drawing/2014/main" id="{FA157FF4-8FC0-9211-0132-53954E9AA5CE}"/>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CFDFF9FB-6FF6-C4CD-B086-A1C400FC2BC9}"/>
              </a:ext>
            </a:extLst>
          </p:cNvPr>
          <p:cNvSpPr>
            <a:spLocks noGrp="1"/>
          </p:cNvSpPr>
          <p:nvPr>
            <p:ph type="sldNum" sz="quarter" idx="12"/>
          </p:nvPr>
        </p:nvSpPr>
        <p:spPr/>
        <p:txBody>
          <a:bodyPr/>
          <a:lstStyle/>
          <a:p>
            <a:fld id="{D8428D45-1A07-4A39-B1E9-B8198DE84FFC}" type="slidenum">
              <a:rPr lang="el-GR" smtClean="0"/>
              <a:t>‹#›</a:t>
            </a:fld>
            <a:endParaRPr lang="el-GR"/>
          </a:p>
        </p:txBody>
      </p:sp>
    </p:spTree>
    <p:extLst>
      <p:ext uri="{BB962C8B-B14F-4D97-AF65-F5344CB8AC3E}">
        <p14:creationId xmlns:p14="http://schemas.microsoft.com/office/powerpoint/2010/main" val="636338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F8076372-8A29-41BE-3140-B4C358D0F1B1}"/>
              </a:ext>
            </a:extLst>
          </p:cNvPr>
          <p:cNvSpPr>
            <a:spLocks noGrp="1"/>
          </p:cNvSpPr>
          <p:nvPr>
            <p:ph type="dt" sz="half" idx="10"/>
          </p:nvPr>
        </p:nvSpPr>
        <p:spPr/>
        <p:txBody>
          <a:bodyPr/>
          <a:lstStyle/>
          <a:p>
            <a:fld id="{3EC0D0B7-10FF-4CDD-A971-9594363E1AC5}" type="datetimeFigureOut">
              <a:rPr lang="el-GR" smtClean="0"/>
              <a:t>6/2/2025</a:t>
            </a:fld>
            <a:endParaRPr lang="el-GR"/>
          </a:p>
        </p:txBody>
      </p:sp>
      <p:sp>
        <p:nvSpPr>
          <p:cNvPr id="3" name="Θέση υποσέλιδου 2">
            <a:extLst>
              <a:ext uri="{FF2B5EF4-FFF2-40B4-BE49-F238E27FC236}">
                <a16:creationId xmlns:a16="http://schemas.microsoft.com/office/drawing/2014/main" id="{36C9625A-FA20-D67C-CC2D-6E34A42B4866}"/>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8DAC509E-25B1-DF5B-9C3C-F4107EA68067}"/>
              </a:ext>
            </a:extLst>
          </p:cNvPr>
          <p:cNvSpPr>
            <a:spLocks noGrp="1"/>
          </p:cNvSpPr>
          <p:nvPr>
            <p:ph type="sldNum" sz="quarter" idx="12"/>
          </p:nvPr>
        </p:nvSpPr>
        <p:spPr/>
        <p:txBody>
          <a:bodyPr/>
          <a:lstStyle/>
          <a:p>
            <a:fld id="{D8428D45-1A07-4A39-B1E9-B8198DE84FFC}" type="slidenum">
              <a:rPr lang="el-GR" smtClean="0"/>
              <a:t>‹#›</a:t>
            </a:fld>
            <a:endParaRPr lang="el-GR"/>
          </a:p>
        </p:txBody>
      </p:sp>
    </p:spTree>
    <p:extLst>
      <p:ext uri="{BB962C8B-B14F-4D97-AF65-F5344CB8AC3E}">
        <p14:creationId xmlns:p14="http://schemas.microsoft.com/office/powerpoint/2010/main" val="2990347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85DF2D6-AF73-0E84-44E6-B8D75A54ECDA}"/>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D04073C-09E8-14A9-B27C-47318832DC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6E26C4FB-A0B5-F10D-9DFD-7DDF99E5B8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C7070791-0FFA-A0D5-700C-CB7EC4BAC328}"/>
              </a:ext>
            </a:extLst>
          </p:cNvPr>
          <p:cNvSpPr>
            <a:spLocks noGrp="1"/>
          </p:cNvSpPr>
          <p:nvPr>
            <p:ph type="dt" sz="half" idx="10"/>
          </p:nvPr>
        </p:nvSpPr>
        <p:spPr/>
        <p:txBody>
          <a:bodyPr/>
          <a:lstStyle/>
          <a:p>
            <a:fld id="{3EC0D0B7-10FF-4CDD-A971-9594363E1AC5}" type="datetimeFigureOut">
              <a:rPr lang="el-GR" smtClean="0"/>
              <a:t>6/2/2025</a:t>
            </a:fld>
            <a:endParaRPr lang="el-GR"/>
          </a:p>
        </p:txBody>
      </p:sp>
      <p:sp>
        <p:nvSpPr>
          <p:cNvPr id="6" name="Θέση υποσέλιδου 5">
            <a:extLst>
              <a:ext uri="{FF2B5EF4-FFF2-40B4-BE49-F238E27FC236}">
                <a16:creationId xmlns:a16="http://schemas.microsoft.com/office/drawing/2014/main" id="{0D773366-0AC9-A2A0-B3DA-9FA6BA58CE13}"/>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C232318-3A31-B430-9963-90F7B31A8032}"/>
              </a:ext>
            </a:extLst>
          </p:cNvPr>
          <p:cNvSpPr>
            <a:spLocks noGrp="1"/>
          </p:cNvSpPr>
          <p:nvPr>
            <p:ph type="sldNum" sz="quarter" idx="12"/>
          </p:nvPr>
        </p:nvSpPr>
        <p:spPr/>
        <p:txBody>
          <a:bodyPr/>
          <a:lstStyle/>
          <a:p>
            <a:fld id="{D8428D45-1A07-4A39-B1E9-B8198DE84FFC}" type="slidenum">
              <a:rPr lang="el-GR" smtClean="0"/>
              <a:t>‹#›</a:t>
            </a:fld>
            <a:endParaRPr lang="el-GR"/>
          </a:p>
        </p:txBody>
      </p:sp>
    </p:spTree>
    <p:extLst>
      <p:ext uri="{BB962C8B-B14F-4D97-AF65-F5344CB8AC3E}">
        <p14:creationId xmlns:p14="http://schemas.microsoft.com/office/powerpoint/2010/main" val="4202727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FFB9DE-F877-8E7C-4DCD-CA8C20DE1095}"/>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5B95E3AF-5FD7-4CA1-443A-AE79BD0B43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A1AA3E33-471C-B06D-D8FC-F5DBE4E935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70265757-DBAD-3DEE-FE4E-B12A85F03E76}"/>
              </a:ext>
            </a:extLst>
          </p:cNvPr>
          <p:cNvSpPr>
            <a:spLocks noGrp="1"/>
          </p:cNvSpPr>
          <p:nvPr>
            <p:ph type="dt" sz="half" idx="10"/>
          </p:nvPr>
        </p:nvSpPr>
        <p:spPr/>
        <p:txBody>
          <a:bodyPr/>
          <a:lstStyle/>
          <a:p>
            <a:fld id="{3EC0D0B7-10FF-4CDD-A971-9594363E1AC5}" type="datetimeFigureOut">
              <a:rPr lang="el-GR" smtClean="0"/>
              <a:t>6/2/2025</a:t>
            </a:fld>
            <a:endParaRPr lang="el-GR"/>
          </a:p>
        </p:txBody>
      </p:sp>
      <p:sp>
        <p:nvSpPr>
          <p:cNvPr id="6" name="Θέση υποσέλιδου 5">
            <a:extLst>
              <a:ext uri="{FF2B5EF4-FFF2-40B4-BE49-F238E27FC236}">
                <a16:creationId xmlns:a16="http://schemas.microsoft.com/office/drawing/2014/main" id="{6E072E7F-68FE-12A6-1E04-D7685B9F45CF}"/>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BB2BF65-C3DC-7B73-84D6-D898C60B919F}"/>
              </a:ext>
            </a:extLst>
          </p:cNvPr>
          <p:cNvSpPr>
            <a:spLocks noGrp="1"/>
          </p:cNvSpPr>
          <p:nvPr>
            <p:ph type="sldNum" sz="quarter" idx="12"/>
          </p:nvPr>
        </p:nvSpPr>
        <p:spPr/>
        <p:txBody>
          <a:bodyPr/>
          <a:lstStyle/>
          <a:p>
            <a:fld id="{D8428D45-1A07-4A39-B1E9-B8198DE84FFC}" type="slidenum">
              <a:rPr lang="el-GR" smtClean="0"/>
              <a:t>‹#›</a:t>
            </a:fld>
            <a:endParaRPr lang="el-GR"/>
          </a:p>
        </p:txBody>
      </p:sp>
    </p:spTree>
    <p:extLst>
      <p:ext uri="{BB962C8B-B14F-4D97-AF65-F5344CB8AC3E}">
        <p14:creationId xmlns:p14="http://schemas.microsoft.com/office/powerpoint/2010/main" val="3193528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AC60B964-AA01-1FAC-6FB7-0C48FD2F4E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B383C095-451A-FEF2-0B06-A350D24B89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A63C0F9A-FB5B-A07A-1063-150B6FB29C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EC0D0B7-10FF-4CDD-A971-9594363E1AC5}" type="datetimeFigureOut">
              <a:rPr lang="el-GR" smtClean="0"/>
              <a:t>6/2/2025</a:t>
            </a:fld>
            <a:endParaRPr lang="el-GR"/>
          </a:p>
        </p:txBody>
      </p:sp>
      <p:sp>
        <p:nvSpPr>
          <p:cNvPr id="5" name="Θέση υποσέλιδου 4">
            <a:extLst>
              <a:ext uri="{FF2B5EF4-FFF2-40B4-BE49-F238E27FC236}">
                <a16:creationId xmlns:a16="http://schemas.microsoft.com/office/drawing/2014/main" id="{1F82D742-B096-B82E-AF60-7E9E744312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3133CB66-8C10-C26C-DDFC-6AEAAB3632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8428D45-1A07-4A39-B1E9-B8198DE84FFC}" type="slidenum">
              <a:rPr lang="el-GR" smtClean="0"/>
              <a:t>‹#›</a:t>
            </a:fld>
            <a:endParaRPr lang="el-GR"/>
          </a:p>
        </p:txBody>
      </p:sp>
    </p:spTree>
    <p:extLst>
      <p:ext uri="{BB962C8B-B14F-4D97-AF65-F5344CB8AC3E}">
        <p14:creationId xmlns:p14="http://schemas.microsoft.com/office/powerpoint/2010/main" val="530459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D99AA47-41D7-C5A1-E9B6-9E25E2BDAD14}"/>
              </a:ext>
            </a:extLst>
          </p:cNvPr>
          <p:cNvSpPr>
            <a:spLocks noGrp="1"/>
          </p:cNvSpPr>
          <p:nvPr>
            <p:ph type="ctrTitle"/>
          </p:nvPr>
        </p:nvSpPr>
        <p:spPr>
          <a:xfrm>
            <a:off x="0" y="0"/>
            <a:ext cx="12192000" cy="4257675"/>
          </a:xfrm>
        </p:spPr>
        <p:txBody>
          <a:bodyPr>
            <a:normAutofit fontScale="90000"/>
          </a:bodyPr>
          <a:lstStyle/>
          <a:p>
            <a:pPr algn="ctr">
              <a:lnSpc>
                <a:spcPct val="107000"/>
              </a:lnSpc>
              <a:spcAft>
                <a:spcPts val="800"/>
              </a:spcAft>
            </a:pPr>
            <a:r>
              <a:rPr lang="el-GR" sz="5300" b="1" dirty="0"/>
              <a:t>ΘΕΜΑΤΑ ΠΑΤΕΡΙΚΗΣ ΓΡΑΜΜΑΤΕΙΑΣ </a:t>
            </a:r>
            <a:br>
              <a:rPr lang="el-GR" sz="5300" b="1" dirty="0"/>
            </a:br>
            <a:r>
              <a:rPr lang="el-GR" sz="5300" b="1" dirty="0"/>
              <a:t>6</a:t>
            </a:r>
            <a:r>
              <a:rPr lang="el-GR" sz="5300" b="1" baseline="30000" dirty="0"/>
              <a:t>Η</a:t>
            </a:r>
            <a:r>
              <a:rPr lang="el-GR" sz="5300" b="1" dirty="0"/>
              <a:t> ΕΝΟΤΗΤΑ</a:t>
            </a:r>
            <a:br>
              <a:rPr lang="el-GR" sz="5300" b="1" dirty="0"/>
            </a:br>
            <a:r>
              <a:rPr lang="el-GR" sz="5300" b="1" dirty="0"/>
              <a:t>Η «ΕΝ ΧΡΙΣΤΩ ΖΩΗ» ΣΥΜΦΩΝΑ ΜΕ ΤΗ ΔΙΔΑΣΚΑΛΙΑ ΤΟΥ ΝΙΚΟΛΑΟΥ ΚΑΒΑΣΙΛΑ</a:t>
            </a:r>
            <a:br>
              <a:rPr lang="el-GR" sz="5300" b="1" dirty="0"/>
            </a:br>
            <a:r>
              <a:rPr lang="el-GR" sz="5300" b="1" dirty="0"/>
              <a:t>ΜΕΡΟΣ Β΄ </a:t>
            </a:r>
            <a:br>
              <a:rPr lang="el-GR" sz="6000" b="1" dirty="0"/>
            </a:br>
            <a:r>
              <a:rPr lang="el-GR" sz="1800" b="1" kern="100" dirty="0">
                <a:effectLst/>
                <a:latin typeface="Palatino Linotype" panose="02040502050505030304" pitchFamily="18" charset="0"/>
                <a:ea typeface="Aptos" panose="020B0004020202020204" pitchFamily="34" charset="0"/>
                <a:cs typeface="Times New Roman" panose="02020603050405020304" pitchFamily="18" charset="0"/>
              </a:rPr>
              <a:t> </a:t>
            </a:r>
            <a:endParaRPr lang="el-GR" dirty="0"/>
          </a:p>
        </p:txBody>
      </p:sp>
      <p:sp>
        <p:nvSpPr>
          <p:cNvPr id="3" name="Υπότιτλος 2">
            <a:extLst>
              <a:ext uri="{FF2B5EF4-FFF2-40B4-BE49-F238E27FC236}">
                <a16:creationId xmlns:a16="http://schemas.microsoft.com/office/drawing/2014/main" id="{192172E6-0D52-3C86-3D7C-2517BEEDEE05}"/>
              </a:ext>
            </a:extLst>
          </p:cNvPr>
          <p:cNvSpPr>
            <a:spLocks noGrp="1"/>
          </p:cNvSpPr>
          <p:nvPr>
            <p:ph type="subTitle" idx="1"/>
          </p:nvPr>
        </p:nvSpPr>
        <p:spPr>
          <a:xfrm>
            <a:off x="1304925" y="4381500"/>
            <a:ext cx="9144000" cy="2344738"/>
          </a:xfrm>
        </p:spPr>
        <p:txBody>
          <a:bodyPr/>
          <a:lstStyle/>
          <a:p>
            <a:r>
              <a:rPr lang="el-GR" dirty="0"/>
              <a:t>ΣΤ΄ ΕΞΑΜΗΝΟΥ </a:t>
            </a:r>
          </a:p>
          <a:p>
            <a:r>
              <a:rPr lang="el-GR" dirty="0"/>
              <a:t>ΙΕΡΑΤΙΚΩΝ ΣΠΟΥΔΩΝ</a:t>
            </a:r>
          </a:p>
          <a:p>
            <a:r>
              <a:rPr lang="el-GR" dirty="0"/>
              <a:t>ΑΕΑΑ</a:t>
            </a:r>
          </a:p>
          <a:p>
            <a:r>
              <a:rPr lang="el-GR" dirty="0"/>
              <a:t>ΑΚΑΔΗΜΑΪΚΟ ΕΤΟΣ 2023-2024</a:t>
            </a:r>
          </a:p>
          <a:p>
            <a:r>
              <a:rPr lang="el-GR" dirty="0"/>
              <a:t>ΔΙΔΑΣΚΟΥΣΑ: ΜΑΡΙΑ ΚΑΡΑΜΠΕΛΙΑ, Ε.ΔΙ.Π.</a:t>
            </a:r>
          </a:p>
          <a:p>
            <a:endParaRPr lang="el-GR" dirty="0"/>
          </a:p>
        </p:txBody>
      </p:sp>
    </p:spTree>
    <p:extLst>
      <p:ext uri="{BB962C8B-B14F-4D97-AF65-F5344CB8AC3E}">
        <p14:creationId xmlns:p14="http://schemas.microsoft.com/office/powerpoint/2010/main" val="8009689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43BC9A1-E173-04BE-DC4E-A53AA6515C6E}"/>
              </a:ext>
            </a:extLst>
          </p:cNvPr>
          <p:cNvSpPr>
            <a:spLocks noGrp="1"/>
          </p:cNvSpPr>
          <p:nvPr>
            <p:ph type="title"/>
          </p:nvPr>
        </p:nvSpPr>
        <p:spPr>
          <a:xfrm>
            <a:off x="838200" y="18256"/>
            <a:ext cx="10515600" cy="662782"/>
          </a:xfrm>
        </p:spPr>
        <p:txBody>
          <a:bodyPr>
            <a:normAutofit fontScale="90000"/>
          </a:bodyPr>
          <a:lstStyle/>
          <a:p>
            <a:pPr algn="ctr"/>
            <a:r>
              <a:rPr lang="el-GR" dirty="0"/>
              <a:t>Το μυστήριο της θείας Ευχαριστίας</a:t>
            </a:r>
          </a:p>
        </p:txBody>
      </p:sp>
      <p:sp>
        <p:nvSpPr>
          <p:cNvPr id="3" name="Θέση περιεχομένου 2">
            <a:extLst>
              <a:ext uri="{FF2B5EF4-FFF2-40B4-BE49-F238E27FC236}">
                <a16:creationId xmlns:a16="http://schemas.microsoft.com/office/drawing/2014/main" id="{198C5C25-7B08-8811-CB30-F25925055321}"/>
              </a:ext>
            </a:extLst>
          </p:cNvPr>
          <p:cNvSpPr>
            <a:spLocks noGrp="1"/>
          </p:cNvSpPr>
          <p:nvPr>
            <p:ph idx="1"/>
          </p:nvPr>
        </p:nvSpPr>
        <p:spPr>
          <a:xfrm>
            <a:off x="0" y="681038"/>
            <a:ext cx="12192000" cy="6158706"/>
          </a:xfrm>
        </p:spPr>
        <p:txBody>
          <a:bodyPr>
            <a:normAutofit/>
          </a:bodyPr>
          <a:lstStyle/>
          <a:p>
            <a:pPr algn="just"/>
            <a:r>
              <a:rPr lang="el-GR" sz="2400" dirty="0">
                <a:effectLst/>
                <a:latin typeface="Palatino Linotype" panose="02040502050505030304" pitchFamily="18" charset="0"/>
                <a:ea typeface="Aptos" panose="020B0004020202020204" pitchFamily="34" charset="0"/>
                <a:cs typeface="Times New Roman" panose="02020603050405020304" pitchFamily="18" charset="0"/>
              </a:rPr>
              <a:t>Καμία όμως ανθρώπινη και φυσική συνάφεια δεν μπορεί να εκφράσει με ακρίβεια την ευχαριστιακή ένωση του ανθρώπου με τον Θεό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Λόγος Α΄,</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4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150, 496Β</a:t>
            </a:r>
            <a:r>
              <a:rPr lang="en-GB" sz="2400" dirty="0">
                <a:effectLst/>
                <a:latin typeface="Palatino Linotype" panose="02040502050505030304" pitchFamily="18" charset="0"/>
                <a:ea typeface="Aptos" panose="020B0004020202020204" pitchFamily="34" charset="0"/>
                <a:cs typeface="Times New Roman" panose="02020603050405020304" pitchFamily="18" charset="0"/>
              </a:rPr>
              <a:t>C</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a:t>
            </a:r>
          </a:p>
          <a:p>
            <a:pPr algn="just"/>
            <a:r>
              <a:rPr lang="el-GR" sz="2400" dirty="0">
                <a:effectLst/>
                <a:latin typeface="Palatino Linotype" panose="02040502050505030304" pitchFamily="18" charset="0"/>
                <a:ea typeface="Aptos" panose="020B0004020202020204" pitchFamily="34" charset="0"/>
                <a:cs typeface="Times New Roman" panose="02020603050405020304" pitchFamily="18" charset="0"/>
              </a:rPr>
              <a:t>Όταν μεταλαμβάνουμε με συναίσθηση και φόβο Θεού το άγιο </a:t>
            </a:r>
            <a:r>
              <a:rPr lang="el-GR" sz="2400" dirty="0" err="1">
                <a:effectLst/>
                <a:latin typeface="Palatino Linotype" panose="02040502050505030304" pitchFamily="18" charset="0"/>
                <a:ea typeface="Aptos" panose="020B0004020202020204" pitchFamily="34" charset="0"/>
                <a:cs typeface="Times New Roman" panose="02020603050405020304" pitchFamily="18" charset="0"/>
              </a:rPr>
              <a:t>ποτήριο</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τότε ο Χριστός γίνεται κατά χάριν και μετοχή «</a:t>
            </a:r>
            <a:r>
              <a:rPr lang="el-GR" sz="2400" dirty="0" err="1">
                <a:effectLst/>
                <a:latin typeface="Palatino Linotype" panose="02040502050505030304" pitchFamily="18" charset="0"/>
                <a:ea typeface="Aptos" panose="020B0004020202020204" pitchFamily="34" charset="0"/>
                <a:cs typeface="Times New Roman" panose="02020603050405020304" pitchFamily="18" charset="0"/>
              </a:rPr>
              <a:t>ἔνοικος</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και «</a:t>
            </a:r>
            <a:r>
              <a:rPr lang="el-GR" sz="2400" dirty="0" err="1">
                <a:effectLst/>
                <a:latin typeface="Palatino Linotype" panose="02040502050505030304" pitchFamily="18" charset="0"/>
                <a:ea typeface="Aptos" panose="020B0004020202020204" pitchFamily="34" charset="0"/>
                <a:cs typeface="Times New Roman" panose="02020603050405020304" pitchFamily="18" charset="0"/>
              </a:rPr>
              <a:t>οἰκία</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μας. Ενώνεται πλήρως μαζί μας και εισχωρεί σε όλο το «</a:t>
            </a:r>
            <a:r>
              <a:rPr lang="el-GR" sz="2400" dirty="0" err="1">
                <a:effectLst/>
                <a:latin typeface="Palatino Linotype" panose="02040502050505030304" pitchFamily="18" charset="0"/>
                <a:ea typeface="Aptos" panose="020B0004020202020204" pitchFamily="34" charset="0"/>
                <a:cs typeface="Times New Roman" panose="02020603050405020304" pitchFamily="18" charset="0"/>
              </a:rPr>
              <a:t>εἶναι</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μας, εξαλείφοντας κάθε άλλη ανάγκη και κάθε άλλη επιθυμία. </a:t>
            </a:r>
          </a:p>
          <a:p>
            <a:pPr algn="just"/>
            <a:r>
              <a:rPr lang="el-GR" sz="2400" dirty="0">
                <a:effectLst/>
                <a:latin typeface="Palatino Linotype" panose="02040502050505030304" pitchFamily="18" charset="0"/>
                <a:ea typeface="Aptos" panose="020B0004020202020204" pitchFamily="34" charset="0"/>
                <a:cs typeface="Times New Roman" panose="02020603050405020304" pitchFamily="18" charset="0"/>
              </a:rPr>
              <a:t>Συνάμα, μας καλύπτει προστατευτικά ως οικία από τις επιθέσεις των πονηρών βελών. Σε περίπτωση πάλι που υπάρχει μέσα μας </a:t>
            </a:r>
            <a:r>
              <a:rPr lang="el-GR" sz="2400" dirty="0" err="1">
                <a:effectLst/>
                <a:latin typeface="Palatino Linotype" panose="02040502050505030304" pitchFamily="18" charset="0"/>
                <a:ea typeface="Aptos" panose="020B0004020202020204" pitchFamily="34" charset="0"/>
                <a:cs typeface="Times New Roman" panose="02020603050405020304" pitchFamily="18" charset="0"/>
              </a:rPr>
              <a:t>ο,τιδήποτε</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φαύλο, το απομακρύνει και το απωθεί, αφού είναι ένοικος, ο Οποίος </a:t>
            </a:r>
            <a:r>
              <a:rPr lang="el-GR" sz="2400" dirty="0" err="1">
                <a:effectLst/>
                <a:latin typeface="Palatino Linotype" panose="02040502050505030304" pitchFamily="18" charset="0"/>
                <a:ea typeface="Aptos" panose="020B0004020202020204" pitchFamily="34" charset="0"/>
                <a:cs typeface="Times New Roman" panose="02020603050405020304" pitchFamily="18" charset="0"/>
              </a:rPr>
              <a:t>πληρεί</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ολόκληρη την οικία Του. Διότι δεν μετέχουμε σε κάτι από τα δικά Του, αλλά σε Αυτόν, τον Ίδιο. Ούτε δεχόμαστε στις ψυχές μας κάποια ακτίνα ή λίγο φως, αλλά ολόκληρο τον ηλιακό δίσκο: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Οὐ</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γάρ τι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τῶν</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αὐτοῦ</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ἀλλὰ</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αὐτὸν</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μετέχομεν</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οὐδὲ</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ἀκτίνά</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τινα</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φῶς</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ἀλλὰ</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τὸν</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δίσκον</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αὐτὸν</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ταῖς</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ψυχαῖς</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δεχόμεθα</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ὥστε</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οἰκῆσαι</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εἰσικήσασθαι</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ἕν</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πνεῦμα</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γενέσθαι</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Λόγος Δ΄,</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4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150, 584</a:t>
            </a:r>
            <a:r>
              <a:rPr lang="en-GB" sz="2400" dirty="0">
                <a:effectLst/>
                <a:latin typeface="Palatino Linotype" panose="02040502050505030304" pitchFamily="18" charset="0"/>
                <a:ea typeface="Aptos" panose="020B0004020202020204" pitchFamily="34" charset="0"/>
                <a:cs typeface="Times New Roman" panose="02020603050405020304" pitchFamily="18" charset="0"/>
              </a:rPr>
              <a:t>D</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a:t>
            </a:r>
            <a:endParaRPr lang="el-GR" sz="2400" dirty="0"/>
          </a:p>
        </p:txBody>
      </p:sp>
    </p:spTree>
    <p:extLst>
      <p:ext uri="{BB962C8B-B14F-4D97-AF65-F5344CB8AC3E}">
        <p14:creationId xmlns:p14="http://schemas.microsoft.com/office/powerpoint/2010/main" val="11001131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8567FD9-244E-6BB8-D966-BB671776EEB8}"/>
              </a:ext>
            </a:extLst>
          </p:cNvPr>
          <p:cNvSpPr>
            <a:spLocks noGrp="1"/>
          </p:cNvSpPr>
          <p:nvPr>
            <p:ph type="title"/>
          </p:nvPr>
        </p:nvSpPr>
        <p:spPr>
          <a:xfrm>
            <a:off x="838200" y="1"/>
            <a:ext cx="10515600" cy="838200"/>
          </a:xfrm>
        </p:spPr>
        <p:txBody>
          <a:bodyPr/>
          <a:lstStyle/>
          <a:p>
            <a:pPr algn="ctr"/>
            <a:r>
              <a:rPr lang="el-GR" dirty="0"/>
              <a:t>Το μυστήριο της θείας Ευχαριστίας</a:t>
            </a:r>
          </a:p>
        </p:txBody>
      </p:sp>
      <p:sp>
        <p:nvSpPr>
          <p:cNvPr id="3" name="Θέση περιεχομένου 2">
            <a:extLst>
              <a:ext uri="{FF2B5EF4-FFF2-40B4-BE49-F238E27FC236}">
                <a16:creationId xmlns:a16="http://schemas.microsoft.com/office/drawing/2014/main" id="{DBF19389-271C-E56D-0F4D-811FCCC2A9A4}"/>
              </a:ext>
            </a:extLst>
          </p:cNvPr>
          <p:cNvSpPr>
            <a:spLocks noGrp="1"/>
          </p:cNvSpPr>
          <p:nvPr>
            <p:ph idx="1"/>
          </p:nvPr>
        </p:nvSpPr>
        <p:spPr>
          <a:xfrm>
            <a:off x="0" y="723900"/>
            <a:ext cx="12192000" cy="6134099"/>
          </a:xfrm>
        </p:spPr>
        <p:txBody>
          <a:bodyPr>
            <a:normAutofit fontScale="92500" lnSpcReduction="10000"/>
          </a:bodyPr>
          <a:lstStyle/>
          <a:p>
            <a:pPr algn="just">
              <a:lnSpc>
                <a:spcPct val="107000"/>
              </a:lnSpc>
              <a:spcAft>
                <a:spcPts val="800"/>
              </a:spcAft>
            </a:pP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Όταν ο πιστός φτάσει σε αυτήν χαριτωμένη πνευματική κατάσταση της αμοιβαίας ενώσεως και </a:t>
            </a:r>
            <a:r>
              <a:rPr lang="el-GR" sz="2500" kern="100" dirty="0" err="1">
                <a:effectLst/>
                <a:latin typeface="Palatino Linotype" panose="02040502050505030304" pitchFamily="18" charset="0"/>
                <a:ea typeface="Aptos" panose="020B0004020202020204" pitchFamily="34" charset="0"/>
                <a:cs typeface="Times New Roman" panose="02020603050405020304" pitchFamily="18" charset="0"/>
              </a:rPr>
              <a:t>ενοικήσεως</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με τον Χριστό, τότε γίνεται κατά πάντα </a:t>
            </a:r>
            <a:r>
              <a:rPr lang="el-GR" sz="2500" kern="100" dirty="0" err="1">
                <a:effectLst/>
                <a:latin typeface="Palatino Linotype" panose="02040502050505030304" pitchFamily="18" charset="0"/>
                <a:ea typeface="Aptos" panose="020B0004020202020204" pitchFamily="34" charset="0"/>
                <a:cs typeface="Times New Roman" panose="02020603050405020304" pitchFamily="18" charset="0"/>
              </a:rPr>
              <a:t>χριστοειδής</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γὰρ</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ψυχὴ</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σῶμα</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πᾶσαι</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δυνάμεις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αὐτίκα</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πνευματικὰ</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ὅτε</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ψυχὴ</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μὲν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ψυχῇ</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σῶμα</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δὲ</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σώματι,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αἷμα</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αἵματι</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μίγνυται</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τὶ</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τὸ</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ἐντεῦθεν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Τὰ</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βελτίῳ</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κρείτω</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τῶν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ἐλαττόνων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τὰ</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θεία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τῶν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ἀνθρωπίνων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ἐπικρατεῖ</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ὅ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φυσὶ</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ἀναστάσεως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Παῦλος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Τὸ</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θνητὸν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ὑπὸ</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καταπίνεται”,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τὸ</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δὲ</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ἑξῆς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Ζῶ</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δὲ</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οὐκέτι</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ἐγώ</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φησὶ</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ζῇ</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δὲ</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ἐμοὶ</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Χριστός</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Δ΄,</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5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150, 584</a:t>
            </a:r>
            <a:r>
              <a:rPr lang="en-GB" sz="2500" kern="100" dirty="0">
                <a:effectLst/>
                <a:latin typeface="Palatino Linotype" panose="02040502050505030304" pitchFamily="18" charset="0"/>
                <a:ea typeface="Aptos" panose="020B0004020202020204" pitchFamily="34" charset="0"/>
                <a:cs typeface="Times New Roman" panose="02020603050405020304" pitchFamily="18" charset="0"/>
              </a:rPr>
              <a:t>D</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a:t>
            </a:r>
            <a:endParaRPr lang="el-GR" sz="25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pP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Ο Χριστός που προσφέρεται με το μυστήριο της θείας Ευχαριστίας είναι «</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ὁ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Ἄρτος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Γι’ αυτό και όσοι τον μεταλαμβάνουν ζωοποιούνται πραγματικά από τη θεία ζωή Του. Η μυστηριακή αυτή τροφοδοσία είναι υπέρμετρα ανώτερη από τη φυσική τροφοδοσία, διότι «</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ὁ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γὰρ</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ἄρτος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αὐτὸς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κινεῖ</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τὸν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σιτούμενον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μεθίστησι</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πρὸς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ἑαυτὸν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μεταβάλλει</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Δ΄,</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5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150, 597Β). Έτσι, ο άνθρωπος κοινωνώντας το σώμα και το αίμα του Χριστού </a:t>
            </a:r>
            <a:r>
              <a:rPr lang="el-GR" sz="2500" kern="100" dirty="0" err="1">
                <a:effectLst/>
                <a:latin typeface="Palatino Linotype" panose="02040502050505030304" pitchFamily="18" charset="0"/>
                <a:ea typeface="Aptos" panose="020B0004020202020204" pitchFamily="34" charset="0"/>
                <a:cs typeface="Times New Roman" panose="02020603050405020304" pitchFamily="18" charset="0"/>
              </a:rPr>
              <a:t>χριστοποιείται</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και μεταμορφώνεται σε «</a:t>
            </a:r>
            <a:r>
              <a:rPr lang="el-GR" sz="2500" kern="100" dirty="0" err="1">
                <a:effectLst/>
                <a:latin typeface="Palatino Linotype" panose="02040502050505030304" pitchFamily="18" charset="0"/>
                <a:ea typeface="Aptos" panose="020B0004020202020204" pitchFamily="34" charset="0"/>
                <a:cs typeface="Times New Roman" panose="02020603050405020304" pitchFamily="18" charset="0"/>
              </a:rPr>
              <a:t>ὄντως</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kern="100" dirty="0" err="1">
                <a:effectLst/>
                <a:latin typeface="Palatino Linotype" panose="02040502050505030304" pitchFamily="18" charset="0"/>
                <a:ea typeface="Aptos" panose="020B0004020202020204" pitchFamily="34" charset="0"/>
                <a:cs typeface="Times New Roman" panose="02020603050405020304" pitchFamily="18" charset="0"/>
              </a:rPr>
              <a:t>ζῶν</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μέλος του σώματος του Χριστού: «</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Μέλη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γὰρ</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Χριστοῦ</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τοὺς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τελουμένους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πάσης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ἄλλης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ἱερᾶς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τελετῆς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ἀπεργαζομένης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τελεώτερον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ἡμῖν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ὁ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τοῦτο</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δίδωσιν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ἄρτος</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Δ΄,</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5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150, 597Α).</a:t>
            </a:r>
            <a:endParaRPr lang="el-GR" sz="25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313610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5EF1A75-98D0-8F44-016B-B8C55C5E5A6F}"/>
              </a:ext>
            </a:extLst>
          </p:cNvPr>
          <p:cNvSpPr>
            <a:spLocks noGrp="1"/>
          </p:cNvSpPr>
          <p:nvPr>
            <p:ph type="title"/>
          </p:nvPr>
        </p:nvSpPr>
        <p:spPr>
          <a:xfrm>
            <a:off x="838200" y="0"/>
            <a:ext cx="10515600" cy="681037"/>
          </a:xfrm>
        </p:spPr>
        <p:txBody>
          <a:bodyPr>
            <a:normAutofit fontScale="90000"/>
          </a:bodyPr>
          <a:lstStyle/>
          <a:p>
            <a:pPr algn="ctr"/>
            <a:r>
              <a:rPr lang="el-GR" dirty="0"/>
              <a:t>Το μυστήριο της θείας Ευχαριστίας</a:t>
            </a:r>
          </a:p>
        </p:txBody>
      </p:sp>
      <p:sp>
        <p:nvSpPr>
          <p:cNvPr id="3" name="Θέση περιεχομένου 2">
            <a:extLst>
              <a:ext uri="{FF2B5EF4-FFF2-40B4-BE49-F238E27FC236}">
                <a16:creationId xmlns:a16="http://schemas.microsoft.com/office/drawing/2014/main" id="{7A4AE36D-474A-A90E-F51D-64E0321E1BB0}"/>
              </a:ext>
            </a:extLst>
          </p:cNvPr>
          <p:cNvSpPr>
            <a:spLocks noGrp="1"/>
          </p:cNvSpPr>
          <p:nvPr>
            <p:ph idx="1"/>
          </p:nvPr>
        </p:nvSpPr>
        <p:spPr>
          <a:xfrm>
            <a:off x="0" y="681036"/>
            <a:ext cx="12192000" cy="6176963"/>
          </a:xfrm>
        </p:spPr>
        <p:txBody>
          <a:bodyPr/>
          <a:lstStyle/>
          <a:p>
            <a:pPr algn="just"/>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Το μυστήριο της θείας Ευχαριστίας είναι λατρεία που προσφέρεται στον Θεό μόνο από τους υιούς και τις θυγατέρες Του, συνεπώς οι χριστιανοί δεν έχουν κληθεί στη χορεία των δούλων αλλά των παιδιών Του: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Αὕτη</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ἡ λατρεία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τῶν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υἱῶν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γίνεται μόνων,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ἡμεῖς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δὲ</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οὐ</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τῶν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δούλων.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ἀλλὰ</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εἰς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τὸν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τῶν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παίδων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καλούμεθα</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χορόν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Διὰ</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τοῦτο</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σαρκὸς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αἵματος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αὐτῷ</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κοινωνοῦμεν</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Δ΄,</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4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150, 597</a:t>
            </a:r>
            <a:r>
              <a:rPr lang="en-GB" sz="2400" kern="100" dirty="0">
                <a:effectLst/>
                <a:latin typeface="Palatino Linotype" panose="02040502050505030304" pitchFamily="18" charset="0"/>
                <a:ea typeface="Aptos" panose="020B0004020202020204" pitchFamily="34" charset="0"/>
                <a:cs typeface="Times New Roman" panose="02020603050405020304" pitchFamily="18" charset="0"/>
              </a:rPr>
              <a:t>D</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p>
          <a:p>
            <a:pPr algn="just"/>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Το θείο αυτό δώρο της κατά χάριν υιοθεσίας υπερβαίνει τη φυσική υιοθεσία, γιατί οι πιστοί μετέχοντας των αχράντων μυστηρίων δεν έχουν κοινωνία μόνο στο όνομα με τον Χριστό, αλλά και στο σώμα και στο αίμα και στη ζωή Του: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ἐνταῦθα</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δὲ</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γέννησίς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ἐστι</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κοινωνία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πρὸς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τὸν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Μονογενῆ</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οὐ</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ἐπωνυμίας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μόνον,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ἀλλὰ</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πραγμάτων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αὐτῶν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τοῦ</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αἵματος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τοῦ</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σώματος,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Δ΄,</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4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150, 560Β). </a:t>
            </a:r>
          </a:p>
          <a:p>
            <a:pPr algn="just"/>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Η μετοχή του ανθρώπου στην ιερή τράπεζα δημιουργεί τόσο ισχυρό πνευματικό δεσμό με τον Χριστό, ώστε να συγγενεύει περισσότερο μαζί Του, παρά με τους φυσικούς γονείς: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πρὸς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τὸν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Σωτῆρα</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συγγενέστερον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ἔχοντες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ἀπὸ</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τραπέζης ἤ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φύσεως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πρὸς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τοὺς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γεγεννηκότας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αὐτούς</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Δ΄,</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4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150, 601Β).</a:t>
            </a:r>
            <a:endParaRPr lang="el-GR" sz="24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5192800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63A8EFD-ED93-88D9-51CB-BBA03E79C1C8}"/>
              </a:ext>
            </a:extLst>
          </p:cNvPr>
          <p:cNvSpPr>
            <a:spLocks noGrp="1"/>
          </p:cNvSpPr>
          <p:nvPr>
            <p:ph type="title"/>
          </p:nvPr>
        </p:nvSpPr>
        <p:spPr>
          <a:xfrm>
            <a:off x="838200" y="0"/>
            <a:ext cx="10515600" cy="681037"/>
          </a:xfrm>
        </p:spPr>
        <p:txBody>
          <a:bodyPr>
            <a:normAutofit fontScale="90000"/>
          </a:bodyPr>
          <a:lstStyle/>
          <a:p>
            <a:pPr algn="ctr"/>
            <a:r>
              <a:rPr lang="el-GR" dirty="0"/>
              <a:t>Το μυστήριο της θείας Ευχαριστίας</a:t>
            </a:r>
          </a:p>
        </p:txBody>
      </p:sp>
      <p:sp>
        <p:nvSpPr>
          <p:cNvPr id="3" name="Θέση περιεχομένου 2">
            <a:extLst>
              <a:ext uri="{FF2B5EF4-FFF2-40B4-BE49-F238E27FC236}">
                <a16:creationId xmlns:a16="http://schemas.microsoft.com/office/drawing/2014/main" id="{B196A7F6-4A50-A82C-64A4-081A002BB554}"/>
              </a:ext>
            </a:extLst>
          </p:cNvPr>
          <p:cNvSpPr>
            <a:spLocks noGrp="1"/>
          </p:cNvSpPr>
          <p:nvPr>
            <p:ph idx="1"/>
          </p:nvPr>
        </p:nvSpPr>
        <p:spPr>
          <a:xfrm>
            <a:off x="0" y="681036"/>
            <a:ext cx="12192000" cy="6176963"/>
          </a:xfrm>
        </p:spPr>
        <p:txBody>
          <a:bodyPr/>
          <a:lstStyle/>
          <a:p>
            <a:pPr algn="just"/>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Από τη χαρισματική υιοθεσία του ανθρώπου από τον Θεό προκύπτει και η αληθινή του ελευθερία. Ο Χριστός, ως μόνος κατά φύσιν Υιός του Θεού, είναι ελεύθερος από κάθε αμαρτία. Συνεπώς, ενώνοντας τον Εαυτό Του, τον τέλειο και αληθινό Θεό, με τους μετέχοντες στην ευχαριστιακή τράπεζα, τους ελευθερώνει από τον δουλικό ζυγό της αμαρτίας προσφέροντάς τους την κατά χάριν </a:t>
            </a:r>
            <a:r>
              <a:rPr lang="el-GR" sz="2600" kern="100" dirty="0" err="1">
                <a:effectLst/>
                <a:latin typeface="Palatino Linotype" panose="02040502050505030304" pitchFamily="18" charset="0"/>
                <a:ea typeface="Aptos" panose="020B0004020202020204" pitchFamily="34" charset="0"/>
                <a:cs typeface="Times New Roman" panose="02020603050405020304" pitchFamily="18" charset="0"/>
              </a:rPr>
              <a:t>υιότητα</a:t>
            </a:r>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 </a:t>
            </a:r>
          </a:p>
          <a:p>
            <a:pPr algn="just"/>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Η ευχαριστία, αγιάζει τους πιστούς και τους μεταθέτει μεταμορφωτικά από την νέκρωση στη ζωή, από την μωρία στη σοφία, από την αμαρτία και την πονηρία του δούλου στην αγιότητα και τη δικαιοσύνη του υιού του Θεού. Γι’ αυτόν ακριβώς τον λόγο οι πιστοί ονομάζονται άγιοι, σοφοί, δίκαιοι και υιοί Θεού. Οι επωνυμίες αυτές όμως δεν αποτελούν κατόρθωμα, οφειλόμενο στην ανθρώπινη φύση και προσπάθεια, αλλά αποτελούν χαρισματική δωρεά που προκύπτει από την ευχαριστιακή ένωση με τον Χριστό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Δ΄,</a:t>
            </a:r>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6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 150, 612</a:t>
            </a:r>
            <a:r>
              <a:rPr lang="en-GB" sz="2600" kern="100" dirty="0">
                <a:effectLst/>
                <a:latin typeface="Palatino Linotype" panose="02040502050505030304" pitchFamily="18" charset="0"/>
                <a:ea typeface="Aptos" panose="020B0004020202020204" pitchFamily="34" charset="0"/>
                <a:cs typeface="Times New Roman" panose="02020603050405020304" pitchFamily="18" charset="0"/>
              </a:rPr>
              <a:t>CD</a:t>
            </a:r>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-613Α), διότι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οὐδεὶς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οἴκοθεν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ἔχει</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τὸν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ἁγιασμόν</a:t>
            </a:r>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Εἰς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τὴν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θείαν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λειτουργίαν</a:t>
            </a:r>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 ΛΣΤ΄, </a:t>
            </a:r>
            <a:r>
              <a:rPr lang="en-GB" sz="26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 150, 449Β).   </a:t>
            </a:r>
            <a:endParaRPr lang="el-GR" sz="26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1514879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09271A2-4DDA-BDB1-72DB-620909AEF754}"/>
              </a:ext>
            </a:extLst>
          </p:cNvPr>
          <p:cNvSpPr>
            <a:spLocks noGrp="1"/>
          </p:cNvSpPr>
          <p:nvPr>
            <p:ph type="title"/>
          </p:nvPr>
        </p:nvSpPr>
        <p:spPr>
          <a:xfrm>
            <a:off x="0" y="18256"/>
            <a:ext cx="12192000" cy="791370"/>
          </a:xfrm>
        </p:spPr>
        <p:txBody>
          <a:bodyPr>
            <a:normAutofit/>
          </a:bodyPr>
          <a:lstStyle/>
          <a:p>
            <a:pPr algn="ctr"/>
            <a:r>
              <a:rPr lang="el-GR" sz="3600" dirty="0"/>
              <a:t>Συνεργία μυστηρίων του Θεού και αυτεξουσίου του ανθρώπου</a:t>
            </a:r>
          </a:p>
        </p:txBody>
      </p:sp>
      <p:sp>
        <p:nvSpPr>
          <p:cNvPr id="3" name="Θέση περιεχομένου 2">
            <a:extLst>
              <a:ext uri="{FF2B5EF4-FFF2-40B4-BE49-F238E27FC236}">
                <a16:creationId xmlns:a16="http://schemas.microsoft.com/office/drawing/2014/main" id="{52C4AC0E-86C9-9278-DB83-F508FB0B5F09}"/>
              </a:ext>
            </a:extLst>
          </p:cNvPr>
          <p:cNvSpPr>
            <a:spLocks noGrp="1"/>
          </p:cNvSpPr>
          <p:nvPr>
            <p:ph idx="1"/>
          </p:nvPr>
        </p:nvSpPr>
        <p:spPr>
          <a:xfrm>
            <a:off x="-1" y="676274"/>
            <a:ext cx="12191999" cy="6181725"/>
          </a:xfrm>
        </p:spPr>
        <p:txBody>
          <a:bodyPr>
            <a:normAutofit/>
          </a:bodyPr>
          <a:lstStyle/>
          <a:p>
            <a:pPr algn="just"/>
            <a:r>
              <a:rPr lang="el-GR" dirty="0">
                <a:effectLst/>
                <a:latin typeface="Palatino Linotype" panose="02040502050505030304" pitchFamily="18" charset="0"/>
                <a:ea typeface="Aptos" panose="020B0004020202020204" pitchFamily="34" charset="0"/>
                <a:cs typeface="Times New Roman" panose="02020603050405020304" pitchFamily="18" charset="0"/>
              </a:rPr>
              <a:t>Η ζωή παρέχεται στον κάθε υποψήφιο χριστιανό διαμέσου των μυστηρίων του βαπτίσματος, του χρίσματος και της θείας ευχαριστίας. Συντηρείται όμως με την ελεύθερη βούληση του ανθρώπου, που αποφασίζει να ασκηθεί, να αναλάβει έναν αγώνα, ο οποίος συνίσταται στην αποφυγή των μάταιων λογισμών, στη μελέτη, την προσευχή, τη συνεχή κοινωνία με το σώμα του Χριστού και την άσκηση της αρετής. </a:t>
            </a:r>
          </a:p>
          <a:p>
            <a:pPr algn="just"/>
            <a:r>
              <a:rPr lang="el-GR" dirty="0">
                <a:effectLst/>
                <a:latin typeface="Palatino Linotype" panose="02040502050505030304" pitchFamily="18" charset="0"/>
                <a:ea typeface="Aptos" panose="020B0004020202020204" pitchFamily="34" charset="0"/>
                <a:cs typeface="Times New Roman" panose="02020603050405020304" pitchFamily="18" charset="0"/>
              </a:rPr>
              <a:t>Όσο και αν του προσφέρεται η χάρις, χωρίς τη δική του συμβολή μένει ανενεργή. Έτσι τονίζεται ότι «</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Επειδή το να ξεκινήσει αυτή η ζωή για πρώτη φορά εξαρτάται από το χέρι του Κυρίου, αλλά το να τη διατηρήσουμε μετά το ξεκίνημά της και να μείνουμε ζωντανοί είναι έργο της δικής μας προσπάθειας, απαιτείται για τον σκοπό αυτό η ανθρώπινη δραστηριότητα, όπως και η δική μας συμβολή, ώστε να μην καταστραφεί ενώ την πήραμε, αλλά τελικά να διατηρήσουμε τη χάρη και φεύγοντας από την παρούσα ζωή να κρατούμε στα χέρια μας τον θησαυρό αυτό</a:t>
            </a:r>
            <a:r>
              <a:rPr lang="el-GR"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Λόγος ΣΤ΄,</a:t>
            </a:r>
            <a:r>
              <a:rPr lang="el-GR" dirty="0">
                <a:effectLst/>
                <a:latin typeface="Palatino Linotype" panose="02040502050505030304" pitchFamily="18" charset="0"/>
                <a:ea typeface="Aptos" panose="020B0004020202020204" pitchFamily="34" charset="0"/>
                <a:cs typeface="Times New Roman" panose="02020603050405020304" pitchFamily="18" charset="0"/>
              </a:rPr>
              <a:t> </a:t>
            </a:r>
            <a:r>
              <a:rPr lang="en-GB"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dirty="0">
                <a:effectLst/>
                <a:latin typeface="Palatino Linotype" panose="02040502050505030304" pitchFamily="18" charset="0"/>
                <a:ea typeface="Aptos" panose="020B0004020202020204" pitchFamily="34" charset="0"/>
                <a:cs typeface="Times New Roman" panose="02020603050405020304" pitchFamily="18" charset="0"/>
              </a:rPr>
              <a:t> 150, 637ΑΒ).</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endParaRPr lang="el-GR" dirty="0"/>
          </a:p>
        </p:txBody>
      </p:sp>
    </p:spTree>
    <p:extLst>
      <p:ext uri="{BB962C8B-B14F-4D97-AF65-F5344CB8AC3E}">
        <p14:creationId xmlns:p14="http://schemas.microsoft.com/office/powerpoint/2010/main" val="25004046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91169FC-08F5-5BE8-942E-51B5EBD3E8FE}"/>
              </a:ext>
            </a:extLst>
          </p:cNvPr>
          <p:cNvSpPr>
            <a:spLocks noGrp="1"/>
          </p:cNvSpPr>
          <p:nvPr>
            <p:ph type="title"/>
          </p:nvPr>
        </p:nvSpPr>
        <p:spPr>
          <a:xfrm>
            <a:off x="0" y="18255"/>
            <a:ext cx="12192000" cy="781845"/>
          </a:xfrm>
        </p:spPr>
        <p:txBody>
          <a:bodyPr>
            <a:normAutofit/>
          </a:bodyPr>
          <a:lstStyle/>
          <a:p>
            <a:pPr algn="ctr"/>
            <a:r>
              <a:rPr lang="el-GR" sz="3600" dirty="0"/>
              <a:t>Συνεργία μυστηρίων του Θεού και αυτεξουσίου του ανθρώπου</a:t>
            </a:r>
          </a:p>
        </p:txBody>
      </p:sp>
      <p:sp>
        <p:nvSpPr>
          <p:cNvPr id="3" name="Θέση περιεχομένου 2">
            <a:extLst>
              <a:ext uri="{FF2B5EF4-FFF2-40B4-BE49-F238E27FC236}">
                <a16:creationId xmlns:a16="http://schemas.microsoft.com/office/drawing/2014/main" id="{739751A1-3C7B-B14B-D993-AEA9EEE3FD67}"/>
              </a:ext>
            </a:extLst>
          </p:cNvPr>
          <p:cNvSpPr>
            <a:spLocks noGrp="1"/>
          </p:cNvSpPr>
          <p:nvPr>
            <p:ph idx="1"/>
          </p:nvPr>
        </p:nvSpPr>
        <p:spPr>
          <a:xfrm>
            <a:off x="0" y="714374"/>
            <a:ext cx="12192000" cy="6143625"/>
          </a:xfrm>
        </p:spPr>
        <p:txBody>
          <a:bodyPr/>
          <a:lstStyle/>
          <a:p>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Μάλιστα ο </a:t>
            </a:r>
            <a:r>
              <a:rPr lang="el-GR" sz="2400" kern="100" dirty="0" err="1">
                <a:effectLst/>
                <a:latin typeface="Palatino Linotype" panose="02040502050505030304" pitchFamily="18" charset="0"/>
                <a:ea typeface="Aptos" panose="020B0004020202020204" pitchFamily="34" charset="0"/>
                <a:cs typeface="Times New Roman" panose="02020603050405020304" pitchFamily="18" charset="0"/>
              </a:rPr>
              <a:t>Καβάσιλας</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υπογραμμίζει ότι «</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για χάρη του καινού ανθρώπου,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ανασυστάθηκε</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εξαρχής η ανθρώπινη φύση· και σ’ αυτόν αποσκοπώντας δημιουργήθηκε ο νους και η επιθυμία. Λάβαμε το λογισμό για να γνωρίζουμε τον Χριστό· λάβαμε επιθυμία για να πορευόμαστε προς εκείνον· αποκτήσαμε μνήμη για να τον θυμόμαστε, επειδή κατά τη δημιουργία αυτός ήταν το πρότυπό μας… Ο πρώτος Αδάμ με την παρακοή του αποκαλύφθηκε ότι υστερούσε σε αυτά που πρέπει να διακρίνουν τον άνθρωπο· ο δεύτερος Αδάμ, ο Χριστός, ήταν σε όλα τέλειος… Και ναι μεν η φύση επιθυμούσε εξαρχής την αθανασία, τα κατάφερε όμως ύστερα με τη βοήθεια του σώματος του Κυρίου, το οποίο αυτός ανέστησε από τους νεκρούς για την αθάνατη ζωή και έγινε πρωτότοκος της αθανασίας στο γένος των ανθρώπων. Και για να συνοψίσω, τον αληθινό και τέλειο άνθρωπο, πρώτος και μόνος ο Σωτήρας τον έδειξε με το ήθος και τη ζωή του και με όλα τα άλλα</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ΣΤ΄,</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4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150, 680ΑΒ</a:t>
            </a:r>
            <a:r>
              <a:rPr lang="en-GB" sz="2400" kern="100" dirty="0">
                <a:effectLst/>
                <a:latin typeface="Palatino Linotype" panose="02040502050505030304" pitchFamily="18" charset="0"/>
                <a:ea typeface="Aptos" panose="020B0004020202020204" pitchFamily="34" charset="0"/>
                <a:cs typeface="Times New Roman" panose="02020603050405020304" pitchFamily="18" charset="0"/>
              </a:rPr>
              <a:t>C</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a:t>
            </a:r>
          </a:p>
          <a:p>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Τελικά αναγνωρίζεται ότι ο προορισμός του ανθρώπου δεν είναι άλλος παρά ο άφθαρτος βίος: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Εἴ</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γε</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τοῦτό</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ἐστι</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ἀληθῶς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ὅρος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ἀνθρώπου</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πρὸς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ὅν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βλέπων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ἔσχατον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ἔπλαττες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αὐτὸν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ὁ Θεός, λέγων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δὲ</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τὸν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βίον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τὸν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ἀκήρατον</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ΣΤ΄,</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4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150, 680</a:t>
            </a:r>
            <a:r>
              <a:rPr lang="en-GB" sz="2400" kern="100" dirty="0">
                <a:effectLst/>
                <a:latin typeface="Palatino Linotype" panose="02040502050505030304" pitchFamily="18" charset="0"/>
                <a:ea typeface="Aptos" panose="020B0004020202020204" pitchFamily="34" charset="0"/>
                <a:cs typeface="Times New Roman" panose="02020603050405020304" pitchFamily="18" charset="0"/>
              </a:rPr>
              <a:t>D</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endParaRPr lang="el-GR" sz="24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1747344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5120E6E-238D-0F71-1952-7827A6F67771}"/>
              </a:ext>
            </a:extLst>
          </p:cNvPr>
          <p:cNvSpPr>
            <a:spLocks noGrp="1"/>
          </p:cNvSpPr>
          <p:nvPr>
            <p:ph type="title"/>
          </p:nvPr>
        </p:nvSpPr>
        <p:spPr>
          <a:xfrm>
            <a:off x="0" y="18256"/>
            <a:ext cx="12192000" cy="419894"/>
          </a:xfrm>
        </p:spPr>
        <p:txBody>
          <a:bodyPr>
            <a:normAutofit fontScale="90000"/>
          </a:bodyPr>
          <a:lstStyle/>
          <a:p>
            <a:pPr algn="ctr"/>
            <a:r>
              <a:rPr lang="el-GR" dirty="0"/>
              <a:t>Προϋποθέσεις επίτευξης της «</a:t>
            </a:r>
            <a:r>
              <a:rPr lang="el-GR" dirty="0" err="1"/>
              <a:t>ἐν</a:t>
            </a:r>
            <a:r>
              <a:rPr lang="el-GR" dirty="0"/>
              <a:t> </a:t>
            </a:r>
            <a:r>
              <a:rPr lang="el-GR" dirty="0" err="1"/>
              <a:t>Χριστῷ</a:t>
            </a:r>
            <a:r>
              <a:rPr lang="el-GR" dirty="0"/>
              <a:t> </a:t>
            </a:r>
            <a:r>
              <a:rPr lang="el-GR" dirty="0" err="1"/>
              <a:t>ζωῆς</a:t>
            </a:r>
            <a:r>
              <a:rPr lang="el-GR" dirty="0"/>
              <a:t>» </a:t>
            </a:r>
          </a:p>
        </p:txBody>
      </p:sp>
      <p:sp>
        <p:nvSpPr>
          <p:cNvPr id="3" name="Θέση περιεχομένου 2">
            <a:extLst>
              <a:ext uri="{FF2B5EF4-FFF2-40B4-BE49-F238E27FC236}">
                <a16:creationId xmlns:a16="http://schemas.microsoft.com/office/drawing/2014/main" id="{BDF8FD1B-F278-A24D-E289-22F5C04A5178}"/>
              </a:ext>
            </a:extLst>
          </p:cNvPr>
          <p:cNvSpPr>
            <a:spLocks noGrp="1"/>
          </p:cNvSpPr>
          <p:nvPr>
            <p:ph idx="1"/>
          </p:nvPr>
        </p:nvSpPr>
        <p:spPr>
          <a:xfrm>
            <a:off x="1" y="349646"/>
            <a:ext cx="12191999" cy="6508353"/>
          </a:xfrm>
        </p:spPr>
        <p:txBody>
          <a:bodyPr>
            <a:noAutofit/>
          </a:bodyPr>
          <a:lstStyle/>
          <a:p>
            <a:pPr algn="just"/>
            <a:r>
              <a:rPr lang="el-GR" sz="2200" dirty="0">
                <a:effectLst/>
                <a:latin typeface="Palatino Linotype" panose="02040502050505030304" pitchFamily="18" charset="0"/>
                <a:ea typeface="Aptos" panose="020B0004020202020204" pitchFamily="34" charset="0"/>
                <a:cs typeface="Times New Roman" panose="02020603050405020304" pitchFamily="18" charset="0"/>
              </a:rPr>
              <a:t>Αυτά τα πράγματα μπορούν να επιτευχθούν σε οποιεσδήποτε συνθήκες βίου και αν βρίσκεται ο χριστιανός, και όχι αναγκαστικά στην ερημία. Στο σημείο αυτό ο </a:t>
            </a:r>
            <a:r>
              <a:rPr lang="el-GR" sz="2200" dirty="0" err="1">
                <a:effectLst/>
                <a:latin typeface="Palatino Linotype" panose="02040502050505030304" pitchFamily="18" charset="0"/>
                <a:ea typeface="Aptos" panose="020B0004020202020204" pitchFamily="34" charset="0"/>
                <a:cs typeface="Times New Roman" panose="02020603050405020304" pitchFamily="18" charset="0"/>
              </a:rPr>
              <a:t>Καβάσιλας</a:t>
            </a:r>
            <a:r>
              <a:rPr lang="el-GR" sz="2200" dirty="0">
                <a:effectLst/>
                <a:latin typeface="Palatino Linotype" panose="02040502050505030304" pitchFamily="18" charset="0"/>
                <a:ea typeface="Aptos" panose="020B0004020202020204" pitchFamily="34" charset="0"/>
                <a:cs typeface="Times New Roman" panose="02020603050405020304" pitchFamily="18" charset="0"/>
              </a:rPr>
              <a:t> έρχεται σε κάποια αντίθεση με τους αυστηρούς ησυχαστές και αναχωρητές, διότι μεταφέρει την πνευματική πνοή στον εσωτερικό άνθρωπο, παραβλέποντας τα τεχνικά μέσα εκείνων. Η πνευματική ζωή επιτυγχάνεται με ίση ευκολία στην κοσμική κοινωνία, με όση στο ησυχαστικό </a:t>
            </a:r>
            <a:r>
              <a:rPr lang="el-GR" sz="2200" dirty="0" err="1">
                <a:effectLst/>
                <a:latin typeface="Palatino Linotype" panose="02040502050505030304" pitchFamily="18" charset="0"/>
                <a:ea typeface="Aptos" panose="020B0004020202020204" pitchFamily="34" charset="0"/>
                <a:cs typeface="Times New Roman" panose="02020603050405020304" pitchFamily="18" charset="0"/>
              </a:rPr>
              <a:t>κελλί</a:t>
            </a:r>
            <a:r>
              <a:rPr lang="el-GR" sz="2200" dirty="0">
                <a:effectLst/>
                <a:latin typeface="Palatino Linotype" panose="02040502050505030304" pitchFamily="18" charset="0"/>
                <a:ea typeface="Aptos" panose="020B0004020202020204" pitchFamily="34" charset="0"/>
                <a:cs typeface="Times New Roman" panose="02020603050405020304" pitchFamily="18" charset="0"/>
              </a:rPr>
              <a:t>, χωρίς να απαιτείται αλλαγή τόπου, τροφής, ενδυμασίας, ρυθμού ζωής. Επιτυγχάνεται μέσα στον ίδιο τον άνθρωπο, τον οποίο ανύψωσε ο </a:t>
            </a:r>
            <a:r>
              <a:rPr lang="el-GR" sz="2200" dirty="0" err="1">
                <a:effectLst/>
                <a:latin typeface="Palatino Linotype" panose="02040502050505030304" pitchFamily="18" charset="0"/>
                <a:ea typeface="Aptos" panose="020B0004020202020204" pitchFamily="34" charset="0"/>
                <a:cs typeface="Times New Roman" panose="02020603050405020304" pitchFamily="18" charset="0"/>
              </a:rPr>
              <a:t>ενανθρωπήσας</a:t>
            </a:r>
            <a:r>
              <a:rPr lang="el-GR" sz="2200" dirty="0">
                <a:effectLst/>
                <a:latin typeface="Palatino Linotype" panose="02040502050505030304" pitchFamily="18" charset="0"/>
                <a:ea typeface="Aptos" panose="020B0004020202020204" pitchFamily="34" charset="0"/>
                <a:cs typeface="Times New Roman" panose="02020603050405020304" pitchFamily="18" charset="0"/>
              </a:rPr>
              <a:t> Χριστός. Ούτε οι ναοί ούτε κανένα άλλο ιερό είναι τόσο άγιο όσο είναι ο άνθρωπος με τη φύση του οποίου κοινωνεί ο Θεός. </a:t>
            </a:r>
          </a:p>
          <a:p>
            <a:pPr algn="just"/>
            <a:r>
              <a:rPr lang="el-GR" sz="2200" dirty="0">
                <a:effectLst/>
                <a:latin typeface="Palatino Linotype" panose="02040502050505030304" pitchFamily="18" charset="0"/>
                <a:ea typeface="Aptos" panose="020B0004020202020204" pitchFamily="34" charset="0"/>
                <a:cs typeface="Times New Roman" panose="02020603050405020304" pitchFamily="18" charset="0"/>
              </a:rPr>
              <a:t>Ο </a:t>
            </a:r>
            <a:r>
              <a:rPr lang="el-GR" sz="2200" dirty="0" err="1">
                <a:effectLst/>
                <a:latin typeface="Palatino Linotype" panose="02040502050505030304" pitchFamily="18" charset="0"/>
                <a:ea typeface="Aptos" panose="020B0004020202020204" pitchFamily="34" charset="0"/>
                <a:cs typeface="Times New Roman" panose="02020603050405020304" pitchFamily="18" charset="0"/>
              </a:rPr>
              <a:t>Καβάσιλας</a:t>
            </a:r>
            <a:r>
              <a:rPr lang="el-GR" sz="2200" dirty="0">
                <a:effectLst/>
                <a:latin typeface="Palatino Linotype" panose="02040502050505030304" pitchFamily="18" charset="0"/>
                <a:ea typeface="Aptos" panose="020B0004020202020204" pitchFamily="34" charset="0"/>
                <a:cs typeface="Times New Roman" panose="02020603050405020304" pitchFamily="18" charset="0"/>
              </a:rPr>
              <a:t> λοιπόν περιγράφει </a:t>
            </a:r>
            <a:r>
              <a:rPr lang="el-GR" sz="2200" b="1" dirty="0">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το κοινό χρέος όλων των χριστιανών </a:t>
            </a:r>
            <a:r>
              <a:rPr lang="el-GR" sz="2200" dirty="0">
                <a:effectLst/>
                <a:latin typeface="Palatino Linotype" panose="02040502050505030304" pitchFamily="18" charset="0"/>
                <a:ea typeface="Aptos" panose="020B0004020202020204" pitchFamily="34" charset="0"/>
                <a:cs typeface="Times New Roman" panose="02020603050405020304" pitchFamily="18" charset="0"/>
              </a:rPr>
              <a:t>ως εξής: «</a:t>
            </a:r>
            <a:r>
              <a:rPr lang="el-GR" sz="2200" i="1" dirty="0">
                <a:effectLst/>
                <a:latin typeface="Palatino Linotype" panose="02040502050505030304" pitchFamily="18" charset="0"/>
                <a:ea typeface="Aptos" panose="020B0004020202020204" pitchFamily="34" charset="0"/>
                <a:cs typeface="Times New Roman" panose="02020603050405020304" pitchFamily="18" charset="0"/>
              </a:rPr>
              <a:t>Υπάρχει ένα χρέος εκείνων που έχουν το όνομα του Χριστού… και πρέπει όλοι να το πληρώνουν με τον ίδιο τρόπο. Όσοι το παραλείπουν είναι αδικαιολόγητοι ό,τι και αν επικαλεστούν: ούτε την ηλικία, ούτε το επάγγελμα, ούτε καμία τύχη, ούτε αρρώστια, ούτε υγεία, ούτε τη μακρινή απόσταση, ούτε την ερημία, ούτε τις πόλεις, ούτε τους θορύβους, ούτε </a:t>
            </a:r>
            <a:r>
              <a:rPr lang="el-GR" sz="2200" i="1" dirty="0" err="1">
                <a:effectLst/>
                <a:latin typeface="Palatino Linotype" panose="02040502050505030304" pitchFamily="18" charset="0"/>
                <a:ea typeface="Aptos" panose="020B0004020202020204" pitchFamily="34" charset="0"/>
                <a:cs typeface="Times New Roman" panose="02020603050405020304" pitchFamily="18" charset="0"/>
              </a:rPr>
              <a:t>ο,τιδήποτε</a:t>
            </a:r>
            <a:r>
              <a:rPr lang="el-GR" sz="2200" i="1" dirty="0">
                <a:effectLst/>
                <a:latin typeface="Palatino Linotype" panose="02040502050505030304" pitchFamily="18" charset="0"/>
                <a:ea typeface="Aptos" panose="020B0004020202020204" pitchFamily="34" charset="0"/>
                <a:cs typeface="Times New Roman" panose="02020603050405020304" pitchFamily="18" charset="0"/>
              </a:rPr>
              <a:t> άλλο γενικά από εκείνα στα οποία καταφεύγουν οι ένοχοι. Ο λόγος είναι ότι τίποτα δεν πρέπει να προηγείται από αυτό το χρέος και σε κανέναν δεν επιτρέπεται να αντιστέκεται στο θέλημα του Χριστού· αλλά εφαρμόζοντας με κάθε τρόπο τους νόμους που προέρχονται από αυτόν, να ρυθμίζουν τη ζωή κατά το θέλημά Του</a:t>
            </a:r>
            <a:r>
              <a:rPr lang="el-GR" sz="22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200" i="1" dirty="0">
                <a:effectLst/>
                <a:latin typeface="Palatino Linotype" panose="02040502050505030304" pitchFamily="18" charset="0"/>
                <a:ea typeface="Aptos" panose="020B0004020202020204" pitchFamily="34" charset="0"/>
                <a:cs typeface="Times New Roman" panose="02020603050405020304" pitchFamily="18" charset="0"/>
              </a:rPr>
              <a:t>Έτσι λοιπόν οι εντολές του Σωτήρα είναι κοινές για όλους τους πιστούς υποχρεώσεις και είναι πραγματοποιήσιμες για όσους θέλουν να το κάνουν, μάλιστα δε πολύ αναγκαίες, αφού χωρίς αυτές δεν μπορούν να προσεγγίσουν τον Χριστό</a:t>
            </a:r>
            <a:r>
              <a:rPr lang="el-GR" sz="22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200" i="1"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2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200" i="1"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2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200" i="1"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2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200" i="1"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2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200" i="1"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200" i="1" dirty="0">
                <a:effectLst/>
                <a:latin typeface="Palatino Linotype" panose="02040502050505030304" pitchFamily="18" charset="0"/>
                <a:ea typeface="Aptos" panose="020B0004020202020204" pitchFamily="34" charset="0"/>
                <a:cs typeface="Times New Roman" panose="02020603050405020304" pitchFamily="18" charset="0"/>
              </a:rPr>
              <a:t>. Λόγος ΣΤ΄,</a:t>
            </a:r>
            <a:r>
              <a:rPr lang="el-GR" sz="22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2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200" dirty="0">
                <a:effectLst/>
                <a:latin typeface="Palatino Linotype" panose="02040502050505030304" pitchFamily="18" charset="0"/>
                <a:ea typeface="Aptos" panose="020B0004020202020204" pitchFamily="34" charset="0"/>
                <a:cs typeface="Times New Roman" panose="02020603050405020304" pitchFamily="18" charset="0"/>
              </a:rPr>
              <a:t> 150, 641</a:t>
            </a:r>
            <a:r>
              <a:rPr lang="en-GB" sz="2200" dirty="0">
                <a:effectLst/>
                <a:latin typeface="Palatino Linotype" panose="02040502050505030304" pitchFamily="18" charset="0"/>
                <a:ea typeface="Aptos" panose="020B0004020202020204" pitchFamily="34" charset="0"/>
                <a:cs typeface="Times New Roman" panose="02020603050405020304" pitchFamily="18" charset="0"/>
              </a:rPr>
              <a:t>CD</a:t>
            </a:r>
            <a:r>
              <a:rPr lang="el-GR" sz="2200" dirty="0">
                <a:effectLst/>
                <a:latin typeface="Palatino Linotype" panose="02040502050505030304" pitchFamily="18" charset="0"/>
                <a:ea typeface="Aptos" panose="020B0004020202020204" pitchFamily="34" charset="0"/>
                <a:cs typeface="Times New Roman" panose="02020603050405020304" pitchFamily="18" charset="0"/>
              </a:rPr>
              <a:t>).</a:t>
            </a:r>
            <a:r>
              <a:rPr lang="el-GR" sz="2200" i="1" dirty="0">
                <a:effectLst/>
                <a:latin typeface="Palatino Linotype" panose="02040502050505030304" pitchFamily="18" charset="0"/>
                <a:ea typeface="Aptos" panose="020B0004020202020204" pitchFamily="34" charset="0"/>
                <a:cs typeface="Times New Roman" panose="02020603050405020304" pitchFamily="18" charset="0"/>
              </a:rPr>
              <a:t> </a:t>
            </a:r>
            <a:endParaRPr lang="el-GR" sz="2200" dirty="0"/>
          </a:p>
        </p:txBody>
      </p:sp>
    </p:spTree>
    <p:extLst>
      <p:ext uri="{BB962C8B-B14F-4D97-AF65-F5344CB8AC3E}">
        <p14:creationId xmlns:p14="http://schemas.microsoft.com/office/powerpoint/2010/main" val="34066642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7035D6-11C9-0E0C-5C01-226EC78C0170}"/>
              </a:ext>
            </a:extLst>
          </p:cNvPr>
          <p:cNvSpPr>
            <a:spLocks noGrp="1"/>
          </p:cNvSpPr>
          <p:nvPr>
            <p:ph type="title"/>
          </p:nvPr>
        </p:nvSpPr>
        <p:spPr>
          <a:xfrm>
            <a:off x="0" y="18256"/>
            <a:ext cx="12192000" cy="662782"/>
          </a:xfrm>
        </p:spPr>
        <p:txBody>
          <a:bodyPr>
            <a:normAutofit fontScale="90000"/>
          </a:bodyPr>
          <a:lstStyle/>
          <a:p>
            <a:pPr algn="ctr"/>
            <a:r>
              <a:rPr lang="el-GR" dirty="0"/>
              <a:t>Προϋποθέσεις επίτευξης της «</a:t>
            </a:r>
            <a:r>
              <a:rPr lang="el-GR" dirty="0" err="1"/>
              <a:t>ἐν</a:t>
            </a:r>
            <a:r>
              <a:rPr lang="el-GR" dirty="0"/>
              <a:t> </a:t>
            </a:r>
            <a:r>
              <a:rPr lang="el-GR" dirty="0" err="1"/>
              <a:t>Χριστῷ</a:t>
            </a:r>
            <a:r>
              <a:rPr lang="el-GR" dirty="0"/>
              <a:t> </a:t>
            </a:r>
            <a:r>
              <a:rPr lang="el-GR" dirty="0" err="1"/>
              <a:t>ζωῆς</a:t>
            </a:r>
            <a:r>
              <a:rPr lang="el-GR" dirty="0"/>
              <a:t>» </a:t>
            </a:r>
          </a:p>
        </p:txBody>
      </p:sp>
      <p:sp>
        <p:nvSpPr>
          <p:cNvPr id="3" name="Θέση περιεχομένου 2">
            <a:extLst>
              <a:ext uri="{FF2B5EF4-FFF2-40B4-BE49-F238E27FC236}">
                <a16:creationId xmlns:a16="http://schemas.microsoft.com/office/drawing/2014/main" id="{1D18AAB9-8A61-625F-8E25-B4F3BF18B5B5}"/>
              </a:ext>
            </a:extLst>
          </p:cNvPr>
          <p:cNvSpPr>
            <a:spLocks noGrp="1"/>
          </p:cNvSpPr>
          <p:nvPr>
            <p:ph idx="1"/>
          </p:nvPr>
        </p:nvSpPr>
        <p:spPr>
          <a:xfrm>
            <a:off x="0" y="600074"/>
            <a:ext cx="12192000" cy="6239669"/>
          </a:xfrm>
        </p:spPr>
        <p:txBody>
          <a:bodyPr>
            <a:noAutofit/>
          </a:bodyPr>
          <a:lstStyle/>
          <a:p>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Επίσης, επιμένει πως οι χριστιανοί μπορούν να προσεύχονται παντού, καθώς σημειώνει ότι «</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Σίγουρα δεν χρειάζεται προετοιμασία, ούτε ειδικοί χώροι για την προσευχή, ούτε δυνατή κραυγή όταν τον επικαλούμαστε. Διότι δεν υπάρχει σημείο στο οποίο να μην παραβρίσκεται, ούτε τρόπος που να μην βρίσκεται μαζί μας. Αυτός σε όσους τον αναζητούν βρίσκεται πιο κοντά και από την καρδιά</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ΣΤ΄,</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4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150, 681 </a:t>
            </a:r>
            <a:r>
              <a:rPr lang="en-GB" sz="2400" kern="100" dirty="0">
                <a:effectLst/>
                <a:latin typeface="Palatino Linotype" panose="02040502050505030304" pitchFamily="18" charset="0"/>
                <a:ea typeface="Aptos" panose="020B0004020202020204" pitchFamily="34" charset="0"/>
                <a:cs typeface="Times New Roman" panose="02020603050405020304" pitchFamily="18" charset="0"/>
              </a:rPr>
              <a:t>CD</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endParaRPr lang="el-GR" sz="2400" kern="100" dirty="0">
              <a:effectLst/>
              <a:latin typeface="Aptos" panose="020B0004020202020204" pitchFamily="34" charset="0"/>
              <a:ea typeface="Aptos" panose="020B0004020202020204" pitchFamily="34" charset="0"/>
              <a:cs typeface="Times New Roman" panose="02020603050405020304" pitchFamily="18" charset="0"/>
            </a:endParaRPr>
          </a:p>
          <a:p>
            <a:r>
              <a:rPr lang="el-GR" sz="2400" dirty="0">
                <a:effectLst/>
                <a:latin typeface="Palatino Linotype" panose="02040502050505030304" pitchFamily="18" charset="0"/>
                <a:ea typeface="Aptos" panose="020B0004020202020204" pitchFamily="34" charset="0"/>
                <a:cs typeface="Times New Roman" panose="02020603050405020304" pitchFamily="18" charset="0"/>
              </a:rPr>
              <a:t>Συνεπώς, η «</a:t>
            </a:r>
            <a:r>
              <a:rPr lang="el-GR" sz="24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ζωή «</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φύεται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τῷδε</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τῷ</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βίῳ</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τὰς</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ἀρχὰς</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ἐντεῦθεν</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λαμβάνει,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τελειοῦται</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δὲ</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ἐπὶ</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τοῦ</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μέλλοντος,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ἐπειδὰν</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εἰς</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ἐκείνη</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ἀφικώμεθα</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τὴν</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ἡμέραν</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Λόγος Α΄,</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4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150, 493Β). Το γεγονός ότι ο άνθρωπος είναι ενωμένος με τον Χριστό ψυχή με ψυχή, σώμα με σώμα και αίμα με αίμα, του προσφέρει την πλήρη ειρήνη(</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Λόγος Δ,</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4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150, 613</a:t>
            </a:r>
            <a:r>
              <a:rPr lang="en-GB" sz="2400" dirty="0">
                <a:effectLst/>
                <a:latin typeface="Palatino Linotype" panose="02040502050505030304" pitchFamily="18" charset="0"/>
                <a:ea typeface="Aptos" panose="020B0004020202020204" pitchFamily="34" charset="0"/>
                <a:cs typeface="Times New Roman" panose="02020603050405020304" pitchFamily="18" charset="0"/>
              </a:rPr>
              <a:t>D</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a:t>
            </a:r>
          </a:p>
          <a:p>
            <a:r>
              <a:rPr lang="el-GR" sz="2400" dirty="0">
                <a:effectLst/>
                <a:latin typeface="Palatino Linotype" panose="02040502050505030304" pitchFamily="18" charset="0"/>
                <a:ea typeface="Aptos" panose="020B0004020202020204" pitchFamily="34" charset="0"/>
                <a:cs typeface="Times New Roman" panose="02020603050405020304" pitchFamily="18" charset="0"/>
              </a:rPr>
              <a:t>Ωστόσο, η πλήρης και τέλεια ένωση με τον Χριστό αναμένεται στα έσχατα. Ο άνθρωπος, σύμφωνα με τον Καβάσιλα, για να γίνει κληρονόμος της βασιλείας των ουρανών, πρέπει να αποβάλλει την ιδιότητα του δούλου και να αποκτήσει εκείνη του υιού του Θεού, διότι σύμφωνα με τον ευαγγελιστή Ιωάννη «</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ὁ …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δοῦλος</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οὐ</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μένει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τῇ</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οἰκίᾳ</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εἰς</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τὸν</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αἰῶνα</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ὁ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δὲ</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υἱὸς</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μένει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εἰς</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τὸν</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αἰῶνα</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Λόγος Δ΄,</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4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150, 616Β)</a:t>
            </a:r>
            <a:endParaRPr lang="el-GR" sz="2400" dirty="0"/>
          </a:p>
        </p:txBody>
      </p:sp>
    </p:spTree>
    <p:extLst>
      <p:ext uri="{BB962C8B-B14F-4D97-AF65-F5344CB8AC3E}">
        <p14:creationId xmlns:p14="http://schemas.microsoft.com/office/powerpoint/2010/main" val="6957342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406BC6D-3FD1-9C06-1AF0-C0B9180F1454}"/>
              </a:ext>
            </a:extLst>
          </p:cNvPr>
          <p:cNvSpPr>
            <a:spLocks noGrp="1"/>
          </p:cNvSpPr>
          <p:nvPr>
            <p:ph type="title"/>
          </p:nvPr>
        </p:nvSpPr>
        <p:spPr>
          <a:xfrm>
            <a:off x="838200" y="18256"/>
            <a:ext cx="10515600" cy="662782"/>
          </a:xfrm>
        </p:spPr>
        <p:txBody>
          <a:bodyPr>
            <a:normAutofit fontScale="90000"/>
          </a:bodyPr>
          <a:lstStyle/>
          <a:p>
            <a:pPr algn="ctr"/>
            <a:r>
              <a:rPr lang="el-GR" dirty="0"/>
              <a:t>Ευχαριστιακή εσχατολογία</a:t>
            </a:r>
          </a:p>
        </p:txBody>
      </p:sp>
      <p:sp>
        <p:nvSpPr>
          <p:cNvPr id="3" name="Θέση περιεχομένου 2">
            <a:extLst>
              <a:ext uri="{FF2B5EF4-FFF2-40B4-BE49-F238E27FC236}">
                <a16:creationId xmlns:a16="http://schemas.microsoft.com/office/drawing/2014/main" id="{315E15AB-606E-4DEE-4116-BC2B4DD62A58}"/>
              </a:ext>
            </a:extLst>
          </p:cNvPr>
          <p:cNvSpPr>
            <a:spLocks noGrp="1"/>
          </p:cNvSpPr>
          <p:nvPr>
            <p:ph idx="1"/>
          </p:nvPr>
        </p:nvSpPr>
        <p:spPr>
          <a:xfrm>
            <a:off x="0" y="681038"/>
            <a:ext cx="12192000" cy="6158706"/>
          </a:xfrm>
        </p:spPr>
        <p:txBody>
          <a:bodyPr/>
          <a:lstStyle/>
          <a:p>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Η ευχαριστιακή του εσχατολογία είναι αξιοσημείωτη, καθώς συνδέεται άμεσα με το πρόσωπο του Χριστού καθώς βλέπει στους κληρονόμους της βασιλείας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τὴν</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Μορφὴν</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τοῦ</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Μονογενοῦς</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ἐπὶ</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τῶν</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προσώπων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κομισαμένους</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μετὰ</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τούτου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τοῦ</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κάλλους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τῷ</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γεγεννηκότι</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φανῆναι</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Λόγος Δ΄,</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150, 616Β). </a:t>
            </a:r>
          </a:p>
          <a:p>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Για να επιτευχθεί όμως η αληθινή κοινωνία με τον Χριστό, δεν αρκεί απλά και μόνο η προσέλευση στη θεία Ευχαριστία. Η προσέλευση αυτή πρέπει να γίνεται και κάτω από </a:t>
            </a:r>
            <a:r>
              <a:rPr lang="el-GR" b="1" kern="100" dirty="0">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ορισμένες προϋποθέσεις</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Ο πιστός πρέπει να ασκείται αδιαλείπτως στο επίπονο στάδιο του πνευματικού αγώνα, ώστε και αν δεν έχει ακόμη φθάσει στην κάθαρση να βρίσκεται στην πορεία προς αυτή, με σκοπό να μπορεί να δεχτεί τον αγιασμό που προσφέρεται σε όσους με θείο έρωτα μετέχουν στην ευχαριστία, καθώς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οὐ</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γὰρ</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ἔστιν</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οὐκ</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ἔστι</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τὴν</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τελετὴν</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ἐνεργὸν</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παντάπασιν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εἶναι</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τοῖς</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μεμυημένοις</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ἡστινοστοῦν</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μετεῖναι</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φαυλότητος</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Λόγος Α΄,</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150, 584Β). </a:t>
            </a:r>
            <a:endParaRPr lang="el-GR" kern="100" dirty="0">
              <a:effectLst/>
              <a:latin typeface="Aptos" panose="020B0004020202020204" pitchFamily="34" charset="0"/>
              <a:ea typeface="Aptos" panose="020B000402020202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3115206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DC0D8DF-1E99-E244-45FB-0633DFEABB45}"/>
              </a:ext>
            </a:extLst>
          </p:cNvPr>
          <p:cNvSpPr>
            <a:spLocks noGrp="1"/>
          </p:cNvSpPr>
          <p:nvPr>
            <p:ph type="title"/>
          </p:nvPr>
        </p:nvSpPr>
        <p:spPr>
          <a:xfrm>
            <a:off x="838200" y="0"/>
            <a:ext cx="10515600" cy="681037"/>
          </a:xfrm>
        </p:spPr>
        <p:txBody>
          <a:bodyPr>
            <a:normAutofit fontScale="90000"/>
          </a:bodyPr>
          <a:lstStyle/>
          <a:p>
            <a:pPr algn="ctr"/>
            <a:r>
              <a:rPr lang="el-GR" dirty="0"/>
              <a:t>Ευχαριστιακή εσχατολογία</a:t>
            </a:r>
          </a:p>
        </p:txBody>
      </p:sp>
      <p:sp>
        <p:nvSpPr>
          <p:cNvPr id="3" name="Θέση περιεχομένου 2">
            <a:extLst>
              <a:ext uri="{FF2B5EF4-FFF2-40B4-BE49-F238E27FC236}">
                <a16:creationId xmlns:a16="http://schemas.microsoft.com/office/drawing/2014/main" id="{4A1D3AC7-80BF-17FD-499B-FD2CE8EC45FD}"/>
              </a:ext>
            </a:extLst>
          </p:cNvPr>
          <p:cNvSpPr>
            <a:spLocks noGrp="1"/>
          </p:cNvSpPr>
          <p:nvPr>
            <p:ph idx="1"/>
          </p:nvPr>
        </p:nvSpPr>
        <p:spPr>
          <a:xfrm>
            <a:off x="0" y="581024"/>
            <a:ext cx="12192000" cy="6276975"/>
          </a:xfrm>
        </p:spPr>
        <p:txBody>
          <a:bodyPr/>
          <a:lstStyle/>
          <a:p>
            <a:r>
              <a:rPr lang="el-GR" sz="2400" dirty="0">
                <a:effectLst/>
                <a:latin typeface="Palatino Linotype" panose="02040502050505030304" pitchFamily="18" charset="0"/>
                <a:ea typeface="Aptos" panose="020B0004020202020204" pitchFamily="34" charset="0"/>
                <a:cs typeface="Times New Roman" panose="02020603050405020304" pitchFamily="18" charset="0"/>
              </a:rPr>
              <a:t>Ο Χριστός μας προσφέρει τον εαυτό Του σε κάθε ευχαριστιακή σύναξη, συνάμα όμως είναι και συναγωνιστής μας. Όπως χαρακτηριστικά γράφει ο </a:t>
            </a:r>
            <a:r>
              <a:rPr lang="el-GR" sz="2400" dirty="0" err="1">
                <a:effectLst/>
                <a:latin typeface="Palatino Linotype" panose="02040502050505030304" pitchFamily="18" charset="0"/>
                <a:ea typeface="Aptos" panose="020B0004020202020204" pitchFamily="34" charset="0"/>
                <a:cs typeface="Times New Roman" panose="02020603050405020304" pitchFamily="18" charset="0"/>
              </a:rPr>
              <a:t>Καβάσιλας</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πρέπει να συνειδητοποιήσουμε και τούτο, ότι συναγωνιστής μας είναι ο Χριστός που παραθέτει το συμπόσιο. Ο δε συναγωνιστής δεν προσφέρει τη βοήθεια στους ξαπλωμένους και στους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νοσούντες</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αλλά σ’ εκείνους που διακρίνονται για την δύναμη και την τόλμη και αντιμετωπίζουν με γενναιότητα και επιτυχία τον αντίπαλο. Διότι ο ίδιος ο Χριστός διενεργώντας μέσα από τα μυστήρια, γίνεται για μας τα πάντα: πλάστης, προπονητής, συναγωνιστής, άλλοτε χρίοντας, άλλοτε τρέφοντας. Με το βάπτισμα δημιουργεί εξαρχής τα μέλη, κατά το χρίσμα δυναμώνει με το Πνεύμα, στη δε τράπεζα συνυπάρχει πλήρως και κερδίζει μαζί μας το βραβείο, μετά δε την ολοκλήρωση θα είναι ο αθλοθέτης και θα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καθήσει</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ως κριτής των αγίων για τους κόπους στους οποίους και ο ίδιος έλαβε μέρος. Στη συνέχεια, αν χρειαστεί, θα στεφανώσει τους αναδειχθέντες νικητές, ενώ ο ίδιος είναι και το στεφάνι</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Λόγος Δ΄,</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4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150, 608Β). </a:t>
            </a:r>
          </a:p>
          <a:p>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Όταν ο άνθρωπος με ειλικρινή ψυχική οδύνη και συναίσθηση της </a:t>
            </a:r>
            <a:r>
              <a:rPr lang="el-GR" sz="2400" kern="100" dirty="0" err="1">
                <a:effectLst/>
                <a:latin typeface="Palatino Linotype" panose="02040502050505030304" pitchFamily="18" charset="0"/>
                <a:ea typeface="Aptos" panose="020B0004020202020204" pitchFamily="34" charset="0"/>
                <a:cs typeface="Times New Roman" panose="02020603050405020304" pitchFamily="18" charset="0"/>
              </a:rPr>
              <a:t>αμαρτωλότητάς</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του αγωνιστεί και τελικά αξιωθεί να καθαριστεί από κάθε διαβολική πονηρία, τότε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Θεὸν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ἐνοικίζει</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καθαρῶς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τῇ</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ψυχῇ</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κα</a:t>
            </a:r>
            <a:r>
              <a:rPr lang="el-GR" sz="2400" i="1" kern="100" dirty="0" err="1">
                <a:latin typeface="Palatino Linotype" panose="02040502050505030304" pitchFamily="18" charset="0"/>
                <a:ea typeface="Aptos" panose="020B0004020202020204" pitchFamily="34" charset="0"/>
                <a:cs typeface="Times New Roman" panose="02020603050405020304" pitchFamily="18" charset="0"/>
              </a:rPr>
              <a:t>ί</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θυσιαστήριον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ἐργάζεται</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τὴν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καρδίαν</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Ε΄,</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4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150, 620Α).</a:t>
            </a:r>
            <a:endParaRPr lang="el-GR" sz="24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7721087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9107ECD-47D4-50EB-EB41-94C7C4DD0114}"/>
              </a:ext>
            </a:extLst>
          </p:cNvPr>
          <p:cNvSpPr>
            <a:spLocks noGrp="1"/>
          </p:cNvSpPr>
          <p:nvPr>
            <p:ph type="title"/>
          </p:nvPr>
        </p:nvSpPr>
        <p:spPr>
          <a:xfrm>
            <a:off x="838200" y="18256"/>
            <a:ext cx="10515600" cy="772320"/>
          </a:xfrm>
        </p:spPr>
        <p:txBody>
          <a:bodyPr/>
          <a:lstStyle/>
          <a:p>
            <a:pPr algn="ctr"/>
            <a:r>
              <a:rPr lang="el-GR" dirty="0"/>
              <a:t>Το μυστήριο της θείας Ευχαριστίας</a:t>
            </a:r>
          </a:p>
        </p:txBody>
      </p:sp>
      <p:sp>
        <p:nvSpPr>
          <p:cNvPr id="3" name="Θέση περιεχομένου 2">
            <a:extLst>
              <a:ext uri="{FF2B5EF4-FFF2-40B4-BE49-F238E27FC236}">
                <a16:creationId xmlns:a16="http://schemas.microsoft.com/office/drawing/2014/main" id="{4688F5AF-B7B6-37C7-F152-D3C4111632FC}"/>
              </a:ext>
            </a:extLst>
          </p:cNvPr>
          <p:cNvSpPr>
            <a:spLocks noGrp="1"/>
          </p:cNvSpPr>
          <p:nvPr>
            <p:ph idx="1"/>
          </p:nvPr>
        </p:nvSpPr>
        <p:spPr>
          <a:xfrm>
            <a:off x="0" y="790576"/>
            <a:ext cx="12192000" cy="6049168"/>
          </a:xfrm>
        </p:spPr>
        <p:txBody>
          <a:bodyPr>
            <a:normAutofit lnSpcReduction="10000"/>
          </a:bodyPr>
          <a:lstStyle/>
          <a:p>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Το χρίσμα ακολουθεί η θεία Ευχαριστία. Μάλιστα σύμφωνα με τα λόγια του Νικόλαου Καβάσιλα: «</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Μετά το μύρο βαδίζουμε προς την αγία Τράπεζα, η οποία αποτελεί τον τελικό σκοπό της ζωής, που όταν τον επιτύχουμε δεν θα μας χρειάζεται τίποτα άλλο για την ευδαιμονία που επιδιώκουμε</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Δ΄,</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5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150, 581Α). Γιατί μετέχοντας ο πιστός στο μυστήριο αυτό, τρέφει και </a:t>
            </a:r>
            <a:r>
              <a:rPr lang="el-GR" sz="2500" kern="100" dirty="0" err="1">
                <a:effectLst/>
                <a:latin typeface="Palatino Linotype" panose="02040502050505030304" pitchFamily="18" charset="0"/>
                <a:ea typeface="Aptos" panose="020B0004020202020204" pitchFamily="34" charset="0"/>
                <a:cs typeface="Times New Roman" panose="02020603050405020304" pitchFamily="18" charset="0"/>
              </a:rPr>
              <a:t>αναζωοζονεί</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το αναγεννημένο «</a:t>
            </a:r>
            <a:r>
              <a:rPr lang="el-GR" sz="2500"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kern="100" dirty="0" err="1">
                <a:effectLst/>
                <a:latin typeface="Palatino Linotype" panose="02040502050505030304" pitchFamily="18" charset="0"/>
                <a:ea typeface="Aptos" panose="020B0004020202020204" pitchFamily="34" charset="0"/>
                <a:cs typeface="Times New Roman" panose="02020603050405020304" pitchFamily="18" charset="0"/>
              </a:rPr>
              <a:t>εἶναι</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του, το οποίο έλαβε με το βάπτισμα, όχι απλώς μετέχοντας στον θάνατο και την ανάσταση του Κυρίου, ούτε απλώς ενεργοποιώντας το «</a:t>
            </a:r>
            <a:r>
              <a:rPr lang="el-GR" sz="2500" kern="100" dirty="0" err="1">
                <a:effectLst/>
                <a:latin typeface="Palatino Linotype" panose="02040502050505030304" pitchFamily="18" charset="0"/>
                <a:ea typeface="Aptos" panose="020B0004020202020204" pitchFamily="34" charset="0"/>
                <a:cs typeface="Times New Roman" panose="02020603050405020304" pitchFamily="18" charset="0"/>
              </a:rPr>
              <a:t>εἶναι</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του αυτό, όπως συμβαίνει στο μυστήριο του χρίσματος. </a:t>
            </a:r>
          </a:p>
          <a:p>
            <a:r>
              <a:rPr lang="el-GR" sz="2500"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Στη θεία Ευχαριστία, που είναι το ύψιστο μυστηριακό δώρημα της αγάπης του Θεού στον άνθρωπο, συντελείται η ανακεφαλαίωση και τελειωτική κορύφωση όλων των μυστηρίων, «</a:t>
            </a:r>
            <a:r>
              <a:rPr lang="el-GR" sz="2500" i="1"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επειδή από αυτήν δεν παίρνουμε πλέον ούτε θάνατο και τάφο και συμμετοχή σε ανώτερη ζωή, αλλά τον ίδιο τον </a:t>
            </a:r>
            <a:r>
              <a:rPr lang="el-GR" sz="2500" i="1"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αναστάντα</a:t>
            </a:r>
            <a:r>
              <a:rPr lang="el-GR" sz="2500" i="1"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Ούτε τα δώρα του Πνεύματος, όσα επιτρέπεται να λάβουμε, αλλά τον ίδιο τον ευεργέτη, τον ίδιο τον ναό, στον οποίο ιδρύεται όλος ο κύκλος των χαρισμάτων</a:t>
            </a:r>
            <a:r>
              <a:rPr lang="el-GR" sz="2500"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Σύμφωνα με την αυτούσια έκφραση του Καβάσιλα «</a:t>
            </a:r>
            <a:r>
              <a:rPr lang="el-GR" sz="2500" i="1"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αὐτὸν</a:t>
            </a:r>
            <a:r>
              <a:rPr lang="el-GR" sz="2500" i="1"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ἐντεῦθεν</a:t>
            </a:r>
            <a:r>
              <a:rPr lang="el-GR" sz="2500" i="1"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κομιζόμεθα</a:t>
            </a:r>
            <a:r>
              <a:rPr lang="el-GR" sz="2500" i="1"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τὸν</a:t>
            </a:r>
            <a:r>
              <a:rPr lang="el-GR" sz="2500" i="1"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ἀναστάντα</a:t>
            </a:r>
            <a:r>
              <a:rPr lang="el-GR" sz="2500" i="1"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αὐτὸν</a:t>
            </a:r>
            <a:r>
              <a:rPr lang="el-GR" sz="2500" i="1"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τὸν</a:t>
            </a:r>
            <a:r>
              <a:rPr lang="el-GR" sz="2500" i="1"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εὐεργέτην</a:t>
            </a:r>
            <a:r>
              <a:rPr lang="el-GR" sz="2500" i="1"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τὸν</a:t>
            </a:r>
            <a:r>
              <a:rPr lang="el-GR" sz="2500" i="1"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νεὼν</a:t>
            </a:r>
            <a:r>
              <a:rPr lang="el-GR" sz="2500" i="1"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αὐτόν</a:t>
            </a:r>
            <a:r>
              <a:rPr lang="el-GR" sz="2500" i="1"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ᾧ </a:t>
            </a:r>
            <a:r>
              <a:rPr lang="el-GR" sz="2500" i="1"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πᾶς</a:t>
            </a:r>
            <a:r>
              <a:rPr lang="el-GR" sz="2500" i="1"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τῶν</a:t>
            </a:r>
            <a:r>
              <a:rPr lang="el-GR" sz="2500" i="1"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χαρίτων</a:t>
            </a:r>
            <a:r>
              <a:rPr lang="el-GR" sz="2500" i="1"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ἵδρυται</a:t>
            </a:r>
            <a:r>
              <a:rPr lang="el-GR" sz="2500" i="1"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κύκλος</a:t>
            </a:r>
            <a:r>
              <a:rPr lang="el-GR" sz="2500"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500" i="1"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500" i="1"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ἐν</a:t>
            </a:r>
            <a:r>
              <a:rPr lang="el-GR" sz="2500" i="1"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500" i="1"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500" i="1"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Λόγος Δ΄,</a:t>
            </a:r>
            <a:r>
              <a:rPr lang="el-GR" sz="2500"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n-GB" sz="2500"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PG</a:t>
            </a:r>
            <a:r>
              <a:rPr lang="el-GR" sz="2500"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150, 581Α). </a:t>
            </a:r>
            <a:endParaRPr lang="el-GR" sz="2500" kern="100" dirty="0">
              <a:solidFill>
                <a:schemeClr val="accent1"/>
              </a:solidFill>
              <a:effectLst/>
              <a:latin typeface="Aptos" panose="020B0004020202020204" pitchFamily="34" charset="0"/>
              <a:ea typeface="Aptos" panose="020B000402020202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5209084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25244CC-0234-7183-42E5-3C70B57B60B7}"/>
              </a:ext>
            </a:extLst>
          </p:cNvPr>
          <p:cNvSpPr>
            <a:spLocks noGrp="1"/>
          </p:cNvSpPr>
          <p:nvPr>
            <p:ph type="title"/>
          </p:nvPr>
        </p:nvSpPr>
        <p:spPr>
          <a:xfrm>
            <a:off x="838200" y="18256"/>
            <a:ext cx="10515600" cy="662782"/>
          </a:xfrm>
        </p:spPr>
        <p:txBody>
          <a:bodyPr>
            <a:normAutofit fontScale="90000"/>
          </a:bodyPr>
          <a:lstStyle/>
          <a:p>
            <a:pPr algn="ctr"/>
            <a:r>
              <a:rPr lang="el-GR" dirty="0"/>
              <a:t>Ευχαριστιακή εσχατολογία</a:t>
            </a:r>
          </a:p>
        </p:txBody>
      </p:sp>
      <p:sp>
        <p:nvSpPr>
          <p:cNvPr id="3" name="Θέση περιεχομένου 2">
            <a:extLst>
              <a:ext uri="{FF2B5EF4-FFF2-40B4-BE49-F238E27FC236}">
                <a16:creationId xmlns:a16="http://schemas.microsoft.com/office/drawing/2014/main" id="{ECE4C813-DEF6-D7AD-A343-E008CAB7FDF3}"/>
              </a:ext>
            </a:extLst>
          </p:cNvPr>
          <p:cNvSpPr>
            <a:spLocks noGrp="1"/>
          </p:cNvSpPr>
          <p:nvPr>
            <p:ph idx="1"/>
          </p:nvPr>
        </p:nvSpPr>
        <p:spPr>
          <a:xfrm>
            <a:off x="0" y="681038"/>
            <a:ext cx="12192000" cy="6158706"/>
          </a:xfrm>
        </p:spPr>
        <p:txBody>
          <a:bodyPr>
            <a:normAutofit lnSpcReduction="10000"/>
          </a:bodyPr>
          <a:lstStyle/>
          <a:p>
            <a:pPr algn="just"/>
            <a:r>
              <a:rPr lang="el-GR" sz="2600" dirty="0">
                <a:effectLst/>
                <a:latin typeface="Palatino Linotype" panose="02040502050505030304" pitchFamily="18" charset="0"/>
                <a:ea typeface="Aptos" panose="020B0004020202020204" pitchFamily="34" charset="0"/>
                <a:cs typeface="Times New Roman" panose="02020603050405020304" pitchFamily="18" charset="0"/>
              </a:rPr>
              <a:t>Η θεία Ευχαριστία είναι το μυστήριο μέσα στο οποίο συνυπάρχουν οι χρονικές καταστάσεις του παρελθόντος, του παρόντος και του μέλλοντος. Ο </a:t>
            </a:r>
            <a:r>
              <a:rPr lang="el-GR" sz="2600" dirty="0" err="1">
                <a:effectLst/>
                <a:latin typeface="Palatino Linotype" panose="02040502050505030304" pitchFamily="18" charset="0"/>
                <a:ea typeface="Aptos" panose="020B0004020202020204" pitchFamily="34" charset="0"/>
                <a:cs typeface="Times New Roman" panose="02020603050405020304" pitchFamily="18" charset="0"/>
              </a:rPr>
              <a:t>Καβάσιλας</a:t>
            </a:r>
            <a:r>
              <a:rPr lang="el-GR" sz="2600" dirty="0">
                <a:effectLst/>
                <a:latin typeface="Palatino Linotype" panose="02040502050505030304" pitchFamily="18" charset="0"/>
                <a:ea typeface="Aptos" panose="020B0004020202020204" pitchFamily="34" charset="0"/>
                <a:cs typeface="Times New Roman" panose="02020603050405020304" pitchFamily="18" charset="0"/>
              </a:rPr>
              <a:t>, αναφερόμενος στο μυστήριο της θείας Ευχαριστίας, θα κάνει λόγο για δύο τράπεζες, γι’ αυτήν που είναι καλυμμένη και γι’ αυτήν που ήδη αποκαλύπτεται. </a:t>
            </a:r>
          </a:p>
          <a:p>
            <a:pPr algn="just"/>
            <a:r>
              <a:rPr lang="el-GR" sz="2600" dirty="0">
                <a:effectLst/>
                <a:latin typeface="Palatino Linotype" panose="02040502050505030304" pitchFamily="18" charset="0"/>
                <a:ea typeface="Aptos" panose="020B0004020202020204" pitchFamily="34" charset="0"/>
                <a:cs typeface="Times New Roman" panose="02020603050405020304" pitchFamily="18" charset="0"/>
              </a:rPr>
              <a:t>Η μία ευχαριστιακή τράπεζα είναι αυτή της παρούσας ζωής, ενώ η άλλη εκείνη που αναμένεται στα έσχατα(</a:t>
            </a:r>
            <a:r>
              <a:rPr lang="el-GR" sz="2600" i="1"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6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6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6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6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600" i="1" dirty="0">
                <a:effectLst/>
                <a:latin typeface="Palatino Linotype" panose="02040502050505030304" pitchFamily="18" charset="0"/>
                <a:ea typeface="Aptos" panose="020B0004020202020204" pitchFamily="34" charset="0"/>
                <a:cs typeface="Times New Roman" panose="02020603050405020304" pitchFamily="18" charset="0"/>
              </a:rPr>
              <a:t>. Λόγος Δ΄,</a:t>
            </a:r>
            <a:r>
              <a:rPr lang="el-GR" sz="26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6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600" dirty="0">
                <a:effectLst/>
                <a:latin typeface="Palatino Linotype" panose="02040502050505030304" pitchFamily="18" charset="0"/>
                <a:ea typeface="Aptos" panose="020B0004020202020204" pitchFamily="34" charset="0"/>
                <a:cs typeface="Times New Roman" panose="02020603050405020304" pitchFamily="18" charset="0"/>
              </a:rPr>
              <a:t> 150, 625Α). Ο Κύριος υπάρχει ανάμεσα στους πιστούς τοπικά σε κάθε ευχαριστιακή σύναξη, αλλά και τροπικά με τον μεταβαλλόμενο άρτο και οίνο, που με τη θεουργική πράξη του Αγίου Πνεύματος είναι σώμα και αίμα Του. </a:t>
            </a:r>
          </a:p>
          <a:p>
            <a:pPr algn="just"/>
            <a:r>
              <a:rPr lang="el-GR" sz="2600" dirty="0">
                <a:effectLst/>
                <a:latin typeface="Palatino Linotype" panose="02040502050505030304" pitchFamily="18" charset="0"/>
                <a:ea typeface="Aptos" panose="020B0004020202020204" pitchFamily="34" charset="0"/>
                <a:cs typeface="Times New Roman" panose="02020603050405020304" pitchFamily="18" charset="0"/>
              </a:rPr>
              <a:t>Ο Χριστός είναι «</a:t>
            </a:r>
            <a:r>
              <a:rPr lang="el-GR" sz="2600" i="1" dirty="0" err="1">
                <a:effectLst/>
                <a:latin typeface="Palatino Linotype" panose="02040502050505030304" pitchFamily="18" charset="0"/>
                <a:ea typeface="Aptos" panose="020B0004020202020204" pitchFamily="34" charset="0"/>
                <a:cs typeface="Times New Roman" panose="02020603050405020304" pitchFamily="18" charset="0"/>
              </a:rPr>
              <a:t>Θεὸς</a:t>
            </a:r>
            <a:r>
              <a:rPr lang="el-GR" sz="26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6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dirty="0" err="1">
                <a:effectLst/>
                <a:latin typeface="Palatino Linotype" panose="02040502050505030304" pitchFamily="18" charset="0"/>
                <a:ea typeface="Aptos" panose="020B0004020202020204" pitchFamily="34" charset="0"/>
                <a:cs typeface="Times New Roman" panose="02020603050405020304" pitchFamily="18" charset="0"/>
              </a:rPr>
              <a:t>μέσῳ</a:t>
            </a:r>
            <a:r>
              <a:rPr lang="el-GR" sz="26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dirty="0" err="1">
                <a:effectLst/>
                <a:latin typeface="Palatino Linotype" panose="02040502050505030304" pitchFamily="18" charset="0"/>
                <a:ea typeface="Aptos" panose="020B0004020202020204" pitchFamily="34" charset="0"/>
                <a:cs typeface="Times New Roman" panose="02020603050405020304" pitchFamily="18" charset="0"/>
              </a:rPr>
              <a:t>θεῶν</a:t>
            </a:r>
            <a:r>
              <a:rPr lang="el-GR" sz="26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dirty="0" err="1">
                <a:effectLst/>
                <a:latin typeface="Palatino Linotype" panose="02040502050505030304" pitchFamily="18" charset="0"/>
                <a:ea typeface="Aptos" panose="020B0004020202020204" pitchFamily="34" charset="0"/>
                <a:cs typeface="Times New Roman" panose="02020603050405020304" pitchFamily="18" charset="0"/>
              </a:rPr>
              <a:t>ὡραῖος</a:t>
            </a:r>
            <a:r>
              <a:rPr lang="el-GR" sz="26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dirty="0" err="1">
                <a:effectLst/>
                <a:latin typeface="Palatino Linotype" panose="02040502050505030304" pitchFamily="18" charset="0"/>
                <a:ea typeface="Aptos" panose="020B0004020202020204" pitchFamily="34" charset="0"/>
                <a:cs typeface="Times New Roman" panose="02020603050405020304" pitchFamily="18" charset="0"/>
              </a:rPr>
              <a:t>ὡραίου</a:t>
            </a:r>
            <a:r>
              <a:rPr lang="el-GR" sz="2600" i="1" dirty="0">
                <a:effectLst/>
                <a:latin typeface="Palatino Linotype" panose="02040502050505030304" pitchFamily="18" charset="0"/>
                <a:ea typeface="Aptos" panose="020B0004020202020204" pitchFamily="34" charset="0"/>
                <a:cs typeface="Times New Roman" panose="02020603050405020304" pitchFamily="18" charset="0"/>
              </a:rPr>
              <a:t> κορυφαίου </a:t>
            </a:r>
            <a:r>
              <a:rPr lang="el-GR" sz="2600" i="1" dirty="0" err="1">
                <a:effectLst/>
                <a:latin typeface="Palatino Linotype" panose="02040502050505030304" pitchFamily="18" charset="0"/>
                <a:ea typeface="Aptos" panose="020B0004020202020204" pitchFamily="34" charset="0"/>
                <a:cs typeface="Times New Roman" panose="02020603050405020304" pitchFamily="18" charset="0"/>
              </a:rPr>
              <a:t>χοροῦ</a:t>
            </a:r>
            <a:r>
              <a:rPr lang="el-GR" sz="26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6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6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6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6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600" i="1" dirty="0">
                <a:effectLst/>
                <a:latin typeface="Palatino Linotype" panose="02040502050505030304" pitchFamily="18" charset="0"/>
                <a:ea typeface="Aptos" panose="020B0004020202020204" pitchFamily="34" charset="0"/>
                <a:cs typeface="Times New Roman" panose="02020603050405020304" pitchFamily="18" charset="0"/>
              </a:rPr>
              <a:t>. Λόγος Δ΄,</a:t>
            </a:r>
            <a:r>
              <a:rPr lang="el-GR" sz="26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6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600" dirty="0">
                <a:effectLst/>
                <a:latin typeface="Palatino Linotype" panose="02040502050505030304" pitchFamily="18" charset="0"/>
                <a:ea typeface="Aptos" panose="020B0004020202020204" pitchFamily="34" charset="0"/>
                <a:cs typeface="Times New Roman" panose="02020603050405020304" pitchFamily="18" charset="0"/>
              </a:rPr>
              <a:t> 150, 521Β), τώρα μεν άρτος για τους πιστούς, καθώς ζουν την επίγεια ζωή τους, αλλά και </a:t>
            </a:r>
            <a:r>
              <a:rPr lang="el-GR" sz="2600" dirty="0" err="1">
                <a:effectLst/>
                <a:latin typeface="Palatino Linotype" panose="02040502050505030304" pitchFamily="18" charset="0"/>
                <a:ea typeface="Aptos" panose="020B0004020202020204" pitchFamily="34" charset="0"/>
                <a:cs typeface="Times New Roman" panose="02020603050405020304" pitchFamily="18" charset="0"/>
              </a:rPr>
              <a:t>πάσχα</a:t>
            </a:r>
            <a:r>
              <a:rPr lang="el-GR" sz="2600" dirty="0">
                <a:effectLst/>
                <a:latin typeface="Palatino Linotype" panose="02040502050505030304" pitchFamily="18" charset="0"/>
                <a:ea typeface="Aptos" panose="020B0004020202020204" pitchFamily="34" charset="0"/>
                <a:cs typeface="Times New Roman" panose="02020603050405020304" pitchFamily="18" charset="0"/>
              </a:rPr>
              <a:t> αναστάσιμο, καθώς μεταβαίνουν υπαρξιακά και ευχαριστιακά, από την </a:t>
            </a:r>
            <a:r>
              <a:rPr lang="el-GR" sz="2600" dirty="0" err="1">
                <a:effectLst/>
                <a:latin typeface="Palatino Linotype" panose="02040502050505030304" pitchFamily="18" charset="0"/>
                <a:ea typeface="Aptos" panose="020B0004020202020204" pitchFamily="34" charset="0"/>
                <a:cs typeface="Times New Roman" panose="02020603050405020304" pitchFamily="18" charset="0"/>
              </a:rPr>
              <a:t>κτιστότητα</a:t>
            </a:r>
            <a:r>
              <a:rPr lang="el-GR" sz="2600" dirty="0">
                <a:effectLst/>
                <a:latin typeface="Palatino Linotype" panose="02040502050505030304" pitchFamily="18" charset="0"/>
                <a:ea typeface="Aptos" panose="020B0004020202020204" pitchFamily="34" charset="0"/>
                <a:cs typeface="Times New Roman" panose="02020603050405020304" pitchFamily="18" charset="0"/>
              </a:rPr>
              <a:t> της προσωρινής φθαρτής ζωής τους, στη διάσταση της όντως ζωής που είναι το άφθαρτο δείπνο της βασιλείας του Θεού (</a:t>
            </a:r>
            <a:r>
              <a:rPr lang="el-GR" sz="2600" i="1"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6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6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6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6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600" i="1" dirty="0">
                <a:effectLst/>
                <a:latin typeface="Palatino Linotype" panose="02040502050505030304" pitchFamily="18" charset="0"/>
                <a:ea typeface="Aptos" panose="020B0004020202020204" pitchFamily="34" charset="0"/>
                <a:cs typeface="Times New Roman" panose="02020603050405020304" pitchFamily="18" charset="0"/>
              </a:rPr>
              <a:t>. Λόγος Δ΄,</a:t>
            </a:r>
            <a:r>
              <a:rPr lang="el-GR" sz="26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6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600" dirty="0">
                <a:effectLst/>
                <a:latin typeface="Palatino Linotype" panose="02040502050505030304" pitchFamily="18" charset="0"/>
                <a:ea typeface="Aptos" panose="020B0004020202020204" pitchFamily="34" charset="0"/>
                <a:cs typeface="Times New Roman" panose="02020603050405020304" pitchFamily="18" charset="0"/>
              </a:rPr>
              <a:t> 150, 625Α). </a:t>
            </a:r>
          </a:p>
          <a:p>
            <a:endParaRPr lang="el-GR" dirty="0"/>
          </a:p>
        </p:txBody>
      </p:sp>
    </p:spTree>
    <p:extLst>
      <p:ext uri="{BB962C8B-B14F-4D97-AF65-F5344CB8AC3E}">
        <p14:creationId xmlns:p14="http://schemas.microsoft.com/office/powerpoint/2010/main" val="25075335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C2C27B2-204A-C3A9-0B3B-B5DA3E6B04D5}"/>
              </a:ext>
            </a:extLst>
          </p:cNvPr>
          <p:cNvSpPr>
            <a:spLocks noGrp="1"/>
          </p:cNvSpPr>
          <p:nvPr>
            <p:ph type="title"/>
          </p:nvPr>
        </p:nvSpPr>
        <p:spPr>
          <a:xfrm>
            <a:off x="838200" y="18256"/>
            <a:ext cx="10515600" cy="662782"/>
          </a:xfrm>
        </p:spPr>
        <p:txBody>
          <a:bodyPr>
            <a:normAutofit fontScale="90000"/>
          </a:bodyPr>
          <a:lstStyle/>
          <a:p>
            <a:pPr algn="ctr"/>
            <a:r>
              <a:rPr lang="el-GR" dirty="0"/>
              <a:t>Ευχαριστιακή εσχατολογία</a:t>
            </a:r>
          </a:p>
        </p:txBody>
      </p:sp>
      <p:sp>
        <p:nvSpPr>
          <p:cNvPr id="3" name="Θέση περιεχομένου 2">
            <a:extLst>
              <a:ext uri="{FF2B5EF4-FFF2-40B4-BE49-F238E27FC236}">
                <a16:creationId xmlns:a16="http://schemas.microsoft.com/office/drawing/2014/main" id="{7380AA1B-479A-2EEA-BD48-5E0E9BFD2D10}"/>
              </a:ext>
            </a:extLst>
          </p:cNvPr>
          <p:cNvSpPr>
            <a:spLocks noGrp="1"/>
          </p:cNvSpPr>
          <p:nvPr>
            <p:ph idx="1"/>
          </p:nvPr>
        </p:nvSpPr>
        <p:spPr>
          <a:xfrm>
            <a:off x="0" y="600074"/>
            <a:ext cx="12192000" cy="6257925"/>
          </a:xfrm>
        </p:spPr>
        <p:txBody>
          <a:bodyPr/>
          <a:lstStyle/>
          <a:p>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Εκεί θα αρθούν τα παραπετάσματα της σάρκινης ύπαρξης και τα υλικά στοιχεία του ευχαριστιακού δείπνου, ο άρτος και ο οίνος θα καταργηθούν, καθώς δεν θα χρειάζονται πλέον, αφού θα φανερωθεί ο ίδιος ο Χριστός και τότε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ὀψόμεθα</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αὐτὸν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καθώς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ἐστιν</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όπως δηλώνει ο μακάριος Ιωάννης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Δ΄,</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4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150, 616Α). </a:t>
            </a:r>
          </a:p>
          <a:p>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Το δείπνο της αθανασίας είναι η προετοιμασία για τη συνάντηση με τον ίδιο τον Νυμφίο Χριστό στον ουράνιο νυμφώνα της βασιλείας: «</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Μία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μὲν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γὰρ</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ἡ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τραπέζης δύναμις,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εἷς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δὲ</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ἑστιῶν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ἑκατέρῳ</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τῶν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κόσμων,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τοῦτο</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μὲν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ἐστιν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ὁ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νυμφῶν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τοῦτο</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δὲ</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ἡ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πρὸς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τὸν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νυμφῶνα</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προπαρασκευή,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τοῦτο</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δὲ</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αὐτὸς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ὁ νυμφίος</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Δ΄,</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4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150, 625Β). </a:t>
            </a:r>
          </a:p>
          <a:p>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Όσοι έφυγαν για την άλλη ζωή, χωρίς το εφόδιο της ευχαριστιακής τροφής, δεν θα μπορέσουν να τη βρουν ούτε και εκεί. Όσοι όμως έλαβαν αυτό το ουράνιο δώρο του ιερού δείπνου και κατάφεραν να το διατηρήσουν, θα το συναντήσουν και μετά την κοίμησή τους, απολαμβάνοντας το πλήρωμα της τρυφής. Εκείνοι που λαχταρούν τη βασιλεία των ουρανών είναι ανάγκη να θυμούνται πάντοτε ότι έρχεται, αλλά και ότι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ἐντὸς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ἡμῶν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ἐστι</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με τη συνεχή ευχαριστιακή </a:t>
            </a:r>
            <a:r>
              <a:rPr lang="el-GR" sz="2400" kern="100" dirty="0" err="1">
                <a:effectLst/>
                <a:latin typeface="Palatino Linotype" panose="02040502050505030304" pitchFamily="18" charset="0"/>
                <a:ea typeface="Aptos" panose="020B0004020202020204" pitchFamily="34" charset="0"/>
                <a:cs typeface="Times New Roman" panose="02020603050405020304" pitchFamily="18" charset="0"/>
              </a:rPr>
              <a:t>ανατροφοδοσία</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Δ΄,</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4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150, 625Β).  </a:t>
            </a:r>
            <a:endParaRPr lang="el-GR" sz="24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359530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3F8E33-3ABA-B783-480B-A1CEE82D6890}"/>
              </a:ext>
            </a:extLst>
          </p:cNvPr>
          <p:cNvSpPr>
            <a:spLocks noGrp="1"/>
          </p:cNvSpPr>
          <p:nvPr>
            <p:ph type="title"/>
          </p:nvPr>
        </p:nvSpPr>
        <p:spPr>
          <a:xfrm>
            <a:off x="838200" y="18256"/>
            <a:ext cx="10515600" cy="524670"/>
          </a:xfrm>
        </p:spPr>
        <p:txBody>
          <a:bodyPr>
            <a:normAutofit fontScale="90000"/>
          </a:bodyPr>
          <a:lstStyle/>
          <a:p>
            <a:pPr algn="ctr"/>
            <a:r>
              <a:rPr lang="el-GR" dirty="0"/>
              <a:t>Το μυστήριο της θείας Ευχαριστίας</a:t>
            </a:r>
          </a:p>
        </p:txBody>
      </p:sp>
      <p:sp>
        <p:nvSpPr>
          <p:cNvPr id="3" name="Θέση περιεχομένου 2">
            <a:extLst>
              <a:ext uri="{FF2B5EF4-FFF2-40B4-BE49-F238E27FC236}">
                <a16:creationId xmlns:a16="http://schemas.microsoft.com/office/drawing/2014/main" id="{95209FE1-436C-3D60-B641-FADC5551D6E0}"/>
              </a:ext>
            </a:extLst>
          </p:cNvPr>
          <p:cNvSpPr>
            <a:spLocks noGrp="1"/>
          </p:cNvSpPr>
          <p:nvPr>
            <p:ph idx="1"/>
          </p:nvPr>
        </p:nvSpPr>
        <p:spPr>
          <a:xfrm>
            <a:off x="0" y="542926"/>
            <a:ext cx="12192000" cy="6296818"/>
          </a:xfrm>
        </p:spPr>
        <p:txBody>
          <a:bodyPr>
            <a:noAutofit/>
          </a:bodyPr>
          <a:lstStyle/>
          <a:p>
            <a:pPr algn="just">
              <a:lnSpc>
                <a:spcPct val="107000"/>
              </a:lnSpc>
              <a:spcAft>
                <a:spcPts val="800"/>
              </a:spcAft>
            </a:pP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Ο </a:t>
            </a:r>
            <a:r>
              <a:rPr lang="el-GR" sz="2300" kern="100" dirty="0" err="1">
                <a:effectLst/>
                <a:latin typeface="Palatino Linotype" panose="02040502050505030304" pitchFamily="18" charset="0"/>
                <a:ea typeface="Aptos" panose="020B0004020202020204" pitchFamily="34" charset="0"/>
                <a:cs typeface="Times New Roman" panose="02020603050405020304" pitchFamily="18" charset="0"/>
              </a:rPr>
              <a:t>Καβάσιλας</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τονίζει ότι ο Χριστός υπάρχει σε κάθε ένα από αυτά τα τρία μυστήρια, καθώς Αυτόν </a:t>
            </a:r>
            <a:r>
              <a:rPr lang="el-GR" sz="2300" kern="100" dirty="0" err="1">
                <a:effectLst/>
                <a:latin typeface="Palatino Linotype" panose="02040502050505030304" pitchFamily="18" charset="0"/>
                <a:ea typeface="Aptos" panose="020B0004020202020204" pitchFamily="34" charset="0"/>
                <a:cs typeface="Times New Roman" panose="02020603050405020304" pitchFamily="18" charset="0"/>
              </a:rPr>
              <a:t>χριόμαστε</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και </a:t>
            </a:r>
            <a:r>
              <a:rPr lang="el-GR" sz="2300" kern="100" dirty="0" err="1">
                <a:effectLst/>
                <a:latin typeface="Palatino Linotype" panose="02040502050505030304" pitchFamily="18" charset="0"/>
                <a:ea typeface="Aptos" panose="020B0004020202020204" pitchFamily="34" charset="0"/>
                <a:cs typeface="Times New Roman" panose="02020603050405020304" pitchFamily="18" charset="0"/>
              </a:rPr>
              <a:t>λουόμαστε</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και τελικά Αυτός είναι το δείπνο μας. Συνυπάρχει με όσους μετέχουν στα πανάχραντα μυστήρια της Εκκλησίας, προικίζοντάς τους με τις θείες δωρεές του, κατά διαφορετικό τρόπο σε κάθε μυστήριο. Με το βάπτισμα απαλλάσσει τον πηλό από την κακία και εναποθέτει πάνω του την ίδια τη θεϊκή του μορφή. Με το χρίσμα ενεργοποιεί τις ενέργειες του Αγίου Πνεύματος, των οποίων υπήρξε ο Ίδιος θησαυροφυλάκιο εξαιτίας της ενανθρωπήσεώς Του. Όταν, όμως, οδηγήσει τον πιστό στην αγία τράπεζα για να κοινωνήσει το πανάχραντο σώμα Του, τότε ο πηλός γίνεται σώμα βασιλέως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Δ΄,</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3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150, 581ΑΒ).</a:t>
            </a:r>
            <a:endParaRPr lang="el-GR" sz="2300" kern="100" dirty="0">
              <a:effectLst/>
              <a:latin typeface="Aptos" panose="020B0004020202020204" pitchFamily="34" charset="0"/>
              <a:ea typeface="Aptos" panose="020B0004020202020204" pitchFamily="34" charset="0"/>
              <a:cs typeface="Times New Roman" panose="02020603050405020304" pitchFamily="18" charset="0"/>
            </a:endParaRPr>
          </a:p>
          <a:p>
            <a:r>
              <a:rPr lang="el-GR" sz="23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Η κοινωνία και μετοχή στο άγιο </a:t>
            </a:r>
            <a:r>
              <a:rPr lang="el-GR" sz="23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ποτήριο</a:t>
            </a:r>
            <a:r>
              <a:rPr lang="el-GR" sz="23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οδηγεί τον πιστό στον τελικό σκοπό της </a:t>
            </a:r>
            <a:r>
              <a:rPr lang="el-GR" sz="23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χριστοκεντρικής</a:t>
            </a:r>
            <a:r>
              <a:rPr lang="el-GR" sz="23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του πορείας, διότι «</a:t>
            </a:r>
            <a:r>
              <a:rPr lang="el-GR" sz="2300" i="1"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τόσο τέλειο είναι το μυστήριο της τελετής (της θείας Ευχαριστίας), που υπερέχει από κάθε άλλο και οδηγεί σ’ αυτή την κορυφή των αγαθών, δεδομένου ότι και κάθε ανθρώπινης προσπάθειας ο τελικός σκοπός εδώ αποβλέπει. Με αυτό το μυστήριο συναντάμε τον ίδιο τον Θεό και ο Θεός ενώνεται μαζί μας σε μία τέλεια ένωση. Από το να γίνουμε με τον Θεό ένα πνεύμα, τι άλλο θα μπορούσε να είναι παραπλήσιο;</a:t>
            </a:r>
            <a:r>
              <a:rPr lang="el-GR" sz="23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300" i="1"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300" i="1"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ἐν</a:t>
            </a:r>
            <a:r>
              <a:rPr lang="el-GR" sz="2300" i="1"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300" i="1"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300" i="1"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Λόγος Δ΄,</a:t>
            </a:r>
            <a:r>
              <a:rPr lang="el-GR" sz="23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n-GB" sz="23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PG</a:t>
            </a:r>
            <a:r>
              <a:rPr lang="el-GR" sz="23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150, 585Β).</a:t>
            </a:r>
            <a:endParaRPr lang="el-GR" sz="2300" dirty="0">
              <a:solidFill>
                <a:schemeClr val="accent1"/>
              </a:solidFill>
            </a:endParaRPr>
          </a:p>
        </p:txBody>
      </p:sp>
    </p:spTree>
    <p:extLst>
      <p:ext uri="{BB962C8B-B14F-4D97-AF65-F5344CB8AC3E}">
        <p14:creationId xmlns:p14="http://schemas.microsoft.com/office/powerpoint/2010/main" val="251345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5ADCF8-8883-91FD-A1A1-1D4F3062FA5C}"/>
              </a:ext>
            </a:extLst>
          </p:cNvPr>
          <p:cNvSpPr>
            <a:spLocks noGrp="1"/>
          </p:cNvSpPr>
          <p:nvPr>
            <p:ph type="title"/>
          </p:nvPr>
        </p:nvSpPr>
        <p:spPr>
          <a:xfrm>
            <a:off x="838200" y="18256"/>
            <a:ext cx="10515600" cy="662782"/>
          </a:xfrm>
        </p:spPr>
        <p:txBody>
          <a:bodyPr>
            <a:normAutofit fontScale="90000"/>
          </a:bodyPr>
          <a:lstStyle/>
          <a:p>
            <a:pPr algn="ctr"/>
            <a:r>
              <a:rPr lang="el-GR" dirty="0"/>
              <a:t>Το μυστήριο της θείας Ευχαριστίας</a:t>
            </a:r>
          </a:p>
        </p:txBody>
      </p:sp>
      <p:sp>
        <p:nvSpPr>
          <p:cNvPr id="3" name="Θέση περιεχομένου 2">
            <a:extLst>
              <a:ext uri="{FF2B5EF4-FFF2-40B4-BE49-F238E27FC236}">
                <a16:creationId xmlns:a16="http://schemas.microsoft.com/office/drawing/2014/main" id="{FFE6815C-1898-8788-15C9-95B1AD3C6505}"/>
              </a:ext>
            </a:extLst>
          </p:cNvPr>
          <p:cNvSpPr>
            <a:spLocks noGrp="1"/>
          </p:cNvSpPr>
          <p:nvPr>
            <p:ph idx="1"/>
          </p:nvPr>
        </p:nvSpPr>
        <p:spPr>
          <a:xfrm>
            <a:off x="0" y="681038"/>
            <a:ext cx="12192000" cy="6158706"/>
          </a:xfrm>
        </p:spPr>
        <p:txBody>
          <a:bodyPr>
            <a:normAutofit/>
          </a:bodyPr>
          <a:lstStyle/>
          <a:p>
            <a:pPr algn="just">
              <a:lnSpc>
                <a:spcPct val="107000"/>
              </a:lnSpc>
              <a:spcAft>
                <a:spcPts val="800"/>
              </a:spcAft>
            </a:pP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Γι’  αυτόν τον λόγο παρατηρεί ότι η θεία Ευχαριστία είναι το μοναδικό μυστήριο που παρέχει την τελειότητα σε όλα τα άλλα μυστήρια: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τοῖς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ἄλλοις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μυστηρίοις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τὸ</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τελείοις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εἶναι</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παρέχεται μόνη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τελετῶν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ἡ Ευχαριστία</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Δ΄,</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4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150, 585Β). </a:t>
            </a:r>
          </a:p>
          <a:p>
            <a:pPr algn="just">
              <a:lnSpc>
                <a:spcPct val="107000"/>
              </a:lnSpc>
              <a:spcAft>
                <a:spcPts val="800"/>
              </a:spcAft>
            </a:pP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Μάλιστα, στη συνέχεια εξηγεί λεπτομερώς γιατί συμβαίνει αυτό «</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Και τα βοηθάει τόσο την ώρα της τέλεσης αφού δεν μπορούν να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τελεστούν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χωρίς αυτήν, όσο και μετά την ολοκλήρωσή τους ως προς τους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μυηθέντες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όταν υπάρξει ανάγκη να ανακαλέσει την ακτίνα των μυστηρίων που σκοτίστηκε από την μαυρίλα των αμαρτιών. </a:t>
            </a:r>
            <a:r>
              <a:rPr lang="el-GR" sz="2400" b="1" i="1" kern="100" dirty="0">
                <a:effectLst/>
                <a:latin typeface="Palatino Linotype" panose="02040502050505030304" pitchFamily="18" charset="0"/>
                <a:ea typeface="Aptos" panose="020B0004020202020204" pitchFamily="34" charset="0"/>
                <a:cs typeface="Times New Roman" panose="02020603050405020304" pitchFamily="18" charset="0"/>
              </a:rPr>
              <a:t>Διότι το να αναβιώνουν εκείνοι που χάθηκαν και νεκρώθηκαν είναι αποκλειστικό έργο της ιερής τράπεζας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Επειδή δεν είναι δυνατόν άνθρωπος που έπεσε να αναστηθεί με ανθρώπινη δύναμη, ούτε να καταλυθεί η αμαρτία με ανθρώπινη δικαιοσύνη. Με το να αμαρτάνει κανείς προσβάλλει τον ίδιο τον Θεό… και χρειάζεται μεγαλύτερη από την αρετή του ανθρώπου για να μπορέσει να εξαφανίσει το παράπτωμα</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Δ΄,</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4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150, 585</a:t>
            </a:r>
            <a:r>
              <a:rPr lang="en-GB" sz="2400" kern="100" dirty="0">
                <a:effectLst/>
                <a:latin typeface="Palatino Linotype" panose="02040502050505030304" pitchFamily="18" charset="0"/>
                <a:ea typeface="Aptos" panose="020B0004020202020204" pitchFamily="34" charset="0"/>
                <a:cs typeface="Times New Roman" panose="02020603050405020304" pitchFamily="18" charset="0"/>
              </a:rPr>
              <a:t>BC</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endParaRPr lang="el-GR"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677123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B4117A-52EE-3844-806F-0D46576037A3}"/>
              </a:ext>
            </a:extLst>
          </p:cNvPr>
          <p:cNvSpPr>
            <a:spLocks noGrp="1"/>
          </p:cNvSpPr>
          <p:nvPr>
            <p:ph type="title"/>
          </p:nvPr>
        </p:nvSpPr>
        <p:spPr>
          <a:xfrm>
            <a:off x="838200" y="0"/>
            <a:ext cx="10515600" cy="681037"/>
          </a:xfrm>
        </p:spPr>
        <p:txBody>
          <a:bodyPr>
            <a:normAutofit fontScale="90000"/>
          </a:bodyPr>
          <a:lstStyle/>
          <a:p>
            <a:pPr algn="ctr"/>
            <a:r>
              <a:rPr lang="el-GR" dirty="0"/>
              <a:t>Το μυστήριο της θείας Ευχαριστίας</a:t>
            </a:r>
          </a:p>
        </p:txBody>
      </p:sp>
      <p:sp>
        <p:nvSpPr>
          <p:cNvPr id="3" name="Θέση περιεχομένου 2">
            <a:extLst>
              <a:ext uri="{FF2B5EF4-FFF2-40B4-BE49-F238E27FC236}">
                <a16:creationId xmlns:a16="http://schemas.microsoft.com/office/drawing/2014/main" id="{FD378394-D74A-3C17-EBD5-9A20E15D7F5E}"/>
              </a:ext>
            </a:extLst>
          </p:cNvPr>
          <p:cNvSpPr>
            <a:spLocks noGrp="1"/>
          </p:cNvSpPr>
          <p:nvPr>
            <p:ph idx="1"/>
          </p:nvPr>
        </p:nvSpPr>
        <p:spPr>
          <a:xfrm>
            <a:off x="0" y="681036"/>
            <a:ext cx="12192000" cy="6176963"/>
          </a:xfrm>
        </p:spPr>
        <p:txBody>
          <a:bodyPr>
            <a:normAutofit/>
          </a:bodyPr>
          <a:lstStyle/>
          <a:p>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Συνεπώς, ο πιστός, αφού βαπτιστεί και χριστεί, είναι ανάγκη να οδηγείται αμέσως στην μετάληψη του ιερού ευχαριστιακού δείπνου, που είναι η ολοκλήρωση των δύο </a:t>
            </a:r>
            <a:r>
              <a:rPr lang="el-GR" sz="2400" kern="100" dirty="0" err="1">
                <a:effectLst/>
                <a:latin typeface="Palatino Linotype" panose="02040502050505030304" pitchFamily="18" charset="0"/>
                <a:ea typeface="Aptos" panose="020B0004020202020204" pitchFamily="34" charset="0"/>
                <a:cs typeface="Times New Roman" panose="02020603050405020304" pitchFamily="18" charset="0"/>
              </a:rPr>
              <a:t>προηγηθέντων</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μυστηρίων, διαφορετικά μένει ανολοκλήρωτη η «</a:t>
            </a:r>
            <a:r>
              <a:rPr lang="el-GR" sz="2400"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μύησή του. Στο σημείο μάλιστα αυτό, ο </a:t>
            </a:r>
            <a:r>
              <a:rPr lang="el-GR" sz="2400" kern="100" dirty="0" err="1">
                <a:effectLst/>
                <a:latin typeface="Palatino Linotype" panose="02040502050505030304" pitchFamily="18" charset="0"/>
                <a:ea typeface="Aptos" panose="020B0004020202020204" pitchFamily="34" charset="0"/>
                <a:cs typeface="Times New Roman" panose="02020603050405020304" pitchFamily="18" charset="0"/>
              </a:rPr>
              <a:t>Καβάσιλας</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επικαλείται τη θεολογία του αγίου Διονυσίου του </a:t>
            </a:r>
            <a:r>
              <a:rPr lang="el-GR" sz="2400" kern="100" dirty="0" err="1">
                <a:effectLst/>
                <a:latin typeface="Palatino Linotype" panose="02040502050505030304" pitchFamily="18" charset="0"/>
                <a:ea typeface="Aptos" panose="020B0004020202020204" pitchFamily="34" charset="0"/>
                <a:cs typeface="Times New Roman" panose="02020603050405020304" pitchFamily="18" charset="0"/>
              </a:rPr>
              <a:t>Αρεοπαγίτου</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σημειώνοντας: «</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ο ιερός Διονύσιος μάλιστα λέει ότι οι ιερές αυτές τελετές δεν ολοκληρώνονται ούτε επενεργούν, αν δεν προστεθεί το ιερό δείπνο (της θείας Ευχαριστίας)»</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Δ΄,</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4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150, 592Β).</a:t>
            </a:r>
          </a:p>
          <a:p>
            <a:r>
              <a:rPr lang="el-GR" sz="2400" dirty="0">
                <a:effectLst/>
                <a:latin typeface="Palatino Linotype" panose="02040502050505030304" pitchFamily="18" charset="0"/>
                <a:ea typeface="Aptos" panose="020B0004020202020204" pitchFamily="34" charset="0"/>
                <a:cs typeface="Times New Roman" panose="02020603050405020304" pitchFamily="18" charset="0"/>
              </a:rPr>
              <a:t>Αξιοσημείωτη είναι η θέση του Καβάσιλα ότι εγκυμονεί μεγάλο πνευματικό κίνδυνο η αποχή από το μυστήριο της ευχαριστίας λόγω προφασιζόμενης αναξιότητας. Υπογραμμίζεται λοιπόν ότι «</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αυτόν τον άρτο, που ήρθε από τον ουρανό κομίζοντας σε εμάς τη ζωή, πρέπει να τρώμε και να αναζητούμε με κάθε τρόπο. Επαναλαμβάνοντας αυτό το δείπνο συνεχώς, πρέπει να προφυλασσόμαστε από την (πνευματική) πείνα. Δεν πρέπει επίσης να απέχουμε περισσότερο από όσο αρμόζει από την τράπεζα, γιατί τάχα δεν είμαστε προετοιμασμένοι για τα μυστήρια. Αυτό θα έχει ως αποτέλεσμα να κάνουμε την ψυχή μας ασθενέστερη και χειρότερη από κάθε άποψη. Γι’ αυτό πρέπει να σπεύδουμε στους ιερείς για τις αμαρτίες μας και να μεταλαμβάνουμε το καθάρσιο αίμα (της θείας κοινωνίας)</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Λόγος ΣΤ΄,</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4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150, 684Α).</a:t>
            </a:r>
            <a:endParaRPr lang="el-GR" sz="2400" dirty="0"/>
          </a:p>
        </p:txBody>
      </p:sp>
    </p:spTree>
    <p:extLst>
      <p:ext uri="{BB962C8B-B14F-4D97-AF65-F5344CB8AC3E}">
        <p14:creationId xmlns:p14="http://schemas.microsoft.com/office/powerpoint/2010/main" val="1909215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5914F41-A57D-C5B0-75C5-C89AF6571B7B}"/>
              </a:ext>
            </a:extLst>
          </p:cNvPr>
          <p:cNvSpPr>
            <a:spLocks noGrp="1"/>
          </p:cNvSpPr>
          <p:nvPr>
            <p:ph type="title"/>
          </p:nvPr>
        </p:nvSpPr>
        <p:spPr>
          <a:xfrm>
            <a:off x="838200" y="18256"/>
            <a:ext cx="10515600" cy="686594"/>
          </a:xfrm>
        </p:spPr>
        <p:txBody>
          <a:bodyPr>
            <a:normAutofit fontScale="90000"/>
          </a:bodyPr>
          <a:lstStyle/>
          <a:p>
            <a:pPr algn="ctr"/>
            <a:r>
              <a:rPr lang="el-GR" dirty="0"/>
              <a:t>Το μυστήριο της θείας Ευχαριστίας</a:t>
            </a:r>
          </a:p>
        </p:txBody>
      </p:sp>
      <p:sp>
        <p:nvSpPr>
          <p:cNvPr id="3" name="Θέση περιεχομένου 2">
            <a:extLst>
              <a:ext uri="{FF2B5EF4-FFF2-40B4-BE49-F238E27FC236}">
                <a16:creationId xmlns:a16="http://schemas.microsoft.com/office/drawing/2014/main" id="{64E33716-9532-EC1F-ABF7-782BF48AF996}"/>
              </a:ext>
            </a:extLst>
          </p:cNvPr>
          <p:cNvSpPr>
            <a:spLocks noGrp="1"/>
          </p:cNvSpPr>
          <p:nvPr>
            <p:ph idx="1"/>
          </p:nvPr>
        </p:nvSpPr>
        <p:spPr>
          <a:xfrm>
            <a:off x="0" y="552450"/>
            <a:ext cx="12192000" cy="6305550"/>
          </a:xfrm>
        </p:spPr>
        <p:txBody>
          <a:bodyPr>
            <a:noAutofit/>
          </a:bodyPr>
          <a:lstStyle/>
          <a:p>
            <a:pPr algn="just">
              <a:lnSpc>
                <a:spcPct val="107000"/>
              </a:lnSpc>
              <a:spcAft>
                <a:spcPts val="800"/>
              </a:spcAft>
            </a:pP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Αυτό σημαίνει πως αν υπάρχουν αμαρτήματα που βαραίνουν τους πιστούς και τους εμποδίζουν από την θεία κοινωνία, τότε είναι ανάγκη να προστρέχουν στην ιερή εξομολόγηση. Έτσι, με την επίγνωση των αμαρτημάτων τους και ζητώντας συγχώρηση από τον Θεό θα μπορούν πλέον να προσέρχονται για να μεταλάβουν το καθάρσιο αίμα του Χριστού: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ἀλλὰ</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τῶν</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ἁμαρτημάτων</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προσιόντας</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τοῖς</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ἱερεῦσι</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τῶν</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καθαρσίων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πίνειν</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αἱμάτων</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kern="100" dirty="0" err="1">
                <a:effectLst/>
                <a:latin typeface="Palatino Linotype" panose="02040502050505030304" pitchFamily="18" charset="0"/>
                <a:ea typeface="Aptos" panose="020B0004020202020204" pitchFamily="34" charset="0"/>
                <a:cs typeface="Times New Roman" panose="02020603050405020304" pitchFamily="18" charset="0"/>
              </a:rPr>
              <a:t>Όπ.π</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a:t>
            </a:r>
          </a:p>
          <a:p>
            <a:pPr algn="just">
              <a:lnSpc>
                <a:spcPct val="107000"/>
              </a:lnSpc>
              <a:spcAft>
                <a:spcPts val="800"/>
              </a:spcAft>
            </a:pP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Επομένως, η ιερότητα της ευχαριστιακής τράπεζας σε καμία περίπτωση δεν πρέπει να λειτουργεί αποτρεπτικά ως προς την προσέλευση στο μυστήριο αυτό. Οποιαδήποτε προφασιζόμενη αποχή από τη θεία ευχαριστία, λόγω αναξιότητας, κρίνεται απολύτως </a:t>
            </a:r>
            <a:r>
              <a:rPr lang="el-GR" sz="2300" kern="100" dirty="0" err="1">
                <a:effectLst/>
                <a:latin typeface="Palatino Linotype" panose="02040502050505030304" pitchFamily="18" charset="0"/>
                <a:ea typeface="Aptos" panose="020B0004020202020204" pitchFamily="34" charset="0"/>
                <a:cs typeface="Times New Roman" panose="02020603050405020304" pitchFamily="18" charset="0"/>
              </a:rPr>
              <a:t>αναπόδεκτη</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και ζημιογόνα. </a:t>
            </a:r>
            <a:endParaRPr lang="el-GR" sz="2300" kern="100" dirty="0">
              <a:effectLst/>
              <a:latin typeface="Aptos" panose="020B0004020202020204" pitchFamily="34" charset="0"/>
              <a:ea typeface="Aptos" panose="020B0004020202020204" pitchFamily="34" charset="0"/>
              <a:cs typeface="Times New Roman" panose="02020603050405020304" pitchFamily="18" charset="0"/>
            </a:endParaRPr>
          </a:p>
          <a:p>
            <a:pPr algn="just"/>
            <a:r>
              <a:rPr lang="el-GR" sz="2300" dirty="0">
                <a:effectLst/>
                <a:latin typeface="Palatino Linotype" panose="02040502050505030304" pitchFamily="18" charset="0"/>
                <a:ea typeface="Aptos" panose="020B0004020202020204" pitchFamily="34" charset="0"/>
                <a:cs typeface="Times New Roman" panose="02020603050405020304" pitchFamily="18" charset="0"/>
              </a:rPr>
              <a:t>Η ένωση με τον Χριστό είναι ανάγκη συνεχής για τους πιστούς, γι’ αυτό και η προσέλευση στο άγιο </a:t>
            </a:r>
            <a:r>
              <a:rPr lang="el-GR" sz="2300" dirty="0" err="1">
                <a:effectLst/>
                <a:latin typeface="Palatino Linotype" panose="02040502050505030304" pitchFamily="18" charset="0"/>
                <a:ea typeface="Aptos" panose="020B0004020202020204" pitchFamily="34" charset="0"/>
                <a:cs typeface="Times New Roman" panose="02020603050405020304" pitchFamily="18" charset="0"/>
              </a:rPr>
              <a:t>ποτήριο</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είναι μία εφ’  όρου ζωής συνάντηση και κοινωνία μαζί Του. Μας λέει συγκεκριμένα ότι «</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έχουμε ανάγκη πάντοτε αυτή τη σάρκα και μετέχουμε με χαρά σ’ αυτήν την τράπεζα, για να είναι ζωντανός μέσα μας ο νόμος του πνεύματος και να μην αφεθεί κανένα περιθώριο στη ζωή της σάρκας, ούτε να βρει ευκαιρία να πέσει στη γη</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Λόγος Δ΄,</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3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150, 596</a:t>
            </a:r>
            <a:r>
              <a:rPr lang="en-GB" sz="2300" dirty="0">
                <a:effectLst/>
                <a:latin typeface="Palatino Linotype" panose="02040502050505030304" pitchFamily="18" charset="0"/>
                <a:ea typeface="Aptos" panose="020B0004020202020204" pitchFamily="34" charset="0"/>
                <a:cs typeface="Times New Roman" panose="02020603050405020304" pitchFamily="18" charset="0"/>
              </a:rPr>
              <a:t>C</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a:t>
            </a:r>
            <a:endParaRPr lang="el-GR" sz="2300" dirty="0"/>
          </a:p>
        </p:txBody>
      </p:sp>
    </p:spTree>
    <p:extLst>
      <p:ext uri="{BB962C8B-B14F-4D97-AF65-F5344CB8AC3E}">
        <p14:creationId xmlns:p14="http://schemas.microsoft.com/office/powerpoint/2010/main" val="2309960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0110FF7-F37E-2096-8133-F86E8498AC79}"/>
              </a:ext>
            </a:extLst>
          </p:cNvPr>
          <p:cNvSpPr>
            <a:spLocks noGrp="1"/>
          </p:cNvSpPr>
          <p:nvPr>
            <p:ph type="title"/>
          </p:nvPr>
        </p:nvSpPr>
        <p:spPr>
          <a:xfrm>
            <a:off x="838200" y="18255"/>
            <a:ext cx="10515600" cy="800895"/>
          </a:xfrm>
        </p:spPr>
        <p:txBody>
          <a:bodyPr/>
          <a:lstStyle/>
          <a:p>
            <a:pPr algn="ctr"/>
            <a:r>
              <a:rPr lang="el-GR" dirty="0"/>
              <a:t>Το μυστήριο της θείας Ευχαριστίας</a:t>
            </a:r>
          </a:p>
        </p:txBody>
      </p:sp>
      <p:sp>
        <p:nvSpPr>
          <p:cNvPr id="3" name="Θέση περιεχομένου 2">
            <a:extLst>
              <a:ext uri="{FF2B5EF4-FFF2-40B4-BE49-F238E27FC236}">
                <a16:creationId xmlns:a16="http://schemas.microsoft.com/office/drawing/2014/main" id="{A798EEAA-BD94-5221-720E-982A4AADEB5C}"/>
              </a:ext>
            </a:extLst>
          </p:cNvPr>
          <p:cNvSpPr>
            <a:spLocks noGrp="1"/>
          </p:cNvSpPr>
          <p:nvPr>
            <p:ph idx="1"/>
          </p:nvPr>
        </p:nvSpPr>
        <p:spPr>
          <a:xfrm>
            <a:off x="0" y="714375"/>
            <a:ext cx="12192000" cy="6125370"/>
          </a:xfrm>
        </p:spPr>
        <p:txBody>
          <a:bodyPr>
            <a:noAutofit/>
          </a:bodyPr>
          <a:lstStyle/>
          <a:p>
            <a:pPr algn="just">
              <a:lnSpc>
                <a:spcPct val="107000"/>
              </a:lnSpc>
              <a:spcAft>
                <a:spcPts val="800"/>
              </a:spcAft>
            </a:pP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Με τον τρόπο αυτό η συνεχής μετοχή στο μυστήριο της ευχαριστίας μας χαρίζει τη γεύση του φαρμάκου της αθανασίας όχι άπαξ αλλά διηνεκώς. Σημειώνει λοιπόν ότι «</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και επειδή η αισχρότητα της ύλης δεν αφήνει ανεπηρέαστη τη σφραγίδα, (διότι έχουμε αυτόν τον θησαυρό σε πήλινα δοχεία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Β΄Κορ</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4,7]), γι’ αυτό όχι μόνο μία φορά αλλά συνεχώς έχουμε τη χαρά να μεταλαμβάνουμε το φάρμακο. Και ο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κεραμοπλάστης</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πρέπει πάντοτε στενά να παρακολουθεί το δημιούργημά του. Όταν βλέπει να χαλάει η μορφή του το αναπλάθει πάλι και το αποκαθιστά. Έτσι και εμείς έχουμε ανάγκη να δεχόμαστε τις φροντίδες του χεριού του γιατρού, καθώς γιατρεύει την ύλη που χαλαρώνει και επανορθώνει τη θέληση όταν παρεκκλίνει, μη τυχόν και περάσει δίπλα μας ο θάνατος χωρίς να το αντιληφθούμε</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Δ΄,</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3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150, 596</a:t>
            </a:r>
            <a:r>
              <a:rPr lang="en-GB" sz="2300" kern="100" dirty="0">
                <a:effectLst/>
                <a:latin typeface="Palatino Linotype" panose="02040502050505030304" pitchFamily="18" charset="0"/>
                <a:ea typeface="Aptos" panose="020B0004020202020204" pitchFamily="34" charset="0"/>
                <a:cs typeface="Times New Roman" panose="02020603050405020304" pitchFamily="18" charset="0"/>
              </a:rPr>
              <a:t>CD</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a:t>
            </a:r>
            <a:endParaRPr lang="el-GR" sz="2300" kern="100" dirty="0">
              <a:effectLst/>
              <a:latin typeface="Aptos" panose="020B0004020202020204" pitchFamily="34" charset="0"/>
              <a:ea typeface="Aptos" panose="020B0004020202020204" pitchFamily="34" charset="0"/>
              <a:cs typeface="Times New Roman" panose="02020603050405020304" pitchFamily="18" charset="0"/>
            </a:endParaRPr>
          </a:p>
          <a:p>
            <a:pPr algn="just"/>
            <a:r>
              <a:rPr lang="el-GR" sz="2300" dirty="0">
                <a:effectLst/>
                <a:latin typeface="Palatino Linotype" panose="02040502050505030304" pitchFamily="18" charset="0"/>
                <a:ea typeface="Aptos" panose="020B0004020202020204" pitchFamily="34" charset="0"/>
                <a:cs typeface="Times New Roman" panose="02020603050405020304" pitchFamily="18" charset="0"/>
              </a:rPr>
              <a:t>Το μυστήριο αυτό είναι το μόνο που οδηγεί στην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πνεύματι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ἀληθείᾳ</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προσκύνηση του Θεού. Η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ζωή είναι θείο χαρισματικό δώρημα και η πραγματική βίωση της ζωής αυτής </a:t>
            </a:r>
            <a:r>
              <a:rPr lang="el-GR" sz="2300" dirty="0" err="1">
                <a:effectLst/>
                <a:latin typeface="Palatino Linotype" panose="02040502050505030304" pitchFamily="18" charset="0"/>
                <a:ea typeface="Aptos" panose="020B0004020202020204" pitchFamily="34" charset="0"/>
                <a:cs typeface="Times New Roman" panose="02020603050405020304" pitchFamily="18" charset="0"/>
              </a:rPr>
              <a:t>ανιστά</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συνεχώς τον </a:t>
            </a:r>
            <a:r>
              <a:rPr lang="el-GR" sz="2300" dirty="0" err="1">
                <a:effectLst/>
                <a:latin typeface="Palatino Linotype" panose="02040502050505030304" pitchFamily="18" charset="0"/>
                <a:ea typeface="Aptos" panose="020B0004020202020204" pitchFamily="34" charset="0"/>
                <a:cs typeface="Times New Roman" panose="02020603050405020304" pitchFamily="18" charset="0"/>
              </a:rPr>
              <a:t>τρεπτό</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άνθρωπο από τις πτώσεις της νεκρωτικής αμαρτίας. Είναι όμως αδύνατο να ενεργοποιηθεί οντολογικά η ζωή αυτή στους πιστούς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μἠ</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τοῦτο</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ἀεὶ</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δειπνοῦντας</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τὸ</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δεῖπνον</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Λόγος Δ΄,</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3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150, 597</a:t>
            </a:r>
            <a:r>
              <a:rPr lang="en-GB" sz="2300" dirty="0">
                <a:effectLst/>
                <a:latin typeface="Palatino Linotype" panose="02040502050505030304" pitchFamily="18" charset="0"/>
                <a:ea typeface="Aptos" panose="020B0004020202020204" pitchFamily="34" charset="0"/>
                <a:cs typeface="Times New Roman" panose="02020603050405020304" pitchFamily="18" charset="0"/>
              </a:rPr>
              <a:t>C</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a:t>
            </a:r>
            <a:endParaRPr lang="el-GR" sz="2300" dirty="0"/>
          </a:p>
        </p:txBody>
      </p:sp>
    </p:spTree>
    <p:extLst>
      <p:ext uri="{BB962C8B-B14F-4D97-AF65-F5344CB8AC3E}">
        <p14:creationId xmlns:p14="http://schemas.microsoft.com/office/powerpoint/2010/main" val="1551885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3AF512E-DF85-FD16-3BA1-5B2438DF188E}"/>
              </a:ext>
            </a:extLst>
          </p:cNvPr>
          <p:cNvSpPr>
            <a:spLocks noGrp="1"/>
          </p:cNvSpPr>
          <p:nvPr>
            <p:ph type="title"/>
          </p:nvPr>
        </p:nvSpPr>
        <p:spPr>
          <a:xfrm>
            <a:off x="838200" y="18256"/>
            <a:ext cx="10515600" cy="662782"/>
          </a:xfrm>
        </p:spPr>
        <p:txBody>
          <a:bodyPr>
            <a:normAutofit fontScale="90000"/>
          </a:bodyPr>
          <a:lstStyle/>
          <a:p>
            <a:pPr algn="ctr"/>
            <a:r>
              <a:rPr lang="el-GR" dirty="0"/>
              <a:t>Το μυστήριο της θείας Ευχαριστίας</a:t>
            </a:r>
          </a:p>
        </p:txBody>
      </p:sp>
      <p:sp>
        <p:nvSpPr>
          <p:cNvPr id="3" name="Θέση περιεχομένου 2">
            <a:extLst>
              <a:ext uri="{FF2B5EF4-FFF2-40B4-BE49-F238E27FC236}">
                <a16:creationId xmlns:a16="http://schemas.microsoft.com/office/drawing/2014/main" id="{D5AF6529-8D6F-EFB8-4D7A-8C9F72D07EFE}"/>
              </a:ext>
            </a:extLst>
          </p:cNvPr>
          <p:cNvSpPr>
            <a:spLocks noGrp="1"/>
          </p:cNvSpPr>
          <p:nvPr>
            <p:ph idx="1"/>
          </p:nvPr>
        </p:nvSpPr>
        <p:spPr>
          <a:xfrm>
            <a:off x="0" y="681038"/>
            <a:ext cx="11353800" cy="6158706"/>
          </a:xfrm>
        </p:spPr>
        <p:txBody>
          <a:bodyPr/>
          <a:lstStyle/>
          <a:p>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Το μυστήριο της θείας Ευχαριστίας ενεργεί κατά τρόπο ανάλογο σε κάθε πιστό, σύμφωνα πάντοτε με τα πνευματικά του μέτρα. Ενισχύει όσους ως αθλητές του Χριστού μάχονται τον καλό αγώνα εναντίον των πονηρών δυνάμεων και των παθών. Γίνεται καθάρσιο για όσους βρίσκονται στα στάδιο της κάθαρσης και φως για όσους έχουν ήδη </a:t>
            </a:r>
            <a:r>
              <a:rPr lang="el-GR" sz="2400" kern="100" dirty="0" err="1">
                <a:effectLst/>
                <a:latin typeface="Palatino Linotype" panose="02040502050505030304" pitchFamily="18" charset="0"/>
                <a:ea typeface="Aptos" panose="020B0004020202020204" pitchFamily="34" charset="0"/>
                <a:cs typeface="Times New Roman" panose="02020603050405020304" pitchFamily="18" charset="0"/>
              </a:rPr>
              <a:t>καθαρθεί</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Δ΄,</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4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150, 596Α).</a:t>
            </a:r>
          </a:p>
          <a:p>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Είναι λοιπόν προφανές για ποιο λόγο η συχνή προσέλευση στο μυστήριο της θείας Ευχαριστίας είναι αναγκαία, καθώς μόνο τότε «</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ὁ νόμος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τοῦ</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Πνεύματος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ἡμῖν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ἐνεργὸς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ᾗ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τῇ</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ζωῇ</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σαρκὸς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μηδεμία</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γένηται</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χώρα</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Δ΄,</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4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150, 596</a:t>
            </a:r>
            <a:r>
              <a:rPr lang="en-GB" sz="2400" kern="100" dirty="0">
                <a:effectLst/>
                <a:latin typeface="Palatino Linotype" panose="02040502050505030304" pitchFamily="18" charset="0"/>
                <a:ea typeface="Aptos" panose="020B0004020202020204" pitchFamily="34" charset="0"/>
                <a:cs typeface="Times New Roman" panose="02020603050405020304" pitchFamily="18" charset="0"/>
              </a:rPr>
              <a:t>C</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p>
          <a:p>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Μάλιστα ο </a:t>
            </a:r>
            <a:r>
              <a:rPr lang="el-GR" sz="2400" kern="100" dirty="0" err="1">
                <a:effectLst/>
                <a:latin typeface="Palatino Linotype" panose="02040502050505030304" pitchFamily="18" charset="0"/>
                <a:ea typeface="Aptos" panose="020B0004020202020204" pitchFamily="34" charset="0"/>
                <a:cs typeface="Times New Roman" panose="02020603050405020304" pitchFamily="18" charset="0"/>
              </a:rPr>
              <a:t>Καβάσιλας</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αριθμεί τα αγαθά που απορρέουν από τη συμμετοχή μας στο μυστήριο: «</a:t>
            </a:r>
            <a:r>
              <a:rPr lang="el-GR" sz="2400" b="1" i="1" kern="100" dirty="0">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Τόσα πολλά είναι τα αγαθά που απορρέουν για μας από την ιερή τράπεζα· μας γλυτώνει από την ενοχή, εξαφανίζει την τροπή που οφείλεται στην αμαρτία, αποκαθιστά την ωραιότητα, μας συνδέει με τον Χριστό, καλύτερα και από τους φυσικούς δεσμούς, και μ’ ένα λόγο μας τελειοποιεί στον γνήσιο χριστιανισμό, καλύτερα από κάθε άλλο μυστήριο</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Δ΄,</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4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150, 601ΑΒ).</a:t>
            </a:r>
            <a:endParaRPr lang="el-GR" sz="24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808504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815321-5D33-E7EC-4146-F5DD8013C597}"/>
              </a:ext>
            </a:extLst>
          </p:cNvPr>
          <p:cNvSpPr>
            <a:spLocks noGrp="1"/>
          </p:cNvSpPr>
          <p:nvPr>
            <p:ph type="title"/>
          </p:nvPr>
        </p:nvSpPr>
        <p:spPr>
          <a:xfrm>
            <a:off x="838200" y="18256"/>
            <a:ext cx="10515600" cy="662782"/>
          </a:xfrm>
        </p:spPr>
        <p:txBody>
          <a:bodyPr>
            <a:normAutofit fontScale="90000"/>
          </a:bodyPr>
          <a:lstStyle/>
          <a:p>
            <a:pPr algn="ctr"/>
            <a:r>
              <a:rPr lang="el-GR" dirty="0"/>
              <a:t>Το μυστήριο της θείας Ευχαριστίας</a:t>
            </a:r>
          </a:p>
        </p:txBody>
      </p:sp>
      <p:sp>
        <p:nvSpPr>
          <p:cNvPr id="3" name="Θέση περιεχομένου 2">
            <a:extLst>
              <a:ext uri="{FF2B5EF4-FFF2-40B4-BE49-F238E27FC236}">
                <a16:creationId xmlns:a16="http://schemas.microsoft.com/office/drawing/2014/main" id="{14F8CE13-BC82-F51E-2E70-ABC8C089C80F}"/>
              </a:ext>
            </a:extLst>
          </p:cNvPr>
          <p:cNvSpPr>
            <a:spLocks noGrp="1"/>
          </p:cNvSpPr>
          <p:nvPr>
            <p:ph idx="1"/>
          </p:nvPr>
        </p:nvSpPr>
        <p:spPr>
          <a:xfrm>
            <a:off x="0" y="590550"/>
            <a:ext cx="12192000" cy="6249194"/>
          </a:xfrm>
        </p:spPr>
        <p:txBody>
          <a:bodyPr>
            <a:normAutofit/>
          </a:bodyPr>
          <a:lstStyle/>
          <a:p>
            <a:pPr algn="just">
              <a:lnSpc>
                <a:spcPct val="107000"/>
              </a:lnSpc>
              <a:spcAft>
                <a:spcPts val="800"/>
              </a:spcAft>
            </a:pP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Το μυστήριο αυτό είναι ο γάμος κάθε ψυχής με τον Νυμφίο Χριστό: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Τοῦτο</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γὰρ</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ὁ γάμος ὁ πολυύμνητος, καθ’ ὅ ὁ πάναγνος νυμφίος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τὴν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Ἐκκλησίαν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ὡς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παρθένον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ἄγεται</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νύμφην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τούτου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δὲ</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μόνου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τοῦ</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μυστηρίου “σάρκες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ἐσμὲν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ἐκ</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τῶν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σαρκῶν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αὐτοῦ</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ὀστὰ</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ἐκ</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τῶν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ὀστῶν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αὐτοῦ</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Δ΄,</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4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150, 593</a:t>
            </a:r>
            <a:r>
              <a:rPr lang="en-GB" sz="2400" kern="100" dirty="0">
                <a:effectLst/>
                <a:latin typeface="Palatino Linotype" panose="02040502050505030304" pitchFamily="18" charset="0"/>
                <a:ea typeface="Aptos" panose="020B0004020202020204" pitchFamily="34" charset="0"/>
                <a:cs typeface="Times New Roman" panose="02020603050405020304" pitchFamily="18" charset="0"/>
              </a:rPr>
              <a:t>D</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a:t>
            </a:r>
          </a:p>
          <a:p>
            <a:pPr algn="just">
              <a:lnSpc>
                <a:spcPct val="107000"/>
              </a:lnSpc>
              <a:spcAft>
                <a:spcPts val="800"/>
              </a:spcAft>
            </a:pP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Συνεπώς, η θεία Ευχαριστία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ἐπ</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αὐτὴν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ἄγει</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τὴν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κορυφὴν</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καθώς οδηγεί τον πιστό στην υπέρτατη μυστηριακή κορύφωση, κατά την οποία βιώνεται η πλήρης ένωση με τον Θεό σε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ἕν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πνεῦμα</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Δ΄,</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4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150, 585Β). </a:t>
            </a:r>
            <a:endParaRPr lang="el-GR" sz="2400" kern="100" dirty="0">
              <a:effectLst/>
              <a:latin typeface="Aptos" panose="020B0004020202020204" pitchFamily="34" charset="0"/>
              <a:ea typeface="Aptos" panose="020B0004020202020204" pitchFamily="34" charset="0"/>
              <a:cs typeface="Times New Roman" panose="02020603050405020304" pitchFamily="18" charset="0"/>
            </a:endParaRPr>
          </a:p>
          <a:p>
            <a:pPr algn="just"/>
            <a:r>
              <a:rPr lang="el-GR" sz="2400" dirty="0">
                <a:effectLst/>
                <a:latin typeface="Palatino Linotype" panose="02040502050505030304" pitchFamily="18" charset="0"/>
                <a:ea typeface="Aptos" panose="020B0004020202020204" pitchFamily="34" charset="0"/>
                <a:cs typeface="Times New Roman" panose="02020603050405020304" pitchFamily="18" charset="0"/>
              </a:rPr>
              <a:t>Ο </a:t>
            </a:r>
            <a:r>
              <a:rPr lang="el-GR" sz="2400" dirty="0" err="1">
                <a:effectLst/>
                <a:latin typeface="Palatino Linotype" panose="02040502050505030304" pitchFamily="18" charset="0"/>
                <a:ea typeface="Aptos" panose="020B0004020202020204" pitchFamily="34" charset="0"/>
                <a:cs typeface="Times New Roman" panose="02020603050405020304" pitchFamily="18" charset="0"/>
              </a:rPr>
              <a:t>Καβάσιλας</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τονίζει ότι η Αγία Γραφή δεν αρκέστηκε σε ένα μόνο παράδειγμα, αλλά χρησιμοποίησε πολλές και χαρακτηριστικές συζυγίες και εικόνες ενώσεων, για να μπορέσει να φανερώσει όσο το δυνατόν καλύτερα την σχέση μεταξύ Θεού και ανθρώπου. Έτσι, άλλοτε φέρνει ως παράδειγμα την σχέση οικίας και ενοίκου, άλλοτε της αμπέλου και του κλήματος, άλλοτε του ανδρός και γυναικός κατά το μυστήριο του γάμου και τέλος τη σχέση των μελών του σώματος με την κεφαλή. </a:t>
            </a:r>
            <a:endParaRPr lang="el-GR" sz="2400" dirty="0"/>
          </a:p>
        </p:txBody>
      </p:sp>
    </p:spTree>
    <p:extLst>
      <p:ext uri="{BB962C8B-B14F-4D97-AF65-F5344CB8AC3E}">
        <p14:creationId xmlns:p14="http://schemas.microsoft.com/office/powerpoint/2010/main" val="293695750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166</TotalTime>
  <Words>4754</Words>
  <Application>Microsoft Office PowerPoint</Application>
  <PresentationFormat>Ευρεία οθόνη</PresentationFormat>
  <Paragraphs>74</Paragraphs>
  <Slides>21</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21</vt:i4>
      </vt:variant>
    </vt:vector>
  </HeadingPairs>
  <TitlesOfParts>
    <vt:vector size="26" baseType="lpstr">
      <vt:lpstr>Aptos</vt:lpstr>
      <vt:lpstr>Aptos Display</vt:lpstr>
      <vt:lpstr>Arial</vt:lpstr>
      <vt:lpstr>Palatino Linotype</vt:lpstr>
      <vt:lpstr>Θέμα του Office</vt:lpstr>
      <vt:lpstr>ΘΕΜΑΤΑ ΠΑΤΕΡΙΚΗΣ ΓΡΑΜΜΑΤΕΙΑΣ  6Η ΕΝΟΤΗΤΑ Η «ΕΝ ΧΡΙΣΤΩ ΖΩΗ» ΣΥΜΦΩΝΑ ΜΕ ΤΗ ΔΙΔΑΣΚΑΛΙΑ ΤΟΥ ΝΙΚΟΛΑΟΥ ΚΑΒΑΣΙΛΑ ΜΕΡΟΣ Β΄   </vt:lpstr>
      <vt:lpstr>Το μυστήριο της θείας Ευχαριστίας</vt:lpstr>
      <vt:lpstr>Το μυστήριο της θείας Ευχαριστίας</vt:lpstr>
      <vt:lpstr>Το μυστήριο της θείας Ευχαριστίας</vt:lpstr>
      <vt:lpstr>Το μυστήριο της θείας Ευχαριστίας</vt:lpstr>
      <vt:lpstr>Το μυστήριο της θείας Ευχαριστίας</vt:lpstr>
      <vt:lpstr>Το μυστήριο της θείας Ευχαριστίας</vt:lpstr>
      <vt:lpstr>Το μυστήριο της θείας Ευχαριστίας</vt:lpstr>
      <vt:lpstr>Το μυστήριο της θείας Ευχαριστίας</vt:lpstr>
      <vt:lpstr>Το μυστήριο της θείας Ευχαριστίας</vt:lpstr>
      <vt:lpstr>Το μυστήριο της θείας Ευχαριστίας</vt:lpstr>
      <vt:lpstr>Το μυστήριο της θείας Ευχαριστίας</vt:lpstr>
      <vt:lpstr>Το μυστήριο της θείας Ευχαριστίας</vt:lpstr>
      <vt:lpstr>Συνεργία μυστηρίων του Θεού και αυτεξουσίου του ανθρώπου</vt:lpstr>
      <vt:lpstr>Συνεργία μυστηρίων του Θεού και αυτεξουσίου του ανθρώπου</vt:lpstr>
      <vt:lpstr>Προϋποθέσεις επίτευξης της «ἐν Χριστῷ ζωῆς» </vt:lpstr>
      <vt:lpstr>Προϋποθέσεις επίτευξης της «ἐν Χριστῷ ζωῆς» </vt:lpstr>
      <vt:lpstr>Ευχαριστιακή εσχατολογία</vt:lpstr>
      <vt:lpstr>Ευχαριστιακή εσχατολογία</vt:lpstr>
      <vt:lpstr>Ευχαριστιακή εσχατολογία</vt:lpstr>
      <vt:lpstr>Ευχαριστιακή εσχατολογία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ΘΕΜΑΤΑ ΠΑΤΕΡΙΚΗΣ ΓΡΑΜΜΑΤΕΙΑΣ  6Η ΕΝΟΤΗΤΑ Η «ΕΝ ΧΡΙΣΤΩ ΖΩΗ» ΣΥΜΦΩΝΑ ΜΕ ΤΗ ΔΙΔΑΣΚΑΛΙΑ ΤΟΥ ΝΙΚΟΛΑΟΥ ΚΑΒΑΣΙΛΑ ΜΕΡΟΣ Β΄   </dc:title>
  <dc:creator>MARIA KARAMPELIA</dc:creator>
  <cp:lastModifiedBy>MARIA KARAMPELIA</cp:lastModifiedBy>
  <cp:revision>1</cp:revision>
  <dcterms:created xsi:type="dcterms:W3CDTF">2024-04-15T11:54:56Z</dcterms:created>
  <dcterms:modified xsi:type="dcterms:W3CDTF">2025-02-06T13:58:38Z</dcterms:modified>
</cp:coreProperties>
</file>