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58"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2D9B7A-08E0-48BF-92FF-6B43B38C4070}"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l-GR"/>
        </a:p>
      </dgm:t>
    </dgm:pt>
    <dgm:pt modelId="{0A83CDE0-5D63-4F67-BC91-43DBC2B4AB0C}">
      <dgm:prSet/>
      <dgm:spPr/>
      <dgm:t>
        <a:bodyPr/>
        <a:lstStyle/>
        <a:p>
          <a:pPr rtl="0"/>
          <a:r>
            <a:rPr lang="en-US" dirty="0" smtClean="0"/>
            <a:t>According to the </a:t>
          </a:r>
          <a:r>
            <a:rPr lang="en-US" b="1" u="sng" dirty="0" smtClean="0"/>
            <a:t>Cambridge Learners Dictionary</a:t>
          </a:r>
          <a:r>
            <a:rPr lang="en-US" dirty="0" smtClean="0"/>
            <a:t> a syllable can be defined as “</a:t>
          </a:r>
          <a:r>
            <a:rPr lang="en-US" b="1" dirty="0" smtClean="0"/>
            <a:t>a word or part of a word that has one </a:t>
          </a:r>
          <a:r>
            <a:rPr lang="en-US" b="1" u="sng" dirty="0" smtClean="0"/>
            <a:t>vowel</a:t>
          </a:r>
          <a:r>
            <a:rPr lang="en-US" b="1" dirty="0" smtClean="0"/>
            <a:t> sound”.</a:t>
          </a:r>
          <a:endParaRPr lang="el-GR" dirty="0"/>
        </a:p>
      </dgm:t>
    </dgm:pt>
    <dgm:pt modelId="{D9C8F136-C94C-4A7E-A8D8-AE610F1A081C}" type="parTrans" cxnId="{DF8877D5-17AD-4B41-AF04-9145B8B744C4}">
      <dgm:prSet/>
      <dgm:spPr/>
      <dgm:t>
        <a:bodyPr/>
        <a:lstStyle/>
        <a:p>
          <a:endParaRPr lang="el-GR"/>
        </a:p>
      </dgm:t>
    </dgm:pt>
    <dgm:pt modelId="{1A1B4B57-82AE-4EDF-83A5-22B43323AA2D}" type="sibTrans" cxnId="{DF8877D5-17AD-4B41-AF04-9145B8B744C4}">
      <dgm:prSet/>
      <dgm:spPr/>
      <dgm:t>
        <a:bodyPr/>
        <a:lstStyle/>
        <a:p>
          <a:endParaRPr lang="el-GR"/>
        </a:p>
      </dgm:t>
    </dgm:pt>
    <dgm:pt modelId="{9A4D83A5-3E17-4F19-AFC7-E984AD2BCF43}" type="pres">
      <dgm:prSet presAssocID="{E42D9B7A-08E0-48BF-92FF-6B43B38C4070}" presName="cycle" presStyleCnt="0">
        <dgm:presLayoutVars>
          <dgm:dir/>
          <dgm:resizeHandles val="exact"/>
        </dgm:presLayoutVars>
      </dgm:prSet>
      <dgm:spPr/>
      <dgm:t>
        <a:bodyPr/>
        <a:lstStyle/>
        <a:p>
          <a:endParaRPr lang="el-GR"/>
        </a:p>
      </dgm:t>
    </dgm:pt>
    <dgm:pt modelId="{38203AA0-9E29-449C-8F81-C91E45316BDA}" type="pres">
      <dgm:prSet presAssocID="{0A83CDE0-5D63-4F67-BC91-43DBC2B4AB0C}" presName="node" presStyleLbl="node1" presStyleIdx="0" presStyleCnt="1">
        <dgm:presLayoutVars>
          <dgm:bulletEnabled val="1"/>
        </dgm:presLayoutVars>
      </dgm:prSet>
      <dgm:spPr/>
      <dgm:t>
        <a:bodyPr/>
        <a:lstStyle/>
        <a:p>
          <a:endParaRPr lang="el-GR"/>
        </a:p>
      </dgm:t>
    </dgm:pt>
  </dgm:ptLst>
  <dgm:cxnLst>
    <dgm:cxn modelId="{DF8877D5-17AD-4B41-AF04-9145B8B744C4}" srcId="{E42D9B7A-08E0-48BF-92FF-6B43B38C4070}" destId="{0A83CDE0-5D63-4F67-BC91-43DBC2B4AB0C}" srcOrd="0" destOrd="0" parTransId="{D9C8F136-C94C-4A7E-A8D8-AE610F1A081C}" sibTransId="{1A1B4B57-82AE-4EDF-83A5-22B43323AA2D}"/>
    <dgm:cxn modelId="{D3A06212-1628-4325-AA44-581E371EA520}" type="presOf" srcId="{E42D9B7A-08E0-48BF-92FF-6B43B38C4070}" destId="{9A4D83A5-3E17-4F19-AFC7-E984AD2BCF43}" srcOrd="0" destOrd="0" presId="urn:microsoft.com/office/officeart/2005/8/layout/cycle2"/>
    <dgm:cxn modelId="{C072D60B-6824-4D09-97D9-9E8E993D84AB}" type="presOf" srcId="{0A83CDE0-5D63-4F67-BC91-43DBC2B4AB0C}" destId="{38203AA0-9E29-449C-8F81-C91E45316BDA}" srcOrd="0" destOrd="0" presId="urn:microsoft.com/office/officeart/2005/8/layout/cycle2"/>
    <dgm:cxn modelId="{FABC5C6A-8FCD-4B1A-A3E2-FC1F4A0DCAF7}" type="presParOf" srcId="{9A4D83A5-3E17-4F19-AFC7-E984AD2BCF43}" destId="{38203AA0-9E29-449C-8F81-C91E45316BDA}"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203AA0-9E29-449C-8F81-C91E45316BDA}">
      <dsp:nvSpPr>
        <dsp:cNvPr id="0" name=""/>
        <dsp:cNvSpPr/>
      </dsp:nvSpPr>
      <dsp:spPr>
        <a:xfrm>
          <a:off x="1852463" y="645"/>
          <a:ext cx="4524672" cy="45246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rtl="0">
            <a:lnSpc>
              <a:spcPct val="90000"/>
            </a:lnSpc>
            <a:spcBef>
              <a:spcPct val="0"/>
            </a:spcBef>
            <a:spcAft>
              <a:spcPct val="35000"/>
            </a:spcAft>
          </a:pPr>
          <a:r>
            <a:rPr lang="en-US" sz="2900" kern="1200" dirty="0" smtClean="0"/>
            <a:t>According to the </a:t>
          </a:r>
          <a:r>
            <a:rPr lang="en-US" sz="2900" b="1" u="sng" kern="1200" dirty="0" smtClean="0"/>
            <a:t>Cambridge Learners Dictionary</a:t>
          </a:r>
          <a:r>
            <a:rPr lang="en-US" sz="2900" kern="1200" dirty="0" smtClean="0"/>
            <a:t> a syllable can be defined as “</a:t>
          </a:r>
          <a:r>
            <a:rPr lang="en-US" sz="2900" b="1" kern="1200" dirty="0" smtClean="0"/>
            <a:t>a word or part of a word that has one </a:t>
          </a:r>
          <a:r>
            <a:rPr lang="en-US" sz="2900" b="1" u="sng" kern="1200" dirty="0" smtClean="0"/>
            <a:t>vowel</a:t>
          </a:r>
          <a:r>
            <a:rPr lang="en-US" sz="2900" b="1" kern="1200" dirty="0" smtClean="0"/>
            <a:t> sound”.</a:t>
          </a:r>
          <a:endParaRPr lang="el-GR" sz="2900" kern="1200" dirty="0"/>
        </a:p>
      </dsp:txBody>
      <dsp:txXfrm>
        <a:off x="2515086" y="663268"/>
        <a:ext cx="3199426" cy="3199426"/>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A0BD900D-F211-4AAA-85CB-F95D442ACE1B}" type="datetimeFigureOut">
              <a:rPr lang="el-GR" smtClean="0"/>
              <a:t>4/3/2021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756EC43-AA25-4E82-A382-76C3002A9EF9}" type="slidenum">
              <a:rPr lang="el-GR" smtClean="0"/>
              <a:t>‹#›</a:t>
            </a:fld>
            <a:endParaRPr lang="el-GR"/>
          </a:p>
        </p:txBody>
      </p:sp>
    </p:spTree>
    <p:extLst>
      <p:ext uri="{BB962C8B-B14F-4D97-AF65-F5344CB8AC3E}">
        <p14:creationId xmlns:p14="http://schemas.microsoft.com/office/powerpoint/2010/main" val="3556344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0BD900D-F211-4AAA-85CB-F95D442ACE1B}" type="datetimeFigureOut">
              <a:rPr lang="el-GR" smtClean="0"/>
              <a:t>4/3/2021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756EC43-AA25-4E82-A382-76C3002A9EF9}" type="slidenum">
              <a:rPr lang="el-GR" smtClean="0"/>
              <a:t>‹#›</a:t>
            </a:fld>
            <a:endParaRPr lang="el-GR"/>
          </a:p>
        </p:txBody>
      </p:sp>
    </p:spTree>
    <p:extLst>
      <p:ext uri="{BB962C8B-B14F-4D97-AF65-F5344CB8AC3E}">
        <p14:creationId xmlns:p14="http://schemas.microsoft.com/office/powerpoint/2010/main" val="157658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0BD900D-F211-4AAA-85CB-F95D442ACE1B}" type="datetimeFigureOut">
              <a:rPr lang="el-GR" smtClean="0"/>
              <a:t>4/3/2021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756EC43-AA25-4E82-A382-76C3002A9EF9}" type="slidenum">
              <a:rPr lang="el-GR" smtClean="0"/>
              <a:t>‹#›</a:t>
            </a:fld>
            <a:endParaRPr lang="el-GR"/>
          </a:p>
        </p:txBody>
      </p:sp>
    </p:spTree>
    <p:extLst>
      <p:ext uri="{BB962C8B-B14F-4D97-AF65-F5344CB8AC3E}">
        <p14:creationId xmlns:p14="http://schemas.microsoft.com/office/powerpoint/2010/main" val="2790085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0BD900D-F211-4AAA-85CB-F95D442ACE1B}" type="datetimeFigureOut">
              <a:rPr lang="el-GR" smtClean="0"/>
              <a:t>4/3/2021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756EC43-AA25-4E82-A382-76C3002A9EF9}" type="slidenum">
              <a:rPr lang="el-GR" smtClean="0"/>
              <a:t>‹#›</a:t>
            </a:fld>
            <a:endParaRPr lang="el-GR"/>
          </a:p>
        </p:txBody>
      </p:sp>
    </p:spTree>
    <p:extLst>
      <p:ext uri="{BB962C8B-B14F-4D97-AF65-F5344CB8AC3E}">
        <p14:creationId xmlns:p14="http://schemas.microsoft.com/office/powerpoint/2010/main" val="3594822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BD900D-F211-4AAA-85CB-F95D442ACE1B}" type="datetimeFigureOut">
              <a:rPr lang="el-GR" smtClean="0"/>
              <a:t>4/3/2021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756EC43-AA25-4E82-A382-76C3002A9EF9}" type="slidenum">
              <a:rPr lang="el-GR" smtClean="0"/>
              <a:t>‹#›</a:t>
            </a:fld>
            <a:endParaRPr lang="el-GR"/>
          </a:p>
        </p:txBody>
      </p:sp>
    </p:spTree>
    <p:extLst>
      <p:ext uri="{BB962C8B-B14F-4D97-AF65-F5344CB8AC3E}">
        <p14:creationId xmlns:p14="http://schemas.microsoft.com/office/powerpoint/2010/main" val="2768160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A0BD900D-F211-4AAA-85CB-F95D442ACE1B}" type="datetimeFigureOut">
              <a:rPr lang="el-GR" smtClean="0"/>
              <a:t>4/3/2021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756EC43-AA25-4E82-A382-76C3002A9EF9}" type="slidenum">
              <a:rPr lang="el-GR" smtClean="0"/>
              <a:t>‹#›</a:t>
            </a:fld>
            <a:endParaRPr lang="el-GR"/>
          </a:p>
        </p:txBody>
      </p:sp>
    </p:spTree>
    <p:extLst>
      <p:ext uri="{BB962C8B-B14F-4D97-AF65-F5344CB8AC3E}">
        <p14:creationId xmlns:p14="http://schemas.microsoft.com/office/powerpoint/2010/main" val="3218039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A0BD900D-F211-4AAA-85CB-F95D442ACE1B}" type="datetimeFigureOut">
              <a:rPr lang="el-GR" smtClean="0"/>
              <a:t>4/3/2021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756EC43-AA25-4E82-A382-76C3002A9EF9}" type="slidenum">
              <a:rPr lang="el-GR" smtClean="0"/>
              <a:t>‹#›</a:t>
            </a:fld>
            <a:endParaRPr lang="el-GR"/>
          </a:p>
        </p:txBody>
      </p:sp>
    </p:spTree>
    <p:extLst>
      <p:ext uri="{BB962C8B-B14F-4D97-AF65-F5344CB8AC3E}">
        <p14:creationId xmlns:p14="http://schemas.microsoft.com/office/powerpoint/2010/main" val="2383857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A0BD900D-F211-4AAA-85CB-F95D442ACE1B}" type="datetimeFigureOut">
              <a:rPr lang="el-GR" smtClean="0"/>
              <a:t>4/3/2021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756EC43-AA25-4E82-A382-76C3002A9EF9}" type="slidenum">
              <a:rPr lang="el-GR" smtClean="0"/>
              <a:t>‹#›</a:t>
            </a:fld>
            <a:endParaRPr lang="el-GR"/>
          </a:p>
        </p:txBody>
      </p:sp>
    </p:spTree>
    <p:extLst>
      <p:ext uri="{BB962C8B-B14F-4D97-AF65-F5344CB8AC3E}">
        <p14:creationId xmlns:p14="http://schemas.microsoft.com/office/powerpoint/2010/main" val="4029741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BD900D-F211-4AAA-85CB-F95D442ACE1B}" type="datetimeFigureOut">
              <a:rPr lang="el-GR" smtClean="0"/>
              <a:t>4/3/2021</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F756EC43-AA25-4E82-A382-76C3002A9EF9}" type="slidenum">
              <a:rPr lang="el-GR" smtClean="0"/>
              <a:t>‹#›</a:t>
            </a:fld>
            <a:endParaRPr lang="el-GR"/>
          </a:p>
        </p:txBody>
      </p:sp>
    </p:spTree>
    <p:extLst>
      <p:ext uri="{BB962C8B-B14F-4D97-AF65-F5344CB8AC3E}">
        <p14:creationId xmlns:p14="http://schemas.microsoft.com/office/powerpoint/2010/main" val="17162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BD900D-F211-4AAA-85CB-F95D442ACE1B}" type="datetimeFigureOut">
              <a:rPr lang="el-GR" smtClean="0"/>
              <a:t>4/3/2021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756EC43-AA25-4E82-A382-76C3002A9EF9}" type="slidenum">
              <a:rPr lang="el-GR" smtClean="0"/>
              <a:t>‹#›</a:t>
            </a:fld>
            <a:endParaRPr lang="el-GR"/>
          </a:p>
        </p:txBody>
      </p:sp>
    </p:spTree>
    <p:extLst>
      <p:ext uri="{BB962C8B-B14F-4D97-AF65-F5344CB8AC3E}">
        <p14:creationId xmlns:p14="http://schemas.microsoft.com/office/powerpoint/2010/main" val="552166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BD900D-F211-4AAA-85CB-F95D442ACE1B}" type="datetimeFigureOut">
              <a:rPr lang="el-GR" smtClean="0"/>
              <a:t>4/3/2021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756EC43-AA25-4E82-A382-76C3002A9EF9}" type="slidenum">
              <a:rPr lang="el-GR" smtClean="0"/>
              <a:t>‹#›</a:t>
            </a:fld>
            <a:endParaRPr lang="el-GR"/>
          </a:p>
        </p:txBody>
      </p:sp>
    </p:spTree>
    <p:extLst>
      <p:ext uri="{BB962C8B-B14F-4D97-AF65-F5344CB8AC3E}">
        <p14:creationId xmlns:p14="http://schemas.microsoft.com/office/powerpoint/2010/main" val="8908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BD900D-F211-4AAA-85CB-F95D442ACE1B}" type="datetimeFigureOut">
              <a:rPr lang="el-GR" smtClean="0"/>
              <a:t>4/3/2021</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56EC43-AA25-4E82-A382-76C3002A9EF9}" type="slidenum">
              <a:rPr lang="el-GR" smtClean="0"/>
              <a:t>‹#›</a:t>
            </a:fld>
            <a:endParaRPr lang="el-GR"/>
          </a:p>
        </p:txBody>
      </p:sp>
    </p:spTree>
    <p:extLst>
      <p:ext uri="{BB962C8B-B14F-4D97-AF65-F5344CB8AC3E}">
        <p14:creationId xmlns:p14="http://schemas.microsoft.com/office/powerpoint/2010/main" val="3485842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hyperlink" Target="https://learningenglish.voanews.com/a/how-to-count-syllables/4739014.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0729"/>
            <a:ext cx="7772400" cy="1368151"/>
          </a:xfrm>
          <a:solidFill>
            <a:schemeClr val="accent2">
              <a:lumMod val="40000"/>
              <a:lumOff val="60000"/>
            </a:schemeClr>
          </a:solidFill>
        </p:spPr>
        <p:txBody>
          <a:bodyPr/>
          <a:lstStyle/>
          <a:p>
            <a:r>
              <a:rPr lang="en-US" dirty="0" smtClean="0"/>
              <a:t>1.7 Real-time speaking</a:t>
            </a:r>
            <a:endParaRPr lang="el-GR" dirty="0"/>
          </a:p>
        </p:txBody>
      </p:sp>
      <p:sp>
        <p:nvSpPr>
          <p:cNvPr id="3" name="Subtitle 2"/>
          <p:cNvSpPr>
            <a:spLocks noGrp="1"/>
          </p:cNvSpPr>
          <p:nvPr>
            <p:ph type="subTitle" idx="1"/>
          </p:nvPr>
        </p:nvSpPr>
        <p:spPr>
          <a:xfrm>
            <a:off x="1371600" y="2492896"/>
            <a:ext cx="6400800" cy="864096"/>
          </a:xfrm>
          <a:solidFill>
            <a:schemeClr val="accent5">
              <a:lumMod val="40000"/>
              <a:lumOff val="60000"/>
            </a:schemeClr>
          </a:solidFill>
        </p:spPr>
        <p:txBody>
          <a:bodyPr/>
          <a:lstStyle/>
          <a:p>
            <a:r>
              <a:rPr lang="en-US" dirty="0" smtClean="0">
                <a:solidFill>
                  <a:schemeClr val="tx1"/>
                </a:solidFill>
              </a:rPr>
              <a:t>Education in the UK</a:t>
            </a:r>
            <a:endParaRPr lang="el-GR" dirty="0">
              <a:solidFill>
                <a:schemeClr val="tx1"/>
              </a:solidFill>
            </a:endParaRPr>
          </a:p>
        </p:txBody>
      </p:sp>
      <p:pic>
        <p:nvPicPr>
          <p:cNvPr id="1026" name="Picture 2" descr="Презентация на тему: &quot;Education in the United Kingdom. The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3429000"/>
            <a:ext cx="4286250" cy="3219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7213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dirty="0" smtClean="0"/>
              <a:t>ANSWERS</a:t>
            </a:r>
            <a:endParaRPr lang="el-GR" dirty="0"/>
          </a:p>
        </p:txBody>
      </p:sp>
      <p:sp>
        <p:nvSpPr>
          <p:cNvPr id="3" name="Content Placeholder 2"/>
          <p:cNvSpPr>
            <a:spLocks noGrp="1"/>
          </p:cNvSpPr>
          <p:nvPr>
            <p:ph idx="1"/>
          </p:nvPr>
        </p:nvSpPr>
        <p:spPr>
          <a:solidFill>
            <a:schemeClr val="accent5">
              <a:lumMod val="40000"/>
              <a:lumOff val="60000"/>
            </a:schemeClr>
          </a:solidFill>
        </p:spPr>
        <p:txBody>
          <a:bodyPr/>
          <a:lstStyle/>
          <a:p>
            <a:pPr algn="just"/>
            <a:r>
              <a:rPr lang="en-US" dirty="0" smtClean="0"/>
              <a:t>3. The talk moves from </a:t>
            </a:r>
            <a:r>
              <a:rPr lang="en-US" b="1" dirty="0" smtClean="0"/>
              <a:t>the general to the specific. </a:t>
            </a:r>
            <a:r>
              <a:rPr lang="en-US" dirty="0" smtClean="0"/>
              <a:t>The information is given in chronological order.</a:t>
            </a:r>
          </a:p>
          <a:p>
            <a:pPr algn="just"/>
            <a:r>
              <a:rPr lang="en-US" dirty="0" smtClean="0"/>
              <a:t>4. The </a:t>
            </a:r>
            <a:r>
              <a:rPr lang="en-US" b="1" dirty="0" smtClean="0"/>
              <a:t>present simple tense </a:t>
            </a:r>
            <a:r>
              <a:rPr lang="en-US" dirty="0" smtClean="0"/>
              <a:t>is used for the first part (</a:t>
            </a:r>
            <a:r>
              <a:rPr lang="en-US" b="1" dirty="0" smtClean="0"/>
              <a:t>general information</a:t>
            </a:r>
            <a:r>
              <a:rPr lang="en-US" dirty="0" smtClean="0"/>
              <a:t>).</a:t>
            </a:r>
          </a:p>
          <a:p>
            <a:pPr algn="just"/>
            <a:r>
              <a:rPr lang="en-US" dirty="0" smtClean="0"/>
              <a:t>The </a:t>
            </a:r>
            <a:r>
              <a:rPr lang="en-US" i="1" u="sng" dirty="0" smtClean="0"/>
              <a:t>past simple </a:t>
            </a:r>
            <a:r>
              <a:rPr lang="en-US" dirty="0" smtClean="0"/>
              <a:t>is used for the second part (</a:t>
            </a:r>
            <a:r>
              <a:rPr lang="en-US" i="1" u="sng" dirty="0" smtClean="0"/>
              <a:t>speaker’s own experiences</a:t>
            </a:r>
            <a:r>
              <a:rPr lang="en-US" dirty="0" smtClean="0"/>
              <a:t>).</a:t>
            </a:r>
            <a:endParaRPr lang="el-GR" dirty="0"/>
          </a:p>
        </p:txBody>
      </p:sp>
    </p:spTree>
    <p:extLst>
      <p:ext uri="{BB962C8B-B14F-4D97-AF65-F5344CB8AC3E}">
        <p14:creationId xmlns:p14="http://schemas.microsoft.com/office/powerpoint/2010/main" val="17806435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a:solidFill>
            <a:schemeClr val="accent2">
              <a:lumMod val="40000"/>
              <a:lumOff val="60000"/>
            </a:schemeClr>
          </a:solidFill>
        </p:spPr>
        <p:txBody>
          <a:bodyPr>
            <a:normAutofit fontScale="90000"/>
          </a:bodyPr>
          <a:lstStyle/>
          <a:p>
            <a:r>
              <a:rPr lang="en-US" b="1" dirty="0" smtClean="0"/>
              <a:t/>
            </a:r>
            <a:br>
              <a:rPr lang="en-US" b="1" dirty="0" smtClean="0"/>
            </a:br>
            <a:r>
              <a:rPr lang="en-US" b="1" dirty="0" smtClean="0"/>
              <a:t>C</a:t>
            </a:r>
            <a:r>
              <a:rPr lang="en-US" b="1" dirty="0"/>
              <a:t>. Practising a model</a:t>
            </a:r>
            <a:r>
              <a:rPr lang="el-GR" dirty="0"/>
              <a:t/>
            </a:r>
            <a:br>
              <a:rPr lang="el-GR" dirty="0"/>
            </a:br>
            <a:endParaRPr lang="el-GR" dirty="0"/>
          </a:p>
        </p:txBody>
      </p:sp>
      <p:sp>
        <p:nvSpPr>
          <p:cNvPr id="3" name="Content Placeholder 2"/>
          <p:cNvSpPr>
            <a:spLocks noGrp="1"/>
          </p:cNvSpPr>
          <p:nvPr>
            <p:ph idx="1"/>
          </p:nvPr>
        </p:nvSpPr>
        <p:spPr>
          <a:xfrm>
            <a:off x="251520" y="1052736"/>
            <a:ext cx="8712968" cy="5544616"/>
          </a:xfrm>
          <a:solidFill>
            <a:schemeClr val="accent5">
              <a:lumMod val="40000"/>
              <a:lumOff val="60000"/>
            </a:schemeClr>
          </a:solidFill>
        </p:spPr>
        <p:txBody>
          <a:bodyPr>
            <a:normAutofit fontScale="40000" lnSpcReduction="20000"/>
          </a:bodyPr>
          <a:lstStyle/>
          <a:p>
            <a:pPr marL="1371600" lvl="3" indent="0">
              <a:buNone/>
            </a:pPr>
            <a:r>
              <a:rPr lang="en-US" sz="4500" b="1" i="1" dirty="0" smtClean="0"/>
              <a:t>1. Study </a:t>
            </a:r>
            <a:r>
              <a:rPr lang="en-US" sz="4500" b="1" i="1" dirty="0"/>
              <a:t>some of the sentences from the talk below, or phrases in each sentence</a:t>
            </a:r>
            <a:r>
              <a:rPr lang="en-US" sz="4500" b="1" i="1" dirty="0" smtClean="0"/>
              <a:t>. </a:t>
            </a:r>
            <a:r>
              <a:rPr lang="en-US" sz="4500" b="1" i="1" u="sng" dirty="0" smtClean="0"/>
              <a:t>Underline the important words</a:t>
            </a:r>
            <a:r>
              <a:rPr lang="en-US" sz="4500" b="1" i="1" dirty="0" smtClean="0"/>
              <a:t>.</a:t>
            </a:r>
            <a:endParaRPr lang="en-US" sz="4500" b="1" dirty="0"/>
          </a:p>
          <a:p>
            <a:pPr marL="1371600" lvl="3" indent="0">
              <a:buNone/>
            </a:pPr>
            <a:r>
              <a:rPr lang="en-US" sz="4500" b="1" i="1" dirty="0"/>
              <a:t> </a:t>
            </a:r>
            <a:endParaRPr lang="el-GR" sz="4500" b="1" dirty="0"/>
          </a:p>
          <a:p>
            <a:r>
              <a:rPr lang="en-US" sz="4500" dirty="0"/>
              <a:t>a. Britain has four kinds of school. They are nursery, primary, secondary and sixth </a:t>
            </a:r>
            <a:endParaRPr lang="en-US" sz="4500" dirty="0" smtClean="0"/>
          </a:p>
          <a:p>
            <a:r>
              <a:rPr lang="en-US" sz="4500" dirty="0"/>
              <a:t> </a:t>
            </a:r>
            <a:r>
              <a:rPr lang="en-US" sz="4500" dirty="0" smtClean="0"/>
              <a:t>   form</a:t>
            </a:r>
            <a:r>
              <a:rPr lang="en-US" sz="4500" dirty="0"/>
              <a:t>.</a:t>
            </a:r>
            <a:endParaRPr lang="el-GR" sz="4500" dirty="0"/>
          </a:p>
          <a:p>
            <a:r>
              <a:rPr lang="en-US" sz="4500" dirty="0"/>
              <a:t>b. Children don't take exams at nursery school.</a:t>
            </a:r>
            <a:endParaRPr lang="el-GR" sz="4500" dirty="0"/>
          </a:p>
          <a:p>
            <a:r>
              <a:rPr lang="en-US" sz="4500" dirty="0"/>
              <a:t>c. At four or five, they move to primary school.</a:t>
            </a:r>
            <a:endParaRPr lang="el-GR" sz="4500" dirty="0"/>
          </a:p>
          <a:p>
            <a:r>
              <a:rPr lang="en-US" sz="4500" dirty="0" smtClean="0"/>
              <a:t>d</a:t>
            </a:r>
            <a:r>
              <a:rPr lang="en-US" sz="4500" dirty="0"/>
              <a:t>. They stay there for six years and then they move to secondary school.</a:t>
            </a:r>
            <a:endParaRPr lang="el-GR" sz="4500" dirty="0"/>
          </a:p>
          <a:p>
            <a:r>
              <a:rPr lang="en-US" sz="4500" dirty="0" smtClean="0"/>
              <a:t>e</a:t>
            </a:r>
            <a:r>
              <a:rPr lang="en-US" sz="4500" dirty="0"/>
              <a:t>. Secondary school lasts five years.</a:t>
            </a:r>
            <a:endParaRPr lang="el-GR" sz="4500" dirty="0"/>
          </a:p>
          <a:p>
            <a:pPr marL="0" indent="0">
              <a:buNone/>
            </a:pPr>
            <a:r>
              <a:rPr lang="en-US" sz="4500" dirty="0" smtClean="0"/>
              <a:t>       </a:t>
            </a:r>
            <a:r>
              <a:rPr lang="en-US" sz="4500" dirty="0"/>
              <a:t>f. Children take exams called GCSEs at the age of 16.</a:t>
            </a:r>
            <a:endParaRPr lang="el-GR" sz="4500" dirty="0"/>
          </a:p>
          <a:p>
            <a:r>
              <a:rPr lang="en-US" sz="4500" dirty="0" smtClean="0"/>
              <a:t>g</a:t>
            </a:r>
            <a:r>
              <a:rPr lang="en-US" sz="4500" dirty="0"/>
              <a:t>. You can leave school after GCSEs or A levels. However, about 50 per cent of </a:t>
            </a:r>
            <a:r>
              <a:rPr lang="en-US" sz="4500" dirty="0" smtClean="0"/>
              <a:t> </a:t>
            </a:r>
          </a:p>
          <a:p>
            <a:r>
              <a:rPr lang="en-US" sz="4500" dirty="0"/>
              <a:t> </a:t>
            </a:r>
            <a:r>
              <a:rPr lang="en-US" sz="4500" dirty="0" smtClean="0"/>
              <a:t>   British </a:t>
            </a:r>
            <a:r>
              <a:rPr lang="en-US" sz="4500" dirty="0"/>
              <a:t>teenagers go on to </a:t>
            </a:r>
            <a:endParaRPr lang="el-GR" sz="4500" dirty="0"/>
          </a:p>
          <a:p>
            <a:r>
              <a:rPr lang="en-US" sz="4500" dirty="0"/>
              <a:t>     university.</a:t>
            </a:r>
            <a:endParaRPr lang="el-GR" sz="4500" dirty="0"/>
          </a:p>
          <a:p>
            <a:r>
              <a:rPr lang="en-US" sz="4500" dirty="0"/>
              <a:t>h. I didn't go to nursery school.</a:t>
            </a:r>
            <a:endParaRPr lang="el-GR" sz="4500" dirty="0"/>
          </a:p>
          <a:p>
            <a:r>
              <a:rPr lang="en-US" sz="4500" dirty="0"/>
              <a:t>i. I was good at primary school and I liked the teachers.</a:t>
            </a:r>
            <a:endParaRPr lang="el-GR" sz="4500" dirty="0"/>
          </a:p>
          <a:p>
            <a:r>
              <a:rPr lang="en-US" sz="4500" dirty="0"/>
              <a:t>j. I went to secondary school.</a:t>
            </a:r>
            <a:endParaRPr lang="el-GR" sz="4500" dirty="0"/>
          </a:p>
          <a:p>
            <a:r>
              <a:rPr lang="en-US" sz="4500" dirty="0"/>
              <a:t> </a:t>
            </a:r>
            <a:endParaRPr lang="el-GR" sz="4500" dirty="0"/>
          </a:p>
          <a:p>
            <a:r>
              <a:rPr lang="en-US" sz="4500" i="1" dirty="0"/>
              <a:t>2.  1.22 Listen and check.</a:t>
            </a:r>
            <a:endParaRPr lang="el-GR" sz="4500" dirty="0"/>
          </a:p>
          <a:p>
            <a:r>
              <a:rPr lang="en-US" sz="4500" i="1" dirty="0"/>
              <a:t>3.  Practise saying the sentences. </a:t>
            </a:r>
            <a:endParaRPr lang="el-GR" sz="4500" dirty="0"/>
          </a:p>
          <a:p>
            <a:r>
              <a:rPr lang="en-US" sz="3800" dirty="0"/>
              <a:t> </a:t>
            </a:r>
            <a:endParaRPr lang="el-GR" sz="3800" dirty="0"/>
          </a:p>
          <a:p>
            <a:endParaRPr lang="el-GR" dirty="0"/>
          </a:p>
        </p:txBody>
      </p:sp>
    </p:spTree>
    <p:extLst>
      <p:ext uri="{BB962C8B-B14F-4D97-AF65-F5344CB8AC3E}">
        <p14:creationId xmlns:p14="http://schemas.microsoft.com/office/powerpoint/2010/main" val="39335239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dirty="0" smtClean="0"/>
              <a:t>D. Producing a model</a:t>
            </a:r>
            <a:endParaRPr lang="el-GR" dirty="0"/>
          </a:p>
        </p:txBody>
      </p:sp>
      <p:sp>
        <p:nvSpPr>
          <p:cNvPr id="3" name="Content Placeholder 2"/>
          <p:cNvSpPr>
            <a:spLocks noGrp="1"/>
          </p:cNvSpPr>
          <p:nvPr>
            <p:ph idx="1"/>
          </p:nvPr>
        </p:nvSpPr>
        <p:spPr>
          <a:solidFill>
            <a:schemeClr val="accent5">
              <a:lumMod val="40000"/>
              <a:lumOff val="60000"/>
            </a:schemeClr>
          </a:solidFill>
        </p:spPr>
        <p:txBody>
          <a:bodyPr>
            <a:normAutofit fontScale="92500" lnSpcReduction="10000"/>
          </a:bodyPr>
          <a:lstStyle/>
          <a:p>
            <a:r>
              <a:rPr lang="en-US" sz="3000" dirty="0" smtClean="0"/>
              <a:t>1. Make some notes on:</a:t>
            </a:r>
          </a:p>
          <a:p>
            <a:r>
              <a:rPr lang="en-US" sz="3000" dirty="0"/>
              <a:t>t</a:t>
            </a:r>
            <a:r>
              <a:rPr lang="en-US" sz="3000" dirty="0" smtClean="0"/>
              <a:t>he education system in your country.</a:t>
            </a:r>
          </a:p>
          <a:p>
            <a:r>
              <a:rPr lang="en-US" sz="3000" dirty="0"/>
              <a:t>y</a:t>
            </a:r>
            <a:r>
              <a:rPr lang="en-US" sz="3000" dirty="0" smtClean="0"/>
              <a:t>our own education.</a:t>
            </a:r>
          </a:p>
          <a:p>
            <a:pPr marL="0" indent="0">
              <a:buNone/>
            </a:pPr>
            <a:endParaRPr lang="en-US" dirty="0" smtClean="0"/>
          </a:p>
          <a:p>
            <a:r>
              <a:rPr lang="en-US" sz="3000" dirty="0" smtClean="0"/>
              <a:t>2. Give a short talk.</a:t>
            </a:r>
          </a:p>
          <a:p>
            <a:r>
              <a:rPr lang="en-US" sz="3000" dirty="0" smtClean="0">
                <a:solidFill>
                  <a:srgbClr val="FF0000"/>
                </a:solidFill>
              </a:rPr>
              <a:t>IMPORTANT THINGS TO REMEMBER FOR YOUR TALK:</a:t>
            </a:r>
          </a:p>
          <a:p>
            <a:r>
              <a:rPr lang="en-US" sz="3000" dirty="0" smtClean="0">
                <a:solidFill>
                  <a:srgbClr val="FF0000"/>
                </a:solidFill>
              </a:rPr>
              <a:t>1. ORGANIZATION OF THE TALK;</a:t>
            </a:r>
          </a:p>
          <a:p>
            <a:r>
              <a:rPr lang="en-US" sz="3000" dirty="0" smtClean="0">
                <a:solidFill>
                  <a:srgbClr val="FF0000"/>
                </a:solidFill>
              </a:rPr>
              <a:t>2. CORRECT TENSES;</a:t>
            </a:r>
          </a:p>
          <a:p>
            <a:r>
              <a:rPr lang="en-US" sz="3000" dirty="0" smtClean="0">
                <a:solidFill>
                  <a:srgbClr val="FF0000"/>
                </a:solidFill>
              </a:rPr>
              <a:t>3. STRESSING KEY WORDS.</a:t>
            </a:r>
            <a:endParaRPr lang="el-GR" sz="3000" dirty="0">
              <a:solidFill>
                <a:srgbClr val="FF0000"/>
              </a:solidFill>
            </a:endParaRPr>
          </a:p>
        </p:txBody>
      </p:sp>
    </p:spTree>
    <p:extLst>
      <p:ext uri="{BB962C8B-B14F-4D97-AF65-F5344CB8AC3E}">
        <p14:creationId xmlns:p14="http://schemas.microsoft.com/office/powerpoint/2010/main" val="3794541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4705"/>
            <a:ext cx="7772400" cy="1152127"/>
          </a:xfrm>
          <a:solidFill>
            <a:schemeClr val="tx2">
              <a:lumMod val="40000"/>
              <a:lumOff val="60000"/>
            </a:schemeClr>
          </a:solidFill>
        </p:spPr>
        <p:txBody>
          <a:bodyPr/>
          <a:lstStyle/>
          <a:p>
            <a:r>
              <a:rPr lang="en-US" dirty="0" smtClean="0"/>
              <a:t>EVERYDAY ENGLISH</a:t>
            </a:r>
            <a:endParaRPr lang="el-GR" dirty="0"/>
          </a:p>
        </p:txBody>
      </p:sp>
      <p:sp>
        <p:nvSpPr>
          <p:cNvPr id="3" name="Subtitle 2"/>
          <p:cNvSpPr>
            <a:spLocks noGrp="1"/>
          </p:cNvSpPr>
          <p:nvPr>
            <p:ph type="subTitle" idx="1"/>
          </p:nvPr>
        </p:nvSpPr>
        <p:spPr>
          <a:xfrm>
            <a:off x="539552" y="2204864"/>
            <a:ext cx="8280920" cy="864096"/>
          </a:xfrm>
          <a:solidFill>
            <a:schemeClr val="accent3">
              <a:lumMod val="40000"/>
              <a:lumOff val="60000"/>
            </a:schemeClr>
          </a:solidFill>
        </p:spPr>
        <p:txBody>
          <a:bodyPr/>
          <a:lstStyle/>
          <a:p>
            <a:r>
              <a:rPr lang="en-US" dirty="0" smtClean="0">
                <a:solidFill>
                  <a:schemeClr val="tx1"/>
                </a:solidFill>
              </a:rPr>
              <a:t>ASKING ABOUT WORDS AND PHRASES</a:t>
            </a:r>
            <a:endParaRPr lang="el-GR" dirty="0">
              <a:solidFill>
                <a:schemeClr val="tx1"/>
              </a:solidFill>
            </a:endParaRPr>
          </a:p>
        </p:txBody>
      </p:sp>
    </p:spTree>
    <p:extLst>
      <p:ext uri="{BB962C8B-B14F-4D97-AF65-F5344CB8AC3E}">
        <p14:creationId xmlns:p14="http://schemas.microsoft.com/office/powerpoint/2010/main" val="20353968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lstStyle/>
          <a:p>
            <a:r>
              <a:rPr lang="en-US" dirty="0" smtClean="0"/>
              <a:t>OBJECTIVES</a:t>
            </a:r>
            <a:endParaRPr lang="el-GR" dirty="0"/>
          </a:p>
        </p:txBody>
      </p:sp>
      <p:sp>
        <p:nvSpPr>
          <p:cNvPr id="3" name="Content Placeholder 2"/>
          <p:cNvSpPr>
            <a:spLocks noGrp="1"/>
          </p:cNvSpPr>
          <p:nvPr>
            <p:ph idx="1"/>
          </p:nvPr>
        </p:nvSpPr>
        <p:spPr>
          <a:solidFill>
            <a:schemeClr val="accent3">
              <a:lumMod val="40000"/>
              <a:lumOff val="60000"/>
            </a:schemeClr>
          </a:solidFill>
        </p:spPr>
        <p:txBody>
          <a:bodyPr/>
          <a:lstStyle/>
          <a:p>
            <a:r>
              <a:rPr lang="en-US" dirty="0" smtClean="0"/>
              <a:t>Students should be able to:</a:t>
            </a:r>
          </a:p>
          <a:p>
            <a:pPr marL="0" indent="0">
              <a:buNone/>
            </a:pPr>
            <a:endParaRPr lang="en-US" dirty="0" smtClean="0"/>
          </a:p>
          <a:p>
            <a:r>
              <a:rPr lang="en-US" b="1" dirty="0" smtClean="0"/>
              <a:t>Use different ways of asking for meaning in short conversations</a:t>
            </a:r>
            <a:r>
              <a:rPr lang="en-US" dirty="0" smtClean="0"/>
              <a:t>.</a:t>
            </a:r>
            <a:endParaRPr lang="el-GR" dirty="0"/>
          </a:p>
        </p:txBody>
      </p:sp>
    </p:spTree>
    <p:extLst>
      <p:ext uri="{BB962C8B-B14F-4D97-AF65-F5344CB8AC3E}">
        <p14:creationId xmlns:p14="http://schemas.microsoft.com/office/powerpoint/2010/main" val="991208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lstStyle/>
          <a:p>
            <a:r>
              <a:rPr lang="el-GR" dirty="0" smtClean="0"/>
              <a:t>Α. Α</a:t>
            </a:r>
            <a:r>
              <a:rPr lang="en-US" dirty="0" smtClean="0"/>
              <a:t>CTIVATING IDEAS</a:t>
            </a:r>
            <a:endParaRPr lang="el-GR" dirty="0"/>
          </a:p>
        </p:txBody>
      </p:sp>
      <p:sp>
        <p:nvSpPr>
          <p:cNvPr id="3" name="Content Placeholder 2"/>
          <p:cNvSpPr>
            <a:spLocks noGrp="1"/>
          </p:cNvSpPr>
          <p:nvPr>
            <p:ph idx="1"/>
          </p:nvPr>
        </p:nvSpPr>
        <p:spPr>
          <a:xfrm>
            <a:off x="457200" y="1600200"/>
            <a:ext cx="8435280" cy="4525963"/>
          </a:xfrm>
          <a:solidFill>
            <a:schemeClr val="accent3">
              <a:lumMod val="40000"/>
              <a:lumOff val="60000"/>
            </a:schemeClr>
          </a:solidFill>
        </p:spPr>
        <p:txBody>
          <a:bodyPr>
            <a:normAutofit/>
          </a:bodyPr>
          <a:lstStyle/>
          <a:p>
            <a:r>
              <a:rPr lang="en-US" i="1" dirty="0"/>
              <a:t>What can you remember about these phrases?</a:t>
            </a:r>
            <a:endParaRPr lang="el-GR" dirty="0"/>
          </a:p>
          <a:p>
            <a:r>
              <a:rPr lang="en-US" dirty="0"/>
              <a:t>- nursery school		</a:t>
            </a:r>
            <a:endParaRPr lang="en-US" dirty="0" smtClean="0"/>
          </a:p>
          <a:p>
            <a:r>
              <a:rPr lang="en-US" dirty="0" smtClean="0"/>
              <a:t>- </a:t>
            </a:r>
            <a:r>
              <a:rPr lang="en-US" dirty="0"/>
              <a:t>GCSE			</a:t>
            </a:r>
            <a:endParaRPr lang="en-US" dirty="0" smtClean="0"/>
          </a:p>
          <a:p>
            <a:r>
              <a:rPr lang="en-US" dirty="0" smtClean="0"/>
              <a:t>- </a:t>
            </a:r>
            <a:r>
              <a:rPr lang="en-US" dirty="0"/>
              <a:t>sixth form		</a:t>
            </a:r>
            <a:endParaRPr lang="en-US" dirty="0" smtClean="0"/>
          </a:p>
          <a:p>
            <a:r>
              <a:rPr lang="en-US" dirty="0" smtClean="0"/>
              <a:t>- </a:t>
            </a:r>
            <a:r>
              <a:rPr lang="en-US" dirty="0"/>
              <a:t>A levels</a:t>
            </a:r>
            <a:endParaRPr lang="el-GR" dirty="0"/>
          </a:p>
          <a:p>
            <a:r>
              <a:rPr lang="en-US" dirty="0"/>
              <a:t>- primary		</a:t>
            </a:r>
            <a:endParaRPr lang="en-US" dirty="0" smtClean="0"/>
          </a:p>
          <a:p>
            <a:r>
              <a:rPr lang="en-US" dirty="0" smtClean="0"/>
              <a:t>- </a:t>
            </a:r>
            <a:r>
              <a:rPr lang="en-US" dirty="0"/>
              <a:t>take an exam / make an exam</a:t>
            </a:r>
            <a:endParaRPr lang="el-GR" dirty="0"/>
          </a:p>
          <a:p>
            <a:endParaRPr lang="el-GR" dirty="0"/>
          </a:p>
        </p:txBody>
      </p:sp>
    </p:spTree>
    <p:extLst>
      <p:ext uri="{BB962C8B-B14F-4D97-AF65-F5344CB8AC3E}">
        <p14:creationId xmlns:p14="http://schemas.microsoft.com/office/powerpoint/2010/main" val="1427676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a:solidFill>
            <a:schemeClr val="tx2">
              <a:lumMod val="40000"/>
              <a:lumOff val="60000"/>
            </a:schemeClr>
          </a:solidFill>
        </p:spPr>
        <p:txBody>
          <a:bodyPr>
            <a:normAutofit fontScale="90000"/>
          </a:bodyPr>
          <a:lstStyle/>
          <a:p>
            <a:r>
              <a:rPr lang="en-US" b="1" dirty="0" smtClean="0"/>
              <a:t/>
            </a:r>
            <a:br>
              <a:rPr lang="en-US" b="1" dirty="0" smtClean="0"/>
            </a:br>
            <a:r>
              <a:rPr lang="en-US" b="1" dirty="0" smtClean="0"/>
              <a:t>B</a:t>
            </a:r>
            <a:r>
              <a:rPr lang="en-US" b="1" dirty="0"/>
              <a:t>. Studying models</a:t>
            </a:r>
            <a:r>
              <a:rPr lang="el-GR" dirty="0"/>
              <a:t/>
            </a:r>
            <a:br>
              <a:rPr lang="el-GR" dirty="0"/>
            </a:br>
            <a:endParaRPr lang="el-GR" dirty="0"/>
          </a:p>
        </p:txBody>
      </p:sp>
      <p:sp>
        <p:nvSpPr>
          <p:cNvPr id="3" name="Content Placeholder 2"/>
          <p:cNvSpPr>
            <a:spLocks noGrp="1"/>
          </p:cNvSpPr>
          <p:nvPr>
            <p:ph idx="1"/>
          </p:nvPr>
        </p:nvSpPr>
        <p:spPr>
          <a:solidFill>
            <a:schemeClr val="accent3">
              <a:lumMod val="40000"/>
              <a:lumOff val="60000"/>
            </a:schemeClr>
          </a:solidFill>
        </p:spPr>
        <p:txBody>
          <a:bodyPr>
            <a:normAutofit fontScale="77500" lnSpcReduction="20000"/>
          </a:bodyPr>
          <a:lstStyle/>
          <a:p>
            <a:pPr algn="just"/>
            <a:r>
              <a:rPr lang="en-US" dirty="0" smtClean="0"/>
              <a:t>1</a:t>
            </a:r>
            <a:r>
              <a:rPr lang="en-US" dirty="0"/>
              <a:t>. Look at the questions </a:t>
            </a:r>
            <a:r>
              <a:rPr lang="en-US" dirty="0" smtClean="0"/>
              <a:t>below.  </a:t>
            </a:r>
            <a:r>
              <a:rPr lang="en-US" dirty="0"/>
              <a:t>They are from </a:t>
            </a:r>
            <a:r>
              <a:rPr lang="en-US" dirty="0" smtClean="0"/>
              <a:t> </a:t>
            </a:r>
          </a:p>
          <a:p>
            <a:pPr algn="just"/>
            <a:r>
              <a:rPr lang="en-US" dirty="0"/>
              <a:t> </a:t>
            </a:r>
            <a:r>
              <a:rPr lang="en-US" dirty="0" smtClean="0"/>
              <a:t>   conversations </a:t>
            </a:r>
            <a:r>
              <a:rPr lang="en-US" dirty="0"/>
              <a:t>between students and tutors. </a:t>
            </a:r>
            <a:endParaRPr lang="el-GR" dirty="0"/>
          </a:p>
          <a:p>
            <a:pPr algn="just"/>
            <a:r>
              <a:rPr lang="en-US" dirty="0"/>
              <a:t>    What is the rest of the conversation in each case?</a:t>
            </a:r>
            <a:endParaRPr lang="el-GR" dirty="0"/>
          </a:p>
          <a:p>
            <a:pPr algn="just"/>
            <a:r>
              <a:rPr lang="en-US" dirty="0"/>
              <a:t>2.  1.23 Listen to the conversations. Number the sentences on the right 1 to 6 in the order you hear them.</a:t>
            </a:r>
            <a:endParaRPr lang="el-GR" dirty="0"/>
          </a:p>
          <a:p>
            <a:pPr marL="0" indent="0" algn="just">
              <a:buNone/>
            </a:pPr>
            <a:r>
              <a:rPr lang="en-US" i="1" dirty="0"/>
              <a:t> </a:t>
            </a:r>
            <a:endParaRPr lang="el-GR" dirty="0"/>
          </a:p>
          <a:p>
            <a:pPr algn="just"/>
            <a:r>
              <a:rPr lang="en-US" dirty="0"/>
              <a:t>□ Do you</a:t>
            </a:r>
            <a:r>
              <a:rPr lang="en-US" i="1" dirty="0"/>
              <a:t> take</a:t>
            </a:r>
            <a:r>
              <a:rPr lang="en-US" dirty="0"/>
              <a:t> an exam or</a:t>
            </a:r>
            <a:r>
              <a:rPr lang="en-US" i="1" dirty="0"/>
              <a:t> make</a:t>
            </a:r>
            <a:r>
              <a:rPr lang="en-US" dirty="0"/>
              <a:t> an </a:t>
            </a:r>
            <a:r>
              <a:rPr lang="en-US" dirty="0" smtClean="0"/>
              <a:t>exam?</a:t>
            </a:r>
            <a:endParaRPr lang="el-GR" dirty="0"/>
          </a:p>
          <a:p>
            <a:pPr algn="just"/>
            <a:r>
              <a:rPr lang="en-US" dirty="0"/>
              <a:t>□ </a:t>
            </a:r>
            <a:r>
              <a:rPr lang="en-US" i="1" dirty="0"/>
              <a:t>Does primary mean</a:t>
            </a:r>
            <a:r>
              <a:rPr lang="en-US" dirty="0"/>
              <a:t> </a:t>
            </a:r>
            <a:r>
              <a:rPr lang="en-US" i="1" dirty="0"/>
              <a:t>first</a:t>
            </a:r>
            <a:r>
              <a:rPr lang="en-US" dirty="0"/>
              <a:t>?</a:t>
            </a:r>
            <a:endParaRPr lang="el-GR" dirty="0"/>
          </a:p>
          <a:p>
            <a:pPr algn="just"/>
            <a:r>
              <a:rPr lang="en-US" dirty="0"/>
              <a:t>□ Is sixth form for 17- and 18-year-olds?</a:t>
            </a:r>
            <a:endParaRPr lang="el-GR" dirty="0"/>
          </a:p>
          <a:p>
            <a:pPr algn="just"/>
            <a:r>
              <a:rPr lang="en-US" dirty="0"/>
              <a:t>□  What does</a:t>
            </a:r>
            <a:r>
              <a:rPr lang="en-US" i="1" dirty="0"/>
              <a:t> GCSE</a:t>
            </a:r>
            <a:r>
              <a:rPr lang="en-US" dirty="0"/>
              <a:t> mean?</a:t>
            </a:r>
            <a:endParaRPr lang="el-GR" dirty="0"/>
          </a:p>
          <a:p>
            <a:pPr algn="just"/>
            <a:r>
              <a:rPr lang="en-US" dirty="0"/>
              <a:t>□ What are A levels?</a:t>
            </a:r>
            <a:endParaRPr lang="el-GR" dirty="0"/>
          </a:p>
          <a:p>
            <a:pPr algn="just"/>
            <a:r>
              <a:rPr lang="en-US" dirty="0"/>
              <a:t>□ What's a nursery school?</a:t>
            </a:r>
            <a:endParaRPr lang="el-GR" dirty="0"/>
          </a:p>
          <a:p>
            <a:endParaRPr lang="el-GR" dirty="0"/>
          </a:p>
        </p:txBody>
      </p:sp>
    </p:spTree>
    <p:extLst>
      <p:ext uri="{BB962C8B-B14F-4D97-AF65-F5344CB8AC3E}">
        <p14:creationId xmlns:p14="http://schemas.microsoft.com/office/powerpoint/2010/main" val="14712139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lstStyle/>
          <a:p>
            <a:r>
              <a:rPr lang="en-US" dirty="0" smtClean="0"/>
              <a:t>ANSWERS</a:t>
            </a:r>
            <a:endParaRPr lang="el-GR" dirty="0"/>
          </a:p>
        </p:txBody>
      </p:sp>
      <p:sp>
        <p:nvSpPr>
          <p:cNvPr id="3" name="Content Placeholder 2"/>
          <p:cNvSpPr>
            <a:spLocks noGrp="1"/>
          </p:cNvSpPr>
          <p:nvPr>
            <p:ph idx="1"/>
          </p:nvPr>
        </p:nvSpPr>
        <p:spPr>
          <a:solidFill>
            <a:schemeClr val="accent3">
              <a:lumMod val="40000"/>
              <a:lumOff val="60000"/>
            </a:schemeClr>
          </a:solidFill>
        </p:spPr>
        <p:txBody>
          <a:bodyPr/>
          <a:lstStyle/>
          <a:p>
            <a:pPr algn="just"/>
            <a:r>
              <a:rPr lang="en-US" dirty="0" smtClean="0"/>
              <a:t>6 </a:t>
            </a:r>
            <a:r>
              <a:rPr lang="en-US" dirty="0"/>
              <a:t>Do you</a:t>
            </a:r>
            <a:r>
              <a:rPr lang="en-US" i="1" dirty="0"/>
              <a:t> take</a:t>
            </a:r>
            <a:r>
              <a:rPr lang="en-US" dirty="0"/>
              <a:t> an exam or</a:t>
            </a:r>
            <a:r>
              <a:rPr lang="en-US" i="1" dirty="0"/>
              <a:t> make</a:t>
            </a:r>
            <a:r>
              <a:rPr lang="en-US" dirty="0"/>
              <a:t> an exam?</a:t>
            </a:r>
            <a:endParaRPr lang="el-GR" dirty="0"/>
          </a:p>
          <a:p>
            <a:pPr algn="just"/>
            <a:r>
              <a:rPr lang="en-US" dirty="0" smtClean="0"/>
              <a:t>3 </a:t>
            </a:r>
            <a:r>
              <a:rPr lang="en-US" i="1" dirty="0"/>
              <a:t>Does primary mean</a:t>
            </a:r>
            <a:r>
              <a:rPr lang="en-US" dirty="0"/>
              <a:t> </a:t>
            </a:r>
            <a:r>
              <a:rPr lang="en-US" i="1" dirty="0"/>
              <a:t>first</a:t>
            </a:r>
            <a:r>
              <a:rPr lang="en-US" dirty="0"/>
              <a:t>?</a:t>
            </a:r>
            <a:endParaRPr lang="el-GR" dirty="0"/>
          </a:p>
          <a:p>
            <a:pPr algn="just"/>
            <a:r>
              <a:rPr lang="en-US" dirty="0" smtClean="0"/>
              <a:t>5 </a:t>
            </a:r>
            <a:r>
              <a:rPr lang="en-US" dirty="0"/>
              <a:t>Is sixth form for 17- and 18-year-olds?</a:t>
            </a:r>
            <a:endParaRPr lang="el-GR" dirty="0"/>
          </a:p>
          <a:p>
            <a:pPr algn="just"/>
            <a:r>
              <a:rPr lang="en-US" dirty="0" smtClean="0"/>
              <a:t>2  </a:t>
            </a:r>
            <a:r>
              <a:rPr lang="en-US" dirty="0"/>
              <a:t>What does</a:t>
            </a:r>
            <a:r>
              <a:rPr lang="en-US" i="1" dirty="0"/>
              <a:t> GCSE</a:t>
            </a:r>
            <a:r>
              <a:rPr lang="en-US" dirty="0"/>
              <a:t> mean?</a:t>
            </a:r>
            <a:endParaRPr lang="el-GR" dirty="0"/>
          </a:p>
          <a:p>
            <a:pPr algn="just"/>
            <a:r>
              <a:rPr lang="en-US" dirty="0" smtClean="0"/>
              <a:t>4 </a:t>
            </a:r>
            <a:r>
              <a:rPr lang="en-US" dirty="0"/>
              <a:t>What are A levels?</a:t>
            </a:r>
            <a:endParaRPr lang="el-GR" dirty="0"/>
          </a:p>
          <a:p>
            <a:pPr algn="just"/>
            <a:r>
              <a:rPr lang="en-US" dirty="0" smtClean="0"/>
              <a:t>1 </a:t>
            </a:r>
            <a:r>
              <a:rPr lang="en-US" dirty="0"/>
              <a:t>What's a nursery school?</a:t>
            </a:r>
            <a:endParaRPr lang="el-GR" dirty="0"/>
          </a:p>
          <a:p>
            <a:endParaRPr lang="el-GR" dirty="0"/>
          </a:p>
        </p:txBody>
      </p:sp>
    </p:spTree>
    <p:extLst>
      <p:ext uri="{BB962C8B-B14F-4D97-AF65-F5344CB8AC3E}">
        <p14:creationId xmlns:p14="http://schemas.microsoft.com/office/powerpoint/2010/main" val="25860845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normAutofit fontScale="90000"/>
          </a:bodyPr>
          <a:lstStyle/>
          <a:p>
            <a:r>
              <a:rPr lang="en-US" b="1" dirty="0" smtClean="0"/>
              <a:t/>
            </a:r>
            <a:br>
              <a:rPr lang="en-US" b="1" dirty="0" smtClean="0"/>
            </a:br>
            <a:r>
              <a:rPr lang="en-US" b="1" dirty="0" smtClean="0"/>
              <a:t>C</a:t>
            </a:r>
            <a:r>
              <a:rPr lang="en-US" b="1" dirty="0"/>
              <a:t>. Practising </a:t>
            </a:r>
            <a:r>
              <a:rPr lang="en-US" b="1" dirty="0" smtClean="0"/>
              <a:t>conversations (1)</a:t>
            </a:r>
            <a:r>
              <a:rPr lang="el-GR" dirty="0"/>
              <a:t/>
            </a:r>
            <a:br>
              <a:rPr lang="el-GR" dirty="0"/>
            </a:br>
            <a:endParaRPr lang="el-GR" dirty="0"/>
          </a:p>
        </p:txBody>
      </p:sp>
      <p:sp>
        <p:nvSpPr>
          <p:cNvPr id="3" name="Content Placeholder 2"/>
          <p:cNvSpPr>
            <a:spLocks noGrp="1"/>
          </p:cNvSpPr>
          <p:nvPr>
            <p:ph idx="1"/>
          </p:nvPr>
        </p:nvSpPr>
        <p:spPr>
          <a:solidFill>
            <a:schemeClr val="accent3">
              <a:lumMod val="40000"/>
              <a:lumOff val="60000"/>
            </a:schemeClr>
          </a:solidFill>
        </p:spPr>
        <p:txBody>
          <a:bodyPr>
            <a:normAutofit fontScale="55000" lnSpcReduction="20000"/>
          </a:bodyPr>
          <a:lstStyle/>
          <a:p>
            <a:r>
              <a:rPr lang="en-US" i="1" dirty="0" smtClean="0"/>
              <a:t>Practise </a:t>
            </a:r>
            <a:r>
              <a:rPr lang="en-US" i="1" dirty="0"/>
              <a:t>in pairs.</a:t>
            </a:r>
            <a:endParaRPr lang="el-GR" dirty="0"/>
          </a:p>
          <a:p>
            <a:r>
              <a:rPr lang="en-US" dirty="0"/>
              <a:t>1.	A: What's a nursery school?</a:t>
            </a:r>
            <a:endParaRPr lang="el-GR" dirty="0"/>
          </a:p>
          <a:p>
            <a:r>
              <a:rPr lang="en-US" dirty="0"/>
              <a:t>   	B: It's a school for young children. </a:t>
            </a:r>
            <a:endParaRPr lang="el-GR" dirty="0"/>
          </a:p>
          <a:p>
            <a:r>
              <a:rPr lang="en-US" dirty="0"/>
              <a:t>    	A: How old are they? </a:t>
            </a:r>
            <a:endParaRPr lang="el-GR" dirty="0"/>
          </a:p>
          <a:p>
            <a:r>
              <a:rPr lang="en-US" dirty="0"/>
              <a:t>	B: They're between three and five</a:t>
            </a:r>
            <a:r>
              <a:rPr lang="en-US" dirty="0" smtClean="0"/>
              <a:t>.</a:t>
            </a:r>
          </a:p>
          <a:p>
            <a:endParaRPr lang="el-GR" dirty="0"/>
          </a:p>
          <a:p>
            <a:r>
              <a:rPr lang="en-US" dirty="0"/>
              <a:t>2. 	A: What does</a:t>
            </a:r>
            <a:r>
              <a:rPr lang="en-US" i="1" dirty="0"/>
              <a:t> GCSE</a:t>
            </a:r>
            <a:r>
              <a:rPr lang="en-US" dirty="0"/>
              <a:t> mean?</a:t>
            </a:r>
            <a:endParaRPr lang="el-GR" dirty="0"/>
          </a:p>
          <a:p>
            <a:r>
              <a:rPr lang="en-US" dirty="0"/>
              <a:t>	B: It's an abbreviation.</a:t>
            </a:r>
            <a:endParaRPr lang="el-GR" dirty="0"/>
          </a:p>
          <a:p>
            <a:r>
              <a:rPr lang="en-US" dirty="0"/>
              <a:t>	A: I know. But what does it mean?</a:t>
            </a:r>
            <a:endParaRPr lang="el-GR" dirty="0"/>
          </a:p>
          <a:p>
            <a:r>
              <a:rPr lang="en-US" dirty="0"/>
              <a:t>	B: </a:t>
            </a:r>
            <a:r>
              <a:rPr lang="en-US" i="1" dirty="0"/>
              <a:t>It means</a:t>
            </a:r>
            <a:r>
              <a:rPr lang="en-US" dirty="0"/>
              <a:t> </a:t>
            </a:r>
            <a:r>
              <a:rPr lang="en-US" i="1" dirty="0"/>
              <a:t>General Certificate of Secondary Education</a:t>
            </a:r>
            <a:r>
              <a:rPr lang="en-US" i="1" dirty="0" smtClean="0"/>
              <a:t>.</a:t>
            </a:r>
          </a:p>
          <a:p>
            <a:endParaRPr lang="el-GR" dirty="0"/>
          </a:p>
          <a:p>
            <a:r>
              <a:rPr lang="en-US" dirty="0"/>
              <a:t>3</a:t>
            </a:r>
            <a:r>
              <a:rPr lang="el-GR" dirty="0"/>
              <a:t>. 	A: Does</a:t>
            </a:r>
            <a:r>
              <a:rPr lang="el-GR" i="1" dirty="0"/>
              <a:t> primary</a:t>
            </a:r>
            <a:r>
              <a:rPr lang="el-GR" dirty="0"/>
              <a:t> mean </a:t>
            </a:r>
            <a:r>
              <a:rPr lang="el-GR" i="1" dirty="0"/>
              <a:t>'first'</a:t>
            </a:r>
            <a:r>
              <a:rPr lang="el-GR" dirty="0"/>
              <a:t>? </a:t>
            </a:r>
          </a:p>
          <a:p>
            <a:r>
              <a:rPr lang="en-US" dirty="0"/>
              <a:t>	B: Yes, it does.</a:t>
            </a:r>
            <a:endParaRPr lang="el-GR" dirty="0"/>
          </a:p>
          <a:p>
            <a:r>
              <a:rPr lang="en-US" dirty="0"/>
              <a:t>	A: So does</a:t>
            </a:r>
            <a:r>
              <a:rPr lang="en-US" i="1" dirty="0"/>
              <a:t> secondary</a:t>
            </a:r>
            <a:r>
              <a:rPr lang="en-US" dirty="0"/>
              <a:t> mean </a:t>
            </a:r>
            <a:r>
              <a:rPr lang="en-US" i="1" dirty="0"/>
              <a:t>'second'</a:t>
            </a:r>
            <a:r>
              <a:rPr lang="en-US" dirty="0"/>
              <a:t>? </a:t>
            </a:r>
            <a:endParaRPr lang="el-GR" dirty="0"/>
          </a:p>
          <a:p>
            <a:r>
              <a:rPr lang="en-US" dirty="0"/>
              <a:t>	B: That's right.</a:t>
            </a:r>
            <a:endParaRPr lang="el-GR" dirty="0"/>
          </a:p>
          <a:p>
            <a:endParaRPr lang="el-GR" dirty="0"/>
          </a:p>
        </p:txBody>
      </p:sp>
    </p:spTree>
    <p:extLst>
      <p:ext uri="{BB962C8B-B14F-4D97-AF65-F5344CB8AC3E}">
        <p14:creationId xmlns:p14="http://schemas.microsoft.com/office/powerpoint/2010/main" val="24439349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a:solidFill>
            <a:schemeClr val="tx2">
              <a:lumMod val="40000"/>
              <a:lumOff val="60000"/>
            </a:schemeClr>
          </a:solidFill>
        </p:spPr>
        <p:txBody>
          <a:bodyPr>
            <a:normAutofit fontScale="90000"/>
          </a:bodyPr>
          <a:lstStyle/>
          <a:p>
            <a:r>
              <a:rPr lang="en-US" b="1" dirty="0" smtClean="0"/>
              <a:t/>
            </a:r>
            <a:br>
              <a:rPr lang="en-US" b="1" dirty="0" smtClean="0"/>
            </a:br>
            <a:r>
              <a:rPr lang="en-US" b="1" dirty="0" smtClean="0"/>
              <a:t>C</a:t>
            </a:r>
            <a:r>
              <a:rPr lang="en-US" b="1" dirty="0"/>
              <a:t>. Practising conversations </a:t>
            </a:r>
            <a:r>
              <a:rPr lang="en-US" b="1" dirty="0" smtClean="0"/>
              <a:t>(2)</a:t>
            </a:r>
            <a:r>
              <a:rPr lang="el-GR" dirty="0"/>
              <a:t/>
            </a:r>
            <a:br>
              <a:rPr lang="el-GR" dirty="0"/>
            </a:br>
            <a:endParaRPr lang="el-GR" dirty="0"/>
          </a:p>
        </p:txBody>
      </p:sp>
      <p:sp>
        <p:nvSpPr>
          <p:cNvPr id="3" name="Content Placeholder 2"/>
          <p:cNvSpPr>
            <a:spLocks noGrp="1"/>
          </p:cNvSpPr>
          <p:nvPr>
            <p:ph idx="1"/>
          </p:nvPr>
        </p:nvSpPr>
        <p:spPr>
          <a:xfrm>
            <a:off x="457200" y="1340768"/>
            <a:ext cx="8229600" cy="4785395"/>
          </a:xfrm>
          <a:solidFill>
            <a:schemeClr val="accent3">
              <a:lumMod val="40000"/>
              <a:lumOff val="60000"/>
            </a:schemeClr>
          </a:solidFill>
        </p:spPr>
        <p:txBody>
          <a:bodyPr>
            <a:normAutofit fontScale="70000" lnSpcReduction="20000"/>
          </a:bodyPr>
          <a:lstStyle/>
          <a:p>
            <a:r>
              <a:rPr lang="en-US" dirty="0"/>
              <a:t>4. 	A: What are A levels? </a:t>
            </a:r>
            <a:endParaRPr lang="el-GR" dirty="0"/>
          </a:p>
          <a:p>
            <a:r>
              <a:rPr lang="en-US" dirty="0"/>
              <a:t>	B: They're exams in Britain. </a:t>
            </a:r>
            <a:endParaRPr lang="el-GR" dirty="0"/>
          </a:p>
          <a:p>
            <a:r>
              <a:rPr lang="en-US" dirty="0"/>
              <a:t>	A: When do you take them? </a:t>
            </a:r>
            <a:endParaRPr lang="el-GR" dirty="0"/>
          </a:p>
          <a:p>
            <a:r>
              <a:rPr lang="en-US" dirty="0"/>
              <a:t>	B: You take them at 18</a:t>
            </a:r>
            <a:r>
              <a:rPr lang="en-US" dirty="0" smtClean="0"/>
              <a:t>.</a:t>
            </a:r>
          </a:p>
          <a:p>
            <a:pPr marL="0" indent="0">
              <a:buNone/>
            </a:pPr>
            <a:endParaRPr lang="el-GR" dirty="0"/>
          </a:p>
          <a:p>
            <a:r>
              <a:rPr lang="en-US" dirty="0"/>
              <a:t>5. 	A: Is sixth form for 17- and 18-year-olds? </a:t>
            </a:r>
            <a:endParaRPr lang="el-GR" dirty="0"/>
          </a:p>
          <a:p>
            <a:r>
              <a:rPr lang="en-US" dirty="0"/>
              <a:t>	B: Yes, it is.</a:t>
            </a:r>
            <a:endParaRPr lang="el-GR" dirty="0"/>
          </a:p>
          <a:p>
            <a:r>
              <a:rPr lang="en-US" dirty="0"/>
              <a:t>	A: Why is it called</a:t>
            </a:r>
            <a:r>
              <a:rPr lang="en-US" i="1" dirty="0"/>
              <a:t> sixth form?</a:t>
            </a:r>
            <a:endParaRPr lang="el-GR" dirty="0"/>
          </a:p>
          <a:p>
            <a:r>
              <a:rPr lang="en-US" dirty="0"/>
              <a:t>	B: Because it starts with the sixth year of secondary school</a:t>
            </a:r>
            <a:r>
              <a:rPr lang="en-US" dirty="0" smtClean="0"/>
              <a:t>.</a:t>
            </a:r>
          </a:p>
          <a:p>
            <a:pPr marL="0" indent="0">
              <a:buNone/>
            </a:pPr>
            <a:endParaRPr lang="el-GR" dirty="0"/>
          </a:p>
          <a:p>
            <a:r>
              <a:rPr lang="en-US" dirty="0"/>
              <a:t>6. 	A: Do you</a:t>
            </a:r>
            <a:r>
              <a:rPr lang="en-US" i="1" dirty="0"/>
              <a:t> take</a:t>
            </a:r>
            <a:r>
              <a:rPr lang="en-US" dirty="0"/>
              <a:t> an exam or</a:t>
            </a:r>
            <a:r>
              <a:rPr lang="en-US" i="1" dirty="0"/>
              <a:t> make</a:t>
            </a:r>
            <a:r>
              <a:rPr lang="en-US" dirty="0"/>
              <a:t> an exam? </a:t>
            </a:r>
            <a:endParaRPr lang="el-GR" dirty="0"/>
          </a:p>
          <a:p>
            <a:r>
              <a:rPr lang="en-US" dirty="0"/>
              <a:t>	B: We use the verb</a:t>
            </a:r>
            <a:r>
              <a:rPr lang="en-US" i="1" dirty="0"/>
              <a:t> take</a:t>
            </a:r>
            <a:r>
              <a:rPr lang="en-US" dirty="0"/>
              <a:t> with exams. </a:t>
            </a:r>
            <a:endParaRPr lang="el-GR" dirty="0"/>
          </a:p>
          <a:p>
            <a:r>
              <a:rPr lang="en-US" dirty="0"/>
              <a:t>	A: And what about assignments? </a:t>
            </a:r>
            <a:endParaRPr lang="el-GR" dirty="0"/>
          </a:p>
          <a:p>
            <a:r>
              <a:rPr lang="en-US" dirty="0"/>
              <a:t>	B: You</a:t>
            </a:r>
            <a:r>
              <a:rPr lang="en-US" i="1" dirty="0"/>
              <a:t> do</a:t>
            </a:r>
            <a:r>
              <a:rPr lang="en-US" dirty="0"/>
              <a:t> </a:t>
            </a:r>
            <a:r>
              <a:rPr lang="en-US" dirty="0" smtClean="0"/>
              <a:t>assignments.</a:t>
            </a:r>
            <a:endParaRPr lang="el-GR" dirty="0"/>
          </a:p>
          <a:p>
            <a:endParaRPr lang="el-GR" dirty="0"/>
          </a:p>
        </p:txBody>
      </p:sp>
    </p:spTree>
    <p:extLst>
      <p:ext uri="{BB962C8B-B14F-4D97-AF65-F5344CB8AC3E}">
        <p14:creationId xmlns:p14="http://schemas.microsoft.com/office/powerpoint/2010/main" val="6892391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dirty="0" smtClean="0"/>
              <a:t>OBJECTIVES</a:t>
            </a:r>
            <a:endParaRPr lang="el-GR" dirty="0"/>
          </a:p>
        </p:txBody>
      </p:sp>
      <p:sp>
        <p:nvSpPr>
          <p:cNvPr id="3" name="Content Placeholder 2"/>
          <p:cNvSpPr>
            <a:spLocks noGrp="1"/>
          </p:cNvSpPr>
          <p:nvPr>
            <p:ph idx="1"/>
          </p:nvPr>
        </p:nvSpPr>
        <p:spPr>
          <a:solidFill>
            <a:schemeClr val="accent5">
              <a:lumMod val="40000"/>
              <a:lumOff val="60000"/>
            </a:schemeClr>
          </a:solidFill>
        </p:spPr>
        <p:txBody>
          <a:bodyPr/>
          <a:lstStyle/>
          <a:p>
            <a:r>
              <a:rPr lang="en-US" dirty="0" smtClean="0"/>
              <a:t>Students should be able to:</a:t>
            </a:r>
          </a:p>
          <a:p>
            <a:r>
              <a:rPr lang="en-US" dirty="0"/>
              <a:t>s</a:t>
            </a:r>
            <a:r>
              <a:rPr lang="en-US" dirty="0" smtClean="0"/>
              <a:t>how an </a:t>
            </a:r>
            <a:r>
              <a:rPr lang="en-US" b="1" dirty="0" smtClean="0"/>
              <a:t>understanding of the discourse structure of a model for a talk on education</a:t>
            </a:r>
            <a:r>
              <a:rPr lang="en-US" dirty="0" smtClean="0"/>
              <a:t>;</a:t>
            </a:r>
          </a:p>
          <a:p>
            <a:r>
              <a:rPr lang="en-US" dirty="0"/>
              <a:t>h</a:t>
            </a:r>
            <a:r>
              <a:rPr lang="en-US" dirty="0" smtClean="0"/>
              <a:t>ave practised sentences </a:t>
            </a:r>
            <a:r>
              <a:rPr lang="en-US" b="1" dirty="0" smtClean="0"/>
              <a:t>using correct sentence stress;</a:t>
            </a:r>
          </a:p>
          <a:p>
            <a:r>
              <a:rPr lang="en-US" dirty="0"/>
              <a:t>h</a:t>
            </a:r>
            <a:r>
              <a:rPr lang="en-US" dirty="0" smtClean="0"/>
              <a:t>ave attempted a </a:t>
            </a:r>
            <a:r>
              <a:rPr lang="en-US" b="1" dirty="0" smtClean="0"/>
              <a:t>brief talk about education in their own country</a:t>
            </a:r>
            <a:r>
              <a:rPr lang="en-US" dirty="0" smtClean="0"/>
              <a:t>.</a:t>
            </a:r>
            <a:endParaRPr lang="el-GR" dirty="0"/>
          </a:p>
        </p:txBody>
      </p:sp>
    </p:spTree>
    <p:extLst>
      <p:ext uri="{BB962C8B-B14F-4D97-AF65-F5344CB8AC3E}">
        <p14:creationId xmlns:p14="http://schemas.microsoft.com/office/powerpoint/2010/main" val="1591651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lstStyle/>
          <a:p>
            <a:r>
              <a:rPr lang="en-US" dirty="0" smtClean="0"/>
              <a:t>D. REAL-TIME SPEAKING</a:t>
            </a:r>
            <a:endParaRPr lang="el-GR" dirty="0"/>
          </a:p>
        </p:txBody>
      </p:sp>
      <p:sp>
        <p:nvSpPr>
          <p:cNvPr id="3" name="Content Placeholder 2"/>
          <p:cNvSpPr>
            <a:spLocks noGrp="1"/>
          </p:cNvSpPr>
          <p:nvPr>
            <p:ph idx="1"/>
          </p:nvPr>
        </p:nvSpPr>
        <p:spPr>
          <a:solidFill>
            <a:schemeClr val="accent3">
              <a:lumMod val="40000"/>
              <a:lumOff val="60000"/>
            </a:schemeClr>
          </a:solidFill>
        </p:spPr>
        <p:txBody>
          <a:bodyPr>
            <a:normAutofit/>
          </a:bodyPr>
          <a:lstStyle/>
          <a:p>
            <a:pPr marL="0" indent="0">
              <a:buNone/>
            </a:pPr>
            <a:r>
              <a:rPr lang="en-US" sz="2400" dirty="0" smtClean="0"/>
              <a:t>Work in pairs. Ask and answer questions about some words and phrases. Use patterns from the conversations you read in the previous slides.</a:t>
            </a:r>
          </a:p>
          <a:p>
            <a:pPr marL="0" indent="0">
              <a:buNone/>
            </a:pPr>
            <a:r>
              <a:rPr lang="en-US" sz="2400" b="1" dirty="0" smtClean="0"/>
              <a:t>STUDENT A</a:t>
            </a:r>
          </a:p>
          <a:p>
            <a:pPr marL="0" indent="0">
              <a:buNone/>
            </a:pPr>
            <a:r>
              <a:rPr lang="en-US" sz="2400" b="1" dirty="0" smtClean="0"/>
              <a:t>1. Look at the information on Table 1.</a:t>
            </a:r>
          </a:p>
          <a:p>
            <a:pPr marL="0" indent="0">
              <a:buNone/>
            </a:pPr>
            <a:r>
              <a:rPr lang="en-US" sz="2400" b="1" dirty="0" smtClean="0"/>
              <a:t> Learn the meaning of some words connected with education.</a:t>
            </a:r>
          </a:p>
          <a:p>
            <a:pPr marL="0" indent="0">
              <a:buNone/>
            </a:pPr>
            <a:r>
              <a:rPr lang="en-US" sz="2400" b="1" dirty="0" smtClean="0"/>
              <a:t>2. Ask B about the other words.</a:t>
            </a:r>
          </a:p>
          <a:p>
            <a:pPr marL="0" indent="0">
              <a:buNone/>
            </a:pPr>
            <a:r>
              <a:rPr lang="en-US" sz="2400" b="1" dirty="0" smtClean="0"/>
              <a:t>3. Answer B’s questions about your words.</a:t>
            </a:r>
          </a:p>
          <a:p>
            <a:endParaRPr lang="el-GR" sz="3000" dirty="0"/>
          </a:p>
        </p:txBody>
      </p:sp>
    </p:spTree>
    <p:extLst>
      <p:ext uri="{BB962C8B-B14F-4D97-AF65-F5344CB8AC3E}">
        <p14:creationId xmlns:p14="http://schemas.microsoft.com/office/powerpoint/2010/main" val="16356613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lstStyle/>
          <a:p>
            <a:r>
              <a:rPr lang="en-US" dirty="0" smtClean="0"/>
              <a:t>TABLE 1</a:t>
            </a:r>
            <a:endParaRPr lang="el-GR"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35627228"/>
              </p:ext>
            </p:extLst>
          </p:nvPr>
        </p:nvGraphicFramePr>
        <p:xfrm>
          <a:off x="457200" y="1600200"/>
          <a:ext cx="8229600" cy="459740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dirty="0" smtClean="0"/>
                        <a:t>Tertiary </a:t>
                      </a:r>
                      <a:r>
                        <a:rPr lang="en-US" i="1" dirty="0" smtClean="0"/>
                        <a:t>(</a:t>
                      </a:r>
                      <a:r>
                        <a:rPr lang="en-US" i="1" dirty="0" err="1" smtClean="0"/>
                        <a:t>adj</a:t>
                      </a:r>
                      <a:r>
                        <a:rPr lang="en-US" i="1" dirty="0" smtClean="0"/>
                        <a:t>)</a:t>
                      </a:r>
                      <a:endParaRPr lang="el-GR" i="1" dirty="0"/>
                    </a:p>
                  </a:txBody>
                  <a:tcPr/>
                </a:tc>
                <a:tc>
                  <a:txBody>
                    <a:bodyPr/>
                    <a:lstStyle/>
                    <a:p>
                      <a:r>
                        <a:rPr lang="en-US" dirty="0" smtClean="0"/>
                        <a:t>Tertiary means ‘after secondary school’. So universities are part of tertiary education.</a:t>
                      </a:r>
                      <a:endParaRPr lang="el-GR" dirty="0"/>
                    </a:p>
                  </a:txBody>
                  <a:tcPr/>
                </a:tc>
              </a:tr>
              <a:tr h="370840">
                <a:tc>
                  <a:txBody>
                    <a:bodyPr/>
                    <a:lstStyle/>
                    <a:p>
                      <a:r>
                        <a:rPr lang="en-US" dirty="0" smtClean="0"/>
                        <a:t>Form </a:t>
                      </a:r>
                      <a:r>
                        <a:rPr lang="en-US" i="1" dirty="0" smtClean="0"/>
                        <a:t>(n)</a:t>
                      </a:r>
                      <a:endParaRPr lang="el-GR" i="1" dirty="0"/>
                    </a:p>
                  </a:txBody>
                  <a:tcPr/>
                </a:tc>
                <a:tc>
                  <a:txBody>
                    <a:bodyPr/>
                    <a:lstStyle/>
                    <a:p>
                      <a:endParaRPr lang="el-GR" dirty="0"/>
                    </a:p>
                  </a:txBody>
                  <a:tcPr/>
                </a:tc>
              </a:tr>
              <a:tr h="370840">
                <a:tc>
                  <a:txBody>
                    <a:bodyPr/>
                    <a:lstStyle/>
                    <a:p>
                      <a:r>
                        <a:rPr lang="en-US" dirty="0" smtClean="0"/>
                        <a:t>Set </a:t>
                      </a:r>
                      <a:r>
                        <a:rPr lang="en-US" i="1" dirty="0" smtClean="0"/>
                        <a:t>(v)</a:t>
                      </a:r>
                    </a:p>
                  </a:txBody>
                  <a:tcPr/>
                </a:tc>
                <a:tc>
                  <a:txBody>
                    <a:bodyPr/>
                    <a:lstStyle/>
                    <a:p>
                      <a:r>
                        <a:rPr lang="en-US" i="1" dirty="0" smtClean="0"/>
                        <a:t>To set</a:t>
                      </a:r>
                      <a:r>
                        <a:rPr lang="en-US" dirty="0" smtClean="0"/>
                        <a:t> means to ‘give’. We use it about exams, e.g., teachers </a:t>
                      </a:r>
                      <a:r>
                        <a:rPr lang="en-US" i="1" dirty="0" smtClean="0"/>
                        <a:t>set</a:t>
                      </a:r>
                      <a:r>
                        <a:rPr lang="en-US" dirty="0" smtClean="0"/>
                        <a:t> exams at the end of each term.</a:t>
                      </a:r>
                      <a:endParaRPr lang="el-GR" dirty="0"/>
                    </a:p>
                  </a:txBody>
                  <a:tcPr/>
                </a:tc>
              </a:tr>
              <a:tr h="370840">
                <a:tc>
                  <a:txBody>
                    <a:bodyPr/>
                    <a:lstStyle/>
                    <a:p>
                      <a:r>
                        <a:rPr lang="en-US" dirty="0" smtClean="0"/>
                        <a:t>Graduate (</a:t>
                      </a:r>
                      <a:r>
                        <a:rPr lang="en-US" i="1" dirty="0" smtClean="0"/>
                        <a:t>n</a:t>
                      </a:r>
                      <a:r>
                        <a:rPr lang="en-US" dirty="0" smtClean="0"/>
                        <a:t> and </a:t>
                      </a:r>
                      <a:r>
                        <a:rPr lang="en-US" i="1" dirty="0" smtClean="0"/>
                        <a:t>v</a:t>
                      </a:r>
                      <a:r>
                        <a:rPr lang="en-US" dirty="0" smtClean="0"/>
                        <a:t>)</a:t>
                      </a:r>
                      <a:endParaRPr lang="el-GR" dirty="0"/>
                    </a:p>
                  </a:txBody>
                  <a:tcPr/>
                </a:tc>
                <a:tc>
                  <a:txBody>
                    <a:bodyPr/>
                    <a:lstStyle/>
                    <a:p>
                      <a:endParaRPr lang="el-GR"/>
                    </a:p>
                  </a:txBody>
                  <a:tcPr/>
                </a:tc>
              </a:tr>
              <a:tr h="370840">
                <a:tc>
                  <a:txBody>
                    <a:bodyPr/>
                    <a:lstStyle/>
                    <a:p>
                      <a:r>
                        <a:rPr lang="en-US" dirty="0" smtClean="0"/>
                        <a:t>Cram </a:t>
                      </a:r>
                      <a:r>
                        <a:rPr lang="en-US" i="1" dirty="0" smtClean="0"/>
                        <a:t>(v)</a:t>
                      </a:r>
                      <a:endParaRPr lang="el-GR" i="1" dirty="0"/>
                    </a:p>
                  </a:txBody>
                  <a:tcPr/>
                </a:tc>
                <a:tc>
                  <a:txBody>
                    <a:bodyPr/>
                    <a:lstStyle/>
                    <a:p>
                      <a:r>
                        <a:rPr lang="en-US" i="1" dirty="0" smtClean="0"/>
                        <a:t>To cram</a:t>
                      </a:r>
                      <a:r>
                        <a:rPr lang="en-US" i="0" dirty="0" smtClean="0"/>
                        <a:t> means ‘to study very hard for a short period of time’. It is not a good idea. You forget things very quickly if you cram.</a:t>
                      </a:r>
                      <a:endParaRPr lang="el-GR" i="1" dirty="0"/>
                    </a:p>
                  </a:txBody>
                  <a:tcPr/>
                </a:tc>
              </a:tr>
              <a:tr h="370840">
                <a:tc>
                  <a:txBody>
                    <a:bodyPr/>
                    <a:lstStyle/>
                    <a:p>
                      <a:r>
                        <a:rPr lang="en-US" dirty="0" smtClean="0"/>
                        <a:t>Residential (</a:t>
                      </a:r>
                      <a:r>
                        <a:rPr lang="en-US" i="1" dirty="0" err="1" smtClean="0"/>
                        <a:t>adj</a:t>
                      </a:r>
                      <a:r>
                        <a:rPr lang="en-US" i="1" dirty="0" smtClean="0"/>
                        <a:t>)</a:t>
                      </a:r>
                      <a:endParaRPr lang="el-GR" i="1" dirty="0"/>
                    </a:p>
                  </a:txBody>
                  <a:tcPr/>
                </a:tc>
                <a:tc>
                  <a:txBody>
                    <a:bodyPr/>
                    <a:lstStyle/>
                    <a:p>
                      <a:endParaRPr lang="el-GR"/>
                    </a:p>
                  </a:txBody>
                  <a:tcPr/>
                </a:tc>
              </a:tr>
              <a:tr h="370840">
                <a:tc>
                  <a:txBody>
                    <a:bodyPr/>
                    <a:lstStyle/>
                    <a:p>
                      <a:r>
                        <a:rPr lang="en-US" dirty="0" smtClean="0"/>
                        <a:t>Kindergarten </a:t>
                      </a:r>
                      <a:r>
                        <a:rPr lang="en-US" i="1" dirty="0" smtClean="0"/>
                        <a:t>(n)</a:t>
                      </a:r>
                      <a:endParaRPr lang="el-GR" i="1" dirty="0"/>
                    </a:p>
                  </a:txBody>
                  <a:tcPr/>
                </a:tc>
                <a:tc>
                  <a:txBody>
                    <a:bodyPr/>
                    <a:lstStyle/>
                    <a:p>
                      <a:r>
                        <a:rPr lang="en-US" i="1" dirty="0" smtClean="0"/>
                        <a:t>A kindergarten is a nursery school.</a:t>
                      </a:r>
                      <a:endParaRPr lang="el-GR" i="1" dirty="0"/>
                    </a:p>
                  </a:txBody>
                  <a:tcPr/>
                </a:tc>
              </a:tr>
              <a:tr h="370840">
                <a:tc>
                  <a:txBody>
                    <a:bodyPr/>
                    <a:lstStyle/>
                    <a:p>
                      <a:r>
                        <a:rPr lang="en-US" dirty="0" err="1" smtClean="0"/>
                        <a:t>Dormitrory</a:t>
                      </a:r>
                      <a:r>
                        <a:rPr lang="en-US" dirty="0" smtClean="0"/>
                        <a:t> </a:t>
                      </a:r>
                      <a:r>
                        <a:rPr lang="en-US" i="1" dirty="0" smtClean="0"/>
                        <a:t>(n)</a:t>
                      </a:r>
                      <a:endParaRPr lang="el-GR" i="1" dirty="0"/>
                    </a:p>
                  </a:txBody>
                  <a:tcPr/>
                </a:tc>
                <a:tc>
                  <a:txBody>
                    <a:bodyPr/>
                    <a:lstStyle/>
                    <a:p>
                      <a:endParaRPr lang="el-GR" dirty="0"/>
                    </a:p>
                  </a:txBody>
                  <a:tcPr/>
                </a:tc>
              </a:tr>
            </a:tbl>
          </a:graphicData>
        </a:graphic>
      </p:graphicFrame>
    </p:spTree>
    <p:extLst>
      <p:ext uri="{BB962C8B-B14F-4D97-AF65-F5344CB8AC3E}">
        <p14:creationId xmlns:p14="http://schemas.microsoft.com/office/powerpoint/2010/main" val="35041229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lstStyle/>
          <a:p>
            <a:r>
              <a:rPr lang="en-US" dirty="0" smtClean="0"/>
              <a:t>STUDENT B</a:t>
            </a:r>
            <a:endParaRPr lang="el-GR" dirty="0"/>
          </a:p>
        </p:txBody>
      </p:sp>
      <p:sp>
        <p:nvSpPr>
          <p:cNvPr id="3" name="Content Placeholder 2"/>
          <p:cNvSpPr>
            <a:spLocks noGrp="1"/>
          </p:cNvSpPr>
          <p:nvPr>
            <p:ph idx="1"/>
          </p:nvPr>
        </p:nvSpPr>
        <p:spPr>
          <a:solidFill>
            <a:schemeClr val="accent3">
              <a:lumMod val="40000"/>
              <a:lumOff val="60000"/>
            </a:schemeClr>
          </a:solidFill>
        </p:spPr>
        <p:txBody>
          <a:bodyPr/>
          <a:lstStyle/>
          <a:p>
            <a:pPr marL="0" indent="0">
              <a:buNone/>
            </a:pPr>
            <a:r>
              <a:rPr lang="en-US" b="1" dirty="0"/>
              <a:t>1. Look at the information on Table </a:t>
            </a:r>
            <a:r>
              <a:rPr lang="en-US" b="1" dirty="0" smtClean="0"/>
              <a:t>2.</a:t>
            </a:r>
            <a:endParaRPr lang="en-US" b="1" dirty="0"/>
          </a:p>
          <a:p>
            <a:pPr marL="0" indent="0">
              <a:buNone/>
            </a:pPr>
            <a:r>
              <a:rPr lang="en-US" b="1" dirty="0"/>
              <a:t> Learn the meaning of some words connected with education.</a:t>
            </a:r>
          </a:p>
          <a:p>
            <a:pPr marL="0" indent="0">
              <a:buNone/>
            </a:pPr>
            <a:r>
              <a:rPr lang="en-US" b="1" dirty="0"/>
              <a:t>2</a:t>
            </a:r>
            <a:r>
              <a:rPr lang="en-US" b="1" dirty="0" smtClean="0"/>
              <a:t>. </a:t>
            </a:r>
            <a:r>
              <a:rPr lang="en-US" b="1" dirty="0"/>
              <a:t>Answer </a:t>
            </a:r>
            <a:r>
              <a:rPr lang="en-US" b="1" dirty="0" smtClean="0"/>
              <a:t>A’s </a:t>
            </a:r>
            <a:r>
              <a:rPr lang="en-US" b="1" dirty="0"/>
              <a:t>questions about your words.</a:t>
            </a:r>
          </a:p>
          <a:p>
            <a:pPr marL="0" indent="0">
              <a:buNone/>
            </a:pPr>
            <a:r>
              <a:rPr lang="en-US" b="1" dirty="0" smtClean="0"/>
              <a:t>3. </a:t>
            </a:r>
            <a:r>
              <a:rPr lang="en-US" b="1" dirty="0"/>
              <a:t>Ask A about the other words.</a:t>
            </a:r>
          </a:p>
          <a:p>
            <a:endParaRPr lang="el-GR" dirty="0"/>
          </a:p>
        </p:txBody>
      </p:sp>
    </p:spTree>
    <p:extLst>
      <p:ext uri="{BB962C8B-B14F-4D97-AF65-F5344CB8AC3E}">
        <p14:creationId xmlns:p14="http://schemas.microsoft.com/office/powerpoint/2010/main" val="22439161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a:solidFill>
            <a:schemeClr val="tx2">
              <a:lumMod val="40000"/>
              <a:lumOff val="60000"/>
            </a:schemeClr>
          </a:solidFill>
        </p:spPr>
        <p:txBody>
          <a:bodyPr/>
          <a:lstStyle/>
          <a:p>
            <a:r>
              <a:rPr lang="en-US" dirty="0" smtClean="0"/>
              <a:t>TABLE 2</a:t>
            </a:r>
            <a:endParaRPr lang="el-GR"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17079529"/>
              </p:ext>
            </p:extLst>
          </p:nvPr>
        </p:nvGraphicFramePr>
        <p:xfrm>
          <a:off x="457200" y="1052737"/>
          <a:ext cx="8229600" cy="5669280"/>
        </p:xfrm>
        <a:graphic>
          <a:graphicData uri="http://schemas.openxmlformats.org/drawingml/2006/table">
            <a:tbl>
              <a:tblPr firstRow="1" bandRow="1">
                <a:tableStyleId>{5C22544A-7EE6-4342-B048-85BDC9FD1C3A}</a:tableStyleId>
              </a:tblPr>
              <a:tblGrid>
                <a:gridCol w="4114800"/>
                <a:gridCol w="4114800"/>
              </a:tblGrid>
              <a:tr h="362363">
                <a:tc>
                  <a:txBody>
                    <a:bodyPr/>
                    <a:lstStyle/>
                    <a:p>
                      <a:r>
                        <a:rPr lang="en-US" dirty="0" smtClean="0"/>
                        <a:t>Tertiary </a:t>
                      </a:r>
                      <a:r>
                        <a:rPr lang="en-US" i="1" dirty="0" smtClean="0"/>
                        <a:t>(</a:t>
                      </a:r>
                      <a:r>
                        <a:rPr lang="en-US" i="1" dirty="0" err="1" smtClean="0"/>
                        <a:t>adj</a:t>
                      </a:r>
                      <a:r>
                        <a:rPr lang="en-US" i="1" dirty="0" smtClean="0"/>
                        <a:t>)</a:t>
                      </a:r>
                      <a:endParaRPr lang="el-GR" i="1" dirty="0"/>
                    </a:p>
                  </a:txBody>
                  <a:tcPr/>
                </a:tc>
                <a:tc>
                  <a:txBody>
                    <a:bodyPr/>
                    <a:lstStyle/>
                    <a:p>
                      <a:endParaRPr lang="el-GR"/>
                    </a:p>
                  </a:txBody>
                  <a:tcPr/>
                </a:tc>
              </a:tr>
              <a:tr h="1449451">
                <a:tc>
                  <a:txBody>
                    <a:bodyPr/>
                    <a:lstStyle/>
                    <a:p>
                      <a:r>
                        <a:rPr lang="en-US" sz="1800" dirty="0" smtClean="0"/>
                        <a:t>Form </a:t>
                      </a:r>
                      <a:r>
                        <a:rPr lang="en-US" sz="1800" i="1" dirty="0" smtClean="0"/>
                        <a:t>(n)</a:t>
                      </a:r>
                      <a:endParaRPr lang="el-GR" sz="1800" i="1" dirty="0"/>
                    </a:p>
                  </a:txBody>
                  <a:tcPr/>
                </a:tc>
                <a:tc>
                  <a:txBody>
                    <a:bodyPr/>
                    <a:lstStyle/>
                    <a:p>
                      <a:r>
                        <a:rPr lang="en-US" sz="1800" i="1" dirty="0" smtClean="0"/>
                        <a:t>Form</a:t>
                      </a:r>
                      <a:r>
                        <a:rPr lang="en-US" sz="1800" dirty="0" smtClean="0"/>
                        <a:t> is another word for class or year. In some schools, students are in </a:t>
                      </a:r>
                      <a:r>
                        <a:rPr lang="en-US" sz="1800" i="1" dirty="0" smtClean="0"/>
                        <a:t>forms</a:t>
                      </a:r>
                      <a:r>
                        <a:rPr lang="en-US" sz="1800" dirty="0" smtClean="0"/>
                        <a:t>, e.g. Form 3A. In other schools, students are in year groups called </a:t>
                      </a:r>
                      <a:r>
                        <a:rPr lang="en-US" sz="1800" i="1" dirty="0" smtClean="0"/>
                        <a:t>forms</a:t>
                      </a:r>
                      <a:r>
                        <a:rPr lang="en-US" sz="1800" dirty="0" smtClean="0"/>
                        <a:t>, e.g., the fourth form.</a:t>
                      </a:r>
                      <a:endParaRPr lang="el-GR" sz="1800" dirty="0"/>
                    </a:p>
                  </a:txBody>
                  <a:tcPr/>
                </a:tc>
              </a:tr>
              <a:tr h="362363">
                <a:tc>
                  <a:txBody>
                    <a:bodyPr/>
                    <a:lstStyle/>
                    <a:p>
                      <a:r>
                        <a:rPr lang="en-US" sz="1800" dirty="0" smtClean="0"/>
                        <a:t>Set </a:t>
                      </a:r>
                      <a:r>
                        <a:rPr lang="en-US" sz="1800" i="1" dirty="0" smtClean="0"/>
                        <a:t>(v)</a:t>
                      </a:r>
                    </a:p>
                  </a:txBody>
                  <a:tcPr/>
                </a:tc>
                <a:tc>
                  <a:txBody>
                    <a:bodyPr/>
                    <a:lstStyle/>
                    <a:p>
                      <a:endParaRPr lang="el-GR" sz="1800"/>
                    </a:p>
                  </a:txBody>
                  <a:tcPr/>
                </a:tc>
              </a:tr>
              <a:tr h="905907">
                <a:tc>
                  <a:txBody>
                    <a:bodyPr/>
                    <a:lstStyle/>
                    <a:p>
                      <a:r>
                        <a:rPr lang="en-US" sz="1800" dirty="0" smtClean="0"/>
                        <a:t>Graduate (</a:t>
                      </a:r>
                      <a:r>
                        <a:rPr lang="en-US" sz="1800" i="1" dirty="0" smtClean="0"/>
                        <a:t>n</a:t>
                      </a:r>
                      <a:r>
                        <a:rPr lang="en-US" sz="1800" dirty="0" smtClean="0"/>
                        <a:t> and </a:t>
                      </a:r>
                      <a:r>
                        <a:rPr lang="en-US" sz="1800" i="1" dirty="0" smtClean="0"/>
                        <a:t>v</a:t>
                      </a:r>
                      <a:r>
                        <a:rPr lang="en-US" sz="1800" dirty="0" smtClean="0"/>
                        <a:t>)</a:t>
                      </a:r>
                      <a:endParaRPr lang="el-GR" sz="1800" dirty="0"/>
                    </a:p>
                  </a:txBody>
                  <a:tcPr/>
                </a:tc>
                <a:tc>
                  <a:txBody>
                    <a:bodyPr/>
                    <a:lstStyle/>
                    <a:p>
                      <a:r>
                        <a:rPr lang="en-US" sz="1800" dirty="0" smtClean="0"/>
                        <a:t>A </a:t>
                      </a:r>
                      <a:r>
                        <a:rPr lang="en-US" sz="1800" i="1" dirty="0" smtClean="0"/>
                        <a:t>graduate</a:t>
                      </a:r>
                      <a:r>
                        <a:rPr lang="en-US" sz="1800" dirty="0" smtClean="0"/>
                        <a:t> is a person with a degree. In other words, he/she has passed a university course.</a:t>
                      </a:r>
                      <a:endParaRPr lang="el-GR" sz="1800" dirty="0"/>
                    </a:p>
                  </a:txBody>
                  <a:tcPr/>
                </a:tc>
              </a:tr>
              <a:tr h="362363">
                <a:tc>
                  <a:txBody>
                    <a:bodyPr/>
                    <a:lstStyle/>
                    <a:p>
                      <a:r>
                        <a:rPr lang="en-US" sz="1800" dirty="0" smtClean="0"/>
                        <a:t>Cram </a:t>
                      </a:r>
                      <a:r>
                        <a:rPr lang="en-US" sz="1800" i="1" dirty="0" smtClean="0"/>
                        <a:t>(v)</a:t>
                      </a:r>
                      <a:endParaRPr lang="el-GR" sz="1800" i="1" dirty="0"/>
                    </a:p>
                  </a:txBody>
                  <a:tcPr/>
                </a:tc>
                <a:tc>
                  <a:txBody>
                    <a:bodyPr/>
                    <a:lstStyle/>
                    <a:p>
                      <a:endParaRPr lang="el-GR" sz="1800" dirty="0"/>
                    </a:p>
                  </a:txBody>
                  <a:tcPr/>
                </a:tc>
              </a:tr>
              <a:tr h="1177680">
                <a:tc>
                  <a:txBody>
                    <a:bodyPr/>
                    <a:lstStyle/>
                    <a:p>
                      <a:r>
                        <a:rPr lang="en-US" sz="1800" dirty="0" smtClean="0"/>
                        <a:t>Residential (</a:t>
                      </a:r>
                      <a:r>
                        <a:rPr lang="en-US" sz="1800" i="1" dirty="0" err="1" smtClean="0"/>
                        <a:t>adj</a:t>
                      </a:r>
                      <a:r>
                        <a:rPr lang="en-US" sz="1800" i="1" dirty="0" smtClean="0"/>
                        <a:t>)</a:t>
                      </a:r>
                      <a:endParaRPr lang="el-GR" sz="1800" i="1" dirty="0"/>
                    </a:p>
                  </a:txBody>
                  <a:tcPr/>
                </a:tc>
                <a:tc>
                  <a:txBody>
                    <a:bodyPr/>
                    <a:lstStyle/>
                    <a:p>
                      <a:r>
                        <a:rPr lang="en-US" sz="1800" i="1" dirty="0" smtClean="0"/>
                        <a:t>Residential </a:t>
                      </a:r>
                      <a:r>
                        <a:rPr lang="en-US" sz="1800" dirty="0" smtClean="0"/>
                        <a:t>means ‘living on the campus’. So in a residential school, you live in the school. You do not go home in the evening.</a:t>
                      </a:r>
                      <a:endParaRPr lang="el-GR" sz="1800" dirty="0"/>
                    </a:p>
                  </a:txBody>
                  <a:tcPr/>
                </a:tc>
              </a:tr>
              <a:tr h="362363">
                <a:tc>
                  <a:txBody>
                    <a:bodyPr/>
                    <a:lstStyle/>
                    <a:p>
                      <a:r>
                        <a:rPr lang="en-US" sz="1800" dirty="0" smtClean="0"/>
                        <a:t>Kindergarten </a:t>
                      </a:r>
                      <a:r>
                        <a:rPr lang="en-US" sz="1800" i="1" dirty="0" smtClean="0"/>
                        <a:t>(n)</a:t>
                      </a:r>
                      <a:endParaRPr lang="el-GR" sz="1800" i="1" dirty="0"/>
                    </a:p>
                  </a:txBody>
                  <a:tcPr/>
                </a:tc>
                <a:tc>
                  <a:txBody>
                    <a:bodyPr/>
                    <a:lstStyle/>
                    <a:p>
                      <a:endParaRPr lang="el-GR" sz="1800" dirty="0"/>
                    </a:p>
                  </a:txBody>
                  <a:tcPr/>
                </a:tc>
              </a:tr>
              <a:tr h="634135">
                <a:tc>
                  <a:txBody>
                    <a:bodyPr/>
                    <a:lstStyle/>
                    <a:p>
                      <a:r>
                        <a:rPr lang="en-US" sz="1800" dirty="0" err="1" smtClean="0"/>
                        <a:t>Dormitrory</a:t>
                      </a:r>
                      <a:r>
                        <a:rPr lang="en-US" sz="1800" dirty="0" smtClean="0"/>
                        <a:t> </a:t>
                      </a:r>
                      <a:r>
                        <a:rPr lang="en-US" sz="1800" i="1" dirty="0" smtClean="0"/>
                        <a:t>(n)</a:t>
                      </a:r>
                      <a:endParaRPr lang="el-GR" sz="1800" i="1" dirty="0"/>
                    </a:p>
                  </a:txBody>
                  <a:tcPr/>
                </a:tc>
                <a:tc>
                  <a:txBody>
                    <a:bodyPr/>
                    <a:lstStyle/>
                    <a:p>
                      <a:r>
                        <a:rPr lang="en-US" sz="1800" i="0" dirty="0" smtClean="0"/>
                        <a:t>A</a:t>
                      </a:r>
                      <a:r>
                        <a:rPr lang="en-US" sz="1800" i="1" dirty="0" smtClean="0"/>
                        <a:t> dormitory </a:t>
                      </a:r>
                      <a:r>
                        <a:rPr lang="en-US" sz="1800" dirty="0" smtClean="0"/>
                        <a:t>is the place where children sleep at a residential school.</a:t>
                      </a:r>
                      <a:endParaRPr lang="el-GR" sz="1800" dirty="0"/>
                    </a:p>
                  </a:txBody>
                  <a:tcPr/>
                </a:tc>
              </a:tr>
            </a:tbl>
          </a:graphicData>
        </a:graphic>
      </p:graphicFrame>
    </p:spTree>
    <p:extLst>
      <p:ext uri="{BB962C8B-B14F-4D97-AF65-F5344CB8AC3E}">
        <p14:creationId xmlns:p14="http://schemas.microsoft.com/office/powerpoint/2010/main" val="4937793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dirty="0" smtClean="0"/>
              <a:t>WHAT IS A SYLLABLE?</a:t>
            </a:r>
            <a:endParaRPr lang="el-GR"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3582543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06188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dirty="0" smtClean="0"/>
              <a:t>HOW DO WE COUNT SYLLABLES?</a:t>
            </a:r>
            <a:endParaRPr lang="el-GR" dirty="0"/>
          </a:p>
        </p:txBody>
      </p:sp>
      <p:sp>
        <p:nvSpPr>
          <p:cNvPr id="3" name="Content Placeholder 2"/>
          <p:cNvSpPr>
            <a:spLocks noGrp="1"/>
          </p:cNvSpPr>
          <p:nvPr>
            <p:ph idx="1"/>
          </p:nvPr>
        </p:nvSpPr>
        <p:spPr>
          <a:solidFill>
            <a:schemeClr val="accent5">
              <a:lumMod val="40000"/>
              <a:lumOff val="60000"/>
            </a:schemeClr>
          </a:solidFill>
        </p:spPr>
        <p:txBody>
          <a:bodyPr>
            <a:normAutofit fontScale="70000" lnSpcReduction="20000"/>
          </a:bodyPr>
          <a:lstStyle/>
          <a:p>
            <a:r>
              <a:rPr lang="en-US" dirty="0"/>
              <a:t>The </a:t>
            </a:r>
            <a:r>
              <a:rPr lang="en-US" u="sng" dirty="0"/>
              <a:t>number of syllables in a word is decided by its number of </a:t>
            </a:r>
            <a:r>
              <a:rPr lang="en-US" b="1" u="sng" dirty="0"/>
              <a:t>vowel</a:t>
            </a:r>
            <a:r>
              <a:rPr lang="en-US" u="sng" dirty="0"/>
              <a:t> sounds</a:t>
            </a:r>
            <a:r>
              <a:rPr lang="en-US" dirty="0"/>
              <a:t>. For example, in the word “machine,” there are two vowel sounds: (Ə) and (i</a:t>
            </a:r>
            <a:r>
              <a:rPr lang="en-US" dirty="0" smtClean="0"/>
              <a:t>).</a:t>
            </a:r>
            <a:endParaRPr lang="en-US" dirty="0"/>
          </a:p>
          <a:p>
            <a:r>
              <a:rPr lang="en-US" dirty="0"/>
              <a:t>The English language has up to 20 vowel sounds, so we will not talk about all of them today. But an easy way to identify vowels is that we make them with the letters </a:t>
            </a:r>
            <a:r>
              <a:rPr lang="en-US" i="1" dirty="0"/>
              <a:t>a, e, i, o, u</a:t>
            </a:r>
            <a:r>
              <a:rPr lang="en-US" dirty="0"/>
              <a:t> and sometimes </a:t>
            </a:r>
            <a:r>
              <a:rPr lang="en-US" i="1" dirty="0"/>
              <a:t>y</a:t>
            </a:r>
            <a:r>
              <a:rPr lang="en-US" dirty="0" smtClean="0"/>
              <a:t>.</a:t>
            </a:r>
            <a:endParaRPr lang="en-US" dirty="0"/>
          </a:p>
          <a:p>
            <a:r>
              <a:rPr lang="en-US" dirty="0"/>
              <a:t>It is important to know that </a:t>
            </a:r>
            <a:r>
              <a:rPr lang="en-US" b="1" dirty="0"/>
              <a:t>one syllable can have more than one vowel letter.</a:t>
            </a:r>
            <a:r>
              <a:rPr lang="en-US" dirty="0"/>
              <a:t> For example, the word “room” has two vowel letters: </a:t>
            </a:r>
            <a:r>
              <a:rPr lang="en-US" i="1" dirty="0"/>
              <a:t>o</a:t>
            </a:r>
            <a:r>
              <a:rPr lang="en-US" dirty="0"/>
              <a:t> and </a:t>
            </a:r>
            <a:r>
              <a:rPr lang="en-US" i="1" dirty="0"/>
              <a:t>o</a:t>
            </a:r>
            <a:r>
              <a:rPr lang="en-US" dirty="0"/>
              <a:t>. But together, they make only </a:t>
            </a:r>
            <a:r>
              <a:rPr lang="en-US" i="1" dirty="0"/>
              <a:t>one</a:t>
            </a:r>
            <a:r>
              <a:rPr lang="en-US" dirty="0"/>
              <a:t> vowel sound: (u:). This explains why “room” has only one syllable. </a:t>
            </a:r>
            <a:r>
              <a:rPr lang="en-US" b="1" dirty="0"/>
              <a:t>We decide syllables by sound, not spelling</a:t>
            </a:r>
            <a:r>
              <a:rPr lang="en-US" b="1" dirty="0" smtClean="0"/>
              <a:t>.</a:t>
            </a:r>
          </a:p>
          <a:p>
            <a:pPr marL="0" indent="0">
              <a:buNone/>
            </a:pPr>
            <a:endParaRPr lang="en-US" b="1" dirty="0" smtClean="0"/>
          </a:p>
          <a:p>
            <a:r>
              <a:rPr lang="en-US" b="1" dirty="0" smtClean="0"/>
              <a:t>(information retrieved from </a:t>
            </a:r>
            <a:r>
              <a:rPr lang="en-US" dirty="0" smtClean="0">
                <a:hlinkClick r:id="rId2"/>
              </a:rPr>
              <a:t>https://learningenglish.voanews.com/a/how-to-count-syllables/4739014.html</a:t>
            </a:r>
            <a:r>
              <a:rPr lang="en-US" dirty="0" smtClean="0"/>
              <a:t>)</a:t>
            </a:r>
            <a:endParaRPr lang="en-US" b="1" dirty="0"/>
          </a:p>
          <a:p>
            <a:endParaRPr lang="el-GR" dirty="0"/>
          </a:p>
        </p:txBody>
      </p:sp>
    </p:spTree>
    <p:extLst>
      <p:ext uri="{BB962C8B-B14F-4D97-AF65-F5344CB8AC3E}">
        <p14:creationId xmlns:p14="http://schemas.microsoft.com/office/powerpoint/2010/main" val="34817077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648"/>
            <a:ext cx="8229600" cy="706090"/>
          </a:xfrm>
          <a:solidFill>
            <a:schemeClr val="accent2">
              <a:lumMod val="40000"/>
              <a:lumOff val="60000"/>
            </a:schemeClr>
          </a:solidFill>
        </p:spPr>
        <p:txBody>
          <a:bodyPr>
            <a:normAutofit fontScale="90000"/>
          </a:bodyPr>
          <a:lstStyle/>
          <a:p>
            <a:r>
              <a:rPr lang="en-US" b="1" dirty="0" smtClean="0"/>
              <a:t/>
            </a:r>
            <a:br>
              <a:rPr lang="en-US" b="1" dirty="0" smtClean="0"/>
            </a:br>
            <a:r>
              <a:rPr lang="en-US" b="1" dirty="0" smtClean="0"/>
              <a:t>A</a:t>
            </a:r>
            <a:r>
              <a:rPr lang="en-US" b="1" dirty="0"/>
              <a:t>. Previewing vocabulary</a:t>
            </a:r>
            <a:r>
              <a:rPr lang="el-GR" dirty="0"/>
              <a:t/>
            </a:r>
            <a:br>
              <a:rPr lang="el-GR" dirty="0"/>
            </a:br>
            <a:endParaRPr lang="el-GR" dirty="0"/>
          </a:p>
        </p:txBody>
      </p:sp>
      <p:sp>
        <p:nvSpPr>
          <p:cNvPr id="3" name="Content Placeholder 2"/>
          <p:cNvSpPr>
            <a:spLocks noGrp="1"/>
          </p:cNvSpPr>
          <p:nvPr>
            <p:ph idx="1"/>
          </p:nvPr>
        </p:nvSpPr>
        <p:spPr>
          <a:xfrm>
            <a:off x="457200" y="1600200"/>
            <a:ext cx="8229600" cy="5069160"/>
          </a:xfrm>
          <a:solidFill>
            <a:schemeClr val="accent5">
              <a:lumMod val="40000"/>
              <a:lumOff val="60000"/>
            </a:schemeClr>
          </a:solidFill>
        </p:spPr>
        <p:txBody>
          <a:bodyPr/>
          <a:lstStyle/>
          <a:p>
            <a:r>
              <a:rPr lang="en-US" sz="2000" i="1" dirty="0" smtClean="0"/>
              <a:t>1</a:t>
            </a:r>
            <a:r>
              <a:rPr lang="en-US" sz="2000" i="1" dirty="0"/>
              <a:t>.  1.18 Listen to the words </a:t>
            </a:r>
            <a:r>
              <a:rPr lang="en-US" sz="2000" i="1" dirty="0" smtClean="0"/>
              <a:t>below. </a:t>
            </a:r>
            <a:r>
              <a:rPr lang="en-US" sz="2000" i="1" dirty="0"/>
              <a:t>Tick the correct column to show  </a:t>
            </a:r>
            <a:endParaRPr lang="el-GR" sz="2000" dirty="0"/>
          </a:p>
          <a:p>
            <a:r>
              <a:rPr lang="en-US" sz="2000" i="1" dirty="0"/>
              <a:t>     the number of syllables.</a:t>
            </a:r>
            <a:endParaRPr lang="el-GR" sz="2000" dirty="0"/>
          </a:p>
          <a:p>
            <a:r>
              <a:rPr lang="en-US" sz="2000" i="1" dirty="0"/>
              <a:t>2.  Mark the stressed syllable on each two- and three- syllable word.</a:t>
            </a:r>
            <a:endParaRPr lang="el-GR" sz="2000" dirty="0"/>
          </a:p>
          <a:p>
            <a:r>
              <a:rPr lang="en-US" sz="2000" i="1" dirty="0"/>
              <a:t>3.  1.19 Listen again and repeat the words.</a:t>
            </a:r>
            <a:endParaRPr lang="el-GR" sz="2000" dirty="0"/>
          </a:p>
          <a:p>
            <a:endParaRPr lang="el-GR" dirty="0"/>
          </a:p>
        </p:txBody>
      </p:sp>
      <p:graphicFrame>
        <p:nvGraphicFramePr>
          <p:cNvPr id="4" name="Table 3"/>
          <p:cNvGraphicFramePr>
            <a:graphicFrameLocks noGrp="1"/>
          </p:cNvGraphicFramePr>
          <p:nvPr>
            <p:extLst>
              <p:ext uri="{D42A27DB-BD31-4B8C-83A1-F6EECF244321}">
                <p14:modId xmlns:p14="http://schemas.microsoft.com/office/powerpoint/2010/main" val="524494904"/>
              </p:ext>
            </p:extLst>
          </p:nvPr>
        </p:nvGraphicFramePr>
        <p:xfrm>
          <a:off x="3059831" y="3512344"/>
          <a:ext cx="3384376" cy="3017520"/>
        </p:xfrm>
        <a:graphic>
          <a:graphicData uri="http://schemas.openxmlformats.org/drawingml/2006/table">
            <a:tbl>
              <a:tblPr>
                <a:tableStyleId>{5C22544A-7EE6-4342-B048-85BDC9FD1C3A}</a:tableStyleId>
              </a:tblPr>
              <a:tblGrid>
                <a:gridCol w="437297"/>
                <a:gridCol w="1069881"/>
                <a:gridCol w="622307"/>
                <a:gridCol w="622307"/>
                <a:gridCol w="632584"/>
              </a:tblGrid>
              <a:tr h="235617">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marL="190500" algn="r">
                        <a:spcAft>
                          <a:spcPts val="0"/>
                        </a:spcAft>
                      </a:pPr>
                      <a:r>
                        <a:rPr lang="el-GR" sz="1800" spc="50" dirty="0">
                          <a:effectLst/>
                        </a:rPr>
                        <a:t>1</a:t>
                      </a:r>
                      <a:endParaRPr lang="el-GR" sz="1800" spc="50" dirty="0">
                        <a:effectLst/>
                        <a:latin typeface="Segoe UI"/>
                        <a:ea typeface="Segoe UI"/>
                      </a:endParaRPr>
                    </a:p>
                  </a:txBody>
                  <a:tcPr marL="6350" marR="6350" marT="0" marB="0"/>
                </a:tc>
                <a:tc>
                  <a:txBody>
                    <a:bodyPr/>
                    <a:lstStyle/>
                    <a:p>
                      <a:pPr marL="177800" algn="r">
                        <a:spcAft>
                          <a:spcPts val="0"/>
                        </a:spcAft>
                      </a:pPr>
                      <a:r>
                        <a:rPr lang="el-GR" sz="1800" spc="50" dirty="0">
                          <a:effectLst/>
                        </a:rPr>
                        <a:t>2</a:t>
                      </a:r>
                      <a:endParaRPr lang="el-GR" sz="1800" spc="50" dirty="0">
                        <a:effectLst/>
                        <a:latin typeface="Segoe UI"/>
                        <a:ea typeface="Segoe UI"/>
                      </a:endParaRPr>
                    </a:p>
                  </a:txBody>
                  <a:tcPr marL="6350" marR="6350" marT="0" marB="0"/>
                </a:tc>
                <a:tc>
                  <a:txBody>
                    <a:bodyPr/>
                    <a:lstStyle/>
                    <a:p>
                      <a:pPr marL="190500" algn="r">
                        <a:spcAft>
                          <a:spcPts val="0"/>
                        </a:spcAft>
                      </a:pPr>
                      <a:r>
                        <a:rPr lang="el-GR" sz="1800" spc="50" dirty="0">
                          <a:effectLst/>
                        </a:rPr>
                        <a:t>3</a:t>
                      </a:r>
                      <a:endParaRPr lang="el-GR" sz="1800" spc="50" dirty="0">
                        <a:effectLst/>
                        <a:latin typeface="Segoe UI"/>
                        <a:ea typeface="Segoe UI"/>
                      </a:endParaRPr>
                    </a:p>
                  </a:txBody>
                  <a:tcPr marL="6350" marR="6350" marT="0" marB="0"/>
                </a:tc>
              </a:tr>
              <a:tr h="263337">
                <a:tc>
                  <a:txBody>
                    <a:bodyPr/>
                    <a:lstStyle/>
                    <a:p>
                      <a:pPr marL="127000" indent="-241300" algn="r">
                        <a:spcAft>
                          <a:spcPts val="0"/>
                        </a:spcAft>
                      </a:pPr>
                      <a:r>
                        <a:rPr lang="el-GR" sz="1800" dirty="0">
                          <a:effectLst/>
                        </a:rPr>
                        <a:t>a.</a:t>
                      </a:r>
                      <a:endParaRPr lang="el-GR" sz="1800" dirty="0">
                        <a:effectLst/>
                        <a:latin typeface="Segoe UI"/>
                        <a:ea typeface="Segoe UI"/>
                      </a:endParaRPr>
                    </a:p>
                  </a:txBody>
                  <a:tcPr marL="6350" marR="6350" marT="0" marB="0"/>
                </a:tc>
                <a:tc>
                  <a:txBody>
                    <a:bodyPr/>
                    <a:lstStyle/>
                    <a:p>
                      <a:pPr marL="88900" indent="-241300" algn="r">
                        <a:spcAft>
                          <a:spcPts val="0"/>
                        </a:spcAft>
                      </a:pPr>
                      <a:r>
                        <a:rPr lang="el-GR" sz="1600" dirty="0">
                          <a:effectLst/>
                        </a:rPr>
                        <a:t>'after</a:t>
                      </a:r>
                      <a:endParaRPr lang="el-GR" sz="1600" dirty="0">
                        <a:effectLst/>
                        <a:latin typeface="Segoe UI"/>
                        <a:ea typeface="Segoe UI"/>
                      </a:endParaRPr>
                    </a:p>
                  </a:txBody>
                  <a:tcPr marL="6350" marR="6350" marT="0" marB="0"/>
                </a:tc>
                <a:tc>
                  <a:txBody>
                    <a:bodyPr/>
                    <a:lstStyle/>
                    <a:p>
                      <a:pPr algn="r">
                        <a:spcAft>
                          <a:spcPts val="0"/>
                        </a:spcAft>
                      </a:pPr>
                      <a:r>
                        <a:rPr lang="en-US" sz="1800">
                          <a:effectLst/>
                        </a:rPr>
                        <a:t> </a:t>
                      </a:r>
                      <a:endParaRPr lang="el-GR" sz="1800">
                        <a:solidFill>
                          <a:srgbClr val="000000"/>
                        </a:solidFill>
                        <a:effectLst/>
                        <a:latin typeface="Microsoft Sans Serif"/>
                        <a:ea typeface="Microsoft Sans Serif"/>
                      </a:endParaRPr>
                    </a:p>
                  </a:txBody>
                  <a:tcPr marL="6350" marR="6350" marT="0" marB="0"/>
                </a:tc>
                <a:tc>
                  <a:txBody>
                    <a:bodyPr/>
                    <a:lstStyle/>
                    <a:p>
                      <a:pPr marL="177800" algn="r">
                        <a:spcAft>
                          <a:spcPts val="0"/>
                        </a:spcAft>
                      </a:pPr>
                      <a:r>
                        <a:rPr lang="el-GR" sz="1800">
                          <a:effectLst/>
                        </a:rPr>
                        <a:t>√</a:t>
                      </a:r>
                      <a:endParaRPr lang="el-GR" sz="1800">
                        <a:effectLst/>
                        <a:latin typeface="Arial Unicode MS"/>
                      </a:endParaRPr>
                    </a:p>
                  </a:txBody>
                  <a:tcPr marL="6350" marR="6350" marT="0" marB="0"/>
                </a:tc>
                <a:tc>
                  <a:txBody>
                    <a:bodyPr/>
                    <a:lstStyle/>
                    <a:p>
                      <a:pPr algn="r">
                        <a:spcAft>
                          <a:spcPts val="0"/>
                        </a:spcAft>
                      </a:pPr>
                      <a:r>
                        <a:rPr lang="en-US" sz="1800" dirty="0">
                          <a:effectLst/>
                        </a:rPr>
                        <a:t> </a:t>
                      </a:r>
                      <a:endParaRPr lang="el-GR" sz="1800" dirty="0">
                        <a:solidFill>
                          <a:srgbClr val="000000"/>
                        </a:solidFill>
                        <a:effectLst/>
                        <a:latin typeface="Microsoft Sans Serif"/>
                        <a:ea typeface="Microsoft Sans Serif"/>
                      </a:endParaRPr>
                    </a:p>
                  </a:txBody>
                  <a:tcPr marL="6350" marR="6350" marT="0" marB="0"/>
                </a:tc>
              </a:tr>
              <a:tr h="263337">
                <a:tc>
                  <a:txBody>
                    <a:bodyPr/>
                    <a:lstStyle/>
                    <a:p>
                      <a:pPr marL="127000" indent="-241300" algn="r">
                        <a:spcAft>
                          <a:spcPts val="0"/>
                        </a:spcAft>
                      </a:pPr>
                      <a:r>
                        <a:rPr lang="el-GR" sz="1800" dirty="0">
                          <a:effectLst/>
                        </a:rPr>
                        <a:t>b.</a:t>
                      </a:r>
                      <a:endParaRPr lang="el-GR" sz="1800" dirty="0">
                        <a:effectLst/>
                        <a:latin typeface="Segoe UI"/>
                        <a:ea typeface="Segoe UI"/>
                      </a:endParaRPr>
                    </a:p>
                  </a:txBody>
                  <a:tcPr marL="6350" marR="6350" marT="0" marB="0"/>
                </a:tc>
                <a:tc>
                  <a:txBody>
                    <a:bodyPr/>
                    <a:lstStyle/>
                    <a:p>
                      <a:pPr marL="88900" indent="-241300" algn="r">
                        <a:spcAft>
                          <a:spcPts val="0"/>
                        </a:spcAft>
                      </a:pPr>
                      <a:r>
                        <a:rPr lang="el-GR" sz="1600" dirty="0">
                          <a:effectLst/>
                        </a:rPr>
                        <a:t>children</a:t>
                      </a:r>
                      <a:endParaRPr lang="el-GR" sz="1600" dirty="0">
                        <a:effectLst/>
                        <a:latin typeface="Segoe UI"/>
                        <a:ea typeface="Segoe UI"/>
                      </a:endParaRPr>
                    </a:p>
                  </a:txBody>
                  <a:tcPr marL="6350" marR="6350" marT="0" marB="0"/>
                </a:tc>
                <a:tc>
                  <a:txBody>
                    <a:bodyPr/>
                    <a:lstStyle/>
                    <a:p>
                      <a:pPr algn="r">
                        <a:spcAft>
                          <a:spcPts val="0"/>
                        </a:spcAft>
                      </a:pPr>
                      <a:r>
                        <a:rPr lang="en-US" sz="1800">
                          <a:effectLst/>
                        </a:rPr>
                        <a:t> </a:t>
                      </a:r>
                      <a:endParaRPr lang="el-GR" sz="18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1800">
                          <a:effectLst/>
                        </a:rPr>
                        <a:t> </a:t>
                      </a:r>
                      <a:endParaRPr lang="el-GR" sz="18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1800" dirty="0">
                          <a:effectLst/>
                        </a:rPr>
                        <a:t> </a:t>
                      </a:r>
                      <a:endParaRPr lang="el-GR" sz="1800" dirty="0">
                        <a:solidFill>
                          <a:srgbClr val="000000"/>
                        </a:solidFill>
                        <a:effectLst/>
                        <a:latin typeface="Microsoft Sans Serif"/>
                        <a:ea typeface="Microsoft Sans Serif"/>
                      </a:endParaRPr>
                    </a:p>
                  </a:txBody>
                  <a:tcPr marL="6350" marR="6350" marT="0" marB="0"/>
                </a:tc>
              </a:tr>
              <a:tr h="263337">
                <a:tc>
                  <a:txBody>
                    <a:bodyPr/>
                    <a:lstStyle/>
                    <a:p>
                      <a:pPr marL="127000" indent="-241300" algn="r">
                        <a:spcAft>
                          <a:spcPts val="0"/>
                        </a:spcAft>
                      </a:pPr>
                      <a:r>
                        <a:rPr lang="el-GR" sz="1800" dirty="0">
                          <a:effectLst/>
                        </a:rPr>
                        <a:t>c.</a:t>
                      </a:r>
                      <a:endParaRPr lang="el-GR" sz="1800" dirty="0">
                        <a:effectLst/>
                        <a:latin typeface="Segoe UI"/>
                        <a:ea typeface="Segoe UI"/>
                      </a:endParaRPr>
                    </a:p>
                  </a:txBody>
                  <a:tcPr marL="6350" marR="6350" marT="0" marB="0"/>
                </a:tc>
                <a:tc>
                  <a:txBody>
                    <a:bodyPr/>
                    <a:lstStyle/>
                    <a:p>
                      <a:pPr marL="88900" indent="-241300" algn="r">
                        <a:spcAft>
                          <a:spcPts val="0"/>
                        </a:spcAft>
                      </a:pPr>
                      <a:r>
                        <a:rPr lang="el-GR" sz="1600">
                          <a:effectLst/>
                        </a:rPr>
                        <a:t>level</a:t>
                      </a:r>
                      <a:endParaRPr lang="el-GR" sz="1600">
                        <a:effectLst/>
                        <a:latin typeface="Segoe UI"/>
                        <a:ea typeface="Segoe UI"/>
                      </a:endParaRPr>
                    </a:p>
                  </a:txBody>
                  <a:tcPr marL="6350" marR="6350" marT="0" marB="0"/>
                </a:tc>
                <a:tc>
                  <a:txBody>
                    <a:bodyPr/>
                    <a:lstStyle/>
                    <a:p>
                      <a:pPr algn="r">
                        <a:spcAft>
                          <a:spcPts val="0"/>
                        </a:spcAft>
                      </a:pPr>
                      <a:r>
                        <a:rPr lang="en-US" sz="500" dirty="0">
                          <a:effectLst/>
                        </a:rPr>
                        <a:t> </a:t>
                      </a:r>
                      <a:endParaRPr lang="el-GR" sz="1200" dirty="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r>
              <a:tr h="263337">
                <a:tc>
                  <a:txBody>
                    <a:bodyPr/>
                    <a:lstStyle/>
                    <a:p>
                      <a:pPr marL="127000" indent="-241300" algn="r">
                        <a:spcAft>
                          <a:spcPts val="0"/>
                        </a:spcAft>
                      </a:pPr>
                      <a:r>
                        <a:rPr lang="el-GR" sz="1800" dirty="0">
                          <a:effectLst/>
                        </a:rPr>
                        <a:t>d.</a:t>
                      </a:r>
                      <a:endParaRPr lang="el-GR" sz="1800" dirty="0">
                        <a:effectLst/>
                        <a:latin typeface="Segoe UI"/>
                        <a:ea typeface="Segoe UI"/>
                      </a:endParaRPr>
                    </a:p>
                  </a:txBody>
                  <a:tcPr marL="6350" marR="6350" marT="0" marB="0"/>
                </a:tc>
                <a:tc>
                  <a:txBody>
                    <a:bodyPr/>
                    <a:lstStyle/>
                    <a:p>
                      <a:pPr marL="88900" indent="-241300" algn="r">
                        <a:spcAft>
                          <a:spcPts val="0"/>
                        </a:spcAft>
                      </a:pPr>
                      <a:r>
                        <a:rPr lang="el-GR" sz="1600">
                          <a:effectLst/>
                        </a:rPr>
                        <a:t>nursery</a:t>
                      </a:r>
                      <a:endParaRPr lang="el-GR" sz="1600">
                        <a:effectLst/>
                        <a:latin typeface="Segoe UI"/>
                        <a:ea typeface="Segoe UI"/>
                      </a:endParaRPr>
                    </a:p>
                  </a:txBody>
                  <a:tcPr marL="6350" marR="6350" marT="0" marB="0"/>
                </a:tc>
                <a:tc>
                  <a:txBody>
                    <a:bodyPr/>
                    <a:lstStyle/>
                    <a:p>
                      <a:pPr algn="r">
                        <a:spcAft>
                          <a:spcPts val="0"/>
                        </a:spcAft>
                      </a:pPr>
                      <a:r>
                        <a:rPr lang="en-US" sz="500" dirty="0">
                          <a:effectLst/>
                        </a:rPr>
                        <a:t> </a:t>
                      </a:r>
                      <a:endParaRPr lang="el-GR" sz="1200" dirty="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r>
              <a:tr h="263337">
                <a:tc>
                  <a:txBody>
                    <a:bodyPr/>
                    <a:lstStyle/>
                    <a:p>
                      <a:pPr marL="127000" indent="-241300" algn="r">
                        <a:spcAft>
                          <a:spcPts val="0"/>
                        </a:spcAft>
                      </a:pPr>
                      <a:r>
                        <a:rPr lang="el-GR" sz="1800" dirty="0">
                          <a:effectLst/>
                        </a:rPr>
                        <a:t>e.</a:t>
                      </a:r>
                      <a:endParaRPr lang="el-GR" sz="1800" dirty="0">
                        <a:effectLst/>
                        <a:latin typeface="Segoe UI"/>
                        <a:ea typeface="Segoe UI"/>
                      </a:endParaRPr>
                    </a:p>
                  </a:txBody>
                  <a:tcPr marL="6350" marR="6350" marT="0" marB="0"/>
                </a:tc>
                <a:tc>
                  <a:txBody>
                    <a:bodyPr/>
                    <a:lstStyle/>
                    <a:p>
                      <a:pPr marL="88900" indent="-241300" algn="r">
                        <a:spcAft>
                          <a:spcPts val="0"/>
                        </a:spcAft>
                      </a:pPr>
                      <a:r>
                        <a:rPr lang="el-GR" sz="1600">
                          <a:effectLst/>
                        </a:rPr>
                        <a:t>primary</a:t>
                      </a:r>
                      <a:endParaRPr lang="el-GR" sz="1600">
                        <a:effectLst/>
                        <a:latin typeface="Segoe UI"/>
                        <a:ea typeface="Segoe UI"/>
                      </a:endParaRPr>
                    </a:p>
                  </a:txBody>
                  <a:tcPr marL="6350" marR="6350" marT="0" marB="0"/>
                </a:tc>
                <a:tc>
                  <a:txBody>
                    <a:bodyPr/>
                    <a:lstStyle/>
                    <a:p>
                      <a:pPr algn="r">
                        <a:spcAft>
                          <a:spcPts val="0"/>
                        </a:spcAft>
                      </a:pPr>
                      <a:r>
                        <a:rPr lang="en-US" sz="500" dirty="0">
                          <a:effectLst/>
                        </a:rPr>
                        <a:t> </a:t>
                      </a:r>
                      <a:endParaRPr lang="el-GR" sz="1200" dirty="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r>
              <a:tr h="263337">
                <a:tc>
                  <a:txBody>
                    <a:bodyPr/>
                    <a:lstStyle/>
                    <a:p>
                      <a:pPr marL="127000" indent="-241300" algn="r">
                        <a:spcAft>
                          <a:spcPts val="0"/>
                        </a:spcAft>
                      </a:pPr>
                      <a:r>
                        <a:rPr lang="el-GR" sz="1800" dirty="0">
                          <a:effectLst/>
                        </a:rPr>
                        <a:t>f.</a:t>
                      </a:r>
                      <a:endParaRPr lang="el-GR" sz="1800" dirty="0">
                        <a:effectLst/>
                        <a:latin typeface="Segoe UI"/>
                        <a:ea typeface="Segoe UI"/>
                      </a:endParaRPr>
                    </a:p>
                  </a:txBody>
                  <a:tcPr marL="6350" marR="6350" marT="0" marB="0"/>
                </a:tc>
                <a:tc>
                  <a:txBody>
                    <a:bodyPr/>
                    <a:lstStyle/>
                    <a:p>
                      <a:pPr marL="88900" indent="-241300" algn="r">
                        <a:spcAft>
                          <a:spcPts val="0"/>
                        </a:spcAft>
                      </a:pPr>
                      <a:r>
                        <a:rPr lang="el-GR" sz="1600">
                          <a:effectLst/>
                        </a:rPr>
                        <a:t>secondary</a:t>
                      </a:r>
                      <a:endParaRPr lang="el-GR" sz="1600">
                        <a:effectLst/>
                        <a:latin typeface="Segoe UI"/>
                        <a:ea typeface="Segoe UI"/>
                      </a:endParaRPr>
                    </a:p>
                  </a:txBody>
                  <a:tcPr marL="6350" marR="6350" marT="0" marB="0"/>
                </a:tc>
                <a:tc>
                  <a:txBody>
                    <a:bodyPr/>
                    <a:lstStyle/>
                    <a:p>
                      <a:pPr algn="r">
                        <a:spcAft>
                          <a:spcPts val="0"/>
                        </a:spcAft>
                      </a:pPr>
                      <a:r>
                        <a:rPr lang="en-US" sz="500" dirty="0">
                          <a:effectLst/>
                        </a:rPr>
                        <a:t> </a:t>
                      </a:r>
                      <a:endParaRPr lang="el-GR" sz="1200" dirty="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r>
              <a:tr h="263337">
                <a:tc>
                  <a:txBody>
                    <a:bodyPr/>
                    <a:lstStyle/>
                    <a:p>
                      <a:pPr marL="127000" algn="r">
                        <a:spcAft>
                          <a:spcPts val="0"/>
                        </a:spcAft>
                      </a:pPr>
                      <a:r>
                        <a:rPr lang="el-GR" sz="1800" spc="50" dirty="0">
                          <a:effectLst/>
                        </a:rPr>
                        <a:t>g</a:t>
                      </a:r>
                      <a:r>
                        <a:rPr lang="en-US" sz="1800" spc="50" dirty="0">
                          <a:effectLst/>
                        </a:rPr>
                        <a:t>.</a:t>
                      </a:r>
                      <a:endParaRPr lang="el-GR" sz="1800" spc="50" dirty="0">
                        <a:effectLst/>
                        <a:latin typeface="Segoe UI"/>
                        <a:ea typeface="Segoe UI"/>
                      </a:endParaRPr>
                    </a:p>
                  </a:txBody>
                  <a:tcPr marL="6350" marR="6350" marT="0" marB="0"/>
                </a:tc>
                <a:tc>
                  <a:txBody>
                    <a:bodyPr/>
                    <a:lstStyle/>
                    <a:p>
                      <a:pPr marL="88900" indent="-241300" algn="r">
                        <a:spcAft>
                          <a:spcPts val="0"/>
                        </a:spcAft>
                      </a:pPr>
                      <a:r>
                        <a:rPr lang="el-GR" sz="1600">
                          <a:effectLst/>
                        </a:rPr>
                        <a:t>called</a:t>
                      </a:r>
                      <a:endParaRPr lang="el-GR" sz="1600">
                        <a:effectLst/>
                        <a:latin typeface="Segoe UI"/>
                        <a:ea typeface="Segoe UI"/>
                      </a:endParaRPr>
                    </a:p>
                  </a:txBody>
                  <a:tcPr marL="6350" marR="6350" marT="0" marB="0"/>
                </a:tc>
                <a:tc>
                  <a:txBody>
                    <a:bodyPr/>
                    <a:lstStyle/>
                    <a:p>
                      <a:pPr algn="r">
                        <a:spcAft>
                          <a:spcPts val="0"/>
                        </a:spcAft>
                      </a:pPr>
                      <a:r>
                        <a:rPr lang="en-US" sz="500" dirty="0">
                          <a:effectLst/>
                        </a:rPr>
                        <a:t> </a:t>
                      </a:r>
                      <a:endParaRPr lang="el-GR" sz="1200" dirty="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r>
              <a:tr h="263337">
                <a:tc>
                  <a:txBody>
                    <a:bodyPr/>
                    <a:lstStyle/>
                    <a:p>
                      <a:pPr marL="127000" indent="-241300" algn="r">
                        <a:spcAft>
                          <a:spcPts val="0"/>
                        </a:spcAft>
                      </a:pPr>
                      <a:r>
                        <a:rPr lang="el-GR" sz="1800" dirty="0">
                          <a:effectLst/>
                        </a:rPr>
                        <a:t>h.</a:t>
                      </a:r>
                      <a:endParaRPr lang="el-GR" sz="1800" dirty="0">
                        <a:effectLst/>
                        <a:latin typeface="Segoe UI"/>
                        <a:ea typeface="Segoe UI"/>
                      </a:endParaRPr>
                    </a:p>
                  </a:txBody>
                  <a:tcPr marL="6350" marR="6350" marT="0" marB="0"/>
                </a:tc>
                <a:tc>
                  <a:txBody>
                    <a:bodyPr/>
                    <a:lstStyle/>
                    <a:p>
                      <a:pPr marL="88900" indent="-241300" algn="r">
                        <a:spcAft>
                          <a:spcPts val="0"/>
                        </a:spcAft>
                      </a:pPr>
                      <a:r>
                        <a:rPr lang="el-GR" sz="1600">
                          <a:effectLst/>
                        </a:rPr>
                        <a:t>exam</a:t>
                      </a:r>
                      <a:endParaRPr lang="el-GR" sz="1600">
                        <a:effectLst/>
                        <a:latin typeface="Segoe UI"/>
                        <a:ea typeface="Segoe UI"/>
                      </a:endParaRPr>
                    </a:p>
                  </a:txBody>
                  <a:tcPr marL="6350" marR="6350" marT="0" marB="0"/>
                </a:tc>
                <a:tc>
                  <a:txBody>
                    <a:bodyPr/>
                    <a:lstStyle/>
                    <a:p>
                      <a:pPr algn="r">
                        <a:spcAft>
                          <a:spcPts val="0"/>
                        </a:spcAft>
                      </a:pPr>
                      <a:r>
                        <a:rPr lang="en-US" sz="500" dirty="0">
                          <a:effectLst/>
                        </a:rPr>
                        <a:t> </a:t>
                      </a:r>
                      <a:endParaRPr lang="el-GR" sz="1200" dirty="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r>
              <a:tr h="263337">
                <a:tc>
                  <a:txBody>
                    <a:bodyPr/>
                    <a:lstStyle/>
                    <a:p>
                      <a:pPr marL="127000" indent="-241300" algn="r">
                        <a:spcAft>
                          <a:spcPts val="0"/>
                        </a:spcAft>
                      </a:pPr>
                      <a:r>
                        <a:rPr lang="el-GR" sz="1800" dirty="0">
                          <a:effectLst/>
                        </a:rPr>
                        <a:t>i.</a:t>
                      </a:r>
                      <a:endParaRPr lang="el-GR" sz="1800" dirty="0">
                        <a:effectLst/>
                        <a:latin typeface="Segoe UI"/>
                        <a:ea typeface="Segoe UI"/>
                      </a:endParaRPr>
                    </a:p>
                  </a:txBody>
                  <a:tcPr marL="6350" marR="6350" marT="0" marB="0"/>
                </a:tc>
                <a:tc>
                  <a:txBody>
                    <a:bodyPr/>
                    <a:lstStyle/>
                    <a:p>
                      <a:pPr marL="88900" indent="-241300" algn="r">
                        <a:spcAft>
                          <a:spcPts val="0"/>
                        </a:spcAft>
                      </a:pPr>
                      <a:r>
                        <a:rPr lang="el-GR" sz="1600" dirty="0">
                          <a:effectLst/>
                        </a:rPr>
                        <a:t>school</a:t>
                      </a:r>
                      <a:endParaRPr lang="el-GR" sz="1600" dirty="0">
                        <a:effectLst/>
                        <a:latin typeface="Segoe UI"/>
                        <a:ea typeface="Segoe UI"/>
                      </a:endParaRPr>
                    </a:p>
                  </a:txBody>
                  <a:tcPr marL="6350" marR="6350" marT="0" marB="0"/>
                </a:tc>
                <a:tc>
                  <a:txBody>
                    <a:bodyPr/>
                    <a:lstStyle/>
                    <a:p>
                      <a:pPr algn="r">
                        <a:spcAft>
                          <a:spcPts val="0"/>
                        </a:spcAft>
                      </a:pPr>
                      <a:r>
                        <a:rPr lang="en-US" sz="500" dirty="0">
                          <a:effectLst/>
                        </a:rPr>
                        <a:t> </a:t>
                      </a:r>
                      <a:endParaRPr lang="el-GR" sz="1200" dirty="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r>
              <a:tr h="263337">
                <a:tc>
                  <a:txBody>
                    <a:bodyPr/>
                    <a:lstStyle/>
                    <a:p>
                      <a:pPr marL="127000" algn="r">
                        <a:spcAft>
                          <a:spcPts val="0"/>
                        </a:spcAft>
                      </a:pPr>
                      <a:r>
                        <a:rPr lang="el-GR" sz="1800" spc="50" dirty="0">
                          <a:effectLst/>
                        </a:rPr>
                        <a:t>j·</a:t>
                      </a:r>
                      <a:endParaRPr lang="el-GR" sz="1800" spc="50" dirty="0">
                        <a:effectLst/>
                        <a:latin typeface="Segoe UI"/>
                        <a:ea typeface="Segoe UI"/>
                      </a:endParaRPr>
                    </a:p>
                  </a:txBody>
                  <a:tcPr marL="6350" marR="6350" marT="0" marB="0"/>
                </a:tc>
                <a:tc>
                  <a:txBody>
                    <a:bodyPr/>
                    <a:lstStyle/>
                    <a:p>
                      <a:pPr marL="88900" indent="-241300" algn="r">
                        <a:spcAft>
                          <a:spcPts val="0"/>
                        </a:spcAft>
                      </a:pPr>
                      <a:r>
                        <a:rPr lang="el-GR" sz="1600" dirty="0">
                          <a:effectLst/>
                        </a:rPr>
                        <a:t>sixth</a:t>
                      </a:r>
                      <a:endParaRPr lang="el-GR" sz="1600" dirty="0">
                        <a:effectLst/>
                        <a:latin typeface="Segoe UI"/>
                        <a:ea typeface="Segoe UI"/>
                      </a:endParaRPr>
                    </a:p>
                  </a:txBody>
                  <a:tcPr marL="6350" marR="6350" marT="0" marB="0"/>
                </a:tc>
                <a:tc>
                  <a:txBody>
                    <a:bodyPr/>
                    <a:lstStyle/>
                    <a:p>
                      <a:pPr algn="r">
                        <a:spcAft>
                          <a:spcPts val="0"/>
                        </a:spcAft>
                      </a:pPr>
                      <a:r>
                        <a:rPr lang="en-US" sz="500" dirty="0">
                          <a:effectLst/>
                        </a:rPr>
                        <a:t> </a:t>
                      </a:r>
                      <a:endParaRPr lang="el-GR" sz="1200" dirty="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lgn="r">
                        <a:spcAft>
                          <a:spcPts val="0"/>
                        </a:spcAft>
                      </a:pPr>
                      <a:r>
                        <a:rPr lang="en-US" sz="500" dirty="0">
                          <a:effectLst/>
                        </a:rPr>
                        <a:t> </a:t>
                      </a:r>
                      <a:endParaRPr lang="el-GR" sz="1200" dirty="0">
                        <a:solidFill>
                          <a:srgbClr val="000000"/>
                        </a:solidFill>
                        <a:effectLst/>
                        <a:latin typeface="Microsoft Sans Serif"/>
                        <a:ea typeface="Microsoft Sans Serif"/>
                      </a:endParaRPr>
                    </a:p>
                  </a:txBody>
                  <a:tcPr marL="6350" marR="6350" marT="0" marB="0"/>
                </a:tc>
              </a:tr>
            </a:tbl>
          </a:graphicData>
        </a:graphic>
      </p:graphicFrame>
    </p:spTree>
    <p:extLst>
      <p:ext uri="{BB962C8B-B14F-4D97-AF65-F5344CB8AC3E}">
        <p14:creationId xmlns:p14="http://schemas.microsoft.com/office/powerpoint/2010/main" val="1508198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dirty="0" smtClean="0"/>
              <a:t>STRESSED SYLLABLES</a:t>
            </a:r>
            <a:endParaRPr lang="el-GR" dirty="0"/>
          </a:p>
        </p:txBody>
      </p:sp>
      <p:sp>
        <p:nvSpPr>
          <p:cNvPr id="3" name="Content Placeholder 2"/>
          <p:cNvSpPr>
            <a:spLocks noGrp="1"/>
          </p:cNvSpPr>
          <p:nvPr>
            <p:ph idx="1"/>
          </p:nvPr>
        </p:nvSpPr>
        <p:spPr>
          <a:xfrm>
            <a:off x="457200" y="1600200"/>
            <a:ext cx="8579296" cy="4525963"/>
          </a:xfrm>
          <a:solidFill>
            <a:schemeClr val="accent5">
              <a:lumMod val="40000"/>
              <a:lumOff val="60000"/>
            </a:schemeClr>
          </a:solidFill>
        </p:spPr>
        <p:txBody>
          <a:bodyPr>
            <a:normAutofit lnSpcReduction="10000"/>
          </a:bodyPr>
          <a:lstStyle/>
          <a:p>
            <a:pPr fontAlgn="auto"/>
            <a:r>
              <a:rPr lang="en-US" sz="2800" dirty="0" smtClean="0"/>
              <a:t>Children =</a:t>
            </a:r>
            <a:r>
              <a:rPr lang="en-US" sz="2800" dirty="0"/>
              <a:t> 2 </a:t>
            </a:r>
            <a:r>
              <a:rPr lang="en-US" sz="2800" dirty="0" smtClean="0"/>
              <a:t>syllables, </a:t>
            </a:r>
            <a:r>
              <a:rPr lang="en-US" sz="2800" dirty="0"/>
              <a:t> </a:t>
            </a:r>
            <a:r>
              <a:rPr lang="en-US" sz="2800" dirty="0" err="1" smtClean="0"/>
              <a:t>chil-dren</a:t>
            </a:r>
            <a:r>
              <a:rPr lang="en-US" sz="2800" dirty="0" smtClean="0"/>
              <a:t>,  /</a:t>
            </a:r>
            <a:r>
              <a:rPr lang="en-US" sz="2800" dirty="0"/>
              <a:t>ˈ</a:t>
            </a:r>
            <a:r>
              <a:rPr lang="en-US" sz="2800" dirty="0" err="1" smtClean="0"/>
              <a:t>tʃɪldrən</a:t>
            </a:r>
            <a:r>
              <a:rPr lang="en-US" sz="2800" dirty="0" smtClean="0"/>
              <a:t>/</a:t>
            </a:r>
          </a:p>
          <a:p>
            <a:pPr fontAlgn="auto"/>
            <a:r>
              <a:rPr lang="en-US" sz="2800" dirty="0" smtClean="0"/>
              <a:t>Level =  2 syllables, </a:t>
            </a:r>
            <a:r>
              <a:rPr lang="en-US" sz="2800" dirty="0" err="1" smtClean="0"/>
              <a:t>lev</a:t>
            </a:r>
            <a:r>
              <a:rPr lang="en-US" sz="2800" dirty="0" smtClean="0"/>
              <a:t>-el,</a:t>
            </a:r>
            <a:r>
              <a:rPr lang="en-US" sz="2800" b="1" dirty="0" smtClean="0"/>
              <a:t> </a:t>
            </a:r>
            <a:r>
              <a:rPr lang="en-US" sz="2800" dirty="0" smtClean="0"/>
              <a:t>/</a:t>
            </a:r>
            <a:r>
              <a:rPr lang="en-US" sz="2800" dirty="0"/>
              <a:t>ˈ</a:t>
            </a:r>
            <a:r>
              <a:rPr lang="en-US" sz="2800" dirty="0" err="1"/>
              <a:t>levəl</a:t>
            </a:r>
            <a:r>
              <a:rPr lang="en-US" sz="2800" dirty="0" smtClean="0"/>
              <a:t>/</a:t>
            </a:r>
          </a:p>
          <a:p>
            <a:pPr fontAlgn="auto"/>
            <a:r>
              <a:rPr lang="en-US" sz="2800" dirty="0" smtClean="0"/>
              <a:t>Nursery = 3 syllables, </a:t>
            </a:r>
            <a:r>
              <a:rPr lang="en-US" sz="2800" dirty="0" err="1" smtClean="0"/>
              <a:t>nurs</a:t>
            </a:r>
            <a:r>
              <a:rPr lang="en-US" sz="2800" dirty="0" smtClean="0"/>
              <a:t>-</a:t>
            </a:r>
            <a:r>
              <a:rPr lang="en-US" sz="2800" dirty="0" err="1" smtClean="0"/>
              <a:t>er</a:t>
            </a:r>
            <a:r>
              <a:rPr lang="en-US" sz="2800" dirty="0" smtClean="0"/>
              <a:t>-y,</a:t>
            </a:r>
            <a:r>
              <a:rPr lang="en-US" sz="2800" b="1" dirty="0" smtClean="0"/>
              <a:t> </a:t>
            </a:r>
            <a:r>
              <a:rPr lang="en-US" sz="2800" dirty="0" smtClean="0"/>
              <a:t>/</a:t>
            </a:r>
            <a:r>
              <a:rPr lang="en-US" sz="2800" dirty="0"/>
              <a:t>ˈ</a:t>
            </a:r>
            <a:r>
              <a:rPr lang="en-US" sz="2800" dirty="0" err="1"/>
              <a:t>nɜːsəri</a:t>
            </a:r>
            <a:r>
              <a:rPr lang="en-US" sz="2800" dirty="0" smtClean="0"/>
              <a:t>/</a:t>
            </a:r>
          </a:p>
          <a:p>
            <a:r>
              <a:rPr lang="en-US" sz="2800" dirty="0" smtClean="0"/>
              <a:t>Primary = </a:t>
            </a:r>
            <a:r>
              <a:rPr lang="fr-FR" sz="2800" dirty="0"/>
              <a:t> 3 </a:t>
            </a:r>
            <a:r>
              <a:rPr lang="fr-FR" sz="2800" dirty="0" err="1" smtClean="0"/>
              <a:t>syllables</a:t>
            </a:r>
            <a:r>
              <a:rPr lang="fr-FR" sz="2800" dirty="0" smtClean="0"/>
              <a:t>,</a:t>
            </a:r>
            <a:r>
              <a:rPr lang="fr-FR" sz="2800" dirty="0"/>
              <a:t>  </a:t>
            </a:r>
            <a:r>
              <a:rPr lang="fr-FR" sz="2800" dirty="0" err="1" smtClean="0"/>
              <a:t>pri</a:t>
            </a:r>
            <a:r>
              <a:rPr lang="fr-FR" sz="2800" dirty="0" smtClean="0"/>
              <a:t>-</a:t>
            </a:r>
            <a:r>
              <a:rPr lang="fr-FR" sz="2800" dirty="0" err="1" smtClean="0"/>
              <a:t>ma-ry</a:t>
            </a:r>
            <a:r>
              <a:rPr lang="fr-FR" sz="2800" b="1" dirty="0" smtClean="0"/>
              <a:t>, </a:t>
            </a:r>
            <a:r>
              <a:rPr lang="en-US" sz="2800" dirty="0"/>
              <a:t> /ˈ</a:t>
            </a:r>
            <a:r>
              <a:rPr lang="en-US" sz="2800" dirty="0" err="1"/>
              <a:t>praɪməri</a:t>
            </a:r>
            <a:r>
              <a:rPr lang="en-US" sz="2800" dirty="0" smtClean="0"/>
              <a:t>/</a:t>
            </a:r>
          </a:p>
          <a:p>
            <a:r>
              <a:rPr lang="en-US" sz="2800" dirty="0" smtClean="0"/>
              <a:t>Secondary = </a:t>
            </a:r>
            <a:r>
              <a:rPr lang="fr-FR" sz="2800" dirty="0"/>
              <a:t>3</a:t>
            </a:r>
            <a:r>
              <a:rPr lang="fr-FR" sz="2800" dirty="0" smtClean="0"/>
              <a:t> </a:t>
            </a:r>
            <a:r>
              <a:rPr lang="fr-FR" sz="2800" dirty="0" err="1" smtClean="0"/>
              <a:t>syllables</a:t>
            </a:r>
            <a:r>
              <a:rPr lang="fr-FR" sz="2800" dirty="0" smtClean="0"/>
              <a:t>, sec-</a:t>
            </a:r>
            <a:r>
              <a:rPr lang="fr-FR" sz="2800" dirty="0" err="1" smtClean="0"/>
              <a:t>ond</a:t>
            </a:r>
            <a:r>
              <a:rPr lang="fr-FR" sz="2800" dirty="0" smtClean="0"/>
              <a:t>-</a:t>
            </a:r>
            <a:r>
              <a:rPr lang="fr-FR" sz="2800" dirty="0" err="1" smtClean="0"/>
              <a:t>ar</a:t>
            </a:r>
            <a:r>
              <a:rPr lang="fr-FR" sz="2800" dirty="0" smtClean="0"/>
              <a:t>-y,</a:t>
            </a:r>
            <a:r>
              <a:rPr lang="en-US" sz="2800" dirty="0" smtClean="0"/>
              <a:t> /ˈ</a:t>
            </a:r>
            <a:r>
              <a:rPr lang="en-US" sz="2800" dirty="0" err="1" smtClean="0"/>
              <a:t>sekənd</a:t>
            </a:r>
            <a:r>
              <a:rPr lang="en-US" sz="2800" dirty="0" smtClean="0"/>
              <a:t>(ə)</a:t>
            </a:r>
            <a:r>
              <a:rPr lang="en-US" sz="2800" dirty="0" err="1" smtClean="0"/>
              <a:t>ri</a:t>
            </a:r>
            <a:r>
              <a:rPr lang="en-US" sz="2800" dirty="0" smtClean="0"/>
              <a:t>/</a:t>
            </a:r>
          </a:p>
          <a:p>
            <a:r>
              <a:rPr lang="en-US" sz="2800" dirty="0" smtClean="0"/>
              <a:t>Called = 1 syllable, called, /kɔːl/</a:t>
            </a:r>
          </a:p>
          <a:p>
            <a:r>
              <a:rPr lang="en-US" sz="2800" dirty="0" smtClean="0"/>
              <a:t>Exam = </a:t>
            </a:r>
            <a:r>
              <a:rPr lang="fr-FR" sz="2800" dirty="0"/>
              <a:t> 2 </a:t>
            </a:r>
            <a:r>
              <a:rPr lang="fr-FR" sz="2800" dirty="0" err="1" smtClean="0"/>
              <a:t>syllables</a:t>
            </a:r>
            <a:r>
              <a:rPr lang="fr-FR" sz="2800" dirty="0" smtClean="0"/>
              <a:t>,</a:t>
            </a:r>
            <a:r>
              <a:rPr lang="fr-FR" sz="2800" dirty="0"/>
              <a:t> </a:t>
            </a:r>
            <a:r>
              <a:rPr lang="fr-FR" sz="2800" dirty="0" err="1" smtClean="0"/>
              <a:t>ex-am</a:t>
            </a:r>
            <a:r>
              <a:rPr lang="fr-FR" sz="2800" dirty="0" smtClean="0"/>
              <a:t>, </a:t>
            </a:r>
            <a:r>
              <a:rPr lang="en-US" sz="2800" dirty="0"/>
              <a:t>/</a:t>
            </a:r>
            <a:r>
              <a:rPr lang="en-US" sz="2800" dirty="0" err="1"/>
              <a:t>ɪɡˈzæm</a:t>
            </a:r>
            <a:r>
              <a:rPr lang="en-US" sz="2800" dirty="0" smtClean="0"/>
              <a:t>/</a:t>
            </a:r>
          </a:p>
          <a:p>
            <a:r>
              <a:rPr lang="en-US" sz="2800" dirty="0" smtClean="0"/>
              <a:t>School = </a:t>
            </a:r>
            <a:r>
              <a:rPr lang="en-US" sz="2800" dirty="0"/>
              <a:t> 1 </a:t>
            </a:r>
            <a:r>
              <a:rPr lang="en-US" sz="2800" dirty="0" smtClean="0"/>
              <a:t>syllable, school, </a:t>
            </a:r>
            <a:r>
              <a:rPr lang="en-US" sz="2800" dirty="0"/>
              <a:t>/</a:t>
            </a:r>
            <a:r>
              <a:rPr lang="en-US" sz="2800" dirty="0" err="1"/>
              <a:t>skuːl</a:t>
            </a:r>
            <a:r>
              <a:rPr lang="en-US" sz="2800" dirty="0" smtClean="0"/>
              <a:t>/</a:t>
            </a:r>
          </a:p>
          <a:p>
            <a:r>
              <a:rPr lang="en-US" sz="2800" dirty="0" smtClean="0"/>
              <a:t>Sixth = 1 syllable, sixth, </a:t>
            </a:r>
            <a:r>
              <a:rPr lang="en-US" sz="2800" dirty="0"/>
              <a:t>/</a:t>
            </a:r>
            <a:r>
              <a:rPr lang="en-US" sz="2800" dirty="0" err="1"/>
              <a:t>sɪks</a:t>
            </a:r>
            <a:r>
              <a:rPr lang="el-GR" sz="2800" dirty="0"/>
              <a:t>θ/</a:t>
            </a:r>
            <a:endParaRPr lang="fr-FR" sz="2800" b="1" dirty="0"/>
          </a:p>
          <a:p>
            <a:endParaRPr lang="fr-FR" sz="2800" dirty="0" smtClean="0"/>
          </a:p>
          <a:p>
            <a:endParaRPr lang="fr-FR" b="1" dirty="0"/>
          </a:p>
          <a:p>
            <a:pPr fontAlgn="auto"/>
            <a:endParaRPr lang="en-US" dirty="0" smtClean="0"/>
          </a:p>
          <a:p>
            <a:pPr fontAlgn="auto"/>
            <a:endParaRPr lang="el-GR" dirty="0"/>
          </a:p>
        </p:txBody>
      </p:sp>
    </p:spTree>
    <p:extLst>
      <p:ext uri="{BB962C8B-B14F-4D97-AF65-F5344CB8AC3E}">
        <p14:creationId xmlns:p14="http://schemas.microsoft.com/office/powerpoint/2010/main" val="31370067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a:solidFill>
            <a:schemeClr val="accent2">
              <a:lumMod val="40000"/>
              <a:lumOff val="60000"/>
            </a:schemeClr>
          </a:solidFill>
        </p:spPr>
        <p:txBody>
          <a:bodyPr>
            <a:normAutofit fontScale="90000"/>
          </a:bodyPr>
          <a:lstStyle/>
          <a:p>
            <a:r>
              <a:rPr lang="en-US" b="1" dirty="0" smtClean="0"/>
              <a:t/>
            </a:r>
            <a:br>
              <a:rPr lang="en-US" b="1" dirty="0" smtClean="0"/>
            </a:br>
            <a:r>
              <a:rPr lang="en-US" b="1" dirty="0" smtClean="0"/>
              <a:t>B</a:t>
            </a:r>
            <a:r>
              <a:rPr lang="en-US" b="1" dirty="0"/>
              <a:t>. Hearing a model</a:t>
            </a:r>
            <a:r>
              <a:rPr lang="el-GR" dirty="0"/>
              <a:t/>
            </a:r>
            <a:br>
              <a:rPr lang="el-GR" dirty="0"/>
            </a:br>
            <a:endParaRPr lang="el-GR" dirty="0"/>
          </a:p>
        </p:txBody>
      </p:sp>
      <p:sp>
        <p:nvSpPr>
          <p:cNvPr id="3" name="Content Placeholder 2"/>
          <p:cNvSpPr>
            <a:spLocks noGrp="1"/>
          </p:cNvSpPr>
          <p:nvPr>
            <p:ph idx="1"/>
          </p:nvPr>
        </p:nvSpPr>
        <p:spPr>
          <a:xfrm>
            <a:off x="457200" y="1196752"/>
            <a:ext cx="8229600" cy="5184576"/>
          </a:xfrm>
          <a:solidFill>
            <a:schemeClr val="accent5">
              <a:lumMod val="40000"/>
              <a:lumOff val="60000"/>
            </a:schemeClr>
          </a:solidFill>
        </p:spPr>
        <p:txBody>
          <a:bodyPr>
            <a:normAutofit/>
          </a:bodyPr>
          <a:lstStyle/>
          <a:p>
            <a:r>
              <a:rPr lang="en-US" sz="2400" i="1" dirty="0" smtClean="0"/>
              <a:t>You </a:t>
            </a:r>
            <a:r>
              <a:rPr lang="en-US" sz="2400" i="1" dirty="0"/>
              <a:t>are going to hear a short talk from a student to his study group at university</a:t>
            </a:r>
            <a:r>
              <a:rPr lang="en-US" sz="2400" i="1" dirty="0" smtClean="0"/>
              <a:t>.</a:t>
            </a:r>
            <a:endParaRPr lang="el-GR" sz="2400" dirty="0"/>
          </a:p>
          <a:p>
            <a:r>
              <a:rPr lang="en-US" sz="2400" dirty="0"/>
              <a:t>1.  1.20 Listen to the first part of the talk. Complete Table 1.</a:t>
            </a:r>
            <a:endParaRPr lang="el-GR" sz="2400" dirty="0"/>
          </a:p>
          <a:p>
            <a:r>
              <a:rPr lang="en-US" sz="2400" dirty="0"/>
              <a:t>2.  1.21 Listen to the second part of the talk. Tick in Table 1:</a:t>
            </a:r>
            <a:endParaRPr lang="el-GR" sz="2400" dirty="0"/>
          </a:p>
          <a:p>
            <a:pPr marL="0" indent="0">
              <a:buNone/>
            </a:pPr>
            <a:r>
              <a:rPr lang="en-US" sz="2400" dirty="0"/>
              <a:t>  </a:t>
            </a:r>
            <a:r>
              <a:rPr lang="en-US" sz="2400" dirty="0" smtClean="0"/>
              <a:t>         </a:t>
            </a:r>
            <a:r>
              <a:rPr lang="en-US" sz="2400" b="1" dirty="0" smtClean="0"/>
              <a:t>- </a:t>
            </a:r>
            <a:r>
              <a:rPr lang="en-US" sz="2400" b="1" dirty="0"/>
              <a:t>the schools he went to.    - the exams he took.</a:t>
            </a:r>
            <a:endParaRPr lang="el-GR" sz="2400" b="1" dirty="0"/>
          </a:p>
          <a:p>
            <a:endParaRPr lang="el-GR" dirty="0"/>
          </a:p>
        </p:txBody>
      </p:sp>
      <p:graphicFrame>
        <p:nvGraphicFramePr>
          <p:cNvPr id="4" name="Table 3"/>
          <p:cNvGraphicFramePr>
            <a:graphicFrameLocks noGrp="1"/>
          </p:cNvGraphicFramePr>
          <p:nvPr>
            <p:extLst>
              <p:ext uri="{D42A27DB-BD31-4B8C-83A1-F6EECF244321}">
                <p14:modId xmlns:p14="http://schemas.microsoft.com/office/powerpoint/2010/main" val="3958380524"/>
              </p:ext>
            </p:extLst>
          </p:nvPr>
        </p:nvGraphicFramePr>
        <p:xfrm>
          <a:off x="1331641" y="3573016"/>
          <a:ext cx="6175648" cy="2763327"/>
        </p:xfrm>
        <a:graphic>
          <a:graphicData uri="http://schemas.openxmlformats.org/drawingml/2006/table">
            <a:tbl>
              <a:tblPr>
                <a:tableStyleId>{5C22544A-7EE6-4342-B048-85BDC9FD1C3A}</a:tableStyleId>
              </a:tblPr>
              <a:tblGrid>
                <a:gridCol w="2468377"/>
                <a:gridCol w="1321957"/>
                <a:gridCol w="2385314"/>
              </a:tblGrid>
              <a:tr h="698881">
                <a:tc>
                  <a:txBody>
                    <a:bodyPr/>
                    <a:lstStyle/>
                    <a:p>
                      <a:pPr marL="139700" indent="-241300">
                        <a:lnSpc>
                          <a:spcPts val="1350"/>
                        </a:lnSpc>
                        <a:spcBef>
                          <a:spcPts val="600"/>
                        </a:spcBef>
                        <a:spcAft>
                          <a:spcPts val="0"/>
                        </a:spcAft>
                      </a:pPr>
                      <a:endParaRPr lang="en-US" sz="2000" b="1" dirty="0" smtClean="0">
                        <a:effectLst/>
                      </a:endParaRPr>
                    </a:p>
                    <a:p>
                      <a:pPr marL="139700" indent="-241300" algn="ctr">
                        <a:lnSpc>
                          <a:spcPts val="1350"/>
                        </a:lnSpc>
                        <a:spcBef>
                          <a:spcPts val="600"/>
                        </a:spcBef>
                        <a:spcAft>
                          <a:spcPts val="0"/>
                        </a:spcAft>
                      </a:pPr>
                      <a:r>
                        <a:rPr lang="el-GR" sz="2000" b="1" dirty="0" smtClean="0">
                          <a:effectLst/>
                        </a:rPr>
                        <a:t>type </a:t>
                      </a:r>
                      <a:r>
                        <a:rPr lang="el-GR" sz="2000" b="1" dirty="0">
                          <a:effectLst/>
                        </a:rPr>
                        <a:t>of school</a:t>
                      </a:r>
                      <a:endParaRPr lang="el-GR" sz="2000" b="1" dirty="0">
                        <a:effectLst/>
                        <a:latin typeface="Segoe UI"/>
                        <a:ea typeface="Segoe UI"/>
                      </a:endParaRPr>
                    </a:p>
                  </a:txBody>
                  <a:tcPr marL="6350" marR="6350" marT="0" marB="0"/>
                </a:tc>
                <a:tc>
                  <a:txBody>
                    <a:bodyPr/>
                    <a:lstStyle/>
                    <a:p>
                      <a:pPr marL="127000" indent="-241300">
                        <a:lnSpc>
                          <a:spcPts val="1350"/>
                        </a:lnSpc>
                        <a:spcBef>
                          <a:spcPts val="600"/>
                        </a:spcBef>
                        <a:spcAft>
                          <a:spcPts val="0"/>
                        </a:spcAft>
                      </a:pPr>
                      <a:endParaRPr lang="en-US" sz="2000" b="1" dirty="0" smtClean="0">
                        <a:effectLst/>
                      </a:endParaRPr>
                    </a:p>
                    <a:p>
                      <a:pPr marL="127000" indent="-241300" algn="ctr">
                        <a:lnSpc>
                          <a:spcPts val="1350"/>
                        </a:lnSpc>
                        <a:spcBef>
                          <a:spcPts val="600"/>
                        </a:spcBef>
                        <a:spcAft>
                          <a:spcPts val="0"/>
                        </a:spcAft>
                      </a:pPr>
                      <a:r>
                        <a:rPr lang="el-GR" sz="2000" b="1" dirty="0" smtClean="0">
                          <a:effectLst/>
                        </a:rPr>
                        <a:t>age range</a:t>
                      </a:r>
                      <a:endParaRPr lang="en-US" sz="2000" b="1" dirty="0" smtClean="0">
                        <a:effectLst/>
                      </a:endParaRPr>
                    </a:p>
                    <a:p>
                      <a:pPr marL="127000" indent="-241300">
                        <a:lnSpc>
                          <a:spcPts val="1350"/>
                        </a:lnSpc>
                        <a:spcBef>
                          <a:spcPts val="600"/>
                        </a:spcBef>
                        <a:spcAft>
                          <a:spcPts val="0"/>
                        </a:spcAft>
                      </a:pPr>
                      <a:endParaRPr lang="el-GR" sz="2000" b="1" dirty="0">
                        <a:effectLst/>
                        <a:latin typeface="Segoe UI"/>
                        <a:ea typeface="Segoe UI"/>
                      </a:endParaRPr>
                    </a:p>
                  </a:txBody>
                  <a:tcPr marL="6350" marR="6350" marT="0" marB="0"/>
                </a:tc>
                <a:tc>
                  <a:txBody>
                    <a:bodyPr/>
                    <a:lstStyle/>
                    <a:p>
                      <a:pPr marL="127000" indent="-241300">
                        <a:lnSpc>
                          <a:spcPts val="1350"/>
                        </a:lnSpc>
                        <a:spcBef>
                          <a:spcPts val="600"/>
                        </a:spcBef>
                        <a:spcAft>
                          <a:spcPts val="0"/>
                        </a:spcAft>
                      </a:pPr>
                      <a:endParaRPr lang="en-US" sz="2000" b="1" dirty="0" smtClean="0">
                        <a:effectLst/>
                      </a:endParaRPr>
                    </a:p>
                    <a:p>
                      <a:pPr marL="127000" indent="-241300" algn="ctr">
                        <a:lnSpc>
                          <a:spcPts val="1350"/>
                        </a:lnSpc>
                        <a:spcBef>
                          <a:spcPts val="600"/>
                        </a:spcBef>
                        <a:spcAft>
                          <a:spcPts val="0"/>
                        </a:spcAft>
                      </a:pPr>
                      <a:r>
                        <a:rPr lang="el-GR" sz="2000" b="1" dirty="0" smtClean="0">
                          <a:effectLst/>
                        </a:rPr>
                        <a:t>exams </a:t>
                      </a:r>
                      <a:r>
                        <a:rPr lang="el-GR" sz="2000" b="1" dirty="0">
                          <a:effectLst/>
                        </a:rPr>
                        <a:t>at the end</a:t>
                      </a:r>
                      <a:endParaRPr lang="el-GR" sz="2000" b="1" dirty="0">
                        <a:effectLst/>
                        <a:latin typeface="Segoe UI"/>
                        <a:ea typeface="Segoe UI"/>
                      </a:endParaRPr>
                    </a:p>
                  </a:txBody>
                  <a:tcPr marL="6350" marR="6350" marT="0" marB="0"/>
                </a:tc>
              </a:tr>
              <a:tr h="517578">
                <a:tc>
                  <a:txBody>
                    <a:bodyPr/>
                    <a:lstStyle/>
                    <a:p>
                      <a:pPr marL="139700">
                        <a:spcAft>
                          <a:spcPts val="0"/>
                        </a:spcAft>
                      </a:pPr>
                      <a:r>
                        <a:rPr lang="el-GR" sz="2000" spc="-50" dirty="0">
                          <a:effectLst/>
                        </a:rPr>
                        <a:t>nursery</a:t>
                      </a:r>
                      <a:endParaRPr lang="el-GR" sz="2000" spc="-50" dirty="0">
                        <a:effectLst/>
                        <a:latin typeface="Calibri"/>
                        <a:ea typeface="Calibri"/>
                        <a:cs typeface="Calibri"/>
                      </a:endParaRPr>
                    </a:p>
                  </a:txBody>
                  <a:tcPr marL="6350" marR="6350" marT="0" marB="0"/>
                </a:tc>
                <a:tc>
                  <a:txBody>
                    <a:bodyPr/>
                    <a:lstStyle/>
                    <a:p>
                      <a:pPr>
                        <a:spcAft>
                          <a:spcPts val="0"/>
                        </a:spcAft>
                      </a:pPr>
                      <a:r>
                        <a:rPr lang="en-US" sz="2000" dirty="0">
                          <a:effectLst/>
                        </a:rPr>
                        <a:t> </a:t>
                      </a:r>
                      <a:endParaRPr lang="el-GR" sz="2000" dirty="0">
                        <a:solidFill>
                          <a:srgbClr val="000000"/>
                        </a:solidFill>
                        <a:effectLst/>
                        <a:latin typeface="Microsoft Sans Serif"/>
                        <a:ea typeface="Microsoft Sans Serif"/>
                      </a:endParaRPr>
                    </a:p>
                  </a:txBody>
                  <a:tcPr marL="6350" marR="6350" marT="0" marB="0"/>
                </a:tc>
                <a:tc>
                  <a:txBody>
                    <a:bodyPr/>
                    <a:lstStyle/>
                    <a:p>
                      <a:pPr>
                        <a:spcAft>
                          <a:spcPts val="0"/>
                        </a:spcAft>
                      </a:pPr>
                      <a:r>
                        <a:rPr lang="en-US" sz="2000" dirty="0">
                          <a:effectLst/>
                        </a:rPr>
                        <a:t> </a:t>
                      </a:r>
                      <a:endParaRPr lang="el-GR" sz="2000" dirty="0">
                        <a:solidFill>
                          <a:srgbClr val="000000"/>
                        </a:solidFill>
                        <a:effectLst/>
                        <a:latin typeface="Microsoft Sans Serif"/>
                        <a:ea typeface="Microsoft Sans Serif"/>
                      </a:endParaRPr>
                    </a:p>
                  </a:txBody>
                  <a:tcPr marL="6350" marR="6350" marT="0" marB="0"/>
                </a:tc>
              </a:tr>
              <a:tr h="507314">
                <a:tc>
                  <a:txBody>
                    <a:bodyPr/>
                    <a:lstStyle/>
                    <a:p>
                      <a:pP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r>
              <a:tr h="517578">
                <a:tc>
                  <a:txBody>
                    <a:bodyPr/>
                    <a:lstStyle/>
                    <a:p>
                      <a:pP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r>
              <a:tr h="521976">
                <a:tc>
                  <a:txBody>
                    <a:bodyPr/>
                    <a:lstStyle/>
                    <a:p>
                      <a:pPr>
                        <a:spcAft>
                          <a:spcPts val="0"/>
                        </a:spcAft>
                      </a:pPr>
                      <a:r>
                        <a:rPr lang="en-US" sz="500" dirty="0">
                          <a:effectLst/>
                        </a:rPr>
                        <a:t> </a:t>
                      </a:r>
                      <a:endParaRPr lang="el-GR" sz="1200" dirty="0">
                        <a:solidFill>
                          <a:srgbClr val="000000"/>
                        </a:solidFill>
                        <a:effectLst/>
                        <a:latin typeface="Microsoft Sans Serif"/>
                        <a:ea typeface="Microsoft Sans Serif"/>
                      </a:endParaRPr>
                    </a:p>
                  </a:txBody>
                  <a:tcPr marL="6350" marR="6350" marT="0" marB="0"/>
                </a:tc>
                <a:tc>
                  <a:txBody>
                    <a:bodyPr/>
                    <a:lstStyle/>
                    <a:p>
                      <a:pPr>
                        <a:spcAft>
                          <a:spcPts val="0"/>
                        </a:spcAft>
                      </a:pPr>
                      <a:r>
                        <a:rPr lang="en-US" sz="500">
                          <a:effectLst/>
                        </a:rPr>
                        <a:t> </a:t>
                      </a:r>
                      <a:endParaRPr lang="el-GR" sz="1200">
                        <a:solidFill>
                          <a:srgbClr val="000000"/>
                        </a:solidFill>
                        <a:effectLst/>
                        <a:latin typeface="Microsoft Sans Serif"/>
                        <a:ea typeface="Microsoft Sans Serif"/>
                      </a:endParaRPr>
                    </a:p>
                  </a:txBody>
                  <a:tcPr marL="6350" marR="6350" marT="0" marB="0"/>
                </a:tc>
                <a:tc>
                  <a:txBody>
                    <a:bodyPr/>
                    <a:lstStyle/>
                    <a:p>
                      <a:pPr>
                        <a:spcAft>
                          <a:spcPts val="0"/>
                        </a:spcAft>
                      </a:pPr>
                      <a:r>
                        <a:rPr lang="en-US" sz="500" dirty="0">
                          <a:effectLst/>
                        </a:rPr>
                        <a:t> </a:t>
                      </a:r>
                      <a:endParaRPr lang="el-GR" sz="1200" dirty="0">
                        <a:solidFill>
                          <a:srgbClr val="000000"/>
                        </a:solidFill>
                        <a:effectLst/>
                        <a:latin typeface="Microsoft Sans Serif"/>
                        <a:ea typeface="Microsoft Sans Serif"/>
                      </a:endParaRPr>
                    </a:p>
                  </a:txBody>
                  <a:tcPr marL="6350" marR="6350" marT="0" marB="0"/>
                </a:tc>
              </a:tr>
            </a:tbl>
          </a:graphicData>
        </a:graphic>
      </p:graphicFrame>
    </p:spTree>
    <p:extLst>
      <p:ext uri="{BB962C8B-B14F-4D97-AF65-F5344CB8AC3E}">
        <p14:creationId xmlns:p14="http://schemas.microsoft.com/office/powerpoint/2010/main" val="38234501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dirty="0" smtClean="0"/>
              <a:t>ANSWERS</a:t>
            </a:r>
            <a:endParaRPr lang="el-GR"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0960707"/>
              </p:ext>
            </p:extLst>
          </p:nvPr>
        </p:nvGraphicFramePr>
        <p:xfrm>
          <a:off x="755576" y="1844824"/>
          <a:ext cx="7848872" cy="4104456"/>
        </p:xfrm>
        <a:graphic>
          <a:graphicData uri="http://schemas.openxmlformats.org/drawingml/2006/table">
            <a:tbl>
              <a:tblPr>
                <a:tableStyleId>{5C22544A-7EE6-4342-B048-85BDC9FD1C3A}</a:tableStyleId>
              </a:tblPr>
              <a:tblGrid>
                <a:gridCol w="3065687"/>
                <a:gridCol w="1705612"/>
                <a:gridCol w="3077573"/>
              </a:tblGrid>
              <a:tr h="835748">
                <a:tc>
                  <a:txBody>
                    <a:bodyPr/>
                    <a:lstStyle/>
                    <a:p>
                      <a:pPr marL="139700" indent="-241300">
                        <a:lnSpc>
                          <a:spcPts val="1350"/>
                        </a:lnSpc>
                        <a:spcBef>
                          <a:spcPts val="600"/>
                        </a:spcBef>
                        <a:spcAft>
                          <a:spcPts val="0"/>
                        </a:spcAft>
                      </a:pPr>
                      <a:endParaRPr lang="en-US" sz="1800" b="1" dirty="0" smtClean="0">
                        <a:effectLst/>
                      </a:endParaRPr>
                    </a:p>
                    <a:p>
                      <a:pPr marL="139700" indent="-241300">
                        <a:lnSpc>
                          <a:spcPts val="1350"/>
                        </a:lnSpc>
                        <a:spcBef>
                          <a:spcPts val="600"/>
                        </a:spcBef>
                        <a:spcAft>
                          <a:spcPts val="0"/>
                        </a:spcAft>
                      </a:pPr>
                      <a:r>
                        <a:rPr lang="el-GR" sz="1800" b="1" dirty="0" smtClean="0">
                          <a:effectLst/>
                        </a:rPr>
                        <a:t>type </a:t>
                      </a:r>
                      <a:r>
                        <a:rPr lang="el-GR" sz="1800" b="1" dirty="0">
                          <a:effectLst/>
                        </a:rPr>
                        <a:t>of school</a:t>
                      </a:r>
                      <a:endParaRPr lang="el-GR" sz="1800" b="1" dirty="0">
                        <a:effectLst/>
                        <a:latin typeface="Segoe UI"/>
                        <a:ea typeface="Segoe UI"/>
                      </a:endParaRPr>
                    </a:p>
                  </a:txBody>
                  <a:tcPr marL="6350" marR="6350" marT="0" marB="0"/>
                </a:tc>
                <a:tc>
                  <a:txBody>
                    <a:bodyPr/>
                    <a:lstStyle/>
                    <a:p>
                      <a:pPr marL="127000" indent="-241300">
                        <a:lnSpc>
                          <a:spcPts val="1350"/>
                        </a:lnSpc>
                        <a:spcBef>
                          <a:spcPts val="600"/>
                        </a:spcBef>
                        <a:spcAft>
                          <a:spcPts val="0"/>
                        </a:spcAft>
                      </a:pPr>
                      <a:endParaRPr lang="en-US" sz="1800" b="1" dirty="0" smtClean="0">
                        <a:effectLst/>
                      </a:endParaRPr>
                    </a:p>
                    <a:p>
                      <a:pPr marL="127000" indent="-241300">
                        <a:lnSpc>
                          <a:spcPts val="1350"/>
                        </a:lnSpc>
                        <a:spcBef>
                          <a:spcPts val="600"/>
                        </a:spcBef>
                        <a:spcAft>
                          <a:spcPts val="0"/>
                        </a:spcAft>
                      </a:pPr>
                      <a:r>
                        <a:rPr lang="el-GR" sz="1800" b="1" dirty="0" smtClean="0">
                          <a:effectLst/>
                        </a:rPr>
                        <a:t>age </a:t>
                      </a:r>
                      <a:r>
                        <a:rPr lang="el-GR" sz="1800" b="1" dirty="0">
                          <a:effectLst/>
                        </a:rPr>
                        <a:t>range</a:t>
                      </a:r>
                      <a:endParaRPr lang="el-GR" sz="1800" b="1" dirty="0">
                        <a:effectLst/>
                        <a:latin typeface="Segoe UI"/>
                        <a:ea typeface="Segoe UI"/>
                      </a:endParaRPr>
                    </a:p>
                  </a:txBody>
                  <a:tcPr marL="6350" marR="6350" marT="0" marB="0"/>
                </a:tc>
                <a:tc>
                  <a:txBody>
                    <a:bodyPr/>
                    <a:lstStyle/>
                    <a:p>
                      <a:pPr marL="127000" indent="-241300">
                        <a:lnSpc>
                          <a:spcPts val="1350"/>
                        </a:lnSpc>
                        <a:spcBef>
                          <a:spcPts val="600"/>
                        </a:spcBef>
                        <a:spcAft>
                          <a:spcPts val="0"/>
                        </a:spcAft>
                      </a:pPr>
                      <a:endParaRPr lang="en-US" sz="1800" b="1" dirty="0" smtClean="0">
                        <a:effectLst/>
                      </a:endParaRPr>
                    </a:p>
                    <a:p>
                      <a:pPr marL="127000" indent="-241300">
                        <a:lnSpc>
                          <a:spcPts val="1350"/>
                        </a:lnSpc>
                        <a:spcBef>
                          <a:spcPts val="600"/>
                        </a:spcBef>
                        <a:spcAft>
                          <a:spcPts val="0"/>
                        </a:spcAft>
                      </a:pPr>
                      <a:r>
                        <a:rPr lang="el-GR" sz="1800" b="1" dirty="0" smtClean="0">
                          <a:effectLst/>
                        </a:rPr>
                        <a:t>exams </a:t>
                      </a:r>
                      <a:r>
                        <a:rPr lang="el-GR" sz="1800" b="1" dirty="0">
                          <a:effectLst/>
                        </a:rPr>
                        <a:t>at the end</a:t>
                      </a:r>
                      <a:endParaRPr lang="el-GR" sz="1800" b="1" dirty="0">
                        <a:effectLst/>
                        <a:latin typeface="Segoe UI"/>
                        <a:ea typeface="Segoe UI"/>
                      </a:endParaRPr>
                    </a:p>
                  </a:txBody>
                  <a:tcPr marL="6350" marR="6350" marT="0" marB="0"/>
                </a:tc>
              </a:tr>
              <a:tr h="819499">
                <a:tc>
                  <a:txBody>
                    <a:bodyPr/>
                    <a:lstStyle/>
                    <a:p>
                      <a:pPr marL="139700">
                        <a:spcAft>
                          <a:spcPts val="0"/>
                        </a:spcAft>
                      </a:pPr>
                      <a:r>
                        <a:rPr lang="el-GR" sz="1800" spc="-50" dirty="0">
                          <a:effectLst/>
                        </a:rPr>
                        <a:t>nursery</a:t>
                      </a:r>
                      <a:endParaRPr lang="el-GR" sz="1800" spc="-50" dirty="0">
                        <a:effectLst/>
                        <a:latin typeface="Calibri"/>
                        <a:ea typeface="Calibri"/>
                        <a:cs typeface="Calibri"/>
                      </a:endParaRPr>
                    </a:p>
                  </a:txBody>
                  <a:tcPr marL="6350" marR="6350" marT="0" marB="0"/>
                </a:tc>
                <a:tc>
                  <a:txBody>
                    <a:bodyPr/>
                    <a:lstStyle/>
                    <a:p>
                      <a:pPr>
                        <a:spcAft>
                          <a:spcPts val="0"/>
                        </a:spcAft>
                      </a:pPr>
                      <a:r>
                        <a:rPr lang="en-US" sz="1800" dirty="0">
                          <a:effectLst/>
                        </a:rPr>
                        <a:t> </a:t>
                      </a:r>
                      <a:r>
                        <a:rPr lang="en-US" sz="1800" dirty="0" smtClean="0">
                          <a:effectLst/>
                        </a:rPr>
                        <a:t> 3-5</a:t>
                      </a:r>
                      <a:endParaRPr lang="el-GR" sz="1800" dirty="0">
                        <a:solidFill>
                          <a:srgbClr val="000000"/>
                        </a:solidFill>
                        <a:effectLst/>
                        <a:latin typeface="Microsoft Sans Serif"/>
                        <a:ea typeface="Microsoft Sans Serif"/>
                      </a:endParaRPr>
                    </a:p>
                  </a:txBody>
                  <a:tcPr marL="6350" marR="6350" marT="0" marB="0"/>
                </a:tc>
                <a:tc>
                  <a:txBody>
                    <a:bodyPr/>
                    <a:lstStyle/>
                    <a:p>
                      <a:pPr>
                        <a:spcAft>
                          <a:spcPts val="0"/>
                        </a:spcAft>
                      </a:pPr>
                      <a:r>
                        <a:rPr lang="en-US" sz="1800" dirty="0">
                          <a:effectLst/>
                        </a:rPr>
                        <a:t> </a:t>
                      </a:r>
                      <a:r>
                        <a:rPr lang="en-US" sz="1800" dirty="0" smtClean="0">
                          <a:effectLst/>
                        </a:rPr>
                        <a:t>none</a:t>
                      </a:r>
                      <a:endParaRPr lang="el-GR" sz="1800" dirty="0">
                        <a:solidFill>
                          <a:srgbClr val="000000"/>
                        </a:solidFill>
                        <a:effectLst/>
                        <a:latin typeface="Microsoft Sans Serif"/>
                        <a:ea typeface="Microsoft Sans Serif"/>
                      </a:endParaRPr>
                    </a:p>
                  </a:txBody>
                  <a:tcPr marL="6350" marR="6350" marT="0" marB="0"/>
                </a:tc>
              </a:tr>
              <a:tr h="803247">
                <a:tc>
                  <a:txBody>
                    <a:bodyPr/>
                    <a:lstStyle/>
                    <a:p>
                      <a:pPr>
                        <a:spcAft>
                          <a:spcPts val="0"/>
                        </a:spcAft>
                      </a:pPr>
                      <a:r>
                        <a:rPr lang="en-US" sz="1800" dirty="0">
                          <a:effectLst/>
                        </a:rPr>
                        <a:t> </a:t>
                      </a:r>
                      <a:endParaRPr lang="en-US" sz="1800" dirty="0" smtClean="0">
                        <a:effectLst/>
                      </a:endParaRPr>
                    </a:p>
                    <a:p>
                      <a:pPr>
                        <a:spcAft>
                          <a:spcPts val="0"/>
                        </a:spcAft>
                      </a:pPr>
                      <a:r>
                        <a:rPr lang="en-US" sz="1800" dirty="0" smtClean="0">
                          <a:solidFill>
                            <a:srgbClr val="000000"/>
                          </a:solidFill>
                          <a:effectLst/>
                          <a:latin typeface="Microsoft Sans Serif"/>
                          <a:ea typeface="Microsoft Sans Serif"/>
                        </a:rPr>
                        <a:t>primary  √</a:t>
                      </a:r>
                      <a:endParaRPr lang="el-GR" sz="1800" dirty="0">
                        <a:solidFill>
                          <a:srgbClr val="000000"/>
                        </a:solidFill>
                        <a:effectLst/>
                        <a:latin typeface="Microsoft Sans Serif"/>
                        <a:ea typeface="Microsoft Sans Serif"/>
                      </a:endParaRPr>
                    </a:p>
                  </a:txBody>
                  <a:tcPr marL="6350" marR="6350" marT="0" marB="0"/>
                </a:tc>
                <a:tc>
                  <a:txBody>
                    <a:bodyPr/>
                    <a:lstStyle/>
                    <a:p>
                      <a:pPr>
                        <a:spcAft>
                          <a:spcPts val="0"/>
                        </a:spcAft>
                      </a:pPr>
                      <a:r>
                        <a:rPr lang="en-US" sz="1800" dirty="0">
                          <a:effectLst/>
                        </a:rPr>
                        <a:t> </a:t>
                      </a:r>
                      <a:r>
                        <a:rPr lang="en-US" sz="1800" dirty="0" smtClean="0">
                          <a:effectLst/>
                        </a:rPr>
                        <a:t>5-11</a:t>
                      </a:r>
                      <a:endParaRPr lang="el-GR" sz="1800" dirty="0">
                        <a:solidFill>
                          <a:srgbClr val="000000"/>
                        </a:solidFill>
                        <a:effectLst/>
                        <a:latin typeface="Microsoft Sans Serif"/>
                        <a:ea typeface="Microsoft Sans Serif"/>
                      </a:endParaRPr>
                    </a:p>
                  </a:txBody>
                  <a:tcPr marL="6350" marR="6350" marT="0" marB="0"/>
                </a:tc>
                <a:tc>
                  <a:txBody>
                    <a:bodyPr/>
                    <a:lstStyle/>
                    <a:p>
                      <a:pPr>
                        <a:spcAft>
                          <a:spcPts val="0"/>
                        </a:spcAft>
                      </a:pPr>
                      <a:r>
                        <a:rPr lang="en-US" sz="1800" dirty="0">
                          <a:effectLst/>
                        </a:rPr>
                        <a:t> </a:t>
                      </a:r>
                      <a:r>
                        <a:rPr lang="en-US" sz="1800" dirty="0" smtClean="0">
                          <a:effectLst/>
                        </a:rPr>
                        <a:t>most=none;</a:t>
                      </a:r>
                    </a:p>
                    <a:p>
                      <a:pPr>
                        <a:spcAft>
                          <a:spcPts val="0"/>
                        </a:spcAft>
                      </a:pPr>
                      <a:r>
                        <a:rPr lang="en-US" sz="1800" dirty="0" smtClean="0">
                          <a:solidFill>
                            <a:srgbClr val="000000"/>
                          </a:solidFill>
                          <a:effectLst/>
                          <a:latin typeface="Microsoft Sans Serif"/>
                          <a:ea typeface="Microsoft Sans Serif"/>
                        </a:rPr>
                        <a:t>A few= 11+ </a:t>
                      </a:r>
                      <a:endParaRPr lang="el-GR" sz="1800" dirty="0">
                        <a:solidFill>
                          <a:srgbClr val="000000"/>
                        </a:solidFill>
                        <a:effectLst/>
                        <a:latin typeface="Microsoft Sans Serif"/>
                        <a:ea typeface="Microsoft Sans Serif"/>
                      </a:endParaRPr>
                    </a:p>
                  </a:txBody>
                  <a:tcPr marL="6350" marR="6350" marT="0" marB="0"/>
                </a:tc>
              </a:tr>
              <a:tr h="819499">
                <a:tc>
                  <a:txBody>
                    <a:bodyPr/>
                    <a:lstStyle/>
                    <a:p>
                      <a:pPr>
                        <a:spcAft>
                          <a:spcPts val="0"/>
                        </a:spcAft>
                      </a:pPr>
                      <a:r>
                        <a:rPr lang="en-US" sz="1800" dirty="0">
                          <a:effectLst/>
                        </a:rPr>
                        <a:t> </a:t>
                      </a:r>
                      <a:r>
                        <a:rPr lang="en-US" sz="1800" dirty="0" smtClean="0">
                          <a:effectLst/>
                        </a:rPr>
                        <a:t>secondary  </a:t>
                      </a:r>
                      <a:r>
                        <a:rPr lang="en-US" sz="1800" dirty="0" smtClean="0">
                          <a:solidFill>
                            <a:srgbClr val="000000"/>
                          </a:solidFill>
                          <a:effectLst/>
                          <a:latin typeface="Microsoft Sans Serif"/>
                          <a:ea typeface="Microsoft Sans Serif"/>
                        </a:rPr>
                        <a:t>√</a:t>
                      </a:r>
                      <a:endParaRPr lang="el-GR" sz="1800" dirty="0">
                        <a:solidFill>
                          <a:srgbClr val="000000"/>
                        </a:solidFill>
                        <a:effectLst/>
                        <a:latin typeface="Microsoft Sans Serif"/>
                        <a:ea typeface="Microsoft Sans Serif"/>
                      </a:endParaRPr>
                    </a:p>
                  </a:txBody>
                  <a:tcPr marL="6350" marR="6350" marT="0" marB="0"/>
                </a:tc>
                <a:tc>
                  <a:txBody>
                    <a:bodyPr/>
                    <a:lstStyle/>
                    <a:p>
                      <a:pPr>
                        <a:spcAft>
                          <a:spcPts val="0"/>
                        </a:spcAft>
                      </a:pPr>
                      <a:r>
                        <a:rPr lang="en-US" sz="1800" dirty="0">
                          <a:effectLst/>
                        </a:rPr>
                        <a:t> </a:t>
                      </a:r>
                      <a:r>
                        <a:rPr lang="en-US" sz="1800" dirty="0" smtClean="0">
                          <a:effectLst/>
                        </a:rPr>
                        <a:t>11-16</a:t>
                      </a:r>
                      <a:endParaRPr lang="el-GR" sz="1800" dirty="0">
                        <a:solidFill>
                          <a:srgbClr val="000000"/>
                        </a:solidFill>
                        <a:effectLst/>
                        <a:latin typeface="Microsoft Sans Serif"/>
                        <a:ea typeface="Microsoft Sans Serif"/>
                      </a:endParaRPr>
                    </a:p>
                  </a:txBody>
                  <a:tcPr marL="6350" marR="6350" marT="0" marB="0"/>
                </a:tc>
                <a:tc>
                  <a:txBody>
                    <a:bodyPr/>
                    <a:lstStyle/>
                    <a:p>
                      <a:pPr>
                        <a:spcAft>
                          <a:spcPts val="0"/>
                        </a:spcAft>
                      </a:pPr>
                      <a:r>
                        <a:rPr lang="en-US" sz="1800" dirty="0">
                          <a:effectLst/>
                        </a:rPr>
                        <a:t> </a:t>
                      </a:r>
                      <a:r>
                        <a:rPr lang="en-US" sz="1800" dirty="0" smtClean="0">
                          <a:effectLst/>
                        </a:rPr>
                        <a:t>GCSEs </a:t>
                      </a:r>
                      <a:r>
                        <a:rPr lang="en-US" sz="1800" dirty="0" smtClean="0">
                          <a:solidFill>
                            <a:srgbClr val="000000"/>
                          </a:solidFill>
                          <a:effectLst/>
                          <a:latin typeface="Microsoft Sans Serif"/>
                          <a:ea typeface="Microsoft Sans Serif"/>
                        </a:rPr>
                        <a:t>√</a:t>
                      </a:r>
                      <a:endParaRPr lang="el-GR" sz="1800" dirty="0">
                        <a:solidFill>
                          <a:srgbClr val="000000"/>
                        </a:solidFill>
                        <a:effectLst/>
                        <a:latin typeface="Microsoft Sans Serif"/>
                        <a:ea typeface="Microsoft Sans Serif"/>
                      </a:endParaRPr>
                    </a:p>
                  </a:txBody>
                  <a:tcPr marL="6350" marR="6350" marT="0" marB="0"/>
                </a:tc>
              </a:tr>
              <a:tr h="826463">
                <a:tc>
                  <a:txBody>
                    <a:bodyPr/>
                    <a:lstStyle/>
                    <a:p>
                      <a:pPr>
                        <a:spcAft>
                          <a:spcPts val="0"/>
                        </a:spcAft>
                      </a:pPr>
                      <a:r>
                        <a:rPr lang="en-US" sz="1800" dirty="0">
                          <a:effectLst/>
                        </a:rPr>
                        <a:t> </a:t>
                      </a:r>
                      <a:r>
                        <a:rPr lang="en-US" sz="1800" dirty="0" smtClean="0">
                          <a:effectLst/>
                        </a:rPr>
                        <a:t>sixth form</a:t>
                      </a:r>
                      <a:endParaRPr lang="el-GR" sz="1800" dirty="0">
                        <a:solidFill>
                          <a:srgbClr val="000000"/>
                        </a:solidFill>
                        <a:effectLst/>
                        <a:latin typeface="Microsoft Sans Serif"/>
                        <a:ea typeface="Microsoft Sans Serif"/>
                      </a:endParaRPr>
                    </a:p>
                  </a:txBody>
                  <a:tcPr marL="6350" marR="6350" marT="0" marB="0"/>
                </a:tc>
                <a:tc>
                  <a:txBody>
                    <a:bodyPr/>
                    <a:lstStyle/>
                    <a:p>
                      <a:pPr>
                        <a:spcAft>
                          <a:spcPts val="0"/>
                        </a:spcAft>
                      </a:pPr>
                      <a:r>
                        <a:rPr lang="en-US" sz="1800" dirty="0">
                          <a:effectLst/>
                        </a:rPr>
                        <a:t> </a:t>
                      </a:r>
                      <a:r>
                        <a:rPr lang="en-US" sz="1800" dirty="0" smtClean="0">
                          <a:effectLst/>
                        </a:rPr>
                        <a:t>16-18</a:t>
                      </a:r>
                      <a:endParaRPr lang="el-GR" sz="1800" dirty="0">
                        <a:solidFill>
                          <a:srgbClr val="000000"/>
                        </a:solidFill>
                        <a:effectLst/>
                        <a:latin typeface="Microsoft Sans Serif"/>
                        <a:ea typeface="Microsoft Sans Serif"/>
                      </a:endParaRPr>
                    </a:p>
                  </a:txBody>
                  <a:tcPr marL="6350" marR="6350" marT="0" marB="0"/>
                </a:tc>
                <a:tc>
                  <a:txBody>
                    <a:bodyPr/>
                    <a:lstStyle/>
                    <a:p>
                      <a:pPr>
                        <a:spcAft>
                          <a:spcPts val="0"/>
                        </a:spcAft>
                      </a:pPr>
                      <a:r>
                        <a:rPr lang="en-US" sz="1800" dirty="0">
                          <a:effectLst/>
                        </a:rPr>
                        <a:t> </a:t>
                      </a:r>
                      <a:r>
                        <a:rPr lang="en-US" sz="1800" dirty="0" smtClean="0">
                          <a:effectLst/>
                        </a:rPr>
                        <a:t>A levels  </a:t>
                      </a:r>
                      <a:r>
                        <a:rPr lang="en-US" sz="1800" dirty="0" smtClean="0">
                          <a:solidFill>
                            <a:srgbClr val="000000"/>
                          </a:solidFill>
                          <a:effectLst/>
                          <a:latin typeface="Microsoft Sans Serif"/>
                          <a:ea typeface="Microsoft Sans Serif"/>
                        </a:rPr>
                        <a:t>√</a:t>
                      </a:r>
                      <a:endParaRPr lang="el-GR" sz="1800" dirty="0">
                        <a:solidFill>
                          <a:srgbClr val="000000"/>
                        </a:solidFill>
                        <a:effectLst/>
                        <a:latin typeface="Microsoft Sans Serif"/>
                        <a:ea typeface="Microsoft Sans Serif"/>
                      </a:endParaRPr>
                    </a:p>
                  </a:txBody>
                  <a:tcPr marL="6350" marR="6350" marT="0" marB="0"/>
                </a:tc>
              </a:tr>
            </a:tbl>
          </a:graphicData>
        </a:graphic>
      </p:graphicFrame>
    </p:spTree>
    <p:extLst>
      <p:ext uri="{BB962C8B-B14F-4D97-AF65-F5344CB8AC3E}">
        <p14:creationId xmlns:p14="http://schemas.microsoft.com/office/powerpoint/2010/main" val="35973098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dirty="0" smtClean="0"/>
              <a:t>TWO MORE QUESTIONS</a:t>
            </a:r>
            <a:endParaRPr lang="el-GR" dirty="0"/>
          </a:p>
        </p:txBody>
      </p:sp>
      <p:sp>
        <p:nvSpPr>
          <p:cNvPr id="3" name="Content Placeholder 2"/>
          <p:cNvSpPr>
            <a:spLocks noGrp="1"/>
          </p:cNvSpPr>
          <p:nvPr>
            <p:ph idx="1"/>
          </p:nvPr>
        </p:nvSpPr>
        <p:spPr>
          <a:solidFill>
            <a:schemeClr val="accent5">
              <a:lumMod val="40000"/>
              <a:lumOff val="60000"/>
            </a:schemeClr>
          </a:solidFill>
        </p:spPr>
        <p:txBody>
          <a:bodyPr/>
          <a:lstStyle/>
          <a:p>
            <a:pPr marL="0" indent="0">
              <a:buNone/>
            </a:pPr>
            <a:endParaRPr lang="en-US" dirty="0" smtClean="0"/>
          </a:p>
          <a:p>
            <a:r>
              <a:rPr lang="en-US" dirty="0" smtClean="0"/>
              <a:t>3</a:t>
            </a:r>
            <a:r>
              <a:rPr lang="en-US" dirty="0"/>
              <a:t>. How does the student organize his talk</a:t>
            </a:r>
            <a:r>
              <a:rPr lang="en-US" dirty="0" smtClean="0"/>
              <a:t>?</a:t>
            </a:r>
          </a:p>
          <a:p>
            <a:pPr marL="0" indent="0">
              <a:buNone/>
            </a:pPr>
            <a:endParaRPr lang="el-GR" dirty="0"/>
          </a:p>
          <a:p>
            <a:r>
              <a:rPr lang="en-US" dirty="0"/>
              <a:t>4. Which tense does he use in each part of the talk? Why?</a:t>
            </a:r>
            <a:endParaRPr lang="el-GR" dirty="0"/>
          </a:p>
          <a:p>
            <a:endParaRPr lang="el-GR" dirty="0"/>
          </a:p>
        </p:txBody>
      </p:sp>
    </p:spTree>
    <p:extLst>
      <p:ext uri="{BB962C8B-B14F-4D97-AF65-F5344CB8AC3E}">
        <p14:creationId xmlns:p14="http://schemas.microsoft.com/office/powerpoint/2010/main" val="18767688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931</Words>
  <Application>Microsoft Office PowerPoint</Application>
  <PresentationFormat>On-screen Show (4:3)</PresentationFormat>
  <Paragraphs>272</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1.7 Real-time speaking</vt:lpstr>
      <vt:lpstr>OBJECTIVES</vt:lpstr>
      <vt:lpstr>WHAT IS A SYLLABLE?</vt:lpstr>
      <vt:lpstr>HOW DO WE COUNT SYLLABLES?</vt:lpstr>
      <vt:lpstr> A. Previewing vocabulary </vt:lpstr>
      <vt:lpstr>STRESSED SYLLABLES</vt:lpstr>
      <vt:lpstr> B. Hearing a model </vt:lpstr>
      <vt:lpstr>ANSWERS</vt:lpstr>
      <vt:lpstr>TWO MORE QUESTIONS</vt:lpstr>
      <vt:lpstr>ANSWERS</vt:lpstr>
      <vt:lpstr> C. Practising a model </vt:lpstr>
      <vt:lpstr>D. Producing a model</vt:lpstr>
      <vt:lpstr>EVERYDAY ENGLISH</vt:lpstr>
      <vt:lpstr>OBJECTIVES</vt:lpstr>
      <vt:lpstr>Α. ΑCTIVATING IDEAS</vt:lpstr>
      <vt:lpstr> B. Studying models </vt:lpstr>
      <vt:lpstr>ANSWERS</vt:lpstr>
      <vt:lpstr> C. Practising conversations (1) </vt:lpstr>
      <vt:lpstr> C. Practising conversations (2) </vt:lpstr>
      <vt:lpstr>D. REAL-TIME SPEAKING</vt:lpstr>
      <vt:lpstr>TABLE 1</vt:lpstr>
      <vt:lpstr>STUDENT B</vt:lpstr>
      <vt:lpstr>TABLE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1.7 Real-time speaking</dc:title>
  <dc:creator>Charis Panou</dc:creator>
  <cp:lastModifiedBy>Charis Panou</cp:lastModifiedBy>
  <cp:revision>43</cp:revision>
  <dcterms:created xsi:type="dcterms:W3CDTF">2020-04-05T13:46:19Z</dcterms:created>
  <dcterms:modified xsi:type="dcterms:W3CDTF">2021-03-04T19:44:18Z</dcterms:modified>
</cp:coreProperties>
</file>