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8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6" r:id="rId18"/>
    <p:sldId id="277" r:id="rId19"/>
    <p:sldId id="278" r:id="rId20"/>
    <p:sldId id="279" r:id="rId21"/>
    <p:sldId id="280" r:id="rId22"/>
    <p:sldId id="271" r:id="rId23"/>
    <p:sldId id="272" r:id="rId24"/>
    <p:sldId id="273" r:id="rId25"/>
    <p:sldId id="274" r:id="rId26"/>
    <p:sldId id="275" r:id="rId2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9C3100-8DE4-473C-9EB1-A0E0DD6A103C}" type="datetimeFigureOut">
              <a:rPr lang="el-GR" smtClean="0"/>
              <a:t>28/4/2023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EC1B11-634C-4EA6-98C5-FB49F2358EF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02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EC1B11-634C-4EA6-98C5-FB49F2358EF5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7461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271D7-1561-46E4-87F2-CF792AB9F9D7}" type="datetimeFigureOut">
              <a:rPr lang="el-GR" smtClean="0"/>
              <a:t>28/4/2023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30EA-27B7-470B-BF7B-2395134E58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7020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271D7-1561-46E4-87F2-CF792AB9F9D7}" type="datetimeFigureOut">
              <a:rPr lang="el-GR" smtClean="0"/>
              <a:t>28/4/2023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30EA-27B7-470B-BF7B-2395134E58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80831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271D7-1561-46E4-87F2-CF792AB9F9D7}" type="datetimeFigureOut">
              <a:rPr lang="el-GR" smtClean="0"/>
              <a:t>28/4/2023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30EA-27B7-470B-BF7B-2395134E58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08461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271D7-1561-46E4-87F2-CF792AB9F9D7}" type="datetimeFigureOut">
              <a:rPr lang="el-GR" smtClean="0"/>
              <a:t>28/4/2023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30EA-27B7-470B-BF7B-2395134E58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0900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271D7-1561-46E4-87F2-CF792AB9F9D7}" type="datetimeFigureOut">
              <a:rPr lang="el-GR" smtClean="0"/>
              <a:t>28/4/2023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30EA-27B7-470B-BF7B-2395134E58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7071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271D7-1561-46E4-87F2-CF792AB9F9D7}" type="datetimeFigureOut">
              <a:rPr lang="el-GR" smtClean="0"/>
              <a:t>28/4/2023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30EA-27B7-470B-BF7B-2395134E58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0589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271D7-1561-46E4-87F2-CF792AB9F9D7}" type="datetimeFigureOut">
              <a:rPr lang="el-GR" smtClean="0"/>
              <a:t>28/4/2023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30EA-27B7-470B-BF7B-2395134E58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0975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271D7-1561-46E4-87F2-CF792AB9F9D7}" type="datetimeFigureOut">
              <a:rPr lang="el-GR" smtClean="0"/>
              <a:t>28/4/2023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30EA-27B7-470B-BF7B-2395134E58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0526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271D7-1561-46E4-87F2-CF792AB9F9D7}" type="datetimeFigureOut">
              <a:rPr lang="el-GR" smtClean="0"/>
              <a:t>28/4/2023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30EA-27B7-470B-BF7B-2395134E58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4968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271D7-1561-46E4-87F2-CF792AB9F9D7}" type="datetimeFigureOut">
              <a:rPr lang="el-GR" smtClean="0"/>
              <a:t>28/4/2023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30EA-27B7-470B-BF7B-2395134E58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588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271D7-1561-46E4-87F2-CF792AB9F9D7}" type="datetimeFigureOut">
              <a:rPr lang="el-GR" smtClean="0"/>
              <a:t>28/4/2023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30EA-27B7-470B-BF7B-2395134E58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8193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271D7-1561-46E4-87F2-CF792AB9F9D7}" type="datetimeFigureOut">
              <a:rPr lang="el-GR" smtClean="0"/>
              <a:t>28/4/2023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330EA-27B7-470B-BF7B-2395134E58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9534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Πέτρα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57942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01040" y="691768"/>
            <a:ext cx="10515600" cy="5544439"/>
          </a:xfrm>
        </p:spPr>
        <p:txBody>
          <a:bodyPr/>
          <a:lstStyle/>
          <a:p>
            <a:r>
              <a:rPr lang="el-GR" dirty="0"/>
              <a:t>Μεταμορφωσιγενή: πετρώματα που μεταμορφώνονται κάτω από την επιφάνεια της γης, σε συνθήκες υψηλών θερμοκρασιών και  πίεσης. </a:t>
            </a:r>
          </a:p>
          <a:p>
            <a:pPr marL="0" indent="0">
              <a:buNone/>
            </a:pPr>
            <a:r>
              <a:rPr lang="el-GR" dirty="0"/>
              <a:t>Είδος </a:t>
            </a:r>
            <a:r>
              <a:rPr lang="el-GR" dirty="0" err="1"/>
              <a:t>μεταμορφοσιωγενούς</a:t>
            </a:r>
            <a:r>
              <a:rPr lang="el-GR" dirty="0"/>
              <a:t> πετρώματος : εξαρτάται από το αρχικό πέτρωμα αλλά και τις συνθήκες θερμοκρασίας και πίεσης που εφαρμόστηκαν κατά τον σχηματισμό τους. </a:t>
            </a:r>
          </a:p>
          <a:p>
            <a:pPr marL="0" indent="0">
              <a:buNone/>
            </a:pPr>
            <a:r>
              <a:rPr lang="el-GR" dirty="0"/>
              <a:t>Χαρακτηριστικά πετρώματα: μάρμαρα και σχιστόλιθοι. </a:t>
            </a:r>
          </a:p>
        </p:txBody>
      </p:sp>
    </p:spTree>
    <p:extLst>
      <p:ext uri="{BB962C8B-B14F-4D97-AF65-F5344CB8AC3E}">
        <p14:creationId xmlns:p14="http://schemas.microsoft.com/office/powerpoint/2010/main" val="2845330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841248"/>
            <a:ext cx="10515600" cy="5335715"/>
          </a:xfrm>
        </p:spPr>
        <p:txBody>
          <a:bodyPr/>
          <a:lstStyle/>
          <a:p>
            <a:r>
              <a:rPr lang="el-GR" dirty="0"/>
              <a:t>Μάρμαρα: μεταμόρφωση </a:t>
            </a:r>
            <a:r>
              <a:rPr lang="el-GR" dirty="0" err="1"/>
              <a:t>ασβεστολίθων</a:t>
            </a:r>
            <a:r>
              <a:rPr lang="el-GR" dirty="0"/>
              <a:t> ή δολομιτών.</a:t>
            </a:r>
            <a:endParaRPr lang="en-US" dirty="0"/>
          </a:p>
          <a:p>
            <a:pPr marL="0" indent="0">
              <a:buNone/>
            </a:pPr>
            <a:r>
              <a:rPr lang="el-GR" dirty="0" err="1"/>
              <a:t>Ασβετικά</a:t>
            </a:r>
            <a:r>
              <a:rPr lang="el-GR" dirty="0"/>
              <a:t> ή </a:t>
            </a:r>
            <a:r>
              <a:rPr lang="el-GR" dirty="0" err="1"/>
              <a:t>δολομιτικά</a:t>
            </a:r>
            <a:r>
              <a:rPr lang="el-GR" dirty="0"/>
              <a:t>, με προσμίξεις (του ενός στο άλλο ή οξείδια σιδήρου, σιδηροπυρίτη, </a:t>
            </a:r>
            <a:r>
              <a:rPr lang="el-GR" dirty="0" err="1"/>
              <a:t>αργιλοπυριτικές</a:t>
            </a:r>
            <a:r>
              <a:rPr lang="el-GR" dirty="0"/>
              <a:t> ενώσεις, χαλαζία κ.ά..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Κρυσταλλικά με μεγάλη μηχανική αντοχή, ανάλογα με το πορώδες τους, το μέγεθος των κρυστάλλων και το χρώμα τους. </a:t>
            </a:r>
          </a:p>
          <a:p>
            <a:endParaRPr lang="el-GR" dirty="0"/>
          </a:p>
        </p:txBody>
      </p:sp>
      <p:sp>
        <p:nvSpPr>
          <p:cNvPr id="2" name="Καμπύλο δεξιό βέλος 1"/>
          <p:cNvSpPr/>
          <p:nvPr/>
        </p:nvSpPr>
        <p:spPr>
          <a:xfrm>
            <a:off x="499872" y="1097280"/>
            <a:ext cx="338328" cy="69494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491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Σχιστόλιθοι: προέλευση κυρίως από αργιλικά υλικά. </a:t>
            </a:r>
          </a:p>
          <a:p>
            <a:r>
              <a:rPr lang="el-GR" dirty="0" err="1"/>
              <a:t>Φυλοειδή</a:t>
            </a:r>
            <a:r>
              <a:rPr lang="el-GR" dirty="0"/>
              <a:t> δομή, αποκολλώνται σε φύλα ή πλάκες. </a:t>
            </a:r>
          </a:p>
        </p:txBody>
      </p:sp>
    </p:spTree>
    <p:extLst>
      <p:ext uri="{BB962C8B-B14F-4D97-AF65-F5344CB8AC3E}">
        <p14:creationId xmlns:p14="http://schemas.microsoft.com/office/powerpoint/2010/main" val="3820730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Διάβρωση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65177" y="1469009"/>
            <a:ext cx="10515600" cy="3327817"/>
          </a:xfrm>
        </p:spPr>
        <p:txBody>
          <a:bodyPr/>
          <a:lstStyle/>
          <a:p>
            <a:r>
              <a:rPr lang="el-GR" dirty="0"/>
              <a:t>Μηχανική δράση</a:t>
            </a:r>
          </a:p>
          <a:p>
            <a:r>
              <a:rPr lang="el-GR" dirty="0"/>
              <a:t>Πήξη Νερού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Νερό από πού;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4632" y="2980944"/>
            <a:ext cx="858621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dirty="0"/>
              <a:t>Απορρόφηση από τη βροχή,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dirty="0"/>
              <a:t>Αναρρίχηση από το έδαφος με τριχοειδής δυνάμεις &amp;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dirty="0"/>
              <a:t>Υγροποίηση ατμών που έφτασαν στο σημείο. </a:t>
            </a:r>
          </a:p>
          <a:p>
            <a:endParaRPr lang="el-GR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484632" y="4974336"/>
            <a:ext cx="34287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dirty="0"/>
              <a:t>Σε τι θερμοκρασία;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4632" y="5943600"/>
            <a:ext cx="67355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/>
              <a:t>0 </a:t>
            </a:r>
            <a:r>
              <a:rPr lang="en-US" sz="2800" baseline="30000" dirty="0"/>
              <a:t>O</a:t>
            </a:r>
            <a:r>
              <a:rPr lang="en-US" sz="2800" dirty="0"/>
              <a:t>C</a:t>
            </a:r>
            <a:r>
              <a:rPr lang="el-GR" sz="2800" dirty="0"/>
              <a:t> ή</a:t>
            </a:r>
            <a:r>
              <a:rPr lang="en-US" sz="2800" dirty="0"/>
              <a:t> &lt; 0</a:t>
            </a:r>
            <a:r>
              <a:rPr lang="el-GR" sz="2800" dirty="0"/>
              <a:t>  </a:t>
            </a:r>
            <a:r>
              <a:rPr lang="en-US" sz="2800" baseline="30000" dirty="0"/>
              <a:t>O</a:t>
            </a:r>
            <a:r>
              <a:rPr lang="en-US" sz="2800" dirty="0"/>
              <a:t>C, </a:t>
            </a:r>
            <a:r>
              <a:rPr lang="el-GR" sz="2800" dirty="0"/>
              <a:t>απουσία ή παρουσία αλάτων </a:t>
            </a:r>
            <a:r>
              <a:rPr lang="en-US" sz="2800" dirty="0"/>
              <a:t> 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671306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822960"/>
            <a:ext cx="10515600" cy="5354003"/>
          </a:xfrm>
        </p:spPr>
        <p:txBody>
          <a:bodyPr/>
          <a:lstStyle/>
          <a:p>
            <a:r>
              <a:rPr lang="el-GR" dirty="0"/>
              <a:t>Διόγκωση 9,3% -10%.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Πίεση στα άκρα των τοιχωμάτων </a:t>
            </a:r>
          </a:p>
          <a:p>
            <a:r>
              <a:rPr lang="el-GR" dirty="0"/>
              <a:t>Η Ρ αυξάνεται με την ταπείνωση της θερμοκρασίας</a:t>
            </a:r>
          </a:p>
          <a:p>
            <a:r>
              <a:rPr lang="en-US" dirty="0" err="1"/>
              <a:t>P</a:t>
            </a:r>
            <a:r>
              <a:rPr lang="en-US" baseline="-25000" dirty="0" err="1"/>
              <a:t>max</a:t>
            </a:r>
            <a:r>
              <a:rPr lang="en-US" dirty="0"/>
              <a:t>=212 N/mm</a:t>
            </a:r>
            <a:r>
              <a:rPr lang="en-US" baseline="30000" dirty="0"/>
              <a:t>2</a:t>
            </a:r>
            <a:r>
              <a:rPr lang="en-US" dirty="0"/>
              <a:t>, </a:t>
            </a:r>
            <a:r>
              <a:rPr lang="el-GR" dirty="0"/>
              <a:t>θ=</a:t>
            </a:r>
            <a:r>
              <a:rPr lang="en-US" dirty="0"/>
              <a:t> -22 </a:t>
            </a:r>
            <a:r>
              <a:rPr lang="en-US" baseline="30000" dirty="0"/>
              <a:t>O</a:t>
            </a:r>
            <a:r>
              <a:rPr lang="en-US" dirty="0"/>
              <a:t>C</a:t>
            </a:r>
            <a:endParaRPr lang="el-GR" dirty="0"/>
          </a:p>
          <a:p>
            <a:r>
              <a:rPr lang="el-GR" dirty="0"/>
              <a:t>Υλικά </a:t>
            </a:r>
            <a:r>
              <a:rPr lang="el-GR" dirty="0" err="1"/>
              <a:t>ρηγματόνονται</a:t>
            </a:r>
            <a:r>
              <a:rPr lang="el-GR" dirty="0"/>
              <a:t> και σε χαμηλότερες πιέσεις</a:t>
            </a:r>
          </a:p>
          <a:p>
            <a:r>
              <a:rPr lang="el-GR" dirty="0"/>
              <a:t>Φαινόμενο ¨¨κόπωσης¨ (τήξη-πήξη-τήξη), κυρίως σε θ κοντά στο </a:t>
            </a:r>
            <a:r>
              <a:rPr lang="el-GR" dirty="0" err="1"/>
              <a:t>σ.τ</a:t>
            </a:r>
            <a:r>
              <a:rPr lang="el-GR" dirty="0"/>
              <a:t>. </a:t>
            </a:r>
          </a:p>
          <a:p>
            <a:r>
              <a:rPr lang="el-GR" dirty="0"/>
              <a:t>Η ένταση είναι ανάλογη της ποσότητας του νερού, από την κατανομή των </a:t>
            </a:r>
            <a:r>
              <a:rPr lang="el-GR" dirty="0" err="1"/>
              <a:t>ακτίνων</a:t>
            </a:r>
            <a:r>
              <a:rPr lang="el-GR" dirty="0"/>
              <a:t> και την γεωμετρία τους. </a:t>
            </a:r>
          </a:p>
        </p:txBody>
      </p:sp>
      <p:sp>
        <p:nvSpPr>
          <p:cNvPr id="4" name="Καμπύλο δεξιό βέλος 3"/>
          <p:cNvSpPr/>
          <p:nvPr/>
        </p:nvSpPr>
        <p:spPr>
          <a:xfrm>
            <a:off x="262128" y="1024128"/>
            <a:ext cx="576072" cy="102412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980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Άλατα και τριχοειδή αναρρίχηση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Άλατα ισχυρών ηλεκτρολυτών       αυξάνουν την επιφανειακή τάση </a:t>
            </a:r>
          </a:p>
          <a:p>
            <a:pPr marL="0" indent="0">
              <a:buNone/>
            </a:pPr>
            <a:r>
              <a:rPr lang="el-GR" dirty="0"/>
              <a:t>         διεισδύει δυσκολότερα στους πόρους</a:t>
            </a:r>
          </a:p>
          <a:p>
            <a:r>
              <a:rPr lang="el-GR" dirty="0"/>
              <a:t>Άλατα ασθενών ηλεκτρολυτών        μειώνουν την επιφανειακή τάση </a:t>
            </a:r>
          </a:p>
          <a:p>
            <a:pPr marL="0" indent="0">
              <a:buNone/>
            </a:pPr>
            <a:r>
              <a:rPr lang="el-GR" dirty="0"/>
              <a:t>         διεισδύει ευκολότερα στους πόρους</a:t>
            </a:r>
          </a:p>
          <a:p>
            <a:endParaRPr lang="el-GR" dirty="0"/>
          </a:p>
          <a:p>
            <a:r>
              <a:rPr lang="el-GR" dirty="0"/>
              <a:t>Υπερισχύουν οι ισχυροί ηλεκτρολύτες που προέρχονται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από ισχυρά οξέα και ισχυρές βάσεις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από ισχυρό οξύ και από ασθενή βάση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από ασθενές οξύ και ισχυρή βάση.</a:t>
            </a:r>
          </a:p>
        </p:txBody>
      </p:sp>
      <p:sp>
        <p:nvSpPr>
          <p:cNvPr id="4" name="Δεξιό βέλος 3"/>
          <p:cNvSpPr/>
          <p:nvPr/>
        </p:nvSpPr>
        <p:spPr>
          <a:xfrm>
            <a:off x="1197864" y="3355848"/>
            <a:ext cx="402336" cy="137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Δεξιό βέλος 4"/>
          <p:cNvSpPr/>
          <p:nvPr/>
        </p:nvSpPr>
        <p:spPr>
          <a:xfrm>
            <a:off x="5580888" y="2008632"/>
            <a:ext cx="402336" cy="137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Δεξιό βέλος 5"/>
          <p:cNvSpPr/>
          <p:nvPr/>
        </p:nvSpPr>
        <p:spPr>
          <a:xfrm>
            <a:off x="1170432" y="2410778"/>
            <a:ext cx="402336" cy="137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Δεξιό βέλος 6"/>
          <p:cNvSpPr/>
          <p:nvPr/>
        </p:nvSpPr>
        <p:spPr>
          <a:xfrm>
            <a:off x="5782056" y="2901696"/>
            <a:ext cx="402336" cy="137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4220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941832"/>
            <a:ext cx="10515600" cy="5235131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2. </a:t>
            </a:r>
            <a:r>
              <a:rPr lang="en-US" dirty="0"/>
              <a:t>Mg</a:t>
            </a:r>
            <a:r>
              <a:rPr lang="en-US" baseline="30000" dirty="0"/>
              <a:t>2+</a:t>
            </a:r>
            <a:r>
              <a:rPr lang="en-US" dirty="0"/>
              <a:t>(NO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baseline="30000" dirty="0"/>
              <a:t>2-</a:t>
            </a:r>
            <a:r>
              <a:rPr lang="en-US" baseline="-25000" dirty="0"/>
              <a:t>(sol)</a:t>
            </a:r>
            <a:r>
              <a:rPr lang="en-US" dirty="0"/>
              <a:t>  + 4 H</a:t>
            </a:r>
            <a:r>
              <a:rPr lang="en-US" baseline="-25000" dirty="0"/>
              <a:t>2</a:t>
            </a:r>
            <a:r>
              <a:rPr lang="en-US" dirty="0"/>
              <a:t>O </a:t>
            </a:r>
            <a:r>
              <a:rPr lang="en-US" baseline="-25000" dirty="0"/>
              <a:t>(l)</a:t>
            </a:r>
            <a:r>
              <a:rPr lang="en-US" dirty="0"/>
              <a:t>           Mg(OH)</a:t>
            </a:r>
            <a:r>
              <a:rPr lang="en-US" baseline="-25000" dirty="0"/>
              <a:t>2(s)</a:t>
            </a:r>
            <a:r>
              <a:rPr lang="en-US" dirty="0"/>
              <a:t>  +2 H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30000" dirty="0"/>
              <a:t>+</a:t>
            </a:r>
            <a:r>
              <a:rPr lang="en-US" dirty="0"/>
              <a:t>NO</a:t>
            </a:r>
            <a:r>
              <a:rPr lang="en-US" baseline="30000" dirty="0"/>
              <a:t>3-</a:t>
            </a:r>
            <a:r>
              <a:rPr lang="en-US" baseline="-25000" dirty="0"/>
              <a:t>(sol)</a:t>
            </a:r>
          </a:p>
          <a:p>
            <a:endParaRPr lang="en-US" dirty="0"/>
          </a:p>
          <a:p>
            <a:r>
              <a:rPr lang="el-GR" dirty="0"/>
              <a:t>Σχηματισμός όξινων διαλυμάτων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l-GR" dirty="0"/>
              <a:t>3. </a:t>
            </a:r>
            <a:r>
              <a:rPr lang="en-US" dirty="0"/>
              <a:t>(NH</a:t>
            </a:r>
            <a:r>
              <a:rPr lang="en-US" baseline="-25000" dirty="0"/>
              <a:t>4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en-US" baseline="30000" dirty="0"/>
              <a:t>2-</a:t>
            </a:r>
            <a:r>
              <a:rPr lang="en-US" baseline="-25000" dirty="0"/>
              <a:t>(sol)</a:t>
            </a:r>
            <a:r>
              <a:rPr lang="en-US" dirty="0"/>
              <a:t>    + 3H</a:t>
            </a:r>
            <a:r>
              <a:rPr lang="en-US" baseline="-25000" dirty="0"/>
              <a:t>2</a:t>
            </a:r>
            <a:r>
              <a:rPr lang="en-US" dirty="0"/>
              <a:t>O             2NH</a:t>
            </a:r>
            <a:r>
              <a:rPr lang="en-US" baseline="-25000" dirty="0"/>
              <a:t>4</a:t>
            </a:r>
            <a:r>
              <a:rPr lang="en-US" dirty="0"/>
              <a:t>OH</a:t>
            </a:r>
            <a:r>
              <a:rPr lang="en-US" baseline="-25000" dirty="0"/>
              <a:t>(sol)</a:t>
            </a:r>
            <a:r>
              <a:rPr lang="en-US" dirty="0"/>
              <a:t>    +   H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30000" dirty="0"/>
              <a:t>+</a:t>
            </a:r>
            <a:r>
              <a:rPr lang="en-US" dirty="0"/>
              <a:t>HSO</a:t>
            </a:r>
            <a:r>
              <a:rPr lang="en-US" baseline="-25000" dirty="0"/>
              <a:t>4(sol)</a:t>
            </a:r>
            <a:endParaRPr lang="el-GR" baseline="-25000" dirty="0"/>
          </a:p>
          <a:p>
            <a:endParaRPr lang="el-GR" dirty="0"/>
          </a:p>
          <a:p>
            <a:r>
              <a:rPr lang="el-GR" dirty="0"/>
              <a:t>Σχηματισμός βασικών διαλυμάτων</a:t>
            </a:r>
          </a:p>
          <a:p>
            <a:endParaRPr lang="el-GR" dirty="0"/>
          </a:p>
        </p:txBody>
      </p:sp>
      <p:cxnSp>
        <p:nvCxnSpPr>
          <p:cNvPr id="5" name="Ευθύγραμμο βέλος σύνδεσης 4"/>
          <p:cNvCxnSpPr/>
          <p:nvPr/>
        </p:nvCxnSpPr>
        <p:spPr>
          <a:xfrm>
            <a:off x="5065776" y="1197864"/>
            <a:ext cx="694944" cy="9144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Ευθύγραμμο βέλος σύνδεσης 5"/>
          <p:cNvCxnSpPr/>
          <p:nvPr/>
        </p:nvCxnSpPr>
        <p:spPr>
          <a:xfrm>
            <a:off x="4754880" y="3206496"/>
            <a:ext cx="694944" cy="9144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Καμπύλο δεξιό βέλος 6"/>
          <p:cNvSpPr/>
          <p:nvPr/>
        </p:nvSpPr>
        <p:spPr>
          <a:xfrm>
            <a:off x="614172" y="1359408"/>
            <a:ext cx="224028" cy="79857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8" name="Καμπύλο δεξιό βέλος 7"/>
          <p:cNvSpPr/>
          <p:nvPr/>
        </p:nvSpPr>
        <p:spPr>
          <a:xfrm>
            <a:off x="614172" y="3215640"/>
            <a:ext cx="224028" cy="79857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572500"/>
            <a:ext cx="542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Π.χ.</a:t>
            </a:r>
          </a:p>
        </p:txBody>
      </p:sp>
    </p:spTree>
    <p:extLst>
      <p:ext uri="{BB962C8B-B14F-4D97-AF65-F5344CB8AC3E}">
        <p14:creationId xmlns:p14="http://schemas.microsoft.com/office/powerpoint/2010/main" val="18596947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47344" y="728345"/>
            <a:ext cx="10515600" cy="4351338"/>
          </a:xfrm>
        </p:spPr>
        <p:txBody>
          <a:bodyPr/>
          <a:lstStyle/>
          <a:p>
            <a:r>
              <a:rPr lang="el-GR" dirty="0"/>
              <a:t>Όξινη βροχή</a:t>
            </a:r>
          </a:p>
          <a:p>
            <a:r>
              <a:rPr lang="el-GR" dirty="0"/>
              <a:t>Ποια οξέα εμπεριέχονται; Η</a:t>
            </a:r>
            <a:r>
              <a:rPr lang="el-GR" baseline="-25000" dirty="0"/>
              <a:t>3</a:t>
            </a:r>
            <a:r>
              <a:rPr lang="en-US" dirty="0"/>
              <a:t>O</a:t>
            </a:r>
            <a:r>
              <a:rPr lang="en-US" baseline="30000" dirty="0"/>
              <a:t>+</a:t>
            </a:r>
            <a:r>
              <a:rPr lang="en-US" dirty="0"/>
              <a:t>HSO</a:t>
            </a:r>
            <a:r>
              <a:rPr lang="en-US" baseline="-25000" dirty="0"/>
              <a:t>4</a:t>
            </a:r>
            <a:r>
              <a:rPr lang="en-US" baseline="30000" dirty="0"/>
              <a:t>-</a:t>
            </a:r>
            <a:r>
              <a:rPr lang="en-US" dirty="0"/>
              <a:t> (H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en-US" dirty="0"/>
              <a:t>), H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30000" dirty="0"/>
              <a:t>+</a:t>
            </a:r>
            <a:r>
              <a:rPr lang="en-US" dirty="0"/>
              <a:t>NO</a:t>
            </a:r>
            <a:r>
              <a:rPr lang="en-US" baseline="-25000" dirty="0"/>
              <a:t>3</a:t>
            </a:r>
            <a:r>
              <a:rPr lang="en-US" dirty="0"/>
              <a:t> (HNO</a:t>
            </a:r>
            <a:r>
              <a:rPr lang="en-US" baseline="-25000" dirty="0"/>
              <a:t>3</a:t>
            </a:r>
            <a:r>
              <a:rPr lang="en-US" dirty="0"/>
              <a:t>) &amp;</a:t>
            </a:r>
          </a:p>
          <a:p>
            <a:pPr marL="0" indent="0">
              <a:buNone/>
            </a:pPr>
            <a:r>
              <a:rPr lang="el-GR" dirty="0"/>
              <a:t>Η</a:t>
            </a:r>
            <a:r>
              <a:rPr lang="el-GR" baseline="-25000" dirty="0"/>
              <a:t>3</a:t>
            </a:r>
            <a:r>
              <a:rPr lang="en-US" dirty="0"/>
              <a:t>O</a:t>
            </a:r>
            <a:r>
              <a:rPr lang="en-US" baseline="30000" dirty="0"/>
              <a:t>+</a:t>
            </a:r>
            <a:r>
              <a:rPr lang="en-US" dirty="0"/>
              <a:t>HCO</a:t>
            </a:r>
            <a:r>
              <a:rPr lang="en-US" baseline="-25000" dirty="0"/>
              <a:t>3</a:t>
            </a:r>
            <a:r>
              <a:rPr lang="en-US" baseline="30000" dirty="0"/>
              <a:t>- </a:t>
            </a:r>
            <a:r>
              <a:rPr lang="en-US" dirty="0"/>
              <a:t>(H</a:t>
            </a:r>
            <a:r>
              <a:rPr lang="en-US" baseline="-25000" dirty="0"/>
              <a:t>2</a:t>
            </a:r>
            <a:r>
              <a:rPr lang="en-US" dirty="0"/>
              <a:t>CO</a:t>
            </a:r>
            <a:r>
              <a:rPr lang="en-US" baseline="-25000" dirty="0"/>
              <a:t>3</a:t>
            </a:r>
            <a:r>
              <a:rPr lang="en-US" dirty="0"/>
              <a:t>) (</a:t>
            </a:r>
            <a:r>
              <a:rPr lang="el-GR" dirty="0"/>
              <a:t>από τα αντίστοιχα οξείδιά τους)</a:t>
            </a:r>
          </a:p>
          <a:p>
            <a:r>
              <a:rPr lang="el-GR" dirty="0"/>
              <a:t>Τα οξέα </a:t>
            </a: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el-GR" baseline="-25000" dirty="0"/>
              <a:t> </a:t>
            </a:r>
            <a:r>
              <a:rPr lang="el-GR" dirty="0"/>
              <a:t>&amp; </a:t>
            </a:r>
            <a:r>
              <a:rPr lang="en-US" dirty="0"/>
              <a:t>HNO</a:t>
            </a:r>
            <a:r>
              <a:rPr lang="en-US" baseline="-25000" dirty="0"/>
              <a:t>3</a:t>
            </a:r>
            <a:r>
              <a:rPr lang="en-US" dirty="0"/>
              <a:t> </a:t>
            </a:r>
            <a:r>
              <a:rPr lang="el-GR" dirty="0"/>
              <a:t>αυξάνουν την επιφανειακή τάση</a:t>
            </a:r>
          </a:p>
          <a:p>
            <a:pPr marL="0" indent="0">
              <a:buNone/>
            </a:pPr>
            <a:r>
              <a:rPr lang="el-GR" dirty="0"/>
              <a:t>         μειώνουν το ύψος της αναρρίχησης (υπερισχύουν έναντι του </a:t>
            </a: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CO</a:t>
            </a:r>
            <a:r>
              <a:rPr lang="en-US" baseline="-25000" dirty="0"/>
              <a:t>3</a:t>
            </a:r>
            <a:r>
              <a:rPr lang="el-GR" dirty="0"/>
              <a:t> που κάνει το αντίθετο. 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Δεξιό βέλος 3"/>
          <p:cNvSpPr/>
          <p:nvPr/>
        </p:nvSpPr>
        <p:spPr>
          <a:xfrm>
            <a:off x="1170432" y="2816352"/>
            <a:ext cx="292608" cy="822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12738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667512"/>
            <a:ext cx="10515600" cy="5509451"/>
          </a:xfrm>
        </p:spPr>
        <p:txBody>
          <a:bodyPr/>
          <a:lstStyle/>
          <a:p>
            <a:r>
              <a:rPr lang="el-GR" dirty="0"/>
              <a:t>Εξαλάτωση </a:t>
            </a:r>
          </a:p>
          <a:p>
            <a:pPr marL="0" indent="0">
              <a:buNone/>
            </a:pPr>
            <a:r>
              <a:rPr lang="el-GR" dirty="0"/>
              <a:t>Λόγω </a:t>
            </a:r>
            <a:r>
              <a:rPr lang="el-GR" dirty="0" err="1"/>
              <a:t>ομοιδών</a:t>
            </a:r>
            <a:r>
              <a:rPr lang="el-GR" dirty="0"/>
              <a:t> ανιόντων </a:t>
            </a:r>
            <a:r>
              <a:rPr lang="en-US" dirty="0"/>
              <a:t>HSO</a:t>
            </a:r>
            <a:r>
              <a:rPr lang="en-US" baseline="-25000" dirty="0"/>
              <a:t>4</a:t>
            </a:r>
            <a:r>
              <a:rPr lang="en-US" baseline="30000" dirty="0"/>
              <a:t>-</a:t>
            </a:r>
            <a:r>
              <a:rPr lang="en-US" dirty="0"/>
              <a:t> , NO</a:t>
            </a:r>
            <a:r>
              <a:rPr lang="en-US" baseline="-25000" dirty="0"/>
              <a:t>3</a:t>
            </a:r>
            <a:r>
              <a:rPr lang="el-GR" baseline="30000" dirty="0"/>
              <a:t>-</a:t>
            </a:r>
            <a:r>
              <a:rPr lang="en-US" dirty="0"/>
              <a:t> </a:t>
            </a:r>
            <a:r>
              <a:rPr lang="el-GR" dirty="0"/>
              <a:t> &amp; </a:t>
            </a:r>
            <a:r>
              <a:rPr lang="en-US" dirty="0"/>
              <a:t>HCO</a:t>
            </a:r>
            <a:r>
              <a:rPr lang="en-US" baseline="-25000" dirty="0"/>
              <a:t>3</a:t>
            </a:r>
            <a:r>
              <a:rPr lang="en-US" baseline="30000" dirty="0"/>
              <a:t>- </a:t>
            </a:r>
            <a:r>
              <a:rPr lang="el-GR" dirty="0"/>
              <a:t>, βροχής και ως προς διάλυση αλάτων, επέρχεται πιο γρήγορα ο κορεσμός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 err="1"/>
              <a:t>Εισαλάτωση</a:t>
            </a:r>
            <a:r>
              <a:rPr lang="el-GR" dirty="0"/>
              <a:t> </a:t>
            </a:r>
          </a:p>
          <a:p>
            <a:pPr marL="0" indent="0">
              <a:buNone/>
            </a:pPr>
            <a:r>
              <a:rPr lang="el-GR" dirty="0"/>
              <a:t>Αύξηση της διαλυτότητας αλάτων μη </a:t>
            </a:r>
            <a:r>
              <a:rPr lang="el-GR" dirty="0" err="1"/>
              <a:t>ομοιδών</a:t>
            </a:r>
            <a:r>
              <a:rPr lang="el-GR" dirty="0"/>
              <a:t> ανιόντων. 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Έτσι </a:t>
            </a:r>
            <a:r>
              <a:rPr lang="en-US" dirty="0"/>
              <a:t>HSO</a:t>
            </a:r>
            <a:r>
              <a:rPr lang="en-US" baseline="-25000" dirty="0"/>
              <a:t>4</a:t>
            </a:r>
            <a:r>
              <a:rPr lang="en-US" baseline="30000" dirty="0"/>
              <a:t>-</a:t>
            </a:r>
            <a:r>
              <a:rPr lang="el-GR" baseline="30000" dirty="0"/>
              <a:t>                      </a:t>
            </a:r>
            <a:r>
              <a:rPr lang="el-GR" dirty="0"/>
              <a:t>Μείωση διαλυτότητας θειικών αλάτων, αύξηση χλωριούχων,</a:t>
            </a:r>
            <a:r>
              <a:rPr lang="en-US" dirty="0"/>
              <a:t> </a:t>
            </a:r>
            <a:r>
              <a:rPr lang="el-GR" dirty="0"/>
              <a:t>νιτρικών και ανθρακικών. </a:t>
            </a:r>
          </a:p>
          <a:p>
            <a:r>
              <a:rPr lang="el-GR" dirty="0"/>
              <a:t>΄Ομοίως τα υπόλοιπα……… </a:t>
            </a:r>
          </a:p>
        </p:txBody>
      </p:sp>
      <p:sp>
        <p:nvSpPr>
          <p:cNvPr id="4" name="Δεξιό βέλος 3"/>
          <p:cNvSpPr/>
          <p:nvPr/>
        </p:nvSpPr>
        <p:spPr>
          <a:xfrm>
            <a:off x="2966238" y="4260256"/>
            <a:ext cx="548640" cy="1737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72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778213"/>
            <a:ext cx="10515600" cy="5398750"/>
          </a:xfrm>
        </p:spPr>
        <p:txBody>
          <a:bodyPr/>
          <a:lstStyle/>
          <a:p>
            <a:r>
              <a:rPr lang="el-GR" dirty="0"/>
              <a:t>Υπερκορεσμός (τι είναι; Πότε παρατηρείται;)</a:t>
            </a:r>
          </a:p>
        </p:txBody>
      </p:sp>
      <p:sp>
        <p:nvSpPr>
          <p:cNvPr id="4" name="Βέλος λυγισμένο προς τα επάνω 3"/>
          <p:cNvSpPr/>
          <p:nvPr/>
        </p:nvSpPr>
        <p:spPr>
          <a:xfrm rot="5400000">
            <a:off x="2188723" y="1284051"/>
            <a:ext cx="457200" cy="428017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TextBox 4"/>
          <p:cNvSpPr txBox="1"/>
          <p:nvPr/>
        </p:nvSpPr>
        <p:spPr>
          <a:xfrm>
            <a:off x="2801566" y="1405645"/>
            <a:ext cx="35290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/>
              <a:t>Κρυστάλλωση αλάτων </a:t>
            </a:r>
          </a:p>
        </p:txBody>
      </p:sp>
      <p:sp>
        <p:nvSpPr>
          <p:cNvPr id="6" name="Βέλος λυγισμένο προς τα επάνω 5"/>
          <p:cNvSpPr/>
          <p:nvPr/>
        </p:nvSpPr>
        <p:spPr>
          <a:xfrm rot="5400000">
            <a:off x="4551496" y="1943457"/>
            <a:ext cx="457200" cy="428017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TextBox 6"/>
          <p:cNvSpPr txBox="1"/>
          <p:nvPr/>
        </p:nvSpPr>
        <p:spPr>
          <a:xfrm>
            <a:off x="5184842" y="2033077"/>
            <a:ext cx="54158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/>
              <a:t>Αύξηση όγκου κρυσταλλικών νερών</a:t>
            </a:r>
          </a:p>
        </p:txBody>
      </p:sp>
      <p:sp>
        <p:nvSpPr>
          <p:cNvPr id="8" name="Βέλος λυγισμένο προς τα επάνω 7"/>
          <p:cNvSpPr/>
          <p:nvPr/>
        </p:nvSpPr>
        <p:spPr>
          <a:xfrm rot="5400000">
            <a:off x="3177985" y="2082300"/>
            <a:ext cx="1011682" cy="710391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TextBox 8"/>
          <p:cNvSpPr txBox="1"/>
          <p:nvPr/>
        </p:nvSpPr>
        <p:spPr>
          <a:xfrm>
            <a:off x="4153711" y="2859932"/>
            <a:ext cx="6255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/>
              <a:t>Εναπόθεση κρυστάλλων, αύξηση κόκκων </a:t>
            </a:r>
          </a:p>
        </p:txBody>
      </p:sp>
      <p:sp>
        <p:nvSpPr>
          <p:cNvPr id="10" name="Δεξιό άγκιστρο 9"/>
          <p:cNvSpPr/>
          <p:nvPr/>
        </p:nvSpPr>
        <p:spPr>
          <a:xfrm>
            <a:off x="10409078" y="2157465"/>
            <a:ext cx="191606" cy="1091573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TextBox 10"/>
          <p:cNvSpPr txBox="1"/>
          <p:nvPr/>
        </p:nvSpPr>
        <p:spPr>
          <a:xfrm>
            <a:off x="10791421" y="2386066"/>
            <a:ext cx="14751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/>
              <a:t>Αύξηση* Πίεσης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1013" y="4212077"/>
            <a:ext cx="70359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/>
              <a:t>* </a:t>
            </a:r>
            <a:r>
              <a:rPr lang="en-US" sz="2800" dirty="0"/>
              <a:t>Na</a:t>
            </a:r>
            <a:r>
              <a:rPr lang="en-US" sz="2800" baseline="-25000" dirty="0"/>
              <a:t>2</a:t>
            </a:r>
            <a:r>
              <a:rPr lang="en-US" sz="2800" dirty="0"/>
              <a:t>SO</a:t>
            </a:r>
            <a:r>
              <a:rPr lang="en-US" sz="2800" baseline="-25000" dirty="0"/>
              <a:t>4</a:t>
            </a:r>
            <a:r>
              <a:rPr lang="en-US" sz="2800" dirty="0"/>
              <a:t> 7,2 N/mm</a:t>
            </a:r>
            <a:r>
              <a:rPr lang="en-US" sz="2800" baseline="30000" dirty="0"/>
              <a:t>2</a:t>
            </a:r>
            <a:r>
              <a:rPr lang="en-US" sz="2800" dirty="0"/>
              <a:t>            </a:t>
            </a:r>
            <a:r>
              <a:rPr lang="en-US" sz="2800" dirty="0" err="1"/>
              <a:t>NaCl</a:t>
            </a:r>
            <a:r>
              <a:rPr lang="en-US" sz="2800" dirty="0"/>
              <a:t>     55,4 N/mm</a:t>
            </a:r>
            <a:r>
              <a:rPr lang="en-US" sz="2800" baseline="30000" dirty="0"/>
              <a:t>2</a:t>
            </a:r>
            <a:endParaRPr lang="el-GR" sz="2800" baseline="30000" dirty="0"/>
          </a:p>
        </p:txBody>
      </p:sp>
      <p:cxnSp>
        <p:nvCxnSpPr>
          <p:cNvPr id="14" name="Ευθύγραμμο βέλος σύνδεσης 13"/>
          <p:cNvCxnSpPr/>
          <p:nvPr/>
        </p:nvCxnSpPr>
        <p:spPr>
          <a:xfrm flipV="1">
            <a:off x="3540870" y="4503908"/>
            <a:ext cx="612841" cy="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5474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Πέτρα</a:t>
            </a:r>
          </a:p>
          <a:p>
            <a:r>
              <a:rPr lang="el-GR" dirty="0"/>
              <a:t>Ορυκτά</a:t>
            </a:r>
          </a:p>
          <a:p>
            <a:r>
              <a:rPr lang="el-GR" dirty="0"/>
              <a:t>Πετρώματα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517892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099226"/>
            <a:ext cx="10515600" cy="5077737"/>
          </a:xfrm>
        </p:spPr>
        <p:txBody>
          <a:bodyPr/>
          <a:lstStyle/>
          <a:p>
            <a:r>
              <a:rPr lang="el-GR" dirty="0"/>
              <a:t>Αλλαγή κρυσταλλικής δομής σε διάφορα άλατα</a:t>
            </a:r>
          </a:p>
        </p:txBody>
      </p:sp>
      <p:sp>
        <p:nvSpPr>
          <p:cNvPr id="4" name="Βέλος λυγισμένο προς τα επάνω 3"/>
          <p:cNvSpPr/>
          <p:nvPr/>
        </p:nvSpPr>
        <p:spPr>
          <a:xfrm rot="5400000">
            <a:off x="2731039" y="1456719"/>
            <a:ext cx="520431" cy="671209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TextBox 4"/>
          <p:cNvSpPr txBox="1"/>
          <p:nvPr/>
        </p:nvSpPr>
        <p:spPr>
          <a:xfrm>
            <a:off x="3482502" y="1770433"/>
            <a:ext cx="16230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/>
              <a:t>Διόγκωση</a:t>
            </a:r>
          </a:p>
        </p:txBody>
      </p:sp>
      <p:sp>
        <p:nvSpPr>
          <p:cNvPr id="6" name="Βέλος λυγισμένο προς τα επάνω 5"/>
          <p:cNvSpPr/>
          <p:nvPr/>
        </p:nvSpPr>
        <p:spPr>
          <a:xfrm rot="5400000">
            <a:off x="4737372" y="2308245"/>
            <a:ext cx="457200" cy="428017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TextBox 7"/>
          <p:cNvSpPr txBox="1"/>
          <p:nvPr/>
        </p:nvSpPr>
        <p:spPr>
          <a:xfrm>
            <a:off x="5179981" y="2293653"/>
            <a:ext cx="3900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/>
              <a:t>Εναλλαγή μεγέθους συνεχώς</a:t>
            </a:r>
          </a:p>
        </p:txBody>
      </p:sp>
      <p:sp>
        <p:nvSpPr>
          <p:cNvPr id="9" name="Βέλος λυγισμένο προς τα επάνω 8"/>
          <p:cNvSpPr/>
          <p:nvPr/>
        </p:nvSpPr>
        <p:spPr>
          <a:xfrm rot="5400000">
            <a:off x="7315202" y="2908571"/>
            <a:ext cx="457200" cy="428017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TextBox 9"/>
          <p:cNvSpPr txBox="1"/>
          <p:nvPr/>
        </p:nvSpPr>
        <p:spPr>
          <a:xfrm>
            <a:off x="7898860" y="2986150"/>
            <a:ext cx="13769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/>
              <a:t>Κόπωση</a:t>
            </a:r>
          </a:p>
        </p:txBody>
      </p:sp>
    </p:spTree>
    <p:extLst>
      <p:ext uri="{BB962C8B-B14F-4D97-AF65-F5344CB8AC3E}">
        <p14:creationId xmlns:p14="http://schemas.microsoft.com/office/powerpoint/2010/main" val="32367657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704088"/>
            <a:ext cx="12191999" cy="5472875"/>
          </a:xfrm>
        </p:spPr>
        <p:txBody>
          <a:bodyPr/>
          <a:lstStyle/>
          <a:p>
            <a:r>
              <a:rPr lang="en-US" dirty="0"/>
              <a:t>CaCO</a:t>
            </a:r>
            <a:r>
              <a:rPr lang="en-US" baseline="-25000" dirty="0"/>
              <a:t>3(s)</a:t>
            </a:r>
            <a:r>
              <a:rPr lang="en-US" dirty="0"/>
              <a:t>     +     H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30000" dirty="0"/>
              <a:t>+</a:t>
            </a:r>
            <a:r>
              <a:rPr lang="en-US" dirty="0"/>
              <a:t>HSO</a:t>
            </a:r>
            <a:r>
              <a:rPr lang="en-US" baseline="-25000" dirty="0"/>
              <a:t>4</a:t>
            </a:r>
            <a:r>
              <a:rPr lang="en-US" baseline="30000" dirty="0"/>
              <a:t>-</a:t>
            </a:r>
            <a:r>
              <a:rPr lang="en-US" baseline="-25000" dirty="0"/>
              <a:t>(sol)</a:t>
            </a:r>
            <a:r>
              <a:rPr lang="en-US" dirty="0"/>
              <a:t>              CaSO</a:t>
            </a:r>
            <a:r>
              <a:rPr lang="en-US" baseline="-25000" dirty="0"/>
              <a:t>4</a:t>
            </a:r>
            <a:r>
              <a:rPr lang="en-US" baseline="30000" dirty="0"/>
              <a:t>.</a:t>
            </a:r>
            <a:r>
              <a:rPr lang="en-US" dirty="0"/>
              <a:t>2H</a:t>
            </a:r>
            <a:r>
              <a:rPr lang="en-US" baseline="-25000" dirty="0"/>
              <a:t>2</a:t>
            </a:r>
            <a:r>
              <a:rPr lang="en-US" dirty="0"/>
              <a:t>O   +CO</a:t>
            </a:r>
            <a:r>
              <a:rPr lang="en-US" baseline="-25000" dirty="0"/>
              <a:t>2(g)</a:t>
            </a:r>
            <a:r>
              <a:rPr lang="en-US" dirty="0"/>
              <a:t>    (</a:t>
            </a:r>
            <a:r>
              <a:rPr lang="el-GR" dirty="0"/>
              <a:t>διόγκωση 100%)</a:t>
            </a:r>
            <a:endParaRPr lang="en-US" dirty="0"/>
          </a:p>
          <a:p>
            <a:endParaRPr lang="en-US" dirty="0"/>
          </a:p>
          <a:p>
            <a:r>
              <a:rPr lang="en-US" dirty="0"/>
              <a:t>MgCO</a:t>
            </a:r>
            <a:r>
              <a:rPr lang="en-US" baseline="-25000" dirty="0"/>
              <a:t>3(s)</a:t>
            </a:r>
            <a:r>
              <a:rPr lang="en-US" dirty="0"/>
              <a:t>   +   H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30000" dirty="0"/>
              <a:t>+</a:t>
            </a:r>
            <a:r>
              <a:rPr lang="en-US" dirty="0"/>
              <a:t>HSO</a:t>
            </a:r>
            <a:r>
              <a:rPr lang="en-US" baseline="-25000" dirty="0"/>
              <a:t>4</a:t>
            </a:r>
            <a:r>
              <a:rPr lang="en-US" baseline="30000" dirty="0"/>
              <a:t>-</a:t>
            </a:r>
            <a:r>
              <a:rPr lang="en-US" baseline="-25000" dirty="0"/>
              <a:t>(sol)</a:t>
            </a:r>
            <a:r>
              <a:rPr lang="en-US" dirty="0"/>
              <a:t>  +   5 H</a:t>
            </a:r>
            <a:r>
              <a:rPr lang="en-US" baseline="-25000" dirty="0"/>
              <a:t>2</a:t>
            </a:r>
            <a:r>
              <a:rPr lang="en-US" dirty="0"/>
              <a:t>O           MgSO</a:t>
            </a:r>
            <a:r>
              <a:rPr lang="en-US" baseline="-25000" dirty="0"/>
              <a:t>4</a:t>
            </a:r>
            <a:r>
              <a:rPr lang="en-US" baseline="30000" dirty="0"/>
              <a:t>.</a:t>
            </a:r>
            <a:r>
              <a:rPr lang="en-US" dirty="0"/>
              <a:t>7H</a:t>
            </a:r>
            <a:r>
              <a:rPr lang="en-US" baseline="-25000" dirty="0"/>
              <a:t>2</a:t>
            </a:r>
            <a:r>
              <a:rPr lang="en-US" dirty="0"/>
              <a:t>O   +CO</a:t>
            </a:r>
            <a:r>
              <a:rPr lang="en-US" baseline="-25000" dirty="0"/>
              <a:t>2(g)</a:t>
            </a:r>
            <a:r>
              <a:rPr lang="en-US" dirty="0"/>
              <a:t> (</a:t>
            </a:r>
            <a:r>
              <a:rPr lang="el-GR" dirty="0"/>
              <a:t>διόγκωση 430%)</a:t>
            </a:r>
          </a:p>
          <a:p>
            <a:endParaRPr lang="el-GR" dirty="0"/>
          </a:p>
          <a:p>
            <a:r>
              <a:rPr lang="en-US" dirty="0"/>
              <a:t>FeCO</a:t>
            </a:r>
            <a:r>
              <a:rPr lang="en-US" baseline="-25000" dirty="0"/>
              <a:t>3(s)</a:t>
            </a:r>
            <a:r>
              <a:rPr lang="en-US" dirty="0"/>
              <a:t>   +   H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30000" dirty="0"/>
              <a:t>+</a:t>
            </a:r>
            <a:r>
              <a:rPr lang="en-US" dirty="0"/>
              <a:t>HSO</a:t>
            </a:r>
            <a:r>
              <a:rPr lang="en-US" baseline="-25000" dirty="0"/>
              <a:t>4</a:t>
            </a:r>
            <a:r>
              <a:rPr lang="en-US" baseline="30000" dirty="0"/>
              <a:t>-</a:t>
            </a:r>
            <a:r>
              <a:rPr lang="en-US" baseline="-25000" dirty="0"/>
              <a:t>(sol)</a:t>
            </a:r>
            <a:r>
              <a:rPr lang="en-US" dirty="0"/>
              <a:t>  +   5 H</a:t>
            </a:r>
            <a:r>
              <a:rPr lang="en-US" baseline="-25000" dirty="0"/>
              <a:t>2</a:t>
            </a:r>
            <a:r>
              <a:rPr lang="en-US" dirty="0"/>
              <a:t>O           FeSO</a:t>
            </a:r>
            <a:r>
              <a:rPr lang="en-US" baseline="-25000" dirty="0"/>
              <a:t>4</a:t>
            </a:r>
            <a:r>
              <a:rPr lang="en-US" baseline="30000" dirty="0"/>
              <a:t>.</a:t>
            </a:r>
            <a:r>
              <a:rPr lang="en-US" dirty="0"/>
              <a:t>7H</a:t>
            </a:r>
            <a:r>
              <a:rPr lang="en-US" baseline="-25000" dirty="0"/>
              <a:t>2</a:t>
            </a:r>
            <a:r>
              <a:rPr lang="en-US" dirty="0"/>
              <a:t>O   +CO</a:t>
            </a:r>
            <a:r>
              <a:rPr lang="en-US" baseline="-25000" dirty="0"/>
              <a:t>2(g)</a:t>
            </a:r>
            <a:r>
              <a:rPr lang="en-US" dirty="0"/>
              <a:t> (</a:t>
            </a:r>
            <a:r>
              <a:rPr lang="el-GR" dirty="0"/>
              <a:t>διόγκωση 4</a:t>
            </a:r>
            <a:r>
              <a:rPr lang="en-US" dirty="0"/>
              <a:t>8</a:t>
            </a:r>
            <a:r>
              <a:rPr lang="el-GR" dirty="0"/>
              <a:t>0%)</a:t>
            </a:r>
          </a:p>
          <a:p>
            <a:endParaRPr lang="en-US" dirty="0"/>
          </a:p>
          <a:p>
            <a:r>
              <a:rPr lang="en-US" dirty="0"/>
              <a:t>Al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3(s)</a:t>
            </a:r>
            <a:r>
              <a:rPr lang="en-US" dirty="0"/>
              <a:t>   +   3 H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30000" dirty="0"/>
              <a:t>+</a:t>
            </a:r>
            <a:r>
              <a:rPr lang="en-US" dirty="0"/>
              <a:t>HSO</a:t>
            </a:r>
            <a:r>
              <a:rPr lang="en-US" baseline="-25000" dirty="0"/>
              <a:t>4</a:t>
            </a:r>
            <a:r>
              <a:rPr lang="en-US" baseline="30000" dirty="0"/>
              <a:t>-</a:t>
            </a:r>
            <a:r>
              <a:rPr lang="en-US" baseline="-25000" dirty="0"/>
              <a:t>(sol)</a:t>
            </a:r>
            <a:r>
              <a:rPr lang="en-US" dirty="0"/>
              <a:t>  +   12 H</a:t>
            </a:r>
            <a:r>
              <a:rPr lang="en-US" baseline="-25000" dirty="0"/>
              <a:t>2</a:t>
            </a:r>
            <a:r>
              <a:rPr lang="en-US" dirty="0"/>
              <a:t>O         Al</a:t>
            </a:r>
            <a:r>
              <a:rPr lang="en-US" baseline="-25000" dirty="0"/>
              <a:t>2</a:t>
            </a:r>
            <a:r>
              <a:rPr lang="en-US" dirty="0"/>
              <a:t>(SO</a:t>
            </a:r>
            <a:r>
              <a:rPr lang="en-US" baseline="-25000" dirty="0"/>
              <a:t>4</a:t>
            </a:r>
            <a:r>
              <a:rPr lang="en-US" dirty="0"/>
              <a:t>)</a:t>
            </a:r>
            <a:r>
              <a:rPr lang="en-US" baseline="30000" dirty="0"/>
              <a:t>.</a:t>
            </a:r>
            <a:r>
              <a:rPr lang="en-US" dirty="0"/>
              <a:t>18H</a:t>
            </a:r>
            <a:r>
              <a:rPr lang="en-US" baseline="-25000" dirty="0"/>
              <a:t>2</a:t>
            </a:r>
            <a:r>
              <a:rPr lang="en-US" dirty="0"/>
              <a:t>O  </a:t>
            </a:r>
            <a:r>
              <a:rPr lang="en-US" baseline="-25000" dirty="0"/>
              <a:t> </a:t>
            </a:r>
            <a:r>
              <a:rPr lang="en-US" dirty="0"/>
              <a:t>(</a:t>
            </a:r>
            <a:r>
              <a:rPr lang="el-GR" dirty="0"/>
              <a:t>διόγκωση </a:t>
            </a:r>
            <a:r>
              <a:rPr lang="en-US" dirty="0"/>
              <a:t>140</a:t>
            </a:r>
            <a:r>
              <a:rPr lang="el-GR" dirty="0"/>
              <a:t>0%)</a:t>
            </a:r>
          </a:p>
          <a:p>
            <a:endParaRPr lang="el-GR" dirty="0"/>
          </a:p>
          <a:p>
            <a:endParaRPr lang="el-GR" dirty="0"/>
          </a:p>
          <a:p>
            <a:pPr marL="0" indent="0">
              <a:buNone/>
            </a:pPr>
            <a:endParaRPr lang="el-GR" dirty="0"/>
          </a:p>
        </p:txBody>
      </p:sp>
      <p:cxnSp>
        <p:nvCxnSpPr>
          <p:cNvPr id="5" name="Ευθύγραμμο βέλος σύνδεσης 4"/>
          <p:cNvCxnSpPr/>
          <p:nvPr/>
        </p:nvCxnSpPr>
        <p:spPr>
          <a:xfrm>
            <a:off x="4632666" y="955063"/>
            <a:ext cx="722376" cy="0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Ευθύγραμμο βέλος σύνδεσης 5"/>
          <p:cNvCxnSpPr/>
          <p:nvPr/>
        </p:nvCxnSpPr>
        <p:spPr>
          <a:xfrm>
            <a:off x="5577514" y="2984902"/>
            <a:ext cx="722376" cy="0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Ευθύγραμμο βέλος σύνδεσης 6"/>
          <p:cNvCxnSpPr/>
          <p:nvPr/>
        </p:nvCxnSpPr>
        <p:spPr>
          <a:xfrm>
            <a:off x="5716230" y="1940799"/>
            <a:ext cx="722376" cy="0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18019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Ψηγματοβολή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Αιωρούμενα σωματίδια &gt; 500 </a:t>
            </a:r>
            <a:r>
              <a:rPr lang="en-US" dirty="0"/>
              <a:t>nm</a:t>
            </a:r>
          </a:p>
          <a:p>
            <a:endParaRPr lang="en-US" dirty="0"/>
          </a:p>
          <a:p>
            <a:pPr marL="0" indent="0">
              <a:buNone/>
            </a:pPr>
            <a:r>
              <a:rPr lang="el-GR" dirty="0"/>
              <a:t>Βάλλονται από τους ανέμους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Προκαλούν αποξέσεις, ομαλοποίηση, εξαλείψεις </a:t>
            </a:r>
            <a:r>
              <a:rPr lang="el-GR" dirty="0" err="1"/>
              <a:t>εξωγλύφων</a:t>
            </a:r>
            <a:r>
              <a:rPr lang="el-GR" dirty="0"/>
              <a:t>. </a:t>
            </a:r>
          </a:p>
        </p:txBody>
      </p:sp>
      <p:sp>
        <p:nvSpPr>
          <p:cNvPr id="4" name="Καμπύλο δεξιό βέλος 3"/>
          <p:cNvSpPr/>
          <p:nvPr/>
        </p:nvSpPr>
        <p:spPr>
          <a:xfrm>
            <a:off x="399288" y="2039112"/>
            <a:ext cx="438912" cy="109131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5" name="Καμπύλο δεξιό βέλος 4"/>
          <p:cNvSpPr/>
          <p:nvPr/>
        </p:nvSpPr>
        <p:spPr>
          <a:xfrm>
            <a:off x="399288" y="3130422"/>
            <a:ext cx="438912" cy="1039241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2965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Διόγκωση και διάβρωση μεταλλικών συνδέσμων και σκελετών.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749407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Διόγκωση </a:t>
            </a:r>
            <a:r>
              <a:rPr lang="el-GR" dirty="0" err="1"/>
              <a:t>αργιλοπυριτικών</a:t>
            </a:r>
            <a:r>
              <a:rPr lang="el-GR" dirty="0"/>
              <a:t> ορυκτών ή </a:t>
            </a:r>
            <a:r>
              <a:rPr lang="el-GR" dirty="0" err="1"/>
              <a:t>φλεφών</a:t>
            </a:r>
            <a:r>
              <a:rPr lang="el-GR" dirty="0"/>
              <a:t>.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776368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Συντελεστές θερμικής διαστολής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72202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Επισκέπτες</a:t>
            </a:r>
          </a:p>
          <a:p>
            <a:r>
              <a:rPr lang="el-GR" dirty="0"/>
              <a:t>Μελετητές</a:t>
            </a:r>
          </a:p>
          <a:p>
            <a:r>
              <a:rPr lang="el-GR" dirty="0"/>
              <a:t>Παραμένουσες μηχανικές τάσεις</a:t>
            </a:r>
          </a:p>
        </p:txBody>
      </p:sp>
    </p:spTree>
    <p:extLst>
      <p:ext uri="{BB962C8B-B14F-4D97-AF65-F5344CB8AC3E}">
        <p14:creationId xmlns:p14="http://schemas.microsoft.com/office/powerpoint/2010/main" val="3805137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Πετρώματα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Πυριγενή</a:t>
            </a:r>
          </a:p>
          <a:p>
            <a:r>
              <a:rPr lang="el-GR" dirty="0"/>
              <a:t>Ιζηματογενή</a:t>
            </a:r>
          </a:p>
          <a:p>
            <a:r>
              <a:rPr lang="el-GR" dirty="0"/>
              <a:t>Μεταμορφωσιγενή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66652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704088"/>
            <a:ext cx="10515600" cy="5472875"/>
          </a:xfrm>
        </p:spPr>
        <p:txBody>
          <a:bodyPr/>
          <a:lstStyle/>
          <a:p>
            <a:pPr marL="0" indent="0">
              <a:buNone/>
            </a:pP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Πυριγενή</a:t>
            </a:r>
            <a:r>
              <a:rPr lang="el-GR" dirty="0"/>
              <a:t>: πήξη μάγματος        πρωτογενή πετρώματα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Πλουτωνικά: είναι </a:t>
            </a:r>
            <a:r>
              <a:rPr lang="el-GR" dirty="0" err="1"/>
              <a:t>χονδροκρυσταλικά</a:t>
            </a:r>
            <a:r>
              <a:rPr lang="el-GR" dirty="0"/>
              <a:t>, η ψύξη πραγματοποιήθηκε σε μεγάλο βάθος</a:t>
            </a:r>
          </a:p>
          <a:p>
            <a:r>
              <a:rPr lang="el-GR" dirty="0"/>
              <a:t>Ηφαιστειογενή: </a:t>
            </a:r>
            <a:r>
              <a:rPr lang="el-GR" dirty="0" err="1"/>
              <a:t>μικροκρυσταλικά</a:t>
            </a:r>
            <a:r>
              <a:rPr lang="el-GR" dirty="0"/>
              <a:t> ή υαλώδους δομής, σχηματίστηκαν στην επιφάνεια της γης. </a:t>
            </a:r>
          </a:p>
          <a:p>
            <a:endParaRPr lang="el-GR" dirty="0"/>
          </a:p>
          <a:p>
            <a:r>
              <a:rPr lang="el-GR" dirty="0"/>
              <a:t>Όξινα: </a:t>
            </a:r>
            <a:r>
              <a:rPr lang="en-US" dirty="0"/>
              <a:t>[SiO</a:t>
            </a:r>
            <a:r>
              <a:rPr lang="en-US" baseline="-25000" dirty="0"/>
              <a:t>2</a:t>
            </a:r>
            <a:r>
              <a:rPr lang="en-US" dirty="0"/>
              <a:t>]&gt;66%</a:t>
            </a:r>
          </a:p>
          <a:p>
            <a:r>
              <a:rPr lang="el-GR" dirty="0"/>
              <a:t>Βασικά: </a:t>
            </a:r>
            <a:r>
              <a:rPr lang="en-US" dirty="0"/>
              <a:t>[SiO</a:t>
            </a:r>
            <a:r>
              <a:rPr lang="en-US" baseline="-25000" dirty="0"/>
              <a:t>2</a:t>
            </a:r>
            <a:r>
              <a:rPr lang="en-US" dirty="0"/>
              <a:t>]</a:t>
            </a:r>
            <a:r>
              <a:rPr lang="el-GR" dirty="0"/>
              <a:t>&lt;52</a:t>
            </a:r>
            <a:r>
              <a:rPr lang="en-US" dirty="0"/>
              <a:t>%</a:t>
            </a:r>
          </a:p>
          <a:p>
            <a:endParaRPr lang="el-GR" baseline="-25000" dirty="0"/>
          </a:p>
        </p:txBody>
      </p:sp>
      <p:sp>
        <p:nvSpPr>
          <p:cNvPr id="4" name="Δεξιό βέλος 3"/>
          <p:cNvSpPr/>
          <p:nvPr/>
        </p:nvSpPr>
        <p:spPr>
          <a:xfrm>
            <a:off x="4828032" y="886968"/>
            <a:ext cx="429768" cy="1463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Καμπύλο δεξιό βέλος 4"/>
          <p:cNvSpPr/>
          <p:nvPr/>
        </p:nvSpPr>
        <p:spPr>
          <a:xfrm>
            <a:off x="568452" y="1051560"/>
            <a:ext cx="265176" cy="56692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531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630936"/>
            <a:ext cx="10515600" cy="55460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Ιζηματογενή</a:t>
            </a:r>
            <a:r>
              <a:rPr lang="el-GR" dirty="0"/>
              <a:t>: δημιουργία από διάβρωση και εξαλλοίωση πυριγενών  πετρωμάτων         Δευτερογενή πετρώματα.</a:t>
            </a:r>
          </a:p>
          <a:p>
            <a:pPr marL="0" indent="0">
              <a:buNone/>
            </a:pPr>
            <a:r>
              <a:rPr lang="el-GR" dirty="0"/>
              <a:t>Σχηματίστηκαν: </a:t>
            </a:r>
          </a:p>
          <a:p>
            <a:r>
              <a:rPr lang="el-GR" dirty="0"/>
              <a:t>Με μηχανικό τρόπο: αποσύνθεση υπό την επίδραση καιρικών συνθηκών, μεταφορά με νερό</a:t>
            </a:r>
          </a:p>
          <a:p>
            <a:r>
              <a:rPr lang="el-GR" dirty="0"/>
              <a:t>Με χημικό τρόπο: καταβύθιση (</a:t>
            </a:r>
            <a:r>
              <a:rPr lang="el-GR" dirty="0" err="1"/>
              <a:t>ανακρυστάλλωση</a:t>
            </a:r>
            <a:r>
              <a:rPr lang="el-GR" dirty="0"/>
              <a:t>) </a:t>
            </a:r>
            <a:r>
              <a:rPr lang="en-US" dirty="0"/>
              <a:t>CaCO</a:t>
            </a:r>
            <a:r>
              <a:rPr lang="en-US" baseline="-25000" dirty="0"/>
              <a:t>3</a:t>
            </a:r>
            <a:r>
              <a:rPr lang="en-US" dirty="0"/>
              <a:t> (</a:t>
            </a:r>
            <a:r>
              <a:rPr lang="el-GR" dirty="0"/>
              <a:t>ασβεστόλιθος) σε νερό κορεσμένο σε </a:t>
            </a:r>
            <a:r>
              <a:rPr lang="el-GR" dirty="0" err="1"/>
              <a:t>δισανθρακικό</a:t>
            </a:r>
            <a:r>
              <a:rPr lang="el-GR" dirty="0"/>
              <a:t> ασβέστιο. </a:t>
            </a:r>
          </a:p>
          <a:p>
            <a:pPr marL="0" indent="0">
              <a:buNone/>
            </a:pPr>
            <a:r>
              <a:rPr lang="el-GR" dirty="0"/>
              <a:t>        </a:t>
            </a:r>
            <a:r>
              <a:rPr lang="en-US" dirty="0"/>
              <a:t>Ca</a:t>
            </a:r>
            <a:r>
              <a:rPr lang="en-US" baseline="30000" dirty="0"/>
              <a:t>2+</a:t>
            </a:r>
            <a:r>
              <a:rPr lang="en-US" dirty="0"/>
              <a:t>(HCO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baseline="30000" dirty="0"/>
              <a:t>2-</a:t>
            </a:r>
            <a:r>
              <a:rPr lang="en-US" baseline="-25000" dirty="0"/>
              <a:t>(sol)</a:t>
            </a:r>
            <a:r>
              <a:rPr lang="en-US" dirty="0"/>
              <a:t>              CaCO</a:t>
            </a:r>
            <a:r>
              <a:rPr lang="en-US" baseline="-25000" dirty="0"/>
              <a:t>3(s)</a:t>
            </a:r>
            <a:r>
              <a:rPr lang="en-US" dirty="0"/>
              <a:t>   + CO</a:t>
            </a:r>
            <a:r>
              <a:rPr lang="en-US" baseline="-25000" dirty="0"/>
              <a:t>2(g)</a:t>
            </a:r>
            <a:r>
              <a:rPr lang="en-US" dirty="0"/>
              <a:t>  +   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(l)</a:t>
            </a:r>
            <a:endParaRPr lang="el-GR" baseline="-25000" dirty="0"/>
          </a:p>
          <a:p>
            <a:r>
              <a:rPr lang="el-GR" dirty="0"/>
              <a:t>Με οργανικό τρόπο: </a:t>
            </a:r>
            <a:r>
              <a:rPr lang="el-GR" dirty="0" err="1"/>
              <a:t>κατακάθιση</a:t>
            </a:r>
            <a:r>
              <a:rPr lang="el-GR" dirty="0"/>
              <a:t> θαλασσίων μικροοργανισμών, φυτών ή </a:t>
            </a:r>
            <a:r>
              <a:rPr lang="el-GR" dirty="0" err="1"/>
              <a:t>μαλακοοστράκων</a:t>
            </a:r>
            <a:r>
              <a:rPr lang="el-GR" dirty="0"/>
              <a:t>. Δημιουργούνται ασβεστόλιθοι και </a:t>
            </a:r>
            <a:r>
              <a:rPr lang="el-GR" dirty="0" err="1"/>
              <a:t>πυριτία</a:t>
            </a:r>
            <a:r>
              <a:rPr lang="el-GR" dirty="0"/>
              <a:t> (</a:t>
            </a:r>
            <a:r>
              <a:rPr lang="en-US" dirty="0"/>
              <a:t>SiO</a:t>
            </a:r>
            <a:r>
              <a:rPr lang="en-US" baseline="-25000" dirty="0"/>
              <a:t>2</a:t>
            </a:r>
            <a:r>
              <a:rPr lang="el-GR" dirty="0"/>
              <a:t>).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         </a:t>
            </a:r>
            <a:endParaRPr lang="el-GR" baseline="-25000" dirty="0"/>
          </a:p>
        </p:txBody>
      </p:sp>
      <p:sp>
        <p:nvSpPr>
          <p:cNvPr id="4" name="Δεξιό βέλος 3"/>
          <p:cNvSpPr/>
          <p:nvPr/>
        </p:nvSpPr>
        <p:spPr>
          <a:xfrm>
            <a:off x="2889504" y="1170432"/>
            <a:ext cx="530352" cy="1645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6" name="Ευθύγραμμο βέλος σύνδεσης 5"/>
          <p:cNvCxnSpPr/>
          <p:nvPr/>
        </p:nvCxnSpPr>
        <p:spPr>
          <a:xfrm>
            <a:off x="4096512" y="3738923"/>
            <a:ext cx="777240" cy="9144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3171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972766"/>
            <a:ext cx="10515600" cy="5204197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Ιζηματογενή πετρώματα:</a:t>
            </a:r>
          </a:p>
          <a:p>
            <a:r>
              <a:rPr lang="el-GR" dirty="0"/>
              <a:t>Ψαμμίτες </a:t>
            </a:r>
          </a:p>
          <a:p>
            <a:r>
              <a:rPr lang="el-GR" dirty="0"/>
              <a:t>Ανθρακικά πετρώματα: Ασβεστόλιθοι και δολομίτες</a:t>
            </a:r>
          </a:p>
        </p:txBody>
      </p:sp>
    </p:spTree>
    <p:extLst>
      <p:ext uri="{BB962C8B-B14F-4D97-AF65-F5344CB8AC3E}">
        <p14:creationId xmlns:p14="http://schemas.microsoft.com/office/powerpoint/2010/main" val="3868212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AFD3D3-62EA-8F67-3DE4-B4194A3AD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5F1B2D7-D1D0-186B-C0E0-3BE7BB2B5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Picture 2" descr="undefined">
            <a:extLst>
              <a:ext uri="{FF2B5EF4-FFF2-40B4-BE49-F238E27FC236}">
                <a16:creationId xmlns:a16="http://schemas.microsoft.com/office/drawing/2014/main" id="{C9D65531-02B9-3E00-80A3-0048C066DB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5425" y="0"/>
            <a:ext cx="92011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4243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972766"/>
            <a:ext cx="10515600" cy="5204197"/>
          </a:xfrm>
        </p:spPr>
        <p:txBody>
          <a:bodyPr/>
          <a:lstStyle/>
          <a:p>
            <a:r>
              <a:rPr lang="el-GR" dirty="0"/>
              <a:t>Ψαμμίτες: προέρχονται συνήθως από μηχανική αποσύνθεση </a:t>
            </a:r>
          </a:p>
          <a:p>
            <a:r>
              <a:rPr lang="el-GR" dirty="0"/>
              <a:t>Αποτελούνται από </a:t>
            </a:r>
            <a:r>
              <a:rPr lang="el-GR" dirty="0" err="1"/>
              <a:t>πυριτία</a:t>
            </a:r>
            <a:r>
              <a:rPr lang="el-GR" dirty="0"/>
              <a:t> με την μορφή κόκκων άμμου. Το συνδετικό υλικό μπορεί να είναι πυριτικό, ασβεστιτικό, σιδηρούχο είτε αργιλικό. Η συνεκτικότητα του υλικού εξαρτάται και από την υγρασία. </a:t>
            </a:r>
          </a:p>
        </p:txBody>
      </p:sp>
    </p:spTree>
    <p:extLst>
      <p:ext uri="{BB962C8B-B14F-4D97-AF65-F5344CB8AC3E}">
        <p14:creationId xmlns:p14="http://schemas.microsoft.com/office/powerpoint/2010/main" val="4052985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943583"/>
            <a:ext cx="10515600" cy="5233380"/>
          </a:xfrm>
        </p:spPr>
        <p:txBody>
          <a:bodyPr/>
          <a:lstStyle/>
          <a:p>
            <a:r>
              <a:rPr lang="el-GR" dirty="0"/>
              <a:t>Ανθρακικά πετρώματα: δημιουργήθηκαν με χημικό ή οργανικό τρόπο</a:t>
            </a:r>
          </a:p>
          <a:p>
            <a:pPr marL="0" indent="0">
              <a:buNone/>
            </a:pPr>
            <a:r>
              <a:rPr lang="el-GR" dirty="0"/>
              <a:t>Περιλαμβάνονται οι ασβεστίτες και οι δολομίτες. </a:t>
            </a:r>
          </a:p>
          <a:p>
            <a:pPr marL="0" indent="0">
              <a:buNone/>
            </a:pPr>
            <a:r>
              <a:rPr lang="el-GR" dirty="0"/>
              <a:t>Πορώδες : μερικοί έχουν αυξημένο πορώδες, π.χ. κιμωλία. Ενώ μερικοί μπορεί να παρουσιάζουν μικρό πορώδες, μεγάλη σκληρότητα, πυκνότητα και μηχανική αντοχή.   </a:t>
            </a:r>
          </a:p>
        </p:txBody>
      </p:sp>
    </p:spTree>
    <p:extLst>
      <p:ext uri="{BB962C8B-B14F-4D97-AF65-F5344CB8AC3E}">
        <p14:creationId xmlns:p14="http://schemas.microsoft.com/office/powerpoint/2010/main" val="332671315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900</TotalTime>
  <Words>876</Words>
  <Application>Microsoft Office PowerPoint</Application>
  <PresentationFormat>Ευρεία οθόνη</PresentationFormat>
  <Paragraphs>119</Paragraphs>
  <Slides>26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Wingdings</vt:lpstr>
      <vt:lpstr>Θέμα του Office</vt:lpstr>
      <vt:lpstr>Πέτρα</vt:lpstr>
      <vt:lpstr>Παρουσίαση του PowerPoint</vt:lpstr>
      <vt:lpstr>Πετρώματα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Διάβρωση</vt:lpstr>
      <vt:lpstr>Παρουσίαση του PowerPoint</vt:lpstr>
      <vt:lpstr>Άλατα και τριχοειδή αναρρίχηση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Ψηγματοβολή</vt:lpstr>
      <vt:lpstr>Διόγκωση και διάβρωση μεταλλικών συνδέσμων και σκελετών. </vt:lpstr>
      <vt:lpstr>Διόγκωση αργιλοπυριτικών ορυκτών ή φλεφών.</vt:lpstr>
      <vt:lpstr>Συντελεστές θερμικής διαστολής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Πέτρα</dc:title>
  <dc:creator>Χρήστης των Windows</dc:creator>
  <cp:lastModifiedBy>Angeliki Kouki</cp:lastModifiedBy>
  <cp:revision>64</cp:revision>
  <dcterms:created xsi:type="dcterms:W3CDTF">2018-04-16T09:40:25Z</dcterms:created>
  <dcterms:modified xsi:type="dcterms:W3CDTF">2023-04-28T08:29:39Z</dcterms:modified>
</cp:coreProperties>
</file>