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3/6/2021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Μικροοργανισμοί- Οργανισμοί στην πέτρα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u="sng" dirty="0"/>
              <a:t>Κύριοι βιολογικοί παράγοντες: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Βακτήρια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Μύκητες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Είδη φυτών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Λειχήνες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Ζώα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 err="1">
                <a:solidFill>
                  <a:schemeClr val="accent1">
                    <a:lumMod val="75000"/>
                  </a:schemeClr>
                </a:solidFill>
              </a:rPr>
              <a:t>Φύκη</a:t>
            </a:r>
            <a:r>
              <a:rPr lang="el-GR" dirty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Χρειάζονται υγρασία, θερμοκρασία και φως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Τα </a:t>
            </a:r>
            <a:r>
              <a:rPr lang="el-GR" dirty="0" err="1"/>
              <a:t>χλωροφύκη</a:t>
            </a:r>
            <a:r>
              <a:rPr lang="el-GR" dirty="0"/>
              <a:t> αντέχουν σε υψηλές θερμοκρασίες, σε μεγάλο φάσμα </a:t>
            </a:r>
            <a:r>
              <a:rPr lang="en-US" dirty="0"/>
              <a:t>pH (3,5-9,0)</a:t>
            </a:r>
            <a:endParaRPr lang="el-GR" dirty="0"/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Ασβεστόλιθο        </a:t>
            </a:r>
            <a:r>
              <a:rPr lang="el-GR" dirty="0" err="1"/>
              <a:t>υδατοδιαλυτά</a:t>
            </a:r>
            <a:r>
              <a:rPr lang="el-GR" dirty="0"/>
              <a:t> σώματα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571868" y="478632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/>
              <a:t>Λαμβάνουν 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από την ατμόσφαιρα, </a:t>
            </a:r>
            <a:r>
              <a:rPr lang="el-GR" dirty="0" err="1"/>
              <a:t>αποθηκέυουν</a:t>
            </a:r>
            <a:r>
              <a:rPr lang="el-GR" dirty="0"/>
              <a:t> ασβεστούχα συστατικά από τα πετρώματα, στην διαπνοή απελευθερώνουν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και τρέφονται σε </a:t>
            </a:r>
            <a:r>
              <a:rPr lang="el-GR" dirty="0" err="1"/>
              <a:t>δικαρβονικά</a:t>
            </a:r>
            <a:r>
              <a:rPr lang="el-GR" dirty="0"/>
              <a:t> άλατα (</a:t>
            </a:r>
            <a:r>
              <a:rPr lang="el-GR" dirty="0" err="1"/>
              <a:t>υδατοδιαλυτά</a:t>
            </a:r>
            <a:r>
              <a:rPr lang="el-GR" dirty="0"/>
              <a:t>)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Παράγουν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endParaRPr lang="el-GR" baseline="-25000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Βοηθούν  στην δημιουργία ζωής</a:t>
            </a:r>
          </a:p>
          <a:p>
            <a:pPr>
              <a:buNone/>
            </a:pPr>
            <a:r>
              <a:rPr lang="el-GR" dirty="0"/>
              <a:t>    </a:t>
            </a:r>
          </a:p>
          <a:p>
            <a:pPr>
              <a:buNone/>
            </a:pPr>
            <a:r>
              <a:rPr lang="el-GR" dirty="0"/>
              <a:t>    παράγουν χώμα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500034" y="3929066"/>
            <a:ext cx="357190" cy="121444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Λειχήνες</a:t>
            </a:r>
            <a:r>
              <a:rPr lang="el-GR" dirty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Κυρίως σε ασβεστολιθικά αλλά και πυριτικά πετρώματα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Ευαίσθητοι στο </a:t>
            </a:r>
            <a:r>
              <a:rPr lang="en-US" dirty="0"/>
              <a:t>SO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άρα δείκτες ατμοσφαιρικής ρύπανσης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Δράση: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Μηχανική καταπόνηση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Χημική δράση (διάλυση υποστρωμάτων με οξαλικό οξύ και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el-GR" dirty="0"/>
          </a:p>
          <a:p>
            <a:pPr>
              <a:buFont typeface="Wingdings" pitchFamily="2" charset="2"/>
              <a:buChar char="ü"/>
            </a:pP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Φυτά</a:t>
            </a:r>
            <a:r>
              <a:rPr lang="el-GR" dirty="0"/>
              <a:t>: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Τα φυτά που αναπτύσσονται στα πετρώματα είναι λιτά σε απαιτήσεις τροφής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Εκλύουν οξέα από τις ρίζες τους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διαλύοντας πέτρα       επεκτείνουν το ριζικό τους σύστημα        ΘΡΑΥΣΗ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214678" y="3071810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4357686" y="385762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5000628" y="4286256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/>
              <a:t>Σε τοίχους αφομοιώνουν τα </a:t>
            </a:r>
            <a:r>
              <a:rPr lang="el-GR" dirty="0" err="1"/>
              <a:t>κονιώματα</a:t>
            </a:r>
            <a:r>
              <a:rPr lang="el-GR" dirty="0"/>
              <a:t> και επιχρίσματα. </a:t>
            </a:r>
          </a:p>
          <a:p>
            <a:pPr>
              <a:buNone/>
            </a:pPr>
            <a:r>
              <a:rPr lang="el-GR" dirty="0"/>
              <a:t>      μειώνουν την συνοχή, επιταχύνουν την </a:t>
            </a:r>
            <a:r>
              <a:rPr lang="el-GR" dirty="0" err="1"/>
              <a:t>φθορα</a:t>
            </a:r>
            <a:endParaRPr lang="el-GR" dirty="0"/>
          </a:p>
          <a:p>
            <a:pPr>
              <a:buFont typeface="Wingdings" pitchFamily="2" charset="2"/>
              <a:buChar char="ü"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Κατά την αποκόλληση τους ΠΡΟΣΟΧΗ μην ξεκολλήσει τμήμα       πρώτα θανάτωσή του 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428596" y="1357298"/>
            <a:ext cx="357190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5072066" y="3786190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Φυτοκτόνα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Προσοχή:</a:t>
            </a:r>
          </a:p>
          <a:p>
            <a:r>
              <a:rPr lang="el-GR" dirty="0"/>
              <a:t>Να μην είναι τοξικά (ζώα και ανθρώπους)</a:t>
            </a:r>
          </a:p>
          <a:p>
            <a:r>
              <a:rPr lang="el-GR" dirty="0"/>
              <a:t>Να μην αφήνουν λεκέδες</a:t>
            </a:r>
          </a:p>
          <a:p>
            <a:r>
              <a:rPr lang="el-GR" dirty="0"/>
              <a:t>Να μην είναι </a:t>
            </a:r>
            <a:r>
              <a:rPr lang="el-GR" dirty="0" err="1"/>
              <a:t>υδατοδιαλυτά</a:t>
            </a:r>
            <a:endParaRPr lang="el-GR" dirty="0"/>
          </a:p>
          <a:p>
            <a:endParaRPr lang="el-GR" dirty="0"/>
          </a:p>
          <a:p>
            <a:pPr>
              <a:buFont typeface="Wingdings" pitchFamily="2" charset="2"/>
              <a:buChar char="v"/>
            </a:pPr>
            <a:r>
              <a:rPr lang="el-GR" dirty="0"/>
              <a:t> </a:t>
            </a:r>
            <a:r>
              <a:rPr lang="en-US" dirty="0" err="1"/>
              <a:t>Primatol</a:t>
            </a:r>
            <a:r>
              <a:rPr lang="en-US" dirty="0"/>
              <a:t> M50        </a:t>
            </a:r>
            <a:r>
              <a:rPr lang="el-GR" dirty="0"/>
              <a:t>οριζόντια χλωρίδα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Primatol</a:t>
            </a:r>
            <a:r>
              <a:rPr lang="el-GR" dirty="0"/>
              <a:t> 3588        κατακόρυφες επιφάνειες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714744" y="485776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3643306" y="53578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Βιολογικοί παράγοντες φθοράς σε χαρτί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Υπεύθυνοι οργανισμοί </a:t>
            </a:r>
            <a:endParaRPr lang="en-US" dirty="0"/>
          </a:p>
          <a:p>
            <a:r>
              <a:rPr lang="el-GR" dirty="0"/>
              <a:t>οι μικροοργανισμοί (κυρίως μύκητες και βακτήρια), </a:t>
            </a:r>
            <a:endParaRPr lang="en-US" dirty="0"/>
          </a:p>
          <a:p>
            <a:r>
              <a:rPr lang="el-GR" dirty="0"/>
              <a:t>Έντομα</a:t>
            </a:r>
            <a:r>
              <a:rPr lang="en-US" dirty="0"/>
              <a:t>,</a:t>
            </a:r>
            <a:r>
              <a:rPr lang="el-GR" dirty="0"/>
              <a:t> και </a:t>
            </a:r>
            <a:endParaRPr lang="en-US" dirty="0"/>
          </a:p>
          <a:p>
            <a:r>
              <a:rPr lang="el-GR" dirty="0"/>
              <a:t>τρωκτικά.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Έντομα</a:t>
            </a:r>
            <a:r>
              <a:rPr lang="el-GR" dirty="0">
                <a:solidFill>
                  <a:srgbClr val="FF0000"/>
                </a:solidFill>
              </a:rPr>
              <a:t>, </a:t>
            </a:r>
            <a:r>
              <a:rPr lang="el-GR" dirty="0"/>
              <a:t>εισέρχονται σε ένα χώρο:</a:t>
            </a:r>
          </a:p>
          <a:p>
            <a:pPr lvl="0"/>
            <a:r>
              <a:rPr lang="el-GR" dirty="0"/>
              <a:t>Με τον </a:t>
            </a:r>
            <a:r>
              <a:rPr lang="el-GR" u="sng" dirty="0"/>
              <a:t>αέρα</a:t>
            </a:r>
            <a:r>
              <a:rPr lang="el-GR" dirty="0"/>
              <a:t>         τα αυγά τους, αναπτύσσονται σε κατάλληλες συνθήκες.</a:t>
            </a:r>
          </a:p>
          <a:p>
            <a:pPr lvl="0"/>
            <a:r>
              <a:rPr lang="el-GR" dirty="0"/>
              <a:t>Με τους </a:t>
            </a:r>
            <a:r>
              <a:rPr lang="el-GR" u="sng" dirty="0"/>
              <a:t>ανθρώπους-επισκέπτες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Με </a:t>
            </a:r>
            <a:r>
              <a:rPr lang="el-GR" u="sng" dirty="0"/>
              <a:t>εισερχόμενα αντικείμενα</a:t>
            </a:r>
            <a:r>
              <a:rPr lang="el-GR" dirty="0"/>
              <a:t>, τα οποία έχουν προσβληθεί από έντομα.</a:t>
            </a:r>
          </a:p>
          <a:p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3357554" y="150017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l-GR" dirty="0"/>
              <a:t>Έχουν αναπτυγμένη </a:t>
            </a:r>
            <a:r>
              <a:rPr lang="el-GR" u="sng" dirty="0"/>
              <a:t>όσφρηση </a:t>
            </a:r>
          </a:p>
          <a:p>
            <a:r>
              <a:rPr lang="el-GR" dirty="0"/>
              <a:t> γενική </a:t>
            </a:r>
            <a:r>
              <a:rPr lang="el-GR" u="sng" dirty="0"/>
              <a:t>χημική αίσθηση</a:t>
            </a:r>
            <a:r>
              <a:rPr lang="el-GR" dirty="0"/>
              <a:t>         λαμβάνουν ερεθίσματα από ουσίες όπως το άμυλο, την ζελατίνη κ.α.. </a:t>
            </a:r>
          </a:p>
          <a:p>
            <a:r>
              <a:rPr lang="el-GR" dirty="0"/>
              <a:t>Αντιδρούν σε μεταβολές του περιβάλλοντος όπως η θερμοκρασία και η υγρασία. </a:t>
            </a:r>
          </a:p>
          <a:p>
            <a:r>
              <a:rPr lang="el-GR" dirty="0"/>
              <a:t>Αναπτύσσονται γενικά σε υγρά (σχετική υγρασία 60% ή μεγαλύτερη), σκοτεινά και θερμά μέρη (16-25 </a:t>
            </a:r>
            <a:r>
              <a:rPr lang="el-GR" baseline="30000" dirty="0"/>
              <a:t>ο</a:t>
            </a:r>
            <a:r>
              <a:rPr lang="en-US" dirty="0"/>
              <a:t>C</a:t>
            </a:r>
            <a:r>
              <a:rPr lang="el-GR" dirty="0"/>
              <a:t>). </a:t>
            </a:r>
          </a:p>
          <a:p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5286380" y="142873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Μύκητες:</a:t>
            </a:r>
            <a:r>
              <a:rPr lang="el-GR" dirty="0"/>
              <a:t> αναπτύσσονται σε οργανικά υλικά </a:t>
            </a:r>
          </a:p>
          <a:p>
            <a:pPr>
              <a:buNone/>
            </a:pPr>
            <a:r>
              <a:rPr lang="el-GR" dirty="0"/>
              <a:t>προμηθεύονται ουσίες τις οποίες δεν  παράγουν μόνοι τους.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 Χτίζουν  αποικίες πάνω σε οργανικά υποστρώματα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Πολλαπλασιάζονται με μεγάλη ταχύτητα σε ευνοϊκές συνθήκες.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214282" y="785794"/>
            <a:ext cx="214314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Ζωντανοί οργανισμοί: λειτουργίες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λήψης τροφής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αφομοίωσης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αναπνοής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αναπαραγωγής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σύνθεσης, κ.ά.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u="sng" dirty="0"/>
              <a:t>Ευνοϊκές συνθήκες</a:t>
            </a:r>
            <a:r>
              <a:rPr lang="el-GR" dirty="0"/>
              <a:t>:</a:t>
            </a:r>
          </a:p>
          <a:p>
            <a:pPr>
              <a:buNone/>
            </a:pPr>
            <a:endParaRPr lang="el-GR" dirty="0"/>
          </a:p>
          <a:p>
            <a:pPr lvl="0">
              <a:buFont typeface="Wingdings" pitchFamily="2" charset="2"/>
              <a:buChar char="ü"/>
            </a:pPr>
            <a:r>
              <a:rPr lang="el-GR" dirty="0"/>
              <a:t>Σχετική υγρασία περίπου 70%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Θερμοκρασία 24-30 </a:t>
            </a:r>
            <a:r>
              <a:rPr lang="el-GR" baseline="30000" dirty="0"/>
              <a:t>ο</a:t>
            </a:r>
            <a:r>
              <a:rPr lang="en-US" dirty="0"/>
              <a:t>C</a:t>
            </a:r>
            <a:endParaRPr lang="el-GR" dirty="0"/>
          </a:p>
          <a:p>
            <a:pPr lvl="0">
              <a:buFont typeface="Wingdings" pitchFamily="2" charset="2"/>
              <a:buChar char="ü"/>
            </a:pPr>
            <a:r>
              <a:rPr lang="el-GR" dirty="0"/>
              <a:t>Σκοτάδι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Αρκετό  οξυγόνο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όξινο περιβάλλον (</a:t>
            </a:r>
            <a:r>
              <a:rPr lang="en-US" dirty="0"/>
              <a:t>pH</a:t>
            </a:r>
            <a:r>
              <a:rPr lang="el-GR" dirty="0"/>
              <a:t>≤6,5)</a:t>
            </a:r>
          </a:p>
          <a:p>
            <a:pPr>
              <a:buFont typeface="Wingdings" pitchFamily="2" charset="2"/>
              <a:buChar char="ü"/>
            </a:pP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5804" y="571480"/>
            <a:ext cx="8229600" cy="55546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Ο μηχανισμός φθοράς: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l-GR" baseline="30000" dirty="0">
                <a:solidFill>
                  <a:schemeClr val="accent1">
                    <a:lumMod val="75000"/>
                  </a:schemeClr>
                </a:solidFill>
              </a:rPr>
              <a:t>ο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στάδιο</a:t>
            </a:r>
            <a:r>
              <a:rPr lang="el-GR" dirty="0"/>
              <a:t>               Επιφανειακή ζημιά. </a:t>
            </a:r>
          </a:p>
          <a:p>
            <a:pPr algn="ctr">
              <a:buNone/>
            </a:pPr>
            <a:r>
              <a:rPr lang="el-GR" dirty="0"/>
              <a:t>   Οι σπόροι των μυκήτων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επικάθονται στο χαρτί 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δημιουργούν αποικίες. </a:t>
            </a:r>
          </a:p>
          <a:p>
            <a:pPr algn="ctr"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Τα </a:t>
            </a:r>
            <a:r>
              <a:rPr lang="el-GR" dirty="0" err="1"/>
              <a:t>μυκήλια</a:t>
            </a:r>
            <a:r>
              <a:rPr lang="el-GR" dirty="0"/>
              <a:t> (κατώτερη μονάδα μύκητα) </a:t>
            </a:r>
          </a:p>
          <a:p>
            <a:pPr>
              <a:buNone/>
            </a:pPr>
            <a:r>
              <a:rPr lang="el-GR" dirty="0"/>
              <a:t>αναπτύσσονται και δημιουργούν σώματα</a:t>
            </a:r>
          </a:p>
          <a:p>
            <a:pPr>
              <a:buNone/>
            </a:pPr>
            <a:r>
              <a:rPr lang="el-GR" dirty="0"/>
              <a:t>έντονη βλάστηση στο χαρτί.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143240" y="1285860"/>
            <a:ext cx="92869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rot="5400000">
            <a:off x="4321967" y="232171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 rot="5400000">
            <a:off x="4394199" y="339248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Καμπύλο δεξιό βέλος"/>
          <p:cNvSpPr/>
          <p:nvPr/>
        </p:nvSpPr>
        <p:spPr>
          <a:xfrm>
            <a:off x="285720" y="4500570"/>
            <a:ext cx="214314" cy="500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10 - Καμπύλο δεξιό βέλος"/>
          <p:cNvSpPr/>
          <p:nvPr/>
        </p:nvSpPr>
        <p:spPr>
          <a:xfrm>
            <a:off x="285720" y="5072074"/>
            <a:ext cx="214314" cy="500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l-GR" baseline="30000" dirty="0">
                <a:solidFill>
                  <a:schemeClr val="accent1">
                    <a:lumMod val="75000"/>
                  </a:schemeClr>
                </a:solidFill>
              </a:rPr>
              <a:t>ο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στάδιο:</a:t>
            </a:r>
            <a:r>
              <a:rPr lang="el-GR" dirty="0">
                <a:solidFill>
                  <a:srgbClr val="FF0000"/>
                </a:solidFill>
              </a:rPr>
              <a:t>            </a:t>
            </a:r>
            <a:r>
              <a:rPr lang="el-GR" dirty="0"/>
              <a:t>Αποχρωματισμός και   </a:t>
            </a:r>
          </a:p>
          <a:p>
            <a:pPr>
              <a:buNone/>
            </a:pPr>
            <a:r>
              <a:rPr lang="el-GR" dirty="0"/>
              <a:t>                                δημιουργία λεκέδων.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 Οι μύκητες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παράγουν χρωστικές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χρωματίζουν το χαρτί. 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Μόνιμοι κίτρινοι, μωβ, καφέ, πράσινοι μαύροι</a:t>
            </a:r>
          </a:p>
          <a:p>
            <a:pPr algn="ctr">
              <a:buNone/>
            </a:pPr>
            <a:r>
              <a:rPr lang="el-GR" dirty="0"/>
              <a:t>λεκέδες, ανάλογα με το είδος του χαρτιού και</a:t>
            </a:r>
          </a:p>
          <a:p>
            <a:pPr algn="ctr">
              <a:buNone/>
            </a:pPr>
            <a:r>
              <a:rPr lang="el-GR" dirty="0"/>
              <a:t>του μύκητα.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2857488" y="642918"/>
            <a:ext cx="78581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rot="5400000">
            <a:off x="4250529" y="253602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 rot="5400000">
            <a:off x="4265391" y="346392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 rot="5400000">
            <a:off x="4294625" y="439261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l-GR" baseline="30000" dirty="0">
                <a:solidFill>
                  <a:schemeClr val="accent1">
                    <a:lumMod val="75000"/>
                  </a:schemeClr>
                </a:solidFill>
              </a:rPr>
              <a:t>ο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στάδιο:</a:t>
            </a:r>
            <a:r>
              <a:rPr lang="el-GR" dirty="0">
                <a:solidFill>
                  <a:srgbClr val="FF0000"/>
                </a:solidFill>
              </a:rPr>
              <a:t>          </a:t>
            </a:r>
            <a:r>
              <a:rPr lang="el-GR" dirty="0"/>
              <a:t>Δομική καταστροφή χαρτιού. 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Οι μύκητες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ένζυμα που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καταστρέφουν την κυτταρίνη.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το χαρτί γίνεται λεπτό, μαλακό και διαλύεται εύκολα. </a:t>
            </a:r>
          </a:p>
          <a:p>
            <a:pPr algn="ctr">
              <a:buNone/>
            </a:pPr>
            <a:r>
              <a:rPr lang="el-GR" dirty="0"/>
              <a:t>&amp; γίνεται όξινο, οι μύκητες εκκρίνουν οξέα. </a:t>
            </a: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2714612" y="785794"/>
            <a:ext cx="64294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rot="5400000">
            <a:off x="4214810" y="2566390"/>
            <a:ext cx="57150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5 - Ευθύγραμμο βέλος σύνδεσης"/>
          <p:cNvCxnSpPr/>
          <p:nvPr/>
        </p:nvCxnSpPr>
        <p:spPr>
          <a:xfrm rot="5400000">
            <a:off x="4214810" y="4366590"/>
            <a:ext cx="57150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5 - Ευθύγραμμο βέλος σύνδεσης"/>
          <p:cNvCxnSpPr/>
          <p:nvPr/>
        </p:nvCxnSpPr>
        <p:spPr>
          <a:xfrm rot="5400000">
            <a:off x="4218778" y="3497934"/>
            <a:ext cx="57150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ctr">
              <a:buNone/>
            </a:pPr>
            <a:r>
              <a:rPr lang="el-GR" dirty="0"/>
              <a:t>Ανάπτυξη μυκήτων </a:t>
            </a:r>
          </a:p>
          <a:p>
            <a:pPr algn="ctr">
              <a:buNone/>
            </a:pPr>
            <a:r>
              <a:rPr lang="el-GR" dirty="0"/>
              <a:t>(σε περιβάλλον με υψηλή υγρασία)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ανάπτυξη εντόμων. </a:t>
            </a:r>
          </a:p>
          <a:p>
            <a:endParaRPr lang="el-GR" dirty="0"/>
          </a:p>
        </p:txBody>
      </p:sp>
      <p:sp>
        <p:nvSpPr>
          <p:cNvPr id="4" name="3 - Βέλος επάνω-κάτω"/>
          <p:cNvSpPr/>
          <p:nvPr/>
        </p:nvSpPr>
        <p:spPr>
          <a:xfrm>
            <a:off x="4429124" y="2143116"/>
            <a:ext cx="285752" cy="121444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686800" cy="5554683"/>
          </a:xfrm>
        </p:spPr>
        <p:txBody>
          <a:bodyPr/>
          <a:lstStyle/>
          <a:p>
            <a:pPr>
              <a:buNone/>
            </a:pPr>
            <a:r>
              <a:rPr lang="el-GR" dirty="0"/>
              <a:t>Τα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βακτήρια</a:t>
            </a:r>
            <a:r>
              <a:rPr lang="el-GR" dirty="0"/>
              <a:t>: </a:t>
            </a:r>
          </a:p>
          <a:p>
            <a:pPr>
              <a:buNone/>
            </a:pPr>
            <a:r>
              <a:rPr lang="el-GR" dirty="0"/>
              <a:t> δρουν παρόμοια με τους μύκητες.</a:t>
            </a:r>
          </a:p>
          <a:p>
            <a:pPr>
              <a:buNone/>
            </a:pPr>
            <a:r>
              <a:rPr lang="el-GR" dirty="0"/>
              <a:t> </a:t>
            </a:r>
          </a:p>
          <a:p>
            <a:pPr>
              <a:buNone/>
            </a:pPr>
            <a:r>
              <a:rPr lang="el-GR" dirty="0"/>
              <a:t>Διαφορές στις ευνοϊκότερες συνθήκες ανάπτυξης: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Σχετική υγρασία 50-70%</a:t>
            </a:r>
          </a:p>
          <a:p>
            <a:pPr lvl="0">
              <a:buFont typeface="Wingdings" pitchFamily="2" charset="2"/>
              <a:buChar char="ü"/>
            </a:pPr>
            <a:r>
              <a:rPr lang="el-GR" dirty="0"/>
              <a:t>Θερμοκρασία 30-40 </a:t>
            </a:r>
            <a:r>
              <a:rPr lang="el-GR" baseline="30000" dirty="0"/>
              <a:t>ο</a:t>
            </a:r>
            <a:r>
              <a:rPr lang="en-US" dirty="0"/>
              <a:t>C</a:t>
            </a:r>
            <a:endParaRPr lang="el-GR" dirty="0"/>
          </a:p>
          <a:p>
            <a:pPr lvl="0">
              <a:buFont typeface="Wingdings" pitchFamily="2" charset="2"/>
              <a:buChar char="ü"/>
            </a:pPr>
            <a:r>
              <a:rPr lang="el-GR" dirty="0"/>
              <a:t>Αλκαλικό περιβάλλον.</a:t>
            </a:r>
          </a:p>
          <a:p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285720" y="857232"/>
            <a:ext cx="285752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Απεντόμωση- απολύμανση</a:t>
            </a:r>
          </a:p>
          <a:p>
            <a:pPr>
              <a:buNone/>
            </a:pPr>
            <a:r>
              <a:rPr lang="el-GR" u="sng" dirty="0"/>
              <a:t>Διάφορες μέθοδοι:</a:t>
            </a:r>
            <a:r>
              <a:rPr lang="el-GR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υψηλή θερμοκρασία,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χαμηλή θερμοκρασία,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ακτίνες γ,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UV</a:t>
            </a:r>
            <a:r>
              <a:rPr lang="el-GR" dirty="0"/>
              <a:t> ακτινοβολία,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χημικές ουσίες όπως </a:t>
            </a:r>
            <a:r>
              <a:rPr lang="el-GR" dirty="0" err="1"/>
              <a:t>μεθυλοβρωμίδια</a:t>
            </a:r>
            <a:r>
              <a:rPr lang="el-GR" dirty="0"/>
              <a:t>, οξείδιο του αιθυλενίου, διοξείδιο του άνθρακα, </a:t>
            </a:r>
            <a:r>
              <a:rPr lang="el-GR" dirty="0" err="1"/>
              <a:t>θυμόλη</a:t>
            </a:r>
            <a:r>
              <a:rPr lang="el-GR" dirty="0"/>
              <a:t> και </a:t>
            </a:r>
            <a:r>
              <a:rPr lang="el-GR" dirty="0" err="1"/>
              <a:t>ορθοφαινυλική</a:t>
            </a:r>
            <a:r>
              <a:rPr lang="el-GR" dirty="0"/>
              <a:t> φαινόλη κ.α.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/>
              <a:t>Επικρατέστερη μέθοδος: </a:t>
            </a:r>
          </a:p>
          <a:p>
            <a:pPr>
              <a:buNone/>
            </a:pPr>
            <a:r>
              <a:rPr lang="el-GR" dirty="0"/>
              <a:t>συνδυασμός  οξείδιο του αιθυλενίου και διοξείδιο του άνθρακα σε ειδικούς κλιβάνους με προφυλάξεις.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Ακόμα η </a:t>
            </a:r>
            <a:r>
              <a:rPr lang="el-GR" dirty="0" err="1"/>
              <a:t>θυμόλη</a:t>
            </a:r>
            <a:r>
              <a:rPr lang="el-GR" dirty="0"/>
              <a:t> και η </a:t>
            </a:r>
            <a:r>
              <a:rPr lang="el-GR" dirty="0" err="1"/>
              <a:t>ορθοφαινυλική</a:t>
            </a:r>
            <a:r>
              <a:rPr lang="el-GR" dirty="0"/>
              <a:t> φαινόλη.</a:t>
            </a:r>
          </a:p>
          <a:p>
            <a:pPr>
              <a:buNone/>
            </a:pPr>
            <a:endParaRPr lang="el-GR" u="sng" dirty="0"/>
          </a:p>
          <a:p>
            <a:pPr>
              <a:buNone/>
            </a:pPr>
            <a:r>
              <a:rPr lang="el-GR" u="sng" dirty="0">
                <a:solidFill>
                  <a:schemeClr val="accent1">
                    <a:lumMod val="75000"/>
                  </a:schemeClr>
                </a:solidFill>
              </a:rPr>
              <a:t>Σημαντικό:</a:t>
            </a:r>
            <a:r>
              <a:rPr lang="el-GR" dirty="0"/>
              <a:t> προσοχή τις συνθήκες φύλαξης των αντικειμένων. </a:t>
            </a:r>
          </a:p>
          <a:p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214282" y="714356"/>
            <a:ext cx="214314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l-GR" dirty="0"/>
              <a:t>Περιβάλλον: συνδυασμός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υγρασίας,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μέτριες θερμοκρασίες,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κατάλληλη τροφή (οργανική ύλη και ανόργανα άλατα), 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φως κτλ.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Σημείωση: υπάρχουν οργανισμοί που επιβιώνουν σε ακραίες συνθήκες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Βακτήρια:</a:t>
            </a:r>
            <a:r>
              <a:rPr lang="el-GR" dirty="0"/>
              <a:t> </a:t>
            </a:r>
            <a:r>
              <a:rPr lang="el-GR" dirty="0" err="1"/>
              <a:t>προκαρυωτικοί</a:t>
            </a:r>
            <a:r>
              <a:rPr lang="el-GR" dirty="0"/>
              <a:t> μικροοργανισμοί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αναπτύσσονται σε ελαφρώς αλκαλικό περιβάλλον (</a:t>
            </a:r>
            <a:r>
              <a:rPr lang="en-US" dirty="0"/>
              <a:t>pH</a:t>
            </a:r>
            <a:r>
              <a:rPr lang="el-GR" dirty="0"/>
              <a:t>:</a:t>
            </a:r>
            <a:r>
              <a:rPr lang="en-US" dirty="0"/>
              <a:t> 8,0-8,5)</a:t>
            </a: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Κυρίως στην πέτρα εμφανίζονται τα </a:t>
            </a:r>
            <a:r>
              <a:rPr lang="el-GR" u="sng" dirty="0" err="1"/>
              <a:t>χημολιθοτροφικά</a:t>
            </a:r>
            <a:r>
              <a:rPr lang="el-GR" dirty="0"/>
              <a:t> και τα </a:t>
            </a:r>
            <a:r>
              <a:rPr lang="el-GR" u="sng" dirty="0" err="1"/>
              <a:t>ετεροτροφικά</a:t>
            </a:r>
            <a:endParaRPr lang="el-GR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 err="1"/>
              <a:t>Χημολιθοτροφικά</a:t>
            </a:r>
            <a:endParaRPr lang="el-GR" dirty="0"/>
          </a:p>
          <a:p>
            <a:pPr>
              <a:buNone/>
            </a:pPr>
            <a:r>
              <a:rPr lang="el-GR" dirty="0"/>
              <a:t>    μεταβολή τριχοειδής συμπεριφοράς στα κατώτερα μέρη (όχι επαρκής αερισμός)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Οξείδωση θειούχων ενώσεων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Παραγωγή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l-GR" dirty="0" err="1"/>
              <a:t>Διαλυτοποίηση</a:t>
            </a:r>
            <a:r>
              <a:rPr lang="el-GR" dirty="0"/>
              <a:t> </a:t>
            </a:r>
            <a:r>
              <a:rPr lang="en-US" dirty="0"/>
              <a:t>CaCO</a:t>
            </a:r>
            <a:r>
              <a:rPr lang="en-US" baseline="-25000" dirty="0"/>
              <a:t>3</a:t>
            </a:r>
            <a:endParaRPr lang="el-GR" baseline="-25000" dirty="0"/>
          </a:p>
          <a:p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571472" y="714356"/>
            <a:ext cx="214314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357686" y="2000240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Βέλος προς τα κάτω"/>
          <p:cNvSpPr/>
          <p:nvPr/>
        </p:nvSpPr>
        <p:spPr>
          <a:xfrm>
            <a:off x="4357686" y="314324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4357686" y="4357694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el-GR" dirty="0"/>
              <a:t>Σε ανώτερα μέρη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Αποσύνθεση οργανικών θειούχων &amp; αζωτούχων ενώσεων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Παραγωγή ΝΗ</a:t>
            </a:r>
            <a:r>
              <a:rPr lang="el-GR" baseline="-25000" dirty="0"/>
              <a:t>3</a:t>
            </a:r>
            <a:r>
              <a:rPr lang="el-GR" dirty="0"/>
              <a:t>, Η</a:t>
            </a:r>
            <a:r>
              <a:rPr lang="el-GR" baseline="30000" dirty="0"/>
              <a:t>+</a:t>
            </a:r>
            <a:r>
              <a:rPr lang="el-GR" dirty="0"/>
              <a:t>. 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ΗΝΟ</a:t>
            </a:r>
            <a:r>
              <a:rPr lang="el-GR" baseline="-25000" dirty="0"/>
              <a:t>3</a:t>
            </a:r>
            <a:r>
              <a:rPr lang="el-GR" dirty="0"/>
              <a:t>,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357686" y="100010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357686" y="2643182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Βέλος προς τα κάτω"/>
          <p:cNvSpPr/>
          <p:nvPr/>
        </p:nvSpPr>
        <p:spPr>
          <a:xfrm>
            <a:off x="4357686" y="385762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l-GR" dirty="0" err="1"/>
              <a:t>Ετεροτροφικά</a:t>
            </a:r>
            <a:r>
              <a:rPr lang="el-GR" dirty="0"/>
              <a:t>: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οργανικά οξέα         ανθρακικά &amp;  </a:t>
            </a:r>
          </a:p>
          <a:p>
            <a:pPr>
              <a:buNone/>
            </a:pPr>
            <a:r>
              <a:rPr lang="el-GR" dirty="0"/>
              <a:t>                                           πυριτικά    </a:t>
            </a:r>
          </a:p>
          <a:p>
            <a:pPr>
              <a:buNone/>
            </a:pPr>
            <a:r>
              <a:rPr lang="el-GR" dirty="0"/>
              <a:t>                                          πετρώματα 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428596" y="1071546"/>
            <a:ext cx="500066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4143372" y="192880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Μύκητες: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 Αναπτύσσονται σε όξινο περιβάλλον </a:t>
            </a:r>
            <a:r>
              <a:rPr lang="en-US" dirty="0">
                <a:solidFill>
                  <a:srgbClr val="002060"/>
                </a:solidFill>
              </a:rPr>
              <a:t>          </a:t>
            </a:r>
            <a:r>
              <a:rPr lang="el-GR" dirty="0">
                <a:solidFill>
                  <a:srgbClr val="002060"/>
                </a:solidFill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pH 6,0-6,5)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Τρέφονται με πολύ λίγο οργανικό υλικό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Αντέχουν στην ξηρασία</a:t>
            </a:r>
          </a:p>
          <a:p>
            <a:pPr>
              <a:buNone/>
            </a:pPr>
            <a:r>
              <a:rPr lang="el-GR" dirty="0">
                <a:solidFill>
                  <a:srgbClr val="002060"/>
                </a:solidFill>
              </a:rPr>
              <a:t>(μπορούν να επιβιώσουν και με την </a:t>
            </a:r>
            <a:r>
              <a:rPr lang="el-GR" dirty="0" err="1">
                <a:solidFill>
                  <a:srgbClr val="002060"/>
                </a:solidFill>
              </a:rPr>
              <a:t>υργασία</a:t>
            </a:r>
            <a:r>
              <a:rPr lang="el-GR" dirty="0">
                <a:solidFill>
                  <a:srgbClr val="002060"/>
                </a:solidFill>
              </a:rPr>
              <a:t> του αέρα)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Αντέχουν στην έλλειψη ηλιακού φωτός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solidFill>
                  <a:srgbClr val="002060"/>
                </a:solidFill>
              </a:rPr>
              <a:t>Σε ευνοϊκές συνθήκες εισχωρούν βαθειά μέσα στην πέτρα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err="1"/>
              <a:t>Στρεπτομύκητες</a:t>
            </a:r>
            <a:r>
              <a:rPr lang="el-GR" dirty="0"/>
              <a:t>: παρουσία θειούχων ενώσεων       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Άλλοι μύκητες  παράγουν        οξαλικό  &amp;</a:t>
            </a:r>
          </a:p>
          <a:p>
            <a:pPr>
              <a:buNone/>
            </a:pPr>
            <a:r>
              <a:rPr lang="el-GR" dirty="0"/>
              <a:t>                                                       κιτρικό οξύ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Προκαλούν λεκέδες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Μετατρέπουν τις αδιάλυτες ουσίες σε </a:t>
            </a:r>
            <a:r>
              <a:rPr lang="el-GR" dirty="0" err="1"/>
              <a:t>υδατοδιαλυτές</a:t>
            </a: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 Αυξάνουν το πορώδες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Μειώνουν την αντοχή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2928926" y="117221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5857884" y="164305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535</TotalTime>
  <Words>764</Words>
  <Application>Microsoft Office PowerPoint</Application>
  <PresentationFormat>Προβολή στην οθόνη (4:3)</PresentationFormat>
  <Paragraphs>178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2" baseType="lpstr">
      <vt:lpstr>Century Gothic</vt:lpstr>
      <vt:lpstr>Verdana</vt:lpstr>
      <vt:lpstr>Wingdings</vt:lpstr>
      <vt:lpstr>Wingdings 2</vt:lpstr>
      <vt:lpstr>Ζωντάνια</vt:lpstr>
      <vt:lpstr>Μικροοργανισμοί- Οργανισμοί στην πέτρα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Φυτοκτόνα</vt:lpstr>
      <vt:lpstr>Βιολογικοί παράγοντες φθοράς σε χαρτί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Παθογόνοι μύκητες</dc:title>
  <dc:creator>cokie</dc:creator>
  <cp:lastModifiedBy>Angeliki Kouki</cp:lastModifiedBy>
  <cp:revision>61</cp:revision>
  <dcterms:created xsi:type="dcterms:W3CDTF">2015-05-06T20:22:45Z</dcterms:created>
  <dcterms:modified xsi:type="dcterms:W3CDTF">2021-06-03T06:53:33Z</dcterms:modified>
</cp:coreProperties>
</file>