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64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Ισοσκελές τρίγωνο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342CEA3-3058-4D43-AE35-B3DA76CB4003}" type="datetimeFigureOut">
              <a:rPr lang="el-GR" smtClean="0"/>
              <a:pPr/>
              <a:t>3/6/2021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3/6/2021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 τρίγωνο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- Ισοσκελές τρίγωνο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3/6/2021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- Ευθεία γραμμή σύνδεσης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3/6/2021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3/6/2021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3/6/2021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3/6/2021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2342CEA3-3058-4D43-AE35-B3DA76CB4003}" type="datetimeFigureOut">
              <a:rPr lang="el-GR" smtClean="0"/>
              <a:pPr/>
              <a:t>3/6/2021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2342CEA3-3058-4D43-AE35-B3DA76CB4003}" type="datetimeFigureOut">
              <a:rPr lang="el-GR" smtClean="0"/>
              <a:pPr/>
              <a:t>3/6/2021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 τρίγωνο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- Ευθεία γραμμή σύνδεσης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3/6/2021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Μικροοργανισμοί- Οργανισμοί στην πέτρα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u="sng" dirty="0"/>
              <a:t>Κύριοι βιολογικοί παράγοντες: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Βακτήρια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Μύκητες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Είδη φυτών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Λειχήνες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Ζώα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r>
              <a:rPr lang="el-GR" dirty="0" err="1">
                <a:solidFill>
                  <a:schemeClr val="accent1">
                    <a:lumMod val="75000"/>
                  </a:schemeClr>
                </a:solidFill>
              </a:rPr>
              <a:t>Φύκη</a:t>
            </a:r>
            <a:r>
              <a:rPr lang="el-GR" dirty="0"/>
              <a:t>: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Χρειάζονται υγρασία, θερμοκρασία και φως</a:t>
            </a:r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l-GR" dirty="0"/>
              <a:t>Τα </a:t>
            </a:r>
            <a:r>
              <a:rPr lang="el-GR" dirty="0" err="1"/>
              <a:t>χλωροφύκη</a:t>
            </a:r>
            <a:r>
              <a:rPr lang="el-GR" dirty="0"/>
              <a:t> αντέχουν σε υψηλές θερμοκρασίες, σε μεγάλο φάσμα </a:t>
            </a:r>
            <a:r>
              <a:rPr lang="en-US" dirty="0"/>
              <a:t>pH (3,5-9,0)</a:t>
            </a:r>
            <a:endParaRPr lang="el-GR" dirty="0"/>
          </a:p>
          <a:p>
            <a:pPr>
              <a:buFont typeface="Wingdings" pitchFamily="2" charset="2"/>
              <a:buChar char="ü"/>
            </a:pPr>
            <a:endParaRPr lang="en-US" dirty="0"/>
          </a:p>
          <a:p>
            <a:pPr>
              <a:buFont typeface="Wingdings" pitchFamily="2" charset="2"/>
              <a:buChar char="ü"/>
            </a:pPr>
            <a:r>
              <a:rPr lang="el-GR" dirty="0"/>
              <a:t>Ασβεστόλιθο        </a:t>
            </a:r>
            <a:r>
              <a:rPr lang="el-GR" dirty="0" err="1"/>
              <a:t>υδατοδιαλυτά</a:t>
            </a:r>
            <a:r>
              <a:rPr lang="el-GR" dirty="0"/>
              <a:t> σώματα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4" name="3 - Δεξιό βέλος"/>
          <p:cNvSpPr/>
          <p:nvPr/>
        </p:nvSpPr>
        <p:spPr>
          <a:xfrm>
            <a:off x="3571868" y="4786322"/>
            <a:ext cx="50006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l-GR" dirty="0"/>
              <a:t>Λαμβάνουν  </a:t>
            </a:r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l-GR" dirty="0"/>
              <a:t>από την ατμόσφαιρα, </a:t>
            </a:r>
            <a:r>
              <a:rPr lang="el-GR" dirty="0" err="1"/>
              <a:t>αποθηκέυουν</a:t>
            </a:r>
            <a:r>
              <a:rPr lang="el-GR" dirty="0"/>
              <a:t> ασβεστούχα συστατικά από τα πετρώματα, στην διαπνοή απελευθερώνουν </a:t>
            </a:r>
            <a:r>
              <a:rPr lang="en-US" dirty="0"/>
              <a:t>O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l-GR" dirty="0"/>
              <a:t>και τρέφονται σε </a:t>
            </a:r>
            <a:r>
              <a:rPr lang="el-GR" dirty="0" err="1"/>
              <a:t>δικαρβονικά</a:t>
            </a:r>
            <a:r>
              <a:rPr lang="el-GR" dirty="0"/>
              <a:t> άλατα (</a:t>
            </a:r>
            <a:r>
              <a:rPr lang="el-GR" dirty="0" err="1"/>
              <a:t>υδατοδιαλυτά</a:t>
            </a:r>
            <a:r>
              <a:rPr lang="el-GR" dirty="0"/>
              <a:t>) 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Παράγουν </a:t>
            </a:r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4</a:t>
            </a:r>
            <a:endParaRPr lang="el-GR" baseline="-25000" dirty="0"/>
          </a:p>
          <a:p>
            <a:pPr>
              <a:buFont typeface="Wingdings" pitchFamily="2" charset="2"/>
              <a:buChar char="ü"/>
            </a:pPr>
            <a:r>
              <a:rPr lang="el-GR" dirty="0"/>
              <a:t>Βοηθούν  στην δημιουργία ζωής</a:t>
            </a:r>
          </a:p>
          <a:p>
            <a:pPr>
              <a:buNone/>
            </a:pPr>
            <a:r>
              <a:rPr lang="el-GR" dirty="0"/>
              <a:t>    </a:t>
            </a:r>
          </a:p>
          <a:p>
            <a:pPr>
              <a:buNone/>
            </a:pPr>
            <a:r>
              <a:rPr lang="el-GR" dirty="0"/>
              <a:t>    παράγουν χώμα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500034" y="3929066"/>
            <a:ext cx="357190" cy="121444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Λειχήνες</a:t>
            </a:r>
            <a:r>
              <a:rPr lang="el-GR" dirty="0"/>
              <a:t>: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Κυρίως σε ασβεστολιθικά αλλά και πυριτικά πετρώματα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Ευαίσθητοι στο </a:t>
            </a:r>
            <a:r>
              <a:rPr lang="en-US" dirty="0"/>
              <a:t>SO</a:t>
            </a:r>
            <a:r>
              <a:rPr lang="en-US" baseline="-25000" dirty="0"/>
              <a:t>2</a:t>
            </a:r>
            <a:r>
              <a:rPr lang="en-US" dirty="0"/>
              <a:t> </a:t>
            </a:r>
            <a:r>
              <a:rPr lang="el-GR" dirty="0"/>
              <a:t>άρα δείκτες ατμοσφαιρικής ρύπανσης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Δράση:</a:t>
            </a:r>
          </a:p>
          <a:p>
            <a:pPr>
              <a:buFont typeface="Wingdings" pitchFamily="2" charset="2"/>
              <a:buChar char="v"/>
            </a:pPr>
            <a:r>
              <a:rPr lang="el-GR" dirty="0"/>
              <a:t>Μηχανική καταπόνηση</a:t>
            </a:r>
          </a:p>
          <a:p>
            <a:pPr>
              <a:buFont typeface="Wingdings" pitchFamily="2" charset="2"/>
              <a:buChar char="v"/>
            </a:pPr>
            <a:r>
              <a:rPr lang="el-GR" dirty="0"/>
              <a:t>Χημική δράση (διάλυση υποστρωμάτων με οξαλικό οξύ και </a:t>
            </a:r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n-US" dirty="0"/>
              <a:t>)</a:t>
            </a:r>
            <a:endParaRPr lang="el-GR" dirty="0"/>
          </a:p>
          <a:p>
            <a:pPr>
              <a:buFont typeface="Wingdings" pitchFamily="2" charset="2"/>
              <a:buChar char="ü"/>
            </a:pP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Φυτά</a:t>
            </a:r>
            <a:r>
              <a:rPr lang="el-GR" dirty="0"/>
              <a:t>: 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Τα φυτά που αναπτύσσονται στα πετρώματα είναι λιτά σε απαιτήσεις τροφής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Εκλύουν οξέα από τις ρίζες τους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   διαλύοντας πέτρα       επεκτείνουν το ριζικό τους σύστημα        ΘΡΑΥΣΗ</a:t>
            </a:r>
          </a:p>
        </p:txBody>
      </p:sp>
      <p:sp>
        <p:nvSpPr>
          <p:cNvPr id="4" name="3 - Βέλος προς τα κάτω"/>
          <p:cNvSpPr/>
          <p:nvPr/>
        </p:nvSpPr>
        <p:spPr>
          <a:xfrm>
            <a:off x="3214678" y="3071810"/>
            <a:ext cx="142876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Δεξιό βέλος"/>
          <p:cNvSpPr/>
          <p:nvPr/>
        </p:nvSpPr>
        <p:spPr>
          <a:xfrm>
            <a:off x="4357686" y="3857628"/>
            <a:ext cx="42862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Δεξιό βέλος"/>
          <p:cNvSpPr/>
          <p:nvPr/>
        </p:nvSpPr>
        <p:spPr>
          <a:xfrm>
            <a:off x="5000628" y="4286256"/>
            <a:ext cx="42862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l-GR" dirty="0"/>
              <a:t>Σε τοίχους αφομοιώνουν τα </a:t>
            </a:r>
            <a:r>
              <a:rPr lang="el-GR" dirty="0" err="1"/>
              <a:t>κονιώματα</a:t>
            </a:r>
            <a:r>
              <a:rPr lang="el-GR" dirty="0"/>
              <a:t> και επιχρίσματα. </a:t>
            </a:r>
          </a:p>
          <a:p>
            <a:pPr>
              <a:buNone/>
            </a:pPr>
            <a:r>
              <a:rPr lang="el-GR" dirty="0"/>
              <a:t>      μειώνουν την συνοχή, επιταχύνουν την </a:t>
            </a:r>
            <a:r>
              <a:rPr lang="el-GR" dirty="0" err="1"/>
              <a:t>φθορα</a:t>
            </a:r>
            <a:endParaRPr lang="el-GR" dirty="0"/>
          </a:p>
          <a:p>
            <a:pPr>
              <a:buFont typeface="Wingdings" pitchFamily="2" charset="2"/>
              <a:buChar char="ü"/>
            </a:pP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l-GR" dirty="0"/>
              <a:t>Κατά την αποκόλληση τους ΠΡΟΣΟΧΗ μην ξεκολλήσει τμήμα       πρώτα θανάτωσή του </a:t>
            </a:r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428596" y="1357298"/>
            <a:ext cx="357190" cy="78581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5" name="4 - Δεξιό βέλος"/>
          <p:cNvSpPr/>
          <p:nvPr/>
        </p:nvSpPr>
        <p:spPr>
          <a:xfrm>
            <a:off x="5072066" y="3786190"/>
            <a:ext cx="428628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Φυτοκτόνα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/>
              <a:t>Προσοχή:</a:t>
            </a:r>
          </a:p>
          <a:p>
            <a:r>
              <a:rPr lang="el-GR" dirty="0"/>
              <a:t>Να μην είναι τοξικά (ζώα και ανθρώπους)</a:t>
            </a:r>
          </a:p>
          <a:p>
            <a:r>
              <a:rPr lang="el-GR" dirty="0"/>
              <a:t>Να μην αφήνουν λεκέδες</a:t>
            </a:r>
          </a:p>
          <a:p>
            <a:r>
              <a:rPr lang="el-GR" dirty="0"/>
              <a:t>Να μην είναι </a:t>
            </a:r>
            <a:r>
              <a:rPr lang="el-GR" dirty="0" err="1"/>
              <a:t>υδατοδιαλυτά</a:t>
            </a:r>
            <a:endParaRPr lang="el-GR" dirty="0"/>
          </a:p>
          <a:p>
            <a:endParaRPr lang="el-GR" dirty="0"/>
          </a:p>
          <a:p>
            <a:pPr>
              <a:buFont typeface="Wingdings" pitchFamily="2" charset="2"/>
              <a:buChar char="v"/>
            </a:pPr>
            <a:r>
              <a:rPr lang="el-GR" dirty="0"/>
              <a:t> </a:t>
            </a:r>
            <a:r>
              <a:rPr lang="en-US" dirty="0" err="1"/>
              <a:t>Primatol</a:t>
            </a:r>
            <a:r>
              <a:rPr lang="en-US" dirty="0"/>
              <a:t> M50        </a:t>
            </a:r>
            <a:r>
              <a:rPr lang="el-GR" dirty="0"/>
              <a:t>οριζόντια χλωρίδα</a:t>
            </a:r>
          </a:p>
          <a:p>
            <a:pPr>
              <a:buFont typeface="Wingdings" pitchFamily="2" charset="2"/>
              <a:buChar char="v"/>
            </a:pPr>
            <a:r>
              <a:rPr lang="en-US" dirty="0"/>
              <a:t> </a:t>
            </a:r>
            <a:r>
              <a:rPr lang="en-US" dirty="0" err="1"/>
              <a:t>Primatol</a:t>
            </a:r>
            <a:r>
              <a:rPr lang="el-GR" dirty="0"/>
              <a:t> 3588        κατακόρυφες επιφάνειες</a:t>
            </a:r>
          </a:p>
          <a:p>
            <a:endParaRPr lang="el-GR" dirty="0"/>
          </a:p>
        </p:txBody>
      </p:sp>
      <p:sp>
        <p:nvSpPr>
          <p:cNvPr id="4" name="3 - Δεξιό βέλος"/>
          <p:cNvSpPr/>
          <p:nvPr/>
        </p:nvSpPr>
        <p:spPr>
          <a:xfrm>
            <a:off x="3714744" y="4857760"/>
            <a:ext cx="50006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Δεξιό βέλος"/>
          <p:cNvSpPr/>
          <p:nvPr/>
        </p:nvSpPr>
        <p:spPr>
          <a:xfrm>
            <a:off x="3643306" y="5357826"/>
            <a:ext cx="50006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Βιολογικοί παράγοντες φθοράς σε χαρτί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Υπεύθυνοι οργανισμοί </a:t>
            </a:r>
            <a:endParaRPr lang="en-US" dirty="0"/>
          </a:p>
          <a:p>
            <a:r>
              <a:rPr lang="el-GR" dirty="0"/>
              <a:t>οι μικροοργανισμοί (κυρίως μύκητες και βακτήρια), </a:t>
            </a:r>
            <a:endParaRPr lang="en-US" dirty="0"/>
          </a:p>
          <a:p>
            <a:r>
              <a:rPr lang="el-GR" dirty="0"/>
              <a:t>Έντομα</a:t>
            </a:r>
            <a:r>
              <a:rPr lang="en-US" dirty="0"/>
              <a:t>,</a:t>
            </a:r>
            <a:r>
              <a:rPr lang="el-GR" dirty="0"/>
              <a:t> και </a:t>
            </a:r>
            <a:endParaRPr lang="en-US" dirty="0"/>
          </a:p>
          <a:p>
            <a:r>
              <a:rPr lang="el-GR" dirty="0"/>
              <a:t>τρωκτικά.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Έντομα</a:t>
            </a:r>
            <a:r>
              <a:rPr lang="el-GR" dirty="0">
                <a:solidFill>
                  <a:srgbClr val="FF0000"/>
                </a:solidFill>
              </a:rPr>
              <a:t>, </a:t>
            </a:r>
            <a:r>
              <a:rPr lang="el-GR" dirty="0"/>
              <a:t>εισέρχονται σε ένα χώρο:</a:t>
            </a:r>
          </a:p>
          <a:p>
            <a:pPr lvl="0"/>
            <a:r>
              <a:rPr lang="el-GR" dirty="0"/>
              <a:t>Με τον </a:t>
            </a:r>
            <a:r>
              <a:rPr lang="el-GR" u="sng" dirty="0"/>
              <a:t>αέρα</a:t>
            </a:r>
            <a:r>
              <a:rPr lang="el-GR" dirty="0"/>
              <a:t>         τα αυγά τους, αναπτύσσονται σε κατάλληλες συνθήκες.</a:t>
            </a:r>
          </a:p>
          <a:p>
            <a:pPr lvl="0"/>
            <a:r>
              <a:rPr lang="el-GR" dirty="0"/>
              <a:t>Με τους </a:t>
            </a:r>
            <a:r>
              <a:rPr lang="el-GR" u="sng" dirty="0"/>
              <a:t>ανθρώπους-επισκέπτες</a:t>
            </a:r>
            <a:r>
              <a:rPr lang="el-GR" dirty="0"/>
              <a:t>.</a:t>
            </a:r>
          </a:p>
          <a:p>
            <a:pPr lvl="0"/>
            <a:r>
              <a:rPr lang="el-GR" dirty="0"/>
              <a:t>Με </a:t>
            </a:r>
            <a:r>
              <a:rPr lang="el-GR" u="sng" dirty="0"/>
              <a:t>εισερχόμενα αντικείμενα</a:t>
            </a:r>
            <a:r>
              <a:rPr lang="el-GR" dirty="0"/>
              <a:t>, τα οποία έχουν προσβληθεί από έντομα.</a:t>
            </a:r>
          </a:p>
          <a:p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3357554" y="1500174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l-GR" dirty="0"/>
              <a:t>Έχουν αναπτυγμένη </a:t>
            </a:r>
            <a:r>
              <a:rPr lang="el-GR" u="sng" dirty="0"/>
              <a:t>όσφρηση </a:t>
            </a:r>
          </a:p>
          <a:p>
            <a:r>
              <a:rPr lang="el-GR" dirty="0"/>
              <a:t> γενική </a:t>
            </a:r>
            <a:r>
              <a:rPr lang="el-GR" u="sng" dirty="0"/>
              <a:t>χημική αίσθηση</a:t>
            </a:r>
            <a:r>
              <a:rPr lang="el-GR" dirty="0"/>
              <a:t>         λαμβάνουν ερεθίσματα από ουσίες όπως το άμυλο, την ζελατίνη κ.α.. </a:t>
            </a:r>
          </a:p>
          <a:p>
            <a:r>
              <a:rPr lang="el-GR" dirty="0"/>
              <a:t>Αντιδρούν σε μεταβολές του περιβάλλοντος όπως η θερμοκρασία και η υγρασία. </a:t>
            </a:r>
          </a:p>
          <a:p>
            <a:r>
              <a:rPr lang="el-GR" dirty="0"/>
              <a:t>Αναπτύσσονται γενικά σε υγρά (σχετική υγρασία 60% ή μεγαλύτερη), σκοτεινά και θερμά μέρη (16-25 </a:t>
            </a:r>
            <a:r>
              <a:rPr lang="el-GR" baseline="30000" dirty="0"/>
              <a:t>ο</a:t>
            </a:r>
            <a:r>
              <a:rPr lang="en-US" dirty="0"/>
              <a:t>C</a:t>
            </a:r>
            <a:r>
              <a:rPr lang="el-GR" dirty="0"/>
              <a:t>). </a:t>
            </a:r>
          </a:p>
          <a:p>
            <a:endParaRPr lang="el-GR" dirty="0"/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5286380" y="1428736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Μύκητες:</a:t>
            </a:r>
            <a:r>
              <a:rPr lang="el-GR" dirty="0"/>
              <a:t> αναπτύσσονται σε οργανικά υλικά </a:t>
            </a:r>
          </a:p>
          <a:p>
            <a:pPr>
              <a:buNone/>
            </a:pPr>
            <a:r>
              <a:rPr lang="el-GR" dirty="0"/>
              <a:t>προμηθεύονται ουσίες τις οποίες δεν  παράγουν μόνοι τους. </a:t>
            </a:r>
          </a:p>
          <a:p>
            <a:pPr>
              <a:buFont typeface="Wingdings" pitchFamily="2" charset="2"/>
              <a:buChar char="v"/>
            </a:pPr>
            <a:r>
              <a:rPr lang="el-GR" dirty="0"/>
              <a:t> Χτίζουν  αποικίες πάνω σε οργανικά υποστρώματα </a:t>
            </a:r>
          </a:p>
          <a:p>
            <a:pPr>
              <a:buFont typeface="Wingdings" pitchFamily="2" charset="2"/>
              <a:buChar char="v"/>
            </a:pPr>
            <a:r>
              <a:rPr lang="el-GR" dirty="0"/>
              <a:t>Πολλαπλασιάζονται με μεγάλη ταχύτητα σε ευνοϊκές συνθήκες.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214282" y="785794"/>
            <a:ext cx="214314" cy="64294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Ζωντανοί οργανισμοί: λειτουργίες 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 λήψης τροφής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αφομοίωσης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αναπνοής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αναπαραγωγής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σύνθεσης, κ.ά.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>
              <a:buNone/>
            </a:pPr>
            <a:r>
              <a:rPr lang="el-GR" u="sng" dirty="0"/>
              <a:t>Ευνοϊκές συνθήκες</a:t>
            </a:r>
            <a:r>
              <a:rPr lang="el-GR" dirty="0"/>
              <a:t>:</a:t>
            </a:r>
          </a:p>
          <a:p>
            <a:pPr>
              <a:buNone/>
            </a:pPr>
            <a:endParaRPr lang="el-GR" dirty="0"/>
          </a:p>
          <a:p>
            <a:pPr lvl="0">
              <a:buFont typeface="Wingdings" pitchFamily="2" charset="2"/>
              <a:buChar char="ü"/>
            </a:pPr>
            <a:r>
              <a:rPr lang="el-GR" dirty="0"/>
              <a:t>Σχετική υγρασία περίπου 70%</a:t>
            </a:r>
          </a:p>
          <a:p>
            <a:pPr lvl="0">
              <a:buFont typeface="Wingdings" pitchFamily="2" charset="2"/>
              <a:buChar char="ü"/>
            </a:pPr>
            <a:r>
              <a:rPr lang="el-GR" dirty="0"/>
              <a:t>Θερμοκρασία 24-30 </a:t>
            </a:r>
            <a:r>
              <a:rPr lang="el-GR" baseline="30000" dirty="0"/>
              <a:t>ο</a:t>
            </a:r>
            <a:r>
              <a:rPr lang="en-US" dirty="0"/>
              <a:t>C</a:t>
            </a:r>
            <a:endParaRPr lang="el-GR" dirty="0"/>
          </a:p>
          <a:p>
            <a:pPr lvl="0">
              <a:buFont typeface="Wingdings" pitchFamily="2" charset="2"/>
              <a:buChar char="ü"/>
            </a:pPr>
            <a:r>
              <a:rPr lang="el-GR" dirty="0"/>
              <a:t>Σκοτάδι</a:t>
            </a:r>
          </a:p>
          <a:p>
            <a:pPr lvl="0">
              <a:buFont typeface="Wingdings" pitchFamily="2" charset="2"/>
              <a:buChar char="ü"/>
            </a:pPr>
            <a:r>
              <a:rPr lang="el-GR" dirty="0"/>
              <a:t>Αρκετό  οξυγόνο</a:t>
            </a:r>
          </a:p>
          <a:p>
            <a:pPr lvl="0">
              <a:buFont typeface="Wingdings" pitchFamily="2" charset="2"/>
              <a:buChar char="ü"/>
            </a:pPr>
            <a:r>
              <a:rPr lang="el-GR" dirty="0"/>
              <a:t>όξινο περιβάλλον (</a:t>
            </a:r>
            <a:r>
              <a:rPr lang="en-US" dirty="0"/>
              <a:t>pH</a:t>
            </a:r>
            <a:r>
              <a:rPr lang="el-GR" dirty="0"/>
              <a:t>≤6,5)</a:t>
            </a:r>
          </a:p>
          <a:p>
            <a:pPr>
              <a:buFont typeface="Wingdings" pitchFamily="2" charset="2"/>
              <a:buChar char="ü"/>
            </a:pPr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85804" y="571480"/>
            <a:ext cx="8229600" cy="555468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/>
              <a:t>Ο μηχανισμός φθοράς:</a:t>
            </a:r>
          </a:p>
          <a:p>
            <a:pPr>
              <a:buFont typeface="Wingdings" pitchFamily="2" charset="2"/>
              <a:buChar char="ü"/>
            </a:pP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el-GR" baseline="30000" dirty="0">
                <a:solidFill>
                  <a:schemeClr val="accent1">
                    <a:lumMod val="75000"/>
                  </a:schemeClr>
                </a:solidFill>
              </a:rPr>
              <a:t>ο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 στάδιο</a:t>
            </a:r>
            <a:r>
              <a:rPr lang="el-GR" dirty="0"/>
              <a:t>               Επιφανειακή ζημιά. </a:t>
            </a:r>
          </a:p>
          <a:p>
            <a:pPr algn="ctr">
              <a:buNone/>
            </a:pPr>
            <a:r>
              <a:rPr lang="el-GR" dirty="0"/>
              <a:t>   Οι σπόροι των μυκήτων </a:t>
            </a:r>
          </a:p>
          <a:p>
            <a:pPr algn="ctr">
              <a:buNone/>
            </a:pPr>
            <a:endParaRPr lang="el-GR" dirty="0"/>
          </a:p>
          <a:p>
            <a:pPr algn="ctr">
              <a:buNone/>
            </a:pPr>
            <a:r>
              <a:rPr lang="el-GR" dirty="0"/>
              <a:t>επικάθονται στο χαρτί  </a:t>
            </a:r>
          </a:p>
          <a:p>
            <a:pPr algn="ctr">
              <a:buNone/>
            </a:pPr>
            <a:endParaRPr lang="el-GR" dirty="0"/>
          </a:p>
          <a:p>
            <a:pPr algn="ctr">
              <a:buNone/>
            </a:pPr>
            <a:r>
              <a:rPr lang="el-GR" dirty="0"/>
              <a:t>δημιουργούν αποικίες. </a:t>
            </a:r>
          </a:p>
          <a:p>
            <a:pPr algn="ctr"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Τα </a:t>
            </a:r>
            <a:r>
              <a:rPr lang="el-GR" dirty="0" err="1"/>
              <a:t>μυκήλια</a:t>
            </a:r>
            <a:r>
              <a:rPr lang="el-GR" dirty="0"/>
              <a:t> (κατώτερη μονάδα μύκητα) </a:t>
            </a:r>
          </a:p>
          <a:p>
            <a:pPr>
              <a:buNone/>
            </a:pPr>
            <a:r>
              <a:rPr lang="el-GR" dirty="0"/>
              <a:t>αναπτύσσονται και δημιουργούν σώματα</a:t>
            </a:r>
          </a:p>
          <a:p>
            <a:pPr>
              <a:buNone/>
            </a:pPr>
            <a:r>
              <a:rPr lang="el-GR" dirty="0"/>
              <a:t>έντονη βλάστηση στο χαρτί.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4" name="3 - Δεξιό βέλος"/>
          <p:cNvSpPr/>
          <p:nvPr/>
        </p:nvSpPr>
        <p:spPr>
          <a:xfrm>
            <a:off x="3143240" y="1285860"/>
            <a:ext cx="928694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6" name="5 - Ευθύγραμμο βέλος σύνδεσης"/>
          <p:cNvCxnSpPr/>
          <p:nvPr/>
        </p:nvCxnSpPr>
        <p:spPr>
          <a:xfrm rot="5400000">
            <a:off x="4321967" y="2321711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ύγραμμο βέλος σύνδεσης"/>
          <p:cNvCxnSpPr/>
          <p:nvPr/>
        </p:nvCxnSpPr>
        <p:spPr>
          <a:xfrm rot="5400000">
            <a:off x="4394199" y="3392487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- Καμπύλο δεξιό βέλος"/>
          <p:cNvSpPr/>
          <p:nvPr/>
        </p:nvSpPr>
        <p:spPr>
          <a:xfrm>
            <a:off x="285720" y="4500570"/>
            <a:ext cx="214314" cy="50006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11" name="10 - Καμπύλο δεξιό βέλος"/>
          <p:cNvSpPr/>
          <p:nvPr/>
        </p:nvSpPr>
        <p:spPr>
          <a:xfrm>
            <a:off x="285720" y="5072074"/>
            <a:ext cx="214314" cy="50006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lang="el-GR" baseline="30000" dirty="0">
                <a:solidFill>
                  <a:schemeClr val="accent1">
                    <a:lumMod val="75000"/>
                  </a:schemeClr>
                </a:solidFill>
              </a:rPr>
              <a:t>ο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 στάδιο:</a:t>
            </a:r>
            <a:r>
              <a:rPr lang="el-GR" dirty="0">
                <a:solidFill>
                  <a:srgbClr val="FF0000"/>
                </a:solidFill>
              </a:rPr>
              <a:t>            </a:t>
            </a:r>
            <a:r>
              <a:rPr lang="el-GR" dirty="0"/>
              <a:t>Αποχρωματισμός και   </a:t>
            </a:r>
          </a:p>
          <a:p>
            <a:pPr>
              <a:buNone/>
            </a:pPr>
            <a:r>
              <a:rPr lang="el-GR" dirty="0"/>
              <a:t>                                δημιουργία λεκέδων.</a:t>
            </a:r>
          </a:p>
          <a:p>
            <a:pPr>
              <a:buNone/>
            </a:pPr>
            <a:endParaRPr lang="el-GR" dirty="0"/>
          </a:p>
          <a:p>
            <a:pPr algn="ctr">
              <a:buNone/>
            </a:pPr>
            <a:r>
              <a:rPr lang="el-GR" dirty="0"/>
              <a:t> Οι μύκητες </a:t>
            </a:r>
          </a:p>
          <a:p>
            <a:pPr algn="ctr">
              <a:buNone/>
            </a:pPr>
            <a:endParaRPr lang="el-GR" dirty="0"/>
          </a:p>
          <a:p>
            <a:pPr algn="ctr">
              <a:buNone/>
            </a:pPr>
            <a:r>
              <a:rPr lang="el-GR" dirty="0"/>
              <a:t>παράγουν χρωστικές </a:t>
            </a:r>
          </a:p>
          <a:p>
            <a:pPr algn="ctr">
              <a:buNone/>
            </a:pPr>
            <a:endParaRPr lang="el-GR" dirty="0"/>
          </a:p>
          <a:p>
            <a:pPr algn="ctr">
              <a:buNone/>
            </a:pPr>
            <a:r>
              <a:rPr lang="el-GR" dirty="0"/>
              <a:t>χρωματίζουν το χαρτί. </a:t>
            </a:r>
          </a:p>
          <a:p>
            <a:pPr>
              <a:buNone/>
            </a:pPr>
            <a:endParaRPr lang="el-GR" dirty="0"/>
          </a:p>
          <a:p>
            <a:pPr algn="ctr">
              <a:buNone/>
            </a:pPr>
            <a:r>
              <a:rPr lang="el-GR" dirty="0"/>
              <a:t>Μόνιμοι κίτρινοι, μωβ, καφέ, πράσινοι μαύροι</a:t>
            </a:r>
          </a:p>
          <a:p>
            <a:pPr algn="ctr">
              <a:buNone/>
            </a:pPr>
            <a:r>
              <a:rPr lang="el-GR" dirty="0"/>
              <a:t>λεκέδες, ανάλογα με το είδος του χαρτιού και</a:t>
            </a:r>
          </a:p>
          <a:p>
            <a:pPr algn="ctr">
              <a:buNone/>
            </a:pPr>
            <a:r>
              <a:rPr lang="el-GR" dirty="0"/>
              <a:t>του μύκητα.</a:t>
            </a:r>
          </a:p>
          <a:p>
            <a:endParaRPr lang="el-GR" dirty="0"/>
          </a:p>
        </p:txBody>
      </p:sp>
      <p:sp>
        <p:nvSpPr>
          <p:cNvPr id="4" name="3 - Δεξιό βέλος"/>
          <p:cNvSpPr/>
          <p:nvPr/>
        </p:nvSpPr>
        <p:spPr>
          <a:xfrm>
            <a:off x="2857488" y="642918"/>
            <a:ext cx="785818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6" name="5 - Ευθύγραμμο βέλος σύνδεσης"/>
          <p:cNvCxnSpPr/>
          <p:nvPr/>
        </p:nvCxnSpPr>
        <p:spPr>
          <a:xfrm rot="5400000">
            <a:off x="4250529" y="2536025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ύγραμμο βέλος σύνδεσης"/>
          <p:cNvCxnSpPr/>
          <p:nvPr/>
        </p:nvCxnSpPr>
        <p:spPr>
          <a:xfrm rot="5400000">
            <a:off x="4265391" y="3463925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ύγραμμο βέλος σύνδεσης"/>
          <p:cNvCxnSpPr/>
          <p:nvPr/>
        </p:nvCxnSpPr>
        <p:spPr>
          <a:xfrm rot="5400000">
            <a:off x="4294625" y="4392619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lang="el-GR" baseline="30000" dirty="0">
                <a:solidFill>
                  <a:schemeClr val="accent1">
                    <a:lumMod val="75000"/>
                  </a:schemeClr>
                </a:solidFill>
              </a:rPr>
              <a:t>ο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 στάδιο:</a:t>
            </a:r>
            <a:r>
              <a:rPr lang="el-GR" dirty="0">
                <a:solidFill>
                  <a:srgbClr val="FF0000"/>
                </a:solidFill>
              </a:rPr>
              <a:t>          </a:t>
            </a:r>
            <a:r>
              <a:rPr lang="el-GR" dirty="0"/>
              <a:t>Δομική καταστροφή χαρτιού. </a:t>
            </a:r>
          </a:p>
          <a:p>
            <a:pPr>
              <a:buNone/>
            </a:pPr>
            <a:endParaRPr lang="el-GR" dirty="0"/>
          </a:p>
          <a:p>
            <a:pPr algn="ctr">
              <a:buNone/>
            </a:pPr>
            <a:r>
              <a:rPr lang="el-GR" dirty="0"/>
              <a:t>Οι μύκητες</a:t>
            </a:r>
          </a:p>
          <a:p>
            <a:pPr algn="ctr">
              <a:buNone/>
            </a:pPr>
            <a:endParaRPr lang="el-GR" dirty="0"/>
          </a:p>
          <a:p>
            <a:pPr algn="ctr">
              <a:buNone/>
            </a:pPr>
            <a:r>
              <a:rPr lang="el-GR" dirty="0"/>
              <a:t>ένζυμα που </a:t>
            </a:r>
          </a:p>
          <a:p>
            <a:pPr algn="ctr">
              <a:buNone/>
            </a:pPr>
            <a:endParaRPr lang="el-GR" dirty="0"/>
          </a:p>
          <a:p>
            <a:pPr algn="ctr">
              <a:buNone/>
            </a:pPr>
            <a:r>
              <a:rPr lang="el-GR" dirty="0"/>
              <a:t>καταστρέφουν την κυτταρίνη. </a:t>
            </a:r>
          </a:p>
          <a:p>
            <a:pPr algn="ctr">
              <a:buNone/>
            </a:pPr>
            <a:endParaRPr lang="el-GR" dirty="0"/>
          </a:p>
          <a:p>
            <a:pPr algn="ctr">
              <a:buNone/>
            </a:pPr>
            <a:r>
              <a:rPr lang="el-GR" dirty="0"/>
              <a:t>το χαρτί γίνεται λεπτό, μαλακό και διαλύεται εύκολα. </a:t>
            </a:r>
          </a:p>
          <a:p>
            <a:pPr algn="ctr">
              <a:buNone/>
            </a:pPr>
            <a:r>
              <a:rPr lang="el-GR" dirty="0"/>
              <a:t>&amp; γίνεται όξινο, οι μύκητες εκκρίνουν οξέα. </a:t>
            </a:r>
          </a:p>
          <a:p>
            <a:endParaRPr lang="el-GR" dirty="0"/>
          </a:p>
        </p:txBody>
      </p:sp>
      <p:sp>
        <p:nvSpPr>
          <p:cNvPr id="4" name="3 - Δεξιό βέλος"/>
          <p:cNvSpPr/>
          <p:nvPr/>
        </p:nvSpPr>
        <p:spPr>
          <a:xfrm>
            <a:off x="2714612" y="785794"/>
            <a:ext cx="64294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6" name="5 - Ευθύγραμμο βέλος σύνδεσης"/>
          <p:cNvCxnSpPr/>
          <p:nvPr/>
        </p:nvCxnSpPr>
        <p:spPr>
          <a:xfrm rot="5400000">
            <a:off x="4214810" y="2566390"/>
            <a:ext cx="571504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5 - Ευθύγραμμο βέλος σύνδεσης"/>
          <p:cNvCxnSpPr/>
          <p:nvPr/>
        </p:nvCxnSpPr>
        <p:spPr>
          <a:xfrm rot="5400000">
            <a:off x="4214810" y="4366590"/>
            <a:ext cx="571504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5 - Ευθύγραμμο βέλος σύνδεσης"/>
          <p:cNvCxnSpPr/>
          <p:nvPr/>
        </p:nvCxnSpPr>
        <p:spPr>
          <a:xfrm rot="5400000">
            <a:off x="4218778" y="3497934"/>
            <a:ext cx="571504" cy="158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pPr algn="ctr">
              <a:buNone/>
            </a:pPr>
            <a:r>
              <a:rPr lang="el-GR" dirty="0"/>
              <a:t>Ανάπτυξη μυκήτων </a:t>
            </a:r>
          </a:p>
          <a:p>
            <a:pPr algn="ctr">
              <a:buNone/>
            </a:pPr>
            <a:r>
              <a:rPr lang="el-GR" dirty="0"/>
              <a:t>(σε περιβάλλον με υψηλή υγρασία)</a:t>
            </a:r>
          </a:p>
          <a:p>
            <a:pPr algn="ctr">
              <a:buNone/>
            </a:pPr>
            <a:endParaRPr lang="el-GR" dirty="0"/>
          </a:p>
          <a:p>
            <a:pPr algn="ctr">
              <a:buNone/>
            </a:pPr>
            <a:endParaRPr lang="el-GR" dirty="0"/>
          </a:p>
          <a:p>
            <a:pPr algn="ctr">
              <a:buNone/>
            </a:pPr>
            <a:endParaRPr lang="el-GR" dirty="0"/>
          </a:p>
          <a:p>
            <a:pPr algn="ctr">
              <a:buNone/>
            </a:pPr>
            <a:r>
              <a:rPr lang="el-GR" dirty="0"/>
              <a:t>ανάπτυξη εντόμων. </a:t>
            </a:r>
          </a:p>
          <a:p>
            <a:endParaRPr lang="el-GR" dirty="0"/>
          </a:p>
        </p:txBody>
      </p:sp>
      <p:sp>
        <p:nvSpPr>
          <p:cNvPr id="4" name="3 - Βέλος επάνω-κάτω"/>
          <p:cNvSpPr/>
          <p:nvPr/>
        </p:nvSpPr>
        <p:spPr>
          <a:xfrm>
            <a:off x="4429124" y="2143116"/>
            <a:ext cx="285752" cy="1214446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71480"/>
            <a:ext cx="8686800" cy="5554683"/>
          </a:xfrm>
        </p:spPr>
        <p:txBody>
          <a:bodyPr/>
          <a:lstStyle/>
          <a:p>
            <a:pPr>
              <a:buNone/>
            </a:pPr>
            <a:r>
              <a:rPr lang="el-GR" dirty="0"/>
              <a:t>Τα </a:t>
            </a: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βακτήρια</a:t>
            </a:r>
            <a:r>
              <a:rPr lang="el-GR" dirty="0"/>
              <a:t>: </a:t>
            </a:r>
          </a:p>
          <a:p>
            <a:pPr>
              <a:buNone/>
            </a:pPr>
            <a:r>
              <a:rPr lang="el-GR" dirty="0"/>
              <a:t> δρουν παρόμοια με τους μύκητες.</a:t>
            </a:r>
          </a:p>
          <a:p>
            <a:pPr>
              <a:buNone/>
            </a:pPr>
            <a:r>
              <a:rPr lang="el-GR" dirty="0"/>
              <a:t> </a:t>
            </a:r>
          </a:p>
          <a:p>
            <a:pPr>
              <a:buNone/>
            </a:pPr>
            <a:r>
              <a:rPr lang="el-GR" dirty="0"/>
              <a:t>Διαφορές στις ευνοϊκότερες συνθήκες ανάπτυξης:</a:t>
            </a:r>
          </a:p>
          <a:p>
            <a:pPr lvl="0">
              <a:buFont typeface="Wingdings" pitchFamily="2" charset="2"/>
              <a:buChar char="ü"/>
            </a:pPr>
            <a:r>
              <a:rPr lang="el-GR" dirty="0"/>
              <a:t>Σχετική υγρασία 50-70%</a:t>
            </a:r>
          </a:p>
          <a:p>
            <a:pPr lvl="0">
              <a:buFont typeface="Wingdings" pitchFamily="2" charset="2"/>
              <a:buChar char="ü"/>
            </a:pPr>
            <a:r>
              <a:rPr lang="el-GR" dirty="0"/>
              <a:t>Θερμοκρασία 30-40 </a:t>
            </a:r>
            <a:r>
              <a:rPr lang="el-GR" baseline="30000" dirty="0"/>
              <a:t>ο</a:t>
            </a:r>
            <a:r>
              <a:rPr lang="en-US" dirty="0"/>
              <a:t>C</a:t>
            </a:r>
            <a:endParaRPr lang="el-GR" dirty="0"/>
          </a:p>
          <a:p>
            <a:pPr lvl="0">
              <a:buFont typeface="Wingdings" pitchFamily="2" charset="2"/>
              <a:buChar char="ü"/>
            </a:pPr>
            <a:r>
              <a:rPr lang="el-GR" dirty="0"/>
              <a:t>Αλκαλικό περιβάλλον.</a:t>
            </a:r>
          </a:p>
          <a:p>
            <a:endParaRPr lang="el-GR" dirty="0"/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285720" y="857232"/>
            <a:ext cx="285752" cy="57150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Απεντόμωση- απολύμανση</a:t>
            </a:r>
          </a:p>
          <a:p>
            <a:pPr>
              <a:buNone/>
            </a:pPr>
            <a:r>
              <a:rPr lang="el-GR" u="sng" dirty="0"/>
              <a:t>Διάφορες μέθοδοι:</a:t>
            </a:r>
            <a:r>
              <a:rPr lang="el-GR" dirty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υψηλή θερμοκρασία,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 χαμηλή θερμοκρασία, 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ακτίνες γ, </a:t>
            </a:r>
          </a:p>
          <a:p>
            <a:pPr>
              <a:buFont typeface="Wingdings" pitchFamily="2" charset="2"/>
              <a:buChar char="ü"/>
            </a:pPr>
            <a:r>
              <a:rPr lang="en-US" dirty="0"/>
              <a:t>UV</a:t>
            </a:r>
            <a:r>
              <a:rPr lang="el-GR" dirty="0"/>
              <a:t> ακτινοβολία, 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χημικές ουσίες όπως </a:t>
            </a:r>
            <a:r>
              <a:rPr lang="el-GR" dirty="0" err="1"/>
              <a:t>μεθυλοβρωμίδια</a:t>
            </a:r>
            <a:r>
              <a:rPr lang="el-GR" dirty="0"/>
              <a:t>, οξείδιο του αιθυλενίου, διοξείδιο του άνθρακα, </a:t>
            </a:r>
            <a:r>
              <a:rPr lang="el-GR" dirty="0" err="1"/>
              <a:t>θυμόλη</a:t>
            </a:r>
            <a:r>
              <a:rPr lang="el-GR" dirty="0"/>
              <a:t> και </a:t>
            </a:r>
            <a:r>
              <a:rPr lang="el-GR" dirty="0" err="1"/>
              <a:t>ορθοφαινυλική</a:t>
            </a:r>
            <a:r>
              <a:rPr lang="el-GR" dirty="0"/>
              <a:t> φαινόλη κ.α.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dirty="0"/>
              <a:t>Επικρατέστερη μέθοδος: </a:t>
            </a:r>
          </a:p>
          <a:p>
            <a:pPr>
              <a:buNone/>
            </a:pPr>
            <a:r>
              <a:rPr lang="el-GR" dirty="0"/>
              <a:t>συνδυασμός  οξείδιο του αιθυλενίου και διοξείδιο του άνθρακα σε ειδικούς κλιβάνους με προφυλάξεις. 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Ακόμα η </a:t>
            </a:r>
            <a:r>
              <a:rPr lang="el-GR" dirty="0" err="1"/>
              <a:t>θυμόλη</a:t>
            </a:r>
            <a:r>
              <a:rPr lang="el-GR" dirty="0"/>
              <a:t> και η </a:t>
            </a:r>
            <a:r>
              <a:rPr lang="el-GR" dirty="0" err="1"/>
              <a:t>ορθοφαινυλική</a:t>
            </a:r>
            <a:r>
              <a:rPr lang="el-GR" dirty="0"/>
              <a:t> φαινόλη.</a:t>
            </a:r>
          </a:p>
          <a:p>
            <a:pPr>
              <a:buNone/>
            </a:pPr>
            <a:endParaRPr lang="el-GR" u="sng" dirty="0"/>
          </a:p>
          <a:p>
            <a:pPr>
              <a:buNone/>
            </a:pPr>
            <a:r>
              <a:rPr lang="el-GR" u="sng" dirty="0">
                <a:solidFill>
                  <a:schemeClr val="accent1">
                    <a:lumMod val="75000"/>
                  </a:schemeClr>
                </a:solidFill>
              </a:rPr>
              <a:t>Σημαντικό:</a:t>
            </a:r>
            <a:r>
              <a:rPr lang="el-GR" dirty="0"/>
              <a:t> προσοχή τις συνθήκες φύλαξης των αντικειμένων. </a:t>
            </a:r>
          </a:p>
          <a:p>
            <a:endParaRPr lang="el-GR" dirty="0"/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214282" y="714356"/>
            <a:ext cx="214314" cy="64294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el-GR" dirty="0"/>
              <a:t>Περιβάλλον: συνδυασμός </a:t>
            </a:r>
          </a:p>
          <a:p>
            <a:pPr>
              <a:buFont typeface="Wingdings" pitchFamily="2" charset="2"/>
              <a:buChar char="v"/>
            </a:pPr>
            <a:r>
              <a:rPr lang="el-GR" dirty="0"/>
              <a:t>υγρασίας, </a:t>
            </a:r>
          </a:p>
          <a:p>
            <a:pPr>
              <a:buFont typeface="Wingdings" pitchFamily="2" charset="2"/>
              <a:buChar char="v"/>
            </a:pPr>
            <a:r>
              <a:rPr lang="el-GR" dirty="0"/>
              <a:t>μέτριες θερμοκρασίες, </a:t>
            </a:r>
          </a:p>
          <a:p>
            <a:pPr>
              <a:buFont typeface="Wingdings" pitchFamily="2" charset="2"/>
              <a:buChar char="v"/>
            </a:pPr>
            <a:r>
              <a:rPr lang="el-GR" dirty="0"/>
              <a:t>κατάλληλη τροφή (οργανική ύλη και ανόργανα άλατα), </a:t>
            </a:r>
          </a:p>
          <a:p>
            <a:pPr>
              <a:buFont typeface="Wingdings" pitchFamily="2" charset="2"/>
              <a:buChar char="v"/>
            </a:pPr>
            <a:r>
              <a:rPr lang="el-GR" dirty="0"/>
              <a:t>φως κτλ. 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Σημείωση: υπάρχουν οργανισμοί που επιβιώνουν σε ακραίες συνθήκες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el-GR" dirty="0">
                <a:solidFill>
                  <a:srgbClr val="FF0000"/>
                </a:solidFill>
              </a:rPr>
              <a:t>Βακτήρια:</a:t>
            </a:r>
            <a:r>
              <a:rPr lang="el-GR" dirty="0"/>
              <a:t> </a:t>
            </a:r>
            <a:r>
              <a:rPr lang="el-GR" dirty="0" err="1"/>
              <a:t>προκαρυωτικοί</a:t>
            </a:r>
            <a:r>
              <a:rPr lang="el-GR" dirty="0"/>
              <a:t> μικροοργανισμοί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 αναπτύσσονται σε ελαφρώς αλκαλικό περιβάλλον (</a:t>
            </a:r>
            <a:r>
              <a:rPr lang="en-US" dirty="0"/>
              <a:t>pH</a:t>
            </a:r>
            <a:r>
              <a:rPr lang="el-GR" dirty="0"/>
              <a:t>:</a:t>
            </a:r>
            <a:r>
              <a:rPr lang="en-US" dirty="0"/>
              <a:t> 8,0-8,5)</a:t>
            </a: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l-GR" dirty="0"/>
              <a:t>Κυρίως στην πέτρα εμφανίζονται τα </a:t>
            </a:r>
            <a:r>
              <a:rPr lang="el-GR" u="sng" dirty="0" err="1"/>
              <a:t>χημολιθοτροφικά</a:t>
            </a:r>
            <a:r>
              <a:rPr lang="el-GR" dirty="0"/>
              <a:t> και τα </a:t>
            </a:r>
            <a:r>
              <a:rPr lang="el-GR" u="sng" dirty="0" err="1"/>
              <a:t>ετεροτροφικά</a:t>
            </a:r>
            <a:endParaRPr lang="el-GR" u="sng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l-GR" dirty="0" err="1"/>
              <a:t>Χημολιθοτροφικά</a:t>
            </a:r>
            <a:endParaRPr lang="el-GR" dirty="0"/>
          </a:p>
          <a:p>
            <a:pPr>
              <a:buNone/>
            </a:pPr>
            <a:r>
              <a:rPr lang="el-GR" dirty="0"/>
              <a:t>    μεταβολή τριχοειδής συμπεριφοράς στα κατώτερα μέρη (όχι επαρκής αερισμός)</a:t>
            </a:r>
          </a:p>
          <a:p>
            <a:pPr>
              <a:buNone/>
            </a:pPr>
            <a:endParaRPr lang="el-GR" dirty="0"/>
          </a:p>
          <a:p>
            <a:pPr algn="ctr">
              <a:buNone/>
            </a:pPr>
            <a:r>
              <a:rPr lang="el-GR" dirty="0"/>
              <a:t>Οξείδωση θειούχων ενώσεων</a:t>
            </a:r>
          </a:p>
          <a:p>
            <a:pPr algn="ctr">
              <a:buNone/>
            </a:pPr>
            <a:endParaRPr lang="el-GR" dirty="0"/>
          </a:p>
          <a:p>
            <a:pPr algn="ctr">
              <a:buNone/>
            </a:pPr>
            <a:r>
              <a:rPr lang="el-GR" dirty="0"/>
              <a:t>Παραγωγή </a:t>
            </a:r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4</a:t>
            </a:r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el-GR" dirty="0" err="1"/>
              <a:t>Διαλυτοποίηση</a:t>
            </a:r>
            <a:r>
              <a:rPr lang="el-GR" dirty="0"/>
              <a:t> </a:t>
            </a:r>
            <a:r>
              <a:rPr lang="en-US" dirty="0"/>
              <a:t>CaCO</a:t>
            </a:r>
            <a:r>
              <a:rPr lang="en-US" baseline="-25000" dirty="0"/>
              <a:t>3</a:t>
            </a:r>
            <a:endParaRPr lang="el-GR" baseline="-25000" dirty="0"/>
          </a:p>
          <a:p>
            <a:endParaRPr lang="el-GR" dirty="0"/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571472" y="714356"/>
            <a:ext cx="214314" cy="64294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5" name="4 - Βέλος προς τα κάτω"/>
          <p:cNvSpPr/>
          <p:nvPr/>
        </p:nvSpPr>
        <p:spPr>
          <a:xfrm>
            <a:off x="4357686" y="2000240"/>
            <a:ext cx="28575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Βέλος προς τα κάτω"/>
          <p:cNvSpPr/>
          <p:nvPr/>
        </p:nvSpPr>
        <p:spPr>
          <a:xfrm>
            <a:off x="4357686" y="3143248"/>
            <a:ext cx="28575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6 - Βέλος προς τα κάτω"/>
          <p:cNvSpPr/>
          <p:nvPr/>
        </p:nvSpPr>
        <p:spPr>
          <a:xfrm>
            <a:off x="4357686" y="4357694"/>
            <a:ext cx="28575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pPr algn="ctr">
              <a:buNone/>
            </a:pPr>
            <a:r>
              <a:rPr lang="el-GR" dirty="0"/>
              <a:t>Σε ανώτερα μέρη</a:t>
            </a:r>
          </a:p>
          <a:p>
            <a:pPr algn="ctr">
              <a:buNone/>
            </a:pPr>
            <a:endParaRPr lang="el-GR" dirty="0"/>
          </a:p>
          <a:p>
            <a:pPr algn="ctr">
              <a:buNone/>
            </a:pPr>
            <a:r>
              <a:rPr lang="el-GR" dirty="0"/>
              <a:t>Αποσύνθεση οργανικών θειούχων &amp; αζωτούχων ενώσεων</a:t>
            </a:r>
          </a:p>
          <a:p>
            <a:pPr algn="ctr">
              <a:buNone/>
            </a:pPr>
            <a:endParaRPr lang="el-GR" dirty="0"/>
          </a:p>
          <a:p>
            <a:pPr algn="ctr">
              <a:buNone/>
            </a:pPr>
            <a:r>
              <a:rPr lang="el-GR" dirty="0"/>
              <a:t>Παραγωγή ΝΗ</a:t>
            </a:r>
            <a:r>
              <a:rPr lang="el-GR" baseline="-25000" dirty="0"/>
              <a:t>3</a:t>
            </a:r>
            <a:r>
              <a:rPr lang="el-GR" dirty="0"/>
              <a:t>, Η</a:t>
            </a:r>
            <a:r>
              <a:rPr lang="el-GR" baseline="30000" dirty="0"/>
              <a:t>+</a:t>
            </a:r>
            <a:r>
              <a:rPr lang="el-GR" dirty="0"/>
              <a:t>. </a:t>
            </a:r>
          </a:p>
          <a:p>
            <a:pPr algn="ctr">
              <a:buNone/>
            </a:pPr>
            <a:endParaRPr lang="el-GR" dirty="0"/>
          </a:p>
          <a:p>
            <a:pPr algn="ctr">
              <a:buNone/>
            </a:pPr>
            <a:r>
              <a:rPr lang="el-GR" dirty="0"/>
              <a:t>ΗΝΟ</a:t>
            </a:r>
            <a:r>
              <a:rPr lang="el-GR" baseline="-25000" dirty="0"/>
              <a:t>3</a:t>
            </a:r>
            <a:r>
              <a:rPr lang="el-GR" dirty="0"/>
              <a:t>, </a:t>
            </a:r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4</a:t>
            </a:r>
          </a:p>
          <a:p>
            <a:pPr>
              <a:buNone/>
            </a:pPr>
            <a:endParaRPr lang="el-GR" dirty="0"/>
          </a:p>
          <a:p>
            <a:pPr algn="ctr">
              <a:buNone/>
            </a:pPr>
            <a:endParaRPr lang="el-GR" dirty="0"/>
          </a:p>
          <a:p>
            <a:pPr algn="ctr">
              <a:buNone/>
            </a:pPr>
            <a:endParaRPr lang="el-GR" dirty="0"/>
          </a:p>
        </p:txBody>
      </p:sp>
      <p:sp>
        <p:nvSpPr>
          <p:cNvPr id="4" name="3 - Βέλος προς τα κάτω"/>
          <p:cNvSpPr/>
          <p:nvPr/>
        </p:nvSpPr>
        <p:spPr>
          <a:xfrm>
            <a:off x="4357686" y="1000108"/>
            <a:ext cx="28575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Βέλος προς τα κάτω"/>
          <p:cNvSpPr/>
          <p:nvPr/>
        </p:nvSpPr>
        <p:spPr>
          <a:xfrm>
            <a:off x="4357686" y="2643182"/>
            <a:ext cx="28575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5 - Βέλος προς τα κάτω"/>
          <p:cNvSpPr/>
          <p:nvPr/>
        </p:nvSpPr>
        <p:spPr>
          <a:xfrm>
            <a:off x="4357686" y="3857628"/>
            <a:ext cx="28575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dirty="0"/>
              <a:t> </a:t>
            </a:r>
            <a:r>
              <a:rPr lang="el-GR" dirty="0" err="1"/>
              <a:t>Ετεροτροφικά</a:t>
            </a:r>
            <a:r>
              <a:rPr lang="el-GR" dirty="0"/>
              <a:t>:</a:t>
            </a:r>
          </a:p>
          <a:p>
            <a:pPr>
              <a:buNone/>
            </a:pPr>
            <a:endParaRPr lang="el-GR" dirty="0"/>
          </a:p>
          <a:p>
            <a:pPr>
              <a:buNone/>
            </a:pPr>
            <a:r>
              <a:rPr lang="el-GR" dirty="0"/>
              <a:t>      οργανικά οξέα         ανθρακικά &amp;  </a:t>
            </a:r>
          </a:p>
          <a:p>
            <a:pPr>
              <a:buNone/>
            </a:pPr>
            <a:r>
              <a:rPr lang="el-GR" dirty="0"/>
              <a:t>                                           πυριτικά    </a:t>
            </a:r>
          </a:p>
          <a:p>
            <a:pPr>
              <a:buNone/>
            </a:pPr>
            <a:r>
              <a:rPr lang="el-GR" dirty="0"/>
              <a:t>                                          πετρώματα </a:t>
            </a:r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428596" y="1071546"/>
            <a:ext cx="500066" cy="78581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5" name="4 - Δεξιό βέλος"/>
          <p:cNvSpPr/>
          <p:nvPr/>
        </p:nvSpPr>
        <p:spPr>
          <a:xfrm>
            <a:off x="4143372" y="1928802"/>
            <a:ext cx="50006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/>
          <a:lstStyle/>
          <a:p>
            <a:r>
              <a:rPr lang="el-GR" dirty="0">
                <a:solidFill>
                  <a:schemeClr val="accent1">
                    <a:lumMod val="75000"/>
                  </a:schemeClr>
                </a:solidFill>
              </a:rPr>
              <a:t>Μύκητες:</a:t>
            </a:r>
          </a:p>
          <a:p>
            <a:pPr>
              <a:buFont typeface="Wingdings" pitchFamily="2" charset="2"/>
              <a:buChar char="ü"/>
            </a:pPr>
            <a:r>
              <a:rPr lang="el-GR" dirty="0">
                <a:solidFill>
                  <a:srgbClr val="002060"/>
                </a:solidFill>
              </a:rPr>
              <a:t> Αναπτύσσονται σε όξινο περιβάλλον </a:t>
            </a:r>
            <a:r>
              <a:rPr lang="en-US" dirty="0">
                <a:solidFill>
                  <a:srgbClr val="002060"/>
                </a:solidFill>
              </a:rPr>
              <a:t>          </a:t>
            </a:r>
            <a:r>
              <a:rPr lang="el-GR" dirty="0">
                <a:solidFill>
                  <a:srgbClr val="002060"/>
                </a:solidFill>
              </a:rPr>
              <a:t>(</a:t>
            </a:r>
            <a:r>
              <a:rPr lang="en-US" dirty="0">
                <a:solidFill>
                  <a:srgbClr val="002060"/>
                </a:solidFill>
              </a:rPr>
              <a:t>pH 6,0-6,5)</a:t>
            </a:r>
          </a:p>
          <a:p>
            <a:pPr>
              <a:buFont typeface="Wingdings" pitchFamily="2" charset="2"/>
              <a:buChar char="ü"/>
            </a:pPr>
            <a:r>
              <a:rPr lang="el-GR" dirty="0">
                <a:solidFill>
                  <a:srgbClr val="002060"/>
                </a:solidFill>
              </a:rPr>
              <a:t>Τρέφονται με πολύ λίγο οργανικό υλικό</a:t>
            </a:r>
          </a:p>
          <a:p>
            <a:pPr>
              <a:buFont typeface="Wingdings" pitchFamily="2" charset="2"/>
              <a:buChar char="ü"/>
            </a:pPr>
            <a:r>
              <a:rPr lang="el-GR" dirty="0">
                <a:solidFill>
                  <a:srgbClr val="002060"/>
                </a:solidFill>
              </a:rPr>
              <a:t>Αντέχουν στην ξηρασία</a:t>
            </a:r>
          </a:p>
          <a:p>
            <a:pPr>
              <a:buNone/>
            </a:pPr>
            <a:r>
              <a:rPr lang="el-GR" dirty="0">
                <a:solidFill>
                  <a:srgbClr val="002060"/>
                </a:solidFill>
              </a:rPr>
              <a:t>(μπορούν να επιβιώσουν και με την </a:t>
            </a:r>
            <a:r>
              <a:rPr lang="el-GR" dirty="0" err="1">
                <a:solidFill>
                  <a:srgbClr val="002060"/>
                </a:solidFill>
              </a:rPr>
              <a:t>υργασία</a:t>
            </a:r>
            <a:r>
              <a:rPr lang="el-GR" dirty="0">
                <a:solidFill>
                  <a:srgbClr val="002060"/>
                </a:solidFill>
              </a:rPr>
              <a:t> του αέρα)</a:t>
            </a:r>
          </a:p>
          <a:p>
            <a:pPr>
              <a:buFont typeface="Wingdings" pitchFamily="2" charset="2"/>
              <a:buChar char="ü"/>
            </a:pPr>
            <a:r>
              <a:rPr lang="el-GR" dirty="0">
                <a:solidFill>
                  <a:srgbClr val="002060"/>
                </a:solidFill>
              </a:rPr>
              <a:t>Αντέχουν στην έλλειψη ηλιακού φωτός</a:t>
            </a:r>
          </a:p>
          <a:p>
            <a:pPr>
              <a:buFont typeface="Wingdings" pitchFamily="2" charset="2"/>
              <a:buChar char="ü"/>
            </a:pPr>
            <a:r>
              <a:rPr lang="el-GR" dirty="0">
                <a:solidFill>
                  <a:srgbClr val="002060"/>
                </a:solidFill>
              </a:rPr>
              <a:t>Σε ευνοϊκές συνθήκες εισχωρούν βαθειά μέσα στην πέτρα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l-GR" dirty="0" err="1"/>
              <a:t>Στρεπτομύκητες</a:t>
            </a:r>
            <a:r>
              <a:rPr lang="el-GR" dirty="0"/>
              <a:t>: παρουσία θειούχων ενώσεων        </a:t>
            </a:r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SO</a:t>
            </a:r>
            <a:r>
              <a:rPr lang="en-US" baseline="-25000" dirty="0"/>
              <a:t>4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Άλλοι μύκητες  παράγουν        οξαλικό  &amp;</a:t>
            </a:r>
          </a:p>
          <a:p>
            <a:pPr>
              <a:buNone/>
            </a:pPr>
            <a:r>
              <a:rPr lang="el-GR" dirty="0"/>
              <a:t>                                                       κιτρικό οξύ 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Προκαλούν λεκέδες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Μετατρέπουν τις αδιάλυτες ουσίες σε </a:t>
            </a:r>
            <a:r>
              <a:rPr lang="el-GR" dirty="0" err="1"/>
              <a:t>υδατοδιαλυτές</a:t>
            </a:r>
            <a:endParaRPr lang="el-GR" dirty="0"/>
          </a:p>
          <a:p>
            <a:pPr>
              <a:buFont typeface="Wingdings" pitchFamily="2" charset="2"/>
              <a:buChar char="ü"/>
            </a:pPr>
            <a:r>
              <a:rPr lang="el-GR" dirty="0"/>
              <a:t> Αυξάνουν το πορώδες</a:t>
            </a:r>
          </a:p>
          <a:p>
            <a:pPr>
              <a:buFont typeface="Wingdings" pitchFamily="2" charset="2"/>
              <a:buChar char="ü"/>
            </a:pPr>
            <a:r>
              <a:rPr lang="el-GR" dirty="0"/>
              <a:t>Μειώνουν την αντοχή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4" name="3 - Δεξιό βέλος"/>
          <p:cNvSpPr/>
          <p:nvPr/>
        </p:nvSpPr>
        <p:spPr>
          <a:xfrm>
            <a:off x="2928926" y="1172218"/>
            <a:ext cx="50006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Δεξιό βέλος"/>
          <p:cNvSpPr/>
          <p:nvPr/>
        </p:nvSpPr>
        <p:spPr>
          <a:xfrm>
            <a:off x="5857884" y="1643050"/>
            <a:ext cx="50006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Ζωντάνια">
  <a:themeElements>
    <a:clrScheme name="Ζωντάνι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Ζωντάνι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Ζωντάνι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535</TotalTime>
  <Words>764</Words>
  <Application>Microsoft Office PowerPoint</Application>
  <PresentationFormat>Προβολή στην οθόνη (4:3)</PresentationFormat>
  <Paragraphs>178</Paragraphs>
  <Slides>27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32" baseType="lpstr">
      <vt:lpstr>Century Gothic</vt:lpstr>
      <vt:lpstr>Verdana</vt:lpstr>
      <vt:lpstr>Wingdings</vt:lpstr>
      <vt:lpstr>Wingdings 2</vt:lpstr>
      <vt:lpstr>Ζωντάνια</vt:lpstr>
      <vt:lpstr>Μικροοργανισμοί- Οργανισμοί στην πέτρα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Φυτοκτόνα</vt:lpstr>
      <vt:lpstr>Βιολογικοί παράγοντες φθοράς σε χαρτί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Παθογόνοι μύκητες</dc:title>
  <dc:creator>cokie</dc:creator>
  <cp:lastModifiedBy>Angeliki Kouki</cp:lastModifiedBy>
  <cp:revision>61</cp:revision>
  <dcterms:created xsi:type="dcterms:W3CDTF">2015-05-06T20:22:45Z</dcterms:created>
  <dcterms:modified xsi:type="dcterms:W3CDTF">2021-06-03T06:53:33Z</dcterms:modified>
</cp:coreProperties>
</file>