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  <p:sldId id="265" r:id="rId9"/>
    <p:sldId id="267" r:id="rId10"/>
    <p:sldId id="266" r:id="rId11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7440" autoAdjust="0"/>
  </p:normalViewPr>
  <p:slideViewPr>
    <p:cSldViewPr snapToGrid="0">
      <p:cViewPr varScale="1">
        <p:scale>
          <a:sx n="83" d="100"/>
          <a:sy n="83" d="100"/>
        </p:scale>
        <p:origin x="614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56F51AF-A732-4B95-AD80-88A162DEE581}" type="datetime1">
              <a:rPr lang="el-GR" smtClean="0"/>
              <a:t>29/4/2020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A8EE09-76CC-4000-B080-9F213DA7D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12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069EF6C-D7CA-4F0B-BF31-83834918D93B}" type="datetime1">
              <a:rPr lang="el-GR" smtClean="0"/>
              <a:t>29/4/2020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  <a:endParaRPr lang="en-US"/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8E40627-AA7D-471F-B5F2-0BF9E4C68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45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10" name="Ορθογώνιο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Ορθογώνιο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Ορθογώνιο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0" name="Θέση ημερομηνίας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8AFCD6D-186F-4CB1-A992-04633AC8A8C3}" type="datetime1">
              <a:rPr lang="el-GR" smtClean="0"/>
              <a:t>29/4/2020</a:t>
            </a:fld>
            <a:endParaRPr lang="en-US" dirty="0"/>
          </a:p>
        </p:txBody>
      </p:sp>
      <p:sp>
        <p:nvSpPr>
          <p:cNvPr id="21" name="Σύμβολο κράτησης θέσης υποσέλιδου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Σύμβολο κράτησης θέσης αριθμού διαφάνειας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D8ECF41-DDC8-4B30-8D26-EF64C934BA07}" type="datetime1">
              <a:rPr lang="el-GR" smtClean="0"/>
              <a:t>29/4/2020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228F978-E265-4C28-B13C-7CC9AF31FB44}" type="datetime1">
              <a:rPr lang="el-GR" smtClean="0"/>
              <a:t>29/4/2020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2EF7337-642E-41C0-A996-E878DE5B1E2D}" type="datetime1">
              <a:rPr lang="el-GR" smtClean="0"/>
              <a:t>29/4/2020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23" name="Ορθογώνιο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Ορθογώνιο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Ορθογώνιο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4726F15-017D-47C2-A8E2-C8FB3AD810B8}" type="datetime1">
              <a:rPr lang="el-GR" smtClean="0"/>
              <a:t>29/4/2020</a:t>
            </a:fld>
            <a:endParaRPr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A47ADBAD-8C7A-4EC0-9718-CA6DB5272FEE}" type="datetime1">
              <a:rPr lang="el-GR" smtClean="0"/>
              <a:t>29/4/2020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8028775A-533D-4449-9986-9EFA972C7D2A}" type="datetime1">
              <a:rPr lang="el-GR" smtClean="0"/>
              <a:t>29/4/2020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966C6D0-2DBD-4904-AD46-9927370509CC}" type="datetime1">
              <a:rPr lang="el-GR" smtClean="0"/>
              <a:t>29/4/2020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E55D1BC-25AA-49FA-931F-2B51A7604E1A}" type="datetime1">
              <a:rPr lang="el-GR" smtClean="0"/>
              <a:t>29/4/2020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CA78744-24EC-494D-B7CB-8839643E769B}" type="datetime1">
              <a:rPr lang="el-GR" smtClean="0"/>
              <a:t>29/4/2020</a:t>
            </a:fld>
            <a:endParaRPr lang="en-US"/>
          </a:p>
        </p:txBody>
      </p:sp>
      <p:sp>
        <p:nvSpPr>
          <p:cNvPr id="9" name="Θέση υποσέλιδου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Σύμβολο κράτησης θέσης εικόνας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CAB2649-1202-4868-BA4A-60237461304C}" type="datetime1">
              <a:rPr lang="el-GR" smtClean="0"/>
              <a:t>29/4/2020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600" b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Ορθογώνιο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Ορθογώνιο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l" dirty="0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9B721D6-F633-492A-8060-B74549A20BB4}" type="datetime1">
              <a:rPr lang="el-GR" smtClean="0"/>
              <a:t>29/4/2020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uoa.gr/~nektar/orthodoxy/prayers/kontakia_xristoygennwn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sch.gr/aiasgr/Palaia_Diathikh/Biblia/Palaia_Diathikh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&#936;&#945;&#955;&#964;&#942;&#961;&#953;&#959;&#957;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glt.goarch.org/misc/Psaltirion.html" TargetMode="External"/><Relationship Id="rId4" Type="http://schemas.openxmlformats.org/officeDocument/2006/relationships/hyperlink" Target="http://www.myriobiblos.gr/bible/ot/chapter.asp?book=24&amp;page=15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D6DqXvdpf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 descr="Εικόνα που περιέχει ύφασμα, πίνακα, κόκκινο, καλυμμένο&#10;&#10;Αυτόματη δημιουργία περιγραφής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4860" y="10"/>
            <a:ext cx="12191979" cy="6857990"/>
          </a:xfrm>
          <a:prstGeom prst="rect">
            <a:avLst/>
          </a:prstGeom>
        </p:spPr>
      </p:pic>
      <p:sp>
        <p:nvSpPr>
          <p:cNvPr id="64" name="Ορθογώνιο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Ορθογώνιο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4473" y="2350017"/>
            <a:ext cx="5189439" cy="1630906"/>
          </a:xfrm>
        </p:spPr>
        <p:txBody>
          <a:bodyPr rtlCol="0">
            <a:noAutofit/>
          </a:bodyPr>
          <a:lstStyle/>
          <a:p>
            <a:pPr rtl="0"/>
            <a:r>
              <a:rPr lang="el-GR" sz="43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 Α Ξ Ι Σ  -  Λ Ο Γ Ο Σ</a:t>
            </a:r>
            <a:br>
              <a:rPr lang="el-GR" sz="43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r>
              <a:rPr lang="el-GR" sz="43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 Ε Λ Ο Σ</a:t>
            </a:r>
            <a:endParaRPr lang="el" sz="43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el-GR" sz="3200" b="1" dirty="0">
                <a:solidFill>
                  <a:schemeClr val="tx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Β΄ </a:t>
            </a:r>
            <a:r>
              <a:rPr lang="el-GR" sz="3200" b="1" dirty="0" err="1">
                <a:solidFill>
                  <a:schemeClr val="tx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Ἑξάμηνο</a:t>
            </a:r>
            <a:endParaRPr lang="el" sz="3200" b="1" dirty="0">
              <a:solidFill>
                <a:schemeClr val="tx1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 descr="Εικόνα που περιέχει ύφασμα, πίνακα, κόκκινο, καλυμμένο&#10;&#10;Αυτόματη δημιουργία περιγραφής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4357" y="-216300"/>
            <a:ext cx="12191979" cy="685799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259" y="176978"/>
            <a:ext cx="10785986" cy="6204155"/>
          </a:xfrm>
          <a:solidFill>
            <a:schemeClr val="bg1"/>
          </a:solidFill>
        </p:spPr>
        <p:txBody>
          <a:bodyPr rtlCol="0">
            <a:noAutofit/>
          </a:bodyPr>
          <a:lstStyle/>
          <a:p>
            <a:r>
              <a:rPr lang="el-GR" sz="6600" b="1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</a:t>
            </a:r>
            <a:r>
              <a:rPr lang="el-GR" sz="4300" b="1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οντακιον</a:t>
            </a:r>
            <a:br>
              <a:rPr lang="el-GR" sz="4300" b="1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2400" b="1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r>
              <a:rPr lang="el-GR" sz="4300" b="1" cap="none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Ποιητικὸν</a:t>
            </a:r>
            <a:r>
              <a:rPr lang="el-GR" sz="4300" b="1" cap="none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4300" b="1" cap="none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Εἶδος</a:t>
            </a:r>
            <a:br>
              <a:rPr lang="el-GR" sz="4300" b="1" cap="none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4300" b="1" cap="none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2400" b="1" cap="none" spc="100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r>
              <a:rPr lang="en-US" sz="2400" b="1" cap="none" spc="100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http://users.uoa.gr/~nektar/orthodoxy/prayers/kontakia_xristoygennwn.htm</a:t>
            </a:r>
            <a:r>
              <a:rPr lang="el-GR" sz="2400" b="1" cap="none" spc="100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endParaRPr lang="el" sz="4300" b="1" dirty="0">
              <a:solidFill>
                <a:srgbClr val="0070C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944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4" y="387927"/>
            <a:ext cx="11397038" cy="877455"/>
          </a:xfrm>
        </p:spPr>
        <p:txBody>
          <a:bodyPr rtlCol="0">
            <a:normAutofit/>
          </a:bodyPr>
          <a:lstStyle/>
          <a:p>
            <a:pPr algn="ctr" rtl="0"/>
            <a:r>
              <a:rPr lang="el-GR" sz="5400" b="1" dirty="0" err="1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Ἑορτολογικοὶ</a:t>
            </a:r>
            <a:r>
              <a:rPr lang="el-GR" sz="5400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Κύκλοι</a:t>
            </a:r>
            <a:endParaRPr lang="en-US" sz="5400" b="1" dirty="0">
              <a:solidFill>
                <a:srgbClr val="00B0F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79B8E3-94A7-455D-ADF3-C66BADA4C6C5}"/>
              </a:ext>
            </a:extLst>
          </p:cNvPr>
          <p:cNvSpPr txBox="1"/>
          <p:nvPr/>
        </p:nvSpPr>
        <p:spPr>
          <a:xfrm>
            <a:off x="434744" y="1348509"/>
            <a:ext cx="3250190" cy="138499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ΝΥΧΘΗΜΕΡΟΥ</a:t>
            </a:r>
          </a:p>
          <a:p>
            <a:pPr algn="ctr"/>
            <a:r>
              <a:rPr lang="el-GR" sz="28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Λειτουργικὸς</a:t>
            </a:r>
            <a:r>
              <a:rPr lang="el-GR" sz="2800" b="1" dirty="0">
                <a:latin typeface="Anaktoria" panose="02020602090805090A03" pitchFamily="18" charset="0"/>
                <a:ea typeface="Anaktoria" panose="02020602090805090A03" pitchFamily="18" charset="0"/>
              </a:rPr>
              <a:t> Κύκλος </a:t>
            </a:r>
            <a:r>
              <a:rPr lang="el-GR" sz="28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ἀνὰ</a:t>
            </a:r>
            <a:r>
              <a:rPr lang="el-GR" sz="2800" b="1" dirty="0">
                <a:latin typeface="Anaktoria" panose="02020602090805090A03" pitchFamily="18" charset="0"/>
                <a:ea typeface="Anaktoria" panose="02020602090805090A03" pitchFamily="18" charset="0"/>
              </a:rPr>
              <a:t> 24ωρο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6FAA76-1A61-4CC6-9D7C-1A0B622E9029}"/>
              </a:ext>
            </a:extLst>
          </p:cNvPr>
          <p:cNvSpPr txBox="1"/>
          <p:nvPr/>
        </p:nvSpPr>
        <p:spPr>
          <a:xfrm>
            <a:off x="4146140" y="1366982"/>
            <a:ext cx="3177310" cy="138499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ΕΒΔΟΜΑΔΟΣ</a:t>
            </a:r>
          </a:p>
          <a:p>
            <a:pPr algn="ctr"/>
            <a:r>
              <a:rPr lang="el-GR" sz="28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Λειτουργικὸς</a:t>
            </a:r>
            <a:r>
              <a:rPr lang="el-GR" sz="2800" b="1" dirty="0">
                <a:latin typeface="Anaktoria" panose="02020602090805090A03" pitchFamily="18" charset="0"/>
                <a:ea typeface="Anaktoria" panose="02020602090805090A03" pitchFamily="18" charset="0"/>
              </a:rPr>
              <a:t> Κύκλος </a:t>
            </a:r>
            <a:r>
              <a:rPr lang="el-GR" sz="28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ἀνὰ</a:t>
            </a:r>
            <a:r>
              <a:rPr lang="el-GR" sz="2800" b="1" dirty="0">
                <a:latin typeface="Anaktoria" panose="02020602090805090A03" pitchFamily="18" charset="0"/>
                <a:ea typeface="Anaktoria" panose="02020602090805090A03" pitchFamily="18" charset="0"/>
              </a:rPr>
              <a:t> 7ήμερο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4808B0-1167-4908-B884-A629BA031675}"/>
              </a:ext>
            </a:extLst>
          </p:cNvPr>
          <p:cNvSpPr txBox="1"/>
          <p:nvPr/>
        </p:nvSpPr>
        <p:spPr>
          <a:xfrm>
            <a:off x="7758545" y="1366982"/>
            <a:ext cx="3998711" cy="138499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ΕΝΙΑΥΤΟΥ (ΕΤΟΥΣ)</a:t>
            </a:r>
          </a:p>
          <a:p>
            <a:pPr algn="ctr"/>
            <a:r>
              <a:rPr lang="el-GR" sz="28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Λειτουργικὸς</a:t>
            </a:r>
            <a:r>
              <a:rPr lang="el-GR" sz="2800" b="1" dirty="0">
                <a:latin typeface="Anaktoria" panose="02020602090805090A03" pitchFamily="18" charset="0"/>
                <a:ea typeface="Anaktoria" panose="02020602090805090A03" pitchFamily="18" charset="0"/>
              </a:rPr>
              <a:t> Κύκλος</a:t>
            </a:r>
          </a:p>
          <a:p>
            <a:pPr algn="ctr"/>
            <a:r>
              <a:rPr lang="el-GR" sz="28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ἀνὰ</a:t>
            </a:r>
            <a:r>
              <a:rPr lang="el-GR" sz="2800" b="1" dirty="0">
                <a:latin typeface="Anaktoria" panose="02020602090805090A03" pitchFamily="18" charset="0"/>
                <a:ea typeface="Anaktoria" panose="02020602090805090A03" pitchFamily="18" charset="0"/>
              </a:rPr>
              <a:t> 12μηνο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302E15-3309-4E70-A20B-5BB0CB79FA9C}"/>
              </a:ext>
            </a:extLst>
          </p:cNvPr>
          <p:cNvSpPr txBox="1"/>
          <p:nvPr/>
        </p:nvSpPr>
        <p:spPr>
          <a:xfrm>
            <a:off x="434744" y="2816631"/>
            <a:ext cx="3250190" cy="36009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Ἀκολουθίες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Ἡμέρας</a:t>
            </a:r>
            <a:endParaRPr lang="el-GR" sz="28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Ἑσπερινός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Ἀπόδειπνον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Μεσονυκτικόν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δ. (Βαθύς)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Ὄρθρος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ε.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Ὥρα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Α΄</a:t>
            </a: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ς.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Ὥρα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Γ΄</a:t>
            </a: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ζ.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Ὥρα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Στ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΄ (ς΄ )</a:t>
            </a: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η.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Ὥρα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Θ΄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1A5CDE-3967-4990-9892-3A90B414DF55}"/>
              </a:ext>
            </a:extLst>
          </p:cNvPr>
          <p:cNvSpPr txBox="1"/>
          <p:nvPr/>
        </p:nvSpPr>
        <p:spPr>
          <a:xfrm>
            <a:off x="3943635" y="2816631"/>
            <a:ext cx="3578942" cy="36009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Ἑορτὲς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Ἑβδομάδος</a:t>
            </a:r>
            <a:endParaRPr lang="el-GR" sz="28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</a:t>
            </a: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Κυριακή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Ἀνάστασις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</a:t>
            </a: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Δευτέρα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Ἄγγελοι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</a:t>
            </a: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Τρίτη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Τ.Πρόδρομος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δ. </a:t>
            </a: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Τετάρτη	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Θεοτόκος</a:t>
            </a: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ε. </a:t>
            </a: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Πέμπτη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Ἀπόστολοι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	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Ἱεράρχες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ς. </a:t>
            </a: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Παρασκευή	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Σταύρωσις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ζ. </a:t>
            </a: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Σάββατο</a:t>
            </a:r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Κεκοιμημένοι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CB488F-713A-4773-9117-1DED0CCAD325}"/>
              </a:ext>
            </a:extLst>
          </p:cNvPr>
          <p:cNvSpPr txBox="1"/>
          <p:nvPr/>
        </p:nvSpPr>
        <p:spPr>
          <a:xfrm>
            <a:off x="7758545" y="2816631"/>
            <a:ext cx="3998711" cy="347787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Ἀκίνητες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Ἑορτές</a:t>
            </a:r>
            <a:endParaRPr lang="el-GR" sz="28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/>
            <a:r>
              <a:rPr lang="el-GR" sz="24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Σταθερὸς</a:t>
            </a:r>
            <a:r>
              <a:rPr lang="el-GR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Μήνας κ΄ </a:t>
            </a:r>
            <a:r>
              <a:rPr lang="el-GR" sz="24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Ἡμέρα</a:t>
            </a:r>
            <a:endParaRPr lang="el-GR" sz="24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/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(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Ἀπριλίου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ΚΓ΄, 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Ἁγ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. Γεωργίου)</a:t>
            </a:r>
          </a:p>
          <a:p>
            <a:pPr lvl="0"/>
            <a:endParaRPr lang="el-GR" sz="1200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Κινητές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Ἑορτές</a:t>
            </a:r>
            <a:endParaRPr lang="el-GR" sz="28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/>
            <a:r>
              <a:rPr lang="el-GR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Πάσχα</a:t>
            </a:r>
          </a:p>
          <a:p>
            <a:pPr lvl="0"/>
            <a:endParaRPr lang="el-GR" sz="12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Μετατιθέμενες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Ἑορτές</a:t>
            </a:r>
            <a:endParaRPr lang="el-GR" sz="28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/>
            <a:r>
              <a:rPr lang="el-GR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- Μονίμως 	- </a:t>
            </a:r>
            <a:r>
              <a:rPr lang="el-GR" sz="24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Περιστασιακῶς</a:t>
            </a:r>
            <a:endParaRPr lang="el-GR" sz="20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/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(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Ἰ.Χρυσοστόμου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) (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Ἁγ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. Γεωργίου)</a:t>
            </a:r>
          </a:p>
        </p:txBody>
      </p:sp>
    </p:spTree>
    <p:extLst>
      <p:ext uri="{BB962C8B-B14F-4D97-AF65-F5344CB8AC3E}">
        <p14:creationId xmlns:p14="http://schemas.microsoft.com/office/powerpoint/2010/main" val="321183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4" y="387927"/>
            <a:ext cx="11397038" cy="877455"/>
          </a:xfrm>
        </p:spPr>
        <p:txBody>
          <a:bodyPr rtlCol="0">
            <a:normAutofit/>
          </a:bodyPr>
          <a:lstStyle/>
          <a:p>
            <a:pPr algn="ctr" rtl="0"/>
            <a:r>
              <a:rPr lang="el-GR" sz="54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Τελετουργικοὶ</a:t>
            </a:r>
            <a:r>
              <a:rPr lang="el-GR" sz="54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Κύκλοι</a:t>
            </a:r>
            <a:endParaRPr lang="en-US" sz="5400" b="1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79B8E3-94A7-455D-ADF3-C66BADA4C6C5}"/>
              </a:ext>
            </a:extLst>
          </p:cNvPr>
          <p:cNvSpPr txBox="1"/>
          <p:nvPr/>
        </p:nvSpPr>
        <p:spPr>
          <a:xfrm>
            <a:off x="434744" y="1348509"/>
            <a:ext cx="3250190" cy="200054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ΕΥΑΓΓΕΛΙΩΝ</a:t>
            </a:r>
          </a:p>
          <a:p>
            <a:pPr algn="ctr"/>
            <a:endParaRPr lang="el-GR" sz="1200" b="1" dirty="0"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Κυριακὴ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τοῦ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Πάσχα</a:t>
            </a:r>
          </a:p>
          <a:p>
            <a:pPr algn="ctr"/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μὲ</a:t>
            </a:r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κατὰ</a:t>
            </a:r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Ἰωάννην</a:t>
            </a:r>
            <a:endParaRPr lang="el-GR" sz="2800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Εὐαγγέλιον</a:t>
            </a:r>
            <a:endParaRPr lang="el-GR" sz="2800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6FAA76-1A61-4CC6-9D7C-1A0B622E9029}"/>
              </a:ext>
            </a:extLst>
          </p:cNvPr>
          <p:cNvSpPr txBox="1"/>
          <p:nvPr/>
        </p:nvSpPr>
        <p:spPr>
          <a:xfrm>
            <a:off x="3755924" y="1366982"/>
            <a:ext cx="3510118" cy="200054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ΑΠΟΣΤΟΛΩΝ</a:t>
            </a:r>
          </a:p>
          <a:p>
            <a:pPr algn="ctr"/>
            <a:endParaRPr lang="el-GR" sz="1200" b="1" dirty="0"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Κυριακὴ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τοῦ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Πάσχα</a:t>
            </a:r>
          </a:p>
          <a:p>
            <a:pPr algn="ctr"/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μὲ</a:t>
            </a:r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τὶς</a:t>
            </a:r>
            <a:endParaRPr lang="el-GR" sz="2800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Πράξεις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τῶν</a:t>
            </a:r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Ἀποστόλων</a:t>
            </a:r>
            <a:endParaRPr lang="el-GR" sz="2800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4808B0-1167-4908-B884-A629BA031675}"/>
              </a:ext>
            </a:extLst>
          </p:cNvPr>
          <p:cNvSpPr txBox="1"/>
          <p:nvPr/>
        </p:nvSpPr>
        <p:spPr>
          <a:xfrm>
            <a:off x="7334867" y="1366982"/>
            <a:ext cx="4422390" cy="384720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ΕΩΘΙΝΩΝ</a:t>
            </a:r>
          </a:p>
          <a:p>
            <a:pPr algn="ctr"/>
            <a:endParaRPr lang="el-GR" sz="1200" b="1" dirty="0"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Κυριακὴ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τῶν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Ἁγίων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Πάντων</a:t>
            </a:r>
          </a:p>
          <a:p>
            <a:pPr algn="ctr"/>
            <a:endParaRPr lang="el-GR" sz="2800" b="1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μὲ</a:t>
            </a:r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endParaRPr lang="el-GR" sz="2800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endParaRPr lang="el-GR" sz="1200" b="1" u="sng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Α΄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Ἑωθινὸ</a:t>
            </a:r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u="sng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Εὐαγγέλιο</a:t>
            </a:r>
            <a:endParaRPr lang="el-GR" sz="2800" b="1" u="sng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endParaRPr lang="el-GR" sz="1200" b="1" u="sng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Α΄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Ἑωθινὸ</a:t>
            </a:r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u="sng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Ἐξαποστειλάριο</a:t>
            </a:r>
            <a:endParaRPr lang="el-GR" sz="2800" b="1" u="sng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endParaRPr lang="el-GR" sz="1200" b="1" u="sng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Α΄ </a:t>
            </a:r>
            <a:r>
              <a:rPr lang="el-GR" sz="2800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Ἑωθινὸ</a:t>
            </a:r>
            <a:r>
              <a:rPr lang="el-GR" sz="2800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u="sng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Δοξαστικὸ</a:t>
            </a:r>
            <a:r>
              <a:rPr lang="el-GR" sz="2800" b="1" u="sng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u="sng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Ἰδιόμελο</a:t>
            </a:r>
            <a:endParaRPr lang="el-GR" sz="2800" b="1" u="sng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9F6931-8352-4C0A-9030-46BB963E2A6E}"/>
              </a:ext>
            </a:extLst>
          </p:cNvPr>
          <p:cNvSpPr txBox="1"/>
          <p:nvPr/>
        </p:nvSpPr>
        <p:spPr>
          <a:xfrm>
            <a:off x="434743" y="3571837"/>
            <a:ext cx="6823590" cy="29238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Δ. ΚΥΚΛΟΣ ΟΚΤΩΗΧΙΑΣ</a:t>
            </a:r>
          </a:p>
          <a:p>
            <a:pPr algn="ctr"/>
            <a:r>
              <a:rPr lang="el-GR" sz="2400" dirty="0">
                <a:latin typeface="Anaktoria" panose="02020602090805090A03" pitchFamily="18" charset="0"/>
                <a:ea typeface="Anaktoria" panose="02020602090805090A03" pitchFamily="18" charset="0"/>
              </a:rPr>
              <a:t>(</a:t>
            </a:r>
            <a:r>
              <a:rPr lang="el-GR" sz="2400" dirty="0" err="1">
                <a:latin typeface="Anaktoria" panose="02020602090805090A03" pitchFamily="18" charset="0"/>
                <a:ea typeface="Anaktoria" panose="02020602090805090A03" pitchFamily="18" charset="0"/>
              </a:rPr>
              <a:t>ἔχει</a:t>
            </a:r>
            <a:r>
              <a:rPr lang="el-GR" sz="2400" dirty="0">
                <a:latin typeface="Anaktoria" panose="02020602090805090A03" pitchFamily="18" charset="0"/>
                <a:ea typeface="Anaktoria" panose="02020602090805090A03" pitchFamily="18" charset="0"/>
              </a:rPr>
              <a:t> σχέση </a:t>
            </a:r>
            <a:r>
              <a:rPr lang="el-GR" sz="2400" dirty="0" err="1">
                <a:latin typeface="Anaktoria" panose="02020602090805090A03" pitchFamily="18" charset="0"/>
                <a:ea typeface="Anaktoria" panose="02020602090805090A03" pitchFamily="18" charset="0"/>
              </a:rPr>
              <a:t>μὲ</a:t>
            </a:r>
            <a:r>
              <a:rPr lang="el-GR" sz="2400" dirty="0"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400" dirty="0" err="1">
                <a:latin typeface="Anaktoria" panose="02020602090805090A03" pitchFamily="18" charset="0"/>
                <a:ea typeface="Anaktoria" panose="02020602090805090A03" pitchFamily="18" charset="0"/>
              </a:rPr>
              <a:t>τὴν</a:t>
            </a:r>
            <a:r>
              <a:rPr lang="el-GR" sz="2400" dirty="0"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400" dirty="0" err="1">
                <a:latin typeface="Anaktoria" panose="02020602090805090A03" pitchFamily="18" charset="0"/>
                <a:ea typeface="Anaktoria" panose="02020602090805090A03" pitchFamily="18" charset="0"/>
              </a:rPr>
              <a:t>Ψαλτικὴ</a:t>
            </a:r>
            <a:r>
              <a:rPr lang="el-GR" sz="2400" dirty="0"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400" dirty="0" err="1">
                <a:latin typeface="Anaktoria" panose="02020602090805090A03" pitchFamily="18" charset="0"/>
                <a:ea typeface="Anaktoria" panose="02020602090805090A03" pitchFamily="18" charset="0"/>
              </a:rPr>
              <a:t>καὶ</a:t>
            </a:r>
            <a:r>
              <a:rPr lang="el-GR" sz="2400" dirty="0"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400" dirty="0" err="1">
                <a:latin typeface="Anaktoria" panose="02020602090805090A03" pitchFamily="18" charset="0"/>
                <a:ea typeface="Anaktoria" panose="02020602090805090A03" pitchFamily="18" charset="0"/>
              </a:rPr>
              <a:t>τὴν</a:t>
            </a:r>
            <a:r>
              <a:rPr lang="el-GR" sz="2400" dirty="0"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400" dirty="0" err="1">
                <a:latin typeface="Anaktoria" panose="02020602090805090A03" pitchFamily="18" charset="0"/>
                <a:ea typeface="Anaktoria" panose="02020602090805090A03" pitchFamily="18" charset="0"/>
              </a:rPr>
              <a:t>Ὑμνογραφία</a:t>
            </a:r>
            <a:r>
              <a:rPr lang="el-GR" sz="2400" dirty="0">
                <a:latin typeface="Anaktoria" panose="02020602090805090A03" pitchFamily="18" charset="0"/>
                <a:ea typeface="Anaktoria" panose="02020602090805090A03" pitchFamily="18" charset="0"/>
              </a:rPr>
              <a:t>)</a:t>
            </a:r>
          </a:p>
          <a:p>
            <a:pPr algn="ctr"/>
            <a:endParaRPr lang="el-GR" sz="2000" b="1" dirty="0"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tabLst>
                <a:tab pos="3411538" algn="l"/>
              </a:tabLst>
            </a:pP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Κυριακὴ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τοῦ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Πάσχα	</a:t>
            </a:r>
            <a:r>
              <a:rPr lang="el-GR" sz="2800" dirty="0">
                <a:latin typeface="Anaktoria" panose="02020602090805090A03" pitchFamily="18" charset="0"/>
                <a:ea typeface="Anaktoria" panose="02020602090805090A03" pitchFamily="18" charset="0"/>
              </a:rPr>
              <a:t>(</a:t>
            </a:r>
            <a:r>
              <a:rPr lang="el-GR" sz="2800" dirty="0" err="1">
                <a:latin typeface="Anaktoria" panose="02020602090805090A03" pitchFamily="18" charset="0"/>
                <a:ea typeface="Anaktoria" panose="02020602090805090A03" pitchFamily="18" charset="0"/>
              </a:rPr>
              <a:t>ἡμερήσιος</a:t>
            </a:r>
            <a:r>
              <a:rPr lang="el-GR" sz="2800" dirty="0">
                <a:latin typeface="Anaktoria" panose="02020602090805090A03" pitchFamily="18" charset="0"/>
                <a:ea typeface="Anaktoria" panose="02020602090805090A03" pitchFamily="18" charset="0"/>
              </a:rPr>
              <a:t> κύκλος)</a:t>
            </a:r>
          </a:p>
          <a:p>
            <a:pPr>
              <a:tabLst>
                <a:tab pos="3411538" algn="l"/>
              </a:tabLst>
            </a:pP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Κυριακὴ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τοῦ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Θωμᾶ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800" dirty="0">
                <a:latin typeface="Anaktoria" panose="02020602090805090A03" pitchFamily="18" charset="0"/>
                <a:ea typeface="Anaktoria" panose="02020602090805090A03" pitchFamily="18" charset="0"/>
              </a:rPr>
              <a:t>(</a:t>
            </a:r>
            <a:r>
              <a:rPr lang="el-GR" sz="2800" dirty="0" err="1">
                <a:latin typeface="Anaktoria" panose="02020602090805090A03" pitchFamily="18" charset="0"/>
                <a:ea typeface="Anaktoria" panose="02020602090805090A03" pitchFamily="18" charset="0"/>
              </a:rPr>
              <a:t>ἑβδομαδιαῖος</a:t>
            </a:r>
            <a:r>
              <a:rPr lang="el-GR" sz="2800" dirty="0">
                <a:latin typeface="Anaktoria" panose="02020602090805090A03" pitchFamily="18" charset="0"/>
                <a:ea typeface="Anaktoria" panose="02020602090805090A03" pitchFamily="18" charset="0"/>
              </a:rPr>
              <a:t> κύκλος)</a:t>
            </a:r>
            <a:endParaRPr lang="el-GR" sz="2800" b="1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Κυριακὴ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μετὰ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τὴν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Κυριακὴ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τῶν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Ἁγίων</a:t>
            </a: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Πάντων</a:t>
            </a:r>
          </a:p>
          <a:p>
            <a:pPr>
              <a:tabLst>
                <a:tab pos="3411538" algn="l"/>
              </a:tabLst>
            </a:pPr>
            <a:r>
              <a:rPr lang="el-GR" sz="2800" b="1" dirty="0">
                <a:solidFill>
                  <a:srgbClr val="00B05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800" dirty="0">
                <a:latin typeface="Anaktoria" panose="02020602090805090A03" pitchFamily="18" charset="0"/>
                <a:ea typeface="Anaktoria" panose="02020602090805090A03" pitchFamily="18" charset="0"/>
              </a:rPr>
              <a:t>(</a:t>
            </a:r>
            <a:r>
              <a:rPr lang="el-GR" sz="2800" dirty="0" err="1">
                <a:latin typeface="Anaktoria" panose="02020602090805090A03" pitchFamily="18" charset="0"/>
                <a:ea typeface="Anaktoria" panose="02020602090805090A03" pitchFamily="18" charset="0"/>
              </a:rPr>
              <a:t>ἑβδομαδιαῖος</a:t>
            </a:r>
            <a:r>
              <a:rPr lang="el-GR" sz="2800" dirty="0">
                <a:latin typeface="Anaktoria" panose="02020602090805090A03" pitchFamily="18" charset="0"/>
                <a:ea typeface="Anaktoria" panose="02020602090805090A03" pitchFamily="18" charset="0"/>
              </a:rPr>
              <a:t> κύκλος)</a:t>
            </a:r>
            <a:endParaRPr lang="el-GR" sz="2800" b="1" dirty="0">
              <a:solidFill>
                <a:srgbClr val="00B05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15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4" y="387927"/>
            <a:ext cx="11397038" cy="877455"/>
          </a:xfrm>
        </p:spPr>
        <p:txBody>
          <a:bodyPr rtlCol="0">
            <a:normAutofit/>
          </a:bodyPr>
          <a:lstStyle/>
          <a:p>
            <a:pPr algn="ctr" rtl="0"/>
            <a:r>
              <a:rPr lang="el-GR" sz="5400" b="1" dirty="0" err="1">
                <a:solidFill>
                  <a:schemeClr val="accent4">
                    <a:lumMod val="50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Λειτουργικὰ</a:t>
            </a:r>
            <a:r>
              <a:rPr lang="el-GR" sz="5400" b="1" dirty="0">
                <a:solidFill>
                  <a:schemeClr val="accent4">
                    <a:lumMod val="50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Βιβλία</a:t>
            </a:r>
            <a:endParaRPr lang="en-US" sz="5400" b="1" dirty="0">
              <a:solidFill>
                <a:schemeClr val="accent4">
                  <a:lumMod val="50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79B8E3-94A7-455D-ADF3-C66BADA4C6C5}"/>
              </a:ext>
            </a:extLst>
          </p:cNvPr>
          <p:cNvSpPr txBox="1"/>
          <p:nvPr/>
        </p:nvSpPr>
        <p:spPr>
          <a:xfrm>
            <a:off x="434743" y="1348509"/>
            <a:ext cx="3635811" cy="7078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ΙΕΡΟΥ ΒΗΜΑΤΟΣ</a:t>
            </a:r>
          </a:p>
          <a:p>
            <a:pPr algn="ctr"/>
            <a:endParaRPr lang="el-GR" sz="1200" b="1" dirty="0"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6FAA76-1A61-4CC6-9D7C-1A0B622E9029}"/>
              </a:ext>
            </a:extLst>
          </p:cNvPr>
          <p:cNvSpPr txBox="1"/>
          <p:nvPr/>
        </p:nvSpPr>
        <p:spPr>
          <a:xfrm>
            <a:off x="4277033" y="1366982"/>
            <a:ext cx="7364362" cy="7078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ΙΕΡΟΥ ΑΝΑΛΟΓΕΙΟΥ</a:t>
            </a:r>
          </a:p>
          <a:p>
            <a:pPr algn="ctr"/>
            <a:endParaRPr lang="el-GR" sz="1200" b="1" dirty="0"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9479F8-28A5-41AC-9F2A-C744EE1BE63B}"/>
              </a:ext>
            </a:extLst>
          </p:cNvPr>
          <p:cNvSpPr txBox="1"/>
          <p:nvPr/>
        </p:nvSpPr>
        <p:spPr>
          <a:xfrm>
            <a:off x="434744" y="2079201"/>
            <a:ext cx="3635810" cy="417037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Ἱερὸν</a:t>
            </a: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Εὐαγγέλιον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Μέγα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Εὐχολόγιον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Μικρὸν</a:t>
            </a: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Εὐχολόγιον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δ. </a:t>
            </a:r>
            <a:r>
              <a:rPr lang="el-GR" sz="2500" b="1" i="1" u="sng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Ἐπιτομές</a:t>
            </a:r>
            <a:r>
              <a:rPr lang="el-GR" sz="2500" b="1" i="1" u="sng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500" b="1" i="1" u="sng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Εὐχολογίου</a:t>
            </a:r>
            <a:r>
              <a:rPr lang="el-GR" sz="2500" b="1" i="1" u="sng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500" b="1" dirty="0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(*)</a:t>
            </a: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Ἀρχιερατικὸν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ς.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Ἱερατικόν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ζ.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Διακονικόν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η.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Βιβλίον</a:t>
            </a: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τῆς</a:t>
            </a: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Προθέσεως</a:t>
            </a: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θ. Δίπτυχα (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Τυπικόν</a:t>
            </a: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68587F-40EA-41FE-ABDC-96C18998D47F}"/>
              </a:ext>
            </a:extLst>
          </p:cNvPr>
          <p:cNvSpPr txBox="1"/>
          <p:nvPr/>
        </p:nvSpPr>
        <p:spPr>
          <a:xfrm>
            <a:off x="4277033" y="2093953"/>
            <a:ext cx="3726425" cy="431913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5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i</a:t>
            </a:r>
            <a:r>
              <a:rPr lang="en-US" sz="25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. </a:t>
            </a:r>
            <a:r>
              <a:rPr lang="el-GR" sz="25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Λειτουργικά – </a:t>
            </a:r>
            <a:r>
              <a:rPr lang="el-GR" sz="25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Μὴ</a:t>
            </a:r>
            <a:r>
              <a:rPr lang="el-GR" sz="25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Μουσικά</a:t>
            </a:r>
          </a:p>
          <a:p>
            <a:pPr>
              <a:spcBef>
                <a:spcPts val="200"/>
              </a:spcBef>
            </a:pPr>
            <a:endParaRPr lang="el-GR" sz="800" b="1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2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Πραξαπόστολος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2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Ψαλτήριον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2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Μέγα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Ὡρολόγιον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2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δ. Παρακλητική (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Ὀκτώηχος</a:t>
            </a: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Μηναῖα</a:t>
            </a: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(12)</a:t>
            </a:r>
          </a:p>
          <a:p>
            <a:pPr>
              <a:spcBef>
                <a:spcPts val="2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ς.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Τριώδιον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2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ζ.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Πεντηκοστάριον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2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η.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Ἐγκόλπιον</a:t>
            </a: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Ἀναγνώστου</a:t>
            </a:r>
            <a:endParaRPr lang="el-GR" sz="2500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200"/>
              </a:spcBef>
            </a:pP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θ. Δίπτυχα (</a:t>
            </a:r>
            <a:r>
              <a:rPr lang="el-GR" sz="2500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Τυπικόν</a:t>
            </a:r>
            <a:r>
              <a:rPr lang="el-GR" sz="2500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)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5DF3B4-0D46-4DAE-B9F7-6C93BCB24700}"/>
              </a:ext>
            </a:extLst>
          </p:cNvPr>
          <p:cNvSpPr txBox="1"/>
          <p:nvPr/>
        </p:nvSpPr>
        <p:spPr>
          <a:xfrm>
            <a:off x="8305475" y="2111181"/>
            <a:ext cx="3335919" cy="252376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5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i</a:t>
            </a:r>
            <a:r>
              <a:rPr lang="en-US" sz="25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. </a:t>
            </a:r>
            <a:r>
              <a:rPr lang="el-GR" sz="25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Ψαλτικά - Μουσικά</a:t>
            </a:r>
          </a:p>
          <a:p>
            <a:pPr>
              <a:spcBef>
                <a:spcPts val="600"/>
              </a:spcBef>
            </a:pPr>
            <a:endParaRPr lang="el-GR" sz="800" b="1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rgbClr val="7030A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Παπαδική</a:t>
            </a: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rgbClr val="7030A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Στιχηράριον</a:t>
            </a: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rgbClr val="7030A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</a:t>
            </a:r>
            <a:r>
              <a:rPr lang="el-GR" sz="2500" dirty="0" err="1">
                <a:solidFill>
                  <a:srgbClr val="7030A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Εἱρμολόγιον</a:t>
            </a:r>
            <a:endParaRPr lang="el-GR" sz="2500" dirty="0">
              <a:solidFill>
                <a:srgbClr val="7030A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spcBef>
                <a:spcPts val="600"/>
              </a:spcBef>
            </a:pPr>
            <a:r>
              <a:rPr lang="el-GR" sz="2500" dirty="0">
                <a:solidFill>
                  <a:srgbClr val="7030A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δ. </a:t>
            </a:r>
            <a:r>
              <a:rPr lang="el-GR" sz="2500" dirty="0" err="1">
                <a:solidFill>
                  <a:srgbClr val="7030A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Ἀναστασιματάριον</a:t>
            </a:r>
            <a:endParaRPr lang="el-GR" sz="2500" dirty="0">
              <a:solidFill>
                <a:srgbClr val="7030A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083A32-631D-4195-9A1F-FB22AB332842}"/>
              </a:ext>
            </a:extLst>
          </p:cNvPr>
          <p:cNvSpPr txBox="1"/>
          <p:nvPr/>
        </p:nvSpPr>
        <p:spPr>
          <a:xfrm>
            <a:off x="8305476" y="4987052"/>
            <a:ext cx="29622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41338" algn="l"/>
              </a:tabLst>
            </a:pPr>
            <a:r>
              <a:rPr lang="el-GR" b="1" dirty="0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(*)</a:t>
            </a:r>
            <a:r>
              <a:rPr lang="el-GR" b="1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Βαπτίσεως</a:t>
            </a:r>
          </a:p>
          <a:p>
            <a:pPr>
              <a:tabLst>
                <a:tab pos="541338" algn="l"/>
              </a:tabLst>
            </a:pPr>
            <a:r>
              <a:rPr lang="el-GR" b="1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Γάμου</a:t>
            </a:r>
          </a:p>
          <a:p>
            <a:pPr>
              <a:tabLst>
                <a:tab pos="541338" algn="l"/>
              </a:tabLst>
            </a:pPr>
            <a:r>
              <a:rPr lang="el-GR" b="1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Κηδείας – </a:t>
            </a:r>
            <a:r>
              <a:rPr lang="el-GR" b="1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Μνημοσύνου</a:t>
            </a:r>
            <a:endParaRPr lang="el-GR" b="1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tabLst>
                <a:tab pos="541338" algn="l"/>
              </a:tabLst>
            </a:pPr>
            <a:r>
              <a:rPr lang="el-GR" b="1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Μεγάλης </a:t>
            </a:r>
            <a:r>
              <a:rPr lang="el-GR" b="1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Τεσσαρακοστῆς</a:t>
            </a:r>
            <a:endParaRPr lang="el-GR" b="1" dirty="0">
              <a:solidFill>
                <a:schemeClr val="accent5">
                  <a:lumMod val="75000"/>
                </a:schemeClr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tabLst>
                <a:tab pos="541338" algn="l"/>
              </a:tabLst>
            </a:pPr>
            <a:r>
              <a:rPr lang="el-GR" b="1" dirty="0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Μεγάλης </a:t>
            </a:r>
            <a:r>
              <a:rPr lang="el-GR" b="1" dirty="0" err="1">
                <a:solidFill>
                  <a:schemeClr val="accent5">
                    <a:lumMod val="75000"/>
                  </a:schemeClr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Ἑβδομάδος</a:t>
            </a:r>
            <a:endParaRPr lang="el-GR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79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4" y="387927"/>
            <a:ext cx="11397038" cy="877455"/>
          </a:xfrm>
        </p:spPr>
        <p:txBody>
          <a:bodyPr rtlCol="0">
            <a:normAutofit/>
          </a:bodyPr>
          <a:lstStyle/>
          <a:p>
            <a:pPr algn="ctr" rtl="0"/>
            <a:r>
              <a:rPr lang="el-GR" sz="48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Λειτουργικὰ</a:t>
            </a:r>
            <a:r>
              <a:rPr lang="el-GR" sz="48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Βιβλία </a:t>
            </a:r>
            <a:r>
              <a:rPr lang="el-GR" sz="48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Ἑορτολογικῶν</a:t>
            </a:r>
            <a:r>
              <a:rPr lang="el-GR" sz="48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Κύκλων</a:t>
            </a:r>
            <a:endParaRPr lang="en-US" sz="48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79B8E3-94A7-455D-ADF3-C66BADA4C6C5}"/>
              </a:ext>
            </a:extLst>
          </p:cNvPr>
          <p:cNvSpPr txBox="1"/>
          <p:nvPr/>
        </p:nvSpPr>
        <p:spPr>
          <a:xfrm>
            <a:off x="434744" y="1348509"/>
            <a:ext cx="3250190" cy="1261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ΝΥΧΘΗΜΕΡΟΥ</a:t>
            </a:r>
          </a:p>
          <a:p>
            <a:pPr algn="ctr"/>
            <a:r>
              <a:rPr lang="el-GR" sz="24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Λειτουργικὸς</a:t>
            </a:r>
            <a:r>
              <a:rPr lang="el-GR" sz="2400" b="1" dirty="0">
                <a:latin typeface="Anaktoria" panose="02020602090805090A03" pitchFamily="18" charset="0"/>
                <a:ea typeface="Anaktoria" panose="02020602090805090A03" pitchFamily="18" charset="0"/>
              </a:rPr>
              <a:t> Κύκλος </a:t>
            </a:r>
          </a:p>
          <a:p>
            <a:pPr algn="ctr"/>
            <a:r>
              <a:rPr lang="el-GR" sz="24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ἀνὰ</a:t>
            </a:r>
            <a:r>
              <a:rPr lang="el-GR" sz="2400" b="1" dirty="0">
                <a:latin typeface="Anaktoria" panose="02020602090805090A03" pitchFamily="18" charset="0"/>
                <a:ea typeface="Anaktoria" panose="02020602090805090A03" pitchFamily="18" charset="0"/>
              </a:rPr>
              <a:t> 24ωρο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6FAA76-1A61-4CC6-9D7C-1A0B622E9029}"/>
              </a:ext>
            </a:extLst>
          </p:cNvPr>
          <p:cNvSpPr txBox="1"/>
          <p:nvPr/>
        </p:nvSpPr>
        <p:spPr>
          <a:xfrm>
            <a:off x="4018324" y="1366982"/>
            <a:ext cx="3177310" cy="1261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ΕΒΔΟΜΑΔΟΣ</a:t>
            </a:r>
          </a:p>
          <a:p>
            <a:pPr algn="ctr"/>
            <a:r>
              <a:rPr lang="el-GR" sz="24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Λειτουργικὸς</a:t>
            </a:r>
            <a:r>
              <a:rPr lang="el-GR" sz="2400" b="1" dirty="0">
                <a:latin typeface="Anaktoria" panose="02020602090805090A03" pitchFamily="18" charset="0"/>
                <a:ea typeface="Anaktoria" panose="02020602090805090A03" pitchFamily="18" charset="0"/>
              </a:rPr>
              <a:t> Κύκλος</a:t>
            </a:r>
          </a:p>
          <a:p>
            <a:pPr algn="ctr"/>
            <a:r>
              <a:rPr lang="el-GR" sz="24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ἀνὰ</a:t>
            </a:r>
            <a:r>
              <a:rPr lang="el-GR" sz="2400" b="1" dirty="0">
                <a:latin typeface="Anaktoria" panose="02020602090805090A03" pitchFamily="18" charset="0"/>
                <a:ea typeface="Anaktoria" panose="02020602090805090A03" pitchFamily="18" charset="0"/>
              </a:rPr>
              <a:t> 7ήμερο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4808B0-1167-4908-B884-A629BA031675}"/>
              </a:ext>
            </a:extLst>
          </p:cNvPr>
          <p:cNvSpPr txBox="1"/>
          <p:nvPr/>
        </p:nvSpPr>
        <p:spPr>
          <a:xfrm>
            <a:off x="7529025" y="1366982"/>
            <a:ext cx="4228232" cy="1261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Γ. ΕΝΙΑΥΤΟΥ (ΕΤΟΥΣ)</a:t>
            </a:r>
          </a:p>
          <a:p>
            <a:pPr algn="ctr"/>
            <a:r>
              <a:rPr lang="el-GR" sz="24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Λειτουργικὸς</a:t>
            </a:r>
            <a:r>
              <a:rPr lang="el-GR" sz="2400" b="1" dirty="0">
                <a:latin typeface="Anaktoria" panose="02020602090805090A03" pitchFamily="18" charset="0"/>
                <a:ea typeface="Anaktoria" panose="02020602090805090A03" pitchFamily="18" charset="0"/>
              </a:rPr>
              <a:t> Κύκλος</a:t>
            </a:r>
          </a:p>
          <a:p>
            <a:pPr algn="ctr"/>
            <a:r>
              <a:rPr lang="el-GR" sz="2400" b="1" dirty="0" err="1">
                <a:latin typeface="Anaktoria" panose="02020602090805090A03" pitchFamily="18" charset="0"/>
                <a:ea typeface="Anaktoria" panose="02020602090805090A03" pitchFamily="18" charset="0"/>
              </a:rPr>
              <a:t>ἀνὰ</a:t>
            </a:r>
            <a:r>
              <a:rPr lang="el-GR" sz="2400" b="1" dirty="0">
                <a:latin typeface="Anaktoria" panose="02020602090805090A03" pitchFamily="18" charset="0"/>
                <a:ea typeface="Anaktoria" panose="02020602090805090A03" pitchFamily="18" charset="0"/>
              </a:rPr>
              <a:t> 12μηνο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302E15-3309-4E70-A20B-5BB0CB79FA9C}"/>
              </a:ext>
            </a:extLst>
          </p:cNvPr>
          <p:cNvSpPr txBox="1"/>
          <p:nvPr/>
        </p:nvSpPr>
        <p:spPr>
          <a:xfrm>
            <a:off x="434744" y="2816631"/>
            <a:ext cx="3250190" cy="317009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Λειτουργικὰ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Βιβλία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Νυχθημέρου</a:t>
            </a:r>
            <a:endParaRPr lang="el-GR" sz="28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endParaRPr lang="el-GR" sz="28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Μέγα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Εὐχολόγιον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tabLst>
                <a:tab pos="354013" algn="l"/>
              </a:tabLst>
            </a:pP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(Κληρικοί)</a:t>
            </a:r>
          </a:p>
          <a:p>
            <a:pPr>
              <a:tabLst>
                <a:tab pos="354013" algn="l"/>
              </a:tabLst>
            </a:pPr>
            <a:endParaRPr lang="el-GR" sz="1400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5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Μέγα </a:t>
            </a:r>
            <a:r>
              <a:rPr lang="el-GR" sz="25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Ὡρολόγιον</a:t>
            </a:r>
            <a:endParaRPr lang="el-GR" sz="25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tabLst>
                <a:tab pos="354013" algn="l"/>
              </a:tabLst>
            </a:pP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(</a:t>
            </a:r>
            <a:r>
              <a:rPr lang="el-GR" sz="25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Ἱεροψάλτες</a:t>
            </a:r>
            <a:r>
              <a:rPr lang="el-GR" sz="25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1A5CDE-3967-4990-9892-3A90B414DF55}"/>
              </a:ext>
            </a:extLst>
          </p:cNvPr>
          <p:cNvSpPr txBox="1"/>
          <p:nvPr/>
        </p:nvSpPr>
        <p:spPr>
          <a:xfrm>
            <a:off x="4018324" y="2816631"/>
            <a:ext cx="3177310" cy="218521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Λειτουργικὰ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Βιβλία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Ἑβδομάδος</a:t>
            </a:r>
            <a:endParaRPr lang="el-GR" sz="28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algn="ctr"/>
            <a:endParaRPr lang="el-GR" sz="24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354013" indent="-354013"/>
            <a:r>
              <a:rPr lang="el-GR" sz="28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Παρακλητική </a:t>
            </a:r>
            <a:r>
              <a:rPr lang="el-GR" sz="28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(</a:t>
            </a:r>
            <a:r>
              <a:rPr lang="el-GR" sz="28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Ὀκτώηχος</a:t>
            </a:r>
            <a:r>
              <a:rPr lang="el-GR" sz="28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CB488F-713A-4773-9117-1DED0CCAD325}"/>
              </a:ext>
            </a:extLst>
          </p:cNvPr>
          <p:cNvSpPr txBox="1"/>
          <p:nvPr/>
        </p:nvSpPr>
        <p:spPr>
          <a:xfrm>
            <a:off x="7529025" y="2816631"/>
            <a:ext cx="4228232" cy="366254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i</a:t>
            </a:r>
            <a:r>
              <a:rPr lang="el-GR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  Βιβλία </a:t>
            </a:r>
            <a:r>
              <a:rPr lang="el-GR" sz="26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γιὰ</a:t>
            </a:r>
            <a:r>
              <a:rPr lang="el-GR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6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Ἀκίνητες</a:t>
            </a:r>
            <a:r>
              <a:rPr lang="el-GR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6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Ἑορτές</a:t>
            </a:r>
            <a:endParaRPr lang="el-GR" sz="2600" b="1" dirty="0">
              <a:solidFill>
                <a:srgbClr val="FF0000"/>
              </a:solidFill>
              <a:highlight>
                <a:srgbClr val="FFFF00"/>
              </a:highlight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tabLst>
                <a:tab pos="452438" algn="l"/>
              </a:tabLst>
            </a:pPr>
            <a:r>
              <a:rPr lang="en-US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</a:t>
            </a:r>
            <a:r>
              <a:rPr lang="el-GR" sz="24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Μηναῖα</a:t>
            </a:r>
            <a:r>
              <a:rPr lang="el-GR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(12)</a:t>
            </a:r>
          </a:p>
          <a:p>
            <a:pPr lvl="0"/>
            <a:endParaRPr lang="el-GR" sz="1400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/>
            <a:r>
              <a:rPr lang="en-US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ii</a:t>
            </a:r>
            <a:r>
              <a:rPr lang="el-GR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  Βιβλία </a:t>
            </a:r>
            <a:r>
              <a:rPr lang="el-GR" sz="26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γιὰ</a:t>
            </a:r>
            <a:r>
              <a:rPr lang="el-GR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Κινητές </a:t>
            </a:r>
            <a:r>
              <a:rPr lang="el-GR" sz="26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Ἑορτές</a:t>
            </a:r>
            <a:endParaRPr lang="el-GR" sz="2600" b="1" dirty="0">
              <a:solidFill>
                <a:srgbClr val="FF0000"/>
              </a:solidFill>
              <a:highlight>
                <a:srgbClr val="FFFF00"/>
              </a:highlight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tabLst>
                <a:tab pos="452438" algn="l"/>
              </a:tabLst>
            </a:pPr>
            <a:r>
              <a:rPr lang="en-US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</a:t>
            </a:r>
            <a:r>
              <a:rPr lang="el-GR" sz="24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Τριώδιον</a:t>
            </a:r>
            <a:endParaRPr lang="el-GR" sz="24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tabLst>
                <a:tab pos="452438" algn="l"/>
              </a:tabLst>
            </a:pPr>
            <a:r>
              <a:rPr lang="en-US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β. </a:t>
            </a:r>
            <a:r>
              <a:rPr lang="el-GR" sz="24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Πεντηκοστάριον</a:t>
            </a:r>
            <a:endParaRPr lang="el-GR" sz="24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>
              <a:tabLst>
                <a:tab pos="354013" algn="l"/>
              </a:tabLst>
            </a:pPr>
            <a:endParaRPr lang="el-GR" sz="1400" b="1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452438" lvl="0" indent="-452438"/>
            <a:r>
              <a:rPr lang="en-US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iii</a:t>
            </a:r>
            <a:r>
              <a:rPr lang="el-GR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 Βιβλία </a:t>
            </a:r>
            <a:r>
              <a:rPr lang="el-GR" sz="26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γιὰ</a:t>
            </a:r>
            <a:r>
              <a:rPr lang="el-GR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6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τὶς</a:t>
            </a:r>
            <a:r>
              <a:rPr lang="el-GR" sz="26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Μετατιθέμενες </a:t>
            </a:r>
            <a:r>
              <a:rPr lang="el-GR" sz="26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Ἑορτές</a:t>
            </a:r>
            <a:endParaRPr lang="en-US" sz="2600" b="1" dirty="0">
              <a:solidFill>
                <a:srgbClr val="FF0000"/>
              </a:solidFill>
              <a:highlight>
                <a:srgbClr val="FFFF00"/>
              </a:highlight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>
              <a:tabLst>
                <a:tab pos="45243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α. </a:t>
            </a:r>
            <a:r>
              <a:rPr lang="el-GR" sz="2400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Μηναῖα</a:t>
            </a:r>
            <a:r>
              <a:rPr lang="el-GR" sz="2400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(12)</a:t>
            </a:r>
          </a:p>
        </p:txBody>
      </p:sp>
    </p:spTree>
    <p:extLst>
      <p:ext uri="{BB962C8B-B14F-4D97-AF65-F5344CB8AC3E}">
        <p14:creationId xmlns:p14="http://schemas.microsoft.com/office/powerpoint/2010/main" val="283986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 descr="Εικόνα που περιέχει ύφασμα, πίνακα, κόκκινο, καλυμμένο&#10;&#10;Αυτόματη δημιουργία περιγραφής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4357" y="-216300"/>
            <a:ext cx="12191979" cy="685799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259" y="176978"/>
            <a:ext cx="10785986" cy="6204155"/>
          </a:xfrm>
          <a:solidFill>
            <a:schemeClr val="bg1"/>
          </a:solidFill>
        </p:spPr>
        <p:txBody>
          <a:bodyPr rtlCol="0">
            <a:noAutofit/>
          </a:bodyPr>
          <a:lstStyle/>
          <a:p>
            <a:r>
              <a:rPr lang="el-GR" sz="43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Βιβλια</a:t>
            </a:r>
            <a:br>
              <a:rPr lang="el-GR" sz="43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24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r>
              <a:rPr lang="el-GR" sz="43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παλαιασ</a:t>
            </a:r>
            <a:r>
              <a:rPr lang="el-GR" sz="43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43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διαθηκησ</a:t>
            </a:r>
            <a:br>
              <a:rPr lang="el-GR" sz="43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20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20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20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r>
              <a:rPr lang="en-US" sz="28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  <a:hlinkClick r:id="rId3"/>
              </a:rPr>
              <a:t>http://users.sch.gr/aiasgr/Palaia_Diathikh/Biblia/Palaia_Diathikh.htm</a:t>
            </a:r>
            <a:r>
              <a:rPr lang="el-GR" sz="28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 </a:t>
            </a:r>
            <a:endParaRPr lang="el" sz="4300" b="1" dirty="0">
              <a:solidFill>
                <a:srgbClr val="0070C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942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 descr="Εικόνα που περιέχει ύφασμα, πίνακα, κόκκινο, καλυμμένο&#10;&#10;Αυτόματη δημιουργία περιγραφής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4357" y="-216300"/>
            <a:ext cx="12191979" cy="685799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259" y="176978"/>
            <a:ext cx="10785986" cy="6204155"/>
          </a:xfrm>
          <a:solidFill>
            <a:schemeClr val="bg1"/>
          </a:solidFill>
        </p:spPr>
        <p:txBody>
          <a:bodyPr rtlCol="0">
            <a:noAutofit/>
          </a:bodyPr>
          <a:lstStyle/>
          <a:p>
            <a:r>
              <a:rPr lang="el-GR" sz="6600" b="1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Ι</a:t>
            </a:r>
            <a:r>
              <a:rPr lang="el-GR" sz="4300" b="1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ερον</a:t>
            </a:r>
            <a:r>
              <a:rPr lang="el-GR" sz="4300" b="1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6600" b="1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ψ</a:t>
            </a:r>
            <a:r>
              <a:rPr lang="el-GR" sz="4300" b="1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αλτηριον</a:t>
            </a:r>
            <a:br>
              <a:rPr lang="el-GR" sz="4300" b="1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2400" b="1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r>
              <a:rPr lang="el-GR" sz="4300" b="1" cap="none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ὡς</a:t>
            </a:r>
            <a:r>
              <a:rPr lang="el-GR" sz="4300" b="1" cap="none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4300" b="1" cap="none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Λειτουργικὸν</a:t>
            </a:r>
            <a:r>
              <a:rPr lang="el-GR" sz="4300" b="1" cap="none" spc="100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4300" b="1" cap="none" spc="100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Βιβλίον</a:t>
            </a:r>
            <a:br>
              <a:rPr lang="el-GR" sz="43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43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20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20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r>
              <a:rPr lang="en-US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https://el.wikipedia.org/wiki/</a:t>
            </a:r>
            <a:r>
              <a:rPr lang="el-GR" sz="3200" b="1" cap="none" dirty="0" err="1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ψαλτήριον</a:t>
            </a:r>
            <a:r>
              <a:rPr lang="el-GR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br>
              <a:rPr lang="el-GR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r>
              <a:rPr lang="en-US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http://www.myriobiblos.gr/bible/ot/chapter.asp?book=24&amp;page=150</a:t>
            </a:r>
            <a:r>
              <a:rPr lang="el-GR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br>
              <a:rPr lang="el-GR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br>
              <a:rPr lang="el-GR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</a:br>
            <a:r>
              <a:rPr lang="en-US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http://glt.goarch.org/misc/Psaltirion.html</a:t>
            </a:r>
            <a:r>
              <a:rPr lang="el-GR" sz="3200" b="1" cap="none" dirty="0">
                <a:solidFill>
                  <a:srgbClr val="0070C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endParaRPr lang="el" sz="4300" b="1" dirty="0">
              <a:solidFill>
                <a:srgbClr val="0070C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072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129" y="387927"/>
            <a:ext cx="11487653" cy="909931"/>
          </a:xfrm>
        </p:spPr>
        <p:txBody>
          <a:bodyPr rtlCol="0">
            <a:normAutofit/>
          </a:bodyPr>
          <a:lstStyle/>
          <a:p>
            <a:pPr algn="ctr"/>
            <a:r>
              <a:rPr lang="el-GR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Ἐξέλιξη</a:t>
            </a:r>
            <a:r>
              <a:rPr lang="el-GR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Ὑμνογραφίας</a:t>
            </a:r>
            <a:r>
              <a:rPr lang="el-GR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-</a:t>
            </a:r>
            <a:r>
              <a:rPr lang="el-GR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Ἀπὸ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τοὺς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Ψαλμοὺς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στὰ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Τροπάρια</a:t>
            </a:r>
            <a:endParaRPr lang="en-US" b="1" dirty="0">
              <a:solidFill>
                <a:srgbClr val="00B0F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302E15-3309-4E70-A20B-5BB0CB79FA9C}"/>
              </a:ext>
            </a:extLst>
          </p:cNvPr>
          <p:cNvSpPr txBox="1"/>
          <p:nvPr/>
        </p:nvSpPr>
        <p:spPr>
          <a:xfrm>
            <a:off x="434742" y="1459780"/>
            <a:ext cx="5562934" cy="493981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Πολυέλεος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μὲ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ἁπλὸ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ΕΦΥΜΝΙΟΝ 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«</a:t>
            </a:r>
            <a:r>
              <a:rPr lang="el-GR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Ἀλληλούϊα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»</a:t>
            </a:r>
          </a:p>
          <a:p>
            <a:endParaRPr lang="el-GR" sz="14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n-US" sz="2000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https://www.youtube.com/watch?v=bD6DqXvdpfo</a:t>
            </a:r>
            <a:r>
              <a:rPr lang="el-GR" sz="2000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</a:p>
          <a:p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(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ἐξ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ἀρχῆς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τοῦ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ἠχητικοῦ</a:t>
            </a:r>
            <a:r>
              <a:rPr lang="en-US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)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- </a:t>
            </a:r>
            <a:r>
              <a:rPr lang="el-GR" sz="2000" b="1" u="sng" dirty="0">
                <a:latin typeface="Anaktoria" panose="02020602090805090A03" pitchFamily="18" charset="0"/>
                <a:ea typeface="Anaktoria" panose="02020602090805090A03" pitchFamily="18" charset="0"/>
              </a:rPr>
              <a:t>ΨΑΛΜΟΣ 134ος</a:t>
            </a:r>
            <a:endParaRPr lang="el-GR" sz="2000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endParaRPr lang="el-GR" sz="1400" dirty="0">
              <a:solidFill>
                <a:schemeClr val="accent1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176213" indent="-176213"/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1 Δούλοι Κύριον </a:t>
            </a:r>
            <a:r>
              <a:rPr lang="el-GR" sz="1700" b="1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. - ΑΙΝΕΙΤΕ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ὄνομα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Κυρίου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αἰνεῖτε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δοῦλοι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Κύριον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b="1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endParaRPr lang="el-GR" sz="1700" dirty="0">
              <a:solidFill>
                <a:schemeClr val="accent1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176213" indent="-176213"/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2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οἱ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ἑστῶτες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οἴκῳ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Κυρίου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αὐλαῖς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οἴκου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Θεοῦ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ἡμῶν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. </a:t>
            </a:r>
            <a:r>
              <a:rPr lang="el-GR" sz="1700" b="1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endParaRPr lang="el-GR" sz="1700" dirty="0">
              <a:solidFill>
                <a:schemeClr val="accent1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176213" indent="-176213"/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3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αἰνεῖτε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τὸν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Κύριον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ἀγαθὸς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Κύριος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ψάλατε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τῷ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ὀνόματι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αὐτοῦ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καλόν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b="1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endParaRPr lang="el-GR" sz="1700" dirty="0">
              <a:solidFill>
                <a:schemeClr val="accent1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176213" indent="-176213"/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4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τὸν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᾿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Ιακὼβ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ἐξελέξατο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ἑαυτῷ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ὁ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Κύριος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᾿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Ισραὴλ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εἰς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περιουσιασμὸν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ἑαυτῷ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  <a:r>
              <a:rPr lang="el-GR" sz="1700" b="1" dirty="0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endParaRPr lang="el-GR" sz="1700" dirty="0">
              <a:solidFill>
                <a:schemeClr val="accent1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176213" indent="-176213"/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5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ἐγὼ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ἔγνωκα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μέγας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ὁ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Κύριος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καὶ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ὁ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Κύριος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ἡμῶν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παρὰ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πάντας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τοὺς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θεούς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  <a:r>
              <a:rPr lang="el-GR" sz="1700" b="1" dirty="0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endParaRPr lang="el-GR" sz="1700" dirty="0">
              <a:solidFill>
                <a:schemeClr val="accent1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176213" indent="-176213"/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6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πάντα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ὅσα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ἠθέλησεν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ὁ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Κύριος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ἐποίησεν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τῷ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οὐρανῷ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καὶ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τῇ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γῇ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ταῖς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θαλάσσαις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καὶ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πάσαις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ταῖς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ἀβύσσοις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b="1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endParaRPr lang="el-GR" sz="1700" dirty="0">
              <a:solidFill>
                <a:schemeClr val="accent1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EC2CA4-45F9-435C-9398-37080C61136F}"/>
              </a:ext>
            </a:extLst>
          </p:cNvPr>
          <p:cNvSpPr txBox="1"/>
          <p:nvPr/>
        </p:nvSpPr>
        <p:spPr>
          <a:xfrm>
            <a:off x="6096000" y="1459779"/>
            <a:ext cx="5661258" cy="517064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Πολυέλεος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μὲ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διπλὸ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ΕΦΥΜΝΙΟΝ</a:t>
            </a:r>
          </a:p>
          <a:p>
            <a:pPr algn="ctr"/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«</a:t>
            </a:r>
            <a:r>
              <a:rPr lang="el-GR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Ἀλληλούϊα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»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καὶ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«</a:t>
            </a:r>
            <a:r>
              <a:rPr lang="el-GR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εἰς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τὸν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αἰῶνα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…»</a:t>
            </a:r>
          </a:p>
          <a:p>
            <a:pPr lvl="0"/>
            <a:endParaRPr lang="el-GR" sz="14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lvl="0"/>
            <a:r>
              <a:rPr lang="en-US" sz="2000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https://www.youtube.com/watch?v=bD6DqXvdpfo</a:t>
            </a:r>
            <a:r>
              <a:rPr lang="el-GR" sz="2000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 </a:t>
            </a:r>
          </a:p>
          <a:p>
            <a:pPr lvl="0"/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(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ἀπὸ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04:15 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τοῦ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000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ἠχητικοῦ</a:t>
            </a:r>
            <a:r>
              <a:rPr lang="en-US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)</a:t>
            </a:r>
            <a:r>
              <a:rPr lang="el-GR" sz="2000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- </a:t>
            </a:r>
            <a:r>
              <a:rPr lang="el-GR" sz="2000" b="1" u="sng" dirty="0">
                <a:latin typeface="Anaktoria" panose="02020602090805090A03" pitchFamily="18" charset="0"/>
                <a:ea typeface="Anaktoria" panose="02020602090805090A03" pitchFamily="18" charset="0"/>
              </a:rPr>
              <a:t>ΨΑΛΜΟΣ 135ος</a:t>
            </a:r>
            <a:endParaRPr lang="el-GR" sz="2000" b="1" u="sng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endParaRPr lang="el-GR" sz="1200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Έξομολογεῖσθε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τῷ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Κυρίῳ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ἀγαθός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εἰς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τὸν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αἰῶνα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ἔλεος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αὐτοῦ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  <a:endParaRPr lang="el-GR" sz="1700" dirty="0">
              <a:solidFill>
                <a:srgbClr val="EE462D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ἐξομολογεῖσθε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τῷ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Θεῷ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τῶν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θεῶν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εἰς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τὸν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αἰῶνα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ἔλεος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αὐτοῦ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  <a:endParaRPr lang="el-GR" sz="1700" dirty="0">
              <a:solidFill>
                <a:srgbClr val="EE462D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ἐξομολογεῖσθε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τῷ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Κυρίῳ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τῶν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κυρίων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εἰς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τὸν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αἰῶνα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ἔλεος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αὐτοῦ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  <a:endParaRPr lang="el-GR" sz="1700" dirty="0">
              <a:solidFill>
                <a:srgbClr val="EE462D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τῷ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ποιήσαντι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θαυμάσια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μεγάλα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μόνῳ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,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εἰς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τὸν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αἰῶνα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ἔλεος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αὐτοῦ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  <a:endParaRPr lang="el-GR" sz="1700" dirty="0">
              <a:solidFill>
                <a:srgbClr val="EE462D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τῷ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ποιήσαντι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τοὺς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οὐρανοὺς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ἐν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συνέσει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εἰς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τὸν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αἰῶνα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ἔλεος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αὐτοῦ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  <a:endParaRPr lang="el-GR" sz="1700" dirty="0">
              <a:solidFill>
                <a:srgbClr val="EE462D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τῷ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στερεώσαντι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τὴν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γῆν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ἐπὶ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τῶν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ὑδάτων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 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ὅτι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εἰς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τὸν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αἰῶνα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τὸ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ἔλεος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αὐτοῦ</a:t>
            </a:r>
            <a:r>
              <a:rPr lang="el-GR" sz="1700" dirty="0">
                <a:solidFill>
                  <a:srgbClr val="EE462D"/>
                </a:solidFill>
                <a:highlight>
                  <a:srgbClr val="00FFFF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·</a:t>
            </a:r>
            <a:r>
              <a:rPr lang="el-GR" sz="1700" dirty="0">
                <a:solidFill>
                  <a:srgbClr val="EE462D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b="1" dirty="0" err="1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Ἀλληλούΐα</a:t>
            </a:r>
            <a:r>
              <a:rPr lang="el-GR" sz="1700" b="1" dirty="0">
                <a:solidFill>
                  <a:srgbClr val="EE462D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  <a:endParaRPr lang="el-GR" sz="2500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6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129" y="387927"/>
            <a:ext cx="11487653" cy="909931"/>
          </a:xfrm>
        </p:spPr>
        <p:txBody>
          <a:bodyPr rtlCol="0">
            <a:normAutofit/>
          </a:bodyPr>
          <a:lstStyle/>
          <a:p>
            <a:pPr algn="ctr"/>
            <a:r>
              <a:rPr lang="el-GR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Ἐξέλιξη</a:t>
            </a:r>
            <a:r>
              <a:rPr lang="el-GR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Ὑμνογραφίας</a:t>
            </a:r>
            <a:r>
              <a:rPr lang="el-GR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-</a:t>
            </a:r>
            <a:r>
              <a:rPr lang="el-GR" b="1" dirty="0">
                <a:solidFill>
                  <a:srgbClr val="00206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Ἀπὸ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τοὺς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Ψαλμοὺς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b="1" dirty="0" err="1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στὰ</a:t>
            </a:r>
            <a:r>
              <a:rPr lang="el-GR" b="1" dirty="0">
                <a:solidFill>
                  <a:srgbClr val="00B0F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Τροπάρια</a:t>
            </a:r>
            <a:endParaRPr lang="en-US" b="1" dirty="0">
              <a:solidFill>
                <a:srgbClr val="00B0F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302E15-3309-4E70-A20B-5BB0CB79FA9C}"/>
              </a:ext>
            </a:extLst>
          </p:cNvPr>
          <p:cNvSpPr txBox="1"/>
          <p:nvPr/>
        </p:nvSpPr>
        <p:spPr>
          <a:xfrm>
            <a:off x="434742" y="1459780"/>
            <a:ext cx="4515949" cy="500136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Ἀντίφωνα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μὲ</a:t>
            </a:r>
            <a:r>
              <a:rPr lang="el-GR" sz="2800" b="1" dirty="0">
                <a:solidFill>
                  <a:srgbClr val="FF0000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ΕΦΥΜΝΙΟΝ </a:t>
            </a:r>
          </a:p>
          <a:p>
            <a:pPr algn="ctr"/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«</a:t>
            </a:r>
            <a:r>
              <a:rPr lang="el-GR" sz="2800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Ταῖς</a:t>
            </a:r>
            <a:r>
              <a:rPr lang="el-GR" sz="2800" dirty="0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πρεσβείαις</a:t>
            </a:r>
            <a:r>
              <a:rPr lang="el-GR" sz="2800" dirty="0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τῆς</a:t>
            </a:r>
            <a:r>
              <a:rPr lang="el-GR" sz="2800" dirty="0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Θεοτόκου, </a:t>
            </a:r>
            <a:r>
              <a:rPr lang="el-GR" sz="2800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Σῶτερ</a:t>
            </a:r>
            <a:r>
              <a:rPr lang="el-GR" sz="2800" dirty="0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2800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σῶσον</a:t>
            </a:r>
            <a:r>
              <a:rPr lang="el-GR" sz="2800" dirty="0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2800" dirty="0" err="1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ἡμᾶς</a:t>
            </a:r>
            <a:r>
              <a:rPr lang="el-GR" sz="2800" dirty="0">
                <a:solidFill>
                  <a:schemeClr val="accent1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»</a:t>
            </a:r>
          </a:p>
          <a:p>
            <a:endParaRPr lang="el-GR" sz="1400" b="1" dirty="0">
              <a:solidFill>
                <a:srgbClr val="FF000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r>
              <a:rPr lang="el-GR" sz="2000" b="1" u="sng" dirty="0">
                <a:latin typeface="Anaktoria" panose="02020602090805090A03" pitchFamily="18" charset="0"/>
                <a:ea typeface="Anaktoria" panose="02020602090805090A03" pitchFamily="18" charset="0"/>
              </a:rPr>
              <a:t>ΨΑΛΜΟΣ 103ος</a:t>
            </a:r>
            <a:endParaRPr lang="el-GR" sz="2000" dirty="0">
              <a:solidFill>
                <a:srgbClr val="002060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endParaRPr lang="el-GR" sz="1400" dirty="0">
              <a:solidFill>
                <a:schemeClr val="accent1"/>
              </a:solidFill>
              <a:latin typeface="Anaktoria" panose="02020602090805090A03" pitchFamily="18" charset="0"/>
              <a:ea typeface="Anaktoria" panose="02020602090805090A03" pitchFamily="18" charset="0"/>
            </a:endParaRPr>
          </a:p>
          <a:p>
            <a:pPr marL="176213" indent="-176213"/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1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Ευλόγει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η ψυχή μου τον Κύριον και πάντα τα εντός μου το όνομα το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άγιον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αυτού.</a:t>
            </a:r>
          </a:p>
          <a:p>
            <a:pPr marL="176213" indent="-176213"/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Ταῖς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πρεσβείαις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τῆς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Θεοτόκου,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Σῶτερ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σῶσον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ἡμᾶς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</a:p>
          <a:p>
            <a:pPr marL="176213" indent="-176213"/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Ευλόγει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η ψυχή μου τον Κύριον και μη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επιλανθάνου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πάσας τας ανταποδόσεις αυτού.</a:t>
            </a:r>
          </a:p>
          <a:p>
            <a:pPr marL="176213" indent="-176213"/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Ταῖς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πρεσβείαις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τῆς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Θεοτόκου,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Σῶτερ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σῶσον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ἡμᾶς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</a:p>
          <a:p>
            <a:pPr marL="176213" indent="-176213"/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Κύριος εν τω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ουρανώ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ητοίμασε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τον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θρόνον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αυτού και η βασιλεία αυτού πάντων δεσπόζει.</a:t>
            </a:r>
          </a:p>
          <a:p>
            <a:pPr marL="176213" indent="-176213"/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Ταῖς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πρεσβείαις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τῆς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Θεοτόκου,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Σῶτερ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σῶσον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ἡμᾶς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</a:p>
          <a:p>
            <a:pPr marL="176213" indent="-176213"/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Δόξα Πατρί…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Καὶ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νῦν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καὶ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ἀεί</a:t>
            </a:r>
            <a:r>
              <a:rPr lang="el-GR" sz="1700" dirty="0">
                <a:solidFill>
                  <a:schemeClr val="accent1"/>
                </a:solidFill>
                <a:latin typeface="Anaktoria" panose="02020602090805090A03" pitchFamily="18" charset="0"/>
                <a:ea typeface="Anaktoria" panose="02020602090805090A03" pitchFamily="18" charset="0"/>
              </a:rPr>
              <a:t>…</a:t>
            </a:r>
          </a:p>
          <a:p>
            <a:pPr marL="176213" indent="-176213"/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	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Ταῖς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πρεσβείαις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τῆς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Θεοτόκου,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Σῶτερ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,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σῶσον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 </a:t>
            </a:r>
            <a:r>
              <a:rPr lang="el-GR" sz="1700" dirty="0" err="1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ἡμᾶς</a:t>
            </a:r>
            <a:r>
              <a:rPr lang="el-GR" sz="1700" dirty="0">
                <a:highlight>
                  <a:srgbClr val="FFFF00"/>
                </a:highlight>
                <a:latin typeface="Anaktoria" panose="02020602090805090A03" pitchFamily="18" charset="0"/>
                <a:ea typeface="Anaktoria" panose="02020602090805090A03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EC2CA4-45F9-435C-9398-37080C61136F}"/>
              </a:ext>
            </a:extLst>
          </p:cNvPr>
          <p:cNvSpPr txBox="1"/>
          <p:nvPr/>
        </p:nvSpPr>
        <p:spPr>
          <a:xfrm>
            <a:off x="4950692" y="1459779"/>
            <a:ext cx="6881090" cy="487825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fontAlgn="base"/>
            <a:r>
              <a:rPr lang="el-GR" sz="1600" dirty="0" err="1">
                <a:latin typeface="Alexander" panose="02020602090805090A03" pitchFamily="18" charset="0"/>
                <a:ea typeface="Alexander" panose="02020602090805090A03" pitchFamily="18" charset="0"/>
              </a:rPr>
              <a:t>Στιχ.α</a:t>
            </a:r>
            <a:r>
              <a:rPr lang="el-GR" sz="1600" dirty="0">
                <a:latin typeface="Alexander" panose="02020602090805090A03" pitchFamily="18" charset="0"/>
                <a:ea typeface="Alexander" panose="02020602090805090A03" pitchFamily="18" charset="0"/>
              </a:rPr>
              <a:t>΄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Αναστήτω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ο Θεός, και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διασκορπισθήτωσαν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οι εχθροί αυτού, και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φυγέτωσαν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από προσώπου αυτού οι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μισούντες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αυτόν.</a:t>
            </a:r>
            <a:endParaRPr lang="el-GR" sz="1600" dirty="0">
              <a:latin typeface="Alexander" panose="02020602090805090A03" pitchFamily="18" charset="0"/>
              <a:ea typeface="Alexander" panose="02020602090805090A03" pitchFamily="18" charset="0"/>
            </a:endParaRPr>
          </a:p>
          <a:p>
            <a:pPr fontAlgn="base"/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Πάσχα ιερόν ημίν, σήμερον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αναδέδεικται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Πάσχα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καινόν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Άγιον Πάσχα μυστικόν, Πάσχα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πανσεβάσμιον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Πάσχα Χριστός ο λυτρωτής, Πάσχα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άμωμον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Πάσχα μέγα, Πάσχα των πιστών, Πάσχα το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πύλας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υμίν, του Παραδείσου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ανοίξαν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Πάσχα πάντας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αγιάζον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Πιστούς.</a:t>
            </a:r>
          </a:p>
          <a:p>
            <a:pPr fontAlgn="base"/>
            <a:endParaRPr lang="el-GR" sz="600" dirty="0">
              <a:latin typeface="Alexander" panose="02020602090805090A03" pitchFamily="18" charset="0"/>
              <a:ea typeface="Alexander" panose="02020602090805090A03" pitchFamily="18" charset="0"/>
            </a:endParaRPr>
          </a:p>
          <a:p>
            <a:pPr fontAlgn="base"/>
            <a:r>
              <a:rPr lang="el-GR" sz="1600" dirty="0" err="1">
                <a:latin typeface="Alexander" panose="02020602090805090A03" pitchFamily="18" charset="0"/>
                <a:ea typeface="Alexander" panose="02020602090805090A03" pitchFamily="18" charset="0"/>
              </a:rPr>
              <a:t>Στιχ</a:t>
            </a:r>
            <a:r>
              <a:rPr lang="el-GR" sz="1600" dirty="0">
                <a:latin typeface="Alexander" panose="02020602090805090A03" pitchFamily="18" charset="0"/>
                <a:ea typeface="Alexander" panose="02020602090805090A03" pitchFamily="18" charset="0"/>
              </a:rPr>
              <a:t> β΄.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Ως εκλείπει καπνός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εκλιπέτωσαν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, ως τήκεται κηρός από προσώπου πυρός.</a:t>
            </a:r>
            <a:endParaRPr lang="el-GR" sz="1600" dirty="0">
              <a:latin typeface="Alexander" panose="02020602090805090A03" pitchFamily="18" charset="0"/>
              <a:ea typeface="Alexander" panose="02020602090805090A03" pitchFamily="18" charset="0"/>
            </a:endParaRPr>
          </a:p>
          <a:p>
            <a:pPr fontAlgn="base"/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Δεύτε από θέας, Γυναίκες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ευαγγελίστριαι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και τη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Σιών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είπατε. Δέχου παρ’ ημών, χαράς Ευαγγέλια, της Αναστάσεως Χριστού,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τέρπου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χόρευε, και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αγάλλου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Ιερουσαλήμ, τον Βασιλέα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Χριστόν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θεασάμενη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εκ του μνήματος, ως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νυμφίον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προερχόμενον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.</a:t>
            </a:r>
          </a:p>
          <a:p>
            <a:pPr fontAlgn="base"/>
            <a:endParaRPr lang="el-GR" sz="800" dirty="0">
              <a:latin typeface="Alexander" panose="02020602090805090A03" pitchFamily="18" charset="0"/>
              <a:ea typeface="Alexander" panose="02020602090805090A03" pitchFamily="18" charset="0"/>
            </a:endParaRPr>
          </a:p>
          <a:p>
            <a:pPr fontAlgn="base"/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Στιχ.γ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΄ Ούτως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απολούνται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οι αμαρτωλοί από προσώπου του Θεού και οι δίκαιοι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ευφρανθήτωσαν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.</a:t>
            </a:r>
          </a:p>
          <a:p>
            <a:pPr fontAlgn="base"/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Αι Μυροφόροι γυναίκες, όρθρου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βαθέος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επιστάσαι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προς το μνήμα του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Ζωοδότου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εύρον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Άγγελον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επί τον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λιθον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καθήμενον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και αυτός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προσφθεγξάμενος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αυταίς ούτως έλεγε. Τι ζητείτε τον ζώντα μετά των νεκρών; τι θρηνείτε, τον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άφθαρτον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ως εν φθορά;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απελθούσαι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κηρύξατε, τοις αυτού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Μαθηταίς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.</a:t>
            </a:r>
          </a:p>
          <a:p>
            <a:pPr fontAlgn="base"/>
            <a:endParaRPr lang="el-GR" sz="800">
              <a:latin typeface="Alexander" panose="02020602090805090A03" pitchFamily="18" charset="0"/>
              <a:ea typeface="Alexander" panose="02020602090805090A03" pitchFamily="18" charset="0"/>
            </a:endParaRPr>
          </a:p>
          <a:p>
            <a:pPr fontAlgn="base"/>
            <a:r>
              <a:rPr lang="el-GR" sz="1600" b="1">
                <a:latin typeface="Alexander" panose="02020602090805090A03" pitchFamily="18" charset="0"/>
                <a:ea typeface="Alexander" panose="02020602090805090A03" pitchFamily="18" charset="0"/>
              </a:rPr>
              <a:t>Στιχ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.δ΄Αύτη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η ημέρα, ην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εποίησεν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ο Κύριος,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αγαλλιασώμεθα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και </a:t>
            </a:r>
            <a:r>
              <a:rPr lang="el-GR" sz="1600" b="1" dirty="0" err="1">
                <a:latin typeface="Alexander" panose="02020602090805090A03" pitchFamily="18" charset="0"/>
                <a:ea typeface="Alexander" panose="02020602090805090A03" pitchFamily="18" charset="0"/>
              </a:rPr>
              <a:t>ευφρανθώμεν</a:t>
            </a:r>
            <a:r>
              <a:rPr lang="el-GR" sz="1600" b="1" dirty="0">
                <a:latin typeface="Alexander" panose="02020602090805090A03" pitchFamily="18" charset="0"/>
                <a:ea typeface="Alexander" panose="02020602090805090A03" pitchFamily="18" charset="0"/>
              </a:rPr>
              <a:t> εν αυτή.</a:t>
            </a:r>
          </a:p>
          <a:p>
            <a:pPr fontAlgn="base"/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Πάσχα το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τερπνόν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Πάσχα Κυρίου Πάσχα, Πάσχα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πανσεβάσμιον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ημίν ανέτειλε, Πάσχα εν χαρά αλλήλους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περιπτυξώμεθα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, ω Πάσχα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λύτρον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λύπης και γαρ εκ τάφου σήμερον, ώσπερ εκ παστού,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εκλάμψας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Χριστός, τα γύναια χαράς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έπλησε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 λέγων, Κηρύξατε </a:t>
            </a:r>
            <a:r>
              <a:rPr lang="el-GR" sz="1500" dirty="0" err="1">
                <a:latin typeface="Alexander" panose="02020602090805090A03" pitchFamily="18" charset="0"/>
                <a:ea typeface="Alexander" panose="02020602090805090A03" pitchFamily="18" charset="0"/>
              </a:rPr>
              <a:t>Αποστόλοις</a:t>
            </a:r>
            <a:r>
              <a:rPr lang="el-GR" sz="1500" dirty="0">
                <a:latin typeface="Alexander" panose="02020602090805090A03" pitchFamily="18" charset="0"/>
                <a:ea typeface="Alexander" panose="02020602090805090A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087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97_TF56410444" id="{C55840D0-0A86-479A-9FD3-B8599DC43E6E}" vid="{2B943CE8-C9E5-4E0C-8B94-45BBA14C1D17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{B96A683B-FA25-44A4-BE7C-08322B531D9C}tf56410444</Template>
  <TotalTime>0</TotalTime>
  <Words>1289</Words>
  <Application>Microsoft Office PowerPoint</Application>
  <PresentationFormat>Ευρεία οθόνη</PresentationFormat>
  <Paragraphs>182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Alexander</vt:lpstr>
      <vt:lpstr>Anaktoria</vt:lpstr>
      <vt:lpstr>Avenir Next LT Pro</vt:lpstr>
      <vt:lpstr>Calibri</vt:lpstr>
      <vt:lpstr>Garamond</vt:lpstr>
      <vt:lpstr>Tahoma</vt:lpstr>
      <vt:lpstr>SavonVTI</vt:lpstr>
      <vt:lpstr>Τ Α Ξ Ι Σ  -  Λ Ο Γ Ο Σ Μ Ε Λ Ο Σ</vt:lpstr>
      <vt:lpstr>Ἑορτολογικοὶ Κύκλοι</vt:lpstr>
      <vt:lpstr>Τελετουργικοὶ Κύκλοι</vt:lpstr>
      <vt:lpstr>Λειτουργικὰ Βιβλία</vt:lpstr>
      <vt:lpstr>Λειτουργικὰ Βιβλία Ἑορτολογικῶν Κύκλων</vt:lpstr>
      <vt:lpstr>Βιβλια  παλαιασ διαθηκησ    http://users.sch.gr/aiasgr/Palaia_Diathikh/Biblia/Palaia_Diathikh.htm  </vt:lpstr>
      <vt:lpstr>Ιερον ψαλτηριον  ὡς Λειτουργικὸν Βιβλίον    https://el.wikipedia.org/wiki/ψαλτήριον   http://www.myriobiblos.gr/bible/ot/chapter.asp?book=24&amp;page=150   http://glt.goarch.org/misc/Psaltirion.html </vt:lpstr>
      <vt:lpstr>Ἐξέλιξη Ὑμνογραφίας - Ἀπὸ τοὺς Ψαλμοὺς στὰ Τροπάρια</vt:lpstr>
      <vt:lpstr>Ἐξέλιξη Ὑμνογραφίας - Ἀπὸ τοὺς Ψαλμοὺς στὰ Τροπάρια</vt:lpstr>
      <vt:lpstr>Κοντακιον  Ποιητικὸν Εἶδος   http://users.uoa.gr/~nektar/orthodoxy/prayers/kontakia_xristoygennwn.htm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2020-04-28T04:53:37Z</dcterms:created>
  <dcterms:modified xsi:type="dcterms:W3CDTF">2020-04-29T10:06:23Z</dcterms:modified>
</cp:coreProperties>
</file>