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80" r:id="rId16"/>
    <p:sldId id="269" r:id="rId17"/>
    <p:sldId id="270" r:id="rId18"/>
    <p:sldId id="288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1" r:id="rId28"/>
    <p:sldId id="282" r:id="rId29"/>
    <p:sldId id="283" r:id="rId30"/>
    <p:sldId id="284" r:id="rId31"/>
    <p:sldId id="285" r:id="rId32"/>
    <p:sldId id="287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D5159-C9EF-4B93-A669-B9FF895E0669}" type="datetimeFigureOut">
              <a:rPr lang="el-GR" smtClean="0"/>
              <a:pPr/>
              <a:t>15/4/2022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A4AB0-3922-45C0-87FD-5752A1E9DD3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A4AB0-3922-45C0-87FD-5752A1E9DD35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15/4/2022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15/4/2022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15/4/2022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15/4/2022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15/4/2022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15/4/2022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15/4/2022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Περί Γενετικής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Χρωμοσώματα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Μορφώματα ενδοκυτταρικά, βασίζεται στην οργάνωση του γενετικού υλικού</a:t>
            </a:r>
          </a:p>
          <a:p>
            <a:r>
              <a:rPr lang="el-GR" dirty="0"/>
              <a:t>Δομή και αριθμός χρωμοσωμάτων σταθερά από γενιά σε γενιά. </a:t>
            </a:r>
          </a:p>
          <a:p>
            <a:r>
              <a:rPr lang="el-GR" dirty="0"/>
              <a:t>Πυρήνα τόσα μόρια </a:t>
            </a:r>
            <a:r>
              <a:rPr lang="en-US" dirty="0"/>
              <a:t>DNA</a:t>
            </a:r>
            <a:r>
              <a:rPr lang="el-GR" dirty="0"/>
              <a:t> όσα και χρωμοσώματα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r>
              <a:rPr lang="el-GR" dirty="0"/>
              <a:t>Πυρηνικό </a:t>
            </a:r>
            <a:r>
              <a:rPr lang="en-US" dirty="0"/>
              <a:t>DNA</a:t>
            </a:r>
            <a:r>
              <a:rPr lang="el-GR" dirty="0"/>
              <a:t>: επίμηκες, δίκλωνο και περιτυλιγμένο γύρω από πρωτεΐνες. </a:t>
            </a:r>
          </a:p>
          <a:p>
            <a:r>
              <a:rPr lang="el-GR" dirty="0"/>
              <a:t>Πρωτεΐνες: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/>
              <a:t>Ιστόνες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Όξινες πρωτεΐνες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Επιμέλεια ppt: Ν. Μοσχοπούλου&lt;br /&gt;45&lt;br /&g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750098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Αποτέλεσμα εικόνας για χρωμοσωματω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52"/>
            <a:ext cx="635798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000100" y="5357826"/>
            <a:ext cx="4857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4000" dirty="0" err="1"/>
              <a:t>Χρωματίδες</a:t>
            </a:r>
            <a:endParaRPr lang="el-GR" sz="4000" dirty="0"/>
          </a:p>
          <a:p>
            <a:pPr>
              <a:buFont typeface="Arial" pitchFamily="34" charset="0"/>
              <a:buChar char="•"/>
            </a:pPr>
            <a:r>
              <a:rPr lang="el-GR" sz="4000" dirty="0" err="1"/>
              <a:t>Κεντρομέρος</a:t>
            </a:r>
            <a:endParaRPr lang="el-GR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Αποτέλεσμα εικόνας για χρωμοσώματ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9" y="785793"/>
            <a:ext cx="7143756" cy="5357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Σχετική εικόν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681898" cy="441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Κυτταρικός Κύκλος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Κύκλος ζωής κυττάρου (ανάλογο του κυττάρου, θρεπτικών ουσιών, στάδιο ανάπτυξης οργανισμού κ.ά.)</a:t>
            </a:r>
          </a:p>
        </p:txBody>
      </p:sp>
      <p:pic>
        <p:nvPicPr>
          <p:cNvPr id="4" name="3 - Εικόνα" descr="Αποτέλεσμα εικόνας για κυτταρικός κύκλο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106440"/>
            <a:ext cx="3714776" cy="332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4429124" y="3960690"/>
            <a:ext cx="4714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</a:t>
            </a:r>
            <a:r>
              <a:rPr lang="en-US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/>
              <a:t>:</a:t>
            </a:r>
            <a:r>
              <a:rPr lang="el-GR" dirty="0"/>
              <a:t>το κύτταρο αναπτύσσεται από την διαίρεση του, ετοιμάζεται για τον διπλασιασμό του </a:t>
            </a:r>
            <a:r>
              <a:rPr lang="en-US" dirty="0"/>
              <a:t>DNA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S:</a:t>
            </a:r>
            <a:r>
              <a:rPr lang="el-G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dirty="0"/>
              <a:t>διπλασιασμός του </a:t>
            </a:r>
            <a:r>
              <a:rPr lang="en-US" dirty="0"/>
              <a:t>DNA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</a:t>
            </a:r>
            <a:r>
              <a:rPr lang="en-US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/>
              <a:t>:</a:t>
            </a:r>
            <a:r>
              <a:rPr lang="el-GR" dirty="0"/>
              <a:t> ανάπτυξη μετά τον διπλασιασμό του </a:t>
            </a:r>
            <a:r>
              <a:rPr lang="en-US" dirty="0"/>
              <a:t>DNA, </a:t>
            </a:r>
            <a:r>
              <a:rPr lang="el-GR" dirty="0"/>
              <a:t>ετοιμασία για ισοκατανομή γενετικού υλικού</a:t>
            </a:r>
            <a:endParaRPr lang="en-US" dirty="0"/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n-US" dirty="0"/>
              <a:t>:</a:t>
            </a:r>
            <a:r>
              <a:rPr lang="el-GR" dirty="0"/>
              <a:t> μίτωση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Μίτωση</a:t>
            </a:r>
          </a:p>
        </p:txBody>
      </p:sp>
      <p:pic>
        <p:nvPicPr>
          <p:cNvPr id="2050" name="Picture 2" descr="Αποτέλεσμα εικόνας για μίτωσ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51" y="1500174"/>
            <a:ext cx="8929749" cy="4002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0D3C4-6441-40FA-A9CC-23BD62028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933100-2224-4DD8-A7B0-044217438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 descr="mitosi2">
            <a:extLst>
              <a:ext uri="{FF2B5EF4-FFF2-40B4-BE49-F238E27FC236}">
                <a16:creationId xmlns:a16="http://schemas.microsoft.com/office/drawing/2014/main" id="{5BCE1D6D-F546-4640-815B-2E25CBA2A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980728"/>
            <a:ext cx="7561608" cy="52854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9064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el-GR" dirty="0"/>
              <a:t>πρόφαση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00562" y="1500174"/>
            <a:ext cx="4643438" cy="4525963"/>
          </a:xfrm>
        </p:spPr>
        <p:txBody>
          <a:bodyPr/>
          <a:lstStyle/>
          <a:p>
            <a:r>
              <a:rPr lang="el-GR" dirty="0"/>
              <a:t>Συσπείρωση γενετικού υλικού     χρωμοσώματα </a:t>
            </a:r>
          </a:p>
          <a:p>
            <a:r>
              <a:rPr lang="el-GR" dirty="0"/>
              <a:t>Αποδόμηση </a:t>
            </a:r>
            <a:r>
              <a:rPr lang="el-GR" dirty="0" err="1"/>
              <a:t>κυτταροπλασματικών</a:t>
            </a:r>
            <a:r>
              <a:rPr lang="el-GR" dirty="0"/>
              <a:t> </a:t>
            </a:r>
            <a:r>
              <a:rPr lang="el-GR" dirty="0" err="1"/>
              <a:t>μικροσωλήνων</a:t>
            </a:r>
            <a:r>
              <a:rPr lang="el-GR" dirty="0"/>
              <a:t> </a:t>
            </a:r>
          </a:p>
          <a:p>
            <a:r>
              <a:rPr lang="el-GR" dirty="0"/>
              <a:t>Σχηματισμός πυρηνικής ατράκτου </a:t>
            </a:r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>
            <a:off x="6072198" y="228599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Αναπαραγωγή και διαιώνιση οργανισμών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Αναπαραγωγή: Συγκεκριμένοι κανόνες</a:t>
            </a:r>
          </a:p>
          <a:p>
            <a:pPr>
              <a:buNone/>
            </a:pPr>
            <a:endParaRPr lang="el-GR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Ιδιαίτεροι οργανισμοί: ιοί, </a:t>
            </a:r>
            <a:r>
              <a:rPr lang="el-GR" dirty="0" err="1"/>
              <a:t>ιοειδή</a:t>
            </a:r>
            <a:r>
              <a:rPr lang="el-GR" dirty="0"/>
              <a:t> και </a:t>
            </a:r>
            <a:r>
              <a:rPr lang="en-US" dirty="0" err="1"/>
              <a:t>prions</a:t>
            </a:r>
            <a:r>
              <a:rPr lang="en-US" dirty="0"/>
              <a:t> (</a:t>
            </a:r>
            <a:r>
              <a:rPr lang="el-GR" dirty="0"/>
              <a:t>παρασιτικοί οργανισμοί)</a:t>
            </a:r>
          </a:p>
          <a:p>
            <a:pPr>
              <a:buFont typeface="Wingdings" pitchFamily="2" charset="2"/>
              <a:buChar char="Ø"/>
            </a:pPr>
            <a:endParaRPr lang="el-GR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Λοιποί :           </a:t>
            </a:r>
            <a:r>
              <a:rPr lang="el-GR" dirty="0" err="1"/>
              <a:t>προκαρυωτικοί</a:t>
            </a:r>
            <a:r>
              <a:rPr lang="el-GR" dirty="0"/>
              <a:t> οργανισμοί </a:t>
            </a:r>
          </a:p>
          <a:p>
            <a:pPr>
              <a:buNone/>
            </a:pPr>
            <a:r>
              <a:rPr lang="el-GR" dirty="0"/>
              <a:t>                </a:t>
            </a:r>
            <a:r>
              <a:rPr lang="el-GR" dirty="0" err="1"/>
              <a:t>ευκαριωτικοί</a:t>
            </a:r>
            <a:r>
              <a:rPr lang="el-GR" dirty="0"/>
              <a:t> </a:t>
            </a:r>
            <a:r>
              <a:rPr lang="el-GR" dirty="0" err="1"/>
              <a:t>οργανισμοι</a:t>
            </a:r>
            <a:endParaRPr lang="el-GR" dirty="0"/>
          </a:p>
        </p:txBody>
      </p:sp>
      <p:sp>
        <p:nvSpPr>
          <p:cNvPr id="4" name="3 - Δεξιό βέλος"/>
          <p:cNvSpPr/>
          <p:nvPr/>
        </p:nvSpPr>
        <p:spPr>
          <a:xfrm>
            <a:off x="2357422" y="4857760"/>
            <a:ext cx="71438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Βέλος λυγισμένο προς τα επάνω"/>
          <p:cNvSpPr/>
          <p:nvPr/>
        </p:nvSpPr>
        <p:spPr>
          <a:xfrm rot="5400000">
            <a:off x="1357290" y="5214950"/>
            <a:ext cx="500066" cy="50006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Προμετάφαση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Αποδιοργάνωση πυρηνικής μεμβράνης</a:t>
            </a:r>
          </a:p>
          <a:p>
            <a:r>
              <a:rPr lang="el-GR" dirty="0"/>
              <a:t>Πυρηνική άτρακτος λαμβάνει θέση στην πυρηνική περιοχή </a:t>
            </a:r>
          </a:p>
          <a:p>
            <a:r>
              <a:rPr lang="el-GR" dirty="0"/>
              <a:t>2 αστέρες στους πόλους </a:t>
            </a:r>
            <a:r>
              <a:rPr lang="el-GR" dirty="0" err="1"/>
              <a:t>πυρηνοδιαίρεσης</a:t>
            </a:r>
            <a:r>
              <a:rPr lang="el-GR" dirty="0"/>
              <a:t>, ινίδια ατράκτου και </a:t>
            </a:r>
            <a:r>
              <a:rPr lang="el-GR" dirty="0" err="1"/>
              <a:t>κινητοχωρικούς</a:t>
            </a:r>
            <a:endParaRPr lang="el-GR" dirty="0"/>
          </a:p>
          <a:p>
            <a:r>
              <a:rPr lang="el-GR" dirty="0"/>
              <a:t>Πλήρη συσπείρωση χρωμοσωμάτων </a:t>
            </a:r>
          </a:p>
          <a:p>
            <a:r>
              <a:rPr lang="el-GR" dirty="0"/>
              <a:t>Κίνηση προς ισημερινό χώρο </a:t>
            </a:r>
            <a:r>
              <a:rPr lang="el-GR" dirty="0" err="1"/>
              <a:t>πυρηνοδιάιρεσης</a:t>
            </a:r>
            <a:r>
              <a:rPr lang="el-GR" dirty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Μετάφαση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3108" y="1643050"/>
            <a:ext cx="6543692" cy="4483113"/>
          </a:xfrm>
        </p:spPr>
        <p:txBody>
          <a:bodyPr/>
          <a:lstStyle/>
          <a:p>
            <a:r>
              <a:rPr lang="el-GR" dirty="0"/>
              <a:t>Χρωμοσώματα στο ισημερινό πεδίο</a:t>
            </a:r>
          </a:p>
          <a:p>
            <a:r>
              <a:rPr lang="el-GR" dirty="0" err="1"/>
              <a:t>Χρωματίδες</a:t>
            </a:r>
            <a:r>
              <a:rPr lang="el-GR" dirty="0"/>
              <a:t> (ενωμένες στο </a:t>
            </a:r>
            <a:r>
              <a:rPr lang="el-GR" dirty="0" err="1"/>
              <a:t>κεντρομερίδιο</a:t>
            </a:r>
            <a:r>
              <a:rPr lang="el-GR" dirty="0"/>
              <a:t>) τείνουν προς τους 2 αστέρες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17145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Ανάφαση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071670" y="1428736"/>
            <a:ext cx="6615130" cy="4697427"/>
          </a:xfrm>
        </p:spPr>
        <p:txBody>
          <a:bodyPr/>
          <a:lstStyle/>
          <a:p>
            <a:r>
              <a:rPr lang="el-GR" dirty="0"/>
              <a:t>Αποκοπή </a:t>
            </a:r>
            <a:r>
              <a:rPr lang="el-GR" dirty="0" err="1"/>
              <a:t>χρωματίδων</a:t>
            </a:r>
            <a:r>
              <a:rPr lang="el-GR" dirty="0"/>
              <a:t> από </a:t>
            </a:r>
            <a:r>
              <a:rPr lang="el-GR" dirty="0" err="1"/>
              <a:t>κεντρομερίδιο</a:t>
            </a:r>
            <a:endParaRPr lang="el-GR" dirty="0"/>
          </a:p>
          <a:p>
            <a:r>
              <a:rPr lang="el-GR" dirty="0"/>
              <a:t>Απομάκρυνση προς τους πόλους της </a:t>
            </a:r>
            <a:r>
              <a:rPr lang="el-GR" dirty="0" err="1"/>
              <a:t>κυτταροδιαίρεσης</a:t>
            </a:r>
            <a:endParaRPr lang="el-GR" dirty="0"/>
          </a:p>
          <a:p>
            <a:r>
              <a:rPr lang="el-GR" dirty="0"/>
              <a:t>Απομάκρυνση πόλων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14954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Τελόφαση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868" y="1600200"/>
            <a:ext cx="5114932" cy="4525963"/>
          </a:xfrm>
        </p:spPr>
        <p:txBody>
          <a:bodyPr/>
          <a:lstStyle/>
          <a:p>
            <a:r>
              <a:rPr lang="el-GR" dirty="0"/>
              <a:t>Σταδιακή επανεμφάνιση πυρηνικής μεμβράνης</a:t>
            </a:r>
          </a:p>
          <a:p>
            <a:r>
              <a:rPr lang="el-GR" dirty="0"/>
              <a:t>Αποσυσπείρωση χρωμοσωμάτων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2214578" cy="295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Κυτταρική διαίρεση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57620" y="1571612"/>
            <a:ext cx="5286380" cy="5286388"/>
          </a:xfrm>
        </p:spPr>
        <p:txBody>
          <a:bodyPr/>
          <a:lstStyle/>
          <a:p>
            <a:r>
              <a:rPr lang="el-GR" dirty="0"/>
              <a:t>Εμφάνιση: </a:t>
            </a:r>
            <a:r>
              <a:rPr lang="el-GR" dirty="0" err="1"/>
              <a:t>ανάφαση</a:t>
            </a:r>
            <a:endParaRPr lang="el-GR" dirty="0"/>
          </a:p>
          <a:p>
            <a:pPr>
              <a:buNone/>
            </a:pPr>
            <a:r>
              <a:rPr lang="el-GR" dirty="0"/>
              <a:t>      σχηματισμός </a:t>
            </a:r>
            <a:r>
              <a:rPr lang="el-GR" dirty="0" err="1"/>
              <a:t>περίσφηξης</a:t>
            </a:r>
            <a:endParaRPr lang="el-GR" dirty="0"/>
          </a:p>
          <a:p>
            <a:pPr>
              <a:buNone/>
            </a:pPr>
            <a:r>
              <a:rPr lang="el-GR" dirty="0"/>
              <a:t>Έντονο: </a:t>
            </a:r>
            <a:r>
              <a:rPr lang="el-GR" dirty="0" err="1"/>
              <a:t>τελόφαση</a:t>
            </a:r>
            <a:r>
              <a:rPr lang="el-GR" dirty="0"/>
              <a:t>.</a:t>
            </a:r>
          </a:p>
          <a:p>
            <a:pPr>
              <a:buNone/>
            </a:pPr>
            <a:r>
              <a:rPr lang="el-GR" dirty="0"/>
              <a:t>Στα </a:t>
            </a:r>
            <a:r>
              <a:rPr lang="el-GR" u="sng" dirty="0"/>
              <a:t>φυτικά </a:t>
            </a:r>
            <a:r>
              <a:rPr lang="el-GR" dirty="0"/>
              <a:t>: διαφορά κυτταρικό τοίχωμα</a:t>
            </a:r>
          </a:p>
        </p:txBody>
      </p:sp>
      <p:pic>
        <p:nvPicPr>
          <p:cNvPr id="35842" name="Picture 2" descr="Αποτέλεσμα εικόνας για κυτταρική διαίρεσ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785926"/>
            <a:ext cx="3857620" cy="3611038"/>
          </a:xfrm>
          <a:prstGeom prst="rect">
            <a:avLst/>
          </a:prstGeom>
          <a:noFill/>
        </p:spPr>
      </p:pic>
      <p:sp>
        <p:nvSpPr>
          <p:cNvPr id="5" name="4 - Καμπύλο δεξιό βέλος"/>
          <p:cNvSpPr/>
          <p:nvPr/>
        </p:nvSpPr>
        <p:spPr>
          <a:xfrm>
            <a:off x="4143372" y="2071678"/>
            <a:ext cx="214314" cy="2857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Μείωση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Σχηματισμός γαμετών (απλοειδή κύτταρα)</a:t>
            </a:r>
          </a:p>
        </p:txBody>
      </p:sp>
      <p:pic>
        <p:nvPicPr>
          <p:cNvPr id="36866" name="Picture 2" descr="meiosis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14554"/>
            <a:ext cx="6416157" cy="4157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71480"/>
            <a:ext cx="9001156" cy="5857916"/>
          </a:xfrm>
        </p:spPr>
        <p:txBody>
          <a:bodyPr>
            <a:normAutofit/>
          </a:bodyPr>
          <a:lstStyle/>
          <a:p>
            <a:r>
              <a:rPr lang="el-GR" dirty="0"/>
              <a:t>1 </a:t>
            </a:r>
            <a:r>
              <a:rPr lang="el-GR" dirty="0" err="1"/>
              <a:t>διπλοειδές</a:t>
            </a:r>
            <a:r>
              <a:rPr lang="el-GR" dirty="0"/>
              <a:t> κύτταρο         4 απλοειδή κύτταρα</a:t>
            </a:r>
          </a:p>
          <a:p>
            <a:r>
              <a:rPr lang="el-GR" dirty="0"/>
              <a:t>Κάθε  απλοειδές 1 χρωμόσωμα από κάθε ζεύγος ομολόγων</a:t>
            </a:r>
          </a:p>
          <a:p>
            <a:r>
              <a:rPr lang="el-GR" dirty="0"/>
              <a:t>2 κυτταρικές διαιρέσεις</a:t>
            </a:r>
          </a:p>
          <a:p>
            <a:pPr>
              <a:buNone/>
            </a:pPr>
            <a:r>
              <a:rPr lang="el-GR" dirty="0"/>
              <a:t>     Α Κυτταρική διαίρεση (μείωση </a:t>
            </a:r>
            <a:r>
              <a:rPr lang="el-GR" dirty="0" err="1"/>
              <a:t>γ.υ</a:t>
            </a:r>
            <a:r>
              <a:rPr lang="el-GR" dirty="0"/>
              <a:t>. στο μισό)</a:t>
            </a:r>
          </a:p>
          <a:p>
            <a:pPr algn="ctr">
              <a:buNone/>
            </a:pPr>
            <a:r>
              <a:rPr lang="el-GR" dirty="0"/>
              <a:t>(αναγωγική διαίρεση)</a:t>
            </a:r>
          </a:p>
          <a:p>
            <a:pPr>
              <a:buNone/>
            </a:pPr>
            <a:r>
              <a:rPr lang="el-GR" dirty="0"/>
              <a:t>Πρόφαση Ι, </a:t>
            </a:r>
            <a:r>
              <a:rPr lang="el-GR" dirty="0" err="1"/>
              <a:t>μετάφαση</a:t>
            </a:r>
            <a:r>
              <a:rPr lang="el-GR" dirty="0"/>
              <a:t> Ι, </a:t>
            </a:r>
            <a:r>
              <a:rPr lang="el-GR" dirty="0" err="1"/>
              <a:t>ανάφαση</a:t>
            </a:r>
            <a:r>
              <a:rPr lang="el-GR" dirty="0"/>
              <a:t> Ι &amp; </a:t>
            </a:r>
            <a:r>
              <a:rPr lang="el-GR" dirty="0" err="1"/>
              <a:t>τελόφαση</a:t>
            </a:r>
            <a:r>
              <a:rPr lang="el-GR" dirty="0"/>
              <a:t> Ι</a:t>
            </a:r>
          </a:p>
          <a:p>
            <a:pPr>
              <a:buNone/>
            </a:pPr>
            <a:r>
              <a:rPr lang="el-GR" dirty="0"/>
              <a:t>    Β Κυτταρική διαίρεση (τυπική μείωση)</a:t>
            </a:r>
          </a:p>
          <a:p>
            <a:pPr algn="ctr">
              <a:buNone/>
            </a:pPr>
            <a:r>
              <a:rPr lang="el-GR" dirty="0"/>
              <a:t>(</a:t>
            </a:r>
            <a:r>
              <a:rPr lang="el-GR" dirty="0" err="1"/>
              <a:t>Εξισωμική</a:t>
            </a:r>
            <a:r>
              <a:rPr lang="el-GR" dirty="0"/>
              <a:t> διαίρεση)</a:t>
            </a:r>
          </a:p>
          <a:p>
            <a:pPr>
              <a:buNone/>
            </a:pPr>
            <a:r>
              <a:rPr lang="el-GR" dirty="0"/>
              <a:t>Πρόφαση ΙΙ, </a:t>
            </a:r>
            <a:r>
              <a:rPr lang="el-GR" dirty="0" err="1"/>
              <a:t>μετάφαση</a:t>
            </a:r>
            <a:r>
              <a:rPr lang="el-GR" dirty="0"/>
              <a:t> ΙΙ, </a:t>
            </a:r>
            <a:r>
              <a:rPr lang="el-GR" dirty="0" err="1"/>
              <a:t>ανάφαση</a:t>
            </a:r>
            <a:r>
              <a:rPr lang="el-GR" dirty="0"/>
              <a:t> ΙΙ &amp; </a:t>
            </a:r>
            <a:r>
              <a:rPr lang="el-GR" dirty="0" err="1"/>
              <a:t>τελόφαση</a:t>
            </a:r>
            <a:r>
              <a:rPr lang="el-GR" dirty="0"/>
              <a:t> ΙΙ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Δεξιό βέλος"/>
          <p:cNvSpPr/>
          <p:nvPr/>
        </p:nvSpPr>
        <p:spPr>
          <a:xfrm>
            <a:off x="4071934" y="785794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Καμπύλο δεξιό βέλος"/>
          <p:cNvSpPr/>
          <p:nvPr/>
        </p:nvSpPr>
        <p:spPr>
          <a:xfrm>
            <a:off x="214282" y="2786058"/>
            <a:ext cx="214314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6" name="5 - Καμπύλο δεξιό βέλος"/>
          <p:cNvSpPr/>
          <p:nvPr/>
        </p:nvSpPr>
        <p:spPr>
          <a:xfrm>
            <a:off x="142844" y="4500570"/>
            <a:ext cx="214314" cy="50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Αποτέλεσμα εικόνας για mei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42853"/>
            <a:ext cx="8477308" cy="6357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38188"/>
            <a:ext cx="7620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338" y="881063"/>
            <a:ext cx="75533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Προκαρυωτικοί</a:t>
            </a:r>
            <a:r>
              <a:rPr lang="el-GR" dirty="0"/>
              <a:t> οργανισμοί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/>
              <a:t>Απλή διχοτόμηση </a:t>
            </a:r>
          </a:p>
          <a:p>
            <a:pPr>
              <a:buNone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Αύξηση κυττάρου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διπλασιασμός </a:t>
            </a:r>
            <a:r>
              <a:rPr lang="en-US" dirty="0"/>
              <a:t>DNA</a:t>
            </a:r>
            <a:r>
              <a:rPr lang="el-GR" dirty="0"/>
              <a:t>        </a:t>
            </a:r>
            <a:r>
              <a:rPr lang="el-GR" dirty="0" err="1"/>
              <a:t>μεσοσωμάτιο</a:t>
            </a:r>
            <a:r>
              <a:rPr lang="el-GR" dirty="0"/>
              <a:t> (μόρφωμα κυτταρικής μεμβράνης)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Διχοτόμηση</a:t>
            </a:r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4357686" y="371475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3161"/>
            <a:ext cx="4031313" cy="681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4163" y="316875"/>
            <a:ext cx="3748101" cy="583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3786182" y="6215082"/>
            <a:ext cx="1455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err="1"/>
              <a:t>Χιασµατυπία</a:t>
            </a:r>
            <a:endParaRPr lang="el-G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Διαφορές</a:t>
            </a:r>
            <a:r>
              <a:rPr lang="en-US" dirty="0"/>
              <a:t> </a:t>
            </a:r>
            <a:r>
              <a:rPr lang="el-GR" dirty="0"/>
              <a:t>μίτωσης-μείωσης</a:t>
            </a:r>
            <a:r>
              <a:rPr lang="el-GR" b="1" i="1" dirty="0"/>
              <a:t>	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5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b="1" i="1" dirty="0"/>
                        <a:t>Μίτωση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i="1" dirty="0"/>
                        <a:t>Μείωση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Σωματικά κύτταρα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/>
                        <a:t>Γαμετοκύτταρα	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Μία</a:t>
                      </a:r>
                      <a:r>
                        <a:rPr lang="en-US" b="1" dirty="0"/>
                        <a:t> </a:t>
                      </a:r>
                      <a:r>
                        <a:rPr lang="el-GR" b="1" dirty="0"/>
                        <a:t>κυτταρική</a:t>
                      </a:r>
                      <a:r>
                        <a:rPr lang="en-US" b="1" dirty="0"/>
                        <a:t> </a:t>
                      </a:r>
                      <a:r>
                        <a:rPr lang="el-GR" b="1" dirty="0"/>
                        <a:t>διαίρεση</a:t>
                      </a:r>
                      <a:r>
                        <a:rPr lang="en-US" b="1" dirty="0"/>
                        <a:t> </a:t>
                      </a:r>
                      <a:r>
                        <a:rPr lang="el-GR" b="1" dirty="0"/>
                        <a:t>→</a:t>
                      </a:r>
                      <a:endParaRPr lang="en-US" b="1" dirty="0"/>
                    </a:p>
                    <a:p>
                      <a:r>
                        <a:rPr lang="el-GR" b="1" dirty="0"/>
                        <a:t>Δύο</a:t>
                      </a:r>
                      <a:r>
                        <a:rPr lang="en-US" b="1" dirty="0"/>
                        <a:t> </a:t>
                      </a:r>
                      <a:r>
                        <a:rPr lang="el-GR" b="1" dirty="0"/>
                        <a:t>θυγατρικά</a:t>
                      </a:r>
                      <a:r>
                        <a:rPr lang="en-US" b="1" dirty="0"/>
                        <a:t> </a:t>
                      </a:r>
                      <a:r>
                        <a:rPr lang="el-GR" b="1" dirty="0"/>
                        <a:t>κύτταρα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/>
                        <a:t>Δύο κυτταρικές διαιρέσεις → τέσσερα θυγατρικά κύτταρα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Μια φάση</a:t>
                      </a:r>
                      <a:r>
                        <a:rPr lang="en-US" b="1" dirty="0"/>
                        <a:t>S </a:t>
                      </a:r>
                      <a:r>
                        <a:rPr lang="el-GR" b="1" dirty="0"/>
                        <a:t>για κάθε διαίρεση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/>
                        <a:t>Μια φάση</a:t>
                      </a:r>
                      <a:r>
                        <a:rPr lang="en-US" b="1" dirty="0"/>
                        <a:t>S </a:t>
                      </a:r>
                      <a:r>
                        <a:rPr lang="el-GR" b="1" dirty="0"/>
                        <a:t>για δύο διαιρέσεις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Αριθμός χρωμοσωμάτων ανά πυρήνα σταθερός	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/>
                        <a:t>Αριθμός χρωμοσωμάτων ανά πυρήνα μειώνεται στο μισό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Δεν παρατηρείται σύναψη	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/>
                        <a:t>Σύναψη κατά την πρόφαση Ι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Όχι </a:t>
                      </a:r>
                      <a:r>
                        <a:rPr lang="el-GR" b="1" dirty="0" err="1"/>
                        <a:t>ανασυνδυασμός</a:t>
                      </a:r>
                      <a:r>
                        <a:rPr lang="el-GR" b="1" dirty="0"/>
                        <a:t>	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err="1"/>
                        <a:t>Ανασυνδυασμός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Τα </a:t>
                      </a:r>
                      <a:r>
                        <a:rPr lang="el-GR" b="1" dirty="0" err="1"/>
                        <a:t>κεντρομερίδια</a:t>
                      </a:r>
                      <a:r>
                        <a:rPr lang="el-GR" b="1" dirty="0"/>
                        <a:t> διαιρούνται στην </a:t>
                      </a:r>
                      <a:r>
                        <a:rPr lang="el-GR" b="1" dirty="0" err="1"/>
                        <a:t>ανάφαση</a:t>
                      </a:r>
                      <a:r>
                        <a:rPr lang="el-GR" b="1" dirty="0"/>
                        <a:t>	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/>
                        <a:t>Τα </a:t>
                      </a:r>
                      <a:r>
                        <a:rPr lang="el-GR" b="1" dirty="0" err="1"/>
                        <a:t>κεντρομερίδια</a:t>
                      </a:r>
                      <a:r>
                        <a:rPr lang="el-GR" b="1" dirty="0"/>
                        <a:t> διαιρούνται μόνο στη δεύτερη διαίρεση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Συμβαίνει τόσο σε </a:t>
                      </a:r>
                      <a:r>
                        <a:rPr lang="el-GR" b="1" dirty="0" err="1"/>
                        <a:t>διπλοειδή</a:t>
                      </a:r>
                      <a:r>
                        <a:rPr lang="el-GR" b="1" dirty="0"/>
                        <a:t> όσο και σε απλοειδή κύτταρα	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/>
                        <a:t>Μόνο σε </a:t>
                      </a:r>
                      <a:r>
                        <a:rPr lang="el-GR" b="1" dirty="0" err="1"/>
                        <a:t>διπλοειδή</a:t>
                      </a:r>
                      <a:r>
                        <a:rPr lang="el-GR" b="1" dirty="0"/>
                        <a:t> κύτταρα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Συντηρητική διαδικασία	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/>
                        <a:t>Αύξηση της γενετικής ποικιλότητας</a:t>
                      </a:r>
                      <a:endParaRPr lang="el-GR" dirty="0"/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0090" y="714356"/>
            <a:ext cx="4859209" cy="541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Ευκαρυωτικοί</a:t>
            </a:r>
            <a:r>
              <a:rPr lang="el-GR" dirty="0"/>
              <a:t> οργανισμοί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pPr>
              <a:buNone/>
            </a:pPr>
            <a:r>
              <a:rPr lang="el-GR" dirty="0"/>
              <a:t>      </a:t>
            </a:r>
            <a:r>
              <a:rPr lang="el-GR" dirty="0" err="1"/>
              <a:t>Αφυλετική</a:t>
            </a:r>
            <a:r>
              <a:rPr lang="el-GR" dirty="0"/>
              <a:t>                               Φυλετική</a:t>
            </a:r>
          </a:p>
          <a:p>
            <a:pPr>
              <a:buNone/>
            </a:pPr>
            <a:r>
              <a:rPr lang="el-GR" dirty="0"/>
              <a:t>     (ή βλαστική)</a:t>
            </a:r>
          </a:p>
        </p:txBody>
      </p:sp>
      <p:sp>
        <p:nvSpPr>
          <p:cNvPr id="4" name="3 - Καμπύλο δεξιό βέλος"/>
          <p:cNvSpPr/>
          <p:nvPr/>
        </p:nvSpPr>
        <p:spPr>
          <a:xfrm>
            <a:off x="357158" y="1928802"/>
            <a:ext cx="1000132" cy="150019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5" name="4 - Καμπύλο αριστερό βέλος"/>
          <p:cNvSpPr/>
          <p:nvPr/>
        </p:nvSpPr>
        <p:spPr>
          <a:xfrm>
            <a:off x="6929454" y="1785926"/>
            <a:ext cx="1000132" cy="15716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Αφυλετική</a:t>
            </a:r>
            <a:r>
              <a:rPr lang="el-GR" dirty="0"/>
              <a:t> αναπαραγωγή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Περισσότεροι από μονοκύτταρους </a:t>
            </a:r>
            <a:r>
              <a:rPr lang="el-GR" dirty="0" err="1"/>
              <a:t>ευκαρυωτικούς</a:t>
            </a:r>
            <a:r>
              <a:rPr lang="el-GR" dirty="0"/>
              <a:t> οργανισμούς </a:t>
            </a:r>
          </a:p>
          <a:p>
            <a:r>
              <a:rPr lang="el-GR" dirty="0"/>
              <a:t>Κύτταρα πολυκύτταρων οργανισμών στο εργαστήριο και μετά τον σχηματισμό του </a:t>
            </a:r>
            <a:r>
              <a:rPr lang="el-GR" dirty="0" err="1"/>
              <a:t>ζυγωτού</a:t>
            </a:r>
            <a:endParaRPr lang="el-GR" dirty="0"/>
          </a:p>
          <a:p>
            <a:r>
              <a:rPr lang="el-GR" dirty="0"/>
              <a:t>Φυτά</a:t>
            </a:r>
          </a:p>
          <a:p>
            <a:r>
              <a:rPr lang="el-GR" dirty="0"/>
              <a:t>Μύκητες</a:t>
            </a:r>
          </a:p>
          <a:p>
            <a:r>
              <a:rPr lang="el-GR" dirty="0"/>
              <a:t>Μερικά ζώα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Φυλετική αναπαραγωγή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Κυρίως πολυκύτταρους οργανισμούς ως οργανωμένα σύνολα</a:t>
            </a:r>
          </a:p>
          <a:p>
            <a:r>
              <a:rPr lang="el-GR" dirty="0"/>
              <a:t>Μέρος κατώτερων </a:t>
            </a:r>
            <a:r>
              <a:rPr lang="el-GR" dirty="0" err="1"/>
              <a:t>ευκαρυωτικών</a:t>
            </a:r>
            <a:r>
              <a:rPr lang="el-GR" dirty="0"/>
              <a:t> οργανισμών</a:t>
            </a:r>
          </a:p>
          <a:p>
            <a:r>
              <a:rPr lang="el-GR" dirty="0"/>
              <a:t>Έχουμε σύντηξη  δυο φυλετικών κυττάρων </a:t>
            </a:r>
          </a:p>
          <a:p>
            <a:pPr>
              <a:buNone/>
            </a:pPr>
            <a:r>
              <a:rPr lang="el-GR" dirty="0"/>
              <a:t>    (γαμέτες)        </a:t>
            </a:r>
            <a:r>
              <a:rPr lang="el-GR" dirty="0" err="1"/>
              <a:t>ζυγωτό</a:t>
            </a:r>
            <a:r>
              <a:rPr lang="el-GR" dirty="0"/>
              <a:t>  </a:t>
            </a:r>
          </a:p>
          <a:p>
            <a:r>
              <a:rPr lang="el-GR" dirty="0"/>
              <a:t>Γαμέτες από διαφορετικό άτομο (εκτός ερμαφρόδιτων)                  </a:t>
            </a:r>
          </a:p>
        </p:txBody>
      </p:sp>
      <p:sp>
        <p:nvSpPr>
          <p:cNvPr id="5" name="4 - Δεξιό βέλος"/>
          <p:cNvSpPr/>
          <p:nvPr/>
        </p:nvSpPr>
        <p:spPr>
          <a:xfrm>
            <a:off x="2500298" y="4071942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Μίτωση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/>
              <a:t>Διπλασιασμός του γενετικού υλικού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Ισοκατανομή σε δύο πυρήνες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Κυτταρική διαίρεση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l-GR" dirty="0"/>
              <a:t>2 νέοι οργανισμοί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l-GR" dirty="0"/>
              <a:t>Έχουν το σύνολο των γενετικών πληροφοριών 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l-GR" dirty="0"/>
              <a:t>αυτόνομη ανάπτυξη</a:t>
            </a:r>
          </a:p>
          <a:p>
            <a:pPr marL="514350" indent="-514350">
              <a:buFont typeface="Wingdings" pitchFamily="2" charset="2"/>
              <a:buChar char="Ø"/>
            </a:pP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Μείωση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Σχηματισμός γαμετικών κυττάρων φυλετικής αναπαραγωγής</a:t>
            </a:r>
          </a:p>
          <a:p>
            <a:r>
              <a:rPr lang="el-GR" dirty="0"/>
              <a:t>Μείωση του γενετικού υλικού στο </a:t>
            </a:r>
            <a:r>
              <a:rPr lang="el-GR" dirty="0" err="1"/>
              <a:t>ήμιση</a:t>
            </a:r>
            <a:endParaRPr lang="el-GR" dirty="0"/>
          </a:p>
          <a:p>
            <a:r>
              <a:rPr lang="el-GR" dirty="0"/>
              <a:t>Για νέο οργανισμό πρέπει να συνευρεθούν και να ενωθούν  2 γαμέτες (άρρην και </a:t>
            </a:r>
            <a:r>
              <a:rPr lang="el-GR" dirty="0" err="1"/>
              <a:t>θύλη</a:t>
            </a:r>
            <a:r>
              <a:rPr lang="el-GR" dirty="0"/>
              <a:t> γαμέτης)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528</Words>
  <Application>Microsoft Office PowerPoint</Application>
  <PresentationFormat>Προβολή στην οθόνη (4:3)</PresentationFormat>
  <Paragraphs>121</Paragraphs>
  <Slides>32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Θέμα του Office</vt:lpstr>
      <vt:lpstr>Περί Γενετικής</vt:lpstr>
      <vt:lpstr>Αναπαραγωγή και διαιώνιση οργανισμών</vt:lpstr>
      <vt:lpstr>Προκαρυωτικοί οργανισμοί</vt:lpstr>
      <vt:lpstr>Παρουσίαση του PowerPoint</vt:lpstr>
      <vt:lpstr>Ευκαρυωτικοί οργανισμοί</vt:lpstr>
      <vt:lpstr>Αφυλετική αναπαραγωγή</vt:lpstr>
      <vt:lpstr>Φυλετική αναπαραγωγή</vt:lpstr>
      <vt:lpstr>Μίτωση</vt:lpstr>
      <vt:lpstr>Μείωση</vt:lpstr>
      <vt:lpstr>Χρωμοσώματα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Κυτταρικός Κύκλος</vt:lpstr>
      <vt:lpstr>Μίτωση</vt:lpstr>
      <vt:lpstr>Παρουσίαση του PowerPoint</vt:lpstr>
      <vt:lpstr>πρόφαση</vt:lpstr>
      <vt:lpstr>Προμετάφαση</vt:lpstr>
      <vt:lpstr>Μετάφαση</vt:lpstr>
      <vt:lpstr>Ανάφαση</vt:lpstr>
      <vt:lpstr>Τελόφαση</vt:lpstr>
      <vt:lpstr>Κυτταρική διαίρεση</vt:lpstr>
      <vt:lpstr>Μείωση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Διαφορές μίτωσης-μείωσης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Περί Γενετικής</dc:title>
  <dc:creator>cokie</dc:creator>
  <cp:lastModifiedBy>Angeliki Kouki</cp:lastModifiedBy>
  <cp:revision>92</cp:revision>
  <dcterms:created xsi:type="dcterms:W3CDTF">2017-03-21T10:25:15Z</dcterms:created>
  <dcterms:modified xsi:type="dcterms:W3CDTF">2022-04-15T08:16:00Z</dcterms:modified>
</cp:coreProperties>
</file>