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0" r:id="rId3"/>
    <p:sldId id="301" r:id="rId4"/>
    <p:sldId id="302" r:id="rId5"/>
    <p:sldId id="303" r:id="rId6"/>
    <p:sldId id="258" r:id="rId7"/>
    <p:sldId id="261" r:id="rId8"/>
    <p:sldId id="263" r:id="rId9"/>
    <p:sldId id="264" r:id="rId10"/>
    <p:sldId id="266" r:id="rId11"/>
    <p:sldId id="267" r:id="rId12"/>
    <p:sldId id="268" r:id="rId13"/>
    <p:sldId id="270" r:id="rId14"/>
    <p:sldId id="271" r:id="rId15"/>
    <p:sldId id="272" r:id="rId16"/>
    <p:sldId id="273" r:id="rId17"/>
    <p:sldId id="274" r:id="rId18"/>
    <p:sldId id="276" r:id="rId19"/>
    <p:sldId id="277" r:id="rId20"/>
    <p:sldId id="278" r:id="rId21"/>
    <p:sldId id="279" r:id="rId22"/>
    <p:sldId id="280" r:id="rId23"/>
    <p:sldId id="281" r:id="rId24"/>
    <p:sldId id="282" r:id="rId25"/>
    <p:sldId id="283" r:id="rId26"/>
    <p:sldId id="284" r:id="rId27"/>
    <p:sldId id="285" r:id="rId28"/>
    <p:sldId id="287" r:id="rId29"/>
    <p:sldId id="288" r:id="rId30"/>
    <p:sldId id="289" r:id="rId31"/>
    <p:sldId id="293" r:id="rId32"/>
    <p:sldId id="294" r:id="rId33"/>
    <p:sldId id="295" r:id="rId34"/>
    <p:sldId id="296" r:id="rId35"/>
    <p:sldId id="297" r:id="rId36"/>
    <p:sldId id="298" r:id="rId37"/>
    <p:sldId id="299" r:id="rId38"/>
    <p:sldId id="257" r:id="rId39"/>
    <p:sldId id="304" r:id="rId40"/>
    <p:sldId id="259" r:id="rId41"/>
    <p:sldId id="260" r:id="rId42"/>
    <p:sldId id="262" r:id="rId43"/>
    <p:sldId id="305" r:id="rId44"/>
    <p:sldId id="306" r:id="rId45"/>
    <p:sldId id="265" r:id="rId46"/>
    <p:sldId id="307" r:id="rId47"/>
    <p:sldId id="309" r:id="rId48"/>
    <p:sldId id="269" r:id="rId49"/>
    <p:sldId id="310" r:id="rId50"/>
    <p:sldId id="311" r:id="rId51"/>
    <p:sldId id="275" r:id="rId52"/>
    <p:sldId id="315" r:id="rId53"/>
    <p:sldId id="317" r:id="rId54"/>
    <p:sldId id="318" r:id="rId55"/>
    <p:sldId id="322" r:id="rId56"/>
    <p:sldId id="323" r:id="rId57"/>
    <p:sldId id="324" r:id="rId58"/>
    <p:sldId id="286" r:id="rId5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35" autoAdjust="0"/>
    <p:restoredTop sz="94660"/>
  </p:normalViewPr>
  <p:slideViewPr>
    <p:cSldViewPr snapToGrid="0">
      <p:cViewPr varScale="1">
        <p:scale>
          <a:sx n="106" d="100"/>
          <a:sy n="106" d="100"/>
        </p:scale>
        <p:origin x="936"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692103B0-B4E2-4840-807E-B105F4216DDE}"/>
    <pc:docChg chg="modSld">
      <pc:chgData name="MARIA KARAMPELIA" userId="9dfcc2cac66bf474" providerId="LiveId" clId="{692103B0-B4E2-4840-807E-B105F4216DDE}" dt="2024-10-22T15:19:54.305" v="47" actId="20577"/>
      <pc:docMkLst>
        <pc:docMk/>
      </pc:docMkLst>
      <pc:sldChg chg="modSp mod">
        <pc:chgData name="MARIA KARAMPELIA" userId="9dfcc2cac66bf474" providerId="LiveId" clId="{692103B0-B4E2-4840-807E-B105F4216DDE}" dt="2024-10-22T15:19:54.305" v="47" actId="20577"/>
        <pc:sldMkLst>
          <pc:docMk/>
          <pc:sldMk cId="2769025497" sldId="268"/>
        </pc:sldMkLst>
        <pc:spChg chg="mod">
          <ac:chgData name="MARIA KARAMPELIA" userId="9dfcc2cac66bf474" providerId="LiveId" clId="{692103B0-B4E2-4840-807E-B105F4216DDE}" dt="2024-10-22T15:19:54.305" v="47" actId="20577"/>
          <ac:spMkLst>
            <pc:docMk/>
            <pc:sldMk cId="2769025497" sldId="268"/>
            <ac:spMk id="3" creationId="{00000000-0000-0000-0000-000000000000}"/>
          </ac:spMkLst>
        </pc:spChg>
      </pc:sldChg>
      <pc:sldChg chg="modSp mod">
        <pc:chgData name="MARIA KARAMPELIA" userId="9dfcc2cac66bf474" providerId="LiveId" clId="{692103B0-B4E2-4840-807E-B105F4216DDE}" dt="2024-10-22T11:55:29.434" v="16" actId="20577"/>
        <pc:sldMkLst>
          <pc:docMk/>
          <pc:sldMk cId="32758316" sldId="280"/>
        </pc:sldMkLst>
        <pc:spChg chg="mod">
          <ac:chgData name="MARIA KARAMPELIA" userId="9dfcc2cac66bf474" providerId="LiveId" clId="{692103B0-B4E2-4840-807E-B105F4216DDE}" dt="2024-10-22T11:55:29.434" v="16" actId="20577"/>
          <ac:spMkLst>
            <pc:docMk/>
            <pc:sldMk cId="32758316" sldId="280"/>
            <ac:spMk id="3" creationId="{00000000-0000-0000-0000-000000000000}"/>
          </ac:spMkLst>
        </pc:spChg>
      </pc:sldChg>
      <pc:sldChg chg="modSp mod">
        <pc:chgData name="MARIA KARAMPELIA" userId="9dfcc2cac66bf474" providerId="LiveId" clId="{692103B0-B4E2-4840-807E-B105F4216DDE}" dt="2024-10-22T12:00:54.314" v="45" actId="20577"/>
        <pc:sldMkLst>
          <pc:docMk/>
          <pc:sldMk cId="2907256788" sldId="285"/>
        </pc:sldMkLst>
        <pc:spChg chg="mod">
          <ac:chgData name="MARIA KARAMPELIA" userId="9dfcc2cac66bf474" providerId="LiveId" clId="{692103B0-B4E2-4840-807E-B105F4216DDE}" dt="2024-10-22T12:00:54.314" v="45" actId="20577"/>
          <ac:spMkLst>
            <pc:docMk/>
            <pc:sldMk cId="2907256788" sldId="285"/>
            <ac:spMk id="3" creationId="{00000000-0000-0000-0000-000000000000}"/>
          </ac:spMkLst>
        </pc:spChg>
      </pc:sldChg>
      <pc:sldChg chg="modSp mod">
        <pc:chgData name="MARIA KARAMPELIA" userId="9dfcc2cac66bf474" providerId="LiveId" clId="{692103B0-B4E2-4840-807E-B105F4216DDE}" dt="2024-10-22T11:42:53.426" v="1" actId="20577"/>
        <pc:sldMkLst>
          <pc:docMk/>
          <pc:sldMk cId="3922780482" sldId="301"/>
        </pc:sldMkLst>
        <pc:spChg chg="mod">
          <ac:chgData name="MARIA KARAMPELIA" userId="9dfcc2cac66bf474" providerId="LiveId" clId="{692103B0-B4E2-4840-807E-B105F4216DDE}" dt="2024-10-22T11:42:53.426" v="1" actId="20577"/>
          <ac:spMkLst>
            <pc:docMk/>
            <pc:sldMk cId="3922780482" sldId="301"/>
            <ac:spMk id="3" creationId="{DE4EAE62-C1B8-59E3-D2BE-3638FC9CDBCE}"/>
          </ac:spMkLst>
        </pc:spChg>
      </pc:sldChg>
    </pc:docChg>
  </pc:docChgLst>
  <pc:docChgLst>
    <pc:chgData name="MARIA KARAMPELIA" userId="9dfcc2cac66bf474" providerId="LiveId" clId="{023BEB8B-A595-4C70-8171-AB425AC50E67}"/>
    <pc:docChg chg="custSel modSld">
      <pc:chgData name="MARIA KARAMPELIA" userId="9dfcc2cac66bf474" providerId="LiveId" clId="{023BEB8B-A595-4C70-8171-AB425AC50E67}" dt="2023-12-11T13:00:00.143" v="47" actId="20577"/>
      <pc:docMkLst>
        <pc:docMk/>
      </pc:docMkLst>
      <pc:sldChg chg="modSp">
        <pc:chgData name="MARIA KARAMPELIA" userId="9dfcc2cac66bf474" providerId="LiveId" clId="{023BEB8B-A595-4C70-8171-AB425AC50E67}" dt="2023-12-11T10:21:42.873" v="38"/>
        <pc:sldMkLst>
          <pc:docMk/>
          <pc:sldMk cId="2349654009" sldId="264"/>
        </pc:sldMkLst>
        <pc:spChg chg="mod">
          <ac:chgData name="MARIA KARAMPELIA" userId="9dfcc2cac66bf474" providerId="LiveId" clId="{023BEB8B-A595-4C70-8171-AB425AC50E67}" dt="2023-12-11T10:21:42.873" v="38"/>
          <ac:spMkLst>
            <pc:docMk/>
            <pc:sldMk cId="2349654009" sldId="264"/>
            <ac:spMk id="3" creationId="{00000000-0000-0000-0000-000000000000}"/>
          </ac:spMkLst>
        </pc:spChg>
      </pc:sldChg>
      <pc:sldChg chg="modSp mod">
        <pc:chgData name="MARIA KARAMPELIA" userId="9dfcc2cac66bf474" providerId="LiveId" clId="{023BEB8B-A595-4C70-8171-AB425AC50E67}" dt="2023-12-11T10:24:14.508" v="40" actId="20577"/>
        <pc:sldMkLst>
          <pc:docMk/>
          <pc:sldMk cId="3451431039" sldId="267"/>
        </pc:sldMkLst>
        <pc:spChg chg="mod">
          <ac:chgData name="MARIA KARAMPELIA" userId="9dfcc2cac66bf474" providerId="LiveId" clId="{023BEB8B-A595-4C70-8171-AB425AC50E67}" dt="2023-12-11T10:24:14.508" v="40" actId="20577"/>
          <ac:spMkLst>
            <pc:docMk/>
            <pc:sldMk cId="3451431039" sldId="267"/>
            <ac:spMk id="3" creationId="{00000000-0000-0000-0000-000000000000}"/>
          </ac:spMkLst>
        </pc:spChg>
      </pc:sldChg>
      <pc:sldChg chg="modSp mod">
        <pc:chgData name="MARIA KARAMPELIA" userId="9dfcc2cac66bf474" providerId="LiveId" clId="{023BEB8B-A595-4C70-8171-AB425AC50E67}" dt="2023-12-11T11:36:01.738" v="45" actId="20577"/>
        <pc:sldMkLst>
          <pc:docMk/>
          <pc:sldMk cId="1344834065" sldId="273"/>
        </pc:sldMkLst>
        <pc:spChg chg="mod">
          <ac:chgData name="MARIA KARAMPELIA" userId="9dfcc2cac66bf474" providerId="LiveId" clId="{023BEB8B-A595-4C70-8171-AB425AC50E67}" dt="2023-12-11T11:36:01.738" v="45" actId="20577"/>
          <ac:spMkLst>
            <pc:docMk/>
            <pc:sldMk cId="1344834065" sldId="273"/>
            <ac:spMk id="3" creationId="{00000000-0000-0000-0000-000000000000}"/>
          </ac:spMkLst>
        </pc:spChg>
      </pc:sldChg>
      <pc:sldChg chg="modSp mod">
        <pc:chgData name="MARIA KARAMPELIA" userId="9dfcc2cac66bf474" providerId="LiveId" clId="{023BEB8B-A595-4C70-8171-AB425AC50E67}" dt="2023-12-11T13:00:00.143" v="47" actId="20577"/>
        <pc:sldMkLst>
          <pc:docMk/>
          <pc:sldMk cId="977568820" sldId="299"/>
        </pc:sldMkLst>
        <pc:spChg chg="mod">
          <ac:chgData name="MARIA KARAMPELIA" userId="9dfcc2cac66bf474" providerId="LiveId" clId="{023BEB8B-A595-4C70-8171-AB425AC50E67}" dt="2023-12-11T13:00:00.143" v="47" actId="20577"/>
          <ac:spMkLst>
            <pc:docMk/>
            <pc:sldMk cId="977568820" sldId="299"/>
            <ac:spMk id="3" creationId="{00000000-0000-0000-0000-000000000000}"/>
          </ac:spMkLst>
        </pc:spChg>
      </pc:sldChg>
      <pc:sldChg chg="modSp mod">
        <pc:chgData name="MARIA KARAMPELIA" userId="9dfcc2cac66bf474" providerId="LiveId" clId="{023BEB8B-A595-4C70-8171-AB425AC50E67}" dt="2023-12-11T10:12:32.463" v="37" actId="20577"/>
        <pc:sldMkLst>
          <pc:docMk/>
          <pc:sldMk cId="1791312128" sldId="300"/>
        </pc:sldMkLst>
        <pc:spChg chg="mod">
          <ac:chgData name="MARIA KARAMPELIA" userId="9dfcc2cac66bf474" providerId="LiveId" clId="{023BEB8B-A595-4C70-8171-AB425AC50E67}" dt="2023-12-11T10:12:32.463" v="37" actId="20577"/>
          <ac:spMkLst>
            <pc:docMk/>
            <pc:sldMk cId="1791312128" sldId="300"/>
            <ac:spMk id="3" creationId="{5289A3AF-9075-6AA7-3C8B-09E22062609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F2E6BA-497A-7FA5-AF02-7E6C557A7FD0}"/>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9E9C9EC9-E75D-9D25-CD08-8085B50B70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14F7C76A-0112-A209-1EC0-44ED6582F25B}"/>
              </a:ext>
            </a:extLst>
          </p:cNvPr>
          <p:cNvSpPr>
            <a:spLocks noGrp="1"/>
          </p:cNvSpPr>
          <p:nvPr>
            <p:ph type="dt" sz="half" idx="10"/>
          </p:nvPr>
        </p:nvSpPr>
        <p:spPr/>
        <p:txBody>
          <a:bodyPr/>
          <a:lstStyle/>
          <a:p>
            <a:fld id="{32371F43-239F-435E-9B80-F92166DAAF47}" type="datetimeFigureOut">
              <a:rPr lang="el-GR" smtClean="0"/>
              <a:t>22/10/2024</a:t>
            </a:fld>
            <a:endParaRPr lang="el-GR"/>
          </a:p>
        </p:txBody>
      </p:sp>
      <p:sp>
        <p:nvSpPr>
          <p:cNvPr id="5" name="Θέση υποσέλιδου 4">
            <a:extLst>
              <a:ext uri="{FF2B5EF4-FFF2-40B4-BE49-F238E27FC236}">
                <a16:creationId xmlns:a16="http://schemas.microsoft.com/office/drawing/2014/main" id="{AF68CD46-CDE2-CCB2-EE85-F29DBFD983E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FD9BE8E-255F-43BE-BDC0-3BAE73E14240}"/>
              </a:ext>
            </a:extLst>
          </p:cNvPr>
          <p:cNvSpPr>
            <a:spLocks noGrp="1"/>
          </p:cNvSpPr>
          <p:nvPr>
            <p:ph type="sldNum" sz="quarter" idx="12"/>
          </p:nvPr>
        </p:nvSpPr>
        <p:spPr/>
        <p:txBody>
          <a:bodyPr/>
          <a:lstStyle/>
          <a:p>
            <a:fld id="{CB517E11-066A-4D46-9A1B-A6A3C674C9E8}" type="slidenum">
              <a:rPr lang="el-GR" smtClean="0"/>
              <a:t>‹#›</a:t>
            </a:fld>
            <a:endParaRPr lang="el-GR"/>
          </a:p>
        </p:txBody>
      </p:sp>
    </p:spTree>
    <p:extLst>
      <p:ext uri="{BB962C8B-B14F-4D97-AF65-F5344CB8AC3E}">
        <p14:creationId xmlns:p14="http://schemas.microsoft.com/office/powerpoint/2010/main" val="237170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4C4BE5-6508-48EE-4270-1C0653163DF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E642684-3FDD-BB04-3A69-1A119B01D053}"/>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283D19E-FDAA-8335-7716-DBD8A2B203A3}"/>
              </a:ext>
            </a:extLst>
          </p:cNvPr>
          <p:cNvSpPr>
            <a:spLocks noGrp="1"/>
          </p:cNvSpPr>
          <p:nvPr>
            <p:ph type="dt" sz="half" idx="10"/>
          </p:nvPr>
        </p:nvSpPr>
        <p:spPr/>
        <p:txBody>
          <a:bodyPr/>
          <a:lstStyle/>
          <a:p>
            <a:fld id="{32371F43-239F-435E-9B80-F92166DAAF47}" type="datetimeFigureOut">
              <a:rPr lang="el-GR" smtClean="0"/>
              <a:t>22/10/2024</a:t>
            </a:fld>
            <a:endParaRPr lang="el-GR"/>
          </a:p>
        </p:txBody>
      </p:sp>
      <p:sp>
        <p:nvSpPr>
          <p:cNvPr id="5" name="Θέση υποσέλιδου 4">
            <a:extLst>
              <a:ext uri="{FF2B5EF4-FFF2-40B4-BE49-F238E27FC236}">
                <a16:creationId xmlns:a16="http://schemas.microsoft.com/office/drawing/2014/main" id="{21C50704-82C3-F6E6-A3B2-5B9F546839A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5BD01AE-B0CA-DACE-E139-580A162EF6EF}"/>
              </a:ext>
            </a:extLst>
          </p:cNvPr>
          <p:cNvSpPr>
            <a:spLocks noGrp="1"/>
          </p:cNvSpPr>
          <p:nvPr>
            <p:ph type="sldNum" sz="quarter" idx="12"/>
          </p:nvPr>
        </p:nvSpPr>
        <p:spPr/>
        <p:txBody>
          <a:bodyPr/>
          <a:lstStyle/>
          <a:p>
            <a:fld id="{CB517E11-066A-4D46-9A1B-A6A3C674C9E8}" type="slidenum">
              <a:rPr lang="el-GR" smtClean="0"/>
              <a:t>‹#›</a:t>
            </a:fld>
            <a:endParaRPr lang="el-GR"/>
          </a:p>
        </p:txBody>
      </p:sp>
    </p:spTree>
    <p:extLst>
      <p:ext uri="{BB962C8B-B14F-4D97-AF65-F5344CB8AC3E}">
        <p14:creationId xmlns:p14="http://schemas.microsoft.com/office/powerpoint/2010/main" val="1778015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EAF9E196-D6B7-E8E8-9509-112982B468EF}"/>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0C862FC-FE77-5C44-8CA8-E44FE04A4B02}"/>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4F67A97-5896-90CB-438A-A1E7672261D9}"/>
              </a:ext>
            </a:extLst>
          </p:cNvPr>
          <p:cNvSpPr>
            <a:spLocks noGrp="1"/>
          </p:cNvSpPr>
          <p:nvPr>
            <p:ph type="dt" sz="half" idx="10"/>
          </p:nvPr>
        </p:nvSpPr>
        <p:spPr/>
        <p:txBody>
          <a:bodyPr/>
          <a:lstStyle/>
          <a:p>
            <a:fld id="{32371F43-239F-435E-9B80-F92166DAAF47}" type="datetimeFigureOut">
              <a:rPr lang="el-GR" smtClean="0"/>
              <a:t>22/10/2024</a:t>
            </a:fld>
            <a:endParaRPr lang="el-GR"/>
          </a:p>
        </p:txBody>
      </p:sp>
      <p:sp>
        <p:nvSpPr>
          <p:cNvPr id="5" name="Θέση υποσέλιδου 4">
            <a:extLst>
              <a:ext uri="{FF2B5EF4-FFF2-40B4-BE49-F238E27FC236}">
                <a16:creationId xmlns:a16="http://schemas.microsoft.com/office/drawing/2014/main" id="{778B4591-32DB-92A0-9C08-3F87DC57AC4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8FD10D1-E771-4627-6E77-D3ECDD098331}"/>
              </a:ext>
            </a:extLst>
          </p:cNvPr>
          <p:cNvSpPr>
            <a:spLocks noGrp="1"/>
          </p:cNvSpPr>
          <p:nvPr>
            <p:ph type="sldNum" sz="quarter" idx="12"/>
          </p:nvPr>
        </p:nvSpPr>
        <p:spPr/>
        <p:txBody>
          <a:bodyPr/>
          <a:lstStyle/>
          <a:p>
            <a:fld id="{CB517E11-066A-4D46-9A1B-A6A3C674C9E8}" type="slidenum">
              <a:rPr lang="el-GR" smtClean="0"/>
              <a:t>‹#›</a:t>
            </a:fld>
            <a:endParaRPr lang="el-GR"/>
          </a:p>
        </p:txBody>
      </p:sp>
    </p:spTree>
    <p:extLst>
      <p:ext uri="{BB962C8B-B14F-4D97-AF65-F5344CB8AC3E}">
        <p14:creationId xmlns:p14="http://schemas.microsoft.com/office/powerpoint/2010/main" val="416011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6B3222-CEEA-4288-2B8C-66898B5CA94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1EA52E5-95C7-4696-F2E8-3C2371275E8D}"/>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79D8B6A-4420-8C52-D5D9-CF46F594022B}"/>
              </a:ext>
            </a:extLst>
          </p:cNvPr>
          <p:cNvSpPr>
            <a:spLocks noGrp="1"/>
          </p:cNvSpPr>
          <p:nvPr>
            <p:ph type="dt" sz="half" idx="10"/>
          </p:nvPr>
        </p:nvSpPr>
        <p:spPr/>
        <p:txBody>
          <a:bodyPr/>
          <a:lstStyle/>
          <a:p>
            <a:fld id="{32371F43-239F-435E-9B80-F92166DAAF47}" type="datetimeFigureOut">
              <a:rPr lang="el-GR" smtClean="0"/>
              <a:t>22/10/2024</a:t>
            </a:fld>
            <a:endParaRPr lang="el-GR"/>
          </a:p>
        </p:txBody>
      </p:sp>
      <p:sp>
        <p:nvSpPr>
          <p:cNvPr id="5" name="Θέση υποσέλιδου 4">
            <a:extLst>
              <a:ext uri="{FF2B5EF4-FFF2-40B4-BE49-F238E27FC236}">
                <a16:creationId xmlns:a16="http://schemas.microsoft.com/office/drawing/2014/main" id="{CF381A68-6E5B-42BA-E754-67C39C508FC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07A4D2A-A7F8-84FF-FB1B-A774EF64C32B}"/>
              </a:ext>
            </a:extLst>
          </p:cNvPr>
          <p:cNvSpPr>
            <a:spLocks noGrp="1"/>
          </p:cNvSpPr>
          <p:nvPr>
            <p:ph type="sldNum" sz="quarter" idx="12"/>
          </p:nvPr>
        </p:nvSpPr>
        <p:spPr/>
        <p:txBody>
          <a:bodyPr/>
          <a:lstStyle/>
          <a:p>
            <a:fld id="{CB517E11-066A-4D46-9A1B-A6A3C674C9E8}" type="slidenum">
              <a:rPr lang="el-GR" smtClean="0"/>
              <a:t>‹#›</a:t>
            </a:fld>
            <a:endParaRPr lang="el-GR"/>
          </a:p>
        </p:txBody>
      </p:sp>
    </p:spTree>
    <p:extLst>
      <p:ext uri="{BB962C8B-B14F-4D97-AF65-F5344CB8AC3E}">
        <p14:creationId xmlns:p14="http://schemas.microsoft.com/office/powerpoint/2010/main" val="3967721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34F36C-E1F6-5499-ABD5-59D77A070E41}"/>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CA6B31D-0F5A-74D6-9393-5A55CBE2EA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03BFD541-ECD6-ACE0-854A-D14CB5CE8EFB}"/>
              </a:ext>
            </a:extLst>
          </p:cNvPr>
          <p:cNvSpPr>
            <a:spLocks noGrp="1"/>
          </p:cNvSpPr>
          <p:nvPr>
            <p:ph type="dt" sz="half" idx="10"/>
          </p:nvPr>
        </p:nvSpPr>
        <p:spPr/>
        <p:txBody>
          <a:bodyPr/>
          <a:lstStyle/>
          <a:p>
            <a:fld id="{32371F43-239F-435E-9B80-F92166DAAF47}" type="datetimeFigureOut">
              <a:rPr lang="el-GR" smtClean="0"/>
              <a:t>22/10/2024</a:t>
            </a:fld>
            <a:endParaRPr lang="el-GR"/>
          </a:p>
        </p:txBody>
      </p:sp>
      <p:sp>
        <p:nvSpPr>
          <p:cNvPr id="5" name="Θέση υποσέλιδου 4">
            <a:extLst>
              <a:ext uri="{FF2B5EF4-FFF2-40B4-BE49-F238E27FC236}">
                <a16:creationId xmlns:a16="http://schemas.microsoft.com/office/drawing/2014/main" id="{50E793B0-E77B-4B8D-49E9-3DD23C147D2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EB6A641-821F-70C7-04A4-7F88A5696AB2}"/>
              </a:ext>
            </a:extLst>
          </p:cNvPr>
          <p:cNvSpPr>
            <a:spLocks noGrp="1"/>
          </p:cNvSpPr>
          <p:nvPr>
            <p:ph type="sldNum" sz="quarter" idx="12"/>
          </p:nvPr>
        </p:nvSpPr>
        <p:spPr/>
        <p:txBody>
          <a:bodyPr/>
          <a:lstStyle/>
          <a:p>
            <a:fld id="{CB517E11-066A-4D46-9A1B-A6A3C674C9E8}" type="slidenum">
              <a:rPr lang="el-GR" smtClean="0"/>
              <a:t>‹#›</a:t>
            </a:fld>
            <a:endParaRPr lang="el-GR"/>
          </a:p>
        </p:txBody>
      </p:sp>
    </p:spTree>
    <p:extLst>
      <p:ext uri="{BB962C8B-B14F-4D97-AF65-F5344CB8AC3E}">
        <p14:creationId xmlns:p14="http://schemas.microsoft.com/office/powerpoint/2010/main" val="1538530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093F12-EBAF-6961-C4A5-ACF34214E5C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204B28B-4D8F-704D-AE92-246295D36778}"/>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9179E2C0-013A-4BC5-72E1-79C5BF5189A6}"/>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9394E321-A024-3AFA-1EFA-1836EC40C8D7}"/>
              </a:ext>
            </a:extLst>
          </p:cNvPr>
          <p:cNvSpPr>
            <a:spLocks noGrp="1"/>
          </p:cNvSpPr>
          <p:nvPr>
            <p:ph type="dt" sz="half" idx="10"/>
          </p:nvPr>
        </p:nvSpPr>
        <p:spPr/>
        <p:txBody>
          <a:bodyPr/>
          <a:lstStyle/>
          <a:p>
            <a:fld id="{32371F43-239F-435E-9B80-F92166DAAF47}" type="datetimeFigureOut">
              <a:rPr lang="el-GR" smtClean="0"/>
              <a:t>22/10/2024</a:t>
            </a:fld>
            <a:endParaRPr lang="el-GR"/>
          </a:p>
        </p:txBody>
      </p:sp>
      <p:sp>
        <p:nvSpPr>
          <p:cNvPr id="6" name="Θέση υποσέλιδου 5">
            <a:extLst>
              <a:ext uri="{FF2B5EF4-FFF2-40B4-BE49-F238E27FC236}">
                <a16:creationId xmlns:a16="http://schemas.microsoft.com/office/drawing/2014/main" id="{5B065780-9687-A539-3876-EC3875388E4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CCA02B3-D0C6-DF24-679C-E90164E3DFC9}"/>
              </a:ext>
            </a:extLst>
          </p:cNvPr>
          <p:cNvSpPr>
            <a:spLocks noGrp="1"/>
          </p:cNvSpPr>
          <p:nvPr>
            <p:ph type="sldNum" sz="quarter" idx="12"/>
          </p:nvPr>
        </p:nvSpPr>
        <p:spPr/>
        <p:txBody>
          <a:bodyPr/>
          <a:lstStyle/>
          <a:p>
            <a:fld id="{CB517E11-066A-4D46-9A1B-A6A3C674C9E8}" type="slidenum">
              <a:rPr lang="el-GR" smtClean="0"/>
              <a:t>‹#›</a:t>
            </a:fld>
            <a:endParaRPr lang="el-GR"/>
          </a:p>
        </p:txBody>
      </p:sp>
    </p:spTree>
    <p:extLst>
      <p:ext uri="{BB962C8B-B14F-4D97-AF65-F5344CB8AC3E}">
        <p14:creationId xmlns:p14="http://schemas.microsoft.com/office/powerpoint/2010/main" val="1812488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C646AE-E747-8980-1FEB-E39C89B08DDE}"/>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B676CD5-1047-9FB8-BEFB-4D2DFA7429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CBD859E1-A818-7934-B652-D3EEBBFBA984}"/>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043F1D97-8383-3389-6B44-EE5994FBE1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466FF797-E357-EEEF-791E-AE0A37636C69}"/>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F1AC8324-D251-1222-2ED2-F0A1120EA050}"/>
              </a:ext>
            </a:extLst>
          </p:cNvPr>
          <p:cNvSpPr>
            <a:spLocks noGrp="1"/>
          </p:cNvSpPr>
          <p:nvPr>
            <p:ph type="dt" sz="half" idx="10"/>
          </p:nvPr>
        </p:nvSpPr>
        <p:spPr/>
        <p:txBody>
          <a:bodyPr/>
          <a:lstStyle/>
          <a:p>
            <a:fld id="{32371F43-239F-435E-9B80-F92166DAAF47}" type="datetimeFigureOut">
              <a:rPr lang="el-GR" smtClean="0"/>
              <a:t>22/10/2024</a:t>
            </a:fld>
            <a:endParaRPr lang="el-GR"/>
          </a:p>
        </p:txBody>
      </p:sp>
      <p:sp>
        <p:nvSpPr>
          <p:cNvPr id="8" name="Θέση υποσέλιδου 7">
            <a:extLst>
              <a:ext uri="{FF2B5EF4-FFF2-40B4-BE49-F238E27FC236}">
                <a16:creationId xmlns:a16="http://schemas.microsoft.com/office/drawing/2014/main" id="{E56F0315-E89F-1F77-5FAC-604F5ED90848}"/>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E7996902-AF2F-70C6-E3AE-ACE544F7776C}"/>
              </a:ext>
            </a:extLst>
          </p:cNvPr>
          <p:cNvSpPr>
            <a:spLocks noGrp="1"/>
          </p:cNvSpPr>
          <p:nvPr>
            <p:ph type="sldNum" sz="quarter" idx="12"/>
          </p:nvPr>
        </p:nvSpPr>
        <p:spPr/>
        <p:txBody>
          <a:bodyPr/>
          <a:lstStyle/>
          <a:p>
            <a:fld id="{CB517E11-066A-4D46-9A1B-A6A3C674C9E8}" type="slidenum">
              <a:rPr lang="el-GR" smtClean="0"/>
              <a:t>‹#›</a:t>
            </a:fld>
            <a:endParaRPr lang="el-GR"/>
          </a:p>
        </p:txBody>
      </p:sp>
    </p:spTree>
    <p:extLst>
      <p:ext uri="{BB962C8B-B14F-4D97-AF65-F5344CB8AC3E}">
        <p14:creationId xmlns:p14="http://schemas.microsoft.com/office/powerpoint/2010/main" val="3165944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1F616B-8ABC-17CE-A9D2-55D8F051CC9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B7FC0580-9D23-EC9C-2F94-4B5A3D99A4A0}"/>
              </a:ext>
            </a:extLst>
          </p:cNvPr>
          <p:cNvSpPr>
            <a:spLocks noGrp="1"/>
          </p:cNvSpPr>
          <p:nvPr>
            <p:ph type="dt" sz="half" idx="10"/>
          </p:nvPr>
        </p:nvSpPr>
        <p:spPr/>
        <p:txBody>
          <a:bodyPr/>
          <a:lstStyle/>
          <a:p>
            <a:fld id="{32371F43-239F-435E-9B80-F92166DAAF47}" type="datetimeFigureOut">
              <a:rPr lang="el-GR" smtClean="0"/>
              <a:t>22/10/2024</a:t>
            </a:fld>
            <a:endParaRPr lang="el-GR"/>
          </a:p>
        </p:txBody>
      </p:sp>
      <p:sp>
        <p:nvSpPr>
          <p:cNvPr id="4" name="Θέση υποσέλιδου 3">
            <a:extLst>
              <a:ext uri="{FF2B5EF4-FFF2-40B4-BE49-F238E27FC236}">
                <a16:creationId xmlns:a16="http://schemas.microsoft.com/office/drawing/2014/main" id="{091B5F23-A182-4E14-DDC3-97D5152B6629}"/>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E0827A2F-075C-A546-2553-1810BEB8A85A}"/>
              </a:ext>
            </a:extLst>
          </p:cNvPr>
          <p:cNvSpPr>
            <a:spLocks noGrp="1"/>
          </p:cNvSpPr>
          <p:nvPr>
            <p:ph type="sldNum" sz="quarter" idx="12"/>
          </p:nvPr>
        </p:nvSpPr>
        <p:spPr/>
        <p:txBody>
          <a:bodyPr/>
          <a:lstStyle/>
          <a:p>
            <a:fld id="{CB517E11-066A-4D46-9A1B-A6A3C674C9E8}" type="slidenum">
              <a:rPr lang="el-GR" smtClean="0"/>
              <a:t>‹#›</a:t>
            </a:fld>
            <a:endParaRPr lang="el-GR"/>
          </a:p>
        </p:txBody>
      </p:sp>
    </p:spTree>
    <p:extLst>
      <p:ext uri="{BB962C8B-B14F-4D97-AF65-F5344CB8AC3E}">
        <p14:creationId xmlns:p14="http://schemas.microsoft.com/office/powerpoint/2010/main" val="1198512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6A6D314B-2981-7AB5-034C-779D91F27903}"/>
              </a:ext>
            </a:extLst>
          </p:cNvPr>
          <p:cNvSpPr>
            <a:spLocks noGrp="1"/>
          </p:cNvSpPr>
          <p:nvPr>
            <p:ph type="dt" sz="half" idx="10"/>
          </p:nvPr>
        </p:nvSpPr>
        <p:spPr/>
        <p:txBody>
          <a:bodyPr/>
          <a:lstStyle/>
          <a:p>
            <a:fld id="{32371F43-239F-435E-9B80-F92166DAAF47}" type="datetimeFigureOut">
              <a:rPr lang="el-GR" smtClean="0"/>
              <a:t>22/10/2024</a:t>
            </a:fld>
            <a:endParaRPr lang="el-GR"/>
          </a:p>
        </p:txBody>
      </p:sp>
      <p:sp>
        <p:nvSpPr>
          <p:cNvPr id="3" name="Θέση υποσέλιδου 2">
            <a:extLst>
              <a:ext uri="{FF2B5EF4-FFF2-40B4-BE49-F238E27FC236}">
                <a16:creationId xmlns:a16="http://schemas.microsoft.com/office/drawing/2014/main" id="{198895A9-D1A6-208F-77A8-80DB6DAE8AD9}"/>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1C276D9F-1B4E-2577-C0CB-3F366C00B32B}"/>
              </a:ext>
            </a:extLst>
          </p:cNvPr>
          <p:cNvSpPr>
            <a:spLocks noGrp="1"/>
          </p:cNvSpPr>
          <p:nvPr>
            <p:ph type="sldNum" sz="quarter" idx="12"/>
          </p:nvPr>
        </p:nvSpPr>
        <p:spPr/>
        <p:txBody>
          <a:bodyPr/>
          <a:lstStyle/>
          <a:p>
            <a:fld id="{CB517E11-066A-4D46-9A1B-A6A3C674C9E8}" type="slidenum">
              <a:rPr lang="el-GR" smtClean="0"/>
              <a:t>‹#›</a:t>
            </a:fld>
            <a:endParaRPr lang="el-GR"/>
          </a:p>
        </p:txBody>
      </p:sp>
    </p:spTree>
    <p:extLst>
      <p:ext uri="{BB962C8B-B14F-4D97-AF65-F5344CB8AC3E}">
        <p14:creationId xmlns:p14="http://schemas.microsoft.com/office/powerpoint/2010/main" val="14609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39C467-8F05-20A2-33B4-052816753F7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F1F8E14-2FF2-67D3-DD44-98C889D31B0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3713E086-4EC0-0613-B891-EAF102B451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09BB09D7-23E6-6914-B587-B417EA2F18F5}"/>
              </a:ext>
            </a:extLst>
          </p:cNvPr>
          <p:cNvSpPr>
            <a:spLocks noGrp="1"/>
          </p:cNvSpPr>
          <p:nvPr>
            <p:ph type="dt" sz="half" idx="10"/>
          </p:nvPr>
        </p:nvSpPr>
        <p:spPr/>
        <p:txBody>
          <a:bodyPr/>
          <a:lstStyle/>
          <a:p>
            <a:fld id="{32371F43-239F-435E-9B80-F92166DAAF47}" type="datetimeFigureOut">
              <a:rPr lang="el-GR" smtClean="0"/>
              <a:t>22/10/2024</a:t>
            </a:fld>
            <a:endParaRPr lang="el-GR"/>
          </a:p>
        </p:txBody>
      </p:sp>
      <p:sp>
        <p:nvSpPr>
          <p:cNvPr id="6" name="Θέση υποσέλιδου 5">
            <a:extLst>
              <a:ext uri="{FF2B5EF4-FFF2-40B4-BE49-F238E27FC236}">
                <a16:creationId xmlns:a16="http://schemas.microsoft.com/office/drawing/2014/main" id="{1A7A0408-13C0-378E-E75A-44F67E6670F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17F1B7E-DD38-C886-4FFF-1577A911ACCF}"/>
              </a:ext>
            </a:extLst>
          </p:cNvPr>
          <p:cNvSpPr>
            <a:spLocks noGrp="1"/>
          </p:cNvSpPr>
          <p:nvPr>
            <p:ph type="sldNum" sz="quarter" idx="12"/>
          </p:nvPr>
        </p:nvSpPr>
        <p:spPr/>
        <p:txBody>
          <a:bodyPr/>
          <a:lstStyle/>
          <a:p>
            <a:fld id="{CB517E11-066A-4D46-9A1B-A6A3C674C9E8}" type="slidenum">
              <a:rPr lang="el-GR" smtClean="0"/>
              <a:t>‹#›</a:t>
            </a:fld>
            <a:endParaRPr lang="el-GR"/>
          </a:p>
        </p:txBody>
      </p:sp>
    </p:spTree>
    <p:extLst>
      <p:ext uri="{BB962C8B-B14F-4D97-AF65-F5344CB8AC3E}">
        <p14:creationId xmlns:p14="http://schemas.microsoft.com/office/powerpoint/2010/main" val="3353264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91B5CA-CBD8-8C9A-C99D-37EC5BB9739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889E12A9-8014-F785-6391-03F0B3A512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DE0320DB-1D73-DE85-51D7-4716424F0F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2D0E4CE-5F1D-8A53-4F64-20BB643A4EFE}"/>
              </a:ext>
            </a:extLst>
          </p:cNvPr>
          <p:cNvSpPr>
            <a:spLocks noGrp="1"/>
          </p:cNvSpPr>
          <p:nvPr>
            <p:ph type="dt" sz="half" idx="10"/>
          </p:nvPr>
        </p:nvSpPr>
        <p:spPr/>
        <p:txBody>
          <a:bodyPr/>
          <a:lstStyle/>
          <a:p>
            <a:fld id="{32371F43-239F-435E-9B80-F92166DAAF47}" type="datetimeFigureOut">
              <a:rPr lang="el-GR" smtClean="0"/>
              <a:t>22/10/2024</a:t>
            </a:fld>
            <a:endParaRPr lang="el-GR"/>
          </a:p>
        </p:txBody>
      </p:sp>
      <p:sp>
        <p:nvSpPr>
          <p:cNvPr id="6" name="Θέση υποσέλιδου 5">
            <a:extLst>
              <a:ext uri="{FF2B5EF4-FFF2-40B4-BE49-F238E27FC236}">
                <a16:creationId xmlns:a16="http://schemas.microsoft.com/office/drawing/2014/main" id="{4D2F2AB0-3BE9-CBE7-07FD-6EA19F78F12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3CD7BBC-D631-B2D8-0A90-7417BE64FF35}"/>
              </a:ext>
            </a:extLst>
          </p:cNvPr>
          <p:cNvSpPr>
            <a:spLocks noGrp="1"/>
          </p:cNvSpPr>
          <p:nvPr>
            <p:ph type="sldNum" sz="quarter" idx="12"/>
          </p:nvPr>
        </p:nvSpPr>
        <p:spPr/>
        <p:txBody>
          <a:bodyPr/>
          <a:lstStyle/>
          <a:p>
            <a:fld id="{CB517E11-066A-4D46-9A1B-A6A3C674C9E8}" type="slidenum">
              <a:rPr lang="el-GR" smtClean="0"/>
              <a:t>‹#›</a:t>
            </a:fld>
            <a:endParaRPr lang="el-GR"/>
          </a:p>
        </p:txBody>
      </p:sp>
    </p:spTree>
    <p:extLst>
      <p:ext uri="{BB962C8B-B14F-4D97-AF65-F5344CB8AC3E}">
        <p14:creationId xmlns:p14="http://schemas.microsoft.com/office/powerpoint/2010/main" val="2593322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6532D9B2-2545-0E04-CE76-185EC297AE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8952DA5-FB92-80C1-B761-8AF8607CC5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481896C-802E-0A88-7B0E-6F400F99E8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371F43-239F-435E-9B80-F92166DAAF47}" type="datetimeFigureOut">
              <a:rPr lang="el-GR" smtClean="0"/>
              <a:t>22/10/2024</a:t>
            </a:fld>
            <a:endParaRPr lang="el-GR"/>
          </a:p>
        </p:txBody>
      </p:sp>
      <p:sp>
        <p:nvSpPr>
          <p:cNvPr id="5" name="Θέση υποσέλιδου 4">
            <a:extLst>
              <a:ext uri="{FF2B5EF4-FFF2-40B4-BE49-F238E27FC236}">
                <a16:creationId xmlns:a16="http://schemas.microsoft.com/office/drawing/2014/main" id="{0A33D020-DC26-8783-741C-85B28F6BBA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4441C684-E3F7-65F7-3C3D-2C3AFBF14A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517E11-066A-4D46-9A1B-A6A3C674C9E8}" type="slidenum">
              <a:rPr lang="el-GR" smtClean="0"/>
              <a:t>‹#›</a:t>
            </a:fld>
            <a:endParaRPr lang="el-GR"/>
          </a:p>
        </p:txBody>
      </p:sp>
    </p:spTree>
    <p:extLst>
      <p:ext uri="{BB962C8B-B14F-4D97-AF65-F5344CB8AC3E}">
        <p14:creationId xmlns:p14="http://schemas.microsoft.com/office/powerpoint/2010/main" val="14864467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_ftnref1"/><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_ftn1"/><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_ftnref1"/><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2600CD-AB16-BCBC-F5FC-C804F5E6278F}"/>
              </a:ext>
            </a:extLst>
          </p:cNvPr>
          <p:cNvSpPr>
            <a:spLocks noGrp="1"/>
          </p:cNvSpPr>
          <p:nvPr>
            <p:ph type="ctrTitle"/>
          </p:nvPr>
        </p:nvSpPr>
        <p:spPr>
          <a:xfrm>
            <a:off x="0" y="98946"/>
            <a:ext cx="12192000" cy="4653887"/>
          </a:xfrm>
        </p:spPr>
        <p:txBody>
          <a:bodyPr>
            <a:normAutofit/>
          </a:bodyPr>
          <a:lstStyle/>
          <a:p>
            <a:r>
              <a:rPr lang="el-GR" sz="3600" b="1" dirty="0"/>
              <a:t>ΑΓΙΟΛΟΓΙΑ ΕΟΡΤΟΛΟΓΙΑ</a:t>
            </a:r>
            <a:br>
              <a:rPr lang="el-GR" sz="3600" b="1" dirty="0"/>
            </a:br>
            <a:r>
              <a:rPr lang="el-GR" sz="3600" b="1" dirty="0"/>
              <a:t>ΕΝΟΤΗΤΑ </a:t>
            </a:r>
            <a:r>
              <a:rPr lang="en-US" sz="3600" b="1" dirty="0"/>
              <a:t>5</a:t>
            </a:r>
            <a:r>
              <a:rPr lang="el-GR" sz="3600" b="1" baseline="30000" dirty="0"/>
              <a:t>Η</a:t>
            </a:r>
            <a:r>
              <a:rPr lang="el-GR" sz="3600" b="1" dirty="0"/>
              <a:t> </a:t>
            </a:r>
            <a:br>
              <a:rPr lang="el-GR" sz="3600" b="1" dirty="0"/>
            </a:br>
            <a:r>
              <a:rPr lang="el-GR" sz="3600" b="1" dirty="0"/>
              <a:t>ΤΕΛΕΙΩΣΗ ΤΗΣ ΑΓΙΟΤΗΤΑΣ</a:t>
            </a:r>
            <a:br>
              <a:rPr lang="el-GR" sz="3600" b="1" dirty="0"/>
            </a:br>
            <a:r>
              <a:rPr lang="en-US" sz="3600" b="1" dirty="0"/>
              <a:t> H A</a:t>
            </a:r>
            <a:r>
              <a:rPr lang="el-GR" sz="3600" b="1" dirty="0"/>
              <a:t>ΣΚΗΣΗ – ΠΡΑΚΤΙΚΗ - ΚΑΘΑΡΣΗ</a:t>
            </a:r>
            <a:br>
              <a:rPr lang="el-GR" sz="3600" dirty="0"/>
            </a:br>
            <a:r>
              <a:rPr lang="el-GR" sz="3600" b="1" dirty="0">
                <a:solidFill>
                  <a:srgbClr val="FF0000"/>
                </a:solidFill>
              </a:rPr>
              <a:t>Από τα βιβλία του Δημητρίου Γ. Τσάμη</a:t>
            </a:r>
            <a:br>
              <a:rPr lang="el-GR" sz="3600" b="1" dirty="0">
                <a:solidFill>
                  <a:srgbClr val="FF0000"/>
                </a:solidFill>
              </a:rPr>
            </a:br>
            <a:r>
              <a:rPr lang="el-GR" sz="3600" b="1" i="1" dirty="0">
                <a:solidFill>
                  <a:srgbClr val="FF0000"/>
                </a:solidFill>
              </a:rPr>
              <a:t>ΑΓΙΟΛΟΓΙΑ ΤΗΣ ΟΡΘΟΔΟΞΗΣ ΕΚΚΛΗΣΙΑΣ</a:t>
            </a:r>
            <a:r>
              <a:rPr lang="en-US" sz="3600" b="1" i="1" dirty="0">
                <a:solidFill>
                  <a:srgbClr val="FF0000"/>
                </a:solidFill>
              </a:rPr>
              <a:t>,</a:t>
            </a:r>
            <a:br>
              <a:rPr lang="el-GR" sz="3600" b="1" i="1" dirty="0">
                <a:solidFill>
                  <a:srgbClr val="FF0000"/>
                </a:solidFill>
              </a:rPr>
            </a:br>
            <a:r>
              <a:rPr lang="el-GR" sz="3600" b="1" dirty="0">
                <a:solidFill>
                  <a:srgbClr val="FF0000"/>
                </a:solidFill>
              </a:rPr>
              <a:t>ΕΚΔΟΣΕΙΣ Π. ΠΟΥΡΝΑΡΑ, ΘΕΣΣΑΛΟΝΙΚΗ 1999, </a:t>
            </a:r>
            <a:r>
              <a:rPr lang="el-GR" sz="3600" b="1" dirty="0" err="1">
                <a:solidFill>
                  <a:srgbClr val="FF0000"/>
                </a:solidFill>
              </a:rPr>
              <a:t>σσ</a:t>
            </a:r>
            <a:r>
              <a:rPr lang="el-GR" sz="3600" b="1" dirty="0">
                <a:solidFill>
                  <a:srgbClr val="FF0000"/>
                </a:solidFill>
              </a:rPr>
              <a:t>. 168-176 και της Μαρίας </a:t>
            </a:r>
            <a:r>
              <a:rPr lang="el-GR" sz="3600" b="1" dirty="0" err="1">
                <a:solidFill>
                  <a:srgbClr val="FF0000"/>
                </a:solidFill>
              </a:rPr>
              <a:t>Καράμπελια</a:t>
            </a:r>
            <a:r>
              <a:rPr lang="el-GR" sz="3600" b="1" dirty="0">
                <a:solidFill>
                  <a:srgbClr val="FF0000"/>
                </a:solidFill>
              </a:rPr>
              <a:t>, </a:t>
            </a:r>
            <a:r>
              <a:rPr lang="el-GR" sz="3600" b="1" i="1" dirty="0">
                <a:solidFill>
                  <a:srgbClr val="FF0000"/>
                </a:solidFill>
              </a:rPr>
              <a:t>Εμπειρική βίωση της θείας γνώσης</a:t>
            </a:r>
            <a:r>
              <a:rPr lang="el-GR" sz="3600" b="1" dirty="0">
                <a:solidFill>
                  <a:srgbClr val="FF0000"/>
                </a:solidFill>
              </a:rPr>
              <a:t>, Θεσσαλονίκη 2013, Εκδόσεις Αντ. Σταμούλη, </a:t>
            </a:r>
            <a:r>
              <a:rPr lang="el-GR" sz="3600" b="1" dirty="0" err="1">
                <a:solidFill>
                  <a:srgbClr val="FF0000"/>
                </a:solidFill>
              </a:rPr>
              <a:t>σσ</a:t>
            </a:r>
            <a:r>
              <a:rPr lang="el-GR" sz="3600" b="1" dirty="0">
                <a:solidFill>
                  <a:srgbClr val="FF0000"/>
                </a:solidFill>
              </a:rPr>
              <a:t>. 261-336 </a:t>
            </a:r>
            <a:endParaRPr lang="el-GR" sz="3600" dirty="0"/>
          </a:p>
        </p:txBody>
      </p:sp>
      <p:sp>
        <p:nvSpPr>
          <p:cNvPr id="3" name="Υπότιτλος 2">
            <a:extLst>
              <a:ext uri="{FF2B5EF4-FFF2-40B4-BE49-F238E27FC236}">
                <a16:creationId xmlns:a16="http://schemas.microsoft.com/office/drawing/2014/main" id="{66915289-22DC-A6A5-CD19-D45BD8E81DD3}"/>
              </a:ext>
            </a:extLst>
          </p:cNvPr>
          <p:cNvSpPr>
            <a:spLocks noGrp="1"/>
          </p:cNvSpPr>
          <p:nvPr>
            <p:ph type="subTitle" idx="1"/>
          </p:nvPr>
        </p:nvSpPr>
        <p:spPr>
          <a:xfrm>
            <a:off x="1619534" y="4954137"/>
            <a:ext cx="9144000" cy="1804917"/>
          </a:xfrm>
        </p:spPr>
        <p:txBody>
          <a:bodyPr>
            <a:normAutofit/>
          </a:bodyPr>
          <a:lstStyle/>
          <a:p>
            <a:r>
              <a:rPr lang="el-GR" sz="2400" dirty="0"/>
              <a:t>Ζ΄ ΕΞΑΜΗΝΟ</a:t>
            </a:r>
            <a:br>
              <a:rPr lang="el-GR" sz="2400" dirty="0"/>
            </a:br>
            <a:r>
              <a:rPr lang="el-GR" sz="2400" dirty="0"/>
              <a:t>ΙΕΡΑΤΙΚΩΝ ΣΠΟΥΔΩΝ</a:t>
            </a:r>
          </a:p>
          <a:p>
            <a:r>
              <a:rPr lang="el-GR" sz="2400" dirty="0"/>
              <a:t>ΔΙΔΑΣΚΟΥΣΑ: ΜΑΡΙΑ Κ. ΚΑΡΑΜΠΕΛΙΑ</a:t>
            </a:r>
          </a:p>
          <a:p>
            <a:r>
              <a:rPr lang="el-GR" sz="2400" dirty="0"/>
              <a:t>2022-2023</a:t>
            </a:r>
          </a:p>
          <a:p>
            <a:endParaRPr lang="el-GR" dirty="0"/>
          </a:p>
        </p:txBody>
      </p:sp>
    </p:spTree>
    <p:extLst>
      <p:ext uri="{BB962C8B-B14F-4D97-AF65-F5344CB8AC3E}">
        <p14:creationId xmlns:p14="http://schemas.microsoft.com/office/powerpoint/2010/main" val="328667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13386" y="9524"/>
            <a:ext cx="11565228" cy="614921"/>
          </a:xfrm>
        </p:spPr>
        <p:txBody>
          <a:bodyPr>
            <a:normAutofit fontScale="90000"/>
          </a:bodyPr>
          <a:lstStyle/>
          <a:p>
            <a:pPr algn="ctr"/>
            <a:r>
              <a:rPr lang="el-GR" dirty="0"/>
              <a:t>Η «πρακτική» ως η στενή και τεθλιμμένη οδός</a:t>
            </a:r>
          </a:p>
        </p:txBody>
      </p:sp>
      <p:sp>
        <p:nvSpPr>
          <p:cNvPr id="3" name="Θέση περιεχομένου 2"/>
          <p:cNvSpPr>
            <a:spLocks noGrp="1"/>
          </p:cNvSpPr>
          <p:nvPr>
            <p:ph idx="1"/>
          </p:nvPr>
        </p:nvSpPr>
        <p:spPr>
          <a:xfrm>
            <a:off x="0" y="624446"/>
            <a:ext cx="12192000" cy="6233554"/>
          </a:xfrm>
        </p:spPr>
        <p:txBody>
          <a:bodyPr>
            <a:normAutofit fontScale="85000" lnSpcReduction="20000"/>
          </a:bodyPr>
          <a:lstStyle/>
          <a:p>
            <a:r>
              <a:rPr lang="el-GR" dirty="0"/>
              <a:t>Ο "</a:t>
            </a:r>
            <a:r>
              <a:rPr lang="el-GR" b="1" i="1" dirty="0"/>
              <a:t>κόπος</a:t>
            </a:r>
            <a:r>
              <a:rPr lang="el-GR" dirty="0"/>
              <a:t>" της </a:t>
            </a:r>
            <a:r>
              <a:rPr lang="el-GR" dirty="0" err="1"/>
              <a:t>ευαγριανής</a:t>
            </a:r>
            <a:r>
              <a:rPr lang="el-GR" dirty="0"/>
              <a:t> ορολογίας ταυτίζεται άμεσα με την έννοια της "</a:t>
            </a:r>
            <a:r>
              <a:rPr lang="el-GR" b="1" i="1" dirty="0" err="1"/>
              <a:t>ἐργασίας</a:t>
            </a:r>
            <a:r>
              <a:rPr lang="el-GR" dirty="0"/>
              <a:t>", όπως παρουσιάζεται στη </a:t>
            </a:r>
            <a:r>
              <a:rPr lang="el-GR" dirty="0" err="1"/>
              <a:t>μακαριανή</a:t>
            </a:r>
            <a:r>
              <a:rPr lang="el-GR" dirty="0"/>
              <a:t> θεολογία. Η "</a:t>
            </a:r>
            <a:r>
              <a:rPr lang="el-GR" i="1" dirty="0" err="1"/>
              <a:t>ἐργασία</a:t>
            </a:r>
            <a:r>
              <a:rPr lang="el-GR" dirty="0"/>
              <a:t>" δεν είναι μία ιδέα γενική και αφηρημένη αλλά πράξη ειδική και συγκεκριμένη, από τη στιγμή που ο Μακάριος την ορίζει: "</a:t>
            </a:r>
            <a:r>
              <a:rPr lang="el-GR" i="1" dirty="0"/>
              <a:t>Τί δέ </a:t>
            </a:r>
            <a:r>
              <a:rPr lang="el-GR" i="1" dirty="0" err="1"/>
              <a:t>ἐστιν</a:t>
            </a:r>
            <a:r>
              <a:rPr lang="el-GR" i="1" dirty="0"/>
              <a:t> ἡ </a:t>
            </a:r>
            <a:r>
              <a:rPr lang="el-GR" i="1" dirty="0" err="1"/>
              <a:t>ἐργασία</a:t>
            </a:r>
            <a:r>
              <a:rPr lang="el-GR" i="1" dirty="0"/>
              <a:t> </a:t>
            </a:r>
            <a:r>
              <a:rPr lang="el-GR" i="1" dirty="0" err="1"/>
              <a:t>τοῦ</a:t>
            </a:r>
            <a:r>
              <a:rPr lang="el-GR" i="1" dirty="0"/>
              <a:t> </a:t>
            </a:r>
            <a:r>
              <a:rPr lang="el-GR" i="1" dirty="0" err="1"/>
              <a:t>ἀνθρώπου</a:t>
            </a:r>
            <a:r>
              <a:rPr lang="el-GR" i="1" dirty="0"/>
              <a:t>; </a:t>
            </a:r>
            <a:r>
              <a:rPr lang="el-GR" i="1" dirty="0" err="1"/>
              <a:t>Τὸ</a:t>
            </a:r>
            <a:r>
              <a:rPr lang="el-GR" i="1" dirty="0"/>
              <a:t> </a:t>
            </a:r>
            <a:r>
              <a:rPr lang="el-GR" i="1" dirty="0" err="1"/>
              <a:t>ἀποτάξασθαι</a:t>
            </a:r>
            <a:r>
              <a:rPr lang="el-GR" i="1" dirty="0"/>
              <a:t>, </a:t>
            </a:r>
            <a:r>
              <a:rPr lang="el-GR" i="1" dirty="0" err="1"/>
              <a:t>τὸ</a:t>
            </a:r>
            <a:r>
              <a:rPr lang="el-GR" i="1" dirty="0"/>
              <a:t> </a:t>
            </a:r>
            <a:r>
              <a:rPr lang="el-GR" i="1" dirty="0" err="1"/>
              <a:t>ἐξελθεῖν</a:t>
            </a:r>
            <a:r>
              <a:rPr lang="el-GR" i="1" dirty="0"/>
              <a:t> </a:t>
            </a:r>
            <a:r>
              <a:rPr lang="el-GR" i="1" dirty="0" err="1"/>
              <a:t>ἐκ</a:t>
            </a:r>
            <a:r>
              <a:rPr lang="el-GR" i="1" dirty="0"/>
              <a:t> </a:t>
            </a:r>
            <a:r>
              <a:rPr lang="el-GR" i="1" dirty="0" err="1"/>
              <a:t>τοῦ</a:t>
            </a:r>
            <a:r>
              <a:rPr lang="el-GR" i="1" dirty="0"/>
              <a:t> κόσμου, </a:t>
            </a:r>
            <a:r>
              <a:rPr lang="el-GR" i="1" dirty="0" err="1"/>
              <a:t>τό</a:t>
            </a:r>
            <a:r>
              <a:rPr lang="el-GR" i="1" dirty="0"/>
              <a:t> </a:t>
            </a:r>
            <a:r>
              <a:rPr lang="el-GR" i="1" dirty="0" err="1"/>
              <a:t>ὑπομένειν</a:t>
            </a:r>
            <a:r>
              <a:rPr lang="el-GR" i="1" dirty="0"/>
              <a:t> </a:t>
            </a:r>
            <a:r>
              <a:rPr lang="el-GR" i="1" dirty="0" err="1"/>
              <a:t>ἐν</a:t>
            </a:r>
            <a:r>
              <a:rPr lang="el-GR" i="1" dirty="0"/>
              <a:t> </a:t>
            </a:r>
            <a:r>
              <a:rPr lang="el-GR" i="1" dirty="0" err="1"/>
              <a:t>τῇ</a:t>
            </a:r>
            <a:r>
              <a:rPr lang="el-GR" i="1" dirty="0"/>
              <a:t> </a:t>
            </a:r>
            <a:r>
              <a:rPr lang="el-GR" i="1" dirty="0" err="1"/>
              <a:t>εὐχῇ</a:t>
            </a:r>
            <a:r>
              <a:rPr lang="el-GR" i="1" dirty="0"/>
              <a:t>, </a:t>
            </a:r>
            <a:r>
              <a:rPr lang="el-GR" i="1" dirty="0" err="1"/>
              <a:t>τὸ</a:t>
            </a:r>
            <a:r>
              <a:rPr lang="el-GR" i="1" dirty="0"/>
              <a:t> </a:t>
            </a:r>
            <a:r>
              <a:rPr lang="el-GR" i="1" dirty="0" err="1"/>
              <a:t>ἀγρυπνεῖν</a:t>
            </a:r>
            <a:r>
              <a:rPr lang="el-GR" i="1" dirty="0"/>
              <a:t>, </a:t>
            </a:r>
            <a:r>
              <a:rPr lang="el-GR" i="1" dirty="0" err="1"/>
              <a:t>τὸ</a:t>
            </a:r>
            <a:r>
              <a:rPr lang="el-GR" i="1" dirty="0"/>
              <a:t> </a:t>
            </a:r>
            <a:r>
              <a:rPr lang="el-GR" i="1" dirty="0" err="1"/>
              <a:t>ἀγαπᾷν</a:t>
            </a:r>
            <a:r>
              <a:rPr lang="el-GR" i="1" dirty="0"/>
              <a:t> </a:t>
            </a:r>
            <a:r>
              <a:rPr lang="el-GR" i="1" dirty="0" err="1"/>
              <a:t>τὸν</a:t>
            </a:r>
            <a:r>
              <a:rPr lang="el-GR" i="1" dirty="0"/>
              <a:t> </a:t>
            </a:r>
            <a:r>
              <a:rPr lang="el-GR" i="1" dirty="0" err="1"/>
              <a:t>Θεὸν</a:t>
            </a:r>
            <a:r>
              <a:rPr lang="el-GR" i="1" dirty="0"/>
              <a:t> </a:t>
            </a:r>
            <a:r>
              <a:rPr lang="el-GR" i="1" dirty="0" err="1"/>
              <a:t>καὶ</a:t>
            </a:r>
            <a:r>
              <a:rPr lang="el-GR" i="1" dirty="0"/>
              <a:t> </a:t>
            </a:r>
            <a:r>
              <a:rPr lang="el-GR" i="1" dirty="0" err="1"/>
              <a:t>τοὺς</a:t>
            </a:r>
            <a:r>
              <a:rPr lang="el-GR" i="1" dirty="0"/>
              <a:t> </a:t>
            </a:r>
            <a:r>
              <a:rPr lang="el-GR" i="1" dirty="0" err="1"/>
              <a:t>ἀδελφούς</a:t>
            </a:r>
            <a:r>
              <a:rPr lang="el-GR" i="1" dirty="0"/>
              <a:t>. </a:t>
            </a:r>
            <a:r>
              <a:rPr lang="el-GR" i="1" dirty="0" err="1"/>
              <a:t>Τοῦτο</a:t>
            </a:r>
            <a:r>
              <a:rPr lang="el-GR" i="1" dirty="0"/>
              <a:t> </a:t>
            </a:r>
            <a:r>
              <a:rPr lang="el-GR" i="1" dirty="0" err="1"/>
              <a:t>ἴδιον</a:t>
            </a:r>
            <a:r>
              <a:rPr lang="el-GR" i="1" dirty="0"/>
              <a:t> </a:t>
            </a:r>
            <a:r>
              <a:rPr lang="el-GR" i="1" dirty="0" err="1"/>
              <a:t>ὑπομένειν</a:t>
            </a:r>
            <a:r>
              <a:rPr lang="el-GR" i="1" dirty="0"/>
              <a:t> </a:t>
            </a:r>
            <a:r>
              <a:rPr lang="el-GR" i="1" dirty="0" err="1"/>
              <a:t>αὐτοῦ</a:t>
            </a:r>
            <a:r>
              <a:rPr lang="el-GR" i="1" dirty="0"/>
              <a:t> </a:t>
            </a:r>
            <a:r>
              <a:rPr lang="el-GR" i="1" dirty="0" err="1"/>
              <a:t>ἐστιν</a:t>
            </a:r>
            <a:r>
              <a:rPr lang="el-GR" dirty="0"/>
              <a:t>"</a:t>
            </a:r>
            <a:r>
              <a:rPr lang="en-GB" dirty="0"/>
              <a:t> </a:t>
            </a:r>
            <a:r>
              <a:rPr lang="el-GR" dirty="0"/>
              <a:t>(</a:t>
            </a:r>
            <a:r>
              <a:rPr lang="el-GR" i="1" dirty="0" err="1"/>
              <a:t>Ὁμιλίαι</a:t>
            </a:r>
            <a:r>
              <a:rPr lang="el-GR" i="1" dirty="0"/>
              <a:t> </a:t>
            </a:r>
            <a:r>
              <a:rPr lang="el-GR" i="1" dirty="0" err="1"/>
              <a:t>Πνευματικαὶ</a:t>
            </a:r>
            <a:r>
              <a:rPr lang="el-GR" i="1" dirty="0"/>
              <a:t> ΚΣΤ΄</a:t>
            </a:r>
            <a:r>
              <a:rPr lang="el-GR" dirty="0"/>
              <a:t>, </a:t>
            </a:r>
            <a:r>
              <a:rPr lang="en-GB" dirty="0"/>
              <a:t>PG</a:t>
            </a:r>
            <a:r>
              <a:rPr lang="el-GR" dirty="0"/>
              <a:t> 34, 688 </a:t>
            </a:r>
            <a:r>
              <a:rPr lang="en-GB" dirty="0"/>
              <a:t>D</a:t>
            </a:r>
            <a:r>
              <a:rPr lang="el-GR" dirty="0"/>
              <a:t>).</a:t>
            </a:r>
          </a:p>
          <a:p>
            <a:pPr lvl="0"/>
            <a:r>
              <a:rPr lang="el-GR" dirty="0">
                <a:ea typeface="Times New Roman" panose="02020603050405020304" pitchFamily="18" charset="0"/>
              </a:rPr>
              <a:t>Ο </a:t>
            </a:r>
            <a:r>
              <a:rPr lang="el-GR" dirty="0" err="1">
                <a:ea typeface="Times New Roman" panose="02020603050405020304" pitchFamily="18" charset="0"/>
              </a:rPr>
              <a:t>μακαριανός</a:t>
            </a:r>
            <a:r>
              <a:rPr lang="el-GR" dirty="0">
                <a:ea typeface="Times New Roman" panose="02020603050405020304" pitchFamily="18" charset="0"/>
              </a:rPr>
              <a:t> ορισμός συμπίπτει εννοιολογικά με τη λακωνική μα περιεκτική σε νοήματα νουθεσία του </a:t>
            </a:r>
            <a:r>
              <a:rPr lang="el-GR" dirty="0" err="1">
                <a:ea typeface="Times New Roman" panose="02020603050405020304" pitchFamily="18" charset="0"/>
              </a:rPr>
              <a:t>Ευαγρίου</a:t>
            </a:r>
            <a:r>
              <a:rPr lang="el-GR" dirty="0">
                <a:ea typeface="Times New Roman" panose="02020603050405020304" pitchFamily="18" charset="0"/>
              </a:rPr>
              <a:t> προς το μοναχό </a:t>
            </a:r>
            <a:r>
              <a:rPr lang="el-GR" dirty="0" err="1">
                <a:ea typeface="Times New Roman" panose="02020603050405020304" pitchFamily="18" charset="0"/>
              </a:rPr>
              <a:t>Ευλόγιο</a:t>
            </a:r>
            <a:r>
              <a:rPr lang="el-GR" dirty="0">
                <a:ea typeface="Times New Roman" panose="02020603050405020304" pitchFamily="18" charset="0"/>
              </a:rPr>
              <a:t>: «</a:t>
            </a:r>
            <a:r>
              <a:rPr lang="el-GR" i="1" dirty="0" err="1">
                <a:ea typeface="Times New Roman" panose="02020603050405020304" pitchFamily="18" charset="0"/>
              </a:rPr>
              <a:t>Ἔστω</a:t>
            </a:r>
            <a:r>
              <a:rPr lang="el-GR" i="1" dirty="0">
                <a:ea typeface="Times New Roman" panose="02020603050405020304" pitchFamily="18" charset="0"/>
              </a:rPr>
              <a:t> σοι </a:t>
            </a:r>
            <a:r>
              <a:rPr lang="el-GR" i="1" dirty="0" err="1">
                <a:ea typeface="Times New Roman" panose="02020603050405020304" pitchFamily="18" charset="0"/>
              </a:rPr>
              <a:t>τιμὴ</a:t>
            </a:r>
            <a:r>
              <a:rPr lang="el-GR" i="1" dirty="0">
                <a:ea typeface="Times New Roman" panose="02020603050405020304" pitchFamily="18" charset="0"/>
              </a:rPr>
              <a:t> ὁ πόνος </a:t>
            </a:r>
            <a:r>
              <a:rPr lang="el-GR" i="1" dirty="0" err="1">
                <a:ea typeface="Times New Roman" panose="02020603050405020304" pitchFamily="18" charset="0"/>
              </a:rPr>
              <a:t>τῶν</a:t>
            </a:r>
            <a:r>
              <a:rPr lang="el-GR" i="1" dirty="0">
                <a:ea typeface="Times New Roman" panose="02020603050405020304" pitchFamily="18" charset="0"/>
              </a:rPr>
              <a:t> </a:t>
            </a:r>
            <a:r>
              <a:rPr lang="el-GR" i="1" dirty="0" err="1">
                <a:ea typeface="Times New Roman" panose="02020603050405020304" pitchFamily="18" charset="0"/>
              </a:rPr>
              <a:t>ἀρετῶν</a:t>
            </a:r>
            <a:r>
              <a:rPr lang="el-GR" dirty="0">
                <a:ea typeface="Times New Roman" panose="02020603050405020304" pitchFamily="18" charset="0"/>
              </a:rPr>
              <a:t>» (</a:t>
            </a:r>
            <a:r>
              <a:rPr lang="el-GR" i="1" dirty="0">
                <a:ea typeface="Times New Roman" panose="02020603050405020304" pitchFamily="18" charset="0"/>
                <a:cs typeface="Times New Roman" panose="02020603050405020304" pitchFamily="18" charset="0"/>
              </a:rPr>
              <a:t>Λόγος </a:t>
            </a:r>
            <a:r>
              <a:rPr lang="el-GR" i="1" dirty="0" err="1">
                <a:ea typeface="Times New Roman" panose="02020603050405020304" pitchFamily="18" charset="0"/>
                <a:cs typeface="Times New Roman" panose="02020603050405020304" pitchFamily="18" charset="0"/>
              </a:rPr>
              <a:t>πρὸς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Εὐλόγιον</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μοναχὸν</a:t>
            </a:r>
            <a:r>
              <a:rPr lang="el-GR" dirty="0">
                <a:ea typeface="Times New Roman" panose="02020603050405020304" pitchFamily="18" charset="0"/>
                <a:cs typeface="Times New Roman" panose="02020603050405020304" pitchFamily="18" charset="0"/>
              </a:rPr>
              <a:t>, </a:t>
            </a:r>
            <a:r>
              <a:rPr lang="en-GB" dirty="0">
                <a:ea typeface="Times New Roman" panose="02020603050405020304" pitchFamily="18" charset="0"/>
                <a:cs typeface="Times New Roman" panose="02020603050405020304" pitchFamily="18" charset="0"/>
              </a:rPr>
              <a:t>PG</a:t>
            </a:r>
            <a:r>
              <a:rPr lang="el-GR" dirty="0">
                <a:ea typeface="Times New Roman" panose="02020603050405020304" pitchFamily="18" charset="0"/>
                <a:cs typeface="Times New Roman" panose="02020603050405020304" pitchFamily="18" charset="0"/>
              </a:rPr>
              <a:t> 79, 1096 </a:t>
            </a:r>
            <a:r>
              <a:rPr lang="en-GB" dirty="0">
                <a:ea typeface="Times New Roman" panose="02020603050405020304" pitchFamily="18" charset="0"/>
                <a:cs typeface="Times New Roman" panose="02020603050405020304" pitchFamily="18" charset="0"/>
              </a:rPr>
              <a:t>C</a:t>
            </a:r>
            <a:r>
              <a:rPr lang="el-GR" dirty="0">
                <a:ea typeface="Times New Roman" panose="02020603050405020304" pitchFamily="18" charset="0"/>
                <a:cs typeface="Times New Roman" panose="02020603050405020304" pitchFamily="18" charset="0"/>
              </a:rPr>
              <a:t>).</a:t>
            </a:r>
          </a:p>
          <a:p>
            <a:r>
              <a:rPr lang="el-GR" dirty="0"/>
              <a:t>Τελικά, η αποδοχή της τεθλιμμένης οδού ισοδυναμεί με τη </a:t>
            </a:r>
            <a:r>
              <a:rPr lang="el-GR" b="1" dirty="0">
                <a:solidFill>
                  <a:srgbClr val="FF0000"/>
                </a:solidFill>
              </a:rPr>
              <a:t>μίμηση του θείου πάθους</a:t>
            </a:r>
            <a:r>
              <a:rPr lang="el-GR" dirty="0"/>
              <a:t>. Στο σημείο αυτό, ο Μακάριος είναι απόλυτος. Εάν ο Θεός έζησε έτσι πάνω στη γη, πρέπει και ο άνθρωπος να γίνει μιμητής του, που σημαίνει ότι πρέπει να σταυρωθεί μαζί μ’ εκείνον που σταυρώθηκε, να πάθει μ’ εκείνον που έπαθε ώστε να δοξαστεί μαζί μ’ εκείνον που δοξάστηκε. Διότι δεν είναι δυνατόν να μπει κανείς στην πόλη των αγίων, ν’ αναπαυθεί και να βασιλεύσει μαζί με το βασιλιά στους απέραντους αιώνες, αν δεν περάσει δυσκολίες και δεν βαδίσει τον στενό, τον τραχύ και τον δύσκολο δρόμο: "</a:t>
            </a:r>
            <a:r>
              <a:rPr lang="el-GR" i="1" dirty="0" err="1"/>
              <a:t>Εἰ</a:t>
            </a:r>
            <a:r>
              <a:rPr lang="el-GR" i="1" dirty="0"/>
              <a:t> ὁ </a:t>
            </a:r>
            <a:r>
              <a:rPr lang="el-GR" i="1" dirty="0" err="1"/>
              <a:t>Θεὸς</a:t>
            </a:r>
            <a:r>
              <a:rPr lang="el-GR" i="1" dirty="0"/>
              <a:t> </a:t>
            </a:r>
            <a:r>
              <a:rPr lang="el-GR" i="1" dirty="0" err="1"/>
              <a:t>οὕτως</a:t>
            </a:r>
            <a:r>
              <a:rPr lang="el-GR" i="1" dirty="0"/>
              <a:t> </a:t>
            </a:r>
            <a:r>
              <a:rPr lang="el-GR" i="1" dirty="0" err="1"/>
              <a:t>διόδευσεν</a:t>
            </a:r>
            <a:r>
              <a:rPr lang="el-GR" i="1" dirty="0"/>
              <a:t> </a:t>
            </a:r>
            <a:r>
              <a:rPr lang="el-GR" i="1" dirty="0" err="1"/>
              <a:t>ἐπὶ</a:t>
            </a:r>
            <a:r>
              <a:rPr lang="el-GR" i="1" dirty="0"/>
              <a:t> </a:t>
            </a:r>
            <a:r>
              <a:rPr lang="el-GR" i="1" dirty="0" err="1"/>
              <a:t>τῆς</a:t>
            </a:r>
            <a:r>
              <a:rPr lang="el-GR" i="1" dirty="0"/>
              <a:t> </a:t>
            </a:r>
            <a:r>
              <a:rPr lang="el-GR" i="1" dirty="0" err="1"/>
              <a:t>γῆς</a:t>
            </a:r>
            <a:r>
              <a:rPr lang="el-GR" i="1" dirty="0"/>
              <a:t>, </a:t>
            </a:r>
            <a:r>
              <a:rPr lang="el-GR" i="1" dirty="0" err="1"/>
              <a:t>ὀφείλεις</a:t>
            </a:r>
            <a:r>
              <a:rPr lang="el-GR" i="1" dirty="0"/>
              <a:t> </a:t>
            </a:r>
            <a:r>
              <a:rPr lang="el-GR" i="1" dirty="0" err="1"/>
              <a:t>καὶ</a:t>
            </a:r>
            <a:r>
              <a:rPr lang="el-GR" i="1" dirty="0"/>
              <a:t> </a:t>
            </a:r>
            <a:r>
              <a:rPr lang="el-GR" i="1" dirty="0" err="1"/>
              <a:t>σὺ</a:t>
            </a:r>
            <a:r>
              <a:rPr lang="el-GR" i="1" dirty="0"/>
              <a:t> μιμητής </a:t>
            </a:r>
            <a:r>
              <a:rPr lang="el-GR" i="1" dirty="0" err="1"/>
              <a:t>αὐτοῦ</a:t>
            </a:r>
            <a:r>
              <a:rPr lang="el-GR" i="1" dirty="0"/>
              <a:t> γενέσθαι... </a:t>
            </a:r>
            <a:r>
              <a:rPr lang="el-GR" i="1" dirty="0" err="1"/>
              <a:t>Χρὴ</a:t>
            </a:r>
            <a:r>
              <a:rPr lang="el-GR" i="1" dirty="0"/>
              <a:t> γάρ σε </a:t>
            </a:r>
            <a:r>
              <a:rPr lang="el-GR" i="1" dirty="0" err="1"/>
              <a:t>συσταυρωθῆναι</a:t>
            </a:r>
            <a:r>
              <a:rPr lang="el-GR" i="1" dirty="0"/>
              <a:t> </a:t>
            </a:r>
            <a:r>
              <a:rPr lang="el-GR" i="1" dirty="0" err="1"/>
              <a:t>τῷ</a:t>
            </a:r>
            <a:r>
              <a:rPr lang="el-GR" i="1" dirty="0"/>
              <a:t> </a:t>
            </a:r>
            <a:r>
              <a:rPr lang="el-GR" i="1" dirty="0" err="1"/>
              <a:t>σταυρωθέντι</a:t>
            </a:r>
            <a:r>
              <a:rPr lang="el-GR" i="1" dirty="0"/>
              <a:t>, </a:t>
            </a:r>
            <a:r>
              <a:rPr lang="el-GR" i="1" dirty="0" err="1"/>
              <a:t>συμπαθεῖν</a:t>
            </a:r>
            <a:r>
              <a:rPr lang="el-GR" i="1" dirty="0"/>
              <a:t> </a:t>
            </a:r>
            <a:r>
              <a:rPr lang="el-GR" i="1" dirty="0" err="1"/>
              <a:t>τῷ</a:t>
            </a:r>
            <a:r>
              <a:rPr lang="el-GR" i="1" dirty="0"/>
              <a:t> </a:t>
            </a:r>
            <a:r>
              <a:rPr lang="el-GR" i="1" dirty="0" err="1"/>
              <a:t>παθόντι</a:t>
            </a:r>
            <a:r>
              <a:rPr lang="el-GR" i="1" dirty="0"/>
              <a:t>, </a:t>
            </a:r>
            <a:r>
              <a:rPr lang="el-GR" i="1" dirty="0" err="1"/>
              <a:t>ἵνα</a:t>
            </a:r>
            <a:r>
              <a:rPr lang="el-GR" i="1" dirty="0"/>
              <a:t> </a:t>
            </a:r>
            <a:r>
              <a:rPr lang="el-GR" i="1" dirty="0" err="1"/>
              <a:t>οὕτως</a:t>
            </a:r>
            <a:r>
              <a:rPr lang="el-GR" i="1" dirty="0"/>
              <a:t> </a:t>
            </a:r>
            <a:r>
              <a:rPr lang="el-GR" i="1" dirty="0" err="1"/>
              <a:t>συνδοξασθῇς</a:t>
            </a:r>
            <a:r>
              <a:rPr lang="el-GR" i="1" dirty="0"/>
              <a:t> </a:t>
            </a:r>
            <a:r>
              <a:rPr lang="el-GR" i="1" dirty="0" err="1"/>
              <a:t>τῷ</a:t>
            </a:r>
            <a:r>
              <a:rPr lang="el-GR" i="1" dirty="0"/>
              <a:t> </a:t>
            </a:r>
            <a:r>
              <a:rPr lang="el-GR" i="1" dirty="0" err="1"/>
              <a:t>δοξασθέντι</a:t>
            </a:r>
            <a:r>
              <a:rPr lang="el-GR" i="1" dirty="0"/>
              <a:t>... </a:t>
            </a:r>
            <a:r>
              <a:rPr lang="el-GR" i="1" dirty="0" err="1"/>
              <a:t>Οὐκ</a:t>
            </a:r>
            <a:r>
              <a:rPr lang="el-GR" i="1" dirty="0"/>
              <a:t> </a:t>
            </a:r>
            <a:r>
              <a:rPr lang="el-GR" i="1" dirty="0" err="1"/>
              <a:t>ἐγχωρεῖ</a:t>
            </a:r>
            <a:r>
              <a:rPr lang="el-GR" i="1" dirty="0"/>
              <a:t> </a:t>
            </a:r>
            <a:r>
              <a:rPr lang="el-GR" i="1" dirty="0" err="1"/>
              <a:t>γὰρ</a:t>
            </a:r>
            <a:r>
              <a:rPr lang="el-GR" i="1" dirty="0"/>
              <a:t> </a:t>
            </a:r>
            <a:r>
              <a:rPr lang="el-GR" i="1" dirty="0" err="1"/>
              <a:t>ἄνευ</a:t>
            </a:r>
            <a:r>
              <a:rPr lang="el-GR" i="1" dirty="0"/>
              <a:t> παθημάτων, </a:t>
            </a:r>
            <a:r>
              <a:rPr lang="el-GR" i="1" dirty="0" err="1"/>
              <a:t>καὶ</a:t>
            </a:r>
            <a:r>
              <a:rPr lang="el-GR" i="1" dirty="0"/>
              <a:t> </a:t>
            </a:r>
            <a:r>
              <a:rPr lang="el-GR" i="1" dirty="0" err="1"/>
              <a:t>τῆς</a:t>
            </a:r>
            <a:r>
              <a:rPr lang="el-GR" i="1" dirty="0"/>
              <a:t> τραχείας </a:t>
            </a:r>
            <a:r>
              <a:rPr lang="el-GR" i="1" dirty="0" err="1"/>
              <a:t>καὶ</a:t>
            </a:r>
            <a:r>
              <a:rPr lang="el-GR" i="1" dirty="0"/>
              <a:t> </a:t>
            </a:r>
            <a:r>
              <a:rPr lang="el-GR" i="1" dirty="0" err="1"/>
              <a:t>στενῆς</a:t>
            </a:r>
            <a:r>
              <a:rPr lang="el-GR" i="1" dirty="0"/>
              <a:t> </a:t>
            </a:r>
            <a:r>
              <a:rPr lang="el-GR" i="1" dirty="0" err="1"/>
              <a:t>καὶ</a:t>
            </a:r>
            <a:r>
              <a:rPr lang="el-GR" i="1" dirty="0"/>
              <a:t> τεθλιμμένης </a:t>
            </a:r>
            <a:r>
              <a:rPr lang="el-GR" i="1" dirty="0" err="1"/>
              <a:t>ὁδοῦ</a:t>
            </a:r>
            <a:r>
              <a:rPr lang="el-GR" i="1" dirty="0"/>
              <a:t> </a:t>
            </a:r>
            <a:r>
              <a:rPr lang="el-GR" i="1" dirty="0" err="1"/>
              <a:t>εἰσελθεῖν</a:t>
            </a:r>
            <a:r>
              <a:rPr lang="el-GR" i="1" dirty="0"/>
              <a:t> </a:t>
            </a:r>
            <a:r>
              <a:rPr lang="el-GR" i="1" dirty="0" err="1"/>
              <a:t>τινα</a:t>
            </a:r>
            <a:r>
              <a:rPr lang="el-GR" i="1" dirty="0"/>
              <a:t> </a:t>
            </a:r>
            <a:r>
              <a:rPr lang="el-GR" i="1" dirty="0" err="1"/>
              <a:t>εἰς</a:t>
            </a:r>
            <a:r>
              <a:rPr lang="el-GR" i="1" dirty="0"/>
              <a:t> </a:t>
            </a:r>
            <a:r>
              <a:rPr lang="el-GR" i="1" dirty="0" err="1"/>
              <a:t>τὴν</a:t>
            </a:r>
            <a:r>
              <a:rPr lang="el-GR" i="1" dirty="0"/>
              <a:t> πόλιν </a:t>
            </a:r>
            <a:r>
              <a:rPr lang="el-GR" i="1" dirty="0" err="1"/>
              <a:t>τῶν</a:t>
            </a:r>
            <a:r>
              <a:rPr lang="el-GR" i="1" dirty="0"/>
              <a:t> </a:t>
            </a:r>
            <a:r>
              <a:rPr lang="el-GR" i="1" dirty="0" err="1"/>
              <a:t>ἁγίων</a:t>
            </a:r>
            <a:r>
              <a:rPr lang="el-GR" i="1" dirty="0"/>
              <a:t>, </a:t>
            </a:r>
            <a:r>
              <a:rPr lang="el-GR" i="1" dirty="0" err="1"/>
              <a:t>καὶ</a:t>
            </a:r>
            <a:r>
              <a:rPr lang="el-GR" i="1" dirty="0"/>
              <a:t> </a:t>
            </a:r>
            <a:r>
              <a:rPr lang="el-GR" i="1" dirty="0" err="1"/>
              <a:t>ἀναπαυθῆναι</a:t>
            </a:r>
            <a:r>
              <a:rPr lang="el-GR" i="1" dirty="0"/>
              <a:t>, </a:t>
            </a:r>
            <a:r>
              <a:rPr lang="el-GR" i="1" dirty="0" err="1"/>
              <a:t>καὶ</a:t>
            </a:r>
            <a:r>
              <a:rPr lang="el-GR" i="1" dirty="0"/>
              <a:t> </a:t>
            </a:r>
            <a:r>
              <a:rPr lang="el-GR" i="1" dirty="0" err="1"/>
              <a:t>συμβασιλεῦσαι</a:t>
            </a:r>
            <a:r>
              <a:rPr lang="el-GR" i="1" dirty="0"/>
              <a:t> </a:t>
            </a:r>
            <a:r>
              <a:rPr lang="el-GR" i="1" dirty="0" err="1"/>
              <a:t>τῷ</a:t>
            </a:r>
            <a:r>
              <a:rPr lang="el-GR" i="1" dirty="0"/>
              <a:t> </a:t>
            </a:r>
            <a:r>
              <a:rPr lang="el-GR" i="1" dirty="0" err="1"/>
              <a:t>βασιλεῖ</a:t>
            </a:r>
            <a:r>
              <a:rPr lang="el-GR" i="1" dirty="0"/>
              <a:t> </a:t>
            </a:r>
            <a:r>
              <a:rPr lang="el-GR" i="1" dirty="0" err="1"/>
              <a:t>εἰς</a:t>
            </a:r>
            <a:r>
              <a:rPr lang="el-GR" i="1" dirty="0"/>
              <a:t> </a:t>
            </a:r>
            <a:r>
              <a:rPr lang="el-GR" i="1" dirty="0" err="1"/>
              <a:t>τοὺς</a:t>
            </a:r>
            <a:r>
              <a:rPr lang="el-GR" i="1" dirty="0"/>
              <a:t> </a:t>
            </a:r>
            <a:r>
              <a:rPr lang="el-GR" i="1" dirty="0" err="1"/>
              <a:t>ἀπεράντους</a:t>
            </a:r>
            <a:r>
              <a:rPr lang="el-GR" i="1" dirty="0"/>
              <a:t> </a:t>
            </a:r>
            <a:r>
              <a:rPr lang="el-GR" i="1" dirty="0" err="1"/>
              <a:t>αἰῶνες</a:t>
            </a:r>
            <a:r>
              <a:rPr lang="el-GR" dirty="0"/>
              <a:t>"</a:t>
            </a:r>
            <a:r>
              <a:rPr lang="el-GR" i="1" dirty="0"/>
              <a:t> </a:t>
            </a:r>
            <a:r>
              <a:rPr lang="el-GR" dirty="0"/>
              <a:t>(</a:t>
            </a:r>
            <a:r>
              <a:rPr lang="el-GR" i="1" dirty="0" err="1"/>
              <a:t>Ὁμιλίαι</a:t>
            </a:r>
            <a:r>
              <a:rPr lang="el-GR" i="1" dirty="0"/>
              <a:t> </a:t>
            </a:r>
            <a:r>
              <a:rPr lang="el-GR" i="1" dirty="0" err="1"/>
              <a:t>Πνευματικαὶ</a:t>
            </a:r>
            <a:r>
              <a:rPr lang="el-GR" i="1" dirty="0"/>
              <a:t> ΙΒ΄</a:t>
            </a:r>
            <a:r>
              <a:rPr lang="el-GR" dirty="0"/>
              <a:t>, </a:t>
            </a:r>
            <a:r>
              <a:rPr lang="en-GB" dirty="0"/>
              <a:t>PG</a:t>
            </a:r>
            <a:r>
              <a:rPr lang="el-GR" dirty="0"/>
              <a:t> 34, 560 </a:t>
            </a:r>
            <a:r>
              <a:rPr lang="en-GB" dirty="0"/>
              <a:t>BC</a:t>
            </a:r>
            <a:r>
              <a:rPr lang="el-GR" dirty="0"/>
              <a:t>). </a:t>
            </a:r>
          </a:p>
          <a:p>
            <a:endParaRPr lang="el-GR" dirty="0"/>
          </a:p>
          <a:p>
            <a:endParaRPr lang="el-GR" dirty="0"/>
          </a:p>
        </p:txBody>
      </p:sp>
      <p:sp>
        <p:nvSpPr>
          <p:cNvPr id="4" name="Rectangle 1"/>
          <p:cNvSpPr>
            <a:spLocks noChangeArrowheads="1"/>
          </p:cNvSpPr>
          <p:nvPr/>
        </p:nvSpPr>
        <p:spPr bwMode="auto">
          <a:xfrm>
            <a:off x="0" y="-461665"/>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l-GR" sz="1800" b="0" i="0" u="none" strike="noStrike" cap="none" normalizeH="0" baseline="0" dirty="0">
                <a:ln>
                  <a:noFill/>
                </a:ln>
                <a:solidFill>
                  <a:schemeClr val="tx1"/>
                </a:solidFill>
                <a:effectLst/>
                <a:latin typeface="Arial" panose="020B0604020202020204" pitchFamily="34" charset="0"/>
              </a:rPr>
            </a:br>
            <a:endParaRPr kumimoji="0" lang="el-GR" sz="1800" b="0" i="0" u="none" strike="noStrike" cap="none" normalizeH="0" baseline="0" dirty="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6" name="Rectangle 3"/>
          <p:cNvSpPr>
            <a:spLocks noChangeArrowheads="1"/>
          </p:cNvSpPr>
          <p:nvPr/>
        </p:nvSpPr>
        <p:spPr bwMode="auto">
          <a:xfrm>
            <a:off x="5860038" y="107320"/>
            <a:ext cx="471924"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252413" algn="just"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a:t>
            </a:r>
            <a:endParaRPr kumimoji="0" 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70645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93690" y="0"/>
            <a:ext cx="11204620" cy="631065"/>
          </a:xfrm>
        </p:spPr>
        <p:txBody>
          <a:bodyPr>
            <a:normAutofit fontScale="90000"/>
          </a:bodyPr>
          <a:lstStyle/>
          <a:p>
            <a:pPr algn="ctr"/>
            <a:r>
              <a:rPr lang="el-GR" dirty="0"/>
              <a:t>Η «πρακτική» ως η στενή και τεθλιμμένη οδός</a:t>
            </a:r>
          </a:p>
        </p:txBody>
      </p:sp>
      <p:sp>
        <p:nvSpPr>
          <p:cNvPr id="3" name="Θέση περιεχομένου 2"/>
          <p:cNvSpPr>
            <a:spLocks noGrp="1"/>
          </p:cNvSpPr>
          <p:nvPr>
            <p:ph idx="1"/>
          </p:nvPr>
        </p:nvSpPr>
        <p:spPr>
          <a:xfrm>
            <a:off x="0" y="524858"/>
            <a:ext cx="12192000" cy="6333141"/>
          </a:xfrm>
        </p:spPr>
        <p:txBody>
          <a:bodyPr>
            <a:normAutofit lnSpcReduction="10000"/>
          </a:bodyPr>
          <a:lstStyle/>
          <a:p>
            <a:r>
              <a:rPr lang="el-GR" dirty="0"/>
              <a:t>Την ίδια ακριβώς άποψη προβάλλει και ο Διάδοχος, από τη στιγμή που αναγνωρίζει στο πρόσωπο του Χριστού το μοναδικό πρότυπο και απόλυτο εκφραστή της ανθρώπινης αγωνιστικότητας. Ο Χριστός είναι ο δάσκαλος της ιερής αγωγής, που με το πάθος του μας αφήνει ένα καθαρό υπογραμμό της διάθεσης για ιερούς αγώνες: "</a:t>
            </a:r>
            <a:r>
              <a:rPr lang="el-GR" i="1" dirty="0"/>
              <a:t>Ὁ Κύριος </a:t>
            </a:r>
            <a:r>
              <a:rPr lang="el-GR" i="1" dirty="0" err="1"/>
              <a:t>ἡμῶν</a:t>
            </a:r>
            <a:r>
              <a:rPr lang="el-GR" i="1" dirty="0"/>
              <a:t> </a:t>
            </a:r>
            <a:r>
              <a:rPr lang="el-GR" i="1" dirty="0" err="1"/>
              <a:t>καὶ</a:t>
            </a:r>
            <a:r>
              <a:rPr lang="el-GR" i="1" dirty="0"/>
              <a:t> ταύτης </a:t>
            </a:r>
            <a:r>
              <a:rPr lang="el-GR" i="1" dirty="0" err="1"/>
              <a:t>τῆς</a:t>
            </a:r>
            <a:r>
              <a:rPr lang="el-GR" i="1" dirty="0"/>
              <a:t> </a:t>
            </a:r>
            <a:r>
              <a:rPr lang="el-GR" i="1" dirty="0" err="1"/>
              <a:t>ἱερᾶς</a:t>
            </a:r>
            <a:r>
              <a:rPr lang="el-GR" i="1" dirty="0"/>
              <a:t> πολιτείας δάσκαλος ’</a:t>
            </a:r>
            <a:r>
              <a:rPr lang="el-GR" i="1" dirty="0" err="1"/>
              <a:t>Ιησοῦς</a:t>
            </a:r>
            <a:r>
              <a:rPr lang="el-GR" i="1" dirty="0"/>
              <a:t> Χριστός </a:t>
            </a:r>
            <a:r>
              <a:rPr lang="el-GR" i="1" dirty="0" err="1"/>
              <a:t>ὄξος</a:t>
            </a:r>
            <a:r>
              <a:rPr lang="el-GR" i="1" dirty="0"/>
              <a:t> </a:t>
            </a:r>
            <a:r>
              <a:rPr lang="el-GR" i="1" dirty="0" err="1"/>
              <a:t>ἐν</a:t>
            </a:r>
            <a:r>
              <a:rPr lang="el-GR" i="1" dirty="0"/>
              <a:t> </a:t>
            </a:r>
            <a:r>
              <a:rPr lang="el-GR" i="1" dirty="0" err="1"/>
              <a:t>τῷ</a:t>
            </a:r>
            <a:r>
              <a:rPr lang="el-GR" i="1" dirty="0"/>
              <a:t> πάθει </a:t>
            </a:r>
            <a:r>
              <a:rPr lang="el-GR" i="1" dirty="0" err="1"/>
              <a:t>παρᾶ</a:t>
            </a:r>
            <a:r>
              <a:rPr lang="el-GR" i="1" dirty="0"/>
              <a:t> </a:t>
            </a:r>
            <a:r>
              <a:rPr lang="el-GR" i="1" dirty="0" err="1"/>
              <a:t>τῶν</a:t>
            </a:r>
            <a:r>
              <a:rPr lang="el-GR" i="1" dirty="0"/>
              <a:t> </a:t>
            </a:r>
            <a:r>
              <a:rPr lang="el-GR" i="1" dirty="0" err="1"/>
              <a:t>ὑπουργούντων</a:t>
            </a:r>
            <a:r>
              <a:rPr lang="el-GR" i="1" dirty="0"/>
              <a:t> </a:t>
            </a:r>
            <a:r>
              <a:rPr lang="el-GR" i="1" dirty="0" err="1"/>
              <a:t>τοῖς</a:t>
            </a:r>
            <a:r>
              <a:rPr lang="el-GR" i="1" dirty="0"/>
              <a:t> </a:t>
            </a:r>
            <a:r>
              <a:rPr lang="el-GR" i="1" dirty="0" err="1"/>
              <a:t>διαβολικοῖς</a:t>
            </a:r>
            <a:r>
              <a:rPr lang="el-GR" i="1" dirty="0"/>
              <a:t> </a:t>
            </a:r>
            <a:r>
              <a:rPr lang="el-GR" i="1" dirty="0" err="1"/>
              <a:t>ἐπιτάγμασι</a:t>
            </a:r>
            <a:r>
              <a:rPr lang="el-GR" i="1" dirty="0"/>
              <a:t> </a:t>
            </a:r>
            <a:r>
              <a:rPr lang="el-GR" i="1" dirty="0" err="1"/>
              <a:t>πεπότισται</a:t>
            </a:r>
            <a:r>
              <a:rPr lang="el-GR" i="1" dirty="0"/>
              <a:t>, </a:t>
            </a:r>
            <a:r>
              <a:rPr lang="el-GR" i="1" dirty="0" err="1"/>
              <a:t>ἵν</a:t>
            </a:r>
            <a:r>
              <a:rPr lang="el-GR" i="1" dirty="0"/>
              <a:t>’ </a:t>
            </a:r>
            <a:r>
              <a:rPr lang="el-GR" i="1" dirty="0" err="1"/>
              <a:t>ὑπογραμμὸν</a:t>
            </a:r>
            <a:r>
              <a:rPr lang="el-GR" i="1" dirty="0"/>
              <a:t> </a:t>
            </a:r>
            <a:r>
              <a:rPr lang="el-GR" i="1" dirty="0" err="1"/>
              <a:t>ἡμῖν</a:t>
            </a:r>
            <a:r>
              <a:rPr lang="el-GR" i="1" dirty="0"/>
              <a:t>, </a:t>
            </a:r>
            <a:r>
              <a:rPr lang="el-GR" i="1" dirty="0" err="1"/>
              <a:t>ἐμοὶ</a:t>
            </a:r>
            <a:r>
              <a:rPr lang="el-GR" i="1" dirty="0"/>
              <a:t> </a:t>
            </a:r>
            <a:r>
              <a:rPr lang="el-GR" i="1" dirty="0" err="1"/>
              <a:t>δοκεῖ</a:t>
            </a:r>
            <a:r>
              <a:rPr lang="el-GR" i="1" dirty="0"/>
              <a:t>, </a:t>
            </a:r>
            <a:r>
              <a:rPr lang="el-GR" i="1" dirty="0" err="1"/>
              <a:t>ἐναργῆ</a:t>
            </a:r>
            <a:r>
              <a:rPr lang="el-GR" i="1" dirty="0"/>
              <a:t> </a:t>
            </a:r>
            <a:r>
              <a:rPr lang="el-GR" i="1" dirty="0" err="1"/>
              <a:t>καταλείποι</a:t>
            </a:r>
            <a:r>
              <a:rPr lang="el-GR" i="1" dirty="0"/>
              <a:t> </a:t>
            </a:r>
            <a:r>
              <a:rPr lang="el-GR" i="1" dirty="0" err="1"/>
              <a:t>τῆς</a:t>
            </a:r>
            <a:r>
              <a:rPr lang="el-GR" i="1" dirty="0"/>
              <a:t> </a:t>
            </a:r>
            <a:r>
              <a:rPr lang="el-GR" i="1" dirty="0" err="1"/>
              <a:t>τῶν</a:t>
            </a:r>
            <a:r>
              <a:rPr lang="el-GR" i="1" dirty="0"/>
              <a:t> </a:t>
            </a:r>
            <a:r>
              <a:rPr lang="el-GR" i="1" dirty="0" err="1"/>
              <a:t>ἱερῶν</a:t>
            </a:r>
            <a:r>
              <a:rPr lang="el-GR" i="1" dirty="0"/>
              <a:t> </a:t>
            </a:r>
            <a:r>
              <a:rPr lang="el-GR" i="1" dirty="0" err="1"/>
              <a:t>ἀγώνων</a:t>
            </a:r>
            <a:r>
              <a:rPr lang="el-GR" i="1" dirty="0"/>
              <a:t> διαθέσεως</a:t>
            </a:r>
            <a:r>
              <a:rPr lang="el-GR" dirty="0"/>
              <a:t>"</a:t>
            </a:r>
            <a:r>
              <a:rPr lang="el-GR" i="1" dirty="0"/>
              <a:t> </a:t>
            </a:r>
            <a:r>
              <a:rPr lang="el-GR" dirty="0"/>
              <a:t>(</a:t>
            </a:r>
            <a:r>
              <a:rPr lang="el-GR" i="1" dirty="0" err="1"/>
              <a:t>Ἑκατὸ</a:t>
            </a:r>
            <a:r>
              <a:rPr lang="el-GR" i="1" dirty="0"/>
              <a:t> </a:t>
            </a:r>
            <a:r>
              <a:rPr lang="el-GR" i="1" dirty="0" err="1"/>
              <a:t>Γνωστικὰ</a:t>
            </a:r>
            <a:r>
              <a:rPr lang="el-GR" i="1" dirty="0"/>
              <a:t> Κεφάλαια να΄,</a:t>
            </a:r>
            <a:r>
              <a:rPr lang="el-GR" dirty="0"/>
              <a:t> </a:t>
            </a:r>
            <a:r>
              <a:rPr lang="en-GB" dirty="0" err="1"/>
              <a:t>SChr</a:t>
            </a:r>
            <a:r>
              <a:rPr lang="el-GR" dirty="0"/>
              <a:t>5, σ. 114). </a:t>
            </a:r>
          </a:p>
          <a:p>
            <a:r>
              <a:rPr lang="el-GR" dirty="0"/>
              <a:t>Η θετική συμβολή και </a:t>
            </a:r>
            <a:r>
              <a:rPr lang="el-GR" b="1" dirty="0"/>
              <a:t>παιδαγωγική αξία του πόνου </a:t>
            </a:r>
            <a:r>
              <a:rPr lang="el-GR" dirty="0"/>
              <a:t>είναι αναντίρρητη. Και αυτό, γιατί αποτελεί </a:t>
            </a:r>
            <a:r>
              <a:rPr lang="el-GR" u="sng" dirty="0"/>
              <a:t>το ερέθισμα που προσκαλεί σε εγρήγορση και τελείωση</a:t>
            </a:r>
            <a:r>
              <a:rPr lang="el-GR" dirty="0"/>
              <a:t>. Ο Διάδοχος προτείνει την υπόδειξη καρτερικής ανοχής κατά τη διάρκεια των αγώνων ("...</a:t>
            </a:r>
            <a:r>
              <a:rPr lang="el-GR" i="1" dirty="0" err="1"/>
              <a:t>δεῖ</a:t>
            </a:r>
            <a:r>
              <a:rPr lang="el-GR" i="1" dirty="0"/>
              <a:t> </a:t>
            </a:r>
            <a:r>
              <a:rPr lang="el-GR" i="1" dirty="0" err="1"/>
              <a:t>γὰρ</a:t>
            </a:r>
            <a:r>
              <a:rPr lang="el-GR" i="1" dirty="0"/>
              <a:t>... </a:t>
            </a:r>
            <a:r>
              <a:rPr lang="el-GR" i="1" dirty="0" err="1"/>
              <a:t>τοῦ</a:t>
            </a:r>
            <a:r>
              <a:rPr lang="el-GR" i="1" dirty="0"/>
              <a:t> </a:t>
            </a:r>
            <a:r>
              <a:rPr lang="el-GR" i="1" dirty="0" err="1"/>
              <a:t>πικροῦ</a:t>
            </a:r>
            <a:r>
              <a:rPr lang="el-GR" i="1" dirty="0"/>
              <a:t> </a:t>
            </a:r>
            <a:r>
              <a:rPr lang="el-GR" i="1" dirty="0" err="1"/>
              <a:t>τῆς</a:t>
            </a:r>
            <a:r>
              <a:rPr lang="el-GR" i="1" dirty="0"/>
              <a:t> μάχης </a:t>
            </a:r>
            <a:r>
              <a:rPr lang="el-GR" i="1" dirty="0" err="1"/>
              <a:t>μετὰ</a:t>
            </a:r>
            <a:r>
              <a:rPr lang="el-GR" i="1" dirty="0"/>
              <a:t> καρτερίας </a:t>
            </a:r>
            <a:r>
              <a:rPr lang="el-GR" i="1" dirty="0" err="1"/>
              <a:t>ἀνέχεσθαι</a:t>
            </a:r>
            <a:r>
              <a:rPr lang="el-GR" dirty="0"/>
              <a:t>",</a:t>
            </a:r>
            <a:r>
              <a:rPr lang="en-GB" dirty="0"/>
              <a:t> </a:t>
            </a:r>
            <a:r>
              <a:rPr lang="el-GR" i="1" dirty="0" err="1"/>
              <a:t>Ἑκατὸ</a:t>
            </a:r>
            <a:r>
              <a:rPr lang="el-GR" i="1" dirty="0"/>
              <a:t> </a:t>
            </a:r>
            <a:r>
              <a:rPr lang="el-GR" i="1" dirty="0" err="1"/>
              <a:t>Γνωστικὰ</a:t>
            </a:r>
            <a:r>
              <a:rPr lang="el-GR" i="1" dirty="0"/>
              <a:t> Κεφάλαια  να΄</a:t>
            </a:r>
            <a:r>
              <a:rPr lang="el-GR" dirty="0"/>
              <a:t>, </a:t>
            </a:r>
            <a:r>
              <a:rPr lang="en-GB" dirty="0" err="1"/>
              <a:t>Schr</a:t>
            </a:r>
            <a:r>
              <a:rPr lang="el-GR" dirty="0"/>
              <a:t>5, σ. 114), εφόσον, όπως ο ίδιος παρατηρεί, το δριμύ είναι χαρακτηριστικό των αγώνων, ενώ το καθαριστικό γνώριμα της τελείωσης: «</a:t>
            </a:r>
            <a:r>
              <a:rPr lang="el-GR" i="1" dirty="0" err="1"/>
              <a:t>Τὸ</a:t>
            </a:r>
            <a:r>
              <a:rPr lang="el-GR" i="1" dirty="0"/>
              <a:t> </a:t>
            </a:r>
            <a:r>
              <a:rPr lang="el-GR" i="1" dirty="0" err="1"/>
              <a:t>μὲν</a:t>
            </a:r>
            <a:r>
              <a:rPr lang="el-GR" i="1" dirty="0"/>
              <a:t> </a:t>
            </a:r>
            <a:r>
              <a:rPr lang="el-GR" i="1" dirty="0" err="1"/>
              <a:t>γὰρ</a:t>
            </a:r>
            <a:r>
              <a:rPr lang="el-GR" i="1" dirty="0"/>
              <a:t> </a:t>
            </a:r>
            <a:r>
              <a:rPr lang="el-GR" i="1" dirty="0" err="1"/>
              <a:t>δριμὺ</a:t>
            </a:r>
            <a:r>
              <a:rPr lang="el-GR" i="1" dirty="0"/>
              <a:t> </a:t>
            </a:r>
            <a:r>
              <a:rPr lang="el-GR" i="1" dirty="0" err="1"/>
              <a:t>τῶν</a:t>
            </a:r>
            <a:r>
              <a:rPr lang="el-GR" i="1" dirty="0"/>
              <a:t> </a:t>
            </a:r>
            <a:r>
              <a:rPr lang="el-GR" i="1" dirty="0" err="1"/>
              <a:t>ἀγώνων</a:t>
            </a:r>
            <a:r>
              <a:rPr lang="el-GR" i="1" dirty="0"/>
              <a:t> </a:t>
            </a:r>
            <a:r>
              <a:rPr lang="el-GR" i="1" dirty="0" err="1"/>
              <a:t>ἴδιον</a:t>
            </a:r>
            <a:r>
              <a:rPr lang="el-GR" i="1" dirty="0"/>
              <a:t>, </a:t>
            </a:r>
            <a:r>
              <a:rPr lang="el-GR" i="1" dirty="0" err="1"/>
              <a:t>τὸ</a:t>
            </a:r>
            <a:r>
              <a:rPr lang="el-GR" i="1" dirty="0"/>
              <a:t> </a:t>
            </a:r>
            <a:r>
              <a:rPr lang="el-GR" i="1" dirty="0" err="1"/>
              <a:t>δὲ</a:t>
            </a:r>
            <a:r>
              <a:rPr lang="el-GR" i="1" dirty="0"/>
              <a:t> </a:t>
            </a:r>
            <a:r>
              <a:rPr lang="el-GR" i="1" dirty="0" err="1"/>
              <a:t>καθαριστικὸν</a:t>
            </a:r>
            <a:r>
              <a:rPr lang="el-GR" i="1" dirty="0"/>
              <a:t> πάντως </a:t>
            </a:r>
            <a:r>
              <a:rPr lang="el-GR" i="1" dirty="0" err="1"/>
              <a:t>τῆς</a:t>
            </a:r>
            <a:r>
              <a:rPr lang="el-GR" i="1" dirty="0"/>
              <a:t> τελειώσεως</a:t>
            </a:r>
            <a:r>
              <a:rPr lang="el-GR" dirty="0"/>
              <a:t>» (</a:t>
            </a:r>
            <a:r>
              <a:rPr lang="el-GR" i="1" dirty="0" err="1"/>
              <a:t>Ἑκατὸ</a:t>
            </a:r>
            <a:r>
              <a:rPr lang="el-GR" i="1" dirty="0"/>
              <a:t> </a:t>
            </a:r>
            <a:r>
              <a:rPr lang="el-GR" i="1" dirty="0" err="1"/>
              <a:t>Γνωστικὰ</a:t>
            </a:r>
            <a:r>
              <a:rPr lang="el-GR" i="1" dirty="0"/>
              <a:t> Κεφάλαια  να΄</a:t>
            </a:r>
            <a:r>
              <a:rPr lang="el-GR" dirty="0"/>
              <a:t>, </a:t>
            </a:r>
            <a:r>
              <a:rPr lang="en-GB" dirty="0" err="1"/>
              <a:t>SChr</a:t>
            </a:r>
            <a:r>
              <a:rPr lang="el-GR" dirty="0"/>
              <a:t>5, σ. 114).</a:t>
            </a:r>
          </a:p>
          <a:p>
            <a:endParaRPr lang="el-GR" dirty="0"/>
          </a:p>
          <a:p>
            <a:endParaRPr lang="el-GR" dirty="0"/>
          </a:p>
          <a:p>
            <a:endParaRPr lang="el-GR" dirty="0"/>
          </a:p>
        </p:txBody>
      </p:sp>
    </p:spTree>
    <p:extLst>
      <p:ext uri="{BB962C8B-B14F-4D97-AF65-F5344CB8AC3E}">
        <p14:creationId xmlns:p14="http://schemas.microsoft.com/office/powerpoint/2010/main" val="3451431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58462" y="1"/>
            <a:ext cx="11475076" cy="772732"/>
          </a:xfrm>
        </p:spPr>
        <p:txBody>
          <a:bodyPr/>
          <a:lstStyle/>
          <a:p>
            <a:pPr algn="ctr"/>
            <a:r>
              <a:rPr lang="el-GR" dirty="0"/>
              <a:t>Η «πρακτική» ως η στενή και τεθλιμμένη οδός</a:t>
            </a:r>
          </a:p>
        </p:txBody>
      </p:sp>
      <p:sp>
        <p:nvSpPr>
          <p:cNvPr id="3" name="Θέση περιεχομένου 2"/>
          <p:cNvSpPr>
            <a:spLocks noGrp="1"/>
          </p:cNvSpPr>
          <p:nvPr>
            <p:ph idx="1"/>
          </p:nvPr>
        </p:nvSpPr>
        <p:spPr>
          <a:xfrm>
            <a:off x="0" y="602132"/>
            <a:ext cx="12192000" cy="6255868"/>
          </a:xfrm>
        </p:spPr>
        <p:txBody>
          <a:bodyPr>
            <a:normAutofit fontScale="92500" lnSpcReduction="20000"/>
          </a:bodyPr>
          <a:lstStyle/>
          <a:p>
            <a:r>
              <a:rPr lang="el-GR" dirty="0"/>
              <a:t>Ο Ευάγριος με τη σειρά του υποστηρίζει ότι η εγκράτεια και η υπομονή αφορούν αποκλειστικά και μόνο τον αγωνιστή της πρακτικής, μια και </a:t>
            </a:r>
            <a:r>
              <a:rPr lang="el-GR" dirty="0" err="1"/>
              <a:t>τόνιζει</a:t>
            </a:r>
            <a:r>
              <a:rPr lang="el-GR" dirty="0"/>
              <a:t> ότι "</a:t>
            </a:r>
            <a:r>
              <a:rPr lang="el-GR" i="1" dirty="0"/>
              <a:t>ὁ τέλειος </a:t>
            </a:r>
            <a:r>
              <a:rPr lang="el-GR" i="1" dirty="0" err="1"/>
              <a:t>οὐκ</a:t>
            </a:r>
            <a:r>
              <a:rPr lang="el-GR" i="1" dirty="0"/>
              <a:t> </a:t>
            </a:r>
            <a:r>
              <a:rPr lang="el-GR" i="1" dirty="0" err="1"/>
              <a:t>ἐγκρατεύεται</a:t>
            </a:r>
            <a:r>
              <a:rPr lang="el-GR" i="1" dirty="0"/>
              <a:t>, </a:t>
            </a:r>
            <a:r>
              <a:rPr lang="el-GR" i="1" dirty="0" err="1"/>
              <a:t>καὶ</a:t>
            </a:r>
            <a:r>
              <a:rPr lang="el-GR" i="1" dirty="0"/>
              <a:t> ὁ </a:t>
            </a:r>
            <a:r>
              <a:rPr lang="el-GR" i="1" dirty="0" err="1"/>
              <a:t>ἀπαθὴς</a:t>
            </a:r>
            <a:r>
              <a:rPr lang="el-GR" i="1" dirty="0"/>
              <a:t> </a:t>
            </a:r>
            <a:r>
              <a:rPr lang="el-GR" i="1" dirty="0" err="1"/>
              <a:t>οὐχ</a:t>
            </a:r>
            <a:r>
              <a:rPr lang="el-GR" i="1" dirty="0"/>
              <a:t> </a:t>
            </a:r>
            <a:r>
              <a:rPr lang="el-GR" i="1" dirty="0" err="1"/>
              <a:t>ὑπομένει</a:t>
            </a:r>
            <a:r>
              <a:rPr lang="el-GR" i="1" dirty="0"/>
              <a:t>, </a:t>
            </a:r>
            <a:r>
              <a:rPr lang="el-GR" i="1" dirty="0" err="1"/>
              <a:t>εἴπερ</a:t>
            </a:r>
            <a:r>
              <a:rPr lang="el-GR" i="1" dirty="0"/>
              <a:t> </a:t>
            </a:r>
            <a:r>
              <a:rPr lang="el-GR" i="1" dirty="0" err="1"/>
              <a:t>τοῦ</a:t>
            </a:r>
            <a:r>
              <a:rPr lang="el-GR" i="1" dirty="0"/>
              <a:t> πάσχοντος ἡ </a:t>
            </a:r>
            <a:r>
              <a:rPr lang="el-GR" i="1" dirty="0" err="1"/>
              <a:t>ὑπομονὴ</a:t>
            </a:r>
            <a:r>
              <a:rPr lang="el-GR" i="1" dirty="0"/>
              <a:t> </a:t>
            </a:r>
            <a:r>
              <a:rPr lang="el-GR" i="1" dirty="0" err="1"/>
              <a:t>καὶ</a:t>
            </a:r>
            <a:r>
              <a:rPr lang="el-GR" i="1" dirty="0"/>
              <a:t> </a:t>
            </a:r>
            <a:r>
              <a:rPr lang="el-GR" i="1" dirty="0" err="1"/>
              <a:t>τοῦ</a:t>
            </a:r>
            <a:r>
              <a:rPr lang="el-GR" i="1" dirty="0"/>
              <a:t> </a:t>
            </a:r>
            <a:r>
              <a:rPr lang="el-GR" i="1" dirty="0" err="1"/>
              <a:t>ὀχλουμένου</a:t>
            </a:r>
            <a:r>
              <a:rPr lang="el-GR" i="1" dirty="0"/>
              <a:t> ἡ </a:t>
            </a:r>
            <a:r>
              <a:rPr lang="el-GR" i="1" dirty="0" err="1"/>
              <a:t>ἐγκράτεια</a:t>
            </a:r>
            <a:r>
              <a:rPr lang="el-GR" dirty="0"/>
              <a:t>"</a:t>
            </a:r>
            <a:r>
              <a:rPr lang="en-GB" dirty="0"/>
              <a:t> </a:t>
            </a:r>
            <a:r>
              <a:rPr lang="el-GR" dirty="0"/>
              <a:t>(</a:t>
            </a:r>
            <a:r>
              <a:rPr lang="el-GR" i="1" dirty="0" err="1"/>
              <a:t>Πρακτικὸς</a:t>
            </a:r>
            <a:r>
              <a:rPr lang="el-GR" i="1" dirty="0"/>
              <a:t> Μ΄</a:t>
            </a:r>
            <a:r>
              <a:rPr lang="el-GR" dirty="0"/>
              <a:t>, </a:t>
            </a:r>
            <a:r>
              <a:rPr lang="en-GB" dirty="0"/>
              <a:t>PG</a:t>
            </a:r>
            <a:r>
              <a:rPr lang="el-GR" dirty="0"/>
              <a:t> 40, 1232</a:t>
            </a:r>
            <a:r>
              <a:rPr lang="en-GB" dirty="0"/>
              <a:t>B</a:t>
            </a:r>
            <a:r>
              <a:rPr lang="el-GR" dirty="0"/>
              <a:t>).</a:t>
            </a:r>
          </a:p>
          <a:p>
            <a:r>
              <a:rPr lang="el-GR" dirty="0"/>
              <a:t> </a:t>
            </a:r>
            <a:r>
              <a:rPr lang="el-GR" dirty="0">
                <a:ea typeface="Times New Roman" panose="02020603050405020304" pitchFamily="18" charset="0"/>
              </a:rPr>
              <a:t>Ο πρακτικός προσανατολισμός του επίγειου βίου αιτιολογεί και την αναπαράστασή του ως «</a:t>
            </a:r>
            <a:r>
              <a:rPr lang="el-GR" i="1" dirty="0">
                <a:ea typeface="Times New Roman" panose="02020603050405020304" pitchFamily="18" charset="0"/>
              </a:rPr>
              <a:t>κοιλάδα </a:t>
            </a:r>
            <a:r>
              <a:rPr lang="el-GR" i="1" dirty="0" err="1">
                <a:ea typeface="Times New Roman" panose="02020603050405020304" pitchFamily="18" charset="0"/>
              </a:rPr>
              <a:t>τοῦ</a:t>
            </a:r>
            <a:r>
              <a:rPr lang="el-GR" i="1" dirty="0">
                <a:ea typeface="Times New Roman" panose="02020603050405020304" pitchFamily="18" charset="0"/>
              </a:rPr>
              <a:t> </a:t>
            </a:r>
            <a:r>
              <a:rPr lang="el-GR" i="1" dirty="0" err="1">
                <a:ea typeface="Times New Roman" panose="02020603050405020304" pitchFamily="18" charset="0"/>
              </a:rPr>
              <a:t>κλαυθμῶνος</a:t>
            </a:r>
            <a:r>
              <a:rPr lang="el-GR" dirty="0">
                <a:ea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Ὑπόμνημα</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εἰς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τοὺς</a:t>
            </a:r>
            <a:r>
              <a:rPr lang="el-GR" i="1" dirty="0">
                <a:ea typeface="Times New Roman" panose="02020603050405020304" pitchFamily="18" charset="0"/>
                <a:cs typeface="Times New Roman" panose="02020603050405020304" pitchFamily="18" charset="0"/>
              </a:rPr>
              <a:t> Ψαλμούς</a:t>
            </a:r>
            <a:r>
              <a:rPr lang="el-GR" dirty="0">
                <a:ea typeface="Times New Roman" panose="02020603050405020304" pitchFamily="18" charset="0"/>
                <a:cs typeface="Times New Roman" panose="02020603050405020304" pitchFamily="18" charset="0"/>
              </a:rPr>
              <a:t>, </a:t>
            </a:r>
            <a:r>
              <a:rPr lang="en-GB" dirty="0">
                <a:ea typeface="Times New Roman" panose="02020603050405020304" pitchFamily="18" charset="0"/>
                <a:cs typeface="Times New Roman" panose="02020603050405020304" pitchFamily="18" charset="0"/>
              </a:rPr>
              <a:t>PG</a:t>
            </a:r>
            <a:r>
              <a:rPr lang="el-GR" dirty="0">
                <a:ea typeface="Times New Roman" panose="02020603050405020304" pitchFamily="18" charset="0"/>
                <a:cs typeface="Times New Roman" panose="02020603050405020304" pitchFamily="18" charset="0"/>
              </a:rPr>
              <a:t> 27, 369 </a:t>
            </a:r>
            <a:r>
              <a:rPr lang="en-GB" dirty="0">
                <a:ea typeface="Times New Roman" panose="02020603050405020304" pitchFamily="18" charset="0"/>
                <a:cs typeface="Times New Roman" panose="02020603050405020304" pitchFamily="18" charset="0"/>
              </a:rPr>
              <a:t>A</a:t>
            </a:r>
            <a:r>
              <a:rPr lang="el-GR" dirty="0">
                <a:ea typeface="Times New Roman" panose="02020603050405020304" pitchFamily="18" charset="0"/>
                <a:cs typeface="Times New Roman" panose="02020603050405020304" pitchFamily="18" charset="0"/>
              </a:rPr>
              <a:t>).</a:t>
            </a:r>
          </a:p>
          <a:p>
            <a:r>
              <a:rPr lang="el-GR" dirty="0">
                <a:ea typeface="Times New Roman" panose="02020603050405020304" pitchFamily="18" charset="0"/>
              </a:rPr>
              <a:t>Στο </a:t>
            </a:r>
            <a:r>
              <a:rPr lang="el-GR" dirty="0" err="1">
                <a:ea typeface="Times New Roman" panose="02020603050405020304" pitchFamily="18" charset="0"/>
              </a:rPr>
              <a:t>ευαγριανό</a:t>
            </a:r>
            <a:r>
              <a:rPr lang="el-GR" dirty="0">
                <a:ea typeface="Times New Roman" panose="02020603050405020304" pitchFamily="18" charset="0"/>
              </a:rPr>
              <a:t> σύστημα, η πρόσκαιρη διαγωγή, ο επίγειος βίος, ονομάζεται και </a:t>
            </a:r>
            <a:r>
              <a:rPr lang="el-GR" u="sng" dirty="0">
                <a:ea typeface="Times New Roman" panose="02020603050405020304" pitchFamily="18" charset="0"/>
              </a:rPr>
              <a:t>"παροικία</a:t>
            </a:r>
            <a:r>
              <a:rPr lang="el-GR" dirty="0">
                <a:ea typeface="Times New Roman" panose="02020603050405020304" pitchFamily="18" charset="0"/>
              </a:rPr>
              <a:t>". Ο όρος δηλώνει το διάστημα, δηλαδή τον κοσμικό χρόνο που χαρίζεται στον άνθρωπο για να τον αξιοποιήσει με τον τρόπο της ζωής του. Είναι η περίοδος που καθορίζει τη μετοχή στην αληθινή ζωή</a:t>
            </a:r>
            <a:r>
              <a:rPr lang="el-GR"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παροικία </a:t>
            </a:r>
            <a:r>
              <a:rPr lang="el-GR" i="1" dirty="0" err="1">
                <a:ea typeface="Times New Roman" panose="02020603050405020304" pitchFamily="18" charset="0"/>
                <a:cs typeface="Times New Roman" panose="02020603050405020304" pitchFamily="18" charset="0"/>
              </a:rPr>
              <a:t>ἐστὶ</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διαγωγὴ</a:t>
            </a:r>
            <a:r>
              <a:rPr lang="el-GR" i="1" dirty="0">
                <a:ea typeface="Times New Roman" panose="02020603050405020304" pitchFamily="18" charset="0"/>
                <a:cs typeface="Times New Roman" panose="02020603050405020304" pitchFamily="18" charset="0"/>
              </a:rPr>
              <a:t> πρόσκαιρος, </a:t>
            </a:r>
            <a:r>
              <a:rPr lang="el-GR" i="1" dirty="0" err="1">
                <a:ea typeface="Times New Roman" panose="02020603050405020304" pitchFamily="18" charset="0"/>
                <a:cs typeface="Times New Roman" panose="02020603050405020304" pitchFamily="18" charset="0"/>
              </a:rPr>
              <a:t>οὐχ</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ἱδρυμένης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ζωήν</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ἀλλὰ</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παροδικήν</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ἐπ</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ἐλπίδι</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τῆς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ἐπὶ</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τὰ</a:t>
            </a:r>
            <a:r>
              <a:rPr lang="el-GR" i="1" dirty="0">
                <a:ea typeface="Times New Roman" panose="02020603050405020304" pitchFamily="18" charset="0"/>
                <a:cs typeface="Times New Roman" panose="02020603050405020304" pitchFamily="18" charset="0"/>
              </a:rPr>
              <a:t> κρείττονα μεταστάσεως </a:t>
            </a:r>
            <a:r>
              <a:rPr lang="el-GR" i="1" dirty="0" err="1">
                <a:ea typeface="Times New Roman" panose="02020603050405020304" pitchFamily="18" charset="0"/>
                <a:cs typeface="Times New Roman" panose="02020603050405020304" pitchFamily="18" charset="0"/>
              </a:rPr>
              <a:t>ὑποφαίνουσα</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Ἁγίου</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γὰρ</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ἀνδρὸς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παροδεύειν</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τὸν</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βίον</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τοῦτο</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ἐπάγεσθαι</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δὲ</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πρὸς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ἑτέραν</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ζωήν</a:t>
            </a:r>
            <a:r>
              <a:rPr lang="el-GR" dirty="0">
                <a:ea typeface="Times New Roman" panose="02020603050405020304" pitchFamily="18" charset="0"/>
                <a:cs typeface="Times New Roman" panose="02020603050405020304" pitchFamily="18" charset="0"/>
              </a:rPr>
              <a:t>"</a:t>
            </a:r>
            <a:r>
              <a:rPr lang="el-GR" i="1" dirty="0">
                <a:ea typeface="Times New Roman" panose="02020603050405020304" pitchFamily="18" charset="0"/>
                <a:cs typeface="Times New Roman" panose="02020603050405020304" pitchFamily="18" charset="0"/>
              </a:rPr>
              <a:t> </a:t>
            </a:r>
            <a:r>
              <a:rPr lang="el-GR" dirty="0">
                <a:ea typeface="Times New Roman" panose="02020603050405020304" pitchFamily="18" charset="0"/>
                <a:cs typeface="Times New Roman" panose="02020603050405020304" pitchFamily="18" charset="0"/>
              </a:rPr>
              <a:t>(</a:t>
            </a:r>
            <a:r>
              <a:rPr lang="el-GR" i="1" dirty="0" err="1">
                <a:ea typeface="Times New Roman" panose="02020603050405020304" pitchFamily="18" charset="0"/>
                <a:cs typeface="Times New Roman" panose="02020603050405020304" pitchFamily="18" charset="0"/>
              </a:rPr>
              <a:t>Ὑπόμνημα</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εἰς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τοὺς</a:t>
            </a:r>
            <a:r>
              <a:rPr lang="el-GR" i="1" dirty="0">
                <a:ea typeface="Times New Roman" panose="02020603050405020304" pitchFamily="18" charset="0"/>
                <a:cs typeface="Times New Roman" panose="02020603050405020304" pitchFamily="18" charset="0"/>
              </a:rPr>
              <a:t> Ψαλμούς,</a:t>
            </a:r>
            <a:r>
              <a:rPr lang="el-GR" dirty="0">
                <a:ea typeface="Times New Roman" panose="02020603050405020304" pitchFamily="18" charset="0"/>
                <a:cs typeface="Times New Roman" panose="02020603050405020304" pitchFamily="18" charset="0"/>
              </a:rPr>
              <a:t> </a:t>
            </a:r>
            <a:r>
              <a:rPr lang="en-GB" dirty="0">
                <a:ea typeface="Times New Roman" panose="02020603050405020304" pitchFamily="18" charset="0"/>
                <a:cs typeface="Times New Roman" panose="02020603050405020304" pitchFamily="18" charset="0"/>
              </a:rPr>
              <a:t>PG</a:t>
            </a:r>
            <a:r>
              <a:rPr lang="el-GR" dirty="0">
                <a:ea typeface="Times New Roman" panose="02020603050405020304" pitchFamily="18" charset="0"/>
                <a:cs typeface="Times New Roman" panose="02020603050405020304" pitchFamily="18" charset="0"/>
              </a:rPr>
              <a:t> 27, 100 </a:t>
            </a:r>
            <a:r>
              <a:rPr lang="en-GB" dirty="0">
                <a:ea typeface="Times New Roman" panose="02020603050405020304" pitchFamily="18" charset="0"/>
                <a:cs typeface="Times New Roman" panose="02020603050405020304" pitchFamily="18" charset="0"/>
              </a:rPr>
              <a:t>A</a:t>
            </a:r>
            <a:r>
              <a:rPr lang="el-GR" dirty="0">
                <a:ea typeface="Times New Roman" panose="02020603050405020304" pitchFamily="18" charset="0"/>
                <a:cs typeface="Times New Roman" panose="02020603050405020304" pitchFamily="18" charset="0"/>
              </a:rPr>
              <a:t>. Πρβ. Γρηγορίου </a:t>
            </a:r>
            <a:r>
              <a:rPr lang="el-GR" dirty="0" err="1">
                <a:ea typeface="Times New Roman" panose="02020603050405020304" pitchFamily="18" charset="0"/>
                <a:cs typeface="Times New Roman" panose="02020603050405020304" pitchFamily="18" charset="0"/>
              </a:rPr>
              <a:t>Νύσσης</a:t>
            </a:r>
            <a:r>
              <a:rPr lang="el-GR"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Εἰς</a:t>
            </a:r>
            <a:r>
              <a:rPr lang="el-GR"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Ἐπιγραφὴν</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Ψαλμῶν</a:t>
            </a:r>
            <a:r>
              <a:rPr lang="el-GR" i="1" dirty="0">
                <a:ea typeface="Times New Roman" panose="02020603050405020304" pitchFamily="18" charset="0"/>
                <a:cs typeface="Times New Roman" panose="02020603050405020304" pitchFamily="18" charset="0"/>
              </a:rPr>
              <a:t> 2, 5</a:t>
            </a:r>
            <a:r>
              <a:rPr lang="el-GR" dirty="0">
                <a:ea typeface="Times New Roman" panose="02020603050405020304" pitchFamily="18" charset="0"/>
                <a:cs typeface="Times New Roman" panose="02020603050405020304" pitchFamily="18" charset="0"/>
              </a:rPr>
              <a:t>, </a:t>
            </a:r>
            <a:r>
              <a:rPr lang="en-GB" dirty="0">
                <a:ea typeface="Times New Roman" panose="02020603050405020304" pitchFamily="18" charset="0"/>
                <a:cs typeface="Times New Roman" panose="02020603050405020304" pitchFamily="18" charset="0"/>
              </a:rPr>
              <a:t>PG</a:t>
            </a:r>
            <a:r>
              <a:rPr lang="el-GR" dirty="0">
                <a:ea typeface="Times New Roman" panose="02020603050405020304" pitchFamily="18" charset="0"/>
                <a:cs typeface="Times New Roman" panose="02020603050405020304" pitchFamily="18" charset="0"/>
              </a:rPr>
              <a:t> 44, 504 </a:t>
            </a:r>
            <a:r>
              <a:rPr lang="en-GB" dirty="0">
                <a:ea typeface="Times New Roman" panose="02020603050405020304" pitchFamily="18" charset="0"/>
                <a:cs typeface="Times New Roman" panose="02020603050405020304" pitchFamily="18" charset="0"/>
              </a:rPr>
              <a:t>D</a:t>
            </a:r>
            <a:r>
              <a:rPr lang="el-GR" dirty="0">
                <a:ea typeface="Times New Roman" panose="02020603050405020304" pitchFamily="18" charset="0"/>
                <a:cs typeface="Times New Roman" panose="02020603050405020304" pitchFamily="18" charset="0"/>
              </a:rPr>
              <a:t> - 505 </a:t>
            </a:r>
            <a:r>
              <a:rPr lang="en-GB" dirty="0">
                <a:ea typeface="Times New Roman" panose="02020603050405020304" pitchFamily="18" charset="0"/>
                <a:cs typeface="Times New Roman" panose="02020603050405020304" pitchFamily="18" charset="0"/>
              </a:rPr>
              <a:t>A</a:t>
            </a:r>
            <a:r>
              <a:rPr lang="el-GR" dirty="0">
                <a:ea typeface="Times New Roman" panose="02020603050405020304" pitchFamily="18" charset="0"/>
                <a:cs typeface="Times New Roman" panose="02020603050405020304" pitchFamily="18" charset="0"/>
              </a:rPr>
              <a:t> και Μ. Βασιλείου, </a:t>
            </a:r>
            <a:r>
              <a:rPr lang="el-GR" i="1" dirty="0" err="1">
                <a:ea typeface="Times New Roman" panose="02020603050405020304" pitchFamily="18" charset="0"/>
                <a:cs typeface="Times New Roman" panose="02020603050405020304" pitchFamily="18" charset="0"/>
              </a:rPr>
              <a:t>Εἰς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Ψαλμοὺς</a:t>
            </a:r>
            <a:r>
              <a:rPr lang="el-GR" i="1" dirty="0">
                <a:ea typeface="Times New Roman" panose="02020603050405020304" pitchFamily="18" charset="0"/>
                <a:cs typeface="Times New Roman" panose="02020603050405020304" pitchFamily="18" charset="0"/>
              </a:rPr>
              <a:t>, Δ</a:t>
            </a:r>
            <a:r>
              <a:rPr lang="el-GR" dirty="0">
                <a:ea typeface="Times New Roman" panose="02020603050405020304" pitchFamily="18" charset="0"/>
                <a:cs typeface="Times New Roman" panose="02020603050405020304" pitchFamily="18" charset="0"/>
              </a:rPr>
              <a:t>, </a:t>
            </a:r>
            <a:r>
              <a:rPr lang="en-GB" dirty="0">
                <a:ea typeface="Times New Roman" panose="02020603050405020304" pitchFamily="18" charset="0"/>
                <a:cs typeface="Times New Roman" panose="02020603050405020304" pitchFamily="18" charset="0"/>
              </a:rPr>
              <a:t>PG</a:t>
            </a:r>
            <a:r>
              <a:rPr lang="el-GR" dirty="0">
                <a:ea typeface="Times New Roman" panose="02020603050405020304" pitchFamily="18" charset="0"/>
                <a:cs typeface="Times New Roman" panose="02020603050405020304" pitchFamily="18" charset="0"/>
              </a:rPr>
              <a:t> 29, 252 Α).</a:t>
            </a:r>
          </a:p>
          <a:p>
            <a:r>
              <a:rPr lang="el-GR" dirty="0">
                <a:ea typeface="Times New Roman" panose="02020603050405020304" pitchFamily="18" charset="0"/>
              </a:rPr>
              <a:t>Γι’ αυτό και ο επίγειος βίος αναγνωρίζεται ως θεία παροχή και αγαθή δωρεά, που όταν αντιμετωπίζεται ως καιρός μετανοίας (</a:t>
            </a:r>
            <a:r>
              <a:rPr lang="el-GR" i="1" dirty="0" err="1">
                <a:ea typeface="Times New Roman" panose="02020603050405020304" pitchFamily="18" charset="0"/>
                <a:cs typeface="Times New Roman" panose="02020603050405020304" pitchFamily="18" charset="0"/>
              </a:rPr>
              <a:t>Ὑπόμνημα</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εἰς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τοὺς</a:t>
            </a:r>
            <a:r>
              <a:rPr lang="el-GR" i="1" dirty="0">
                <a:ea typeface="Times New Roman" panose="02020603050405020304" pitchFamily="18" charset="0"/>
                <a:cs typeface="Times New Roman" panose="02020603050405020304" pitchFamily="18" charset="0"/>
              </a:rPr>
              <a:t> Ψαλμούς,</a:t>
            </a:r>
            <a:r>
              <a:rPr lang="el-GR" dirty="0">
                <a:ea typeface="Times New Roman" panose="02020603050405020304" pitchFamily="18" charset="0"/>
                <a:cs typeface="Times New Roman" panose="02020603050405020304" pitchFamily="18" charset="0"/>
              </a:rPr>
              <a:t> </a:t>
            </a:r>
            <a:r>
              <a:rPr lang="en-GB" dirty="0">
                <a:ea typeface="Times New Roman" panose="02020603050405020304" pitchFamily="18" charset="0"/>
                <a:cs typeface="Times New Roman" panose="02020603050405020304" pitchFamily="18" charset="0"/>
              </a:rPr>
              <a:t>PG</a:t>
            </a:r>
            <a:r>
              <a:rPr lang="el-GR" dirty="0">
                <a:ea typeface="Times New Roman" panose="02020603050405020304" pitchFamily="18" charset="0"/>
                <a:cs typeface="Times New Roman" panose="02020603050405020304" pitchFamily="18" charset="0"/>
              </a:rPr>
              <a:t> 27, 77 </a:t>
            </a:r>
            <a:r>
              <a:rPr lang="en-GB" dirty="0">
                <a:ea typeface="Times New Roman" panose="02020603050405020304" pitchFamily="18" charset="0"/>
                <a:cs typeface="Times New Roman" panose="02020603050405020304" pitchFamily="18" charset="0"/>
              </a:rPr>
              <a:t>C</a:t>
            </a:r>
            <a:r>
              <a:rPr lang="el-GR" dirty="0">
                <a:ea typeface="Times New Roman" panose="02020603050405020304" pitchFamily="18" charset="0"/>
                <a:cs typeface="Times New Roman" panose="02020603050405020304" pitchFamily="18" charset="0"/>
              </a:rPr>
              <a:t> και </a:t>
            </a:r>
            <a:r>
              <a:rPr lang="el-GR" dirty="0" err="1">
                <a:ea typeface="Times New Roman" panose="02020603050405020304" pitchFamily="18" charset="0"/>
                <a:cs typeface="Times New Roman" panose="02020603050405020304" pitchFamily="18" charset="0"/>
              </a:rPr>
              <a:t>ό.π</a:t>
            </a:r>
            <a:r>
              <a:rPr lang="el-GR" dirty="0">
                <a:ea typeface="Times New Roman" panose="02020603050405020304" pitchFamily="18" charset="0"/>
                <a:cs typeface="Times New Roman" panose="02020603050405020304" pitchFamily="18" charset="0"/>
              </a:rPr>
              <a:t>., 237 Β), </a:t>
            </a:r>
            <a:r>
              <a:rPr lang="el-GR" dirty="0"/>
              <a:t>και </a:t>
            </a:r>
            <a:r>
              <a:rPr lang="el-GR" dirty="0" err="1"/>
              <a:t>στάδιον</a:t>
            </a:r>
            <a:r>
              <a:rPr lang="el-GR" dirty="0"/>
              <a:t> εξομολογήσεως</a:t>
            </a:r>
            <a:r>
              <a:rPr lang="en-GB" dirty="0"/>
              <a:t> </a:t>
            </a:r>
            <a:r>
              <a:rPr lang="el-GR" dirty="0"/>
              <a:t>(</a:t>
            </a:r>
            <a:r>
              <a:rPr lang="el-GR" i="1" dirty="0" err="1"/>
              <a:t>Ὑπόμνημα</a:t>
            </a:r>
            <a:r>
              <a:rPr lang="el-GR" i="1" dirty="0"/>
              <a:t> </a:t>
            </a:r>
            <a:r>
              <a:rPr lang="el-GR" i="1" dirty="0" err="1"/>
              <a:t>εἰς</a:t>
            </a:r>
            <a:r>
              <a:rPr lang="el-GR" i="1" dirty="0"/>
              <a:t> </a:t>
            </a:r>
            <a:r>
              <a:rPr lang="el-GR" i="1" dirty="0" err="1"/>
              <a:t>τοὺς</a:t>
            </a:r>
            <a:r>
              <a:rPr lang="el-GR" i="1" dirty="0"/>
              <a:t> Ψαλμούς,</a:t>
            </a:r>
            <a:r>
              <a:rPr lang="el-GR" dirty="0"/>
              <a:t> </a:t>
            </a:r>
            <a:r>
              <a:rPr lang="en-GB" dirty="0"/>
              <a:t>PG</a:t>
            </a:r>
            <a:r>
              <a:rPr lang="el-GR" dirty="0"/>
              <a:t> 27, 77 ΑΒ) συνθέτει τη μοναδική ευκαιρία της ανθρώπινης ύπαρξης να αναχθεί στην αληθινή διάσταση της άκτιστης θεότητας.</a:t>
            </a:r>
            <a:r>
              <a:rPr lang="en-GB" dirty="0">
                <a:ea typeface="Times New Roman" panose="02020603050405020304" pitchFamily="18" charset="0"/>
              </a:rPr>
              <a:t> </a:t>
            </a:r>
            <a:endParaRPr lang="el-GR" dirty="0"/>
          </a:p>
          <a:p>
            <a:pPr marL="0" indent="0">
              <a:buNone/>
            </a:pPr>
            <a:endParaRPr lang="el-GR" dirty="0"/>
          </a:p>
          <a:p>
            <a:endParaRPr lang="el-GR" dirty="0"/>
          </a:p>
          <a:p>
            <a:endParaRPr lang="el-GR" dirty="0"/>
          </a:p>
        </p:txBody>
      </p:sp>
    </p:spTree>
    <p:extLst>
      <p:ext uri="{BB962C8B-B14F-4D97-AF65-F5344CB8AC3E}">
        <p14:creationId xmlns:p14="http://schemas.microsoft.com/office/powerpoint/2010/main" val="27690254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37881" y="0"/>
            <a:ext cx="11500834" cy="721217"/>
          </a:xfrm>
        </p:spPr>
        <p:txBody>
          <a:bodyPr/>
          <a:lstStyle/>
          <a:p>
            <a:pPr algn="ctr"/>
            <a:r>
              <a:rPr lang="el-GR" dirty="0"/>
              <a:t>Η «πρακτική» ως η στενή και τεθλιμμένη οδός</a:t>
            </a:r>
          </a:p>
        </p:txBody>
      </p:sp>
      <p:sp>
        <p:nvSpPr>
          <p:cNvPr id="3" name="Θέση περιεχομένου 2"/>
          <p:cNvSpPr>
            <a:spLocks noGrp="1"/>
          </p:cNvSpPr>
          <p:nvPr>
            <p:ph idx="1"/>
          </p:nvPr>
        </p:nvSpPr>
        <p:spPr>
          <a:xfrm>
            <a:off x="0" y="602132"/>
            <a:ext cx="11446098" cy="6255868"/>
          </a:xfrm>
        </p:spPr>
        <p:txBody>
          <a:bodyPr>
            <a:normAutofit lnSpcReduction="10000"/>
          </a:bodyPr>
          <a:lstStyle/>
          <a:p>
            <a:r>
              <a:rPr lang="el-GR" dirty="0"/>
              <a:t>Επιβεβαίωση της δυνατότητας αυτής αποτελούν οι βίοι αγίων: "</a:t>
            </a:r>
            <a:r>
              <a:rPr lang="el-GR" i="1" dirty="0" err="1"/>
              <a:t>Ἐν</a:t>
            </a:r>
            <a:r>
              <a:rPr lang="el-GR" i="1" dirty="0"/>
              <a:t> </a:t>
            </a:r>
            <a:r>
              <a:rPr lang="el-GR" i="1" dirty="0" err="1"/>
              <a:t>οὐρανῷ</a:t>
            </a:r>
            <a:r>
              <a:rPr lang="el-GR" i="1" dirty="0"/>
              <a:t> </a:t>
            </a:r>
            <a:r>
              <a:rPr lang="el-GR" i="1" dirty="0" err="1"/>
              <a:t>οἱ</a:t>
            </a:r>
            <a:r>
              <a:rPr lang="el-GR" i="1" dirty="0"/>
              <a:t> </a:t>
            </a:r>
            <a:r>
              <a:rPr lang="el-GR" i="1" dirty="0" err="1"/>
              <a:t>ἅγιοι</a:t>
            </a:r>
            <a:r>
              <a:rPr lang="el-GR" i="1" dirty="0"/>
              <a:t> </a:t>
            </a:r>
            <a:r>
              <a:rPr lang="el-GR" i="1" dirty="0" err="1"/>
              <a:t>τὸ</a:t>
            </a:r>
            <a:r>
              <a:rPr lang="el-GR" i="1" dirty="0"/>
              <a:t> πολίτευμα </a:t>
            </a:r>
            <a:r>
              <a:rPr lang="el-GR" i="1" dirty="0" err="1"/>
              <a:t>ἔχοντες</a:t>
            </a:r>
            <a:r>
              <a:rPr lang="el-GR" i="1" dirty="0"/>
              <a:t> </a:t>
            </a:r>
            <a:r>
              <a:rPr lang="el-GR" i="1" dirty="0" err="1"/>
              <a:t>ἐν</a:t>
            </a:r>
            <a:r>
              <a:rPr lang="el-GR" i="1" dirty="0"/>
              <a:t> </a:t>
            </a:r>
            <a:r>
              <a:rPr lang="el-GR" i="1" dirty="0" err="1"/>
              <a:t>τῇ</a:t>
            </a:r>
            <a:r>
              <a:rPr lang="el-GR" i="1" dirty="0"/>
              <a:t> </a:t>
            </a:r>
            <a:r>
              <a:rPr lang="el-GR" i="1" dirty="0" err="1"/>
              <a:t>γῇ</a:t>
            </a:r>
            <a:r>
              <a:rPr lang="el-GR" i="1" dirty="0"/>
              <a:t> </a:t>
            </a:r>
            <a:r>
              <a:rPr lang="el-GR" i="1" dirty="0" err="1"/>
              <a:t>αὐτοῦ</a:t>
            </a:r>
            <a:r>
              <a:rPr lang="el-GR" i="1" dirty="0"/>
              <a:t> </a:t>
            </a:r>
            <a:r>
              <a:rPr lang="el-GR" i="1" dirty="0" err="1"/>
              <a:t>διατρίβουσι</a:t>
            </a:r>
            <a:r>
              <a:rPr lang="el-GR" i="1" dirty="0"/>
              <a:t>, </a:t>
            </a:r>
            <a:r>
              <a:rPr lang="el-GR" i="1" dirty="0" err="1"/>
              <a:t>κἄν</a:t>
            </a:r>
            <a:r>
              <a:rPr lang="el-GR" i="1" dirty="0"/>
              <a:t> </a:t>
            </a:r>
            <a:r>
              <a:rPr lang="el-GR" i="1" dirty="0" err="1"/>
              <a:t>ἐν</a:t>
            </a:r>
            <a:r>
              <a:rPr lang="el-GR" i="1" dirty="0"/>
              <a:t> </a:t>
            </a:r>
            <a:r>
              <a:rPr lang="el-GR" i="1" dirty="0" err="1"/>
              <a:t>ταύτῃ</a:t>
            </a:r>
            <a:r>
              <a:rPr lang="el-GR" i="1" dirty="0"/>
              <a:t> </a:t>
            </a:r>
            <a:r>
              <a:rPr lang="el-GR" i="1" dirty="0" err="1"/>
              <a:t>ὦσιν</a:t>
            </a:r>
            <a:r>
              <a:rPr lang="el-GR" i="1" dirty="0"/>
              <a:t> </a:t>
            </a:r>
            <a:r>
              <a:rPr lang="el-GR" i="1" dirty="0" err="1"/>
              <a:t>ἔτι</a:t>
            </a:r>
            <a:r>
              <a:rPr lang="el-GR" i="1" dirty="0"/>
              <a:t> </a:t>
            </a:r>
            <a:r>
              <a:rPr lang="el-GR" i="1" dirty="0" err="1"/>
              <a:t>τῇ</a:t>
            </a:r>
            <a:r>
              <a:rPr lang="el-GR" i="1" dirty="0"/>
              <a:t> </a:t>
            </a:r>
            <a:r>
              <a:rPr lang="el-GR" i="1" dirty="0" err="1"/>
              <a:t>γῇ</a:t>
            </a:r>
            <a:r>
              <a:rPr lang="el-GR" dirty="0"/>
              <a:t>"</a:t>
            </a:r>
            <a:r>
              <a:rPr lang="en-GB" dirty="0"/>
              <a:t> </a:t>
            </a:r>
            <a:r>
              <a:rPr lang="el-GR" dirty="0"/>
              <a:t>(</a:t>
            </a:r>
            <a:r>
              <a:rPr lang="el-GR" i="1" dirty="0" err="1"/>
              <a:t>Ὑπόμνημα</a:t>
            </a:r>
            <a:r>
              <a:rPr lang="el-GR" i="1" dirty="0"/>
              <a:t> </a:t>
            </a:r>
            <a:r>
              <a:rPr lang="el-GR" i="1" dirty="0" err="1"/>
              <a:t>εἰς</a:t>
            </a:r>
            <a:r>
              <a:rPr lang="el-GR" i="1" dirty="0"/>
              <a:t> </a:t>
            </a:r>
            <a:r>
              <a:rPr lang="el-GR" i="1" dirty="0" err="1"/>
              <a:t>τοὺς</a:t>
            </a:r>
            <a:r>
              <a:rPr lang="el-GR" i="1" dirty="0"/>
              <a:t> Ψαλμούς,</a:t>
            </a:r>
            <a:r>
              <a:rPr lang="el-GR" dirty="0"/>
              <a:t> </a:t>
            </a:r>
            <a:r>
              <a:rPr lang="en-GB" dirty="0"/>
              <a:t>PG</a:t>
            </a:r>
            <a:r>
              <a:rPr lang="el-GR" dirty="0"/>
              <a:t> 27, 101 Β).</a:t>
            </a:r>
          </a:p>
          <a:p>
            <a:r>
              <a:rPr lang="el-GR" dirty="0"/>
              <a:t>Εσχατολογική είναι επίσης και η στάση των μοναχών. Η παρούσα ζωή έχει γι’ αυτούς αξία μόνο ως </a:t>
            </a:r>
            <a:r>
              <a:rPr lang="el-GR" dirty="0" err="1"/>
              <a:t>προπαρασκευατικό</a:t>
            </a:r>
            <a:r>
              <a:rPr lang="el-GR" dirty="0"/>
              <a:t> στάδιο της μέλλουσας.</a:t>
            </a:r>
          </a:p>
          <a:p>
            <a:r>
              <a:rPr lang="el-GR" dirty="0"/>
              <a:t>Ο άνθρωπος είναι υπεύθυνος τόσο για τη θετική αξιοποίηση της παροικίας που του προσφέρεται όσο και για την αρνητική κακοποίησή της. Μπορεί λοιπόν όχι μόνο να βιώνει στη γη ως πολίτης της βασιλείας των ουρανών, αλλά και να προσκολλάται στις κοσμικές μέριμνες και φροντίδες ματαιοπονώντας: "</a:t>
            </a:r>
            <a:r>
              <a:rPr lang="el-GR" i="1" dirty="0"/>
              <a:t>Ὁ βίος </a:t>
            </a:r>
            <a:r>
              <a:rPr lang="el-GR" i="1" dirty="0" err="1"/>
              <a:t>τῶν</a:t>
            </a:r>
            <a:r>
              <a:rPr lang="el-GR" i="1" dirty="0"/>
              <a:t> </a:t>
            </a:r>
            <a:r>
              <a:rPr lang="el-GR" i="1" dirty="0" err="1"/>
              <a:t>ἐπὶ</a:t>
            </a:r>
            <a:r>
              <a:rPr lang="el-GR" i="1" dirty="0"/>
              <a:t> </a:t>
            </a:r>
            <a:r>
              <a:rPr lang="el-GR" i="1" dirty="0" err="1"/>
              <a:t>γῆς</a:t>
            </a:r>
            <a:r>
              <a:rPr lang="el-GR" i="1" dirty="0"/>
              <a:t>, </a:t>
            </a:r>
            <a:r>
              <a:rPr lang="el-GR" i="1" dirty="0" err="1"/>
              <a:t>ἅτε</a:t>
            </a:r>
            <a:r>
              <a:rPr lang="el-GR" i="1" dirty="0"/>
              <a:t> </a:t>
            </a:r>
            <a:r>
              <a:rPr lang="el-GR" i="1" dirty="0" err="1"/>
              <a:t>περὶ</a:t>
            </a:r>
            <a:r>
              <a:rPr lang="el-GR" i="1" dirty="0"/>
              <a:t> </a:t>
            </a:r>
            <a:r>
              <a:rPr lang="el-GR" i="1" dirty="0" err="1"/>
              <a:t>φροντίδος</a:t>
            </a:r>
            <a:r>
              <a:rPr lang="el-GR" i="1" dirty="0"/>
              <a:t> στρεφόμενος </a:t>
            </a:r>
            <a:r>
              <a:rPr lang="el-GR" i="1" dirty="0" err="1"/>
              <a:t>κοσμικάς</a:t>
            </a:r>
            <a:r>
              <a:rPr lang="el-GR" i="1" dirty="0"/>
              <a:t>, </a:t>
            </a:r>
            <a:r>
              <a:rPr lang="el-GR" i="1" dirty="0" err="1"/>
              <a:t>κριθείη</a:t>
            </a:r>
            <a:r>
              <a:rPr lang="el-GR" i="1" dirty="0"/>
              <a:t> </a:t>
            </a:r>
            <a:r>
              <a:rPr lang="el-GR" i="1" dirty="0" err="1"/>
              <a:t>ἄν</a:t>
            </a:r>
            <a:r>
              <a:rPr lang="el-GR" i="1" dirty="0"/>
              <a:t> </a:t>
            </a:r>
            <a:r>
              <a:rPr lang="el-GR" i="1" dirty="0" err="1"/>
              <a:t>ματαιότης</a:t>
            </a:r>
            <a:r>
              <a:rPr lang="el-GR" dirty="0"/>
              <a:t>"</a:t>
            </a:r>
            <a:r>
              <a:rPr lang="en-GB" dirty="0"/>
              <a:t> </a:t>
            </a:r>
            <a:r>
              <a:rPr lang="el-GR" dirty="0"/>
              <a:t>(</a:t>
            </a:r>
            <a:r>
              <a:rPr lang="el-GR" i="1" dirty="0" err="1"/>
              <a:t>Ὑπόμνημα</a:t>
            </a:r>
            <a:r>
              <a:rPr lang="el-GR" i="1" dirty="0"/>
              <a:t> </a:t>
            </a:r>
            <a:r>
              <a:rPr lang="el-GR" i="1" dirty="0" err="1"/>
              <a:t>εἰς</a:t>
            </a:r>
            <a:r>
              <a:rPr lang="el-GR" i="1" dirty="0"/>
              <a:t> τούς Ψαλμούς</a:t>
            </a:r>
            <a:r>
              <a:rPr lang="el-GR" dirty="0"/>
              <a:t>, </a:t>
            </a:r>
            <a:r>
              <a:rPr lang="en-GB" dirty="0"/>
              <a:t>PG</a:t>
            </a:r>
            <a:r>
              <a:rPr lang="el-GR" dirty="0"/>
              <a:t> 27, 188 </a:t>
            </a:r>
            <a:r>
              <a:rPr lang="en-GB" dirty="0"/>
              <a:t>D</a:t>
            </a:r>
            <a:r>
              <a:rPr lang="el-GR" dirty="0"/>
              <a:t>).</a:t>
            </a:r>
          </a:p>
          <a:p>
            <a:r>
              <a:rPr lang="el-GR" dirty="0"/>
              <a:t>Η εξαιρετική σημασία και μοναδική αξία της επίγειας ζωής τελικά αποδεικνύεται από την εσχατολογική της προοπτική. Ο επίγειος βίος, όσο περιορισμένος και αν φαίνεται, αποβαίνει τελικά ο παράγοντας που καθορίζει τη μετοχή ή απόρριψη από την επουράνια πολιτεία.</a:t>
            </a:r>
          </a:p>
          <a:p>
            <a:endParaRPr lang="el-GR" dirty="0"/>
          </a:p>
          <a:p>
            <a:endParaRPr lang="el-GR" dirty="0"/>
          </a:p>
          <a:p>
            <a:endParaRPr lang="el-GR" dirty="0"/>
          </a:p>
        </p:txBody>
      </p:sp>
    </p:spTree>
    <p:extLst>
      <p:ext uri="{BB962C8B-B14F-4D97-AF65-F5344CB8AC3E}">
        <p14:creationId xmlns:p14="http://schemas.microsoft.com/office/powerpoint/2010/main" val="844981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34851" y="1"/>
            <a:ext cx="11269014" cy="759854"/>
          </a:xfrm>
        </p:spPr>
        <p:txBody>
          <a:bodyPr/>
          <a:lstStyle/>
          <a:p>
            <a:pPr algn="ctr"/>
            <a:r>
              <a:rPr lang="el-GR" dirty="0"/>
              <a:t>Η «πρακτική» ως η στενή και τεθλιμμένη οδός</a:t>
            </a:r>
          </a:p>
        </p:txBody>
      </p:sp>
      <p:sp>
        <p:nvSpPr>
          <p:cNvPr id="3" name="Θέση περιεχομένου 2"/>
          <p:cNvSpPr>
            <a:spLocks noGrp="1"/>
          </p:cNvSpPr>
          <p:nvPr>
            <p:ph idx="1"/>
          </p:nvPr>
        </p:nvSpPr>
        <p:spPr>
          <a:xfrm>
            <a:off x="0" y="653648"/>
            <a:ext cx="12192000" cy="6204352"/>
          </a:xfrm>
        </p:spPr>
        <p:txBody>
          <a:bodyPr/>
          <a:lstStyle/>
          <a:p>
            <a:r>
              <a:rPr lang="el-GR" dirty="0"/>
              <a:t>Η εσχατολογική θεώρηση επισημαίνει στον πιστό τη σπουδαιότητα της επίγειας ζωής του, αφού μέσα σ’ αυτήν κρίνεται η αιώνια σωτηρία ή απώλειά του. Η </a:t>
            </a:r>
            <a:r>
              <a:rPr lang="el-GR" b="1" dirty="0"/>
              <a:t>μελέτη του θανάτου </a:t>
            </a:r>
            <a:r>
              <a:rPr lang="el-GR" dirty="0"/>
              <a:t>όσο και η </a:t>
            </a:r>
            <a:r>
              <a:rPr lang="el-GR" b="1" dirty="0"/>
              <a:t>μνήμη της κρίσης </a:t>
            </a:r>
            <a:r>
              <a:rPr lang="el-GR" dirty="0"/>
              <a:t>προβάλλονται ως απαραίτητα εργαλεία για την πραγμάτωση της ψυχικής κάθαρσης. Προτείνουν λοιπόν οι γέροντες: «</a:t>
            </a:r>
            <a:r>
              <a:rPr lang="el-GR" i="1" dirty="0" err="1"/>
              <a:t>Μέμνησο</a:t>
            </a:r>
            <a:r>
              <a:rPr lang="el-GR" i="1" dirty="0"/>
              <a:t> </a:t>
            </a:r>
            <a:r>
              <a:rPr lang="el-GR" i="1" dirty="0" err="1"/>
              <a:t>διαπαντὸς</a:t>
            </a:r>
            <a:r>
              <a:rPr lang="el-GR" i="1" dirty="0"/>
              <a:t> </a:t>
            </a:r>
            <a:r>
              <a:rPr lang="el-GR" i="1" dirty="0" err="1"/>
              <a:t>τῆς</a:t>
            </a:r>
            <a:r>
              <a:rPr lang="el-GR" i="1" dirty="0"/>
              <a:t> </a:t>
            </a:r>
            <a:r>
              <a:rPr lang="el-GR" i="1" dirty="0" err="1"/>
              <a:t>ἐξόδου</a:t>
            </a:r>
            <a:r>
              <a:rPr lang="el-GR" i="1" dirty="0"/>
              <a:t> σου </a:t>
            </a:r>
            <a:r>
              <a:rPr lang="el-GR" i="1" dirty="0" err="1"/>
              <a:t>καὶ</a:t>
            </a:r>
            <a:r>
              <a:rPr lang="el-GR" i="1" dirty="0"/>
              <a:t> </a:t>
            </a:r>
            <a:r>
              <a:rPr lang="el-GR" i="1" dirty="0" err="1"/>
              <a:t>μὴ</a:t>
            </a:r>
            <a:r>
              <a:rPr lang="el-GR" i="1" dirty="0"/>
              <a:t> </a:t>
            </a:r>
            <a:r>
              <a:rPr lang="el-GR" i="1" dirty="0" err="1"/>
              <a:t>ἐπιλάθῃ</a:t>
            </a:r>
            <a:r>
              <a:rPr lang="el-GR" i="1" dirty="0"/>
              <a:t> κρίσεως </a:t>
            </a:r>
            <a:r>
              <a:rPr lang="el-GR" i="1" dirty="0" err="1"/>
              <a:t>αἰωνίου</a:t>
            </a:r>
            <a:r>
              <a:rPr lang="el-GR" i="1" dirty="0"/>
              <a:t>· </a:t>
            </a:r>
            <a:r>
              <a:rPr lang="el-GR" i="1" dirty="0" err="1"/>
              <a:t>καὶ</a:t>
            </a:r>
            <a:r>
              <a:rPr lang="el-GR" i="1" dirty="0"/>
              <a:t> </a:t>
            </a:r>
            <a:r>
              <a:rPr lang="el-GR" i="1" dirty="0" err="1"/>
              <a:t>οὐκ</a:t>
            </a:r>
            <a:r>
              <a:rPr lang="el-GR" i="1" dirty="0"/>
              <a:t> </a:t>
            </a:r>
            <a:r>
              <a:rPr lang="el-GR" i="1" dirty="0" err="1"/>
              <a:t>ἔσται</a:t>
            </a:r>
            <a:r>
              <a:rPr lang="el-GR" i="1" dirty="0"/>
              <a:t> πλημμέλεια </a:t>
            </a:r>
            <a:r>
              <a:rPr lang="el-GR" i="1" dirty="0" err="1"/>
              <a:t>ἐν</a:t>
            </a:r>
            <a:r>
              <a:rPr lang="el-GR" i="1" dirty="0"/>
              <a:t> </a:t>
            </a:r>
            <a:r>
              <a:rPr lang="el-GR" i="1" dirty="0" err="1"/>
              <a:t>τῇ</a:t>
            </a:r>
            <a:r>
              <a:rPr lang="el-GR" i="1" dirty="0"/>
              <a:t> </a:t>
            </a:r>
            <a:r>
              <a:rPr lang="el-GR" i="1" dirty="0" err="1"/>
              <a:t>ψυχῇ</a:t>
            </a:r>
            <a:r>
              <a:rPr lang="el-GR" i="1" dirty="0"/>
              <a:t> σου</a:t>
            </a:r>
            <a:r>
              <a:rPr lang="el-GR" dirty="0"/>
              <a:t>» (</a:t>
            </a:r>
            <a:r>
              <a:rPr lang="el-GR" i="1" dirty="0" err="1"/>
              <a:t>Γεροντικόν</a:t>
            </a:r>
            <a:r>
              <a:rPr lang="el-GR" i="1" dirty="0"/>
              <a:t>,</a:t>
            </a:r>
            <a:r>
              <a:rPr lang="el-GR" dirty="0"/>
              <a:t> </a:t>
            </a:r>
            <a:r>
              <a:rPr lang="en-GB" dirty="0"/>
              <a:t>PG</a:t>
            </a:r>
            <a:r>
              <a:rPr lang="el-GR" dirty="0"/>
              <a:t> 65, 173 </a:t>
            </a:r>
            <a:r>
              <a:rPr lang="en-GB" dirty="0"/>
              <a:t>D</a:t>
            </a:r>
            <a:r>
              <a:rPr lang="el-GR" dirty="0"/>
              <a:t>. Πρβ. </a:t>
            </a:r>
            <a:r>
              <a:rPr lang="el-GR" dirty="0" err="1"/>
              <a:t>ο.π</a:t>
            </a:r>
            <a:r>
              <a:rPr lang="el-GR" dirty="0"/>
              <a:t>., 173 ΑΒ</a:t>
            </a:r>
            <a:r>
              <a:rPr lang="el-GR" i="1" dirty="0"/>
              <a:t>, </a:t>
            </a:r>
            <a:r>
              <a:rPr lang="el-GR" i="1" dirty="0" err="1"/>
              <a:t>Ὑπόμνημα</a:t>
            </a:r>
            <a:r>
              <a:rPr lang="el-GR" i="1" dirty="0"/>
              <a:t> </a:t>
            </a:r>
            <a:r>
              <a:rPr lang="el-GR" i="1" dirty="0" err="1"/>
              <a:t>εἰς</a:t>
            </a:r>
            <a:r>
              <a:rPr lang="el-GR" i="1" dirty="0"/>
              <a:t> </a:t>
            </a:r>
            <a:r>
              <a:rPr lang="el-GR" i="1" dirty="0" err="1"/>
              <a:t>τοὺς</a:t>
            </a:r>
            <a:r>
              <a:rPr lang="el-GR" i="1" dirty="0"/>
              <a:t> Ψαλμούς</a:t>
            </a:r>
            <a:r>
              <a:rPr lang="el-GR" dirty="0"/>
              <a:t>, </a:t>
            </a:r>
            <a:r>
              <a:rPr lang="en-GB" dirty="0"/>
              <a:t>PG</a:t>
            </a:r>
            <a:r>
              <a:rPr lang="el-GR" dirty="0"/>
              <a:t> 27, 224 </a:t>
            </a:r>
            <a:r>
              <a:rPr lang="en-GB" dirty="0"/>
              <a:t>D</a:t>
            </a:r>
            <a:r>
              <a:rPr lang="el-GR" dirty="0"/>
              <a:t>, </a:t>
            </a:r>
            <a:r>
              <a:rPr lang="el-GR" dirty="0" err="1"/>
              <a:t>ό.π</a:t>
            </a:r>
            <a:r>
              <a:rPr lang="el-GR" dirty="0"/>
              <a:t>., 225 </a:t>
            </a:r>
            <a:r>
              <a:rPr lang="en-GB" dirty="0"/>
              <a:t>D</a:t>
            </a:r>
            <a:r>
              <a:rPr lang="el-GR" dirty="0"/>
              <a:t>, </a:t>
            </a:r>
            <a:r>
              <a:rPr lang="el-GR" i="1" dirty="0"/>
              <a:t>Σχόλια </a:t>
            </a:r>
            <a:r>
              <a:rPr lang="el-GR" i="1" dirty="0" err="1"/>
              <a:t>εἰς</a:t>
            </a:r>
            <a:r>
              <a:rPr lang="el-GR" i="1" dirty="0"/>
              <a:t> </a:t>
            </a:r>
            <a:r>
              <a:rPr lang="el-GR" i="1" dirty="0" err="1"/>
              <a:t>τοὺς</a:t>
            </a:r>
            <a:r>
              <a:rPr lang="el-GR" i="1" dirty="0"/>
              <a:t> Ψαλμούς</a:t>
            </a:r>
            <a:r>
              <a:rPr lang="el-GR" dirty="0"/>
              <a:t>, </a:t>
            </a:r>
            <a:r>
              <a:rPr lang="en-GB" dirty="0"/>
              <a:t>PG</a:t>
            </a:r>
            <a:r>
              <a:rPr lang="el-GR" dirty="0"/>
              <a:t> 12, 1117 ΑΒ, Μακαρίου Αιγυπτίου,</a:t>
            </a:r>
            <a:r>
              <a:rPr lang="el-GR" i="1" dirty="0"/>
              <a:t> </a:t>
            </a:r>
            <a:r>
              <a:rPr lang="el-GR" i="1" dirty="0" err="1"/>
              <a:t>Ὁμιλίαι</a:t>
            </a:r>
            <a:r>
              <a:rPr lang="el-GR" i="1" dirty="0"/>
              <a:t> </a:t>
            </a:r>
            <a:r>
              <a:rPr lang="el-GR" i="1" dirty="0" err="1"/>
              <a:t>Πνευματικαὶ</a:t>
            </a:r>
            <a:r>
              <a:rPr lang="el-GR" i="1" dirty="0"/>
              <a:t> Δ΄,</a:t>
            </a:r>
            <a:r>
              <a:rPr lang="el-GR" dirty="0"/>
              <a:t> </a:t>
            </a:r>
            <a:r>
              <a:rPr lang="en-GB" dirty="0"/>
              <a:t>PG</a:t>
            </a:r>
            <a:r>
              <a:rPr lang="el-GR" dirty="0"/>
              <a:t> 34, 485 Β και Διαδόχου Φωτικής, </a:t>
            </a:r>
            <a:r>
              <a:rPr lang="el-GR" i="1" dirty="0" err="1"/>
              <a:t>Ἑκατὸ</a:t>
            </a:r>
            <a:r>
              <a:rPr lang="el-GR" dirty="0"/>
              <a:t> </a:t>
            </a:r>
            <a:r>
              <a:rPr lang="el-GR" i="1" dirty="0" err="1"/>
              <a:t>Γνωστικὰ</a:t>
            </a:r>
            <a:r>
              <a:rPr lang="el-GR" i="1" dirty="0"/>
              <a:t> Κεφάλαια ρ΄,</a:t>
            </a:r>
            <a:r>
              <a:rPr lang="el-GR" dirty="0"/>
              <a:t> </a:t>
            </a:r>
            <a:r>
              <a:rPr lang="en-GB" dirty="0" err="1"/>
              <a:t>SChr</a:t>
            </a:r>
            <a:r>
              <a:rPr lang="el-GR" dirty="0"/>
              <a:t>5, σ. 162).</a:t>
            </a:r>
          </a:p>
          <a:p>
            <a:r>
              <a:rPr lang="el-GR" dirty="0"/>
              <a:t>Η αξιοποίηση του επίγειου βίου τελικά συνίσταται τόσο στην περιφρόνηση της σαρκικής φύσης, όσο και στην επιμέλεια της θείας εικόνας, με απώτερη συνέπεια τη θαρρετή αντιμετώπιση του θανάτου</a:t>
            </a:r>
            <a:r>
              <a:rPr lang="en-GB" dirty="0"/>
              <a:t>: "</a:t>
            </a:r>
            <a:r>
              <a:rPr lang="el-GR" i="1" dirty="0" err="1"/>
              <a:t>Καταφρόνει</a:t>
            </a:r>
            <a:r>
              <a:rPr lang="el-GR" i="1" dirty="0"/>
              <a:t> </a:t>
            </a:r>
            <a:r>
              <a:rPr lang="el-GR" i="1" dirty="0" err="1"/>
              <a:t>δὲ</a:t>
            </a:r>
            <a:r>
              <a:rPr lang="el-GR" i="1" dirty="0"/>
              <a:t> </a:t>
            </a:r>
            <a:r>
              <a:rPr lang="el-GR" i="1" dirty="0" err="1"/>
              <a:t>τῆς</a:t>
            </a:r>
            <a:r>
              <a:rPr lang="el-GR" i="1" dirty="0"/>
              <a:t> </a:t>
            </a:r>
            <a:r>
              <a:rPr lang="el-GR" i="1" dirty="0" err="1"/>
              <a:t>σαρκικῆς</a:t>
            </a:r>
            <a:r>
              <a:rPr lang="el-GR" i="1" dirty="0"/>
              <a:t> φύσεως </a:t>
            </a:r>
            <a:r>
              <a:rPr lang="el-GR" i="1" dirty="0" err="1"/>
              <a:t>τῆς</a:t>
            </a:r>
            <a:r>
              <a:rPr lang="el-GR" i="1" dirty="0"/>
              <a:t> </a:t>
            </a:r>
            <a:r>
              <a:rPr lang="el-GR" i="1" dirty="0" err="1"/>
              <a:t>ἀπαρχῆς</a:t>
            </a:r>
            <a:r>
              <a:rPr lang="el-GR" i="1" dirty="0"/>
              <a:t> </a:t>
            </a:r>
            <a:r>
              <a:rPr lang="el-GR" i="1" dirty="0" err="1"/>
              <a:t>φθαρτῆς</a:t>
            </a:r>
            <a:r>
              <a:rPr lang="el-GR" i="1" dirty="0"/>
              <a:t> </a:t>
            </a:r>
            <a:r>
              <a:rPr lang="el-GR" i="1" dirty="0" err="1"/>
              <a:t>καὶ</a:t>
            </a:r>
            <a:r>
              <a:rPr lang="el-GR" i="1" dirty="0"/>
              <a:t> </a:t>
            </a:r>
            <a:r>
              <a:rPr lang="el-GR" i="1" dirty="0" err="1"/>
              <a:t>πάλιν</a:t>
            </a:r>
            <a:r>
              <a:rPr lang="el-GR" i="1" dirty="0"/>
              <a:t> </a:t>
            </a:r>
            <a:r>
              <a:rPr lang="el-GR" i="1" dirty="0" err="1"/>
              <a:t>εἰς</a:t>
            </a:r>
            <a:r>
              <a:rPr lang="el-GR" i="1" dirty="0"/>
              <a:t> </a:t>
            </a:r>
            <a:r>
              <a:rPr lang="el-GR" i="1" dirty="0" err="1"/>
              <a:t>φθορὰν</a:t>
            </a:r>
            <a:r>
              <a:rPr lang="el-GR" i="1" dirty="0"/>
              <a:t> </a:t>
            </a:r>
            <a:r>
              <a:rPr lang="el-GR" i="1" dirty="0" err="1"/>
              <a:t>καταληγούσης</a:t>
            </a:r>
            <a:r>
              <a:rPr lang="en-GB" i="1" dirty="0"/>
              <a:t>, </a:t>
            </a:r>
            <a:r>
              <a:rPr lang="el-GR" i="1" dirty="0" err="1"/>
              <a:t>ἐπιμελοῦ</a:t>
            </a:r>
            <a:r>
              <a:rPr lang="el-GR" i="1" dirty="0"/>
              <a:t> </a:t>
            </a:r>
            <a:r>
              <a:rPr lang="el-GR" i="1" dirty="0" err="1"/>
              <a:t>δὲ</a:t>
            </a:r>
            <a:r>
              <a:rPr lang="el-GR" i="1" dirty="0"/>
              <a:t> </a:t>
            </a:r>
            <a:r>
              <a:rPr lang="el-GR" i="1" dirty="0" err="1"/>
              <a:t>τῆς</a:t>
            </a:r>
            <a:r>
              <a:rPr lang="el-GR" i="1" dirty="0"/>
              <a:t> </a:t>
            </a:r>
            <a:r>
              <a:rPr lang="el-GR" i="1" dirty="0" err="1"/>
              <a:t>θεοῦ</a:t>
            </a:r>
            <a:r>
              <a:rPr lang="el-GR" i="1" dirty="0"/>
              <a:t> </a:t>
            </a:r>
            <a:r>
              <a:rPr lang="el-GR" i="1" dirty="0" err="1"/>
              <a:t>εἰκόνος</a:t>
            </a:r>
            <a:r>
              <a:rPr lang="en-GB" i="1" dirty="0"/>
              <a:t>, </a:t>
            </a:r>
            <a:r>
              <a:rPr lang="el-GR" i="1" dirty="0" err="1"/>
              <a:t>ἵνα</a:t>
            </a:r>
            <a:r>
              <a:rPr lang="el-GR" i="1" dirty="0"/>
              <a:t> </a:t>
            </a:r>
            <a:r>
              <a:rPr lang="el-GR" i="1" dirty="0" err="1"/>
              <a:t>ἄσπιλος</a:t>
            </a:r>
            <a:r>
              <a:rPr lang="el-GR" i="1" dirty="0"/>
              <a:t> </a:t>
            </a:r>
            <a:r>
              <a:rPr lang="el-GR" i="1" dirty="0" err="1"/>
              <a:t>ἐξέλθῃς</a:t>
            </a:r>
            <a:r>
              <a:rPr lang="en-GB" dirty="0"/>
              <a:t>”</a:t>
            </a:r>
            <a:r>
              <a:rPr lang="el-GR" dirty="0"/>
              <a:t> (</a:t>
            </a:r>
            <a:r>
              <a:rPr lang="el-GR" i="1" dirty="0" err="1"/>
              <a:t>Ἐπιστολὴ</a:t>
            </a:r>
            <a:r>
              <a:rPr lang="el-GR" i="1" dirty="0"/>
              <a:t> μη΄</a:t>
            </a:r>
            <a:r>
              <a:rPr lang="en-GB" i="1" dirty="0"/>
              <a:t>,</a:t>
            </a:r>
            <a:r>
              <a:rPr lang="en-GB" dirty="0"/>
              <a:t> Frank </a:t>
            </a:r>
            <a:r>
              <a:rPr lang="el-GR" dirty="0"/>
              <a:t>σ</a:t>
            </a:r>
            <a:r>
              <a:rPr lang="en-GB" dirty="0"/>
              <a:t>. 597</a:t>
            </a:r>
            <a:r>
              <a:rPr lang="el-GR" dirty="0"/>
              <a:t>)</a:t>
            </a:r>
            <a:r>
              <a:rPr lang="en-GB" dirty="0"/>
              <a:t>. </a:t>
            </a:r>
            <a:endParaRPr lang="el-GR" dirty="0"/>
          </a:p>
          <a:p>
            <a:endParaRPr lang="el-GR" dirty="0"/>
          </a:p>
          <a:p>
            <a:endParaRPr lang="el-GR" dirty="0"/>
          </a:p>
          <a:p>
            <a:endParaRPr lang="el-GR" dirty="0"/>
          </a:p>
        </p:txBody>
      </p:sp>
    </p:spTree>
    <p:extLst>
      <p:ext uri="{BB962C8B-B14F-4D97-AF65-F5344CB8AC3E}">
        <p14:creationId xmlns:p14="http://schemas.microsoft.com/office/powerpoint/2010/main" val="2175958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16417" y="1"/>
            <a:ext cx="11359166" cy="643944"/>
          </a:xfrm>
        </p:spPr>
        <p:txBody>
          <a:bodyPr>
            <a:normAutofit fontScale="90000"/>
          </a:bodyPr>
          <a:lstStyle/>
          <a:p>
            <a:pPr algn="ctr"/>
            <a:r>
              <a:rPr lang="el-GR" dirty="0"/>
              <a:t>Η «πρακτική» ως η στενή και τεθλιμμένη οδός</a:t>
            </a:r>
          </a:p>
        </p:txBody>
      </p:sp>
      <p:sp>
        <p:nvSpPr>
          <p:cNvPr id="3" name="Θέση περιεχομένου 2"/>
          <p:cNvSpPr>
            <a:spLocks noGrp="1"/>
          </p:cNvSpPr>
          <p:nvPr>
            <p:ph idx="1"/>
          </p:nvPr>
        </p:nvSpPr>
        <p:spPr>
          <a:xfrm>
            <a:off x="0" y="550616"/>
            <a:ext cx="12192000" cy="6307384"/>
          </a:xfrm>
        </p:spPr>
        <p:txBody>
          <a:bodyPr/>
          <a:lstStyle/>
          <a:p>
            <a:r>
              <a:rPr lang="el-GR" dirty="0"/>
              <a:t>Ωστόσο, η επιδίωξη της αρετής δεν αποτελεί συνθήκη πεπερασμένη αλλά </a:t>
            </a:r>
            <a:r>
              <a:rPr lang="el-GR" b="1" dirty="0"/>
              <a:t>φροντίδα ισόβια </a:t>
            </a:r>
            <a:r>
              <a:rPr lang="el-GR" dirty="0"/>
              <a:t>και </a:t>
            </a:r>
            <a:r>
              <a:rPr lang="el-GR" b="1" dirty="0"/>
              <a:t>διαχρονική</a:t>
            </a:r>
            <a:r>
              <a:rPr lang="en-GB" dirty="0"/>
              <a:t>: "</a:t>
            </a:r>
            <a:r>
              <a:rPr lang="el-GR" b="1" i="1" dirty="0" err="1">
                <a:solidFill>
                  <a:srgbClr val="002060"/>
                </a:solidFill>
              </a:rPr>
              <a:t>δεῖ</a:t>
            </a:r>
            <a:r>
              <a:rPr lang="el-GR" b="1" i="1" dirty="0">
                <a:solidFill>
                  <a:srgbClr val="002060"/>
                </a:solidFill>
              </a:rPr>
              <a:t> </a:t>
            </a:r>
            <a:r>
              <a:rPr lang="el-GR" b="1" i="1" dirty="0" err="1">
                <a:solidFill>
                  <a:srgbClr val="002060"/>
                </a:solidFill>
              </a:rPr>
              <a:t>γὰρ</a:t>
            </a:r>
            <a:r>
              <a:rPr lang="el-GR" b="1" i="1" dirty="0">
                <a:solidFill>
                  <a:srgbClr val="002060"/>
                </a:solidFill>
              </a:rPr>
              <a:t> </a:t>
            </a:r>
            <a:r>
              <a:rPr lang="el-GR" b="1" i="1" dirty="0" err="1">
                <a:solidFill>
                  <a:srgbClr val="002060"/>
                </a:solidFill>
              </a:rPr>
              <a:t>τὴν</a:t>
            </a:r>
            <a:r>
              <a:rPr lang="el-GR" b="1" i="1" dirty="0">
                <a:solidFill>
                  <a:srgbClr val="002060"/>
                </a:solidFill>
              </a:rPr>
              <a:t> </a:t>
            </a:r>
            <a:r>
              <a:rPr lang="el-GR" b="1" i="1" dirty="0" err="1">
                <a:solidFill>
                  <a:srgbClr val="002060"/>
                </a:solidFill>
              </a:rPr>
              <a:t>ἀρετὴν</a:t>
            </a:r>
            <a:r>
              <a:rPr lang="el-GR" b="1" i="1" dirty="0">
                <a:solidFill>
                  <a:srgbClr val="002060"/>
                </a:solidFill>
              </a:rPr>
              <a:t> </a:t>
            </a:r>
            <a:r>
              <a:rPr lang="el-GR" b="1" i="1" dirty="0" err="1">
                <a:solidFill>
                  <a:srgbClr val="002060"/>
                </a:solidFill>
              </a:rPr>
              <a:t>τρέχειν</a:t>
            </a:r>
            <a:r>
              <a:rPr lang="en-GB" b="1" i="1" dirty="0">
                <a:solidFill>
                  <a:srgbClr val="002060"/>
                </a:solidFill>
              </a:rPr>
              <a:t>, </a:t>
            </a:r>
            <a:r>
              <a:rPr lang="el-GR" b="1" i="1" dirty="0">
                <a:solidFill>
                  <a:srgbClr val="002060"/>
                </a:solidFill>
              </a:rPr>
              <a:t>μέχρις </a:t>
            </a:r>
            <a:r>
              <a:rPr lang="el-GR" b="1" i="1" dirty="0" err="1">
                <a:solidFill>
                  <a:srgbClr val="002060"/>
                </a:solidFill>
              </a:rPr>
              <a:t>ἄν</a:t>
            </a:r>
            <a:r>
              <a:rPr lang="el-GR" b="1" i="1" dirty="0">
                <a:solidFill>
                  <a:srgbClr val="002060"/>
                </a:solidFill>
              </a:rPr>
              <a:t> </a:t>
            </a:r>
            <a:r>
              <a:rPr lang="el-GR" b="1" i="1" dirty="0" err="1">
                <a:solidFill>
                  <a:srgbClr val="002060"/>
                </a:solidFill>
              </a:rPr>
              <a:t>ἐξέλθωμεν</a:t>
            </a:r>
            <a:r>
              <a:rPr lang="el-GR" b="1" i="1" dirty="0">
                <a:solidFill>
                  <a:srgbClr val="002060"/>
                </a:solidFill>
              </a:rPr>
              <a:t> </a:t>
            </a:r>
            <a:r>
              <a:rPr lang="el-GR" b="1" i="1" dirty="0" err="1">
                <a:solidFill>
                  <a:srgbClr val="002060"/>
                </a:solidFill>
              </a:rPr>
              <a:t>τοῦ</a:t>
            </a:r>
            <a:r>
              <a:rPr lang="el-GR" b="1" i="1" dirty="0">
                <a:solidFill>
                  <a:srgbClr val="002060"/>
                </a:solidFill>
              </a:rPr>
              <a:t> βίου </a:t>
            </a:r>
            <a:r>
              <a:rPr lang="el-GR" b="1" i="1" dirty="0" err="1">
                <a:solidFill>
                  <a:srgbClr val="002060"/>
                </a:solidFill>
              </a:rPr>
              <a:t>τὸ</a:t>
            </a:r>
            <a:r>
              <a:rPr lang="el-GR" b="1" i="1" dirty="0">
                <a:solidFill>
                  <a:srgbClr val="002060"/>
                </a:solidFill>
              </a:rPr>
              <a:t> </a:t>
            </a:r>
            <a:r>
              <a:rPr lang="el-GR" b="1" i="1" dirty="0" err="1">
                <a:solidFill>
                  <a:srgbClr val="002060"/>
                </a:solidFill>
              </a:rPr>
              <a:t>στάδιον</a:t>
            </a:r>
            <a:r>
              <a:rPr lang="en-GB" dirty="0"/>
              <a:t>"</a:t>
            </a:r>
            <a:r>
              <a:rPr lang="el-GR" i="1" dirty="0"/>
              <a:t> </a:t>
            </a:r>
            <a:r>
              <a:rPr lang="el-GR" dirty="0"/>
              <a:t>(</a:t>
            </a:r>
            <a:r>
              <a:rPr lang="el-GR" i="1" dirty="0"/>
              <a:t>Παραινέσεις </a:t>
            </a:r>
            <a:r>
              <a:rPr lang="el-GR" i="1" dirty="0" err="1"/>
              <a:t>πρός</a:t>
            </a:r>
            <a:r>
              <a:rPr lang="el-GR" i="1" dirty="0"/>
              <a:t> Μοναχούς</a:t>
            </a:r>
            <a:r>
              <a:rPr lang="en-GB" i="1" dirty="0"/>
              <a:t>,</a:t>
            </a:r>
            <a:r>
              <a:rPr lang="en-GB" dirty="0"/>
              <a:t> PG 79, 1260 </a:t>
            </a:r>
            <a:r>
              <a:rPr lang="el-GR" dirty="0"/>
              <a:t>Β)</a:t>
            </a:r>
            <a:r>
              <a:rPr lang="en-GB" dirty="0"/>
              <a:t>. </a:t>
            </a:r>
            <a:endParaRPr lang="el-GR" dirty="0"/>
          </a:p>
          <a:p>
            <a:r>
              <a:rPr lang="el-GR" dirty="0"/>
              <a:t>Ο </a:t>
            </a:r>
            <a:r>
              <a:rPr lang="el-GR" b="1" dirty="0"/>
              <a:t>αγώνας είναι αδιάλειπτος</a:t>
            </a:r>
            <a:r>
              <a:rPr lang="el-GR" dirty="0"/>
              <a:t>, η αρετή, ενώ πάντοτε προσεγγίζεται "</a:t>
            </a:r>
            <a:r>
              <a:rPr lang="el-GR" dirty="0" err="1"/>
              <a:t>ἀγωνιστικῶς</a:t>
            </a:r>
            <a:r>
              <a:rPr lang="el-GR" dirty="0"/>
              <a:t>", ποτέ δεν κατακτιέται "</a:t>
            </a:r>
            <a:r>
              <a:rPr lang="el-GR" dirty="0" err="1"/>
              <a:t>οὐσιαστικῶς</a:t>
            </a:r>
            <a:r>
              <a:rPr lang="el-GR" dirty="0"/>
              <a:t>"</a:t>
            </a:r>
            <a:r>
              <a:rPr lang="en-GB" dirty="0"/>
              <a:t>: "</a:t>
            </a:r>
            <a:r>
              <a:rPr lang="el-GR" b="1" i="1" dirty="0" err="1">
                <a:solidFill>
                  <a:srgbClr val="FF0000"/>
                </a:solidFill>
              </a:rPr>
              <a:t>Μή</a:t>
            </a:r>
            <a:r>
              <a:rPr lang="el-GR" b="1" i="1" dirty="0">
                <a:solidFill>
                  <a:srgbClr val="FF0000"/>
                </a:solidFill>
              </a:rPr>
              <a:t> νόμιζε </a:t>
            </a:r>
            <a:r>
              <a:rPr lang="el-GR" b="1" i="1" dirty="0" err="1">
                <a:solidFill>
                  <a:srgbClr val="FF0000"/>
                </a:solidFill>
              </a:rPr>
              <a:t>κεκτῆσθαι</a:t>
            </a:r>
            <a:r>
              <a:rPr lang="el-GR" b="1" i="1" dirty="0">
                <a:solidFill>
                  <a:srgbClr val="FF0000"/>
                </a:solidFill>
              </a:rPr>
              <a:t> </a:t>
            </a:r>
            <a:r>
              <a:rPr lang="el-GR" b="1" i="1" dirty="0" err="1">
                <a:solidFill>
                  <a:srgbClr val="FF0000"/>
                </a:solidFill>
              </a:rPr>
              <a:t>ἀρετὴν</a:t>
            </a:r>
            <a:r>
              <a:rPr lang="en-GB" b="1" i="1" dirty="0">
                <a:solidFill>
                  <a:srgbClr val="FF0000"/>
                </a:solidFill>
              </a:rPr>
              <a:t>... </a:t>
            </a:r>
            <a:r>
              <a:rPr lang="el-GR" b="1" i="1" dirty="0" err="1">
                <a:solidFill>
                  <a:srgbClr val="FF0000"/>
                </a:solidFill>
              </a:rPr>
              <a:t>δεῖ</a:t>
            </a:r>
            <a:r>
              <a:rPr lang="el-GR" b="1" i="1" dirty="0">
                <a:solidFill>
                  <a:srgbClr val="FF0000"/>
                </a:solidFill>
              </a:rPr>
              <a:t> </a:t>
            </a:r>
            <a:r>
              <a:rPr lang="el-GR" b="1" i="1" dirty="0" err="1">
                <a:solidFill>
                  <a:srgbClr val="FF0000"/>
                </a:solidFill>
              </a:rPr>
              <a:t>γὰρ</a:t>
            </a:r>
            <a:r>
              <a:rPr lang="el-GR" b="1" i="1" dirty="0">
                <a:solidFill>
                  <a:srgbClr val="FF0000"/>
                </a:solidFill>
              </a:rPr>
              <a:t> μέχρι θανάτου </a:t>
            </a:r>
            <a:r>
              <a:rPr lang="el-GR" b="1" i="1" dirty="0" err="1">
                <a:solidFill>
                  <a:srgbClr val="FF0000"/>
                </a:solidFill>
              </a:rPr>
              <a:t>αντικαθίσασθαι</a:t>
            </a:r>
            <a:r>
              <a:rPr lang="el-GR" b="1" i="1" dirty="0">
                <a:solidFill>
                  <a:srgbClr val="FF0000"/>
                </a:solidFill>
              </a:rPr>
              <a:t> </a:t>
            </a:r>
            <a:r>
              <a:rPr lang="el-GR" b="1" i="1" dirty="0" err="1">
                <a:solidFill>
                  <a:srgbClr val="FF0000"/>
                </a:solidFill>
              </a:rPr>
              <a:t>πρὸς</a:t>
            </a:r>
            <a:r>
              <a:rPr lang="el-GR" b="1" i="1" dirty="0">
                <a:solidFill>
                  <a:srgbClr val="FF0000"/>
                </a:solidFill>
              </a:rPr>
              <a:t> </a:t>
            </a:r>
            <a:r>
              <a:rPr lang="el-GR" b="1" i="1" dirty="0" err="1">
                <a:solidFill>
                  <a:srgbClr val="FF0000"/>
                </a:solidFill>
              </a:rPr>
              <a:t>τὴν</a:t>
            </a:r>
            <a:r>
              <a:rPr lang="el-GR" b="1" i="1" dirty="0">
                <a:solidFill>
                  <a:srgbClr val="FF0000"/>
                </a:solidFill>
              </a:rPr>
              <a:t> </a:t>
            </a:r>
            <a:r>
              <a:rPr lang="el-GR" b="1" i="1" dirty="0" err="1">
                <a:solidFill>
                  <a:srgbClr val="FF0000"/>
                </a:solidFill>
              </a:rPr>
              <a:t>ἀμαρτίαν</a:t>
            </a:r>
            <a:r>
              <a:rPr lang="en-GB" b="1" i="1" dirty="0">
                <a:solidFill>
                  <a:srgbClr val="FF0000"/>
                </a:solidFill>
              </a:rPr>
              <a:t>, </a:t>
            </a:r>
            <a:r>
              <a:rPr lang="el-GR" b="1" i="1" dirty="0" err="1">
                <a:solidFill>
                  <a:srgbClr val="FF0000"/>
                </a:solidFill>
              </a:rPr>
              <a:t>ἀγωνιστικῶς</a:t>
            </a:r>
            <a:r>
              <a:rPr lang="en-GB" b="1" i="1" dirty="0">
                <a:solidFill>
                  <a:srgbClr val="FF0000"/>
                </a:solidFill>
              </a:rPr>
              <a:t>, </a:t>
            </a:r>
            <a:r>
              <a:rPr lang="el-GR" b="1" i="1" dirty="0" err="1">
                <a:solidFill>
                  <a:srgbClr val="FF0000"/>
                </a:solidFill>
              </a:rPr>
              <a:t>καὶ</a:t>
            </a:r>
            <a:r>
              <a:rPr lang="el-GR" b="1" i="1" dirty="0">
                <a:solidFill>
                  <a:srgbClr val="FF0000"/>
                </a:solidFill>
              </a:rPr>
              <a:t> </a:t>
            </a:r>
            <a:r>
              <a:rPr lang="el-GR" b="1" i="1" dirty="0" err="1">
                <a:solidFill>
                  <a:srgbClr val="FF0000"/>
                </a:solidFill>
              </a:rPr>
              <a:t>ἀνεγκλήτως</a:t>
            </a:r>
            <a:r>
              <a:rPr lang="el-GR" b="1" i="1" dirty="0">
                <a:solidFill>
                  <a:srgbClr val="FF0000"/>
                </a:solidFill>
              </a:rPr>
              <a:t> </a:t>
            </a:r>
            <a:r>
              <a:rPr lang="el-GR" b="1" i="1" dirty="0" err="1">
                <a:solidFill>
                  <a:srgbClr val="FF0000"/>
                </a:solidFill>
              </a:rPr>
              <a:t>κατὰ</a:t>
            </a:r>
            <a:r>
              <a:rPr lang="el-GR" b="1" i="1" dirty="0">
                <a:solidFill>
                  <a:srgbClr val="FF0000"/>
                </a:solidFill>
              </a:rPr>
              <a:t> </a:t>
            </a:r>
            <a:r>
              <a:rPr lang="el-GR" b="1" i="1" dirty="0" err="1">
                <a:solidFill>
                  <a:srgbClr val="FF0000"/>
                </a:solidFill>
              </a:rPr>
              <a:t>τὸν</a:t>
            </a:r>
            <a:r>
              <a:rPr lang="el-GR" b="1" i="1" dirty="0">
                <a:solidFill>
                  <a:srgbClr val="FF0000"/>
                </a:solidFill>
              </a:rPr>
              <a:t> </a:t>
            </a:r>
            <a:r>
              <a:rPr lang="el-GR" b="1" i="1" dirty="0" err="1">
                <a:solidFill>
                  <a:srgbClr val="FF0000"/>
                </a:solidFill>
              </a:rPr>
              <a:t>θεῖον</a:t>
            </a:r>
            <a:r>
              <a:rPr lang="el-GR" b="1" i="1" dirty="0">
                <a:solidFill>
                  <a:srgbClr val="FF0000"/>
                </a:solidFill>
              </a:rPr>
              <a:t> </a:t>
            </a:r>
            <a:r>
              <a:rPr lang="el-GR" b="1" i="1" dirty="0" err="1">
                <a:solidFill>
                  <a:srgbClr val="FF0000"/>
                </a:solidFill>
              </a:rPr>
              <a:t>Ἀπόστολον</a:t>
            </a:r>
            <a:r>
              <a:rPr lang="en-GB" dirty="0"/>
              <a:t>"</a:t>
            </a:r>
            <a:r>
              <a:rPr lang="el-GR" i="1" dirty="0"/>
              <a:t> </a:t>
            </a:r>
            <a:r>
              <a:rPr lang="el-GR" dirty="0"/>
              <a:t>(</a:t>
            </a:r>
            <a:r>
              <a:rPr lang="el-GR" i="1" dirty="0"/>
              <a:t>Λόγος </a:t>
            </a:r>
            <a:r>
              <a:rPr lang="el-GR" i="1" dirty="0" err="1"/>
              <a:t>Περὶ</a:t>
            </a:r>
            <a:r>
              <a:rPr lang="el-GR" i="1" dirty="0"/>
              <a:t> </a:t>
            </a:r>
            <a:r>
              <a:rPr lang="el-GR" i="1" dirty="0" err="1"/>
              <a:t>Προσευχῆς</a:t>
            </a:r>
            <a:r>
              <a:rPr lang="el-GR" i="1" dirty="0"/>
              <a:t> ΡΛΣΤ΄</a:t>
            </a:r>
            <a:r>
              <a:rPr lang="en-GB" dirty="0"/>
              <a:t>, PG 79, 1196 C. </a:t>
            </a:r>
            <a:r>
              <a:rPr lang="el-GR" dirty="0"/>
              <a:t>Πρβ</a:t>
            </a:r>
            <a:r>
              <a:rPr lang="en-GB" dirty="0"/>
              <a:t>. </a:t>
            </a:r>
            <a:r>
              <a:rPr lang="el-GR" i="1" dirty="0"/>
              <a:t>Α΄ </a:t>
            </a:r>
            <a:r>
              <a:rPr lang="el-GR" i="1" dirty="0" err="1"/>
              <a:t>πρὸς</a:t>
            </a:r>
            <a:r>
              <a:rPr lang="el-GR" i="1" dirty="0"/>
              <a:t> </a:t>
            </a:r>
            <a:r>
              <a:rPr lang="el-GR" i="1" dirty="0" err="1"/>
              <a:t>Τιμόθεον</a:t>
            </a:r>
            <a:r>
              <a:rPr lang="en-GB" i="1" dirty="0"/>
              <a:t> </a:t>
            </a:r>
            <a:r>
              <a:rPr lang="en-GB" dirty="0"/>
              <a:t>6, 12</a:t>
            </a:r>
            <a:r>
              <a:rPr lang="el-GR" dirty="0"/>
              <a:t>)</a:t>
            </a:r>
            <a:r>
              <a:rPr lang="en-GB" i="1" dirty="0"/>
              <a:t>.</a:t>
            </a:r>
            <a:endParaRPr lang="el-GR" dirty="0"/>
          </a:p>
          <a:p>
            <a:r>
              <a:rPr lang="el-GR" dirty="0"/>
              <a:t>Έτσι, η </a:t>
            </a:r>
            <a:r>
              <a:rPr lang="el-GR" dirty="0" err="1"/>
              <a:t>ευαγριανή</a:t>
            </a:r>
            <a:r>
              <a:rPr lang="el-GR" dirty="0"/>
              <a:t> παραβολή του επιγείου βίου με ναυμαχία αποδεικνύεται εύστοχη: "</a:t>
            </a:r>
            <a:r>
              <a:rPr lang="el-GR" i="1" dirty="0" err="1"/>
              <a:t>Εἰ</a:t>
            </a:r>
            <a:r>
              <a:rPr lang="el-GR" i="1" dirty="0"/>
              <a:t> </a:t>
            </a:r>
            <a:r>
              <a:rPr lang="el-GR" i="1" dirty="0" err="1"/>
              <a:t>δὲ</a:t>
            </a:r>
            <a:r>
              <a:rPr lang="el-GR" i="1" dirty="0"/>
              <a:t> </a:t>
            </a:r>
            <a:r>
              <a:rPr lang="el-GR" i="1" dirty="0" err="1"/>
              <a:t>μετὰ</a:t>
            </a:r>
            <a:r>
              <a:rPr lang="el-GR" i="1" dirty="0"/>
              <a:t> κυβερνήσεως </a:t>
            </a:r>
            <a:r>
              <a:rPr lang="el-GR" i="1" dirty="0" err="1"/>
              <a:t>πολεμεῖν</a:t>
            </a:r>
            <a:r>
              <a:rPr lang="el-GR" i="1" dirty="0"/>
              <a:t> </a:t>
            </a:r>
            <a:r>
              <a:rPr lang="el-GR" i="1" dirty="0" err="1"/>
              <a:t>δεῖ</a:t>
            </a:r>
            <a:r>
              <a:rPr lang="el-GR" i="1" dirty="0"/>
              <a:t> </a:t>
            </a:r>
            <a:r>
              <a:rPr lang="el-GR" i="1" dirty="0" err="1"/>
              <a:t>τοῖς</a:t>
            </a:r>
            <a:r>
              <a:rPr lang="el-GR" i="1" dirty="0"/>
              <a:t> </a:t>
            </a:r>
            <a:r>
              <a:rPr lang="el-GR" i="1" dirty="0" err="1"/>
              <a:t>ἀντικειμένοις</a:t>
            </a:r>
            <a:r>
              <a:rPr lang="el-GR" i="1" dirty="0"/>
              <a:t>, </a:t>
            </a:r>
            <a:r>
              <a:rPr lang="el-GR" i="1" dirty="0" err="1"/>
              <a:t>ναυμαχίᾳ</a:t>
            </a:r>
            <a:r>
              <a:rPr lang="el-GR" i="1" dirty="0"/>
              <a:t> παραπλήσιος </a:t>
            </a:r>
            <a:r>
              <a:rPr lang="el-GR" i="1" dirty="0" err="1"/>
              <a:t>ἡμῶν</a:t>
            </a:r>
            <a:r>
              <a:rPr lang="el-GR" i="1" dirty="0"/>
              <a:t> </a:t>
            </a:r>
            <a:r>
              <a:rPr lang="el-GR" i="1" dirty="0" err="1"/>
              <a:t>ἐστιν</a:t>
            </a:r>
            <a:r>
              <a:rPr lang="el-GR" i="1" dirty="0"/>
              <a:t> ὁ βίος </a:t>
            </a:r>
            <a:r>
              <a:rPr lang="el-GR" i="1" dirty="0" err="1"/>
              <a:t>ἐπὶ</a:t>
            </a:r>
            <a:r>
              <a:rPr lang="el-GR" i="1" dirty="0"/>
              <a:t> </a:t>
            </a:r>
            <a:r>
              <a:rPr lang="el-GR" i="1" dirty="0" err="1"/>
              <a:t>τῆς</a:t>
            </a:r>
            <a:r>
              <a:rPr lang="el-GR" i="1" dirty="0"/>
              <a:t> </a:t>
            </a:r>
            <a:r>
              <a:rPr lang="el-GR" i="1" dirty="0" err="1"/>
              <a:t>γῆς</a:t>
            </a:r>
            <a:r>
              <a:rPr lang="el-GR" dirty="0"/>
              <a:t>" (</a:t>
            </a:r>
            <a:r>
              <a:rPr lang="el-GR" i="1" dirty="0"/>
              <a:t>Σχόλια </a:t>
            </a:r>
            <a:r>
              <a:rPr lang="el-GR" i="1" dirty="0" err="1"/>
              <a:t>εἰς</a:t>
            </a:r>
            <a:r>
              <a:rPr lang="el-GR" i="1" dirty="0"/>
              <a:t> </a:t>
            </a:r>
            <a:r>
              <a:rPr lang="el-GR" i="1" dirty="0" err="1"/>
              <a:t>τὰς</a:t>
            </a:r>
            <a:r>
              <a:rPr lang="el-GR" i="1" dirty="0"/>
              <a:t> Παροιμίας</a:t>
            </a:r>
            <a:r>
              <a:rPr lang="en-GB" i="1" dirty="0"/>
              <a:t> 266,</a:t>
            </a:r>
            <a:r>
              <a:rPr lang="en-GB" dirty="0"/>
              <a:t> SChr340, </a:t>
            </a:r>
            <a:r>
              <a:rPr lang="el-GR" dirty="0"/>
              <a:t>σ</a:t>
            </a:r>
            <a:r>
              <a:rPr lang="en-GB" dirty="0"/>
              <a:t>. 360</a:t>
            </a:r>
            <a:r>
              <a:rPr lang="el-GR" dirty="0"/>
              <a:t>)</a:t>
            </a:r>
            <a:r>
              <a:rPr lang="en-GB" dirty="0"/>
              <a:t>.</a:t>
            </a:r>
            <a:endParaRPr lang="el-GR" dirty="0"/>
          </a:p>
          <a:p>
            <a:endParaRPr lang="el-GR" dirty="0"/>
          </a:p>
        </p:txBody>
      </p:sp>
    </p:spTree>
    <p:extLst>
      <p:ext uri="{BB962C8B-B14F-4D97-AF65-F5344CB8AC3E}">
        <p14:creationId xmlns:p14="http://schemas.microsoft.com/office/powerpoint/2010/main" val="27906759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759854"/>
          </a:xfrm>
        </p:spPr>
        <p:txBody>
          <a:bodyPr/>
          <a:lstStyle/>
          <a:p>
            <a:pPr algn="ctr"/>
            <a:r>
              <a:rPr lang="el-GR" dirty="0"/>
              <a:t>Το περιεχόμενο του αγώνα στο στάδιο της πρακτικής</a:t>
            </a:r>
          </a:p>
        </p:txBody>
      </p:sp>
      <p:sp>
        <p:nvSpPr>
          <p:cNvPr id="3" name="Θέση περιεχομένου 2"/>
          <p:cNvSpPr>
            <a:spLocks noGrp="1"/>
          </p:cNvSpPr>
          <p:nvPr>
            <p:ph idx="1"/>
          </p:nvPr>
        </p:nvSpPr>
        <p:spPr>
          <a:xfrm>
            <a:off x="0" y="627890"/>
            <a:ext cx="12192000" cy="6230110"/>
          </a:xfrm>
        </p:spPr>
        <p:txBody>
          <a:bodyPr>
            <a:normAutofit/>
          </a:bodyPr>
          <a:lstStyle/>
          <a:p>
            <a:pPr lvl="0"/>
            <a:r>
              <a:rPr lang="el-GR" dirty="0"/>
              <a:t>Ο Μακάριος αντιμετωπίζει την τελειότητα ως κατάσταση δυναμική και ποτέ στατική. Άλλωστε, ο </a:t>
            </a:r>
            <a:r>
              <a:rPr lang="el-GR" b="1" dirty="0"/>
              <a:t>κίνδυνος της αμέλειας </a:t>
            </a:r>
            <a:r>
              <a:rPr lang="el-GR" dirty="0"/>
              <a:t>πάντοτε υποβόσκει αποτελώντας την αχίλλειο πτέρνα της ανθρώπινης αύξησης και προκοπής. Στο ερώτημα "</a:t>
            </a:r>
            <a:r>
              <a:rPr lang="el-GR" i="1" dirty="0" err="1">
                <a:solidFill>
                  <a:srgbClr val="FF0000"/>
                </a:solidFill>
              </a:rPr>
              <a:t>εἰ</a:t>
            </a:r>
            <a:r>
              <a:rPr lang="el-GR" i="1" dirty="0">
                <a:solidFill>
                  <a:srgbClr val="FF0000"/>
                </a:solidFill>
              </a:rPr>
              <a:t> δύναται </a:t>
            </a:r>
            <a:r>
              <a:rPr lang="el-GR" i="1" dirty="0" err="1">
                <a:solidFill>
                  <a:srgbClr val="FF0000"/>
                </a:solidFill>
              </a:rPr>
              <a:t>πεσεῖν</a:t>
            </a:r>
            <a:r>
              <a:rPr lang="el-GR" i="1" dirty="0">
                <a:solidFill>
                  <a:srgbClr val="FF0000"/>
                </a:solidFill>
              </a:rPr>
              <a:t> </a:t>
            </a:r>
            <a:r>
              <a:rPr lang="el-GR" i="1" dirty="0" err="1">
                <a:solidFill>
                  <a:srgbClr val="FF0000"/>
                </a:solidFill>
              </a:rPr>
              <a:t>ἄνθρωπος</a:t>
            </a:r>
            <a:r>
              <a:rPr lang="el-GR" i="1" dirty="0">
                <a:solidFill>
                  <a:srgbClr val="FF0000"/>
                </a:solidFill>
              </a:rPr>
              <a:t> </a:t>
            </a:r>
            <a:r>
              <a:rPr lang="el-GR" i="1" dirty="0" err="1">
                <a:solidFill>
                  <a:srgbClr val="FF0000"/>
                </a:solidFill>
              </a:rPr>
              <a:t>ἔχων</a:t>
            </a:r>
            <a:r>
              <a:rPr lang="el-GR" i="1" dirty="0">
                <a:solidFill>
                  <a:srgbClr val="FF0000"/>
                </a:solidFill>
              </a:rPr>
              <a:t> χάρισμα</a:t>
            </a:r>
            <a:r>
              <a:rPr lang="el-GR" dirty="0">
                <a:solidFill>
                  <a:srgbClr val="FF0000"/>
                </a:solidFill>
              </a:rPr>
              <a:t>"</a:t>
            </a:r>
            <a:r>
              <a:rPr lang="el-GR" dirty="0"/>
              <a:t> αποκρίνεται ότι εάν αμελήσει είναι δυνατόν να αμαρτήσει γιατί οι εχθροί δεν ξεκουράζονται ποτέ, ούτε παύουν να πολεμούν. Αυτός είναι και ο λόγος, που ο άνθρωπος δεν πρέπει να σταματάει την επίκληση της θείας βοήθειας καθώς με την αμέλειά του μπορεί να πάθει μεγάλη ζημιά:</a:t>
            </a:r>
            <a:r>
              <a:rPr lang="en-GB" dirty="0">
                <a:ea typeface="Times New Roman" panose="02020603050405020304" pitchFamily="18" charset="0"/>
              </a:rPr>
              <a:t> </a:t>
            </a:r>
            <a:r>
              <a:rPr lang="el-GR" dirty="0">
                <a:ea typeface="Times New Roman" panose="02020603050405020304" pitchFamily="18" charset="0"/>
              </a:rPr>
              <a:t>(</a:t>
            </a:r>
            <a:r>
              <a:rPr lang="en-GB" dirty="0">
                <a:ea typeface="Times New Roman" panose="02020603050405020304" pitchFamily="18" charset="0"/>
              </a:rPr>
              <a:t>"</a:t>
            </a:r>
            <a:r>
              <a:rPr lang="en-GB" i="1" dirty="0">
                <a:ea typeface="Times New Roman" panose="02020603050405020304" pitchFamily="18" charset="0"/>
              </a:rPr>
              <a:t>’</a:t>
            </a:r>
            <a:r>
              <a:rPr lang="el-GR" i="1" dirty="0">
                <a:ea typeface="Times New Roman" panose="02020603050405020304" pitchFamily="18" charset="0"/>
              </a:rPr>
              <a:t>Εν</a:t>
            </a:r>
            <a:r>
              <a:rPr lang="en-GB" i="1" dirty="0">
                <a:ea typeface="Times New Roman" panose="02020603050405020304" pitchFamily="18" charset="0"/>
              </a:rPr>
              <a:t> </a:t>
            </a:r>
            <a:r>
              <a:rPr lang="el-GR" i="1" dirty="0" err="1">
                <a:ea typeface="Times New Roman" panose="02020603050405020304" pitchFamily="18" charset="0"/>
              </a:rPr>
              <a:t>ἀμελήσῃ</a:t>
            </a:r>
            <a:r>
              <a:rPr lang="en-GB" i="1" dirty="0">
                <a:ea typeface="Times New Roman" panose="02020603050405020304" pitchFamily="18" charset="0"/>
              </a:rPr>
              <a:t> </a:t>
            </a:r>
            <a:r>
              <a:rPr lang="el-GR" i="1" dirty="0">
                <a:ea typeface="Times New Roman" panose="02020603050405020304" pitchFamily="18" charset="0"/>
              </a:rPr>
              <a:t>πίπτει·</a:t>
            </a:r>
            <a:r>
              <a:rPr lang="en-GB" i="1" dirty="0">
                <a:ea typeface="Times New Roman" panose="02020603050405020304" pitchFamily="18" charset="0"/>
              </a:rPr>
              <a:t> </a:t>
            </a:r>
            <a:r>
              <a:rPr lang="el-GR" i="1" dirty="0" err="1">
                <a:ea typeface="Times New Roman" panose="02020603050405020304" pitchFamily="18" charset="0"/>
              </a:rPr>
              <a:t>οἱ</a:t>
            </a:r>
            <a:r>
              <a:rPr lang="en-GB" i="1" dirty="0">
                <a:ea typeface="Times New Roman" panose="02020603050405020304" pitchFamily="18" charset="0"/>
              </a:rPr>
              <a:t> </a:t>
            </a:r>
            <a:r>
              <a:rPr lang="el-GR" i="1" dirty="0" err="1">
                <a:ea typeface="Times New Roman" panose="02020603050405020304" pitchFamily="18" charset="0"/>
              </a:rPr>
              <a:t>γὰρ</a:t>
            </a:r>
            <a:r>
              <a:rPr lang="en-GB" i="1" dirty="0">
                <a:ea typeface="Times New Roman" panose="02020603050405020304" pitchFamily="18" charset="0"/>
              </a:rPr>
              <a:t> </a:t>
            </a:r>
            <a:r>
              <a:rPr lang="el-GR" i="1" dirty="0">
                <a:ea typeface="Times New Roman" panose="02020603050405020304" pitchFamily="18" charset="0"/>
              </a:rPr>
              <a:t>πολέμιοι</a:t>
            </a:r>
            <a:r>
              <a:rPr lang="en-GB" i="1" dirty="0">
                <a:ea typeface="Times New Roman" panose="02020603050405020304" pitchFamily="18" charset="0"/>
              </a:rPr>
              <a:t> </a:t>
            </a:r>
            <a:r>
              <a:rPr lang="el-GR" i="1" dirty="0" err="1">
                <a:ea typeface="Times New Roman" panose="02020603050405020304" pitchFamily="18" charset="0"/>
              </a:rPr>
              <a:t>οὐδέποτε</a:t>
            </a:r>
            <a:r>
              <a:rPr lang="en-GB" i="1" dirty="0">
                <a:ea typeface="Times New Roman" panose="02020603050405020304" pitchFamily="18" charset="0"/>
              </a:rPr>
              <a:t> </a:t>
            </a:r>
            <a:r>
              <a:rPr lang="el-GR" i="1" dirty="0" err="1">
                <a:ea typeface="Times New Roman" panose="02020603050405020304" pitchFamily="18" charset="0"/>
              </a:rPr>
              <a:t>ἀργοῦσι</a:t>
            </a:r>
            <a:r>
              <a:rPr lang="en-GB" i="1" dirty="0">
                <a:ea typeface="Times New Roman" panose="02020603050405020304" pitchFamily="18" charset="0"/>
              </a:rPr>
              <a:t>, </a:t>
            </a:r>
            <a:r>
              <a:rPr lang="el-GR" i="1" dirty="0" err="1">
                <a:ea typeface="Times New Roman" panose="02020603050405020304" pitchFamily="18" charset="0"/>
              </a:rPr>
              <a:t>οὔτε</a:t>
            </a:r>
            <a:r>
              <a:rPr lang="en-GB" i="1" dirty="0">
                <a:ea typeface="Times New Roman" panose="02020603050405020304" pitchFamily="18" charset="0"/>
              </a:rPr>
              <a:t> </a:t>
            </a:r>
            <a:r>
              <a:rPr lang="el-GR" i="1" dirty="0" err="1">
                <a:ea typeface="Times New Roman" panose="02020603050405020304" pitchFamily="18" charset="0"/>
              </a:rPr>
              <a:t>θρηνοῦσι</a:t>
            </a:r>
            <a:r>
              <a:rPr lang="en-GB" i="1" dirty="0">
                <a:ea typeface="Times New Roman" panose="02020603050405020304" pitchFamily="18" charset="0"/>
              </a:rPr>
              <a:t> </a:t>
            </a:r>
            <a:r>
              <a:rPr lang="el-GR" i="1" dirty="0" err="1">
                <a:ea typeface="Times New Roman" panose="02020603050405020304" pitchFamily="18" charset="0"/>
              </a:rPr>
              <a:t>πολεμοῦντες</a:t>
            </a:r>
            <a:r>
              <a:rPr lang="el-GR" i="1" dirty="0">
                <a:ea typeface="Times New Roman" panose="02020603050405020304" pitchFamily="18" charset="0"/>
              </a:rPr>
              <a:t>·</a:t>
            </a:r>
            <a:r>
              <a:rPr lang="en-GB" i="1" dirty="0">
                <a:ea typeface="Times New Roman" panose="02020603050405020304" pitchFamily="18" charset="0"/>
              </a:rPr>
              <a:t> </a:t>
            </a:r>
            <a:r>
              <a:rPr lang="el-GR" i="1" dirty="0" err="1">
                <a:ea typeface="Times New Roman" panose="02020603050405020304" pitchFamily="18" charset="0"/>
              </a:rPr>
              <a:t>πόσῳ</a:t>
            </a:r>
            <a:r>
              <a:rPr lang="en-GB" i="1" dirty="0">
                <a:ea typeface="Times New Roman" panose="02020603050405020304" pitchFamily="18" charset="0"/>
              </a:rPr>
              <a:t> </a:t>
            </a:r>
            <a:r>
              <a:rPr lang="el-GR" i="1" dirty="0" err="1">
                <a:ea typeface="Times New Roman" panose="02020603050405020304" pitchFamily="18" charset="0"/>
              </a:rPr>
              <a:t>μᾶλλον</a:t>
            </a:r>
            <a:r>
              <a:rPr lang="en-GB" i="1" dirty="0">
                <a:ea typeface="Times New Roman" panose="02020603050405020304" pitchFamily="18" charset="0"/>
              </a:rPr>
              <a:t> </a:t>
            </a:r>
            <a:r>
              <a:rPr lang="el-GR" i="1" dirty="0" err="1">
                <a:ea typeface="Times New Roman" panose="02020603050405020304" pitchFamily="18" charset="0"/>
              </a:rPr>
              <a:t>σὺ</a:t>
            </a:r>
            <a:r>
              <a:rPr lang="en-GB" i="1" dirty="0">
                <a:ea typeface="Times New Roman" panose="02020603050405020304" pitchFamily="18" charset="0"/>
              </a:rPr>
              <a:t> </a:t>
            </a:r>
            <a:r>
              <a:rPr lang="el-GR" i="1" dirty="0" err="1">
                <a:ea typeface="Times New Roman" panose="02020603050405020304" pitchFamily="18" charset="0"/>
              </a:rPr>
              <a:t>οὐκ</a:t>
            </a:r>
            <a:r>
              <a:rPr lang="en-GB" i="1" dirty="0">
                <a:ea typeface="Times New Roman" panose="02020603050405020304" pitchFamily="18" charset="0"/>
              </a:rPr>
              <a:t> </a:t>
            </a:r>
            <a:r>
              <a:rPr lang="el-GR" i="1" dirty="0" err="1">
                <a:ea typeface="Times New Roman" panose="02020603050405020304" pitchFamily="18" charset="0"/>
              </a:rPr>
              <a:t>ὀφείλεις</a:t>
            </a:r>
            <a:r>
              <a:rPr lang="en-GB" i="1" dirty="0">
                <a:ea typeface="Times New Roman" panose="02020603050405020304" pitchFamily="18" charset="0"/>
              </a:rPr>
              <a:t> </a:t>
            </a:r>
            <a:r>
              <a:rPr lang="el-GR" i="1" dirty="0" err="1">
                <a:ea typeface="Times New Roman" panose="02020603050405020304" pitchFamily="18" charset="0"/>
              </a:rPr>
              <a:t>παύσασθαι</a:t>
            </a:r>
            <a:r>
              <a:rPr lang="en-GB" i="1" dirty="0">
                <a:ea typeface="Times New Roman" panose="02020603050405020304" pitchFamily="18" charset="0"/>
              </a:rPr>
              <a:t> </a:t>
            </a:r>
            <a:r>
              <a:rPr lang="el-GR" i="1" dirty="0" err="1">
                <a:ea typeface="Times New Roman" panose="02020603050405020304" pitchFamily="18" charset="0"/>
              </a:rPr>
              <a:t>ἀπὸ</a:t>
            </a:r>
            <a:r>
              <a:rPr lang="en-GB" i="1" dirty="0">
                <a:ea typeface="Times New Roman" panose="02020603050405020304" pitchFamily="18" charset="0"/>
              </a:rPr>
              <a:t> </a:t>
            </a:r>
            <a:r>
              <a:rPr lang="el-GR" i="1" dirty="0" err="1">
                <a:ea typeface="Times New Roman" panose="02020603050405020304" pitchFamily="18" charset="0"/>
              </a:rPr>
              <a:t>τῆς</a:t>
            </a:r>
            <a:r>
              <a:rPr lang="en-GB" i="1" dirty="0">
                <a:ea typeface="Times New Roman" panose="02020603050405020304" pitchFamily="18" charset="0"/>
              </a:rPr>
              <a:t> </a:t>
            </a:r>
            <a:r>
              <a:rPr lang="el-GR" i="1" dirty="0">
                <a:ea typeface="Times New Roman" panose="02020603050405020304" pitchFamily="18" charset="0"/>
              </a:rPr>
              <a:t>ζητήσεως</a:t>
            </a:r>
            <a:r>
              <a:rPr lang="en-GB" i="1" dirty="0">
                <a:ea typeface="Times New Roman" panose="02020603050405020304" pitchFamily="18" charset="0"/>
              </a:rPr>
              <a:t> </a:t>
            </a:r>
            <a:r>
              <a:rPr lang="el-GR" i="1" dirty="0" err="1">
                <a:ea typeface="Times New Roman" panose="02020603050405020304" pitchFamily="18" charset="0"/>
              </a:rPr>
              <a:t>τῆς</a:t>
            </a:r>
            <a:r>
              <a:rPr lang="en-GB" i="1" dirty="0">
                <a:ea typeface="Times New Roman" panose="02020603050405020304" pitchFamily="18" charset="0"/>
              </a:rPr>
              <a:t> </a:t>
            </a:r>
            <a:r>
              <a:rPr lang="el-GR" i="1" dirty="0" err="1">
                <a:ea typeface="Times New Roman" panose="02020603050405020304" pitchFamily="18" charset="0"/>
              </a:rPr>
              <a:t>πρὸς</a:t>
            </a:r>
            <a:r>
              <a:rPr lang="en-GB" i="1" dirty="0">
                <a:ea typeface="Times New Roman" panose="02020603050405020304" pitchFamily="18" charset="0"/>
              </a:rPr>
              <a:t> </a:t>
            </a:r>
            <a:r>
              <a:rPr lang="el-GR" i="1" dirty="0">
                <a:ea typeface="Times New Roman" panose="02020603050405020304" pitchFamily="18" charset="0"/>
              </a:rPr>
              <a:t>Θεόν</a:t>
            </a:r>
            <a:r>
              <a:rPr lang="en-GB" i="1" dirty="0">
                <a:ea typeface="Times New Roman" panose="02020603050405020304" pitchFamily="18" charset="0"/>
              </a:rPr>
              <a:t>; </a:t>
            </a:r>
            <a:r>
              <a:rPr lang="el-GR" i="1" dirty="0" err="1">
                <a:ea typeface="Times New Roman" panose="02020603050405020304" pitchFamily="18" charset="0"/>
              </a:rPr>
              <a:t>πολλὴ</a:t>
            </a:r>
            <a:r>
              <a:rPr lang="en-GB" i="1" dirty="0">
                <a:ea typeface="Times New Roman" panose="02020603050405020304" pitchFamily="18" charset="0"/>
              </a:rPr>
              <a:t> </a:t>
            </a:r>
            <a:r>
              <a:rPr lang="el-GR" i="1" dirty="0">
                <a:ea typeface="Times New Roman" panose="02020603050405020304" pitchFamily="18" charset="0"/>
              </a:rPr>
              <a:t>γάρ</a:t>
            </a:r>
            <a:r>
              <a:rPr lang="en-GB" i="1" dirty="0">
                <a:ea typeface="Times New Roman" panose="02020603050405020304" pitchFamily="18" charset="0"/>
              </a:rPr>
              <a:t> </a:t>
            </a:r>
            <a:r>
              <a:rPr lang="el-GR" i="1" dirty="0">
                <a:ea typeface="Times New Roman" panose="02020603050405020304" pitchFamily="18" charset="0"/>
              </a:rPr>
              <a:t>σοι</a:t>
            </a:r>
            <a:r>
              <a:rPr lang="en-GB" i="1" dirty="0">
                <a:ea typeface="Times New Roman" panose="02020603050405020304" pitchFamily="18" charset="0"/>
              </a:rPr>
              <a:t> </a:t>
            </a:r>
            <a:r>
              <a:rPr lang="el-GR" i="1" dirty="0">
                <a:ea typeface="Times New Roman" panose="02020603050405020304" pitchFamily="18" charset="0"/>
              </a:rPr>
              <a:t>ζημία</a:t>
            </a:r>
            <a:r>
              <a:rPr lang="en-GB" i="1" dirty="0">
                <a:ea typeface="Times New Roman" panose="02020603050405020304" pitchFamily="18" charset="0"/>
              </a:rPr>
              <a:t> </a:t>
            </a:r>
            <a:r>
              <a:rPr lang="el-GR" i="1" dirty="0">
                <a:ea typeface="Times New Roman" panose="02020603050405020304" pitchFamily="18" charset="0"/>
              </a:rPr>
              <a:t>γίνεται</a:t>
            </a:r>
            <a:r>
              <a:rPr lang="en-GB" i="1" dirty="0">
                <a:ea typeface="Times New Roman" panose="02020603050405020304" pitchFamily="18" charset="0"/>
              </a:rPr>
              <a:t> </a:t>
            </a:r>
            <a:r>
              <a:rPr lang="el-GR" i="1" dirty="0" err="1">
                <a:ea typeface="Times New Roman" panose="02020603050405020304" pitchFamily="18" charset="0"/>
              </a:rPr>
              <a:t>ἀμελοῦντι</a:t>
            </a:r>
            <a:r>
              <a:rPr lang="en-GB" i="1" dirty="0">
                <a:ea typeface="Times New Roman" panose="02020603050405020304" pitchFamily="18" charset="0"/>
              </a:rPr>
              <a:t>, </a:t>
            </a:r>
            <a:r>
              <a:rPr lang="el-GR" i="1" dirty="0" err="1">
                <a:ea typeface="Times New Roman" panose="02020603050405020304" pitchFamily="18" charset="0"/>
              </a:rPr>
              <a:t>εἰ</a:t>
            </a:r>
            <a:r>
              <a:rPr lang="en-GB" i="1" dirty="0">
                <a:ea typeface="Times New Roman" panose="02020603050405020304" pitchFamily="18" charset="0"/>
              </a:rPr>
              <a:t> </a:t>
            </a:r>
            <a:r>
              <a:rPr lang="el-GR" i="1" dirty="0" err="1">
                <a:ea typeface="Times New Roman" panose="02020603050405020304" pitchFamily="18" charset="0"/>
              </a:rPr>
              <a:t>καὶ</a:t>
            </a:r>
            <a:r>
              <a:rPr lang="en-GB" i="1" dirty="0">
                <a:ea typeface="Times New Roman" panose="02020603050405020304" pitchFamily="18" charset="0"/>
              </a:rPr>
              <a:t> </a:t>
            </a:r>
            <a:r>
              <a:rPr lang="el-GR" i="1" dirty="0" err="1">
                <a:ea typeface="Times New Roman" panose="02020603050405020304" pitchFamily="18" charset="0"/>
              </a:rPr>
              <a:t>ἐν</a:t>
            </a:r>
            <a:r>
              <a:rPr lang="en-GB" i="1" dirty="0">
                <a:ea typeface="Times New Roman" panose="02020603050405020304" pitchFamily="18" charset="0"/>
              </a:rPr>
              <a:t> </a:t>
            </a:r>
            <a:r>
              <a:rPr lang="el-GR" i="1" dirty="0" err="1">
                <a:ea typeface="Times New Roman" panose="02020603050405020304" pitchFamily="18" charset="0"/>
              </a:rPr>
              <a:t>αὐτῷ</a:t>
            </a:r>
            <a:r>
              <a:rPr lang="en-GB" i="1" dirty="0">
                <a:ea typeface="Times New Roman" panose="02020603050405020304" pitchFamily="18" charset="0"/>
              </a:rPr>
              <a:t> </a:t>
            </a:r>
            <a:r>
              <a:rPr lang="el-GR" i="1" dirty="0" err="1">
                <a:ea typeface="Times New Roman" panose="02020603050405020304" pitchFamily="18" charset="0"/>
              </a:rPr>
              <a:t>τῷ</a:t>
            </a:r>
            <a:r>
              <a:rPr lang="en-GB" i="1" dirty="0">
                <a:ea typeface="Times New Roman" panose="02020603050405020304" pitchFamily="18" charset="0"/>
              </a:rPr>
              <a:t> </a:t>
            </a:r>
            <a:r>
              <a:rPr lang="el-GR" i="1" dirty="0" err="1">
                <a:ea typeface="Times New Roman" panose="02020603050405020304" pitchFamily="18" charset="0"/>
              </a:rPr>
              <a:t>μυστηρίῳ</a:t>
            </a:r>
            <a:r>
              <a:rPr lang="en-GB" i="1" dirty="0">
                <a:ea typeface="Times New Roman" panose="02020603050405020304" pitchFamily="18" charset="0"/>
              </a:rPr>
              <a:t> </a:t>
            </a:r>
            <a:r>
              <a:rPr lang="el-GR" i="1" dirty="0" err="1">
                <a:ea typeface="Times New Roman" panose="02020603050405020304" pitchFamily="18" charset="0"/>
              </a:rPr>
              <a:t>τῆς</a:t>
            </a:r>
            <a:r>
              <a:rPr lang="en-GB" i="1" dirty="0">
                <a:ea typeface="Times New Roman" panose="02020603050405020304" pitchFamily="18" charset="0"/>
              </a:rPr>
              <a:t> </a:t>
            </a:r>
            <a:r>
              <a:rPr lang="el-GR" i="1" dirty="0">
                <a:ea typeface="Times New Roman" panose="02020603050405020304" pitchFamily="18" charset="0"/>
              </a:rPr>
              <a:t>χάριτος</a:t>
            </a:r>
            <a:r>
              <a:rPr lang="en-GB" i="1" dirty="0">
                <a:ea typeface="Times New Roman" panose="02020603050405020304" pitchFamily="18" charset="0"/>
              </a:rPr>
              <a:t> </a:t>
            </a:r>
            <a:r>
              <a:rPr lang="el-GR" i="1" dirty="0" err="1">
                <a:ea typeface="Times New Roman" panose="02020603050405020304" pitchFamily="18" charset="0"/>
              </a:rPr>
              <a:t>δοκεῖς</a:t>
            </a:r>
            <a:r>
              <a:rPr lang="en-GB" i="1" dirty="0">
                <a:ea typeface="Times New Roman" panose="02020603050405020304" pitchFamily="18" charset="0"/>
              </a:rPr>
              <a:t> </a:t>
            </a:r>
            <a:r>
              <a:rPr lang="el-GR" i="1" dirty="0" err="1">
                <a:ea typeface="Times New Roman" panose="02020603050405020304" pitchFamily="18" charset="0"/>
              </a:rPr>
              <a:t>ἐξετάζεσθαι</a:t>
            </a:r>
            <a:r>
              <a:rPr lang="en-GB" dirty="0">
                <a:ea typeface="Times New Roman" panose="02020603050405020304" pitchFamily="18" charset="0"/>
              </a:rPr>
              <a:t>"</a:t>
            </a:r>
            <a:r>
              <a:rPr lang="el-GR" dirty="0"/>
              <a:t> </a:t>
            </a:r>
            <a:r>
              <a:rPr lang="el-GR" i="1" dirty="0" err="1">
                <a:ea typeface="Times New Roman" panose="02020603050405020304" pitchFamily="18" charset="0"/>
              </a:rPr>
              <a:t>Ὁμιλίαι</a:t>
            </a:r>
            <a:r>
              <a:rPr lang="en-GB" i="1" dirty="0">
                <a:ea typeface="Times New Roman" panose="02020603050405020304" pitchFamily="18" charset="0"/>
              </a:rPr>
              <a:t> </a:t>
            </a:r>
            <a:r>
              <a:rPr lang="el-GR" i="1" dirty="0" err="1">
                <a:ea typeface="Times New Roman" panose="02020603050405020304" pitchFamily="18" charset="0"/>
              </a:rPr>
              <a:t>Πνευματικαὶ</a:t>
            </a:r>
            <a:r>
              <a:rPr lang="en-GB" i="1" dirty="0">
                <a:ea typeface="Times New Roman" panose="02020603050405020304" pitchFamily="18" charset="0"/>
              </a:rPr>
              <a:t> </a:t>
            </a:r>
            <a:r>
              <a:rPr lang="el-GR" i="1" dirty="0">
                <a:ea typeface="Times New Roman" panose="02020603050405020304" pitchFamily="18" charset="0"/>
              </a:rPr>
              <a:t>ΙΕ΄</a:t>
            </a:r>
            <a:r>
              <a:rPr lang="en-GB" i="1" dirty="0">
                <a:ea typeface="Times New Roman" panose="02020603050405020304" pitchFamily="18" charset="0"/>
              </a:rPr>
              <a:t>,</a:t>
            </a:r>
            <a:r>
              <a:rPr lang="en-GB" dirty="0">
                <a:ea typeface="Times New Roman" panose="02020603050405020304" pitchFamily="18" charset="0"/>
              </a:rPr>
              <a:t> PG 34, 585 C</a:t>
            </a:r>
            <a:r>
              <a:rPr lang="el-GR" dirty="0">
                <a:ea typeface="Times New Roman" panose="02020603050405020304" pitchFamily="18" charset="0"/>
              </a:rPr>
              <a:t>)</a:t>
            </a:r>
            <a:r>
              <a:rPr lang="en-GB" dirty="0">
                <a:ea typeface="Times New Roman" panose="02020603050405020304" pitchFamily="18" charset="0"/>
              </a:rPr>
              <a:t>. </a:t>
            </a:r>
            <a:endParaRPr lang="el-GR" sz="4400" dirty="0"/>
          </a:p>
          <a:p>
            <a:r>
              <a:rPr lang="el-GR" dirty="0"/>
              <a:t>Η στάση της επανάπαυσης και της αμέλειας σε κάθε βαθμίδα της πνευματικής αναγωγής αποδεικνύεται θανατηφόρα και καταστροφική</a:t>
            </a:r>
            <a:r>
              <a:rPr lang="en-GB" dirty="0"/>
              <a:t> </a:t>
            </a:r>
            <a:r>
              <a:rPr lang="el-GR" dirty="0"/>
              <a:t>(</a:t>
            </a:r>
            <a:r>
              <a:rPr lang="el-GR" i="1" dirty="0" err="1"/>
              <a:t>Ὁμιλίαι</a:t>
            </a:r>
            <a:r>
              <a:rPr lang="el-GR" i="1" dirty="0"/>
              <a:t> </a:t>
            </a:r>
            <a:r>
              <a:rPr lang="el-GR" i="1" dirty="0" err="1"/>
              <a:t>Πνευματικαὶ</a:t>
            </a:r>
            <a:r>
              <a:rPr lang="el-GR" i="1" dirty="0"/>
              <a:t> Δ΄</a:t>
            </a:r>
            <a:r>
              <a:rPr lang="en-GB" dirty="0"/>
              <a:t>, PG 34, 489 </a:t>
            </a:r>
            <a:r>
              <a:rPr lang="el-GR" dirty="0"/>
              <a:t>Α).</a:t>
            </a:r>
            <a:r>
              <a:rPr lang="en-GB" dirty="0"/>
              <a:t> </a:t>
            </a:r>
            <a:r>
              <a:rPr lang="el-GR" dirty="0"/>
              <a:t> </a:t>
            </a:r>
          </a:p>
        </p:txBody>
      </p:sp>
      <p:sp>
        <p:nvSpPr>
          <p:cNvPr id="10" name="Rectangle 7"/>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448340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721217"/>
          </a:xfrm>
        </p:spPr>
        <p:txBody>
          <a:bodyPr/>
          <a:lstStyle/>
          <a:p>
            <a:pPr algn="ctr"/>
            <a:r>
              <a:rPr lang="el-GR" dirty="0"/>
              <a:t>Το περιεχόμενο του αγώνα στο στάδιο της πρακτικής</a:t>
            </a:r>
          </a:p>
        </p:txBody>
      </p:sp>
      <p:sp>
        <p:nvSpPr>
          <p:cNvPr id="3" name="Θέση περιεχομένου 2"/>
          <p:cNvSpPr>
            <a:spLocks noGrp="1"/>
          </p:cNvSpPr>
          <p:nvPr>
            <p:ph idx="1"/>
          </p:nvPr>
        </p:nvSpPr>
        <p:spPr>
          <a:xfrm>
            <a:off x="0" y="589252"/>
            <a:ext cx="12192000" cy="6268747"/>
          </a:xfrm>
        </p:spPr>
        <p:txBody>
          <a:bodyPr/>
          <a:lstStyle/>
          <a:p>
            <a:r>
              <a:rPr lang="el-GR" dirty="0"/>
              <a:t>Η αμαρτία αποτελεί και αυτή μία δυναμική κατάσταση.</a:t>
            </a:r>
            <a:r>
              <a:rPr lang="en-GB" dirty="0"/>
              <a:t> </a:t>
            </a:r>
            <a:endParaRPr lang="el-GR" dirty="0"/>
          </a:p>
          <a:p>
            <a:r>
              <a:rPr lang="el-GR" dirty="0"/>
              <a:t>Ακόμη και οι "</a:t>
            </a:r>
            <a:r>
              <a:rPr lang="el-GR" i="1" dirty="0" err="1"/>
              <a:t>γευσάμενοι</a:t>
            </a:r>
            <a:r>
              <a:rPr lang="el-GR" i="1" dirty="0"/>
              <a:t> </a:t>
            </a:r>
            <a:r>
              <a:rPr lang="el-GR" i="1" dirty="0" err="1"/>
              <a:t>τῆς</a:t>
            </a:r>
            <a:r>
              <a:rPr lang="el-GR" i="1" dirty="0"/>
              <a:t> χάριτος </a:t>
            </a:r>
            <a:r>
              <a:rPr lang="el-GR" i="1" dirty="0" err="1"/>
              <a:t>τοῦ</a:t>
            </a:r>
            <a:r>
              <a:rPr lang="el-GR" i="1" dirty="0"/>
              <a:t> </a:t>
            </a:r>
            <a:r>
              <a:rPr lang="el-GR" i="1" dirty="0" err="1"/>
              <a:t>Θεοῦ</a:t>
            </a:r>
            <a:r>
              <a:rPr lang="el-GR" dirty="0"/>
              <a:t>" - όπως παρατηρεί ο Μακάριος- μπορεί να εκπέσουν τη στιγμή που θα αρνηθούν τη συμφωνία με τη θεία χάρη και να γίνουν χειρότεροι από τότε που ήταν κοσμικοί, όχι γιατί ο Θεός είναι </a:t>
            </a:r>
            <a:r>
              <a:rPr lang="el-GR" dirty="0" err="1"/>
              <a:t>τρεπτός</a:t>
            </a:r>
            <a:r>
              <a:rPr lang="el-GR" dirty="0"/>
              <a:t> ή ασθενής ούτε γιατί το Άγιο Πνεύμα εξασθενεί, αλλά επειδή οι άνθρωποι αρνούμενοι τη χάρη του Θεού εκτρέπονται σε μύρια κακά</a:t>
            </a:r>
            <a:r>
              <a:rPr lang="en-GB" dirty="0"/>
              <a:t>:</a:t>
            </a:r>
            <a:r>
              <a:rPr lang="el-GR" dirty="0"/>
              <a:t> </a:t>
            </a:r>
            <a:r>
              <a:rPr lang="en-GB" dirty="0"/>
              <a:t>"</a:t>
            </a:r>
            <a:r>
              <a:rPr lang="el-GR" i="1" dirty="0"/>
              <a:t>μέτοχοι </a:t>
            </a:r>
            <a:r>
              <a:rPr lang="el-GR" i="1" dirty="0" err="1"/>
              <a:t>ὄντες</a:t>
            </a:r>
            <a:r>
              <a:rPr lang="el-GR" i="1" dirty="0"/>
              <a:t> </a:t>
            </a:r>
            <a:r>
              <a:rPr lang="el-GR" i="1" dirty="0" err="1"/>
              <a:t>τοῦ</a:t>
            </a:r>
            <a:r>
              <a:rPr lang="el-GR" i="1" dirty="0"/>
              <a:t> Πνεύματος</a:t>
            </a:r>
            <a:r>
              <a:rPr lang="en-GB" i="1" dirty="0"/>
              <a:t>, </a:t>
            </a:r>
            <a:r>
              <a:rPr lang="el-GR" i="1" dirty="0" err="1"/>
              <a:t>ἐν</a:t>
            </a:r>
            <a:r>
              <a:rPr lang="el-GR" i="1" dirty="0"/>
              <a:t> </a:t>
            </a:r>
            <a:r>
              <a:rPr lang="el-GR" i="1" dirty="0" err="1"/>
              <a:t>μὴ</a:t>
            </a:r>
            <a:r>
              <a:rPr lang="el-GR" i="1" dirty="0"/>
              <a:t> </a:t>
            </a:r>
            <a:r>
              <a:rPr lang="el-GR" i="1" dirty="0" err="1"/>
              <a:t>ἀσφαλίσωνται</a:t>
            </a:r>
            <a:r>
              <a:rPr lang="el-GR" i="1" dirty="0"/>
              <a:t> </a:t>
            </a:r>
            <a:r>
              <a:rPr lang="el-GR" i="1" dirty="0" err="1"/>
              <a:t>κατασβέννυνται</a:t>
            </a:r>
            <a:r>
              <a:rPr lang="en-GB" i="1" dirty="0"/>
              <a:t>, </a:t>
            </a:r>
            <a:r>
              <a:rPr lang="el-GR" i="1" dirty="0" err="1"/>
              <a:t>καὶ</a:t>
            </a:r>
            <a:r>
              <a:rPr lang="el-GR" i="1" dirty="0"/>
              <a:t> γίνονται </a:t>
            </a:r>
            <a:r>
              <a:rPr lang="el-GR" i="1" dirty="0" err="1"/>
              <a:t>χείρους</a:t>
            </a:r>
            <a:r>
              <a:rPr lang="el-GR" i="1" dirty="0"/>
              <a:t> </a:t>
            </a:r>
            <a:r>
              <a:rPr lang="el-GR" i="1" dirty="0" err="1"/>
              <a:t>οὗ</a:t>
            </a:r>
            <a:r>
              <a:rPr lang="el-GR" i="1" dirty="0"/>
              <a:t> </a:t>
            </a:r>
            <a:r>
              <a:rPr lang="el-GR" i="1" dirty="0" err="1"/>
              <a:t>ἦσαν</a:t>
            </a:r>
            <a:r>
              <a:rPr lang="en-GB" i="1" dirty="0"/>
              <a:t>, </a:t>
            </a:r>
            <a:r>
              <a:rPr lang="el-GR" i="1" dirty="0" err="1"/>
              <a:t>κοσμικοὶ</a:t>
            </a:r>
            <a:r>
              <a:rPr lang="el-GR" i="1" dirty="0"/>
              <a:t> </a:t>
            </a:r>
            <a:r>
              <a:rPr lang="el-GR" i="1" dirty="0" err="1"/>
              <a:t>ὄντες</a:t>
            </a:r>
            <a:r>
              <a:rPr lang="el-GR" i="1" dirty="0"/>
              <a:t>· </a:t>
            </a:r>
            <a:r>
              <a:rPr lang="el-GR" i="1" dirty="0" err="1"/>
              <a:t>οὐχ</a:t>
            </a:r>
            <a:r>
              <a:rPr lang="el-GR" i="1" dirty="0"/>
              <a:t> </a:t>
            </a:r>
            <a:r>
              <a:rPr lang="el-GR" i="1" dirty="0" err="1"/>
              <a:t>ὅτι</a:t>
            </a:r>
            <a:r>
              <a:rPr lang="el-GR" i="1" dirty="0"/>
              <a:t> ὁ </a:t>
            </a:r>
            <a:r>
              <a:rPr lang="el-GR" i="1" dirty="0" err="1"/>
              <a:t>Θεὸς</a:t>
            </a:r>
            <a:r>
              <a:rPr lang="el-GR" i="1" dirty="0"/>
              <a:t> </a:t>
            </a:r>
            <a:r>
              <a:rPr lang="el-GR" i="1" dirty="0" err="1"/>
              <a:t>τρεπτός</a:t>
            </a:r>
            <a:r>
              <a:rPr lang="el-GR" i="1" dirty="0"/>
              <a:t> </a:t>
            </a:r>
            <a:r>
              <a:rPr lang="el-GR" i="1" dirty="0" err="1"/>
              <a:t>ἐστι</a:t>
            </a:r>
            <a:r>
              <a:rPr lang="el-GR" i="1" dirty="0"/>
              <a:t> </a:t>
            </a:r>
            <a:r>
              <a:rPr lang="el-GR" i="1" dirty="0" err="1"/>
              <a:t>καὶ</a:t>
            </a:r>
            <a:r>
              <a:rPr lang="el-GR" i="1" dirty="0"/>
              <a:t> </a:t>
            </a:r>
            <a:r>
              <a:rPr lang="el-GR" i="1" dirty="0" err="1"/>
              <a:t>ἀσθενής</a:t>
            </a:r>
            <a:r>
              <a:rPr lang="en-GB" i="1" dirty="0"/>
              <a:t>, </a:t>
            </a:r>
            <a:r>
              <a:rPr lang="el-GR" i="1" dirty="0"/>
              <a:t>ἤ </a:t>
            </a:r>
            <a:r>
              <a:rPr lang="el-GR" i="1" dirty="0" err="1"/>
              <a:t>τὸ</a:t>
            </a:r>
            <a:r>
              <a:rPr lang="el-GR" i="1" dirty="0"/>
              <a:t> </a:t>
            </a:r>
            <a:r>
              <a:rPr lang="el-GR" i="1" dirty="0" err="1"/>
              <a:t>Πνεῦμα</a:t>
            </a:r>
            <a:r>
              <a:rPr lang="el-GR" i="1" dirty="0"/>
              <a:t> </a:t>
            </a:r>
            <a:r>
              <a:rPr lang="el-GR" i="1" dirty="0" err="1"/>
              <a:t>σβέννυται</a:t>
            </a:r>
            <a:r>
              <a:rPr lang="en-GB" i="1" dirty="0"/>
              <a:t>, </a:t>
            </a:r>
            <a:r>
              <a:rPr lang="el-GR" i="1" dirty="0" err="1"/>
              <a:t>ἀλλ</a:t>
            </a:r>
            <a:r>
              <a:rPr lang="en-GB" i="1" dirty="0"/>
              <a:t>’ </a:t>
            </a:r>
            <a:r>
              <a:rPr lang="el-GR" b="1" i="1" dirty="0" err="1"/>
              <a:t>αὐτοὶ</a:t>
            </a:r>
            <a:r>
              <a:rPr lang="el-GR" b="1" i="1" dirty="0"/>
              <a:t> </a:t>
            </a:r>
            <a:r>
              <a:rPr lang="el-GR" b="1" i="1" dirty="0" err="1"/>
              <a:t>οἱ</a:t>
            </a:r>
            <a:r>
              <a:rPr lang="el-GR" b="1" i="1" dirty="0"/>
              <a:t> </a:t>
            </a:r>
            <a:r>
              <a:rPr lang="el-GR" b="1" i="1" dirty="0" err="1"/>
              <a:t>ἄνθρωποι</a:t>
            </a:r>
            <a:r>
              <a:rPr lang="el-GR" b="1" i="1" dirty="0"/>
              <a:t> </a:t>
            </a:r>
            <a:r>
              <a:rPr lang="el-GR" b="1" i="1" dirty="0" err="1"/>
              <a:t>οὐ</a:t>
            </a:r>
            <a:r>
              <a:rPr lang="el-GR" b="1" i="1" dirty="0"/>
              <a:t> </a:t>
            </a:r>
            <a:r>
              <a:rPr lang="el-GR" b="1" i="1" dirty="0" err="1"/>
              <a:t>συμφωνοῦσι</a:t>
            </a:r>
            <a:r>
              <a:rPr lang="el-GR" b="1" i="1" dirty="0"/>
              <a:t> </a:t>
            </a:r>
            <a:r>
              <a:rPr lang="el-GR" b="1" i="1" dirty="0" err="1"/>
              <a:t>τῇ</a:t>
            </a:r>
            <a:r>
              <a:rPr lang="el-GR" b="1" i="1" dirty="0"/>
              <a:t> </a:t>
            </a:r>
            <a:r>
              <a:rPr lang="el-GR" b="1" i="1" dirty="0" err="1"/>
              <a:t>χάριτι</a:t>
            </a:r>
            <a:r>
              <a:rPr lang="el-GR" i="1" dirty="0"/>
              <a:t>· </a:t>
            </a:r>
            <a:r>
              <a:rPr lang="el-GR" i="1" dirty="0" err="1"/>
              <a:t>διὰ</a:t>
            </a:r>
            <a:r>
              <a:rPr lang="el-GR" i="1" dirty="0"/>
              <a:t> </a:t>
            </a:r>
            <a:r>
              <a:rPr lang="el-GR" i="1" dirty="0" err="1"/>
              <a:t>τοῦτο</a:t>
            </a:r>
            <a:r>
              <a:rPr lang="el-GR" i="1" dirty="0"/>
              <a:t> </a:t>
            </a:r>
            <a:r>
              <a:rPr lang="el-GR" i="1" dirty="0" err="1"/>
              <a:t>ἐκτρέπονται</a:t>
            </a:r>
            <a:r>
              <a:rPr lang="el-GR" i="1" dirty="0"/>
              <a:t> </a:t>
            </a:r>
            <a:r>
              <a:rPr lang="el-GR" i="1" dirty="0" err="1"/>
              <a:t>καὶ</a:t>
            </a:r>
            <a:r>
              <a:rPr lang="el-GR" i="1" dirty="0"/>
              <a:t> </a:t>
            </a:r>
            <a:r>
              <a:rPr lang="el-GR" i="1" dirty="0" err="1"/>
              <a:t>πίπτουσιν</a:t>
            </a:r>
            <a:r>
              <a:rPr lang="el-GR" i="1" dirty="0"/>
              <a:t> </a:t>
            </a:r>
            <a:r>
              <a:rPr lang="el-GR" i="1" dirty="0" err="1"/>
              <a:t>εἰς</a:t>
            </a:r>
            <a:r>
              <a:rPr lang="el-GR" i="1" dirty="0"/>
              <a:t> μύρια κακά</a:t>
            </a:r>
            <a:r>
              <a:rPr lang="en-GB" dirty="0"/>
              <a:t>"</a:t>
            </a:r>
            <a:r>
              <a:rPr lang="el-GR" i="1" dirty="0"/>
              <a:t> </a:t>
            </a:r>
            <a:r>
              <a:rPr lang="el-GR" dirty="0"/>
              <a:t>(</a:t>
            </a:r>
            <a:r>
              <a:rPr lang="el-GR" i="1" dirty="0"/>
              <a:t>Ὁ</a:t>
            </a:r>
            <a:r>
              <a:rPr lang="en-GB" i="1" dirty="0" err="1"/>
              <a:t>μιλί</a:t>
            </a:r>
            <a:r>
              <a:rPr lang="en-GB" i="1" dirty="0"/>
              <a:t>αι Πνευματικαὶ ΙΕ</a:t>
            </a:r>
            <a:r>
              <a:rPr lang="el-GR" i="1" dirty="0"/>
              <a:t>΄</a:t>
            </a:r>
            <a:r>
              <a:rPr lang="en-GB" i="1" dirty="0"/>
              <a:t>,</a:t>
            </a:r>
            <a:r>
              <a:rPr lang="en-GB" dirty="0"/>
              <a:t> PG 34, 600 D</a:t>
            </a:r>
            <a:r>
              <a:rPr lang="el-GR" dirty="0"/>
              <a:t>)</a:t>
            </a:r>
            <a:r>
              <a:rPr lang="en-GB" dirty="0"/>
              <a:t>. </a:t>
            </a:r>
            <a:endParaRPr lang="el-GR" dirty="0"/>
          </a:p>
          <a:p>
            <a:r>
              <a:rPr lang="el-GR" dirty="0"/>
              <a:t>Η σταθερή επιμέλεια των χριστιανών συνίσταται στη διατήρηση της προσοχής τους, ώστε η συμφωνία ανάμεσα στη θεία χάρη και το αυτεξούσιο να παραμένει μόνιμη και συνεχής (</a:t>
            </a:r>
            <a:r>
              <a:rPr lang="el-GR" i="1" dirty="0"/>
              <a:t>Ὁ</a:t>
            </a:r>
            <a:r>
              <a:rPr lang="en-GB" i="1" dirty="0" err="1"/>
              <a:t>μιλί</a:t>
            </a:r>
            <a:r>
              <a:rPr lang="en-GB" i="1" dirty="0"/>
              <a:t>αι Πνευματικαὶ ΚΖ</a:t>
            </a:r>
            <a:r>
              <a:rPr lang="el-GR" i="1" dirty="0"/>
              <a:t>΄</a:t>
            </a:r>
            <a:r>
              <a:rPr lang="en-GB" dirty="0"/>
              <a:t>, PG 34, 705 ABC</a:t>
            </a:r>
            <a:r>
              <a:rPr lang="el-GR" dirty="0"/>
              <a:t>)</a:t>
            </a:r>
            <a:r>
              <a:rPr lang="en-GB" dirty="0"/>
              <a:t>.</a:t>
            </a:r>
            <a:endParaRPr lang="el-GR" dirty="0"/>
          </a:p>
          <a:p>
            <a:endParaRPr lang="el-GR" dirty="0"/>
          </a:p>
          <a:p>
            <a:endParaRPr lang="el-GR" dirty="0"/>
          </a:p>
        </p:txBody>
      </p:sp>
    </p:spTree>
    <p:extLst>
      <p:ext uri="{BB962C8B-B14F-4D97-AF65-F5344CB8AC3E}">
        <p14:creationId xmlns:p14="http://schemas.microsoft.com/office/powerpoint/2010/main" val="30829316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 y="0"/>
            <a:ext cx="12192001" cy="785611"/>
          </a:xfrm>
        </p:spPr>
        <p:txBody>
          <a:bodyPr/>
          <a:lstStyle/>
          <a:p>
            <a:pPr algn="ctr"/>
            <a:r>
              <a:rPr lang="el-GR" dirty="0"/>
              <a:t>Το περιεχόμενο του αγώνα στο στάδιο της πρακτικής</a:t>
            </a:r>
          </a:p>
        </p:txBody>
      </p:sp>
      <p:sp>
        <p:nvSpPr>
          <p:cNvPr id="3" name="Θέση περιεχομένου 2"/>
          <p:cNvSpPr>
            <a:spLocks noGrp="1"/>
          </p:cNvSpPr>
          <p:nvPr>
            <p:ph idx="1"/>
          </p:nvPr>
        </p:nvSpPr>
        <p:spPr>
          <a:xfrm>
            <a:off x="0" y="640768"/>
            <a:ext cx="12192000" cy="6217231"/>
          </a:xfrm>
        </p:spPr>
        <p:txBody>
          <a:bodyPr>
            <a:normAutofit fontScale="92500"/>
          </a:bodyPr>
          <a:lstStyle/>
          <a:p>
            <a:r>
              <a:rPr lang="el-GR" b="1" dirty="0">
                <a:solidFill>
                  <a:srgbClr val="FF0000"/>
                </a:solidFill>
              </a:rPr>
              <a:t>Η ανθρώπινη φύση δεν υπερβαίνει ποτέ τα κτιστά όρια της </a:t>
            </a:r>
            <a:r>
              <a:rPr lang="el-GR" b="1" dirty="0" err="1">
                <a:solidFill>
                  <a:srgbClr val="FF0000"/>
                </a:solidFill>
              </a:rPr>
              <a:t>τρεπτότητάς</a:t>
            </a:r>
            <a:r>
              <a:rPr lang="el-GR" b="1" dirty="0">
                <a:solidFill>
                  <a:srgbClr val="FF0000"/>
                </a:solidFill>
              </a:rPr>
              <a:t> της</a:t>
            </a:r>
            <a:r>
              <a:rPr lang="el-GR" dirty="0"/>
              <a:t>. Έτσι, και μετά τον ερχομό της θείας χάρης, για να δοκιμαστεί το θέλημα του πιστού προς τα πού κλίνει και με τι συμφωνεί, </a:t>
            </a:r>
            <a:r>
              <a:rPr lang="el-GR" b="1" dirty="0"/>
              <a:t>η ανθρώπινη φύση διατηρεί την ταυτότητά της</a:t>
            </a:r>
            <a:r>
              <a:rPr lang="el-GR" dirty="0"/>
              <a:t>, δηλαδή μπορεί να κινείται προς το καλό και προς το κακό, καθώς είναι επιδεκτική του κακού αλλά όχι αποτελεσματική. Αυτό σημαίνει ότι έχει τη δυνατότητα, ως πιθανότητα, να επιλέγει το κακό, αλλά αν δεν θέλει δεν το πραγματοποιεί</a:t>
            </a:r>
            <a:r>
              <a:rPr lang="en-GB" dirty="0"/>
              <a:t>: " </a:t>
            </a:r>
            <a:r>
              <a:rPr lang="el-GR" i="1" dirty="0" err="1"/>
              <a:t>Ἵνα</a:t>
            </a:r>
            <a:r>
              <a:rPr lang="el-GR" i="1" dirty="0"/>
              <a:t> </a:t>
            </a:r>
            <a:r>
              <a:rPr lang="el-GR" i="1" dirty="0" err="1"/>
              <a:t>τὸ</a:t>
            </a:r>
            <a:r>
              <a:rPr lang="el-GR" i="1" dirty="0"/>
              <a:t> θέλημα </a:t>
            </a:r>
            <a:r>
              <a:rPr lang="el-GR" i="1" dirty="0" err="1"/>
              <a:t>καὶ</a:t>
            </a:r>
            <a:r>
              <a:rPr lang="el-GR" i="1" dirty="0"/>
              <a:t> </a:t>
            </a:r>
            <a:r>
              <a:rPr lang="el-GR" i="1" dirty="0" err="1"/>
              <a:t>μετὰ</a:t>
            </a:r>
            <a:r>
              <a:rPr lang="el-GR" i="1" dirty="0"/>
              <a:t> </a:t>
            </a:r>
            <a:r>
              <a:rPr lang="el-GR" i="1" dirty="0" err="1"/>
              <a:t>τὴν</a:t>
            </a:r>
            <a:r>
              <a:rPr lang="el-GR" i="1" dirty="0"/>
              <a:t> χάριν </a:t>
            </a:r>
            <a:r>
              <a:rPr lang="el-GR" i="1" dirty="0" err="1"/>
              <a:t>δοκιμασθῇ</a:t>
            </a:r>
            <a:r>
              <a:rPr lang="en-GB" i="1" dirty="0"/>
              <a:t>, </a:t>
            </a:r>
            <a:r>
              <a:rPr lang="el-GR" i="1" dirty="0" err="1"/>
              <a:t>ποῦ</a:t>
            </a:r>
            <a:r>
              <a:rPr lang="el-GR" i="1" dirty="0"/>
              <a:t> ρέπει </a:t>
            </a:r>
            <a:r>
              <a:rPr lang="el-GR" i="1" dirty="0" err="1"/>
              <a:t>καὶ</a:t>
            </a:r>
            <a:r>
              <a:rPr lang="el-GR" i="1" dirty="0"/>
              <a:t> </a:t>
            </a:r>
            <a:r>
              <a:rPr lang="el-GR" i="1" dirty="0" err="1"/>
              <a:t>συμφωνεῖ</a:t>
            </a:r>
            <a:r>
              <a:rPr lang="en-GB" i="1" dirty="0"/>
              <a:t>, </a:t>
            </a:r>
            <a:r>
              <a:rPr lang="el-GR" i="1" dirty="0"/>
              <a:t>μένει </a:t>
            </a:r>
            <a:r>
              <a:rPr lang="el-GR" i="1" dirty="0" err="1"/>
              <a:t>ἐν</a:t>
            </a:r>
            <a:r>
              <a:rPr lang="el-GR" i="1" dirty="0"/>
              <a:t> </a:t>
            </a:r>
            <a:r>
              <a:rPr lang="el-GR" i="1" dirty="0" err="1"/>
              <a:t>ταυτότητι</a:t>
            </a:r>
            <a:r>
              <a:rPr lang="el-GR" i="1" dirty="0"/>
              <a:t> ἡ φύσις</a:t>
            </a:r>
            <a:r>
              <a:rPr lang="en-GB" i="1" dirty="0"/>
              <a:t>... </a:t>
            </a:r>
            <a:r>
              <a:rPr lang="el-GR" i="1" dirty="0" err="1"/>
              <a:t>μὴ</a:t>
            </a:r>
            <a:r>
              <a:rPr lang="el-GR" i="1" dirty="0"/>
              <a:t> </a:t>
            </a:r>
            <a:r>
              <a:rPr lang="el-GR" i="1" dirty="0" err="1"/>
              <a:t>ἐμμένοντα</a:t>
            </a:r>
            <a:r>
              <a:rPr lang="el-GR" i="1" dirty="0"/>
              <a:t> </a:t>
            </a:r>
            <a:r>
              <a:rPr lang="el-GR" i="1" dirty="0" err="1"/>
              <a:t>δὲ</a:t>
            </a:r>
            <a:r>
              <a:rPr lang="el-GR" i="1" dirty="0"/>
              <a:t> </a:t>
            </a:r>
            <a:r>
              <a:rPr lang="el-GR" i="1" dirty="0" err="1"/>
              <a:t>τοῖς</a:t>
            </a:r>
            <a:r>
              <a:rPr lang="el-GR" i="1" dirty="0"/>
              <a:t> </a:t>
            </a:r>
            <a:r>
              <a:rPr lang="el-GR" i="1" dirty="0" err="1"/>
              <a:t>ἀγαθοῖς</a:t>
            </a:r>
            <a:r>
              <a:rPr lang="el-GR" i="1" dirty="0"/>
              <a:t> </a:t>
            </a:r>
            <a:r>
              <a:rPr lang="el-GR" i="1" dirty="0" err="1"/>
              <a:t>ἔργοις</a:t>
            </a:r>
            <a:r>
              <a:rPr lang="el-GR" i="1" dirty="0"/>
              <a:t> </a:t>
            </a:r>
            <a:r>
              <a:rPr lang="el-GR" i="1" dirty="0" err="1"/>
              <a:t>οὐκ</a:t>
            </a:r>
            <a:r>
              <a:rPr lang="el-GR" i="1" dirty="0"/>
              <a:t> </a:t>
            </a:r>
            <a:r>
              <a:rPr lang="el-GR" i="1" dirty="0" err="1"/>
              <a:t>εὐδοκεῖ</a:t>
            </a:r>
            <a:r>
              <a:rPr lang="en-GB" i="1" dirty="0"/>
              <a:t>, </a:t>
            </a:r>
            <a:r>
              <a:rPr lang="el-GR" i="1" dirty="0" err="1"/>
              <a:t>ἐπειδὴ</a:t>
            </a:r>
            <a:r>
              <a:rPr lang="el-GR" i="1" dirty="0"/>
              <a:t> ἡ φύσις </a:t>
            </a:r>
            <a:r>
              <a:rPr lang="el-GR" i="1" dirty="0" err="1"/>
              <a:t>ὅλη</a:t>
            </a:r>
            <a:r>
              <a:rPr lang="el-GR" i="1" dirty="0"/>
              <a:t> </a:t>
            </a:r>
            <a:r>
              <a:rPr lang="el-GR" i="1" dirty="0" err="1"/>
              <a:t>τοῦ</a:t>
            </a:r>
            <a:r>
              <a:rPr lang="en-GB" i="1" dirty="0"/>
              <a:t> ’</a:t>
            </a:r>
            <a:r>
              <a:rPr lang="el-GR" i="1" dirty="0"/>
              <a:t>Αδάμ </a:t>
            </a:r>
            <a:r>
              <a:rPr lang="el-GR" i="1" dirty="0" err="1"/>
              <a:t>τρεπτή</a:t>
            </a:r>
            <a:r>
              <a:rPr lang="el-GR" i="1" dirty="0"/>
              <a:t> </a:t>
            </a:r>
            <a:r>
              <a:rPr lang="el-GR" i="1" dirty="0" err="1"/>
              <a:t>ἐστιν</a:t>
            </a:r>
            <a:r>
              <a:rPr lang="el-GR" i="1" dirty="0"/>
              <a:t> </a:t>
            </a:r>
            <a:r>
              <a:rPr lang="el-GR" i="1" dirty="0" err="1"/>
              <a:t>ἐπὶ</a:t>
            </a:r>
            <a:r>
              <a:rPr lang="el-GR" i="1" dirty="0"/>
              <a:t> </a:t>
            </a:r>
            <a:r>
              <a:rPr lang="el-GR" i="1" dirty="0" err="1"/>
              <a:t>τὸ</a:t>
            </a:r>
            <a:r>
              <a:rPr lang="el-GR" i="1" dirty="0"/>
              <a:t> </a:t>
            </a:r>
            <a:r>
              <a:rPr lang="el-GR" i="1" dirty="0" err="1"/>
              <a:t>καλὸν</a:t>
            </a:r>
            <a:r>
              <a:rPr lang="en-GB" i="1" dirty="0"/>
              <a:t>, </a:t>
            </a:r>
            <a:r>
              <a:rPr lang="el-GR" i="1" dirty="0" err="1"/>
              <a:t>καὶ</a:t>
            </a:r>
            <a:r>
              <a:rPr lang="el-GR" i="1" dirty="0"/>
              <a:t> </a:t>
            </a:r>
            <a:r>
              <a:rPr lang="el-GR" i="1" dirty="0" err="1"/>
              <a:t>ἐπὶ</a:t>
            </a:r>
            <a:r>
              <a:rPr lang="el-GR" i="1" dirty="0"/>
              <a:t> </a:t>
            </a:r>
            <a:r>
              <a:rPr lang="el-GR" i="1" dirty="0" err="1"/>
              <a:t>τὸ</a:t>
            </a:r>
            <a:r>
              <a:rPr lang="el-GR" i="1" dirty="0"/>
              <a:t> κακόν</a:t>
            </a:r>
            <a:r>
              <a:rPr lang="en-GB" i="1" dirty="0"/>
              <a:t>, </a:t>
            </a:r>
            <a:r>
              <a:rPr lang="el-GR" i="1" dirty="0" err="1"/>
              <a:t>δεκτικῂ</a:t>
            </a:r>
            <a:r>
              <a:rPr lang="el-GR" i="1" dirty="0"/>
              <a:t> </a:t>
            </a:r>
            <a:r>
              <a:rPr lang="el-GR" i="1" dirty="0" err="1"/>
              <a:t>τοῦ</a:t>
            </a:r>
            <a:r>
              <a:rPr lang="el-GR" i="1" dirty="0"/>
              <a:t> </a:t>
            </a:r>
            <a:r>
              <a:rPr lang="el-GR" i="1" dirty="0" err="1"/>
              <a:t>κακοῦ</a:t>
            </a:r>
            <a:r>
              <a:rPr lang="el-GR" i="1" dirty="0"/>
              <a:t> </a:t>
            </a:r>
            <a:r>
              <a:rPr lang="el-GR" i="1" dirty="0" err="1"/>
              <a:t>ἀλλ</a:t>
            </a:r>
            <a:r>
              <a:rPr lang="en-GB" i="1" dirty="0"/>
              <a:t>’ </a:t>
            </a:r>
            <a:r>
              <a:rPr lang="el-GR" i="1" dirty="0" err="1"/>
              <a:t>εἰ</a:t>
            </a:r>
            <a:r>
              <a:rPr lang="el-GR" i="1" dirty="0"/>
              <a:t> θέλει </a:t>
            </a:r>
            <a:r>
              <a:rPr lang="el-GR" i="1" dirty="0" err="1"/>
              <a:t>οὐκ</a:t>
            </a:r>
            <a:r>
              <a:rPr lang="el-GR" i="1" dirty="0"/>
              <a:t> </a:t>
            </a:r>
            <a:r>
              <a:rPr lang="el-GR" i="1" dirty="0" err="1"/>
              <a:t>ἀποτελεσματική</a:t>
            </a:r>
            <a:r>
              <a:rPr lang="en-GB" dirty="0"/>
              <a:t>"</a:t>
            </a:r>
            <a:r>
              <a:rPr lang="el-GR" i="1" dirty="0"/>
              <a:t> </a:t>
            </a:r>
            <a:r>
              <a:rPr lang="el-GR" dirty="0"/>
              <a:t>(</a:t>
            </a:r>
            <a:r>
              <a:rPr lang="el-GR" i="1" dirty="0"/>
              <a:t>Ὁ</a:t>
            </a:r>
            <a:r>
              <a:rPr lang="en-GB" i="1" dirty="0" err="1"/>
              <a:t>μιλί</a:t>
            </a:r>
            <a:r>
              <a:rPr lang="en-GB" i="1" dirty="0"/>
              <a:t>αι Πνευματικαὶ ΚΣΤ</a:t>
            </a:r>
            <a:r>
              <a:rPr lang="el-GR" i="1" dirty="0"/>
              <a:t>΄</a:t>
            </a:r>
            <a:r>
              <a:rPr lang="en-GB" dirty="0"/>
              <a:t>, PG 34, 677 ΑΒ</a:t>
            </a:r>
            <a:r>
              <a:rPr lang="el-GR" dirty="0"/>
              <a:t>)</a:t>
            </a:r>
            <a:r>
              <a:rPr lang="en-GB" dirty="0"/>
              <a:t>.</a:t>
            </a:r>
          </a:p>
          <a:p>
            <a:r>
              <a:rPr lang="el-GR" dirty="0"/>
              <a:t>Συνεπώς, η μεγαλύτερη πλάνη στη διεξαγωγή του πνευματικού αγώνα αποδεικνύεται η στατική αντιμετώπιση της θείας χάρης και ανθρώπινης τελείωσης: "</a:t>
            </a:r>
            <a:r>
              <a:rPr lang="el-GR" i="1" dirty="0" err="1"/>
              <a:t>Οὕτως</a:t>
            </a:r>
            <a:r>
              <a:rPr lang="el-GR" i="1" dirty="0"/>
              <a:t> </a:t>
            </a:r>
            <a:r>
              <a:rPr lang="el-GR" i="1" dirty="0" err="1"/>
              <a:t>γὰρ</a:t>
            </a:r>
            <a:r>
              <a:rPr lang="el-GR" i="1" dirty="0"/>
              <a:t> </a:t>
            </a:r>
            <a:r>
              <a:rPr lang="el-GR" b="1" i="1" dirty="0" err="1"/>
              <a:t>πολλοὶ</a:t>
            </a:r>
            <a:r>
              <a:rPr lang="el-GR" i="1" dirty="0"/>
              <a:t> </a:t>
            </a:r>
            <a:r>
              <a:rPr lang="el-GR" i="1" dirty="0" err="1"/>
              <a:t>ἐπλανήθησαν</a:t>
            </a:r>
            <a:r>
              <a:rPr lang="el-GR" i="1" dirty="0"/>
              <a:t> χάριτος </a:t>
            </a:r>
            <a:r>
              <a:rPr lang="el-GR" i="1" dirty="0" err="1"/>
              <a:t>εἰς</a:t>
            </a:r>
            <a:r>
              <a:rPr lang="el-GR" i="1" dirty="0"/>
              <a:t> </a:t>
            </a:r>
            <a:r>
              <a:rPr lang="el-GR" i="1" dirty="0" err="1"/>
              <a:t>αὐτοὺς</a:t>
            </a:r>
            <a:r>
              <a:rPr lang="el-GR" i="1" dirty="0"/>
              <a:t> γενομένης. </a:t>
            </a:r>
            <a:r>
              <a:rPr lang="el-GR" i="1" dirty="0" err="1"/>
              <a:t>Ἐνόμισαν</a:t>
            </a:r>
            <a:r>
              <a:rPr lang="el-GR" i="1" dirty="0"/>
              <a:t> </a:t>
            </a:r>
            <a:r>
              <a:rPr lang="el-GR" i="1" dirty="0" err="1"/>
              <a:t>ὅτι</a:t>
            </a:r>
            <a:r>
              <a:rPr lang="el-GR" i="1" dirty="0"/>
              <a:t> κατέλαβαν </a:t>
            </a:r>
            <a:r>
              <a:rPr lang="el-GR" i="1" dirty="0" err="1"/>
              <a:t>τὴν</a:t>
            </a:r>
            <a:r>
              <a:rPr lang="el-GR" i="1" dirty="0"/>
              <a:t> τελειότητα, </a:t>
            </a:r>
            <a:r>
              <a:rPr lang="el-GR" i="1" dirty="0" err="1"/>
              <a:t>καὶ</a:t>
            </a:r>
            <a:r>
              <a:rPr lang="el-GR" i="1" dirty="0"/>
              <a:t> </a:t>
            </a:r>
            <a:r>
              <a:rPr lang="el-GR" i="1" dirty="0" err="1"/>
              <a:t>ἔλεγον</a:t>
            </a:r>
            <a:r>
              <a:rPr lang="el-GR" i="1" dirty="0"/>
              <a:t>, </a:t>
            </a:r>
            <a:r>
              <a:rPr lang="el-GR" i="1" u="sng" dirty="0"/>
              <a:t>’</a:t>
            </a:r>
            <a:r>
              <a:rPr lang="el-GR" i="1" u="sng" dirty="0" err="1"/>
              <a:t>Αρκεῖ</a:t>
            </a:r>
            <a:r>
              <a:rPr lang="el-GR" i="1" u="sng" dirty="0"/>
              <a:t> </a:t>
            </a:r>
            <a:r>
              <a:rPr lang="el-GR" i="1" u="sng" dirty="0" err="1"/>
              <a:t>ἡμῖν</a:t>
            </a:r>
            <a:r>
              <a:rPr lang="el-GR" i="1" u="sng" dirty="0"/>
              <a:t>, </a:t>
            </a:r>
            <a:r>
              <a:rPr lang="el-GR" i="1" u="sng" dirty="0" err="1"/>
              <a:t>οὐ</a:t>
            </a:r>
            <a:r>
              <a:rPr lang="el-GR" i="1" u="sng" dirty="0"/>
              <a:t> </a:t>
            </a:r>
            <a:r>
              <a:rPr lang="el-GR" i="1" u="sng" dirty="0" err="1"/>
              <a:t>χρῄζομεν</a:t>
            </a:r>
            <a:r>
              <a:rPr lang="el-GR" i="1" dirty="0"/>
              <a:t>· </a:t>
            </a:r>
            <a:r>
              <a:rPr lang="el-GR" i="1" dirty="0" err="1"/>
              <a:t>ἀλλ</a:t>
            </a:r>
            <a:r>
              <a:rPr lang="el-GR" i="1" dirty="0"/>
              <a:t>’ ὁ Κύριος </a:t>
            </a:r>
            <a:r>
              <a:rPr lang="el-GR" i="1" dirty="0" err="1"/>
              <a:t>οὔτε</a:t>
            </a:r>
            <a:r>
              <a:rPr lang="el-GR" i="1" dirty="0"/>
              <a:t> τέλος </a:t>
            </a:r>
            <a:r>
              <a:rPr lang="el-GR" i="1" dirty="0" err="1"/>
              <a:t>ἔχει</a:t>
            </a:r>
            <a:r>
              <a:rPr lang="el-GR" i="1" dirty="0"/>
              <a:t>, </a:t>
            </a:r>
            <a:r>
              <a:rPr lang="el-GR" i="1" dirty="0" err="1"/>
              <a:t>οὔτε</a:t>
            </a:r>
            <a:r>
              <a:rPr lang="el-GR" i="1" dirty="0"/>
              <a:t> </a:t>
            </a:r>
            <a:r>
              <a:rPr lang="el-GR" i="1" dirty="0" err="1"/>
              <a:t>κατάληψιν</a:t>
            </a:r>
            <a:r>
              <a:rPr lang="el-GR" i="1" dirty="0"/>
              <a:t>. </a:t>
            </a:r>
            <a:r>
              <a:rPr lang="el-GR" i="1" dirty="0" err="1"/>
              <a:t>Καὶ</a:t>
            </a:r>
            <a:r>
              <a:rPr lang="el-GR" i="1" dirty="0"/>
              <a:t> </a:t>
            </a:r>
            <a:r>
              <a:rPr lang="el-GR" b="1" i="1" dirty="0" err="1"/>
              <a:t>οἱ</a:t>
            </a:r>
            <a:r>
              <a:rPr lang="el-GR" b="1" i="1" dirty="0"/>
              <a:t> </a:t>
            </a:r>
            <a:r>
              <a:rPr lang="el-GR" b="1" i="1" dirty="0" err="1"/>
              <a:t>χριστιανοὶ</a:t>
            </a:r>
            <a:r>
              <a:rPr lang="el-GR" i="1" dirty="0"/>
              <a:t> </a:t>
            </a:r>
            <a:r>
              <a:rPr lang="el-GR" i="1" u="sng" dirty="0" err="1"/>
              <a:t>οὐ</a:t>
            </a:r>
            <a:r>
              <a:rPr lang="el-GR" i="1" u="sng" dirty="0"/>
              <a:t> </a:t>
            </a:r>
            <a:r>
              <a:rPr lang="el-GR" i="1" u="sng" dirty="0" err="1"/>
              <a:t>τολμῶσιν</a:t>
            </a:r>
            <a:r>
              <a:rPr lang="el-GR" i="1" u="sng" dirty="0"/>
              <a:t> </a:t>
            </a:r>
            <a:r>
              <a:rPr lang="el-GR" i="1" u="sng" dirty="0" err="1"/>
              <a:t>εἰπεῖν</a:t>
            </a:r>
            <a:r>
              <a:rPr lang="el-GR" i="1" u="sng" dirty="0"/>
              <a:t>, </a:t>
            </a:r>
            <a:r>
              <a:rPr lang="el-GR" i="1" u="sng" dirty="0" err="1"/>
              <a:t>ὅτι</a:t>
            </a:r>
            <a:r>
              <a:rPr lang="el-GR" i="1" u="sng" dirty="0"/>
              <a:t> </a:t>
            </a:r>
            <a:r>
              <a:rPr lang="el-GR" i="1" u="sng" dirty="0" err="1"/>
              <a:t>Κατελάβομεν</a:t>
            </a:r>
            <a:r>
              <a:rPr lang="el-GR" i="1" u="sng" dirty="0"/>
              <a:t>, </a:t>
            </a:r>
            <a:r>
              <a:rPr lang="el-GR" i="1" u="sng" dirty="0" err="1"/>
              <a:t>ἀλλὰ</a:t>
            </a:r>
            <a:r>
              <a:rPr lang="el-GR" i="1" u="sng" dirty="0"/>
              <a:t> </a:t>
            </a:r>
            <a:r>
              <a:rPr lang="el-GR" i="1" u="sng" dirty="0" err="1"/>
              <a:t>τεταπεινωμένοι</a:t>
            </a:r>
            <a:r>
              <a:rPr lang="el-GR" i="1" u="sng" dirty="0"/>
              <a:t> </a:t>
            </a:r>
            <a:r>
              <a:rPr lang="el-GR" i="1" u="sng" dirty="0" err="1"/>
              <a:t>εἰσὶ</a:t>
            </a:r>
            <a:r>
              <a:rPr lang="el-GR" i="1" u="sng" dirty="0"/>
              <a:t> </a:t>
            </a:r>
            <a:r>
              <a:rPr lang="el-GR" i="1" u="sng" dirty="0" err="1"/>
              <a:t>νυκτὸς</a:t>
            </a:r>
            <a:r>
              <a:rPr lang="el-GR" i="1" u="sng" dirty="0"/>
              <a:t> </a:t>
            </a:r>
            <a:r>
              <a:rPr lang="el-GR" i="1" u="sng" dirty="0" err="1"/>
              <a:t>καὶ</a:t>
            </a:r>
            <a:r>
              <a:rPr lang="el-GR" i="1" u="sng" dirty="0"/>
              <a:t> </a:t>
            </a:r>
            <a:r>
              <a:rPr lang="el-GR" i="1" u="sng" dirty="0" err="1"/>
              <a:t>ἡμέρας</a:t>
            </a:r>
            <a:r>
              <a:rPr lang="el-GR" i="1" dirty="0"/>
              <a:t>...</a:t>
            </a:r>
            <a:r>
              <a:rPr lang="el-GR" dirty="0"/>
              <a:t>"</a:t>
            </a:r>
            <a:r>
              <a:rPr lang="en-GB" dirty="0"/>
              <a:t> (</a:t>
            </a:r>
            <a:r>
              <a:rPr lang="el-GR" i="1" dirty="0"/>
              <a:t>Ὁ</a:t>
            </a:r>
            <a:r>
              <a:rPr lang="en-GB" i="1" dirty="0" err="1"/>
              <a:t>μιλί</a:t>
            </a:r>
            <a:r>
              <a:rPr lang="en-GB" i="1" dirty="0"/>
              <a:t>αι Πνευματικαὶ ΚΣΤ</a:t>
            </a:r>
            <a:r>
              <a:rPr lang="el-GR" i="1" dirty="0"/>
              <a:t>΄</a:t>
            </a:r>
            <a:r>
              <a:rPr lang="en-GB" dirty="0"/>
              <a:t>, PG 34, 685 Β). </a:t>
            </a:r>
            <a:endParaRPr lang="el-GR" dirty="0"/>
          </a:p>
          <a:p>
            <a:endParaRPr lang="el-GR" dirty="0"/>
          </a:p>
          <a:p>
            <a:endParaRPr lang="el-GR" dirty="0"/>
          </a:p>
        </p:txBody>
      </p:sp>
    </p:spTree>
    <p:extLst>
      <p:ext uri="{BB962C8B-B14F-4D97-AF65-F5344CB8AC3E}">
        <p14:creationId xmlns:p14="http://schemas.microsoft.com/office/powerpoint/2010/main" val="15519286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759854"/>
          </a:xfrm>
        </p:spPr>
        <p:txBody>
          <a:bodyPr/>
          <a:lstStyle/>
          <a:p>
            <a:pPr algn="ctr"/>
            <a:r>
              <a:rPr lang="el-GR" dirty="0"/>
              <a:t>Το περιεχόμενο του αγώνα στο στάδιο της πρακτικής</a:t>
            </a:r>
          </a:p>
        </p:txBody>
      </p:sp>
      <p:sp>
        <p:nvSpPr>
          <p:cNvPr id="3" name="Θέση περιεχομένου 2"/>
          <p:cNvSpPr>
            <a:spLocks noGrp="1"/>
          </p:cNvSpPr>
          <p:nvPr>
            <p:ph idx="1"/>
          </p:nvPr>
        </p:nvSpPr>
        <p:spPr>
          <a:xfrm>
            <a:off x="0" y="759855"/>
            <a:ext cx="12192000" cy="6342844"/>
          </a:xfrm>
        </p:spPr>
        <p:txBody>
          <a:bodyPr>
            <a:normAutofit lnSpcReduction="10000"/>
          </a:bodyPr>
          <a:lstStyle/>
          <a:p>
            <a:r>
              <a:rPr lang="el-GR" dirty="0"/>
              <a:t>Η λέξη "</a:t>
            </a:r>
            <a:r>
              <a:rPr lang="el-GR" dirty="0" err="1"/>
              <a:t>πολλοὶ</a:t>
            </a:r>
            <a:r>
              <a:rPr lang="el-GR" dirty="0"/>
              <a:t>", υποδηλώνει προφανώς το σύνολο των μοναχών που περιόριζαν την άσκηση στην ακριβή σωματική επιτήρηση, αγνοώντας την έκταση αλλά και την ένταση του εσωτερικού πολέμου.</a:t>
            </a:r>
            <a:r>
              <a:rPr lang="en-GB" dirty="0"/>
              <a:t> </a:t>
            </a:r>
            <a:r>
              <a:rPr lang="en-US" dirty="0"/>
              <a:t> </a:t>
            </a:r>
          </a:p>
          <a:p>
            <a:r>
              <a:rPr lang="el-GR" dirty="0"/>
              <a:t>Το πιο πιθανό όμως είναι ότι ο Μακάριος καταφέρεται κυρίως </a:t>
            </a:r>
            <a:r>
              <a:rPr lang="el-GR" b="1" dirty="0"/>
              <a:t>εναντίον των </a:t>
            </a:r>
            <a:r>
              <a:rPr lang="el-GR" b="1" dirty="0" err="1"/>
              <a:t>Μεσσαλιανών</a:t>
            </a:r>
            <a:r>
              <a:rPr lang="el-GR" dirty="0"/>
              <a:t>, που την εποχή εκείνη απειλούσαν την ενότητα της εκκλησιαστικής κοινότητας επηρεάζοντας κυρίως τους μοναχικούς κύκλους.</a:t>
            </a:r>
            <a:r>
              <a:rPr lang="en-GB" dirty="0"/>
              <a:t> </a:t>
            </a:r>
            <a:r>
              <a:rPr lang="el-GR" dirty="0"/>
              <a:t>Σύμφωνα με την </a:t>
            </a:r>
            <a:r>
              <a:rPr lang="el-GR" dirty="0" err="1"/>
              <a:t>αντιαιρετική</a:t>
            </a:r>
            <a:r>
              <a:rPr lang="el-GR" dirty="0"/>
              <a:t> πολεμική του </a:t>
            </a:r>
            <a:r>
              <a:rPr lang="el-GR" u="sng" dirty="0"/>
              <a:t>Τιμόθεου Κωνσταντινουπόλεως</a:t>
            </a:r>
            <a:r>
              <a:rPr lang="el-GR" dirty="0"/>
              <a:t>, γνωρίζουμε ότι οι </a:t>
            </a:r>
            <a:r>
              <a:rPr lang="el-GR" dirty="0" err="1"/>
              <a:t>Μεσσαλιανοί</a:t>
            </a:r>
            <a:r>
              <a:rPr lang="el-GR" dirty="0"/>
              <a:t> αντιμετώπιζαν την τελείωση κατά τρόπο στατικό και όχι δυναμικό, μια και πίστευαν ότι "</a:t>
            </a:r>
            <a:r>
              <a:rPr lang="el-GR" i="1" dirty="0" err="1"/>
              <a:t>μετὰ</a:t>
            </a:r>
            <a:r>
              <a:rPr lang="el-GR" i="1" dirty="0"/>
              <a:t> </a:t>
            </a:r>
            <a:r>
              <a:rPr lang="el-GR" i="1" dirty="0" err="1"/>
              <a:t>τὴν</a:t>
            </a:r>
            <a:r>
              <a:rPr lang="el-GR" i="1" dirty="0"/>
              <a:t> </a:t>
            </a:r>
            <a:r>
              <a:rPr lang="el-GR" i="1" dirty="0" err="1"/>
              <a:t>τοῦ</a:t>
            </a:r>
            <a:r>
              <a:rPr lang="el-GR" i="1" dirty="0"/>
              <a:t> δαίμονος </a:t>
            </a:r>
            <a:r>
              <a:rPr lang="el-GR" i="1" dirty="0" err="1"/>
              <a:t>δίωξην</a:t>
            </a:r>
            <a:r>
              <a:rPr lang="el-GR" i="1" dirty="0"/>
              <a:t>, </a:t>
            </a:r>
            <a:r>
              <a:rPr lang="el-GR" i="1" dirty="0" err="1"/>
              <a:t>οὐκέτι</a:t>
            </a:r>
            <a:r>
              <a:rPr lang="el-GR" i="1" dirty="0"/>
              <a:t> </a:t>
            </a:r>
            <a:r>
              <a:rPr lang="el-GR" i="1" dirty="0" err="1"/>
              <a:t>δεῖται</a:t>
            </a:r>
            <a:r>
              <a:rPr lang="el-GR" i="1" dirty="0"/>
              <a:t> νηστείας ἤ </a:t>
            </a:r>
            <a:r>
              <a:rPr lang="el-GR" i="1" dirty="0" err="1"/>
              <a:t>ἄλλης</a:t>
            </a:r>
            <a:r>
              <a:rPr lang="el-GR" i="1" dirty="0"/>
              <a:t> </a:t>
            </a:r>
            <a:r>
              <a:rPr lang="el-GR" i="1" dirty="0" err="1"/>
              <a:t>ψυχικῆς</a:t>
            </a:r>
            <a:r>
              <a:rPr lang="el-GR" i="1" dirty="0"/>
              <a:t> ἤ </a:t>
            </a:r>
            <a:r>
              <a:rPr lang="el-GR" i="1" dirty="0" err="1"/>
              <a:t>σωματικῆς</a:t>
            </a:r>
            <a:r>
              <a:rPr lang="el-GR" i="1" dirty="0"/>
              <a:t> </a:t>
            </a:r>
            <a:r>
              <a:rPr lang="el-GR" i="1" dirty="0" err="1"/>
              <a:t>ἐγκρατείας</a:t>
            </a:r>
            <a:r>
              <a:rPr lang="el-GR" i="1" dirty="0"/>
              <a:t> ὁ </a:t>
            </a:r>
            <a:r>
              <a:rPr lang="el-GR" i="1" dirty="0" err="1"/>
              <a:t>ἄνθρωπος</a:t>
            </a:r>
            <a:r>
              <a:rPr lang="el-GR" i="1" dirty="0"/>
              <a:t> </a:t>
            </a:r>
            <a:r>
              <a:rPr lang="el-GR" i="1" dirty="0" err="1"/>
              <a:t>πρὸς</a:t>
            </a:r>
            <a:r>
              <a:rPr lang="el-GR" i="1" dirty="0"/>
              <a:t> </a:t>
            </a:r>
            <a:r>
              <a:rPr lang="el-GR" i="1" dirty="0" err="1"/>
              <a:t>παιδαγωγίαν</a:t>
            </a:r>
            <a:r>
              <a:rPr lang="el-GR" i="1" dirty="0"/>
              <a:t> </a:t>
            </a:r>
            <a:r>
              <a:rPr lang="el-GR" i="1" dirty="0" err="1"/>
              <a:t>τοῦ</a:t>
            </a:r>
            <a:r>
              <a:rPr lang="el-GR" i="1" dirty="0"/>
              <a:t> σώματος</a:t>
            </a:r>
            <a:r>
              <a:rPr lang="el-GR" dirty="0"/>
              <a:t>“</a:t>
            </a:r>
            <a:r>
              <a:rPr lang="en-US" dirty="0"/>
              <a:t> (</a:t>
            </a:r>
            <a:r>
              <a:rPr lang="el-GR" i="1" dirty="0" err="1"/>
              <a:t>Περὶ</a:t>
            </a:r>
            <a:r>
              <a:rPr lang="el-GR" i="1" dirty="0"/>
              <a:t> </a:t>
            </a:r>
            <a:r>
              <a:rPr lang="el-GR" i="1" dirty="0" err="1"/>
              <a:t>Μαρκιανιστῶν</a:t>
            </a:r>
            <a:r>
              <a:rPr lang="el-GR" i="1" dirty="0"/>
              <a:t> θ'</a:t>
            </a:r>
            <a:r>
              <a:rPr lang="el-GR" dirty="0"/>
              <a:t>, </a:t>
            </a:r>
            <a:r>
              <a:rPr lang="en-GB" dirty="0"/>
              <a:t>PG</a:t>
            </a:r>
            <a:r>
              <a:rPr lang="el-GR" dirty="0"/>
              <a:t> 86, 49 Β</a:t>
            </a:r>
            <a:r>
              <a:rPr lang="en-US" dirty="0"/>
              <a:t>)</a:t>
            </a:r>
            <a:r>
              <a:rPr lang="el-GR" dirty="0"/>
              <a:t>.</a:t>
            </a:r>
            <a:endParaRPr lang="en-US" dirty="0"/>
          </a:p>
          <a:p>
            <a:r>
              <a:rPr lang="el-GR" dirty="0"/>
              <a:t>Έτσι, η προστακτική της </a:t>
            </a:r>
            <a:r>
              <a:rPr lang="el-GR" dirty="0" err="1"/>
              <a:t>ευαγριανής</a:t>
            </a:r>
            <a:r>
              <a:rPr lang="el-GR" dirty="0"/>
              <a:t> νουθεσίας "</a:t>
            </a:r>
            <a:r>
              <a:rPr lang="el-GR" b="1" i="1" dirty="0" err="1">
                <a:solidFill>
                  <a:srgbClr val="FF0000"/>
                </a:solidFill>
              </a:rPr>
              <a:t>ἀεὶ</a:t>
            </a:r>
            <a:r>
              <a:rPr lang="el-GR" b="1" i="1" dirty="0">
                <a:solidFill>
                  <a:srgbClr val="FF0000"/>
                </a:solidFill>
              </a:rPr>
              <a:t> </a:t>
            </a:r>
            <a:r>
              <a:rPr lang="el-GR" b="1" i="1" dirty="0" err="1">
                <a:solidFill>
                  <a:srgbClr val="FF0000"/>
                </a:solidFill>
              </a:rPr>
              <a:t>προκόπτειν</a:t>
            </a:r>
            <a:r>
              <a:rPr lang="el-GR" b="1" i="1" dirty="0">
                <a:solidFill>
                  <a:srgbClr val="FF0000"/>
                </a:solidFill>
              </a:rPr>
              <a:t> </a:t>
            </a:r>
            <a:r>
              <a:rPr lang="el-GR" b="1" i="1" dirty="0" err="1">
                <a:solidFill>
                  <a:srgbClr val="FF0000"/>
                </a:solidFill>
              </a:rPr>
              <a:t>κατὰ</a:t>
            </a:r>
            <a:r>
              <a:rPr lang="el-GR" b="1" i="1" dirty="0">
                <a:solidFill>
                  <a:srgbClr val="FF0000"/>
                </a:solidFill>
              </a:rPr>
              <a:t> </a:t>
            </a:r>
            <a:r>
              <a:rPr lang="el-GR" b="1" i="1" dirty="0" err="1">
                <a:solidFill>
                  <a:srgbClr val="FF0000"/>
                </a:solidFill>
              </a:rPr>
              <a:t>Θεὸν</a:t>
            </a:r>
            <a:r>
              <a:rPr lang="el-GR" b="1" i="1" dirty="0">
                <a:solidFill>
                  <a:srgbClr val="FF0000"/>
                </a:solidFill>
              </a:rPr>
              <a:t> σπούδαζε</a:t>
            </a:r>
            <a:r>
              <a:rPr lang="el-GR" dirty="0"/>
              <a:t>"</a:t>
            </a:r>
            <a:r>
              <a:rPr lang="en-GB" dirty="0"/>
              <a:t> (</a:t>
            </a:r>
            <a:r>
              <a:rPr lang="el-GR" i="1" dirty="0"/>
              <a:t>Παραινέσεις </a:t>
            </a:r>
            <a:r>
              <a:rPr lang="el-GR" i="1" dirty="0" err="1"/>
              <a:t>πρός</a:t>
            </a:r>
            <a:r>
              <a:rPr lang="el-GR" i="1" dirty="0"/>
              <a:t> Μοναχούς</a:t>
            </a:r>
            <a:r>
              <a:rPr lang="el-GR" dirty="0"/>
              <a:t>, </a:t>
            </a:r>
            <a:r>
              <a:rPr lang="en-GB" dirty="0"/>
              <a:t>PG</a:t>
            </a:r>
            <a:r>
              <a:rPr lang="el-GR" dirty="0"/>
              <a:t> 79, 1260 </a:t>
            </a:r>
            <a:r>
              <a:rPr lang="en-GB" dirty="0"/>
              <a:t>D), </a:t>
            </a:r>
            <a:r>
              <a:rPr lang="el-GR" dirty="0"/>
              <a:t>μαρτυρεί τη ρεαλιστική αντιμετώπιση της πνευματικής ζωής, ενώ, ταυτόχρονα, πιστοποιεί ότι </a:t>
            </a:r>
            <a:r>
              <a:rPr lang="el-GR" u="sng" dirty="0"/>
              <a:t>ο δρόμος και ο αγώνας για την τελείωση και τη θεογνωσία είναι απέραντος, απεριόριστος, ακατάληπτος και ατελεύτητος</a:t>
            </a:r>
            <a:r>
              <a:rPr lang="el-GR" dirty="0"/>
              <a:t>.</a:t>
            </a:r>
          </a:p>
          <a:p>
            <a:endParaRPr lang="el-GR" dirty="0"/>
          </a:p>
          <a:p>
            <a:endParaRPr lang="el-GR" dirty="0"/>
          </a:p>
        </p:txBody>
      </p:sp>
    </p:spTree>
    <p:extLst>
      <p:ext uri="{BB962C8B-B14F-4D97-AF65-F5344CB8AC3E}">
        <p14:creationId xmlns:p14="http://schemas.microsoft.com/office/powerpoint/2010/main" val="1061230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16C584C-472E-080E-360B-FFB1202D850E}"/>
              </a:ext>
            </a:extLst>
          </p:cNvPr>
          <p:cNvSpPr>
            <a:spLocks noGrp="1"/>
          </p:cNvSpPr>
          <p:nvPr>
            <p:ph type="title"/>
          </p:nvPr>
        </p:nvSpPr>
        <p:spPr>
          <a:xfrm>
            <a:off x="838200" y="0"/>
            <a:ext cx="10515600" cy="681037"/>
          </a:xfrm>
        </p:spPr>
        <p:txBody>
          <a:bodyPr>
            <a:normAutofit fontScale="90000"/>
          </a:bodyPr>
          <a:lstStyle/>
          <a:p>
            <a:pPr algn="ctr"/>
            <a:r>
              <a:rPr lang="el-GR" dirty="0"/>
              <a:t>Ο σκοπός και τα μέσα της ασκήσεως</a:t>
            </a:r>
          </a:p>
        </p:txBody>
      </p:sp>
      <p:sp>
        <p:nvSpPr>
          <p:cNvPr id="3" name="Θέση περιεχομένου 2">
            <a:extLst>
              <a:ext uri="{FF2B5EF4-FFF2-40B4-BE49-F238E27FC236}">
                <a16:creationId xmlns:a16="http://schemas.microsoft.com/office/drawing/2014/main" id="{5289A3AF-9075-6AA7-3C8B-09E22062609F}"/>
              </a:ext>
            </a:extLst>
          </p:cNvPr>
          <p:cNvSpPr>
            <a:spLocks noGrp="1"/>
          </p:cNvSpPr>
          <p:nvPr>
            <p:ph idx="1"/>
          </p:nvPr>
        </p:nvSpPr>
        <p:spPr>
          <a:xfrm>
            <a:off x="0" y="532264"/>
            <a:ext cx="12192000" cy="6325736"/>
          </a:xfrm>
        </p:spPr>
        <p:txBody>
          <a:bodyPr>
            <a:normAutofit fontScale="92500" lnSpcReduction="10000"/>
          </a:bodyPr>
          <a:lstStyle/>
          <a:p>
            <a:r>
              <a:rPr lang="el-GR" dirty="0"/>
              <a:t>Η </a:t>
            </a:r>
            <a:r>
              <a:rPr lang="el-GR" b="1" dirty="0"/>
              <a:t>άσκηση</a:t>
            </a:r>
            <a:r>
              <a:rPr lang="el-GR" dirty="0"/>
              <a:t> </a:t>
            </a:r>
          </a:p>
          <a:p>
            <a:pPr lvl="1">
              <a:buFont typeface="Wingdings" panose="05000000000000000000" pitchFamily="2" charset="2"/>
              <a:buChar char="v"/>
            </a:pPr>
            <a:r>
              <a:rPr lang="el-GR" dirty="0"/>
              <a:t>δεν στρέφεται ενάντια στη φύση, </a:t>
            </a:r>
          </a:p>
          <a:p>
            <a:pPr lvl="1">
              <a:buFont typeface="Wingdings" panose="05000000000000000000" pitchFamily="2" charset="2"/>
              <a:buChar char="v"/>
            </a:pPr>
            <a:r>
              <a:rPr lang="el-GR" dirty="0"/>
              <a:t>αλλά αποσκοπεί στην αποδέσμευσή της από την αμαρτία, η οποία μετέτρεψε τις «κατά φύσιν» ενέργειες της ψυχής σε «παρά φύσιν».</a:t>
            </a:r>
          </a:p>
          <a:p>
            <a:pPr lvl="1">
              <a:buFont typeface="Wingdings" panose="05000000000000000000" pitchFamily="2" charset="2"/>
              <a:buChar char="v"/>
            </a:pPr>
            <a:r>
              <a:rPr lang="el-GR" dirty="0"/>
              <a:t>αναφέρεται στον εσωτερικό χώρο της ψυχής και όχι μόνο στα εξωτερικά γνωρίσματα.</a:t>
            </a:r>
          </a:p>
          <a:p>
            <a:pPr lvl="1">
              <a:buFont typeface="Wingdings" panose="05000000000000000000" pitchFamily="2" charset="2"/>
              <a:buChar char="v"/>
            </a:pPr>
            <a:r>
              <a:rPr lang="el-GR" dirty="0"/>
              <a:t>νοείται σαν επιστροφή στην </a:t>
            </a:r>
            <a:r>
              <a:rPr lang="el-GR" dirty="0" err="1"/>
              <a:t>προπτωτική</a:t>
            </a:r>
            <a:r>
              <a:rPr lang="el-GR" dirty="0"/>
              <a:t> κατάσταση και μ’ αυτήν επιδιώκεται η εν Χριστώ μεταστροφή των δυνάμεων της ψυχής στην κατάσταση που βρισκόταν κατά την δημιουργία του ανθρώπου.</a:t>
            </a:r>
          </a:p>
          <a:p>
            <a:r>
              <a:rPr lang="el-GR" dirty="0"/>
              <a:t>Το έργο της ασκήσεως δεν είναι αυτοσκοπός, αλλά </a:t>
            </a:r>
            <a:r>
              <a:rPr lang="el-GR" b="1" dirty="0"/>
              <a:t>μέσον </a:t>
            </a:r>
            <a:r>
              <a:rPr lang="el-GR" dirty="0"/>
              <a:t>για να πετύχει ο άνθρωπος την «πρώτη απάθεια» ή το πρώτο στάδιο της πνευματικής προόδου. Σ’ αυτό συντελείται </a:t>
            </a:r>
            <a:r>
              <a:rPr lang="el-GR" b="1" dirty="0">
                <a:solidFill>
                  <a:srgbClr val="FF0000"/>
                </a:solidFill>
              </a:rPr>
              <a:t>η κάθαρση από την κακία </a:t>
            </a:r>
            <a:r>
              <a:rPr lang="el-GR" dirty="0"/>
              <a:t>και απαλείφονται οι ετερότητες (δηλαδή τα στοιχεία που μας αποξενώνουν από τον Θεό και υπάρχουν μέσα μας) με την </a:t>
            </a:r>
            <a:r>
              <a:rPr lang="el-GR" dirty="0" err="1"/>
              <a:t>αγιάζουσα</a:t>
            </a:r>
            <a:r>
              <a:rPr lang="el-GR" dirty="0"/>
              <a:t> χάρη του Αγίου Πνεύματος.</a:t>
            </a:r>
          </a:p>
          <a:p>
            <a:r>
              <a:rPr lang="el-GR" dirty="0"/>
              <a:t>Η σωματική άσκηση ολοκληρώνεται όταν με την κάθαρση </a:t>
            </a:r>
            <a:r>
              <a:rPr lang="el-GR" b="1" dirty="0"/>
              <a:t>εξουδετερωθεί το σαρκικό φρόνημα </a:t>
            </a:r>
            <a:r>
              <a:rPr lang="el-GR" dirty="0"/>
              <a:t>και </a:t>
            </a:r>
            <a:r>
              <a:rPr lang="el-GR" b="1" dirty="0"/>
              <a:t>επιτευχθεί η ζωοποιός νέκρωση του σαρκικού πνεύματος </a:t>
            </a:r>
            <a:r>
              <a:rPr lang="el-GR" dirty="0"/>
              <a:t>με τα δάκρυα μετανοίας, ώστε να βασιλέψει στη θνητή σάρκα ο νόμος του αγίου Πνεύματος. </a:t>
            </a:r>
          </a:p>
          <a:p>
            <a:r>
              <a:rPr lang="el-GR" dirty="0"/>
              <a:t>Τότε παύουν οι ιδρώτες της ασκήσεως και το σώμα γεμίζει με </a:t>
            </a:r>
            <a:r>
              <a:rPr lang="el-GR" u="sng" dirty="0"/>
              <a:t>γαλήνη</a:t>
            </a:r>
            <a:r>
              <a:rPr lang="el-GR" dirty="0"/>
              <a:t>, </a:t>
            </a:r>
            <a:r>
              <a:rPr lang="el-GR" u="sng" dirty="0"/>
              <a:t>σιωπή</a:t>
            </a:r>
            <a:r>
              <a:rPr lang="el-GR" dirty="0"/>
              <a:t>, </a:t>
            </a:r>
            <a:r>
              <a:rPr lang="el-GR" u="sng" dirty="0"/>
              <a:t>ειρήνη</a:t>
            </a:r>
            <a:r>
              <a:rPr lang="el-GR" dirty="0"/>
              <a:t> και τη </a:t>
            </a:r>
            <a:r>
              <a:rPr lang="el-GR" u="sng" dirty="0"/>
              <a:t>δύναμη του αγίου Πνεύματος</a:t>
            </a:r>
            <a:r>
              <a:rPr lang="el-GR" dirty="0"/>
              <a:t>. </a:t>
            </a:r>
          </a:p>
        </p:txBody>
      </p:sp>
    </p:spTree>
    <p:extLst>
      <p:ext uri="{BB962C8B-B14F-4D97-AF65-F5344CB8AC3E}">
        <p14:creationId xmlns:p14="http://schemas.microsoft.com/office/powerpoint/2010/main" val="17913121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772732"/>
          </a:xfrm>
        </p:spPr>
        <p:txBody>
          <a:bodyPr/>
          <a:lstStyle/>
          <a:p>
            <a:pPr algn="ctr"/>
            <a:r>
              <a:rPr lang="el-GR" dirty="0"/>
              <a:t>Το περιεχόμενο του αγώνα στο στάδιο της πρακτικής</a:t>
            </a:r>
          </a:p>
        </p:txBody>
      </p:sp>
      <p:sp>
        <p:nvSpPr>
          <p:cNvPr id="3" name="Θέση περιεχομένου 2"/>
          <p:cNvSpPr>
            <a:spLocks noGrp="1"/>
          </p:cNvSpPr>
          <p:nvPr>
            <p:ph idx="1"/>
          </p:nvPr>
        </p:nvSpPr>
        <p:spPr>
          <a:xfrm>
            <a:off x="0" y="679406"/>
            <a:ext cx="12191999" cy="6178594"/>
          </a:xfrm>
        </p:spPr>
        <p:txBody>
          <a:bodyPr>
            <a:normAutofit fontScale="92500" lnSpcReduction="20000"/>
          </a:bodyPr>
          <a:lstStyle/>
          <a:p>
            <a:r>
              <a:rPr lang="el-GR" sz="3000" dirty="0"/>
              <a:t>Ο αδιάλειπτος και επίπονος αυτός </a:t>
            </a:r>
            <a:r>
              <a:rPr lang="el-GR" sz="3000" b="1" dirty="0">
                <a:solidFill>
                  <a:srgbClr val="FF0000"/>
                </a:solidFill>
              </a:rPr>
              <a:t>αγώνας είναι διμέτωπος</a:t>
            </a:r>
            <a:r>
              <a:rPr lang="el-GR" sz="3000" dirty="0"/>
              <a:t>. Πρώτος και αρχαιότερος απ’ όλους ο Μακάριος, στηρίζοντας τη διδασκαλία του στην </a:t>
            </a:r>
            <a:r>
              <a:rPr lang="el-GR" sz="3000" dirty="0" err="1"/>
              <a:t>παύλεια</a:t>
            </a:r>
            <a:r>
              <a:rPr lang="el-GR" sz="3000" dirty="0"/>
              <a:t> θεολογία, </a:t>
            </a:r>
            <a:r>
              <a:rPr lang="el-GR" sz="3000" i="1" dirty="0" err="1"/>
              <a:t>Πρὸς</a:t>
            </a:r>
            <a:r>
              <a:rPr lang="el-GR" sz="3000" i="1" dirty="0"/>
              <a:t> </a:t>
            </a:r>
            <a:r>
              <a:rPr lang="el-GR" sz="3000" i="1" dirty="0" err="1"/>
              <a:t>Ἐφεσίους</a:t>
            </a:r>
            <a:r>
              <a:rPr lang="el-GR" sz="3000" i="1" dirty="0"/>
              <a:t> 6, 12</a:t>
            </a:r>
            <a:r>
              <a:rPr lang="el-GR" sz="3000" dirty="0"/>
              <a:t>, αναγνωρίζει ότι ο χριστιανικός αγώνας είναι διπλός: </a:t>
            </a:r>
            <a:r>
              <a:rPr lang="el-GR" sz="3000" b="1" dirty="0"/>
              <a:t>εξωτερικός</a:t>
            </a:r>
            <a:r>
              <a:rPr lang="el-GR" sz="3000" dirty="0"/>
              <a:t> ενάντια στους γήινους περισπασμούς, στις υλικές δεσμεύσεις και στις κοσμικές προσκολλήσεις, και </a:t>
            </a:r>
            <a:r>
              <a:rPr lang="el-GR" sz="3000" b="1" dirty="0"/>
              <a:t>εσωτερικός</a:t>
            </a:r>
            <a:r>
              <a:rPr lang="el-GR" sz="3000" dirty="0"/>
              <a:t> ενάντια στα πνεύματα της πονηρίας: "</a:t>
            </a:r>
            <a:r>
              <a:rPr lang="el-GR" sz="3000" i="1" dirty="0"/>
              <a:t>ὁ βουλόμενος </a:t>
            </a:r>
            <a:r>
              <a:rPr lang="el-GR" sz="3000" i="1" dirty="0" err="1"/>
              <a:t>εὐαρεστῆσαι</a:t>
            </a:r>
            <a:r>
              <a:rPr lang="el-GR" sz="3000" i="1" dirty="0"/>
              <a:t> </a:t>
            </a:r>
            <a:r>
              <a:rPr lang="el-GR" sz="3000" i="1" dirty="0" err="1"/>
              <a:t>Θεῷ</a:t>
            </a:r>
            <a:r>
              <a:rPr lang="el-GR" sz="3000" i="1" dirty="0"/>
              <a:t> </a:t>
            </a:r>
            <a:r>
              <a:rPr lang="el-GR" sz="3000" i="1" dirty="0" err="1"/>
              <a:t>ἐξ</a:t>
            </a:r>
            <a:r>
              <a:rPr lang="el-GR" sz="3000" i="1" dirty="0"/>
              <a:t> </a:t>
            </a:r>
            <a:r>
              <a:rPr lang="el-GR" sz="3000" i="1" dirty="0" err="1"/>
              <a:t>ἀληθείας</a:t>
            </a:r>
            <a:r>
              <a:rPr lang="el-GR" sz="3000" i="1" dirty="0"/>
              <a:t>, </a:t>
            </a:r>
            <a:r>
              <a:rPr lang="el-GR" sz="3000" i="1" dirty="0" err="1"/>
              <a:t>καὶ</a:t>
            </a:r>
            <a:r>
              <a:rPr lang="el-GR" sz="3000" i="1" dirty="0"/>
              <a:t> κατ’ </a:t>
            </a:r>
            <a:r>
              <a:rPr lang="el-GR" sz="3000" i="1" dirty="0" err="1"/>
              <a:t>ἀλήθειαν</a:t>
            </a:r>
            <a:r>
              <a:rPr lang="el-GR" sz="3000" i="1" dirty="0"/>
              <a:t> </a:t>
            </a:r>
            <a:r>
              <a:rPr lang="el-GR" sz="3000" i="1" dirty="0" err="1"/>
              <a:t>τῷ</a:t>
            </a:r>
            <a:r>
              <a:rPr lang="el-GR" sz="3000" i="1" dirty="0"/>
              <a:t> </a:t>
            </a:r>
            <a:r>
              <a:rPr lang="el-GR" sz="3000" i="1" dirty="0" err="1"/>
              <a:t>ἐναντίῳ</a:t>
            </a:r>
            <a:r>
              <a:rPr lang="el-GR" sz="3000" i="1" dirty="0"/>
              <a:t> μέρει </a:t>
            </a:r>
            <a:r>
              <a:rPr lang="el-GR" sz="3000" i="1" dirty="0" err="1"/>
              <a:t>τῆς</a:t>
            </a:r>
            <a:r>
              <a:rPr lang="el-GR" sz="3000" i="1" dirty="0"/>
              <a:t> κακίας </a:t>
            </a:r>
            <a:r>
              <a:rPr lang="el-GR" sz="3000" i="1" dirty="0" err="1"/>
              <a:t>ἀπεχθανόμενος</a:t>
            </a:r>
            <a:r>
              <a:rPr lang="el-GR" sz="3000" i="1" dirty="0"/>
              <a:t>, </a:t>
            </a:r>
            <a:r>
              <a:rPr lang="el-GR" sz="3000" i="1" dirty="0" err="1"/>
              <a:t>πρὸς</a:t>
            </a:r>
            <a:r>
              <a:rPr lang="el-GR" sz="3000" i="1" dirty="0"/>
              <a:t> δύο </a:t>
            </a:r>
            <a:r>
              <a:rPr lang="el-GR" sz="3000" i="1" dirty="0" err="1"/>
              <a:t>ἀθλήσεως</a:t>
            </a:r>
            <a:r>
              <a:rPr lang="el-GR" sz="3000" i="1" dirty="0"/>
              <a:t> </a:t>
            </a:r>
            <a:r>
              <a:rPr lang="el-GR" sz="3000" i="1" dirty="0" err="1"/>
              <a:t>καὶ</a:t>
            </a:r>
            <a:r>
              <a:rPr lang="el-GR" sz="3000" i="1" dirty="0"/>
              <a:t> δύο </a:t>
            </a:r>
            <a:r>
              <a:rPr lang="el-GR" sz="3000" i="1" dirty="0" err="1"/>
              <a:t>ἀγῶνας</a:t>
            </a:r>
            <a:r>
              <a:rPr lang="el-GR" sz="3000" i="1" dirty="0"/>
              <a:t> </a:t>
            </a:r>
            <a:r>
              <a:rPr lang="el-GR" sz="3000" i="1" dirty="0" err="1"/>
              <a:t>ἔχει</a:t>
            </a:r>
            <a:r>
              <a:rPr lang="el-GR" sz="3000" i="1" dirty="0"/>
              <a:t> </a:t>
            </a:r>
            <a:r>
              <a:rPr lang="el-GR" sz="3000" i="1" dirty="0" err="1"/>
              <a:t>τὴν</a:t>
            </a:r>
            <a:r>
              <a:rPr lang="el-GR" sz="3000" i="1" dirty="0"/>
              <a:t> </a:t>
            </a:r>
            <a:r>
              <a:rPr lang="el-GR" sz="3000" i="1" dirty="0" err="1"/>
              <a:t>πάλην</a:t>
            </a:r>
            <a:r>
              <a:rPr lang="el-GR" sz="3000" i="1" dirty="0"/>
              <a:t>· </a:t>
            </a:r>
            <a:r>
              <a:rPr lang="el-GR" sz="3000" i="1" dirty="0" err="1"/>
              <a:t>ἔν</a:t>
            </a:r>
            <a:r>
              <a:rPr lang="el-GR" sz="3000" i="1" dirty="0"/>
              <a:t> τε </a:t>
            </a:r>
            <a:r>
              <a:rPr lang="el-GR" sz="3000" i="1" dirty="0" err="1"/>
              <a:t>τοῖς</a:t>
            </a:r>
            <a:r>
              <a:rPr lang="el-GR" sz="3000" i="1" dirty="0"/>
              <a:t> </a:t>
            </a:r>
            <a:r>
              <a:rPr lang="el-GR" sz="3000" i="1" dirty="0" err="1"/>
              <a:t>φαινομένοις</a:t>
            </a:r>
            <a:r>
              <a:rPr lang="el-GR" sz="3000" i="1" dirty="0"/>
              <a:t> </a:t>
            </a:r>
            <a:r>
              <a:rPr lang="el-GR" sz="3000" i="1" dirty="0" err="1"/>
              <a:t>τοῦ</a:t>
            </a:r>
            <a:r>
              <a:rPr lang="el-GR" sz="3000" i="1" dirty="0"/>
              <a:t> βίου τούτου </a:t>
            </a:r>
            <a:r>
              <a:rPr lang="el-GR" sz="3000" i="1" dirty="0" err="1"/>
              <a:t>πράγμασι</a:t>
            </a:r>
            <a:r>
              <a:rPr lang="el-GR" sz="3000" i="1" dirty="0"/>
              <a:t>, </a:t>
            </a:r>
            <a:r>
              <a:rPr lang="el-GR" sz="3000" i="1" dirty="0" err="1"/>
              <a:t>περισπασμῶν</a:t>
            </a:r>
            <a:r>
              <a:rPr lang="el-GR" sz="3000" i="1" dirty="0"/>
              <a:t> </a:t>
            </a:r>
            <a:r>
              <a:rPr lang="el-GR" sz="3000" i="1" dirty="0" err="1"/>
              <a:t>γηΐνων</a:t>
            </a:r>
            <a:r>
              <a:rPr lang="el-GR" sz="3000" i="1" dirty="0"/>
              <a:t> </a:t>
            </a:r>
            <a:r>
              <a:rPr lang="el-GR" sz="3000" i="1" dirty="0" err="1"/>
              <a:t>καὶ</a:t>
            </a:r>
            <a:r>
              <a:rPr lang="el-GR" sz="3000" i="1" dirty="0"/>
              <a:t> </a:t>
            </a:r>
            <a:r>
              <a:rPr lang="el-GR" sz="3000" i="1" dirty="0" err="1"/>
              <a:t>παθῶν</a:t>
            </a:r>
            <a:r>
              <a:rPr lang="el-GR" sz="3000" i="1" dirty="0"/>
              <a:t> </a:t>
            </a:r>
            <a:r>
              <a:rPr lang="el-GR" sz="3000" i="1" dirty="0" err="1"/>
              <a:t>τῆς</a:t>
            </a:r>
            <a:r>
              <a:rPr lang="el-GR" sz="3000" i="1" dirty="0"/>
              <a:t> </a:t>
            </a:r>
            <a:r>
              <a:rPr lang="el-GR" sz="3000" i="1" dirty="0" err="1"/>
              <a:t>ἁμαρτίας</a:t>
            </a:r>
            <a:r>
              <a:rPr lang="el-GR" sz="3000" i="1" dirty="0"/>
              <a:t>· </a:t>
            </a:r>
            <a:r>
              <a:rPr lang="el-GR" sz="3000" i="1" dirty="0" err="1"/>
              <a:t>καί</a:t>
            </a:r>
            <a:r>
              <a:rPr lang="el-GR" sz="3000" i="1" dirty="0"/>
              <a:t> </a:t>
            </a:r>
            <a:r>
              <a:rPr lang="el-GR" sz="3000" i="1" dirty="0" err="1"/>
              <a:t>ἐν</a:t>
            </a:r>
            <a:r>
              <a:rPr lang="el-GR" sz="3000" i="1" dirty="0"/>
              <a:t> </a:t>
            </a:r>
            <a:r>
              <a:rPr lang="el-GR" sz="3000" i="1" dirty="0" err="1"/>
              <a:t>τοῖς</a:t>
            </a:r>
            <a:r>
              <a:rPr lang="el-GR" sz="3000" i="1" dirty="0"/>
              <a:t> </a:t>
            </a:r>
            <a:r>
              <a:rPr lang="el-GR" sz="3000" i="1" dirty="0" err="1"/>
              <a:t>κρυπτοῖς</a:t>
            </a:r>
            <a:r>
              <a:rPr lang="el-GR" sz="3000" i="1" dirty="0"/>
              <a:t>, </a:t>
            </a:r>
            <a:r>
              <a:rPr lang="el-GR" sz="3000" i="1" dirty="0" err="1"/>
              <a:t>πρὸς</a:t>
            </a:r>
            <a:r>
              <a:rPr lang="el-GR" sz="3000" i="1" dirty="0"/>
              <a:t> </a:t>
            </a:r>
            <a:r>
              <a:rPr lang="el-GR" sz="3000" i="1" dirty="0" err="1"/>
              <a:t>αὐτὰ</a:t>
            </a:r>
            <a:r>
              <a:rPr lang="el-GR" sz="3000" i="1" dirty="0"/>
              <a:t> </a:t>
            </a:r>
            <a:r>
              <a:rPr lang="el-GR" sz="3000" i="1" dirty="0" err="1"/>
              <a:t>τὰ</a:t>
            </a:r>
            <a:r>
              <a:rPr lang="el-GR" sz="3000" i="1" dirty="0"/>
              <a:t> </a:t>
            </a:r>
            <a:r>
              <a:rPr lang="el-GR" sz="3000" i="1" dirty="0" err="1"/>
              <a:t>τῆς</a:t>
            </a:r>
            <a:r>
              <a:rPr lang="el-GR" sz="3000" i="1" dirty="0"/>
              <a:t> πονηρίας </a:t>
            </a:r>
            <a:r>
              <a:rPr lang="el-GR" sz="3000" i="1" dirty="0" err="1"/>
              <a:t>ἀπομαχόμενος</a:t>
            </a:r>
            <a:r>
              <a:rPr lang="el-GR" sz="3000" i="1" dirty="0"/>
              <a:t> πνεύματα</a:t>
            </a:r>
            <a:r>
              <a:rPr lang="el-GR" sz="3000" dirty="0"/>
              <a:t>"</a:t>
            </a:r>
            <a:r>
              <a:rPr lang="el-GR" sz="3000" i="1" dirty="0"/>
              <a:t> </a:t>
            </a:r>
            <a:r>
              <a:rPr lang="en-US" sz="3000" dirty="0"/>
              <a:t>(</a:t>
            </a:r>
            <a:r>
              <a:rPr lang="el-GR" sz="3000" i="1" dirty="0"/>
              <a:t>‘</a:t>
            </a:r>
            <a:r>
              <a:rPr lang="el-GR" sz="3000" i="1" dirty="0" err="1"/>
              <a:t>Ὁμιλίαι</a:t>
            </a:r>
            <a:r>
              <a:rPr lang="el-GR" sz="3000" i="1" dirty="0"/>
              <a:t> </a:t>
            </a:r>
            <a:r>
              <a:rPr lang="el-GR" sz="3000" i="1" dirty="0" err="1"/>
              <a:t>Πνευματικαὶ</a:t>
            </a:r>
            <a:r>
              <a:rPr lang="el-GR" sz="3000" i="1" dirty="0"/>
              <a:t> ΚΑ΄,</a:t>
            </a:r>
            <a:r>
              <a:rPr lang="el-GR" sz="3000" dirty="0"/>
              <a:t> </a:t>
            </a:r>
            <a:r>
              <a:rPr lang="en-GB" sz="3000" dirty="0"/>
              <a:t>PG</a:t>
            </a:r>
            <a:r>
              <a:rPr lang="el-GR" sz="3000" dirty="0"/>
              <a:t> 34, 656 Β</a:t>
            </a:r>
            <a:r>
              <a:rPr lang="en-US" sz="3000" dirty="0"/>
              <a:t>)</a:t>
            </a:r>
            <a:r>
              <a:rPr lang="el-GR" sz="3000" dirty="0"/>
              <a:t>. </a:t>
            </a:r>
            <a:endParaRPr lang="en-US" sz="3000" dirty="0"/>
          </a:p>
          <a:p>
            <a:r>
              <a:rPr lang="el-GR" sz="3000" dirty="0"/>
              <a:t>Όλοι ανεξαιρέτως οι νηπτικοί πατέρες τονίζουν διαρκώς το γεγονός της </a:t>
            </a:r>
            <a:r>
              <a:rPr lang="el-GR" sz="3000" u="sng" dirty="0"/>
              <a:t>υπάρξεως των δαιμόνων </a:t>
            </a:r>
            <a:r>
              <a:rPr lang="el-GR" sz="3000" dirty="0"/>
              <a:t>και μάλιστα τη συστηματική προσπάθειά τους σε βάρος της πνευματικής και ηθικής τελείωσης του ανθρώπου. Ο διάβολος αποτελεί αναμφισβήτητη πραγματικότητα, είναι ο κύριος αντίπαλός τους στον πνευματικό τους αγώνα.</a:t>
            </a:r>
            <a:endParaRPr lang="en-US" sz="3000" dirty="0"/>
          </a:p>
          <a:p>
            <a:r>
              <a:rPr lang="el-GR" sz="3000" dirty="0">
                <a:ea typeface="Times New Roman" panose="02020603050405020304" pitchFamily="18" charset="0"/>
              </a:rPr>
              <a:t>Ο Ευάγριος ακολουθώντας την προβληματική της </a:t>
            </a:r>
            <a:r>
              <a:rPr lang="el-GR" sz="3000" dirty="0" err="1">
                <a:ea typeface="Times New Roman" panose="02020603050405020304" pitchFamily="18" charset="0"/>
              </a:rPr>
              <a:t>μακαριανής</a:t>
            </a:r>
            <a:r>
              <a:rPr lang="el-GR" sz="3000" dirty="0">
                <a:ea typeface="Times New Roman" panose="02020603050405020304" pitchFamily="18" charset="0"/>
              </a:rPr>
              <a:t> θεολογίας, τονίζει ότι το "</a:t>
            </a:r>
            <a:r>
              <a:rPr lang="el-GR" sz="3000" b="1" i="1" dirty="0" err="1">
                <a:ea typeface="Times New Roman" panose="02020603050405020304" pitchFamily="18" charset="0"/>
              </a:rPr>
              <a:t>κρύφιον</a:t>
            </a:r>
            <a:r>
              <a:rPr lang="el-GR" sz="3000" dirty="0">
                <a:ea typeface="Times New Roman" panose="02020603050405020304" pitchFamily="18" charset="0"/>
              </a:rPr>
              <a:t>" είναι το ίδιον του νοητού πολέμου.</a:t>
            </a:r>
            <a:r>
              <a:rPr lang="en-GB" sz="3000" dirty="0">
                <a:ea typeface="Times New Roman" panose="02020603050405020304" pitchFamily="18" charset="0"/>
                <a:cs typeface="Times New Roman" panose="02020603050405020304" pitchFamily="18" charset="0"/>
              </a:rPr>
              <a:t> (</a:t>
            </a:r>
            <a:r>
              <a:rPr lang="el-GR" sz="3000" i="1" dirty="0">
                <a:ea typeface="Times New Roman" panose="02020603050405020304" pitchFamily="18" charset="0"/>
                <a:cs typeface="Times New Roman" panose="02020603050405020304" pitchFamily="18" charset="0"/>
              </a:rPr>
              <a:t>Σχόλια</a:t>
            </a:r>
            <a:r>
              <a:rPr lang="fr-FR" sz="3000" i="1" dirty="0">
                <a:ea typeface="Times New Roman" panose="02020603050405020304" pitchFamily="18" charset="0"/>
                <a:cs typeface="Times New Roman" panose="02020603050405020304" pitchFamily="18" charset="0"/>
              </a:rPr>
              <a:t> </a:t>
            </a:r>
            <a:r>
              <a:rPr lang="el-GR" sz="3000" i="1" dirty="0" err="1">
                <a:ea typeface="Times New Roman" panose="02020603050405020304" pitchFamily="18" charset="0"/>
                <a:cs typeface="Times New Roman" panose="02020603050405020304" pitchFamily="18" charset="0"/>
              </a:rPr>
              <a:t>εἰς</a:t>
            </a:r>
            <a:r>
              <a:rPr lang="fr-FR" sz="3000" i="1" dirty="0">
                <a:ea typeface="Times New Roman" panose="02020603050405020304" pitchFamily="18" charset="0"/>
                <a:cs typeface="Times New Roman" panose="02020603050405020304" pitchFamily="18" charset="0"/>
              </a:rPr>
              <a:t> </a:t>
            </a:r>
            <a:r>
              <a:rPr lang="el-GR" sz="3000" i="1" dirty="0" err="1">
                <a:ea typeface="Times New Roman" panose="02020603050405020304" pitchFamily="18" charset="0"/>
                <a:cs typeface="Times New Roman" panose="02020603050405020304" pitchFamily="18" charset="0"/>
              </a:rPr>
              <a:t>τοὺς</a:t>
            </a:r>
            <a:r>
              <a:rPr lang="fr-FR" sz="3000" i="1" dirty="0">
                <a:ea typeface="Times New Roman" panose="02020603050405020304" pitchFamily="18" charset="0"/>
                <a:cs typeface="Times New Roman" panose="02020603050405020304" pitchFamily="18" charset="0"/>
              </a:rPr>
              <a:t> </a:t>
            </a:r>
            <a:r>
              <a:rPr lang="el-GR" sz="3000" i="1" dirty="0">
                <a:ea typeface="Times New Roman" panose="02020603050405020304" pitchFamily="18" charset="0"/>
                <a:cs typeface="Times New Roman" panose="02020603050405020304" pitchFamily="18" charset="0"/>
              </a:rPr>
              <a:t>Ψαλμούς</a:t>
            </a:r>
            <a:r>
              <a:rPr lang="fr-FR" sz="3000" dirty="0">
                <a:ea typeface="Times New Roman" panose="02020603050405020304" pitchFamily="18" charset="0"/>
                <a:cs typeface="Times New Roman" panose="02020603050405020304" pitchFamily="18" charset="0"/>
              </a:rPr>
              <a:t>, PG 12, 1064 C).</a:t>
            </a:r>
            <a:r>
              <a:rPr lang="en-GB" sz="3000" dirty="0">
                <a:ea typeface="Times New Roman" panose="02020603050405020304" pitchFamily="18" charset="0"/>
              </a:rPr>
              <a:t> </a:t>
            </a:r>
            <a:endParaRPr lang="el-GR" sz="3000" dirty="0"/>
          </a:p>
          <a:p>
            <a:endParaRPr lang="en-US" sz="3000" dirty="0"/>
          </a:p>
          <a:p>
            <a:endParaRPr lang="el-GR" dirty="0"/>
          </a:p>
          <a:p>
            <a:endParaRPr lang="el-GR" dirty="0"/>
          </a:p>
        </p:txBody>
      </p:sp>
      <p:sp>
        <p:nvSpPr>
          <p:cNvPr id="4" name="Rectangle 1"/>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l-GR" sz="1800" b="0" i="0" u="none" strike="noStrike" cap="none" normalizeH="0" baseline="0" dirty="0">
                <a:ln>
                  <a:noFill/>
                </a:ln>
                <a:solidFill>
                  <a:schemeClr val="tx1"/>
                </a:solidFill>
                <a:effectLst/>
                <a:latin typeface="Arial" panose="020B0604020202020204" pitchFamily="34" charset="0"/>
              </a:rPr>
            </a:br>
            <a:endParaRPr kumimoji="0" lang="el-GR" sz="1800" b="0" i="0" u="none" strike="noStrike" cap="none" normalizeH="0" baseline="0" dirty="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Tree>
    <p:extLst>
      <p:ext uri="{BB962C8B-B14F-4D97-AF65-F5344CB8AC3E}">
        <p14:creationId xmlns:p14="http://schemas.microsoft.com/office/powerpoint/2010/main" val="42457003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772732"/>
          </a:xfrm>
        </p:spPr>
        <p:txBody>
          <a:bodyPr/>
          <a:lstStyle/>
          <a:p>
            <a:pPr algn="ctr"/>
            <a:r>
              <a:rPr lang="el-GR" dirty="0"/>
              <a:t>Το περιεχόμενο του αγώνα στο στάδιο της πρακτικής</a:t>
            </a:r>
          </a:p>
        </p:txBody>
      </p:sp>
      <p:sp>
        <p:nvSpPr>
          <p:cNvPr id="3" name="Θέση περιεχομένου 2"/>
          <p:cNvSpPr>
            <a:spLocks noGrp="1"/>
          </p:cNvSpPr>
          <p:nvPr>
            <p:ph idx="1"/>
          </p:nvPr>
        </p:nvSpPr>
        <p:spPr>
          <a:xfrm>
            <a:off x="0" y="576374"/>
            <a:ext cx="12192000" cy="6281626"/>
          </a:xfrm>
        </p:spPr>
        <p:txBody>
          <a:bodyPr>
            <a:normAutofit fontScale="92500"/>
          </a:bodyPr>
          <a:lstStyle/>
          <a:p>
            <a:r>
              <a:rPr lang="el-GR" dirty="0"/>
              <a:t>Για να </a:t>
            </a:r>
            <a:r>
              <a:rPr lang="el-GR" dirty="0" err="1"/>
              <a:t>παραστήσει</a:t>
            </a:r>
            <a:r>
              <a:rPr lang="el-GR" dirty="0"/>
              <a:t> όμως με περισσότερη σαφήνεια την ανελέητη σύγκρουση ανάμεσα στην ανθρώπινη ύπαρξη και τις αναδύσεις των λογισμών, χρησιμοποιεί την έννοια του "</a:t>
            </a:r>
            <a:r>
              <a:rPr lang="el-GR" b="1" i="1" dirty="0" err="1"/>
              <a:t>ψυχροῦ</a:t>
            </a:r>
            <a:r>
              <a:rPr lang="el-GR" dirty="0"/>
              <a:t>". Περιγράφει λοιπόν τον εσωτερικό πόλεμο ως "ψυχρό πόλεμο". </a:t>
            </a:r>
            <a:r>
              <a:rPr lang="en-US" dirty="0"/>
              <a:t>(</a:t>
            </a:r>
            <a:r>
              <a:rPr lang="el-GR" i="1" dirty="0"/>
              <a:t>Σχόλια </a:t>
            </a:r>
            <a:r>
              <a:rPr lang="el-GR" i="1" dirty="0" err="1"/>
              <a:t>εἰς</a:t>
            </a:r>
            <a:r>
              <a:rPr lang="el-GR" i="1" dirty="0"/>
              <a:t> </a:t>
            </a:r>
            <a:r>
              <a:rPr lang="el-GR" i="1" dirty="0" err="1"/>
              <a:t>τοὺς</a:t>
            </a:r>
            <a:r>
              <a:rPr lang="el-GR" i="1" dirty="0"/>
              <a:t> Ψαλμούς</a:t>
            </a:r>
            <a:r>
              <a:rPr lang="fr-FR" dirty="0"/>
              <a:t>, PG 12, 1284</a:t>
            </a:r>
            <a:r>
              <a:rPr lang="el-GR" dirty="0"/>
              <a:t>Β</a:t>
            </a:r>
            <a:r>
              <a:rPr lang="en-US" dirty="0"/>
              <a:t>)</a:t>
            </a:r>
            <a:r>
              <a:rPr lang="fr-FR" dirty="0"/>
              <a:t>.</a:t>
            </a:r>
          </a:p>
          <a:p>
            <a:r>
              <a:rPr lang="el-GR" dirty="0"/>
              <a:t>Στην περίοδο του "</a:t>
            </a:r>
            <a:r>
              <a:rPr lang="el-GR" dirty="0" err="1"/>
              <a:t>ψυχροῦ</a:t>
            </a:r>
            <a:r>
              <a:rPr lang="el-GR" dirty="0"/>
              <a:t> πολέμου", </a:t>
            </a:r>
            <a:r>
              <a:rPr lang="el-GR" b="1" dirty="0">
                <a:solidFill>
                  <a:srgbClr val="FF0000"/>
                </a:solidFill>
              </a:rPr>
              <a:t>η αρετή της ανδρείας </a:t>
            </a:r>
            <a:r>
              <a:rPr lang="el-GR" dirty="0"/>
              <a:t>προβάλλεται ως το αναγκαίο εφόδιο αντιπροσωπεύοντας τη νοητική δύναμη που αφανίζει την παθογόνο μνήμη καταργώντας την ανθρωποκτόνο δράση των νοσηρών λογισμών</a:t>
            </a:r>
            <a:r>
              <a:rPr lang="fr-FR" dirty="0"/>
              <a:t>: "</a:t>
            </a:r>
            <a:r>
              <a:rPr lang="el-GR" i="1" dirty="0" err="1"/>
              <a:t>Ἀνδρεία</a:t>
            </a:r>
            <a:r>
              <a:rPr lang="el-GR" i="1" dirty="0"/>
              <a:t> </a:t>
            </a:r>
            <a:r>
              <a:rPr lang="el-GR" i="1" dirty="0" err="1"/>
              <a:t>ἐστὶ</a:t>
            </a:r>
            <a:r>
              <a:rPr lang="el-GR" i="1" dirty="0"/>
              <a:t> </a:t>
            </a:r>
            <a:r>
              <a:rPr lang="el-GR" i="1" dirty="0" err="1"/>
              <a:t>νοῦς</a:t>
            </a:r>
            <a:r>
              <a:rPr lang="el-GR" i="1" dirty="0"/>
              <a:t> </a:t>
            </a:r>
            <a:r>
              <a:rPr lang="el-GR" i="1" dirty="0" err="1"/>
              <a:t>ἄρρην</a:t>
            </a:r>
            <a:r>
              <a:rPr lang="el-GR" i="1" dirty="0"/>
              <a:t> πάντα </a:t>
            </a:r>
            <a:r>
              <a:rPr lang="el-GR" i="1" dirty="0" err="1"/>
              <a:t>τὰ</a:t>
            </a:r>
            <a:r>
              <a:rPr lang="el-GR" i="1" dirty="0"/>
              <a:t> θήλεα πάθη </a:t>
            </a:r>
            <a:r>
              <a:rPr lang="el-GR" i="1" dirty="0" err="1"/>
              <a:t>ἐκ</a:t>
            </a:r>
            <a:r>
              <a:rPr lang="el-GR" i="1" dirty="0"/>
              <a:t> </a:t>
            </a:r>
            <a:r>
              <a:rPr lang="el-GR" i="1" dirty="0" err="1"/>
              <a:t>τῆς</a:t>
            </a:r>
            <a:r>
              <a:rPr lang="el-GR" i="1" dirty="0"/>
              <a:t> μνήμης </a:t>
            </a:r>
            <a:r>
              <a:rPr lang="el-GR" i="1" dirty="0" err="1"/>
              <a:t>αὐτοῦ</a:t>
            </a:r>
            <a:r>
              <a:rPr lang="el-GR" i="1" dirty="0"/>
              <a:t> </a:t>
            </a:r>
            <a:r>
              <a:rPr lang="el-GR" i="1" dirty="0" err="1"/>
              <a:t>ἀφανίζων</a:t>
            </a:r>
            <a:r>
              <a:rPr lang="fr-FR" dirty="0"/>
              <a:t>"</a:t>
            </a:r>
            <a:r>
              <a:rPr lang="el-GR" i="1" dirty="0"/>
              <a:t> </a:t>
            </a:r>
            <a:r>
              <a:rPr lang="en-US" dirty="0"/>
              <a:t>(</a:t>
            </a:r>
            <a:r>
              <a:rPr lang="el-GR" i="1" dirty="0" err="1"/>
              <a:t>Σκέμματα</a:t>
            </a:r>
            <a:r>
              <a:rPr lang="fr-FR" i="1" dirty="0"/>
              <a:t> 47,</a:t>
            </a:r>
            <a:r>
              <a:rPr lang="fr-FR" dirty="0"/>
              <a:t> Frank. </a:t>
            </a:r>
            <a:r>
              <a:rPr lang="el-GR" dirty="0"/>
              <a:t>σ</a:t>
            </a:r>
            <a:r>
              <a:rPr lang="fr-FR" dirty="0"/>
              <a:t>. 463. </a:t>
            </a:r>
            <a:r>
              <a:rPr lang="el-GR" dirty="0"/>
              <a:t>Πρβ</a:t>
            </a:r>
            <a:r>
              <a:rPr lang="fr-FR" dirty="0"/>
              <a:t>. </a:t>
            </a:r>
            <a:r>
              <a:rPr lang="el-GR" i="1" dirty="0"/>
              <a:t>Σχόλια </a:t>
            </a:r>
            <a:r>
              <a:rPr lang="el-GR" i="1" dirty="0" err="1"/>
              <a:t>εἰς</a:t>
            </a:r>
            <a:r>
              <a:rPr lang="el-GR" i="1" dirty="0"/>
              <a:t> </a:t>
            </a:r>
            <a:r>
              <a:rPr lang="el-GR" i="1" dirty="0" err="1"/>
              <a:t>τὰς</a:t>
            </a:r>
            <a:r>
              <a:rPr lang="el-GR" i="1" dirty="0"/>
              <a:t> Παροιμίας</a:t>
            </a:r>
            <a:r>
              <a:rPr lang="fr-FR" i="1" dirty="0"/>
              <a:t> 371,</a:t>
            </a:r>
            <a:r>
              <a:rPr lang="fr-FR" dirty="0"/>
              <a:t> SChr340, </a:t>
            </a:r>
            <a:r>
              <a:rPr lang="el-GR" dirty="0"/>
              <a:t>σ</a:t>
            </a:r>
            <a:r>
              <a:rPr lang="fr-FR" dirty="0"/>
              <a:t>. 462: "</a:t>
            </a:r>
            <a:r>
              <a:rPr lang="el-GR" i="1" dirty="0" err="1"/>
              <a:t>Ἀνδρεία</a:t>
            </a:r>
            <a:r>
              <a:rPr lang="el-GR" i="1" dirty="0"/>
              <a:t> </a:t>
            </a:r>
            <a:r>
              <a:rPr lang="el-GR" i="1" dirty="0" err="1"/>
              <a:t>ἐστὶν</a:t>
            </a:r>
            <a:r>
              <a:rPr lang="el-GR" i="1" dirty="0"/>
              <a:t> </a:t>
            </a:r>
            <a:r>
              <a:rPr lang="el-GR" i="1" dirty="0" err="1"/>
              <a:t>ἕξις</a:t>
            </a:r>
            <a:r>
              <a:rPr lang="el-GR" i="1" dirty="0"/>
              <a:t> </a:t>
            </a:r>
            <a:r>
              <a:rPr lang="el-GR" i="1" dirty="0" err="1"/>
              <a:t>ἀρίστη</a:t>
            </a:r>
            <a:r>
              <a:rPr lang="el-GR" i="1" dirty="0"/>
              <a:t> </a:t>
            </a:r>
            <a:r>
              <a:rPr lang="el-GR" i="1" dirty="0" err="1"/>
              <a:t>λογικῆς</a:t>
            </a:r>
            <a:r>
              <a:rPr lang="el-GR" i="1" dirty="0"/>
              <a:t> </a:t>
            </a:r>
            <a:r>
              <a:rPr lang="el-GR" i="1" dirty="0" err="1"/>
              <a:t>ψυχῆς</a:t>
            </a:r>
            <a:r>
              <a:rPr lang="fr-FR" i="1" dirty="0"/>
              <a:t>, </a:t>
            </a:r>
            <a:r>
              <a:rPr lang="el-GR" i="1" dirty="0" err="1"/>
              <a:t>καθ</a:t>
            </a:r>
            <a:r>
              <a:rPr lang="fr-FR" i="1" dirty="0"/>
              <a:t>’ </a:t>
            </a:r>
            <a:r>
              <a:rPr lang="el-GR" i="1" dirty="0" err="1"/>
              <a:t>ἥν</a:t>
            </a:r>
            <a:r>
              <a:rPr lang="el-GR" i="1" dirty="0"/>
              <a:t> </a:t>
            </a:r>
            <a:r>
              <a:rPr lang="el-GR" i="1" dirty="0" err="1"/>
              <a:t>τῶν</a:t>
            </a:r>
            <a:r>
              <a:rPr lang="el-GR" i="1" dirty="0"/>
              <a:t> </a:t>
            </a:r>
            <a:r>
              <a:rPr lang="el-GR" i="1" dirty="0" err="1"/>
              <a:t>ἀντικειμένων</a:t>
            </a:r>
            <a:r>
              <a:rPr lang="el-GR" i="1" dirty="0"/>
              <a:t> </a:t>
            </a:r>
            <a:r>
              <a:rPr lang="el-GR" i="1" dirty="0" err="1"/>
              <a:t>αὐτῇ</a:t>
            </a:r>
            <a:r>
              <a:rPr lang="el-GR" i="1" dirty="0"/>
              <a:t> </a:t>
            </a:r>
            <a:r>
              <a:rPr lang="el-GR" i="1" dirty="0" err="1"/>
              <a:t>κεκράτηκεν</a:t>
            </a:r>
            <a:r>
              <a:rPr lang="el-GR" i="1" dirty="0"/>
              <a:t> </a:t>
            </a:r>
            <a:r>
              <a:rPr lang="el-GR" i="1" dirty="0" err="1"/>
              <a:t>ἐχθρῶν</a:t>
            </a:r>
            <a:r>
              <a:rPr lang="en-US" i="1" dirty="0"/>
              <a:t>”</a:t>
            </a:r>
            <a:r>
              <a:rPr lang="fr-FR" dirty="0"/>
              <a:t>).</a:t>
            </a:r>
          </a:p>
          <a:p>
            <a:r>
              <a:rPr lang="el-GR" dirty="0"/>
              <a:t>Ο Ευάγριος έχοντας επίγνωση της μεθόδου του κρύφιου και ψυχρού πολέμου συμβουλεύει την αδελφότητα για τη «</a:t>
            </a:r>
            <a:r>
              <a:rPr lang="el-GR" b="1" i="1" dirty="0">
                <a:solidFill>
                  <a:srgbClr val="FF0000"/>
                </a:solidFill>
              </a:rPr>
              <a:t>φυλακή καρδίας</a:t>
            </a:r>
            <a:r>
              <a:rPr lang="el-GR" dirty="0"/>
              <a:t>», η οποία πραγματοποιείται όταν οι πιστοί δεν έχουν την προσοχή τους μονάχα στον εξωτερικό πόλεμο αλλά και στον εσωτερικό</a:t>
            </a:r>
            <a:r>
              <a:rPr lang="fr-FR" dirty="0"/>
              <a:t>: "</a:t>
            </a:r>
            <a:r>
              <a:rPr lang="el-GR" i="1" dirty="0" err="1"/>
              <a:t>Σὺ</a:t>
            </a:r>
            <a:r>
              <a:rPr lang="el-GR" i="1" dirty="0"/>
              <a:t> </a:t>
            </a:r>
            <a:r>
              <a:rPr lang="el-GR" i="1" dirty="0" err="1"/>
              <a:t>οὖν</a:t>
            </a:r>
            <a:r>
              <a:rPr lang="fr-FR" i="1" dirty="0"/>
              <a:t>, </a:t>
            </a:r>
            <a:r>
              <a:rPr lang="el-GR" i="1" dirty="0"/>
              <a:t>ὦ </a:t>
            </a:r>
            <a:r>
              <a:rPr lang="el-GR" i="1" dirty="0" err="1"/>
              <a:t>τῆς</a:t>
            </a:r>
            <a:r>
              <a:rPr lang="el-GR" i="1" dirty="0"/>
              <a:t> </a:t>
            </a:r>
            <a:r>
              <a:rPr lang="el-GR" i="1" dirty="0" err="1"/>
              <a:t>ἁγίας</a:t>
            </a:r>
            <a:r>
              <a:rPr lang="el-GR" i="1" dirty="0"/>
              <a:t> Τριάδος </a:t>
            </a:r>
            <a:r>
              <a:rPr lang="el-GR" i="1" dirty="0" err="1"/>
              <a:t>ἱκέτα</a:t>
            </a:r>
            <a:r>
              <a:rPr lang="fr-FR" i="1" dirty="0"/>
              <a:t>, </a:t>
            </a:r>
            <a:r>
              <a:rPr lang="el-GR" i="1" dirty="0" err="1"/>
              <a:t>εἰδὼς</a:t>
            </a:r>
            <a:r>
              <a:rPr lang="el-GR" i="1" dirty="0"/>
              <a:t> </a:t>
            </a:r>
            <a:r>
              <a:rPr lang="el-GR" i="1" dirty="0" err="1"/>
              <a:t>ταῦτα</a:t>
            </a:r>
            <a:r>
              <a:rPr lang="el-GR" i="1" dirty="0"/>
              <a:t> </a:t>
            </a:r>
            <a:r>
              <a:rPr lang="el-GR" i="1" dirty="0" err="1"/>
              <a:t>ἐν</a:t>
            </a:r>
            <a:r>
              <a:rPr lang="el-GR" i="1" dirty="0"/>
              <a:t> </a:t>
            </a:r>
            <a:r>
              <a:rPr lang="el-GR" i="1" dirty="0" err="1"/>
              <a:t>οἷς</a:t>
            </a:r>
            <a:r>
              <a:rPr lang="el-GR" i="1" dirty="0"/>
              <a:t> </a:t>
            </a:r>
            <a:r>
              <a:rPr lang="el-GR" i="1" dirty="0" err="1"/>
              <a:t>φιλοπονεῖς</a:t>
            </a:r>
            <a:r>
              <a:rPr lang="fr-FR" i="1" dirty="0"/>
              <a:t>, </a:t>
            </a:r>
            <a:r>
              <a:rPr lang="el-GR" i="1" dirty="0" err="1"/>
              <a:t>πάσῃ</a:t>
            </a:r>
            <a:r>
              <a:rPr lang="el-GR" i="1" dirty="0"/>
              <a:t> </a:t>
            </a:r>
            <a:r>
              <a:rPr lang="el-GR" i="1" dirty="0" err="1"/>
              <a:t>φυλακῇ</a:t>
            </a:r>
            <a:r>
              <a:rPr lang="el-GR" i="1" dirty="0"/>
              <a:t> </a:t>
            </a:r>
            <a:r>
              <a:rPr lang="el-GR" i="1" dirty="0" err="1"/>
              <a:t>τήρει</a:t>
            </a:r>
            <a:r>
              <a:rPr lang="el-GR" i="1" dirty="0"/>
              <a:t> </a:t>
            </a:r>
            <a:r>
              <a:rPr lang="el-GR" i="1" dirty="0" err="1"/>
              <a:t>σὴν</a:t>
            </a:r>
            <a:r>
              <a:rPr lang="el-GR" i="1" dirty="0"/>
              <a:t> </a:t>
            </a:r>
            <a:r>
              <a:rPr lang="el-GR" i="1" dirty="0" err="1"/>
              <a:t>καρδίαν</a:t>
            </a:r>
            <a:r>
              <a:rPr lang="fr-FR" i="1" dirty="0"/>
              <a:t>, </a:t>
            </a:r>
            <a:r>
              <a:rPr lang="el-GR" i="1" dirty="0"/>
              <a:t>μήπως </a:t>
            </a:r>
            <a:r>
              <a:rPr lang="el-GR" i="1" dirty="0" err="1"/>
              <a:t>τοῖς</a:t>
            </a:r>
            <a:r>
              <a:rPr lang="el-GR" i="1" dirty="0"/>
              <a:t> </a:t>
            </a:r>
            <a:r>
              <a:rPr lang="el-GR" i="1" dirty="0" err="1"/>
              <a:t>ἔξωθεν</a:t>
            </a:r>
            <a:r>
              <a:rPr lang="el-GR" i="1" dirty="0"/>
              <a:t> μόνον </a:t>
            </a:r>
            <a:r>
              <a:rPr lang="el-GR" i="1" dirty="0" err="1"/>
              <a:t>πόνοις</a:t>
            </a:r>
            <a:r>
              <a:rPr lang="el-GR" i="1" dirty="0"/>
              <a:t> </a:t>
            </a:r>
            <a:r>
              <a:rPr lang="el-GR" i="1" dirty="0" err="1"/>
              <a:t>προσέχων</a:t>
            </a:r>
            <a:r>
              <a:rPr lang="fr-FR" i="1" dirty="0"/>
              <a:t>, </a:t>
            </a:r>
            <a:r>
              <a:rPr lang="el-GR" i="1" dirty="0" err="1"/>
              <a:t>τοῖς</a:t>
            </a:r>
            <a:r>
              <a:rPr lang="el-GR" i="1" dirty="0"/>
              <a:t> </a:t>
            </a:r>
            <a:r>
              <a:rPr lang="el-GR" i="1" dirty="0" err="1"/>
              <a:t>ἔσωθεν</a:t>
            </a:r>
            <a:r>
              <a:rPr lang="el-GR" i="1" dirty="0"/>
              <a:t> </a:t>
            </a:r>
            <a:r>
              <a:rPr lang="el-GR" i="1" dirty="0" err="1"/>
              <a:t>δολερῶς</a:t>
            </a:r>
            <a:r>
              <a:rPr lang="el-GR" i="1" dirty="0"/>
              <a:t> </a:t>
            </a:r>
            <a:r>
              <a:rPr lang="el-GR" i="1" dirty="0" err="1"/>
              <a:t>βρογχισθῇς</a:t>
            </a:r>
            <a:r>
              <a:rPr lang="fr-FR" dirty="0"/>
              <a:t>"</a:t>
            </a:r>
            <a:r>
              <a:rPr lang="el-GR" i="1" dirty="0"/>
              <a:t> </a:t>
            </a:r>
            <a:r>
              <a:rPr lang="en-US" dirty="0"/>
              <a:t>(</a:t>
            </a:r>
            <a:r>
              <a:rPr lang="el-GR" i="1" dirty="0"/>
              <a:t>Λόγος </a:t>
            </a:r>
            <a:r>
              <a:rPr lang="el-GR" i="1" dirty="0" err="1"/>
              <a:t>πρὸς</a:t>
            </a:r>
            <a:r>
              <a:rPr lang="el-GR" i="1" dirty="0"/>
              <a:t> </a:t>
            </a:r>
            <a:r>
              <a:rPr lang="el-GR" i="1" dirty="0" err="1"/>
              <a:t>Εὐλόγιον</a:t>
            </a:r>
            <a:r>
              <a:rPr lang="el-GR" i="1" dirty="0"/>
              <a:t> </a:t>
            </a:r>
            <a:r>
              <a:rPr lang="el-GR" i="1" dirty="0" err="1"/>
              <a:t>μοναχὸν</a:t>
            </a:r>
            <a:r>
              <a:rPr lang="fr-FR" i="1" dirty="0"/>
              <a:t>,</a:t>
            </a:r>
            <a:r>
              <a:rPr lang="fr-FR" dirty="0"/>
              <a:t> PG 79, 1140 </a:t>
            </a:r>
            <a:r>
              <a:rPr lang="el-GR" dirty="0"/>
              <a:t>Α</a:t>
            </a:r>
            <a:r>
              <a:rPr lang="en-US" dirty="0"/>
              <a:t>)</a:t>
            </a:r>
            <a:r>
              <a:rPr lang="fr-FR" dirty="0"/>
              <a:t>. </a:t>
            </a:r>
            <a:endParaRPr lang="el-GR" dirty="0"/>
          </a:p>
          <a:p>
            <a:endParaRPr lang="el-GR" dirty="0"/>
          </a:p>
        </p:txBody>
      </p:sp>
    </p:spTree>
    <p:extLst>
      <p:ext uri="{BB962C8B-B14F-4D97-AF65-F5344CB8AC3E}">
        <p14:creationId xmlns:p14="http://schemas.microsoft.com/office/powerpoint/2010/main" val="26496714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669701"/>
          </a:xfrm>
        </p:spPr>
        <p:txBody>
          <a:bodyPr>
            <a:normAutofit fontScale="90000"/>
          </a:bodyPr>
          <a:lstStyle/>
          <a:p>
            <a:pPr algn="ctr"/>
            <a:r>
              <a:rPr lang="el-GR" dirty="0"/>
              <a:t>Το περιεχόμενο του αγώνα στο στάδιο της πρακτικής</a:t>
            </a:r>
          </a:p>
        </p:txBody>
      </p:sp>
      <p:sp>
        <p:nvSpPr>
          <p:cNvPr id="3" name="Θέση περιεχομένου 2"/>
          <p:cNvSpPr>
            <a:spLocks noGrp="1"/>
          </p:cNvSpPr>
          <p:nvPr>
            <p:ph idx="1"/>
          </p:nvPr>
        </p:nvSpPr>
        <p:spPr>
          <a:xfrm>
            <a:off x="0" y="669700"/>
            <a:ext cx="12192000" cy="6188299"/>
          </a:xfrm>
        </p:spPr>
        <p:txBody>
          <a:bodyPr>
            <a:normAutofit lnSpcReduction="10000"/>
          </a:bodyPr>
          <a:lstStyle/>
          <a:p>
            <a:r>
              <a:rPr lang="el-GR" dirty="0"/>
              <a:t>Ο Ευάγριος παρουσιάζει δύο τρόπους μάχης με τους δαίμονες. Τοποθετεί την </a:t>
            </a:r>
            <a:r>
              <a:rPr lang="el-GR" b="1" dirty="0"/>
              <a:t>πρακτική</a:t>
            </a:r>
            <a:r>
              <a:rPr lang="el-GR" dirty="0"/>
              <a:t> ανάμεσα στην εξωτερική γαλήνη, που είναι η </a:t>
            </a:r>
            <a:r>
              <a:rPr lang="el-GR" u="sng" dirty="0"/>
              <a:t>ησυχία</a:t>
            </a:r>
            <a:r>
              <a:rPr lang="el-GR" dirty="0"/>
              <a:t>, και στην εσωτερική, που είναι η </a:t>
            </a:r>
            <a:r>
              <a:rPr lang="el-GR" u="sng" dirty="0"/>
              <a:t>απάθεια</a:t>
            </a:r>
            <a:r>
              <a:rPr lang="el-GR" dirty="0"/>
              <a:t>. </a:t>
            </a:r>
            <a:endParaRPr lang="en-US" dirty="0"/>
          </a:p>
          <a:p>
            <a:r>
              <a:rPr lang="el-GR" dirty="0"/>
              <a:t>Η τελειότητα δεν ορίζεται απλώς αρνητικά στην εξωτερική-κοσμική αποταγή αλλά κυρίως θετικά στην εσωτερική-χαρισματική μέθεξη</a:t>
            </a:r>
            <a:r>
              <a:rPr lang="fr-FR" dirty="0"/>
              <a:t>: "</a:t>
            </a:r>
            <a:r>
              <a:rPr lang="el-GR" i="1" dirty="0" err="1"/>
              <a:t>Οὐ</a:t>
            </a:r>
            <a:r>
              <a:rPr lang="el-GR" i="1" dirty="0"/>
              <a:t> </a:t>
            </a:r>
            <a:r>
              <a:rPr lang="el-GR" i="1" dirty="0" err="1"/>
              <a:t>γὰρ</a:t>
            </a:r>
            <a:r>
              <a:rPr lang="el-GR" i="1" dirty="0"/>
              <a:t> ἡ </a:t>
            </a:r>
            <a:r>
              <a:rPr lang="el-GR" i="1" dirty="0" err="1"/>
              <a:t>ἀποχὴ</a:t>
            </a:r>
            <a:r>
              <a:rPr lang="el-GR" i="1" dirty="0"/>
              <a:t> </a:t>
            </a:r>
            <a:r>
              <a:rPr lang="el-GR" i="1" dirty="0" err="1"/>
              <a:t>τῶν</a:t>
            </a:r>
            <a:r>
              <a:rPr lang="el-GR" i="1" dirty="0"/>
              <a:t> </a:t>
            </a:r>
            <a:r>
              <a:rPr lang="el-GR" i="1" dirty="0" err="1"/>
              <a:t>κακῶν</a:t>
            </a:r>
            <a:r>
              <a:rPr lang="el-GR" i="1" dirty="0"/>
              <a:t> </a:t>
            </a:r>
            <a:r>
              <a:rPr lang="el-GR" i="1" dirty="0" err="1"/>
              <a:t>αὕτη</a:t>
            </a:r>
            <a:r>
              <a:rPr lang="el-GR" i="1" dirty="0"/>
              <a:t> </a:t>
            </a:r>
            <a:r>
              <a:rPr lang="el-GR" i="1" dirty="0" err="1"/>
              <a:t>ἐστὶν</a:t>
            </a:r>
            <a:r>
              <a:rPr lang="el-GR" i="1" dirty="0"/>
              <a:t> ἡ </a:t>
            </a:r>
            <a:r>
              <a:rPr lang="el-GR" i="1" dirty="0" err="1"/>
              <a:t>τελείωσις</a:t>
            </a:r>
            <a:r>
              <a:rPr lang="fr-FR" i="1" dirty="0"/>
              <a:t>, </a:t>
            </a:r>
            <a:r>
              <a:rPr lang="el-GR" i="1" dirty="0" err="1"/>
              <a:t>ἀλλ</a:t>
            </a:r>
            <a:r>
              <a:rPr lang="fr-FR" i="1" dirty="0"/>
              <a:t>’ </a:t>
            </a:r>
            <a:r>
              <a:rPr lang="el-GR" i="1" dirty="0" err="1"/>
              <a:t>εἰ</a:t>
            </a:r>
            <a:r>
              <a:rPr lang="el-GR" i="1" dirty="0"/>
              <a:t> </a:t>
            </a:r>
            <a:r>
              <a:rPr lang="el-GR" i="1" dirty="0" err="1"/>
              <a:t>εἰσῆλθες</a:t>
            </a:r>
            <a:r>
              <a:rPr lang="el-GR" i="1" dirty="0"/>
              <a:t> </a:t>
            </a:r>
            <a:r>
              <a:rPr lang="el-GR" i="1" dirty="0" err="1"/>
              <a:t>εἰς</a:t>
            </a:r>
            <a:r>
              <a:rPr lang="el-GR" i="1" dirty="0"/>
              <a:t> </a:t>
            </a:r>
            <a:r>
              <a:rPr lang="el-GR" i="1" dirty="0" err="1"/>
              <a:t>τὸν</a:t>
            </a:r>
            <a:r>
              <a:rPr lang="el-GR" i="1" dirty="0"/>
              <a:t> </a:t>
            </a:r>
            <a:r>
              <a:rPr lang="el-GR" i="1" dirty="0" err="1"/>
              <a:t>νοῦν</a:t>
            </a:r>
            <a:r>
              <a:rPr lang="el-GR" i="1" dirty="0"/>
              <a:t> </a:t>
            </a:r>
            <a:r>
              <a:rPr lang="el-GR" i="1" dirty="0" err="1"/>
              <a:t>τὸν</a:t>
            </a:r>
            <a:r>
              <a:rPr lang="el-GR" i="1" dirty="0"/>
              <a:t> </a:t>
            </a:r>
            <a:r>
              <a:rPr lang="el-GR" i="1" dirty="0" err="1"/>
              <a:t>ἠφανισμένον</a:t>
            </a:r>
            <a:r>
              <a:rPr lang="fr-FR" i="1" dirty="0"/>
              <a:t>, </a:t>
            </a:r>
            <a:r>
              <a:rPr lang="el-GR" i="1" dirty="0" err="1"/>
              <a:t>καὶ</a:t>
            </a:r>
            <a:r>
              <a:rPr lang="el-GR" i="1" dirty="0"/>
              <a:t> </a:t>
            </a:r>
            <a:r>
              <a:rPr lang="el-GR" i="1" dirty="0" err="1"/>
              <a:t>ἀπέκτεινας</a:t>
            </a:r>
            <a:r>
              <a:rPr lang="el-GR" i="1" dirty="0"/>
              <a:t> </a:t>
            </a:r>
            <a:r>
              <a:rPr lang="el-GR" i="1" dirty="0" err="1"/>
              <a:t>τὸν</a:t>
            </a:r>
            <a:r>
              <a:rPr lang="el-GR" i="1" dirty="0"/>
              <a:t> </a:t>
            </a:r>
            <a:r>
              <a:rPr lang="el-GR" i="1" dirty="0" err="1"/>
              <a:t>ὄφιν</a:t>
            </a:r>
            <a:r>
              <a:rPr lang="el-GR" i="1" dirty="0"/>
              <a:t> </a:t>
            </a:r>
            <a:r>
              <a:rPr lang="el-GR" i="1" dirty="0" err="1"/>
              <a:t>τὸν</a:t>
            </a:r>
            <a:r>
              <a:rPr lang="el-GR" i="1" dirty="0"/>
              <a:t> </a:t>
            </a:r>
            <a:r>
              <a:rPr lang="el-GR" i="1" dirty="0" err="1"/>
              <a:t>κατώτερον</a:t>
            </a:r>
            <a:r>
              <a:rPr lang="el-GR" i="1" dirty="0"/>
              <a:t> </a:t>
            </a:r>
            <a:r>
              <a:rPr lang="el-GR" i="1" dirty="0" err="1"/>
              <a:t>νοῦν</a:t>
            </a:r>
            <a:r>
              <a:rPr lang="fr-FR" i="1" dirty="0"/>
              <a:t>..</a:t>
            </a:r>
            <a:r>
              <a:rPr lang="fr-FR" dirty="0"/>
              <a:t>."</a:t>
            </a:r>
            <a:r>
              <a:rPr lang="el-GR" i="1" dirty="0"/>
              <a:t> </a:t>
            </a:r>
            <a:r>
              <a:rPr lang="en-US" dirty="0"/>
              <a:t>(</a:t>
            </a:r>
            <a:r>
              <a:rPr lang="el-GR" i="1" dirty="0"/>
              <a:t>Ὁ</a:t>
            </a:r>
            <a:r>
              <a:rPr lang="en-GB" i="1" dirty="0" err="1"/>
              <a:t>μιλί</a:t>
            </a:r>
            <a:r>
              <a:rPr lang="en-GB" i="1" dirty="0"/>
              <a:t>αι Πνευματικα</a:t>
            </a:r>
            <a:r>
              <a:rPr lang="fr-FR" i="1" dirty="0"/>
              <a:t>ὶ </a:t>
            </a:r>
            <a:r>
              <a:rPr lang="en-GB" i="1" dirty="0"/>
              <a:t>ΙΖ</a:t>
            </a:r>
            <a:r>
              <a:rPr lang="el-GR" i="1" dirty="0"/>
              <a:t>΄</a:t>
            </a:r>
            <a:r>
              <a:rPr lang="fr-FR" dirty="0"/>
              <a:t>, PG 34, 633 </a:t>
            </a:r>
            <a:r>
              <a:rPr lang="en-GB" dirty="0"/>
              <a:t>Β</a:t>
            </a:r>
            <a:r>
              <a:rPr lang="fr-FR" dirty="0"/>
              <a:t>17,15 </a:t>
            </a:r>
            <a:r>
              <a:rPr lang="en-GB" dirty="0"/>
              <a:t>σ</a:t>
            </a:r>
            <a:r>
              <a:rPr lang="fr-FR" dirty="0"/>
              <a:t>. 176). </a:t>
            </a:r>
            <a:r>
              <a:rPr lang="el-GR" dirty="0"/>
              <a:t>Η αξίωση άλλωστε της υιοθεσίας, όπως τονίζει και ο Μακάριος, απαιτεί όχι μόνο τη σωματική αλλά και την ψυχική αγιότητα. </a:t>
            </a:r>
            <a:r>
              <a:rPr lang="en-US" dirty="0"/>
              <a:t>(</a:t>
            </a:r>
            <a:r>
              <a:rPr lang="el-GR" i="1" dirty="0" err="1"/>
              <a:t>Ἐπιστολὴ</a:t>
            </a:r>
            <a:r>
              <a:rPr lang="el-GR" i="1" dirty="0"/>
              <a:t> Μεγάλη </a:t>
            </a:r>
            <a:r>
              <a:rPr lang="el-GR" i="1" dirty="0" err="1"/>
              <a:t>καὶ</a:t>
            </a:r>
            <a:r>
              <a:rPr lang="el-GR" i="1" dirty="0"/>
              <a:t> πάνυ </a:t>
            </a:r>
            <a:r>
              <a:rPr lang="el-GR" i="1" dirty="0" err="1"/>
              <a:t>ὠφέλιμος</a:t>
            </a:r>
            <a:r>
              <a:rPr lang="el-GR" i="1" dirty="0"/>
              <a:t>,</a:t>
            </a:r>
            <a:r>
              <a:rPr lang="el-GR" dirty="0"/>
              <a:t> </a:t>
            </a:r>
            <a:r>
              <a:rPr lang="en-GB" dirty="0"/>
              <a:t>PG</a:t>
            </a:r>
            <a:r>
              <a:rPr lang="el-GR" dirty="0"/>
              <a:t> 34, 413 Α</a:t>
            </a:r>
            <a:r>
              <a:rPr lang="en-US" dirty="0"/>
              <a:t>)</a:t>
            </a:r>
            <a:r>
              <a:rPr lang="el-GR" dirty="0"/>
              <a:t>.</a:t>
            </a:r>
            <a:endParaRPr lang="en-US" dirty="0"/>
          </a:p>
          <a:p>
            <a:r>
              <a:rPr lang="el-GR" dirty="0"/>
              <a:t>Η αληθινή άσκηση δεν έγκειται σε εξωτερικά σχήματα αλλά στην εσωτερική ποιότητα του ανθρώπου. Συνεπώς, δεν αφορά μόνο τη συντριβή των παλμών της ερεθιστικότητας και επιθετικότητας, κάτι που επιτυγχάνεται με την εξωτερική εγκράτεια, αλλά κυρίως την κατάργηση των λογισμών, κάτι που πραγματοποιείται με τον εσωτερικό εξαγνισμό, όταν κύριος στόχος παραμένει πάντοτε η μετοχή στη χάρη του Πνεύματος. </a:t>
            </a:r>
            <a:r>
              <a:rPr lang="en-US" dirty="0"/>
              <a:t> </a:t>
            </a:r>
            <a:endParaRPr lang="el-GR" dirty="0"/>
          </a:p>
          <a:p>
            <a:endParaRPr lang="el-GR" dirty="0"/>
          </a:p>
          <a:p>
            <a:endParaRPr lang="fr-FR" dirty="0"/>
          </a:p>
          <a:p>
            <a:endParaRPr lang="el-GR" dirty="0"/>
          </a:p>
          <a:p>
            <a:endParaRPr lang="el-GR" dirty="0"/>
          </a:p>
          <a:p>
            <a:endParaRPr lang="el-GR" dirty="0"/>
          </a:p>
        </p:txBody>
      </p:sp>
    </p:spTree>
    <p:extLst>
      <p:ext uri="{BB962C8B-B14F-4D97-AF65-F5344CB8AC3E}">
        <p14:creationId xmlns:p14="http://schemas.microsoft.com/office/powerpoint/2010/main" val="327583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698500"/>
          </a:xfrm>
        </p:spPr>
        <p:txBody>
          <a:bodyPr/>
          <a:lstStyle/>
          <a:p>
            <a:pPr algn="ctr"/>
            <a:r>
              <a:rPr lang="el-GR" dirty="0"/>
              <a:t>Το περιεχόμενο του αγώνα στο στάδιο της πρακτικής</a:t>
            </a:r>
          </a:p>
        </p:txBody>
      </p:sp>
      <p:sp>
        <p:nvSpPr>
          <p:cNvPr id="3" name="Θέση περιεχομένου 2"/>
          <p:cNvSpPr>
            <a:spLocks noGrp="1"/>
          </p:cNvSpPr>
          <p:nvPr>
            <p:ph idx="1"/>
          </p:nvPr>
        </p:nvSpPr>
        <p:spPr>
          <a:xfrm>
            <a:off x="0" y="698500"/>
            <a:ext cx="12192000" cy="6159499"/>
          </a:xfrm>
        </p:spPr>
        <p:txBody>
          <a:bodyPr>
            <a:normAutofit/>
          </a:bodyPr>
          <a:lstStyle/>
          <a:p>
            <a:r>
              <a:rPr lang="el-GR" dirty="0"/>
              <a:t>Διαφορετικά, ο άνθρωπος βρίσκεται σε σύγχυση και πλάνη πιστεύοντας ότι η αγιότητα συνίσταται στην αποφυγή των εξωτερικών - φαινομενικών ερεθισμάτων αυτού του κόσμου: "</a:t>
            </a:r>
            <a:r>
              <a:rPr lang="el-GR" b="1" i="1" dirty="0" err="1"/>
              <a:t>Νομίζουσι</a:t>
            </a:r>
            <a:r>
              <a:rPr lang="el-GR" b="1" i="1" dirty="0"/>
              <a:t> δέ </a:t>
            </a:r>
            <a:r>
              <a:rPr lang="el-GR" b="1" i="1" dirty="0" err="1"/>
              <a:t>τινες</a:t>
            </a:r>
            <a:r>
              <a:rPr lang="el-GR" i="1" dirty="0"/>
              <a:t> </a:t>
            </a:r>
            <a:r>
              <a:rPr lang="el-GR" i="1" dirty="0" err="1"/>
              <a:t>ὅτι</a:t>
            </a:r>
            <a:r>
              <a:rPr lang="el-GR" i="1" dirty="0"/>
              <a:t> </a:t>
            </a:r>
            <a:r>
              <a:rPr lang="el-GR" i="1" dirty="0" err="1"/>
              <a:t>ἀπεχόμενοι</a:t>
            </a:r>
            <a:r>
              <a:rPr lang="el-GR" i="1" dirty="0"/>
              <a:t> </a:t>
            </a:r>
            <a:r>
              <a:rPr lang="el-GR" i="1" dirty="0" err="1"/>
              <a:t>γυναικὸς</a:t>
            </a:r>
            <a:r>
              <a:rPr lang="el-GR" i="1" dirty="0"/>
              <a:t> </a:t>
            </a:r>
            <a:r>
              <a:rPr lang="el-GR" i="1" dirty="0" err="1"/>
              <a:t>καὶ</a:t>
            </a:r>
            <a:r>
              <a:rPr lang="el-GR" i="1" dirty="0"/>
              <a:t> πάντων </a:t>
            </a:r>
            <a:r>
              <a:rPr lang="el-GR" i="1" dirty="0" err="1"/>
              <a:t>τῶν</a:t>
            </a:r>
            <a:r>
              <a:rPr lang="el-GR" i="1" dirty="0"/>
              <a:t> φαινομένων, </a:t>
            </a:r>
            <a:r>
              <a:rPr lang="el-GR" i="1" dirty="0" err="1"/>
              <a:t>ἤδη</a:t>
            </a:r>
            <a:r>
              <a:rPr lang="el-GR" i="1" dirty="0"/>
              <a:t> </a:t>
            </a:r>
            <a:r>
              <a:rPr lang="el-GR" i="1" dirty="0" err="1"/>
              <a:t>ἅγιοί</a:t>
            </a:r>
            <a:r>
              <a:rPr lang="el-GR" i="1" dirty="0"/>
              <a:t> </a:t>
            </a:r>
            <a:r>
              <a:rPr lang="el-GR" i="1" dirty="0" err="1"/>
              <a:t>εἰσιν</a:t>
            </a:r>
            <a:r>
              <a:rPr lang="el-GR" i="1" dirty="0"/>
              <a:t>· </a:t>
            </a:r>
            <a:r>
              <a:rPr lang="el-GR" i="1" dirty="0" err="1"/>
              <a:t>ἀλλ</a:t>
            </a:r>
            <a:r>
              <a:rPr lang="el-GR" i="1" dirty="0"/>
              <a:t>' </a:t>
            </a:r>
            <a:r>
              <a:rPr lang="el-GR" i="1" dirty="0" err="1"/>
              <a:t>οὐχ</a:t>
            </a:r>
            <a:r>
              <a:rPr lang="el-GR" i="1" dirty="0"/>
              <a:t> </a:t>
            </a:r>
            <a:r>
              <a:rPr lang="el-GR" i="1" dirty="0" err="1"/>
              <a:t>οὕτως</a:t>
            </a:r>
            <a:r>
              <a:rPr lang="el-GR" i="1" dirty="0"/>
              <a:t> </a:t>
            </a:r>
            <a:r>
              <a:rPr lang="el-GR" i="1" dirty="0" err="1"/>
              <a:t>ἐστίν</a:t>
            </a:r>
            <a:r>
              <a:rPr lang="el-GR" i="1" dirty="0"/>
              <a:t>. </a:t>
            </a:r>
            <a:r>
              <a:rPr lang="el-GR" i="1" dirty="0" err="1"/>
              <a:t>Ἔστι</a:t>
            </a:r>
            <a:r>
              <a:rPr lang="el-GR" i="1" dirty="0"/>
              <a:t> </a:t>
            </a:r>
            <a:r>
              <a:rPr lang="el-GR" i="1" dirty="0" err="1"/>
              <a:t>γὰρ</a:t>
            </a:r>
            <a:r>
              <a:rPr lang="el-GR" i="1" dirty="0"/>
              <a:t> ἡ κακία </a:t>
            </a:r>
            <a:r>
              <a:rPr lang="el-GR" i="1" dirty="0" err="1"/>
              <a:t>ἐν</a:t>
            </a:r>
            <a:r>
              <a:rPr lang="el-GR" i="1" dirty="0"/>
              <a:t> </a:t>
            </a:r>
            <a:r>
              <a:rPr lang="el-GR" i="1" dirty="0" err="1"/>
              <a:t>τῷ</a:t>
            </a:r>
            <a:r>
              <a:rPr lang="el-GR" i="1" dirty="0"/>
              <a:t> </a:t>
            </a:r>
            <a:r>
              <a:rPr lang="el-GR" i="1" dirty="0" err="1"/>
              <a:t>νῷ</a:t>
            </a:r>
            <a:r>
              <a:rPr lang="el-GR" i="1" dirty="0"/>
              <a:t> </a:t>
            </a:r>
            <a:r>
              <a:rPr lang="el-GR" i="1" dirty="0" err="1"/>
              <a:t>καὶ</a:t>
            </a:r>
            <a:r>
              <a:rPr lang="el-GR" i="1" dirty="0"/>
              <a:t> </a:t>
            </a:r>
            <a:r>
              <a:rPr lang="el-GR" i="1" dirty="0" err="1"/>
              <a:t>ἐν</a:t>
            </a:r>
            <a:r>
              <a:rPr lang="el-GR" i="1" dirty="0"/>
              <a:t> </a:t>
            </a:r>
            <a:r>
              <a:rPr lang="el-GR" i="1" dirty="0" err="1"/>
              <a:t>τῇ</a:t>
            </a:r>
            <a:r>
              <a:rPr lang="el-GR" i="1" dirty="0"/>
              <a:t> </a:t>
            </a:r>
            <a:r>
              <a:rPr lang="el-GR" i="1" dirty="0" err="1"/>
              <a:t>καρδίᾳ</a:t>
            </a:r>
            <a:r>
              <a:rPr lang="el-GR" i="1" dirty="0"/>
              <a:t> </a:t>
            </a:r>
            <a:r>
              <a:rPr lang="el-GR" i="1" dirty="0" err="1"/>
              <a:t>ζῇ</a:t>
            </a:r>
            <a:r>
              <a:rPr lang="el-GR" i="1" dirty="0"/>
              <a:t> </a:t>
            </a:r>
            <a:r>
              <a:rPr lang="el-GR" i="1" dirty="0" err="1"/>
              <a:t>καὶ</a:t>
            </a:r>
            <a:r>
              <a:rPr lang="el-GR" i="1" dirty="0"/>
              <a:t> </a:t>
            </a:r>
            <a:r>
              <a:rPr lang="el-GR" i="1" dirty="0" err="1"/>
              <a:t>ἐπαίρεται</a:t>
            </a:r>
            <a:r>
              <a:rPr lang="el-GR" i="1" dirty="0"/>
              <a:t>· </a:t>
            </a:r>
            <a:r>
              <a:rPr lang="el-GR" i="1" dirty="0" err="1"/>
              <a:t>οὗτος</a:t>
            </a:r>
            <a:r>
              <a:rPr lang="el-GR" i="1" dirty="0"/>
              <a:t> δέ </a:t>
            </a:r>
            <a:r>
              <a:rPr lang="el-GR" i="1" dirty="0" err="1"/>
              <a:t>ἐστιν</a:t>
            </a:r>
            <a:r>
              <a:rPr lang="el-GR" i="1" dirty="0"/>
              <a:t> </a:t>
            </a:r>
            <a:r>
              <a:rPr lang="el-GR" i="1" dirty="0" err="1"/>
              <a:t>ἅγιος</a:t>
            </a:r>
            <a:r>
              <a:rPr lang="el-GR" i="1" dirty="0"/>
              <a:t>, ὁ </a:t>
            </a:r>
            <a:r>
              <a:rPr lang="el-GR" i="1" dirty="0" err="1"/>
              <a:t>καθαρθεὶς</a:t>
            </a:r>
            <a:r>
              <a:rPr lang="el-GR" i="1" dirty="0"/>
              <a:t> </a:t>
            </a:r>
            <a:r>
              <a:rPr lang="el-GR" i="1" dirty="0" err="1"/>
              <a:t>καὶ</a:t>
            </a:r>
            <a:r>
              <a:rPr lang="el-GR" i="1" dirty="0"/>
              <a:t> </a:t>
            </a:r>
            <a:r>
              <a:rPr lang="el-GR" i="1" dirty="0" err="1"/>
              <a:t>ἁγιασθεὶς</a:t>
            </a:r>
            <a:r>
              <a:rPr lang="el-GR" i="1" dirty="0"/>
              <a:t> </a:t>
            </a:r>
            <a:r>
              <a:rPr lang="el-GR" i="1" dirty="0" err="1"/>
              <a:t>κατὰ</a:t>
            </a:r>
            <a:r>
              <a:rPr lang="el-GR" i="1" dirty="0"/>
              <a:t> </a:t>
            </a:r>
            <a:r>
              <a:rPr lang="el-GR" i="1" dirty="0" err="1"/>
              <a:t>τὸν</a:t>
            </a:r>
            <a:r>
              <a:rPr lang="el-GR" i="1" dirty="0"/>
              <a:t> </a:t>
            </a:r>
            <a:r>
              <a:rPr lang="el-GR" i="1" dirty="0" err="1"/>
              <a:t>ἔσω</a:t>
            </a:r>
            <a:r>
              <a:rPr lang="el-GR" i="1" dirty="0"/>
              <a:t> </a:t>
            </a:r>
            <a:r>
              <a:rPr lang="el-GR" i="1" dirty="0" err="1"/>
              <a:t>ἄνθρωπον</a:t>
            </a:r>
            <a:r>
              <a:rPr lang="el-GR" dirty="0"/>
              <a:t>".</a:t>
            </a:r>
            <a:r>
              <a:rPr lang="en-GB" dirty="0"/>
              <a:t> (</a:t>
            </a:r>
            <a:r>
              <a:rPr lang="el-GR" i="1" dirty="0"/>
              <a:t>Ὁ</a:t>
            </a:r>
            <a:r>
              <a:rPr lang="en-GB" i="1" dirty="0" err="1"/>
              <a:t>μιλί</a:t>
            </a:r>
            <a:r>
              <a:rPr lang="en-GB" i="1" dirty="0"/>
              <a:t>αι Πνευματικα</a:t>
            </a:r>
            <a:r>
              <a:rPr lang="fr-FR" i="1" dirty="0"/>
              <a:t>ὶ </a:t>
            </a:r>
            <a:r>
              <a:rPr lang="en-GB" i="1" dirty="0"/>
              <a:t>ΙΖ</a:t>
            </a:r>
            <a:r>
              <a:rPr lang="el-GR" i="1" dirty="0"/>
              <a:t>΄</a:t>
            </a:r>
            <a:r>
              <a:rPr lang="fr-FR" i="1" dirty="0"/>
              <a:t>,</a:t>
            </a:r>
            <a:r>
              <a:rPr lang="fr-FR" dirty="0"/>
              <a:t> PG 34, 632 D).</a:t>
            </a:r>
          </a:p>
          <a:p>
            <a:r>
              <a:rPr lang="el-GR" dirty="0"/>
              <a:t>Η επιμονή των Μακαρίου και </a:t>
            </a:r>
            <a:r>
              <a:rPr lang="el-GR" dirty="0" err="1"/>
              <a:t>Ευαγρίου</a:t>
            </a:r>
            <a:r>
              <a:rPr lang="el-GR" dirty="0"/>
              <a:t> στην προβολή του διμέτωπου προσανατολισμού των αγωνιστικών κατευθύνσεων του ανθρώπου αλλά και ο συμβουλευτικός χαρακτήρας των συγγραμμάτων τους δεν έχουν παρά </a:t>
            </a:r>
            <a:r>
              <a:rPr lang="el-GR" dirty="0" err="1"/>
              <a:t>αντιαιρετική</a:t>
            </a:r>
            <a:r>
              <a:rPr lang="el-GR" dirty="0"/>
              <a:t> - </a:t>
            </a:r>
            <a:r>
              <a:rPr lang="el-GR" dirty="0" err="1"/>
              <a:t>αντιμεσσαλιανική</a:t>
            </a:r>
            <a:r>
              <a:rPr lang="el-GR" dirty="0"/>
              <a:t> κατεύθυνση.</a:t>
            </a:r>
            <a:endParaRPr lang="en-US" dirty="0"/>
          </a:p>
          <a:p>
            <a:r>
              <a:rPr lang="el-GR" dirty="0"/>
              <a:t>Στην ορθόδοξη θεολογία και ζωή, οι αγώνες συγκροτούνται τόσο από τη </a:t>
            </a:r>
            <a:r>
              <a:rPr lang="el-GR" u="sng" dirty="0" err="1"/>
              <a:t>γυμνασία</a:t>
            </a:r>
            <a:r>
              <a:rPr lang="el-GR" u="sng" dirty="0"/>
              <a:t> του σώματος </a:t>
            </a:r>
            <a:r>
              <a:rPr lang="el-GR" dirty="0"/>
              <a:t>όσο και από την </a:t>
            </a:r>
            <a:r>
              <a:rPr lang="el-GR" u="sng" dirty="0"/>
              <a:t>πάλη κατά των λογισμών</a:t>
            </a:r>
            <a:r>
              <a:rPr lang="fr-FR" dirty="0"/>
              <a:t>: "</a:t>
            </a:r>
            <a:r>
              <a:rPr lang="el-GR" i="1" dirty="0" err="1"/>
              <a:t>Οὐδὲ</a:t>
            </a:r>
            <a:r>
              <a:rPr lang="el-GR" i="1" dirty="0"/>
              <a:t> </a:t>
            </a:r>
            <a:r>
              <a:rPr lang="el-GR" i="1" dirty="0" err="1"/>
              <a:t>ἐν</a:t>
            </a:r>
            <a:r>
              <a:rPr lang="el-GR" i="1" dirty="0"/>
              <a:t> </a:t>
            </a:r>
            <a:r>
              <a:rPr lang="el-GR" i="1" dirty="0" err="1"/>
              <a:t>τῇ</a:t>
            </a:r>
            <a:r>
              <a:rPr lang="el-GR" i="1" dirty="0"/>
              <a:t> </a:t>
            </a:r>
            <a:r>
              <a:rPr lang="el-GR" i="1" dirty="0" err="1"/>
              <a:t>σωματικῇ</a:t>
            </a:r>
            <a:r>
              <a:rPr lang="el-GR" i="1" dirty="0"/>
              <a:t> </a:t>
            </a:r>
            <a:r>
              <a:rPr lang="el-GR" i="1" dirty="0" err="1"/>
              <a:t>γυμνασίᾳ</a:t>
            </a:r>
            <a:r>
              <a:rPr lang="el-GR" i="1" dirty="0"/>
              <a:t> μόνον </a:t>
            </a:r>
            <a:r>
              <a:rPr lang="el-GR" i="1" dirty="0" err="1"/>
              <a:t>οἱ</a:t>
            </a:r>
            <a:r>
              <a:rPr lang="el-GR" i="1" dirty="0"/>
              <a:t> </a:t>
            </a:r>
            <a:r>
              <a:rPr lang="el-GR" i="1" dirty="0" err="1"/>
              <a:t>ἀγῶνες</a:t>
            </a:r>
            <a:r>
              <a:rPr lang="el-GR" i="1" dirty="0"/>
              <a:t> </a:t>
            </a:r>
            <a:r>
              <a:rPr lang="el-GR" i="1" dirty="0" err="1"/>
              <a:t>συγκροτοῦνται</a:t>
            </a:r>
            <a:r>
              <a:rPr lang="fr-FR" i="1" dirty="0"/>
              <a:t>, </a:t>
            </a:r>
            <a:r>
              <a:rPr lang="el-GR" i="1" dirty="0" err="1"/>
              <a:t>ἀλλὰ</a:t>
            </a:r>
            <a:r>
              <a:rPr lang="el-GR" i="1" dirty="0"/>
              <a:t> </a:t>
            </a:r>
            <a:r>
              <a:rPr lang="el-GR" i="1" dirty="0" err="1"/>
              <a:t>καὶ</a:t>
            </a:r>
            <a:r>
              <a:rPr lang="el-GR" i="1" dirty="0"/>
              <a:t> </a:t>
            </a:r>
            <a:r>
              <a:rPr lang="el-GR" i="1" dirty="0" err="1"/>
              <a:t>τῇ</a:t>
            </a:r>
            <a:r>
              <a:rPr lang="el-GR" i="1" dirty="0"/>
              <a:t> </a:t>
            </a:r>
            <a:r>
              <a:rPr lang="el-GR" i="1" dirty="0" err="1"/>
              <a:t>τῶν</a:t>
            </a:r>
            <a:r>
              <a:rPr lang="el-GR" i="1" dirty="0"/>
              <a:t> </a:t>
            </a:r>
            <a:r>
              <a:rPr lang="el-GR" i="1" dirty="0" err="1"/>
              <a:t>λογισμῶν</a:t>
            </a:r>
            <a:r>
              <a:rPr lang="el-GR" i="1" dirty="0"/>
              <a:t> </a:t>
            </a:r>
            <a:r>
              <a:rPr lang="el-GR" i="1" dirty="0" err="1"/>
              <a:t>πάλῃ</a:t>
            </a:r>
            <a:r>
              <a:rPr lang="el-GR" i="1" dirty="0"/>
              <a:t> </a:t>
            </a:r>
            <a:r>
              <a:rPr lang="el-GR" i="1" dirty="0" err="1"/>
              <a:t>τὸ</a:t>
            </a:r>
            <a:r>
              <a:rPr lang="el-GR" i="1" dirty="0"/>
              <a:t> </a:t>
            </a:r>
            <a:r>
              <a:rPr lang="el-GR" i="1" dirty="0" err="1"/>
              <a:t>περὶ</a:t>
            </a:r>
            <a:r>
              <a:rPr lang="el-GR" i="1" dirty="0"/>
              <a:t> στεφάνου </a:t>
            </a:r>
            <a:r>
              <a:rPr lang="el-GR" i="1" dirty="0" err="1"/>
              <a:t>ζητεῖται</a:t>
            </a:r>
            <a:r>
              <a:rPr lang="fr-FR" dirty="0"/>
              <a:t>"</a:t>
            </a:r>
            <a:r>
              <a:rPr lang="el-GR" i="1" dirty="0"/>
              <a:t> </a:t>
            </a:r>
            <a:r>
              <a:rPr lang="en-US" i="1" dirty="0"/>
              <a:t>(</a:t>
            </a:r>
            <a:r>
              <a:rPr lang="el-GR" i="1" dirty="0"/>
              <a:t>Λόγος </a:t>
            </a:r>
            <a:r>
              <a:rPr lang="el-GR" i="1" dirty="0" err="1"/>
              <a:t>πρὸς</a:t>
            </a:r>
            <a:r>
              <a:rPr lang="el-GR" i="1" dirty="0"/>
              <a:t> </a:t>
            </a:r>
            <a:r>
              <a:rPr lang="el-GR" i="1" dirty="0" err="1"/>
              <a:t>Εὐλόγιον</a:t>
            </a:r>
            <a:r>
              <a:rPr lang="el-GR" i="1" dirty="0"/>
              <a:t> </a:t>
            </a:r>
            <a:r>
              <a:rPr lang="el-GR" i="1" dirty="0" err="1"/>
              <a:t>μοναχὸν</a:t>
            </a:r>
            <a:r>
              <a:rPr lang="fr-FR" i="1" dirty="0"/>
              <a:t>,</a:t>
            </a:r>
            <a:r>
              <a:rPr lang="fr-FR" dirty="0"/>
              <a:t> PG 79, 1108 C). </a:t>
            </a:r>
            <a:endParaRPr lang="el-GR" dirty="0"/>
          </a:p>
          <a:p>
            <a:endParaRPr lang="el-GR" dirty="0"/>
          </a:p>
          <a:p>
            <a:endParaRPr lang="el-GR" dirty="0"/>
          </a:p>
          <a:p>
            <a:endParaRPr lang="el-GR" dirty="0"/>
          </a:p>
        </p:txBody>
      </p:sp>
    </p:spTree>
    <p:extLst>
      <p:ext uri="{BB962C8B-B14F-4D97-AF65-F5344CB8AC3E}">
        <p14:creationId xmlns:p14="http://schemas.microsoft.com/office/powerpoint/2010/main" val="17136695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723900"/>
          </a:xfrm>
        </p:spPr>
        <p:txBody>
          <a:bodyPr/>
          <a:lstStyle/>
          <a:p>
            <a:pPr algn="ctr"/>
            <a:r>
              <a:rPr lang="el-GR" dirty="0"/>
              <a:t>Το περιεχόμενο του αγώνα στο στάδιο της πρακτικής</a:t>
            </a:r>
          </a:p>
        </p:txBody>
      </p:sp>
      <p:sp>
        <p:nvSpPr>
          <p:cNvPr id="3" name="Θέση περιεχομένου 2"/>
          <p:cNvSpPr>
            <a:spLocks noGrp="1"/>
          </p:cNvSpPr>
          <p:nvPr>
            <p:ph idx="1"/>
          </p:nvPr>
        </p:nvSpPr>
        <p:spPr>
          <a:xfrm>
            <a:off x="0" y="619124"/>
            <a:ext cx="12192000" cy="6238875"/>
          </a:xfrm>
        </p:spPr>
        <p:txBody>
          <a:bodyPr>
            <a:normAutofit fontScale="92500" lnSpcReduction="10000"/>
          </a:bodyPr>
          <a:lstStyle/>
          <a:p>
            <a:r>
              <a:rPr lang="el-GR" dirty="0"/>
              <a:t>Ο Διάδοχος επιβεβαιώνοντας την ακλόνητη αυτή θέση αναγνωρίζει δυο γένη πονηρών πνευμάτων και τα διακρίνει σε "</a:t>
            </a:r>
            <a:r>
              <a:rPr lang="el-GR" i="1" dirty="0"/>
              <a:t>λεπτότερα</a:t>
            </a:r>
            <a:r>
              <a:rPr lang="el-GR" dirty="0"/>
              <a:t>" και "</a:t>
            </a:r>
            <a:r>
              <a:rPr lang="el-GR" i="1" dirty="0" err="1"/>
              <a:t>ὑλωδέστερα</a:t>
            </a:r>
            <a:r>
              <a:rPr lang="el-GR" dirty="0"/>
              <a:t>". Τα πρώτα πολεμούν </a:t>
            </a:r>
            <a:r>
              <a:rPr lang="el-GR" u="sng" dirty="0"/>
              <a:t>την ψυχή</a:t>
            </a:r>
            <a:r>
              <a:rPr lang="el-GR" dirty="0"/>
              <a:t>, τα δεύτερα επιθυμούν </a:t>
            </a:r>
            <a:r>
              <a:rPr lang="el-GR" u="sng" dirty="0"/>
              <a:t>την αιχμαλωσία της σάρκας</a:t>
            </a:r>
            <a:r>
              <a:rPr lang="el-GR" dirty="0"/>
              <a:t>. Οι δυο κατηγορίες πνευμάτων, αν και έχουν διαφορετική σφαίρα δράσης και γι’ αυτό αλληλοαναιρούνται,</a:t>
            </a:r>
            <a:r>
              <a:rPr lang="en-US" dirty="0"/>
              <a:t> </a:t>
            </a:r>
            <a:r>
              <a:rPr lang="el-GR" dirty="0"/>
              <a:t>η πρόθεσή τους είναι κοινή και υλοποιείται με την απόλυτη υποδούλωση του ανθρώπου στις κοσμικές ηδονές και τα ψυχικά πάθη</a:t>
            </a:r>
            <a:r>
              <a:rPr lang="fr-FR" dirty="0"/>
              <a:t>: "</a:t>
            </a:r>
            <a:r>
              <a:rPr lang="el-GR" i="1" dirty="0"/>
              <a:t>Δύο </a:t>
            </a:r>
            <a:r>
              <a:rPr lang="el-GR" i="1" dirty="0" err="1"/>
              <a:t>ὥσπερ</a:t>
            </a:r>
            <a:r>
              <a:rPr lang="el-GR" i="1" dirty="0"/>
              <a:t> γένη </a:t>
            </a:r>
            <a:r>
              <a:rPr lang="el-GR" i="1" dirty="0" err="1"/>
              <a:t>εἶναι</a:t>
            </a:r>
            <a:r>
              <a:rPr lang="el-GR" i="1" dirty="0"/>
              <a:t> ὁ λόγος </a:t>
            </a:r>
            <a:r>
              <a:rPr lang="el-GR" i="1" dirty="0" err="1"/>
              <a:t>ἡμᾶς</a:t>
            </a:r>
            <a:r>
              <a:rPr lang="el-GR" i="1" dirty="0"/>
              <a:t> διδάσκει </a:t>
            </a:r>
            <a:r>
              <a:rPr lang="el-GR" i="1" dirty="0" err="1"/>
              <a:t>τῆς</a:t>
            </a:r>
            <a:r>
              <a:rPr lang="el-GR" i="1" dirty="0"/>
              <a:t> γνώσεως </a:t>
            </a:r>
            <a:r>
              <a:rPr lang="el-GR" i="1" dirty="0" err="1"/>
              <a:t>τῶν</a:t>
            </a:r>
            <a:r>
              <a:rPr lang="el-GR" i="1" dirty="0"/>
              <a:t> </a:t>
            </a:r>
            <a:r>
              <a:rPr lang="el-GR" i="1" dirty="0" err="1"/>
              <a:t>πονηρῶν</a:t>
            </a:r>
            <a:r>
              <a:rPr lang="el-GR" i="1" dirty="0"/>
              <a:t> πνευμάτων</a:t>
            </a:r>
            <a:r>
              <a:rPr lang="fr-FR" i="1" dirty="0"/>
              <a:t>. </a:t>
            </a:r>
            <a:r>
              <a:rPr lang="el-GR" i="1" dirty="0" err="1"/>
              <a:t>Τὰ</a:t>
            </a:r>
            <a:r>
              <a:rPr lang="el-GR" i="1" dirty="0"/>
              <a:t> </a:t>
            </a:r>
            <a:r>
              <a:rPr lang="el-GR" i="1" dirty="0" err="1"/>
              <a:t>μὲν</a:t>
            </a:r>
            <a:r>
              <a:rPr lang="el-GR" i="1" dirty="0"/>
              <a:t> </a:t>
            </a:r>
            <a:r>
              <a:rPr lang="el-GR" i="1" dirty="0" err="1"/>
              <a:t>γὰρ</a:t>
            </a:r>
            <a:r>
              <a:rPr lang="el-GR" i="1" dirty="0"/>
              <a:t> </a:t>
            </a:r>
            <a:r>
              <a:rPr lang="el-GR" i="1" dirty="0" err="1"/>
              <a:t>αὐτῶν</a:t>
            </a:r>
            <a:r>
              <a:rPr lang="el-GR" i="1" dirty="0"/>
              <a:t> </a:t>
            </a:r>
            <a:r>
              <a:rPr lang="el-GR" i="1" dirty="0" err="1"/>
              <a:t>εἰσιν</a:t>
            </a:r>
            <a:r>
              <a:rPr lang="el-GR" i="1" dirty="0"/>
              <a:t> </a:t>
            </a:r>
            <a:r>
              <a:rPr lang="el-GR" i="1" dirty="0" err="1"/>
              <a:t>ὥσπερ</a:t>
            </a:r>
            <a:r>
              <a:rPr lang="el-GR" i="1" dirty="0"/>
              <a:t> λεπτότερα</a:t>
            </a:r>
            <a:r>
              <a:rPr lang="fr-FR" i="1" dirty="0"/>
              <a:t>, </a:t>
            </a:r>
            <a:r>
              <a:rPr lang="el-GR" i="1" dirty="0" err="1"/>
              <a:t>τὰ</a:t>
            </a:r>
            <a:r>
              <a:rPr lang="el-GR" i="1" dirty="0"/>
              <a:t> </a:t>
            </a:r>
            <a:r>
              <a:rPr lang="el-GR" i="1" dirty="0" err="1"/>
              <a:t>δὲ</a:t>
            </a:r>
            <a:r>
              <a:rPr lang="el-GR" i="1" dirty="0"/>
              <a:t> </a:t>
            </a:r>
            <a:r>
              <a:rPr lang="el-GR" i="1" dirty="0" err="1"/>
              <a:t>ὑλωδέστερα</a:t>
            </a:r>
            <a:r>
              <a:rPr lang="fr-FR" i="1" dirty="0"/>
              <a:t>. </a:t>
            </a:r>
            <a:r>
              <a:rPr lang="el-GR" i="1" dirty="0" err="1"/>
              <a:t>Τὰ</a:t>
            </a:r>
            <a:r>
              <a:rPr lang="el-GR" i="1" dirty="0"/>
              <a:t> </a:t>
            </a:r>
            <a:r>
              <a:rPr lang="el-GR" i="1" dirty="0" err="1"/>
              <a:t>οὖν</a:t>
            </a:r>
            <a:r>
              <a:rPr lang="el-GR" i="1" dirty="0"/>
              <a:t> λεπτότερα </a:t>
            </a:r>
            <a:r>
              <a:rPr lang="el-GR" i="1" dirty="0" err="1"/>
              <a:t>τῇ</a:t>
            </a:r>
            <a:r>
              <a:rPr lang="el-GR" i="1" dirty="0"/>
              <a:t> </a:t>
            </a:r>
            <a:r>
              <a:rPr lang="el-GR" i="1" dirty="0" err="1"/>
              <a:t>ψυχῇ</a:t>
            </a:r>
            <a:r>
              <a:rPr lang="el-GR" i="1" dirty="0"/>
              <a:t> </a:t>
            </a:r>
            <a:r>
              <a:rPr lang="el-GR" i="1" dirty="0" err="1"/>
              <a:t>πολεμεῖ</a:t>
            </a:r>
            <a:r>
              <a:rPr lang="fr-FR" i="1" dirty="0"/>
              <a:t>, </a:t>
            </a:r>
            <a:r>
              <a:rPr lang="el-GR" i="1" dirty="0" err="1"/>
              <a:t>τὰ</a:t>
            </a:r>
            <a:r>
              <a:rPr lang="el-GR" i="1" dirty="0"/>
              <a:t> </a:t>
            </a:r>
            <a:r>
              <a:rPr lang="el-GR" i="1" dirty="0" err="1"/>
              <a:t>δὲ</a:t>
            </a:r>
            <a:r>
              <a:rPr lang="el-GR" i="1" dirty="0"/>
              <a:t> </a:t>
            </a:r>
            <a:r>
              <a:rPr lang="el-GR" i="1" dirty="0" err="1"/>
              <a:t>ἄλλα</a:t>
            </a:r>
            <a:r>
              <a:rPr lang="el-GR" i="1" dirty="0"/>
              <a:t> </a:t>
            </a:r>
            <a:r>
              <a:rPr lang="el-GR" i="1" dirty="0" err="1"/>
              <a:t>τὴν</a:t>
            </a:r>
            <a:r>
              <a:rPr lang="el-GR" i="1" dirty="0"/>
              <a:t> σάρκα </a:t>
            </a:r>
            <a:r>
              <a:rPr lang="el-GR" i="1" dirty="0" err="1"/>
              <a:t>διὰ</a:t>
            </a:r>
            <a:r>
              <a:rPr lang="el-GR" i="1" dirty="0"/>
              <a:t> </a:t>
            </a:r>
            <a:r>
              <a:rPr lang="el-GR" i="1" dirty="0" err="1"/>
              <a:t>λιπαρῶν</a:t>
            </a:r>
            <a:r>
              <a:rPr lang="el-GR" i="1" dirty="0"/>
              <a:t> </a:t>
            </a:r>
            <a:r>
              <a:rPr lang="el-GR" i="1" dirty="0" err="1"/>
              <a:t>τινῶν</a:t>
            </a:r>
            <a:r>
              <a:rPr lang="el-GR" i="1" dirty="0"/>
              <a:t> παρακλήσεων </a:t>
            </a:r>
            <a:r>
              <a:rPr lang="el-GR" i="1" dirty="0" err="1"/>
              <a:t>αἰχμαλωτίζειν</a:t>
            </a:r>
            <a:r>
              <a:rPr lang="el-GR" i="1" dirty="0"/>
              <a:t> </a:t>
            </a:r>
            <a:r>
              <a:rPr lang="el-GR" i="1" dirty="0" err="1"/>
              <a:t>εἴωθεν</a:t>
            </a:r>
            <a:r>
              <a:rPr lang="fr-FR" i="1" dirty="0"/>
              <a:t>. </a:t>
            </a:r>
            <a:r>
              <a:rPr lang="el-GR" i="1" dirty="0" err="1"/>
              <a:t>Διόπερ</a:t>
            </a:r>
            <a:r>
              <a:rPr lang="el-GR" i="1" dirty="0"/>
              <a:t> </a:t>
            </a:r>
            <a:r>
              <a:rPr lang="el-GR" i="1" dirty="0" err="1"/>
              <a:t>ἐναντίως</a:t>
            </a:r>
            <a:r>
              <a:rPr lang="el-GR" i="1" dirty="0"/>
              <a:t> </a:t>
            </a:r>
            <a:r>
              <a:rPr lang="el-GR" i="1" dirty="0" err="1"/>
              <a:t>ἔχουσιν</a:t>
            </a:r>
            <a:r>
              <a:rPr lang="el-GR" i="1" dirty="0"/>
              <a:t> </a:t>
            </a:r>
            <a:r>
              <a:rPr lang="el-GR" i="1" dirty="0" err="1"/>
              <a:t>ἀεὶ</a:t>
            </a:r>
            <a:r>
              <a:rPr lang="el-GR" i="1" dirty="0"/>
              <a:t> </a:t>
            </a:r>
            <a:r>
              <a:rPr lang="el-GR" i="1" dirty="0" err="1"/>
              <a:t>πρὸς</a:t>
            </a:r>
            <a:r>
              <a:rPr lang="el-GR" i="1" dirty="0"/>
              <a:t> </a:t>
            </a:r>
            <a:r>
              <a:rPr lang="el-GR" i="1" dirty="0" err="1"/>
              <a:t>ἑαυτοὺς</a:t>
            </a:r>
            <a:r>
              <a:rPr lang="el-GR" i="1" dirty="0"/>
              <a:t> </a:t>
            </a:r>
            <a:r>
              <a:rPr lang="el-GR" i="1" dirty="0" err="1"/>
              <a:t>οἵ</a:t>
            </a:r>
            <a:r>
              <a:rPr lang="el-GR" i="1" dirty="0"/>
              <a:t> τε </a:t>
            </a:r>
            <a:r>
              <a:rPr lang="el-GR" i="1" dirty="0" err="1"/>
              <a:t>τῇ</a:t>
            </a:r>
            <a:r>
              <a:rPr lang="el-GR" i="1" dirty="0"/>
              <a:t> </a:t>
            </a:r>
            <a:r>
              <a:rPr lang="el-GR" i="1" dirty="0" err="1"/>
              <a:t>ψυχῇ</a:t>
            </a:r>
            <a:r>
              <a:rPr lang="el-GR" i="1" dirty="0"/>
              <a:t> </a:t>
            </a:r>
            <a:r>
              <a:rPr lang="el-GR" i="1" dirty="0" err="1"/>
              <a:t>προσπαλαίοντες</a:t>
            </a:r>
            <a:r>
              <a:rPr lang="el-GR" i="1" dirty="0"/>
              <a:t> δαίμονες </a:t>
            </a:r>
            <a:r>
              <a:rPr lang="el-GR" i="1" dirty="0" err="1"/>
              <a:t>καὶ</a:t>
            </a:r>
            <a:r>
              <a:rPr lang="el-GR" i="1" dirty="0"/>
              <a:t> </a:t>
            </a:r>
            <a:r>
              <a:rPr lang="el-GR" i="1" dirty="0" err="1"/>
              <a:t>οἱ</a:t>
            </a:r>
            <a:r>
              <a:rPr lang="el-GR" i="1" dirty="0"/>
              <a:t> </a:t>
            </a:r>
            <a:r>
              <a:rPr lang="el-GR" i="1" dirty="0" err="1"/>
              <a:t>τῷ</a:t>
            </a:r>
            <a:r>
              <a:rPr lang="el-GR" i="1" dirty="0"/>
              <a:t> σώματι </a:t>
            </a:r>
            <a:r>
              <a:rPr lang="el-GR" i="1" dirty="0" err="1"/>
              <a:t>κἄν</a:t>
            </a:r>
            <a:r>
              <a:rPr lang="el-GR" i="1" dirty="0"/>
              <a:t> </a:t>
            </a:r>
            <a:r>
              <a:rPr lang="el-GR" i="1" dirty="0" err="1"/>
              <a:t>εἰς</a:t>
            </a:r>
            <a:r>
              <a:rPr lang="el-GR" i="1" dirty="0"/>
              <a:t> </a:t>
            </a:r>
            <a:r>
              <a:rPr lang="el-GR" i="1" dirty="0" err="1"/>
              <a:t>τὸ</a:t>
            </a:r>
            <a:r>
              <a:rPr lang="el-GR" i="1" dirty="0"/>
              <a:t> </a:t>
            </a:r>
            <a:r>
              <a:rPr lang="el-GR" i="1" dirty="0" err="1"/>
              <a:t>βλάπτειν</a:t>
            </a:r>
            <a:r>
              <a:rPr lang="el-GR" i="1" dirty="0"/>
              <a:t> </a:t>
            </a:r>
            <a:r>
              <a:rPr lang="el-GR" i="1" dirty="0" err="1"/>
              <a:t>τοὺς</a:t>
            </a:r>
            <a:r>
              <a:rPr lang="el-GR" i="1" dirty="0"/>
              <a:t> </a:t>
            </a:r>
            <a:r>
              <a:rPr lang="el-GR" i="1" dirty="0" err="1"/>
              <a:t>ἀνθρώπους</a:t>
            </a:r>
            <a:r>
              <a:rPr lang="el-GR" i="1" dirty="0"/>
              <a:t> </a:t>
            </a:r>
            <a:r>
              <a:rPr lang="el-GR" i="1" dirty="0" err="1"/>
              <a:t>τὴν</a:t>
            </a:r>
            <a:r>
              <a:rPr lang="el-GR" i="1" dirty="0"/>
              <a:t> </a:t>
            </a:r>
            <a:r>
              <a:rPr lang="el-GR" i="1" dirty="0" err="1"/>
              <a:t>ἴσην</a:t>
            </a:r>
            <a:r>
              <a:rPr lang="el-GR" i="1" dirty="0"/>
              <a:t> </a:t>
            </a:r>
            <a:r>
              <a:rPr lang="el-GR" i="1" dirty="0" err="1"/>
              <a:t>ἔχωσι</a:t>
            </a:r>
            <a:r>
              <a:rPr lang="el-GR" i="1" dirty="0"/>
              <a:t> </a:t>
            </a:r>
            <a:r>
              <a:rPr lang="el-GR" i="1" dirty="0" err="1"/>
              <a:t>πρόθεσιν</a:t>
            </a:r>
            <a:r>
              <a:rPr lang="fr-FR" dirty="0"/>
              <a:t>"</a:t>
            </a:r>
            <a:r>
              <a:rPr lang="el-GR" i="1" dirty="0"/>
              <a:t> </a:t>
            </a:r>
            <a:r>
              <a:rPr lang="en-US" dirty="0"/>
              <a:t>(</a:t>
            </a:r>
            <a:r>
              <a:rPr lang="el-GR" i="1" dirty="0" err="1"/>
              <a:t>Ἑκατὸ</a:t>
            </a:r>
            <a:r>
              <a:rPr lang="el-GR" i="1" dirty="0"/>
              <a:t> </a:t>
            </a:r>
            <a:r>
              <a:rPr lang="el-GR" i="1" dirty="0" err="1"/>
              <a:t>Γνωστικὰ</a:t>
            </a:r>
            <a:r>
              <a:rPr lang="el-GR" i="1" dirty="0"/>
              <a:t> Κεφάλαια</a:t>
            </a:r>
            <a:r>
              <a:rPr lang="fr-FR" i="1" dirty="0"/>
              <a:t>  </a:t>
            </a:r>
            <a:r>
              <a:rPr lang="el-GR" i="1" dirty="0" err="1"/>
              <a:t>πα</a:t>
            </a:r>
            <a:r>
              <a:rPr lang="el-GR" i="1" dirty="0"/>
              <a:t>΄</a:t>
            </a:r>
            <a:r>
              <a:rPr lang="fr-FR" dirty="0"/>
              <a:t>, SChr5, </a:t>
            </a:r>
            <a:r>
              <a:rPr lang="el-GR" dirty="0"/>
              <a:t>σ</a:t>
            </a:r>
            <a:r>
              <a:rPr lang="fr-FR" dirty="0"/>
              <a:t>. 139).</a:t>
            </a:r>
          </a:p>
          <a:p>
            <a:r>
              <a:rPr lang="el-GR" dirty="0"/>
              <a:t>Για την ταυτόχρονη εξουδετέρωση των πονηρών αυτών πνευμάτων προβάλλεται η πράξη της εγκράτειας. Η εγκράτεια οφείλει να γίνει το κοινό επώνυμο όλων των αρετών </a:t>
            </a:r>
            <a:r>
              <a:rPr lang="fr-FR" dirty="0"/>
              <a:t>: "</a:t>
            </a:r>
            <a:r>
              <a:rPr lang="el-GR" i="1" dirty="0"/>
              <a:t>Ἡ </a:t>
            </a:r>
            <a:r>
              <a:rPr lang="el-GR" i="1" dirty="0" err="1"/>
              <a:t>ἐγκράτεια</a:t>
            </a:r>
            <a:r>
              <a:rPr lang="el-GR" i="1" dirty="0"/>
              <a:t> κοινόν </a:t>
            </a:r>
            <a:r>
              <a:rPr lang="el-GR" i="1" dirty="0" err="1"/>
              <a:t>ἐστι</a:t>
            </a:r>
            <a:r>
              <a:rPr lang="el-GR" i="1" dirty="0"/>
              <a:t> </a:t>
            </a:r>
            <a:r>
              <a:rPr lang="el-GR" i="1" dirty="0" err="1"/>
              <a:t>πασῶν</a:t>
            </a:r>
            <a:r>
              <a:rPr lang="el-GR" i="1" dirty="0"/>
              <a:t> </a:t>
            </a:r>
            <a:r>
              <a:rPr lang="el-GR" i="1" dirty="0" err="1"/>
              <a:t>τῶν</a:t>
            </a:r>
            <a:r>
              <a:rPr lang="el-GR" i="1" dirty="0"/>
              <a:t> </a:t>
            </a:r>
            <a:r>
              <a:rPr lang="el-GR" i="1" dirty="0" err="1"/>
              <a:t>ἀρετῶν</a:t>
            </a:r>
            <a:r>
              <a:rPr lang="el-GR" i="1" dirty="0"/>
              <a:t> </a:t>
            </a:r>
            <a:r>
              <a:rPr lang="el-GR" i="1" dirty="0" err="1"/>
              <a:t>ἐπώνυμον</a:t>
            </a:r>
            <a:r>
              <a:rPr lang="el-GR" i="1" dirty="0"/>
              <a:t>· </a:t>
            </a:r>
            <a:r>
              <a:rPr lang="el-GR" i="1" dirty="0" err="1"/>
              <a:t>δεῖ</a:t>
            </a:r>
            <a:r>
              <a:rPr lang="el-GR" i="1" dirty="0"/>
              <a:t> </a:t>
            </a:r>
            <a:r>
              <a:rPr lang="el-GR" i="1" dirty="0" err="1"/>
              <a:t>οὖν</a:t>
            </a:r>
            <a:r>
              <a:rPr lang="el-GR" i="1" dirty="0"/>
              <a:t> </a:t>
            </a:r>
            <a:r>
              <a:rPr lang="el-GR" i="1" dirty="0" err="1"/>
              <a:t>τὸν</a:t>
            </a:r>
            <a:r>
              <a:rPr lang="el-GR" i="1" dirty="0"/>
              <a:t> </a:t>
            </a:r>
            <a:r>
              <a:rPr lang="el-GR" i="1" dirty="0" err="1"/>
              <a:t>ἐγκρατευόμενον</a:t>
            </a:r>
            <a:r>
              <a:rPr lang="el-GR" i="1" dirty="0"/>
              <a:t> πάντα </a:t>
            </a:r>
            <a:r>
              <a:rPr lang="el-GR" i="1" dirty="0" err="1"/>
              <a:t>ἐγκρατεύεσθαι</a:t>
            </a:r>
            <a:r>
              <a:rPr lang="fr-FR" i="1" dirty="0"/>
              <a:t>... </a:t>
            </a:r>
            <a:r>
              <a:rPr lang="el-GR" i="1" dirty="0" err="1"/>
              <a:t>Ἐχρῆν</a:t>
            </a:r>
            <a:r>
              <a:rPr lang="el-GR" i="1" dirty="0"/>
              <a:t> </a:t>
            </a:r>
            <a:r>
              <a:rPr lang="el-GR" i="1" dirty="0" err="1"/>
              <a:t>οὖν</a:t>
            </a:r>
            <a:r>
              <a:rPr lang="el-GR" i="1" dirty="0"/>
              <a:t> </a:t>
            </a:r>
            <a:r>
              <a:rPr lang="el-GR" i="1" dirty="0" err="1"/>
              <a:t>μὴ</a:t>
            </a:r>
            <a:r>
              <a:rPr lang="el-GR" i="1" dirty="0"/>
              <a:t> μόνον </a:t>
            </a:r>
            <a:r>
              <a:rPr lang="el-GR" i="1" dirty="0" err="1"/>
              <a:t>τὰς</a:t>
            </a:r>
            <a:r>
              <a:rPr lang="el-GR" i="1" dirty="0"/>
              <a:t> </a:t>
            </a:r>
            <a:r>
              <a:rPr lang="el-GR" i="1" dirty="0" err="1"/>
              <a:t>σωματικὰς</a:t>
            </a:r>
            <a:r>
              <a:rPr lang="el-GR" i="1" dirty="0"/>
              <a:t> </a:t>
            </a:r>
            <a:r>
              <a:rPr lang="el-GR" i="1" dirty="0" err="1"/>
              <a:t>φιλοπονεῖν</a:t>
            </a:r>
            <a:r>
              <a:rPr lang="el-GR" i="1" dirty="0"/>
              <a:t> </a:t>
            </a:r>
            <a:r>
              <a:rPr lang="el-GR" i="1" dirty="0" err="1"/>
              <a:t>ἀρετάς</a:t>
            </a:r>
            <a:r>
              <a:rPr lang="fr-FR" i="1" dirty="0"/>
              <a:t>, </a:t>
            </a:r>
            <a:r>
              <a:rPr lang="el-GR" i="1" dirty="0" err="1"/>
              <a:t>ἀλλὰ</a:t>
            </a:r>
            <a:r>
              <a:rPr lang="el-GR" i="1" dirty="0"/>
              <a:t> </a:t>
            </a:r>
            <a:r>
              <a:rPr lang="el-GR" i="1" dirty="0" err="1"/>
              <a:t>καὶ</a:t>
            </a:r>
            <a:r>
              <a:rPr lang="el-GR" i="1" dirty="0"/>
              <a:t> </a:t>
            </a:r>
            <a:r>
              <a:rPr lang="el-GR" i="1" dirty="0" err="1"/>
              <a:t>τὰς</a:t>
            </a:r>
            <a:r>
              <a:rPr lang="el-GR" i="1" dirty="0"/>
              <a:t> </a:t>
            </a:r>
            <a:r>
              <a:rPr lang="el-GR" i="1" dirty="0" err="1"/>
              <a:t>ἔνδον</a:t>
            </a:r>
            <a:r>
              <a:rPr lang="el-GR" i="1" dirty="0"/>
              <a:t> </a:t>
            </a:r>
            <a:r>
              <a:rPr lang="el-GR" i="1" dirty="0" err="1"/>
              <a:t>ἡμῶν</a:t>
            </a:r>
            <a:r>
              <a:rPr lang="el-GR" i="1" dirty="0"/>
              <a:t> </a:t>
            </a:r>
            <a:r>
              <a:rPr lang="el-GR" i="1" dirty="0" err="1"/>
              <a:t>ἄνθρωπον</a:t>
            </a:r>
            <a:r>
              <a:rPr lang="el-GR" i="1" dirty="0"/>
              <a:t> </a:t>
            </a:r>
            <a:r>
              <a:rPr lang="el-GR" i="1" dirty="0" err="1"/>
              <a:t>καθαίρειν</a:t>
            </a:r>
            <a:r>
              <a:rPr lang="el-GR" i="1" dirty="0"/>
              <a:t> δυναμένας</a:t>
            </a:r>
            <a:r>
              <a:rPr lang="fr-FR" dirty="0"/>
              <a:t>"</a:t>
            </a:r>
            <a:r>
              <a:rPr lang="el-GR" i="1" dirty="0"/>
              <a:t> </a:t>
            </a:r>
            <a:r>
              <a:rPr lang="el-GR" dirty="0"/>
              <a:t>(</a:t>
            </a:r>
            <a:r>
              <a:rPr lang="el-GR" i="1" dirty="0" err="1"/>
              <a:t>Ἑκατὸ</a:t>
            </a:r>
            <a:r>
              <a:rPr lang="el-GR" i="1" dirty="0"/>
              <a:t> </a:t>
            </a:r>
            <a:r>
              <a:rPr lang="el-GR" i="1" dirty="0" err="1"/>
              <a:t>Γνωστικὰ</a:t>
            </a:r>
            <a:r>
              <a:rPr lang="el-GR" i="1" dirty="0"/>
              <a:t> Κεφάλαια </a:t>
            </a:r>
            <a:r>
              <a:rPr lang="el-GR" i="1" dirty="0" err="1"/>
              <a:t>μβ</a:t>
            </a:r>
            <a:r>
              <a:rPr lang="el-GR" i="1" dirty="0"/>
              <a:t>΄</a:t>
            </a:r>
            <a:r>
              <a:rPr lang="fr-FR" i="1" dirty="0"/>
              <a:t>,</a:t>
            </a:r>
            <a:r>
              <a:rPr lang="fr-FR" dirty="0"/>
              <a:t> SChr5, </a:t>
            </a:r>
            <a:r>
              <a:rPr lang="el-GR" dirty="0"/>
              <a:t>σ</a:t>
            </a:r>
            <a:r>
              <a:rPr lang="fr-FR" dirty="0"/>
              <a:t>. 109</a:t>
            </a:r>
            <a:r>
              <a:rPr lang="el-GR" dirty="0"/>
              <a:t>)</a:t>
            </a:r>
            <a:r>
              <a:rPr lang="fr-FR" dirty="0"/>
              <a:t>.</a:t>
            </a:r>
            <a:endParaRPr lang="el-GR" dirty="0"/>
          </a:p>
          <a:p>
            <a:endParaRPr lang="el-GR" dirty="0"/>
          </a:p>
          <a:p>
            <a:endParaRPr lang="el-GR" dirty="0"/>
          </a:p>
        </p:txBody>
      </p:sp>
    </p:spTree>
    <p:extLst>
      <p:ext uri="{BB962C8B-B14F-4D97-AF65-F5344CB8AC3E}">
        <p14:creationId xmlns:p14="http://schemas.microsoft.com/office/powerpoint/2010/main" val="7060136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660400"/>
          </a:xfrm>
        </p:spPr>
        <p:txBody>
          <a:bodyPr>
            <a:normAutofit fontScale="90000"/>
          </a:bodyPr>
          <a:lstStyle/>
          <a:p>
            <a:pPr algn="ctr"/>
            <a:r>
              <a:rPr lang="el-GR" dirty="0"/>
              <a:t>Το περιεχόμενο του αγώνα στο στάδιο της πρακτικής</a:t>
            </a:r>
          </a:p>
        </p:txBody>
      </p:sp>
      <p:sp>
        <p:nvSpPr>
          <p:cNvPr id="3" name="Θέση περιεχομένου 2"/>
          <p:cNvSpPr>
            <a:spLocks noGrp="1"/>
          </p:cNvSpPr>
          <p:nvPr>
            <p:ph idx="1"/>
          </p:nvPr>
        </p:nvSpPr>
        <p:spPr>
          <a:xfrm>
            <a:off x="0" y="660400"/>
            <a:ext cx="11506200" cy="6197599"/>
          </a:xfrm>
        </p:spPr>
        <p:txBody>
          <a:bodyPr>
            <a:normAutofit fontScale="92500" lnSpcReduction="20000"/>
          </a:bodyPr>
          <a:lstStyle/>
          <a:p>
            <a:r>
              <a:rPr lang="el-GR" dirty="0"/>
              <a:t>Ο διμέτωπος αγώνας αποδεικνύεται νομοτελειακά αλληλένδετος: "</a:t>
            </a:r>
            <a:r>
              <a:rPr lang="el-GR" b="1" i="1" dirty="0" err="1">
                <a:solidFill>
                  <a:srgbClr val="FF0000"/>
                </a:solidFill>
              </a:rPr>
              <a:t>Ὅσον</a:t>
            </a:r>
            <a:r>
              <a:rPr lang="el-GR" b="1" i="1" dirty="0">
                <a:solidFill>
                  <a:srgbClr val="FF0000"/>
                </a:solidFill>
              </a:rPr>
              <a:t> </a:t>
            </a:r>
            <a:r>
              <a:rPr lang="el-GR" b="1" i="1" dirty="0" err="1">
                <a:solidFill>
                  <a:srgbClr val="FF0000"/>
                </a:solidFill>
              </a:rPr>
              <a:t>γὰρ</a:t>
            </a:r>
            <a:r>
              <a:rPr lang="el-GR" b="1" i="1" dirty="0">
                <a:solidFill>
                  <a:srgbClr val="FF0000"/>
                </a:solidFill>
              </a:rPr>
              <a:t> </a:t>
            </a:r>
            <a:r>
              <a:rPr lang="el-GR" b="1" i="1" dirty="0" err="1">
                <a:solidFill>
                  <a:srgbClr val="FF0000"/>
                </a:solidFill>
              </a:rPr>
              <a:t>ἐπὶ</a:t>
            </a:r>
            <a:r>
              <a:rPr lang="el-GR" b="1" i="1" dirty="0">
                <a:solidFill>
                  <a:srgbClr val="FF0000"/>
                </a:solidFill>
              </a:rPr>
              <a:t> </a:t>
            </a:r>
            <a:r>
              <a:rPr lang="el-GR" b="1" i="1" dirty="0" err="1">
                <a:solidFill>
                  <a:srgbClr val="FF0000"/>
                </a:solidFill>
              </a:rPr>
              <a:t>πλεῖον</a:t>
            </a:r>
            <a:r>
              <a:rPr lang="el-GR" b="1" i="1" dirty="0">
                <a:solidFill>
                  <a:srgbClr val="FF0000"/>
                </a:solidFill>
              </a:rPr>
              <a:t> </a:t>
            </a:r>
            <a:r>
              <a:rPr lang="el-GR" b="1" i="1" dirty="0" err="1">
                <a:solidFill>
                  <a:srgbClr val="FF0000"/>
                </a:solidFill>
              </a:rPr>
              <a:t>σκληραγωγεῖς</a:t>
            </a:r>
            <a:r>
              <a:rPr lang="el-GR" b="1" i="1" dirty="0">
                <a:solidFill>
                  <a:srgbClr val="FF0000"/>
                </a:solidFill>
              </a:rPr>
              <a:t> σου </a:t>
            </a:r>
            <a:r>
              <a:rPr lang="el-GR" b="1" i="1" dirty="0" err="1">
                <a:solidFill>
                  <a:srgbClr val="FF0000"/>
                </a:solidFill>
              </a:rPr>
              <a:t>τὸ</a:t>
            </a:r>
            <a:r>
              <a:rPr lang="el-GR" b="1" i="1" dirty="0">
                <a:solidFill>
                  <a:srgbClr val="FF0000"/>
                </a:solidFill>
              </a:rPr>
              <a:t> </a:t>
            </a:r>
            <a:r>
              <a:rPr lang="el-GR" b="1" i="1" dirty="0" err="1">
                <a:solidFill>
                  <a:srgbClr val="FF0000"/>
                </a:solidFill>
              </a:rPr>
              <a:t>σῶμα</a:t>
            </a:r>
            <a:r>
              <a:rPr lang="el-GR" b="1" i="1" dirty="0">
                <a:solidFill>
                  <a:srgbClr val="FF0000"/>
                </a:solidFill>
              </a:rPr>
              <a:t>, </a:t>
            </a:r>
            <a:r>
              <a:rPr lang="el-GR" b="1" i="1" dirty="0" err="1">
                <a:solidFill>
                  <a:srgbClr val="FF0000"/>
                </a:solidFill>
              </a:rPr>
              <a:t>τοσοῦτον</a:t>
            </a:r>
            <a:r>
              <a:rPr lang="el-GR" b="1" i="1" dirty="0">
                <a:solidFill>
                  <a:srgbClr val="FF0000"/>
                </a:solidFill>
              </a:rPr>
              <a:t> </a:t>
            </a:r>
            <a:r>
              <a:rPr lang="el-GR" b="1" i="1" dirty="0" err="1">
                <a:solidFill>
                  <a:srgbClr val="FF0000"/>
                </a:solidFill>
              </a:rPr>
              <a:t>διερευνᾶς</a:t>
            </a:r>
            <a:r>
              <a:rPr lang="el-GR" b="1" i="1" dirty="0">
                <a:solidFill>
                  <a:srgbClr val="FF0000"/>
                </a:solidFill>
              </a:rPr>
              <a:t> σου </a:t>
            </a:r>
            <a:r>
              <a:rPr lang="el-GR" b="1" i="1" dirty="0" err="1">
                <a:solidFill>
                  <a:srgbClr val="FF0000"/>
                </a:solidFill>
              </a:rPr>
              <a:t>τὸ</a:t>
            </a:r>
            <a:r>
              <a:rPr lang="el-GR" b="1" i="1" dirty="0">
                <a:solidFill>
                  <a:srgbClr val="FF0000"/>
                </a:solidFill>
              </a:rPr>
              <a:t> συνειδός</a:t>
            </a:r>
            <a:r>
              <a:rPr lang="el-GR" dirty="0"/>
              <a:t>"</a:t>
            </a:r>
            <a:r>
              <a:rPr lang="en-GB" dirty="0"/>
              <a:t> </a:t>
            </a:r>
            <a:r>
              <a:rPr lang="el-GR" dirty="0"/>
              <a:t>(</a:t>
            </a:r>
            <a:r>
              <a:rPr lang="el-GR" i="1" dirty="0"/>
              <a:t>Λόγος </a:t>
            </a:r>
            <a:r>
              <a:rPr lang="el-GR" i="1" dirty="0" err="1"/>
              <a:t>πρὸς</a:t>
            </a:r>
            <a:r>
              <a:rPr lang="el-GR" i="1" dirty="0"/>
              <a:t> </a:t>
            </a:r>
            <a:r>
              <a:rPr lang="el-GR" i="1" dirty="0" err="1"/>
              <a:t>Εὐλόγιον</a:t>
            </a:r>
            <a:r>
              <a:rPr lang="el-GR" i="1" dirty="0"/>
              <a:t> </a:t>
            </a:r>
            <a:r>
              <a:rPr lang="el-GR" i="1" dirty="0" err="1"/>
              <a:t>μοναχὸν</a:t>
            </a:r>
            <a:r>
              <a:rPr lang="el-GR" i="1" dirty="0"/>
              <a:t>,</a:t>
            </a:r>
            <a:r>
              <a:rPr lang="el-GR" dirty="0"/>
              <a:t> </a:t>
            </a:r>
            <a:r>
              <a:rPr lang="en-GB" dirty="0"/>
              <a:t>PG</a:t>
            </a:r>
            <a:r>
              <a:rPr lang="el-GR" dirty="0"/>
              <a:t> 79, 1132 </a:t>
            </a:r>
            <a:r>
              <a:rPr lang="en-GB" dirty="0"/>
              <a:t>B</a:t>
            </a:r>
            <a:r>
              <a:rPr lang="el-GR" dirty="0"/>
              <a:t>).</a:t>
            </a:r>
          </a:p>
          <a:p>
            <a:r>
              <a:rPr lang="el-GR" dirty="0">
                <a:ea typeface="Times New Roman" panose="02020603050405020304" pitchFamily="18" charset="0"/>
              </a:rPr>
              <a:t>Η νικηφόρα έκβαση του εξωτερικού πολέμου επιτρέπει τη δυναμική ανάληψη του εσωτερικού αγώνα. Γι’ αυτό και ο Μακάριος τονίζει ότι όταν κάποιος αποδεσμευτεί από τις κοσμικές μέριμνες και αφιερωθεί στον Κύριο, τότε συνειδητοποιεί τον πόλεμο των λογισμών που συντελείται με τρόπο κρυφό μέσα στην καρδιά του</a:t>
            </a:r>
            <a:r>
              <a:rPr lang="el-GR"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ἐπάν</a:t>
            </a:r>
            <a:r>
              <a:rPr lang="el-GR" i="1" dirty="0">
                <a:ea typeface="Times New Roman" panose="02020603050405020304" pitchFamily="18" charset="0"/>
                <a:cs typeface="Times New Roman" panose="02020603050405020304" pitchFamily="18" charset="0"/>
              </a:rPr>
              <a:t> τις </a:t>
            </a:r>
            <a:r>
              <a:rPr lang="el-GR" i="1" dirty="0" err="1">
                <a:ea typeface="Times New Roman" panose="02020603050405020304" pitchFamily="18" charset="0"/>
                <a:cs typeface="Times New Roman" panose="02020603050405020304" pitchFamily="18" charset="0"/>
              </a:rPr>
              <a:t>τοίνυν</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ἀκούσας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τὸν</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λόγον</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τοῦ</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Θεοὺ</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ἀγωνίσηται</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καὶ</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ἀπορρίψῃ</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τὰ</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τοῦ</a:t>
            </a:r>
            <a:r>
              <a:rPr lang="el-GR" i="1" dirty="0">
                <a:ea typeface="Times New Roman" panose="02020603050405020304" pitchFamily="18" charset="0"/>
                <a:cs typeface="Times New Roman" panose="02020603050405020304" pitchFamily="18" charset="0"/>
              </a:rPr>
              <a:t> βίου πράγματα, </a:t>
            </a:r>
            <a:r>
              <a:rPr lang="el-GR" i="1" dirty="0" err="1">
                <a:ea typeface="Times New Roman" panose="02020603050405020304" pitchFamily="18" charset="0"/>
                <a:cs typeface="Times New Roman" panose="02020603050405020304" pitchFamily="18" charset="0"/>
              </a:rPr>
              <a:t>καὶ</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δεσμὰ</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τοῦ</a:t>
            </a:r>
            <a:r>
              <a:rPr lang="el-GR" i="1" dirty="0">
                <a:ea typeface="Times New Roman" panose="02020603050405020304" pitchFamily="18" charset="0"/>
                <a:cs typeface="Times New Roman" panose="02020603050405020304" pitchFamily="18" charset="0"/>
              </a:rPr>
              <a:t> κόσμου... </a:t>
            </a:r>
            <a:r>
              <a:rPr lang="el-GR" i="1" dirty="0" err="1">
                <a:ea typeface="Times New Roman" panose="02020603050405020304" pitchFamily="18" charset="0"/>
                <a:cs typeface="Times New Roman" panose="02020603050405020304" pitchFamily="18" charset="0"/>
              </a:rPr>
              <a:t>λύσας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ἑαυτὸν</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ἀπὸ</a:t>
            </a:r>
            <a:r>
              <a:rPr lang="el-GR" i="1" dirty="0">
                <a:ea typeface="Times New Roman" panose="02020603050405020304" pitchFamily="18" charset="0"/>
                <a:cs typeface="Times New Roman" panose="02020603050405020304" pitchFamily="18" charset="0"/>
              </a:rPr>
              <a:t> τούτων, τότε </a:t>
            </a:r>
            <a:r>
              <a:rPr lang="el-GR" i="1" dirty="0" err="1">
                <a:ea typeface="Times New Roman" panose="02020603050405020304" pitchFamily="18" charset="0"/>
                <a:cs typeface="Times New Roman" panose="02020603050405020304" pitchFamily="18" charset="0"/>
              </a:rPr>
              <a:t>προσκαρτερῶν</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τῷ</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Κυρίῳ</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καὶ</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σχολάζων</a:t>
            </a:r>
            <a:r>
              <a:rPr lang="el-GR" i="1" dirty="0">
                <a:ea typeface="Times New Roman" panose="02020603050405020304" pitchFamily="18" charset="0"/>
                <a:cs typeface="Times New Roman" panose="02020603050405020304" pitchFamily="18" charset="0"/>
              </a:rPr>
              <a:t> δύναται </a:t>
            </a:r>
            <a:r>
              <a:rPr lang="el-GR" i="1" dirty="0" err="1">
                <a:ea typeface="Times New Roman" panose="02020603050405020304" pitchFamily="18" charset="0"/>
                <a:cs typeface="Times New Roman" panose="02020603050405020304" pitchFamily="18" charset="0"/>
              </a:rPr>
              <a:t>γνῶναι</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ὅτι</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ἔστιν</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ἐν</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τῇ</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καρδίᾳ</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ἄλλη</a:t>
            </a:r>
            <a:r>
              <a:rPr lang="el-GR" i="1" dirty="0">
                <a:ea typeface="Times New Roman" panose="02020603050405020304" pitchFamily="18" charset="0"/>
                <a:cs typeface="Times New Roman" panose="02020603050405020304" pitchFamily="18" charset="0"/>
              </a:rPr>
              <a:t> πάλη, </a:t>
            </a:r>
            <a:r>
              <a:rPr lang="el-GR" i="1" dirty="0" err="1">
                <a:ea typeface="Times New Roman" panose="02020603050405020304" pitchFamily="18" charset="0"/>
                <a:cs typeface="Times New Roman" panose="02020603050405020304" pitchFamily="18" charset="0"/>
              </a:rPr>
              <a:t>ἄλλη</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ἐναντίωσις</a:t>
            </a:r>
            <a:r>
              <a:rPr lang="el-GR" i="1" dirty="0">
                <a:ea typeface="Times New Roman" panose="02020603050405020304" pitchFamily="18" charset="0"/>
                <a:cs typeface="Times New Roman" panose="02020603050405020304" pitchFamily="18" charset="0"/>
              </a:rPr>
              <a:t> κρυπτή, </a:t>
            </a:r>
            <a:r>
              <a:rPr lang="el-GR" i="1" dirty="0" err="1">
                <a:ea typeface="Times New Roman" panose="02020603050405020304" pitchFamily="18" charset="0"/>
                <a:cs typeface="Times New Roman" panose="02020603050405020304" pitchFamily="18" charset="0"/>
              </a:rPr>
              <a:t>καὶ</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ἄλλος</a:t>
            </a:r>
            <a:r>
              <a:rPr lang="el-GR" i="1" dirty="0">
                <a:ea typeface="Times New Roman" panose="02020603050405020304" pitchFamily="18" charset="0"/>
                <a:cs typeface="Times New Roman" panose="02020603050405020304" pitchFamily="18" charset="0"/>
              </a:rPr>
              <a:t> πόλεμος </a:t>
            </a:r>
            <a:r>
              <a:rPr lang="el-GR" i="1" dirty="0" err="1">
                <a:ea typeface="Times New Roman" panose="02020603050405020304" pitchFamily="18" charset="0"/>
                <a:cs typeface="Times New Roman" panose="02020603050405020304" pitchFamily="18" charset="0"/>
              </a:rPr>
              <a:t>λογισμῶν</a:t>
            </a:r>
            <a:r>
              <a:rPr lang="el-GR" i="1" dirty="0">
                <a:ea typeface="Times New Roman" panose="02020603050405020304" pitchFamily="18" charset="0"/>
                <a:cs typeface="Times New Roman" panose="02020603050405020304" pitchFamily="18" charset="0"/>
              </a:rPr>
              <a:t> πνευμάτων πονηρίας, </a:t>
            </a:r>
            <a:r>
              <a:rPr lang="el-GR" i="1" dirty="0" err="1">
                <a:ea typeface="Times New Roman" panose="02020603050405020304" pitchFamily="18" charset="0"/>
                <a:cs typeface="Times New Roman" panose="02020603050405020304" pitchFamily="18" charset="0"/>
              </a:rPr>
              <a:t>καὶ</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ἄλλος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ἀγὼν</a:t>
            </a:r>
            <a:r>
              <a:rPr lang="el-GR" i="1" dirty="0">
                <a:ea typeface="Times New Roman" panose="02020603050405020304" pitchFamily="18" charset="0"/>
                <a:cs typeface="Times New Roman" panose="02020603050405020304" pitchFamily="18" charset="0"/>
              </a:rPr>
              <a:t> πρόκειται</a:t>
            </a:r>
            <a:r>
              <a:rPr lang="el-GR" dirty="0">
                <a:ea typeface="Times New Roman" panose="02020603050405020304" pitchFamily="18" charset="0"/>
                <a:cs typeface="Times New Roman" panose="02020603050405020304" pitchFamily="18" charset="0"/>
              </a:rPr>
              <a:t>"</a:t>
            </a:r>
            <a:r>
              <a:rPr lang="el-GR" i="1" dirty="0">
                <a:ea typeface="Times New Roman" panose="02020603050405020304" pitchFamily="18" charset="0"/>
                <a:cs typeface="Times New Roman" panose="02020603050405020304" pitchFamily="18" charset="0"/>
              </a:rPr>
              <a:t> </a:t>
            </a:r>
            <a:r>
              <a:rPr lang="el-GR" dirty="0">
                <a:ea typeface="Times New Roman" panose="02020603050405020304" pitchFamily="18" charset="0"/>
                <a:cs typeface="Times New Roman" panose="02020603050405020304" pitchFamily="18" charset="0"/>
              </a:rPr>
              <a:t>(</a:t>
            </a:r>
            <a:r>
              <a:rPr lang="el-GR" i="1" dirty="0" err="1">
                <a:ea typeface="Times New Roman" panose="02020603050405020304" pitchFamily="18" charset="0"/>
                <a:cs typeface="Times New Roman" panose="02020603050405020304" pitchFamily="18" charset="0"/>
              </a:rPr>
              <a:t>Ὁμιλίαι</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Πνευματικαὶ</a:t>
            </a:r>
            <a:r>
              <a:rPr lang="el-GR" i="1" dirty="0">
                <a:ea typeface="Times New Roman" panose="02020603050405020304" pitchFamily="18" charset="0"/>
                <a:cs typeface="Times New Roman" panose="02020603050405020304" pitchFamily="18" charset="0"/>
              </a:rPr>
              <a:t> ΚΑ΄,</a:t>
            </a:r>
            <a:r>
              <a:rPr lang="el-GR" dirty="0">
                <a:ea typeface="Times New Roman" panose="02020603050405020304" pitchFamily="18" charset="0"/>
                <a:cs typeface="Times New Roman" panose="02020603050405020304" pitchFamily="18" charset="0"/>
              </a:rPr>
              <a:t> </a:t>
            </a:r>
            <a:r>
              <a:rPr lang="en-GB" dirty="0">
                <a:ea typeface="Times New Roman" panose="02020603050405020304" pitchFamily="18" charset="0"/>
                <a:cs typeface="Times New Roman" panose="02020603050405020304" pitchFamily="18" charset="0"/>
              </a:rPr>
              <a:t>PG</a:t>
            </a:r>
            <a:r>
              <a:rPr lang="el-GR" dirty="0">
                <a:ea typeface="Times New Roman" panose="02020603050405020304" pitchFamily="18" charset="0"/>
                <a:cs typeface="Times New Roman" panose="02020603050405020304" pitchFamily="18" charset="0"/>
              </a:rPr>
              <a:t> 34, 656 </a:t>
            </a:r>
            <a:r>
              <a:rPr lang="en-GB" dirty="0">
                <a:ea typeface="Times New Roman" panose="02020603050405020304" pitchFamily="18" charset="0"/>
                <a:cs typeface="Times New Roman" panose="02020603050405020304" pitchFamily="18" charset="0"/>
              </a:rPr>
              <a:t>D</a:t>
            </a:r>
            <a:r>
              <a:rPr lang="el-GR" dirty="0">
                <a:ea typeface="Times New Roman" panose="02020603050405020304" pitchFamily="18" charset="0"/>
                <a:cs typeface="Times New Roman" panose="02020603050405020304" pitchFamily="18" charset="0"/>
              </a:rPr>
              <a:t> - 657 </a:t>
            </a:r>
            <a:r>
              <a:rPr lang="en-GB" dirty="0">
                <a:ea typeface="Times New Roman" panose="02020603050405020304" pitchFamily="18" charset="0"/>
                <a:cs typeface="Times New Roman" panose="02020603050405020304" pitchFamily="18" charset="0"/>
              </a:rPr>
              <a:t>A</a:t>
            </a:r>
            <a:r>
              <a:rPr lang="el-GR" dirty="0">
                <a:ea typeface="Times New Roman" panose="02020603050405020304" pitchFamily="18" charset="0"/>
                <a:cs typeface="Times New Roman" panose="02020603050405020304" pitchFamily="18" charset="0"/>
              </a:rPr>
              <a:t>).</a:t>
            </a:r>
            <a:endParaRPr lang="el-GR" dirty="0"/>
          </a:p>
          <a:p>
            <a:r>
              <a:rPr lang="el-GR" dirty="0">
                <a:ea typeface="Times New Roman" panose="02020603050405020304" pitchFamily="18" charset="0"/>
              </a:rPr>
              <a:t>Είναι η στιγμή που ο άνθρωπος ανακαλύπτει όχι μόνο την ύπαρξη αλλά και τον απώτερο στόχο των εμπαθών λογισμών. Ο σκοπός αυτός συνίσταται στην </a:t>
            </a:r>
            <a:r>
              <a:rPr lang="el-GR" u="sng" dirty="0">
                <a:ea typeface="Times New Roman" panose="02020603050405020304" pitchFamily="18" charset="0"/>
              </a:rPr>
              <a:t>αποκτήνωση της ανθρώπινης φύσης </a:t>
            </a:r>
            <a:r>
              <a:rPr lang="el-GR" dirty="0">
                <a:ea typeface="Times New Roman" panose="02020603050405020304" pitchFamily="18" charset="0"/>
              </a:rPr>
              <a:t>(</a:t>
            </a:r>
            <a:r>
              <a:rPr lang="el-GR" i="1" dirty="0" err="1">
                <a:ea typeface="Times New Roman" panose="02020603050405020304" pitchFamily="18" charset="0"/>
                <a:cs typeface="Times New Roman" panose="02020603050405020304" pitchFamily="18" charset="0"/>
              </a:rPr>
              <a:t>Ὑπόμνημα</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εἰς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τοὺς</a:t>
            </a:r>
            <a:r>
              <a:rPr lang="el-GR" i="1" dirty="0">
                <a:ea typeface="Times New Roman" panose="02020603050405020304" pitchFamily="18" charset="0"/>
                <a:cs typeface="Times New Roman" panose="02020603050405020304" pitchFamily="18" charset="0"/>
              </a:rPr>
              <a:t> Ψαλμούς,</a:t>
            </a:r>
            <a:r>
              <a:rPr lang="el-GR" dirty="0">
                <a:ea typeface="Times New Roman" panose="02020603050405020304" pitchFamily="18" charset="0"/>
                <a:cs typeface="Times New Roman" panose="02020603050405020304" pitchFamily="18" charset="0"/>
              </a:rPr>
              <a:t> </a:t>
            </a:r>
            <a:r>
              <a:rPr lang="en-GB" dirty="0">
                <a:ea typeface="Times New Roman" panose="02020603050405020304" pitchFamily="18" charset="0"/>
                <a:cs typeface="Times New Roman" panose="02020603050405020304" pitchFamily="18" charset="0"/>
              </a:rPr>
              <a:t>PG</a:t>
            </a:r>
            <a:r>
              <a:rPr lang="el-GR" dirty="0">
                <a:ea typeface="Times New Roman" panose="02020603050405020304" pitchFamily="18" charset="0"/>
                <a:cs typeface="Times New Roman" panose="02020603050405020304" pitchFamily="18" charset="0"/>
              </a:rPr>
              <a:t> 27, 176 </a:t>
            </a:r>
            <a:r>
              <a:rPr lang="en-GB" dirty="0">
                <a:ea typeface="Times New Roman" panose="02020603050405020304" pitchFamily="18" charset="0"/>
                <a:cs typeface="Times New Roman" panose="02020603050405020304" pitchFamily="18" charset="0"/>
              </a:rPr>
              <a:t>C</a:t>
            </a:r>
            <a:r>
              <a:rPr lang="el-GR" dirty="0">
                <a:ea typeface="Times New Roman" panose="02020603050405020304" pitchFamily="18" charset="0"/>
                <a:cs typeface="Times New Roman" panose="02020603050405020304" pitchFamily="18" charset="0"/>
              </a:rPr>
              <a:t>),</a:t>
            </a:r>
            <a:r>
              <a:rPr lang="el-GR" dirty="0"/>
              <a:t> στη </a:t>
            </a:r>
            <a:r>
              <a:rPr lang="el-GR" u="sng" dirty="0"/>
              <a:t>ματαίωση της τελειωτικής πορείας</a:t>
            </a:r>
            <a:r>
              <a:rPr lang="en-GB" u="sng" dirty="0"/>
              <a:t> </a:t>
            </a:r>
            <a:r>
              <a:rPr lang="el-GR" dirty="0"/>
              <a:t>(</a:t>
            </a:r>
            <a:r>
              <a:rPr lang="el-GR" i="1" dirty="0" err="1"/>
              <a:t>Ὑπόμνημα</a:t>
            </a:r>
            <a:r>
              <a:rPr lang="el-GR" i="1" dirty="0"/>
              <a:t> </a:t>
            </a:r>
            <a:r>
              <a:rPr lang="el-GR" i="1" dirty="0" err="1"/>
              <a:t>εἰς</a:t>
            </a:r>
            <a:r>
              <a:rPr lang="el-GR" i="1" dirty="0"/>
              <a:t> </a:t>
            </a:r>
            <a:r>
              <a:rPr lang="el-GR" i="1" dirty="0" err="1"/>
              <a:t>τοὺς</a:t>
            </a:r>
            <a:r>
              <a:rPr lang="el-GR" i="1" dirty="0"/>
              <a:t> Ψαλμούς,</a:t>
            </a:r>
            <a:r>
              <a:rPr lang="el-GR" dirty="0"/>
              <a:t> </a:t>
            </a:r>
            <a:r>
              <a:rPr lang="en-GB" dirty="0"/>
              <a:t>PG</a:t>
            </a:r>
            <a:r>
              <a:rPr lang="el-GR" dirty="0"/>
              <a:t> 27, 536 Β) και στη </a:t>
            </a:r>
            <a:r>
              <a:rPr lang="el-GR" u="sng" dirty="0" err="1"/>
              <a:t>σκοτομήνη</a:t>
            </a:r>
            <a:r>
              <a:rPr lang="el-GR" u="sng" dirty="0"/>
              <a:t> της λογικής ψυχής</a:t>
            </a:r>
            <a:r>
              <a:rPr lang="en-GB" u="sng" dirty="0"/>
              <a:t> </a:t>
            </a:r>
            <a:r>
              <a:rPr lang="el-GR" dirty="0"/>
              <a:t>(</a:t>
            </a:r>
            <a:r>
              <a:rPr lang="el-GR" i="1" dirty="0"/>
              <a:t>Σχόλια </a:t>
            </a:r>
            <a:r>
              <a:rPr lang="el-GR" i="1" dirty="0" err="1"/>
              <a:t>εἰς</a:t>
            </a:r>
            <a:r>
              <a:rPr lang="el-GR" i="1" dirty="0"/>
              <a:t> </a:t>
            </a:r>
            <a:r>
              <a:rPr lang="el-GR" i="1" dirty="0" err="1"/>
              <a:t>τοὺς</a:t>
            </a:r>
            <a:r>
              <a:rPr lang="el-GR" i="1" dirty="0"/>
              <a:t> Ψαλμούς,</a:t>
            </a:r>
            <a:r>
              <a:rPr lang="el-GR" dirty="0"/>
              <a:t> </a:t>
            </a:r>
            <a:r>
              <a:rPr lang="en-GB" dirty="0"/>
              <a:t>PG</a:t>
            </a:r>
            <a:r>
              <a:rPr lang="el-GR" dirty="0"/>
              <a:t> 12, 1197 </a:t>
            </a:r>
            <a:r>
              <a:rPr lang="en-GB" dirty="0"/>
              <a:t>BC</a:t>
            </a:r>
            <a:r>
              <a:rPr lang="el-GR" dirty="0"/>
              <a:t>), που ταυτίζεται με την τύφλωση του ψυχικού όμματος</a:t>
            </a:r>
            <a:r>
              <a:rPr lang="en-GB" dirty="0"/>
              <a:t> </a:t>
            </a:r>
            <a:r>
              <a:rPr lang="el-GR" dirty="0"/>
              <a:t>(</a:t>
            </a:r>
            <a:r>
              <a:rPr lang="el-GR" i="1" dirty="0"/>
              <a:t>Λόγος </a:t>
            </a:r>
            <a:r>
              <a:rPr lang="el-GR" i="1" dirty="0" err="1"/>
              <a:t>πρὸς</a:t>
            </a:r>
            <a:r>
              <a:rPr lang="el-GR" i="1" dirty="0"/>
              <a:t> </a:t>
            </a:r>
            <a:r>
              <a:rPr lang="el-GR" i="1" dirty="0" err="1"/>
              <a:t>Εὐλόγιον</a:t>
            </a:r>
            <a:r>
              <a:rPr lang="el-GR" i="1" dirty="0"/>
              <a:t> </a:t>
            </a:r>
            <a:r>
              <a:rPr lang="el-GR" i="1" dirty="0" err="1"/>
              <a:t>μοναχὸν</a:t>
            </a:r>
            <a:r>
              <a:rPr lang="el-GR" i="1" dirty="0"/>
              <a:t>,</a:t>
            </a:r>
            <a:r>
              <a:rPr lang="el-GR" dirty="0"/>
              <a:t> </a:t>
            </a:r>
            <a:r>
              <a:rPr lang="en-GB" dirty="0"/>
              <a:t>PG</a:t>
            </a:r>
            <a:r>
              <a:rPr lang="el-GR" dirty="0"/>
              <a:t> 79, 1128 Α) και συνεπάγεται την κυριαρχία της άγνοιας.</a:t>
            </a:r>
          </a:p>
          <a:p>
            <a:endParaRPr lang="el-GR" dirty="0"/>
          </a:p>
          <a:p>
            <a:endParaRPr lang="el-GR" dirty="0"/>
          </a:p>
          <a:p>
            <a:pPr lvl="0"/>
            <a:endParaRPr lang="el-GR" dirty="0"/>
          </a:p>
          <a:p>
            <a:endParaRPr lang="el-GR" dirty="0"/>
          </a:p>
          <a:p>
            <a:endParaRPr lang="el-GR" dirty="0"/>
          </a:p>
        </p:txBody>
      </p:sp>
      <p:sp>
        <p:nvSpPr>
          <p:cNvPr id="4" name="Rectangle 1"/>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l-GR" sz="1800" b="0" i="0" u="none" strike="noStrike" cap="none" normalizeH="0" baseline="0" dirty="0">
                <a:ln>
                  <a:noFill/>
                </a:ln>
                <a:solidFill>
                  <a:schemeClr val="tx1"/>
                </a:solidFill>
                <a:effectLst/>
                <a:latin typeface="Arial" panose="020B0604020202020204" pitchFamily="34" charset="0"/>
              </a:rPr>
            </a:br>
            <a:endParaRPr kumimoji="0" lang="el-GR" sz="1800" b="0" i="0" u="none" strike="noStrike" cap="none" normalizeH="0" baseline="0" dirty="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7" name="Rectangle 4"/>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l-GR" sz="1800" b="0" i="0" u="none" strike="noStrike" cap="none" normalizeH="0" baseline="0" dirty="0">
                <a:ln>
                  <a:noFill/>
                </a:ln>
                <a:solidFill>
                  <a:schemeClr val="tx1"/>
                </a:solidFill>
                <a:effectLst/>
                <a:latin typeface="Arial" panose="020B0604020202020204" pitchFamily="34" charset="0"/>
              </a:rPr>
            </a:br>
            <a:endParaRPr kumimoji="0" lang="el-GR" sz="1800" b="0" i="0" u="none" strike="noStrike" cap="none" normalizeH="0" baseline="0" dirty="0">
              <a:ln>
                <a:noFill/>
              </a:ln>
              <a:solidFill>
                <a:schemeClr val="tx1"/>
              </a:solidFill>
              <a:effectLst/>
              <a:latin typeface="Arial" panose="020B0604020202020204" pitchFamily="34" charset="0"/>
            </a:endParaRPr>
          </a:p>
        </p:txBody>
      </p:sp>
      <p:sp>
        <p:nvSpPr>
          <p:cNvPr id="8" name="Rectangle 5"/>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Tree>
    <p:extLst>
      <p:ext uri="{BB962C8B-B14F-4D97-AF65-F5344CB8AC3E}">
        <p14:creationId xmlns:p14="http://schemas.microsoft.com/office/powerpoint/2010/main" val="16438558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736600"/>
          </a:xfrm>
        </p:spPr>
        <p:txBody>
          <a:bodyPr/>
          <a:lstStyle/>
          <a:p>
            <a:pPr algn="ctr"/>
            <a:r>
              <a:rPr lang="el-GR" dirty="0"/>
              <a:t>Το περιεχόμενο του αγώνα στο στάδιο της πρακτικής</a:t>
            </a:r>
          </a:p>
        </p:txBody>
      </p:sp>
      <p:sp>
        <p:nvSpPr>
          <p:cNvPr id="3" name="Θέση περιεχομένου 2"/>
          <p:cNvSpPr>
            <a:spLocks noGrp="1"/>
          </p:cNvSpPr>
          <p:nvPr>
            <p:ph idx="1"/>
          </p:nvPr>
        </p:nvSpPr>
        <p:spPr>
          <a:xfrm>
            <a:off x="0" y="736600"/>
            <a:ext cx="12192000" cy="6121399"/>
          </a:xfrm>
        </p:spPr>
        <p:txBody>
          <a:bodyPr>
            <a:normAutofit lnSpcReduction="10000"/>
          </a:bodyPr>
          <a:lstStyle/>
          <a:p>
            <a:pPr eaLnBrk="0" fontAlgn="base" hangingPunct="0">
              <a:lnSpc>
                <a:spcPct val="100000"/>
              </a:lnSpc>
              <a:spcBef>
                <a:spcPct val="0"/>
              </a:spcBef>
              <a:spcAft>
                <a:spcPct val="0"/>
              </a:spcAft>
            </a:pPr>
            <a:r>
              <a:rPr lang="el-GR" dirty="0">
                <a:ea typeface="Times New Roman" panose="02020603050405020304" pitchFamily="18" charset="0"/>
              </a:rPr>
              <a:t>Αυτοί οι παράγοντες δημιουργούν μία "</a:t>
            </a:r>
            <a:r>
              <a:rPr lang="el-GR" i="1" dirty="0" err="1">
                <a:ea typeface="Times New Roman" panose="02020603050405020304" pitchFamily="18" charset="0"/>
              </a:rPr>
              <a:t>παρὰ</a:t>
            </a:r>
            <a:r>
              <a:rPr lang="el-GR" i="1" dirty="0">
                <a:ea typeface="Times New Roman" panose="02020603050405020304" pitchFamily="18" charset="0"/>
              </a:rPr>
              <a:t> φύσιν</a:t>
            </a:r>
            <a:r>
              <a:rPr lang="el-GR" dirty="0">
                <a:ea typeface="Times New Roman" panose="02020603050405020304" pitchFamily="18" charset="0"/>
              </a:rPr>
              <a:t>" για τον άνθρωπο κατάσταση (</a:t>
            </a:r>
            <a:r>
              <a:rPr lang="el-GR" i="1" dirty="0">
                <a:ea typeface="Times New Roman" panose="02020603050405020304" pitchFamily="18" charset="0"/>
                <a:cs typeface="Times New Roman" panose="02020603050405020304" pitchFamily="18" charset="0"/>
              </a:rPr>
              <a:t>Σχόλια </a:t>
            </a:r>
            <a:r>
              <a:rPr lang="el-GR" i="1" dirty="0" err="1">
                <a:ea typeface="Times New Roman" panose="02020603050405020304" pitchFamily="18" charset="0"/>
                <a:cs typeface="Times New Roman" panose="02020603050405020304" pitchFamily="18" charset="0"/>
              </a:rPr>
              <a:t>εἰς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τοὺς</a:t>
            </a:r>
            <a:r>
              <a:rPr lang="el-GR" i="1" dirty="0">
                <a:ea typeface="Times New Roman" panose="02020603050405020304" pitchFamily="18" charset="0"/>
                <a:cs typeface="Times New Roman" panose="02020603050405020304" pitchFamily="18" charset="0"/>
              </a:rPr>
              <a:t> Ψαλμούς</a:t>
            </a:r>
            <a:r>
              <a:rPr lang="el-GR" dirty="0">
                <a:ea typeface="Times New Roman" panose="02020603050405020304" pitchFamily="18" charset="0"/>
                <a:cs typeface="Times New Roman" panose="02020603050405020304" pitchFamily="18" charset="0"/>
              </a:rPr>
              <a:t>, </a:t>
            </a:r>
            <a:r>
              <a:rPr lang="en-GB" dirty="0">
                <a:ea typeface="Times New Roman" panose="02020603050405020304" pitchFamily="18" charset="0"/>
                <a:cs typeface="Times New Roman" panose="02020603050405020304" pitchFamily="18" charset="0"/>
              </a:rPr>
              <a:t>PG</a:t>
            </a:r>
            <a:r>
              <a:rPr lang="el-GR" dirty="0">
                <a:ea typeface="Times New Roman" panose="02020603050405020304" pitchFamily="18" charset="0"/>
                <a:cs typeface="Times New Roman" panose="02020603050405020304" pitchFamily="18" charset="0"/>
              </a:rPr>
              <a:t> 12, 1132 </a:t>
            </a:r>
            <a:r>
              <a:rPr lang="en-GB" dirty="0">
                <a:ea typeface="Times New Roman" panose="02020603050405020304" pitchFamily="18" charset="0"/>
                <a:cs typeface="Times New Roman" panose="02020603050405020304" pitchFamily="18" charset="0"/>
              </a:rPr>
              <a:t>C</a:t>
            </a:r>
            <a:r>
              <a:rPr lang="el-GR" dirty="0">
                <a:ea typeface="Times New Roman" panose="02020603050405020304" pitchFamily="18" charset="0"/>
                <a:cs typeface="Times New Roman" panose="02020603050405020304" pitchFamily="18" charset="0"/>
              </a:rPr>
              <a:t>), </a:t>
            </a:r>
            <a:r>
              <a:rPr lang="el-GR" dirty="0">
                <a:ea typeface="Times New Roman" panose="02020603050405020304" pitchFamily="18" charset="0"/>
              </a:rPr>
              <a:t>φανερώνοντας ταυτόχρονα και τα σημεία απ’ όπου αρδεύεται ο θάνατος (</a:t>
            </a:r>
            <a:r>
              <a:rPr lang="el-GR" i="1" dirty="0">
                <a:ea typeface="Times New Roman" panose="02020603050405020304" pitchFamily="18" charset="0"/>
                <a:cs typeface="Times New Roman" panose="02020603050405020304" pitchFamily="18" charset="0"/>
              </a:rPr>
              <a:t>Σχόλια </a:t>
            </a:r>
            <a:r>
              <a:rPr lang="el-GR" i="1" dirty="0" err="1">
                <a:ea typeface="Times New Roman" panose="02020603050405020304" pitchFamily="18" charset="0"/>
                <a:cs typeface="Times New Roman" panose="02020603050405020304" pitchFamily="18" charset="0"/>
              </a:rPr>
              <a:t>εἰς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τοὺς</a:t>
            </a:r>
            <a:r>
              <a:rPr lang="el-GR" i="1" dirty="0">
                <a:ea typeface="Times New Roman" panose="02020603050405020304" pitchFamily="18" charset="0"/>
                <a:cs typeface="Times New Roman" panose="02020603050405020304" pitchFamily="18" charset="0"/>
              </a:rPr>
              <a:t> Ψαλμούς,</a:t>
            </a:r>
            <a:r>
              <a:rPr lang="el-GR" dirty="0">
                <a:ea typeface="Times New Roman" panose="02020603050405020304" pitchFamily="18" charset="0"/>
                <a:cs typeface="Times New Roman" panose="02020603050405020304" pitchFamily="18" charset="0"/>
              </a:rPr>
              <a:t>  </a:t>
            </a:r>
            <a:r>
              <a:rPr lang="en-GB" dirty="0">
                <a:ea typeface="Times New Roman" panose="02020603050405020304" pitchFamily="18" charset="0"/>
                <a:cs typeface="Times New Roman" panose="02020603050405020304" pitchFamily="18" charset="0"/>
              </a:rPr>
              <a:t>PG</a:t>
            </a:r>
            <a:r>
              <a:rPr lang="el-GR" dirty="0">
                <a:ea typeface="Times New Roman" panose="02020603050405020304" pitchFamily="18" charset="0"/>
                <a:cs typeface="Times New Roman" panose="02020603050405020304" pitchFamily="18" charset="0"/>
              </a:rPr>
              <a:t> 12, 1132 </a:t>
            </a:r>
            <a:r>
              <a:rPr lang="en-GB" dirty="0">
                <a:ea typeface="Times New Roman" panose="02020603050405020304" pitchFamily="18" charset="0"/>
                <a:cs typeface="Times New Roman" panose="02020603050405020304" pitchFamily="18" charset="0"/>
              </a:rPr>
              <a:t>C</a:t>
            </a:r>
            <a:r>
              <a:rPr lang="el-GR" dirty="0">
                <a:ea typeface="Times New Roman" panose="02020603050405020304" pitchFamily="18" charset="0"/>
                <a:cs typeface="Times New Roman" panose="02020603050405020304" pitchFamily="18" charset="0"/>
              </a:rPr>
              <a:t>).</a:t>
            </a:r>
          </a:p>
          <a:p>
            <a:pPr eaLnBrk="0" fontAlgn="base" hangingPunct="0">
              <a:lnSpc>
                <a:spcPct val="100000"/>
              </a:lnSpc>
              <a:spcBef>
                <a:spcPct val="0"/>
              </a:spcBef>
              <a:spcAft>
                <a:spcPct val="0"/>
              </a:spcAft>
            </a:pPr>
            <a:r>
              <a:rPr lang="el-GR" dirty="0"/>
              <a:t>Ο Ευάγριος ονομάζει "</a:t>
            </a:r>
            <a:r>
              <a:rPr lang="el-GR" b="1" i="1" dirty="0"/>
              <a:t>πρόσκομμα</a:t>
            </a:r>
            <a:r>
              <a:rPr lang="el-GR" dirty="0"/>
              <a:t>" κάθε ακάθαρτο λογισμό και ψευδή γνώση που </a:t>
            </a:r>
            <a:r>
              <a:rPr lang="el-GR" dirty="0" err="1"/>
              <a:t>αποπλανεί</a:t>
            </a:r>
            <a:r>
              <a:rPr lang="el-GR" dirty="0"/>
              <a:t> την ανθρώπινη στόχευση από το θεϊκό προσανατολισμό της,</a:t>
            </a:r>
            <a:r>
              <a:rPr lang="en-GB" dirty="0"/>
              <a:t> </a:t>
            </a:r>
            <a:r>
              <a:rPr lang="el-GR" dirty="0"/>
              <a:t>(</a:t>
            </a:r>
            <a:r>
              <a:rPr lang="el-GR" i="1" dirty="0"/>
              <a:t>Σχόλια </a:t>
            </a:r>
            <a:r>
              <a:rPr lang="el-GR" i="1" dirty="0" err="1"/>
              <a:t>εἰς</a:t>
            </a:r>
            <a:r>
              <a:rPr lang="el-GR" i="1" dirty="0"/>
              <a:t> </a:t>
            </a:r>
            <a:r>
              <a:rPr lang="el-GR" i="1" dirty="0" err="1"/>
              <a:t>τὰς</a:t>
            </a:r>
            <a:r>
              <a:rPr lang="el-GR" i="1" dirty="0"/>
              <a:t> Παροιμίας 355</a:t>
            </a:r>
            <a:r>
              <a:rPr lang="el-GR" dirty="0"/>
              <a:t>, </a:t>
            </a:r>
            <a:r>
              <a:rPr lang="en-GB" dirty="0" err="1"/>
              <a:t>SChr</a:t>
            </a:r>
            <a:r>
              <a:rPr lang="el-GR" dirty="0"/>
              <a:t>340 , σ. 130), ενώ χαρακτηρίζει </a:t>
            </a:r>
            <a:r>
              <a:rPr lang="el-GR" b="1" dirty="0"/>
              <a:t>πνευματική μοιχεία </a:t>
            </a:r>
            <a:r>
              <a:rPr lang="el-GR" dirty="0"/>
              <a:t>οποιαδήποτε κοινωνία και επιμιξία του ανθρώπου με την κακία</a:t>
            </a:r>
            <a:r>
              <a:rPr lang="en-GB" dirty="0"/>
              <a:t> </a:t>
            </a:r>
            <a:r>
              <a:rPr lang="el-GR" dirty="0"/>
              <a:t>(</a:t>
            </a:r>
            <a:r>
              <a:rPr lang="el-GR" i="1" dirty="0"/>
              <a:t>Σχόλια </a:t>
            </a:r>
            <a:r>
              <a:rPr lang="el-GR" i="1" dirty="0" err="1"/>
              <a:t>εἰς</a:t>
            </a:r>
            <a:r>
              <a:rPr lang="el-GR" i="1" dirty="0"/>
              <a:t> </a:t>
            </a:r>
            <a:r>
              <a:rPr lang="el-GR" i="1" dirty="0" err="1"/>
              <a:t>τὰς</a:t>
            </a:r>
            <a:r>
              <a:rPr lang="el-GR" i="1" dirty="0"/>
              <a:t> Παροιμίας 85, </a:t>
            </a:r>
            <a:r>
              <a:rPr lang="en-GB" dirty="0" err="1"/>
              <a:t>SChr</a:t>
            </a:r>
            <a:r>
              <a:rPr lang="el-GR" dirty="0"/>
              <a:t>340 , σ. 184) υιοθετώντας την έννοια της μοιχείας από τη </a:t>
            </a:r>
            <a:r>
              <a:rPr lang="el-GR" dirty="0" err="1"/>
              <a:t>μακαριανή</a:t>
            </a:r>
            <a:r>
              <a:rPr lang="el-GR" dirty="0"/>
              <a:t> θεολογία. </a:t>
            </a:r>
          </a:p>
          <a:p>
            <a:pPr eaLnBrk="0" fontAlgn="base" hangingPunct="0">
              <a:lnSpc>
                <a:spcPct val="100000"/>
              </a:lnSpc>
              <a:spcBef>
                <a:spcPct val="0"/>
              </a:spcBef>
              <a:spcAft>
                <a:spcPct val="0"/>
              </a:spcAft>
            </a:pPr>
            <a:r>
              <a:rPr lang="el-GR" dirty="0"/>
              <a:t>Ο Μακάριος τονίζει ότι ο άνθρωπος που δεν αποκρούει, αλλά καταδέχεται τον πονηρό λογισμό, δεν κάνει </a:t>
            </a:r>
            <a:r>
              <a:rPr lang="el-GR" dirty="0" err="1"/>
              <a:t>τίποτ</a:t>
            </a:r>
            <a:r>
              <a:rPr lang="el-GR" dirty="0"/>
              <a:t>’ άλλο από το να μοιχεύει μέσα στην ίδια του την ψυχή. Στο σημείο αυτό, η συμφωνία του Διαδόχου είναι απόλυτη, αφού χαρακτηρίζει την παρεκτροπή της παρακοής ως πνευματική μοιχεία (</a:t>
            </a:r>
            <a:r>
              <a:rPr lang="el-GR" i="1" dirty="0" err="1"/>
              <a:t>Ἑκατὸ</a:t>
            </a:r>
            <a:r>
              <a:rPr lang="el-GR" i="1" dirty="0"/>
              <a:t> </a:t>
            </a:r>
            <a:r>
              <a:rPr lang="el-GR" i="1" dirty="0" err="1"/>
              <a:t>Γνωστικὰ</a:t>
            </a:r>
            <a:r>
              <a:rPr lang="el-GR" i="1" dirty="0"/>
              <a:t> Κεφάλαια </a:t>
            </a:r>
            <a:r>
              <a:rPr lang="el-GR" i="1" dirty="0" err="1"/>
              <a:t>μβ</a:t>
            </a:r>
            <a:r>
              <a:rPr lang="el-GR" i="1" dirty="0"/>
              <a:t>΄,</a:t>
            </a:r>
            <a:r>
              <a:rPr lang="el-GR" dirty="0"/>
              <a:t> </a:t>
            </a:r>
            <a:r>
              <a:rPr lang="en-GB" dirty="0" err="1"/>
              <a:t>SChr</a:t>
            </a:r>
            <a:r>
              <a:rPr lang="el-GR" dirty="0"/>
              <a:t>5 , σ. 109).</a:t>
            </a:r>
          </a:p>
          <a:p>
            <a:pPr eaLnBrk="0" fontAlgn="base" hangingPunct="0">
              <a:lnSpc>
                <a:spcPct val="100000"/>
              </a:lnSpc>
              <a:spcBef>
                <a:spcPct val="0"/>
              </a:spcBef>
              <a:spcAft>
                <a:spcPct val="0"/>
              </a:spcAft>
            </a:pPr>
            <a:endParaRPr lang="el-GR" dirty="0"/>
          </a:p>
          <a:p>
            <a:pPr eaLnBrk="0" fontAlgn="base" hangingPunct="0">
              <a:lnSpc>
                <a:spcPct val="100000"/>
              </a:lnSpc>
              <a:spcBef>
                <a:spcPct val="0"/>
              </a:spcBef>
              <a:spcAft>
                <a:spcPct val="0"/>
              </a:spcAft>
            </a:pPr>
            <a:endParaRPr lang="el-GR" dirty="0">
              <a:ea typeface="Times New Roman" panose="02020603050405020304" pitchFamily="18" charset="0"/>
              <a:cs typeface="Times New Roman" panose="02020603050405020304" pitchFamily="18" charset="0"/>
            </a:endParaRPr>
          </a:p>
          <a:p>
            <a:pPr marL="0" indent="0" eaLnBrk="0" fontAlgn="base" hangingPunct="0">
              <a:lnSpc>
                <a:spcPct val="100000"/>
              </a:lnSpc>
              <a:spcBef>
                <a:spcPct val="0"/>
              </a:spcBef>
              <a:spcAft>
                <a:spcPct val="0"/>
              </a:spcAft>
              <a:buNone/>
            </a:pPr>
            <a:endParaRPr lang="el-GR" dirty="0"/>
          </a:p>
          <a:p>
            <a:pPr marL="0" lvl="0" indent="0" eaLnBrk="0" fontAlgn="base" hangingPunct="0">
              <a:lnSpc>
                <a:spcPct val="100000"/>
              </a:lnSpc>
              <a:spcBef>
                <a:spcPct val="0"/>
              </a:spcBef>
              <a:spcAft>
                <a:spcPct val="0"/>
              </a:spcAft>
              <a:buNone/>
            </a:pPr>
            <a:endParaRPr lang="el-GR" sz="2400" dirty="0">
              <a:latin typeface="Arial" panose="020B0604020202020204" pitchFamily="34" charset="0"/>
            </a:endParaRPr>
          </a:p>
          <a:p>
            <a:pPr marL="0" indent="0" eaLnBrk="0" fontAlgn="base" hangingPunct="0">
              <a:lnSpc>
                <a:spcPct val="100000"/>
              </a:lnSpc>
              <a:spcBef>
                <a:spcPct val="0"/>
              </a:spcBef>
              <a:spcAft>
                <a:spcPct val="0"/>
              </a:spcAft>
              <a:buNone/>
            </a:pPr>
            <a:endParaRPr lang="el-GR" dirty="0"/>
          </a:p>
          <a:p>
            <a:pPr marL="0" lvl="0" indent="0" eaLnBrk="0" fontAlgn="base" hangingPunct="0">
              <a:lnSpc>
                <a:spcPct val="100000"/>
              </a:lnSpc>
              <a:spcBef>
                <a:spcPct val="0"/>
              </a:spcBef>
              <a:spcAft>
                <a:spcPct val="0"/>
              </a:spcAft>
              <a:buNone/>
            </a:pPr>
            <a:endParaRPr lang="el-GR" sz="2400" dirty="0">
              <a:latin typeface="Arial" panose="020B0604020202020204" pitchFamily="34" charset="0"/>
            </a:endParaRPr>
          </a:p>
        </p:txBody>
      </p:sp>
      <p:sp>
        <p:nvSpPr>
          <p:cNvPr id="4" name="Rectangle 1"/>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l-GR" sz="1800" b="0" i="0" u="none" strike="noStrike" cap="none" normalizeH="0" baseline="0" dirty="0">
                <a:ln>
                  <a:noFill/>
                </a:ln>
                <a:solidFill>
                  <a:schemeClr val="tx1"/>
                </a:solidFill>
                <a:effectLst/>
                <a:latin typeface="Arial" panose="020B0604020202020204" pitchFamily="34" charset="0"/>
              </a:rPr>
            </a:br>
            <a:endParaRPr kumimoji="0" lang="el-GR" sz="1800" b="0" i="0" u="none" strike="noStrike" cap="none" normalizeH="0" baseline="0" dirty="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6" name="Rectangle 3"/>
          <p:cNvSpPr>
            <a:spLocks noChangeArrowheads="1"/>
          </p:cNvSpPr>
          <p:nvPr/>
        </p:nvSpPr>
        <p:spPr bwMode="auto">
          <a:xfrm>
            <a:off x="5876068" y="53459"/>
            <a:ext cx="4398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anose="020B0604020202020204" pitchFamily="34" charset="0"/>
            </a:endParaRPr>
          </a:p>
        </p:txBody>
      </p:sp>
      <p:sp>
        <p:nvSpPr>
          <p:cNvPr id="7" name="Rectangle 4"/>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l-GR" sz="1800" b="0" i="0" u="none" strike="noStrike" cap="none" normalizeH="0" baseline="0" dirty="0">
                <a:ln>
                  <a:noFill/>
                </a:ln>
                <a:solidFill>
                  <a:schemeClr val="tx1"/>
                </a:solidFill>
                <a:effectLst/>
                <a:latin typeface="Arial" panose="020B0604020202020204" pitchFamily="34" charset="0"/>
              </a:rPr>
            </a:br>
            <a:endParaRPr kumimoji="0" lang="el-GR" sz="1800" b="0" i="0" u="none" strike="noStrike" cap="none" normalizeH="0" baseline="0" dirty="0">
              <a:ln>
                <a:noFill/>
              </a:ln>
              <a:solidFill>
                <a:schemeClr val="tx1"/>
              </a:solidFill>
              <a:effectLst/>
              <a:latin typeface="Arial" panose="020B0604020202020204" pitchFamily="34" charset="0"/>
            </a:endParaRPr>
          </a:p>
        </p:txBody>
      </p:sp>
      <p:sp>
        <p:nvSpPr>
          <p:cNvPr id="8" name="Rectangle 5"/>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9" name="Rectangle 6"/>
          <p:cNvSpPr>
            <a:spLocks noChangeArrowheads="1"/>
          </p:cNvSpPr>
          <p:nvPr/>
        </p:nvSpPr>
        <p:spPr bwMode="auto">
          <a:xfrm>
            <a:off x="5876068" y="53459"/>
            <a:ext cx="4398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819624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685800"/>
          </a:xfrm>
        </p:spPr>
        <p:txBody>
          <a:bodyPr>
            <a:normAutofit fontScale="90000"/>
          </a:bodyPr>
          <a:lstStyle/>
          <a:p>
            <a:pPr algn="ctr"/>
            <a:r>
              <a:rPr lang="el-GR" dirty="0"/>
              <a:t>Το περιεχόμενο του αγώνα στο στάδιο της πρακτικής</a:t>
            </a:r>
          </a:p>
        </p:txBody>
      </p:sp>
      <p:sp>
        <p:nvSpPr>
          <p:cNvPr id="3" name="Θέση περιεχομένου 2"/>
          <p:cNvSpPr>
            <a:spLocks noGrp="1"/>
          </p:cNvSpPr>
          <p:nvPr>
            <p:ph idx="1"/>
          </p:nvPr>
        </p:nvSpPr>
        <p:spPr>
          <a:xfrm>
            <a:off x="0" y="568324"/>
            <a:ext cx="12192000" cy="6289675"/>
          </a:xfrm>
        </p:spPr>
        <p:txBody>
          <a:bodyPr>
            <a:normAutofit fontScale="40000" lnSpcReduction="20000"/>
          </a:bodyPr>
          <a:lstStyle/>
          <a:p>
            <a:pPr eaLnBrk="0" fontAlgn="base" hangingPunct="0">
              <a:lnSpc>
                <a:spcPct val="100000"/>
              </a:lnSpc>
              <a:spcBef>
                <a:spcPct val="0"/>
              </a:spcBef>
              <a:spcAft>
                <a:spcPct val="0"/>
              </a:spcAft>
            </a:pPr>
            <a:r>
              <a:rPr lang="el-GR" sz="7000" dirty="0">
                <a:ea typeface="Times New Roman" panose="02020603050405020304" pitchFamily="18" charset="0"/>
              </a:rPr>
              <a:t>Πρώτος λοιπόν ο Μακάριος, υποστηρίζει ότι το μέτρο του αγώνα συνίσταται στην αποφυγή της </a:t>
            </a:r>
            <a:r>
              <a:rPr lang="el-GR" sz="7000" b="1" dirty="0">
                <a:ea typeface="Times New Roman" panose="02020603050405020304" pitchFamily="18" charset="0"/>
              </a:rPr>
              <a:t>πνευματικής μοιχείας </a:t>
            </a:r>
            <a:r>
              <a:rPr lang="el-GR" sz="7000" dirty="0">
                <a:ea typeface="Times New Roman" panose="02020603050405020304" pitchFamily="18" charset="0"/>
              </a:rPr>
              <a:t>με την πάταξη της ηδυπάθειας και τη νοητική αντίσταση απέναντι στους λογισμούς</a:t>
            </a:r>
            <a:r>
              <a:rPr lang="el-GR" sz="7000"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Τὸ</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οὖν</a:t>
            </a:r>
            <a:r>
              <a:rPr lang="el-GR" sz="7000" i="1" dirty="0">
                <a:ea typeface="Times New Roman" panose="02020603050405020304" pitchFamily="18" charset="0"/>
                <a:cs typeface="Times New Roman" panose="02020603050405020304" pitchFamily="18" charset="0"/>
              </a:rPr>
              <a:t> μέτρον </a:t>
            </a:r>
            <a:r>
              <a:rPr lang="el-GR" sz="7000" i="1" dirty="0" err="1">
                <a:ea typeface="Times New Roman" panose="02020603050405020304" pitchFamily="18" charset="0"/>
                <a:cs typeface="Times New Roman" panose="02020603050405020304" pitchFamily="18" charset="0"/>
              </a:rPr>
              <a:t>τοῦ</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ἀγῶνος</a:t>
            </a:r>
            <a:r>
              <a:rPr lang="el-GR" sz="7000" i="1" dirty="0">
                <a:ea typeface="Times New Roman" panose="02020603050405020304" pitchFamily="18" charset="0"/>
                <a:cs typeface="Times New Roman" panose="02020603050405020304" pitchFamily="18" charset="0"/>
              </a:rPr>
              <a:t> σου </a:t>
            </a:r>
            <a:r>
              <a:rPr lang="el-GR" sz="7000" i="1" dirty="0" err="1">
                <a:ea typeface="Times New Roman" panose="02020603050405020304" pitchFamily="18" charset="0"/>
                <a:cs typeface="Times New Roman" panose="02020603050405020304" pitchFamily="18" charset="0"/>
              </a:rPr>
              <a:t>τοῦτό</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ἐστιν</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ἵνα</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μὴ</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μοιχεύσῃς</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ἐν</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τοῖς</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λογισμοῖς</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ἀλλ</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ἵνα</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ἀντιστῇς</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τῷ</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νῷ</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καὶ</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ἔσωθεν</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ποιήσῃς</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πόλεμον</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καὶ</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ἀγῶνα</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ὑπακούσῃς</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μηδὲ</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συνηδυνθῇς</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τῇ</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κακίᾳ</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ἐν</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τοῖς</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λογισμοῖς</a:t>
            </a:r>
            <a:r>
              <a:rPr lang="el-GR" sz="7000" dirty="0">
                <a:ea typeface="Times New Roman" panose="02020603050405020304" pitchFamily="18" charset="0"/>
                <a:cs typeface="Times New Roman" panose="02020603050405020304" pitchFamily="18" charset="0"/>
              </a:rPr>
              <a:t>"</a:t>
            </a:r>
            <a:r>
              <a:rPr lang="el-GR" sz="7000" i="1" dirty="0">
                <a:ea typeface="Times New Roman" panose="02020603050405020304" pitchFamily="18" charset="0"/>
                <a:cs typeface="Times New Roman" panose="02020603050405020304" pitchFamily="18" charset="0"/>
              </a:rPr>
              <a:t> </a:t>
            </a:r>
            <a:r>
              <a:rPr lang="el-GR" sz="7000" dirty="0">
                <a:ea typeface="Times New Roman" panose="02020603050405020304" pitchFamily="18" charset="0"/>
                <a:cs typeface="Times New Roman" panose="02020603050405020304" pitchFamily="18" charset="0"/>
              </a:rPr>
              <a:t>(</a:t>
            </a:r>
            <a:r>
              <a:rPr lang="el-GR" sz="7000" i="1" dirty="0" err="1">
                <a:ea typeface="Times New Roman" panose="02020603050405020304" pitchFamily="18" charset="0"/>
                <a:cs typeface="Times New Roman" panose="02020603050405020304" pitchFamily="18" charset="0"/>
              </a:rPr>
              <a:t>Ὁμιλίαι</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Πνευματικαὶ</a:t>
            </a:r>
            <a:r>
              <a:rPr lang="el-GR" sz="7000" i="1" dirty="0">
                <a:ea typeface="Times New Roman" panose="02020603050405020304" pitchFamily="18" charset="0"/>
                <a:cs typeface="Times New Roman" panose="02020603050405020304" pitchFamily="18" charset="0"/>
              </a:rPr>
              <a:t> ΙΕ΄, </a:t>
            </a:r>
            <a:r>
              <a:rPr lang="en-GB" sz="7000" dirty="0">
                <a:ea typeface="Times New Roman" panose="02020603050405020304" pitchFamily="18" charset="0"/>
                <a:cs typeface="Times New Roman" panose="02020603050405020304" pitchFamily="18" charset="0"/>
              </a:rPr>
              <a:t>PG</a:t>
            </a:r>
            <a:r>
              <a:rPr lang="el-GR" sz="7000" dirty="0">
                <a:ea typeface="Times New Roman" panose="02020603050405020304" pitchFamily="18" charset="0"/>
                <a:cs typeface="Times New Roman" panose="02020603050405020304" pitchFamily="18" charset="0"/>
              </a:rPr>
              <a:t> 34, 593 </a:t>
            </a:r>
            <a:r>
              <a:rPr lang="en-GB" sz="7000" dirty="0">
                <a:ea typeface="Times New Roman" panose="02020603050405020304" pitchFamily="18" charset="0"/>
                <a:cs typeface="Times New Roman" panose="02020603050405020304" pitchFamily="18" charset="0"/>
              </a:rPr>
              <a:t>D</a:t>
            </a:r>
            <a:r>
              <a:rPr lang="el-GR" sz="7000" dirty="0">
                <a:ea typeface="Times New Roman" panose="02020603050405020304" pitchFamily="18" charset="0"/>
                <a:cs typeface="Times New Roman" panose="02020603050405020304" pitchFamily="18" charset="0"/>
              </a:rPr>
              <a:t> - 596 </a:t>
            </a:r>
            <a:r>
              <a:rPr lang="en-GB" sz="7000" dirty="0">
                <a:ea typeface="Times New Roman" panose="02020603050405020304" pitchFamily="18" charset="0"/>
                <a:cs typeface="Times New Roman" panose="02020603050405020304" pitchFamily="18" charset="0"/>
              </a:rPr>
              <a:t>A</a:t>
            </a:r>
            <a:r>
              <a:rPr lang="el-GR" sz="7000" dirty="0">
                <a:ea typeface="Times New Roman" panose="02020603050405020304" pitchFamily="18" charset="0"/>
                <a:cs typeface="Times New Roman" panose="02020603050405020304" pitchFamily="18" charset="0"/>
              </a:rPr>
              <a:t>). </a:t>
            </a:r>
            <a:r>
              <a:rPr lang="el-GR" sz="7000" dirty="0"/>
              <a:t>Η στάση αυτή θεωρείται αναγκαία, φρόνιμη και ψυχωφελής.</a:t>
            </a:r>
          </a:p>
          <a:p>
            <a:pPr eaLnBrk="0" fontAlgn="base" hangingPunct="0">
              <a:lnSpc>
                <a:spcPct val="100000"/>
              </a:lnSpc>
              <a:spcBef>
                <a:spcPct val="0"/>
              </a:spcBef>
              <a:spcAft>
                <a:spcPct val="0"/>
              </a:spcAft>
            </a:pPr>
            <a:r>
              <a:rPr lang="el-GR" sz="7000" dirty="0"/>
              <a:t>Σε αντίθετη περίπτωση, η εγκατάλειψη στην ηδονή αποβαίνει πνευματικά μοιραία, γιατί τελικά ταυτίζεται με την </a:t>
            </a:r>
            <a:r>
              <a:rPr lang="el-GR" sz="7000" b="1" dirty="0"/>
              <a:t>προδοσία του Θεού </a:t>
            </a:r>
            <a:r>
              <a:rPr lang="el-GR" sz="7000" dirty="0"/>
              <a:t>(</a:t>
            </a:r>
            <a:r>
              <a:rPr lang="el-GR" sz="7000" i="1" dirty="0"/>
              <a:t>Σχόλια </a:t>
            </a:r>
            <a:r>
              <a:rPr lang="el-GR" sz="7000" i="1" dirty="0" err="1"/>
              <a:t>εἰς</a:t>
            </a:r>
            <a:r>
              <a:rPr lang="el-GR" sz="7000" i="1" dirty="0"/>
              <a:t> </a:t>
            </a:r>
            <a:r>
              <a:rPr lang="el-GR" sz="7000" i="1" dirty="0" err="1"/>
              <a:t>τὰς</a:t>
            </a:r>
            <a:r>
              <a:rPr lang="el-GR" sz="7000" i="1" dirty="0"/>
              <a:t> Παροιμίας 271,</a:t>
            </a:r>
            <a:r>
              <a:rPr lang="el-GR" sz="7000" dirty="0"/>
              <a:t> </a:t>
            </a:r>
            <a:r>
              <a:rPr lang="en-GB" sz="7000" dirty="0" err="1"/>
              <a:t>SChr</a:t>
            </a:r>
            <a:r>
              <a:rPr lang="el-GR" sz="7000" dirty="0"/>
              <a:t>340 , σ. 364). Προδότης των θείων δωρεών αποδεικνύεται ο φιλήδονος, ο οποίος σύμφωνα με μία αναντίρρητη φυσική ακολουθία "</a:t>
            </a:r>
            <a:r>
              <a:rPr lang="el-GR" sz="7000" i="1" dirty="0" err="1"/>
              <a:t>ὠδίνει</a:t>
            </a:r>
            <a:r>
              <a:rPr lang="el-GR" sz="7000" i="1" dirty="0"/>
              <a:t> </a:t>
            </a:r>
            <a:r>
              <a:rPr lang="el-GR" sz="7000" i="1" dirty="0" err="1"/>
              <a:t>ἀδικίαν</a:t>
            </a:r>
            <a:r>
              <a:rPr lang="el-GR" sz="7000" i="1" dirty="0"/>
              <a:t> </a:t>
            </a:r>
            <a:r>
              <a:rPr lang="el-GR" sz="7000" i="1" dirty="0" err="1"/>
              <a:t>καὶ</a:t>
            </a:r>
            <a:r>
              <a:rPr lang="el-GR" sz="7000" i="1" dirty="0"/>
              <a:t> τίκτει </a:t>
            </a:r>
            <a:r>
              <a:rPr lang="el-GR" sz="7000" i="1" dirty="0" err="1"/>
              <a:t>ἀνομίαν</a:t>
            </a:r>
            <a:r>
              <a:rPr lang="el-GR" sz="7000" dirty="0"/>
              <a:t>"</a:t>
            </a:r>
            <a:r>
              <a:rPr lang="en-GB" sz="7000" dirty="0"/>
              <a:t> </a:t>
            </a:r>
            <a:r>
              <a:rPr lang="el-GR" sz="7000" dirty="0"/>
              <a:t>(</a:t>
            </a:r>
            <a:r>
              <a:rPr lang="el-GR" sz="7000" i="1" dirty="0"/>
              <a:t>Σχόλια </a:t>
            </a:r>
            <a:r>
              <a:rPr lang="el-GR" sz="7000" i="1" dirty="0" err="1"/>
              <a:t>εἰς</a:t>
            </a:r>
            <a:r>
              <a:rPr lang="el-GR" sz="7000" i="1" dirty="0"/>
              <a:t> </a:t>
            </a:r>
            <a:r>
              <a:rPr lang="el-GR" sz="7000" i="1" dirty="0" err="1"/>
              <a:t>τοὺς</a:t>
            </a:r>
            <a:r>
              <a:rPr lang="el-GR" sz="7000" i="1" dirty="0"/>
              <a:t> Ψαλμούς,</a:t>
            </a:r>
            <a:r>
              <a:rPr lang="el-GR" sz="7000" dirty="0"/>
              <a:t> </a:t>
            </a:r>
            <a:r>
              <a:rPr lang="en-GB" sz="7000" dirty="0"/>
              <a:t>PG</a:t>
            </a:r>
            <a:r>
              <a:rPr lang="el-GR" sz="7000" dirty="0"/>
              <a:t> 12, 1181 Β</a:t>
            </a:r>
            <a:r>
              <a:rPr lang="en-GB" sz="7000" dirty="0"/>
              <a:t>C</a:t>
            </a:r>
            <a:r>
              <a:rPr lang="el-GR" sz="7000" dirty="0"/>
              <a:t>).</a:t>
            </a:r>
          </a:p>
          <a:p>
            <a:pPr lvl="0" eaLnBrk="0" fontAlgn="base" hangingPunct="0">
              <a:lnSpc>
                <a:spcPct val="100000"/>
              </a:lnSpc>
              <a:spcBef>
                <a:spcPct val="0"/>
              </a:spcBef>
              <a:spcAft>
                <a:spcPct val="0"/>
              </a:spcAft>
            </a:pPr>
            <a:r>
              <a:rPr lang="el-GR" sz="7000" dirty="0"/>
              <a:t>Η κατάργηση της πνευματικής φιληδονίας για την τελική προσέγγιση της αληθινής γνώσης  θεωρείται αυτονόητη. </a:t>
            </a:r>
            <a:r>
              <a:rPr lang="el-GR" sz="7000" dirty="0">
                <a:ea typeface="Times New Roman" panose="02020603050405020304" pitchFamily="18" charset="0"/>
              </a:rPr>
              <a:t>Διαφορετικά, η κυριαρχία της αμαρτίας θεωρείται καταλυτική, καταργώντας την ισχύ της ψυχικής δύναμης: </a:t>
            </a:r>
            <a:r>
              <a:rPr lang="el-GR" sz="7000" b="1" dirty="0">
                <a:solidFill>
                  <a:srgbClr val="FF0000"/>
                </a:solidFill>
                <a:ea typeface="Times New Roman" panose="02020603050405020304" pitchFamily="18" charset="0"/>
              </a:rPr>
              <a:t>«</a:t>
            </a:r>
            <a:r>
              <a:rPr lang="el-GR" sz="7000" b="1" i="1" dirty="0" err="1">
                <a:solidFill>
                  <a:srgbClr val="FF0000"/>
                </a:solidFill>
                <a:ea typeface="Times New Roman" panose="02020603050405020304" pitchFamily="18" charset="0"/>
              </a:rPr>
              <a:t>Ἕκαστος</a:t>
            </a:r>
            <a:r>
              <a:rPr lang="el-GR" sz="7000" b="1" i="1" dirty="0">
                <a:solidFill>
                  <a:srgbClr val="FF0000"/>
                </a:solidFill>
                <a:ea typeface="Times New Roman" panose="02020603050405020304" pitchFamily="18" charset="0"/>
              </a:rPr>
              <a:t> </a:t>
            </a:r>
            <a:r>
              <a:rPr lang="el-GR" sz="7000" b="1" i="1" dirty="0" err="1">
                <a:solidFill>
                  <a:srgbClr val="FF0000"/>
                </a:solidFill>
                <a:ea typeface="Times New Roman" panose="02020603050405020304" pitchFamily="18" charset="0"/>
              </a:rPr>
              <a:t>ταῖς</a:t>
            </a:r>
            <a:r>
              <a:rPr lang="el-GR" sz="7000" b="1" i="1" dirty="0">
                <a:solidFill>
                  <a:srgbClr val="FF0000"/>
                </a:solidFill>
                <a:ea typeface="Times New Roman" panose="02020603050405020304" pitchFamily="18" charset="0"/>
              </a:rPr>
              <a:t> </a:t>
            </a:r>
            <a:r>
              <a:rPr lang="el-GR" sz="7000" b="1" i="1" dirty="0" err="1">
                <a:solidFill>
                  <a:srgbClr val="FF0000"/>
                </a:solidFill>
                <a:ea typeface="Times New Roman" panose="02020603050405020304" pitchFamily="18" charset="0"/>
              </a:rPr>
              <a:t>σειραῖς</a:t>
            </a:r>
            <a:r>
              <a:rPr lang="el-GR" sz="7000" b="1" i="1" dirty="0">
                <a:solidFill>
                  <a:srgbClr val="FF0000"/>
                </a:solidFill>
                <a:ea typeface="Times New Roman" panose="02020603050405020304" pitchFamily="18" charset="0"/>
              </a:rPr>
              <a:t> </a:t>
            </a:r>
            <a:r>
              <a:rPr lang="el-GR" sz="7000" b="1" i="1" dirty="0" err="1">
                <a:solidFill>
                  <a:srgbClr val="FF0000"/>
                </a:solidFill>
                <a:ea typeface="Times New Roman" panose="02020603050405020304" pitchFamily="18" charset="0"/>
              </a:rPr>
              <a:t>τῶν</a:t>
            </a:r>
            <a:r>
              <a:rPr lang="el-GR" sz="7000" b="1" i="1" dirty="0">
                <a:solidFill>
                  <a:srgbClr val="FF0000"/>
                </a:solidFill>
                <a:ea typeface="Times New Roman" panose="02020603050405020304" pitchFamily="18" charset="0"/>
              </a:rPr>
              <a:t> </a:t>
            </a:r>
            <a:r>
              <a:rPr lang="el-GR" sz="7000" b="1" i="1" dirty="0" err="1">
                <a:solidFill>
                  <a:srgbClr val="FF0000"/>
                </a:solidFill>
                <a:ea typeface="Times New Roman" panose="02020603050405020304" pitchFamily="18" charset="0"/>
              </a:rPr>
              <a:t>ἑαυτοῦ</a:t>
            </a:r>
            <a:r>
              <a:rPr lang="el-GR" sz="7000" b="1" i="1" dirty="0">
                <a:solidFill>
                  <a:srgbClr val="FF0000"/>
                </a:solidFill>
                <a:ea typeface="Times New Roman" panose="02020603050405020304" pitchFamily="18" charset="0"/>
              </a:rPr>
              <a:t> </a:t>
            </a:r>
            <a:r>
              <a:rPr lang="el-GR" sz="7000" b="1" i="1" dirty="0" err="1">
                <a:solidFill>
                  <a:srgbClr val="FF0000"/>
                </a:solidFill>
                <a:ea typeface="Times New Roman" panose="02020603050405020304" pitchFamily="18" charset="0"/>
              </a:rPr>
              <a:t>ἁμαρτιῶν</a:t>
            </a:r>
            <a:r>
              <a:rPr lang="el-GR" sz="7000" b="1" i="1" dirty="0">
                <a:solidFill>
                  <a:srgbClr val="FF0000"/>
                </a:solidFill>
                <a:ea typeface="Times New Roman" panose="02020603050405020304" pitchFamily="18" charset="0"/>
              </a:rPr>
              <a:t> σφίγγεται</a:t>
            </a:r>
            <a:r>
              <a:rPr lang="el-GR" sz="7000" b="1" dirty="0">
                <a:solidFill>
                  <a:srgbClr val="FF0000"/>
                </a:solidFill>
                <a:ea typeface="Times New Roman" panose="02020603050405020304" pitchFamily="18" charset="0"/>
              </a:rPr>
              <a:t>»</a:t>
            </a:r>
            <a:r>
              <a:rPr lang="en-GB" sz="7000" dirty="0">
                <a:ea typeface="Times New Roman" panose="02020603050405020304" pitchFamily="18" charset="0"/>
                <a:cs typeface="Times New Roman" panose="02020603050405020304" pitchFamily="18" charset="0"/>
              </a:rPr>
              <a:t> </a:t>
            </a:r>
            <a:r>
              <a:rPr lang="el-GR" sz="7000" dirty="0">
                <a:ea typeface="Times New Roman" panose="02020603050405020304" pitchFamily="18" charset="0"/>
                <a:cs typeface="Times New Roman" panose="02020603050405020304" pitchFamily="18" charset="0"/>
              </a:rPr>
              <a:t>(</a:t>
            </a:r>
            <a:r>
              <a:rPr lang="el-GR" sz="7000" i="1" dirty="0">
                <a:ea typeface="Times New Roman" panose="02020603050405020304" pitchFamily="18" charset="0"/>
                <a:cs typeface="Times New Roman" panose="02020603050405020304" pitchFamily="18" charset="0"/>
              </a:rPr>
              <a:t>Σχόλια </a:t>
            </a:r>
            <a:r>
              <a:rPr lang="el-GR" sz="7000" i="1" dirty="0" err="1">
                <a:ea typeface="Times New Roman" panose="02020603050405020304" pitchFamily="18" charset="0"/>
                <a:cs typeface="Times New Roman" panose="02020603050405020304" pitchFamily="18" charset="0"/>
              </a:rPr>
              <a:t>εἰς</a:t>
            </a:r>
            <a:r>
              <a:rPr lang="el-GR" sz="7000" i="1" dirty="0">
                <a:ea typeface="Times New Roman" panose="02020603050405020304" pitchFamily="18" charset="0"/>
                <a:cs typeface="Times New Roman" panose="02020603050405020304" pitchFamily="18" charset="0"/>
              </a:rPr>
              <a:t> </a:t>
            </a:r>
            <a:r>
              <a:rPr lang="el-GR" sz="7000" i="1" dirty="0" err="1">
                <a:ea typeface="Times New Roman" panose="02020603050405020304" pitchFamily="18" charset="0"/>
                <a:cs typeface="Times New Roman" panose="02020603050405020304" pitchFamily="18" charset="0"/>
              </a:rPr>
              <a:t>τοὺς</a:t>
            </a:r>
            <a:r>
              <a:rPr lang="el-GR" sz="7000" i="1" dirty="0">
                <a:ea typeface="Times New Roman" panose="02020603050405020304" pitchFamily="18" charset="0"/>
                <a:cs typeface="Times New Roman" panose="02020603050405020304" pitchFamily="18" charset="0"/>
              </a:rPr>
              <a:t> Ψαλμούς,</a:t>
            </a:r>
            <a:r>
              <a:rPr lang="el-GR" sz="7000" dirty="0">
                <a:ea typeface="Times New Roman" panose="02020603050405020304" pitchFamily="18" charset="0"/>
                <a:cs typeface="Times New Roman" panose="02020603050405020304" pitchFamily="18" charset="0"/>
              </a:rPr>
              <a:t> </a:t>
            </a:r>
            <a:r>
              <a:rPr lang="en-GB" sz="7000" dirty="0">
                <a:ea typeface="Times New Roman" panose="02020603050405020304" pitchFamily="18" charset="0"/>
                <a:cs typeface="Times New Roman" panose="02020603050405020304" pitchFamily="18" charset="0"/>
              </a:rPr>
              <a:t>PG</a:t>
            </a:r>
            <a:r>
              <a:rPr lang="el-GR" sz="7000">
                <a:ea typeface="Times New Roman" panose="02020603050405020304" pitchFamily="18" charset="0"/>
                <a:cs typeface="Times New Roman" panose="02020603050405020304" pitchFamily="18" charset="0"/>
              </a:rPr>
              <a:t> 12, </a:t>
            </a:r>
            <a:r>
              <a:rPr lang="el-GR" sz="7000" dirty="0">
                <a:ea typeface="Times New Roman" panose="02020603050405020304" pitchFamily="18" charset="0"/>
                <a:cs typeface="Times New Roman" panose="02020603050405020304" pitchFamily="18" charset="0"/>
              </a:rPr>
              <a:t>1105 ΑΒ).</a:t>
            </a:r>
            <a:endParaRPr lang="el-GR" sz="7000" dirty="0"/>
          </a:p>
          <a:p>
            <a:pPr eaLnBrk="0" fontAlgn="base" hangingPunct="0">
              <a:lnSpc>
                <a:spcPct val="100000"/>
              </a:lnSpc>
              <a:spcBef>
                <a:spcPct val="0"/>
              </a:spcBef>
              <a:spcAft>
                <a:spcPct val="0"/>
              </a:spcAft>
            </a:pPr>
            <a:endParaRPr lang="el-GR" dirty="0">
              <a:ea typeface="Times New Roman" panose="02020603050405020304" pitchFamily="18" charset="0"/>
              <a:cs typeface="Times New Roman" panose="02020603050405020304" pitchFamily="18" charset="0"/>
            </a:endParaRPr>
          </a:p>
          <a:p>
            <a:pPr marL="0" indent="0" eaLnBrk="0" fontAlgn="base" hangingPunct="0">
              <a:lnSpc>
                <a:spcPct val="100000"/>
              </a:lnSpc>
              <a:spcBef>
                <a:spcPct val="0"/>
              </a:spcBef>
              <a:spcAft>
                <a:spcPct val="0"/>
              </a:spcAft>
              <a:buNone/>
            </a:pPr>
            <a:endParaRPr lang="el-GR" dirty="0"/>
          </a:p>
          <a:p>
            <a:pPr marL="0" lvl="0" indent="0" eaLnBrk="0" fontAlgn="base" hangingPunct="0">
              <a:lnSpc>
                <a:spcPct val="100000"/>
              </a:lnSpc>
              <a:spcBef>
                <a:spcPct val="0"/>
              </a:spcBef>
              <a:spcAft>
                <a:spcPct val="0"/>
              </a:spcAft>
              <a:buNone/>
            </a:pPr>
            <a:r>
              <a:rPr lang="el-GR" sz="2400" dirty="0">
                <a:latin typeface="Arial" panose="020B0604020202020204" pitchFamily="34" charset="0"/>
              </a:rPr>
              <a:t> </a:t>
            </a:r>
            <a:endParaRPr lang="el-GR" sz="4000" dirty="0">
              <a:latin typeface="Arial" panose="020B0604020202020204" pitchFamily="34" charset="0"/>
            </a:endParaRPr>
          </a:p>
        </p:txBody>
      </p:sp>
      <p:sp>
        <p:nvSpPr>
          <p:cNvPr id="4" name="Rectangle 1"/>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l-GR" sz="1800" b="0" i="0" u="none" strike="noStrike" cap="none" normalizeH="0" baseline="0" dirty="0">
                <a:ln>
                  <a:noFill/>
                </a:ln>
                <a:solidFill>
                  <a:schemeClr val="tx1"/>
                </a:solidFill>
                <a:effectLst/>
                <a:latin typeface="Arial" panose="020B0604020202020204" pitchFamily="34" charset="0"/>
              </a:rPr>
            </a:br>
            <a:endParaRPr kumimoji="0" lang="el-GR" sz="1800" b="0" i="0" u="none" strike="noStrike" cap="none" normalizeH="0" baseline="0" dirty="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7" name="Rectangle 4"/>
          <p:cNvSpPr>
            <a:spLocks noChangeArrowheads="1"/>
          </p:cNvSpPr>
          <p:nvPr/>
        </p:nvSpPr>
        <p:spPr bwMode="auto">
          <a:xfrm>
            <a:off x="0" y="-415498"/>
            <a:ext cx="25680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sz="1200" b="0" i="0" u="none" strike="noStrike" cap="none" normalizeH="0" baseline="30000" dirty="0" bmk="">
                <a:ln>
                  <a:noFill/>
                </a:ln>
                <a:solidFill>
                  <a:schemeClr val="tx1"/>
                </a:solidFill>
                <a:effectLst/>
                <a:latin typeface="Arial" panose="020B0604020202020204" pitchFamily="34" charset="0"/>
                <a:ea typeface="Times New Roman" panose="02020603050405020304" pitchFamily="18" charset="0"/>
                <a:hlinkClick r:id="rId2"/>
              </a:rPr>
              <a:t>]</a:t>
            </a:r>
            <a:r>
              <a:rPr kumimoji="0" lang="en-GB"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l-GR" sz="11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l-GR" sz="1800" b="0" i="0" u="none" strike="noStrike" cap="none" normalizeH="0" baseline="0" dirty="0">
                <a:ln>
                  <a:noFill/>
                </a:ln>
                <a:solidFill>
                  <a:schemeClr val="tx1"/>
                </a:solidFill>
                <a:effectLst/>
                <a:latin typeface="Arial" panose="020B0604020202020204" pitchFamily="34" charset="0"/>
              </a:rPr>
            </a:br>
            <a:endParaRPr kumimoji="0" lang="el-GR" sz="1800" b="0" i="0" u="none" strike="noStrike" cap="none" normalizeH="0" baseline="0" dirty="0">
              <a:ln>
                <a:noFill/>
              </a:ln>
              <a:solidFill>
                <a:schemeClr val="tx1"/>
              </a:solidFill>
              <a:effectLst/>
              <a:latin typeface="Arial" panose="020B0604020202020204" pitchFamily="34" charset="0"/>
            </a:endParaRPr>
          </a:p>
        </p:txBody>
      </p:sp>
      <p:sp>
        <p:nvSpPr>
          <p:cNvPr id="8" name="Rectangle 5"/>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Tree>
    <p:extLst>
      <p:ext uri="{BB962C8B-B14F-4D97-AF65-F5344CB8AC3E}">
        <p14:creationId xmlns:p14="http://schemas.microsoft.com/office/powerpoint/2010/main" val="29072567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647700"/>
          </a:xfrm>
        </p:spPr>
        <p:txBody>
          <a:bodyPr>
            <a:normAutofit fontScale="90000"/>
          </a:bodyPr>
          <a:lstStyle/>
          <a:p>
            <a:pPr algn="ctr"/>
            <a:r>
              <a:rPr lang="el-GR" dirty="0"/>
              <a:t>Το περιεχόμενο του αγώνα στο στάδιο της πρακτικής</a:t>
            </a:r>
          </a:p>
        </p:txBody>
      </p:sp>
      <p:sp>
        <p:nvSpPr>
          <p:cNvPr id="3" name="Θέση περιεχομένου 2"/>
          <p:cNvSpPr>
            <a:spLocks noGrp="1"/>
          </p:cNvSpPr>
          <p:nvPr>
            <p:ph idx="1"/>
          </p:nvPr>
        </p:nvSpPr>
        <p:spPr>
          <a:xfrm>
            <a:off x="0" y="530224"/>
            <a:ext cx="12192000" cy="6327775"/>
          </a:xfrm>
        </p:spPr>
        <p:txBody>
          <a:bodyPr>
            <a:normAutofit lnSpcReduction="10000"/>
          </a:bodyPr>
          <a:lstStyle/>
          <a:p>
            <a:r>
              <a:rPr lang="el-GR" dirty="0"/>
              <a:t>Ο άνθρωπος, ζώντας στο σκοτάδι της άγνοιας "</a:t>
            </a:r>
            <a:r>
              <a:rPr lang="el-GR" dirty="0" err="1"/>
              <a:t>παρὰ</a:t>
            </a:r>
            <a:r>
              <a:rPr lang="el-GR" dirty="0"/>
              <a:t> φύσιν"</a:t>
            </a:r>
            <a:r>
              <a:rPr lang="en-GB" dirty="0"/>
              <a:t> </a:t>
            </a:r>
            <a:r>
              <a:rPr lang="el-GR" dirty="0"/>
              <a:t>(</a:t>
            </a:r>
            <a:r>
              <a:rPr lang="el-GR" i="1" dirty="0"/>
              <a:t>Παραινέσεις </a:t>
            </a:r>
            <a:r>
              <a:rPr lang="el-GR" i="1" dirty="0" err="1"/>
              <a:t>πρός</a:t>
            </a:r>
            <a:r>
              <a:rPr lang="el-GR" i="1" dirty="0"/>
              <a:t> Μοναχούς</a:t>
            </a:r>
            <a:r>
              <a:rPr lang="el-GR" dirty="0"/>
              <a:t> </a:t>
            </a:r>
            <a:r>
              <a:rPr lang="en-GB" dirty="0"/>
              <a:t>PG</a:t>
            </a:r>
            <a:r>
              <a:rPr lang="el-GR" dirty="0"/>
              <a:t> 79, 1240 Α) είναι ανίκανος πια να εκπληρώσει το φυσικό του προορισμό, που ταυτίζεται με το «</a:t>
            </a:r>
            <a:r>
              <a:rPr lang="el-GR" b="1" i="1" dirty="0" err="1"/>
              <a:t>κατὰ</a:t>
            </a:r>
            <a:r>
              <a:rPr lang="el-GR" b="1" i="1" dirty="0"/>
              <a:t> </a:t>
            </a:r>
            <a:r>
              <a:rPr lang="el-GR" b="1" i="1" dirty="0" err="1"/>
              <a:t>τὸν</a:t>
            </a:r>
            <a:r>
              <a:rPr lang="el-GR" b="1" i="1" dirty="0"/>
              <a:t> </a:t>
            </a:r>
            <a:r>
              <a:rPr lang="el-GR" b="1" i="1" dirty="0" err="1"/>
              <a:t>λόγον</a:t>
            </a:r>
            <a:r>
              <a:rPr lang="el-GR" b="1" i="1" dirty="0"/>
              <a:t> </a:t>
            </a:r>
            <a:r>
              <a:rPr lang="el-GR" b="1" i="1" dirty="0" err="1"/>
              <a:t>ζῇν</a:t>
            </a:r>
            <a:r>
              <a:rPr lang="el-GR" dirty="0"/>
              <a:t>» (</a:t>
            </a:r>
            <a:r>
              <a:rPr lang="el-GR" i="1" dirty="0" err="1"/>
              <a:t>Ὑπόμνημα</a:t>
            </a:r>
            <a:r>
              <a:rPr lang="el-GR" i="1" dirty="0"/>
              <a:t> </a:t>
            </a:r>
            <a:r>
              <a:rPr lang="el-GR" i="1" dirty="0" err="1"/>
              <a:t>εἰς</a:t>
            </a:r>
            <a:r>
              <a:rPr lang="el-GR" i="1" dirty="0"/>
              <a:t> </a:t>
            </a:r>
            <a:r>
              <a:rPr lang="el-GR" i="1" dirty="0" err="1"/>
              <a:t>τοὺς</a:t>
            </a:r>
            <a:r>
              <a:rPr lang="el-GR" i="1" dirty="0"/>
              <a:t> Ψαλμούς,</a:t>
            </a:r>
            <a:r>
              <a:rPr lang="el-GR" dirty="0"/>
              <a:t> </a:t>
            </a:r>
            <a:r>
              <a:rPr lang="en-GB" dirty="0"/>
              <a:t>PG</a:t>
            </a:r>
            <a:r>
              <a:rPr lang="el-GR" dirty="0"/>
              <a:t> 27, 240 Α). Ο Ευάγριος, αν και υιοθετεί την ορολογία της στωικής φιλοσοφίας, την παραδίδει τελικά μεταμορφωμένη, και μάλιστα σύμφωνη με τις προϋποθέσεις της χριστιανικής ανθρωπολογίας και θεολογίας. Την εμπλουτίζει με καθαρά χριστιανικό εννοιολογικό περιεχόμενο, εφόσον </a:t>
            </a:r>
            <a:r>
              <a:rPr lang="el-GR" u="sng" dirty="0"/>
              <a:t>ταυτίζει το "λόγο" με τον ευαγγελικό και όχι το φυσικό νόμο</a:t>
            </a:r>
            <a:r>
              <a:rPr lang="el-GR" dirty="0"/>
              <a:t> (</a:t>
            </a:r>
            <a:r>
              <a:rPr lang="el-GR" i="1" dirty="0"/>
              <a:t>Παραινέσεις </a:t>
            </a:r>
            <a:r>
              <a:rPr lang="el-GR" i="1" dirty="0" err="1"/>
              <a:t>πρός</a:t>
            </a:r>
            <a:r>
              <a:rPr lang="el-GR" i="1" dirty="0"/>
              <a:t> Μοναχούς, </a:t>
            </a:r>
            <a:r>
              <a:rPr lang="el-GR" dirty="0"/>
              <a:t> </a:t>
            </a:r>
            <a:r>
              <a:rPr lang="en-GB" dirty="0"/>
              <a:t>PG</a:t>
            </a:r>
            <a:r>
              <a:rPr lang="el-GR" dirty="0"/>
              <a:t> 79, 1237) και με την αγιοπνευματική δωρεά της θείας χάρης (</a:t>
            </a:r>
            <a:r>
              <a:rPr lang="el-GR" i="1" dirty="0"/>
              <a:t>Λόγος </a:t>
            </a:r>
            <a:r>
              <a:rPr lang="el-GR" i="1" dirty="0" err="1"/>
              <a:t>πρὸς</a:t>
            </a:r>
            <a:r>
              <a:rPr lang="el-GR" i="1" dirty="0"/>
              <a:t> </a:t>
            </a:r>
            <a:r>
              <a:rPr lang="el-GR" i="1" dirty="0" err="1"/>
              <a:t>Εὐλόγιον</a:t>
            </a:r>
            <a:r>
              <a:rPr lang="el-GR" i="1" dirty="0"/>
              <a:t> </a:t>
            </a:r>
            <a:r>
              <a:rPr lang="el-GR" i="1" dirty="0" err="1"/>
              <a:t>μοναχὸν</a:t>
            </a:r>
            <a:r>
              <a:rPr lang="el-GR" i="1" dirty="0"/>
              <a:t>,</a:t>
            </a:r>
            <a:r>
              <a:rPr lang="el-GR" dirty="0"/>
              <a:t> </a:t>
            </a:r>
            <a:r>
              <a:rPr lang="en-GB" dirty="0"/>
              <a:t>PG</a:t>
            </a:r>
            <a:r>
              <a:rPr lang="el-GR" dirty="0"/>
              <a:t> 79, 1201 </a:t>
            </a:r>
            <a:r>
              <a:rPr lang="en-GB" dirty="0"/>
              <a:t>BC</a:t>
            </a:r>
            <a:r>
              <a:rPr lang="el-GR" dirty="0"/>
              <a:t>).</a:t>
            </a:r>
          </a:p>
          <a:p>
            <a:r>
              <a:rPr lang="el-GR" dirty="0"/>
              <a:t>Ό,τι αντιλαμβάνεται ο άνθρωπος κατά την έναρξη του "κρύφιου" εσωτερικού πολέμου είναι η αποπλανητική, </a:t>
            </a:r>
            <a:r>
              <a:rPr lang="el-GR" dirty="0" err="1"/>
              <a:t>παραποιητική</a:t>
            </a:r>
            <a:r>
              <a:rPr lang="el-GR" dirty="0"/>
              <a:t> και παραμορφωτική δράση των πονηρών λογισμών. Απώτερος στόχος τους είναι πάντοτε η διαστροφή της ψυχικής διάστασης σε τέτοιο βαθμό, ώστε ο άνθρωπος να αντιστρέφει τελικά τον "</a:t>
            </a:r>
            <a:r>
              <a:rPr lang="el-GR" dirty="0" err="1"/>
              <a:t>κατὰ</a:t>
            </a:r>
            <a:r>
              <a:rPr lang="el-GR" dirty="0"/>
              <a:t> </a:t>
            </a:r>
            <a:r>
              <a:rPr lang="el-GR" dirty="0" err="1"/>
              <a:t>λόγον</a:t>
            </a:r>
            <a:r>
              <a:rPr lang="el-GR" dirty="0"/>
              <a:t>" ευαγγελικό προορισμό του ενεργώντας σε μία διάσταση αφύσικη -"</a:t>
            </a:r>
            <a:r>
              <a:rPr lang="el-GR" dirty="0" err="1"/>
              <a:t>παρὰ</a:t>
            </a:r>
            <a:r>
              <a:rPr lang="el-GR" dirty="0"/>
              <a:t> φύσιν"- και καταστροφική.</a:t>
            </a:r>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29438558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669701"/>
          </a:xfrm>
        </p:spPr>
        <p:txBody>
          <a:bodyPr>
            <a:normAutofit fontScale="90000"/>
          </a:bodyPr>
          <a:lstStyle/>
          <a:p>
            <a:pPr algn="ctr"/>
            <a:r>
              <a:rPr lang="el-GR" dirty="0"/>
              <a:t>Η αντίσταση του ανθρώπου απέναντι στους πειρασμούς </a:t>
            </a:r>
          </a:p>
        </p:txBody>
      </p:sp>
      <p:sp>
        <p:nvSpPr>
          <p:cNvPr id="3" name="Θέση περιεχομένου 2"/>
          <p:cNvSpPr>
            <a:spLocks noGrp="1"/>
          </p:cNvSpPr>
          <p:nvPr>
            <p:ph idx="1"/>
          </p:nvPr>
        </p:nvSpPr>
        <p:spPr>
          <a:xfrm>
            <a:off x="0" y="528034"/>
            <a:ext cx="12192000" cy="6329965"/>
          </a:xfrm>
        </p:spPr>
        <p:txBody>
          <a:bodyPr>
            <a:normAutofit lnSpcReduction="10000"/>
          </a:bodyPr>
          <a:lstStyle/>
          <a:p>
            <a:pPr eaLnBrk="0" fontAlgn="base" hangingPunct="0">
              <a:lnSpc>
                <a:spcPct val="100000"/>
              </a:lnSpc>
              <a:spcBef>
                <a:spcPct val="0"/>
              </a:spcBef>
              <a:spcAft>
                <a:spcPct val="0"/>
              </a:spcAft>
            </a:pPr>
            <a:r>
              <a:rPr kumimoji="0" lang="el-GR" b="0" i="0" u="none" strike="noStrike" cap="none" normalizeH="0" baseline="0" dirty="0">
                <a:ln>
                  <a:noFill/>
                </a:ln>
                <a:solidFill>
                  <a:schemeClr val="tx1"/>
                </a:solidFill>
                <a:effectLst/>
                <a:ea typeface="Times New Roman" panose="02020603050405020304" pitchFamily="18" charset="0"/>
              </a:rPr>
              <a:t>Συνεπώς, η </a:t>
            </a:r>
            <a:r>
              <a:rPr kumimoji="0" lang="el-GR" b="0" i="0" u="none" strike="noStrike" cap="none" normalizeH="0" baseline="0" dirty="0" err="1">
                <a:ln>
                  <a:noFill/>
                </a:ln>
                <a:solidFill>
                  <a:schemeClr val="tx1"/>
                </a:solidFill>
                <a:effectLst/>
                <a:ea typeface="Times New Roman" panose="02020603050405020304" pitchFamily="18" charset="0"/>
              </a:rPr>
              <a:t>μακαριανή</a:t>
            </a:r>
            <a:r>
              <a:rPr kumimoji="0" lang="el-GR" b="0" i="0" u="none" strike="noStrike" cap="none" normalizeH="0" baseline="0" dirty="0">
                <a:ln>
                  <a:noFill/>
                </a:ln>
                <a:solidFill>
                  <a:schemeClr val="tx1"/>
                </a:solidFill>
                <a:effectLst/>
                <a:ea typeface="Times New Roman" panose="02020603050405020304" pitchFamily="18" charset="0"/>
              </a:rPr>
              <a:t> προσταγή «</a:t>
            </a:r>
            <a:r>
              <a:rPr kumimoji="0" lang="el-GR" b="0" i="1" u="none" strike="noStrike" cap="none" normalizeH="0" baseline="0" dirty="0" err="1">
                <a:ln>
                  <a:noFill/>
                </a:ln>
                <a:solidFill>
                  <a:schemeClr val="tx1"/>
                </a:solidFill>
                <a:effectLst/>
                <a:ea typeface="Times New Roman" panose="02020603050405020304" pitchFamily="18" charset="0"/>
              </a:rPr>
              <a:t>βιάζεσθαι</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χρὴ</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ἕκαστον</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ἑαυτὸν</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εἰς</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τὴν</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αἴτησιν</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τοῦ</a:t>
            </a:r>
            <a:r>
              <a:rPr kumimoji="0" lang="el-GR" b="0" i="1" u="none" strike="noStrike" cap="none" normalizeH="0" baseline="0" dirty="0">
                <a:ln>
                  <a:noFill/>
                </a:ln>
                <a:solidFill>
                  <a:schemeClr val="tx1"/>
                </a:solidFill>
                <a:effectLst/>
                <a:ea typeface="Times New Roman" panose="02020603050405020304" pitchFamily="18" charset="0"/>
              </a:rPr>
              <a:t> Κυρίου, </a:t>
            </a:r>
            <a:r>
              <a:rPr kumimoji="0" lang="el-GR" b="0" i="1" u="none" strike="noStrike" cap="none" normalizeH="0" baseline="0" dirty="0" err="1">
                <a:ln>
                  <a:noFill/>
                </a:ln>
                <a:solidFill>
                  <a:schemeClr val="tx1"/>
                </a:solidFill>
                <a:effectLst/>
                <a:ea typeface="Times New Roman" panose="02020603050405020304" pitchFamily="18" charset="0"/>
              </a:rPr>
              <a:t>ἵνα</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καταξιωθῇ</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λαβεῖν</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καὶ</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εὑρεῖν</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τὸν</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ἐπουράνιον</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τοῦ</a:t>
            </a:r>
            <a:r>
              <a:rPr kumimoji="0" lang="el-GR" b="0" i="1" u="none" strike="noStrike" cap="none" normalizeH="0" baseline="0" dirty="0">
                <a:ln>
                  <a:noFill/>
                </a:ln>
                <a:solidFill>
                  <a:schemeClr val="tx1"/>
                </a:solidFill>
                <a:effectLst/>
                <a:ea typeface="Times New Roman" panose="02020603050405020304" pitchFamily="18" charset="0"/>
              </a:rPr>
              <a:t> Πνεύματος </a:t>
            </a:r>
            <a:r>
              <a:rPr kumimoji="0" lang="el-GR" b="0" i="1" u="none" strike="noStrike" cap="none" normalizeH="0" baseline="0" dirty="0" err="1">
                <a:ln>
                  <a:noFill/>
                </a:ln>
                <a:solidFill>
                  <a:schemeClr val="tx1"/>
                </a:solidFill>
                <a:effectLst/>
                <a:ea typeface="Times New Roman" panose="02020603050405020304" pitchFamily="18" charset="0"/>
              </a:rPr>
              <a:t>θησαυρόν</a:t>
            </a:r>
            <a:r>
              <a:rPr lang="el-GR" dirty="0">
                <a:ea typeface="Times New Roman" panose="02020603050405020304" pitchFamily="18" charset="0"/>
              </a:rPr>
              <a:t>»</a:t>
            </a:r>
            <a:r>
              <a:rPr kumimoji="0" lang="el-GR" b="0" i="0"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Ὁμιλίαι</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Πνευματικαὶ</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ΙΗ΄,</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PG</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34, 636</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C</a:t>
            </a:r>
            <a:r>
              <a:rPr lang="el-GR" dirty="0">
                <a:ea typeface="Times New Roman" panose="02020603050405020304" pitchFamily="18" charset="0"/>
                <a:cs typeface="Times New Roman" panose="02020603050405020304" pitchFamily="18" charset="0"/>
              </a:rPr>
              <a:t>), </a:t>
            </a:r>
            <a:r>
              <a:rPr lang="el-GR" dirty="0"/>
              <a:t>αποδεικνύεται πνευματικά δοκιμασμένη και πρακτικά όχι απλώς ωφέλιμη αλλά σωτήρια. </a:t>
            </a:r>
          </a:p>
          <a:p>
            <a:pPr eaLnBrk="0" fontAlgn="base" hangingPunct="0">
              <a:lnSpc>
                <a:spcPct val="100000"/>
              </a:lnSpc>
              <a:spcBef>
                <a:spcPct val="0"/>
              </a:spcBef>
              <a:spcAft>
                <a:spcPct val="0"/>
              </a:spcAft>
            </a:pPr>
            <a:r>
              <a:rPr lang="el-GR" dirty="0"/>
              <a:t>Ωστόσο, ο Ευάγριος αναγνωρίζει και περιπτώσεις όπου, παρά το βίαιο εξαναγκασμό της ανθρώπινης θέλησης, η πραγμάτωση της προσευχής παραμένει ανεφάρμοστη. Στις περιπτώσεις αυτές, προτείνεται το πένθος και τα δάκρυα: "</a:t>
            </a:r>
            <a:r>
              <a:rPr lang="el-GR" i="1" dirty="0" err="1"/>
              <a:t>Ὅταν</a:t>
            </a:r>
            <a:r>
              <a:rPr lang="el-GR" i="1" dirty="0"/>
              <a:t> </a:t>
            </a:r>
            <a:r>
              <a:rPr lang="el-GR" i="1" dirty="0" err="1"/>
              <a:t>καθαρθῆναι</a:t>
            </a:r>
            <a:r>
              <a:rPr lang="el-GR" i="1" dirty="0"/>
              <a:t> </a:t>
            </a:r>
            <a:r>
              <a:rPr lang="el-GR" i="1" dirty="0" err="1"/>
              <a:t>τὴν</a:t>
            </a:r>
            <a:r>
              <a:rPr lang="el-GR" i="1" dirty="0"/>
              <a:t> </a:t>
            </a:r>
            <a:r>
              <a:rPr lang="el-GR" i="1" dirty="0" err="1"/>
              <a:t>εὐχὴν</a:t>
            </a:r>
            <a:r>
              <a:rPr lang="el-GR" i="1" dirty="0"/>
              <a:t> </a:t>
            </a:r>
            <a:r>
              <a:rPr lang="el-GR" i="1" dirty="0" err="1"/>
              <a:t>βιαζόμεθα</a:t>
            </a:r>
            <a:r>
              <a:rPr lang="el-GR" i="1" dirty="0"/>
              <a:t>, </a:t>
            </a:r>
            <a:r>
              <a:rPr lang="el-GR" i="1" dirty="0" err="1"/>
              <a:t>καὶ</a:t>
            </a:r>
            <a:r>
              <a:rPr lang="el-GR" i="1" dirty="0"/>
              <a:t> </a:t>
            </a:r>
            <a:r>
              <a:rPr lang="el-GR" i="1" dirty="0" err="1"/>
              <a:t>οὐ</a:t>
            </a:r>
            <a:r>
              <a:rPr lang="el-GR" i="1" dirty="0"/>
              <a:t> δυνάμεθα, </a:t>
            </a:r>
            <a:r>
              <a:rPr lang="el-GR" i="1" dirty="0" err="1"/>
              <a:t>ἀλλ</a:t>
            </a:r>
            <a:r>
              <a:rPr lang="el-GR" i="1" dirty="0"/>
              <a:t>’ </a:t>
            </a:r>
            <a:r>
              <a:rPr lang="el-GR" i="1" dirty="0" err="1"/>
              <a:t>ἐσκοτίσμεθα</a:t>
            </a:r>
            <a:r>
              <a:rPr lang="el-GR" i="1" dirty="0"/>
              <a:t>, τότε </a:t>
            </a:r>
            <a:r>
              <a:rPr lang="el-GR" i="1" dirty="0" err="1"/>
              <a:t>δάκρυσι</a:t>
            </a:r>
            <a:r>
              <a:rPr lang="el-GR" i="1" dirty="0"/>
              <a:t> </a:t>
            </a:r>
            <a:r>
              <a:rPr lang="el-GR" i="1" dirty="0" err="1"/>
              <a:t>τὰς</a:t>
            </a:r>
            <a:r>
              <a:rPr lang="el-GR" i="1" dirty="0"/>
              <a:t> </a:t>
            </a:r>
            <a:r>
              <a:rPr lang="el-GR" i="1" dirty="0" err="1"/>
              <a:t>παρειὰς</a:t>
            </a:r>
            <a:r>
              <a:rPr lang="el-GR" i="1" dirty="0"/>
              <a:t> </a:t>
            </a:r>
            <a:r>
              <a:rPr lang="el-GR" i="1" dirty="0" err="1"/>
              <a:t>καταβρέξαντες</a:t>
            </a:r>
            <a:r>
              <a:rPr lang="el-GR" i="1" dirty="0"/>
              <a:t>, </a:t>
            </a:r>
            <a:r>
              <a:rPr lang="el-GR" i="1" dirty="0" err="1"/>
              <a:t>Θεὸν</a:t>
            </a:r>
            <a:r>
              <a:rPr lang="el-GR" i="1" dirty="0"/>
              <a:t> </a:t>
            </a:r>
            <a:r>
              <a:rPr lang="el-GR" i="1" dirty="0" err="1"/>
              <a:t>ἰκετεύσωμεν</a:t>
            </a:r>
            <a:r>
              <a:rPr lang="el-GR" i="1" dirty="0"/>
              <a:t> </a:t>
            </a:r>
            <a:r>
              <a:rPr lang="el-GR" i="1" dirty="0" err="1"/>
              <a:t>ἐπὶ</a:t>
            </a:r>
            <a:r>
              <a:rPr lang="el-GR" i="1" dirty="0"/>
              <a:t> </a:t>
            </a:r>
            <a:r>
              <a:rPr lang="el-GR" i="1" dirty="0" err="1"/>
              <a:t>τῷ</a:t>
            </a:r>
            <a:r>
              <a:rPr lang="el-GR" i="1" dirty="0"/>
              <a:t> </a:t>
            </a:r>
            <a:r>
              <a:rPr lang="el-GR" i="1" dirty="0" err="1"/>
              <a:t>διαλυθῆναι</a:t>
            </a:r>
            <a:r>
              <a:rPr lang="el-GR" i="1" dirty="0"/>
              <a:t> </a:t>
            </a:r>
            <a:r>
              <a:rPr lang="el-GR" i="1" dirty="0" err="1"/>
              <a:t>τοῦ</a:t>
            </a:r>
            <a:r>
              <a:rPr lang="el-GR" i="1" dirty="0"/>
              <a:t> πολέμου </a:t>
            </a:r>
            <a:r>
              <a:rPr lang="el-GR" i="1" dirty="0" err="1"/>
              <a:t>τὴν</a:t>
            </a:r>
            <a:r>
              <a:rPr lang="el-GR" i="1" dirty="0"/>
              <a:t> νύκτα, </a:t>
            </a:r>
            <a:r>
              <a:rPr lang="el-GR" i="1" dirty="0" err="1"/>
              <a:t>καὶ</a:t>
            </a:r>
            <a:r>
              <a:rPr lang="el-GR" i="1" dirty="0"/>
              <a:t> </a:t>
            </a:r>
            <a:r>
              <a:rPr lang="el-GR" i="1" dirty="0" err="1"/>
              <a:t>ἐλλαμθῆναι</a:t>
            </a:r>
            <a:r>
              <a:rPr lang="el-GR" i="1" dirty="0"/>
              <a:t> </a:t>
            </a:r>
            <a:r>
              <a:rPr lang="el-GR" i="1" dirty="0" err="1"/>
              <a:t>τῆς</a:t>
            </a:r>
            <a:r>
              <a:rPr lang="el-GR" i="1" dirty="0"/>
              <a:t> </a:t>
            </a:r>
            <a:r>
              <a:rPr lang="el-GR" i="1" dirty="0" err="1"/>
              <a:t>ψυχῆς</a:t>
            </a:r>
            <a:r>
              <a:rPr lang="el-GR" i="1" dirty="0"/>
              <a:t> </a:t>
            </a:r>
            <a:r>
              <a:rPr lang="el-GR" i="1" dirty="0" err="1"/>
              <a:t>τὸ</a:t>
            </a:r>
            <a:r>
              <a:rPr lang="el-GR" i="1" dirty="0"/>
              <a:t> φέγγος</a:t>
            </a:r>
            <a:r>
              <a:rPr lang="el-GR" dirty="0"/>
              <a:t>". (</a:t>
            </a:r>
            <a:r>
              <a:rPr lang="el-GR" i="1" dirty="0"/>
              <a:t>Λόγος </a:t>
            </a:r>
            <a:r>
              <a:rPr lang="el-GR" i="1" dirty="0" err="1"/>
              <a:t>πρὸς</a:t>
            </a:r>
            <a:r>
              <a:rPr lang="el-GR" i="1" dirty="0"/>
              <a:t> </a:t>
            </a:r>
            <a:r>
              <a:rPr lang="el-GR" i="1" dirty="0" err="1"/>
              <a:t>Εὐλόγιον</a:t>
            </a:r>
            <a:r>
              <a:rPr lang="el-GR" i="1" dirty="0"/>
              <a:t> </a:t>
            </a:r>
            <a:r>
              <a:rPr lang="el-GR" i="1" dirty="0" err="1"/>
              <a:t>μοναχὸν</a:t>
            </a:r>
            <a:r>
              <a:rPr lang="el-GR" i="1" dirty="0"/>
              <a:t>,</a:t>
            </a:r>
            <a:r>
              <a:rPr lang="el-GR" dirty="0"/>
              <a:t> </a:t>
            </a:r>
            <a:r>
              <a:rPr lang="en-GB" dirty="0"/>
              <a:t>PG</a:t>
            </a:r>
            <a:r>
              <a:rPr lang="el-GR" dirty="0"/>
              <a:t> 79, 1133Α)</a:t>
            </a:r>
          </a:p>
          <a:p>
            <a:pPr eaLnBrk="0" fontAlgn="base" hangingPunct="0">
              <a:lnSpc>
                <a:spcPct val="100000"/>
              </a:lnSpc>
              <a:spcBef>
                <a:spcPct val="0"/>
              </a:spcBef>
              <a:spcAft>
                <a:spcPct val="0"/>
              </a:spcAft>
            </a:pPr>
            <a:r>
              <a:rPr lang="el-GR" dirty="0"/>
              <a:t>Επιμένει στην ανάγκη των δακρύων, διότι προϋποθέτουν τον </a:t>
            </a:r>
            <a:r>
              <a:rPr lang="el-GR" u="sng" dirty="0"/>
              <a:t>συγκλονισμό</a:t>
            </a:r>
            <a:r>
              <a:rPr lang="el-GR" dirty="0"/>
              <a:t> του εσωτερικού ανθρώπου, εκφράζουν τη </a:t>
            </a:r>
            <a:r>
              <a:rPr lang="el-GR" u="sng" dirty="0"/>
              <a:t>συντριβή</a:t>
            </a:r>
            <a:r>
              <a:rPr lang="el-GR" dirty="0"/>
              <a:t> του, που σημαίνει ότι η πάσης φύσεως κακία χάνει την κυριαρχία της, εκδιώκεται έμπονα από τον άνθρωπο και γι’ αυτό ακριβώς προκαλεί άλγος. Ο πόνος όμως αυτός θεραπεύεται με την αύρα της θείας χάρης, που πνέει μέσα στον προσευχόμενο με δάκρυα.</a:t>
            </a:r>
          </a:p>
          <a:p>
            <a:pPr eaLnBrk="0" fontAlgn="base" hangingPunct="0">
              <a:lnSpc>
                <a:spcPct val="100000"/>
              </a:lnSpc>
              <a:spcBef>
                <a:spcPct val="0"/>
              </a:spcBef>
              <a:spcAft>
                <a:spcPct val="0"/>
              </a:spcAft>
            </a:pPr>
            <a:endParaRPr lang="el-GR" dirty="0"/>
          </a:p>
          <a:p>
            <a:pPr eaLnBrk="0" fontAlgn="base" hangingPunct="0">
              <a:lnSpc>
                <a:spcPct val="100000"/>
              </a:lnSpc>
              <a:spcBef>
                <a:spcPct val="0"/>
              </a:spcBef>
              <a:spcAft>
                <a:spcPct val="0"/>
              </a:spcAft>
            </a:pPr>
            <a:endParaRPr lang="el-GR" dirty="0"/>
          </a:p>
          <a:p>
            <a:pPr marL="0" lvl="0" indent="0" eaLnBrk="0" fontAlgn="base" hangingPunct="0">
              <a:lnSpc>
                <a:spcPct val="100000"/>
              </a:lnSpc>
              <a:spcBef>
                <a:spcPct val="0"/>
              </a:spcBef>
              <a:spcAft>
                <a:spcPct val="0"/>
              </a:spcAft>
              <a:buNone/>
            </a:pPr>
            <a:endParaRPr kumimoji="0" lang="el-GR" sz="2400" b="0" i="0" u="none" strike="noStrike" cap="none" normalizeH="0" baseline="0" dirty="0">
              <a:ln>
                <a:noFill/>
              </a:ln>
              <a:solidFill>
                <a:schemeClr val="tx1"/>
              </a:solidFill>
              <a:effectLst/>
            </a:endParaRPr>
          </a:p>
        </p:txBody>
      </p:sp>
      <p:sp>
        <p:nvSpPr>
          <p:cNvPr id="4" name="Rectangle 1"/>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l-GR" sz="1800" b="0" i="0" u="none" strike="noStrike" cap="none" normalizeH="0" baseline="0" dirty="0">
                <a:ln>
                  <a:noFill/>
                </a:ln>
                <a:solidFill>
                  <a:schemeClr val="tx1"/>
                </a:solidFill>
                <a:effectLst/>
                <a:latin typeface="Arial" panose="020B0604020202020204" pitchFamily="34" charset="0"/>
              </a:rPr>
            </a:br>
            <a:endParaRPr kumimoji="0" lang="el-GR" sz="1800" b="0" i="0" u="none" strike="noStrike" cap="none" normalizeH="0" baseline="0" dirty="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6" name="Rectangle 3"/>
          <p:cNvSpPr>
            <a:spLocks noChangeArrowheads="1"/>
          </p:cNvSpPr>
          <p:nvPr/>
        </p:nvSpPr>
        <p:spPr bwMode="auto">
          <a:xfrm>
            <a:off x="5858435" y="107320"/>
            <a:ext cx="47513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252413" algn="just"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45230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60AB46-8BCA-F377-9C33-DD7FEBC08900}"/>
              </a:ext>
            </a:extLst>
          </p:cNvPr>
          <p:cNvSpPr>
            <a:spLocks noGrp="1"/>
          </p:cNvSpPr>
          <p:nvPr>
            <p:ph type="title"/>
          </p:nvPr>
        </p:nvSpPr>
        <p:spPr>
          <a:xfrm>
            <a:off x="838200" y="18256"/>
            <a:ext cx="10515600" cy="432120"/>
          </a:xfrm>
        </p:spPr>
        <p:txBody>
          <a:bodyPr>
            <a:normAutofit fontScale="90000"/>
          </a:bodyPr>
          <a:lstStyle/>
          <a:p>
            <a:pPr algn="ctr"/>
            <a:r>
              <a:rPr lang="el-GR" dirty="0"/>
              <a:t>Ο σκοπός και τα μέσα της ασκήσεως</a:t>
            </a:r>
          </a:p>
        </p:txBody>
      </p:sp>
      <p:sp>
        <p:nvSpPr>
          <p:cNvPr id="3" name="Θέση περιεχομένου 2">
            <a:extLst>
              <a:ext uri="{FF2B5EF4-FFF2-40B4-BE49-F238E27FC236}">
                <a16:creationId xmlns:a16="http://schemas.microsoft.com/office/drawing/2014/main" id="{DE4EAE62-C1B8-59E3-D2BE-3638FC9CDBCE}"/>
              </a:ext>
            </a:extLst>
          </p:cNvPr>
          <p:cNvSpPr>
            <a:spLocks noGrp="1"/>
          </p:cNvSpPr>
          <p:nvPr>
            <p:ph idx="1"/>
          </p:nvPr>
        </p:nvSpPr>
        <p:spPr>
          <a:xfrm>
            <a:off x="0" y="354842"/>
            <a:ext cx="12192000" cy="6503158"/>
          </a:xfrm>
        </p:spPr>
        <p:txBody>
          <a:bodyPr>
            <a:normAutofit fontScale="92500" lnSpcReduction="10000"/>
          </a:bodyPr>
          <a:lstStyle/>
          <a:p>
            <a:r>
              <a:rPr lang="el-GR" dirty="0"/>
              <a:t>Τα μέσα με τα οποία επιτελείται η άσκηση πρέπει να νοούνται σαν </a:t>
            </a:r>
            <a:r>
              <a:rPr lang="el-GR" b="1" dirty="0"/>
              <a:t>αντίρροπη κίνηση προς τη φθορά της πτώσης</a:t>
            </a:r>
            <a:r>
              <a:rPr lang="el-GR" dirty="0"/>
              <a:t> και ιδιαιτέρως προς την παράχρηση της ελευθερίας των πρωτοπλάστων. Αυτά κυρίως είναι </a:t>
            </a:r>
            <a:r>
              <a:rPr lang="el-GR" u="sng" dirty="0"/>
              <a:t>η νηστεία</a:t>
            </a:r>
            <a:r>
              <a:rPr lang="el-GR" dirty="0"/>
              <a:t>, </a:t>
            </a:r>
            <a:r>
              <a:rPr lang="el-GR" u="sng" dirty="0"/>
              <a:t>η αγρυπνία</a:t>
            </a:r>
            <a:r>
              <a:rPr lang="el-GR" dirty="0"/>
              <a:t>, </a:t>
            </a:r>
            <a:r>
              <a:rPr lang="el-GR" u="sng" dirty="0"/>
              <a:t>η </a:t>
            </a:r>
            <a:r>
              <a:rPr lang="el-GR" u="sng" dirty="0" err="1"/>
              <a:t>χαμευνία</a:t>
            </a:r>
            <a:r>
              <a:rPr lang="el-GR" dirty="0"/>
              <a:t>, </a:t>
            </a:r>
            <a:r>
              <a:rPr lang="el-GR" u="sng" dirty="0"/>
              <a:t>η εγκράτεια</a:t>
            </a:r>
            <a:r>
              <a:rPr lang="el-GR" dirty="0"/>
              <a:t>, </a:t>
            </a:r>
            <a:r>
              <a:rPr lang="el-GR" u="sng" dirty="0"/>
              <a:t>η προσευχή</a:t>
            </a:r>
            <a:r>
              <a:rPr lang="el-GR" dirty="0"/>
              <a:t>, </a:t>
            </a:r>
            <a:r>
              <a:rPr lang="el-GR" u="sng" dirty="0"/>
              <a:t>η </a:t>
            </a:r>
            <a:r>
              <a:rPr lang="el-GR" u="sng" dirty="0" err="1"/>
              <a:t>εκκοπή</a:t>
            </a:r>
            <a:r>
              <a:rPr lang="el-GR" u="sng" dirty="0"/>
              <a:t> του ιδίου θελήματος</a:t>
            </a:r>
            <a:r>
              <a:rPr lang="el-GR" dirty="0"/>
              <a:t>, </a:t>
            </a:r>
            <a:r>
              <a:rPr lang="el-GR" u="sng" dirty="0"/>
              <a:t>οι κόποι του σώματος</a:t>
            </a:r>
            <a:r>
              <a:rPr lang="el-GR" dirty="0"/>
              <a:t>, </a:t>
            </a:r>
            <a:r>
              <a:rPr lang="el-GR" u="sng" dirty="0"/>
              <a:t>η κάθαρση</a:t>
            </a:r>
            <a:r>
              <a:rPr lang="el-GR" dirty="0"/>
              <a:t>, </a:t>
            </a:r>
            <a:r>
              <a:rPr lang="el-GR" u="sng" dirty="0"/>
              <a:t>η σιωπή</a:t>
            </a:r>
            <a:r>
              <a:rPr lang="el-GR" dirty="0"/>
              <a:t>, </a:t>
            </a:r>
            <a:r>
              <a:rPr lang="el-GR" u="sng" dirty="0"/>
              <a:t>η μελέτη της Αγίας Γραφής </a:t>
            </a:r>
            <a:r>
              <a:rPr lang="el-GR" dirty="0"/>
              <a:t>και </a:t>
            </a:r>
            <a:r>
              <a:rPr lang="el-GR" u="sng" dirty="0"/>
              <a:t>τα δάκρυα της μετανοίας</a:t>
            </a:r>
            <a:r>
              <a:rPr lang="el-GR" dirty="0"/>
              <a:t>. </a:t>
            </a:r>
          </a:p>
          <a:p>
            <a:r>
              <a:rPr lang="el-GR" dirty="0"/>
              <a:t>Ειδικά </a:t>
            </a:r>
            <a:r>
              <a:rPr lang="el-GR" b="1" dirty="0"/>
              <a:t>τα δάκρυα </a:t>
            </a:r>
            <a:r>
              <a:rPr lang="el-GR" dirty="0"/>
              <a:t>δεν νοούνται με τη μεταφορική τους σημασία, αλλά στην κυριολεξία και κατέχουν εξέχουσα θέση στη μυστική διδασκαλία των Πατέρων της Εκκλησίας.</a:t>
            </a:r>
          </a:p>
          <a:p>
            <a:r>
              <a:rPr lang="el-GR" dirty="0"/>
              <a:t>Τα δάκρυα των </a:t>
            </a:r>
            <a:r>
              <a:rPr lang="el-GR" dirty="0" err="1"/>
              <a:t>τελειουμένων</a:t>
            </a:r>
            <a:r>
              <a:rPr lang="el-GR" dirty="0"/>
              <a:t> πιστών διακρίνονται ανάλογα με την αιτία που τα προκαλεί. Έτσι, στα πρώτα στάδια έχουμε </a:t>
            </a:r>
            <a:r>
              <a:rPr lang="el-GR" u="sng" dirty="0"/>
              <a:t>τα δάκρυα της μετανοίας</a:t>
            </a:r>
            <a:r>
              <a:rPr lang="el-GR" dirty="0"/>
              <a:t>, αργότερα όμως αναφαίνονται </a:t>
            </a:r>
            <a:r>
              <a:rPr lang="el-GR" u="sng" dirty="0"/>
              <a:t>τα σωτήρια δάκρυα της κατανύξεως</a:t>
            </a:r>
            <a:r>
              <a:rPr lang="el-GR" dirty="0"/>
              <a:t>. </a:t>
            </a:r>
          </a:p>
          <a:p>
            <a:r>
              <a:rPr lang="el-GR" dirty="0"/>
              <a:t>Τα δάκρυα της μετανοίας ταιριάζουν στην τάξη των εισαγωγικών και θεωρούνται σαν </a:t>
            </a:r>
            <a:r>
              <a:rPr lang="el-GR" b="1" dirty="0"/>
              <a:t>δεύτερο βάπτισμα </a:t>
            </a:r>
            <a:r>
              <a:rPr lang="el-GR" dirty="0"/>
              <a:t>και συνδέονται άμεσα με το έργο της καθάρσεως. Τα δάκρυα αυτά που προέρχονται από τη μνήμη των αμαρτιών, τη μεταμέλεια και την ταπείνωση, καθαρίζουν την καρδιά. </a:t>
            </a:r>
          </a:p>
          <a:p>
            <a:r>
              <a:rPr lang="el-GR" dirty="0"/>
              <a:t>Τα δάκρυα της κατανύξεως αφορούν τη φωτιστική και μυστική βαθμίδα. Είναι δάκρυα χαράς και αναψυχής. Τα χαροποιά αυτά δάκρυα γεμίζουν την καρδιά με γλυκύτατη και άφατη ηδονή και σαν θεία δροσιά πηγάζουν από τη </a:t>
            </a:r>
            <a:r>
              <a:rPr lang="el-GR" dirty="0" err="1"/>
              <a:t>φωτοποιό</a:t>
            </a:r>
            <a:r>
              <a:rPr lang="el-GR" dirty="0"/>
              <a:t> ενέργεια του Αγίου Πνεύματος.</a:t>
            </a:r>
          </a:p>
        </p:txBody>
      </p:sp>
    </p:spTree>
    <p:extLst>
      <p:ext uri="{BB962C8B-B14F-4D97-AF65-F5344CB8AC3E}">
        <p14:creationId xmlns:p14="http://schemas.microsoft.com/office/powerpoint/2010/main" val="39227804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708338"/>
          </a:xfrm>
        </p:spPr>
        <p:txBody>
          <a:bodyPr>
            <a:normAutofit fontScale="90000"/>
          </a:bodyPr>
          <a:lstStyle/>
          <a:p>
            <a:pPr algn="ctr"/>
            <a:r>
              <a:rPr lang="el-GR" dirty="0"/>
              <a:t>Η αντίσταση του ανθρώπου απέναντι στους πειρασμούς </a:t>
            </a:r>
          </a:p>
        </p:txBody>
      </p:sp>
      <p:sp>
        <p:nvSpPr>
          <p:cNvPr id="3" name="Θέση περιεχομένου 2"/>
          <p:cNvSpPr>
            <a:spLocks noGrp="1"/>
          </p:cNvSpPr>
          <p:nvPr>
            <p:ph idx="1"/>
          </p:nvPr>
        </p:nvSpPr>
        <p:spPr>
          <a:xfrm>
            <a:off x="0" y="537738"/>
            <a:ext cx="12192000" cy="6320262"/>
          </a:xfrm>
        </p:spPr>
        <p:txBody>
          <a:bodyPr>
            <a:normAutofit fontScale="92500"/>
          </a:bodyPr>
          <a:lstStyle/>
          <a:p>
            <a:r>
              <a:rPr lang="el-GR" dirty="0"/>
              <a:t>Όπως υποστηρίζει και ο Διάδοχος το </a:t>
            </a:r>
            <a:r>
              <a:rPr lang="el-GR" b="1" dirty="0">
                <a:solidFill>
                  <a:srgbClr val="FF0000"/>
                </a:solidFill>
              </a:rPr>
              <a:t>"μέσον" του αγώνα </a:t>
            </a:r>
            <a:r>
              <a:rPr lang="el-GR" dirty="0"/>
              <a:t>χαρακτηρίζεται από τη </a:t>
            </a:r>
            <a:r>
              <a:rPr lang="el-GR" u="sng" dirty="0"/>
              <a:t>θεοφιλή λύπη </a:t>
            </a:r>
            <a:r>
              <a:rPr lang="el-GR" dirty="0"/>
              <a:t>και το </a:t>
            </a:r>
            <a:r>
              <a:rPr lang="el-GR" u="sng" dirty="0"/>
              <a:t>ανάλγητο δάκρυ</a:t>
            </a:r>
            <a:r>
              <a:rPr lang="el-GR" dirty="0"/>
              <a:t>. Οι Έλληνες Πατέρες κρατούν τα δάκρυα σε εκτίμηση, ως απόδειξη της αυθεντικής και αγνής αγάπης για τον Θεό. Το </a:t>
            </a:r>
            <a:r>
              <a:rPr lang="el-GR" dirty="0">
                <a:solidFill>
                  <a:srgbClr val="FF0000"/>
                </a:solidFill>
              </a:rPr>
              <a:t>«ευλογημένοι είναι αυτοί που θρηνούν» </a:t>
            </a:r>
            <a:r>
              <a:rPr lang="el-GR" dirty="0"/>
              <a:t>αναφέρεται στον ακόλουθο του Χριστού που, έχοντας αναζητήσει παρηγοριά και δόξα σε αυτόν τον κόσμο, μετανοεί. Επομένως, αντί για μια απαισιόδοξη παρουσίαση της χριστιανικής πνευματικότητας, αυτή η διδασκαλία αντανακλά το μονοπάτι για τη μακαριότητα. Τα δάκρυα </a:t>
            </a:r>
            <a:r>
              <a:rPr lang="el-GR" b="1" dirty="0"/>
              <a:t>εξαγνίζουν</a:t>
            </a:r>
            <a:r>
              <a:rPr lang="el-GR" dirty="0"/>
              <a:t> την καρδιά του μετανιωμένου και </a:t>
            </a:r>
            <a:r>
              <a:rPr lang="el-GR" b="1" dirty="0"/>
              <a:t>αποκαλύπτουν την ανταπόκριση του ανθρώπου στην κλήση του Θεού</a:t>
            </a:r>
            <a:r>
              <a:rPr lang="el-GR" dirty="0"/>
              <a:t>. Είναι δείγμα της ευγνωμοσύνης της χάριτος του Θεού, γιατί ένα δακρυσμένο πρόσωπο αποκαλύπτει μια εξαγνισμένη ψυχή. Τα δάκρυα, επομένως, είναι ευλογία.</a:t>
            </a:r>
          </a:p>
          <a:p>
            <a:r>
              <a:rPr lang="el-GR" dirty="0"/>
              <a:t>Τελικά </a:t>
            </a:r>
            <a:r>
              <a:rPr lang="el-GR" b="1" dirty="0">
                <a:solidFill>
                  <a:srgbClr val="00B050"/>
                </a:solidFill>
              </a:rPr>
              <a:t>η προσευχή </a:t>
            </a:r>
            <a:r>
              <a:rPr lang="el-GR" dirty="0"/>
              <a:t>αναγνωρίζεται ως επίκεντρο του εσωτερικού πολέμου. Για τους ανθρώπους αποβαίνει προσηνής και σωτήρια, ενώ για τους πονηρούς λογισμούς απεχθής και πολέμια: "</a:t>
            </a:r>
            <a:r>
              <a:rPr lang="el-GR" i="1" dirty="0" err="1"/>
              <a:t>πᾶς</a:t>
            </a:r>
            <a:r>
              <a:rPr lang="el-GR" i="1" dirty="0"/>
              <a:t> ὁ συγκροτούμενος πόλεμος </a:t>
            </a:r>
            <a:r>
              <a:rPr lang="el-GR" i="1" dirty="0" err="1"/>
              <a:t>μεταξὺ</a:t>
            </a:r>
            <a:r>
              <a:rPr lang="el-GR" i="1" dirty="0"/>
              <a:t> </a:t>
            </a:r>
            <a:r>
              <a:rPr lang="el-GR" i="1" dirty="0" err="1"/>
              <a:t>ἡμῶν</a:t>
            </a:r>
            <a:r>
              <a:rPr lang="el-GR" i="1" dirty="0"/>
              <a:t> τε </a:t>
            </a:r>
            <a:r>
              <a:rPr lang="el-GR" i="1" dirty="0" err="1"/>
              <a:t>καὶ</a:t>
            </a:r>
            <a:r>
              <a:rPr lang="el-GR" i="1" dirty="0"/>
              <a:t> </a:t>
            </a:r>
            <a:r>
              <a:rPr lang="el-GR" i="1" dirty="0" err="1"/>
              <a:t>τῶ</a:t>
            </a:r>
            <a:r>
              <a:rPr lang="el-GR" i="1" dirty="0"/>
              <a:t> </a:t>
            </a:r>
            <a:r>
              <a:rPr lang="el-GR" i="1" dirty="0" err="1"/>
              <a:t>ἀκαθάρτων</a:t>
            </a:r>
            <a:r>
              <a:rPr lang="el-GR" i="1" dirty="0"/>
              <a:t> πνευμάτων, </a:t>
            </a:r>
            <a:r>
              <a:rPr lang="el-GR" i="1" dirty="0" err="1"/>
              <a:t>οὐ</a:t>
            </a:r>
            <a:r>
              <a:rPr lang="el-GR" i="1" dirty="0"/>
              <a:t> </a:t>
            </a:r>
            <a:r>
              <a:rPr lang="el-GR" i="1" dirty="0" err="1"/>
              <a:t>περὶ</a:t>
            </a:r>
            <a:r>
              <a:rPr lang="el-GR" i="1" dirty="0"/>
              <a:t> </a:t>
            </a:r>
            <a:r>
              <a:rPr lang="el-GR" i="1" dirty="0" err="1"/>
              <a:t>ἑτέρου</a:t>
            </a:r>
            <a:r>
              <a:rPr lang="el-GR" i="1" dirty="0"/>
              <a:t> γίνεται, ἤ </a:t>
            </a:r>
            <a:r>
              <a:rPr lang="el-GR" i="1" dirty="0" err="1"/>
              <a:t>περὶ</a:t>
            </a:r>
            <a:r>
              <a:rPr lang="el-GR" i="1" dirty="0"/>
              <a:t> </a:t>
            </a:r>
            <a:r>
              <a:rPr lang="el-GR" i="1" dirty="0" err="1"/>
              <a:t>πνευματικῆς</a:t>
            </a:r>
            <a:r>
              <a:rPr lang="el-GR" i="1" dirty="0"/>
              <a:t> </a:t>
            </a:r>
            <a:r>
              <a:rPr lang="el-GR" i="1" dirty="0" err="1"/>
              <a:t>προσευχῆς</a:t>
            </a:r>
            <a:r>
              <a:rPr lang="el-GR" i="1" dirty="0"/>
              <a:t>· λίαν </a:t>
            </a:r>
            <a:r>
              <a:rPr lang="el-GR" i="1" dirty="0" err="1"/>
              <a:t>γὰρ</a:t>
            </a:r>
            <a:r>
              <a:rPr lang="el-GR" i="1" dirty="0"/>
              <a:t> πολέμιος </a:t>
            </a:r>
            <a:r>
              <a:rPr lang="el-GR" i="1" dirty="0" err="1"/>
              <a:t>αὐτοῖς</a:t>
            </a:r>
            <a:r>
              <a:rPr lang="el-GR" i="1" dirty="0"/>
              <a:t> </a:t>
            </a:r>
            <a:r>
              <a:rPr lang="el-GR" i="1" dirty="0" err="1"/>
              <a:t>ἐστι</a:t>
            </a:r>
            <a:r>
              <a:rPr lang="el-GR" i="1" dirty="0"/>
              <a:t>, </a:t>
            </a:r>
            <a:r>
              <a:rPr lang="el-GR" i="1" dirty="0" err="1"/>
              <a:t>καὶ</a:t>
            </a:r>
            <a:r>
              <a:rPr lang="el-GR" i="1" dirty="0"/>
              <a:t> </a:t>
            </a:r>
            <a:r>
              <a:rPr lang="el-GR" i="1" dirty="0" err="1"/>
              <a:t>ἐπαχθεστάτη</a:t>
            </a:r>
            <a:r>
              <a:rPr lang="el-GR" i="1" dirty="0"/>
              <a:t>, </a:t>
            </a:r>
            <a:r>
              <a:rPr lang="el-GR" i="1" dirty="0" err="1"/>
              <a:t>ἡμῖν</a:t>
            </a:r>
            <a:r>
              <a:rPr lang="el-GR" i="1" dirty="0"/>
              <a:t> </a:t>
            </a:r>
            <a:r>
              <a:rPr lang="el-GR" i="1" dirty="0" err="1"/>
              <a:t>δὲ</a:t>
            </a:r>
            <a:r>
              <a:rPr lang="el-GR" i="1" dirty="0"/>
              <a:t> σωτήριος, </a:t>
            </a:r>
            <a:r>
              <a:rPr lang="el-GR" i="1" dirty="0" err="1"/>
              <a:t>καὶ</a:t>
            </a:r>
            <a:r>
              <a:rPr lang="el-GR" i="1" dirty="0"/>
              <a:t> </a:t>
            </a:r>
            <a:r>
              <a:rPr lang="el-GR" i="1" dirty="0" err="1"/>
              <a:t>προσηνεστάτη</a:t>
            </a:r>
            <a:r>
              <a:rPr lang="el-GR" dirty="0"/>
              <a:t>".</a:t>
            </a:r>
            <a:r>
              <a:rPr lang="el-GR" i="1" dirty="0"/>
              <a:t> </a:t>
            </a:r>
            <a:r>
              <a:rPr lang="el-GR" dirty="0"/>
              <a:t>(</a:t>
            </a:r>
            <a:r>
              <a:rPr lang="el-GR" i="1" dirty="0"/>
              <a:t>Λόγος </a:t>
            </a:r>
            <a:r>
              <a:rPr lang="el-GR" i="1" dirty="0" err="1"/>
              <a:t>Περὶ</a:t>
            </a:r>
            <a:r>
              <a:rPr lang="el-GR" i="1" dirty="0"/>
              <a:t> </a:t>
            </a:r>
            <a:r>
              <a:rPr lang="el-GR" i="1" dirty="0" err="1"/>
              <a:t>Προσευχῆς</a:t>
            </a:r>
            <a:r>
              <a:rPr lang="el-GR" i="1" dirty="0"/>
              <a:t> ΜΘ΄,</a:t>
            </a:r>
            <a:r>
              <a:rPr lang="el-GR" dirty="0"/>
              <a:t> </a:t>
            </a:r>
            <a:r>
              <a:rPr lang="en-GB" dirty="0"/>
              <a:t>PG</a:t>
            </a:r>
            <a:r>
              <a:rPr lang="el-GR" dirty="0"/>
              <a:t> 79, 1177Β) Η προσευχή δεν είναι ένα πολιτιστικό γεγονός αλλά </a:t>
            </a:r>
            <a:r>
              <a:rPr lang="el-GR" b="1" dirty="0">
                <a:solidFill>
                  <a:srgbClr val="00B050"/>
                </a:solidFill>
              </a:rPr>
              <a:t>μια μάχη ενάντια στο κακό</a:t>
            </a:r>
            <a:r>
              <a:rPr lang="el-GR" dirty="0"/>
              <a:t>.  </a:t>
            </a:r>
          </a:p>
          <a:p>
            <a:endParaRPr lang="el-GR" dirty="0"/>
          </a:p>
          <a:p>
            <a:endParaRPr lang="el-GR" dirty="0"/>
          </a:p>
        </p:txBody>
      </p:sp>
    </p:spTree>
    <p:extLst>
      <p:ext uri="{BB962C8B-B14F-4D97-AF65-F5344CB8AC3E}">
        <p14:creationId xmlns:p14="http://schemas.microsoft.com/office/powerpoint/2010/main" val="39515129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515155"/>
          </a:xfrm>
        </p:spPr>
        <p:txBody>
          <a:bodyPr>
            <a:normAutofit fontScale="90000"/>
          </a:bodyPr>
          <a:lstStyle/>
          <a:p>
            <a:pPr algn="ctr"/>
            <a:r>
              <a:rPr lang="el-GR" dirty="0"/>
              <a:t>Η αντίσταση του ανθρώπου απέναντι στους πειρασμούς </a:t>
            </a:r>
          </a:p>
        </p:txBody>
      </p:sp>
      <p:sp>
        <p:nvSpPr>
          <p:cNvPr id="3" name="Θέση περιεχομένου 2"/>
          <p:cNvSpPr>
            <a:spLocks noGrp="1"/>
          </p:cNvSpPr>
          <p:nvPr>
            <p:ph idx="1"/>
          </p:nvPr>
        </p:nvSpPr>
        <p:spPr>
          <a:xfrm>
            <a:off x="0" y="515154"/>
            <a:ext cx="12192000" cy="6342845"/>
          </a:xfrm>
        </p:spPr>
        <p:txBody>
          <a:bodyPr>
            <a:normAutofit/>
          </a:bodyPr>
          <a:lstStyle/>
          <a:p>
            <a:r>
              <a:rPr lang="el-GR" dirty="0"/>
              <a:t>Ο Μακάριος συμβουλεύει λοιπόν την αδελφική κοινότητα: "</a:t>
            </a:r>
            <a:r>
              <a:rPr lang="el-GR" i="1" dirty="0" err="1"/>
              <a:t>Οὐκ</a:t>
            </a:r>
            <a:r>
              <a:rPr lang="el-GR" i="1" dirty="0"/>
              <a:t> </a:t>
            </a:r>
            <a:r>
              <a:rPr lang="el-GR" i="1" dirty="0" err="1"/>
              <a:t>ἔστι</a:t>
            </a:r>
            <a:r>
              <a:rPr lang="el-GR" i="1" dirty="0"/>
              <a:t> χρεία </a:t>
            </a:r>
            <a:r>
              <a:rPr lang="el-GR" i="1" dirty="0" err="1"/>
              <a:t>βαττολογεῖν</a:t>
            </a:r>
            <a:r>
              <a:rPr lang="el-GR" i="1" dirty="0"/>
              <a:t>, </a:t>
            </a:r>
            <a:r>
              <a:rPr lang="el-GR" i="1" dirty="0" err="1"/>
              <a:t>ἀλλ</a:t>
            </a:r>
            <a:r>
              <a:rPr lang="el-GR" i="1" dirty="0"/>
              <a:t>’ </a:t>
            </a:r>
            <a:r>
              <a:rPr lang="el-GR" i="1" dirty="0" err="1"/>
              <a:t>ἐκτείνειν</a:t>
            </a:r>
            <a:r>
              <a:rPr lang="el-GR" i="1" dirty="0"/>
              <a:t> </a:t>
            </a:r>
            <a:r>
              <a:rPr lang="el-GR" i="1" dirty="0" err="1"/>
              <a:t>τὰς</a:t>
            </a:r>
            <a:r>
              <a:rPr lang="el-GR" i="1" dirty="0"/>
              <a:t> </a:t>
            </a:r>
            <a:r>
              <a:rPr lang="el-GR" i="1" dirty="0" err="1"/>
              <a:t>χεῖρας</a:t>
            </a:r>
            <a:r>
              <a:rPr lang="el-GR" i="1" dirty="0"/>
              <a:t>, </a:t>
            </a:r>
            <a:r>
              <a:rPr lang="el-GR" i="1" dirty="0" err="1"/>
              <a:t>καὶ</a:t>
            </a:r>
            <a:r>
              <a:rPr lang="el-GR" i="1" dirty="0"/>
              <a:t> λέγειν· </a:t>
            </a:r>
            <a:r>
              <a:rPr lang="el-GR" i="1" dirty="0">
                <a:solidFill>
                  <a:srgbClr val="FF0000"/>
                </a:solidFill>
              </a:rPr>
              <a:t>κύριε, </a:t>
            </a:r>
            <a:r>
              <a:rPr lang="el-GR" i="1" dirty="0" err="1">
                <a:solidFill>
                  <a:srgbClr val="FF0000"/>
                </a:solidFill>
              </a:rPr>
              <a:t>ὡς</a:t>
            </a:r>
            <a:r>
              <a:rPr lang="el-GR" i="1" dirty="0">
                <a:solidFill>
                  <a:srgbClr val="FF0000"/>
                </a:solidFill>
              </a:rPr>
              <a:t> θέλεις </a:t>
            </a:r>
            <a:r>
              <a:rPr lang="el-GR" i="1" dirty="0" err="1">
                <a:solidFill>
                  <a:srgbClr val="FF0000"/>
                </a:solidFill>
              </a:rPr>
              <a:t>καὶ</a:t>
            </a:r>
            <a:r>
              <a:rPr lang="el-GR" i="1" dirty="0">
                <a:solidFill>
                  <a:srgbClr val="FF0000"/>
                </a:solidFill>
              </a:rPr>
              <a:t> </a:t>
            </a:r>
            <a:r>
              <a:rPr lang="el-GR" i="1" dirty="0" err="1">
                <a:solidFill>
                  <a:srgbClr val="FF0000"/>
                </a:solidFill>
              </a:rPr>
              <a:t>ὡς</a:t>
            </a:r>
            <a:r>
              <a:rPr lang="el-GR" i="1" dirty="0">
                <a:solidFill>
                  <a:srgbClr val="FF0000"/>
                </a:solidFill>
              </a:rPr>
              <a:t> </a:t>
            </a:r>
            <a:r>
              <a:rPr lang="el-GR" i="1" dirty="0" err="1">
                <a:solidFill>
                  <a:srgbClr val="FF0000"/>
                </a:solidFill>
              </a:rPr>
              <a:t>οἶδας</a:t>
            </a:r>
            <a:r>
              <a:rPr lang="el-GR" i="1" dirty="0">
                <a:solidFill>
                  <a:srgbClr val="FF0000"/>
                </a:solidFill>
              </a:rPr>
              <a:t> </a:t>
            </a:r>
            <a:r>
              <a:rPr lang="el-GR" i="1" dirty="0" err="1">
                <a:solidFill>
                  <a:srgbClr val="FF0000"/>
                </a:solidFill>
              </a:rPr>
              <a:t>ἐλέησον</a:t>
            </a:r>
            <a:r>
              <a:rPr lang="el-GR" i="1" dirty="0"/>
              <a:t>· </a:t>
            </a:r>
            <a:r>
              <a:rPr lang="el-GR" i="1" dirty="0" err="1"/>
              <a:t>ἐν</a:t>
            </a:r>
            <a:r>
              <a:rPr lang="el-GR" i="1" dirty="0"/>
              <a:t> </a:t>
            </a:r>
            <a:r>
              <a:rPr lang="el-GR" i="1" dirty="0" err="1"/>
              <a:t>δὲ</a:t>
            </a:r>
            <a:r>
              <a:rPr lang="el-GR" i="1" dirty="0"/>
              <a:t> </a:t>
            </a:r>
            <a:r>
              <a:rPr lang="el-GR" i="1" dirty="0" err="1"/>
              <a:t>ἐπίκειται</a:t>
            </a:r>
            <a:r>
              <a:rPr lang="el-GR" i="1" dirty="0"/>
              <a:t> πόλεμος· </a:t>
            </a:r>
            <a:r>
              <a:rPr lang="el-GR" i="1" dirty="0">
                <a:solidFill>
                  <a:srgbClr val="FF0000"/>
                </a:solidFill>
              </a:rPr>
              <a:t>κύριε, </a:t>
            </a:r>
            <a:r>
              <a:rPr lang="el-GR" i="1" dirty="0" err="1">
                <a:solidFill>
                  <a:srgbClr val="FF0000"/>
                </a:solidFill>
              </a:rPr>
              <a:t>βοήθει</a:t>
            </a:r>
            <a:r>
              <a:rPr lang="el-GR" dirty="0"/>
              <a:t>".</a:t>
            </a:r>
            <a:r>
              <a:rPr lang="en-GB" dirty="0"/>
              <a:t> </a:t>
            </a:r>
            <a:r>
              <a:rPr lang="el-GR" dirty="0"/>
              <a:t>(</a:t>
            </a:r>
            <a:r>
              <a:rPr lang="el-GR" i="1" dirty="0" err="1"/>
              <a:t>Ἀποφθέγματα</a:t>
            </a:r>
            <a:r>
              <a:rPr lang="en-GB" i="1" dirty="0"/>
              <a:t>,</a:t>
            </a:r>
            <a:r>
              <a:rPr lang="en-GB" dirty="0"/>
              <a:t>  PG 34, 249</a:t>
            </a:r>
            <a:r>
              <a:rPr lang="el-GR" dirty="0"/>
              <a:t>Α)</a:t>
            </a:r>
          </a:p>
          <a:p>
            <a:r>
              <a:rPr lang="el-GR" dirty="0"/>
              <a:t>Η αξία της προσευχής δε βρίσκεται στην ποσότητα αλλά στην ποιότητα. </a:t>
            </a:r>
            <a:r>
              <a:rPr lang="en-GB" dirty="0"/>
              <a:t>“</a:t>
            </a:r>
            <a:r>
              <a:rPr lang="el-GR" i="1" dirty="0" err="1"/>
              <a:t>Προσευχῆς</a:t>
            </a:r>
            <a:r>
              <a:rPr lang="el-GR" i="1" dirty="0"/>
              <a:t> </a:t>
            </a:r>
            <a:r>
              <a:rPr lang="el-GR" i="1" dirty="0" err="1"/>
              <a:t>ἔπαινος</a:t>
            </a:r>
            <a:r>
              <a:rPr lang="en-GB" i="1" dirty="0"/>
              <a:t>, </a:t>
            </a:r>
            <a:r>
              <a:rPr lang="el-GR" i="1" dirty="0" err="1"/>
              <a:t>οὐχ</a:t>
            </a:r>
            <a:r>
              <a:rPr lang="el-GR" i="1" dirty="0"/>
              <a:t> </a:t>
            </a:r>
            <a:r>
              <a:rPr lang="el-GR" i="1" dirty="0" err="1"/>
              <a:t>ἁπλῶς</a:t>
            </a:r>
            <a:r>
              <a:rPr lang="el-GR" i="1" dirty="0"/>
              <a:t> ἡ </a:t>
            </a:r>
            <a:r>
              <a:rPr lang="el-GR" i="1" dirty="0" err="1"/>
              <a:t>ποσότης</a:t>
            </a:r>
            <a:r>
              <a:rPr lang="el-GR" i="1" dirty="0"/>
              <a:t> </a:t>
            </a:r>
            <a:r>
              <a:rPr lang="el-GR" i="1" dirty="0" err="1"/>
              <a:t>ἀλλ</a:t>
            </a:r>
            <a:r>
              <a:rPr lang="el-GR" i="1" dirty="0"/>
              <a:t> ἡ </a:t>
            </a:r>
            <a:r>
              <a:rPr lang="el-GR" i="1" dirty="0" err="1"/>
              <a:t>ποιότης</a:t>
            </a:r>
            <a:r>
              <a:rPr lang="en-GB" i="1" dirty="0"/>
              <a:t>, </a:t>
            </a:r>
            <a:r>
              <a:rPr lang="el-GR" i="1" dirty="0" err="1"/>
              <a:t>καὶ</a:t>
            </a:r>
            <a:r>
              <a:rPr lang="el-GR" i="1" dirty="0"/>
              <a:t> </a:t>
            </a:r>
            <a:r>
              <a:rPr lang="el-GR" i="1" dirty="0" err="1"/>
              <a:t>τοῦτο</a:t>
            </a:r>
            <a:r>
              <a:rPr lang="el-GR" i="1" dirty="0"/>
              <a:t> </a:t>
            </a:r>
            <a:r>
              <a:rPr lang="el-GR" i="1" dirty="0" err="1"/>
              <a:t>δηλοῦσι</a:t>
            </a:r>
            <a:r>
              <a:rPr lang="el-GR" i="1" dirty="0"/>
              <a:t> </a:t>
            </a:r>
            <a:r>
              <a:rPr lang="el-GR" i="1" dirty="0" err="1"/>
              <a:t>οἱ</a:t>
            </a:r>
            <a:r>
              <a:rPr lang="el-GR" i="1" dirty="0"/>
              <a:t> </a:t>
            </a:r>
            <a:r>
              <a:rPr lang="el-GR" i="1" dirty="0" err="1"/>
              <a:t>ἀναβάντες</a:t>
            </a:r>
            <a:r>
              <a:rPr lang="el-GR" i="1" dirty="0"/>
              <a:t> </a:t>
            </a:r>
            <a:r>
              <a:rPr lang="el-GR" i="1" dirty="0" err="1"/>
              <a:t>εἰς</a:t>
            </a:r>
            <a:r>
              <a:rPr lang="el-GR" i="1" dirty="0"/>
              <a:t> </a:t>
            </a:r>
            <a:r>
              <a:rPr lang="el-GR" i="1" dirty="0" err="1"/>
              <a:t>τὸ</a:t>
            </a:r>
            <a:r>
              <a:rPr lang="el-GR" i="1" dirty="0"/>
              <a:t> </a:t>
            </a:r>
            <a:r>
              <a:rPr lang="el-GR" i="1" dirty="0" err="1"/>
              <a:t>ἱερόν</a:t>
            </a:r>
            <a:r>
              <a:rPr lang="en-GB" i="1" dirty="0"/>
              <a:t>, </a:t>
            </a:r>
            <a:r>
              <a:rPr lang="el-GR" i="1" dirty="0" err="1"/>
              <a:t>καὶ</a:t>
            </a:r>
            <a:r>
              <a:rPr lang="el-GR" i="1" dirty="0"/>
              <a:t> </a:t>
            </a:r>
            <a:r>
              <a:rPr lang="el-GR" i="1" dirty="0" err="1"/>
              <a:t>τὸ</a:t>
            </a:r>
            <a:r>
              <a:rPr lang="en-GB" i="1" dirty="0"/>
              <a:t> "</a:t>
            </a:r>
            <a:r>
              <a:rPr lang="el-GR" i="1" dirty="0" err="1"/>
              <a:t>Ὑμεῖς</a:t>
            </a:r>
            <a:r>
              <a:rPr lang="el-GR" i="1" dirty="0"/>
              <a:t> προσευχόμενοι</a:t>
            </a:r>
            <a:r>
              <a:rPr lang="en-GB" i="1" dirty="0"/>
              <a:t>, </a:t>
            </a:r>
            <a:r>
              <a:rPr lang="el-GR" i="1" dirty="0" err="1"/>
              <a:t>μὴ</a:t>
            </a:r>
            <a:r>
              <a:rPr lang="el-GR" i="1" dirty="0"/>
              <a:t> </a:t>
            </a:r>
            <a:r>
              <a:rPr lang="el-GR" i="1" dirty="0" err="1"/>
              <a:t>βαττολογήσητε</a:t>
            </a:r>
            <a:r>
              <a:rPr lang="en-GB" i="1" dirty="0"/>
              <a:t>" </a:t>
            </a:r>
            <a:r>
              <a:rPr lang="el-GR" i="1" dirty="0" err="1"/>
              <a:t>καὶ</a:t>
            </a:r>
            <a:r>
              <a:rPr lang="el-GR" i="1" dirty="0"/>
              <a:t> </a:t>
            </a:r>
            <a:r>
              <a:rPr lang="el-GR" i="1" dirty="0" err="1"/>
              <a:t>τά</a:t>
            </a:r>
            <a:r>
              <a:rPr lang="el-GR" i="1" dirty="0"/>
              <a:t> </a:t>
            </a:r>
            <a:r>
              <a:rPr lang="el-GR" i="1" dirty="0" err="1"/>
              <a:t>ἐξῆς</a:t>
            </a:r>
            <a:r>
              <a:rPr lang="en-GB" dirty="0"/>
              <a:t>". </a:t>
            </a:r>
            <a:r>
              <a:rPr lang="el-GR" dirty="0"/>
              <a:t>(</a:t>
            </a:r>
            <a:r>
              <a:rPr lang="el-GR" i="1" dirty="0"/>
              <a:t>Λόγος </a:t>
            </a:r>
            <a:r>
              <a:rPr lang="el-GR" i="1" dirty="0" err="1"/>
              <a:t>Περὶ</a:t>
            </a:r>
            <a:r>
              <a:rPr lang="el-GR" i="1" dirty="0"/>
              <a:t> </a:t>
            </a:r>
            <a:r>
              <a:rPr lang="el-GR" i="1" dirty="0" err="1"/>
              <a:t>Προσευχῆς</a:t>
            </a:r>
            <a:r>
              <a:rPr lang="el-GR" i="1" dirty="0"/>
              <a:t> ΛΖ΄</a:t>
            </a:r>
            <a:r>
              <a:rPr lang="en-GB" i="1" dirty="0"/>
              <a:t>,</a:t>
            </a:r>
            <a:r>
              <a:rPr lang="en-GB" dirty="0"/>
              <a:t> PG 79, 1176</a:t>
            </a:r>
            <a:r>
              <a:rPr lang="el-GR" dirty="0"/>
              <a:t>Α)</a:t>
            </a:r>
            <a:r>
              <a:rPr lang="en-GB" dirty="0"/>
              <a:t>.</a:t>
            </a:r>
            <a:endParaRPr lang="el-GR" dirty="0"/>
          </a:p>
          <a:p>
            <a:r>
              <a:rPr lang="el-GR" dirty="0"/>
              <a:t>Καθορίζει και </a:t>
            </a:r>
            <a:r>
              <a:rPr lang="el-GR" u="sng" dirty="0"/>
              <a:t>τη διαδοχική σειρά των αιτημάτων </a:t>
            </a:r>
            <a:r>
              <a:rPr lang="el-GR" dirty="0"/>
              <a:t>που μπορεί ο άνθρωπος να απευθύνει στο Θεό: "</a:t>
            </a:r>
            <a:r>
              <a:rPr lang="el-GR" i="1" dirty="0"/>
              <a:t>Προσεύχου πρότερον </a:t>
            </a:r>
            <a:r>
              <a:rPr lang="el-GR" i="1" dirty="0" err="1"/>
              <a:t>περὶ</a:t>
            </a:r>
            <a:r>
              <a:rPr lang="el-GR" i="1" dirty="0"/>
              <a:t> </a:t>
            </a:r>
            <a:r>
              <a:rPr lang="el-GR" i="1" dirty="0" err="1"/>
              <a:t>τοῦ</a:t>
            </a:r>
            <a:r>
              <a:rPr lang="el-GR" i="1" dirty="0"/>
              <a:t> </a:t>
            </a:r>
            <a:r>
              <a:rPr lang="el-GR" i="1" dirty="0" err="1"/>
              <a:t>καθαρθῆναι</a:t>
            </a:r>
            <a:r>
              <a:rPr lang="el-GR" i="1" dirty="0"/>
              <a:t> </a:t>
            </a:r>
            <a:r>
              <a:rPr lang="el-GR" i="1" dirty="0" err="1"/>
              <a:t>τῶν</a:t>
            </a:r>
            <a:r>
              <a:rPr lang="el-GR" i="1" dirty="0"/>
              <a:t> </a:t>
            </a:r>
            <a:r>
              <a:rPr lang="el-GR" i="1" dirty="0" err="1"/>
              <a:t>παθῶν</a:t>
            </a:r>
            <a:r>
              <a:rPr lang="el-GR" i="1" dirty="0"/>
              <a:t>, </a:t>
            </a:r>
            <a:r>
              <a:rPr lang="el-GR" i="1" dirty="0" err="1"/>
              <a:t>καὶ</a:t>
            </a:r>
            <a:r>
              <a:rPr lang="el-GR" i="1" dirty="0"/>
              <a:t> δεύτερον </a:t>
            </a:r>
            <a:r>
              <a:rPr lang="el-GR" i="1" dirty="0" err="1"/>
              <a:t>περὶ</a:t>
            </a:r>
            <a:r>
              <a:rPr lang="el-GR" i="1" dirty="0"/>
              <a:t> </a:t>
            </a:r>
            <a:r>
              <a:rPr lang="el-GR" i="1" dirty="0" err="1"/>
              <a:t>τοῦ</a:t>
            </a:r>
            <a:r>
              <a:rPr lang="el-GR" i="1" dirty="0"/>
              <a:t> </a:t>
            </a:r>
            <a:r>
              <a:rPr lang="el-GR" i="1" dirty="0" err="1"/>
              <a:t>ῥυσθῆναι</a:t>
            </a:r>
            <a:r>
              <a:rPr lang="el-GR" i="1" dirty="0"/>
              <a:t> </a:t>
            </a:r>
            <a:r>
              <a:rPr lang="el-GR" i="1" dirty="0" err="1"/>
              <a:t>ἀπὸ</a:t>
            </a:r>
            <a:r>
              <a:rPr lang="el-GR" i="1" dirty="0"/>
              <a:t> </a:t>
            </a:r>
            <a:r>
              <a:rPr lang="el-GR" i="1" dirty="0" err="1"/>
              <a:t>τῆς</a:t>
            </a:r>
            <a:r>
              <a:rPr lang="el-GR" i="1" dirty="0"/>
              <a:t> </a:t>
            </a:r>
            <a:r>
              <a:rPr lang="el-GR" i="1" dirty="0" err="1"/>
              <a:t>ἀγνωσίας</a:t>
            </a:r>
            <a:r>
              <a:rPr lang="el-GR" i="1" dirty="0"/>
              <a:t>, </a:t>
            </a:r>
            <a:r>
              <a:rPr lang="el-GR" i="1" dirty="0" err="1"/>
              <a:t>καὶ</a:t>
            </a:r>
            <a:r>
              <a:rPr lang="el-GR" i="1" dirty="0"/>
              <a:t> τρίτον </a:t>
            </a:r>
            <a:r>
              <a:rPr lang="el-GR" i="1" dirty="0" err="1"/>
              <a:t>ἀπὸ</a:t>
            </a:r>
            <a:r>
              <a:rPr lang="el-GR" i="1" dirty="0"/>
              <a:t> </a:t>
            </a:r>
            <a:r>
              <a:rPr lang="el-GR" i="1" dirty="0" err="1"/>
              <a:t>παντὸς</a:t>
            </a:r>
            <a:r>
              <a:rPr lang="el-GR" i="1" dirty="0"/>
              <a:t> </a:t>
            </a:r>
            <a:r>
              <a:rPr lang="el-GR" i="1" dirty="0" err="1"/>
              <a:t>πειρασμοῦ</a:t>
            </a:r>
            <a:r>
              <a:rPr lang="el-GR" i="1" dirty="0"/>
              <a:t> </a:t>
            </a:r>
            <a:r>
              <a:rPr lang="el-GR" i="1" dirty="0" err="1"/>
              <a:t>καὶ</a:t>
            </a:r>
            <a:r>
              <a:rPr lang="el-GR" i="1" dirty="0"/>
              <a:t> </a:t>
            </a:r>
            <a:r>
              <a:rPr lang="el-GR" i="1" dirty="0" err="1"/>
              <a:t>ἐγκαταλείψεως</a:t>
            </a:r>
            <a:r>
              <a:rPr lang="el-GR" dirty="0"/>
              <a:t>".</a:t>
            </a:r>
            <a:r>
              <a:rPr lang="en-GB" dirty="0"/>
              <a:t> </a:t>
            </a:r>
            <a:r>
              <a:rPr lang="el-GR" dirty="0"/>
              <a:t>(</a:t>
            </a:r>
            <a:r>
              <a:rPr lang="el-GR" i="1" dirty="0"/>
              <a:t>Λόγος </a:t>
            </a:r>
            <a:r>
              <a:rPr lang="el-GR" i="1" dirty="0" err="1"/>
              <a:t>Περὶ</a:t>
            </a:r>
            <a:r>
              <a:rPr lang="el-GR" i="1" dirty="0"/>
              <a:t> </a:t>
            </a:r>
            <a:r>
              <a:rPr lang="el-GR" i="1" dirty="0" err="1"/>
              <a:t>Προσευχῆς</a:t>
            </a:r>
            <a:r>
              <a:rPr lang="el-GR" i="1" dirty="0"/>
              <a:t> ΡΝΑ΄</a:t>
            </a:r>
            <a:r>
              <a:rPr lang="en-GB" i="1" dirty="0"/>
              <a:t>,</a:t>
            </a:r>
            <a:r>
              <a:rPr lang="en-GB" dirty="0"/>
              <a:t> PG 79, 1200 </a:t>
            </a:r>
            <a:r>
              <a:rPr lang="el-GR" dirty="0"/>
              <a:t>Β)</a:t>
            </a:r>
          </a:p>
          <a:p>
            <a:r>
              <a:rPr lang="el-GR" dirty="0"/>
              <a:t>Τα αιτήματα ανταποκρίνονται στην ψυχική κατάσταση και πνευματική βαθμίδα του ανθρώπου, αντιστοιχώντας η μεν κάθαρση των παθών στην πρακτική, η λύτρωση από την αγνωσία στη φυσική, ενώ ο εξαγνισμός από κάθε πειρασμό και εγκατάλειψη στη θεολογία.</a:t>
            </a:r>
            <a:r>
              <a:rPr lang="el-GR" dirty="0">
                <a:effectLst/>
              </a:rPr>
              <a:t> </a:t>
            </a:r>
            <a:r>
              <a:rPr lang="el-GR" dirty="0"/>
              <a:t> </a:t>
            </a:r>
          </a:p>
          <a:p>
            <a:endParaRPr lang="el-GR" dirty="0"/>
          </a:p>
        </p:txBody>
      </p:sp>
    </p:spTree>
    <p:extLst>
      <p:ext uri="{BB962C8B-B14F-4D97-AF65-F5344CB8AC3E}">
        <p14:creationId xmlns:p14="http://schemas.microsoft.com/office/powerpoint/2010/main" val="38949954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605306"/>
          </a:xfrm>
        </p:spPr>
        <p:txBody>
          <a:bodyPr>
            <a:normAutofit fontScale="90000"/>
          </a:bodyPr>
          <a:lstStyle/>
          <a:p>
            <a:pPr algn="ctr"/>
            <a:r>
              <a:rPr lang="el-GR" dirty="0"/>
              <a:t>Η αντίσταση του ανθρώπου απέναντι στους πειρασμούς </a:t>
            </a:r>
          </a:p>
        </p:txBody>
      </p:sp>
      <p:sp>
        <p:nvSpPr>
          <p:cNvPr id="3" name="Θέση περιεχομένου 2"/>
          <p:cNvSpPr>
            <a:spLocks noGrp="1"/>
          </p:cNvSpPr>
          <p:nvPr>
            <p:ph idx="1"/>
          </p:nvPr>
        </p:nvSpPr>
        <p:spPr>
          <a:xfrm>
            <a:off x="0" y="473344"/>
            <a:ext cx="12192000" cy="6384656"/>
          </a:xfrm>
        </p:spPr>
        <p:txBody>
          <a:bodyPr>
            <a:normAutofit fontScale="25000" lnSpcReduction="20000"/>
          </a:bodyPr>
          <a:lstStyle/>
          <a:p>
            <a:pPr eaLnBrk="0" fontAlgn="base" hangingPunct="0">
              <a:lnSpc>
                <a:spcPct val="100000"/>
              </a:lnSpc>
              <a:spcBef>
                <a:spcPct val="0"/>
              </a:spcBef>
              <a:spcAft>
                <a:spcPct val="0"/>
              </a:spcAft>
            </a:pPr>
            <a:r>
              <a:rPr lang="el-GR" sz="11200" dirty="0"/>
              <a:t>Ο ίδιος άλλωστε, όπως ήδη σημειώθηκε, στη βαθμίδα της πρακτικής συστήνει τη </a:t>
            </a:r>
            <a:r>
              <a:rPr lang="el-GR" sz="11200" b="1" dirty="0"/>
              <a:t>δέηση</a:t>
            </a:r>
            <a:r>
              <a:rPr lang="el-GR" sz="11200" dirty="0"/>
              <a:t>: "</a:t>
            </a:r>
            <a:r>
              <a:rPr lang="el-GR" sz="11200" i="1" dirty="0" err="1"/>
              <a:t>Δέησίς</a:t>
            </a:r>
            <a:r>
              <a:rPr lang="el-GR" sz="11200" i="1" dirty="0"/>
              <a:t> </a:t>
            </a:r>
            <a:r>
              <a:rPr lang="el-GR" sz="11200" i="1" dirty="0" err="1"/>
              <a:t>ἐστιν</a:t>
            </a:r>
            <a:r>
              <a:rPr lang="el-GR" sz="11200" i="1" dirty="0"/>
              <a:t> </a:t>
            </a:r>
            <a:r>
              <a:rPr lang="el-GR" sz="11200" i="1" dirty="0" err="1"/>
              <a:t>ὁμιλία</a:t>
            </a:r>
            <a:r>
              <a:rPr lang="el-GR" sz="11200" i="1" dirty="0"/>
              <a:t> </a:t>
            </a:r>
            <a:r>
              <a:rPr lang="el-GR" sz="11200" i="1" dirty="0" err="1"/>
              <a:t>τοῦ</a:t>
            </a:r>
            <a:r>
              <a:rPr lang="el-GR" sz="11200" i="1" dirty="0"/>
              <a:t> </a:t>
            </a:r>
            <a:r>
              <a:rPr lang="el-GR" sz="11200" i="1" dirty="0" err="1"/>
              <a:t>νοὸς</a:t>
            </a:r>
            <a:r>
              <a:rPr lang="el-GR" sz="11200" i="1" dirty="0"/>
              <a:t> </a:t>
            </a:r>
            <a:r>
              <a:rPr lang="el-GR" sz="11200" i="1" dirty="0" err="1"/>
              <a:t>πρὸς</a:t>
            </a:r>
            <a:r>
              <a:rPr lang="el-GR" sz="11200" i="1" dirty="0"/>
              <a:t> </a:t>
            </a:r>
            <a:r>
              <a:rPr lang="el-GR" sz="11200" i="1" dirty="0" err="1"/>
              <a:t>Θεὸν</a:t>
            </a:r>
            <a:r>
              <a:rPr lang="el-GR" sz="11200" i="1" dirty="0"/>
              <a:t> μεθ’ </a:t>
            </a:r>
            <a:r>
              <a:rPr lang="el-GR" sz="11200" i="1" dirty="0" err="1"/>
              <a:t>ἵκετηρίας</a:t>
            </a:r>
            <a:r>
              <a:rPr lang="el-GR" sz="11200" i="1" dirty="0"/>
              <a:t> </a:t>
            </a:r>
            <a:r>
              <a:rPr lang="el-GR" sz="11200" i="1" dirty="0" err="1"/>
              <a:t>ἐν</a:t>
            </a:r>
            <a:r>
              <a:rPr lang="el-GR" sz="11200" i="1" dirty="0"/>
              <a:t> ᾗ </a:t>
            </a:r>
            <a:r>
              <a:rPr lang="el-GR" sz="11200" i="1" dirty="0" err="1"/>
              <a:t>ἐστιν</a:t>
            </a:r>
            <a:r>
              <a:rPr lang="el-GR" sz="11200" i="1" dirty="0"/>
              <a:t> </a:t>
            </a:r>
            <a:r>
              <a:rPr lang="el-GR" sz="11200" i="1" dirty="0" err="1"/>
              <a:t>βοηθειῶν</a:t>
            </a:r>
            <a:r>
              <a:rPr lang="el-GR" sz="11200" i="1" dirty="0"/>
              <a:t> </a:t>
            </a:r>
            <a:r>
              <a:rPr lang="el-GR" sz="11200" i="1" dirty="0" err="1"/>
              <a:t>αἴτημα</a:t>
            </a:r>
            <a:r>
              <a:rPr lang="el-GR" sz="11200" i="1" dirty="0"/>
              <a:t> </a:t>
            </a:r>
            <a:r>
              <a:rPr lang="el-GR" sz="11200" i="1" dirty="0" err="1"/>
              <a:t>καιρῷ</a:t>
            </a:r>
            <a:r>
              <a:rPr lang="el-GR" sz="11200" i="1" dirty="0"/>
              <a:t> πολέμου </a:t>
            </a:r>
            <a:r>
              <a:rPr lang="el-GR" sz="11200" i="1" dirty="0" err="1"/>
              <a:t>καὶ</a:t>
            </a:r>
            <a:r>
              <a:rPr lang="el-GR" sz="11200" i="1" dirty="0"/>
              <a:t> </a:t>
            </a:r>
            <a:r>
              <a:rPr lang="el-GR" sz="11200" i="1" dirty="0" err="1"/>
              <a:t>αἴτημα</a:t>
            </a:r>
            <a:r>
              <a:rPr lang="el-GR" sz="11200" i="1" dirty="0"/>
              <a:t> </a:t>
            </a:r>
            <a:r>
              <a:rPr lang="el-GR" sz="11200" i="1" dirty="0" err="1"/>
              <a:t>ἀγαθῶν</a:t>
            </a:r>
            <a:r>
              <a:rPr lang="el-GR" sz="11200" i="1" dirty="0"/>
              <a:t> </a:t>
            </a:r>
            <a:r>
              <a:rPr lang="el-GR" sz="11200" i="1" dirty="0" err="1"/>
              <a:t>ἐπ</a:t>
            </a:r>
            <a:r>
              <a:rPr lang="el-GR" sz="11200" i="1" dirty="0"/>
              <a:t>’ </a:t>
            </a:r>
            <a:r>
              <a:rPr lang="el-GR" sz="11200" i="1" dirty="0" err="1"/>
              <a:t>ἐλπίδι</a:t>
            </a:r>
            <a:r>
              <a:rPr lang="el-GR" sz="11200" dirty="0"/>
              <a:t>".</a:t>
            </a:r>
            <a:r>
              <a:rPr lang="en-GB" sz="11200" dirty="0"/>
              <a:t> </a:t>
            </a:r>
            <a:r>
              <a:rPr lang="el-GR" sz="11200" dirty="0"/>
              <a:t>(</a:t>
            </a:r>
            <a:r>
              <a:rPr lang="el-GR" sz="11200" i="1" dirty="0" err="1"/>
              <a:t>Σκέμματα</a:t>
            </a:r>
            <a:r>
              <a:rPr lang="el-GR" sz="11200" i="1" dirty="0"/>
              <a:t> 31</a:t>
            </a:r>
            <a:r>
              <a:rPr lang="el-GR" sz="11200" dirty="0"/>
              <a:t>, </a:t>
            </a:r>
            <a:r>
              <a:rPr lang="en-GB" sz="11200" dirty="0"/>
              <a:t>Frank</a:t>
            </a:r>
            <a:r>
              <a:rPr lang="el-GR" sz="11200" dirty="0"/>
              <a:t> σ. 455).</a:t>
            </a:r>
            <a:r>
              <a:rPr kumimoji="0" lang="el-GR" sz="11200" b="0" i="0" u="none" strike="noStrike" cap="none" normalizeH="0" baseline="0" dirty="0">
                <a:ln>
                  <a:noFill/>
                </a:ln>
                <a:solidFill>
                  <a:schemeClr val="tx1"/>
                </a:solidFill>
                <a:effectLst/>
                <a:ea typeface="Times New Roman" panose="02020603050405020304" pitchFamily="18" charset="0"/>
              </a:rPr>
              <a:t> </a:t>
            </a:r>
          </a:p>
          <a:p>
            <a:pPr eaLnBrk="0" fontAlgn="base" hangingPunct="0">
              <a:lnSpc>
                <a:spcPct val="100000"/>
              </a:lnSpc>
              <a:spcBef>
                <a:spcPct val="0"/>
              </a:spcBef>
              <a:spcAft>
                <a:spcPct val="0"/>
              </a:spcAft>
            </a:pPr>
            <a:r>
              <a:rPr kumimoji="0" lang="el-GR" sz="11200" b="0" i="0" u="none" strike="noStrike" cap="none" normalizeH="0" baseline="0" dirty="0">
                <a:ln>
                  <a:noFill/>
                </a:ln>
                <a:solidFill>
                  <a:schemeClr val="tx1"/>
                </a:solidFill>
                <a:effectLst/>
                <a:ea typeface="Times New Roman" panose="02020603050405020304" pitchFamily="18" charset="0"/>
              </a:rPr>
              <a:t>Για την αποτελεσματική αντιμετώπιση των δαιμονικών πειρασμών εισηγείται </a:t>
            </a:r>
            <a:r>
              <a:rPr kumimoji="0" lang="el-GR" sz="11200" b="1" i="0" u="none" strike="noStrike" cap="none" normalizeH="0" baseline="0" dirty="0">
                <a:ln>
                  <a:noFill/>
                </a:ln>
                <a:solidFill>
                  <a:srgbClr val="FF0000"/>
                </a:solidFill>
                <a:effectLst/>
                <a:ea typeface="Times New Roman" panose="02020603050405020304" pitchFamily="18" charset="0"/>
              </a:rPr>
              <a:t>την τέχνη της αντίρρησης</a:t>
            </a:r>
            <a:r>
              <a:rPr kumimoji="0" lang="el-GR" sz="11200" b="0" i="0" u="none" strike="noStrike" cap="none" normalizeH="0" baseline="0" dirty="0">
                <a:ln>
                  <a:noFill/>
                </a:ln>
                <a:solidFill>
                  <a:schemeClr val="tx1"/>
                </a:solidFill>
                <a:effectLst/>
                <a:ea typeface="Times New Roman" panose="02020603050405020304" pitchFamily="18" charset="0"/>
              </a:rPr>
              <a:t>, που συνίσταται στη χρήση των πιο αποτελεσματικών λέξεων από την Αγία Γραφή. Οι προσευχές χρησιμοποιούν τον βιβλικό λόγο για να αξιοποιήσουν τη θεία δύναμη ενάντια στους δαίμονες.</a:t>
            </a:r>
          </a:p>
          <a:p>
            <a:pPr eaLnBrk="0" fontAlgn="base" hangingPunct="0">
              <a:lnSpc>
                <a:spcPct val="100000"/>
              </a:lnSpc>
              <a:spcBef>
                <a:spcPct val="0"/>
              </a:spcBef>
              <a:spcAft>
                <a:spcPct val="0"/>
              </a:spcAft>
            </a:pPr>
            <a:r>
              <a:rPr lang="el-GR" sz="11200" dirty="0"/>
              <a:t>Άμεσος στόχος της προσευχής στο πρώτο στάδιο του πνευματικού αγώνα της πρακτικής αποδεικνύεται η αντιμετώπιση των πονηρών λογισμών. Ο Ευάγριος για την αποτελεσματικότερη καταπολέμησή τους, τους συνοψίζει κλιμακωτά σε οκτώ συγκεκριμένες κατηγορίες σύμφωνα με τη διαδοχική ανάπτυξή τους. Έτσι, διακρίνει ότι "</a:t>
            </a:r>
            <a:r>
              <a:rPr lang="el-GR" sz="11200" i="1" dirty="0" err="1"/>
              <a:t>ὀκτώ</a:t>
            </a:r>
            <a:r>
              <a:rPr lang="el-GR" sz="11200" i="1" dirty="0"/>
              <a:t> </a:t>
            </a:r>
            <a:r>
              <a:rPr lang="el-GR" sz="11200" i="1" dirty="0" err="1"/>
              <a:t>εἰσι</a:t>
            </a:r>
            <a:r>
              <a:rPr lang="el-GR" sz="11200" i="1" dirty="0"/>
              <a:t> πάντες </a:t>
            </a:r>
            <a:r>
              <a:rPr lang="el-GR" sz="11200" i="1" dirty="0" err="1"/>
              <a:t>οἱ</a:t>
            </a:r>
            <a:r>
              <a:rPr lang="el-GR" sz="11200" i="1" dirty="0"/>
              <a:t> </a:t>
            </a:r>
            <a:r>
              <a:rPr lang="el-GR" sz="11200" i="1" dirty="0" err="1"/>
              <a:t>γενικώτατοι</a:t>
            </a:r>
            <a:r>
              <a:rPr lang="el-GR" sz="11200" i="1" dirty="0"/>
              <a:t> λογισμοί, </a:t>
            </a:r>
            <a:r>
              <a:rPr lang="el-GR" sz="11200" i="1" dirty="0" err="1"/>
              <a:t>ἐν</a:t>
            </a:r>
            <a:r>
              <a:rPr lang="el-GR" sz="11200" i="1" dirty="0"/>
              <a:t> </a:t>
            </a:r>
            <a:r>
              <a:rPr lang="el-GR" sz="11200" i="1" dirty="0" err="1"/>
              <a:t>οἷς</a:t>
            </a:r>
            <a:r>
              <a:rPr lang="el-GR" sz="11200" i="1" dirty="0"/>
              <a:t> περιέχεται </a:t>
            </a:r>
            <a:r>
              <a:rPr lang="el-GR" sz="11200" i="1" dirty="0" err="1"/>
              <a:t>πᾶς</a:t>
            </a:r>
            <a:r>
              <a:rPr lang="el-GR" sz="11200" i="1" dirty="0"/>
              <a:t> λογισμός. </a:t>
            </a:r>
            <a:r>
              <a:rPr lang="el-GR" sz="11200" i="1" dirty="0" err="1"/>
              <a:t>Πρῶτος</a:t>
            </a:r>
            <a:r>
              <a:rPr lang="el-GR" sz="11200" i="1" dirty="0"/>
              <a:t> ὁ </a:t>
            </a:r>
            <a:r>
              <a:rPr lang="el-GR" sz="11200" i="1" dirty="0" err="1"/>
              <a:t>τῆς</a:t>
            </a:r>
            <a:r>
              <a:rPr lang="el-GR" sz="11200" i="1" dirty="0"/>
              <a:t> γαστριμαργίας, </a:t>
            </a:r>
            <a:r>
              <a:rPr lang="el-GR" sz="11200" i="1" dirty="0" err="1"/>
              <a:t>καὶ</a:t>
            </a:r>
            <a:r>
              <a:rPr lang="el-GR" sz="11200" i="1" dirty="0"/>
              <a:t> </a:t>
            </a:r>
            <a:r>
              <a:rPr lang="el-GR" sz="11200" i="1" dirty="0" err="1"/>
              <a:t>μετὰ</a:t>
            </a:r>
            <a:r>
              <a:rPr lang="el-GR" sz="11200" i="1" dirty="0"/>
              <a:t> </a:t>
            </a:r>
            <a:r>
              <a:rPr lang="el-GR" sz="11200" i="1" dirty="0" err="1"/>
              <a:t>αὐτὸν</a:t>
            </a:r>
            <a:r>
              <a:rPr lang="el-GR" sz="11200" i="1" dirty="0"/>
              <a:t> </a:t>
            </a:r>
            <a:r>
              <a:rPr lang="el-GR" sz="11200" i="1" dirty="0" err="1"/>
              <a:t>τῆς</a:t>
            </a:r>
            <a:r>
              <a:rPr lang="el-GR" sz="11200" i="1" dirty="0"/>
              <a:t> πορνείας· τρίτος ὁ </a:t>
            </a:r>
            <a:r>
              <a:rPr lang="el-GR" sz="11200" i="1" dirty="0" err="1"/>
              <a:t>τῆς</a:t>
            </a:r>
            <a:r>
              <a:rPr lang="el-GR" sz="11200" i="1" dirty="0"/>
              <a:t> φιλαργυρίας· τέταρτος ὁ </a:t>
            </a:r>
            <a:r>
              <a:rPr lang="el-GR" sz="11200" i="1" dirty="0" err="1"/>
              <a:t>τῆς</a:t>
            </a:r>
            <a:r>
              <a:rPr lang="el-GR" sz="11200" i="1" dirty="0"/>
              <a:t> λύπης· πέμπτος ὁ </a:t>
            </a:r>
            <a:r>
              <a:rPr lang="el-GR" sz="11200" i="1" dirty="0" err="1"/>
              <a:t>τῆς</a:t>
            </a:r>
            <a:r>
              <a:rPr lang="el-GR" sz="11200" i="1" dirty="0"/>
              <a:t> </a:t>
            </a:r>
            <a:r>
              <a:rPr lang="el-GR" sz="11200" i="1" dirty="0" err="1"/>
              <a:t>ὀργῆς</a:t>
            </a:r>
            <a:r>
              <a:rPr lang="el-GR" sz="11200" i="1" dirty="0"/>
              <a:t>· </a:t>
            </a:r>
            <a:r>
              <a:rPr lang="el-GR" sz="11200" i="1" dirty="0" err="1"/>
              <a:t>ἕκτος</a:t>
            </a:r>
            <a:r>
              <a:rPr lang="el-GR" sz="11200" i="1" dirty="0"/>
              <a:t> ὁ </a:t>
            </a:r>
            <a:r>
              <a:rPr lang="el-GR" sz="11200" i="1" dirty="0" err="1"/>
              <a:t>τῆς</a:t>
            </a:r>
            <a:r>
              <a:rPr lang="el-GR" sz="11200" i="1" dirty="0"/>
              <a:t> </a:t>
            </a:r>
            <a:r>
              <a:rPr lang="el-GR" sz="11200" i="1" dirty="0" err="1"/>
              <a:t>ἀκηδίας</a:t>
            </a:r>
            <a:r>
              <a:rPr lang="el-GR" sz="11200" i="1" dirty="0"/>
              <a:t>· </a:t>
            </a:r>
            <a:r>
              <a:rPr lang="el-GR" sz="11200" i="1" dirty="0" err="1"/>
              <a:t>ἕβδομος</a:t>
            </a:r>
            <a:r>
              <a:rPr lang="el-GR" sz="11200" i="1" dirty="0"/>
              <a:t> ὁ </a:t>
            </a:r>
            <a:r>
              <a:rPr lang="el-GR" sz="11200" i="1" dirty="0" err="1"/>
              <a:t>τῆς</a:t>
            </a:r>
            <a:r>
              <a:rPr lang="el-GR" sz="11200" i="1" dirty="0"/>
              <a:t> κενοδοξίας· </a:t>
            </a:r>
            <a:r>
              <a:rPr lang="el-GR" sz="11200" i="1" dirty="0" err="1"/>
              <a:t>ὄγδοος</a:t>
            </a:r>
            <a:r>
              <a:rPr lang="el-GR" sz="11200" i="1" dirty="0"/>
              <a:t> ὁ </a:t>
            </a:r>
            <a:r>
              <a:rPr lang="el-GR" sz="11200" i="1" dirty="0" err="1"/>
              <a:t>τῆς</a:t>
            </a:r>
            <a:r>
              <a:rPr lang="el-GR" sz="11200" i="1" dirty="0"/>
              <a:t> </a:t>
            </a:r>
            <a:r>
              <a:rPr lang="el-GR" sz="11200" i="1" dirty="0" err="1"/>
              <a:t>ὑπερηφανείας</a:t>
            </a:r>
            <a:r>
              <a:rPr lang="el-GR" sz="11200" dirty="0"/>
              <a:t>". (</a:t>
            </a:r>
            <a:r>
              <a:rPr lang="el-GR" sz="11200" i="1" dirty="0" err="1"/>
              <a:t>Πρακτικὸς</a:t>
            </a:r>
            <a:r>
              <a:rPr lang="el-GR" sz="11200" i="1" dirty="0"/>
              <a:t>, Περί </a:t>
            </a:r>
            <a:r>
              <a:rPr lang="el-GR" sz="11200" i="1" dirty="0" err="1"/>
              <a:t>τῶν</a:t>
            </a:r>
            <a:r>
              <a:rPr lang="el-GR" sz="11200" i="1" dirty="0"/>
              <a:t> </a:t>
            </a:r>
            <a:r>
              <a:rPr lang="el-GR" sz="11200" i="1" dirty="0" err="1"/>
              <a:t>ὀκτώ</a:t>
            </a:r>
            <a:r>
              <a:rPr lang="el-GR" sz="11200" i="1" dirty="0"/>
              <a:t> </a:t>
            </a:r>
            <a:r>
              <a:rPr lang="el-GR" sz="11200" i="1" dirty="0" err="1"/>
              <a:t>λογισμῶν</a:t>
            </a:r>
            <a:r>
              <a:rPr lang="el-GR" sz="11200" i="1" dirty="0"/>
              <a:t> Α',</a:t>
            </a:r>
            <a:r>
              <a:rPr lang="el-GR" sz="11200" dirty="0"/>
              <a:t>  </a:t>
            </a:r>
            <a:r>
              <a:rPr lang="en-GB" sz="11200" dirty="0"/>
              <a:t>PG</a:t>
            </a:r>
            <a:r>
              <a:rPr lang="el-GR" sz="11200" dirty="0"/>
              <a:t> 40, 1272). </a:t>
            </a:r>
          </a:p>
          <a:p>
            <a:pPr marL="0" lvl="0" indent="0" eaLnBrk="0" fontAlgn="base" hangingPunct="0">
              <a:lnSpc>
                <a:spcPct val="100000"/>
              </a:lnSpc>
              <a:spcBef>
                <a:spcPct val="0"/>
              </a:spcBef>
              <a:spcAft>
                <a:spcPct val="0"/>
              </a:spcAft>
              <a:buNone/>
            </a:pPr>
            <a:endParaRPr kumimoji="0" lang="el-GR" sz="8800" b="0" i="0" u="none" strike="noStrike" cap="none" normalizeH="0" baseline="0" dirty="0">
              <a:ln>
                <a:noFill/>
              </a:ln>
              <a:solidFill>
                <a:schemeClr val="tx1"/>
              </a:solidFill>
              <a:effectLst/>
              <a:latin typeface="Arial" panose="020B0604020202020204" pitchFamily="34" charset="0"/>
            </a:endParaRPr>
          </a:p>
          <a:p>
            <a:pPr marL="0" lvl="0" indent="0" eaLnBrk="0" fontAlgn="base" hangingPunct="0">
              <a:lnSpc>
                <a:spcPct val="100000"/>
              </a:lnSpc>
              <a:spcBef>
                <a:spcPct val="0"/>
              </a:spcBef>
              <a:spcAft>
                <a:spcPct val="0"/>
              </a:spcAft>
              <a:buNone/>
            </a:pPr>
            <a:r>
              <a:rPr lang="el-GR" sz="11200" dirty="0"/>
              <a:t> </a:t>
            </a:r>
          </a:p>
          <a:p>
            <a:pPr eaLnBrk="0" fontAlgn="base" hangingPunct="0">
              <a:lnSpc>
                <a:spcPct val="100000"/>
              </a:lnSpc>
              <a:spcBef>
                <a:spcPct val="0"/>
              </a:spcBef>
              <a:spcAft>
                <a:spcPct val="0"/>
              </a:spcAft>
            </a:pPr>
            <a:endParaRPr lang="el-GR" sz="11200" dirty="0"/>
          </a:p>
          <a:p>
            <a:pPr eaLnBrk="0" fontAlgn="base" hangingPunct="0">
              <a:lnSpc>
                <a:spcPct val="100000"/>
              </a:lnSpc>
              <a:spcBef>
                <a:spcPct val="0"/>
              </a:spcBef>
              <a:spcAft>
                <a:spcPct val="0"/>
              </a:spcAft>
            </a:pPr>
            <a:endParaRPr kumimoji="0" lang="en-GB" sz="5900" b="0" i="0" u="none" strike="noStrike" cap="none" normalizeH="0" baseline="0" dirty="0">
              <a:ln>
                <a:noFill/>
              </a:ln>
              <a:solidFill>
                <a:schemeClr val="tx1"/>
              </a:solidFill>
              <a:effectLst/>
            </a:endParaRPr>
          </a:p>
          <a:p>
            <a:pPr marL="0" lvl="0" indent="0" eaLnBrk="0" fontAlgn="base" hangingPunct="0">
              <a:lnSpc>
                <a:spcPct val="100000"/>
              </a:lnSpc>
              <a:spcBef>
                <a:spcPct val="0"/>
              </a:spcBef>
              <a:spcAft>
                <a:spcPct val="0"/>
              </a:spcAft>
              <a:buNone/>
            </a:pPr>
            <a:endParaRPr kumimoji="0" lang="el-GR" sz="2400" b="0" i="0" u="none" strike="noStrike" cap="none" normalizeH="0" baseline="0" dirty="0">
              <a:ln>
                <a:noFill/>
              </a:ln>
              <a:solidFill>
                <a:schemeClr val="tx1"/>
              </a:solidFill>
              <a:effectLst/>
              <a:latin typeface="Arial" panose="020B0604020202020204" pitchFamily="34" charset="0"/>
            </a:endParaRPr>
          </a:p>
          <a:p>
            <a:pPr marL="0" lvl="0" indent="0" eaLnBrk="0" fontAlgn="base" hangingPunct="0">
              <a:lnSpc>
                <a:spcPct val="100000"/>
              </a:lnSpc>
              <a:spcBef>
                <a:spcPct val="0"/>
              </a:spcBef>
              <a:spcAft>
                <a:spcPct val="0"/>
              </a:spcAft>
              <a:buNone/>
            </a:pPr>
            <a:br>
              <a:rPr kumimoji="0" lang="el-GR" sz="4000" b="0" i="0" u="none" strike="noStrike" cap="none" normalizeH="0" baseline="0" dirty="0">
                <a:ln>
                  <a:noFill/>
                </a:ln>
                <a:solidFill>
                  <a:schemeClr val="tx1"/>
                </a:solidFill>
                <a:effectLst/>
                <a:latin typeface="Arial" panose="020B0604020202020204" pitchFamily="34" charset="0"/>
              </a:rPr>
            </a:br>
            <a:endParaRPr kumimoji="0" lang="el-GR" sz="4000" b="0" i="0" u="none" strike="noStrike" cap="none" normalizeH="0" baseline="0" dirty="0">
              <a:ln>
                <a:noFill/>
              </a:ln>
              <a:solidFill>
                <a:schemeClr val="tx1"/>
              </a:solidFill>
              <a:effectLst/>
              <a:latin typeface="Arial" panose="020B0604020202020204" pitchFamily="34" charset="0"/>
            </a:endParaRPr>
          </a:p>
          <a:p>
            <a:endParaRPr lang="el-GR" dirty="0"/>
          </a:p>
          <a:p>
            <a:endParaRPr lang="el-GR" dirty="0"/>
          </a:p>
        </p:txBody>
      </p:sp>
      <p:sp>
        <p:nvSpPr>
          <p:cNvPr id="4" name="Rectangle 1"/>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6" name="Rectangle 3"/>
          <p:cNvSpPr>
            <a:spLocks noChangeArrowheads="1"/>
          </p:cNvSpPr>
          <p:nvPr/>
        </p:nvSpPr>
        <p:spPr bwMode="auto">
          <a:xfrm>
            <a:off x="5876068" y="53459"/>
            <a:ext cx="4398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a:ln>
                <a:noFill/>
              </a:ln>
              <a:solidFill>
                <a:schemeClr val="tx1"/>
              </a:solidFill>
              <a:effectLst/>
              <a:latin typeface="Arial" panose="020B0604020202020204" pitchFamily="34" charset="0"/>
            </a:endParaRPr>
          </a:p>
        </p:txBody>
      </p:sp>
      <p:sp>
        <p:nvSpPr>
          <p:cNvPr id="8" name="Rectangle 5"/>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Tree>
    <p:extLst>
      <p:ext uri="{BB962C8B-B14F-4D97-AF65-F5344CB8AC3E}">
        <p14:creationId xmlns:p14="http://schemas.microsoft.com/office/powerpoint/2010/main" val="17421232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489397"/>
          </a:xfrm>
        </p:spPr>
        <p:txBody>
          <a:bodyPr>
            <a:normAutofit fontScale="90000"/>
          </a:bodyPr>
          <a:lstStyle/>
          <a:p>
            <a:pPr algn="ctr"/>
            <a:r>
              <a:rPr lang="el-GR" dirty="0"/>
              <a:t>Η αντίσταση του ανθρώπου απέναντι στους πειρασμούς </a:t>
            </a:r>
          </a:p>
        </p:txBody>
      </p:sp>
      <p:sp>
        <p:nvSpPr>
          <p:cNvPr id="3" name="Θέση περιεχομένου 2"/>
          <p:cNvSpPr>
            <a:spLocks noGrp="1"/>
          </p:cNvSpPr>
          <p:nvPr>
            <p:ph idx="1"/>
          </p:nvPr>
        </p:nvSpPr>
        <p:spPr>
          <a:xfrm>
            <a:off x="0" y="542856"/>
            <a:ext cx="12192000" cy="6315144"/>
          </a:xfrm>
        </p:spPr>
        <p:txBody>
          <a:bodyPr>
            <a:normAutofit fontScale="92500" lnSpcReduction="20000"/>
          </a:bodyPr>
          <a:lstStyle/>
          <a:p>
            <a:r>
              <a:rPr kumimoji="0" lang="el-GR" b="0" i="0" u="none" strike="noStrike" cap="none" normalizeH="0" baseline="0" dirty="0">
                <a:ln>
                  <a:noFill/>
                </a:ln>
                <a:solidFill>
                  <a:schemeClr val="tx1"/>
                </a:solidFill>
                <a:effectLst/>
                <a:ea typeface="Times New Roman" panose="02020603050405020304" pitchFamily="18" charset="0"/>
              </a:rPr>
              <a:t>Οι λογισμοί αυτοί, </a:t>
            </a:r>
            <a:r>
              <a:rPr kumimoji="0" lang="el-GR" b="0" i="0" u="sng" strike="noStrike" cap="none" normalizeH="0" baseline="0" dirty="0">
                <a:ln>
                  <a:noFill/>
                </a:ln>
                <a:solidFill>
                  <a:schemeClr val="tx1"/>
                </a:solidFill>
                <a:effectLst/>
                <a:ea typeface="Times New Roman" panose="02020603050405020304" pitchFamily="18" charset="0"/>
              </a:rPr>
              <a:t>ως επίμονες κακές σκέψεις</a:t>
            </a:r>
            <a:r>
              <a:rPr kumimoji="0" lang="el-GR" b="0" i="0" u="none" strike="noStrike" cap="none" normalizeH="0" baseline="0" dirty="0">
                <a:ln>
                  <a:noFill/>
                </a:ln>
                <a:solidFill>
                  <a:schemeClr val="tx1"/>
                </a:solidFill>
                <a:effectLst/>
                <a:ea typeface="Times New Roman" panose="02020603050405020304" pitchFamily="18" charset="0"/>
              </a:rPr>
              <a:t>, θέτουν σε μεγάλο κίνδυνο τον μοναχό: όχι απλώς κινούν την αμαρτωλή σκέψη σε πράξη, αλλά στρεβλώνουν τον νου και τον εμποδίζουν να πετύχει τη γνώση του Θεού ή να δει το φως της Αγίας Τριάδας στην προσευχή.</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endParaRPr kumimoji="0" lang="en-GB" b="0" i="0" u="none" strike="noStrike" cap="none" normalizeH="0" baseline="0" dirty="0">
              <a:ln>
                <a:noFill/>
              </a:ln>
              <a:solidFill>
                <a:schemeClr val="tx1"/>
              </a:solidFill>
              <a:effectLst/>
            </a:endParaRPr>
          </a:p>
          <a:p>
            <a:r>
              <a:rPr kumimoji="0" lang="el-GR" b="0" i="0" u="none" strike="noStrike" cap="none" normalizeH="0" baseline="0" dirty="0">
                <a:ln>
                  <a:noFill/>
                </a:ln>
                <a:solidFill>
                  <a:schemeClr val="tx1"/>
                </a:solidFill>
                <a:effectLst/>
                <a:ea typeface="Times New Roman" panose="02020603050405020304" pitchFamily="18" charset="0"/>
              </a:rPr>
              <a:t>Ο Ευάγριος δεν περιορίζεται στην περιγραφή των νοσηρών καταστάσεων, το ενδιαφέρον του στρέφεται όχι τόσο στην παθολογία αλλά κυρίως στη φυσιολογία της ανθρώπινης ψυχής. Ο απώτερος στόχος του, έγκειται στην ανεύρεση των αντίστοιχων αντίδοτων. Έτσι, για την καταπολέμηση της γαστριμαργίας συστήνει </a:t>
            </a:r>
            <a:r>
              <a:rPr kumimoji="0" lang="el-GR" b="0" i="0" u="sng" strike="noStrike" cap="none" normalizeH="0" baseline="0" dirty="0">
                <a:ln>
                  <a:noFill/>
                </a:ln>
                <a:solidFill>
                  <a:schemeClr val="tx1"/>
                </a:solidFill>
                <a:effectLst/>
                <a:ea typeface="Times New Roman" panose="02020603050405020304" pitchFamily="18" charset="0"/>
              </a:rPr>
              <a:t>την εγκράτεια</a:t>
            </a:r>
            <a:r>
              <a:rPr kumimoji="0" lang="el-GR" b="0" i="0" u="none" strike="noStrike" cap="none" normalizeH="0" baseline="0" dirty="0">
                <a:ln>
                  <a:noFill/>
                </a:ln>
                <a:solidFill>
                  <a:schemeClr val="tx1"/>
                </a:solidFill>
                <a:effectLst/>
                <a:ea typeface="Times New Roman" panose="02020603050405020304" pitchFamily="18" charset="0"/>
              </a:rPr>
              <a:t>, για την πορνεία τη </a:t>
            </a:r>
            <a:r>
              <a:rPr kumimoji="0" lang="el-GR" b="0" i="0" u="sng" strike="noStrike" cap="none" normalizeH="0" baseline="0" dirty="0">
                <a:ln>
                  <a:noFill/>
                </a:ln>
                <a:solidFill>
                  <a:schemeClr val="tx1"/>
                </a:solidFill>
                <a:effectLst/>
                <a:ea typeface="Times New Roman" panose="02020603050405020304" pitchFamily="18" charset="0"/>
              </a:rPr>
              <a:t>σωφροσύνη</a:t>
            </a:r>
            <a:r>
              <a:rPr kumimoji="0" lang="el-GR" b="0" i="0" u="none" strike="noStrike" cap="none" normalizeH="0" baseline="0" dirty="0">
                <a:ln>
                  <a:noFill/>
                </a:ln>
                <a:solidFill>
                  <a:schemeClr val="tx1"/>
                </a:solidFill>
                <a:effectLst/>
                <a:ea typeface="Times New Roman" panose="02020603050405020304" pitchFamily="18" charset="0"/>
              </a:rPr>
              <a:t>, για τη φιλαργυρία την </a:t>
            </a:r>
            <a:r>
              <a:rPr kumimoji="0" lang="el-GR" b="0" i="0" u="sng" strike="noStrike" cap="none" normalizeH="0" baseline="0" dirty="0">
                <a:ln>
                  <a:noFill/>
                </a:ln>
                <a:solidFill>
                  <a:schemeClr val="tx1"/>
                </a:solidFill>
                <a:effectLst/>
                <a:ea typeface="Times New Roman" panose="02020603050405020304" pitchFamily="18" charset="0"/>
              </a:rPr>
              <a:t>ακτημοσύνη</a:t>
            </a:r>
            <a:r>
              <a:rPr kumimoji="0" lang="el-GR" b="0" i="0" u="none" strike="noStrike" cap="none" normalizeH="0" baseline="0" dirty="0">
                <a:ln>
                  <a:noFill/>
                </a:ln>
                <a:solidFill>
                  <a:schemeClr val="tx1"/>
                </a:solidFill>
                <a:effectLst/>
                <a:ea typeface="Times New Roman" panose="02020603050405020304" pitchFamily="18" charset="0"/>
              </a:rPr>
              <a:t>, για τη λύπη τη </a:t>
            </a:r>
            <a:r>
              <a:rPr kumimoji="0" lang="el-GR" b="0" i="0" u="sng" strike="noStrike" cap="none" normalizeH="0" baseline="0" dirty="0">
                <a:ln>
                  <a:noFill/>
                </a:ln>
                <a:solidFill>
                  <a:schemeClr val="tx1"/>
                </a:solidFill>
                <a:effectLst/>
                <a:ea typeface="Times New Roman" panose="02020603050405020304" pitchFamily="18" charset="0"/>
              </a:rPr>
              <a:t>χαρά</a:t>
            </a:r>
            <a:r>
              <a:rPr kumimoji="0" lang="el-GR" b="0" i="0" u="none" strike="noStrike" cap="none" normalizeH="0" baseline="0" dirty="0">
                <a:ln>
                  <a:noFill/>
                </a:ln>
                <a:solidFill>
                  <a:schemeClr val="tx1"/>
                </a:solidFill>
                <a:effectLst/>
                <a:ea typeface="Times New Roman" panose="02020603050405020304" pitchFamily="18" charset="0"/>
              </a:rPr>
              <a:t>, για την οργή τη </a:t>
            </a:r>
            <a:r>
              <a:rPr kumimoji="0" lang="el-GR" b="0" i="0" u="sng" strike="noStrike" cap="none" normalizeH="0" baseline="0" dirty="0">
                <a:ln>
                  <a:noFill/>
                </a:ln>
                <a:solidFill>
                  <a:schemeClr val="tx1"/>
                </a:solidFill>
                <a:effectLst/>
                <a:ea typeface="Times New Roman" panose="02020603050405020304" pitchFamily="18" charset="0"/>
              </a:rPr>
              <a:t>μακροθυμία</a:t>
            </a:r>
            <a:r>
              <a:rPr kumimoji="0" lang="el-GR" b="0" i="0" u="none" strike="noStrike" cap="none" normalizeH="0" baseline="0" dirty="0">
                <a:ln>
                  <a:noFill/>
                </a:ln>
                <a:solidFill>
                  <a:schemeClr val="tx1"/>
                </a:solidFill>
                <a:effectLst/>
                <a:ea typeface="Times New Roman" panose="02020603050405020304" pitchFamily="18" charset="0"/>
              </a:rPr>
              <a:t>, για την ακηδία την </a:t>
            </a:r>
            <a:r>
              <a:rPr kumimoji="0" lang="el-GR" b="0" i="0" u="sng" strike="noStrike" cap="none" normalizeH="0" baseline="0" dirty="0">
                <a:ln>
                  <a:noFill/>
                </a:ln>
                <a:solidFill>
                  <a:schemeClr val="tx1"/>
                </a:solidFill>
                <a:effectLst/>
                <a:ea typeface="Times New Roman" panose="02020603050405020304" pitchFamily="18" charset="0"/>
              </a:rPr>
              <a:t>υπομονή</a:t>
            </a:r>
            <a:r>
              <a:rPr kumimoji="0" lang="el-GR" b="0" i="0" u="none" strike="noStrike" cap="none" normalizeH="0" baseline="0" dirty="0">
                <a:ln>
                  <a:noFill/>
                </a:ln>
                <a:solidFill>
                  <a:schemeClr val="tx1"/>
                </a:solidFill>
                <a:effectLst/>
                <a:ea typeface="Times New Roman" panose="02020603050405020304" pitchFamily="18" charset="0"/>
              </a:rPr>
              <a:t>, για την κενοδοξία την </a:t>
            </a:r>
            <a:r>
              <a:rPr kumimoji="0" lang="el-GR" b="0" i="0" u="sng" strike="noStrike" cap="none" normalizeH="0" baseline="0" dirty="0" err="1">
                <a:ln>
                  <a:noFill/>
                </a:ln>
                <a:solidFill>
                  <a:schemeClr val="tx1"/>
                </a:solidFill>
                <a:effectLst/>
                <a:ea typeface="Times New Roman" panose="02020603050405020304" pitchFamily="18" charset="0"/>
              </a:rPr>
              <a:t>ακενοδοξία</a:t>
            </a:r>
            <a:r>
              <a:rPr kumimoji="0" lang="el-GR" b="0" i="0" u="none" strike="noStrike" cap="none" normalizeH="0" baseline="0" dirty="0">
                <a:ln>
                  <a:noFill/>
                </a:ln>
                <a:solidFill>
                  <a:schemeClr val="tx1"/>
                </a:solidFill>
                <a:effectLst/>
                <a:ea typeface="Times New Roman" panose="02020603050405020304" pitchFamily="18" charset="0"/>
              </a:rPr>
              <a:t>, ενώ για την υπερηφάνεια την </a:t>
            </a:r>
            <a:r>
              <a:rPr kumimoji="0" lang="el-GR" b="0" i="0" u="sng" strike="noStrike" cap="none" normalizeH="0" baseline="0" dirty="0">
                <a:ln>
                  <a:noFill/>
                </a:ln>
                <a:solidFill>
                  <a:schemeClr val="tx1"/>
                </a:solidFill>
                <a:effectLst/>
                <a:ea typeface="Times New Roman" panose="02020603050405020304" pitchFamily="18" charset="0"/>
              </a:rPr>
              <a:t>ταπείνωση</a:t>
            </a:r>
            <a:r>
              <a:rPr kumimoji="0" lang="el-GR" b="0" i="0"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Λόγος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πρὸς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Εὐλόγιον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μοναχὸν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PG</a:t>
            </a:r>
            <a:r>
              <a:rPr lang="el-GR" dirty="0">
                <a:ea typeface="Times New Roman" panose="02020603050405020304" pitchFamily="18" charset="0"/>
                <a:cs typeface="Times New Roman" panose="02020603050405020304" pitchFamily="18" charset="0"/>
              </a:rPr>
              <a:t> </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79, 1141</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a:t>
            </a:r>
            <a:r>
              <a:rPr lang="el-GR" dirty="0">
                <a:ea typeface="Times New Roman" panose="02020603050405020304" pitchFamily="18" charset="0"/>
                <a:cs typeface="Times New Roman" panose="02020603050405020304" pitchFamily="18" charset="0"/>
              </a:rPr>
              <a:t>)</a:t>
            </a:r>
          </a:p>
          <a:p>
            <a:r>
              <a:rPr lang="el-GR" dirty="0"/>
              <a:t>Για την αντιμετώπιση των λογισμών δεν εισηγείται την απώθησή τους αλλά τη συνειδητή μεταμόρφωσή τους και η ισχύς της θέσης του αποδεικνύεται διαχρονική και επίκαιρη. Η στάση του αποτελεί τη βάση της σημερινής ψυχοθεραπευτικής επιστήμης που επιδιώκει την αποκατάσταση της ψυχικής υγείας του ασθενή με τη μέθοδο της συνειδητοποίησης των απωθημένων και </a:t>
            </a:r>
            <a:r>
              <a:rPr lang="el-GR" dirty="0" err="1"/>
              <a:t>συμπλεγματικώς</a:t>
            </a:r>
            <a:r>
              <a:rPr lang="el-GR" dirty="0"/>
              <a:t> δρώντων ψυχικών του περιεχομένων. Αυτό σημαίνει ότι δεν πρέπει να «νεκρώσουμε» τα πάθη αλλά να τα «μετασχηματίσουμε», μεταμορφώνοντάς τα εν </a:t>
            </a:r>
            <a:r>
              <a:rPr lang="el-GR" dirty="0" err="1"/>
              <a:t>Αγίω</a:t>
            </a:r>
            <a:r>
              <a:rPr lang="el-GR" dirty="0"/>
              <a:t> Πνεύματι, βοηθώντας τα δηλαδή να βρουν τον πραγματικό τους προσανατολισμό.  </a:t>
            </a:r>
          </a:p>
          <a:p>
            <a:endParaRPr lang="el-GR" dirty="0"/>
          </a:p>
          <a:p>
            <a:endParaRPr kumimoji="0" lang="el-GR" b="0" i="0" u="none" strike="noStrike" cap="none" normalizeH="0" baseline="0" dirty="0">
              <a:ln>
                <a:noFill/>
              </a:ln>
              <a:solidFill>
                <a:schemeClr val="tx1"/>
              </a:solidFill>
              <a:effectLst/>
            </a:endParaRPr>
          </a:p>
          <a:p>
            <a:endParaRPr lang="el-GR" dirty="0"/>
          </a:p>
        </p:txBody>
      </p:sp>
      <p:sp>
        <p:nvSpPr>
          <p:cNvPr id="4" name="Rectangle 1"/>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l-GR" sz="1800" b="0" i="0" u="none" strike="noStrike" cap="none" normalizeH="0" baseline="0" dirty="0">
                <a:ln>
                  <a:noFill/>
                </a:ln>
                <a:solidFill>
                  <a:schemeClr val="tx1"/>
                </a:solidFill>
                <a:effectLst/>
                <a:latin typeface="Arial" panose="020B0604020202020204" pitchFamily="34" charset="0"/>
              </a:rPr>
            </a:br>
            <a:endParaRPr kumimoji="0" lang="el-GR" sz="1800" b="0" i="0" u="none" strike="noStrike" cap="none" normalizeH="0" baseline="0" dirty="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6" name="Rectangle 3"/>
          <p:cNvSpPr>
            <a:spLocks noChangeArrowheads="1"/>
          </p:cNvSpPr>
          <p:nvPr/>
        </p:nvSpPr>
        <p:spPr bwMode="auto">
          <a:xfrm>
            <a:off x="5876068" y="53459"/>
            <a:ext cx="43986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252413" algn="just"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071093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437882"/>
          </a:xfrm>
        </p:spPr>
        <p:txBody>
          <a:bodyPr>
            <a:normAutofit fontScale="90000"/>
          </a:bodyPr>
          <a:lstStyle/>
          <a:p>
            <a:pPr algn="ctr"/>
            <a:r>
              <a:rPr lang="el-GR" dirty="0"/>
              <a:t>Η αντίσταση του ανθρώπου απέναντι στους πειρασμούς </a:t>
            </a:r>
          </a:p>
        </p:txBody>
      </p:sp>
      <p:sp>
        <p:nvSpPr>
          <p:cNvPr id="3" name="Θέση περιεχομένου 2"/>
          <p:cNvSpPr>
            <a:spLocks noGrp="1"/>
          </p:cNvSpPr>
          <p:nvPr>
            <p:ph idx="1"/>
          </p:nvPr>
        </p:nvSpPr>
        <p:spPr>
          <a:xfrm>
            <a:off x="0" y="437882"/>
            <a:ext cx="12192000" cy="6420117"/>
          </a:xfrm>
        </p:spPr>
        <p:txBody>
          <a:bodyPr>
            <a:normAutofit fontScale="92500"/>
          </a:bodyPr>
          <a:lstStyle/>
          <a:p>
            <a:r>
              <a:rPr lang="el-GR" dirty="0"/>
              <a:t>Όσον αφορά την αντιμετώπιση των ρυπαρών λογισμών, προβάλλεται η μελέτη του θανάτου, που είναι, άλλωστε, άμεσα συνδεδεμένη με την ασκητική πράξη. Γι’ αυτό και ο Ευάγριος προτείνει: "</a:t>
            </a:r>
            <a:r>
              <a:rPr lang="el-GR" i="1" dirty="0" err="1"/>
              <a:t>Καθεζόμενος</a:t>
            </a:r>
            <a:r>
              <a:rPr lang="el-GR" i="1" dirty="0"/>
              <a:t> </a:t>
            </a:r>
            <a:r>
              <a:rPr lang="el-GR" i="1" dirty="0" err="1"/>
              <a:t>ἐν</a:t>
            </a:r>
            <a:r>
              <a:rPr lang="el-GR" i="1" dirty="0"/>
              <a:t> </a:t>
            </a:r>
            <a:r>
              <a:rPr lang="el-GR" i="1" dirty="0" err="1"/>
              <a:t>τῷ</a:t>
            </a:r>
            <a:r>
              <a:rPr lang="el-GR" i="1" dirty="0"/>
              <a:t> </a:t>
            </a:r>
            <a:r>
              <a:rPr lang="el-GR" i="1" dirty="0" err="1"/>
              <a:t>κελλίῳ</a:t>
            </a:r>
            <a:r>
              <a:rPr lang="el-GR" i="1" dirty="0"/>
              <a:t> σου, συνάγαγέ σου </a:t>
            </a:r>
            <a:r>
              <a:rPr lang="el-GR" i="1" dirty="0" err="1"/>
              <a:t>τὸν</a:t>
            </a:r>
            <a:r>
              <a:rPr lang="el-GR" i="1" dirty="0"/>
              <a:t> </a:t>
            </a:r>
            <a:r>
              <a:rPr lang="el-GR" i="1" dirty="0" err="1"/>
              <a:t>νοῦν</a:t>
            </a:r>
            <a:r>
              <a:rPr lang="el-GR" i="1" dirty="0"/>
              <a:t>· </a:t>
            </a:r>
            <a:r>
              <a:rPr lang="el-GR" i="1" dirty="0" err="1"/>
              <a:t>μνήσθητι</a:t>
            </a:r>
            <a:r>
              <a:rPr lang="el-GR" i="1" dirty="0"/>
              <a:t> </a:t>
            </a:r>
            <a:r>
              <a:rPr lang="el-GR" i="1" dirty="0" err="1"/>
              <a:t>ἡμέρας</a:t>
            </a:r>
            <a:r>
              <a:rPr lang="el-GR" i="1" dirty="0"/>
              <a:t> θανάτου· </a:t>
            </a:r>
            <a:r>
              <a:rPr lang="el-GR" i="1" dirty="0" err="1"/>
              <a:t>ἴδε</a:t>
            </a:r>
            <a:r>
              <a:rPr lang="el-GR" i="1" dirty="0"/>
              <a:t> τότε </a:t>
            </a:r>
            <a:r>
              <a:rPr lang="el-GR" i="1" dirty="0" err="1"/>
              <a:t>τοῦ</a:t>
            </a:r>
            <a:r>
              <a:rPr lang="el-GR" i="1" dirty="0"/>
              <a:t> σώματος </a:t>
            </a:r>
            <a:r>
              <a:rPr lang="el-GR" i="1" dirty="0" err="1"/>
              <a:t>τὴν</a:t>
            </a:r>
            <a:r>
              <a:rPr lang="el-GR" i="1" dirty="0"/>
              <a:t> </a:t>
            </a:r>
            <a:r>
              <a:rPr lang="el-GR" i="1" dirty="0" err="1"/>
              <a:t>νέκρωσιν</a:t>
            </a:r>
            <a:r>
              <a:rPr lang="el-GR" i="1" dirty="0"/>
              <a:t>· </a:t>
            </a:r>
            <a:r>
              <a:rPr lang="el-GR" i="1" dirty="0" err="1"/>
              <a:t>ἐννόει</a:t>
            </a:r>
            <a:r>
              <a:rPr lang="el-GR" i="1" dirty="0"/>
              <a:t> </a:t>
            </a:r>
            <a:r>
              <a:rPr lang="el-GR" i="1" dirty="0" err="1"/>
              <a:t>τὴν</a:t>
            </a:r>
            <a:r>
              <a:rPr lang="el-GR" i="1" dirty="0"/>
              <a:t> </a:t>
            </a:r>
            <a:r>
              <a:rPr lang="el-GR" i="1" dirty="0" err="1"/>
              <a:t>συμφοράν</a:t>
            </a:r>
            <a:r>
              <a:rPr lang="el-GR" i="1" dirty="0"/>
              <a:t>... </a:t>
            </a:r>
            <a:r>
              <a:rPr lang="el-GR" i="1" dirty="0" err="1"/>
              <a:t>διὰ</a:t>
            </a:r>
            <a:r>
              <a:rPr lang="el-GR" i="1" dirty="0"/>
              <a:t> τούτων </a:t>
            </a:r>
            <a:r>
              <a:rPr lang="el-GR" i="1" dirty="0" err="1"/>
              <a:t>τοὺς</a:t>
            </a:r>
            <a:r>
              <a:rPr lang="el-GR" i="1" dirty="0"/>
              <a:t> </a:t>
            </a:r>
            <a:r>
              <a:rPr lang="el-GR" i="1" dirty="0" err="1"/>
              <a:t>ῥυπαροὺς</a:t>
            </a:r>
            <a:r>
              <a:rPr lang="el-GR" i="1" dirty="0"/>
              <a:t> </a:t>
            </a:r>
            <a:r>
              <a:rPr lang="el-GR" i="1" dirty="0" err="1"/>
              <a:t>καὶ</a:t>
            </a:r>
            <a:r>
              <a:rPr lang="el-GR" i="1" dirty="0"/>
              <a:t> </a:t>
            </a:r>
            <a:r>
              <a:rPr lang="el-GR" i="1" dirty="0" err="1"/>
              <a:t>βλαβεροὺς</a:t>
            </a:r>
            <a:r>
              <a:rPr lang="el-GR" i="1" dirty="0"/>
              <a:t> </a:t>
            </a:r>
            <a:r>
              <a:rPr lang="el-GR" i="1" dirty="0" err="1"/>
              <a:t>ἐκφεύξῃ</a:t>
            </a:r>
            <a:r>
              <a:rPr lang="el-GR" i="1" dirty="0"/>
              <a:t> λογισμούς</a:t>
            </a:r>
            <a:r>
              <a:rPr lang="el-GR" dirty="0"/>
              <a:t>".</a:t>
            </a:r>
            <a:r>
              <a:rPr lang="en-GB" dirty="0"/>
              <a:t> </a:t>
            </a:r>
            <a:r>
              <a:rPr lang="el-GR" dirty="0"/>
              <a:t>(</a:t>
            </a:r>
            <a:r>
              <a:rPr lang="el-GR" i="1" dirty="0" err="1"/>
              <a:t>Πρακτικὸς</a:t>
            </a:r>
            <a:r>
              <a:rPr lang="el-GR" i="1" dirty="0"/>
              <a:t> Θ',</a:t>
            </a:r>
            <a:r>
              <a:rPr lang="el-GR" dirty="0"/>
              <a:t> </a:t>
            </a:r>
            <a:r>
              <a:rPr lang="en-GB" dirty="0"/>
              <a:t>PG</a:t>
            </a:r>
            <a:r>
              <a:rPr lang="el-GR" dirty="0"/>
              <a:t> 40, 1261</a:t>
            </a:r>
            <a:r>
              <a:rPr lang="en-GB" dirty="0"/>
              <a:t>ABCD</a:t>
            </a:r>
            <a:r>
              <a:rPr lang="el-GR" dirty="0"/>
              <a:t>)</a:t>
            </a:r>
          </a:p>
          <a:p>
            <a:r>
              <a:rPr lang="el-GR" dirty="0"/>
              <a:t>Οι Πατέρες επιτείνουν την </a:t>
            </a:r>
            <a:r>
              <a:rPr lang="el-GR" b="1" dirty="0">
                <a:solidFill>
                  <a:srgbClr val="00B050"/>
                </a:solidFill>
              </a:rPr>
              <a:t>"</a:t>
            </a:r>
            <a:r>
              <a:rPr lang="el-GR" b="1" dirty="0" err="1">
                <a:solidFill>
                  <a:srgbClr val="00B050"/>
                </a:solidFill>
              </a:rPr>
              <a:t>προσοχὴ</a:t>
            </a:r>
            <a:r>
              <a:rPr lang="el-GR" b="1" dirty="0">
                <a:solidFill>
                  <a:srgbClr val="00B050"/>
                </a:solidFill>
              </a:rPr>
              <a:t>" </a:t>
            </a:r>
            <a:r>
              <a:rPr lang="el-GR" dirty="0"/>
              <a:t>των αγωνιζομένων στη βαθμίδα της πρακτικής προβάλλοντας τον </a:t>
            </a:r>
            <a:r>
              <a:rPr lang="el-GR" u="sng" dirty="0"/>
              <a:t>αυτοέλεγχο</a:t>
            </a:r>
            <a:r>
              <a:rPr lang="el-GR" dirty="0"/>
              <a:t> και την </a:t>
            </a:r>
            <a:r>
              <a:rPr lang="el-GR" u="sng" dirty="0"/>
              <a:t>αυτοκριτική.</a:t>
            </a:r>
            <a:r>
              <a:rPr lang="el-GR" dirty="0"/>
              <a:t> Με τον αυστηρό αυτοέλεγχο μπορεί ο άνθρωπος να διαχωρίσει θεληματικά τον εαυτό του από τις γήινες προσκολλήσεις και να υποστεί τη δοκιμασία του πόνου, για την κάθαρση της θέλησής του. Ο αυτοέλεγχος μάλιστα αυτός, όταν γίνεται καθημερινή φροντίδα, προφυλάγει τον άνθρωπο "</a:t>
            </a:r>
            <a:r>
              <a:rPr lang="el-GR" i="1" dirty="0" err="1"/>
              <a:t>τοῦ</a:t>
            </a:r>
            <a:r>
              <a:rPr lang="el-GR" i="1" dirty="0"/>
              <a:t> </a:t>
            </a:r>
            <a:r>
              <a:rPr lang="el-GR" i="1" dirty="0" err="1"/>
              <a:t>ἀποπίπτειν</a:t>
            </a:r>
            <a:r>
              <a:rPr lang="el-GR" i="1" dirty="0"/>
              <a:t> </a:t>
            </a:r>
            <a:r>
              <a:rPr lang="el-GR" i="1" dirty="0" err="1"/>
              <a:t>τῶν</a:t>
            </a:r>
            <a:r>
              <a:rPr lang="el-GR" i="1" dirty="0"/>
              <a:t> δεόντων</a:t>
            </a:r>
            <a:r>
              <a:rPr lang="el-GR" dirty="0"/>
              <a:t>".</a:t>
            </a:r>
            <a:r>
              <a:rPr lang="en-GB" dirty="0"/>
              <a:t> </a:t>
            </a:r>
            <a:r>
              <a:rPr lang="el-GR" dirty="0"/>
              <a:t>(</a:t>
            </a:r>
            <a:r>
              <a:rPr lang="el-GR" i="1" dirty="0"/>
              <a:t>Σχόλια </a:t>
            </a:r>
            <a:r>
              <a:rPr lang="el-GR" i="1" dirty="0" err="1"/>
              <a:t>εἰς</a:t>
            </a:r>
            <a:r>
              <a:rPr lang="el-GR" i="1" dirty="0"/>
              <a:t> </a:t>
            </a:r>
            <a:r>
              <a:rPr lang="el-GR" i="1" dirty="0" err="1"/>
              <a:t>τοὺς</a:t>
            </a:r>
            <a:r>
              <a:rPr lang="el-GR" i="1" dirty="0"/>
              <a:t> Ψαλμούς</a:t>
            </a:r>
            <a:r>
              <a:rPr lang="en-GB" i="1" dirty="0"/>
              <a:t>,</a:t>
            </a:r>
            <a:r>
              <a:rPr lang="en-GB" dirty="0"/>
              <a:t> PG 12, 1144 BC</a:t>
            </a:r>
            <a:r>
              <a:rPr lang="el-GR" dirty="0"/>
              <a:t>)</a:t>
            </a:r>
          </a:p>
          <a:p>
            <a:r>
              <a:rPr lang="el-GR" dirty="0"/>
              <a:t>Γι’ αυτό και ο Ευάγριος έχοντας ως απώτερο στόχο την αναχαίτιση κάθε δαιμονικής επίθεσης συστήνει "</a:t>
            </a:r>
            <a:r>
              <a:rPr lang="el-GR" i="1" dirty="0" err="1"/>
              <a:t>ἴσθι</a:t>
            </a:r>
            <a:r>
              <a:rPr lang="el-GR" i="1" dirty="0"/>
              <a:t> </a:t>
            </a:r>
            <a:r>
              <a:rPr lang="el-GR" i="1" dirty="0" err="1"/>
              <a:t>θυρωρὸς</a:t>
            </a:r>
            <a:r>
              <a:rPr lang="el-GR" i="1" dirty="0"/>
              <a:t> </a:t>
            </a:r>
            <a:r>
              <a:rPr lang="el-GR" i="1" dirty="0" err="1"/>
              <a:t>τῆς</a:t>
            </a:r>
            <a:r>
              <a:rPr lang="el-GR" i="1" dirty="0"/>
              <a:t> καρδίας σου </a:t>
            </a:r>
            <a:r>
              <a:rPr lang="el-GR" i="1" dirty="0" err="1"/>
              <a:t>καὶ</a:t>
            </a:r>
            <a:r>
              <a:rPr lang="el-GR" i="1" dirty="0"/>
              <a:t> </a:t>
            </a:r>
            <a:r>
              <a:rPr lang="el-GR" i="1" dirty="0" err="1"/>
              <a:t>μὴ</a:t>
            </a:r>
            <a:r>
              <a:rPr lang="el-GR" i="1" dirty="0"/>
              <a:t> </a:t>
            </a:r>
            <a:r>
              <a:rPr lang="el-GR" i="1" dirty="0" err="1"/>
              <a:t>ἄφες</a:t>
            </a:r>
            <a:r>
              <a:rPr lang="el-GR" i="1" dirty="0"/>
              <a:t> </a:t>
            </a:r>
            <a:r>
              <a:rPr lang="el-GR" i="1" dirty="0" err="1"/>
              <a:t>λογισμὸν</a:t>
            </a:r>
            <a:r>
              <a:rPr lang="el-GR" i="1" dirty="0"/>
              <a:t> </a:t>
            </a:r>
            <a:r>
              <a:rPr lang="el-GR" i="1" dirty="0" err="1"/>
              <a:t>εἰσιέναι</a:t>
            </a:r>
            <a:r>
              <a:rPr lang="el-GR" i="1" dirty="0"/>
              <a:t> </a:t>
            </a:r>
            <a:r>
              <a:rPr lang="el-GR" i="1" dirty="0" err="1"/>
              <a:t>ἄνευ</a:t>
            </a:r>
            <a:r>
              <a:rPr lang="el-GR" i="1" dirty="0"/>
              <a:t> </a:t>
            </a:r>
            <a:r>
              <a:rPr lang="el-GR" i="1" dirty="0" err="1"/>
              <a:t>ἐρωτήσεως</a:t>
            </a:r>
            <a:r>
              <a:rPr lang="el-GR" i="1" dirty="0"/>
              <a:t>...</a:t>
            </a:r>
            <a:r>
              <a:rPr lang="el-GR" dirty="0"/>
              <a:t>"</a:t>
            </a:r>
            <a:r>
              <a:rPr lang="en-GB" dirty="0"/>
              <a:t> </a:t>
            </a:r>
            <a:r>
              <a:rPr lang="el-GR" dirty="0"/>
              <a:t> (</a:t>
            </a:r>
            <a:r>
              <a:rPr lang="el-GR" i="1" dirty="0" err="1"/>
              <a:t>Ἐπιστολὴ</a:t>
            </a:r>
            <a:r>
              <a:rPr lang="el-GR" i="1" dirty="0"/>
              <a:t> </a:t>
            </a:r>
            <a:r>
              <a:rPr lang="el-GR" i="1" dirty="0" err="1"/>
              <a:t>ια</a:t>
            </a:r>
            <a:r>
              <a:rPr lang="el-GR" i="1" dirty="0"/>
              <a:t>΄</a:t>
            </a:r>
            <a:r>
              <a:rPr lang="en-GB" i="1" dirty="0"/>
              <a:t>,</a:t>
            </a:r>
            <a:r>
              <a:rPr lang="en-GB" dirty="0"/>
              <a:t> Frank </a:t>
            </a:r>
            <a:r>
              <a:rPr lang="el-GR" dirty="0"/>
              <a:t>σ</a:t>
            </a:r>
            <a:r>
              <a:rPr lang="en-GB" dirty="0"/>
              <a:t>. 573</a:t>
            </a:r>
            <a:r>
              <a:rPr lang="el-GR" dirty="0"/>
              <a:t>), ή αλλιώς "</a:t>
            </a:r>
            <a:r>
              <a:rPr lang="el-GR" i="1" dirty="0"/>
              <a:t>δίκαζε </a:t>
            </a:r>
            <a:r>
              <a:rPr lang="el-GR" i="1" dirty="0" err="1"/>
              <a:t>τοὺς</a:t>
            </a:r>
            <a:r>
              <a:rPr lang="el-GR" i="1" dirty="0"/>
              <a:t> </a:t>
            </a:r>
            <a:r>
              <a:rPr lang="el-GR" i="1" dirty="0" err="1"/>
              <a:t>λογισμοὺς</a:t>
            </a:r>
            <a:r>
              <a:rPr lang="el-GR" i="1" dirty="0"/>
              <a:t> </a:t>
            </a:r>
            <a:r>
              <a:rPr lang="el-GR" i="1" dirty="0" err="1"/>
              <a:t>ἐν</a:t>
            </a:r>
            <a:r>
              <a:rPr lang="el-GR" i="1" dirty="0"/>
              <a:t> </a:t>
            </a:r>
            <a:r>
              <a:rPr lang="el-GR" i="1" dirty="0" err="1"/>
              <a:t>τῷ</a:t>
            </a:r>
            <a:r>
              <a:rPr lang="el-GR" i="1" dirty="0"/>
              <a:t> βήματι </a:t>
            </a:r>
            <a:r>
              <a:rPr lang="el-GR" i="1" dirty="0" err="1"/>
              <a:t>τῆς</a:t>
            </a:r>
            <a:r>
              <a:rPr lang="el-GR" i="1" dirty="0"/>
              <a:t> καρδίας..</a:t>
            </a:r>
            <a:r>
              <a:rPr lang="el-GR" dirty="0"/>
              <a:t>.".</a:t>
            </a:r>
            <a:r>
              <a:rPr lang="en-GB" dirty="0"/>
              <a:t> </a:t>
            </a:r>
            <a:r>
              <a:rPr lang="el-GR" dirty="0"/>
              <a:t>(</a:t>
            </a:r>
            <a:r>
              <a:rPr lang="el-GR" i="1" dirty="0"/>
              <a:t>Λόγος </a:t>
            </a:r>
            <a:r>
              <a:rPr lang="el-GR" i="1" dirty="0" err="1"/>
              <a:t>πρὸς</a:t>
            </a:r>
            <a:r>
              <a:rPr lang="el-GR" i="1" dirty="0"/>
              <a:t> </a:t>
            </a:r>
            <a:r>
              <a:rPr lang="el-GR" i="1" dirty="0" err="1"/>
              <a:t>Εὐλόγιον</a:t>
            </a:r>
            <a:r>
              <a:rPr lang="el-GR" i="1" dirty="0"/>
              <a:t> </a:t>
            </a:r>
            <a:r>
              <a:rPr lang="el-GR" i="1" dirty="0" err="1"/>
              <a:t>μοναχὸν</a:t>
            </a:r>
            <a:r>
              <a:rPr lang="en-GB" i="1" dirty="0"/>
              <a:t>,</a:t>
            </a:r>
            <a:r>
              <a:rPr lang="en-GB" dirty="0"/>
              <a:t> PG 79, 1108B</a:t>
            </a:r>
            <a:r>
              <a:rPr lang="el-GR" dirty="0"/>
              <a:t>) </a:t>
            </a:r>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12052241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643944"/>
          </a:xfrm>
        </p:spPr>
        <p:txBody>
          <a:bodyPr>
            <a:normAutofit fontScale="90000"/>
          </a:bodyPr>
          <a:lstStyle/>
          <a:p>
            <a:pPr algn="ctr"/>
            <a:r>
              <a:rPr lang="el-GR" dirty="0"/>
              <a:t>Η αντίσταση του ανθρώπου απέναντι στους πειρασμούς </a:t>
            </a:r>
          </a:p>
        </p:txBody>
      </p:sp>
      <p:sp>
        <p:nvSpPr>
          <p:cNvPr id="3" name="Θέση περιεχομένου 2"/>
          <p:cNvSpPr>
            <a:spLocks noGrp="1"/>
          </p:cNvSpPr>
          <p:nvPr>
            <p:ph idx="1"/>
          </p:nvPr>
        </p:nvSpPr>
        <p:spPr>
          <a:xfrm>
            <a:off x="0" y="550616"/>
            <a:ext cx="12192000" cy="6307383"/>
          </a:xfrm>
        </p:spPr>
        <p:txBody>
          <a:bodyPr>
            <a:normAutofit fontScale="92500" lnSpcReduction="20000"/>
          </a:bodyPr>
          <a:lstStyle/>
          <a:p>
            <a:r>
              <a:rPr lang="el-GR" dirty="0"/>
              <a:t>Άλλη πρακτική αντιμετώπιση των λογισμών είναι η τεχνική της αλληλοαναίρεσής τους. Αντιπροσωπεύει το </a:t>
            </a:r>
            <a:r>
              <a:rPr lang="el-GR" dirty="0" err="1"/>
              <a:t>ευαγριανό</a:t>
            </a:r>
            <a:r>
              <a:rPr lang="el-GR" dirty="0"/>
              <a:t> αξίωμα, σύμφωνα με το οποίο "</a:t>
            </a:r>
            <a:r>
              <a:rPr lang="el-GR" i="1" dirty="0" err="1"/>
              <a:t>τοὺς</a:t>
            </a:r>
            <a:r>
              <a:rPr lang="el-GR" i="1" dirty="0"/>
              <a:t> </a:t>
            </a:r>
            <a:r>
              <a:rPr lang="el-GR" i="1" dirty="0" err="1"/>
              <a:t>πονηροὺς</a:t>
            </a:r>
            <a:r>
              <a:rPr lang="el-GR" i="1" dirty="0"/>
              <a:t> </a:t>
            </a:r>
            <a:r>
              <a:rPr lang="el-GR" i="1" dirty="0" err="1"/>
              <a:t>τῶν</a:t>
            </a:r>
            <a:r>
              <a:rPr lang="el-GR" i="1" dirty="0"/>
              <a:t> </a:t>
            </a:r>
            <a:r>
              <a:rPr lang="el-GR" i="1" dirty="0" err="1"/>
              <a:t>λογισμῶν</a:t>
            </a:r>
            <a:r>
              <a:rPr lang="el-GR" i="1" dirty="0"/>
              <a:t>, </a:t>
            </a:r>
            <a:r>
              <a:rPr lang="el-GR" i="1" dirty="0" err="1"/>
              <a:t>λογισμοῖς</a:t>
            </a:r>
            <a:r>
              <a:rPr lang="el-GR" i="1" dirty="0"/>
              <a:t> </a:t>
            </a:r>
            <a:r>
              <a:rPr lang="el-GR" i="1" dirty="0" err="1"/>
              <a:t>ἑτέροις</a:t>
            </a:r>
            <a:r>
              <a:rPr lang="el-GR" i="1" dirty="0"/>
              <a:t> </a:t>
            </a:r>
            <a:r>
              <a:rPr lang="el-GR" i="1" dirty="0" err="1"/>
              <a:t>ἀναμόχλευε</a:t>
            </a:r>
            <a:r>
              <a:rPr lang="el-GR" dirty="0"/>
              <a:t>".</a:t>
            </a:r>
            <a:r>
              <a:rPr lang="en-GB" dirty="0"/>
              <a:t> </a:t>
            </a:r>
            <a:r>
              <a:rPr lang="el-GR" dirty="0"/>
              <a:t>(</a:t>
            </a:r>
            <a:r>
              <a:rPr lang="el-GR" i="1" dirty="0"/>
              <a:t>Παραινέσεις </a:t>
            </a:r>
            <a:r>
              <a:rPr lang="el-GR" i="1" dirty="0" err="1"/>
              <a:t>πρὸς</a:t>
            </a:r>
            <a:r>
              <a:rPr lang="el-GR" i="1" dirty="0"/>
              <a:t> Μοναχούς,</a:t>
            </a:r>
            <a:r>
              <a:rPr lang="el-GR" dirty="0"/>
              <a:t> </a:t>
            </a:r>
            <a:r>
              <a:rPr lang="en-GB" dirty="0"/>
              <a:t>PG</a:t>
            </a:r>
            <a:r>
              <a:rPr lang="el-GR" dirty="0"/>
              <a:t> 79, 1256 Α) </a:t>
            </a:r>
          </a:p>
          <a:p>
            <a:r>
              <a:rPr lang="el-GR" dirty="0"/>
              <a:t>Ο Διάδοχος  προτείνει την αντιμετώπιση της </a:t>
            </a:r>
            <a:r>
              <a:rPr lang="el-GR" u="sng" dirty="0"/>
              <a:t>φιλοδοξίας</a:t>
            </a:r>
            <a:r>
              <a:rPr lang="el-GR" dirty="0"/>
              <a:t> με τη μνήμη της σωματικής ανάλυσης την ώρα του θανάτου, ενώ, αντίθετα, την αντίκρουση του λογισμού που αντιλέγει στη χριστιανική πεποίθηση της σωματικής αξίας παρεκτρέποντας την άσκηση σε </a:t>
            </a:r>
            <a:r>
              <a:rPr lang="el-GR" u="sng" dirty="0" err="1"/>
              <a:t>σωματοκτονία</a:t>
            </a:r>
            <a:r>
              <a:rPr lang="el-GR" dirty="0"/>
              <a:t>, με την ενθύμηση της επουράνιας τιμής και δόξας της βασιλείας του Θεού. (</a:t>
            </a:r>
            <a:r>
              <a:rPr lang="el-GR" i="1" dirty="0" err="1"/>
              <a:t>Ἑκατὸ</a:t>
            </a:r>
            <a:r>
              <a:rPr lang="el-GR" i="1" dirty="0"/>
              <a:t> </a:t>
            </a:r>
            <a:r>
              <a:rPr lang="el-GR" i="1" dirty="0" err="1"/>
              <a:t>Γνωστικὰ</a:t>
            </a:r>
            <a:r>
              <a:rPr lang="el-GR" i="1" dirty="0"/>
              <a:t> Κεφάλαια </a:t>
            </a:r>
            <a:r>
              <a:rPr lang="el-GR" i="1" dirty="0" err="1"/>
              <a:t>πα</a:t>
            </a:r>
            <a:r>
              <a:rPr lang="el-GR" i="1" dirty="0"/>
              <a:t>΄</a:t>
            </a:r>
            <a:r>
              <a:rPr lang="el-GR" dirty="0"/>
              <a:t>, </a:t>
            </a:r>
            <a:r>
              <a:rPr lang="en-GB" dirty="0" err="1"/>
              <a:t>SChr</a:t>
            </a:r>
            <a:r>
              <a:rPr lang="el-GR" dirty="0"/>
              <a:t>5 , </a:t>
            </a:r>
            <a:r>
              <a:rPr lang="el-GR" dirty="0" err="1"/>
              <a:t>σσ</a:t>
            </a:r>
            <a:r>
              <a:rPr lang="el-GR" dirty="0"/>
              <a:t>. 139-140)</a:t>
            </a:r>
          </a:p>
          <a:p>
            <a:r>
              <a:rPr lang="el-GR" dirty="0"/>
              <a:t>Κατά τον ίδιο τρόπο αντιμετωπίζεται και το "</a:t>
            </a:r>
            <a:r>
              <a:rPr lang="el-GR" i="1" dirty="0" err="1"/>
              <a:t>μεσημβρινὸν</a:t>
            </a:r>
            <a:r>
              <a:rPr lang="el-GR" i="1" dirty="0"/>
              <a:t> </a:t>
            </a:r>
            <a:r>
              <a:rPr lang="el-GR" i="1" dirty="0" err="1"/>
              <a:t>δαιμόνιον</a:t>
            </a:r>
            <a:r>
              <a:rPr lang="el-GR" dirty="0"/>
              <a:t>" της ακηδίας.</a:t>
            </a:r>
            <a:r>
              <a:rPr lang="en-GB" dirty="0"/>
              <a:t> </a:t>
            </a:r>
            <a:r>
              <a:rPr lang="el-GR" dirty="0"/>
              <a:t>(</a:t>
            </a:r>
            <a:r>
              <a:rPr lang="el-GR" i="1" dirty="0" err="1"/>
              <a:t>Ὑπόμνημα</a:t>
            </a:r>
            <a:r>
              <a:rPr lang="el-GR" i="1" dirty="0"/>
              <a:t> </a:t>
            </a:r>
            <a:r>
              <a:rPr lang="el-GR" i="1" dirty="0" err="1"/>
              <a:t>εἰς</a:t>
            </a:r>
            <a:r>
              <a:rPr lang="el-GR" i="1" dirty="0"/>
              <a:t> </a:t>
            </a:r>
            <a:r>
              <a:rPr lang="el-GR" i="1" dirty="0" err="1"/>
              <a:t>τοὺς</a:t>
            </a:r>
            <a:r>
              <a:rPr lang="el-GR" i="1" dirty="0"/>
              <a:t> Ψαλμούς,</a:t>
            </a:r>
            <a:r>
              <a:rPr lang="el-GR" dirty="0"/>
              <a:t> </a:t>
            </a:r>
            <a:r>
              <a:rPr lang="en-GB" dirty="0"/>
              <a:t>PG</a:t>
            </a:r>
            <a:r>
              <a:rPr lang="el-GR" dirty="0"/>
              <a:t> 27, 401Β) Αποτελεσματικότερο μέσο εξόντωσής του αποδεικνύεται το μίσος εναντίον της. (</a:t>
            </a:r>
            <a:r>
              <a:rPr lang="el-GR" i="1" dirty="0" err="1"/>
              <a:t>Ἐπιστολή</a:t>
            </a:r>
            <a:r>
              <a:rPr lang="el-GR" i="1" dirty="0"/>
              <a:t> </a:t>
            </a:r>
            <a:r>
              <a:rPr lang="el-GR" i="1" dirty="0" err="1"/>
              <a:t>κζ</a:t>
            </a:r>
            <a:r>
              <a:rPr lang="el-GR" i="1" dirty="0"/>
              <a:t>΄</a:t>
            </a:r>
            <a:r>
              <a:rPr lang="el-GR" dirty="0"/>
              <a:t>, </a:t>
            </a:r>
            <a:r>
              <a:rPr lang="en-GB" dirty="0"/>
              <a:t>Frank</a:t>
            </a:r>
            <a:r>
              <a:rPr lang="el-GR" dirty="0"/>
              <a:t> σ. 585) Η υπέρβαση της νοσηρής αυτής κατάστασης προβάλλεται αναγκαία. Η "</a:t>
            </a:r>
            <a:r>
              <a:rPr lang="el-GR" dirty="0" err="1"/>
              <a:t>ἀκηδία</a:t>
            </a:r>
            <a:r>
              <a:rPr lang="el-GR" dirty="0"/>
              <a:t>" είναι, όρος που οφείλει την τύχη του στον </a:t>
            </a:r>
            <a:r>
              <a:rPr lang="el-GR" dirty="0" err="1"/>
              <a:t>Ευάγριο</a:t>
            </a:r>
            <a:r>
              <a:rPr lang="el-GR" dirty="0"/>
              <a:t>, μια κατάσταση που συνδέεται άμεσα με την </a:t>
            </a:r>
            <a:r>
              <a:rPr lang="el-GR" dirty="0" err="1"/>
              <a:t>αναχωρητική</a:t>
            </a:r>
            <a:r>
              <a:rPr lang="el-GR" dirty="0"/>
              <a:t> ζωή. Αυτός ο "δαίμων ὁ </a:t>
            </a:r>
            <a:r>
              <a:rPr lang="el-GR" dirty="0" err="1"/>
              <a:t>μεσημβρινὸς</a:t>
            </a:r>
            <a:r>
              <a:rPr lang="el-GR" dirty="0"/>
              <a:t>" είναι εκείνος που παρασύρει το μοναχό στη νάρκωση και στην ονειροπόληση. Στον </a:t>
            </a:r>
            <a:r>
              <a:rPr lang="el-GR" dirty="0" err="1"/>
              <a:t>Ευάγριο</a:t>
            </a:r>
            <a:r>
              <a:rPr lang="el-GR" dirty="0"/>
              <a:t> δεν ταυτίζεται με την απλή τεμπελιά. Σημαίνει όμως κάτι παραπάνω. Φανερώνει μια πνευματική κρίση, η οποία στις εμπειρίες των ασκητών δηλώνει μια θρησκευτική κόπωση, μια βαριεστημένη νωθρότητα ή ακόμη μία </a:t>
            </a:r>
            <a:r>
              <a:rPr lang="el-GR" dirty="0" err="1"/>
              <a:t>κρυψίνοη</a:t>
            </a:r>
            <a:r>
              <a:rPr lang="el-GR" dirty="0"/>
              <a:t> αποστροφή απέναντι στο Θεό. </a:t>
            </a:r>
          </a:p>
          <a:p>
            <a:endParaRPr lang="el-GR" dirty="0"/>
          </a:p>
          <a:p>
            <a:endParaRPr lang="el-GR" dirty="0"/>
          </a:p>
          <a:p>
            <a:endParaRPr lang="el-GR" dirty="0"/>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11697006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553791"/>
          </a:xfrm>
        </p:spPr>
        <p:txBody>
          <a:bodyPr>
            <a:normAutofit fontScale="90000"/>
          </a:bodyPr>
          <a:lstStyle/>
          <a:p>
            <a:pPr algn="ctr"/>
            <a:r>
              <a:rPr lang="el-GR" dirty="0"/>
              <a:t>Η αντίσταση του ανθρώπου απέναντι στους πειρασμούς </a:t>
            </a:r>
          </a:p>
        </p:txBody>
      </p:sp>
      <p:sp>
        <p:nvSpPr>
          <p:cNvPr id="3" name="Θέση περιεχομένου 2"/>
          <p:cNvSpPr>
            <a:spLocks noGrp="1"/>
          </p:cNvSpPr>
          <p:nvPr>
            <p:ph idx="1"/>
          </p:nvPr>
        </p:nvSpPr>
        <p:spPr>
          <a:xfrm>
            <a:off x="0" y="553792"/>
            <a:ext cx="12192000" cy="6304208"/>
          </a:xfrm>
        </p:spPr>
        <p:txBody>
          <a:bodyPr>
            <a:normAutofit fontScale="85000" lnSpcReduction="10000"/>
          </a:bodyPr>
          <a:lstStyle/>
          <a:p>
            <a:r>
              <a:rPr lang="el-GR" dirty="0"/>
              <a:t>Η παρουσίαση της "</a:t>
            </a:r>
            <a:r>
              <a:rPr lang="el-GR" dirty="0" err="1"/>
              <a:t>ἀκηδίας</a:t>
            </a:r>
            <a:r>
              <a:rPr lang="el-GR" dirty="0"/>
              <a:t>" στον </a:t>
            </a:r>
            <a:r>
              <a:rPr lang="el-GR" i="1" dirty="0" err="1"/>
              <a:t>Πρακτικὸ</a:t>
            </a:r>
            <a:r>
              <a:rPr lang="el-GR" dirty="0"/>
              <a:t> μπορεί να θεωρηθεί ο παραδοσιακότερος χαρακτηρισμός αυτού του πάθους. Όταν ο "δαίμων </a:t>
            </a:r>
            <a:r>
              <a:rPr lang="el-GR" dirty="0" err="1"/>
              <a:t>τῆς</a:t>
            </a:r>
            <a:r>
              <a:rPr lang="el-GR" dirty="0"/>
              <a:t> μεσημβρίας" αρχίζει να κάνει γνωστή την ακηδία, τότε </a:t>
            </a:r>
            <a:r>
              <a:rPr lang="el-GR" u="sng" dirty="0"/>
              <a:t>η νηστεία </a:t>
            </a:r>
            <a:r>
              <a:rPr lang="el-GR" dirty="0"/>
              <a:t>διακόπτεται με την πρώτη ευκαιρία, </a:t>
            </a:r>
            <a:r>
              <a:rPr lang="el-GR" u="sng" dirty="0"/>
              <a:t>η κάψα </a:t>
            </a:r>
            <a:r>
              <a:rPr lang="el-GR" dirty="0"/>
              <a:t>της ημέρας γίνεται πιεστικά ανυπόφορη, </a:t>
            </a:r>
            <a:r>
              <a:rPr lang="el-GR" u="sng" dirty="0"/>
              <a:t>η έρημος </a:t>
            </a:r>
            <a:r>
              <a:rPr lang="el-GR" dirty="0"/>
              <a:t>θεωρείται ως χώρος αφιλόξενος, </a:t>
            </a:r>
            <a:r>
              <a:rPr lang="el-GR" u="sng" dirty="0"/>
              <a:t>η εργασία </a:t>
            </a:r>
            <a:r>
              <a:rPr lang="el-GR" dirty="0"/>
              <a:t>μια εξαντλητική αγγαρεία, </a:t>
            </a:r>
            <a:r>
              <a:rPr lang="el-GR" u="sng" dirty="0"/>
              <a:t>το κλίμα </a:t>
            </a:r>
            <a:r>
              <a:rPr lang="el-GR" dirty="0"/>
              <a:t>ανθυγιεινό και αιτία όλων των κακών, </a:t>
            </a:r>
            <a:r>
              <a:rPr lang="el-GR" u="sng" dirty="0"/>
              <a:t>η κακεντρέχεια των γειτόνων </a:t>
            </a:r>
            <a:r>
              <a:rPr lang="el-GR" dirty="0"/>
              <a:t>αδελφών έρχεται στη συνείδηση, όπως και </a:t>
            </a:r>
            <a:r>
              <a:rPr lang="el-GR" u="sng" dirty="0"/>
              <a:t>η </a:t>
            </a:r>
            <a:r>
              <a:rPr lang="el-GR" u="sng" dirty="0" err="1"/>
              <a:t>ασυνετότητα</a:t>
            </a:r>
            <a:r>
              <a:rPr lang="el-GR" u="sng" dirty="0"/>
              <a:t> και σκληρότητα </a:t>
            </a:r>
            <a:r>
              <a:rPr lang="el-GR" dirty="0"/>
              <a:t>των ανωτέρων, η </a:t>
            </a:r>
            <a:r>
              <a:rPr lang="el-GR" u="sng" dirty="0"/>
              <a:t>παραμικρή αδιαθεσία </a:t>
            </a:r>
            <a:r>
              <a:rPr lang="el-GR" dirty="0"/>
              <a:t>γίνεται αιτία κρεβατώματος, ενώ </a:t>
            </a:r>
            <a:r>
              <a:rPr lang="el-GR" u="sng" dirty="0"/>
              <a:t>ο κόπος της ανάγνωσης</a:t>
            </a:r>
            <a:r>
              <a:rPr lang="el-GR" dirty="0"/>
              <a:t> ασήκωτος. Ωστόσο, ο απώτερος σκοπός της ακηδίας -η πραγματική πηγή αυτή της αρρώστιας- παραμένει ένας και μοναδικός και δεν είναι παρά η τελική άρνηση του Θεού.</a:t>
            </a:r>
          </a:p>
          <a:p>
            <a:r>
              <a:rPr lang="el-GR" dirty="0"/>
              <a:t>Ακόμη μια επικίνδυνη παγίδα που μπορεί να οδηγήσει στην καθολική κυριαρχία της ακηδίας, είναι η επικράτηση της απελπισίας. Οι δαίμονες μετά τη διάπραξη της αμαρτίας επιτίθενται στους ανθρώπους, για να τους βεβαιώσουν ότι δεν υπάρχει πια για αυτούς καμιά ελπίδα σωτηρίας.</a:t>
            </a:r>
            <a:r>
              <a:rPr lang="en-GB" dirty="0"/>
              <a:t> </a:t>
            </a:r>
            <a:r>
              <a:rPr lang="el-GR" dirty="0"/>
              <a:t>(</a:t>
            </a:r>
            <a:r>
              <a:rPr lang="el-GR" i="1" dirty="0"/>
              <a:t>Σχόλια </a:t>
            </a:r>
            <a:r>
              <a:rPr lang="el-GR" i="1" dirty="0" err="1"/>
              <a:t>εἰς</a:t>
            </a:r>
            <a:r>
              <a:rPr lang="el-GR" i="1" dirty="0"/>
              <a:t> </a:t>
            </a:r>
            <a:r>
              <a:rPr lang="el-GR" i="1" dirty="0" err="1"/>
              <a:t>τοὺς</a:t>
            </a:r>
            <a:r>
              <a:rPr lang="el-GR" i="1" dirty="0"/>
              <a:t> Ψαλμούς,</a:t>
            </a:r>
            <a:r>
              <a:rPr lang="el-GR" dirty="0"/>
              <a:t> </a:t>
            </a:r>
            <a:r>
              <a:rPr lang="en-GB" dirty="0"/>
              <a:t>PG</a:t>
            </a:r>
            <a:r>
              <a:rPr lang="el-GR" dirty="0"/>
              <a:t> 12, 1177</a:t>
            </a:r>
            <a:r>
              <a:rPr lang="en-GB" dirty="0"/>
              <a:t>B</a:t>
            </a:r>
            <a:r>
              <a:rPr lang="el-GR" dirty="0"/>
              <a:t>) Σύμφωνα με την </a:t>
            </a:r>
            <a:r>
              <a:rPr lang="el-GR" dirty="0" err="1"/>
              <a:t>ευαγριανή</a:t>
            </a:r>
            <a:r>
              <a:rPr lang="el-GR" dirty="0"/>
              <a:t> ορολογία, πρόκειται για το λογισμό της "</a:t>
            </a:r>
            <a:r>
              <a:rPr lang="el-GR" dirty="0" err="1"/>
              <a:t>ἀπόγνοιας</a:t>
            </a:r>
            <a:r>
              <a:rPr lang="el-GR" dirty="0"/>
              <a:t>", που αντιμετωπίζεται με την αδιάκοπη πάλη για την πνευματική ανόρθωση του ανθρώπου αλλά και με την ακλόνητη πίστη στην ελπίδα της τελικής έλευσης του θείου φωτισμού: "</a:t>
            </a:r>
            <a:r>
              <a:rPr lang="el-GR" i="1" dirty="0"/>
              <a:t>Πρόσεχε </a:t>
            </a:r>
            <a:r>
              <a:rPr lang="el-GR" i="1" dirty="0" err="1"/>
              <a:t>ἵνα</a:t>
            </a:r>
            <a:r>
              <a:rPr lang="el-GR" i="1" dirty="0"/>
              <a:t> </a:t>
            </a:r>
            <a:r>
              <a:rPr lang="el-GR" i="1" dirty="0" err="1"/>
              <a:t>μὴ</a:t>
            </a:r>
            <a:r>
              <a:rPr lang="el-GR" i="1" dirty="0"/>
              <a:t> πονηρός σε </a:t>
            </a:r>
            <a:r>
              <a:rPr lang="el-GR" i="1" dirty="0" err="1"/>
              <a:t>θορυβῇ</a:t>
            </a:r>
            <a:r>
              <a:rPr lang="el-GR" i="1" dirty="0"/>
              <a:t> </a:t>
            </a:r>
            <a:r>
              <a:rPr lang="el-GR" i="1" dirty="0" err="1"/>
              <a:t>καὶ</a:t>
            </a:r>
            <a:r>
              <a:rPr lang="el-GR" i="1" dirty="0"/>
              <a:t> </a:t>
            </a:r>
            <a:r>
              <a:rPr lang="el-GR" i="1" dirty="0" err="1"/>
              <a:t>λογισμοῖς</a:t>
            </a:r>
            <a:r>
              <a:rPr lang="el-GR" i="1" dirty="0"/>
              <a:t> </a:t>
            </a:r>
            <a:r>
              <a:rPr lang="el-GR" i="1" dirty="0" err="1"/>
              <a:t>ἀπογνοίας</a:t>
            </a:r>
            <a:r>
              <a:rPr lang="el-GR" i="1" dirty="0"/>
              <a:t> σε </a:t>
            </a:r>
            <a:r>
              <a:rPr lang="el-GR" i="1" dirty="0" err="1"/>
              <a:t>διαταράσσῃ</a:t>
            </a:r>
            <a:r>
              <a:rPr lang="el-GR" i="1" dirty="0"/>
              <a:t>. </a:t>
            </a:r>
            <a:r>
              <a:rPr lang="el-GR" i="1" dirty="0" err="1"/>
              <a:t>Ἐὰν</a:t>
            </a:r>
            <a:r>
              <a:rPr lang="el-GR" i="1" dirty="0"/>
              <a:t> </a:t>
            </a:r>
            <a:r>
              <a:rPr lang="el-GR" i="1" dirty="0" err="1"/>
              <a:t>ἁμαρτῇς</a:t>
            </a:r>
            <a:r>
              <a:rPr lang="el-GR" i="1" dirty="0"/>
              <a:t> </a:t>
            </a:r>
            <a:r>
              <a:rPr lang="el-GR" i="1" dirty="0" err="1"/>
              <a:t>πάλιν</a:t>
            </a:r>
            <a:r>
              <a:rPr lang="el-GR" i="1" dirty="0"/>
              <a:t> </a:t>
            </a:r>
            <a:r>
              <a:rPr lang="el-GR" i="1" dirty="0" err="1"/>
              <a:t>καὶ</a:t>
            </a:r>
            <a:r>
              <a:rPr lang="el-GR" i="1" dirty="0"/>
              <a:t> </a:t>
            </a:r>
            <a:r>
              <a:rPr lang="el-GR" i="1" dirty="0" err="1"/>
              <a:t>πέσῃς</a:t>
            </a:r>
            <a:r>
              <a:rPr lang="el-GR" i="1" dirty="0"/>
              <a:t>, </a:t>
            </a:r>
            <a:r>
              <a:rPr lang="el-GR" i="1" dirty="0" err="1"/>
              <a:t>ἀνάστηθι</a:t>
            </a:r>
            <a:r>
              <a:rPr lang="el-GR" i="1" dirty="0"/>
              <a:t>, </a:t>
            </a:r>
            <a:r>
              <a:rPr lang="el-GR" i="1" dirty="0" err="1"/>
              <a:t>ἐὰν</a:t>
            </a:r>
            <a:r>
              <a:rPr lang="el-GR" i="1" dirty="0"/>
              <a:t> </a:t>
            </a:r>
            <a:r>
              <a:rPr lang="el-GR" i="1" dirty="0" err="1"/>
              <a:t>ἀποθάνῃς</a:t>
            </a:r>
            <a:r>
              <a:rPr lang="el-GR" i="1" dirty="0"/>
              <a:t> </a:t>
            </a:r>
            <a:r>
              <a:rPr lang="el-GR" i="1" dirty="0" err="1"/>
              <a:t>ἀναζωπύρει</a:t>
            </a:r>
            <a:r>
              <a:rPr lang="el-GR" i="1" dirty="0"/>
              <a:t>, </a:t>
            </a:r>
            <a:r>
              <a:rPr lang="el-GR" i="1" dirty="0" err="1"/>
              <a:t>ἐὰν</a:t>
            </a:r>
            <a:r>
              <a:rPr lang="el-GR" i="1" dirty="0"/>
              <a:t> </a:t>
            </a:r>
            <a:r>
              <a:rPr lang="el-GR" i="1" dirty="0" err="1"/>
              <a:t>ἀπολωλῇς</a:t>
            </a:r>
            <a:r>
              <a:rPr lang="el-GR" i="1" dirty="0"/>
              <a:t> </a:t>
            </a:r>
            <a:r>
              <a:rPr lang="el-GR" i="1" dirty="0" err="1"/>
              <a:t>εὑρέθητι</a:t>
            </a:r>
            <a:r>
              <a:rPr lang="el-GR" i="1" dirty="0"/>
              <a:t>, </a:t>
            </a:r>
            <a:r>
              <a:rPr lang="el-GR" i="1" dirty="0" err="1"/>
              <a:t>ἐὰν</a:t>
            </a:r>
            <a:r>
              <a:rPr lang="el-GR" i="1" dirty="0"/>
              <a:t> </a:t>
            </a:r>
            <a:r>
              <a:rPr lang="el-GR" i="1" dirty="0" err="1"/>
              <a:t>πλανηθῇς</a:t>
            </a:r>
            <a:r>
              <a:rPr lang="el-GR" i="1" dirty="0"/>
              <a:t> </a:t>
            </a:r>
            <a:r>
              <a:rPr lang="el-GR" i="1" dirty="0" err="1"/>
              <a:t>μετατρέψου</a:t>
            </a:r>
            <a:r>
              <a:rPr lang="el-GR" i="1" dirty="0"/>
              <a:t>, </a:t>
            </a:r>
            <a:r>
              <a:rPr lang="el-GR" i="1" dirty="0" err="1"/>
              <a:t>εἰπὲ</a:t>
            </a:r>
            <a:r>
              <a:rPr lang="el-GR" i="1" dirty="0"/>
              <a:t>, </a:t>
            </a:r>
            <a:r>
              <a:rPr lang="el-GR" i="1" dirty="0" err="1"/>
              <a:t>πρὸς</a:t>
            </a:r>
            <a:r>
              <a:rPr lang="el-GR" i="1" dirty="0"/>
              <a:t> </a:t>
            </a:r>
            <a:r>
              <a:rPr lang="el-GR" i="1" dirty="0" err="1"/>
              <a:t>τὸν</a:t>
            </a:r>
            <a:r>
              <a:rPr lang="el-GR" i="1" dirty="0"/>
              <a:t> </a:t>
            </a:r>
            <a:r>
              <a:rPr lang="el-GR" i="1" dirty="0" err="1"/>
              <a:t>ἀντίδικόν</a:t>
            </a:r>
            <a:r>
              <a:rPr lang="el-GR" i="1" dirty="0"/>
              <a:t> σου· </a:t>
            </a:r>
            <a:r>
              <a:rPr lang="el-GR" i="1" dirty="0" err="1"/>
              <a:t>μὴ</a:t>
            </a:r>
            <a:r>
              <a:rPr lang="el-GR" i="1" dirty="0"/>
              <a:t> </a:t>
            </a:r>
            <a:r>
              <a:rPr lang="el-GR" i="1" dirty="0" err="1"/>
              <a:t>ἐπίχαιρέ</a:t>
            </a:r>
            <a:r>
              <a:rPr lang="el-GR" i="1" dirty="0"/>
              <a:t> μοι </a:t>
            </a:r>
            <a:r>
              <a:rPr lang="el-GR" i="1" dirty="0" err="1"/>
              <a:t>ἐχθρός</a:t>
            </a:r>
            <a:r>
              <a:rPr lang="el-GR" i="1" dirty="0"/>
              <a:t> μου </a:t>
            </a:r>
            <a:r>
              <a:rPr lang="el-GR" i="1" dirty="0" err="1"/>
              <a:t>ὅτι</a:t>
            </a:r>
            <a:r>
              <a:rPr lang="el-GR" i="1" dirty="0"/>
              <a:t> </a:t>
            </a:r>
            <a:r>
              <a:rPr lang="el-GR" i="1" dirty="0" err="1"/>
              <a:t>πέπτωκα</a:t>
            </a:r>
            <a:r>
              <a:rPr lang="el-GR" i="1" dirty="0"/>
              <a:t>, </a:t>
            </a:r>
            <a:r>
              <a:rPr lang="el-GR" i="1" dirty="0" err="1"/>
              <a:t>πάλιν</a:t>
            </a:r>
            <a:r>
              <a:rPr lang="el-GR" i="1" dirty="0"/>
              <a:t> </a:t>
            </a:r>
            <a:r>
              <a:rPr lang="el-GR" i="1" dirty="0" err="1"/>
              <a:t>ἀναστήσομαι</a:t>
            </a:r>
            <a:r>
              <a:rPr lang="el-GR" i="1" dirty="0"/>
              <a:t>, διότι </a:t>
            </a:r>
            <a:r>
              <a:rPr lang="el-GR" i="1" dirty="0" err="1"/>
              <a:t>ἐν</a:t>
            </a:r>
            <a:r>
              <a:rPr lang="el-GR" i="1" dirty="0"/>
              <a:t> καθίσω </a:t>
            </a:r>
            <a:r>
              <a:rPr lang="el-GR" i="1" dirty="0" err="1"/>
              <a:t>ἐν</a:t>
            </a:r>
            <a:r>
              <a:rPr lang="el-GR" i="1" dirty="0"/>
              <a:t> </a:t>
            </a:r>
            <a:r>
              <a:rPr lang="el-GR" i="1" dirty="0" err="1"/>
              <a:t>τῷ</a:t>
            </a:r>
            <a:r>
              <a:rPr lang="el-GR" i="1" dirty="0"/>
              <a:t> </a:t>
            </a:r>
            <a:r>
              <a:rPr lang="el-GR" i="1" dirty="0" err="1"/>
              <a:t>σκότει</a:t>
            </a:r>
            <a:r>
              <a:rPr lang="el-GR" i="1" dirty="0"/>
              <a:t> κύριος </a:t>
            </a:r>
            <a:r>
              <a:rPr lang="el-GR" i="1" dirty="0" err="1"/>
              <a:t>φωτιεῖ</a:t>
            </a:r>
            <a:r>
              <a:rPr lang="el-GR" i="1" dirty="0"/>
              <a:t> μοι</a:t>
            </a:r>
            <a:r>
              <a:rPr lang="el-GR" dirty="0"/>
              <a:t>".</a:t>
            </a:r>
            <a:r>
              <a:rPr lang="el-GR" i="1" dirty="0"/>
              <a:t> </a:t>
            </a:r>
            <a:r>
              <a:rPr lang="el-GR" dirty="0"/>
              <a:t>(</a:t>
            </a:r>
            <a:r>
              <a:rPr lang="el-GR" i="1" dirty="0"/>
              <a:t>Παραινέσεις </a:t>
            </a:r>
            <a:r>
              <a:rPr lang="el-GR" i="1" dirty="0" err="1"/>
              <a:t>πρὸς</a:t>
            </a:r>
            <a:r>
              <a:rPr lang="el-GR" i="1" dirty="0"/>
              <a:t> Μοναχούς</a:t>
            </a:r>
            <a:r>
              <a:rPr lang="el-GR" dirty="0"/>
              <a:t>, </a:t>
            </a:r>
            <a:r>
              <a:rPr lang="en-GB" dirty="0"/>
              <a:t>Frank</a:t>
            </a:r>
            <a:r>
              <a:rPr lang="el-GR" dirty="0"/>
              <a:t> σ. 557)</a:t>
            </a:r>
          </a:p>
          <a:p>
            <a:endParaRPr lang="el-GR" dirty="0"/>
          </a:p>
        </p:txBody>
      </p:sp>
    </p:spTree>
    <p:extLst>
      <p:ext uri="{BB962C8B-B14F-4D97-AF65-F5344CB8AC3E}">
        <p14:creationId xmlns:p14="http://schemas.microsoft.com/office/powerpoint/2010/main" val="9977051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437882"/>
          </a:xfrm>
        </p:spPr>
        <p:txBody>
          <a:bodyPr>
            <a:normAutofit fontScale="90000"/>
          </a:bodyPr>
          <a:lstStyle/>
          <a:p>
            <a:pPr algn="ctr"/>
            <a:r>
              <a:rPr lang="el-GR" dirty="0"/>
              <a:t>Η αντίσταση του ανθρώπου απέναντι στους πειρασμούς </a:t>
            </a:r>
          </a:p>
        </p:txBody>
      </p:sp>
      <p:sp>
        <p:nvSpPr>
          <p:cNvPr id="3" name="Θέση περιεχομένου 2"/>
          <p:cNvSpPr>
            <a:spLocks noGrp="1"/>
          </p:cNvSpPr>
          <p:nvPr>
            <p:ph idx="1"/>
          </p:nvPr>
        </p:nvSpPr>
        <p:spPr>
          <a:xfrm>
            <a:off x="0" y="437883"/>
            <a:ext cx="12192000" cy="6420116"/>
          </a:xfrm>
        </p:spPr>
        <p:txBody>
          <a:bodyPr>
            <a:normAutofit fontScale="92500" lnSpcReduction="10000"/>
          </a:bodyPr>
          <a:lstStyle/>
          <a:p>
            <a:r>
              <a:rPr lang="el-GR" dirty="0"/>
              <a:t>Ωστόσο, η ανόρθωση της ανθρώπινης ύπαρξης από την πτώση στην αμαρτία, δε σημαίνει και την τελείωσή της. Άλλωστε, ανάμεσα στις </a:t>
            </a:r>
            <a:r>
              <a:rPr lang="el-GR" dirty="0" err="1"/>
              <a:t>μεθοδείες</a:t>
            </a:r>
            <a:r>
              <a:rPr lang="el-GR" dirty="0"/>
              <a:t> του διαβόλου συγκαταλέγεται και η προσποίηση της κατάπαυσης των δαιμονικών </a:t>
            </a:r>
            <a:r>
              <a:rPr lang="el-GR" dirty="0" err="1"/>
              <a:t>επιθέσων</a:t>
            </a:r>
            <a:r>
              <a:rPr lang="el-GR" dirty="0"/>
              <a:t>: "</a:t>
            </a:r>
            <a:r>
              <a:rPr lang="el-GR" i="1" dirty="0"/>
              <a:t>δέεται </a:t>
            </a:r>
            <a:r>
              <a:rPr lang="el-GR" i="1" dirty="0" err="1"/>
              <a:t>ἡμῶν</a:t>
            </a:r>
            <a:r>
              <a:rPr lang="el-GR" i="1" dirty="0"/>
              <a:t> ὁ </a:t>
            </a:r>
            <a:r>
              <a:rPr lang="el-GR" i="1" dirty="0" err="1"/>
              <a:t>σατανᾶς</a:t>
            </a:r>
            <a:r>
              <a:rPr lang="el-GR" i="1" dirty="0"/>
              <a:t> πότε </a:t>
            </a:r>
            <a:r>
              <a:rPr lang="el-GR" i="1" dirty="0" err="1"/>
              <a:t>μὲν</a:t>
            </a:r>
            <a:r>
              <a:rPr lang="el-GR" i="1" dirty="0"/>
              <a:t> </a:t>
            </a:r>
            <a:r>
              <a:rPr lang="el-GR" i="1" dirty="0" err="1"/>
              <a:t>διὰ</a:t>
            </a:r>
            <a:r>
              <a:rPr lang="el-GR" i="1" dirty="0"/>
              <a:t> </a:t>
            </a:r>
            <a:r>
              <a:rPr lang="el-GR" i="1" dirty="0" err="1"/>
              <a:t>τῶν</a:t>
            </a:r>
            <a:r>
              <a:rPr lang="el-GR" i="1" dirty="0"/>
              <a:t> </a:t>
            </a:r>
            <a:r>
              <a:rPr lang="el-GR" i="1" dirty="0" err="1"/>
              <a:t>ἀκαθάρτων</a:t>
            </a:r>
            <a:r>
              <a:rPr lang="el-GR" i="1" dirty="0"/>
              <a:t> </a:t>
            </a:r>
            <a:r>
              <a:rPr lang="el-GR" i="1" dirty="0" err="1"/>
              <a:t>λογισμῶν</a:t>
            </a:r>
            <a:r>
              <a:rPr lang="el-GR" i="1" dirty="0"/>
              <a:t>... πότε </a:t>
            </a:r>
            <a:r>
              <a:rPr lang="el-GR" i="1" dirty="0" err="1"/>
              <a:t>δὲ</a:t>
            </a:r>
            <a:r>
              <a:rPr lang="el-GR" i="1" dirty="0"/>
              <a:t> </a:t>
            </a:r>
            <a:r>
              <a:rPr lang="el-GR" i="1" dirty="0" err="1"/>
              <a:t>καὶ</a:t>
            </a:r>
            <a:r>
              <a:rPr lang="el-GR" i="1" dirty="0"/>
              <a:t> </a:t>
            </a:r>
            <a:r>
              <a:rPr lang="el-GR" i="1" dirty="0" err="1"/>
              <a:t>φωνὴν</a:t>
            </a:r>
            <a:r>
              <a:rPr lang="el-GR" i="1" dirty="0"/>
              <a:t> </a:t>
            </a:r>
            <a:r>
              <a:rPr lang="el-GR" i="1" dirty="0" err="1"/>
              <a:t>ὄντως</a:t>
            </a:r>
            <a:r>
              <a:rPr lang="el-GR" i="1" dirty="0"/>
              <a:t> </a:t>
            </a:r>
            <a:r>
              <a:rPr lang="el-GR" i="1" dirty="0" err="1"/>
              <a:t>ἔναρθρον</a:t>
            </a:r>
            <a:r>
              <a:rPr lang="el-GR" i="1" dirty="0"/>
              <a:t> </a:t>
            </a:r>
            <a:r>
              <a:rPr lang="el-GR" i="1" dirty="0" err="1"/>
              <a:t>ὡς</a:t>
            </a:r>
            <a:r>
              <a:rPr lang="el-GR" i="1" dirty="0"/>
              <a:t> </a:t>
            </a:r>
            <a:r>
              <a:rPr lang="el-GR" i="1" dirty="0" err="1"/>
              <a:t>ἡττηθεὶς</a:t>
            </a:r>
            <a:r>
              <a:rPr lang="el-GR" i="1" dirty="0"/>
              <a:t> προβαλλόμενος, ᾧ </a:t>
            </a:r>
            <a:r>
              <a:rPr lang="el-GR" i="1" dirty="0" err="1"/>
              <a:t>οὐ</a:t>
            </a:r>
            <a:r>
              <a:rPr lang="el-GR" i="1" dirty="0"/>
              <a:t> </a:t>
            </a:r>
            <a:r>
              <a:rPr lang="el-GR" i="1" dirty="0" err="1"/>
              <a:t>δεῖ</a:t>
            </a:r>
            <a:r>
              <a:rPr lang="el-GR" i="1" dirty="0"/>
              <a:t> </a:t>
            </a:r>
            <a:r>
              <a:rPr lang="el-GR" i="1" dirty="0" err="1"/>
              <a:t>πείσεσθαι</a:t>
            </a:r>
            <a:r>
              <a:rPr lang="el-GR" i="1" dirty="0"/>
              <a:t> </a:t>
            </a:r>
            <a:r>
              <a:rPr lang="el-GR" i="1" dirty="0" err="1"/>
              <a:t>ἄσπονδον</a:t>
            </a:r>
            <a:r>
              <a:rPr lang="el-GR" i="1" dirty="0"/>
              <a:t> </a:t>
            </a:r>
            <a:r>
              <a:rPr lang="el-GR" i="1" dirty="0" err="1"/>
              <a:t>ἔχοντι</a:t>
            </a:r>
            <a:r>
              <a:rPr lang="el-GR" i="1" dirty="0"/>
              <a:t> </a:t>
            </a:r>
            <a:r>
              <a:rPr lang="el-GR" i="1" dirty="0" err="1"/>
              <a:t>τὸν</a:t>
            </a:r>
            <a:r>
              <a:rPr lang="el-GR" i="1" dirty="0"/>
              <a:t> </a:t>
            </a:r>
            <a:r>
              <a:rPr lang="el-GR" i="1" dirty="0" err="1"/>
              <a:t>πόλεμον</a:t>
            </a:r>
            <a:r>
              <a:rPr lang="el-GR" i="1" dirty="0"/>
              <a:t> </a:t>
            </a:r>
            <a:r>
              <a:rPr lang="el-GR" i="1" dirty="0" err="1"/>
              <a:t>τὸν</a:t>
            </a:r>
            <a:r>
              <a:rPr lang="el-GR" i="1" dirty="0"/>
              <a:t> </a:t>
            </a:r>
            <a:r>
              <a:rPr lang="el-GR" i="1" dirty="0" err="1"/>
              <a:t>πρὸς</a:t>
            </a:r>
            <a:r>
              <a:rPr lang="el-GR" i="1" dirty="0"/>
              <a:t> </a:t>
            </a:r>
            <a:r>
              <a:rPr lang="el-GR" i="1" dirty="0" err="1"/>
              <a:t>ἡμᾶς</a:t>
            </a:r>
            <a:r>
              <a:rPr lang="el-GR" dirty="0"/>
              <a:t>".</a:t>
            </a:r>
            <a:r>
              <a:rPr lang="el-GR" i="1" dirty="0"/>
              <a:t> </a:t>
            </a:r>
            <a:r>
              <a:rPr lang="el-GR" dirty="0"/>
              <a:t>(</a:t>
            </a:r>
            <a:r>
              <a:rPr lang="el-GR" i="1" dirty="0"/>
              <a:t>Σχόλια </a:t>
            </a:r>
            <a:r>
              <a:rPr lang="el-GR" i="1" dirty="0" err="1"/>
              <a:t>εἰς</a:t>
            </a:r>
            <a:r>
              <a:rPr lang="el-GR" i="1" dirty="0"/>
              <a:t> </a:t>
            </a:r>
            <a:r>
              <a:rPr lang="el-GR" i="1" dirty="0" err="1"/>
              <a:t>τὰς</a:t>
            </a:r>
            <a:r>
              <a:rPr lang="el-GR" i="1" dirty="0"/>
              <a:t> Παροιμίας 329</a:t>
            </a:r>
            <a:r>
              <a:rPr lang="el-GR" dirty="0"/>
              <a:t>, </a:t>
            </a:r>
            <a:r>
              <a:rPr lang="en-GB" dirty="0" err="1"/>
              <a:t>SChr</a:t>
            </a:r>
            <a:r>
              <a:rPr lang="el-GR" dirty="0"/>
              <a:t>340 , σ. 418) Πολλές φορές ο δαίμονας προσποιείται ότι εγκαταλείπει τον αγώνα εναντίον της ψυχής και αποσύρεται ανεπιστρεπτί. Εάν αυτό το πιστέψει ο άνθρωπος και χαλαρώσει την άμυνα και τον πόλεμο εναντίον του, τότε επανέρχεται και συλλαμβάνει τον άνθρωπο σε κατάσταση ραθυμίας. Η νίκη του δαίμονα είναι βέβαιη.</a:t>
            </a:r>
          </a:p>
          <a:p>
            <a:r>
              <a:rPr lang="el-GR" dirty="0"/>
              <a:t>Ο Ευάγριος επιμένει στην </a:t>
            </a:r>
            <a:r>
              <a:rPr lang="el-GR" b="1" dirty="0"/>
              <a:t>αξία της μετάνοιας</a:t>
            </a:r>
            <a:r>
              <a:rPr lang="el-GR" dirty="0"/>
              <a:t>, που τελικά αναιρεί κάθε σατανική μηχανορραφία και δολοπλοκία: "</a:t>
            </a:r>
            <a:r>
              <a:rPr lang="el-GR" i="1" dirty="0" err="1"/>
              <a:t>Ἐὰν</a:t>
            </a:r>
            <a:r>
              <a:rPr lang="el-GR" i="1" dirty="0"/>
              <a:t> </a:t>
            </a:r>
            <a:r>
              <a:rPr lang="el-GR" i="1" dirty="0" err="1"/>
              <a:t>δὲ</a:t>
            </a:r>
            <a:r>
              <a:rPr lang="el-GR" i="1" dirty="0"/>
              <a:t> </a:t>
            </a:r>
            <a:r>
              <a:rPr lang="el-GR" i="1" dirty="0" err="1"/>
              <a:t>τὴν</a:t>
            </a:r>
            <a:r>
              <a:rPr lang="el-GR" i="1" dirty="0"/>
              <a:t> </a:t>
            </a:r>
            <a:r>
              <a:rPr lang="el-GR" i="1" dirty="0" err="1"/>
              <a:t>ψυχήν</a:t>
            </a:r>
            <a:r>
              <a:rPr lang="el-GR" i="1" dirty="0"/>
              <a:t> σου </a:t>
            </a:r>
            <a:r>
              <a:rPr lang="el-GR" i="1" dirty="0" err="1"/>
              <a:t>παρακαλέσῃς</a:t>
            </a:r>
            <a:r>
              <a:rPr lang="el-GR" i="1" dirty="0"/>
              <a:t>... </a:t>
            </a:r>
            <a:r>
              <a:rPr lang="el-GR" i="1" dirty="0" err="1"/>
              <a:t>καὶ</a:t>
            </a:r>
            <a:r>
              <a:rPr lang="el-GR" i="1" dirty="0"/>
              <a:t> </a:t>
            </a:r>
            <a:r>
              <a:rPr lang="el-GR" i="1" dirty="0" err="1"/>
              <a:t>ἀπὸ</a:t>
            </a:r>
            <a:r>
              <a:rPr lang="el-GR" i="1" dirty="0"/>
              <a:t> </a:t>
            </a:r>
            <a:r>
              <a:rPr lang="el-GR" i="1" dirty="0" err="1"/>
              <a:t>τοῦ</a:t>
            </a:r>
            <a:r>
              <a:rPr lang="el-GR" i="1" dirty="0"/>
              <a:t> πτώματός σου </a:t>
            </a:r>
            <a:r>
              <a:rPr lang="el-GR" i="1" dirty="0" err="1"/>
              <a:t>ἀναστῇς</a:t>
            </a:r>
            <a:r>
              <a:rPr lang="el-GR" i="1" dirty="0"/>
              <a:t>, </a:t>
            </a:r>
            <a:r>
              <a:rPr lang="el-GR" i="1" dirty="0" err="1"/>
              <a:t>φυλάττου</a:t>
            </a:r>
            <a:r>
              <a:rPr lang="el-GR" i="1" dirty="0"/>
              <a:t> </a:t>
            </a:r>
            <a:r>
              <a:rPr lang="el-GR" i="1" dirty="0" err="1"/>
              <a:t>ἵνα</a:t>
            </a:r>
            <a:r>
              <a:rPr lang="el-GR" i="1" dirty="0"/>
              <a:t> </a:t>
            </a:r>
            <a:r>
              <a:rPr lang="el-GR" i="1" dirty="0" err="1"/>
              <a:t>μὴ</a:t>
            </a:r>
            <a:r>
              <a:rPr lang="el-GR" i="1" dirty="0"/>
              <a:t> </a:t>
            </a:r>
            <a:r>
              <a:rPr lang="el-GR" i="1" dirty="0" err="1"/>
              <a:t>πάλιν</a:t>
            </a:r>
            <a:r>
              <a:rPr lang="el-GR" i="1" dirty="0"/>
              <a:t> </a:t>
            </a:r>
            <a:r>
              <a:rPr lang="el-GR" i="1" dirty="0" err="1"/>
              <a:t>πέσῃς</a:t>
            </a:r>
            <a:r>
              <a:rPr lang="el-GR" i="1" dirty="0"/>
              <a:t>· </a:t>
            </a:r>
            <a:r>
              <a:rPr lang="el-GR" i="1" dirty="0" err="1"/>
              <a:t>ὥσπερ</a:t>
            </a:r>
            <a:r>
              <a:rPr lang="el-GR" i="1" dirty="0"/>
              <a:t> </a:t>
            </a:r>
            <a:r>
              <a:rPr lang="el-GR" i="1" dirty="0" err="1"/>
              <a:t>γὰρ</a:t>
            </a:r>
            <a:r>
              <a:rPr lang="el-GR" i="1" dirty="0"/>
              <a:t> </a:t>
            </a:r>
            <a:r>
              <a:rPr lang="el-GR" i="1" dirty="0" err="1"/>
              <a:t>πολλοὶ</a:t>
            </a:r>
            <a:r>
              <a:rPr lang="el-GR" i="1" dirty="0"/>
              <a:t> </a:t>
            </a:r>
            <a:r>
              <a:rPr lang="el-GR" i="1" dirty="0" err="1"/>
              <a:t>οἱ</a:t>
            </a:r>
            <a:r>
              <a:rPr lang="el-GR" i="1" dirty="0"/>
              <a:t> τρόποι </a:t>
            </a:r>
            <a:r>
              <a:rPr lang="el-GR" i="1" dirty="0" err="1"/>
              <a:t>τῆς</a:t>
            </a:r>
            <a:r>
              <a:rPr lang="el-GR" i="1" dirty="0"/>
              <a:t> μετανοίας, ᾗ </a:t>
            </a:r>
            <a:r>
              <a:rPr lang="el-GR" i="1" dirty="0" err="1"/>
              <a:t>τὴν</a:t>
            </a:r>
            <a:r>
              <a:rPr lang="el-GR" i="1" dirty="0"/>
              <a:t> </a:t>
            </a:r>
            <a:r>
              <a:rPr lang="el-GR" i="1" dirty="0" err="1"/>
              <a:t>ψυχήν</a:t>
            </a:r>
            <a:r>
              <a:rPr lang="el-GR" i="1" dirty="0"/>
              <a:t> σου </a:t>
            </a:r>
            <a:r>
              <a:rPr lang="el-GR" i="1" dirty="0" err="1"/>
              <a:t>ἀνέστησας</a:t>
            </a:r>
            <a:r>
              <a:rPr lang="el-GR" i="1" dirty="0"/>
              <a:t> </a:t>
            </a:r>
            <a:r>
              <a:rPr lang="el-GR" i="1" dirty="0" err="1"/>
              <a:t>καὶ</a:t>
            </a:r>
            <a:r>
              <a:rPr lang="el-GR" i="1" dirty="0"/>
              <a:t> </a:t>
            </a:r>
            <a:r>
              <a:rPr lang="el-GR" i="1" dirty="0" err="1"/>
              <a:t>ἀπὸ</a:t>
            </a:r>
            <a:r>
              <a:rPr lang="el-GR" i="1" dirty="0"/>
              <a:t> </a:t>
            </a:r>
            <a:r>
              <a:rPr lang="el-GR" i="1" dirty="0" err="1"/>
              <a:t>τῶν</a:t>
            </a:r>
            <a:r>
              <a:rPr lang="el-GR" i="1" dirty="0"/>
              <a:t> </a:t>
            </a:r>
            <a:r>
              <a:rPr lang="el-GR" i="1" dirty="0" err="1"/>
              <a:t>ἁμαρτιῶν</a:t>
            </a:r>
            <a:r>
              <a:rPr lang="el-GR" i="1" dirty="0"/>
              <a:t> σου μεταστρέψω, </a:t>
            </a:r>
            <a:r>
              <a:rPr lang="el-GR" i="1" dirty="0" err="1"/>
              <a:t>οὕτως</a:t>
            </a:r>
            <a:r>
              <a:rPr lang="el-GR" i="1" dirty="0"/>
              <a:t> </a:t>
            </a:r>
            <a:r>
              <a:rPr lang="el-GR" i="1" dirty="0" err="1"/>
              <a:t>πολλαὶ</a:t>
            </a:r>
            <a:r>
              <a:rPr lang="el-GR" i="1" dirty="0"/>
              <a:t> </a:t>
            </a:r>
            <a:r>
              <a:rPr lang="el-GR" i="1" dirty="0" err="1"/>
              <a:t>αἱ</a:t>
            </a:r>
            <a:r>
              <a:rPr lang="el-GR" i="1" dirty="0"/>
              <a:t> </a:t>
            </a:r>
            <a:r>
              <a:rPr lang="el-GR" i="1" dirty="0" err="1"/>
              <a:t>μηχαναὶ</a:t>
            </a:r>
            <a:r>
              <a:rPr lang="el-GR" i="1" dirty="0"/>
              <a:t> δι’ </a:t>
            </a:r>
            <a:r>
              <a:rPr lang="el-GR" i="1" dirty="0" err="1"/>
              <a:t>ὧν</a:t>
            </a:r>
            <a:r>
              <a:rPr lang="el-GR" i="1" dirty="0"/>
              <a:t> σε </a:t>
            </a:r>
            <a:r>
              <a:rPr lang="el-GR" i="1" dirty="0" err="1"/>
              <a:t>ὑποσκελίζει</a:t>
            </a:r>
            <a:r>
              <a:rPr lang="el-GR" i="1" dirty="0"/>
              <a:t> ὁ </a:t>
            </a:r>
            <a:r>
              <a:rPr lang="el-GR" i="1" dirty="0" err="1"/>
              <a:t>σατανᾶς</a:t>
            </a:r>
            <a:r>
              <a:rPr lang="el-GR" i="1" dirty="0"/>
              <a:t>· φρόντιζε </a:t>
            </a:r>
            <a:r>
              <a:rPr lang="el-GR" i="1" dirty="0" err="1"/>
              <a:t>μή</a:t>
            </a:r>
            <a:r>
              <a:rPr lang="el-GR" i="1" dirty="0"/>
              <a:t> ποτέ σε δι’ </a:t>
            </a:r>
            <a:r>
              <a:rPr lang="el-GR" i="1" dirty="0" err="1"/>
              <a:t>ἐπαίνων</a:t>
            </a:r>
            <a:r>
              <a:rPr lang="el-GR" i="1" dirty="0"/>
              <a:t> </a:t>
            </a:r>
            <a:r>
              <a:rPr lang="el-GR" i="1" dirty="0" err="1"/>
              <a:t>κλέπτῃ</a:t>
            </a:r>
            <a:r>
              <a:rPr lang="el-GR" i="1" dirty="0"/>
              <a:t> </a:t>
            </a:r>
            <a:r>
              <a:rPr lang="el-GR" i="1" dirty="0" err="1"/>
              <a:t>μή</a:t>
            </a:r>
            <a:r>
              <a:rPr lang="el-GR" i="1" dirty="0"/>
              <a:t> σε </a:t>
            </a:r>
            <a:r>
              <a:rPr lang="el-GR" i="1" dirty="0" err="1"/>
              <a:t>ἐπαίρῃ</a:t>
            </a:r>
            <a:r>
              <a:rPr lang="el-GR" i="1" dirty="0"/>
              <a:t>... </a:t>
            </a:r>
            <a:r>
              <a:rPr lang="el-GR" i="1" dirty="0" err="1"/>
              <a:t>ἀλλὰ</a:t>
            </a:r>
            <a:r>
              <a:rPr lang="el-GR" i="1" dirty="0"/>
              <a:t> κόπτε </a:t>
            </a:r>
            <a:r>
              <a:rPr lang="el-GR" i="1" dirty="0" err="1"/>
              <a:t>σεαυτὸν</a:t>
            </a:r>
            <a:r>
              <a:rPr lang="el-GR" i="1" dirty="0"/>
              <a:t> </a:t>
            </a:r>
            <a:r>
              <a:rPr lang="el-GR" i="1" dirty="0" err="1"/>
              <a:t>ὡς</a:t>
            </a:r>
            <a:r>
              <a:rPr lang="el-GR" i="1" dirty="0"/>
              <a:t> ὁ τελώνης </a:t>
            </a:r>
            <a:r>
              <a:rPr lang="el-GR" i="1" dirty="0" err="1"/>
              <a:t>καὶ</a:t>
            </a:r>
            <a:r>
              <a:rPr lang="el-GR" i="1" dirty="0"/>
              <a:t> τύπτε </a:t>
            </a:r>
            <a:r>
              <a:rPr lang="el-GR" i="1" dirty="0" err="1"/>
              <a:t>τὸ</a:t>
            </a:r>
            <a:r>
              <a:rPr lang="el-GR" i="1" dirty="0"/>
              <a:t>  </a:t>
            </a:r>
            <a:r>
              <a:rPr lang="el-GR" i="1" dirty="0" err="1"/>
              <a:t>στῆθος</a:t>
            </a:r>
            <a:r>
              <a:rPr lang="el-GR" i="1" dirty="0"/>
              <a:t> σου </a:t>
            </a:r>
            <a:r>
              <a:rPr lang="el-GR" i="1" dirty="0" err="1"/>
              <a:t>ὡς</a:t>
            </a:r>
            <a:r>
              <a:rPr lang="el-GR" i="1" dirty="0"/>
              <a:t> </a:t>
            </a:r>
            <a:r>
              <a:rPr lang="el-GR" i="1" dirty="0" err="1"/>
              <a:t>ἐκεῖνος</a:t>
            </a:r>
            <a:r>
              <a:rPr lang="el-GR" i="1" dirty="0"/>
              <a:t> λέγων· ὁ </a:t>
            </a:r>
            <a:r>
              <a:rPr lang="el-GR" i="1" dirty="0" err="1"/>
              <a:t>θεὸς</a:t>
            </a:r>
            <a:r>
              <a:rPr lang="el-GR" i="1" dirty="0"/>
              <a:t> </a:t>
            </a:r>
            <a:r>
              <a:rPr lang="el-GR" i="1" dirty="0" err="1"/>
              <a:t>ἰλάσθητί</a:t>
            </a:r>
            <a:r>
              <a:rPr lang="el-GR" i="1" dirty="0"/>
              <a:t> μοι </a:t>
            </a:r>
            <a:r>
              <a:rPr lang="el-GR" i="1" dirty="0" err="1"/>
              <a:t>τῷ</a:t>
            </a:r>
            <a:r>
              <a:rPr lang="el-GR" i="1" dirty="0"/>
              <a:t> </a:t>
            </a:r>
            <a:r>
              <a:rPr lang="el-GR" i="1" dirty="0" err="1"/>
              <a:t>ἁμαρτωλῷ</a:t>
            </a:r>
            <a:r>
              <a:rPr lang="el-GR" dirty="0"/>
              <a:t>".</a:t>
            </a:r>
            <a:r>
              <a:rPr lang="el-GR" i="1" dirty="0"/>
              <a:t> </a:t>
            </a:r>
            <a:r>
              <a:rPr lang="el-GR" dirty="0"/>
              <a:t>(</a:t>
            </a:r>
            <a:r>
              <a:rPr lang="el-GR" i="1" dirty="0"/>
              <a:t>Παραινέσεις </a:t>
            </a:r>
            <a:r>
              <a:rPr lang="el-GR" i="1" dirty="0" err="1"/>
              <a:t>πρὸς</a:t>
            </a:r>
            <a:r>
              <a:rPr lang="el-GR" i="1" dirty="0"/>
              <a:t> Μοναχούς</a:t>
            </a:r>
            <a:r>
              <a:rPr lang="el-GR" dirty="0"/>
              <a:t>, </a:t>
            </a:r>
            <a:r>
              <a:rPr lang="en-GB" dirty="0"/>
              <a:t>Frank</a:t>
            </a:r>
            <a:r>
              <a:rPr lang="el-GR" dirty="0"/>
              <a:t> σ. 557. Πρβ. </a:t>
            </a:r>
            <a:r>
              <a:rPr lang="el-GR" i="1" dirty="0"/>
              <a:t>Παραινέσεις </a:t>
            </a:r>
            <a:r>
              <a:rPr lang="el-GR" i="1" dirty="0" err="1"/>
              <a:t>πρὸς</a:t>
            </a:r>
            <a:r>
              <a:rPr lang="el-GR" i="1" dirty="0"/>
              <a:t> Μοναχούς,</a:t>
            </a:r>
            <a:r>
              <a:rPr lang="el-GR" dirty="0"/>
              <a:t> </a:t>
            </a:r>
            <a:r>
              <a:rPr lang="en-GB" dirty="0"/>
              <a:t>P</a:t>
            </a:r>
            <a:r>
              <a:rPr lang="el-GR" dirty="0"/>
              <a:t>.</a:t>
            </a:r>
            <a:r>
              <a:rPr lang="en-GB" dirty="0"/>
              <a:t>G</a:t>
            </a:r>
            <a:r>
              <a:rPr lang="el-GR" dirty="0"/>
              <a:t>. 79, 1253 </a:t>
            </a:r>
            <a:r>
              <a:rPr lang="en-GB" dirty="0"/>
              <a:t>B</a:t>
            </a:r>
            <a:r>
              <a:rPr lang="el-GR" dirty="0"/>
              <a:t>)</a:t>
            </a:r>
          </a:p>
          <a:p>
            <a:endParaRPr lang="el-GR" dirty="0"/>
          </a:p>
          <a:p>
            <a:endParaRPr lang="el-GR" dirty="0"/>
          </a:p>
          <a:p>
            <a:endParaRPr lang="el-GR" dirty="0"/>
          </a:p>
        </p:txBody>
      </p:sp>
    </p:spTree>
    <p:extLst>
      <p:ext uri="{BB962C8B-B14F-4D97-AF65-F5344CB8AC3E}">
        <p14:creationId xmlns:p14="http://schemas.microsoft.com/office/powerpoint/2010/main" val="9775688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540913"/>
          </a:xfrm>
        </p:spPr>
        <p:txBody>
          <a:bodyPr>
            <a:normAutofit fontScale="90000"/>
          </a:bodyPr>
          <a:lstStyle/>
          <a:p>
            <a:pPr algn="ctr"/>
            <a:br>
              <a:rPr lang="el-GR" dirty="0"/>
            </a:br>
            <a:r>
              <a:rPr lang="el-GR" dirty="0"/>
              <a:t>Η δύναμη της "συμμετρίας" και η αρχή της «συνεργίας»</a:t>
            </a:r>
            <a:br>
              <a:rPr lang="el-GR" dirty="0"/>
            </a:br>
            <a:endParaRPr lang="el-GR" dirty="0"/>
          </a:p>
        </p:txBody>
      </p:sp>
      <p:sp>
        <p:nvSpPr>
          <p:cNvPr id="3" name="Θέση περιεχομένου 2"/>
          <p:cNvSpPr>
            <a:spLocks noGrp="1"/>
          </p:cNvSpPr>
          <p:nvPr>
            <p:ph idx="1"/>
          </p:nvPr>
        </p:nvSpPr>
        <p:spPr>
          <a:xfrm>
            <a:off x="0" y="540912"/>
            <a:ext cx="12192000" cy="6317087"/>
          </a:xfrm>
        </p:spPr>
        <p:txBody>
          <a:bodyPr/>
          <a:lstStyle/>
          <a:p>
            <a:r>
              <a:rPr lang="el-GR" dirty="0"/>
              <a:t>Η έννοια της μεσότητας, που ονομάζεται και «</a:t>
            </a:r>
            <a:r>
              <a:rPr lang="el-GR" i="1" dirty="0"/>
              <a:t>μεσότητα </a:t>
            </a:r>
            <a:r>
              <a:rPr lang="el-GR" i="1" dirty="0" err="1"/>
              <a:t>τῆς</a:t>
            </a:r>
            <a:r>
              <a:rPr lang="el-GR" i="1" dirty="0"/>
              <a:t> </a:t>
            </a:r>
            <a:r>
              <a:rPr lang="el-GR" i="1" dirty="0" err="1"/>
              <a:t>βασιλικῆς</a:t>
            </a:r>
            <a:r>
              <a:rPr lang="el-GR" i="1" dirty="0"/>
              <a:t> </a:t>
            </a:r>
            <a:r>
              <a:rPr lang="el-GR" i="1" dirty="0" err="1"/>
              <a:t>ὁδοῦ</a:t>
            </a:r>
            <a:r>
              <a:rPr lang="el-GR" dirty="0"/>
              <a:t>» (</a:t>
            </a:r>
            <a:r>
              <a:rPr lang="el-GR" i="1" dirty="0" err="1"/>
              <a:t>Ἐπιστολή</a:t>
            </a:r>
            <a:r>
              <a:rPr lang="el-GR" i="1" dirty="0"/>
              <a:t>, </a:t>
            </a:r>
            <a:r>
              <a:rPr lang="el-GR" i="1" dirty="0" err="1"/>
              <a:t>ις</a:t>
            </a:r>
            <a:r>
              <a:rPr lang="el-GR" i="1" dirty="0"/>
              <a:t>΄</a:t>
            </a:r>
            <a:r>
              <a:rPr lang="el-GR" dirty="0"/>
              <a:t>, </a:t>
            </a:r>
            <a:r>
              <a:rPr lang="en-GB" dirty="0"/>
              <a:t>Frank</a:t>
            </a:r>
            <a:r>
              <a:rPr lang="el-GR" dirty="0"/>
              <a:t> σ. 577), στην </a:t>
            </a:r>
            <a:r>
              <a:rPr lang="el-GR" dirty="0" err="1"/>
              <a:t>ευαγριανή</a:t>
            </a:r>
            <a:r>
              <a:rPr lang="el-GR" dirty="0"/>
              <a:t> σκέψη προσδιορίζει τα πλαίσια της ασκητικής πράξης. </a:t>
            </a:r>
          </a:p>
          <a:p>
            <a:r>
              <a:rPr lang="el-GR" dirty="0"/>
              <a:t>Η αρετή της μεσότητας λειτουργεί ως πρόληψη για την αποφυγή κάθε παρεκτροπής που μπορεί να οφείλεται σε κάποια πιθανή ασκητική ασυμμετρία. Όλες οι ασκήσεις πρέπει να γίνονται </a:t>
            </a:r>
            <a:r>
              <a:rPr lang="el-GR" u="sng" dirty="0"/>
              <a:t>στο χρόνο </a:t>
            </a:r>
            <a:r>
              <a:rPr lang="el-GR" dirty="0"/>
              <a:t>και </a:t>
            </a:r>
            <a:r>
              <a:rPr lang="el-GR" u="sng" dirty="0"/>
              <a:t>στο μέτρο </a:t>
            </a:r>
            <a:r>
              <a:rPr lang="el-GR" dirty="0"/>
              <a:t>που κάθε φορά αρμόζει. Γιατί τα άκαιρα και τα άμετρα είναι «</a:t>
            </a:r>
            <a:r>
              <a:rPr lang="el-GR" i="1" dirty="0" err="1"/>
              <a:t>ὀλιγοχρόνια</a:t>
            </a:r>
            <a:r>
              <a:rPr lang="el-GR" dirty="0"/>
              <a:t>» και ό,τι δεν έχει διάρκεια στο χρόνο, είναι βλαβερό και όχι ωφέλιμο.</a:t>
            </a:r>
            <a:r>
              <a:rPr lang="en-GB" dirty="0"/>
              <a:t> </a:t>
            </a:r>
            <a:endParaRPr lang="el-GR" dirty="0"/>
          </a:p>
          <a:p>
            <a:r>
              <a:rPr lang="el-GR" i="1" dirty="0" err="1"/>
              <a:t>Πρακτικὸς</a:t>
            </a:r>
            <a:r>
              <a:rPr lang="el-GR" i="1" dirty="0"/>
              <a:t> ς',</a:t>
            </a:r>
            <a:r>
              <a:rPr lang="el-GR" dirty="0"/>
              <a:t> </a:t>
            </a:r>
            <a:r>
              <a:rPr lang="en-GB" dirty="0"/>
              <a:t>P</a:t>
            </a:r>
            <a:r>
              <a:rPr lang="el-GR" dirty="0"/>
              <a:t>.</a:t>
            </a:r>
            <a:r>
              <a:rPr lang="en-GB" dirty="0"/>
              <a:t>G</a:t>
            </a:r>
            <a:r>
              <a:rPr lang="el-GR" dirty="0"/>
              <a:t>. 40, 1224 </a:t>
            </a:r>
            <a:r>
              <a:rPr lang="en-GB" dirty="0"/>
              <a:t>AB</a:t>
            </a:r>
            <a:r>
              <a:rPr lang="el-GR" dirty="0"/>
              <a:t> και </a:t>
            </a:r>
            <a:r>
              <a:rPr lang="en-GB" dirty="0" err="1"/>
              <a:t>SChr</a:t>
            </a:r>
            <a:r>
              <a:rPr lang="el-GR" dirty="0"/>
              <a:t>171, </a:t>
            </a:r>
            <a:r>
              <a:rPr lang="el-GR" dirty="0" err="1"/>
              <a:t>σσ</a:t>
            </a:r>
            <a:r>
              <a:rPr lang="el-GR" dirty="0"/>
              <a:t>. 536-538: "</a:t>
            </a:r>
            <a:r>
              <a:rPr lang="el-GR" i="1" dirty="0" err="1">
                <a:solidFill>
                  <a:srgbClr val="FF0000"/>
                </a:solidFill>
              </a:rPr>
              <a:t>νοῦν</a:t>
            </a:r>
            <a:r>
              <a:rPr lang="el-GR" i="1" dirty="0">
                <a:solidFill>
                  <a:srgbClr val="FF0000"/>
                </a:solidFill>
              </a:rPr>
              <a:t> </a:t>
            </a:r>
            <a:r>
              <a:rPr lang="el-GR" i="1" dirty="0" err="1"/>
              <a:t>μὲν</a:t>
            </a:r>
            <a:r>
              <a:rPr lang="el-GR" i="1" dirty="0"/>
              <a:t> </a:t>
            </a:r>
            <a:r>
              <a:rPr lang="el-GR" i="1" dirty="0" err="1"/>
              <a:t>πλανώμενον</a:t>
            </a:r>
            <a:r>
              <a:rPr lang="el-GR" i="1" dirty="0"/>
              <a:t> </a:t>
            </a:r>
            <a:r>
              <a:rPr lang="el-GR" i="1" dirty="0" err="1"/>
              <a:t>ἵστησιν</a:t>
            </a:r>
            <a:r>
              <a:rPr lang="el-GR" i="1" dirty="0"/>
              <a:t> </a:t>
            </a:r>
            <a:r>
              <a:rPr lang="el-GR" i="1" u="sng" dirty="0" err="1"/>
              <a:t>ἀνάγνωσις</a:t>
            </a:r>
            <a:r>
              <a:rPr lang="el-GR" i="1" dirty="0"/>
              <a:t> </a:t>
            </a:r>
            <a:r>
              <a:rPr lang="el-GR" i="1" dirty="0" err="1"/>
              <a:t>καὶ</a:t>
            </a:r>
            <a:r>
              <a:rPr lang="el-GR" i="1" dirty="0"/>
              <a:t> </a:t>
            </a:r>
            <a:r>
              <a:rPr lang="el-GR" i="1" u="sng" dirty="0" err="1"/>
              <a:t>ἀγρυπνία</a:t>
            </a:r>
            <a:r>
              <a:rPr lang="el-GR" i="1" dirty="0"/>
              <a:t> </a:t>
            </a:r>
            <a:r>
              <a:rPr lang="el-GR" i="1" dirty="0" err="1"/>
              <a:t>καὶ</a:t>
            </a:r>
            <a:r>
              <a:rPr lang="el-GR" i="1" dirty="0"/>
              <a:t> </a:t>
            </a:r>
            <a:r>
              <a:rPr lang="el-GR" i="1" u="sng" dirty="0"/>
              <a:t>προσευχή</a:t>
            </a:r>
            <a:r>
              <a:rPr lang="el-GR" i="1" dirty="0"/>
              <a:t>· </a:t>
            </a:r>
            <a:r>
              <a:rPr lang="el-GR" i="1" dirty="0" err="1">
                <a:solidFill>
                  <a:srgbClr val="FF0000"/>
                </a:solidFill>
              </a:rPr>
              <a:t>ἐπιθυμίαν</a:t>
            </a:r>
            <a:r>
              <a:rPr lang="el-GR" i="1" dirty="0"/>
              <a:t> </a:t>
            </a:r>
            <a:r>
              <a:rPr lang="el-GR" i="1" dirty="0" err="1"/>
              <a:t>δὲ</a:t>
            </a:r>
            <a:r>
              <a:rPr lang="el-GR" i="1" dirty="0"/>
              <a:t> </a:t>
            </a:r>
            <a:r>
              <a:rPr lang="el-GR" i="1" dirty="0" err="1"/>
              <a:t>φλεγομένην</a:t>
            </a:r>
            <a:r>
              <a:rPr lang="el-GR" i="1" dirty="0"/>
              <a:t> μαραίνει </a:t>
            </a:r>
            <a:r>
              <a:rPr lang="el-GR" i="1" u="sng" dirty="0" err="1"/>
              <a:t>πεῖνα</a:t>
            </a:r>
            <a:r>
              <a:rPr lang="el-GR" i="1" dirty="0"/>
              <a:t> </a:t>
            </a:r>
            <a:r>
              <a:rPr lang="el-GR" i="1" dirty="0" err="1"/>
              <a:t>καὶ</a:t>
            </a:r>
            <a:r>
              <a:rPr lang="el-GR" i="1" dirty="0"/>
              <a:t> </a:t>
            </a:r>
            <a:r>
              <a:rPr lang="el-GR" i="1" u="sng" dirty="0"/>
              <a:t>κόπος</a:t>
            </a:r>
            <a:r>
              <a:rPr lang="el-GR" i="1" dirty="0"/>
              <a:t> </a:t>
            </a:r>
            <a:r>
              <a:rPr lang="el-GR" i="1" dirty="0" err="1"/>
              <a:t>καὶ</a:t>
            </a:r>
            <a:r>
              <a:rPr lang="el-GR" i="1" dirty="0"/>
              <a:t> </a:t>
            </a:r>
            <a:r>
              <a:rPr lang="el-GR" i="1" u="sng" dirty="0" err="1"/>
              <a:t>ἀναχώρησις</a:t>
            </a:r>
            <a:r>
              <a:rPr lang="el-GR" i="1" dirty="0"/>
              <a:t>· </a:t>
            </a:r>
            <a:r>
              <a:rPr lang="el-GR" i="1" dirty="0" err="1">
                <a:solidFill>
                  <a:srgbClr val="FF0000"/>
                </a:solidFill>
              </a:rPr>
              <a:t>θυμὸν</a:t>
            </a:r>
            <a:r>
              <a:rPr lang="el-GR" i="1" dirty="0"/>
              <a:t> </a:t>
            </a:r>
            <a:r>
              <a:rPr lang="el-GR" i="1" dirty="0" err="1"/>
              <a:t>δὲ</a:t>
            </a:r>
            <a:r>
              <a:rPr lang="el-GR" i="1" dirty="0"/>
              <a:t> καταπαύει </a:t>
            </a:r>
            <a:r>
              <a:rPr lang="el-GR" i="1" dirty="0" err="1"/>
              <a:t>κυκώμενον</a:t>
            </a:r>
            <a:r>
              <a:rPr lang="el-GR" i="1" dirty="0"/>
              <a:t> </a:t>
            </a:r>
            <a:r>
              <a:rPr lang="el-GR" i="1" u="sng" dirty="0"/>
              <a:t>ψαλμωδία</a:t>
            </a:r>
            <a:r>
              <a:rPr lang="el-GR" i="1" dirty="0"/>
              <a:t> </a:t>
            </a:r>
            <a:r>
              <a:rPr lang="el-GR" i="1" dirty="0" err="1"/>
              <a:t>καὶ</a:t>
            </a:r>
            <a:r>
              <a:rPr lang="el-GR" i="1" dirty="0"/>
              <a:t> </a:t>
            </a:r>
            <a:r>
              <a:rPr lang="el-GR" i="1" u="sng" dirty="0"/>
              <a:t>μακροθυμία</a:t>
            </a:r>
            <a:r>
              <a:rPr lang="el-GR" i="1" dirty="0"/>
              <a:t> </a:t>
            </a:r>
            <a:r>
              <a:rPr lang="el-GR" i="1" dirty="0" err="1"/>
              <a:t>καὶ</a:t>
            </a:r>
            <a:r>
              <a:rPr lang="el-GR" i="1" dirty="0"/>
              <a:t> </a:t>
            </a:r>
            <a:r>
              <a:rPr lang="el-GR" i="1" u="sng" dirty="0" err="1"/>
              <a:t>ἔλεος</a:t>
            </a:r>
            <a:r>
              <a:rPr lang="el-GR" i="1" dirty="0"/>
              <a:t>· </a:t>
            </a:r>
            <a:r>
              <a:rPr lang="el-GR" i="1" dirty="0" err="1"/>
              <a:t>καὶ</a:t>
            </a:r>
            <a:r>
              <a:rPr lang="el-GR" i="1" dirty="0"/>
              <a:t> </a:t>
            </a:r>
            <a:r>
              <a:rPr lang="el-GR" b="1" i="1" dirty="0" err="1"/>
              <a:t>ταῦτα</a:t>
            </a:r>
            <a:r>
              <a:rPr lang="el-GR" b="1" i="1" dirty="0"/>
              <a:t> </a:t>
            </a:r>
            <a:r>
              <a:rPr lang="el-GR" b="1" i="1" dirty="0" err="1"/>
              <a:t>τοῖς</a:t>
            </a:r>
            <a:r>
              <a:rPr lang="el-GR" b="1" i="1" dirty="0"/>
              <a:t> </a:t>
            </a:r>
            <a:r>
              <a:rPr lang="el-GR" b="1" i="1" dirty="0" err="1"/>
              <a:t>προσήκουσι</a:t>
            </a:r>
            <a:r>
              <a:rPr lang="el-GR" b="1" i="1" dirty="0"/>
              <a:t> </a:t>
            </a:r>
            <a:r>
              <a:rPr lang="el-GR" b="1" i="1" u="sng" dirty="0" err="1"/>
              <a:t>χρόνοις</a:t>
            </a:r>
            <a:r>
              <a:rPr lang="el-GR" b="1" i="1" dirty="0"/>
              <a:t> τε </a:t>
            </a:r>
            <a:r>
              <a:rPr lang="el-GR" b="1" i="1" dirty="0" err="1"/>
              <a:t>καὶ</a:t>
            </a:r>
            <a:r>
              <a:rPr lang="el-GR" b="1" i="1" dirty="0"/>
              <a:t> </a:t>
            </a:r>
            <a:r>
              <a:rPr lang="el-GR" b="1" i="1" u="sng" dirty="0" err="1"/>
              <a:t>μέτροις</a:t>
            </a:r>
            <a:r>
              <a:rPr lang="el-GR" b="1" i="1" dirty="0"/>
              <a:t> γινόμενα</a:t>
            </a:r>
            <a:r>
              <a:rPr lang="el-GR" i="1" dirty="0"/>
              <a:t>. </a:t>
            </a:r>
            <a:r>
              <a:rPr lang="el-GR" b="1" i="1" dirty="0" err="1"/>
              <a:t>Τὰ</a:t>
            </a:r>
            <a:r>
              <a:rPr lang="el-GR" b="1" i="1" dirty="0"/>
              <a:t> </a:t>
            </a:r>
            <a:r>
              <a:rPr lang="el-GR" b="1" i="1" dirty="0" err="1"/>
              <a:t>γὰρ</a:t>
            </a:r>
            <a:r>
              <a:rPr lang="el-GR" b="1" i="1" dirty="0"/>
              <a:t> </a:t>
            </a:r>
            <a:r>
              <a:rPr lang="el-GR" b="1" i="1" dirty="0" err="1"/>
              <a:t>ἄκαιρα</a:t>
            </a:r>
            <a:r>
              <a:rPr lang="el-GR" b="1" i="1" dirty="0"/>
              <a:t> </a:t>
            </a:r>
            <a:r>
              <a:rPr lang="el-GR" b="1" i="1" dirty="0" err="1"/>
              <a:t>καὶ</a:t>
            </a:r>
            <a:r>
              <a:rPr lang="el-GR" b="1" i="1" dirty="0"/>
              <a:t> </a:t>
            </a:r>
            <a:r>
              <a:rPr lang="el-GR" b="1" i="1" dirty="0" err="1"/>
              <a:t>ἄμετρα</a:t>
            </a:r>
            <a:r>
              <a:rPr lang="el-GR" b="1" i="1" dirty="0"/>
              <a:t> </a:t>
            </a:r>
            <a:r>
              <a:rPr lang="el-GR" b="1" i="1" dirty="0" err="1"/>
              <a:t>ὀλιγοχρόνια</a:t>
            </a:r>
            <a:r>
              <a:rPr lang="el-GR" b="1" i="1" dirty="0"/>
              <a:t>· </a:t>
            </a:r>
            <a:r>
              <a:rPr lang="el-GR" b="1" i="1" dirty="0" err="1"/>
              <a:t>τὰ</a:t>
            </a:r>
            <a:r>
              <a:rPr lang="el-GR" b="1" i="1" dirty="0"/>
              <a:t> </a:t>
            </a:r>
            <a:r>
              <a:rPr lang="el-GR" b="1" i="1" dirty="0" err="1"/>
              <a:t>δὲ</a:t>
            </a:r>
            <a:r>
              <a:rPr lang="el-GR" b="1" i="1" dirty="0"/>
              <a:t> </a:t>
            </a:r>
            <a:r>
              <a:rPr lang="el-GR" b="1" i="1" dirty="0" err="1"/>
              <a:t>ὀλιγοχρόνια</a:t>
            </a:r>
            <a:r>
              <a:rPr lang="el-GR" b="1" i="1" dirty="0"/>
              <a:t>, </a:t>
            </a:r>
            <a:r>
              <a:rPr lang="el-GR" b="1" i="1" dirty="0" err="1"/>
              <a:t>βλαβερὰ</a:t>
            </a:r>
            <a:r>
              <a:rPr lang="el-GR" b="1" i="1" dirty="0"/>
              <a:t> </a:t>
            </a:r>
            <a:r>
              <a:rPr lang="el-GR" b="1" i="1" dirty="0" err="1"/>
              <a:t>μᾶλλον</a:t>
            </a:r>
            <a:r>
              <a:rPr lang="el-GR" b="1" i="1" dirty="0"/>
              <a:t> </a:t>
            </a:r>
            <a:r>
              <a:rPr lang="el-GR" b="1" i="1" dirty="0" err="1"/>
              <a:t>καὶ</a:t>
            </a:r>
            <a:r>
              <a:rPr lang="el-GR" b="1" i="1" dirty="0"/>
              <a:t> </a:t>
            </a:r>
            <a:r>
              <a:rPr lang="el-GR" b="1" i="1" dirty="0" err="1"/>
              <a:t>οὐκ</a:t>
            </a:r>
            <a:r>
              <a:rPr lang="el-GR" b="1" i="1" dirty="0"/>
              <a:t> </a:t>
            </a:r>
            <a:r>
              <a:rPr lang="el-GR" b="1" i="1" dirty="0" err="1"/>
              <a:t>ὠφέλιμα</a:t>
            </a:r>
            <a:r>
              <a:rPr lang="el-GR" dirty="0"/>
              <a:t>".</a:t>
            </a:r>
          </a:p>
          <a:p>
            <a:endParaRPr lang="el-GR" dirty="0"/>
          </a:p>
          <a:p>
            <a:endParaRPr lang="el-GR" dirty="0"/>
          </a:p>
        </p:txBody>
      </p:sp>
    </p:spTree>
    <p:extLst>
      <p:ext uri="{BB962C8B-B14F-4D97-AF65-F5344CB8AC3E}">
        <p14:creationId xmlns:p14="http://schemas.microsoft.com/office/powerpoint/2010/main" val="35612846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669700"/>
          </a:xfrm>
        </p:spPr>
        <p:txBody>
          <a:bodyPr>
            <a:normAutofit fontScale="90000"/>
          </a:bodyPr>
          <a:lstStyle/>
          <a:p>
            <a:pPr algn="ctr"/>
            <a:r>
              <a:rPr lang="el-GR" dirty="0"/>
              <a:t>Η δύναμη της "συμμετρίας" και η αρχή της «συνεργίας»</a:t>
            </a:r>
          </a:p>
        </p:txBody>
      </p:sp>
      <p:sp>
        <p:nvSpPr>
          <p:cNvPr id="3" name="Θέση περιεχομένου 2"/>
          <p:cNvSpPr>
            <a:spLocks noGrp="1"/>
          </p:cNvSpPr>
          <p:nvPr>
            <p:ph idx="1"/>
          </p:nvPr>
        </p:nvSpPr>
        <p:spPr>
          <a:xfrm>
            <a:off x="0" y="540914"/>
            <a:ext cx="12192000" cy="6317086"/>
          </a:xfrm>
        </p:spPr>
        <p:txBody>
          <a:bodyPr>
            <a:normAutofit lnSpcReduction="10000"/>
          </a:bodyPr>
          <a:lstStyle/>
          <a:p>
            <a:r>
              <a:rPr lang="el-GR" dirty="0"/>
              <a:t>Στη θεολογία του Μακαρίου παραπλήσια παρουσιάζεται η έννοια της "</a:t>
            </a:r>
            <a:r>
              <a:rPr lang="el-GR" b="1" i="1" dirty="0" err="1"/>
              <a:t>νήψεως</a:t>
            </a:r>
            <a:r>
              <a:rPr lang="el-GR" dirty="0"/>
              <a:t>", εκφράζοντας τον κανόνα προφύλαξης του ανθρώπου από τον ίδιο του τον εαυτό. Σύμφωνα με το Μακάριο χρειάζεται επαγρύπνηση, «</a:t>
            </a:r>
            <a:r>
              <a:rPr lang="el-GR" b="1" i="1" dirty="0" err="1"/>
              <a:t>νῆψις</a:t>
            </a:r>
            <a:r>
              <a:rPr lang="el-GR" dirty="0"/>
              <a:t>», σε όλα για να μην πάθουμε κάποια ζημιά από τα ίδια τα χαρίσματα που νομίζουμε ότι έχουμε. </a:t>
            </a:r>
          </a:p>
          <a:p>
            <a:r>
              <a:rPr lang="el-GR" dirty="0"/>
              <a:t>Κάθε τι στον άνθρωπο πρέπει να είναι ενωμένο μ’ όλα, η σοφία με τον έλεγχο, τα λόγια με τις πράξεις, έτσι ώστε η όλη πεποίθησή μας να είναι στηριγμένη στον Κύριο και όχι στον εαυτό μας:"</a:t>
            </a:r>
            <a:r>
              <a:rPr lang="el-GR" b="1" i="1" dirty="0"/>
              <a:t>νήψεως </a:t>
            </a:r>
            <a:r>
              <a:rPr lang="el-GR" b="1" i="1" dirty="0" err="1"/>
              <a:t>οὖν</a:t>
            </a:r>
            <a:r>
              <a:rPr lang="el-GR" b="1" i="1" dirty="0"/>
              <a:t> </a:t>
            </a:r>
            <a:r>
              <a:rPr lang="el-GR" b="1" i="1" dirty="0" err="1"/>
              <a:t>ἐν</a:t>
            </a:r>
            <a:r>
              <a:rPr lang="el-GR" b="1" i="1" dirty="0"/>
              <a:t> </a:t>
            </a:r>
            <a:r>
              <a:rPr lang="el-GR" b="1" i="1" dirty="0" err="1"/>
              <a:t>πᾶσι</a:t>
            </a:r>
            <a:r>
              <a:rPr lang="el-GR" b="1" i="1" dirty="0"/>
              <a:t> χρεία</a:t>
            </a:r>
            <a:r>
              <a:rPr lang="el-GR" i="1" dirty="0"/>
              <a:t>, </a:t>
            </a:r>
            <a:r>
              <a:rPr lang="el-GR" i="1" dirty="0" err="1"/>
              <a:t>ἵνα</a:t>
            </a:r>
            <a:r>
              <a:rPr lang="el-GR" i="1" dirty="0"/>
              <a:t> </a:t>
            </a:r>
            <a:r>
              <a:rPr lang="el-GR" i="1" dirty="0" err="1"/>
              <a:t>μὴ</a:t>
            </a:r>
            <a:r>
              <a:rPr lang="el-GR" i="1" dirty="0"/>
              <a:t> </a:t>
            </a:r>
            <a:r>
              <a:rPr lang="el-GR" i="1" dirty="0" err="1"/>
              <a:t>καὶ</a:t>
            </a:r>
            <a:r>
              <a:rPr lang="el-GR" i="1" dirty="0"/>
              <a:t> ἅ </a:t>
            </a:r>
            <a:r>
              <a:rPr lang="el-GR" i="1" dirty="0" err="1"/>
              <a:t>δοκοῦμεν</a:t>
            </a:r>
            <a:r>
              <a:rPr lang="el-GR" i="1" dirty="0"/>
              <a:t> </a:t>
            </a:r>
            <a:r>
              <a:rPr lang="el-GR" i="1" dirty="0" err="1"/>
              <a:t>ἔχειν</a:t>
            </a:r>
            <a:r>
              <a:rPr lang="el-GR" i="1" dirty="0"/>
              <a:t> </a:t>
            </a:r>
            <a:r>
              <a:rPr lang="el-GR" i="1" dirty="0" err="1"/>
              <a:t>ἀγαθά</a:t>
            </a:r>
            <a:r>
              <a:rPr lang="el-GR" i="1" dirty="0"/>
              <a:t> </a:t>
            </a:r>
            <a:r>
              <a:rPr lang="el-GR" i="1" dirty="0" err="1"/>
              <a:t>πρὸς</a:t>
            </a:r>
            <a:r>
              <a:rPr lang="el-GR" i="1" dirty="0"/>
              <a:t> </a:t>
            </a:r>
            <a:r>
              <a:rPr lang="el-GR" i="1" dirty="0" err="1"/>
              <a:t>βλάβην</a:t>
            </a:r>
            <a:r>
              <a:rPr lang="el-GR" i="1" dirty="0"/>
              <a:t> </a:t>
            </a:r>
            <a:r>
              <a:rPr lang="el-GR" i="1" dirty="0" err="1"/>
              <a:t>ἡμῶν</a:t>
            </a:r>
            <a:r>
              <a:rPr lang="el-GR" i="1" dirty="0"/>
              <a:t> </a:t>
            </a:r>
            <a:r>
              <a:rPr lang="el-GR" i="1" dirty="0" err="1"/>
              <a:t>γένωνται</a:t>
            </a:r>
            <a:r>
              <a:rPr lang="el-GR" i="1" dirty="0"/>
              <a:t>... </a:t>
            </a:r>
            <a:r>
              <a:rPr lang="el-GR" i="1" dirty="0" err="1"/>
              <a:t>Δεῖ</a:t>
            </a:r>
            <a:r>
              <a:rPr lang="el-GR" i="1" dirty="0"/>
              <a:t> </a:t>
            </a:r>
            <a:r>
              <a:rPr lang="el-GR" i="1" dirty="0" err="1"/>
              <a:t>οὖν</a:t>
            </a:r>
            <a:r>
              <a:rPr lang="el-GR" i="1" dirty="0"/>
              <a:t> </a:t>
            </a:r>
            <a:r>
              <a:rPr lang="el-GR" i="1" dirty="0" err="1"/>
              <a:t>ἐν</a:t>
            </a:r>
            <a:r>
              <a:rPr lang="el-GR" i="1" dirty="0"/>
              <a:t> </a:t>
            </a:r>
            <a:r>
              <a:rPr lang="el-GR" i="1" dirty="0" err="1"/>
              <a:t>πᾶσι</a:t>
            </a:r>
            <a:r>
              <a:rPr lang="el-GR" i="1" dirty="0"/>
              <a:t> </a:t>
            </a:r>
            <a:r>
              <a:rPr lang="el-GR" i="1" dirty="0" err="1"/>
              <a:t>τοῖς</a:t>
            </a:r>
            <a:r>
              <a:rPr lang="el-GR" i="1" dirty="0"/>
              <a:t> </a:t>
            </a:r>
            <a:r>
              <a:rPr lang="el-GR" i="1" dirty="0" err="1"/>
              <a:t>μέρεσι</a:t>
            </a:r>
            <a:r>
              <a:rPr lang="el-GR" i="1" dirty="0"/>
              <a:t> </a:t>
            </a:r>
            <a:r>
              <a:rPr lang="el-GR" i="1" dirty="0" err="1"/>
              <a:t>συγκεκραμένον</a:t>
            </a:r>
            <a:r>
              <a:rPr lang="el-GR" i="1" dirty="0"/>
              <a:t> </a:t>
            </a:r>
            <a:r>
              <a:rPr lang="el-GR" i="1" dirty="0" err="1"/>
              <a:t>εἶναι</a:t>
            </a:r>
            <a:r>
              <a:rPr lang="el-GR" i="1" dirty="0"/>
              <a:t> </a:t>
            </a:r>
            <a:r>
              <a:rPr lang="el-GR" i="1" dirty="0" err="1"/>
              <a:t>τὸν</a:t>
            </a:r>
            <a:r>
              <a:rPr lang="el-GR" i="1" dirty="0"/>
              <a:t> </a:t>
            </a:r>
            <a:r>
              <a:rPr lang="el-GR" i="1" dirty="0" err="1"/>
              <a:t>ἄνθρωπον</a:t>
            </a:r>
            <a:r>
              <a:rPr lang="el-GR" i="1" dirty="0"/>
              <a:t>, </a:t>
            </a:r>
            <a:r>
              <a:rPr lang="el-GR" i="1" dirty="0" err="1"/>
              <a:t>τὸ</a:t>
            </a:r>
            <a:r>
              <a:rPr lang="el-GR" i="1" dirty="0"/>
              <a:t> </a:t>
            </a:r>
            <a:r>
              <a:rPr lang="el-GR" i="1" dirty="0" err="1"/>
              <a:t>χρηστὸν</a:t>
            </a:r>
            <a:r>
              <a:rPr lang="el-GR" i="1" dirty="0"/>
              <a:t> </a:t>
            </a:r>
            <a:r>
              <a:rPr lang="el-GR" i="1" dirty="0" err="1"/>
              <a:t>μετὰ</a:t>
            </a:r>
            <a:r>
              <a:rPr lang="el-GR" i="1" dirty="0"/>
              <a:t> </a:t>
            </a:r>
            <a:r>
              <a:rPr lang="el-GR" i="1" dirty="0" err="1"/>
              <a:t>τοῦ</a:t>
            </a:r>
            <a:r>
              <a:rPr lang="el-GR" i="1" dirty="0"/>
              <a:t> </a:t>
            </a:r>
            <a:r>
              <a:rPr lang="el-GR" i="1" dirty="0" err="1"/>
              <a:t>ἀποτόμου</a:t>
            </a:r>
            <a:r>
              <a:rPr lang="el-GR" i="1" dirty="0"/>
              <a:t>, </a:t>
            </a:r>
            <a:r>
              <a:rPr lang="el-GR" i="1" dirty="0" err="1"/>
              <a:t>τό</a:t>
            </a:r>
            <a:r>
              <a:rPr lang="el-GR" i="1" dirty="0"/>
              <a:t> σοφόν μετά διακρίσεως, </a:t>
            </a:r>
            <a:r>
              <a:rPr lang="el-GR" i="1" dirty="0" err="1"/>
              <a:t>τὸν</a:t>
            </a:r>
            <a:r>
              <a:rPr lang="el-GR" i="1" dirty="0"/>
              <a:t> </a:t>
            </a:r>
            <a:r>
              <a:rPr lang="el-GR" i="1" dirty="0" err="1"/>
              <a:t>λόγον</a:t>
            </a:r>
            <a:r>
              <a:rPr lang="el-GR" i="1" dirty="0"/>
              <a:t> </a:t>
            </a:r>
            <a:r>
              <a:rPr lang="el-GR" i="1" dirty="0" err="1"/>
              <a:t>μετὰ</a:t>
            </a:r>
            <a:r>
              <a:rPr lang="el-GR" i="1" dirty="0"/>
              <a:t> </a:t>
            </a:r>
            <a:r>
              <a:rPr lang="el-GR" i="1" dirty="0" err="1"/>
              <a:t>τοῦ</a:t>
            </a:r>
            <a:r>
              <a:rPr lang="el-GR" i="1" dirty="0"/>
              <a:t> </a:t>
            </a:r>
            <a:r>
              <a:rPr lang="el-GR" i="1" dirty="0" err="1"/>
              <a:t>ἔργου</a:t>
            </a:r>
            <a:r>
              <a:rPr lang="el-GR" i="1" dirty="0"/>
              <a:t>, </a:t>
            </a:r>
            <a:r>
              <a:rPr lang="el-GR" i="1" dirty="0" err="1"/>
              <a:t>τὸ</a:t>
            </a:r>
            <a:r>
              <a:rPr lang="el-GR" i="1" dirty="0"/>
              <a:t> </a:t>
            </a:r>
            <a:r>
              <a:rPr lang="el-GR" i="1" dirty="0" err="1"/>
              <a:t>ὅλον</a:t>
            </a:r>
            <a:r>
              <a:rPr lang="el-GR" i="1" dirty="0"/>
              <a:t> </a:t>
            </a:r>
            <a:r>
              <a:rPr lang="el-GR" i="1" dirty="0" err="1"/>
              <a:t>πεποιθέναι</a:t>
            </a:r>
            <a:r>
              <a:rPr lang="el-GR" i="1" dirty="0"/>
              <a:t> </a:t>
            </a:r>
            <a:r>
              <a:rPr lang="el-GR" i="1" dirty="0" err="1"/>
              <a:t>ἐπὶ</a:t>
            </a:r>
            <a:r>
              <a:rPr lang="el-GR" i="1" dirty="0"/>
              <a:t> Κύριον, </a:t>
            </a:r>
            <a:r>
              <a:rPr lang="el-GR" i="1" dirty="0" err="1"/>
              <a:t>καὶ</a:t>
            </a:r>
            <a:r>
              <a:rPr lang="el-GR" i="1" dirty="0"/>
              <a:t> </a:t>
            </a:r>
            <a:r>
              <a:rPr lang="el-GR" i="1" dirty="0" err="1"/>
              <a:t>μὴ</a:t>
            </a:r>
            <a:r>
              <a:rPr lang="el-GR" i="1" dirty="0"/>
              <a:t> </a:t>
            </a:r>
            <a:r>
              <a:rPr lang="el-GR" i="1" dirty="0" err="1"/>
              <a:t>ἐφ</a:t>
            </a:r>
            <a:r>
              <a:rPr lang="el-GR" i="1" dirty="0"/>
              <a:t>’ </a:t>
            </a:r>
            <a:r>
              <a:rPr lang="el-GR" i="1" dirty="0" err="1"/>
              <a:t>ἑαυτόν</a:t>
            </a:r>
            <a:r>
              <a:rPr lang="el-GR" dirty="0"/>
              <a:t>"</a:t>
            </a:r>
            <a:r>
              <a:rPr lang="el-GR" i="1" dirty="0"/>
              <a:t> </a:t>
            </a:r>
            <a:r>
              <a:rPr lang="el-GR" dirty="0"/>
              <a:t>(</a:t>
            </a:r>
            <a:r>
              <a:rPr lang="el-GR" i="1" dirty="0" err="1"/>
              <a:t>Ὁμιλίαι</a:t>
            </a:r>
            <a:r>
              <a:rPr lang="el-GR" i="1" dirty="0"/>
              <a:t> </a:t>
            </a:r>
            <a:r>
              <a:rPr lang="el-GR" i="1" dirty="0" err="1"/>
              <a:t>Πνευματικαὶ</a:t>
            </a:r>
            <a:r>
              <a:rPr lang="el-GR" i="1" dirty="0"/>
              <a:t> ΙΣΤ΄,</a:t>
            </a:r>
            <a:r>
              <a:rPr lang="el-GR" dirty="0"/>
              <a:t> </a:t>
            </a:r>
            <a:r>
              <a:rPr lang="en-GB" dirty="0"/>
              <a:t>PG</a:t>
            </a:r>
            <a:r>
              <a:rPr lang="el-GR" dirty="0"/>
              <a:t> 34, 620</a:t>
            </a:r>
            <a:r>
              <a:rPr lang="en-GB" dirty="0"/>
              <a:t>BC</a:t>
            </a:r>
            <a:r>
              <a:rPr lang="el-GR" dirty="0"/>
              <a:t>).</a:t>
            </a:r>
          </a:p>
          <a:p>
            <a:r>
              <a:rPr lang="el-GR" dirty="0"/>
              <a:t>Στη θεολογία του Διαδόχου αντίστοιχη θέση παρουσιάζει η έννοια της "</a:t>
            </a:r>
            <a:r>
              <a:rPr lang="el-GR" i="1" dirty="0"/>
              <a:t>συμμετρίας</a:t>
            </a:r>
            <a:r>
              <a:rPr lang="el-GR" dirty="0"/>
              <a:t>". Η υπερβολική εγκράτεια κάνει την ψυχή στυγνή και </a:t>
            </a:r>
            <a:r>
              <a:rPr lang="el-GR" dirty="0" err="1"/>
              <a:t>αφιλόλογη</a:t>
            </a:r>
            <a:r>
              <a:rPr lang="el-GR" dirty="0"/>
              <a:t>. Το μέτρο είναι η πνευματική ετοιμότητα και η εγρήγορση της ψυχής και όχι η ποσότητα ή η έκταση της αποχής από το ένα ή το άλλο. </a:t>
            </a:r>
          </a:p>
          <a:p>
            <a:endParaRPr lang="el-GR" dirty="0"/>
          </a:p>
        </p:txBody>
      </p:sp>
    </p:spTree>
    <p:extLst>
      <p:ext uri="{BB962C8B-B14F-4D97-AF65-F5344CB8AC3E}">
        <p14:creationId xmlns:p14="http://schemas.microsoft.com/office/powerpoint/2010/main" val="3857379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66752D-C9CF-F378-1071-BDC2B85611EA}"/>
              </a:ext>
            </a:extLst>
          </p:cNvPr>
          <p:cNvSpPr>
            <a:spLocks noGrp="1"/>
          </p:cNvSpPr>
          <p:nvPr>
            <p:ph type="title"/>
          </p:nvPr>
        </p:nvSpPr>
        <p:spPr>
          <a:xfrm>
            <a:off x="0" y="1"/>
            <a:ext cx="12192000" cy="1023582"/>
          </a:xfrm>
        </p:spPr>
        <p:txBody>
          <a:bodyPr>
            <a:normAutofit fontScale="90000"/>
          </a:bodyPr>
          <a:lstStyle/>
          <a:p>
            <a:pPr algn="ctr"/>
            <a:r>
              <a:rPr lang="el-GR" dirty="0"/>
              <a:t>Η βίωση της ασκήσεως, η κάθαρση και η νέκρωση </a:t>
            </a:r>
            <a:br>
              <a:rPr lang="el-GR" dirty="0"/>
            </a:br>
            <a:r>
              <a:rPr lang="el-GR" dirty="0"/>
              <a:t>του σαρκικού φρονήματος</a:t>
            </a:r>
          </a:p>
        </p:txBody>
      </p:sp>
      <p:sp>
        <p:nvSpPr>
          <p:cNvPr id="3" name="Θέση περιεχομένου 2">
            <a:extLst>
              <a:ext uri="{FF2B5EF4-FFF2-40B4-BE49-F238E27FC236}">
                <a16:creationId xmlns:a16="http://schemas.microsoft.com/office/drawing/2014/main" id="{36E5C739-103B-7E1F-05FD-72E3611C4F8A}"/>
              </a:ext>
            </a:extLst>
          </p:cNvPr>
          <p:cNvSpPr>
            <a:spLocks noGrp="1"/>
          </p:cNvSpPr>
          <p:nvPr>
            <p:ph idx="1"/>
          </p:nvPr>
        </p:nvSpPr>
        <p:spPr>
          <a:xfrm>
            <a:off x="0" y="1023582"/>
            <a:ext cx="12192000" cy="5834417"/>
          </a:xfrm>
        </p:spPr>
        <p:txBody>
          <a:bodyPr/>
          <a:lstStyle/>
          <a:p>
            <a:r>
              <a:rPr lang="el-GR" dirty="0"/>
              <a:t>Η γνήσια άσκηση πρέπει να είναι </a:t>
            </a:r>
            <a:r>
              <a:rPr lang="el-GR" b="1" dirty="0"/>
              <a:t>εκούσια</a:t>
            </a:r>
            <a:r>
              <a:rPr lang="el-GR" dirty="0"/>
              <a:t>, γιατί μόνο όποιος παρέδωσε εκούσια τον εαυτό του στους αγώνες της αρετής και διανύει με ζήλο την οδό της ασκήσεως, καταξιώνεται τις μεγάλες δωρεές του Θεού. Καθώς όμως ο πιστός ανεβαίνει στις ανώτερες βαθμίδες της πνευματικής ζωής εξάπτει εναντίον του τον φθόνο των δαιμόνων, οι οποίοι δεν ανέχονται να μεταβάλλεται ο άνθρωπος σε αγγελική φύση και του επιτίθενται με το «</a:t>
            </a:r>
            <a:r>
              <a:rPr lang="el-GR" i="1" dirty="0"/>
              <a:t>οξύ βέλος της οιήσεως</a:t>
            </a:r>
            <a:r>
              <a:rPr lang="el-GR" dirty="0"/>
              <a:t>». </a:t>
            </a:r>
          </a:p>
          <a:p>
            <a:r>
              <a:rPr lang="el-GR" dirty="0"/>
              <a:t>Όταν ο ασκούμενος πιστός αρχίσει να απολαμβάνει τον πλούτο των χαρισμάτων, αισθάνεται στην ψυχή του κάποια διάχυση από τη χαρά της ελευθερίας. Είναι δυνατόν στη φάση αυτή να κυριαρχήσει επάνω του η οίηση και η έπαρση και να πιστέψει ότι η πνευματική πρόοδός του κατορθώθηκε </a:t>
            </a:r>
            <a:r>
              <a:rPr lang="el-GR" i="1" dirty="0"/>
              <a:t>«εξ’ ιδίας δυνάμεως και συνέσεως</a:t>
            </a:r>
            <a:r>
              <a:rPr lang="el-GR" dirty="0"/>
              <a:t>». Πολλές φορές όμως κατ’ </a:t>
            </a:r>
            <a:r>
              <a:rPr lang="el-GR" dirty="0" err="1"/>
              <a:t>οικονομίαν</a:t>
            </a:r>
            <a:r>
              <a:rPr lang="el-GR" dirty="0"/>
              <a:t> επιτρέπεται να </a:t>
            </a:r>
            <a:r>
              <a:rPr lang="el-GR" dirty="0" err="1"/>
              <a:t>πειρασθεί</a:t>
            </a:r>
            <a:r>
              <a:rPr lang="el-GR" dirty="0"/>
              <a:t> ο </a:t>
            </a:r>
            <a:r>
              <a:rPr lang="el-GR" dirty="0" err="1"/>
              <a:t>τελειούμενος</a:t>
            </a:r>
            <a:r>
              <a:rPr lang="el-GR" dirty="0"/>
              <a:t> πιστός για το δικό του συμφέρον, ώστε να θυμάται διαρκώς την ανθρώπινη αδυναμία και ότι είναι αδύνατο να διασφαλίσει τα πνευματικά αγαθά χωρίς τη δύναμη του αγίου Πνεύματος. </a:t>
            </a:r>
          </a:p>
        </p:txBody>
      </p:sp>
    </p:spTree>
    <p:extLst>
      <p:ext uri="{BB962C8B-B14F-4D97-AF65-F5344CB8AC3E}">
        <p14:creationId xmlns:p14="http://schemas.microsoft.com/office/powerpoint/2010/main" val="216423205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592427"/>
          </a:xfrm>
        </p:spPr>
        <p:txBody>
          <a:bodyPr>
            <a:normAutofit fontScale="90000"/>
          </a:bodyPr>
          <a:lstStyle/>
          <a:p>
            <a:pPr algn="ctr"/>
            <a:r>
              <a:rPr lang="el-GR" dirty="0"/>
              <a:t>Η δύναμη της "συμμετρίας" και η αρχή της «συνεργίας»</a:t>
            </a:r>
          </a:p>
        </p:txBody>
      </p:sp>
      <p:sp>
        <p:nvSpPr>
          <p:cNvPr id="3" name="Θέση περιεχομένου 2"/>
          <p:cNvSpPr>
            <a:spLocks noGrp="1"/>
          </p:cNvSpPr>
          <p:nvPr>
            <p:ph idx="1"/>
          </p:nvPr>
        </p:nvSpPr>
        <p:spPr>
          <a:xfrm>
            <a:off x="0" y="592428"/>
            <a:ext cx="12192000" cy="6265572"/>
          </a:xfrm>
        </p:spPr>
        <p:txBody>
          <a:bodyPr/>
          <a:lstStyle/>
          <a:p>
            <a:r>
              <a:rPr lang="el-GR" dirty="0"/>
              <a:t>Στον Διάδοχο η «συμμετρία» αποτελεί, το χαρακτηριστικό γνώρισμα της άσκησης που αφορά τη </a:t>
            </a:r>
            <a:r>
              <a:rPr lang="el-GR" b="1" dirty="0"/>
              <a:t>σωματική τροφοδοσία </a:t>
            </a:r>
            <a:r>
              <a:rPr lang="el-GR" dirty="0"/>
              <a:t>του ανθρώπου. Στο θέμα της οινοποσίας προβάλλεται ο κανόνας σύμφωνα με τον οποίο η σύμμετρη χρήση του οίνου συντελεί στην αποφυγή της βλάβης «</a:t>
            </a:r>
            <a:r>
              <a:rPr lang="el-GR" i="1" dirty="0" err="1"/>
              <a:t>ἐκ</a:t>
            </a:r>
            <a:r>
              <a:rPr lang="el-GR" i="1" dirty="0"/>
              <a:t> </a:t>
            </a:r>
            <a:r>
              <a:rPr lang="el-GR" i="1" dirty="0" err="1"/>
              <a:t>τοῦ</a:t>
            </a:r>
            <a:r>
              <a:rPr lang="el-GR" i="1" dirty="0"/>
              <a:t> πλεονάζοντος</a:t>
            </a:r>
            <a:r>
              <a:rPr lang="el-GR" dirty="0"/>
              <a:t>»: "</a:t>
            </a:r>
            <a:r>
              <a:rPr lang="el-GR" i="1" dirty="0" err="1"/>
              <a:t>ἐχρῆν</a:t>
            </a:r>
            <a:r>
              <a:rPr lang="el-GR" i="1" dirty="0"/>
              <a:t> </a:t>
            </a:r>
            <a:r>
              <a:rPr lang="el-GR" i="1" dirty="0" err="1"/>
              <a:t>οὖν</a:t>
            </a:r>
            <a:r>
              <a:rPr lang="el-GR" i="1" dirty="0"/>
              <a:t> </a:t>
            </a:r>
            <a:r>
              <a:rPr lang="el-GR" i="1" dirty="0" err="1"/>
              <a:t>τῇ</a:t>
            </a:r>
            <a:r>
              <a:rPr lang="el-GR" i="1" dirty="0"/>
              <a:t> </a:t>
            </a:r>
            <a:r>
              <a:rPr lang="el-GR" i="1" dirty="0" err="1"/>
              <a:t>συμμετρίᾳ</a:t>
            </a:r>
            <a:r>
              <a:rPr lang="el-GR" i="1" dirty="0"/>
              <a:t> </a:t>
            </a:r>
            <a:r>
              <a:rPr lang="el-GR" i="1" dirty="0" err="1"/>
              <a:t>ἡμᾶς</a:t>
            </a:r>
            <a:r>
              <a:rPr lang="el-GR" i="1" dirty="0"/>
              <a:t> </a:t>
            </a:r>
            <a:r>
              <a:rPr lang="el-GR" i="1" dirty="0" err="1"/>
              <a:t>κεκρημένους</a:t>
            </a:r>
            <a:r>
              <a:rPr lang="el-GR" i="1" dirty="0"/>
              <a:t> </a:t>
            </a:r>
            <a:r>
              <a:rPr lang="el-GR" i="1" dirty="0" err="1"/>
              <a:t>τὴν</a:t>
            </a:r>
            <a:r>
              <a:rPr lang="el-GR" i="1" dirty="0"/>
              <a:t> </a:t>
            </a:r>
            <a:r>
              <a:rPr lang="el-GR" i="1" dirty="0" err="1"/>
              <a:t>ἐκ</a:t>
            </a:r>
            <a:r>
              <a:rPr lang="el-GR" i="1" dirty="0"/>
              <a:t> </a:t>
            </a:r>
            <a:r>
              <a:rPr lang="el-GR" i="1" dirty="0" err="1"/>
              <a:t>τοῦ</a:t>
            </a:r>
            <a:r>
              <a:rPr lang="el-GR" i="1" dirty="0"/>
              <a:t> πλεονάζοντος </a:t>
            </a:r>
            <a:r>
              <a:rPr lang="el-GR" i="1" dirty="0" err="1"/>
              <a:t>διαφεύγειν</a:t>
            </a:r>
            <a:r>
              <a:rPr lang="el-GR" i="1" dirty="0"/>
              <a:t> </a:t>
            </a:r>
            <a:r>
              <a:rPr lang="el-GR" i="1" dirty="0" err="1"/>
              <a:t>βλάβην</a:t>
            </a:r>
            <a:r>
              <a:rPr lang="el-GR" dirty="0"/>
              <a:t>"</a:t>
            </a:r>
            <a:r>
              <a:rPr lang="el-GR" i="1" dirty="0"/>
              <a:t> </a:t>
            </a:r>
            <a:r>
              <a:rPr lang="el-GR" dirty="0"/>
              <a:t>(</a:t>
            </a:r>
            <a:r>
              <a:rPr lang="el-GR" i="1" dirty="0" err="1"/>
              <a:t>Ἑκατὸ</a:t>
            </a:r>
            <a:r>
              <a:rPr lang="el-GR" i="1" dirty="0"/>
              <a:t> </a:t>
            </a:r>
            <a:r>
              <a:rPr lang="el-GR" i="1" dirty="0" err="1"/>
              <a:t>Γνωστικὰ</a:t>
            </a:r>
            <a:r>
              <a:rPr lang="el-GR" i="1" dirty="0"/>
              <a:t> Κεφάλαια </a:t>
            </a:r>
            <a:r>
              <a:rPr lang="el-GR" i="1" dirty="0" err="1"/>
              <a:t>μθ</a:t>
            </a:r>
            <a:r>
              <a:rPr lang="el-GR" i="1" dirty="0"/>
              <a:t>΄</a:t>
            </a:r>
            <a:r>
              <a:rPr lang="el-GR" dirty="0"/>
              <a:t>, </a:t>
            </a:r>
            <a:r>
              <a:rPr lang="en-GB" dirty="0" err="1"/>
              <a:t>SChr</a:t>
            </a:r>
            <a:r>
              <a:rPr lang="el-GR" dirty="0"/>
              <a:t>5 , σ. 113).</a:t>
            </a:r>
          </a:p>
          <a:p>
            <a:r>
              <a:rPr kumimoji="0" lang="el-GR" b="0" i="0" u="none" strike="noStrike" cap="none" normalizeH="0" baseline="0" dirty="0">
                <a:ln>
                  <a:noFill/>
                </a:ln>
                <a:solidFill>
                  <a:schemeClr val="tx1"/>
                </a:solidFill>
                <a:effectLst/>
                <a:ea typeface="Times New Roman" panose="02020603050405020304" pitchFamily="18" charset="0"/>
              </a:rPr>
              <a:t>Απ’ την άλλη όσο αφορά τη νηστεία, τονίζεται ότι η εγκράτεια στις τροφές πρέπει να είναι τόση ώστε να μην φτάσει ποτέ κανείς να βδελυχθεί κάποια απ’ αυτές. Η αποχή από τις τροφές δεν γίνεται γιατί είναι κακές, αλλά για τη σύμμετρη παιδαγωγία των αρρωστημένων μελών της σάρκας</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Ἐπὶ</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τῶν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βρωμάτων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ἐγκράτειαν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οὕτως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ἐχρῆν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διατηρεῖν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ἵνα</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μὴ</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εἰς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βδέλυξίν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τινος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αὐτῶν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ἔλθῃ</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τίς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ποτε</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Οὐ</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γὰρ</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ὡς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φαύλων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αὐτῶν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μή</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γένοιτο,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ἀπερχόμεθα</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ἀλλ</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ἵνα</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τῶν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πολλῶν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καὶ</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χρηστῶν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τροφῶν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ἑαυτοὺς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ἀποσπῶντες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τὰ</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φλεγμαίνοντα</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μέρη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τῆς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σαρκὸς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συμμέτρως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κολάζωμεν</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el-GR" b="0" i="0" u="none" strike="noStrike" cap="none" normalizeH="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Ἑκατὸ</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Γνωστικὰ</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Κεφάλαια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μγ</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n-GB" b="0" i="0"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SChr</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5 , σ. 110 Πρβ. Μ. Βασιλείου</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Ὅροι</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κατὰ</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πλάτος, </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P</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G</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31, 960 </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endParaRPr kumimoji="0" lang="el-GR" b="0" i="0" u="none" strike="noStrike" cap="none" normalizeH="0" baseline="0" dirty="0">
              <a:ln>
                <a:noFill/>
              </a:ln>
              <a:solidFill>
                <a:schemeClr val="tx1"/>
              </a:solidFill>
              <a:effectLst/>
            </a:endParaRPr>
          </a:p>
          <a:p>
            <a:endParaRPr lang="el-GR" dirty="0"/>
          </a:p>
          <a:p>
            <a:endParaRPr lang="el-GR" dirty="0"/>
          </a:p>
          <a:p>
            <a:endParaRPr lang="el-GR" dirty="0"/>
          </a:p>
        </p:txBody>
      </p:sp>
      <p:sp>
        <p:nvSpPr>
          <p:cNvPr id="4" name="Rectangle 1"/>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l-GR" sz="1800" b="0" i="0" u="none" strike="noStrike" cap="none" normalizeH="0" baseline="0" dirty="0">
                <a:ln>
                  <a:noFill/>
                </a:ln>
                <a:solidFill>
                  <a:schemeClr val="tx1"/>
                </a:solidFill>
                <a:effectLst/>
                <a:latin typeface="Arial" panose="020B0604020202020204" pitchFamily="34" charset="0"/>
              </a:rPr>
            </a:br>
            <a:endParaRPr kumimoji="0" lang="el-GR" sz="1800" b="0" i="0" u="none" strike="noStrike" cap="none" normalizeH="0" baseline="0" dirty="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6" name="Rectangle 3"/>
          <p:cNvSpPr>
            <a:spLocks noChangeArrowheads="1"/>
          </p:cNvSpPr>
          <p:nvPr/>
        </p:nvSpPr>
        <p:spPr bwMode="auto">
          <a:xfrm>
            <a:off x="5836794" y="107320"/>
            <a:ext cx="518412"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252413" algn="just"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a:t>
            </a:r>
            <a:r>
              <a:rPr kumimoji="0" lang="en-GB" sz="1100" b="0" i="0" u="none" strike="noStrike" cap="none" normalizeH="0" baseline="30000" dirty="0" bmk="">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1</a:t>
            </a:r>
            <a:endParaRPr kumimoji="0" 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007193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1999" cy="643944"/>
          </a:xfrm>
        </p:spPr>
        <p:txBody>
          <a:bodyPr>
            <a:normAutofit fontScale="90000"/>
          </a:bodyPr>
          <a:lstStyle/>
          <a:p>
            <a:pPr algn="ctr"/>
            <a:r>
              <a:rPr lang="el-GR" dirty="0"/>
              <a:t>Η δύναμη της "συμμετρίας" και η αρχή της «συνεργίας</a:t>
            </a:r>
          </a:p>
        </p:txBody>
      </p:sp>
      <p:sp>
        <p:nvSpPr>
          <p:cNvPr id="3" name="Θέση περιεχομένου 2"/>
          <p:cNvSpPr>
            <a:spLocks noGrp="1"/>
          </p:cNvSpPr>
          <p:nvPr>
            <p:ph idx="1"/>
          </p:nvPr>
        </p:nvSpPr>
        <p:spPr>
          <a:xfrm>
            <a:off x="0" y="613867"/>
            <a:ext cx="12191999" cy="6381751"/>
          </a:xfrm>
        </p:spPr>
        <p:txBody>
          <a:bodyPr>
            <a:normAutofit fontScale="92500" lnSpcReduction="10000"/>
          </a:bodyPr>
          <a:lstStyle/>
          <a:p>
            <a:r>
              <a:rPr lang="el-GR" sz="3000" dirty="0"/>
              <a:t>Άμεσος στόχος της "</a:t>
            </a:r>
            <a:r>
              <a:rPr lang="el-GR" sz="3000" i="1" dirty="0"/>
              <a:t>συμμετρίας</a:t>
            </a:r>
            <a:r>
              <a:rPr lang="el-GR" sz="3000" dirty="0"/>
              <a:t>" ή "</a:t>
            </a:r>
            <a:r>
              <a:rPr lang="el-GR" sz="3000" i="1" dirty="0"/>
              <a:t>μεσότητας</a:t>
            </a:r>
            <a:r>
              <a:rPr lang="el-GR" sz="3000" dirty="0"/>
              <a:t>' ή "</a:t>
            </a:r>
            <a:r>
              <a:rPr lang="el-GR" sz="3000" i="1" dirty="0" err="1"/>
              <a:t>νήψεως</a:t>
            </a:r>
            <a:r>
              <a:rPr lang="el-GR" sz="3000" dirty="0"/>
              <a:t>" παραμένει πάντοτε η αποφυγή των παρεκκλίσεων και υπερβολών- ακροτήτων κατά την εφαρμογή των ασκητικών επιδιώξεων. Το </a:t>
            </a:r>
            <a:r>
              <a:rPr lang="el-GR" sz="3000" dirty="0" err="1"/>
              <a:t>αντιαιρετικό</a:t>
            </a:r>
            <a:r>
              <a:rPr lang="el-GR" sz="3000" dirty="0"/>
              <a:t> τους ενδιαφέρον είναι έκδηλο.  </a:t>
            </a:r>
          </a:p>
          <a:p>
            <a:r>
              <a:rPr lang="el-GR" sz="3000" dirty="0"/>
              <a:t>Ωστόσο, </a:t>
            </a:r>
            <a:r>
              <a:rPr lang="el-GR" sz="3000" b="1" dirty="0"/>
              <a:t>το έργο της κατάρριψης των μηδενιστικών δυνάμεων παραμένει πάντοτε δωρεά του Θεού</a:t>
            </a:r>
            <a:r>
              <a:rPr lang="el-GR" sz="3000" dirty="0"/>
              <a:t>.  Η μόνη σωτήρια λύση απέναντι στις αδιάκοπες δαιμονικές επιθέσεις είναι η προσφυγή στη θεία βοήθεια και προστασία:</a:t>
            </a:r>
            <a:r>
              <a:rPr lang="en-GB" sz="3000" dirty="0"/>
              <a:t> </a:t>
            </a:r>
            <a:r>
              <a:rPr lang="el-GR" sz="3000" dirty="0"/>
              <a:t>"</a:t>
            </a:r>
            <a:r>
              <a:rPr lang="el-GR" sz="3000" i="1" dirty="0" err="1"/>
              <a:t>ἀναίσχυντοι</a:t>
            </a:r>
            <a:r>
              <a:rPr lang="el-GR" sz="3000" i="1" dirty="0"/>
              <a:t> </a:t>
            </a:r>
            <a:r>
              <a:rPr lang="el-GR" sz="3000" i="1" dirty="0" err="1"/>
              <a:t>οἱ</a:t>
            </a:r>
            <a:r>
              <a:rPr lang="el-GR" sz="3000" i="1" dirty="0"/>
              <a:t> δαίμονες </a:t>
            </a:r>
            <a:r>
              <a:rPr lang="el-GR" sz="3000" i="1" dirty="0" err="1"/>
              <a:t>καὶ</a:t>
            </a:r>
            <a:r>
              <a:rPr lang="el-GR" sz="3000" i="1" dirty="0"/>
              <a:t> </a:t>
            </a:r>
            <a:r>
              <a:rPr lang="el-GR" sz="3000" i="1" dirty="0" err="1"/>
              <a:t>πολλάκις</a:t>
            </a:r>
            <a:r>
              <a:rPr lang="el-GR" sz="3000" i="1" dirty="0"/>
              <a:t> </a:t>
            </a:r>
            <a:r>
              <a:rPr lang="el-GR" sz="3000" i="1" dirty="0" err="1"/>
              <a:t>ἡττηθέντες</a:t>
            </a:r>
            <a:r>
              <a:rPr lang="el-GR" sz="3000" i="1" dirty="0"/>
              <a:t> </a:t>
            </a:r>
            <a:r>
              <a:rPr lang="el-GR" sz="3000" i="1" dirty="0" err="1"/>
              <a:t>τοῦ</a:t>
            </a:r>
            <a:r>
              <a:rPr lang="el-GR" sz="3000" i="1" dirty="0"/>
              <a:t> πολέμου </a:t>
            </a:r>
            <a:r>
              <a:rPr lang="el-GR" sz="3000" i="1" dirty="0" err="1"/>
              <a:t>οὐ</a:t>
            </a:r>
            <a:r>
              <a:rPr lang="el-GR" sz="3000" i="1" dirty="0"/>
              <a:t> παύονται... μάθε </a:t>
            </a:r>
            <a:r>
              <a:rPr lang="el-GR" sz="3000" i="1" dirty="0" err="1"/>
              <a:t>δὲ</a:t>
            </a:r>
            <a:r>
              <a:rPr lang="el-GR" sz="3000" i="1" dirty="0"/>
              <a:t> </a:t>
            </a:r>
            <a:r>
              <a:rPr lang="el-GR" sz="3000" i="1" dirty="0" err="1"/>
              <a:t>τοῦτο</a:t>
            </a:r>
            <a:r>
              <a:rPr lang="el-GR" sz="3000" i="1" dirty="0"/>
              <a:t> </a:t>
            </a:r>
            <a:r>
              <a:rPr lang="el-GR" sz="3000" i="1" dirty="0" err="1"/>
              <a:t>ἀπὸ</a:t>
            </a:r>
            <a:r>
              <a:rPr lang="el-GR" sz="3000" i="1" dirty="0"/>
              <a:t> </a:t>
            </a:r>
            <a:r>
              <a:rPr lang="el-GR" sz="3000" i="1" dirty="0" err="1"/>
              <a:t>τῶν</a:t>
            </a:r>
            <a:r>
              <a:rPr lang="el-GR" sz="3000" i="1" dirty="0"/>
              <a:t> </a:t>
            </a:r>
            <a:r>
              <a:rPr lang="el-GR" sz="3000" i="1" dirty="0" err="1"/>
              <a:t>πάλων</a:t>
            </a:r>
            <a:r>
              <a:rPr lang="el-GR" sz="3000" i="1" dirty="0"/>
              <a:t> </a:t>
            </a:r>
            <a:r>
              <a:rPr lang="el-GR" sz="3000" i="1" dirty="0" err="1"/>
              <a:t>τοῦ</a:t>
            </a:r>
            <a:r>
              <a:rPr lang="el-GR" sz="3000" i="1" dirty="0"/>
              <a:t> κυρίου σου· </a:t>
            </a:r>
            <a:r>
              <a:rPr lang="el-GR" sz="3000" i="1" dirty="0" err="1"/>
              <a:t>μάλα</a:t>
            </a:r>
            <a:r>
              <a:rPr lang="el-GR" sz="3000" i="1" dirty="0"/>
              <a:t> </a:t>
            </a:r>
            <a:r>
              <a:rPr lang="el-GR" sz="3000" i="1" dirty="0" err="1"/>
              <a:t>δόλιαι</a:t>
            </a:r>
            <a:r>
              <a:rPr lang="el-GR" sz="3000" i="1" dirty="0"/>
              <a:t> </a:t>
            </a:r>
            <a:r>
              <a:rPr lang="el-GR" sz="3000" i="1" dirty="0" err="1"/>
              <a:t>καὶ</a:t>
            </a:r>
            <a:r>
              <a:rPr lang="el-GR" sz="3000" i="1" dirty="0"/>
              <a:t> </a:t>
            </a:r>
            <a:r>
              <a:rPr lang="el-GR" sz="3000" i="1" dirty="0" err="1"/>
              <a:t>ποικίλαι</a:t>
            </a:r>
            <a:r>
              <a:rPr lang="el-GR" sz="3000" i="1" dirty="0"/>
              <a:t> </a:t>
            </a:r>
            <a:r>
              <a:rPr lang="el-GR" sz="3000" i="1" dirty="0" err="1"/>
              <a:t>αἱ</a:t>
            </a:r>
            <a:r>
              <a:rPr lang="el-GR" sz="3000" i="1" dirty="0"/>
              <a:t> </a:t>
            </a:r>
            <a:r>
              <a:rPr lang="el-GR" sz="3000" i="1" dirty="0" err="1"/>
              <a:t>μεθοδεῖαι</a:t>
            </a:r>
            <a:r>
              <a:rPr lang="el-GR" sz="3000" i="1" dirty="0"/>
              <a:t> </a:t>
            </a:r>
            <a:r>
              <a:rPr lang="el-GR" sz="3000" i="1" dirty="0" err="1"/>
              <a:t>αὐτῶν</a:t>
            </a:r>
            <a:r>
              <a:rPr lang="el-GR" sz="3000" i="1" dirty="0"/>
              <a:t>... Τίς δύναται </a:t>
            </a:r>
            <a:r>
              <a:rPr lang="el-GR" sz="3000" i="1" dirty="0" err="1"/>
              <a:t>ἐκφύγειν</a:t>
            </a:r>
            <a:r>
              <a:rPr lang="el-GR" sz="3000" i="1" dirty="0"/>
              <a:t> </a:t>
            </a:r>
            <a:r>
              <a:rPr lang="el-GR" sz="3000" i="1" dirty="0" err="1"/>
              <a:t>αὐτοὺς</a:t>
            </a:r>
            <a:r>
              <a:rPr lang="el-GR" sz="3000" i="1" dirty="0"/>
              <a:t> </a:t>
            </a:r>
            <a:r>
              <a:rPr lang="el-GR" sz="3000" i="1" dirty="0" err="1"/>
              <a:t>εἰ</a:t>
            </a:r>
            <a:r>
              <a:rPr lang="el-GR" sz="3000" i="1" dirty="0"/>
              <a:t> </a:t>
            </a:r>
            <a:r>
              <a:rPr lang="el-GR" sz="3000" i="1" dirty="0" err="1"/>
              <a:t>μὴ</a:t>
            </a:r>
            <a:r>
              <a:rPr lang="el-GR" sz="3000" i="1" dirty="0"/>
              <a:t> ὁ </a:t>
            </a:r>
            <a:r>
              <a:rPr lang="el-GR" sz="3000" i="1" dirty="0" err="1"/>
              <a:t>τῷ</a:t>
            </a:r>
            <a:r>
              <a:rPr lang="el-GR" sz="3000" i="1" dirty="0"/>
              <a:t> </a:t>
            </a:r>
            <a:r>
              <a:rPr lang="el-GR" sz="3000" i="1" dirty="0" err="1"/>
              <a:t>κτίστῃ</a:t>
            </a:r>
            <a:r>
              <a:rPr lang="el-GR" sz="3000" i="1" dirty="0"/>
              <a:t> προσφεύγων</a:t>
            </a:r>
            <a:r>
              <a:rPr lang="el-GR" sz="3000" dirty="0"/>
              <a:t>;"</a:t>
            </a:r>
            <a:r>
              <a:rPr lang="el-GR" sz="3000" i="1" dirty="0"/>
              <a:t> </a:t>
            </a:r>
            <a:r>
              <a:rPr lang="el-GR" sz="3000" dirty="0"/>
              <a:t>(</a:t>
            </a:r>
            <a:r>
              <a:rPr lang="el-GR" sz="3000" i="1" dirty="0"/>
              <a:t>Παραινέσεις </a:t>
            </a:r>
            <a:r>
              <a:rPr lang="el-GR" sz="3000" i="1" dirty="0" err="1"/>
              <a:t>πρὸς</a:t>
            </a:r>
            <a:r>
              <a:rPr lang="el-GR" sz="3000" i="1" dirty="0"/>
              <a:t> Μοναχούς</a:t>
            </a:r>
            <a:r>
              <a:rPr lang="el-GR" sz="3000" dirty="0"/>
              <a:t>, </a:t>
            </a:r>
            <a:r>
              <a:rPr lang="en-GB" sz="3000" dirty="0"/>
              <a:t>Frank</a:t>
            </a:r>
            <a:r>
              <a:rPr lang="el-GR" sz="3000" dirty="0"/>
              <a:t> σ. 555).</a:t>
            </a:r>
          </a:p>
          <a:p>
            <a:pPr lvl="0"/>
            <a:r>
              <a:rPr kumimoji="0" lang="el-GR" sz="3000" b="0" i="0" u="none" strike="noStrike" cap="none" normalizeH="0" baseline="0" dirty="0">
                <a:ln>
                  <a:noFill/>
                </a:ln>
                <a:solidFill>
                  <a:schemeClr val="tx1"/>
                </a:solidFill>
                <a:effectLst/>
                <a:ea typeface="Times New Roman" panose="02020603050405020304" pitchFamily="18" charset="0"/>
              </a:rPr>
              <a:t>Ο Μακάριος υπογραμμίζει ότι όταν ο άνθρωπος απλώνει τους λογισμούς του στον ουρανό και επιθυμεί να ενωθεί με τον Κύριο, τότε ο σατανάς γίνεται πιο αδύναμος από τους λογισμούς του και οι εχθροί του εξολοθρεύονται με τη δύναμη του Θεού</a:t>
            </a:r>
            <a:r>
              <a:rPr kumimoji="0" lang="en-GB" sz="30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Ὅτε</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γὰρ</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ἐκτενεῖς</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τὰς</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χεῖρας</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τοῦ</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νοός</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σου</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καὶ</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τοὺς</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λογισμοὺς</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εἰς</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τὸν</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οὐρανόν</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καὶ</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θελήσεως</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προσκολληθῆναι</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τῷ</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Κυρίῳ</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κατώτερος</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τῶν</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λογισμῶν</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σου</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γίνεται</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ὁ</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Σατανᾶς</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καὶ</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οἱ</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ἐχθροί</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σου</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ἐξολοθρεύονται</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διὰ</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δυνάμεως</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Θεοῦ</a:t>
            </a:r>
            <a:r>
              <a:rPr kumimoji="0" lang="en-GB" sz="30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Ὁμιλίαι</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Πνευματικαὶ</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Ν΄</a:t>
            </a:r>
            <a:r>
              <a:rPr kumimoji="0" lang="en-GB" sz="30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en-GB" sz="30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PG 34, 817C</a:t>
            </a:r>
            <a:r>
              <a:rPr kumimoji="0" lang="el-GR" sz="30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endParaRPr kumimoji="0" lang="en-GB" sz="3000" b="0" i="0" u="none" strike="noStrike" cap="none" normalizeH="0" baseline="0" dirty="0">
              <a:ln>
                <a:noFill/>
              </a:ln>
              <a:solidFill>
                <a:schemeClr val="tx1"/>
              </a:solidFill>
              <a:effectLst/>
            </a:endParaRPr>
          </a:p>
          <a:p>
            <a:endParaRPr lang="el-GR" dirty="0"/>
          </a:p>
          <a:p>
            <a:endParaRPr lang="el-GR" dirty="0"/>
          </a:p>
        </p:txBody>
      </p:sp>
      <p:sp>
        <p:nvSpPr>
          <p:cNvPr id="4" name="Rectangle 1"/>
          <p:cNvSpPr>
            <a:spLocks noChangeArrowheads="1"/>
          </p:cNvSpPr>
          <p:nvPr/>
        </p:nvSpPr>
        <p:spPr bwMode="auto">
          <a:xfrm>
            <a:off x="0" y="-407804"/>
            <a:ext cx="184731" cy="815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1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l-GR" sz="1800" b="0" i="0" u="none" strike="noStrike" cap="none" normalizeH="0" baseline="0" dirty="0">
                <a:ln>
                  <a:noFill/>
                </a:ln>
                <a:solidFill>
                  <a:schemeClr val="tx1"/>
                </a:solidFill>
                <a:effectLst/>
                <a:latin typeface="Arial" panose="020B0604020202020204" pitchFamily="34" charset="0"/>
              </a:rPr>
            </a:br>
            <a:endParaRPr kumimoji="0" lang="el-GR" sz="1800" b="0" i="0" u="none" strike="noStrike" cap="none" normalizeH="0" baseline="0" dirty="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Tree>
    <p:extLst>
      <p:ext uri="{BB962C8B-B14F-4D97-AF65-F5344CB8AC3E}">
        <p14:creationId xmlns:p14="http://schemas.microsoft.com/office/powerpoint/2010/main" val="34336036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592428"/>
          </a:xfrm>
        </p:spPr>
        <p:txBody>
          <a:bodyPr>
            <a:normAutofit fontScale="90000"/>
          </a:bodyPr>
          <a:lstStyle/>
          <a:p>
            <a:pPr algn="ctr"/>
            <a:r>
              <a:rPr lang="el-GR" dirty="0"/>
              <a:t>Η δύναμη της "συμμετρίας" και η αρχή της «συνεργίας</a:t>
            </a:r>
          </a:p>
        </p:txBody>
      </p:sp>
      <p:sp>
        <p:nvSpPr>
          <p:cNvPr id="3" name="Θέση περιεχομένου 2"/>
          <p:cNvSpPr>
            <a:spLocks noGrp="1"/>
          </p:cNvSpPr>
          <p:nvPr>
            <p:ph idx="1"/>
          </p:nvPr>
        </p:nvSpPr>
        <p:spPr>
          <a:xfrm>
            <a:off x="0" y="592428"/>
            <a:ext cx="12192000" cy="6265571"/>
          </a:xfrm>
        </p:spPr>
        <p:txBody>
          <a:bodyPr>
            <a:normAutofit lnSpcReduction="10000"/>
          </a:bodyPr>
          <a:lstStyle/>
          <a:p>
            <a:r>
              <a:rPr lang="el-GR" dirty="0"/>
              <a:t>Συνεπώς, η καθολική κατάλυση των νοσηρών λογισμών επιτυγχάνεται αποκλειστικά και μόνο με την </a:t>
            </a:r>
            <a:r>
              <a:rPr lang="el-GR" b="1" dirty="0">
                <a:solidFill>
                  <a:srgbClr val="FF0000"/>
                </a:solidFill>
              </a:rPr>
              <a:t>επέμβαση της θείας δύναμης</a:t>
            </a:r>
            <a:r>
              <a:rPr lang="el-GR" dirty="0"/>
              <a:t>. Γι’ αυτό και "</a:t>
            </a:r>
            <a:r>
              <a:rPr lang="el-GR" i="1" dirty="0" err="1"/>
              <a:t>ἐν</a:t>
            </a:r>
            <a:r>
              <a:rPr lang="el-GR" i="1" dirty="0"/>
              <a:t> </a:t>
            </a:r>
            <a:r>
              <a:rPr lang="el-GR" i="1" dirty="0" err="1"/>
              <a:t>ταῖς</a:t>
            </a:r>
            <a:r>
              <a:rPr lang="el-GR" i="1" dirty="0"/>
              <a:t> </a:t>
            </a:r>
            <a:r>
              <a:rPr lang="el-GR" i="1" dirty="0" err="1"/>
              <a:t>περιστάσεσι</a:t>
            </a:r>
            <a:r>
              <a:rPr lang="el-GR" i="1" dirty="0"/>
              <a:t> </a:t>
            </a:r>
            <a:r>
              <a:rPr lang="el-GR" i="1" dirty="0" err="1"/>
              <a:t>οὐκ</a:t>
            </a:r>
            <a:r>
              <a:rPr lang="el-GR" i="1" dirty="0"/>
              <a:t> </a:t>
            </a:r>
            <a:r>
              <a:rPr lang="el-GR" i="1" dirty="0" err="1"/>
              <a:t>ἄλλῳ</a:t>
            </a:r>
            <a:r>
              <a:rPr lang="el-GR" i="1" dirty="0"/>
              <a:t> ἤ </a:t>
            </a:r>
            <a:r>
              <a:rPr lang="el-GR" i="1" dirty="0" err="1"/>
              <a:t>Θεῷ</a:t>
            </a:r>
            <a:r>
              <a:rPr lang="el-GR" i="1" dirty="0"/>
              <a:t> </a:t>
            </a:r>
            <a:r>
              <a:rPr lang="el-GR" i="1" dirty="0" err="1"/>
              <a:t>μόνῳ</a:t>
            </a:r>
            <a:r>
              <a:rPr lang="el-GR" i="1" dirty="0"/>
              <a:t> </a:t>
            </a:r>
            <a:r>
              <a:rPr lang="el-GR" i="1" dirty="0" err="1"/>
              <a:t>προσιέναι</a:t>
            </a:r>
            <a:r>
              <a:rPr lang="el-GR" i="1" dirty="0"/>
              <a:t> </a:t>
            </a:r>
            <a:r>
              <a:rPr lang="el-GR" i="1" dirty="0" err="1"/>
              <a:t>δεῖ</a:t>
            </a:r>
            <a:r>
              <a:rPr lang="el-GR" dirty="0"/>
              <a:t>"</a:t>
            </a:r>
            <a:r>
              <a:rPr lang="el-GR" i="1" dirty="0"/>
              <a:t> </a:t>
            </a:r>
            <a:r>
              <a:rPr lang="el-GR" dirty="0"/>
              <a:t>(</a:t>
            </a:r>
            <a:r>
              <a:rPr lang="el-GR" i="1" dirty="0" err="1"/>
              <a:t>Ὑπόμνημα</a:t>
            </a:r>
            <a:r>
              <a:rPr lang="el-GR" i="1" dirty="0"/>
              <a:t> </a:t>
            </a:r>
            <a:r>
              <a:rPr lang="el-GR" i="1" dirty="0" err="1"/>
              <a:t>εἰς</a:t>
            </a:r>
            <a:r>
              <a:rPr lang="el-GR" i="1" dirty="0"/>
              <a:t> τούς Ψαλμούς</a:t>
            </a:r>
            <a:r>
              <a:rPr lang="el-GR" dirty="0"/>
              <a:t>, </a:t>
            </a:r>
            <a:r>
              <a:rPr lang="en-GB" dirty="0"/>
              <a:t>P</a:t>
            </a:r>
            <a:r>
              <a:rPr lang="el-GR" dirty="0"/>
              <a:t>.</a:t>
            </a:r>
            <a:r>
              <a:rPr lang="en-GB" dirty="0"/>
              <a:t>G</a:t>
            </a:r>
            <a:r>
              <a:rPr lang="el-GR" dirty="0"/>
              <a:t>. 27, 69 Α).</a:t>
            </a:r>
          </a:p>
          <a:p>
            <a:r>
              <a:rPr lang="el-GR" dirty="0"/>
              <a:t>Ο αυτοπεριορισμός στην ανθρώπινη φύση και δύναμη αποκλείεται. Η υπέρβαση των πονηρών σκανδάλων επιτυγχάνεται "</a:t>
            </a:r>
            <a:r>
              <a:rPr lang="el-GR" i="1" dirty="0" err="1"/>
              <a:t>ἐκ</a:t>
            </a:r>
            <a:r>
              <a:rPr lang="el-GR" i="1" dirty="0"/>
              <a:t> </a:t>
            </a:r>
            <a:r>
              <a:rPr lang="el-GR" i="1" dirty="0" err="1"/>
              <a:t>τῆς</a:t>
            </a:r>
            <a:r>
              <a:rPr lang="el-GR" i="1" dirty="0"/>
              <a:t> </a:t>
            </a:r>
            <a:r>
              <a:rPr lang="el-GR" i="1" dirty="0" err="1"/>
              <a:t>ἀηττήτου</a:t>
            </a:r>
            <a:r>
              <a:rPr lang="el-GR" i="1" dirty="0"/>
              <a:t> δυνάμεως</a:t>
            </a:r>
            <a:r>
              <a:rPr lang="el-GR" dirty="0"/>
              <a:t>"</a:t>
            </a:r>
            <a:r>
              <a:rPr lang="en-GB" dirty="0"/>
              <a:t> </a:t>
            </a:r>
            <a:r>
              <a:rPr lang="el-GR" dirty="0"/>
              <a:t>(</a:t>
            </a:r>
            <a:r>
              <a:rPr lang="el-GR" i="1" dirty="0" err="1"/>
              <a:t>Ὁμιλίαι</a:t>
            </a:r>
            <a:r>
              <a:rPr lang="el-GR" i="1" dirty="0"/>
              <a:t> </a:t>
            </a:r>
            <a:r>
              <a:rPr lang="el-GR" i="1" dirty="0" err="1"/>
              <a:t>Πνευματικαὶ</a:t>
            </a:r>
            <a:r>
              <a:rPr lang="el-GR" i="1" dirty="0"/>
              <a:t> ΚΕ΄,</a:t>
            </a:r>
            <a:r>
              <a:rPr lang="el-GR" dirty="0"/>
              <a:t> </a:t>
            </a:r>
            <a:r>
              <a:rPr lang="en-GB" dirty="0"/>
              <a:t>PG</a:t>
            </a:r>
            <a:r>
              <a:rPr lang="el-GR" dirty="0"/>
              <a:t> 34, 668 ΑΒ).</a:t>
            </a:r>
          </a:p>
          <a:p>
            <a:r>
              <a:rPr kumimoji="0" lang="el-GR" b="0" i="0" u="none" strike="noStrike" cap="none" normalizeH="0" baseline="0" dirty="0">
                <a:ln>
                  <a:noFill/>
                </a:ln>
                <a:solidFill>
                  <a:schemeClr val="tx1"/>
                </a:solidFill>
                <a:effectLst/>
                <a:ea typeface="Times New Roman" panose="02020603050405020304" pitchFamily="18" charset="0"/>
              </a:rPr>
              <a:t>Τα </a:t>
            </a:r>
            <a:r>
              <a:rPr kumimoji="0" lang="el-GR" b="0" i="0" u="none" strike="noStrike" cap="none" normalizeH="0" baseline="0" dirty="0">
                <a:ln>
                  <a:noFill/>
                </a:ln>
                <a:solidFill>
                  <a:srgbClr val="FF0000"/>
                </a:solidFill>
                <a:effectLst/>
                <a:ea typeface="Times New Roman" panose="02020603050405020304" pitchFamily="18" charset="0"/>
              </a:rPr>
              <a:t>όρια της ανθρώπινης ψυχικής δύναμης είναι σαφή</a:t>
            </a:r>
            <a:r>
              <a:rPr kumimoji="0" lang="el-GR" b="0" i="0" u="none" strike="noStrike" cap="none" normalizeH="0" baseline="0" dirty="0">
                <a:ln>
                  <a:noFill/>
                </a:ln>
                <a:solidFill>
                  <a:schemeClr val="tx1"/>
                </a:solidFill>
                <a:effectLst/>
                <a:ea typeface="Times New Roman" panose="02020603050405020304" pitchFamily="18" charset="0"/>
              </a:rPr>
              <a:t>, εφόσον, κατά μια αναντίρρητη νομοτελειακή τάξη, "</a:t>
            </a:r>
            <a:r>
              <a:rPr kumimoji="0" lang="el-GR" b="0" i="1" u="none" strike="noStrike" cap="none" normalizeH="0" baseline="0" dirty="0" err="1">
                <a:ln>
                  <a:noFill/>
                </a:ln>
                <a:solidFill>
                  <a:schemeClr val="tx1"/>
                </a:solidFill>
                <a:effectLst/>
                <a:ea typeface="Times New Roman" panose="02020603050405020304" pitchFamily="18" charset="0"/>
              </a:rPr>
              <a:t>τὸ</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μὲν</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γὰρ</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ἀντιλέγειν</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τῇ</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ἁμαρτίᾳ</a:t>
            </a:r>
            <a:r>
              <a:rPr kumimoji="0" lang="el-GR" b="0" i="1" u="none" strike="noStrike" cap="none" normalizeH="0" baseline="0" dirty="0">
                <a:ln>
                  <a:noFill/>
                </a:ln>
                <a:solidFill>
                  <a:schemeClr val="tx1"/>
                </a:solidFill>
                <a:effectLst/>
                <a:ea typeface="Times New Roman" panose="02020603050405020304" pitchFamily="18" charset="0"/>
              </a:rPr>
              <a:t> δύναται ἡ ψυχή, </a:t>
            </a:r>
            <a:r>
              <a:rPr kumimoji="0" lang="el-GR" b="0" i="1" u="none" strike="noStrike" cap="none" normalizeH="0" baseline="0" dirty="0" err="1">
                <a:ln>
                  <a:noFill/>
                </a:ln>
                <a:solidFill>
                  <a:schemeClr val="tx1"/>
                </a:solidFill>
                <a:effectLst/>
                <a:ea typeface="Times New Roman" panose="02020603050405020304" pitchFamily="18" charset="0"/>
              </a:rPr>
              <a:t>ἄνευ</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δὲ</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Θεοῦ</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νικῆσαι</a:t>
            </a:r>
            <a:r>
              <a:rPr kumimoji="0" lang="el-GR" b="0" i="1" u="none" strike="noStrike" cap="none" normalizeH="0" baseline="0" dirty="0">
                <a:ln>
                  <a:noFill/>
                </a:ln>
                <a:solidFill>
                  <a:schemeClr val="tx1"/>
                </a:solidFill>
                <a:effectLst/>
                <a:ea typeface="Times New Roman" panose="02020603050405020304" pitchFamily="18" charset="0"/>
              </a:rPr>
              <a:t> ἤ </a:t>
            </a:r>
            <a:r>
              <a:rPr kumimoji="0" lang="el-GR" b="0" i="1" u="none" strike="noStrike" cap="none" normalizeH="0" baseline="0" dirty="0" err="1">
                <a:ln>
                  <a:noFill/>
                </a:ln>
                <a:solidFill>
                  <a:schemeClr val="tx1"/>
                </a:solidFill>
                <a:effectLst/>
                <a:ea typeface="Times New Roman" panose="02020603050405020304" pitchFamily="18" charset="0"/>
              </a:rPr>
              <a:t>ἐκριζῶσαι</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τὸ</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κακὸν</a:t>
            </a:r>
            <a:r>
              <a:rPr kumimoji="0" lang="el-GR" b="0" i="1" u="none" strike="noStrike" cap="none" normalizeH="0" baseline="0" dirty="0">
                <a:ln>
                  <a:noFill/>
                </a:ln>
                <a:solidFill>
                  <a:schemeClr val="tx1"/>
                </a:solidFill>
                <a:effectLst/>
                <a:ea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rPr>
              <a:t>οὐ</a:t>
            </a:r>
            <a:r>
              <a:rPr kumimoji="0" lang="el-GR" b="0" i="1" u="none" strike="noStrike" cap="none" normalizeH="0" baseline="0" dirty="0">
                <a:ln>
                  <a:noFill/>
                </a:ln>
                <a:solidFill>
                  <a:schemeClr val="tx1"/>
                </a:solidFill>
                <a:effectLst/>
                <a:ea typeface="Times New Roman" panose="02020603050405020304" pitchFamily="18" charset="0"/>
              </a:rPr>
              <a:t> δύναται</a:t>
            </a:r>
            <a:r>
              <a:rPr kumimoji="0" lang="el-GR" b="0" i="0" u="none" strike="noStrike" cap="none" normalizeH="0" baseline="0" dirty="0">
                <a:ln>
                  <a:noFill/>
                </a:ln>
                <a:solidFill>
                  <a:schemeClr val="tx1"/>
                </a:solidFill>
                <a:effectLst/>
                <a:ea typeface="Times New Roman" panose="02020603050405020304" pitchFamily="18" charset="0"/>
              </a:rPr>
              <a:t>"</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Ὁ</a:t>
            </a:r>
            <a:r>
              <a:rPr kumimoji="0" lang="en-GB"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μιλί</a:t>
            </a:r>
            <a:r>
              <a:rPr kumimoji="0" lang="en-GB"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αι Πνευματικα</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ὶ </a:t>
            </a:r>
            <a:r>
              <a:rPr kumimoji="0" lang="en-GB"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ΚΗ</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fr-F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P.G. 34, 709 </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Β</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lang="el-GR" dirty="0">
                <a:ea typeface="Times New Roman" panose="02020603050405020304" pitchFamily="18" charset="0"/>
                <a:cs typeface="Times New Roman" panose="02020603050405020304" pitchFamily="18" charset="0"/>
              </a:rPr>
              <a:t>.</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p>
          <a:p>
            <a:r>
              <a:rPr lang="el-GR" dirty="0"/>
              <a:t>Οι μεγάλες απαιτήσεις που έχει η ασκητική ζωή υπαινίσσονται ανοιχτά την πίστη στη θεία βοήθεια που θα δοθεί σ’ έναν άνθρωπο καλής θέλησης, καθώς και στο γεγονός ότι η δύναμη του Θεού κάνει το αδύνατο δυνατό. </a:t>
            </a:r>
          </a:p>
          <a:p>
            <a:r>
              <a:rPr kumimoji="0" lang="el-GR" b="0" i="0" u="none" strike="noStrike" cap="none" normalizeH="0" baseline="0" dirty="0">
                <a:ln>
                  <a:noFill/>
                </a:ln>
                <a:solidFill>
                  <a:srgbClr val="000000"/>
                </a:solidFill>
                <a:effectLst/>
                <a:ea typeface="Times New Roman" panose="02020603050405020304" pitchFamily="18" charset="0"/>
                <a:cs typeface="Times New Roman" panose="02020603050405020304" pitchFamily="18" charset="0"/>
              </a:rPr>
              <a:t>Ο άνθρωπος γνωρίζει πάντοτε ότι «</a:t>
            </a:r>
            <a:r>
              <a:rPr kumimoji="0" lang="el-GR" b="0" i="1" u="none" strike="noStrike" cap="none" normalizeH="0" baseline="0" dirty="0">
                <a:ln>
                  <a:noFill/>
                </a:ln>
                <a:solidFill>
                  <a:srgbClr val="000000"/>
                </a:solidFill>
                <a:effectLst/>
                <a:ea typeface="Times New Roman" panose="02020603050405020304" pitchFamily="18" charset="0"/>
                <a:cs typeface="Times New Roman" panose="02020603050405020304" pitchFamily="18" charset="0"/>
              </a:rPr>
              <a:t>ἡ </a:t>
            </a:r>
            <a:r>
              <a:rPr kumimoji="0" lang="el-GR" b="0" i="1" u="none" strike="noStrike" cap="none" normalizeH="0" baseline="0" dirty="0" err="1">
                <a:ln>
                  <a:noFill/>
                </a:ln>
                <a:solidFill>
                  <a:srgbClr val="000000"/>
                </a:solidFill>
                <a:effectLst/>
                <a:ea typeface="Times New Roman" panose="02020603050405020304" pitchFamily="18" charset="0"/>
                <a:cs typeface="Times New Roman" panose="02020603050405020304" pitchFamily="18" charset="0"/>
              </a:rPr>
              <a:t>αὐτοϊσχὺς</a:t>
            </a:r>
            <a:r>
              <a:rPr kumimoji="0" lang="el-GR" b="0" i="1" u="none" strike="noStrike" cap="none" normalizeH="0" baseline="0" dirty="0">
                <a:ln>
                  <a:noFill/>
                </a:ln>
                <a:solidFill>
                  <a:srgbClr val="000000"/>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rgbClr val="000000"/>
                </a:solidFill>
                <a:effectLst/>
                <a:ea typeface="Times New Roman" panose="02020603050405020304" pitchFamily="18" charset="0"/>
                <a:cs typeface="Times New Roman" panose="02020603050405020304" pitchFamily="18" charset="0"/>
              </a:rPr>
              <a:t>καὶ</a:t>
            </a:r>
            <a:r>
              <a:rPr kumimoji="0" lang="el-GR" b="0" i="1" u="none" strike="noStrike" cap="none" normalizeH="0" baseline="0" dirty="0">
                <a:ln>
                  <a:noFill/>
                </a:ln>
                <a:solidFill>
                  <a:srgbClr val="000000"/>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rgbClr val="000000"/>
                </a:solidFill>
                <a:effectLst/>
                <a:ea typeface="Times New Roman" panose="02020603050405020304" pitchFamily="18" charset="0"/>
                <a:cs typeface="Times New Roman" panose="02020603050405020304" pitchFamily="18" charset="0"/>
              </a:rPr>
              <a:t>αὐτοστερέωμα</a:t>
            </a:r>
            <a:r>
              <a:rPr kumimoji="0" lang="el-GR" b="0" i="1" u="none" strike="noStrike" cap="none" normalizeH="0" baseline="0" dirty="0">
                <a:ln>
                  <a:noFill/>
                </a:ln>
                <a:solidFill>
                  <a:srgbClr val="000000"/>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rgbClr val="000000"/>
                </a:solidFill>
                <a:effectLst/>
                <a:ea typeface="Times New Roman" panose="02020603050405020304" pitchFamily="18" charset="0"/>
                <a:cs typeface="Times New Roman" panose="02020603050405020304" pitchFamily="18" charset="0"/>
              </a:rPr>
              <a:t>τῶν</a:t>
            </a:r>
            <a:r>
              <a:rPr kumimoji="0" lang="el-GR" b="0" i="1" u="none" strike="noStrike" cap="none" normalizeH="0" baseline="0" dirty="0">
                <a:ln>
                  <a:noFill/>
                </a:ln>
                <a:solidFill>
                  <a:srgbClr val="000000"/>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rgbClr val="000000"/>
                </a:solidFill>
                <a:effectLst/>
                <a:ea typeface="Times New Roman" panose="02020603050405020304" pitchFamily="18" charset="0"/>
                <a:cs typeface="Times New Roman" panose="02020603050405020304" pitchFamily="18" charset="0"/>
              </a:rPr>
              <a:t>ἁγίων</a:t>
            </a:r>
            <a:r>
              <a:rPr kumimoji="0" lang="el-GR" b="0" i="1" u="none" strike="noStrike" cap="none" normalizeH="0" baseline="0" dirty="0">
                <a:ln>
                  <a:noFill/>
                </a:ln>
                <a:solidFill>
                  <a:srgbClr val="000000"/>
                </a:solidFill>
                <a:effectLst/>
                <a:ea typeface="Times New Roman" panose="02020603050405020304" pitchFamily="18" charset="0"/>
                <a:cs typeface="Times New Roman" panose="02020603050405020304" pitchFamily="18" charset="0"/>
              </a:rPr>
              <a:t>, ὁ Κύριός </a:t>
            </a:r>
            <a:r>
              <a:rPr kumimoji="0" lang="el-GR" b="0" i="1" u="none" strike="noStrike" cap="none" normalizeH="0" baseline="0" dirty="0" err="1">
                <a:ln>
                  <a:noFill/>
                </a:ln>
                <a:solidFill>
                  <a:srgbClr val="000000"/>
                </a:solidFill>
                <a:effectLst/>
                <a:ea typeface="Times New Roman" panose="02020603050405020304" pitchFamily="18" charset="0"/>
                <a:cs typeface="Times New Roman" panose="02020603050405020304" pitchFamily="18" charset="0"/>
              </a:rPr>
              <a:t>ἐστιν</a:t>
            </a:r>
            <a:r>
              <a:rPr lang="el-GR" dirty="0">
                <a:solidFill>
                  <a:srgbClr val="000000"/>
                </a:solidFill>
                <a:ea typeface="Times New Roman" panose="02020603050405020304" pitchFamily="18" charset="0"/>
                <a:cs typeface="Times New Roman" panose="02020603050405020304" pitchFamily="18" charset="0"/>
              </a:rPr>
              <a:t>»</a:t>
            </a:r>
            <a:r>
              <a:rPr kumimoji="0" lang="el-GR" b="0" i="0" u="none" strike="noStrike" cap="none" normalizeH="0" dirty="0">
                <a:ln>
                  <a:noFill/>
                </a:ln>
                <a:solidFill>
                  <a:srgbClr val="000000"/>
                </a:solidFill>
                <a:effectLst/>
                <a:ea typeface="Times New Roman" panose="02020603050405020304" pitchFamily="18" charset="0"/>
                <a:cs typeface="Times New Roman" panose="02020603050405020304" pitchFamily="18" charset="0"/>
              </a:rPr>
              <a:t> </a:t>
            </a:r>
            <a:r>
              <a:rPr kumimoji="0" lang="el-GR" b="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en-GB"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Σχόλι</a:t>
            </a:r>
            <a:r>
              <a:rPr kumimoji="0" lang="en-GB"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α εἰς το</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ὺ</a:t>
            </a:r>
            <a:r>
              <a:rPr kumimoji="0" lang="en-GB"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ς Ψα</a:t>
            </a:r>
            <a:r>
              <a:rPr kumimoji="0" lang="en-GB"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λμούς</a:t>
            </a:r>
            <a:r>
              <a:rPr kumimoji="0" lang="fr-F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P.G. 12, 1224 C</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endParaRPr kumimoji="0" lang="fr-FR" b="0" i="0" u="none" strike="noStrike" cap="none" normalizeH="0" baseline="0" dirty="0">
              <a:ln>
                <a:noFill/>
              </a:ln>
              <a:solidFill>
                <a:schemeClr val="tx1"/>
              </a:solidFill>
              <a:effectLst/>
            </a:endParaRPr>
          </a:p>
          <a:p>
            <a:pPr marL="0" indent="0">
              <a:buNone/>
            </a:pPr>
            <a:endParaRPr lang="el-GR" dirty="0"/>
          </a:p>
        </p:txBody>
      </p:sp>
    </p:spTree>
    <p:extLst>
      <p:ext uri="{BB962C8B-B14F-4D97-AF65-F5344CB8AC3E}">
        <p14:creationId xmlns:p14="http://schemas.microsoft.com/office/powerpoint/2010/main" val="1573124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1"/>
            <a:ext cx="12192000" cy="566670"/>
          </a:xfrm>
        </p:spPr>
        <p:txBody>
          <a:bodyPr>
            <a:normAutofit fontScale="90000"/>
          </a:bodyPr>
          <a:lstStyle/>
          <a:p>
            <a:pPr algn="ctr"/>
            <a:r>
              <a:rPr lang="el-GR" dirty="0"/>
              <a:t>Η δύναμη της "συμμετρίας" και η αρχή της «συνεργίας</a:t>
            </a:r>
          </a:p>
        </p:txBody>
      </p:sp>
      <p:sp>
        <p:nvSpPr>
          <p:cNvPr id="3" name="Θέση περιεχομένου 2"/>
          <p:cNvSpPr>
            <a:spLocks noGrp="1"/>
          </p:cNvSpPr>
          <p:nvPr>
            <p:ph idx="1"/>
          </p:nvPr>
        </p:nvSpPr>
        <p:spPr>
          <a:xfrm>
            <a:off x="0" y="566670"/>
            <a:ext cx="12192000" cy="6291329"/>
          </a:xfrm>
        </p:spPr>
        <p:txBody>
          <a:bodyPr>
            <a:normAutofit lnSpcReduction="10000"/>
          </a:bodyPr>
          <a:lstStyle/>
          <a:p>
            <a:r>
              <a:rPr lang="el-GR" dirty="0"/>
              <a:t>Η αρχή της συνεργίας είναι απαράβατη, ενώ η απόρριψη της θεμελιακής αυτής θέσης αποδεικνύεται πλανερή και πνευματικά επικίνδυνη. Όταν η ψυχή νομίζει ότι όσα έχει κατορθώσει τα έχει εργαστεί μόνο με τη δική της δύναμη, χωρίς τη συνεργία του Αγίου Πνεύματος, βρίσκεται σε πλάνη</a:t>
            </a:r>
            <a:r>
              <a:rPr lang="fr-FR" dirty="0"/>
              <a:t>: "</a:t>
            </a:r>
            <a:r>
              <a:rPr lang="el-GR" i="1" dirty="0" err="1"/>
              <a:t>Ὅσα</a:t>
            </a:r>
            <a:r>
              <a:rPr lang="el-GR" i="1" dirty="0"/>
              <a:t> </a:t>
            </a:r>
            <a:r>
              <a:rPr lang="el-GR" i="1" dirty="0" err="1"/>
              <a:t>γὰρ</a:t>
            </a:r>
            <a:r>
              <a:rPr lang="el-GR" i="1" dirty="0"/>
              <a:t> </a:t>
            </a:r>
            <a:r>
              <a:rPr lang="el-GR" i="1" dirty="0" err="1"/>
              <a:t>ἀφ</a:t>
            </a:r>
            <a:r>
              <a:rPr lang="fr-FR" i="1" dirty="0"/>
              <a:t>’ </a:t>
            </a:r>
            <a:r>
              <a:rPr lang="el-GR" i="1" dirty="0" err="1"/>
              <a:t>ἑαυτῆς</a:t>
            </a:r>
            <a:r>
              <a:rPr lang="el-GR" i="1" dirty="0"/>
              <a:t> ἡ </a:t>
            </a:r>
            <a:r>
              <a:rPr lang="el-GR" i="1" dirty="0" err="1"/>
              <a:t>ψυχὴ</a:t>
            </a:r>
            <a:r>
              <a:rPr lang="el-GR" i="1" dirty="0"/>
              <a:t> </a:t>
            </a:r>
            <a:r>
              <a:rPr lang="el-GR" i="1" dirty="0" err="1"/>
              <a:t>δοκεῖ</a:t>
            </a:r>
            <a:r>
              <a:rPr lang="el-GR" i="1" dirty="0"/>
              <a:t> </a:t>
            </a:r>
            <a:r>
              <a:rPr lang="el-GR" i="1" dirty="0" err="1"/>
              <a:t>ποιεῖν</a:t>
            </a:r>
            <a:r>
              <a:rPr lang="el-GR" i="1" dirty="0"/>
              <a:t> </a:t>
            </a:r>
            <a:r>
              <a:rPr lang="el-GR" i="1" dirty="0" err="1"/>
              <a:t>καὶ</a:t>
            </a:r>
            <a:r>
              <a:rPr lang="el-GR" i="1" dirty="0"/>
              <a:t> </a:t>
            </a:r>
            <a:r>
              <a:rPr lang="el-GR" i="1" dirty="0" err="1"/>
              <a:t>ἐπιμελεῖσθαι</a:t>
            </a:r>
            <a:r>
              <a:rPr lang="fr-FR" i="1" dirty="0"/>
              <a:t>, </a:t>
            </a:r>
            <a:r>
              <a:rPr lang="el-GR" i="1" dirty="0" err="1"/>
              <a:t>καὶ</a:t>
            </a:r>
            <a:r>
              <a:rPr lang="el-GR" i="1" dirty="0"/>
              <a:t> </a:t>
            </a:r>
            <a:r>
              <a:rPr lang="el-GR" i="1" dirty="0" err="1"/>
              <a:t>ἐπιτηδεύειν</a:t>
            </a:r>
            <a:r>
              <a:rPr lang="fr-FR" i="1" dirty="0"/>
              <a:t>, </a:t>
            </a:r>
            <a:r>
              <a:rPr lang="el-GR" i="1" dirty="0" err="1"/>
              <a:t>τῇ</a:t>
            </a:r>
            <a:r>
              <a:rPr lang="el-GR" i="1" dirty="0"/>
              <a:t> </a:t>
            </a:r>
            <a:r>
              <a:rPr lang="el-GR" i="1" dirty="0" err="1"/>
              <a:t>ἰδίᾳ</a:t>
            </a:r>
            <a:r>
              <a:rPr lang="el-GR" i="1" dirty="0"/>
              <a:t> δυνάμει μόνον </a:t>
            </a:r>
            <a:r>
              <a:rPr lang="el-GR" i="1" dirty="0" err="1"/>
              <a:t>ἐπερειδομένη</a:t>
            </a:r>
            <a:r>
              <a:rPr lang="el-GR" i="1" dirty="0"/>
              <a:t> δι</a:t>
            </a:r>
            <a:r>
              <a:rPr lang="fr-FR" i="1" dirty="0"/>
              <a:t>’ </a:t>
            </a:r>
            <a:r>
              <a:rPr lang="el-GR" i="1" dirty="0" err="1"/>
              <a:t>ἑαυτῆς</a:t>
            </a:r>
            <a:r>
              <a:rPr lang="el-GR" i="1" dirty="0"/>
              <a:t> </a:t>
            </a:r>
            <a:r>
              <a:rPr lang="el-GR" i="1" dirty="0" err="1"/>
              <a:t>ἄνευ</a:t>
            </a:r>
            <a:r>
              <a:rPr lang="el-GR" i="1" dirty="0"/>
              <a:t> </a:t>
            </a:r>
            <a:r>
              <a:rPr lang="el-GR" i="1" dirty="0" err="1"/>
              <a:t>τῆς</a:t>
            </a:r>
            <a:r>
              <a:rPr lang="el-GR" i="1" dirty="0"/>
              <a:t> συνεργίας </a:t>
            </a:r>
            <a:r>
              <a:rPr lang="el-GR" i="1" dirty="0" err="1"/>
              <a:t>τοῦ</a:t>
            </a:r>
            <a:r>
              <a:rPr lang="el-GR" i="1" dirty="0"/>
              <a:t> Πνεύματος </a:t>
            </a:r>
            <a:r>
              <a:rPr lang="el-GR" i="1" dirty="0" err="1"/>
              <a:t>κατεργάζεσθαι</a:t>
            </a:r>
            <a:r>
              <a:rPr lang="fr-FR" i="1" dirty="0"/>
              <a:t>, </a:t>
            </a:r>
            <a:r>
              <a:rPr lang="el-GR" i="1" dirty="0"/>
              <a:t>πολύ </a:t>
            </a:r>
            <a:r>
              <a:rPr lang="el-GR" i="1" dirty="0" err="1"/>
              <a:t>πλανᾶται</a:t>
            </a:r>
            <a:r>
              <a:rPr lang="fr-FR" dirty="0"/>
              <a:t>"</a:t>
            </a:r>
            <a:r>
              <a:rPr lang="el-GR" i="1" dirty="0"/>
              <a:t> </a:t>
            </a:r>
            <a:r>
              <a:rPr lang="el-GR" dirty="0"/>
              <a:t>(</a:t>
            </a:r>
            <a:r>
              <a:rPr lang="el-GR" i="1" dirty="0"/>
              <a:t>Ὁ</a:t>
            </a:r>
            <a:r>
              <a:rPr lang="en-GB" i="1" dirty="0" err="1"/>
              <a:t>μιλί</a:t>
            </a:r>
            <a:r>
              <a:rPr lang="en-GB" i="1" dirty="0"/>
              <a:t>αι Πνευματικα</a:t>
            </a:r>
            <a:r>
              <a:rPr lang="fr-FR" i="1" dirty="0"/>
              <a:t>ὶ </a:t>
            </a:r>
            <a:r>
              <a:rPr lang="en-GB" i="1" dirty="0"/>
              <a:t>ΚΔ</a:t>
            </a:r>
            <a:r>
              <a:rPr lang="el-GR" i="1" dirty="0"/>
              <a:t>΄</a:t>
            </a:r>
            <a:r>
              <a:rPr lang="fr-FR" i="1" dirty="0"/>
              <a:t>,</a:t>
            </a:r>
            <a:r>
              <a:rPr lang="fr-FR" dirty="0"/>
              <a:t> PG 34, 665 </a:t>
            </a:r>
            <a:r>
              <a:rPr lang="en-GB" dirty="0"/>
              <a:t>Β</a:t>
            </a:r>
            <a:r>
              <a:rPr lang="el-GR" dirty="0"/>
              <a:t>).</a:t>
            </a:r>
          </a:p>
          <a:p>
            <a:r>
              <a:rPr lang="el-GR" dirty="0"/>
              <a:t>Η ανθρώπινη </a:t>
            </a:r>
            <a:r>
              <a:rPr lang="el-GR" dirty="0" err="1"/>
              <a:t>αυτοσωτηρία</a:t>
            </a:r>
            <a:r>
              <a:rPr lang="el-GR" dirty="0"/>
              <a:t> όχι μόνο αναιρείται, αλλά ταυτίζεται απόλυτα με τη ματαιοδοξία</a:t>
            </a:r>
            <a:r>
              <a:rPr lang="fr-FR" dirty="0"/>
              <a:t>:  "</a:t>
            </a:r>
            <a:r>
              <a:rPr lang="el-GR" i="1" dirty="0" err="1"/>
              <a:t>οὐ</a:t>
            </a:r>
            <a:r>
              <a:rPr lang="el-GR" i="1" dirty="0"/>
              <a:t> </a:t>
            </a:r>
            <a:r>
              <a:rPr lang="el-GR" i="1" dirty="0" err="1"/>
              <a:t>διὰ</a:t>
            </a:r>
            <a:r>
              <a:rPr lang="el-GR" i="1" dirty="0"/>
              <a:t> </a:t>
            </a:r>
            <a:r>
              <a:rPr lang="el-GR" i="1" dirty="0" err="1"/>
              <a:t>ἀνθρωπίνης</a:t>
            </a:r>
            <a:r>
              <a:rPr lang="fr-FR" i="1" dirty="0"/>
              <a:t>... </a:t>
            </a:r>
            <a:r>
              <a:rPr lang="el-GR" i="1" dirty="0"/>
              <a:t>συμμαχίας </a:t>
            </a:r>
            <a:r>
              <a:rPr lang="el-GR" i="1" dirty="0" err="1"/>
              <a:t>τῶν</a:t>
            </a:r>
            <a:r>
              <a:rPr lang="el-GR" i="1" dirty="0"/>
              <a:t> </a:t>
            </a:r>
            <a:r>
              <a:rPr lang="el-GR" i="1" dirty="0" err="1"/>
              <a:t>ἐπελευσομένων</a:t>
            </a:r>
            <a:r>
              <a:rPr lang="el-GR" i="1" dirty="0"/>
              <a:t> </a:t>
            </a:r>
            <a:r>
              <a:rPr lang="el-GR" i="1" dirty="0" err="1"/>
              <a:t>ἡμῖν</a:t>
            </a:r>
            <a:r>
              <a:rPr lang="el-GR" i="1" dirty="0"/>
              <a:t> θλίψεων </a:t>
            </a:r>
            <a:r>
              <a:rPr lang="el-GR" i="1" dirty="0" err="1"/>
              <a:t>ἐλπίζομεν</a:t>
            </a:r>
            <a:r>
              <a:rPr lang="el-GR" i="1" dirty="0"/>
              <a:t> </a:t>
            </a:r>
            <a:r>
              <a:rPr lang="el-GR" i="1" dirty="0" err="1"/>
              <a:t>ἐλευθερωθήσεσθαι</a:t>
            </a:r>
            <a:r>
              <a:rPr lang="el-GR" i="1" dirty="0"/>
              <a:t> </a:t>
            </a:r>
            <a:r>
              <a:rPr lang="el-GR" i="1" dirty="0" err="1"/>
              <a:t>ἀλλ</a:t>
            </a:r>
            <a:r>
              <a:rPr lang="fr-FR" i="1" dirty="0"/>
              <a:t>’ </a:t>
            </a:r>
            <a:r>
              <a:rPr lang="el-GR" i="1" dirty="0"/>
              <a:t>ἤ </a:t>
            </a:r>
            <a:r>
              <a:rPr lang="el-GR" i="1" dirty="0" err="1"/>
              <a:t>διὰ</a:t>
            </a:r>
            <a:r>
              <a:rPr lang="el-GR" i="1" dirty="0"/>
              <a:t> </a:t>
            </a:r>
            <a:r>
              <a:rPr lang="el-GR" i="1" dirty="0" err="1"/>
              <a:t>τῆς</a:t>
            </a:r>
            <a:r>
              <a:rPr lang="el-GR" i="1" dirty="0"/>
              <a:t> </a:t>
            </a:r>
            <a:r>
              <a:rPr lang="el-GR" i="1" dirty="0" err="1"/>
              <a:t>σῆς</a:t>
            </a:r>
            <a:r>
              <a:rPr lang="el-GR" i="1" dirty="0"/>
              <a:t> μόνης </a:t>
            </a:r>
            <a:r>
              <a:rPr lang="el-GR" i="1" dirty="0" err="1"/>
              <a:t>ἐπικουρίας</a:t>
            </a:r>
            <a:r>
              <a:rPr lang="fr-FR" i="1" dirty="0"/>
              <a:t>... </a:t>
            </a:r>
            <a:r>
              <a:rPr lang="el-GR" b="1" i="1" dirty="0" err="1"/>
              <a:t>Πᾶς</a:t>
            </a:r>
            <a:r>
              <a:rPr lang="el-GR" b="1" i="1" dirty="0"/>
              <a:t> </a:t>
            </a:r>
            <a:r>
              <a:rPr lang="el-GR" b="1" i="1" dirty="0" err="1"/>
              <a:t>γὰρ</a:t>
            </a:r>
            <a:r>
              <a:rPr lang="el-GR" b="1" i="1" dirty="0"/>
              <a:t> ὁ </a:t>
            </a:r>
            <a:r>
              <a:rPr lang="el-GR" b="1" i="1" dirty="0" err="1"/>
              <a:t>ἐλπίζων</a:t>
            </a:r>
            <a:r>
              <a:rPr lang="el-GR" b="1" i="1" dirty="0"/>
              <a:t> </a:t>
            </a:r>
            <a:r>
              <a:rPr lang="el-GR" b="1" i="1" dirty="0" err="1"/>
              <a:t>ἐπὶ</a:t>
            </a:r>
            <a:r>
              <a:rPr lang="el-GR" b="1" i="1" dirty="0"/>
              <a:t> </a:t>
            </a:r>
            <a:r>
              <a:rPr lang="el-GR" b="1" i="1" dirty="0" err="1"/>
              <a:t>σωτηρίαν</a:t>
            </a:r>
            <a:r>
              <a:rPr lang="el-GR" b="1" i="1" dirty="0"/>
              <a:t> </a:t>
            </a:r>
            <a:r>
              <a:rPr lang="el-GR" b="1" i="1" dirty="0" err="1"/>
              <a:t>ἀνθρώπου</a:t>
            </a:r>
            <a:r>
              <a:rPr lang="el-GR" b="1" i="1" dirty="0"/>
              <a:t> </a:t>
            </a:r>
            <a:r>
              <a:rPr lang="el-GR" b="1" i="1" dirty="0" err="1"/>
              <a:t>εἰς</a:t>
            </a:r>
            <a:r>
              <a:rPr lang="el-GR" b="1" i="1" dirty="0"/>
              <a:t> </a:t>
            </a:r>
            <a:r>
              <a:rPr lang="el-GR" b="1" i="1" dirty="0" err="1"/>
              <a:t>ματαίαν</a:t>
            </a:r>
            <a:r>
              <a:rPr lang="el-GR" b="1" i="1" dirty="0"/>
              <a:t> </a:t>
            </a:r>
            <a:r>
              <a:rPr lang="el-GR" b="1" i="1" dirty="0" err="1"/>
              <a:t>ἐλπίδα</a:t>
            </a:r>
            <a:r>
              <a:rPr lang="el-GR" b="1" i="1" dirty="0"/>
              <a:t> </a:t>
            </a:r>
            <a:r>
              <a:rPr lang="el-GR" b="1" i="1" dirty="0" err="1"/>
              <a:t>ἤλπισε</a:t>
            </a:r>
            <a:r>
              <a:rPr lang="fr-FR" dirty="0"/>
              <a:t>"</a:t>
            </a:r>
            <a:r>
              <a:rPr lang="el-GR" i="1" dirty="0"/>
              <a:t> </a:t>
            </a:r>
            <a:r>
              <a:rPr lang="el-GR" dirty="0"/>
              <a:t>(</a:t>
            </a:r>
            <a:r>
              <a:rPr lang="el-GR" i="1" dirty="0" err="1"/>
              <a:t>Ὑπόμνημα</a:t>
            </a:r>
            <a:r>
              <a:rPr lang="el-GR" i="1" dirty="0"/>
              <a:t> </a:t>
            </a:r>
            <a:r>
              <a:rPr lang="el-GR" i="1" dirty="0" err="1"/>
              <a:t>εἰς</a:t>
            </a:r>
            <a:r>
              <a:rPr lang="el-GR" i="1" dirty="0"/>
              <a:t> </a:t>
            </a:r>
            <a:r>
              <a:rPr lang="el-GR" i="1" dirty="0" err="1"/>
              <a:t>τοὺς</a:t>
            </a:r>
            <a:r>
              <a:rPr lang="el-GR" i="1" dirty="0"/>
              <a:t> Ψαλμούς</a:t>
            </a:r>
            <a:r>
              <a:rPr lang="fr-FR" dirty="0"/>
              <a:t>, PG 27, 272C</a:t>
            </a:r>
            <a:r>
              <a:rPr lang="el-GR" dirty="0"/>
              <a:t>)</a:t>
            </a:r>
            <a:r>
              <a:rPr lang="fr-FR" dirty="0"/>
              <a:t>.</a:t>
            </a:r>
            <a:endParaRPr lang="el-GR" dirty="0"/>
          </a:p>
          <a:p>
            <a:r>
              <a:rPr lang="el-GR" dirty="0"/>
              <a:t>Η αυτοεπίγνωση συνίσταται στην ομολογία της </a:t>
            </a:r>
            <a:r>
              <a:rPr lang="el-GR" dirty="0" err="1"/>
              <a:t>περιοριστικότητας</a:t>
            </a:r>
            <a:r>
              <a:rPr lang="el-GR" dirty="0"/>
              <a:t> των κτιστών δεδομένων της ανθρώπινης ύπαρξης, που οδηγεί τον άνθρωπο στην παραδοχή "</a:t>
            </a:r>
            <a:r>
              <a:rPr lang="el-GR" i="1" dirty="0" err="1"/>
              <a:t>ἐγὼ</a:t>
            </a:r>
            <a:r>
              <a:rPr lang="el-GR" i="1" dirty="0"/>
              <a:t> </a:t>
            </a:r>
            <a:r>
              <a:rPr lang="el-GR" i="1" dirty="0" err="1"/>
              <a:t>οὐ</a:t>
            </a:r>
            <a:r>
              <a:rPr lang="el-GR" i="1" dirty="0"/>
              <a:t> δυνατός </a:t>
            </a:r>
            <a:r>
              <a:rPr lang="el-GR" i="1" dirty="0" err="1"/>
              <a:t>εἰμι</a:t>
            </a:r>
            <a:r>
              <a:rPr lang="el-GR" i="1" dirty="0"/>
              <a:t> </a:t>
            </a:r>
            <a:r>
              <a:rPr lang="el-GR" i="1" dirty="0" err="1"/>
              <a:t>ὡς</a:t>
            </a:r>
            <a:r>
              <a:rPr lang="el-GR" i="1" dirty="0"/>
              <a:t> </a:t>
            </a:r>
            <a:r>
              <a:rPr lang="el-GR" i="1" dirty="0" err="1"/>
              <a:t>ὑπὸ</a:t>
            </a:r>
            <a:r>
              <a:rPr lang="el-GR" i="1" dirty="0"/>
              <a:t> </a:t>
            </a:r>
            <a:r>
              <a:rPr lang="el-GR" i="1" dirty="0" err="1"/>
              <a:t>τῶν</a:t>
            </a:r>
            <a:r>
              <a:rPr lang="el-GR" i="1" dirty="0"/>
              <a:t> </a:t>
            </a:r>
            <a:r>
              <a:rPr lang="el-GR" i="1" dirty="0" err="1"/>
              <a:t>πειρασμῶν</a:t>
            </a:r>
            <a:r>
              <a:rPr lang="el-GR" i="1" dirty="0"/>
              <a:t> </a:t>
            </a:r>
            <a:r>
              <a:rPr lang="el-GR" i="1" dirty="0" err="1"/>
              <a:t>ἡττώμενος</a:t>
            </a:r>
            <a:r>
              <a:rPr lang="el-GR" i="1" dirty="0"/>
              <a:t>· </a:t>
            </a:r>
            <a:r>
              <a:rPr lang="el-GR" i="1" dirty="0" err="1"/>
              <a:t>τὴν</a:t>
            </a:r>
            <a:r>
              <a:rPr lang="el-GR" i="1" dirty="0"/>
              <a:t> </a:t>
            </a:r>
            <a:r>
              <a:rPr lang="el-GR" i="1" dirty="0" err="1"/>
              <a:t>ναῦν</a:t>
            </a:r>
            <a:r>
              <a:rPr lang="el-GR" i="1" dirty="0"/>
              <a:t> </a:t>
            </a:r>
            <a:r>
              <a:rPr lang="el-GR" i="1" dirty="0" err="1"/>
              <a:t>τὸν</a:t>
            </a:r>
            <a:r>
              <a:rPr lang="el-GR" i="1" dirty="0"/>
              <a:t> </a:t>
            </a:r>
            <a:r>
              <a:rPr lang="el-GR" i="1" dirty="0" err="1"/>
              <a:t>επίγειον</a:t>
            </a:r>
            <a:r>
              <a:rPr lang="el-GR" i="1" dirty="0"/>
              <a:t> </a:t>
            </a:r>
            <a:r>
              <a:rPr lang="el-GR" i="1" dirty="0" err="1"/>
              <a:t>βίον</a:t>
            </a:r>
            <a:r>
              <a:rPr lang="el-GR" i="1" dirty="0"/>
              <a:t> </a:t>
            </a:r>
            <a:r>
              <a:rPr lang="el-GR" i="1" dirty="0" err="1"/>
              <a:t>ὅλην</a:t>
            </a:r>
            <a:r>
              <a:rPr lang="el-GR" i="1" dirty="0"/>
              <a:t> </a:t>
            </a:r>
            <a:r>
              <a:rPr lang="el-GR" i="1" dirty="0" err="1"/>
              <a:t>τῷ</a:t>
            </a:r>
            <a:r>
              <a:rPr lang="el-GR" i="1" dirty="0"/>
              <a:t> </a:t>
            </a:r>
            <a:r>
              <a:rPr lang="el-GR" i="1" dirty="0" err="1"/>
              <a:t>κυβερνήτῃ</a:t>
            </a:r>
            <a:r>
              <a:rPr lang="el-GR" i="1" dirty="0"/>
              <a:t> </a:t>
            </a:r>
            <a:r>
              <a:rPr lang="el-GR" i="1" dirty="0" err="1"/>
              <a:t>παρέδωκα</a:t>
            </a:r>
            <a:r>
              <a:rPr lang="el-GR" i="1" dirty="0"/>
              <a:t> </a:t>
            </a:r>
            <a:r>
              <a:rPr lang="el-GR" i="1" dirty="0" err="1"/>
              <a:t>τοῦ</a:t>
            </a:r>
            <a:r>
              <a:rPr lang="el-GR" i="1" dirty="0"/>
              <a:t> </a:t>
            </a:r>
            <a:r>
              <a:rPr lang="el-GR" i="1" dirty="0" err="1"/>
              <a:t>μὴ</a:t>
            </a:r>
            <a:r>
              <a:rPr lang="el-GR" i="1" dirty="0"/>
              <a:t> </a:t>
            </a:r>
            <a:r>
              <a:rPr lang="el-GR" i="1" dirty="0" err="1"/>
              <a:t>εἶναι</a:t>
            </a:r>
            <a:r>
              <a:rPr lang="el-GR" i="1" dirty="0"/>
              <a:t> </a:t>
            </a:r>
            <a:r>
              <a:rPr lang="el-GR" i="1" dirty="0" err="1"/>
              <a:t>τὴν</a:t>
            </a:r>
            <a:r>
              <a:rPr lang="el-GR" i="1" dirty="0"/>
              <a:t> </a:t>
            </a:r>
            <a:r>
              <a:rPr lang="el-GR" i="1" dirty="0" err="1"/>
              <a:t>πεποίθησιν</a:t>
            </a:r>
            <a:r>
              <a:rPr lang="el-GR" i="1" dirty="0"/>
              <a:t> </a:t>
            </a:r>
            <a:r>
              <a:rPr lang="el-GR" i="1" dirty="0" err="1"/>
              <a:t>ἡμῶν</a:t>
            </a:r>
            <a:r>
              <a:rPr lang="el-GR" i="1" dirty="0"/>
              <a:t> </a:t>
            </a:r>
            <a:r>
              <a:rPr lang="el-GR" i="1" dirty="0" err="1"/>
              <a:t>ἐφ</a:t>
            </a:r>
            <a:r>
              <a:rPr lang="el-GR" i="1" dirty="0"/>
              <a:t>’ </a:t>
            </a:r>
            <a:r>
              <a:rPr lang="el-GR" i="1" dirty="0" err="1"/>
              <a:t>ἡμῖν</a:t>
            </a:r>
            <a:r>
              <a:rPr lang="el-GR" i="1" dirty="0"/>
              <a:t> </a:t>
            </a:r>
            <a:r>
              <a:rPr lang="el-GR" i="1" dirty="0" err="1"/>
              <a:t>ἀλλ</a:t>
            </a:r>
            <a:r>
              <a:rPr lang="el-GR" i="1" dirty="0"/>
              <a:t> </a:t>
            </a:r>
            <a:r>
              <a:rPr lang="el-GR" i="1" dirty="0" err="1"/>
              <a:t>ἐπὶ</a:t>
            </a:r>
            <a:r>
              <a:rPr lang="el-GR" i="1" dirty="0"/>
              <a:t> </a:t>
            </a:r>
            <a:r>
              <a:rPr lang="el-GR" i="1" dirty="0" err="1"/>
              <a:t>τῷ</a:t>
            </a:r>
            <a:r>
              <a:rPr lang="el-GR" i="1" dirty="0"/>
              <a:t> </a:t>
            </a:r>
            <a:r>
              <a:rPr lang="el-GR" i="1" dirty="0" err="1"/>
              <a:t>θεῷ</a:t>
            </a:r>
            <a:r>
              <a:rPr lang="el-GR" i="1" dirty="0"/>
              <a:t> </a:t>
            </a:r>
            <a:r>
              <a:rPr lang="el-GR" i="1" dirty="0" err="1"/>
              <a:t>τῷ</a:t>
            </a:r>
            <a:r>
              <a:rPr lang="el-GR" i="1" dirty="0"/>
              <a:t> πνεύματι </a:t>
            </a:r>
            <a:r>
              <a:rPr lang="el-GR" i="1" dirty="0" err="1"/>
              <a:t>ἐπιτιμοῦντι</a:t>
            </a:r>
            <a:r>
              <a:rPr lang="el-GR" i="1" dirty="0"/>
              <a:t>.</a:t>
            </a:r>
            <a:r>
              <a:rPr lang="el-GR" dirty="0"/>
              <a:t>.."</a:t>
            </a:r>
            <a:r>
              <a:rPr lang="fr-FR" dirty="0"/>
              <a:t> </a:t>
            </a:r>
            <a:r>
              <a:rPr lang="el-GR" dirty="0"/>
              <a:t>(</a:t>
            </a:r>
            <a:r>
              <a:rPr lang="el-GR" i="1" dirty="0" err="1"/>
              <a:t>Ἐπιστολὴ</a:t>
            </a:r>
            <a:r>
              <a:rPr lang="el-GR" i="1" dirty="0"/>
              <a:t> ς΄</a:t>
            </a:r>
            <a:r>
              <a:rPr lang="fr-FR" i="1" dirty="0"/>
              <a:t>,</a:t>
            </a:r>
            <a:r>
              <a:rPr lang="fr-FR" dirty="0"/>
              <a:t> Frank. </a:t>
            </a:r>
            <a:r>
              <a:rPr lang="el-GR" dirty="0"/>
              <a:t>σ</a:t>
            </a:r>
            <a:r>
              <a:rPr lang="fr-FR" dirty="0"/>
              <a:t>. 571</a:t>
            </a:r>
            <a:r>
              <a:rPr lang="el-GR" dirty="0"/>
              <a:t>)</a:t>
            </a:r>
            <a:r>
              <a:rPr lang="fr-FR" dirty="0"/>
              <a:t>.</a:t>
            </a:r>
            <a:endParaRPr lang="el-GR" dirty="0"/>
          </a:p>
          <a:p>
            <a:endParaRPr lang="el-GR" dirty="0"/>
          </a:p>
          <a:p>
            <a:endParaRPr lang="el-GR" dirty="0"/>
          </a:p>
          <a:p>
            <a:endParaRPr lang="el-GR" dirty="0"/>
          </a:p>
        </p:txBody>
      </p:sp>
    </p:spTree>
    <p:extLst>
      <p:ext uri="{BB962C8B-B14F-4D97-AF65-F5344CB8AC3E}">
        <p14:creationId xmlns:p14="http://schemas.microsoft.com/office/powerpoint/2010/main" val="159713575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12192000" cy="579549"/>
          </a:xfrm>
        </p:spPr>
        <p:txBody>
          <a:bodyPr>
            <a:normAutofit fontScale="90000"/>
          </a:bodyPr>
          <a:lstStyle/>
          <a:p>
            <a:pPr algn="ctr"/>
            <a:r>
              <a:rPr lang="el-GR" dirty="0"/>
              <a:t>Η δύναμη της "συμμετρίας" και η αρχή της «συνεργίας</a:t>
            </a:r>
          </a:p>
        </p:txBody>
      </p:sp>
      <p:sp>
        <p:nvSpPr>
          <p:cNvPr id="3" name="Θέση περιεχομένου 2"/>
          <p:cNvSpPr>
            <a:spLocks noGrp="1"/>
          </p:cNvSpPr>
          <p:nvPr>
            <p:ph idx="1"/>
          </p:nvPr>
        </p:nvSpPr>
        <p:spPr>
          <a:xfrm>
            <a:off x="0" y="437882"/>
            <a:ext cx="12192000" cy="6420118"/>
          </a:xfrm>
        </p:spPr>
        <p:txBody>
          <a:bodyPr>
            <a:normAutofit fontScale="92500"/>
          </a:bodyPr>
          <a:lstStyle/>
          <a:p>
            <a:r>
              <a:rPr lang="el-GR" dirty="0"/>
              <a:t>Τον καιρό των θλίψεων όταν ο άνθρωπος απευθύνεται στο Θεό, ουσιαστικά ομολογεί ότι στις δύσκολες περιστάσεις αντλεί το θάρρος του αποκλειστικά και μόνο από την προσμονή της θείας βοήθειας: "</a:t>
            </a:r>
            <a:r>
              <a:rPr lang="el-GR" i="1" dirty="0" err="1"/>
              <a:t>ἐγὼ</a:t>
            </a:r>
            <a:r>
              <a:rPr lang="el-GR" i="1" dirty="0"/>
              <a:t> </a:t>
            </a:r>
            <a:r>
              <a:rPr lang="el-GR" i="1" dirty="0" err="1"/>
              <a:t>δὲ</a:t>
            </a:r>
            <a:r>
              <a:rPr lang="el-GR" i="1" dirty="0"/>
              <a:t> </a:t>
            </a:r>
            <a:r>
              <a:rPr lang="el-GR" i="1" dirty="0" err="1"/>
              <a:t>οὐδενὶ</a:t>
            </a:r>
            <a:r>
              <a:rPr lang="el-GR" i="1" dirty="0"/>
              <a:t> </a:t>
            </a:r>
            <a:r>
              <a:rPr lang="el-GR" i="1" dirty="0" err="1"/>
              <a:t>τῶν</a:t>
            </a:r>
            <a:r>
              <a:rPr lang="el-GR" i="1" dirty="0"/>
              <a:t> </a:t>
            </a:r>
            <a:r>
              <a:rPr lang="el-GR" i="1" dirty="0" err="1"/>
              <a:t>ἀνθρώπων</a:t>
            </a:r>
            <a:r>
              <a:rPr lang="el-GR" i="1" dirty="0"/>
              <a:t> </a:t>
            </a:r>
            <a:r>
              <a:rPr lang="el-GR" i="1" dirty="0" err="1"/>
              <a:t>θαρρῶ</a:t>
            </a:r>
            <a:r>
              <a:rPr lang="el-GR" i="1" dirty="0"/>
              <a:t>· </a:t>
            </a:r>
            <a:r>
              <a:rPr lang="el-GR" i="1" dirty="0" err="1"/>
              <a:t>ἀλλὰ</a:t>
            </a:r>
            <a:r>
              <a:rPr lang="el-GR" i="1" dirty="0"/>
              <a:t> </a:t>
            </a:r>
            <a:r>
              <a:rPr lang="el-GR" i="1" dirty="0" err="1"/>
              <a:t>τὴν</a:t>
            </a:r>
            <a:r>
              <a:rPr lang="el-GR" i="1" dirty="0"/>
              <a:t> </a:t>
            </a:r>
            <a:r>
              <a:rPr lang="el-GR" i="1" dirty="0" err="1"/>
              <a:t>σὴν</a:t>
            </a:r>
            <a:r>
              <a:rPr lang="el-GR" i="1" dirty="0"/>
              <a:t> προσμένω </a:t>
            </a:r>
            <a:r>
              <a:rPr lang="el-GR" i="1" dirty="0" err="1"/>
              <a:t>βοήθειαν</a:t>
            </a:r>
            <a:r>
              <a:rPr lang="el-GR" i="1" dirty="0"/>
              <a:t>, </a:t>
            </a:r>
            <a:r>
              <a:rPr lang="el-GR" i="1" dirty="0" err="1"/>
              <a:t>καὶ</a:t>
            </a:r>
            <a:r>
              <a:rPr lang="el-GR" i="1" dirty="0"/>
              <a:t> </a:t>
            </a:r>
            <a:r>
              <a:rPr lang="el-GR" i="1" dirty="0" err="1"/>
              <a:t>παρακαλῶ</a:t>
            </a:r>
            <a:r>
              <a:rPr lang="el-GR" i="1" dirty="0"/>
              <a:t> ταύτης </a:t>
            </a:r>
            <a:r>
              <a:rPr lang="el-GR" i="1" dirty="0" err="1"/>
              <a:t>τὴν</a:t>
            </a:r>
            <a:r>
              <a:rPr lang="el-GR" i="1" dirty="0"/>
              <a:t> </a:t>
            </a:r>
            <a:r>
              <a:rPr lang="el-GR" i="1" dirty="0" err="1"/>
              <a:t>ἐμὴν</a:t>
            </a:r>
            <a:r>
              <a:rPr lang="el-GR" i="1" dirty="0"/>
              <a:t> </a:t>
            </a:r>
            <a:r>
              <a:rPr lang="el-GR" i="1" dirty="0" err="1"/>
              <a:t>μὴ</a:t>
            </a:r>
            <a:r>
              <a:rPr lang="el-GR" i="1" dirty="0"/>
              <a:t> </a:t>
            </a:r>
            <a:r>
              <a:rPr lang="el-GR" i="1" dirty="0" err="1"/>
              <a:t>γυμνωθῆναι</a:t>
            </a:r>
            <a:r>
              <a:rPr lang="el-GR" i="1" dirty="0"/>
              <a:t> </a:t>
            </a:r>
            <a:r>
              <a:rPr lang="el-GR" i="1" dirty="0" err="1"/>
              <a:t>ψυχήν</a:t>
            </a:r>
            <a:r>
              <a:rPr lang="el-GR" dirty="0"/>
              <a:t>"</a:t>
            </a:r>
            <a:r>
              <a:rPr lang="en-GB" dirty="0"/>
              <a:t> </a:t>
            </a:r>
            <a:r>
              <a:rPr lang="el-GR" dirty="0"/>
              <a:t>(</a:t>
            </a:r>
            <a:r>
              <a:rPr lang="el-GR" i="1" dirty="0" err="1"/>
              <a:t>Ὑπόμνημα</a:t>
            </a:r>
            <a:r>
              <a:rPr lang="el-GR" i="1" dirty="0"/>
              <a:t> </a:t>
            </a:r>
            <a:r>
              <a:rPr lang="el-GR" i="1" dirty="0" err="1"/>
              <a:t>εἰς</a:t>
            </a:r>
            <a:r>
              <a:rPr lang="el-GR" i="1" dirty="0"/>
              <a:t> </a:t>
            </a:r>
            <a:r>
              <a:rPr lang="el-GR" i="1" dirty="0" err="1"/>
              <a:t>τοὺς</a:t>
            </a:r>
            <a:r>
              <a:rPr lang="el-GR" i="1" dirty="0"/>
              <a:t> Ψαλμούς</a:t>
            </a:r>
            <a:r>
              <a:rPr lang="fr-FR" i="1" dirty="0"/>
              <a:t>,</a:t>
            </a:r>
            <a:r>
              <a:rPr lang="fr-FR" dirty="0"/>
              <a:t> PG 27, 537D</a:t>
            </a:r>
            <a:r>
              <a:rPr lang="el-GR" dirty="0"/>
              <a:t>)</a:t>
            </a:r>
            <a:r>
              <a:rPr lang="fr-FR" dirty="0"/>
              <a:t>.</a:t>
            </a:r>
            <a:r>
              <a:rPr lang="el-GR" dirty="0"/>
              <a:t> Ωστόσο, μετά τη λήξη των δαιμονικών επιθέσεων, όταν τα άνθη των κόπων της πρακτικής αναδύονται, ο άνθρωπος οφείλει να τα αναγνωρίζει ως καρπούς της αγιοπνευματικής δωρεάς</a:t>
            </a:r>
            <a:r>
              <a:rPr lang="fr-FR" dirty="0"/>
              <a:t>: "</a:t>
            </a:r>
            <a:r>
              <a:rPr lang="el-GR" b="1" i="1" dirty="0" err="1"/>
              <a:t>δεῖ</a:t>
            </a:r>
            <a:r>
              <a:rPr lang="el-GR" b="1" i="1" dirty="0"/>
              <a:t> </a:t>
            </a:r>
            <a:r>
              <a:rPr lang="el-GR" b="1" i="1" dirty="0" err="1"/>
              <a:t>οὖν</a:t>
            </a:r>
            <a:r>
              <a:rPr lang="el-GR" b="1" i="1" dirty="0"/>
              <a:t> </a:t>
            </a:r>
            <a:r>
              <a:rPr lang="el-GR" b="1" i="1" dirty="0" err="1"/>
              <a:t>τοὺς</a:t>
            </a:r>
            <a:r>
              <a:rPr lang="el-GR" b="1" i="1" dirty="0"/>
              <a:t> </a:t>
            </a:r>
            <a:r>
              <a:rPr lang="el-GR" b="1" i="1" dirty="0" err="1"/>
              <a:t>μὲν</a:t>
            </a:r>
            <a:r>
              <a:rPr lang="el-GR" b="1" i="1" dirty="0"/>
              <a:t> πόνους </a:t>
            </a:r>
            <a:r>
              <a:rPr lang="el-GR" i="1" dirty="0" err="1"/>
              <a:t>τῆς</a:t>
            </a:r>
            <a:r>
              <a:rPr lang="el-GR" i="1" dirty="0"/>
              <a:t> </a:t>
            </a:r>
            <a:r>
              <a:rPr lang="el-GR" i="1" dirty="0" err="1"/>
              <a:t>εὐχῆς</a:t>
            </a:r>
            <a:r>
              <a:rPr lang="el-GR" i="1" dirty="0"/>
              <a:t> </a:t>
            </a:r>
            <a:r>
              <a:rPr lang="el-GR" i="1" dirty="0" err="1"/>
              <a:t>καὶ</a:t>
            </a:r>
            <a:r>
              <a:rPr lang="el-GR" i="1" dirty="0"/>
              <a:t> νηστείας </a:t>
            </a:r>
            <a:r>
              <a:rPr lang="el-GR" i="1" dirty="0" err="1"/>
              <a:t>καὶ</a:t>
            </a:r>
            <a:r>
              <a:rPr lang="el-GR" i="1" dirty="0"/>
              <a:t> </a:t>
            </a:r>
            <a:r>
              <a:rPr lang="el-GR" i="1" dirty="0" err="1"/>
              <a:t>τῶν</a:t>
            </a:r>
            <a:r>
              <a:rPr lang="el-GR" i="1" dirty="0"/>
              <a:t> </a:t>
            </a:r>
            <a:r>
              <a:rPr lang="el-GR" i="1" dirty="0" err="1"/>
              <a:t>λοιπῶν</a:t>
            </a:r>
            <a:r>
              <a:rPr lang="el-GR" i="1" dirty="0"/>
              <a:t> </a:t>
            </a:r>
            <a:r>
              <a:rPr lang="el-GR" i="1" dirty="0" err="1"/>
              <a:t>ἔργων</a:t>
            </a:r>
            <a:r>
              <a:rPr lang="el-GR" i="1" dirty="0"/>
              <a:t> </a:t>
            </a:r>
            <a:r>
              <a:rPr lang="el-GR" i="1" dirty="0" err="1"/>
              <a:t>μετὰ</a:t>
            </a:r>
            <a:r>
              <a:rPr lang="el-GR" i="1" dirty="0"/>
              <a:t> </a:t>
            </a:r>
            <a:r>
              <a:rPr lang="el-GR" i="1" dirty="0" err="1"/>
              <a:t>πολλῆς</a:t>
            </a:r>
            <a:r>
              <a:rPr lang="el-GR" i="1" dirty="0"/>
              <a:t> </a:t>
            </a:r>
            <a:r>
              <a:rPr lang="el-GR" i="1" dirty="0" err="1"/>
              <a:t>ἡδονῆς</a:t>
            </a:r>
            <a:r>
              <a:rPr lang="el-GR" i="1" dirty="0"/>
              <a:t> </a:t>
            </a:r>
            <a:r>
              <a:rPr lang="el-GR" i="1" dirty="0" err="1"/>
              <a:t>καὶ</a:t>
            </a:r>
            <a:r>
              <a:rPr lang="el-GR" i="1" dirty="0"/>
              <a:t> </a:t>
            </a:r>
            <a:r>
              <a:rPr lang="el-GR" i="1" dirty="0" err="1"/>
              <a:t>ἀγαθῆς</a:t>
            </a:r>
            <a:r>
              <a:rPr lang="el-GR" i="1" dirty="0"/>
              <a:t> </a:t>
            </a:r>
            <a:r>
              <a:rPr lang="el-GR" i="1" dirty="0" err="1"/>
              <a:t>ἐλπίδος</a:t>
            </a:r>
            <a:r>
              <a:rPr lang="el-GR" i="1" dirty="0"/>
              <a:t> </a:t>
            </a:r>
            <a:r>
              <a:rPr lang="el-GR" i="1" dirty="0" err="1"/>
              <a:t>ὑφίστασθαι</a:t>
            </a:r>
            <a:r>
              <a:rPr lang="fr-FR" i="1" dirty="0"/>
              <a:t>, </a:t>
            </a:r>
            <a:r>
              <a:rPr lang="el-GR" b="1" i="1" dirty="0" err="1"/>
              <a:t>τὰ</a:t>
            </a:r>
            <a:r>
              <a:rPr lang="el-GR" b="1" i="1" dirty="0"/>
              <a:t> </a:t>
            </a:r>
            <a:r>
              <a:rPr lang="el-GR" b="1" i="1" dirty="0" err="1"/>
              <a:t>δὲ</a:t>
            </a:r>
            <a:r>
              <a:rPr lang="el-GR" b="1" i="1" dirty="0"/>
              <a:t> </a:t>
            </a:r>
            <a:r>
              <a:rPr lang="el-GR" b="1" i="1" dirty="0" err="1"/>
              <a:t>ἄνθη</a:t>
            </a:r>
            <a:r>
              <a:rPr lang="el-GR" b="1" i="1" dirty="0"/>
              <a:t> </a:t>
            </a:r>
            <a:r>
              <a:rPr lang="el-GR" b="1" i="1" dirty="0" err="1"/>
              <a:t>τῶν</a:t>
            </a:r>
            <a:r>
              <a:rPr lang="el-GR" b="1" i="1" dirty="0"/>
              <a:t> πόνων </a:t>
            </a:r>
            <a:r>
              <a:rPr lang="el-GR" b="1" i="1" dirty="0" err="1"/>
              <a:t>καὶ</a:t>
            </a:r>
            <a:r>
              <a:rPr lang="el-GR" b="1" i="1" dirty="0"/>
              <a:t> </a:t>
            </a:r>
            <a:r>
              <a:rPr lang="el-GR" b="1" i="1" dirty="0" err="1"/>
              <a:t>τοὺς</a:t>
            </a:r>
            <a:r>
              <a:rPr lang="el-GR" b="1" i="1" dirty="0"/>
              <a:t> καρπούς</a:t>
            </a:r>
            <a:r>
              <a:rPr lang="fr-FR" i="1" dirty="0"/>
              <a:t>, </a:t>
            </a:r>
            <a:r>
              <a:rPr lang="el-GR" i="1" dirty="0" err="1"/>
              <a:t>τοῦ</a:t>
            </a:r>
            <a:r>
              <a:rPr lang="el-GR" i="1" dirty="0"/>
              <a:t> πνεύματος </a:t>
            </a:r>
            <a:r>
              <a:rPr lang="el-GR" i="1" dirty="0" err="1"/>
              <a:t>εἶναι</a:t>
            </a:r>
            <a:r>
              <a:rPr lang="el-GR" i="1" dirty="0"/>
              <a:t> </a:t>
            </a:r>
            <a:r>
              <a:rPr lang="el-GR" i="1" dirty="0" err="1"/>
              <a:t>πιστεύειν</a:t>
            </a:r>
            <a:r>
              <a:rPr lang="el-GR" i="1" dirty="0"/>
              <a:t> </a:t>
            </a:r>
            <a:r>
              <a:rPr lang="el-GR" i="1" dirty="0" err="1"/>
              <a:t>ἐνεργείας</a:t>
            </a:r>
            <a:r>
              <a:rPr lang="fr-FR" dirty="0"/>
              <a:t>"</a:t>
            </a:r>
            <a:r>
              <a:rPr lang="el-GR" i="1" dirty="0"/>
              <a:t> </a:t>
            </a:r>
            <a:r>
              <a:rPr lang="el-GR" dirty="0"/>
              <a:t>(</a:t>
            </a:r>
            <a:r>
              <a:rPr lang="el-GR" i="1" dirty="0" err="1"/>
              <a:t>Ἐπιστολή</a:t>
            </a:r>
            <a:r>
              <a:rPr lang="el-GR" i="1" dirty="0"/>
              <a:t> Μεγάλη </a:t>
            </a:r>
            <a:r>
              <a:rPr lang="el-GR" i="1" dirty="0" err="1"/>
              <a:t>καὶ</a:t>
            </a:r>
            <a:r>
              <a:rPr lang="el-GR" i="1" dirty="0"/>
              <a:t> πάνυ </a:t>
            </a:r>
            <a:r>
              <a:rPr lang="el-GR" i="1" dirty="0" err="1"/>
              <a:t>ὠφέλιμος</a:t>
            </a:r>
            <a:r>
              <a:rPr lang="fr-FR" dirty="0"/>
              <a:t>, PG 34, 437</a:t>
            </a:r>
            <a:r>
              <a:rPr lang="el-GR" dirty="0"/>
              <a:t>Α)</a:t>
            </a:r>
            <a:r>
              <a:rPr lang="fr-FR" dirty="0"/>
              <a:t>.</a:t>
            </a:r>
            <a:endParaRPr lang="el-GR" dirty="0"/>
          </a:p>
          <a:p>
            <a:r>
              <a:rPr lang="el-GR" dirty="0"/>
              <a:t>Ο άνθρωπος, όσο και αν αγωνίστηκε για την εκδήλωση των αγαθών έργων, τελικά δεν έκανε τίποτε. Έτσι, κάθε καλό έργο το αναθέτει στον Θεό:</a:t>
            </a:r>
            <a:r>
              <a:rPr lang="el-GR" b="1" dirty="0"/>
              <a:t> «</a:t>
            </a:r>
            <a:r>
              <a:rPr lang="el-GR" b="1" i="1" dirty="0" err="1"/>
              <a:t>εἰ</a:t>
            </a:r>
            <a:r>
              <a:rPr lang="el-GR" b="1" i="1" dirty="0"/>
              <a:t> </a:t>
            </a:r>
            <a:r>
              <a:rPr lang="el-GR" b="1" i="1" dirty="0" err="1"/>
              <a:t>εὑρεθέντος</a:t>
            </a:r>
            <a:r>
              <a:rPr lang="el-GR" b="1" i="1" dirty="0"/>
              <a:t> </a:t>
            </a:r>
            <a:r>
              <a:rPr lang="el-GR" b="1" i="1" dirty="0" err="1"/>
              <a:t>τινὸς</a:t>
            </a:r>
            <a:r>
              <a:rPr lang="el-GR" b="1" i="1" dirty="0"/>
              <a:t> </a:t>
            </a:r>
            <a:r>
              <a:rPr lang="el-GR" b="1" i="1" dirty="0" err="1"/>
              <a:t>καλοῦ</a:t>
            </a:r>
            <a:r>
              <a:rPr lang="el-GR" b="1" i="1" dirty="0"/>
              <a:t> </a:t>
            </a:r>
            <a:r>
              <a:rPr lang="el-GR" b="1" i="1" dirty="0" err="1"/>
              <a:t>ἐν</a:t>
            </a:r>
            <a:r>
              <a:rPr lang="el-GR" b="1" i="1" dirty="0"/>
              <a:t> </a:t>
            </a:r>
            <a:r>
              <a:rPr lang="el-GR" b="1" i="1" dirty="0" err="1"/>
              <a:t>ταῖς</a:t>
            </a:r>
            <a:r>
              <a:rPr lang="el-GR" b="1" i="1" dirty="0"/>
              <a:t> </a:t>
            </a:r>
            <a:r>
              <a:rPr lang="el-GR" b="1" i="1" dirty="0" err="1"/>
              <a:t>ἐμαῖς</a:t>
            </a:r>
            <a:r>
              <a:rPr lang="el-GR" b="1" i="1" dirty="0"/>
              <a:t> </a:t>
            </a:r>
            <a:r>
              <a:rPr lang="el-GR" b="1" i="1" dirty="0" err="1"/>
              <a:t>πράξεσιν</a:t>
            </a:r>
            <a:r>
              <a:rPr lang="el-GR" b="1" i="1" dirty="0"/>
              <a:t>, </a:t>
            </a:r>
            <a:r>
              <a:rPr lang="el-GR" b="1" i="1" dirty="0" err="1"/>
              <a:t>τοῦτο</a:t>
            </a:r>
            <a:r>
              <a:rPr lang="el-GR" b="1" i="1" dirty="0"/>
              <a:t> </a:t>
            </a:r>
            <a:r>
              <a:rPr lang="el-GR" b="1" i="1" dirty="0" err="1"/>
              <a:t>οὐκ</a:t>
            </a:r>
            <a:r>
              <a:rPr lang="el-GR" b="1" i="1" dirty="0"/>
              <a:t> </a:t>
            </a:r>
            <a:r>
              <a:rPr lang="el-GR" b="1" i="1" dirty="0" err="1"/>
              <a:t>ἐμοί</a:t>
            </a:r>
            <a:r>
              <a:rPr lang="el-GR" b="1" i="1" dirty="0"/>
              <a:t>, </a:t>
            </a:r>
            <a:r>
              <a:rPr lang="el-GR" b="1" i="1" dirty="0" err="1"/>
              <a:t>ἀλλ</a:t>
            </a:r>
            <a:r>
              <a:rPr lang="el-GR" b="1" i="1" dirty="0"/>
              <a:t> </a:t>
            </a:r>
            <a:r>
              <a:rPr lang="el-GR" b="1" i="1" dirty="0" err="1"/>
              <a:t>τῷ</a:t>
            </a:r>
            <a:r>
              <a:rPr lang="el-GR" b="1" i="1" dirty="0"/>
              <a:t> </a:t>
            </a:r>
            <a:r>
              <a:rPr lang="el-GR" b="1" i="1" dirty="0" err="1"/>
              <a:t>Θεῷ</a:t>
            </a:r>
            <a:r>
              <a:rPr lang="el-GR" b="1" i="1" dirty="0"/>
              <a:t> </a:t>
            </a:r>
            <a:r>
              <a:rPr lang="el-GR" b="1" i="1" dirty="0" err="1"/>
              <a:t>ἀναθετέον</a:t>
            </a:r>
            <a:r>
              <a:rPr lang="el-GR" b="1" dirty="0"/>
              <a:t>»</a:t>
            </a:r>
            <a:r>
              <a:rPr lang="el-GR" i="1" dirty="0"/>
              <a:t> (</a:t>
            </a:r>
            <a:r>
              <a:rPr lang="el-GR" i="1" dirty="0" err="1"/>
              <a:t>Ὑπόμνημα</a:t>
            </a:r>
            <a:r>
              <a:rPr lang="el-GR" i="1" dirty="0"/>
              <a:t> </a:t>
            </a:r>
            <a:r>
              <a:rPr lang="el-GR" i="1" dirty="0" err="1"/>
              <a:t>εἰς</a:t>
            </a:r>
            <a:r>
              <a:rPr lang="el-GR" i="1" dirty="0"/>
              <a:t> </a:t>
            </a:r>
            <a:r>
              <a:rPr lang="el-GR" i="1" dirty="0" err="1"/>
              <a:t>τοὺς</a:t>
            </a:r>
            <a:r>
              <a:rPr lang="el-GR" i="1" dirty="0"/>
              <a:t> Ψαλμούς</a:t>
            </a:r>
            <a:r>
              <a:rPr lang="en-GB" dirty="0"/>
              <a:t>, PG 27, 168 </a:t>
            </a:r>
            <a:r>
              <a:rPr lang="el-GR" dirty="0"/>
              <a:t>Α). Ο άνθρωπος </a:t>
            </a:r>
            <a:r>
              <a:rPr lang="el-GR" dirty="0" err="1"/>
              <a:t>αυτοδιατίθεται</a:t>
            </a:r>
            <a:r>
              <a:rPr lang="el-GR" dirty="0"/>
              <a:t> και ο Θεός συναινεί: «</a:t>
            </a:r>
            <a:r>
              <a:rPr lang="el-GR" i="1" dirty="0" err="1"/>
              <a:t>Νοῦν</a:t>
            </a:r>
            <a:r>
              <a:rPr lang="el-GR" i="1" dirty="0"/>
              <a:t> </a:t>
            </a:r>
            <a:r>
              <a:rPr lang="el-GR" i="1" dirty="0" err="1"/>
              <a:t>καθαρίσαι</a:t>
            </a:r>
            <a:r>
              <a:rPr lang="el-GR" i="1" dirty="0"/>
              <a:t> μόνου </a:t>
            </a:r>
            <a:r>
              <a:rPr lang="el-GR" i="1" dirty="0" err="1"/>
              <a:t>τοῦ</a:t>
            </a:r>
            <a:r>
              <a:rPr lang="el-GR" i="1" dirty="0"/>
              <a:t> </a:t>
            </a:r>
            <a:r>
              <a:rPr lang="el-GR" i="1" dirty="0" err="1"/>
              <a:t>ἁγίου</a:t>
            </a:r>
            <a:r>
              <a:rPr lang="el-GR" i="1" dirty="0"/>
              <a:t> Πνεύματός </a:t>
            </a:r>
            <a:r>
              <a:rPr lang="el-GR" i="1" dirty="0" err="1"/>
              <a:t>ἐστιν</a:t>
            </a:r>
            <a:r>
              <a:rPr lang="el-GR" i="1" dirty="0"/>
              <a:t>· </a:t>
            </a:r>
            <a:r>
              <a:rPr lang="el-GR" i="1" dirty="0" err="1"/>
              <a:t>ἐν</a:t>
            </a:r>
            <a:r>
              <a:rPr lang="el-GR" i="1" dirty="0"/>
              <a:t> </a:t>
            </a:r>
            <a:r>
              <a:rPr lang="el-GR" i="1" dirty="0" err="1"/>
              <a:t>γὰρ</a:t>
            </a:r>
            <a:r>
              <a:rPr lang="el-GR" i="1" dirty="0"/>
              <a:t> </a:t>
            </a:r>
            <a:r>
              <a:rPr lang="el-GR" i="1" dirty="0" err="1"/>
              <a:t>μὴ</a:t>
            </a:r>
            <a:r>
              <a:rPr lang="el-GR" i="1" dirty="0"/>
              <a:t> </a:t>
            </a:r>
            <a:r>
              <a:rPr lang="el-GR" i="1" dirty="0" err="1"/>
              <a:t>εἰσέλθῃ</a:t>
            </a:r>
            <a:r>
              <a:rPr lang="el-GR" i="1" dirty="0"/>
              <a:t> ὁ </a:t>
            </a:r>
            <a:r>
              <a:rPr lang="el-GR" i="1" dirty="0" err="1"/>
              <a:t>δυνατὸς</a:t>
            </a:r>
            <a:r>
              <a:rPr lang="el-GR" i="1" dirty="0"/>
              <a:t> </a:t>
            </a:r>
            <a:r>
              <a:rPr lang="el-GR" i="1" dirty="0" err="1"/>
              <a:t>καὶ</a:t>
            </a:r>
            <a:r>
              <a:rPr lang="el-GR" i="1" dirty="0"/>
              <a:t> </a:t>
            </a:r>
            <a:r>
              <a:rPr lang="el-GR" i="1" dirty="0" err="1"/>
              <a:t>σκυλεύσῃ</a:t>
            </a:r>
            <a:r>
              <a:rPr lang="el-GR" i="1" dirty="0"/>
              <a:t> </a:t>
            </a:r>
            <a:r>
              <a:rPr lang="el-GR" i="1" dirty="0" err="1"/>
              <a:t>τὸν</a:t>
            </a:r>
            <a:r>
              <a:rPr lang="el-GR" i="1" dirty="0"/>
              <a:t> </a:t>
            </a:r>
            <a:r>
              <a:rPr lang="el-GR" i="1" dirty="0" err="1"/>
              <a:t>ἅρπαγα</a:t>
            </a:r>
            <a:r>
              <a:rPr lang="el-GR" i="1" dirty="0"/>
              <a:t>, </a:t>
            </a:r>
            <a:r>
              <a:rPr lang="el-GR" i="1" dirty="0" err="1"/>
              <a:t>οὐδαμῶς</a:t>
            </a:r>
            <a:r>
              <a:rPr lang="el-GR" i="1" dirty="0"/>
              <a:t> </a:t>
            </a:r>
            <a:r>
              <a:rPr lang="el-GR" i="1" dirty="0" err="1"/>
              <a:t>τὸ</a:t>
            </a:r>
            <a:r>
              <a:rPr lang="el-GR" i="1" dirty="0"/>
              <a:t> </a:t>
            </a:r>
            <a:r>
              <a:rPr lang="el-GR" i="1" dirty="0" err="1"/>
              <a:t>λάφυρον</a:t>
            </a:r>
            <a:r>
              <a:rPr lang="el-GR" i="1" dirty="0"/>
              <a:t> </a:t>
            </a:r>
            <a:r>
              <a:rPr lang="el-GR" i="1" dirty="0" err="1"/>
              <a:t>ἐλευθερωθήσεται</a:t>
            </a:r>
            <a:r>
              <a:rPr lang="el-GR" i="1" dirty="0"/>
              <a:t>..</a:t>
            </a:r>
            <a:r>
              <a:rPr lang="el-GR" dirty="0"/>
              <a:t>.» (</a:t>
            </a:r>
            <a:r>
              <a:rPr lang="el-GR" i="1" dirty="0" err="1"/>
              <a:t>Ἑκατὸ</a:t>
            </a:r>
            <a:r>
              <a:rPr lang="el-GR" i="1" dirty="0"/>
              <a:t> </a:t>
            </a:r>
            <a:r>
              <a:rPr lang="el-GR" i="1" dirty="0" err="1"/>
              <a:t>Γνωστικὰ</a:t>
            </a:r>
            <a:r>
              <a:rPr lang="el-GR" i="1" dirty="0"/>
              <a:t> Κεφάλαια </a:t>
            </a:r>
            <a:r>
              <a:rPr lang="el-GR" i="1" dirty="0" err="1"/>
              <a:t>κη</a:t>
            </a:r>
            <a:r>
              <a:rPr lang="el-GR" i="1" dirty="0"/>
              <a:t>΄</a:t>
            </a:r>
            <a:r>
              <a:rPr lang="el-GR" dirty="0"/>
              <a:t>, </a:t>
            </a:r>
            <a:r>
              <a:rPr lang="en-GB" dirty="0" err="1"/>
              <a:t>SChr</a:t>
            </a:r>
            <a:r>
              <a:rPr lang="el-GR" dirty="0"/>
              <a:t>5 σ. 99).</a:t>
            </a:r>
          </a:p>
          <a:p>
            <a:endParaRPr lang="el-GR" dirty="0"/>
          </a:p>
          <a:p>
            <a:endParaRPr lang="el-GR" dirty="0"/>
          </a:p>
          <a:p>
            <a:endParaRPr lang="el-GR" dirty="0"/>
          </a:p>
        </p:txBody>
      </p:sp>
    </p:spTree>
    <p:extLst>
      <p:ext uri="{BB962C8B-B14F-4D97-AF65-F5344CB8AC3E}">
        <p14:creationId xmlns:p14="http://schemas.microsoft.com/office/powerpoint/2010/main" val="6620268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35169" y="0"/>
            <a:ext cx="10515600" cy="656823"/>
          </a:xfrm>
        </p:spPr>
        <p:txBody>
          <a:bodyPr>
            <a:normAutofit fontScale="90000"/>
          </a:bodyPr>
          <a:lstStyle/>
          <a:p>
            <a:pPr algn="ctr"/>
            <a:r>
              <a:rPr lang="el-GR" dirty="0"/>
              <a:t>Η "</a:t>
            </a:r>
            <a:r>
              <a:rPr lang="el-GR" dirty="0" err="1"/>
              <a:t>ἀπάθεια</a:t>
            </a:r>
            <a:r>
              <a:rPr lang="el-GR" dirty="0"/>
              <a:t>" ως το άνθος της «</a:t>
            </a:r>
            <a:r>
              <a:rPr lang="el-GR" dirty="0" err="1"/>
              <a:t>πρακτικῆς</a:t>
            </a:r>
            <a:r>
              <a:rPr lang="el-GR" dirty="0"/>
              <a:t>»</a:t>
            </a:r>
          </a:p>
        </p:txBody>
      </p:sp>
      <p:sp>
        <p:nvSpPr>
          <p:cNvPr id="3" name="Θέση περιεχομένου 2"/>
          <p:cNvSpPr>
            <a:spLocks noGrp="1"/>
          </p:cNvSpPr>
          <p:nvPr>
            <p:ph idx="1"/>
          </p:nvPr>
        </p:nvSpPr>
        <p:spPr>
          <a:xfrm>
            <a:off x="0" y="463639"/>
            <a:ext cx="12192000" cy="6394361"/>
          </a:xfrm>
        </p:spPr>
        <p:txBody>
          <a:bodyPr>
            <a:normAutofit lnSpcReduction="10000"/>
          </a:bodyPr>
          <a:lstStyle/>
          <a:p>
            <a:r>
              <a:rPr lang="el-GR" dirty="0"/>
              <a:t>Ο όρος </a:t>
            </a:r>
            <a:r>
              <a:rPr lang="el-GR" b="1" dirty="0"/>
              <a:t>"</a:t>
            </a:r>
            <a:r>
              <a:rPr lang="el-GR" b="1" i="1" dirty="0" err="1">
                <a:solidFill>
                  <a:srgbClr val="FF0000"/>
                </a:solidFill>
              </a:rPr>
              <a:t>ἀπάθεια</a:t>
            </a:r>
            <a:r>
              <a:rPr lang="el-GR" b="1" dirty="0"/>
              <a:t>" </a:t>
            </a:r>
            <a:r>
              <a:rPr lang="el-GR" dirty="0"/>
              <a:t>εισήλθε στην χριστιανική γραμματεία από τη στωική φιλοσοφία, όπου δήλωνε την </a:t>
            </a:r>
            <a:r>
              <a:rPr lang="el-GR" dirty="0">
                <a:solidFill>
                  <a:srgbClr val="FF0000"/>
                </a:solidFill>
              </a:rPr>
              <a:t>απόλυτη ψυχική αταραξία</a:t>
            </a:r>
            <a:r>
              <a:rPr lang="el-GR" dirty="0"/>
              <a:t>. Εισηγητής του ασκητικού ιδεώδους της απάθειας είναι ο </a:t>
            </a:r>
            <a:r>
              <a:rPr lang="el-GR" b="1" dirty="0"/>
              <a:t>Κλήμης</a:t>
            </a:r>
            <a:r>
              <a:rPr lang="el-GR" dirty="0"/>
              <a:t>. Στο σύστημά του, αποτελεί </a:t>
            </a:r>
            <a:r>
              <a:rPr lang="el-GR" u="sng" dirty="0"/>
              <a:t>χαρακτηριστικό γνώρισμα του γνωστικού</a:t>
            </a:r>
            <a:r>
              <a:rPr lang="el-GR" dirty="0"/>
              <a:t>, από τη στιγμή που θεωρεί ότι μόνο ο τέλειος χριστιανός, που έφθασε στην απάθεια, έχει το δώρο της γνώσης, είναι αληθινός γνωστικός.</a:t>
            </a:r>
          </a:p>
          <a:p>
            <a:r>
              <a:rPr lang="el-GR" dirty="0"/>
              <a:t>Ωστόσο, τον όρο αυτό επεξεργάστηκαν και εμπλούτισαν ο </a:t>
            </a:r>
            <a:r>
              <a:rPr lang="el-GR" b="1" dirty="0"/>
              <a:t>Ωριγένης</a:t>
            </a:r>
            <a:r>
              <a:rPr lang="el-GR" dirty="0"/>
              <a:t>, οι </a:t>
            </a:r>
            <a:r>
              <a:rPr lang="el-GR" b="1" dirty="0" err="1"/>
              <a:t>Καππαδόκες</a:t>
            </a:r>
            <a:r>
              <a:rPr lang="el-GR" dirty="0"/>
              <a:t> και ο </a:t>
            </a:r>
            <a:r>
              <a:rPr lang="el-GR" b="1" dirty="0"/>
              <a:t>Ευάγριος Ποντικός</a:t>
            </a:r>
            <a:r>
              <a:rPr lang="el-GR" dirty="0"/>
              <a:t>, με αποτέλεσμα στη συνέχεια να χρησιμοποιείται από τους νηπτικούς πατέρες ως αναγκαία προϋπόθεση για την επίτευξη της θεογνωσίας.</a:t>
            </a:r>
            <a:r>
              <a:rPr lang="en-GB" dirty="0"/>
              <a:t> </a:t>
            </a:r>
            <a:r>
              <a:rPr lang="el-GR" dirty="0"/>
              <a:t>Συνεπώς, </a:t>
            </a:r>
            <a:r>
              <a:rPr lang="el-GR" u="sng" dirty="0"/>
              <a:t>δεν πρόκειται για την ανθρώπινη αδιαφορία των στωικών</a:t>
            </a:r>
            <a:r>
              <a:rPr lang="el-GR" dirty="0"/>
              <a:t>, αλλά για </a:t>
            </a:r>
            <a:r>
              <a:rPr lang="el-GR" u="sng" dirty="0"/>
              <a:t>κατάσταση θεωρίας ή γνώσης</a:t>
            </a:r>
            <a:r>
              <a:rPr lang="el-GR" dirty="0"/>
              <a:t>, ένα στάδιο άφιξης στη γνώση διαμέσου της θείας χάρης.</a:t>
            </a:r>
          </a:p>
          <a:p>
            <a:r>
              <a:rPr lang="el-GR" dirty="0"/>
              <a:t>Όπως παρατηρεί λοιπόν ο Ευάγριος, </a:t>
            </a:r>
            <a:r>
              <a:rPr lang="el-GR" dirty="0">
                <a:solidFill>
                  <a:srgbClr val="FF0000"/>
                </a:solidFill>
              </a:rPr>
              <a:t>η απάθεια </a:t>
            </a:r>
            <a:r>
              <a:rPr lang="el-GR" dirty="0"/>
              <a:t>ταυτιζόμενη με </a:t>
            </a:r>
            <a:r>
              <a:rPr lang="el-GR" dirty="0">
                <a:solidFill>
                  <a:srgbClr val="FF0000"/>
                </a:solidFill>
              </a:rPr>
              <a:t>την ψυχική καθαρότητα</a:t>
            </a:r>
            <a:r>
              <a:rPr lang="el-GR" dirty="0"/>
              <a:t> προϋποθέτει για την πραγμάτωσή της τη συμβολή δύο παραγόντων: τη δράση της θείας χάρης και την εργασία του ανθρώπου. Ορίζει ότι "</a:t>
            </a:r>
            <a:r>
              <a:rPr lang="el-GR" i="1" dirty="0" err="1"/>
              <a:t>καθαρότης</a:t>
            </a:r>
            <a:r>
              <a:rPr lang="el-GR" i="1" dirty="0"/>
              <a:t> </a:t>
            </a:r>
            <a:r>
              <a:rPr lang="el-GR" i="1" dirty="0" err="1"/>
              <a:t>ψυχῆς</a:t>
            </a:r>
            <a:r>
              <a:rPr lang="el-GR" i="1" dirty="0"/>
              <a:t> </a:t>
            </a:r>
            <a:r>
              <a:rPr lang="el-GR" i="1" dirty="0" err="1"/>
              <a:t>λογικῆς</a:t>
            </a:r>
            <a:r>
              <a:rPr lang="el-GR" i="1" dirty="0"/>
              <a:t> </a:t>
            </a:r>
            <a:r>
              <a:rPr lang="el-GR" i="1" dirty="0" err="1"/>
              <a:t>ἐστιν</a:t>
            </a:r>
            <a:r>
              <a:rPr lang="el-GR" i="1" dirty="0"/>
              <a:t> </a:t>
            </a:r>
            <a:r>
              <a:rPr lang="el-GR" i="1" dirty="0" err="1"/>
              <a:t>ἀπάθεια</a:t>
            </a:r>
            <a:r>
              <a:rPr lang="el-GR" i="1" dirty="0"/>
              <a:t> </a:t>
            </a:r>
            <a:r>
              <a:rPr lang="el-GR" i="1" dirty="0" err="1"/>
              <a:t>ἐκ</a:t>
            </a:r>
            <a:r>
              <a:rPr lang="el-GR" i="1" dirty="0"/>
              <a:t> χάριτος </a:t>
            </a:r>
            <a:r>
              <a:rPr lang="el-GR" i="1" dirty="0" err="1"/>
              <a:t>Θεοῦ</a:t>
            </a:r>
            <a:r>
              <a:rPr lang="el-GR" i="1" dirty="0"/>
              <a:t>, </a:t>
            </a:r>
            <a:r>
              <a:rPr lang="el-GR" i="1" dirty="0" err="1"/>
              <a:t>προσγινομένης</a:t>
            </a:r>
            <a:r>
              <a:rPr lang="el-GR" i="1" dirty="0"/>
              <a:t> </a:t>
            </a:r>
            <a:r>
              <a:rPr lang="el-GR" i="1" dirty="0" err="1"/>
              <a:t>καὶ</a:t>
            </a:r>
            <a:r>
              <a:rPr lang="el-GR" i="1" dirty="0"/>
              <a:t> </a:t>
            </a:r>
            <a:r>
              <a:rPr lang="el-GR" i="1" dirty="0" err="1"/>
              <a:t>σπουδῆς</a:t>
            </a:r>
            <a:r>
              <a:rPr lang="el-GR" i="1" dirty="0"/>
              <a:t> </a:t>
            </a:r>
            <a:r>
              <a:rPr lang="el-GR" i="1" dirty="0" err="1"/>
              <a:t>τοῦ</a:t>
            </a:r>
            <a:r>
              <a:rPr lang="el-GR" i="1" dirty="0"/>
              <a:t> </a:t>
            </a:r>
            <a:r>
              <a:rPr lang="el-GR" i="1" dirty="0" err="1"/>
              <a:t>ἀνθρώπου</a:t>
            </a:r>
            <a:r>
              <a:rPr lang="el-GR" dirty="0"/>
              <a:t>"</a:t>
            </a:r>
            <a:r>
              <a:rPr lang="en-GB" dirty="0"/>
              <a:t> </a:t>
            </a:r>
            <a:r>
              <a:rPr lang="el-GR" dirty="0"/>
              <a:t>(</a:t>
            </a:r>
            <a:r>
              <a:rPr lang="el-GR" i="1" dirty="0"/>
              <a:t>Σχόλια </a:t>
            </a:r>
            <a:r>
              <a:rPr lang="el-GR" i="1" dirty="0" err="1"/>
              <a:t>εἰς</a:t>
            </a:r>
            <a:r>
              <a:rPr lang="el-GR" i="1" dirty="0"/>
              <a:t> </a:t>
            </a:r>
            <a:r>
              <a:rPr lang="el-GR" i="1" dirty="0" err="1"/>
              <a:t>τοὺς</a:t>
            </a:r>
            <a:r>
              <a:rPr lang="el-GR" i="1" dirty="0"/>
              <a:t> </a:t>
            </a:r>
            <a:r>
              <a:rPr lang="el-GR" i="1" dirty="0" err="1"/>
              <a:t>Ψαλμοὺς</a:t>
            </a:r>
            <a:r>
              <a:rPr lang="fr-FR" dirty="0"/>
              <a:t>, PG 12, 1232D - 1233</a:t>
            </a:r>
            <a:r>
              <a:rPr lang="el-GR" dirty="0"/>
              <a:t>Α)</a:t>
            </a:r>
            <a:r>
              <a:rPr lang="fr-FR" dirty="0"/>
              <a:t>.</a:t>
            </a:r>
            <a:endParaRPr lang="el-GR" dirty="0"/>
          </a:p>
          <a:p>
            <a:endParaRPr lang="el-GR" dirty="0"/>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97264313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618186"/>
          </a:xfrm>
        </p:spPr>
        <p:txBody>
          <a:bodyPr>
            <a:normAutofit fontScale="90000"/>
          </a:bodyPr>
          <a:lstStyle/>
          <a:p>
            <a:pPr algn="ctr"/>
            <a:r>
              <a:rPr lang="el-GR" dirty="0"/>
              <a:t>Η "</a:t>
            </a:r>
            <a:r>
              <a:rPr lang="el-GR" dirty="0" err="1"/>
              <a:t>ἀπάθεια</a:t>
            </a:r>
            <a:r>
              <a:rPr lang="el-GR" dirty="0"/>
              <a:t>" ως το άνθος της «</a:t>
            </a:r>
            <a:r>
              <a:rPr lang="el-GR" dirty="0" err="1"/>
              <a:t>πρακτικῆς</a:t>
            </a:r>
            <a:r>
              <a:rPr lang="el-GR" dirty="0"/>
              <a:t>»</a:t>
            </a:r>
          </a:p>
        </p:txBody>
      </p:sp>
      <p:sp>
        <p:nvSpPr>
          <p:cNvPr id="3" name="Θέση περιεχομένου 2"/>
          <p:cNvSpPr>
            <a:spLocks noGrp="1"/>
          </p:cNvSpPr>
          <p:nvPr>
            <p:ph idx="1"/>
          </p:nvPr>
        </p:nvSpPr>
        <p:spPr>
          <a:xfrm>
            <a:off x="0" y="463640"/>
            <a:ext cx="12192000" cy="6394360"/>
          </a:xfrm>
        </p:spPr>
        <p:txBody>
          <a:bodyPr>
            <a:normAutofit/>
          </a:bodyPr>
          <a:lstStyle/>
          <a:p>
            <a:r>
              <a:rPr lang="el-GR" dirty="0"/>
              <a:t>Όσον αφορά τη σπουδή του ανθρώπου, εκπληρώνεται με τη βίωση της ταπεινότητας και της σωφροσύνης, μια και "</a:t>
            </a:r>
            <a:r>
              <a:rPr lang="el-GR" i="1" dirty="0" err="1"/>
              <a:t>ἀπάθειά</a:t>
            </a:r>
            <a:r>
              <a:rPr lang="el-GR" i="1" dirty="0"/>
              <a:t> </a:t>
            </a:r>
            <a:r>
              <a:rPr lang="el-GR" i="1" dirty="0" err="1"/>
              <a:t>ἐστιν</a:t>
            </a:r>
            <a:r>
              <a:rPr lang="el-GR" i="1" dirty="0"/>
              <a:t> </a:t>
            </a:r>
            <a:r>
              <a:rPr lang="el-GR" i="1" dirty="0" err="1"/>
              <a:t>κατάστασις</a:t>
            </a:r>
            <a:r>
              <a:rPr lang="el-GR" i="1" dirty="0"/>
              <a:t> </a:t>
            </a:r>
            <a:r>
              <a:rPr lang="el-GR" i="1" dirty="0" err="1"/>
              <a:t>γαληνὴ</a:t>
            </a:r>
            <a:r>
              <a:rPr lang="el-GR" i="1" dirty="0"/>
              <a:t> </a:t>
            </a:r>
            <a:r>
              <a:rPr lang="el-GR" i="1" dirty="0" err="1"/>
              <a:t>λογικῆς</a:t>
            </a:r>
            <a:r>
              <a:rPr lang="el-GR" i="1" dirty="0"/>
              <a:t> </a:t>
            </a:r>
            <a:r>
              <a:rPr lang="el-GR" i="1" dirty="0" err="1"/>
              <a:t>ψυχῆς</a:t>
            </a:r>
            <a:r>
              <a:rPr lang="el-GR" i="1" dirty="0"/>
              <a:t> </a:t>
            </a:r>
            <a:r>
              <a:rPr lang="el-GR" i="1" dirty="0" err="1"/>
              <a:t>ἔκ</a:t>
            </a:r>
            <a:r>
              <a:rPr lang="el-GR" i="1" dirty="0"/>
              <a:t> τε </a:t>
            </a:r>
            <a:r>
              <a:rPr lang="el-GR" i="1" u="sng" dirty="0" err="1"/>
              <a:t>ταπεινότητος</a:t>
            </a:r>
            <a:r>
              <a:rPr lang="el-GR" i="1" dirty="0"/>
              <a:t> </a:t>
            </a:r>
            <a:r>
              <a:rPr lang="el-GR" i="1" dirty="0" err="1"/>
              <a:t>καὶ</a:t>
            </a:r>
            <a:r>
              <a:rPr lang="el-GR" i="1" dirty="0"/>
              <a:t> </a:t>
            </a:r>
            <a:r>
              <a:rPr lang="el-GR" i="1" u="sng" dirty="0"/>
              <a:t>σωφροσύνης</a:t>
            </a:r>
            <a:r>
              <a:rPr lang="el-GR" i="1" dirty="0"/>
              <a:t> </a:t>
            </a:r>
            <a:r>
              <a:rPr lang="el-GR" i="1" dirty="0" err="1"/>
              <a:t>συνεστῶσα</a:t>
            </a:r>
            <a:r>
              <a:rPr lang="el-GR" dirty="0"/>
              <a:t>"(</a:t>
            </a:r>
            <a:r>
              <a:rPr lang="el-GR" i="1" dirty="0" err="1"/>
              <a:t>Σκέμματα</a:t>
            </a:r>
            <a:r>
              <a:rPr lang="fr-FR" i="1" dirty="0"/>
              <a:t> 3</a:t>
            </a:r>
            <a:r>
              <a:rPr lang="fr-FR" dirty="0"/>
              <a:t>, Frank. </a:t>
            </a:r>
            <a:r>
              <a:rPr lang="el-GR" dirty="0"/>
              <a:t>σ</a:t>
            </a:r>
            <a:r>
              <a:rPr lang="fr-FR" dirty="0"/>
              <a:t>. 427</a:t>
            </a:r>
            <a:r>
              <a:rPr lang="el-GR" dirty="0"/>
              <a:t>)</a:t>
            </a:r>
            <a:r>
              <a:rPr lang="fr-FR" dirty="0"/>
              <a:t>.</a:t>
            </a:r>
            <a:r>
              <a:rPr lang="el-GR" dirty="0"/>
              <a:t> </a:t>
            </a:r>
          </a:p>
          <a:p>
            <a:r>
              <a:rPr lang="el-GR" dirty="0"/>
              <a:t>Ο σκοπός της απάθειας είναι η κάθαρση της ψυχής, που προϋποθέτει τα αγαθά έργα και συνεπάγεται την </a:t>
            </a:r>
            <a:r>
              <a:rPr lang="el-GR" dirty="0" err="1"/>
              <a:t>ενοίκησή</a:t>
            </a:r>
            <a:r>
              <a:rPr lang="el-GR" dirty="0"/>
              <a:t> της από το Άγιο Πνεύμα</a:t>
            </a:r>
            <a:r>
              <a:rPr lang="en-GB" dirty="0"/>
              <a:t> </a:t>
            </a:r>
            <a:r>
              <a:rPr lang="el-GR" dirty="0"/>
              <a:t>(</a:t>
            </a:r>
            <a:r>
              <a:rPr lang="el-GR" i="1" dirty="0" err="1"/>
              <a:t>Ἐπιστολὴ</a:t>
            </a:r>
            <a:r>
              <a:rPr lang="el-GR" i="1" dirty="0"/>
              <a:t> μεγάλη </a:t>
            </a:r>
            <a:r>
              <a:rPr lang="el-GR" i="1" dirty="0" err="1"/>
              <a:t>καὶ</a:t>
            </a:r>
            <a:r>
              <a:rPr lang="el-GR" i="1" dirty="0"/>
              <a:t> πάνυ </a:t>
            </a:r>
            <a:r>
              <a:rPr lang="el-GR" i="1" dirty="0" err="1"/>
              <a:t>ὠφέλιμος</a:t>
            </a:r>
            <a:r>
              <a:rPr lang="fr-FR" dirty="0"/>
              <a:t>, PG 34, 433 </a:t>
            </a:r>
            <a:r>
              <a:rPr lang="el-GR" dirty="0"/>
              <a:t>Α). </a:t>
            </a:r>
            <a:r>
              <a:rPr kumimoji="0" lang="el-GR" b="0" i="0" u="none" strike="noStrike" cap="none" normalizeH="0" baseline="0" dirty="0">
                <a:ln>
                  <a:noFill/>
                </a:ln>
                <a:solidFill>
                  <a:schemeClr val="tx1"/>
                </a:solidFill>
                <a:effectLst/>
                <a:ea typeface="Times New Roman" panose="02020603050405020304" pitchFamily="18" charset="0"/>
              </a:rPr>
              <a:t>Τονίζεται ότι η ψυχή δε φτάνει στην τελειότητα, δηλαδή στην απάθεια, ούτε με μια προσπάθεια, ούτε εύκολα αλλά μετά από πολλά χρόνια και ύστερα από πολλές δοκιμασίες και διάφορους πειρασμούς, τελικά γίνεται κληρονόμος της επουράνιας βασιλείας με τη δύναμη του Χριστού</a:t>
            </a:r>
            <a:r>
              <a:rPr kumimoji="0" lang="fr-F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Εἰς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ταῦτα</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τὰ</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μέτρα</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ψυχὴν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ἐλθεῖν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οὔτε</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ἐφ</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ἕν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οὔτε</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ἀδοκιμάστως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ἔστιν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ἀλλὰ</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διὰ</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πόνων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πολλῶν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καὶ</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ἀγώνων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καὶ</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χρόνων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καὶ</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σπουδῆς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μετὰ</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δοκιμασίας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καὶ</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πειρασμῶν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ποικίλων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τὴν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πνευματικὴν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αὔξησιν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καὶ</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προκοπὴν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λαμβάνει</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ἕως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τοῦ</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τελείου</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τῆς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ἀπαθείας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μέτρου</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ἵνα</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οὕτως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τῆς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ἐπουρανίου</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βασιλείας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γένηται</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κληρονόμος</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ἐν</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Χριστῷ</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Ἰησοῦ</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τῷ</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Κυρίῳ</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ἡμῶν</a:t>
            </a:r>
            <a:r>
              <a:rPr kumimoji="0" lang="fr-F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Ὁμιλίαι</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Πνευματικαὶ</a:t>
            </a:r>
            <a:r>
              <a:rPr kumimoji="0" lang="fr-F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Ι΄</a:t>
            </a:r>
            <a:r>
              <a:rPr kumimoji="0" lang="fr-F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PG</a:t>
            </a:r>
            <a:r>
              <a:rPr kumimoji="0" lang="el-GR" b="0" i="0" u="none" strike="noStrike" cap="none" normalizeH="0" dirty="0">
                <a:ln>
                  <a:noFill/>
                </a:ln>
                <a:solidFill>
                  <a:schemeClr val="tx1"/>
                </a:solidFill>
                <a:effectLst/>
                <a:ea typeface="Times New Roman" panose="02020603050405020304" pitchFamily="18" charset="0"/>
                <a:cs typeface="Times New Roman" panose="02020603050405020304" pitchFamily="18" charset="0"/>
              </a:rPr>
              <a:t> </a:t>
            </a:r>
            <a:r>
              <a:rPr kumimoji="0" lang="fr-F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34, 544 C</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fr-F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lang="el-GR" dirty="0"/>
              <a:t>  </a:t>
            </a:r>
          </a:p>
          <a:p>
            <a:endParaRPr lang="el-GR" dirty="0"/>
          </a:p>
          <a:p>
            <a:endParaRPr lang="el-GR" dirty="0"/>
          </a:p>
        </p:txBody>
      </p:sp>
      <p:sp>
        <p:nvSpPr>
          <p:cNvPr id="4" name="Rectangle 1"/>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l-GR" sz="1800" b="0" i="0" u="none" strike="noStrike" cap="none" normalizeH="0" baseline="0" dirty="0">
                <a:ln>
                  <a:noFill/>
                </a:ln>
                <a:solidFill>
                  <a:schemeClr val="tx1"/>
                </a:solidFill>
                <a:effectLst/>
                <a:latin typeface="Arial" panose="020B0604020202020204" pitchFamily="34" charset="0"/>
              </a:rPr>
            </a:br>
            <a:endParaRPr kumimoji="0" lang="el-GR" sz="1800" b="0" i="0" u="none" strike="noStrike" cap="none" normalizeH="0" baseline="0" dirty="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Tree>
    <p:extLst>
      <p:ext uri="{BB962C8B-B14F-4D97-AF65-F5344CB8AC3E}">
        <p14:creationId xmlns:p14="http://schemas.microsoft.com/office/powerpoint/2010/main" val="42538452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643944"/>
          </a:xfrm>
        </p:spPr>
        <p:txBody>
          <a:bodyPr>
            <a:normAutofit fontScale="90000"/>
          </a:bodyPr>
          <a:lstStyle/>
          <a:p>
            <a:pPr algn="ctr"/>
            <a:r>
              <a:rPr lang="el-GR" dirty="0"/>
              <a:t>Η "</a:t>
            </a:r>
            <a:r>
              <a:rPr lang="el-GR" dirty="0" err="1"/>
              <a:t>ἀπάθεια</a:t>
            </a:r>
            <a:r>
              <a:rPr lang="el-GR" dirty="0"/>
              <a:t>" ως το άνθος της «</a:t>
            </a:r>
            <a:r>
              <a:rPr lang="el-GR" dirty="0" err="1"/>
              <a:t>πρακτικῆς</a:t>
            </a:r>
            <a:r>
              <a:rPr lang="el-GR" dirty="0"/>
              <a:t>»</a:t>
            </a:r>
          </a:p>
        </p:txBody>
      </p:sp>
      <p:sp>
        <p:nvSpPr>
          <p:cNvPr id="3" name="Θέση περιεχομένου 2"/>
          <p:cNvSpPr>
            <a:spLocks noGrp="1"/>
          </p:cNvSpPr>
          <p:nvPr>
            <p:ph idx="1"/>
          </p:nvPr>
        </p:nvSpPr>
        <p:spPr>
          <a:xfrm>
            <a:off x="0" y="524858"/>
            <a:ext cx="12192000" cy="6333141"/>
          </a:xfrm>
        </p:spPr>
        <p:txBody>
          <a:bodyPr>
            <a:normAutofit/>
          </a:bodyPr>
          <a:lstStyle/>
          <a:p>
            <a:r>
              <a:rPr lang="el-GR" dirty="0"/>
              <a:t>Ο απαθής στον χριστιανισμό δεν είναι παρά "</a:t>
            </a:r>
            <a:r>
              <a:rPr lang="el-GR" i="1" dirty="0"/>
              <a:t>ὁ </a:t>
            </a:r>
            <a:r>
              <a:rPr lang="el-GR" i="1" dirty="0" err="1"/>
              <a:t>διὰ</a:t>
            </a:r>
            <a:r>
              <a:rPr lang="el-GR" i="1" dirty="0"/>
              <a:t> πλείστων πολέμων </a:t>
            </a:r>
            <a:r>
              <a:rPr lang="el-GR" i="1" dirty="0" err="1"/>
              <a:t>τὸ</a:t>
            </a:r>
            <a:r>
              <a:rPr lang="el-GR" i="1" dirty="0"/>
              <a:t> </a:t>
            </a:r>
            <a:r>
              <a:rPr lang="el-GR" i="1" dirty="0" err="1"/>
              <a:t>πάσχειν</a:t>
            </a:r>
            <a:r>
              <a:rPr lang="el-GR" i="1" dirty="0"/>
              <a:t> </a:t>
            </a:r>
            <a:r>
              <a:rPr lang="el-GR" i="1" dirty="0" err="1"/>
              <a:t>νικήσας</a:t>
            </a:r>
            <a:r>
              <a:rPr lang="el-GR" dirty="0"/>
              <a:t>"</a:t>
            </a:r>
            <a:r>
              <a:rPr lang="en-GB" dirty="0"/>
              <a:t> </a:t>
            </a:r>
            <a:r>
              <a:rPr lang="el-GR" dirty="0"/>
              <a:t>(</a:t>
            </a:r>
            <a:r>
              <a:rPr lang="el-GR" i="1" dirty="0"/>
              <a:t>Λόγος </a:t>
            </a:r>
            <a:r>
              <a:rPr lang="el-GR" i="1" dirty="0" err="1"/>
              <a:t>πρὸς</a:t>
            </a:r>
            <a:r>
              <a:rPr lang="el-GR" i="1" dirty="0"/>
              <a:t> </a:t>
            </a:r>
            <a:r>
              <a:rPr lang="el-GR" i="1" dirty="0" err="1"/>
              <a:t>Εὐλόγιον</a:t>
            </a:r>
            <a:r>
              <a:rPr lang="el-GR" i="1" dirty="0"/>
              <a:t> </a:t>
            </a:r>
            <a:r>
              <a:rPr lang="el-GR" i="1" dirty="0" err="1"/>
              <a:t>μοναχὸν</a:t>
            </a:r>
            <a:r>
              <a:rPr lang="el-GR" i="1" dirty="0"/>
              <a:t>,</a:t>
            </a:r>
            <a:r>
              <a:rPr lang="el-GR" dirty="0"/>
              <a:t> </a:t>
            </a:r>
            <a:r>
              <a:rPr lang="fr-FR" dirty="0"/>
              <a:t>PG</a:t>
            </a:r>
            <a:r>
              <a:rPr lang="el-GR" dirty="0"/>
              <a:t> 79, 1097Β).</a:t>
            </a:r>
          </a:p>
          <a:p>
            <a:r>
              <a:rPr lang="el-GR" dirty="0"/>
              <a:t>Στον Διάδοχο η απάθεια συγκροτεί την πνευματική δύναμη που αντιμετωπίζει νικηφόρα όχι μόνο τις θλίψεις αλλά και τον ίδιο το θάνατο, αναγνωρίζοντάς τον ως πρόφαση της αληθινής ζωής: "</a:t>
            </a:r>
            <a:r>
              <a:rPr lang="el-GR" i="1" dirty="0" err="1"/>
              <a:t>Ἐὰν</a:t>
            </a:r>
            <a:r>
              <a:rPr lang="el-GR" i="1" dirty="0"/>
              <a:t>... (</a:t>
            </a:r>
            <a:r>
              <a:rPr lang="el-GR" i="1" dirty="0" err="1"/>
              <a:t>ἐνν</a:t>
            </a:r>
            <a:r>
              <a:rPr lang="el-GR" i="1" dirty="0"/>
              <a:t>. ἡ </a:t>
            </a:r>
            <a:r>
              <a:rPr lang="el-GR" i="1" dirty="0" err="1"/>
              <a:t>ψυχὴ</a:t>
            </a:r>
            <a:r>
              <a:rPr lang="el-GR" i="1" dirty="0"/>
              <a:t> </a:t>
            </a:r>
            <a:r>
              <a:rPr lang="el-GR" i="1" dirty="0" err="1"/>
              <a:t>ἡμῶν</a:t>
            </a:r>
            <a:r>
              <a:rPr lang="el-GR" i="1" dirty="0"/>
              <a:t>) </a:t>
            </a:r>
            <a:r>
              <a:rPr lang="el-GR" i="1" dirty="0" err="1"/>
              <a:t>εὐχαρίστως</a:t>
            </a:r>
            <a:r>
              <a:rPr lang="el-GR" i="1" dirty="0"/>
              <a:t> </a:t>
            </a:r>
            <a:r>
              <a:rPr lang="el-GR" i="1" dirty="0" err="1"/>
              <a:t>τὰς</a:t>
            </a:r>
            <a:r>
              <a:rPr lang="el-GR" i="1" dirty="0"/>
              <a:t> </a:t>
            </a:r>
            <a:r>
              <a:rPr lang="el-GR" i="1" dirty="0" err="1"/>
              <a:t>ἐκ</a:t>
            </a:r>
            <a:r>
              <a:rPr lang="el-GR" i="1" dirty="0"/>
              <a:t> </a:t>
            </a:r>
            <a:r>
              <a:rPr lang="el-GR" i="1" dirty="0" err="1"/>
              <a:t>τῶν</a:t>
            </a:r>
            <a:r>
              <a:rPr lang="el-GR" i="1" dirty="0"/>
              <a:t> νόσων προσδέχεται  </a:t>
            </a:r>
            <a:r>
              <a:rPr lang="el-GR" i="1" dirty="0" err="1"/>
              <a:t>ἀνίας</a:t>
            </a:r>
            <a:r>
              <a:rPr lang="el-GR" i="1" dirty="0"/>
              <a:t>, </a:t>
            </a:r>
            <a:r>
              <a:rPr lang="el-GR" i="1" dirty="0" err="1"/>
              <a:t>οὐ</a:t>
            </a:r>
            <a:r>
              <a:rPr lang="el-GR" i="1" dirty="0"/>
              <a:t> </a:t>
            </a:r>
            <a:r>
              <a:rPr lang="el-GR" i="1" dirty="0" err="1"/>
              <a:t>μακρὰν</a:t>
            </a:r>
            <a:r>
              <a:rPr lang="el-GR" i="1" dirty="0"/>
              <a:t> </a:t>
            </a:r>
            <a:r>
              <a:rPr lang="el-GR" i="1" dirty="0" err="1"/>
              <a:t>οὖσα</a:t>
            </a:r>
            <a:r>
              <a:rPr lang="el-GR" i="1" dirty="0"/>
              <a:t> </a:t>
            </a:r>
            <a:r>
              <a:rPr lang="el-GR" i="1" dirty="0" err="1"/>
              <a:t>τῶν</a:t>
            </a:r>
            <a:r>
              <a:rPr lang="el-GR" i="1" dirty="0"/>
              <a:t> </a:t>
            </a:r>
            <a:r>
              <a:rPr lang="el-GR" i="1" dirty="0" err="1"/>
              <a:t>τῆς</a:t>
            </a:r>
            <a:r>
              <a:rPr lang="el-GR" i="1" dirty="0"/>
              <a:t> </a:t>
            </a:r>
            <a:r>
              <a:rPr lang="el-GR" i="1" dirty="0" err="1"/>
              <a:t>ἀπαθείας</a:t>
            </a:r>
            <a:r>
              <a:rPr lang="el-GR" i="1" dirty="0"/>
              <a:t> </a:t>
            </a:r>
            <a:r>
              <a:rPr lang="el-GR" i="1" dirty="0" err="1"/>
              <a:t>ὅρων</a:t>
            </a:r>
            <a:r>
              <a:rPr lang="el-GR" i="1" dirty="0"/>
              <a:t> γνωρίζεται· </a:t>
            </a:r>
            <a:r>
              <a:rPr lang="el-GR" i="1" dirty="0" err="1"/>
              <a:t>ὅθεν</a:t>
            </a:r>
            <a:r>
              <a:rPr lang="el-GR" i="1" dirty="0"/>
              <a:t> </a:t>
            </a:r>
            <a:r>
              <a:rPr lang="el-GR" i="1" dirty="0" err="1"/>
              <a:t>καὶ</a:t>
            </a:r>
            <a:r>
              <a:rPr lang="el-GR" i="1" dirty="0"/>
              <a:t> </a:t>
            </a:r>
            <a:r>
              <a:rPr lang="el-GR" i="1" dirty="0" err="1"/>
              <a:t>τὸν</a:t>
            </a:r>
            <a:r>
              <a:rPr lang="el-GR" i="1" dirty="0"/>
              <a:t> θάνατον </a:t>
            </a:r>
            <a:r>
              <a:rPr lang="el-GR" i="1" dirty="0" err="1"/>
              <a:t>ὡς</a:t>
            </a:r>
            <a:r>
              <a:rPr lang="el-GR" i="1" dirty="0"/>
              <a:t> </a:t>
            </a:r>
            <a:r>
              <a:rPr lang="el-GR" i="1" dirty="0" err="1"/>
              <a:t>πρόφασιν</a:t>
            </a:r>
            <a:r>
              <a:rPr lang="el-GR" i="1" dirty="0"/>
              <a:t> </a:t>
            </a:r>
            <a:r>
              <a:rPr lang="el-GR" i="1" dirty="0" err="1"/>
              <a:t>ὄντα</a:t>
            </a:r>
            <a:r>
              <a:rPr lang="el-GR" i="1" dirty="0"/>
              <a:t> </a:t>
            </a:r>
            <a:r>
              <a:rPr lang="el-GR" i="1" dirty="0" err="1"/>
              <a:t>ζωῆς</a:t>
            </a:r>
            <a:r>
              <a:rPr lang="el-GR" i="1" dirty="0"/>
              <a:t> </a:t>
            </a:r>
            <a:r>
              <a:rPr lang="el-GR" i="1" dirty="0" err="1"/>
              <a:t>μᾶλλον</a:t>
            </a:r>
            <a:r>
              <a:rPr lang="el-GR" i="1" dirty="0"/>
              <a:t> </a:t>
            </a:r>
            <a:r>
              <a:rPr lang="el-GR" i="1" dirty="0" err="1"/>
              <a:t>ἀληθινῆς</a:t>
            </a:r>
            <a:r>
              <a:rPr lang="el-GR" i="1" dirty="0"/>
              <a:t> τότε </a:t>
            </a:r>
            <a:r>
              <a:rPr lang="el-GR" i="1" dirty="0" err="1"/>
              <a:t>μετὰ</a:t>
            </a:r>
            <a:r>
              <a:rPr lang="el-GR" i="1" dirty="0"/>
              <a:t> </a:t>
            </a:r>
            <a:r>
              <a:rPr lang="el-GR" i="1" dirty="0" err="1"/>
              <a:t>χαρᾶς</a:t>
            </a:r>
            <a:r>
              <a:rPr lang="el-GR" i="1" dirty="0"/>
              <a:t> </a:t>
            </a:r>
            <a:r>
              <a:rPr lang="el-GR" i="1" dirty="0" err="1"/>
              <a:t>ἀπεκδέχεται</a:t>
            </a:r>
            <a:r>
              <a:rPr lang="el-GR" dirty="0"/>
              <a:t>"</a:t>
            </a:r>
            <a:r>
              <a:rPr lang="el-GR" i="1" dirty="0"/>
              <a:t> </a:t>
            </a:r>
            <a:r>
              <a:rPr lang="el-GR" dirty="0"/>
              <a:t>(</a:t>
            </a:r>
            <a:r>
              <a:rPr lang="el-GR" i="1" dirty="0" err="1"/>
              <a:t>Ἑκατὸ</a:t>
            </a:r>
            <a:r>
              <a:rPr lang="el-GR" i="1" dirty="0"/>
              <a:t> </a:t>
            </a:r>
            <a:r>
              <a:rPr lang="el-GR" i="1" dirty="0" err="1"/>
              <a:t>Γνωστικὰ</a:t>
            </a:r>
            <a:r>
              <a:rPr lang="el-GR" i="1" dirty="0"/>
              <a:t> Κεφάλαια </a:t>
            </a:r>
            <a:r>
              <a:rPr lang="el-GR" i="1" dirty="0" err="1"/>
              <a:t>νδ</a:t>
            </a:r>
            <a:r>
              <a:rPr lang="el-GR" i="1" dirty="0"/>
              <a:t>΄, </a:t>
            </a:r>
            <a:r>
              <a:rPr lang="en-GB" dirty="0" err="1"/>
              <a:t>SChr</a:t>
            </a:r>
            <a:r>
              <a:rPr lang="el-GR" dirty="0"/>
              <a:t>5, σ. 116).</a:t>
            </a:r>
          </a:p>
          <a:p>
            <a:r>
              <a:rPr lang="el-GR" dirty="0"/>
              <a:t>Το "</a:t>
            </a:r>
            <a:r>
              <a:rPr lang="el-GR" i="1" dirty="0"/>
              <a:t>πένθος</a:t>
            </a:r>
            <a:r>
              <a:rPr lang="el-GR" dirty="0"/>
              <a:t>" και "</a:t>
            </a:r>
            <a:r>
              <a:rPr lang="el-GR" i="1" dirty="0"/>
              <a:t>ἡ </a:t>
            </a:r>
            <a:r>
              <a:rPr lang="el-GR" i="1" dirty="0" err="1"/>
              <a:t>κατὰ</a:t>
            </a:r>
            <a:r>
              <a:rPr lang="el-GR" i="1" dirty="0"/>
              <a:t> </a:t>
            </a:r>
            <a:r>
              <a:rPr lang="el-GR" i="1" dirty="0" err="1"/>
              <a:t>Θεὸν</a:t>
            </a:r>
            <a:r>
              <a:rPr lang="el-GR" i="1" dirty="0"/>
              <a:t> λύπη</a:t>
            </a:r>
            <a:r>
              <a:rPr lang="el-GR" dirty="0"/>
              <a:t>" έχουν μια αφορμή, την συναίσθηση της </a:t>
            </a:r>
            <a:r>
              <a:rPr lang="el-GR" dirty="0" err="1"/>
              <a:t>αμαρτωλότητάς</a:t>
            </a:r>
            <a:r>
              <a:rPr lang="el-GR" dirty="0"/>
              <a:t> τους, που τους οδηγεί στη σωτήρια στάση της μετάνοιας.</a:t>
            </a:r>
            <a:r>
              <a:rPr lang="en-GB" dirty="0"/>
              <a:t> </a:t>
            </a:r>
            <a:r>
              <a:rPr lang="el-GR" dirty="0"/>
              <a:t>Η  απάθεια αντιστοιχεί στη </a:t>
            </a:r>
            <a:r>
              <a:rPr lang="el-GR" u="sng" dirty="0"/>
              <a:t>δεύτερη αποταγή του </a:t>
            </a:r>
            <a:r>
              <a:rPr lang="el-GR" u="sng" dirty="0" err="1"/>
              <a:t>ευαγριανού</a:t>
            </a:r>
            <a:r>
              <a:rPr lang="el-GR" u="sng" dirty="0"/>
              <a:t> συστήματος</a:t>
            </a:r>
            <a:r>
              <a:rPr lang="el-GR" dirty="0"/>
              <a:t>, που ταυτίζεται απαλλοτρίωση της κακίας, η οποία κατορθώνεται με το ζήλο του ανθρώπου και τη χάρη του Θεού: "</a:t>
            </a:r>
            <a:r>
              <a:rPr lang="el-GR" i="1" dirty="0"/>
              <a:t>Ἡ δευτέρα </a:t>
            </a:r>
            <a:r>
              <a:rPr lang="el-GR" i="1" dirty="0" err="1"/>
              <a:t>ἀποταγή</a:t>
            </a:r>
            <a:r>
              <a:rPr lang="el-GR" i="1" dirty="0"/>
              <a:t> </a:t>
            </a:r>
            <a:r>
              <a:rPr lang="el-GR" i="1" dirty="0" err="1"/>
              <a:t>ἐστι</a:t>
            </a:r>
            <a:r>
              <a:rPr lang="el-GR" i="1" dirty="0"/>
              <a:t> </a:t>
            </a:r>
            <a:r>
              <a:rPr lang="el-GR" i="1" dirty="0" err="1"/>
              <a:t>τὸ</a:t>
            </a:r>
            <a:r>
              <a:rPr lang="el-GR" i="1" dirty="0"/>
              <a:t> </a:t>
            </a:r>
            <a:r>
              <a:rPr lang="el-GR" i="1" dirty="0" err="1"/>
              <a:t>ἀπαλλοτριωθῆναι</a:t>
            </a:r>
            <a:r>
              <a:rPr lang="el-GR" i="1" dirty="0"/>
              <a:t> </a:t>
            </a:r>
            <a:r>
              <a:rPr lang="el-GR" i="1" dirty="0" err="1"/>
              <a:t>τῆς</a:t>
            </a:r>
            <a:r>
              <a:rPr lang="el-GR" i="1" dirty="0"/>
              <a:t> κακίας </a:t>
            </a:r>
            <a:r>
              <a:rPr lang="el-GR" i="1" dirty="0" err="1"/>
              <a:t>ὅτι</a:t>
            </a:r>
            <a:r>
              <a:rPr lang="el-GR" i="1" dirty="0"/>
              <a:t> </a:t>
            </a:r>
            <a:r>
              <a:rPr lang="el-GR" i="1" dirty="0" err="1"/>
              <a:t>ζήλῳ</a:t>
            </a:r>
            <a:r>
              <a:rPr lang="el-GR" i="1" dirty="0"/>
              <a:t> </a:t>
            </a:r>
            <a:r>
              <a:rPr lang="el-GR" i="1" dirty="0" err="1"/>
              <a:t>τοῦ</a:t>
            </a:r>
            <a:r>
              <a:rPr lang="el-GR" i="1" dirty="0"/>
              <a:t> </a:t>
            </a:r>
            <a:r>
              <a:rPr lang="el-GR" i="1" dirty="0" err="1"/>
              <a:t>ἀνθρώπου</a:t>
            </a:r>
            <a:r>
              <a:rPr lang="el-GR" i="1" dirty="0"/>
              <a:t> </a:t>
            </a:r>
            <a:r>
              <a:rPr lang="el-GR" i="1" dirty="0" err="1"/>
              <a:t>καὶ</a:t>
            </a:r>
            <a:r>
              <a:rPr lang="el-GR" i="1" dirty="0"/>
              <a:t> </a:t>
            </a:r>
            <a:r>
              <a:rPr lang="el-GR" i="1" dirty="0" err="1"/>
              <a:t>χάριτι</a:t>
            </a:r>
            <a:r>
              <a:rPr lang="el-GR" i="1" dirty="0"/>
              <a:t> </a:t>
            </a:r>
            <a:r>
              <a:rPr lang="el-GR" i="1" dirty="0" err="1"/>
              <a:t>τοῦ</a:t>
            </a:r>
            <a:r>
              <a:rPr lang="el-GR" i="1" dirty="0"/>
              <a:t> </a:t>
            </a:r>
            <a:r>
              <a:rPr lang="el-GR" i="1" dirty="0" err="1"/>
              <a:t>Θεοῦ</a:t>
            </a:r>
            <a:r>
              <a:rPr lang="el-GR" i="1" dirty="0"/>
              <a:t> γίνεται</a:t>
            </a:r>
            <a:r>
              <a:rPr lang="el-GR" dirty="0"/>
              <a:t>"(</a:t>
            </a:r>
            <a:r>
              <a:rPr lang="el-GR" i="1" dirty="0" err="1"/>
              <a:t>Γνωστικὰ</a:t>
            </a:r>
            <a:r>
              <a:rPr lang="el-GR" i="1" dirty="0"/>
              <a:t> Κεφάλαια Ι,</a:t>
            </a:r>
            <a:r>
              <a:rPr lang="el-GR" dirty="0"/>
              <a:t> 79, </a:t>
            </a:r>
            <a:r>
              <a:rPr lang="en-GB" dirty="0"/>
              <a:t>Frank</a:t>
            </a:r>
            <a:r>
              <a:rPr lang="el-GR" dirty="0"/>
              <a:t>. σ. 117) </a:t>
            </a:r>
          </a:p>
          <a:p>
            <a:endParaRPr lang="el-GR" dirty="0"/>
          </a:p>
          <a:p>
            <a:endParaRPr lang="el-GR" dirty="0"/>
          </a:p>
          <a:p>
            <a:endParaRPr lang="el-GR" dirty="0"/>
          </a:p>
        </p:txBody>
      </p:sp>
    </p:spTree>
    <p:extLst>
      <p:ext uri="{BB962C8B-B14F-4D97-AF65-F5344CB8AC3E}">
        <p14:creationId xmlns:p14="http://schemas.microsoft.com/office/powerpoint/2010/main" val="7376266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69701"/>
          </a:xfrm>
        </p:spPr>
        <p:txBody>
          <a:bodyPr>
            <a:normAutofit fontScale="90000"/>
          </a:bodyPr>
          <a:lstStyle/>
          <a:p>
            <a:pPr algn="ctr"/>
            <a:r>
              <a:rPr lang="el-GR" dirty="0"/>
              <a:t>Η "</a:t>
            </a:r>
            <a:r>
              <a:rPr lang="el-GR" dirty="0" err="1"/>
              <a:t>ἀπάθεια</a:t>
            </a:r>
            <a:r>
              <a:rPr lang="el-GR" dirty="0"/>
              <a:t>" ως το άνθος της «</a:t>
            </a:r>
            <a:r>
              <a:rPr lang="el-GR" dirty="0" err="1"/>
              <a:t>πρακτικῆς</a:t>
            </a:r>
            <a:r>
              <a:rPr lang="el-GR" dirty="0"/>
              <a:t>»</a:t>
            </a:r>
          </a:p>
        </p:txBody>
      </p:sp>
      <p:sp>
        <p:nvSpPr>
          <p:cNvPr id="3" name="Θέση περιεχομένου 2"/>
          <p:cNvSpPr>
            <a:spLocks noGrp="1"/>
          </p:cNvSpPr>
          <p:nvPr>
            <p:ph idx="1"/>
          </p:nvPr>
        </p:nvSpPr>
        <p:spPr>
          <a:xfrm>
            <a:off x="0" y="550616"/>
            <a:ext cx="12192000" cy="6307383"/>
          </a:xfrm>
        </p:spPr>
        <p:txBody>
          <a:bodyPr>
            <a:normAutofit/>
          </a:bodyPr>
          <a:lstStyle/>
          <a:p>
            <a:r>
              <a:rPr lang="el-GR" dirty="0"/>
              <a:t>Η απαλλοτρίωση της κακίας </a:t>
            </a:r>
            <a:r>
              <a:rPr lang="el-GR" b="1" dirty="0">
                <a:solidFill>
                  <a:srgbClr val="FF0000"/>
                </a:solidFill>
              </a:rPr>
              <a:t>δε σημαίνει τη λήξη των δαιμονικών επιθέσεων αλλά την ατάραχη πλέον αντιμετώπισή τους</a:t>
            </a:r>
            <a:r>
              <a:rPr lang="el-GR" dirty="0"/>
              <a:t>.  </a:t>
            </a:r>
          </a:p>
          <a:p>
            <a:r>
              <a:rPr lang="el-GR" dirty="0"/>
              <a:t>Ο Μακάριος παρατηρεί ότι "</a:t>
            </a:r>
            <a:r>
              <a:rPr lang="el-GR" i="1" dirty="0" err="1"/>
              <a:t>οἱ</a:t>
            </a:r>
            <a:r>
              <a:rPr lang="el-GR" i="1" dirty="0"/>
              <a:t> Χριστιανοί, </a:t>
            </a:r>
            <a:r>
              <a:rPr lang="el-GR" i="1" dirty="0" err="1"/>
              <a:t>εἰ</a:t>
            </a:r>
            <a:r>
              <a:rPr lang="el-GR" i="1" dirty="0"/>
              <a:t> </a:t>
            </a:r>
            <a:r>
              <a:rPr lang="el-GR" i="1" dirty="0" err="1"/>
              <a:t>καὶ</a:t>
            </a:r>
            <a:r>
              <a:rPr lang="el-GR" i="1" dirty="0"/>
              <a:t> </a:t>
            </a:r>
            <a:r>
              <a:rPr lang="el-GR" b="1" i="1" dirty="0" err="1"/>
              <a:t>ἔξωθεν</a:t>
            </a:r>
            <a:r>
              <a:rPr lang="el-GR" b="1" i="1" dirty="0"/>
              <a:t> πειράζονται</a:t>
            </a:r>
            <a:r>
              <a:rPr lang="el-GR" i="1" dirty="0"/>
              <a:t>, </a:t>
            </a:r>
            <a:r>
              <a:rPr lang="el-GR" i="1" dirty="0" err="1"/>
              <a:t>ἀλλ</a:t>
            </a:r>
            <a:r>
              <a:rPr lang="el-GR" i="1" dirty="0"/>
              <a:t>’ </a:t>
            </a:r>
            <a:r>
              <a:rPr lang="el-GR" i="1" dirty="0" err="1"/>
              <a:t>ἔσωθεν</a:t>
            </a:r>
            <a:r>
              <a:rPr lang="el-GR" i="1" dirty="0"/>
              <a:t> πεπληρωμένοι </a:t>
            </a:r>
            <a:r>
              <a:rPr lang="el-GR" i="1" dirty="0" err="1"/>
              <a:t>εἰσι</a:t>
            </a:r>
            <a:r>
              <a:rPr lang="el-GR" i="1" dirty="0"/>
              <a:t> </a:t>
            </a:r>
            <a:r>
              <a:rPr lang="el-GR" i="1" dirty="0" err="1"/>
              <a:t>τῆς</a:t>
            </a:r>
            <a:r>
              <a:rPr lang="el-GR" i="1" dirty="0"/>
              <a:t> </a:t>
            </a:r>
            <a:r>
              <a:rPr lang="el-GR" i="1" dirty="0" err="1"/>
              <a:t>θεότητος</a:t>
            </a:r>
            <a:r>
              <a:rPr lang="el-GR" i="1" dirty="0"/>
              <a:t>, </a:t>
            </a:r>
            <a:r>
              <a:rPr lang="el-GR" i="1" dirty="0" err="1"/>
              <a:t>καὶ</a:t>
            </a:r>
            <a:r>
              <a:rPr lang="el-GR" i="1" dirty="0"/>
              <a:t> </a:t>
            </a:r>
            <a:r>
              <a:rPr lang="el-GR" i="1" dirty="0" err="1"/>
              <a:t>οὐδέν</a:t>
            </a:r>
            <a:r>
              <a:rPr lang="el-GR" i="1" dirty="0"/>
              <a:t> </a:t>
            </a:r>
            <a:r>
              <a:rPr lang="el-GR" i="1" dirty="0" err="1"/>
              <a:t>ἀδικῶνται</a:t>
            </a:r>
            <a:r>
              <a:rPr lang="el-GR" dirty="0"/>
              <a:t>".</a:t>
            </a:r>
            <a:r>
              <a:rPr lang="en-GB" dirty="0"/>
              <a:t> </a:t>
            </a:r>
            <a:r>
              <a:rPr lang="el-GR" dirty="0"/>
              <a:t>(</a:t>
            </a:r>
            <a:r>
              <a:rPr lang="el-GR" i="1" dirty="0" err="1"/>
              <a:t>Ὁμιλίαι</a:t>
            </a:r>
            <a:r>
              <a:rPr lang="el-GR" i="1" dirty="0"/>
              <a:t> </a:t>
            </a:r>
            <a:r>
              <a:rPr lang="el-GR" i="1" dirty="0" err="1"/>
              <a:t>Πνευματικαὶ</a:t>
            </a:r>
            <a:r>
              <a:rPr lang="el-GR" i="1" dirty="0"/>
              <a:t> ΚΣΤ΄, </a:t>
            </a:r>
            <a:r>
              <a:rPr lang="en-GB" dirty="0"/>
              <a:t>PG</a:t>
            </a:r>
            <a:r>
              <a:rPr lang="el-GR" dirty="0"/>
              <a:t> 34, 684</a:t>
            </a:r>
            <a:r>
              <a:rPr lang="en-GB" dirty="0"/>
              <a:t>D</a:t>
            </a:r>
            <a:r>
              <a:rPr lang="el-GR" dirty="0"/>
              <a:t>). </a:t>
            </a:r>
          </a:p>
          <a:p>
            <a:r>
              <a:rPr lang="el-GR" dirty="0"/>
              <a:t>Ο Ευάγριος την παρομοιάζει με πνευματικό τείχος: "</a:t>
            </a:r>
            <a:r>
              <a:rPr lang="el-GR" i="1" dirty="0" err="1"/>
              <a:t>Τεῖχος</a:t>
            </a:r>
            <a:r>
              <a:rPr lang="el-GR" i="1" dirty="0"/>
              <a:t> </a:t>
            </a:r>
            <a:r>
              <a:rPr lang="el-GR" i="1" dirty="0" err="1"/>
              <a:t>πνευματικόν</a:t>
            </a:r>
            <a:r>
              <a:rPr lang="el-GR" i="1" dirty="0"/>
              <a:t> </a:t>
            </a:r>
            <a:r>
              <a:rPr lang="el-GR" i="1" dirty="0" err="1"/>
              <a:t>ἐστι</a:t>
            </a:r>
            <a:r>
              <a:rPr lang="el-GR" i="1" dirty="0"/>
              <a:t> </a:t>
            </a:r>
            <a:r>
              <a:rPr lang="el-GR" i="1" dirty="0" err="1"/>
              <a:t>λογικῆς</a:t>
            </a:r>
            <a:r>
              <a:rPr lang="el-GR" i="1" dirty="0"/>
              <a:t> </a:t>
            </a:r>
            <a:r>
              <a:rPr lang="el-GR" i="1" dirty="0" err="1"/>
              <a:t>ψυχῆς</a:t>
            </a:r>
            <a:r>
              <a:rPr lang="el-GR" i="1" dirty="0"/>
              <a:t> </a:t>
            </a:r>
            <a:r>
              <a:rPr lang="el-GR" i="1" dirty="0" err="1"/>
              <a:t>ἀπάθεια</a:t>
            </a:r>
            <a:r>
              <a:rPr lang="el-GR" i="1" dirty="0"/>
              <a:t> </a:t>
            </a:r>
            <a:r>
              <a:rPr lang="el-GR" i="1" dirty="0" err="1"/>
              <a:t>διαφυλάττουσα</a:t>
            </a:r>
            <a:r>
              <a:rPr lang="el-GR" i="1" dirty="0"/>
              <a:t> </a:t>
            </a:r>
            <a:r>
              <a:rPr lang="el-GR" i="1" dirty="0" err="1"/>
              <a:t>αὐτὴν</a:t>
            </a:r>
            <a:r>
              <a:rPr lang="el-GR" i="1" dirty="0"/>
              <a:t> </a:t>
            </a:r>
            <a:r>
              <a:rPr lang="el-GR" i="1" dirty="0" err="1"/>
              <a:t>ἀπὸ</a:t>
            </a:r>
            <a:r>
              <a:rPr lang="el-GR" i="1" dirty="0"/>
              <a:t> </a:t>
            </a:r>
            <a:r>
              <a:rPr lang="el-GR" i="1" dirty="0" err="1"/>
              <a:t>τῶν</a:t>
            </a:r>
            <a:r>
              <a:rPr lang="el-GR" i="1" dirty="0"/>
              <a:t> δαιμόνων</a:t>
            </a:r>
            <a:r>
              <a:rPr lang="el-GR" dirty="0"/>
              <a:t>"</a:t>
            </a:r>
            <a:r>
              <a:rPr lang="el-GR" dirty="0">
                <a:effectLst/>
              </a:rPr>
              <a:t> (</a:t>
            </a:r>
            <a:r>
              <a:rPr lang="el-GR" i="1" dirty="0" err="1"/>
              <a:t>Γνωστικὰ</a:t>
            </a:r>
            <a:r>
              <a:rPr lang="el-GR" i="1" dirty="0"/>
              <a:t> Κεφάλαια </a:t>
            </a:r>
            <a:r>
              <a:rPr lang="en-GB" i="1" dirty="0"/>
              <a:t>V</a:t>
            </a:r>
            <a:r>
              <a:rPr lang="el-GR" i="1" dirty="0"/>
              <a:t>, 82</a:t>
            </a:r>
            <a:r>
              <a:rPr lang="el-GR" dirty="0"/>
              <a:t>, </a:t>
            </a:r>
            <a:r>
              <a:rPr lang="en-GB" dirty="0"/>
              <a:t>Frank</a:t>
            </a:r>
            <a:r>
              <a:rPr lang="el-GR" dirty="0"/>
              <a:t>. σ. 355). </a:t>
            </a:r>
          </a:p>
          <a:p>
            <a:r>
              <a:rPr lang="el-GR" dirty="0"/>
              <a:t>Ο Διάδοχος ακολουθώντας την </a:t>
            </a:r>
            <a:r>
              <a:rPr lang="el-GR" dirty="0" err="1"/>
              <a:t>ευαγριανή</a:t>
            </a:r>
            <a:r>
              <a:rPr lang="el-GR" dirty="0"/>
              <a:t> παράδοση υπογραμμίζει ότι "</a:t>
            </a:r>
            <a:r>
              <a:rPr lang="el-GR" i="1" dirty="0" err="1"/>
              <a:t>ἀπάθειά</a:t>
            </a:r>
            <a:r>
              <a:rPr lang="el-GR" i="1" dirty="0"/>
              <a:t> </a:t>
            </a:r>
            <a:r>
              <a:rPr lang="el-GR" i="1" dirty="0" err="1"/>
              <a:t>ἐστιν</a:t>
            </a:r>
            <a:r>
              <a:rPr lang="el-GR" i="1" dirty="0"/>
              <a:t> </a:t>
            </a:r>
            <a:r>
              <a:rPr lang="el-GR" i="1" dirty="0" err="1"/>
              <a:t>οὐ</a:t>
            </a:r>
            <a:r>
              <a:rPr lang="el-GR" i="1" dirty="0"/>
              <a:t> </a:t>
            </a:r>
            <a:r>
              <a:rPr lang="el-GR" i="1" dirty="0" err="1"/>
              <a:t>τὸ</a:t>
            </a:r>
            <a:r>
              <a:rPr lang="el-GR" i="1" dirty="0"/>
              <a:t> </a:t>
            </a:r>
            <a:r>
              <a:rPr lang="el-GR" i="1" dirty="0" err="1"/>
              <a:t>μὴ</a:t>
            </a:r>
            <a:r>
              <a:rPr lang="el-GR" i="1" dirty="0"/>
              <a:t> </a:t>
            </a:r>
            <a:r>
              <a:rPr lang="el-GR" i="1" dirty="0" err="1"/>
              <a:t>πολεμεῖσθαι</a:t>
            </a:r>
            <a:r>
              <a:rPr lang="el-GR" i="1" dirty="0"/>
              <a:t> </a:t>
            </a:r>
            <a:r>
              <a:rPr lang="el-GR" i="1" dirty="0" err="1"/>
              <a:t>ὑπὸ</a:t>
            </a:r>
            <a:r>
              <a:rPr lang="el-GR" i="1" dirty="0"/>
              <a:t> </a:t>
            </a:r>
            <a:r>
              <a:rPr lang="el-GR" i="1" dirty="0" err="1"/>
              <a:t>τῶν</a:t>
            </a:r>
            <a:r>
              <a:rPr lang="el-GR" i="1" dirty="0"/>
              <a:t> δαιμόνων... </a:t>
            </a:r>
            <a:r>
              <a:rPr lang="el-GR" i="1" dirty="0" err="1"/>
              <a:t>ἀλλὰ</a:t>
            </a:r>
            <a:r>
              <a:rPr lang="el-GR" i="1" dirty="0"/>
              <a:t> </a:t>
            </a:r>
            <a:r>
              <a:rPr lang="el-GR" i="1" dirty="0" err="1"/>
              <a:t>τὸ</a:t>
            </a:r>
            <a:r>
              <a:rPr lang="el-GR" i="1" dirty="0"/>
              <a:t> </a:t>
            </a:r>
            <a:r>
              <a:rPr lang="el-GR" i="1" dirty="0" err="1"/>
              <a:t>πολεμουμένους</a:t>
            </a:r>
            <a:r>
              <a:rPr lang="el-GR" i="1" dirty="0"/>
              <a:t> </a:t>
            </a:r>
            <a:r>
              <a:rPr lang="el-GR" i="1" dirty="0" err="1"/>
              <a:t>ὑπ</a:t>
            </a:r>
            <a:r>
              <a:rPr lang="el-GR" i="1" dirty="0"/>
              <a:t>’ </a:t>
            </a:r>
            <a:r>
              <a:rPr lang="el-GR" i="1" dirty="0" err="1"/>
              <a:t>αὐτῶν</a:t>
            </a:r>
            <a:r>
              <a:rPr lang="el-GR" i="1" dirty="0"/>
              <a:t> </a:t>
            </a:r>
            <a:r>
              <a:rPr lang="el-GR" i="1" dirty="0" err="1"/>
              <a:t>ἀπολεμήτους</a:t>
            </a:r>
            <a:r>
              <a:rPr lang="el-GR" i="1" dirty="0"/>
              <a:t> </a:t>
            </a:r>
            <a:r>
              <a:rPr lang="el-GR" i="1" dirty="0" err="1"/>
              <a:t>μένειν</a:t>
            </a:r>
            <a:r>
              <a:rPr lang="el-GR" dirty="0"/>
              <a:t>".</a:t>
            </a:r>
            <a:r>
              <a:rPr lang="en-GB" dirty="0"/>
              <a:t> </a:t>
            </a:r>
            <a:r>
              <a:rPr lang="el-GR" dirty="0"/>
              <a:t>(</a:t>
            </a:r>
            <a:r>
              <a:rPr lang="el-GR" i="1" dirty="0" err="1"/>
              <a:t>Ἑκατὸ</a:t>
            </a:r>
            <a:r>
              <a:rPr lang="el-GR" i="1" dirty="0"/>
              <a:t> </a:t>
            </a:r>
            <a:r>
              <a:rPr lang="el-GR" i="1" dirty="0" err="1"/>
              <a:t>Γνωστικὰ</a:t>
            </a:r>
            <a:r>
              <a:rPr lang="el-GR" i="1" dirty="0"/>
              <a:t> Κεφάλαια  </a:t>
            </a:r>
            <a:r>
              <a:rPr lang="el-GR" i="1" dirty="0" err="1"/>
              <a:t>ςη</a:t>
            </a:r>
            <a:r>
              <a:rPr lang="el-GR" i="1" dirty="0"/>
              <a:t>΄</a:t>
            </a:r>
            <a:r>
              <a:rPr lang="el-GR" dirty="0"/>
              <a:t>, </a:t>
            </a:r>
            <a:r>
              <a:rPr lang="en-GB" dirty="0" err="1"/>
              <a:t>SChr</a:t>
            </a:r>
            <a:r>
              <a:rPr lang="el-GR" dirty="0"/>
              <a:t>5, , σ. 160).</a:t>
            </a:r>
          </a:p>
          <a:p>
            <a:r>
              <a:rPr lang="el-GR" dirty="0"/>
              <a:t>Η κατάσταση επιβεβαιώνεται και από τη συγκεκριμένη λειτουργία των αρετών: "</a:t>
            </a:r>
            <a:r>
              <a:rPr lang="el-GR" i="1" dirty="0" err="1"/>
              <a:t>Αἱ</a:t>
            </a:r>
            <a:r>
              <a:rPr lang="el-GR" i="1" dirty="0"/>
              <a:t> </a:t>
            </a:r>
            <a:r>
              <a:rPr lang="el-GR" i="1" dirty="0" err="1"/>
              <a:t>ἀρεταὶ</a:t>
            </a:r>
            <a:r>
              <a:rPr lang="el-GR" i="1" dirty="0"/>
              <a:t> </a:t>
            </a:r>
            <a:r>
              <a:rPr lang="el-GR" i="1" dirty="0" err="1"/>
              <a:t>οὐ</a:t>
            </a:r>
            <a:r>
              <a:rPr lang="el-GR" i="1" dirty="0"/>
              <a:t> </a:t>
            </a:r>
            <a:r>
              <a:rPr lang="el-GR" i="1" dirty="0" err="1"/>
              <a:t>τὰς</a:t>
            </a:r>
            <a:r>
              <a:rPr lang="el-GR" i="1" dirty="0"/>
              <a:t> </a:t>
            </a:r>
            <a:r>
              <a:rPr lang="el-GR" i="1" dirty="0" err="1"/>
              <a:t>τῶν</a:t>
            </a:r>
            <a:r>
              <a:rPr lang="el-GR" i="1" dirty="0"/>
              <a:t> δαιμόνων </a:t>
            </a:r>
            <a:r>
              <a:rPr lang="el-GR" i="1" dirty="0" err="1"/>
              <a:t>ὁρμὰς</a:t>
            </a:r>
            <a:r>
              <a:rPr lang="el-GR" i="1" dirty="0"/>
              <a:t> </a:t>
            </a:r>
            <a:r>
              <a:rPr lang="el-GR" i="1" dirty="0" err="1"/>
              <a:t>ἀνακόπτουσιν</a:t>
            </a:r>
            <a:r>
              <a:rPr lang="el-GR" i="1" dirty="0"/>
              <a:t>, </a:t>
            </a:r>
            <a:r>
              <a:rPr lang="el-GR" i="1" dirty="0" err="1"/>
              <a:t>ἀλλ</a:t>
            </a:r>
            <a:r>
              <a:rPr lang="el-GR" i="1" dirty="0"/>
              <a:t>’ </a:t>
            </a:r>
            <a:r>
              <a:rPr lang="el-GR" i="1" dirty="0" err="1"/>
              <a:t>ἡμᾶς</a:t>
            </a:r>
            <a:r>
              <a:rPr lang="el-GR" i="1" dirty="0"/>
              <a:t> </a:t>
            </a:r>
            <a:r>
              <a:rPr lang="el-GR" i="1" dirty="0" err="1"/>
              <a:t>ἀθώους</a:t>
            </a:r>
            <a:r>
              <a:rPr lang="el-GR" i="1" dirty="0"/>
              <a:t> </a:t>
            </a:r>
            <a:r>
              <a:rPr lang="el-GR" i="1" dirty="0" err="1"/>
              <a:t>διαφυλάττουσιν</a:t>
            </a:r>
            <a:r>
              <a:rPr lang="el-GR" dirty="0"/>
              <a:t>" (</a:t>
            </a:r>
            <a:r>
              <a:rPr lang="el-GR" i="1" dirty="0" err="1"/>
              <a:t>Πρακτικὸς</a:t>
            </a:r>
            <a:r>
              <a:rPr lang="el-GR" i="1" dirty="0"/>
              <a:t> ΜΘ΄,</a:t>
            </a:r>
            <a:r>
              <a:rPr lang="el-GR" dirty="0"/>
              <a:t> </a:t>
            </a:r>
            <a:r>
              <a:rPr lang="en-GB" dirty="0"/>
              <a:t>P</a:t>
            </a:r>
            <a:r>
              <a:rPr lang="el-GR" dirty="0"/>
              <a:t>.</a:t>
            </a:r>
            <a:r>
              <a:rPr lang="en-GB" dirty="0"/>
              <a:t>G</a:t>
            </a:r>
            <a:r>
              <a:rPr lang="el-GR" dirty="0"/>
              <a:t>. 40, 1233 και </a:t>
            </a:r>
            <a:r>
              <a:rPr lang="en-GB" dirty="0" err="1"/>
              <a:t>SChr</a:t>
            </a:r>
            <a:r>
              <a:rPr lang="el-GR" dirty="0"/>
              <a:t>171, σ. 664).</a:t>
            </a:r>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134107246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56823"/>
          </a:xfrm>
        </p:spPr>
        <p:txBody>
          <a:bodyPr>
            <a:normAutofit fontScale="90000"/>
          </a:bodyPr>
          <a:lstStyle/>
          <a:p>
            <a:pPr algn="ctr"/>
            <a:r>
              <a:rPr lang="el-GR" dirty="0"/>
              <a:t>Η "</a:t>
            </a:r>
            <a:r>
              <a:rPr lang="el-GR" dirty="0" err="1"/>
              <a:t>ἀπάθεια</a:t>
            </a:r>
            <a:r>
              <a:rPr lang="el-GR" dirty="0"/>
              <a:t>" ως το άνθος της «</a:t>
            </a:r>
            <a:r>
              <a:rPr lang="el-GR" dirty="0" err="1"/>
              <a:t>πρακτικῆς</a:t>
            </a:r>
            <a:r>
              <a:rPr lang="el-GR" dirty="0"/>
              <a:t>»</a:t>
            </a:r>
          </a:p>
        </p:txBody>
      </p:sp>
      <p:sp>
        <p:nvSpPr>
          <p:cNvPr id="3" name="Θέση περιεχομένου 2"/>
          <p:cNvSpPr>
            <a:spLocks noGrp="1"/>
          </p:cNvSpPr>
          <p:nvPr>
            <p:ph idx="1"/>
          </p:nvPr>
        </p:nvSpPr>
        <p:spPr>
          <a:xfrm>
            <a:off x="0" y="499100"/>
            <a:ext cx="12192000" cy="6358899"/>
          </a:xfrm>
        </p:spPr>
        <p:txBody>
          <a:bodyPr>
            <a:normAutofit lnSpcReduction="10000"/>
          </a:bodyPr>
          <a:lstStyle/>
          <a:p>
            <a:r>
              <a:rPr lang="el-GR" dirty="0"/>
              <a:t>Η απάθεια δηλώνει την ενεργητική αντιμετώπιση των επιθέσεων του πονηρού και των παθών και γι’ αυτό δεν πρέπει να εκλαμβάνεται ποτέ με τη στωική έννοια της στατικής αταραξίας και γαλήνης. Στο σημείο αυτό οφείλεται και η παρανόηση της </a:t>
            </a:r>
            <a:r>
              <a:rPr lang="el-GR" dirty="0" err="1"/>
              <a:t>ευαγριανής</a:t>
            </a:r>
            <a:r>
              <a:rPr lang="el-GR" dirty="0"/>
              <a:t> απάθειας από τον </a:t>
            </a:r>
            <a:r>
              <a:rPr lang="el-GR" dirty="0">
                <a:solidFill>
                  <a:srgbClr val="FF0000"/>
                </a:solidFill>
              </a:rPr>
              <a:t>Ιερώνυμο</a:t>
            </a:r>
            <a:r>
              <a:rPr lang="el-GR" dirty="0"/>
              <a:t>. Το επίκεντρο άλλωστε της </a:t>
            </a:r>
            <a:r>
              <a:rPr lang="el-GR" dirty="0" err="1"/>
              <a:t>ωριγένειας</a:t>
            </a:r>
            <a:r>
              <a:rPr lang="el-GR" dirty="0"/>
              <a:t> έριδας, που ξέσπασε στο τέλος του Δ΄ αιώνα, δεν ήταν παρά </a:t>
            </a:r>
            <a:r>
              <a:rPr lang="el-GR" b="1" dirty="0"/>
              <a:t>η διδασκαλία της απάθειας</a:t>
            </a:r>
            <a:r>
              <a:rPr lang="el-GR" dirty="0"/>
              <a:t>. Για τον Ιερώνυμο, το μεγάλο σφάλμα που ο </a:t>
            </a:r>
            <a:r>
              <a:rPr lang="el-GR" u="sng" dirty="0"/>
              <a:t>Ευάγριος</a:t>
            </a:r>
            <a:r>
              <a:rPr lang="el-GR" dirty="0"/>
              <a:t> οφείλει στον </a:t>
            </a:r>
            <a:r>
              <a:rPr lang="el-GR" u="sng" dirty="0"/>
              <a:t>Ωριγένη</a:t>
            </a:r>
            <a:r>
              <a:rPr lang="el-GR" dirty="0"/>
              <a:t> και με τη σειρά του ο δεύτερος στον </a:t>
            </a:r>
            <a:r>
              <a:rPr lang="el-GR" u="sng" dirty="0"/>
              <a:t>παγανισμό</a:t>
            </a:r>
            <a:r>
              <a:rPr lang="el-GR" dirty="0"/>
              <a:t>, είναι η διδασκαλία για την απάθεια, κάτι που φανερώνει και τη συγγένειά του με τον Πελαγιανισμό. </a:t>
            </a:r>
          </a:p>
          <a:p>
            <a:r>
              <a:rPr lang="el-GR" dirty="0"/>
              <a:t>Έτσι, </a:t>
            </a:r>
            <a:r>
              <a:rPr lang="el-GR" dirty="0">
                <a:solidFill>
                  <a:srgbClr val="FF0000"/>
                </a:solidFill>
              </a:rPr>
              <a:t>κατηγορούσε κυρίως την </a:t>
            </a:r>
            <a:r>
              <a:rPr lang="el-GR" dirty="0" err="1">
                <a:solidFill>
                  <a:srgbClr val="FF0000"/>
                </a:solidFill>
              </a:rPr>
              <a:t>ευαγριανή</a:t>
            </a:r>
            <a:r>
              <a:rPr lang="el-GR" dirty="0">
                <a:solidFill>
                  <a:srgbClr val="FF0000"/>
                </a:solidFill>
              </a:rPr>
              <a:t> σύλληψη της απάθειας</a:t>
            </a:r>
            <a:r>
              <a:rPr lang="el-GR" dirty="0"/>
              <a:t>, μια και σκεπτόμενος λατινικά μετάφραζε την έννοια της απάθειας εντελώς </a:t>
            </a:r>
            <a:r>
              <a:rPr lang="el-GR" dirty="0" err="1"/>
              <a:t>μοραλιστικά</a:t>
            </a:r>
            <a:r>
              <a:rPr lang="el-GR" dirty="0"/>
              <a:t> και ψυχολογικά. Για τον </a:t>
            </a:r>
            <a:r>
              <a:rPr lang="el-GR" dirty="0" err="1"/>
              <a:t>Ευάγριο</a:t>
            </a:r>
            <a:r>
              <a:rPr lang="el-GR" dirty="0"/>
              <a:t> δε συγχέεται με την αναμαρτησία. </a:t>
            </a:r>
            <a:r>
              <a:rPr lang="el-GR" u="sng" dirty="0"/>
              <a:t>Ο απαθής δεν είναι εκείνος που τα πάθη του έχουν εξαφανισθεί, παρά εκείνος που τα πάθη του δεν δονούν το σώμα του, κάτι που μπορούν πάντα να το κάνουν όσο ο νους είναι ενωμένος με αυτό</a:t>
            </a:r>
            <a:r>
              <a:rPr lang="el-GR" dirty="0"/>
              <a:t>. Φαίνεται πως ο Ιερώνυμος δεν είχε για το έργο του </a:t>
            </a:r>
            <a:r>
              <a:rPr lang="el-GR" dirty="0" err="1"/>
              <a:t>Ευάγριου</a:t>
            </a:r>
            <a:r>
              <a:rPr lang="el-GR" dirty="0"/>
              <a:t> παρά μία γνώση αρκετά επιφανειακή.</a:t>
            </a:r>
          </a:p>
          <a:p>
            <a:endParaRPr lang="el-GR" dirty="0"/>
          </a:p>
          <a:p>
            <a:endParaRPr lang="el-GR" dirty="0"/>
          </a:p>
        </p:txBody>
      </p:sp>
    </p:spTree>
    <p:extLst>
      <p:ext uri="{BB962C8B-B14F-4D97-AF65-F5344CB8AC3E}">
        <p14:creationId xmlns:p14="http://schemas.microsoft.com/office/powerpoint/2010/main" val="4231680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4A0175-6A5E-ADBC-643A-00202F2A8138}"/>
              </a:ext>
            </a:extLst>
          </p:cNvPr>
          <p:cNvSpPr>
            <a:spLocks noGrp="1"/>
          </p:cNvSpPr>
          <p:nvPr>
            <p:ph type="title"/>
          </p:nvPr>
        </p:nvSpPr>
        <p:spPr>
          <a:xfrm>
            <a:off x="0" y="18255"/>
            <a:ext cx="12192000" cy="868849"/>
          </a:xfrm>
        </p:spPr>
        <p:txBody>
          <a:bodyPr>
            <a:normAutofit fontScale="90000"/>
          </a:bodyPr>
          <a:lstStyle/>
          <a:p>
            <a:pPr algn="ctr"/>
            <a:r>
              <a:rPr lang="el-GR" sz="3600" dirty="0"/>
              <a:t>Η βίωση της ασκήσεως, η κάθαρση και η νέκρωση </a:t>
            </a:r>
            <a:br>
              <a:rPr lang="el-GR" sz="3600" dirty="0"/>
            </a:br>
            <a:r>
              <a:rPr lang="el-GR" sz="3600" dirty="0"/>
              <a:t>του σαρκικού φρονήματος</a:t>
            </a:r>
          </a:p>
        </p:txBody>
      </p:sp>
      <p:sp>
        <p:nvSpPr>
          <p:cNvPr id="3" name="Θέση περιεχομένου 2">
            <a:extLst>
              <a:ext uri="{FF2B5EF4-FFF2-40B4-BE49-F238E27FC236}">
                <a16:creationId xmlns:a16="http://schemas.microsoft.com/office/drawing/2014/main" id="{431D19F6-931A-8FB8-ADEE-65D704DFE366}"/>
              </a:ext>
            </a:extLst>
          </p:cNvPr>
          <p:cNvSpPr>
            <a:spLocks noGrp="1"/>
          </p:cNvSpPr>
          <p:nvPr>
            <p:ph idx="1"/>
          </p:nvPr>
        </p:nvSpPr>
        <p:spPr>
          <a:xfrm>
            <a:off x="-1" y="887104"/>
            <a:ext cx="12191999" cy="5952641"/>
          </a:xfrm>
        </p:spPr>
        <p:txBody>
          <a:bodyPr>
            <a:normAutofit fontScale="92500" lnSpcReduction="10000"/>
          </a:bodyPr>
          <a:lstStyle/>
          <a:p>
            <a:r>
              <a:rPr lang="el-GR" dirty="0"/>
              <a:t>Αλλά κι αν ακόμη ο πιστός περιπέσει σε βάθη κακίας, δεν πρέπει να χάσει την ελπίδα να ανακληθεί, γιατί εάν υπάρχει το θεμέλιο της ευσεβείας ο Θεός μπορεί να ανορθώσει αυτόν που έπεσε. </a:t>
            </a:r>
          </a:p>
          <a:p>
            <a:r>
              <a:rPr lang="el-GR" dirty="0"/>
              <a:t>Ο άνθρωπος μπορεί να επιτύχει τη σωτηρία του με </a:t>
            </a:r>
            <a:r>
              <a:rPr lang="el-GR" u="sng" dirty="0"/>
              <a:t>την πραότητα</a:t>
            </a:r>
            <a:r>
              <a:rPr lang="el-GR" dirty="0"/>
              <a:t>, </a:t>
            </a:r>
            <a:r>
              <a:rPr lang="el-GR" u="sng" dirty="0"/>
              <a:t>την ταπείνωση </a:t>
            </a:r>
            <a:r>
              <a:rPr lang="el-GR" dirty="0"/>
              <a:t>και </a:t>
            </a:r>
            <a:r>
              <a:rPr lang="el-GR" u="sng" dirty="0"/>
              <a:t>την αγάπη</a:t>
            </a:r>
            <a:r>
              <a:rPr lang="el-GR" dirty="0"/>
              <a:t>, μιμούμενος με τον τρόπο αυτόν τον </a:t>
            </a:r>
            <a:r>
              <a:rPr lang="el-GR" dirty="0" err="1"/>
              <a:t>ενανθρωπήσαντα</a:t>
            </a:r>
            <a:r>
              <a:rPr lang="el-GR" dirty="0"/>
              <a:t> Λόγο. </a:t>
            </a:r>
          </a:p>
          <a:p>
            <a:r>
              <a:rPr lang="el-GR" dirty="0"/>
              <a:t>Σε τελική ανάλυση η ορθή βίωση της ασκήσεως δεν είναι παρά </a:t>
            </a:r>
            <a:r>
              <a:rPr lang="el-GR" b="1" dirty="0"/>
              <a:t>η τέλεια αγάπη για τον Θεό</a:t>
            </a:r>
            <a:r>
              <a:rPr lang="el-GR" dirty="0"/>
              <a:t>. Ο πιστός που εμπνέεται από αυτήν δεν θεωρεί βαρύ τον ζυγό της ασκήσεως, δεν σκέφτεται την υγεία του σώματος, δεν φοβάται την τραχύτητα των έργων της αρετής, δεν αποφεύγει τους κόπους, αλλά αγωνίζεται μέχρις ότου επιτύχει την απάθεια. </a:t>
            </a:r>
          </a:p>
          <a:p>
            <a:r>
              <a:rPr lang="el-GR" dirty="0"/>
              <a:t>Η πατερική σκέψη περιγράφει πως η κάθαρση έχει γι’ αντικείμενό της τη νέκρωση ή την καταστροφή του χοϊκού φρονήματος της σάρκας. Η νέκρωση, η άσκηση και η κάθαρση δεν νοούνται ως αυτοσκοποί, αλλά ως προϋποθέσεις για την επίτευξη της </a:t>
            </a:r>
            <a:r>
              <a:rPr lang="el-GR" dirty="0" err="1"/>
              <a:t>θεώσεως</a:t>
            </a:r>
            <a:r>
              <a:rPr lang="el-GR" dirty="0"/>
              <a:t>. Ο όρος «</a:t>
            </a:r>
            <a:r>
              <a:rPr lang="el-GR" b="1" i="1" dirty="0"/>
              <a:t>ζωοποιός </a:t>
            </a:r>
            <a:r>
              <a:rPr lang="el-GR" b="1" i="1" dirty="0" err="1"/>
              <a:t>νέκρωσις</a:t>
            </a:r>
            <a:r>
              <a:rPr lang="el-GR" dirty="0"/>
              <a:t>» φανερώνει ότι όποιος νεκρώνεται ως προς την σάρκα και τον κόσμο, ζωοποιείται στην ψυχή του και γίνεται από σαρκικός πνευματικός εν Χριστώ με τη χάρη του αγίου Πνεύματος. Η νέκρωση ως προς τον κόσμο βρίσκει τη δικαίωσή της μόνο στην ζωή εν Χριστώ και στην είσοδο στη βασιλεία του Θεού. </a:t>
            </a:r>
          </a:p>
        </p:txBody>
      </p:sp>
    </p:spTree>
    <p:extLst>
      <p:ext uri="{BB962C8B-B14F-4D97-AF65-F5344CB8AC3E}">
        <p14:creationId xmlns:p14="http://schemas.microsoft.com/office/powerpoint/2010/main" val="422776467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69701"/>
          </a:xfrm>
        </p:spPr>
        <p:txBody>
          <a:bodyPr>
            <a:normAutofit fontScale="90000"/>
          </a:bodyPr>
          <a:lstStyle/>
          <a:p>
            <a:pPr algn="ctr"/>
            <a:r>
              <a:rPr lang="el-GR" dirty="0"/>
              <a:t>Η "</a:t>
            </a:r>
            <a:r>
              <a:rPr lang="el-GR" dirty="0" err="1"/>
              <a:t>ἀπάθεια</a:t>
            </a:r>
            <a:r>
              <a:rPr lang="el-GR" dirty="0"/>
              <a:t>" ως το άνθος της «</a:t>
            </a:r>
            <a:r>
              <a:rPr lang="el-GR" dirty="0" err="1"/>
              <a:t>πρακτικῆς</a:t>
            </a:r>
            <a:r>
              <a:rPr lang="el-GR" dirty="0"/>
              <a:t>»</a:t>
            </a:r>
          </a:p>
        </p:txBody>
      </p:sp>
      <p:sp>
        <p:nvSpPr>
          <p:cNvPr id="3" name="Θέση περιεχομένου 2"/>
          <p:cNvSpPr>
            <a:spLocks noGrp="1"/>
          </p:cNvSpPr>
          <p:nvPr>
            <p:ph idx="1"/>
          </p:nvPr>
        </p:nvSpPr>
        <p:spPr>
          <a:xfrm>
            <a:off x="0" y="502277"/>
            <a:ext cx="12192000" cy="6355724"/>
          </a:xfrm>
        </p:spPr>
        <p:txBody>
          <a:bodyPr>
            <a:normAutofit fontScale="92500"/>
          </a:bodyPr>
          <a:lstStyle/>
          <a:p>
            <a:r>
              <a:rPr lang="el-GR" dirty="0"/>
              <a:t>Η </a:t>
            </a:r>
            <a:r>
              <a:rPr lang="el-GR" dirty="0" err="1"/>
              <a:t>ευαγριανή</a:t>
            </a:r>
            <a:r>
              <a:rPr lang="el-GR" dirty="0"/>
              <a:t> απάθεια διακρίνεται από την </a:t>
            </a:r>
            <a:r>
              <a:rPr lang="el-GR" b="1" dirty="0"/>
              <a:t>αναισθησία</a:t>
            </a:r>
            <a:r>
              <a:rPr lang="el-GR" dirty="0"/>
              <a:t> που συνδέεται με την </a:t>
            </a:r>
            <a:r>
              <a:rPr lang="el-GR" b="1" dirty="0"/>
              <a:t>αναμαρτησία</a:t>
            </a:r>
            <a:r>
              <a:rPr lang="el-GR" dirty="0"/>
              <a:t>, η οποία όπως τονίζει ο Ιερώνυμος χαρακτηρίζει ή το Θεό ή τις πέτρες. Έτσι </a:t>
            </a:r>
            <a:r>
              <a:rPr lang="el-GR" u="sng" dirty="0"/>
              <a:t>ο Κασσιανός</a:t>
            </a:r>
            <a:r>
              <a:rPr lang="el-GR" dirty="0"/>
              <a:t>, εξαιτίας της αντίδρασης του Ιερώνυμου και της πολεμικής του Αυγουστίνου, δεν χρησιμοποιεί ποτέ τον όρο απάθεια αλλά τον αποδίδει περιφραστικά ως την ελευθερία του ανθρώπου από τις διαταράξεις, ή ως «</a:t>
            </a:r>
            <a:r>
              <a:rPr lang="el-GR" i="1" dirty="0"/>
              <a:t>αγνότητα της καρδιάς</a:t>
            </a:r>
            <a:r>
              <a:rPr lang="el-GR" dirty="0"/>
              <a:t>», επειδή δεν ήθελε να προκαλέσει τις υποψίες των </a:t>
            </a:r>
            <a:r>
              <a:rPr lang="el-GR" dirty="0" err="1"/>
              <a:t>αντιπελαγιανιστών</a:t>
            </a:r>
            <a:r>
              <a:rPr lang="el-GR" dirty="0"/>
              <a:t>.</a:t>
            </a:r>
          </a:p>
          <a:p>
            <a:r>
              <a:rPr lang="el-GR" dirty="0"/>
              <a:t>Πριν από τον </a:t>
            </a:r>
            <a:r>
              <a:rPr lang="el-GR" b="1" dirty="0"/>
              <a:t>Ευάγριο</a:t>
            </a:r>
            <a:r>
              <a:rPr lang="el-GR" dirty="0"/>
              <a:t> χρησιμοποιούνταν βέβαια η λέξη αυτή από τους χριστιανούς συγγραφείς αλλά </a:t>
            </a:r>
            <a:r>
              <a:rPr lang="el-GR" u="sng" dirty="0"/>
              <a:t>πάντοτε σε σχέση με τον Θεό</a:t>
            </a:r>
            <a:r>
              <a:rPr lang="el-GR" dirty="0"/>
              <a:t>. Μόνο σπανίως αποδίδονταν στον άνθρωπο και πάντα με άκρα σύνεση. Ο μόνος προκάτοχος του </a:t>
            </a:r>
            <a:r>
              <a:rPr lang="el-GR" dirty="0" err="1"/>
              <a:t>Ευαγρίου</a:t>
            </a:r>
            <a:r>
              <a:rPr lang="el-GR" dirty="0"/>
              <a:t> στο σημείο αυτό είναι ο Κλήμης. Σ’ αντίθεση με τους προδρόμους, ο Ευάγριος δε συλλαμβάνει την απάθεια ως μια αφαίρεση του "</a:t>
            </a:r>
            <a:r>
              <a:rPr lang="el-GR" dirty="0" err="1"/>
              <a:t>θυμοῦ</a:t>
            </a:r>
            <a:r>
              <a:rPr lang="el-GR" dirty="0"/>
              <a:t>" και του "</a:t>
            </a:r>
            <a:r>
              <a:rPr lang="el-GR" dirty="0" err="1"/>
              <a:t>επιθυμητικοῦ</a:t>
            </a:r>
            <a:r>
              <a:rPr lang="el-GR" dirty="0"/>
              <a:t>". Αντίθετα, όπως και το σώμα, τα μέρη της ψυχής έχουν να διαδραματίσουν σημαντικό ρόλο στην απάθεια. Σύμφωνα με τον </a:t>
            </a:r>
            <a:r>
              <a:rPr lang="el-GR" dirty="0" err="1"/>
              <a:t>Κλημέντα</a:t>
            </a:r>
            <a:r>
              <a:rPr lang="el-GR" dirty="0"/>
              <a:t> η απάθεια, αποτελεί χαρακτηριστική ιδιότητα του Θεού και προτάθηκε για τον άνθρωπο ως ιδανικό ομοιότητας μαζί του, ενώ στον </a:t>
            </a:r>
            <a:r>
              <a:rPr lang="el-GR" dirty="0" err="1"/>
              <a:t>Ευάγριο</a:t>
            </a:r>
            <a:r>
              <a:rPr lang="el-GR" dirty="0"/>
              <a:t> προϋποθέτει ένα σώμα, λυτρωμένο από τα πάθη· και </a:t>
            </a:r>
            <a:r>
              <a:rPr lang="el-GR" b="1" dirty="0"/>
              <a:t>το μοντέλο της απάθειας δεν είναι πια ο Θεός αλλά οι άγγελοι</a:t>
            </a:r>
            <a:r>
              <a:rPr lang="el-GR" dirty="0"/>
              <a:t>.</a:t>
            </a:r>
          </a:p>
        </p:txBody>
      </p:sp>
    </p:spTree>
    <p:extLst>
      <p:ext uri="{BB962C8B-B14F-4D97-AF65-F5344CB8AC3E}">
        <p14:creationId xmlns:p14="http://schemas.microsoft.com/office/powerpoint/2010/main" val="298654560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69701"/>
          </a:xfrm>
        </p:spPr>
        <p:txBody>
          <a:bodyPr>
            <a:normAutofit fontScale="90000"/>
          </a:bodyPr>
          <a:lstStyle/>
          <a:p>
            <a:pPr algn="ctr"/>
            <a:r>
              <a:rPr lang="el-GR" dirty="0"/>
              <a:t>Η "</a:t>
            </a:r>
            <a:r>
              <a:rPr lang="el-GR" dirty="0" err="1"/>
              <a:t>ἀπάθεια</a:t>
            </a:r>
            <a:r>
              <a:rPr lang="el-GR" dirty="0"/>
              <a:t>" ως το άνθος της «</a:t>
            </a:r>
            <a:r>
              <a:rPr lang="el-GR" dirty="0" err="1"/>
              <a:t>πρακτικῆς</a:t>
            </a:r>
            <a:r>
              <a:rPr lang="el-GR" dirty="0"/>
              <a:t>»</a:t>
            </a:r>
          </a:p>
        </p:txBody>
      </p:sp>
      <p:sp>
        <p:nvSpPr>
          <p:cNvPr id="3" name="Θέση περιεχομένου 2"/>
          <p:cNvSpPr>
            <a:spLocks noGrp="1"/>
          </p:cNvSpPr>
          <p:nvPr>
            <p:ph idx="1"/>
          </p:nvPr>
        </p:nvSpPr>
        <p:spPr>
          <a:xfrm>
            <a:off x="0" y="524858"/>
            <a:ext cx="12192000" cy="6333141"/>
          </a:xfrm>
        </p:spPr>
        <p:txBody>
          <a:bodyPr>
            <a:normAutofit/>
          </a:bodyPr>
          <a:lstStyle/>
          <a:p>
            <a:r>
              <a:rPr lang="el-GR" dirty="0"/>
              <a:t>Η απάθεια εγγυάται την ψυχική υγεία και ισορροπία: "</a:t>
            </a:r>
            <a:r>
              <a:rPr lang="el-GR" i="1" dirty="0" err="1"/>
              <a:t>Τὴν</a:t>
            </a:r>
            <a:r>
              <a:rPr lang="el-GR" i="1" dirty="0"/>
              <a:t> </a:t>
            </a:r>
            <a:r>
              <a:rPr lang="el-GR" i="1" dirty="0" err="1"/>
              <a:t>μὲν</a:t>
            </a:r>
            <a:r>
              <a:rPr lang="el-GR" i="1" dirty="0"/>
              <a:t> </a:t>
            </a:r>
            <a:r>
              <a:rPr lang="el-GR" i="1" dirty="0" err="1"/>
              <a:t>ἀπάθειαν</a:t>
            </a:r>
            <a:r>
              <a:rPr lang="el-GR" i="1" dirty="0"/>
              <a:t>, </a:t>
            </a:r>
            <a:r>
              <a:rPr lang="el-GR" i="1" dirty="0" err="1"/>
              <a:t>ὑγίειαν</a:t>
            </a:r>
            <a:r>
              <a:rPr lang="el-GR" i="1" dirty="0"/>
              <a:t> </a:t>
            </a:r>
            <a:r>
              <a:rPr lang="el-GR" i="1" dirty="0" err="1"/>
              <a:t>ἐροῦμεν</a:t>
            </a:r>
            <a:r>
              <a:rPr lang="el-GR" i="1" dirty="0"/>
              <a:t> </a:t>
            </a:r>
            <a:r>
              <a:rPr lang="el-GR" i="1" dirty="0" err="1"/>
              <a:t>εἶναι</a:t>
            </a:r>
            <a:r>
              <a:rPr lang="el-GR" i="1" dirty="0"/>
              <a:t> </a:t>
            </a:r>
            <a:r>
              <a:rPr lang="el-GR" i="1" dirty="0" err="1"/>
              <a:t>ψυχῆς</a:t>
            </a:r>
            <a:r>
              <a:rPr lang="el-GR" dirty="0"/>
              <a:t>".</a:t>
            </a:r>
            <a:r>
              <a:rPr lang="en-GB" dirty="0"/>
              <a:t> </a:t>
            </a:r>
            <a:r>
              <a:rPr lang="el-GR" i="1" dirty="0" err="1"/>
              <a:t>Πρακτικὸς</a:t>
            </a:r>
            <a:r>
              <a:rPr lang="el-GR" i="1" dirty="0"/>
              <a:t> </a:t>
            </a:r>
            <a:r>
              <a:rPr lang="el-GR" i="1" dirty="0" err="1"/>
              <a:t>Νς</a:t>
            </a:r>
            <a:r>
              <a:rPr lang="el-GR" i="1" dirty="0"/>
              <a:t>',</a:t>
            </a:r>
            <a:r>
              <a:rPr lang="el-GR" dirty="0"/>
              <a:t> </a:t>
            </a:r>
            <a:r>
              <a:rPr lang="en-GB" dirty="0"/>
              <a:t>PG</a:t>
            </a:r>
            <a:r>
              <a:rPr lang="el-GR" dirty="0"/>
              <a:t> 40, 1248 Α)</a:t>
            </a:r>
          </a:p>
          <a:p>
            <a:r>
              <a:rPr lang="el-GR" dirty="0"/>
              <a:t>Η ιατρεία του παθητικού μέρους της ψυχής αποτελεί την προϋπόθεση για τη μετοχή του νου στη διάσταση της πνευματικής γνώσης, μια και τονίζεται ότι "</a:t>
            </a:r>
            <a:r>
              <a:rPr lang="el-GR" i="1" dirty="0" err="1"/>
              <a:t>ἀδύνατον</a:t>
            </a:r>
            <a:r>
              <a:rPr lang="el-GR" i="1" dirty="0"/>
              <a:t> </a:t>
            </a:r>
            <a:r>
              <a:rPr lang="el-GR" i="1" dirty="0" err="1"/>
              <a:t>τὸν</a:t>
            </a:r>
            <a:r>
              <a:rPr lang="el-GR" i="1" dirty="0"/>
              <a:t> </a:t>
            </a:r>
            <a:r>
              <a:rPr lang="el-GR" i="1" dirty="0" err="1"/>
              <a:t>νοῦν</a:t>
            </a:r>
            <a:r>
              <a:rPr lang="el-GR" i="1" dirty="0"/>
              <a:t> </a:t>
            </a:r>
            <a:r>
              <a:rPr lang="el-GR" i="1" dirty="0" err="1"/>
              <a:t>πνευματικῆς</a:t>
            </a:r>
            <a:r>
              <a:rPr lang="el-GR" i="1" dirty="0"/>
              <a:t> γνώσεως </a:t>
            </a:r>
            <a:r>
              <a:rPr lang="el-GR" i="1" dirty="0" err="1"/>
              <a:t>μετέχειν</a:t>
            </a:r>
            <a:r>
              <a:rPr lang="el-GR" i="1" dirty="0"/>
              <a:t>, </a:t>
            </a:r>
            <a:r>
              <a:rPr lang="el-GR" i="1" dirty="0" err="1"/>
              <a:t>πρὶν</a:t>
            </a:r>
            <a:r>
              <a:rPr lang="el-GR" i="1" dirty="0"/>
              <a:t> ἤ </a:t>
            </a:r>
            <a:r>
              <a:rPr lang="el-GR" i="1" dirty="0" err="1"/>
              <a:t>τὸ</a:t>
            </a:r>
            <a:r>
              <a:rPr lang="el-GR" i="1" dirty="0"/>
              <a:t> </a:t>
            </a:r>
            <a:r>
              <a:rPr lang="el-GR" i="1" dirty="0" err="1"/>
              <a:t>τῆς</a:t>
            </a:r>
            <a:r>
              <a:rPr lang="el-GR" i="1" dirty="0"/>
              <a:t> </a:t>
            </a:r>
            <a:r>
              <a:rPr lang="el-GR" i="1" dirty="0" err="1"/>
              <a:t>ψυχῆς</a:t>
            </a:r>
            <a:r>
              <a:rPr lang="el-GR" i="1" dirty="0"/>
              <a:t> </a:t>
            </a:r>
            <a:r>
              <a:rPr lang="el-GR" i="1" dirty="0" err="1"/>
              <a:t>παθητικὸν</a:t>
            </a:r>
            <a:r>
              <a:rPr lang="el-GR" i="1" dirty="0"/>
              <a:t> </a:t>
            </a:r>
            <a:r>
              <a:rPr lang="el-GR" i="1" dirty="0" err="1"/>
              <a:t>ἰάσεσθαι</a:t>
            </a:r>
            <a:r>
              <a:rPr lang="el-GR" dirty="0"/>
              <a:t>".</a:t>
            </a:r>
            <a:r>
              <a:rPr lang="en-GB" dirty="0"/>
              <a:t> </a:t>
            </a:r>
            <a:r>
              <a:rPr lang="el-GR" dirty="0"/>
              <a:t>(</a:t>
            </a:r>
            <a:r>
              <a:rPr lang="el-GR" i="1" dirty="0" err="1"/>
              <a:t>Γνωστικὰ</a:t>
            </a:r>
            <a:r>
              <a:rPr lang="el-GR" i="1" dirty="0"/>
              <a:t> Κεφάλαια </a:t>
            </a:r>
            <a:r>
              <a:rPr lang="en-GB" i="1" dirty="0"/>
              <a:t>V</a:t>
            </a:r>
            <a:r>
              <a:rPr lang="el-GR" dirty="0"/>
              <a:t>, 66, </a:t>
            </a:r>
            <a:r>
              <a:rPr lang="en-GB" dirty="0"/>
              <a:t>Frank</a:t>
            </a:r>
            <a:r>
              <a:rPr lang="el-GR" dirty="0"/>
              <a:t>. σ. 349).</a:t>
            </a:r>
          </a:p>
          <a:p>
            <a:r>
              <a:rPr lang="el-GR" dirty="0"/>
              <a:t>Η απάθεια εισάγει τον άνθρωπο στη θεογνωσία: «</a:t>
            </a:r>
            <a:r>
              <a:rPr lang="el-GR" i="1" dirty="0"/>
              <a:t>γίνεται δέ τις </a:t>
            </a:r>
            <a:r>
              <a:rPr lang="el-GR" i="1" dirty="0" err="1"/>
              <a:t>ἐν</a:t>
            </a:r>
            <a:r>
              <a:rPr lang="el-GR" i="1" dirty="0"/>
              <a:t> </a:t>
            </a:r>
            <a:r>
              <a:rPr lang="el-GR" i="1" dirty="0" err="1"/>
              <a:t>Θεῷ</a:t>
            </a:r>
            <a:r>
              <a:rPr lang="el-GR" i="1" dirty="0"/>
              <a:t>, μετέχων </a:t>
            </a:r>
            <a:r>
              <a:rPr lang="el-GR" i="1" dirty="0" err="1"/>
              <a:t>αὐτοῦ</a:t>
            </a:r>
            <a:r>
              <a:rPr lang="el-GR" i="1" dirty="0"/>
              <a:t>... </a:t>
            </a:r>
            <a:r>
              <a:rPr lang="el-GR" i="1" dirty="0" err="1"/>
              <a:t>ὅστις</a:t>
            </a:r>
            <a:r>
              <a:rPr lang="el-GR" i="1" dirty="0"/>
              <a:t> </a:t>
            </a:r>
            <a:r>
              <a:rPr lang="el-GR" i="1" dirty="0" err="1"/>
              <a:t>εἰς</a:t>
            </a:r>
            <a:r>
              <a:rPr lang="el-GR" i="1" dirty="0"/>
              <a:t> </a:t>
            </a:r>
            <a:r>
              <a:rPr lang="el-GR" i="1" dirty="0" err="1"/>
              <a:t>πειρασμὸν</a:t>
            </a:r>
            <a:r>
              <a:rPr lang="el-GR" i="1" dirty="0"/>
              <a:t> </a:t>
            </a:r>
            <a:r>
              <a:rPr lang="el-GR" i="1" dirty="0" err="1"/>
              <a:t>οὐκ</a:t>
            </a:r>
            <a:r>
              <a:rPr lang="el-GR" i="1" dirty="0"/>
              <a:t> </a:t>
            </a:r>
            <a:r>
              <a:rPr lang="el-GR" i="1" dirty="0" err="1"/>
              <a:t>εἰσέρχεται</a:t>
            </a:r>
            <a:r>
              <a:rPr lang="el-GR" i="1" dirty="0"/>
              <a:t>, </a:t>
            </a:r>
            <a:r>
              <a:rPr lang="el-GR" i="1" dirty="0" err="1"/>
              <a:t>οὐ</a:t>
            </a:r>
            <a:r>
              <a:rPr lang="el-GR" i="1" dirty="0"/>
              <a:t> </a:t>
            </a:r>
            <a:r>
              <a:rPr lang="el-GR" i="1" dirty="0" err="1"/>
              <a:t>τῷ</a:t>
            </a:r>
            <a:r>
              <a:rPr lang="el-GR" i="1" dirty="0"/>
              <a:t> </a:t>
            </a:r>
            <a:r>
              <a:rPr lang="el-GR" i="1" dirty="0" err="1"/>
              <a:t>μὴ</a:t>
            </a:r>
            <a:r>
              <a:rPr lang="el-GR" i="1" dirty="0"/>
              <a:t> </a:t>
            </a:r>
            <a:r>
              <a:rPr lang="el-GR" i="1" dirty="0" err="1"/>
              <a:t>πειρασθῆναι</a:t>
            </a:r>
            <a:r>
              <a:rPr lang="el-GR" i="1" dirty="0"/>
              <a:t>, </a:t>
            </a:r>
            <a:r>
              <a:rPr lang="el-GR" i="1" dirty="0" err="1"/>
              <a:t>ἀλλὰ</a:t>
            </a:r>
            <a:r>
              <a:rPr lang="el-GR" i="1" dirty="0"/>
              <a:t> </a:t>
            </a:r>
            <a:r>
              <a:rPr lang="el-GR" i="1" dirty="0" err="1"/>
              <a:t>τῷ</a:t>
            </a:r>
            <a:r>
              <a:rPr lang="el-GR" i="1" dirty="0"/>
              <a:t> </a:t>
            </a:r>
            <a:r>
              <a:rPr lang="el-GR" i="1" dirty="0" err="1"/>
              <a:t>μὴ</a:t>
            </a:r>
            <a:r>
              <a:rPr lang="el-GR" i="1" dirty="0"/>
              <a:t> </a:t>
            </a:r>
            <a:r>
              <a:rPr lang="el-GR" i="1" dirty="0" err="1"/>
              <a:t>ἁλῶναι</a:t>
            </a:r>
            <a:r>
              <a:rPr lang="el-GR" i="1" dirty="0"/>
              <a:t> </a:t>
            </a:r>
            <a:r>
              <a:rPr lang="el-GR" i="1" dirty="0" err="1"/>
              <a:t>ταῖς</a:t>
            </a:r>
            <a:r>
              <a:rPr lang="el-GR" i="1" dirty="0"/>
              <a:t> </a:t>
            </a:r>
            <a:r>
              <a:rPr lang="el-GR" i="1" dirty="0" err="1"/>
              <a:t>παγίσι</a:t>
            </a:r>
            <a:r>
              <a:rPr lang="el-GR" i="1" dirty="0"/>
              <a:t> </a:t>
            </a:r>
            <a:r>
              <a:rPr lang="el-GR" i="1" dirty="0" err="1"/>
              <a:t>τοῦ</a:t>
            </a:r>
            <a:r>
              <a:rPr lang="el-GR" i="1" dirty="0"/>
              <a:t> </a:t>
            </a:r>
            <a:r>
              <a:rPr lang="el-GR" i="1" dirty="0" err="1"/>
              <a:t>πειρασμοῦ</a:t>
            </a:r>
            <a:r>
              <a:rPr lang="el-GR" dirty="0"/>
              <a:t>»</a:t>
            </a:r>
            <a:r>
              <a:rPr lang="el-GR" i="1" dirty="0"/>
              <a:t> </a:t>
            </a:r>
            <a:r>
              <a:rPr lang="el-GR" dirty="0"/>
              <a:t>(</a:t>
            </a:r>
            <a:r>
              <a:rPr lang="el-GR" i="1" dirty="0"/>
              <a:t>Σχόλια </a:t>
            </a:r>
            <a:r>
              <a:rPr lang="el-GR" i="1" dirty="0" err="1"/>
              <a:t>εἰς</a:t>
            </a:r>
            <a:r>
              <a:rPr lang="el-GR" i="1" dirty="0"/>
              <a:t> </a:t>
            </a:r>
            <a:r>
              <a:rPr lang="el-GR" i="1" dirty="0" err="1"/>
              <a:t>τοὺς</a:t>
            </a:r>
            <a:r>
              <a:rPr lang="el-GR" i="1" dirty="0"/>
              <a:t> Ψαλμούς</a:t>
            </a:r>
            <a:r>
              <a:rPr lang="el-GR" dirty="0"/>
              <a:t>, </a:t>
            </a:r>
            <a:r>
              <a:rPr lang="en-GB" dirty="0"/>
              <a:t>P</a:t>
            </a:r>
            <a:r>
              <a:rPr lang="el-GR" dirty="0"/>
              <a:t>.</a:t>
            </a:r>
            <a:r>
              <a:rPr lang="en-GB" dirty="0"/>
              <a:t>G</a:t>
            </a:r>
            <a:r>
              <a:rPr lang="el-GR" dirty="0"/>
              <a:t>. 12, 1236 Β), ταυτίζεται με την πραγμάτωση της ψυχικής τελείωσης: «</a:t>
            </a:r>
            <a:r>
              <a:rPr lang="el-GR" i="1" dirty="0" err="1"/>
              <a:t>ψυχὴ</a:t>
            </a:r>
            <a:r>
              <a:rPr lang="el-GR" i="1" dirty="0"/>
              <a:t> τέλειός </a:t>
            </a:r>
            <a:r>
              <a:rPr lang="el-GR" i="1" dirty="0" err="1"/>
              <a:t>ἐστιν</a:t>
            </a:r>
            <a:r>
              <a:rPr lang="el-GR" i="1" dirty="0"/>
              <a:t> </a:t>
            </a:r>
            <a:r>
              <a:rPr lang="el-GR" i="1" dirty="0" err="1"/>
              <a:t>ἧς</a:t>
            </a:r>
            <a:r>
              <a:rPr lang="el-GR" i="1" dirty="0"/>
              <a:t> ἡ </a:t>
            </a:r>
            <a:r>
              <a:rPr lang="el-GR" i="1" dirty="0" err="1"/>
              <a:t>παθητικὴ</a:t>
            </a:r>
            <a:r>
              <a:rPr lang="el-GR" i="1" dirty="0"/>
              <a:t> δύναμις </a:t>
            </a:r>
            <a:r>
              <a:rPr lang="el-GR" i="1" dirty="0" err="1"/>
              <a:t>κατὰ</a:t>
            </a:r>
            <a:r>
              <a:rPr lang="el-GR" i="1" dirty="0"/>
              <a:t> φύσιν </a:t>
            </a:r>
            <a:r>
              <a:rPr lang="el-GR" i="1" dirty="0" err="1"/>
              <a:t>ἐνεργεῖ</a:t>
            </a:r>
            <a:r>
              <a:rPr lang="el-GR" dirty="0"/>
              <a:t>»</a:t>
            </a:r>
            <a:r>
              <a:rPr lang="el-GR" i="1" dirty="0"/>
              <a:t> </a:t>
            </a:r>
            <a:r>
              <a:rPr lang="el-GR" dirty="0"/>
              <a:t>(</a:t>
            </a:r>
            <a:r>
              <a:rPr lang="el-GR" i="1" dirty="0" err="1"/>
              <a:t>Γνωστικὰ</a:t>
            </a:r>
            <a:r>
              <a:rPr lang="el-GR" i="1" dirty="0"/>
              <a:t> Κεφάλαια ΙΙΙ, 16</a:t>
            </a:r>
            <a:r>
              <a:rPr lang="el-GR" dirty="0"/>
              <a:t>, </a:t>
            </a:r>
            <a:r>
              <a:rPr lang="en-GB" dirty="0"/>
              <a:t>Frank</a:t>
            </a:r>
            <a:r>
              <a:rPr lang="el-GR" dirty="0"/>
              <a:t>. σ. 199), </a:t>
            </a:r>
            <a:r>
              <a:rPr kumimoji="0" lang="el-GR" b="0" i="0" u="none" strike="noStrike" cap="none" normalizeH="0" baseline="0" dirty="0">
                <a:ln>
                  <a:noFill/>
                </a:ln>
                <a:solidFill>
                  <a:schemeClr val="tx1"/>
                </a:solidFill>
                <a:effectLst/>
                <a:ea typeface="Times New Roman" panose="02020603050405020304" pitchFamily="18" charset="0"/>
              </a:rPr>
              <a:t>ενώ ταυτόχρονα συμβολίζεται με την έννοια του Σαββάτου</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Σάββατόν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ἐστιν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ἡσυχία</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(γαλήνη)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ψυχῆς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λογικῆς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ἥτις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πέφυκε</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τοῦ</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τῆς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φύσεως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ὄρους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οὐ</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παραβαίνειν</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Γνωστικὰ</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Κεφάλαια ΙΙΙ, 16</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Frank</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σ. 291).  </a:t>
            </a:r>
            <a:endParaRPr kumimoji="0" lang="el-GR" b="0" i="0" u="none" strike="noStrike" cap="none" normalizeH="0" baseline="0" dirty="0">
              <a:ln>
                <a:noFill/>
              </a:ln>
              <a:solidFill>
                <a:schemeClr val="tx1"/>
              </a:solidFill>
              <a:effectLst/>
            </a:endParaRPr>
          </a:p>
          <a:p>
            <a:pPr lvl="0"/>
            <a:endParaRPr kumimoji="0" lang="el-GR" b="0" i="0" u="none" strike="noStrike" cap="none" normalizeH="0" baseline="0" dirty="0">
              <a:ln>
                <a:noFill/>
              </a:ln>
              <a:solidFill>
                <a:schemeClr val="tx1"/>
              </a:solidFill>
              <a:effectLst/>
              <a:latin typeface="Arial" panose="020B0604020202020204" pitchFamily="34" charset="0"/>
            </a:endParaRPr>
          </a:p>
          <a:p>
            <a:endParaRPr lang="el-GR" dirty="0"/>
          </a:p>
          <a:p>
            <a:endParaRPr lang="el-GR" dirty="0"/>
          </a:p>
          <a:p>
            <a:endParaRPr lang="el-GR" dirty="0"/>
          </a:p>
          <a:p>
            <a:endParaRPr lang="el-GR" dirty="0"/>
          </a:p>
        </p:txBody>
      </p:sp>
      <p:sp>
        <p:nvSpPr>
          <p:cNvPr id="7" name="Rectangle 4"/>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l-GR" sz="1800" b="0" i="0" u="none" strike="noStrike" cap="none" normalizeH="0" baseline="0" dirty="0">
                <a:ln>
                  <a:noFill/>
                </a:ln>
                <a:solidFill>
                  <a:schemeClr val="tx1"/>
                </a:solidFill>
                <a:effectLst/>
                <a:latin typeface="Arial" panose="020B0604020202020204" pitchFamily="34" charset="0"/>
              </a:rPr>
            </a:br>
            <a:endParaRPr kumimoji="0" lang="el-GR" sz="1800" b="0" i="0" u="none" strike="noStrike" cap="none" normalizeH="0" baseline="0" dirty="0">
              <a:ln>
                <a:noFill/>
              </a:ln>
              <a:solidFill>
                <a:schemeClr val="tx1"/>
              </a:solidFill>
              <a:effectLst/>
              <a:latin typeface="Arial" panose="020B0604020202020204" pitchFamily="34" charset="0"/>
            </a:endParaRPr>
          </a:p>
        </p:txBody>
      </p:sp>
      <p:sp>
        <p:nvSpPr>
          <p:cNvPr id="8" name="Rectangle 5"/>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Tree>
    <p:extLst>
      <p:ext uri="{BB962C8B-B14F-4D97-AF65-F5344CB8AC3E}">
        <p14:creationId xmlns:p14="http://schemas.microsoft.com/office/powerpoint/2010/main" val="108113165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
            <a:ext cx="10515600" cy="437880"/>
          </a:xfrm>
        </p:spPr>
        <p:txBody>
          <a:bodyPr>
            <a:normAutofit fontScale="90000"/>
          </a:bodyPr>
          <a:lstStyle/>
          <a:p>
            <a:pPr algn="ctr"/>
            <a:r>
              <a:rPr lang="el-GR" dirty="0"/>
              <a:t>Η "</a:t>
            </a:r>
            <a:r>
              <a:rPr lang="el-GR" dirty="0" err="1"/>
              <a:t>ἀπάθεια</a:t>
            </a:r>
            <a:r>
              <a:rPr lang="el-GR" dirty="0"/>
              <a:t>" ως το άνθος της «</a:t>
            </a:r>
            <a:r>
              <a:rPr lang="el-GR" dirty="0" err="1"/>
              <a:t>πρακτικῆς</a:t>
            </a:r>
            <a:r>
              <a:rPr lang="el-GR" dirty="0"/>
              <a:t>»</a:t>
            </a:r>
          </a:p>
        </p:txBody>
      </p:sp>
      <p:sp>
        <p:nvSpPr>
          <p:cNvPr id="3" name="Θέση περιεχομένου 2"/>
          <p:cNvSpPr>
            <a:spLocks noGrp="1"/>
          </p:cNvSpPr>
          <p:nvPr>
            <p:ph idx="1"/>
          </p:nvPr>
        </p:nvSpPr>
        <p:spPr>
          <a:xfrm>
            <a:off x="0" y="334851"/>
            <a:ext cx="12192000" cy="6523149"/>
          </a:xfrm>
        </p:spPr>
        <p:txBody>
          <a:bodyPr>
            <a:normAutofit/>
          </a:bodyPr>
          <a:lstStyle/>
          <a:p>
            <a:r>
              <a:rPr lang="el-GR" dirty="0"/>
              <a:t>Η αποκατάσταση της ψυχικής ισορροπίας που πραγματοποιείται με την επίτευξη της απάθειας και την τελική κατάπαυση των συμφορών, συνεπάγεται την </a:t>
            </a:r>
            <a:r>
              <a:rPr lang="el-GR" dirty="0" err="1">
                <a:solidFill>
                  <a:srgbClr val="FF0000"/>
                </a:solidFill>
              </a:rPr>
              <a:t>εκλάμπρυνση</a:t>
            </a:r>
            <a:r>
              <a:rPr lang="el-GR" dirty="0">
                <a:solidFill>
                  <a:srgbClr val="FF0000"/>
                </a:solidFill>
              </a:rPr>
              <a:t> των δυνάμεων της ψυχής</a:t>
            </a:r>
            <a:r>
              <a:rPr lang="el-GR" dirty="0"/>
              <a:t>, γι’ αυτό και υποστηρίζεται ότι "</a:t>
            </a:r>
            <a:r>
              <a:rPr lang="el-GR" i="1" dirty="0"/>
              <a:t>δόξα </a:t>
            </a:r>
            <a:r>
              <a:rPr lang="el-GR" i="1" dirty="0" err="1"/>
              <a:t>δὲ</a:t>
            </a:r>
            <a:r>
              <a:rPr lang="el-GR" i="1" dirty="0"/>
              <a:t> </a:t>
            </a:r>
            <a:r>
              <a:rPr lang="el-GR" i="1" dirty="0" err="1"/>
              <a:t>καὶ</a:t>
            </a:r>
            <a:r>
              <a:rPr lang="el-GR" i="1" dirty="0"/>
              <a:t> </a:t>
            </a:r>
            <a:r>
              <a:rPr lang="el-GR" i="1" dirty="0" err="1"/>
              <a:t>φῶς</a:t>
            </a:r>
            <a:r>
              <a:rPr lang="el-GR" i="1" dirty="0"/>
              <a:t> </a:t>
            </a:r>
            <a:r>
              <a:rPr lang="el-GR" i="1" dirty="0" err="1"/>
              <a:t>τῆς</a:t>
            </a:r>
            <a:r>
              <a:rPr lang="el-GR" i="1" dirty="0"/>
              <a:t> </a:t>
            </a:r>
            <a:r>
              <a:rPr lang="el-GR" i="1" dirty="0" err="1"/>
              <a:t>ψυχῆς</a:t>
            </a:r>
            <a:r>
              <a:rPr lang="el-GR" i="1" dirty="0"/>
              <a:t> ἡ </a:t>
            </a:r>
            <a:r>
              <a:rPr lang="el-GR" i="1" dirty="0" err="1"/>
              <a:t>ἀπάθεια</a:t>
            </a:r>
            <a:r>
              <a:rPr lang="el-GR" dirty="0"/>
              <a:t>".</a:t>
            </a:r>
            <a:r>
              <a:rPr lang="en-GB" dirty="0"/>
              <a:t> </a:t>
            </a:r>
            <a:r>
              <a:rPr lang="el-GR" dirty="0"/>
              <a:t>(</a:t>
            </a:r>
            <a:r>
              <a:rPr lang="el-GR" i="1" dirty="0" err="1"/>
              <a:t>Γνωστικὰ</a:t>
            </a:r>
            <a:r>
              <a:rPr lang="el-GR" i="1" dirty="0"/>
              <a:t> Κεφάλαια Ι, 81,</a:t>
            </a:r>
            <a:r>
              <a:rPr lang="el-GR" dirty="0"/>
              <a:t> </a:t>
            </a:r>
            <a:r>
              <a:rPr lang="en-GB" dirty="0"/>
              <a:t>Frank</a:t>
            </a:r>
            <a:r>
              <a:rPr lang="el-GR" dirty="0"/>
              <a:t>. σ. 119) Συνεπώς το περιεχόμενο της απάθειας είναι εντελώς χριστιανικό πέρα από τις λεπτολογίες, και στην έμπνευσή της και στον στόχο της.</a:t>
            </a:r>
          </a:p>
          <a:p>
            <a:r>
              <a:rPr lang="el-GR" dirty="0"/>
              <a:t>Στον </a:t>
            </a:r>
            <a:r>
              <a:rPr lang="el-GR" dirty="0" err="1"/>
              <a:t>Ευάγριο</a:t>
            </a:r>
            <a:r>
              <a:rPr lang="el-GR" dirty="0"/>
              <a:t> η απάθεια ταυτίζεται με την πνευματική αίσθηση που χαρίζει ο Θεός στη λογική φύση: "</a:t>
            </a:r>
            <a:r>
              <a:rPr lang="el-GR" i="1" dirty="0"/>
              <a:t>Ἡ </a:t>
            </a:r>
            <a:r>
              <a:rPr lang="el-GR" b="1" i="1" dirty="0" err="1">
                <a:solidFill>
                  <a:srgbClr val="FF0000"/>
                </a:solidFill>
              </a:rPr>
              <a:t>πνευματικὴ</a:t>
            </a:r>
            <a:r>
              <a:rPr lang="el-GR" b="1" i="1" dirty="0">
                <a:solidFill>
                  <a:srgbClr val="FF0000"/>
                </a:solidFill>
              </a:rPr>
              <a:t> </a:t>
            </a:r>
            <a:r>
              <a:rPr lang="el-GR" b="1" i="1" dirty="0" err="1">
                <a:solidFill>
                  <a:srgbClr val="FF0000"/>
                </a:solidFill>
              </a:rPr>
              <a:t>αἴσθησίς</a:t>
            </a:r>
            <a:r>
              <a:rPr lang="el-GR" b="1" i="1" dirty="0">
                <a:solidFill>
                  <a:srgbClr val="FF0000"/>
                </a:solidFill>
              </a:rPr>
              <a:t> </a:t>
            </a:r>
            <a:r>
              <a:rPr lang="el-GR" i="1" dirty="0" err="1"/>
              <a:t>ἐστιν</a:t>
            </a:r>
            <a:r>
              <a:rPr lang="el-GR" i="1" dirty="0"/>
              <a:t> </a:t>
            </a:r>
            <a:r>
              <a:rPr lang="el-GR" i="1" dirty="0" err="1"/>
              <a:t>ἀπάθεια</a:t>
            </a:r>
            <a:r>
              <a:rPr lang="el-GR" i="1" dirty="0"/>
              <a:t> </a:t>
            </a:r>
            <a:r>
              <a:rPr lang="el-GR" i="1" dirty="0" err="1"/>
              <a:t>τῆς</a:t>
            </a:r>
            <a:r>
              <a:rPr lang="el-GR" i="1" dirty="0"/>
              <a:t> </a:t>
            </a:r>
            <a:r>
              <a:rPr lang="el-GR" i="1" dirty="0" err="1"/>
              <a:t>λογικῆς</a:t>
            </a:r>
            <a:r>
              <a:rPr lang="el-GR" i="1" dirty="0"/>
              <a:t> φύσεως </a:t>
            </a:r>
            <a:r>
              <a:rPr lang="el-GR" i="1" dirty="0" err="1"/>
              <a:t>παρὰ</a:t>
            </a:r>
            <a:r>
              <a:rPr lang="el-GR" i="1" dirty="0"/>
              <a:t> </a:t>
            </a:r>
            <a:r>
              <a:rPr lang="el-GR" i="1" dirty="0" err="1"/>
              <a:t>θεοῦ</a:t>
            </a:r>
            <a:r>
              <a:rPr lang="el-GR" i="1" dirty="0"/>
              <a:t> </a:t>
            </a:r>
            <a:r>
              <a:rPr lang="el-GR" i="1" dirty="0" err="1"/>
              <a:t>χαριζομένη</a:t>
            </a:r>
            <a:r>
              <a:rPr lang="el-GR" dirty="0"/>
              <a:t>"</a:t>
            </a:r>
            <a:r>
              <a:rPr lang="el-GR" i="1" dirty="0"/>
              <a:t> </a:t>
            </a:r>
            <a:r>
              <a:rPr lang="el-GR" dirty="0"/>
              <a:t>(</a:t>
            </a:r>
            <a:r>
              <a:rPr lang="el-GR" i="1" dirty="0" err="1"/>
              <a:t>Γνωστικὰ</a:t>
            </a:r>
            <a:r>
              <a:rPr lang="el-GR" i="1" dirty="0"/>
              <a:t> Κεφάλαια Ι, 37</a:t>
            </a:r>
            <a:r>
              <a:rPr lang="el-GR" dirty="0"/>
              <a:t>, </a:t>
            </a:r>
            <a:r>
              <a:rPr lang="en-GB" dirty="0"/>
              <a:t>Frank</a:t>
            </a:r>
            <a:r>
              <a:rPr lang="el-GR" dirty="0"/>
              <a:t>. σ. 81).</a:t>
            </a:r>
          </a:p>
          <a:p>
            <a:r>
              <a:rPr lang="el-GR" dirty="0"/>
              <a:t>Στη θεολογία του Διαδόχου η αίσθηση αυτή εκφράζεται και με την </a:t>
            </a:r>
            <a:r>
              <a:rPr lang="el-GR" b="1" dirty="0">
                <a:solidFill>
                  <a:srgbClr val="FF0000"/>
                </a:solidFill>
              </a:rPr>
              <a:t>έννοια της πληροφορίας</a:t>
            </a:r>
            <a:r>
              <a:rPr lang="el-GR" dirty="0"/>
              <a:t>, η οποία δοκιμάζει τη "</a:t>
            </a:r>
            <a:r>
              <a:rPr lang="el-GR" i="1" dirty="0"/>
              <a:t>γεύση</a:t>
            </a:r>
            <a:r>
              <a:rPr lang="el-GR" dirty="0"/>
              <a:t>" της θείας αγαθότητας. Ο Διάδοχος ξεκαθαρίζει ότι ο άνθρωπος μπορεί να περιφρονήσει τις κοσμικές ηδονές, μόνο όταν βιώσει εμπειρικά με κάθε αίσθηση και πληροφορία τη γλυκύτητα της θείας παρουσίας: «</a:t>
            </a:r>
            <a:r>
              <a:rPr lang="el-GR" i="1" dirty="0" err="1"/>
              <a:t>οὐκ</a:t>
            </a:r>
            <a:r>
              <a:rPr lang="el-GR" i="1" dirty="0"/>
              <a:t> </a:t>
            </a:r>
            <a:r>
              <a:rPr lang="el-GR" i="1" dirty="0" err="1"/>
              <a:t>ἄν</a:t>
            </a:r>
            <a:r>
              <a:rPr lang="el-GR" i="1" dirty="0"/>
              <a:t> </a:t>
            </a:r>
            <a:r>
              <a:rPr lang="el-GR" i="1" dirty="0" err="1"/>
              <a:t>δὲ</a:t>
            </a:r>
            <a:r>
              <a:rPr lang="el-GR" i="1" dirty="0"/>
              <a:t> </a:t>
            </a:r>
            <a:r>
              <a:rPr lang="el-GR" i="1" dirty="0" err="1"/>
              <a:t>τῶν</a:t>
            </a:r>
            <a:r>
              <a:rPr lang="el-GR" i="1" dirty="0"/>
              <a:t> παρόντων </a:t>
            </a:r>
            <a:r>
              <a:rPr lang="el-GR" i="1" dirty="0" err="1"/>
              <a:t>ἡδέων</a:t>
            </a:r>
            <a:r>
              <a:rPr lang="el-GR" i="1" dirty="0"/>
              <a:t> </a:t>
            </a:r>
            <a:r>
              <a:rPr lang="el-GR" i="1" dirty="0" err="1"/>
              <a:t>ἡδέως</a:t>
            </a:r>
            <a:r>
              <a:rPr lang="el-GR" i="1" dirty="0"/>
              <a:t> </a:t>
            </a:r>
            <a:r>
              <a:rPr lang="el-GR" i="1" dirty="0" err="1"/>
              <a:t>καταφρονήσωμεν</a:t>
            </a:r>
            <a:r>
              <a:rPr lang="en-GB" i="1" dirty="0"/>
              <a:t>, </a:t>
            </a:r>
            <a:r>
              <a:rPr lang="el-GR" i="1" dirty="0" err="1"/>
              <a:t>εἰ</a:t>
            </a:r>
            <a:r>
              <a:rPr lang="el-GR" i="1" dirty="0"/>
              <a:t> </a:t>
            </a:r>
            <a:r>
              <a:rPr lang="el-GR" i="1" dirty="0" err="1"/>
              <a:t>μὴ</a:t>
            </a:r>
            <a:r>
              <a:rPr lang="el-GR" i="1" dirty="0"/>
              <a:t> </a:t>
            </a:r>
            <a:r>
              <a:rPr lang="el-GR" i="1" dirty="0" err="1"/>
              <a:t>τῆς</a:t>
            </a:r>
            <a:r>
              <a:rPr lang="el-GR" i="1" dirty="0"/>
              <a:t> </a:t>
            </a:r>
            <a:r>
              <a:rPr lang="el-GR" i="1" dirty="0" err="1"/>
              <a:t>τοῦ</a:t>
            </a:r>
            <a:r>
              <a:rPr lang="el-GR" i="1" dirty="0"/>
              <a:t> </a:t>
            </a:r>
            <a:r>
              <a:rPr lang="el-GR" i="1" dirty="0" err="1"/>
              <a:t>θεοῦ</a:t>
            </a:r>
            <a:r>
              <a:rPr lang="el-GR" i="1" dirty="0"/>
              <a:t> </a:t>
            </a:r>
            <a:r>
              <a:rPr lang="el-GR" i="1" dirty="0" err="1"/>
              <a:t>γλυκύτητος</a:t>
            </a:r>
            <a:r>
              <a:rPr lang="el-GR" i="1" dirty="0"/>
              <a:t> </a:t>
            </a:r>
            <a:r>
              <a:rPr lang="el-GR" i="1" dirty="0" err="1"/>
              <a:t>ἐν</a:t>
            </a:r>
            <a:r>
              <a:rPr lang="el-GR" i="1" dirty="0"/>
              <a:t> </a:t>
            </a:r>
            <a:r>
              <a:rPr lang="el-GR" i="1" dirty="0" err="1"/>
              <a:t>πάσῃ</a:t>
            </a:r>
            <a:r>
              <a:rPr lang="el-GR" i="1" dirty="0"/>
              <a:t> </a:t>
            </a:r>
            <a:r>
              <a:rPr lang="el-GR" i="1" dirty="0" err="1"/>
              <a:t>αἰσθήσει</a:t>
            </a:r>
            <a:r>
              <a:rPr lang="el-GR" i="1" dirty="0"/>
              <a:t> </a:t>
            </a:r>
            <a:r>
              <a:rPr lang="el-GR" i="1" dirty="0" err="1"/>
              <a:t>καὶ</a:t>
            </a:r>
            <a:r>
              <a:rPr lang="el-GR" i="1" dirty="0"/>
              <a:t> </a:t>
            </a:r>
            <a:r>
              <a:rPr lang="el-GR" i="1" dirty="0" err="1"/>
              <a:t>πληροφορίᾳ</a:t>
            </a:r>
            <a:r>
              <a:rPr lang="el-GR" i="1" dirty="0"/>
              <a:t> </a:t>
            </a:r>
            <a:r>
              <a:rPr lang="el-GR" i="1" dirty="0" err="1"/>
              <a:t>γευσώμεθα</a:t>
            </a:r>
            <a:r>
              <a:rPr lang="el-GR" dirty="0"/>
              <a:t>» (</a:t>
            </a:r>
            <a:r>
              <a:rPr lang="el-GR" i="1" dirty="0" err="1"/>
              <a:t>Ἑκατὸ</a:t>
            </a:r>
            <a:r>
              <a:rPr lang="el-GR" i="1" dirty="0"/>
              <a:t> Γνωστικά Κεφάλαια </a:t>
            </a:r>
            <a:r>
              <a:rPr lang="el-GR" i="1" dirty="0" err="1"/>
              <a:t>μδ</a:t>
            </a:r>
            <a:r>
              <a:rPr lang="el-GR" i="1" dirty="0"/>
              <a:t>΄</a:t>
            </a:r>
            <a:r>
              <a:rPr lang="en-GB" dirty="0"/>
              <a:t>, SChr5, </a:t>
            </a:r>
            <a:r>
              <a:rPr lang="el-GR" dirty="0" err="1"/>
              <a:t>σσ</a:t>
            </a:r>
            <a:r>
              <a:rPr lang="en-GB" dirty="0"/>
              <a:t>. 110-111</a:t>
            </a:r>
            <a:r>
              <a:rPr lang="el-GR" dirty="0"/>
              <a:t>)</a:t>
            </a:r>
            <a:r>
              <a:rPr lang="en-GB" dirty="0"/>
              <a:t>. </a:t>
            </a:r>
            <a:endParaRPr lang="el-GR" dirty="0"/>
          </a:p>
          <a:p>
            <a:endParaRPr lang="el-GR" dirty="0"/>
          </a:p>
          <a:p>
            <a:endParaRPr lang="el-GR" dirty="0"/>
          </a:p>
          <a:p>
            <a:endParaRPr lang="el-GR" dirty="0"/>
          </a:p>
          <a:p>
            <a:endParaRPr lang="el-GR" dirty="0"/>
          </a:p>
        </p:txBody>
      </p:sp>
    </p:spTree>
    <p:extLst>
      <p:ext uri="{BB962C8B-B14F-4D97-AF65-F5344CB8AC3E}">
        <p14:creationId xmlns:p14="http://schemas.microsoft.com/office/powerpoint/2010/main" val="69708951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540913"/>
          </a:xfrm>
        </p:spPr>
        <p:txBody>
          <a:bodyPr>
            <a:normAutofit fontScale="90000"/>
          </a:bodyPr>
          <a:lstStyle/>
          <a:p>
            <a:pPr algn="ctr"/>
            <a:r>
              <a:rPr lang="el-GR" dirty="0"/>
              <a:t>Η "</a:t>
            </a:r>
            <a:r>
              <a:rPr lang="el-GR" dirty="0" err="1"/>
              <a:t>ἀπάθεια</a:t>
            </a:r>
            <a:r>
              <a:rPr lang="el-GR" dirty="0"/>
              <a:t>" ως το άνθος της «</a:t>
            </a:r>
            <a:r>
              <a:rPr lang="el-GR" dirty="0" err="1"/>
              <a:t>πρακτικῆς</a:t>
            </a:r>
            <a:r>
              <a:rPr lang="el-GR" dirty="0"/>
              <a:t>»</a:t>
            </a:r>
          </a:p>
        </p:txBody>
      </p:sp>
      <p:sp>
        <p:nvSpPr>
          <p:cNvPr id="3" name="Θέση περιεχομένου 2"/>
          <p:cNvSpPr>
            <a:spLocks noGrp="1"/>
          </p:cNvSpPr>
          <p:nvPr>
            <p:ph idx="1"/>
          </p:nvPr>
        </p:nvSpPr>
        <p:spPr>
          <a:xfrm>
            <a:off x="0" y="540912"/>
            <a:ext cx="12192000" cy="6317087"/>
          </a:xfrm>
        </p:spPr>
        <p:txBody>
          <a:bodyPr>
            <a:normAutofit fontScale="85000" lnSpcReduction="10000"/>
          </a:bodyPr>
          <a:lstStyle/>
          <a:p>
            <a:r>
              <a:rPr lang="el-GR" sz="3000" dirty="0"/>
              <a:t>Τελικά, η πνευματική αίσθηση της απάθειας δεν είναι άλλη από το </a:t>
            </a:r>
            <a:r>
              <a:rPr lang="el-GR" sz="3000" b="1" dirty="0">
                <a:solidFill>
                  <a:srgbClr val="FF0000"/>
                </a:solidFill>
              </a:rPr>
              <a:t>χάρισμα της διάκρισης</a:t>
            </a:r>
            <a:r>
              <a:rPr lang="el-GR" sz="3000" dirty="0"/>
              <a:t>: "</a:t>
            </a:r>
            <a:r>
              <a:rPr lang="el-GR" sz="3000" i="1" dirty="0" err="1"/>
              <a:t>Ὥσπερ</a:t>
            </a:r>
            <a:r>
              <a:rPr lang="el-GR" sz="3000" i="1" dirty="0"/>
              <a:t> </a:t>
            </a:r>
            <a:r>
              <a:rPr lang="el-GR" sz="3000" i="1" dirty="0" err="1"/>
              <a:t>ἑκάστη</a:t>
            </a:r>
            <a:r>
              <a:rPr lang="el-GR" sz="3000" i="1" dirty="0"/>
              <a:t> τέχνη </a:t>
            </a:r>
            <a:r>
              <a:rPr lang="el-GR" sz="3000" i="1" dirty="0" err="1"/>
              <a:t>τρανοῦς</a:t>
            </a:r>
            <a:r>
              <a:rPr lang="el-GR" sz="3000" i="1" dirty="0"/>
              <a:t> </a:t>
            </a:r>
            <a:r>
              <a:rPr lang="el-GR" sz="3000" i="1" dirty="0" err="1"/>
              <a:t>αἰσθήσεως</a:t>
            </a:r>
            <a:r>
              <a:rPr lang="el-GR" sz="3000" i="1" dirty="0"/>
              <a:t> </a:t>
            </a:r>
            <a:r>
              <a:rPr lang="el-GR" sz="3000" i="1" dirty="0" err="1"/>
              <a:t>ἁρμοζούσης</a:t>
            </a:r>
            <a:r>
              <a:rPr lang="el-GR" sz="3000" i="1" dirty="0"/>
              <a:t> </a:t>
            </a:r>
            <a:r>
              <a:rPr lang="el-GR" sz="3000" i="1" dirty="0" err="1"/>
              <a:t>πρὸς</a:t>
            </a:r>
            <a:r>
              <a:rPr lang="el-GR" sz="3000" i="1" dirty="0"/>
              <a:t> </a:t>
            </a:r>
            <a:r>
              <a:rPr lang="el-GR" sz="3000" i="1" dirty="0" err="1"/>
              <a:t>αὐτὴν</a:t>
            </a:r>
            <a:r>
              <a:rPr lang="el-GR" sz="3000" i="1" dirty="0"/>
              <a:t> </a:t>
            </a:r>
            <a:r>
              <a:rPr lang="el-GR" sz="3000" i="1" dirty="0" err="1"/>
              <a:t>χρείαν</a:t>
            </a:r>
            <a:r>
              <a:rPr lang="el-GR" sz="3000" i="1" dirty="0"/>
              <a:t> </a:t>
            </a:r>
            <a:r>
              <a:rPr lang="el-GR" sz="3000" i="1" dirty="0" err="1"/>
              <a:t>ἔχει</a:t>
            </a:r>
            <a:r>
              <a:rPr lang="el-GR" sz="3000" i="1" dirty="0"/>
              <a:t>, </a:t>
            </a:r>
            <a:r>
              <a:rPr lang="el-GR" sz="3000" i="1" dirty="0" err="1"/>
              <a:t>οὕτως</a:t>
            </a:r>
            <a:r>
              <a:rPr lang="el-GR" sz="3000" i="1" dirty="0"/>
              <a:t> </a:t>
            </a:r>
            <a:r>
              <a:rPr lang="el-GR" sz="3000" b="1" i="1" dirty="0" err="1">
                <a:solidFill>
                  <a:srgbClr val="FF0000"/>
                </a:solidFill>
              </a:rPr>
              <a:t>καὶ</a:t>
            </a:r>
            <a:r>
              <a:rPr lang="el-GR" sz="3000" b="1" i="1" dirty="0">
                <a:solidFill>
                  <a:srgbClr val="FF0000"/>
                </a:solidFill>
              </a:rPr>
              <a:t> ὁ </a:t>
            </a:r>
            <a:r>
              <a:rPr lang="el-GR" sz="3000" b="1" i="1" dirty="0" err="1">
                <a:solidFill>
                  <a:srgbClr val="FF0000"/>
                </a:solidFill>
              </a:rPr>
              <a:t>νοῦς</a:t>
            </a:r>
            <a:r>
              <a:rPr lang="el-GR" sz="3000" b="1" i="1" dirty="0">
                <a:solidFill>
                  <a:srgbClr val="FF0000"/>
                </a:solidFill>
              </a:rPr>
              <a:t> </a:t>
            </a:r>
            <a:r>
              <a:rPr lang="el-GR" sz="3000" b="1" i="1" dirty="0" err="1">
                <a:solidFill>
                  <a:srgbClr val="FF0000"/>
                </a:solidFill>
              </a:rPr>
              <a:t>πνευματικῆς</a:t>
            </a:r>
            <a:r>
              <a:rPr lang="el-GR" sz="3000" b="1" i="1" dirty="0">
                <a:solidFill>
                  <a:srgbClr val="FF0000"/>
                </a:solidFill>
              </a:rPr>
              <a:t> </a:t>
            </a:r>
            <a:r>
              <a:rPr lang="el-GR" sz="3000" b="1" i="1" dirty="0" err="1">
                <a:solidFill>
                  <a:srgbClr val="FF0000"/>
                </a:solidFill>
              </a:rPr>
              <a:t>αἰσθήσεως</a:t>
            </a:r>
            <a:r>
              <a:rPr lang="el-GR" sz="3000" b="1" i="1" dirty="0">
                <a:solidFill>
                  <a:srgbClr val="FF0000"/>
                </a:solidFill>
              </a:rPr>
              <a:t> </a:t>
            </a:r>
            <a:r>
              <a:rPr lang="el-GR" sz="3000" b="1" i="1" dirty="0" err="1">
                <a:solidFill>
                  <a:srgbClr val="FF0000"/>
                </a:solidFill>
              </a:rPr>
              <a:t>χρείαν</a:t>
            </a:r>
            <a:r>
              <a:rPr lang="el-GR" sz="3000" b="1" i="1" dirty="0">
                <a:solidFill>
                  <a:srgbClr val="FF0000"/>
                </a:solidFill>
              </a:rPr>
              <a:t> </a:t>
            </a:r>
            <a:r>
              <a:rPr lang="el-GR" sz="3000" b="1" i="1" dirty="0" err="1">
                <a:solidFill>
                  <a:srgbClr val="FF0000"/>
                </a:solidFill>
              </a:rPr>
              <a:t>ἔχει</a:t>
            </a:r>
            <a:r>
              <a:rPr lang="el-GR" sz="3000" b="1" i="1" dirty="0">
                <a:solidFill>
                  <a:srgbClr val="FF0000"/>
                </a:solidFill>
              </a:rPr>
              <a:t> </a:t>
            </a:r>
            <a:r>
              <a:rPr lang="el-GR" sz="3000" b="1" i="1" dirty="0" err="1">
                <a:solidFill>
                  <a:srgbClr val="FF0000"/>
                </a:solidFill>
              </a:rPr>
              <a:t>πρὸς</a:t>
            </a:r>
            <a:r>
              <a:rPr lang="el-GR" sz="3000" b="1" i="1" dirty="0">
                <a:solidFill>
                  <a:srgbClr val="FF0000"/>
                </a:solidFill>
              </a:rPr>
              <a:t> </a:t>
            </a:r>
            <a:r>
              <a:rPr lang="el-GR" sz="3000" b="1" i="1" dirty="0" err="1">
                <a:solidFill>
                  <a:srgbClr val="FF0000"/>
                </a:solidFill>
              </a:rPr>
              <a:t>τὸ</a:t>
            </a:r>
            <a:r>
              <a:rPr lang="el-GR" sz="3000" b="1" i="1" dirty="0">
                <a:solidFill>
                  <a:srgbClr val="FF0000"/>
                </a:solidFill>
              </a:rPr>
              <a:t> </a:t>
            </a:r>
            <a:r>
              <a:rPr lang="el-GR" sz="3000" b="1" i="1" dirty="0" err="1">
                <a:solidFill>
                  <a:srgbClr val="FF0000"/>
                </a:solidFill>
              </a:rPr>
              <a:t>διακρίνειν</a:t>
            </a:r>
            <a:r>
              <a:rPr lang="el-GR" sz="3000" b="1" i="1" dirty="0">
                <a:solidFill>
                  <a:srgbClr val="FF0000"/>
                </a:solidFill>
              </a:rPr>
              <a:t> </a:t>
            </a:r>
            <a:r>
              <a:rPr lang="el-GR" sz="3000" b="1" i="1" dirty="0" err="1">
                <a:solidFill>
                  <a:srgbClr val="FF0000"/>
                </a:solidFill>
              </a:rPr>
              <a:t>τὰ</a:t>
            </a:r>
            <a:r>
              <a:rPr lang="el-GR" sz="3000" b="1" i="1" dirty="0">
                <a:solidFill>
                  <a:srgbClr val="FF0000"/>
                </a:solidFill>
              </a:rPr>
              <a:t> πνευματικά</a:t>
            </a:r>
            <a:r>
              <a:rPr lang="el-GR" sz="3000" dirty="0"/>
              <a:t>".</a:t>
            </a:r>
            <a:r>
              <a:rPr lang="en-GB" sz="3000" dirty="0"/>
              <a:t> </a:t>
            </a:r>
            <a:r>
              <a:rPr lang="el-GR" sz="3000" dirty="0"/>
              <a:t>(</a:t>
            </a:r>
            <a:r>
              <a:rPr lang="el-GR" sz="3000" i="1" dirty="0" err="1"/>
              <a:t>Γνωστικὰ</a:t>
            </a:r>
            <a:r>
              <a:rPr lang="el-GR" sz="3000" i="1" dirty="0"/>
              <a:t> Κεφάλαια Ι, 33</a:t>
            </a:r>
            <a:r>
              <a:rPr lang="el-GR" sz="3000" dirty="0"/>
              <a:t>, </a:t>
            </a:r>
            <a:r>
              <a:rPr lang="en-GB" sz="3000" dirty="0"/>
              <a:t>Frank</a:t>
            </a:r>
            <a:r>
              <a:rPr lang="el-GR" sz="3000" dirty="0"/>
              <a:t>. σ. 79) </a:t>
            </a:r>
          </a:p>
          <a:p>
            <a:r>
              <a:rPr lang="el-GR" sz="3000" dirty="0"/>
              <a:t>Ο Διάδοχος, επίσης, ταυτίζει την αίσθηση του νου με την ακριβή γεύση των διακρινόμενων:  "</a:t>
            </a:r>
            <a:r>
              <a:rPr lang="el-GR" sz="3000" i="1" dirty="0" err="1"/>
              <a:t>Αἴσθησίς</a:t>
            </a:r>
            <a:r>
              <a:rPr lang="el-GR" sz="3000" i="1" dirty="0"/>
              <a:t> </a:t>
            </a:r>
            <a:r>
              <a:rPr lang="el-GR" sz="3000" i="1" dirty="0" err="1"/>
              <a:t>ἐστι</a:t>
            </a:r>
            <a:r>
              <a:rPr lang="el-GR" sz="3000" i="1" dirty="0"/>
              <a:t> </a:t>
            </a:r>
            <a:r>
              <a:rPr lang="el-GR" sz="3000" i="1" dirty="0" err="1"/>
              <a:t>νοὸς</a:t>
            </a:r>
            <a:r>
              <a:rPr lang="el-GR" sz="3000" i="1" dirty="0"/>
              <a:t> </a:t>
            </a:r>
            <a:r>
              <a:rPr lang="el-GR" sz="3000" b="1" i="1" dirty="0" err="1">
                <a:solidFill>
                  <a:srgbClr val="FF0000"/>
                </a:solidFill>
              </a:rPr>
              <a:t>γεῦσις</a:t>
            </a:r>
            <a:r>
              <a:rPr lang="el-GR" sz="3000" b="1" i="1" dirty="0">
                <a:solidFill>
                  <a:srgbClr val="FF0000"/>
                </a:solidFill>
              </a:rPr>
              <a:t> </a:t>
            </a:r>
            <a:r>
              <a:rPr lang="el-GR" sz="3000" b="1" i="1" dirty="0" err="1">
                <a:solidFill>
                  <a:srgbClr val="FF0000"/>
                </a:solidFill>
              </a:rPr>
              <a:t>ἀκριβὴς</a:t>
            </a:r>
            <a:r>
              <a:rPr lang="el-GR" sz="3000" b="1" i="1" dirty="0">
                <a:solidFill>
                  <a:srgbClr val="FF0000"/>
                </a:solidFill>
              </a:rPr>
              <a:t> </a:t>
            </a:r>
            <a:r>
              <a:rPr lang="el-GR" sz="3000" b="1" i="1" dirty="0" err="1">
                <a:solidFill>
                  <a:srgbClr val="FF0000"/>
                </a:solidFill>
              </a:rPr>
              <a:t>τῶν</a:t>
            </a:r>
            <a:r>
              <a:rPr lang="el-GR" sz="3000" b="1" i="1" dirty="0">
                <a:solidFill>
                  <a:srgbClr val="FF0000"/>
                </a:solidFill>
              </a:rPr>
              <a:t> </a:t>
            </a:r>
            <a:r>
              <a:rPr lang="el-GR" sz="3000" b="1" i="1" dirty="0" err="1">
                <a:solidFill>
                  <a:srgbClr val="FF0000"/>
                </a:solidFill>
              </a:rPr>
              <a:t>διακρινομένων</a:t>
            </a:r>
            <a:r>
              <a:rPr lang="el-GR" sz="3000" i="1" dirty="0"/>
              <a:t>... ὁ </a:t>
            </a:r>
            <a:r>
              <a:rPr lang="el-GR" sz="3000" i="1" dirty="0" err="1"/>
              <a:t>νοῦς</a:t>
            </a:r>
            <a:r>
              <a:rPr lang="el-GR" sz="3000" i="1" dirty="0"/>
              <a:t> </a:t>
            </a:r>
            <a:r>
              <a:rPr lang="el-GR" sz="3000" i="1" dirty="0" err="1"/>
              <a:t>ὅτε</a:t>
            </a:r>
            <a:r>
              <a:rPr lang="el-GR" sz="3000" i="1" dirty="0"/>
              <a:t> </a:t>
            </a:r>
            <a:r>
              <a:rPr lang="el-GR" sz="3000" i="1" dirty="0" err="1"/>
              <a:t>ἐπάνω</a:t>
            </a:r>
            <a:r>
              <a:rPr lang="el-GR" sz="3000" i="1" dirty="0"/>
              <a:t> </a:t>
            </a:r>
            <a:r>
              <a:rPr lang="el-GR" sz="3000" i="1" dirty="0" err="1"/>
              <a:t>τοῦ</a:t>
            </a:r>
            <a:r>
              <a:rPr lang="el-GR" sz="3000" i="1" dirty="0"/>
              <a:t> </a:t>
            </a:r>
            <a:r>
              <a:rPr lang="el-GR" sz="3000" i="1" dirty="0" err="1"/>
              <a:t>τῆς</a:t>
            </a:r>
            <a:r>
              <a:rPr lang="el-GR" sz="3000" i="1" dirty="0"/>
              <a:t> </a:t>
            </a:r>
            <a:r>
              <a:rPr lang="el-GR" sz="3000" i="1" dirty="0" err="1"/>
              <a:t>σαρκὸς</a:t>
            </a:r>
            <a:r>
              <a:rPr lang="el-GR" sz="3000" i="1" dirty="0"/>
              <a:t> </a:t>
            </a:r>
            <a:r>
              <a:rPr lang="el-GR" sz="3000" i="1" dirty="0" err="1"/>
              <a:t>καυχᾶται</a:t>
            </a:r>
            <a:r>
              <a:rPr lang="el-GR" sz="3000" i="1" dirty="0"/>
              <a:t> φρονήματος, δύναται </a:t>
            </a:r>
            <a:r>
              <a:rPr lang="el-GR" sz="3000" i="1" dirty="0" err="1"/>
              <a:t>γεύεσθαι</a:t>
            </a:r>
            <a:r>
              <a:rPr lang="el-GR" sz="3000" i="1" dirty="0"/>
              <a:t> </a:t>
            </a:r>
            <a:r>
              <a:rPr lang="el-GR" sz="3000" i="1" dirty="0" err="1"/>
              <a:t>τῆς</a:t>
            </a:r>
            <a:r>
              <a:rPr lang="el-GR" sz="3000" i="1" dirty="0"/>
              <a:t> παρακλήσεως </a:t>
            </a:r>
            <a:r>
              <a:rPr lang="el-GR" sz="3000" i="1" dirty="0" err="1"/>
              <a:t>ἀπλανῶς</a:t>
            </a:r>
            <a:r>
              <a:rPr lang="el-GR" sz="3000" i="1" dirty="0"/>
              <a:t> </a:t>
            </a:r>
            <a:r>
              <a:rPr lang="el-GR" sz="3000" i="1" dirty="0" err="1"/>
              <a:t>τοῦ</a:t>
            </a:r>
            <a:r>
              <a:rPr lang="el-GR" sz="3000" i="1" dirty="0"/>
              <a:t> </a:t>
            </a:r>
            <a:r>
              <a:rPr lang="el-GR" sz="3000" i="1" dirty="0" err="1"/>
              <a:t>ἁγίου</a:t>
            </a:r>
            <a:r>
              <a:rPr lang="el-GR" sz="3000" i="1" dirty="0"/>
              <a:t> Πνεύματος</a:t>
            </a:r>
            <a:r>
              <a:rPr lang="el-GR" sz="3000" dirty="0"/>
              <a:t>".</a:t>
            </a:r>
            <a:r>
              <a:rPr lang="el-GR" sz="3000" dirty="0">
                <a:effectLst/>
              </a:rPr>
              <a:t> (</a:t>
            </a:r>
            <a:r>
              <a:rPr lang="el-GR" sz="3000" i="1" dirty="0" err="1"/>
              <a:t>Ἑκατὸ</a:t>
            </a:r>
            <a:r>
              <a:rPr lang="el-GR" sz="3000" i="1" dirty="0"/>
              <a:t> </a:t>
            </a:r>
            <a:r>
              <a:rPr lang="el-GR" sz="3000" i="1" dirty="0" err="1"/>
              <a:t>Γνωστικὰ</a:t>
            </a:r>
            <a:r>
              <a:rPr lang="el-GR" sz="3000" i="1" dirty="0"/>
              <a:t> Κεφάλαια λ΄,</a:t>
            </a:r>
            <a:r>
              <a:rPr lang="el-GR" sz="3000" dirty="0"/>
              <a:t> </a:t>
            </a:r>
            <a:r>
              <a:rPr lang="en-GB" sz="3000" dirty="0" err="1"/>
              <a:t>SChr</a:t>
            </a:r>
            <a:r>
              <a:rPr lang="el-GR" sz="3000" dirty="0"/>
              <a:t>5, </a:t>
            </a:r>
            <a:r>
              <a:rPr lang="el-GR" sz="3000" dirty="0" err="1"/>
              <a:t>σσ</a:t>
            </a:r>
            <a:r>
              <a:rPr lang="el-GR" sz="3000" dirty="0"/>
              <a:t>. 100-101). </a:t>
            </a:r>
          </a:p>
          <a:p>
            <a:r>
              <a:rPr lang="el-GR" sz="3200" dirty="0"/>
              <a:t>Το χάρισμα της διάκρισης, που εκφράζει τη συμφωνία της ανθρώπινης προαίρεσης με τη θεία χάρη, θεωρείται το σημαντικότερο εφόδιο της πνευματικής ζωής: "</a:t>
            </a:r>
            <a:r>
              <a:rPr lang="el-GR" sz="3200" i="1" dirty="0" err="1"/>
              <a:t>ἐν</a:t>
            </a:r>
            <a:r>
              <a:rPr lang="el-GR" sz="3200" i="1" dirty="0"/>
              <a:t> </a:t>
            </a:r>
            <a:r>
              <a:rPr lang="el-GR" sz="3200" i="1" dirty="0" err="1"/>
              <a:t>τῇ</a:t>
            </a:r>
            <a:r>
              <a:rPr lang="el-GR" sz="3200" i="1" dirty="0"/>
              <a:t> </a:t>
            </a:r>
            <a:r>
              <a:rPr lang="el-GR" sz="3200" i="1" dirty="0" err="1"/>
              <a:t>χάριτι</a:t>
            </a:r>
            <a:r>
              <a:rPr lang="el-GR" sz="3200" i="1" dirty="0"/>
              <a:t> </a:t>
            </a:r>
            <a:r>
              <a:rPr lang="el-GR" sz="3200" i="1" dirty="0" err="1"/>
              <a:t>καὶ</a:t>
            </a:r>
            <a:r>
              <a:rPr lang="el-GR" sz="3200" i="1" dirty="0"/>
              <a:t> </a:t>
            </a:r>
            <a:r>
              <a:rPr lang="el-GR" sz="3200" i="1" dirty="0" err="1"/>
              <a:t>τῷ</a:t>
            </a:r>
            <a:r>
              <a:rPr lang="el-GR" sz="3200" i="1" dirty="0"/>
              <a:t> Πνεύματι </a:t>
            </a:r>
            <a:r>
              <a:rPr lang="el-GR" sz="3200" i="1" dirty="0" err="1"/>
              <a:t>διακονοῦσα</a:t>
            </a:r>
            <a:r>
              <a:rPr lang="el-GR" sz="3200" i="1" dirty="0"/>
              <a:t> </a:t>
            </a:r>
            <a:r>
              <a:rPr lang="el-GR" sz="3200" i="1" dirty="0" err="1"/>
              <a:t>τῷ</a:t>
            </a:r>
            <a:r>
              <a:rPr lang="el-GR" sz="3200" i="1" dirty="0"/>
              <a:t> </a:t>
            </a:r>
            <a:r>
              <a:rPr lang="el-GR" sz="3200" i="1" dirty="0" err="1"/>
              <a:t>Θεῷ</a:t>
            </a:r>
            <a:r>
              <a:rPr lang="el-GR" sz="3200" i="1" dirty="0"/>
              <a:t> </a:t>
            </a:r>
            <a:r>
              <a:rPr lang="el-GR" sz="3200" i="1" dirty="0" err="1"/>
              <a:t>πολλῆς</a:t>
            </a:r>
            <a:r>
              <a:rPr lang="el-GR" sz="3200" i="1" dirty="0"/>
              <a:t> διακρίσεως </a:t>
            </a:r>
            <a:r>
              <a:rPr lang="el-GR" sz="3200" i="1" dirty="0" err="1"/>
              <a:t>καὶ</a:t>
            </a:r>
            <a:r>
              <a:rPr lang="el-GR" sz="3200" i="1" dirty="0"/>
              <a:t> γνώσεως </a:t>
            </a:r>
            <a:r>
              <a:rPr lang="el-GR" sz="3200" i="1" dirty="0" err="1"/>
              <a:t>χρῄζει</a:t>
            </a:r>
            <a:r>
              <a:rPr lang="el-GR" sz="3200" i="1" dirty="0"/>
              <a:t>, </a:t>
            </a:r>
            <a:r>
              <a:rPr lang="el-GR" sz="3200" i="1" dirty="0" err="1"/>
              <a:t>ὅπως</a:t>
            </a:r>
            <a:r>
              <a:rPr lang="el-GR" sz="3200" i="1" dirty="0"/>
              <a:t> </a:t>
            </a:r>
            <a:r>
              <a:rPr lang="el-GR" sz="3200" i="1" dirty="0" err="1"/>
              <a:t>μήτι</a:t>
            </a:r>
            <a:r>
              <a:rPr lang="el-GR" sz="3200" i="1" dirty="0"/>
              <a:t> </a:t>
            </a:r>
            <a:r>
              <a:rPr lang="el-GR" sz="3200" i="1" dirty="0" err="1"/>
              <a:t>σφαλῇ</a:t>
            </a:r>
            <a:r>
              <a:rPr lang="el-GR" sz="3200" i="1" dirty="0"/>
              <a:t>... </a:t>
            </a:r>
            <a:r>
              <a:rPr lang="el-GR" sz="3200" i="1" dirty="0" err="1"/>
              <a:t>τῇ</a:t>
            </a:r>
            <a:r>
              <a:rPr lang="el-GR" sz="3200" i="1" dirty="0"/>
              <a:t> </a:t>
            </a:r>
            <a:r>
              <a:rPr lang="el-GR" sz="3200" i="1" dirty="0" err="1"/>
              <a:t>τοῦ</a:t>
            </a:r>
            <a:r>
              <a:rPr lang="el-GR" sz="3200" i="1" dirty="0"/>
              <a:t> Πνεύματος </a:t>
            </a:r>
            <a:r>
              <a:rPr lang="el-GR" sz="3200" i="1" dirty="0" err="1"/>
              <a:t>διακονίᾳ</a:t>
            </a:r>
            <a:r>
              <a:rPr lang="el-GR" sz="3200" i="1" dirty="0"/>
              <a:t>, </a:t>
            </a:r>
            <a:r>
              <a:rPr lang="el-GR" sz="3200" i="1" dirty="0" err="1"/>
              <a:t>τὴν</a:t>
            </a:r>
            <a:r>
              <a:rPr lang="el-GR" sz="3200" i="1" dirty="0"/>
              <a:t> </a:t>
            </a:r>
            <a:r>
              <a:rPr lang="el-GR" sz="3200" i="1" dirty="0" err="1"/>
              <a:t>ἰδίαν</a:t>
            </a:r>
            <a:r>
              <a:rPr lang="el-GR" sz="3200" i="1" dirty="0"/>
              <a:t> </a:t>
            </a:r>
            <a:r>
              <a:rPr lang="el-GR" sz="3200" i="1" dirty="0" err="1"/>
              <a:t>προαίρεσιν</a:t>
            </a:r>
            <a:r>
              <a:rPr lang="el-GR" sz="3200" i="1" dirty="0"/>
              <a:t> </a:t>
            </a:r>
            <a:r>
              <a:rPr lang="el-GR" sz="3200" i="1" dirty="0" err="1"/>
              <a:t>μὴ</a:t>
            </a:r>
            <a:r>
              <a:rPr lang="el-GR" sz="3200" i="1" dirty="0"/>
              <a:t> </a:t>
            </a:r>
            <a:r>
              <a:rPr lang="el-GR" sz="3200" i="1" dirty="0" err="1"/>
              <a:t>συμφωνοῦσα</a:t>
            </a:r>
            <a:r>
              <a:rPr lang="el-GR" sz="3200" i="1" dirty="0"/>
              <a:t> </a:t>
            </a:r>
            <a:r>
              <a:rPr lang="el-GR" sz="3200" i="1" dirty="0" err="1"/>
              <a:t>τῇ</a:t>
            </a:r>
            <a:r>
              <a:rPr lang="el-GR" sz="3200" i="1" dirty="0"/>
              <a:t> </a:t>
            </a:r>
            <a:r>
              <a:rPr lang="el-GR" sz="3200" i="1" dirty="0" err="1"/>
              <a:t>χάριτι</a:t>
            </a:r>
            <a:r>
              <a:rPr lang="el-GR" sz="3200" i="1" dirty="0"/>
              <a:t> </a:t>
            </a:r>
            <a:r>
              <a:rPr lang="el-GR" sz="3200" i="1" dirty="0" err="1"/>
              <a:t>ἔχουσα</a:t>
            </a:r>
            <a:r>
              <a:rPr lang="el-GR" sz="3200" dirty="0"/>
              <a:t>"</a:t>
            </a:r>
            <a:r>
              <a:rPr lang="el-GR" sz="3200" i="1" dirty="0"/>
              <a:t> </a:t>
            </a:r>
            <a:r>
              <a:rPr lang="el-GR" sz="3200" dirty="0"/>
              <a:t>(</a:t>
            </a:r>
            <a:r>
              <a:rPr lang="el-GR" sz="3200" i="1" dirty="0" err="1"/>
              <a:t>Ὁμιλίαι</a:t>
            </a:r>
            <a:r>
              <a:rPr lang="el-GR" sz="3200" i="1" dirty="0"/>
              <a:t> </a:t>
            </a:r>
            <a:r>
              <a:rPr lang="el-GR" sz="3200" i="1" dirty="0" err="1"/>
              <a:t>Πνευματικαὶ</a:t>
            </a:r>
            <a:r>
              <a:rPr lang="el-GR" sz="3200" i="1" dirty="0"/>
              <a:t> ΙΕ΄,</a:t>
            </a:r>
            <a:r>
              <a:rPr lang="el-GR" sz="3200" dirty="0"/>
              <a:t> </a:t>
            </a:r>
            <a:r>
              <a:rPr lang="en-GB" sz="3200" dirty="0"/>
              <a:t>P</a:t>
            </a:r>
            <a:r>
              <a:rPr lang="el-GR" sz="3200" dirty="0"/>
              <a:t>.</a:t>
            </a:r>
            <a:r>
              <a:rPr lang="en-GB" sz="3200" dirty="0"/>
              <a:t>G</a:t>
            </a:r>
            <a:r>
              <a:rPr lang="el-GR" sz="3200" dirty="0"/>
              <a:t>. 34, 580ΑΒ). Και αυτό γιατί </a:t>
            </a:r>
            <a:r>
              <a:rPr kumimoji="0" lang="el-GR" sz="3200" b="0" i="0" u="none" strike="noStrike" cap="none" normalizeH="0" baseline="0" dirty="0">
                <a:ln>
                  <a:noFill/>
                </a:ln>
                <a:solidFill>
                  <a:schemeClr val="tx1"/>
                </a:solidFill>
                <a:effectLst/>
                <a:ea typeface="Times New Roman" panose="02020603050405020304" pitchFamily="18" charset="0"/>
              </a:rPr>
              <a:t>τότε νους μπορεί να διακρίνει τις </a:t>
            </a:r>
            <a:r>
              <a:rPr kumimoji="0" lang="el-GR" sz="3200" b="0" i="0" u="none" strike="noStrike" cap="none" normalizeH="0" baseline="0" dirty="0" err="1">
                <a:ln>
                  <a:noFill/>
                </a:ln>
                <a:solidFill>
                  <a:schemeClr val="tx1"/>
                </a:solidFill>
                <a:effectLst/>
                <a:ea typeface="Times New Roman" panose="02020603050405020304" pitchFamily="18" charset="0"/>
              </a:rPr>
              <a:t>μεθοδείες</a:t>
            </a:r>
            <a:r>
              <a:rPr kumimoji="0" lang="el-GR" sz="3200" b="0" i="0" u="none" strike="noStrike" cap="none" normalizeH="0" baseline="0" dirty="0">
                <a:ln>
                  <a:noFill/>
                </a:ln>
                <a:solidFill>
                  <a:schemeClr val="tx1"/>
                </a:solidFill>
                <a:effectLst/>
                <a:ea typeface="Times New Roman" panose="02020603050405020304" pitchFamily="18" charset="0"/>
              </a:rPr>
              <a:t> των δαιμόνων, κάτι που είναι ανέφικτο όταν βρίσκεται σε εμπόλεμη κατάσταση με τους λογισμούς</a:t>
            </a:r>
            <a:r>
              <a:rPr kumimoji="0" lang="el-GR" sz="32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2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Ὁ </a:t>
            </a:r>
            <a:r>
              <a:rPr kumimoji="0" lang="el-GR" sz="32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νοῦς</a:t>
            </a:r>
            <a:r>
              <a:rPr kumimoji="0" lang="el-GR" sz="32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2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τὸν</a:t>
            </a:r>
            <a:r>
              <a:rPr kumimoji="0" lang="el-GR" sz="32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2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ἐμπαθῆ</a:t>
            </a:r>
            <a:r>
              <a:rPr kumimoji="0" lang="el-GR" sz="32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2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πόλεμον</a:t>
            </a:r>
            <a:r>
              <a:rPr kumimoji="0" lang="el-GR" sz="32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2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πολεμῶν</a:t>
            </a:r>
            <a:r>
              <a:rPr kumimoji="0" lang="el-GR" sz="32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2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οὐ</a:t>
            </a:r>
            <a:r>
              <a:rPr kumimoji="0" lang="el-GR" sz="32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θεωρήσει </a:t>
            </a:r>
            <a:r>
              <a:rPr kumimoji="0" lang="el-GR" sz="32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τοὺς</a:t>
            </a:r>
            <a:r>
              <a:rPr kumimoji="0" lang="el-GR" sz="32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2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λογισμοὺς</a:t>
            </a:r>
            <a:r>
              <a:rPr kumimoji="0" lang="el-GR" sz="32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2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τοῦ</a:t>
            </a:r>
            <a:r>
              <a:rPr kumimoji="0" lang="el-GR" sz="32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πολέμου... </a:t>
            </a:r>
            <a:r>
              <a:rPr kumimoji="0" lang="el-GR" sz="32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ἀπάθειαν</a:t>
            </a:r>
            <a:r>
              <a:rPr kumimoji="0" lang="el-GR" sz="32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2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δὲ</a:t>
            </a:r>
            <a:r>
              <a:rPr kumimoji="0" lang="el-GR" sz="32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2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κτησάμενος</a:t>
            </a:r>
            <a:r>
              <a:rPr kumimoji="0" lang="el-GR" sz="32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2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ῥᾳδίως</a:t>
            </a:r>
            <a:r>
              <a:rPr kumimoji="0" lang="el-GR" sz="32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2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ἐπιγνώσεται</a:t>
            </a:r>
            <a:r>
              <a:rPr kumimoji="0" lang="el-GR" sz="32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2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τὰς</a:t>
            </a:r>
            <a:r>
              <a:rPr kumimoji="0" lang="el-GR" sz="32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2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μεθοδείας</a:t>
            </a:r>
            <a:r>
              <a:rPr kumimoji="0" lang="el-GR" sz="32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2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τῶν</a:t>
            </a:r>
            <a:r>
              <a:rPr kumimoji="0" lang="el-GR" sz="32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πολεμίων</a:t>
            </a:r>
            <a:r>
              <a:rPr kumimoji="0" lang="el-GR" sz="32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sz="3200"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Πρακτικὸς</a:t>
            </a:r>
            <a:r>
              <a:rPr kumimoji="0" lang="el-GR" sz="32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ΝΕ΄</a:t>
            </a:r>
            <a:r>
              <a:rPr kumimoji="0" lang="el-GR" sz="32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n-GB" sz="32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PG</a:t>
            </a:r>
            <a:r>
              <a:rPr kumimoji="0" lang="el-GR" sz="32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40, 1233</a:t>
            </a:r>
            <a:r>
              <a:rPr kumimoji="0" lang="en-GB" sz="3200"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C</a:t>
            </a:r>
            <a:r>
              <a:rPr lang="el-GR" sz="3200" dirty="0">
                <a:ea typeface="Times New Roman" panose="02020603050405020304" pitchFamily="18" charset="0"/>
                <a:cs typeface="Times New Roman" panose="02020603050405020304" pitchFamily="18" charset="0"/>
              </a:rPr>
              <a:t>)</a:t>
            </a:r>
            <a:endParaRPr lang="el-GR" dirty="0"/>
          </a:p>
          <a:p>
            <a:endParaRPr lang="el-GR" dirty="0"/>
          </a:p>
          <a:p>
            <a:endParaRPr lang="el-GR" dirty="0"/>
          </a:p>
          <a:p>
            <a:endParaRPr lang="el-GR" dirty="0"/>
          </a:p>
        </p:txBody>
      </p:sp>
      <p:sp>
        <p:nvSpPr>
          <p:cNvPr id="7" name="Rectangle 4"/>
          <p:cNvSpPr>
            <a:spLocks noChangeArrowheads="1"/>
          </p:cNvSpPr>
          <p:nvPr/>
        </p:nvSpPr>
        <p:spPr bwMode="auto">
          <a:xfrm>
            <a:off x="0" y="-94565"/>
            <a:ext cx="43986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252413" algn="l" defTabSz="914400" rtl="0" eaLnBrk="0" fontAlgn="base" latinLnBrk="0" hangingPunct="0">
              <a:lnSpc>
                <a:spcPct val="100000"/>
              </a:lnSpc>
              <a:spcBef>
                <a:spcPct val="0"/>
              </a:spcBef>
              <a:spcAft>
                <a:spcPct val="0"/>
              </a:spcAft>
              <a:buClrTx/>
              <a:buSzTx/>
              <a:buFontTx/>
              <a:buNone/>
              <a:tabLst/>
            </a:pPr>
            <a:br>
              <a:rPr kumimoji="0" lang="el-GR" sz="1800" b="0" i="0" u="none" strike="noStrike" cap="none" normalizeH="0" baseline="0" dirty="0">
                <a:ln>
                  <a:noFill/>
                </a:ln>
                <a:solidFill>
                  <a:schemeClr val="tx1"/>
                </a:solidFill>
                <a:effectLst/>
                <a:latin typeface="Arial" panose="020B0604020202020204" pitchFamily="34" charset="0"/>
              </a:rPr>
            </a:br>
            <a:endParaRPr kumimoji="0" lang="el-GR" sz="1800" b="0" i="0" u="none" strike="noStrike" cap="none" normalizeH="0" baseline="0" dirty="0">
              <a:ln>
                <a:noFill/>
              </a:ln>
              <a:solidFill>
                <a:schemeClr val="tx1"/>
              </a:solidFill>
              <a:effectLst/>
              <a:latin typeface="Arial" panose="020B0604020202020204" pitchFamily="34" charset="0"/>
            </a:endParaRPr>
          </a:p>
        </p:txBody>
      </p:sp>
      <p:sp>
        <p:nvSpPr>
          <p:cNvPr id="8" name="Rectangle 5"/>
          <p:cNvSpPr>
            <a:spLocks noChangeArrowheads="1"/>
          </p:cNvSpPr>
          <p:nvPr/>
        </p:nvSpPr>
        <p:spPr bwMode="auto">
          <a:xfrm>
            <a:off x="0" y="45720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9" name="Rectangle 6"/>
          <p:cNvSpPr>
            <a:spLocks noChangeArrowheads="1"/>
          </p:cNvSpPr>
          <p:nvPr/>
        </p:nvSpPr>
        <p:spPr bwMode="auto">
          <a:xfrm>
            <a:off x="5858435" y="564520"/>
            <a:ext cx="47513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252413" algn="just"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2057770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05307"/>
          </a:xfrm>
        </p:spPr>
        <p:txBody>
          <a:bodyPr>
            <a:normAutofit fontScale="90000"/>
          </a:bodyPr>
          <a:lstStyle/>
          <a:p>
            <a:pPr algn="ctr"/>
            <a:r>
              <a:rPr lang="el-GR" dirty="0"/>
              <a:t>Η "</a:t>
            </a:r>
            <a:r>
              <a:rPr lang="el-GR" dirty="0" err="1"/>
              <a:t>ἀπάθεια</a:t>
            </a:r>
            <a:r>
              <a:rPr lang="el-GR" dirty="0"/>
              <a:t>" ως το άνθος της «</a:t>
            </a:r>
            <a:r>
              <a:rPr lang="el-GR" dirty="0" err="1"/>
              <a:t>πρακτικῆς</a:t>
            </a:r>
            <a:r>
              <a:rPr lang="el-GR" dirty="0"/>
              <a:t>»</a:t>
            </a:r>
          </a:p>
        </p:txBody>
      </p:sp>
      <p:sp>
        <p:nvSpPr>
          <p:cNvPr id="3" name="Θέση περιεχομένου 2"/>
          <p:cNvSpPr>
            <a:spLocks noGrp="1"/>
          </p:cNvSpPr>
          <p:nvPr>
            <p:ph idx="1"/>
          </p:nvPr>
        </p:nvSpPr>
        <p:spPr>
          <a:xfrm>
            <a:off x="0" y="499100"/>
            <a:ext cx="12192000" cy="6358899"/>
          </a:xfrm>
        </p:spPr>
        <p:txBody>
          <a:bodyPr>
            <a:normAutofit fontScale="92500" lnSpcReduction="10000"/>
          </a:bodyPr>
          <a:lstStyle/>
          <a:p>
            <a:r>
              <a:rPr lang="el-GR" dirty="0"/>
              <a:t>Πρόκειται για τη νομοτέλεια της πνευματικής ζωής στη βαθμίδα της πρακτικής. «</a:t>
            </a:r>
            <a:r>
              <a:rPr lang="el-GR" i="1" dirty="0" err="1"/>
              <a:t>Οἱ</a:t>
            </a:r>
            <a:r>
              <a:rPr lang="el-GR" i="1" dirty="0"/>
              <a:t> νόμοι </a:t>
            </a:r>
            <a:r>
              <a:rPr lang="el-GR" i="1" dirty="0" err="1"/>
              <a:t>τῶν</a:t>
            </a:r>
            <a:r>
              <a:rPr lang="el-GR" i="1" dirty="0"/>
              <a:t> </a:t>
            </a:r>
            <a:r>
              <a:rPr lang="el-GR" i="1" dirty="0" err="1"/>
              <a:t>οὕτως</a:t>
            </a:r>
            <a:r>
              <a:rPr lang="el-GR" i="1" dirty="0"/>
              <a:t> </a:t>
            </a:r>
            <a:r>
              <a:rPr lang="el-GR" i="1" dirty="0" err="1"/>
              <a:t>πειραζομένων</a:t>
            </a:r>
            <a:r>
              <a:rPr lang="el-GR" dirty="0"/>
              <a:t>», σύμφωνα με την εύστοχη </a:t>
            </a:r>
            <a:r>
              <a:rPr lang="el-GR" dirty="0" err="1"/>
              <a:t>ευαγριανή</a:t>
            </a:r>
            <a:r>
              <a:rPr lang="el-GR" dirty="0"/>
              <a:t> διατύπωση, επιβεβαιώνονται και από τη βιβλική περίπτωση του Ιώβ, ο οποίος πληροφορήθηκε την αιτία των πειρασμών μετά το τέλος της πνευματικής του δοκιμασίας: "</a:t>
            </a:r>
            <a:r>
              <a:rPr lang="el-GR" i="1" dirty="0"/>
              <a:t>Ὁ μακάριος ’</a:t>
            </a:r>
            <a:r>
              <a:rPr lang="el-GR" i="1" dirty="0" err="1"/>
              <a:t>Ιὼβ</a:t>
            </a:r>
            <a:r>
              <a:rPr lang="el-GR" i="1" dirty="0"/>
              <a:t> </a:t>
            </a:r>
            <a:r>
              <a:rPr lang="el-GR" i="1" dirty="0" err="1"/>
              <a:t>ὅς</a:t>
            </a:r>
            <a:r>
              <a:rPr lang="el-GR" i="1" dirty="0"/>
              <a:t> </a:t>
            </a:r>
            <a:r>
              <a:rPr lang="el-GR" i="1" dirty="0" err="1"/>
              <a:t>μετὰ</a:t>
            </a:r>
            <a:r>
              <a:rPr lang="el-GR" i="1" dirty="0"/>
              <a:t> </a:t>
            </a:r>
            <a:r>
              <a:rPr lang="el-GR" i="1" dirty="0" err="1"/>
              <a:t>τὸν</a:t>
            </a:r>
            <a:r>
              <a:rPr lang="el-GR" i="1" dirty="0"/>
              <a:t> </a:t>
            </a:r>
            <a:r>
              <a:rPr lang="el-GR" i="1" dirty="0" err="1"/>
              <a:t>ἐν</a:t>
            </a:r>
            <a:r>
              <a:rPr lang="el-GR" i="1" dirty="0"/>
              <a:t> </a:t>
            </a:r>
            <a:r>
              <a:rPr lang="el-GR" i="1" dirty="0" err="1"/>
              <a:t>τούτῳ</a:t>
            </a:r>
            <a:r>
              <a:rPr lang="el-GR" i="1" dirty="0"/>
              <a:t> </a:t>
            </a:r>
            <a:r>
              <a:rPr lang="el-GR" i="1" dirty="0" err="1"/>
              <a:t>τῷ</a:t>
            </a:r>
            <a:r>
              <a:rPr lang="el-GR" i="1" dirty="0"/>
              <a:t> δέρματι </a:t>
            </a:r>
            <a:r>
              <a:rPr lang="el-GR" i="1" dirty="0" err="1"/>
              <a:t>ἀγῶνα</a:t>
            </a:r>
            <a:r>
              <a:rPr lang="el-GR" i="1" dirty="0"/>
              <a:t> </a:t>
            </a:r>
            <a:r>
              <a:rPr lang="el-GR" i="1" dirty="0" err="1"/>
              <a:t>τὸν</a:t>
            </a:r>
            <a:r>
              <a:rPr lang="el-GR" i="1" dirty="0"/>
              <a:t> </a:t>
            </a:r>
            <a:r>
              <a:rPr lang="el-GR" i="1" dirty="0" err="1"/>
              <a:t>Θεὸν</a:t>
            </a:r>
            <a:r>
              <a:rPr lang="el-GR" i="1" dirty="0"/>
              <a:t> </a:t>
            </a:r>
            <a:r>
              <a:rPr lang="el-GR" i="1" dirty="0" err="1"/>
              <a:t>ἑώρακε</a:t>
            </a:r>
            <a:r>
              <a:rPr lang="el-GR" i="1" dirty="0"/>
              <a:t> </a:t>
            </a:r>
            <a:r>
              <a:rPr lang="el-GR" i="1" dirty="0" err="1"/>
              <a:t>καὶ</a:t>
            </a:r>
            <a:r>
              <a:rPr lang="el-GR" i="1" dirty="0"/>
              <a:t> παρ’ </a:t>
            </a:r>
            <a:r>
              <a:rPr lang="el-GR" i="1" dirty="0" err="1"/>
              <a:t>αὐτοὺ</a:t>
            </a:r>
            <a:r>
              <a:rPr lang="el-GR" i="1" dirty="0"/>
              <a:t> </a:t>
            </a:r>
            <a:r>
              <a:rPr lang="el-GR" i="1" dirty="0" err="1"/>
              <a:t>ἔμαθε</a:t>
            </a:r>
            <a:r>
              <a:rPr lang="el-GR" i="1" dirty="0"/>
              <a:t> τίς ἡ </a:t>
            </a:r>
            <a:r>
              <a:rPr lang="el-GR" i="1" dirty="0" err="1"/>
              <a:t>αἰτία</a:t>
            </a:r>
            <a:r>
              <a:rPr lang="el-GR" i="1" dirty="0"/>
              <a:t> </a:t>
            </a:r>
            <a:r>
              <a:rPr lang="el-GR" i="1" dirty="0" err="1"/>
              <a:t>ὧν</a:t>
            </a:r>
            <a:r>
              <a:rPr lang="el-GR" i="1" dirty="0"/>
              <a:t> </a:t>
            </a:r>
            <a:r>
              <a:rPr lang="el-GR" i="1" dirty="0" err="1"/>
              <a:t>ὑπέμεινε</a:t>
            </a:r>
            <a:r>
              <a:rPr lang="el-GR" i="1" dirty="0"/>
              <a:t> </a:t>
            </a:r>
            <a:r>
              <a:rPr lang="el-GR" i="1" dirty="0" err="1"/>
              <a:t>πειρασμῶν</a:t>
            </a:r>
            <a:r>
              <a:rPr lang="el-GR" i="1" dirty="0"/>
              <a:t>... </a:t>
            </a:r>
            <a:r>
              <a:rPr lang="el-GR" i="1" dirty="0" err="1"/>
              <a:t>οὗτοι</a:t>
            </a:r>
            <a:r>
              <a:rPr lang="el-GR" i="1" dirty="0"/>
              <a:t>, γάρ </a:t>
            </a:r>
            <a:r>
              <a:rPr lang="el-GR" i="1" dirty="0" err="1"/>
              <a:t>εἰσιν</a:t>
            </a:r>
            <a:r>
              <a:rPr lang="el-GR" i="1" dirty="0"/>
              <a:t> </a:t>
            </a:r>
            <a:r>
              <a:rPr lang="el-GR" i="1" dirty="0" err="1"/>
              <a:t>οἱ</a:t>
            </a:r>
            <a:r>
              <a:rPr lang="el-GR" i="1" dirty="0"/>
              <a:t> νόμοι </a:t>
            </a:r>
            <a:r>
              <a:rPr lang="el-GR" i="1" dirty="0" err="1"/>
              <a:t>τῶν</a:t>
            </a:r>
            <a:r>
              <a:rPr lang="el-GR" i="1" dirty="0"/>
              <a:t> </a:t>
            </a:r>
            <a:r>
              <a:rPr lang="el-GR" i="1" dirty="0" err="1"/>
              <a:t>οὕτως</a:t>
            </a:r>
            <a:r>
              <a:rPr lang="el-GR" i="1" dirty="0"/>
              <a:t> </a:t>
            </a:r>
            <a:r>
              <a:rPr lang="el-GR" i="1" dirty="0" err="1"/>
              <a:t>πειραζομένων</a:t>
            </a:r>
            <a:r>
              <a:rPr lang="el-GR" dirty="0"/>
              <a:t>"</a:t>
            </a:r>
            <a:r>
              <a:rPr lang="el-GR" i="1" dirty="0"/>
              <a:t> </a:t>
            </a:r>
            <a:r>
              <a:rPr lang="el-GR" dirty="0"/>
              <a:t>(</a:t>
            </a:r>
            <a:r>
              <a:rPr lang="el-GR" i="1" dirty="0" err="1"/>
              <a:t>Ἐπιστολή</a:t>
            </a:r>
            <a:r>
              <a:rPr lang="el-GR" i="1" dirty="0"/>
              <a:t> α΄</a:t>
            </a:r>
            <a:r>
              <a:rPr lang="el-GR" dirty="0"/>
              <a:t>, </a:t>
            </a:r>
            <a:r>
              <a:rPr lang="en-GB" dirty="0"/>
              <a:t>Frank</a:t>
            </a:r>
            <a:r>
              <a:rPr lang="el-GR" dirty="0"/>
              <a:t>. σ. 567). Μόνο όταν ο νους </a:t>
            </a:r>
            <a:r>
              <a:rPr lang="el-GR" dirty="0" err="1"/>
              <a:t>προκόπτει</a:t>
            </a:r>
            <a:r>
              <a:rPr lang="el-GR" dirty="0"/>
              <a:t> στην πνευματική εμπειρία, μπορεί πλέον να διακρίνει την απάτη του πονηρού: "</a:t>
            </a:r>
            <a:r>
              <a:rPr lang="el-GR" i="1" dirty="0" err="1"/>
              <a:t>ὅθεν</a:t>
            </a:r>
            <a:r>
              <a:rPr lang="el-GR" i="1" dirty="0"/>
              <a:t> </a:t>
            </a:r>
            <a:r>
              <a:rPr lang="el-GR" i="1" dirty="0" err="1"/>
              <a:t>ἐπιγιγνώσκων</a:t>
            </a:r>
            <a:r>
              <a:rPr lang="el-GR" i="1" dirty="0"/>
              <a:t> ὁ </a:t>
            </a:r>
            <a:r>
              <a:rPr lang="el-GR" i="1" dirty="0" err="1"/>
              <a:t>νοῦς</a:t>
            </a:r>
            <a:r>
              <a:rPr lang="el-GR" i="1" dirty="0"/>
              <a:t> </a:t>
            </a:r>
            <a:r>
              <a:rPr lang="el-GR" i="1" dirty="0" err="1"/>
              <a:t>τὴν</a:t>
            </a:r>
            <a:r>
              <a:rPr lang="el-GR" i="1" dirty="0"/>
              <a:t> </a:t>
            </a:r>
            <a:r>
              <a:rPr lang="el-GR" i="1" dirty="0" err="1"/>
              <a:t>ἀπάτην</a:t>
            </a:r>
            <a:r>
              <a:rPr lang="el-GR" i="1" dirty="0"/>
              <a:t> </a:t>
            </a:r>
            <a:r>
              <a:rPr lang="el-GR" i="1" dirty="0" err="1"/>
              <a:t>ἀκριβῶς</a:t>
            </a:r>
            <a:r>
              <a:rPr lang="el-GR" i="1" dirty="0"/>
              <a:t> </a:t>
            </a:r>
            <a:r>
              <a:rPr lang="el-GR" i="1" dirty="0" err="1"/>
              <a:t>τοῦ</a:t>
            </a:r>
            <a:r>
              <a:rPr lang="el-GR" i="1" dirty="0"/>
              <a:t> </a:t>
            </a:r>
            <a:r>
              <a:rPr lang="el-GR" i="1" dirty="0" err="1"/>
              <a:t>πονηροῦ</a:t>
            </a:r>
            <a:r>
              <a:rPr lang="el-GR" i="1" dirty="0"/>
              <a:t> πλέον </a:t>
            </a:r>
            <a:r>
              <a:rPr lang="el-GR" i="1" dirty="0" err="1"/>
              <a:t>εἰς</a:t>
            </a:r>
            <a:r>
              <a:rPr lang="el-GR" i="1" dirty="0"/>
              <a:t> </a:t>
            </a:r>
            <a:r>
              <a:rPr lang="el-GR" i="1" dirty="0" err="1"/>
              <a:t>τὴν</a:t>
            </a:r>
            <a:r>
              <a:rPr lang="el-GR" i="1" dirty="0"/>
              <a:t> </a:t>
            </a:r>
            <a:r>
              <a:rPr lang="el-GR" i="1" dirty="0" err="1"/>
              <a:t>πεῖραν</a:t>
            </a:r>
            <a:r>
              <a:rPr lang="el-GR" i="1" dirty="0"/>
              <a:t> </a:t>
            </a:r>
            <a:r>
              <a:rPr lang="el-GR" i="1" dirty="0" err="1"/>
              <a:t>προκόπτει</a:t>
            </a:r>
            <a:r>
              <a:rPr lang="el-GR" i="1" dirty="0"/>
              <a:t> </a:t>
            </a:r>
            <a:r>
              <a:rPr lang="el-GR" i="1" dirty="0" err="1"/>
              <a:t>τῆς</a:t>
            </a:r>
            <a:r>
              <a:rPr lang="el-GR" i="1" dirty="0"/>
              <a:t> διακρίσεως</a:t>
            </a:r>
            <a:r>
              <a:rPr lang="el-GR" dirty="0"/>
              <a:t>"</a:t>
            </a:r>
            <a:r>
              <a:rPr lang="el-GR" i="1" dirty="0"/>
              <a:t> </a:t>
            </a:r>
            <a:r>
              <a:rPr lang="el-GR" dirty="0"/>
              <a:t>(</a:t>
            </a:r>
            <a:r>
              <a:rPr lang="el-GR" i="1" dirty="0" err="1"/>
              <a:t>Ἑκατὸ</a:t>
            </a:r>
            <a:r>
              <a:rPr lang="el-GR" i="1" dirty="0"/>
              <a:t> </a:t>
            </a:r>
            <a:r>
              <a:rPr lang="el-GR" i="1" dirty="0" err="1"/>
              <a:t>Γνωστικὰ</a:t>
            </a:r>
            <a:r>
              <a:rPr lang="el-GR" i="1" dirty="0"/>
              <a:t> Κεφάλαια λα΄,</a:t>
            </a:r>
            <a:r>
              <a:rPr lang="el-GR" dirty="0"/>
              <a:t> </a:t>
            </a:r>
            <a:r>
              <a:rPr lang="en-GB" dirty="0" err="1"/>
              <a:t>SChr</a:t>
            </a:r>
            <a:r>
              <a:rPr lang="el-GR" dirty="0"/>
              <a:t>5, σ. 101).</a:t>
            </a:r>
          </a:p>
          <a:p>
            <a:r>
              <a:rPr lang="el-GR" dirty="0"/>
              <a:t>Το χάρισμα της διάκρισης ταυτίζεται με το φως της αληθινής γνώσης: "</a:t>
            </a:r>
            <a:r>
              <a:rPr lang="el-GR" b="1" i="1" dirty="0" err="1">
                <a:solidFill>
                  <a:srgbClr val="FF0000"/>
                </a:solidFill>
              </a:rPr>
              <a:t>Φῶς</a:t>
            </a:r>
            <a:r>
              <a:rPr lang="el-GR" b="1" i="1" dirty="0">
                <a:solidFill>
                  <a:srgbClr val="FF0000"/>
                </a:solidFill>
              </a:rPr>
              <a:t> </a:t>
            </a:r>
            <a:r>
              <a:rPr lang="el-GR" b="1" i="1" dirty="0" err="1">
                <a:solidFill>
                  <a:srgbClr val="FF0000"/>
                </a:solidFill>
              </a:rPr>
              <a:t>ἐστι</a:t>
            </a:r>
            <a:r>
              <a:rPr lang="el-GR" b="1" i="1" dirty="0">
                <a:solidFill>
                  <a:srgbClr val="FF0000"/>
                </a:solidFill>
              </a:rPr>
              <a:t> γνώσεως </a:t>
            </a:r>
            <a:r>
              <a:rPr lang="el-GR" b="1" i="1" dirty="0" err="1">
                <a:solidFill>
                  <a:srgbClr val="FF0000"/>
                </a:solidFill>
              </a:rPr>
              <a:t>ἀληθινῆς</a:t>
            </a:r>
            <a:r>
              <a:rPr lang="el-GR" b="1" i="1" dirty="0">
                <a:solidFill>
                  <a:srgbClr val="FF0000"/>
                </a:solidFill>
              </a:rPr>
              <a:t> </a:t>
            </a:r>
            <a:r>
              <a:rPr lang="el-GR" b="1" i="1" dirty="0" err="1">
                <a:solidFill>
                  <a:srgbClr val="FF0000"/>
                </a:solidFill>
              </a:rPr>
              <a:t>τὸ</a:t>
            </a:r>
            <a:r>
              <a:rPr lang="el-GR" b="1" i="1" dirty="0">
                <a:solidFill>
                  <a:srgbClr val="FF0000"/>
                </a:solidFill>
              </a:rPr>
              <a:t> </a:t>
            </a:r>
            <a:r>
              <a:rPr lang="el-GR" b="1" i="1" dirty="0" err="1">
                <a:solidFill>
                  <a:srgbClr val="FF0000"/>
                </a:solidFill>
              </a:rPr>
              <a:t>διακρίνειν</a:t>
            </a:r>
            <a:r>
              <a:rPr lang="el-GR" b="1" i="1" dirty="0">
                <a:solidFill>
                  <a:srgbClr val="FF0000"/>
                </a:solidFill>
              </a:rPr>
              <a:t> </a:t>
            </a:r>
            <a:r>
              <a:rPr lang="el-GR" b="1" i="1" dirty="0" err="1">
                <a:solidFill>
                  <a:srgbClr val="FF0000"/>
                </a:solidFill>
              </a:rPr>
              <a:t>ἀπταίστως</a:t>
            </a:r>
            <a:r>
              <a:rPr lang="el-GR" b="1" i="1" dirty="0">
                <a:solidFill>
                  <a:srgbClr val="FF0000"/>
                </a:solidFill>
              </a:rPr>
              <a:t> </a:t>
            </a:r>
            <a:r>
              <a:rPr lang="el-GR" b="1" i="1" dirty="0" err="1">
                <a:solidFill>
                  <a:srgbClr val="FF0000"/>
                </a:solidFill>
              </a:rPr>
              <a:t>τὸ</a:t>
            </a:r>
            <a:r>
              <a:rPr lang="el-GR" b="1" i="1" dirty="0">
                <a:solidFill>
                  <a:srgbClr val="FF0000"/>
                </a:solidFill>
              </a:rPr>
              <a:t> </a:t>
            </a:r>
            <a:r>
              <a:rPr lang="el-GR" b="1" i="1" dirty="0" err="1">
                <a:solidFill>
                  <a:srgbClr val="FF0000"/>
                </a:solidFill>
              </a:rPr>
              <a:t>καλὸν</a:t>
            </a:r>
            <a:r>
              <a:rPr lang="el-GR" b="1" i="1" dirty="0">
                <a:solidFill>
                  <a:srgbClr val="FF0000"/>
                </a:solidFill>
              </a:rPr>
              <a:t> </a:t>
            </a:r>
            <a:r>
              <a:rPr lang="el-GR" b="1" i="1" dirty="0" err="1">
                <a:solidFill>
                  <a:srgbClr val="FF0000"/>
                </a:solidFill>
              </a:rPr>
              <a:t>ἐκ</a:t>
            </a:r>
            <a:r>
              <a:rPr lang="el-GR" b="1" i="1" dirty="0">
                <a:solidFill>
                  <a:srgbClr val="FF0000"/>
                </a:solidFill>
              </a:rPr>
              <a:t> </a:t>
            </a:r>
            <a:r>
              <a:rPr lang="el-GR" b="1" i="1" dirty="0" err="1">
                <a:solidFill>
                  <a:srgbClr val="FF0000"/>
                </a:solidFill>
              </a:rPr>
              <a:t>τοῦ</a:t>
            </a:r>
            <a:r>
              <a:rPr lang="el-GR" b="1" i="1" dirty="0">
                <a:solidFill>
                  <a:srgbClr val="FF0000"/>
                </a:solidFill>
              </a:rPr>
              <a:t> </a:t>
            </a:r>
            <a:r>
              <a:rPr lang="el-GR" b="1" i="1" dirty="0" err="1">
                <a:solidFill>
                  <a:srgbClr val="FF0000"/>
                </a:solidFill>
              </a:rPr>
              <a:t>κακοῦ</a:t>
            </a:r>
            <a:r>
              <a:rPr lang="el-GR" dirty="0"/>
              <a:t>".</a:t>
            </a:r>
            <a:r>
              <a:rPr lang="en-GB" dirty="0"/>
              <a:t> </a:t>
            </a:r>
            <a:r>
              <a:rPr lang="el-GR" i="1" dirty="0" err="1"/>
              <a:t>Ἑκατὸ</a:t>
            </a:r>
            <a:r>
              <a:rPr lang="el-GR" i="1" dirty="0"/>
              <a:t> </a:t>
            </a:r>
            <a:r>
              <a:rPr lang="el-GR" i="1" dirty="0" err="1"/>
              <a:t>Γνωστικὰ</a:t>
            </a:r>
            <a:r>
              <a:rPr lang="el-GR" i="1" dirty="0"/>
              <a:t> Κεφάλαια ς΄</a:t>
            </a:r>
            <a:r>
              <a:rPr lang="el-GR" dirty="0"/>
              <a:t>, </a:t>
            </a:r>
            <a:r>
              <a:rPr lang="en-GB" dirty="0" err="1"/>
              <a:t>SChr</a:t>
            </a:r>
            <a:r>
              <a:rPr lang="el-GR" dirty="0"/>
              <a:t>5, σ. 87.</a:t>
            </a:r>
          </a:p>
          <a:p>
            <a:r>
              <a:rPr lang="el-GR" dirty="0"/>
              <a:t>Αξιοσημείωτη είναι η κατάθεση της </a:t>
            </a:r>
            <a:r>
              <a:rPr lang="el-GR" dirty="0" err="1"/>
              <a:t>ευαγριανής</a:t>
            </a:r>
            <a:r>
              <a:rPr lang="el-GR" dirty="0"/>
              <a:t> θεολογίας, σύμφωνα με την οποία "</a:t>
            </a:r>
            <a:r>
              <a:rPr lang="el-GR" b="1" i="1" dirty="0" err="1">
                <a:solidFill>
                  <a:srgbClr val="FF0000"/>
                </a:solidFill>
              </a:rPr>
              <a:t>σημείωσις</a:t>
            </a:r>
            <a:r>
              <a:rPr lang="el-GR" b="1" i="1" dirty="0">
                <a:solidFill>
                  <a:srgbClr val="FF0000"/>
                </a:solidFill>
              </a:rPr>
              <a:t> ὁ φωτισμός, καθ’ </a:t>
            </a:r>
            <a:r>
              <a:rPr lang="el-GR" b="1" i="1" dirty="0" err="1">
                <a:solidFill>
                  <a:srgbClr val="FF0000"/>
                </a:solidFill>
              </a:rPr>
              <a:t>ὅν</a:t>
            </a:r>
            <a:r>
              <a:rPr lang="el-GR" b="1" i="1" dirty="0">
                <a:solidFill>
                  <a:srgbClr val="FF0000"/>
                </a:solidFill>
              </a:rPr>
              <a:t> </a:t>
            </a:r>
            <a:r>
              <a:rPr lang="el-GR" b="1" i="1" dirty="0" err="1">
                <a:solidFill>
                  <a:srgbClr val="FF0000"/>
                </a:solidFill>
              </a:rPr>
              <a:t>δύναταί</a:t>
            </a:r>
            <a:r>
              <a:rPr lang="el-GR" b="1" i="1" dirty="0">
                <a:solidFill>
                  <a:srgbClr val="FF0000"/>
                </a:solidFill>
              </a:rPr>
              <a:t> τις </a:t>
            </a:r>
            <a:r>
              <a:rPr lang="el-GR" b="1" i="1" dirty="0" err="1">
                <a:solidFill>
                  <a:srgbClr val="FF0000"/>
                </a:solidFill>
              </a:rPr>
              <a:t>διάκρισιν</a:t>
            </a:r>
            <a:r>
              <a:rPr lang="el-GR" b="1" i="1" dirty="0">
                <a:solidFill>
                  <a:srgbClr val="FF0000"/>
                </a:solidFill>
              </a:rPr>
              <a:t> </a:t>
            </a:r>
            <a:r>
              <a:rPr lang="el-GR" b="1" i="1" dirty="0" err="1">
                <a:solidFill>
                  <a:srgbClr val="FF0000"/>
                </a:solidFill>
              </a:rPr>
              <a:t>ἔχειν</a:t>
            </a:r>
            <a:r>
              <a:rPr lang="el-GR" b="1" i="1" dirty="0">
                <a:solidFill>
                  <a:srgbClr val="FF0000"/>
                </a:solidFill>
              </a:rPr>
              <a:t> πνευμάτων, </a:t>
            </a:r>
            <a:r>
              <a:rPr lang="el-GR" b="1" i="1" dirty="0" err="1">
                <a:solidFill>
                  <a:srgbClr val="FF0000"/>
                </a:solidFill>
              </a:rPr>
              <a:t>καὶ</a:t>
            </a:r>
            <a:r>
              <a:rPr lang="el-GR" b="1" i="1" dirty="0">
                <a:solidFill>
                  <a:srgbClr val="FF0000"/>
                </a:solidFill>
              </a:rPr>
              <a:t> </a:t>
            </a:r>
            <a:r>
              <a:rPr lang="el-GR" b="1" i="1" dirty="0" err="1">
                <a:solidFill>
                  <a:srgbClr val="FF0000"/>
                </a:solidFill>
              </a:rPr>
              <a:t>ἀγαθοῦ</a:t>
            </a:r>
            <a:r>
              <a:rPr lang="el-GR" b="1" i="1" dirty="0">
                <a:solidFill>
                  <a:srgbClr val="FF0000"/>
                </a:solidFill>
              </a:rPr>
              <a:t> </a:t>
            </a:r>
            <a:r>
              <a:rPr lang="el-GR" b="1" i="1" dirty="0" err="1">
                <a:solidFill>
                  <a:srgbClr val="FF0000"/>
                </a:solidFill>
              </a:rPr>
              <a:t>καὶ</a:t>
            </a:r>
            <a:r>
              <a:rPr lang="el-GR" b="1" i="1" dirty="0">
                <a:solidFill>
                  <a:srgbClr val="FF0000"/>
                </a:solidFill>
              </a:rPr>
              <a:t> </a:t>
            </a:r>
            <a:r>
              <a:rPr lang="el-GR" b="1" i="1" dirty="0" err="1">
                <a:solidFill>
                  <a:srgbClr val="FF0000"/>
                </a:solidFill>
              </a:rPr>
              <a:t>κακοῦ</a:t>
            </a:r>
            <a:r>
              <a:rPr lang="el-GR" i="1" dirty="0"/>
              <a:t>. Ταύτης </a:t>
            </a:r>
            <a:r>
              <a:rPr lang="el-GR" i="1" dirty="0" err="1"/>
              <a:t>γὰρ</a:t>
            </a:r>
            <a:r>
              <a:rPr lang="el-GR" i="1" dirty="0"/>
              <a:t> </a:t>
            </a:r>
            <a:r>
              <a:rPr lang="el-GR" i="1" dirty="0" err="1"/>
              <a:t>τῆς</a:t>
            </a:r>
            <a:r>
              <a:rPr lang="el-GR" i="1" dirty="0"/>
              <a:t> γνώσεως </a:t>
            </a:r>
            <a:r>
              <a:rPr lang="el-GR" i="1" dirty="0" err="1"/>
              <a:t>ὑπαρξάσης</a:t>
            </a:r>
            <a:r>
              <a:rPr lang="el-GR" i="1" dirty="0"/>
              <a:t>, </a:t>
            </a:r>
            <a:r>
              <a:rPr lang="el-GR" i="1" dirty="0" err="1"/>
              <a:t>φεύγομεν</a:t>
            </a:r>
            <a:r>
              <a:rPr lang="el-GR" i="1" dirty="0"/>
              <a:t> </a:t>
            </a:r>
            <a:r>
              <a:rPr lang="el-GR" i="1" dirty="0" err="1"/>
              <a:t>ἀπὸ</a:t>
            </a:r>
            <a:r>
              <a:rPr lang="el-GR" i="1" dirty="0"/>
              <a:t> </a:t>
            </a:r>
            <a:r>
              <a:rPr lang="el-GR" i="1" dirty="0" err="1"/>
              <a:t>τῶν</a:t>
            </a:r>
            <a:r>
              <a:rPr lang="el-GR" i="1" dirty="0"/>
              <a:t> </a:t>
            </a:r>
            <a:r>
              <a:rPr lang="el-GR" i="1" dirty="0" err="1"/>
              <a:t>χειρόνων</a:t>
            </a:r>
            <a:r>
              <a:rPr lang="el-GR" i="1" dirty="0"/>
              <a:t>, </a:t>
            </a:r>
            <a:r>
              <a:rPr lang="el-GR" i="1" dirty="0" err="1"/>
              <a:t>μακρὰν</a:t>
            </a:r>
            <a:r>
              <a:rPr lang="el-GR" i="1" dirty="0"/>
              <a:t> </a:t>
            </a:r>
            <a:r>
              <a:rPr lang="el-GR" i="1" dirty="0" err="1"/>
              <a:t>κακοῦ</a:t>
            </a:r>
            <a:r>
              <a:rPr lang="el-GR" i="1" dirty="0"/>
              <a:t> </a:t>
            </a:r>
            <a:r>
              <a:rPr lang="el-GR" i="1" dirty="0" err="1"/>
              <a:t>ἔργου</a:t>
            </a:r>
            <a:r>
              <a:rPr lang="el-GR" i="1" dirty="0"/>
              <a:t> </a:t>
            </a:r>
            <a:r>
              <a:rPr lang="el-GR" i="1" dirty="0" err="1"/>
              <a:t>καὶ</a:t>
            </a:r>
            <a:r>
              <a:rPr lang="el-GR" i="1" dirty="0"/>
              <a:t> πνεύματος </a:t>
            </a:r>
            <a:r>
              <a:rPr lang="el-GR" i="1" dirty="0" err="1"/>
              <a:t>πονηροῦ</a:t>
            </a:r>
            <a:r>
              <a:rPr lang="el-GR" i="1" dirty="0"/>
              <a:t> γινόμενοι</a:t>
            </a:r>
            <a:r>
              <a:rPr lang="el-GR" dirty="0"/>
              <a:t>"</a:t>
            </a:r>
            <a:r>
              <a:rPr lang="el-GR" i="1" dirty="0"/>
              <a:t> </a:t>
            </a:r>
            <a:r>
              <a:rPr lang="el-GR" dirty="0"/>
              <a:t>(</a:t>
            </a:r>
            <a:r>
              <a:rPr lang="el-GR" i="1" dirty="0" err="1"/>
              <a:t>Ὑπόμνημα</a:t>
            </a:r>
            <a:r>
              <a:rPr lang="el-GR" i="1" dirty="0"/>
              <a:t> </a:t>
            </a:r>
            <a:r>
              <a:rPr lang="el-GR" i="1" dirty="0" err="1"/>
              <a:t>εἰς</a:t>
            </a:r>
            <a:r>
              <a:rPr lang="el-GR" i="1" dirty="0"/>
              <a:t> </a:t>
            </a:r>
            <a:r>
              <a:rPr lang="el-GR" i="1" dirty="0" err="1"/>
              <a:t>τοὺς</a:t>
            </a:r>
            <a:r>
              <a:rPr lang="el-GR" i="1" dirty="0"/>
              <a:t> Ψαλμούς</a:t>
            </a:r>
            <a:r>
              <a:rPr lang="fr-FR" dirty="0"/>
              <a:t>, PG 27, 269 BC</a:t>
            </a:r>
            <a:r>
              <a:rPr lang="el-GR" dirty="0"/>
              <a:t>).</a:t>
            </a:r>
          </a:p>
          <a:p>
            <a:endParaRPr lang="el-GR" dirty="0"/>
          </a:p>
          <a:p>
            <a:endParaRPr lang="el-GR" dirty="0"/>
          </a:p>
          <a:p>
            <a:endParaRPr kumimoji="0" lang="el-GR" b="0" i="0" u="none" strike="noStrike" cap="none" normalizeH="0" baseline="0" dirty="0">
              <a:ln>
                <a:noFill/>
              </a:ln>
              <a:solidFill>
                <a:schemeClr val="tx1"/>
              </a:solidFill>
              <a:effectLst/>
            </a:endParaRPr>
          </a:p>
          <a:p>
            <a:pPr marL="0" lvl="0" indent="0">
              <a:buNone/>
            </a:pPr>
            <a:endParaRPr kumimoji="0" lang="el-GR" sz="4400" b="0" i="0" u="none" strike="noStrike" cap="none" normalizeH="0" baseline="0" dirty="0">
              <a:ln>
                <a:noFill/>
              </a:ln>
              <a:solidFill>
                <a:schemeClr val="tx1"/>
              </a:solidFill>
              <a:effectLst/>
              <a:latin typeface="Arial" panose="020B0604020202020204" pitchFamily="34" charset="0"/>
            </a:endParaRPr>
          </a:p>
          <a:p>
            <a:endParaRPr lang="el-GR" dirty="0"/>
          </a:p>
        </p:txBody>
      </p:sp>
      <p:sp>
        <p:nvSpPr>
          <p:cNvPr id="4" name="Rectangle 1"/>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l-GR" sz="1800" b="0" i="0" u="none" strike="noStrike" cap="none" normalizeH="0" baseline="0" dirty="0">
                <a:ln>
                  <a:noFill/>
                </a:ln>
                <a:solidFill>
                  <a:schemeClr val="tx1"/>
                </a:solidFill>
                <a:effectLst/>
                <a:latin typeface="Arial" panose="020B0604020202020204" pitchFamily="34" charset="0"/>
              </a:rPr>
            </a:br>
            <a:endParaRPr kumimoji="0" lang="el-GR" sz="1800" b="0" i="0" u="none" strike="noStrike" cap="none" normalizeH="0" baseline="0" dirty="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Tree>
    <p:extLst>
      <p:ext uri="{BB962C8B-B14F-4D97-AF65-F5344CB8AC3E}">
        <p14:creationId xmlns:p14="http://schemas.microsoft.com/office/powerpoint/2010/main" val="82939471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592428"/>
          </a:xfrm>
        </p:spPr>
        <p:txBody>
          <a:bodyPr>
            <a:normAutofit fontScale="90000"/>
          </a:bodyPr>
          <a:lstStyle/>
          <a:p>
            <a:pPr algn="ctr"/>
            <a:r>
              <a:rPr lang="el-GR" dirty="0"/>
              <a:t>Η "</a:t>
            </a:r>
            <a:r>
              <a:rPr lang="el-GR" dirty="0" err="1"/>
              <a:t>ἀπάθεια</a:t>
            </a:r>
            <a:r>
              <a:rPr lang="el-GR" dirty="0"/>
              <a:t>" ως το άνθος της «</a:t>
            </a:r>
            <a:r>
              <a:rPr lang="el-GR" dirty="0" err="1"/>
              <a:t>πρακτικῆς</a:t>
            </a:r>
            <a:r>
              <a:rPr lang="el-GR" dirty="0"/>
              <a:t>»</a:t>
            </a:r>
          </a:p>
        </p:txBody>
      </p:sp>
      <p:sp>
        <p:nvSpPr>
          <p:cNvPr id="3" name="Θέση περιεχομένου 2"/>
          <p:cNvSpPr>
            <a:spLocks noGrp="1"/>
          </p:cNvSpPr>
          <p:nvPr>
            <p:ph idx="1"/>
          </p:nvPr>
        </p:nvSpPr>
        <p:spPr>
          <a:xfrm>
            <a:off x="0" y="450762"/>
            <a:ext cx="12192000" cy="6407238"/>
          </a:xfrm>
        </p:spPr>
        <p:txBody>
          <a:bodyPr>
            <a:normAutofit/>
          </a:bodyPr>
          <a:lstStyle/>
          <a:p>
            <a:r>
              <a:rPr lang="el-GR" dirty="0"/>
              <a:t>Ο πρακτικός προσανατολισμός της διάκρισης είναι φανερός, από τη στιγμή που αποσκοπεί στην αναγνώριση των "</a:t>
            </a:r>
            <a:r>
              <a:rPr lang="el-GR" i="1" dirty="0" err="1"/>
              <a:t>παρὰ</a:t>
            </a:r>
            <a:r>
              <a:rPr lang="el-GR" i="1" dirty="0"/>
              <a:t> φύσει</a:t>
            </a:r>
            <a:r>
              <a:rPr lang="el-GR" dirty="0"/>
              <a:t>" κινήσεων της ψυχής με στόχο την τελική καταδίωξή τους. </a:t>
            </a:r>
          </a:p>
          <a:p>
            <a:r>
              <a:rPr kumimoji="0" lang="el-GR" b="0" i="0" u="none" strike="noStrike" cap="none" normalizeH="0" baseline="0" dirty="0">
                <a:ln>
                  <a:noFill/>
                </a:ln>
                <a:solidFill>
                  <a:schemeClr val="tx1"/>
                </a:solidFill>
                <a:effectLst/>
                <a:ea typeface="Times New Roman" panose="02020603050405020304" pitchFamily="18" charset="0"/>
              </a:rPr>
              <a:t>Ο Μακάριος θεωρεί τη διάκριση ως θεμέλιο λίθο της χριστιανικής αγωγής. Υπογραμμίζει ότι εκείνοι που θέλουν να κατορθώσουν το χριστιανικό βίο με κάθε ακρίβεια, πρέπει να φροντίζουν μ’ όλες τους τις δυνάμεις κυρίως το διανοητικό και διακριτικό μέρος της ψυχής. Έτσι, αφού αποκαταστήσουν την </a:t>
            </a:r>
            <a:r>
              <a:rPr kumimoji="0" lang="el-GR" b="1" i="0" u="none" strike="noStrike" cap="none" normalizeH="0" baseline="0" dirty="0">
                <a:ln>
                  <a:noFill/>
                </a:ln>
                <a:solidFill>
                  <a:srgbClr val="FF0000"/>
                </a:solidFill>
                <a:effectLst/>
                <a:ea typeface="Times New Roman" panose="02020603050405020304" pitchFamily="18" charset="0"/>
              </a:rPr>
              <a:t>ικανότητα γνώσεως του καλού και του κακού </a:t>
            </a:r>
            <a:r>
              <a:rPr kumimoji="0" lang="el-GR" b="0" i="0" u="none" strike="noStrike" cap="none" normalizeH="0" baseline="0" dirty="0">
                <a:ln>
                  <a:noFill/>
                </a:ln>
                <a:solidFill>
                  <a:schemeClr val="tx1"/>
                </a:solidFill>
                <a:effectLst/>
                <a:ea typeface="Times New Roman" panose="02020603050405020304" pitchFamily="18" charset="0"/>
              </a:rPr>
              <a:t>και </a:t>
            </a:r>
            <a:r>
              <a:rPr kumimoji="0" lang="el-GR" b="1" i="0" u="none" strike="noStrike" cap="none" normalizeH="0" baseline="0" dirty="0">
                <a:ln>
                  <a:noFill/>
                </a:ln>
                <a:solidFill>
                  <a:srgbClr val="FF0000"/>
                </a:solidFill>
                <a:effectLst/>
                <a:ea typeface="Times New Roman" panose="02020603050405020304" pitchFamily="18" charset="0"/>
              </a:rPr>
              <a:t>διακρίνουν τα παρά φύσει πάθη</a:t>
            </a:r>
            <a:r>
              <a:rPr kumimoji="0" lang="el-GR" b="0" i="0" u="none" strike="noStrike" cap="none" normalizeH="0" baseline="0" dirty="0">
                <a:ln>
                  <a:noFill/>
                </a:ln>
                <a:solidFill>
                  <a:schemeClr val="tx1"/>
                </a:solidFill>
                <a:effectLst/>
                <a:ea typeface="Times New Roman" panose="02020603050405020304" pitchFamily="18" charset="0"/>
              </a:rPr>
              <a:t> που εισχώρησαν στην καθαρή ανθρώπινη φύση, τελικά θα μπορέσουν να ζήσουν ορθά και απρόσκοπτα</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οἱ</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τὸν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βίον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τοῦ</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Χριστιανισμοῦ</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πολλῇ</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ἀκριβείᾳ</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κατορθῶσαι</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βουλόμενοι,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πρὸ</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πάντων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τοῦ</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διανοητικοῦ</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καὶ</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διακριτικοῦ</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μέλους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τῆς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ψυχῆς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πάσῃ</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δυνάμει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ἐπιμελεῖσθαι</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ὀφείλουσιν</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1" i="1" u="none" strike="noStrike" cap="none" normalizeH="0" baseline="0" dirty="0" err="1">
                <a:ln>
                  <a:noFill/>
                </a:ln>
                <a:solidFill>
                  <a:srgbClr val="FF0000"/>
                </a:solidFill>
                <a:effectLst/>
                <a:ea typeface="Times New Roman" panose="02020603050405020304" pitchFamily="18" charset="0"/>
                <a:cs typeface="Times New Roman" panose="02020603050405020304" pitchFamily="18" charset="0"/>
              </a:rPr>
              <a:t>ἵνα</a:t>
            </a:r>
            <a:r>
              <a:rPr kumimoji="0" lang="el-GR" b="1" i="1" u="none" strike="noStrike" cap="none" normalizeH="0" baseline="0" dirty="0">
                <a:ln>
                  <a:noFill/>
                </a:ln>
                <a:solidFill>
                  <a:srgbClr val="FF0000"/>
                </a:solidFill>
                <a:effectLst/>
                <a:ea typeface="Times New Roman" panose="02020603050405020304" pitchFamily="18" charset="0"/>
                <a:cs typeface="Times New Roman" panose="02020603050405020304" pitchFamily="18" charset="0"/>
              </a:rPr>
              <a:t> </a:t>
            </a:r>
            <a:r>
              <a:rPr kumimoji="0" lang="el-GR" b="1" i="1" u="none" strike="noStrike" cap="none" normalizeH="0" baseline="0" dirty="0" err="1">
                <a:ln>
                  <a:noFill/>
                </a:ln>
                <a:solidFill>
                  <a:srgbClr val="FF0000"/>
                </a:solidFill>
                <a:effectLst/>
                <a:ea typeface="Times New Roman" panose="02020603050405020304" pitchFamily="18" charset="0"/>
                <a:cs typeface="Times New Roman" panose="02020603050405020304" pitchFamily="18" charset="0"/>
              </a:rPr>
              <a:t>τὴν</a:t>
            </a:r>
            <a:r>
              <a:rPr kumimoji="0" lang="el-GR" b="1" i="1" u="none" strike="noStrike" cap="none" normalizeH="0" baseline="0" dirty="0">
                <a:ln>
                  <a:noFill/>
                </a:ln>
                <a:solidFill>
                  <a:srgbClr val="FF0000"/>
                </a:solidFill>
                <a:effectLst/>
                <a:ea typeface="Times New Roman" panose="02020603050405020304" pitchFamily="18" charset="0"/>
                <a:cs typeface="Times New Roman" panose="02020603050405020304" pitchFamily="18" charset="0"/>
              </a:rPr>
              <a:t> </a:t>
            </a:r>
            <a:r>
              <a:rPr kumimoji="0" lang="el-GR" b="1" i="1" u="none" strike="noStrike" cap="none" normalizeH="0" baseline="0" dirty="0" err="1">
                <a:ln>
                  <a:noFill/>
                </a:ln>
                <a:solidFill>
                  <a:srgbClr val="FF0000"/>
                </a:solidFill>
                <a:effectLst/>
                <a:ea typeface="Times New Roman" panose="02020603050405020304" pitchFamily="18" charset="0"/>
                <a:cs typeface="Times New Roman" panose="02020603050405020304" pitchFamily="18" charset="0"/>
              </a:rPr>
              <a:t>διάκρισιν</a:t>
            </a:r>
            <a:r>
              <a:rPr kumimoji="0" lang="el-GR" b="1" i="1" u="none" strike="noStrike" cap="none" normalizeH="0" baseline="0" dirty="0">
                <a:ln>
                  <a:noFill/>
                </a:ln>
                <a:solidFill>
                  <a:srgbClr val="FF0000"/>
                </a:solidFill>
                <a:effectLst/>
                <a:ea typeface="Times New Roman" panose="02020603050405020304" pitchFamily="18" charset="0"/>
                <a:cs typeface="Times New Roman" panose="02020603050405020304" pitchFamily="18" charset="0"/>
              </a:rPr>
              <a:t> </a:t>
            </a:r>
            <a:r>
              <a:rPr kumimoji="0" lang="el-GR" b="1" i="1" u="none" strike="noStrike" cap="none" normalizeH="0" baseline="0" dirty="0" err="1">
                <a:ln>
                  <a:noFill/>
                </a:ln>
                <a:solidFill>
                  <a:srgbClr val="FF0000"/>
                </a:solidFill>
                <a:effectLst/>
                <a:ea typeface="Times New Roman" panose="02020603050405020304" pitchFamily="18" charset="0"/>
                <a:cs typeface="Times New Roman" panose="02020603050405020304" pitchFamily="18" charset="0"/>
              </a:rPr>
              <a:t>τοῦ</a:t>
            </a:r>
            <a:r>
              <a:rPr kumimoji="0" lang="el-GR" b="1" i="1" u="none" strike="noStrike" cap="none" normalizeH="0" baseline="0" dirty="0">
                <a:ln>
                  <a:noFill/>
                </a:ln>
                <a:solidFill>
                  <a:srgbClr val="FF0000"/>
                </a:solidFill>
                <a:effectLst/>
                <a:ea typeface="Times New Roman" panose="02020603050405020304" pitchFamily="18" charset="0"/>
                <a:cs typeface="Times New Roman" panose="02020603050405020304" pitchFamily="18" charset="0"/>
              </a:rPr>
              <a:t> </a:t>
            </a:r>
            <a:r>
              <a:rPr kumimoji="0" lang="el-GR" b="1" i="1" u="none" strike="noStrike" cap="none" normalizeH="0" baseline="0" dirty="0" err="1">
                <a:ln>
                  <a:noFill/>
                </a:ln>
                <a:solidFill>
                  <a:srgbClr val="FF0000"/>
                </a:solidFill>
                <a:effectLst/>
                <a:ea typeface="Times New Roman" panose="02020603050405020304" pitchFamily="18" charset="0"/>
                <a:cs typeface="Times New Roman" panose="02020603050405020304" pitchFamily="18" charset="0"/>
              </a:rPr>
              <a:t>καλοῦ</a:t>
            </a:r>
            <a:r>
              <a:rPr kumimoji="0" lang="el-GR" b="1" i="1" u="none" strike="noStrike" cap="none" normalizeH="0" baseline="0" dirty="0">
                <a:ln>
                  <a:noFill/>
                </a:ln>
                <a:solidFill>
                  <a:srgbClr val="FF0000"/>
                </a:solidFill>
                <a:effectLst/>
                <a:ea typeface="Times New Roman" panose="02020603050405020304" pitchFamily="18" charset="0"/>
                <a:cs typeface="Times New Roman" panose="02020603050405020304" pitchFamily="18" charset="0"/>
              </a:rPr>
              <a:t> </a:t>
            </a:r>
            <a:r>
              <a:rPr kumimoji="0" lang="el-GR" b="1" i="1" u="none" strike="noStrike" cap="none" normalizeH="0" baseline="0" dirty="0" err="1">
                <a:ln>
                  <a:noFill/>
                </a:ln>
                <a:solidFill>
                  <a:srgbClr val="FF0000"/>
                </a:solidFill>
                <a:effectLst/>
                <a:ea typeface="Times New Roman" panose="02020603050405020304" pitchFamily="18" charset="0"/>
                <a:cs typeface="Times New Roman" panose="02020603050405020304" pitchFamily="18" charset="0"/>
              </a:rPr>
              <a:t>καὶ</a:t>
            </a:r>
            <a:r>
              <a:rPr kumimoji="0" lang="el-GR" b="1" i="1" u="none" strike="noStrike" cap="none" normalizeH="0" baseline="0" dirty="0">
                <a:ln>
                  <a:noFill/>
                </a:ln>
                <a:solidFill>
                  <a:srgbClr val="FF0000"/>
                </a:solidFill>
                <a:effectLst/>
                <a:ea typeface="Times New Roman" panose="02020603050405020304" pitchFamily="18" charset="0"/>
                <a:cs typeface="Times New Roman" panose="02020603050405020304" pitchFamily="18" charset="0"/>
              </a:rPr>
              <a:t> </a:t>
            </a:r>
            <a:r>
              <a:rPr kumimoji="0" lang="el-GR" b="1" i="1" u="none" strike="noStrike" cap="none" normalizeH="0" baseline="0" dirty="0" err="1">
                <a:ln>
                  <a:noFill/>
                </a:ln>
                <a:solidFill>
                  <a:srgbClr val="FF0000"/>
                </a:solidFill>
                <a:effectLst/>
                <a:ea typeface="Times New Roman" panose="02020603050405020304" pitchFamily="18" charset="0"/>
                <a:cs typeface="Times New Roman" panose="02020603050405020304" pitchFamily="18" charset="0"/>
              </a:rPr>
              <a:t>τοῦ</a:t>
            </a:r>
            <a:r>
              <a:rPr kumimoji="0" lang="el-GR" b="1" i="1" u="none" strike="noStrike" cap="none" normalizeH="0" baseline="0" dirty="0">
                <a:ln>
                  <a:noFill/>
                </a:ln>
                <a:solidFill>
                  <a:srgbClr val="FF0000"/>
                </a:solidFill>
                <a:effectLst/>
                <a:ea typeface="Times New Roman" panose="02020603050405020304" pitchFamily="18" charset="0"/>
                <a:cs typeface="Times New Roman" panose="02020603050405020304" pitchFamily="18" charset="0"/>
              </a:rPr>
              <a:t> </a:t>
            </a:r>
            <a:r>
              <a:rPr kumimoji="0" lang="el-GR" b="1" i="1" u="none" strike="noStrike" cap="none" normalizeH="0" baseline="0" dirty="0" err="1">
                <a:ln>
                  <a:noFill/>
                </a:ln>
                <a:solidFill>
                  <a:srgbClr val="FF0000"/>
                </a:solidFill>
                <a:effectLst/>
                <a:ea typeface="Times New Roman" panose="02020603050405020304" pitchFamily="18" charset="0"/>
                <a:cs typeface="Times New Roman" panose="02020603050405020304" pitchFamily="18" charset="0"/>
              </a:rPr>
              <a:t>κακοῦ</a:t>
            </a:r>
            <a:r>
              <a:rPr kumimoji="0" lang="el-GR" b="1" i="1" u="none" strike="noStrike" cap="none" normalizeH="0" baseline="0" dirty="0">
                <a:ln>
                  <a:noFill/>
                </a:ln>
                <a:solidFill>
                  <a:srgbClr val="FF0000"/>
                </a:solidFill>
                <a:effectLst/>
                <a:ea typeface="Times New Roman" panose="02020603050405020304" pitchFamily="18" charset="0"/>
                <a:cs typeface="Times New Roman" panose="02020603050405020304" pitchFamily="18" charset="0"/>
              </a:rPr>
              <a:t> </a:t>
            </a:r>
            <a:r>
              <a:rPr kumimoji="0" lang="el-GR" b="1" i="1" u="none" strike="noStrike" cap="none" normalizeH="0" baseline="0" dirty="0" err="1">
                <a:ln>
                  <a:noFill/>
                </a:ln>
                <a:solidFill>
                  <a:srgbClr val="FF0000"/>
                </a:solidFill>
                <a:effectLst/>
                <a:ea typeface="Times New Roman" panose="02020603050405020304" pitchFamily="18" charset="0"/>
                <a:cs typeface="Times New Roman" panose="02020603050405020304" pitchFamily="18" charset="0"/>
              </a:rPr>
              <a:t>ἐν</a:t>
            </a:r>
            <a:r>
              <a:rPr kumimoji="0" lang="el-GR" b="1" i="1" u="none" strike="noStrike" cap="none" normalizeH="0" baseline="0" dirty="0">
                <a:ln>
                  <a:noFill/>
                </a:ln>
                <a:solidFill>
                  <a:srgbClr val="FF0000"/>
                </a:solidFill>
                <a:effectLst/>
                <a:ea typeface="Times New Roman" panose="02020603050405020304" pitchFamily="18" charset="0"/>
                <a:cs typeface="Times New Roman" panose="02020603050405020304" pitchFamily="18" charset="0"/>
              </a:rPr>
              <a:t> </a:t>
            </a:r>
            <a:r>
              <a:rPr kumimoji="0" lang="el-GR" b="1" i="1" u="none" strike="noStrike" cap="none" normalizeH="0" baseline="0" dirty="0" err="1">
                <a:ln>
                  <a:noFill/>
                </a:ln>
                <a:solidFill>
                  <a:srgbClr val="FF0000"/>
                </a:solidFill>
                <a:effectLst/>
                <a:ea typeface="Times New Roman" panose="02020603050405020304" pitchFamily="18" charset="0"/>
                <a:cs typeface="Times New Roman" panose="02020603050405020304" pitchFamily="18" charset="0"/>
              </a:rPr>
              <a:t>ἀκριβείᾳ</a:t>
            </a:r>
            <a:r>
              <a:rPr kumimoji="0" lang="el-GR" b="1" i="1" u="none" strike="noStrike" cap="none" normalizeH="0" baseline="0" dirty="0">
                <a:ln>
                  <a:noFill/>
                </a:ln>
                <a:solidFill>
                  <a:srgbClr val="FF0000"/>
                </a:solidFill>
                <a:effectLst/>
                <a:ea typeface="Times New Roman" panose="02020603050405020304" pitchFamily="18" charset="0"/>
                <a:cs typeface="Times New Roman" panose="02020603050405020304" pitchFamily="18" charset="0"/>
              </a:rPr>
              <a:t> </a:t>
            </a:r>
            <a:r>
              <a:rPr kumimoji="0" lang="el-GR" b="1" i="1" u="none" strike="noStrike" cap="none" normalizeH="0" baseline="0" dirty="0" err="1">
                <a:ln>
                  <a:noFill/>
                </a:ln>
                <a:solidFill>
                  <a:srgbClr val="FF0000"/>
                </a:solidFill>
                <a:effectLst/>
                <a:ea typeface="Times New Roman" panose="02020603050405020304" pitchFamily="18" charset="0"/>
                <a:cs typeface="Times New Roman" panose="02020603050405020304" pitchFamily="18" charset="0"/>
              </a:rPr>
              <a:t>κτησάμενοι</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καὶ</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τὰ</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παρὰ</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φύσιν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εἰσαχθέντα</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τῇ</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καθαρῇ</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φύσει πάντοτε διακρίνοντες,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εὐθέως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καὶ</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ἀπροσκόπτως</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πολιτευσώμεθα</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Ὁμιλίαι</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l-GR" b="0" i="1"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Πνευματικαὶ</a:t>
            </a:r>
            <a:r>
              <a:rPr kumimoji="0" lang="el-GR"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Δ΄</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PG</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34, 472</a:t>
            </a:r>
            <a:r>
              <a:rPr kumimoji="0" lang="en-GB"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D</a:t>
            </a:r>
            <a:r>
              <a:rPr kumimoji="0" lang="el-GR" b="0"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  </a:t>
            </a:r>
            <a:endParaRPr kumimoji="0" lang="el-GR" b="0" i="0" u="none" strike="noStrike" cap="none" normalizeH="0" baseline="0" dirty="0">
              <a:ln>
                <a:noFill/>
              </a:ln>
              <a:solidFill>
                <a:schemeClr val="tx1"/>
              </a:solidFill>
              <a:effectLst/>
            </a:endParaRPr>
          </a:p>
          <a:p>
            <a:pPr lvl="0"/>
            <a:endParaRPr kumimoji="0" lang="el-GR" sz="4400" b="0" i="0" u="none" strike="noStrike" cap="none" normalizeH="0" baseline="0" dirty="0">
              <a:ln>
                <a:noFill/>
              </a:ln>
              <a:solidFill>
                <a:schemeClr val="tx1"/>
              </a:solidFill>
              <a:effectLst/>
              <a:latin typeface="Arial" panose="020B0604020202020204" pitchFamily="34" charset="0"/>
            </a:endParaRPr>
          </a:p>
          <a:p>
            <a:endParaRPr lang="el-GR" dirty="0"/>
          </a:p>
        </p:txBody>
      </p:sp>
      <p:sp>
        <p:nvSpPr>
          <p:cNvPr id="7" name="Rectangle 4"/>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l-GR" sz="1800" b="0" i="0" u="none" strike="noStrike" cap="none" normalizeH="0" baseline="0" dirty="0">
                <a:ln>
                  <a:noFill/>
                </a:ln>
                <a:solidFill>
                  <a:schemeClr val="tx1"/>
                </a:solidFill>
                <a:effectLst/>
                <a:latin typeface="Arial" panose="020B0604020202020204" pitchFamily="34" charset="0"/>
              </a:rPr>
            </a:br>
            <a:endParaRPr kumimoji="0" lang="el-GR" sz="1800" b="0" i="0" u="none" strike="noStrike" cap="none" normalizeH="0" baseline="0" dirty="0">
              <a:ln>
                <a:noFill/>
              </a:ln>
              <a:solidFill>
                <a:schemeClr val="tx1"/>
              </a:solidFill>
              <a:effectLst/>
              <a:latin typeface="Arial" panose="020B0604020202020204" pitchFamily="34" charset="0"/>
            </a:endParaRPr>
          </a:p>
        </p:txBody>
      </p:sp>
      <p:sp>
        <p:nvSpPr>
          <p:cNvPr id="8" name="Rectangle 5"/>
          <p:cNvSpPr>
            <a:spLocks noChangeArrowheads="1"/>
          </p:cNvSpPr>
          <p:nvPr/>
        </p:nvSpPr>
        <p:spPr bwMode="auto">
          <a:xfrm>
            <a:off x="0" y="0"/>
            <a:ext cx="4022725" cy="952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Tree>
    <p:extLst>
      <p:ext uri="{BB962C8B-B14F-4D97-AF65-F5344CB8AC3E}">
        <p14:creationId xmlns:p14="http://schemas.microsoft.com/office/powerpoint/2010/main" val="131002486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592428"/>
          </a:xfrm>
        </p:spPr>
        <p:txBody>
          <a:bodyPr>
            <a:normAutofit fontScale="90000"/>
          </a:bodyPr>
          <a:lstStyle/>
          <a:p>
            <a:pPr algn="ctr"/>
            <a:r>
              <a:rPr lang="el-GR" dirty="0"/>
              <a:t>Η "</a:t>
            </a:r>
            <a:r>
              <a:rPr lang="el-GR" dirty="0" err="1"/>
              <a:t>ἀπάθεια</a:t>
            </a:r>
            <a:r>
              <a:rPr lang="el-GR" dirty="0"/>
              <a:t>" ως το άνθος της «</a:t>
            </a:r>
            <a:r>
              <a:rPr lang="el-GR" dirty="0" err="1"/>
              <a:t>πρακτικῆς</a:t>
            </a:r>
            <a:r>
              <a:rPr lang="el-GR" dirty="0"/>
              <a:t>»</a:t>
            </a:r>
          </a:p>
        </p:txBody>
      </p:sp>
      <p:sp>
        <p:nvSpPr>
          <p:cNvPr id="3" name="Θέση περιεχομένου 2"/>
          <p:cNvSpPr>
            <a:spLocks noGrp="1"/>
          </p:cNvSpPr>
          <p:nvPr>
            <p:ph idx="1"/>
          </p:nvPr>
        </p:nvSpPr>
        <p:spPr>
          <a:xfrm>
            <a:off x="0" y="473344"/>
            <a:ext cx="12192000" cy="6384656"/>
          </a:xfrm>
        </p:spPr>
        <p:txBody>
          <a:bodyPr>
            <a:normAutofit lnSpcReduction="10000"/>
          </a:bodyPr>
          <a:lstStyle/>
          <a:p>
            <a:r>
              <a:rPr lang="el-GR" dirty="0"/>
              <a:t>Ο Διάδοχος επιμένει πως οι αγωνιζόμενοι πρέπει να φυλάγουν την διάνοιά τους πάντοτε ακύμαντη για να διακρίνει ο νους τους λογισμούς που τη διατρέχουν, κι έτσι τους καλούς και θεόπεμπτους να τους αποθέτει στα ταμεία της μνήμης ενώ τους διεστραμμένους και δαιμονικούς να τους απορρίπτει: «</a:t>
            </a:r>
            <a:r>
              <a:rPr lang="el-GR" i="1" dirty="0" err="1"/>
              <a:t>Ἀκύμαντον</a:t>
            </a:r>
            <a:r>
              <a:rPr lang="el-GR" i="1" dirty="0"/>
              <a:t> </a:t>
            </a:r>
            <a:r>
              <a:rPr lang="el-GR" i="1" dirty="0" err="1"/>
              <a:t>ἀεὶ</a:t>
            </a:r>
            <a:r>
              <a:rPr lang="el-GR" i="1" dirty="0"/>
              <a:t> </a:t>
            </a:r>
            <a:r>
              <a:rPr lang="el-GR" i="1" dirty="0" err="1"/>
              <a:t>δεῖ</a:t>
            </a:r>
            <a:r>
              <a:rPr lang="el-GR" i="1" dirty="0"/>
              <a:t> </a:t>
            </a:r>
            <a:r>
              <a:rPr lang="el-GR" i="1" dirty="0" err="1"/>
              <a:t>φυλάττειν</a:t>
            </a:r>
            <a:r>
              <a:rPr lang="el-GR" i="1" dirty="0"/>
              <a:t> </a:t>
            </a:r>
            <a:r>
              <a:rPr lang="el-GR" i="1" dirty="0" err="1"/>
              <a:t>τοὺς</a:t>
            </a:r>
            <a:r>
              <a:rPr lang="el-GR" i="1" dirty="0"/>
              <a:t> </a:t>
            </a:r>
            <a:r>
              <a:rPr lang="el-GR" i="1" dirty="0" err="1"/>
              <a:t>ἀγωνιζομένους</a:t>
            </a:r>
            <a:r>
              <a:rPr lang="el-GR" i="1" dirty="0"/>
              <a:t> </a:t>
            </a:r>
            <a:r>
              <a:rPr lang="el-GR" i="1" dirty="0" err="1"/>
              <a:t>τὴν</a:t>
            </a:r>
            <a:r>
              <a:rPr lang="el-GR" i="1" dirty="0"/>
              <a:t> </a:t>
            </a:r>
            <a:r>
              <a:rPr lang="el-GR" i="1" dirty="0" err="1"/>
              <a:t>διάνοιαν</a:t>
            </a:r>
            <a:r>
              <a:rPr lang="el-GR" i="1" dirty="0"/>
              <a:t>, </a:t>
            </a:r>
            <a:r>
              <a:rPr lang="el-GR" i="1" dirty="0" err="1"/>
              <a:t>ἵνα</a:t>
            </a:r>
            <a:r>
              <a:rPr lang="el-GR" i="1" dirty="0"/>
              <a:t> </a:t>
            </a:r>
            <a:r>
              <a:rPr lang="el-GR" i="1" dirty="0" err="1"/>
              <a:t>τοὺς</a:t>
            </a:r>
            <a:r>
              <a:rPr lang="el-GR" i="1" dirty="0"/>
              <a:t> </a:t>
            </a:r>
            <a:r>
              <a:rPr lang="el-GR" i="1" dirty="0" err="1"/>
              <a:t>εἰς</a:t>
            </a:r>
            <a:r>
              <a:rPr lang="el-GR" i="1" dirty="0"/>
              <a:t> </a:t>
            </a:r>
            <a:r>
              <a:rPr lang="el-GR" i="1" dirty="0" err="1"/>
              <a:t>αὐτὴν</a:t>
            </a:r>
            <a:r>
              <a:rPr lang="el-GR" i="1" dirty="0"/>
              <a:t> </a:t>
            </a:r>
            <a:r>
              <a:rPr lang="el-GR" i="1" dirty="0" err="1"/>
              <a:t>διαθέοντας</a:t>
            </a:r>
            <a:r>
              <a:rPr lang="el-GR" i="1" dirty="0"/>
              <a:t> </a:t>
            </a:r>
            <a:r>
              <a:rPr lang="el-GR" i="1" dirty="0" err="1"/>
              <a:t>λογισμοὺς</a:t>
            </a:r>
            <a:r>
              <a:rPr lang="el-GR" i="1" dirty="0"/>
              <a:t> ὁ </a:t>
            </a:r>
            <a:r>
              <a:rPr lang="el-GR" i="1" dirty="0" err="1"/>
              <a:t>νοῦς</a:t>
            </a:r>
            <a:r>
              <a:rPr lang="el-GR" i="1" dirty="0"/>
              <a:t> διακρίνων </a:t>
            </a:r>
            <a:r>
              <a:rPr lang="el-GR" i="1" dirty="0" err="1"/>
              <a:t>τοὺς</a:t>
            </a:r>
            <a:r>
              <a:rPr lang="el-GR" i="1" dirty="0"/>
              <a:t> </a:t>
            </a:r>
            <a:r>
              <a:rPr lang="el-GR" i="1" dirty="0" err="1"/>
              <a:t>μὲν</a:t>
            </a:r>
            <a:r>
              <a:rPr lang="el-GR" i="1" dirty="0"/>
              <a:t> </a:t>
            </a:r>
            <a:r>
              <a:rPr lang="el-GR" i="1" dirty="0" err="1"/>
              <a:t>καλοὺς</a:t>
            </a:r>
            <a:r>
              <a:rPr lang="el-GR" i="1" dirty="0"/>
              <a:t> </a:t>
            </a:r>
            <a:r>
              <a:rPr lang="el-GR" i="1" dirty="0" err="1"/>
              <a:t>καὶ</a:t>
            </a:r>
            <a:r>
              <a:rPr lang="el-GR" i="1" dirty="0"/>
              <a:t> </a:t>
            </a:r>
            <a:r>
              <a:rPr lang="el-GR" i="1" dirty="0" err="1"/>
              <a:t>θεοπέμπτους</a:t>
            </a:r>
            <a:r>
              <a:rPr lang="el-GR" i="1" dirty="0"/>
              <a:t> </a:t>
            </a:r>
            <a:r>
              <a:rPr lang="el-GR" i="1" dirty="0" err="1"/>
              <a:t>ἐν</a:t>
            </a:r>
            <a:r>
              <a:rPr lang="el-GR" i="1" dirty="0"/>
              <a:t> </a:t>
            </a:r>
            <a:r>
              <a:rPr lang="el-GR" i="1" dirty="0" err="1"/>
              <a:t>τοῖς</a:t>
            </a:r>
            <a:r>
              <a:rPr lang="el-GR" i="1" dirty="0"/>
              <a:t> </a:t>
            </a:r>
            <a:r>
              <a:rPr lang="el-GR" i="1" dirty="0" err="1"/>
              <a:t>ταμιείοις</a:t>
            </a:r>
            <a:r>
              <a:rPr lang="el-GR" i="1" dirty="0"/>
              <a:t> </a:t>
            </a:r>
            <a:r>
              <a:rPr lang="el-GR" i="1" dirty="0" err="1"/>
              <a:t>τῆς</a:t>
            </a:r>
            <a:r>
              <a:rPr lang="el-GR" i="1" dirty="0"/>
              <a:t> μνήμης </a:t>
            </a:r>
            <a:r>
              <a:rPr lang="el-GR" i="1" dirty="0" err="1"/>
              <a:t>ἐναποτίθηται</a:t>
            </a:r>
            <a:r>
              <a:rPr lang="el-GR" i="1" dirty="0"/>
              <a:t>, </a:t>
            </a:r>
            <a:r>
              <a:rPr lang="el-GR" i="1" dirty="0" err="1"/>
              <a:t>τοὺς</a:t>
            </a:r>
            <a:r>
              <a:rPr lang="el-GR" i="1" dirty="0"/>
              <a:t> </a:t>
            </a:r>
            <a:r>
              <a:rPr lang="el-GR" i="1" dirty="0" err="1"/>
              <a:t>δὲ</a:t>
            </a:r>
            <a:r>
              <a:rPr lang="el-GR" i="1" dirty="0"/>
              <a:t> </a:t>
            </a:r>
            <a:r>
              <a:rPr lang="el-GR" i="1" dirty="0" err="1"/>
              <a:t>σκιαιούς</a:t>
            </a:r>
            <a:r>
              <a:rPr lang="el-GR" i="1" dirty="0"/>
              <a:t> </a:t>
            </a:r>
            <a:r>
              <a:rPr lang="el-GR" i="1" dirty="0" err="1"/>
              <a:t>καί</a:t>
            </a:r>
            <a:r>
              <a:rPr lang="el-GR" i="1" dirty="0"/>
              <a:t> δαιμονιώδεις </a:t>
            </a:r>
            <a:r>
              <a:rPr lang="el-GR" i="1" dirty="0" err="1"/>
              <a:t>ἔξω</a:t>
            </a:r>
            <a:r>
              <a:rPr lang="el-GR" i="1" dirty="0"/>
              <a:t> που </a:t>
            </a:r>
            <a:r>
              <a:rPr lang="el-GR" i="1" dirty="0" err="1"/>
              <a:t>τῶν</a:t>
            </a:r>
            <a:r>
              <a:rPr lang="el-GR" i="1" dirty="0"/>
              <a:t> </a:t>
            </a:r>
            <a:r>
              <a:rPr lang="el-GR" i="1" dirty="0" err="1"/>
              <a:t>ἀποθηκῶν</a:t>
            </a:r>
            <a:r>
              <a:rPr lang="el-GR" i="1" dirty="0"/>
              <a:t> </a:t>
            </a:r>
            <a:r>
              <a:rPr lang="el-GR" i="1" dirty="0" err="1"/>
              <a:t>ἀπορρίπτοι</a:t>
            </a:r>
            <a:r>
              <a:rPr lang="el-GR" i="1" dirty="0"/>
              <a:t> </a:t>
            </a:r>
            <a:r>
              <a:rPr lang="el-GR" i="1" dirty="0" err="1"/>
              <a:t>τῆς</a:t>
            </a:r>
            <a:r>
              <a:rPr lang="el-GR" i="1" dirty="0"/>
              <a:t> φύσεως</a:t>
            </a:r>
            <a:r>
              <a:rPr lang="el-GR" dirty="0"/>
              <a:t>» (</a:t>
            </a:r>
            <a:r>
              <a:rPr lang="el-GR" i="1" dirty="0" err="1"/>
              <a:t>Ἑκατὸ</a:t>
            </a:r>
            <a:r>
              <a:rPr lang="el-GR" i="1" dirty="0"/>
              <a:t> </a:t>
            </a:r>
            <a:r>
              <a:rPr lang="el-GR" i="1" dirty="0" err="1"/>
              <a:t>Γνωστικὰ</a:t>
            </a:r>
            <a:r>
              <a:rPr lang="el-GR" i="1" dirty="0"/>
              <a:t> Κεφάλαια </a:t>
            </a:r>
            <a:r>
              <a:rPr lang="el-GR" i="1" dirty="0" err="1"/>
              <a:t>κς</a:t>
            </a:r>
            <a:r>
              <a:rPr lang="el-GR" i="1" dirty="0"/>
              <a:t>΄</a:t>
            </a:r>
            <a:r>
              <a:rPr lang="el-GR" dirty="0"/>
              <a:t>, </a:t>
            </a:r>
            <a:r>
              <a:rPr lang="en-GB" dirty="0" err="1"/>
              <a:t>SChr</a:t>
            </a:r>
            <a:r>
              <a:rPr lang="el-GR" dirty="0"/>
              <a:t>5, σ. 97). </a:t>
            </a:r>
          </a:p>
          <a:p>
            <a:r>
              <a:rPr lang="el-GR" dirty="0"/>
              <a:t>Συνεπώς, η απάθεια δεν είναι μια κατάσταση παθητική, αλλά ένα επίτευγμα πάντοτε δυναμικό και ποτέ στατικό. Σύμφωνα με την ορολογία του Διαδόχου, είναι η "</a:t>
            </a:r>
            <a:r>
              <a:rPr lang="el-GR" i="1" dirty="0" err="1"/>
              <a:t>πεῖρα</a:t>
            </a:r>
            <a:r>
              <a:rPr lang="el-GR" i="1" dirty="0"/>
              <a:t> </a:t>
            </a:r>
            <a:r>
              <a:rPr lang="el-GR" i="1" dirty="0" err="1"/>
              <a:t>τῆς</a:t>
            </a:r>
            <a:r>
              <a:rPr lang="el-GR" i="1" dirty="0"/>
              <a:t> </a:t>
            </a:r>
            <a:r>
              <a:rPr lang="el-GR" i="1" dirty="0" err="1"/>
              <a:t>αἰσθήσεως</a:t>
            </a:r>
            <a:r>
              <a:rPr lang="el-GR" dirty="0"/>
              <a:t>", δηλαδή η πνευματική εμπειρία της </a:t>
            </a:r>
            <a:r>
              <a:rPr lang="el-GR" dirty="0" err="1"/>
              <a:t>καθαρμένης</a:t>
            </a:r>
            <a:r>
              <a:rPr lang="el-GR" dirty="0"/>
              <a:t> ψυχής. Χωρίς αυτή την πείρα η ψυχή </a:t>
            </a:r>
            <a:r>
              <a:rPr lang="el-GR" dirty="0" err="1"/>
              <a:t>νυκτοβατεί</a:t>
            </a:r>
            <a:r>
              <a:rPr lang="el-GR" dirty="0"/>
              <a:t>, ενώ αντίθετα χάρη σ’ αυτήν οδεύει απλανώς.</a:t>
            </a:r>
            <a:r>
              <a:rPr lang="el-GR" dirty="0">
                <a:effectLst/>
              </a:rPr>
              <a:t> </a:t>
            </a:r>
            <a:r>
              <a:rPr lang="el-GR" dirty="0"/>
              <a:t>Για τον Διάδοχο, η διάκριση των πνευμάτων είναι εκεί όπου η θεολογία και η πράξη συναντιούνται. Απαιτείται η βίωση της «γεύσης» της παρουσίας του Θεού, η οποία φέρνει κατανόηση ότι δεν πρόκειται για πληροφορία σχετικά με τον Θεό αλλά για την εμπειρία του ίδιου του Θεού. </a:t>
            </a:r>
          </a:p>
          <a:p>
            <a:endParaRPr lang="el-GR" dirty="0"/>
          </a:p>
          <a:p>
            <a:endParaRPr lang="el-GR" dirty="0"/>
          </a:p>
        </p:txBody>
      </p:sp>
    </p:spTree>
    <p:extLst>
      <p:ext uri="{BB962C8B-B14F-4D97-AF65-F5344CB8AC3E}">
        <p14:creationId xmlns:p14="http://schemas.microsoft.com/office/powerpoint/2010/main" val="359213861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643944"/>
          </a:xfrm>
        </p:spPr>
        <p:txBody>
          <a:bodyPr>
            <a:normAutofit fontScale="90000"/>
          </a:bodyPr>
          <a:lstStyle/>
          <a:p>
            <a:pPr algn="ctr"/>
            <a:r>
              <a:rPr lang="el-GR" dirty="0"/>
              <a:t>Η "</a:t>
            </a:r>
            <a:r>
              <a:rPr lang="el-GR" dirty="0" err="1"/>
              <a:t>ἀπάθεια</a:t>
            </a:r>
            <a:r>
              <a:rPr lang="el-GR" dirty="0"/>
              <a:t>" ως το άνθος της «</a:t>
            </a:r>
            <a:r>
              <a:rPr lang="el-GR" dirty="0" err="1"/>
              <a:t>πρακτικῆς</a:t>
            </a:r>
            <a:r>
              <a:rPr lang="el-GR" dirty="0"/>
              <a:t>»</a:t>
            </a:r>
          </a:p>
        </p:txBody>
      </p:sp>
      <p:sp>
        <p:nvSpPr>
          <p:cNvPr id="3" name="Θέση περιεχομένου 2"/>
          <p:cNvSpPr>
            <a:spLocks noGrp="1"/>
          </p:cNvSpPr>
          <p:nvPr>
            <p:ph idx="1"/>
          </p:nvPr>
        </p:nvSpPr>
        <p:spPr>
          <a:xfrm>
            <a:off x="0" y="489398"/>
            <a:ext cx="12192000" cy="6368602"/>
          </a:xfrm>
        </p:spPr>
        <p:txBody>
          <a:bodyPr>
            <a:normAutofit/>
          </a:bodyPr>
          <a:lstStyle/>
          <a:p>
            <a:r>
              <a:rPr lang="el-GR" dirty="0"/>
              <a:t>Η "</a:t>
            </a:r>
            <a:r>
              <a:rPr lang="el-GR" dirty="0" err="1"/>
              <a:t>πεῖρα</a:t>
            </a:r>
            <a:r>
              <a:rPr lang="el-GR" dirty="0"/>
              <a:t>", που αποτελεί και την κατακλείδα τεσσάρων κεφαλαίων ( των </a:t>
            </a:r>
            <a:r>
              <a:rPr lang="el-GR" dirty="0" err="1"/>
              <a:t>κγ</a:t>
            </a:r>
            <a:r>
              <a:rPr lang="en-GB" dirty="0"/>
              <a:t>', </a:t>
            </a:r>
            <a:r>
              <a:rPr lang="el-GR" dirty="0" err="1"/>
              <a:t>κδ</a:t>
            </a:r>
            <a:r>
              <a:rPr lang="en-GB" dirty="0"/>
              <a:t>', </a:t>
            </a:r>
            <a:r>
              <a:rPr lang="el-GR" dirty="0"/>
              <a:t>λα</a:t>
            </a:r>
            <a:r>
              <a:rPr lang="en-GB" dirty="0"/>
              <a:t>', </a:t>
            </a:r>
            <a:r>
              <a:rPr lang="el-GR" dirty="0" err="1"/>
              <a:t>λβ</a:t>
            </a:r>
            <a:r>
              <a:rPr lang="en-GB" dirty="0"/>
              <a:t>‘</a:t>
            </a:r>
            <a:r>
              <a:rPr lang="el-GR" dirty="0"/>
              <a:t>), είναι πηγή αυθεντικής χαράς, καρπός της πνευματικής εργασίας, αλλά και του έρωτος που προέρχεται από το Άγιο Πνεύμα, και είναι απείρως ανώτερος από το φυσικό έρωτα.</a:t>
            </a:r>
          </a:p>
          <a:p>
            <a:r>
              <a:rPr lang="el-GR" dirty="0"/>
              <a:t>Για την ασφαλέστερη διάγνωση των πνευμάτων ο Μακάριος και ο Διάδοχος προτείνουν την αναγνώριση από τα αποτελέσματά τους. Στο σημείο αυτό, ο προβληματισμός τους στηρίζεται στην </a:t>
            </a:r>
            <a:r>
              <a:rPr lang="el-GR" dirty="0" err="1"/>
              <a:t>καινοδιαθηκική</a:t>
            </a:r>
            <a:r>
              <a:rPr lang="el-GR" dirty="0"/>
              <a:t> θεολογία και ιδιαιτέρως στο </a:t>
            </a:r>
            <a:r>
              <a:rPr lang="el-GR" i="1" dirty="0" err="1"/>
              <a:t>Γαλ</a:t>
            </a:r>
            <a:r>
              <a:rPr lang="el-GR" i="1" dirty="0"/>
              <a:t>. 5, 23 </a:t>
            </a:r>
            <a:r>
              <a:rPr lang="el-GR" dirty="0"/>
              <a:t>και</a:t>
            </a:r>
            <a:r>
              <a:rPr lang="el-GR" i="1" dirty="0"/>
              <a:t> Α' </a:t>
            </a:r>
            <a:r>
              <a:rPr lang="el-GR" i="1" dirty="0" err="1"/>
              <a:t>Ιω</a:t>
            </a:r>
            <a:r>
              <a:rPr lang="el-GR" i="1" dirty="0"/>
              <a:t>. 2, 16</a:t>
            </a:r>
            <a:r>
              <a:rPr lang="el-GR" dirty="0"/>
              <a:t>.</a:t>
            </a:r>
          </a:p>
          <a:p>
            <a:r>
              <a:rPr lang="el-GR" dirty="0"/>
              <a:t>Διακρίνει λοιπόν ο Μακάριος ότι "</a:t>
            </a:r>
            <a:r>
              <a:rPr lang="el-GR" i="1" dirty="0" err="1"/>
              <a:t>τὰ</a:t>
            </a:r>
            <a:r>
              <a:rPr lang="el-GR" i="1" dirty="0"/>
              <a:t> </a:t>
            </a:r>
            <a:r>
              <a:rPr lang="el-GR" i="1" dirty="0" err="1"/>
              <a:t>τῆς</a:t>
            </a:r>
            <a:r>
              <a:rPr lang="el-GR" i="1" dirty="0"/>
              <a:t> χάριτος </a:t>
            </a:r>
            <a:r>
              <a:rPr lang="el-GR" i="1" dirty="0" err="1">
                <a:solidFill>
                  <a:srgbClr val="FF0000"/>
                </a:solidFill>
              </a:rPr>
              <a:t>χαρὰν</a:t>
            </a:r>
            <a:r>
              <a:rPr lang="el-GR" i="1" dirty="0"/>
              <a:t> </a:t>
            </a:r>
            <a:r>
              <a:rPr lang="el-GR" i="1" dirty="0" err="1"/>
              <a:t>ἔχει</a:t>
            </a:r>
            <a:r>
              <a:rPr lang="el-GR" i="1" dirty="0"/>
              <a:t>, </a:t>
            </a:r>
            <a:r>
              <a:rPr lang="el-GR" i="1" dirty="0" err="1">
                <a:solidFill>
                  <a:srgbClr val="FF0000"/>
                </a:solidFill>
              </a:rPr>
              <a:t>εἰρήνην</a:t>
            </a:r>
            <a:r>
              <a:rPr lang="el-GR" i="1" dirty="0"/>
              <a:t> </a:t>
            </a:r>
            <a:r>
              <a:rPr lang="el-GR" i="1" dirty="0" err="1"/>
              <a:t>ἔχει</a:t>
            </a:r>
            <a:r>
              <a:rPr lang="el-GR" i="1" dirty="0"/>
              <a:t>, </a:t>
            </a:r>
            <a:r>
              <a:rPr lang="el-GR" i="1" dirty="0" err="1">
                <a:solidFill>
                  <a:srgbClr val="FF0000"/>
                </a:solidFill>
              </a:rPr>
              <a:t>ἀγάπην</a:t>
            </a:r>
            <a:r>
              <a:rPr lang="el-GR" i="1" dirty="0"/>
              <a:t> </a:t>
            </a:r>
            <a:r>
              <a:rPr lang="el-GR" i="1" dirty="0" err="1"/>
              <a:t>ἔχει</a:t>
            </a:r>
            <a:r>
              <a:rPr lang="el-GR" i="1" dirty="0"/>
              <a:t>, </a:t>
            </a:r>
            <a:r>
              <a:rPr lang="el-GR" i="1" dirty="0" err="1">
                <a:solidFill>
                  <a:srgbClr val="FF0000"/>
                </a:solidFill>
              </a:rPr>
              <a:t>ἀλήθειαν</a:t>
            </a:r>
            <a:r>
              <a:rPr lang="el-GR" i="1" dirty="0"/>
              <a:t> </a:t>
            </a:r>
            <a:r>
              <a:rPr lang="el-GR" i="1" dirty="0" err="1"/>
              <a:t>ἔχει</a:t>
            </a:r>
            <a:r>
              <a:rPr lang="el-GR" i="1" dirty="0"/>
              <a:t>. </a:t>
            </a:r>
            <a:r>
              <a:rPr lang="el-GR" i="1" dirty="0" err="1"/>
              <a:t>Αὕτη</a:t>
            </a:r>
            <a:r>
              <a:rPr lang="el-GR" i="1" dirty="0"/>
              <a:t> ἡ </a:t>
            </a:r>
            <a:r>
              <a:rPr lang="el-GR" i="1" dirty="0" err="1"/>
              <a:t>ἀλήθεια</a:t>
            </a:r>
            <a:r>
              <a:rPr lang="el-GR" i="1" dirty="0"/>
              <a:t> </a:t>
            </a:r>
            <a:r>
              <a:rPr lang="el-GR" i="1" dirty="0" err="1"/>
              <a:t>ἀναγκάζει</a:t>
            </a:r>
            <a:r>
              <a:rPr lang="el-GR" i="1" dirty="0"/>
              <a:t> </a:t>
            </a:r>
            <a:r>
              <a:rPr lang="el-GR" i="1" dirty="0" err="1"/>
              <a:t>τὸν</a:t>
            </a:r>
            <a:r>
              <a:rPr lang="el-GR" i="1" dirty="0"/>
              <a:t> </a:t>
            </a:r>
            <a:r>
              <a:rPr lang="el-GR" i="1" dirty="0" err="1"/>
              <a:t>ἄνθρωπον</a:t>
            </a:r>
            <a:r>
              <a:rPr lang="el-GR" i="1" dirty="0"/>
              <a:t> </a:t>
            </a:r>
            <a:r>
              <a:rPr lang="el-GR" i="1" dirty="0" err="1"/>
              <a:t>ἀλήθειαν</a:t>
            </a:r>
            <a:r>
              <a:rPr lang="el-GR" i="1" dirty="0"/>
              <a:t> </a:t>
            </a:r>
            <a:r>
              <a:rPr lang="el-GR" i="1" dirty="0" err="1"/>
              <a:t>ἐπιζητεῖν</a:t>
            </a:r>
            <a:r>
              <a:rPr lang="el-GR" i="1" dirty="0"/>
              <a:t>· </a:t>
            </a:r>
            <a:r>
              <a:rPr lang="el-GR" i="1" dirty="0" err="1"/>
              <a:t>τὰ</a:t>
            </a:r>
            <a:r>
              <a:rPr lang="el-GR" i="1" dirty="0"/>
              <a:t> </a:t>
            </a:r>
            <a:r>
              <a:rPr lang="el-GR" i="1" dirty="0" err="1"/>
              <a:t>δὲ</a:t>
            </a:r>
            <a:r>
              <a:rPr lang="el-GR" i="1" dirty="0"/>
              <a:t> </a:t>
            </a:r>
            <a:r>
              <a:rPr lang="el-GR" i="1" dirty="0" err="1"/>
              <a:t>τῆς</a:t>
            </a:r>
            <a:r>
              <a:rPr lang="el-GR" i="1" dirty="0"/>
              <a:t> </a:t>
            </a:r>
            <a:r>
              <a:rPr lang="el-GR" i="1" dirty="0" err="1"/>
              <a:t>ἁμαρτίας</a:t>
            </a:r>
            <a:r>
              <a:rPr lang="el-GR" i="1" dirty="0"/>
              <a:t> </a:t>
            </a:r>
            <a:r>
              <a:rPr lang="el-GR" i="1" dirty="0" err="1"/>
              <a:t>εἴδη</a:t>
            </a:r>
            <a:r>
              <a:rPr lang="el-GR" i="1" dirty="0"/>
              <a:t> </a:t>
            </a:r>
            <a:r>
              <a:rPr lang="el-GR" i="1" dirty="0" err="1"/>
              <a:t>ἐστὶ</a:t>
            </a:r>
            <a:r>
              <a:rPr lang="el-GR" i="1" dirty="0"/>
              <a:t> </a:t>
            </a:r>
            <a:r>
              <a:rPr lang="el-GR" b="1" i="1" dirty="0" err="1">
                <a:solidFill>
                  <a:srgbClr val="091825"/>
                </a:solidFill>
                <a:effectLst>
                  <a:outerShdw blurRad="38100" dist="38100" dir="2700000" algn="tl">
                    <a:srgbClr val="000000">
                      <a:alpha val="43137"/>
                    </a:srgbClr>
                  </a:outerShdw>
                </a:effectLst>
              </a:rPr>
              <a:t>τεταραγμένα</a:t>
            </a:r>
            <a:r>
              <a:rPr lang="el-GR" b="1" i="1" dirty="0">
                <a:solidFill>
                  <a:srgbClr val="091825"/>
                </a:solidFill>
              </a:rPr>
              <a:t>,</a:t>
            </a:r>
            <a:r>
              <a:rPr lang="el-GR" i="1" dirty="0"/>
              <a:t> </a:t>
            </a:r>
            <a:r>
              <a:rPr lang="el-GR" i="1" dirty="0" err="1"/>
              <a:t>καὶ</a:t>
            </a:r>
            <a:r>
              <a:rPr lang="el-GR" i="1" dirty="0"/>
              <a:t> </a:t>
            </a:r>
            <a:r>
              <a:rPr lang="el-GR" i="1" dirty="0" err="1"/>
              <a:t>οὐκ</a:t>
            </a:r>
            <a:r>
              <a:rPr lang="el-GR" i="1" dirty="0"/>
              <a:t> </a:t>
            </a:r>
            <a:r>
              <a:rPr lang="el-GR" i="1" dirty="0" err="1"/>
              <a:t>ἔχει</a:t>
            </a:r>
            <a:r>
              <a:rPr lang="el-GR" i="1" dirty="0"/>
              <a:t> </a:t>
            </a:r>
            <a:r>
              <a:rPr lang="el-GR" i="1" dirty="0" err="1"/>
              <a:t>ἀγάπην</a:t>
            </a:r>
            <a:r>
              <a:rPr lang="el-GR" i="1" dirty="0"/>
              <a:t> </a:t>
            </a:r>
            <a:r>
              <a:rPr lang="el-GR" i="1" dirty="0" err="1"/>
              <a:t>καὶ</a:t>
            </a:r>
            <a:r>
              <a:rPr lang="el-GR" i="1" dirty="0"/>
              <a:t> </a:t>
            </a:r>
            <a:r>
              <a:rPr lang="el-GR" i="1" dirty="0" err="1"/>
              <a:t>χαρὰν</a:t>
            </a:r>
            <a:r>
              <a:rPr lang="el-GR" i="1" dirty="0"/>
              <a:t> </a:t>
            </a:r>
            <a:r>
              <a:rPr lang="el-GR" i="1" dirty="0" err="1"/>
              <a:t>πρὸς</a:t>
            </a:r>
            <a:r>
              <a:rPr lang="el-GR" i="1" dirty="0"/>
              <a:t> Θεόν</a:t>
            </a:r>
            <a:r>
              <a:rPr lang="el-GR" dirty="0"/>
              <a:t>"</a:t>
            </a:r>
            <a:r>
              <a:rPr lang="en-GB" dirty="0"/>
              <a:t> </a:t>
            </a:r>
            <a:r>
              <a:rPr lang="el-GR" dirty="0"/>
              <a:t>(</a:t>
            </a:r>
            <a:r>
              <a:rPr lang="el-GR" i="1" dirty="0" err="1"/>
              <a:t>Ὁμιλίαι</a:t>
            </a:r>
            <a:r>
              <a:rPr lang="el-GR" i="1" dirty="0"/>
              <a:t> </a:t>
            </a:r>
            <a:r>
              <a:rPr lang="el-GR" i="1" dirty="0" err="1"/>
              <a:t>Πνευματικαὶ</a:t>
            </a:r>
            <a:r>
              <a:rPr lang="el-GR" i="1" dirty="0"/>
              <a:t> Ζ΄</a:t>
            </a:r>
            <a:r>
              <a:rPr lang="fr-FR" dirty="0"/>
              <a:t>, P.G. 34, 525</a:t>
            </a:r>
            <a:r>
              <a:rPr lang="el-GR" dirty="0"/>
              <a:t>Α). Ιδιαίτερα η αίσθηση της ειρήνης και της αγάπης είναι για τον προσευχόμενο απόδειξη ότι ενεργεί στην ψυχή του το Άγιο Πνεύμα. Στην κατάσταση αυτή οι λογισμοί διακρίνουν την αγαθή φύση των πραγμάτων και ο έσω άνθρωπος έχει "</a:t>
            </a:r>
            <a:r>
              <a:rPr lang="el-GR" i="1" dirty="0" err="1"/>
              <a:t>αἴσθησιν</a:t>
            </a:r>
            <a:r>
              <a:rPr lang="el-GR" dirty="0"/>
              <a:t>".</a:t>
            </a:r>
          </a:p>
          <a:p>
            <a:endParaRPr lang="el-GR" dirty="0"/>
          </a:p>
          <a:p>
            <a:endParaRPr lang="el-GR" dirty="0"/>
          </a:p>
          <a:p>
            <a:endParaRPr lang="el-GR" dirty="0"/>
          </a:p>
        </p:txBody>
      </p:sp>
    </p:spTree>
    <p:extLst>
      <p:ext uri="{BB962C8B-B14F-4D97-AF65-F5344CB8AC3E}">
        <p14:creationId xmlns:p14="http://schemas.microsoft.com/office/powerpoint/2010/main" val="361832941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05307"/>
          </a:xfrm>
        </p:spPr>
        <p:txBody>
          <a:bodyPr>
            <a:normAutofit fontScale="90000"/>
          </a:bodyPr>
          <a:lstStyle/>
          <a:p>
            <a:pPr algn="ctr"/>
            <a:r>
              <a:rPr lang="el-GR" dirty="0"/>
              <a:t>Η "</a:t>
            </a:r>
            <a:r>
              <a:rPr lang="el-GR" dirty="0" err="1"/>
              <a:t>ἀπάθεια</a:t>
            </a:r>
            <a:r>
              <a:rPr lang="el-GR" dirty="0"/>
              <a:t>" ως το άνθος της «</a:t>
            </a:r>
            <a:r>
              <a:rPr lang="el-GR" dirty="0" err="1"/>
              <a:t>πρακτικῆς</a:t>
            </a:r>
            <a:r>
              <a:rPr lang="el-GR" dirty="0"/>
              <a:t>»</a:t>
            </a:r>
          </a:p>
        </p:txBody>
      </p:sp>
      <p:sp>
        <p:nvSpPr>
          <p:cNvPr id="3" name="Θέση περιεχομένου 2"/>
          <p:cNvSpPr>
            <a:spLocks noGrp="1"/>
          </p:cNvSpPr>
          <p:nvPr>
            <p:ph idx="1"/>
          </p:nvPr>
        </p:nvSpPr>
        <p:spPr>
          <a:xfrm>
            <a:off x="0" y="486222"/>
            <a:ext cx="12192000" cy="6371778"/>
          </a:xfrm>
        </p:spPr>
        <p:txBody>
          <a:bodyPr>
            <a:normAutofit lnSpcReduction="10000"/>
          </a:bodyPr>
          <a:lstStyle/>
          <a:p>
            <a:r>
              <a:rPr lang="el-GR" dirty="0"/>
              <a:t>Στη </a:t>
            </a:r>
            <a:r>
              <a:rPr lang="el-GR" dirty="0" err="1"/>
              <a:t>μακαριανή</a:t>
            </a:r>
            <a:r>
              <a:rPr lang="el-GR" dirty="0"/>
              <a:t> θεολογία, ο όρος "</a:t>
            </a:r>
            <a:r>
              <a:rPr lang="el-GR" dirty="0" err="1"/>
              <a:t>αἴσθησις</a:t>
            </a:r>
            <a:r>
              <a:rPr lang="el-GR" dirty="0"/>
              <a:t>" δηλώνει τη δυνατότητα του ανθρώπου να συνειδητοποιεί, να διακρίνει και να βιώνει την ειρήνη και την αγάπη, την πνευματική του αλλοίωση και την παρουσία του Αγίου Πνεύματος. Πρόκειται για το στάδιο πριν τον καθαρό φωτισμό.</a:t>
            </a:r>
            <a:r>
              <a:rPr lang="en-GB" dirty="0"/>
              <a:t> </a:t>
            </a:r>
            <a:r>
              <a:rPr lang="el-GR" dirty="0"/>
              <a:t> </a:t>
            </a:r>
          </a:p>
          <a:p>
            <a:r>
              <a:rPr lang="el-GR" dirty="0"/>
              <a:t>Αυτό σημαίνει ότι στην κατακλείδα της πρακτικής ο άνθρωπος, εφοδιασμένος με την πείρα της διάκρισης, μπορεί να αναχαιτίζει κάθε δαιμονική επίθεση, και να προσηλώνεται στο στόχο της ψυχής του χωρίς πολλές διακυμάνσεις και παλινδρομήσεις. Η απάθεια, το "</a:t>
            </a:r>
            <a:r>
              <a:rPr lang="el-GR" i="1" dirty="0" err="1"/>
              <a:t>ἄνθος</a:t>
            </a:r>
            <a:r>
              <a:rPr lang="el-GR" i="1" dirty="0"/>
              <a:t> </a:t>
            </a:r>
            <a:r>
              <a:rPr lang="el-GR" i="1" dirty="0" err="1"/>
              <a:t>τῆς</a:t>
            </a:r>
            <a:r>
              <a:rPr lang="el-GR" i="1" dirty="0"/>
              <a:t> </a:t>
            </a:r>
            <a:r>
              <a:rPr lang="el-GR" i="1" dirty="0" err="1"/>
              <a:t>πρακτικῆς</a:t>
            </a:r>
            <a:r>
              <a:rPr lang="el-GR" dirty="0"/>
              <a:t>",</a:t>
            </a:r>
            <a:r>
              <a:rPr lang="en-GB" dirty="0"/>
              <a:t> </a:t>
            </a:r>
            <a:r>
              <a:rPr lang="el-GR" dirty="0"/>
              <a:t>(</a:t>
            </a:r>
            <a:r>
              <a:rPr lang="el-GR" i="1" dirty="0" err="1"/>
              <a:t>Πρακτικὸς</a:t>
            </a:r>
            <a:r>
              <a:rPr lang="el-GR" i="1" dirty="0"/>
              <a:t> ΝΓ΄</a:t>
            </a:r>
            <a:r>
              <a:rPr lang="el-GR" dirty="0"/>
              <a:t>, </a:t>
            </a:r>
            <a:r>
              <a:rPr lang="en-GB" dirty="0"/>
              <a:t>PG</a:t>
            </a:r>
            <a:r>
              <a:rPr lang="el-GR" dirty="0"/>
              <a:t> 40, 1233 και </a:t>
            </a:r>
            <a:r>
              <a:rPr lang="en-GB" dirty="0" err="1"/>
              <a:t>SChr</a:t>
            </a:r>
            <a:r>
              <a:rPr lang="el-GR" dirty="0"/>
              <a:t>171, σ. 670), δε δηλώνει παρά την αγιοπνευματική δωρεά, που αποκαθιστά την πνευματική αίσθηση του νου και τελικά ταυτίζεται με το χάρισμα της διάκρισης.   </a:t>
            </a:r>
          </a:p>
          <a:p>
            <a:r>
              <a:rPr lang="el-GR" dirty="0"/>
              <a:t>Τελικά στο πρώτο στάδιο της πνευματικής ζωής </a:t>
            </a:r>
            <a:r>
              <a:rPr lang="el-GR" sz="3200" b="1" dirty="0">
                <a:solidFill>
                  <a:srgbClr val="0070C0"/>
                </a:solidFill>
              </a:rPr>
              <a:t>κυριαρχεί η αρχή της συνεργίας</a:t>
            </a:r>
            <a:r>
              <a:rPr lang="el-GR" dirty="0"/>
              <a:t>, για να δηλώσει ότι </a:t>
            </a:r>
            <a:r>
              <a:rPr lang="el-GR" b="1" dirty="0">
                <a:solidFill>
                  <a:srgbClr val="FF0000"/>
                </a:solidFill>
              </a:rPr>
              <a:t>η κατοχή της πνευματικής αίσθησης</a:t>
            </a:r>
            <a:r>
              <a:rPr lang="el-GR" dirty="0"/>
              <a:t>, που ταυτίζεται με το </a:t>
            </a:r>
            <a:r>
              <a:rPr lang="el-GR" b="1" dirty="0">
                <a:solidFill>
                  <a:srgbClr val="FF0000"/>
                </a:solidFill>
              </a:rPr>
              <a:t>χάρισμα της διάκρισης</a:t>
            </a:r>
            <a:r>
              <a:rPr lang="el-GR" dirty="0"/>
              <a:t>, δεν είναι παρά </a:t>
            </a:r>
            <a:r>
              <a:rPr lang="el-GR" u="sng" dirty="0"/>
              <a:t>δωρεά του Θεού</a:t>
            </a:r>
            <a:r>
              <a:rPr lang="el-GR" dirty="0"/>
              <a:t>, η οποία όμως </a:t>
            </a:r>
            <a:r>
              <a:rPr lang="el-GR" u="sng" dirty="0"/>
              <a:t>παρέχεται στον άνθρωπο ύστερα από πολύ κόπο, μόχθο, πόνο και αγώνα</a:t>
            </a:r>
            <a:r>
              <a:rPr lang="el-GR" dirty="0"/>
              <a:t>.</a:t>
            </a:r>
          </a:p>
          <a:p>
            <a:pPr marL="0" indent="0">
              <a:buNone/>
            </a:pPr>
            <a:endParaRPr lang="el-GR" dirty="0"/>
          </a:p>
          <a:p>
            <a:endParaRPr lang="el-GR" dirty="0"/>
          </a:p>
          <a:p>
            <a:endParaRPr lang="el-GR" dirty="0"/>
          </a:p>
          <a:p>
            <a:endParaRPr lang="el-GR" dirty="0"/>
          </a:p>
        </p:txBody>
      </p:sp>
    </p:spTree>
    <p:extLst>
      <p:ext uri="{BB962C8B-B14F-4D97-AF65-F5344CB8AC3E}">
        <p14:creationId xmlns:p14="http://schemas.microsoft.com/office/powerpoint/2010/main" val="1864571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553791"/>
          </a:xfrm>
        </p:spPr>
        <p:txBody>
          <a:bodyPr>
            <a:normAutofit fontScale="90000"/>
          </a:bodyPr>
          <a:lstStyle/>
          <a:p>
            <a:pPr algn="ctr"/>
            <a:br>
              <a:rPr lang="en-US" dirty="0"/>
            </a:br>
            <a:r>
              <a:rPr lang="el-GR" dirty="0"/>
              <a:t>Η «πρακτική» ως η στενή και τεθλιμμένη οδός</a:t>
            </a:r>
            <a:br>
              <a:rPr lang="el-GR" dirty="0"/>
            </a:br>
            <a:endParaRPr lang="el-GR" dirty="0"/>
          </a:p>
        </p:txBody>
      </p:sp>
      <p:sp>
        <p:nvSpPr>
          <p:cNvPr id="3" name="Θέση περιεχομένου 2"/>
          <p:cNvSpPr>
            <a:spLocks noGrp="1"/>
          </p:cNvSpPr>
          <p:nvPr>
            <p:ph idx="1"/>
          </p:nvPr>
        </p:nvSpPr>
        <p:spPr>
          <a:xfrm>
            <a:off x="0" y="553792"/>
            <a:ext cx="12192000" cy="6304207"/>
          </a:xfrm>
        </p:spPr>
        <p:txBody>
          <a:bodyPr>
            <a:normAutofit/>
          </a:bodyPr>
          <a:lstStyle/>
          <a:p>
            <a:r>
              <a:rPr lang="el-GR" dirty="0"/>
              <a:t>Σύμφωνα με τον </a:t>
            </a:r>
            <a:r>
              <a:rPr lang="el-GR" dirty="0" err="1"/>
              <a:t>ευαγριανό</a:t>
            </a:r>
            <a:r>
              <a:rPr lang="el-GR" dirty="0"/>
              <a:t> ορισμό της πρώτης βαθμίδας του πνευματικού βίου, “</a:t>
            </a:r>
            <a:r>
              <a:rPr lang="el-GR" i="1" dirty="0"/>
              <a:t>πρακτική </a:t>
            </a:r>
            <a:r>
              <a:rPr lang="el-GR" i="1" dirty="0" err="1"/>
              <a:t>ἐστι</a:t>
            </a:r>
            <a:r>
              <a:rPr lang="el-GR" i="1" dirty="0"/>
              <a:t>, μέθοδος πνευματική, </a:t>
            </a:r>
            <a:r>
              <a:rPr lang="el-GR" i="1" dirty="0" err="1"/>
              <a:t>τὸ</a:t>
            </a:r>
            <a:r>
              <a:rPr lang="el-GR" i="1" dirty="0"/>
              <a:t> </a:t>
            </a:r>
            <a:r>
              <a:rPr lang="el-GR" i="1" dirty="0" err="1"/>
              <a:t>παθητικὸν</a:t>
            </a:r>
            <a:r>
              <a:rPr lang="el-GR" i="1" dirty="0"/>
              <a:t> μέρος </a:t>
            </a:r>
            <a:r>
              <a:rPr lang="el-GR" i="1" dirty="0" err="1"/>
              <a:t>τῆς</a:t>
            </a:r>
            <a:r>
              <a:rPr lang="el-GR" i="1" dirty="0"/>
              <a:t> </a:t>
            </a:r>
            <a:r>
              <a:rPr lang="el-GR" i="1" dirty="0" err="1"/>
              <a:t>ψυχῆς</a:t>
            </a:r>
            <a:r>
              <a:rPr lang="el-GR" i="1" dirty="0"/>
              <a:t> </a:t>
            </a:r>
            <a:r>
              <a:rPr lang="el-GR" i="1" dirty="0" err="1"/>
              <a:t>ἐκκαθαίρουσα</a:t>
            </a:r>
            <a:r>
              <a:rPr lang="el-GR" dirty="0"/>
              <a:t>”(</a:t>
            </a:r>
            <a:r>
              <a:rPr lang="el-GR" i="1" dirty="0" err="1"/>
              <a:t>Πρακτικὸς</a:t>
            </a:r>
            <a:r>
              <a:rPr lang="el-GR" i="1" dirty="0"/>
              <a:t> Ν΄,</a:t>
            </a:r>
            <a:r>
              <a:rPr lang="el-GR" dirty="0"/>
              <a:t> Ρ</a:t>
            </a:r>
            <a:r>
              <a:rPr lang="en-GB" dirty="0"/>
              <a:t>G</a:t>
            </a:r>
            <a:r>
              <a:rPr lang="el-GR" dirty="0"/>
              <a:t> 40, 1233Β).</a:t>
            </a:r>
            <a:r>
              <a:rPr lang="fr-FR" dirty="0"/>
              <a:t> </a:t>
            </a:r>
          </a:p>
          <a:p>
            <a:r>
              <a:rPr lang="el-GR" dirty="0"/>
              <a:t>Η άμεση σύνδεση κάθαρσης και πρακτικής είναι αυτονόητη. Η </a:t>
            </a:r>
            <a:r>
              <a:rPr lang="el-GR" b="1" dirty="0">
                <a:solidFill>
                  <a:srgbClr val="FF0000"/>
                </a:solidFill>
              </a:rPr>
              <a:t>κάθαρση</a:t>
            </a:r>
            <a:r>
              <a:rPr lang="el-GR" dirty="0"/>
              <a:t>, όπως παρατηρεί ο Ευάγριος, αφορά το “</a:t>
            </a:r>
            <a:r>
              <a:rPr lang="el-GR" dirty="0" err="1">
                <a:solidFill>
                  <a:srgbClr val="FF0000"/>
                </a:solidFill>
              </a:rPr>
              <a:t>παθητικὸν</a:t>
            </a:r>
            <a:r>
              <a:rPr lang="el-GR" dirty="0">
                <a:solidFill>
                  <a:srgbClr val="FF0000"/>
                </a:solidFill>
              </a:rPr>
              <a:t> μέρος </a:t>
            </a:r>
            <a:r>
              <a:rPr lang="el-GR" dirty="0" err="1">
                <a:solidFill>
                  <a:srgbClr val="FF0000"/>
                </a:solidFill>
              </a:rPr>
              <a:t>τῆς</a:t>
            </a:r>
            <a:r>
              <a:rPr lang="el-GR" dirty="0">
                <a:solidFill>
                  <a:srgbClr val="FF0000"/>
                </a:solidFill>
              </a:rPr>
              <a:t> </a:t>
            </a:r>
            <a:r>
              <a:rPr lang="el-GR" dirty="0" err="1">
                <a:solidFill>
                  <a:srgbClr val="FF0000"/>
                </a:solidFill>
              </a:rPr>
              <a:t>ψυχῆς</a:t>
            </a:r>
            <a:r>
              <a:rPr lang="el-GR" dirty="0"/>
              <a:t>”, δηλαδή το </a:t>
            </a:r>
            <a:r>
              <a:rPr lang="el-GR" u="sng" dirty="0"/>
              <a:t>θυμοειδές</a:t>
            </a:r>
            <a:r>
              <a:rPr lang="el-GR" dirty="0"/>
              <a:t> και το </a:t>
            </a:r>
            <a:r>
              <a:rPr lang="el-GR" u="sng" dirty="0"/>
              <a:t>επιθυμητικό</a:t>
            </a:r>
            <a:r>
              <a:rPr lang="el-GR" dirty="0"/>
              <a:t>, που στην </a:t>
            </a:r>
            <a:r>
              <a:rPr lang="el-GR" dirty="0" err="1"/>
              <a:t>ευαγριανή</a:t>
            </a:r>
            <a:r>
              <a:rPr lang="el-GR" dirty="0"/>
              <a:t> ορολογία είναι ταυτόσημο με το πεδίο δράσης των πονηρών λογισμών</a:t>
            </a:r>
            <a:r>
              <a:rPr lang="fr-FR" dirty="0"/>
              <a:t>: “</a:t>
            </a:r>
            <a:r>
              <a:rPr lang="el-GR" i="1" dirty="0" err="1"/>
              <a:t>Οὐ</a:t>
            </a:r>
            <a:r>
              <a:rPr lang="el-GR" i="1" dirty="0"/>
              <a:t> πάντες </a:t>
            </a:r>
            <a:r>
              <a:rPr lang="el-GR" i="1" dirty="0" err="1"/>
              <a:t>λογισμοὶ</a:t>
            </a:r>
            <a:r>
              <a:rPr lang="el-GR" i="1" dirty="0"/>
              <a:t> </a:t>
            </a:r>
            <a:r>
              <a:rPr lang="el-GR" i="1" dirty="0" err="1"/>
              <a:t>αὐτὸν</a:t>
            </a:r>
            <a:r>
              <a:rPr lang="fr-FR" i="1" dirty="0"/>
              <a:t> (</a:t>
            </a:r>
            <a:r>
              <a:rPr lang="el-GR" i="1" dirty="0" err="1"/>
              <a:t>δηλ</a:t>
            </a:r>
            <a:r>
              <a:rPr lang="fr-FR" i="1" dirty="0"/>
              <a:t>. </a:t>
            </a:r>
            <a:r>
              <a:rPr lang="el-GR" i="1" dirty="0" err="1"/>
              <a:t>τὸν</a:t>
            </a:r>
            <a:r>
              <a:rPr lang="el-GR" i="1" dirty="0"/>
              <a:t> </a:t>
            </a:r>
            <a:r>
              <a:rPr lang="el-GR" i="1" dirty="0" err="1"/>
              <a:t>νοῦν</a:t>
            </a:r>
            <a:r>
              <a:rPr lang="fr-FR" i="1" dirty="0"/>
              <a:t>) </a:t>
            </a:r>
            <a:r>
              <a:rPr lang="el-GR" i="1" dirty="0" err="1"/>
              <a:t>τῆς</a:t>
            </a:r>
            <a:r>
              <a:rPr lang="el-GR" i="1" dirty="0"/>
              <a:t> </a:t>
            </a:r>
            <a:r>
              <a:rPr lang="el-GR" i="1" dirty="0" err="1"/>
              <a:t>Θεοῦ</a:t>
            </a:r>
            <a:r>
              <a:rPr lang="el-GR" i="1" dirty="0"/>
              <a:t> γνώσεως </a:t>
            </a:r>
            <a:r>
              <a:rPr lang="el-GR" i="1" dirty="0" err="1"/>
              <a:t>ἀποσπῶνται</a:t>
            </a:r>
            <a:r>
              <a:rPr lang="fr-FR" i="1" dirty="0"/>
              <a:t>, </a:t>
            </a:r>
            <a:r>
              <a:rPr lang="el-GR" i="1" dirty="0" err="1"/>
              <a:t>ἀλλὰ</a:t>
            </a:r>
            <a:r>
              <a:rPr lang="el-GR" i="1" dirty="0"/>
              <a:t> </a:t>
            </a:r>
            <a:r>
              <a:rPr lang="el-GR" i="1" u="sng" dirty="0"/>
              <a:t>ἡ </a:t>
            </a:r>
            <a:r>
              <a:rPr lang="el-GR" i="1" u="sng" dirty="0" err="1"/>
              <a:t>ἐξ</a:t>
            </a:r>
            <a:r>
              <a:rPr lang="el-GR" i="1" u="sng" dirty="0"/>
              <a:t> </a:t>
            </a:r>
            <a:r>
              <a:rPr lang="el-GR" i="1" u="sng" dirty="0" err="1"/>
              <a:t>ἐπιθυμίας</a:t>
            </a:r>
            <a:r>
              <a:rPr lang="el-GR" i="1" u="sng" dirty="0"/>
              <a:t> </a:t>
            </a:r>
            <a:r>
              <a:rPr lang="el-GR" i="1" dirty="0"/>
              <a:t>ἤ </a:t>
            </a:r>
            <a:r>
              <a:rPr lang="el-GR" i="1" u="sng" dirty="0" err="1"/>
              <a:t>ἐκ</a:t>
            </a:r>
            <a:r>
              <a:rPr lang="el-GR" i="1" u="sng" dirty="0"/>
              <a:t> </a:t>
            </a:r>
            <a:r>
              <a:rPr lang="el-GR" i="1" u="sng" dirty="0" err="1"/>
              <a:t>θυμοῦ</a:t>
            </a:r>
            <a:r>
              <a:rPr lang="el-GR" i="1" u="sng" dirty="0"/>
              <a:t> </a:t>
            </a:r>
            <a:r>
              <a:rPr lang="el-GR" i="1" dirty="0" err="1"/>
              <a:t>αὐτῷ</a:t>
            </a:r>
            <a:r>
              <a:rPr lang="el-GR" i="1" dirty="0"/>
              <a:t> </a:t>
            </a:r>
            <a:r>
              <a:rPr lang="el-GR" i="1" dirty="0" err="1"/>
              <a:t>ἐπαναστάντες</a:t>
            </a:r>
            <a:r>
              <a:rPr lang="fr-FR" dirty="0"/>
              <a:t>”</a:t>
            </a:r>
            <a:r>
              <a:rPr lang="el-GR" i="1" dirty="0"/>
              <a:t> </a:t>
            </a:r>
            <a:r>
              <a:rPr lang="el-GR" dirty="0"/>
              <a:t>(</a:t>
            </a:r>
            <a:r>
              <a:rPr lang="el-GR" i="1" dirty="0" err="1"/>
              <a:t>Γνωστικὰ</a:t>
            </a:r>
            <a:r>
              <a:rPr lang="el-GR" i="1" dirty="0"/>
              <a:t> Κεφάλαια</a:t>
            </a:r>
            <a:r>
              <a:rPr lang="fr-FR" i="1" dirty="0"/>
              <a:t> VI, 83,</a:t>
            </a:r>
            <a:r>
              <a:rPr lang="fr-FR" dirty="0"/>
              <a:t> Frank. </a:t>
            </a:r>
            <a:r>
              <a:rPr lang="el-GR" dirty="0"/>
              <a:t>σ</a:t>
            </a:r>
            <a:r>
              <a:rPr lang="fr-FR" dirty="0"/>
              <a:t>. 417</a:t>
            </a:r>
            <a:r>
              <a:rPr lang="el-GR" dirty="0"/>
              <a:t>)</a:t>
            </a:r>
            <a:r>
              <a:rPr lang="fr-FR" dirty="0"/>
              <a:t>.</a:t>
            </a:r>
          </a:p>
          <a:p>
            <a:r>
              <a:rPr lang="el-GR" dirty="0"/>
              <a:t>Τα πάθη δηλώνουν τις “</a:t>
            </a:r>
            <a:r>
              <a:rPr lang="el-GR" dirty="0" err="1"/>
              <a:t>ἀλόγιστες</a:t>
            </a:r>
            <a:r>
              <a:rPr lang="el-GR" dirty="0"/>
              <a:t>” κινήσεις της ψυχής και του σώματος, που μόνο όταν υποτάσσονται στον ορθό λόγο -τον νου- εξασφαλίζεται η “φυσιολογία”, δηλαδή η ευστάθεια της υπαρξιακής ενότητας του ανθρώπου.</a:t>
            </a:r>
            <a:r>
              <a:rPr lang="en-GB" dirty="0"/>
              <a:t> </a:t>
            </a:r>
            <a:endParaRPr lang="en-US" dirty="0"/>
          </a:p>
          <a:p>
            <a:r>
              <a:rPr lang="el-GR" dirty="0"/>
              <a:t>Η “πρακτική” δηλώνει την αποδοχή του πνευματικού αγώνα για την καταπολέμηση των νοσηρών λογισμών και την εφαρμογή των </a:t>
            </a:r>
            <a:r>
              <a:rPr lang="el-GR" dirty="0" err="1"/>
              <a:t>θεόδοτων</a:t>
            </a:r>
            <a:r>
              <a:rPr lang="el-GR" dirty="0"/>
              <a:t> εντολών με προορισμό την επίτευξη της απάθειας.</a:t>
            </a:r>
          </a:p>
          <a:p>
            <a:endParaRPr lang="el-GR" dirty="0"/>
          </a:p>
          <a:p>
            <a:endParaRPr lang="el-GR" dirty="0"/>
          </a:p>
          <a:p>
            <a:endParaRPr lang="el-GR" dirty="0"/>
          </a:p>
        </p:txBody>
      </p:sp>
    </p:spTree>
    <p:extLst>
      <p:ext uri="{BB962C8B-B14F-4D97-AF65-F5344CB8AC3E}">
        <p14:creationId xmlns:p14="http://schemas.microsoft.com/office/powerpoint/2010/main" val="127250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31820" y="0"/>
            <a:ext cx="11475076" cy="785611"/>
          </a:xfrm>
        </p:spPr>
        <p:txBody>
          <a:bodyPr/>
          <a:lstStyle/>
          <a:p>
            <a:pPr algn="ctr"/>
            <a:r>
              <a:rPr lang="el-GR" dirty="0"/>
              <a:t>Η «πρακτική» ως η στενή και τεθλιμμένη οδός</a:t>
            </a:r>
          </a:p>
        </p:txBody>
      </p:sp>
      <p:sp>
        <p:nvSpPr>
          <p:cNvPr id="3" name="Θέση περιεχομένου 2"/>
          <p:cNvSpPr>
            <a:spLocks noGrp="1"/>
          </p:cNvSpPr>
          <p:nvPr>
            <p:ph idx="1"/>
          </p:nvPr>
        </p:nvSpPr>
        <p:spPr>
          <a:xfrm>
            <a:off x="0" y="615010"/>
            <a:ext cx="12191999" cy="6242989"/>
          </a:xfrm>
        </p:spPr>
        <p:txBody>
          <a:bodyPr>
            <a:normAutofit/>
          </a:bodyPr>
          <a:lstStyle/>
          <a:p>
            <a:r>
              <a:rPr lang="el-GR" dirty="0"/>
              <a:t>Η πράξη στον Ευάγριο δηλώνει τον αγώνα του μοναχού ενάντια στους δαίμονες. </a:t>
            </a:r>
          </a:p>
          <a:p>
            <a:r>
              <a:rPr lang="el-GR" dirty="0"/>
              <a:t>Η πραγματική </a:t>
            </a:r>
            <a:r>
              <a:rPr lang="el-GR" b="1" dirty="0">
                <a:solidFill>
                  <a:srgbClr val="FF0000"/>
                </a:solidFill>
              </a:rPr>
              <a:t>πράξη</a:t>
            </a:r>
            <a:r>
              <a:rPr lang="el-GR" dirty="0"/>
              <a:t> της </a:t>
            </a:r>
            <a:r>
              <a:rPr lang="el-GR" dirty="0" err="1"/>
              <a:t>ευαγριανής</a:t>
            </a:r>
            <a:r>
              <a:rPr lang="el-GR" dirty="0"/>
              <a:t> διδασκαλίας δεν είναι παρά </a:t>
            </a:r>
            <a:r>
              <a:rPr lang="el-GR" b="1" dirty="0">
                <a:solidFill>
                  <a:srgbClr val="FF0000"/>
                </a:solidFill>
              </a:rPr>
              <a:t>ο αγώνας ενάντια στα πάθη</a:t>
            </a:r>
            <a:r>
              <a:rPr lang="el-GR" dirty="0"/>
              <a:t>.</a:t>
            </a:r>
          </a:p>
          <a:p>
            <a:r>
              <a:rPr lang="el-GR" dirty="0"/>
              <a:t>Η ανάλυση της πρακτικής παρουσιάζεται εκτεταμένη και λεπτομερής. Οι ιεροί νηπτικοί, όπως και όλοι οι Πατέρες της Εκκλησίας, </a:t>
            </a:r>
            <a:r>
              <a:rPr lang="el-GR" b="1" dirty="0"/>
              <a:t>δίνουν μεγάλη σημασία στην πρώτη βαθμίδα της τελείωσης</a:t>
            </a:r>
            <a:r>
              <a:rPr lang="el-GR" dirty="0"/>
              <a:t> όπου ο νους απαλλάσσεται σταδιακά από τις επιρροές του διαβόλου, με απώτερο στόχο την κάθαρση και το φωτισμό.</a:t>
            </a:r>
          </a:p>
          <a:p>
            <a:pPr lvl="0"/>
            <a:r>
              <a:rPr lang="el-GR" dirty="0"/>
              <a:t>Αποτελεί </a:t>
            </a:r>
            <a:r>
              <a:rPr lang="el-GR" u="sng" dirty="0"/>
              <a:t>το πιο επίπονο </a:t>
            </a:r>
            <a:r>
              <a:rPr lang="el-GR" dirty="0"/>
              <a:t>μα και </a:t>
            </a:r>
            <a:r>
              <a:rPr lang="el-GR" u="sng" dirty="0"/>
              <a:t>το πιο αποφασιστικό στάδιο </a:t>
            </a:r>
            <a:r>
              <a:rPr lang="el-GR" dirty="0"/>
              <a:t>του πνευματικού βίου, όπου ο υποψήφιος αγωνιστής οφείλει να δοκιμάσει τον εαυτό του, για να προσδιορίζει την κλίση και τη ροπή της αδιευκρίνιστης βούλησής του. Έτσι, οι πνευματικοί αυτοί γέροντες περιγράφουν τη νομοτέλεια του πνευματικού αγώνα: “</a:t>
            </a:r>
            <a:r>
              <a:rPr lang="el-GR" i="1" dirty="0" err="1"/>
              <a:t>Ὥσπερ</a:t>
            </a:r>
            <a:r>
              <a:rPr lang="el-GR" i="1" dirty="0"/>
              <a:t> </a:t>
            </a:r>
            <a:r>
              <a:rPr lang="el-GR" i="1" dirty="0" err="1"/>
              <a:t>τὸν</a:t>
            </a:r>
            <a:r>
              <a:rPr lang="el-GR" i="1" dirty="0"/>
              <a:t> </a:t>
            </a:r>
            <a:r>
              <a:rPr lang="el-GR" i="1" dirty="0" err="1"/>
              <a:t>κόπον</a:t>
            </a:r>
            <a:r>
              <a:rPr lang="el-GR" i="1" dirty="0"/>
              <a:t> δέχεται χαρά, </a:t>
            </a:r>
            <a:r>
              <a:rPr lang="el-GR" i="1" dirty="0" err="1"/>
              <a:t>οὕτω</a:t>
            </a:r>
            <a:r>
              <a:rPr lang="el-GR" i="1" dirty="0"/>
              <a:t> </a:t>
            </a:r>
            <a:r>
              <a:rPr lang="el-GR" i="1" dirty="0" err="1"/>
              <a:t>καὶ</a:t>
            </a:r>
            <a:r>
              <a:rPr lang="el-GR" i="1" dirty="0"/>
              <a:t> </a:t>
            </a:r>
            <a:r>
              <a:rPr lang="el-GR" i="1" dirty="0" err="1"/>
              <a:t>τὴν</a:t>
            </a:r>
            <a:r>
              <a:rPr lang="el-GR" i="1" dirty="0"/>
              <a:t> </a:t>
            </a:r>
            <a:r>
              <a:rPr lang="el-GR" i="1" dirty="0" err="1"/>
              <a:t>πρακτικὴν</a:t>
            </a:r>
            <a:r>
              <a:rPr lang="el-GR" i="1" dirty="0"/>
              <a:t> </a:t>
            </a:r>
            <a:r>
              <a:rPr lang="el-GR" i="1" dirty="0" err="1"/>
              <a:t>γνῶσιν</a:t>
            </a:r>
            <a:r>
              <a:rPr lang="el-GR" i="1" dirty="0"/>
              <a:t> </a:t>
            </a:r>
            <a:r>
              <a:rPr lang="el-GR" i="1" dirty="0" err="1"/>
              <a:t>Θεοῦ</a:t>
            </a:r>
            <a:r>
              <a:rPr lang="el-GR" dirty="0"/>
              <a:t>” (</a:t>
            </a:r>
            <a:r>
              <a:rPr lang="el-GR" i="1" dirty="0">
                <a:ea typeface="Times New Roman" panose="02020603050405020304" pitchFamily="18" charset="0"/>
              </a:rPr>
              <a:t>Σχόλια </a:t>
            </a:r>
            <a:r>
              <a:rPr lang="el-GR" i="1" dirty="0" err="1">
                <a:ea typeface="Times New Roman" panose="02020603050405020304" pitchFamily="18" charset="0"/>
              </a:rPr>
              <a:t>εἰς</a:t>
            </a:r>
            <a:r>
              <a:rPr lang="el-GR" i="1" dirty="0">
                <a:ea typeface="Times New Roman" panose="02020603050405020304" pitchFamily="18" charset="0"/>
              </a:rPr>
              <a:t> </a:t>
            </a:r>
            <a:r>
              <a:rPr lang="el-GR" i="1" dirty="0" err="1">
                <a:ea typeface="Times New Roman" panose="02020603050405020304" pitchFamily="18" charset="0"/>
              </a:rPr>
              <a:t>τοὺς</a:t>
            </a:r>
            <a:r>
              <a:rPr lang="el-GR" i="1" dirty="0">
                <a:ea typeface="Times New Roman" panose="02020603050405020304" pitchFamily="18" charset="0"/>
              </a:rPr>
              <a:t> Ψαλμούς</a:t>
            </a:r>
            <a:r>
              <a:rPr lang="el-GR" dirty="0">
                <a:ea typeface="Times New Roman" panose="02020603050405020304" pitchFamily="18" charset="0"/>
              </a:rPr>
              <a:t>, </a:t>
            </a:r>
            <a:r>
              <a:rPr lang="en-GB" dirty="0">
                <a:ea typeface="Times New Roman" panose="02020603050405020304" pitchFamily="18" charset="0"/>
              </a:rPr>
              <a:t>PG</a:t>
            </a:r>
            <a:r>
              <a:rPr lang="el-GR" dirty="0">
                <a:ea typeface="Times New Roman" panose="02020603050405020304" pitchFamily="18" charset="0"/>
              </a:rPr>
              <a:t> 12, 1927 </a:t>
            </a:r>
            <a:r>
              <a:rPr lang="en-GB" dirty="0">
                <a:ea typeface="Times New Roman" panose="02020603050405020304" pitchFamily="18" charset="0"/>
              </a:rPr>
              <a:t>C</a:t>
            </a:r>
            <a:r>
              <a:rPr lang="el-GR" dirty="0">
                <a:ea typeface="Times New Roman" panose="02020603050405020304" pitchFamily="18" charset="0"/>
              </a:rPr>
              <a:t>).</a:t>
            </a:r>
            <a:r>
              <a:rPr lang="el-GR" dirty="0"/>
              <a:t>  </a:t>
            </a:r>
          </a:p>
          <a:p>
            <a:endParaRPr lang="el-GR" dirty="0"/>
          </a:p>
        </p:txBody>
      </p:sp>
    </p:spTree>
    <p:extLst>
      <p:ext uri="{BB962C8B-B14F-4D97-AF65-F5344CB8AC3E}">
        <p14:creationId xmlns:p14="http://schemas.microsoft.com/office/powerpoint/2010/main" val="973023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5843" y="1"/>
            <a:ext cx="10980313" cy="566670"/>
          </a:xfrm>
        </p:spPr>
        <p:txBody>
          <a:bodyPr>
            <a:normAutofit fontScale="90000"/>
          </a:bodyPr>
          <a:lstStyle/>
          <a:p>
            <a:pPr algn="ctr"/>
            <a:r>
              <a:rPr lang="el-GR" dirty="0"/>
              <a:t>Η «πρακτική» ως η στενή και τεθλιμμένη οδός</a:t>
            </a:r>
          </a:p>
        </p:txBody>
      </p:sp>
      <p:sp>
        <p:nvSpPr>
          <p:cNvPr id="3" name="Θέση περιεχομένου 2"/>
          <p:cNvSpPr>
            <a:spLocks noGrp="1"/>
          </p:cNvSpPr>
          <p:nvPr>
            <p:ph idx="1"/>
          </p:nvPr>
        </p:nvSpPr>
        <p:spPr>
          <a:xfrm>
            <a:off x="0" y="457200"/>
            <a:ext cx="12093262" cy="6400800"/>
          </a:xfrm>
        </p:spPr>
        <p:txBody>
          <a:bodyPr>
            <a:normAutofit lnSpcReduction="10000"/>
          </a:bodyPr>
          <a:lstStyle/>
          <a:p>
            <a:r>
              <a:rPr lang="el-GR" dirty="0"/>
              <a:t>Στην ασκητική γραμματεία τονίζεται ότι πρακτική είναι η “</a:t>
            </a:r>
            <a:r>
              <a:rPr lang="el-GR" i="1" dirty="0"/>
              <a:t>στενή </a:t>
            </a:r>
            <a:r>
              <a:rPr lang="el-GR" i="1" dirty="0" err="1"/>
              <a:t>καί</a:t>
            </a:r>
            <a:r>
              <a:rPr lang="el-GR" i="1" dirty="0"/>
              <a:t> τεθλιμμένη </a:t>
            </a:r>
            <a:r>
              <a:rPr lang="el-GR" i="1" dirty="0" err="1"/>
              <a:t>ὁδός</a:t>
            </a:r>
            <a:r>
              <a:rPr lang="el-GR" dirty="0"/>
              <a:t>” (</a:t>
            </a:r>
            <a:r>
              <a:rPr lang="el-GR" i="1" dirty="0" err="1"/>
              <a:t>Κατὰ</a:t>
            </a:r>
            <a:r>
              <a:rPr lang="el-GR" i="1" dirty="0"/>
              <a:t> </a:t>
            </a:r>
            <a:r>
              <a:rPr lang="el-GR" i="1" dirty="0" err="1"/>
              <a:t>Ματθαῖον</a:t>
            </a:r>
            <a:r>
              <a:rPr lang="en-GB" dirty="0"/>
              <a:t> 7, 13-15</a:t>
            </a:r>
            <a:r>
              <a:rPr lang="el-GR" dirty="0"/>
              <a:t>), που για να τη διαβεί ο άνθρωπος διαφυλάσσοντας την ακεραιότητά του, απαιτείται μόχθος, κόπος και αγώνας.</a:t>
            </a:r>
          </a:p>
          <a:p>
            <a:pPr lvl="0"/>
            <a:r>
              <a:rPr lang="el-GR" dirty="0"/>
              <a:t>Ο Μακάριος ο Αιγύπτιος παρατηρεί ότι κανένας δεν μπορεί να μετέχει στο αγαθό ή να εισέλθει στην αληθινή ζωή “</a:t>
            </a:r>
            <a:r>
              <a:rPr lang="el-GR" i="1" dirty="0" err="1"/>
              <a:t>ἀκαμάτως</a:t>
            </a:r>
            <a:r>
              <a:rPr lang="el-GR" dirty="0"/>
              <a:t>”</a:t>
            </a:r>
            <a:r>
              <a:rPr lang="en-GB"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οὐδεὶς</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αὐτοῖς</a:t>
            </a:r>
            <a:r>
              <a:rPr lang="en-GB"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δώσει</a:t>
            </a:r>
            <a:r>
              <a:rPr lang="en-GB"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ταύτην</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ἄνευ</a:t>
            </a:r>
            <a:r>
              <a:rPr lang="en-GB"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καμάτου</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καὶ</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ἀγῶνος</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ἐπειδὴ</a:t>
            </a:r>
            <a:r>
              <a:rPr lang="en-GB"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στενή</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ἐστι</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καὶ</a:t>
            </a:r>
            <a:r>
              <a:rPr lang="en-GB"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τεθλιμμένη</a:t>
            </a:r>
            <a:r>
              <a:rPr lang="en-GB"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ἡ</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ὁδός</a:t>
            </a:r>
            <a:r>
              <a:rPr lang="en-GB"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Δι’ </a:t>
            </a:r>
            <a:r>
              <a:rPr lang="el-GR" i="1" dirty="0" err="1">
                <a:ea typeface="Times New Roman" panose="02020603050405020304" pitchFamily="18" charset="0"/>
                <a:cs typeface="Times New Roman" panose="02020603050405020304" pitchFamily="18" charset="0"/>
              </a:rPr>
              <a:t>αὐτῆς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τῆς</a:t>
            </a:r>
            <a:r>
              <a:rPr lang="el-GR" i="1" dirty="0">
                <a:ea typeface="Times New Roman" panose="02020603050405020304" pitchFamily="18" charset="0"/>
                <a:cs typeface="Times New Roman" panose="02020603050405020304" pitchFamily="18" charset="0"/>
              </a:rPr>
              <a:t> τραχείας </a:t>
            </a:r>
            <a:r>
              <a:rPr lang="el-GR" i="1" dirty="0" err="1">
                <a:ea typeface="Times New Roman" panose="02020603050405020304" pitchFamily="18" charset="0"/>
                <a:cs typeface="Times New Roman" panose="02020603050405020304" pitchFamily="18" charset="0"/>
              </a:rPr>
              <a:t>ὁδοῦ</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καὶ</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διοδεῦσαι</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χρή</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καὶ</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ὑπομεῖναι</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καὶ</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θλιβῆναι</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καὶ</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οὕτως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εἰσελθεῖν</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εἰς</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τὴν</a:t>
            </a:r>
            <a:r>
              <a:rPr lang="el-GR"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ζωήν</a:t>
            </a:r>
            <a:r>
              <a:rPr lang="el-GR" dirty="0">
                <a:ea typeface="Times New Roman" panose="02020603050405020304" pitchFamily="18" charset="0"/>
                <a:cs typeface="Times New Roman" panose="02020603050405020304" pitchFamily="18" charset="0"/>
              </a:rPr>
              <a:t>”</a:t>
            </a:r>
            <a:r>
              <a:rPr lang="el-GR" i="1" dirty="0">
                <a:ea typeface="Times New Roman" panose="02020603050405020304" pitchFamily="18" charset="0"/>
                <a:cs typeface="Times New Roman" panose="02020603050405020304" pitchFamily="18" charset="0"/>
              </a:rPr>
              <a:t> </a:t>
            </a:r>
            <a:r>
              <a:rPr lang="el-GR" dirty="0">
                <a:ea typeface="Times New Roman" panose="02020603050405020304" pitchFamily="18" charset="0"/>
                <a:cs typeface="Times New Roman" panose="02020603050405020304" pitchFamily="18" charset="0"/>
              </a:rPr>
              <a:t>(</a:t>
            </a:r>
            <a:r>
              <a:rPr lang="el-GR" i="1" dirty="0" err="1">
                <a:ea typeface="Times New Roman" panose="02020603050405020304" pitchFamily="18" charset="0"/>
                <a:cs typeface="Times New Roman" panose="02020603050405020304" pitchFamily="18" charset="0"/>
              </a:rPr>
              <a:t>Ὁμιλίαι</a:t>
            </a:r>
            <a:r>
              <a:rPr lang="en-GB" i="1" dirty="0">
                <a:ea typeface="Times New Roman" panose="02020603050405020304" pitchFamily="18" charset="0"/>
                <a:cs typeface="Times New Roman" panose="02020603050405020304" pitchFamily="18" charset="0"/>
              </a:rPr>
              <a:t> </a:t>
            </a:r>
            <a:r>
              <a:rPr lang="el-GR" i="1" dirty="0" err="1">
                <a:ea typeface="Times New Roman" panose="02020603050405020304" pitchFamily="18" charset="0"/>
                <a:cs typeface="Times New Roman" panose="02020603050405020304" pitchFamily="18" charset="0"/>
              </a:rPr>
              <a:t>Πνευματικαὶ</a:t>
            </a:r>
            <a:r>
              <a:rPr lang="en-GB" i="1" dirty="0">
                <a:ea typeface="Times New Roman" panose="02020603050405020304" pitchFamily="18" charset="0"/>
                <a:cs typeface="Times New Roman" panose="02020603050405020304" pitchFamily="18" charset="0"/>
              </a:rPr>
              <a:t> </a:t>
            </a:r>
            <a:r>
              <a:rPr lang="el-GR" i="1" dirty="0">
                <a:ea typeface="Times New Roman" panose="02020603050405020304" pitchFamily="18" charset="0"/>
                <a:cs typeface="Times New Roman" panose="02020603050405020304" pitchFamily="18" charset="0"/>
              </a:rPr>
              <a:t>ΚΖ΄</a:t>
            </a:r>
            <a:r>
              <a:rPr lang="en-GB" i="1" dirty="0">
                <a:ea typeface="Times New Roman" panose="02020603050405020304" pitchFamily="18" charset="0"/>
                <a:cs typeface="Times New Roman" panose="02020603050405020304" pitchFamily="18" charset="0"/>
              </a:rPr>
              <a:t>,</a:t>
            </a:r>
            <a:r>
              <a:rPr lang="en-GB" dirty="0">
                <a:ea typeface="Times New Roman" panose="02020603050405020304" pitchFamily="18" charset="0"/>
                <a:cs typeface="Times New Roman" panose="02020603050405020304" pitchFamily="18" charset="0"/>
              </a:rPr>
              <a:t> PG 34, 708 C</a:t>
            </a:r>
            <a:r>
              <a:rPr lang="el-GR" dirty="0">
                <a:ea typeface="Times New Roman" panose="02020603050405020304" pitchFamily="18" charset="0"/>
                <a:cs typeface="Times New Roman" panose="02020603050405020304" pitchFamily="18" charset="0"/>
              </a:rPr>
              <a:t>).</a:t>
            </a:r>
          </a:p>
          <a:p>
            <a:r>
              <a:rPr lang="el-GR" dirty="0"/>
              <a:t>Ο Διάδοχος επεξηγεί για ποιο λόγο η οδός της αρετής, ενώ αρχικά παρουσιάζεται οδυνηρή και τραχιά, στη συνέχεια αποδεικνύεται ευχάριστη και άνετη. Η αιτία εντοπίζεται στην ηδυπάθεια της ανθρώπινης φύσης, που από τα σπάργανά της ακόμα ρέπει προς τη φιληδονία και την κακία: "</a:t>
            </a:r>
            <a:r>
              <a:rPr lang="el-GR" i="1" dirty="0"/>
              <a:t>ἡ </a:t>
            </a:r>
            <a:r>
              <a:rPr lang="el-GR" i="1" dirty="0" err="1"/>
              <a:t>τῆς</a:t>
            </a:r>
            <a:r>
              <a:rPr lang="el-GR" i="1" dirty="0"/>
              <a:t> </a:t>
            </a:r>
            <a:r>
              <a:rPr lang="el-GR" i="1" dirty="0" err="1"/>
              <a:t>ἀρετῆς</a:t>
            </a:r>
            <a:r>
              <a:rPr lang="el-GR" i="1" dirty="0"/>
              <a:t> </a:t>
            </a:r>
            <a:r>
              <a:rPr lang="el-GR" i="1" dirty="0" err="1"/>
              <a:t>ὁδὸς</a:t>
            </a:r>
            <a:r>
              <a:rPr lang="el-GR" i="1" dirty="0"/>
              <a:t> </a:t>
            </a:r>
            <a:r>
              <a:rPr lang="el-GR" i="1" dirty="0" err="1"/>
              <a:t>τοῖς</a:t>
            </a:r>
            <a:r>
              <a:rPr lang="el-GR" i="1" dirty="0"/>
              <a:t> </a:t>
            </a:r>
            <a:r>
              <a:rPr lang="el-GR" i="1" dirty="0" err="1"/>
              <a:t>μὲν</a:t>
            </a:r>
            <a:r>
              <a:rPr lang="el-GR" i="1" dirty="0"/>
              <a:t> </a:t>
            </a:r>
            <a:r>
              <a:rPr lang="el-GR" i="1" dirty="0" err="1"/>
              <a:t>ἀρχομένοις</a:t>
            </a:r>
            <a:r>
              <a:rPr lang="el-GR" i="1" dirty="0"/>
              <a:t> </a:t>
            </a:r>
            <a:r>
              <a:rPr lang="el-GR" i="1" dirty="0" err="1"/>
              <a:t>ἐρᾶν</a:t>
            </a:r>
            <a:r>
              <a:rPr lang="el-GR" i="1" dirty="0"/>
              <a:t> </a:t>
            </a:r>
            <a:r>
              <a:rPr lang="el-GR" i="1" dirty="0" err="1"/>
              <a:t>τῆς</a:t>
            </a:r>
            <a:r>
              <a:rPr lang="el-GR" i="1" dirty="0"/>
              <a:t> </a:t>
            </a:r>
            <a:r>
              <a:rPr lang="el-GR" i="1" dirty="0" err="1"/>
              <a:t>εὐσεβείας</a:t>
            </a:r>
            <a:r>
              <a:rPr lang="el-GR" i="1" dirty="0"/>
              <a:t> </a:t>
            </a:r>
            <a:r>
              <a:rPr lang="el-GR" i="1" dirty="0" err="1"/>
              <a:t>τραχεῖα</a:t>
            </a:r>
            <a:r>
              <a:rPr lang="el-GR" i="1" dirty="0"/>
              <a:t> λίαν </a:t>
            </a:r>
            <a:r>
              <a:rPr lang="el-GR" i="1" dirty="0" err="1"/>
              <a:t>καὶ</a:t>
            </a:r>
            <a:r>
              <a:rPr lang="el-GR" i="1" dirty="0"/>
              <a:t> </a:t>
            </a:r>
            <a:r>
              <a:rPr lang="el-GR" i="1" dirty="0" err="1"/>
              <a:t>κατάστυγνος</a:t>
            </a:r>
            <a:r>
              <a:rPr lang="el-GR" i="1" dirty="0"/>
              <a:t> φαίνεται </a:t>
            </a:r>
            <a:r>
              <a:rPr lang="el-GR" i="1" dirty="0" err="1"/>
              <a:t>οὐ</a:t>
            </a:r>
            <a:r>
              <a:rPr lang="el-GR" i="1" dirty="0"/>
              <a:t> </a:t>
            </a:r>
            <a:r>
              <a:rPr lang="el-GR" i="1" dirty="0" err="1"/>
              <a:t>διὰ</a:t>
            </a:r>
            <a:r>
              <a:rPr lang="el-GR" i="1" dirty="0"/>
              <a:t> </a:t>
            </a:r>
            <a:r>
              <a:rPr lang="el-GR" i="1" dirty="0" err="1"/>
              <a:t>τό</a:t>
            </a:r>
            <a:r>
              <a:rPr lang="el-GR" i="1" dirty="0"/>
              <a:t> </a:t>
            </a:r>
            <a:r>
              <a:rPr lang="el-GR" i="1" dirty="0" err="1"/>
              <a:t>ἐκείνην</a:t>
            </a:r>
            <a:r>
              <a:rPr lang="el-GR" i="1" dirty="0"/>
              <a:t> </a:t>
            </a:r>
            <a:r>
              <a:rPr lang="el-GR" i="1" dirty="0" err="1"/>
              <a:t>δὲ</a:t>
            </a:r>
            <a:r>
              <a:rPr lang="el-GR" i="1" dirty="0"/>
              <a:t> ταύτην </a:t>
            </a:r>
            <a:r>
              <a:rPr lang="el-GR" i="1" dirty="0" err="1"/>
              <a:t>εἶναι</a:t>
            </a:r>
            <a:r>
              <a:rPr lang="el-GR" i="1" dirty="0"/>
              <a:t>, </a:t>
            </a:r>
            <a:r>
              <a:rPr lang="el-GR" i="1" dirty="0" err="1"/>
              <a:t>ἀλλά</a:t>
            </a:r>
            <a:r>
              <a:rPr lang="el-GR" i="1" dirty="0"/>
              <a:t> </a:t>
            </a:r>
            <a:r>
              <a:rPr lang="el-GR" i="1" dirty="0" err="1"/>
              <a:t>διὰ</a:t>
            </a:r>
            <a:r>
              <a:rPr lang="el-GR" i="1" dirty="0"/>
              <a:t> </a:t>
            </a:r>
            <a:r>
              <a:rPr lang="el-GR" i="1" dirty="0" err="1"/>
              <a:t>τὸ</a:t>
            </a:r>
            <a:r>
              <a:rPr lang="el-GR" i="1" dirty="0"/>
              <a:t> </a:t>
            </a:r>
            <a:r>
              <a:rPr lang="el-GR" i="1" dirty="0" err="1"/>
              <a:t>τὴν</a:t>
            </a:r>
            <a:r>
              <a:rPr lang="el-GR" i="1" dirty="0"/>
              <a:t> </a:t>
            </a:r>
            <a:r>
              <a:rPr lang="el-GR" i="1" dirty="0" err="1"/>
              <a:t>ἀνθρωπείαν</a:t>
            </a:r>
            <a:r>
              <a:rPr lang="el-GR" i="1" dirty="0"/>
              <a:t> φύσιν </a:t>
            </a:r>
            <a:r>
              <a:rPr lang="el-GR" i="1" dirty="0" err="1"/>
              <a:t>εὐθὺς</a:t>
            </a:r>
            <a:r>
              <a:rPr lang="el-GR" i="1" dirty="0"/>
              <a:t> </a:t>
            </a:r>
            <a:r>
              <a:rPr lang="el-GR" i="1" dirty="0" err="1"/>
              <a:t>ἐκ</a:t>
            </a:r>
            <a:r>
              <a:rPr lang="el-GR" i="1" dirty="0"/>
              <a:t> </a:t>
            </a:r>
            <a:r>
              <a:rPr lang="el-GR" i="1" dirty="0" err="1"/>
              <a:t>γαστρὸς</a:t>
            </a:r>
            <a:r>
              <a:rPr lang="el-GR" i="1" dirty="0"/>
              <a:t> </a:t>
            </a:r>
            <a:r>
              <a:rPr lang="el-GR" i="1" dirty="0" err="1"/>
              <a:t>τῷ</a:t>
            </a:r>
            <a:r>
              <a:rPr lang="el-GR" i="1" dirty="0"/>
              <a:t> </a:t>
            </a:r>
            <a:r>
              <a:rPr lang="el-GR" i="1" dirty="0" err="1"/>
              <a:t>πλάττει</a:t>
            </a:r>
            <a:r>
              <a:rPr lang="el-GR" i="1" dirty="0"/>
              <a:t> </a:t>
            </a:r>
            <a:r>
              <a:rPr lang="el-GR" i="1" dirty="0" err="1"/>
              <a:t>συναναστρέφεσθαι</a:t>
            </a:r>
            <a:r>
              <a:rPr lang="el-GR" i="1" dirty="0"/>
              <a:t> </a:t>
            </a:r>
            <a:r>
              <a:rPr lang="el-GR" i="1" dirty="0" err="1"/>
              <a:t>τῶν</a:t>
            </a:r>
            <a:r>
              <a:rPr lang="el-GR" i="1" dirty="0"/>
              <a:t> </a:t>
            </a:r>
            <a:r>
              <a:rPr lang="el-GR" i="1" dirty="0" err="1"/>
              <a:t>ἡδονῶν</a:t>
            </a:r>
            <a:r>
              <a:rPr lang="el-GR" i="1" dirty="0"/>
              <a:t>· </a:t>
            </a:r>
            <a:r>
              <a:rPr lang="el-GR" i="1" dirty="0" err="1"/>
              <a:t>τοῖς</a:t>
            </a:r>
            <a:r>
              <a:rPr lang="el-GR" i="1" dirty="0"/>
              <a:t> </a:t>
            </a:r>
            <a:r>
              <a:rPr lang="el-GR" i="1" dirty="0" err="1"/>
              <a:t>δὲ</a:t>
            </a:r>
            <a:r>
              <a:rPr lang="el-GR" i="1" dirty="0"/>
              <a:t> </a:t>
            </a:r>
            <a:r>
              <a:rPr lang="el-GR" i="1" dirty="0" err="1"/>
              <a:t>τὸ</a:t>
            </a:r>
            <a:r>
              <a:rPr lang="el-GR" i="1" dirty="0"/>
              <a:t> μέσον </a:t>
            </a:r>
            <a:r>
              <a:rPr lang="el-GR" i="1" dirty="0" err="1"/>
              <a:t>αὐτῆς</a:t>
            </a:r>
            <a:r>
              <a:rPr lang="el-GR" i="1" dirty="0"/>
              <a:t> </a:t>
            </a:r>
            <a:r>
              <a:rPr lang="el-GR" i="1" dirty="0" err="1"/>
              <a:t>παρελθεῖν</a:t>
            </a:r>
            <a:r>
              <a:rPr lang="el-GR" i="1" dirty="0"/>
              <a:t> </a:t>
            </a:r>
            <a:r>
              <a:rPr lang="el-GR" i="1" dirty="0" err="1"/>
              <a:t>δυναμένοις</a:t>
            </a:r>
            <a:r>
              <a:rPr lang="el-GR" i="1" dirty="0"/>
              <a:t> </a:t>
            </a:r>
            <a:r>
              <a:rPr lang="el-GR" i="1" dirty="0" err="1"/>
              <a:t>προσηνὴς</a:t>
            </a:r>
            <a:r>
              <a:rPr lang="el-GR" i="1" dirty="0"/>
              <a:t> </a:t>
            </a:r>
            <a:r>
              <a:rPr lang="el-GR" i="1" dirty="0" err="1"/>
              <a:t>ὅλη</a:t>
            </a:r>
            <a:r>
              <a:rPr lang="el-GR" i="1" dirty="0"/>
              <a:t> </a:t>
            </a:r>
            <a:r>
              <a:rPr lang="el-GR" i="1" dirty="0" err="1"/>
              <a:t>καὶ</a:t>
            </a:r>
            <a:r>
              <a:rPr lang="el-GR" i="1" dirty="0"/>
              <a:t> </a:t>
            </a:r>
            <a:r>
              <a:rPr lang="el-GR" i="1" dirty="0" err="1"/>
              <a:t>ἄνετος</a:t>
            </a:r>
            <a:r>
              <a:rPr lang="el-GR" i="1" dirty="0"/>
              <a:t> </a:t>
            </a:r>
            <a:r>
              <a:rPr lang="el-GR" i="1" dirty="0" err="1"/>
              <a:t>δείκνυται</a:t>
            </a:r>
            <a:r>
              <a:rPr lang="el-GR" dirty="0"/>
              <a:t>"</a:t>
            </a:r>
            <a:r>
              <a:rPr lang="el-GR" i="1" dirty="0"/>
              <a:t> </a:t>
            </a:r>
            <a:r>
              <a:rPr lang="el-GR" dirty="0"/>
              <a:t>(</a:t>
            </a:r>
            <a:r>
              <a:rPr lang="el-GR" i="1" dirty="0" err="1"/>
              <a:t>Ἑκατὸ</a:t>
            </a:r>
            <a:r>
              <a:rPr lang="el-GR" i="1" dirty="0"/>
              <a:t> </a:t>
            </a:r>
            <a:r>
              <a:rPr lang="el-GR" i="1" dirty="0" err="1"/>
              <a:t>Γνωστικὰ</a:t>
            </a:r>
            <a:r>
              <a:rPr lang="el-GR" i="1" dirty="0"/>
              <a:t> Κεφάλαια </a:t>
            </a:r>
            <a:r>
              <a:rPr lang="el-GR" i="1" dirty="0" err="1"/>
              <a:t>ςγ</a:t>
            </a:r>
            <a:r>
              <a:rPr lang="el-GR" i="1" dirty="0"/>
              <a:t>΄,</a:t>
            </a:r>
            <a:r>
              <a:rPr lang="el-GR" dirty="0"/>
              <a:t> </a:t>
            </a:r>
            <a:r>
              <a:rPr lang="en-GB" dirty="0" err="1"/>
              <a:t>SChr</a:t>
            </a:r>
            <a:r>
              <a:rPr lang="el-GR" dirty="0"/>
              <a:t>5, σ. 154).</a:t>
            </a:r>
          </a:p>
          <a:p>
            <a:endParaRPr lang="el-GR" dirty="0"/>
          </a:p>
        </p:txBody>
      </p:sp>
    </p:spTree>
    <p:extLst>
      <p:ext uri="{BB962C8B-B14F-4D97-AF65-F5344CB8AC3E}">
        <p14:creationId xmlns:p14="http://schemas.microsoft.com/office/powerpoint/2010/main" val="4064103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39143" y="1"/>
            <a:ext cx="11513713" cy="476517"/>
          </a:xfrm>
        </p:spPr>
        <p:txBody>
          <a:bodyPr>
            <a:normAutofit fontScale="90000"/>
          </a:bodyPr>
          <a:lstStyle/>
          <a:p>
            <a:pPr algn="ctr"/>
            <a:r>
              <a:rPr lang="el-GR" dirty="0"/>
              <a:t>Η «πρακτική» ως η στενή και τεθλιμμένη οδός</a:t>
            </a:r>
          </a:p>
        </p:txBody>
      </p:sp>
      <p:sp>
        <p:nvSpPr>
          <p:cNvPr id="3" name="Θέση περιεχομένου 2"/>
          <p:cNvSpPr>
            <a:spLocks noGrp="1"/>
          </p:cNvSpPr>
          <p:nvPr>
            <p:ph idx="1"/>
          </p:nvPr>
        </p:nvSpPr>
        <p:spPr>
          <a:xfrm>
            <a:off x="0" y="476518"/>
            <a:ext cx="12192000" cy="6381482"/>
          </a:xfrm>
        </p:spPr>
        <p:txBody>
          <a:bodyPr>
            <a:normAutofit fontScale="92500" lnSpcReduction="10000"/>
          </a:bodyPr>
          <a:lstStyle/>
          <a:p>
            <a:r>
              <a:rPr lang="el-GR" dirty="0"/>
              <a:t>Σύμφωνα με τον </a:t>
            </a:r>
            <a:r>
              <a:rPr lang="el-GR" dirty="0" err="1"/>
              <a:t>Ευάγριο</a:t>
            </a:r>
            <a:r>
              <a:rPr lang="el-GR" dirty="0"/>
              <a:t>, ο </a:t>
            </a:r>
            <a:r>
              <a:rPr lang="el-GR" b="1" dirty="0"/>
              <a:t>πόνος της πρακτικής </a:t>
            </a:r>
            <a:r>
              <a:rPr lang="el-GR" dirty="0"/>
              <a:t>συνδέεται άμεσα με το τραγικό </a:t>
            </a:r>
            <a:r>
              <a:rPr lang="el-GR" b="1" dirty="0"/>
              <a:t>επεισόδιο της πτώσης</a:t>
            </a:r>
            <a:r>
              <a:rPr lang="el-GR" dirty="0"/>
              <a:t>: «</a:t>
            </a:r>
            <a:r>
              <a:rPr lang="el-GR" i="1" dirty="0" err="1"/>
              <a:t>Ψυχὴ</a:t>
            </a:r>
            <a:r>
              <a:rPr lang="el-GR" i="1" dirty="0"/>
              <a:t> </a:t>
            </a:r>
            <a:r>
              <a:rPr lang="el-GR" i="1" dirty="0" err="1"/>
              <a:t>ἁμαρτωλός</a:t>
            </a:r>
            <a:r>
              <a:rPr lang="el-GR" i="1" dirty="0"/>
              <a:t> </a:t>
            </a:r>
            <a:r>
              <a:rPr lang="el-GR" i="1" dirty="0" err="1"/>
              <a:t>ἐστιν</a:t>
            </a:r>
            <a:r>
              <a:rPr lang="el-GR" i="1" dirty="0"/>
              <a:t> ὁ </a:t>
            </a:r>
            <a:r>
              <a:rPr lang="el-GR" i="1" dirty="0" err="1"/>
              <a:t>νοῦς</a:t>
            </a:r>
            <a:r>
              <a:rPr lang="el-GR" i="1" dirty="0"/>
              <a:t> ὁ </a:t>
            </a:r>
            <a:r>
              <a:rPr lang="el-GR" i="1" dirty="0" err="1"/>
              <a:t>διὰ</a:t>
            </a:r>
            <a:r>
              <a:rPr lang="el-GR" i="1" dirty="0"/>
              <a:t> </a:t>
            </a:r>
            <a:r>
              <a:rPr lang="el-GR" i="1" dirty="0" err="1"/>
              <a:t>τὴν</a:t>
            </a:r>
            <a:r>
              <a:rPr lang="el-GR" i="1" dirty="0"/>
              <a:t> </a:t>
            </a:r>
            <a:r>
              <a:rPr lang="el-GR" i="1" dirty="0" err="1"/>
              <a:t>ἀμέλειαν</a:t>
            </a:r>
            <a:r>
              <a:rPr lang="el-GR" i="1" dirty="0"/>
              <a:t> </a:t>
            </a:r>
            <a:r>
              <a:rPr lang="el-GR" i="1" dirty="0" err="1"/>
              <a:t>αὐτοῦ</a:t>
            </a:r>
            <a:r>
              <a:rPr lang="el-GR" i="1" dirty="0"/>
              <a:t> </a:t>
            </a:r>
            <a:r>
              <a:rPr lang="el-GR" i="1" dirty="0" err="1"/>
              <a:t>τῆς</a:t>
            </a:r>
            <a:r>
              <a:rPr lang="el-GR" i="1" dirty="0"/>
              <a:t> </a:t>
            </a:r>
            <a:r>
              <a:rPr lang="el-GR" i="1" dirty="0" err="1"/>
              <a:t>τῆς</a:t>
            </a:r>
            <a:r>
              <a:rPr lang="el-GR" i="1" dirty="0"/>
              <a:t> </a:t>
            </a:r>
            <a:r>
              <a:rPr lang="el-GR" i="1" dirty="0" err="1"/>
              <a:t>ἁγίας</a:t>
            </a:r>
            <a:r>
              <a:rPr lang="el-GR" i="1" dirty="0"/>
              <a:t> </a:t>
            </a:r>
            <a:r>
              <a:rPr lang="el-GR" i="1" dirty="0" err="1"/>
              <a:t>μονάδος</a:t>
            </a:r>
            <a:r>
              <a:rPr lang="el-GR" i="1" dirty="0"/>
              <a:t> θεωρίας </a:t>
            </a:r>
            <a:r>
              <a:rPr lang="el-GR" i="1" dirty="0" err="1"/>
              <a:t>ἐκπεσών</a:t>
            </a:r>
            <a:r>
              <a:rPr lang="el-GR" i="1" dirty="0"/>
              <a:t> τε </a:t>
            </a:r>
            <a:r>
              <a:rPr lang="el-GR" i="1" dirty="0" err="1"/>
              <a:t>καὶ</a:t>
            </a:r>
            <a:r>
              <a:rPr lang="el-GR" i="1" dirty="0"/>
              <a:t> </a:t>
            </a:r>
            <a:r>
              <a:rPr lang="el-GR" i="1" dirty="0" err="1"/>
              <a:t>χρείαν</a:t>
            </a:r>
            <a:r>
              <a:rPr lang="el-GR" i="1" dirty="0"/>
              <a:t> </a:t>
            </a:r>
            <a:r>
              <a:rPr lang="el-GR" i="1" dirty="0" err="1"/>
              <a:t>ἔχων</a:t>
            </a:r>
            <a:r>
              <a:rPr lang="el-GR" i="1" dirty="0"/>
              <a:t> </a:t>
            </a:r>
            <a:r>
              <a:rPr lang="el-GR" i="1" dirty="0" err="1"/>
              <a:t>διὰ</a:t>
            </a:r>
            <a:r>
              <a:rPr lang="el-GR" i="1" dirty="0"/>
              <a:t> </a:t>
            </a:r>
            <a:r>
              <a:rPr lang="el-GR" i="1" dirty="0" err="1"/>
              <a:t>πολλοῦ</a:t>
            </a:r>
            <a:r>
              <a:rPr lang="el-GR" i="1" dirty="0"/>
              <a:t> πόνου </a:t>
            </a:r>
            <a:r>
              <a:rPr lang="el-GR" i="1" dirty="0" err="1"/>
              <a:t>ἀξιωθῆναι</a:t>
            </a:r>
            <a:r>
              <a:rPr lang="el-GR" i="1" dirty="0"/>
              <a:t> </a:t>
            </a:r>
            <a:r>
              <a:rPr lang="el-GR" i="1" dirty="0" err="1"/>
              <a:t>τῆς</a:t>
            </a:r>
            <a:r>
              <a:rPr lang="el-GR" i="1" dirty="0"/>
              <a:t> </a:t>
            </a:r>
            <a:r>
              <a:rPr lang="el-GR" i="1" dirty="0" err="1"/>
              <a:t>τῆς</a:t>
            </a:r>
            <a:r>
              <a:rPr lang="el-GR" i="1" dirty="0"/>
              <a:t> </a:t>
            </a:r>
            <a:r>
              <a:rPr lang="el-GR" i="1" dirty="0" err="1"/>
              <a:t>ἁγίας</a:t>
            </a:r>
            <a:r>
              <a:rPr lang="el-GR" i="1" dirty="0"/>
              <a:t> Τριάδος </a:t>
            </a:r>
            <a:r>
              <a:rPr lang="el-GR" i="1" dirty="0" err="1"/>
              <a:t>εἰκόνος</a:t>
            </a:r>
            <a:r>
              <a:rPr lang="el-GR" i="1" dirty="0"/>
              <a:t> </a:t>
            </a:r>
            <a:r>
              <a:rPr lang="el-GR" i="1" dirty="0" err="1"/>
              <a:t>ἐξ</a:t>
            </a:r>
            <a:r>
              <a:rPr lang="el-GR" i="1" dirty="0"/>
              <a:t> </a:t>
            </a:r>
            <a:r>
              <a:rPr lang="el-GR" i="1" dirty="0" err="1"/>
              <a:t>ἧς</a:t>
            </a:r>
            <a:r>
              <a:rPr lang="el-GR" i="1" dirty="0"/>
              <a:t> </a:t>
            </a:r>
            <a:r>
              <a:rPr lang="el-GR" i="1" dirty="0" err="1"/>
              <a:t>ἔπεσεν</a:t>
            </a:r>
            <a:r>
              <a:rPr lang="el-GR" dirty="0"/>
              <a:t>» (</a:t>
            </a:r>
            <a:r>
              <a:rPr lang="el-GR" i="1" dirty="0" err="1"/>
              <a:t>Γνωστικὰ</a:t>
            </a:r>
            <a:r>
              <a:rPr lang="el-GR" i="1" dirty="0"/>
              <a:t> Κεφάλαια, ΙΙΙ, 28,</a:t>
            </a:r>
            <a:r>
              <a:rPr lang="el-GR" dirty="0"/>
              <a:t> </a:t>
            </a:r>
            <a:r>
              <a:rPr lang="en-GB" dirty="0"/>
              <a:t>Frank</a:t>
            </a:r>
            <a:r>
              <a:rPr lang="el-GR" dirty="0"/>
              <a:t>. σ. 207). </a:t>
            </a:r>
          </a:p>
          <a:p>
            <a:r>
              <a:rPr lang="el-GR" dirty="0"/>
              <a:t>Η </a:t>
            </a:r>
            <a:r>
              <a:rPr lang="el-GR" dirty="0">
                <a:effectLst>
                  <a:outerShdw blurRad="38100" dist="38100" dir="2700000" algn="tl">
                    <a:srgbClr val="000000">
                      <a:alpha val="43137"/>
                    </a:srgbClr>
                  </a:outerShdw>
                </a:effectLst>
              </a:rPr>
              <a:t>αγωνιστική διάθεση </a:t>
            </a:r>
            <a:r>
              <a:rPr lang="el-GR" dirty="0"/>
              <a:t>αναγνωρίζεται ως η κατεξοχήν χριστιανική ιδιότητα, εφόσον "</a:t>
            </a:r>
            <a:r>
              <a:rPr lang="el-GR" i="1" dirty="0" err="1"/>
              <a:t>ὡς</a:t>
            </a:r>
            <a:r>
              <a:rPr lang="el-GR" i="1" dirty="0"/>
              <a:t> </a:t>
            </a:r>
            <a:r>
              <a:rPr lang="el-GR" i="1" dirty="0" err="1"/>
              <a:t>ἀδύνατόν</a:t>
            </a:r>
            <a:r>
              <a:rPr lang="el-GR" i="1" dirty="0"/>
              <a:t> </a:t>
            </a:r>
            <a:r>
              <a:rPr lang="el-GR" i="1" dirty="0" err="1"/>
              <a:t>ἐστιν</a:t>
            </a:r>
            <a:r>
              <a:rPr lang="el-GR" i="1" dirty="0"/>
              <a:t> </a:t>
            </a:r>
            <a:r>
              <a:rPr lang="el-GR" i="1" dirty="0" err="1"/>
              <a:t>ἀθλητὴν</a:t>
            </a:r>
            <a:r>
              <a:rPr lang="el-GR" i="1" dirty="0"/>
              <a:t> </a:t>
            </a:r>
            <a:r>
              <a:rPr lang="el-GR" i="1" dirty="0" err="1"/>
              <a:t>στεφανωθῆναι</a:t>
            </a:r>
            <a:r>
              <a:rPr lang="el-GR" i="1" dirty="0"/>
              <a:t> </a:t>
            </a:r>
            <a:r>
              <a:rPr lang="el-GR" i="1" dirty="0" err="1"/>
              <a:t>μὴ</a:t>
            </a:r>
            <a:r>
              <a:rPr lang="el-GR" i="1" dirty="0"/>
              <a:t> </a:t>
            </a:r>
            <a:r>
              <a:rPr lang="el-GR" i="1" dirty="0" err="1"/>
              <a:t>παλαίσαντα</a:t>
            </a:r>
            <a:r>
              <a:rPr lang="el-GR" i="1" dirty="0"/>
              <a:t>, </a:t>
            </a:r>
            <a:r>
              <a:rPr lang="el-GR" i="1" dirty="0" err="1"/>
              <a:t>οὕτως</a:t>
            </a:r>
            <a:r>
              <a:rPr lang="el-GR" i="1" dirty="0"/>
              <a:t> </a:t>
            </a:r>
            <a:r>
              <a:rPr lang="el-GR" i="1" dirty="0" err="1"/>
              <a:t>οὐκ</a:t>
            </a:r>
            <a:r>
              <a:rPr lang="el-GR" i="1" dirty="0"/>
              <a:t> </a:t>
            </a:r>
            <a:r>
              <a:rPr lang="el-GR" i="1" dirty="0" err="1"/>
              <a:t>ἔστι</a:t>
            </a:r>
            <a:r>
              <a:rPr lang="el-GR" i="1" dirty="0"/>
              <a:t> γενέσθαι </a:t>
            </a:r>
            <a:r>
              <a:rPr lang="el-GR" i="1" dirty="0" err="1"/>
              <a:t>Χριστιανὸν</a:t>
            </a:r>
            <a:r>
              <a:rPr lang="el-GR" i="1" dirty="0"/>
              <a:t> </a:t>
            </a:r>
            <a:r>
              <a:rPr lang="el-GR" i="1" dirty="0" err="1"/>
              <a:t>ἄνευ</a:t>
            </a:r>
            <a:r>
              <a:rPr lang="el-GR" i="1" dirty="0"/>
              <a:t> αγώνων</a:t>
            </a:r>
            <a:r>
              <a:rPr lang="el-GR" dirty="0"/>
              <a:t>" (</a:t>
            </a:r>
            <a:r>
              <a:rPr lang="el-GR" i="1" dirty="0"/>
              <a:t>Παραινέσεις </a:t>
            </a:r>
            <a:r>
              <a:rPr lang="el-GR" i="1" dirty="0" err="1"/>
              <a:t>πρός</a:t>
            </a:r>
            <a:r>
              <a:rPr lang="el-GR" i="1" dirty="0"/>
              <a:t> Μοναχούς</a:t>
            </a:r>
            <a:r>
              <a:rPr lang="el-GR" dirty="0"/>
              <a:t>, </a:t>
            </a:r>
            <a:r>
              <a:rPr lang="en-GB" dirty="0"/>
              <a:t>PG</a:t>
            </a:r>
            <a:r>
              <a:rPr lang="el-GR" dirty="0"/>
              <a:t> 79, 1236 </a:t>
            </a:r>
            <a:r>
              <a:rPr lang="en-GB" dirty="0"/>
              <a:t>B</a:t>
            </a:r>
            <a:r>
              <a:rPr lang="el-GR" dirty="0"/>
              <a:t>). </a:t>
            </a:r>
          </a:p>
          <a:p>
            <a:r>
              <a:rPr lang="el-GR" dirty="0"/>
              <a:t>Ο Ευάγριος ερμηνεύοντας το ευαγγελικό χωρίο "</a:t>
            </a:r>
            <a:r>
              <a:rPr lang="el-GR" i="1" dirty="0" err="1"/>
              <a:t>εἰσέλθετε</a:t>
            </a:r>
            <a:r>
              <a:rPr lang="el-GR" i="1" dirty="0"/>
              <a:t> </a:t>
            </a:r>
            <a:r>
              <a:rPr lang="el-GR" i="1" dirty="0" err="1"/>
              <a:t>διὰ</a:t>
            </a:r>
            <a:r>
              <a:rPr lang="el-GR" i="1" dirty="0"/>
              <a:t> </a:t>
            </a:r>
            <a:r>
              <a:rPr lang="el-GR" i="1" dirty="0" err="1"/>
              <a:t>τῆς</a:t>
            </a:r>
            <a:r>
              <a:rPr lang="el-GR" i="1" dirty="0"/>
              <a:t> </a:t>
            </a:r>
            <a:r>
              <a:rPr lang="el-GR" i="1" dirty="0" err="1"/>
              <a:t>στενῆς</a:t>
            </a:r>
            <a:r>
              <a:rPr lang="el-GR" i="1" dirty="0"/>
              <a:t> πύλης </a:t>
            </a:r>
            <a:r>
              <a:rPr lang="el-GR" i="1" dirty="0" err="1"/>
              <a:t>καὶ</a:t>
            </a:r>
            <a:r>
              <a:rPr lang="el-GR" i="1" dirty="0"/>
              <a:t> τεθλιμμένης </a:t>
            </a:r>
            <a:r>
              <a:rPr lang="el-GR" i="1" dirty="0" err="1"/>
              <a:t>ὁδοῦ</a:t>
            </a:r>
            <a:r>
              <a:rPr lang="el-GR" dirty="0"/>
              <a:t>" διευκρινίζει ότι πρόκειται για τη βαθμίδα της «</a:t>
            </a:r>
            <a:r>
              <a:rPr lang="el-GR" dirty="0" err="1"/>
              <a:t>πρακτικῆς</a:t>
            </a:r>
            <a:r>
              <a:rPr lang="el-GR" dirty="0"/>
              <a:t>», που αν και αρχικά γίνεται πρόξενος οδύνης, στη συνέχεια προσφέρει σ’ όσους την επέλεξαν τους καρπούς της δικαιοσύνης: "</a:t>
            </a:r>
            <a:r>
              <a:rPr lang="el-GR" i="1" dirty="0"/>
              <a:t>τουτέστι </a:t>
            </a:r>
            <a:r>
              <a:rPr lang="el-GR" i="1" dirty="0" err="1"/>
              <a:t>τῆς</a:t>
            </a:r>
            <a:r>
              <a:rPr lang="el-GR" i="1" dirty="0"/>
              <a:t> </a:t>
            </a:r>
            <a:r>
              <a:rPr lang="el-GR" i="1" dirty="0" err="1"/>
              <a:t>πρακτικῆς</a:t>
            </a:r>
            <a:r>
              <a:rPr lang="el-GR" i="1" dirty="0"/>
              <a:t> </a:t>
            </a:r>
            <a:r>
              <a:rPr lang="el-GR" i="1" dirty="0" err="1"/>
              <a:t>ἥτις</a:t>
            </a:r>
            <a:r>
              <a:rPr lang="el-GR" i="1" dirty="0"/>
              <a:t>, </a:t>
            </a:r>
            <a:r>
              <a:rPr lang="el-GR" i="1" dirty="0" err="1"/>
              <a:t>εἰ</a:t>
            </a:r>
            <a:r>
              <a:rPr lang="el-GR" i="1" dirty="0"/>
              <a:t> </a:t>
            </a:r>
            <a:r>
              <a:rPr lang="el-GR" i="1" dirty="0" err="1"/>
              <a:t>καὶ</a:t>
            </a:r>
            <a:r>
              <a:rPr lang="el-GR" i="1" dirty="0"/>
              <a:t> </a:t>
            </a:r>
            <a:r>
              <a:rPr lang="el-GR" i="1" dirty="0" err="1"/>
              <a:t>νῦν</a:t>
            </a:r>
            <a:r>
              <a:rPr lang="el-GR" i="1" dirty="0"/>
              <a:t> </a:t>
            </a:r>
            <a:r>
              <a:rPr lang="el-GR" i="1" dirty="0" err="1"/>
              <a:t>ὀδύνης</a:t>
            </a:r>
            <a:r>
              <a:rPr lang="el-GR" i="1" dirty="0"/>
              <a:t> </a:t>
            </a:r>
            <a:r>
              <a:rPr lang="el-GR" i="1" dirty="0" err="1"/>
              <a:t>καὶ</a:t>
            </a:r>
            <a:r>
              <a:rPr lang="el-GR" i="1" dirty="0"/>
              <a:t> </a:t>
            </a:r>
            <a:r>
              <a:rPr lang="el-GR" i="1" dirty="0" err="1"/>
              <a:t>οὐ</a:t>
            </a:r>
            <a:r>
              <a:rPr lang="el-GR" i="1" dirty="0"/>
              <a:t> </a:t>
            </a:r>
            <a:r>
              <a:rPr lang="el-GR" i="1" dirty="0" err="1"/>
              <a:t>χαρᾶς</a:t>
            </a:r>
            <a:r>
              <a:rPr lang="el-GR" i="1" dirty="0"/>
              <a:t>, </a:t>
            </a:r>
            <a:r>
              <a:rPr lang="el-GR" i="1" dirty="0" err="1"/>
              <a:t>ἀλλ</a:t>
            </a:r>
            <a:r>
              <a:rPr lang="el-GR" i="1" dirty="0"/>
              <a:t>’ </a:t>
            </a:r>
            <a:r>
              <a:rPr lang="el-GR" i="1" dirty="0" err="1"/>
              <a:t>ὕστερον</a:t>
            </a:r>
            <a:r>
              <a:rPr lang="el-GR" i="1" dirty="0"/>
              <a:t> </a:t>
            </a:r>
            <a:r>
              <a:rPr lang="el-GR" i="1" dirty="0" err="1"/>
              <a:t>καρπῶν</a:t>
            </a:r>
            <a:r>
              <a:rPr lang="el-GR" i="1" dirty="0"/>
              <a:t> δικαιοσύνης γίνεται πρόξενος </a:t>
            </a:r>
            <a:r>
              <a:rPr lang="el-GR" i="1" dirty="0" err="1"/>
              <a:t>τοῖς</a:t>
            </a:r>
            <a:r>
              <a:rPr lang="el-GR" i="1" dirty="0"/>
              <a:t> δι’ </a:t>
            </a:r>
            <a:r>
              <a:rPr lang="el-GR" i="1" dirty="0" err="1"/>
              <a:t>αὐτῆς</a:t>
            </a:r>
            <a:r>
              <a:rPr lang="el-GR" i="1" dirty="0"/>
              <a:t> </a:t>
            </a:r>
            <a:r>
              <a:rPr lang="el-GR" i="1" dirty="0" err="1"/>
              <a:t>γεγυμνασμένοις</a:t>
            </a:r>
            <a:r>
              <a:rPr lang="el-GR" dirty="0"/>
              <a:t>"</a:t>
            </a:r>
            <a:r>
              <a:rPr lang="el-GR" i="1" dirty="0"/>
              <a:t> </a:t>
            </a:r>
            <a:r>
              <a:rPr lang="el-GR" dirty="0"/>
              <a:t>(</a:t>
            </a:r>
            <a:r>
              <a:rPr lang="el-GR" i="1" dirty="0"/>
              <a:t>Σχόλια </a:t>
            </a:r>
            <a:r>
              <a:rPr lang="el-GR" i="1" dirty="0" err="1"/>
              <a:t>εἰς</a:t>
            </a:r>
            <a:r>
              <a:rPr lang="el-GR" i="1" dirty="0"/>
              <a:t> </a:t>
            </a:r>
            <a:r>
              <a:rPr lang="el-GR" i="1" dirty="0" err="1"/>
              <a:t>τοὺς</a:t>
            </a:r>
            <a:r>
              <a:rPr lang="el-GR" i="1" dirty="0"/>
              <a:t> Ψαλμούς</a:t>
            </a:r>
            <a:r>
              <a:rPr lang="el-GR" dirty="0"/>
              <a:t>, </a:t>
            </a:r>
            <a:r>
              <a:rPr lang="en-GB" dirty="0"/>
              <a:t>PG</a:t>
            </a:r>
            <a:r>
              <a:rPr lang="el-GR" dirty="0"/>
              <a:t> 12, 1271 </a:t>
            </a:r>
            <a:r>
              <a:rPr lang="en-GB" dirty="0"/>
              <a:t>C</a:t>
            </a:r>
            <a:r>
              <a:rPr lang="el-GR" dirty="0"/>
              <a:t>).</a:t>
            </a:r>
          </a:p>
          <a:p>
            <a:r>
              <a:rPr lang="el-GR" dirty="0"/>
              <a:t>Ο Διάδοχος, συμφωνώντας με τον Ευάγριο, παραδέχεται ότι ο δρόμος αυτός είναι επίπονος, γιατί συμπίπτει με τη μετάβαση από την κακία στην αρετή: "</a:t>
            </a:r>
            <a:r>
              <a:rPr lang="el-GR" i="1" dirty="0" err="1"/>
              <a:t>ἐκ</a:t>
            </a:r>
            <a:r>
              <a:rPr lang="el-GR" i="1" dirty="0"/>
              <a:t> κακίας </a:t>
            </a:r>
            <a:r>
              <a:rPr lang="el-GR" i="1" dirty="0" err="1"/>
              <a:t>πρὸς</a:t>
            </a:r>
            <a:r>
              <a:rPr lang="el-GR" i="1" dirty="0"/>
              <a:t> </a:t>
            </a:r>
            <a:r>
              <a:rPr lang="el-GR" i="1" dirty="0" err="1"/>
              <a:t>ἀρετὴν</a:t>
            </a:r>
            <a:r>
              <a:rPr lang="el-GR" i="1" dirty="0"/>
              <a:t> </a:t>
            </a:r>
            <a:r>
              <a:rPr lang="el-GR" i="1" dirty="0" err="1"/>
              <a:t>διαβαίνειν</a:t>
            </a:r>
            <a:r>
              <a:rPr lang="el-GR" i="1" dirty="0"/>
              <a:t> τις, ἅ </a:t>
            </a:r>
            <a:r>
              <a:rPr lang="el-GR" i="1" dirty="0" err="1"/>
              <a:t>κατ’ἀρχὰς</a:t>
            </a:r>
            <a:r>
              <a:rPr lang="el-GR" i="1" dirty="0"/>
              <a:t> </a:t>
            </a:r>
            <a:r>
              <a:rPr lang="el-GR" i="1" dirty="0" err="1"/>
              <a:t>μὲν</a:t>
            </a:r>
            <a:r>
              <a:rPr lang="el-GR" i="1" dirty="0"/>
              <a:t> </a:t>
            </a:r>
            <a:r>
              <a:rPr lang="el-GR" i="1" dirty="0" err="1"/>
              <a:t>ἐπίπονά</a:t>
            </a:r>
            <a:r>
              <a:rPr lang="el-GR" i="1" dirty="0"/>
              <a:t> </a:t>
            </a:r>
            <a:r>
              <a:rPr lang="el-GR" i="1" dirty="0" err="1"/>
              <a:t>ἐστι</a:t>
            </a:r>
            <a:r>
              <a:rPr lang="el-GR" i="1" dirty="0"/>
              <a:t> </a:t>
            </a:r>
            <a:r>
              <a:rPr lang="el-GR" i="1" dirty="0" err="1"/>
              <a:t>τῷ</a:t>
            </a:r>
            <a:r>
              <a:rPr lang="el-GR" i="1" dirty="0"/>
              <a:t> </a:t>
            </a:r>
            <a:r>
              <a:rPr lang="el-GR" i="1" dirty="0" err="1"/>
              <a:t>τὴν</a:t>
            </a:r>
            <a:r>
              <a:rPr lang="el-GR" i="1" dirty="0"/>
              <a:t> </a:t>
            </a:r>
            <a:r>
              <a:rPr lang="el-GR" i="1" dirty="0" err="1"/>
              <a:t>τεθλιμμένην</a:t>
            </a:r>
            <a:r>
              <a:rPr lang="el-GR" i="1" dirty="0"/>
              <a:t> </a:t>
            </a:r>
            <a:r>
              <a:rPr lang="el-GR" i="1" dirty="0" err="1"/>
              <a:t>ὁδεύοντι</a:t>
            </a:r>
            <a:r>
              <a:rPr lang="el-GR" i="1" dirty="0"/>
              <a:t>· </a:t>
            </a:r>
            <a:r>
              <a:rPr lang="el-GR" i="1" dirty="0" err="1"/>
              <a:t>τῇ</a:t>
            </a:r>
            <a:r>
              <a:rPr lang="el-GR" i="1" dirty="0"/>
              <a:t> </a:t>
            </a:r>
            <a:r>
              <a:rPr lang="el-GR" i="1" dirty="0" err="1"/>
              <a:t>δὲ</a:t>
            </a:r>
            <a:r>
              <a:rPr lang="el-GR" i="1" dirty="0"/>
              <a:t> </a:t>
            </a:r>
            <a:r>
              <a:rPr lang="el-GR" i="1" dirty="0" err="1"/>
              <a:t>προκοπῇ</a:t>
            </a:r>
            <a:r>
              <a:rPr lang="el-GR" i="1" dirty="0"/>
              <a:t> </a:t>
            </a:r>
            <a:r>
              <a:rPr lang="el-GR" i="1" dirty="0" err="1"/>
              <a:t>πλατύνεται</a:t>
            </a:r>
            <a:r>
              <a:rPr lang="el-GR" dirty="0"/>
              <a:t>"</a:t>
            </a:r>
            <a:r>
              <a:rPr lang="el-GR" i="1" dirty="0"/>
              <a:t> </a:t>
            </a:r>
            <a:r>
              <a:rPr lang="el-GR" dirty="0"/>
              <a:t>(</a:t>
            </a:r>
            <a:r>
              <a:rPr lang="el-GR" i="1" dirty="0" err="1"/>
              <a:t>Ὑπόμνημα</a:t>
            </a:r>
            <a:r>
              <a:rPr lang="el-GR" i="1" dirty="0"/>
              <a:t> </a:t>
            </a:r>
            <a:r>
              <a:rPr lang="el-GR" i="1" dirty="0" err="1"/>
              <a:t>εἰς</a:t>
            </a:r>
            <a:r>
              <a:rPr lang="el-GR" i="1" dirty="0"/>
              <a:t> </a:t>
            </a:r>
            <a:r>
              <a:rPr lang="el-GR" i="1" dirty="0" err="1"/>
              <a:t>τοὺς</a:t>
            </a:r>
            <a:r>
              <a:rPr lang="el-GR" i="1" dirty="0"/>
              <a:t> Ψαλμούς</a:t>
            </a:r>
            <a:r>
              <a:rPr lang="el-GR" dirty="0"/>
              <a:t>, </a:t>
            </a:r>
            <a:r>
              <a:rPr lang="en-GB" dirty="0"/>
              <a:t>PG</a:t>
            </a:r>
            <a:r>
              <a:rPr lang="el-GR" dirty="0"/>
              <a:t> 27, 120 </a:t>
            </a:r>
            <a:r>
              <a:rPr lang="en-GB" dirty="0"/>
              <a:t>C</a:t>
            </a:r>
            <a:r>
              <a:rPr lang="el-GR" dirty="0"/>
              <a:t>).</a:t>
            </a:r>
          </a:p>
          <a:p>
            <a:endParaRPr lang="el-GR" dirty="0"/>
          </a:p>
          <a:p>
            <a:endParaRPr lang="el-GR" dirty="0"/>
          </a:p>
        </p:txBody>
      </p:sp>
    </p:spTree>
    <p:extLst>
      <p:ext uri="{BB962C8B-B14F-4D97-AF65-F5344CB8AC3E}">
        <p14:creationId xmlns:p14="http://schemas.microsoft.com/office/powerpoint/2010/main" val="234965400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414</TotalTime>
  <Words>12964</Words>
  <Application>Microsoft Office PowerPoint</Application>
  <PresentationFormat>Ευρεία οθόνη</PresentationFormat>
  <Paragraphs>316</Paragraphs>
  <Slides>58</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58</vt:i4>
      </vt:variant>
    </vt:vector>
  </HeadingPairs>
  <TitlesOfParts>
    <vt:vector size="64" baseType="lpstr">
      <vt:lpstr>Arial</vt:lpstr>
      <vt:lpstr>Calibri</vt:lpstr>
      <vt:lpstr>Calibri Light</vt:lpstr>
      <vt:lpstr>Times New Roman</vt:lpstr>
      <vt:lpstr>Wingdings</vt:lpstr>
      <vt:lpstr>Θέμα του Office</vt:lpstr>
      <vt:lpstr>ΑΓΙΟΛΟΓΙΑ ΕΟΡΤΟΛΟΓΙΑ ΕΝΟΤΗΤΑ 5Η  ΤΕΛΕΙΩΣΗ ΤΗΣ ΑΓΙΟΤΗΤΑΣ  H AΣΚΗΣΗ – ΠΡΑΚΤΙΚΗ - ΚΑΘΑΡΣΗ Από τα βιβλία του Δημητρίου Γ. Τσάμη ΑΓΙΟΛΟΓΙΑ ΤΗΣ ΟΡΘΟΔΟΞΗΣ ΕΚΚΛΗΣΙΑΣ, ΕΚΔΟΣΕΙΣ Π. ΠΟΥΡΝΑΡΑ, ΘΕΣΣΑΛΟΝΙΚΗ 1999, σσ. 168-176 και της Μαρίας Καράμπελια, Εμπειρική βίωση της θείας γνώσης, Θεσσαλονίκη 2013, Εκδόσεις Αντ. Σταμούλη, σσ. 261-336 </vt:lpstr>
      <vt:lpstr>Ο σκοπός και τα μέσα της ασκήσεως</vt:lpstr>
      <vt:lpstr>Ο σκοπός και τα μέσα της ασκήσεως</vt:lpstr>
      <vt:lpstr>Η βίωση της ασκήσεως, η κάθαρση και η νέκρωση  του σαρκικού φρονήματος</vt:lpstr>
      <vt:lpstr>Η βίωση της ασκήσεως, η κάθαρση και η νέκρωση  του σαρκικού φρονήματος</vt:lpstr>
      <vt:lpstr> Η «πρακτική» ως η στενή και τεθλιμμένη οδός </vt:lpstr>
      <vt:lpstr>Η «πρακτική» ως η στενή και τεθλιμμένη οδός</vt:lpstr>
      <vt:lpstr>Η «πρακτική» ως η στενή και τεθλιμμένη οδός</vt:lpstr>
      <vt:lpstr>Η «πρακτική» ως η στενή και τεθλιμμένη οδός</vt:lpstr>
      <vt:lpstr>Η «πρακτική» ως η στενή και τεθλιμμένη οδός</vt:lpstr>
      <vt:lpstr>Η «πρακτική» ως η στενή και τεθλιμμένη οδός</vt:lpstr>
      <vt:lpstr>Η «πρακτική» ως η στενή και τεθλιμμένη οδός</vt:lpstr>
      <vt:lpstr>Η «πρακτική» ως η στενή και τεθλιμμένη οδός</vt:lpstr>
      <vt:lpstr>Η «πρακτική» ως η στενή και τεθλιμμένη οδός</vt:lpstr>
      <vt:lpstr>Η «πρακτική» ως η στενή και τεθλιμμένη οδός</vt:lpstr>
      <vt:lpstr>Το περιεχόμενο του αγώνα στο στάδιο της πρακτικής</vt:lpstr>
      <vt:lpstr>Το περιεχόμενο του αγώνα στο στάδιο της πρακτικής</vt:lpstr>
      <vt:lpstr>Το περιεχόμενο του αγώνα στο στάδιο της πρακτικής</vt:lpstr>
      <vt:lpstr>Το περιεχόμενο του αγώνα στο στάδιο της πρακτικής</vt:lpstr>
      <vt:lpstr>Το περιεχόμενο του αγώνα στο στάδιο της πρακτικής</vt:lpstr>
      <vt:lpstr>Το περιεχόμενο του αγώνα στο στάδιο της πρακτικής</vt:lpstr>
      <vt:lpstr>Το περιεχόμενο του αγώνα στο στάδιο της πρακτικής</vt:lpstr>
      <vt:lpstr>Το περιεχόμενο του αγώνα στο στάδιο της πρακτικής</vt:lpstr>
      <vt:lpstr>Το περιεχόμενο του αγώνα στο στάδιο της πρακτικής</vt:lpstr>
      <vt:lpstr>Το περιεχόμενο του αγώνα στο στάδιο της πρακτικής</vt:lpstr>
      <vt:lpstr>Το περιεχόμενο του αγώνα στο στάδιο της πρακτικής</vt:lpstr>
      <vt:lpstr>Το περιεχόμενο του αγώνα στο στάδιο της πρακτικής</vt:lpstr>
      <vt:lpstr>Το περιεχόμενο του αγώνα στο στάδιο της πρακτικής</vt:lpstr>
      <vt:lpstr>Η αντίσταση του ανθρώπου απέναντι στους πειρασμούς </vt:lpstr>
      <vt:lpstr>Η αντίσταση του ανθρώπου απέναντι στους πειρασμούς </vt:lpstr>
      <vt:lpstr>Η αντίσταση του ανθρώπου απέναντι στους πειρασμούς </vt:lpstr>
      <vt:lpstr>Η αντίσταση του ανθρώπου απέναντι στους πειρασμούς </vt:lpstr>
      <vt:lpstr>Η αντίσταση του ανθρώπου απέναντι στους πειρασμούς </vt:lpstr>
      <vt:lpstr>Η αντίσταση του ανθρώπου απέναντι στους πειρασμούς </vt:lpstr>
      <vt:lpstr>Η αντίσταση του ανθρώπου απέναντι στους πειρασμούς </vt:lpstr>
      <vt:lpstr>Η αντίσταση του ανθρώπου απέναντι στους πειρασμούς </vt:lpstr>
      <vt:lpstr>Η αντίσταση του ανθρώπου απέναντι στους πειρασμούς </vt:lpstr>
      <vt:lpstr> Η δύναμη της "συμμετρίας" και η αρχή της «συνεργίας» </vt:lpstr>
      <vt:lpstr>Η δύναμη της "συμμετρίας" και η αρχή της «συνεργίας»</vt:lpstr>
      <vt:lpstr>Η δύναμη της "συμμετρίας" και η αρχή της «συνεργίας»</vt:lpstr>
      <vt:lpstr>Η δύναμη της "συμμετρίας" και η αρχή της «συνεργίας</vt:lpstr>
      <vt:lpstr>Η δύναμη της "συμμετρίας" και η αρχή της «συνεργίας</vt:lpstr>
      <vt:lpstr>Η δύναμη της "συμμετρίας" και η αρχή της «συνεργίας</vt:lpstr>
      <vt:lpstr>Η δύναμη της "συμμετρίας" και η αρχή της «συνεργίας</vt:lpstr>
      <vt:lpstr>Η "ἀπάθεια" ως το άνθος της «πρακτικῆς»</vt:lpstr>
      <vt:lpstr>Η "ἀπάθεια" ως το άνθος της «πρακτικῆς»</vt:lpstr>
      <vt:lpstr>Η "ἀπάθεια" ως το άνθος της «πρακτικῆς»</vt:lpstr>
      <vt:lpstr>Η "ἀπάθεια" ως το άνθος της «πρακτικῆς»</vt:lpstr>
      <vt:lpstr>Η "ἀπάθεια" ως το άνθος της «πρακτικῆς»</vt:lpstr>
      <vt:lpstr>Η "ἀπάθεια" ως το άνθος της «πρακτικῆς»</vt:lpstr>
      <vt:lpstr>Η "ἀπάθεια" ως το άνθος της «πρακτικῆς»</vt:lpstr>
      <vt:lpstr>Η "ἀπάθεια" ως το άνθος της «πρακτικῆς»</vt:lpstr>
      <vt:lpstr>Η "ἀπάθεια" ως το άνθος της «πρακτικῆς»</vt:lpstr>
      <vt:lpstr>Η "ἀπάθεια" ως το άνθος της «πρακτικῆς»</vt:lpstr>
      <vt:lpstr>Η "ἀπάθεια" ως το άνθος της «πρακτικῆς»</vt:lpstr>
      <vt:lpstr>Η "ἀπάθεια" ως το άνθος της «πρακτικῆς»</vt:lpstr>
      <vt:lpstr>Η "ἀπάθεια" ως το άνθος της «πρακτικῆς»</vt:lpstr>
      <vt:lpstr>Η "ἀπάθεια" ως το άνθος της «πρακτικῆς»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ΑΓΙΟΛΟΓΙΑ ΕΟΡΤΟΛΟΓΙΑ ΕΝΟΤΗΤΑ 5Η  ΤΕΛΕΙΩΣΗ ΤΗΣ ΑΓΙΟΤΗΤΑΣ  H AΣΚΗΣΗ Από τα βιβλία του Δημητρίου Γ. Τσάμη ΑΓΙΟΛΟΓΙΑ ΤΗΣ ΟΡΘΟΔΟΞΗΣ ΕΚΚΛΗΣΙΑΣ, ΕΚΔΟΣΕΙΣ Π. ΠΟΥΡΝΑΡΑ, ΘΕΣΣΑΛΟΝΙΚΗ 1999, σσ. 168-176 και της Μαρίας Καράμπελια, Εμπειρική βίωση της θείας γνώσης, Θεσσαλονίκη 2013, Εκδόσεις Αντ. Σταμούλη, σσ. 261-336 </dc:title>
  <dc:creator>MARIA KARAMPELIA</dc:creator>
  <cp:lastModifiedBy>MARIA KARAMPELIA</cp:lastModifiedBy>
  <cp:revision>15</cp:revision>
  <dcterms:created xsi:type="dcterms:W3CDTF">2022-12-12T16:50:20Z</dcterms:created>
  <dcterms:modified xsi:type="dcterms:W3CDTF">2024-10-22T15:20:02Z</dcterms:modified>
</cp:coreProperties>
</file>