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6" r:id="rId2"/>
    <p:sldId id="257" r:id="rId3"/>
    <p:sldId id="258" r:id="rId4"/>
    <p:sldId id="264" r:id="rId5"/>
    <p:sldId id="265" r:id="rId6"/>
    <p:sldId id="259" r:id="rId7"/>
    <p:sldId id="260" r:id="rId8"/>
    <p:sldId id="261" r:id="rId9"/>
    <p:sldId id="262" r:id="rId10"/>
    <p:sldId id="263" r:id="rId11"/>
    <p:sldId id="268" r:id="rId12"/>
    <p:sldId id="269" r:id="rId13"/>
    <p:sldId id="267" r:id="rId14"/>
    <p:sldId id="270" r:id="rId15"/>
    <p:sldId id="266"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3730449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8862F5D-E794-4B79-8356-B66083787FA8}" type="datetimeFigureOut">
              <a:rPr lang="el-GR" smtClean="0"/>
              <a:t>26/2/2025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401130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2996662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CB1DE7-D862-4F76-B3AB-C0BD61CA275E}"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373642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804438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8862F5D-E794-4B79-8356-B66083787FA8}" type="datetimeFigureOut">
              <a:rPr lang="el-GR" smtClean="0"/>
              <a:t>26/2/2025</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33353709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8862F5D-E794-4B79-8356-B66083787FA8}" type="datetimeFigureOut">
              <a:rPr lang="el-GR" smtClean="0"/>
              <a:t>26/2/2025</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38532322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34532287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928014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2431775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836553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E8862F5D-E794-4B79-8356-B66083787FA8}" type="datetimeFigureOut">
              <a:rPr lang="el-GR" smtClean="0"/>
              <a:t>26/2/2025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3532159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E8862F5D-E794-4B79-8356-B66083787FA8}" type="datetimeFigureOut">
              <a:rPr lang="el-GR" smtClean="0"/>
              <a:t>26/2/2025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3968526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2637469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4159895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p>
            <a:fld id="{E8862F5D-E794-4B79-8356-B66083787FA8}" type="datetimeFigureOut">
              <a:rPr lang="el-GR" smtClean="0"/>
              <a:t>26/2/2025</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3058213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8862F5D-E794-4B79-8356-B66083787FA8}" type="datetimeFigureOut">
              <a:rPr lang="el-GR" smtClean="0"/>
              <a:t>26/2/2025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DCB1DE7-D862-4F76-B3AB-C0BD61CA275E}" type="slidenum">
              <a:rPr lang="el-GR" smtClean="0"/>
              <a:t>‹#›</a:t>
            </a:fld>
            <a:endParaRPr lang="el-GR"/>
          </a:p>
        </p:txBody>
      </p:sp>
    </p:spTree>
    <p:extLst>
      <p:ext uri="{BB962C8B-B14F-4D97-AF65-F5344CB8AC3E}">
        <p14:creationId xmlns:p14="http://schemas.microsoft.com/office/powerpoint/2010/main" val="1445513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8862F5D-E794-4B79-8356-B66083787FA8}" type="datetimeFigureOut">
              <a:rPr lang="el-GR" smtClean="0"/>
              <a:t>26/2/2025</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DCB1DE7-D862-4F76-B3AB-C0BD61CA275E}" type="slidenum">
              <a:rPr lang="el-GR" smtClean="0"/>
              <a:t>‹#›</a:t>
            </a:fld>
            <a:endParaRPr lang="el-GR"/>
          </a:p>
        </p:txBody>
      </p:sp>
    </p:spTree>
    <p:extLst>
      <p:ext uri="{BB962C8B-B14F-4D97-AF65-F5344CB8AC3E}">
        <p14:creationId xmlns:p14="http://schemas.microsoft.com/office/powerpoint/2010/main" val="1965177975"/>
      </p:ext>
    </p:extLst>
  </p:cSld>
  <p:clrMap bg1="dk1" tx1="lt1" bg2="dk2" tx2="lt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 id="214748374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l.wikipedia.org/wiki/%CE%93%CE%B1%CE%BB%CE%BB%CE%B9%CE%BA%CE%AC" TargetMode="External"/><Relationship Id="rId2" Type="http://schemas.openxmlformats.org/officeDocument/2006/relationships/hyperlink" Target="https://el.wikipedia.org/wiki/%CE%91%CE%B3%CE%B3%CE%BB%CE%B9%CE%BA%CE%AC"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repository.edulll.gr/edulll/retrieve/3682/1087_01_oaed_enotita01_v01.pdf" TargetMode="External"/><Relationship Id="rId2" Type="http://schemas.openxmlformats.org/officeDocument/2006/relationships/hyperlink" Target="https://www.openbook.gr/eisagwgi-stin-paidagwgiki-epistim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91672" y="900952"/>
            <a:ext cx="9533963" cy="3876429"/>
          </a:xfrm>
        </p:spPr>
        <p:txBody>
          <a:bodyPr/>
          <a:lstStyle/>
          <a:p>
            <a:r>
              <a:rPr lang="el-GR" sz="6600" dirty="0" smtClean="0">
                <a:latin typeface="Alfios" panose="02070502080805060803" pitchFamily="18" charset="0"/>
                <a:ea typeface="Alfios" panose="02070502080805060803" pitchFamily="18" charset="0"/>
              </a:rPr>
              <a:t>ΦΙΛΟΣΟΦΙΑ </a:t>
            </a:r>
            <a:br>
              <a:rPr lang="el-GR" sz="6600" dirty="0" smtClean="0">
                <a:latin typeface="Alfios" panose="02070502080805060803" pitchFamily="18" charset="0"/>
                <a:ea typeface="Alfios" panose="02070502080805060803" pitchFamily="18" charset="0"/>
              </a:rPr>
            </a:br>
            <a:r>
              <a:rPr lang="el-GR" sz="6600" dirty="0" smtClean="0">
                <a:latin typeface="Alfios" panose="02070502080805060803" pitchFamily="18" charset="0"/>
                <a:ea typeface="Alfios" panose="02070502080805060803" pitchFamily="18" charset="0"/>
              </a:rPr>
              <a:t>ΤΗΣ ΠΑΙΔΕΙΑΣ</a:t>
            </a:r>
            <a:br>
              <a:rPr lang="el-GR" sz="6600" dirty="0" smtClean="0">
                <a:latin typeface="Alfios" panose="02070502080805060803" pitchFamily="18" charset="0"/>
                <a:ea typeface="Alfios" panose="02070502080805060803" pitchFamily="18" charset="0"/>
              </a:rPr>
            </a:br>
            <a:r>
              <a:rPr lang="el-GR" sz="6600" dirty="0" smtClean="0">
                <a:latin typeface="Alfios" panose="02070502080805060803" pitchFamily="18" charset="0"/>
                <a:ea typeface="Alfios" panose="02070502080805060803" pitchFamily="18" charset="0"/>
              </a:rPr>
              <a:t>ΠΙΣ, Β</a:t>
            </a:r>
            <a:r>
              <a:rPr lang="el-GR" sz="6600" smtClean="0">
                <a:latin typeface="Alfios" panose="02070502080805060803" pitchFamily="18" charset="0"/>
                <a:ea typeface="Alfios" panose="02070502080805060803" pitchFamily="18" charset="0"/>
              </a:rPr>
              <a:t>΄ΕΞΑΜΗΝΟ</a:t>
            </a:r>
            <a:endParaRPr lang="el-GR" sz="2400" dirty="0"/>
          </a:p>
        </p:txBody>
      </p:sp>
      <p:sp>
        <p:nvSpPr>
          <p:cNvPr id="3" name="Υπότιτλος 2"/>
          <p:cNvSpPr>
            <a:spLocks noGrp="1"/>
          </p:cNvSpPr>
          <p:nvPr>
            <p:ph type="subTitle" idx="1"/>
          </p:nvPr>
        </p:nvSpPr>
        <p:spPr/>
        <p:txBody>
          <a:bodyPr>
            <a:normAutofit fontScale="70000" lnSpcReduction="20000"/>
          </a:bodyPr>
          <a:lstStyle/>
          <a:p>
            <a:endParaRPr lang="el-GR" dirty="0" smtClean="0"/>
          </a:p>
          <a:p>
            <a:r>
              <a:rPr lang="el-GR" dirty="0" smtClean="0"/>
              <a:t>ΔΡ ΛΑΜΠΡΙΝΟΣ ΠΛΑΤΥΠΟΔΗΣ </a:t>
            </a:r>
          </a:p>
          <a:p>
            <a:r>
              <a:rPr lang="el-GR" dirty="0" smtClean="0"/>
              <a:t>ΑΝΩΤΑΤΗ ΕΚΚΛΗΣΙΑΣΤΙΚΗ ΑΚΑΔΗΜΙΑ ΤΗΣ ΑΘΗΝΑΣ</a:t>
            </a:r>
            <a:endParaRPr lang="el-GR" dirty="0"/>
          </a:p>
        </p:txBody>
      </p:sp>
    </p:spTree>
    <p:extLst>
      <p:ext uri="{BB962C8B-B14F-4D97-AF65-F5344CB8AC3E}">
        <p14:creationId xmlns:p14="http://schemas.microsoft.com/office/powerpoint/2010/main" val="27015243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15153" y="452718"/>
            <a:ext cx="10246659" cy="986116"/>
          </a:xfrm>
        </p:spPr>
        <p:txBody>
          <a:bodyPr/>
          <a:lstStyle/>
          <a:p>
            <a:r>
              <a:rPr lang="el-GR" sz="3200" dirty="0" smtClean="0"/>
              <a:t>ΙΔΕ Ο ΔΑΣΚΑΛΟΣ</a:t>
            </a:r>
            <a:r>
              <a:rPr lang="el-GR" dirty="0" smtClean="0"/>
              <a:t>, </a:t>
            </a:r>
            <a:r>
              <a:rPr lang="el-GR" sz="2400" baseline="-25000" dirty="0" smtClean="0"/>
              <a:t>Δ. </a:t>
            </a:r>
            <a:r>
              <a:rPr lang="el-GR" sz="2400" baseline="-25000" dirty="0" err="1" smtClean="0"/>
              <a:t>Λιαντίνης</a:t>
            </a:r>
            <a:r>
              <a:rPr lang="el-GR" sz="2400" i="1" baseline="-25000" dirty="0" smtClean="0"/>
              <a:t>, Τα Ελληνικά</a:t>
            </a:r>
            <a:r>
              <a:rPr lang="el-GR" sz="2400" baseline="-25000" dirty="0" smtClean="0"/>
              <a:t>, </a:t>
            </a:r>
            <a:r>
              <a:rPr lang="el-GR" sz="2400" baseline="-25000" dirty="0" err="1" smtClean="0"/>
              <a:t>Βιβλιογονία</a:t>
            </a:r>
            <a:r>
              <a:rPr lang="el-GR" sz="2400" baseline="-25000" dirty="0" smtClean="0"/>
              <a:t>, Αθήνα 1992, σ. 14. </a:t>
            </a:r>
            <a:endParaRPr lang="el-GR" sz="2400" dirty="0"/>
          </a:p>
        </p:txBody>
      </p:sp>
      <p:sp>
        <p:nvSpPr>
          <p:cNvPr id="3" name="Θέση περιεχομένου 2"/>
          <p:cNvSpPr>
            <a:spLocks noGrp="1"/>
          </p:cNvSpPr>
          <p:nvPr>
            <p:ph idx="1"/>
          </p:nvPr>
        </p:nvSpPr>
        <p:spPr>
          <a:xfrm>
            <a:off x="1103312" y="1438834"/>
            <a:ext cx="8946541" cy="5015753"/>
          </a:xfrm>
        </p:spPr>
        <p:txBody>
          <a:bodyPr/>
          <a:lstStyle/>
          <a:p>
            <a:r>
              <a:rPr lang="el-GR" dirty="0" smtClean="0"/>
              <a:t>Εν αρχή ην ο δάσκαλος.</a:t>
            </a:r>
          </a:p>
          <a:p>
            <a:pPr marL="0" indent="0">
              <a:buNone/>
            </a:pPr>
            <a:r>
              <a:rPr lang="el-GR" dirty="0" smtClean="0"/>
              <a:t>Μη ο δάσκαλος η φύση θα ήταν, δε θα ήταν όμως οι κοινωνίες.</a:t>
            </a:r>
          </a:p>
          <a:p>
            <a:pPr marL="0" indent="0">
              <a:buNone/>
            </a:pPr>
            <a:r>
              <a:rPr lang="el-GR" dirty="0" smtClean="0"/>
              <a:t>Θα υπήρχε ο χρόνος, αλλά δε θα υπήρχε η ιστορία.</a:t>
            </a:r>
          </a:p>
          <a:p>
            <a:pPr marL="0" indent="0">
              <a:buNone/>
            </a:pPr>
            <a:r>
              <a:rPr lang="el-GR" dirty="0" smtClean="0"/>
              <a:t>Και στο βασίλειο των ζωντανών ήχων θα άκουγε κανείς την κραυγή, τα  χουγιαχτά, τα συνθήματα.</a:t>
            </a:r>
          </a:p>
          <a:p>
            <a:pPr marL="0" indent="0">
              <a:buNone/>
            </a:pPr>
            <a:r>
              <a:rPr lang="el-GR" dirty="0" smtClean="0"/>
              <a:t>Δεν θα άκουγε όμως ούτε θα ’</a:t>
            </a:r>
            <a:r>
              <a:rPr lang="el-GR" dirty="0" err="1" smtClean="0"/>
              <a:t>βλεπε</a:t>
            </a:r>
            <a:r>
              <a:rPr lang="el-GR" dirty="0" smtClean="0"/>
              <a:t> τη φωνή, τα γράμματα της γραφής, τις συμφωνίες και τους χορούς.</a:t>
            </a:r>
          </a:p>
          <a:p>
            <a:pPr marL="0" indent="0">
              <a:buNone/>
            </a:pPr>
            <a:r>
              <a:rPr lang="el-GR" dirty="0" smtClean="0"/>
              <a:t>Γιατί;</a:t>
            </a:r>
          </a:p>
          <a:p>
            <a:pPr marL="0" indent="0">
              <a:buNone/>
            </a:pPr>
            <a:r>
              <a:rPr lang="el-GR" dirty="0" smtClean="0"/>
              <a:t>Απλά, γιατί ο δάσκαλος μεταμορφώνει τον εγκέφαλο του «ζώου» σε νου του ανθρώπου.</a:t>
            </a:r>
            <a:endParaRPr lang="el-GR" dirty="0"/>
          </a:p>
        </p:txBody>
      </p:sp>
    </p:spTree>
    <p:extLst>
      <p:ext uri="{BB962C8B-B14F-4D97-AF65-F5344CB8AC3E}">
        <p14:creationId xmlns:p14="http://schemas.microsoft.com/office/powerpoint/2010/main" val="738949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Εκπαιδευτική Πολιτική</a:t>
            </a:r>
            <a:endParaRPr lang="el-GR" dirty="0"/>
          </a:p>
        </p:txBody>
      </p:sp>
      <p:sp>
        <p:nvSpPr>
          <p:cNvPr id="3" name="Θέση περιεχομένου 2"/>
          <p:cNvSpPr>
            <a:spLocks noGrp="1"/>
          </p:cNvSpPr>
          <p:nvPr>
            <p:ph idx="1"/>
          </p:nvPr>
        </p:nvSpPr>
        <p:spPr>
          <a:xfrm>
            <a:off x="806824" y="1264024"/>
            <a:ext cx="9243029" cy="4984375"/>
          </a:xfrm>
        </p:spPr>
        <p:txBody>
          <a:bodyPr>
            <a:normAutofit fontScale="92500" lnSpcReduction="10000"/>
          </a:bodyPr>
          <a:lstStyle/>
          <a:p>
            <a:r>
              <a:rPr lang="el-GR" dirty="0"/>
              <a:t>Τι είναι η Εκπαιδευτική Πολιτική;</a:t>
            </a:r>
          </a:p>
          <a:p>
            <a:pPr marL="0" indent="0" algn="just">
              <a:buNone/>
            </a:pPr>
            <a:r>
              <a:rPr lang="el-GR" dirty="0" smtClean="0"/>
              <a:t>«Ένα </a:t>
            </a:r>
            <a:r>
              <a:rPr lang="el-GR" dirty="0"/>
              <a:t>πρώτο, βασικό, ζητούμενο είναι η </a:t>
            </a:r>
            <a:r>
              <a:rPr lang="el-GR" dirty="0" err="1"/>
              <a:t>εννοιολόγηση</a:t>
            </a:r>
            <a:r>
              <a:rPr lang="el-GR" dirty="0"/>
              <a:t> της πολιτικής. Δύο φαίνεται να είναι οι </a:t>
            </a:r>
            <a:r>
              <a:rPr lang="el-GR" dirty="0" smtClean="0"/>
              <a:t>καθοριστικοί άξονες </a:t>
            </a:r>
            <a:r>
              <a:rPr lang="el-GR" dirty="0" err="1"/>
              <a:t>εννοιολόγησης</a:t>
            </a:r>
            <a:r>
              <a:rPr lang="el-GR" dirty="0"/>
              <a:t>: από τη μια, ο </a:t>
            </a:r>
            <a:r>
              <a:rPr lang="el-GR" dirty="0" err="1"/>
              <a:t>αξιακός</a:t>
            </a:r>
            <a:r>
              <a:rPr lang="el-GR" dirty="0"/>
              <a:t> προσανατολισμός και, από την άλλη, η παράδοση και </a:t>
            </a:r>
            <a:r>
              <a:rPr lang="el-GR" dirty="0" smtClean="0"/>
              <a:t>ο θεσμικός </a:t>
            </a:r>
            <a:r>
              <a:rPr lang="el-GR" dirty="0"/>
              <a:t>της ρόλος. Στον πρώτο, οι ιδέες, οι αξίες, οι επιλογές, τελικά αυτό που αποκαλείται «ιδεολογία» </a:t>
            </a:r>
            <a:r>
              <a:rPr lang="el-GR" dirty="0" smtClean="0"/>
              <a:t>ή διαφορετικά </a:t>
            </a:r>
            <a:r>
              <a:rPr lang="el-GR" dirty="0"/>
              <a:t>«φιλοσοφία», παίζουν ουσιαστικό ρόλο. Στον δεύτερο, ο καθοριστικός παράγοντας είναι η ίδια </a:t>
            </a:r>
            <a:r>
              <a:rPr lang="el-GR" dirty="0" smtClean="0"/>
              <a:t>η κοινωνία </a:t>
            </a:r>
            <a:r>
              <a:rPr lang="el-GR" dirty="0"/>
              <a:t>στην οποία </a:t>
            </a:r>
            <a:r>
              <a:rPr lang="el-GR" dirty="0" smtClean="0"/>
              <a:t>αναφερόμαστε. Από </a:t>
            </a:r>
            <a:r>
              <a:rPr lang="el-GR" dirty="0"/>
              <a:t>την άλλη, κεντρικές έννοιες στην (Εκπαιδευτική) Πολιτική είναι εκείνες της εξουσίας και </a:t>
            </a:r>
            <a:r>
              <a:rPr lang="el-GR" dirty="0" smtClean="0"/>
              <a:t>της οργάνωσης</a:t>
            </a:r>
            <a:r>
              <a:rPr lang="el-GR" dirty="0"/>
              <a:t>. Με άλλα λόγια, θα μπορούσε κανείς να πει ότι η Εκπαιδευτική Πολιτική ενδιαφέρεται για </a:t>
            </a:r>
            <a:r>
              <a:rPr lang="el-GR" dirty="0" smtClean="0"/>
              <a:t>την κατανομή </a:t>
            </a:r>
            <a:r>
              <a:rPr lang="el-GR" dirty="0"/>
              <a:t>της εξουσίας και της οργάνωσης στη λήψη αποφάσεων που επηρεάζουν τα αποτελέσματα </a:t>
            </a:r>
            <a:r>
              <a:rPr lang="el-GR" dirty="0" smtClean="0"/>
              <a:t>της εκπαίδευσης</a:t>
            </a:r>
            <a:r>
              <a:rPr lang="el-GR" dirty="0"/>
              <a:t>. «Η πολιτική, τα πολιτικά συστήματα και οι πολιτικές σχέσεις, όλα αναφέρονται σε διαδικασίες </a:t>
            </a:r>
            <a:r>
              <a:rPr lang="el-GR" dirty="0" smtClean="0"/>
              <a:t>και θεσμούς </a:t>
            </a:r>
            <a:r>
              <a:rPr lang="el-GR" dirty="0"/>
              <a:t>με τους οποίους γίνονται δεσμευτικές επιλογές για το σύνολο σχετικά με την κατανομή ή </a:t>
            </a:r>
            <a:r>
              <a:rPr lang="el-GR" dirty="0" smtClean="0"/>
              <a:t>την ανακατανομή </a:t>
            </a:r>
            <a:r>
              <a:rPr lang="el-GR" dirty="0"/>
              <a:t>των πόρων και την ορθότητα της συμπεριφοράς» (Παιδαγωγική </a:t>
            </a:r>
            <a:r>
              <a:rPr lang="el-GR" dirty="0" smtClean="0"/>
              <a:t>Ψυχολογική Εγκυκλοπαίδεια</a:t>
            </a:r>
            <a:r>
              <a:rPr lang="el-GR" dirty="0"/>
              <a:t>,</a:t>
            </a:r>
          </a:p>
          <a:p>
            <a:pPr marL="0" indent="0">
              <a:buNone/>
            </a:pPr>
            <a:r>
              <a:rPr lang="el-GR" dirty="0"/>
              <a:t>Λεξικό, τ. 7-18, σ. 3918</a:t>
            </a:r>
            <a:r>
              <a:rPr lang="el-GR" dirty="0" smtClean="0"/>
              <a:t>).</a:t>
            </a:r>
            <a:endParaRPr lang="el-GR" dirty="0"/>
          </a:p>
        </p:txBody>
      </p:sp>
    </p:spTree>
    <p:extLst>
      <p:ext uri="{BB962C8B-B14F-4D97-AF65-F5344CB8AC3E}">
        <p14:creationId xmlns:p14="http://schemas.microsoft.com/office/powerpoint/2010/main" val="282174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87506" y="510988"/>
            <a:ext cx="9162347" cy="5737411"/>
          </a:xfrm>
        </p:spPr>
        <p:txBody>
          <a:bodyPr>
            <a:normAutofit lnSpcReduction="10000"/>
          </a:bodyPr>
          <a:lstStyle/>
          <a:p>
            <a:pPr marL="0" indent="0" algn="just">
              <a:buNone/>
            </a:pPr>
            <a:r>
              <a:rPr lang="el-GR" dirty="0"/>
              <a:t>Πιο συγκεκριμένα, η Εκπαιδευτική Πολιτική ενδιαφέρεται για τις επιρροές που υπεισέρχονται </a:t>
            </a:r>
            <a:r>
              <a:rPr lang="el-GR" dirty="0" smtClean="0"/>
              <a:t>στη διαμόρφωση </a:t>
            </a:r>
            <a:r>
              <a:rPr lang="el-GR" dirty="0"/>
              <a:t>δομών και διαδικασιών, για το ποιος ελέγχει και με ποιον τρόπο τα αποτελέσματα της </a:t>
            </a:r>
            <a:r>
              <a:rPr lang="el-GR" dirty="0" smtClean="0"/>
              <a:t>χρήσης τους</a:t>
            </a:r>
            <a:r>
              <a:rPr lang="el-GR" dirty="0"/>
              <a:t>, ή ακόμα για το ποιος έλεγχος υπάρχει στην πρόσβαση, από ποιους και γιατί. Έτσι, στον άξονα κράτος </a:t>
            </a:r>
            <a:r>
              <a:rPr lang="el-GR" dirty="0" smtClean="0"/>
              <a:t>– πολιτική </a:t>
            </a:r>
            <a:r>
              <a:rPr lang="el-GR" dirty="0"/>
              <a:t>διαδικασία – οικονομία το ενδιαφέρον εστιάζεται σήμερα στην ισχυροποίηση της οικονομίας, </a:t>
            </a:r>
            <a:r>
              <a:rPr lang="el-GR" dirty="0" smtClean="0"/>
              <a:t>στις </a:t>
            </a:r>
            <a:r>
              <a:rPr lang="el-GR" dirty="0" err="1" smtClean="0"/>
              <a:t>υπερ</a:t>
            </a:r>
            <a:r>
              <a:rPr lang="el-GR" dirty="0" smtClean="0"/>
              <a:t>- </a:t>
            </a:r>
            <a:r>
              <a:rPr lang="el-GR" dirty="0"/>
              <a:t>και ενδοκρατικές πιέσεις που υφίσταται το κράτος, αλλά και στη διαμεσολάβηση </a:t>
            </a:r>
            <a:r>
              <a:rPr lang="el-GR" dirty="0" smtClean="0"/>
              <a:t>συμφερόντων (κρατικών</a:t>
            </a:r>
            <a:r>
              <a:rPr lang="el-GR" dirty="0"/>
              <a:t>, κομματικών, άλλων συλλογικών και ατομικών) που επηρεάζουν την πολιτική διαδικασία. </a:t>
            </a:r>
            <a:r>
              <a:rPr lang="el-GR" dirty="0" smtClean="0"/>
              <a:t>Κατ’ αυτόν </a:t>
            </a:r>
            <a:r>
              <a:rPr lang="el-GR" dirty="0"/>
              <a:t>τον τρόπο, όμως, καταλήγουμε να ενδιαφερόμαστε επίσης για τη νομιμοποίηση διαδικασιών </a:t>
            </a:r>
            <a:r>
              <a:rPr lang="el-GR" dirty="0" smtClean="0"/>
              <a:t>και πολιτικών</a:t>
            </a:r>
            <a:r>
              <a:rPr lang="el-GR" dirty="0"/>
              <a:t>, για τις εφαρμοζόμενες πρακτικές αλλά και για τους μηχανισμούς (αν υπάρχουν) λογοδοσίας.</a:t>
            </a:r>
          </a:p>
          <a:p>
            <a:pPr marL="0" indent="0" algn="just">
              <a:buNone/>
            </a:pPr>
            <a:r>
              <a:rPr lang="el-GR" dirty="0"/>
              <a:t>Σημαντικό ρόλο σε αυτό παίζει ένας αμφιλεγόμενος όρος που όμως είναι εξαιρετικά χρήσιμος: το </a:t>
            </a:r>
            <a:r>
              <a:rPr lang="el-GR" dirty="0" smtClean="0"/>
              <a:t>δημόσιο συμφέρον</a:t>
            </a:r>
            <a:r>
              <a:rPr lang="el-GR" dirty="0"/>
              <a:t>, που θα μπορούσε να αναλυθεί ως οι μηχανισμοί και οι διαδικασίες κοινωνικού ελέγχου, </a:t>
            </a:r>
            <a:r>
              <a:rPr lang="el-GR" dirty="0" smtClean="0"/>
              <a:t>οι διαδικασίες </a:t>
            </a:r>
            <a:r>
              <a:rPr lang="el-GR" dirty="0"/>
              <a:t>διαβούλευσης και η διάθεση πόρων στις επιλεγμένες δράσεις</a:t>
            </a:r>
            <a:r>
              <a:rPr lang="el-GR" dirty="0" smtClean="0"/>
              <a:t>.» </a:t>
            </a:r>
          </a:p>
          <a:p>
            <a:pPr marL="0" indent="0" algn="just">
              <a:buNone/>
            </a:pPr>
            <a:r>
              <a:rPr lang="el-GR" dirty="0" smtClean="0"/>
              <a:t>Γιώργος </a:t>
            </a:r>
            <a:r>
              <a:rPr lang="el-GR" dirty="0" err="1" smtClean="0"/>
              <a:t>Σταμέλος</a:t>
            </a:r>
            <a:r>
              <a:rPr lang="el-GR" dirty="0" smtClean="0"/>
              <a:t> Ανδρέας </a:t>
            </a:r>
            <a:r>
              <a:rPr lang="el-GR" dirty="0"/>
              <a:t>Βασιλόπουλος – Άγγελος </a:t>
            </a:r>
            <a:r>
              <a:rPr lang="el-GR" dirty="0" err="1" smtClean="0"/>
              <a:t>Καβασακάλης</a:t>
            </a:r>
            <a:r>
              <a:rPr lang="el-GR" dirty="0" smtClean="0"/>
              <a:t> (2015). </a:t>
            </a:r>
            <a:r>
              <a:rPr lang="el-GR" i="1" dirty="0" smtClean="0"/>
              <a:t>Εισαγωγή στις Εκπαιδευτικές πολιτικές</a:t>
            </a:r>
            <a:r>
              <a:rPr lang="el-GR" dirty="0" smtClean="0"/>
              <a:t>, Αθήνα: </a:t>
            </a:r>
            <a:r>
              <a:rPr lang="el-GR" dirty="0" err="1" smtClean="0"/>
              <a:t>Κάλιππος</a:t>
            </a:r>
            <a:r>
              <a:rPr lang="el-GR" dirty="0" smtClean="0"/>
              <a:t>, σ.40.</a:t>
            </a:r>
            <a:endParaRPr lang="el-GR" dirty="0"/>
          </a:p>
          <a:p>
            <a:endParaRPr lang="el-GR" dirty="0"/>
          </a:p>
        </p:txBody>
      </p:sp>
    </p:spTree>
    <p:extLst>
      <p:ext uri="{BB962C8B-B14F-4D97-AF65-F5344CB8AC3E}">
        <p14:creationId xmlns:p14="http://schemas.microsoft.com/office/powerpoint/2010/main" val="1926737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824753"/>
          </a:xfrm>
        </p:spPr>
        <p:txBody>
          <a:bodyPr/>
          <a:lstStyle/>
          <a:p>
            <a:r>
              <a:rPr lang="el-GR" dirty="0" smtClean="0"/>
              <a:t>ΕΚΠΑΙΔΕΥΤΙΚΗ ΠΟΛΙΤΙΚΗ</a:t>
            </a:r>
            <a:endParaRPr lang="el-GR" dirty="0"/>
          </a:p>
        </p:txBody>
      </p:sp>
      <p:sp>
        <p:nvSpPr>
          <p:cNvPr id="3" name="Θέση περιεχομένου 2"/>
          <p:cNvSpPr>
            <a:spLocks noGrp="1"/>
          </p:cNvSpPr>
          <p:nvPr>
            <p:ph idx="1"/>
          </p:nvPr>
        </p:nvSpPr>
        <p:spPr>
          <a:xfrm>
            <a:off x="887506" y="1438836"/>
            <a:ext cx="9162347" cy="4809564"/>
          </a:xfrm>
        </p:spPr>
        <p:txBody>
          <a:bodyPr>
            <a:normAutofit/>
          </a:bodyPr>
          <a:lstStyle/>
          <a:p>
            <a:r>
              <a:rPr lang="el-GR" dirty="0" smtClean="0"/>
              <a:t>Εκπαιδευτική πολιτική και Κοινωνιολογία και Οικονομία.</a:t>
            </a:r>
          </a:p>
          <a:p>
            <a:r>
              <a:rPr lang="el-GR" dirty="0" smtClean="0"/>
              <a:t>Εκπαιδευτικά προγράμματα.</a:t>
            </a:r>
          </a:p>
          <a:p>
            <a:r>
              <a:rPr lang="el-GR" dirty="0" smtClean="0"/>
              <a:t>Εκπαιδευτικός σχεδιασμός, αναπτυγμένες χώρες και Ελλάδα.</a:t>
            </a:r>
          </a:p>
          <a:p>
            <a:r>
              <a:rPr lang="el-GR" dirty="0" smtClean="0"/>
              <a:t>Κοινωνιολογία της Εκπαίδευσης.</a:t>
            </a:r>
          </a:p>
          <a:p>
            <a:r>
              <a:rPr lang="el-GR" dirty="0" smtClean="0"/>
              <a:t>Η καταπολέμηση της ανισότητας.</a:t>
            </a:r>
          </a:p>
          <a:p>
            <a:r>
              <a:rPr lang="en-US" dirty="0" err="1" smtClean="0"/>
              <a:t>Unesco</a:t>
            </a:r>
            <a:r>
              <a:rPr lang="en-US" dirty="0" smtClean="0"/>
              <a:t> 1945 ((</a:t>
            </a:r>
            <a:r>
              <a:rPr lang="en-US" b="1" dirty="0"/>
              <a:t>U</a:t>
            </a:r>
            <a:r>
              <a:rPr lang="en-US" dirty="0"/>
              <a:t>nited </a:t>
            </a:r>
            <a:r>
              <a:rPr lang="en-US" b="1" dirty="0"/>
              <a:t>N</a:t>
            </a:r>
            <a:r>
              <a:rPr lang="en-US" dirty="0"/>
              <a:t>ations </a:t>
            </a:r>
            <a:r>
              <a:rPr lang="en-US" b="1" dirty="0"/>
              <a:t>E</a:t>
            </a:r>
            <a:r>
              <a:rPr lang="en-US" dirty="0"/>
              <a:t>ducational </a:t>
            </a:r>
            <a:r>
              <a:rPr lang="en-US" b="1" dirty="0"/>
              <a:t>S</a:t>
            </a:r>
            <a:r>
              <a:rPr lang="en-US" dirty="0"/>
              <a:t>cientific and </a:t>
            </a:r>
            <a:r>
              <a:rPr lang="en-US" b="1" dirty="0"/>
              <a:t>C</a:t>
            </a:r>
            <a:r>
              <a:rPr lang="en-US" dirty="0"/>
              <a:t>ultural </a:t>
            </a:r>
            <a:r>
              <a:rPr lang="en-US" b="1" dirty="0"/>
              <a:t>O</a:t>
            </a:r>
            <a:r>
              <a:rPr lang="en-US" dirty="0"/>
              <a:t>rganization</a:t>
            </a:r>
            <a:r>
              <a:rPr lang="en-US" dirty="0" smtClean="0"/>
              <a:t>).</a:t>
            </a:r>
            <a:endParaRPr lang="el-GR" dirty="0" smtClean="0"/>
          </a:p>
          <a:p>
            <a:r>
              <a:rPr lang="el-GR" dirty="0"/>
              <a:t>ΟΟΣΑ </a:t>
            </a:r>
            <a:r>
              <a:rPr lang="el-GR" dirty="0" smtClean="0"/>
              <a:t>1948/1961 (Οργανισμός </a:t>
            </a:r>
            <a:r>
              <a:rPr lang="el-GR" dirty="0"/>
              <a:t>Οικονομικής Συνεργασίας και </a:t>
            </a:r>
            <a:r>
              <a:rPr lang="el-GR" dirty="0" smtClean="0"/>
              <a:t>Ανάπτυξης)</a:t>
            </a:r>
          </a:p>
          <a:p>
            <a:r>
              <a:rPr lang="fr-FR" dirty="0"/>
              <a:t>(</a:t>
            </a:r>
            <a:r>
              <a:rPr lang="fr-FR" u="sng" dirty="0">
                <a:hlinkClick r:id="rId2"/>
              </a:rPr>
              <a:t>α</a:t>
            </a:r>
            <a:r>
              <a:rPr lang="fr-FR" u="sng" dirty="0" err="1">
                <a:hlinkClick r:id="rId2"/>
              </a:rPr>
              <a:t>γγλικά</a:t>
            </a:r>
            <a:r>
              <a:rPr lang="fr-FR" dirty="0"/>
              <a:t>: </a:t>
            </a:r>
            <a:r>
              <a:rPr lang="fr-FR" i="1" dirty="0"/>
              <a:t>Organisation for </a:t>
            </a:r>
            <a:r>
              <a:rPr lang="fr-FR" i="1" dirty="0" err="1"/>
              <a:t>Economic</a:t>
            </a:r>
            <a:r>
              <a:rPr lang="fr-FR" i="1" dirty="0"/>
              <a:t> </a:t>
            </a:r>
            <a:r>
              <a:rPr lang="fr-FR" i="1" dirty="0" err="1"/>
              <a:t>Co-operation</a:t>
            </a:r>
            <a:r>
              <a:rPr lang="fr-FR" i="1" dirty="0"/>
              <a:t> and </a:t>
            </a:r>
            <a:r>
              <a:rPr lang="fr-FR" i="1" dirty="0" err="1"/>
              <a:t>Development</a:t>
            </a:r>
            <a:r>
              <a:rPr lang="fr-FR" i="1" dirty="0"/>
              <a:t> - OECD</a:t>
            </a:r>
            <a:r>
              <a:rPr lang="fr-FR" dirty="0"/>
              <a:t>, </a:t>
            </a:r>
            <a:r>
              <a:rPr lang="fr-FR" dirty="0">
                <a:hlinkClick r:id="rId3" tooltip="Γαλλικά"/>
              </a:rPr>
              <a:t>Γα</a:t>
            </a:r>
            <a:r>
              <a:rPr lang="fr-FR" dirty="0" err="1">
                <a:hlinkClick r:id="rId3" tooltip="Γαλλικά"/>
              </a:rPr>
              <a:t>λλικά</a:t>
            </a:r>
            <a:r>
              <a:rPr lang="fr-FR" dirty="0"/>
              <a:t>: </a:t>
            </a:r>
            <a:r>
              <a:rPr lang="fr-FR" i="1" dirty="0"/>
              <a:t>Organisation de coopération et de développement économiques - OCDE</a:t>
            </a:r>
            <a:r>
              <a:rPr lang="fr-FR" dirty="0"/>
              <a:t>)</a:t>
            </a:r>
            <a:endParaRPr lang="el-GR" dirty="0" smtClean="0"/>
          </a:p>
          <a:p>
            <a:endParaRPr lang="el-GR" dirty="0"/>
          </a:p>
        </p:txBody>
      </p:sp>
    </p:spTree>
    <p:extLst>
      <p:ext uri="{BB962C8B-B14F-4D97-AF65-F5344CB8AC3E}">
        <p14:creationId xmlns:p14="http://schemas.microsoft.com/office/powerpoint/2010/main" val="1906536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Ερωτήσεις</a:t>
            </a:r>
            <a:br>
              <a:rPr lang="el-GR" dirty="0" smtClean="0"/>
            </a:br>
            <a:endParaRPr lang="el-GR" dirty="0"/>
          </a:p>
        </p:txBody>
      </p:sp>
      <p:sp>
        <p:nvSpPr>
          <p:cNvPr id="3" name="Θέση περιεχομένου 2"/>
          <p:cNvSpPr>
            <a:spLocks noGrp="1"/>
          </p:cNvSpPr>
          <p:nvPr>
            <p:ph idx="1"/>
          </p:nvPr>
        </p:nvSpPr>
        <p:spPr/>
        <p:txBody>
          <a:bodyPr/>
          <a:lstStyle/>
          <a:p>
            <a:pPr marL="457200" lvl="0" indent="-457200">
              <a:buFont typeface="+mj-lt"/>
              <a:buAutoNum type="arabicPeriod"/>
            </a:pPr>
            <a:endParaRPr lang="el-GR" dirty="0" smtClean="0"/>
          </a:p>
          <a:p>
            <a:pPr marL="457200" lvl="0" indent="-457200">
              <a:buFont typeface="+mj-lt"/>
              <a:buAutoNum type="arabicPeriod"/>
            </a:pPr>
            <a:r>
              <a:rPr lang="el-GR" dirty="0" smtClean="0"/>
              <a:t>Ο </a:t>
            </a:r>
            <a:r>
              <a:rPr lang="el-GR" dirty="0"/>
              <a:t>άνθρωπος χαρακτηρίζεται </a:t>
            </a:r>
            <a:r>
              <a:rPr lang="el-GR" b="1" i="1" dirty="0"/>
              <a:t>ως </a:t>
            </a:r>
            <a:r>
              <a:rPr lang="en-US" b="1" i="1" dirty="0"/>
              <a:t>Homo </a:t>
            </a:r>
            <a:r>
              <a:rPr lang="en-US" b="1" i="1" dirty="0" err="1"/>
              <a:t>Educandus</a:t>
            </a:r>
            <a:r>
              <a:rPr lang="el-GR" b="1" i="1" dirty="0"/>
              <a:t>, Αυτοδίδακτος και </a:t>
            </a:r>
            <a:r>
              <a:rPr lang="el-GR" b="1" i="1" dirty="0" err="1"/>
              <a:t>Ετεροδίδακτος</a:t>
            </a:r>
            <a:r>
              <a:rPr lang="el-GR" dirty="0"/>
              <a:t>. Να ερμηνεύσετε τους παραπάνω χαρακτηρισμούς.</a:t>
            </a:r>
          </a:p>
          <a:p>
            <a:pPr marL="457200" lvl="0" indent="-457200">
              <a:buFont typeface="+mj-lt"/>
              <a:buAutoNum type="arabicPeriod"/>
            </a:pPr>
            <a:r>
              <a:rPr lang="el-GR" dirty="0"/>
              <a:t>Ποια η κοινή συνισταμένη των όρων: </a:t>
            </a:r>
            <a:r>
              <a:rPr lang="el-GR" b="1" i="1" dirty="0"/>
              <a:t>παιδεία, αγωγή, μόρφωση, εκπαίδευση, διδασκαλία, διαπαιδαγώγηση, και ανατροφή;</a:t>
            </a:r>
            <a:endParaRPr lang="el-GR" dirty="0"/>
          </a:p>
          <a:p>
            <a:pPr marL="457200" lvl="0" indent="-457200">
              <a:buFont typeface="+mj-lt"/>
              <a:buAutoNum type="arabicPeriod"/>
            </a:pPr>
            <a:r>
              <a:rPr lang="el-GR" dirty="0"/>
              <a:t>Ποια η δομή του παιδαγωγικού τριγώνου;</a:t>
            </a:r>
          </a:p>
          <a:p>
            <a:pPr marL="457200" lvl="0" indent="-457200">
              <a:buFont typeface="+mj-lt"/>
              <a:buAutoNum type="arabicPeriod"/>
            </a:pPr>
            <a:r>
              <a:rPr lang="el-GR" dirty="0"/>
              <a:t>Ποια η δομή και λειτουργία, εν ευρεία </a:t>
            </a:r>
            <a:r>
              <a:rPr lang="el-GR" dirty="0" err="1"/>
              <a:t>εννοία</a:t>
            </a:r>
            <a:r>
              <a:rPr lang="el-GR" dirty="0"/>
              <a:t>, του Σχολείου;</a:t>
            </a:r>
          </a:p>
          <a:p>
            <a:pPr marL="457200" lvl="0" indent="-457200">
              <a:buFont typeface="+mj-lt"/>
              <a:buAutoNum type="arabicPeriod"/>
            </a:pPr>
            <a:r>
              <a:rPr lang="el-GR" dirty="0"/>
              <a:t>Τι ορίζεται ως εκπαιδευτική πολιτική;</a:t>
            </a:r>
          </a:p>
          <a:p>
            <a:pPr marL="0" indent="0">
              <a:buNone/>
            </a:pPr>
            <a:endParaRPr lang="el-GR" dirty="0"/>
          </a:p>
        </p:txBody>
      </p:sp>
    </p:spTree>
    <p:extLst>
      <p:ext uri="{BB962C8B-B14F-4D97-AF65-F5344CB8AC3E}">
        <p14:creationId xmlns:p14="http://schemas.microsoft.com/office/powerpoint/2010/main" val="2050611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ΙΣΤΟΤΟΠΟΙ</a:t>
            </a:r>
            <a:endParaRPr lang="el-GR" dirty="0"/>
          </a:p>
        </p:txBody>
      </p:sp>
      <p:sp>
        <p:nvSpPr>
          <p:cNvPr id="3" name="Θέση περιεχομένου 2"/>
          <p:cNvSpPr>
            <a:spLocks noGrp="1"/>
          </p:cNvSpPr>
          <p:nvPr>
            <p:ph idx="1"/>
          </p:nvPr>
        </p:nvSpPr>
        <p:spPr/>
        <p:txBody>
          <a:bodyPr/>
          <a:lstStyle/>
          <a:p>
            <a:r>
              <a:rPr lang="el-GR" dirty="0"/>
              <a:t>“Εισαγωγή στην Παιδαγωγική επιστήμη</a:t>
            </a:r>
            <a:r>
              <a:rPr lang="el-GR" dirty="0" smtClean="0"/>
              <a:t>”</a:t>
            </a:r>
          </a:p>
          <a:p>
            <a:r>
              <a:rPr lang="en-US" dirty="0" smtClean="0">
                <a:hlinkClick r:id="rId2"/>
              </a:rPr>
              <a:t>https</a:t>
            </a:r>
            <a:r>
              <a:rPr lang="en-US" dirty="0">
                <a:hlinkClick r:id="rId2"/>
              </a:rPr>
              <a:t>://www.openbook.gr/eisagwgi-stin-paidagwgiki-epistimi</a:t>
            </a:r>
            <a:r>
              <a:rPr lang="en-US" dirty="0" smtClean="0">
                <a:hlinkClick r:id="rId2"/>
              </a:rPr>
              <a:t>/</a:t>
            </a:r>
            <a:endParaRPr lang="el-GR" dirty="0" smtClean="0"/>
          </a:p>
          <a:p>
            <a:r>
              <a:rPr lang="en-US" dirty="0">
                <a:hlinkClick r:id="rId3"/>
              </a:rPr>
              <a:t>http://</a:t>
            </a:r>
            <a:r>
              <a:rPr lang="en-US" dirty="0" smtClean="0">
                <a:hlinkClick r:id="rId3"/>
              </a:rPr>
              <a:t>repository.edulll.gr/edulll/retrieve/3682/1087_01_oaed_enotita01_v01.pdf</a:t>
            </a:r>
            <a:endParaRPr lang="el-GR" dirty="0" smtClean="0"/>
          </a:p>
          <a:p>
            <a:r>
              <a:rPr lang="el-GR" dirty="0"/>
              <a:t>Εισαγωγή στις Εκπαιδευτικές Πολιτικές</a:t>
            </a:r>
            <a:endParaRPr lang="el-GR" dirty="0" smtClean="0"/>
          </a:p>
          <a:p>
            <a:r>
              <a:rPr lang="en-US" dirty="0"/>
              <a:t>https://repository.kallipos.gr/bitstream/11419/226/1/00_master%20document_StamelosVasilopoulosKavasakalis_Final.pdf</a:t>
            </a:r>
            <a:endParaRPr lang="el-GR" dirty="0"/>
          </a:p>
        </p:txBody>
      </p:sp>
    </p:spTree>
    <p:extLst>
      <p:ext uri="{BB962C8B-B14F-4D97-AF65-F5344CB8AC3E}">
        <p14:creationId xmlns:p14="http://schemas.microsoft.com/office/powerpoint/2010/main" val="1835283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i="1" dirty="0" smtClean="0"/>
              <a:t>ΘΕΩΡΙΑ ΚΑΙ ΦΙΛΟΣΟΦΙΑ ΤΗΣ ΠΑΙΔΕΙΑΣ</a:t>
            </a:r>
            <a:r>
              <a:rPr lang="el-GR" dirty="0" smtClean="0"/>
              <a:t/>
            </a:r>
            <a:br>
              <a:rPr lang="el-GR" dirty="0" smtClean="0"/>
            </a:br>
            <a:r>
              <a:rPr lang="el-GR" dirty="0" smtClean="0"/>
              <a:t>Γεώργιος </a:t>
            </a:r>
            <a:r>
              <a:rPr lang="el-GR" dirty="0" err="1" smtClean="0"/>
              <a:t>Χ.Κουμάκης</a:t>
            </a:r>
            <a:r>
              <a:rPr lang="el-GR" dirty="0" smtClean="0"/>
              <a:t> </a:t>
            </a:r>
            <a:r>
              <a:rPr lang="el-GR" dirty="0" err="1" smtClean="0"/>
              <a:t>σσ</a:t>
            </a:r>
            <a:r>
              <a:rPr lang="el-GR" dirty="0" smtClean="0"/>
              <a:t>. 15-67 </a:t>
            </a:r>
            <a:r>
              <a:rPr lang="el-GR" sz="2700" b="1" dirty="0" smtClean="0"/>
              <a:t>(31-48)</a:t>
            </a:r>
            <a:endParaRPr lang="el-GR" sz="2700" b="1" dirty="0"/>
          </a:p>
        </p:txBody>
      </p:sp>
      <p:sp>
        <p:nvSpPr>
          <p:cNvPr id="3" name="Θέση περιεχομένου 2"/>
          <p:cNvSpPr>
            <a:spLocks noGrp="1"/>
          </p:cNvSpPr>
          <p:nvPr>
            <p:ph idx="1"/>
          </p:nvPr>
        </p:nvSpPr>
        <p:spPr/>
        <p:txBody>
          <a:bodyPr/>
          <a:lstStyle/>
          <a:p>
            <a:r>
              <a:rPr lang="el-GR" dirty="0" smtClean="0"/>
              <a:t>Φιλοσοφία</a:t>
            </a:r>
          </a:p>
          <a:p>
            <a:pPr marL="0" indent="0">
              <a:buNone/>
            </a:pPr>
            <a:r>
              <a:rPr lang="el-GR" b="1" dirty="0"/>
              <a:t> </a:t>
            </a:r>
            <a:r>
              <a:rPr lang="el-GR" b="1" dirty="0" smtClean="0"/>
              <a:t>                  Οντολογία</a:t>
            </a:r>
          </a:p>
          <a:p>
            <a:pPr marL="0" indent="0">
              <a:buNone/>
            </a:pPr>
            <a:r>
              <a:rPr lang="el-GR" dirty="0"/>
              <a:t> </a:t>
            </a:r>
            <a:r>
              <a:rPr lang="el-GR" dirty="0" smtClean="0"/>
              <a:t>                  Γνωσιολογία</a:t>
            </a:r>
          </a:p>
          <a:p>
            <a:pPr marL="0" indent="0">
              <a:buNone/>
            </a:pPr>
            <a:r>
              <a:rPr lang="el-GR" dirty="0"/>
              <a:t> </a:t>
            </a:r>
            <a:r>
              <a:rPr lang="el-GR" dirty="0" smtClean="0"/>
              <a:t>                  Αισθητική</a:t>
            </a:r>
          </a:p>
          <a:p>
            <a:pPr marL="0" indent="0">
              <a:buNone/>
            </a:pPr>
            <a:r>
              <a:rPr lang="el-GR" dirty="0"/>
              <a:t> </a:t>
            </a:r>
            <a:r>
              <a:rPr lang="el-GR" dirty="0" smtClean="0"/>
              <a:t>                  Ηθική/ Αξιολογία/ Πρακτική/ Πολιτική</a:t>
            </a:r>
          </a:p>
          <a:p>
            <a:endParaRPr lang="el-GR" dirty="0"/>
          </a:p>
          <a:p>
            <a:r>
              <a:rPr lang="el-GR" dirty="0" smtClean="0"/>
              <a:t>Φιλοσοφία της παιδείας</a:t>
            </a:r>
            <a:endParaRPr lang="el-GR" dirty="0"/>
          </a:p>
        </p:txBody>
      </p:sp>
    </p:spTree>
    <p:extLst>
      <p:ext uri="{BB962C8B-B14F-4D97-AF65-F5344CB8AC3E}">
        <p14:creationId xmlns:p14="http://schemas.microsoft.com/office/powerpoint/2010/main" val="16550322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Παιδεία/ Εκπαίδευση</a:t>
            </a:r>
            <a:endParaRPr lang="el-GR" dirty="0"/>
          </a:p>
        </p:txBody>
      </p:sp>
      <p:sp>
        <p:nvSpPr>
          <p:cNvPr id="3" name="Θέση περιεχομένου 2"/>
          <p:cNvSpPr>
            <a:spLocks noGrp="1"/>
          </p:cNvSpPr>
          <p:nvPr>
            <p:ph idx="1"/>
          </p:nvPr>
        </p:nvSpPr>
        <p:spPr/>
        <p:txBody>
          <a:bodyPr/>
          <a:lstStyle/>
          <a:p>
            <a:r>
              <a:rPr lang="en-US" dirty="0" smtClean="0"/>
              <a:t>Homo </a:t>
            </a:r>
            <a:r>
              <a:rPr lang="en-US" dirty="0" err="1" smtClean="0"/>
              <a:t>Educandus</a:t>
            </a:r>
            <a:endParaRPr lang="en-US" dirty="0" smtClean="0"/>
          </a:p>
          <a:p>
            <a:r>
              <a:rPr lang="el-GR" dirty="0" smtClean="0"/>
              <a:t>Αυτοδίδακτος</a:t>
            </a:r>
          </a:p>
          <a:p>
            <a:r>
              <a:rPr lang="el-GR" dirty="0" err="1" smtClean="0"/>
              <a:t>Ετεροδίδακτος</a:t>
            </a:r>
            <a:endParaRPr lang="el-GR" dirty="0" smtClean="0"/>
          </a:p>
          <a:p>
            <a:r>
              <a:rPr lang="el-GR" dirty="0" smtClean="0"/>
              <a:t>Ο Θεσμός του Σχολείου</a:t>
            </a:r>
          </a:p>
          <a:p>
            <a:pPr algn="just"/>
            <a:r>
              <a:rPr lang="el-GR" dirty="0" smtClean="0"/>
              <a:t>« Σχολική ζωή σημαίνει κυρίως αλληλεπίδραση και επικοινωνία ανάμεσα σε μαθητές και δασκάλους οι οποίοι συγκροτούν τη σχολική κοινότητα.» </a:t>
            </a:r>
          </a:p>
          <a:p>
            <a:r>
              <a:rPr lang="el-GR" dirty="0" smtClean="0"/>
              <a:t>Αγωγή </a:t>
            </a:r>
          </a:p>
          <a:p>
            <a:r>
              <a:rPr lang="el-GR" dirty="0" smtClean="0"/>
              <a:t>Μόρφωση</a:t>
            </a:r>
          </a:p>
          <a:p>
            <a:pPr marL="0" indent="0">
              <a:buNone/>
            </a:pPr>
            <a:endParaRPr lang="el-GR" dirty="0"/>
          </a:p>
        </p:txBody>
      </p:sp>
    </p:spTree>
    <p:extLst>
      <p:ext uri="{BB962C8B-B14F-4D97-AF65-F5344CB8AC3E}">
        <p14:creationId xmlns:p14="http://schemas.microsoft.com/office/powerpoint/2010/main" val="12842924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6452" y="452718"/>
            <a:ext cx="10151877" cy="744070"/>
          </a:xfrm>
        </p:spPr>
        <p:txBody>
          <a:bodyPr/>
          <a:lstStyle/>
          <a:p>
            <a:r>
              <a:rPr lang="el-GR" sz="1800" b="1" i="1" dirty="0"/>
              <a:t>Παιδεία, αγωγή, μόρφωση, εκπαίδευση, διδασκαλία, διαπαιδαγώγηση, και ανατροφή </a:t>
            </a:r>
          </a:p>
        </p:txBody>
      </p:sp>
      <p:sp>
        <p:nvSpPr>
          <p:cNvPr id="3" name="Θέση περιεχομένου 2"/>
          <p:cNvSpPr>
            <a:spLocks noGrp="1"/>
          </p:cNvSpPr>
          <p:nvPr>
            <p:ph idx="1"/>
          </p:nvPr>
        </p:nvSpPr>
        <p:spPr>
          <a:xfrm>
            <a:off x="1104293" y="1667436"/>
            <a:ext cx="8946541" cy="4863352"/>
          </a:xfrm>
        </p:spPr>
        <p:txBody>
          <a:bodyPr>
            <a:normAutofit fontScale="85000" lnSpcReduction="10000"/>
          </a:bodyPr>
          <a:lstStyle/>
          <a:p>
            <a:pPr algn="just">
              <a:lnSpc>
                <a:spcPct val="200000"/>
              </a:lnSpc>
            </a:pPr>
            <a:r>
              <a:rPr lang="el-GR" dirty="0" smtClean="0"/>
              <a:t>«Οι όροι Παιδεία, αγωγή, μόρφωση, εκπαίδευση, διδασκαλία, διαπαιδαγώγηση, και ανατροφή είναι μεταξύ τους συνώνυμοι, παρά τις διάφορες εννοιολογικές αποχρώσεις. Συνεπώς, όχι μόνο η Παιδεία, αλλά και οι συναφείς προς αυτήν έννοιες μπορούν να χαρακτηρισθούν δραστηριότητες ή λειτουργίες, οι οποίες στοχεύουν στην </a:t>
            </a:r>
            <a:r>
              <a:rPr lang="el-GR" dirty="0" err="1" smtClean="0"/>
              <a:t>ηθικοπνευματική</a:t>
            </a:r>
            <a:r>
              <a:rPr lang="el-GR" dirty="0" smtClean="0"/>
              <a:t> διάπλαση κυρίως του νέου. Οι έννοιες αυτές δεν αφορούν μόνο το παιδί ή τον έφηβο, αλλά και τον ηλικιωμένο . Ωστόσο, ο τρόπος εκτέλεσης των ενεργειών αυτών πρέπει να είναι τέτοιος, ώστε να μη χάνεται-αλλά να διατηρείται-ο σεβασμός στη δυνάμει ικανότητα του εκπαιδευομένου για ανεξάρτητη αυτοδύναμη κρίση».</a:t>
            </a:r>
            <a:endParaRPr lang="el-GR" dirty="0"/>
          </a:p>
        </p:txBody>
      </p:sp>
    </p:spTree>
    <p:extLst>
      <p:ext uri="{BB962C8B-B14F-4D97-AF65-F5344CB8AC3E}">
        <p14:creationId xmlns:p14="http://schemas.microsoft.com/office/powerpoint/2010/main" val="224479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θεσμός του σχολείου</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Στο σχολείο το παιδί μαθαίνει να εκτελεί την εργασία του σύμφωνα με κανόνες και μέθοδο.</a:t>
            </a:r>
          </a:p>
          <a:p>
            <a:endParaRPr lang="el-GR" dirty="0"/>
          </a:p>
          <a:p>
            <a:pPr algn="just"/>
            <a:r>
              <a:rPr lang="el-GR" dirty="0" smtClean="0"/>
              <a:t>«Αυτό που έχει πάντως ιδιαίτερη σημασία στη λειτουργία του σχολείου είναι οι ενέργειες, η δημιουργικότητα και γενικά η αυτοδύναμη στάση του ατόμου στη ζωή στη ζωή μετά την αποφοίτησή του από το σχολείο. Σημαντικό, δηλαδή, για τον μαθητή είναι η καλύτερη δυνατή αξιοποίηση και εκμετάλλευση του έργου που συντελείται εκεί. Γι’ αυτόν  το λόγο η αποστολή της παιδείας-όσο στενά και αν οριστούν  τα όρια της-δεν</a:t>
            </a:r>
            <a:r>
              <a:rPr lang="en-US" dirty="0" smtClean="0"/>
              <a:t> </a:t>
            </a:r>
            <a:r>
              <a:rPr lang="el-GR" dirty="0" smtClean="0"/>
              <a:t>πρέπει να περιορίζεται στη διαπίστωση μόνο των ευνοϊκών επιδράσεων στο παιδί, αλλά να επεκτείνεται στο να βεβαιωνόμαστε τι αυτό δημιουργεί από τις επιδράσεις που δέχτηκε και κατά πόσο βελτιώθηκε ηθικά και πνευματικά».</a:t>
            </a:r>
            <a:endParaRPr lang="el-GR" dirty="0"/>
          </a:p>
        </p:txBody>
      </p:sp>
    </p:spTree>
    <p:extLst>
      <p:ext uri="{BB962C8B-B14F-4D97-AF65-F5344CB8AC3E}">
        <p14:creationId xmlns:p14="http://schemas.microsoft.com/office/powerpoint/2010/main" val="623211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Παιδαγωγικό τρίγωνο</a:t>
            </a:r>
            <a:endParaRPr lang="el-GR" dirty="0"/>
          </a:p>
        </p:txBody>
      </p:sp>
      <p:sp>
        <p:nvSpPr>
          <p:cNvPr id="3" name="Θέση περιεχομένου 2"/>
          <p:cNvSpPr>
            <a:spLocks noGrp="1"/>
          </p:cNvSpPr>
          <p:nvPr>
            <p:ph idx="1"/>
          </p:nvPr>
        </p:nvSpPr>
        <p:spPr/>
        <p:txBody>
          <a:bodyPr>
            <a:normAutofit/>
          </a:bodyPr>
          <a:lstStyle/>
          <a:p>
            <a:r>
              <a:rPr lang="el-GR" dirty="0" smtClean="0"/>
              <a:t>Παιδαγωγικό τρίγωνο</a:t>
            </a:r>
          </a:p>
          <a:p>
            <a:r>
              <a:rPr lang="el-GR" dirty="0" smtClean="0"/>
              <a:t>Δάσκαλος</a:t>
            </a:r>
          </a:p>
          <a:p>
            <a:r>
              <a:rPr lang="el-GR" dirty="0" smtClean="0"/>
              <a:t>Μαθητής</a:t>
            </a:r>
          </a:p>
          <a:p>
            <a:r>
              <a:rPr lang="el-GR" dirty="0" smtClean="0"/>
              <a:t>Μορφωτικό αγαθό</a:t>
            </a:r>
          </a:p>
          <a:p>
            <a:r>
              <a:rPr lang="el-GR" dirty="0" smtClean="0"/>
              <a:t>[ Παιδαγωγικό έρωτα (Πλάτων)/ χριστιανική αγάπη] </a:t>
            </a:r>
          </a:p>
          <a:p>
            <a:r>
              <a:rPr lang="el-GR" dirty="0" smtClean="0"/>
              <a:t>Διδασκαλία</a:t>
            </a:r>
          </a:p>
          <a:p>
            <a:r>
              <a:rPr lang="el-GR" dirty="0" smtClean="0"/>
              <a:t>Μάθηση</a:t>
            </a:r>
          </a:p>
          <a:p>
            <a:r>
              <a:rPr lang="el-GR" dirty="0" smtClean="0"/>
              <a:t>Γνώσεις</a:t>
            </a:r>
          </a:p>
          <a:p>
            <a:r>
              <a:rPr lang="el-GR" dirty="0" smtClean="0"/>
              <a:t>Αξιοποίηση των γνώσεων</a:t>
            </a:r>
            <a:endParaRPr lang="el-GR" dirty="0"/>
          </a:p>
        </p:txBody>
      </p:sp>
    </p:spTree>
    <p:extLst>
      <p:ext uri="{BB962C8B-B14F-4D97-AF65-F5344CB8AC3E}">
        <p14:creationId xmlns:p14="http://schemas.microsoft.com/office/powerpoint/2010/main" val="16212133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Παιδαγωγική</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t>« Η παιδαγωγική είναι κατεξοχήν επιστήμη που έχει ως αντικείμενο έρευνας την αγωγή και τη μόρφωση του ανθρώπου καθ΄ όλη τη διάρκεια της ζωής του, ιδιαίτερα δε κατά το στάδιο της ψυχοσωματικής και πνευματικής του ανάπτυξης  και εξέλιξης».</a:t>
            </a:r>
          </a:p>
          <a:p>
            <a:pPr marL="0" indent="0" algn="just">
              <a:buNone/>
            </a:pPr>
            <a:endParaRPr lang="el-GR" sz="2400" dirty="0" smtClean="0"/>
          </a:p>
          <a:p>
            <a:pPr algn="just"/>
            <a:r>
              <a:rPr lang="el-GR" sz="2400" dirty="0" smtClean="0"/>
              <a:t>Παιδαγωγική φιλοσοφική (θεωρητική)</a:t>
            </a:r>
          </a:p>
          <a:p>
            <a:pPr algn="just"/>
            <a:r>
              <a:rPr lang="el-GR" sz="2400" dirty="0" smtClean="0"/>
              <a:t>Παιδαγωγική εμπειρική</a:t>
            </a:r>
          </a:p>
          <a:p>
            <a:pPr algn="just"/>
            <a:r>
              <a:rPr lang="el-GR" sz="2400" dirty="0" smtClean="0"/>
              <a:t>Παιδαγωγική πειραματική</a:t>
            </a:r>
          </a:p>
        </p:txBody>
      </p:sp>
    </p:spTree>
    <p:extLst>
      <p:ext uri="{BB962C8B-B14F-4D97-AF65-F5344CB8AC3E}">
        <p14:creationId xmlns:p14="http://schemas.microsoft.com/office/powerpoint/2010/main" val="535191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Παιδαγωγικές εξειδικεύσεις</a:t>
            </a:r>
            <a:endParaRPr lang="el-GR" dirty="0"/>
          </a:p>
        </p:txBody>
      </p:sp>
      <p:sp>
        <p:nvSpPr>
          <p:cNvPr id="3" name="Θέση περιεχομένου 2"/>
          <p:cNvSpPr>
            <a:spLocks noGrp="1"/>
          </p:cNvSpPr>
          <p:nvPr>
            <p:ph idx="1"/>
          </p:nvPr>
        </p:nvSpPr>
        <p:spPr>
          <a:xfrm>
            <a:off x="1103312" y="1653988"/>
            <a:ext cx="8946541" cy="4594411"/>
          </a:xfrm>
        </p:spPr>
        <p:txBody>
          <a:bodyPr>
            <a:normAutofit/>
          </a:bodyPr>
          <a:lstStyle/>
          <a:p>
            <a:r>
              <a:rPr lang="el-GR" dirty="0" smtClean="0"/>
              <a:t>Παιδαγωγική ανθρωπολογία</a:t>
            </a:r>
          </a:p>
          <a:p>
            <a:pPr marL="0" indent="0" algn="just">
              <a:buNone/>
            </a:pPr>
            <a:r>
              <a:rPr lang="el-GR" dirty="0" smtClean="0"/>
              <a:t>« Αντικείμενό της είναι η διερεύνηση του κατά πόσον ο άνθρωπος, με τη βοήθεια των παιδαγωγικών μέσων και επιδράσεων, μπορεί να βρει τον εαυτό του και να ωριμάσει· πραγματεύεται δηλαδή την </a:t>
            </a:r>
            <a:r>
              <a:rPr lang="el-GR" dirty="0" err="1" smtClean="0"/>
              <a:t>ψυχοπνευματική</a:t>
            </a:r>
            <a:r>
              <a:rPr lang="el-GR" dirty="0" smtClean="0"/>
              <a:t> ανάπτυξη και το ωρίμασμα σε σχέση με τη φύση του ανθρώπου».</a:t>
            </a:r>
          </a:p>
          <a:p>
            <a:pPr marL="0" indent="0" algn="just">
              <a:buNone/>
            </a:pPr>
            <a:endParaRPr lang="el-GR" dirty="0" smtClean="0"/>
          </a:p>
          <a:p>
            <a:pPr algn="just"/>
            <a:r>
              <a:rPr lang="el-GR" dirty="0" smtClean="0"/>
              <a:t>Παιδαγωγική Ηθική</a:t>
            </a:r>
          </a:p>
          <a:p>
            <a:pPr marL="0" indent="0" algn="just">
              <a:buNone/>
            </a:pPr>
            <a:r>
              <a:rPr lang="el-GR" dirty="0" smtClean="0"/>
              <a:t>«Εξετάζει την υπευθυνότητα του παιδαγωγού, τις παιδαγωγικές αρετές, τα εκπαιδευτικά μέσα, τους διδακτικούς κανόνες και συμβάλλει στη συνεχή αναμόρφωση του παιδαγωγικού γίγνεσθαι». Διευρύνει και </a:t>
            </a:r>
            <a:r>
              <a:rPr lang="el-GR" dirty="0" err="1" smtClean="0"/>
              <a:t>ουσιοποιεί</a:t>
            </a:r>
            <a:r>
              <a:rPr lang="el-GR" dirty="0" smtClean="0"/>
              <a:t> τη σχέση διδάσκοντος και διδασκομένου.</a:t>
            </a:r>
          </a:p>
          <a:p>
            <a:pPr algn="just"/>
            <a:endParaRPr lang="el-GR" dirty="0"/>
          </a:p>
        </p:txBody>
      </p:sp>
    </p:spTree>
    <p:extLst>
      <p:ext uri="{BB962C8B-B14F-4D97-AF65-F5344CB8AC3E}">
        <p14:creationId xmlns:p14="http://schemas.microsoft.com/office/powerpoint/2010/main" val="7291007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1026458"/>
          </a:xfrm>
        </p:spPr>
        <p:txBody>
          <a:bodyPr/>
          <a:lstStyle/>
          <a:p>
            <a:r>
              <a:rPr lang="el-GR" dirty="0" smtClean="0"/>
              <a:t>Κοινωνιολογία της Παιδείας</a:t>
            </a:r>
            <a:endParaRPr lang="el-GR" dirty="0"/>
          </a:p>
        </p:txBody>
      </p:sp>
      <p:sp>
        <p:nvSpPr>
          <p:cNvPr id="3" name="Θέση περιεχομένου 2"/>
          <p:cNvSpPr>
            <a:spLocks noGrp="1"/>
          </p:cNvSpPr>
          <p:nvPr>
            <p:ph idx="1"/>
          </p:nvPr>
        </p:nvSpPr>
        <p:spPr>
          <a:xfrm>
            <a:off x="1103312" y="1479176"/>
            <a:ext cx="10044300" cy="5029200"/>
          </a:xfrm>
        </p:spPr>
        <p:txBody>
          <a:bodyPr>
            <a:normAutofit/>
          </a:bodyPr>
          <a:lstStyle/>
          <a:p>
            <a:pPr algn="just"/>
            <a:r>
              <a:rPr lang="el-GR" sz="2800" dirty="0" smtClean="0"/>
              <a:t>«Η Κοινωνιολογία της Παιδείας διερευνά τις κοινωνικές ορίζουσες του σχολείου και εν γένει των εκπαιδευτικών ιδρυμάτων. Μελετάται η παιδαγωγική πραγματικότητα σε σχέση με το κοινωνικό γίγνεσθαι».</a:t>
            </a:r>
          </a:p>
          <a:p>
            <a:endParaRPr lang="el-GR" sz="2800" dirty="0" smtClean="0"/>
          </a:p>
          <a:p>
            <a:pPr marL="0" indent="0">
              <a:buNone/>
            </a:pPr>
            <a:endParaRPr lang="el-GR" sz="2800" dirty="0"/>
          </a:p>
          <a:p>
            <a:r>
              <a:rPr lang="el-GR" sz="2800" dirty="0" smtClean="0"/>
              <a:t>Εκπαιδευτική πολιτική</a:t>
            </a:r>
          </a:p>
          <a:p>
            <a:r>
              <a:rPr lang="el-GR" sz="2800" dirty="0" smtClean="0"/>
              <a:t>Ο ηγετικός της ρόλος </a:t>
            </a:r>
            <a:endParaRPr lang="el-GR" sz="2800" dirty="0"/>
          </a:p>
        </p:txBody>
      </p:sp>
    </p:spTree>
    <p:extLst>
      <p:ext uri="{BB962C8B-B14F-4D97-AF65-F5344CB8AC3E}">
        <p14:creationId xmlns:p14="http://schemas.microsoft.com/office/powerpoint/2010/main" val="39925816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527</TotalTime>
  <Words>1140</Words>
  <Application>Microsoft Office PowerPoint</Application>
  <PresentationFormat>Ευρεία οθόνη</PresentationFormat>
  <Paragraphs>91</Paragraphs>
  <Slides>15</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15</vt:i4>
      </vt:variant>
    </vt:vector>
  </HeadingPairs>
  <TitlesOfParts>
    <vt:vector size="20" baseType="lpstr">
      <vt:lpstr>Alfios</vt:lpstr>
      <vt:lpstr>Arial</vt:lpstr>
      <vt:lpstr>Century Gothic</vt:lpstr>
      <vt:lpstr>Wingdings 3</vt:lpstr>
      <vt:lpstr>Ιόν</vt:lpstr>
      <vt:lpstr>ΦΙΛΟΣΟΦΙΑ  ΤΗΣ ΠΑΙΔΕΙΑΣ ΠΙΣ, Β΄ΕΞΑΜΗΝΟ</vt:lpstr>
      <vt:lpstr>ΘΕΩΡΙΑ ΚΑΙ ΦΙΛΟΣΟΦΙΑ ΤΗΣ ΠΑΙΔΕΙΑΣ Γεώργιος Χ.Κουμάκης σσ. 15-67 (31-48)</vt:lpstr>
      <vt:lpstr>Παιδεία/ Εκπαίδευση</vt:lpstr>
      <vt:lpstr>Παιδεία, αγωγή, μόρφωση, εκπαίδευση, διδασκαλία, διαπαιδαγώγηση, και ανατροφή </vt:lpstr>
      <vt:lpstr>Ο θεσμός του σχολείου</vt:lpstr>
      <vt:lpstr>Παιδαγωγικό τρίγωνο</vt:lpstr>
      <vt:lpstr>Παιδαγωγική</vt:lpstr>
      <vt:lpstr>Παιδαγωγικές εξειδικεύσεις</vt:lpstr>
      <vt:lpstr>Κοινωνιολογία της Παιδείας</vt:lpstr>
      <vt:lpstr>ΙΔΕ Ο ΔΑΣΚΑΛΟΣ, Δ. Λιαντίνης, Τα Ελληνικά, Βιβλιογονία, Αθήνα 1992, σ. 14. </vt:lpstr>
      <vt:lpstr>Εκπαιδευτική Πολιτική</vt:lpstr>
      <vt:lpstr>Παρουσίαση του PowerPoint</vt:lpstr>
      <vt:lpstr>ΕΚΠΑΙΔΕΥΤΙΚΗ ΠΟΛΙΤΙΚΗ</vt:lpstr>
      <vt:lpstr>Ερωτήσεις </vt:lpstr>
      <vt:lpstr>ΙΣΤΟΤΟΠΟΙ</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ΦΙΛΟΣΟΦΙΑ ΤΗΣ ΠΑΙΔΕΙΑΣ ΠΙΣ, Β΄ΕΞΑΜΗΝΟ</dc:title>
  <dc:creator>Λαμπρινός Πλατυπόδης</dc:creator>
  <cp:lastModifiedBy>Λογαριασμός Microsoft</cp:lastModifiedBy>
  <cp:revision>25</cp:revision>
  <dcterms:created xsi:type="dcterms:W3CDTF">2020-03-09T19:07:07Z</dcterms:created>
  <dcterms:modified xsi:type="dcterms:W3CDTF">2025-02-26T08:33:47Z</dcterms:modified>
</cp:coreProperties>
</file>